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8.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6" r:id="rId4"/>
    <p:sldMasterId id="2147483678" r:id="rId5"/>
    <p:sldMasterId id="2147483690" r:id="rId6"/>
    <p:sldMasterId id="2147483694" r:id="rId7"/>
    <p:sldMasterId id="2147483708" r:id="rId8"/>
  </p:sldMasterIdLst>
  <p:notesMasterIdLst>
    <p:notesMasterId r:id="rId10"/>
  </p:notesMasterIdLst>
  <p:sldIdLst>
    <p:sldId id="299" r:id="rId9"/>
    <p:sldId id="717" r:id="rId11"/>
    <p:sldId id="720" r:id="rId12"/>
    <p:sldId id="671" r:id="rId13"/>
    <p:sldId id="670" r:id="rId14"/>
    <p:sldId id="683" r:id="rId15"/>
    <p:sldId id="706" r:id="rId16"/>
    <p:sldId id="716" r:id="rId17"/>
    <p:sldId id="694" r:id="rId18"/>
    <p:sldId id="667" r:id="rId19"/>
    <p:sldId id="302" r:id="rId20"/>
    <p:sldId id="258" r:id="rId21"/>
    <p:sldId id="696" r:id="rId22"/>
    <p:sldId id="697" r:id="rId23"/>
    <p:sldId id="698" r:id="rId24"/>
    <p:sldId id="699" r:id="rId25"/>
    <p:sldId id="700" r:id="rId26"/>
    <p:sldId id="701" r:id="rId27"/>
    <p:sldId id="310" r:id="rId28"/>
    <p:sldId id="259" r:id="rId29"/>
    <p:sldId id="285" r:id="rId30"/>
    <p:sldId id="713" r:id="rId31"/>
    <p:sldId id="715" r:id="rId32"/>
    <p:sldId id="714" r:id="rId33"/>
    <p:sldId id="270" r:id="rId34"/>
    <p:sldId id="267" r:id="rId35"/>
    <p:sldId id="268" r:id="rId36"/>
    <p:sldId id="673" r:id="rId37"/>
    <p:sldId id="269" r:id="rId38"/>
    <p:sldId id="711" r:id="rId39"/>
    <p:sldId id="712" r:id="rId40"/>
    <p:sldId id="277" r:id="rId41"/>
    <p:sldId id="276" r:id="rId42"/>
    <p:sldId id="289" r:id="rId43"/>
    <p:sldId id="293" r:id="rId44"/>
    <p:sldId id="294" r:id="rId45"/>
    <p:sldId id="278" r:id="rId46"/>
    <p:sldId id="274" r:id="rId47"/>
    <p:sldId id="674" r:id="rId48"/>
  </p:sldIdLst>
  <p:sldSz cx="12192000" cy="6858000"/>
  <p:notesSz cx="10018395" cy="688975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113" autoAdjust="0"/>
  </p:normalViewPr>
  <p:slideViewPr>
    <p:cSldViewPr snapToGrid="0">
      <p:cViewPr varScale="1">
        <p:scale>
          <a:sx n="62" d="100"/>
          <a:sy n="62"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9" Type="http://schemas.openxmlformats.org/officeDocument/2006/relationships/image" Target="../media/image30.svg"/><Relationship Id="rId8" Type="http://schemas.openxmlformats.org/officeDocument/2006/relationships/image" Target="../media/image29.png"/><Relationship Id="rId7" Type="http://schemas.openxmlformats.org/officeDocument/2006/relationships/image" Target="../media/image28.svg"/><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3" Type="http://schemas.openxmlformats.org/officeDocument/2006/relationships/hyperlink" Target="https://bblearn.londonmet.ac.uk/webapps/discussionboard/do/forum?action=list_threads&amp;course_id=_42635_1&amp;nav=cp_discussion_board&amp;conf_id=_88293_1&amp;forum_id=_91806_1" TargetMode="External"/><Relationship Id="rId2" Type="http://schemas.openxmlformats.org/officeDocument/2006/relationships/hyperlink" Target="https://bblearn.londonmet.ac.uk/webapps/blackboard/content/listContentEditable.jsp?content_id=_2811050_1&amp;course_id=_42635_1&amp;content_id=_2811050_1" TargetMode="External"/><Relationship Id="rId13" Type="http://schemas.openxmlformats.org/officeDocument/2006/relationships/image" Target="../media/image34.svg"/><Relationship Id="rId12" Type="http://schemas.openxmlformats.org/officeDocument/2006/relationships/image" Target="../media/image33.png"/><Relationship Id="rId11" Type="http://schemas.openxmlformats.org/officeDocument/2006/relationships/image" Target="../media/image32.svg"/><Relationship Id="rId10" Type="http://schemas.openxmlformats.org/officeDocument/2006/relationships/image" Target="../media/image31.png"/><Relationship Id="rId1" Type="http://schemas.openxmlformats.org/officeDocument/2006/relationships/hyperlink" Target="https://bblearn.londonmet.ac.uk/webapps/blackboard/content/listContentEditable.jsp?content_id=_2811050_1&amp;course_id=_42635_1&amp;mode=reset" TargetMode="External"/></Relationships>
</file>

<file path=ppt/diagrams/_rels/data2.xml.rels><?xml version="1.0" encoding="UTF-8" standalone="yes"?>
<Relationships xmlns="http://schemas.openxmlformats.org/package/2006/relationships"><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s>
</file>

<file path=ppt/diagrams/_rels/data3.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svg"/><Relationship Id="rId7" Type="http://schemas.openxmlformats.org/officeDocument/2006/relationships/image" Target="../media/image47.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3" Type="http://schemas.openxmlformats.org/officeDocument/2006/relationships/image" Target="../media/image43.png"/><Relationship Id="rId2" Type="http://schemas.openxmlformats.org/officeDocument/2006/relationships/image" Target="../media/image42.svg"/><Relationship Id="rId10" Type="http://schemas.openxmlformats.org/officeDocument/2006/relationships/image" Target="../media/image50.svg"/><Relationship Id="rId1"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9" Type="http://schemas.openxmlformats.org/officeDocument/2006/relationships/hyperlink" Target="https://bblearn.londonmet.ac.uk/webapps/discussionboard/do/forum?action=list_threads&amp;course_id=_42635_1&amp;nav=cp_discussion_board&amp;conf_id=_88293_1&amp;forum_id=_91806_1" TargetMode="External"/><Relationship Id="rId8" Type="http://schemas.openxmlformats.org/officeDocument/2006/relationships/image" Target="../media/image30.svg"/><Relationship Id="rId7" Type="http://schemas.openxmlformats.org/officeDocument/2006/relationships/image" Target="../media/image29.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bblearn.londonmet.ac.uk/webapps/blackboard/content/listContentEditable.jsp?content_id=_2811050_1&amp;course_id=_42635_1&amp;content_id=_2811050_1" TargetMode="External"/><Relationship Id="rId3" Type="http://schemas.openxmlformats.org/officeDocument/2006/relationships/hyperlink" Target="https://bblearn.londonmet.ac.uk/webapps/blackboard/content/listContentEditable.jsp?content_id=_2811050_1&amp;course_id=_42635_1&amp;mode=reset" TargetMode="External"/><Relationship Id="rId2" Type="http://schemas.openxmlformats.org/officeDocument/2006/relationships/image" Target="../media/image26.svg"/><Relationship Id="rId13" Type="http://schemas.openxmlformats.org/officeDocument/2006/relationships/image" Target="../media/image34.svg"/><Relationship Id="rId12" Type="http://schemas.openxmlformats.org/officeDocument/2006/relationships/image" Target="../media/image33.png"/><Relationship Id="rId11" Type="http://schemas.openxmlformats.org/officeDocument/2006/relationships/image" Target="../media/image32.svg"/><Relationship Id="rId10" Type="http://schemas.openxmlformats.org/officeDocument/2006/relationships/image" Target="../media/image31.pn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svg"/><Relationship Id="rId7" Type="http://schemas.openxmlformats.org/officeDocument/2006/relationships/image" Target="../media/image47.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3" Type="http://schemas.openxmlformats.org/officeDocument/2006/relationships/image" Target="../media/image43.png"/><Relationship Id="rId2" Type="http://schemas.openxmlformats.org/officeDocument/2006/relationships/image" Target="../media/image42.svg"/><Relationship Id="rId10" Type="http://schemas.openxmlformats.org/officeDocument/2006/relationships/image" Target="../media/image50.svg"/><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00B94-4613-4B7B-9306-1BA02FCAE2C4}"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6922227A-E972-4D4C-B1C0-262BB38B1AF2}">
      <dgm:prSet custT="1"/>
      <dgm:spPr/>
      <dgm:t>
        <a:bodyPr/>
        <a:lstStyle/>
        <a:p>
          <a:r>
            <a:rPr lang="en-GB" sz="1800" dirty="0">
              <a:latin typeface="Arial" panose="020B0604020202020204" pitchFamily="34" charset="0"/>
              <a:cs typeface="Arial" panose="020B0604020202020204" pitchFamily="34" charset="0"/>
            </a:rPr>
            <a:t>Please make sure you are familiar with the </a:t>
          </a:r>
          <a:r>
            <a:rPr lang="en-GB" sz="1800" dirty="0">
              <a:latin typeface="Arial" panose="020B0604020202020204" pitchFamily="34" charset="0"/>
              <a:cs typeface="Arial" panose="020B0604020202020204" pitchFamily="34" charset="0"/>
              <a:hlinkClick xmlns:r="http://schemas.openxmlformats.org/officeDocument/2006/relationships" r:id="rId1"/>
            </a:rPr>
            <a:t>module handbook</a:t>
          </a:r>
          <a:r>
            <a:rPr lang="en-GB" sz="1800" dirty="0">
              <a:latin typeface="Arial" panose="020B0604020202020204" pitchFamily="34" charset="0"/>
              <a:cs typeface="Arial" panose="020B0604020202020204" pitchFamily="34" charset="0"/>
            </a:rPr>
            <a:t> and </a:t>
          </a:r>
          <a:r>
            <a:rPr lang="en-GB" sz="1800" dirty="0">
              <a:latin typeface="Arial" panose="020B0604020202020204" pitchFamily="34" charset="0"/>
              <a:cs typeface="Arial" panose="020B0604020202020204" pitchFamily="34" charset="0"/>
              <a:hlinkClick xmlns:r="http://schemas.openxmlformats.org/officeDocument/2006/relationships" r:id="rId2"/>
            </a:rPr>
            <a:t>timetable</a:t>
          </a:r>
          <a:r>
            <a:rPr lang="en-GB"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3C188CA7-1D42-47FE-BAE3-F4A59A0EDC53}" cxnId="{07AA6FDB-9176-4418-B421-871E98F36602}" type="parTrans">
      <dgm:prSet/>
      <dgm:spPr/>
      <dgm:t>
        <a:bodyPr/>
        <a:lstStyle/>
        <a:p>
          <a:endParaRPr lang="en-US"/>
        </a:p>
      </dgm:t>
    </dgm:pt>
    <dgm:pt modelId="{9362DBE9-7BC2-4021-9FB7-89C86EC8DB39}" cxnId="{07AA6FDB-9176-4418-B421-871E98F36602}" type="sibTrans">
      <dgm:prSet/>
      <dgm:spPr/>
      <dgm:t>
        <a:bodyPr/>
        <a:lstStyle/>
        <a:p>
          <a:endParaRPr lang="en-US"/>
        </a:p>
      </dgm:t>
    </dgm:pt>
    <dgm:pt modelId="{5C05D38D-0655-4953-9430-DB0AFAA640BC}">
      <dgm:prSet custT="1"/>
      <dgm:spPr/>
      <dgm:t>
        <a:bodyPr/>
        <a:lstStyle/>
        <a:p>
          <a:r>
            <a:rPr lang="en-GB" sz="1800" dirty="0">
              <a:latin typeface="Arial" panose="020B0604020202020204" pitchFamily="34" charset="0"/>
              <a:cs typeface="Arial" panose="020B0604020202020204" pitchFamily="34" charset="0"/>
            </a:rPr>
            <a:t>Please watch out for Announcements &amp; Emails</a:t>
          </a:r>
          <a:endParaRPr lang="en-US" sz="1800" dirty="0">
            <a:latin typeface="Arial" panose="020B0604020202020204" pitchFamily="34" charset="0"/>
            <a:cs typeface="Arial" panose="020B0604020202020204" pitchFamily="34" charset="0"/>
          </a:endParaRPr>
        </a:p>
      </dgm:t>
    </dgm:pt>
    <dgm:pt modelId="{63A94C12-7BCA-4436-8951-CB8720AED5B5}" cxnId="{A7A296DF-A648-4D72-84DC-1F74D5CE2C24}" type="parTrans">
      <dgm:prSet/>
      <dgm:spPr/>
      <dgm:t>
        <a:bodyPr/>
        <a:lstStyle/>
        <a:p>
          <a:endParaRPr lang="en-US"/>
        </a:p>
      </dgm:t>
    </dgm:pt>
    <dgm:pt modelId="{A79B3B8A-FD80-46E8-9B97-94CF62E3631A}" cxnId="{A7A296DF-A648-4D72-84DC-1F74D5CE2C24}" type="sibTrans">
      <dgm:prSet/>
      <dgm:spPr/>
      <dgm:t>
        <a:bodyPr/>
        <a:lstStyle/>
        <a:p>
          <a:endParaRPr lang="en-US"/>
        </a:p>
      </dgm:t>
    </dgm:pt>
    <dgm:pt modelId="{C5AC5492-9C4B-4B91-93C5-F818F46F66AB}">
      <dgm:prSet custT="1"/>
      <dgm:spPr/>
      <dgm:t>
        <a:bodyPr/>
        <a:lstStyle/>
        <a:p>
          <a:r>
            <a:rPr lang="en-US" sz="1800" dirty="0">
              <a:latin typeface="Arial" panose="020B0604020202020204" pitchFamily="34" charset="0"/>
              <a:cs typeface="Arial" panose="020B0604020202020204" pitchFamily="34" charset="0"/>
            </a:rPr>
            <a:t>If you have any questions about the course, please consider posting them on the </a:t>
          </a:r>
          <a:r>
            <a:rPr lang="en-US" sz="1800" dirty="0">
              <a:latin typeface="Arial" panose="020B0604020202020204" pitchFamily="34" charset="0"/>
              <a:cs typeface="Arial" panose="020B0604020202020204" pitchFamily="34" charset="0"/>
              <a:hlinkClick xmlns:r="http://schemas.openxmlformats.org/officeDocument/2006/relationships" r:id="rId3"/>
            </a:rPr>
            <a:t>discussion board</a:t>
          </a:r>
          <a:endParaRPr lang="en-US" sz="1800" dirty="0">
            <a:latin typeface="Arial" panose="020B0604020202020204" pitchFamily="34" charset="0"/>
            <a:cs typeface="Arial" panose="020B0604020202020204" pitchFamily="34" charset="0"/>
          </a:endParaRPr>
        </a:p>
      </dgm:t>
    </dgm:pt>
    <dgm:pt modelId="{C3A01773-1BCE-42DD-A7D7-1D43F12E73EC}" cxnId="{D782B1E6-4C2E-4728-AA7B-FA7F62FEB061}" type="parTrans">
      <dgm:prSet/>
      <dgm:spPr/>
      <dgm:t>
        <a:bodyPr/>
        <a:lstStyle/>
        <a:p>
          <a:endParaRPr lang="en-US"/>
        </a:p>
      </dgm:t>
    </dgm:pt>
    <dgm:pt modelId="{90CE31C2-458D-4BFD-A981-3AD11B392FF1}" cxnId="{D782B1E6-4C2E-4728-AA7B-FA7F62FEB061}" type="sibTrans">
      <dgm:prSet/>
      <dgm:spPr/>
      <dgm:t>
        <a:bodyPr/>
        <a:lstStyle/>
        <a:p>
          <a:endParaRPr lang="en-US"/>
        </a:p>
      </dgm:t>
    </dgm:pt>
    <dgm:pt modelId="{11C90E85-AD1F-436E-9F0A-14FF2F9BB22C}">
      <dgm:prSet custT="1"/>
      <dgm:spPr/>
      <dgm:t>
        <a:bodyPr/>
        <a:lstStyle/>
        <a:p>
          <a:r>
            <a:rPr lang="en-US" sz="1800" dirty="0">
              <a:latin typeface="Arial" panose="020B0604020202020204" pitchFamily="34" charset="0"/>
              <a:cs typeface="Arial" panose="020B0604020202020204" pitchFamily="34" charset="0"/>
            </a:rPr>
            <a:t>If you can’t make a class please let me know beforehand</a:t>
          </a:r>
        </a:p>
      </dgm:t>
    </dgm:pt>
    <dgm:pt modelId="{3FE78B95-4B9C-4008-9E8D-C4978D0F5ADB}" cxnId="{28E7E529-4BBC-4FC7-849E-579CE9176D93}" type="parTrans">
      <dgm:prSet/>
      <dgm:spPr/>
      <dgm:t>
        <a:bodyPr/>
        <a:lstStyle/>
        <a:p>
          <a:endParaRPr lang="en-US"/>
        </a:p>
      </dgm:t>
    </dgm:pt>
    <dgm:pt modelId="{28CDDFE6-C2E8-41CB-9372-7C9FC766CFCA}" cxnId="{28E7E529-4BBC-4FC7-849E-579CE9176D93}" type="sibTrans">
      <dgm:prSet/>
      <dgm:spPr/>
      <dgm:t>
        <a:bodyPr/>
        <a:lstStyle/>
        <a:p>
          <a:endParaRPr lang="en-US"/>
        </a:p>
      </dgm:t>
    </dgm:pt>
    <dgm:pt modelId="{30F56918-A8B6-416D-802F-CCFF164651E3}">
      <dgm:prSet custT="1"/>
      <dgm:spPr/>
      <dgm:t>
        <a:bodyPr/>
        <a:lstStyle/>
        <a:p>
          <a:r>
            <a:rPr lang="en-US" sz="1800" dirty="0">
              <a:latin typeface="Arial" panose="020B0604020202020204" pitchFamily="34" charset="0"/>
              <a:cs typeface="Arial" panose="020B0604020202020204" pitchFamily="34" charset="0"/>
            </a:rPr>
            <a:t>The group assessment requires you to work in teams.  Please be respectful of your teammates time and arrange sessions that work for you all</a:t>
          </a:r>
        </a:p>
      </dgm:t>
    </dgm:pt>
    <dgm:pt modelId="{8C42FA70-0ABF-4C33-BA0C-C0FEDB1E05BC}" cxnId="{DC9BA224-024F-4937-88DA-798BCCCD42DF}" type="parTrans">
      <dgm:prSet/>
      <dgm:spPr/>
      <dgm:t>
        <a:bodyPr/>
        <a:lstStyle/>
        <a:p>
          <a:endParaRPr lang="en-US"/>
        </a:p>
      </dgm:t>
    </dgm:pt>
    <dgm:pt modelId="{56B1503F-DA54-425F-A9CD-5F70E6A4E938}" cxnId="{DC9BA224-024F-4937-88DA-798BCCCD42DF}" type="sibTrans">
      <dgm:prSet/>
      <dgm:spPr/>
      <dgm:t>
        <a:bodyPr/>
        <a:lstStyle/>
        <a:p>
          <a:endParaRPr lang="en-US"/>
        </a:p>
      </dgm:t>
    </dgm:pt>
    <dgm:pt modelId="{83F14EAA-37BD-4DA6-9B19-F156A8E525B2}" type="pres">
      <dgm:prSet presAssocID="{31C00B94-4613-4B7B-9306-1BA02FCAE2C4}" presName="root" presStyleCnt="0">
        <dgm:presLayoutVars>
          <dgm:dir/>
          <dgm:resizeHandles val="exact"/>
        </dgm:presLayoutVars>
      </dgm:prSet>
      <dgm:spPr/>
    </dgm:pt>
    <dgm:pt modelId="{9FF5C943-8B3E-49C5-BDFD-7A4D7450D2A8}" type="pres">
      <dgm:prSet presAssocID="{31C00B94-4613-4B7B-9306-1BA02FCAE2C4}" presName="container" presStyleCnt="0">
        <dgm:presLayoutVars>
          <dgm:dir/>
          <dgm:resizeHandles val="exact"/>
        </dgm:presLayoutVars>
      </dgm:prSet>
      <dgm:spPr/>
    </dgm:pt>
    <dgm:pt modelId="{845B168B-C7DF-4584-8E17-3B94EFDB7844}" type="pres">
      <dgm:prSet presAssocID="{6922227A-E972-4D4C-B1C0-262BB38B1AF2}" presName="compNode" presStyleCnt="0"/>
      <dgm:spPr/>
    </dgm:pt>
    <dgm:pt modelId="{797C6ED9-754C-4773-829D-9B11BBB85AB3}" type="pres">
      <dgm:prSet presAssocID="{6922227A-E972-4D4C-B1C0-262BB38B1AF2}" presName="iconBgRect" presStyleLbl="bgShp" presStyleIdx="0" presStyleCnt="5" custLinFactNeighborX="-81073" custLinFactNeighborY="-881"/>
      <dgm:spPr/>
    </dgm:pt>
    <dgm:pt modelId="{71C27622-98D4-4FA6-A255-EC43B743BAA6}" type="pres">
      <dgm:prSet presAssocID="{6922227A-E972-4D4C-B1C0-262BB38B1AF2}" presName="iconRect" presStyleLbl="node1" presStyleIdx="0" presStyleCnt="5" custLinFactX="-39781" custLinFactNeighborX="-100000" custLinFactNeighborY="-1519"/>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pt>
    <dgm:pt modelId="{7348340B-6E84-4512-8D01-FA9B17979070}" type="pres">
      <dgm:prSet presAssocID="{6922227A-E972-4D4C-B1C0-262BB38B1AF2}" presName="spaceRect" presStyleCnt="0"/>
      <dgm:spPr/>
    </dgm:pt>
    <dgm:pt modelId="{D0ED4AEC-F3F8-4ACB-8504-BFA90D2A98CC}" type="pres">
      <dgm:prSet presAssocID="{6922227A-E972-4D4C-B1C0-262BB38B1AF2}" presName="textRect" presStyleLbl="revTx" presStyleIdx="0" presStyleCnt="5" custScaleX="161692">
        <dgm:presLayoutVars>
          <dgm:chMax val="1"/>
          <dgm:chPref val="1"/>
        </dgm:presLayoutVars>
      </dgm:prSet>
      <dgm:spPr/>
    </dgm:pt>
    <dgm:pt modelId="{48FF3909-C02E-4B17-88E5-2943BB92A3D0}" type="pres">
      <dgm:prSet presAssocID="{9362DBE9-7BC2-4021-9FB7-89C86EC8DB39}" presName="sibTrans" presStyleLbl="sibTrans2D1" presStyleIdx="0" presStyleCnt="0"/>
      <dgm:spPr/>
    </dgm:pt>
    <dgm:pt modelId="{5D28ADF6-0E80-42A5-AA02-2742D7D6A9F9}" type="pres">
      <dgm:prSet presAssocID="{5C05D38D-0655-4953-9430-DB0AFAA640BC}" presName="compNode" presStyleCnt="0"/>
      <dgm:spPr/>
    </dgm:pt>
    <dgm:pt modelId="{4E820BED-8C36-4C6C-B011-249565796DE6}" type="pres">
      <dgm:prSet presAssocID="{5C05D38D-0655-4953-9430-DB0AFAA640BC}" presName="iconBgRect" presStyleLbl="bgShp" presStyleIdx="1" presStyleCnt="5"/>
      <dgm:spPr/>
    </dgm:pt>
    <dgm:pt modelId="{4C9D691B-61C0-4E7B-A98C-9347720BBBBE}" type="pres">
      <dgm:prSet presAssocID="{5C05D38D-0655-4953-9430-DB0AFAA640BC}" presName="iconRect" presStyleLbl="nod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pt>
    <dgm:pt modelId="{AA161224-8599-4E26-86DC-F75745400108}" type="pres">
      <dgm:prSet presAssocID="{5C05D38D-0655-4953-9430-DB0AFAA640BC}" presName="spaceRect" presStyleCnt="0"/>
      <dgm:spPr/>
    </dgm:pt>
    <dgm:pt modelId="{36912561-CD2A-478A-A446-B6D67691401F}" type="pres">
      <dgm:prSet presAssocID="{5C05D38D-0655-4953-9430-DB0AFAA640BC}" presName="textRect" presStyleLbl="revTx" presStyleIdx="1" presStyleCnt="5" custScaleX="133733" custLinFactNeighborX="19441" custLinFactNeighborY="3524">
        <dgm:presLayoutVars>
          <dgm:chMax val="1"/>
          <dgm:chPref val="1"/>
        </dgm:presLayoutVars>
      </dgm:prSet>
      <dgm:spPr/>
    </dgm:pt>
    <dgm:pt modelId="{B248E7FF-59E7-4836-8AE5-7E09803DA1F3}" type="pres">
      <dgm:prSet presAssocID="{A79B3B8A-FD80-46E8-9B97-94CF62E3631A}" presName="sibTrans" presStyleLbl="sibTrans2D1" presStyleIdx="0" presStyleCnt="0"/>
      <dgm:spPr/>
    </dgm:pt>
    <dgm:pt modelId="{3C1166B8-5784-42A5-BA46-07F626F076C7}" type="pres">
      <dgm:prSet presAssocID="{C5AC5492-9C4B-4B91-93C5-F818F46F66AB}" presName="compNode" presStyleCnt="0"/>
      <dgm:spPr/>
    </dgm:pt>
    <dgm:pt modelId="{50AD19F1-CF7C-4648-A179-E9F2132A5D67}" type="pres">
      <dgm:prSet presAssocID="{C5AC5492-9C4B-4B91-93C5-F818F46F66AB}" presName="iconBgRect" presStyleLbl="bgShp" presStyleIdx="2" presStyleCnt="5" custLinFactNeighborX="-81073" custLinFactNeighborY="-881"/>
      <dgm:spPr/>
    </dgm:pt>
    <dgm:pt modelId="{7EDAE4BE-7681-4E44-B3CA-A3244B2FCEA9}" type="pres">
      <dgm:prSet presAssocID="{C5AC5492-9C4B-4B91-93C5-F818F46F66AB}" presName="iconRect" presStyleLbl="node1" presStyleIdx="2" presStyleCnt="5" custLinFactX="-39781" custLinFactNeighborX="-100000" custLinFactNeighborY="-1519"/>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pt>
    <dgm:pt modelId="{77D263F9-5D49-4802-8AF4-14C0BE21FBCB}" type="pres">
      <dgm:prSet presAssocID="{C5AC5492-9C4B-4B91-93C5-F818F46F66AB}" presName="spaceRect" presStyleCnt="0"/>
      <dgm:spPr/>
    </dgm:pt>
    <dgm:pt modelId="{FA7BB823-1A1C-4014-842C-6DD706ABD033}" type="pres">
      <dgm:prSet presAssocID="{C5AC5492-9C4B-4B91-93C5-F818F46F66AB}" presName="textRect" presStyleLbl="revTx" presStyleIdx="2" presStyleCnt="5" custScaleX="171285">
        <dgm:presLayoutVars>
          <dgm:chMax val="1"/>
          <dgm:chPref val="1"/>
        </dgm:presLayoutVars>
      </dgm:prSet>
      <dgm:spPr/>
    </dgm:pt>
    <dgm:pt modelId="{7C68BB91-62A3-482C-9E83-8D4ED9A4F9A0}" type="pres">
      <dgm:prSet presAssocID="{90CE31C2-458D-4BFD-A981-3AD11B392FF1}" presName="sibTrans" presStyleLbl="sibTrans2D1" presStyleIdx="0" presStyleCnt="0"/>
      <dgm:spPr/>
    </dgm:pt>
    <dgm:pt modelId="{7A2C9854-AD23-46AE-A676-BC7F9D730530}" type="pres">
      <dgm:prSet presAssocID="{11C90E85-AD1F-436E-9F0A-14FF2F9BB22C}" presName="compNode" presStyleCnt="0"/>
      <dgm:spPr/>
    </dgm:pt>
    <dgm:pt modelId="{ADBAEEEC-0AB4-4505-B307-E273E025B287}" type="pres">
      <dgm:prSet presAssocID="{11C90E85-AD1F-436E-9F0A-14FF2F9BB22C}" presName="iconBgRect" presStyleLbl="bgShp" presStyleIdx="3" presStyleCnt="5"/>
      <dgm:spPr/>
    </dgm:pt>
    <dgm:pt modelId="{F1BC1342-4FA7-4656-9B17-1FCF97D142BE}" type="pres">
      <dgm:prSet presAssocID="{11C90E85-AD1F-436E-9F0A-14FF2F9BB22C}" presName="iconRect" presStyleLbl="nod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pt>
    <dgm:pt modelId="{AAC578F2-0A42-41DB-92CE-F88579AFED71}" type="pres">
      <dgm:prSet presAssocID="{11C90E85-AD1F-436E-9F0A-14FF2F9BB22C}" presName="spaceRect" presStyleCnt="0"/>
      <dgm:spPr/>
    </dgm:pt>
    <dgm:pt modelId="{E71231C6-A2B1-46C7-9129-4D11ED650359}" type="pres">
      <dgm:prSet presAssocID="{11C90E85-AD1F-436E-9F0A-14FF2F9BB22C}" presName="textRect" presStyleLbl="revTx" presStyleIdx="3" presStyleCnt="5" custScaleX="154338" custLinFactNeighborX="29534" custLinFactNeighborY="-2643">
        <dgm:presLayoutVars>
          <dgm:chMax val="1"/>
          <dgm:chPref val="1"/>
        </dgm:presLayoutVars>
      </dgm:prSet>
      <dgm:spPr/>
    </dgm:pt>
    <dgm:pt modelId="{608FEF54-F743-4CFE-A666-7B9D9259AC9B}" type="pres">
      <dgm:prSet presAssocID="{28CDDFE6-C2E8-41CB-9372-7C9FC766CFCA}" presName="sibTrans" presStyleLbl="sibTrans2D1" presStyleIdx="0" presStyleCnt="0"/>
      <dgm:spPr/>
    </dgm:pt>
    <dgm:pt modelId="{9BA297FA-B5D9-487D-846E-CCCA0992CAC1}" type="pres">
      <dgm:prSet presAssocID="{30F56918-A8B6-416D-802F-CCFF164651E3}" presName="compNode" presStyleCnt="0"/>
      <dgm:spPr/>
    </dgm:pt>
    <dgm:pt modelId="{8EC85551-95AD-46E1-BDA9-6145D9AA77FB}" type="pres">
      <dgm:prSet presAssocID="{30F56918-A8B6-416D-802F-CCFF164651E3}" presName="iconBgRect" presStyleLbl="bgShp" presStyleIdx="4" presStyleCnt="5" custLinFactX="-63807" custLinFactNeighborX="-100000" custLinFactNeighborY="-7858"/>
      <dgm:spPr/>
    </dgm:pt>
    <dgm:pt modelId="{25CD24EE-54D4-4375-812E-D3C80460A20D}" type="pres">
      <dgm:prSet presAssocID="{30F56918-A8B6-416D-802F-CCFF164651E3}" presName="iconRect" presStyleLbl="node1" presStyleIdx="4" presStyleCnt="5" custLinFactX="-93820" custLinFactNeighborX="-100000" custLinFactNeighborY="-21930"/>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pt>
    <dgm:pt modelId="{F3E51E7C-7FCB-4643-A1FA-E01F2BFFBA80}" type="pres">
      <dgm:prSet presAssocID="{30F56918-A8B6-416D-802F-CCFF164651E3}" presName="spaceRect" presStyleCnt="0"/>
      <dgm:spPr/>
    </dgm:pt>
    <dgm:pt modelId="{7AB6336B-4798-40C2-AA26-08075F296532}" type="pres">
      <dgm:prSet presAssocID="{30F56918-A8B6-416D-802F-CCFF164651E3}" presName="textRect" presStyleLbl="revTx" presStyleIdx="4" presStyleCnt="5" custScaleX="234265" custLinFactNeighborX="10500" custLinFactNeighborY="-10582">
        <dgm:presLayoutVars>
          <dgm:chMax val="1"/>
          <dgm:chPref val="1"/>
        </dgm:presLayoutVars>
      </dgm:prSet>
      <dgm:spPr/>
    </dgm:pt>
  </dgm:ptLst>
  <dgm:cxnLst>
    <dgm:cxn modelId="{DC9BA224-024F-4937-88DA-798BCCCD42DF}" srcId="{31C00B94-4613-4B7B-9306-1BA02FCAE2C4}" destId="{30F56918-A8B6-416D-802F-CCFF164651E3}" srcOrd="4" destOrd="0" parTransId="{8C42FA70-0ABF-4C33-BA0C-C0FEDB1E05BC}" sibTransId="{56B1503F-DA54-425F-A9CD-5F70E6A4E938}"/>
    <dgm:cxn modelId="{28E7E529-4BBC-4FC7-849E-579CE9176D93}" srcId="{31C00B94-4613-4B7B-9306-1BA02FCAE2C4}" destId="{11C90E85-AD1F-436E-9F0A-14FF2F9BB22C}" srcOrd="3" destOrd="0" parTransId="{3FE78B95-4B9C-4008-9E8D-C4978D0F5ADB}" sibTransId="{28CDDFE6-C2E8-41CB-9372-7C9FC766CFCA}"/>
    <dgm:cxn modelId="{07D6B639-859A-4C91-A9E5-9F52CED3F550}" type="presOf" srcId="{A79B3B8A-FD80-46E8-9B97-94CF62E3631A}" destId="{B248E7FF-59E7-4836-8AE5-7E09803DA1F3}" srcOrd="0" destOrd="0" presId="urn:microsoft.com/office/officeart/2018/2/layout/IconCircleList"/>
    <dgm:cxn modelId="{ADF84C49-6C56-4139-A1C3-A5EB0FDE0525}" type="presOf" srcId="{28CDDFE6-C2E8-41CB-9372-7C9FC766CFCA}" destId="{608FEF54-F743-4CFE-A666-7B9D9259AC9B}" srcOrd="0" destOrd="0" presId="urn:microsoft.com/office/officeart/2018/2/layout/IconCircleList"/>
    <dgm:cxn modelId="{39962C4C-2EE0-431C-9FB5-349E02DA0389}" type="presOf" srcId="{11C90E85-AD1F-436E-9F0A-14FF2F9BB22C}" destId="{E71231C6-A2B1-46C7-9129-4D11ED650359}" srcOrd="0" destOrd="0" presId="urn:microsoft.com/office/officeart/2018/2/layout/IconCircleList"/>
    <dgm:cxn modelId="{9C1D7959-4001-433F-85F3-3062177C35E5}" type="presOf" srcId="{30F56918-A8B6-416D-802F-CCFF164651E3}" destId="{7AB6336B-4798-40C2-AA26-08075F296532}" srcOrd="0" destOrd="0" presId="urn:microsoft.com/office/officeart/2018/2/layout/IconCircleList"/>
    <dgm:cxn modelId="{493FD195-6017-4AAD-A8DF-64FCB1DD162B}" type="presOf" srcId="{C5AC5492-9C4B-4B91-93C5-F818F46F66AB}" destId="{FA7BB823-1A1C-4014-842C-6DD706ABD033}" srcOrd="0" destOrd="0" presId="urn:microsoft.com/office/officeart/2018/2/layout/IconCircleList"/>
    <dgm:cxn modelId="{D57499A2-547D-4D78-ABED-B91AF6BF0047}" type="presOf" srcId="{90CE31C2-458D-4BFD-A981-3AD11B392FF1}" destId="{7C68BB91-62A3-482C-9E83-8D4ED9A4F9A0}" srcOrd="0" destOrd="0" presId="urn:microsoft.com/office/officeart/2018/2/layout/IconCircleList"/>
    <dgm:cxn modelId="{40E787B7-1D02-46CD-BAD7-61402612A9A2}" type="presOf" srcId="{5C05D38D-0655-4953-9430-DB0AFAA640BC}" destId="{36912561-CD2A-478A-A446-B6D67691401F}" srcOrd="0" destOrd="0" presId="urn:microsoft.com/office/officeart/2018/2/layout/IconCircleList"/>
    <dgm:cxn modelId="{B01CD6B9-31A9-43C7-9DE8-C0851DA94F9D}" type="presOf" srcId="{9362DBE9-7BC2-4021-9FB7-89C86EC8DB39}" destId="{48FF3909-C02E-4B17-88E5-2943BB92A3D0}" srcOrd="0" destOrd="0" presId="urn:microsoft.com/office/officeart/2018/2/layout/IconCircleList"/>
    <dgm:cxn modelId="{39A8AABE-721D-4933-A045-E9D9D058FDF2}" type="presOf" srcId="{6922227A-E972-4D4C-B1C0-262BB38B1AF2}" destId="{D0ED4AEC-F3F8-4ACB-8504-BFA90D2A98CC}" srcOrd="0" destOrd="0" presId="urn:microsoft.com/office/officeart/2018/2/layout/IconCircleList"/>
    <dgm:cxn modelId="{190436D2-C09D-4303-8603-11AD64C0538B}" type="presOf" srcId="{31C00B94-4613-4B7B-9306-1BA02FCAE2C4}" destId="{83F14EAA-37BD-4DA6-9B19-F156A8E525B2}" srcOrd="0" destOrd="0" presId="urn:microsoft.com/office/officeart/2018/2/layout/IconCircleList"/>
    <dgm:cxn modelId="{07AA6FDB-9176-4418-B421-871E98F36602}" srcId="{31C00B94-4613-4B7B-9306-1BA02FCAE2C4}" destId="{6922227A-E972-4D4C-B1C0-262BB38B1AF2}" srcOrd="0" destOrd="0" parTransId="{3C188CA7-1D42-47FE-BAE3-F4A59A0EDC53}" sibTransId="{9362DBE9-7BC2-4021-9FB7-89C86EC8DB39}"/>
    <dgm:cxn modelId="{A7A296DF-A648-4D72-84DC-1F74D5CE2C24}" srcId="{31C00B94-4613-4B7B-9306-1BA02FCAE2C4}" destId="{5C05D38D-0655-4953-9430-DB0AFAA640BC}" srcOrd="1" destOrd="0" parTransId="{63A94C12-7BCA-4436-8951-CB8720AED5B5}" sibTransId="{A79B3B8A-FD80-46E8-9B97-94CF62E3631A}"/>
    <dgm:cxn modelId="{D782B1E6-4C2E-4728-AA7B-FA7F62FEB061}" srcId="{31C00B94-4613-4B7B-9306-1BA02FCAE2C4}" destId="{C5AC5492-9C4B-4B91-93C5-F818F46F66AB}" srcOrd="2" destOrd="0" parTransId="{C3A01773-1BCE-42DD-A7D7-1D43F12E73EC}" sibTransId="{90CE31C2-458D-4BFD-A981-3AD11B392FF1}"/>
    <dgm:cxn modelId="{33428E34-6EA5-44F0-A5FA-7B332B918046}" type="presParOf" srcId="{83F14EAA-37BD-4DA6-9B19-F156A8E525B2}" destId="{9FF5C943-8B3E-49C5-BDFD-7A4D7450D2A8}" srcOrd="0" destOrd="0" presId="urn:microsoft.com/office/officeart/2018/2/layout/IconCircleList"/>
    <dgm:cxn modelId="{A01E2124-03E2-44E3-9C6D-9F3A2C0E1BFD}" type="presParOf" srcId="{9FF5C943-8B3E-49C5-BDFD-7A4D7450D2A8}" destId="{845B168B-C7DF-4584-8E17-3B94EFDB7844}" srcOrd="0" destOrd="0" presId="urn:microsoft.com/office/officeart/2018/2/layout/IconCircleList"/>
    <dgm:cxn modelId="{269D5836-D70D-4241-B709-42B31F1BF609}" type="presParOf" srcId="{845B168B-C7DF-4584-8E17-3B94EFDB7844}" destId="{797C6ED9-754C-4773-829D-9B11BBB85AB3}" srcOrd="0" destOrd="0" presId="urn:microsoft.com/office/officeart/2018/2/layout/IconCircleList"/>
    <dgm:cxn modelId="{32474E96-B2DC-4FAA-AE74-50E3DD34E23E}" type="presParOf" srcId="{845B168B-C7DF-4584-8E17-3B94EFDB7844}" destId="{71C27622-98D4-4FA6-A255-EC43B743BAA6}" srcOrd="1" destOrd="0" presId="urn:microsoft.com/office/officeart/2018/2/layout/IconCircleList"/>
    <dgm:cxn modelId="{85C25D68-E10E-4ACA-B7A2-E041A5874D12}" type="presParOf" srcId="{845B168B-C7DF-4584-8E17-3B94EFDB7844}" destId="{7348340B-6E84-4512-8D01-FA9B17979070}" srcOrd="2" destOrd="0" presId="urn:microsoft.com/office/officeart/2018/2/layout/IconCircleList"/>
    <dgm:cxn modelId="{EE15E3A5-198A-40D4-ACC6-AB8BDD3C795B}" type="presParOf" srcId="{845B168B-C7DF-4584-8E17-3B94EFDB7844}" destId="{D0ED4AEC-F3F8-4ACB-8504-BFA90D2A98CC}" srcOrd="3" destOrd="0" presId="urn:microsoft.com/office/officeart/2018/2/layout/IconCircleList"/>
    <dgm:cxn modelId="{FF5E9DAA-8A13-4CD7-A15D-A08D764DFE68}" type="presParOf" srcId="{9FF5C943-8B3E-49C5-BDFD-7A4D7450D2A8}" destId="{48FF3909-C02E-4B17-88E5-2943BB92A3D0}" srcOrd="1" destOrd="0" presId="urn:microsoft.com/office/officeart/2018/2/layout/IconCircleList"/>
    <dgm:cxn modelId="{DA100BBF-4F8E-4B65-89BF-FA68CE7ECF16}" type="presParOf" srcId="{9FF5C943-8B3E-49C5-BDFD-7A4D7450D2A8}" destId="{5D28ADF6-0E80-42A5-AA02-2742D7D6A9F9}" srcOrd="2" destOrd="0" presId="urn:microsoft.com/office/officeart/2018/2/layout/IconCircleList"/>
    <dgm:cxn modelId="{3B6896B5-A43C-430A-A4A3-75D6062054DB}" type="presParOf" srcId="{5D28ADF6-0E80-42A5-AA02-2742D7D6A9F9}" destId="{4E820BED-8C36-4C6C-B011-249565796DE6}" srcOrd="0" destOrd="0" presId="urn:microsoft.com/office/officeart/2018/2/layout/IconCircleList"/>
    <dgm:cxn modelId="{32A8AF42-BF26-4024-AB26-447E6627B395}" type="presParOf" srcId="{5D28ADF6-0E80-42A5-AA02-2742D7D6A9F9}" destId="{4C9D691B-61C0-4E7B-A98C-9347720BBBBE}" srcOrd="1" destOrd="0" presId="urn:microsoft.com/office/officeart/2018/2/layout/IconCircleList"/>
    <dgm:cxn modelId="{32137443-3D96-41CC-8E8C-3F2F582202AB}" type="presParOf" srcId="{5D28ADF6-0E80-42A5-AA02-2742D7D6A9F9}" destId="{AA161224-8599-4E26-86DC-F75745400108}" srcOrd="2" destOrd="0" presId="urn:microsoft.com/office/officeart/2018/2/layout/IconCircleList"/>
    <dgm:cxn modelId="{6516BC1C-8DFE-4073-8DFF-1181B5FF88E5}" type="presParOf" srcId="{5D28ADF6-0E80-42A5-AA02-2742D7D6A9F9}" destId="{36912561-CD2A-478A-A446-B6D67691401F}" srcOrd="3" destOrd="0" presId="urn:microsoft.com/office/officeart/2018/2/layout/IconCircleList"/>
    <dgm:cxn modelId="{4AB1D61C-AC9D-4902-8C53-02FA8E8D7BFC}" type="presParOf" srcId="{9FF5C943-8B3E-49C5-BDFD-7A4D7450D2A8}" destId="{B248E7FF-59E7-4836-8AE5-7E09803DA1F3}" srcOrd="3" destOrd="0" presId="urn:microsoft.com/office/officeart/2018/2/layout/IconCircleList"/>
    <dgm:cxn modelId="{D3916933-7D73-4DDB-904C-ABEB785FDC51}" type="presParOf" srcId="{9FF5C943-8B3E-49C5-BDFD-7A4D7450D2A8}" destId="{3C1166B8-5784-42A5-BA46-07F626F076C7}" srcOrd="4" destOrd="0" presId="urn:microsoft.com/office/officeart/2018/2/layout/IconCircleList"/>
    <dgm:cxn modelId="{1E1F815D-AB3B-42FD-AF0F-E85303258787}" type="presParOf" srcId="{3C1166B8-5784-42A5-BA46-07F626F076C7}" destId="{50AD19F1-CF7C-4648-A179-E9F2132A5D67}" srcOrd="0" destOrd="0" presId="urn:microsoft.com/office/officeart/2018/2/layout/IconCircleList"/>
    <dgm:cxn modelId="{E662B7D0-F17E-4E0C-8D13-C7F964CB2D87}" type="presParOf" srcId="{3C1166B8-5784-42A5-BA46-07F626F076C7}" destId="{7EDAE4BE-7681-4E44-B3CA-A3244B2FCEA9}" srcOrd="1" destOrd="0" presId="urn:microsoft.com/office/officeart/2018/2/layout/IconCircleList"/>
    <dgm:cxn modelId="{ADD190E1-0099-4360-B4A6-FAF390E78C16}" type="presParOf" srcId="{3C1166B8-5784-42A5-BA46-07F626F076C7}" destId="{77D263F9-5D49-4802-8AF4-14C0BE21FBCB}" srcOrd="2" destOrd="0" presId="urn:microsoft.com/office/officeart/2018/2/layout/IconCircleList"/>
    <dgm:cxn modelId="{789A8346-8A93-4310-8195-E5D6B8CFCB6D}" type="presParOf" srcId="{3C1166B8-5784-42A5-BA46-07F626F076C7}" destId="{FA7BB823-1A1C-4014-842C-6DD706ABD033}" srcOrd="3" destOrd="0" presId="urn:microsoft.com/office/officeart/2018/2/layout/IconCircleList"/>
    <dgm:cxn modelId="{5A94A579-4E77-4342-8254-CAE3938EF5CB}" type="presParOf" srcId="{9FF5C943-8B3E-49C5-BDFD-7A4D7450D2A8}" destId="{7C68BB91-62A3-482C-9E83-8D4ED9A4F9A0}" srcOrd="5" destOrd="0" presId="urn:microsoft.com/office/officeart/2018/2/layout/IconCircleList"/>
    <dgm:cxn modelId="{ECA9A318-2C26-4E06-A668-02500868BA45}" type="presParOf" srcId="{9FF5C943-8B3E-49C5-BDFD-7A4D7450D2A8}" destId="{7A2C9854-AD23-46AE-A676-BC7F9D730530}" srcOrd="6" destOrd="0" presId="urn:microsoft.com/office/officeart/2018/2/layout/IconCircleList"/>
    <dgm:cxn modelId="{6C5B7F66-F374-490B-85C8-8698B2F511C1}" type="presParOf" srcId="{7A2C9854-AD23-46AE-A676-BC7F9D730530}" destId="{ADBAEEEC-0AB4-4505-B307-E273E025B287}" srcOrd="0" destOrd="0" presId="urn:microsoft.com/office/officeart/2018/2/layout/IconCircleList"/>
    <dgm:cxn modelId="{B8335F2E-6838-4C21-99FE-0CAA51EC69B9}" type="presParOf" srcId="{7A2C9854-AD23-46AE-A676-BC7F9D730530}" destId="{F1BC1342-4FA7-4656-9B17-1FCF97D142BE}" srcOrd="1" destOrd="0" presId="urn:microsoft.com/office/officeart/2018/2/layout/IconCircleList"/>
    <dgm:cxn modelId="{06E7047E-B6F0-43F5-A6C6-F952A67FDD4A}" type="presParOf" srcId="{7A2C9854-AD23-46AE-A676-BC7F9D730530}" destId="{AAC578F2-0A42-41DB-92CE-F88579AFED71}" srcOrd="2" destOrd="0" presId="urn:microsoft.com/office/officeart/2018/2/layout/IconCircleList"/>
    <dgm:cxn modelId="{B33FE50E-2BFE-48B0-8376-BC433FD60175}" type="presParOf" srcId="{7A2C9854-AD23-46AE-A676-BC7F9D730530}" destId="{E71231C6-A2B1-46C7-9129-4D11ED650359}" srcOrd="3" destOrd="0" presId="urn:microsoft.com/office/officeart/2018/2/layout/IconCircleList"/>
    <dgm:cxn modelId="{A08E44D1-D951-49E1-BC19-F7325D48F28E}" type="presParOf" srcId="{9FF5C943-8B3E-49C5-BDFD-7A4D7450D2A8}" destId="{608FEF54-F743-4CFE-A666-7B9D9259AC9B}" srcOrd="7" destOrd="0" presId="urn:microsoft.com/office/officeart/2018/2/layout/IconCircleList"/>
    <dgm:cxn modelId="{F14CC9FD-6BDF-4840-8851-40C8581E6C0E}" type="presParOf" srcId="{9FF5C943-8B3E-49C5-BDFD-7A4D7450D2A8}" destId="{9BA297FA-B5D9-487D-846E-CCCA0992CAC1}" srcOrd="8" destOrd="0" presId="urn:microsoft.com/office/officeart/2018/2/layout/IconCircleList"/>
    <dgm:cxn modelId="{5D158AC2-06D0-436B-8585-B66010663F86}" type="presParOf" srcId="{9BA297FA-B5D9-487D-846E-CCCA0992CAC1}" destId="{8EC85551-95AD-46E1-BDA9-6145D9AA77FB}" srcOrd="0" destOrd="0" presId="urn:microsoft.com/office/officeart/2018/2/layout/IconCircleList"/>
    <dgm:cxn modelId="{5853E06B-1A29-48F1-BA30-6FD9EAE97B0D}" type="presParOf" srcId="{9BA297FA-B5D9-487D-846E-CCCA0992CAC1}" destId="{25CD24EE-54D4-4375-812E-D3C80460A20D}" srcOrd="1" destOrd="0" presId="urn:microsoft.com/office/officeart/2018/2/layout/IconCircleList"/>
    <dgm:cxn modelId="{A82AE321-5667-4782-8C4D-1726E61A9C67}" type="presParOf" srcId="{9BA297FA-B5D9-487D-846E-CCCA0992CAC1}" destId="{F3E51E7C-7FCB-4643-A1FA-E01F2BFFBA80}" srcOrd="2" destOrd="0" presId="urn:microsoft.com/office/officeart/2018/2/layout/IconCircleList"/>
    <dgm:cxn modelId="{76239B64-DE7A-4E98-837B-E335D255DE77}" type="presParOf" srcId="{9BA297FA-B5D9-487D-846E-CCCA0992CAC1}" destId="{7AB6336B-4798-40C2-AA26-08075F296532}" srcOrd="3" destOrd="0" presId="urn:microsoft.com/office/officeart/2018/2/layout/IconCircle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7DE572-B933-4E18-BFF9-7D62725C369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7AC3FE7-3E64-4F87-AFD6-9BB7548CD500}">
      <dgm:prSet/>
      <dgm:spPr/>
      <dgm:t>
        <a:bodyPr/>
        <a:lstStyle/>
        <a:p>
          <a:r>
            <a:rPr lang="en-GB"/>
            <a:t>Managers understand, plan, control and make decisions</a:t>
          </a:r>
          <a:endParaRPr lang="en-US"/>
        </a:p>
      </dgm:t>
    </dgm:pt>
    <dgm:pt modelId="{FE7938C6-3331-4CE0-86DF-66937706FC95}" cxnId="{9CDE38B9-F788-45A9-8EEF-D3143F8C1793}" type="parTrans">
      <dgm:prSet/>
      <dgm:spPr/>
      <dgm:t>
        <a:bodyPr/>
        <a:lstStyle/>
        <a:p>
          <a:endParaRPr lang="en-US"/>
        </a:p>
      </dgm:t>
    </dgm:pt>
    <dgm:pt modelId="{AA2584DD-758F-41FB-8001-A361335A1C86}" cxnId="{9CDE38B9-F788-45A9-8EEF-D3143F8C1793}" type="sibTrans">
      <dgm:prSet/>
      <dgm:spPr/>
      <dgm:t>
        <a:bodyPr/>
        <a:lstStyle/>
        <a:p>
          <a:endParaRPr lang="en-US"/>
        </a:p>
      </dgm:t>
    </dgm:pt>
    <dgm:pt modelId="{B84DADF2-3CD5-4D65-B84E-7C1FA7361BBC}">
      <dgm:prSet/>
      <dgm:spPr/>
      <dgm:t>
        <a:bodyPr/>
        <a:lstStyle/>
        <a:p>
          <a:r>
            <a:rPr lang="en-GB"/>
            <a:t>The finance function helps managers to manage</a:t>
          </a:r>
          <a:endParaRPr lang="en-US"/>
        </a:p>
      </dgm:t>
    </dgm:pt>
    <dgm:pt modelId="{C74DC6C2-DC50-419A-BF3A-E453B0654EA0}" cxnId="{2955C1EE-09B7-44AC-A1EA-8A75B005CCA5}" type="parTrans">
      <dgm:prSet/>
      <dgm:spPr/>
      <dgm:t>
        <a:bodyPr/>
        <a:lstStyle/>
        <a:p>
          <a:endParaRPr lang="en-US"/>
        </a:p>
      </dgm:t>
    </dgm:pt>
    <dgm:pt modelId="{91016F85-44BA-4F33-A024-2FEB4909476A}" cxnId="{2955C1EE-09B7-44AC-A1EA-8A75B005CCA5}" type="sibTrans">
      <dgm:prSet/>
      <dgm:spPr/>
      <dgm:t>
        <a:bodyPr/>
        <a:lstStyle/>
        <a:p>
          <a:endParaRPr lang="en-US"/>
        </a:p>
      </dgm:t>
    </dgm:pt>
    <dgm:pt modelId="{35C28088-4A4B-479A-8089-C924D9F60E6E}">
      <dgm:prSet/>
      <dgm:spPr/>
      <dgm:t>
        <a:bodyPr/>
        <a:lstStyle/>
        <a:p>
          <a:r>
            <a:rPr lang="en-GB" dirty="0"/>
            <a:t>They do this through managerial activities in the organisation namely</a:t>
          </a:r>
          <a:endParaRPr lang="en-US" dirty="0"/>
        </a:p>
      </dgm:t>
    </dgm:pt>
    <dgm:pt modelId="{0DE955CA-B7F2-4057-B5D5-5D9406091FB4}" cxnId="{E0CE3116-43DC-4081-B2FD-43C873E119DA}" type="parTrans">
      <dgm:prSet/>
      <dgm:spPr/>
      <dgm:t>
        <a:bodyPr/>
        <a:lstStyle/>
        <a:p>
          <a:endParaRPr lang="en-US"/>
        </a:p>
      </dgm:t>
    </dgm:pt>
    <dgm:pt modelId="{51889F4E-C32F-428C-BBD3-1E20BE3C8FB0}" cxnId="{E0CE3116-43DC-4081-B2FD-43C873E119DA}" type="sibTrans">
      <dgm:prSet/>
      <dgm:spPr/>
      <dgm:t>
        <a:bodyPr/>
        <a:lstStyle/>
        <a:p>
          <a:endParaRPr lang="en-US"/>
        </a:p>
      </dgm:t>
    </dgm:pt>
    <dgm:pt modelId="{3D2D6366-D94E-4DDE-A1BE-5DD9CB7D2FB9}" type="pres">
      <dgm:prSet presAssocID="{347DE572-B933-4E18-BFF9-7D62725C3695}" presName="root" presStyleCnt="0">
        <dgm:presLayoutVars>
          <dgm:dir/>
          <dgm:resizeHandles val="exact"/>
        </dgm:presLayoutVars>
      </dgm:prSet>
      <dgm:spPr/>
    </dgm:pt>
    <dgm:pt modelId="{4819E8C3-0A1F-4A90-8034-072E31EB4A2D}" type="pres">
      <dgm:prSet presAssocID="{17AC3FE7-3E64-4F87-AFD6-9BB7548CD500}" presName="compNode" presStyleCnt="0"/>
      <dgm:spPr/>
    </dgm:pt>
    <dgm:pt modelId="{8D3C1E5D-4753-4272-98A2-D1F0EEF495AF}" type="pres">
      <dgm:prSet presAssocID="{17AC3FE7-3E64-4F87-AFD6-9BB7548CD500}" presName="bgRect" presStyleLbl="bgShp" presStyleIdx="0" presStyleCnt="3"/>
      <dgm:spPr/>
    </dgm:pt>
    <dgm:pt modelId="{69166381-23F8-48AA-8C94-FC579FE86334}" type="pres">
      <dgm:prSet presAssocID="{17AC3FE7-3E64-4F87-AFD6-9BB7548CD5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1F21780-7721-43A0-B21A-31CA0B019819}" type="pres">
      <dgm:prSet presAssocID="{17AC3FE7-3E64-4F87-AFD6-9BB7548CD500}" presName="spaceRect" presStyleCnt="0"/>
      <dgm:spPr/>
    </dgm:pt>
    <dgm:pt modelId="{D9459408-6D8C-4618-B0DA-9D14D834AD97}" type="pres">
      <dgm:prSet presAssocID="{17AC3FE7-3E64-4F87-AFD6-9BB7548CD500}" presName="parTx" presStyleLbl="revTx" presStyleIdx="0" presStyleCnt="3">
        <dgm:presLayoutVars>
          <dgm:chMax val="0"/>
          <dgm:chPref val="0"/>
        </dgm:presLayoutVars>
      </dgm:prSet>
      <dgm:spPr/>
    </dgm:pt>
    <dgm:pt modelId="{943FDA32-A6AA-43D1-9956-9FB78AD68386}" type="pres">
      <dgm:prSet presAssocID="{AA2584DD-758F-41FB-8001-A361335A1C86}" presName="sibTrans" presStyleCnt="0"/>
      <dgm:spPr/>
    </dgm:pt>
    <dgm:pt modelId="{28DD697B-FBC8-44D1-AB50-03A258756988}" type="pres">
      <dgm:prSet presAssocID="{B84DADF2-3CD5-4D65-B84E-7C1FA7361BBC}" presName="compNode" presStyleCnt="0"/>
      <dgm:spPr/>
    </dgm:pt>
    <dgm:pt modelId="{E2E9C60E-76F0-4802-ACEE-C09F7FB8D661}" type="pres">
      <dgm:prSet presAssocID="{B84DADF2-3CD5-4D65-B84E-7C1FA7361BBC}" presName="bgRect" presStyleLbl="bgShp" presStyleIdx="1" presStyleCnt="3"/>
      <dgm:spPr/>
    </dgm:pt>
    <dgm:pt modelId="{3F72BCC9-B6D1-429A-BACC-A8B5E799486E}" type="pres">
      <dgm:prSet presAssocID="{B84DADF2-3CD5-4D65-B84E-7C1FA7361B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337A3996-7F4E-4B03-A2B1-89687087DD41}" type="pres">
      <dgm:prSet presAssocID="{B84DADF2-3CD5-4D65-B84E-7C1FA7361BBC}" presName="spaceRect" presStyleCnt="0"/>
      <dgm:spPr/>
    </dgm:pt>
    <dgm:pt modelId="{13E47EA2-D9F0-4106-9D1C-671DA4ACE1CF}" type="pres">
      <dgm:prSet presAssocID="{B84DADF2-3CD5-4D65-B84E-7C1FA7361BBC}" presName="parTx" presStyleLbl="revTx" presStyleIdx="1" presStyleCnt="3">
        <dgm:presLayoutVars>
          <dgm:chMax val="0"/>
          <dgm:chPref val="0"/>
        </dgm:presLayoutVars>
      </dgm:prSet>
      <dgm:spPr/>
    </dgm:pt>
    <dgm:pt modelId="{6EB741D8-A971-4FC3-BD80-0B7B7AFE11C8}" type="pres">
      <dgm:prSet presAssocID="{91016F85-44BA-4F33-A024-2FEB4909476A}" presName="sibTrans" presStyleCnt="0"/>
      <dgm:spPr/>
    </dgm:pt>
    <dgm:pt modelId="{45EC957D-C7E5-4AD0-803B-A416BFB594BF}" type="pres">
      <dgm:prSet presAssocID="{35C28088-4A4B-479A-8089-C924D9F60E6E}" presName="compNode" presStyleCnt="0"/>
      <dgm:spPr/>
    </dgm:pt>
    <dgm:pt modelId="{4EF04861-44D2-4207-8A1C-EEDD7F19CDF3}" type="pres">
      <dgm:prSet presAssocID="{35C28088-4A4B-479A-8089-C924D9F60E6E}" presName="bgRect" presStyleLbl="bgShp" presStyleIdx="2" presStyleCnt="3"/>
      <dgm:spPr/>
    </dgm:pt>
    <dgm:pt modelId="{55A2A1AF-B1EB-4D78-9DAA-C12B5B6248B5}" type="pres">
      <dgm:prSet presAssocID="{35C28088-4A4B-479A-8089-C924D9F60E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5A71EDA4-C798-48C4-9A33-2FC6D9BE4512}" type="pres">
      <dgm:prSet presAssocID="{35C28088-4A4B-479A-8089-C924D9F60E6E}" presName="spaceRect" presStyleCnt="0"/>
      <dgm:spPr/>
    </dgm:pt>
    <dgm:pt modelId="{7262B16B-DB6E-4F67-AE2F-F6D734E49C4A}" type="pres">
      <dgm:prSet presAssocID="{35C28088-4A4B-479A-8089-C924D9F60E6E}" presName="parTx" presStyleLbl="revTx" presStyleIdx="2" presStyleCnt="3">
        <dgm:presLayoutVars>
          <dgm:chMax val="0"/>
          <dgm:chPref val="0"/>
        </dgm:presLayoutVars>
      </dgm:prSet>
      <dgm:spPr/>
    </dgm:pt>
  </dgm:ptLst>
  <dgm:cxnLst>
    <dgm:cxn modelId="{E0CE3116-43DC-4081-B2FD-43C873E119DA}" srcId="{347DE572-B933-4E18-BFF9-7D62725C3695}" destId="{35C28088-4A4B-479A-8089-C924D9F60E6E}" srcOrd="2" destOrd="0" parTransId="{0DE955CA-B7F2-4057-B5D5-5D9406091FB4}" sibTransId="{51889F4E-C32F-428C-BBD3-1E20BE3C8FB0}"/>
    <dgm:cxn modelId="{CC6A4523-0DBF-4510-9568-CF21F53086AF}" type="presOf" srcId="{17AC3FE7-3E64-4F87-AFD6-9BB7548CD500}" destId="{D9459408-6D8C-4618-B0DA-9D14D834AD97}" srcOrd="0" destOrd="0" presId="urn:microsoft.com/office/officeart/2018/2/layout/IconVerticalSolidList"/>
    <dgm:cxn modelId="{11306F85-5B0E-4610-92CF-673153E8540D}" type="presOf" srcId="{B84DADF2-3CD5-4D65-B84E-7C1FA7361BBC}" destId="{13E47EA2-D9F0-4106-9D1C-671DA4ACE1CF}" srcOrd="0" destOrd="0" presId="urn:microsoft.com/office/officeart/2018/2/layout/IconVerticalSolidList"/>
    <dgm:cxn modelId="{9CDE38B9-F788-45A9-8EEF-D3143F8C1793}" srcId="{347DE572-B933-4E18-BFF9-7D62725C3695}" destId="{17AC3FE7-3E64-4F87-AFD6-9BB7548CD500}" srcOrd="0" destOrd="0" parTransId="{FE7938C6-3331-4CE0-86DF-66937706FC95}" sibTransId="{AA2584DD-758F-41FB-8001-A361335A1C86}"/>
    <dgm:cxn modelId="{FBB508BD-E43B-479D-80AA-13FD0321D5F2}" type="presOf" srcId="{347DE572-B933-4E18-BFF9-7D62725C3695}" destId="{3D2D6366-D94E-4DDE-A1BE-5DD9CB7D2FB9}" srcOrd="0" destOrd="0" presId="urn:microsoft.com/office/officeart/2018/2/layout/IconVerticalSolidList"/>
    <dgm:cxn modelId="{34FC33BE-8BA6-4D91-9B3E-CBF65FA7A6C2}" type="presOf" srcId="{35C28088-4A4B-479A-8089-C924D9F60E6E}" destId="{7262B16B-DB6E-4F67-AE2F-F6D734E49C4A}" srcOrd="0" destOrd="0" presId="urn:microsoft.com/office/officeart/2018/2/layout/IconVerticalSolidList"/>
    <dgm:cxn modelId="{2955C1EE-09B7-44AC-A1EA-8A75B005CCA5}" srcId="{347DE572-B933-4E18-BFF9-7D62725C3695}" destId="{B84DADF2-3CD5-4D65-B84E-7C1FA7361BBC}" srcOrd="1" destOrd="0" parTransId="{C74DC6C2-DC50-419A-BF3A-E453B0654EA0}" sibTransId="{91016F85-44BA-4F33-A024-2FEB4909476A}"/>
    <dgm:cxn modelId="{F1573C08-A920-4A43-9E23-C0D6CFBF60A9}" type="presParOf" srcId="{3D2D6366-D94E-4DDE-A1BE-5DD9CB7D2FB9}" destId="{4819E8C3-0A1F-4A90-8034-072E31EB4A2D}" srcOrd="0" destOrd="0" presId="urn:microsoft.com/office/officeart/2018/2/layout/IconVerticalSolidList"/>
    <dgm:cxn modelId="{707C0258-698E-4A8E-AD04-BDBDBFBD8F58}" type="presParOf" srcId="{4819E8C3-0A1F-4A90-8034-072E31EB4A2D}" destId="{8D3C1E5D-4753-4272-98A2-D1F0EEF495AF}" srcOrd="0" destOrd="0" presId="urn:microsoft.com/office/officeart/2018/2/layout/IconVerticalSolidList"/>
    <dgm:cxn modelId="{887DD638-0F4E-4EC0-8F75-DFC13A7A7EFA}" type="presParOf" srcId="{4819E8C3-0A1F-4A90-8034-072E31EB4A2D}" destId="{69166381-23F8-48AA-8C94-FC579FE86334}" srcOrd="1" destOrd="0" presId="urn:microsoft.com/office/officeart/2018/2/layout/IconVerticalSolidList"/>
    <dgm:cxn modelId="{1E6068F8-984C-437E-9CDD-60208EBFAFD6}" type="presParOf" srcId="{4819E8C3-0A1F-4A90-8034-072E31EB4A2D}" destId="{51F21780-7721-43A0-B21A-31CA0B019819}" srcOrd="2" destOrd="0" presId="urn:microsoft.com/office/officeart/2018/2/layout/IconVerticalSolidList"/>
    <dgm:cxn modelId="{53C3E03F-86F4-4B7A-9C37-68AA0EB84B08}" type="presParOf" srcId="{4819E8C3-0A1F-4A90-8034-072E31EB4A2D}" destId="{D9459408-6D8C-4618-B0DA-9D14D834AD97}" srcOrd="3" destOrd="0" presId="urn:microsoft.com/office/officeart/2018/2/layout/IconVerticalSolidList"/>
    <dgm:cxn modelId="{4AE10773-6ECF-4EA3-BE77-6BE9CB59FB51}" type="presParOf" srcId="{3D2D6366-D94E-4DDE-A1BE-5DD9CB7D2FB9}" destId="{943FDA32-A6AA-43D1-9956-9FB78AD68386}" srcOrd="1" destOrd="0" presId="urn:microsoft.com/office/officeart/2018/2/layout/IconVerticalSolidList"/>
    <dgm:cxn modelId="{58A8246A-B089-465A-B391-BD2BBA5BD5F3}" type="presParOf" srcId="{3D2D6366-D94E-4DDE-A1BE-5DD9CB7D2FB9}" destId="{28DD697B-FBC8-44D1-AB50-03A258756988}" srcOrd="2" destOrd="0" presId="urn:microsoft.com/office/officeart/2018/2/layout/IconVerticalSolidList"/>
    <dgm:cxn modelId="{BD84D34B-3E42-4E73-BAEC-4D0240C35440}" type="presParOf" srcId="{28DD697B-FBC8-44D1-AB50-03A258756988}" destId="{E2E9C60E-76F0-4802-ACEE-C09F7FB8D661}" srcOrd="0" destOrd="0" presId="urn:microsoft.com/office/officeart/2018/2/layout/IconVerticalSolidList"/>
    <dgm:cxn modelId="{7BF04B5B-E4D3-4325-90E2-01004C173259}" type="presParOf" srcId="{28DD697B-FBC8-44D1-AB50-03A258756988}" destId="{3F72BCC9-B6D1-429A-BACC-A8B5E799486E}" srcOrd="1" destOrd="0" presId="urn:microsoft.com/office/officeart/2018/2/layout/IconVerticalSolidList"/>
    <dgm:cxn modelId="{9E53F45D-3ED3-4625-8FA0-1CA58D67C071}" type="presParOf" srcId="{28DD697B-FBC8-44D1-AB50-03A258756988}" destId="{337A3996-7F4E-4B03-A2B1-89687087DD41}" srcOrd="2" destOrd="0" presId="urn:microsoft.com/office/officeart/2018/2/layout/IconVerticalSolidList"/>
    <dgm:cxn modelId="{D414B33A-40CB-4129-A057-C4D1ACC8EDF0}" type="presParOf" srcId="{28DD697B-FBC8-44D1-AB50-03A258756988}" destId="{13E47EA2-D9F0-4106-9D1C-671DA4ACE1CF}" srcOrd="3" destOrd="0" presId="urn:microsoft.com/office/officeart/2018/2/layout/IconVerticalSolidList"/>
    <dgm:cxn modelId="{F6C98DD6-22A6-468D-B5B0-EEB3339C529B}" type="presParOf" srcId="{3D2D6366-D94E-4DDE-A1BE-5DD9CB7D2FB9}" destId="{6EB741D8-A971-4FC3-BD80-0B7B7AFE11C8}" srcOrd="3" destOrd="0" presId="urn:microsoft.com/office/officeart/2018/2/layout/IconVerticalSolidList"/>
    <dgm:cxn modelId="{42236E65-BF68-444B-9FB7-83C9F6501390}" type="presParOf" srcId="{3D2D6366-D94E-4DDE-A1BE-5DD9CB7D2FB9}" destId="{45EC957D-C7E5-4AD0-803B-A416BFB594BF}" srcOrd="4" destOrd="0" presId="urn:microsoft.com/office/officeart/2018/2/layout/IconVerticalSolidList"/>
    <dgm:cxn modelId="{46D8FCC1-1331-4DC5-95CB-30E4025CA4C0}" type="presParOf" srcId="{45EC957D-C7E5-4AD0-803B-A416BFB594BF}" destId="{4EF04861-44D2-4207-8A1C-EEDD7F19CDF3}" srcOrd="0" destOrd="0" presId="urn:microsoft.com/office/officeart/2018/2/layout/IconVerticalSolidList"/>
    <dgm:cxn modelId="{D297F929-7326-4F9A-870E-06960EBA3632}" type="presParOf" srcId="{45EC957D-C7E5-4AD0-803B-A416BFB594BF}" destId="{55A2A1AF-B1EB-4D78-9DAA-C12B5B6248B5}" srcOrd="1" destOrd="0" presId="urn:microsoft.com/office/officeart/2018/2/layout/IconVerticalSolidList"/>
    <dgm:cxn modelId="{560330D0-4A27-45F7-9504-3ADBE5504028}" type="presParOf" srcId="{45EC957D-C7E5-4AD0-803B-A416BFB594BF}" destId="{5A71EDA4-C798-48C4-9A33-2FC6D9BE4512}" srcOrd="2" destOrd="0" presId="urn:microsoft.com/office/officeart/2018/2/layout/IconVerticalSolidList"/>
    <dgm:cxn modelId="{56E5DBED-80B9-493F-820F-60889BA49E21}" type="presParOf" srcId="{45EC957D-C7E5-4AD0-803B-A416BFB594BF}" destId="{7262B16B-DB6E-4F67-AE2F-F6D734E49C4A}"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D111F9-8D54-49EB-83C1-D87F53BEF29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37831CB-5A3D-4DAB-884B-4D08157A820C}">
      <dgm:prSet/>
      <dgm:spPr/>
      <dgm:t>
        <a:bodyPr/>
        <a:lstStyle/>
        <a:p>
          <a:pPr>
            <a:lnSpc>
              <a:spcPct val="100000"/>
            </a:lnSpc>
          </a:pPr>
          <a:r>
            <a:rPr lang="en-GB"/>
            <a:t>Financial Planning</a:t>
          </a:r>
          <a:endParaRPr lang="en-US"/>
        </a:p>
      </dgm:t>
    </dgm:pt>
    <dgm:pt modelId="{5FC41139-D1C4-42EB-8812-947148F86CA5}" cxnId="{8E145549-7664-496F-BA04-7A4CD1264BC9}" type="parTrans">
      <dgm:prSet/>
      <dgm:spPr/>
      <dgm:t>
        <a:bodyPr/>
        <a:lstStyle/>
        <a:p>
          <a:endParaRPr lang="en-US"/>
        </a:p>
      </dgm:t>
    </dgm:pt>
    <dgm:pt modelId="{A5D87EEF-7E8B-4088-BAE8-8DDD982D0855}" cxnId="{8E145549-7664-496F-BA04-7A4CD1264BC9}" type="sibTrans">
      <dgm:prSet/>
      <dgm:spPr/>
      <dgm:t>
        <a:bodyPr/>
        <a:lstStyle/>
        <a:p>
          <a:endParaRPr lang="en-US"/>
        </a:p>
      </dgm:t>
    </dgm:pt>
    <dgm:pt modelId="{F5241E6F-6346-43FC-BA13-5817913B13AB}">
      <dgm:prSet/>
      <dgm:spPr/>
      <dgm:t>
        <a:bodyPr/>
        <a:lstStyle/>
        <a:p>
          <a:pPr>
            <a:lnSpc>
              <a:spcPct val="100000"/>
            </a:lnSpc>
          </a:pPr>
          <a:r>
            <a:rPr lang="en-GB"/>
            <a:t>Investment Project Appraisal</a:t>
          </a:r>
          <a:endParaRPr lang="en-US"/>
        </a:p>
      </dgm:t>
    </dgm:pt>
    <dgm:pt modelId="{404106F8-82A2-4006-BFD1-122CFB176EA1}" cxnId="{D4E194E8-3B08-4696-B2FE-196EEE3631BC}" type="parTrans">
      <dgm:prSet/>
      <dgm:spPr/>
      <dgm:t>
        <a:bodyPr/>
        <a:lstStyle/>
        <a:p>
          <a:endParaRPr lang="en-US"/>
        </a:p>
      </dgm:t>
    </dgm:pt>
    <dgm:pt modelId="{98DD1389-9814-44F2-B501-DD16F9A4BBF6}" cxnId="{D4E194E8-3B08-4696-B2FE-196EEE3631BC}" type="sibTrans">
      <dgm:prSet/>
      <dgm:spPr/>
      <dgm:t>
        <a:bodyPr/>
        <a:lstStyle/>
        <a:p>
          <a:endParaRPr lang="en-US"/>
        </a:p>
      </dgm:t>
    </dgm:pt>
    <dgm:pt modelId="{192BF0A5-DC89-49D8-99A7-494A289DDE0B}">
      <dgm:prSet/>
      <dgm:spPr/>
      <dgm:t>
        <a:bodyPr/>
        <a:lstStyle/>
        <a:p>
          <a:pPr>
            <a:lnSpc>
              <a:spcPct val="100000"/>
            </a:lnSpc>
          </a:pPr>
          <a:r>
            <a:rPr lang="en-GB"/>
            <a:t>Financing Decisions</a:t>
          </a:r>
          <a:endParaRPr lang="en-US"/>
        </a:p>
      </dgm:t>
    </dgm:pt>
    <dgm:pt modelId="{CC676462-4A84-438A-B2BC-EE6700EEB801}" cxnId="{721F994A-E752-4062-8D31-5E218764AA9C}" type="parTrans">
      <dgm:prSet/>
      <dgm:spPr/>
      <dgm:t>
        <a:bodyPr/>
        <a:lstStyle/>
        <a:p>
          <a:endParaRPr lang="en-US"/>
        </a:p>
      </dgm:t>
    </dgm:pt>
    <dgm:pt modelId="{8901234B-0458-44E7-BEDF-4A304CC96A2B}" cxnId="{721F994A-E752-4062-8D31-5E218764AA9C}" type="sibTrans">
      <dgm:prSet/>
      <dgm:spPr/>
      <dgm:t>
        <a:bodyPr/>
        <a:lstStyle/>
        <a:p>
          <a:endParaRPr lang="en-US"/>
        </a:p>
      </dgm:t>
    </dgm:pt>
    <dgm:pt modelId="{C6006E07-0758-467E-887C-6873A535C50C}">
      <dgm:prSet/>
      <dgm:spPr/>
      <dgm:t>
        <a:bodyPr/>
        <a:lstStyle/>
        <a:p>
          <a:pPr>
            <a:lnSpc>
              <a:spcPct val="100000"/>
            </a:lnSpc>
          </a:pPr>
          <a:r>
            <a:rPr lang="en-GB"/>
            <a:t>Capital Market Operations </a:t>
          </a:r>
          <a:endParaRPr lang="en-US"/>
        </a:p>
      </dgm:t>
    </dgm:pt>
    <dgm:pt modelId="{5224B29A-EF9E-4454-B1C6-5F1269DB0833}" cxnId="{EFE34C26-22F9-4DA3-A840-D63DB0377351}" type="parTrans">
      <dgm:prSet/>
      <dgm:spPr/>
      <dgm:t>
        <a:bodyPr/>
        <a:lstStyle/>
        <a:p>
          <a:endParaRPr lang="en-US"/>
        </a:p>
      </dgm:t>
    </dgm:pt>
    <dgm:pt modelId="{B67BB9CF-76AB-4176-9725-40B52B375C3F}" cxnId="{EFE34C26-22F9-4DA3-A840-D63DB0377351}" type="sibTrans">
      <dgm:prSet/>
      <dgm:spPr/>
      <dgm:t>
        <a:bodyPr/>
        <a:lstStyle/>
        <a:p>
          <a:endParaRPr lang="en-US"/>
        </a:p>
      </dgm:t>
    </dgm:pt>
    <dgm:pt modelId="{25C1A64A-6234-4277-BA44-D5FD5ADBBC36}">
      <dgm:prSet/>
      <dgm:spPr/>
      <dgm:t>
        <a:bodyPr/>
        <a:lstStyle/>
        <a:p>
          <a:pPr>
            <a:lnSpc>
              <a:spcPct val="100000"/>
            </a:lnSpc>
          </a:pPr>
          <a:r>
            <a:rPr lang="en-GB" dirty="0"/>
            <a:t>Financial Control</a:t>
          </a:r>
          <a:endParaRPr lang="en-US" dirty="0"/>
        </a:p>
      </dgm:t>
    </dgm:pt>
    <dgm:pt modelId="{E5EFCD87-B398-43B6-9DE7-D2EFE087FD5F}" cxnId="{0E6D7096-00AF-467E-BE67-C8D19F7CDAAA}" type="parTrans">
      <dgm:prSet/>
      <dgm:spPr/>
      <dgm:t>
        <a:bodyPr/>
        <a:lstStyle/>
        <a:p>
          <a:endParaRPr lang="en-US"/>
        </a:p>
      </dgm:t>
    </dgm:pt>
    <dgm:pt modelId="{BF328FE1-31C0-4510-81ED-38051B9B0299}" cxnId="{0E6D7096-00AF-467E-BE67-C8D19F7CDAAA}" type="sibTrans">
      <dgm:prSet/>
      <dgm:spPr/>
      <dgm:t>
        <a:bodyPr/>
        <a:lstStyle/>
        <a:p>
          <a:endParaRPr lang="en-US"/>
        </a:p>
      </dgm:t>
    </dgm:pt>
    <dgm:pt modelId="{AA6C87CF-B393-40F7-AEBA-FBCBE3AD9F29}" type="pres">
      <dgm:prSet presAssocID="{F8D111F9-8D54-49EB-83C1-D87F53BEF29A}" presName="root" presStyleCnt="0">
        <dgm:presLayoutVars>
          <dgm:dir/>
          <dgm:resizeHandles val="exact"/>
        </dgm:presLayoutVars>
      </dgm:prSet>
      <dgm:spPr/>
    </dgm:pt>
    <dgm:pt modelId="{ED6B7634-6614-4A93-A2F3-C74D1E34EB8C}" type="pres">
      <dgm:prSet presAssocID="{837831CB-5A3D-4DAB-884B-4D08157A820C}" presName="compNode" presStyleCnt="0"/>
      <dgm:spPr/>
    </dgm:pt>
    <dgm:pt modelId="{F78F19F0-980B-4B5D-93DB-5E6822A0EFCB}" type="pres">
      <dgm:prSet presAssocID="{837831CB-5A3D-4DAB-884B-4D08157A820C}" presName="bgRect" presStyleLbl="bgShp" presStyleIdx="0" presStyleCnt="5"/>
      <dgm:spPr/>
    </dgm:pt>
    <dgm:pt modelId="{4D1A172B-B7FC-4913-A95E-5949EC691048}" type="pres">
      <dgm:prSet presAssocID="{837831CB-5A3D-4DAB-884B-4D08157A820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ACCDB713-E5E6-4D83-A186-774E8E096DE0}" type="pres">
      <dgm:prSet presAssocID="{837831CB-5A3D-4DAB-884B-4D08157A820C}" presName="spaceRect" presStyleCnt="0"/>
      <dgm:spPr/>
    </dgm:pt>
    <dgm:pt modelId="{5AD3A456-B164-42FD-9058-F7E445DBB669}" type="pres">
      <dgm:prSet presAssocID="{837831CB-5A3D-4DAB-884B-4D08157A820C}" presName="parTx" presStyleLbl="revTx" presStyleIdx="0" presStyleCnt="5">
        <dgm:presLayoutVars>
          <dgm:chMax val="0"/>
          <dgm:chPref val="0"/>
        </dgm:presLayoutVars>
      </dgm:prSet>
      <dgm:spPr/>
    </dgm:pt>
    <dgm:pt modelId="{0EC82DD5-4681-4329-95FD-EBE3C11AD893}" type="pres">
      <dgm:prSet presAssocID="{A5D87EEF-7E8B-4088-BAE8-8DDD982D0855}" presName="sibTrans" presStyleCnt="0"/>
      <dgm:spPr/>
    </dgm:pt>
    <dgm:pt modelId="{35BDDB40-54EC-475C-9027-BBA9FBF5358A}" type="pres">
      <dgm:prSet presAssocID="{F5241E6F-6346-43FC-BA13-5817913B13AB}" presName="compNode" presStyleCnt="0"/>
      <dgm:spPr/>
    </dgm:pt>
    <dgm:pt modelId="{ECC2C894-D28B-4FED-B093-DC018242DE29}" type="pres">
      <dgm:prSet presAssocID="{F5241E6F-6346-43FC-BA13-5817913B13AB}" presName="bgRect" presStyleLbl="bgShp" presStyleIdx="1" presStyleCnt="5"/>
      <dgm:spPr/>
    </dgm:pt>
    <dgm:pt modelId="{1F452365-7142-44E6-8613-A935ADCDE2D9}" type="pres">
      <dgm:prSet presAssocID="{F5241E6F-6346-43FC-BA13-5817913B13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EC3E0D67-4315-43BD-992B-3178D8F1F77C}" type="pres">
      <dgm:prSet presAssocID="{F5241E6F-6346-43FC-BA13-5817913B13AB}" presName="spaceRect" presStyleCnt="0"/>
      <dgm:spPr/>
    </dgm:pt>
    <dgm:pt modelId="{2815F474-055C-49DC-907F-1A2E0361D1DB}" type="pres">
      <dgm:prSet presAssocID="{F5241E6F-6346-43FC-BA13-5817913B13AB}" presName="parTx" presStyleLbl="revTx" presStyleIdx="1" presStyleCnt="5">
        <dgm:presLayoutVars>
          <dgm:chMax val="0"/>
          <dgm:chPref val="0"/>
        </dgm:presLayoutVars>
      </dgm:prSet>
      <dgm:spPr/>
    </dgm:pt>
    <dgm:pt modelId="{402E53B1-6CB8-4F48-A2DF-5F3550828B78}" type="pres">
      <dgm:prSet presAssocID="{98DD1389-9814-44F2-B501-DD16F9A4BBF6}" presName="sibTrans" presStyleCnt="0"/>
      <dgm:spPr/>
    </dgm:pt>
    <dgm:pt modelId="{008B35B5-3D5E-435A-B277-768122CFFD33}" type="pres">
      <dgm:prSet presAssocID="{192BF0A5-DC89-49D8-99A7-494A289DDE0B}" presName="compNode" presStyleCnt="0"/>
      <dgm:spPr/>
    </dgm:pt>
    <dgm:pt modelId="{9D270107-F04F-4325-A1DA-A75C3D321DC0}" type="pres">
      <dgm:prSet presAssocID="{192BF0A5-DC89-49D8-99A7-494A289DDE0B}" presName="bgRect" presStyleLbl="bgShp" presStyleIdx="2" presStyleCnt="5"/>
      <dgm:spPr/>
    </dgm:pt>
    <dgm:pt modelId="{34C0CD1D-9C99-4C6A-A223-0CB15F0DB107}" type="pres">
      <dgm:prSet presAssocID="{192BF0A5-DC89-49D8-99A7-494A289DDE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45517939-2EFD-4C78-82E3-34EF56A70276}" type="pres">
      <dgm:prSet presAssocID="{192BF0A5-DC89-49D8-99A7-494A289DDE0B}" presName="spaceRect" presStyleCnt="0"/>
      <dgm:spPr/>
    </dgm:pt>
    <dgm:pt modelId="{46195BB9-8004-47BF-9587-5554406C27C8}" type="pres">
      <dgm:prSet presAssocID="{192BF0A5-DC89-49D8-99A7-494A289DDE0B}" presName="parTx" presStyleLbl="revTx" presStyleIdx="2" presStyleCnt="5">
        <dgm:presLayoutVars>
          <dgm:chMax val="0"/>
          <dgm:chPref val="0"/>
        </dgm:presLayoutVars>
      </dgm:prSet>
      <dgm:spPr/>
    </dgm:pt>
    <dgm:pt modelId="{B0FD4C9E-354E-425A-B362-C7598D398590}" type="pres">
      <dgm:prSet presAssocID="{8901234B-0458-44E7-BEDF-4A304CC96A2B}" presName="sibTrans" presStyleCnt="0"/>
      <dgm:spPr/>
    </dgm:pt>
    <dgm:pt modelId="{4EB2360F-2D78-4A50-9C78-313B7BE374D8}" type="pres">
      <dgm:prSet presAssocID="{C6006E07-0758-467E-887C-6873A535C50C}" presName="compNode" presStyleCnt="0"/>
      <dgm:spPr/>
    </dgm:pt>
    <dgm:pt modelId="{D6AE54C6-A1AE-43C6-BCA4-02C4E7036BE7}" type="pres">
      <dgm:prSet presAssocID="{C6006E07-0758-467E-887C-6873A535C50C}" presName="bgRect" presStyleLbl="bgShp" presStyleIdx="3" presStyleCnt="5"/>
      <dgm:spPr/>
    </dgm:pt>
    <dgm:pt modelId="{085DA0DB-AC29-4425-9EBA-498F021A4EE8}" type="pres">
      <dgm:prSet presAssocID="{C6006E07-0758-467E-887C-6873A535C50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55AB1817-DCEC-4914-B5BB-3336859A9161}" type="pres">
      <dgm:prSet presAssocID="{C6006E07-0758-467E-887C-6873A535C50C}" presName="spaceRect" presStyleCnt="0"/>
      <dgm:spPr/>
    </dgm:pt>
    <dgm:pt modelId="{0FE97F3C-E5DE-40D1-BB8B-EA35B4C119F8}" type="pres">
      <dgm:prSet presAssocID="{C6006E07-0758-467E-887C-6873A535C50C}" presName="parTx" presStyleLbl="revTx" presStyleIdx="3" presStyleCnt="5">
        <dgm:presLayoutVars>
          <dgm:chMax val="0"/>
          <dgm:chPref val="0"/>
        </dgm:presLayoutVars>
      </dgm:prSet>
      <dgm:spPr/>
    </dgm:pt>
    <dgm:pt modelId="{D3947AAA-F750-4063-BA16-C98A6DA5AB08}" type="pres">
      <dgm:prSet presAssocID="{B67BB9CF-76AB-4176-9725-40B52B375C3F}" presName="sibTrans" presStyleCnt="0"/>
      <dgm:spPr/>
    </dgm:pt>
    <dgm:pt modelId="{AE4B81FA-E1DA-4A07-B348-AD4CDBBFC614}" type="pres">
      <dgm:prSet presAssocID="{25C1A64A-6234-4277-BA44-D5FD5ADBBC36}" presName="compNode" presStyleCnt="0"/>
      <dgm:spPr/>
    </dgm:pt>
    <dgm:pt modelId="{0397C88E-874D-40E8-8FB8-EC5A554A0010}" type="pres">
      <dgm:prSet presAssocID="{25C1A64A-6234-4277-BA44-D5FD5ADBBC36}" presName="bgRect" presStyleLbl="bgShp" presStyleIdx="4" presStyleCnt="5"/>
      <dgm:spPr/>
    </dgm:pt>
    <dgm:pt modelId="{74CC1F64-8FF8-4010-9877-3D587EF0C3BE}" type="pres">
      <dgm:prSet presAssocID="{25C1A64A-6234-4277-BA44-D5FD5ADBBC3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6E929888-2482-4A85-A3D3-E0FE773C29E3}" type="pres">
      <dgm:prSet presAssocID="{25C1A64A-6234-4277-BA44-D5FD5ADBBC36}" presName="spaceRect" presStyleCnt="0"/>
      <dgm:spPr/>
    </dgm:pt>
    <dgm:pt modelId="{56D3C400-703A-49C3-A789-2356FA52AE2B}" type="pres">
      <dgm:prSet presAssocID="{25C1A64A-6234-4277-BA44-D5FD5ADBBC36}" presName="parTx" presStyleLbl="revTx" presStyleIdx="4" presStyleCnt="5">
        <dgm:presLayoutVars>
          <dgm:chMax val="0"/>
          <dgm:chPref val="0"/>
        </dgm:presLayoutVars>
      </dgm:prSet>
      <dgm:spPr/>
    </dgm:pt>
  </dgm:ptLst>
  <dgm:cxnLst>
    <dgm:cxn modelId="{EFE34C26-22F9-4DA3-A840-D63DB0377351}" srcId="{F8D111F9-8D54-49EB-83C1-D87F53BEF29A}" destId="{C6006E07-0758-467E-887C-6873A535C50C}" srcOrd="3" destOrd="0" parTransId="{5224B29A-EF9E-4454-B1C6-5F1269DB0833}" sibTransId="{B67BB9CF-76AB-4176-9725-40B52B375C3F}"/>
    <dgm:cxn modelId="{8E145549-7664-496F-BA04-7A4CD1264BC9}" srcId="{F8D111F9-8D54-49EB-83C1-D87F53BEF29A}" destId="{837831CB-5A3D-4DAB-884B-4D08157A820C}" srcOrd="0" destOrd="0" parTransId="{5FC41139-D1C4-42EB-8812-947148F86CA5}" sibTransId="{A5D87EEF-7E8B-4088-BAE8-8DDD982D0855}"/>
    <dgm:cxn modelId="{721F994A-E752-4062-8D31-5E218764AA9C}" srcId="{F8D111F9-8D54-49EB-83C1-D87F53BEF29A}" destId="{192BF0A5-DC89-49D8-99A7-494A289DDE0B}" srcOrd="2" destOrd="0" parTransId="{CC676462-4A84-438A-B2BC-EE6700EEB801}" sibTransId="{8901234B-0458-44E7-BEDF-4A304CC96A2B}"/>
    <dgm:cxn modelId="{4D4C736F-242D-47BF-9189-9FDE0B6D16D6}" type="presOf" srcId="{C6006E07-0758-467E-887C-6873A535C50C}" destId="{0FE97F3C-E5DE-40D1-BB8B-EA35B4C119F8}" srcOrd="0" destOrd="0" presId="urn:microsoft.com/office/officeart/2018/2/layout/IconVerticalSolidList"/>
    <dgm:cxn modelId="{40B13656-01CB-411C-9DCD-CE7DF623D8DA}" type="presOf" srcId="{25C1A64A-6234-4277-BA44-D5FD5ADBBC36}" destId="{56D3C400-703A-49C3-A789-2356FA52AE2B}" srcOrd="0" destOrd="0" presId="urn:microsoft.com/office/officeart/2018/2/layout/IconVerticalSolidList"/>
    <dgm:cxn modelId="{0E6D7096-00AF-467E-BE67-C8D19F7CDAAA}" srcId="{F8D111F9-8D54-49EB-83C1-D87F53BEF29A}" destId="{25C1A64A-6234-4277-BA44-D5FD5ADBBC36}" srcOrd="4" destOrd="0" parTransId="{E5EFCD87-B398-43B6-9DE7-D2EFE087FD5F}" sibTransId="{BF328FE1-31C0-4510-81ED-38051B9B0299}"/>
    <dgm:cxn modelId="{C503579D-C7E9-48A2-96DF-35E63501B3AE}" type="presOf" srcId="{F5241E6F-6346-43FC-BA13-5817913B13AB}" destId="{2815F474-055C-49DC-907F-1A2E0361D1DB}" srcOrd="0" destOrd="0" presId="urn:microsoft.com/office/officeart/2018/2/layout/IconVerticalSolidList"/>
    <dgm:cxn modelId="{BF43E0AB-A08B-42CE-B1F6-4D90C9C3B02D}" type="presOf" srcId="{837831CB-5A3D-4DAB-884B-4D08157A820C}" destId="{5AD3A456-B164-42FD-9058-F7E445DBB669}" srcOrd="0" destOrd="0" presId="urn:microsoft.com/office/officeart/2018/2/layout/IconVerticalSolidList"/>
    <dgm:cxn modelId="{B77B4CAC-E164-4941-9C09-B85D472BACE0}" type="presOf" srcId="{F8D111F9-8D54-49EB-83C1-D87F53BEF29A}" destId="{AA6C87CF-B393-40F7-AEBA-FBCBE3AD9F29}" srcOrd="0" destOrd="0" presId="urn:microsoft.com/office/officeart/2018/2/layout/IconVerticalSolidList"/>
    <dgm:cxn modelId="{D4E194E8-3B08-4696-B2FE-196EEE3631BC}" srcId="{F8D111F9-8D54-49EB-83C1-D87F53BEF29A}" destId="{F5241E6F-6346-43FC-BA13-5817913B13AB}" srcOrd="1" destOrd="0" parTransId="{404106F8-82A2-4006-BFD1-122CFB176EA1}" sibTransId="{98DD1389-9814-44F2-B501-DD16F9A4BBF6}"/>
    <dgm:cxn modelId="{7A0682F9-1D75-4E0D-920C-5669330E2CD0}" type="presOf" srcId="{192BF0A5-DC89-49D8-99A7-494A289DDE0B}" destId="{46195BB9-8004-47BF-9587-5554406C27C8}" srcOrd="0" destOrd="0" presId="urn:microsoft.com/office/officeart/2018/2/layout/IconVerticalSolidList"/>
    <dgm:cxn modelId="{E09F46B5-1C09-4EE6-BF70-E2495CFB67FD}" type="presParOf" srcId="{AA6C87CF-B393-40F7-AEBA-FBCBE3AD9F29}" destId="{ED6B7634-6614-4A93-A2F3-C74D1E34EB8C}" srcOrd="0" destOrd="0" presId="urn:microsoft.com/office/officeart/2018/2/layout/IconVerticalSolidList"/>
    <dgm:cxn modelId="{C7D7A43B-5360-4EA4-B024-87E027688742}" type="presParOf" srcId="{ED6B7634-6614-4A93-A2F3-C74D1E34EB8C}" destId="{F78F19F0-980B-4B5D-93DB-5E6822A0EFCB}" srcOrd="0" destOrd="0" presId="urn:microsoft.com/office/officeart/2018/2/layout/IconVerticalSolidList"/>
    <dgm:cxn modelId="{47D52D03-878A-47F6-8A14-E7CFC3D0D05D}" type="presParOf" srcId="{ED6B7634-6614-4A93-A2F3-C74D1E34EB8C}" destId="{4D1A172B-B7FC-4913-A95E-5949EC691048}" srcOrd="1" destOrd="0" presId="urn:microsoft.com/office/officeart/2018/2/layout/IconVerticalSolidList"/>
    <dgm:cxn modelId="{05D544A6-41A8-471C-BAD9-31A851C4CF47}" type="presParOf" srcId="{ED6B7634-6614-4A93-A2F3-C74D1E34EB8C}" destId="{ACCDB713-E5E6-4D83-A186-774E8E096DE0}" srcOrd="2" destOrd="0" presId="urn:microsoft.com/office/officeart/2018/2/layout/IconVerticalSolidList"/>
    <dgm:cxn modelId="{2DB5D375-E35C-4BA5-9A32-686059D2AF61}" type="presParOf" srcId="{ED6B7634-6614-4A93-A2F3-C74D1E34EB8C}" destId="{5AD3A456-B164-42FD-9058-F7E445DBB669}" srcOrd="3" destOrd="0" presId="urn:microsoft.com/office/officeart/2018/2/layout/IconVerticalSolidList"/>
    <dgm:cxn modelId="{0834207B-34AC-4A50-873A-B60541F62CD5}" type="presParOf" srcId="{AA6C87CF-B393-40F7-AEBA-FBCBE3AD9F29}" destId="{0EC82DD5-4681-4329-95FD-EBE3C11AD893}" srcOrd="1" destOrd="0" presId="urn:microsoft.com/office/officeart/2018/2/layout/IconVerticalSolidList"/>
    <dgm:cxn modelId="{A1FE0C0D-43A5-4BD1-83FD-AFC7C26C21F4}" type="presParOf" srcId="{AA6C87CF-B393-40F7-AEBA-FBCBE3AD9F29}" destId="{35BDDB40-54EC-475C-9027-BBA9FBF5358A}" srcOrd="2" destOrd="0" presId="urn:microsoft.com/office/officeart/2018/2/layout/IconVerticalSolidList"/>
    <dgm:cxn modelId="{30490C6F-8D1A-47D1-8A20-FCB8D44DADF5}" type="presParOf" srcId="{35BDDB40-54EC-475C-9027-BBA9FBF5358A}" destId="{ECC2C894-D28B-4FED-B093-DC018242DE29}" srcOrd="0" destOrd="0" presId="urn:microsoft.com/office/officeart/2018/2/layout/IconVerticalSolidList"/>
    <dgm:cxn modelId="{1BC9F4D4-6547-4B15-B8CE-47617D69F67A}" type="presParOf" srcId="{35BDDB40-54EC-475C-9027-BBA9FBF5358A}" destId="{1F452365-7142-44E6-8613-A935ADCDE2D9}" srcOrd="1" destOrd="0" presId="urn:microsoft.com/office/officeart/2018/2/layout/IconVerticalSolidList"/>
    <dgm:cxn modelId="{EFD72337-C71C-4AEB-9B86-0BEB50F7A786}" type="presParOf" srcId="{35BDDB40-54EC-475C-9027-BBA9FBF5358A}" destId="{EC3E0D67-4315-43BD-992B-3178D8F1F77C}" srcOrd="2" destOrd="0" presId="urn:microsoft.com/office/officeart/2018/2/layout/IconVerticalSolidList"/>
    <dgm:cxn modelId="{7A07F0A6-5024-4DE1-8818-7D1FBC434F98}" type="presParOf" srcId="{35BDDB40-54EC-475C-9027-BBA9FBF5358A}" destId="{2815F474-055C-49DC-907F-1A2E0361D1DB}" srcOrd="3" destOrd="0" presId="urn:microsoft.com/office/officeart/2018/2/layout/IconVerticalSolidList"/>
    <dgm:cxn modelId="{048D2AF8-BA8D-42D9-A29F-98934C0CEEC1}" type="presParOf" srcId="{AA6C87CF-B393-40F7-AEBA-FBCBE3AD9F29}" destId="{402E53B1-6CB8-4F48-A2DF-5F3550828B78}" srcOrd="3" destOrd="0" presId="urn:microsoft.com/office/officeart/2018/2/layout/IconVerticalSolidList"/>
    <dgm:cxn modelId="{5D170D17-FC2D-473F-9E08-530F90A72DC5}" type="presParOf" srcId="{AA6C87CF-B393-40F7-AEBA-FBCBE3AD9F29}" destId="{008B35B5-3D5E-435A-B277-768122CFFD33}" srcOrd="4" destOrd="0" presId="urn:microsoft.com/office/officeart/2018/2/layout/IconVerticalSolidList"/>
    <dgm:cxn modelId="{DC9123A7-C3F3-4451-B269-F816E76C8FFA}" type="presParOf" srcId="{008B35B5-3D5E-435A-B277-768122CFFD33}" destId="{9D270107-F04F-4325-A1DA-A75C3D321DC0}" srcOrd="0" destOrd="0" presId="urn:microsoft.com/office/officeart/2018/2/layout/IconVerticalSolidList"/>
    <dgm:cxn modelId="{1A6101EB-F7C4-4198-92B9-39173B67B891}" type="presParOf" srcId="{008B35B5-3D5E-435A-B277-768122CFFD33}" destId="{34C0CD1D-9C99-4C6A-A223-0CB15F0DB107}" srcOrd="1" destOrd="0" presId="urn:microsoft.com/office/officeart/2018/2/layout/IconVerticalSolidList"/>
    <dgm:cxn modelId="{C9CD29F6-B5D2-4E89-A47F-0DF6DFFFE3CB}" type="presParOf" srcId="{008B35B5-3D5E-435A-B277-768122CFFD33}" destId="{45517939-2EFD-4C78-82E3-34EF56A70276}" srcOrd="2" destOrd="0" presId="urn:microsoft.com/office/officeart/2018/2/layout/IconVerticalSolidList"/>
    <dgm:cxn modelId="{BE84A54F-3767-463D-92A9-4E6B97360928}" type="presParOf" srcId="{008B35B5-3D5E-435A-B277-768122CFFD33}" destId="{46195BB9-8004-47BF-9587-5554406C27C8}" srcOrd="3" destOrd="0" presId="urn:microsoft.com/office/officeart/2018/2/layout/IconVerticalSolidList"/>
    <dgm:cxn modelId="{3F32427E-97F8-4DA0-AAC6-EC2A545B2C5D}" type="presParOf" srcId="{AA6C87CF-B393-40F7-AEBA-FBCBE3AD9F29}" destId="{B0FD4C9E-354E-425A-B362-C7598D398590}" srcOrd="5" destOrd="0" presId="urn:microsoft.com/office/officeart/2018/2/layout/IconVerticalSolidList"/>
    <dgm:cxn modelId="{25717553-725D-485F-AD2C-4090B839CD9F}" type="presParOf" srcId="{AA6C87CF-B393-40F7-AEBA-FBCBE3AD9F29}" destId="{4EB2360F-2D78-4A50-9C78-313B7BE374D8}" srcOrd="6" destOrd="0" presId="urn:microsoft.com/office/officeart/2018/2/layout/IconVerticalSolidList"/>
    <dgm:cxn modelId="{A5E7C67A-8433-425E-88EE-C49EC91A45BA}" type="presParOf" srcId="{4EB2360F-2D78-4A50-9C78-313B7BE374D8}" destId="{D6AE54C6-A1AE-43C6-BCA4-02C4E7036BE7}" srcOrd="0" destOrd="0" presId="urn:microsoft.com/office/officeart/2018/2/layout/IconVerticalSolidList"/>
    <dgm:cxn modelId="{E54AE1CF-CFBA-48C9-ADC7-CE68C760CBFB}" type="presParOf" srcId="{4EB2360F-2D78-4A50-9C78-313B7BE374D8}" destId="{085DA0DB-AC29-4425-9EBA-498F021A4EE8}" srcOrd="1" destOrd="0" presId="urn:microsoft.com/office/officeart/2018/2/layout/IconVerticalSolidList"/>
    <dgm:cxn modelId="{F1792794-A0AD-48F5-8CFC-7894ED3D7F91}" type="presParOf" srcId="{4EB2360F-2D78-4A50-9C78-313B7BE374D8}" destId="{55AB1817-DCEC-4914-B5BB-3336859A9161}" srcOrd="2" destOrd="0" presId="urn:microsoft.com/office/officeart/2018/2/layout/IconVerticalSolidList"/>
    <dgm:cxn modelId="{D82EC493-E85D-4F10-843F-8525E1B5290C}" type="presParOf" srcId="{4EB2360F-2D78-4A50-9C78-313B7BE374D8}" destId="{0FE97F3C-E5DE-40D1-BB8B-EA35B4C119F8}" srcOrd="3" destOrd="0" presId="urn:microsoft.com/office/officeart/2018/2/layout/IconVerticalSolidList"/>
    <dgm:cxn modelId="{61CBA528-F134-48D9-9CDD-A27223BF3BDB}" type="presParOf" srcId="{AA6C87CF-B393-40F7-AEBA-FBCBE3AD9F29}" destId="{D3947AAA-F750-4063-BA16-C98A6DA5AB08}" srcOrd="7" destOrd="0" presId="urn:microsoft.com/office/officeart/2018/2/layout/IconVerticalSolidList"/>
    <dgm:cxn modelId="{13570D17-F4D1-4A33-9206-A51CD651504C}" type="presParOf" srcId="{AA6C87CF-B393-40F7-AEBA-FBCBE3AD9F29}" destId="{AE4B81FA-E1DA-4A07-B348-AD4CDBBFC614}" srcOrd="8" destOrd="0" presId="urn:microsoft.com/office/officeart/2018/2/layout/IconVerticalSolidList"/>
    <dgm:cxn modelId="{8B600A1A-F60F-4DD0-88BF-D393EFCBDD04}" type="presParOf" srcId="{AE4B81FA-E1DA-4A07-B348-AD4CDBBFC614}" destId="{0397C88E-874D-40E8-8FB8-EC5A554A0010}" srcOrd="0" destOrd="0" presId="urn:microsoft.com/office/officeart/2018/2/layout/IconVerticalSolidList"/>
    <dgm:cxn modelId="{3F45114D-1D91-47DE-8F97-CEB68AB27E33}" type="presParOf" srcId="{AE4B81FA-E1DA-4A07-B348-AD4CDBBFC614}" destId="{74CC1F64-8FF8-4010-9877-3D587EF0C3BE}" srcOrd="1" destOrd="0" presId="urn:microsoft.com/office/officeart/2018/2/layout/IconVerticalSolidList"/>
    <dgm:cxn modelId="{991E5A4A-10F3-48BD-A523-83D532C5442E}" type="presParOf" srcId="{AE4B81FA-E1DA-4A07-B348-AD4CDBBFC614}" destId="{6E929888-2482-4A85-A3D3-E0FE773C29E3}" srcOrd="2" destOrd="0" presId="urn:microsoft.com/office/officeart/2018/2/layout/IconVerticalSolidList"/>
    <dgm:cxn modelId="{5671D696-5880-49C6-B12B-7028F8883BEC}" type="presParOf" srcId="{AE4B81FA-E1DA-4A07-B348-AD4CDBBFC614}" destId="{56D3C400-703A-49C3-A789-2356FA52AE2B}"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95277" cy="4351338"/>
        <a:chOff x="0" y="0"/>
        <a:chExt cx="10095277" cy="4351338"/>
      </a:xfrm>
    </dsp:grpSpPr>
    <dsp:sp modelId="{797C6ED9-754C-4773-829D-9B11BBB85AB3}">
      <dsp:nvSpPr>
        <dsp:cNvPr id="3" name="椭圆 2"/>
        <dsp:cNvSpPr/>
      </dsp:nvSpPr>
      <dsp:spPr bwMode="white">
        <a:xfrm>
          <a:off x="0" y="0"/>
          <a:ext cx="1235291" cy="1235291"/>
        </a:xfrm>
        <a:prstGeom prst="ellipse">
          <a:avLst/>
        </a:prstGeom>
      </dsp:spPr>
      <dsp:style>
        <a:lnRef idx="0">
          <a:schemeClr val="lt2">
            <a:alpha val="0"/>
          </a:schemeClr>
        </a:lnRef>
        <a:fillRef idx="1">
          <a:schemeClr val="dk2"/>
        </a:fillRef>
        <a:effectRef idx="0">
          <a:scrgbClr r="0" g="0" b="0"/>
        </a:effectRef>
        <a:fontRef idx="minor"/>
      </dsp:style>
      <dsp:txXfrm>
        <a:off x="0" y="0"/>
        <a:ext cx="1235291" cy="1235291"/>
      </dsp:txXfrm>
    </dsp:sp>
    <dsp:sp modelId="{71C27622-98D4-4FA6-A255-EC43B743BAA6}">
      <dsp:nvSpPr>
        <dsp:cNvPr id="4" name="矩形 3"/>
        <dsp:cNvSpPr/>
      </dsp:nvSpPr>
      <dsp:spPr bwMode="white">
        <a:xfrm>
          <a:off x="0" y="249371"/>
          <a:ext cx="716469" cy="716469"/>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2">
            <a:alpha val="0"/>
          </a:schemeClr>
        </a:lnRef>
        <a:fillRef idx="1">
          <a:schemeClr val="bg1"/>
        </a:fillRef>
        <a:effectRef idx="0">
          <a:scrgbClr r="0" g="0" b="0"/>
        </a:effectRef>
        <a:fontRef idx="minor">
          <a:schemeClr val="lt1"/>
        </a:fontRef>
      </dsp:style>
      <dsp:txXfrm>
        <a:off x="0" y="249371"/>
        <a:ext cx="716469" cy="716469"/>
      </dsp:txXfrm>
    </dsp:sp>
    <dsp:sp modelId="{D0ED4AEC-F3F8-4ACB-8504-BFA90D2A98CC}">
      <dsp:nvSpPr>
        <dsp:cNvPr id="5" name="矩形 4"/>
        <dsp:cNvSpPr/>
      </dsp:nvSpPr>
      <dsp:spPr bwMode="white">
        <a:xfrm>
          <a:off x="1887418" y="843"/>
          <a:ext cx="2911758" cy="1235291"/>
        </a:xfrm>
        <a:prstGeom prst="rect">
          <a:avLst/>
        </a:prstGeom>
      </dsp:spPr>
      <dsp:style>
        <a:lnRef idx="0">
          <a:schemeClr val="dk1">
            <a:alpha val="0"/>
          </a:schemeClr>
        </a:lnRef>
        <a:fillRef idx="0">
          <a:schemeClr val="lt2">
            <a:alpha val="0"/>
          </a:schemeClr>
        </a:fillRef>
        <a:effectRef idx="0">
          <a:scrgbClr r="0" g="0" b="0"/>
        </a:effectRef>
        <a:fontRef idx="minor"/>
      </dsp:style>
      <dsp:txBody>
        <a:bodyPr lIns="0" tIns="0" rIns="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GB" sz="1800" dirty="0">
              <a:solidFill>
                <a:schemeClr val="tx1"/>
              </a:solidFill>
              <a:latin typeface="Arial" panose="020B0604020202020204" pitchFamily="34" charset="0"/>
              <a:cs typeface="Arial" panose="020B0604020202020204" pitchFamily="34" charset="0"/>
            </a:rPr>
            <a:t>Please make sure you are familiar with the </a:t>
          </a:r>
          <a:r>
            <a:rPr lang="en-GB" sz="1800" dirty="0">
              <a:solidFill>
                <a:schemeClr val="tx1"/>
              </a:solidFill>
              <a:latin typeface="Arial" panose="020B0604020202020204" pitchFamily="34" charset="0"/>
              <a:cs typeface="Arial" panose="020B0604020202020204" pitchFamily="34" charset="0"/>
              <a:hlinkClick r:id="rId3"/>
            </a:rPr>
            <a:t>module handbook</a:t>
          </a:r>
          <a:r>
            <a:rPr lang="en-GB" sz="1800" dirty="0">
              <a:solidFill>
                <a:schemeClr val="tx1"/>
              </a:solidFill>
              <a:latin typeface="Arial" panose="020B0604020202020204" pitchFamily="34" charset="0"/>
              <a:cs typeface="Arial" panose="020B0604020202020204" pitchFamily="34" charset="0"/>
            </a:rPr>
            <a:t> and </a:t>
          </a:r>
          <a:r>
            <a:rPr lang="en-GB" sz="1800" dirty="0">
              <a:solidFill>
                <a:schemeClr val="tx1"/>
              </a:solidFill>
              <a:latin typeface="Arial" panose="020B0604020202020204" pitchFamily="34" charset="0"/>
              <a:cs typeface="Arial" panose="020B0604020202020204" pitchFamily="34" charset="0"/>
              <a:hlinkClick r:id="rId4"/>
            </a:rPr>
            <a:t>timetable</a:t>
          </a:r>
          <a:r>
            <a:rPr lang="en-GB" sz="1800" dirty="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dsp:txBody>
      <dsp:txXfrm>
        <a:off x="1887418" y="843"/>
        <a:ext cx="2911758" cy="1235291"/>
      </dsp:txXfrm>
    </dsp:sp>
    <dsp:sp modelId="{4E820BED-8C36-4C6C-B011-249565796DE6}">
      <dsp:nvSpPr>
        <dsp:cNvPr id="6" name="椭圆 5"/>
        <dsp:cNvSpPr/>
      </dsp:nvSpPr>
      <dsp:spPr bwMode="white">
        <a:xfrm>
          <a:off x="5306527" y="843"/>
          <a:ext cx="1235291" cy="1235291"/>
        </a:xfrm>
        <a:prstGeom prst="ellipse">
          <a:avLst/>
        </a:prstGeom>
      </dsp:spPr>
      <dsp:style>
        <a:lnRef idx="0">
          <a:schemeClr val="lt2">
            <a:alpha val="0"/>
          </a:schemeClr>
        </a:lnRef>
        <a:fillRef idx="1">
          <a:schemeClr val="dk2"/>
        </a:fillRef>
        <a:effectRef idx="0">
          <a:scrgbClr r="0" g="0" b="0"/>
        </a:effectRef>
        <a:fontRef idx="minor"/>
      </dsp:style>
      <dsp:txXfrm>
        <a:off x="5306527" y="843"/>
        <a:ext cx="1235291" cy="1235291"/>
      </dsp:txXfrm>
    </dsp:sp>
    <dsp:sp modelId="{4C9D691B-61C0-4E7B-A98C-9347720BBBBE}">
      <dsp:nvSpPr>
        <dsp:cNvPr id="7" name="矩形 6"/>
        <dsp:cNvSpPr/>
      </dsp:nvSpPr>
      <dsp:spPr bwMode="white">
        <a:xfrm>
          <a:off x="5565938" y="260254"/>
          <a:ext cx="716469" cy="71646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2">
            <a:alpha val="0"/>
          </a:schemeClr>
        </a:lnRef>
        <a:fillRef idx="1">
          <a:schemeClr val="bg1"/>
        </a:fillRef>
        <a:effectRef idx="0">
          <a:scrgbClr r="0" g="0" b="0"/>
        </a:effectRef>
        <a:fontRef idx="minor">
          <a:schemeClr val="lt1"/>
        </a:fontRef>
      </dsp:style>
      <dsp:txXfrm>
        <a:off x="5565938" y="260254"/>
        <a:ext cx="716469" cy="716469"/>
      </dsp:txXfrm>
    </dsp:sp>
    <dsp:sp modelId="{36912561-CD2A-478A-A446-B6D67691401F}">
      <dsp:nvSpPr>
        <dsp:cNvPr id="8" name="矩形 7"/>
        <dsp:cNvSpPr/>
      </dsp:nvSpPr>
      <dsp:spPr bwMode="white">
        <a:xfrm>
          <a:off x="7183519" y="44374"/>
          <a:ext cx="2911758" cy="1235291"/>
        </a:xfrm>
        <a:prstGeom prst="rect">
          <a:avLst/>
        </a:prstGeom>
      </dsp:spPr>
      <dsp:style>
        <a:lnRef idx="0">
          <a:schemeClr val="dk1">
            <a:alpha val="0"/>
          </a:schemeClr>
        </a:lnRef>
        <a:fillRef idx="0">
          <a:schemeClr val="lt2">
            <a:alpha val="0"/>
          </a:schemeClr>
        </a:fillRef>
        <a:effectRef idx="0">
          <a:scrgbClr r="0" g="0" b="0"/>
        </a:effectRef>
        <a:fontRef idx="minor"/>
      </dsp:style>
      <dsp:txBody>
        <a:bodyPr lIns="0" tIns="0" rIns="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GB" sz="1800" dirty="0">
              <a:solidFill>
                <a:schemeClr val="tx1"/>
              </a:solidFill>
              <a:latin typeface="Arial" panose="020B0604020202020204" pitchFamily="34" charset="0"/>
              <a:cs typeface="Arial" panose="020B0604020202020204" pitchFamily="34" charset="0"/>
            </a:rPr>
            <a:t>Please watch out for Announcements &amp; Emails</a:t>
          </a:r>
          <a:endParaRPr lang="en-US" sz="1800" dirty="0">
            <a:solidFill>
              <a:schemeClr val="tx1"/>
            </a:solidFill>
            <a:latin typeface="Arial" panose="020B0604020202020204" pitchFamily="34" charset="0"/>
            <a:cs typeface="Arial" panose="020B0604020202020204" pitchFamily="34" charset="0"/>
          </a:endParaRPr>
        </a:p>
      </dsp:txBody>
      <dsp:txXfrm>
        <a:off x="7183519" y="44374"/>
        <a:ext cx="2911758" cy="1235291"/>
      </dsp:txXfrm>
    </dsp:sp>
    <dsp:sp modelId="{50AD19F1-CF7C-4648-A179-E9F2132A5D67}">
      <dsp:nvSpPr>
        <dsp:cNvPr id="9" name="椭圆 8"/>
        <dsp:cNvSpPr/>
      </dsp:nvSpPr>
      <dsp:spPr bwMode="white">
        <a:xfrm>
          <a:off x="0" y="1547140"/>
          <a:ext cx="1235291" cy="1235291"/>
        </a:xfrm>
        <a:prstGeom prst="ellipse">
          <a:avLst/>
        </a:prstGeom>
      </dsp:spPr>
      <dsp:style>
        <a:lnRef idx="0">
          <a:schemeClr val="lt2">
            <a:alpha val="0"/>
          </a:schemeClr>
        </a:lnRef>
        <a:fillRef idx="1">
          <a:schemeClr val="dk2"/>
        </a:fillRef>
        <a:effectRef idx="0">
          <a:scrgbClr r="0" g="0" b="0"/>
        </a:effectRef>
        <a:fontRef idx="minor"/>
      </dsp:style>
      <dsp:txXfrm>
        <a:off x="0" y="1547140"/>
        <a:ext cx="1235291" cy="1235291"/>
      </dsp:txXfrm>
    </dsp:sp>
    <dsp:sp modelId="{7EDAE4BE-7681-4E44-B3CA-A3244B2FCEA9}">
      <dsp:nvSpPr>
        <dsp:cNvPr id="10" name="矩形 9"/>
        <dsp:cNvSpPr/>
      </dsp:nvSpPr>
      <dsp:spPr bwMode="white">
        <a:xfrm>
          <a:off x="0" y="1806551"/>
          <a:ext cx="716469" cy="71646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2">
            <a:alpha val="0"/>
          </a:schemeClr>
        </a:lnRef>
        <a:fillRef idx="1">
          <a:schemeClr val="bg1"/>
        </a:fillRef>
        <a:effectRef idx="0">
          <a:scrgbClr r="0" g="0" b="0"/>
        </a:effectRef>
        <a:fontRef idx="minor">
          <a:schemeClr val="lt1"/>
        </a:fontRef>
      </dsp:style>
      <dsp:txXfrm>
        <a:off x="0" y="1806551"/>
        <a:ext cx="716469" cy="716469"/>
      </dsp:txXfrm>
    </dsp:sp>
    <dsp:sp modelId="{FA7BB823-1A1C-4014-842C-6DD706ABD033}">
      <dsp:nvSpPr>
        <dsp:cNvPr id="11" name="矩形 10"/>
        <dsp:cNvSpPr/>
      </dsp:nvSpPr>
      <dsp:spPr bwMode="white">
        <a:xfrm>
          <a:off x="1887418" y="1558023"/>
          <a:ext cx="2911758" cy="1235291"/>
        </a:xfrm>
        <a:prstGeom prst="rect">
          <a:avLst/>
        </a:prstGeom>
      </dsp:spPr>
      <dsp:style>
        <a:lnRef idx="0">
          <a:schemeClr val="dk1">
            <a:alpha val="0"/>
          </a:schemeClr>
        </a:lnRef>
        <a:fillRef idx="0">
          <a:schemeClr val="lt2">
            <a:alpha val="0"/>
          </a:schemeClr>
        </a:fillRef>
        <a:effectRef idx="0">
          <a:scrgbClr r="0" g="0" b="0"/>
        </a:effectRef>
        <a:fontRef idx="minor"/>
      </dsp:style>
      <dsp:txBody>
        <a:bodyPr lIns="0" tIns="0" rIns="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a:solidFill>
                <a:schemeClr val="tx1"/>
              </a:solidFill>
              <a:latin typeface="Arial" panose="020B0604020202020204" pitchFamily="34" charset="0"/>
              <a:cs typeface="Arial" panose="020B0604020202020204" pitchFamily="34" charset="0"/>
            </a:rPr>
            <a:t>If you have any questions about the course, please consider posting them on the </a:t>
          </a:r>
          <a:r>
            <a:rPr lang="en-US" sz="1800" dirty="0">
              <a:solidFill>
                <a:schemeClr val="tx1"/>
              </a:solidFill>
              <a:latin typeface="Arial" panose="020B0604020202020204" pitchFamily="34" charset="0"/>
              <a:cs typeface="Arial" panose="020B0604020202020204" pitchFamily="34" charset="0"/>
              <a:hlinkClick r:id="rId9"/>
            </a:rPr>
            <a:t>discussion board</a:t>
          </a:r>
          <a:endParaRPr lang="en-US" sz="1800" dirty="0">
            <a:solidFill>
              <a:schemeClr val="tx1"/>
            </a:solidFill>
            <a:latin typeface="Arial" panose="020B0604020202020204" pitchFamily="34" charset="0"/>
            <a:cs typeface="Arial" panose="020B0604020202020204" pitchFamily="34" charset="0"/>
          </a:endParaRPr>
        </a:p>
      </dsp:txBody>
      <dsp:txXfrm>
        <a:off x="1887418" y="1558023"/>
        <a:ext cx="2911758" cy="1235291"/>
      </dsp:txXfrm>
    </dsp:sp>
    <dsp:sp modelId="{ADBAEEEC-0AB4-4505-B307-E273E025B287}">
      <dsp:nvSpPr>
        <dsp:cNvPr id="12" name="椭圆 11"/>
        <dsp:cNvSpPr/>
      </dsp:nvSpPr>
      <dsp:spPr bwMode="white">
        <a:xfrm>
          <a:off x="5306527" y="1558023"/>
          <a:ext cx="1235291" cy="1235291"/>
        </a:xfrm>
        <a:prstGeom prst="ellipse">
          <a:avLst/>
        </a:prstGeom>
      </dsp:spPr>
      <dsp:style>
        <a:lnRef idx="0">
          <a:schemeClr val="lt2">
            <a:alpha val="0"/>
          </a:schemeClr>
        </a:lnRef>
        <a:fillRef idx="1">
          <a:schemeClr val="dk2"/>
        </a:fillRef>
        <a:effectRef idx="0">
          <a:scrgbClr r="0" g="0" b="0"/>
        </a:effectRef>
        <a:fontRef idx="minor"/>
      </dsp:style>
      <dsp:txXfrm>
        <a:off x="5306527" y="1558023"/>
        <a:ext cx="1235291" cy="1235291"/>
      </dsp:txXfrm>
    </dsp:sp>
    <dsp:sp modelId="{F1BC1342-4FA7-4656-9B17-1FCF97D142BE}">
      <dsp:nvSpPr>
        <dsp:cNvPr id="13" name="矩形 12"/>
        <dsp:cNvSpPr/>
      </dsp:nvSpPr>
      <dsp:spPr bwMode="white">
        <a:xfrm>
          <a:off x="5565938" y="1817435"/>
          <a:ext cx="716469" cy="716469"/>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sp:spPr>
      <dsp:style>
        <a:lnRef idx="2">
          <a:schemeClr val="lt2">
            <a:alpha val="0"/>
          </a:schemeClr>
        </a:lnRef>
        <a:fillRef idx="1">
          <a:schemeClr val="bg1"/>
        </a:fillRef>
        <a:effectRef idx="0">
          <a:scrgbClr r="0" g="0" b="0"/>
        </a:effectRef>
        <a:fontRef idx="minor">
          <a:schemeClr val="lt1"/>
        </a:fontRef>
      </dsp:style>
      <dsp:txXfrm>
        <a:off x="5565938" y="1817435"/>
        <a:ext cx="716469" cy="716469"/>
      </dsp:txXfrm>
    </dsp:sp>
    <dsp:sp modelId="{E71231C6-A2B1-46C7-9129-4D11ED650359}">
      <dsp:nvSpPr>
        <dsp:cNvPr id="14" name="矩形 13"/>
        <dsp:cNvSpPr/>
      </dsp:nvSpPr>
      <dsp:spPr bwMode="white">
        <a:xfrm>
          <a:off x="7183519" y="1525375"/>
          <a:ext cx="2911758" cy="1235291"/>
        </a:xfrm>
        <a:prstGeom prst="rect">
          <a:avLst/>
        </a:prstGeom>
      </dsp:spPr>
      <dsp:style>
        <a:lnRef idx="0">
          <a:schemeClr val="dk1">
            <a:alpha val="0"/>
          </a:schemeClr>
        </a:lnRef>
        <a:fillRef idx="0">
          <a:schemeClr val="lt2">
            <a:alpha val="0"/>
          </a:schemeClr>
        </a:fillRef>
        <a:effectRef idx="0">
          <a:scrgbClr r="0" g="0" b="0"/>
        </a:effectRef>
        <a:fontRef idx="minor"/>
      </dsp:style>
      <dsp:txBody>
        <a:bodyPr lIns="0" tIns="0" rIns="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a:solidFill>
                <a:schemeClr val="tx1"/>
              </a:solidFill>
              <a:latin typeface="Arial" panose="020B0604020202020204" pitchFamily="34" charset="0"/>
              <a:cs typeface="Arial" panose="020B0604020202020204" pitchFamily="34" charset="0"/>
            </a:rPr>
            <a:t>If you can’t make a class please let me know beforehand</a:t>
          </a:r>
          <a:endParaRPr>
            <a:solidFill>
              <a:schemeClr val="tx1"/>
            </a:solidFill>
          </a:endParaRPr>
        </a:p>
      </dsp:txBody>
      <dsp:txXfrm>
        <a:off x="7183519" y="1525375"/>
        <a:ext cx="2911758" cy="1235291"/>
      </dsp:txXfrm>
    </dsp:sp>
    <dsp:sp modelId="{8EC85551-95AD-46E1-BDA9-6145D9AA77FB}">
      <dsp:nvSpPr>
        <dsp:cNvPr id="15" name="椭圆 14"/>
        <dsp:cNvSpPr/>
      </dsp:nvSpPr>
      <dsp:spPr bwMode="white">
        <a:xfrm>
          <a:off x="0" y="3018135"/>
          <a:ext cx="1235291" cy="1235291"/>
        </a:xfrm>
        <a:prstGeom prst="ellipse">
          <a:avLst/>
        </a:prstGeom>
      </dsp:spPr>
      <dsp:style>
        <a:lnRef idx="0">
          <a:schemeClr val="lt2">
            <a:alpha val="0"/>
          </a:schemeClr>
        </a:lnRef>
        <a:fillRef idx="1">
          <a:schemeClr val="dk2"/>
        </a:fillRef>
        <a:effectRef idx="0">
          <a:scrgbClr r="0" g="0" b="0"/>
        </a:effectRef>
        <a:fontRef idx="minor"/>
      </dsp:style>
      <dsp:txXfrm>
        <a:off x="0" y="3018135"/>
        <a:ext cx="1235291" cy="1235291"/>
      </dsp:txXfrm>
    </dsp:sp>
    <dsp:sp modelId="{25CD24EE-54D4-4375-812E-D3C80460A20D}">
      <dsp:nvSpPr>
        <dsp:cNvPr id="16" name="矩形 15"/>
        <dsp:cNvSpPr/>
      </dsp:nvSpPr>
      <dsp:spPr bwMode="white">
        <a:xfrm>
          <a:off x="0" y="3217493"/>
          <a:ext cx="716469" cy="716469"/>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sp:spPr>
      <dsp:style>
        <a:lnRef idx="2">
          <a:schemeClr val="lt2">
            <a:alpha val="0"/>
          </a:schemeClr>
        </a:lnRef>
        <a:fillRef idx="1">
          <a:schemeClr val="bg1"/>
        </a:fillRef>
        <a:effectRef idx="0">
          <a:scrgbClr r="0" g="0" b="0"/>
        </a:effectRef>
        <a:fontRef idx="minor">
          <a:schemeClr val="lt1"/>
        </a:fontRef>
      </dsp:style>
      <dsp:txXfrm>
        <a:off x="0" y="3217493"/>
        <a:ext cx="716469" cy="716469"/>
      </dsp:txXfrm>
    </dsp:sp>
    <dsp:sp modelId="{7AB6336B-4798-40C2-AA26-08075F296532}">
      <dsp:nvSpPr>
        <dsp:cNvPr id="17" name="矩形 16"/>
        <dsp:cNvSpPr/>
      </dsp:nvSpPr>
      <dsp:spPr bwMode="white">
        <a:xfrm>
          <a:off x="2017926" y="2984485"/>
          <a:ext cx="2911758" cy="1235291"/>
        </a:xfrm>
        <a:prstGeom prst="rect">
          <a:avLst/>
        </a:prstGeom>
      </dsp:spPr>
      <dsp:style>
        <a:lnRef idx="0">
          <a:schemeClr val="dk1">
            <a:alpha val="0"/>
          </a:schemeClr>
        </a:lnRef>
        <a:fillRef idx="0">
          <a:schemeClr val="lt2">
            <a:alpha val="0"/>
          </a:schemeClr>
        </a:fillRef>
        <a:effectRef idx="0">
          <a:scrgbClr r="0" g="0" b="0"/>
        </a:effectRef>
        <a:fontRef idx="minor"/>
      </dsp:style>
      <dsp:txBody>
        <a:bodyPr lIns="0" tIns="0" rIns="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a:solidFill>
                <a:schemeClr val="tx1"/>
              </a:solidFill>
              <a:latin typeface="Arial" panose="020B0604020202020204" pitchFamily="34" charset="0"/>
              <a:cs typeface="Arial" panose="020B0604020202020204" pitchFamily="34" charset="0"/>
            </a:rPr>
            <a:t>The group assessment requires you to work in teams.  Please be respectful of your teammates time and arrange sessions that work for you all</a:t>
          </a:r>
          <a:endParaRPr>
            <a:solidFill>
              <a:schemeClr val="tx1"/>
            </a:solidFill>
          </a:endParaRPr>
        </a:p>
      </dsp:txBody>
      <dsp:txXfrm>
        <a:off x="2017926" y="2984485"/>
        <a:ext cx="2911758" cy="1235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72800" cy="4525963"/>
        <a:chOff x="0" y="0"/>
        <a:chExt cx="10972800" cy="4525963"/>
      </a:xfrm>
    </dsp:grpSpPr>
    <dsp:sp modelId="{8D3C1E5D-4753-4272-98A2-D1F0EEF495AF}">
      <dsp:nvSpPr>
        <dsp:cNvPr id="3" name="圆角矩形 2"/>
        <dsp:cNvSpPr/>
      </dsp:nvSpPr>
      <dsp:spPr bwMode="white">
        <a:xfrm>
          <a:off x="0" y="0"/>
          <a:ext cx="10972800" cy="1293132"/>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0"/>
        <a:ext cx="10972800" cy="1293132"/>
      </dsp:txXfrm>
    </dsp:sp>
    <dsp:sp modelId="{69166381-23F8-48AA-8C94-FC579FE86334}">
      <dsp:nvSpPr>
        <dsp:cNvPr id="4" name="矩形 3"/>
        <dsp:cNvSpPr/>
      </dsp:nvSpPr>
      <dsp:spPr bwMode="white">
        <a:xfrm>
          <a:off x="391173" y="290955"/>
          <a:ext cx="711223" cy="711223"/>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391173" y="290955"/>
        <a:ext cx="711223" cy="711223"/>
      </dsp:txXfrm>
    </dsp:sp>
    <dsp:sp modelId="{D9459408-6D8C-4618-B0DA-9D14D834AD97}">
      <dsp:nvSpPr>
        <dsp:cNvPr id="5" name="矩形 4"/>
        <dsp:cNvSpPr/>
      </dsp:nvSpPr>
      <dsp:spPr bwMode="white">
        <a:xfrm>
          <a:off x="1493568" y="0"/>
          <a:ext cx="9479232" cy="129313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36856" tIns="136856" rIns="136856" bIns="136856"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GB">
              <a:solidFill>
                <a:schemeClr val="tx1"/>
              </a:solidFill>
            </a:rPr>
            <a:t>Managers understand, plan, control and make decisions</a:t>
          </a:r>
          <a:endParaRPr lang="en-US">
            <a:solidFill>
              <a:schemeClr val="tx1"/>
            </a:solidFill>
          </a:endParaRPr>
        </a:p>
      </dsp:txBody>
      <dsp:txXfrm>
        <a:off x="1493568" y="0"/>
        <a:ext cx="9479232" cy="1293132"/>
      </dsp:txXfrm>
    </dsp:sp>
    <dsp:sp modelId="{E2E9C60E-76F0-4802-ACEE-C09F7FB8D661}">
      <dsp:nvSpPr>
        <dsp:cNvPr id="6" name="圆角矩形 5"/>
        <dsp:cNvSpPr/>
      </dsp:nvSpPr>
      <dsp:spPr bwMode="white">
        <a:xfrm>
          <a:off x="0" y="1616415"/>
          <a:ext cx="10972800" cy="1293132"/>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1616415"/>
        <a:ext cx="10972800" cy="1293132"/>
      </dsp:txXfrm>
    </dsp:sp>
    <dsp:sp modelId="{3F72BCC9-B6D1-429A-BACC-A8B5E799486E}">
      <dsp:nvSpPr>
        <dsp:cNvPr id="7" name="矩形 6"/>
        <dsp:cNvSpPr/>
      </dsp:nvSpPr>
      <dsp:spPr bwMode="white">
        <a:xfrm>
          <a:off x="391173" y="1907370"/>
          <a:ext cx="711223" cy="7112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391173" y="1907370"/>
        <a:ext cx="711223" cy="711223"/>
      </dsp:txXfrm>
    </dsp:sp>
    <dsp:sp modelId="{13E47EA2-D9F0-4106-9D1C-671DA4ACE1CF}">
      <dsp:nvSpPr>
        <dsp:cNvPr id="8" name="矩形 7"/>
        <dsp:cNvSpPr/>
      </dsp:nvSpPr>
      <dsp:spPr bwMode="white">
        <a:xfrm>
          <a:off x="1493568" y="1616415"/>
          <a:ext cx="9479232" cy="129313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36856" tIns="136856" rIns="136856" bIns="136856"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GB">
              <a:solidFill>
                <a:schemeClr val="tx1"/>
              </a:solidFill>
            </a:rPr>
            <a:t>The finance function helps managers to manage</a:t>
          </a:r>
          <a:endParaRPr lang="en-US">
            <a:solidFill>
              <a:schemeClr val="tx1"/>
            </a:solidFill>
          </a:endParaRPr>
        </a:p>
      </dsp:txBody>
      <dsp:txXfrm>
        <a:off x="1493568" y="1616415"/>
        <a:ext cx="9479232" cy="1293132"/>
      </dsp:txXfrm>
    </dsp:sp>
    <dsp:sp modelId="{4EF04861-44D2-4207-8A1C-EEDD7F19CDF3}">
      <dsp:nvSpPr>
        <dsp:cNvPr id="9" name="圆角矩形 8"/>
        <dsp:cNvSpPr/>
      </dsp:nvSpPr>
      <dsp:spPr bwMode="white">
        <a:xfrm>
          <a:off x="0" y="3232831"/>
          <a:ext cx="10972800" cy="1293132"/>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3232831"/>
        <a:ext cx="10972800" cy="1293132"/>
      </dsp:txXfrm>
    </dsp:sp>
    <dsp:sp modelId="{55A2A1AF-B1EB-4D78-9DAA-C12B5B6248B5}">
      <dsp:nvSpPr>
        <dsp:cNvPr id="10" name="矩形 9"/>
        <dsp:cNvSpPr/>
      </dsp:nvSpPr>
      <dsp:spPr bwMode="white">
        <a:xfrm>
          <a:off x="391173" y="3523785"/>
          <a:ext cx="711223" cy="71122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391173" y="3523785"/>
        <a:ext cx="711223" cy="711223"/>
      </dsp:txXfrm>
    </dsp:sp>
    <dsp:sp modelId="{7262B16B-DB6E-4F67-AE2F-F6D734E49C4A}">
      <dsp:nvSpPr>
        <dsp:cNvPr id="11" name="矩形 10"/>
        <dsp:cNvSpPr/>
      </dsp:nvSpPr>
      <dsp:spPr bwMode="white">
        <a:xfrm>
          <a:off x="1493568" y="3232831"/>
          <a:ext cx="9479232" cy="129313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36856" tIns="136856" rIns="136856" bIns="136856"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GB" dirty="0">
              <a:solidFill>
                <a:schemeClr val="tx1"/>
              </a:solidFill>
            </a:rPr>
            <a:t>They do this through managerial activities in the organisation namely</a:t>
          </a:r>
          <a:endParaRPr lang="en-US" dirty="0">
            <a:solidFill>
              <a:schemeClr val="tx1"/>
            </a:solidFill>
          </a:endParaRPr>
        </a:p>
      </dsp:txBody>
      <dsp:txXfrm>
        <a:off x="1493568" y="3232831"/>
        <a:ext cx="9479232" cy="1293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84800" cy="4525963"/>
        <a:chOff x="0" y="0"/>
        <a:chExt cx="5384800" cy="4525963"/>
      </a:xfrm>
    </dsp:grpSpPr>
    <dsp:sp modelId="{F78F19F0-980B-4B5D-93DB-5E6822A0EFCB}">
      <dsp:nvSpPr>
        <dsp:cNvPr id="3" name="圆角矩形 2"/>
        <dsp:cNvSpPr/>
      </dsp:nvSpPr>
      <dsp:spPr bwMode="white">
        <a:xfrm>
          <a:off x="0" y="0"/>
          <a:ext cx="5384800" cy="754327"/>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0"/>
        <a:ext cx="5384800" cy="754327"/>
      </dsp:txXfrm>
    </dsp:sp>
    <dsp:sp modelId="{4D1A172B-B7FC-4913-A95E-5949EC691048}">
      <dsp:nvSpPr>
        <dsp:cNvPr id="4" name="矩形 3"/>
        <dsp:cNvSpPr/>
      </dsp:nvSpPr>
      <dsp:spPr bwMode="white">
        <a:xfrm>
          <a:off x="228184" y="169724"/>
          <a:ext cx="414880" cy="41488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228184" y="169724"/>
        <a:ext cx="414880" cy="414880"/>
      </dsp:txXfrm>
    </dsp:sp>
    <dsp:sp modelId="{5AD3A456-B164-42FD-9058-F7E445DBB669}">
      <dsp:nvSpPr>
        <dsp:cNvPr id="5" name="矩形 4"/>
        <dsp:cNvSpPr/>
      </dsp:nvSpPr>
      <dsp:spPr bwMode="white">
        <a:xfrm>
          <a:off x="871248" y="0"/>
          <a:ext cx="4513552" cy="75432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9832" tIns="79832" rIns="79832" bIns="79832"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GB">
              <a:solidFill>
                <a:schemeClr val="tx1"/>
              </a:solidFill>
            </a:rPr>
            <a:t>Financial Planning</a:t>
          </a:r>
          <a:endParaRPr lang="en-US">
            <a:solidFill>
              <a:schemeClr val="tx1"/>
            </a:solidFill>
          </a:endParaRPr>
        </a:p>
      </dsp:txBody>
      <dsp:txXfrm>
        <a:off x="871248" y="0"/>
        <a:ext cx="4513552" cy="754327"/>
      </dsp:txXfrm>
    </dsp:sp>
    <dsp:sp modelId="{ECC2C894-D28B-4FED-B093-DC018242DE29}">
      <dsp:nvSpPr>
        <dsp:cNvPr id="6" name="圆角矩形 5"/>
        <dsp:cNvSpPr/>
      </dsp:nvSpPr>
      <dsp:spPr bwMode="white">
        <a:xfrm>
          <a:off x="0" y="942909"/>
          <a:ext cx="5384800" cy="754327"/>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942909"/>
        <a:ext cx="5384800" cy="754327"/>
      </dsp:txXfrm>
    </dsp:sp>
    <dsp:sp modelId="{1F452365-7142-44E6-8613-A935ADCDE2D9}">
      <dsp:nvSpPr>
        <dsp:cNvPr id="7" name="矩形 6"/>
        <dsp:cNvSpPr/>
      </dsp:nvSpPr>
      <dsp:spPr bwMode="white">
        <a:xfrm>
          <a:off x="228184" y="1112633"/>
          <a:ext cx="414880" cy="41488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228184" y="1112633"/>
        <a:ext cx="414880" cy="414880"/>
      </dsp:txXfrm>
    </dsp:sp>
    <dsp:sp modelId="{2815F474-055C-49DC-907F-1A2E0361D1DB}">
      <dsp:nvSpPr>
        <dsp:cNvPr id="8" name="矩形 7"/>
        <dsp:cNvSpPr/>
      </dsp:nvSpPr>
      <dsp:spPr bwMode="white">
        <a:xfrm>
          <a:off x="871248" y="942909"/>
          <a:ext cx="4513552" cy="75432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9832" tIns="79832" rIns="79832" bIns="79832"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GB">
              <a:solidFill>
                <a:schemeClr val="tx1"/>
              </a:solidFill>
            </a:rPr>
            <a:t>Investment Project Appraisal</a:t>
          </a:r>
          <a:endParaRPr lang="en-US">
            <a:solidFill>
              <a:schemeClr val="tx1"/>
            </a:solidFill>
          </a:endParaRPr>
        </a:p>
      </dsp:txBody>
      <dsp:txXfrm>
        <a:off x="871248" y="942909"/>
        <a:ext cx="4513552" cy="754327"/>
      </dsp:txXfrm>
    </dsp:sp>
    <dsp:sp modelId="{9D270107-F04F-4325-A1DA-A75C3D321DC0}">
      <dsp:nvSpPr>
        <dsp:cNvPr id="9" name="圆角矩形 8"/>
        <dsp:cNvSpPr/>
      </dsp:nvSpPr>
      <dsp:spPr bwMode="white">
        <a:xfrm>
          <a:off x="0" y="1885818"/>
          <a:ext cx="5384800" cy="754327"/>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1885818"/>
        <a:ext cx="5384800" cy="754327"/>
      </dsp:txXfrm>
    </dsp:sp>
    <dsp:sp modelId="{34C0CD1D-9C99-4C6A-A223-0CB15F0DB107}">
      <dsp:nvSpPr>
        <dsp:cNvPr id="10" name="矩形 9"/>
        <dsp:cNvSpPr/>
      </dsp:nvSpPr>
      <dsp:spPr bwMode="white">
        <a:xfrm>
          <a:off x="228184" y="2055542"/>
          <a:ext cx="414880" cy="41488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228184" y="2055542"/>
        <a:ext cx="414880" cy="414880"/>
      </dsp:txXfrm>
    </dsp:sp>
    <dsp:sp modelId="{46195BB9-8004-47BF-9587-5554406C27C8}">
      <dsp:nvSpPr>
        <dsp:cNvPr id="11" name="矩形 10"/>
        <dsp:cNvSpPr/>
      </dsp:nvSpPr>
      <dsp:spPr bwMode="white">
        <a:xfrm>
          <a:off x="871248" y="1885818"/>
          <a:ext cx="4513552" cy="75432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9832" tIns="79832" rIns="79832" bIns="79832"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GB">
              <a:solidFill>
                <a:schemeClr val="tx1"/>
              </a:solidFill>
            </a:rPr>
            <a:t>Financing Decisions</a:t>
          </a:r>
          <a:endParaRPr lang="en-US">
            <a:solidFill>
              <a:schemeClr val="tx1"/>
            </a:solidFill>
          </a:endParaRPr>
        </a:p>
      </dsp:txBody>
      <dsp:txXfrm>
        <a:off x="871248" y="1885818"/>
        <a:ext cx="4513552" cy="754327"/>
      </dsp:txXfrm>
    </dsp:sp>
    <dsp:sp modelId="{D6AE54C6-A1AE-43C6-BCA4-02C4E7036BE7}">
      <dsp:nvSpPr>
        <dsp:cNvPr id="12" name="圆角矩形 11"/>
        <dsp:cNvSpPr/>
      </dsp:nvSpPr>
      <dsp:spPr bwMode="white">
        <a:xfrm>
          <a:off x="0" y="2828727"/>
          <a:ext cx="5384800" cy="754327"/>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2828727"/>
        <a:ext cx="5384800" cy="754327"/>
      </dsp:txXfrm>
    </dsp:sp>
    <dsp:sp modelId="{085DA0DB-AC29-4425-9EBA-498F021A4EE8}">
      <dsp:nvSpPr>
        <dsp:cNvPr id="13" name="矩形 12"/>
        <dsp:cNvSpPr/>
      </dsp:nvSpPr>
      <dsp:spPr bwMode="white">
        <a:xfrm>
          <a:off x="228184" y="2998450"/>
          <a:ext cx="414880" cy="41488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228184" y="2998450"/>
        <a:ext cx="414880" cy="414880"/>
      </dsp:txXfrm>
    </dsp:sp>
    <dsp:sp modelId="{0FE97F3C-E5DE-40D1-BB8B-EA35B4C119F8}">
      <dsp:nvSpPr>
        <dsp:cNvPr id="14" name="矩形 13"/>
        <dsp:cNvSpPr/>
      </dsp:nvSpPr>
      <dsp:spPr bwMode="white">
        <a:xfrm>
          <a:off x="871248" y="2828727"/>
          <a:ext cx="4513552" cy="75432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9832" tIns="79832" rIns="79832" bIns="79832"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GB">
              <a:solidFill>
                <a:schemeClr val="tx1"/>
              </a:solidFill>
            </a:rPr>
            <a:t>Capital Market Operations </a:t>
          </a:r>
          <a:endParaRPr lang="en-US">
            <a:solidFill>
              <a:schemeClr val="tx1"/>
            </a:solidFill>
          </a:endParaRPr>
        </a:p>
      </dsp:txBody>
      <dsp:txXfrm>
        <a:off x="871248" y="2828727"/>
        <a:ext cx="4513552" cy="754327"/>
      </dsp:txXfrm>
    </dsp:sp>
    <dsp:sp modelId="{0397C88E-874D-40E8-8FB8-EC5A554A0010}">
      <dsp:nvSpPr>
        <dsp:cNvPr id="15" name="圆角矩形 14"/>
        <dsp:cNvSpPr/>
      </dsp:nvSpPr>
      <dsp:spPr bwMode="white">
        <a:xfrm>
          <a:off x="0" y="3771636"/>
          <a:ext cx="5384800" cy="754327"/>
        </a:xfrm>
        <a:prstGeom prst="roundRect">
          <a:avLst>
            <a:gd name="adj" fmla="val 10000"/>
          </a:avLst>
        </a:prstGeom>
      </dsp:spPr>
      <dsp:style>
        <a:lnRef idx="0">
          <a:schemeClr val="accent2"/>
        </a:lnRef>
        <a:fillRef idx="1">
          <a:schemeClr val="accent2">
            <a:tint val="40000"/>
          </a:schemeClr>
        </a:fillRef>
        <a:effectRef idx="0">
          <a:scrgbClr r="0" g="0" b="0"/>
        </a:effectRef>
        <a:fontRef idx="minor"/>
      </dsp:style>
      <dsp:txXfrm>
        <a:off x="0" y="3771636"/>
        <a:ext cx="5384800" cy="754327"/>
      </dsp:txXfrm>
    </dsp:sp>
    <dsp:sp modelId="{74CC1F64-8FF8-4010-9877-3D587EF0C3BE}">
      <dsp:nvSpPr>
        <dsp:cNvPr id="16" name="矩形 15"/>
        <dsp:cNvSpPr/>
      </dsp:nvSpPr>
      <dsp:spPr bwMode="white">
        <a:xfrm>
          <a:off x="228184" y="3941359"/>
          <a:ext cx="414880" cy="41488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sp:spPr>
      <dsp:style>
        <a:lnRef idx="2">
          <a:schemeClr val="lt1"/>
        </a:lnRef>
        <a:fillRef idx="1">
          <a:schemeClr val="accent2"/>
        </a:fillRef>
        <a:effectRef idx="0">
          <a:scrgbClr r="0" g="0" b="0"/>
        </a:effectRef>
        <a:fontRef idx="minor">
          <a:schemeClr val="lt1"/>
        </a:fontRef>
      </dsp:style>
      <dsp:txXfrm>
        <a:off x="228184" y="3941359"/>
        <a:ext cx="414880" cy="414880"/>
      </dsp:txXfrm>
    </dsp:sp>
    <dsp:sp modelId="{56D3C400-703A-49C3-A789-2356FA52AE2B}">
      <dsp:nvSpPr>
        <dsp:cNvPr id="17" name="矩形 16"/>
        <dsp:cNvSpPr/>
      </dsp:nvSpPr>
      <dsp:spPr bwMode="white">
        <a:xfrm>
          <a:off x="871248" y="3771636"/>
          <a:ext cx="4513552" cy="75432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9832" tIns="79832" rIns="79832" bIns="79832"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GB" dirty="0">
              <a:solidFill>
                <a:schemeClr val="tx1"/>
              </a:solidFill>
            </a:rPr>
            <a:t>Financial Control</a:t>
          </a:r>
          <a:endParaRPr lang="en-US" dirty="0">
            <a:solidFill>
              <a:schemeClr val="tx1"/>
            </a:solidFill>
          </a:endParaRPr>
        </a:p>
      </dsp:txBody>
      <dsp:txXfrm>
        <a:off x="871248" y="3771636"/>
        <a:ext cx="4513552" cy="75432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contDir" val="sameDir"/>
            <dgm:param type="grDir" val="tL"/>
            <dgm:param type="flowDir" val="row"/>
          </dgm:alg>
        </dgm:if>
        <dgm:else name="Name5">
          <dgm:alg type="snake">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parTxLTRAlign" val="l"/>
                  <dgm:param type="parTxRTLAlign" val="l"/>
                  <dgm:param type="shpTxLTRAlignCh" val="l"/>
                  <dgm:param type="shpTxRTLAlignCh" val="l"/>
                  <dgm:param type="txAnchorVert" val="mid"/>
                </dgm:alg>
              </dgm:if>
              <dgm:else name="Name9">
                <dgm:alg type="tx">
                  <dgm:param type="parTxLTRAlign" val="r"/>
                  <dgm:param type="parTxRTLAlign" val="r"/>
                  <dgm:param type="shpTxLTRAlignCh" val="r"/>
                  <dgm:param type="shpTxRTLAlignCh" val="r"/>
                  <dgm:param type="txAnchorVert" val="mid"/>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1442" cy="345684"/>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5674952" y="1"/>
            <a:ext cx="4341442" cy="345684"/>
          </a:xfrm>
          <a:prstGeom prst="rect">
            <a:avLst/>
          </a:prstGeom>
        </p:spPr>
        <p:txBody>
          <a:bodyPr vert="horz" lIns="96616" tIns="48308" rIns="96616" bIns="48308" rtlCol="0"/>
          <a:lstStyle>
            <a:lvl1pPr algn="r">
              <a:defRPr sz="1300"/>
            </a:lvl1pPr>
          </a:lstStyle>
          <a:p>
            <a:fld id="{34EAA922-943D-43B1-8C4E-16C486D9A6B3}" type="datetimeFigureOut">
              <a:rPr lang="en-GB" smtClean="0"/>
            </a:fld>
            <a:endParaRPr lang="en-GB"/>
          </a:p>
        </p:txBody>
      </p:sp>
      <p:sp>
        <p:nvSpPr>
          <p:cNvPr id="4" name="Slide Image Placeholder 3"/>
          <p:cNvSpPr>
            <a:spLocks noGrp="1" noRot="1" noChangeAspect="1"/>
          </p:cNvSpPr>
          <p:nvPr>
            <p:ph type="sldImg" idx="2"/>
          </p:nvPr>
        </p:nvSpPr>
        <p:spPr>
          <a:xfrm>
            <a:off x="2943225" y="862013"/>
            <a:ext cx="4132263" cy="2324100"/>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1001872" y="3315691"/>
            <a:ext cx="8014970" cy="2712840"/>
          </a:xfrm>
          <a:prstGeom prst="rect">
            <a:avLst/>
          </a:prstGeom>
        </p:spPr>
        <p:txBody>
          <a:bodyPr vert="horz" lIns="96616" tIns="48308" rIns="96616" bIns="48308"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6544067"/>
            <a:ext cx="4341442" cy="345683"/>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5674952" y="6544067"/>
            <a:ext cx="4341442" cy="345683"/>
          </a:xfrm>
          <a:prstGeom prst="rect">
            <a:avLst/>
          </a:prstGeom>
        </p:spPr>
        <p:txBody>
          <a:bodyPr vert="horz" lIns="96616" tIns="48308" rIns="96616" bIns="48308" rtlCol="0" anchor="b"/>
          <a:lstStyle>
            <a:lvl1pPr algn="r">
              <a:defRPr sz="1300"/>
            </a:lvl1pPr>
          </a:lstStyle>
          <a:p>
            <a:fld id="{A51B375A-DD15-48C7-A31C-D93146841FF4}"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2943225" y="862013"/>
            <a:ext cx="4132263" cy="2324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28675" indent="-318770">
              <a:defRPr>
                <a:solidFill>
                  <a:schemeClr val="tx1"/>
                </a:solidFill>
                <a:latin typeface="Arial" panose="020B0604020202020204" pitchFamily="34" charset="0"/>
              </a:defRPr>
            </a:lvl2pPr>
            <a:lvl3pPr marL="1275080" indent="-255270">
              <a:defRPr>
                <a:solidFill>
                  <a:schemeClr val="tx1"/>
                </a:solidFill>
                <a:latin typeface="Arial" panose="020B0604020202020204" pitchFamily="34" charset="0"/>
              </a:defRPr>
            </a:lvl3pPr>
            <a:lvl4pPr marL="1786255" indent="-255270">
              <a:defRPr>
                <a:solidFill>
                  <a:schemeClr val="tx1"/>
                </a:solidFill>
                <a:latin typeface="Arial" panose="020B0604020202020204" pitchFamily="34" charset="0"/>
              </a:defRPr>
            </a:lvl4pPr>
            <a:lvl5pPr marL="2296160" indent="-255270">
              <a:defRPr>
                <a:solidFill>
                  <a:schemeClr val="tx1"/>
                </a:solidFill>
                <a:latin typeface="Arial" panose="020B0604020202020204" pitchFamily="34" charset="0"/>
              </a:defRPr>
            </a:lvl5pPr>
            <a:lvl6pPr marL="2779395" indent="-255270" eaLnBrk="0" fontAlgn="base" hangingPunct="0">
              <a:spcBef>
                <a:spcPct val="0"/>
              </a:spcBef>
              <a:spcAft>
                <a:spcPct val="0"/>
              </a:spcAft>
              <a:defRPr>
                <a:solidFill>
                  <a:schemeClr val="tx1"/>
                </a:solidFill>
                <a:latin typeface="Arial" panose="020B0604020202020204" pitchFamily="34" charset="0"/>
              </a:defRPr>
            </a:lvl6pPr>
            <a:lvl7pPr marL="3262630" indent="-255270" eaLnBrk="0" fontAlgn="base" hangingPunct="0">
              <a:spcBef>
                <a:spcPct val="0"/>
              </a:spcBef>
              <a:spcAft>
                <a:spcPct val="0"/>
              </a:spcAft>
              <a:defRPr>
                <a:solidFill>
                  <a:schemeClr val="tx1"/>
                </a:solidFill>
                <a:latin typeface="Arial" panose="020B0604020202020204" pitchFamily="34" charset="0"/>
              </a:defRPr>
            </a:lvl7pPr>
            <a:lvl8pPr marL="3745230" indent="-255270" eaLnBrk="0" fontAlgn="base" hangingPunct="0">
              <a:spcBef>
                <a:spcPct val="0"/>
              </a:spcBef>
              <a:spcAft>
                <a:spcPct val="0"/>
              </a:spcAft>
              <a:defRPr>
                <a:solidFill>
                  <a:schemeClr val="tx1"/>
                </a:solidFill>
                <a:latin typeface="Arial" panose="020B0604020202020204" pitchFamily="34" charset="0"/>
              </a:defRPr>
            </a:lvl8pPr>
            <a:lvl9pPr marL="4228465" indent="-255270" eaLnBrk="0" fontAlgn="base" hangingPunct="0">
              <a:spcBef>
                <a:spcPct val="0"/>
              </a:spcBef>
              <a:spcAft>
                <a:spcPct val="0"/>
              </a:spcAft>
              <a:defRPr>
                <a:solidFill>
                  <a:schemeClr val="tx1"/>
                </a:solidFill>
                <a:latin typeface="Arial" panose="020B0604020202020204" pitchFamily="34" charset="0"/>
              </a:defRPr>
            </a:lvl9pPr>
          </a:lstStyle>
          <a:p>
            <a:pPr defTabSz="966470" fontAlgn="base">
              <a:spcBef>
                <a:spcPct val="0"/>
              </a:spcBef>
              <a:spcAft>
                <a:spcPct val="0"/>
              </a:spcAft>
              <a:defRPr/>
            </a:pPr>
            <a:fld id="{07F7302F-7CAD-480C-AC9B-335C9397EF30}" type="slidenum">
              <a:rPr lang="en-GB" altLang="en-US" sz="1400">
                <a:solidFill>
                  <a:prstClr val="black"/>
                </a:solidFill>
              </a:rPr>
            </a:fld>
            <a:endParaRPr lang="en-GB" altLang="en-US" sz="14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2943225" y="862013"/>
            <a:ext cx="4132263" cy="2324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28675" indent="-318770">
              <a:defRPr>
                <a:solidFill>
                  <a:schemeClr val="tx1"/>
                </a:solidFill>
                <a:latin typeface="Arial" panose="020B0604020202020204" pitchFamily="34" charset="0"/>
              </a:defRPr>
            </a:lvl2pPr>
            <a:lvl3pPr marL="1275080" indent="-255270">
              <a:defRPr>
                <a:solidFill>
                  <a:schemeClr val="tx1"/>
                </a:solidFill>
                <a:latin typeface="Arial" panose="020B0604020202020204" pitchFamily="34" charset="0"/>
              </a:defRPr>
            </a:lvl3pPr>
            <a:lvl4pPr marL="1786255" indent="-255270">
              <a:defRPr>
                <a:solidFill>
                  <a:schemeClr val="tx1"/>
                </a:solidFill>
                <a:latin typeface="Arial" panose="020B0604020202020204" pitchFamily="34" charset="0"/>
              </a:defRPr>
            </a:lvl4pPr>
            <a:lvl5pPr marL="2296160" indent="-255270">
              <a:defRPr>
                <a:solidFill>
                  <a:schemeClr val="tx1"/>
                </a:solidFill>
                <a:latin typeface="Arial" panose="020B0604020202020204" pitchFamily="34" charset="0"/>
              </a:defRPr>
            </a:lvl5pPr>
            <a:lvl6pPr marL="2779395" indent="-255270" eaLnBrk="0" fontAlgn="base" hangingPunct="0">
              <a:spcBef>
                <a:spcPct val="0"/>
              </a:spcBef>
              <a:spcAft>
                <a:spcPct val="0"/>
              </a:spcAft>
              <a:defRPr>
                <a:solidFill>
                  <a:schemeClr val="tx1"/>
                </a:solidFill>
                <a:latin typeface="Arial" panose="020B0604020202020204" pitchFamily="34" charset="0"/>
              </a:defRPr>
            </a:lvl6pPr>
            <a:lvl7pPr marL="3262630" indent="-255270" eaLnBrk="0" fontAlgn="base" hangingPunct="0">
              <a:spcBef>
                <a:spcPct val="0"/>
              </a:spcBef>
              <a:spcAft>
                <a:spcPct val="0"/>
              </a:spcAft>
              <a:defRPr>
                <a:solidFill>
                  <a:schemeClr val="tx1"/>
                </a:solidFill>
                <a:latin typeface="Arial" panose="020B0604020202020204" pitchFamily="34" charset="0"/>
              </a:defRPr>
            </a:lvl7pPr>
            <a:lvl8pPr marL="3745230" indent="-255270" eaLnBrk="0" fontAlgn="base" hangingPunct="0">
              <a:spcBef>
                <a:spcPct val="0"/>
              </a:spcBef>
              <a:spcAft>
                <a:spcPct val="0"/>
              </a:spcAft>
              <a:defRPr>
                <a:solidFill>
                  <a:schemeClr val="tx1"/>
                </a:solidFill>
                <a:latin typeface="Arial" panose="020B0604020202020204" pitchFamily="34" charset="0"/>
              </a:defRPr>
            </a:lvl8pPr>
            <a:lvl9pPr marL="4228465" indent="-255270" eaLnBrk="0" fontAlgn="base" hangingPunct="0">
              <a:spcBef>
                <a:spcPct val="0"/>
              </a:spcBef>
              <a:spcAft>
                <a:spcPct val="0"/>
              </a:spcAft>
              <a:defRPr>
                <a:solidFill>
                  <a:schemeClr val="tx1"/>
                </a:solidFill>
                <a:latin typeface="Arial" panose="020B0604020202020204" pitchFamily="34" charset="0"/>
              </a:defRPr>
            </a:lvl9pPr>
          </a:lstStyle>
          <a:p>
            <a:pPr defTabSz="966470" fontAlgn="base">
              <a:spcBef>
                <a:spcPct val="0"/>
              </a:spcBef>
              <a:spcAft>
                <a:spcPct val="0"/>
              </a:spcAft>
              <a:defRPr/>
            </a:pPr>
            <a:fld id="{942C6F5B-8B2A-469B-A31D-D2DEC54F6BAD}" type="slidenum">
              <a:rPr lang="en-GB" altLang="en-US" sz="1400">
                <a:solidFill>
                  <a:prstClr val="black"/>
                </a:solidFill>
              </a:rPr>
            </a:fld>
            <a:endParaRPr lang="en-GB" altLang="en-US" sz="14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3225" y="862013"/>
            <a:ext cx="4132263" cy="2324100"/>
          </a:xfrm>
        </p:spPr>
      </p:sp>
      <p:sp>
        <p:nvSpPr>
          <p:cNvPr id="3" name="Notes Placeholder 2"/>
          <p:cNvSpPr>
            <a:spLocks noGrp="1"/>
          </p:cNvSpPr>
          <p:nvPr>
            <p:ph type="body" idx="1"/>
          </p:nvPr>
        </p:nvSpPr>
        <p:spPr/>
        <p:txBody>
          <a:bodyPr/>
          <a:lstStyle/>
          <a:p>
            <a:r>
              <a:rPr lang="en-GB" dirty="0"/>
              <a:t>CFO is known as </a:t>
            </a:r>
            <a:r>
              <a:rPr lang="en-GB" dirty="0" err="1"/>
              <a:t>Csuite</a:t>
            </a:r>
            <a:r>
              <a:rPr lang="en-GB" dirty="0"/>
              <a:t> – part of the Board of Directors,</a:t>
            </a:r>
            <a:endParaRPr lang="en-GB" dirty="0"/>
          </a:p>
          <a:p>
            <a:r>
              <a:rPr lang="en-GB" dirty="0"/>
              <a:t>Financial controller – oversees the accounts reporting team, responsible for budgets, analysis</a:t>
            </a:r>
            <a:endParaRPr lang="en-GB" dirty="0"/>
          </a:p>
          <a:p>
            <a:r>
              <a:rPr lang="en-GB" dirty="0" err="1"/>
              <a:t>Ginance</a:t>
            </a:r>
            <a:r>
              <a:rPr lang="en-GB" dirty="0"/>
              <a:t>/accounts manager – day to day running of the finance requirements</a:t>
            </a:r>
            <a:endParaRPr lang="en-GB" dirty="0"/>
          </a:p>
          <a:p>
            <a:r>
              <a:rPr lang="en-GB" dirty="0"/>
              <a:t>May also have general ledger accounts responsible for specific areas e.g. cash book</a:t>
            </a:r>
            <a:endParaRPr lang="en-GB" dirty="0"/>
          </a:p>
          <a:p>
            <a:endParaRPr lang="en-GB" dirty="0"/>
          </a:p>
          <a:p>
            <a:r>
              <a:rPr lang="en-GB" dirty="0"/>
              <a:t>Strategic finance function:</a:t>
            </a:r>
            <a:endParaRPr lang="en-GB" dirty="0"/>
          </a:p>
          <a:p>
            <a:r>
              <a:rPr lang="en-GB" dirty="0"/>
              <a:t>FP&amp;A: </a:t>
            </a:r>
            <a:endParaRPr lang="en-US" dirty="0"/>
          </a:p>
        </p:txBody>
      </p:sp>
      <p:sp>
        <p:nvSpPr>
          <p:cNvPr id="4" name="Slide Number Placeholder 3"/>
          <p:cNvSpPr>
            <a:spLocks noGrp="1"/>
          </p:cNvSpPr>
          <p:nvPr>
            <p:ph type="sldNum" sz="quarter" idx="5"/>
          </p:nvPr>
        </p:nvSpPr>
        <p:spPr/>
        <p:txBody>
          <a:bodyPr/>
          <a:lstStyle/>
          <a:p>
            <a:pPr defTabSz="966470">
              <a:defRPr/>
            </a:pPr>
            <a:fld id="{8592AF4F-BB54-4C55-8826-5D37EC5CFC33}" type="slidenum">
              <a:rPr lang="en-US">
                <a:solidFill>
                  <a:prstClr val="black"/>
                </a:solidFill>
                <a:latin typeface="Calibri" panose="020F0502020204030204"/>
              </a:rPr>
            </a:fld>
            <a:endParaRPr lang="en-US">
              <a:solidFill>
                <a:prstClr val="black"/>
              </a:solidFill>
              <a:latin typeface="Calibri" panose="020F0502020204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for the class – can they come up with ideas about what a company’s objective or goal should be?  Leading into the theories of Friedman and Freeman about only objective to be to maximise wealth or take account of stakeholder interests</a:t>
            </a:r>
            <a:endParaRPr lang="en-GB" dirty="0"/>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students to help emphasis the relationships:</a:t>
            </a:r>
            <a:endParaRPr lang="en-GB" dirty="0"/>
          </a:p>
          <a:p>
            <a:r>
              <a:rPr lang="en-GB" dirty="0"/>
              <a:t>Company is a separate legal entity – it can contract in its own right and has its own transactions.  A company is not its employees or managers – they have a contractual relationship with the company to perform duties or services</a:t>
            </a:r>
            <a:endParaRPr lang="en-GB" dirty="0"/>
          </a:p>
          <a:p>
            <a:r>
              <a:rPr lang="en-GB" dirty="0"/>
              <a:t>Shareholders are owners of the company – this might include some members of the management team but they can wear different hats whether they are acting as owner or manager – possibly conflicts of interest</a:t>
            </a:r>
            <a:endParaRPr lang="en-GB" dirty="0"/>
          </a:p>
          <a:p>
            <a:r>
              <a:rPr lang="en-GB" dirty="0"/>
              <a:t>Other people are stakeholders- they have an interest – it might be contractual e.g. a bank or more nebulous – how does your company affect the general public</a:t>
            </a:r>
            <a:endParaRPr lang="en-GB" dirty="0"/>
          </a:p>
          <a:p>
            <a:endParaRPr lang="en-GB" dirty="0"/>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https://www.youtube.com/watch?v=bIRUaLcvPe8</a:t>
            </a:r>
            <a:endParaRPr lang="en-GB" dirty="0"/>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get the groups to discuss and report back or can do as a class discussion</a:t>
            </a:r>
            <a:endParaRPr lang="en-GB" dirty="0"/>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2943225" y="862013"/>
            <a:ext cx="4132263" cy="2324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Rules are set by individual jurisdictions, but generally will be underpinned by these principles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Disclosure of relevant information to parties who need to understand it</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Fairness across different businesses (i.e. not unnecessary rules)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 mechanism to hold those responsible as accountable for their actions</a:t>
            </a:r>
            <a:endParaRPr lang="en-US" altLang="en-US" dirty="0">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28675" indent="-318770">
              <a:defRPr>
                <a:solidFill>
                  <a:schemeClr val="tx1"/>
                </a:solidFill>
                <a:latin typeface="Arial" panose="020B0604020202020204" pitchFamily="34" charset="0"/>
              </a:defRPr>
            </a:lvl2pPr>
            <a:lvl3pPr marL="1275080" indent="-255270">
              <a:defRPr>
                <a:solidFill>
                  <a:schemeClr val="tx1"/>
                </a:solidFill>
                <a:latin typeface="Arial" panose="020B0604020202020204" pitchFamily="34" charset="0"/>
              </a:defRPr>
            </a:lvl3pPr>
            <a:lvl4pPr marL="1786255" indent="-255270">
              <a:defRPr>
                <a:solidFill>
                  <a:schemeClr val="tx1"/>
                </a:solidFill>
                <a:latin typeface="Arial" panose="020B0604020202020204" pitchFamily="34" charset="0"/>
              </a:defRPr>
            </a:lvl4pPr>
            <a:lvl5pPr marL="2296160" indent="-255270">
              <a:defRPr>
                <a:solidFill>
                  <a:schemeClr val="tx1"/>
                </a:solidFill>
                <a:latin typeface="Arial" panose="020B0604020202020204" pitchFamily="34" charset="0"/>
              </a:defRPr>
            </a:lvl5pPr>
            <a:lvl6pPr marL="2779395" indent="-255270" eaLnBrk="0" fontAlgn="base" hangingPunct="0">
              <a:spcBef>
                <a:spcPct val="0"/>
              </a:spcBef>
              <a:spcAft>
                <a:spcPct val="0"/>
              </a:spcAft>
              <a:defRPr>
                <a:solidFill>
                  <a:schemeClr val="tx1"/>
                </a:solidFill>
                <a:latin typeface="Arial" panose="020B0604020202020204" pitchFamily="34" charset="0"/>
              </a:defRPr>
            </a:lvl6pPr>
            <a:lvl7pPr marL="3262630" indent="-255270" eaLnBrk="0" fontAlgn="base" hangingPunct="0">
              <a:spcBef>
                <a:spcPct val="0"/>
              </a:spcBef>
              <a:spcAft>
                <a:spcPct val="0"/>
              </a:spcAft>
              <a:defRPr>
                <a:solidFill>
                  <a:schemeClr val="tx1"/>
                </a:solidFill>
                <a:latin typeface="Arial" panose="020B0604020202020204" pitchFamily="34" charset="0"/>
              </a:defRPr>
            </a:lvl7pPr>
            <a:lvl8pPr marL="3745230" indent="-255270" eaLnBrk="0" fontAlgn="base" hangingPunct="0">
              <a:spcBef>
                <a:spcPct val="0"/>
              </a:spcBef>
              <a:spcAft>
                <a:spcPct val="0"/>
              </a:spcAft>
              <a:defRPr>
                <a:solidFill>
                  <a:schemeClr val="tx1"/>
                </a:solidFill>
                <a:latin typeface="Arial" panose="020B0604020202020204" pitchFamily="34" charset="0"/>
              </a:defRPr>
            </a:lvl8pPr>
            <a:lvl9pPr marL="4228465" indent="-255270" eaLnBrk="0" fontAlgn="base" hangingPunct="0">
              <a:spcBef>
                <a:spcPct val="0"/>
              </a:spcBef>
              <a:spcAft>
                <a:spcPct val="0"/>
              </a:spcAft>
              <a:defRPr>
                <a:solidFill>
                  <a:schemeClr val="tx1"/>
                </a:solidFill>
                <a:latin typeface="Arial" panose="020B0604020202020204" pitchFamily="34" charset="0"/>
              </a:defRPr>
            </a:lvl9pPr>
          </a:lstStyle>
          <a:p>
            <a:pPr defTabSz="966470" fontAlgn="base">
              <a:spcBef>
                <a:spcPct val="0"/>
              </a:spcBef>
              <a:spcAft>
                <a:spcPct val="0"/>
              </a:spcAft>
              <a:defRPr/>
            </a:pPr>
            <a:fld id="{59DDB427-B534-4AED-A184-2AD42C32F8BF}" type="slidenum">
              <a:rPr lang="en-GB" altLang="en-US" sz="1400">
                <a:solidFill>
                  <a:prstClr val="black"/>
                </a:solidFill>
              </a:rPr>
            </a:fld>
            <a:endParaRPr lang="en-GB" altLang="en-US" sz="140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28675" indent="-318770">
              <a:defRPr>
                <a:solidFill>
                  <a:schemeClr val="tx1"/>
                </a:solidFill>
                <a:latin typeface="Arial" panose="020B0604020202020204" pitchFamily="34" charset="0"/>
              </a:defRPr>
            </a:lvl2pPr>
            <a:lvl3pPr marL="1275080" indent="-255270">
              <a:defRPr>
                <a:solidFill>
                  <a:schemeClr val="tx1"/>
                </a:solidFill>
                <a:latin typeface="Arial" panose="020B0604020202020204" pitchFamily="34" charset="0"/>
              </a:defRPr>
            </a:lvl3pPr>
            <a:lvl4pPr marL="1786255" indent="-255270">
              <a:defRPr>
                <a:solidFill>
                  <a:schemeClr val="tx1"/>
                </a:solidFill>
                <a:latin typeface="Arial" panose="020B0604020202020204" pitchFamily="34" charset="0"/>
              </a:defRPr>
            </a:lvl4pPr>
            <a:lvl5pPr marL="2296160" indent="-255270">
              <a:defRPr>
                <a:solidFill>
                  <a:schemeClr val="tx1"/>
                </a:solidFill>
                <a:latin typeface="Arial" panose="020B0604020202020204" pitchFamily="34" charset="0"/>
              </a:defRPr>
            </a:lvl5pPr>
            <a:lvl6pPr marL="2779395" indent="-255270" eaLnBrk="0" fontAlgn="base" hangingPunct="0">
              <a:spcBef>
                <a:spcPct val="0"/>
              </a:spcBef>
              <a:spcAft>
                <a:spcPct val="0"/>
              </a:spcAft>
              <a:defRPr>
                <a:solidFill>
                  <a:schemeClr val="tx1"/>
                </a:solidFill>
                <a:latin typeface="Arial" panose="020B0604020202020204" pitchFamily="34" charset="0"/>
              </a:defRPr>
            </a:lvl6pPr>
            <a:lvl7pPr marL="3262630" indent="-255270" eaLnBrk="0" fontAlgn="base" hangingPunct="0">
              <a:spcBef>
                <a:spcPct val="0"/>
              </a:spcBef>
              <a:spcAft>
                <a:spcPct val="0"/>
              </a:spcAft>
              <a:defRPr>
                <a:solidFill>
                  <a:schemeClr val="tx1"/>
                </a:solidFill>
                <a:latin typeface="Arial" panose="020B0604020202020204" pitchFamily="34" charset="0"/>
              </a:defRPr>
            </a:lvl7pPr>
            <a:lvl8pPr marL="3745230" indent="-255270" eaLnBrk="0" fontAlgn="base" hangingPunct="0">
              <a:spcBef>
                <a:spcPct val="0"/>
              </a:spcBef>
              <a:spcAft>
                <a:spcPct val="0"/>
              </a:spcAft>
              <a:defRPr>
                <a:solidFill>
                  <a:schemeClr val="tx1"/>
                </a:solidFill>
                <a:latin typeface="Arial" panose="020B0604020202020204" pitchFamily="34" charset="0"/>
              </a:defRPr>
            </a:lvl8pPr>
            <a:lvl9pPr marL="4228465" indent="-255270" eaLnBrk="0" fontAlgn="base" hangingPunct="0">
              <a:spcBef>
                <a:spcPct val="0"/>
              </a:spcBef>
              <a:spcAft>
                <a:spcPct val="0"/>
              </a:spcAft>
              <a:defRPr>
                <a:solidFill>
                  <a:schemeClr val="tx1"/>
                </a:solidFill>
                <a:latin typeface="Arial" panose="020B0604020202020204" pitchFamily="34" charset="0"/>
              </a:defRPr>
            </a:lvl9pPr>
          </a:lstStyle>
          <a:p>
            <a:pPr defTabSz="966470" fontAlgn="base">
              <a:spcBef>
                <a:spcPct val="0"/>
              </a:spcBef>
              <a:spcAft>
                <a:spcPct val="0"/>
              </a:spcAft>
              <a:defRPr/>
            </a:pPr>
            <a:fld id="{D9CCE9EB-650B-4E0C-8E5F-8BC4AEBAB0AF}" type="slidenum">
              <a:rPr lang="en-US" altLang="en-US" sz="1400">
                <a:solidFill>
                  <a:prstClr val="black"/>
                </a:solidFill>
              </a:rPr>
            </a:fld>
            <a:endParaRPr lang="en-US" altLang="en-US" sz="1400">
              <a:solidFill>
                <a:prstClr val="black"/>
              </a:solidFill>
            </a:endParaRPr>
          </a:p>
        </p:txBody>
      </p:sp>
      <p:sp>
        <p:nvSpPr>
          <p:cNvPr id="38915" name="Rectangle 2"/>
          <p:cNvSpPr>
            <a:spLocks noGrp="1" noRot="1" noChangeAspect="1" noChangeArrowheads="1" noTextEdit="1"/>
          </p:cNvSpPr>
          <p:nvPr>
            <p:ph type="sldImg"/>
          </p:nvPr>
        </p:nvSpPr>
        <p:spPr bwMode="auto">
          <a:xfrm>
            <a:off x="2943225" y="862013"/>
            <a:ext cx="4132263" cy="2324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943225" y="862013"/>
            <a:ext cx="4132263" cy="2324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28675" indent="-318770">
              <a:defRPr>
                <a:solidFill>
                  <a:schemeClr val="tx1"/>
                </a:solidFill>
                <a:latin typeface="Arial" panose="020B0604020202020204" pitchFamily="34" charset="0"/>
              </a:defRPr>
            </a:lvl2pPr>
            <a:lvl3pPr marL="1275080" indent="-255270">
              <a:defRPr>
                <a:solidFill>
                  <a:schemeClr val="tx1"/>
                </a:solidFill>
                <a:latin typeface="Arial" panose="020B0604020202020204" pitchFamily="34" charset="0"/>
              </a:defRPr>
            </a:lvl3pPr>
            <a:lvl4pPr marL="1786255" indent="-255270">
              <a:defRPr>
                <a:solidFill>
                  <a:schemeClr val="tx1"/>
                </a:solidFill>
                <a:latin typeface="Arial" panose="020B0604020202020204" pitchFamily="34" charset="0"/>
              </a:defRPr>
            </a:lvl4pPr>
            <a:lvl5pPr marL="2296160" indent="-255270">
              <a:defRPr>
                <a:solidFill>
                  <a:schemeClr val="tx1"/>
                </a:solidFill>
                <a:latin typeface="Arial" panose="020B0604020202020204" pitchFamily="34" charset="0"/>
              </a:defRPr>
            </a:lvl5pPr>
            <a:lvl6pPr marL="2779395" indent="-255270" eaLnBrk="0" fontAlgn="base" hangingPunct="0">
              <a:spcBef>
                <a:spcPct val="0"/>
              </a:spcBef>
              <a:spcAft>
                <a:spcPct val="0"/>
              </a:spcAft>
              <a:defRPr>
                <a:solidFill>
                  <a:schemeClr val="tx1"/>
                </a:solidFill>
                <a:latin typeface="Arial" panose="020B0604020202020204" pitchFamily="34" charset="0"/>
              </a:defRPr>
            </a:lvl6pPr>
            <a:lvl7pPr marL="3262630" indent="-255270" eaLnBrk="0" fontAlgn="base" hangingPunct="0">
              <a:spcBef>
                <a:spcPct val="0"/>
              </a:spcBef>
              <a:spcAft>
                <a:spcPct val="0"/>
              </a:spcAft>
              <a:defRPr>
                <a:solidFill>
                  <a:schemeClr val="tx1"/>
                </a:solidFill>
                <a:latin typeface="Arial" panose="020B0604020202020204" pitchFamily="34" charset="0"/>
              </a:defRPr>
            </a:lvl7pPr>
            <a:lvl8pPr marL="3745230" indent="-255270" eaLnBrk="0" fontAlgn="base" hangingPunct="0">
              <a:spcBef>
                <a:spcPct val="0"/>
              </a:spcBef>
              <a:spcAft>
                <a:spcPct val="0"/>
              </a:spcAft>
              <a:defRPr>
                <a:solidFill>
                  <a:schemeClr val="tx1"/>
                </a:solidFill>
                <a:latin typeface="Arial" panose="020B0604020202020204" pitchFamily="34" charset="0"/>
              </a:defRPr>
            </a:lvl8pPr>
            <a:lvl9pPr marL="4228465" indent="-255270" eaLnBrk="0" fontAlgn="base" hangingPunct="0">
              <a:spcBef>
                <a:spcPct val="0"/>
              </a:spcBef>
              <a:spcAft>
                <a:spcPct val="0"/>
              </a:spcAft>
              <a:defRPr>
                <a:solidFill>
                  <a:schemeClr val="tx1"/>
                </a:solidFill>
                <a:latin typeface="Arial" panose="020B0604020202020204" pitchFamily="34" charset="0"/>
              </a:defRPr>
            </a:lvl9pPr>
          </a:lstStyle>
          <a:p>
            <a:pPr defTabSz="966470" fontAlgn="base">
              <a:spcBef>
                <a:spcPct val="0"/>
              </a:spcBef>
              <a:spcAft>
                <a:spcPct val="0"/>
              </a:spcAft>
              <a:defRPr/>
            </a:pPr>
            <a:fld id="{88D5BDB1-C6FA-4477-9EB1-D132DF9B65EB}" type="slidenum">
              <a:rPr lang="en-GB" altLang="en-US" sz="1400">
                <a:solidFill>
                  <a:prstClr val="black"/>
                </a:solidFill>
              </a:rPr>
            </a:fld>
            <a:endParaRPr lang="en-GB" altLang="en-US" sz="140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943225" y="862013"/>
            <a:ext cx="4132263" cy="2324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28675" indent="-318770">
              <a:defRPr>
                <a:solidFill>
                  <a:schemeClr val="tx1"/>
                </a:solidFill>
                <a:latin typeface="Arial" panose="020B0604020202020204" pitchFamily="34" charset="0"/>
              </a:defRPr>
            </a:lvl2pPr>
            <a:lvl3pPr marL="1275080" indent="-255270">
              <a:defRPr>
                <a:solidFill>
                  <a:schemeClr val="tx1"/>
                </a:solidFill>
                <a:latin typeface="Arial" panose="020B0604020202020204" pitchFamily="34" charset="0"/>
              </a:defRPr>
            </a:lvl3pPr>
            <a:lvl4pPr marL="1786255" indent="-255270">
              <a:defRPr>
                <a:solidFill>
                  <a:schemeClr val="tx1"/>
                </a:solidFill>
                <a:latin typeface="Arial" panose="020B0604020202020204" pitchFamily="34" charset="0"/>
              </a:defRPr>
            </a:lvl4pPr>
            <a:lvl5pPr marL="2296160" indent="-255270">
              <a:defRPr>
                <a:solidFill>
                  <a:schemeClr val="tx1"/>
                </a:solidFill>
                <a:latin typeface="Arial" panose="020B0604020202020204" pitchFamily="34" charset="0"/>
              </a:defRPr>
            </a:lvl5pPr>
            <a:lvl6pPr marL="2779395" indent="-255270" eaLnBrk="0" fontAlgn="base" hangingPunct="0">
              <a:spcBef>
                <a:spcPct val="0"/>
              </a:spcBef>
              <a:spcAft>
                <a:spcPct val="0"/>
              </a:spcAft>
              <a:defRPr>
                <a:solidFill>
                  <a:schemeClr val="tx1"/>
                </a:solidFill>
                <a:latin typeface="Arial" panose="020B0604020202020204" pitchFamily="34" charset="0"/>
              </a:defRPr>
            </a:lvl6pPr>
            <a:lvl7pPr marL="3262630" indent="-255270" eaLnBrk="0" fontAlgn="base" hangingPunct="0">
              <a:spcBef>
                <a:spcPct val="0"/>
              </a:spcBef>
              <a:spcAft>
                <a:spcPct val="0"/>
              </a:spcAft>
              <a:defRPr>
                <a:solidFill>
                  <a:schemeClr val="tx1"/>
                </a:solidFill>
                <a:latin typeface="Arial" panose="020B0604020202020204" pitchFamily="34" charset="0"/>
              </a:defRPr>
            </a:lvl7pPr>
            <a:lvl8pPr marL="3745230" indent="-255270" eaLnBrk="0" fontAlgn="base" hangingPunct="0">
              <a:spcBef>
                <a:spcPct val="0"/>
              </a:spcBef>
              <a:spcAft>
                <a:spcPct val="0"/>
              </a:spcAft>
              <a:defRPr>
                <a:solidFill>
                  <a:schemeClr val="tx1"/>
                </a:solidFill>
                <a:latin typeface="Arial" panose="020B0604020202020204" pitchFamily="34" charset="0"/>
              </a:defRPr>
            </a:lvl8pPr>
            <a:lvl9pPr marL="4228465" indent="-255270" eaLnBrk="0" fontAlgn="base" hangingPunct="0">
              <a:spcBef>
                <a:spcPct val="0"/>
              </a:spcBef>
              <a:spcAft>
                <a:spcPct val="0"/>
              </a:spcAft>
              <a:defRPr>
                <a:solidFill>
                  <a:schemeClr val="tx1"/>
                </a:solidFill>
                <a:latin typeface="Arial" panose="020B0604020202020204" pitchFamily="34" charset="0"/>
              </a:defRPr>
            </a:lvl9pPr>
          </a:lstStyle>
          <a:p>
            <a:pPr defTabSz="966470" fontAlgn="base">
              <a:spcBef>
                <a:spcPct val="0"/>
              </a:spcBef>
              <a:spcAft>
                <a:spcPct val="0"/>
              </a:spcAft>
              <a:defRPr/>
            </a:pPr>
            <a:fld id="{D4501441-BDFB-4989-9C38-F724E495C49A}" type="slidenum">
              <a:rPr lang="en-GB" altLang="en-US" sz="1400">
                <a:solidFill>
                  <a:prstClr val="black"/>
                </a:solidFill>
              </a:rPr>
            </a:fld>
            <a:endParaRPr lang="en-GB" altLang="en-US" sz="140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Demonstrating the importance of financial decisions – this manager will have the opportunity to take home a big bonus if he can increase the share price of the company.  But how do managers do this?  Later we will look at the link between making decisions that increase the wealth of the company in relation to the wealth of the shareholders and therefore share price, but this will involve making pricing/investment decisions</a:t>
            </a:r>
            <a:endParaRPr lang="en-GB" dirty="0"/>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on financial management as the ability to take possibly millions of economic transactions in a company and present them in a way that allows interpretation and decision making</a:t>
            </a:r>
            <a:endParaRPr lang="en-GB" dirty="0"/>
          </a:p>
        </p:txBody>
      </p:sp>
      <p:sp>
        <p:nvSpPr>
          <p:cNvPr id="4" name="Slide Number Placeholder 3"/>
          <p:cNvSpPr>
            <a:spLocks noGrp="1"/>
          </p:cNvSpPr>
          <p:nvPr>
            <p:ph type="sldNum" sz="quarter" idx="5"/>
          </p:nvPr>
        </p:nvSpPr>
        <p:spPr/>
        <p:txBody>
          <a:bodyPr/>
          <a:lstStyle/>
          <a:p>
            <a:fld id="{A51B375A-DD15-48C7-A31C-D93146841FF4}"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0" y="636493"/>
            <a:ext cx="10886752"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42640" y="1210330"/>
            <a:ext cx="10886752" cy="43679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
        <p:nvSpPr>
          <p:cNvPr id="15" name="Subtitle 2"/>
          <p:cNvSpPr txBox="1"/>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600"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8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8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6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2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endParaRPr lang="en-GB" sz="1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1" y="636493"/>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42641"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
        <p:nvSpPr>
          <p:cNvPr id="15" name="Subtitle 2"/>
          <p:cNvSpPr txBox="1"/>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600"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8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8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6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2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endParaRPr lang="en-GB" sz="10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FEEEC92-4B1C-4A23-8D90-95F7EC9D45F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EEEC92-4B1C-4A23-8D90-95F7EC9D45F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FEEEC92-4B1C-4A23-8D90-95F7EC9D45F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FEEEC92-4B1C-4A23-8D90-95F7EC9D45F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FEEEC92-4B1C-4A23-8D90-95F7EC9D45F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FEEEC92-4B1C-4A23-8D90-95F7EC9D45F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EEEC92-4B1C-4A23-8D90-95F7EC9D45F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EEC92-4B1C-4A23-8D90-95F7EC9D45F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FEEEC92-4B1C-4A23-8D90-95F7EC9D45F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FEEEC92-4B1C-4A23-8D90-95F7EC9D45F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FEEEC92-4B1C-4A23-8D90-95F7EC9D45F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FEEEC92-4B1C-4A23-8D90-95F7EC9D45F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3"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67733"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0" y="636497"/>
            <a:ext cx="10886752"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42640" y="1210330"/>
            <a:ext cx="10886752" cy="43679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
        <p:nvSpPr>
          <p:cNvPr id="15" name="Subtitle 2"/>
          <p:cNvSpPr txBox="1"/>
          <p:nvPr userDrawn="1"/>
        </p:nvSpPr>
        <p:spPr>
          <a:xfrm>
            <a:off x="667733" y="5763805"/>
            <a:ext cx="10856539" cy="494184"/>
          </a:xfrm>
          <a:prstGeom prst="rect">
            <a:avLst/>
          </a:prstGeom>
        </p:spPr>
        <p:txBody>
          <a:bodyPr vert="horz" lIns="45720" tIns="22860" rIns="45720" bIns="22860" rtlCol="0">
            <a:normAutofit/>
          </a:bodyPr>
          <a:lstStyle>
            <a:lvl1pPr marL="0" marR="0" indent="0" algn="l" defTabSz="1371600"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8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8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6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2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endParaRPr lang="en-GB" sz="100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3" y="636497"/>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42643"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
        <p:nvSpPr>
          <p:cNvPr id="15" name="Subtitle 2"/>
          <p:cNvSpPr txBox="1"/>
          <p:nvPr userDrawn="1"/>
        </p:nvSpPr>
        <p:spPr>
          <a:xfrm>
            <a:off x="667733" y="5763805"/>
            <a:ext cx="10856539" cy="494184"/>
          </a:xfrm>
          <a:prstGeom prst="rect">
            <a:avLst/>
          </a:prstGeom>
        </p:spPr>
        <p:txBody>
          <a:bodyPr vert="horz" lIns="45720" tIns="22860" rIns="45720" bIns="22860" rtlCol="0">
            <a:normAutofit/>
          </a:bodyPr>
          <a:lstStyle>
            <a:lvl1pPr marL="0" marR="0" indent="0" algn="l" defTabSz="1371600"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8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8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6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2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endParaRPr lang="en-GB" sz="100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FEEEC92-4B1C-4A23-8D90-95F7EC9D45F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1" y="636493"/>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42641"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
        <p:nvSpPr>
          <p:cNvPr id="15" name="Subtitle 2"/>
          <p:cNvSpPr txBox="1"/>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600"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8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8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6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2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endParaRPr lang="en-GB" sz="1000"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3"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67733"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3" Type="http://schemas.openxmlformats.org/officeDocument/2006/relationships/theme" Target="../theme/theme4.xml"/><Relationship Id="rId12" Type="http://schemas.openxmlformats.org/officeDocument/2006/relationships/image" Target="../media/image1.emf"/><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4" Type="http://schemas.openxmlformats.org/officeDocument/2006/relationships/theme" Target="../theme/theme6.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3" Type="http://schemas.openxmlformats.org/officeDocument/2006/relationships/theme" Target="../theme/theme7.xml"/><Relationship Id="rId12" Type="http://schemas.openxmlformats.org/officeDocument/2006/relationships/slideLayout" Target="../slideLayouts/slideLayout66.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6" name="Text Box 13"/>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panose="020B0604020202020204"/>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panose="020B0604020202020204"/>
              <a:ea typeface="Verdana" panose="020B0604030504040204" pitchFamily="34" charset="0"/>
              <a:cs typeface="Verdana" panose="020B0604030504040204" pitchFamily="34" charset="0"/>
            </a:endParaRPr>
          </a:p>
        </p:txBody>
      </p:sp>
      <p:pic>
        <p:nvPicPr>
          <p:cNvPr id="1029" name="Picture 8" descr="Pearson Logo"/>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6D3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EEC92-4B1C-4A23-8D90-95F7EC9D45F0}" type="datetimeFigureOut">
              <a:rPr lang="en-US" smtClean="0"/>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94989-BA5A-415B-A97D-DF96BF51112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6" name="Text Box 13"/>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panose="020B0604020202020204"/>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panose="020B0604020202020204"/>
              <a:ea typeface="Verdana" panose="020B0604030504040204" pitchFamily="34" charset="0"/>
              <a:cs typeface="Verdana" panose="020B0604030504040204" pitchFamily="34" charset="0"/>
            </a:endParaRPr>
          </a:p>
        </p:txBody>
      </p:sp>
      <p:pic>
        <p:nvPicPr>
          <p:cNvPr id="1029" name="Picture 8" descr="Pearson Logo"/>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8164D-7DE4-4F26-8BC8-6666E2EAA474}" type="datetimeFigureOut">
              <a:rPr lang="en-GB" smtClean="0"/>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4B935-8937-4A72-9C21-376618BDBB66}"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3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6.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6.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6.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6.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6.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8.xml"/><Relationship Id="rId2" Type="http://schemas.openxmlformats.org/officeDocument/2006/relationships/image" Target="../media/image18.sv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9.xml"/><Relationship Id="rId2" Type="http://schemas.openxmlformats.org/officeDocument/2006/relationships/image" Target="../media/image20.png"/><Relationship Id="rId1" Type="http://schemas.openxmlformats.org/officeDocument/2006/relationships/hyperlink" Target="https://www.youtube.com/watch?v=bIRUaLcvPe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4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6.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098" name="Title 1"/>
          <p:cNvSpPr>
            <a:spLocks noGrp="1" noChangeArrowheads="1"/>
          </p:cNvSpPr>
          <p:nvPr>
            <p:ph type="ctrTitle"/>
          </p:nvPr>
        </p:nvSpPr>
        <p:spPr>
          <a:xfrm>
            <a:off x="1107441" y="1501776"/>
            <a:ext cx="5418774" cy="2521584"/>
          </a:xfrm>
        </p:spPr>
        <p:txBody>
          <a:bodyPr/>
          <a:lstStyle/>
          <a:p>
            <a:r>
              <a:rPr lang="en-GB" altLang="en-US" dirty="0"/>
              <a:t>MN7029 – Financial Decision Making</a:t>
            </a:r>
            <a:br>
              <a:rPr lang="en-GB" altLang="en-US" dirty="0"/>
            </a:br>
            <a:r>
              <a:rPr lang="en-GB" altLang="en-US" dirty="0"/>
              <a:t>Week 1.1</a:t>
            </a:r>
            <a:endParaRPr lang="en-US" altLang="en-US" dirty="0"/>
          </a:p>
        </p:txBody>
      </p:sp>
      <p:sp>
        <p:nvSpPr>
          <p:cNvPr id="4099" name="Subtitle 2"/>
          <p:cNvSpPr>
            <a:spLocks noGrp="1" noChangeArrowheads="1"/>
          </p:cNvSpPr>
          <p:nvPr>
            <p:ph type="subTitle" idx="1"/>
          </p:nvPr>
        </p:nvSpPr>
        <p:spPr>
          <a:xfrm>
            <a:off x="553720" y="4225925"/>
            <a:ext cx="6400800" cy="1752600"/>
          </a:xfrm>
        </p:spPr>
        <p:txBody>
          <a:bodyPr/>
          <a:lstStyle/>
          <a:p>
            <a:r>
              <a:rPr lang="en-GB" altLang="en-US" sz="4800" dirty="0"/>
              <a:t>Welcome!</a:t>
            </a:r>
            <a:endParaRPr lang="en-US" alt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09600" y="274638"/>
            <a:ext cx="10972800" cy="1143000"/>
          </a:xfrm>
        </p:spPr>
        <p:txBody>
          <a:bodyPr wrap="square" anchor="ctr">
            <a:normAutofit/>
          </a:bodyPr>
          <a:lstStyle/>
          <a:p>
            <a:r>
              <a:rPr lang="en-GB" altLang="en-US"/>
              <a:t>The Finance Function</a:t>
            </a:r>
            <a:endParaRPr lang="en-GB" altLang="en-US"/>
          </a:p>
        </p:txBody>
      </p:sp>
      <p:graphicFrame>
        <p:nvGraphicFramePr>
          <p:cNvPr id="14341" name="Content Placeholder 2"/>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lstStyle/>
          <a:p>
            <a:r>
              <a:rPr lang="en-GB" altLang="en-US" dirty="0"/>
              <a:t>The Finance Function</a:t>
            </a:r>
            <a:endParaRPr lang="en-GB" altLang="en-US" dirty="0"/>
          </a:p>
        </p:txBody>
      </p:sp>
      <p:sp>
        <p:nvSpPr>
          <p:cNvPr id="15363" name="Content Placeholder 2"/>
          <p:cNvSpPr>
            <a:spLocks noGrp="1" noChangeArrowheads="1"/>
          </p:cNvSpPr>
          <p:nvPr>
            <p:ph idx="1"/>
          </p:nvPr>
        </p:nvSpPr>
        <p:spPr/>
        <p:txBody>
          <a:bodyPr/>
          <a:lstStyle/>
          <a:p>
            <a:r>
              <a:rPr lang="en-GB" altLang="en-US" dirty="0"/>
              <a:t>Strategic management – which requires the setting of long-term objectives and setting out how these objectives will be achieved</a:t>
            </a:r>
            <a:endParaRPr lang="en-GB" altLang="en-US" dirty="0"/>
          </a:p>
          <a:p>
            <a:r>
              <a:rPr lang="en-GB" altLang="en-US" dirty="0"/>
              <a:t>Operations management – which requires that things go to plan and putting in place the day to day control of activities in each functional area.</a:t>
            </a:r>
            <a:endParaRPr lang="en-GB" altLang="en-US" dirty="0"/>
          </a:p>
          <a:p>
            <a:r>
              <a:rPr lang="en-GB" dirty="0"/>
              <a:t>Risk management – which requires the managers to identify the risks faced by the entity and how to manage them.</a:t>
            </a: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0" fontAlgn="base" hangingPunct="0">
              <a:spcBef>
                <a:spcPct val="0"/>
              </a:spcBef>
              <a:spcAft>
                <a:spcPts val="600"/>
              </a:spcAft>
              <a:buNone/>
              <a:defRPr/>
            </a:pPr>
            <a:r>
              <a:rPr lang="en-US" altLang="en-US" sz="4400" b="1">
                <a:solidFill>
                  <a:schemeClr val="tx2"/>
                </a:solidFill>
                <a:latin typeface="+mj-lt"/>
                <a:ea typeface="+mj-ea"/>
                <a:cs typeface="+mj-cs"/>
              </a:rPr>
              <a:t>Figure 1.1 The role of managers</a:t>
            </a:r>
            <a:endParaRPr lang="en-US" altLang="en-US" sz="4400">
              <a:solidFill>
                <a:schemeClr val="tx2"/>
              </a:solidFill>
              <a:latin typeface="+mj-lt"/>
              <a:ea typeface="+mj-ea"/>
              <a:cs typeface="+mj-cs"/>
            </a:endParaRPr>
          </a:p>
        </p:txBody>
      </p:sp>
      <p:pic>
        <p:nvPicPr>
          <p:cNvPr id="17411" name="Picture 11" descr="Y:\08VOL4\Graphics\Powerpoint\PE_UK\PE536-ATRILL\Final files\GIF\ch01\M01NF001.gif"/>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30221" y="1600201"/>
            <a:ext cx="5143558"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6197600" y="1600201"/>
            <a:ext cx="5384800" cy="4525963"/>
          </a:xfrm>
          <a:prstGeom prst="rect">
            <a:avLst/>
          </a:prstGeom>
          <a:noFill/>
          <a:ln>
            <a:noFill/>
          </a:ln>
        </p:spPr>
        <p:txBody>
          <a:bodyPr vert="horz" wrap="square" lIns="91440" tIns="45720" rIns="91440" bIns="45720" numCol="1" rtlCol="0" anchor="t" anchorCtr="0" compatLnSpc="1">
            <a:normAutofit/>
          </a:bodyPr>
          <a:lstStyle/>
          <a:p>
            <a:pPr defTabSz="914400" eaLnBrk="0" fontAlgn="base" hangingPunct="0">
              <a:spcBef>
                <a:spcPct val="20000"/>
              </a:spcBef>
              <a:spcAft>
                <a:spcPct val="0"/>
              </a:spcAft>
              <a:defRPr/>
            </a:pPr>
            <a:r>
              <a:rPr lang="en-US" sz="2800" dirty="0"/>
              <a:t>The three management activities can be depicted as shown. The figure shows clearly that they are not distinct and separate.</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609600" y="274638"/>
            <a:ext cx="10972800" cy="1143000"/>
          </a:xfrm>
        </p:spPr>
        <p:txBody>
          <a:bodyPr vert="horz" wrap="square" lIns="91440" tIns="45720" rIns="91440" bIns="45720" numCol="1" anchor="ctr" anchorCtr="0" compatLnSpc="1">
            <a:normAutofit/>
          </a:bodyPr>
          <a:lstStyle/>
          <a:p>
            <a:r>
              <a:rPr lang="en-US" altLang="en-US" dirty="0">
                <a:latin typeface="+mj-lt"/>
                <a:ea typeface="+mj-ea"/>
                <a:cs typeface="+mj-cs"/>
              </a:rPr>
              <a:t>The Finance Function</a:t>
            </a:r>
            <a:endParaRPr lang="en-US" altLang="en-US" dirty="0">
              <a:latin typeface="+mj-lt"/>
              <a:ea typeface="+mj-ea"/>
              <a:cs typeface="+mj-cs"/>
            </a:endParaRPr>
          </a:p>
        </p:txBody>
      </p:sp>
      <p:sp>
        <p:nvSpPr>
          <p:cNvPr id="2" name="TextBox 1"/>
          <p:cNvSpPr txBox="1"/>
          <p:nvPr/>
        </p:nvSpPr>
        <p:spPr bwMode="auto">
          <a:xfrm>
            <a:off x="609600" y="1600201"/>
            <a:ext cx="5384800" cy="4525963"/>
          </a:xfrm>
          <a:prstGeom prst="rect">
            <a:avLst/>
          </a:prstGeom>
          <a:noFill/>
          <a:ln>
            <a:noFill/>
          </a:ln>
        </p:spPr>
        <p:txBody>
          <a:bodyPr vert="horz" wrap="square" lIns="91440" tIns="45720" rIns="91440" bIns="45720" numCol="1" rtlCol="0" anchor="t" anchorCtr="0" compatLnSpc="1">
            <a:normAutofit/>
          </a:bodyPr>
          <a:lstStyle/>
          <a:p>
            <a:pPr defTabSz="914400" eaLnBrk="0" fontAlgn="base" hangingPunct="0">
              <a:spcBef>
                <a:spcPct val="20000"/>
              </a:spcBef>
              <a:spcAft>
                <a:spcPct val="0"/>
              </a:spcAft>
              <a:defRPr/>
            </a:pPr>
            <a:r>
              <a:rPr lang="en-US" sz="2800"/>
              <a:t>To carry out the aforementioned functions requires managers to undertake a number of tasks namely:</a:t>
            </a:r>
            <a:endParaRPr lang="en-US" sz="2800"/>
          </a:p>
          <a:p>
            <a:pPr defTabSz="914400" eaLnBrk="0" fontAlgn="base" hangingPunct="0">
              <a:spcBef>
                <a:spcPct val="20000"/>
              </a:spcBef>
              <a:spcAft>
                <a:spcPct val="0"/>
              </a:spcAft>
              <a:defRPr/>
            </a:pPr>
            <a:endParaRPr lang="en-US" sz="2800"/>
          </a:p>
        </p:txBody>
      </p:sp>
      <p:graphicFrame>
        <p:nvGraphicFramePr>
          <p:cNvPr id="19460" name="Content Placeholder 2"/>
          <p:cNvGraphicFramePr>
            <a:graphicFrameLocks noGrp="1"/>
          </p:cNvGraphicFramePr>
          <p:nvPr>
            <p:ph sz="half" idx="2"/>
          </p:nvPr>
        </p:nvGraphicFramePr>
        <p:xfrm>
          <a:off x="6197600" y="1600201"/>
          <a:ext cx="53848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482" name="Title 1"/>
          <p:cNvSpPr>
            <a:spLocks noGrp="1" noChangeArrowheads="1"/>
          </p:cNvSpPr>
          <p:nvPr>
            <p:ph type="ctrTitle"/>
          </p:nvPr>
        </p:nvSpPr>
        <p:spPr>
          <a:xfrm>
            <a:off x="6186196" y="347768"/>
            <a:ext cx="4889240" cy="1350404"/>
          </a:xfrm>
        </p:spPr>
        <p:txBody>
          <a:bodyPr vert="horz" lIns="91440" tIns="45720" rIns="91440" bIns="45720" rtlCol="0" anchor="b">
            <a:normAutofit/>
          </a:bodyPr>
          <a:lstStyle/>
          <a:p>
            <a:pPr algn="ctr" defTabSz="914400"/>
            <a:r>
              <a:rPr lang="en-US" altLang="en-US" sz="4400" b="0" dirty="0">
                <a:cs typeface="Arial" panose="020B0604020202020204" pitchFamily="34" charset="0"/>
              </a:rPr>
              <a:t>Financial Planning (Week 1.2)</a:t>
            </a:r>
            <a:endParaRPr lang="en-US" altLang="en-US" sz="4400" b="0" dirty="0">
              <a:cs typeface="Arial" panose="020B0604020202020204" pitchFamily="34" charset="0"/>
            </a:endParaRPr>
          </a:p>
        </p:txBody>
      </p:sp>
      <p:sp>
        <p:nvSpPr>
          <p:cNvPr id="3" name="Content Placeholder 2"/>
          <p:cNvSpPr>
            <a:spLocks noGrp="1"/>
          </p:cNvSpPr>
          <p:nvPr>
            <p:ph type="subTitle" idx="1"/>
          </p:nvPr>
        </p:nvSpPr>
        <p:spPr>
          <a:xfrm>
            <a:off x="6095999" y="2295525"/>
            <a:ext cx="4979437" cy="4114800"/>
          </a:xfrm>
        </p:spPr>
        <p:txBody>
          <a:bodyPr vert="horz" lIns="91440" tIns="45720" rIns="91440" bIns="45720" rtlCol="0" anchor="t">
            <a:noAutofit/>
          </a:bodyPr>
          <a:lstStyle/>
          <a:p>
            <a:pPr defTabSz="914400">
              <a:lnSpc>
                <a:spcPct val="90000"/>
              </a:lnSpc>
              <a:spcBef>
                <a:spcPts val="1000"/>
              </a:spcBef>
              <a:defRPr/>
            </a:pPr>
            <a:r>
              <a:rPr lang="en-US" sz="2800" dirty="0">
                <a:cs typeface="Arial" panose="020B0604020202020204" pitchFamily="34" charset="0"/>
              </a:rPr>
              <a:t>This requires managers to assess the potential impact of their future investment projects on future financial performance and position using budgeted information to prepare key financial statements for the intended projects. </a:t>
            </a:r>
            <a:endParaRPr lang="en-US" sz="2800" dirty="0">
              <a:cs typeface="Arial" panose="020B0604020202020204" pitchFamily="34" charset="0"/>
            </a:endParaRPr>
          </a:p>
        </p:txBody>
      </p:sp>
      <p:pic>
        <p:nvPicPr>
          <p:cNvPr id="4" name="Picture 3" descr="Diagram, engineering drawing&#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17990" r="30703" b="-1"/>
          <a:stretch>
            <a:fillRect/>
          </a:stretch>
        </p:blipFill>
        <p:spPr>
          <a:xfrm>
            <a:off x="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506" name="Title 1"/>
          <p:cNvSpPr>
            <a:spLocks noGrp="1" noChangeArrowheads="1"/>
          </p:cNvSpPr>
          <p:nvPr>
            <p:ph type="ctrTitle"/>
          </p:nvPr>
        </p:nvSpPr>
        <p:spPr>
          <a:xfrm>
            <a:off x="6096000" y="560304"/>
            <a:ext cx="4746019" cy="1473591"/>
          </a:xfrm>
        </p:spPr>
        <p:txBody>
          <a:bodyPr vert="horz" lIns="91440" tIns="45720" rIns="91440" bIns="45720" rtlCol="0" anchor="b">
            <a:noAutofit/>
          </a:bodyPr>
          <a:lstStyle/>
          <a:p>
            <a:pPr algn="ctr" defTabSz="914400"/>
            <a:r>
              <a:rPr lang="en-US" altLang="en-US" sz="4400" b="0" dirty="0">
                <a:cs typeface="Arial" panose="020B0604020202020204" pitchFamily="34" charset="0"/>
              </a:rPr>
              <a:t>Investment Project Appraisal (Week 3.1)</a:t>
            </a:r>
            <a:endParaRPr lang="en-US" altLang="en-US" sz="4400" b="0" dirty="0">
              <a:cs typeface="Arial" panose="020B0604020202020204" pitchFamily="34" charset="0"/>
            </a:endParaRPr>
          </a:p>
        </p:txBody>
      </p:sp>
      <p:sp>
        <p:nvSpPr>
          <p:cNvPr id="21507" name="Content Placeholder 2"/>
          <p:cNvSpPr>
            <a:spLocks noGrp="1" noChangeArrowheads="1"/>
          </p:cNvSpPr>
          <p:nvPr>
            <p:ph type="subTitle" idx="1"/>
          </p:nvPr>
        </p:nvSpPr>
        <p:spPr>
          <a:xfrm>
            <a:off x="6096001" y="2279848"/>
            <a:ext cx="5271352" cy="2298305"/>
          </a:xfrm>
        </p:spPr>
        <p:txBody>
          <a:bodyPr vert="horz" lIns="91440" tIns="45720" rIns="91440" bIns="45720" rtlCol="0" anchor="t">
            <a:noAutofit/>
          </a:bodyPr>
          <a:lstStyle/>
          <a:p>
            <a:pPr defTabSz="914400">
              <a:lnSpc>
                <a:spcPct val="90000"/>
              </a:lnSpc>
              <a:spcBef>
                <a:spcPts val="1000"/>
              </a:spcBef>
            </a:pPr>
            <a:r>
              <a:rPr lang="en-US" altLang="en-US" sz="2800" dirty="0">
                <a:cs typeface="Arial" panose="020B0604020202020204" pitchFamily="34" charset="0"/>
              </a:rPr>
              <a:t>Appraising the financial viability of each long term investment projects throws some light on whether or not the project should be undertaken. This will assist the manager to make informed decisions about whether to reject or accept the investment proposal. </a:t>
            </a:r>
            <a:endParaRPr lang="en-US" altLang="en-US" sz="2800" dirty="0">
              <a:cs typeface="Arial" panose="020B0604020202020204" pitchFamily="34" charset="0"/>
            </a:endParaRPr>
          </a:p>
        </p:txBody>
      </p:sp>
      <p:pic>
        <p:nvPicPr>
          <p:cNvPr id="3" name="Picture 2" descr="A close up of a tower&#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29190" r="19696"/>
          <a:stretch>
            <a:fillRect/>
          </a:stretch>
        </p:blipFill>
        <p:spPr>
          <a:xfrm>
            <a:off x="0" y="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530" name="Title 1"/>
          <p:cNvSpPr>
            <a:spLocks noGrp="1" noChangeArrowheads="1"/>
          </p:cNvSpPr>
          <p:nvPr>
            <p:ph type="ctrTitle"/>
          </p:nvPr>
        </p:nvSpPr>
        <p:spPr>
          <a:xfrm>
            <a:off x="6345485" y="502378"/>
            <a:ext cx="3980086" cy="1606023"/>
          </a:xfrm>
        </p:spPr>
        <p:txBody>
          <a:bodyPr vert="horz" lIns="91440" tIns="45720" rIns="91440" bIns="45720" rtlCol="0" anchor="b">
            <a:normAutofit fontScale="90000"/>
          </a:bodyPr>
          <a:lstStyle/>
          <a:p>
            <a:pPr algn="ctr" defTabSz="914400"/>
            <a:r>
              <a:rPr lang="en-US" altLang="en-US" sz="4400" b="0" dirty="0">
                <a:cs typeface="Arial" panose="020B0604020202020204" pitchFamily="34" charset="0"/>
              </a:rPr>
              <a:t>Financing Decisions (Week 4.1)</a:t>
            </a:r>
            <a:endParaRPr lang="en-US" altLang="en-US" sz="4400" b="0" dirty="0">
              <a:cs typeface="Arial" panose="020B0604020202020204" pitchFamily="34" charset="0"/>
            </a:endParaRPr>
          </a:p>
        </p:txBody>
      </p:sp>
      <p:sp>
        <p:nvSpPr>
          <p:cNvPr id="22531" name="Content Placeholder 2"/>
          <p:cNvSpPr>
            <a:spLocks noGrp="1" noChangeArrowheads="1"/>
          </p:cNvSpPr>
          <p:nvPr>
            <p:ph type="subTitle" idx="1"/>
          </p:nvPr>
        </p:nvSpPr>
        <p:spPr>
          <a:xfrm>
            <a:off x="6096000" y="2394183"/>
            <a:ext cx="5402509" cy="3886200"/>
          </a:xfrm>
        </p:spPr>
        <p:txBody>
          <a:bodyPr vert="horz" lIns="91440" tIns="45720" rIns="91440" bIns="45720" rtlCol="0" anchor="t">
            <a:noAutofit/>
          </a:bodyPr>
          <a:lstStyle/>
          <a:p>
            <a:pPr defTabSz="914400">
              <a:lnSpc>
                <a:spcPct val="90000"/>
              </a:lnSpc>
              <a:spcBef>
                <a:spcPts val="1000"/>
              </a:spcBef>
            </a:pPr>
            <a:r>
              <a:rPr lang="en-US" altLang="en-US" sz="2800" dirty="0">
                <a:cs typeface="Arial" panose="020B0604020202020204" pitchFamily="34" charset="0"/>
              </a:rPr>
              <a:t>These require managers to decide how projects will be financed. Will they be financed through internally or externally generated funds? What are the costs of each source? Which is most beneficial to the company? These are a few of the questions managers will ask.</a:t>
            </a:r>
            <a:endParaRPr lang="en-US" altLang="en-US" sz="2800" dirty="0">
              <a:cs typeface="Arial" panose="020B0604020202020204" pitchFamily="34" charset="0"/>
            </a:endParaRPr>
          </a:p>
        </p:txBody>
      </p:sp>
      <p:pic>
        <p:nvPicPr>
          <p:cNvPr id="7" name="Picture 6" descr="A close up of a piece of paper&#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14068" r="34624" b="-1"/>
          <a:stretch>
            <a:fillRect/>
          </a:stretch>
        </p:blipFill>
        <p:spPr>
          <a:xfrm>
            <a:off x="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554" name="Title 1"/>
          <p:cNvSpPr>
            <a:spLocks noGrp="1" noChangeArrowheads="1"/>
          </p:cNvSpPr>
          <p:nvPr>
            <p:ph type="ctrTitle"/>
          </p:nvPr>
        </p:nvSpPr>
        <p:spPr>
          <a:xfrm>
            <a:off x="6350466" y="749454"/>
            <a:ext cx="4563121" cy="1396031"/>
          </a:xfrm>
        </p:spPr>
        <p:txBody>
          <a:bodyPr vert="horz" lIns="91440" tIns="45720" rIns="91440" bIns="45720" rtlCol="0" anchor="b">
            <a:noAutofit/>
          </a:bodyPr>
          <a:lstStyle/>
          <a:p>
            <a:pPr algn="ctr" defTabSz="914400"/>
            <a:r>
              <a:rPr lang="en-US" altLang="en-US" sz="4400" b="0" dirty="0">
                <a:cs typeface="Arial" panose="020B0604020202020204" pitchFamily="34" charset="0"/>
              </a:rPr>
              <a:t>Capital Markets Operations (Weeks 4.2) </a:t>
            </a:r>
            <a:endParaRPr lang="en-US" altLang="en-US" sz="4400" b="0" dirty="0">
              <a:cs typeface="Arial" panose="020B0604020202020204" pitchFamily="34" charset="0"/>
            </a:endParaRPr>
          </a:p>
        </p:txBody>
      </p:sp>
      <p:sp>
        <p:nvSpPr>
          <p:cNvPr id="3" name="Content Placeholder 2"/>
          <p:cNvSpPr>
            <a:spLocks noGrp="1"/>
          </p:cNvSpPr>
          <p:nvPr>
            <p:ph type="subTitle" idx="1"/>
          </p:nvPr>
        </p:nvSpPr>
        <p:spPr>
          <a:xfrm>
            <a:off x="6350466" y="2477450"/>
            <a:ext cx="4845079" cy="3253527"/>
          </a:xfrm>
        </p:spPr>
        <p:txBody>
          <a:bodyPr vert="horz" lIns="91440" tIns="45720" rIns="91440" bIns="45720" rtlCol="0" anchor="t">
            <a:noAutofit/>
          </a:bodyPr>
          <a:lstStyle/>
          <a:p>
            <a:pPr defTabSz="914400">
              <a:lnSpc>
                <a:spcPct val="90000"/>
              </a:lnSpc>
              <a:spcBef>
                <a:spcPts val="1000"/>
              </a:spcBef>
              <a:defRPr/>
            </a:pPr>
            <a:r>
              <a:rPr lang="en-US" sz="2800" dirty="0">
                <a:cs typeface="Arial" panose="020B0604020202020204" pitchFamily="34" charset="0"/>
              </a:rPr>
              <a:t>Companies, especially Public Limited Companies (Plc), raise long term finance through the capital markets which invariably means that managers need to understand how these markets operate.</a:t>
            </a:r>
            <a:endParaRPr lang="en-US" sz="2800" dirty="0">
              <a:cs typeface="Arial" panose="020B0604020202020204" pitchFamily="34" charset="0"/>
            </a:endParaRPr>
          </a:p>
          <a:p>
            <a:pPr defTabSz="914400">
              <a:lnSpc>
                <a:spcPct val="90000"/>
              </a:lnSpc>
              <a:spcBef>
                <a:spcPts val="1000"/>
              </a:spcBef>
              <a:defRPr/>
            </a:pPr>
            <a:r>
              <a:rPr lang="en-US" sz="2800" dirty="0">
                <a:cs typeface="Arial" panose="020B0604020202020204" pitchFamily="34" charset="0"/>
              </a:rPr>
              <a:t> </a:t>
            </a:r>
            <a:endParaRPr lang="en-US" sz="2800" dirty="0">
              <a:cs typeface="Arial" panose="020B0604020202020204" pitchFamily="34" charset="0"/>
            </a:endParaRPr>
          </a:p>
        </p:txBody>
      </p:sp>
      <p:pic>
        <p:nvPicPr>
          <p:cNvPr id="4" name="Picture 3" descr="A circuit board&#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18407" r="23944"/>
          <a:stretch>
            <a:fillRect/>
          </a:stretch>
        </p:blipFill>
        <p:spPr>
          <a:xfrm>
            <a:off x="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578" name="Title 1"/>
          <p:cNvSpPr>
            <a:spLocks noGrp="1" noChangeArrowheads="1"/>
          </p:cNvSpPr>
          <p:nvPr>
            <p:ph type="ctrTitle"/>
          </p:nvPr>
        </p:nvSpPr>
        <p:spPr>
          <a:xfrm>
            <a:off x="6300132" y="649421"/>
            <a:ext cx="4714613" cy="1340241"/>
          </a:xfrm>
        </p:spPr>
        <p:txBody>
          <a:bodyPr vert="horz" lIns="91440" tIns="45720" rIns="91440" bIns="45720" rtlCol="0" anchor="b">
            <a:normAutofit fontScale="90000"/>
          </a:bodyPr>
          <a:lstStyle/>
          <a:p>
            <a:pPr algn="ctr" defTabSz="914400"/>
            <a:r>
              <a:rPr lang="en-US" altLang="en-US" sz="4400" dirty="0">
                <a:cs typeface="Arial" panose="020B0604020202020204" pitchFamily="34" charset="0"/>
              </a:rPr>
              <a:t>Financial Control (Week 2.2)</a:t>
            </a:r>
            <a:endParaRPr lang="en-US" altLang="en-US" sz="4400" dirty="0">
              <a:cs typeface="Arial" panose="020B0604020202020204" pitchFamily="34" charset="0"/>
            </a:endParaRPr>
          </a:p>
        </p:txBody>
      </p:sp>
      <p:sp>
        <p:nvSpPr>
          <p:cNvPr id="24579" name="Content Placeholder 2"/>
          <p:cNvSpPr>
            <a:spLocks noGrp="1" noChangeArrowheads="1"/>
          </p:cNvSpPr>
          <p:nvPr>
            <p:ph type="subTitle" idx="1"/>
          </p:nvPr>
        </p:nvSpPr>
        <p:spPr>
          <a:xfrm>
            <a:off x="6168390" y="2442932"/>
            <a:ext cx="5525863" cy="4286000"/>
          </a:xfrm>
        </p:spPr>
        <p:txBody>
          <a:bodyPr vert="horz" lIns="91440" tIns="45720" rIns="91440" bIns="45720" rtlCol="0" anchor="t">
            <a:noAutofit/>
          </a:bodyPr>
          <a:lstStyle/>
          <a:p>
            <a:pPr defTabSz="914400">
              <a:lnSpc>
                <a:spcPct val="90000"/>
              </a:lnSpc>
              <a:spcBef>
                <a:spcPts val="1000"/>
              </a:spcBef>
            </a:pPr>
            <a:r>
              <a:rPr lang="en-US" altLang="en-US" sz="2800" dirty="0">
                <a:cs typeface="Arial" panose="020B0604020202020204" pitchFamily="34" charset="0"/>
              </a:rPr>
              <a:t>Once managers have taken the decision to implement a plan, they must ensure that things go according to plan. They this by asking subordinates to provide regular reports to them as things get under way. This will enable them to put in place control activities.</a:t>
            </a:r>
            <a:endParaRPr lang="en-US" altLang="en-US" sz="2800" dirty="0">
              <a:cs typeface="Arial" panose="020B0604020202020204" pitchFamily="34" charset="0"/>
            </a:endParaRPr>
          </a:p>
        </p:txBody>
      </p:sp>
      <p:pic>
        <p:nvPicPr>
          <p:cNvPr id="3" name="Picture 2" descr="A picture containing indoor, sitting, table, book&#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7297" r="41589"/>
          <a:stretch>
            <a:fillRect/>
          </a:stretch>
        </p:blipFill>
        <p:spPr>
          <a:xfrm>
            <a:off x="0" y="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lstStyle/>
          <a:p>
            <a:r>
              <a:rPr lang="en-GB" altLang="en-US"/>
              <a:t>The Finance Function Contd.</a:t>
            </a:r>
            <a:endParaRPr lang="en-GB" altLang="en-US"/>
          </a:p>
        </p:txBody>
      </p:sp>
      <p:sp>
        <p:nvSpPr>
          <p:cNvPr id="25603" name="Content Placeholder 2"/>
          <p:cNvSpPr>
            <a:spLocks noGrp="1" noChangeArrowheads="1"/>
          </p:cNvSpPr>
          <p:nvPr>
            <p:ph idx="1"/>
          </p:nvPr>
        </p:nvSpPr>
        <p:spPr/>
        <p:txBody>
          <a:bodyPr/>
          <a:lstStyle/>
          <a:p>
            <a:pPr marL="0" indent="0">
              <a:buNone/>
            </a:pPr>
            <a:r>
              <a:rPr lang="en-GB" altLang="en-US"/>
              <a:t>The five areas looked at above can be depicted in pictorial form in the figure on the next slide. This should hopefully allow you to see the interrelationship of them all and the finance function.</a:t>
            </a:r>
            <a:endParaRPr lang="en-GB" altLang="en-US"/>
          </a:p>
          <a:p>
            <a:pPr marL="0" indent="0">
              <a:buNone/>
            </a:pPr>
            <a:r>
              <a:rPr lang="en-GB" altLang="en-US"/>
              <a:t>They are all part of the three roles of managers we looked at above – Strategic, Operations and Risk Management.</a:t>
            </a:r>
            <a:endParaRPr lang="en-GB" altLang="en-US"/>
          </a:p>
          <a:p>
            <a:pPr marL="0" indent="0">
              <a:buNone/>
            </a:pPr>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2152650" y="457301"/>
            <a:ext cx="7886700" cy="854074"/>
          </a:xfrm>
        </p:spPr>
        <p:txBody>
          <a:bodyPr>
            <a:normAutofit fontScale="90000"/>
          </a:bodyPr>
          <a:lstStyle/>
          <a:p>
            <a:r>
              <a:rPr lang="en-GB" altLang="en-US" sz="3600" dirty="0">
                <a:latin typeface="Arial" panose="020B0604020202020204" pitchFamily="34" charset="0"/>
                <a:cs typeface="Arial" panose="020B0604020202020204" pitchFamily="34" charset="0"/>
              </a:rPr>
              <a:t>Purpose of Module and Learning Objects</a:t>
            </a:r>
            <a:endParaRPr lang="en-GB" altLang="en-US" sz="3600" dirty="0">
              <a:latin typeface="Arial" panose="020B0604020202020204" pitchFamily="34" charset="0"/>
              <a:cs typeface="Arial" panose="020B0604020202020204" pitchFamily="34" charset="0"/>
            </a:endParaRPr>
          </a:p>
        </p:txBody>
      </p:sp>
      <p:sp>
        <p:nvSpPr>
          <p:cNvPr id="9219" name="Content Placeholder 2"/>
          <p:cNvSpPr>
            <a:spLocks noGrp="1" noChangeArrowheads="1"/>
          </p:cNvSpPr>
          <p:nvPr>
            <p:ph idx="1"/>
          </p:nvPr>
        </p:nvSpPr>
        <p:spPr>
          <a:xfrm>
            <a:off x="1081548" y="1622324"/>
            <a:ext cx="9324360" cy="4351338"/>
          </a:xfrm>
        </p:spPr>
        <p:txBody>
          <a:bodyPr>
            <a:noAutofit/>
          </a:bodyPr>
          <a:lstStyle/>
          <a:p>
            <a:r>
              <a:rPr lang="en-US" sz="2000" dirty="0">
                <a:latin typeface="Arial" panose="020B0604020202020204" pitchFamily="34" charset="0"/>
                <a:cs typeface="Arial" panose="020B0604020202020204" pitchFamily="34" charset="0"/>
              </a:rPr>
              <a:t>Understand and use financial information to make effective business decisions;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Understand key financial management issues, performance indicators and methodologies;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Understand the preparation of and use of accounting;</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Assess accounting information to evaluate business performance</a:t>
            </a:r>
            <a:endParaRPr lang="en-GB" altLang="en-US" sz="2000" dirty="0">
              <a:latin typeface="Arial" panose="020B0604020202020204" pitchFamily="34" charset="0"/>
              <a:cs typeface="Arial" panose="020B0604020202020204" pitchFamily="34" charset="0"/>
            </a:endParaRPr>
          </a:p>
          <a:p>
            <a:pPr marL="0" indent="0">
              <a:buNone/>
            </a:pPr>
            <a:r>
              <a:rPr lang="en-GB" altLang="en-US" sz="2000" b="1" dirty="0">
                <a:latin typeface="Arial" panose="020B0604020202020204" pitchFamily="34" charset="0"/>
                <a:cs typeface="Arial" panose="020B0604020202020204" pitchFamily="34" charset="0"/>
              </a:rPr>
              <a:t>Learning Objects</a:t>
            </a:r>
            <a:endParaRPr lang="en-GB" alt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LO1: Critically evaluate company financial performance and make recommendations for improvement;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LO2: Demonstrate an understanding and use of the appropriate analytical techniques to be applied to business case development and investment appraisal; the raising of finance and the distribution of funds to investors;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LO3: Communicate financial information, analysis, issues and recommendations clearly and concisely.</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749550" y="150813"/>
            <a:ext cx="669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1.2 The tasks of the finance function</a:t>
            </a:r>
            <a:endParaRPr lang="en-GB" altLang="en-US" sz="2400">
              <a:solidFill>
                <a:srgbClr val="007BA4"/>
              </a:solidFill>
            </a:endParaRPr>
          </a:p>
        </p:txBody>
      </p:sp>
      <p:pic>
        <p:nvPicPr>
          <p:cNvPr id="26627" name="Picture 26" descr="Y:\08VOL4\Graphics\Powerpoint\PE_UK\PE536-ATRILL\Final files\GIF\ch01\M01NF002.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4800" y="771525"/>
            <a:ext cx="65024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p:cNvSpPr/>
          <p:nvPr/>
        </p:nvSpPr>
        <p:spPr>
          <a:xfrm>
            <a:off x="5503557" y="2584621"/>
            <a:ext cx="3146897" cy="3146897"/>
          </a:xfrm>
          <a:custGeom>
            <a:avLst/>
            <a:gdLst>
              <a:gd name="connsiteX0" fmla="*/ 0 w 3146897"/>
              <a:gd name="connsiteY0" fmla="*/ 1573449 h 3146897"/>
              <a:gd name="connsiteX1" fmla="*/ 1573449 w 3146897"/>
              <a:gd name="connsiteY1" fmla="*/ 0 h 3146897"/>
              <a:gd name="connsiteX2" fmla="*/ 3146898 w 3146897"/>
              <a:gd name="connsiteY2" fmla="*/ 1573449 h 3146897"/>
              <a:gd name="connsiteX3" fmla="*/ 1573449 w 3146897"/>
              <a:gd name="connsiteY3" fmla="*/ 3146898 h 3146897"/>
              <a:gd name="connsiteX4" fmla="*/ 0 w 3146897"/>
              <a:gd name="connsiteY4" fmla="*/ 1573449 h 314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897" h="3146897">
                <a:moveTo>
                  <a:pt x="0" y="1573449"/>
                </a:moveTo>
                <a:cubicBezTo>
                  <a:pt x="0" y="704457"/>
                  <a:pt x="704457" y="0"/>
                  <a:pt x="1573449" y="0"/>
                </a:cubicBezTo>
                <a:cubicBezTo>
                  <a:pt x="2442441" y="0"/>
                  <a:pt x="3146898" y="704457"/>
                  <a:pt x="3146898" y="1573449"/>
                </a:cubicBezTo>
                <a:cubicBezTo>
                  <a:pt x="3146898" y="2442441"/>
                  <a:pt x="2442441" y="3146898"/>
                  <a:pt x="1573449" y="3146898"/>
                </a:cubicBezTo>
                <a:cubicBezTo>
                  <a:pt x="704457" y="3146898"/>
                  <a:pt x="0" y="2442441"/>
                  <a:pt x="0" y="1573449"/>
                </a:cubicBezTo>
                <a:close/>
              </a:path>
            </a:pathLst>
          </a:custGeom>
          <a:solidFill>
            <a:schemeClr val="accent2">
              <a:lumMod val="20000"/>
              <a:lumOff val="80000"/>
            </a:schemeClr>
          </a:solid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893039" tIns="371087" rIns="439431" bIns="371087" numCol="1" spcCol="1270" anchor="ctr" anchorCtr="0">
            <a:noAutofit/>
          </a:bodyPr>
          <a:lstStyle/>
          <a:p>
            <a:pPr algn="ctr" defTabSz="755650">
              <a:lnSpc>
                <a:spcPct val="90000"/>
              </a:lnSpc>
              <a:spcBef>
                <a:spcPct val="0"/>
              </a:spcBef>
              <a:spcAft>
                <a:spcPct val="35000"/>
              </a:spcAft>
              <a:defRPr/>
            </a:pPr>
            <a:r>
              <a:rPr lang="en-GB" sz="1700" dirty="0">
                <a:solidFill>
                  <a:srgbClr val="231F20"/>
                </a:solidFill>
                <a:latin typeface="Arial" panose="020B0604020202020204"/>
              </a:rPr>
              <a:t>Financial planning and analysis</a:t>
            </a:r>
            <a:endParaRPr lang="en-GB" sz="1700" dirty="0">
              <a:solidFill>
                <a:srgbClr val="231F20"/>
              </a:solidFill>
              <a:latin typeface="Arial" panose="020B0604020202020204"/>
            </a:endParaRPr>
          </a:p>
          <a:p>
            <a:pPr algn="ctr" defTabSz="755650">
              <a:lnSpc>
                <a:spcPct val="90000"/>
              </a:lnSpc>
              <a:spcBef>
                <a:spcPct val="0"/>
              </a:spcBef>
              <a:spcAft>
                <a:spcPct val="35000"/>
              </a:spcAft>
              <a:defRPr/>
            </a:pPr>
            <a:r>
              <a:rPr lang="en-US" sz="1700" dirty="0">
                <a:solidFill>
                  <a:srgbClr val="231F20"/>
                </a:solidFill>
                <a:latin typeface="Arial" panose="020B0604020202020204"/>
              </a:rPr>
              <a:t>Treasury manager</a:t>
            </a:r>
            <a:endParaRPr lang="en-US" sz="1700" dirty="0">
              <a:solidFill>
                <a:srgbClr val="231F20"/>
              </a:solidFill>
              <a:latin typeface="Arial" panose="020B0604020202020204"/>
            </a:endParaRPr>
          </a:p>
          <a:p>
            <a:pPr algn="ctr" defTabSz="755650">
              <a:lnSpc>
                <a:spcPct val="90000"/>
              </a:lnSpc>
              <a:spcBef>
                <a:spcPct val="0"/>
              </a:spcBef>
              <a:spcAft>
                <a:spcPct val="35000"/>
              </a:spcAft>
              <a:defRPr/>
            </a:pPr>
            <a:r>
              <a:rPr lang="en-US" sz="1700" dirty="0">
                <a:solidFill>
                  <a:srgbClr val="231F20"/>
                </a:solidFill>
                <a:latin typeface="Arial" panose="020B0604020202020204"/>
              </a:rPr>
              <a:t>Risk management</a:t>
            </a:r>
            <a:endParaRPr lang="en-US" sz="1700" dirty="0">
              <a:solidFill>
                <a:srgbClr val="231F20"/>
              </a:solidFill>
              <a:latin typeface="Arial" panose="020B0604020202020204"/>
            </a:endParaRPr>
          </a:p>
          <a:p>
            <a:pPr algn="ctr" defTabSz="755650">
              <a:lnSpc>
                <a:spcPct val="90000"/>
              </a:lnSpc>
              <a:spcBef>
                <a:spcPct val="0"/>
              </a:spcBef>
              <a:spcAft>
                <a:spcPct val="35000"/>
              </a:spcAft>
              <a:defRPr/>
            </a:pPr>
            <a:r>
              <a:rPr lang="en-US" sz="1700" dirty="0">
                <a:solidFill>
                  <a:srgbClr val="231F20"/>
                </a:solidFill>
                <a:latin typeface="Arial" panose="020B0604020202020204"/>
              </a:rPr>
              <a:t>Corporate strategy</a:t>
            </a:r>
            <a:endParaRPr lang="en-US" sz="1700" dirty="0">
              <a:solidFill>
                <a:srgbClr val="231F20"/>
              </a:solidFill>
              <a:latin typeface="Arial" panose="020B0604020202020204"/>
            </a:endParaRPr>
          </a:p>
          <a:p>
            <a:pPr algn="ctr" defTabSz="755650">
              <a:lnSpc>
                <a:spcPct val="90000"/>
              </a:lnSpc>
              <a:spcBef>
                <a:spcPct val="0"/>
              </a:spcBef>
              <a:spcAft>
                <a:spcPct val="35000"/>
              </a:spcAft>
              <a:defRPr/>
            </a:pPr>
            <a:endParaRPr lang="en-US" sz="1700" dirty="0">
              <a:solidFill>
                <a:srgbClr val="231F20"/>
              </a:solidFill>
              <a:latin typeface="Arial" panose="020B0604020202020204"/>
            </a:endParaRPr>
          </a:p>
        </p:txBody>
      </p:sp>
      <p:sp>
        <p:nvSpPr>
          <p:cNvPr id="2" name="Title 1"/>
          <p:cNvSpPr>
            <a:spLocks noGrp="1"/>
          </p:cNvSpPr>
          <p:nvPr>
            <p:ph type="ctrTitle"/>
          </p:nvPr>
        </p:nvSpPr>
        <p:spPr>
          <a:xfrm>
            <a:off x="2152650" y="556996"/>
            <a:ext cx="7886700" cy="1133693"/>
          </a:xfrm>
        </p:spPr>
        <p:txBody>
          <a:bodyPr vert="horz" lIns="91440" tIns="45720" rIns="91440" bIns="45720" rtlCol="0" anchor="ctr">
            <a:normAutofit/>
          </a:bodyPr>
          <a:lstStyle/>
          <a:p>
            <a:pPr defTabSz="914400"/>
            <a:r>
              <a:rPr lang="en-US" sz="3500" dirty="0">
                <a:latin typeface="+mj-lt"/>
              </a:rPr>
              <a:t>Who might form part of a finance function?</a:t>
            </a:r>
            <a:endParaRPr lang="en-US" sz="3500" dirty="0">
              <a:latin typeface="+mj-lt"/>
            </a:endParaRPr>
          </a:p>
        </p:txBody>
      </p:sp>
      <p:sp>
        <p:nvSpPr>
          <p:cNvPr id="9" name="Freeform: Shape 8"/>
          <p:cNvSpPr/>
          <p:nvPr/>
        </p:nvSpPr>
        <p:spPr>
          <a:xfrm>
            <a:off x="3106464" y="2584622"/>
            <a:ext cx="3146897" cy="3146897"/>
          </a:xfrm>
          <a:custGeom>
            <a:avLst/>
            <a:gdLst>
              <a:gd name="connsiteX0" fmla="*/ 0 w 3146897"/>
              <a:gd name="connsiteY0" fmla="*/ 1573449 h 3146897"/>
              <a:gd name="connsiteX1" fmla="*/ 1573449 w 3146897"/>
              <a:gd name="connsiteY1" fmla="*/ 0 h 3146897"/>
              <a:gd name="connsiteX2" fmla="*/ 3146898 w 3146897"/>
              <a:gd name="connsiteY2" fmla="*/ 1573449 h 3146897"/>
              <a:gd name="connsiteX3" fmla="*/ 1573449 w 3146897"/>
              <a:gd name="connsiteY3" fmla="*/ 3146898 h 3146897"/>
              <a:gd name="connsiteX4" fmla="*/ 0 w 3146897"/>
              <a:gd name="connsiteY4" fmla="*/ 1573449 h 314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897" h="3146897">
                <a:moveTo>
                  <a:pt x="0" y="1573449"/>
                </a:moveTo>
                <a:cubicBezTo>
                  <a:pt x="0" y="704457"/>
                  <a:pt x="704457" y="0"/>
                  <a:pt x="1573449" y="0"/>
                </a:cubicBezTo>
                <a:cubicBezTo>
                  <a:pt x="2442441" y="0"/>
                  <a:pt x="3146898" y="704457"/>
                  <a:pt x="3146898" y="1573449"/>
                </a:cubicBezTo>
                <a:cubicBezTo>
                  <a:pt x="3146898" y="2442441"/>
                  <a:pt x="2442441" y="3146898"/>
                  <a:pt x="1573449" y="3146898"/>
                </a:cubicBezTo>
                <a:cubicBezTo>
                  <a:pt x="704457" y="3146898"/>
                  <a:pt x="0" y="2442441"/>
                  <a:pt x="0" y="1573449"/>
                </a:cubicBezTo>
                <a:close/>
              </a:path>
            </a:pathLst>
          </a:custGeom>
          <a:solidFill>
            <a:schemeClr val="accent2">
              <a:lumMod val="40000"/>
              <a:lumOff val="60000"/>
              <a:alpha val="50000"/>
            </a:schemeClr>
          </a:solidFill>
          <a:ln>
            <a:noFill/>
          </a:ln>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439431" tIns="371086" rIns="893039" bIns="371088" numCol="1" spcCol="1270" anchor="ctr" anchorCtr="0">
            <a:noAutofit/>
          </a:bodyPr>
          <a:lstStyle/>
          <a:p>
            <a:pPr algn="ctr" defTabSz="755650">
              <a:lnSpc>
                <a:spcPct val="90000"/>
              </a:lnSpc>
              <a:spcBef>
                <a:spcPct val="0"/>
              </a:spcBef>
              <a:spcAft>
                <a:spcPct val="35000"/>
              </a:spcAft>
              <a:defRPr/>
            </a:pPr>
            <a:r>
              <a:rPr lang="en-GB" sz="1700" dirty="0">
                <a:solidFill>
                  <a:srgbClr val="231F20"/>
                </a:solidFill>
                <a:latin typeface="Arial" panose="020B0604020202020204"/>
              </a:rPr>
              <a:t>Financial Controller</a:t>
            </a:r>
            <a:endParaRPr lang="en-GB" sz="1700" dirty="0">
              <a:solidFill>
                <a:srgbClr val="231F20"/>
              </a:solidFill>
              <a:latin typeface="Arial" panose="020B0604020202020204"/>
            </a:endParaRPr>
          </a:p>
          <a:p>
            <a:pPr algn="ctr" defTabSz="755650">
              <a:lnSpc>
                <a:spcPct val="90000"/>
              </a:lnSpc>
              <a:spcBef>
                <a:spcPct val="0"/>
              </a:spcBef>
              <a:spcAft>
                <a:spcPct val="35000"/>
              </a:spcAft>
              <a:defRPr/>
            </a:pPr>
            <a:r>
              <a:rPr lang="en-GB" sz="1700" dirty="0">
                <a:solidFill>
                  <a:srgbClr val="231F20"/>
                </a:solidFill>
                <a:latin typeface="Arial" panose="020B0604020202020204"/>
              </a:rPr>
              <a:t>Financial accountant</a:t>
            </a:r>
            <a:endParaRPr lang="en-GB" sz="1700" dirty="0">
              <a:solidFill>
                <a:srgbClr val="231F20"/>
              </a:solidFill>
              <a:latin typeface="Arial" panose="020B0604020202020204"/>
            </a:endParaRPr>
          </a:p>
          <a:p>
            <a:pPr algn="ctr" defTabSz="755650">
              <a:lnSpc>
                <a:spcPct val="90000"/>
              </a:lnSpc>
              <a:spcBef>
                <a:spcPct val="0"/>
              </a:spcBef>
              <a:spcAft>
                <a:spcPct val="35000"/>
              </a:spcAft>
              <a:defRPr/>
            </a:pPr>
            <a:r>
              <a:rPr lang="en-GB" sz="1700" dirty="0">
                <a:solidFill>
                  <a:srgbClr val="231F20"/>
                </a:solidFill>
                <a:latin typeface="Arial" panose="020B0604020202020204"/>
              </a:rPr>
              <a:t>General ledger accountants</a:t>
            </a:r>
            <a:endParaRPr lang="en-GB" sz="1700" dirty="0">
              <a:solidFill>
                <a:srgbClr val="231F20"/>
              </a:solidFill>
              <a:latin typeface="Arial" panose="020B0604020202020204"/>
            </a:endParaRPr>
          </a:p>
          <a:p>
            <a:pPr algn="ctr" defTabSz="755650">
              <a:lnSpc>
                <a:spcPct val="90000"/>
              </a:lnSpc>
              <a:spcBef>
                <a:spcPct val="0"/>
              </a:spcBef>
              <a:spcAft>
                <a:spcPct val="35000"/>
              </a:spcAft>
              <a:defRPr/>
            </a:pPr>
            <a:r>
              <a:rPr lang="en-GB" sz="1700" dirty="0">
                <a:solidFill>
                  <a:srgbClr val="231F20"/>
                </a:solidFill>
                <a:latin typeface="Arial" panose="020B0604020202020204"/>
              </a:rPr>
              <a:t>Cash book</a:t>
            </a:r>
            <a:endParaRPr lang="en-US" sz="1700" dirty="0">
              <a:solidFill>
                <a:srgbClr val="231F20"/>
              </a:solidFill>
              <a:latin typeface="Arial" panose="020B0604020202020204"/>
            </a:endParaRPr>
          </a:p>
        </p:txBody>
      </p:sp>
      <p:sp>
        <p:nvSpPr>
          <p:cNvPr id="6" name="TextBox 5"/>
          <p:cNvSpPr txBox="1"/>
          <p:nvPr/>
        </p:nvSpPr>
        <p:spPr>
          <a:xfrm>
            <a:off x="2942300" y="2139121"/>
            <a:ext cx="3221831" cy="369332"/>
          </a:xfrm>
          <a:prstGeom prst="rect">
            <a:avLst/>
          </a:prstGeom>
          <a:noFill/>
        </p:spPr>
        <p:txBody>
          <a:bodyPr wrap="square" rtlCol="0">
            <a:spAutoFit/>
          </a:bodyPr>
          <a:lstStyle/>
          <a:p>
            <a:pPr defTabSz="685800">
              <a:spcAft>
                <a:spcPts val="600"/>
              </a:spcAft>
              <a:defRPr/>
            </a:pPr>
            <a:r>
              <a:rPr lang="en-GB" dirty="0">
                <a:solidFill>
                  <a:srgbClr val="231F20"/>
                </a:solidFill>
                <a:latin typeface="Arial" panose="020B0604020202020204"/>
              </a:rPr>
              <a:t>REPORTING/HISTORICAL</a:t>
            </a:r>
            <a:endParaRPr lang="en-US" dirty="0">
              <a:solidFill>
                <a:srgbClr val="231F20"/>
              </a:solidFill>
              <a:latin typeface="Arial" panose="020B0604020202020204"/>
            </a:endParaRPr>
          </a:p>
        </p:txBody>
      </p:sp>
      <p:sp>
        <p:nvSpPr>
          <p:cNvPr id="7" name="TextBox 6"/>
          <p:cNvSpPr txBox="1"/>
          <p:nvPr/>
        </p:nvSpPr>
        <p:spPr>
          <a:xfrm>
            <a:off x="6222472" y="2139121"/>
            <a:ext cx="3221831" cy="369332"/>
          </a:xfrm>
          <a:prstGeom prst="rect">
            <a:avLst/>
          </a:prstGeom>
          <a:noFill/>
        </p:spPr>
        <p:txBody>
          <a:bodyPr wrap="square" rtlCol="0">
            <a:spAutoFit/>
          </a:bodyPr>
          <a:lstStyle/>
          <a:p>
            <a:pPr defTabSz="685800">
              <a:spcAft>
                <a:spcPts val="600"/>
              </a:spcAft>
              <a:defRPr/>
            </a:pPr>
            <a:r>
              <a:rPr lang="en-GB" dirty="0">
                <a:solidFill>
                  <a:srgbClr val="231F20"/>
                </a:solidFill>
                <a:latin typeface="Arial" panose="020B0604020202020204"/>
              </a:rPr>
              <a:t>FORECASTING/FUTURE</a:t>
            </a:r>
            <a:endParaRPr lang="en-US" dirty="0">
              <a:solidFill>
                <a:srgbClr val="231F20"/>
              </a:solidFill>
              <a:latin typeface="Arial" panose="020B0604020202020204"/>
            </a:endParaRPr>
          </a:p>
        </p:txBody>
      </p:sp>
      <p:sp>
        <p:nvSpPr>
          <p:cNvPr id="5" name="TextBox 4"/>
          <p:cNvSpPr txBox="1"/>
          <p:nvPr/>
        </p:nvSpPr>
        <p:spPr>
          <a:xfrm>
            <a:off x="5520028" y="3696408"/>
            <a:ext cx="742950" cy="723275"/>
          </a:xfrm>
          <a:prstGeom prst="rect">
            <a:avLst/>
          </a:prstGeom>
          <a:solidFill>
            <a:schemeClr val="accent2">
              <a:lumMod val="40000"/>
              <a:lumOff val="60000"/>
            </a:schemeClr>
          </a:solidFill>
        </p:spPr>
        <p:txBody>
          <a:bodyPr wrap="square" rtlCol="0">
            <a:spAutoFit/>
          </a:bodyPr>
          <a:lstStyle/>
          <a:p>
            <a:pPr algn="ctr" defTabSz="685800">
              <a:spcAft>
                <a:spcPts val="600"/>
              </a:spcAft>
              <a:defRPr/>
            </a:pPr>
            <a:r>
              <a:rPr lang="en-GB" dirty="0">
                <a:solidFill>
                  <a:srgbClr val="231F20"/>
                </a:solidFill>
                <a:latin typeface="Arial" panose="020B0604020202020204"/>
              </a:rPr>
              <a:t>CFO</a:t>
            </a:r>
            <a:endParaRPr lang="en-GB" dirty="0">
              <a:solidFill>
                <a:srgbClr val="231F20"/>
              </a:solidFill>
              <a:latin typeface="Arial" panose="020B0604020202020204"/>
            </a:endParaRPr>
          </a:p>
          <a:p>
            <a:pPr algn="ctr" defTabSz="685800">
              <a:spcAft>
                <a:spcPts val="600"/>
              </a:spcAft>
              <a:defRPr/>
            </a:pPr>
            <a:r>
              <a:rPr lang="en-GB" dirty="0">
                <a:solidFill>
                  <a:srgbClr val="231F20"/>
                </a:solidFill>
                <a:latin typeface="Arial" panose="020B0604020202020204"/>
              </a:rPr>
              <a:t>FD</a:t>
            </a:r>
            <a:endParaRPr lang="en-US" dirty="0">
              <a:solidFill>
                <a:srgbClr val="231F20"/>
              </a:solidFill>
              <a:latin typeface="Arial"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1"/>
          <a:srcRect t="15414"/>
          <a:stretch>
            <a:fillRect/>
          </a:stretch>
        </p:blipFill>
        <p:spPr>
          <a:xfrm>
            <a:off x="-3047" y="10"/>
            <a:ext cx="12191999"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What is the objective of a company?</a:t>
            </a:r>
            <a:endParaRPr lang="en-GB" sz="52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834234"/>
          </a:xfrm>
        </p:spPr>
        <p:txBody>
          <a:bodyPr/>
          <a:lstStyle/>
          <a:p>
            <a:r>
              <a:rPr lang="en-US" dirty="0"/>
              <a:t>The structure of a company</a:t>
            </a:r>
            <a:endParaRPr lang="en-GB" dirty="0"/>
          </a:p>
        </p:txBody>
      </p:sp>
      <p:pic>
        <p:nvPicPr>
          <p:cNvPr id="18" name="Content Placeholder 17" descr="Confused person outline"/>
          <p:cNvPicPr>
            <a:picLocks noGrp="1" noChangeAspect="1"/>
          </p:cNvPicPr>
          <p:nvPr>
            <p:ph idx="1"/>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719514" y="2541587"/>
            <a:ext cx="914400" cy="914400"/>
          </a:xfrm>
        </p:spPr>
      </p:pic>
      <p:sp>
        <p:nvSpPr>
          <p:cNvPr id="4" name="Rectangle 3"/>
          <p:cNvSpPr/>
          <p:nvPr/>
        </p:nvSpPr>
        <p:spPr>
          <a:xfrm>
            <a:off x="4461867" y="4497384"/>
            <a:ext cx="2809875"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Company X</a:t>
            </a:r>
            <a:endParaRPr lang="en-US" sz="2800" dirty="0"/>
          </a:p>
          <a:p>
            <a:pPr algn="ctr"/>
            <a:r>
              <a:rPr lang="en-US" dirty="0"/>
              <a:t>Management</a:t>
            </a:r>
            <a:endParaRPr lang="en-US" dirty="0"/>
          </a:p>
          <a:p>
            <a:pPr algn="ctr"/>
            <a:r>
              <a:rPr lang="en-US" dirty="0"/>
              <a:t>Employees</a:t>
            </a:r>
            <a:endParaRPr lang="en-GB" dirty="0"/>
          </a:p>
        </p:txBody>
      </p:sp>
      <p:sp>
        <p:nvSpPr>
          <p:cNvPr id="5" name="Oval 4"/>
          <p:cNvSpPr/>
          <p:nvPr/>
        </p:nvSpPr>
        <p:spPr>
          <a:xfrm>
            <a:off x="1300162" y="2800350"/>
            <a:ext cx="1476375" cy="12573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Banks</a:t>
            </a:r>
            <a:endParaRPr lang="en-GB" sz="2800" dirty="0"/>
          </a:p>
        </p:txBody>
      </p:sp>
      <p:cxnSp>
        <p:nvCxnSpPr>
          <p:cNvPr id="7" name="Straight Connector 6"/>
          <p:cNvCxnSpPr>
            <a:endCxn id="4" idx="0"/>
          </p:cNvCxnSpPr>
          <p:nvPr/>
        </p:nvCxnSpPr>
        <p:spPr>
          <a:xfrm>
            <a:off x="4204692" y="3487734"/>
            <a:ext cx="1662113" cy="1009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866804" y="3498057"/>
            <a:ext cx="1538287" cy="1009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4" idx="0"/>
          </p:cNvCxnSpPr>
          <p:nvPr/>
        </p:nvCxnSpPr>
        <p:spPr>
          <a:xfrm>
            <a:off x="5866805" y="3382959"/>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972551" y="2446338"/>
            <a:ext cx="1809750" cy="15716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Customers</a:t>
            </a:r>
            <a:endParaRPr lang="en-GB" dirty="0"/>
          </a:p>
        </p:txBody>
      </p:sp>
      <p:sp>
        <p:nvSpPr>
          <p:cNvPr id="15" name="Oval 14"/>
          <p:cNvSpPr/>
          <p:nvPr/>
        </p:nvSpPr>
        <p:spPr>
          <a:xfrm>
            <a:off x="8093869" y="4638675"/>
            <a:ext cx="1557337" cy="135731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a:t>
            </a:r>
            <a:endParaRPr lang="en-GB" dirty="0"/>
          </a:p>
        </p:txBody>
      </p:sp>
      <p:sp>
        <p:nvSpPr>
          <p:cNvPr id="16" name="Oval 15"/>
          <p:cNvSpPr/>
          <p:nvPr/>
        </p:nvSpPr>
        <p:spPr>
          <a:xfrm>
            <a:off x="1980010" y="4638675"/>
            <a:ext cx="1402556" cy="12573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Public</a:t>
            </a:r>
            <a:endParaRPr lang="en-GB" dirty="0"/>
          </a:p>
        </p:txBody>
      </p:sp>
      <p:pic>
        <p:nvPicPr>
          <p:cNvPr id="19" name="Content Placeholder 17" descr="Confused person outline"/>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409604" y="2563011"/>
            <a:ext cx="914400" cy="914400"/>
          </a:xfrm>
          <a:prstGeom prst="rect">
            <a:avLst/>
          </a:prstGeom>
        </p:spPr>
      </p:pic>
      <p:pic>
        <p:nvPicPr>
          <p:cNvPr id="20" name="Content Placeholder 17" descr="Confused person outline"/>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977065" y="2604291"/>
            <a:ext cx="914400" cy="914400"/>
          </a:xfrm>
          <a:prstGeom prst="rect">
            <a:avLst/>
          </a:prstGeom>
        </p:spPr>
      </p:pic>
      <p:sp>
        <p:nvSpPr>
          <p:cNvPr id="21" name="Rectangle 20"/>
          <p:cNvSpPr/>
          <p:nvPr/>
        </p:nvSpPr>
        <p:spPr>
          <a:xfrm>
            <a:off x="4461866" y="1896664"/>
            <a:ext cx="2809875" cy="415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Shareholders</a:t>
            </a:r>
            <a:endParaRPr lang="en-GB"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Milton Friedman’s Shareholder Theory</a:t>
            </a:r>
            <a:endParaRPr lang="en-GB" dirty="0">
              <a:latin typeface="Arial" panose="020B0604020202020204" pitchFamily="34" charset="0"/>
              <a:cs typeface="Arial" panose="020B0604020202020204" pitchFamily="34" charset="0"/>
            </a:endParaRPr>
          </a:p>
        </p:txBody>
      </p:sp>
      <p:pic>
        <p:nvPicPr>
          <p:cNvPr id="5" name="Content Placeholder 4" descr="A picture containing person, person, dark, crowd&#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790502" y="2025650"/>
            <a:ext cx="3488046" cy="4351338"/>
          </a:xfrm>
        </p:spPr>
      </p:pic>
      <p:sp>
        <p:nvSpPr>
          <p:cNvPr id="7" name="TextBox 6"/>
          <p:cNvSpPr txBox="1"/>
          <p:nvPr/>
        </p:nvSpPr>
        <p:spPr>
          <a:xfrm>
            <a:off x="581025" y="1800662"/>
            <a:ext cx="65913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management team are responsible for the business.  They are employees of the owner of the business. The management’s prime responsibility is to the owners.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goal of the owners (shareholders) is “to make as much money as possible while conforming to the basic rules of society, both those embodied in law  and those embodied in ethical custom”</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Therefore, the objective of the business is to use the resources of the company to increase or maximize the wealth of the shareholders.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the managers account do not use the resources to maximize the wealth of the shareholders they will invest their money elsewhere.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do we maximize value?  By making economic decisions within the business that maximize the value of the business.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866900" y="150813"/>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Primary objective</a:t>
            </a:r>
            <a:endParaRPr lang="en-GB" altLang="en-US" sz="2400" b="1">
              <a:solidFill>
                <a:srgbClr val="007BA4"/>
              </a:solidFill>
            </a:endParaRPr>
          </a:p>
        </p:txBody>
      </p:sp>
      <p:grpSp>
        <p:nvGrpSpPr>
          <p:cNvPr id="28675" name="Group 4"/>
          <p:cNvGrpSpPr/>
          <p:nvPr/>
        </p:nvGrpSpPr>
        <p:grpSpPr bwMode="auto">
          <a:xfrm>
            <a:off x="3322639" y="1017588"/>
            <a:ext cx="5545137" cy="4546600"/>
            <a:chOff x="1169" y="500"/>
            <a:chExt cx="3493" cy="2864"/>
          </a:xfrm>
        </p:grpSpPr>
        <p:sp>
          <p:nvSpPr>
            <p:cNvPr id="28676" name="AutoShape 5"/>
            <p:cNvSpPr>
              <a:spLocks noChangeArrowheads="1"/>
            </p:cNvSpPr>
            <p:nvPr/>
          </p:nvSpPr>
          <p:spPr bwMode="auto">
            <a:xfrm>
              <a:off x="1231" y="500"/>
              <a:ext cx="3430" cy="2718"/>
            </a:xfrm>
            <a:prstGeom prst="roundRect">
              <a:avLst>
                <a:gd name="adj" fmla="val 7157"/>
              </a:avLst>
            </a:prstGeom>
            <a:solidFill>
              <a:srgbClr val="DFBE9D"/>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8677" name="AutoShape 6"/>
            <p:cNvSpPr>
              <a:spLocks noChangeArrowheads="1"/>
            </p:cNvSpPr>
            <p:nvPr/>
          </p:nvSpPr>
          <p:spPr bwMode="auto">
            <a:xfrm>
              <a:off x="1675" y="1960"/>
              <a:ext cx="2987" cy="710"/>
            </a:xfrm>
            <a:prstGeom prst="cube">
              <a:avLst>
                <a:gd name="adj" fmla="val 1605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8678" name="AutoShape 7"/>
            <p:cNvSpPr>
              <a:spLocks noChangeArrowheads="1"/>
            </p:cNvSpPr>
            <p:nvPr/>
          </p:nvSpPr>
          <p:spPr bwMode="auto">
            <a:xfrm>
              <a:off x="1671" y="1272"/>
              <a:ext cx="2987" cy="555"/>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8679" name="Text Box 8"/>
            <p:cNvSpPr txBox="1">
              <a:spLocks noChangeArrowheads="1"/>
            </p:cNvSpPr>
            <p:nvPr/>
          </p:nvSpPr>
          <p:spPr bwMode="auto">
            <a:xfrm>
              <a:off x="1753" y="2078"/>
              <a:ext cx="2741"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To achieve wealth maximisation the needs of other stakeholders must be considered</a:t>
              </a:r>
              <a:endParaRPr lang="en-GB" altLang="en-US" sz="1900" b="1">
                <a:solidFill>
                  <a:srgbClr val="000000"/>
                </a:solidFill>
              </a:endParaRPr>
            </a:p>
          </p:txBody>
        </p:sp>
        <p:sp>
          <p:nvSpPr>
            <p:cNvPr id="28680" name="Text Box 9"/>
            <p:cNvSpPr txBox="1">
              <a:spLocks noChangeArrowheads="1"/>
            </p:cNvSpPr>
            <p:nvPr/>
          </p:nvSpPr>
          <p:spPr bwMode="auto">
            <a:xfrm>
              <a:off x="1711" y="1459"/>
              <a:ext cx="280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Not the same as profit maximisation</a:t>
              </a:r>
              <a:endParaRPr lang="en-GB" altLang="en-US" sz="1900" b="1">
                <a:solidFill>
                  <a:srgbClr val="000000"/>
                </a:solidFill>
              </a:endParaRPr>
            </a:p>
          </p:txBody>
        </p:sp>
        <p:sp>
          <p:nvSpPr>
            <p:cNvPr id="28681" name="AutoShape 10"/>
            <p:cNvSpPr>
              <a:spLocks noChangeArrowheads="1"/>
            </p:cNvSpPr>
            <p:nvPr/>
          </p:nvSpPr>
          <p:spPr bwMode="auto">
            <a:xfrm>
              <a:off x="1169" y="1413"/>
              <a:ext cx="316" cy="316"/>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8682" name="Text Box 11"/>
            <p:cNvSpPr txBox="1">
              <a:spLocks noChangeArrowheads="1"/>
            </p:cNvSpPr>
            <p:nvPr/>
          </p:nvSpPr>
          <p:spPr bwMode="auto">
            <a:xfrm>
              <a:off x="1646" y="580"/>
              <a:ext cx="29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The primary objective of a business is shareholder wealth maximisation:</a:t>
              </a:r>
              <a:endParaRPr lang="en-GB" altLang="en-US" sz="2000" b="1" i="1">
                <a:solidFill>
                  <a:srgbClr val="CC0000"/>
                </a:solidFill>
              </a:endParaRPr>
            </a:p>
          </p:txBody>
        </p:sp>
        <p:sp>
          <p:nvSpPr>
            <p:cNvPr id="28683" name="AutoShape 12"/>
            <p:cNvSpPr>
              <a:spLocks noChangeArrowheads="1"/>
            </p:cNvSpPr>
            <p:nvPr/>
          </p:nvSpPr>
          <p:spPr bwMode="auto">
            <a:xfrm>
              <a:off x="1671" y="2809"/>
              <a:ext cx="2987" cy="555"/>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8684" name="Text Box 13"/>
            <p:cNvSpPr txBox="1">
              <a:spLocks noChangeArrowheads="1"/>
            </p:cNvSpPr>
            <p:nvPr/>
          </p:nvSpPr>
          <p:spPr bwMode="auto">
            <a:xfrm>
              <a:off x="1660" y="2927"/>
              <a:ext cx="292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High ethical standards may be needed to maximise shareholder wealth</a:t>
              </a:r>
              <a:endParaRPr lang="en-GB" altLang="en-US" sz="1900" b="1">
                <a:solidFill>
                  <a:srgbClr val="000000"/>
                </a:solidFill>
              </a:endParaRPr>
            </a:p>
          </p:txBody>
        </p:sp>
        <p:sp>
          <p:nvSpPr>
            <p:cNvPr id="28685" name="AutoShape 14"/>
            <p:cNvSpPr>
              <a:spLocks noChangeArrowheads="1"/>
            </p:cNvSpPr>
            <p:nvPr/>
          </p:nvSpPr>
          <p:spPr bwMode="auto">
            <a:xfrm>
              <a:off x="1173" y="2208"/>
              <a:ext cx="316" cy="316"/>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8686" name="AutoShape 15"/>
            <p:cNvSpPr>
              <a:spLocks noChangeArrowheads="1"/>
            </p:cNvSpPr>
            <p:nvPr/>
          </p:nvSpPr>
          <p:spPr bwMode="auto">
            <a:xfrm>
              <a:off x="1170" y="2958"/>
              <a:ext cx="316" cy="316"/>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866900" y="150813"/>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Shareholder wealth maximisation</a:t>
            </a:r>
            <a:endParaRPr lang="en-GB" altLang="en-US" sz="2400">
              <a:solidFill>
                <a:srgbClr val="007BA4"/>
              </a:solidFill>
            </a:endParaRPr>
          </a:p>
        </p:txBody>
      </p:sp>
      <p:grpSp>
        <p:nvGrpSpPr>
          <p:cNvPr id="29699" name="Group 4"/>
          <p:cNvGrpSpPr/>
          <p:nvPr/>
        </p:nvGrpSpPr>
        <p:grpSpPr bwMode="auto">
          <a:xfrm>
            <a:off x="1916114" y="885825"/>
            <a:ext cx="8359775" cy="5087938"/>
            <a:chOff x="231" y="632"/>
            <a:chExt cx="5266" cy="3205"/>
          </a:xfrm>
        </p:grpSpPr>
        <p:grpSp>
          <p:nvGrpSpPr>
            <p:cNvPr id="29700" name="Group 5"/>
            <p:cNvGrpSpPr/>
            <p:nvPr/>
          </p:nvGrpSpPr>
          <p:grpSpPr bwMode="auto">
            <a:xfrm>
              <a:off x="231" y="632"/>
              <a:ext cx="2487" cy="3205"/>
              <a:chOff x="257" y="632"/>
              <a:chExt cx="2487" cy="3205"/>
            </a:xfrm>
          </p:grpSpPr>
          <p:sp>
            <p:nvSpPr>
              <p:cNvPr id="29714" name="AutoShape 6"/>
              <p:cNvSpPr>
                <a:spLocks noChangeArrowheads="1"/>
              </p:cNvSpPr>
              <p:nvPr/>
            </p:nvSpPr>
            <p:spPr bwMode="auto">
              <a:xfrm>
                <a:off x="331" y="632"/>
                <a:ext cx="2413" cy="2790"/>
              </a:xfrm>
              <a:prstGeom prst="roundRect">
                <a:avLst>
                  <a:gd name="adj" fmla="val 10282"/>
                </a:avLst>
              </a:prstGeom>
              <a:solidFill>
                <a:srgbClr val="DCBB94"/>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15" name="AutoShape 7"/>
              <p:cNvSpPr>
                <a:spLocks noChangeArrowheads="1"/>
              </p:cNvSpPr>
              <p:nvPr/>
            </p:nvSpPr>
            <p:spPr bwMode="auto">
              <a:xfrm>
                <a:off x="257" y="1481"/>
                <a:ext cx="296" cy="295"/>
              </a:xfrm>
              <a:prstGeom prst="cube">
                <a:avLst>
                  <a:gd name="adj" fmla="val 2406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16" name="Text Box 8"/>
              <p:cNvSpPr txBox="1">
                <a:spLocks noChangeArrowheads="1"/>
              </p:cNvSpPr>
              <p:nvPr/>
            </p:nvSpPr>
            <p:spPr bwMode="auto">
              <a:xfrm>
                <a:off x="1264" y="700"/>
                <a:ext cx="13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Shareholders:</a:t>
                </a:r>
                <a:r>
                  <a:rPr lang="en-GB" altLang="en-US" sz="1800" b="1" i="1">
                    <a:solidFill>
                      <a:srgbClr val="000000"/>
                    </a:solidFill>
                  </a:rPr>
                  <a:t> </a:t>
                </a:r>
                <a:endParaRPr lang="en-GB" altLang="en-US" sz="1800" b="1" i="1">
                  <a:solidFill>
                    <a:srgbClr val="000000"/>
                  </a:solidFill>
                </a:endParaRPr>
              </a:p>
            </p:txBody>
          </p:sp>
          <p:sp>
            <p:nvSpPr>
              <p:cNvPr id="29717" name="AutoShape 9"/>
              <p:cNvSpPr>
                <a:spLocks noChangeArrowheads="1"/>
              </p:cNvSpPr>
              <p:nvPr/>
            </p:nvSpPr>
            <p:spPr bwMode="auto">
              <a:xfrm>
                <a:off x="679" y="2093"/>
                <a:ext cx="2064" cy="608"/>
              </a:xfrm>
              <a:prstGeom prst="cube">
                <a:avLst>
                  <a:gd name="adj" fmla="val 1332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18" name="Text Box 10"/>
              <p:cNvSpPr txBox="1">
                <a:spLocks noChangeArrowheads="1"/>
              </p:cNvSpPr>
              <p:nvPr/>
            </p:nvSpPr>
            <p:spPr bwMode="auto">
              <a:xfrm>
                <a:off x="673" y="2204"/>
                <a:ext cx="200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Have a residual claim and bear the risk</a:t>
                </a:r>
                <a:endParaRPr lang="en-GB" altLang="en-US" sz="1900" b="1">
                  <a:solidFill>
                    <a:srgbClr val="000000"/>
                  </a:solidFill>
                </a:endParaRPr>
              </a:p>
            </p:txBody>
          </p:sp>
          <p:sp>
            <p:nvSpPr>
              <p:cNvPr id="29719" name="AutoShape 11"/>
              <p:cNvSpPr>
                <a:spLocks noChangeArrowheads="1"/>
              </p:cNvSpPr>
              <p:nvPr/>
            </p:nvSpPr>
            <p:spPr bwMode="auto">
              <a:xfrm>
                <a:off x="257" y="2278"/>
                <a:ext cx="296" cy="295"/>
              </a:xfrm>
              <a:prstGeom prst="cube">
                <a:avLst>
                  <a:gd name="adj" fmla="val 2406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20" name="AutoShape 12"/>
              <p:cNvSpPr>
                <a:spLocks noChangeArrowheads="1"/>
              </p:cNvSpPr>
              <p:nvPr/>
            </p:nvSpPr>
            <p:spPr bwMode="auto">
              <a:xfrm>
                <a:off x="680" y="2848"/>
                <a:ext cx="2064" cy="989"/>
              </a:xfrm>
              <a:prstGeom prst="cube">
                <a:avLst>
                  <a:gd name="adj" fmla="val 859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21" name="Text Box 13"/>
              <p:cNvSpPr txBox="1">
                <a:spLocks noChangeArrowheads="1"/>
              </p:cNvSpPr>
              <p:nvPr/>
            </p:nvSpPr>
            <p:spPr bwMode="auto">
              <a:xfrm>
                <a:off x="666" y="2951"/>
                <a:ext cx="2001"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Are incentivised to increase their residual claim through entrepreneurial activity</a:t>
                </a:r>
                <a:endParaRPr lang="en-GB" altLang="en-US" sz="1900" b="1">
                  <a:solidFill>
                    <a:srgbClr val="000000"/>
                  </a:solidFill>
                </a:endParaRPr>
              </a:p>
            </p:txBody>
          </p:sp>
          <p:sp>
            <p:nvSpPr>
              <p:cNvPr id="29722" name="AutoShape 14"/>
              <p:cNvSpPr>
                <a:spLocks noChangeArrowheads="1"/>
              </p:cNvSpPr>
              <p:nvPr/>
            </p:nvSpPr>
            <p:spPr bwMode="auto">
              <a:xfrm>
                <a:off x="258" y="3194"/>
                <a:ext cx="296" cy="295"/>
              </a:xfrm>
              <a:prstGeom prst="cube">
                <a:avLst>
                  <a:gd name="adj" fmla="val 2406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23" name="AutoShape 15"/>
              <p:cNvSpPr>
                <a:spLocks noChangeArrowheads="1"/>
              </p:cNvSpPr>
              <p:nvPr/>
            </p:nvSpPr>
            <p:spPr bwMode="auto">
              <a:xfrm>
                <a:off x="679" y="1331"/>
                <a:ext cx="2064" cy="608"/>
              </a:xfrm>
              <a:prstGeom prst="cube">
                <a:avLst>
                  <a:gd name="adj" fmla="val 1332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24" name="Text Box 16"/>
              <p:cNvSpPr txBox="1">
                <a:spLocks noChangeArrowheads="1"/>
              </p:cNvSpPr>
              <p:nvPr/>
            </p:nvSpPr>
            <p:spPr bwMode="auto">
              <a:xfrm>
                <a:off x="674" y="1543"/>
                <a:ext cx="200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Are the effective owners</a:t>
                </a:r>
                <a:endParaRPr lang="en-GB" altLang="en-US" sz="1900" b="1">
                  <a:solidFill>
                    <a:srgbClr val="000000"/>
                  </a:solidFill>
                </a:endParaRPr>
              </a:p>
            </p:txBody>
          </p:sp>
        </p:grpSp>
        <p:grpSp>
          <p:nvGrpSpPr>
            <p:cNvPr id="29701" name="Group 17"/>
            <p:cNvGrpSpPr/>
            <p:nvPr/>
          </p:nvGrpSpPr>
          <p:grpSpPr bwMode="auto">
            <a:xfrm>
              <a:off x="3002" y="633"/>
              <a:ext cx="2495" cy="2832"/>
              <a:chOff x="2951" y="633"/>
              <a:chExt cx="2495" cy="2832"/>
            </a:xfrm>
          </p:grpSpPr>
          <p:sp>
            <p:nvSpPr>
              <p:cNvPr id="29703" name="AutoShape 18"/>
              <p:cNvSpPr>
                <a:spLocks noChangeArrowheads="1"/>
              </p:cNvSpPr>
              <p:nvPr/>
            </p:nvSpPr>
            <p:spPr bwMode="auto">
              <a:xfrm>
                <a:off x="3016" y="633"/>
                <a:ext cx="2430" cy="2637"/>
              </a:xfrm>
              <a:prstGeom prst="roundRect">
                <a:avLst>
                  <a:gd name="adj" fmla="val 10282"/>
                </a:avLst>
              </a:prstGeom>
              <a:solidFill>
                <a:srgbClr val="DCBB94"/>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04" name="Text Box 19"/>
              <p:cNvSpPr txBox="1">
                <a:spLocks noChangeArrowheads="1"/>
              </p:cNvSpPr>
              <p:nvPr/>
            </p:nvSpPr>
            <p:spPr bwMode="auto">
              <a:xfrm>
                <a:off x="3237" y="700"/>
                <a:ext cx="210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However, pursuit of this objective:</a:t>
                </a:r>
                <a:r>
                  <a:rPr lang="en-GB" altLang="en-US" sz="1800" b="1" i="1">
                    <a:solidFill>
                      <a:srgbClr val="000000"/>
                    </a:solidFill>
                  </a:rPr>
                  <a:t> </a:t>
                </a:r>
                <a:endParaRPr lang="en-GB" altLang="en-US" sz="1800" b="1" i="1">
                  <a:solidFill>
                    <a:srgbClr val="000000"/>
                  </a:solidFill>
                </a:endParaRPr>
              </a:p>
            </p:txBody>
          </p:sp>
          <p:sp>
            <p:nvSpPr>
              <p:cNvPr id="29705" name="AutoShape 20"/>
              <p:cNvSpPr>
                <a:spLocks noChangeArrowheads="1"/>
              </p:cNvSpPr>
              <p:nvPr/>
            </p:nvSpPr>
            <p:spPr bwMode="auto">
              <a:xfrm>
                <a:off x="2951" y="1482"/>
                <a:ext cx="296" cy="295"/>
              </a:xfrm>
              <a:prstGeom prst="cube">
                <a:avLst>
                  <a:gd name="adj" fmla="val 2406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06" name="AutoShape 21"/>
              <p:cNvSpPr>
                <a:spLocks noChangeArrowheads="1"/>
              </p:cNvSpPr>
              <p:nvPr/>
            </p:nvSpPr>
            <p:spPr bwMode="auto">
              <a:xfrm>
                <a:off x="3373" y="2094"/>
                <a:ext cx="2064" cy="608"/>
              </a:xfrm>
              <a:prstGeom prst="cube">
                <a:avLst>
                  <a:gd name="adj" fmla="val 1332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07" name="Text Box 22"/>
              <p:cNvSpPr txBox="1">
                <a:spLocks noChangeArrowheads="1"/>
              </p:cNvSpPr>
              <p:nvPr/>
            </p:nvSpPr>
            <p:spPr bwMode="auto">
              <a:xfrm>
                <a:off x="3358" y="2222"/>
                <a:ext cx="201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May undermine the status of other stakeholders</a:t>
                </a:r>
                <a:endParaRPr lang="en-GB" altLang="en-US" sz="1900" b="1">
                  <a:solidFill>
                    <a:srgbClr val="000000"/>
                  </a:solidFill>
                </a:endParaRPr>
              </a:p>
            </p:txBody>
          </p:sp>
          <p:sp>
            <p:nvSpPr>
              <p:cNvPr id="29708" name="AutoShape 23"/>
              <p:cNvSpPr>
                <a:spLocks noChangeArrowheads="1"/>
              </p:cNvSpPr>
              <p:nvPr/>
            </p:nvSpPr>
            <p:spPr bwMode="auto">
              <a:xfrm>
                <a:off x="2951" y="2279"/>
                <a:ext cx="296" cy="295"/>
              </a:xfrm>
              <a:prstGeom prst="cube">
                <a:avLst>
                  <a:gd name="adj" fmla="val 2406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09" name="AutoShape 24"/>
              <p:cNvSpPr>
                <a:spLocks noChangeArrowheads="1"/>
              </p:cNvSpPr>
              <p:nvPr/>
            </p:nvSpPr>
            <p:spPr bwMode="auto">
              <a:xfrm>
                <a:off x="3373" y="1332"/>
                <a:ext cx="2064" cy="608"/>
              </a:xfrm>
              <a:prstGeom prst="cube">
                <a:avLst>
                  <a:gd name="adj" fmla="val 1332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10" name="Text Box 25"/>
              <p:cNvSpPr txBox="1">
                <a:spLocks noChangeArrowheads="1"/>
              </p:cNvSpPr>
              <p:nvPr/>
            </p:nvSpPr>
            <p:spPr bwMode="auto">
              <a:xfrm>
                <a:off x="3383" y="1451"/>
                <a:ext cx="19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May encourage excessive cost cutting</a:t>
                </a:r>
                <a:endParaRPr lang="en-GB" altLang="en-US" sz="1900" b="1">
                  <a:solidFill>
                    <a:srgbClr val="000000"/>
                  </a:solidFill>
                </a:endParaRPr>
              </a:p>
            </p:txBody>
          </p:sp>
          <p:sp>
            <p:nvSpPr>
              <p:cNvPr id="29711" name="AutoShape 26"/>
              <p:cNvSpPr>
                <a:spLocks noChangeArrowheads="1"/>
              </p:cNvSpPr>
              <p:nvPr/>
            </p:nvSpPr>
            <p:spPr bwMode="auto">
              <a:xfrm>
                <a:off x="3373" y="2857"/>
                <a:ext cx="2064" cy="608"/>
              </a:xfrm>
              <a:prstGeom prst="cube">
                <a:avLst>
                  <a:gd name="adj" fmla="val 1332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9712" name="Text Box 27"/>
              <p:cNvSpPr txBox="1">
                <a:spLocks noChangeArrowheads="1"/>
              </p:cNvSpPr>
              <p:nvPr/>
            </p:nvSpPr>
            <p:spPr bwMode="auto">
              <a:xfrm>
                <a:off x="3502" y="2985"/>
                <a:ext cx="175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May encourage unethical behaviour</a:t>
                </a:r>
                <a:endParaRPr lang="en-GB" altLang="en-US" sz="1900" b="1">
                  <a:solidFill>
                    <a:srgbClr val="000000"/>
                  </a:solidFill>
                </a:endParaRPr>
              </a:p>
            </p:txBody>
          </p:sp>
          <p:sp>
            <p:nvSpPr>
              <p:cNvPr id="29713" name="AutoShape 28"/>
              <p:cNvSpPr>
                <a:spLocks noChangeArrowheads="1"/>
              </p:cNvSpPr>
              <p:nvPr/>
            </p:nvSpPr>
            <p:spPr bwMode="auto">
              <a:xfrm>
                <a:off x="2951" y="3042"/>
                <a:ext cx="296" cy="295"/>
              </a:xfrm>
              <a:prstGeom prst="cube">
                <a:avLst>
                  <a:gd name="adj" fmla="val 2406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
          <p:nvSpPr>
            <p:cNvPr id="29702" name="AutoShape 29"/>
            <p:cNvSpPr>
              <a:spLocks noChangeArrowheads="1"/>
            </p:cNvSpPr>
            <p:nvPr/>
          </p:nvSpPr>
          <p:spPr bwMode="auto">
            <a:xfrm>
              <a:off x="2736" y="703"/>
              <a:ext cx="305" cy="30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9 w 21600"/>
                <a:gd name="T13" fmla="*/ 5382 h 21600"/>
                <a:gd name="T14" fmla="*/ 17705 w 21600"/>
                <a:gd name="T15" fmla="*/ 16218 h 21600"/>
              </a:gdLst>
              <a:ahLst/>
              <a:cxnLst>
                <a:cxn ang="T8">
                  <a:pos x="T0" y="T1"/>
                </a:cxn>
                <a:cxn ang="T9">
                  <a:pos x="T2" y="T3"/>
                </a:cxn>
                <a:cxn ang="T10">
                  <a:pos x="T4" y="T5"/>
                </a:cxn>
                <a:cxn ang="T11">
                  <a:pos x="T6" y="T7"/>
                </a:cxn>
              </a:cxnLst>
              <a:rect l="T12" t="T13" r="T14" b="T15"/>
              <a:pathLst>
                <a:path w="21600" h="21600">
                  <a:moveTo>
                    <a:pt x="13810" y="0"/>
                  </a:moveTo>
                  <a:lnTo>
                    <a:pt x="13810" y="5382"/>
                  </a:lnTo>
                  <a:lnTo>
                    <a:pt x="3375" y="5382"/>
                  </a:lnTo>
                  <a:lnTo>
                    <a:pt x="3375" y="16218"/>
                  </a:lnTo>
                  <a:lnTo>
                    <a:pt x="13810" y="16218"/>
                  </a:lnTo>
                  <a:lnTo>
                    <a:pt x="13810" y="21600"/>
                  </a:lnTo>
                  <a:lnTo>
                    <a:pt x="21600" y="10800"/>
                  </a:lnTo>
                  <a:lnTo>
                    <a:pt x="13810" y="0"/>
                  </a:lnTo>
                  <a:close/>
                </a:path>
                <a:path w="21600" h="21600">
                  <a:moveTo>
                    <a:pt x="1350" y="5382"/>
                  </a:moveTo>
                  <a:lnTo>
                    <a:pt x="1350" y="16218"/>
                  </a:lnTo>
                  <a:lnTo>
                    <a:pt x="2700" y="16218"/>
                  </a:lnTo>
                  <a:lnTo>
                    <a:pt x="2700" y="5382"/>
                  </a:lnTo>
                  <a:lnTo>
                    <a:pt x="1350" y="5382"/>
                  </a:lnTo>
                  <a:close/>
                </a:path>
                <a:path w="21600" h="21600">
                  <a:moveTo>
                    <a:pt x="0" y="5382"/>
                  </a:moveTo>
                  <a:lnTo>
                    <a:pt x="0" y="16218"/>
                  </a:lnTo>
                  <a:lnTo>
                    <a:pt x="675" y="16218"/>
                  </a:lnTo>
                  <a:lnTo>
                    <a:pt x="675" y="5382"/>
                  </a:lnTo>
                  <a:lnTo>
                    <a:pt x="0" y="5382"/>
                  </a:lnTo>
                  <a:close/>
                </a:path>
              </a:pathLst>
            </a:cu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defRPr/>
              </a:pPr>
              <a:endParaRPr lang="en-GB">
                <a:solidFill>
                  <a:srgbClr val="000000"/>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2"/>
          <p:cNvSpPr txBox="1">
            <a:spLocks noChangeArrowheads="1"/>
          </p:cNvSpPr>
          <p:nvPr/>
        </p:nvSpPr>
        <p:spPr bwMode="auto">
          <a:xfrm>
            <a:off x="1739900" y="150813"/>
            <a:ext cx="871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Profit maximisation problems</a:t>
            </a:r>
            <a:endParaRPr lang="en-GB" altLang="en-US" sz="2400">
              <a:solidFill>
                <a:srgbClr val="007BA4"/>
              </a:solidFill>
            </a:endParaRPr>
          </a:p>
        </p:txBody>
      </p:sp>
      <p:grpSp>
        <p:nvGrpSpPr>
          <p:cNvPr id="30723" name="Group 23"/>
          <p:cNvGrpSpPr/>
          <p:nvPr/>
        </p:nvGrpSpPr>
        <p:grpSpPr bwMode="auto">
          <a:xfrm>
            <a:off x="2465388" y="747713"/>
            <a:ext cx="7186612" cy="5486400"/>
            <a:chOff x="875762" y="656821"/>
            <a:chExt cx="7366716" cy="5602311"/>
          </a:xfrm>
        </p:grpSpPr>
        <p:sp>
          <p:nvSpPr>
            <p:cNvPr id="21" name="Rounded Rectangle 20"/>
            <p:cNvSpPr/>
            <p:nvPr/>
          </p:nvSpPr>
          <p:spPr>
            <a:xfrm>
              <a:off x="875762" y="656821"/>
              <a:ext cx="7366716" cy="5602311"/>
            </a:xfrm>
            <a:prstGeom prst="roundRect">
              <a:avLst>
                <a:gd name="adj" fmla="val 5532"/>
              </a:avLst>
            </a:prstGeom>
            <a:solidFill>
              <a:srgbClr val="CBA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panose="020B0604020202020204"/>
              </a:endParaRPr>
            </a:p>
          </p:txBody>
        </p:sp>
        <p:sp>
          <p:nvSpPr>
            <p:cNvPr id="30725" name="AutoShape 10"/>
            <p:cNvSpPr>
              <a:spLocks noChangeArrowheads="1"/>
            </p:cNvSpPr>
            <p:nvPr/>
          </p:nvSpPr>
          <p:spPr bwMode="auto">
            <a:xfrm>
              <a:off x="1120460" y="794718"/>
              <a:ext cx="4247591" cy="922722"/>
            </a:xfrm>
            <a:prstGeom prst="cube">
              <a:avLst>
                <a:gd name="adj" fmla="val 1458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26" name="AutoShape 8"/>
            <p:cNvSpPr>
              <a:spLocks noChangeArrowheads="1"/>
            </p:cNvSpPr>
            <p:nvPr/>
          </p:nvSpPr>
          <p:spPr bwMode="auto">
            <a:xfrm>
              <a:off x="3957478" y="1889950"/>
              <a:ext cx="4038600" cy="922722"/>
            </a:xfrm>
            <a:prstGeom prst="cube">
              <a:avLst>
                <a:gd name="adj" fmla="val 1458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27" name="Text Box 9"/>
            <p:cNvSpPr txBox="1">
              <a:spLocks noChangeArrowheads="1"/>
            </p:cNvSpPr>
            <p:nvPr/>
          </p:nvSpPr>
          <p:spPr bwMode="auto">
            <a:xfrm>
              <a:off x="4117816" y="2092535"/>
              <a:ext cx="3613150" cy="72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Profit cannot be objectively determined</a:t>
              </a:r>
              <a:endParaRPr lang="en-GB" altLang="en-US" sz="2000" b="1">
                <a:solidFill>
                  <a:srgbClr val="000000"/>
                </a:solidFill>
              </a:endParaRPr>
            </a:p>
          </p:txBody>
        </p:sp>
        <p:sp>
          <p:nvSpPr>
            <p:cNvPr id="30728" name="AutoShape 8"/>
            <p:cNvSpPr>
              <a:spLocks noChangeArrowheads="1"/>
            </p:cNvSpPr>
            <p:nvPr/>
          </p:nvSpPr>
          <p:spPr bwMode="auto">
            <a:xfrm>
              <a:off x="3955332" y="4095285"/>
              <a:ext cx="4038600" cy="922722"/>
            </a:xfrm>
            <a:prstGeom prst="cube">
              <a:avLst>
                <a:gd name="adj" fmla="val 1458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29" name="Text Box 9"/>
            <p:cNvSpPr txBox="1">
              <a:spLocks noChangeArrowheads="1"/>
            </p:cNvSpPr>
            <p:nvPr/>
          </p:nvSpPr>
          <p:spPr bwMode="auto">
            <a:xfrm>
              <a:off x="4077033" y="4309866"/>
              <a:ext cx="3613150" cy="72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Profit takes no account of risk</a:t>
              </a:r>
              <a:endParaRPr lang="en-GB" altLang="en-US" sz="2000" b="1">
                <a:solidFill>
                  <a:srgbClr val="000000"/>
                </a:solidFill>
              </a:endParaRPr>
            </a:p>
          </p:txBody>
        </p:sp>
        <p:sp>
          <p:nvSpPr>
            <p:cNvPr id="30730" name="Text Box 7"/>
            <p:cNvSpPr txBox="1">
              <a:spLocks noChangeArrowheads="1"/>
            </p:cNvSpPr>
            <p:nvPr/>
          </p:nvSpPr>
          <p:spPr bwMode="auto">
            <a:xfrm>
              <a:off x="1129089" y="1120724"/>
              <a:ext cx="4110038" cy="4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Profit is an imprecise term</a:t>
              </a:r>
              <a:endParaRPr lang="en-GB" altLang="en-US" sz="2000" b="1">
                <a:solidFill>
                  <a:srgbClr val="000000"/>
                </a:solidFill>
              </a:endParaRPr>
            </a:p>
          </p:txBody>
        </p:sp>
        <p:sp>
          <p:nvSpPr>
            <p:cNvPr id="30731" name="AutoShape 10"/>
            <p:cNvSpPr>
              <a:spLocks noChangeArrowheads="1"/>
            </p:cNvSpPr>
            <p:nvPr/>
          </p:nvSpPr>
          <p:spPr bwMode="auto">
            <a:xfrm>
              <a:off x="1107580" y="2994055"/>
              <a:ext cx="4262616" cy="922722"/>
            </a:xfrm>
            <a:prstGeom prst="cube">
              <a:avLst>
                <a:gd name="adj" fmla="val 1458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32" name="Text Box 11"/>
            <p:cNvSpPr txBox="1">
              <a:spLocks noChangeArrowheads="1"/>
            </p:cNvSpPr>
            <p:nvPr/>
          </p:nvSpPr>
          <p:spPr bwMode="auto">
            <a:xfrm>
              <a:off x="1056063" y="3184977"/>
              <a:ext cx="4198513" cy="72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Period over which profit should be maximised is unclear</a:t>
              </a:r>
              <a:endParaRPr lang="en-GB" altLang="en-US" sz="2000" b="1">
                <a:solidFill>
                  <a:srgbClr val="000000"/>
                </a:solidFill>
              </a:endParaRPr>
            </a:p>
          </p:txBody>
        </p:sp>
        <p:sp>
          <p:nvSpPr>
            <p:cNvPr id="30733" name="AutoShape 10"/>
            <p:cNvSpPr>
              <a:spLocks noChangeArrowheads="1"/>
            </p:cNvSpPr>
            <p:nvPr/>
          </p:nvSpPr>
          <p:spPr bwMode="auto">
            <a:xfrm>
              <a:off x="1146217" y="5187392"/>
              <a:ext cx="4247591" cy="922722"/>
            </a:xfrm>
            <a:prstGeom prst="cube">
              <a:avLst>
                <a:gd name="adj" fmla="val 1458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34" name="Text Box 11"/>
            <p:cNvSpPr txBox="1">
              <a:spLocks noChangeArrowheads="1"/>
            </p:cNvSpPr>
            <p:nvPr/>
          </p:nvSpPr>
          <p:spPr bwMode="auto">
            <a:xfrm>
              <a:off x="1234222" y="5390311"/>
              <a:ext cx="3955963" cy="72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Profit takes no account of opportunity cost</a:t>
              </a:r>
              <a:endParaRPr lang="en-GB" altLang="en-US" sz="2000" b="1">
                <a:solidFill>
                  <a:srgbClr val="000000"/>
                </a:solidFill>
              </a:endParaRPr>
            </a:p>
          </p:txBody>
        </p:sp>
        <p:sp>
          <p:nvSpPr>
            <p:cNvPr id="22" name="Pentagon 21"/>
            <p:cNvSpPr/>
            <p:nvPr/>
          </p:nvSpPr>
          <p:spPr>
            <a:xfrm>
              <a:off x="3464416" y="2264337"/>
              <a:ext cx="489397" cy="311906"/>
            </a:xfrm>
            <a:prstGeom prst="homePlate">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panose="020B0604020202020204"/>
              </a:endParaRPr>
            </a:p>
          </p:txBody>
        </p:sp>
        <p:sp>
          <p:nvSpPr>
            <p:cNvPr id="39" name="Pentagon 38"/>
            <p:cNvSpPr/>
            <p:nvPr/>
          </p:nvSpPr>
          <p:spPr>
            <a:xfrm>
              <a:off x="3449391" y="4470555"/>
              <a:ext cx="489397" cy="311906"/>
            </a:xfrm>
            <a:prstGeom prst="homePlate">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panose="020B0604020202020204"/>
              </a:endParaRPr>
            </a:p>
          </p:txBody>
        </p:sp>
        <p:sp>
          <p:nvSpPr>
            <p:cNvPr id="40" name="Pentagon 39"/>
            <p:cNvSpPr/>
            <p:nvPr/>
          </p:nvSpPr>
          <p:spPr>
            <a:xfrm rot="10800000">
              <a:off x="5303949" y="1101337"/>
              <a:ext cx="489397" cy="311906"/>
            </a:xfrm>
            <a:prstGeom prst="homePlate">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panose="020B0604020202020204"/>
              </a:endParaRPr>
            </a:p>
          </p:txBody>
        </p:sp>
        <p:sp>
          <p:nvSpPr>
            <p:cNvPr id="41" name="Pentagon 40"/>
            <p:cNvSpPr/>
            <p:nvPr/>
          </p:nvSpPr>
          <p:spPr>
            <a:xfrm rot="10800000">
              <a:off x="5288923" y="3319550"/>
              <a:ext cx="489397" cy="311906"/>
            </a:xfrm>
            <a:prstGeom prst="homePlate">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panose="020B0604020202020204"/>
              </a:endParaRPr>
            </a:p>
          </p:txBody>
        </p:sp>
        <p:sp>
          <p:nvSpPr>
            <p:cNvPr id="42" name="Pentagon 41"/>
            <p:cNvSpPr/>
            <p:nvPr/>
          </p:nvSpPr>
          <p:spPr>
            <a:xfrm rot="10800000">
              <a:off x="5327560" y="5526886"/>
              <a:ext cx="489397" cy="311906"/>
            </a:xfrm>
            <a:prstGeom prst="homePlate">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panose="020B0604020202020204"/>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985" y="1949095"/>
            <a:ext cx="3592285" cy="3139321"/>
          </a:xfrm>
          <a:prstGeom prst="rect">
            <a:avLst/>
          </a:prstGeom>
          <a:noFill/>
        </p:spPr>
        <p:txBody>
          <a:bodyPr wrap="square" rtlCol="0">
            <a:spAutoFit/>
          </a:bodyPr>
          <a:lstStyle/>
          <a:p>
            <a:pPr defTabSz="914400">
              <a:defRPr/>
            </a:pPr>
            <a:r>
              <a:rPr lang="en-GB" sz="3600" dirty="0">
                <a:solidFill>
                  <a:srgbClr val="000000"/>
                </a:solidFill>
                <a:latin typeface="Arial" panose="020B0604020202020204"/>
                <a:hlinkClick r:id="rId1"/>
              </a:rPr>
              <a:t>Video – R Edward Freeman on Stakeholder Theory</a:t>
            </a:r>
            <a:endParaRPr lang="en-GB" sz="3600" dirty="0">
              <a:solidFill>
                <a:srgbClr val="000000"/>
              </a:solidFill>
              <a:latin typeface="Arial" panose="020B0604020202020204"/>
            </a:endParaRPr>
          </a:p>
          <a:p>
            <a:pPr defTabSz="914400">
              <a:defRPr/>
            </a:pPr>
            <a:endParaRPr lang="en-GB" dirty="0">
              <a:solidFill>
                <a:srgbClr val="000000"/>
              </a:solidFill>
              <a:latin typeface="Arial" panose="020B0604020202020204"/>
            </a:endParaRPr>
          </a:p>
        </p:txBody>
      </p:sp>
      <p:pic>
        <p:nvPicPr>
          <p:cNvPr id="5" name="Picture 4" descr="A screenshot of a computer scree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502" y="1589745"/>
            <a:ext cx="4578585" cy="34164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p:nvPr/>
        </p:nvGrpSpPr>
        <p:grpSpPr bwMode="auto">
          <a:xfrm>
            <a:off x="3144838" y="1474788"/>
            <a:ext cx="5903912" cy="3263900"/>
            <a:chOff x="1319" y="873"/>
            <a:chExt cx="3719" cy="2056"/>
          </a:xfrm>
        </p:grpSpPr>
        <p:sp>
          <p:nvSpPr>
            <p:cNvPr id="31748" name="AutoShape 3"/>
            <p:cNvSpPr>
              <a:spLocks noChangeArrowheads="1"/>
            </p:cNvSpPr>
            <p:nvPr/>
          </p:nvSpPr>
          <p:spPr bwMode="auto">
            <a:xfrm>
              <a:off x="1825" y="1501"/>
              <a:ext cx="3213" cy="480"/>
            </a:xfrm>
            <a:prstGeom prst="cube">
              <a:avLst>
                <a:gd name="adj" fmla="val 20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1749" name="AutoShape 4"/>
            <p:cNvSpPr>
              <a:spLocks noChangeArrowheads="1"/>
            </p:cNvSpPr>
            <p:nvPr/>
          </p:nvSpPr>
          <p:spPr bwMode="auto">
            <a:xfrm>
              <a:off x="1319" y="977"/>
              <a:ext cx="348" cy="348"/>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1750" name="AutoShape 5"/>
            <p:cNvSpPr>
              <a:spLocks noChangeArrowheads="1"/>
            </p:cNvSpPr>
            <p:nvPr/>
          </p:nvSpPr>
          <p:spPr bwMode="auto">
            <a:xfrm>
              <a:off x="1320" y="1604"/>
              <a:ext cx="348" cy="348"/>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1751" name="AutoShape 6"/>
            <p:cNvSpPr>
              <a:spLocks noChangeArrowheads="1"/>
            </p:cNvSpPr>
            <p:nvPr/>
          </p:nvSpPr>
          <p:spPr bwMode="auto">
            <a:xfrm>
              <a:off x="1320" y="2366"/>
              <a:ext cx="348" cy="348"/>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1752" name="AutoShape 7"/>
            <p:cNvSpPr>
              <a:spLocks noChangeArrowheads="1"/>
            </p:cNvSpPr>
            <p:nvPr/>
          </p:nvSpPr>
          <p:spPr bwMode="auto">
            <a:xfrm>
              <a:off x="1816" y="873"/>
              <a:ext cx="3213" cy="480"/>
            </a:xfrm>
            <a:prstGeom prst="cube">
              <a:avLst>
                <a:gd name="adj" fmla="val 20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1753" name="Text Box 8"/>
            <p:cNvSpPr txBox="1">
              <a:spLocks noChangeArrowheads="1"/>
            </p:cNvSpPr>
            <p:nvPr/>
          </p:nvSpPr>
          <p:spPr bwMode="auto">
            <a:xfrm>
              <a:off x="1833" y="1018"/>
              <a:ext cx="31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Does not offer clear-cut objectives</a:t>
              </a:r>
              <a:endParaRPr lang="en-GB" altLang="en-US" sz="2000" b="1">
                <a:solidFill>
                  <a:srgbClr val="000000"/>
                </a:solidFill>
              </a:endParaRPr>
            </a:p>
          </p:txBody>
        </p:sp>
        <p:sp>
          <p:nvSpPr>
            <p:cNvPr id="31754" name="Text Box 9"/>
            <p:cNvSpPr txBox="1">
              <a:spLocks noChangeArrowheads="1"/>
            </p:cNvSpPr>
            <p:nvPr/>
          </p:nvSpPr>
          <p:spPr bwMode="auto">
            <a:xfrm>
              <a:off x="1851" y="1654"/>
              <a:ext cx="30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Increases problems of accountability</a:t>
              </a:r>
              <a:endParaRPr lang="en-GB" altLang="en-US" sz="2000" b="1">
                <a:solidFill>
                  <a:srgbClr val="000000"/>
                </a:solidFill>
              </a:endParaRPr>
            </a:p>
          </p:txBody>
        </p:sp>
        <p:sp>
          <p:nvSpPr>
            <p:cNvPr id="31755" name="AutoShape 10"/>
            <p:cNvSpPr>
              <a:spLocks noChangeArrowheads="1"/>
            </p:cNvSpPr>
            <p:nvPr/>
          </p:nvSpPr>
          <p:spPr bwMode="auto">
            <a:xfrm>
              <a:off x="1826" y="2127"/>
              <a:ext cx="3205" cy="802"/>
            </a:xfrm>
            <a:prstGeom prst="cube">
              <a:avLst>
                <a:gd name="adj" fmla="val 1134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1756" name="Text Box 11"/>
            <p:cNvSpPr txBox="1">
              <a:spLocks noChangeArrowheads="1"/>
            </p:cNvSpPr>
            <p:nvPr/>
          </p:nvSpPr>
          <p:spPr bwMode="auto">
            <a:xfrm>
              <a:off x="1847" y="2248"/>
              <a:ext cx="308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Raises difficult questions concerning who the stakeholders are and how they should be treated</a:t>
              </a:r>
              <a:endParaRPr lang="en-GB" altLang="en-US" sz="2000" b="1">
                <a:solidFill>
                  <a:srgbClr val="000000"/>
                </a:solidFill>
              </a:endParaRPr>
            </a:p>
          </p:txBody>
        </p:sp>
      </p:grpSp>
      <p:sp>
        <p:nvSpPr>
          <p:cNvPr id="31747" name="Text Box 12"/>
          <p:cNvSpPr txBox="1">
            <a:spLocks noChangeArrowheads="1"/>
          </p:cNvSpPr>
          <p:nvPr/>
        </p:nvSpPr>
        <p:spPr bwMode="auto">
          <a:xfrm>
            <a:off x="1739900" y="141288"/>
            <a:ext cx="871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Stakeholder approach – problems</a:t>
            </a:r>
            <a:endParaRPr lang="en-GB" altLang="en-US" sz="2400">
              <a:solidFill>
                <a:srgbClr val="007BA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GB" dirty="0" err="1">
                <a:latin typeface="Arial" panose="020B0604020202020204" pitchFamily="34" charset="0"/>
                <a:cs typeface="Arial" panose="020B0604020202020204" pitchFamily="34" charset="0"/>
              </a:rPr>
              <a:t>Weblearn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2279018"/>
            <a:ext cx="5314543" cy="3375920"/>
          </a:xfrm>
        </p:spPr>
        <p:txBody>
          <a:bodyPr anchor="t">
            <a:normAutofit/>
          </a:bodyPr>
          <a:lstStyle/>
          <a:p>
            <a:r>
              <a:rPr lang="en-GB" sz="2400" dirty="0"/>
              <a:t>Please make use of </a:t>
            </a:r>
            <a:r>
              <a:rPr lang="en-GB" sz="2400" dirty="0" err="1"/>
              <a:t>Weblearn</a:t>
            </a:r>
            <a:r>
              <a:rPr lang="en-GB" sz="2400" dirty="0"/>
              <a:t>.</a:t>
            </a:r>
            <a:endParaRPr lang="en-GB" sz="2400" dirty="0"/>
          </a:p>
          <a:p>
            <a:r>
              <a:rPr lang="en-GB" sz="2400" dirty="0"/>
              <a:t>For each session you will see:</a:t>
            </a:r>
            <a:endParaRPr lang="en-GB" sz="2400" dirty="0"/>
          </a:p>
          <a:p>
            <a:pPr lvl="1"/>
            <a:r>
              <a:rPr lang="en-GB" dirty="0"/>
              <a:t>Introduction and learning objectives;</a:t>
            </a:r>
            <a:endParaRPr lang="en-GB" dirty="0"/>
          </a:p>
          <a:p>
            <a:pPr lvl="1"/>
            <a:r>
              <a:rPr lang="en-GB" dirty="0"/>
              <a:t>Lecture slides;</a:t>
            </a:r>
            <a:endParaRPr lang="en-GB" dirty="0"/>
          </a:p>
          <a:p>
            <a:pPr lvl="1"/>
            <a:r>
              <a:rPr lang="en-GB" dirty="0"/>
              <a:t>Additional reading.</a:t>
            </a:r>
            <a:endParaRPr lang="en-GB" dirty="0"/>
          </a:p>
          <a:p>
            <a:r>
              <a:rPr lang="en-GB" sz="2400" dirty="0"/>
              <a:t>You can also share ideas on the Discussion Board</a:t>
            </a:r>
            <a:endParaRPr lang="en-US" sz="2400" dirty="0"/>
          </a:p>
          <a:p>
            <a:endParaRPr lang="en-US" sz="1800" dirty="0"/>
          </a:p>
        </p:txBody>
      </p:sp>
      <p:sp>
        <p:nvSpPr>
          <p:cNvPr id="14" name="Freeform: Shape 9"/>
          <p:cNvSpPr>
            <a:spLocks noGrp="1" noRot="1" noChangeAspect="1" noMove="1" noResize="1" noEditPoints="1" noAdjustHandles="1" noChangeArrowheads="1" noChangeShapeType="1" noTextEdit="1"/>
          </p:cNvSpPr>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 holding, person, clock&#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11038" r="31223" b="-1"/>
          <a:stretch>
            <a:fillRect/>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08568" y="345233"/>
            <a:ext cx="3523900" cy="8428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Case study</a:t>
            </a:r>
            <a:endParaRPr lang="en-GB" dirty="0"/>
          </a:p>
        </p:txBody>
      </p:sp>
      <p:sp>
        <p:nvSpPr>
          <p:cNvPr id="5" name="Content Placeholder 2"/>
          <p:cNvSpPr txBox="1"/>
          <p:nvPr/>
        </p:nvSpPr>
        <p:spPr>
          <a:xfrm>
            <a:off x="769738" y="1431852"/>
            <a:ext cx="5033902" cy="496894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Consider this article about the profits drug companies expect to make from the COVID vaccine (https://www.bbc.co.uk/news/business-55170756)</a:t>
            </a:r>
            <a:endParaRPr lang="en-US" dirty="0"/>
          </a:p>
          <a:p>
            <a:r>
              <a:rPr lang="en-US" dirty="0"/>
              <a:t>AstraZeneca has promised not to make a profit until the pandemic is over </a:t>
            </a:r>
            <a:endParaRPr lang="en-US" dirty="0"/>
          </a:p>
          <a:p>
            <a:r>
              <a:rPr lang="en-US" dirty="0"/>
              <a:t>Each group takes on the role of a stakeholder in AstraZeneca (shareholder, manager, government) spend 10 minutes discussing your view on the decision</a:t>
            </a:r>
            <a:endParaRPr lang="en-US" dirty="0"/>
          </a:p>
          <a:p>
            <a:r>
              <a:rPr lang="en-US" dirty="0"/>
              <a:t>One person report back to the group</a:t>
            </a:r>
            <a:endParaRPr lang="en-GB" dirty="0"/>
          </a:p>
        </p:txBody>
      </p:sp>
      <p:pic>
        <p:nvPicPr>
          <p:cNvPr id="6" name="Picture 5" descr="Graphical user interface, 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85790" y="163498"/>
            <a:ext cx="4702016" cy="65310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a:spLocks noGrp="1" noRot="1" noChangeAspect="1" noMove="1" noResize="1" noEditPoints="1" noAdjustHandles="1" noChangeArrowheads="1" noChangeShapeType="1" noTextEdit="1"/>
          </p:cNvSpPr>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The agency problem</a:t>
            </a:r>
            <a:endParaRPr lang="en-GB">
              <a:solidFill>
                <a:schemeClr val="bg1"/>
              </a:solidFill>
            </a:endParaRP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400"/>
              <a:t>In a company the </a:t>
            </a:r>
            <a:r>
              <a:rPr lang="en-US" sz="2400" i="1"/>
              <a:t>owners </a:t>
            </a:r>
            <a:r>
              <a:rPr lang="en-US" sz="2400"/>
              <a:t>(shareholders) are not the </a:t>
            </a:r>
            <a:r>
              <a:rPr lang="en-US" sz="2400" i="1"/>
              <a:t>management </a:t>
            </a:r>
            <a:r>
              <a:rPr lang="en-US" sz="2400"/>
              <a:t>(directors).</a:t>
            </a:r>
            <a:endParaRPr lang="en-US" sz="2400"/>
          </a:p>
          <a:p>
            <a:r>
              <a:rPr lang="en-US" sz="2400"/>
              <a:t>Directors are </a:t>
            </a:r>
            <a:r>
              <a:rPr lang="en-US" sz="2400" i="1"/>
              <a:t>agents</a:t>
            </a:r>
            <a:r>
              <a:rPr lang="en-US" sz="2400"/>
              <a:t> of the shareholders.</a:t>
            </a:r>
            <a:endParaRPr lang="en-US" sz="2400"/>
          </a:p>
          <a:p>
            <a:r>
              <a:rPr lang="en-US" sz="2400"/>
              <a:t>How can we protect shareholders if there is a difference of interests?</a:t>
            </a:r>
            <a:endParaRPr lang="en-US" sz="2400"/>
          </a:p>
          <a:p>
            <a:pPr lvl="1"/>
            <a:r>
              <a:rPr lang="en-US" sz="2400"/>
              <a:t>Align interests/link reward</a:t>
            </a:r>
            <a:endParaRPr lang="en-US" sz="2400"/>
          </a:p>
          <a:p>
            <a:pPr lvl="1"/>
            <a:r>
              <a:rPr lang="en-US" sz="2400"/>
              <a:t>Rules (UK governance code)</a:t>
            </a:r>
            <a:endParaRPr lang="en-US" sz="2400"/>
          </a:p>
          <a:p>
            <a:pPr lvl="1"/>
            <a:r>
              <a:rPr lang="en-US" sz="2400"/>
              <a:t>Increasing shareholder involvement</a:t>
            </a:r>
            <a:endParaRPr lang="en-US" sz="2400"/>
          </a:p>
          <a:p>
            <a:pPr lvl="1"/>
            <a:endParaRPr lang="en-GB" sz="2400"/>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4"/>
          <p:cNvSpPr txBox="1">
            <a:spLocks noChangeArrowheads="1"/>
          </p:cNvSpPr>
          <p:nvPr/>
        </p:nvSpPr>
        <p:spPr bwMode="auto">
          <a:xfrm>
            <a:off x="1884364" y="141288"/>
            <a:ext cx="844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1.4 Principles underpinning a framework of rules</a:t>
            </a:r>
            <a:endParaRPr lang="en-GB" altLang="en-US" sz="2400" b="1">
              <a:solidFill>
                <a:srgbClr val="007BA4"/>
              </a:solidFill>
            </a:endParaRPr>
          </a:p>
        </p:txBody>
      </p:sp>
      <p:pic>
        <p:nvPicPr>
          <p:cNvPr id="34819" name="Picture 15" descr="\\192.168.9.252\08macdata04\08VOL4\Graphics\Powerpoint\PE_UK\PE536-ATRILL\Final files\GIF\ch01\M01NF004.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70125" y="1685925"/>
            <a:ext cx="76327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866900" y="141288"/>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The UK Corporate Governance Code</a:t>
            </a:r>
            <a:endParaRPr lang="en-GB" altLang="en-US" sz="2400">
              <a:solidFill>
                <a:srgbClr val="007BA4"/>
              </a:solidFill>
            </a:endParaRPr>
          </a:p>
        </p:txBody>
      </p:sp>
      <p:grpSp>
        <p:nvGrpSpPr>
          <p:cNvPr id="36867" name="Group 16"/>
          <p:cNvGrpSpPr/>
          <p:nvPr/>
        </p:nvGrpSpPr>
        <p:grpSpPr bwMode="auto">
          <a:xfrm>
            <a:off x="3403601" y="1771650"/>
            <a:ext cx="5667375" cy="3297238"/>
            <a:chOff x="1222" y="859"/>
            <a:chExt cx="3570" cy="2077"/>
          </a:xfrm>
        </p:grpSpPr>
        <p:sp>
          <p:nvSpPr>
            <p:cNvPr id="36869" name="AutoShape 3"/>
            <p:cNvSpPr>
              <a:spLocks noChangeArrowheads="1"/>
            </p:cNvSpPr>
            <p:nvPr/>
          </p:nvSpPr>
          <p:spPr bwMode="auto">
            <a:xfrm>
              <a:off x="1307" y="859"/>
              <a:ext cx="3255" cy="1845"/>
            </a:xfrm>
            <a:prstGeom prst="roundRect">
              <a:avLst>
                <a:gd name="adj" fmla="val 9093"/>
              </a:avLst>
            </a:prstGeom>
            <a:solidFill>
              <a:srgbClr val="DCBB94"/>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0" name="Text Box 9"/>
            <p:cNvSpPr txBox="1">
              <a:spLocks noChangeArrowheads="1"/>
            </p:cNvSpPr>
            <p:nvPr/>
          </p:nvSpPr>
          <p:spPr bwMode="auto">
            <a:xfrm>
              <a:off x="2421" y="943"/>
              <a:ext cx="23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CC0000"/>
                  </a:solidFill>
                </a:rPr>
                <a:t>Aims to ensure that:</a:t>
              </a:r>
              <a:endParaRPr lang="en-GB" altLang="en-US" sz="2000" b="1" i="1">
                <a:solidFill>
                  <a:srgbClr val="CC0000"/>
                </a:solidFill>
              </a:endParaRPr>
            </a:p>
          </p:txBody>
        </p:sp>
        <p:grpSp>
          <p:nvGrpSpPr>
            <p:cNvPr id="36871" name="Group 15"/>
            <p:cNvGrpSpPr/>
            <p:nvPr/>
          </p:nvGrpSpPr>
          <p:grpSpPr bwMode="auto">
            <a:xfrm>
              <a:off x="1222" y="1586"/>
              <a:ext cx="3345" cy="1350"/>
              <a:chOff x="1222" y="1750"/>
              <a:chExt cx="3345" cy="1350"/>
            </a:xfrm>
          </p:grpSpPr>
          <p:sp>
            <p:nvSpPr>
              <p:cNvPr id="36872" name="AutoShape 5"/>
              <p:cNvSpPr>
                <a:spLocks noChangeArrowheads="1"/>
              </p:cNvSpPr>
              <p:nvPr/>
            </p:nvSpPr>
            <p:spPr bwMode="auto">
              <a:xfrm>
                <a:off x="1700" y="1750"/>
                <a:ext cx="2856" cy="606"/>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3" name="Text Box 6"/>
              <p:cNvSpPr txBox="1">
                <a:spLocks noChangeArrowheads="1"/>
              </p:cNvSpPr>
              <p:nvPr/>
            </p:nvSpPr>
            <p:spPr bwMode="auto">
              <a:xfrm>
                <a:off x="1648" y="1887"/>
                <a:ext cx="285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Powers and responsibilities of directors are clearly delineated</a:t>
                </a:r>
                <a:endParaRPr lang="en-GB" altLang="en-US" sz="2000" b="1">
                  <a:solidFill>
                    <a:srgbClr val="000000"/>
                  </a:solidFill>
                </a:endParaRPr>
              </a:p>
            </p:txBody>
          </p:sp>
          <p:sp>
            <p:nvSpPr>
              <p:cNvPr id="36874" name="AutoShape 7"/>
              <p:cNvSpPr>
                <a:spLocks noChangeArrowheads="1"/>
              </p:cNvSpPr>
              <p:nvPr/>
            </p:nvSpPr>
            <p:spPr bwMode="auto">
              <a:xfrm>
                <a:off x="1700" y="2495"/>
                <a:ext cx="2867" cy="605"/>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5" name="Text Box 8"/>
              <p:cNvSpPr txBox="1">
                <a:spLocks noChangeArrowheads="1"/>
              </p:cNvSpPr>
              <p:nvPr/>
            </p:nvSpPr>
            <p:spPr bwMode="auto">
              <a:xfrm>
                <a:off x="1747" y="2630"/>
                <a:ext cx="259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Appropriate checks and balances are in place</a:t>
                </a:r>
                <a:endParaRPr lang="en-GB" altLang="en-US" sz="2000" b="1">
                  <a:solidFill>
                    <a:srgbClr val="000000"/>
                  </a:solidFill>
                </a:endParaRPr>
              </a:p>
            </p:txBody>
          </p:sp>
          <p:sp>
            <p:nvSpPr>
              <p:cNvPr id="36876" name="AutoShape 10"/>
              <p:cNvSpPr>
                <a:spLocks noChangeArrowheads="1"/>
              </p:cNvSpPr>
              <p:nvPr/>
            </p:nvSpPr>
            <p:spPr bwMode="auto">
              <a:xfrm>
                <a:off x="1222" y="1917"/>
                <a:ext cx="320" cy="320"/>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7" name="AutoShape 11"/>
              <p:cNvSpPr>
                <a:spLocks noChangeArrowheads="1"/>
              </p:cNvSpPr>
              <p:nvPr/>
            </p:nvSpPr>
            <p:spPr bwMode="auto">
              <a:xfrm>
                <a:off x="1223" y="2624"/>
                <a:ext cx="320" cy="320"/>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grpSp>
      <p:sp>
        <p:nvSpPr>
          <p:cNvPr id="36868" name="TextBox 20"/>
          <p:cNvSpPr txBox="1">
            <a:spLocks noChangeArrowheads="1"/>
          </p:cNvSpPr>
          <p:nvPr/>
        </p:nvSpPr>
        <p:spPr bwMode="auto">
          <a:xfrm>
            <a:off x="1865313" y="6124576"/>
            <a:ext cx="8693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IN" altLang="en-US" sz="800" i="1">
                <a:solidFill>
                  <a:srgbClr val="000000"/>
                </a:solidFill>
                <a:cs typeface="Arial" panose="020B0604020202020204" pitchFamily="34" charset="0"/>
              </a:rPr>
              <a:t>Source</a:t>
            </a:r>
            <a:r>
              <a:rPr lang="en-IN" altLang="en-US" sz="800">
                <a:solidFill>
                  <a:srgbClr val="000000"/>
                </a:solidFill>
                <a:cs typeface="Arial" panose="020B0604020202020204" pitchFamily="34" charset="0"/>
              </a:rPr>
              <a:t>: </a:t>
            </a:r>
            <a:r>
              <a:rPr lang="en-US" altLang="en-US" sz="800">
                <a:solidFill>
                  <a:srgbClr val="000000"/>
                </a:solidFill>
                <a:cs typeface="Arial" panose="020B0604020202020204" pitchFamily="34" charset="0"/>
              </a:rPr>
              <a:t>Based on information in The UK Corporate Governance Code, July 2018, Financial reporting Council. www.frc.org.uk</a:t>
            </a:r>
            <a:endParaRPr lang="en-GB" altLang="en-US" sz="800">
              <a:solidFill>
                <a:srgbClr val="000000"/>
              </a:solidFill>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38300" y="855663"/>
            <a:ext cx="8915400" cy="400050"/>
          </a:xfrm>
          <a:prstGeom prst="rect">
            <a:avLst/>
          </a:prstGeom>
          <a:noFill/>
          <a:ln w="9525">
            <a:noFill/>
            <a:miter lim="800000"/>
          </a:ln>
        </p:spPr>
        <p:txBody>
          <a:bodyPr>
            <a:spAutoFit/>
          </a:bodyPr>
          <a:lstStyle/>
          <a:p>
            <a:pPr algn="ctr" defTabSz="914400" fontAlgn="base">
              <a:spcBef>
                <a:spcPct val="50000"/>
              </a:spcBef>
              <a:spcAft>
                <a:spcPct val="0"/>
              </a:spcAft>
              <a:defRPr/>
            </a:pPr>
            <a:r>
              <a:rPr lang="en-US" altLang="en-US" sz="2000" b="1" i="1">
                <a:solidFill>
                  <a:srgbClr val="000000">
                    <a:lumMod val="95000"/>
                    <a:lumOff val="5000"/>
                  </a:srgbClr>
                </a:solidFill>
                <a:latin typeface="Arial" panose="020B0604020202020204" pitchFamily="34" charset="0"/>
              </a:rPr>
              <a:t>Covers five main areas</a:t>
            </a:r>
            <a:endParaRPr lang="en-GB" altLang="en-US" sz="2000" b="1" i="1" dirty="0">
              <a:solidFill>
                <a:srgbClr val="000000">
                  <a:lumMod val="95000"/>
                  <a:lumOff val="5000"/>
                </a:srgbClr>
              </a:solidFill>
              <a:latin typeface="Arial" panose="020B0604020202020204" pitchFamily="34" charset="0"/>
            </a:endParaRPr>
          </a:p>
        </p:txBody>
      </p:sp>
      <p:sp>
        <p:nvSpPr>
          <p:cNvPr id="37891" name="AutoShape 5"/>
          <p:cNvSpPr>
            <a:spLocks noChangeArrowheads="1"/>
          </p:cNvSpPr>
          <p:nvPr/>
        </p:nvSpPr>
        <p:spPr bwMode="auto">
          <a:xfrm>
            <a:off x="2887664" y="3930651"/>
            <a:ext cx="7273925" cy="722313"/>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892" name="AutoShape 6"/>
          <p:cNvSpPr>
            <a:spLocks noChangeArrowheads="1"/>
          </p:cNvSpPr>
          <p:nvPr/>
        </p:nvSpPr>
        <p:spPr bwMode="auto">
          <a:xfrm>
            <a:off x="2881314" y="3073401"/>
            <a:ext cx="7273925" cy="722313"/>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893" name="AutoShape 7"/>
          <p:cNvSpPr>
            <a:spLocks noChangeArrowheads="1"/>
          </p:cNvSpPr>
          <p:nvPr/>
        </p:nvSpPr>
        <p:spPr bwMode="auto">
          <a:xfrm>
            <a:off x="2871789" y="2216150"/>
            <a:ext cx="7273925" cy="723900"/>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894" name="AutoShape 13"/>
          <p:cNvSpPr>
            <a:spLocks noChangeArrowheads="1"/>
          </p:cNvSpPr>
          <p:nvPr/>
        </p:nvSpPr>
        <p:spPr bwMode="auto">
          <a:xfrm>
            <a:off x="2881314" y="1344613"/>
            <a:ext cx="7273925" cy="723900"/>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895" name="Text Box 14"/>
          <p:cNvSpPr txBox="1">
            <a:spLocks noChangeArrowheads="1"/>
          </p:cNvSpPr>
          <p:nvPr/>
        </p:nvSpPr>
        <p:spPr bwMode="auto">
          <a:xfrm>
            <a:off x="2900363" y="1587500"/>
            <a:ext cx="7161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Board leadership and company purpose</a:t>
            </a:r>
            <a:endParaRPr lang="en-GB" altLang="en-US" sz="2000" b="1">
              <a:solidFill>
                <a:srgbClr val="000000"/>
              </a:solidFill>
            </a:endParaRPr>
          </a:p>
        </p:txBody>
      </p:sp>
      <p:sp>
        <p:nvSpPr>
          <p:cNvPr id="37896" name="Text Box 15"/>
          <p:cNvSpPr txBox="1">
            <a:spLocks noChangeArrowheads="1"/>
          </p:cNvSpPr>
          <p:nvPr/>
        </p:nvSpPr>
        <p:spPr bwMode="auto">
          <a:xfrm>
            <a:off x="2951163" y="2290763"/>
            <a:ext cx="706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Division of responsibilities</a:t>
            </a:r>
            <a:endParaRPr lang="en-GB" altLang="en-US" sz="2000" b="1">
              <a:solidFill>
                <a:srgbClr val="000000"/>
              </a:solidFill>
            </a:endParaRPr>
          </a:p>
        </p:txBody>
      </p:sp>
      <p:sp>
        <p:nvSpPr>
          <p:cNvPr id="37897" name="Text Box 16"/>
          <p:cNvSpPr txBox="1">
            <a:spLocks noChangeArrowheads="1"/>
          </p:cNvSpPr>
          <p:nvPr/>
        </p:nvSpPr>
        <p:spPr bwMode="auto">
          <a:xfrm>
            <a:off x="3248026" y="4003675"/>
            <a:ext cx="644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Audit, risk and internal control</a:t>
            </a:r>
            <a:endParaRPr lang="en-GB" altLang="en-US" sz="2000" b="1">
              <a:solidFill>
                <a:srgbClr val="000000"/>
              </a:solidFill>
            </a:endParaRPr>
          </a:p>
        </p:txBody>
      </p:sp>
      <p:sp>
        <p:nvSpPr>
          <p:cNvPr id="37898" name="AutoShape 8"/>
          <p:cNvSpPr>
            <a:spLocks noChangeArrowheads="1"/>
          </p:cNvSpPr>
          <p:nvPr/>
        </p:nvSpPr>
        <p:spPr bwMode="auto">
          <a:xfrm>
            <a:off x="2041525" y="1420813"/>
            <a:ext cx="592138" cy="608012"/>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899" name="AutoShape 9"/>
          <p:cNvSpPr>
            <a:spLocks noChangeArrowheads="1"/>
          </p:cNvSpPr>
          <p:nvPr/>
        </p:nvSpPr>
        <p:spPr bwMode="auto">
          <a:xfrm>
            <a:off x="2041525" y="2298701"/>
            <a:ext cx="592138" cy="606425"/>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900" name="AutoShape 10"/>
          <p:cNvSpPr>
            <a:spLocks noChangeArrowheads="1"/>
          </p:cNvSpPr>
          <p:nvPr/>
        </p:nvSpPr>
        <p:spPr bwMode="auto">
          <a:xfrm>
            <a:off x="2030413" y="4022725"/>
            <a:ext cx="590550" cy="604838"/>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901" name="AutoShape 11"/>
          <p:cNvSpPr>
            <a:spLocks noChangeArrowheads="1"/>
          </p:cNvSpPr>
          <p:nvPr/>
        </p:nvSpPr>
        <p:spPr bwMode="auto">
          <a:xfrm>
            <a:off x="2035175" y="3149600"/>
            <a:ext cx="592138" cy="609600"/>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902" name="AutoShape 12"/>
          <p:cNvSpPr>
            <a:spLocks noChangeArrowheads="1"/>
          </p:cNvSpPr>
          <p:nvPr/>
        </p:nvSpPr>
        <p:spPr bwMode="auto">
          <a:xfrm>
            <a:off x="2030413" y="4884738"/>
            <a:ext cx="590550" cy="603250"/>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903" name="Text Box 21"/>
          <p:cNvSpPr txBox="1">
            <a:spLocks noChangeArrowheads="1"/>
          </p:cNvSpPr>
          <p:nvPr/>
        </p:nvSpPr>
        <p:spPr bwMode="auto">
          <a:xfrm>
            <a:off x="2935288" y="3130550"/>
            <a:ext cx="706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Composition succession and evaluation</a:t>
            </a:r>
            <a:endParaRPr lang="en-GB" altLang="en-US" sz="2000" b="1">
              <a:solidFill>
                <a:srgbClr val="000000"/>
              </a:solidFill>
            </a:endParaRPr>
          </a:p>
        </p:txBody>
      </p:sp>
      <p:sp>
        <p:nvSpPr>
          <p:cNvPr id="37904" name="AutoShape 5"/>
          <p:cNvSpPr>
            <a:spLocks noChangeArrowheads="1"/>
          </p:cNvSpPr>
          <p:nvPr/>
        </p:nvSpPr>
        <p:spPr bwMode="auto">
          <a:xfrm>
            <a:off x="2887664" y="4794251"/>
            <a:ext cx="7273925" cy="722313"/>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2000">
              <a:solidFill>
                <a:srgbClr val="000000"/>
              </a:solidFill>
            </a:endParaRPr>
          </a:p>
        </p:txBody>
      </p:sp>
      <p:sp>
        <p:nvSpPr>
          <p:cNvPr id="37905" name="Text Box 16"/>
          <p:cNvSpPr txBox="1">
            <a:spLocks noChangeArrowheads="1"/>
          </p:cNvSpPr>
          <p:nvPr/>
        </p:nvSpPr>
        <p:spPr bwMode="auto">
          <a:xfrm>
            <a:off x="3248026" y="4867275"/>
            <a:ext cx="644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Remuneration</a:t>
            </a:r>
            <a:endParaRPr lang="en-GB" altLang="en-US" sz="2000" b="1">
              <a:solidFill>
                <a:srgbClr val="000000"/>
              </a:solidFill>
            </a:endParaRPr>
          </a:p>
        </p:txBody>
      </p:sp>
      <p:sp>
        <p:nvSpPr>
          <p:cNvPr id="37906" name="Rectangle 1"/>
          <p:cNvSpPr>
            <a:spLocks noChangeArrowheads="1"/>
          </p:cNvSpPr>
          <p:nvPr/>
        </p:nvSpPr>
        <p:spPr bwMode="auto">
          <a:xfrm>
            <a:off x="3327400" y="150813"/>
            <a:ext cx="553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The UK Corporate Governance Code</a:t>
            </a:r>
            <a:endParaRPr lang="en-GB" altLang="en-US" sz="2400" b="1">
              <a:solidFill>
                <a:srgbClr val="007BA4"/>
              </a:solidFill>
            </a:endParaRPr>
          </a:p>
        </p:txBody>
      </p:sp>
      <p:sp>
        <p:nvSpPr>
          <p:cNvPr id="37907" name="TextBox 20"/>
          <p:cNvSpPr txBox="1">
            <a:spLocks noChangeArrowheads="1"/>
          </p:cNvSpPr>
          <p:nvPr/>
        </p:nvSpPr>
        <p:spPr bwMode="auto">
          <a:xfrm>
            <a:off x="1865313" y="6124576"/>
            <a:ext cx="8693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IN" altLang="en-US" sz="800" i="1">
                <a:solidFill>
                  <a:srgbClr val="000000"/>
                </a:solidFill>
                <a:cs typeface="Arial" panose="020B0604020202020204" pitchFamily="34" charset="0"/>
              </a:rPr>
              <a:t>Source</a:t>
            </a:r>
            <a:r>
              <a:rPr lang="en-IN" altLang="en-US" sz="800">
                <a:solidFill>
                  <a:srgbClr val="000000"/>
                </a:solidFill>
                <a:cs typeface="Arial" panose="020B0604020202020204" pitchFamily="34" charset="0"/>
              </a:rPr>
              <a:t>: </a:t>
            </a:r>
            <a:r>
              <a:rPr lang="en-US" altLang="en-US" sz="800">
                <a:solidFill>
                  <a:srgbClr val="000000"/>
                </a:solidFill>
                <a:cs typeface="Arial" panose="020B0604020202020204" pitchFamily="34" charset="0"/>
              </a:rPr>
              <a:t>Based on information in The UK Corporate Governance Code, July 2018, Financial reporting Council. www.frc.org.uk</a:t>
            </a:r>
            <a:endParaRPr lang="en-GB" altLang="en-US" sz="800">
              <a:solidFill>
                <a:srgbClr val="000000"/>
              </a:solidFill>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670050" y="139701"/>
            <a:ext cx="885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2400" b="1">
                <a:solidFill>
                  <a:srgbClr val="007BA4"/>
                </a:solidFill>
              </a:rPr>
              <a:t>Figure 1.5 Ownership of UK listed shares, end of 2016</a:t>
            </a:r>
            <a:endParaRPr lang="en-GB" altLang="en-US" sz="2400">
              <a:solidFill>
                <a:srgbClr val="007BA4"/>
              </a:solidFill>
            </a:endParaRPr>
          </a:p>
        </p:txBody>
      </p:sp>
      <p:sp>
        <p:nvSpPr>
          <p:cNvPr id="39939" name="TextBox 20"/>
          <p:cNvSpPr txBox="1">
            <a:spLocks noChangeArrowheads="1"/>
          </p:cNvSpPr>
          <p:nvPr/>
        </p:nvSpPr>
        <p:spPr bwMode="auto">
          <a:xfrm>
            <a:off x="1865313" y="6005514"/>
            <a:ext cx="869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IN" altLang="en-US" sz="800" i="1">
                <a:solidFill>
                  <a:srgbClr val="000000"/>
                </a:solidFill>
                <a:cs typeface="Arial" panose="020B0604020202020204" pitchFamily="34" charset="0"/>
              </a:rPr>
              <a:t>Source</a:t>
            </a:r>
            <a:r>
              <a:rPr lang="en-IN" altLang="en-US" sz="800">
                <a:solidFill>
                  <a:srgbClr val="000000"/>
                </a:solidFill>
                <a:cs typeface="Arial" panose="020B0604020202020204" pitchFamily="34" charset="0"/>
              </a:rPr>
              <a:t>: </a:t>
            </a:r>
            <a:r>
              <a:rPr lang="en-US" altLang="en-US" sz="800" i="1">
                <a:solidFill>
                  <a:srgbClr val="000000"/>
                </a:solidFill>
                <a:cs typeface="Arial" panose="020B0604020202020204" pitchFamily="34" charset="0"/>
              </a:rPr>
              <a:t>Ownership of UK Quoted Shares 2016</a:t>
            </a:r>
            <a:r>
              <a:rPr lang="en-US" altLang="en-US" sz="800">
                <a:solidFill>
                  <a:srgbClr val="000000"/>
                </a:solidFill>
                <a:cs typeface="Arial" panose="020B0604020202020204" pitchFamily="34" charset="0"/>
              </a:rPr>
              <a:t>, Table 4, Office for National Statistics, 29 November 2017. Office for National Statistics licensed under</a:t>
            </a:r>
            <a:br>
              <a:rPr lang="en-US" altLang="en-US" sz="800">
                <a:solidFill>
                  <a:srgbClr val="000000"/>
                </a:solidFill>
                <a:cs typeface="Arial" panose="020B0604020202020204" pitchFamily="34" charset="0"/>
              </a:rPr>
            </a:br>
            <a:r>
              <a:rPr lang="en-US" altLang="en-US" sz="800">
                <a:solidFill>
                  <a:srgbClr val="000000"/>
                </a:solidFill>
                <a:cs typeface="Arial" panose="020B0604020202020204" pitchFamily="34" charset="0"/>
              </a:rPr>
              <a:t>the Open Government Licence v3.0.</a:t>
            </a:r>
            <a:endParaRPr lang="en-GB" altLang="en-US" sz="800">
              <a:solidFill>
                <a:srgbClr val="000000"/>
              </a:solidFill>
              <a:cs typeface="Arial" panose="020B0604020202020204" pitchFamily="34" charset="0"/>
            </a:endParaRPr>
          </a:p>
        </p:txBody>
      </p:sp>
      <p:pic>
        <p:nvPicPr>
          <p:cNvPr id="39940"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473325" y="873125"/>
            <a:ext cx="724535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866900" y="141288"/>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Exerting control over directors</a:t>
            </a:r>
            <a:endParaRPr lang="en-GB" altLang="en-US" sz="2400">
              <a:solidFill>
                <a:srgbClr val="007BA4"/>
              </a:solidFill>
            </a:endParaRPr>
          </a:p>
        </p:txBody>
      </p:sp>
      <p:grpSp>
        <p:nvGrpSpPr>
          <p:cNvPr id="41987" name="Group 16"/>
          <p:cNvGrpSpPr/>
          <p:nvPr/>
        </p:nvGrpSpPr>
        <p:grpSpPr bwMode="auto">
          <a:xfrm>
            <a:off x="3109913" y="1771650"/>
            <a:ext cx="5961062" cy="3487738"/>
            <a:chOff x="1037" y="859"/>
            <a:chExt cx="3755" cy="2197"/>
          </a:xfrm>
        </p:grpSpPr>
        <p:sp>
          <p:nvSpPr>
            <p:cNvPr id="41988" name="AutoShape 3"/>
            <p:cNvSpPr>
              <a:spLocks noChangeArrowheads="1"/>
            </p:cNvSpPr>
            <p:nvPr/>
          </p:nvSpPr>
          <p:spPr bwMode="auto">
            <a:xfrm>
              <a:off x="1307" y="859"/>
              <a:ext cx="3255" cy="1845"/>
            </a:xfrm>
            <a:prstGeom prst="roundRect">
              <a:avLst>
                <a:gd name="adj" fmla="val 9093"/>
              </a:avLst>
            </a:prstGeom>
            <a:solidFill>
              <a:srgbClr val="DCBB94"/>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89" name="Text Box 9"/>
            <p:cNvSpPr txBox="1">
              <a:spLocks noChangeArrowheads="1"/>
            </p:cNvSpPr>
            <p:nvPr/>
          </p:nvSpPr>
          <p:spPr bwMode="auto">
            <a:xfrm>
              <a:off x="1037" y="943"/>
              <a:ext cx="375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CC0000"/>
                  </a:solidFill>
                </a:rPr>
                <a:t>Two main approaches available to shareholders:</a:t>
              </a:r>
              <a:endParaRPr lang="en-GB" altLang="en-US" sz="2000" b="1" i="1">
                <a:solidFill>
                  <a:srgbClr val="CC0000"/>
                </a:solidFill>
              </a:endParaRPr>
            </a:p>
          </p:txBody>
        </p:sp>
        <p:grpSp>
          <p:nvGrpSpPr>
            <p:cNvPr id="41990" name="Group 15"/>
            <p:cNvGrpSpPr/>
            <p:nvPr/>
          </p:nvGrpSpPr>
          <p:grpSpPr bwMode="auto">
            <a:xfrm>
              <a:off x="1222" y="1586"/>
              <a:ext cx="3399" cy="1470"/>
              <a:chOff x="1222" y="1750"/>
              <a:chExt cx="3399" cy="1470"/>
            </a:xfrm>
          </p:grpSpPr>
          <p:sp>
            <p:nvSpPr>
              <p:cNvPr id="41991" name="AutoShape 5"/>
              <p:cNvSpPr>
                <a:spLocks noChangeArrowheads="1"/>
              </p:cNvSpPr>
              <p:nvPr/>
            </p:nvSpPr>
            <p:spPr bwMode="auto">
              <a:xfrm>
                <a:off x="1700" y="1750"/>
                <a:ext cx="2856" cy="606"/>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2" name="Text Box 6"/>
              <p:cNvSpPr txBox="1">
                <a:spLocks noChangeArrowheads="1"/>
              </p:cNvSpPr>
              <p:nvPr/>
            </p:nvSpPr>
            <p:spPr bwMode="auto">
              <a:xfrm>
                <a:off x="1648" y="1887"/>
                <a:ext cx="285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Linking directors remuneration to share performance</a:t>
                </a:r>
                <a:endParaRPr lang="en-GB" altLang="en-US" sz="2000" b="1">
                  <a:solidFill>
                    <a:srgbClr val="000000"/>
                  </a:solidFill>
                </a:endParaRPr>
              </a:p>
            </p:txBody>
          </p:sp>
          <p:sp>
            <p:nvSpPr>
              <p:cNvPr id="41993" name="AutoShape 7"/>
              <p:cNvSpPr>
                <a:spLocks noChangeArrowheads="1"/>
              </p:cNvSpPr>
              <p:nvPr/>
            </p:nvSpPr>
            <p:spPr bwMode="auto">
              <a:xfrm>
                <a:off x="1631" y="2486"/>
                <a:ext cx="2990" cy="72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4" name="Text Box 8"/>
              <p:cNvSpPr txBox="1">
                <a:spLocks noChangeArrowheads="1"/>
              </p:cNvSpPr>
              <p:nvPr/>
            </p:nvSpPr>
            <p:spPr bwMode="auto">
              <a:xfrm>
                <a:off x="1667" y="2580"/>
                <a:ext cx="269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Monitoring directors actions and controlling their use of business resources</a:t>
                </a:r>
                <a:endParaRPr lang="en-GB" altLang="en-US" sz="2000" b="1">
                  <a:solidFill>
                    <a:srgbClr val="000000"/>
                  </a:solidFill>
                </a:endParaRPr>
              </a:p>
            </p:txBody>
          </p:sp>
          <p:sp>
            <p:nvSpPr>
              <p:cNvPr id="41995" name="AutoShape 10"/>
              <p:cNvSpPr>
                <a:spLocks noChangeArrowheads="1"/>
              </p:cNvSpPr>
              <p:nvPr/>
            </p:nvSpPr>
            <p:spPr bwMode="auto">
              <a:xfrm>
                <a:off x="1222" y="1917"/>
                <a:ext cx="320" cy="320"/>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6" name="AutoShape 11"/>
              <p:cNvSpPr>
                <a:spLocks noChangeArrowheads="1"/>
              </p:cNvSpPr>
              <p:nvPr/>
            </p:nvSpPr>
            <p:spPr bwMode="auto">
              <a:xfrm>
                <a:off x="1223" y="2624"/>
                <a:ext cx="320" cy="320"/>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638300" y="150813"/>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cs typeface="Arial" panose="020B0604020202020204" pitchFamily="34" charset="0"/>
              </a:rPr>
              <a:t>Figure 1.6 The main forms of shareholder activism</a:t>
            </a:r>
            <a:endParaRPr lang="en-GB" altLang="en-US" sz="2400" b="1">
              <a:solidFill>
                <a:srgbClr val="007BA4"/>
              </a:solidFill>
              <a:cs typeface="Arial" panose="020B0604020202020204" pitchFamily="34" charset="0"/>
            </a:endParaRPr>
          </a:p>
        </p:txBody>
      </p:sp>
      <p:pic>
        <p:nvPicPr>
          <p:cNvPr id="43011" name="Picture 15" descr="\\192.168.9.252\08macdata04\08VOL4\Graphics\Powerpoint\PE_UK\PE536-ATRILL\Final files\GIF\ch01\M01NF006.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250" y="1641475"/>
            <a:ext cx="729615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39900" y="141288"/>
            <a:ext cx="871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UK Stewardship Code</a:t>
            </a:r>
            <a:endParaRPr lang="en-GB" altLang="en-US" sz="2400">
              <a:solidFill>
                <a:srgbClr val="007BA4"/>
              </a:solidFill>
            </a:endParaRPr>
          </a:p>
        </p:txBody>
      </p:sp>
      <p:grpSp>
        <p:nvGrpSpPr>
          <p:cNvPr id="45059" name="Group 1"/>
          <p:cNvGrpSpPr/>
          <p:nvPr/>
        </p:nvGrpSpPr>
        <p:grpSpPr bwMode="auto">
          <a:xfrm>
            <a:off x="2133600" y="692150"/>
            <a:ext cx="7924800" cy="5576888"/>
            <a:chOff x="593725" y="546100"/>
            <a:chExt cx="8307388" cy="5846763"/>
          </a:xfrm>
        </p:grpSpPr>
        <p:grpSp>
          <p:nvGrpSpPr>
            <p:cNvPr id="45060" name="Group 3"/>
            <p:cNvGrpSpPr/>
            <p:nvPr/>
          </p:nvGrpSpPr>
          <p:grpSpPr bwMode="auto">
            <a:xfrm>
              <a:off x="593725" y="966788"/>
              <a:ext cx="8307388" cy="5426075"/>
              <a:chOff x="448" y="585"/>
              <a:chExt cx="5303" cy="3540"/>
            </a:xfrm>
          </p:grpSpPr>
          <p:sp>
            <p:nvSpPr>
              <p:cNvPr id="45062" name="AutoShape 4"/>
              <p:cNvSpPr>
                <a:spLocks noChangeArrowheads="1"/>
              </p:cNvSpPr>
              <p:nvPr/>
            </p:nvSpPr>
            <p:spPr bwMode="auto">
              <a:xfrm>
                <a:off x="881" y="2375"/>
                <a:ext cx="4733" cy="839"/>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sp>
            <p:nvSpPr>
              <p:cNvPr id="45063" name="AutoShape 6"/>
              <p:cNvSpPr>
                <a:spLocks noChangeArrowheads="1"/>
              </p:cNvSpPr>
              <p:nvPr/>
            </p:nvSpPr>
            <p:spPr bwMode="auto">
              <a:xfrm>
                <a:off x="888" y="1471"/>
                <a:ext cx="4663" cy="680"/>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sp>
            <p:nvSpPr>
              <p:cNvPr id="45064" name="AutoShape 8"/>
              <p:cNvSpPr>
                <a:spLocks noChangeArrowheads="1"/>
              </p:cNvSpPr>
              <p:nvPr/>
            </p:nvSpPr>
            <p:spPr bwMode="auto">
              <a:xfrm>
                <a:off x="862" y="585"/>
                <a:ext cx="4788" cy="727"/>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sp>
            <p:nvSpPr>
              <p:cNvPr id="45065" name="Text Box 9"/>
              <p:cNvSpPr txBox="1">
                <a:spLocks noChangeArrowheads="1"/>
              </p:cNvSpPr>
              <p:nvPr/>
            </p:nvSpPr>
            <p:spPr bwMode="auto">
              <a:xfrm>
                <a:off x="1063" y="707"/>
                <a:ext cx="46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defRPr/>
                </a:pPr>
                <a:r>
                  <a:rPr lang="en-US" altLang="en-US" sz="1800" b="1">
                    <a:solidFill>
                      <a:srgbClr val="000000"/>
                    </a:solidFill>
                  </a:rPr>
                  <a:t>establishing policies relating to stewardship and voting procedures, along with their periodic reporting  </a:t>
                </a:r>
                <a:endParaRPr lang="en-GB" altLang="en-US" sz="1800">
                  <a:solidFill>
                    <a:srgbClr val="000000"/>
                  </a:solidFill>
                </a:endParaRPr>
              </a:p>
            </p:txBody>
          </p:sp>
          <p:sp>
            <p:nvSpPr>
              <p:cNvPr id="45066" name="Text Box 11"/>
              <p:cNvSpPr txBox="1">
                <a:spLocks noChangeArrowheads="1"/>
              </p:cNvSpPr>
              <p:nvPr/>
            </p:nvSpPr>
            <p:spPr bwMode="auto">
              <a:xfrm>
                <a:off x="1072" y="1741"/>
                <a:ext cx="362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defRPr/>
                </a:pPr>
                <a:r>
                  <a:rPr lang="en-US" altLang="en-US" sz="1800" b="1">
                    <a:solidFill>
                      <a:srgbClr val="000000"/>
                    </a:solidFill>
                  </a:rPr>
                  <a:t>checking on investee businesses </a:t>
                </a:r>
                <a:endParaRPr lang="en-GB" altLang="en-US" sz="1800" b="1">
                  <a:solidFill>
                    <a:srgbClr val="000000"/>
                  </a:solidFill>
                </a:endParaRPr>
              </a:p>
            </p:txBody>
          </p:sp>
          <p:sp>
            <p:nvSpPr>
              <p:cNvPr id="45067" name="Text Box 12"/>
              <p:cNvSpPr txBox="1">
                <a:spLocks noChangeArrowheads="1"/>
              </p:cNvSpPr>
              <p:nvPr/>
            </p:nvSpPr>
            <p:spPr bwMode="auto">
              <a:xfrm>
                <a:off x="1063" y="2533"/>
                <a:ext cx="4259"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defRPr/>
                </a:pPr>
                <a:r>
                  <a:rPr lang="en-US" altLang="en-US" sz="1800" b="1">
                    <a:solidFill>
                      <a:srgbClr val="000000"/>
                    </a:solidFill>
                  </a:rPr>
                  <a:t>deciding when stewardship activities should be intensified and when to act in concert with other shareholders</a:t>
                </a:r>
                <a:endParaRPr lang="en-GB" altLang="en-US" sz="1800">
                  <a:solidFill>
                    <a:srgbClr val="000000"/>
                  </a:solidFill>
                </a:endParaRPr>
              </a:p>
            </p:txBody>
          </p:sp>
          <p:sp>
            <p:nvSpPr>
              <p:cNvPr id="45068" name="AutoShape 14"/>
              <p:cNvSpPr>
                <a:spLocks noChangeArrowheads="1"/>
              </p:cNvSpPr>
              <p:nvPr/>
            </p:nvSpPr>
            <p:spPr bwMode="auto">
              <a:xfrm>
                <a:off x="917" y="3437"/>
                <a:ext cx="4680" cy="688"/>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sp>
            <p:nvSpPr>
              <p:cNvPr id="45069" name="Text Box 16"/>
              <p:cNvSpPr txBox="1">
                <a:spLocks noChangeArrowheads="1"/>
              </p:cNvSpPr>
              <p:nvPr/>
            </p:nvSpPr>
            <p:spPr bwMode="auto">
              <a:xfrm>
                <a:off x="1136" y="3633"/>
                <a:ext cx="439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defRPr/>
                </a:pPr>
                <a:r>
                  <a:rPr lang="en-US" altLang="en-US" sz="1800" b="1">
                    <a:solidFill>
                      <a:srgbClr val="000000"/>
                    </a:solidFill>
                  </a:rPr>
                  <a:t>disclosing conflicts of interest arising from stewardship activities and how they are resolved</a:t>
                </a:r>
                <a:endParaRPr lang="en-GB" altLang="en-US" sz="1800" b="1">
                  <a:solidFill>
                    <a:srgbClr val="000000"/>
                  </a:solidFill>
                </a:endParaRPr>
              </a:p>
            </p:txBody>
          </p:sp>
          <p:sp>
            <p:nvSpPr>
              <p:cNvPr id="45070" name="Text Box 17"/>
              <p:cNvSpPr txBox="1">
                <a:spLocks noChangeArrowheads="1"/>
              </p:cNvSpPr>
              <p:nvPr/>
            </p:nvSpPr>
            <p:spPr bwMode="auto">
              <a:xfrm>
                <a:off x="918" y="3186"/>
                <a:ext cx="459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endParaRPr lang="en-GB" altLang="en-US" sz="1800" b="1">
                  <a:solidFill>
                    <a:srgbClr val="000000"/>
                  </a:solidFill>
                </a:endParaRPr>
              </a:p>
            </p:txBody>
          </p:sp>
          <p:grpSp>
            <p:nvGrpSpPr>
              <p:cNvPr id="45071" name="Group 18"/>
              <p:cNvGrpSpPr/>
              <p:nvPr/>
            </p:nvGrpSpPr>
            <p:grpSpPr bwMode="auto">
              <a:xfrm>
                <a:off x="448" y="734"/>
                <a:ext cx="305" cy="3262"/>
                <a:chOff x="547" y="692"/>
                <a:chExt cx="321" cy="3262"/>
              </a:xfrm>
            </p:grpSpPr>
            <p:sp>
              <p:nvSpPr>
                <p:cNvPr id="45072" name="AutoShape 19"/>
                <p:cNvSpPr>
                  <a:spLocks noChangeArrowheads="1"/>
                </p:cNvSpPr>
                <p:nvPr/>
              </p:nvSpPr>
              <p:spPr bwMode="auto">
                <a:xfrm>
                  <a:off x="549" y="692"/>
                  <a:ext cx="304" cy="33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sp>
              <p:nvSpPr>
                <p:cNvPr id="45073" name="AutoShape 21"/>
                <p:cNvSpPr>
                  <a:spLocks noChangeArrowheads="1"/>
                </p:cNvSpPr>
                <p:nvPr/>
              </p:nvSpPr>
              <p:spPr bwMode="auto">
                <a:xfrm>
                  <a:off x="547" y="1596"/>
                  <a:ext cx="304" cy="345"/>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sp>
              <p:nvSpPr>
                <p:cNvPr id="45074" name="AutoShape 23"/>
                <p:cNvSpPr>
                  <a:spLocks noChangeArrowheads="1"/>
                </p:cNvSpPr>
                <p:nvPr/>
              </p:nvSpPr>
              <p:spPr bwMode="auto">
                <a:xfrm>
                  <a:off x="551" y="2485"/>
                  <a:ext cx="317" cy="370"/>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sp>
              <p:nvSpPr>
                <p:cNvPr id="45075" name="AutoShape 25"/>
                <p:cNvSpPr>
                  <a:spLocks noChangeArrowheads="1"/>
                </p:cNvSpPr>
                <p:nvPr/>
              </p:nvSpPr>
              <p:spPr bwMode="auto">
                <a:xfrm>
                  <a:off x="548" y="3600"/>
                  <a:ext cx="304" cy="354"/>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600">
                    <a:solidFill>
                      <a:srgbClr val="000000"/>
                    </a:solidFill>
                  </a:endParaRPr>
                </a:p>
              </p:txBody>
            </p:sp>
          </p:grpSp>
        </p:grpSp>
        <p:sp>
          <p:nvSpPr>
            <p:cNvPr id="45061" name="Text Box 26"/>
            <p:cNvSpPr txBox="1">
              <a:spLocks noChangeArrowheads="1"/>
            </p:cNvSpPr>
            <p:nvPr/>
          </p:nvSpPr>
          <p:spPr bwMode="auto">
            <a:xfrm>
              <a:off x="2085975" y="546100"/>
              <a:ext cx="4524375" cy="38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800" b="1" i="1">
                  <a:solidFill>
                    <a:srgbClr val="000000"/>
                  </a:solidFill>
                </a:rPr>
                <a:t>     Relates to financial institutions:</a:t>
              </a:r>
              <a:endParaRPr lang="en-US" altLang="en-US" sz="1800" b="1" i="1">
                <a:solidFill>
                  <a:srgbClr val="000000"/>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p:cNvSpPr>
            <a:spLocks noGrp="1" noRot="1" noChangeAspect="1" noMove="1" noResize="1" noEditPoints="1" noAdjustHandles="1" noChangeArrowheads="1" noChangeShapeType="1" noTextEdit="1"/>
          </p:cNvSpPr>
          <p:nvPr/>
        </p:nvSpPr>
        <p:spPr>
          <a:xfrm>
            <a:off x="2183657"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anose="020B0604020202020204"/>
            </a:endParaRPr>
          </a:p>
        </p:txBody>
      </p:sp>
      <p:sp>
        <p:nvSpPr>
          <p:cNvPr id="10" name="Freeform: Shape 9"/>
          <p:cNvSpPr>
            <a:spLocks noGrp="1" noRot="1" noChangeAspect="1" noMove="1" noResize="1" noEditPoints="1" noAdjustHandles="1" noChangeArrowheads="1" noChangeShapeType="1" noTextEdit="1"/>
          </p:cNvSpPr>
          <p:nvPr/>
        </p:nvSpPr>
        <p:spPr>
          <a:xfrm>
            <a:off x="2375207"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a:endParaRPr>
          </a:p>
        </p:txBody>
      </p:sp>
      <p:sp>
        <p:nvSpPr>
          <p:cNvPr id="2" name="Title 1"/>
          <p:cNvSpPr>
            <a:spLocks noGrp="1"/>
          </p:cNvSpPr>
          <p:nvPr>
            <p:ph type="ctrTitle"/>
          </p:nvPr>
        </p:nvSpPr>
        <p:spPr>
          <a:xfrm>
            <a:off x="3257361" y="365760"/>
            <a:ext cx="5677279" cy="1288238"/>
          </a:xfrm>
        </p:spPr>
        <p:txBody>
          <a:bodyPr vert="horz" lIns="91440" tIns="45720" rIns="91440" bIns="45720" rtlCol="0" anchor="ctr">
            <a:normAutofit/>
          </a:bodyPr>
          <a:lstStyle/>
          <a:p>
            <a:pPr algn="ctr" defTabSz="914400"/>
            <a:r>
              <a:rPr lang="en-US" sz="4400" b="0">
                <a:latin typeface="+mj-lt"/>
              </a:rPr>
              <a:t>Coming Next…</a:t>
            </a:r>
            <a:endParaRPr lang="en-US" sz="4400" b="0">
              <a:latin typeface="+mj-lt"/>
            </a:endParaRPr>
          </a:p>
        </p:txBody>
      </p:sp>
      <p:sp>
        <p:nvSpPr>
          <p:cNvPr id="3" name="Subtitle 2"/>
          <p:cNvSpPr>
            <a:spLocks noGrp="1"/>
          </p:cNvSpPr>
          <p:nvPr>
            <p:ph type="subTitle" idx="1"/>
          </p:nvPr>
        </p:nvSpPr>
        <p:spPr>
          <a:xfrm>
            <a:off x="3148176" y="1956816"/>
            <a:ext cx="5895648" cy="4024884"/>
          </a:xfr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100" dirty="0">
                <a:latin typeface="+mn-lt"/>
              </a:rPr>
              <a:t>4pm to 5pm – Introduction to the business simulation</a:t>
            </a:r>
            <a:endParaRPr lang="en-US" sz="2100" dirty="0">
              <a:latin typeface="+mn-lt"/>
            </a:endParaRPr>
          </a:p>
          <a:p>
            <a:pPr marL="285750" indent="-228600" defTabSz="914400">
              <a:lnSpc>
                <a:spcPct val="90000"/>
              </a:lnSpc>
              <a:spcAft>
                <a:spcPts val="600"/>
              </a:spcAft>
              <a:buFont typeface="Arial" panose="020B0604020202020204" pitchFamily="34" charset="0"/>
              <a:buChar char="•"/>
            </a:pPr>
            <a:r>
              <a:rPr lang="en-US" sz="2100" dirty="0">
                <a:latin typeface="+mn-lt"/>
              </a:rPr>
              <a:t>5pm to 5.30pm - Break (Read the Enron article if you have not already done so)</a:t>
            </a:r>
            <a:endParaRPr lang="en-US" sz="2100" dirty="0">
              <a:latin typeface="+mn-lt"/>
            </a:endParaRPr>
          </a:p>
          <a:p>
            <a:pPr marL="285750" indent="-228600" defTabSz="914400">
              <a:lnSpc>
                <a:spcPct val="90000"/>
              </a:lnSpc>
              <a:spcAft>
                <a:spcPts val="600"/>
              </a:spcAft>
              <a:buFont typeface="Arial" panose="020B0604020202020204" pitchFamily="34" charset="0"/>
              <a:buChar char="•"/>
            </a:pPr>
            <a:r>
              <a:rPr lang="en-US" sz="2100" dirty="0">
                <a:latin typeface="+mn-lt"/>
              </a:rPr>
              <a:t>5.30pm to 7.00pm – Financial Statements</a:t>
            </a:r>
            <a:endParaRPr lang="en-US" sz="2100" dirty="0">
              <a:latin typeface="+mn-lt"/>
            </a:endParaRPr>
          </a:p>
          <a:p>
            <a:pPr marL="285750" indent="-228600" defTabSz="914400">
              <a:lnSpc>
                <a:spcPct val="90000"/>
              </a:lnSpc>
              <a:spcAft>
                <a:spcPts val="600"/>
              </a:spcAft>
              <a:buFont typeface="Arial" panose="020B0604020202020204" pitchFamily="34" charset="0"/>
              <a:buChar char="•"/>
            </a:pPr>
            <a:r>
              <a:rPr lang="en-US" sz="2100" dirty="0">
                <a:latin typeface="+mn-lt"/>
              </a:rPr>
              <a:t>7.00pm to 8.00pm - Simulation practice round in groups</a:t>
            </a:r>
            <a:endParaRPr lang="en-US" sz="2100" dirty="0">
              <a:latin typeface="+mn-lt"/>
            </a:endParaRPr>
          </a:p>
          <a:p>
            <a:pPr marL="285750" indent="-228600" defTabSz="914400">
              <a:lnSpc>
                <a:spcPct val="90000"/>
              </a:lnSpc>
              <a:spcAft>
                <a:spcPts val="600"/>
              </a:spcAft>
              <a:buFont typeface="Arial" panose="020B0604020202020204" pitchFamily="34" charset="0"/>
              <a:buChar char="•"/>
            </a:pPr>
            <a:r>
              <a:rPr lang="en-US" sz="2100" dirty="0">
                <a:latin typeface="+mn-lt"/>
              </a:rPr>
              <a:t>8pm to 8.30pm – Live Q&amp;A and feedback on simulation</a:t>
            </a:r>
            <a:endParaRPr lang="en-US" sz="2100" dirty="0">
              <a:latin typeface="+mn-lt"/>
            </a:endParaRPr>
          </a:p>
          <a:p>
            <a:pPr marL="285750" indent="-228600" defTabSz="914400">
              <a:lnSpc>
                <a:spcPct val="90000"/>
              </a:lnSpc>
              <a:spcAft>
                <a:spcPts val="600"/>
              </a:spcAft>
              <a:buFont typeface="Arial" panose="020B0604020202020204" pitchFamily="34" charset="0"/>
              <a:buChar char="•"/>
            </a:pPr>
            <a:r>
              <a:rPr lang="en-US" sz="2100" dirty="0">
                <a:latin typeface="+mn-lt"/>
              </a:rPr>
              <a:t>8.30pm – Finish!</a:t>
            </a:r>
            <a:endParaRPr lang="en-US" sz="2100" dirty="0">
              <a:latin typeface="+mn-lt"/>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500" dirty="0">
                <a:latin typeface="Arial" panose="020B0604020202020204" pitchFamily="34" charset="0"/>
                <a:cs typeface="Arial" panose="020B0604020202020204" pitchFamily="34" charset="0"/>
              </a:rPr>
              <a:t>Key Points</a:t>
            </a:r>
            <a:endParaRPr lang="en-US" sz="4500" dirty="0">
              <a:latin typeface="Arial" panose="020B0604020202020204" pitchFamily="34" charset="0"/>
              <a:cs typeface="Arial" panose="020B0604020202020204" pitchFamily="34" charset="0"/>
            </a:endParaRPr>
          </a:p>
        </p:txBody>
      </p:sp>
      <p:graphicFrame>
        <p:nvGraphicFramePr>
          <p:cNvPr id="16" name="Content Placeholder 2"/>
          <p:cNvGraphicFramePr>
            <a:graphicFrameLocks noGrp="1"/>
          </p:cNvGraphicFramePr>
          <p:nvPr>
            <p:ph idx="1"/>
          </p:nvPr>
        </p:nvGraphicFramePr>
        <p:xfrm>
          <a:off x="684576" y="1892737"/>
          <a:ext cx="10095277"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4000" r="-14000"/>
          </a:stretch>
        </a:blipFill>
        <a:effectLst/>
      </p:bgPr>
    </p:bg>
    <p:spTree>
      <p:nvGrpSpPr>
        <p:cNvPr id="1" name=""/>
        <p:cNvGrpSpPr/>
        <p:nvPr/>
      </p:nvGrpSpPr>
      <p:grpSpPr>
        <a:xfrm>
          <a:off x="0" y="0"/>
          <a:ext cx="0" cy="0"/>
          <a:chOff x="0" y="0"/>
          <a:chExt cx="0" cy="0"/>
        </a:xfrm>
      </p:grpSpPr>
      <p:sp>
        <p:nvSpPr>
          <p:cNvPr id="4" name="TextBox 3"/>
          <p:cNvSpPr txBox="1"/>
          <p:nvPr/>
        </p:nvSpPr>
        <p:spPr>
          <a:xfrm>
            <a:off x="1857375" y="933451"/>
            <a:ext cx="3962400" cy="3139321"/>
          </a:xfrm>
          <a:prstGeom prst="rect">
            <a:avLst/>
          </a:prstGeom>
          <a:noFill/>
        </p:spPr>
        <p:txBody>
          <a:bodyPr wrap="square" rtlCol="0">
            <a:spAutoFit/>
          </a:bodyPr>
          <a:lstStyle/>
          <a:p>
            <a:pPr algn="ctr" defTabSz="914400">
              <a:defRPr/>
            </a:pPr>
            <a:r>
              <a:rPr lang="en-GB" sz="6600" dirty="0">
                <a:solidFill>
                  <a:prstClr val="black"/>
                </a:solidFill>
                <a:latin typeface="Arial" panose="020B0604020202020204" pitchFamily="34" charset="0"/>
                <a:cs typeface="Arial" panose="020B0604020202020204" pitchFamily="34" charset="0"/>
              </a:rPr>
              <a:t>Any Questions?</a:t>
            </a:r>
            <a:endParaRPr lang="en-US" sz="66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fontScale="90000"/>
          </a:bodyPr>
          <a:lstStyle/>
          <a:p>
            <a:r>
              <a:rPr lang="en-US" dirty="0"/>
              <a:t>Week 1 – Learning Outcomes</a:t>
            </a:r>
            <a:endParaRPr lang="en-GB" dirty="0"/>
          </a:p>
        </p:txBody>
      </p:sp>
      <p:sp>
        <p:nvSpPr>
          <p:cNvPr id="3" name="Content Placeholder 2"/>
          <p:cNvSpPr>
            <a:spLocks noGrp="1"/>
          </p:cNvSpPr>
          <p:nvPr>
            <p:ph idx="1"/>
          </p:nvPr>
        </p:nvSpPr>
        <p:spPr>
          <a:xfrm>
            <a:off x="4965431" y="2438400"/>
            <a:ext cx="6586489" cy="3785419"/>
          </a:xfrm>
        </p:spPr>
        <p:txBody>
          <a:bodyPr>
            <a:normAutofit/>
          </a:bodyPr>
          <a:lstStyle/>
          <a:p>
            <a:pPr>
              <a:buFont typeface="Arial" panose="020B0604020202020204" pitchFamily="34" charset="0"/>
              <a:buChar char="•"/>
            </a:pPr>
            <a:r>
              <a:rPr lang="en-US" sz="1700" b="0" i="0" dirty="0">
                <a:effectLst/>
                <a:latin typeface="Arial" panose="020B0604020202020204" pitchFamily="34" charset="0"/>
              </a:rPr>
              <a:t>Consider the role of the finance function</a:t>
            </a:r>
            <a:endParaRPr lang="en-US" sz="1700" b="0" i="0" dirty="0">
              <a:effectLst/>
              <a:latin typeface="Arial" panose="020B0604020202020204" pitchFamily="34" charset="0"/>
            </a:endParaRPr>
          </a:p>
          <a:p>
            <a:pPr>
              <a:buFont typeface="Arial" panose="020B0604020202020204" pitchFamily="34" charset="0"/>
              <a:buChar char="•"/>
            </a:pPr>
            <a:r>
              <a:rPr lang="en-US" sz="1700" b="0" i="0" dirty="0">
                <a:effectLst/>
                <a:latin typeface="Arial" panose="020B0604020202020204" pitchFamily="34" charset="0"/>
              </a:rPr>
              <a:t>Compare and contrast the differences between financial accounting and financial management;</a:t>
            </a:r>
            <a:endParaRPr lang="en-US" sz="1700" b="0" i="0" dirty="0">
              <a:effectLst/>
              <a:latin typeface="Arial" panose="020B0604020202020204" pitchFamily="34" charset="0"/>
            </a:endParaRPr>
          </a:p>
          <a:p>
            <a:pPr>
              <a:buFont typeface="Arial" panose="020B0604020202020204" pitchFamily="34" charset="0"/>
              <a:buChar char="•"/>
            </a:pPr>
            <a:r>
              <a:rPr lang="en-US" sz="1700" b="0" i="0" dirty="0">
                <a:effectLst/>
                <a:latin typeface="Arial" panose="020B0604020202020204" pitchFamily="34" charset="0"/>
              </a:rPr>
              <a:t>Examine how a finance team will support managerial decisions;</a:t>
            </a:r>
            <a:endParaRPr lang="en-US" sz="1700" b="0" i="0" dirty="0">
              <a:effectLst/>
              <a:latin typeface="Arial" panose="020B0604020202020204" pitchFamily="34" charset="0"/>
            </a:endParaRPr>
          </a:p>
          <a:p>
            <a:pPr>
              <a:buFont typeface="Arial" panose="020B0604020202020204" pitchFamily="34" charset="0"/>
              <a:buChar char="•"/>
            </a:pPr>
            <a:r>
              <a:rPr lang="en-US" sz="1700" b="0" i="0" dirty="0">
                <a:effectLst/>
                <a:latin typeface="Arial" panose="020B0604020202020204" pitchFamily="34" charset="0"/>
              </a:rPr>
              <a:t>Consider your interaction as a manager with the finance function in a business;</a:t>
            </a:r>
            <a:endParaRPr lang="en-US" sz="1700" b="0" i="0" dirty="0">
              <a:effectLst/>
              <a:latin typeface="Arial" panose="020B0604020202020204" pitchFamily="34" charset="0"/>
            </a:endParaRPr>
          </a:p>
          <a:p>
            <a:pPr>
              <a:buFont typeface="Arial" panose="020B0604020202020204" pitchFamily="34" charset="0"/>
              <a:buChar char="•"/>
            </a:pPr>
            <a:r>
              <a:rPr lang="en-US" sz="1700" b="0" i="0" dirty="0">
                <a:effectLst/>
                <a:latin typeface="Arial" panose="020B0604020202020204" pitchFamily="34" charset="0"/>
              </a:rPr>
              <a:t>Identify and discuss possible objectives for a business;</a:t>
            </a:r>
            <a:endParaRPr lang="en-US" sz="1700" b="0" i="0" dirty="0">
              <a:effectLst/>
              <a:latin typeface="Arial" panose="020B0604020202020204" pitchFamily="34" charset="0"/>
            </a:endParaRPr>
          </a:p>
          <a:p>
            <a:pPr>
              <a:buFont typeface="Arial" panose="020B0604020202020204" pitchFamily="34" charset="0"/>
              <a:buChar char="•"/>
            </a:pPr>
            <a:r>
              <a:rPr lang="en-US" sz="1700" b="0" i="0" dirty="0">
                <a:effectLst/>
                <a:latin typeface="Arial" panose="020B0604020202020204" pitchFamily="34" charset="0"/>
              </a:rPr>
              <a:t>Introduce the main purpose of corporate governance rules.</a:t>
            </a:r>
            <a:endParaRPr lang="en-US" sz="1700" b="0" i="0" dirty="0">
              <a:effectLst/>
              <a:latin typeface="Arial" panose="020B0604020202020204" pitchFamily="34" charset="0"/>
            </a:endParaRPr>
          </a:p>
          <a:p>
            <a:endParaRPr lang="en-GB" sz="1700" dirty="0"/>
          </a:p>
        </p:txBody>
      </p:sp>
      <p:pic>
        <p:nvPicPr>
          <p:cNvPr id="5" name="Picture 4"/>
          <p:cNvPicPr>
            <a:picLocks noChangeAspect="1"/>
          </p:cNvPicPr>
          <p:nvPr/>
        </p:nvPicPr>
        <p:blipFill rotWithShape="1">
          <a:blip r:embed="rId1"/>
          <a:srcRect l="24293" r="30926" b="-1"/>
          <a:stretch>
            <a:fillRect/>
          </a:stretch>
        </p:blipFill>
        <p:spPr>
          <a:xfrm>
            <a:off x="20" y="10"/>
            <a:ext cx="4635571" cy="6857990"/>
          </a:xfrm>
          <a:prstGeom prst="rect">
            <a:avLst/>
          </a:prstGeom>
          <a:effectLst/>
        </p:spPr>
      </p:pic>
      <p:cxnSp>
        <p:nvCxnSpPr>
          <p:cNvPr id="10" name="Straight Connector 9"/>
          <p:cNvCxnSpPr>
            <a:cxnSpLocks noGrp="1" noRot="1" noChangeAspect="1" noMove="1" noResize="1" noEditPoints="1" noAdjustHandles="1" noChangeArrowheads="1" noChangeShapeType="1"/>
          </p:cNvCxnSpPr>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companies do?</a:t>
            </a:r>
            <a:endParaRPr lang="en-GB" dirty="0"/>
          </a:p>
        </p:txBody>
      </p:sp>
      <p:sp>
        <p:nvSpPr>
          <p:cNvPr id="3" name="Content Placeholder 2"/>
          <p:cNvSpPr>
            <a:spLocks noGrp="1"/>
          </p:cNvSpPr>
          <p:nvPr>
            <p:ph idx="1"/>
          </p:nvPr>
        </p:nvSpPr>
        <p:spPr/>
        <p:txBody>
          <a:bodyPr/>
          <a:lstStyle/>
          <a:p>
            <a:r>
              <a:rPr lang="en-US" dirty="0"/>
              <a:t>They produce good or services</a:t>
            </a:r>
            <a:endParaRPr lang="en-US" dirty="0"/>
          </a:p>
          <a:p>
            <a:r>
              <a:rPr lang="en-US" dirty="0"/>
              <a:t>They use inputs (which need to be paid for) to produce outputs</a:t>
            </a:r>
            <a:endParaRPr lang="en-US" dirty="0"/>
          </a:p>
          <a:p>
            <a:r>
              <a:rPr lang="en-US" dirty="0"/>
              <a:t>They need money to pay for inputs (costs) and they receive money (revenue) for their outputs</a:t>
            </a:r>
            <a:endParaRPr lang="en-US" dirty="0"/>
          </a:p>
          <a:p>
            <a:r>
              <a:rPr lang="en-US" dirty="0"/>
              <a:t>Paying for inputs or receiving revenue is an economic transaction</a:t>
            </a:r>
            <a:endParaRPr lang="en-US" dirty="0"/>
          </a:p>
          <a:p>
            <a:r>
              <a:rPr lang="en-US" dirty="0"/>
              <a:t>Difference between costs and revenue is profit</a:t>
            </a:r>
            <a:endParaRPr lang="en-US" dirty="0"/>
          </a:p>
          <a:p>
            <a:r>
              <a:rPr lang="en-US" dirty="0"/>
              <a:t>Managers need to decide what to produce, what price, which supplier, how many workers, contracts, production technique</a:t>
            </a:r>
            <a:endParaRPr lang="en-US" dirty="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a:off x="6415943" y="234406"/>
            <a:ext cx="4937857" cy="6389187"/>
          </a:xfrm>
          <a:prstGeom prst="rect">
            <a:avLst/>
          </a:prstGeom>
        </p:spPr>
      </p:pic>
      <p:pic>
        <p:nvPicPr>
          <p:cNvPr id="13" name="Picture 12"/>
          <p:cNvPicPr>
            <a:picLocks noChangeAspect="1"/>
          </p:cNvPicPr>
          <p:nvPr/>
        </p:nvPicPr>
        <p:blipFill>
          <a:blip r:embed="rId2"/>
          <a:stretch>
            <a:fillRect/>
          </a:stretch>
        </p:blipFill>
        <p:spPr>
          <a:xfrm>
            <a:off x="907977" y="1415460"/>
            <a:ext cx="4351090" cy="4477006"/>
          </a:xfrm>
          <a:prstGeom prst="rect">
            <a:avLst/>
          </a:prstGeom>
        </p:spPr>
      </p:pic>
      <p:sp>
        <p:nvSpPr>
          <p:cNvPr id="14" name="TextBox 13"/>
          <p:cNvSpPr txBox="1"/>
          <p:nvPr/>
        </p:nvSpPr>
        <p:spPr>
          <a:xfrm>
            <a:off x="614594" y="6084570"/>
            <a:ext cx="4937857" cy="369332"/>
          </a:xfrm>
          <a:prstGeom prst="rect">
            <a:avLst/>
          </a:prstGeom>
          <a:noFill/>
        </p:spPr>
        <p:txBody>
          <a:bodyPr wrap="square" rtlCol="0">
            <a:spAutoFit/>
          </a:bodyPr>
          <a:lstStyle/>
          <a:p>
            <a:r>
              <a:rPr lang="en-GB" dirty="0"/>
              <a:t>https://www.bbc.co.uk/news/business-58340082</a:t>
            </a:r>
            <a:endParaRPr lang="en-GB" dirty="0"/>
          </a:p>
        </p:txBody>
      </p:sp>
      <p:sp>
        <p:nvSpPr>
          <p:cNvPr id="2" name="TextBox 1"/>
          <p:cNvSpPr txBox="1"/>
          <p:nvPr/>
        </p:nvSpPr>
        <p:spPr>
          <a:xfrm>
            <a:off x="614594" y="234406"/>
            <a:ext cx="4829861" cy="646331"/>
          </a:xfrm>
          <a:prstGeom prst="rect">
            <a:avLst/>
          </a:prstGeom>
          <a:noFill/>
        </p:spPr>
        <p:txBody>
          <a:bodyPr wrap="square" rtlCol="0">
            <a:spAutoFit/>
          </a:bodyPr>
          <a:lstStyle/>
          <a:p>
            <a:r>
              <a:rPr lang="en-GB" dirty="0"/>
              <a:t>Financial decision making in the real world – how does a CEO improve share price?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BGRectangle"/>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
            <a:alphaModFix amt="21000"/>
          </a:blip>
          <a:srcRect b="3433"/>
          <a:stretch>
            <a:fillRect/>
          </a:stretch>
        </p:blipFill>
        <p:spPr>
          <a:xfrm>
            <a:off x="20" y="1"/>
            <a:ext cx="12191980" cy="6857999"/>
          </a:xfrm>
          <a:prstGeom prst="rect">
            <a:avLst/>
          </a:prstGeom>
        </p:spPr>
      </p:pic>
      <p:sp>
        <p:nvSpPr>
          <p:cNvPr id="2" name="Title 1"/>
          <p:cNvSpPr>
            <a:spLocks noGrp="1"/>
          </p:cNvSpPr>
          <p:nvPr>
            <p:ph type="ctrTitle"/>
          </p:nvPr>
        </p:nvSpPr>
        <p:spPr>
          <a:xfrm>
            <a:off x="616012" y="758363"/>
            <a:ext cx="3281285" cy="4457696"/>
          </a:xfrm>
        </p:spPr>
        <p:txBody>
          <a:bodyPr vert="horz" lIns="91440" tIns="45720" rIns="91440" bIns="45720" rtlCol="0" anchor="ctr">
            <a:normAutofit/>
          </a:bodyPr>
          <a:lstStyle/>
          <a:p>
            <a:r>
              <a:rPr lang="en-US" sz="4800" dirty="0">
                <a:solidFill>
                  <a:srgbClr val="FFFFFF"/>
                </a:solidFill>
                <a:latin typeface="+mj-lt"/>
              </a:rPr>
              <a:t>What is accounting?</a:t>
            </a:r>
            <a:endParaRPr lang="en-US" sz="4800" dirty="0">
              <a:solidFill>
                <a:srgbClr val="FFFFFF"/>
              </a:solidFill>
              <a:latin typeface="+mj-lt"/>
            </a:endParaRPr>
          </a:p>
        </p:txBody>
      </p:sp>
      <p:sp>
        <p:nvSpPr>
          <p:cNvPr id="3" name="Subtitle 2"/>
          <p:cNvSpPr>
            <a:spLocks noGrp="1"/>
          </p:cNvSpPr>
          <p:nvPr>
            <p:ph type="subTitle" idx="1"/>
          </p:nvPr>
        </p:nvSpPr>
        <p:spPr>
          <a:xfrm>
            <a:off x="4705565" y="758363"/>
            <a:ext cx="6938446" cy="5320725"/>
          </a:xfrm>
        </p:spPr>
        <p:txBody>
          <a:bodyPr vert="horz" lIns="91440" tIns="45720" rIns="91440" bIns="45720" rtlCol="0" anchor="ctr">
            <a:noAutofit/>
          </a:bodyPr>
          <a:lstStyle/>
          <a:p>
            <a:pPr>
              <a:lnSpc>
                <a:spcPct val="90000"/>
              </a:lnSpc>
              <a:spcBef>
                <a:spcPts val="1000"/>
              </a:spcBef>
            </a:pPr>
            <a:r>
              <a:rPr lang="en-US" sz="2800" dirty="0">
                <a:solidFill>
                  <a:srgbClr val="FFFFFF"/>
                </a:solidFill>
                <a:latin typeface="+mn-lt"/>
              </a:rPr>
              <a:t>A process of identifying, recording summarizing and reporting economic information or transactions to decision makers and stakeholders in the form of financial statements</a:t>
            </a:r>
            <a:endParaRPr lang="en-US" sz="2800" dirty="0">
              <a:solidFill>
                <a:srgbClr val="FFFFFF"/>
              </a:solidFill>
              <a:latin typeface="+mn-lt"/>
            </a:endParaRPr>
          </a:p>
          <a:p>
            <a:pPr>
              <a:lnSpc>
                <a:spcPct val="90000"/>
              </a:lnSpc>
              <a:spcBef>
                <a:spcPts val="1000"/>
              </a:spcBef>
            </a:pPr>
            <a:r>
              <a:rPr lang="en-US" sz="2800" dirty="0">
                <a:solidFill>
                  <a:srgbClr val="FFFFFF"/>
                </a:solidFill>
                <a:latin typeface="+mn-lt"/>
              </a:rPr>
              <a:t>There is a difference between financial accounting and management accounting</a:t>
            </a:r>
            <a:endParaRPr lang="en-US" sz="2800" dirty="0">
              <a:solidFill>
                <a:srgbClr val="FFFFFF"/>
              </a:solidFill>
              <a:latin typeface="+mn-lt"/>
            </a:endParaRPr>
          </a:p>
          <a:p>
            <a:pPr>
              <a:lnSpc>
                <a:spcPct val="90000"/>
              </a:lnSpc>
              <a:spcBef>
                <a:spcPts val="1000"/>
              </a:spcBef>
            </a:pPr>
            <a:r>
              <a:rPr lang="en-US" sz="2800" dirty="0">
                <a:solidFill>
                  <a:srgbClr val="FFFFFF"/>
                </a:solidFill>
                <a:latin typeface="+mn-lt"/>
              </a:rPr>
              <a:t>The accounting system is the steps performed to analyze, record, quantify and report economic events and their effects on an organization.  It must be designed to meet the needs of the users</a:t>
            </a:r>
            <a:endParaRPr lang="en-US" sz="2800" dirty="0">
              <a:solidFill>
                <a:srgbClr val="FFFFFF"/>
              </a:solidFill>
              <a:latin typeface="+mn-lt"/>
            </a:endParaRPr>
          </a:p>
        </p:txBody>
      </p:sp>
      <p:sp>
        <p:nvSpPr>
          <p:cNvPr id="26" name="!!Line"/>
          <p:cNvSpPr>
            <a:spLocks noGrp="1" noRot="1" noChangeAspect="1" noMove="1" noResize="1" noEditPoints="1" noAdjustHandles="1" noChangeArrowheads="1" noChangeShapeType="1" noTextEdit="1"/>
          </p:cNvSpPr>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tags/tag1.xml><?xml version="1.0" encoding="utf-8"?>
<p:tagLst xmlns:p="http://schemas.openxmlformats.org/presentationml/2006/main">
  <p:tag name="commondata" val="eyJoZGlkIjoiYTk4NWE2MDhkZjdhMjJhYWFhNmJkMDhiY2VmMTM5YzUifQ=="/>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slides - basic">
  <a:themeElements>
    <a:clrScheme name="London Met Palette">
      <a:dk1>
        <a:srgbClr val="231F20"/>
      </a:dk1>
      <a:lt1>
        <a:sysClr val="window" lastClr="FFFFFF"/>
      </a:lt1>
      <a:dk2>
        <a:srgbClr val="444448"/>
      </a:dk2>
      <a:lt2>
        <a:srgbClr val="CBC8C8"/>
      </a:lt2>
      <a:accent1>
        <a:srgbClr val="FF9A32"/>
      </a:accent1>
      <a:accent2>
        <a:srgbClr val="D8484B"/>
      </a:accent2>
      <a:accent3>
        <a:srgbClr val="009A72"/>
      </a:accent3>
      <a:accent4>
        <a:srgbClr val="FBCF00"/>
      </a:accent4>
      <a:accent5>
        <a:srgbClr val="00225B"/>
      </a:accent5>
      <a:accent6>
        <a:srgbClr val="970A2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 basic">
  <a:themeElements>
    <a:clrScheme name="London Met Palette">
      <a:dk1>
        <a:srgbClr val="231F20"/>
      </a:dk1>
      <a:lt1>
        <a:sysClr val="window" lastClr="FFFFFF"/>
      </a:lt1>
      <a:dk2>
        <a:srgbClr val="444448"/>
      </a:dk2>
      <a:lt2>
        <a:srgbClr val="CBC8C8"/>
      </a:lt2>
      <a:accent1>
        <a:srgbClr val="FF9A32"/>
      </a:accent1>
      <a:accent2>
        <a:srgbClr val="D8484B"/>
      </a:accent2>
      <a:accent3>
        <a:srgbClr val="009A72"/>
      </a:accent3>
      <a:accent4>
        <a:srgbClr val="FBCF00"/>
      </a:accent4>
      <a:accent5>
        <a:srgbClr val="00225B"/>
      </a:accent5>
      <a:accent6>
        <a:srgbClr val="970A2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t slides - bas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slides - bas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9620</Words>
  <Application>WPS 演示</Application>
  <PresentationFormat>Widescreen</PresentationFormat>
  <Paragraphs>283</Paragraphs>
  <Slides>39</Slides>
  <Notes>45</Notes>
  <HiddenSlides>0</HiddenSlides>
  <MMClips>0</MMClips>
  <ScaleCrop>false</ScaleCrop>
  <HeadingPairs>
    <vt:vector size="6" baseType="variant">
      <vt:variant>
        <vt:lpstr>已用的字体</vt:lpstr>
      </vt:variant>
      <vt:variant>
        <vt:i4>10</vt:i4>
      </vt:variant>
      <vt:variant>
        <vt:lpstr>主题</vt:lpstr>
      </vt:variant>
      <vt:variant>
        <vt:i4>7</vt:i4>
      </vt:variant>
      <vt:variant>
        <vt:lpstr>幻灯片标题</vt:lpstr>
      </vt:variant>
      <vt:variant>
        <vt:i4>39</vt:i4>
      </vt:variant>
    </vt:vector>
  </HeadingPairs>
  <TitlesOfParts>
    <vt:vector size="56" baseType="lpstr">
      <vt:lpstr>Arial</vt:lpstr>
      <vt:lpstr>宋体</vt:lpstr>
      <vt:lpstr>Wingdings</vt:lpstr>
      <vt:lpstr>Arial</vt:lpstr>
      <vt:lpstr>Verdana</vt:lpstr>
      <vt:lpstr>Calibri</vt:lpstr>
      <vt:lpstr>微软雅黑</vt:lpstr>
      <vt:lpstr>Arial Unicode MS</vt:lpstr>
      <vt:lpstr>等线</vt:lpstr>
      <vt:lpstr>Calibri Light</vt:lpstr>
      <vt:lpstr>Default Design</vt:lpstr>
      <vt:lpstr>2_Content slides - basic</vt:lpstr>
      <vt:lpstr>Office Theme</vt:lpstr>
      <vt:lpstr>2_Default Design</vt:lpstr>
      <vt:lpstr>Content slides - basic</vt:lpstr>
      <vt:lpstr>3_Content slides - basic</vt:lpstr>
      <vt:lpstr>1_Content slides - basic</vt:lpstr>
      <vt:lpstr>MN7029 – Financial Decision Making Week 1.1</vt:lpstr>
      <vt:lpstr>Purpose of Module and Learning Objects</vt:lpstr>
      <vt:lpstr>Weblearn</vt:lpstr>
      <vt:lpstr>Key Points</vt:lpstr>
      <vt:lpstr>PowerPoint 演示文稿</vt:lpstr>
      <vt:lpstr>Week 1 – Learning Outcomes</vt:lpstr>
      <vt:lpstr>What do companies do?</vt:lpstr>
      <vt:lpstr>PowerPoint 演示文稿</vt:lpstr>
      <vt:lpstr>What is accounting?</vt:lpstr>
      <vt:lpstr>The Finance Function</vt:lpstr>
      <vt:lpstr>The Finance Function</vt:lpstr>
      <vt:lpstr>PowerPoint 演示文稿</vt:lpstr>
      <vt:lpstr>The Finance Function</vt:lpstr>
      <vt:lpstr>Financial Planning (Week 1.2)</vt:lpstr>
      <vt:lpstr>Investment Project Appraisal (Week 3.1)</vt:lpstr>
      <vt:lpstr>Financing Decisions (Week 4.1)</vt:lpstr>
      <vt:lpstr>Capital Markets Operations (Weeks 4.2) </vt:lpstr>
      <vt:lpstr>Financial Control (Week 2.2)</vt:lpstr>
      <vt:lpstr>The Finance Function Contd.</vt:lpstr>
      <vt:lpstr>PowerPoint 演示文稿</vt:lpstr>
      <vt:lpstr>Who might form part of a finance function?</vt:lpstr>
      <vt:lpstr>What is the objective of a company?</vt:lpstr>
      <vt:lpstr>The structure of a company</vt:lpstr>
      <vt:lpstr>Milton Friedman’s Shareholder Theory</vt:lpstr>
      <vt:lpstr>PowerPoint 演示文稿</vt:lpstr>
      <vt:lpstr>PowerPoint 演示文稿</vt:lpstr>
      <vt:lpstr>PowerPoint 演示文稿</vt:lpstr>
      <vt:lpstr>PowerPoint 演示文稿</vt:lpstr>
      <vt:lpstr>PowerPoint 演示文稿</vt:lpstr>
      <vt:lpstr>PowerPoint 演示文稿</vt:lpstr>
      <vt:lpstr>The agency problem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Coming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MN6068 – Financial Decision Making for Managers</dc:title>
  <dc:creator>Natalie Langley</dc:creator>
  <cp:lastModifiedBy>Jyyy</cp:lastModifiedBy>
  <cp:revision>14</cp:revision>
  <cp:lastPrinted>2022-12-04T19:28:00Z</cp:lastPrinted>
  <dcterms:created xsi:type="dcterms:W3CDTF">2021-05-17T13:25:00Z</dcterms:created>
  <dcterms:modified xsi:type="dcterms:W3CDTF">2024-04-12T12:46:28Z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1944FFF66EEB45FE9DF41EA1D63E8A89_13</vt:lpwstr>
  </property>
  <property fmtid="{D5CDD505-2E9C-101B-9397-08002B2CF9AE}" pid="3" name="KSOProductBuildVer">
    <vt:lpwstr>2052-12.1.0.16250</vt:lpwstr>
  </property>
</Properties>
</file>