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1" r:id="rId4"/>
    <p:sldMasterId id="2147483713" r:id="rId5"/>
    <p:sldMasterId id="2147483725" r:id="rId6"/>
    <p:sldMasterId id="2147483749" r:id="rId7"/>
    <p:sldMasterId id="2147483776" r:id="rId8"/>
    <p:sldMasterId id="2147483788" r:id="rId9"/>
  </p:sldMasterIdLst>
  <p:notesMasterIdLst>
    <p:notesMasterId r:id="rId46"/>
  </p:notesMasterIdLst>
  <p:sldIdLst>
    <p:sldId id="313" r:id="rId10"/>
    <p:sldId id="666" r:id="rId11"/>
    <p:sldId id="675" r:id="rId12"/>
    <p:sldId id="257" r:id="rId13"/>
    <p:sldId id="743" r:id="rId14"/>
    <p:sldId id="744" r:id="rId15"/>
    <p:sldId id="745" r:id="rId16"/>
    <p:sldId id="291" r:id="rId17"/>
    <p:sldId id="746" r:id="rId18"/>
    <p:sldId id="747" r:id="rId19"/>
    <p:sldId id="748" r:id="rId20"/>
    <p:sldId id="278" r:id="rId21"/>
    <p:sldId id="329" r:id="rId22"/>
    <p:sldId id="263" r:id="rId23"/>
    <p:sldId id="727" r:id="rId24"/>
    <p:sldId id="728" r:id="rId25"/>
    <p:sldId id="268" r:id="rId26"/>
    <p:sldId id="269" r:id="rId27"/>
    <p:sldId id="270" r:id="rId28"/>
    <p:sldId id="271" r:id="rId29"/>
    <p:sldId id="685" r:id="rId30"/>
    <p:sldId id="729" r:id="rId31"/>
    <p:sldId id="297" r:id="rId32"/>
    <p:sldId id="730" r:id="rId33"/>
    <p:sldId id="731" r:id="rId34"/>
    <p:sldId id="688" r:id="rId35"/>
    <p:sldId id="689" r:id="rId36"/>
    <p:sldId id="266" r:id="rId37"/>
    <p:sldId id="340" r:id="rId38"/>
    <p:sldId id="695" r:id="rId39"/>
    <p:sldId id="753" r:id="rId40"/>
    <p:sldId id="754" r:id="rId41"/>
    <p:sldId id="693" r:id="rId42"/>
    <p:sldId id="756" r:id="rId43"/>
    <p:sldId id="258" r:id="rId44"/>
    <p:sldId id="674"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1698" autoAdjust="0"/>
  </p:normalViewPr>
  <p:slideViewPr>
    <p:cSldViewPr snapToGrid="0">
      <p:cViewPr varScale="1">
        <p:scale>
          <a:sx n="73" d="100"/>
          <a:sy n="73" d="100"/>
        </p:scale>
        <p:origin x="100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notesMaster" Target="notesMasters/notesMaster1.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672792-A74F-4873-BFBA-AE040A48C4B0}"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31DD1A-CAC2-485D-A348-86C00C92653F}" type="slidenum">
              <a:rPr lang="en-US" smtClean="0"/>
              <a:t>‹#›</a:t>
            </a:fld>
            <a:endParaRPr lang="en-US"/>
          </a:p>
        </p:txBody>
      </p:sp>
    </p:spTree>
    <p:extLst>
      <p:ext uri="{BB962C8B-B14F-4D97-AF65-F5344CB8AC3E}">
        <p14:creationId xmlns:p14="http://schemas.microsoft.com/office/powerpoint/2010/main" val="473419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Reminder from last week – what can the students remember about sources/types of finance?</a:t>
            </a:r>
          </a:p>
        </p:txBody>
      </p:sp>
      <p:sp>
        <p:nvSpPr>
          <p:cNvPr id="4" name="Slide Number Placeholder 3"/>
          <p:cNvSpPr>
            <a:spLocks noGrp="1"/>
          </p:cNvSpPr>
          <p:nvPr>
            <p:ph type="sldNum" sz="quarter" idx="5"/>
          </p:nvPr>
        </p:nvSpPr>
        <p:spPr/>
        <p:txBody>
          <a:bodyPr/>
          <a:lstStyle/>
          <a:p>
            <a:fld id="{F331DD1A-CAC2-485D-A348-86C00C92653F}" type="slidenum">
              <a:rPr lang="en-US" smtClean="0"/>
              <a:t>3</a:t>
            </a:fld>
            <a:endParaRPr lang="en-US"/>
          </a:p>
        </p:txBody>
      </p:sp>
    </p:spTree>
    <p:extLst>
      <p:ext uri="{BB962C8B-B14F-4D97-AF65-F5344CB8AC3E}">
        <p14:creationId xmlns:p14="http://schemas.microsoft.com/office/powerpoint/2010/main" val="2139845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001BD0C4-11DA-459D-ACE0-A24CB311FBB5}"/>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B28BE89B-6B01-4B9E-A888-18080CD08D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a:latin typeface="Arial" panose="020B0604020202020204" pitchFamily="34" charset="0"/>
                <a:cs typeface="Arial" panose="020B0604020202020204" pitchFamily="34" charset="0"/>
              </a:rPr>
              <a:t>Securitisation</a:t>
            </a:r>
            <a:r>
              <a:rPr lang="en-US" altLang="en-US" dirty="0">
                <a:latin typeface="Arial" panose="020B0604020202020204" pitchFamily="34" charset="0"/>
                <a:cs typeface="Arial" panose="020B0604020202020204" pitchFamily="34" charset="0"/>
              </a:rPr>
              <a:t> is where a company creates a special purpose vehicle (SPV) which is usually a trust or a company, bundles up some assets and transfers them into the SPV and then issues bonds from the SPV to third parties.  The assets in the SPV generate income which is then used to pay the interest on the bonds.  It is a way generating capital from a bundle of assets and can be sued for example with a bunch of intangible assets such as licenses or IP.  However this is similar to what happened during the financial crisis in 2008 when banks were bundling up bad mortgages and then selling bonds off the back of these bundles.</a:t>
            </a:r>
          </a:p>
        </p:txBody>
      </p:sp>
      <p:sp>
        <p:nvSpPr>
          <p:cNvPr id="36868" name="Slide Number Placeholder 3">
            <a:extLst>
              <a:ext uri="{FF2B5EF4-FFF2-40B4-BE49-F238E27FC236}">
                <a16:creationId xmlns:a16="http://schemas.microsoft.com/office/drawing/2014/main" id="{4DD44579-601E-4AB1-ACFE-4FBF6463F7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5EBA22-8E32-416D-9D51-4071F2224EF3}"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DDAEC1A7-151F-4DC0-96E9-C42D71FAACA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AA7F6135-9DE0-49E0-8B85-379E08309B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We can also consider short term external finance.  A bank overdraft is fairly self explanatory – it is a short term loan which can be very flexible but may also be more expansive than properly arranging a loan facility with the bank.  Bills of exchange are short term IOUs.  </a:t>
            </a:r>
          </a:p>
        </p:txBody>
      </p:sp>
      <p:sp>
        <p:nvSpPr>
          <p:cNvPr id="38916" name="Slide Number Placeholder 3">
            <a:extLst>
              <a:ext uri="{FF2B5EF4-FFF2-40B4-BE49-F238E27FC236}">
                <a16:creationId xmlns:a16="http://schemas.microsoft.com/office/drawing/2014/main" id="{A85A790A-02AF-4713-AF80-0D8E92C8EB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16F5-88F8-41AE-92CC-4DAF32E6611B}"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9DFA5459-8A3F-4575-95F1-FDE10E24C61D}"/>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8EEB284E-700F-4607-A7D4-8772171C9F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Debt factoring is particularly popular with small businesses.  Where a company supplies goods to customers on credit, it can enter into an arrangement with a  financial institution or factor.  The factor is responsible for invoicing the customer and pays 80% of the value of the invoice to the company immediately.  Therefore the company does not need to wait until the credit period is up to get payment from customers.  The factor then chases the customer for payment and when they pay the factor transfer the remaining 20% to the company less its factoring fees.  This can be really useful for small companies who do not have a debt chasing department as it takes away all of that administrative work.  However, it may also to signal to customers that the company is short of funding.</a:t>
            </a: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
        <p:nvSpPr>
          <p:cNvPr id="40964" name="Slide Number Placeholder 3">
            <a:extLst>
              <a:ext uri="{FF2B5EF4-FFF2-40B4-BE49-F238E27FC236}">
                <a16:creationId xmlns:a16="http://schemas.microsoft.com/office/drawing/2014/main" id="{0911DD5F-2B77-43BC-A1A8-5DCB4DE292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0FAD7F-21E0-4076-AFD0-1C4E668C913D}"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Debt factoring can also be recourse – so if the debt factor does not get paid by the customer they can reclaim the money from the original company or non recourse where the debt factor bears the risk of an unpaid invoice – this is obviously preferable to the company but tends to be more expensive.</a:t>
            </a:r>
          </a:p>
        </p:txBody>
      </p:sp>
      <p:sp>
        <p:nvSpPr>
          <p:cNvPr id="4" name="Slide Number Placeholder 3"/>
          <p:cNvSpPr>
            <a:spLocks noGrp="1"/>
          </p:cNvSpPr>
          <p:nvPr>
            <p:ph type="sldNum" sz="quarter" idx="5"/>
          </p:nvPr>
        </p:nvSpPr>
        <p:spPr/>
        <p:txBody>
          <a:bodyPr/>
          <a:lstStyle/>
          <a:p>
            <a:fld id="{F331DD1A-CAC2-485D-A348-86C00C92653F}" type="slidenum">
              <a:rPr lang="en-US" smtClean="0"/>
              <a:t>15</a:t>
            </a:fld>
            <a:endParaRPr lang="en-US"/>
          </a:p>
        </p:txBody>
      </p:sp>
    </p:spTree>
    <p:extLst>
      <p:ext uri="{BB962C8B-B14F-4D97-AF65-F5344CB8AC3E}">
        <p14:creationId xmlns:p14="http://schemas.microsoft.com/office/powerpoint/2010/main" val="218755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cs typeface="Arial" panose="020B0604020202020204" pitchFamily="34" charset="0"/>
              </a:rPr>
              <a:t>Invoice discounting is similar but the factor does not take over responsibility for issuing the invoice and chasing the debt – that remains with the original company, but the debt factor advances the money to the original company.  This can be used when companies want to maintain control over their debt chasing</a:t>
            </a:r>
          </a:p>
          <a:p>
            <a:endParaRPr lang="en-GB" dirty="0"/>
          </a:p>
        </p:txBody>
      </p:sp>
      <p:sp>
        <p:nvSpPr>
          <p:cNvPr id="4" name="Slide Number Placeholder 3"/>
          <p:cNvSpPr>
            <a:spLocks noGrp="1"/>
          </p:cNvSpPr>
          <p:nvPr>
            <p:ph type="sldNum" sz="quarter" idx="5"/>
          </p:nvPr>
        </p:nvSpPr>
        <p:spPr/>
        <p:txBody>
          <a:bodyPr/>
          <a:lstStyle/>
          <a:p>
            <a:fld id="{F331DD1A-CAC2-485D-A348-86C00C92653F}" type="slidenum">
              <a:rPr lang="en-US" smtClean="0"/>
              <a:t>16</a:t>
            </a:fld>
            <a:endParaRPr lang="en-US"/>
          </a:p>
        </p:txBody>
      </p:sp>
    </p:spTree>
    <p:extLst>
      <p:ext uri="{BB962C8B-B14F-4D97-AF65-F5344CB8AC3E}">
        <p14:creationId xmlns:p14="http://schemas.microsoft.com/office/powerpoint/2010/main" val="620096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Companies clearly have a choice between different methods of funding, some of which are long term and some short term.  In deciding which is the most appropriate they might consider matching to borrowing with the asset – e.g. if it is for a long term capital investment project it might be best to look at a long term loan, rather than a bank overdraft.  However if it is for a short term boost in stock they might go for a short term method such as  bank overdraft.  Short term finance can often be more flexible – the ability to repay an overdraft which you cannot necessarily do with a  loan until it becomes due.  Refunding risk occurs if a lender calls back the loan before maturity and the borrower cannot find a loan with a similar rate of interest and interest rates themselves might determine whether to do for short or long term, or equity v debt</a:t>
            </a:r>
          </a:p>
          <a:p>
            <a:endParaRPr lang="en-GB" dirty="0"/>
          </a:p>
        </p:txBody>
      </p:sp>
      <p:sp>
        <p:nvSpPr>
          <p:cNvPr id="4" name="Slide Number Placeholder 3"/>
          <p:cNvSpPr>
            <a:spLocks noGrp="1"/>
          </p:cNvSpPr>
          <p:nvPr>
            <p:ph type="sldNum" sz="quarter" idx="5"/>
          </p:nvPr>
        </p:nvSpPr>
        <p:spPr/>
        <p:txBody>
          <a:bodyPr/>
          <a:lstStyle/>
          <a:p>
            <a:fld id="{F331DD1A-CAC2-485D-A348-86C00C92653F}" type="slidenum">
              <a:rPr lang="en-US" smtClean="0"/>
              <a:t>17</a:t>
            </a:fld>
            <a:endParaRPr lang="en-US"/>
          </a:p>
        </p:txBody>
      </p:sp>
    </p:spTree>
    <p:extLst>
      <p:ext uri="{BB962C8B-B14F-4D97-AF65-F5344CB8AC3E}">
        <p14:creationId xmlns:p14="http://schemas.microsoft.com/office/powerpoint/2010/main" val="391130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8F6B222C-719B-444B-B9CD-878AD381C59B}"/>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99790AE4-B1E3-4DD2-B037-6DA56C86ED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A typical; example of how short and long term financing might look might be to have a level of long term finance that covers both fixed assets and the permanent level of current assets </a:t>
            </a:r>
            <a:r>
              <a:rPr lang="en-US" altLang="en-US" dirty="0" err="1">
                <a:latin typeface="Arial" panose="020B0604020202020204" pitchFamily="34" charset="0"/>
                <a:cs typeface="Arial" panose="020B0604020202020204" pitchFamily="34" charset="0"/>
              </a:rPr>
              <a:t>e.g</a:t>
            </a:r>
            <a:r>
              <a:rPr lang="en-US" altLang="en-US" dirty="0">
                <a:latin typeface="Arial" panose="020B0604020202020204" pitchFamily="34" charset="0"/>
                <a:cs typeface="Arial" panose="020B0604020202020204" pitchFamily="34" charset="0"/>
              </a:rPr>
              <a:t>, the amount of stock that usually needs to be held.  Short term finance is then used to finance any fluctuations in current assets.</a:t>
            </a:r>
          </a:p>
        </p:txBody>
      </p:sp>
      <p:sp>
        <p:nvSpPr>
          <p:cNvPr id="47108" name="Slide Number Placeholder 3">
            <a:extLst>
              <a:ext uri="{FF2B5EF4-FFF2-40B4-BE49-F238E27FC236}">
                <a16:creationId xmlns:a16="http://schemas.microsoft.com/office/drawing/2014/main" id="{E137D0A9-83B6-4803-B700-C836277E46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BFD648A-4C3F-4812-B858-87746E982420}"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117EEF9E-F573-4BC9-AEF4-0C8C6711312C}"/>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77352D34-06E0-4FB8-9250-85FAF4A110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We have looked so far only at external finance.  However there are ways of generating finance without needing to go to third parties.  On a short term basis reducing stock, collecting receivables and extending the period for trade payables will provide some financing.  Ona  long term kevel companies can choose to re-invest retained profits, however, always considering the impact of reinvestment on shareholder wealth.</a:t>
            </a:r>
          </a:p>
        </p:txBody>
      </p:sp>
      <p:sp>
        <p:nvSpPr>
          <p:cNvPr id="49156" name="Slide Number Placeholder 3">
            <a:extLst>
              <a:ext uri="{FF2B5EF4-FFF2-40B4-BE49-F238E27FC236}">
                <a16:creationId xmlns:a16="http://schemas.microsoft.com/office/drawing/2014/main" id="{D2386A48-6115-46F4-8E25-C930CEDC3C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15B70E-88D9-4CE9-BD67-232B9549D361}"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final theory about how business use finance is Pecking order Theory.  This states that businesses when requiring finding will first use retained profits as they are quick and easy to access, the loan capital as it is again relatively quick and more certain and finally share capital as this is the hardest and most costly to raise.</a:t>
            </a:r>
          </a:p>
        </p:txBody>
      </p:sp>
      <p:sp>
        <p:nvSpPr>
          <p:cNvPr id="4" name="Slide Number Placeholder 3"/>
          <p:cNvSpPr>
            <a:spLocks noGrp="1"/>
          </p:cNvSpPr>
          <p:nvPr>
            <p:ph type="sldNum" sz="quarter" idx="5"/>
          </p:nvPr>
        </p:nvSpPr>
        <p:spPr/>
        <p:txBody>
          <a:bodyPr/>
          <a:lstStyle/>
          <a:p>
            <a:fld id="{F331DD1A-CAC2-485D-A348-86C00C92653F}" type="slidenum">
              <a:rPr lang="en-US" smtClean="0"/>
              <a:t>20</a:t>
            </a:fld>
            <a:endParaRPr lang="en-US"/>
          </a:p>
        </p:txBody>
      </p:sp>
    </p:spTree>
    <p:extLst>
      <p:ext uri="{BB962C8B-B14F-4D97-AF65-F5344CB8AC3E}">
        <p14:creationId xmlns:p14="http://schemas.microsoft.com/office/powerpoint/2010/main" val="35203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next section e are going to look specially at funding for start up and early stage companies and where they might go to raise finance.</a:t>
            </a:r>
          </a:p>
        </p:txBody>
      </p:sp>
      <p:sp>
        <p:nvSpPr>
          <p:cNvPr id="4" name="Slide Number Placeholder 3"/>
          <p:cNvSpPr>
            <a:spLocks noGrp="1"/>
          </p:cNvSpPr>
          <p:nvPr>
            <p:ph type="sldNum" sz="quarter" idx="5"/>
          </p:nvPr>
        </p:nvSpPr>
        <p:spPr/>
        <p:txBody>
          <a:bodyPr/>
          <a:lstStyle/>
          <a:p>
            <a:fld id="{F331DD1A-CAC2-485D-A348-86C00C92653F}" type="slidenum">
              <a:rPr lang="en-US" smtClean="0"/>
              <a:t>21</a:t>
            </a:fld>
            <a:endParaRPr lang="en-US"/>
          </a:p>
        </p:txBody>
      </p:sp>
    </p:spTree>
    <p:extLst>
      <p:ext uri="{BB962C8B-B14F-4D97-AF65-F5344CB8AC3E}">
        <p14:creationId xmlns:p14="http://schemas.microsoft.com/office/powerpoint/2010/main" val="4030748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51D4814-8F09-41B1-BF5C-A0D75453808A}"/>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169AFB76-785A-42C3-9CA0-DAC85E9C4E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A reminder</a:t>
            </a:r>
          </a:p>
        </p:txBody>
      </p:sp>
      <p:sp>
        <p:nvSpPr>
          <p:cNvPr id="15364" name="Slide Number Placeholder 3">
            <a:extLst>
              <a:ext uri="{FF2B5EF4-FFF2-40B4-BE49-F238E27FC236}">
                <a16:creationId xmlns:a16="http://schemas.microsoft.com/office/drawing/2014/main" id="{EC1EF752-D458-47E9-B286-B00EE449EF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200DF7-6D6B-47E6-950B-13D65C764442}"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does a start up raise initial funding – can you guess from the pictures.  Answers clockwise from top left:</a:t>
            </a:r>
          </a:p>
          <a:p>
            <a:pPr marL="228600" indent="-228600">
              <a:buFont typeface="+mj-lt"/>
              <a:buAutoNum type="arabicPeriod"/>
            </a:pPr>
            <a:r>
              <a:rPr lang="en-GB" dirty="0"/>
              <a:t>Friend and family</a:t>
            </a:r>
          </a:p>
          <a:p>
            <a:pPr marL="228600" indent="-228600">
              <a:buFont typeface="+mj-lt"/>
              <a:buAutoNum type="arabicPeriod"/>
            </a:pPr>
            <a:r>
              <a:rPr lang="en-GB" dirty="0"/>
              <a:t>Seed money/venture capital</a:t>
            </a:r>
          </a:p>
          <a:p>
            <a:pPr marL="228600" indent="-228600">
              <a:buFont typeface="+mj-lt"/>
              <a:buAutoNum type="arabicPeriod"/>
            </a:pPr>
            <a:r>
              <a:rPr lang="en-GB" dirty="0"/>
              <a:t>Bank loans</a:t>
            </a:r>
          </a:p>
          <a:p>
            <a:pPr marL="228600" indent="-228600">
              <a:buFont typeface="+mj-lt"/>
              <a:buAutoNum type="arabicPeriod"/>
            </a:pPr>
            <a:r>
              <a:rPr lang="en-GB" dirty="0"/>
              <a:t>Grants or government incentives</a:t>
            </a:r>
          </a:p>
          <a:p>
            <a:pPr marL="228600" indent="-228600">
              <a:buFont typeface="+mj-lt"/>
              <a:buAutoNum type="arabicPeriod"/>
            </a:pPr>
            <a:r>
              <a:rPr lang="en-GB" dirty="0"/>
              <a:t>Crowdfunding</a:t>
            </a:r>
          </a:p>
          <a:p>
            <a:pPr marL="228600" indent="-228600">
              <a:buFont typeface="+mj-lt"/>
              <a:buAutoNum type="arabicPeriod"/>
            </a:pPr>
            <a:r>
              <a:rPr lang="en-GB" dirty="0"/>
              <a:t>Business angels</a:t>
            </a:r>
          </a:p>
        </p:txBody>
      </p:sp>
      <p:sp>
        <p:nvSpPr>
          <p:cNvPr id="4" name="Slide Number Placeholder 3"/>
          <p:cNvSpPr>
            <a:spLocks noGrp="1"/>
          </p:cNvSpPr>
          <p:nvPr>
            <p:ph type="sldNum" sz="quarter" idx="5"/>
          </p:nvPr>
        </p:nvSpPr>
        <p:spPr/>
        <p:txBody>
          <a:bodyPr/>
          <a:lstStyle/>
          <a:p>
            <a:fld id="{F331DD1A-CAC2-485D-A348-86C00C92653F}" type="slidenum">
              <a:rPr lang="en-US" smtClean="0"/>
              <a:t>22</a:t>
            </a:fld>
            <a:endParaRPr lang="en-US"/>
          </a:p>
        </p:txBody>
      </p:sp>
    </p:spTree>
    <p:extLst>
      <p:ext uri="{BB962C8B-B14F-4D97-AF65-F5344CB8AC3E}">
        <p14:creationId xmlns:p14="http://schemas.microsoft.com/office/powerpoint/2010/main" val="2127812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6C97C32B-15A8-49E5-AC56-C45FB9220061}"/>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a:extLst>
              <a:ext uri="{FF2B5EF4-FFF2-40B4-BE49-F238E27FC236}">
                <a16:creationId xmlns:a16="http://schemas.microsoft.com/office/drawing/2014/main" id="{449C75E5-FC82-4700-881D-BB6DD1693D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500" dirty="0">
              <a:solidFill>
                <a:srgbClr val="000000"/>
              </a:solidFill>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Video about how Hotel </a:t>
            </a:r>
            <a:r>
              <a:rPr lang="en-GB" dirty="0" err="1"/>
              <a:t>Chocolat</a:t>
            </a:r>
            <a:r>
              <a:rPr lang="en-GB" dirty="0"/>
              <a:t> raised initial funding – in particular I like to discuss with the class the innovation behind the Chocolate Bond and how they effectively self financed market research through the Chocolate club.  You don’t need to watch the whole video – I generally stop it around 3:52.</a:t>
            </a:r>
          </a:p>
        </p:txBody>
      </p:sp>
      <p:sp>
        <p:nvSpPr>
          <p:cNvPr id="4" name="Slide Number Placeholder 3"/>
          <p:cNvSpPr>
            <a:spLocks noGrp="1"/>
          </p:cNvSpPr>
          <p:nvPr>
            <p:ph type="sldNum" sz="quarter" idx="5"/>
          </p:nvPr>
        </p:nvSpPr>
        <p:spPr/>
        <p:txBody>
          <a:bodyPr/>
          <a:lstStyle/>
          <a:p>
            <a:fld id="{F331DD1A-CAC2-485D-A348-86C00C92653F}" type="slidenum">
              <a:rPr lang="en-US" smtClean="0"/>
              <a:t>24</a:t>
            </a:fld>
            <a:endParaRPr lang="en-US"/>
          </a:p>
        </p:txBody>
      </p:sp>
    </p:spTree>
    <p:extLst>
      <p:ext uri="{BB962C8B-B14F-4D97-AF65-F5344CB8AC3E}">
        <p14:creationId xmlns:p14="http://schemas.microsoft.com/office/powerpoint/2010/main" val="3693997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course of funding for early stage, particularly tech companies is private equity.  Private Equity refers to funds put together by financial institutions and generally funded by High Net Worth Individuals who invest in private companies.  Private Equity covers a lot of different capital at different stages, but the most relevant for small companies is venture capital.  This is private investment in early stage businesses who have the potential to grow.  It can range from hundreds of thousands to millions and the fund will take a reasonable large slide of shares for the funding as it tends to be high risk.  As businesses grow there are other forms of private equity available </a:t>
            </a:r>
            <a:r>
              <a:rPr lang="en-GB" dirty="0" err="1"/>
              <a:t>e.g</a:t>
            </a:r>
            <a:r>
              <a:rPr lang="en-GB" dirty="0"/>
              <a:t> expansion if the company is trying to grow or expand into a new jurisdiction, replacement capital where one fund buys out another, buy out capital which is provided if a management team want to buy the company from the existing owners or rescue capital for businesses in trouble.</a:t>
            </a:r>
          </a:p>
        </p:txBody>
      </p:sp>
      <p:sp>
        <p:nvSpPr>
          <p:cNvPr id="4" name="Slide Number Placeholder 3"/>
          <p:cNvSpPr>
            <a:spLocks noGrp="1"/>
          </p:cNvSpPr>
          <p:nvPr>
            <p:ph type="sldNum" sz="quarter" idx="5"/>
          </p:nvPr>
        </p:nvSpPr>
        <p:spPr/>
        <p:txBody>
          <a:bodyPr/>
          <a:lstStyle/>
          <a:p>
            <a:fld id="{F331DD1A-CAC2-485D-A348-86C00C92653F}" type="slidenum">
              <a:rPr lang="en-US" smtClean="0"/>
              <a:t>26</a:t>
            </a:fld>
            <a:endParaRPr lang="en-US"/>
          </a:p>
        </p:txBody>
      </p:sp>
    </p:spTree>
    <p:extLst>
      <p:ext uri="{BB962C8B-B14F-4D97-AF65-F5344CB8AC3E}">
        <p14:creationId xmlns:p14="http://schemas.microsoft.com/office/powerpoint/2010/main" val="919819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flier prepared by PwC to help companies understand what Venture capital firms are looking for when they consider an investment.</a:t>
            </a:r>
          </a:p>
        </p:txBody>
      </p:sp>
      <p:sp>
        <p:nvSpPr>
          <p:cNvPr id="4" name="Slide Number Placeholder 3"/>
          <p:cNvSpPr>
            <a:spLocks noGrp="1"/>
          </p:cNvSpPr>
          <p:nvPr>
            <p:ph type="sldNum" sz="quarter" idx="5"/>
          </p:nvPr>
        </p:nvSpPr>
        <p:spPr/>
        <p:txBody>
          <a:bodyPr/>
          <a:lstStyle/>
          <a:p>
            <a:fld id="{F331DD1A-CAC2-485D-A348-86C00C92653F}" type="slidenum">
              <a:rPr lang="en-US" smtClean="0"/>
              <a:t>27</a:t>
            </a:fld>
            <a:endParaRPr lang="en-US"/>
          </a:p>
        </p:txBody>
      </p:sp>
    </p:spTree>
    <p:extLst>
      <p:ext uri="{BB962C8B-B14F-4D97-AF65-F5344CB8AC3E}">
        <p14:creationId xmlns:p14="http://schemas.microsoft.com/office/powerpoint/2010/main" val="3113102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sum up, some of the issues around smaller businesses raising capital – there is generally a lack of time and specific finance skills to understand where and how to raise capital as it can take a lot of time to secure a venture capital investment or a bank loan.  Small business, particularly tech companies do not tend to have fixed assets they can offer as security and may not have much of track record or prior financial statements to convince lenders or inventors and for years many banks had quite bureaucratic screening processes which put small companies at a disadvantage.  </a:t>
            </a:r>
          </a:p>
        </p:txBody>
      </p:sp>
      <p:sp>
        <p:nvSpPr>
          <p:cNvPr id="4" name="Slide Number Placeholder 3"/>
          <p:cNvSpPr>
            <a:spLocks noGrp="1"/>
          </p:cNvSpPr>
          <p:nvPr>
            <p:ph type="sldNum" sz="quarter" idx="5"/>
          </p:nvPr>
        </p:nvSpPr>
        <p:spPr/>
        <p:txBody>
          <a:bodyPr/>
          <a:lstStyle/>
          <a:p>
            <a:fld id="{F331DD1A-CAC2-485D-A348-86C00C92653F}" type="slidenum">
              <a:rPr lang="en-US" smtClean="0"/>
              <a:t>28</a:t>
            </a:fld>
            <a:endParaRPr lang="en-US"/>
          </a:p>
        </p:txBody>
      </p:sp>
    </p:spTree>
    <p:extLst>
      <p:ext uri="{BB962C8B-B14F-4D97-AF65-F5344CB8AC3E}">
        <p14:creationId xmlns:p14="http://schemas.microsoft.com/office/powerpoint/2010/main" val="712242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Overall, small businesses tend to rely on credit cards and bank overdrafts to get the business operational, but for those who have the potential for growth, seed funding, crowd funding or business angels may be available.</a:t>
            </a:r>
          </a:p>
        </p:txBody>
      </p:sp>
      <p:sp>
        <p:nvSpPr>
          <p:cNvPr id="4" name="Slide Number Placeholder 3"/>
          <p:cNvSpPr>
            <a:spLocks noGrp="1"/>
          </p:cNvSpPr>
          <p:nvPr>
            <p:ph type="sldNum" sz="quarter" idx="5"/>
          </p:nvPr>
        </p:nvSpPr>
        <p:spPr/>
        <p:txBody>
          <a:bodyPr/>
          <a:lstStyle/>
          <a:p>
            <a:fld id="{F331DD1A-CAC2-485D-A348-86C00C92653F}" type="slidenum">
              <a:rPr lang="en-US" smtClean="0"/>
              <a:t>29</a:t>
            </a:fld>
            <a:endParaRPr lang="en-US"/>
          </a:p>
        </p:txBody>
      </p:sp>
    </p:spTree>
    <p:extLst>
      <p:ext uri="{BB962C8B-B14F-4D97-AF65-F5344CB8AC3E}">
        <p14:creationId xmlns:p14="http://schemas.microsoft.com/office/powerpoint/2010/main" val="9391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next section we are going to look at the cost of the capital we have been discussing in the financing section.</a:t>
            </a:r>
          </a:p>
        </p:txBody>
      </p:sp>
      <p:sp>
        <p:nvSpPr>
          <p:cNvPr id="4" name="Slide Number Placeholder 3"/>
          <p:cNvSpPr>
            <a:spLocks noGrp="1"/>
          </p:cNvSpPr>
          <p:nvPr>
            <p:ph type="sldNum" sz="quarter" idx="5"/>
          </p:nvPr>
        </p:nvSpPr>
        <p:spPr/>
        <p:txBody>
          <a:bodyPr/>
          <a:lstStyle/>
          <a:p>
            <a:fld id="{F331DD1A-CAC2-485D-A348-86C00C92653F}" type="slidenum">
              <a:rPr lang="en-US" smtClean="0"/>
              <a:t>30</a:t>
            </a:fld>
            <a:endParaRPr lang="en-US"/>
          </a:p>
        </p:txBody>
      </p:sp>
    </p:spTree>
    <p:extLst>
      <p:ext uri="{BB962C8B-B14F-4D97-AF65-F5344CB8AC3E}">
        <p14:creationId xmlns:p14="http://schemas.microsoft.com/office/powerpoint/2010/main" val="3849481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cost of capital? Ultimately it is the cost of all the company’s funding, both debt and equity as all types of funding carries a cost.  However, it can be easier to think about it from the other angle – it is the return that a company needs to generate in order to satisfy the requirements of its debt and equity funders.  If it cannot generate this return then they will not provide the funding to the company, therefore it doesn’t represent a cost in cash terms, but a return that the company needs to achieve</a:t>
            </a:r>
          </a:p>
          <a:p>
            <a:endParaRPr lang="en-GB" dirty="0"/>
          </a:p>
          <a:p>
            <a:r>
              <a:rPr lang="en-GB" dirty="0"/>
              <a:t>Practically speaking the cost of capital is the discount rate we use when we are calculating the Net present Value of a project. If we get it wrong we might make an incorrect decision.  If we pick a rate that is too low we may go ahead with project that do not achieve the required return and therefore decrease shareholder value.  If we get it too high we may reject projects that would otherwise have been wealth enhancing.</a:t>
            </a:r>
          </a:p>
          <a:p>
            <a:endParaRPr lang="en-GB" dirty="0"/>
          </a:p>
          <a:p>
            <a:r>
              <a:rPr lang="en-GB" dirty="0"/>
              <a:t>So far you have been given the discount rate or cost of capital but now we are going ton work out how to calculate it ourselves.  The steps we take are to look at each form of long term capital, work out the cost of that particular type of capita and then calculate an overall cost for the business.</a:t>
            </a:r>
          </a:p>
        </p:txBody>
      </p:sp>
      <p:sp>
        <p:nvSpPr>
          <p:cNvPr id="4" name="Slide Number Placeholder 3"/>
          <p:cNvSpPr>
            <a:spLocks noGrp="1"/>
          </p:cNvSpPr>
          <p:nvPr>
            <p:ph type="sldNum" sz="quarter" idx="5"/>
          </p:nvPr>
        </p:nvSpPr>
        <p:spPr/>
        <p:txBody>
          <a:bodyPr/>
          <a:lstStyle/>
          <a:p>
            <a:fld id="{F331DD1A-CAC2-485D-A348-86C00C92653F}" type="slidenum">
              <a:rPr lang="en-US" smtClean="0"/>
              <a:t>33</a:t>
            </a:fld>
            <a:endParaRPr lang="en-US"/>
          </a:p>
        </p:txBody>
      </p:sp>
    </p:spTree>
    <p:extLst>
      <p:ext uri="{BB962C8B-B14F-4D97-AF65-F5344CB8AC3E}">
        <p14:creationId xmlns:p14="http://schemas.microsoft.com/office/powerpoint/2010/main" val="2377238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steps we take are to look at each form of long term capital, work out the cost of that particular type of capita and then calculate an overall cost for the business.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31DD1A-CAC2-485D-A348-86C00C9265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6241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 for class – what would a bank look at in a potential loan?</a:t>
            </a:r>
          </a:p>
        </p:txBody>
      </p:sp>
      <p:sp>
        <p:nvSpPr>
          <p:cNvPr id="4" name="Slide Number Placeholder 3"/>
          <p:cNvSpPr>
            <a:spLocks noGrp="1"/>
          </p:cNvSpPr>
          <p:nvPr>
            <p:ph type="sldNum" sz="quarter" idx="5"/>
          </p:nvPr>
        </p:nvSpPr>
        <p:spPr/>
        <p:txBody>
          <a:bodyPr/>
          <a:lstStyle/>
          <a:p>
            <a:fld id="{F331DD1A-CAC2-485D-A348-86C00C92653F}" type="slidenum">
              <a:rPr lang="en-US" smtClean="0"/>
              <a:t>5</a:t>
            </a:fld>
            <a:endParaRPr lang="en-US"/>
          </a:p>
        </p:txBody>
      </p:sp>
    </p:spTree>
    <p:extLst>
      <p:ext uri="{BB962C8B-B14F-4D97-AF65-F5344CB8AC3E}">
        <p14:creationId xmlns:p14="http://schemas.microsoft.com/office/powerpoint/2010/main" val="34928852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3 types of capital which we can calculate the cost of capital on.  Next week we will look at how you deduce the cost of capital for each of these elements of long term finance</a:t>
            </a:r>
          </a:p>
        </p:txBody>
      </p:sp>
      <p:sp>
        <p:nvSpPr>
          <p:cNvPr id="4" name="Slide Number Placeholder 3"/>
          <p:cNvSpPr>
            <a:spLocks noGrp="1"/>
          </p:cNvSpPr>
          <p:nvPr>
            <p:ph type="sldNum" sz="quarter" idx="5"/>
          </p:nvPr>
        </p:nvSpPr>
        <p:spPr/>
        <p:txBody>
          <a:bodyPr/>
          <a:lstStyle/>
          <a:p>
            <a:fld id="{F331DD1A-CAC2-485D-A348-86C00C92653F}" type="slidenum">
              <a:rPr lang="en-US" smtClean="0"/>
              <a:t>35</a:t>
            </a:fld>
            <a:endParaRPr lang="en-US"/>
          </a:p>
        </p:txBody>
      </p:sp>
    </p:spTree>
    <p:extLst>
      <p:ext uri="{BB962C8B-B14F-4D97-AF65-F5344CB8AC3E}">
        <p14:creationId xmlns:p14="http://schemas.microsoft.com/office/powerpoint/2010/main" val="759489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Lender will look at the profitability of the company, cash flows and whether there is any security available for the loan.</a:t>
            </a:r>
          </a:p>
        </p:txBody>
      </p:sp>
      <p:sp>
        <p:nvSpPr>
          <p:cNvPr id="4" name="Slide Number Placeholder 3"/>
          <p:cNvSpPr>
            <a:spLocks noGrp="1"/>
          </p:cNvSpPr>
          <p:nvPr>
            <p:ph type="sldNum" sz="quarter" idx="5"/>
          </p:nvPr>
        </p:nvSpPr>
        <p:spPr/>
        <p:txBody>
          <a:bodyPr/>
          <a:lstStyle/>
          <a:p>
            <a:fld id="{F331DD1A-CAC2-485D-A348-86C00C92653F}" type="slidenum">
              <a:rPr lang="en-US" smtClean="0"/>
              <a:t>6</a:t>
            </a:fld>
            <a:endParaRPr lang="en-US"/>
          </a:p>
        </p:txBody>
      </p:sp>
    </p:spTree>
    <p:extLst>
      <p:ext uri="{BB962C8B-B14F-4D97-AF65-F5344CB8AC3E}">
        <p14:creationId xmlns:p14="http://schemas.microsoft.com/office/powerpoint/2010/main" val="2404884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of how bank reduce risk.  They can take a security over a specific asset or assets in general (floating) like a mortgage, or they can put covenants into the loan agreement. Covenants tend to put restrictions on how a company will behave in order to protect the bank’s interests e.g. they need to provide the financial statements to the bank immediately after year end or they need to keep liquidity at a certain level, or they have restrictions on the dividend payments that can be made.  If a company breaks covenants the bank can ask for the loan to be repaid immediately.</a:t>
            </a:r>
          </a:p>
        </p:txBody>
      </p:sp>
      <p:sp>
        <p:nvSpPr>
          <p:cNvPr id="4" name="Slide Number Placeholder 3"/>
          <p:cNvSpPr>
            <a:spLocks noGrp="1"/>
          </p:cNvSpPr>
          <p:nvPr>
            <p:ph type="sldNum" sz="quarter" idx="5"/>
          </p:nvPr>
        </p:nvSpPr>
        <p:spPr/>
        <p:txBody>
          <a:bodyPr/>
          <a:lstStyle/>
          <a:p>
            <a:fld id="{F331DD1A-CAC2-485D-A348-86C00C92653F}" type="slidenum">
              <a:rPr lang="en-US" smtClean="0"/>
              <a:t>7</a:t>
            </a:fld>
            <a:endParaRPr lang="en-US"/>
          </a:p>
        </p:txBody>
      </p:sp>
    </p:spTree>
    <p:extLst>
      <p:ext uri="{BB962C8B-B14F-4D97-AF65-F5344CB8AC3E}">
        <p14:creationId xmlns:p14="http://schemas.microsoft.com/office/powerpoint/2010/main" val="1814877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6066293B-F1A4-4889-BD14-668D5FB6261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0FBB7C23-0ED4-40E1-BB2B-B632BCA5F0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These are some of the factors that can influence how the company feels about borrowing as a source of finance.  It tends to have a lower return requirement than more risky equity finance and means that the existing owners do not need to give up ownership of the company (dilution of shareholdings).  It can also be flexible (often loans have a draw down facility so that company’s only need to take the loan when they need it) and having a third party involved can encourage better financial discipline in the company.  However, the company needs to be aware of how much capacity they have to take on extra debt – is the company already very highly geared and therefore lenders may be less disposed to lending more money due to risk?</a:t>
            </a:r>
          </a:p>
        </p:txBody>
      </p:sp>
      <p:sp>
        <p:nvSpPr>
          <p:cNvPr id="25604" name="Slide Number Placeholder 3">
            <a:extLst>
              <a:ext uri="{FF2B5EF4-FFF2-40B4-BE49-F238E27FC236}">
                <a16:creationId xmlns:a16="http://schemas.microsoft.com/office/drawing/2014/main" id="{A7F74AD3-0F98-4F49-B117-3FE3E6B3DE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8DBE0B-A3DC-45D7-830A-0B1BA6C233D4}"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BB8CDF37-79AD-44F7-9EA9-C08E4690807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E587FD0D-698F-48E1-851A-DB8C93A998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There are other external sources of finance that a company can tap into.  The next is finance leases, HP and </a:t>
            </a:r>
            <a:r>
              <a:rPr lang="en-US" altLang="en-US" dirty="0" err="1">
                <a:latin typeface="Arial" panose="020B0604020202020204" pitchFamily="34" charset="0"/>
                <a:cs typeface="Arial" panose="020B0604020202020204" pitchFamily="34" charset="0"/>
              </a:rPr>
              <a:t>securitisation</a:t>
            </a:r>
            <a:endParaRPr lang="en-US" altLang="en-US" dirty="0">
              <a:latin typeface="Arial" panose="020B0604020202020204" pitchFamily="34" charset="0"/>
              <a:cs typeface="Arial" panose="020B0604020202020204" pitchFamily="34" charset="0"/>
            </a:endParaRPr>
          </a:p>
        </p:txBody>
      </p:sp>
      <p:sp>
        <p:nvSpPr>
          <p:cNvPr id="15364" name="Slide Number Placeholder 3">
            <a:extLst>
              <a:ext uri="{FF2B5EF4-FFF2-40B4-BE49-F238E27FC236}">
                <a16:creationId xmlns:a16="http://schemas.microsoft.com/office/drawing/2014/main" id="{3380E51C-6899-4399-A97B-A2C39C5DBF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1265ABF-FBCC-4647-A40F-50FF0C522A70}"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84933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8B8BA93A-1E89-4489-A5D4-4251FFE89563}"/>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71562342-506A-4770-880E-A6CE6B51C1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If a company for example wants to buy a fixed asset it could take out a loan and buy the asset.  A finance lease on the other hand is where the financial institution buys the asset and rents it to the company, so the company never owns it.  Often this can be easier than arranging a loan, it improves the company cash flows as the cost of the machine is spread across it’s life rather than all paid out to acquire the machine,  and it gives flexibility e.g. if the company wants to upgrade to a better machine they don’t have to go through the bother of selling the original.  </a:t>
            </a:r>
          </a:p>
        </p:txBody>
      </p:sp>
      <p:sp>
        <p:nvSpPr>
          <p:cNvPr id="32772" name="Slide Number Placeholder 3">
            <a:extLst>
              <a:ext uri="{FF2B5EF4-FFF2-40B4-BE49-F238E27FC236}">
                <a16:creationId xmlns:a16="http://schemas.microsoft.com/office/drawing/2014/main" id="{4216BC08-AC00-42E0-AC4C-8D8ECEC690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1A5146C-139F-40A6-BD65-F6BB3286C2AB}"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11020746-64A0-4BD5-A35E-D0B743218B9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859CF774-2AEB-4014-A06E-F1D8925FA0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HP is very similar – the financial institution buys the machine and the customer makes regular payments to the financial institution over the life of the asset.  However, generally an HP agreements has a clause such that the company ends up owning the asset after a final payment is made.</a:t>
            </a:r>
          </a:p>
        </p:txBody>
      </p:sp>
      <p:sp>
        <p:nvSpPr>
          <p:cNvPr id="34820" name="Slide Number Placeholder 3">
            <a:extLst>
              <a:ext uri="{FF2B5EF4-FFF2-40B4-BE49-F238E27FC236}">
                <a16:creationId xmlns:a16="http://schemas.microsoft.com/office/drawing/2014/main" id="{319A4FB5-FABC-464D-8FE6-0F7F88D55E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56F30D1-69FD-4933-9072-732DAB3306C6}"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E4D3F0-AE3C-40BE-A866-0A435AA15069}"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07109-3538-40E1-B150-49F51F9875B0}" type="slidenum">
              <a:rPr lang="en-US" smtClean="0"/>
              <a:t>‹#›</a:t>
            </a:fld>
            <a:endParaRPr lang="en-US"/>
          </a:p>
        </p:txBody>
      </p:sp>
    </p:spTree>
    <p:extLst>
      <p:ext uri="{BB962C8B-B14F-4D97-AF65-F5344CB8AC3E}">
        <p14:creationId xmlns:p14="http://schemas.microsoft.com/office/powerpoint/2010/main" val="1278210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E4D3F0-AE3C-40BE-A866-0A435AA15069}"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07109-3538-40E1-B150-49F51F9875B0}" type="slidenum">
              <a:rPr lang="en-US" smtClean="0"/>
              <a:t>‹#›</a:t>
            </a:fld>
            <a:endParaRPr lang="en-US"/>
          </a:p>
        </p:txBody>
      </p:sp>
    </p:spTree>
    <p:extLst>
      <p:ext uri="{BB962C8B-B14F-4D97-AF65-F5344CB8AC3E}">
        <p14:creationId xmlns:p14="http://schemas.microsoft.com/office/powerpoint/2010/main" val="1411678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E4D3F0-AE3C-40BE-A866-0A435AA15069}"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07109-3538-40E1-B150-49F51F9875B0}" type="slidenum">
              <a:rPr lang="en-US" smtClean="0"/>
              <a:t>‹#›</a:t>
            </a:fld>
            <a:endParaRPr lang="en-US"/>
          </a:p>
        </p:txBody>
      </p:sp>
    </p:spTree>
    <p:extLst>
      <p:ext uri="{BB962C8B-B14F-4D97-AF65-F5344CB8AC3E}">
        <p14:creationId xmlns:p14="http://schemas.microsoft.com/office/powerpoint/2010/main" val="30575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880105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3647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17287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408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343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2210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4631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6926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E4D3F0-AE3C-40BE-A866-0A435AA15069}"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07109-3538-40E1-B150-49F51F9875B0}" type="slidenum">
              <a:rPr lang="en-US" smtClean="0"/>
              <a:t>‹#›</a:t>
            </a:fld>
            <a:endParaRPr lang="en-US"/>
          </a:p>
        </p:txBody>
      </p:sp>
    </p:spTree>
    <p:extLst>
      <p:ext uri="{BB962C8B-B14F-4D97-AF65-F5344CB8AC3E}">
        <p14:creationId xmlns:p14="http://schemas.microsoft.com/office/powerpoint/2010/main" val="3041751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72008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63569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03340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Content basic whit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667731" y="711913"/>
            <a:ext cx="10856539" cy="378069"/>
          </a:xfrm>
        </p:spPr>
        <p:txBody>
          <a:bodyPr anchor="b">
            <a:normAutofit/>
          </a:bodyPr>
          <a:lstStyle>
            <a:lvl1pPr algn="l">
              <a:defRPr sz="1500" b="1" i="0" baseline="0">
                <a:latin typeface="Arial" panose="020B0604020202020204" pitchFamily="34" charset="0"/>
              </a:defRPr>
            </a:lvl1pPr>
          </a:lstStyle>
          <a:p>
            <a:r>
              <a:rPr lang="en-GB" dirty="0"/>
              <a:t>Slide title – Please use Arial, size 30</a:t>
            </a:r>
          </a:p>
        </p:txBody>
      </p:sp>
      <p:sp>
        <p:nvSpPr>
          <p:cNvPr id="4" name="Subtitle 2"/>
          <p:cNvSpPr>
            <a:spLocks noGrp="1"/>
          </p:cNvSpPr>
          <p:nvPr>
            <p:ph type="subTitle" idx="1" hasCustomPrompt="1"/>
          </p:nvPr>
        </p:nvSpPr>
        <p:spPr>
          <a:xfrm>
            <a:off x="667731" y="1285751"/>
            <a:ext cx="10856539" cy="4292554"/>
          </a:xfrm>
        </p:spPr>
        <p:txBody>
          <a:bodyPr>
            <a:normAutofit/>
          </a:bodyPr>
          <a:lstStyle>
            <a:lvl1pPr marL="0" marR="0" indent="0" algn="l" rtl="0">
              <a:lnSpc>
                <a:spcPct val="100000"/>
              </a:lnSpc>
              <a:spcBef>
                <a:spcPts val="0"/>
              </a:spcBef>
              <a:buClr>
                <a:srgbClr val="272727"/>
              </a:buClr>
              <a:buSzPct val="100000"/>
              <a:buFont typeface="Arial" panose="020B0604020202020204" pitchFamily="34" charset="0"/>
              <a:buNone/>
              <a:defRPr sz="1500" baseline="0">
                <a:solidFill>
                  <a:schemeClr val="tx1"/>
                </a:solidFill>
                <a:latin typeface="Arial" panose="020B0604020202020204" pitchFamily="34" charset="0"/>
              </a:defRPr>
            </a:lvl1pPr>
            <a:lvl2pPr marL="342954" indent="0" algn="ctr">
              <a:buNone/>
              <a:defRPr sz="1500"/>
            </a:lvl2pPr>
            <a:lvl3pPr marL="685908" indent="0" algn="ctr">
              <a:buNone/>
              <a:defRPr sz="1350"/>
            </a:lvl3pPr>
            <a:lvl4pPr marL="1028862" indent="0" algn="ctr">
              <a:buNone/>
              <a:defRPr sz="1200"/>
            </a:lvl4pPr>
            <a:lvl5pPr marL="1371816" indent="0" algn="ctr">
              <a:buNone/>
              <a:defRPr sz="1200"/>
            </a:lvl5pPr>
            <a:lvl6pPr marL="1714770" indent="0" algn="ctr">
              <a:buNone/>
              <a:defRPr sz="1200"/>
            </a:lvl6pPr>
            <a:lvl7pPr marL="2057723" indent="0" algn="ctr">
              <a:buNone/>
              <a:defRPr sz="1200"/>
            </a:lvl7pPr>
            <a:lvl8pPr marL="2400678" indent="0" algn="ctr">
              <a:buNone/>
              <a:defRPr sz="1200"/>
            </a:lvl8pPr>
            <a:lvl9pPr marL="2743631" indent="0" algn="ctr">
              <a:buNone/>
              <a:defRPr sz="1200"/>
            </a:lvl9pPr>
          </a:lstStyle>
          <a:p>
            <a:r>
              <a:rPr lang="en-GB" dirty="0"/>
              <a:t>Please do not change the formatting of this slide. </a:t>
            </a:r>
          </a:p>
          <a:p>
            <a:endParaRPr lang="en-GB" dirty="0"/>
          </a:p>
          <a:p>
            <a:r>
              <a:rPr lang="en-GB" dirty="0"/>
              <a:t>Remember to keep your slides brief. Only include key points of prompts on the screen.</a:t>
            </a:r>
          </a:p>
          <a:p>
            <a:endParaRPr lang="en-GB" dirty="0"/>
          </a:p>
          <a:p>
            <a:r>
              <a:rPr lang="en-GB" dirty="0"/>
              <a:t>Retain the formatting set out here. Elements of the slide are aligned as per the brand guidelines.</a:t>
            </a:r>
          </a:p>
          <a:p>
            <a:endParaRPr lang="en-GB" dirty="0"/>
          </a:p>
          <a:p>
            <a:r>
              <a:rPr lang="en-GB" dirty="0"/>
              <a:t>If emphasis of one or two words is called for then bold text is permitted, though use this sparingly.</a:t>
            </a:r>
          </a:p>
          <a:p>
            <a:endParaRPr lang="en-GB" dirty="0"/>
          </a:p>
          <a:p>
            <a:r>
              <a:rPr lang="en-GB" dirty="0"/>
              <a:t>For more information about our editorial style and to download the latest templates, visit: londonmet.ac.uk/brand.</a:t>
            </a:r>
          </a:p>
          <a:p>
            <a:endParaRPr lang="en-GB" dirty="0"/>
          </a:p>
          <a:p>
            <a:r>
              <a:rPr lang="en-GB" dirty="0"/>
              <a:t> </a:t>
            </a:r>
          </a:p>
        </p:txBody>
      </p:sp>
    </p:spTree>
    <p:extLst>
      <p:ext uri="{BB962C8B-B14F-4D97-AF65-F5344CB8AC3E}">
        <p14:creationId xmlns:p14="http://schemas.microsoft.com/office/powerpoint/2010/main" val="33503765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ntent basic whit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642640" y="636493"/>
            <a:ext cx="10886752" cy="378069"/>
          </a:xfrm>
        </p:spPr>
        <p:txBody>
          <a:bodyPr anchor="b">
            <a:normAutofit/>
          </a:bodyPr>
          <a:lstStyle>
            <a:lvl1pPr algn="l">
              <a:defRPr sz="1500" b="1" i="0" baseline="0">
                <a:latin typeface="Arial" panose="020B0604020202020204" pitchFamily="34" charset="0"/>
              </a:defRPr>
            </a:lvl1pPr>
          </a:lstStyle>
          <a:p>
            <a:r>
              <a:rPr lang="en-GB" dirty="0"/>
              <a:t>Slide title – Please use Arial, size 30</a:t>
            </a:r>
          </a:p>
        </p:txBody>
      </p:sp>
      <p:sp>
        <p:nvSpPr>
          <p:cNvPr id="4" name="Subtitle 2"/>
          <p:cNvSpPr>
            <a:spLocks noGrp="1"/>
          </p:cNvSpPr>
          <p:nvPr>
            <p:ph type="subTitle" idx="1" hasCustomPrompt="1"/>
          </p:nvPr>
        </p:nvSpPr>
        <p:spPr>
          <a:xfrm>
            <a:off x="642640" y="1210330"/>
            <a:ext cx="10886752" cy="4367974"/>
          </a:xfrm>
        </p:spPr>
        <p:txBody>
          <a:bodyPr>
            <a:normAutofit/>
          </a:bodyPr>
          <a:lstStyle>
            <a:lvl1pPr marL="0" marR="0" indent="0" algn="l" rtl="0">
              <a:lnSpc>
                <a:spcPct val="100000"/>
              </a:lnSpc>
              <a:spcBef>
                <a:spcPts val="0"/>
              </a:spcBef>
              <a:buClr>
                <a:srgbClr val="272727"/>
              </a:buClr>
              <a:buSzPct val="100000"/>
              <a:buFont typeface="Arial" panose="020B0604020202020204" pitchFamily="34" charset="0"/>
              <a:buNone/>
              <a:defRPr sz="1500" baseline="0">
                <a:solidFill>
                  <a:schemeClr val="tx1"/>
                </a:solidFill>
                <a:latin typeface="Arial" panose="020B0604020202020204" pitchFamily="34" charset="0"/>
              </a:defRPr>
            </a:lvl1pPr>
            <a:lvl2pPr marL="342954" indent="0" algn="ctr">
              <a:buNone/>
              <a:defRPr sz="1500"/>
            </a:lvl2pPr>
            <a:lvl3pPr marL="685908" indent="0" algn="ctr">
              <a:buNone/>
              <a:defRPr sz="1350"/>
            </a:lvl3pPr>
            <a:lvl4pPr marL="1028862" indent="0" algn="ctr">
              <a:buNone/>
              <a:defRPr sz="1200"/>
            </a:lvl4pPr>
            <a:lvl5pPr marL="1371816" indent="0" algn="ctr">
              <a:buNone/>
              <a:defRPr sz="1200"/>
            </a:lvl5pPr>
            <a:lvl6pPr marL="1714770" indent="0" algn="ctr">
              <a:buNone/>
              <a:defRPr sz="1200"/>
            </a:lvl6pPr>
            <a:lvl7pPr marL="2057723" indent="0" algn="ctr">
              <a:buNone/>
              <a:defRPr sz="1200"/>
            </a:lvl7pPr>
            <a:lvl8pPr marL="2400678" indent="0" algn="ctr">
              <a:buNone/>
              <a:defRPr sz="1200"/>
            </a:lvl8pPr>
            <a:lvl9pPr marL="2743631" indent="0" algn="ctr">
              <a:buNone/>
              <a:defRPr sz="1200"/>
            </a:lvl9pPr>
          </a:lstStyle>
          <a:p>
            <a:r>
              <a:rPr lang="en-GB" dirty="0"/>
              <a:t>Please do not change the formatting of this slide. </a:t>
            </a:r>
          </a:p>
          <a:p>
            <a:endParaRPr lang="en-GB" dirty="0"/>
          </a:p>
          <a:p>
            <a:r>
              <a:rPr lang="en-GB" dirty="0"/>
              <a:t>Remember to keep your slides brief. Only include key points of prompts on the screen.</a:t>
            </a:r>
          </a:p>
          <a:p>
            <a:endParaRPr lang="en-GB" dirty="0"/>
          </a:p>
          <a:p>
            <a:r>
              <a:rPr lang="en-GB" dirty="0"/>
              <a:t>Retain the formatting set out here. Elements of the slide are aligned as per the brand guidelines.</a:t>
            </a:r>
          </a:p>
          <a:p>
            <a:endParaRPr lang="en-GB" dirty="0"/>
          </a:p>
          <a:p>
            <a:r>
              <a:rPr lang="en-GB" dirty="0"/>
              <a:t>If emphasis of one or two words is called for then bold text is permitted, though use this sparingly.</a:t>
            </a:r>
          </a:p>
          <a:p>
            <a:endParaRPr lang="en-GB" dirty="0"/>
          </a:p>
          <a:p>
            <a:r>
              <a:rPr lang="en-GB" dirty="0"/>
              <a:t>For more information about our editorial style and to download the latest templates, visit: londonmet.ac.uk/brand.</a:t>
            </a:r>
          </a:p>
          <a:p>
            <a:endParaRPr lang="en-GB" dirty="0"/>
          </a:p>
          <a:p>
            <a:r>
              <a:rPr lang="en-GB" dirty="0"/>
              <a:t> </a:t>
            </a:r>
          </a:p>
        </p:txBody>
      </p:sp>
      <p:sp>
        <p:nvSpPr>
          <p:cNvPr id="15" name="Subtitle 2">
            <a:extLst>
              <a:ext uri="{FF2B5EF4-FFF2-40B4-BE49-F238E27FC236}">
                <a16:creationId xmlns:a16="http://schemas.microsoft.com/office/drawing/2014/main" id="{57B42B41-F2F7-6844-B980-F056632AE0B6}"/>
              </a:ext>
            </a:extLst>
          </p:cNvPr>
          <p:cNvSpPr txBox="1">
            <a:spLocks/>
          </p:cNvSpPr>
          <p:nvPr userDrawn="1"/>
        </p:nvSpPr>
        <p:spPr>
          <a:xfrm>
            <a:off x="667731" y="5763805"/>
            <a:ext cx="10856539" cy="494184"/>
          </a:xfrm>
          <a:prstGeom prst="rect">
            <a:avLst/>
          </a:prstGeom>
        </p:spPr>
        <p:txBody>
          <a:bodyPr vert="horz" lIns="45720" tIns="22860" rIns="45720" bIns="22860" rtlCol="0">
            <a:normAutofit/>
          </a:bodyPr>
          <a:lstStyle>
            <a:lvl1pPr marL="0" marR="0" indent="0" algn="l" defTabSz="1371816" rtl="0" eaLnBrk="1" latinLnBrk="0" hangingPunct="1">
              <a:lnSpc>
                <a:spcPct val="100000"/>
              </a:lnSpc>
              <a:spcBef>
                <a:spcPts val="0"/>
              </a:spcBef>
              <a:buClr>
                <a:srgbClr val="272727"/>
              </a:buClr>
              <a:buSzPct val="100000"/>
              <a:buFont typeface="Arial" panose="020B0604020202020204" pitchFamily="34" charset="0"/>
              <a:buNone/>
              <a:defRPr sz="3000" kern="1200" baseline="0">
                <a:solidFill>
                  <a:schemeClr val="tx1"/>
                </a:solidFill>
                <a:latin typeface="Arial" panose="020B0604020202020204" pitchFamily="34" charset="0"/>
                <a:ea typeface="+mn-ea"/>
                <a:cs typeface="+mn-cs"/>
              </a:defRPr>
            </a:lvl1pPr>
            <a:lvl2pPr marL="685907" indent="0" algn="ctr" defTabSz="1371816"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816" indent="0" algn="ctr" defTabSz="1371816"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723" indent="0" algn="ctr" defTabSz="1371816"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631" indent="0" algn="ctr" defTabSz="1371816"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539" indent="0" algn="ctr" defTabSz="1371816"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5446" indent="0" algn="ctr" defTabSz="1371816"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1355" indent="0" algn="ctr" defTabSz="1371816"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7262" indent="0" algn="ctr" defTabSz="1371816"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r>
              <a:rPr lang="en-GB" sz="1000" dirty="0"/>
              <a:t>Insert footer / references if needed</a:t>
            </a:r>
          </a:p>
        </p:txBody>
      </p:sp>
    </p:spTree>
    <p:extLst>
      <p:ext uri="{BB962C8B-B14F-4D97-AF65-F5344CB8AC3E}">
        <p14:creationId xmlns:p14="http://schemas.microsoft.com/office/powerpoint/2010/main" val="19382489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ontent basic whit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642641" y="636493"/>
            <a:ext cx="10873500" cy="378069"/>
          </a:xfrm>
        </p:spPr>
        <p:txBody>
          <a:bodyPr anchor="b">
            <a:normAutofit/>
          </a:bodyPr>
          <a:lstStyle>
            <a:lvl1pPr algn="l">
              <a:defRPr sz="1500" b="1" i="0" baseline="0">
                <a:latin typeface="Arial" panose="020B0604020202020204" pitchFamily="34" charset="0"/>
              </a:defRPr>
            </a:lvl1pPr>
          </a:lstStyle>
          <a:p>
            <a:r>
              <a:rPr lang="en-GB" dirty="0"/>
              <a:t>Slide title – Please use Arial, size 30</a:t>
            </a:r>
          </a:p>
        </p:txBody>
      </p:sp>
      <p:sp>
        <p:nvSpPr>
          <p:cNvPr id="4" name="Subtitle 2"/>
          <p:cNvSpPr>
            <a:spLocks noGrp="1"/>
          </p:cNvSpPr>
          <p:nvPr>
            <p:ph type="subTitle" idx="1" hasCustomPrompt="1"/>
          </p:nvPr>
        </p:nvSpPr>
        <p:spPr>
          <a:xfrm>
            <a:off x="642641" y="1210330"/>
            <a:ext cx="10873500" cy="4341474"/>
          </a:xfrm>
        </p:spPr>
        <p:txBody>
          <a:bodyPr>
            <a:normAutofit/>
          </a:bodyPr>
          <a:lstStyle>
            <a:lvl1pPr marL="0" marR="0" indent="0" algn="l" rtl="0">
              <a:lnSpc>
                <a:spcPct val="100000"/>
              </a:lnSpc>
              <a:spcBef>
                <a:spcPts val="0"/>
              </a:spcBef>
              <a:buClr>
                <a:srgbClr val="272727"/>
              </a:buClr>
              <a:buSzPct val="100000"/>
              <a:buFont typeface="Arial" panose="020B0604020202020204" pitchFamily="34" charset="0"/>
              <a:buNone/>
              <a:defRPr sz="1500" baseline="0">
                <a:solidFill>
                  <a:schemeClr val="tx1"/>
                </a:solidFill>
                <a:latin typeface="Arial" panose="020B0604020202020204" pitchFamily="34" charset="0"/>
              </a:defRPr>
            </a:lvl1pPr>
            <a:lvl2pPr marL="342954" indent="0" algn="ctr">
              <a:buNone/>
              <a:defRPr sz="1500"/>
            </a:lvl2pPr>
            <a:lvl3pPr marL="685908" indent="0" algn="ctr">
              <a:buNone/>
              <a:defRPr sz="1350"/>
            </a:lvl3pPr>
            <a:lvl4pPr marL="1028862" indent="0" algn="ctr">
              <a:buNone/>
              <a:defRPr sz="1200"/>
            </a:lvl4pPr>
            <a:lvl5pPr marL="1371816" indent="0" algn="ctr">
              <a:buNone/>
              <a:defRPr sz="1200"/>
            </a:lvl5pPr>
            <a:lvl6pPr marL="1714770" indent="0" algn="ctr">
              <a:buNone/>
              <a:defRPr sz="1200"/>
            </a:lvl6pPr>
            <a:lvl7pPr marL="2057723" indent="0" algn="ctr">
              <a:buNone/>
              <a:defRPr sz="1200"/>
            </a:lvl7pPr>
            <a:lvl8pPr marL="2400678" indent="0" algn="ctr">
              <a:buNone/>
              <a:defRPr sz="1200"/>
            </a:lvl8pPr>
            <a:lvl9pPr marL="2743631" indent="0" algn="ctr">
              <a:buNone/>
              <a:defRPr sz="1200"/>
            </a:lvl9pPr>
          </a:lstStyle>
          <a:p>
            <a:r>
              <a:rPr lang="en-GB" dirty="0"/>
              <a:t>Please do not change the formatting of this slide. </a:t>
            </a:r>
          </a:p>
          <a:p>
            <a:endParaRPr lang="en-GB" dirty="0"/>
          </a:p>
          <a:p>
            <a:r>
              <a:rPr lang="en-GB" dirty="0"/>
              <a:t>Remember to keep your slides brief. Only include key points of prompts on the screen.</a:t>
            </a:r>
          </a:p>
          <a:p>
            <a:endParaRPr lang="en-GB" dirty="0"/>
          </a:p>
          <a:p>
            <a:r>
              <a:rPr lang="en-GB" dirty="0"/>
              <a:t>Retain the formatting set out here. Elements of the slide are aligned as per the brand guidelines.</a:t>
            </a:r>
          </a:p>
          <a:p>
            <a:endParaRPr lang="en-GB" dirty="0"/>
          </a:p>
          <a:p>
            <a:r>
              <a:rPr lang="en-GB" dirty="0"/>
              <a:t>If emphasis of one or two words is called for then bold text is permitted, though use this sparingly.</a:t>
            </a:r>
          </a:p>
          <a:p>
            <a:endParaRPr lang="en-GB" dirty="0"/>
          </a:p>
          <a:p>
            <a:r>
              <a:rPr lang="en-GB" dirty="0"/>
              <a:t>For more information about our editorial style and to download the latest templates, visit: londonmet.ac.uk/brand.</a:t>
            </a:r>
          </a:p>
          <a:p>
            <a:endParaRPr lang="en-GB" dirty="0"/>
          </a:p>
          <a:p>
            <a:r>
              <a:rPr lang="en-GB" dirty="0"/>
              <a:t> </a:t>
            </a:r>
          </a:p>
        </p:txBody>
      </p:sp>
      <p:sp>
        <p:nvSpPr>
          <p:cNvPr id="15" name="Subtitle 2">
            <a:extLst>
              <a:ext uri="{FF2B5EF4-FFF2-40B4-BE49-F238E27FC236}">
                <a16:creationId xmlns:a16="http://schemas.microsoft.com/office/drawing/2014/main" id="{35BAA748-2C5A-C049-93C2-9C580E097D8E}"/>
              </a:ext>
            </a:extLst>
          </p:cNvPr>
          <p:cNvSpPr txBox="1">
            <a:spLocks/>
          </p:cNvSpPr>
          <p:nvPr userDrawn="1"/>
        </p:nvSpPr>
        <p:spPr>
          <a:xfrm>
            <a:off x="667731" y="5763805"/>
            <a:ext cx="10856539" cy="494184"/>
          </a:xfrm>
          <a:prstGeom prst="rect">
            <a:avLst/>
          </a:prstGeom>
        </p:spPr>
        <p:txBody>
          <a:bodyPr vert="horz" lIns="45720" tIns="22860" rIns="45720" bIns="22860" rtlCol="0">
            <a:normAutofit/>
          </a:bodyPr>
          <a:lstStyle>
            <a:lvl1pPr marL="0" marR="0" indent="0" algn="l" defTabSz="1371816" rtl="0" eaLnBrk="1" latinLnBrk="0" hangingPunct="1">
              <a:lnSpc>
                <a:spcPct val="100000"/>
              </a:lnSpc>
              <a:spcBef>
                <a:spcPts val="0"/>
              </a:spcBef>
              <a:buClr>
                <a:srgbClr val="272727"/>
              </a:buClr>
              <a:buSzPct val="100000"/>
              <a:buFont typeface="Arial" panose="020B0604020202020204" pitchFamily="34" charset="0"/>
              <a:buNone/>
              <a:defRPr sz="3000" kern="1200" baseline="0">
                <a:solidFill>
                  <a:schemeClr val="tx1"/>
                </a:solidFill>
                <a:latin typeface="Arial" panose="020B0604020202020204" pitchFamily="34" charset="0"/>
                <a:ea typeface="+mn-ea"/>
                <a:cs typeface="+mn-cs"/>
              </a:defRPr>
            </a:lvl1pPr>
            <a:lvl2pPr marL="685907" indent="0" algn="ctr" defTabSz="1371816"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816" indent="0" algn="ctr" defTabSz="1371816"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723" indent="0" algn="ctr" defTabSz="1371816"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631" indent="0" algn="ctr" defTabSz="1371816"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539" indent="0" algn="ctr" defTabSz="1371816"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5446" indent="0" algn="ctr" defTabSz="1371816"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1355" indent="0" algn="ctr" defTabSz="1371816"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7262" indent="0" algn="ctr" defTabSz="1371816"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r>
              <a:rPr lang="en-GB" sz="1000" dirty="0"/>
              <a:t>Insert footer / references if needed</a:t>
            </a:r>
          </a:p>
        </p:txBody>
      </p:sp>
    </p:spTree>
    <p:extLst>
      <p:ext uri="{BB962C8B-B14F-4D97-AF65-F5344CB8AC3E}">
        <p14:creationId xmlns:p14="http://schemas.microsoft.com/office/powerpoint/2010/main" val="34662225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45667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5238809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98834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17719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E4D3F0-AE3C-40BE-A866-0A435AA15069}"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07109-3538-40E1-B150-49F51F9875B0}" type="slidenum">
              <a:rPr lang="en-US" smtClean="0"/>
              <a:t>‹#›</a:t>
            </a:fld>
            <a:endParaRPr lang="en-US"/>
          </a:p>
        </p:txBody>
      </p:sp>
    </p:spTree>
    <p:extLst>
      <p:ext uri="{BB962C8B-B14F-4D97-AF65-F5344CB8AC3E}">
        <p14:creationId xmlns:p14="http://schemas.microsoft.com/office/powerpoint/2010/main" val="33379437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51414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96867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93137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357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78250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10555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96645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24067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2438690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6096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E4D3F0-AE3C-40BE-A866-0A435AA15069}"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07109-3538-40E1-B150-49F51F9875B0}" type="slidenum">
              <a:rPr lang="en-US" smtClean="0"/>
              <a:t>‹#›</a:t>
            </a:fld>
            <a:endParaRPr lang="en-US"/>
          </a:p>
        </p:txBody>
      </p:sp>
    </p:spTree>
    <p:extLst>
      <p:ext uri="{BB962C8B-B14F-4D97-AF65-F5344CB8AC3E}">
        <p14:creationId xmlns:p14="http://schemas.microsoft.com/office/powerpoint/2010/main" val="23210952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401793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21600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57716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08998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38005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466011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144294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53357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136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297619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E4D3F0-AE3C-40BE-A866-0A435AA15069}" type="datetimeFigureOut">
              <a:rPr lang="en-US" smtClean="0"/>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007109-3538-40E1-B150-49F51F9875B0}" type="slidenum">
              <a:rPr lang="en-US" smtClean="0"/>
              <a:t>‹#›</a:t>
            </a:fld>
            <a:endParaRPr lang="en-US"/>
          </a:p>
        </p:txBody>
      </p:sp>
    </p:spTree>
    <p:extLst>
      <p:ext uri="{BB962C8B-B14F-4D97-AF65-F5344CB8AC3E}">
        <p14:creationId xmlns:p14="http://schemas.microsoft.com/office/powerpoint/2010/main" val="33419127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08278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905295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26563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06172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97128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14127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608797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477386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34985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4652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E4D3F0-AE3C-40BE-A866-0A435AA15069}" type="datetimeFigureOut">
              <a:rPr lang="en-US" smtClean="0"/>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007109-3538-40E1-B150-49F51F9875B0}" type="slidenum">
              <a:rPr lang="en-US" smtClean="0"/>
              <a:t>‹#›</a:t>
            </a:fld>
            <a:endParaRPr lang="en-US"/>
          </a:p>
        </p:txBody>
      </p:sp>
    </p:spTree>
    <p:extLst>
      <p:ext uri="{BB962C8B-B14F-4D97-AF65-F5344CB8AC3E}">
        <p14:creationId xmlns:p14="http://schemas.microsoft.com/office/powerpoint/2010/main" val="25234888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029384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535031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784828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417682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111116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228399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274620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625112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781232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94533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E4D3F0-AE3C-40BE-A866-0A435AA15069}"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007109-3538-40E1-B150-49F51F9875B0}" type="slidenum">
              <a:rPr lang="en-US" smtClean="0"/>
              <a:t>‹#›</a:t>
            </a:fld>
            <a:endParaRPr lang="en-US"/>
          </a:p>
        </p:txBody>
      </p:sp>
    </p:spTree>
    <p:extLst>
      <p:ext uri="{BB962C8B-B14F-4D97-AF65-F5344CB8AC3E}">
        <p14:creationId xmlns:p14="http://schemas.microsoft.com/office/powerpoint/2010/main" val="7961130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457254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6_Content basic whit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667731" y="711913"/>
            <a:ext cx="10856539" cy="378069"/>
          </a:xfrm>
        </p:spPr>
        <p:txBody>
          <a:bodyPr anchor="b">
            <a:normAutofit/>
          </a:bodyPr>
          <a:lstStyle>
            <a:lvl1pPr algn="l">
              <a:defRPr sz="1500" b="1" i="0" baseline="0">
                <a:latin typeface="Arial" panose="020B0604020202020204" pitchFamily="34" charset="0"/>
              </a:defRPr>
            </a:lvl1pPr>
          </a:lstStyle>
          <a:p>
            <a:r>
              <a:rPr lang="en-GB" dirty="0"/>
              <a:t>Slide title – Please use Arial, size 30</a:t>
            </a:r>
          </a:p>
        </p:txBody>
      </p:sp>
      <p:sp>
        <p:nvSpPr>
          <p:cNvPr id="4" name="Subtitle 2"/>
          <p:cNvSpPr>
            <a:spLocks noGrp="1"/>
          </p:cNvSpPr>
          <p:nvPr>
            <p:ph type="subTitle" idx="1" hasCustomPrompt="1"/>
          </p:nvPr>
        </p:nvSpPr>
        <p:spPr>
          <a:xfrm>
            <a:off x="667731" y="1285751"/>
            <a:ext cx="10856539" cy="4292554"/>
          </a:xfrm>
        </p:spPr>
        <p:txBody>
          <a:bodyPr>
            <a:normAutofit/>
          </a:bodyPr>
          <a:lstStyle>
            <a:lvl1pPr marL="0" marR="0" indent="0" algn="l" rtl="0">
              <a:lnSpc>
                <a:spcPct val="100000"/>
              </a:lnSpc>
              <a:spcBef>
                <a:spcPts val="0"/>
              </a:spcBef>
              <a:buClr>
                <a:srgbClr val="272727"/>
              </a:buClr>
              <a:buSzPct val="100000"/>
              <a:buFont typeface="Arial" panose="020B0604020202020204" pitchFamily="34" charset="0"/>
              <a:buNone/>
              <a:defRPr sz="1500" baseline="0">
                <a:solidFill>
                  <a:schemeClr val="tx1"/>
                </a:solidFill>
                <a:latin typeface="Arial" panose="020B0604020202020204" pitchFamily="34" charset="0"/>
              </a:defRPr>
            </a:lvl1pPr>
            <a:lvl2pPr marL="342954" indent="0" algn="ctr">
              <a:buNone/>
              <a:defRPr sz="1500"/>
            </a:lvl2pPr>
            <a:lvl3pPr marL="685908" indent="0" algn="ctr">
              <a:buNone/>
              <a:defRPr sz="1350"/>
            </a:lvl3pPr>
            <a:lvl4pPr marL="1028862" indent="0" algn="ctr">
              <a:buNone/>
              <a:defRPr sz="1200"/>
            </a:lvl4pPr>
            <a:lvl5pPr marL="1371816" indent="0" algn="ctr">
              <a:buNone/>
              <a:defRPr sz="1200"/>
            </a:lvl5pPr>
            <a:lvl6pPr marL="1714770" indent="0" algn="ctr">
              <a:buNone/>
              <a:defRPr sz="1200"/>
            </a:lvl6pPr>
            <a:lvl7pPr marL="2057723" indent="0" algn="ctr">
              <a:buNone/>
              <a:defRPr sz="1200"/>
            </a:lvl7pPr>
            <a:lvl8pPr marL="2400678" indent="0" algn="ctr">
              <a:buNone/>
              <a:defRPr sz="1200"/>
            </a:lvl8pPr>
            <a:lvl9pPr marL="2743631" indent="0" algn="ctr">
              <a:buNone/>
              <a:defRPr sz="1200"/>
            </a:lvl9pPr>
          </a:lstStyle>
          <a:p>
            <a:r>
              <a:rPr lang="en-GB" dirty="0"/>
              <a:t>Please do not change the formatting of this slide. </a:t>
            </a:r>
          </a:p>
          <a:p>
            <a:endParaRPr lang="en-GB" dirty="0"/>
          </a:p>
          <a:p>
            <a:r>
              <a:rPr lang="en-GB" dirty="0"/>
              <a:t>Remember to keep your slides brief. Only include key points of prompts on the screen.</a:t>
            </a:r>
          </a:p>
          <a:p>
            <a:endParaRPr lang="en-GB" dirty="0"/>
          </a:p>
          <a:p>
            <a:r>
              <a:rPr lang="en-GB" dirty="0"/>
              <a:t>Retain the formatting set out here. Elements of the slide are aligned as per the brand guidelines.</a:t>
            </a:r>
          </a:p>
          <a:p>
            <a:endParaRPr lang="en-GB" dirty="0"/>
          </a:p>
          <a:p>
            <a:r>
              <a:rPr lang="en-GB" dirty="0"/>
              <a:t>If emphasis of one or two words is called for then bold text is permitted, though use this sparingly.</a:t>
            </a:r>
          </a:p>
          <a:p>
            <a:endParaRPr lang="en-GB" dirty="0"/>
          </a:p>
          <a:p>
            <a:r>
              <a:rPr lang="en-GB" dirty="0"/>
              <a:t>For more information about our editorial style and to download the latest templates, visit: londonmet.ac.uk/brand.</a:t>
            </a:r>
          </a:p>
          <a:p>
            <a:endParaRPr lang="en-GB" dirty="0"/>
          </a:p>
          <a:p>
            <a:r>
              <a:rPr lang="en-GB" dirty="0"/>
              <a:t> </a:t>
            </a:r>
          </a:p>
        </p:txBody>
      </p:sp>
    </p:spTree>
    <p:extLst>
      <p:ext uri="{BB962C8B-B14F-4D97-AF65-F5344CB8AC3E}">
        <p14:creationId xmlns:p14="http://schemas.microsoft.com/office/powerpoint/2010/main" val="36180743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_Content basic whit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642640" y="636493"/>
            <a:ext cx="10886752" cy="378069"/>
          </a:xfrm>
        </p:spPr>
        <p:txBody>
          <a:bodyPr anchor="b">
            <a:normAutofit/>
          </a:bodyPr>
          <a:lstStyle>
            <a:lvl1pPr algn="l">
              <a:defRPr sz="1500" b="1" i="0" baseline="0">
                <a:latin typeface="Arial" panose="020B0604020202020204" pitchFamily="34" charset="0"/>
              </a:defRPr>
            </a:lvl1pPr>
          </a:lstStyle>
          <a:p>
            <a:r>
              <a:rPr lang="en-GB" dirty="0"/>
              <a:t>Slide title – Please use Arial, size 30</a:t>
            </a:r>
          </a:p>
        </p:txBody>
      </p:sp>
      <p:sp>
        <p:nvSpPr>
          <p:cNvPr id="4" name="Subtitle 2"/>
          <p:cNvSpPr>
            <a:spLocks noGrp="1"/>
          </p:cNvSpPr>
          <p:nvPr>
            <p:ph type="subTitle" idx="1" hasCustomPrompt="1"/>
          </p:nvPr>
        </p:nvSpPr>
        <p:spPr>
          <a:xfrm>
            <a:off x="642640" y="1210330"/>
            <a:ext cx="10886752" cy="4367974"/>
          </a:xfrm>
        </p:spPr>
        <p:txBody>
          <a:bodyPr>
            <a:normAutofit/>
          </a:bodyPr>
          <a:lstStyle>
            <a:lvl1pPr marL="0" marR="0" indent="0" algn="l" rtl="0">
              <a:lnSpc>
                <a:spcPct val="100000"/>
              </a:lnSpc>
              <a:spcBef>
                <a:spcPts val="0"/>
              </a:spcBef>
              <a:buClr>
                <a:srgbClr val="272727"/>
              </a:buClr>
              <a:buSzPct val="100000"/>
              <a:buFont typeface="Arial" panose="020B0604020202020204" pitchFamily="34" charset="0"/>
              <a:buNone/>
              <a:defRPr sz="1500" baseline="0">
                <a:solidFill>
                  <a:schemeClr val="tx1"/>
                </a:solidFill>
                <a:latin typeface="Arial" panose="020B0604020202020204" pitchFamily="34" charset="0"/>
              </a:defRPr>
            </a:lvl1pPr>
            <a:lvl2pPr marL="342954" indent="0" algn="ctr">
              <a:buNone/>
              <a:defRPr sz="1500"/>
            </a:lvl2pPr>
            <a:lvl3pPr marL="685908" indent="0" algn="ctr">
              <a:buNone/>
              <a:defRPr sz="1350"/>
            </a:lvl3pPr>
            <a:lvl4pPr marL="1028862" indent="0" algn="ctr">
              <a:buNone/>
              <a:defRPr sz="1200"/>
            </a:lvl4pPr>
            <a:lvl5pPr marL="1371816" indent="0" algn="ctr">
              <a:buNone/>
              <a:defRPr sz="1200"/>
            </a:lvl5pPr>
            <a:lvl6pPr marL="1714770" indent="0" algn="ctr">
              <a:buNone/>
              <a:defRPr sz="1200"/>
            </a:lvl6pPr>
            <a:lvl7pPr marL="2057723" indent="0" algn="ctr">
              <a:buNone/>
              <a:defRPr sz="1200"/>
            </a:lvl7pPr>
            <a:lvl8pPr marL="2400678" indent="0" algn="ctr">
              <a:buNone/>
              <a:defRPr sz="1200"/>
            </a:lvl8pPr>
            <a:lvl9pPr marL="2743631" indent="0" algn="ctr">
              <a:buNone/>
              <a:defRPr sz="1200"/>
            </a:lvl9pPr>
          </a:lstStyle>
          <a:p>
            <a:r>
              <a:rPr lang="en-GB" dirty="0"/>
              <a:t>Please do not change the formatting of this slide. </a:t>
            </a:r>
          </a:p>
          <a:p>
            <a:endParaRPr lang="en-GB" dirty="0"/>
          </a:p>
          <a:p>
            <a:r>
              <a:rPr lang="en-GB" dirty="0"/>
              <a:t>Remember to keep your slides brief. Only include key points of prompts on the screen.</a:t>
            </a:r>
          </a:p>
          <a:p>
            <a:endParaRPr lang="en-GB" dirty="0"/>
          </a:p>
          <a:p>
            <a:r>
              <a:rPr lang="en-GB" dirty="0"/>
              <a:t>Retain the formatting set out here. Elements of the slide are aligned as per the brand guidelines.</a:t>
            </a:r>
          </a:p>
          <a:p>
            <a:endParaRPr lang="en-GB" dirty="0"/>
          </a:p>
          <a:p>
            <a:r>
              <a:rPr lang="en-GB" dirty="0"/>
              <a:t>If emphasis of one or two words is called for then bold text is permitted, though use this sparingly.</a:t>
            </a:r>
          </a:p>
          <a:p>
            <a:endParaRPr lang="en-GB" dirty="0"/>
          </a:p>
          <a:p>
            <a:r>
              <a:rPr lang="en-GB" dirty="0"/>
              <a:t>For more information about our editorial style and to download the latest templates, visit: londonmet.ac.uk/brand.</a:t>
            </a:r>
          </a:p>
          <a:p>
            <a:endParaRPr lang="en-GB" dirty="0"/>
          </a:p>
          <a:p>
            <a:r>
              <a:rPr lang="en-GB" dirty="0"/>
              <a:t> </a:t>
            </a:r>
          </a:p>
        </p:txBody>
      </p:sp>
      <p:sp>
        <p:nvSpPr>
          <p:cNvPr id="15" name="Subtitle 2">
            <a:extLst>
              <a:ext uri="{FF2B5EF4-FFF2-40B4-BE49-F238E27FC236}">
                <a16:creationId xmlns:a16="http://schemas.microsoft.com/office/drawing/2014/main" id="{57B42B41-F2F7-6844-B980-F056632AE0B6}"/>
              </a:ext>
            </a:extLst>
          </p:cNvPr>
          <p:cNvSpPr txBox="1">
            <a:spLocks/>
          </p:cNvSpPr>
          <p:nvPr userDrawn="1"/>
        </p:nvSpPr>
        <p:spPr>
          <a:xfrm>
            <a:off x="667731" y="5763805"/>
            <a:ext cx="10856539" cy="494184"/>
          </a:xfrm>
          <a:prstGeom prst="rect">
            <a:avLst/>
          </a:prstGeom>
        </p:spPr>
        <p:txBody>
          <a:bodyPr vert="horz" lIns="45720" tIns="22860" rIns="45720" bIns="22860" rtlCol="0">
            <a:normAutofit/>
          </a:bodyPr>
          <a:lstStyle>
            <a:lvl1pPr marL="0" marR="0" indent="0" algn="l" defTabSz="1371816" rtl="0" eaLnBrk="1" latinLnBrk="0" hangingPunct="1">
              <a:lnSpc>
                <a:spcPct val="100000"/>
              </a:lnSpc>
              <a:spcBef>
                <a:spcPts val="0"/>
              </a:spcBef>
              <a:buClr>
                <a:srgbClr val="272727"/>
              </a:buClr>
              <a:buSzPct val="100000"/>
              <a:buFont typeface="Arial" panose="020B0604020202020204" pitchFamily="34" charset="0"/>
              <a:buNone/>
              <a:defRPr sz="3000" kern="1200" baseline="0">
                <a:solidFill>
                  <a:schemeClr val="tx1"/>
                </a:solidFill>
                <a:latin typeface="Arial" panose="020B0604020202020204" pitchFamily="34" charset="0"/>
                <a:ea typeface="+mn-ea"/>
                <a:cs typeface="+mn-cs"/>
              </a:defRPr>
            </a:lvl1pPr>
            <a:lvl2pPr marL="685907" indent="0" algn="ctr" defTabSz="1371816"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816" indent="0" algn="ctr" defTabSz="1371816"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723" indent="0" algn="ctr" defTabSz="1371816"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631" indent="0" algn="ctr" defTabSz="1371816"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539" indent="0" algn="ctr" defTabSz="1371816"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5446" indent="0" algn="ctr" defTabSz="1371816"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1355" indent="0" algn="ctr" defTabSz="1371816"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7262" indent="0" algn="ctr" defTabSz="1371816"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r>
              <a:rPr lang="en-GB" sz="1000" dirty="0"/>
              <a:t>Insert footer / references if needed</a:t>
            </a:r>
          </a:p>
        </p:txBody>
      </p:sp>
    </p:spTree>
    <p:extLst>
      <p:ext uri="{BB962C8B-B14F-4D97-AF65-F5344CB8AC3E}">
        <p14:creationId xmlns:p14="http://schemas.microsoft.com/office/powerpoint/2010/main" val="17965213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3CB1754E-3FF5-4CCB-B26D-56357095FAF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F027307-1954-4CCA-AF0F-8848347C199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5D76820-84CD-4107-9E99-642F30AE5D2A}"/>
              </a:ext>
            </a:extLst>
          </p:cNvPr>
          <p:cNvSpPr>
            <a:spLocks noGrp="1" noChangeArrowheads="1"/>
          </p:cNvSpPr>
          <p:nvPr>
            <p:ph type="sldNum" sz="quarter" idx="12"/>
          </p:nvPr>
        </p:nvSpPr>
        <p:spPr>
          <a:ln/>
        </p:spPr>
        <p:txBody>
          <a:bodyPr/>
          <a:lstStyle>
            <a:lvl1pPr>
              <a:defRPr/>
            </a:lvl1pPr>
          </a:lstStyle>
          <a:p>
            <a:fld id="{D734CB33-B2F5-4F8B-B06D-A522ED434F8F}" type="slidenum">
              <a:rPr lang="en-US" altLang="en-US"/>
              <a:pPr/>
              <a:t>‹#›</a:t>
            </a:fld>
            <a:endParaRPr lang="en-US" altLang="en-US"/>
          </a:p>
        </p:txBody>
      </p:sp>
    </p:spTree>
    <p:extLst>
      <p:ext uri="{BB962C8B-B14F-4D97-AF65-F5344CB8AC3E}">
        <p14:creationId xmlns:p14="http://schemas.microsoft.com/office/powerpoint/2010/main" val="580118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945894B2-0DF6-45C9-9760-4B9A608E770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FE0E05F-02F3-45BC-BCF8-4DFA2E61A9B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563AAFB-6D82-4CC0-8813-73AFF3D719AE}"/>
              </a:ext>
            </a:extLst>
          </p:cNvPr>
          <p:cNvSpPr>
            <a:spLocks noGrp="1" noChangeArrowheads="1"/>
          </p:cNvSpPr>
          <p:nvPr>
            <p:ph type="sldNum" sz="quarter" idx="12"/>
          </p:nvPr>
        </p:nvSpPr>
        <p:spPr>
          <a:ln/>
        </p:spPr>
        <p:txBody>
          <a:bodyPr/>
          <a:lstStyle>
            <a:lvl1pPr>
              <a:defRPr/>
            </a:lvl1pPr>
          </a:lstStyle>
          <a:p>
            <a:fld id="{5D70F767-8AFD-4E30-81FB-4AC556440FBD}" type="slidenum">
              <a:rPr lang="en-US" altLang="en-US"/>
              <a:pPr/>
              <a:t>‹#›</a:t>
            </a:fld>
            <a:endParaRPr lang="en-US" altLang="en-US"/>
          </a:p>
        </p:txBody>
      </p:sp>
    </p:spTree>
    <p:extLst>
      <p:ext uri="{BB962C8B-B14F-4D97-AF65-F5344CB8AC3E}">
        <p14:creationId xmlns:p14="http://schemas.microsoft.com/office/powerpoint/2010/main" val="20341059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9B401D9-D427-4692-BADE-FBD5444C9CA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457EA39-9A35-4CBA-B576-009EA387054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E057B9B-0B5A-414B-830C-D89716F07353}"/>
              </a:ext>
            </a:extLst>
          </p:cNvPr>
          <p:cNvSpPr>
            <a:spLocks noGrp="1" noChangeArrowheads="1"/>
          </p:cNvSpPr>
          <p:nvPr>
            <p:ph type="sldNum" sz="quarter" idx="12"/>
          </p:nvPr>
        </p:nvSpPr>
        <p:spPr>
          <a:ln/>
        </p:spPr>
        <p:txBody>
          <a:bodyPr/>
          <a:lstStyle>
            <a:lvl1pPr>
              <a:defRPr/>
            </a:lvl1pPr>
          </a:lstStyle>
          <a:p>
            <a:fld id="{B84D7F08-10BD-459A-BA36-48EF9E215066}" type="slidenum">
              <a:rPr lang="en-US" altLang="en-US"/>
              <a:pPr/>
              <a:t>‹#›</a:t>
            </a:fld>
            <a:endParaRPr lang="en-US" altLang="en-US"/>
          </a:p>
        </p:txBody>
      </p:sp>
    </p:spTree>
    <p:extLst>
      <p:ext uri="{BB962C8B-B14F-4D97-AF65-F5344CB8AC3E}">
        <p14:creationId xmlns:p14="http://schemas.microsoft.com/office/powerpoint/2010/main" val="30400375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44B512C6-80C1-4EC7-B8A8-9DECDA0DFF3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297D526-6B4B-4232-95D9-C66D6761D0B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3AA7A7C-DF4A-4E73-8F84-FB671E0A5F81}"/>
              </a:ext>
            </a:extLst>
          </p:cNvPr>
          <p:cNvSpPr>
            <a:spLocks noGrp="1" noChangeArrowheads="1"/>
          </p:cNvSpPr>
          <p:nvPr>
            <p:ph type="sldNum" sz="quarter" idx="12"/>
          </p:nvPr>
        </p:nvSpPr>
        <p:spPr>
          <a:ln/>
        </p:spPr>
        <p:txBody>
          <a:bodyPr/>
          <a:lstStyle>
            <a:lvl1pPr>
              <a:defRPr/>
            </a:lvl1pPr>
          </a:lstStyle>
          <a:p>
            <a:fld id="{55BBECF7-57F9-4C06-8C5E-A0C50F3D5854}" type="slidenum">
              <a:rPr lang="en-US" altLang="en-US"/>
              <a:pPr/>
              <a:t>‹#›</a:t>
            </a:fld>
            <a:endParaRPr lang="en-US" altLang="en-US"/>
          </a:p>
        </p:txBody>
      </p:sp>
    </p:spTree>
    <p:extLst>
      <p:ext uri="{BB962C8B-B14F-4D97-AF65-F5344CB8AC3E}">
        <p14:creationId xmlns:p14="http://schemas.microsoft.com/office/powerpoint/2010/main" val="42198999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753D58DC-0AF8-4456-BFFB-769BC688573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5A5C7B29-39FD-47DD-A147-14B72FAAA91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DCFBB3A8-0813-471F-A4BD-68B5608B95B2}"/>
              </a:ext>
            </a:extLst>
          </p:cNvPr>
          <p:cNvSpPr>
            <a:spLocks noGrp="1" noChangeArrowheads="1"/>
          </p:cNvSpPr>
          <p:nvPr>
            <p:ph type="sldNum" sz="quarter" idx="12"/>
          </p:nvPr>
        </p:nvSpPr>
        <p:spPr>
          <a:ln/>
        </p:spPr>
        <p:txBody>
          <a:bodyPr/>
          <a:lstStyle>
            <a:lvl1pPr>
              <a:defRPr/>
            </a:lvl1pPr>
          </a:lstStyle>
          <a:p>
            <a:fld id="{C417D36D-9A42-4320-8AB2-6867ABF05671}" type="slidenum">
              <a:rPr lang="en-US" altLang="en-US"/>
              <a:pPr/>
              <a:t>‹#›</a:t>
            </a:fld>
            <a:endParaRPr lang="en-US" altLang="en-US"/>
          </a:p>
        </p:txBody>
      </p:sp>
    </p:spTree>
    <p:extLst>
      <p:ext uri="{BB962C8B-B14F-4D97-AF65-F5344CB8AC3E}">
        <p14:creationId xmlns:p14="http://schemas.microsoft.com/office/powerpoint/2010/main" val="28003215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41030521-6BDC-4406-BA17-BC11DED2051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84DCB9B7-3E3A-40C1-A72E-B5E0F272CAC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3B8735D-DF82-4418-9434-A8AA434A1750}"/>
              </a:ext>
            </a:extLst>
          </p:cNvPr>
          <p:cNvSpPr>
            <a:spLocks noGrp="1" noChangeArrowheads="1"/>
          </p:cNvSpPr>
          <p:nvPr>
            <p:ph type="sldNum" sz="quarter" idx="12"/>
          </p:nvPr>
        </p:nvSpPr>
        <p:spPr>
          <a:ln/>
        </p:spPr>
        <p:txBody>
          <a:bodyPr/>
          <a:lstStyle>
            <a:lvl1pPr>
              <a:defRPr/>
            </a:lvl1pPr>
          </a:lstStyle>
          <a:p>
            <a:fld id="{FE22CAA7-2688-4222-9726-4BD3095B0E72}" type="slidenum">
              <a:rPr lang="en-US" altLang="en-US"/>
              <a:pPr/>
              <a:t>‹#›</a:t>
            </a:fld>
            <a:endParaRPr lang="en-US" altLang="en-US"/>
          </a:p>
        </p:txBody>
      </p:sp>
    </p:spTree>
    <p:extLst>
      <p:ext uri="{BB962C8B-B14F-4D97-AF65-F5344CB8AC3E}">
        <p14:creationId xmlns:p14="http://schemas.microsoft.com/office/powerpoint/2010/main" val="3255351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73ACE59-7C0B-4AC5-B767-333373478B4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AD46A377-67A7-4711-9D88-0440E46FF7D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677BE29C-E08E-441B-8070-665ED37ADE5D}"/>
              </a:ext>
            </a:extLst>
          </p:cNvPr>
          <p:cNvSpPr>
            <a:spLocks noGrp="1" noChangeArrowheads="1"/>
          </p:cNvSpPr>
          <p:nvPr>
            <p:ph type="sldNum" sz="quarter" idx="12"/>
          </p:nvPr>
        </p:nvSpPr>
        <p:spPr>
          <a:ln/>
        </p:spPr>
        <p:txBody>
          <a:bodyPr/>
          <a:lstStyle>
            <a:lvl1pPr>
              <a:defRPr/>
            </a:lvl1pPr>
          </a:lstStyle>
          <a:p>
            <a:fld id="{0431037A-762D-4F92-9DD6-6F16B00EE5EE}" type="slidenum">
              <a:rPr lang="en-US" altLang="en-US"/>
              <a:pPr/>
              <a:t>‹#›</a:t>
            </a:fld>
            <a:endParaRPr lang="en-US" altLang="en-US"/>
          </a:p>
        </p:txBody>
      </p:sp>
    </p:spTree>
    <p:extLst>
      <p:ext uri="{BB962C8B-B14F-4D97-AF65-F5344CB8AC3E}">
        <p14:creationId xmlns:p14="http://schemas.microsoft.com/office/powerpoint/2010/main" val="3427710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E4D3F0-AE3C-40BE-A866-0A435AA15069}"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07109-3538-40E1-B150-49F51F9875B0}" type="slidenum">
              <a:rPr lang="en-US" smtClean="0"/>
              <a:t>‹#›</a:t>
            </a:fld>
            <a:endParaRPr lang="en-US"/>
          </a:p>
        </p:txBody>
      </p:sp>
    </p:spTree>
    <p:extLst>
      <p:ext uri="{BB962C8B-B14F-4D97-AF65-F5344CB8AC3E}">
        <p14:creationId xmlns:p14="http://schemas.microsoft.com/office/powerpoint/2010/main" val="31371488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C35F50D-7AF8-4818-824A-DFC19E30C6A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7E2CF3C-E61C-4123-A619-937CCD662ED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3464280-261E-4E7B-9739-CA7ABA6AB12C}"/>
              </a:ext>
            </a:extLst>
          </p:cNvPr>
          <p:cNvSpPr>
            <a:spLocks noGrp="1" noChangeArrowheads="1"/>
          </p:cNvSpPr>
          <p:nvPr>
            <p:ph type="sldNum" sz="quarter" idx="12"/>
          </p:nvPr>
        </p:nvSpPr>
        <p:spPr>
          <a:ln/>
        </p:spPr>
        <p:txBody>
          <a:bodyPr/>
          <a:lstStyle>
            <a:lvl1pPr>
              <a:defRPr/>
            </a:lvl1pPr>
          </a:lstStyle>
          <a:p>
            <a:fld id="{4EF146DA-8819-4310-A9BB-8D908C898693}" type="slidenum">
              <a:rPr lang="en-US" altLang="en-US"/>
              <a:pPr/>
              <a:t>‹#›</a:t>
            </a:fld>
            <a:endParaRPr lang="en-US" altLang="en-US"/>
          </a:p>
        </p:txBody>
      </p:sp>
    </p:spTree>
    <p:extLst>
      <p:ext uri="{BB962C8B-B14F-4D97-AF65-F5344CB8AC3E}">
        <p14:creationId xmlns:p14="http://schemas.microsoft.com/office/powerpoint/2010/main" val="20108635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BFC018A-DE71-4845-BE84-DDA9CF1406E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0A4C294F-F413-45DD-BEBE-166066798B1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A03030F-23B7-4A32-82B4-5EB587DB2988}"/>
              </a:ext>
            </a:extLst>
          </p:cNvPr>
          <p:cNvSpPr>
            <a:spLocks noGrp="1" noChangeArrowheads="1"/>
          </p:cNvSpPr>
          <p:nvPr>
            <p:ph type="sldNum" sz="quarter" idx="12"/>
          </p:nvPr>
        </p:nvSpPr>
        <p:spPr>
          <a:ln/>
        </p:spPr>
        <p:txBody>
          <a:bodyPr/>
          <a:lstStyle>
            <a:lvl1pPr>
              <a:defRPr/>
            </a:lvl1pPr>
          </a:lstStyle>
          <a:p>
            <a:fld id="{AF6691D9-DFEC-49A4-AA31-0EA1EA533A4A}" type="slidenum">
              <a:rPr lang="en-US" altLang="en-US"/>
              <a:pPr/>
              <a:t>‹#›</a:t>
            </a:fld>
            <a:endParaRPr lang="en-US" altLang="en-US"/>
          </a:p>
        </p:txBody>
      </p:sp>
    </p:spTree>
    <p:extLst>
      <p:ext uri="{BB962C8B-B14F-4D97-AF65-F5344CB8AC3E}">
        <p14:creationId xmlns:p14="http://schemas.microsoft.com/office/powerpoint/2010/main" val="22598799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6B6CC830-1978-43D6-98E5-3F73DFC7CD4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447F653-BC3E-43C6-9671-0017FC40CC0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3B155F4-52A9-46CD-BD08-8836FB1B8ED2}"/>
              </a:ext>
            </a:extLst>
          </p:cNvPr>
          <p:cNvSpPr>
            <a:spLocks noGrp="1" noChangeArrowheads="1"/>
          </p:cNvSpPr>
          <p:nvPr>
            <p:ph type="sldNum" sz="quarter" idx="12"/>
          </p:nvPr>
        </p:nvSpPr>
        <p:spPr>
          <a:ln/>
        </p:spPr>
        <p:txBody>
          <a:bodyPr/>
          <a:lstStyle>
            <a:lvl1pPr>
              <a:defRPr/>
            </a:lvl1pPr>
          </a:lstStyle>
          <a:p>
            <a:fld id="{7048AF99-16C7-4ED2-BB62-49F1294B0835}" type="slidenum">
              <a:rPr lang="en-US" altLang="en-US"/>
              <a:pPr/>
              <a:t>‹#›</a:t>
            </a:fld>
            <a:endParaRPr lang="en-US" altLang="en-US"/>
          </a:p>
        </p:txBody>
      </p:sp>
    </p:spTree>
    <p:extLst>
      <p:ext uri="{BB962C8B-B14F-4D97-AF65-F5344CB8AC3E}">
        <p14:creationId xmlns:p14="http://schemas.microsoft.com/office/powerpoint/2010/main" val="41348658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FCC920AF-BD7D-4C1A-AA3E-C43CC86E155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AA39F77-91A1-4384-8073-D4BD7F69856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71E6C47-0B79-4598-A20F-D8AD15C9A4B1}"/>
              </a:ext>
            </a:extLst>
          </p:cNvPr>
          <p:cNvSpPr>
            <a:spLocks noGrp="1" noChangeArrowheads="1"/>
          </p:cNvSpPr>
          <p:nvPr>
            <p:ph type="sldNum" sz="quarter" idx="12"/>
          </p:nvPr>
        </p:nvSpPr>
        <p:spPr>
          <a:ln/>
        </p:spPr>
        <p:txBody>
          <a:bodyPr/>
          <a:lstStyle>
            <a:lvl1pPr>
              <a:defRPr/>
            </a:lvl1pPr>
          </a:lstStyle>
          <a:p>
            <a:fld id="{A8ABFE3F-A5CC-46A3-BB6F-5CDE0FDF3AD6}" type="slidenum">
              <a:rPr lang="en-US" altLang="en-US"/>
              <a:pPr/>
              <a:t>‹#›</a:t>
            </a:fld>
            <a:endParaRPr lang="en-US" altLang="en-US"/>
          </a:p>
        </p:txBody>
      </p:sp>
    </p:spTree>
    <p:extLst>
      <p:ext uri="{BB962C8B-B14F-4D97-AF65-F5344CB8AC3E}">
        <p14:creationId xmlns:p14="http://schemas.microsoft.com/office/powerpoint/2010/main" val="40962203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06826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905799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48968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EEEC92-4B1C-4A23-8D90-95F7EC9D45F0}"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94989-BA5A-415B-A97D-DF96BF51112A}" type="slidenum">
              <a:rPr lang="en-US" smtClean="0"/>
              <a:t>‹#›</a:t>
            </a:fld>
            <a:endParaRPr lang="en-US"/>
          </a:p>
        </p:txBody>
      </p:sp>
    </p:spTree>
    <p:extLst>
      <p:ext uri="{BB962C8B-B14F-4D97-AF65-F5344CB8AC3E}">
        <p14:creationId xmlns:p14="http://schemas.microsoft.com/office/powerpoint/2010/main" val="30698022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433141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36717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E4D3F0-AE3C-40BE-A866-0A435AA15069}"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07109-3538-40E1-B150-49F51F9875B0}" type="slidenum">
              <a:rPr lang="en-US" smtClean="0"/>
              <a:t>‹#›</a:t>
            </a:fld>
            <a:endParaRPr lang="en-US"/>
          </a:p>
        </p:txBody>
      </p:sp>
    </p:spTree>
    <p:extLst>
      <p:ext uri="{BB962C8B-B14F-4D97-AF65-F5344CB8AC3E}">
        <p14:creationId xmlns:p14="http://schemas.microsoft.com/office/powerpoint/2010/main" val="23126359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87621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27746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46566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639006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406508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4_Content basic whit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642641" y="636493"/>
            <a:ext cx="10873500" cy="378069"/>
          </a:xfrm>
        </p:spPr>
        <p:txBody>
          <a:bodyPr anchor="b">
            <a:normAutofit/>
          </a:bodyPr>
          <a:lstStyle>
            <a:lvl1pPr algn="l">
              <a:defRPr sz="1500" b="1" i="0" baseline="0">
                <a:latin typeface="Arial" panose="020B0604020202020204" pitchFamily="34" charset="0"/>
              </a:defRPr>
            </a:lvl1pPr>
          </a:lstStyle>
          <a:p>
            <a:r>
              <a:rPr lang="en-GB" dirty="0"/>
              <a:t>Slide title – Please use Arial, size 30</a:t>
            </a:r>
          </a:p>
        </p:txBody>
      </p:sp>
      <p:sp>
        <p:nvSpPr>
          <p:cNvPr id="4" name="Subtitle 2"/>
          <p:cNvSpPr>
            <a:spLocks noGrp="1"/>
          </p:cNvSpPr>
          <p:nvPr>
            <p:ph type="subTitle" idx="1" hasCustomPrompt="1"/>
          </p:nvPr>
        </p:nvSpPr>
        <p:spPr>
          <a:xfrm>
            <a:off x="642641" y="1210330"/>
            <a:ext cx="10873500" cy="4341474"/>
          </a:xfrm>
        </p:spPr>
        <p:txBody>
          <a:bodyPr>
            <a:normAutofit/>
          </a:bodyPr>
          <a:lstStyle>
            <a:lvl1pPr marL="0" marR="0" indent="0" algn="l" rtl="0">
              <a:lnSpc>
                <a:spcPct val="100000"/>
              </a:lnSpc>
              <a:spcBef>
                <a:spcPts val="0"/>
              </a:spcBef>
              <a:buClr>
                <a:srgbClr val="272727"/>
              </a:buClr>
              <a:buSzPct val="100000"/>
              <a:buFont typeface="Arial" panose="020B0604020202020204" pitchFamily="34" charset="0"/>
              <a:buNone/>
              <a:defRPr sz="1500" baseline="0">
                <a:solidFill>
                  <a:schemeClr val="tx1"/>
                </a:solidFill>
                <a:latin typeface="Arial" panose="020B0604020202020204" pitchFamily="34" charset="0"/>
              </a:defRPr>
            </a:lvl1pPr>
            <a:lvl2pPr marL="342954" indent="0" algn="ctr">
              <a:buNone/>
              <a:defRPr sz="1500"/>
            </a:lvl2pPr>
            <a:lvl3pPr marL="685908" indent="0" algn="ctr">
              <a:buNone/>
              <a:defRPr sz="1350"/>
            </a:lvl3pPr>
            <a:lvl4pPr marL="1028862" indent="0" algn="ctr">
              <a:buNone/>
              <a:defRPr sz="1200"/>
            </a:lvl4pPr>
            <a:lvl5pPr marL="1371816" indent="0" algn="ctr">
              <a:buNone/>
              <a:defRPr sz="1200"/>
            </a:lvl5pPr>
            <a:lvl6pPr marL="1714770" indent="0" algn="ctr">
              <a:buNone/>
              <a:defRPr sz="1200"/>
            </a:lvl6pPr>
            <a:lvl7pPr marL="2057723" indent="0" algn="ctr">
              <a:buNone/>
              <a:defRPr sz="1200"/>
            </a:lvl7pPr>
            <a:lvl8pPr marL="2400678" indent="0" algn="ctr">
              <a:buNone/>
              <a:defRPr sz="1200"/>
            </a:lvl8pPr>
            <a:lvl9pPr marL="2743631" indent="0" algn="ctr">
              <a:buNone/>
              <a:defRPr sz="1200"/>
            </a:lvl9pPr>
          </a:lstStyle>
          <a:p>
            <a:r>
              <a:rPr lang="en-GB" dirty="0"/>
              <a:t>Please do not change the formatting of this slide. </a:t>
            </a:r>
          </a:p>
          <a:p>
            <a:endParaRPr lang="en-GB" dirty="0"/>
          </a:p>
          <a:p>
            <a:r>
              <a:rPr lang="en-GB" dirty="0"/>
              <a:t>Remember to keep your slides brief. Only include key points of prompts on the screen.</a:t>
            </a:r>
          </a:p>
          <a:p>
            <a:endParaRPr lang="en-GB" dirty="0"/>
          </a:p>
          <a:p>
            <a:r>
              <a:rPr lang="en-GB" dirty="0"/>
              <a:t>Retain the formatting set out here. Elements of the slide are aligned as per the brand guidelines.</a:t>
            </a:r>
          </a:p>
          <a:p>
            <a:endParaRPr lang="en-GB" dirty="0"/>
          </a:p>
          <a:p>
            <a:r>
              <a:rPr lang="en-GB" dirty="0"/>
              <a:t>If emphasis of one or two words is called for then bold text is permitted, though use this sparingly.</a:t>
            </a:r>
          </a:p>
          <a:p>
            <a:endParaRPr lang="en-GB" dirty="0"/>
          </a:p>
          <a:p>
            <a:r>
              <a:rPr lang="en-GB" dirty="0"/>
              <a:t>For more information about our editorial style and to download the latest templates, visit: londonmet.ac.uk/brand.</a:t>
            </a:r>
          </a:p>
          <a:p>
            <a:endParaRPr lang="en-GB" dirty="0"/>
          </a:p>
          <a:p>
            <a:r>
              <a:rPr lang="en-GB" dirty="0"/>
              <a:t> </a:t>
            </a:r>
          </a:p>
        </p:txBody>
      </p:sp>
      <p:sp>
        <p:nvSpPr>
          <p:cNvPr id="15" name="Subtitle 2">
            <a:extLst>
              <a:ext uri="{FF2B5EF4-FFF2-40B4-BE49-F238E27FC236}">
                <a16:creationId xmlns:a16="http://schemas.microsoft.com/office/drawing/2014/main" id="{35BAA748-2C5A-C049-93C2-9C580E097D8E}"/>
              </a:ext>
            </a:extLst>
          </p:cNvPr>
          <p:cNvSpPr txBox="1">
            <a:spLocks/>
          </p:cNvSpPr>
          <p:nvPr userDrawn="1"/>
        </p:nvSpPr>
        <p:spPr>
          <a:xfrm>
            <a:off x="667731" y="5763805"/>
            <a:ext cx="10856539" cy="494184"/>
          </a:xfrm>
          <a:prstGeom prst="rect">
            <a:avLst/>
          </a:prstGeom>
        </p:spPr>
        <p:txBody>
          <a:bodyPr vert="horz" lIns="45720" tIns="22860" rIns="45720" bIns="22860" rtlCol="0">
            <a:normAutofit/>
          </a:bodyPr>
          <a:lstStyle>
            <a:lvl1pPr marL="0" marR="0" indent="0" algn="l" defTabSz="1371816" rtl="0" eaLnBrk="1" latinLnBrk="0" hangingPunct="1">
              <a:lnSpc>
                <a:spcPct val="100000"/>
              </a:lnSpc>
              <a:spcBef>
                <a:spcPts val="0"/>
              </a:spcBef>
              <a:buClr>
                <a:srgbClr val="272727"/>
              </a:buClr>
              <a:buSzPct val="100000"/>
              <a:buFont typeface="Arial" panose="020B0604020202020204" pitchFamily="34" charset="0"/>
              <a:buNone/>
              <a:defRPr sz="3000" kern="1200" baseline="0">
                <a:solidFill>
                  <a:schemeClr val="tx1"/>
                </a:solidFill>
                <a:latin typeface="Arial" panose="020B0604020202020204" pitchFamily="34" charset="0"/>
                <a:ea typeface="+mn-ea"/>
                <a:cs typeface="+mn-cs"/>
              </a:defRPr>
            </a:lvl1pPr>
            <a:lvl2pPr marL="685907" indent="0" algn="ctr" defTabSz="1371816"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2pPr>
            <a:lvl3pPr marL="1371816" indent="0" algn="ctr" defTabSz="1371816"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3pPr>
            <a:lvl4pPr marL="2057723" indent="0" algn="ctr" defTabSz="1371816"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4pPr>
            <a:lvl5pPr marL="2743631" indent="0" algn="ctr" defTabSz="1371816"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5pPr>
            <a:lvl6pPr marL="3429539" indent="0" algn="ctr" defTabSz="1371816"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6pPr>
            <a:lvl7pPr marL="4115446" indent="0" algn="ctr" defTabSz="1371816"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7pPr>
            <a:lvl8pPr marL="4801355" indent="0" algn="ctr" defTabSz="1371816"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8pPr>
            <a:lvl9pPr marL="5487262" indent="0" algn="ctr" defTabSz="1371816"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9pPr>
          </a:lstStyle>
          <a:p>
            <a:r>
              <a:rPr lang="en-GB" sz="1000" dirty="0"/>
              <a:t>Insert footer / references if needed</a:t>
            </a:r>
          </a:p>
        </p:txBody>
      </p:sp>
    </p:spTree>
    <p:extLst>
      <p:ext uri="{BB962C8B-B14F-4D97-AF65-F5344CB8AC3E}">
        <p14:creationId xmlns:p14="http://schemas.microsoft.com/office/powerpoint/2010/main" val="1005432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emf"/><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emf"/><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emf"/><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1.emf"/><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8.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9.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4D3F0-AE3C-40BE-A866-0A435AA15069}" type="datetimeFigureOut">
              <a:rPr lang="en-US" smtClean="0"/>
              <a:t>1/11/2023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007109-3538-40E1-B150-49F51F9875B0}" type="slidenum">
              <a:rPr lang="en-US" smtClean="0"/>
              <a:t>‹#›</a:t>
            </a:fld>
            <a:endParaRPr lang="en-US"/>
          </a:p>
        </p:txBody>
      </p:sp>
    </p:spTree>
    <p:extLst>
      <p:ext uri="{BB962C8B-B14F-4D97-AF65-F5344CB8AC3E}">
        <p14:creationId xmlns:p14="http://schemas.microsoft.com/office/powerpoint/2010/main" val="2384555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11E2C27-52FF-4F57-B7FF-5B63441A7CD4}"/>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44A52B2-5930-4973-BD05-E6EBCAE8A081}"/>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Text Box 13">
            <a:extLst>
              <a:ext uri="{FF2B5EF4-FFF2-40B4-BE49-F238E27FC236}">
                <a16:creationId xmlns:a16="http://schemas.microsoft.com/office/drawing/2014/main" id="{7CA8F22F-E170-4649-9F87-06AC066808E7}"/>
              </a:ext>
            </a:extLst>
          </p:cNvPr>
          <p:cNvSpPr txBox="1">
            <a:spLocks noChangeArrowheads="1"/>
          </p:cNvSpPr>
          <p:nvPr userDrawn="1"/>
        </p:nvSpPr>
        <p:spPr bwMode="auto">
          <a:xfrm>
            <a:off x="247651" y="6445251"/>
            <a:ext cx="11523133" cy="188913"/>
          </a:xfrm>
          <a:prstGeom prst="rect">
            <a:avLst/>
          </a:prstGeom>
          <a:no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sz="1200" dirty="0">
                <a:solidFill>
                  <a:srgbClr val="000000"/>
                </a:solidFill>
                <a:latin typeface="Arial"/>
                <a:ea typeface="Verdana" panose="020B0604030504040204" pitchFamily="34" charset="0"/>
                <a:cs typeface="Verdana" panose="020B0604030504040204" pitchFamily="34" charset="0"/>
              </a:rPr>
              <a:t>Copyright © 2020, 2017, 2014 Pearson Education, Inc. All Rights Reserved</a:t>
            </a:r>
            <a:endParaRPr lang="en-GB" sz="1200" dirty="0">
              <a:solidFill>
                <a:srgbClr val="000000"/>
              </a:solidFill>
              <a:latin typeface="Arial"/>
              <a:ea typeface="Verdana" panose="020B0604030504040204" pitchFamily="34" charset="0"/>
              <a:cs typeface="Verdana" panose="020B0604030504040204" pitchFamily="34" charset="0"/>
            </a:endParaRPr>
          </a:p>
        </p:txBody>
      </p:sp>
      <p:pic>
        <p:nvPicPr>
          <p:cNvPr id="1029" name="Picture 8" descr="Pearson Logo">
            <a:extLst>
              <a:ext uri="{FF2B5EF4-FFF2-40B4-BE49-F238E27FC236}">
                <a16:creationId xmlns:a16="http://schemas.microsoft.com/office/drawing/2014/main" id="{A974843F-AF1C-4F48-B861-B278E583C968}"/>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09601" y="6405563"/>
            <a:ext cx="122343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43570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B6D3F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217277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txStyles>
    <p:titleStyle>
      <a:lvl1pPr algn="l" defTabSz="685908" rtl="0" eaLnBrk="1" latinLnBrk="0" hangingPunct="1">
        <a:lnSpc>
          <a:spcPct val="90000"/>
        </a:lnSpc>
        <a:spcBef>
          <a:spcPct val="0"/>
        </a:spcBef>
        <a:buNone/>
        <a:defRPr sz="3301" kern="1200">
          <a:solidFill>
            <a:schemeClr val="tx1"/>
          </a:solidFill>
          <a:latin typeface="+mj-lt"/>
          <a:ea typeface="+mj-ea"/>
          <a:cs typeface="+mj-cs"/>
        </a:defRPr>
      </a:lvl1pPr>
    </p:titleStyle>
    <p:bodyStyle>
      <a:lvl1pPr marL="171477" indent="-171477" algn="l" defTabSz="685908" rtl="0" eaLnBrk="1" latinLnBrk="0" hangingPunct="1">
        <a:lnSpc>
          <a:spcPct val="90000"/>
        </a:lnSpc>
        <a:spcBef>
          <a:spcPts val="751"/>
        </a:spcBef>
        <a:buFont typeface="Arial" panose="020B0604020202020204" pitchFamily="34" charset="0"/>
        <a:buChar char="•"/>
        <a:defRPr sz="2101" kern="1200">
          <a:solidFill>
            <a:schemeClr val="tx1"/>
          </a:solidFill>
          <a:latin typeface="+mn-lt"/>
          <a:ea typeface="+mn-ea"/>
          <a:cs typeface="+mn-cs"/>
        </a:defRPr>
      </a:lvl1pPr>
      <a:lvl2pPr marL="514431" indent="-171477" algn="l" defTabSz="685908" rtl="0" eaLnBrk="1" latinLnBrk="0" hangingPunct="1">
        <a:lnSpc>
          <a:spcPct val="90000"/>
        </a:lnSpc>
        <a:spcBef>
          <a:spcPts val="375"/>
        </a:spcBef>
        <a:buFont typeface="Arial" panose="020B0604020202020204" pitchFamily="34" charset="0"/>
        <a:buChar char="•"/>
        <a:defRPr sz="1801" kern="1200">
          <a:solidFill>
            <a:schemeClr val="tx1"/>
          </a:solidFill>
          <a:latin typeface="+mn-lt"/>
          <a:ea typeface="+mn-ea"/>
          <a:cs typeface="+mn-cs"/>
        </a:defRPr>
      </a:lvl2pPr>
      <a:lvl3pPr marL="857385" indent="-171477" algn="l" defTabSz="68590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339" indent="-171477" algn="l" defTabSz="6859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293" indent="-171477" algn="l" defTabSz="6859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247" indent="-171477" algn="l" defTabSz="6859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200" indent="-171477" algn="l" defTabSz="6859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155" indent="-171477" algn="l" defTabSz="6859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108" indent="-171477" algn="l" defTabSz="6859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908" rtl="0" eaLnBrk="1" latinLnBrk="0" hangingPunct="1">
        <a:defRPr sz="1350" kern="1200">
          <a:solidFill>
            <a:schemeClr val="tx1"/>
          </a:solidFill>
          <a:latin typeface="+mn-lt"/>
          <a:ea typeface="+mn-ea"/>
          <a:cs typeface="+mn-cs"/>
        </a:defRPr>
      </a:lvl1pPr>
      <a:lvl2pPr marL="342954" algn="l" defTabSz="685908" rtl="0" eaLnBrk="1" latinLnBrk="0" hangingPunct="1">
        <a:defRPr sz="1350" kern="1200">
          <a:solidFill>
            <a:schemeClr val="tx1"/>
          </a:solidFill>
          <a:latin typeface="+mn-lt"/>
          <a:ea typeface="+mn-ea"/>
          <a:cs typeface="+mn-cs"/>
        </a:defRPr>
      </a:lvl2pPr>
      <a:lvl3pPr marL="685908" algn="l" defTabSz="685908" rtl="0" eaLnBrk="1" latinLnBrk="0" hangingPunct="1">
        <a:defRPr sz="1350" kern="1200">
          <a:solidFill>
            <a:schemeClr val="tx1"/>
          </a:solidFill>
          <a:latin typeface="+mn-lt"/>
          <a:ea typeface="+mn-ea"/>
          <a:cs typeface="+mn-cs"/>
        </a:defRPr>
      </a:lvl3pPr>
      <a:lvl4pPr marL="1028862" algn="l" defTabSz="685908" rtl="0" eaLnBrk="1" latinLnBrk="0" hangingPunct="1">
        <a:defRPr sz="1350" kern="1200">
          <a:solidFill>
            <a:schemeClr val="tx1"/>
          </a:solidFill>
          <a:latin typeface="+mn-lt"/>
          <a:ea typeface="+mn-ea"/>
          <a:cs typeface="+mn-cs"/>
        </a:defRPr>
      </a:lvl4pPr>
      <a:lvl5pPr marL="1371816" algn="l" defTabSz="685908" rtl="0" eaLnBrk="1" latinLnBrk="0" hangingPunct="1">
        <a:defRPr sz="1350" kern="1200">
          <a:solidFill>
            <a:schemeClr val="tx1"/>
          </a:solidFill>
          <a:latin typeface="+mn-lt"/>
          <a:ea typeface="+mn-ea"/>
          <a:cs typeface="+mn-cs"/>
        </a:defRPr>
      </a:lvl5pPr>
      <a:lvl6pPr marL="1714770" algn="l" defTabSz="685908" rtl="0" eaLnBrk="1" latinLnBrk="0" hangingPunct="1">
        <a:defRPr sz="1350" kern="1200">
          <a:solidFill>
            <a:schemeClr val="tx1"/>
          </a:solidFill>
          <a:latin typeface="+mn-lt"/>
          <a:ea typeface="+mn-ea"/>
          <a:cs typeface="+mn-cs"/>
        </a:defRPr>
      </a:lvl6pPr>
      <a:lvl7pPr marL="2057723" algn="l" defTabSz="685908" rtl="0" eaLnBrk="1" latinLnBrk="0" hangingPunct="1">
        <a:defRPr sz="1350" kern="1200">
          <a:solidFill>
            <a:schemeClr val="tx1"/>
          </a:solidFill>
          <a:latin typeface="+mn-lt"/>
          <a:ea typeface="+mn-ea"/>
          <a:cs typeface="+mn-cs"/>
        </a:defRPr>
      </a:lvl7pPr>
      <a:lvl8pPr marL="2400678" algn="l" defTabSz="685908" rtl="0" eaLnBrk="1" latinLnBrk="0" hangingPunct="1">
        <a:defRPr sz="1350" kern="1200">
          <a:solidFill>
            <a:schemeClr val="tx1"/>
          </a:solidFill>
          <a:latin typeface="+mn-lt"/>
          <a:ea typeface="+mn-ea"/>
          <a:cs typeface="+mn-cs"/>
        </a:defRPr>
      </a:lvl8pPr>
      <a:lvl9pPr marL="2743631" algn="l" defTabSz="685908"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ABD3B60-B75F-46F9-A191-4D1FD38E43C5}"/>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D12FC81-EEB2-42C3-99EB-B2F98BD34CFE}"/>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Text Box 13">
            <a:extLst>
              <a:ext uri="{FF2B5EF4-FFF2-40B4-BE49-F238E27FC236}">
                <a16:creationId xmlns:a16="http://schemas.microsoft.com/office/drawing/2014/main" id="{6C2D3D3D-808F-45EA-AD0C-F4E4F0336BA8}"/>
              </a:ext>
            </a:extLst>
          </p:cNvPr>
          <p:cNvSpPr txBox="1">
            <a:spLocks noChangeArrowheads="1"/>
          </p:cNvSpPr>
          <p:nvPr userDrawn="1"/>
        </p:nvSpPr>
        <p:spPr bwMode="auto">
          <a:xfrm>
            <a:off x="247651" y="6445251"/>
            <a:ext cx="11523133" cy="188913"/>
          </a:xfrm>
          <a:prstGeom prst="rect">
            <a:avLst/>
          </a:prstGeom>
          <a:no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sz="1200" dirty="0">
                <a:solidFill>
                  <a:srgbClr val="000000"/>
                </a:solidFill>
                <a:latin typeface="Arial"/>
                <a:ea typeface="Verdana" panose="020B0604030504040204" pitchFamily="34" charset="0"/>
                <a:cs typeface="Verdana" panose="020B0604030504040204" pitchFamily="34" charset="0"/>
              </a:rPr>
              <a:t>Copyright © 2020, 2017, 2014 Pearson Education, Inc. All Rights Reserved</a:t>
            </a:r>
            <a:endParaRPr lang="en-GB" sz="1200" dirty="0">
              <a:solidFill>
                <a:srgbClr val="000000"/>
              </a:solidFill>
              <a:latin typeface="Arial"/>
              <a:ea typeface="Verdana" panose="020B0604030504040204" pitchFamily="34" charset="0"/>
              <a:cs typeface="Verdana" panose="020B0604030504040204" pitchFamily="34" charset="0"/>
            </a:endParaRPr>
          </a:p>
        </p:txBody>
      </p:sp>
      <p:pic>
        <p:nvPicPr>
          <p:cNvPr id="1029" name="Picture 8" descr="Pearson Logo">
            <a:extLst>
              <a:ext uri="{FF2B5EF4-FFF2-40B4-BE49-F238E27FC236}">
                <a16:creationId xmlns:a16="http://schemas.microsoft.com/office/drawing/2014/main" id="{4FC97FB7-F759-4731-AA17-FFC2F3F9BDD2}"/>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09601" y="6405563"/>
            <a:ext cx="122343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061633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8D91551-9384-4A81-B9ED-12378A018944}"/>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79B8E5E-7FD6-4D86-895A-085CB3AC93EF}"/>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Text Box 13">
            <a:extLst>
              <a:ext uri="{FF2B5EF4-FFF2-40B4-BE49-F238E27FC236}">
                <a16:creationId xmlns:a16="http://schemas.microsoft.com/office/drawing/2014/main" id="{2F120799-6207-43FF-914E-FB2ECB059179}"/>
              </a:ext>
            </a:extLst>
          </p:cNvPr>
          <p:cNvSpPr txBox="1">
            <a:spLocks noChangeArrowheads="1"/>
          </p:cNvSpPr>
          <p:nvPr userDrawn="1"/>
        </p:nvSpPr>
        <p:spPr bwMode="auto">
          <a:xfrm>
            <a:off x="247651" y="6445251"/>
            <a:ext cx="11523133" cy="188913"/>
          </a:xfrm>
          <a:prstGeom prst="rect">
            <a:avLst/>
          </a:prstGeom>
          <a:no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sz="1200" dirty="0">
                <a:solidFill>
                  <a:srgbClr val="000000"/>
                </a:solidFill>
                <a:latin typeface="Arial"/>
                <a:ea typeface="Verdana" panose="020B0604030504040204" pitchFamily="34" charset="0"/>
                <a:cs typeface="Verdana" panose="020B0604030504040204" pitchFamily="34" charset="0"/>
              </a:rPr>
              <a:t>Copyright © 2020, 2017, 2014 Pearson Education, Inc. All Rights Reserved</a:t>
            </a:r>
            <a:endParaRPr lang="en-GB" sz="1200" dirty="0">
              <a:solidFill>
                <a:srgbClr val="000000"/>
              </a:solidFill>
              <a:latin typeface="Arial"/>
              <a:ea typeface="Verdana" panose="020B0604030504040204" pitchFamily="34" charset="0"/>
              <a:cs typeface="Verdana" panose="020B0604030504040204" pitchFamily="34" charset="0"/>
            </a:endParaRPr>
          </a:p>
        </p:txBody>
      </p:sp>
      <p:pic>
        <p:nvPicPr>
          <p:cNvPr id="1029" name="Picture 8" descr="Pearson Logo">
            <a:extLst>
              <a:ext uri="{FF2B5EF4-FFF2-40B4-BE49-F238E27FC236}">
                <a16:creationId xmlns:a16="http://schemas.microsoft.com/office/drawing/2014/main" id="{F5090C1F-45BA-4928-B950-BBFF4D3DD940}"/>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09601" y="6405563"/>
            <a:ext cx="122343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388407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355D2A4-1B08-48BC-A616-BDE4E6997D89}"/>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B9F8479E-DE13-4566-AF6A-565A71DFA2C3}"/>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Text Box 13">
            <a:extLst>
              <a:ext uri="{FF2B5EF4-FFF2-40B4-BE49-F238E27FC236}">
                <a16:creationId xmlns:a16="http://schemas.microsoft.com/office/drawing/2014/main" id="{B6ED4FE1-113D-46DC-B98E-253BE5252B7F}"/>
              </a:ext>
            </a:extLst>
          </p:cNvPr>
          <p:cNvSpPr txBox="1">
            <a:spLocks noChangeArrowheads="1"/>
          </p:cNvSpPr>
          <p:nvPr userDrawn="1"/>
        </p:nvSpPr>
        <p:spPr bwMode="auto">
          <a:xfrm>
            <a:off x="247651" y="6445251"/>
            <a:ext cx="11523133" cy="188913"/>
          </a:xfrm>
          <a:prstGeom prst="rect">
            <a:avLst/>
          </a:prstGeom>
          <a:no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sz="1200" dirty="0">
                <a:solidFill>
                  <a:srgbClr val="000000"/>
                </a:solidFill>
                <a:latin typeface="Arial"/>
                <a:ea typeface="Verdana" panose="020B0604030504040204" pitchFamily="34" charset="0"/>
                <a:cs typeface="Verdana" panose="020B0604030504040204" pitchFamily="34" charset="0"/>
              </a:rPr>
              <a:t>Copyright © 2020, 2017, 2014 Pearson Education, Inc. All Rights Reserved</a:t>
            </a:r>
            <a:endParaRPr lang="en-GB" sz="1200" dirty="0">
              <a:solidFill>
                <a:srgbClr val="000000"/>
              </a:solidFill>
              <a:latin typeface="Arial"/>
              <a:ea typeface="Verdana" panose="020B0604030504040204" pitchFamily="34" charset="0"/>
              <a:cs typeface="Verdana" panose="020B0604030504040204" pitchFamily="34" charset="0"/>
            </a:endParaRPr>
          </a:p>
        </p:txBody>
      </p:sp>
      <p:pic>
        <p:nvPicPr>
          <p:cNvPr id="5125" name="Picture 8" descr="Pearson Logo">
            <a:extLst>
              <a:ext uri="{FF2B5EF4-FFF2-40B4-BE49-F238E27FC236}">
                <a16:creationId xmlns:a16="http://schemas.microsoft.com/office/drawing/2014/main" id="{E7B9D016-B3ED-43E3-9A64-989C1128CF2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09601" y="6405563"/>
            <a:ext cx="122343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96180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4D3F0-AE3C-40BE-A866-0A435AA15069}" type="datetimeFigureOut">
              <a:rPr lang="en-US" smtClean="0"/>
              <a:t>1/11/2023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007109-3538-40E1-B150-49F51F9875B0}" type="slidenum">
              <a:rPr lang="en-US" smtClean="0"/>
              <a:t>‹#›</a:t>
            </a:fld>
            <a:endParaRPr lang="en-US"/>
          </a:p>
        </p:txBody>
      </p:sp>
    </p:spTree>
    <p:extLst>
      <p:ext uri="{BB962C8B-B14F-4D97-AF65-F5344CB8AC3E}">
        <p14:creationId xmlns:p14="http://schemas.microsoft.com/office/powerpoint/2010/main" val="328411780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9B9CDA8-8D59-4252-92F2-749B7C475393}"/>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E4717F0-DF56-491C-85E5-407405B35358}"/>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A534EFA-68CC-42BC-9EDD-6809DD1251D4}"/>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ltLang="en-US"/>
          </a:p>
        </p:txBody>
      </p:sp>
      <p:sp>
        <p:nvSpPr>
          <p:cNvPr id="1029" name="Rectangle 5">
            <a:extLst>
              <a:ext uri="{FF2B5EF4-FFF2-40B4-BE49-F238E27FC236}">
                <a16:creationId xmlns:a16="http://schemas.microsoft.com/office/drawing/2014/main" id="{AC27492D-8220-4483-A5B1-96012CD9CCA9}"/>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en-US"/>
          </a:p>
        </p:txBody>
      </p:sp>
      <p:sp>
        <p:nvSpPr>
          <p:cNvPr id="1030" name="Rectangle 6">
            <a:extLst>
              <a:ext uri="{FF2B5EF4-FFF2-40B4-BE49-F238E27FC236}">
                <a16:creationId xmlns:a16="http://schemas.microsoft.com/office/drawing/2014/main" id="{706ACA86-F4F6-44DE-964B-9A4C287BF586}"/>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F36414A1-B2E4-41F1-BF31-F6136C0A24AB}" type="slidenum">
              <a:rPr lang="en-US" altLang="en-US"/>
              <a:pPr/>
              <a:t>‹#›</a:t>
            </a:fld>
            <a:endParaRPr lang="en-US" altLang="en-US"/>
          </a:p>
        </p:txBody>
      </p:sp>
      <p:sp>
        <p:nvSpPr>
          <p:cNvPr id="9" name="Text Box 13">
            <a:extLst>
              <a:ext uri="{FF2B5EF4-FFF2-40B4-BE49-F238E27FC236}">
                <a16:creationId xmlns:a16="http://schemas.microsoft.com/office/drawing/2014/main" id="{250698B8-6873-4A1B-9728-9D2177659B70}"/>
              </a:ext>
            </a:extLst>
          </p:cNvPr>
          <p:cNvSpPr txBox="1">
            <a:spLocks noChangeArrowheads="1"/>
          </p:cNvSpPr>
          <p:nvPr userDrawn="1"/>
        </p:nvSpPr>
        <p:spPr bwMode="auto">
          <a:xfrm>
            <a:off x="247651" y="6416676"/>
            <a:ext cx="11523133" cy="188913"/>
          </a:xfrm>
          <a:prstGeom prst="rect">
            <a:avLst/>
          </a:prstGeom>
          <a:no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sz="800" dirty="0">
                <a:solidFill>
                  <a:srgbClr val="000000"/>
                </a:solidFill>
                <a:latin typeface="Arial"/>
                <a:ea typeface="Verdana" panose="020B0604030504040204" pitchFamily="34" charset="0"/>
                <a:cs typeface="Verdana" panose="020B0604030504040204" pitchFamily="34" charset="0"/>
              </a:rPr>
              <a:t>Copyright © 2019, 2017, 2015 Pearson Education, Inc. All Rights Reserved</a:t>
            </a:r>
            <a:endParaRPr lang="en-GB" sz="800" dirty="0">
              <a:solidFill>
                <a:srgbClr val="000000"/>
              </a:solidFill>
              <a:latin typeface="Arial"/>
              <a:ea typeface="Verdana" panose="020B0604030504040204" pitchFamily="34" charset="0"/>
              <a:cs typeface="Verdana" panose="020B0604030504040204" pitchFamily="34" charset="0"/>
            </a:endParaRPr>
          </a:p>
        </p:txBody>
      </p:sp>
      <p:pic>
        <p:nvPicPr>
          <p:cNvPr id="1032" name="Picture 8" descr="Pearson Logo">
            <a:extLst>
              <a:ext uri="{FF2B5EF4-FFF2-40B4-BE49-F238E27FC236}">
                <a16:creationId xmlns:a16="http://schemas.microsoft.com/office/drawing/2014/main" id="{F1F27F0D-518F-46CC-8A57-D8E3F47BF99F}"/>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09601" y="6376988"/>
            <a:ext cx="122343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2405833"/>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F8164D-7DE4-4F26-8BC8-6666E2EAA474}" type="datetimeFigureOut">
              <a:rPr lang="en-GB" smtClean="0"/>
              <a:t>11/01/2023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84B935-8937-4A72-9C21-376618BDBB66}" type="slidenum">
              <a:rPr lang="en-GB" smtClean="0"/>
              <a:t>‹#›</a:t>
            </a:fld>
            <a:endParaRPr lang="en-GB"/>
          </a:p>
        </p:txBody>
      </p:sp>
    </p:spTree>
    <p:extLst>
      <p:ext uri="{BB962C8B-B14F-4D97-AF65-F5344CB8AC3E}">
        <p14:creationId xmlns:p14="http://schemas.microsoft.com/office/powerpoint/2010/main" val="1951482931"/>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hyperlink" Target="http://music.stackexchange.com/questions/22991/what-is-the-purpose-of-the-pop-filter" TargetMode="External"/><Relationship Id="rId2" Type="http://schemas.openxmlformats.org/officeDocument/2006/relationships/image" Target="../media/image3.jpeg"/><Relationship Id="rId1" Type="http://schemas.openxmlformats.org/officeDocument/2006/relationships/slideLayout" Target="../slideLayouts/slideLayout71.xml"/><Relationship Id="rId4" Type="http://schemas.openxmlformats.org/officeDocument/2006/relationships/hyperlink" Target="https://creativecommons.org/licenses/by-sa/3.0/"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5.jpg"/><Relationship Id="rId7"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61.xml"/><Relationship Id="rId6" Type="http://schemas.openxmlformats.org/officeDocument/2006/relationships/hyperlink" Target="http://www.freeimageslive.co.uk/free_stock_image/savings-account-jpg" TargetMode="External"/><Relationship Id="rId5" Type="http://schemas.openxmlformats.org/officeDocument/2006/relationships/image" Target="../media/image16.jpg"/><Relationship Id="rId10" Type="http://schemas.openxmlformats.org/officeDocument/2006/relationships/image" Target="../media/image20.jpeg"/><Relationship Id="rId4" Type="http://schemas.openxmlformats.org/officeDocument/2006/relationships/hyperlink" Target="https://pxhere.com/en/photo/1551427" TargetMode="External"/><Relationship Id="rId9" Type="http://schemas.openxmlformats.org/officeDocument/2006/relationships/image" Target="../media/image19.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TOcxf7kL8VQ" TargetMode="External"/><Relationship Id="rId2" Type="http://schemas.openxmlformats.org/officeDocument/2006/relationships/notesSlide" Target="../notesSlides/notesSlide22.xml"/><Relationship Id="rId1" Type="http://schemas.openxmlformats.org/officeDocument/2006/relationships/slideLayout" Target="../slideLayouts/slideLayout61.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61.xml"/><Relationship Id="rId1" Type="http://schemas.openxmlformats.org/officeDocument/2006/relationships/video" Target="https://www.youtube.com/embed/TOcxf7kL8VQ?feature=oembed"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6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C33062C8-C72A-4E45-BB03-82AB1A5C2255}"/>
              </a:ext>
            </a:extLst>
          </p:cNvPr>
          <p:cNvSpPr>
            <a:spLocks noGrp="1" noChangeArrowheads="1"/>
          </p:cNvSpPr>
          <p:nvPr>
            <p:ph type="ctrTitle"/>
          </p:nvPr>
        </p:nvSpPr>
        <p:spPr>
          <a:xfrm>
            <a:off x="785091" y="1501776"/>
            <a:ext cx="5741123" cy="1470025"/>
          </a:xfrm>
        </p:spPr>
        <p:txBody>
          <a:bodyPr/>
          <a:lstStyle/>
          <a:p>
            <a:r>
              <a:rPr lang="en-GB" altLang="en-US" dirty="0"/>
              <a:t>MN7029 – Financial Decision Making</a:t>
            </a:r>
            <a:endParaRPr lang="en-US" altLang="en-US" dirty="0"/>
          </a:p>
        </p:txBody>
      </p:sp>
      <p:sp>
        <p:nvSpPr>
          <p:cNvPr id="4099" name="Subtitle 2">
            <a:extLst>
              <a:ext uri="{FF2B5EF4-FFF2-40B4-BE49-F238E27FC236}">
                <a16:creationId xmlns:a16="http://schemas.microsoft.com/office/drawing/2014/main" id="{05237949-A0CD-451A-8107-575EA0C0E238}"/>
              </a:ext>
            </a:extLst>
          </p:cNvPr>
          <p:cNvSpPr>
            <a:spLocks noGrp="1" noChangeArrowheads="1"/>
          </p:cNvSpPr>
          <p:nvPr>
            <p:ph type="subTitle" idx="1"/>
          </p:nvPr>
        </p:nvSpPr>
        <p:spPr>
          <a:xfrm>
            <a:off x="572655" y="3723199"/>
            <a:ext cx="6539939" cy="1752600"/>
          </a:xfrm>
        </p:spPr>
        <p:txBody>
          <a:bodyPr/>
          <a:lstStyle/>
          <a:p>
            <a:r>
              <a:rPr lang="en-GB" altLang="en-US" sz="4800" dirty="0"/>
              <a:t>3.3 Financing a business (continued)</a:t>
            </a:r>
            <a:endParaRPr lang="en-US" altLang="en-US" sz="4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9">
            <a:extLst>
              <a:ext uri="{FF2B5EF4-FFF2-40B4-BE49-F238E27FC236}">
                <a16:creationId xmlns:a16="http://schemas.microsoft.com/office/drawing/2014/main" id="{B074C36D-F465-424E-B0DB-885D78411F07}"/>
              </a:ext>
            </a:extLst>
          </p:cNvPr>
          <p:cNvSpPr txBox="1">
            <a:spLocks noChangeArrowheads="1"/>
          </p:cNvSpPr>
          <p:nvPr/>
        </p:nvSpPr>
        <p:spPr bwMode="auto">
          <a:xfrm>
            <a:off x="1863725" y="112713"/>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400" b="1" i="0" u="none" strike="noStrike" kern="1200" cap="none" spc="0" normalizeH="0" baseline="0" noProof="0">
                <a:ln>
                  <a:noFill/>
                </a:ln>
                <a:solidFill>
                  <a:srgbClr val="007BA4"/>
                </a:solidFill>
                <a:effectLst/>
                <a:uLnTx/>
                <a:uFillTx/>
                <a:latin typeface="Arial" panose="020B0604020202020204" pitchFamily="34" charset="0"/>
                <a:ea typeface="+mn-ea"/>
                <a:cs typeface="+mn-cs"/>
              </a:rPr>
              <a:t>Figure 6.5 Benefits of finance leasing</a:t>
            </a:r>
            <a:endParaRPr kumimoji="0" lang="en-GB" altLang="en-US" sz="2400" b="0" i="0" u="none" strike="noStrike" kern="1200" cap="none" spc="0" normalizeH="0" baseline="0" noProof="0">
              <a:ln>
                <a:noFill/>
              </a:ln>
              <a:solidFill>
                <a:srgbClr val="007BA4"/>
              </a:solidFill>
              <a:effectLst/>
              <a:uLnTx/>
              <a:uFillTx/>
              <a:latin typeface="Arial" panose="020B0604020202020204" pitchFamily="34" charset="0"/>
              <a:ea typeface="+mn-ea"/>
              <a:cs typeface="+mn-cs"/>
            </a:endParaRPr>
          </a:p>
        </p:txBody>
      </p:sp>
      <p:pic>
        <p:nvPicPr>
          <p:cNvPr id="31747" name="Picture 18" descr="\\192.168.9.252\08macdata04\08VOL4\Graphics\Powerpoint\PE_UK\PE536-ATRILL\Final files\GIF\ch06\M06NF005.gif">
            <a:extLst>
              <a:ext uri="{FF2B5EF4-FFF2-40B4-BE49-F238E27FC236}">
                <a16:creationId xmlns:a16="http://schemas.microsoft.com/office/drawing/2014/main" id="{B537A563-F5BE-472B-B29E-3C1C75711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9138" y="1400175"/>
            <a:ext cx="8185150" cy="44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EF9F88B3-C86E-4F71-9560-0DDBF63A2002}"/>
              </a:ext>
            </a:extLst>
          </p:cNvPr>
          <p:cNvSpPr txBox="1">
            <a:spLocks noChangeArrowheads="1"/>
          </p:cNvSpPr>
          <p:nvPr/>
        </p:nvSpPr>
        <p:spPr bwMode="auto">
          <a:xfrm>
            <a:off x="1781175" y="104775"/>
            <a:ext cx="8629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400" b="1" i="0" u="none" strike="noStrike" kern="1200" cap="none" spc="0" normalizeH="0" baseline="0" noProof="0">
                <a:ln>
                  <a:noFill/>
                </a:ln>
                <a:solidFill>
                  <a:srgbClr val="007BA4"/>
                </a:solidFill>
                <a:effectLst/>
                <a:uLnTx/>
                <a:uFillTx/>
                <a:latin typeface="Arial" panose="020B0604020202020204" pitchFamily="34" charset="0"/>
                <a:ea typeface="+mn-ea"/>
                <a:cs typeface="Arial" panose="020B0604020202020204" pitchFamily="34" charset="0"/>
              </a:rPr>
              <a:t>Figure 6.6 The hire purchase process</a:t>
            </a:r>
          </a:p>
        </p:txBody>
      </p:sp>
      <p:pic>
        <p:nvPicPr>
          <p:cNvPr id="33795" name="Picture 33" descr="\\192.168.9.252\08macdata04\08VOL4\Graphics\Powerpoint\PE_UK\PE536-ATRILL\Final files\GIF\ch06\M06NF006.gif">
            <a:extLst>
              <a:ext uri="{FF2B5EF4-FFF2-40B4-BE49-F238E27FC236}">
                <a16:creationId xmlns:a16="http://schemas.microsoft.com/office/drawing/2014/main" id="{269A20DD-325A-4D86-8C7F-70F8E8CFF5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6475" y="1131891"/>
            <a:ext cx="7639050"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a:extLst>
              <a:ext uri="{FF2B5EF4-FFF2-40B4-BE49-F238E27FC236}">
                <a16:creationId xmlns:a16="http://schemas.microsoft.com/office/drawing/2014/main" id="{0077BDEE-5711-483A-B6A4-ACC0B83E7FAB}"/>
              </a:ext>
            </a:extLst>
          </p:cNvPr>
          <p:cNvSpPr txBox="1">
            <a:spLocks noChangeArrowheads="1"/>
          </p:cNvSpPr>
          <p:nvPr/>
        </p:nvSpPr>
        <p:spPr bwMode="auto">
          <a:xfrm>
            <a:off x="2543175" y="112713"/>
            <a:ext cx="7105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cs typeface="Arial" panose="020B0604020202020204" pitchFamily="34" charset="0"/>
              </a:rPr>
              <a:t>Figure 6.7 The securitisation process</a:t>
            </a:r>
          </a:p>
        </p:txBody>
      </p:sp>
      <p:pic>
        <p:nvPicPr>
          <p:cNvPr id="35843" name="Picture 20" descr="\\192.168.9.252\08macdata04\08VOL4\Graphics\Powerpoint\PE_UK\PE536-ATRILL\Final files\GIF\ch06\M06NF007.gif">
            <a:extLst>
              <a:ext uri="{FF2B5EF4-FFF2-40B4-BE49-F238E27FC236}">
                <a16:creationId xmlns:a16="http://schemas.microsoft.com/office/drawing/2014/main" id="{E60084DD-F53D-4612-83AB-0EFC4E44D8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300" y="2092325"/>
            <a:ext cx="7899400"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a:extLst>
              <a:ext uri="{FF2B5EF4-FFF2-40B4-BE49-F238E27FC236}">
                <a16:creationId xmlns:a16="http://schemas.microsoft.com/office/drawing/2014/main" id="{729EE458-6153-42A2-A399-736DDCBFDCDC}"/>
              </a:ext>
            </a:extLst>
          </p:cNvPr>
          <p:cNvSpPr txBox="1">
            <a:spLocks noChangeArrowheads="1"/>
          </p:cNvSpPr>
          <p:nvPr/>
        </p:nvSpPr>
        <p:spPr bwMode="auto">
          <a:xfrm>
            <a:off x="2014541" y="104775"/>
            <a:ext cx="8161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400" b="1" i="0" u="none" strike="noStrike" kern="1200" cap="none" spc="0" normalizeH="0" baseline="0" noProof="0">
                <a:ln>
                  <a:noFill/>
                </a:ln>
                <a:solidFill>
                  <a:srgbClr val="007BA4"/>
                </a:solidFill>
                <a:effectLst/>
                <a:uLnTx/>
                <a:uFillTx/>
                <a:latin typeface="Arial" panose="020B0604020202020204" pitchFamily="34" charset="0"/>
                <a:ea typeface="+mn-ea"/>
                <a:cs typeface="+mn-cs"/>
              </a:rPr>
              <a:t>Figure 6.1 The major external sources of finance</a:t>
            </a:r>
            <a:endParaRPr kumimoji="0" lang="en-GB" altLang="en-US" sz="2400" b="0" i="0" u="none" strike="noStrike" kern="1200" cap="none" spc="0" normalizeH="0" baseline="0" noProof="0">
              <a:ln>
                <a:noFill/>
              </a:ln>
              <a:solidFill>
                <a:srgbClr val="007BA4"/>
              </a:solidFill>
              <a:effectLst/>
              <a:uLnTx/>
              <a:uFillTx/>
              <a:latin typeface="Arial" panose="020B0604020202020204" pitchFamily="34" charset="0"/>
              <a:ea typeface="+mn-ea"/>
              <a:cs typeface="+mn-cs"/>
            </a:endParaRPr>
          </a:p>
        </p:txBody>
      </p:sp>
      <p:pic>
        <p:nvPicPr>
          <p:cNvPr id="37891" name="Picture 42" descr="\\192.168.9.252\08macdata04\08VOL4\Graphics\Powerpoint\PE_UK\PE536-ATRILL\Final files\GIF\ch06\M06NF001.gif">
            <a:extLst>
              <a:ext uri="{FF2B5EF4-FFF2-40B4-BE49-F238E27FC236}">
                <a16:creationId xmlns:a16="http://schemas.microsoft.com/office/drawing/2014/main" id="{92FF85DD-0CD1-4C3A-8C0A-5D8D1491B9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3438" y="808041"/>
            <a:ext cx="5446712"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B73C8269-126B-E3CC-F7CB-55D4DB9E7270}"/>
              </a:ext>
            </a:extLst>
          </p:cNvPr>
          <p:cNvSpPr/>
          <p:nvPr/>
        </p:nvSpPr>
        <p:spPr>
          <a:xfrm>
            <a:off x="7305675" y="4752975"/>
            <a:ext cx="1409700" cy="542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Oval 2">
            <a:extLst>
              <a:ext uri="{FF2B5EF4-FFF2-40B4-BE49-F238E27FC236}">
                <a16:creationId xmlns:a16="http://schemas.microsoft.com/office/drawing/2014/main" id="{A5B917E4-2A54-127D-662F-1D0CFC0065BC}"/>
              </a:ext>
            </a:extLst>
          </p:cNvPr>
          <p:cNvSpPr/>
          <p:nvPr/>
        </p:nvSpPr>
        <p:spPr>
          <a:xfrm>
            <a:off x="7305675" y="5676900"/>
            <a:ext cx="1409700" cy="542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a:extLst>
              <a:ext uri="{FF2B5EF4-FFF2-40B4-BE49-F238E27FC236}">
                <a16:creationId xmlns:a16="http://schemas.microsoft.com/office/drawing/2014/main" id="{D8E76973-582C-40E6-B1EF-004BF4EF493A}"/>
              </a:ext>
            </a:extLst>
          </p:cNvPr>
          <p:cNvSpPr txBox="1">
            <a:spLocks noChangeArrowheads="1"/>
          </p:cNvSpPr>
          <p:nvPr/>
        </p:nvSpPr>
        <p:spPr bwMode="auto">
          <a:xfrm>
            <a:off x="2152650" y="112713"/>
            <a:ext cx="7886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Figure 6.8 The factoring process</a:t>
            </a:r>
            <a:endParaRPr lang="en-GB" altLang="en-US" sz="2400">
              <a:solidFill>
                <a:srgbClr val="007BA4"/>
              </a:solidFill>
            </a:endParaRPr>
          </a:p>
        </p:txBody>
      </p:sp>
      <p:pic>
        <p:nvPicPr>
          <p:cNvPr id="39939" name="Picture 30" descr="\\192.168.9.252\08macdata04\08VOL4\Graphics\Powerpoint\PE_UK\PE536-ATRILL\Final files\GIF\ch06\M06NF008.gif">
            <a:extLst>
              <a:ext uri="{FF2B5EF4-FFF2-40B4-BE49-F238E27FC236}">
                <a16:creationId xmlns:a16="http://schemas.microsoft.com/office/drawing/2014/main" id="{871E0FCD-85DA-49DD-BA62-600992C730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1989" y="1149350"/>
            <a:ext cx="8328025" cy="456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a:extLst>
              <a:ext uri="{FF2B5EF4-FFF2-40B4-BE49-F238E27FC236}">
                <a16:creationId xmlns:a16="http://schemas.microsoft.com/office/drawing/2014/main" id="{E82B2CFF-7A32-457E-86A5-0A96970F026B}"/>
              </a:ext>
            </a:extLst>
          </p:cNvPr>
          <p:cNvSpPr txBox="1">
            <a:spLocks noChangeArrowheads="1"/>
          </p:cNvSpPr>
          <p:nvPr/>
        </p:nvSpPr>
        <p:spPr bwMode="auto">
          <a:xfrm>
            <a:off x="2324100" y="112713"/>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400" b="1" i="0" u="none" strike="noStrike" kern="1200" cap="none" spc="0" normalizeH="0" baseline="0" noProof="0">
                <a:ln>
                  <a:noFill/>
                </a:ln>
                <a:solidFill>
                  <a:srgbClr val="007BA4"/>
                </a:solidFill>
                <a:effectLst/>
                <a:uLnTx/>
                <a:uFillTx/>
                <a:latin typeface="Arial" panose="020B0604020202020204" pitchFamily="34" charset="0"/>
                <a:ea typeface="+mn-ea"/>
                <a:cs typeface="+mn-cs"/>
              </a:rPr>
              <a:t>Debt factoring</a:t>
            </a:r>
            <a:endParaRPr kumimoji="0" lang="en-GB" altLang="en-US" sz="2400" b="0" i="0" u="none" strike="noStrike" kern="1200" cap="none" spc="0" normalizeH="0" baseline="0" noProof="0">
              <a:ln>
                <a:noFill/>
              </a:ln>
              <a:solidFill>
                <a:srgbClr val="007BA4"/>
              </a:solidFill>
              <a:effectLst/>
              <a:uLnTx/>
              <a:uFillTx/>
              <a:latin typeface="Arial" panose="020B0604020202020204" pitchFamily="34" charset="0"/>
              <a:ea typeface="+mn-ea"/>
              <a:cs typeface="+mn-cs"/>
            </a:endParaRPr>
          </a:p>
        </p:txBody>
      </p:sp>
      <p:grpSp>
        <p:nvGrpSpPr>
          <p:cNvPr id="41987" name="Group 1">
            <a:extLst>
              <a:ext uri="{FF2B5EF4-FFF2-40B4-BE49-F238E27FC236}">
                <a16:creationId xmlns:a16="http://schemas.microsoft.com/office/drawing/2014/main" id="{9166860D-61A4-4631-B9E8-2E1A61CA9328}"/>
              </a:ext>
            </a:extLst>
          </p:cNvPr>
          <p:cNvGrpSpPr>
            <a:grpSpLocks/>
          </p:cNvGrpSpPr>
          <p:nvPr/>
        </p:nvGrpSpPr>
        <p:grpSpPr bwMode="auto">
          <a:xfrm>
            <a:off x="2819400" y="1751016"/>
            <a:ext cx="6580188" cy="3343275"/>
            <a:chOff x="1310142" y="1278391"/>
            <a:chExt cx="6580188" cy="3343276"/>
          </a:xfrm>
        </p:grpSpPr>
        <p:sp>
          <p:nvSpPr>
            <p:cNvPr id="41988" name="AutoShape 2">
              <a:extLst>
                <a:ext uri="{FF2B5EF4-FFF2-40B4-BE49-F238E27FC236}">
                  <a16:creationId xmlns:a16="http://schemas.microsoft.com/office/drawing/2014/main" id="{9D8D6E54-4F43-4E57-929B-A08E511FAAFD}"/>
                </a:ext>
              </a:extLst>
            </p:cNvPr>
            <p:cNvSpPr>
              <a:spLocks noChangeArrowheads="1"/>
            </p:cNvSpPr>
            <p:nvPr/>
          </p:nvSpPr>
          <p:spPr bwMode="auto">
            <a:xfrm>
              <a:off x="1443492" y="1278391"/>
              <a:ext cx="6442075" cy="3059113"/>
            </a:xfrm>
            <a:prstGeom prst="roundRect">
              <a:avLst>
                <a:gd name="adj" fmla="val 9394"/>
              </a:avLst>
            </a:prstGeom>
            <a:solidFill>
              <a:srgbClr val="D7B1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989" name="Text Box 10">
              <a:extLst>
                <a:ext uri="{FF2B5EF4-FFF2-40B4-BE49-F238E27FC236}">
                  <a16:creationId xmlns:a16="http://schemas.microsoft.com/office/drawing/2014/main" id="{93C57A12-12A2-45A3-8CBD-85A49A4E56E6}"/>
                </a:ext>
              </a:extLst>
            </p:cNvPr>
            <p:cNvSpPr txBox="1">
              <a:spLocks noChangeArrowheads="1"/>
            </p:cNvSpPr>
            <p:nvPr/>
          </p:nvSpPr>
          <p:spPr bwMode="auto">
            <a:xfrm>
              <a:off x="6015492" y="1422854"/>
              <a:ext cx="1711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GB" altLang="en-US" sz="2000" b="1" i="1" u="none" strike="noStrike" kern="1200" cap="none" spc="0" normalizeH="0" baseline="0" noProof="0">
                  <a:ln>
                    <a:noFill/>
                  </a:ln>
                  <a:solidFill>
                    <a:srgbClr val="CC0000"/>
                  </a:solidFill>
                  <a:effectLst/>
                  <a:uLnTx/>
                  <a:uFillTx/>
                  <a:latin typeface="Arial" panose="020B0604020202020204" pitchFamily="34" charset="0"/>
                  <a:ea typeface="+mn-ea"/>
                  <a:cs typeface="+mn-cs"/>
                </a:rPr>
                <a:t>Two types</a:t>
              </a:r>
            </a:p>
          </p:txBody>
        </p:sp>
        <p:sp>
          <p:nvSpPr>
            <p:cNvPr id="41990" name="AutoShape 6">
              <a:extLst>
                <a:ext uri="{FF2B5EF4-FFF2-40B4-BE49-F238E27FC236}">
                  <a16:creationId xmlns:a16="http://schemas.microsoft.com/office/drawing/2014/main" id="{2B3C729B-5A4E-4F38-B3A0-50CDFDE451E6}"/>
                </a:ext>
              </a:extLst>
            </p:cNvPr>
            <p:cNvSpPr>
              <a:spLocks noChangeArrowheads="1"/>
            </p:cNvSpPr>
            <p:nvPr/>
          </p:nvSpPr>
          <p:spPr bwMode="auto">
            <a:xfrm>
              <a:off x="2259467" y="2359479"/>
              <a:ext cx="5627233" cy="989013"/>
            </a:xfrm>
            <a:prstGeom prst="cube">
              <a:avLst>
                <a:gd name="adj" fmla="val 15889"/>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991" name="Text Box 7">
              <a:extLst>
                <a:ext uri="{FF2B5EF4-FFF2-40B4-BE49-F238E27FC236}">
                  <a16:creationId xmlns:a16="http://schemas.microsoft.com/office/drawing/2014/main" id="{F557B311-2EB3-49AC-9C1D-B0CFABEDE621}"/>
                </a:ext>
              </a:extLst>
            </p:cNvPr>
            <p:cNvSpPr txBox="1">
              <a:spLocks noChangeArrowheads="1"/>
            </p:cNvSpPr>
            <p:nvPr/>
          </p:nvSpPr>
          <p:spPr bwMode="auto">
            <a:xfrm>
              <a:off x="2307092" y="2556329"/>
              <a:ext cx="53562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Recourse factoring – where the </a:t>
              </a:r>
              <a:r>
                <a:rPr kumimoji="0" lang="en-GB" altLang="en-US" sz="2000" b="1" i="1" u="none" strike="noStrike" kern="1200" cap="none" spc="0" normalizeH="0" baseline="0" noProof="0">
                  <a:ln>
                    <a:noFill/>
                  </a:ln>
                  <a:solidFill>
                    <a:srgbClr val="CC0000"/>
                  </a:solidFill>
                  <a:effectLst/>
                  <a:uLnTx/>
                  <a:uFillTx/>
                  <a:latin typeface="Arial" panose="020B0604020202020204" pitchFamily="34" charset="0"/>
                  <a:ea typeface="+mn-ea"/>
                  <a:cs typeface="+mn-cs"/>
                </a:rPr>
                <a:t>business</a:t>
              </a:r>
              <a:r>
                <a:rPr kumimoji="0" lang="en-GB"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assumes responsibility for bad debts</a:t>
              </a:r>
            </a:p>
          </p:txBody>
        </p:sp>
        <p:sp>
          <p:nvSpPr>
            <p:cNvPr id="41992" name="AutoShape 8">
              <a:extLst>
                <a:ext uri="{FF2B5EF4-FFF2-40B4-BE49-F238E27FC236}">
                  <a16:creationId xmlns:a16="http://schemas.microsoft.com/office/drawing/2014/main" id="{FE544950-160B-4BBC-96E1-53B635241B21}"/>
                </a:ext>
              </a:extLst>
            </p:cNvPr>
            <p:cNvSpPr>
              <a:spLocks noChangeArrowheads="1"/>
            </p:cNvSpPr>
            <p:nvPr/>
          </p:nvSpPr>
          <p:spPr bwMode="auto">
            <a:xfrm>
              <a:off x="2272167" y="3632654"/>
              <a:ext cx="5618163" cy="989013"/>
            </a:xfrm>
            <a:prstGeom prst="cube">
              <a:avLst>
                <a:gd name="adj" fmla="val 15731"/>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993" name="Text Box 9">
              <a:extLst>
                <a:ext uri="{FF2B5EF4-FFF2-40B4-BE49-F238E27FC236}">
                  <a16:creationId xmlns:a16="http://schemas.microsoft.com/office/drawing/2014/main" id="{E8D1D9AC-FA3A-49D8-9268-AA46275A667B}"/>
                </a:ext>
              </a:extLst>
            </p:cNvPr>
            <p:cNvSpPr txBox="1">
              <a:spLocks noChangeArrowheads="1"/>
            </p:cNvSpPr>
            <p:nvPr/>
          </p:nvSpPr>
          <p:spPr bwMode="auto">
            <a:xfrm>
              <a:off x="2237242" y="3812041"/>
              <a:ext cx="55483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Non-recourse factoring – where the </a:t>
              </a:r>
              <a:r>
                <a:rPr kumimoji="0" lang="en-GB" altLang="en-US" sz="2000" b="1" i="1" u="none" strike="noStrike" kern="1200" cap="none" spc="0" normalizeH="0" baseline="0" noProof="0">
                  <a:ln>
                    <a:noFill/>
                  </a:ln>
                  <a:solidFill>
                    <a:srgbClr val="CC0000"/>
                  </a:solidFill>
                  <a:effectLst/>
                  <a:uLnTx/>
                  <a:uFillTx/>
                  <a:latin typeface="Arial" panose="020B0604020202020204" pitchFamily="34" charset="0"/>
                  <a:ea typeface="+mn-ea"/>
                  <a:cs typeface="+mn-cs"/>
                </a:rPr>
                <a:t>factor</a:t>
              </a:r>
              <a:r>
                <a:rPr kumimoji="0" lang="en-GB"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assumes responsibility for bad debts</a:t>
              </a:r>
            </a:p>
          </p:txBody>
        </p:sp>
        <p:sp>
          <p:nvSpPr>
            <p:cNvPr id="41994" name="AutoShape 12">
              <a:extLst>
                <a:ext uri="{FF2B5EF4-FFF2-40B4-BE49-F238E27FC236}">
                  <a16:creationId xmlns:a16="http://schemas.microsoft.com/office/drawing/2014/main" id="{CF4385E2-0EE1-4721-B627-7D8C7B9D4EA2}"/>
                </a:ext>
              </a:extLst>
            </p:cNvPr>
            <p:cNvSpPr>
              <a:spLocks noChangeArrowheads="1"/>
            </p:cNvSpPr>
            <p:nvPr/>
          </p:nvSpPr>
          <p:spPr bwMode="auto">
            <a:xfrm>
              <a:off x="1311730" y="2586491"/>
              <a:ext cx="650875" cy="681038"/>
            </a:xfrm>
            <a:prstGeom prst="cube">
              <a:avLst>
                <a:gd name="adj" fmla="val 20731"/>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995" name="AutoShape 13">
              <a:extLst>
                <a:ext uri="{FF2B5EF4-FFF2-40B4-BE49-F238E27FC236}">
                  <a16:creationId xmlns:a16="http://schemas.microsoft.com/office/drawing/2014/main" id="{0954AE96-E732-47C1-A8C5-782EBC0C144B}"/>
                </a:ext>
              </a:extLst>
            </p:cNvPr>
            <p:cNvSpPr>
              <a:spLocks noChangeArrowheads="1"/>
            </p:cNvSpPr>
            <p:nvPr/>
          </p:nvSpPr>
          <p:spPr bwMode="auto">
            <a:xfrm>
              <a:off x="1310142" y="3781879"/>
              <a:ext cx="650875" cy="681038"/>
            </a:xfrm>
            <a:prstGeom prst="cube">
              <a:avLst>
                <a:gd name="adj" fmla="val 20731"/>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a:extLst>
              <a:ext uri="{FF2B5EF4-FFF2-40B4-BE49-F238E27FC236}">
                <a16:creationId xmlns:a16="http://schemas.microsoft.com/office/drawing/2014/main" id="{854063E6-B5F8-4C77-91CD-48703C06B2CD}"/>
              </a:ext>
            </a:extLst>
          </p:cNvPr>
          <p:cNvSpPr txBox="1">
            <a:spLocks noChangeArrowheads="1"/>
          </p:cNvSpPr>
          <p:nvPr/>
        </p:nvSpPr>
        <p:spPr bwMode="auto">
          <a:xfrm>
            <a:off x="2324100" y="111128"/>
            <a:ext cx="754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400" b="1" i="0" u="none" strike="noStrike" kern="1200" cap="none" spc="0" normalizeH="0" baseline="0" noProof="0">
                <a:ln>
                  <a:noFill/>
                </a:ln>
                <a:solidFill>
                  <a:srgbClr val="007BA4"/>
                </a:solidFill>
                <a:effectLst/>
                <a:uLnTx/>
                <a:uFillTx/>
                <a:latin typeface="Arial" panose="020B0604020202020204" pitchFamily="34" charset="0"/>
                <a:ea typeface="+mn-ea"/>
                <a:cs typeface="+mn-cs"/>
              </a:rPr>
              <a:t>Invoice discounting</a:t>
            </a:r>
            <a:endParaRPr kumimoji="0" lang="en-GB" altLang="en-US" sz="2400" b="0" i="0" u="none" strike="noStrike" kern="1200" cap="none" spc="0" normalizeH="0" baseline="0" noProof="0">
              <a:ln>
                <a:noFill/>
              </a:ln>
              <a:solidFill>
                <a:srgbClr val="007BA4"/>
              </a:solidFill>
              <a:effectLst/>
              <a:uLnTx/>
              <a:uFillTx/>
              <a:latin typeface="Arial" panose="020B0604020202020204" pitchFamily="34" charset="0"/>
              <a:ea typeface="+mn-ea"/>
              <a:cs typeface="+mn-cs"/>
            </a:endParaRPr>
          </a:p>
        </p:txBody>
      </p:sp>
      <p:grpSp>
        <p:nvGrpSpPr>
          <p:cNvPr id="43011" name="Group 18">
            <a:extLst>
              <a:ext uri="{FF2B5EF4-FFF2-40B4-BE49-F238E27FC236}">
                <a16:creationId xmlns:a16="http://schemas.microsoft.com/office/drawing/2014/main" id="{73422B47-6E58-42B5-981D-8D04E5441BB7}"/>
              </a:ext>
            </a:extLst>
          </p:cNvPr>
          <p:cNvGrpSpPr>
            <a:grpSpLocks/>
          </p:cNvGrpSpPr>
          <p:nvPr/>
        </p:nvGrpSpPr>
        <p:grpSpPr bwMode="auto">
          <a:xfrm>
            <a:off x="3425825" y="1268416"/>
            <a:ext cx="5340350" cy="4319587"/>
            <a:chOff x="1316" y="818"/>
            <a:chExt cx="3364" cy="2721"/>
          </a:xfrm>
        </p:grpSpPr>
        <p:sp>
          <p:nvSpPr>
            <p:cNvPr id="43012" name="AutoShape 3">
              <a:extLst>
                <a:ext uri="{FF2B5EF4-FFF2-40B4-BE49-F238E27FC236}">
                  <a16:creationId xmlns:a16="http://schemas.microsoft.com/office/drawing/2014/main" id="{55B3B6A8-E844-4126-B7AB-B9FABC7DFCC7}"/>
                </a:ext>
              </a:extLst>
            </p:cNvPr>
            <p:cNvSpPr>
              <a:spLocks noChangeArrowheads="1"/>
            </p:cNvSpPr>
            <p:nvPr/>
          </p:nvSpPr>
          <p:spPr bwMode="auto">
            <a:xfrm>
              <a:off x="1410" y="818"/>
              <a:ext cx="3266" cy="2575"/>
            </a:xfrm>
            <a:prstGeom prst="roundRect">
              <a:avLst>
                <a:gd name="adj" fmla="val 7097"/>
              </a:avLst>
            </a:prstGeom>
            <a:solidFill>
              <a:srgbClr val="D7B1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13" name="AutoShape 5">
              <a:extLst>
                <a:ext uri="{FF2B5EF4-FFF2-40B4-BE49-F238E27FC236}">
                  <a16:creationId xmlns:a16="http://schemas.microsoft.com/office/drawing/2014/main" id="{B5AAB029-5CA5-4034-A59A-82DACA51DE39}"/>
                </a:ext>
              </a:extLst>
            </p:cNvPr>
            <p:cNvSpPr>
              <a:spLocks noChangeArrowheads="1"/>
            </p:cNvSpPr>
            <p:nvPr/>
          </p:nvSpPr>
          <p:spPr bwMode="auto">
            <a:xfrm>
              <a:off x="1316" y="2386"/>
              <a:ext cx="410" cy="410"/>
            </a:xfrm>
            <a:prstGeom prst="cube">
              <a:avLst>
                <a:gd name="adj" fmla="val 20731"/>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14" name="AutoShape 6">
              <a:extLst>
                <a:ext uri="{FF2B5EF4-FFF2-40B4-BE49-F238E27FC236}">
                  <a16:creationId xmlns:a16="http://schemas.microsoft.com/office/drawing/2014/main" id="{D2C27353-078C-4890-894C-6D6A2D247505}"/>
                </a:ext>
              </a:extLst>
            </p:cNvPr>
            <p:cNvSpPr>
              <a:spLocks noChangeArrowheads="1"/>
            </p:cNvSpPr>
            <p:nvPr/>
          </p:nvSpPr>
          <p:spPr bwMode="auto">
            <a:xfrm>
              <a:off x="1917" y="1572"/>
              <a:ext cx="2760" cy="559"/>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15" name="AutoShape 7">
              <a:extLst>
                <a:ext uri="{FF2B5EF4-FFF2-40B4-BE49-F238E27FC236}">
                  <a16:creationId xmlns:a16="http://schemas.microsoft.com/office/drawing/2014/main" id="{CAA637CE-3F8E-4B20-8D5D-7B959AEF9E14}"/>
                </a:ext>
              </a:extLst>
            </p:cNvPr>
            <p:cNvSpPr>
              <a:spLocks noChangeArrowheads="1"/>
            </p:cNvSpPr>
            <p:nvPr/>
          </p:nvSpPr>
          <p:spPr bwMode="auto">
            <a:xfrm>
              <a:off x="1918" y="2287"/>
              <a:ext cx="2762" cy="558"/>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16" name="Text Box 8">
              <a:extLst>
                <a:ext uri="{FF2B5EF4-FFF2-40B4-BE49-F238E27FC236}">
                  <a16:creationId xmlns:a16="http://schemas.microsoft.com/office/drawing/2014/main" id="{77F1BC84-2EFD-4203-86C9-43FF334C3C06}"/>
                </a:ext>
              </a:extLst>
            </p:cNvPr>
            <p:cNvSpPr txBox="1">
              <a:spLocks noChangeArrowheads="1"/>
            </p:cNvSpPr>
            <p:nvPr/>
          </p:nvSpPr>
          <p:spPr bwMode="auto">
            <a:xfrm>
              <a:off x="1905" y="2490"/>
              <a:ext cx="266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Charges are lower</a:t>
              </a:r>
            </a:p>
          </p:txBody>
        </p:sp>
        <p:sp>
          <p:nvSpPr>
            <p:cNvPr id="43017" name="Text Box 9">
              <a:extLst>
                <a:ext uri="{FF2B5EF4-FFF2-40B4-BE49-F238E27FC236}">
                  <a16:creationId xmlns:a16="http://schemas.microsoft.com/office/drawing/2014/main" id="{6AF74DBC-8007-4DE0-99E3-C625E0837F54}"/>
                </a:ext>
              </a:extLst>
            </p:cNvPr>
            <p:cNvSpPr txBox="1">
              <a:spLocks noChangeArrowheads="1"/>
            </p:cNvSpPr>
            <p:nvPr/>
          </p:nvSpPr>
          <p:spPr bwMode="auto">
            <a:xfrm>
              <a:off x="2056" y="1771"/>
              <a:ext cx="241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It is confidential</a:t>
              </a:r>
            </a:p>
          </p:txBody>
        </p:sp>
        <p:sp>
          <p:nvSpPr>
            <p:cNvPr id="43018" name="Text Box 10">
              <a:extLst>
                <a:ext uri="{FF2B5EF4-FFF2-40B4-BE49-F238E27FC236}">
                  <a16:creationId xmlns:a16="http://schemas.microsoft.com/office/drawing/2014/main" id="{EFA23981-44E3-42B5-A120-213C3845F4EC}"/>
                </a:ext>
              </a:extLst>
            </p:cNvPr>
            <p:cNvSpPr txBox="1">
              <a:spLocks noChangeArrowheads="1"/>
            </p:cNvSpPr>
            <p:nvPr/>
          </p:nvSpPr>
          <p:spPr bwMode="auto">
            <a:xfrm>
              <a:off x="1593" y="888"/>
              <a:ext cx="296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GB" altLang="en-US" sz="2000" b="1" i="1" u="none" strike="noStrike" kern="1200" cap="none" spc="0" normalizeH="0" baseline="0" noProof="0">
                  <a:ln>
                    <a:noFill/>
                  </a:ln>
                  <a:solidFill>
                    <a:srgbClr val="CC0000"/>
                  </a:solidFill>
                  <a:effectLst/>
                  <a:uLnTx/>
                  <a:uFillTx/>
                  <a:latin typeface="Arial" panose="020B0604020202020204" pitchFamily="34" charset="0"/>
                  <a:ea typeface="+mn-ea"/>
                  <a:cs typeface="+mn-cs"/>
                </a:rPr>
                <a:t>Invoice discounting is often preferred to debt factoring because:</a:t>
              </a:r>
            </a:p>
          </p:txBody>
        </p:sp>
        <p:sp>
          <p:nvSpPr>
            <p:cNvPr id="43019" name="AutoShape 12">
              <a:extLst>
                <a:ext uri="{FF2B5EF4-FFF2-40B4-BE49-F238E27FC236}">
                  <a16:creationId xmlns:a16="http://schemas.microsoft.com/office/drawing/2014/main" id="{36DB434F-1118-4E34-9D6B-68C5699217B7}"/>
                </a:ext>
              </a:extLst>
            </p:cNvPr>
            <p:cNvSpPr>
              <a:spLocks noChangeArrowheads="1"/>
            </p:cNvSpPr>
            <p:nvPr/>
          </p:nvSpPr>
          <p:spPr bwMode="auto">
            <a:xfrm>
              <a:off x="1926" y="2981"/>
              <a:ext cx="2753" cy="558"/>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20" name="Text Box 13">
              <a:extLst>
                <a:ext uri="{FF2B5EF4-FFF2-40B4-BE49-F238E27FC236}">
                  <a16:creationId xmlns:a16="http://schemas.microsoft.com/office/drawing/2014/main" id="{A010F25F-69E2-42DB-8DDC-DD62D7D786EB}"/>
                </a:ext>
              </a:extLst>
            </p:cNvPr>
            <p:cNvSpPr txBox="1">
              <a:spLocks noChangeArrowheads="1"/>
            </p:cNvSpPr>
            <p:nvPr/>
          </p:nvSpPr>
          <p:spPr bwMode="auto">
            <a:xfrm>
              <a:off x="1913" y="3092"/>
              <a:ext cx="266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Control over all aspects of customer relationship is retained</a:t>
              </a:r>
            </a:p>
          </p:txBody>
        </p:sp>
        <p:sp>
          <p:nvSpPr>
            <p:cNvPr id="43021" name="AutoShape 15">
              <a:extLst>
                <a:ext uri="{FF2B5EF4-FFF2-40B4-BE49-F238E27FC236}">
                  <a16:creationId xmlns:a16="http://schemas.microsoft.com/office/drawing/2014/main" id="{5B2CC9EE-C84F-4091-BD4B-22233617F818}"/>
                </a:ext>
              </a:extLst>
            </p:cNvPr>
            <p:cNvSpPr>
              <a:spLocks noChangeArrowheads="1"/>
            </p:cNvSpPr>
            <p:nvPr/>
          </p:nvSpPr>
          <p:spPr bwMode="auto">
            <a:xfrm>
              <a:off x="1324" y="1690"/>
              <a:ext cx="410" cy="410"/>
            </a:xfrm>
            <a:prstGeom prst="cube">
              <a:avLst>
                <a:gd name="adj" fmla="val 20731"/>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22" name="AutoShape 17">
              <a:extLst>
                <a:ext uri="{FF2B5EF4-FFF2-40B4-BE49-F238E27FC236}">
                  <a16:creationId xmlns:a16="http://schemas.microsoft.com/office/drawing/2014/main" id="{A9ABB7F0-F016-4813-B3AC-81D16FBECE46}"/>
                </a:ext>
              </a:extLst>
            </p:cNvPr>
            <p:cNvSpPr>
              <a:spLocks noChangeArrowheads="1"/>
            </p:cNvSpPr>
            <p:nvPr/>
          </p:nvSpPr>
          <p:spPr bwMode="auto">
            <a:xfrm>
              <a:off x="1324" y="3070"/>
              <a:ext cx="410" cy="410"/>
            </a:xfrm>
            <a:prstGeom prst="cube">
              <a:avLst>
                <a:gd name="adj" fmla="val 20731"/>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a:extLst>
              <a:ext uri="{FF2B5EF4-FFF2-40B4-BE49-F238E27FC236}">
                <a16:creationId xmlns:a16="http://schemas.microsoft.com/office/drawing/2014/main" id="{7E146C87-0A6E-4464-8BD3-5CCDD3475E62}"/>
              </a:ext>
            </a:extLst>
          </p:cNvPr>
          <p:cNvSpPr txBox="1">
            <a:spLocks noChangeArrowheads="1"/>
          </p:cNvSpPr>
          <p:nvPr/>
        </p:nvSpPr>
        <p:spPr bwMode="auto">
          <a:xfrm>
            <a:off x="1866900" y="111128"/>
            <a:ext cx="845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400" b="1" i="0" u="none" strike="noStrike" kern="1200" cap="none" spc="0" normalizeH="0" baseline="0" noProof="0">
                <a:ln>
                  <a:noFill/>
                </a:ln>
                <a:solidFill>
                  <a:srgbClr val="007BA4"/>
                </a:solidFill>
                <a:effectLst/>
                <a:uLnTx/>
                <a:uFillTx/>
                <a:latin typeface="Arial" panose="020B0604020202020204" pitchFamily="34" charset="0"/>
                <a:ea typeface="+mn-ea"/>
                <a:cs typeface="+mn-cs"/>
              </a:rPr>
              <a:t>Long-term versus short-term borrowing</a:t>
            </a:r>
            <a:endParaRPr kumimoji="0" lang="en-GB" altLang="en-US" sz="2400" b="0" i="0" u="none" strike="noStrike" kern="1200" cap="none" spc="0" normalizeH="0" baseline="0" noProof="0">
              <a:ln>
                <a:noFill/>
              </a:ln>
              <a:solidFill>
                <a:srgbClr val="007BA4"/>
              </a:solidFill>
              <a:effectLst/>
              <a:uLnTx/>
              <a:uFillTx/>
              <a:latin typeface="Arial" panose="020B0604020202020204" pitchFamily="34" charset="0"/>
              <a:ea typeface="+mn-ea"/>
              <a:cs typeface="+mn-cs"/>
            </a:endParaRPr>
          </a:p>
        </p:txBody>
      </p:sp>
      <p:grpSp>
        <p:nvGrpSpPr>
          <p:cNvPr id="45059" name="Group 23">
            <a:extLst>
              <a:ext uri="{FF2B5EF4-FFF2-40B4-BE49-F238E27FC236}">
                <a16:creationId xmlns:a16="http://schemas.microsoft.com/office/drawing/2014/main" id="{BF2288C9-EC54-467B-A4BC-FB3F35E05B2A}"/>
              </a:ext>
            </a:extLst>
          </p:cNvPr>
          <p:cNvGrpSpPr>
            <a:grpSpLocks/>
          </p:cNvGrpSpPr>
          <p:nvPr/>
        </p:nvGrpSpPr>
        <p:grpSpPr bwMode="auto">
          <a:xfrm>
            <a:off x="3778250" y="935038"/>
            <a:ext cx="4635500" cy="4989512"/>
            <a:chOff x="1432" y="745"/>
            <a:chExt cx="2920" cy="3143"/>
          </a:xfrm>
        </p:grpSpPr>
        <p:sp>
          <p:nvSpPr>
            <p:cNvPr id="45060" name="AutoShape 3">
              <a:extLst>
                <a:ext uri="{FF2B5EF4-FFF2-40B4-BE49-F238E27FC236}">
                  <a16:creationId xmlns:a16="http://schemas.microsoft.com/office/drawing/2014/main" id="{210BE834-7D2B-4608-A938-6AA2C6E3FA51}"/>
                </a:ext>
              </a:extLst>
            </p:cNvPr>
            <p:cNvSpPr>
              <a:spLocks noChangeArrowheads="1"/>
            </p:cNvSpPr>
            <p:nvPr/>
          </p:nvSpPr>
          <p:spPr bwMode="auto">
            <a:xfrm>
              <a:off x="1525" y="745"/>
              <a:ext cx="2818" cy="2996"/>
            </a:xfrm>
            <a:prstGeom prst="roundRect">
              <a:avLst>
                <a:gd name="adj" fmla="val 8546"/>
              </a:avLst>
            </a:prstGeom>
            <a:solidFill>
              <a:srgbClr val="DCBB9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061" name="Text Box 4">
              <a:extLst>
                <a:ext uri="{FF2B5EF4-FFF2-40B4-BE49-F238E27FC236}">
                  <a16:creationId xmlns:a16="http://schemas.microsoft.com/office/drawing/2014/main" id="{4424C38A-8D05-4079-8F83-3A45A01E34C9}"/>
                </a:ext>
              </a:extLst>
            </p:cNvPr>
            <p:cNvSpPr txBox="1">
              <a:spLocks noChangeArrowheads="1"/>
            </p:cNvSpPr>
            <p:nvPr/>
          </p:nvSpPr>
          <p:spPr bwMode="auto">
            <a:xfrm>
              <a:off x="2822" y="824"/>
              <a:ext cx="15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000" b="1" i="1" u="none" strike="noStrike" kern="1200" cap="none" spc="0" normalizeH="0" baseline="0" noProof="0">
                  <a:ln>
                    <a:noFill/>
                  </a:ln>
                  <a:solidFill>
                    <a:srgbClr val="CC0000"/>
                  </a:solidFill>
                  <a:effectLst/>
                  <a:uLnTx/>
                  <a:uFillTx/>
                  <a:latin typeface="Arial" panose="020B0604020202020204" pitchFamily="34" charset="0"/>
                  <a:ea typeface="+mn-ea"/>
                  <a:cs typeface="+mn-cs"/>
                </a:rPr>
                <a:t>Considerations</a:t>
              </a:r>
              <a:r>
                <a:rPr kumimoji="0" lang="en-GB" altLang="en-US" sz="1800" b="1" i="1"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p:txBody>
        </p:sp>
        <p:sp>
          <p:nvSpPr>
            <p:cNvPr id="45062" name="AutoShape 8">
              <a:extLst>
                <a:ext uri="{FF2B5EF4-FFF2-40B4-BE49-F238E27FC236}">
                  <a16:creationId xmlns:a16="http://schemas.microsoft.com/office/drawing/2014/main" id="{4FEBDDC8-6580-4AD4-B801-E353FDA55130}"/>
                </a:ext>
              </a:extLst>
            </p:cNvPr>
            <p:cNvSpPr>
              <a:spLocks noChangeArrowheads="1"/>
            </p:cNvSpPr>
            <p:nvPr/>
          </p:nvSpPr>
          <p:spPr bwMode="auto">
            <a:xfrm>
              <a:off x="2040" y="1432"/>
              <a:ext cx="2305" cy="528"/>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063" name="AutoShape 9">
              <a:extLst>
                <a:ext uri="{FF2B5EF4-FFF2-40B4-BE49-F238E27FC236}">
                  <a16:creationId xmlns:a16="http://schemas.microsoft.com/office/drawing/2014/main" id="{12E90F84-CC5F-4FD0-A489-597D252BA3ED}"/>
                </a:ext>
              </a:extLst>
            </p:cNvPr>
            <p:cNvSpPr>
              <a:spLocks noChangeArrowheads="1"/>
            </p:cNvSpPr>
            <p:nvPr/>
          </p:nvSpPr>
          <p:spPr bwMode="auto">
            <a:xfrm>
              <a:off x="2040" y="2071"/>
              <a:ext cx="2298" cy="528"/>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064" name="Text Box 10">
              <a:extLst>
                <a:ext uri="{FF2B5EF4-FFF2-40B4-BE49-F238E27FC236}">
                  <a16:creationId xmlns:a16="http://schemas.microsoft.com/office/drawing/2014/main" id="{E96CF301-BB47-4E56-ADF4-8161FD933234}"/>
                </a:ext>
              </a:extLst>
            </p:cNvPr>
            <p:cNvSpPr txBox="1">
              <a:spLocks noChangeArrowheads="1"/>
            </p:cNvSpPr>
            <p:nvPr/>
          </p:nvSpPr>
          <p:spPr bwMode="auto">
            <a:xfrm>
              <a:off x="2054" y="2265"/>
              <a:ext cx="222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Flexibility</a:t>
              </a:r>
            </a:p>
          </p:txBody>
        </p:sp>
        <p:sp>
          <p:nvSpPr>
            <p:cNvPr id="45065" name="AutoShape 11">
              <a:extLst>
                <a:ext uri="{FF2B5EF4-FFF2-40B4-BE49-F238E27FC236}">
                  <a16:creationId xmlns:a16="http://schemas.microsoft.com/office/drawing/2014/main" id="{7FCED090-3039-46B1-8736-3CB83768D763}"/>
                </a:ext>
              </a:extLst>
            </p:cNvPr>
            <p:cNvSpPr>
              <a:spLocks noChangeArrowheads="1"/>
            </p:cNvSpPr>
            <p:nvPr/>
          </p:nvSpPr>
          <p:spPr bwMode="auto">
            <a:xfrm>
              <a:off x="2040" y="2722"/>
              <a:ext cx="2298" cy="527"/>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066" name="Text Box 12">
              <a:extLst>
                <a:ext uri="{FF2B5EF4-FFF2-40B4-BE49-F238E27FC236}">
                  <a16:creationId xmlns:a16="http://schemas.microsoft.com/office/drawing/2014/main" id="{9450F194-DC6A-4C13-9A0A-CA22D66B415C}"/>
                </a:ext>
              </a:extLst>
            </p:cNvPr>
            <p:cNvSpPr txBox="1">
              <a:spLocks noChangeArrowheads="1"/>
            </p:cNvSpPr>
            <p:nvPr/>
          </p:nvSpPr>
          <p:spPr bwMode="auto">
            <a:xfrm>
              <a:off x="2059" y="2896"/>
              <a:ext cx="22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Refunding risk</a:t>
              </a:r>
            </a:p>
          </p:txBody>
        </p:sp>
        <p:sp>
          <p:nvSpPr>
            <p:cNvPr id="45067" name="Text Box 13">
              <a:extLst>
                <a:ext uri="{FF2B5EF4-FFF2-40B4-BE49-F238E27FC236}">
                  <a16:creationId xmlns:a16="http://schemas.microsoft.com/office/drawing/2014/main" id="{2572047A-A01E-447C-B666-E4D96BBD38AF}"/>
                </a:ext>
              </a:extLst>
            </p:cNvPr>
            <p:cNvSpPr txBox="1">
              <a:spLocks noChangeArrowheads="1"/>
            </p:cNvSpPr>
            <p:nvPr/>
          </p:nvSpPr>
          <p:spPr bwMode="auto">
            <a:xfrm>
              <a:off x="2028" y="1517"/>
              <a:ext cx="222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Matching borrowing with assets held</a:t>
              </a:r>
            </a:p>
          </p:txBody>
        </p:sp>
        <p:sp>
          <p:nvSpPr>
            <p:cNvPr id="45068" name="AutoShape 14">
              <a:extLst>
                <a:ext uri="{FF2B5EF4-FFF2-40B4-BE49-F238E27FC236}">
                  <a16:creationId xmlns:a16="http://schemas.microsoft.com/office/drawing/2014/main" id="{91379E39-78B2-4EE0-942A-3EED8D8FA667}"/>
                </a:ext>
              </a:extLst>
            </p:cNvPr>
            <p:cNvSpPr>
              <a:spLocks noChangeArrowheads="1"/>
            </p:cNvSpPr>
            <p:nvPr/>
          </p:nvSpPr>
          <p:spPr bwMode="auto">
            <a:xfrm>
              <a:off x="2039" y="3361"/>
              <a:ext cx="2307" cy="527"/>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069" name="Text Box 15">
              <a:extLst>
                <a:ext uri="{FF2B5EF4-FFF2-40B4-BE49-F238E27FC236}">
                  <a16:creationId xmlns:a16="http://schemas.microsoft.com/office/drawing/2014/main" id="{7A89B41B-0A08-432E-B041-2E54421BC0B9}"/>
                </a:ext>
              </a:extLst>
            </p:cNvPr>
            <p:cNvSpPr txBox="1">
              <a:spLocks noChangeArrowheads="1"/>
            </p:cNvSpPr>
            <p:nvPr/>
          </p:nvSpPr>
          <p:spPr bwMode="auto">
            <a:xfrm>
              <a:off x="2058" y="3535"/>
              <a:ext cx="22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Interest rates</a:t>
              </a:r>
            </a:p>
          </p:txBody>
        </p:sp>
        <p:sp>
          <p:nvSpPr>
            <p:cNvPr id="45070" name="AutoShape 18">
              <a:extLst>
                <a:ext uri="{FF2B5EF4-FFF2-40B4-BE49-F238E27FC236}">
                  <a16:creationId xmlns:a16="http://schemas.microsoft.com/office/drawing/2014/main" id="{8F86E7A3-B917-4A4A-AD52-E4AF7C1F50D3}"/>
                </a:ext>
              </a:extLst>
            </p:cNvPr>
            <p:cNvSpPr>
              <a:spLocks noChangeArrowheads="1"/>
            </p:cNvSpPr>
            <p:nvPr/>
          </p:nvSpPr>
          <p:spPr bwMode="auto">
            <a:xfrm>
              <a:off x="1443" y="1534"/>
              <a:ext cx="410" cy="410"/>
            </a:xfrm>
            <a:prstGeom prst="cube">
              <a:avLst>
                <a:gd name="adj" fmla="val 20731"/>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071" name="AutoShape 19">
              <a:extLst>
                <a:ext uri="{FF2B5EF4-FFF2-40B4-BE49-F238E27FC236}">
                  <a16:creationId xmlns:a16="http://schemas.microsoft.com/office/drawing/2014/main" id="{8F60F7E1-056D-45A2-BA2C-71903D56CA7B}"/>
                </a:ext>
              </a:extLst>
            </p:cNvPr>
            <p:cNvSpPr>
              <a:spLocks noChangeArrowheads="1"/>
            </p:cNvSpPr>
            <p:nvPr/>
          </p:nvSpPr>
          <p:spPr bwMode="auto">
            <a:xfrm>
              <a:off x="1434" y="2193"/>
              <a:ext cx="410" cy="410"/>
            </a:xfrm>
            <a:prstGeom prst="cube">
              <a:avLst>
                <a:gd name="adj" fmla="val 20731"/>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072" name="AutoShape 20">
              <a:extLst>
                <a:ext uri="{FF2B5EF4-FFF2-40B4-BE49-F238E27FC236}">
                  <a16:creationId xmlns:a16="http://schemas.microsoft.com/office/drawing/2014/main" id="{458A754A-0FCC-44E4-830C-CC3A020F6CF2}"/>
                </a:ext>
              </a:extLst>
            </p:cNvPr>
            <p:cNvSpPr>
              <a:spLocks noChangeArrowheads="1"/>
            </p:cNvSpPr>
            <p:nvPr/>
          </p:nvSpPr>
          <p:spPr bwMode="auto">
            <a:xfrm>
              <a:off x="1432" y="2822"/>
              <a:ext cx="410" cy="410"/>
            </a:xfrm>
            <a:prstGeom prst="cube">
              <a:avLst>
                <a:gd name="adj" fmla="val 20731"/>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073" name="AutoShape 21">
              <a:extLst>
                <a:ext uri="{FF2B5EF4-FFF2-40B4-BE49-F238E27FC236}">
                  <a16:creationId xmlns:a16="http://schemas.microsoft.com/office/drawing/2014/main" id="{436C4523-FE9F-453D-A89F-198B91506F94}"/>
                </a:ext>
              </a:extLst>
            </p:cNvPr>
            <p:cNvSpPr>
              <a:spLocks noChangeArrowheads="1"/>
            </p:cNvSpPr>
            <p:nvPr/>
          </p:nvSpPr>
          <p:spPr bwMode="auto">
            <a:xfrm>
              <a:off x="1432" y="3416"/>
              <a:ext cx="410" cy="410"/>
            </a:xfrm>
            <a:prstGeom prst="cube">
              <a:avLst>
                <a:gd name="adj" fmla="val 20731"/>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a:extLst>
              <a:ext uri="{FF2B5EF4-FFF2-40B4-BE49-F238E27FC236}">
                <a16:creationId xmlns:a16="http://schemas.microsoft.com/office/drawing/2014/main" id="{89B075E2-9631-4C59-9CF7-251F1BEB728F}"/>
              </a:ext>
            </a:extLst>
          </p:cNvPr>
          <p:cNvSpPr txBox="1">
            <a:spLocks noChangeArrowheads="1"/>
          </p:cNvSpPr>
          <p:nvPr/>
        </p:nvSpPr>
        <p:spPr bwMode="auto">
          <a:xfrm>
            <a:off x="1576389" y="101600"/>
            <a:ext cx="90392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Figure 6.10 Short-term and long-term</a:t>
            </a:r>
            <a:br>
              <a:rPr lang="en-GB" altLang="en-US" sz="2400" b="1">
                <a:solidFill>
                  <a:srgbClr val="007BA4"/>
                </a:solidFill>
              </a:rPr>
            </a:br>
            <a:r>
              <a:rPr lang="en-GB" altLang="en-US" sz="2400" b="1">
                <a:solidFill>
                  <a:srgbClr val="007BA4"/>
                </a:solidFill>
              </a:rPr>
              <a:t>financing requirements</a:t>
            </a:r>
            <a:endParaRPr lang="en-GB" altLang="en-US" sz="2400">
              <a:solidFill>
                <a:srgbClr val="007BA4"/>
              </a:solidFill>
            </a:endParaRPr>
          </a:p>
        </p:txBody>
      </p:sp>
      <p:pic>
        <p:nvPicPr>
          <p:cNvPr id="46083" name="Picture 35" descr="\\192.168.9.252\08macdata04\08VOL4\Graphics\Powerpoint\PE_UK\PE536-ATRILL\Final files\GIF\ch06\M06NF010.gif">
            <a:extLst>
              <a:ext uri="{FF2B5EF4-FFF2-40B4-BE49-F238E27FC236}">
                <a16:creationId xmlns:a16="http://schemas.microsoft.com/office/drawing/2014/main" id="{B15A3828-5E30-474F-902E-40AA8DC65D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7714" y="1343026"/>
            <a:ext cx="8156575"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a:extLst>
              <a:ext uri="{FF2B5EF4-FFF2-40B4-BE49-F238E27FC236}">
                <a16:creationId xmlns:a16="http://schemas.microsoft.com/office/drawing/2014/main" id="{194D7FAA-A648-404A-BB2B-340C68A96005}"/>
              </a:ext>
            </a:extLst>
          </p:cNvPr>
          <p:cNvSpPr txBox="1">
            <a:spLocks noChangeArrowheads="1"/>
          </p:cNvSpPr>
          <p:nvPr/>
        </p:nvSpPr>
        <p:spPr bwMode="auto">
          <a:xfrm>
            <a:off x="2249489" y="111126"/>
            <a:ext cx="7693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Figure 6.11 The major internal sources of finance</a:t>
            </a:r>
          </a:p>
        </p:txBody>
      </p:sp>
      <p:pic>
        <p:nvPicPr>
          <p:cNvPr id="48131" name="Picture 22" descr="\\192.168.9.252\08macdata04\08VOL4\Graphics\Powerpoint\PE_UK\PE536-ATRILL\Final files\GIF\ch06\M06NF011.gif">
            <a:extLst>
              <a:ext uri="{FF2B5EF4-FFF2-40B4-BE49-F238E27FC236}">
                <a16:creationId xmlns:a16="http://schemas.microsoft.com/office/drawing/2014/main" id="{28C248F5-4382-474B-B5B4-04E49FA8EF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5989" y="1131888"/>
            <a:ext cx="7756525"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52906FA4-8461-456A-AC10-73E724B1BD58}"/>
              </a:ext>
            </a:extLst>
          </p:cNvPr>
          <p:cNvSpPr>
            <a:spLocks noGrp="1" noChangeArrowheads="1"/>
          </p:cNvSpPr>
          <p:nvPr>
            <p:ph type="ctrTitle"/>
          </p:nvPr>
        </p:nvSpPr>
        <p:spPr>
          <a:xfrm>
            <a:off x="7464614" y="1783959"/>
            <a:ext cx="4087306" cy="2889114"/>
          </a:xfrm>
        </p:spPr>
        <p:txBody>
          <a:bodyPr vert="horz" lIns="91440" tIns="45720" rIns="91440" bIns="45720" rtlCol="0" anchor="b">
            <a:normAutofit/>
          </a:bodyPr>
          <a:lstStyle/>
          <a:p>
            <a:r>
              <a:rPr lang="en-US" altLang="en-US" sz="5400">
                <a:latin typeface="+mj-lt"/>
              </a:rPr>
              <a:t>Lecture recordings</a:t>
            </a:r>
          </a:p>
        </p:txBody>
      </p:sp>
      <p:sp>
        <p:nvSpPr>
          <p:cNvPr id="5123" name="Content Placeholder 2">
            <a:extLst>
              <a:ext uri="{FF2B5EF4-FFF2-40B4-BE49-F238E27FC236}">
                <a16:creationId xmlns:a16="http://schemas.microsoft.com/office/drawing/2014/main" id="{4537E31C-BFEE-421B-A2CD-5CCA09F12040}"/>
              </a:ext>
            </a:extLst>
          </p:cNvPr>
          <p:cNvSpPr>
            <a:spLocks noGrp="1" noChangeArrowheads="1"/>
          </p:cNvSpPr>
          <p:nvPr>
            <p:ph type="subTitle" idx="1"/>
          </p:nvPr>
        </p:nvSpPr>
        <p:spPr>
          <a:xfrm>
            <a:off x="7464612" y="4750893"/>
            <a:ext cx="4087305" cy="1147863"/>
          </a:xfrm>
        </p:spPr>
        <p:txBody>
          <a:bodyPr vert="horz" lIns="91440" tIns="45720" rIns="91440" bIns="45720" rtlCol="0" anchor="t">
            <a:normAutofit/>
          </a:bodyPr>
          <a:lstStyle/>
          <a:p>
            <a:pPr>
              <a:lnSpc>
                <a:spcPct val="90000"/>
              </a:lnSpc>
              <a:spcBef>
                <a:spcPts val="1000"/>
              </a:spcBef>
            </a:pPr>
            <a:r>
              <a:rPr lang="en-US" altLang="en-US" sz="2000">
                <a:latin typeface="+mn-lt"/>
              </a:rPr>
              <a:t>This session is being recorded</a:t>
            </a:r>
          </a:p>
          <a:p>
            <a:pPr>
              <a:lnSpc>
                <a:spcPct val="90000"/>
              </a:lnSpc>
              <a:spcBef>
                <a:spcPts val="1000"/>
              </a:spcBef>
            </a:pPr>
            <a:r>
              <a:rPr lang="en-US" altLang="en-US" sz="2000">
                <a:latin typeface="+mn-lt"/>
              </a:rPr>
              <a:t>You can access the weekly recording from Weblearn</a:t>
            </a:r>
          </a:p>
        </p:txBody>
      </p:sp>
      <p:sp>
        <p:nvSpPr>
          <p:cNvPr id="74" name="Freeform: Shape 73">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4" descr="A close up of a microphone&#10;&#10;Description automatically generated">
            <a:extLst>
              <a:ext uri="{FF2B5EF4-FFF2-40B4-BE49-F238E27FC236}">
                <a16:creationId xmlns:a16="http://schemas.microsoft.com/office/drawing/2014/main" id="{3CF98631-F79F-41E6-B8A8-891FA6C0D4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425"/>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solidFill>
            <a:schemeClr val="tx2">
              <a:lumMod val="50000"/>
            </a:schemeClr>
          </a:solidFill>
        </p:spPr>
      </p:pic>
      <p:sp>
        <p:nvSpPr>
          <p:cNvPr id="5125" name="TextBox 5">
            <a:extLst>
              <a:ext uri="{FF2B5EF4-FFF2-40B4-BE49-F238E27FC236}">
                <a16:creationId xmlns:a16="http://schemas.microsoft.com/office/drawing/2014/main" id="{862C6DAA-CFA9-4F65-8F01-19AF7A23AED7}"/>
              </a:ext>
            </a:extLst>
          </p:cNvPr>
          <p:cNvSpPr txBox="1">
            <a:spLocks noChangeArrowheads="1"/>
          </p:cNvSpPr>
          <p:nvPr/>
        </p:nvSpPr>
        <p:spPr bwMode="auto">
          <a:xfrm>
            <a:off x="9884958" y="6870700"/>
            <a:ext cx="2307042" cy="20005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defTabSz="813359">
              <a:spcAft>
                <a:spcPts val="300"/>
              </a:spcAft>
              <a:defRPr/>
            </a:pPr>
            <a:r>
              <a:rPr lang="en-US" altLang="en-US" sz="700">
                <a:solidFill>
                  <a:srgbClr val="FFFFFF"/>
                </a:solidFill>
                <a:latin typeface="+mn-lt"/>
                <a:hlinkClick r:id="rId3" tooltip="http://music.stackexchange.com/questions/22991/what-is-the-purpose-of-the-pop-filter">
                  <a:extLst>
                    <a:ext uri="{A12FA001-AC4F-418D-AE19-62706E023703}">
                      <ahyp:hlinkClr xmlns:ahyp="http://schemas.microsoft.com/office/drawing/2018/hyperlinkcolor" val="tx"/>
                    </a:ext>
                  </a:extLst>
                </a:hlinkClick>
              </a:rPr>
              <a:t>This Photo</a:t>
            </a:r>
            <a:r>
              <a:rPr lang="en-US" altLang="en-US" sz="700">
                <a:solidFill>
                  <a:srgbClr val="FFFFFF"/>
                </a:solidFill>
                <a:latin typeface="+mn-lt"/>
              </a:rPr>
              <a:t> by Unknown Author is licensed under </a:t>
            </a:r>
            <a:r>
              <a:rPr lang="en-US" altLang="en-US" sz="700">
                <a:solidFill>
                  <a:srgbClr val="FFFFFF"/>
                </a:solidFill>
                <a:latin typeface="+mn-lt"/>
                <a:hlinkClick r:id="rId4" tooltip="https://creativecommons.org/licenses/by-sa/3.0/">
                  <a:extLst>
                    <a:ext uri="{A12FA001-AC4F-418D-AE19-62706E023703}">
                      <ahyp:hlinkClr xmlns:ahyp="http://schemas.microsoft.com/office/drawing/2018/hyperlinkcolor" val="tx"/>
                    </a:ext>
                  </a:extLst>
                </a:hlinkClick>
              </a:rPr>
              <a:t>CC BY-SA</a:t>
            </a:r>
            <a:endParaRPr lang="en-US" altLang="en-US" sz="700">
              <a:solidFill>
                <a:srgbClr val="FFFFFF"/>
              </a:solidFill>
              <a:latin typeface="+mn-lt"/>
            </a:endParaRPr>
          </a:p>
        </p:txBody>
      </p:sp>
    </p:spTree>
    <p:extLst>
      <p:ext uri="{BB962C8B-B14F-4D97-AF65-F5344CB8AC3E}">
        <p14:creationId xmlns:p14="http://schemas.microsoft.com/office/powerpoint/2010/main" val="346150179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a:extLst>
              <a:ext uri="{FF2B5EF4-FFF2-40B4-BE49-F238E27FC236}">
                <a16:creationId xmlns:a16="http://schemas.microsoft.com/office/drawing/2014/main" id="{CA6F40C3-972A-4247-BE19-57865A86BC36}"/>
              </a:ext>
            </a:extLst>
          </p:cNvPr>
          <p:cNvSpPr txBox="1">
            <a:spLocks noChangeArrowheads="1"/>
          </p:cNvSpPr>
          <p:nvPr/>
        </p:nvSpPr>
        <p:spPr bwMode="auto">
          <a:xfrm>
            <a:off x="2571750" y="104775"/>
            <a:ext cx="7050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400" b="1" i="0" u="none" strike="noStrike" kern="1200" cap="none" spc="0" normalizeH="0" baseline="0" noProof="0">
                <a:ln>
                  <a:noFill/>
                </a:ln>
                <a:solidFill>
                  <a:srgbClr val="007BA4"/>
                </a:solidFill>
                <a:effectLst/>
                <a:uLnTx/>
                <a:uFillTx/>
                <a:latin typeface="Arial" panose="020B0604020202020204" pitchFamily="34" charset="0"/>
                <a:ea typeface="+mn-ea"/>
                <a:cs typeface="+mn-cs"/>
              </a:rPr>
              <a:t>Pecking order theory and long-term financing</a:t>
            </a:r>
            <a:endParaRPr kumimoji="0" lang="en-GB" altLang="en-US" sz="2400" b="0" i="0" u="none" strike="noStrike" kern="1200" cap="none" spc="0" normalizeH="0" baseline="0" noProof="0">
              <a:ln>
                <a:noFill/>
              </a:ln>
              <a:solidFill>
                <a:srgbClr val="007BA4"/>
              </a:solidFill>
              <a:effectLst/>
              <a:uLnTx/>
              <a:uFillTx/>
              <a:latin typeface="Arial" panose="020B0604020202020204" pitchFamily="34" charset="0"/>
              <a:ea typeface="+mn-ea"/>
              <a:cs typeface="+mn-cs"/>
            </a:endParaRPr>
          </a:p>
        </p:txBody>
      </p:sp>
      <p:grpSp>
        <p:nvGrpSpPr>
          <p:cNvPr id="50179" name="Group 21">
            <a:extLst>
              <a:ext uri="{FF2B5EF4-FFF2-40B4-BE49-F238E27FC236}">
                <a16:creationId xmlns:a16="http://schemas.microsoft.com/office/drawing/2014/main" id="{E5398834-564A-45A9-9933-AE242E879BDA}"/>
              </a:ext>
            </a:extLst>
          </p:cNvPr>
          <p:cNvGrpSpPr>
            <a:grpSpLocks/>
          </p:cNvGrpSpPr>
          <p:nvPr/>
        </p:nvGrpSpPr>
        <p:grpSpPr bwMode="auto">
          <a:xfrm>
            <a:off x="2792413" y="1728791"/>
            <a:ext cx="6724650" cy="3379787"/>
            <a:chOff x="876" y="913"/>
            <a:chExt cx="4236" cy="2129"/>
          </a:xfrm>
        </p:grpSpPr>
        <p:sp>
          <p:nvSpPr>
            <p:cNvPr id="50180" name="AutoShape 6">
              <a:extLst>
                <a:ext uri="{FF2B5EF4-FFF2-40B4-BE49-F238E27FC236}">
                  <a16:creationId xmlns:a16="http://schemas.microsoft.com/office/drawing/2014/main" id="{8460CB85-2A93-45EF-97C3-F18E4C803DC7}"/>
                </a:ext>
              </a:extLst>
            </p:cNvPr>
            <p:cNvSpPr>
              <a:spLocks noChangeArrowheads="1"/>
            </p:cNvSpPr>
            <p:nvPr/>
          </p:nvSpPr>
          <p:spPr bwMode="auto">
            <a:xfrm>
              <a:off x="1453" y="913"/>
              <a:ext cx="3646" cy="588"/>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181" name="Text Box 7">
              <a:extLst>
                <a:ext uri="{FF2B5EF4-FFF2-40B4-BE49-F238E27FC236}">
                  <a16:creationId xmlns:a16="http://schemas.microsoft.com/office/drawing/2014/main" id="{B781BC90-9992-424A-97D8-93574EAC3B6F}"/>
                </a:ext>
              </a:extLst>
            </p:cNvPr>
            <p:cNvSpPr txBox="1">
              <a:spLocks noChangeArrowheads="1"/>
            </p:cNvSpPr>
            <p:nvPr/>
          </p:nvSpPr>
          <p:spPr bwMode="auto">
            <a:xfrm>
              <a:off x="1396" y="1049"/>
              <a:ext cx="3647"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Retained profits will be used to finance the business if possible</a:t>
              </a:r>
            </a:p>
          </p:txBody>
        </p:sp>
        <p:sp>
          <p:nvSpPr>
            <p:cNvPr id="50182" name="AutoShape 8">
              <a:extLst>
                <a:ext uri="{FF2B5EF4-FFF2-40B4-BE49-F238E27FC236}">
                  <a16:creationId xmlns:a16="http://schemas.microsoft.com/office/drawing/2014/main" id="{3B2F6DE5-15E3-4521-9D84-709D184156FC}"/>
                </a:ext>
              </a:extLst>
            </p:cNvPr>
            <p:cNvSpPr>
              <a:spLocks noChangeArrowheads="1"/>
            </p:cNvSpPr>
            <p:nvPr/>
          </p:nvSpPr>
          <p:spPr bwMode="auto">
            <a:xfrm>
              <a:off x="1453" y="1698"/>
              <a:ext cx="3659" cy="587"/>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183" name="Text Box 9">
              <a:extLst>
                <a:ext uri="{FF2B5EF4-FFF2-40B4-BE49-F238E27FC236}">
                  <a16:creationId xmlns:a16="http://schemas.microsoft.com/office/drawing/2014/main" id="{A831E658-3875-4B13-A0A6-563374001170}"/>
                </a:ext>
              </a:extLst>
            </p:cNvPr>
            <p:cNvSpPr txBox="1">
              <a:spLocks noChangeArrowheads="1"/>
            </p:cNvSpPr>
            <p:nvPr/>
          </p:nvSpPr>
          <p:spPr bwMode="auto">
            <a:xfrm>
              <a:off x="1450" y="1829"/>
              <a:ext cx="355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Where retained profits are insufficient, or unavailable, loan capital will be used</a:t>
              </a:r>
            </a:p>
          </p:txBody>
        </p:sp>
        <p:sp>
          <p:nvSpPr>
            <p:cNvPr id="50184" name="AutoShape 10">
              <a:extLst>
                <a:ext uri="{FF2B5EF4-FFF2-40B4-BE49-F238E27FC236}">
                  <a16:creationId xmlns:a16="http://schemas.microsoft.com/office/drawing/2014/main" id="{A0D2545A-0ABF-46B0-9CBF-9F76B4D2C8EF}"/>
                </a:ext>
              </a:extLst>
            </p:cNvPr>
            <p:cNvSpPr>
              <a:spLocks noChangeArrowheads="1"/>
            </p:cNvSpPr>
            <p:nvPr/>
          </p:nvSpPr>
          <p:spPr bwMode="auto">
            <a:xfrm>
              <a:off x="1452" y="2455"/>
              <a:ext cx="3659" cy="587"/>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185" name="Text Box 11">
              <a:extLst>
                <a:ext uri="{FF2B5EF4-FFF2-40B4-BE49-F238E27FC236}">
                  <a16:creationId xmlns:a16="http://schemas.microsoft.com/office/drawing/2014/main" id="{3942F03B-CEAF-4ABF-8069-5DC0C0DD8055}"/>
                </a:ext>
              </a:extLst>
            </p:cNvPr>
            <p:cNvSpPr txBox="1">
              <a:spLocks noChangeArrowheads="1"/>
            </p:cNvSpPr>
            <p:nvPr/>
          </p:nvSpPr>
          <p:spPr bwMode="auto">
            <a:xfrm>
              <a:off x="1468" y="2577"/>
              <a:ext cx="3549"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Where loan capital is insufficient, or unavailable, share capital will be used</a:t>
              </a:r>
            </a:p>
          </p:txBody>
        </p:sp>
        <p:sp>
          <p:nvSpPr>
            <p:cNvPr id="50186" name="AutoShape 17">
              <a:extLst>
                <a:ext uri="{FF2B5EF4-FFF2-40B4-BE49-F238E27FC236}">
                  <a16:creationId xmlns:a16="http://schemas.microsoft.com/office/drawing/2014/main" id="{37E3B667-85CD-4F69-862D-908AC33EF958}"/>
                </a:ext>
              </a:extLst>
            </p:cNvPr>
            <p:cNvSpPr>
              <a:spLocks noChangeArrowheads="1"/>
            </p:cNvSpPr>
            <p:nvPr/>
          </p:nvSpPr>
          <p:spPr bwMode="auto">
            <a:xfrm>
              <a:off x="884" y="1049"/>
              <a:ext cx="410" cy="410"/>
            </a:xfrm>
            <a:prstGeom prst="cube">
              <a:avLst>
                <a:gd name="adj" fmla="val 20731"/>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187" name="AutoShape 18">
              <a:extLst>
                <a:ext uri="{FF2B5EF4-FFF2-40B4-BE49-F238E27FC236}">
                  <a16:creationId xmlns:a16="http://schemas.microsoft.com/office/drawing/2014/main" id="{12CC6500-1A42-4271-81F3-E83AFE1FC9B7}"/>
                </a:ext>
              </a:extLst>
            </p:cNvPr>
            <p:cNvSpPr>
              <a:spLocks noChangeArrowheads="1"/>
            </p:cNvSpPr>
            <p:nvPr/>
          </p:nvSpPr>
          <p:spPr bwMode="auto">
            <a:xfrm>
              <a:off x="876" y="1827"/>
              <a:ext cx="410" cy="410"/>
            </a:xfrm>
            <a:prstGeom prst="cube">
              <a:avLst>
                <a:gd name="adj" fmla="val 20731"/>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188" name="AutoShape 19">
              <a:extLst>
                <a:ext uri="{FF2B5EF4-FFF2-40B4-BE49-F238E27FC236}">
                  <a16:creationId xmlns:a16="http://schemas.microsoft.com/office/drawing/2014/main" id="{46DC3C2C-8276-4EDA-8143-59AFAB4CD75A}"/>
                </a:ext>
              </a:extLst>
            </p:cNvPr>
            <p:cNvSpPr>
              <a:spLocks noChangeArrowheads="1"/>
            </p:cNvSpPr>
            <p:nvPr/>
          </p:nvSpPr>
          <p:spPr bwMode="auto">
            <a:xfrm>
              <a:off x="876" y="2567"/>
              <a:ext cx="410" cy="410"/>
            </a:xfrm>
            <a:prstGeom prst="cube">
              <a:avLst>
                <a:gd name="adj" fmla="val 20731"/>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06ED101-4A18-40FC-BA5A-BEA8EAF7DE00}"/>
              </a:ext>
            </a:extLst>
          </p:cNvPr>
          <p:cNvPicPr>
            <a:picLocks noChangeAspect="1"/>
          </p:cNvPicPr>
          <p:nvPr/>
        </p:nvPicPr>
        <p:blipFill rotWithShape="1">
          <a:blip r:embed="rId3"/>
          <a:srcRect b="15730"/>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FEE1D6-314F-4C24-9973-785445AC54C7}"/>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The funding journey</a:t>
            </a:r>
          </a:p>
        </p:txBody>
      </p:sp>
    </p:spTree>
    <p:extLst>
      <p:ext uri="{BB962C8B-B14F-4D97-AF65-F5344CB8AC3E}">
        <p14:creationId xmlns:p14="http://schemas.microsoft.com/office/powerpoint/2010/main" val="313473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BFA6E-D6CD-430A-9A52-1C0D9CCF329F}"/>
              </a:ext>
            </a:extLst>
          </p:cNvPr>
          <p:cNvSpPr>
            <a:spLocks noGrp="1"/>
          </p:cNvSpPr>
          <p:nvPr>
            <p:ph type="title"/>
          </p:nvPr>
        </p:nvSpPr>
        <p:spPr/>
        <p:txBody>
          <a:bodyPr/>
          <a:lstStyle/>
          <a:p>
            <a:pPr algn="ctr"/>
            <a:r>
              <a:rPr lang="en-US" dirty="0"/>
              <a:t>Start ups</a:t>
            </a:r>
            <a:endParaRPr lang="en-GB" dirty="0"/>
          </a:p>
        </p:txBody>
      </p:sp>
      <p:pic>
        <p:nvPicPr>
          <p:cNvPr id="5" name="Content Placeholder 4">
            <a:extLst>
              <a:ext uri="{FF2B5EF4-FFF2-40B4-BE49-F238E27FC236}">
                <a16:creationId xmlns:a16="http://schemas.microsoft.com/office/drawing/2014/main" id="{C195A3A2-E42F-4EAD-9441-8EC3C66BA021}"/>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66800" y="1488169"/>
            <a:ext cx="3045440" cy="2187319"/>
          </a:xfrm>
        </p:spPr>
      </p:pic>
      <p:pic>
        <p:nvPicPr>
          <p:cNvPr id="7" name="Picture 6">
            <a:extLst>
              <a:ext uri="{FF2B5EF4-FFF2-40B4-BE49-F238E27FC236}">
                <a16:creationId xmlns:a16="http://schemas.microsoft.com/office/drawing/2014/main" id="{5FF3C66F-98C2-4BB4-8CA8-C12736DFF1A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264126" y="1488167"/>
            <a:ext cx="3287656" cy="2187319"/>
          </a:xfrm>
          <a:prstGeom prst="rect">
            <a:avLst/>
          </a:prstGeom>
        </p:spPr>
      </p:pic>
      <p:pic>
        <p:nvPicPr>
          <p:cNvPr id="10" name="Picture 9">
            <a:extLst>
              <a:ext uri="{FF2B5EF4-FFF2-40B4-BE49-F238E27FC236}">
                <a16:creationId xmlns:a16="http://schemas.microsoft.com/office/drawing/2014/main" id="{93C05932-DB48-4EBC-9E1F-FE7FE62113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4801" y="4002080"/>
            <a:ext cx="3117439" cy="2459856"/>
          </a:xfrm>
          <a:prstGeom prst="rect">
            <a:avLst/>
          </a:prstGeom>
        </p:spPr>
      </p:pic>
      <p:pic>
        <p:nvPicPr>
          <p:cNvPr id="12" name="Picture 11">
            <a:extLst>
              <a:ext uri="{FF2B5EF4-FFF2-40B4-BE49-F238E27FC236}">
                <a16:creationId xmlns:a16="http://schemas.microsoft.com/office/drawing/2014/main" id="{D7807134-1887-4871-8E2E-C41D91B58C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98627" y="1488168"/>
            <a:ext cx="3280979" cy="2187318"/>
          </a:xfrm>
          <a:prstGeom prst="rect">
            <a:avLst/>
          </a:prstGeom>
        </p:spPr>
      </p:pic>
      <p:pic>
        <p:nvPicPr>
          <p:cNvPr id="14" name="Picture 13" descr="A picture containing person, person, holding, underpants&#10;&#10;Description automatically generated">
            <a:extLst>
              <a:ext uri="{FF2B5EF4-FFF2-40B4-BE49-F238E27FC236}">
                <a16:creationId xmlns:a16="http://schemas.microsoft.com/office/drawing/2014/main" id="{628BA781-3D55-4FA5-9407-F01220BE55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64126" y="3997210"/>
            <a:ext cx="3117439" cy="2464726"/>
          </a:xfrm>
          <a:prstGeom prst="rect">
            <a:avLst/>
          </a:prstGeom>
        </p:spPr>
      </p:pic>
      <p:pic>
        <p:nvPicPr>
          <p:cNvPr id="2050" name="Picture 2" descr="Financial Support Available for Small Businesses - Worthing Mums &amp; Dads  Directory">
            <a:extLst>
              <a:ext uri="{FF2B5EF4-FFF2-40B4-BE49-F238E27FC236}">
                <a16:creationId xmlns:a16="http://schemas.microsoft.com/office/drawing/2014/main" id="{33BF3E18-DB47-4001-8D87-82939441560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96583" y="3997210"/>
            <a:ext cx="3383023" cy="2224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331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4">
            <a:extLst>
              <a:ext uri="{FF2B5EF4-FFF2-40B4-BE49-F238E27FC236}">
                <a16:creationId xmlns:a16="http://schemas.microsoft.com/office/drawing/2014/main" id="{886EB948-9309-4B72-8797-AD8182C5ED79}"/>
              </a:ext>
            </a:extLst>
          </p:cNvPr>
          <p:cNvSpPr txBox="1">
            <a:spLocks noChangeArrowheads="1"/>
          </p:cNvSpPr>
          <p:nvPr/>
        </p:nvSpPr>
        <p:spPr bwMode="auto">
          <a:xfrm>
            <a:off x="1797050" y="215903"/>
            <a:ext cx="8597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400" b="1" i="0" u="none" strike="noStrike" kern="1200" cap="none" spc="0" normalizeH="0" baseline="0" noProof="0">
                <a:ln>
                  <a:noFill/>
                </a:ln>
                <a:solidFill>
                  <a:srgbClr val="007BA4"/>
                </a:solidFill>
                <a:effectLst/>
                <a:uLnTx/>
                <a:uFillTx/>
                <a:latin typeface="Arial" panose="020B0604020202020204" pitchFamily="34" charset="0"/>
                <a:ea typeface="+mn-ea"/>
                <a:cs typeface="+mn-cs"/>
              </a:rPr>
              <a:t>Figure 7.5 Long-term finance for smaller businesses  </a:t>
            </a:r>
            <a:endParaRPr kumimoji="0" lang="en-GB" altLang="en-US" sz="2400" b="0" i="0" u="none" strike="noStrike" kern="1200" cap="none" spc="0" normalizeH="0" baseline="0" noProof="0">
              <a:ln>
                <a:noFill/>
              </a:ln>
              <a:solidFill>
                <a:srgbClr val="007BA4"/>
              </a:solidFill>
              <a:effectLst/>
              <a:uLnTx/>
              <a:uFillTx/>
              <a:latin typeface="Arial" panose="020B0604020202020204" pitchFamily="34" charset="0"/>
              <a:ea typeface="+mn-ea"/>
              <a:cs typeface="+mn-cs"/>
            </a:endParaRPr>
          </a:p>
        </p:txBody>
      </p:sp>
      <p:grpSp>
        <p:nvGrpSpPr>
          <p:cNvPr id="71683" name="Group 24">
            <a:extLst>
              <a:ext uri="{FF2B5EF4-FFF2-40B4-BE49-F238E27FC236}">
                <a16:creationId xmlns:a16="http://schemas.microsoft.com/office/drawing/2014/main" id="{CC147D73-3D34-4888-ADEB-6EC0D7C2A08F}"/>
              </a:ext>
            </a:extLst>
          </p:cNvPr>
          <p:cNvGrpSpPr>
            <a:grpSpLocks/>
          </p:cNvGrpSpPr>
          <p:nvPr/>
        </p:nvGrpSpPr>
        <p:grpSpPr bwMode="auto">
          <a:xfrm>
            <a:off x="2465391" y="1709738"/>
            <a:ext cx="7261225" cy="3414712"/>
            <a:chOff x="590" y="1027"/>
            <a:chExt cx="4574" cy="2151"/>
          </a:xfrm>
        </p:grpSpPr>
        <p:sp>
          <p:nvSpPr>
            <p:cNvPr id="71684" name="AutoShape 6">
              <a:extLst>
                <a:ext uri="{FF2B5EF4-FFF2-40B4-BE49-F238E27FC236}">
                  <a16:creationId xmlns:a16="http://schemas.microsoft.com/office/drawing/2014/main" id="{47E46DFF-2662-4666-9694-67A24ED69B42}"/>
                </a:ext>
              </a:extLst>
            </p:cNvPr>
            <p:cNvSpPr>
              <a:spLocks noChangeArrowheads="1"/>
            </p:cNvSpPr>
            <p:nvPr/>
          </p:nvSpPr>
          <p:spPr bwMode="auto">
            <a:xfrm>
              <a:off x="3828" y="1035"/>
              <a:ext cx="1336" cy="959"/>
            </a:xfrm>
            <a:prstGeom prst="cube">
              <a:avLst>
                <a:gd name="adj" fmla="val 10148"/>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685" name="AutoShape 7">
              <a:extLst>
                <a:ext uri="{FF2B5EF4-FFF2-40B4-BE49-F238E27FC236}">
                  <a16:creationId xmlns:a16="http://schemas.microsoft.com/office/drawing/2014/main" id="{F5764977-7964-45E0-A1C1-EA7BEA62C711}"/>
                </a:ext>
              </a:extLst>
            </p:cNvPr>
            <p:cNvSpPr>
              <a:spLocks noChangeArrowheads="1"/>
            </p:cNvSpPr>
            <p:nvPr/>
          </p:nvSpPr>
          <p:spPr bwMode="auto">
            <a:xfrm>
              <a:off x="3828" y="2219"/>
              <a:ext cx="1336" cy="959"/>
            </a:xfrm>
            <a:prstGeom prst="cube">
              <a:avLst>
                <a:gd name="adj" fmla="val 10148"/>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686" name="AutoShape 8">
              <a:extLst>
                <a:ext uri="{FF2B5EF4-FFF2-40B4-BE49-F238E27FC236}">
                  <a16:creationId xmlns:a16="http://schemas.microsoft.com/office/drawing/2014/main" id="{25CB2B3E-6117-4B4E-A4FC-330F42838188}"/>
                </a:ext>
              </a:extLst>
            </p:cNvPr>
            <p:cNvSpPr>
              <a:spLocks noChangeArrowheads="1"/>
            </p:cNvSpPr>
            <p:nvPr/>
          </p:nvSpPr>
          <p:spPr bwMode="auto">
            <a:xfrm>
              <a:off x="2228" y="2219"/>
              <a:ext cx="1336" cy="959"/>
            </a:xfrm>
            <a:prstGeom prst="cube">
              <a:avLst>
                <a:gd name="adj" fmla="val 10148"/>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687" name="AutoShape 9">
              <a:extLst>
                <a:ext uri="{FF2B5EF4-FFF2-40B4-BE49-F238E27FC236}">
                  <a16:creationId xmlns:a16="http://schemas.microsoft.com/office/drawing/2014/main" id="{92F3AEAA-E7EF-41A7-BDC3-B23F493B3935}"/>
                </a:ext>
              </a:extLst>
            </p:cNvPr>
            <p:cNvSpPr>
              <a:spLocks noChangeArrowheads="1"/>
            </p:cNvSpPr>
            <p:nvPr/>
          </p:nvSpPr>
          <p:spPr bwMode="auto">
            <a:xfrm>
              <a:off x="636" y="2219"/>
              <a:ext cx="1336" cy="959"/>
            </a:xfrm>
            <a:prstGeom prst="cube">
              <a:avLst>
                <a:gd name="adj" fmla="val 10148"/>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688" name="Text Box 10">
              <a:extLst>
                <a:ext uri="{FF2B5EF4-FFF2-40B4-BE49-F238E27FC236}">
                  <a16:creationId xmlns:a16="http://schemas.microsoft.com/office/drawing/2014/main" id="{D99B866C-1A3F-4A01-9B28-18A858497128}"/>
                </a:ext>
              </a:extLst>
            </p:cNvPr>
            <p:cNvSpPr txBox="1">
              <a:spLocks noChangeArrowheads="1"/>
            </p:cNvSpPr>
            <p:nvPr/>
          </p:nvSpPr>
          <p:spPr bwMode="auto">
            <a:xfrm>
              <a:off x="3890" y="2446"/>
              <a:ext cx="109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Business angels</a:t>
              </a:r>
              <a:endParaRPr kumimoji="0" lang="en-GB"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689" name="AutoShape 11">
              <a:extLst>
                <a:ext uri="{FF2B5EF4-FFF2-40B4-BE49-F238E27FC236}">
                  <a16:creationId xmlns:a16="http://schemas.microsoft.com/office/drawing/2014/main" id="{639EDA57-66F5-4CA3-A2BA-56FD3E600C74}"/>
                </a:ext>
              </a:extLst>
            </p:cNvPr>
            <p:cNvSpPr>
              <a:spLocks noChangeArrowheads="1"/>
            </p:cNvSpPr>
            <p:nvPr/>
          </p:nvSpPr>
          <p:spPr bwMode="auto">
            <a:xfrm rot="18408593" flipH="1">
              <a:off x="3498" y="1718"/>
              <a:ext cx="363" cy="699"/>
            </a:xfrm>
            <a:prstGeom prst="downArrow">
              <a:avLst>
                <a:gd name="adj1" fmla="val 46889"/>
                <a:gd name="adj2" fmla="val 33048"/>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690" name="AutoShape 12">
              <a:extLst>
                <a:ext uri="{FF2B5EF4-FFF2-40B4-BE49-F238E27FC236}">
                  <a16:creationId xmlns:a16="http://schemas.microsoft.com/office/drawing/2014/main" id="{45D54C9A-FD39-48B1-9D61-46EFFFEC0FA2}"/>
                </a:ext>
              </a:extLst>
            </p:cNvPr>
            <p:cNvSpPr>
              <a:spLocks noChangeArrowheads="1"/>
            </p:cNvSpPr>
            <p:nvPr/>
          </p:nvSpPr>
          <p:spPr bwMode="auto">
            <a:xfrm>
              <a:off x="628" y="1027"/>
              <a:ext cx="1336" cy="959"/>
            </a:xfrm>
            <a:prstGeom prst="cube">
              <a:avLst>
                <a:gd name="adj" fmla="val 10148"/>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691" name="AutoShape 13">
              <a:extLst>
                <a:ext uri="{FF2B5EF4-FFF2-40B4-BE49-F238E27FC236}">
                  <a16:creationId xmlns:a16="http://schemas.microsoft.com/office/drawing/2014/main" id="{C99137D0-DE8A-4AED-9733-20E7CF694E3F}"/>
                </a:ext>
              </a:extLst>
            </p:cNvPr>
            <p:cNvSpPr>
              <a:spLocks noChangeArrowheads="1"/>
            </p:cNvSpPr>
            <p:nvPr/>
          </p:nvSpPr>
          <p:spPr bwMode="auto">
            <a:xfrm>
              <a:off x="2303" y="1034"/>
              <a:ext cx="1185" cy="904"/>
            </a:xfrm>
            <a:prstGeom prst="cube">
              <a:avLst>
                <a:gd name="adj" fmla="val 13782"/>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692" name="Text Box 14">
              <a:extLst>
                <a:ext uri="{FF2B5EF4-FFF2-40B4-BE49-F238E27FC236}">
                  <a16:creationId xmlns:a16="http://schemas.microsoft.com/office/drawing/2014/main" id="{130B63A6-6002-4E16-89D0-2520CF585380}"/>
                </a:ext>
              </a:extLst>
            </p:cNvPr>
            <p:cNvSpPr txBox="1">
              <a:spLocks noChangeArrowheads="1"/>
            </p:cNvSpPr>
            <p:nvPr/>
          </p:nvSpPr>
          <p:spPr bwMode="auto">
            <a:xfrm>
              <a:off x="2276" y="1212"/>
              <a:ext cx="1136"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000" b="1" i="0" u="none" strike="noStrike" kern="1200" cap="none" spc="0" normalizeH="0" baseline="0" noProof="0">
                  <a:ln>
                    <a:noFill/>
                  </a:ln>
                  <a:solidFill>
                    <a:srgbClr val="FFCC99"/>
                  </a:solidFill>
                  <a:effectLst/>
                  <a:uLnTx/>
                  <a:uFillTx/>
                  <a:latin typeface="Arial" panose="020B0604020202020204" pitchFamily="34" charset="0"/>
                  <a:ea typeface="+mn-ea"/>
                  <a:cs typeface="+mn-cs"/>
                </a:rPr>
                <a:t>Financing smaller businesses</a:t>
              </a:r>
            </a:p>
          </p:txBody>
        </p:sp>
        <p:sp>
          <p:nvSpPr>
            <p:cNvPr id="71693" name="AutoShape 15">
              <a:extLst>
                <a:ext uri="{FF2B5EF4-FFF2-40B4-BE49-F238E27FC236}">
                  <a16:creationId xmlns:a16="http://schemas.microsoft.com/office/drawing/2014/main" id="{6D3E72F1-E5FB-4E30-AF6B-8E31B21A2516}"/>
                </a:ext>
              </a:extLst>
            </p:cNvPr>
            <p:cNvSpPr>
              <a:spLocks noChangeArrowheads="1"/>
            </p:cNvSpPr>
            <p:nvPr/>
          </p:nvSpPr>
          <p:spPr bwMode="auto">
            <a:xfrm flipH="1">
              <a:off x="1903" y="1324"/>
              <a:ext cx="423" cy="341"/>
            </a:xfrm>
            <a:prstGeom prst="rightArrow">
              <a:avLst>
                <a:gd name="adj1" fmla="val 50000"/>
                <a:gd name="adj2" fmla="val 31012"/>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694" name="AutoShape 16">
              <a:extLst>
                <a:ext uri="{FF2B5EF4-FFF2-40B4-BE49-F238E27FC236}">
                  <a16:creationId xmlns:a16="http://schemas.microsoft.com/office/drawing/2014/main" id="{5E87AA0E-8542-4D76-B7DA-7F56DDC19F7E}"/>
                </a:ext>
              </a:extLst>
            </p:cNvPr>
            <p:cNvSpPr>
              <a:spLocks noChangeArrowheads="1"/>
            </p:cNvSpPr>
            <p:nvPr/>
          </p:nvSpPr>
          <p:spPr bwMode="auto">
            <a:xfrm>
              <a:off x="3419" y="1318"/>
              <a:ext cx="413" cy="342"/>
            </a:xfrm>
            <a:prstGeom prst="rightArrow">
              <a:avLst>
                <a:gd name="adj1" fmla="val 49704"/>
                <a:gd name="adj2" fmla="val 37134"/>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695" name="AutoShape 17">
              <a:extLst>
                <a:ext uri="{FF2B5EF4-FFF2-40B4-BE49-F238E27FC236}">
                  <a16:creationId xmlns:a16="http://schemas.microsoft.com/office/drawing/2014/main" id="{12373B72-F42A-4FD4-8575-8D34752B51DA}"/>
                </a:ext>
              </a:extLst>
            </p:cNvPr>
            <p:cNvSpPr>
              <a:spLocks noChangeArrowheads="1"/>
            </p:cNvSpPr>
            <p:nvPr/>
          </p:nvSpPr>
          <p:spPr bwMode="auto">
            <a:xfrm flipV="1">
              <a:off x="2691" y="1889"/>
              <a:ext cx="384" cy="404"/>
            </a:xfrm>
            <a:prstGeom prst="upArrow">
              <a:avLst>
                <a:gd name="adj1" fmla="val 50000"/>
                <a:gd name="adj2" fmla="val 26302"/>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696" name="Text Box 18">
              <a:extLst>
                <a:ext uri="{FF2B5EF4-FFF2-40B4-BE49-F238E27FC236}">
                  <a16:creationId xmlns:a16="http://schemas.microsoft.com/office/drawing/2014/main" id="{0A7D8C1B-93C0-4E5D-8F19-409F2DBC6ED1}"/>
                </a:ext>
              </a:extLst>
            </p:cNvPr>
            <p:cNvSpPr txBox="1">
              <a:spLocks noChangeArrowheads="1"/>
            </p:cNvSpPr>
            <p:nvPr/>
          </p:nvSpPr>
          <p:spPr bwMode="auto">
            <a:xfrm>
              <a:off x="590" y="1349"/>
              <a:ext cx="132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Crowdfunding</a:t>
              </a:r>
            </a:p>
          </p:txBody>
        </p:sp>
        <p:sp>
          <p:nvSpPr>
            <p:cNvPr id="71697" name="Text Box 19">
              <a:extLst>
                <a:ext uri="{FF2B5EF4-FFF2-40B4-BE49-F238E27FC236}">
                  <a16:creationId xmlns:a16="http://schemas.microsoft.com/office/drawing/2014/main" id="{3B2BFE52-5D52-49A7-9F03-D559C7C08162}"/>
                </a:ext>
              </a:extLst>
            </p:cNvPr>
            <p:cNvSpPr txBox="1">
              <a:spLocks noChangeArrowheads="1"/>
            </p:cNvSpPr>
            <p:nvPr/>
          </p:nvSpPr>
          <p:spPr bwMode="auto">
            <a:xfrm>
              <a:off x="2238" y="2574"/>
              <a:ext cx="124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Government</a:t>
              </a:r>
            </a:p>
          </p:txBody>
        </p:sp>
        <p:sp>
          <p:nvSpPr>
            <p:cNvPr id="71698" name="Text Box 20">
              <a:extLst>
                <a:ext uri="{FF2B5EF4-FFF2-40B4-BE49-F238E27FC236}">
                  <a16:creationId xmlns:a16="http://schemas.microsoft.com/office/drawing/2014/main" id="{E5D5A9C6-9AE5-483B-A2BD-607BC99D160F}"/>
                </a:ext>
              </a:extLst>
            </p:cNvPr>
            <p:cNvSpPr txBox="1">
              <a:spLocks noChangeArrowheads="1"/>
            </p:cNvSpPr>
            <p:nvPr/>
          </p:nvSpPr>
          <p:spPr bwMode="auto">
            <a:xfrm>
              <a:off x="710" y="2368"/>
              <a:ext cx="1135"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Alternative</a:t>
              </a:r>
              <a:br>
                <a:rPr kumimoji="0" lang="en-GB"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GB"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investment market</a:t>
              </a:r>
            </a:p>
          </p:txBody>
        </p:sp>
        <p:sp>
          <p:nvSpPr>
            <p:cNvPr id="71699" name="Text Box 21">
              <a:extLst>
                <a:ext uri="{FF2B5EF4-FFF2-40B4-BE49-F238E27FC236}">
                  <a16:creationId xmlns:a16="http://schemas.microsoft.com/office/drawing/2014/main" id="{5EC4C181-A821-4766-A2C5-39A502E6645D}"/>
                </a:ext>
              </a:extLst>
            </p:cNvPr>
            <p:cNvSpPr txBox="1">
              <a:spLocks noChangeArrowheads="1"/>
            </p:cNvSpPr>
            <p:nvPr/>
          </p:nvSpPr>
          <p:spPr bwMode="auto">
            <a:xfrm>
              <a:off x="3798" y="1358"/>
              <a:ext cx="131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Venture</a:t>
              </a:r>
              <a:br>
                <a:rPr kumimoji="0" lang="en-GB"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GB"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capital</a:t>
              </a:r>
              <a:endParaRPr kumimoji="0" lang="en-GB"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00" name="AutoShape 22">
              <a:extLst>
                <a:ext uri="{FF2B5EF4-FFF2-40B4-BE49-F238E27FC236}">
                  <a16:creationId xmlns:a16="http://schemas.microsoft.com/office/drawing/2014/main" id="{6C0359AA-6B93-4232-B4BE-A13410152185}"/>
                </a:ext>
              </a:extLst>
            </p:cNvPr>
            <p:cNvSpPr>
              <a:spLocks noChangeArrowheads="1"/>
            </p:cNvSpPr>
            <p:nvPr/>
          </p:nvSpPr>
          <p:spPr bwMode="auto">
            <a:xfrm rot="3191407">
              <a:off x="1947" y="1714"/>
              <a:ext cx="330" cy="701"/>
            </a:xfrm>
            <a:prstGeom prst="downArrow">
              <a:avLst>
                <a:gd name="adj1" fmla="val 51130"/>
                <a:gd name="adj2" fmla="val 43331"/>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F4B1B2-5498-43E9-A475-B592144A7B74}"/>
              </a:ext>
            </a:extLst>
          </p:cNvPr>
          <p:cNvSpPr>
            <a:spLocks noGrp="1"/>
          </p:cNvSpPr>
          <p:nvPr>
            <p:ph type="title"/>
          </p:nvPr>
        </p:nvSpPr>
        <p:spPr>
          <a:xfrm>
            <a:off x="7380407" y="743447"/>
            <a:ext cx="3973385" cy="3692028"/>
          </a:xfrm>
          <a:noFill/>
        </p:spPr>
        <p:txBody>
          <a:bodyPr vert="horz" lIns="91440" tIns="45720" rIns="91440" bIns="45720" rtlCol="0" anchor="b">
            <a:normAutofit fontScale="90000"/>
          </a:bodyPr>
          <a:lstStyle/>
          <a:p>
            <a:r>
              <a:rPr lang="en-US" sz="5200" dirty="0"/>
              <a:t>Hotel </a:t>
            </a:r>
            <a:r>
              <a:rPr lang="en-US" sz="5200" dirty="0" err="1"/>
              <a:t>Chocolat</a:t>
            </a:r>
            <a:r>
              <a:rPr lang="en-US" sz="5200" dirty="0"/>
              <a:t> (Video)</a:t>
            </a:r>
            <a:br>
              <a:rPr lang="en-US" sz="5200" dirty="0"/>
            </a:br>
            <a:br>
              <a:rPr lang="en-US" sz="5200" dirty="0"/>
            </a:br>
            <a:r>
              <a:rPr lang="en-US" sz="2700" dirty="0">
                <a:hlinkClick r:id="rId3"/>
              </a:rPr>
              <a:t>https://www.youtube.com/watch?v=TOcxf7kL8VQ</a:t>
            </a:r>
            <a:br>
              <a:rPr lang="en-US" sz="2700" dirty="0"/>
            </a:br>
            <a:endParaRPr lang="en-US" sz="2700" dirty="0"/>
          </a:p>
        </p:txBody>
      </p:sp>
      <p:pic>
        <p:nvPicPr>
          <p:cNvPr id="1026" name="Picture 2" descr="Hotel Chocolat: latest news, analysis and trading updates">
            <a:extLst>
              <a:ext uri="{FF2B5EF4-FFF2-40B4-BE49-F238E27FC236}">
                <a16:creationId xmlns:a16="http://schemas.microsoft.com/office/drawing/2014/main" id="{F6BEAA98-D6D4-4D4C-827B-734FFF671250}"/>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r="-1" b="1928"/>
          <a:stretch/>
        </p:blipFill>
        <p:spPr bwMode="auto">
          <a:xfrm>
            <a:off x="20" y="10"/>
            <a:ext cx="699288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431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Chocolate Bonds: the sweetest way to attract investors | Hotel Chocolat | World Finance Videos">
            <a:hlinkClick r:id="" action="ppaction://media"/>
            <a:extLst>
              <a:ext uri="{FF2B5EF4-FFF2-40B4-BE49-F238E27FC236}">
                <a16:creationId xmlns:a16="http://schemas.microsoft.com/office/drawing/2014/main" id="{83D624DC-02BF-4B61-8801-323F9DE4C83F}"/>
              </a:ext>
            </a:extLst>
          </p:cNvPr>
          <p:cNvPicPr>
            <a:picLocks noRot="1" noChangeAspect="1"/>
          </p:cNvPicPr>
          <p:nvPr>
            <a:videoFile r:link="rId1"/>
          </p:nvPr>
        </p:nvPicPr>
        <p:blipFill>
          <a:blip r:embed="rId3"/>
          <a:stretch>
            <a:fillRect/>
          </a:stretch>
        </p:blipFill>
        <p:spPr>
          <a:xfrm>
            <a:off x="230819" y="80061"/>
            <a:ext cx="11854649" cy="6697877"/>
          </a:xfrm>
          <a:prstGeom prst="rect">
            <a:avLst/>
          </a:prstGeom>
        </p:spPr>
      </p:pic>
    </p:spTree>
    <p:extLst>
      <p:ext uri="{BB962C8B-B14F-4D97-AF65-F5344CB8AC3E}">
        <p14:creationId xmlns:p14="http://schemas.microsoft.com/office/powerpoint/2010/main" val="326755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a:extLst>
              <a:ext uri="{FF2B5EF4-FFF2-40B4-BE49-F238E27FC236}">
                <a16:creationId xmlns:a16="http://schemas.microsoft.com/office/drawing/2014/main" id="{A5049DB9-3DF0-4D18-A50F-93227E4F5AB0}"/>
              </a:ext>
            </a:extLst>
          </p:cNvPr>
          <p:cNvSpPr txBox="1">
            <a:spLocks noChangeArrowheads="1"/>
          </p:cNvSpPr>
          <p:nvPr/>
        </p:nvSpPr>
        <p:spPr bwMode="auto">
          <a:xfrm>
            <a:off x="1866900" y="223838"/>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Private equity – types of investment</a:t>
            </a:r>
            <a:endParaRPr lang="en-GB" altLang="en-US" sz="2400">
              <a:solidFill>
                <a:srgbClr val="007BA4"/>
              </a:solidFill>
            </a:endParaRPr>
          </a:p>
        </p:txBody>
      </p:sp>
      <p:grpSp>
        <p:nvGrpSpPr>
          <p:cNvPr id="73731" name="Group 25">
            <a:extLst>
              <a:ext uri="{FF2B5EF4-FFF2-40B4-BE49-F238E27FC236}">
                <a16:creationId xmlns:a16="http://schemas.microsoft.com/office/drawing/2014/main" id="{871F52D6-061B-42FA-A8F6-2A08CC8F3058}"/>
              </a:ext>
            </a:extLst>
          </p:cNvPr>
          <p:cNvGrpSpPr>
            <a:grpSpLocks/>
          </p:cNvGrpSpPr>
          <p:nvPr/>
        </p:nvGrpSpPr>
        <p:grpSpPr bwMode="auto">
          <a:xfrm>
            <a:off x="3748088" y="1273175"/>
            <a:ext cx="4697412" cy="4311650"/>
            <a:chOff x="1456" y="457"/>
            <a:chExt cx="2959" cy="2716"/>
          </a:xfrm>
        </p:grpSpPr>
        <p:sp>
          <p:nvSpPr>
            <p:cNvPr id="73732" name="AutoShape 3">
              <a:extLst>
                <a:ext uri="{FF2B5EF4-FFF2-40B4-BE49-F238E27FC236}">
                  <a16:creationId xmlns:a16="http://schemas.microsoft.com/office/drawing/2014/main" id="{3980F41D-A98C-4B87-BA40-FC42D50F992B}"/>
                </a:ext>
              </a:extLst>
            </p:cNvPr>
            <p:cNvSpPr>
              <a:spLocks noChangeArrowheads="1"/>
            </p:cNvSpPr>
            <p:nvPr/>
          </p:nvSpPr>
          <p:spPr bwMode="auto">
            <a:xfrm>
              <a:off x="1459" y="457"/>
              <a:ext cx="425" cy="427"/>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73733" name="AutoShape 5">
              <a:extLst>
                <a:ext uri="{FF2B5EF4-FFF2-40B4-BE49-F238E27FC236}">
                  <a16:creationId xmlns:a16="http://schemas.microsoft.com/office/drawing/2014/main" id="{5B2CAA09-208C-445F-8E96-A6EE50011A22}"/>
                </a:ext>
              </a:extLst>
            </p:cNvPr>
            <p:cNvSpPr>
              <a:spLocks noChangeArrowheads="1"/>
            </p:cNvSpPr>
            <p:nvPr/>
          </p:nvSpPr>
          <p:spPr bwMode="auto">
            <a:xfrm>
              <a:off x="1459" y="1031"/>
              <a:ext cx="425" cy="427"/>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73734" name="AutoShape 6">
              <a:extLst>
                <a:ext uri="{FF2B5EF4-FFF2-40B4-BE49-F238E27FC236}">
                  <a16:creationId xmlns:a16="http://schemas.microsoft.com/office/drawing/2014/main" id="{DFB81FC2-BA7B-4B68-AAFE-4E8D8B9E0F38}"/>
                </a:ext>
              </a:extLst>
            </p:cNvPr>
            <p:cNvSpPr>
              <a:spLocks noChangeArrowheads="1"/>
            </p:cNvSpPr>
            <p:nvPr/>
          </p:nvSpPr>
          <p:spPr bwMode="auto">
            <a:xfrm>
              <a:off x="1464" y="1604"/>
              <a:ext cx="424" cy="427"/>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73735" name="AutoShape 7">
              <a:extLst>
                <a:ext uri="{FF2B5EF4-FFF2-40B4-BE49-F238E27FC236}">
                  <a16:creationId xmlns:a16="http://schemas.microsoft.com/office/drawing/2014/main" id="{6B969852-7806-4D02-956D-CE36657127EB}"/>
                </a:ext>
              </a:extLst>
            </p:cNvPr>
            <p:cNvSpPr>
              <a:spLocks noChangeArrowheads="1"/>
            </p:cNvSpPr>
            <p:nvPr/>
          </p:nvSpPr>
          <p:spPr bwMode="auto">
            <a:xfrm>
              <a:off x="2067" y="460"/>
              <a:ext cx="2339" cy="423"/>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73736" name="AutoShape 10">
              <a:extLst>
                <a:ext uri="{FF2B5EF4-FFF2-40B4-BE49-F238E27FC236}">
                  <a16:creationId xmlns:a16="http://schemas.microsoft.com/office/drawing/2014/main" id="{24B68900-B5DE-4AD4-AF33-805C4F8F4D57}"/>
                </a:ext>
              </a:extLst>
            </p:cNvPr>
            <p:cNvSpPr>
              <a:spLocks noChangeArrowheads="1"/>
            </p:cNvSpPr>
            <p:nvPr/>
          </p:nvSpPr>
          <p:spPr bwMode="auto">
            <a:xfrm>
              <a:off x="2068" y="1039"/>
              <a:ext cx="2339" cy="422"/>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73737" name="Text Box 11">
              <a:extLst>
                <a:ext uri="{FF2B5EF4-FFF2-40B4-BE49-F238E27FC236}">
                  <a16:creationId xmlns:a16="http://schemas.microsoft.com/office/drawing/2014/main" id="{29F419B6-3F9F-4FB6-A5F7-5010C3B28B10}"/>
                </a:ext>
              </a:extLst>
            </p:cNvPr>
            <p:cNvSpPr txBox="1">
              <a:spLocks noChangeArrowheads="1"/>
            </p:cNvSpPr>
            <p:nvPr/>
          </p:nvSpPr>
          <p:spPr bwMode="auto">
            <a:xfrm>
              <a:off x="2019" y="1157"/>
              <a:ext cx="237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Expansion capital</a:t>
              </a:r>
            </a:p>
          </p:txBody>
        </p:sp>
        <p:sp>
          <p:nvSpPr>
            <p:cNvPr id="73738" name="Text Box 12">
              <a:extLst>
                <a:ext uri="{FF2B5EF4-FFF2-40B4-BE49-F238E27FC236}">
                  <a16:creationId xmlns:a16="http://schemas.microsoft.com/office/drawing/2014/main" id="{B8D3CACC-8E7B-4CD0-9DFB-37D1CD3FEB6A}"/>
                </a:ext>
              </a:extLst>
            </p:cNvPr>
            <p:cNvSpPr txBox="1">
              <a:spLocks noChangeArrowheads="1"/>
            </p:cNvSpPr>
            <p:nvPr/>
          </p:nvSpPr>
          <p:spPr bwMode="auto">
            <a:xfrm>
              <a:off x="2042" y="582"/>
              <a:ext cx="237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Venture capital</a:t>
              </a:r>
            </a:p>
          </p:txBody>
        </p:sp>
        <p:sp>
          <p:nvSpPr>
            <p:cNvPr id="73739" name="AutoShape 13">
              <a:extLst>
                <a:ext uri="{FF2B5EF4-FFF2-40B4-BE49-F238E27FC236}">
                  <a16:creationId xmlns:a16="http://schemas.microsoft.com/office/drawing/2014/main" id="{8226F81D-55C4-4051-B3F6-CA5B6B17344D}"/>
                </a:ext>
              </a:extLst>
            </p:cNvPr>
            <p:cNvSpPr>
              <a:spLocks noChangeArrowheads="1"/>
            </p:cNvSpPr>
            <p:nvPr/>
          </p:nvSpPr>
          <p:spPr bwMode="auto">
            <a:xfrm>
              <a:off x="2064" y="1612"/>
              <a:ext cx="2338" cy="422"/>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73740" name="Text Box 14">
              <a:extLst>
                <a:ext uri="{FF2B5EF4-FFF2-40B4-BE49-F238E27FC236}">
                  <a16:creationId xmlns:a16="http://schemas.microsoft.com/office/drawing/2014/main" id="{4E86C9BB-D487-4CF6-94D5-B12357EBD9FE}"/>
                </a:ext>
              </a:extLst>
            </p:cNvPr>
            <p:cNvSpPr txBox="1">
              <a:spLocks noChangeArrowheads="1"/>
            </p:cNvSpPr>
            <p:nvPr/>
          </p:nvSpPr>
          <p:spPr bwMode="auto">
            <a:xfrm>
              <a:off x="2024" y="1730"/>
              <a:ext cx="23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Replacement capital </a:t>
              </a:r>
            </a:p>
          </p:txBody>
        </p:sp>
        <p:sp>
          <p:nvSpPr>
            <p:cNvPr id="73741" name="AutoShape 18">
              <a:extLst>
                <a:ext uri="{FF2B5EF4-FFF2-40B4-BE49-F238E27FC236}">
                  <a16:creationId xmlns:a16="http://schemas.microsoft.com/office/drawing/2014/main" id="{B2B376DB-D23D-48D8-95C9-BDB2D729C535}"/>
                </a:ext>
              </a:extLst>
            </p:cNvPr>
            <p:cNvSpPr>
              <a:spLocks noChangeArrowheads="1"/>
            </p:cNvSpPr>
            <p:nvPr/>
          </p:nvSpPr>
          <p:spPr bwMode="auto">
            <a:xfrm>
              <a:off x="1456" y="2179"/>
              <a:ext cx="424" cy="427"/>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73742" name="AutoShape 19">
              <a:extLst>
                <a:ext uri="{FF2B5EF4-FFF2-40B4-BE49-F238E27FC236}">
                  <a16:creationId xmlns:a16="http://schemas.microsoft.com/office/drawing/2014/main" id="{E812FCBD-882A-42DA-834F-583A0D9C8AA1}"/>
                </a:ext>
              </a:extLst>
            </p:cNvPr>
            <p:cNvSpPr>
              <a:spLocks noChangeArrowheads="1"/>
            </p:cNvSpPr>
            <p:nvPr/>
          </p:nvSpPr>
          <p:spPr bwMode="auto">
            <a:xfrm>
              <a:off x="2056" y="2187"/>
              <a:ext cx="2338" cy="422"/>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73743" name="Text Box 20">
              <a:extLst>
                <a:ext uri="{FF2B5EF4-FFF2-40B4-BE49-F238E27FC236}">
                  <a16:creationId xmlns:a16="http://schemas.microsoft.com/office/drawing/2014/main" id="{34FF1CCF-3843-4D96-97C4-3D4C9DEFEF42}"/>
                </a:ext>
              </a:extLst>
            </p:cNvPr>
            <p:cNvSpPr txBox="1">
              <a:spLocks noChangeArrowheads="1"/>
            </p:cNvSpPr>
            <p:nvPr/>
          </p:nvSpPr>
          <p:spPr bwMode="auto">
            <a:xfrm>
              <a:off x="2016" y="2305"/>
              <a:ext cx="23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Buy-out and buy-in capital</a:t>
              </a:r>
            </a:p>
          </p:txBody>
        </p:sp>
        <p:sp>
          <p:nvSpPr>
            <p:cNvPr id="73744" name="AutoShape 21">
              <a:extLst>
                <a:ext uri="{FF2B5EF4-FFF2-40B4-BE49-F238E27FC236}">
                  <a16:creationId xmlns:a16="http://schemas.microsoft.com/office/drawing/2014/main" id="{843576C0-6739-43A5-BC8F-75F29254B906}"/>
                </a:ext>
              </a:extLst>
            </p:cNvPr>
            <p:cNvSpPr>
              <a:spLocks noChangeArrowheads="1"/>
            </p:cNvSpPr>
            <p:nvPr/>
          </p:nvSpPr>
          <p:spPr bwMode="auto">
            <a:xfrm>
              <a:off x="1456" y="2743"/>
              <a:ext cx="424" cy="427"/>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73745" name="AutoShape 22">
              <a:extLst>
                <a:ext uri="{FF2B5EF4-FFF2-40B4-BE49-F238E27FC236}">
                  <a16:creationId xmlns:a16="http://schemas.microsoft.com/office/drawing/2014/main" id="{B924D5A2-570D-432A-97B3-C4AA653515F4}"/>
                </a:ext>
              </a:extLst>
            </p:cNvPr>
            <p:cNvSpPr>
              <a:spLocks noChangeArrowheads="1"/>
            </p:cNvSpPr>
            <p:nvPr/>
          </p:nvSpPr>
          <p:spPr bwMode="auto">
            <a:xfrm>
              <a:off x="2056" y="2751"/>
              <a:ext cx="2338" cy="422"/>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73746" name="Text Box 23">
              <a:extLst>
                <a:ext uri="{FF2B5EF4-FFF2-40B4-BE49-F238E27FC236}">
                  <a16:creationId xmlns:a16="http://schemas.microsoft.com/office/drawing/2014/main" id="{C291C5F9-E185-48DB-9BA0-898CA8563436}"/>
                </a:ext>
              </a:extLst>
            </p:cNvPr>
            <p:cNvSpPr txBox="1">
              <a:spLocks noChangeArrowheads="1"/>
            </p:cNvSpPr>
            <p:nvPr/>
          </p:nvSpPr>
          <p:spPr bwMode="auto">
            <a:xfrm>
              <a:off x="2022" y="2869"/>
              <a:ext cx="23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Rescue capital</a:t>
              </a:r>
            </a:p>
          </p:txBody>
        </p:sp>
      </p:grpSp>
    </p:spTree>
    <p:extLst>
      <p:ext uri="{BB962C8B-B14F-4D97-AF65-F5344CB8AC3E}">
        <p14:creationId xmlns:p14="http://schemas.microsoft.com/office/powerpoint/2010/main" val="621089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A673C5F3-0F36-4DC9-B25B-35DA31A97C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457" y="1158759"/>
            <a:ext cx="9000004" cy="5035213"/>
          </a:xfrm>
          <a:prstGeom prst="rect">
            <a:avLst/>
          </a:prstGeom>
        </p:spPr>
      </p:pic>
    </p:spTree>
    <p:extLst>
      <p:ext uri="{BB962C8B-B14F-4D97-AF65-F5344CB8AC3E}">
        <p14:creationId xmlns:p14="http://schemas.microsoft.com/office/powerpoint/2010/main" val="1502330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a:extLst>
              <a:ext uri="{FF2B5EF4-FFF2-40B4-BE49-F238E27FC236}">
                <a16:creationId xmlns:a16="http://schemas.microsoft.com/office/drawing/2014/main" id="{9F877331-AA57-4241-80B8-0AC63333FD2D}"/>
              </a:ext>
            </a:extLst>
          </p:cNvPr>
          <p:cNvSpPr txBox="1">
            <a:spLocks noChangeArrowheads="1"/>
          </p:cNvSpPr>
          <p:nvPr/>
        </p:nvSpPr>
        <p:spPr bwMode="auto">
          <a:xfrm>
            <a:off x="2216150" y="215900"/>
            <a:ext cx="7761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Problems of smaller businesses in raising finance</a:t>
            </a:r>
            <a:endParaRPr lang="en-GB" altLang="en-US" sz="2400">
              <a:solidFill>
                <a:srgbClr val="007BA4"/>
              </a:solidFill>
            </a:endParaRPr>
          </a:p>
        </p:txBody>
      </p:sp>
      <p:grpSp>
        <p:nvGrpSpPr>
          <p:cNvPr id="70659" name="Group 18">
            <a:extLst>
              <a:ext uri="{FF2B5EF4-FFF2-40B4-BE49-F238E27FC236}">
                <a16:creationId xmlns:a16="http://schemas.microsoft.com/office/drawing/2014/main" id="{E0807609-FB7C-420A-A9BB-9BCCC4B169A2}"/>
              </a:ext>
            </a:extLst>
          </p:cNvPr>
          <p:cNvGrpSpPr>
            <a:grpSpLocks/>
          </p:cNvGrpSpPr>
          <p:nvPr/>
        </p:nvGrpSpPr>
        <p:grpSpPr bwMode="auto">
          <a:xfrm>
            <a:off x="3090863" y="992189"/>
            <a:ext cx="6011862" cy="4873625"/>
            <a:chOff x="1029" y="612"/>
            <a:chExt cx="3787" cy="3070"/>
          </a:xfrm>
        </p:grpSpPr>
        <p:sp>
          <p:nvSpPr>
            <p:cNvPr id="70660" name="AutoShape 3">
              <a:extLst>
                <a:ext uri="{FF2B5EF4-FFF2-40B4-BE49-F238E27FC236}">
                  <a16:creationId xmlns:a16="http://schemas.microsoft.com/office/drawing/2014/main" id="{1BBA0D0C-E783-452F-BFE5-AA11D80263C8}"/>
                </a:ext>
              </a:extLst>
            </p:cNvPr>
            <p:cNvSpPr>
              <a:spLocks noChangeArrowheads="1"/>
            </p:cNvSpPr>
            <p:nvPr/>
          </p:nvSpPr>
          <p:spPr bwMode="auto">
            <a:xfrm>
              <a:off x="1034" y="612"/>
              <a:ext cx="525" cy="526"/>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70661" name="AutoShape 4">
              <a:extLst>
                <a:ext uri="{FF2B5EF4-FFF2-40B4-BE49-F238E27FC236}">
                  <a16:creationId xmlns:a16="http://schemas.microsoft.com/office/drawing/2014/main" id="{DF86CEA7-599D-44DF-ABFD-C3A8E6FFB819}"/>
                </a:ext>
              </a:extLst>
            </p:cNvPr>
            <p:cNvSpPr>
              <a:spLocks noChangeArrowheads="1"/>
            </p:cNvSpPr>
            <p:nvPr/>
          </p:nvSpPr>
          <p:spPr bwMode="auto">
            <a:xfrm>
              <a:off x="1034" y="1246"/>
              <a:ext cx="525" cy="526"/>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70662" name="AutoShape 5">
              <a:extLst>
                <a:ext uri="{FF2B5EF4-FFF2-40B4-BE49-F238E27FC236}">
                  <a16:creationId xmlns:a16="http://schemas.microsoft.com/office/drawing/2014/main" id="{3711112E-246E-4292-83B7-7857AA62B91E}"/>
                </a:ext>
              </a:extLst>
            </p:cNvPr>
            <p:cNvSpPr>
              <a:spLocks noChangeArrowheads="1"/>
            </p:cNvSpPr>
            <p:nvPr/>
          </p:nvSpPr>
          <p:spPr bwMode="auto">
            <a:xfrm>
              <a:off x="1741" y="614"/>
              <a:ext cx="3075" cy="520"/>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70663" name="Text Box 6">
              <a:extLst>
                <a:ext uri="{FF2B5EF4-FFF2-40B4-BE49-F238E27FC236}">
                  <a16:creationId xmlns:a16="http://schemas.microsoft.com/office/drawing/2014/main" id="{9AA4CE26-960F-4E31-B9B0-E0F7191095AB}"/>
                </a:ext>
              </a:extLst>
            </p:cNvPr>
            <p:cNvSpPr txBox="1">
              <a:spLocks noChangeArrowheads="1"/>
            </p:cNvSpPr>
            <p:nvPr/>
          </p:nvSpPr>
          <p:spPr bwMode="auto">
            <a:xfrm>
              <a:off x="1748" y="797"/>
              <a:ext cx="29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Lack of financial management skills</a:t>
              </a:r>
            </a:p>
          </p:txBody>
        </p:sp>
        <p:sp>
          <p:nvSpPr>
            <p:cNvPr id="70664" name="AutoShape 7">
              <a:extLst>
                <a:ext uri="{FF2B5EF4-FFF2-40B4-BE49-F238E27FC236}">
                  <a16:creationId xmlns:a16="http://schemas.microsoft.com/office/drawing/2014/main" id="{E2723A22-AB4A-46B3-A371-F663CCDC757A}"/>
                </a:ext>
              </a:extLst>
            </p:cNvPr>
            <p:cNvSpPr>
              <a:spLocks noChangeArrowheads="1"/>
            </p:cNvSpPr>
            <p:nvPr/>
          </p:nvSpPr>
          <p:spPr bwMode="auto">
            <a:xfrm>
              <a:off x="1741" y="1256"/>
              <a:ext cx="3075" cy="519"/>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70665" name="Text Box 8">
              <a:extLst>
                <a:ext uri="{FF2B5EF4-FFF2-40B4-BE49-F238E27FC236}">
                  <a16:creationId xmlns:a16="http://schemas.microsoft.com/office/drawing/2014/main" id="{70A22A55-3C3E-4A76-B89A-6B31FCA91C18}"/>
                </a:ext>
              </a:extLst>
            </p:cNvPr>
            <p:cNvSpPr txBox="1">
              <a:spLocks noChangeArrowheads="1"/>
            </p:cNvSpPr>
            <p:nvPr/>
          </p:nvSpPr>
          <p:spPr bwMode="auto">
            <a:xfrm>
              <a:off x="1746" y="1333"/>
              <a:ext cx="2965"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Lack of knowledge concerning the availability of finance</a:t>
              </a:r>
            </a:p>
          </p:txBody>
        </p:sp>
        <p:sp>
          <p:nvSpPr>
            <p:cNvPr id="70666" name="AutoShape 9">
              <a:extLst>
                <a:ext uri="{FF2B5EF4-FFF2-40B4-BE49-F238E27FC236}">
                  <a16:creationId xmlns:a16="http://schemas.microsoft.com/office/drawing/2014/main" id="{833B9E5B-D008-4EBA-990B-80E37865C8CE}"/>
                </a:ext>
              </a:extLst>
            </p:cNvPr>
            <p:cNvSpPr>
              <a:spLocks noChangeArrowheads="1"/>
            </p:cNvSpPr>
            <p:nvPr/>
          </p:nvSpPr>
          <p:spPr bwMode="auto">
            <a:xfrm>
              <a:off x="1738" y="1890"/>
              <a:ext cx="3073" cy="520"/>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70667" name="AutoShape 10">
              <a:extLst>
                <a:ext uri="{FF2B5EF4-FFF2-40B4-BE49-F238E27FC236}">
                  <a16:creationId xmlns:a16="http://schemas.microsoft.com/office/drawing/2014/main" id="{A1ACB2C8-E83A-451C-9E92-3640ED1A909B}"/>
                </a:ext>
              </a:extLst>
            </p:cNvPr>
            <p:cNvSpPr>
              <a:spLocks noChangeArrowheads="1"/>
            </p:cNvSpPr>
            <p:nvPr/>
          </p:nvSpPr>
          <p:spPr bwMode="auto">
            <a:xfrm>
              <a:off x="1738" y="2521"/>
              <a:ext cx="3076" cy="520"/>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70668" name="Text Box 11">
              <a:extLst>
                <a:ext uri="{FF2B5EF4-FFF2-40B4-BE49-F238E27FC236}">
                  <a16:creationId xmlns:a16="http://schemas.microsoft.com/office/drawing/2014/main" id="{C25B6014-10C9-4434-B962-7438946E6B8B}"/>
                </a:ext>
              </a:extLst>
            </p:cNvPr>
            <p:cNvSpPr txBox="1">
              <a:spLocks noChangeArrowheads="1"/>
            </p:cNvSpPr>
            <p:nvPr/>
          </p:nvSpPr>
          <p:spPr bwMode="auto">
            <a:xfrm>
              <a:off x="1743" y="2605"/>
              <a:ext cx="296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Inability to meet assessment criteria of lenders</a:t>
              </a:r>
            </a:p>
          </p:txBody>
        </p:sp>
        <p:sp>
          <p:nvSpPr>
            <p:cNvPr id="70669" name="AutoShape 12">
              <a:extLst>
                <a:ext uri="{FF2B5EF4-FFF2-40B4-BE49-F238E27FC236}">
                  <a16:creationId xmlns:a16="http://schemas.microsoft.com/office/drawing/2014/main" id="{7756D4FC-69A3-4CA5-81F7-EBF9F1DA6D27}"/>
                </a:ext>
              </a:extLst>
            </p:cNvPr>
            <p:cNvSpPr>
              <a:spLocks noChangeArrowheads="1"/>
            </p:cNvSpPr>
            <p:nvPr/>
          </p:nvSpPr>
          <p:spPr bwMode="auto">
            <a:xfrm>
              <a:off x="1738" y="3163"/>
              <a:ext cx="3076" cy="519"/>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70670" name="Text Box 13">
              <a:extLst>
                <a:ext uri="{FF2B5EF4-FFF2-40B4-BE49-F238E27FC236}">
                  <a16:creationId xmlns:a16="http://schemas.microsoft.com/office/drawing/2014/main" id="{38607DF1-6185-4763-8B50-3FEF8BEAD5BC}"/>
                </a:ext>
              </a:extLst>
            </p:cNvPr>
            <p:cNvSpPr txBox="1">
              <a:spLocks noChangeArrowheads="1"/>
            </p:cNvSpPr>
            <p:nvPr/>
          </p:nvSpPr>
          <p:spPr bwMode="auto">
            <a:xfrm>
              <a:off x="1762" y="3331"/>
              <a:ext cx="296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Bureaucratic screening processes</a:t>
              </a:r>
            </a:p>
          </p:txBody>
        </p:sp>
        <p:sp>
          <p:nvSpPr>
            <p:cNvPr id="70671" name="Text Box 14">
              <a:extLst>
                <a:ext uri="{FF2B5EF4-FFF2-40B4-BE49-F238E27FC236}">
                  <a16:creationId xmlns:a16="http://schemas.microsoft.com/office/drawing/2014/main" id="{19197831-EB59-48E8-B9E6-1F39723B0F10}"/>
                </a:ext>
              </a:extLst>
            </p:cNvPr>
            <p:cNvSpPr txBox="1">
              <a:spLocks noChangeArrowheads="1"/>
            </p:cNvSpPr>
            <p:nvPr/>
          </p:nvSpPr>
          <p:spPr bwMode="auto">
            <a:xfrm>
              <a:off x="1617" y="2063"/>
              <a:ext cx="319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Inability to provide security</a:t>
              </a:r>
            </a:p>
          </p:txBody>
        </p:sp>
        <p:sp>
          <p:nvSpPr>
            <p:cNvPr id="70672" name="AutoShape 15">
              <a:extLst>
                <a:ext uri="{FF2B5EF4-FFF2-40B4-BE49-F238E27FC236}">
                  <a16:creationId xmlns:a16="http://schemas.microsoft.com/office/drawing/2014/main" id="{F41FBE6D-2AEC-416E-9B68-6779BBE4B79B}"/>
                </a:ext>
              </a:extLst>
            </p:cNvPr>
            <p:cNvSpPr>
              <a:spLocks noChangeArrowheads="1"/>
            </p:cNvSpPr>
            <p:nvPr/>
          </p:nvSpPr>
          <p:spPr bwMode="auto">
            <a:xfrm>
              <a:off x="1029" y="1887"/>
              <a:ext cx="526" cy="526"/>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70673" name="AutoShape 16">
              <a:extLst>
                <a:ext uri="{FF2B5EF4-FFF2-40B4-BE49-F238E27FC236}">
                  <a16:creationId xmlns:a16="http://schemas.microsoft.com/office/drawing/2014/main" id="{C839DF10-4D7B-4495-977F-DC25FB3E8094}"/>
                </a:ext>
              </a:extLst>
            </p:cNvPr>
            <p:cNvSpPr>
              <a:spLocks noChangeArrowheads="1"/>
            </p:cNvSpPr>
            <p:nvPr/>
          </p:nvSpPr>
          <p:spPr bwMode="auto">
            <a:xfrm>
              <a:off x="1031" y="2519"/>
              <a:ext cx="526" cy="526"/>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70674" name="AutoShape 17">
              <a:extLst>
                <a:ext uri="{FF2B5EF4-FFF2-40B4-BE49-F238E27FC236}">
                  <a16:creationId xmlns:a16="http://schemas.microsoft.com/office/drawing/2014/main" id="{F1CFC21A-095E-41D4-9FDB-7C28B90292CE}"/>
                </a:ext>
              </a:extLst>
            </p:cNvPr>
            <p:cNvSpPr>
              <a:spLocks noChangeArrowheads="1"/>
            </p:cNvSpPr>
            <p:nvPr/>
          </p:nvSpPr>
          <p:spPr bwMode="auto">
            <a:xfrm>
              <a:off x="1031" y="3153"/>
              <a:ext cx="526" cy="526"/>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a:extLst>
              <a:ext uri="{FF2B5EF4-FFF2-40B4-BE49-F238E27FC236}">
                <a16:creationId xmlns:a16="http://schemas.microsoft.com/office/drawing/2014/main" id="{59F47493-DB21-4E28-829D-7594F6616AFF}"/>
              </a:ext>
            </a:extLst>
          </p:cNvPr>
          <p:cNvSpPr txBox="1">
            <a:spLocks noChangeArrowheads="1"/>
          </p:cNvSpPr>
          <p:nvPr/>
        </p:nvSpPr>
        <p:spPr bwMode="auto">
          <a:xfrm>
            <a:off x="1647825" y="223838"/>
            <a:ext cx="88979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Figure 7.9: External financing of small businesses</a:t>
            </a:r>
            <a:br>
              <a:rPr lang="en-GB" altLang="en-US" sz="2400" b="1">
                <a:solidFill>
                  <a:srgbClr val="007BA4"/>
                </a:solidFill>
              </a:rPr>
            </a:br>
            <a:r>
              <a:rPr lang="en-GB" altLang="en-US" sz="2400" b="1">
                <a:solidFill>
                  <a:srgbClr val="007BA4"/>
                </a:solidFill>
              </a:rPr>
              <a:t>(2017/18)</a:t>
            </a:r>
            <a:endParaRPr lang="en-GB" altLang="en-US" sz="2400">
              <a:solidFill>
                <a:srgbClr val="007BA4"/>
              </a:solidFill>
            </a:endParaRPr>
          </a:p>
        </p:txBody>
      </p:sp>
      <p:grpSp>
        <p:nvGrpSpPr>
          <p:cNvPr id="80899" name="Group 1">
            <a:extLst>
              <a:ext uri="{FF2B5EF4-FFF2-40B4-BE49-F238E27FC236}">
                <a16:creationId xmlns:a16="http://schemas.microsoft.com/office/drawing/2014/main" id="{6A8E1061-354D-4A22-8185-9335E1F91EDB}"/>
              </a:ext>
            </a:extLst>
          </p:cNvPr>
          <p:cNvGrpSpPr>
            <a:grpSpLocks/>
          </p:cNvGrpSpPr>
          <p:nvPr/>
        </p:nvGrpSpPr>
        <p:grpSpPr bwMode="auto">
          <a:xfrm>
            <a:off x="2992439" y="1154113"/>
            <a:ext cx="6205537" cy="4906962"/>
            <a:chOff x="1252538" y="904875"/>
            <a:chExt cx="6643983" cy="5253920"/>
          </a:xfrm>
        </p:grpSpPr>
        <p:sp>
          <p:nvSpPr>
            <p:cNvPr id="80901" name="Rectangle 16">
              <a:extLst>
                <a:ext uri="{FF2B5EF4-FFF2-40B4-BE49-F238E27FC236}">
                  <a16:creationId xmlns:a16="http://schemas.microsoft.com/office/drawing/2014/main" id="{1C2BAC1C-96DD-4F9D-99B2-CDFC121F5504}"/>
                </a:ext>
              </a:extLst>
            </p:cNvPr>
            <p:cNvSpPr>
              <a:spLocks noChangeArrowheads="1"/>
            </p:cNvSpPr>
            <p:nvPr/>
          </p:nvSpPr>
          <p:spPr bwMode="auto">
            <a:xfrm>
              <a:off x="7069138" y="904875"/>
              <a:ext cx="822325" cy="4424363"/>
            </a:xfrm>
            <a:prstGeom prst="rect">
              <a:avLst/>
            </a:prstGeom>
            <a:solidFill>
              <a:srgbClr val="D3B49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200">
                <a:solidFill>
                  <a:srgbClr val="000000"/>
                </a:solidFill>
                <a:latin typeface="Calibri" panose="020F0502020204030204" pitchFamily="34" charset="0"/>
              </a:endParaRPr>
            </a:p>
          </p:txBody>
        </p:sp>
        <p:sp>
          <p:nvSpPr>
            <p:cNvPr id="80902" name="Rectangle 15">
              <a:extLst>
                <a:ext uri="{FF2B5EF4-FFF2-40B4-BE49-F238E27FC236}">
                  <a16:creationId xmlns:a16="http://schemas.microsoft.com/office/drawing/2014/main" id="{C09C35E6-2479-4DF1-9DBD-ACBEC925878D}"/>
                </a:ext>
              </a:extLst>
            </p:cNvPr>
            <p:cNvSpPr>
              <a:spLocks noChangeArrowheads="1"/>
            </p:cNvSpPr>
            <p:nvPr/>
          </p:nvSpPr>
          <p:spPr bwMode="auto">
            <a:xfrm>
              <a:off x="6359525" y="904875"/>
              <a:ext cx="779463" cy="4413250"/>
            </a:xfrm>
            <a:prstGeom prst="rect">
              <a:avLst/>
            </a:prstGeom>
            <a:solidFill>
              <a:srgbClr val="E1D2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200">
                <a:solidFill>
                  <a:srgbClr val="000000"/>
                </a:solidFill>
                <a:latin typeface="Calibri" panose="020F0502020204030204" pitchFamily="34" charset="0"/>
              </a:endParaRPr>
            </a:p>
          </p:txBody>
        </p:sp>
        <p:sp>
          <p:nvSpPr>
            <p:cNvPr id="80903" name="Rectangle 16">
              <a:extLst>
                <a:ext uri="{FF2B5EF4-FFF2-40B4-BE49-F238E27FC236}">
                  <a16:creationId xmlns:a16="http://schemas.microsoft.com/office/drawing/2014/main" id="{012909DA-B532-44E8-BC30-600068F99D06}"/>
                </a:ext>
              </a:extLst>
            </p:cNvPr>
            <p:cNvSpPr>
              <a:spLocks noChangeArrowheads="1"/>
            </p:cNvSpPr>
            <p:nvPr/>
          </p:nvSpPr>
          <p:spPr bwMode="auto">
            <a:xfrm>
              <a:off x="5657850" y="904875"/>
              <a:ext cx="744538" cy="4418013"/>
            </a:xfrm>
            <a:prstGeom prst="rect">
              <a:avLst/>
            </a:prstGeom>
            <a:solidFill>
              <a:srgbClr val="D3B49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200">
                <a:solidFill>
                  <a:srgbClr val="000000"/>
                </a:solidFill>
                <a:latin typeface="Calibri" panose="020F0502020204030204" pitchFamily="34" charset="0"/>
              </a:endParaRPr>
            </a:p>
          </p:txBody>
        </p:sp>
        <p:sp>
          <p:nvSpPr>
            <p:cNvPr id="80904" name="Rectangle 15">
              <a:extLst>
                <a:ext uri="{FF2B5EF4-FFF2-40B4-BE49-F238E27FC236}">
                  <a16:creationId xmlns:a16="http://schemas.microsoft.com/office/drawing/2014/main" id="{84D252A7-C7ED-448A-9D9F-8DC2B4DFE718}"/>
                </a:ext>
              </a:extLst>
            </p:cNvPr>
            <p:cNvSpPr>
              <a:spLocks noChangeArrowheads="1"/>
            </p:cNvSpPr>
            <p:nvPr/>
          </p:nvSpPr>
          <p:spPr bwMode="auto">
            <a:xfrm>
              <a:off x="4964113" y="904875"/>
              <a:ext cx="715962" cy="4414838"/>
            </a:xfrm>
            <a:prstGeom prst="rect">
              <a:avLst/>
            </a:prstGeom>
            <a:solidFill>
              <a:srgbClr val="E1D2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200">
                <a:solidFill>
                  <a:srgbClr val="000000"/>
                </a:solidFill>
                <a:latin typeface="Calibri" panose="020F0502020204030204" pitchFamily="34" charset="0"/>
              </a:endParaRPr>
            </a:p>
          </p:txBody>
        </p:sp>
        <p:sp>
          <p:nvSpPr>
            <p:cNvPr id="80905" name="Rectangle 16">
              <a:extLst>
                <a:ext uri="{FF2B5EF4-FFF2-40B4-BE49-F238E27FC236}">
                  <a16:creationId xmlns:a16="http://schemas.microsoft.com/office/drawing/2014/main" id="{E277FAB1-BD6C-4F5B-8CFD-94A1A5D8FE5A}"/>
                </a:ext>
              </a:extLst>
            </p:cNvPr>
            <p:cNvSpPr>
              <a:spLocks noChangeArrowheads="1"/>
            </p:cNvSpPr>
            <p:nvPr/>
          </p:nvSpPr>
          <p:spPr bwMode="auto">
            <a:xfrm>
              <a:off x="4244975" y="904875"/>
              <a:ext cx="719138" cy="4421188"/>
            </a:xfrm>
            <a:prstGeom prst="rect">
              <a:avLst/>
            </a:prstGeom>
            <a:solidFill>
              <a:srgbClr val="D3B49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200">
                <a:solidFill>
                  <a:srgbClr val="000000"/>
                </a:solidFill>
                <a:latin typeface="Calibri" panose="020F0502020204030204" pitchFamily="34" charset="0"/>
              </a:endParaRPr>
            </a:p>
          </p:txBody>
        </p:sp>
        <p:sp>
          <p:nvSpPr>
            <p:cNvPr id="80906" name="Rectangle 15">
              <a:extLst>
                <a:ext uri="{FF2B5EF4-FFF2-40B4-BE49-F238E27FC236}">
                  <a16:creationId xmlns:a16="http://schemas.microsoft.com/office/drawing/2014/main" id="{8325FDB2-A8FD-4A34-BF61-77410256CE0C}"/>
                </a:ext>
              </a:extLst>
            </p:cNvPr>
            <p:cNvSpPr>
              <a:spLocks noChangeArrowheads="1"/>
            </p:cNvSpPr>
            <p:nvPr/>
          </p:nvSpPr>
          <p:spPr bwMode="auto">
            <a:xfrm>
              <a:off x="3503613" y="904875"/>
              <a:ext cx="741362" cy="4418013"/>
            </a:xfrm>
            <a:prstGeom prst="rect">
              <a:avLst/>
            </a:prstGeom>
            <a:solidFill>
              <a:srgbClr val="E1D2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200">
                <a:solidFill>
                  <a:srgbClr val="000000"/>
                </a:solidFill>
                <a:latin typeface="Calibri" panose="020F0502020204030204" pitchFamily="34" charset="0"/>
              </a:endParaRPr>
            </a:p>
          </p:txBody>
        </p:sp>
        <p:sp>
          <p:nvSpPr>
            <p:cNvPr id="80907" name="Rectangle 16">
              <a:extLst>
                <a:ext uri="{FF2B5EF4-FFF2-40B4-BE49-F238E27FC236}">
                  <a16:creationId xmlns:a16="http://schemas.microsoft.com/office/drawing/2014/main" id="{DB365353-86A6-4287-B72E-4CF7E118C773}"/>
                </a:ext>
              </a:extLst>
            </p:cNvPr>
            <p:cNvSpPr>
              <a:spLocks noChangeArrowheads="1"/>
            </p:cNvSpPr>
            <p:nvPr/>
          </p:nvSpPr>
          <p:spPr bwMode="auto">
            <a:xfrm>
              <a:off x="2779713" y="904875"/>
              <a:ext cx="735012" cy="4424363"/>
            </a:xfrm>
            <a:prstGeom prst="rect">
              <a:avLst/>
            </a:prstGeom>
            <a:solidFill>
              <a:srgbClr val="D3B49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200">
                <a:solidFill>
                  <a:srgbClr val="000000"/>
                </a:solidFill>
                <a:latin typeface="Calibri" panose="020F0502020204030204" pitchFamily="34" charset="0"/>
              </a:endParaRPr>
            </a:p>
          </p:txBody>
        </p:sp>
        <p:sp>
          <p:nvSpPr>
            <p:cNvPr id="80908" name="Rectangle 17">
              <a:extLst>
                <a:ext uri="{FF2B5EF4-FFF2-40B4-BE49-F238E27FC236}">
                  <a16:creationId xmlns:a16="http://schemas.microsoft.com/office/drawing/2014/main" id="{27F1D1E1-3BD5-42C5-98D8-5A0071326572}"/>
                </a:ext>
              </a:extLst>
            </p:cNvPr>
            <p:cNvSpPr>
              <a:spLocks noChangeArrowheads="1"/>
            </p:cNvSpPr>
            <p:nvPr/>
          </p:nvSpPr>
          <p:spPr bwMode="auto">
            <a:xfrm>
              <a:off x="1609725" y="904875"/>
              <a:ext cx="1177925" cy="4433888"/>
            </a:xfrm>
            <a:prstGeom prst="rect">
              <a:avLst/>
            </a:prstGeom>
            <a:solidFill>
              <a:srgbClr val="E1D2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200">
                <a:solidFill>
                  <a:srgbClr val="000000"/>
                </a:solidFill>
                <a:latin typeface="Calibri" panose="020F0502020204030204" pitchFamily="34" charset="0"/>
              </a:endParaRPr>
            </a:p>
          </p:txBody>
        </p:sp>
        <p:sp>
          <p:nvSpPr>
            <p:cNvPr id="80909" name="AutoShape 4">
              <a:extLst>
                <a:ext uri="{FF2B5EF4-FFF2-40B4-BE49-F238E27FC236}">
                  <a16:creationId xmlns:a16="http://schemas.microsoft.com/office/drawing/2014/main" id="{18553EB6-893C-4A64-8B89-3092FE85F3B4}"/>
                </a:ext>
              </a:extLst>
            </p:cNvPr>
            <p:cNvSpPr>
              <a:spLocks noChangeArrowheads="1"/>
            </p:cNvSpPr>
            <p:nvPr/>
          </p:nvSpPr>
          <p:spPr bwMode="auto">
            <a:xfrm>
              <a:off x="1317625" y="4513263"/>
              <a:ext cx="6573838" cy="1590675"/>
            </a:xfrm>
            <a:prstGeom prst="cube">
              <a:avLst>
                <a:gd name="adj" fmla="val 4199"/>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GB" altLang="en-US" sz="1200">
                <a:solidFill>
                  <a:srgbClr val="000000"/>
                </a:solidFill>
                <a:latin typeface="Calibri" panose="020F0502020204030204" pitchFamily="34" charset="0"/>
              </a:endParaRPr>
            </a:p>
          </p:txBody>
        </p:sp>
        <p:sp>
          <p:nvSpPr>
            <p:cNvPr id="80910" name="Text Box 23">
              <a:extLst>
                <a:ext uri="{FF2B5EF4-FFF2-40B4-BE49-F238E27FC236}">
                  <a16:creationId xmlns:a16="http://schemas.microsoft.com/office/drawing/2014/main" id="{39DDAA27-CC4F-45C2-AFE9-AC06FD62CB19}"/>
                </a:ext>
              </a:extLst>
            </p:cNvPr>
            <p:cNvSpPr txBox="1">
              <a:spLocks noChangeArrowheads="1"/>
            </p:cNvSpPr>
            <p:nvPr/>
          </p:nvSpPr>
          <p:spPr bwMode="auto">
            <a:xfrm rot="-5400000">
              <a:off x="3973512" y="4917793"/>
              <a:ext cx="1255712" cy="692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eaLnBrk="0" fontAlgn="base" hangingPunct="0">
                <a:spcBef>
                  <a:spcPct val="50000"/>
                </a:spcBef>
                <a:spcAft>
                  <a:spcPct val="0"/>
                </a:spcAft>
                <a:buNone/>
                <a:defRPr/>
              </a:pPr>
              <a:r>
                <a:rPr lang="en-GB" altLang="en-US" sz="1200" b="1">
                  <a:solidFill>
                    <a:srgbClr val="000000"/>
                  </a:solidFill>
                </a:rPr>
                <a:t>Bank loan/</a:t>
              </a:r>
              <a:br>
                <a:rPr lang="en-GB" altLang="en-US" sz="1200" b="1">
                  <a:solidFill>
                    <a:srgbClr val="000000"/>
                  </a:solidFill>
                </a:rPr>
              </a:br>
              <a:r>
                <a:rPr lang="en-GB" altLang="en-US" sz="1200" b="1">
                  <a:solidFill>
                    <a:srgbClr val="000000"/>
                  </a:solidFill>
                </a:rPr>
                <a:t>commercial mortgage</a:t>
              </a:r>
            </a:p>
          </p:txBody>
        </p:sp>
        <p:sp>
          <p:nvSpPr>
            <p:cNvPr id="80911" name="Text Box 44">
              <a:extLst>
                <a:ext uri="{FF2B5EF4-FFF2-40B4-BE49-F238E27FC236}">
                  <a16:creationId xmlns:a16="http://schemas.microsoft.com/office/drawing/2014/main" id="{703E6759-01D2-45CD-B1B3-932447815666}"/>
                </a:ext>
              </a:extLst>
            </p:cNvPr>
            <p:cNvSpPr txBox="1">
              <a:spLocks noChangeArrowheads="1"/>
            </p:cNvSpPr>
            <p:nvPr/>
          </p:nvSpPr>
          <p:spPr bwMode="auto">
            <a:xfrm rot="-5400000">
              <a:off x="1730375" y="5141262"/>
              <a:ext cx="1311275" cy="29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eaLnBrk="0" fontAlgn="base" hangingPunct="0">
                <a:spcBef>
                  <a:spcPct val="50000"/>
                </a:spcBef>
                <a:spcAft>
                  <a:spcPct val="0"/>
                </a:spcAft>
                <a:buNone/>
                <a:defRPr/>
              </a:pPr>
              <a:r>
                <a:rPr lang="en-US" altLang="en-US" sz="1200" b="1">
                  <a:solidFill>
                    <a:srgbClr val="000000"/>
                  </a:solidFill>
                </a:rPr>
                <a:t>Credit cards</a:t>
              </a:r>
              <a:endParaRPr lang="en-GB" altLang="en-US" sz="1200" b="1">
                <a:solidFill>
                  <a:srgbClr val="000000"/>
                </a:solidFill>
              </a:endParaRPr>
            </a:p>
          </p:txBody>
        </p:sp>
        <p:sp>
          <p:nvSpPr>
            <p:cNvPr id="80912" name="Text Box 5">
              <a:extLst>
                <a:ext uri="{FF2B5EF4-FFF2-40B4-BE49-F238E27FC236}">
                  <a16:creationId xmlns:a16="http://schemas.microsoft.com/office/drawing/2014/main" id="{C469F2FF-76E6-483E-BE0F-B7EE3D8972A1}"/>
                </a:ext>
              </a:extLst>
            </p:cNvPr>
            <p:cNvSpPr txBox="1">
              <a:spLocks noChangeArrowheads="1"/>
            </p:cNvSpPr>
            <p:nvPr/>
          </p:nvSpPr>
          <p:spPr bwMode="auto">
            <a:xfrm rot="-5400000">
              <a:off x="6769099" y="4953146"/>
              <a:ext cx="1455737" cy="799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eaLnBrk="0" fontAlgn="base" hangingPunct="0">
                <a:lnSpc>
                  <a:spcPts val="1738"/>
                </a:lnSpc>
                <a:spcBef>
                  <a:spcPct val="50000"/>
                </a:spcBef>
                <a:spcAft>
                  <a:spcPct val="0"/>
                </a:spcAft>
                <a:buNone/>
                <a:defRPr/>
              </a:pPr>
              <a:r>
                <a:rPr lang="en-GB" altLang="en-US" sz="1200" b="1">
                  <a:solidFill>
                    <a:srgbClr val="000000"/>
                  </a:solidFill>
                </a:rPr>
                <a:t>       Loans from other third parties</a:t>
              </a:r>
            </a:p>
          </p:txBody>
        </p:sp>
        <p:sp>
          <p:nvSpPr>
            <p:cNvPr id="80913" name="Text Box 17">
              <a:extLst>
                <a:ext uri="{FF2B5EF4-FFF2-40B4-BE49-F238E27FC236}">
                  <a16:creationId xmlns:a16="http://schemas.microsoft.com/office/drawing/2014/main" id="{B0B280E3-9274-41F3-9E13-E2C2D6B0BC31}"/>
                </a:ext>
              </a:extLst>
            </p:cNvPr>
            <p:cNvSpPr txBox="1">
              <a:spLocks noChangeArrowheads="1"/>
            </p:cNvSpPr>
            <p:nvPr/>
          </p:nvSpPr>
          <p:spPr bwMode="auto">
            <a:xfrm rot="-5400000">
              <a:off x="6361113" y="4887261"/>
              <a:ext cx="774700" cy="29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eaLnBrk="0" fontAlgn="base" hangingPunct="0">
                <a:spcBef>
                  <a:spcPct val="50000"/>
                </a:spcBef>
                <a:spcAft>
                  <a:spcPct val="0"/>
                </a:spcAft>
                <a:buNone/>
                <a:defRPr/>
              </a:pPr>
              <a:r>
                <a:rPr lang="en-GB" altLang="en-US" sz="1200" b="1">
                  <a:solidFill>
                    <a:srgbClr val="000000"/>
                  </a:solidFill>
                </a:rPr>
                <a:t>Grants</a:t>
              </a:r>
            </a:p>
          </p:txBody>
        </p:sp>
        <p:sp>
          <p:nvSpPr>
            <p:cNvPr id="80914" name="AutoShape 19">
              <a:extLst>
                <a:ext uri="{FF2B5EF4-FFF2-40B4-BE49-F238E27FC236}">
                  <a16:creationId xmlns:a16="http://schemas.microsoft.com/office/drawing/2014/main" id="{2436E528-AE9B-4809-89E3-A91837627349}"/>
                </a:ext>
              </a:extLst>
            </p:cNvPr>
            <p:cNvSpPr>
              <a:spLocks noChangeArrowheads="1"/>
            </p:cNvSpPr>
            <p:nvPr/>
          </p:nvSpPr>
          <p:spPr bwMode="auto">
            <a:xfrm>
              <a:off x="3622675" y="3101975"/>
              <a:ext cx="495300" cy="1482725"/>
            </a:xfrm>
            <a:prstGeom prst="cube">
              <a:avLst>
                <a:gd name="adj" fmla="val 13009"/>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GB" altLang="en-US" sz="1200">
                <a:solidFill>
                  <a:srgbClr val="000000"/>
                </a:solidFill>
                <a:latin typeface="Calibri" panose="020F0502020204030204" pitchFamily="34" charset="0"/>
              </a:endParaRPr>
            </a:p>
          </p:txBody>
        </p:sp>
        <p:sp>
          <p:nvSpPr>
            <p:cNvPr id="80915" name="Text Box 25">
              <a:extLst>
                <a:ext uri="{FF2B5EF4-FFF2-40B4-BE49-F238E27FC236}">
                  <a16:creationId xmlns:a16="http://schemas.microsoft.com/office/drawing/2014/main" id="{4C259AB5-1927-431C-AFE3-81260E2E13CC}"/>
                </a:ext>
              </a:extLst>
            </p:cNvPr>
            <p:cNvSpPr txBox="1">
              <a:spLocks noChangeArrowheads="1"/>
            </p:cNvSpPr>
            <p:nvPr/>
          </p:nvSpPr>
          <p:spPr bwMode="auto">
            <a:xfrm rot="-5400000">
              <a:off x="5592763" y="4826502"/>
              <a:ext cx="876300" cy="49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eaLnBrk="0" fontAlgn="base" hangingPunct="0">
                <a:spcBef>
                  <a:spcPct val="50000"/>
                </a:spcBef>
                <a:spcAft>
                  <a:spcPct val="0"/>
                </a:spcAft>
                <a:buNone/>
                <a:defRPr/>
              </a:pPr>
              <a:r>
                <a:rPr lang="en-GB" altLang="en-US" sz="1200" b="1">
                  <a:solidFill>
                    <a:srgbClr val="000000"/>
                  </a:solidFill>
                </a:rPr>
                <a:t>Invoice finance</a:t>
              </a:r>
            </a:p>
          </p:txBody>
        </p:sp>
        <p:sp>
          <p:nvSpPr>
            <p:cNvPr id="80916" name="AutoShape 43">
              <a:extLst>
                <a:ext uri="{FF2B5EF4-FFF2-40B4-BE49-F238E27FC236}">
                  <a16:creationId xmlns:a16="http://schemas.microsoft.com/office/drawing/2014/main" id="{4E369B6B-227C-4E24-BA8F-A74BA043F2CD}"/>
                </a:ext>
              </a:extLst>
            </p:cNvPr>
            <p:cNvSpPr>
              <a:spLocks noChangeArrowheads="1"/>
            </p:cNvSpPr>
            <p:nvPr/>
          </p:nvSpPr>
          <p:spPr bwMode="auto">
            <a:xfrm>
              <a:off x="5795963" y="4051300"/>
              <a:ext cx="493712" cy="547688"/>
            </a:xfrm>
            <a:prstGeom prst="cube">
              <a:avLst>
                <a:gd name="adj" fmla="val 1378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GB" altLang="en-US" sz="1200">
                <a:solidFill>
                  <a:srgbClr val="000000"/>
                </a:solidFill>
                <a:latin typeface="Calibri" panose="020F0502020204030204" pitchFamily="34" charset="0"/>
              </a:endParaRPr>
            </a:p>
          </p:txBody>
        </p:sp>
        <p:sp>
          <p:nvSpPr>
            <p:cNvPr id="80917" name="Text Box 44">
              <a:extLst>
                <a:ext uri="{FF2B5EF4-FFF2-40B4-BE49-F238E27FC236}">
                  <a16:creationId xmlns:a16="http://schemas.microsoft.com/office/drawing/2014/main" id="{64B20565-C28F-40EA-875E-D017BCDB5315}"/>
                </a:ext>
              </a:extLst>
            </p:cNvPr>
            <p:cNvSpPr txBox="1">
              <a:spLocks noChangeArrowheads="1"/>
            </p:cNvSpPr>
            <p:nvPr/>
          </p:nvSpPr>
          <p:spPr bwMode="auto">
            <a:xfrm rot="-5400000">
              <a:off x="2486819" y="5051928"/>
              <a:ext cx="1311275" cy="49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eaLnBrk="0" fontAlgn="base" hangingPunct="0">
                <a:spcBef>
                  <a:spcPct val="50000"/>
                </a:spcBef>
                <a:spcAft>
                  <a:spcPct val="0"/>
                </a:spcAft>
                <a:buNone/>
                <a:defRPr/>
              </a:pPr>
              <a:r>
                <a:rPr lang="en-US" altLang="en-US" sz="1200" b="1">
                  <a:solidFill>
                    <a:srgbClr val="000000"/>
                  </a:solidFill>
                </a:rPr>
                <a:t>Bank overdraft</a:t>
              </a:r>
              <a:endParaRPr lang="en-GB" altLang="en-US" sz="1200" b="1">
                <a:solidFill>
                  <a:srgbClr val="000000"/>
                </a:solidFill>
              </a:endParaRPr>
            </a:p>
          </p:txBody>
        </p:sp>
        <p:sp>
          <p:nvSpPr>
            <p:cNvPr id="80918" name="Text Box 44">
              <a:extLst>
                <a:ext uri="{FF2B5EF4-FFF2-40B4-BE49-F238E27FC236}">
                  <a16:creationId xmlns:a16="http://schemas.microsoft.com/office/drawing/2014/main" id="{7C6EB5FE-C614-4566-861C-0C24E93570AF}"/>
                </a:ext>
              </a:extLst>
            </p:cNvPr>
            <p:cNvSpPr txBox="1">
              <a:spLocks noChangeArrowheads="1"/>
            </p:cNvSpPr>
            <p:nvPr/>
          </p:nvSpPr>
          <p:spPr bwMode="auto">
            <a:xfrm rot="-5400000">
              <a:off x="3132932" y="5081296"/>
              <a:ext cx="1420812" cy="49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eaLnBrk="0" fontAlgn="base" hangingPunct="0">
                <a:spcBef>
                  <a:spcPct val="50000"/>
                </a:spcBef>
                <a:spcAft>
                  <a:spcPct val="0"/>
                </a:spcAft>
                <a:buNone/>
                <a:defRPr/>
              </a:pPr>
              <a:r>
                <a:rPr lang="en-US" altLang="en-US" sz="1200" b="1">
                  <a:solidFill>
                    <a:srgbClr val="000000"/>
                  </a:solidFill>
                </a:rPr>
                <a:t>Leasing or</a:t>
              </a:r>
              <a:br>
                <a:rPr lang="en-US" altLang="en-US" sz="1200" b="1">
                  <a:solidFill>
                    <a:srgbClr val="000000"/>
                  </a:solidFill>
                </a:rPr>
              </a:br>
              <a:r>
                <a:rPr lang="en-US" altLang="en-US" sz="1200" b="1">
                  <a:solidFill>
                    <a:srgbClr val="000000"/>
                  </a:solidFill>
                </a:rPr>
                <a:t>hire purchase</a:t>
              </a:r>
              <a:endParaRPr lang="en-GB" altLang="en-US" sz="1200" b="1">
                <a:solidFill>
                  <a:srgbClr val="000000"/>
                </a:solidFill>
              </a:endParaRPr>
            </a:p>
          </p:txBody>
        </p:sp>
        <p:sp>
          <p:nvSpPr>
            <p:cNvPr id="80919" name="Text Box 44">
              <a:extLst>
                <a:ext uri="{FF2B5EF4-FFF2-40B4-BE49-F238E27FC236}">
                  <a16:creationId xmlns:a16="http://schemas.microsoft.com/office/drawing/2014/main" id="{77D76FA5-1E17-4A16-8FAB-0A977DB45F06}"/>
                </a:ext>
              </a:extLst>
            </p:cNvPr>
            <p:cNvSpPr txBox="1">
              <a:spLocks noChangeArrowheads="1"/>
            </p:cNvSpPr>
            <p:nvPr/>
          </p:nvSpPr>
          <p:spPr bwMode="auto">
            <a:xfrm rot="-5400000">
              <a:off x="4542631" y="5052377"/>
              <a:ext cx="1520825" cy="692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eaLnBrk="0" fontAlgn="base" hangingPunct="0">
                <a:spcBef>
                  <a:spcPct val="50000"/>
                </a:spcBef>
                <a:spcAft>
                  <a:spcPct val="0"/>
                </a:spcAft>
                <a:buNone/>
                <a:defRPr/>
              </a:pPr>
              <a:r>
                <a:rPr lang="en-US" altLang="en-US" sz="1200" b="1">
                  <a:solidFill>
                    <a:srgbClr val="000000"/>
                  </a:solidFill>
                </a:rPr>
                <a:t>Loans/equity from directors, family, friends</a:t>
              </a:r>
              <a:endParaRPr lang="en-GB" altLang="en-US" sz="1200" b="1">
                <a:solidFill>
                  <a:srgbClr val="000000"/>
                </a:solidFill>
              </a:endParaRPr>
            </a:p>
          </p:txBody>
        </p:sp>
        <p:sp>
          <p:nvSpPr>
            <p:cNvPr id="80920" name="AutoShape 7">
              <a:extLst>
                <a:ext uri="{FF2B5EF4-FFF2-40B4-BE49-F238E27FC236}">
                  <a16:creationId xmlns:a16="http://schemas.microsoft.com/office/drawing/2014/main" id="{38F86862-22EF-4E3F-AB24-50C7C9AD9D19}"/>
                </a:ext>
              </a:extLst>
            </p:cNvPr>
            <p:cNvSpPr>
              <a:spLocks noChangeArrowheads="1"/>
            </p:cNvSpPr>
            <p:nvPr/>
          </p:nvSpPr>
          <p:spPr bwMode="auto">
            <a:xfrm>
              <a:off x="1319213" y="906463"/>
              <a:ext cx="501650" cy="3681412"/>
            </a:xfrm>
            <a:prstGeom prst="cube">
              <a:avLst>
                <a:gd name="adj" fmla="val 10991"/>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GB" altLang="en-US" sz="1200">
                <a:solidFill>
                  <a:srgbClr val="000000"/>
                </a:solidFill>
                <a:latin typeface="Calibri" panose="020F0502020204030204" pitchFamily="34" charset="0"/>
              </a:endParaRPr>
            </a:p>
          </p:txBody>
        </p:sp>
        <p:sp>
          <p:nvSpPr>
            <p:cNvPr id="80921" name="Text Box 44">
              <a:extLst>
                <a:ext uri="{FF2B5EF4-FFF2-40B4-BE49-F238E27FC236}">
                  <a16:creationId xmlns:a16="http://schemas.microsoft.com/office/drawing/2014/main" id="{09520EBD-ACE3-4E76-BEFF-B1030321B66B}"/>
                </a:ext>
              </a:extLst>
            </p:cNvPr>
            <p:cNvSpPr txBox="1">
              <a:spLocks noChangeArrowheads="1"/>
            </p:cNvSpPr>
            <p:nvPr/>
          </p:nvSpPr>
          <p:spPr bwMode="auto">
            <a:xfrm rot="-5400000">
              <a:off x="763588" y="1713850"/>
              <a:ext cx="1311275" cy="29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eaLnBrk="0" fontAlgn="base" hangingPunct="0">
                <a:spcBef>
                  <a:spcPct val="50000"/>
                </a:spcBef>
                <a:spcAft>
                  <a:spcPct val="0"/>
                </a:spcAft>
                <a:buNone/>
                <a:defRPr/>
              </a:pPr>
              <a:r>
                <a:rPr lang="en-US" altLang="en-US" sz="1200" b="1">
                  <a:solidFill>
                    <a:srgbClr val="000000"/>
                  </a:solidFill>
                </a:rPr>
                <a:t>Per cent</a:t>
              </a:r>
              <a:endParaRPr lang="en-GB" altLang="en-US" sz="1200" b="1">
                <a:solidFill>
                  <a:srgbClr val="000000"/>
                </a:solidFill>
              </a:endParaRPr>
            </a:p>
          </p:txBody>
        </p:sp>
        <p:grpSp>
          <p:nvGrpSpPr>
            <p:cNvPr id="80922" name="Group 4">
              <a:extLst>
                <a:ext uri="{FF2B5EF4-FFF2-40B4-BE49-F238E27FC236}">
                  <a16:creationId xmlns:a16="http://schemas.microsoft.com/office/drawing/2014/main" id="{23769E6A-E6A8-48FB-80C6-C8711593DECB}"/>
                </a:ext>
              </a:extLst>
            </p:cNvPr>
            <p:cNvGrpSpPr>
              <a:grpSpLocks/>
            </p:cNvGrpSpPr>
            <p:nvPr/>
          </p:nvGrpSpPr>
          <p:grpSpPr bwMode="auto">
            <a:xfrm>
              <a:off x="1462088" y="2971799"/>
              <a:ext cx="442912" cy="1424082"/>
              <a:chOff x="2127137" y="3066449"/>
              <a:chExt cx="649022" cy="1622059"/>
            </a:xfrm>
          </p:grpSpPr>
          <p:grpSp>
            <p:nvGrpSpPr>
              <p:cNvPr id="80944" name="Group 2">
                <a:extLst>
                  <a:ext uri="{FF2B5EF4-FFF2-40B4-BE49-F238E27FC236}">
                    <a16:creationId xmlns:a16="http://schemas.microsoft.com/office/drawing/2014/main" id="{F41CBC38-F5E9-4D11-9F74-C3A048861C38}"/>
                  </a:ext>
                </a:extLst>
              </p:cNvPr>
              <p:cNvGrpSpPr>
                <a:grpSpLocks/>
              </p:cNvGrpSpPr>
              <p:nvPr/>
            </p:nvGrpSpPr>
            <p:grpSpPr bwMode="auto">
              <a:xfrm>
                <a:off x="2127137" y="4369469"/>
                <a:ext cx="641402" cy="319039"/>
                <a:chOff x="2134757" y="4335323"/>
                <a:chExt cx="641402" cy="319039"/>
              </a:xfrm>
            </p:grpSpPr>
            <p:sp>
              <p:nvSpPr>
                <p:cNvPr id="80954" name="AutoShape 33">
                  <a:extLst>
                    <a:ext uri="{FF2B5EF4-FFF2-40B4-BE49-F238E27FC236}">
                      <a16:creationId xmlns:a16="http://schemas.microsoft.com/office/drawing/2014/main" id="{0F2B2E55-1519-4D54-AAA7-2C1CD361C0A9}"/>
                    </a:ext>
                  </a:extLst>
                </p:cNvPr>
                <p:cNvSpPr>
                  <a:spLocks noChangeArrowheads="1"/>
                </p:cNvSpPr>
                <p:nvPr/>
              </p:nvSpPr>
              <p:spPr bwMode="auto">
                <a:xfrm>
                  <a:off x="2576118" y="4354375"/>
                  <a:ext cx="200041" cy="212745"/>
                </a:xfrm>
                <a:prstGeom prst="cube">
                  <a:avLst>
                    <a:gd name="adj" fmla="val 3363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GB" altLang="en-US" sz="1200">
                    <a:solidFill>
                      <a:srgbClr val="000000"/>
                    </a:solidFill>
                    <a:latin typeface="Calibri" panose="020F0502020204030204" pitchFamily="34" charset="0"/>
                  </a:endParaRPr>
                </a:p>
              </p:txBody>
            </p:sp>
            <p:sp>
              <p:nvSpPr>
                <p:cNvPr id="80955" name="Text Box 34">
                  <a:extLst>
                    <a:ext uri="{FF2B5EF4-FFF2-40B4-BE49-F238E27FC236}">
                      <a16:creationId xmlns:a16="http://schemas.microsoft.com/office/drawing/2014/main" id="{3D54EB34-B10C-4A52-A5B4-32EF11E75DBD}"/>
                    </a:ext>
                  </a:extLst>
                </p:cNvPr>
                <p:cNvSpPr txBox="1">
                  <a:spLocks noChangeArrowheads="1"/>
                </p:cNvSpPr>
                <p:nvPr/>
              </p:nvSpPr>
              <p:spPr bwMode="auto">
                <a:xfrm>
                  <a:off x="2134757" y="4335323"/>
                  <a:ext cx="500104" cy="319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eaLnBrk="0" fontAlgn="base" hangingPunct="0">
                    <a:spcBef>
                      <a:spcPct val="50000"/>
                    </a:spcBef>
                    <a:spcAft>
                      <a:spcPct val="0"/>
                    </a:spcAft>
                    <a:buNone/>
                    <a:defRPr/>
                  </a:pPr>
                  <a:r>
                    <a:rPr lang="en-US" altLang="en-US" sz="1100" b="1">
                      <a:solidFill>
                        <a:srgbClr val="000000"/>
                      </a:solidFill>
                    </a:rPr>
                    <a:t>2</a:t>
                  </a:r>
                  <a:endParaRPr lang="en-GB" altLang="en-US" sz="1100" b="1">
                    <a:solidFill>
                      <a:srgbClr val="000000"/>
                    </a:solidFill>
                  </a:endParaRPr>
                </a:p>
              </p:txBody>
            </p:sp>
          </p:grpSp>
          <p:grpSp>
            <p:nvGrpSpPr>
              <p:cNvPr id="80945" name="Group 68">
                <a:extLst>
                  <a:ext uri="{FF2B5EF4-FFF2-40B4-BE49-F238E27FC236}">
                    <a16:creationId xmlns:a16="http://schemas.microsoft.com/office/drawing/2014/main" id="{895CDBE1-C2EF-424E-A5E1-2887C4D9B166}"/>
                  </a:ext>
                </a:extLst>
              </p:cNvPr>
              <p:cNvGrpSpPr>
                <a:grpSpLocks/>
              </p:cNvGrpSpPr>
              <p:nvPr/>
            </p:nvGrpSpPr>
            <p:grpSpPr bwMode="auto">
              <a:xfrm>
                <a:off x="2127137" y="3935129"/>
                <a:ext cx="641402" cy="319039"/>
                <a:chOff x="2134757" y="4335323"/>
                <a:chExt cx="641402" cy="319039"/>
              </a:xfrm>
            </p:grpSpPr>
            <p:sp>
              <p:nvSpPr>
                <p:cNvPr id="80952" name="AutoShape 33">
                  <a:extLst>
                    <a:ext uri="{FF2B5EF4-FFF2-40B4-BE49-F238E27FC236}">
                      <a16:creationId xmlns:a16="http://schemas.microsoft.com/office/drawing/2014/main" id="{F65B0B83-6736-4AD6-9BF9-434123D0584C}"/>
                    </a:ext>
                  </a:extLst>
                </p:cNvPr>
                <p:cNvSpPr>
                  <a:spLocks noChangeArrowheads="1"/>
                </p:cNvSpPr>
                <p:nvPr/>
              </p:nvSpPr>
              <p:spPr bwMode="auto">
                <a:xfrm>
                  <a:off x="2576118" y="4354375"/>
                  <a:ext cx="200041" cy="212745"/>
                </a:xfrm>
                <a:prstGeom prst="cube">
                  <a:avLst>
                    <a:gd name="adj" fmla="val 3363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GB" altLang="en-US" sz="1200">
                    <a:solidFill>
                      <a:srgbClr val="000000"/>
                    </a:solidFill>
                    <a:latin typeface="Calibri" panose="020F0502020204030204" pitchFamily="34" charset="0"/>
                  </a:endParaRPr>
                </a:p>
              </p:txBody>
            </p:sp>
            <p:sp>
              <p:nvSpPr>
                <p:cNvPr id="80953" name="Text Box 34">
                  <a:extLst>
                    <a:ext uri="{FF2B5EF4-FFF2-40B4-BE49-F238E27FC236}">
                      <a16:creationId xmlns:a16="http://schemas.microsoft.com/office/drawing/2014/main" id="{25428D72-FA56-4EAA-BEC8-ACBCB76E083C}"/>
                    </a:ext>
                  </a:extLst>
                </p:cNvPr>
                <p:cNvSpPr txBox="1">
                  <a:spLocks noChangeArrowheads="1"/>
                </p:cNvSpPr>
                <p:nvPr/>
              </p:nvSpPr>
              <p:spPr bwMode="auto">
                <a:xfrm>
                  <a:off x="2134757" y="4335323"/>
                  <a:ext cx="500104" cy="319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eaLnBrk="0" fontAlgn="base" hangingPunct="0">
                    <a:spcBef>
                      <a:spcPct val="50000"/>
                    </a:spcBef>
                    <a:spcAft>
                      <a:spcPct val="0"/>
                    </a:spcAft>
                    <a:buNone/>
                    <a:defRPr/>
                  </a:pPr>
                  <a:r>
                    <a:rPr lang="en-US" altLang="en-US" sz="1100" b="1">
                      <a:solidFill>
                        <a:srgbClr val="000000"/>
                      </a:solidFill>
                    </a:rPr>
                    <a:t>4</a:t>
                  </a:r>
                  <a:endParaRPr lang="en-GB" altLang="en-US" sz="1100" b="1">
                    <a:solidFill>
                      <a:srgbClr val="000000"/>
                    </a:solidFill>
                  </a:endParaRPr>
                </a:p>
              </p:txBody>
            </p:sp>
          </p:grpSp>
          <p:grpSp>
            <p:nvGrpSpPr>
              <p:cNvPr id="80946" name="Group 71">
                <a:extLst>
                  <a:ext uri="{FF2B5EF4-FFF2-40B4-BE49-F238E27FC236}">
                    <a16:creationId xmlns:a16="http://schemas.microsoft.com/office/drawing/2014/main" id="{E21B6E27-A7F5-48C9-B366-9705168307A4}"/>
                  </a:ext>
                </a:extLst>
              </p:cNvPr>
              <p:cNvGrpSpPr>
                <a:grpSpLocks/>
              </p:cNvGrpSpPr>
              <p:nvPr/>
            </p:nvGrpSpPr>
            <p:grpSpPr bwMode="auto">
              <a:xfrm>
                <a:off x="2134757" y="3493169"/>
                <a:ext cx="641402" cy="319039"/>
                <a:chOff x="2134757" y="4335323"/>
                <a:chExt cx="641402" cy="319039"/>
              </a:xfrm>
            </p:grpSpPr>
            <p:sp>
              <p:nvSpPr>
                <p:cNvPr id="80950" name="AutoShape 33">
                  <a:extLst>
                    <a:ext uri="{FF2B5EF4-FFF2-40B4-BE49-F238E27FC236}">
                      <a16:creationId xmlns:a16="http://schemas.microsoft.com/office/drawing/2014/main" id="{ECD99E74-7F45-4421-8DBF-0CCAB6A47B12}"/>
                    </a:ext>
                  </a:extLst>
                </p:cNvPr>
                <p:cNvSpPr>
                  <a:spLocks noChangeArrowheads="1"/>
                </p:cNvSpPr>
                <p:nvPr/>
              </p:nvSpPr>
              <p:spPr bwMode="auto">
                <a:xfrm>
                  <a:off x="2576118" y="4354375"/>
                  <a:ext cx="200041" cy="212745"/>
                </a:xfrm>
                <a:prstGeom prst="cube">
                  <a:avLst>
                    <a:gd name="adj" fmla="val 3363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GB" altLang="en-US" sz="1200">
                    <a:solidFill>
                      <a:srgbClr val="000000"/>
                    </a:solidFill>
                    <a:latin typeface="Calibri" panose="020F0502020204030204" pitchFamily="34" charset="0"/>
                  </a:endParaRPr>
                </a:p>
              </p:txBody>
            </p:sp>
            <p:sp>
              <p:nvSpPr>
                <p:cNvPr id="80951" name="Text Box 34">
                  <a:extLst>
                    <a:ext uri="{FF2B5EF4-FFF2-40B4-BE49-F238E27FC236}">
                      <a16:creationId xmlns:a16="http://schemas.microsoft.com/office/drawing/2014/main" id="{91C1EF25-8C3C-42FE-8CA7-49EE558DB45B}"/>
                    </a:ext>
                  </a:extLst>
                </p:cNvPr>
                <p:cNvSpPr txBox="1">
                  <a:spLocks noChangeArrowheads="1"/>
                </p:cNvSpPr>
                <p:nvPr/>
              </p:nvSpPr>
              <p:spPr bwMode="auto">
                <a:xfrm>
                  <a:off x="2134757" y="4335323"/>
                  <a:ext cx="500104" cy="319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eaLnBrk="0" fontAlgn="base" hangingPunct="0">
                    <a:spcBef>
                      <a:spcPct val="50000"/>
                    </a:spcBef>
                    <a:spcAft>
                      <a:spcPct val="0"/>
                    </a:spcAft>
                    <a:buNone/>
                    <a:defRPr/>
                  </a:pPr>
                  <a:r>
                    <a:rPr lang="en-US" altLang="en-US" sz="1100" b="1">
                      <a:solidFill>
                        <a:srgbClr val="000000"/>
                      </a:solidFill>
                    </a:rPr>
                    <a:t>6</a:t>
                  </a:r>
                  <a:endParaRPr lang="en-GB" altLang="en-US" sz="1100" b="1">
                    <a:solidFill>
                      <a:srgbClr val="000000"/>
                    </a:solidFill>
                  </a:endParaRPr>
                </a:p>
              </p:txBody>
            </p:sp>
          </p:grpSp>
          <p:grpSp>
            <p:nvGrpSpPr>
              <p:cNvPr id="80947" name="Group 74">
                <a:extLst>
                  <a:ext uri="{FF2B5EF4-FFF2-40B4-BE49-F238E27FC236}">
                    <a16:creationId xmlns:a16="http://schemas.microsoft.com/office/drawing/2014/main" id="{0B4B7808-26D8-4FB4-ACDB-63F8158ABA7E}"/>
                  </a:ext>
                </a:extLst>
              </p:cNvPr>
              <p:cNvGrpSpPr>
                <a:grpSpLocks/>
              </p:cNvGrpSpPr>
              <p:nvPr/>
            </p:nvGrpSpPr>
            <p:grpSpPr bwMode="auto">
              <a:xfrm>
                <a:off x="2134757" y="3066449"/>
                <a:ext cx="641402" cy="319039"/>
                <a:chOff x="2134757" y="4335323"/>
                <a:chExt cx="641402" cy="319039"/>
              </a:xfrm>
            </p:grpSpPr>
            <p:sp>
              <p:nvSpPr>
                <p:cNvPr id="80948" name="AutoShape 33">
                  <a:extLst>
                    <a:ext uri="{FF2B5EF4-FFF2-40B4-BE49-F238E27FC236}">
                      <a16:creationId xmlns:a16="http://schemas.microsoft.com/office/drawing/2014/main" id="{E373EE39-A728-4075-8C69-76055AA16A56}"/>
                    </a:ext>
                  </a:extLst>
                </p:cNvPr>
                <p:cNvSpPr>
                  <a:spLocks noChangeArrowheads="1"/>
                </p:cNvSpPr>
                <p:nvPr/>
              </p:nvSpPr>
              <p:spPr bwMode="auto">
                <a:xfrm>
                  <a:off x="2576118" y="4354375"/>
                  <a:ext cx="200041" cy="212745"/>
                </a:xfrm>
                <a:prstGeom prst="cube">
                  <a:avLst>
                    <a:gd name="adj" fmla="val 3363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GB" altLang="en-US" sz="1200">
                    <a:solidFill>
                      <a:srgbClr val="000000"/>
                    </a:solidFill>
                    <a:latin typeface="Calibri" panose="020F0502020204030204" pitchFamily="34" charset="0"/>
                  </a:endParaRPr>
                </a:p>
              </p:txBody>
            </p:sp>
            <p:sp>
              <p:nvSpPr>
                <p:cNvPr id="80949" name="Text Box 34">
                  <a:extLst>
                    <a:ext uri="{FF2B5EF4-FFF2-40B4-BE49-F238E27FC236}">
                      <a16:creationId xmlns:a16="http://schemas.microsoft.com/office/drawing/2014/main" id="{2ED53923-C45E-40AE-9D75-52308E0E1BE9}"/>
                    </a:ext>
                  </a:extLst>
                </p:cNvPr>
                <p:cNvSpPr txBox="1">
                  <a:spLocks noChangeArrowheads="1"/>
                </p:cNvSpPr>
                <p:nvPr/>
              </p:nvSpPr>
              <p:spPr bwMode="auto">
                <a:xfrm>
                  <a:off x="2134757" y="4335323"/>
                  <a:ext cx="500104" cy="319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eaLnBrk="0" fontAlgn="base" hangingPunct="0">
                    <a:spcBef>
                      <a:spcPct val="50000"/>
                    </a:spcBef>
                    <a:spcAft>
                      <a:spcPct val="0"/>
                    </a:spcAft>
                    <a:buNone/>
                    <a:defRPr/>
                  </a:pPr>
                  <a:r>
                    <a:rPr lang="en-US" altLang="en-US" sz="1100" b="1">
                      <a:solidFill>
                        <a:srgbClr val="000000"/>
                      </a:solidFill>
                    </a:rPr>
                    <a:t>8</a:t>
                  </a:r>
                  <a:endParaRPr lang="en-GB" altLang="en-US" sz="1100" b="1">
                    <a:solidFill>
                      <a:srgbClr val="000000"/>
                    </a:solidFill>
                  </a:endParaRPr>
                </a:p>
              </p:txBody>
            </p:sp>
          </p:grpSp>
        </p:grpSp>
        <p:grpSp>
          <p:nvGrpSpPr>
            <p:cNvPr id="80923" name="Group 79">
              <a:extLst>
                <a:ext uri="{FF2B5EF4-FFF2-40B4-BE49-F238E27FC236}">
                  <a16:creationId xmlns:a16="http://schemas.microsoft.com/office/drawing/2014/main" id="{7B826BA8-4678-4D98-90F4-BE14B385CDA5}"/>
                </a:ext>
              </a:extLst>
            </p:cNvPr>
            <p:cNvGrpSpPr>
              <a:grpSpLocks/>
            </p:cNvGrpSpPr>
            <p:nvPr/>
          </p:nvGrpSpPr>
          <p:grpSpPr bwMode="auto">
            <a:xfrm>
              <a:off x="1319213" y="2597150"/>
              <a:ext cx="585787" cy="277813"/>
              <a:chOff x="1914129" y="4338645"/>
              <a:chExt cx="862030" cy="315315"/>
            </a:xfrm>
          </p:grpSpPr>
          <p:sp>
            <p:nvSpPr>
              <p:cNvPr id="80942" name="AutoShape 33">
                <a:extLst>
                  <a:ext uri="{FF2B5EF4-FFF2-40B4-BE49-F238E27FC236}">
                    <a16:creationId xmlns:a16="http://schemas.microsoft.com/office/drawing/2014/main" id="{C94C496F-AAEA-40D2-ACBC-DD9B665940AF}"/>
                  </a:ext>
                </a:extLst>
              </p:cNvPr>
              <p:cNvSpPr>
                <a:spLocks noChangeArrowheads="1"/>
              </p:cNvSpPr>
              <p:nvPr/>
            </p:nvSpPr>
            <p:spPr bwMode="auto">
              <a:xfrm>
                <a:off x="2576118" y="4354375"/>
                <a:ext cx="200041" cy="212745"/>
              </a:xfrm>
              <a:prstGeom prst="cube">
                <a:avLst>
                  <a:gd name="adj" fmla="val 3363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GB" altLang="en-US" sz="1200">
                  <a:solidFill>
                    <a:srgbClr val="000000"/>
                  </a:solidFill>
                  <a:latin typeface="Calibri" panose="020F0502020204030204" pitchFamily="34" charset="0"/>
                </a:endParaRPr>
              </a:p>
            </p:txBody>
          </p:sp>
          <p:sp>
            <p:nvSpPr>
              <p:cNvPr id="80943" name="Text Box 34">
                <a:extLst>
                  <a:ext uri="{FF2B5EF4-FFF2-40B4-BE49-F238E27FC236}">
                    <a16:creationId xmlns:a16="http://schemas.microsoft.com/office/drawing/2014/main" id="{22A5099E-A08D-4073-BCE0-51B49DF54ED8}"/>
                  </a:ext>
                </a:extLst>
              </p:cNvPr>
              <p:cNvSpPr txBox="1">
                <a:spLocks noChangeArrowheads="1"/>
              </p:cNvSpPr>
              <p:nvPr/>
            </p:nvSpPr>
            <p:spPr bwMode="auto">
              <a:xfrm>
                <a:off x="1914129" y="4338645"/>
                <a:ext cx="720729" cy="3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eaLnBrk="0" fontAlgn="base" hangingPunct="0">
                  <a:spcBef>
                    <a:spcPct val="50000"/>
                  </a:spcBef>
                  <a:spcAft>
                    <a:spcPct val="0"/>
                  </a:spcAft>
                  <a:buNone/>
                  <a:defRPr/>
                </a:pPr>
                <a:r>
                  <a:rPr lang="en-US" altLang="en-US" sz="1100" b="1">
                    <a:solidFill>
                      <a:srgbClr val="000000"/>
                    </a:solidFill>
                  </a:rPr>
                  <a:t>10 </a:t>
                </a:r>
                <a:endParaRPr lang="en-GB" altLang="en-US" sz="1100" b="1">
                  <a:solidFill>
                    <a:srgbClr val="000000"/>
                  </a:solidFill>
                </a:endParaRPr>
              </a:p>
            </p:txBody>
          </p:sp>
        </p:grpSp>
        <p:grpSp>
          <p:nvGrpSpPr>
            <p:cNvPr id="80924" name="Group 80">
              <a:extLst>
                <a:ext uri="{FF2B5EF4-FFF2-40B4-BE49-F238E27FC236}">
                  <a16:creationId xmlns:a16="http://schemas.microsoft.com/office/drawing/2014/main" id="{66492C66-E798-470D-A1E6-B9D3C89E1D55}"/>
                </a:ext>
              </a:extLst>
            </p:cNvPr>
            <p:cNvGrpSpPr>
              <a:grpSpLocks/>
            </p:cNvGrpSpPr>
            <p:nvPr/>
          </p:nvGrpSpPr>
          <p:grpSpPr bwMode="auto">
            <a:xfrm>
              <a:off x="1252538" y="2212975"/>
              <a:ext cx="652462" cy="277813"/>
              <a:chOff x="1817369" y="4335323"/>
              <a:chExt cx="958790" cy="315315"/>
            </a:xfrm>
          </p:grpSpPr>
          <p:sp>
            <p:nvSpPr>
              <p:cNvPr id="80940" name="AutoShape 33">
                <a:extLst>
                  <a:ext uri="{FF2B5EF4-FFF2-40B4-BE49-F238E27FC236}">
                    <a16:creationId xmlns:a16="http://schemas.microsoft.com/office/drawing/2014/main" id="{9D34B419-DC2F-4D47-8B11-003D931E3836}"/>
                  </a:ext>
                </a:extLst>
              </p:cNvPr>
              <p:cNvSpPr>
                <a:spLocks noChangeArrowheads="1"/>
              </p:cNvSpPr>
              <p:nvPr/>
            </p:nvSpPr>
            <p:spPr bwMode="auto">
              <a:xfrm>
                <a:off x="2576118" y="4354375"/>
                <a:ext cx="200041" cy="212745"/>
              </a:xfrm>
              <a:prstGeom prst="cube">
                <a:avLst>
                  <a:gd name="adj" fmla="val 3363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GB" altLang="en-US" sz="1200">
                  <a:solidFill>
                    <a:srgbClr val="000000"/>
                  </a:solidFill>
                  <a:latin typeface="Calibri" panose="020F0502020204030204" pitchFamily="34" charset="0"/>
                </a:endParaRPr>
              </a:p>
            </p:txBody>
          </p:sp>
          <p:sp>
            <p:nvSpPr>
              <p:cNvPr id="80941" name="Text Box 34">
                <a:extLst>
                  <a:ext uri="{FF2B5EF4-FFF2-40B4-BE49-F238E27FC236}">
                    <a16:creationId xmlns:a16="http://schemas.microsoft.com/office/drawing/2014/main" id="{0235DBE4-7DA2-47C9-9480-B8910C1F97CF}"/>
                  </a:ext>
                </a:extLst>
              </p:cNvPr>
              <p:cNvSpPr txBox="1">
                <a:spLocks noChangeArrowheads="1"/>
              </p:cNvSpPr>
              <p:nvPr/>
            </p:nvSpPr>
            <p:spPr bwMode="auto">
              <a:xfrm>
                <a:off x="1817369" y="4335323"/>
                <a:ext cx="817490" cy="3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eaLnBrk="0" fontAlgn="base" hangingPunct="0">
                  <a:spcBef>
                    <a:spcPct val="50000"/>
                  </a:spcBef>
                  <a:spcAft>
                    <a:spcPct val="0"/>
                  </a:spcAft>
                  <a:buNone/>
                  <a:defRPr/>
                </a:pPr>
                <a:r>
                  <a:rPr lang="en-US" altLang="en-US" sz="1100" b="1">
                    <a:solidFill>
                      <a:srgbClr val="000000"/>
                    </a:solidFill>
                  </a:rPr>
                  <a:t>12</a:t>
                </a:r>
                <a:endParaRPr lang="en-GB" altLang="en-US" sz="1100" b="1">
                  <a:solidFill>
                    <a:srgbClr val="000000"/>
                  </a:solidFill>
                </a:endParaRPr>
              </a:p>
            </p:txBody>
          </p:sp>
        </p:grpSp>
        <p:grpSp>
          <p:nvGrpSpPr>
            <p:cNvPr id="80925" name="Group 81">
              <a:extLst>
                <a:ext uri="{FF2B5EF4-FFF2-40B4-BE49-F238E27FC236}">
                  <a16:creationId xmlns:a16="http://schemas.microsoft.com/office/drawing/2014/main" id="{CD51468F-90AE-4FBD-A4EA-B946AB133AE2}"/>
                </a:ext>
              </a:extLst>
            </p:cNvPr>
            <p:cNvGrpSpPr>
              <a:grpSpLocks/>
            </p:cNvGrpSpPr>
            <p:nvPr/>
          </p:nvGrpSpPr>
          <p:grpSpPr bwMode="auto">
            <a:xfrm>
              <a:off x="1331913" y="1824038"/>
              <a:ext cx="579437" cy="277812"/>
              <a:chOff x="1925864" y="4335323"/>
              <a:chExt cx="850295" cy="315315"/>
            </a:xfrm>
          </p:grpSpPr>
          <p:sp>
            <p:nvSpPr>
              <p:cNvPr id="80938" name="AutoShape 33">
                <a:extLst>
                  <a:ext uri="{FF2B5EF4-FFF2-40B4-BE49-F238E27FC236}">
                    <a16:creationId xmlns:a16="http://schemas.microsoft.com/office/drawing/2014/main" id="{998B4683-9B6A-4A50-95BD-123C55143A83}"/>
                  </a:ext>
                </a:extLst>
              </p:cNvPr>
              <p:cNvSpPr>
                <a:spLocks noChangeArrowheads="1"/>
              </p:cNvSpPr>
              <p:nvPr/>
            </p:nvSpPr>
            <p:spPr bwMode="auto">
              <a:xfrm>
                <a:off x="2576118" y="4354375"/>
                <a:ext cx="200041" cy="212745"/>
              </a:xfrm>
              <a:prstGeom prst="cube">
                <a:avLst>
                  <a:gd name="adj" fmla="val 3363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GB" altLang="en-US" sz="1200">
                  <a:solidFill>
                    <a:srgbClr val="000000"/>
                  </a:solidFill>
                  <a:latin typeface="Calibri" panose="020F0502020204030204" pitchFamily="34" charset="0"/>
                </a:endParaRPr>
              </a:p>
            </p:txBody>
          </p:sp>
          <p:sp>
            <p:nvSpPr>
              <p:cNvPr id="80939" name="Text Box 34">
                <a:extLst>
                  <a:ext uri="{FF2B5EF4-FFF2-40B4-BE49-F238E27FC236}">
                    <a16:creationId xmlns:a16="http://schemas.microsoft.com/office/drawing/2014/main" id="{DAF6E6FD-0B59-4F58-BBD8-7D7D9135FB18}"/>
                  </a:ext>
                </a:extLst>
              </p:cNvPr>
              <p:cNvSpPr txBox="1">
                <a:spLocks noChangeArrowheads="1"/>
              </p:cNvSpPr>
              <p:nvPr/>
            </p:nvSpPr>
            <p:spPr bwMode="auto">
              <a:xfrm>
                <a:off x="1925864" y="4335323"/>
                <a:ext cx="708997" cy="3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eaLnBrk="0" fontAlgn="base" hangingPunct="0">
                  <a:spcBef>
                    <a:spcPct val="50000"/>
                  </a:spcBef>
                  <a:spcAft>
                    <a:spcPct val="0"/>
                  </a:spcAft>
                  <a:buNone/>
                  <a:defRPr/>
                </a:pPr>
                <a:r>
                  <a:rPr lang="en-US" altLang="en-US" sz="1100" b="1">
                    <a:solidFill>
                      <a:srgbClr val="000000"/>
                    </a:solidFill>
                  </a:rPr>
                  <a:t>14</a:t>
                </a:r>
                <a:endParaRPr lang="en-GB" altLang="en-US" sz="1100" b="1">
                  <a:solidFill>
                    <a:srgbClr val="000000"/>
                  </a:solidFill>
                </a:endParaRPr>
              </a:p>
            </p:txBody>
          </p:sp>
        </p:grpSp>
        <p:grpSp>
          <p:nvGrpSpPr>
            <p:cNvPr id="80926" name="Group 82">
              <a:extLst>
                <a:ext uri="{FF2B5EF4-FFF2-40B4-BE49-F238E27FC236}">
                  <a16:creationId xmlns:a16="http://schemas.microsoft.com/office/drawing/2014/main" id="{4C713B06-9212-4D8D-BF2D-C45F4FD5B1F2}"/>
                </a:ext>
              </a:extLst>
            </p:cNvPr>
            <p:cNvGrpSpPr>
              <a:grpSpLocks/>
            </p:cNvGrpSpPr>
            <p:nvPr/>
          </p:nvGrpSpPr>
          <p:grpSpPr bwMode="auto">
            <a:xfrm>
              <a:off x="1319213" y="1457329"/>
              <a:ext cx="585787" cy="280100"/>
              <a:chOff x="1914131" y="4335323"/>
              <a:chExt cx="862028" cy="319738"/>
            </a:xfrm>
          </p:grpSpPr>
          <p:sp>
            <p:nvSpPr>
              <p:cNvPr id="80936" name="AutoShape 33">
                <a:extLst>
                  <a:ext uri="{FF2B5EF4-FFF2-40B4-BE49-F238E27FC236}">
                    <a16:creationId xmlns:a16="http://schemas.microsoft.com/office/drawing/2014/main" id="{1CD69D62-E294-4299-B23D-AE3467C44AC1}"/>
                  </a:ext>
                </a:extLst>
              </p:cNvPr>
              <p:cNvSpPr>
                <a:spLocks noChangeArrowheads="1"/>
              </p:cNvSpPr>
              <p:nvPr/>
            </p:nvSpPr>
            <p:spPr bwMode="auto">
              <a:xfrm>
                <a:off x="2576118" y="4354375"/>
                <a:ext cx="200041" cy="212745"/>
              </a:xfrm>
              <a:prstGeom prst="cube">
                <a:avLst>
                  <a:gd name="adj" fmla="val 3363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GB" altLang="en-US" sz="1200">
                  <a:solidFill>
                    <a:srgbClr val="000000"/>
                  </a:solidFill>
                  <a:latin typeface="Calibri" panose="020F0502020204030204" pitchFamily="34" charset="0"/>
                </a:endParaRPr>
              </a:p>
            </p:txBody>
          </p:sp>
          <p:sp>
            <p:nvSpPr>
              <p:cNvPr id="80937" name="Text Box 34">
                <a:extLst>
                  <a:ext uri="{FF2B5EF4-FFF2-40B4-BE49-F238E27FC236}">
                    <a16:creationId xmlns:a16="http://schemas.microsoft.com/office/drawing/2014/main" id="{122B69B0-AE09-46AD-A275-EE562A0B2672}"/>
                  </a:ext>
                </a:extLst>
              </p:cNvPr>
              <p:cNvSpPr txBox="1">
                <a:spLocks noChangeArrowheads="1"/>
              </p:cNvSpPr>
              <p:nvPr/>
            </p:nvSpPr>
            <p:spPr bwMode="auto">
              <a:xfrm>
                <a:off x="1914131" y="4335323"/>
                <a:ext cx="720729" cy="31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eaLnBrk="0" fontAlgn="base" hangingPunct="0">
                  <a:spcBef>
                    <a:spcPct val="50000"/>
                  </a:spcBef>
                  <a:spcAft>
                    <a:spcPct val="0"/>
                  </a:spcAft>
                  <a:buNone/>
                  <a:defRPr/>
                </a:pPr>
                <a:r>
                  <a:rPr lang="en-US" altLang="en-US" sz="1100" b="1">
                    <a:solidFill>
                      <a:srgbClr val="000000"/>
                    </a:solidFill>
                  </a:rPr>
                  <a:t>16</a:t>
                </a:r>
                <a:endParaRPr lang="en-GB" altLang="en-US" sz="1100" b="1">
                  <a:solidFill>
                    <a:srgbClr val="000000"/>
                  </a:solidFill>
                </a:endParaRPr>
              </a:p>
            </p:txBody>
          </p:sp>
        </p:grpSp>
        <p:grpSp>
          <p:nvGrpSpPr>
            <p:cNvPr id="80927" name="Group 91">
              <a:extLst>
                <a:ext uri="{FF2B5EF4-FFF2-40B4-BE49-F238E27FC236}">
                  <a16:creationId xmlns:a16="http://schemas.microsoft.com/office/drawing/2014/main" id="{ABE3D416-BE22-446B-84E0-9DFC1FAD66E5}"/>
                </a:ext>
              </a:extLst>
            </p:cNvPr>
            <p:cNvGrpSpPr>
              <a:grpSpLocks/>
            </p:cNvGrpSpPr>
            <p:nvPr/>
          </p:nvGrpSpPr>
          <p:grpSpPr bwMode="auto">
            <a:xfrm>
              <a:off x="1371600" y="1062042"/>
              <a:ext cx="533400" cy="280100"/>
              <a:chOff x="1991541" y="4335323"/>
              <a:chExt cx="784618" cy="319738"/>
            </a:xfrm>
          </p:grpSpPr>
          <p:sp>
            <p:nvSpPr>
              <p:cNvPr id="80934" name="AutoShape 33">
                <a:extLst>
                  <a:ext uri="{FF2B5EF4-FFF2-40B4-BE49-F238E27FC236}">
                    <a16:creationId xmlns:a16="http://schemas.microsoft.com/office/drawing/2014/main" id="{8E91D180-A76B-453A-A84B-43B3CE1A4D7F}"/>
                  </a:ext>
                </a:extLst>
              </p:cNvPr>
              <p:cNvSpPr>
                <a:spLocks noChangeArrowheads="1"/>
              </p:cNvSpPr>
              <p:nvPr/>
            </p:nvSpPr>
            <p:spPr bwMode="auto">
              <a:xfrm>
                <a:off x="2576118" y="4354375"/>
                <a:ext cx="200041" cy="212745"/>
              </a:xfrm>
              <a:prstGeom prst="cube">
                <a:avLst>
                  <a:gd name="adj" fmla="val 33634"/>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GB" altLang="en-US" sz="1200">
                  <a:solidFill>
                    <a:srgbClr val="000000"/>
                  </a:solidFill>
                  <a:latin typeface="Calibri" panose="020F0502020204030204" pitchFamily="34" charset="0"/>
                </a:endParaRPr>
              </a:p>
            </p:txBody>
          </p:sp>
          <p:sp>
            <p:nvSpPr>
              <p:cNvPr id="80935" name="Text Box 34">
                <a:extLst>
                  <a:ext uri="{FF2B5EF4-FFF2-40B4-BE49-F238E27FC236}">
                    <a16:creationId xmlns:a16="http://schemas.microsoft.com/office/drawing/2014/main" id="{FE2DB059-642E-48D7-A456-E0842518B4EF}"/>
                  </a:ext>
                </a:extLst>
              </p:cNvPr>
              <p:cNvSpPr txBox="1">
                <a:spLocks noChangeArrowheads="1"/>
              </p:cNvSpPr>
              <p:nvPr/>
            </p:nvSpPr>
            <p:spPr bwMode="auto">
              <a:xfrm>
                <a:off x="1991541" y="4335323"/>
                <a:ext cx="643318" cy="31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eaLnBrk="0" fontAlgn="base" hangingPunct="0">
                  <a:spcBef>
                    <a:spcPct val="50000"/>
                  </a:spcBef>
                  <a:spcAft>
                    <a:spcPct val="0"/>
                  </a:spcAft>
                  <a:buNone/>
                  <a:defRPr/>
                </a:pPr>
                <a:r>
                  <a:rPr lang="en-US" altLang="en-US" sz="1100" b="1">
                    <a:solidFill>
                      <a:srgbClr val="000000"/>
                    </a:solidFill>
                  </a:rPr>
                  <a:t>18</a:t>
                </a:r>
                <a:endParaRPr lang="en-GB" altLang="en-US" sz="1100" b="1">
                  <a:solidFill>
                    <a:srgbClr val="000000"/>
                  </a:solidFill>
                </a:endParaRPr>
              </a:p>
            </p:txBody>
          </p:sp>
        </p:grpSp>
        <p:sp>
          <p:nvSpPr>
            <p:cNvPr id="80928" name="AutoShape 20">
              <a:extLst>
                <a:ext uri="{FF2B5EF4-FFF2-40B4-BE49-F238E27FC236}">
                  <a16:creationId xmlns:a16="http://schemas.microsoft.com/office/drawing/2014/main" id="{90F3EEEB-177F-49A6-8BF4-47BEA7AC8292}"/>
                </a:ext>
              </a:extLst>
            </p:cNvPr>
            <p:cNvSpPr>
              <a:spLocks noChangeArrowheads="1"/>
            </p:cNvSpPr>
            <p:nvPr/>
          </p:nvSpPr>
          <p:spPr bwMode="auto">
            <a:xfrm>
              <a:off x="2189163" y="1381125"/>
              <a:ext cx="477837" cy="3211513"/>
            </a:xfrm>
            <a:prstGeom prst="cube">
              <a:avLst>
                <a:gd name="adj" fmla="val 1288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GB" altLang="en-US" sz="1200">
                <a:solidFill>
                  <a:srgbClr val="000000"/>
                </a:solidFill>
                <a:latin typeface="Calibri" panose="020F0502020204030204" pitchFamily="34" charset="0"/>
              </a:endParaRPr>
            </a:p>
          </p:txBody>
        </p:sp>
        <p:sp>
          <p:nvSpPr>
            <p:cNvPr id="80929" name="AutoShape 20">
              <a:extLst>
                <a:ext uri="{FF2B5EF4-FFF2-40B4-BE49-F238E27FC236}">
                  <a16:creationId xmlns:a16="http://schemas.microsoft.com/office/drawing/2014/main" id="{F1E62537-3683-4F0F-94EA-C409BD4BEEDF}"/>
                </a:ext>
              </a:extLst>
            </p:cNvPr>
            <p:cNvSpPr>
              <a:spLocks noChangeArrowheads="1"/>
            </p:cNvSpPr>
            <p:nvPr/>
          </p:nvSpPr>
          <p:spPr bwMode="auto">
            <a:xfrm>
              <a:off x="2916238" y="1468438"/>
              <a:ext cx="476250" cy="3124200"/>
            </a:xfrm>
            <a:prstGeom prst="cube">
              <a:avLst>
                <a:gd name="adj" fmla="val 1288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GB" altLang="en-US" sz="1200">
                <a:solidFill>
                  <a:srgbClr val="000000"/>
                </a:solidFill>
                <a:latin typeface="Calibri" panose="020F0502020204030204" pitchFamily="34" charset="0"/>
              </a:endParaRPr>
            </a:p>
          </p:txBody>
        </p:sp>
        <p:sp>
          <p:nvSpPr>
            <p:cNvPr id="80930" name="AutoShape 19">
              <a:extLst>
                <a:ext uri="{FF2B5EF4-FFF2-40B4-BE49-F238E27FC236}">
                  <a16:creationId xmlns:a16="http://schemas.microsoft.com/office/drawing/2014/main" id="{F37435C8-1577-4540-AF7D-E75527CB2A51}"/>
                </a:ext>
              </a:extLst>
            </p:cNvPr>
            <p:cNvSpPr>
              <a:spLocks noChangeArrowheads="1"/>
            </p:cNvSpPr>
            <p:nvPr/>
          </p:nvSpPr>
          <p:spPr bwMode="auto">
            <a:xfrm>
              <a:off x="4359275" y="3228975"/>
              <a:ext cx="495300" cy="1370013"/>
            </a:xfrm>
            <a:prstGeom prst="cube">
              <a:avLst>
                <a:gd name="adj" fmla="val 13009"/>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GB" altLang="en-US" sz="1200">
                <a:solidFill>
                  <a:srgbClr val="000000"/>
                </a:solidFill>
                <a:latin typeface="Calibri" panose="020F0502020204030204" pitchFamily="34" charset="0"/>
              </a:endParaRPr>
            </a:p>
          </p:txBody>
        </p:sp>
        <p:sp>
          <p:nvSpPr>
            <p:cNvPr id="80931" name="AutoShape 19">
              <a:extLst>
                <a:ext uri="{FF2B5EF4-FFF2-40B4-BE49-F238E27FC236}">
                  <a16:creationId xmlns:a16="http://schemas.microsoft.com/office/drawing/2014/main" id="{29848954-FFF9-42EC-B578-173EB2AFD4B4}"/>
                </a:ext>
              </a:extLst>
            </p:cNvPr>
            <p:cNvSpPr>
              <a:spLocks noChangeArrowheads="1"/>
            </p:cNvSpPr>
            <p:nvPr/>
          </p:nvSpPr>
          <p:spPr bwMode="auto">
            <a:xfrm>
              <a:off x="5076825" y="3268663"/>
              <a:ext cx="493713" cy="1330325"/>
            </a:xfrm>
            <a:prstGeom prst="cube">
              <a:avLst>
                <a:gd name="adj" fmla="val 13009"/>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GB" altLang="en-US" sz="1200">
                <a:solidFill>
                  <a:srgbClr val="000000"/>
                </a:solidFill>
                <a:latin typeface="Calibri" panose="020F0502020204030204" pitchFamily="34" charset="0"/>
              </a:endParaRPr>
            </a:p>
          </p:txBody>
        </p:sp>
        <p:sp>
          <p:nvSpPr>
            <p:cNvPr id="80932" name="AutoShape 43">
              <a:extLst>
                <a:ext uri="{FF2B5EF4-FFF2-40B4-BE49-F238E27FC236}">
                  <a16:creationId xmlns:a16="http://schemas.microsoft.com/office/drawing/2014/main" id="{AAB6CD02-6580-4951-BB5B-AADF7FFC821F}"/>
                </a:ext>
              </a:extLst>
            </p:cNvPr>
            <p:cNvSpPr>
              <a:spLocks noChangeArrowheads="1"/>
            </p:cNvSpPr>
            <p:nvPr/>
          </p:nvSpPr>
          <p:spPr bwMode="auto">
            <a:xfrm>
              <a:off x="6516688" y="4186238"/>
              <a:ext cx="495300" cy="412750"/>
            </a:xfrm>
            <a:prstGeom prst="cube">
              <a:avLst>
                <a:gd name="adj" fmla="val 2048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GB" altLang="en-US" sz="1200">
                <a:solidFill>
                  <a:srgbClr val="000000"/>
                </a:solidFill>
                <a:latin typeface="Calibri" panose="020F0502020204030204" pitchFamily="34" charset="0"/>
              </a:endParaRPr>
            </a:p>
          </p:txBody>
        </p:sp>
        <p:sp>
          <p:nvSpPr>
            <p:cNvPr id="80933" name="AutoShape 43">
              <a:extLst>
                <a:ext uri="{FF2B5EF4-FFF2-40B4-BE49-F238E27FC236}">
                  <a16:creationId xmlns:a16="http://schemas.microsoft.com/office/drawing/2014/main" id="{5CA16B7C-D10C-43C5-842A-96DB8D5DF400}"/>
                </a:ext>
              </a:extLst>
            </p:cNvPr>
            <p:cNvSpPr>
              <a:spLocks noChangeArrowheads="1"/>
            </p:cNvSpPr>
            <p:nvPr/>
          </p:nvSpPr>
          <p:spPr bwMode="auto">
            <a:xfrm>
              <a:off x="7264400" y="4238625"/>
              <a:ext cx="495300" cy="360363"/>
            </a:xfrm>
            <a:prstGeom prst="cube">
              <a:avLst>
                <a:gd name="adj" fmla="val 2048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GB" altLang="en-US" sz="1200">
                <a:solidFill>
                  <a:srgbClr val="000000"/>
                </a:solidFill>
                <a:latin typeface="Calibri" panose="020F0502020204030204" pitchFamily="34" charset="0"/>
              </a:endParaRPr>
            </a:p>
          </p:txBody>
        </p:sp>
      </p:grpSp>
      <p:sp>
        <p:nvSpPr>
          <p:cNvPr id="80900" name="TextBox 58">
            <a:extLst>
              <a:ext uri="{FF2B5EF4-FFF2-40B4-BE49-F238E27FC236}">
                <a16:creationId xmlns:a16="http://schemas.microsoft.com/office/drawing/2014/main" id="{0415E938-2B86-4118-B940-50DBEB3CB116}"/>
              </a:ext>
            </a:extLst>
          </p:cNvPr>
          <p:cNvSpPr txBox="1">
            <a:spLocks noChangeArrowheads="1"/>
          </p:cNvSpPr>
          <p:nvPr/>
        </p:nvSpPr>
        <p:spPr bwMode="auto">
          <a:xfrm>
            <a:off x="1897064" y="6162675"/>
            <a:ext cx="72612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r>
              <a:rPr lang="en-IN" altLang="en-US" sz="800" i="1">
                <a:solidFill>
                  <a:srgbClr val="000000"/>
                </a:solidFill>
                <a:cs typeface="Arial" panose="020B0604020202020204" pitchFamily="34" charset="0"/>
              </a:rPr>
              <a:t>Source</a:t>
            </a:r>
            <a:r>
              <a:rPr lang="en-IN" altLang="en-US" sz="800">
                <a:solidFill>
                  <a:srgbClr val="000000"/>
                </a:solidFill>
                <a:cs typeface="Arial" panose="020B0604020202020204" pitchFamily="34" charset="0"/>
              </a:rPr>
              <a:t>: </a:t>
            </a:r>
            <a:r>
              <a:rPr lang="en-US" altLang="en-US" sz="800">
                <a:solidFill>
                  <a:srgbClr val="000000"/>
                </a:solidFill>
                <a:cs typeface="Arial" panose="020B0604020202020204" pitchFamily="34" charset="0"/>
              </a:rPr>
              <a:t>British Business Bank 2017/18 (2018), ‘Small business finance markets (February)'. Figure B.16, p. 25, Used with permission.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3ACAD9A-DCB9-4000-9014-C6360ECCB8E5}"/>
              </a:ext>
            </a:extLst>
          </p:cNvPr>
          <p:cNvPicPr>
            <a:picLocks noChangeAspect="1"/>
          </p:cNvPicPr>
          <p:nvPr/>
        </p:nvPicPr>
        <p:blipFill rotWithShape="1">
          <a:blip r:embed="rId3">
            <a:alphaModFix amt="50000"/>
          </a:blip>
          <a:srcRect t="1415" b="14315"/>
          <a:stretch/>
        </p:blipFill>
        <p:spPr>
          <a:xfrm>
            <a:off x="20" y="1"/>
            <a:ext cx="12191980" cy="6857999"/>
          </a:xfrm>
          <a:prstGeom prst="rect">
            <a:avLst/>
          </a:prstGeom>
        </p:spPr>
      </p:pic>
      <p:sp>
        <p:nvSpPr>
          <p:cNvPr id="2" name="Title 1">
            <a:extLst>
              <a:ext uri="{FF2B5EF4-FFF2-40B4-BE49-F238E27FC236}">
                <a16:creationId xmlns:a16="http://schemas.microsoft.com/office/drawing/2014/main" id="{FA290E2A-99B9-49B9-AB81-1C8008D41156}"/>
              </a:ext>
            </a:extLst>
          </p:cNvPr>
          <p:cNvSpPr>
            <a:spLocks noGrp="1"/>
          </p:cNvSpPr>
          <p:nvPr>
            <p:ph type="ctr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latin typeface="+mj-lt"/>
              </a:rPr>
              <a:t>What sources or types of finance are available to a company?</a:t>
            </a:r>
          </a:p>
        </p:txBody>
      </p:sp>
    </p:spTree>
    <p:extLst>
      <p:ext uri="{BB962C8B-B14F-4D97-AF65-F5344CB8AC3E}">
        <p14:creationId xmlns:p14="http://schemas.microsoft.com/office/powerpoint/2010/main" val="29459308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7" name="Picture 6">
            <a:extLst>
              <a:ext uri="{FF2B5EF4-FFF2-40B4-BE49-F238E27FC236}">
                <a16:creationId xmlns:a16="http://schemas.microsoft.com/office/drawing/2014/main" id="{53CB1CB8-201F-4AEB-8FDF-D6E71BB8240E}"/>
              </a:ext>
            </a:extLst>
          </p:cNvPr>
          <p:cNvPicPr>
            <a:picLocks noChangeAspect="1"/>
          </p:cNvPicPr>
          <p:nvPr/>
        </p:nvPicPr>
        <p:blipFill rotWithShape="1">
          <a:blip r:embed="rId3">
            <a:alphaModFix amt="60000"/>
          </a:blip>
          <a:srcRect t="15730"/>
          <a:stretch/>
        </p:blipFill>
        <p:spPr>
          <a:xfrm>
            <a:off x="-1" y="10"/>
            <a:ext cx="12192001" cy="6857990"/>
          </a:xfrm>
          <a:prstGeom prst="rect">
            <a:avLst/>
          </a:prstGeom>
        </p:spPr>
      </p:pic>
      <p:sp>
        <p:nvSpPr>
          <p:cNvPr id="4" name="Title 3">
            <a:extLst>
              <a:ext uri="{FF2B5EF4-FFF2-40B4-BE49-F238E27FC236}">
                <a16:creationId xmlns:a16="http://schemas.microsoft.com/office/drawing/2014/main" id="{9DF08152-3228-4355-B517-C905E25E936D}"/>
              </a:ext>
            </a:extLst>
          </p:cNvPr>
          <p:cNvSpPr>
            <a:spLocks noGrp="1"/>
          </p:cNvSpPr>
          <p:nvPr>
            <p:ph type="title"/>
          </p:nvPr>
        </p:nvSpPr>
        <p:spPr>
          <a:xfrm>
            <a:off x="1198181" y="1122363"/>
            <a:ext cx="9795637" cy="2220775"/>
          </a:xfrm>
        </p:spPr>
        <p:txBody>
          <a:bodyPr vert="horz" lIns="91440" tIns="45720" rIns="91440" bIns="45720" rtlCol="0" anchor="b">
            <a:normAutofit/>
          </a:bodyPr>
          <a:lstStyle/>
          <a:p>
            <a:pPr algn="ctr"/>
            <a:r>
              <a:rPr lang="en-US" sz="5200">
                <a:solidFill>
                  <a:srgbClr val="FFFFFF"/>
                </a:solidFill>
              </a:rPr>
              <a:t>Cost of Capital</a:t>
            </a:r>
          </a:p>
        </p:txBody>
      </p:sp>
    </p:spTree>
    <p:extLst>
      <p:ext uri="{BB962C8B-B14F-4D97-AF65-F5344CB8AC3E}">
        <p14:creationId xmlns:p14="http://schemas.microsoft.com/office/powerpoint/2010/main" val="3214909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E3617-D384-FE08-5E00-6C91EE89B371}"/>
              </a:ext>
            </a:extLst>
          </p:cNvPr>
          <p:cNvSpPr>
            <a:spLocks noGrp="1"/>
          </p:cNvSpPr>
          <p:nvPr>
            <p:ph type="title"/>
          </p:nvPr>
        </p:nvSpPr>
        <p:spPr/>
        <p:txBody>
          <a:bodyPr/>
          <a:lstStyle/>
          <a:p>
            <a:r>
              <a:rPr lang="en-GB" dirty="0"/>
              <a:t>What is cost of capital?</a:t>
            </a:r>
          </a:p>
        </p:txBody>
      </p:sp>
      <p:sp>
        <p:nvSpPr>
          <p:cNvPr id="3" name="Content Placeholder 2">
            <a:extLst>
              <a:ext uri="{FF2B5EF4-FFF2-40B4-BE49-F238E27FC236}">
                <a16:creationId xmlns:a16="http://schemas.microsoft.com/office/drawing/2014/main" id="{7C16A245-D90D-A1B9-F454-510E6D3F6EA0}"/>
              </a:ext>
            </a:extLst>
          </p:cNvPr>
          <p:cNvSpPr>
            <a:spLocks noGrp="1"/>
          </p:cNvSpPr>
          <p:nvPr>
            <p:ph idx="1"/>
          </p:nvPr>
        </p:nvSpPr>
        <p:spPr/>
        <p:txBody>
          <a:bodyPr>
            <a:normAutofit fontScale="92500"/>
          </a:bodyPr>
          <a:lstStyle/>
          <a:p>
            <a:r>
              <a:rPr lang="en-GB" dirty="0"/>
              <a:t>The cost to the business to of the finance needed.</a:t>
            </a:r>
          </a:p>
          <a:p>
            <a:r>
              <a:rPr lang="en-GB" dirty="0"/>
              <a:t>Businesses tend to be financed through a mixture of equity (shareholder funds) or debt (bonds or borrowings from a bank, financial institution).</a:t>
            </a:r>
          </a:p>
          <a:p>
            <a:r>
              <a:rPr lang="en-GB" dirty="0"/>
              <a:t>Shareholders will only invest if the business is likely to generate the return required by them.  This is linked to the risk they perceive in the business and the opportunity cost of investing elsewhere.  Therefore the cost of equity is the </a:t>
            </a:r>
            <a:r>
              <a:rPr lang="en-GB" b="1" dirty="0"/>
              <a:t>shareholders required return.</a:t>
            </a:r>
            <a:endParaRPr lang="en-GB" dirty="0"/>
          </a:p>
          <a:p>
            <a:r>
              <a:rPr lang="en-GB" dirty="0"/>
              <a:t>Banks or financial institutions </a:t>
            </a:r>
            <a:r>
              <a:rPr lang="en-GB" b="1" dirty="0"/>
              <a:t>require return in the form of interest</a:t>
            </a:r>
            <a:r>
              <a:rPr lang="en-GB" dirty="0"/>
              <a:t> on borrowings</a:t>
            </a:r>
            <a:endParaRPr lang="en-GB" b="1" dirty="0"/>
          </a:p>
          <a:p>
            <a:r>
              <a:rPr lang="en-GB" dirty="0"/>
              <a:t>The combined cost of these required returns is a company’s Cost of Capital</a:t>
            </a:r>
          </a:p>
          <a:p>
            <a:endParaRPr lang="en-GB" dirty="0"/>
          </a:p>
        </p:txBody>
      </p:sp>
    </p:spTree>
    <p:extLst>
      <p:ext uri="{BB962C8B-B14F-4D97-AF65-F5344CB8AC3E}">
        <p14:creationId xmlns:p14="http://schemas.microsoft.com/office/powerpoint/2010/main" val="471069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F7C00-D914-C48D-C4CA-DB0227B68DA3}"/>
              </a:ext>
            </a:extLst>
          </p:cNvPr>
          <p:cNvSpPr>
            <a:spLocks noGrp="1"/>
          </p:cNvSpPr>
          <p:nvPr>
            <p:ph type="title"/>
          </p:nvPr>
        </p:nvSpPr>
        <p:spPr/>
        <p:txBody>
          <a:bodyPr/>
          <a:lstStyle/>
          <a:p>
            <a:r>
              <a:rPr lang="en-GB" dirty="0"/>
              <a:t>Video</a:t>
            </a:r>
          </a:p>
        </p:txBody>
      </p:sp>
      <p:sp>
        <p:nvSpPr>
          <p:cNvPr id="3" name="Content Placeholder 2">
            <a:extLst>
              <a:ext uri="{FF2B5EF4-FFF2-40B4-BE49-F238E27FC236}">
                <a16:creationId xmlns:a16="http://schemas.microsoft.com/office/drawing/2014/main" id="{A4A09D60-DE55-E0FE-6F94-4DFE3461E109}"/>
              </a:ext>
            </a:extLst>
          </p:cNvPr>
          <p:cNvSpPr>
            <a:spLocks noGrp="1"/>
          </p:cNvSpPr>
          <p:nvPr>
            <p:ph idx="1"/>
          </p:nvPr>
        </p:nvSpPr>
        <p:spPr/>
        <p:txBody>
          <a:bodyPr/>
          <a:lstStyle/>
          <a:p>
            <a:pPr marL="0" indent="0">
              <a:buNone/>
            </a:pPr>
            <a:r>
              <a:rPr lang="en-GB" dirty="0"/>
              <a:t>Investopedia Cost of Capital explained</a:t>
            </a:r>
          </a:p>
          <a:p>
            <a:pPr marL="0" indent="0">
              <a:buNone/>
            </a:pPr>
            <a:endParaRPr lang="en-GB" dirty="0"/>
          </a:p>
          <a:p>
            <a:pPr marL="0" indent="0">
              <a:buNone/>
            </a:pPr>
            <a:r>
              <a:rPr lang="en-GB" dirty="0"/>
              <a:t>https://www.investopedia.com/terms/c/costofcapital.asp</a:t>
            </a:r>
          </a:p>
        </p:txBody>
      </p:sp>
    </p:spTree>
    <p:extLst>
      <p:ext uri="{BB962C8B-B14F-4D97-AF65-F5344CB8AC3E}">
        <p14:creationId xmlns:p14="http://schemas.microsoft.com/office/powerpoint/2010/main" val="2544667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7" name="Freeform: Shape 7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338" name="Title 1">
            <a:extLst>
              <a:ext uri="{FF2B5EF4-FFF2-40B4-BE49-F238E27FC236}">
                <a16:creationId xmlns:a16="http://schemas.microsoft.com/office/drawing/2014/main" id="{6DF6D815-1850-4410-8EDF-BE97517FA794}"/>
              </a:ext>
            </a:extLst>
          </p:cNvPr>
          <p:cNvSpPr>
            <a:spLocks noGrp="1" noChangeArrowheads="1"/>
          </p:cNvSpPr>
          <p:nvPr>
            <p:ph type="title"/>
          </p:nvPr>
        </p:nvSpPr>
        <p:spPr>
          <a:xfrm>
            <a:off x="686834" y="1153572"/>
            <a:ext cx="3200400" cy="4461163"/>
          </a:xfrm>
        </p:spPr>
        <p:txBody>
          <a:bodyPr>
            <a:normAutofit/>
          </a:bodyPr>
          <a:lstStyle/>
          <a:p>
            <a:r>
              <a:rPr lang="en-GB" altLang="en-US">
                <a:solidFill>
                  <a:srgbClr val="FFFFFF"/>
                </a:solidFill>
              </a:rPr>
              <a:t>Why do we need to know cost of capital?</a:t>
            </a:r>
            <a:endParaRPr lang="en-US" altLang="en-US">
              <a:solidFill>
                <a:srgbClr val="FFFFFF"/>
              </a:solidFill>
            </a:endParaRPr>
          </a:p>
        </p:txBody>
      </p:sp>
      <p:sp>
        <p:nvSpPr>
          <p:cNvPr id="79" name="Arc 7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31F20"/>
              </a:solidFill>
              <a:effectLst/>
              <a:uLnTx/>
              <a:uFillTx/>
              <a:latin typeface="Arial" panose="020B0604020202020204"/>
              <a:ea typeface="+mn-ea"/>
              <a:cs typeface="+mn-cs"/>
            </a:endParaRPr>
          </a:p>
        </p:txBody>
      </p:sp>
      <p:sp>
        <p:nvSpPr>
          <p:cNvPr id="14339" name="Content Placeholder 2">
            <a:extLst>
              <a:ext uri="{FF2B5EF4-FFF2-40B4-BE49-F238E27FC236}">
                <a16:creationId xmlns:a16="http://schemas.microsoft.com/office/drawing/2014/main" id="{2EC3E446-4908-465A-AF0E-A845447960CB}"/>
              </a:ext>
            </a:extLst>
          </p:cNvPr>
          <p:cNvSpPr>
            <a:spLocks noGrp="1" noChangeArrowheads="1"/>
          </p:cNvSpPr>
          <p:nvPr>
            <p:ph idx="1"/>
          </p:nvPr>
        </p:nvSpPr>
        <p:spPr>
          <a:xfrm>
            <a:off x="4447308" y="591344"/>
            <a:ext cx="6906491" cy="5585619"/>
          </a:xfrm>
        </p:spPr>
        <p:txBody>
          <a:bodyPr anchor="ctr">
            <a:normAutofit/>
          </a:bodyPr>
          <a:lstStyle/>
          <a:p>
            <a:r>
              <a:rPr lang="en-GB" altLang="en-US" sz="2400" dirty="0"/>
              <a:t>It indicates the return required by shareholders and banks in order to provide funding</a:t>
            </a:r>
          </a:p>
          <a:p>
            <a:r>
              <a:rPr lang="en-GB" altLang="en-US" sz="2400" dirty="0"/>
              <a:t>The cost of capital is therefore used as the discount rate for NPV;</a:t>
            </a:r>
          </a:p>
          <a:p>
            <a:r>
              <a:rPr lang="en-GB" altLang="en-US" sz="2400" dirty="0"/>
              <a:t>If understated, may accept projects which decrease shareholder wealth;</a:t>
            </a:r>
          </a:p>
          <a:p>
            <a:r>
              <a:rPr lang="en-GB" altLang="en-US" sz="2400" dirty="0"/>
              <a:t>If overstated may reject projects that would increase wealth.</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7" name="Freeform: Shape 7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338" name="Title 1">
            <a:extLst>
              <a:ext uri="{FF2B5EF4-FFF2-40B4-BE49-F238E27FC236}">
                <a16:creationId xmlns:a16="http://schemas.microsoft.com/office/drawing/2014/main" id="{6DF6D815-1850-4410-8EDF-BE97517FA794}"/>
              </a:ext>
            </a:extLst>
          </p:cNvPr>
          <p:cNvSpPr>
            <a:spLocks noGrp="1" noChangeArrowheads="1"/>
          </p:cNvSpPr>
          <p:nvPr>
            <p:ph type="title"/>
          </p:nvPr>
        </p:nvSpPr>
        <p:spPr>
          <a:xfrm>
            <a:off x="686834" y="1153572"/>
            <a:ext cx="3200400" cy="4461163"/>
          </a:xfrm>
        </p:spPr>
        <p:txBody>
          <a:bodyPr>
            <a:normAutofit/>
          </a:bodyPr>
          <a:lstStyle/>
          <a:p>
            <a:r>
              <a:rPr lang="en-GB" altLang="en-US" dirty="0">
                <a:solidFill>
                  <a:srgbClr val="FFFFFF"/>
                </a:solidFill>
              </a:rPr>
              <a:t>Steps to calculate cost of capital</a:t>
            </a:r>
            <a:endParaRPr lang="en-US" altLang="en-US" dirty="0">
              <a:solidFill>
                <a:srgbClr val="FFFFFF"/>
              </a:solidFill>
            </a:endParaRPr>
          </a:p>
        </p:txBody>
      </p:sp>
      <p:sp>
        <p:nvSpPr>
          <p:cNvPr id="79" name="Arc 7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31F20"/>
              </a:solidFill>
              <a:effectLst/>
              <a:uLnTx/>
              <a:uFillTx/>
              <a:latin typeface="Arial" panose="020B0604020202020204"/>
              <a:ea typeface="+mn-ea"/>
              <a:cs typeface="+mn-cs"/>
            </a:endParaRPr>
          </a:p>
        </p:txBody>
      </p:sp>
      <p:sp>
        <p:nvSpPr>
          <p:cNvPr id="14339" name="Content Placeholder 2">
            <a:extLst>
              <a:ext uri="{FF2B5EF4-FFF2-40B4-BE49-F238E27FC236}">
                <a16:creationId xmlns:a16="http://schemas.microsoft.com/office/drawing/2014/main" id="{2EC3E446-4908-465A-AF0E-A845447960CB}"/>
              </a:ext>
            </a:extLst>
          </p:cNvPr>
          <p:cNvSpPr>
            <a:spLocks noGrp="1" noChangeArrowheads="1"/>
          </p:cNvSpPr>
          <p:nvPr>
            <p:ph idx="1"/>
          </p:nvPr>
        </p:nvSpPr>
        <p:spPr>
          <a:xfrm>
            <a:off x="4447308" y="591344"/>
            <a:ext cx="6906491" cy="5585619"/>
          </a:xfrm>
        </p:spPr>
        <p:txBody>
          <a:bodyPr anchor="ctr">
            <a:normAutofit/>
          </a:bodyPr>
          <a:lstStyle/>
          <a:p>
            <a:pPr marL="800154" lvl="1" indent="-457200">
              <a:buFont typeface="+mj-lt"/>
              <a:buAutoNum type="arabicPeriod"/>
            </a:pPr>
            <a:r>
              <a:rPr lang="en-GB" altLang="en-US" sz="2400" dirty="0"/>
              <a:t>Identify each form of long term capital</a:t>
            </a:r>
          </a:p>
          <a:p>
            <a:pPr marL="800154" lvl="1" indent="-457200">
              <a:buFont typeface="+mj-lt"/>
              <a:buAutoNum type="arabicPeriod"/>
            </a:pPr>
            <a:r>
              <a:rPr lang="en-GB" altLang="en-US" sz="2400" dirty="0"/>
              <a:t>Deduce the cost of each form of capital</a:t>
            </a:r>
          </a:p>
          <a:p>
            <a:pPr marL="800154" lvl="1" indent="-457200">
              <a:buFont typeface="+mj-lt"/>
              <a:buAutoNum type="arabicPeriod"/>
            </a:pPr>
            <a:r>
              <a:rPr lang="en-GB" altLang="en-US" sz="2400" dirty="0"/>
              <a:t>Determine value of each form of long term capital;</a:t>
            </a:r>
            <a:endParaRPr lang="en-US" altLang="en-US" sz="2400" dirty="0"/>
          </a:p>
          <a:p>
            <a:pPr marL="800154" lvl="1" indent="-457200">
              <a:buFont typeface="+mj-lt"/>
              <a:buAutoNum type="arabicPeriod"/>
            </a:pPr>
            <a:r>
              <a:rPr lang="en-US" altLang="en-US" sz="2400" dirty="0"/>
              <a:t>Calculate an overall cost of capital.</a:t>
            </a:r>
          </a:p>
        </p:txBody>
      </p:sp>
    </p:spTree>
    <p:extLst>
      <p:ext uri="{BB962C8B-B14F-4D97-AF65-F5344CB8AC3E}">
        <p14:creationId xmlns:p14="http://schemas.microsoft.com/office/powerpoint/2010/main" val="2836538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DED2BEA0-9AD5-4D14-9345-43AE51E276DB}"/>
              </a:ext>
            </a:extLst>
          </p:cNvPr>
          <p:cNvSpPr txBox="1">
            <a:spLocks noChangeArrowheads="1"/>
          </p:cNvSpPr>
          <p:nvPr/>
        </p:nvSpPr>
        <p:spPr bwMode="auto">
          <a:xfrm>
            <a:off x="2324100" y="1524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Cost of capital</a:t>
            </a:r>
            <a:endParaRPr lang="en-GB" altLang="en-US" sz="2400">
              <a:solidFill>
                <a:srgbClr val="007BA4"/>
              </a:solidFill>
            </a:endParaRPr>
          </a:p>
        </p:txBody>
      </p:sp>
      <p:grpSp>
        <p:nvGrpSpPr>
          <p:cNvPr id="15363" name="Group 19">
            <a:extLst>
              <a:ext uri="{FF2B5EF4-FFF2-40B4-BE49-F238E27FC236}">
                <a16:creationId xmlns:a16="http://schemas.microsoft.com/office/drawing/2014/main" id="{00DBD5C2-5CB9-47C4-97C0-829C1088301A}"/>
              </a:ext>
            </a:extLst>
          </p:cNvPr>
          <p:cNvGrpSpPr>
            <a:grpSpLocks/>
          </p:cNvGrpSpPr>
          <p:nvPr/>
        </p:nvGrpSpPr>
        <p:grpSpPr bwMode="auto">
          <a:xfrm>
            <a:off x="4058443" y="567531"/>
            <a:ext cx="4075113" cy="5722937"/>
            <a:chOff x="1641" y="460"/>
            <a:chExt cx="2557" cy="3653"/>
          </a:xfrm>
        </p:grpSpPr>
        <p:sp>
          <p:nvSpPr>
            <p:cNvPr id="15364" name="AutoShape 3">
              <a:extLst>
                <a:ext uri="{FF2B5EF4-FFF2-40B4-BE49-F238E27FC236}">
                  <a16:creationId xmlns:a16="http://schemas.microsoft.com/office/drawing/2014/main" id="{442BADB5-D499-42E5-996E-B254F31CC49E}"/>
                </a:ext>
              </a:extLst>
            </p:cNvPr>
            <p:cNvSpPr>
              <a:spLocks noChangeArrowheads="1"/>
            </p:cNvSpPr>
            <p:nvPr/>
          </p:nvSpPr>
          <p:spPr bwMode="auto">
            <a:xfrm>
              <a:off x="1732" y="460"/>
              <a:ext cx="2414" cy="3562"/>
            </a:xfrm>
            <a:prstGeom prst="roundRect">
              <a:avLst>
                <a:gd name="adj" fmla="val 7097"/>
              </a:avLst>
            </a:prstGeom>
            <a:solidFill>
              <a:srgbClr val="D7B1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15365" name="Text Box 4">
              <a:extLst>
                <a:ext uri="{FF2B5EF4-FFF2-40B4-BE49-F238E27FC236}">
                  <a16:creationId xmlns:a16="http://schemas.microsoft.com/office/drawing/2014/main" id="{969A02C4-2CED-4D48-B547-B956A183B2E9}"/>
                </a:ext>
              </a:extLst>
            </p:cNvPr>
            <p:cNvSpPr txBox="1">
              <a:spLocks noChangeArrowheads="1"/>
            </p:cNvSpPr>
            <p:nvPr/>
          </p:nvSpPr>
          <p:spPr bwMode="auto">
            <a:xfrm>
              <a:off x="1786" y="530"/>
              <a:ext cx="2213"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fontAlgn="base">
                <a:spcBef>
                  <a:spcPct val="50000"/>
                </a:spcBef>
                <a:spcAft>
                  <a:spcPct val="0"/>
                </a:spcAft>
                <a:buNone/>
                <a:defRPr/>
              </a:pPr>
              <a:r>
                <a:rPr lang="en-GB" altLang="en-US" sz="2000" b="1" i="1" dirty="0">
                  <a:solidFill>
                    <a:srgbClr val="000000"/>
                  </a:solidFill>
                </a:rPr>
                <a:t>The major forms of external long-term capital</a:t>
              </a:r>
            </a:p>
          </p:txBody>
        </p:sp>
        <p:sp>
          <p:nvSpPr>
            <p:cNvPr id="15366" name="AutoShape 5">
              <a:extLst>
                <a:ext uri="{FF2B5EF4-FFF2-40B4-BE49-F238E27FC236}">
                  <a16:creationId xmlns:a16="http://schemas.microsoft.com/office/drawing/2014/main" id="{1E103BCE-5BD2-44CE-861F-2C473676C56C}"/>
                </a:ext>
              </a:extLst>
            </p:cNvPr>
            <p:cNvSpPr>
              <a:spLocks noChangeArrowheads="1"/>
            </p:cNvSpPr>
            <p:nvPr/>
          </p:nvSpPr>
          <p:spPr bwMode="auto">
            <a:xfrm>
              <a:off x="1641" y="1220"/>
              <a:ext cx="506" cy="506"/>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15368" name="AutoShape 7">
              <a:extLst>
                <a:ext uri="{FF2B5EF4-FFF2-40B4-BE49-F238E27FC236}">
                  <a16:creationId xmlns:a16="http://schemas.microsoft.com/office/drawing/2014/main" id="{8BD96937-C0B9-4BF0-B553-5BA95E7E43B3}"/>
                </a:ext>
              </a:extLst>
            </p:cNvPr>
            <p:cNvSpPr>
              <a:spLocks noChangeArrowheads="1"/>
            </p:cNvSpPr>
            <p:nvPr/>
          </p:nvSpPr>
          <p:spPr bwMode="auto">
            <a:xfrm>
              <a:off x="1662" y="2157"/>
              <a:ext cx="506" cy="506"/>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15369" name="AutoShape 8">
              <a:extLst>
                <a:ext uri="{FF2B5EF4-FFF2-40B4-BE49-F238E27FC236}">
                  <a16:creationId xmlns:a16="http://schemas.microsoft.com/office/drawing/2014/main" id="{09C0BE93-6EE9-4E33-9D92-E1C61E38BEA2}"/>
                </a:ext>
              </a:extLst>
            </p:cNvPr>
            <p:cNvSpPr>
              <a:spLocks noChangeArrowheads="1"/>
            </p:cNvSpPr>
            <p:nvPr/>
          </p:nvSpPr>
          <p:spPr bwMode="auto">
            <a:xfrm>
              <a:off x="2337" y="1224"/>
              <a:ext cx="1806" cy="500"/>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15372" name="Text Box 11">
              <a:extLst>
                <a:ext uri="{FF2B5EF4-FFF2-40B4-BE49-F238E27FC236}">
                  <a16:creationId xmlns:a16="http://schemas.microsoft.com/office/drawing/2014/main" id="{BAA9BDE3-5B75-4D13-8F38-88341785C2F7}"/>
                </a:ext>
              </a:extLst>
            </p:cNvPr>
            <p:cNvSpPr txBox="1">
              <a:spLocks noChangeArrowheads="1"/>
            </p:cNvSpPr>
            <p:nvPr/>
          </p:nvSpPr>
          <p:spPr bwMode="auto">
            <a:xfrm>
              <a:off x="2428" y="1402"/>
              <a:ext cx="1583"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Ordinary shares</a:t>
              </a:r>
            </a:p>
          </p:txBody>
        </p:sp>
        <p:sp>
          <p:nvSpPr>
            <p:cNvPr id="15373" name="AutoShape 12">
              <a:extLst>
                <a:ext uri="{FF2B5EF4-FFF2-40B4-BE49-F238E27FC236}">
                  <a16:creationId xmlns:a16="http://schemas.microsoft.com/office/drawing/2014/main" id="{8373CC97-AC7A-4FC7-A79E-AB12FFF966C5}"/>
                </a:ext>
              </a:extLst>
            </p:cNvPr>
            <p:cNvSpPr>
              <a:spLocks noChangeArrowheads="1"/>
            </p:cNvSpPr>
            <p:nvPr/>
          </p:nvSpPr>
          <p:spPr bwMode="auto">
            <a:xfrm>
              <a:off x="2352" y="2167"/>
              <a:ext cx="1801" cy="500"/>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15374" name="Text Box 13">
              <a:extLst>
                <a:ext uri="{FF2B5EF4-FFF2-40B4-BE49-F238E27FC236}">
                  <a16:creationId xmlns:a16="http://schemas.microsoft.com/office/drawing/2014/main" id="{8D8A4C84-534D-4839-BB0F-DD9A35F904B0}"/>
                </a:ext>
              </a:extLst>
            </p:cNvPr>
            <p:cNvSpPr txBox="1">
              <a:spLocks noChangeArrowheads="1"/>
            </p:cNvSpPr>
            <p:nvPr/>
          </p:nvSpPr>
          <p:spPr bwMode="auto">
            <a:xfrm>
              <a:off x="2352" y="2315"/>
              <a:ext cx="1743"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dirty="0">
                  <a:solidFill>
                    <a:srgbClr val="000000"/>
                  </a:solidFill>
                </a:rPr>
                <a:t>Loan capital</a:t>
              </a:r>
            </a:p>
          </p:txBody>
        </p:sp>
        <p:sp>
          <p:nvSpPr>
            <p:cNvPr id="15375" name="AutoShape 14">
              <a:extLst>
                <a:ext uri="{FF2B5EF4-FFF2-40B4-BE49-F238E27FC236}">
                  <a16:creationId xmlns:a16="http://schemas.microsoft.com/office/drawing/2014/main" id="{4397A7EB-B5E5-4F65-922F-538E943F4790}"/>
                </a:ext>
              </a:extLst>
            </p:cNvPr>
            <p:cNvSpPr>
              <a:spLocks noChangeArrowheads="1"/>
            </p:cNvSpPr>
            <p:nvPr/>
          </p:nvSpPr>
          <p:spPr bwMode="auto">
            <a:xfrm>
              <a:off x="1645" y="3603"/>
              <a:ext cx="506" cy="506"/>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15376" name="AutoShape 15">
              <a:extLst>
                <a:ext uri="{FF2B5EF4-FFF2-40B4-BE49-F238E27FC236}">
                  <a16:creationId xmlns:a16="http://schemas.microsoft.com/office/drawing/2014/main" id="{6E00A8A3-9CD7-4309-BE03-6C94445973E4}"/>
                </a:ext>
              </a:extLst>
            </p:cNvPr>
            <p:cNvSpPr>
              <a:spLocks noChangeArrowheads="1"/>
            </p:cNvSpPr>
            <p:nvPr/>
          </p:nvSpPr>
          <p:spPr bwMode="auto">
            <a:xfrm>
              <a:off x="2335" y="3613"/>
              <a:ext cx="1818" cy="500"/>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defRPr/>
              </a:pPr>
              <a:endParaRPr lang="en-US" altLang="en-US" sz="1800">
                <a:solidFill>
                  <a:srgbClr val="000000"/>
                </a:solidFill>
              </a:endParaRPr>
            </a:p>
          </p:txBody>
        </p:sp>
        <p:sp>
          <p:nvSpPr>
            <p:cNvPr id="15377" name="Text Box 16">
              <a:extLst>
                <a:ext uri="{FF2B5EF4-FFF2-40B4-BE49-F238E27FC236}">
                  <a16:creationId xmlns:a16="http://schemas.microsoft.com/office/drawing/2014/main" id="{C93A01AE-CCF1-4BD9-AF98-D504AC482E3F}"/>
                </a:ext>
              </a:extLst>
            </p:cNvPr>
            <p:cNvSpPr txBox="1">
              <a:spLocks noChangeArrowheads="1"/>
            </p:cNvSpPr>
            <p:nvPr/>
          </p:nvSpPr>
          <p:spPr bwMode="auto">
            <a:xfrm>
              <a:off x="2313" y="3783"/>
              <a:ext cx="1743"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000" b="1">
                  <a:solidFill>
                    <a:srgbClr val="000000"/>
                  </a:solidFill>
                </a:rPr>
                <a:t>Retained earnings</a:t>
              </a:r>
            </a:p>
          </p:txBody>
        </p:sp>
        <p:sp>
          <p:nvSpPr>
            <p:cNvPr id="15378" name="Text Box 17">
              <a:extLst>
                <a:ext uri="{FF2B5EF4-FFF2-40B4-BE49-F238E27FC236}">
                  <a16:creationId xmlns:a16="http://schemas.microsoft.com/office/drawing/2014/main" id="{D81041A5-8AB3-4BF7-AA0A-BAC5E1871DFB}"/>
                </a:ext>
              </a:extLst>
            </p:cNvPr>
            <p:cNvSpPr txBox="1">
              <a:spLocks noChangeArrowheads="1"/>
            </p:cNvSpPr>
            <p:nvPr/>
          </p:nvSpPr>
          <p:spPr bwMode="auto">
            <a:xfrm>
              <a:off x="1713" y="3054"/>
              <a:ext cx="2485"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50000"/>
                </a:spcBef>
                <a:spcAft>
                  <a:spcPct val="0"/>
                </a:spcAft>
                <a:buNone/>
                <a:defRPr/>
              </a:pPr>
              <a:r>
                <a:rPr lang="en-GB" altLang="en-US" sz="2000" b="1" i="1">
                  <a:solidFill>
                    <a:srgbClr val="000000"/>
                  </a:solidFill>
                </a:rPr>
                <a:t>In addition an important form of internal long-term capital is:</a:t>
              </a: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E243B-3582-4976-8CED-21A76B543675}"/>
              </a:ext>
            </a:extLst>
          </p:cNvPr>
          <p:cNvSpPr>
            <a:spLocks noGrp="1"/>
          </p:cNvSpPr>
          <p:nvPr>
            <p:ph type="ctrTitle"/>
          </p:nvPr>
        </p:nvSpPr>
        <p:spPr>
          <a:xfrm>
            <a:off x="3257361" y="365760"/>
            <a:ext cx="5677279" cy="1288238"/>
          </a:xfrm>
        </p:spPr>
        <p:txBody>
          <a:bodyPr vert="horz" lIns="91440" tIns="45720" rIns="91440" bIns="45720" rtlCol="0" anchor="ctr">
            <a:normAutofit/>
          </a:bodyPr>
          <a:lstStyle/>
          <a:p>
            <a:pPr algn="ctr" defTabSz="914400"/>
            <a:r>
              <a:rPr lang="en-US" sz="4400" b="0" dirty="0">
                <a:cs typeface="Arial" panose="020B0604020202020204" pitchFamily="34" charset="0"/>
              </a:rPr>
              <a:t>What’s Next…</a:t>
            </a:r>
          </a:p>
        </p:txBody>
      </p:sp>
      <p:sp>
        <p:nvSpPr>
          <p:cNvPr id="3" name="Subtitle 2">
            <a:extLst>
              <a:ext uri="{FF2B5EF4-FFF2-40B4-BE49-F238E27FC236}">
                <a16:creationId xmlns:a16="http://schemas.microsoft.com/office/drawing/2014/main" id="{F5C1E167-05F0-4422-8867-7E150CE3885F}"/>
              </a:ext>
            </a:extLst>
          </p:cNvPr>
          <p:cNvSpPr>
            <a:spLocks noGrp="1"/>
          </p:cNvSpPr>
          <p:nvPr>
            <p:ph type="subTitle" idx="1"/>
          </p:nvPr>
        </p:nvSpPr>
        <p:spPr>
          <a:xfrm>
            <a:off x="1385740" y="1956815"/>
            <a:ext cx="9144000" cy="4359144"/>
          </a:xfrm>
        </p:spPr>
        <p:txBody>
          <a:bodyPr vert="horz" lIns="91440" tIns="45720" rIns="91440" bIns="45720" rtlCol="0" anchor="t">
            <a:normAutofit/>
          </a:bodyPr>
          <a:lstStyle/>
          <a:p>
            <a:pPr marL="57150" defTabSz="914400">
              <a:lnSpc>
                <a:spcPct val="90000"/>
              </a:lnSpc>
              <a:spcAft>
                <a:spcPts val="600"/>
              </a:spcAft>
            </a:pPr>
            <a:r>
              <a:rPr lang="en-US" sz="3200" dirty="0">
                <a:cs typeface="Arial" panose="020B0604020202020204" pitchFamily="34" charset="0"/>
              </a:rPr>
              <a:t>Next week:</a:t>
            </a:r>
          </a:p>
          <a:p>
            <a:pPr marL="285750" indent="-228600" defTabSz="914400">
              <a:lnSpc>
                <a:spcPct val="90000"/>
              </a:lnSpc>
              <a:spcAft>
                <a:spcPts val="600"/>
              </a:spcAft>
              <a:buFont typeface="Arial" panose="020B0604020202020204" pitchFamily="34" charset="0"/>
              <a:buChar char="•"/>
            </a:pPr>
            <a:r>
              <a:rPr lang="en-US" sz="3200" dirty="0">
                <a:cs typeface="Arial" panose="020B0604020202020204" pitchFamily="34" charset="0"/>
              </a:rPr>
              <a:t>Session 4.1: Assessment 1 presentations</a:t>
            </a:r>
          </a:p>
          <a:p>
            <a:pPr marL="285750" indent="-228600" defTabSz="914400">
              <a:lnSpc>
                <a:spcPct val="90000"/>
              </a:lnSpc>
              <a:spcAft>
                <a:spcPts val="600"/>
              </a:spcAft>
              <a:buFont typeface="Arial" panose="020B0604020202020204" pitchFamily="34" charset="0"/>
              <a:buChar char="•"/>
            </a:pPr>
            <a:r>
              <a:rPr lang="en-US" sz="3200" dirty="0">
                <a:cs typeface="Arial" panose="020B0604020202020204" pitchFamily="34" charset="0"/>
              </a:rPr>
              <a:t>Session 4.2: Weighted Average Cost of Capital &amp; Business simulation round 6</a:t>
            </a:r>
          </a:p>
        </p:txBody>
      </p:sp>
    </p:spTree>
    <p:extLst>
      <p:ext uri="{BB962C8B-B14F-4D97-AF65-F5344CB8AC3E}">
        <p14:creationId xmlns:p14="http://schemas.microsoft.com/office/powerpoint/2010/main" val="138111577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64A121A1-D6A4-48DB-B2D8-5A5986535623}"/>
              </a:ext>
            </a:extLst>
          </p:cNvPr>
          <p:cNvSpPr txBox="1">
            <a:spLocks noChangeArrowheads="1"/>
          </p:cNvSpPr>
          <p:nvPr/>
        </p:nvSpPr>
        <p:spPr bwMode="auto">
          <a:xfrm>
            <a:off x="2014539" y="104775"/>
            <a:ext cx="8161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50000"/>
              </a:spcBef>
              <a:spcAft>
                <a:spcPct val="0"/>
              </a:spcAft>
              <a:buNone/>
              <a:defRPr/>
            </a:pPr>
            <a:r>
              <a:rPr lang="en-GB" altLang="en-US" sz="2400" b="1">
                <a:solidFill>
                  <a:srgbClr val="007BA4"/>
                </a:solidFill>
              </a:rPr>
              <a:t>Figure 6.1 The major external sources of finance</a:t>
            </a:r>
            <a:endParaRPr lang="en-GB" altLang="en-US" sz="2400">
              <a:solidFill>
                <a:srgbClr val="007BA4"/>
              </a:solidFill>
            </a:endParaRPr>
          </a:p>
        </p:txBody>
      </p:sp>
      <p:pic>
        <p:nvPicPr>
          <p:cNvPr id="14339" name="Picture 42" descr="\\192.168.9.252\08macdata04\08VOL4\Graphics\Powerpoint\PE_UK\PE536-ATRILL\Final files\GIF\ch06\M06NF001.gif">
            <a:extLst>
              <a:ext uri="{FF2B5EF4-FFF2-40B4-BE49-F238E27FC236}">
                <a16:creationId xmlns:a16="http://schemas.microsoft.com/office/drawing/2014/main" id="{AEEE4575-14B0-4317-A14D-B6ABE28B51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3438" y="808039"/>
            <a:ext cx="5446712"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descr="Graph">
            <a:extLst>
              <a:ext uri="{FF2B5EF4-FFF2-40B4-BE49-F238E27FC236}">
                <a16:creationId xmlns:a16="http://schemas.microsoft.com/office/drawing/2014/main" id="{4A16942A-D3A5-4831-9C9E-ABBFBD679D59}"/>
              </a:ext>
            </a:extLst>
          </p:cNvPr>
          <p:cNvPicPr>
            <a:picLocks noChangeAspect="1"/>
          </p:cNvPicPr>
          <p:nvPr/>
        </p:nvPicPr>
        <p:blipFill rotWithShape="1">
          <a:blip r:embed="rId3">
            <a:alphaModFix amt="50000"/>
          </a:blip>
          <a:srcRect l="2701" r="13966"/>
          <a:stretch/>
        </p:blipFill>
        <p:spPr>
          <a:xfrm>
            <a:off x="1524020" y="2"/>
            <a:ext cx="9143980" cy="6857999"/>
          </a:xfrm>
          <a:prstGeom prst="rect">
            <a:avLst/>
          </a:prstGeom>
        </p:spPr>
      </p:pic>
      <p:sp>
        <p:nvSpPr>
          <p:cNvPr id="2" name="Title 1">
            <a:extLst>
              <a:ext uri="{FF2B5EF4-FFF2-40B4-BE49-F238E27FC236}">
                <a16:creationId xmlns:a16="http://schemas.microsoft.com/office/drawing/2014/main" id="{C03351F4-42BA-45EF-BC6D-ECAA295A94D6}"/>
              </a:ext>
            </a:extLst>
          </p:cNvPr>
          <p:cNvSpPr>
            <a:spLocks noGrp="1"/>
          </p:cNvSpPr>
          <p:nvPr>
            <p:ph type="title"/>
          </p:nvPr>
        </p:nvSpPr>
        <p:spPr>
          <a:xfrm>
            <a:off x="2667000" y="1122362"/>
            <a:ext cx="6858000" cy="2900518"/>
          </a:xfrm>
        </p:spPr>
        <p:txBody>
          <a:bodyPr vert="horz" lIns="91440" tIns="45720" rIns="91440" bIns="45720" rtlCol="0" anchor="b">
            <a:normAutofit fontScale="90000"/>
          </a:bodyPr>
          <a:lstStyle/>
          <a:p>
            <a:pPr algn="ctr" defTabSz="914400"/>
            <a:r>
              <a:rPr lang="en-US" sz="5600" dirty="0">
                <a:solidFill>
                  <a:srgbClr val="FFFFFF"/>
                </a:solidFill>
              </a:rPr>
              <a:t>What might a bank consider before lending money to a company?</a:t>
            </a:r>
          </a:p>
        </p:txBody>
      </p:sp>
    </p:spTree>
    <p:extLst>
      <p:ext uri="{BB962C8B-B14F-4D97-AF65-F5344CB8AC3E}">
        <p14:creationId xmlns:p14="http://schemas.microsoft.com/office/powerpoint/2010/main" val="32917937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1FA0BED0-47BF-4519-A8DC-F7E663215C2A}"/>
              </a:ext>
            </a:extLst>
          </p:cNvPr>
          <p:cNvSpPr txBox="1">
            <a:spLocks noChangeArrowheads="1"/>
          </p:cNvSpPr>
          <p:nvPr/>
        </p:nvSpPr>
        <p:spPr bwMode="auto">
          <a:xfrm>
            <a:off x="3768725" y="104775"/>
            <a:ext cx="4656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400" b="1" i="0" u="none" strike="noStrike" kern="1200" cap="none" spc="0" normalizeH="0" baseline="0" noProof="0" dirty="0">
                <a:ln>
                  <a:noFill/>
                </a:ln>
                <a:solidFill>
                  <a:srgbClr val="007BA4"/>
                </a:solidFill>
                <a:effectLst/>
                <a:uLnTx/>
                <a:uFillTx/>
                <a:latin typeface="Arial" panose="020B0604020202020204" pitchFamily="34" charset="0"/>
                <a:ea typeface="+mn-ea"/>
                <a:cs typeface="+mn-cs"/>
              </a:rPr>
              <a:t>Bank lending</a:t>
            </a:r>
            <a:endParaRPr kumimoji="0" lang="en-GB" altLang="en-US" sz="2400" b="0" i="0" u="none" strike="noStrike" kern="1200" cap="none" spc="0" normalizeH="0" baseline="0" noProof="0" dirty="0">
              <a:ln>
                <a:noFill/>
              </a:ln>
              <a:solidFill>
                <a:srgbClr val="007BA4"/>
              </a:solidFill>
              <a:effectLst/>
              <a:uLnTx/>
              <a:uFillTx/>
              <a:latin typeface="Arial" panose="020B0604020202020204" pitchFamily="34" charset="0"/>
              <a:ea typeface="+mn-ea"/>
              <a:cs typeface="+mn-cs"/>
            </a:endParaRPr>
          </a:p>
        </p:txBody>
      </p:sp>
      <p:grpSp>
        <p:nvGrpSpPr>
          <p:cNvPr id="27651" name="Group 19">
            <a:extLst>
              <a:ext uri="{FF2B5EF4-FFF2-40B4-BE49-F238E27FC236}">
                <a16:creationId xmlns:a16="http://schemas.microsoft.com/office/drawing/2014/main" id="{2B79B2D9-3DCA-4FF3-A5D3-3EB9D608DBE6}"/>
              </a:ext>
            </a:extLst>
          </p:cNvPr>
          <p:cNvGrpSpPr>
            <a:grpSpLocks/>
          </p:cNvGrpSpPr>
          <p:nvPr/>
        </p:nvGrpSpPr>
        <p:grpSpPr bwMode="auto">
          <a:xfrm>
            <a:off x="3897313" y="1008066"/>
            <a:ext cx="4398962" cy="4795837"/>
            <a:chOff x="1516" y="681"/>
            <a:chExt cx="2771" cy="3021"/>
          </a:xfrm>
        </p:grpSpPr>
        <p:sp>
          <p:nvSpPr>
            <p:cNvPr id="27652" name="AutoShape 3">
              <a:extLst>
                <a:ext uri="{FF2B5EF4-FFF2-40B4-BE49-F238E27FC236}">
                  <a16:creationId xmlns:a16="http://schemas.microsoft.com/office/drawing/2014/main" id="{446C2F02-CE3E-4337-A4D0-A3C7D27CD701}"/>
                </a:ext>
              </a:extLst>
            </p:cNvPr>
            <p:cNvSpPr>
              <a:spLocks noChangeArrowheads="1"/>
            </p:cNvSpPr>
            <p:nvPr/>
          </p:nvSpPr>
          <p:spPr bwMode="auto">
            <a:xfrm>
              <a:off x="1608" y="681"/>
              <a:ext cx="2671" cy="2932"/>
            </a:xfrm>
            <a:prstGeom prst="roundRect">
              <a:avLst>
                <a:gd name="adj" fmla="val 8574"/>
              </a:avLst>
            </a:prstGeom>
            <a:solidFill>
              <a:srgbClr val="DBBB9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53" name="Text Box 4">
              <a:extLst>
                <a:ext uri="{FF2B5EF4-FFF2-40B4-BE49-F238E27FC236}">
                  <a16:creationId xmlns:a16="http://schemas.microsoft.com/office/drawing/2014/main" id="{11B7352E-4734-4A2D-92A6-59E272532868}"/>
                </a:ext>
              </a:extLst>
            </p:cNvPr>
            <p:cNvSpPr txBox="1">
              <a:spLocks noChangeArrowheads="1"/>
            </p:cNvSpPr>
            <p:nvPr/>
          </p:nvSpPr>
          <p:spPr bwMode="auto">
            <a:xfrm>
              <a:off x="2147" y="742"/>
              <a:ext cx="203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GB" altLang="en-US" sz="2000" b="1" i="1" u="none" strike="noStrike" kern="1200" cap="none" spc="0" normalizeH="0" baseline="0" noProof="0">
                  <a:ln>
                    <a:noFill/>
                  </a:ln>
                  <a:solidFill>
                    <a:srgbClr val="CC0000"/>
                  </a:solidFill>
                  <a:effectLst/>
                  <a:uLnTx/>
                  <a:uFillTx/>
                  <a:latin typeface="Arial" panose="020B0604020202020204" pitchFamily="34" charset="0"/>
                  <a:ea typeface="+mn-ea"/>
                  <a:cs typeface="+mn-cs"/>
                </a:rPr>
                <a:t>Attitude of lenders influenced by:</a:t>
              </a:r>
              <a:r>
                <a:rPr kumimoji="0" lang="en-GB" altLang="en-US" sz="1800" b="1" i="1"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p:txBody>
        </p:sp>
        <p:sp>
          <p:nvSpPr>
            <p:cNvPr id="27654" name="AutoShape 5">
              <a:extLst>
                <a:ext uri="{FF2B5EF4-FFF2-40B4-BE49-F238E27FC236}">
                  <a16:creationId xmlns:a16="http://schemas.microsoft.com/office/drawing/2014/main" id="{0B350440-38E7-4EBE-A7E8-39E1E02D3473}"/>
                </a:ext>
              </a:extLst>
            </p:cNvPr>
            <p:cNvSpPr>
              <a:spLocks noChangeArrowheads="1"/>
            </p:cNvSpPr>
            <p:nvPr/>
          </p:nvSpPr>
          <p:spPr bwMode="auto">
            <a:xfrm>
              <a:off x="1516" y="1458"/>
              <a:ext cx="487" cy="486"/>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55" name="AutoShape 6">
              <a:extLst>
                <a:ext uri="{FF2B5EF4-FFF2-40B4-BE49-F238E27FC236}">
                  <a16:creationId xmlns:a16="http://schemas.microsoft.com/office/drawing/2014/main" id="{0F69EA58-253B-43DA-BBAC-DE9172109249}"/>
                </a:ext>
              </a:extLst>
            </p:cNvPr>
            <p:cNvSpPr>
              <a:spLocks noChangeArrowheads="1"/>
            </p:cNvSpPr>
            <p:nvPr/>
          </p:nvSpPr>
          <p:spPr bwMode="auto">
            <a:xfrm>
              <a:off x="1518" y="2042"/>
              <a:ext cx="486" cy="486"/>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56" name="AutoShape 7">
              <a:extLst>
                <a:ext uri="{FF2B5EF4-FFF2-40B4-BE49-F238E27FC236}">
                  <a16:creationId xmlns:a16="http://schemas.microsoft.com/office/drawing/2014/main" id="{0B90471D-8636-457D-9F06-0AD331CC6D1A}"/>
                </a:ext>
              </a:extLst>
            </p:cNvPr>
            <p:cNvSpPr>
              <a:spLocks noChangeArrowheads="1"/>
            </p:cNvSpPr>
            <p:nvPr/>
          </p:nvSpPr>
          <p:spPr bwMode="auto">
            <a:xfrm>
              <a:off x="1518" y="2629"/>
              <a:ext cx="486" cy="486"/>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27657" name="Group 8">
              <a:extLst>
                <a:ext uri="{FF2B5EF4-FFF2-40B4-BE49-F238E27FC236}">
                  <a16:creationId xmlns:a16="http://schemas.microsoft.com/office/drawing/2014/main" id="{028064E7-D9EC-4D40-8FA3-99F3B98D0BFF}"/>
                </a:ext>
              </a:extLst>
            </p:cNvPr>
            <p:cNvGrpSpPr>
              <a:grpSpLocks/>
            </p:cNvGrpSpPr>
            <p:nvPr/>
          </p:nvGrpSpPr>
          <p:grpSpPr bwMode="auto">
            <a:xfrm>
              <a:off x="2122" y="1461"/>
              <a:ext cx="2165" cy="2241"/>
              <a:chOff x="2277" y="1589"/>
              <a:chExt cx="1827" cy="2241"/>
            </a:xfrm>
          </p:grpSpPr>
          <p:sp>
            <p:nvSpPr>
              <p:cNvPr id="27659" name="AutoShape 9">
                <a:extLst>
                  <a:ext uri="{FF2B5EF4-FFF2-40B4-BE49-F238E27FC236}">
                    <a16:creationId xmlns:a16="http://schemas.microsoft.com/office/drawing/2014/main" id="{997D2509-1016-4224-9447-4B0AF0C241DD}"/>
                  </a:ext>
                </a:extLst>
              </p:cNvPr>
              <p:cNvSpPr>
                <a:spLocks noChangeArrowheads="1"/>
              </p:cNvSpPr>
              <p:nvPr/>
            </p:nvSpPr>
            <p:spPr bwMode="auto">
              <a:xfrm>
                <a:off x="2302" y="1589"/>
                <a:ext cx="1793" cy="481"/>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60" name="AutoShape 10">
                <a:extLst>
                  <a:ext uri="{FF2B5EF4-FFF2-40B4-BE49-F238E27FC236}">
                    <a16:creationId xmlns:a16="http://schemas.microsoft.com/office/drawing/2014/main" id="{588E8AD3-4085-4298-8998-2203D3CA888A}"/>
                  </a:ext>
                </a:extLst>
              </p:cNvPr>
              <p:cNvSpPr>
                <a:spLocks noChangeArrowheads="1"/>
              </p:cNvSpPr>
              <p:nvPr/>
            </p:nvSpPr>
            <p:spPr bwMode="auto">
              <a:xfrm>
                <a:off x="2302" y="2172"/>
                <a:ext cx="1794" cy="481"/>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61" name="Text Box 11">
                <a:extLst>
                  <a:ext uri="{FF2B5EF4-FFF2-40B4-BE49-F238E27FC236}">
                    <a16:creationId xmlns:a16="http://schemas.microsoft.com/office/drawing/2014/main" id="{21802509-E21B-4762-BC89-9A789908BA81}"/>
                  </a:ext>
                </a:extLst>
              </p:cNvPr>
              <p:cNvSpPr txBox="1">
                <a:spLocks noChangeArrowheads="1"/>
              </p:cNvSpPr>
              <p:nvPr/>
            </p:nvSpPr>
            <p:spPr bwMode="auto">
              <a:xfrm>
                <a:off x="2277" y="2328"/>
                <a:ext cx="173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Cash-generating ability</a:t>
                </a:r>
              </a:p>
            </p:txBody>
          </p:sp>
          <p:sp>
            <p:nvSpPr>
              <p:cNvPr id="27662" name="AutoShape 12">
                <a:extLst>
                  <a:ext uri="{FF2B5EF4-FFF2-40B4-BE49-F238E27FC236}">
                    <a16:creationId xmlns:a16="http://schemas.microsoft.com/office/drawing/2014/main" id="{C8472816-D5DA-4FA0-A8C2-9C6BFBB02A04}"/>
                  </a:ext>
                </a:extLst>
              </p:cNvPr>
              <p:cNvSpPr>
                <a:spLocks noChangeArrowheads="1"/>
              </p:cNvSpPr>
              <p:nvPr/>
            </p:nvSpPr>
            <p:spPr bwMode="auto">
              <a:xfrm>
                <a:off x="2302" y="2766"/>
                <a:ext cx="1794" cy="480"/>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63" name="Text Box 13">
                <a:extLst>
                  <a:ext uri="{FF2B5EF4-FFF2-40B4-BE49-F238E27FC236}">
                    <a16:creationId xmlns:a16="http://schemas.microsoft.com/office/drawing/2014/main" id="{AEC1431F-D6D3-456B-A366-13AE8ECD944F}"/>
                  </a:ext>
                </a:extLst>
              </p:cNvPr>
              <p:cNvSpPr txBox="1">
                <a:spLocks noChangeArrowheads="1"/>
              </p:cNvSpPr>
              <p:nvPr/>
            </p:nvSpPr>
            <p:spPr bwMode="auto">
              <a:xfrm>
                <a:off x="2316" y="2925"/>
                <a:ext cx="17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Security for the loan</a:t>
                </a:r>
              </a:p>
            </p:txBody>
          </p:sp>
          <p:sp>
            <p:nvSpPr>
              <p:cNvPr id="27664" name="Text Box 14">
                <a:extLst>
                  <a:ext uri="{FF2B5EF4-FFF2-40B4-BE49-F238E27FC236}">
                    <a16:creationId xmlns:a16="http://schemas.microsoft.com/office/drawing/2014/main" id="{9E08E321-BB03-4B8B-BC41-4DBE442ECD66}"/>
                  </a:ext>
                </a:extLst>
              </p:cNvPr>
              <p:cNvSpPr txBox="1">
                <a:spLocks noChangeArrowheads="1"/>
              </p:cNvSpPr>
              <p:nvPr/>
            </p:nvSpPr>
            <p:spPr bwMode="auto">
              <a:xfrm>
                <a:off x="2305" y="1751"/>
                <a:ext cx="17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Profitability</a:t>
                </a:r>
              </a:p>
            </p:txBody>
          </p:sp>
          <p:sp>
            <p:nvSpPr>
              <p:cNvPr id="27665" name="AutoShape 15">
                <a:extLst>
                  <a:ext uri="{FF2B5EF4-FFF2-40B4-BE49-F238E27FC236}">
                    <a16:creationId xmlns:a16="http://schemas.microsoft.com/office/drawing/2014/main" id="{92441F7E-5964-429B-A00F-EE8E2C424EAD}"/>
                  </a:ext>
                </a:extLst>
              </p:cNvPr>
              <p:cNvSpPr>
                <a:spLocks noChangeArrowheads="1"/>
              </p:cNvSpPr>
              <p:nvPr/>
            </p:nvSpPr>
            <p:spPr bwMode="auto">
              <a:xfrm>
                <a:off x="2310" y="3350"/>
                <a:ext cx="1794" cy="480"/>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66" name="Text Box 16">
                <a:extLst>
                  <a:ext uri="{FF2B5EF4-FFF2-40B4-BE49-F238E27FC236}">
                    <a16:creationId xmlns:a16="http://schemas.microsoft.com/office/drawing/2014/main" id="{CE420454-F4B1-4968-982F-89FE982860DA}"/>
                  </a:ext>
                </a:extLst>
              </p:cNvPr>
              <p:cNvSpPr txBox="1">
                <a:spLocks noChangeArrowheads="1"/>
              </p:cNvSpPr>
              <p:nvPr/>
            </p:nvSpPr>
            <p:spPr bwMode="auto">
              <a:xfrm>
                <a:off x="2324" y="3509"/>
                <a:ext cx="17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Fixed cost commitments</a:t>
                </a:r>
              </a:p>
            </p:txBody>
          </p:sp>
        </p:grpSp>
        <p:sp>
          <p:nvSpPr>
            <p:cNvPr id="27658" name="AutoShape 17">
              <a:extLst>
                <a:ext uri="{FF2B5EF4-FFF2-40B4-BE49-F238E27FC236}">
                  <a16:creationId xmlns:a16="http://schemas.microsoft.com/office/drawing/2014/main" id="{D26A0597-4AD2-4944-AA2E-269492FF8107}"/>
                </a:ext>
              </a:extLst>
            </p:cNvPr>
            <p:cNvSpPr>
              <a:spLocks noChangeArrowheads="1"/>
            </p:cNvSpPr>
            <p:nvPr/>
          </p:nvSpPr>
          <p:spPr bwMode="auto">
            <a:xfrm>
              <a:off x="1526" y="3213"/>
              <a:ext cx="486" cy="486"/>
            </a:xfrm>
            <a:prstGeom prst="cube">
              <a:avLst>
                <a:gd name="adj" fmla="val 18477"/>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B7DE8B48-0C3E-4622-BCB1-3E02C535B3CF}"/>
              </a:ext>
            </a:extLst>
          </p:cNvPr>
          <p:cNvSpPr txBox="1">
            <a:spLocks noChangeArrowheads="1"/>
          </p:cNvSpPr>
          <p:nvPr/>
        </p:nvSpPr>
        <p:spPr bwMode="auto">
          <a:xfrm>
            <a:off x="1781175" y="107950"/>
            <a:ext cx="8629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400" b="1" i="0" u="none" strike="noStrike" kern="1200" cap="none" spc="0" normalizeH="0" baseline="0" noProof="0" dirty="0">
                <a:ln>
                  <a:noFill/>
                </a:ln>
                <a:solidFill>
                  <a:srgbClr val="007FA3"/>
                </a:solidFill>
                <a:effectLst/>
                <a:uLnTx/>
                <a:uFillTx/>
                <a:latin typeface="Arial" panose="020B0604020202020204" pitchFamily="34" charset="0"/>
                <a:ea typeface="+mn-ea"/>
                <a:cs typeface="+mn-cs"/>
              </a:rPr>
              <a:t>What can banks do to reduce risk?</a:t>
            </a:r>
            <a:endParaRPr kumimoji="0" lang="en-GB" altLang="en-US" sz="2400" b="0" i="0" u="none" strike="noStrike" kern="1200" cap="none" spc="0" normalizeH="0" baseline="0" noProof="0" dirty="0">
              <a:ln>
                <a:noFill/>
              </a:ln>
              <a:solidFill>
                <a:srgbClr val="007FA3"/>
              </a:solidFill>
              <a:effectLst/>
              <a:uLnTx/>
              <a:uFillTx/>
              <a:latin typeface="Arial" panose="020B0604020202020204" pitchFamily="34" charset="0"/>
              <a:ea typeface="+mn-ea"/>
              <a:cs typeface="+mn-cs"/>
            </a:endParaRPr>
          </a:p>
        </p:txBody>
      </p:sp>
      <p:grpSp>
        <p:nvGrpSpPr>
          <p:cNvPr id="12291" name="Group 3">
            <a:extLst>
              <a:ext uri="{FF2B5EF4-FFF2-40B4-BE49-F238E27FC236}">
                <a16:creationId xmlns:a16="http://schemas.microsoft.com/office/drawing/2014/main" id="{5D23D612-8931-4A2A-B5E0-6242BD1FC826}"/>
              </a:ext>
            </a:extLst>
          </p:cNvPr>
          <p:cNvGrpSpPr>
            <a:grpSpLocks/>
          </p:cNvGrpSpPr>
          <p:nvPr/>
        </p:nvGrpSpPr>
        <p:grpSpPr bwMode="auto">
          <a:xfrm>
            <a:off x="5606838" y="1166020"/>
            <a:ext cx="5584825" cy="4756150"/>
            <a:chOff x="1106" y="640"/>
            <a:chExt cx="3518" cy="2996"/>
          </a:xfrm>
        </p:grpSpPr>
        <p:sp>
          <p:nvSpPr>
            <p:cNvPr id="12292" name="AutoShape 4">
              <a:extLst>
                <a:ext uri="{FF2B5EF4-FFF2-40B4-BE49-F238E27FC236}">
                  <a16:creationId xmlns:a16="http://schemas.microsoft.com/office/drawing/2014/main" id="{5AD92B5E-6AB5-455B-82B9-7F8B99D514E2}"/>
                </a:ext>
              </a:extLst>
            </p:cNvPr>
            <p:cNvSpPr>
              <a:spLocks noChangeArrowheads="1"/>
            </p:cNvSpPr>
            <p:nvPr/>
          </p:nvSpPr>
          <p:spPr bwMode="auto">
            <a:xfrm>
              <a:off x="1192" y="640"/>
              <a:ext cx="3432" cy="2916"/>
            </a:xfrm>
            <a:prstGeom prst="roundRect">
              <a:avLst>
                <a:gd name="adj" fmla="val 11019"/>
              </a:avLst>
            </a:prstGeom>
            <a:solidFill>
              <a:srgbClr val="DBB38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293" name="AutoShape 5">
              <a:extLst>
                <a:ext uri="{FF2B5EF4-FFF2-40B4-BE49-F238E27FC236}">
                  <a16:creationId xmlns:a16="http://schemas.microsoft.com/office/drawing/2014/main" id="{34782FF8-F326-4320-90EC-EC69D83FDC5D}"/>
                </a:ext>
              </a:extLst>
            </p:cNvPr>
            <p:cNvSpPr>
              <a:spLocks noChangeArrowheads="1"/>
            </p:cNvSpPr>
            <p:nvPr/>
          </p:nvSpPr>
          <p:spPr bwMode="auto">
            <a:xfrm>
              <a:off x="1106" y="2589"/>
              <a:ext cx="456" cy="456"/>
            </a:xfrm>
            <a:prstGeom prst="cube">
              <a:avLst>
                <a:gd name="adj" fmla="val 1785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294" name="AutoShape 6">
              <a:extLst>
                <a:ext uri="{FF2B5EF4-FFF2-40B4-BE49-F238E27FC236}">
                  <a16:creationId xmlns:a16="http://schemas.microsoft.com/office/drawing/2014/main" id="{682B1C45-E0B0-4295-A448-3078DCAA3A86}"/>
                </a:ext>
              </a:extLst>
            </p:cNvPr>
            <p:cNvSpPr>
              <a:spLocks noChangeArrowheads="1"/>
            </p:cNvSpPr>
            <p:nvPr/>
          </p:nvSpPr>
          <p:spPr bwMode="auto">
            <a:xfrm>
              <a:off x="1106" y="1973"/>
              <a:ext cx="456" cy="456"/>
            </a:xfrm>
            <a:prstGeom prst="cube">
              <a:avLst>
                <a:gd name="adj" fmla="val 1785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295" name="AutoShape 7">
              <a:extLst>
                <a:ext uri="{FF2B5EF4-FFF2-40B4-BE49-F238E27FC236}">
                  <a16:creationId xmlns:a16="http://schemas.microsoft.com/office/drawing/2014/main" id="{2A513143-A45F-4544-911F-BF938B23741D}"/>
                </a:ext>
              </a:extLst>
            </p:cNvPr>
            <p:cNvSpPr>
              <a:spLocks noChangeArrowheads="1"/>
            </p:cNvSpPr>
            <p:nvPr/>
          </p:nvSpPr>
          <p:spPr bwMode="auto">
            <a:xfrm>
              <a:off x="1106" y="1357"/>
              <a:ext cx="456" cy="456"/>
            </a:xfrm>
            <a:prstGeom prst="cube">
              <a:avLst>
                <a:gd name="adj" fmla="val 1785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296" name="Text Box 8">
              <a:extLst>
                <a:ext uri="{FF2B5EF4-FFF2-40B4-BE49-F238E27FC236}">
                  <a16:creationId xmlns:a16="http://schemas.microsoft.com/office/drawing/2014/main" id="{24C43145-FDE6-4EC5-AC6E-8E61BF3BB847}"/>
                </a:ext>
              </a:extLst>
            </p:cNvPr>
            <p:cNvSpPr txBox="1">
              <a:spLocks noChangeArrowheads="1"/>
            </p:cNvSpPr>
            <p:nvPr/>
          </p:nvSpPr>
          <p:spPr bwMode="auto">
            <a:xfrm>
              <a:off x="1711" y="726"/>
              <a:ext cx="2757"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GB" altLang="en-US" sz="2000" b="1" i="1" u="none" strike="noStrike" kern="1200" cap="none" spc="0" normalizeH="0" baseline="0" noProof="0" dirty="0">
                  <a:ln>
                    <a:noFill/>
                  </a:ln>
                  <a:solidFill>
                    <a:srgbClr val="CC0000"/>
                  </a:solidFill>
                  <a:effectLst/>
                  <a:uLnTx/>
                  <a:uFillTx/>
                  <a:latin typeface="Arial" panose="020B0604020202020204" pitchFamily="34" charset="0"/>
                  <a:ea typeface="+mn-ea"/>
                  <a:cs typeface="+mn-cs"/>
                </a:rPr>
                <a:t>Loan covenants may deal with such matters as:</a:t>
              </a:r>
            </a:p>
          </p:txBody>
        </p:sp>
        <p:grpSp>
          <p:nvGrpSpPr>
            <p:cNvPr id="12297" name="Group 9">
              <a:extLst>
                <a:ext uri="{FF2B5EF4-FFF2-40B4-BE49-F238E27FC236}">
                  <a16:creationId xmlns:a16="http://schemas.microsoft.com/office/drawing/2014/main" id="{4B1F2C3E-C67F-490A-86CA-E351C1D44BB2}"/>
                </a:ext>
              </a:extLst>
            </p:cNvPr>
            <p:cNvGrpSpPr>
              <a:grpSpLocks/>
            </p:cNvGrpSpPr>
            <p:nvPr/>
          </p:nvGrpSpPr>
          <p:grpSpPr bwMode="auto">
            <a:xfrm>
              <a:off x="1690" y="1348"/>
              <a:ext cx="2932" cy="2288"/>
              <a:chOff x="1602" y="1452"/>
              <a:chExt cx="3276" cy="2288"/>
            </a:xfrm>
          </p:grpSpPr>
          <p:sp>
            <p:nvSpPr>
              <p:cNvPr id="12299" name="AutoShape 10">
                <a:extLst>
                  <a:ext uri="{FF2B5EF4-FFF2-40B4-BE49-F238E27FC236}">
                    <a16:creationId xmlns:a16="http://schemas.microsoft.com/office/drawing/2014/main" id="{961B23AC-84E2-4190-93D2-2F207B446E9E}"/>
                  </a:ext>
                </a:extLst>
              </p:cNvPr>
              <p:cNvSpPr>
                <a:spLocks noChangeArrowheads="1"/>
              </p:cNvSpPr>
              <p:nvPr/>
            </p:nvSpPr>
            <p:spPr bwMode="auto">
              <a:xfrm>
                <a:off x="1660" y="1452"/>
                <a:ext cx="3217" cy="464"/>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300" name="AutoShape 11">
                <a:extLst>
                  <a:ext uri="{FF2B5EF4-FFF2-40B4-BE49-F238E27FC236}">
                    <a16:creationId xmlns:a16="http://schemas.microsoft.com/office/drawing/2014/main" id="{6F182346-BA4F-44BA-9866-690D6BD45593}"/>
                  </a:ext>
                </a:extLst>
              </p:cNvPr>
              <p:cNvSpPr>
                <a:spLocks noChangeArrowheads="1"/>
              </p:cNvSpPr>
              <p:nvPr/>
            </p:nvSpPr>
            <p:spPr bwMode="auto">
              <a:xfrm>
                <a:off x="1660" y="2070"/>
                <a:ext cx="3217" cy="464"/>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301" name="Text Box 12">
                <a:extLst>
                  <a:ext uri="{FF2B5EF4-FFF2-40B4-BE49-F238E27FC236}">
                    <a16:creationId xmlns:a16="http://schemas.microsoft.com/office/drawing/2014/main" id="{0F558814-8FB4-444B-BB37-771155B28E0E}"/>
                  </a:ext>
                </a:extLst>
              </p:cNvPr>
              <p:cNvSpPr txBox="1">
                <a:spLocks noChangeArrowheads="1"/>
              </p:cNvSpPr>
              <p:nvPr/>
            </p:nvSpPr>
            <p:spPr bwMode="auto">
              <a:xfrm>
                <a:off x="1602" y="2208"/>
                <a:ext cx="320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Other borrowings</a:t>
                </a:r>
              </a:p>
            </p:txBody>
          </p:sp>
          <p:sp>
            <p:nvSpPr>
              <p:cNvPr id="12302" name="AutoShape 13">
                <a:extLst>
                  <a:ext uri="{FF2B5EF4-FFF2-40B4-BE49-F238E27FC236}">
                    <a16:creationId xmlns:a16="http://schemas.microsoft.com/office/drawing/2014/main" id="{36309F7C-866B-4EDC-A78C-4EDFD2E8FD04}"/>
                  </a:ext>
                </a:extLst>
              </p:cNvPr>
              <p:cNvSpPr>
                <a:spLocks noChangeArrowheads="1"/>
              </p:cNvSpPr>
              <p:nvPr/>
            </p:nvSpPr>
            <p:spPr bwMode="auto">
              <a:xfrm>
                <a:off x="1660" y="2689"/>
                <a:ext cx="3218" cy="463"/>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303" name="Text Box 14">
                <a:extLst>
                  <a:ext uri="{FF2B5EF4-FFF2-40B4-BE49-F238E27FC236}">
                    <a16:creationId xmlns:a16="http://schemas.microsoft.com/office/drawing/2014/main" id="{833B78CC-4FF4-4BB0-923D-27C707C67FB7}"/>
                  </a:ext>
                </a:extLst>
              </p:cNvPr>
              <p:cNvSpPr txBox="1">
                <a:spLocks noChangeArrowheads="1"/>
              </p:cNvSpPr>
              <p:nvPr/>
            </p:nvSpPr>
            <p:spPr bwMode="auto">
              <a:xfrm>
                <a:off x="1639" y="2822"/>
                <a:ext cx="310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Dividend payments</a:t>
                </a:r>
              </a:p>
            </p:txBody>
          </p:sp>
          <p:sp>
            <p:nvSpPr>
              <p:cNvPr id="12304" name="Text Box 15">
                <a:extLst>
                  <a:ext uri="{FF2B5EF4-FFF2-40B4-BE49-F238E27FC236}">
                    <a16:creationId xmlns:a16="http://schemas.microsoft.com/office/drawing/2014/main" id="{128850D6-80B3-4080-BCAF-8B825F3CDF14}"/>
                  </a:ext>
                </a:extLst>
              </p:cNvPr>
              <p:cNvSpPr txBox="1">
                <a:spLocks noChangeArrowheads="1"/>
              </p:cNvSpPr>
              <p:nvPr/>
            </p:nvSpPr>
            <p:spPr bwMode="auto">
              <a:xfrm>
                <a:off x="1679" y="1599"/>
                <a:ext cx="310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Financial statements</a:t>
                </a:r>
              </a:p>
            </p:txBody>
          </p:sp>
          <p:sp>
            <p:nvSpPr>
              <p:cNvPr id="12305" name="AutoShape 16">
                <a:extLst>
                  <a:ext uri="{FF2B5EF4-FFF2-40B4-BE49-F238E27FC236}">
                    <a16:creationId xmlns:a16="http://schemas.microsoft.com/office/drawing/2014/main" id="{34BC4BE6-8EF6-4462-AB42-AE4103AF0564}"/>
                  </a:ext>
                </a:extLst>
              </p:cNvPr>
              <p:cNvSpPr>
                <a:spLocks noChangeArrowheads="1"/>
              </p:cNvSpPr>
              <p:nvPr/>
            </p:nvSpPr>
            <p:spPr bwMode="auto">
              <a:xfrm>
                <a:off x="1660" y="3277"/>
                <a:ext cx="3218" cy="463"/>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306" name="Text Box 17">
                <a:extLst>
                  <a:ext uri="{FF2B5EF4-FFF2-40B4-BE49-F238E27FC236}">
                    <a16:creationId xmlns:a16="http://schemas.microsoft.com/office/drawing/2014/main" id="{25964D8C-983E-438E-B76D-160D4B749059}"/>
                  </a:ext>
                </a:extLst>
              </p:cNvPr>
              <p:cNvSpPr txBox="1">
                <a:spLocks noChangeArrowheads="1"/>
              </p:cNvSpPr>
              <p:nvPr/>
            </p:nvSpPr>
            <p:spPr bwMode="auto">
              <a:xfrm>
                <a:off x="1639" y="3410"/>
                <a:ext cx="310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Liquidity</a:t>
                </a:r>
              </a:p>
            </p:txBody>
          </p:sp>
        </p:grpSp>
        <p:sp>
          <p:nvSpPr>
            <p:cNvPr id="12298" name="AutoShape 18">
              <a:extLst>
                <a:ext uri="{FF2B5EF4-FFF2-40B4-BE49-F238E27FC236}">
                  <a16:creationId xmlns:a16="http://schemas.microsoft.com/office/drawing/2014/main" id="{4D0ACA0B-476D-4E89-A0E0-6A8D0A7B7012}"/>
                </a:ext>
              </a:extLst>
            </p:cNvPr>
            <p:cNvSpPr>
              <a:spLocks noChangeArrowheads="1"/>
            </p:cNvSpPr>
            <p:nvPr/>
          </p:nvSpPr>
          <p:spPr bwMode="auto">
            <a:xfrm>
              <a:off x="1106" y="3177"/>
              <a:ext cx="456" cy="456"/>
            </a:xfrm>
            <a:prstGeom prst="cube">
              <a:avLst>
                <a:gd name="adj" fmla="val 1785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2" name="Group 15">
            <a:extLst>
              <a:ext uri="{FF2B5EF4-FFF2-40B4-BE49-F238E27FC236}">
                <a16:creationId xmlns:a16="http://schemas.microsoft.com/office/drawing/2014/main" id="{8ED8C201-F68E-B022-EB33-A9A4ED4C3E1F}"/>
              </a:ext>
            </a:extLst>
          </p:cNvPr>
          <p:cNvGrpSpPr>
            <a:grpSpLocks/>
          </p:cNvGrpSpPr>
          <p:nvPr/>
        </p:nvGrpSpPr>
        <p:grpSpPr bwMode="auto">
          <a:xfrm>
            <a:off x="247575" y="1465264"/>
            <a:ext cx="4795912" cy="3635375"/>
            <a:chOff x="1011" y="979"/>
            <a:chExt cx="3997" cy="2290"/>
          </a:xfrm>
        </p:grpSpPr>
        <p:sp>
          <p:nvSpPr>
            <p:cNvPr id="3" name="AutoShape 2">
              <a:extLst>
                <a:ext uri="{FF2B5EF4-FFF2-40B4-BE49-F238E27FC236}">
                  <a16:creationId xmlns:a16="http://schemas.microsoft.com/office/drawing/2014/main" id="{B074A38D-6424-A55C-30B5-CE51028AB7F9}"/>
                </a:ext>
              </a:extLst>
            </p:cNvPr>
            <p:cNvSpPr>
              <a:spLocks noChangeArrowheads="1"/>
            </p:cNvSpPr>
            <p:nvPr/>
          </p:nvSpPr>
          <p:spPr bwMode="auto">
            <a:xfrm>
              <a:off x="1123" y="979"/>
              <a:ext cx="3885" cy="2095"/>
            </a:xfrm>
            <a:prstGeom prst="roundRect">
              <a:avLst>
                <a:gd name="adj" fmla="val 9394"/>
              </a:avLst>
            </a:prstGeom>
            <a:solidFill>
              <a:srgbClr val="D7B1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AutoShape 4">
              <a:extLst>
                <a:ext uri="{FF2B5EF4-FFF2-40B4-BE49-F238E27FC236}">
                  <a16:creationId xmlns:a16="http://schemas.microsoft.com/office/drawing/2014/main" id="{3052634E-3AE6-D9B2-A260-097C7DB94DED}"/>
                </a:ext>
              </a:extLst>
            </p:cNvPr>
            <p:cNvSpPr>
              <a:spLocks noChangeArrowheads="1"/>
            </p:cNvSpPr>
            <p:nvPr/>
          </p:nvSpPr>
          <p:spPr bwMode="auto">
            <a:xfrm>
              <a:off x="1020" y="1729"/>
              <a:ext cx="409" cy="409"/>
            </a:xfrm>
            <a:prstGeom prst="cube">
              <a:avLst>
                <a:gd name="adj" fmla="val 22981"/>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AutoShape 6">
              <a:extLst>
                <a:ext uri="{FF2B5EF4-FFF2-40B4-BE49-F238E27FC236}">
                  <a16:creationId xmlns:a16="http://schemas.microsoft.com/office/drawing/2014/main" id="{4A21F834-4AD2-ACAF-303A-FD920674D489}"/>
                </a:ext>
              </a:extLst>
            </p:cNvPr>
            <p:cNvSpPr>
              <a:spLocks noChangeArrowheads="1"/>
            </p:cNvSpPr>
            <p:nvPr/>
          </p:nvSpPr>
          <p:spPr bwMode="auto">
            <a:xfrm>
              <a:off x="1628" y="1724"/>
              <a:ext cx="3376" cy="799"/>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Text Box 7">
              <a:extLst>
                <a:ext uri="{FF2B5EF4-FFF2-40B4-BE49-F238E27FC236}">
                  <a16:creationId xmlns:a16="http://schemas.microsoft.com/office/drawing/2014/main" id="{09A0721E-138A-147C-7070-53B0015D8E9C}"/>
                </a:ext>
              </a:extLst>
            </p:cNvPr>
            <p:cNvSpPr txBox="1">
              <a:spLocks noChangeArrowheads="1"/>
            </p:cNvSpPr>
            <p:nvPr/>
          </p:nvSpPr>
          <p:spPr bwMode="auto">
            <a:xfrm>
              <a:off x="1657" y="1835"/>
              <a:ext cx="321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Requiring security</a:t>
              </a:r>
              <a:br>
                <a:rPr kumimoji="0" lang="en-GB"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GB"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(fixed or floating charge on assets)</a:t>
              </a:r>
            </a:p>
          </p:txBody>
        </p:sp>
        <p:sp>
          <p:nvSpPr>
            <p:cNvPr id="7" name="AutoShape 8">
              <a:extLst>
                <a:ext uri="{FF2B5EF4-FFF2-40B4-BE49-F238E27FC236}">
                  <a16:creationId xmlns:a16="http://schemas.microsoft.com/office/drawing/2014/main" id="{C16323FD-6AEA-AB72-D4CB-2BCC3F959D15}"/>
                </a:ext>
              </a:extLst>
            </p:cNvPr>
            <p:cNvSpPr>
              <a:spLocks noChangeArrowheads="1"/>
            </p:cNvSpPr>
            <p:nvPr/>
          </p:nvSpPr>
          <p:spPr bwMode="auto">
            <a:xfrm>
              <a:off x="1628" y="2710"/>
              <a:ext cx="3367" cy="559"/>
            </a:xfrm>
            <a:prstGeom prst="cube">
              <a:avLst>
                <a:gd name="adj" fmla="val 1875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Text Box 9">
              <a:extLst>
                <a:ext uri="{FF2B5EF4-FFF2-40B4-BE49-F238E27FC236}">
                  <a16:creationId xmlns:a16="http://schemas.microsoft.com/office/drawing/2014/main" id="{AFEC892C-5A75-2A7C-EFE9-57B230098884}"/>
                </a:ext>
              </a:extLst>
            </p:cNvPr>
            <p:cNvSpPr txBox="1">
              <a:spLocks noChangeArrowheads="1"/>
            </p:cNvSpPr>
            <p:nvPr/>
          </p:nvSpPr>
          <p:spPr bwMode="auto">
            <a:xfrm>
              <a:off x="1615" y="2769"/>
              <a:ext cx="332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Including covenants in the loan contract</a:t>
              </a:r>
            </a:p>
          </p:txBody>
        </p:sp>
        <p:sp>
          <p:nvSpPr>
            <p:cNvPr id="9" name="Text Box 10">
              <a:extLst>
                <a:ext uri="{FF2B5EF4-FFF2-40B4-BE49-F238E27FC236}">
                  <a16:creationId xmlns:a16="http://schemas.microsoft.com/office/drawing/2014/main" id="{589770B4-3343-9C46-019B-9FD46BFA2DF7}"/>
                </a:ext>
              </a:extLst>
            </p:cNvPr>
            <p:cNvSpPr txBox="1">
              <a:spLocks noChangeArrowheads="1"/>
            </p:cNvSpPr>
            <p:nvPr/>
          </p:nvSpPr>
          <p:spPr bwMode="auto">
            <a:xfrm>
              <a:off x="1472" y="1053"/>
              <a:ext cx="343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GB" altLang="en-US" sz="2000" b="1" i="1" u="none" strike="noStrike" kern="1200" cap="none" spc="0" normalizeH="0" baseline="0" noProof="0" dirty="0">
                  <a:ln>
                    <a:noFill/>
                  </a:ln>
                  <a:solidFill>
                    <a:srgbClr val="CC0000"/>
                  </a:solidFill>
                  <a:effectLst/>
                  <a:uLnTx/>
                  <a:uFillTx/>
                  <a:latin typeface="Arial" panose="020B0604020202020204" pitchFamily="34" charset="0"/>
                  <a:ea typeface="+mn-ea"/>
                  <a:cs typeface="+mn-cs"/>
                </a:rPr>
                <a:t>Lenders may reduce the risk of lending by</a:t>
              </a:r>
            </a:p>
          </p:txBody>
        </p:sp>
        <p:sp>
          <p:nvSpPr>
            <p:cNvPr id="10" name="AutoShape 14">
              <a:extLst>
                <a:ext uri="{FF2B5EF4-FFF2-40B4-BE49-F238E27FC236}">
                  <a16:creationId xmlns:a16="http://schemas.microsoft.com/office/drawing/2014/main" id="{BF7E0247-3576-690B-4740-03930EA41F69}"/>
                </a:ext>
              </a:extLst>
            </p:cNvPr>
            <p:cNvSpPr>
              <a:spLocks noChangeArrowheads="1"/>
            </p:cNvSpPr>
            <p:nvPr/>
          </p:nvSpPr>
          <p:spPr bwMode="auto">
            <a:xfrm>
              <a:off x="1011" y="2716"/>
              <a:ext cx="409" cy="409"/>
            </a:xfrm>
            <a:prstGeom prst="cube">
              <a:avLst>
                <a:gd name="adj" fmla="val 22981"/>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a:extLst>
              <a:ext uri="{FF2B5EF4-FFF2-40B4-BE49-F238E27FC236}">
                <a16:creationId xmlns:a16="http://schemas.microsoft.com/office/drawing/2014/main" id="{59433C8C-31F8-4166-9711-6336A8CC93F2}"/>
              </a:ext>
            </a:extLst>
          </p:cNvPr>
          <p:cNvSpPr txBox="1">
            <a:spLocks noChangeArrowheads="1"/>
          </p:cNvSpPr>
          <p:nvPr/>
        </p:nvSpPr>
        <p:spPr bwMode="auto">
          <a:xfrm>
            <a:off x="2152650" y="104778"/>
            <a:ext cx="7886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400" b="1" i="0" u="none" strike="noStrike" kern="1200" cap="none" spc="0" normalizeH="0" baseline="0" noProof="0">
                <a:ln>
                  <a:noFill/>
                </a:ln>
                <a:solidFill>
                  <a:srgbClr val="007BA4"/>
                </a:solidFill>
                <a:effectLst/>
                <a:uLnTx/>
                <a:uFillTx/>
                <a:latin typeface="Arial" panose="020B0604020202020204" pitchFamily="34" charset="0"/>
                <a:ea typeface="+mn-ea"/>
                <a:cs typeface="+mn-cs"/>
              </a:rPr>
              <a:t>Figure 6.3 Factors influencing the attitude of owners towards borrowing</a:t>
            </a:r>
            <a:endParaRPr kumimoji="0" lang="en-GB" altLang="en-US" sz="2400" b="0" i="0" u="none" strike="noStrike" kern="1200" cap="none" spc="0" normalizeH="0" baseline="0" noProof="0">
              <a:ln>
                <a:noFill/>
              </a:ln>
              <a:solidFill>
                <a:srgbClr val="007BA4"/>
              </a:solidFill>
              <a:effectLst/>
              <a:uLnTx/>
              <a:uFillTx/>
              <a:latin typeface="Arial" panose="020B0604020202020204" pitchFamily="34" charset="0"/>
              <a:ea typeface="+mn-ea"/>
              <a:cs typeface="+mn-cs"/>
            </a:endParaRPr>
          </a:p>
        </p:txBody>
      </p:sp>
      <p:pic>
        <p:nvPicPr>
          <p:cNvPr id="24579" name="Picture 27" descr="\\192.168.9.252\08macdata04\08VOL4\Graphics\Powerpoint\PE_UK\PE536-ATRILL\Final files\GIF\ch06\M06NF003.gif">
            <a:extLst>
              <a:ext uri="{FF2B5EF4-FFF2-40B4-BE49-F238E27FC236}">
                <a16:creationId xmlns:a16="http://schemas.microsoft.com/office/drawing/2014/main" id="{1527B2D8-E393-4145-A899-5E1DF0C8FB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8016" y="1209675"/>
            <a:ext cx="8435975"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968FA6B-C54B-402E-A888-98566973E6D5}"/>
              </a:ext>
            </a:extLst>
          </p:cNvPr>
          <p:cNvSpPr txBox="1">
            <a:spLocks noChangeArrowheads="1"/>
          </p:cNvSpPr>
          <p:nvPr/>
        </p:nvSpPr>
        <p:spPr bwMode="auto">
          <a:xfrm>
            <a:off x="2014541" y="104775"/>
            <a:ext cx="8161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400" b="1" i="0" u="none" strike="noStrike" kern="1200" cap="none" spc="0" normalizeH="0" baseline="0" noProof="0">
                <a:ln>
                  <a:noFill/>
                </a:ln>
                <a:solidFill>
                  <a:srgbClr val="007BA4"/>
                </a:solidFill>
                <a:effectLst/>
                <a:uLnTx/>
                <a:uFillTx/>
                <a:latin typeface="Arial" panose="020B0604020202020204" pitchFamily="34" charset="0"/>
                <a:ea typeface="+mn-ea"/>
                <a:cs typeface="+mn-cs"/>
              </a:rPr>
              <a:t>Figure 6.1 The major external sources of finance</a:t>
            </a:r>
            <a:endParaRPr kumimoji="0" lang="en-GB" altLang="en-US" sz="2400" b="0" i="0" u="none" strike="noStrike" kern="1200" cap="none" spc="0" normalizeH="0" baseline="0" noProof="0">
              <a:ln>
                <a:noFill/>
              </a:ln>
              <a:solidFill>
                <a:srgbClr val="007BA4"/>
              </a:solidFill>
              <a:effectLst/>
              <a:uLnTx/>
              <a:uFillTx/>
              <a:latin typeface="Arial" panose="020B0604020202020204" pitchFamily="34" charset="0"/>
              <a:ea typeface="+mn-ea"/>
              <a:cs typeface="+mn-cs"/>
            </a:endParaRPr>
          </a:p>
        </p:txBody>
      </p:sp>
      <p:pic>
        <p:nvPicPr>
          <p:cNvPr id="14339" name="Picture 42" descr="\\192.168.9.252\08macdata04\08VOL4\Graphics\Powerpoint\PE_UK\PE536-ATRILL\Final files\GIF\ch06\M06NF001.gif">
            <a:extLst>
              <a:ext uri="{FF2B5EF4-FFF2-40B4-BE49-F238E27FC236}">
                <a16:creationId xmlns:a16="http://schemas.microsoft.com/office/drawing/2014/main" id="{D0CC684D-2EDE-4619-9F38-6C39FD596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3438" y="808041"/>
            <a:ext cx="5446712"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F5660C34-BD66-0DAD-AF18-CF3D7EA44D91}"/>
              </a:ext>
            </a:extLst>
          </p:cNvPr>
          <p:cNvSpPr/>
          <p:nvPr/>
        </p:nvSpPr>
        <p:spPr>
          <a:xfrm>
            <a:off x="7477125" y="876300"/>
            <a:ext cx="1143000" cy="6000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Oval 2">
            <a:extLst>
              <a:ext uri="{FF2B5EF4-FFF2-40B4-BE49-F238E27FC236}">
                <a16:creationId xmlns:a16="http://schemas.microsoft.com/office/drawing/2014/main" id="{6064783F-1F32-8348-233D-B7854656E81E}"/>
              </a:ext>
            </a:extLst>
          </p:cNvPr>
          <p:cNvSpPr/>
          <p:nvPr/>
        </p:nvSpPr>
        <p:spPr>
          <a:xfrm>
            <a:off x="7315200" y="1722441"/>
            <a:ext cx="1304925" cy="7540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Oval 3">
            <a:extLst>
              <a:ext uri="{FF2B5EF4-FFF2-40B4-BE49-F238E27FC236}">
                <a16:creationId xmlns:a16="http://schemas.microsoft.com/office/drawing/2014/main" id="{F45B8947-E2A2-34AA-E58F-53C77EAA1471}"/>
              </a:ext>
            </a:extLst>
          </p:cNvPr>
          <p:cNvSpPr/>
          <p:nvPr/>
        </p:nvSpPr>
        <p:spPr>
          <a:xfrm>
            <a:off x="7396162" y="2636841"/>
            <a:ext cx="1304925" cy="7540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252943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ntent slides - basic">
  <a:themeElements>
    <a:clrScheme name="London Met Palette">
      <a:dk1>
        <a:srgbClr val="231F20"/>
      </a:dk1>
      <a:lt1>
        <a:sysClr val="window" lastClr="FFFFFF"/>
      </a:lt1>
      <a:dk2>
        <a:srgbClr val="444448"/>
      </a:dk2>
      <a:lt2>
        <a:srgbClr val="CBC8C8"/>
      </a:lt2>
      <a:accent1>
        <a:srgbClr val="FF9A32"/>
      </a:accent1>
      <a:accent2>
        <a:srgbClr val="D8484B"/>
      </a:accent2>
      <a:accent3>
        <a:srgbClr val="009A72"/>
      </a:accent3>
      <a:accent4>
        <a:srgbClr val="FBCF00"/>
      </a:accent4>
      <a:accent5>
        <a:srgbClr val="00225B"/>
      </a:accent5>
      <a:accent6>
        <a:srgbClr val="970A2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Content slides - basic">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Content slides - basic">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2924</Words>
  <Application>Microsoft Office PowerPoint</Application>
  <PresentationFormat>Widescreen</PresentationFormat>
  <Paragraphs>193</Paragraphs>
  <Slides>36</Slides>
  <Notes>30</Notes>
  <HiddenSlides>0</HiddenSlides>
  <MMClips>1</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36</vt:i4>
      </vt:variant>
    </vt:vector>
  </HeadingPairs>
  <TitlesOfParts>
    <vt:vector size="48" baseType="lpstr">
      <vt:lpstr>Arial</vt:lpstr>
      <vt:lpstr>Calibri</vt:lpstr>
      <vt:lpstr>Calibri Light</vt:lpstr>
      <vt:lpstr>Office Theme</vt:lpstr>
      <vt:lpstr>Default Design</vt:lpstr>
      <vt:lpstr>2_Content slides - basic</vt:lpstr>
      <vt:lpstr>1_Default Design</vt:lpstr>
      <vt:lpstr>2_Default Design</vt:lpstr>
      <vt:lpstr>3_Default Design</vt:lpstr>
      <vt:lpstr>3_Content slides - basic</vt:lpstr>
      <vt:lpstr>5_Default Design</vt:lpstr>
      <vt:lpstr>4_Content slides - basic</vt:lpstr>
      <vt:lpstr>MN7029 – Financial Decision Making</vt:lpstr>
      <vt:lpstr>Lecture recordings</vt:lpstr>
      <vt:lpstr>What sources or types of finance are available to a company?</vt:lpstr>
      <vt:lpstr>PowerPoint Presentation</vt:lpstr>
      <vt:lpstr>What might a bank consider before lending money to a company?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funding journey</vt:lpstr>
      <vt:lpstr>Start ups</vt:lpstr>
      <vt:lpstr>PowerPoint Presentation</vt:lpstr>
      <vt:lpstr>Hotel Chocolat (Video)  https://www.youtube.com/watch?v=TOcxf7kL8VQ </vt:lpstr>
      <vt:lpstr>PowerPoint Presentation</vt:lpstr>
      <vt:lpstr>PowerPoint Presentation</vt:lpstr>
      <vt:lpstr>PowerPoint Presentation</vt:lpstr>
      <vt:lpstr>PowerPoint Presentation</vt:lpstr>
      <vt:lpstr>PowerPoint Presentation</vt:lpstr>
      <vt:lpstr>Cost of Capital</vt:lpstr>
      <vt:lpstr>What is cost of capital?</vt:lpstr>
      <vt:lpstr>Video</vt:lpstr>
      <vt:lpstr>Why do we need to know cost of capital?</vt:lpstr>
      <vt:lpstr>Steps to calculate cost of capital</vt:lpstr>
      <vt:lpstr>PowerPoint Presentation</vt:lpstr>
      <vt:lpstr>What’s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MN7029 – Financial Decision Making</dc:title>
  <dc:creator>Natalie Langley</dc:creator>
  <cp:lastModifiedBy>Natalie Langley</cp:lastModifiedBy>
  <cp:revision>13</cp:revision>
  <dcterms:created xsi:type="dcterms:W3CDTF">2021-01-22T10:51:57Z</dcterms:created>
  <dcterms:modified xsi:type="dcterms:W3CDTF">2023-01-11T18:21:43Z</dcterms:modified>
</cp:coreProperties>
</file>