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ink/ink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3" r:id="rId3"/>
    <p:sldMasterId id="2147483688" r:id="rId4"/>
  </p:sldMasterIdLst>
  <p:notesMasterIdLst>
    <p:notesMasterId r:id="rId61"/>
  </p:notesMasterIdLst>
  <p:sldIdLst>
    <p:sldId id="320" r:id="rId5"/>
    <p:sldId id="666" r:id="rId6"/>
    <p:sldId id="692" r:id="rId7"/>
    <p:sldId id="706" r:id="rId8"/>
    <p:sldId id="727" r:id="rId9"/>
    <p:sldId id="693" r:id="rId10"/>
    <p:sldId id="694" r:id="rId11"/>
    <p:sldId id="313" r:id="rId12"/>
    <p:sldId id="307" r:id="rId13"/>
    <p:sldId id="695" r:id="rId14"/>
    <p:sldId id="707" r:id="rId15"/>
    <p:sldId id="708" r:id="rId16"/>
    <p:sldId id="287" r:id="rId17"/>
    <p:sldId id="288" r:id="rId18"/>
    <p:sldId id="709" r:id="rId19"/>
    <p:sldId id="289" r:id="rId20"/>
    <p:sldId id="290" r:id="rId21"/>
    <p:sldId id="291" r:id="rId22"/>
    <p:sldId id="326" r:id="rId23"/>
    <p:sldId id="711" r:id="rId24"/>
    <p:sldId id="292" r:id="rId25"/>
    <p:sldId id="293" r:id="rId26"/>
    <p:sldId id="714" r:id="rId27"/>
    <p:sldId id="715" r:id="rId28"/>
    <p:sldId id="294" r:id="rId29"/>
    <p:sldId id="324" r:id="rId30"/>
    <p:sldId id="712" r:id="rId31"/>
    <p:sldId id="314" r:id="rId32"/>
    <p:sldId id="295" r:id="rId33"/>
    <p:sldId id="327" r:id="rId34"/>
    <p:sldId id="328" r:id="rId35"/>
    <p:sldId id="713" r:id="rId36"/>
    <p:sldId id="329" r:id="rId37"/>
    <p:sldId id="716" r:id="rId38"/>
    <p:sldId id="717" r:id="rId39"/>
    <p:sldId id="718" r:id="rId40"/>
    <p:sldId id="719" r:id="rId41"/>
    <p:sldId id="720" r:id="rId42"/>
    <p:sldId id="721" r:id="rId43"/>
    <p:sldId id="722" r:id="rId44"/>
    <p:sldId id="723" r:id="rId45"/>
    <p:sldId id="724" r:id="rId46"/>
    <p:sldId id="297" r:id="rId47"/>
    <p:sldId id="298" r:id="rId48"/>
    <p:sldId id="725" r:id="rId49"/>
    <p:sldId id="300" r:id="rId50"/>
    <p:sldId id="299" r:id="rId51"/>
    <p:sldId id="726" r:id="rId52"/>
    <p:sldId id="728" r:id="rId53"/>
    <p:sldId id="301" r:id="rId54"/>
    <p:sldId id="269" r:id="rId55"/>
    <p:sldId id="311" r:id="rId56"/>
    <p:sldId id="333" r:id="rId57"/>
    <p:sldId id="268" r:id="rId58"/>
    <p:sldId id="316" r:id="rId59"/>
    <p:sldId id="674" r:id="rId60"/>
  </p:sldIdLst>
  <p:sldSz cx="12192000" cy="6858000"/>
  <p:notesSz cx="6858000" cy="9144000"/>
  <p:custDataLst>
    <p:tags r:id="rId62"/>
  </p:custDataLst>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618" userDrawn="1">
          <p15:clr>
            <a:srgbClr val="A4A3A4"/>
          </p15:clr>
        </p15:guide>
        <p15:guide id="3" orient="horz" pos="3952" userDrawn="1">
          <p15:clr>
            <a:srgbClr val="A4A3A4"/>
          </p15:clr>
        </p15:guide>
        <p15:guide id="4" pos="3840" userDrawn="1">
          <p15:clr>
            <a:srgbClr val="A4A3A4"/>
          </p15:clr>
        </p15:guide>
        <p15:guide id="5" pos="288" userDrawn="1">
          <p15:clr>
            <a:srgbClr val="A4A3A4"/>
          </p15:clr>
        </p15:guide>
        <p15:guide id="6" pos="7379" userDrawn="1">
          <p15:clr>
            <a:srgbClr val="A4A3A4"/>
          </p15:clr>
        </p15:guide>
        <p15:guide id="7" orient="horz" pos="368" userDrawn="1">
          <p15:clr>
            <a:srgbClr val="A4A3A4"/>
          </p15:clr>
        </p15:guide>
        <p15:guide id="8" orient="horz" pos="40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AAF"/>
    <a:srgbClr val="CC0000"/>
    <a:srgbClr val="007BA4"/>
    <a:srgbClr val="EEDCCA"/>
    <a:srgbClr val="DBB691"/>
    <a:srgbClr val="E0C0A0"/>
    <a:srgbClr val="FFCC99"/>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434" autoAdjust="0"/>
  </p:normalViewPr>
  <p:slideViewPr>
    <p:cSldViewPr snapToGrid="0">
      <p:cViewPr varScale="1">
        <p:scale>
          <a:sx n="95" d="100"/>
          <a:sy n="95" d="100"/>
        </p:scale>
        <p:origin x="168" y="84"/>
      </p:cViewPr>
      <p:guideLst>
        <p:guide orient="horz" pos="2160"/>
        <p:guide orient="horz" pos="618"/>
        <p:guide orient="horz" pos="3952"/>
        <p:guide pos="3840"/>
        <p:guide pos="288"/>
        <p:guide pos="7379"/>
        <p:guide orient="horz" pos="368"/>
        <p:guide orient="horz" pos="4083"/>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200" d="100"/>
        <a:sy n="200" d="100"/>
      </p:scale>
      <p:origin x="0" y="-222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ink/ink1.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0-10-23T15:15:13.280"/>
    </inkml:context>
    <inkml:brush xml:id="br0">
      <inkml:brushProperty name="width" value="0.05" units="cm"/>
      <inkml:brushProperty name="height" value="0.05" units="cm"/>
      <inkml:brushProperty name="color" value="#E71224"/>
      <inkml:brushProperty name="fitToCurve" value="1"/>
    </inkml:brush>
  </inkml:definitions>
  <inkml:trace contextRef="#ctx0" brushRef="#br0">0 0 0,'0'0'16</inkml:trace>
</inkml:ink>
</file>

<file path=ppt/ink/ink2.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0-10-23T15:15:13.280"/>
    </inkml:context>
    <inkml:brush xml:id="br0">
      <inkml:brushProperty name="width" value="0.05" units="cm"/>
      <inkml:brushProperty name="height" value="0.05" units="cm"/>
      <inkml:brushProperty name="color" value="#E71224"/>
      <inkml:brushProperty name="fitToCurve" value="1"/>
    </inkml:brush>
  </inkml:definitions>
  <inkml:trace contextRef="#ctx0" brushRef="#br0">0 0 0,'0'0'16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A2BD45-67C7-4BB7-BC64-D316BAD8E2ED}"/>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GB"/>
          </a:p>
        </p:txBody>
      </p:sp>
      <p:sp>
        <p:nvSpPr>
          <p:cNvPr id="3" name="Date Placeholder 2">
            <a:extLst>
              <a:ext uri="{FF2B5EF4-FFF2-40B4-BE49-F238E27FC236}">
                <a16:creationId xmlns:a16="http://schemas.microsoft.com/office/drawing/2014/main" id="{04B7B7BD-14CF-4150-8241-91CE4D54FB2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BE1FF917-8684-4A3F-BE45-C1D7C0211A23}" type="datetimeFigureOut">
              <a:rPr lang="en-GB"/>
              <a:pPr>
                <a:defRPr/>
              </a:pPr>
              <a:t>05/01/2023</a:t>
            </a:fld>
            <a:endParaRPr lang="en-GB"/>
          </a:p>
        </p:txBody>
      </p:sp>
      <p:sp>
        <p:nvSpPr>
          <p:cNvPr id="4" name="Slide Image Placeholder 3">
            <a:extLst>
              <a:ext uri="{FF2B5EF4-FFF2-40B4-BE49-F238E27FC236}">
                <a16:creationId xmlns:a16="http://schemas.microsoft.com/office/drawing/2014/main" id="{320DFBE6-DBD7-4470-BEAE-D40436431AB8}"/>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677183C6-309C-4EC5-970E-761B183A9E9F}"/>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92297941-FBB0-432A-900D-67FAFF26C91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GB"/>
          </a:p>
        </p:txBody>
      </p:sp>
      <p:sp>
        <p:nvSpPr>
          <p:cNvPr id="7" name="Slide Number Placeholder 6">
            <a:extLst>
              <a:ext uri="{FF2B5EF4-FFF2-40B4-BE49-F238E27FC236}">
                <a16:creationId xmlns:a16="http://schemas.microsoft.com/office/drawing/2014/main" id="{3C52A149-28F0-46F8-8A6A-77D2EED79EA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40D5498-74ED-4A14-B73C-AB049782963C}"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reminder – the role of the management is to maximise shareholder wealth.  In order to do so excess funds either need to be invested in the bank, re-invested in the business in profitable opportunities or returned to the shareholders via dividend so they can make the decision where to invest for maximum return.  To day we are looking at the second of these – investigating whether reinvestment in capital projects is going to achieve the aim of maximising the wealth of the shareholders so that the management team can decide whether to proceed.</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a:t>
            </a:fld>
            <a:endParaRPr lang="en-GB" altLang="en-US"/>
          </a:p>
        </p:txBody>
      </p:sp>
    </p:spTree>
    <p:extLst>
      <p:ext uri="{BB962C8B-B14F-4D97-AF65-F5344CB8AC3E}">
        <p14:creationId xmlns:p14="http://schemas.microsoft.com/office/powerpoint/2010/main" val="753037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4 methods we use to evaluate the projects – we will look at each one in turn</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13</a:t>
            </a:fld>
            <a:endParaRPr lang="en-GB" altLang="en-US"/>
          </a:p>
        </p:txBody>
      </p:sp>
    </p:spTree>
    <p:extLst>
      <p:ext uri="{BB962C8B-B14F-4D97-AF65-F5344CB8AC3E}">
        <p14:creationId xmlns:p14="http://schemas.microsoft.com/office/powerpoint/2010/main" val="3262335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is a traditional accounting method of project evaluation.  This is the Accounting Rate of Return – it takes the average operating profit for each year of the project and divides by the average investment.  This is then multiplied to give a percentage return.  It is very similar to Return on Capital Employed which we looked at in financial ratios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14</a:t>
            </a:fld>
            <a:endParaRPr lang="en-GB" altLang="en-US"/>
          </a:p>
        </p:txBody>
      </p:sp>
    </p:spTree>
    <p:extLst>
      <p:ext uri="{BB962C8B-B14F-4D97-AF65-F5344CB8AC3E}">
        <p14:creationId xmlns:p14="http://schemas.microsoft.com/office/powerpoint/2010/main" val="97159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machine costs £160k.  If I buy it now (which we refer to as Year 0) I will be able to generate profits for the next four years as per this table.  The total profits generated are £180k and if we divide by 4 we get an average profit per year of £45k.  The average investment is calculated by the value of the machine at the start (£160k) and the value at the end (in this case there is no scrap value so 0) and finding the average i.e. add together and divide by 2 (£80k).  Finally the ARR is calculated by dividing the average profit by the average investment and multiplying it by 100.  This project has an ARR of 56.25%, meaning a return of £56 earned on the average capital.  This in itself does not tell us however whether we should proceed with the project.</a:t>
            </a:r>
          </a:p>
          <a:p>
            <a:r>
              <a:rPr lang="en-GB" dirty="0"/>
              <a:t>  </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15</a:t>
            </a:fld>
            <a:endParaRPr lang="en-GB" altLang="en-US"/>
          </a:p>
        </p:txBody>
      </p:sp>
    </p:spTree>
    <p:extLst>
      <p:ext uri="{BB962C8B-B14F-4D97-AF65-F5344CB8AC3E}">
        <p14:creationId xmlns:p14="http://schemas.microsoft.com/office/powerpoint/2010/main" val="650780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order to decide whether to proceed we need a decision rule.  In the case of ARR, companies need to set a target.  If the project ARR exceeds the target it can go ahead.  In the case of 2 projects, you would choose the one with the largest ARR.</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16</a:t>
            </a:fld>
            <a:endParaRPr lang="en-GB" altLang="en-US"/>
          </a:p>
        </p:txBody>
      </p:sp>
    </p:spTree>
    <p:extLst>
      <p:ext uri="{BB962C8B-B14F-4D97-AF65-F5344CB8AC3E}">
        <p14:creationId xmlns:p14="http://schemas.microsoft.com/office/powerpoint/2010/main" val="186632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Problems:</a:t>
            </a:r>
          </a:p>
          <a:p>
            <a:pPr marL="171450" indent="-171450">
              <a:buFont typeface="Arial" panose="020B0604020202020204" pitchFamily="34" charset="0"/>
              <a:buChar char="•"/>
            </a:pPr>
            <a:r>
              <a:rPr lang="en-GB" dirty="0"/>
              <a:t>Uses accounting profit rather than cash (which is more subjective) and ignores the timing – we will talk much more on timing issues later</a:t>
            </a:r>
          </a:p>
          <a:p>
            <a:pPr marL="171450" indent="-171450">
              <a:buFont typeface="Arial" panose="020B0604020202020204" pitchFamily="34" charset="0"/>
              <a:buChar char="•"/>
            </a:pPr>
            <a:r>
              <a:rPr lang="en-GB" dirty="0"/>
              <a:t>It also has uses average investment which is not a real cash flow and doesn’t necessarily help us choose between competing </a:t>
            </a:r>
            <a:r>
              <a:rPr lang="en-GB" dirty="0" err="1"/>
              <a:t>investmnets</a:t>
            </a:r>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17</a:t>
            </a:fld>
            <a:endParaRPr lang="en-GB" altLang="en-US"/>
          </a:p>
        </p:txBody>
      </p:sp>
    </p:spTree>
    <p:extLst>
      <p:ext uri="{BB962C8B-B14F-4D97-AF65-F5344CB8AC3E}">
        <p14:creationId xmlns:p14="http://schemas.microsoft.com/office/powerpoint/2010/main" val="752999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Payback period is even more simple – it calculates how long it takes for the cash spent on the project to be repaid by the cash flows coming in on the project.</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18</a:t>
            </a:fld>
            <a:endParaRPr lang="en-GB" altLang="en-US"/>
          </a:p>
        </p:txBody>
      </p:sp>
    </p:spTree>
    <p:extLst>
      <p:ext uri="{BB962C8B-B14F-4D97-AF65-F5344CB8AC3E}">
        <p14:creationId xmlns:p14="http://schemas.microsoft.com/office/powerpoint/2010/main" val="957486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easiest way to calculate this is to present it like this.  In Year 0 we have a cash outflow as we have purchased a machine for £100k.  We then get cash coming in from the project over the next 5 years.  We add a cumulative column to see how long it takes </a:t>
            </a:r>
            <a:r>
              <a:rPr lang="en-GB" dirty="0" err="1"/>
              <a:t>tp</a:t>
            </a:r>
            <a:r>
              <a:rPr lang="en-GB" dirty="0"/>
              <a:t> offset the cash out.</a:t>
            </a:r>
          </a:p>
          <a:p>
            <a:endParaRPr lang="en-GB" dirty="0"/>
          </a:p>
          <a:p>
            <a:r>
              <a:rPr lang="en-GB" dirty="0"/>
              <a:t>Ask class to fill in a couple of </a:t>
            </a:r>
            <a:r>
              <a:rPr lang="en-GB" dirty="0" err="1"/>
              <a:t>cumulatives</a:t>
            </a:r>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19</a:t>
            </a:fld>
            <a:endParaRPr lang="en-GB" altLang="en-US"/>
          </a:p>
        </p:txBody>
      </p:sp>
    </p:spTree>
    <p:extLst>
      <p:ext uri="{BB962C8B-B14F-4D97-AF65-F5344CB8AC3E}">
        <p14:creationId xmlns:p14="http://schemas.microsoft.com/office/powerpoint/2010/main" val="293535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20</a:t>
            </a:fld>
            <a:endParaRPr lang="en-GB" altLang="en-US"/>
          </a:p>
        </p:txBody>
      </p:sp>
    </p:spTree>
    <p:extLst>
      <p:ext uri="{BB962C8B-B14F-4D97-AF65-F5344CB8AC3E}">
        <p14:creationId xmlns:p14="http://schemas.microsoft.com/office/powerpoint/2010/main" val="4199933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with ARR the payback period itself doesn't give us an answer whether </a:t>
            </a:r>
            <a:r>
              <a:rPr lang="en-GB" dirty="0" err="1"/>
              <a:t>tp</a:t>
            </a:r>
            <a:r>
              <a:rPr lang="en-GB" dirty="0"/>
              <a:t> proceed with the project.  We need a decision rule.  Companies need to get a target payback period and provided the project payback period is shorter we can proceed.  If we have two competing projects we would choose the one with the shorter period.</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21</a:t>
            </a:fld>
            <a:endParaRPr lang="en-GB" altLang="en-US"/>
          </a:p>
        </p:txBody>
      </p:sp>
    </p:spTree>
    <p:extLst>
      <p:ext uri="{BB962C8B-B14F-4D97-AF65-F5344CB8AC3E}">
        <p14:creationId xmlns:p14="http://schemas.microsoft.com/office/powerpoint/2010/main" val="1654476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also has problems.</a:t>
            </a:r>
          </a:p>
          <a:p>
            <a:pPr marL="171450" indent="-171450">
              <a:buFont typeface="Arial" panose="020B0604020202020204" pitchFamily="34" charset="0"/>
              <a:buChar char="•"/>
            </a:pPr>
            <a:r>
              <a:rPr lang="en-GB" dirty="0"/>
              <a:t>The first two are illustrated over the next slides</a:t>
            </a:r>
          </a:p>
          <a:p>
            <a:pPr marL="171450" indent="-171450">
              <a:buFont typeface="Arial" panose="020B0604020202020204" pitchFamily="34" charset="0"/>
              <a:buChar char="•"/>
            </a:pPr>
            <a:r>
              <a:rPr lang="en-GB" dirty="0"/>
              <a:t>It is subjective because the company chooses the target and it doesn’t take into account risk – e.g. one project may have a shorter PP but be riskier.</a:t>
            </a:r>
          </a:p>
          <a:p>
            <a:pPr marL="171450" indent="-171450">
              <a:buFont typeface="Arial" panose="020B0604020202020204" pitchFamily="34" charset="0"/>
              <a:buChar char="•"/>
            </a:pPr>
            <a:r>
              <a:rPr lang="en-GB" dirty="0"/>
              <a:t>It is not directly related to wealth </a:t>
            </a:r>
            <a:r>
              <a:rPr lang="en-GB" dirty="0" err="1"/>
              <a:t>maixmisation</a:t>
            </a:r>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22</a:t>
            </a:fld>
            <a:endParaRPr lang="en-GB" altLang="en-US"/>
          </a:p>
        </p:txBody>
      </p:sp>
    </p:spTree>
    <p:extLst>
      <p:ext uri="{BB962C8B-B14F-4D97-AF65-F5344CB8AC3E}">
        <p14:creationId xmlns:p14="http://schemas.microsoft.com/office/powerpoint/2010/main" val="3263749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to see if any have ideas about what we are talking about</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a:t>
            </a:fld>
            <a:endParaRPr lang="en-GB" altLang="en-US"/>
          </a:p>
        </p:txBody>
      </p:sp>
    </p:spTree>
    <p:extLst>
      <p:ext uri="{BB962C8B-B14F-4D97-AF65-F5344CB8AC3E}">
        <p14:creationId xmlns:p14="http://schemas.microsoft.com/office/powerpoint/2010/main" val="885635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these three projects as an example.  All have an initial outlay of £200k and generate cash flows as shown in the table</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23</a:t>
            </a:fld>
            <a:endParaRPr lang="en-GB" altLang="en-US"/>
          </a:p>
        </p:txBody>
      </p:sp>
    </p:spTree>
    <p:extLst>
      <p:ext uri="{BB962C8B-B14F-4D97-AF65-F5344CB8AC3E}">
        <p14:creationId xmlns:p14="http://schemas.microsoft.com/office/powerpoint/2010/main" val="591223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do the payback period calculation, all have a payback period of 3 years so we are indifferent as to which one we would chose.</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24</a:t>
            </a:fld>
            <a:endParaRPr lang="en-GB" altLang="en-US"/>
          </a:p>
        </p:txBody>
      </p:sp>
    </p:spTree>
    <p:extLst>
      <p:ext uri="{BB962C8B-B14F-4D97-AF65-F5344CB8AC3E}">
        <p14:creationId xmlns:p14="http://schemas.microsoft.com/office/powerpoint/2010/main" val="4136109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00A9E3E4-79F6-4490-B335-1FC0ECC9B081}"/>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ECD0932F-9911-4965-A7E5-5D46D1CB37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However if we present the payback like this we can see that project 3 has a much larger payout after the payback period – this is effectively ignored by the payback period method.  Also Project 2 has most of the back in period 3, whereas project 1 and 3 have a more even spread.  This problem with the payback period method leads us to consider the time value of money.</a:t>
            </a:r>
          </a:p>
        </p:txBody>
      </p:sp>
      <p:sp>
        <p:nvSpPr>
          <p:cNvPr id="33796" name="Slide Number Placeholder 3">
            <a:extLst>
              <a:ext uri="{FF2B5EF4-FFF2-40B4-BE49-F238E27FC236}">
                <a16:creationId xmlns:a16="http://schemas.microsoft.com/office/drawing/2014/main" id="{7972CAAB-4FB6-43C2-AFF1-367AB35230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9E453F6-EB75-45A1-AB18-33D60C98B523}" type="slidenum">
              <a:rPr lang="en-GB" altLang="en-US" sz="1200" smtClean="0"/>
              <a:pPr/>
              <a:t>25</a:t>
            </a:fld>
            <a:endParaRPr lang="en-GB"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methods we have looked at until now assume that £100 received in year 4 is the same as £100 received now.  Is this the case.</a:t>
            </a:r>
          </a:p>
          <a:p>
            <a:endParaRPr lang="en-GB" dirty="0"/>
          </a:p>
          <a:p>
            <a:r>
              <a:rPr lang="en-GB" dirty="0"/>
              <a:t>As the class – If I offer you either £100 now or £100 in 4 years, which would you choose?  Why? </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26</a:t>
            </a:fld>
            <a:endParaRPr lang="en-GB" altLang="en-US"/>
          </a:p>
        </p:txBody>
      </p:sp>
    </p:spTree>
    <p:extLst>
      <p:ext uri="{BB962C8B-B14F-4D97-AF65-F5344CB8AC3E}">
        <p14:creationId xmlns:p14="http://schemas.microsoft.com/office/powerpoint/2010/main" val="1218971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about time value of money</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27</a:t>
            </a:fld>
            <a:endParaRPr lang="en-GB" altLang="en-US"/>
          </a:p>
        </p:txBody>
      </p:sp>
    </p:spTree>
    <p:extLst>
      <p:ext uri="{BB962C8B-B14F-4D97-AF65-F5344CB8AC3E}">
        <p14:creationId xmlns:p14="http://schemas.microsoft.com/office/powerpoint/2010/main" val="1571190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methods we will consider is Net Present Value and this has an advantage over payback period as it takes into account all the cash flows and when they are received.</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28</a:t>
            </a:fld>
            <a:endParaRPr lang="en-GB" altLang="en-US"/>
          </a:p>
        </p:txBody>
      </p:sp>
    </p:spTree>
    <p:extLst>
      <p:ext uri="{BB962C8B-B14F-4D97-AF65-F5344CB8AC3E}">
        <p14:creationId xmlns:p14="http://schemas.microsoft.com/office/powerpoint/2010/main" val="2096967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95CFC8E-C9A9-41EE-814A-C3041F3EFF93}"/>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A85285D8-8326-4017-934A-30D1EA851D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What causes us to place different values on cash depending on when it is received? The three elements to the time value of money are as above (explained on next slide)</a:t>
            </a:r>
          </a:p>
          <a:p>
            <a:endParaRPr lang="en-US" altLang="en-US" dirty="0">
              <a:latin typeface="Arial" panose="020B0604020202020204" pitchFamily="34" charset="0"/>
              <a:cs typeface="Arial" panose="020B0604020202020204" pitchFamily="34" charset="0"/>
            </a:endParaRPr>
          </a:p>
        </p:txBody>
      </p:sp>
      <p:sp>
        <p:nvSpPr>
          <p:cNvPr id="36868" name="Slide Number Placeholder 3">
            <a:extLst>
              <a:ext uri="{FF2B5EF4-FFF2-40B4-BE49-F238E27FC236}">
                <a16:creationId xmlns:a16="http://schemas.microsoft.com/office/drawing/2014/main" id="{8534F453-0CFC-447A-B1E0-0D6AD30A71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E7092A3-7BFE-4A8E-927A-8B1ABC82A61E}" type="slidenum">
              <a:rPr lang="en-GB" altLang="en-US" sz="1200" smtClean="0"/>
              <a:pPr/>
              <a:t>29</a:t>
            </a:fld>
            <a:endParaRPr lang="en-GB"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Explanation of time value</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30</a:t>
            </a:fld>
            <a:endParaRPr lang="en-GB" altLang="en-US"/>
          </a:p>
        </p:txBody>
      </p:sp>
    </p:spTree>
    <p:extLst>
      <p:ext uri="{BB962C8B-B14F-4D97-AF65-F5344CB8AC3E}">
        <p14:creationId xmlns:p14="http://schemas.microsoft.com/office/powerpoint/2010/main" val="3596303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Going back to our decision making, the investment return must compensate for the opportunity cost, inflation and risk</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31</a:t>
            </a:fld>
            <a:endParaRPr lang="en-GB" altLang="en-US"/>
          </a:p>
        </p:txBody>
      </p:sp>
    </p:spTree>
    <p:extLst>
      <p:ext uri="{BB962C8B-B14F-4D97-AF65-F5344CB8AC3E}">
        <p14:creationId xmlns:p14="http://schemas.microsoft.com/office/powerpoint/2010/main" val="4066585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NPV applies time value by examining each future cash flow and assigning a value to it to represent what it is worth today (i.e. the present value).  For example receiving £105 in a year’s time might be equivalent to receiving £100 today – we need to receive more in the future to equate to the same value.  The equation for calculating today’s value of a future cash amount is shown here.  r represents an appropriate discounting rate to take account of inflation, opportunity cost and risk</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32</a:t>
            </a:fld>
            <a:endParaRPr lang="en-GB" altLang="en-US"/>
          </a:p>
        </p:txBody>
      </p:sp>
    </p:spTree>
    <p:extLst>
      <p:ext uri="{BB962C8B-B14F-4D97-AF65-F5344CB8AC3E}">
        <p14:creationId xmlns:p14="http://schemas.microsoft.com/office/powerpoint/2010/main" val="1875406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Capital investment is using money to buy fixed assets or expand the business in some way (e.g. undertake research in to a new product).  It is not the working capital or every day expenses of the business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6</a:t>
            </a:fld>
            <a:endParaRPr lang="en-GB" altLang="en-US"/>
          </a:p>
        </p:txBody>
      </p:sp>
    </p:spTree>
    <p:extLst>
      <p:ext uri="{BB962C8B-B14F-4D97-AF65-F5344CB8AC3E}">
        <p14:creationId xmlns:p14="http://schemas.microsoft.com/office/powerpoint/2010/main" val="2338799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can sometimes help to look at this in the other direction.  If I deposit £100 today (Year 0) at a rate of 5% in one year the future value is £105, in 2 years £110.25.  This is compounding forwards.  Discounting works the other way – if I expect to receive £105 in one year at a rate of 5% how much do I need to deposit (or spend in the case of our capital investment) today to get that £105</a:t>
            </a:r>
          </a:p>
          <a:p>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33</a:t>
            </a:fld>
            <a:endParaRPr lang="en-GB" altLang="en-US"/>
          </a:p>
        </p:txBody>
      </p:sp>
    </p:spTree>
    <p:extLst>
      <p:ext uri="{BB962C8B-B14F-4D97-AF65-F5344CB8AC3E}">
        <p14:creationId xmlns:p14="http://schemas.microsoft.com/office/powerpoint/2010/main" val="31812342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am going to show you 4 ways to calculate the net present value of the future cash flows of an investment.  All give the same answers so you can use whichever method you are most comfortable with.</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34</a:t>
            </a:fld>
            <a:endParaRPr lang="en-GB" altLang="en-US"/>
          </a:p>
        </p:txBody>
      </p:sp>
    </p:spTree>
    <p:extLst>
      <p:ext uri="{BB962C8B-B14F-4D97-AF65-F5344CB8AC3E}">
        <p14:creationId xmlns:p14="http://schemas.microsoft.com/office/powerpoint/2010/main" val="748328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Steps to calculate NPV using discount tables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35</a:t>
            </a:fld>
            <a:endParaRPr lang="en-GB" altLang="en-US"/>
          </a:p>
        </p:txBody>
      </p:sp>
    </p:spTree>
    <p:extLst>
      <p:ext uri="{BB962C8B-B14F-4D97-AF65-F5344CB8AC3E}">
        <p14:creationId xmlns:p14="http://schemas.microsoft.com/office/powerpoint/2010/main" val="36148259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Walk through the example making sure students can identify where each multiplier is coming from on the discount table. Make the point that to finalise this NPV calc you need to add up the Present Value and deduct the original cost of the machine – students seem to forget the final step.</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36</a:t>
            </a:fld>
            <a:endParaRPr lang="en-GB" altLang="en-US"/>
          </a:p>
        </p:txBody>
      </p:sp>
    </p:spTree>
    <p:extLst>
      <p:ext uri="{BB962C8B-B14F-4D97-AF65-F5344CB8AC3E}">
        <p14:creationId xmlns:p14="http://schemas.microsoft.com/office/powerpoint/2010/main" val="10488717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C631EBB7-3600-454A-A911-78B65E614E1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A5D99E9F-DE52-4077-BDC4-044A2A0057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This demonstrates that the discount rates are really just a short cut to the formula that we look at next.</a:t>
            </a:r>
          </a:p>
        </p:txBody>
      </p:sp>
      <p:sp>
        <p:nvSpPr>
          <p:cNvPr id="44036" name="Slide Number Placeholder 3">
            <a:extLst>
              <a:ext uri="{FF2B5EF4-FFF2-40B4-BE49-F238E27FC236}">
                <a16:creationId xmlns:a16="http://schemas.microsoft.com/office/drawing/2014/main" id="{0C24C1F1-C458-4A6F-944F-69846B6256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804687-D9C7-4C1B-B0DA-EE8C6E7C0021}" type="slidenum">
              <a:rPr kumimoji="0" lang="en-GB"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GB"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prefer, rather than using the discount rates, you can take a step even further back and use the equation that the discount rates are derived from.  Again you still need to prepare a cash flow and then you calculate the PV for each year and then add them all up</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38</a:t>
            </a:fld>
            <a:endParaRPr lang="en-GB" altLang="en-US"/>
          </a:p>
        </p:txBody>
      </p:sp>
    </p:spTree>
    <p:extLst>
      <p:ext uri="{BB962C8B-B14F-4D97-AF65-F5344CB8AC3E}">
        <p14:creationId xmlns:p14="http://schemas.microsoft.com/office/powerpoint/2010/main" val="4025471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will get the same answer as using the discount tables – the tables are really just a short cut from this method.</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39</a:t>
            </a:fld>
            <a:endParaRPr lang="en-GB" altLang="en-US"/>
          </a:p>
        </p:txBody>
      </p:sp>
    </p:spTree>
    <p:extLst>
      <p:ext uri="{BB962C8B-B14F-4D97-AF65-F5344CB8AC3E}">
        <p14:creationId xmlns:p14="http://schemas.microsoft.com/office/powerpoint/2010/main" val="809292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like Excel you can calculate the present values using the POWER formula</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40</a:t>
            </a:fld>
            <a:endParaRPr lang="en-GB" altLang="en-US"/>
          </a:p>
        </p:txBody>
      </p:sp>
    </p:spTree>
    <p:extLst>
      <p:ext uri="{BB962C8B-B14F-4D97-AF65-F5344CB8AC3E}">
        <p14:creationId xmlns:p14="http://schemas.microsoft.com/office/powerpoint/2010/main" val="19028731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 more easily you can use the function Present Value or PV in Excel.  Once you have brough up the function box you fill in the rate, the year in </a:t>
            </a:r>
            <a:r>
              <a:rPr lang="en-GB" dirty="0" err="1"/>
              <a:t>Nper</a:t>
            </a:r>
            <a:r>
              <a:rPr lang="en-GB" dirty="0"/>
              <a:t> and the future value (i.e. the future cash flow) and the formula will calculate the PV for you.</a:t>
            </a:r>
          </a:p>
          <a:p>
            <a:endParaRPr lang="en-GB" dirty="0"/>
          </a:p>
          <a:p>
            <a:r>
              <a:rPr lang="en-GB" dirty="0"/>
              <a:t>There is a detailed step by step video on </a:t>
            </a:r>
            <a:r>
              <a:rPr lang="en-GB" dirty="0" err="1"/>
              <a:t>Weblearn</a:t>
            </a:r>
            <a:r>
              <a:rPr lang="en-GB" dirty="0"/>
              <a:t> showing you how to use this function in Excel.</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41</a:t>
            </a:fld>
            <a:endParaRPr lang="en-GB" altLang="en-US"/>
          </a:p>
        </p:txBody>
      </p:sp>
    </p:spTree>
    <p:extLst>
      <p:ext uri="{BB962C8B-B14F-4D97-AF65-F5344CB8AC3E}">
        <p14:creationId xmlns:p14="http://schemas.microsoft.com/office/powerpoint/2010/main" val="18184308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NPV shows whether the future cash flows from a project will increase the value of a company at today’s values.  Therefore, any project that has a positive NPV will increase the value of the company and increase shareholder wealth and should therefore be accepted.  If there are competing projects you should choose the one with the higher NPV as that increases wealth more than the other.</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42</a:t>
            </a:fld>
            <a:endParaRPr lang="en-GB" altLang="en-US"/>
          </a:p>
        </p:txBody>
      </p:sp>
    </p:spTree>
    <p:extLst>
      <p:ext uri="{BB962C8B-B14F-4D97-AF65-F5344CB8AC3E}">
        <p14:creationId xmlns:p14="http://schemas.microsoft.com/office/powerpoint/2010/main" val="3493895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capital investment projects take years and years and cost huge amounts of money – building this nuclear plant is a capital investment project and will take 10 years and cost between £22 and £23bn.  Starbucks opening a new coffee shop is also a capital investment project but only takes 6 months and costs £2.7m which is being funded from the company’s own available cash.</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7</a:t>
            </a:fld>
            <a:endParaRPr lang="en-GB" altLang="en-US"/>
          </a:p>
        </p:txBody>
      </p:sp>
    </p:spTree>
    <p:extLst>
      <p:ext uri="{BB962C8B-B14F-4D97-AF65-F5344CB8AC3E}">
        <p14:creationId xmlns:p14="http://schemas.microsoft.com/office/powerpoint/2010/main" val="39584603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NPV has a number of advantages over the other methods so far</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43</a:t>
            </a:fld>
            <a:endParaRPr lang="en-GB" altLang="en-US"/>
          </a:p>
        </p:txBody>
      </p:sp>
    </p:spTree>
    <p:extLst>
      <p:ext uri="{BB962C8B-B14F-4D97-AF65-F5344CB8AC3E}">
        <p14:creationId xmlns:p14="http://schemas.microsoft.com/office/powerpoint/2010/main" val="29750020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final tool we use is linked to NPV.  Internal Rate of Return shows the discount rate that would give a NPV of zero</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44</a:t>
            </a:fld>
            <a:endParaRPr lang="en-GB" altLang="en-US"/>
          </a:p>
        </p:txBody>
      </p:sp>
    </p:spTree>
    <p:extLst>
      <p:ext uri="{BB962C8B-B14F-4D97-AF65-F5344CB8AC3E}">
        <p14:creationId xmlns:p14="http://schemas.microsoft.com/office/powerpoint/2010/main" val="1502717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dirty="0" err="1"/>
              <a:t>si</a:t>
            </a:r>
            <a:r>
              <a:rPr lang="en-GB" dirty="0"/>
              <a:t> easiest to see in an example.  When we calculated the NPV of the project we calculated that at a rate of 20% the project had an NPV of £24,180.  If we increased the discount rate then the NPV starts to fall, so at 25% it is £10,000 and eventually it becomes negative – at 30% it is negative £1,860.  Therefore, there must be a discount rate that will give an NPV of Zero – i.e. the barrier between accepting and rejecting the project.  This either needs to be done by trial and error – as above – we can guess that the IRR will be slightly lower that 30%, probably around 29% based on those figures, or we can use Excel and there is a video that shows you how to do this on </a:t>
            </a:r>
            <a:r>
              <a:rPr lang="en-GB" dirty="0" err="1"/>
              <a:t>Weblearn</a:t>
            </a:r>
            <a:r>
              <a:rPr lang="en-GB" dirty="0"/>
              <a:t>.</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45</a:t>
            </a:fld>
            <a:endParaRPr lang="en-GB" altLang="en-US"/>
          </a:p>
        </p:txBody>
      </p:sp>
    </p:spTree>
    <p:extLst>
      <p:ext uri="{BB962C8B-B14F-4D97-AF65-F5344CB8AC3E}">
        <p14:creationId xmlns:p14="http://schemas.microsoft.com/office/powerpoint/2010/main" val="455457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EFCC8E7-21DA-484B-BF54-C3805667832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2B5C9228-F530-4163-83C8-CB733E541A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If we </a:t>
            </a:r>
            <a:r>
              <a:rPr lang="en-US" altLang="en-US" dirty="0" err="1">
                <a:latin typeface="Arial" panose="020B0604020202020204" pitchFamily="34" charset="0"/>
                <a:cs typeface="Arial" panose="020B0604020202020204" pitchFamily="34" charset="0"/>
              </a:rPr>
              <a:t>wre</a:t>
            </a:r>
            <a:r>
              <a:rPr lang="en-US" altLang="en-US" dirty="0">
                <a:latin typeface="Arial" panose="020B0604020202020204" pitchFamily="34" charset="0"/>
                <a:cs typeface="Arial" panose="020B0604020202020204" pitchFamily="34" charset="0"/>
              </a:rPr>
              <a:t> to plot NPV and rate of return on a graph we can see where it crosses the X axis is the IRR</a:t>
            </a:r>
          </a:p>
        </p:txBody>
      </p:sp>
      <p:sp>
        <p:nvSpPr>
          <p:cNvPr id="49156" name="Slide Number Placeholder 3">
            <a:extLst>
              <a:ext uri="{FF2B5EF4-FFF2-40B4-BE49-F238E27FC236}">
                <a16:creationId xmlns:a16="http://schemas.microsoft.com/office/drawing/2014/main" id="{99B6B8CC-0FB3-43C3-B86D-8ABCF80994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69F5F83-9B2D-41ED-B483-E0FA86EEAB39}" type="slidenum">
              <a:rPr lang="en-GB" altLang="en-US" sz="1200" smtClean="0"/>
              <a:pPr/>
              <a:t>46</a:t>
            </a:fld>
            <a:endParaRPr lang="en-GB"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we need a decision rule and again in this case it is a target set by the company.  </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47</a:t>
            </a:fld>
            <a:endParaRPr lang="en-GB" altLang="en-US"/>
          </a:p>
        </p:txBody>
      </p:sp>
    </p:spTree>
    <p:extLst>
      <p:ext uri="{BB962C8B-B14F-4D97-AF65-F5344CB8AC3E}">
        <p14:creationId xmlns:p14="http://schemas.microsoft.com/office/powerpoint/2010/main" val="1489114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Explanation of decision making</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48</a:t>
            </a:fld>
            <a:endParaRPr lang="en-GB" altLang="en-US"/>
          </a:p>
        </p:txBody>
      </p:sp>
    </p:spTree>
    <p:extLst>
      <p:ext uri="{BB962C8B-B14F-4D97-AF65-F5344CB8AC3E}">
        <p14:creationId xmlns:p14="http://schemas.microsoft.com/office/powerpoint/2010/main" val="8783792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example of where companies use IRR in decision making e.g. Legoland owned by Merlin have a target IRR of 14% on their capital investments.  </a:t>
            </a:r>
            <a:r>
              <a:rPr lang="en-GB" dirty="0" err="1"/>
              <a:t>Rentokill</a:t>
            </a:r>
            <a:r>
              <a:rPr lang="en-GB" dirty="0"/>
              <a:t> use IRR hurdles in different departments to reflect different risk profiles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49</a:t>
            </a:fld>
            <a:endParaRPr lang="en-GB" altLang="en-US"/>
          </a:p>
        </p:txBody>
      </p:sp>
    </p:spTree>
    <p:extLst>
      <p:ext uri="{BB962C8B-B14F-4D97-AF65-F5344CB8AC3E}">
        <p14:creationId xmlns:p14="http://schemas.microsoft.com/office/powerpoint/2010/main" val="39956772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Problems with IRR</a:t>
            </a:r>
          </a:p>
          <a:p>
            <a:r>
              <a:rPr lang="en-GB" dirty="0"/>
              <a:t>Unconventional cash flows have two or more changes of sign in the cash flows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50</a:t>
            </a:fld>
            <a:endParaRPr lang="en-GB" altLang="en-US"/>
          </a:p>
        </p:txBody>
      </p:sp>
    </p:spTree>
    <p:extLst>
      <p:ext uri="{BB962C8B-B14F-4D97-AF65-F5344CB8AC3E}">
        <p14:creationId xmlns:p14="http://schemas.microsoft.com/office/powerpoint/2010/main" val="27319081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Practical points:</a:t>
            </a:r>
          </a:p>
          <a:p>
            <a:pPr marL="171450" indent="-171450">
              <a:buFont typeface="Arial" panose="020B0604020202020204" pitchFamily="34" charset="0"/>
              <a:buChar char="•"/>
            </a:pPr>
            <a:r>
              <a:rPr lang="en-GB" dirty="0"/>
              <a:t>Do not include past costs – these are gone.  Only include future costs</a:t>
            </a:r>
          </a:p>
          <a:p>
            <a:pPr marL="171450" indent="-171450">
              <a:buFont typeface="Arial" panose="020B0604020202020204" pitchFamily="34" charset="0"/>
              <a:buChar char="•"/>
            </a:pPr>
            <a:r>
              <a:rPr lang="en-GB" dirty="0"/>
              <a:t>Do not include common future costs e.g. if you have a worker on the project who you would need to pay anyway this does not get included in the calculation.</a:t>
            </a:r>
          </a:p>
          <a:p>
            <a:pPr marL="171450" indent="-171450">
              <a:buFont typeface="Arial" panose="020B0604020202020204" pitchFamily="34" charset="0"/>
              <a:buChar char="•"/>
            </a:pPr>
            <a:r>
              <a:rPr lang="en-GB" dirty="0"/>
              <a:t>Do include opportunity costs.  If buying a new machine means you can sell the old one, that is additional revenue you can include</a:t>
            </a:r>
          </a:p>
          <a:p>
            <a:pPr marL="171450" indent="-171450">
              <a:buFont typeface="Arial" panose="020B0604020202020204" pitchFamily="34" charset="0"/>
              <a:buChar char="•"/>
            </a:pPr>
            <a:r>
              <a:rPr lang="en-GB" b="1" dirty="0"/>
              <a:t>Tax is something to consider in real life, but </a:t>
            </a:r>
            <a:r>
              <a:rPr lang="en-GB" b="1" dirty="0">
                <a:solidFill>
                  <a:srgbClr val="FF0000"/>
                </a:solidFill>
              </a:rPr>
              <a:t>too complicated to go into here</a:t>
            </a:r>
            <a:r>
              <a:rPr lang="en-GB" dirty="0"/>
              <a:t>.</a:t>
            </a:r>
          </a:p>
          <a:p>
            <a:pPr marL="171450" indent="-171450">
              <a:buFont typeface="Arial" panose="020B0604020202020204" pitchFamily="34" charset="0"/>
              <a:buChar char="•"/>
            </a:pPr>
            <a:r>
              <a:rPr lang="en-GB" dirty="0"/>
              <a:t>Remember NPV and IRR and PP use cash flows, not accounting profit</a:t>
            </a:r>
          </a:p>
          <a:p>
            <a:pPr marL="171450" indent="-171450">
              <a:buFont typeface="Arial" panose="020B0604020202020204" pitchFamily="34" charset="0"/>
              <a:buChar char="•"/>
            </a:pPr>
            <a:r>
              <a:rPr lang="en-GB" dirty="0"/>
              <a:t>Year end assumptions relate to things like additional working capital needed, we have-not gone into this here</a:t>
            </a:r>
          </a:p>
          <a:p>
            <a:pPr marL="171450" indent="-171450">
              <a:buFont typeface="Arial" panose="020B0604020202020204" pitchFamily="34" charset="0"/>
              <a:buChar char="•"/>
            </a:pPr>
            <a:r>
              <a:rPr lang="en-GB" b="1" dirty="0"/>
              <a:t>Interest payments again have not been looked at here</a:t>
            </a:r>
          </a:p>
          <a:p>
            <a:pPr marL="171450" indent="-171450">
              <a:buFont typeface="Arial" panose="020B0604020202020204" pitchFamily="34" charset="0"/>
              <a:buChar char="•"/>
            </a:pPr>
            <a:r>
              <a:rPr lang="en-GB" dirty="0"/>
              <a:t>Remember that finance is just one element – there may be other factors you need to consider</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51</a:t>
            </a:fld>
            <a:endParaRPr lang="en-GB" altLang="en-US"/>
          </a:p>
        </p:txBody>
      </p:sp>
    </p:spTree>
    <p:extLst>
      <p:ext uri="{BB962C8B-B14F-4D97-AF65-F5344CB8AC3E}">
        <p14:creationId xmlns:p14="http://schemas.microsoft.com/office/powerpoint/2010/main" val="24467058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AB261AD6-64A9-4211-A461-6C22F5BAD618}"/>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6627F544-A58D-404F-A138-FD5611BD8A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 summary of methods</a:t>
            </a:r>
          </a:p>
        </p:txBody>
      </p:sp>
      <p:sp>
        <p:nvSpPr>
          <p:cNvPr id="57348" name="Slide Number Placeholder 3">
            <a:extLst>
              <a:ext uri="{FF2B5EF4-FFF2-40B4-BE49-F238E27FC236}">
                <a16:creationId xmlns:a16="http://schemas.microsoft.com/office/drawing/2014/main" id="{047A210F-FCCC-47E1-8562-A2E93F2368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CC8DB55-39BC-4CA3-B31F-219FC81351BD}" type="slidenum">
              <a:rPr lang="en-GB" altLang="en-US" sz="1200" smtClean="0"/>
              <a:pPr/>
              <a:t>52</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are these decisions important?</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8</a:t>
            </a:fld>
            <a:endParaRPr lang="en-GB" altLang="en-US"/>
          </a:p>
        </p:txBody>
      </p:sp>
    </p:spTree>
    <p:extLst>
      <p:ext uri="{BB962C8B-B14F-4D97-AF65-F5344CB8AC3E}">
        <p14:creationId xmlns:p14="http://schemas.microsoft.com/office/powerpoint/2010/main" val="6386836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Summary of the key features</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53</a:t>
            </a:fld>
            <a:endParaRPr lang="en-GB" altLang="en-US"/>
          </a:p>
        </p:txBody>
      </p:sp>
    </p:spTree>
    <p:extLst>
      <p:ext uri="{BB962C8B-B14F-4D97-AF65-F5344CB8AC3E}">
        <p14:creationId xmlns:p14="http://schemas.microsoft.com/office/powerpoint/2010/main" val="39399138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practice… </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54</a:t>
            </a:fld>
            <a:endParaRPr lang="en-GB" altLang="en-US"/>
          </a:p>
        </p:txBody>
      </p:sp>
    </p:spTree>
    <p:extLst>
      <p:ext uri="{BB962C8B-B14F-4D97-AF65-F5344CB8AC3E}">
        <p14:creationId xmlns:p14="http://schemas.microsoft.com/office/powerpoint/2010/main" val="1096818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practice…</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55</a:t>
            </a:fld>
            <a:endParaRPr lang="en-GB" altLang="en-US"/>
          </a:p>
        </p:txBody>
      </p:sp>
    </p:spTree>
    <p:extLst>
      <p:ext uri="{BB962C8B-B14F-4D97-AF65-F5344CB8AC3E}">
        <p14:creationId xmlns:p14="http://schemas.microsoft.com/office/powerpoint/2010/main" val="1383596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85E6BE16-2384-4596-AA5B-27890994A90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D82E165-0DB7-49FB-B5D8-365146F9CB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Research into new drugs is another example of a capital investment project which takes years.  This example shows expenditure on drug research over 6 years before product launch and then another 4-5 years after the before the drug breaks even</a:t>
            </a:r>
          </a:p>
        </p:txBody>
      </p:sp>
      <p:sp>
        <p:nvSpPr>
          <p:cNvPr id="21508" name="Slide Number Placeholder 3">
            <a:extLst>
              <a:ext uri="{FF2B5EF4-FFF2-40B4-BE49-F238E27FC236}">
                <a16:creationId xmlns:a16="http://schemas.microsoft.com/office/drawing/2014/main" id="{20F10EA7-2580-41CA-A570-FD4EDDE4F8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33ABC87-9AD2-4C37-9307-69BFFC3D043E}" type="slidenum">
              <a:rPr lang="en-US" altLang="en-US" sz="1200" smtClean="0">
                <a:latin typeface="Calibri" panose="020F0502020204030204" pitchFamily="34" charset="0"/>
              </a:rPr>
              <a:pPr/>
              <a:t>9</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Investopedia video on capital budgeting</a:t>
            </a:r>
          </a:p>
        </p:txBody>
      </p:sp>
      <p:sp>
        <p:nvSpPr>
          <p:cNvPr id="4" name="Slide Number Placeholder 3"/>
          <p:cNvSpPr>
            <a:spLocks noGrp="1"/>
          </p:cNvSpPr>
          <p:nvPr>
            <p:ph type="sldNum" sz="quarter" idx="5"/>
          </p:nvPr>
        </p:nvSpPr>
        <p:spPr/>
        <p:txBody>
          <a:bodyPr/>
          <a:lstStyle/>
          <a:p>
            <a:pPr>
              <a:defRPr/>
            </a:pPr>
            <a:fld id="{D40D5498-74ED-4A14-B73C-AB049782963C}" type="slidenum">
              <a:rPr lang="en-GB" altLang="en-US" smtClean="0"/>
              <a:pPr>
                <a:defRPr/>
              </a:pPr>
              <a:t>10</a:t>
            </a:fld>
            <a:endParaRPr lang="en-GB" altLang="en-US"/>
          </a:p>
        </p:txBody>
      </p:sp>
    </p:spTree>
    <p:extLst>
      <p:ext uri="{BB962C8B-B14F-4D97-AF65-F5344CB8AC3E}">
        <p14:creationId xmlns:p14="http://schemas.microsoft.com/office/powerpoint/2010/main" val="2136604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FEAEAB5-1C24-B95B-8BC5-D1C714F8E5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3F6617C7-8B8F-CDE1-7723-043E886906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How does this fit into decision making?  Companies will go through this process:</a:t>
            </a:r>
          </a:p>
          <a:p>
            <a:pPr marL="228600" indent="-228600">
              <a:buFont typeface="+mj-lt"/>
              <a:buAutoNum type="arabicPeriod"/>
            </a:pPr>
            <a:r>
              <a:rPr lang="en-US" altLang="en-US" dirty="0">
                <a:latin typeface="Arial" panose="020B0604020202020204" pitchFamily="34" charset="0"/>
                <a:cs typeface="Arial" panose="020B0604020202020204" pitchFamily="34" charset="0"/>
              </a:rPr>
              <a:t>Determine how much cash is available</a:t>
            </a:r>
          </a:p>
          <a:p>
            <a:pPr marL="228600" indent="-228600">
              <a:buFont typeface="+mj-lt"/>
              <a:buAutoNum type="arabicPeriod"/>
            </a:pPr>
            <a:r>
              <a:rPr lang="en-US" altLang="en-US" dirty="0">
                <a:latin typeface="Arial" panose="020B0604020202020204" pitchFamily="34" charset="0"/>
                <a:cs typeface="Arial" panose="020B0604020202020204" pitchFamily="34" charset="0"/>
              </a:rPr>
              <a:t>Identify projects that could be undertaken</a:t>
            </a:r>
          </a:p>
          <a:p>
            <a:pPr marL="228600" indent="-228600">
              <a:buFont typeface="+mj-lt"/>
              <a:buAutoNum type="arabicPeriod"/>
            </a:pPr>
            <a:r>
              <a:rPr lang="en-US" altLang="en-US" dirty="0">
                <a:latin typeface="Arial" panose="020B0604020202020204" pitchFamily="34" charset="0"/>
                <a:cs typeface="Arial" panose="020B0604020202020204" pitchFamily="34" charset="0"/>
              </a:rPr>
              <a:t>Get more detail on each of the potential projects</a:t>
            </a:r>
          </a:p>
        </p:txBody>
      </p:sp>
      <p:sp>
        <p:nvSpPr>
          <p:cNvPr id="39940" name="Slide Number Placeholder 3">
            <a:extLst>
              <a:ext uri="{FF2B5EF4-FFF2-40B4-BE49-F238E27FC236}">
                <a16:creationId xmlns:a16="http://schemas.microsoft.com/office/drawing/2014/main" id="{D4F42ECC-0D84-7F85-CCDD-F5A1FC7262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9BA07F1-984B-45F1-9A5E-91174AF35AFF}" type="slidenum">
              <a:rPr lang="en-GB" altLang="en-US" sz="1200"/>
              <a:pPr/>
              <a:t>11</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F06DF44-4558-91C7-D88A-DF9A96B5B6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77DB4F24-C3C4-C184-E059-BBB918CCF7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4. Use the tools we are about to look at to evaluate and rate the projects</a:t>
            </a:r>
          </a:p>
          <a:p>
            <a:r>
              <a:rPr lang="en-US" altLang="en-US" dirty="0">
                <a:latin typeface="Arial" panose="020B0604020202020204" pitchFamily="34" charset="0"/>
                <a:cs typeface="Arial" panose="020B0604020202020204" pitchFamily="34" charset="0"/>
              </a:rPr>
              <a:t>5. Make a decision on which one(s) to proceed</a:t>
            </a:r>
          </a:p>
          <a:p>
            <a:r>
              <a:rPr lang="en-US" altLang="en-US" dirty="0">
                <a:latin typeface="Arial" panose="020B0604020202020204" pitchFamily="34" charset="0"/>
                <a:cs typeface="Arial" panose="020B0604020202020204" pitchFamily="34" charset="0"/>
              </a:rPr>
              <a:t>6. Monitor the budget and control the project</a:t>
            </a:r>
          </a:p>
        </p:txBody>
      </p:sp>
      <p:sp>
        <p:nvSpPr>
          <p:cNvPr id="41988" name="Slide Number Placeholder 3">
            <a:extLst>
              <a:ext uri="{FF2B5EF4-FFF2-40B4-BE49-F238E27FC236}">
                <a16:creationId xmlns:a16="http://schemas.microsoft.com/office/drawing/2014/main" id="{970D1EA7-C7E3-36DD-BA06-7995A248E1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DC3FEE3-8726-4DC4-8244-217814D6042C}" type="slidenum">
              <a:rPr lang="en-GB" altLang="en-US" sz="1200"/>
              <a:pPr/>
              <a:t>12</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57038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6107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91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71576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784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86104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2298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0563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4976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5101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6529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4638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58865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28330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32415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670566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7760746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2872699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5742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73814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94080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92794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21177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5166858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4649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60954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70635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61333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954953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8617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612761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3771805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159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1380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1472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994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6763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399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5360B57-5449-4E2C-99DE-78367467D46A}"/>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54B9F51-F320-4A7C-B751-098212121B5C}"/>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 name="Text Box 13">
            <a:extLst>
              <a:ext uri="{FF2B5EF4-FFF2-40B4-BE49-F238E27FC236}">
                <a16:creationId xmlns:a16="http://schemas.microsoft.com/office/drawing/2014/main" id="{79D302C4-FD5E-4EB4-AD21-6C819CE8C859}"/>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9886F0DD-22B4-4123-AF06-864780EC39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8B48B47-7AEF-414F-8E40-DF5D530B6948}"/>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2EE53294-B383-4DFE-94D5-3F5EE8D6088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D5238EF7-F61C-4B50-AA74-15EE3C3FE8A5}"/>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2053" name="Picture 8" descr="Pearson Logo">
            <a:extLst>
              <a:ext uri="{FF2B5EF4-FFF2-40B4-BE49-F238E27FC236}">
                <a16:creationId xmlns:a16="http://schemas.microsoft.com/office/drawing/2014/main" id="{2F530704-F6FD-4783-839B-4AF953C8097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2534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p:txStyles>
    <p:titleStyle>
      <a:lvl1pPr algn="l" defTabSz="685908"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77" indent="-171477" algn="l" defTabSz="685908" rtl="0" eaLnBrk="1" latinLnBrk="0" hangingPunct="1">
        <a:lnSpc>
          <a:spcPct val="90000"/>
        </a:lnSpc>
        <a:spcBef>
          <a:spcPts val="751"/>
        </a:spcBef>
        <a:buFont typeface="Arial" panose="020B0604020202020204" pitchFamily="34" charset="0"/>
        <a:buChar char="•"/>
        <a:defRPr sz="2101" kern="1200">
          <a:solidFill>
            <a:schemeClr val="tx1"/>
          </a:solidFill>
          <a:latin typeface="+mn-lt"/>
          <a:ea typeface="+mn-ea"/>
          <a:cs typeface="+mn-cs"/>
        </a:defRPr>
      </a:lvl1pPr>
      <a:lvl2pPr marL="514431" indent="-171477" algn="l" defTabSz="685908" rtl="0" eaLnBrk="1" latinLnBrk="0" hangingPunct="1">
        <a:lnSpc>
          <a:spcPct val="90000"/>
        </a:lnSpc>
        <a:spcBef>
          <a:spcPts val="375"/>
        </a:spcBef>
        <a:buFont typeface="Arial" panose="020B0604020202020204" pitchFamily="34" charset="0"/>
        <a:buChar char="•"/>
        <a:defRPr sz="1801" kern="1200">
          <a:solidFill>
            <a:schemeClr val="tx1"/>
          </a:solidFill>
          <a:latin typeface="+mn-lt"/>
          <a:ea typeface="+mn-ea"/>
          <a:cs typeface="+mn-cs"/>
        </a:defRPr>
      </a:lvl2pPr>
      <a:lvl3pPr marL="857385" indent="-171477" algn="l" defTabSz="68590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339"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293"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247"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200"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155"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108"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08" rtl="0" eaLnBrk="1" latinLnBrk="0" hangingPunct="1">
        <a:defRPr sz="1350" kern="1200">
          <a:solidFill>
            <a:schemeClr val="tx1"/>
          </a:solidFill>
          <a:latin typeface="+mn-lt"/>
          <a:ea typeface="+mn-ea"/>
          <a:cs typeface="+mn-cs"/>
        </a:defRPr>
      </a:lvl1pPr>
      <a:lvl2pPr marL="342954" algn="l" defTabSz="685908" rtl="0" eaLnBrk="1" latinLnBrk="0" hangingPunct="1">
        <a:defRPr sz="1350" kern="1200">
          <a:solidFill>
            <a:schemeClr val="tx1"/>
          </a:solidFill>
          <a:latin typeface="+mn-lt"/>
          <a:ea typeface="+mn-ea"/>
          <a:cs typeface="+mn-cs"/>
        </a:defRPr>
      </a:lvl2pPr>
      <a:lvl3pPr marL="685908" algn="l" defTabSz="685908" rtl="0" eaLnBrk="1" latinLnBrk="0" hangingPunct="1">
        <a:defRPr sz="1350" kern="1200">
          <a:solidFill>
            <a:schemeClr val="tx1"/>
          </a:solidFill>
          <a:latin typeface="+mn-lt"/>
          <a:ea typeface="+mn-ea"/>
          <a:cs typeface="+mn-cs"/>
        </a:defRPr>
      </a:lvl3pPr>
      <a:lvl4pPr marL="1028862" algn="l" defTabSz="685908" rtl="0" eaLnBrk="1" latinLnBrk="0" hangingPunct="1">
        <a:defRPr sz="1350" kern="1200">
          <a:solidFill>
            <a:schemeClr val="tx1"/>
          </a:solidFill>
          <a:latin typeface="+mn-lt"/>
          <a:ea typeface="+mn-ea"/>
          <a:cs typeface="+mn-cs"/>
        </a:defRPr>
      </a:lvl4pPr>
      <a:lvl5pPr marL="1371816" algn="l" defTabSz="685908" rtl="0" eaLnBrk="1" latinLnBrk="0" hangingPunct="1">
        <a:defRPr sz="1350" kern="1200">
          <a:solidFill>
            <a:schemeClr val="tx1"/>
          </a:solidFill>
          <a:latin typeface="+mn-lt"/>
          <a:ea typeface="+mn-ea"/>
          <a:cs typeface="+mn-cs"/>
        </a:defRPr>
      </a:lvl5pPr>
      <a:lvl6pPr marL="1714770" algn="l" defTabSz="685908" rtl="0" eaLnBrk="1" latinLnBrk="0" hangingPunct="1">
        <a:defRPr sz="1350" kern="1200">
          <a:solidFill>
            <a:schemeClr val="tx1"/>
          </a:solidFill>
          <a:latin typeface="+mn-lt"/>
          <a:ea typeface="+mn-ea"/>
          <a:cs typeface="+mn-cs"/>
        </a:defRPr>
      </a:lvl6pPr>
      <a:lvl7pPr marL="2057723" algn="l" defTabSz="685908" rtl="0" eaLnBrk="1" latinLnBrk="0" hangingPunct="1">
        <a:defRPr sz="1350" kern="1200">
          <a:solidFill>
            <a:schemeClr val="tx1"/>
          </a:solidFill>
          <a:latin typeface="+mn-lt"/>
          <a:ea typeface="+mn-ea"/>
          <a:cs typeface="+mn-cs"/>
        </a:defRPr>
      </a:lvl7pPr>
      <a:lvl8pPr marL="2400678" algn="l" defTabSz="685908" rtl="0" eaLnBrk="1" latinLnBrk="0" hangingPunct="1">
        <a:defRPr sz="1350" kern="1200">
          <a:solidFill>
            <a:schemeClr val="tx1"/>
          </a:solidFill>
          <a:latin typeface="+mn-lt"/>
          <a:ea typeface="+mn-ea"/>
          <a:cs typeface="+mn-cs"/>
        </a:defRPr>
      </a:lvl8pPr>
      <a:lvl9pPr marL="2743631" algn="l" defTabSz="685908"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t>05/01/2023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t>‹#›</a:t>
            </a:fld>
            <a:endParaRPr lang="en-GB"/>
          </a:p>
        </p:txBody>
      </p:sp>
    </p:spTree>
    <p:extLst>
      <p:ext uri="{BB962C8B-B14F-4D97-AF65-F5344CB8AC3E}">
        <p14:creationId xmlns:p14="http://schemas.microsoft.com/office/powerpoint/2010/main" val="18277471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vestopedia.com/terms/c/capitalbudgeting.asp" TargetMode="External"/><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3" Type="http://schemas.openxmlformats.org/officeDocument/2006/relationships/hyperlink" Target="http://music.stackexchange.com/questions/22991/what-is-the-purpose-of-the-pop-filter" TargetMode="External"/><Relationship Id="rId2" Type="http://schemas.openxmlformats.org/officeDocument/2006/relationships/image" Target="../media/image3.jpeg"/><Relationship Id="rId1" Type="http://schemas.openxmlformats.org/officeDocument/2006/relationships/slideLayout" Target="../slideLayouts/slideLayout23.xml"/><Relationship Id="rId4"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3.xml"/><Relationship Id="rId1" Type="http://schemas.openxmlformats.org/officeDocument/2006/relationships/video" Target="https://www.youtube.com/embed/MdK-A1VQJls?feature=oembed" TargetMode="Externa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12.jpe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8.xml"/><Relationship Id="rId5" Type="http://schemas.openxmlformats.org/officeDocument/2006/relationships/hyperlink" Target="https://www.bbc.co.uk/news/uk-england-somerset-55823575" TargetMode="Externa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EF448B5F-46E7-49B5-BA42-479529990959}"/>
              </a:ext>
            </a:extLst>
          </p:cNvPr>
          <p:cNvSpPr>
            <a:spLocks noGrp="1" noChangeArrowheads="1"/>
          </p:cNvSpPr>
          <p:nvPr>
            <p:ph type="ctrTitle"/>
          </p:nvPr>
        </p:nvSpPr>
        <p:spPr>
          <a:xfrm>
            <a:off x="1866901" y="1501776"/>
            <a:ext cx="4659313" cy="1470025"/>
          </a:xfrm>
        </p:spPr>
        <p:txBody>
          <a:bodyPr/>
          <a:lstStyle/>
          <a:p>
            <a:r>
              <a:rPr lang="en-GB" altLang="en-US" dirty="0"/>
              <a:t>MN7029 – Financial Decision Making for Managers</a:t>
            </a:r>
            <a:endParaRPr lang="en-US" altLang="en-US" dirty="0"/>
          </a:p>
        </p:txBody>
      </p:sp>
      <p:sp>
        <p:nvSpPr>
          <p:cNvPr id="4099" name="Subtitle 2">
            <a:extLst>
              <a:ext uri="{FF2B5EF4-FFF2-40B4-BE49-F238E27FC236}">
                <a16:creationId xmlns:a16="http://schemas.microsoft.com/office/drawing/2014/main" id="{0F23828C-55A5-4A07-93CB-74E2D30633CA}"/>
              </a:ext>
            </a:extLst>
          </p:cNvPr>
          <p:cNvSpPr>
            <a:spLocks noGrp="1" noChangeArrowheads="1"/>
          </p:cNvSpPr>
          <p:nvPr>
            <p:ph type="subTitle" idx="1"/>
          </p:nvPr>
        </p:nvSpPr>
        <p:spPr>
          <a:xfrm>
            <a:off x="2157413" y="4479925"/>
            <a:ext cx="4368800" cy="1752600"/>
          </a:xfrm>
        </p:spPr>
        <p:txBody>
          <a:bodyPr/>
          <a:lstStyle/>
          <a:p>
            <a:r>
              <a:rPr lang="en-US" altLang="en-US" sz="4800" dirty="0"/>
              <a:t>Session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AAF13-034E-4633-8E8F-F8A6C3032A3C}"/>
              </a:ext>
            </a:extLst>
          </p:cNvPr>
          <p:cNvSpPr>
            <a:spLocks noGrp="1"/>
          </p:cNvSpPr>
          <p:nvPr>
            <p:ph type="title"/>
          </p:nvPr>
        </p:nvSpPr>
        <p:spPr/>
        <p:txBody>
          <a:bodyPr/>
          <a:lstStyle/>
          <a:p>
            <a:r>
              <a:rPr lang="en-GB" dirty="0"/>
              <a:t>Capital Budgeting</a:t>
            </a:r>
          </a:p>
        </p:txBody>
      </p:sp>
      <p:sp>
        <p:nvSpPr>
          <p:cNvPr id="3" name="Content Placeholder 2">
            <a:extLst>
              <a:ext uri="{FF2B5EF4-FFF2-40B4-BE49-F238E27FC236}">
                <a16:creationId xmlns:a16="http://schemas.microsoft.com/office/drawing/2014/main" id="{98DA9472-F28A-497D-9646-695781F86600}"/>
              </a:ext>
            </a:extLst>
          </p:cNvPr>
          <p:cNvSpPr>
            <a:spLocks noGrp="1"/>
          </p:cNvSpPr>
          <p:nvPr>
            <p:ph idx="1"/>
          </p:nvPr>
        </p:nvSpPr>
        <p:spPr/>
        <p:txBody>
          <a:bodyPr/>
          <a:lstStyle/>
          <a:p>
            <a:pPr marL="0" indent="0">
              <a:buNone/>
            </a:pPr>
            <a:r>
              <a:rPr lang="en-GB" dirty="0">
                <a:hlinkClick r:id="rId3"/>
              </a:rPr>
              <a:t>https://www.investopedia.com/terms/c/capitalbudgeting.asp</a:t>
            </a:r>
            <a:endParaRPr lang="en-GB" dirty="0"/>
          </a:p>
        </p:txBody>
      </p:sp>
    </p:spTree>
    <p:extLst>
      <p:ext uri="{BB962C8B-B14F-4D97-AF65-F5344CB8AC3E}">
        <p14:creationId xmlns:p14="http://schemas.microsoft.com/office/powerpoint/2010/main" val="1611385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id="{75265FA8-9D24-D3D5-AD46-5A50100A0A9E}"/>
              </a:ext>
            </a:extLst>
          </p:cNvPr>
          <p:cNvSpPr txBox="1">
            <a:spLocks noChangeArrowheads="1"/>
          </p:cNvSpPr>
          <p:nvPr/>
        </p:nvSpPr>
        <p:spPr bwMode="auto">
          <a:xfrm>
            <a:off x="1995489" y="247651"/>
            <a:ext cx="8201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rPr>
              <a:t>Figure 4.8 Managing the investment decision</a:t>
            </a:r>
            <a:endParaRPr lang="en-US" altLang="en-US" sz="2400" b="1">
              <a:solidFill>
                <a:srgbClr val="007BA4"/>
              </a:solidFill>
              <a:latin typeface="Arial" panose="020B0604020202020204" pitchFamily="34" charset="0"/>
            </a:endParaRPr>
          </a:p>
        </p:txBody>
      </p:sp>
      <p:pic>
        <p:nvPicPr>
          <p:cNvPr id="38915" name="Picture 4" descr="Y:\08VOL4\Graphics\Powerpoint\PE_UK\PE536-ATRILL\Final files\GIF\ch04\M04NF009A.gif">
            <a:extLst>
              <a:ext uri="{FF2B5EF4-FFF2-40B4-BE49-F238E27FC236}">
                <a16:creationId xmlns:a16="http://schemas.microsoft.com/office/drawing/2014/main" id="{7E609383-6A6B-1436-057B-396A842253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4" y="982664"/>
            <a:ext cx="5476875" cy="517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9E5D0C37-1B4F-8274-B9D2-435E8339E461}"/>
              </a:ext>
            </a:extLst>
          </p:cNvPr>
          <p:cNvSpPr txBox="1">
            <a:spLocks noChangeArrowheads="1"/>
          </p:cNvSpPr>
          <p:nvPr/>
        </p:nvSpPr>
        <p:spPr bwMode="auto">
          <a:xfrm>
            <a:off x="2446339" y="247651"/>
            <a:ext cx="729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rPr>
              <a:t>Figure 4.8 Managing the investment decision (Continued)</a:t>
            </a:r>
            <a:endParaRPr lang="en-US" altLang="en-US" sz="2400" b="1">
              <a:solidFill>
                <a:srgbClr val="007BA4"/>
              </a:solidFill>
              <a:latin typeface="Arial" panose="020B0604020202020204" pitchFamily="34" charset="0"/>
            </a:endParaRPr>
          </a:p>
        </p:txBody>
      </p:sp>
      <p:pic>
        <p:nvPicPr>
          <p:cNvPr id="40963" name="Picture 4" descr="Y:\08VOL4\Graphics\Powerpoint\PE_UK\PE536-ATRILL\Final files\GIF\ch04\M04NF009A.gif">
            <a:extLst>
              <a:ext uri="{FF2B5EF4-FFF2-40B4-BE49-F238E27FC236}">
                <a16:creationId xmlns:a16="http://schemas.microsoft.com/office/drawing/2014/main" id="{D9FC006B-C551-8C38-C9BF-BF82FA29D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4" y="1449389"/>
            <a:ext cx="5476875"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a:extLst>
              <a:ext uri="{FF2B5EF4-FFF2-40B4-BE49-F238E27FC236}">
                <a16:creationId xmlns:a16="http://schemas.microsoft.com/office/drawing/2014/main" id="{A9015CED-077D-4FAD-947E-4971560BCA1A}"/>
              </a:ext>
            </a:extLst>
          </p:cNvPr>
          <p:cNvSpPr txBox="1">
            <a:spLocks noChangeArrowheads="1"/>
          </p:cNvSpPr>
          <p:nvPr/>
        </p:nvSpPr>
        <p:spPr bwMode="auto">
          <a:xfrm>
            <a:off x="2543175" y="239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Investment appraisal methods</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23555" name="Group 5">
            <a:extLst>
              <a:ext uri="{FF2B5EF4-FFF2-40B4-BE49-F238E27FC236}">
                <a16:creationId xmlns:a16="http://schemas.microsoft.com/office/drawing/2014/main" id="{FD345DFD-AAEB-4668-88BE-E0809297907C}"/>
              </a:ext>
            </a:extLst>
          </p:cNvPr>
          <p:cNvGrpSpPr>
            <a:grpSpLocks/>
          </p:cNvGrpSpPr>
          <p:nvPr/>
        </p:nvGrpSpPr>
        <p:grpSpPr bwMode="auto">
          <a:xfrm>
            <a:off x="4330700" y="1038225"/>
            <a:ext cx="3563938" cy="5183188"/>
            <a:chOff x="1701" y="511"/>
            <a:chExt cx="2245" cy="3265"/>
          </a:xfrm>
        </p:grpSpPr>
        <p:sp>
          <p:nvSpPr>
            <p:cNvPr id="23556" name="AutoShape 6">
              <a:extLst>
                <a:ext uri="{FF2B5EF4-FFF2-40B4-BE49-F238E27FC236}">
                  <a16:creationId xmlns:a16="http://schemas.microsoft.com/office/drawing/2014/main" id="{BFE9BA61-2156-4E38-9D38-24A770F8342C}"/>
                </a:ext>
              </a:extLst>
            </p:cNvPr>
            <p:cNvSpPr>
              <a:spLocks noChangeArrowheads="1"/>
            </p:cNvSpPr>
            <p:nvPr/>
          </p:nvSpPr>
          <p:spPr bwMode="auto">
            <a:xfrm>
              <a:off x="1810" y="511"/>
              <a:ext cx="2128" cy="3045"/>
            </a:xfrm>
            <a:prstGeom prst="roundRect">
              <a:avLst>
                <a:gd name="adj" fmla="val 10046"/>
              </a:avLst>
            </a:prstGeom>
            <a:solidFill>
              <a:srgbClr val="E0C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3557" name="Text Box 7">
              <a:extLst>
                <a:ext uri="{FF2B5EF4-FFF2-40B4-BE49-F238E27FC236}">
                  <a16:creationId xmlns:a16="http://schemas.microsoft.com/office/drawing/2014/main" id="{28FEE16D-FD2E-4EAB-9097-958A465DE0F7}"/>
                </a:ext>
              </a:extLst>
            </p:cNvPr>
            <p:cNvSpPr txBox="1">
              <a:spLocks noChangeArrowheads="1"/>
            </p:cNvSpPr>
            <p:nvPr/>
          </p:nvSpPr>
          <p:spPr bwMode="auto">
            <a:xfrm>
              <a:off x="1928" y="552"/>
              <a:ext cx="190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50000"/>
                </a:spcBef>
                <a:buFontTx/>
                <a:buNone/>
              </a:pPr>
              <a:r>
                <a:rPr lang="en-GB" altLang="en-US" sz="2000" b="1" i="1">
                  <a:solidFill>
                    <a:srgbClr val="CC0000"/>
                  </a:solidFill>
                  <a:latin typeface="Arial" panose="020B0604020202020204" pitchFamily="34" charset="0"/>
                  <a:cs typeface="Arial" panose="020B0604020202020204" pitchFamily="34" charset="0"/>
                </a:rPr>
                <a:t>Four methods of evaluation</a:t>
              </a:r>
            </a:p>
          </p:txBody>
        </p:sp>
        <p:sp>
          <p:nvSpPr>
            <p:cNvPr id="23558" name="AutoShape 8">
              <a:extLst>
                <a:ext uri="{FF2B5EF4-FFF2-40B4-BE49-F238E27FC236}">
                  <a16:creationId xmlns:a16="http://schemas.microsoft.com/office/drawing/2014/main" id="{3E64E1C3-18A4-436E-8A73-9C297558E053}"/>
                </a:ext>
              </a:extLst>
            </p:cNvPr>
            <p:cNvSpPr>
              <a:spLocks noChangeArrowheads="1"/>
            </p:cNvSpPr>
            <p:nvPr/>
          </p:nvSpPr>
          <p:spPr bwMode="auto">
            <a:xfrm>
              <a:off x="1701" y="1144"/>
              <a:ext cx="2239"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3559" name="AutoShape 9">
              <a:extLst>
                <a:ext uri="{FF2B5EF4-FFF2-40B4-BE49-F238E27FC236}">
                  <a16:creationId xmlns:a16="http://schemas.microsoft.com/office/drawing/2014/main" id="{036721A7-B81C-4488-A6A3-F165062A1585}"/>
                </a:ext>
              </a:extLst>
            </p:cNvPr>
            <p:cNvSpPr>
              <a:spLocks noChangeArrowheads="1"/>
            </p:cNvSpPr>
            <p:nvPr/>
          </p:nvSpPr>
          <p:spPr bwMode="auto">
            <a:xfrm>
              <a:off x="1714" y="1814"/>
              <a:ext cx="2232"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3560" name="Text Box 10">
              <a:extLst>
                <a:ext uri="{FF2B5EF4-FFF2-40B4-BE49-F238E27FC236}">
                  <a16:creationId xmlns:a16="http://schemas.microsoft.com/office/drawing/2014/main" id="{9D7711DB-442C-40F0-87E5-791494ECCDC5}"/>
                </a:ext>
              </a:extLst>
            </p:cNvPr>
            <p:cNvSpPr txBox="1">
              <a:spLocks noChangeArrowheads="1"/>
            </p:cNvSpPr>
            <p:nvPr/>
          </p:nvSpPr>
          <p:spPr bwMode="auto">
            <a:xfrm>
              <a:off x="1794" y="1239"/>
              <a:ext cx="200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Accounting rate of return (ARR)</a:t>
              </a:r>
            </a:p>
          </p:txBody>
        </p:sp>
        <p:sp>
          <p:nvSpPr>
            <p:cNvPr id="23561" name="Text Box 11">
              <a:extLst>
                <a:ext uri="{FF2B5EF4-FFF2-40B4-BE49-F238E27FC236}">
                  <a16:creationId xmlns:a16="http://schemas.microsoft.com/office/drawing/2014/main" id="{A28F94AF-FBA9-408B-A98F-649538352CA4}"/>
                </a:ext>
              </a:extLst>
            </p:cNvPr>
            <p:cNvSpPr txBox="1">
              <a:spLocks noChangeArrowheads="1"/>
            </p:cNvSpPr>
            <p:nvPr/>
          </p:nvSpPr>
          <p:spPr bwMode="auto">
            <a:xfrm>
              <a:off x="1869" y="2008"/>
              <a:ext cx="185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Payback period (PP)</a:t>
              </a:r>
            </a:p>
          </p:txBody>
        </p:sp>
        <p:sp>
          <p:nvSpPr>
            <p:cNvPr id="23562" name="AutoShape 12">
              <a:extLst>
                <a:ext uri="{FF2B5EF4-FFF2-40B4-BE49-F238E27FC236}">
                  <a16:creationId xmlns:a16="http://schemas.microsoft.com/office/drawing/2014/main" id="{D97D4473-8FB5-44F5-B8DD-780A3BC30E74}"/>
                </a:ext>
              </a:extLst>
            </p:cNvPr>
            <p:cNvSpPr>
              <a:spLocks noChangeArrowheads="1"/>
            </p:cNvSpPr>
            <p:nvPr/>
          </p:nvSpPr>
          <p:spPr bwMode="auto">
            <a:xfrm>
              <a:off x="1701" y="2527"/>
              <a:ext cx="2239"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3563" name="AutoShape 13">
              <a:extLst>
                <a:ext uri="{FF2B5EF4-FFF2-40B4-BE49-F238E27FC236}">
                  <a16:creationId xmlns:a16="http://schemas.microsoft.com/office/drawing/2014/main" id="{B02483AB-B9CE-4D63-B0B9-2765E28DF6C6}"/>
                </a:ext>
              </a:extLst>
            </p:cNvPr>
            <p:cNvSpPr>
              <a:spLocks noChangeArrowheads="1"/>
            </p:cNvSpPr>
            <p:nvPr/>
          </p:nvSpPr>
          <p:spPr bwMode="auto">
            <a:xfrm>
              <a:off x="1714" y="3197"/>
              <a:ext cx="2232"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3564" name="Text Box 14">
              <a:extLst>
                <a:ext uri="{FF2B5EF4-FFF2-40B4-BE49-F238E27FC236}">
                  <a16:creationId xmlns:a16="http://schemas.microsoft.com/office/drawing/2014/main" id="{E7F4F3D8-3151-4C8A-BD60-3D9DF697A4B4}"/>
                </a:ext>
              </a:extLst>
            </p:cNvPr>
            <p:cNvSpPr txBox="1">
              <a:spLocks noChangeArrowheads="1"/>
            </p:cNvSpPr>
            <p:nvPr/>
          </p:nvSpPr>
          <p:spPr bwMode="auto">
            <a:xfrm>
              <a:off x="1984" y="2624"/>
              <a:ext cx="162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Net present value (NPV)</a:t>
              </a:r>
            </a:p>
          </p:txBody>
        </p:sp>
        <p:sp>
          <p:nvSpPr>
            <p:cNvPr id="23565" name="Text Box 15">
              <a:extLst>
                <a:ext uri="{FF2B5EF4-FFF2-40B4-BE49-F238E27FC236}">
                  <a16:creationId xmlns:a16="http://schemas.microsoft.com/office/drawing/2014/main" id="{772D0B43-E5C1-477E-8494-860683CD5416}"/>
                </a:ext>
              </a:extLst>
            </p:cNvPr>
            <p:cNvSpPr txBox="1">
              <a:spLocks noChangeArrowheads="1"/>
            </p:cNvSpPr>
            <p:nvPr/>
          </p:nvSpPr>
          <p:spPr bwMode="auto">
            <a:xfrm>
              <a:off x="1898" y="3305"/>
              <a:ext cx="178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Internal rate of return (IRR)</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9">
            <a:extLst>
              <a:ext uri="{FF2B5EF4-FFF2-40B4-BE49-F238E27FC236}">
                <a16:creationId xmlns:a16="http://schemas.microsoft.com/office/drawing/2014/main" id="{90C83F49-31BC-4299-96CC-79EDA1B65FD7}"/>
              </a:ext>
            </a:extLst>
          </p:cNvPr>
          <p:cNvSpPr txBox="1">
            <a:spLocks noChangeArrowheads="1"/>
          </p:cNvSpPr>
          <p:nvPr/>
        </p:nvSpPr>
        <p:spPr bwMode="auto">
          <a:xfrm>
            <a:off x="2544763" y="24765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Accounting rate of return (ARR)</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24579" name="Group 6">
            <a:extLst>
              <a:ext uri="{FF2B5EF4-FFF2-40B4-BE49-F238E27FC236}">
                <a16:creationId xmlns:a16="http://schemas.microsoft.com/office/drawing/2014/main" id="{94DB3ED7-3BB6-4F66-AAA9-8620416F03B7}"/>
              </a:ext>
            </a:extLst>
          </p:cNvPr>
          <p:cNvGrpSpPr>
            <a:grpSpLocks/>
          </p:cNvGrpSpPr>
          <p:nvPr/>
        </p:nvGrpSpPr>
        <p:grpSpPr bwMode="auto">
          <a:xfrm>
            <a:off x="2520950" y="2841625"/>
            <a:ext cx="7486650" cy="1155700"/>
            <a:chOff x="1041400" y="2841625"/>
            <a:chExt cx="7486650" cy="1155700"/>
          </a:xfrm>
        </p:grpSpPr>
        <p:sp>
          <p:nvSpPr>
            <p:cNvPr id="24587" name="AutoShape 5">
              <a:extLst>
                <a:ext uri="{FF2B5EF4-FFF2-40B4-BE49-F238E27FC236}">
                  <a16:creationId xmlns:a16="http://schemas.microsoft.com/office/drawing/2014/main" id="{5E009783-2FCC-4253-89E5-4D0CD23EBF65}"/>
                </a:ext>
              </a:extLst>
            </p:cNvPr>
            <p:cNvSpPr>
              <a:spLocks noChangeArrowheads="1"/>
            </p:cNvSpPr>
            <p:nvPr/>
          </p:nvSpPr>
          <p:spPr bwMode="auto">
            <a:xfrm>
              <a:off x="1049338" y="2841625"/>
              <a:ext cx="1262063" cy="1155700"/>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4588" name="AutoShape 6">
              <a:extLst>
                <a:ext uri="{FF2B5EF4-FFF2-40B4-BE49-F238E27FC236}">
                  <a16:creationId xmlns:a16="http://schemas.microsoft.com/office/drawing/2014/main" id="{5B19A09E-8CD7-42DA-B3AE-BD4D6706717F}"/>
                </a:ext>
              </a:extLst>
            </p:cNvPr>
            <p:cNvSpPr>
              <a:spLocks noChangeArrowheads="1"/>
            </p:cNvSpPr>
            <p:nvPr/>
          </p:nvSpPr>
          <p:spPr bwMode="auto">
            <a:xfrm>
              <a:off x="2554288" y="2841625"/>
              <a:ext cx="5973762" cy="1155700"/>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4589" name="Text Box 7">
              <a:extLst>
                <a:ext uri="{FF2B5EF4-FFF2-40B4-BE49-F238E27FC236}">
                  <a16:creationId xmlns:a16="http://schemas.microsoft.com/office/drawing/2014/main" id="{24BAFA05-9796-4332-BAB7-1D1A4E5ADDD4}"/>
                </a:ext>
              </a:extLst>
            </p:cNvPr>
            <p:cNvSpPr txBox="1">
              <a:spLocks noChangeArrowheads="1"/>
            </p:cNvSpPr>
            <p:nvPr/>
          </p:nvSpPr>
          <p:spPr bwMode="auto">
            <a:xfrm>
              <a:off x="1201738" y="3132138"/>
              <a:ext cx="69262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        Average annual operating profit </a:t>
              </a:r>
              <a:br>
                <a:rPr lang="en-GB" altLang="en-US" sz="2000" b="1">
                  <a:latin typeface="Arial" panose="020B0604020202020204" pitchFamily="34" charset="0"/>
                  <a:cs typeface="Arial" panose="020B0604020202020204" pitchFamily="34" charset="0"/>
                </a:rPr>
              </a:br>
              <a:r>
                <a:rPr lang="en-GB" altLang="en-US" sz="2000" b="1">
                  <a:latin typeface="Arial" panose="020B0604020202020204" pitchFamily="34" charset="0"/>
                  <a:cs typeface="Arial" panose="020B0604020202020204" pitchFamily="34" charset="0"/>
                </a:rPr>
                <a:t>            Average investment to earn that profit</a:t>
              </a:r>
              <a:r>
                <a:rPr lang="en-GB" altLang="en-US" sz="1200" b="1">
                  <a:latin typeface="Arial" panose="020B0604020202020204" pitchFamily="34" charset="0"/>
                  <a:cs typeface="Arial" panose="020B0604020202020204" pitchFamily="34" charset="0"/>
                </a:rPr>
                <a:t>  </a:t>
              </a:r>
            </a:p>
          </p:txBody>
        </p:sp>
        <p:sp>
          <p:nvSpPr>
            <p:cNvPr id="24590" name="Text Box 8">
              <a:extLst>
                <a:ext uri="{FF2B5EF4-FFF2-40B4-BE49-F238E27FC236}">
                  <a16:creationId xmlns:a16="http://schemas.microsoft.com/office/drawing/2014/main" id="{9085C6A4-94BA-4C4D-851D-5D0464570EFB}"/>
                </a:ext>
              </a:extLst>
            </p:cNvPr>
            <p:cNvSpPr txBox="1">
              <a:spLocks noChangeArrowheads="1"/>
            </p:cNvSpPr>
            <p:nvPr/>
          </p:nvSpPr>
          <p:spPr bwMode="auto">
            <a:xfrm>
              <a:off x="1041400" y="321310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en-US" sz="2400" b="1" i="1">
                  <a:solidFill>
                    <a:srgbClr val="FFCC99"/>
                  </a:solidFill>
                  <a:latin typeface="Arial" panose="020B0604020202020204" pitchFamily="34" charset="0"/>
                  <a:cs typeface="Arial" panose="020B0604020202020204" pitchFamily="34" charset="0"/>
                </a:rPr>
                <a:t>ARR =</a:t>
              </a:r>
              <a:r>
                <a:rPr lang="en-GB" altLang="en-US" sz="1600" b="1" i="1">
                  <a:solidFill>
                    <a:srgbClr val="FFCC99"/>
                  </a:solidFill>
                  <a:latin typeface="Arial" panose="020B0604020202020204" pitchFamily="34" charset="0"/>
                  <a:cs typeface="Arial" panose="020B0604020202020204" pitchFamily="34" charset="0"/>
                </a:rPr>
                <a:t> </a:t>
              </a:r>
              <a:r>
                <a:rPr lang="en-GB" altLang="en-US" sz="2400">
                  <a:latin typeface="Arial" panose="020B0604020202020204" pitchFamily="34" charset="0"/>
                  <a:cs typeface="Arial" panose="020B0604020202020204" pitchFamily="34" charset="0"/>
                </a:rPr>
                <a:t> </a:t>
              </a:r>
            </a:p>
          </p:txBody>
        </p:sp>
        <p:sp>
          <p:nvSpPr>
            <p:cNvPr id="24591" name="Rectangle 2">
              <a:extLst>
                <a:ext uri="{FF2B5EF4-FFF2-40B4-BE49-F238E27FC236}">
                  <a16:creationId xmlns:a16="http://schemas.microsoft.com/office/drawing/2014/main" id="{44EEF0B6-F049-41DC-8C33-9E727AD98516}"/>
                </a:ext>
              </a:extLst>
            </p:cNvPr>
            <p:cNvSpPr>
              <a:spLocks noChangeArrowheads="1"/>
            </p:cNvSpPr>
            <p:nvPr/>
          </p:nvSpPr>
          <p:spPr bwMode="auto">
            <a:xfrm>
              <a:off x="7317332" y="3289240"/>
              <a:ext cx="10599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000" b="1">
                  <a:latin typeface="Arial" panose="020B0604020202020204" pitchFamily="34" charset="0"/>
                  <a:cs typeface="Arial" panose="020B0604020202020204" pitchFamily="34" charset="0"/>
                </a:rPr>
                <a:t>× 100%</a:t>
              </a:r>
              <a:endParaRPr lang="en-IN" altLang="en-US" sz="2000"/>
            </a:p>
          </p:txBody>
        </p:sp>
        <p:cxnSp>
          <p:nvCxnSpPr>
            <p:cNvPr id="12" name="Straight Connector 11">
              <a:extLst>
                <a:ext uri="{FF2B5EF4-FFF2-40B4-BE49-F238E27FC236}">
                  <a16:creationId xmlns:a16="http://schemas.microsoft.com/office/drawing/2014/main" id="{3AA4484F-6C0B-4796-9FD6-F7FDB5C1685B}"/>
                </a:ext>
              </a:extLst>
            </p:cNvPr>
            <p:cNvCxnSpPr/>
            <p:nvPr/>
          </p:nvCxnSpPr>
          <p:spPr>
            <a:xfrm>
              <a:off x="2743200" y="3489325"/>
              <a:ext cx="46101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580" name="Group 14">
            <a:extLst>
              <a:ext uri="{FF2B5EF4-FFF2-40B4-BE49-F238E27FC236}">
                <a16:creationId xmlns:a16="http://schemas.microsoft.com/office/drawing/2014/main" id="{F249C5A3-803D-4A02-8978-5E0F1716567C}"/>
              </a:ext>
            </a:extLst>
          </p:cNvPr>
          <p:cNvGrpSpPr>
            <a:grpSpLocks/>
          </p:cNvGrpSpPr>
          <p:nvPr/>
        </p:nvGrpSpPr>
        <p:grpSpPr bwMode="auto">
          <a:xfrm>
            <a:off x="2544763" y="2841625"/>
            <a:ext cx="7486650" cy="1155700"/>
            <a:chOff x="1041400" y="2841625"/>
            <a:chExt cx="7486650" cy="1155700"/>
          </a:xfrm>
        </p:grpSpPr>
        <p:sp>
          <p:nvSpPr>
            <p:cNvPr id="24581" name="AutoShape 5">
              <a:extLst>
                <a:ext uri="{FF2B5EF4-FFF2-40B4-BE49-F238E27FC236}">
                  <a16:creationId xmlns:a16="http://schemas.microsoft.com/office/drawing/2014/main" id="{584A556E-8740-4F7D-AE7C-5D0877ABDBBD}"/>
                </a:ext>
              </a:extLst>
            </p:cNvPr>
            <p:cNvSpPr>
              <a:spLocks noChangeArrowheads="1"/>
            </p:cNvSpPr>
            <p:nvPr/>
          </p:nvSpPr>
          <p:spPr bwMode="auto">
            <a:xfrm>
              <a:off x="1049338" y="2841625"/>
              <a:ext cx="1262063" cy="1155700"/>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4582" name="AutoShape 6">
              <a:extLst>
                <a:ext uri="{FF2B5EF4-FFF2-40B4-BE49-F238E27FC236}">
                  <a16:creationId xmlns:a16="http://schemas.microsoft.com/office/drawing/2014/main" id="{C3A26705-B0CE-46C5-A09D-0E7A0348D0C5}"/>
                </a:ext>
              </a:extLst>
            </p:cNvPr>
            <p:cNvSpPr>
              <a:spLocks noChangeArrowheads="1"/>
            </p:cNvSpPr>
            <p:nvPr/>
          </p:nvSpPr>
          <p:spPr bwMode="auto">
            <a:xfrm>
              <a:off x="2554288" y="2841625"/>
              <a:ext cx="5973762" cy="1155700"/>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4583" name="Text Box 7">
              <a:extLst>
                <a:ext uri="{FF2B5EF4-FFF2-40B4-BE49-F238E27FC236}">
                  <a16:creationId xmlns:a16="http://schemas.microsoft.com/office/drawing/2014/main" id="{2BBCD303-9EEB-420F-B27F-1867C2C369D6}"/>
                </a:ext>
              </a:extLst>
            </p:cNvPr>
            <p:cNvSpPr txBox="1">
              <a:spLocks noChangeArrowheads="1"/>
            </p:cNvSpPr>
            <p:nvPr/>
          </p:nvSpPr>
          <p:spPr bwMode="auto">
            <a:xfrm>
              <a:off x="1201738" y="3132138"/>
              <a:ext cx="69262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            Average annual operating profit </a:t>
              </a:r>
              <a:br>
                <a:rPr lang="en-GB" altLang="en-US" sz="2000" b="1">
                  <a:latin typeface="Arial" panose="020B0604020202020204" pitchFamily="34" charset="0"/>
                  <a:cs typeface="Arial" panose="020B0604020202020204" pitchFamily="34" charset="0"/>
                </a:rPr>
              </a:br>
              <a:r>
                <a:rPr lang="en-GB" altLang="en-US" sz="2000" b="1">
                  <a:latin typeface="Arial" panose="020B0604020202020204" pitchFamily="34" charset="0"/>
                  <a:cs typeface="Arial" panose="020B0604020202020204" pitchFamily="34" charset="0"/>
                </a:rPr>
                <a:t>            Average investment to earn that profit</a:t>
              </a:r>
              <a:r>
                <a:rPr lang="en-GB" altLang="en-US" sz="1200" b="1">
                  <a:latin typeface="Arial" panose="020B0604020202020204" pitchFamily="34" charset="0"/>
                  <a:cs typeface="Arial" panose="020B0604020202020204" pitchFamily="34" charset="0"/>
                </a:rPr>
                <a:t>  </a:t>
              </a:r>
            </a:p>
          </p:txBody>
        </p:sp>
        <p:sp>
          <p:nvSpPr>
            <p:cNvPr id="24584" name="Text Box 8">
              <a:extLst>
                <a:ext uri="{FF2B5EF4-FFF2-40B4-BE49-F238E27FC236}">
                  <a16:creationId xmlns:a16="http://schemas.microsoft.com/office/drawing/2014/main" id="{7E2720FD-EC83-4B45-80B4-0B62C2350BE4}"/>
                </a:ext>
              </a:extLst>
            </p:cNvPr>
            <p:cNvSpPr txBox="1">
              <a:spLocks noChangeArrowheads="1"/>
            </p:cNvSpPr>
            <p:nvPr/>
          </p:nvSpPr>
          <p:spPr bwMode="auto">
            <a:xfrm>
              <a:off x="1041400" y="321310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en-US" sz="2400" b="1" i="1">
                  <a:solidFill>
                    <a:srgbClr val="FFCC99"/>
                  </a:solidFill>
                  <a:latin typeface="Arial" panose="020B0604020202020204" pitchFamily="34" charset="0"/>
                  <a:cs typeface="Arial" panose="020B0604020202020204" pitchFamily="34" charset="0"/>
                </a:rPr>
                <a:t>ARR =</a:t>
              </a:r>
              <a:r>
                <a:rPr lang="en-GB" altLang="en-US" sz="1600" b="1" i="1">
                  <a:solidFill>
                    <a:srgbClr val="FFCC99"/>
                  </a:solidFill>
                  <a:latin typeface="Arial" panose="020B0604020202020204" pitchFamily="34" charset="0"/>
                  <a:cs typeface="Arial" panose="020B0604020202020204" pitchFamily="34" charset="0"/>
                </a:rPr>
                <a:t> </a:t>
              </a:r>
              <a:r>
                <a:rPr lang="en-GB" altLang="en-US" sz="2400">
                  <a:latin typeface="Arial" panose="020B0604020202020204" pitchFamily="34" charset="0"/>
                  <a:cs typeface="Arial" panose="020B0604020202020204" pitchFamily="34" charset="0"/>
                </a:rPr>
                <a:t> </a:t>
              </a:r>
            </a:p>
          </p:txBody>
        </p:sp>
        <p:sp>
          <p:nvSpPr>
            <p:cNvPr id="24585" name="Rectangle 19">
              <a:extLst>
                <a:ext uri="{FF2B5EF4-FFF2-40B4-BE49-F238E27FC236}">
                  <a16:creationId xmlns:a16="http://schemas.microsoft.com/office/drawing/2014/main" id="{A6FAA794-A18D-46DE-8D74-3369CBCB5E7A}"/>
                </a:ext>
              </a:extLst>
            </p:cNvPr>
            <p:cNvSpPr>
              <a:spLocks noChangeArrowheads="1"/>
            </p:cNvSpPr>
            <p:nvPr/>
          </p:nvSpPr>
          <p:spPr bwMode="auto">
            <a:xfrm>
              <a:off x="7326297" y="3271310"/>
              <a:ext cx="10599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000" b="1">
                  <a:latin typeface="Arial" panose="020B0604020202020204" pitchFamily="34" charset="0"/>
                  <a:cs typeface="Arial" panose="020B0604020202020204" pitchFamily="34" charset="0"/>
                </a:rPr>
                <a:t>× 100%</a:t>
              </a:r>
              <a:endParaRPr lang="en-IN" altLang="en-US" sz="2000"/>
            </a:p>
          </p:txBody>
        </p:sp>
        <p:cxnSp>
          <p:nvCxnSpPr>
            <p:cNvPr id="21" name="Straight Connector 20">
              <a:extLst>
                <a:ext uri="{FF2B5EF4-FFF2-40B4-BE49-F238E27FC236}">
                  <a16:creationId xmlns:a16="http://schemas.microsoft.com/office/drawing/2014/main" id="{5D778576-E244-40C5-B893-6DEE6BD5EEB9}"/>
                </a:ext>
              </a:extLst>
            </p:cNvPr>
            <p:cNvCxnSpPr/>
            <p:nvPr/>
          </p:nvCxnSpPr>
          <p:spPr>
            <a:xfrm>
              <a:off x="2835275" y="3489325"/>
              <a:ext cx="45180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7B327-9C62-B99E-017D-878B897BB35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ARR example</a:t>
            </a:r>
          </a:p>
        </p:txBody>
      </p:sp>
      <p:graphicFrame>
        <p:nvGraphicFramePr>
          <p:cNvPr id="4" name="Table 4">
            <a:extLst>
              <a:ext uri="{FF2B5EF4-FFF2-40B4-BE49-F238E27FC236}">
                <a16:creationId xmlns:a16="http://schemas.microsoft.com/office/drawing/2014/main" id="{D61E9A11-C8FB-7F72-DA40-65D049F93236}"/>
              </a:ext>
            </a:extLst>
          </p:cNvPr>
          <p:cNvGraphicFramePr>
            <a:graphicFrameLocks noGrp="1"/>
          </p:cNvGraphicFramePr>
          <p:nvPr>
            <p:ph idx="1"/>
          </p:nvPr>
        </p:nvGraphicFramePr>
        <p:xfrm>
          <a:off x="660401" y="1690688"/>
          <a:ext cx="4775200" cy="4359089"/>
        </p:xfrm>
        <a:graphic>
          <a:graphicData uri="http://schemas.openxmlformats.org/drawingml/2006/table">
            <a:tbl>
              <a:tblPr firstRow="1" bandRow="1">
                <a:tableStyleId>{073A0DAA-6AF3-43AB-8588-CEC1D06C72B9}</a:tableStyleId>
              </a:tblPr>
              <a:tblGrid>
                <a:gridCol w="1414744">
                  <a:extLst>
                    <a:ext uri="{9D8B030D-6E8A-4147-A177-3AD203B41FA5}">
                      <a16:colId xmlns:a16="http://schemas.microsoft.com/office/drawing/2014/main" val="2763500792"/>
                    </a:ext>
                  </a:extLst>
                </a:gridCol>
                <a:gridCol w="1680228">
                  <a:extLst>
                    <a:ext uri="{9D8B030D-6E8A-4147-A177-3AD203B41FA5}">
                      <a16:colId xmlns:a16="http://schemas.microsoft.com/office/drawing/2014/main" val="2691277302"/>
                    </a:ext>
                  </a:extLst>
                </a:gridCol>
                <a:gridCol w="1680228">
                  <a:extLst>
                    <a:ext uri="{9D8B030D-6E8A-4147-A177-3AD203B41FA5}">
                      <a16:colId xmlns:a16="http://schemas.microsoft.com/office/drawing/2014/main" val="1450526133"/>
                    </a:ext>
                  </a:extLst>
                </a:gridCol>
              </a:tblGrid>
              <a:tr h="912367">
                <a:tc>
                  <a:txBody>
                    <a:bodyPr/>
                    <a:lstStyle/>
                    <a:p>
                      <a:r>
                        <a:rPr lang="en-GB" sz="2400" dirty="0"/>
                        <a:t>Year</a:t>
                      </a:r>
                    </a:p>
                  </a:txBody>
                  <a:tcPr/>
                </a:tc>
                <a:tc>
                  <a:txBody>
                    <a:bodyPr/>
                    <a:lstStyle/>
                    <a:p>
                      <a:r>
                        <a:rPr lang="en-GB" sz="2400" dirty="0"/>
                        <a:t>Cost</a:t>
                      </a:r>
                    </a:p>
                  </a:txBody>
                  <a:tcPr/>
                </a:tc>
                <a:tc>
                  <a:txBody>
                    <a:bodyPr/>
                    <a:lstStyle/>
                    <a:p>
                      <a:r>
                        <a:rPr lang="en-GB" sz="2400" dirty="0"/>
                        <a:t>Operating profit</a:t>
                      </a:r>
                    </a:p>
                  </a:txBody>
                  <a:tcPr/>
                </a:tc>
                <a:extLst>
                  <a:ext uri="{0D108BD9-81ED-4DB2-BD59-A6C34878D82A}">
                    <a16:rowId xmlns:a16="http://schemas.microsoft.com/office/drawing/2014/main" val="2854931563"/>
                  </a:ext>
                </a:extLst>
              </a:tr>
              <a:tr h="912367">
                <a:tc>
                  <a:txBody>
                    <a:bodyPr/>
                    <a:lstStyle/>
                    <a:p>
                      <a:r>
                        <a:rPr lang="en-GB" sz="2400" dirty="0"/>
                        <a:t>Now (Year 0)</a:t>
                      </a:r>
                    </a:p>
                  </a:txBody>
                  <a:tcPr/>
                </a:tc>
                <a:tc>
                  <a:txBody>
                    <a:bodyPr/>
                    <a:lstStyle/>
                    <a:p>
                      <a:r>
                        <a:rPr lang="en-GB" sz="2400" dirty="0"/>
                        <a:t>(160,000)</a:t>
                      </a:r>
                    </a:p>
                  </a:txBody>
                  <a:tcPr/>
                </a:tc>
                <a:tc>
                  <a:txBody>
                    <a:bodyPr/>
                    <a:lstStyle/>
                    <a:p>
                      <a:endParaRPr lang="en-GB" sz="2400" dirty="0"/>
                    </a:p>
                  </a:txBody>
                  <a:tcPr/>
                </a:tc>
                <a:extLst>
                  <a:ext uri="{0D108BD9-81ED-4DB2-BD59-A6C34878D82A}">
                    <a16:rowId xmlns:a16="http://schemas.microsoft.com/office/drawing/2014/main" val="2730787423"/>
                  </a:ext>
                </a:extLst>
              </a:tr>
              <a:tr h="506871">
                <a:tc>
                  <a:txBody>
                    <a:bodyPr/>
                    <a:lstStyle/>
                    <a:p>
                      <a:r>
                        <a:rPr lang="en-GB" sz="2400" dirty="0"/>
                        <a:t>Year 1</a:t>
                      </a:r>
                    </a:p>
                  </a:txBody>
                  <a:tcPr/>
                </a:tc>
                <a:tc>
                  <a:txBody>
                    <a:bodyPr/>
                    <a:lstStyle/>
                    <a:p>
                      <a:endParaRPr lang="en-GB" sz="2400" dirty="0"/>
                    </a:p>
                  </a:txBody>
                  <a:tcPr/>
                </a:tc>
                <a:tc>
                  <a:txBody>
                    <a:bodyPr/>
                    <a:lstStyle/>
                    <a:p>
                      <a:r>
                        <a:rPr lang="en-GB" sz="2400" dirty="0"/>
                        <a:t>20,000</a:t>
                      </a:r>
                    </a:p>
                  </a:txBody>
                  <a:tcPr/>
                </a:tc>
                <a:extLst>
                  <a:ext uri="{0D108BD9-81ED-4DB2-BD59-A6C34878D82A}">
                    <a16:rowId xmlns:a16="http://schemas.microsoft.com/office/drawing/2014/main" val="1816713406"/>
                  </a:ext>
                </a:extLst>
              </a:tr>
              <a:tr h="506871">
                <a:tc>
                  <a:txBody>
                    <a:bodyPr/>
                    <a:lstStyle/>
                    <a:p>
                      <a:r>
                        <a:rPr lang="en-GB" sz="2400" dirty="0"/>
                        <a:t>Year 2</a:t>
                      </a:r>
                    </a:p>
                  </a:txBody>
                  <a:tcPr/>
                </a:tc>
                <a:tc>
                  <a:txBody>
                    <a:bodyPr/>
                    <a:lstStyle/>
                    <a:p>
                      <a:endParaRPr lang="en-GB" sz="2400" dirty="0"/>
                    </a:p>
                  </a:txBody>
                  <a:tcPr/>
                </a:tc>
                <a:tc>
                  <a:txBody>
                    <a:bodyPr/>
                    <a:lstStyle/>
                    <a:p>
                      <a:r>
                        <a:rPr lang="en-GB" sz="2400" dirty="0"/>
                        <a:t>40,000</a:t>
                      </a:r>
                    </a:p>
                  </a:txBody>
                  <a:tcPr/>
                </a:tc>
                <a:extLst>
                  <a:ext uri="{0D108BD9-81ED-4DB2-BD59-A6C34878D82A}">
                    <a16:rowId xmlns:a16="http://schemas.microsoft.com/office/drawing/2014/main" val="417550154"/>
                  </a:ext>
                </a:extLst>
              </a:tr>
              <a:tr h="506871">
                <a:tc>
                  <a:txBody>
                    <a:bodyPr/>
                    <a:lstStyle/>
                    <a:p>
                      <a:r>
                        <a:rPr lang="en-GB" sz="2400" dirty="0"/>
                        <a:t>Year 3</a:t>
                      </a:r>
                    </a:p>
                  </a:txBody>
                  <a:tcPr/>
                </a:tc>
                <a:tc>
                  <a:txBody>
                    <a:bodyPr/>
                    <a:lstStyle/>
                    <a:p>
                      <a:endParaRPr lang="en-GB" sz="2400" dirty="0"/>
                    </a:p>
                  </a:txBody>
                  <a:tcPr/>
                </a:tc>
                <a:tc>
                  <a:txBody>
                    <a:bodyPr/>
                    <a:lstStyle/>
                    <a:p>
                      <a:r>
                        <a:rPr lang="en-GB" sz="2400" dirty="0"/>
                        <a:t>60,000</a:t>
                      </a:r>
                    </a:p>
                  </a:txBody>
                  <a:tcPr/>
                </a:tc>
                <a:extLst>
                  <a:ext uri="{0D108BD9-81ED-4DB2-BD59-A6C34878D82A}">
                    <a16:rowId xmlns:a16="http://schemas.microsoft.com/office/drawing/2014/main" val="3992802640"/>
                  </a:ext>
                </a:extLst>
              </a:tr>
              <a:tr h="506871">
                <a:tc>
                  <a:txBody>
                    <a:bodyPr/>
                    <a:lstStyle/>
                    <a:p>
                      <a:r>
                        <a:rPr lang="en-GB" sz="2400" dirty="0"/>
                        <a:t>Year 4</a:t>
                      </a:r>
                    </a:p>
                  </a:txBody>
                  <a:tcPr/>
                </a:tc>
                <a:tc>
                  <a:txBody>
                    <a:bodyPr/>
                    <a:lstStyle/>
                    <a:p>
                      <a:endParaRPr lang="en-GB" sz="2400" dirty="0"/>
                    </a:p>
                  </a:txBody>
                  <a:tcPr/>
                </a:tc>
                <a:tc>
                  <a:txBody>
                    <a:bodyPr/>
                    <a:lstStyle/>
                    <a:p>
                      <a:r>
                        <a:rPr lang="en-GB" sz="2400" dirty="0"/>
                        <a:t>60,000</a:t>
                      </a:r>
                    </a:p>
                  </a:txBody>
                  <a:tcPr/>
                </a:tc>
                <a:extLst>
                  <a:ext uri="{0D108BD9-81ED-4DB2-BD59-A6C34878D82A}">
                    <a16:rowId xmlns:a16="http://schemas.microsoft.com/office/drawing/2014/main" val="1599108943"/>
                  </a:ext>
                </a:extLst>
              </a:tr>
              <a:tr h="506871">
                <a:tc>
                  <a:txBody>
                    <a:bodyPr/>
                    <a:lstStyle/>
                    <a:p>
                      <a:r>
                        <a:rPr lang="en-GB" sz="2400" dirty="0"/>
                        <a:t>Total</a:t>
                      </a:r>
                    </a:p>
                  </a:txBody>
                  <a:tcPr/>
                </a:tc>
                <a:tc>
                  <a:txBody>
                    <a:bodyPr/>
                    <a:lstStyle/>
                    <a:p>
                      <a:endParaRPr lang="en-GB" sz="2400" dirty="0"/>
                    </a:p>
                  </a:txBody>
                  <a:tcPr/>
                </a:tc>
                <a:tc>
                  <a:txBody>
                    <a:bodyPr/>
                    <a:lstStyle/>
                    <a:p>
                      <a:r>
                        <a:rPr lang="en-GB" sz="2400" dirty="0"/>
                        <a:t>180,000</a:t>
                      </a:r>
                    </a:p>
                  </a:txBody>
                  <a:tcPr/>
                </a:tc>
                <a:extLst>
                  <a:ext uri="{0D108BD9-81ED-4DB2-BD59-A6C34878D82A}">
                    <a16:rowId xmlns:a16="http://schemas.microsoft.com/office/drawing/2014/main" val="1712815104"/>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19E4148-9FC9-19FC-8930-39F8CAD50EB3}"/>
                  </a:ext>
                </a:extLst>
              </p:cNvPr>
              <p:cNvSpPr txBox="1"/>
              <p:nvPr/>
            </p:nvSpPr>
            <p:spPr>
              <a:xfrm>
                <a:off x="5604654" y="1690688"/>
                <a:ext cx="5580092" cy="39741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am deciding whether to buy a new machine for £160,000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years 1 to 4 it generates the profit to the left totalling £180,000.  On average this is £45,000 per year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Average investment is (Cost of machine + any disposal value )/2 which is £80,000</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14:m>
                  <m:oMath xmlns:m="http://schemas.openxmlformats.org/officeDocument/2006/math">
                    <m:f>
                      <m:f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45,000</m:t>
                        </m:r>
                      </m:num>
                      <m:den>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80,000</m:t>
                        </m:r>
                      </m:den>
                    </m:f>
                  </m:oMath>
                </a14:m>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 100 =  56.25%</a:t>
                </a:r>
              </a:p>
            </p:txBody>
          </p:sp>
        </mc:Choice>
        <mc:Fallback xmlns="">
          <p:sp>
            <p:nvSpPr>
              <p:cNvPr id="7" name="TextBox 6">
                <a:extLst>
                  <a:ext uri="{FF2B5EF4-FFF2-40B4-BE49-F238E27FC236}">
                    <a16:creationId xmlns:a16="http://schemas.microsoft.com/office/drawing/2014/main" id="{019E4148-9FC9-19FC-8930-39F8CAD50EB3}"/>
                  </a:ext>
                </a:extLst>
              </p:cNvPr>
              <p:cNvSpPr txBox="1">
                <a:spLocks noRot="1" noChangeAspect="1" noMove="1" noResize="1" noEditPoints="1" noAdjustHandles="1" noChangeArrowheads="1" noChangeShapeType="1" noTextEdit="1"/>
              </p:cNvSpPr>
              <p:nvPr/>
            </p:nvSpPr>
            <p:spPr>
              <a:xfrm>
                <a:off x="5604654" y="1690688"/>
                <a:ext cx="5580092" cy="3974165"/>
              </a:xfrm>
              <a:prstGeom prst="rect">
                <a:avLst/>
              </a:prstGeom>
              <a:blipFill>
                <a:blip r:embed="rId3"/>
                <a:stretch>
                  <a:fillRect l="-1638" t="-1074" r="-2948"/>
                </a:stretch>
              </a:blipFill>
            </p:spPr>
            <p:txBody>
              <a:bodyPr/>
              <a:lstStyle/>
              <a:p>
                <a:r>
                  <a:rPr lang="en-GB">
                    <a:noFill/>
                  </a:rPr>
                  <a:t> </a:t>
                </a:r>
              </a:p>
            </p:txBody>
          </p:sp>
        </mc:Fallback>
      </mc:AlternateContent>
    </p:spTree>
    <p:extLst>
      <p:ext uri="{BB962C8B-B14F-4D97-AF65-F5344CB8AC3E}">
        <p14:creationId xmlns:p14="http://schemas.microsoft.com/office/powerpoint/2010/main" val="3521975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775905AD-F4FA-4B42-BB2F-BA862D7D297F}"/>
              </a:ext>
            </a:extLst>
          </p:cNvPr>
          <p:cNvSpPr txBox="1">
            <a:spLocks noChangeArrowheads="1"/>
          </p:cNvSpPr>
          <p:nvPr/>
        </p:nvSpPr>
        <p:spPr bwMode="auto">
          <a:xfrm>
            <a:off x="2087564" y="239713"/>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ARR decision rule</a:t>
            </a:r>
            <a:endParaRPr lang="en-GB" altLang="en-US" sz="2400">
              <a:solidFill>
                <a:srgbClr val="007BA4"/>
              </a:solidFill>
              <a:latin typeface="Arial" panose="020B0604020202020204" pitchFamily="34" charset="0"/>
              <a:cs typeface="Arial" panose="020B0604020202020204" pitchFamily="34" charset="0"/>
            </a:endParaRPr>
          </a:p>
        </p:txBody>
      </p:sp>
      <p:sp>
        <p:nvSpPr>
          <p:cNvPr id="26627" name="AutoShape 4">
            <a:extLst>
              <a:ext uri="{FF2B5EF4-FFF2-40B4-BE49-F238E27FC236}">
                <a16:creationId xmlns:a16="http://schemas.microsoft.com/office/drawing/2014/main" id="{8D12398E-10BF-4FD0-9727-4BB76D049258}"/>
              </a:ext>
            </a:extLst>
          </p:cNvPr>
          <p:cNvSpPr>
            <a:spLocks noChangeArrowheads="1"/>
          </p:cNvSpPr>
          <p:nvPr/>
        </p:nvSpPr>
        <p:spPr bwMode="auto">
          <a:xfrm>
            <a:off x="3473451" y="2003426"/>
            <a:ext cx="6196013" cy="127476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6628" name="AutoShape 5">
            <a:extLst>
              <a:ext uri="{FF2B5EF4-FFF2-40B4-BE49-F238E27FC236}">
                <a16:creationId xmlns:a16="http://schemas.microsoft.com/office/drawing/2014/main" id="{067ADD34-72F4-4F70-99FD-98A1A109F799}"/>
              </a:ext>
            </a:extLst>
          </p:cNvPr>
          <p:cNvSpPr>
            <a:spLocks noChangeArrowheads="1"/>
          </p:cNvSpPr>
          <p:nvPr/>
        </p:nvSpPr>
        <p:spPr bwMode="auto">
          <a:xfrm>
            <a:off x="3460751" y="3543301"/>
            <a:ext cx="6196013" cy="127476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6629" name="Text Box 6">
            <a:extLst>
              <a:ext uri="{FF2B5EF4-FFF2-40B4-BE49-F238E27FC236}">
                <a16:creationId xmlns:a16="http://schemas.microsoft.com/office/drawing/2014/main" id="{005F0B81-44DE-4E19-8BAA-7EABB8DB0B95}"/>
              </a:ext>
            </a:extLst>
          </p:cNvPr>
          <p:cNvSpPr txBox="1">
            <a:spLocks noChangeArrowheads="1"/>
          </p:cNvSpPr>
          <p:nvPr/>
        </p:nvSpPr>
        <p:spPr bwMode="auto">
          <a:xfrm>
            <a:off x="3606801" y="3746501"/>
            <a:ext cx="58070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Where competing projects exceed the minimum rate, the one with the highest ARR should be selected</a:t>
            </a:r>
          </a:p>
        </p:txBody>
      </p:sp>
      <p:sp>
        <p:nvSpPr>
          <p:cNvPr id="26630" name="Text Box 7">
            <a:extLst>
              <a:ext uri="{FF2B5EF4-FFF2-40B4-BE49-F238E27FC236}">
                <a16:creationId xmlns:a16="http://schemas.microsoft.com/office/drawing/2014/main" id="{50761909-A289-4F1F-B1E2-6892BD02E64D}"/>
              </a:ext>
            </a:extLst>
          </p:cNvPr>
          <p:cNvSpPr txBox="1">
            <a:spLocks noChangeArrowheads="1"/>
          </p:cNvSpPr>
          <p:nvPr/>
        </p:nvSpPr>
        <p:spPr bwMode="auto">
          <a:xfrm>
            <a:off x="3576639" y="2360614"/>
            <a:ext cx="58181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For a project to be acceptable, it must achieve at least a minimum target ARR</a:t>
            </a:r>
          </a:p>
        </p:txBody>
      </p:sp>
      <p:sp>
        <p:nvSpPr>
          <p:cNvPr id="26631" name="AutoShape 8">
            <a:extLst>
              <a:ext uri="{FF2B5EF4-FFF2-40B4-BE49-F238E27FC236}">
                <a16:creationId xmlns:a16="http://schemas.microsoft.com/office/drawing/2014/main" id="{E86AA9B1-A83B-4336-A8BA-B439E3ED8742}"/>
              </a:ext>
            </a:extLst>
          </p:cNvPr>
          <p:cNvSpPr>
            <a:spLocks noChangeArrowheads="1"/>
          </p:cNvSpPr>
          <p:nvPr/>
        </p:nvSpPr>
        <p:spPr bwMode="auto">
          <a:xfrm>
            <a:off x="2681288" y="2470151"/>
            <a:ext cx="538162" cy="538163"/>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6632" name="AutoShape 9">
            <a:extLst>
              <a:ext uri="{FF2B5EF4-FFF2-40B4-BE49-F238E27FC236}">
                <a16:creationId xmlns:a16="http://schemas.microsoft.com/office/drawing/2014/main" id="{4DFC8B23-0ED4-499D-A407-4A3BF75CC2E9}"/>
              </a:ext>
            </a:extLst>
          </p:cNvPr>
          <p:cNvSpPr>
            <a:spLocks noChangeArrowheads="1"/>
          </p:cNvSpPr>
          <p:nvPr/>
        </p:nvSpPr>
        <p:spPr bwMode="auto">
          <a:xfrm>
            <a:off x="2678113" y="3875088"/>
            <a:ext cx="538162" cy="538162"/>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2D5DDD40-E4AC-4F0B-A83E-C6122D94B1BC}"/>
              </a:ext>
            </a:extLst>
          </p:cNvPr>
          <p:cNvSpPr txBox="1">
            <a:spLocks noChangeArrowheads="1"/>
          </p:cNvSpPr>
          <p:nvPr/>
        </p:nvSpPr>
        <p:spPr bwMode="auto">
          <a:xfrm>
            <a:off x="2543175" y="239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Problems with ARR</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27651" name="Group 25">
            <a:extLst>
              <a:ext uri="{FF2B5EF4-FFF2-40B4-BE49-F238E27FC236}">
                <a16:creationId xmlns:a16="http://schemas.microsoft.com/office/drawing/2014/main" id="{550F5E92-0AC1-4B14-AD43-DE576AC9E43F}"/>
              </a:ext>
            </a:extLst>
          </p:cNvPr>
          <p:cNvGrpSpPr>
            <a:grpSpLocks/>
          </p:cNvGrpSpPr>
          <p:nvPr/>
        </p:nvGrpSpPr>
        <p:grpSpPr bwMode="auto">
          <a:xfrm>
            <a:off x="3730626" y="1090614"/>
            <a:ext cx="4583113" cy="4257675"/>
            <a:chOff x="1390" y="687"/>
            <a:chExt cx="2887" cy="2682"/>
          </a:xfrm>
        </p:grpSpPr>
        <p:sp>
          <p:nvSpPr>
            <p:cNvPr id="27652" name="AutoShape 6">
              <a:extLst>
                <a:ext uri="{FF2B5EF4-FFF2-40B4-BE49-F238E27FC236}">
                  <a16:creationId xmlns:a16="http://schemas.microsoft.com/office/drawing/2014/main" id="{586201D7-2BAE-424B-BA02-20437E431580}"/>
                </a:ext>
              </a:extLst>
            </p:cNvPr>
            <p:cNvSpPr>
              <a:spLocks noChangeArrowheads="1"/>
            </p:cNvSpPr>
            <p:nvPr/>
          </p:nvSpPr>
          <p:spPr bwMode="auto">
            <a:xfrm>
              <a:off x="1931" y="687"/>
              <a:ext cx="2340"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53" name="AutoShape 7">
              <a:extLst>
                <a:ext uri="{FF2B5EF4-FFF2-40B4-BE49-F238E27FC236}">
                  <a16:creationId xmlns:a16="http://schemas.microsoft.com/office/drawing/2014/main" id="{55A44A7A-FC3F-4B66-A2CC-EEBE4E80B8D7}"/>
                </a:ext>
              </a:extLst>
            </p:cNvPr>
            <p:cNvSpPr>
              <a:spLocks noChangeArrowheads="1"/>
            </p:cNvSpPr>
            <p:nvPr/>
          </p:nvSpPr>
          <p:spPr bwMode="auto">
            <a:xfrm>
              <a:off x="1944" y="1382"/>
              <a:ext cx="2333"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54" name="Text Box 8">
              <a:extLst>
                <a:ext uri="{FF2B5EF4-FFF2-40B4-BE49-F238E27FC236}">
                  <a16:creationId xmlns:a16="http://schemas.microsoft.com/office/drawing/2014/main" id="{BD773841-4138-4AD4-BC94-02B738B9EE72}"/>
                </a:ext>
              </a:extLst>
            </p:cNvPr>
            <p:cNvSpPr txBox="1">
              <a:spLocks noChangeArrowheads="1"/>
            </p:cNvSpPr>
            <p:nvPr/>
          </p:nvSpPr>
          <p:spPr bwMode="auto">
            <a:xfrm>
              <a:off x="2024" y="782"/>
              <a:ext cx="200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Ignores the timing of cash flows</a:t>
              </a:r>
            </a:p>
          </p:txBody>
        </p:sp>
        <p:sp>
          <p:nvSpPr>
            <p:cNvPr id="27655" name="Text Box 9">
              <a:extLst>
                <a:ext uri="{FF2B5EF4-FFF2-40B4-BE49-F238E27FC236}">
                  <a16:creationId xmlns:a16="http://schemas.microsoft.com/office/drawing/2014/main" id="{31D558DF-4EB9-4197-B764-C2B711090F1F}"/>
                </a:ext>
              </a:extLst>
            </p:cNvPr>
            <p:cNvSpPr txBox="1">
              <a:spLocks noChangeArrowheads="1"/>
            </p:cNvSpPr>
            <p:nvPr/>
          </p:nvSpPr>
          <p:spPr bwMode="auto">
            <a:xfrm>
              <a:off x="1972" y="1576"/>
              <a:ext cx="21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Use of average investment</a:t>
              </a:r>
            </a:p>
          </p:txBody>
        </p:sp>
        <p:sp>
          <p:nvSpPr>
            <p:cNvPr id="27656" name="AutoShape 10">
              <a:extLst>
                <a:ext uri="{FF2B5EF4-FFF2-40B4-BE49-F238E27FC236}">
                  <a16:creationId xmlns:a16="http://schemas.microsoft.com/office/drawing/2014/main" id="{06477001-7379-4C11-A27B-37DA18BEC1C1}"/>
                </a:ext>
              </a:extLst>
            </p:cNvPr>
            <p:cNvSpPr>
              <a:spLocks noChangeArrowheads="1"/>
            </p:cNvSpPr>
            <p:nvPr/>
          </p:nvSpPr>
          <p:spPr bwMode="auto">
            <a:xfrm>
              <a:off x="1931" y="2095"/>
              <a:ext cx="2340"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57" name="AutoShape 11">
              <a:extLst>
                <a:ext uri="{FF2B5EF4-FFF2-40B4-BE49-F238E27FC236}">
                  <a16:creationId xmlns:a16="http://schemas.microsoft.com/office/drawing/2014/main" id="{C53CAF39-BDD5-474D-8976-5DA4D0D7FD9D}"/>
                </a:ext>
              </a:extLst>
            </p:cNvPr>
            <p:cNvSpPr>
              <a:spLocks noChangeArrowheads="1"/>
            </p:cNvSpPr>
            <p:nvPr/>
          </p:nvSpPr>
          <p:spPr bwMode="auto">
            <a:xfrm>
              <a:off x="1944" y="2790"/>
              <a:ext cx="2333"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58" name="Text Box 12">
              <a:extLst>
                <a:ext uri="{FF2B5EF4-FFF2-40B4-BE49-F238E27FC236}">
                  <a16:creationId xmlns:a16="http://schemas.microsoft.com/office/drawing/2014/main" id="{B7351A60-403D-4B33-A060-A1195BB7CCDE}"/>
                </a:ext>
              </a:extLst>
            </p:cNvPr>
            <p:cNvSpPr txBox="1">
              <a:spLocks noChangeArrowheads="1"/>
            </p:cNvSpPr>
            <p:nvPr/>
          </p:nvSpPr>
          <p:spPr bwMode="auto">
            <a:xfrm>
              <a:off x="1977" y="2286"/>
              <a:ext cx="213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Use of accounting profit</a:t>
              </a:r>
            </a:p>
          </p:txBody>
        </p:sp>
        <p:sp>
          <p:nvSpPr>
            <p:cNvPr id="27659" name="Text Box 13">
              <a:extLst>
                <a:ext uri="{FF2B5EF4-FFF2-40B4-BE49-F238E27FC236}">
                  <a16:creationId xmlns:a16="http://schemas.microsoft.com/office/drawing/2014/main" id="{335A72DA-5730-4899-AEA3-83E419215126}"/>
                </a:ext>
              </a:extLst>
            </p:cNvPr>
            <p:cNvSpPr txBox="1">
              <a:spLocks noChangeArrowheads="1"/>
            </p:cNvSpPr>
            <p:nvPr/>
          </p:nvSpPr>
          <p:spPr bwMode="auto">
            <a:xfrm>
              <a:off x="2103" y="2983"/>
              <a:ext cx="19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Competing investments</a:t>
              </a:r>
            </a:p>
          </p:txBody>
        </p:sp>
        <p:grpSp>
          <p:nvGrpSpPr>
            <p:cNvPr id="27660" name="Group 23">
              <a:extLst>
                <a:ext uri="{FF2B5EF4-FFF2-40B4-BE49-F238E27FC236}">
                  <a16:creationId xmlns:a16="http://schemas.microsoft.com/office/drawing/2014/main" id="{6AAF8242-903B-4E9C-86AC-94705BD270D1}"/>
                </a:ext>
              </a:extLst>
            </p:cNvPr>
            <p:cNvGrpSpPr>
              <a:grpSpLocks/>
            </p:cNvGrpSpPr>
            <p:nvPr/>
          </p:nvGrpSpPr>
          <p:grpSpPr bwMode="auto">
            <a:xfrm>
              <a:off x="1390" y="777"/>
              <a:ext cx="379" cy="2484"/>
              <a:chOff x="1390" y="684"/>
              <a:chExt cx="379" cy="2484"/>
            </a:xfrm>
          </p:grpSpPr>
          <p:sp>
            <p:nvSpPr>
              <p:cNvPr id="27661" name="AutoShape 16">
                <a:extLst>
                  <a:ext uri="{FF2B5EF4-FFF2-40B4-BE49-F238E27FC236}">
                    <a16:creationId xmlns:a16="http://schemas.microsoft.com/office/drawing/2014/main" id="{117B6BA6-2368-458F-AD18-99CC9BEC636C}"/>
                  </a:ext>
                </a:extLst>
              </p:cNvPr>
              <p:cNvSpPr>
                <a:spLocks noChangeArrowheads="1"/>
              </p:cNvSpPr>
              <p:nvPr/>
            </p:nvSpPr>
            <p:spPr bwMode="auto">
              <a:xfrm>
                <a:off x="1390" y="684"/>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62" name="AutoShape 17">
                <a:extLst>
                  <a:ext uri="{FF2B5EF4-FFF2-40B4-BE49-F238E27FC236}">
                    <a16:creationId xmlns:a16="http://schemas.microsoft.com/office/drawing/2014/main" id="{AA0C45BF-BD9A-4BC3-8D27-4A360CC7E346}"/>
                  </a:ext>
                </a:extLst>
              </p:cNvPr>
              <p:cNvSpPr>
                <a:spLocks noChangeArrowheads="1"/>
              </p:cNvSpPr>
              <p:nvPr/>
            </p:nvSpPr>
            <p:spPr bwMode="auto">
              <a:xfrm>
                <a:off x="1392" y="2089"/>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63" name="AutoShape 18">
                <a:extLst>
                  <a:ext uri="{FF2B5EF4-FFF2-40B4-BE49-F238E27FC236}">
                    <a16:creationId xmlns:a16="http://schemas.microsoft.com/office/drawing/2014/main" id="{23F11EF3-FB3C-4C94-B87A-A9E5B13A8C1E}"/>
                  </a:ext>
                </a:extLst>
              </p:cNvPr>
              <p:cNvSpPr>
                <a:spLocks noChangeArrowheads="1"/>
              </p:cNvSpPr>
              <p:nvPr/>
            </p:nvSpPr>
            <p:spPr bwMode="auto">
              <a:xfrm>
                <a:off x="1393" y="1378"/>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7664" name="AutoShape 19">
                <a:extLst>
                  <a:ext uri="{FF2B5EF4-FFF2-40B4-BE49-F238E27FC236}">
                    <a16:creationId xmlns:a16="http://schemas.microsoft.com/office/drawing/2014/main" id="{DE30314D-0F95-4315-B886-8A985B120932}"/>
                  </a:ext>
                </a:extLst>
              </p:cNvPr>
              <p:cNvSpPr>
                <a:spLocks noChangeArrowheads="1"/>
              </p:cNvSpPr>
              <p:nvPr/>
            </p:nvSpPr>
            <p:spPr bwMode="auto">
              <a:xfrm>
                <a:off x="1392" y="2792"/>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a:extLst>
              <a:ext uri="{FF2B5EF4-FFF2-40B4-BE49-F238E27FC236}">
                <a16:creationId xmlns:a16="http://schemas.microsoft.com/office/drawing/2014/main" id="{86CE21F4-9B30-41B7-B9F5-98438DD1DC38}"/>
              </a:ext>
            </a:extLst>
          </p:cNvPr>
          <p:cNvSpPr txBox="1">
            <a:spLocks noChangeArrowheads="1"/>
          </p:cNvSpPr>
          <p:nvPr/>
        </p:nvSpPr>
        <p:spPr bwMode="auto">
          <a:xfrm>
            <a:off x="2543175" y="239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Payback period (PP)</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28675" name="Group 11">
            <a:extLst>
              <a:ext uri="{FF2B5EF4-FFF2-40B4-BE49-F238E27FC236}">
                <a16:creationId xmlns:a16="http://schemas.microsoft.com/office/drawing/2014/main" id="{C5E84D38-76A8-4568-8F49-71B637132DA1}"/>
              </a:ext>
            </a:extLst>
          </p:cNvPr>
          <p:cNvGrpSpPr>
            <a:grpSpLocks/>
          </p:cNvGrpSpPr>
          <p:nvPr/>
        </p:nvGrpSpPr>
        <p:grpSpPr bwMode="auto">
          <a:xfrm>
            <a:off x="3397251" y="2513013"/>
            <a:ext cx="5483225" cy="1828800"/>
            <a:chOff x="1121" y="999"/>
            <a:chExt cx="3454" cy="1152"/>
          </a:xfrm>
        </p:grpSpPr>
        <p:sp>
          <p:nvSpPr>
            <p:cNvPr id="28676" name="AutoShape 6">
              <a:extLst>
                <a:ext uri="{FF2B5EF4-FFF2-40B4-BE49-F238E27FC236}">
                  <a16:creationId xmlns:a16="http://schemas.microsoft.com/office/drawing/2014/main" id="{900D45E8-5E9A-4060-8F1B-22C650BA243A}"/>
                </a:ext>
              </a:extLst>
            </p:cNvPr>
            <p:cNvSpPr>
              <a:spLocks noChangeArrowheads="1"/>
            </p:cNvSpPr>
            <p:nvPr/>
          </p:nvSpPr>
          <p:spPr bwMode="auto">
            <a:xfrm>
              <a:off x="2297" y="999"/>
              <a:ext cx="2278" cy="1020"/>
            </a:xfrm>
            <a:prstGeom prst="roundRect">
              <a:avLst>
                <a:gd name="adj" fmla="val 16667"/>
              </a:avLst>
            </a:prstGeom>
            <a:solidFill>
              <a:srgbClr val="E8D0B8"/>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8677" name="AutoShape 7">
              <a:extLst>
                <a:ext uri="{FF2B5EF4-FFF2-40B4-BE49-F238E27FC236}">
                  <a16:creationId xmlns:a16="http://schemas.microsoft.com/office/drawing/2014/main" id="{F4FD1DD0-3C53-48BD-9722-2190FC89C45C}"/>
                </a:ext>
              </a:extLst>
            </p:cNvPr>
            <p:cNvSpPr>
              <a:spLocks noChangeArrowheads="1"/>
            </p:cNvSpPr>
            <p:nvPr/>
          </p:nvSpPr>
          <p:spPr bwMode="auto">
            <a:xfrm>
              <a:off x="1121" y="999"/>
              <a:ext cx="1476" cy="1152"/>
            </a:xfrm>
            <a:prstGeom prst="cube">
              <a:avLst>
                <a:gd name="adj" fmla="val 989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8678" name="Text Box 8">
              <a:extLst>
                <a:ext uri="{FF2B5EF4-FFF2-40B4-BE49-F238E27FC236}">
                  <a16:creationId xmlns:a16="http://schemas.microsoft.com/office/drawing/2014/main" id="{992DF3D2-93FB-4E2A-A957-09DB52087959}"/>
                </a:ext>
              </a:extLst>
            </p:cNvPr>
            <p:cNvSpPr txBox="1">
              <a:spLocks noChangeArrowheads="1"/>
            </p:cNvSpPr>
            <p:nvPr/>
          </p:nvSpPr>
          <p:spPr bwMode="auto">
            <a:xfrm>
              <a:off x="1134" y="1398"/>
              <a:ext cx="134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Payback period (PP)</a:t>
              </a:r>
              <a:endParaRPr lang="en-GB" altLang="en-US" sz="2000">
                <a:latin typeface="Arial" panose="020B0604020202020204" pitchFamily="34" charset="0"/>
                <a:cs typeface="Arial" panose="020B0604020202020204" pitchFamily="34" charset="0"/>
              </a:endParaRPr>
            </a:p>
          </p:txBody>
        </p:sp>
        <p:sp>
          <p:nvSpPr>
            <p:cNvPr id="28679" name="Text Box 9">
              <a:extLst>
                <a:ext uri="{FF2B5EF4-FFF2-40B4-BE49-F238E27FC236}">
                  <a16:creationId xmlns:a16="http://schemas.microsoft.com/office/drawing/2014/main" id="{13357BEE-3517-4A3B-8EEA-9CFAF8F9271E}"/>
                </a:ext>
              </a:extLst>
            </p:cNvPr>
            <p:cNvSpPr txBox="1">
              <a:spLocks noChangeArrowheads="1"/>
            </p:cNvSpPr>
            <p:nvPr/>
          </p:nvSpPr>
          <p:spPr bwMode="auto">
            <a:xfrm>
              <a:off x="2702" y="1102"/>
              <a:ext cx="1763"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i="1">
                  <a:latin typeface="Arial" panose="020B0604020202020204" pitchFamily="34" charset="0"/>
                  <a:cs typeface="Arial" panose="020B0604020202020204" pitchFamily="34" charset="0"/>
                </a:rPr>
                <a:t>Time taken for initial investment to be repaid out of  project net cash inflows</a:t>
              </a:r>
              <a:endParaRPr lang="en-GB" altLang="en-US" sz="2000">
                <a:latin typeface="Arial" panose="020B0604020202020204" pitchFamily="34" charset="0"/>
                <a:cs typeface="Arial" panose="020B0604020202020204" pitchFamily="34" charset="0"/>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6772675-72B4-420C-9D0F-162A6F6FD119}"/>
              </a:ext>
            </a:extLst>
          </p:cNvPr>
          <p:cNvSpPr>
            <a:spLocks noGrp="1" noChangeArrowheads="1"/>
          </p:cNvSpPr>
          <p:nvPr>
            <p:ph type="title"/>
          </p:nvPr>
        </p:nvSpPr>
        <p:spPr>
          <a:xfrm>
            <a:off x="2209800" y="457200"/>
            <a:ext cx="7772400" cy="660400"/>
          </a:xfrm>
        </p:spPr>
        <p:txBody>
          <a:bodyPr/>
          <a:lstStyle/>
          <a:p>
            <a:r>
              <a:rPr lang="en-GB" altLang="en-US" sz="3600">
                <a:latin typeface="Arial" panose="020B0604020202020204" pitchFamily="34" charset="0"/>
                <a:cs typeface="Arial" panose="020B0604020202020204" pitchFamily="34" charset="0"/>
              </a:rPr>
              <a:t>Example 4.1 (Atrill p150)</a:t>
            </a:r>
            <a:endParaRPr lang="en-US" altLang="en-US" sz="360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16" name="Ink 15">
                <a:extLst>
                  <a:ext uri="{FF2B5EF4-FFF2-40B4-BE49-F238E27FC236}">
                    <a16:creationId xmlns:a16="http://schemas.microsoft.com/office/drawing/2014/main" id="{642344FE-8066-4245-BDCC-288E0F473C55}"/>
                  </a:ext>
                </a:extLst>
              </p14:cNvPr>
              <p14:cNvContentPartPr/>
              <p14:nvPr/>
            </p14:nvContentPartPr>
            <p14:xfrm>
              <a:off x="13716665" y="6204175"/>
              <a:ext cx="360" cy="360"/>
            </p14:xfrm>
          </p:contentPart>
        </mc:Choice>
        <mc:Fallback xmlns="">
          <p:pic>
            <p:nvPicPr>
              <p:cNvPr id="16" name="Ink 15">
                <a:extLst>
                  <a:ext uri="{FF2B5EF4-FFF2-40B4-BE49-F238E27FC236}">
                    <a16:creationId xmlns:a16="http://schemas.microsoft.com/office/drawing/2014/main" id="{642344FE-8066-4245-BDCC-288E0F473C55}"/>
                  </a:ext>
                </a:extLst>
              </p:cNvPr>
              <p:cNvPicPr/>
              <p:nvPr/>
            </p:nvPicPr>
            <p:blipFill>
              <a:blip r:embed="rId4"/>
              <a:stretch>
                <a:fillRect/>
              </a:stretch>
            </p:blipFill>
            <p:spPr>
              <a:xfrm>
                <a:off x="13707665" y="6195175"/>
                <a:ext cx="18000" cy="18000"/>
              </a:xfrm>
              <a:prstGeom prst="rect">
                <a:avLst/>
              </a:prstGeom>
            </p:spPr>
          </p:pic>
        </mc:Fallback>
      </mc:AlternateContent>
      <p:graphicFrame>
        <p:nvGraphicFramePr>
          <p:cNvPr id="2" name="Table 3">
            <a:extLst>
              <a:ext uri="{FF2B5EF4-FFF2-40B4-BE49-F238E27FC236}">
                <a16:creationId xmlns:a16="http://schemas.microsoft.com/office/drawing/2014/main" id="{A8E95074-0453-C9DB-9E56-D8DD72EBDC36}"/>
              </a:ext>
            </a:extLst>
          </p:cNvPr>
          <p:cNvGraphicFramePr>
            <a:graphicFrameLocks noGrp="1"/>
          </p:cNvGraphicFramePr>
          <p:nvPr/>
        </p:nvGraphicFramePr>
        <p:xfrm>
          <a:off x="2424039" y="2131060"/>
          <a:ext cx="8128000" cy="259588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1744495150"/>
                    </a:ext>
                  </a:extLst>
                </a:gridCol>
                <a:gridCol w="2032000">
                  <a:extLst>
                    <a:ext uri="{9D8B030D-6E8A-4147-A177-3AD203B41FA5}">
                      <a16:colId xmlns:a16="http://schemas.microsoft.com/office/drawing/2014/main" val="910394282"/>
                    </a:ext>
                  </a:extLst>
                </a:gridCol>
                <a:gridCol w="2032000">
                  <a:extLst>
                    <a:ext uri="{9D8B030D-6E8A-4147-A177-3AD203B41FA5}">
                      <a16:colId xmlns:a16="http://schemas.microsoft.com/office/drawing/2014/main" val="2018544278"/>
                    </a:ext>
                  </a:extLst>
                </a:gridCol>
                <a:gridCol w="2032000">
                  <a:extLst>
                    <a:ext uri="{9D8B030D-6E8A-4147-A177-3AD203B41FA5}">
                      <a16:colId xmlns:a16="http://schemas.microsoft.com/office/drawing/2014/main" val="2931453573"/>
                    </a:ext>
                  </a:extLst>
                </a:gridCol>
              </a:tblGrid>
              <a:tr h="370840">
                <a:tc>
                  <a:txBody>
                    <a:bodyPr/>
                    <a:lstStyle/>
                    <a:p>
                      <a:r>
                        <a:rPr lang="en-GB" dirty="0">
                          <a:latin typeface="Arial" panose="020B0604020202020204" pitchFamily="34" charset="0"/>
                          <a:cs typeface="Arial" panose="020B0604020202020204" pitchFamily="34" charset="0"/>
                        </a:rPr>
                        <a:t>Time</a:t>
                      </a: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£’000</a:t>
                      </a:r>
                    </a:p>
                  </a:txBody>
                  <a:tcPr/>
                </a:tc>
                <a:tc>
                  <a:txBody>
                    <a:bodyPr/>
                    <a:lstStyle/>
                    <a:p>
                      <a:r>
                        <a:rPr lang="en-GB" dirty="0">
                          <a:latin typeface="Arial" panose="020B0604020202020204" pitchFamily="34" charset="0"/>
                          <a:cs typeface="Arial" panose="020B0604020202020204" pitchFamily="34" charset="0"/>
                        </a:rPr>
                        <a:t>Cumulative</a:t>
                      </a:r>
                    </a:p>
                  </a:txBody>
                  <a:tcPr/>
                </a:tc>
                <a:extLst>
                  <a:ext uri="{0D108BD9-81ED-4DB2-BD59-A6C34878D82A}">
                    <a16:rowId xmlns:a16="http://schemas.microsoft.com/office/drawing/2014/main" val="1400427878"/>
                  </a:ext>
                </a:extLst>
              </a:tr>
              <a:tr h="370840">
                <a:tc>
                  <a:txBody>
                    <a:bodyPr/>
                    <a:lstStyle/>
                    <a:p>
                      <a:r>
                        <a:rPr lang="en-GB" dirty="0">
                          <a:latin typeface="Arial" panose="020B0604020202020204" pitchFamily="34" charset="0"/>
                          <a:cs typeface="Arial" panose="020B0604020202020204" pitchFamily="34" charset="0"/>
                        </a:rPr>
                        <a:t>Immediately</a:t>
                      </a:r>
                    </a:p>
                  </a:txBody>
                  <a:tcPr/>
                </a:tc>
                <a:tc>
                  <a:txBody>
                    <a:bodyPr/>
                    <a:lstStyle/>
                    <a:p>
                      <a:r>
                        <a:rPr lang="en-GB" dirty="0">
                          <a:latin typeface="Arial" panose="020B0604020202020204" pitchFamily="34" charset="0"/>
                          <a:cs typeface="Arial" panose="020B0604020202020204" pitchFamily="34" charset="0"/>
                        </a:rPr>
                        <a:t>Cost of machine</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52312134"/>
                  </a:ext>
                </a:extLst>
              </a:tr>
              <a:tr h="370840">
                <a:tc>
                  <a:txBody>
                    <a:bodyPr/>
                    <a:lstStyle/>
                    <a:p>
                      <a:r>
                        <a:rPr lang="en-GB" dirty="0">
                          <a:latin typeface="Arial" panose="020B0604020202020204" pitchFamily="34" charset="0"/>
                          <a:cs typeface="Arial" panose="020B0604020202020204" pitchFamily="34" charset="0"/>
                        </a:rPr>
                        <a:t>In 1 year</a:t>
                      </a:r>
                    </a:p>
                  </a:txBody>
                  <a:tcPr/>
                </a:tc>
                <a:tc>
                  <a:txBody>
                    <a:bodyPr/>
                    <a:lstStyle/>
                    <a:p>
                      <a:r>
                        <a:rPr lang="en-GB" dirty="0">
                          <a:latin typeface="Arial" panose="020B0604020202020204" pitchFamily="34" charset="0"/>
                          <a:cs typeface="Arial" panose="020B0604020202020204" pitchFamily="34" charset="0"/>
                        </a:rPr>
                        <a:t>Net cash inflow</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9682236"/>
                  </a:ext>
                </a:extLst>
              </a:tr>
              <a:tr h="370840">
                <a:tc>
                  <a:txBody>
                    <a:bodyPr/>
                    <a:lstStyle/>
                    <a:p>
                      <a:r>
                        <a:rPr lang="en-GB" dirty="0">
                          <a:latin typeface="Arial" panose="020B0604020202020204" pitchFamily="34" charset="0"/>
                          <a:cs typeface="Arial" panose="020B0604020202020204" pitchFamily="34" charset="0"/>
                        </a:rPr>
                        <a:t>In 2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Net 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33724963"/>
                  </a:ext>
                </a:extLst>
              </a:tr>
              <a:tr h="370840">
                <a:tc>
                  <a:txBody>
                    <a:bodyPr/>
                    <a:lstStyle/>
                    <a:p>
                      <a:r>
                        <a:rPr lang="en-GB" dirty="0">
                          <a:latin typeface="Arial" panose="020B0604020202020204" pitchFamily="34" charset="0"/>
                          <a:cs typeface="Arial" panose="020B0604020202020204" pitchFamily="34" charset="0"/>
                        </a:rPr>
                        <a:t>In 3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Net 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66532159"/>
                  </a:ext>
                </a:extLst>
              </a:tr>
              <a:tr h="370840">
                <a:tc>
                  <a:txBody>
                    <a:bodyPr/>
                    <a:lstStyle/>
                    <a:p>
                      <a:r>
                        <a:rPr lang="en-GB" dirty="0">
                          <a:latin typeface="Arial" panose="020B0604020202020204" pitchFamily="34" charset="0"/>
                          <a:cs typeface="Arial" panose="020B0604020202020204" pitchFamily="34" charset="0"/>
                        </a:rPr>
                        <a:t>In 4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Net 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90082371"/>
                  </a:ext>
                </a:extLst>
              </a:tr>
              <a:tr h="370840">
                <a:tc>
                  <a:txBody>
                    <a:bodyPr/>
                    <a:lstStyle/>
                    <a:p>
                      <a:r>
                        <a:rPr lang="en-GB" dirty="0">
                          <a:latin typeface="Arial" panose="020B0604020202020204" pitchFamily="34" charset="0"/>
                          <a:cs typeface="Arial" panose="020B0604020202020204" pitchFamily="34" charset="0"/>
                        </a:rPr>
                        <a:t>In 5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Net cash inflow</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91582520"/>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2906FA4-8461-456A-AC10-73E724B1BD58}"/>
              </a:ext>
            </a:extLst>
          </p:cNvPr>
          <p:cNvSpPr>
            <a:spLocks noGrp="1" noChangeArrowheads="1"/>
          </p:cNvSpPr>
          <p:nvPr>
            <p:ph type="ctrTitle"/>
          </p:nvPr>
        </p:nvSpPr>
        <p:spPr>
          <a:xfrm>
            <a:off x="7464614" y="1783959"/>
            <a:ext cx="4087306" cy="2889114"/>
          </a:xfrm>
        </p:spPr>
        <p:txBody>
          <a:bodyPr vert="horz" lIns="91440" tIns="45720" rIns="91440" bIns="45720" rtlCol="0" anchor="b">
            <a:normAutofit/>
          </a:bodyPr>
          <a:lstStyle/>
          <a:p>
            <a:pPr defTabSz="914400"/>
            <a:r>
              <a:rPr lang="en-US" altLang="en-US" sz="5400">
                <a:latin typeface="+mj-lt"/>
              </a:rPr>
              <a:t>Lecture recordings</a:t>
            </a:r>
          </a:p>
        </p:txBody>
      </p:sp>
      <p:sp>
        <p:nvSpPr>
          <p:cNvPr id="5123" name="Content Placeholder 2">
            <a:extLst>
              <a:ext uri="{FF2B5EF4-FFF2-40B4-BE49-F238E27FC236}">
                <a16:creationId xmlns:a16="http://schemas.microsoft.com/office/drawing/2014/main" id="{4537E31C-BFEE-421B-A2CD-5CCA09F12040}"/>
              </a:ext>
            </a:extLst>
          </p:cNvPr>
          <p:cNvSpPr>
            <a:spLocks noGrp="1" noChangeArrowheads="1"/>
          </p:cNvSpPr>
          <p:nvPr>
            <p:ph type="subTitle" idx="1"/>
          </p:nvPr>
        </p:nvSpPr>
        <p:spPr>
          <a:xfrm>
            <a:off x="7464612" y="4750893"/>
            <a:ext cx="4087305" cy="1147863"/>
          </a:xfrm>
        </p:spPr>
        <p:txBody>
          <a:bodyPr vert="horz" lIns="91440" tIns="45720" rIns="91440" bIns="45720" rtlCol="0" anchor="t">
            <a:normAutofit/>
          </a:bodyPr>
          <a:lstStyle/>
          <a:p>
            <a:pPr defTabSz="914400">
              <a:lnSpc>
                <a:spcPct val="90000"/>
              </a:lnSpc>
              <a:spcBef>
                <a:spcPts val="1000"/>
              </a:spcBef>
            </a:pPr>
            <a:r>
              <a:rPr lang="en-US" altLang="en-US" sz="2000">
                <a:latin typeface="+mn-lt"/>
              </a:rPr>
              <a:t>This session is being recorded</a:t>
            </a:r>
          </a:p>
          <a:p>
            <a:pPr defTabSz="914400">
              <a:lnSpc>
                <a:spcPct val="90000"/>
              </a:lnSpc>
              <a:spcBef>
                <a:spcPts val="1000"/>
              </a:spcBef>
            </a:pPr>
            <a:r>
              <a:rPr lang="en-US" altLang="en-US" sz="2000">
                <a:latin typeface="+mn-lt"/>
              </a:rPr>
              <a:t>You can access the weekly recording from Weblearn</a:t>
            </a:r>
          </a:p>
        </p:txBody>
      </p:sp>
      <p:sp>
        <p:nvSpPr>
          <p:cNvPr id="80" name="Freeform: Shape 7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7" name="Picture 4" descr="A close up of a microphone&#10;&#10;Description automatically generated">
            <a:extLst>
              <a:ext uri="{FF2B5EF4-FFF2-40B4-BE49-F238E27FC236}">
                <a16:creationId xmlns:a16="http://schemas.microsoft.com/office/drawing/2014/main" id="{3CF98631-F79F-41E6-B8A8-891FA6C0D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solidFill>
            <a:schemeClr val="tx2">
              <a:lumMod val="50000"/>
            </a:schemeClr>
          </a:solidFill>
        </p:spPr>
      </p:pic>
      <p:sp>
        <p:nvSpPr>
          <p:cNvPr id="5125" name="TextBox 5">
            <a:extLst>
              <a:ext uri="{FF2B5EF4-FFF2-40B4-BE49-F238E27FC236}">
                <a16:creationId xmlns:a16="http://schemas.microsoft.com/office/drawing/2014/main" id="{862C6DAA-CFA9-4F65-8F01-19AF7A23AED7}"/>
              </a:ext>
            </a:extLst>
          </p:cNvPr>
          <p:cNvSpPr txBox="1">
            <a:spLocks noChangeArrowheads="1"/>
          </p:cNvSpPr>
          <p:nvPr/>
        </p:nvSpPr>
        <p:spPr bwMode="auto">
          <a:xfrm>
            <a:off x="9626874" y="6870700"/>
            <a:ext cx="2565126" cy="2000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813359" rtl="0" eaLnBrk="1" fontAlgn="auto" latinLnBrk="0" hangingPunct="1">
              <a:lnSpc>
                <a:spcPct val="100000"/>
              </a:lnSpc>
              <a:spcBef>
                <a:spcPts val="0"/>
              </a:spcBef>
              <a:spcAft>
                <a:spcPts val="300"/>
              </a:spcAft>
              <a:buClrTx/>
              <a:buSzTx/>
              <a:buFontTx/>
              <a:buNone/>
              <a:tabLst/>
              <a:defRPr/>
            </a:pPr>
            <a:r>
              <a:rPr kumimoji="0" lang="en-US" altLang="en-US" sz="700" b="0" i="0" u="none" strike="noStrike" kern="1200" cap="none" spc="0" normalizeH="0" baseline="0" noProof="0">
                <a:ln>
                  <a:noFill/>
                </a:ln>
                <a:solidFill>
                  <a:srgbClr val="FFFFFF"/>
                </a:solidFill>
                <a:effectLst/>
                <a:uLnTx/>
                <a:uFillTx/>
                <a:latin typeface="Arial" panose="020B0604020202020204"/>
                <a:ea typeface="+mn-ea"/>
                <a:cs typeface="+mn-cs"/>
                <a:hlinkClick r:id="rId3" tooltip="http://music.stackexchange.com/questions/22991/what-is-the-purpose-of-the-pop-filter">
                  <a:extLst>
                    <a:ext uri="{A12FA001-AC4F-418D-AE19-62706E023703}">
                      <ahyp:hlinkClr xmlns:ahyp="http://schemas.microsoft.com/office/drawing/2018/hyperlinkcolor" val="tx"/>
                    </a:ext>
                  </a:extLst>
                </a:hlinkClick>
              </a:rPr>
              <a:t>This Photo</a:t>
            </a:r>
            <a:r>
              <a:rPr kumimoji="0" lang="en-US" altLang="en-US" sz="700" b="0" i="0" u="none" strike="noStrike" kern="1200" cap="none" spc="0" normalizeH="0" baseline="0" noProof="0">
                <a:ln>
                  <a:noFill/>
                </a:ln>
                <a:solidFill>
                  <a:srgbClr val="FFFFFF"/>
                </a:solidFill>
                <a:effectLst/>
                <a:uLnTx/>
                <a:uFillTx/>
                <a:latin typeface="Arial" panose="020B0604020202020204"/>
                <a:ea typeface="+mn-ea"/>
                <a:cs typeface="+mn-cs"/>
              </a:rPr>
              <a:t> by Unknown Author is licensed under </a:t>
            </a:r>
            <a:r>
              <a:rPr kumimoji="0" lang="en-US" altLang="en-US" sz="700" b="0" i="0" u="none" strike="noStrike" kern="1200" cap="none" spc="0" normalizeH="0" baseline="0" noProof="0">
                <a:ln>
                  <a:noFill/>
                </a:ln>
                <a:solidFill>
                  <a:srgbClr val="FFFFFF"/>
                </a:solidFill>
                <a:effectLst/>
                <a:uLnTx/>
                <a:uFillTx/>
                <a:latin typeface="Arial" panose="020B0604020202020204"/>
                <a:ea typeface="+mn-ea"/>
                <a:cs typeface="+mn-cs"/>
                <a:hlinkClick r:id="rId4" tooltip="https://creativecommons.org/licenses/by-sa/3.0/">
                  <a:extLst>
                    <a:ext uri="{A12FA001-AC4F-418D-AE19-62706E023703}">
                      <ahyp:hlinkClr xmlns:ahyp="http://schemas.microsoft.com/office/drawing/2018/hyperlinkcolor" val="tx"/>
                    </a:ext>
                  </a:extLst>
                </a:hlinkClick>
              </a:rPr>
              <a:t>CC BY-SA</a:t>
            </a:r>
            <a:endParaRPr kumimoji="0" lang="en-US" altLang="en-US" sz="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6150179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6772675-72B4-420C-9D0F-162A6F6FD119}"/>
              </a:ext>
            </a:extLst>
          </p:cNvPr>
          <p:cNvSpPr>
            <a:spLocks noGrp="1" noChangeArrowheads="1"/>
          </p:cNvSpPr>
          <p:nvPr>
            <p:ph type="title"/>
          </p:nvPr>
        </p:nvSpPr>
        <p:spPr>
          <a:xfrm>
            <a:off x="2209800" y="457200"/>
            <a:ext cx="7772400" cy="660400"/>
          </a:xfrm>
        </p:spPr>
        <p:txBody>
          <a:bodyPr/>
          <a:lstStyle/>
          <a:p>
            <a:r>
              <a:rPr lang="en-GB" altLang="en-US" sz="3600">
                <a:latin typeface="Arial" panose="020B0604020202020204" pitchFamily="34" charset="0"/>
                <a:cs typeface="Arial" panose="020B0604020202020204" pitchFamily="34" charset="0"/>
              </a:rPr>
              <a:t>Example 4.1 (Atrill p150)</a:t>
            </a:r>
            <a:endParaRPr lang="en-US" altLang="en-US" sz="360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16" name="Ink 15">
                <a:extLst>
                  <a:ext uri="{FF2B5EF4-FFF2-40B4-BE49-F238E27FC236}">
                    <a16:creationId xmlns:a16="http://schemas.microsoft.com/office/drawing/2014/main" id="{642344FE-8066-4245-BDCC-288E0F473C55}"/>
                  </a:ext>
                </a:extLst>
              </p14:cNvPr>
              <p14:cNvContentPartPr/>
              <p14:nvPr/>
            </p14:nvContentPartPr>
            <p14:xfrm>
              <a:off x="13716665" y="6204175"/>
              <a:ext cx="360" cy="360"/>
            </p14:xfrm>
          </p:contentPart>
        </mc:Choice>
        <mc:Fallback xmlns="">
          <p:pic>
            <p:nvPicPr>
              <p:cNvPr id="16" name="Ink 15">
                <a:extLst>
                  <a:ext uri="{FF2B5EF4-FFF2-40B4-BE49-F238E27FC236}">
                    <a16:creationId xmlns:a16="http://schemas.microsoft.com/office/drawing/2014/main" id="{642344FE-8066-4245-BDCC-288E0F473C55}"/>
                  </a:ext>
                </a:extLst>
              </p:cNvPr>
              <p:cNvPicPr/>
              <p:nvPr/>
            </p:nvPicPr>
            <p:blipFill>
              <a:blip r:embed="rId4"/>
              <a:stretch>
                <a:fillRect/>
              </a:stretch>
            </p:blipFill>
            <p:spPr>
              <a:xfrm>
                <a:off x="13707665" y="6195175"/>
                <a:ext cx="18000" cy="18000"/>
              </a:xfrm>
              <a:prstGeom prst="rect">
                <a:avLst/>
              </a:prstGeom>
            </p:spPr>
          </p:pic>
        </mc:Fallback>
      </mc:AlternateContent>
      <p:graphicFrame>
        <p:nvGraphicFramePr>
          <p:cNvPr id="2" name="Table 3">
            <a:extLst>
              <a:ext uri="{FF2B5EF4-FFF2-40B4-BE49-F238E27FC236}">
                <a16:creationId xmlns:a16="http://schemas.microsoft.com/office/drawing/2014/main" id="{A8E95074-0453-C9DB-9E56-D8DD72EBDC36}"/>
              </a:ext>
            </a:extLst>
          </p:cNvPr>
          <p:cNvGraphicFramePr>
            <a:graphicFrameLocks noGrp="1"/>
          </p:cNvGraphicFramePr>
          <p:nvPr/>
        </p:nvGraphicFramePr>
        <p:xfrm>
          <a:off x="2348538" y="1644498"/>
          <a:ext cx="8128000" cy="259588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1744495150"/>
                    </a:ext>
                  </a:extLst>
                </a:gridCol>
                <a:gridCol w="2032000">
                  <a:extLst>
                    <a:ext uri="{9D8B030D-6E8A-4147-A177-3AD203B41FA5}">
                      <a16:colId xmlns:a16="http://schemas.microsoft.com/office/drawing/2014/main" val="910394282"/>
                    </a:ext>
                  </a:extLst>
                </a:gridCol>
                <a:gridCol w="2032000">
                  <a:extLst>
                    <a:ext uri="{9D8B030D-6E8A-4147-A177-3AD203B41FA5}">
                      <a16:colId xmlns:a16="http://schemas.microsoft.com/office/drawing/2014/main" val="2018544278"/>
                    </a:ext>
                  </a:extLst>
                </a:gridCol>
                <a:gridCol w="2032000">
                  <a:extLst>
                    <a:ext uri="{9D8B030D-6E8A-4147-A177-3AD203B41FA5}">
                      <a16:colId xmlns:a16="http://schemas.microsoft.com/office/drawing/2014/main" val="2931453573"/>
                    </a:ext>
                  </a:extLst>
                </a:gridCol>
              </a:tblGrid>
              <a:tr h="370840">
                <a:tc>
                  <a:txBody>
                    <a:bodyPr/>
                    <a:lstStyle/>
                    <a:p>
                      <a:r>
                        <a:rPr lang="en-GB" dirty="0">
                          <a:latin typeface="Arial" panose="020B0604020202020204" pitchFamily="34" charset="0"/>
                          <a:cs typeface="Arial" panose="020B0604020202020204" pitchFamily="34" charset="0"/>
                        </a:rPr>
                        <a:t>Time</a:t>
                      </a: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£’000</a:t>
                      </a:r>
                    </a:p>
                  </a:txBody>
                  <a:tcPr/>
                </a:tc>
                <a:tc>
                  <a:txBody>
                    <a:bodyPr/>
                    <a:lstStyle/>
                    <a:p>
                      <a:r>
                        <a:rPr lang="en-GB" dirty="0">
                          <a:latin typeface="Arial" panose="020B0604020202020204" pitchFamily="34" charset="0"/>
                          <a:cs typeface="Arial" panose="020B0604020202020204" pitchFamily="34" charset="0"/>
                        </a:rPr>
                        <a:t>Cumulative</a:t>
                      </a:r>
                    </a:p>
                  </a:txBody>
                  <a:tcPr/>
                </a:tc>
                <a:extLst>
                  <a:ext uri="{0D108BD9-81ED-4DB2-BD59-A6C34878D82A}">
                    <a16:rowId xmlns:a16="http://schemas.microsoft.com/office/drawing/2014/main" val="1400427878"/>
                  </a:ext>
                </a:extLst>
              </a:tr>
              <a:tr h="370840">
                <a:tc>
                  <a:txBody>
                    <a:bodyPr/>
                    <a:lstStyle/>
                    <a:p>
                      <a:r>
                        <a:rPr lang="en-GB" dirty="0">
                          <a:latin typeface="Arial" panose="020B0604020202020204" pitchFamily="34" charset="0"/>
                          <a:cs typeface="Arial" panose="020B0604020202020204" pitchFamily="34" charset="0"/>
                        </a:rPr>
                        <a:t>Immediately</a:t>
                      </a:r>
                    </a:p>
                  </a:txBody>
                  <a:tcPr/>
                </a:tc>
                <a:tc>
                  <a:txBody>
                    <a:bodyPr/>
                    <a:lstStyle/>
                    <a:p>
                      <a:r>
                        <a:rPr lang="en-GB" dirty="0">
                          <a:latin typeface="Arial" panose="020B0604020202020204" pitchFamily="34" charset="0"/>
                          <a:cs typeface="Arial" panose="020B0604020202020204" pitchFamily="34" charset="0"/>
                        </a:rPr>
                        <a:t>Cost of machine</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r>
                        <a:rPr lang="en-GB"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2152312134"/>
                  </a:ext>
                </a:extLst>
              </a:tr>
              <a:tr h="370840">
                <a:tc>
                  <a:txBody>
                    <a:bodyPr/>
                    <a:lstStyle/>
                    <a:p>
                      <a:r>
                        <a:rPr lang="en-GB" dirty="0">
                          <a:latin typeface="Arial" panose="020B0604020202020204" pitchFamily="34" charset="0"/>
                          <a:cs typeface="Arial" panose="020B0604020202020204" pitchFamily="34" charset="0"/>
                        </a:rPr>
                        <a:t>In 1 year</a:t>
                      </a:r>
                    </a:p>
                  </a:txBody>
                  <a:tcPr/>
                </a:tc>
                <a:tc>
                  <a:txBody>
                    <a:bodyPr/>
                    <a:lstStyle/>
                    <a:p>
                      <a:r>
                        <a:rPr lang="en-GB" dirty="0">
                          <a:latin typeface="Arial" panose="020B0604020202020204" pitchFamily="34" charset="0"/>
                          <a:cs typeface="Arial" panose="020B0604020202020204" pitchFamily="34" charset="0"/>
                        </a:rPr>
                        <a:t>Net cash inflow</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(80)</a:t>
                      </a:r>
                    </a:p>
                  </a:txBody>
                  <a:tcPr/>
                </a:tc>
                <a:extLst>
                  <a:ext uri="{0D108BD9-81ED-4DB2-BD59-A6C34878D82A}">
                    <a16:rowId xmlns:a16="http://schemas.microsoft.com/office/drawing/2014/main" val="3479682236"/>
                  </a:ext>
                </a:extLst>
              </a:tr>
              <a:tr h="370840">
                <a:tc>
                  <a:txBody>
                    <a:bodyPr/>
                    <a:lstStyle/>
                    <a:p>
                      <a:r>
                        <a:rPr lang="en-GB" dirty="0">
                          <a:latin typeface="Arial" panose="020B0604020202020204" pitchFamily="34" charset="0"/>
                          <a:cs typeface="Arial" panose="020B0604020202020204" pitchFamily="34" charset="0"/>
                        </a:rPr>
                        <a:t>In 2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Net 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r>
                        <a:rPr lang="en-GB" dirty="0">
                          <a:latin typeface="Arial" panose="020B0604020202020204" pitchFamily="34" charset="0"/>
                          <a:cs typeface="Arial" panose="020B0604020202020204" pitchFamily="34" charset="0"/>
                        </a:rPr>
                        <a:t>(40)</a:t>
                      </a:r>
                    </a:p>
                  </a:txBody>
                  <a:tcPr/>
                </a:tc>
                <a:extLst>
                  <a:ext uri="{0D108BD9-81ED-4DB2-BD59-A6C34878D82A}">
                    <a16:rowId xmlns:a16="http://schemas.microsoft.com/office/drawing/2014/main" val="3033724963"/>
                  </a:ext>
                </a:extLst>
              </a:tr>
              <a:tr h="370840">
                <a:tc>
                  <a:txBody>
                    <a:bodyPr/>
                    <a:lstStyle/>
                    <a:p>
                      <a:r>
                        <a:rPr lang="en-GB" dirty="0">
                          <a:latin typeface="Arial" panose="020B0604020202020204" pitchFamily="34" charset="0"/>
                          <a:cs typeface="Arial" panose="020B0604020202020204" pitchFamily="34" charset="0"/>
                        </a:rPr>
                        <a:t>In 3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Net cash inflow</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20</a:t>
                      </a:r>
                    </a:p>
                  </a:txBody>
                  <a:tcPr/>
                </a:tc>
                <a:extLst>
                  <a:ext uri="{0D108BD9-81ED-4DB2-BD59-A6C34878D82A}">
                    <a16:rowId xmlns:a16="http://schemas.microsoft.com/office/drawing/2014/main" val="3466532159"/>
                  </a:ext>
                </a:extLst>
              </a:tr>
              <a:tr h="370840">
                <a:tc>
                  <a:txBody>
                    <a:bodyPr/>
                    <a:lstStyle/>
                    <a:p>
                      <a:r>
                        <a:rPr lang="en-GB" dirty="0">
                          <a:latin typeface="Arial" panose="020B0604020202020204" pitchFamily="34" charset="0"/>
                          <a:cs typeface="Arial" panose="020B0604020202020204" pitchFamily="34" charset="0"/>
                        </a:rPr>
                        <a:t>In 4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Net 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80</a:t>
                      </a:r>
                    </a:p>
                  </a:txBody>
                  <a:tcPr/>
                </a:tc>
                <a:extLst>
                  <a:ext uri="{0D108BD9-81ED-4DB2-BD59-A6C34878D82A}">
                    <a16:rowId xmlns:a16="http://schemas.microsoft.com/office/drawing/2014/main" val="2790082371"/>
                  </a:ext>
                </a:extLst>
              </a:tr>
              <a:tr h="370840">
                <a:tc>
                  <a:txBody>
                    <a:bodyPr/>
                    <a:lstStyle/>
                    <a:p>
                      <a:r>
                        <a:rPr lang="en-GB" dirty="0">
                          <a:latin typeface="Arial" panose="020B0604020202020204" pitchFamily="34" charset="0"/>
                          <a:cs typeface="Arial" panose="020B0604020202020204" pitchFamily="34" charset="0"/>
                        </a:rPr>
                        <a:t>In 5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Net cash inflow</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691582520"/>
                  </a:ext>
                </a:extLst>
              </a:tr>
            </a:tbl>
          </a:graphicData>
        </a:graphic>
      </p:graphicFrame>
      <p:sp>
        <p:nvSpPr>
          <p:cNvPr id="3" name="TextBox 2">
            <a:extLst>
              <a:ext uri="{FF2B5EF4-FFF2-40B4-BE49-F238E27FC236}">
                <a16:creationId xmlns:a16="http://schemas.microsoft.com/office/drawing/2014/main" id="{5666BFAA-272B-705D-7846-70D542FE99A0}"/>
              </a:ext>
            </a:extLst>
          </p:cNvPr>
          <p:cNvSpPr txBox="1"/>
          <p:nvPr/>
        </p:nvSpPr>
        <p:spPr>
          <a:xfrm>
            <a:off x="1770077" y="4454554"/>
            <a:ext cx="9269835"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Payback Period is 3 years.  If we received the £60k evenly over year 3 (i.e. £5k per month) it would take 8 months to receive £40k and PP is therefore more accurately 2 years and 8 months</a:t>
            </a:r>
          </a:p>
        </p:txBody>
      </p:sp>
    </p:spTree>
    <p:extLst>
      <p:ext uri="{BB962C8B-B14F-4D97-AF65-F5344CB8AC3E}">
        <p14:creationId xmlns:p14="http://schemas.microsoft.com/office/powerpoint/2010/main" val="291055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B2C22AD5-3129-4F58-9143-0FB1DB1AAA73}"/>
              </a:ext>
            </a:extLst>
          </p:cNvPr>
          <p:cNvSpPr txBox="1">
            <a:spLocks noChangeArrowheads="1"/>
          </p:cNvSpPr>
          <p:nvPr/>
        </p:nvSpPr>
        <p:spPr bwMode="auto">
          <a:xfrm>
            <a:off x="2066926" y="239713"/>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PP decision rule</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30723" name="Group 11">
            <a:extLst>
              <a:ext uri="{FF2B5EF4-FFF2-40B4-BE49-F238E27FC236}">
                <a16:creationId xmlns:a16="http://schemas.microsoft.com/office/drawing/2014/main" id="{74B2BE5B-EF9A-44C4-B53E-46644F6F85AD}"/>
              </a:ext>
            </a:extLst>
          </p:cNvPr>
          <p:cNvGrpSpPr>
            <a:grpSpLocks/>
          </p:cNvGrpSpPr>
          <p:nvPr/>
        </p:nvGrpSpPr>
        <p:grpSpPr bwMode="auto">
          <a:xfrm>
            <a:off x="2663826" y="1992314"/>
            <a:ext cx="7007225" cy="2835275"/>
            <a:chOff x="718" y="792"/>
            <a:chExt cx="4414" cy="1786"/>
          </a:xfrm>
        </p:grpSpPr>
        <p:sp>
          <p:nvSpPr>
            <p:cNvPr id="30724" name="AutoShape 10">
              <a:extLst>
                <a:ext uri="{FF2B5EF4-FFF2-40B4-BE49-F238E27FC236}">
                  <a16:creationId xmlns:a16="http://schemas.microsoft.com/office/drawing/2014/main" id="{9AD3A925-3D18-4041-97D4-3BE096BB07B5}"/>
                </a:ext>
              </a:extLst>
            </p:cNvPr>
            <p:cNvSpPr>
              <a:spLocks noChangeArrowheads="1"/>
            </p:cNvSpPr>
            <p:nvPr/>
          </p:nvSpPr>
          <p:spPr bwMode="auto">
            <a:xfrm>
              <a:off x="1229" y="1775"/>
              <a:ext cx="3903"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0725" name="AutoShape 4">
              <a:extLst>
                <a:ext uri="{FF2B5EF4-FFF2-40B4-BE49-F238E27FC236}">
                  <a16:creationId xmlns:a16="http://schemas.microsoft.com/office/drawing/2014/main" id="{388E4F9C-CFEE-4CD0-92D5-B69AF18BCA11}"/>
                </a:ext>
              </a:extLst>
            </p:cNvPr>
            <p:cNvSpPr>
              <a:spLocks noChangeArrowheads="1"/>
            </p:cNvSpPr>
            <p:nvPr/>
          </p:nvSpPr>
          <p:spPr bwMode="auto">
            <a:xfrm>
              <a:off x="1228" y="792"/>
              <a:ext cx="3903"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0726" name="Text Box 6">
              <a:extLst>
                <a:ext uri="{FF2B5EF4-FFF2-40B4-BE49-F238E27FC236}">
                  <a16:creationId xmlns:a16="http://schemas.microsoft.com/office/drawing/2014/main" id="{1308005D-82E1-4623-A3F0-603F898F7A30}"/>
                </a:ext>
              </a:extLst>
            </p:cNvPr>
            <p:cNvSpPr txBox="1">
              <a:spLocks noChangeArrowheads="1"/>
            </p:cNvSpPr>
            <p:nvPr/>
          </p:nvSpPr>
          <p:spPr bwMode="auto">
            <a:xfrm>
              <a:off x="1228" y="1914"/>
              <a:ext cx="3805"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If competing projects have payback periods shorter than maximum payback period, the one with the shortest payback period is selected</a:t>
              </a:r>
            </a:p>
          </p:txBody>
        </p:sp>
        <p:sp>
          <p:nvSpPr>
            <p:cNvPr id="30727" name="Text Box 7">
              <a:extLst>
                <a:ext uri="{FF2B5EF4-FFF2-40B4-BE49-F238E27FC236}">
                  <a16:creationId xmlns:a16="http://schemas.microsoft.com/office/drawing/2014/main" id="{74AFA910-EF91-40B7-AC44-F8D65E52A739}"/>
                </a:ext>
              </a:extLst>
            </p:cNvPr>
            <p:cNvSpPr txBox="1">
              <a:spLocks noChangeArrowheads="1"/>
            </p:cNvSpPr>
            <p:nvPr/>
          </p:nvSpPr>
          <p:spPr bwMode="auto">
            <a:xfrm>
              <a:off x="1310" y="1011"/>
              <a:ext cx="366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Project should have a shorter payback period than the required maximum payback period</a:t>
              </a:r>
            </a:p>
          </p:txBody>
        </p:sp>
        <p:sp>
          <p:nvSpPr>
            <p:cNvPr id="30728" name="AutoShape 8">
              <a:extLst>
                <a:ext uri="{FF2B5EF4-FFF2-40B4-BE49-F238E27FC236}">
                  <a16:creationId xmlns:a16="http://schemas.microsoft.com/office/drawing/2014/main" id="{4B13698A-3FC1-408C-A945-00D84D1DF075}"/>
                </a:ext>
              </a:extLst>
            </p:cNvPr>
            <p:cNvSpPr>
              <a:spLocks noChangeArrowheads="1"/>
            </p:cNvSpPr>
            <p:nvPr/>
          </p:nvSpPr>
          <p:spPr bwMode="auto">
            <a:xfrm>
              <a:off x="720" y="1086"/>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0729" name="AutoShape 9">
              <a:extLst>
                <a:ext uri="{FF2B5EF4-FFF2-40B4-BE49-F238E27FC236}">
                  <a16:creationId xmlns:a16="http://schemas.microsoft.com/office/drawing/2014/main" id="{7957EEB4-7379-4907-9F72-74FA9EB881C9}"/>
                </a:ext>
              </a:extLst>
            </p:cNvPr>
            <p:cNvSpPr>
              <a:spLocks noChangeArrowheads="1"/>
            </p:cNvSpPr>
            <p:nvPr/>
          </p:nvSpPr>
          <p:spPr bwMode="auto">
            <a:xfrm>
              <a:off x="718" y="2013"/>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a:extLst>
              <a:ext uri="{FF2B5EF4-FFF2-40B4-BE49-F238E27FC236}">
                <a16:creationId xmlns:a16="http://schemas.microsoft.com/office/drawing/2014/main" id="{760E8EAC-A6B0-4098-9D02-C045010A39FB}"/>
              </a:ext>
            </a:extLst>
          </p:cNvPr>
          <p:cNvSpPr txBox="1">
            <a:spLocks noChangeArrowheads="1"/>
          </p:cNvSpPr>
          <p:nvPr/>
        </p:nvSpPr>
        <p:spPr bwMode="auto">
          <a:xfrm>
            <a:off x="2540000" y="239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Problems with PP</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31747" name="Group 22">
            <a:extLst>
              <a:ext uri="{FF2B5EF4-FFF2-40B4-BE49-F238E27FC236}">
                <a16:creationId xmlns:a16="http://schemas.microsoft.com/office/drawing/2014/main" id="{8F5945E9-4E59-4F4B-831F-A7ABAB449036}"/>
              </a:ext>
            </a:extLst>
          </p:cNvPr>
          <p:cNvGrpSpPr>
            <a:grpSpLocks/>
          </p:cNvGrpSpPr>
          <p:nvPr/>
        </p:nvGrpSpPr>
        <p:grpSpPr bwMode="auto">
          <a:xfrm>
            <a:off x="3649664" y="922339"/>
            <a:ext cx="4922837" cy="5227637"/>
            <a:chOff x="1390" y="603"/>
            <a:chExt cx="3101" cy="3293"/>
          </a:xfrm>
        </p:grpSpPr>
        <p:sp>
          <p:nvSpPr>
            <p:cNvPr id="31748" name="AutoShape 5">
              <a:extLst>
                <a:ext uri="{FF2B5EF4-FFF2-40B4-BE49-F238E27FC236}">
                  <a16:creationId xmlns:a16="http://schemas.microsoft.com/office/drawing/2014/main" id="{C3396807-66D8-4DCA-A851-42FF71A0DF6B}"/>
                </a:ext>
              </a:extLst>
            </p:cNvPr>
            <p:cNvSpPr>
              <a:spLocks noChangeArrowheads="1"/>
            </p:cNvSpPr>
            <p:nvPr/>
          </p:nvSpPr>
          <p:spPr bwMode="auto">
            <a:xfrm>
              <a:off x="1931" y="603"/>
              <a:ext cx="2560"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49" name="AutoShape 6">
              <a:extLst>
                <a:ext uri="{FF2B5EF4-FFF2-40B4-BE49-F238E27FC236}">
                  <a16:creationId xmlns:a16="http://schemas.microsoft.com/office/drawing/2014/main" id="{B02DCA28-94C5-43C4-A211-6AEC97328F2B}"/>
                </a:ext>
              </a:extLst>
            </p:cNvPr>
            <p:cNvSpPr>
              <a:spLocks noChangeArrowheads="1"/>
            </p:cNvSpPr>
            <p:nvPr/>
          </p:nvSpPr>
          <p:spPr bwMode="auto">
            <a:xfrm>
              <a:off x="1944" y="1273"/>
              <a:ext cx="2544"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0" name="Text Box 7">
              <a:extLst>
                <a:ext uri="{FF2B5EF4-FFF2-40B4-BE49-F238E27FC236}">
                  <a16:creationId xmlns:a16="http://schemas.microsoft.com/office/drawing/2014/main" id="{04E6CC54-010A-4E01-B446-A998EFF29100}"/>
                </a:ext>
              </a:extLst>
            </p:cNvPr>
            <p:cNvSpPr txBox="1">
              <a:spLocks noChangeArrowheads="1"/>
            </p:cNvSpPr>
            <p:nvPr/>
          </p:nvSpPr>
          <p:spPr bwMode="auto">
            <a:xfrm>
              <a:off x="1931" y="698"/>
              <a:ext cx="248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Does not take timing of cash flows fully into account</a:t>
              </a:r>
            </a:p>
          </p:txBody>
        </p:sp>
        <p:sp>
          <p:nvSpPr>
            <p:cNvPr id="31751" name="Text Box 8">
              <a:extLst>
                <a:ext uri="{FF2B5EF4-FFF2-40B4-BE49-F238E27FC236}">
                  <a16:creationId xmlns:a16="http://schemas.microsoft.com/office/drawing/2014/main" id="{04BEC8CE-8407-4895-AAD3-5A330E9141A8}"/>
                </a:ext>
              </a:extLst>
            </p:cNvPr>
            <p:cNvSpPr txBox="1">
              <a:spLocks noChangeArrowheads="1"/>
            </p:cNvSpPr>
            <p:nvPr/>
          </p:nvSpPr>
          <p:spPr bwMode="auto">
            <a:xfrm>
              <a:off x="1972" y="1467"/>
              <a:ext cx="23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Ignores cash flows after PP</a:t>
              </a:r>
            </a:p>
          </p:txBody>
        </p:sp>
        <p:sp>
          <p:nvSpPr>
            <p:cNvPr id="31752" name="AutoShape 9">
              <a:extLst>
                <a:ext uri="{FF2B5EF4-FFF2-40B4-BE49-F238E27FC236}">
                  <a16:creationId xmlns:a16="http://schemas.microsoft.com/office/drawing/2014/main" id="{4BA0BB16-8997-4CC4-BE59-5AE73446CD85}"/>
                </a:ext>
              </a:extLst>
            </p:cNvPr>
            <p:cNvSpPr>
              <a:spLocks noChangeArrowheads="1"/>
            </p:cNvSpPr>
            <p:nvPr/>
          </p:nvSpPr>
          <p:spPr bwMode="auto">
            <a:xfrm>
              <a:off x="1931" y="1961"/>
              <a:ext cx="2552"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3" name="AutoShape 10">
              <a:extLst>
                <a:ext uri="{FF2B5EF4-FFF2-40B4-BE49-F238E27FC236}">
                  <a16:creationId xmlns:a16="http://schemas.microsoft.com/office/drawing/2014/main" id="{A2EE837D-78FB-4B3F-8307-4C9A45DBF9FA}"/>
                </a:ext>
              </a:extLst>
            </p:cNvPr>
            <p:cNvSpPr>
              <a:spLocks noChangeArrowheads="1"/>
            </p:cNvSpPr>
            <p:nvPr/>
          </p:nvSpPr>
          <p:spPr bwMode="auto">
            <a:xfrm>
              <a:off x="1944" y="2631"/>
              <a:ext cx="2536"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4" name="Text Box 11">
              <a:extLst>
                <a:ext uri="{FF2B5EF4-FFF2-40B4-BE49-F238E27FC236}">
                  <a16:creationId xmlns:a16="http://schemas.microsoft.com/office/drawing/2014/main" id="{F96DECC8-CDC4-4D93-9CE8-86675F8B9572}"/>
                </a:ext>
              </a:extLst>
            </p:cNvPr>
            <p:cNvSpPr txBox="1">
              <a:spLocks noChangeArrowheads="1"/>
            </p:cNvSpPr>
            <p:nvPr/>
          </p:nvSpPr>
          <p:spPr bwMode="auto">
            <a:xfrm>
              <a:off x="2205" y="2059"/>
              <a:ext cx="197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Does not take risk fully into account</a:t>
              </a:r>
            </a:p>
          </p:txBody>
        </p:sp>
        <p:sp>
          <p:nvSpPr>
            <p:cNvPr id="31755" name="Text Box 12">
              <a:extLst>
                <a:ext uri="{FF2B5EF4-FFF2-40B4-BE49-F238E27FC236}">
                  <a16:creationId xmlns:a16="http://schemas.microsoft.com/office/drawing/2014/main" id="{42249B79-B42B-4207-9718-E9FFE9168EA8}"/>
                </a:ext>
              </a:extLst>
            </p:cNvPr>
            <p:cNvSpPr txBox="1">
              <a:spLocks noChangeArrowheads="1"/>
            </p:cNvSpPr>
            <p:nvPr/>
          </p:nvSpPr>
          <p:spPr bwMode="auto">
            <a:xfrm>
              <a:off x="2180" y="2731"/>
              <a:ext cx="195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Not related to wealth maximisation objective</a:t>
              </a:r>
            </a:p>
          </p:txBody>
        </p:sp>
        <p:sp>
          <p:nvSpPr>
            <p:cNvPr id="31756" name="AutoShape 14">
              <a:extLst>
                <a:ext uri="{FF2B5EF4-FFF2-40B4-BE49-F238E27FC236}">
                  <a16:creationId xmlns:a16="http://schemas.microsoft.com/office/drawing/2014/main" id="{6D885FF1-73B5-444C-B5C0-963FEBAAE2A4}"/>
                </a:ext>
              </a:extLst>
            </p:cNvPr>
            <p:cNvSpPr>
              <a:spLocks noChangeArrowheads="1"/>
            </p:cNvSpPr>
            <p:nvPr/>
          </p:nvSpPr>
          <p:spPr bwMode="auto">
            <a:xfrm>
              <a:off x="1390" y="693"/>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7" name="AutoShape 15">
              <a:extLst>
                <a:ext uri="{FF2B5EF4-FFF2-40B4-BE49-F238E27FC236}">
                  <a16:creationId xmlns:a16="http://schemas.microsoft.com/office/drawing/2014/main" id="{C957E785-13D8-4975-A6FF-FC0978480C31}"/>
                </a:ext>
              </a:extLst>
            </p:cNvPr>
            <p:cNvSpPr>
              <a:spLocks noChangeArrowheads="1"/>
            </p:cNvSpPr>
            <p:nvPr/>
          </p:nvSpPr>
          <p:spPr bwMode="auto">
            <a:xfrm>
              <a:off x="1392" y="2048"/>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8" name="AutoShape 16">
              <a:extLst>
                <a:ext uri="{FF2B5EF4-FFF2-40B4-BE49-F238E27FC236}">
                  <a16:creationId xmlns:a16="http://schemas.microsoft.com/office/drawing/2014/main" id="{CCFF5FD5-03AB-4E7D-9913-5FB90A46DDD4}"/>
                </a:ext>
              </a:extLst>
            </p:cNvPr>
            <p:cNvSpPr>
              <a:spLocks noChangeArrowheads="1"/>
            </p:cNvSpPr>
            <p:nvPr/>
          </p:nvSpPr>
          <p:spPr bwMode="auto">
            <a:xfrm>
              <a:off x="1393" y="1362"/>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59" name="AutoShape 17">
              <a:extLst>
                <a:ext uri="{FF2B5EF4-FFF2-40B4-BE49-F238E27FC236}">
                  <a16:creationId xmlns:a16="http://schemas.microsoft.com/office/drawing/2014/main" id="{DC6B90CB-C1DD-49BE-9361-82D1C1C7A156}"/>
                </a:ext>
              </a:extLst>
            </p:cNvPr>
            <p:cNvSpPr>
              <a:spLocks noChangeArrowheads="1"/>
            </p:cNvSpPr>
            <p:nvPr/>
          </p:nvSpPr>
          <p:spPr bwMode="auto">
            <a:xfrm>
              <a:off x="1392" y="2726"/>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60" name="AutoShape 18">
              <a:extLst>
                <a:ext uri="{FF2B5EF4-FFF2-40B4-BE49-F238E27FC236}">
                  <a16:creationId xmlns:a16="http://schemas.microsoft.com/office/drawing/2014/main" id="{1EC0F95A-353E-4869-8E52-B2D79CF81FFD}"/>
                </a:ext>
              </a:extLst>
            </p:cNvPr>
            <p:cNvSpPr>
              <a:spLocks noChangeArrowheads="1"/>
            </p:cNvSpPr>
            <p:nvPr/>
          </p:nvSpPr>
          <p:spPr bwMode="auto">
            <a:xfrm>
              <a:off x="1953" y="3317"/>
              <a:ext cx="2536"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1761" name="Text Box 19">
              <a:extLst>
                <a:ext uri="{FF2B5EF4-FFF2-40B4-BE49-F238E27FC236}">
                  <a16:creationId xmlns:a16="http://schemas.microsoft.com/office/drawing/2014/main" id="{49EF333C-D9D7-457C-9182-E45722A16ECC}"/>
                </a:ext>
              </a:extLst>
            </p:cNvPr>
            <p:cNvSpPr txBox="1">
              <a:spLocks noChangeArrowheads="1"/>
            </p:cNvSpPr>
            <p:nvPr/>
          </p:nvSpPr>
          <p:spPr bwMode="auto">
            <a:xfrm>
              <a:off x="2222" y="3426"/>
              <a:ext cx="195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Arbitrarily determined target payback period</a:t>
              </a:r>
            </a:p>
          </p:txBody>
        </p:sp>
        <p:sp>
          <p:nvSpPr>
            <p:cNvPr id="31762" name="AutoShape 20">
              <a:extLst>
                <a:ext uri="{FF2B5EF4-FFF2-40B4-BE49-F238E27FC236}">
                  <a16:creationId xmlns:a16="http://schemas.microsoft.com/office/drawing/2014/main" id="{F0C80F7E-DF1C-4F5C-9934-D4B798FD4FCE}"/>
                </a:ext>
              </a:extLst>
            </p:cNvPr>
            <p:cNvSpPr>
              <a:spLocks noChangeArrowheads="1"/>
            </p:cNvSpPr>
            <p:nvPr/>
          </p:nvSpPr>
          <p:spPr bwMode="auto">
            <a:xfrm>
              <a:off x="1401" y="3412"/>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E6E9303-AB50-CC75-0A12-62751554A534}"/>
              </a:ext>
            </a:extLst>
          </p:cNvPr>
          <p:cNvGraphicFramePr>
            <a:graphicFrameLocks noGrp="1"/>
          </p:cNvGraphicFramePr>
          <p:nvPr/>
        </p:nvGraphicFramePr>
        <p:xfrm>
          <a:off x="2866237" y="1353423"/>
          <a:ext cx="5799590" cy="4419600"/>
        </p:xfrm>
        <a:graphic>
          <a:graphicData uri="http://schemas.openxmlformats.org/drawingml/2006/table">
            <a:tbl>
              <a:tblPr firstRow="1" bandRow="1">
                <a:tableStyleId>{073A0DAA-6AF3-43AB-8588-CEC1D06C72B9}</a:tableStyleId>
              </a:tblPr>
              <a:tblGrid>
                <a:gridCol w="1445703">
                  <a:extLst>
                    <a:ext uri="{9D8B030D-6E8A-4147-A177-3AD203B41FA5}">
                      <a16:colId xmlns:a16="http://schemas.microsoft.com/office/drawing/2014/main" val="3878423142"/>
                    </a:ext>
                  </a:extLst>
                </a:gridCol>
                <a:gridCol w="1052701">
                  <a:extLst>
                    <a:ext uri="{9D8B030D-6E8A-4147-A177-3AD203B41FA5}">
                      <a16:colId xmlns:a16="http://schemas.microsoft.com/office/drawing/2014/main" val="3021890370"/>
                    </a:ext>
                  </a:extLst>
                </a:gridCol>
                <a:gridCol w="1069714">
                  <a:extLst>
                    <a:ext uri="{9D8B030D-6E8A-4147-A177-3AD203B41FA5}">
                      <a16:colId xmlns:a16="http://schemas.microsoft.com/office/drawing/2014/main" val="1154425340"/>
                    </a:ext>
                  </a:extLst>
                </a:gridCol>
                <a:gridCol w="1132514">
                  <a:extLst>
                    <a:ext uri="{9D8B030D-6E8A-4147-A177-3AD203B41FA5}">
                      <a16:colId xmlns:a16="http://schemas.microsoft.com/office/drawing/2014/main" val="1230892500"/>
                    </a:ext>
                  </a:extLst>
                </a:gridCol>
                <a:gridCol w="1098958">
                  <a:extLst>
                    <a:ext uri="{9D8B030D-6E8A-4147-A177-3AD203B41FA5}">
                      <a16:colId xmlns:a16="http://schemas.microsoft.com/office/drawing/2014/main" val="93964624"/>
                    </a:ext>
                  </a:extLst>
                </a:gridCol>
              </a:tblGrid>
              <a:tr h="370840">
                <a:tc>
                  <a:txBody>
                    <a:bodyPr/>
                    <a:lstStyle/>
                    <a:p>
                      <a:r>
                        <a:rPr lang="en-GB" sz="1600" dirty="0">
                          <a:latin typeface="Arial" panose="020B0604020202020204" pitchFamily="34" charset="0"/>
                          <a:cs typeface="Arial" panose="020B0604020202020204" pitchFamily="34" charset="0"/>
                        </a:rPr>
                        <a:t>Time</a:t>
                      </a:r>
                    </a:p>
                  </a:txBody>
                  <a:tcPr/>
                </a:tc>
                <a:tc>
                  <a:txBody>
                    <a:bodyPr/>
                    <a:lstStyle/>
                    <a:p>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Project 1 £’000</a:t>
                      </a:r>
                    </a:p>
                  </a:txBody>
                  <a:tcPr/>
                </a:tc>
                <a:tc>
                  <a:txBody>
                    <a:bodyPr/>
                    <a:lstStyle/>
                    <a:p>
                      <a:r>
                        <a:rPr lang="en-GB" sz="1600" dirty="0">
                          <a:latin typeface="Arial" panose="020B0604020202020204" pitchFamily="34" charset="0"/>
                          <a:cs typeface="Arial" panose="020B0604020202020204" pitchFamily="34" charset="0"/>
                        </a:rPr>
                        <a:t>Project 2 £’000</a:t>
                      </a:r>
                    </a:p>
                  </a:txBody>
                  <a:tcPr/>
                </a:tc>
                <a:tc>
                  <a:txBody>
                    <a:bodyPr/>
                    <a:lstStyle/>
                    <a:p>
                      <a:r>
                        <a:rPr lang="en-GB" sz="1600" dirty="0">
                          <a:latin typeface="Arial" panose="020B0604020202020204" pitchFamily="34" charset="0"/>
                          <a:cs typeface="Arial" panose="020B0604020202020204" pitchFamily="34" charset="0"/>
                        </a:rPr>
                        <a:t>Project 3 £’000</a:t>
                      </a:r>
                    </a:p>
                  </a:txBody>
                  <a:tcPr/>
                </a:tc>
                <a:extLst>
                  <a:ext uri="{0D108BD9-81ED-4DB2-BD59-A6C34878D82A}">
                    <a16:rowId xmlns:a16="http://schemas.microsoft.com/office/drawing/2014/main" val="2491528646"/>
                  </a:ext>
                </a:extLst>
              </a:tr>
              <a:tr h="370840">
                <a:tc>
                  <a:txBody>
                    <a:bodyPr/>
                    <a:lstStyle/>
                    <a:p>
                      <a:r>
                        <a:rPr lang="en-GB" dirty="0">
                          <a:latin typeface="Arial" panose="020B0604020202020204" pitchFamily="34" charset="0"/>
                          <a:cs typeface="Arial" panose="020B0604020202020204" pitchFamily="34" charset="0"/>
                        </a:rPr>
                        <a:t>Immediately</a:t>
                      </a:r>
                    </a:p>
                  </a:txBody>
                  <a:tcPr/>
                </a:tc>
                <a:tc>
                  <a:txBody>
                    <a:bodyPr/>
                    <a:lstStyle/>
                    <a:p>
                      <a:r>
                        <a:rPr lang="en-GB" dirty="0">
                          <a:latin typeface="Arial" panose="020B0604020202020204" pitchFamily="34" charset="0"/>
                          <a:cs typeface="Arial" panose="020B0604020202020204" pitchFamily="34" charset="0"/>
                        </a:rPr>
                        <a:t>Cost of machine</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extLst>
                  <a:ext uri="{0D108BD9-81ED-4DB2-BD59-A6C34878D82A}">
                    <a16:rowId xmlns:a16="http://schemas.microsoft.com/office/drawing/2014/main" val="3724299664"/>
                  </a:ext>
                </a:extLst>
              </a:tr>
              <a:tr h="370840">
                <a:tc>
                  <a:txBody>
                    <a:bodyPr/>
                    <a:lstStyle/>
                    <a:p>
                      <a:r>
                        <a:rPr lang="en-GB" dirty="0">
                          <a:latin typeface="Arial" panose="020B0604020202020204" pitchFamily="34" charset="0"/>
                          <a:cs typeface="Arial" panose="020B0604020202020204" pitchFamily="34" charset="0"/>
                        </a:rPr>
                        <a:t>In 1 years time</a:t>
                      </a:r>
                    </a:p>
                  </a:txBody>
                  <a:tcPr/>
                </a:tc>
                <a:tc>
                  <a:txBody>
                    <a:bodyPr/>
                    <a:lstStyle/>
                    <a:p>
                      <a:r>
                        <a:rPr lang="en-GB" dirty="0">
                          <a:latin typeface="Arial" panose="020B0604020202020204" pitchFamily="34" charset="0"/>
                          <a:cs typeface="Arial" panose="020B0604020202020204" pitchFamily="34" charset="0"/>
                        </a:rPr>
                        <a:t>Cash inflow</a:t>
                      </a: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70</a:t>
                      </a:r>
                    </a:p>
                  </a:txBody>
                  <a:tcPr/>
                </a:tc>
                <a:extLst>
                  <a:ext uri="{0D108BD9-81ED-4DB2-BD59-A6C34878D82A}">
                    <a16:rowId xmlns:a16="http://schemas.microsoft.com/office/drawing/2014/main" val="355828555"/>
                  </a:ext>
                </a:extLst>
              </a:tr>
              <a:tr h="370840">
                <a:tc>
                  <a:txBody>
                    <a:bodyPr/>
                    <a:lstStyle/>
                    <a:p>
                      <a:r>
                        <a:rPr lang="en-GB" dirty="0">
                          <a:latin typeface="Arial" panose="020B0604020202020204" pitchFamily="34" charset="0"/>
                          <a:cs typeface="Arial" panose="020B0604020202020204" pitchFamily="34" charset="0"/>
                        </a:rPr>
                        <a:t>In 2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2486201884"/>
                  </a:ext>
                </a:extLst>
              </a:tr>
              <a:tr h="370840">
                <a:tc>
                  <a:txBody>
                    <a:bodyPr/>
                    <a:lstStyle/>
                    <a:p>
                      <a:r>
                        <a:rPr lang="en-GB" dirty="0">
                          <a:latin typeface="Arial" panose="020B0604020202020204" pitchFamily="34" charset="0"/>
                          <a:cs typeface="Arial" panose="020B0604020202020204" pitchFamily="34" charset="0"/>
                        </a:rPr>
                        <a:t>In 3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160</a:t>
                      </a:r>
                    </a:p>
                  </a:txBody>
                  <a:tcPr/>
                </a:tc>
                <a:tc>
                  <a:txBody>
                    <a:bodyPr/>
                    <a:lstStyle/>
                    <a:p>
                      <a:r>
                        <a:rPr lang="en-GB"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541896939"/>
                  </a:ext>
                </a:extLst>
              </a:tr>
              <a:tr h="370840">
                <a:tc>
                  <a:txBody>
                    <a:bodyPr/>
                    <a:lstStyle/>
                    <a:p>
                      <a:r>
                        <a:rPr lang="en-GB" dirty="0">
                          <a:latin typeface="Arial" panose="020B0604020202020204" pitchFamily="34" charset="0"/>
                          <a:cs typeface="Arial" panose="020B0604020202020204" pitchFamily="34" charset="0"/>
                        </a:rPr>
                        <a:t>In 4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80</a:t>
                      </a:r>
                    </a:p>
                  </a:txBody>
                  <a:tcPr/>
                </a:tc>
                <a:tc>
                  <a:txBody>
                    <a:bodyPr/>
                    <a:lstStyle/>
                    <a:p>
                      <a:r>
                        <a:rPr lang="en-GB" dirty="0">
                          <a:latin typeface="Arial" panose="020B0604020202020204" pitchFamily="34" charset="0"/>
                          <a:cs typeface="Arial" panose="020B0604020202020204" pitchFamily="34" charset="0"/>
                        </a:rPr>
                        <a:t>30</a:t>
                      </a:r>
                    </a:p>
                  </a:txBody>
                  <a:tcPr/>
                </a:tc>
                <a:tc>
                  <a:txBody>
                    <a:bodyPr/>
                    <a:lstStyle/>
                    <a:p>
                      <a:r>
                        <a:rPr lang="en-GB" dirty="0">
                          <a:latin typeface="Arial" panose="020B0604020202020204" pitchFamily="34" charset="0"/>
                          <a:cs typeface="Arial" panose="020B0604020202020204" pitchFamily="34" charset="0"/>
                        </a:rPr>
                        <a:t>200</a:t>
                      </a:r>
                    </a:p>
                  </a:txBody>
                  <a:tcPr/>
                </a:tc>
                <a:extLst>
                  <a:ext uri="{0D108BD9-81ED-4DB2-BD59-A6C34878D82A}">
                    <a16:rowId xmlns:a16="http://schemas.microsoft.com/office/drawing/2014/main" val="2242000944"/>
                  </a:ext>
                </a:extLst>
              </a:tr>
              <a:tr h="370840">
                <a:tc>
                  <a:txBody>
                    <a:bodyPr/>
                    <a:lstStyle/>
                    <a:p>
                      <a:r>
                        <a:rPr lang="en-GB" dirty="0">
                          <a:latin typeface="Arial" panose="020B0604020202020204" pitchFamily="34" charset="0"/>
                          <a:cs typeface="Arial" panose="020B0604020202020204" pitchFamily="34" charset="0"/>
                        </a:rPr>
                        <a:t>In 5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Cash inflow</a:t>
                      </a:r>
                    </a:p>
                  </a:txBody>
                  <a:tcPr/>
                </a:tc>
                <a:tc>
                  <a:txBody>
                    <a:bodyPr/>
                    <a:lstStyle/>
                    <a:p>
                      <a:r>
                        <a:rPr lang="en-GB" dirty="0">
                          <a:latin typeface="Arial" panose="020B0604020202020204" pitchFamily="34" charset="0"/>
                          <a:cs typeface="Arial" panose="020B0604020202020204" pitchFamily="34" charset="0"/>
                        </a:rPr>
                        <a:t>90</a:t>
                      </a:r>
                    </a:p>
                  </a:txBody>
                  <a:tcPr/>
                </a:tc>
                <a:tc>
                  <a:txBody>
                    <a:bodyPr/>
                    <a:lstStyle/>
                    <a:p>
                      <a:r>
                        <a:rPr lang="en-GB" dirty="0">
                          <a:latin typeface="Arial" panose="020B0604020202020204" pitchFamily="34" charset="0"/>
                          <a:cs typeface="Arial" panose="020B0604020202020204" pitchFamily="34" charset="0"/>
                        </a:rPr>
                        <a:t>30</a:t>
                      </a:r>
                    </a:p>
                  </a:txBody>
                  <a:tcPr/>
                </a:tc>
                <a:tc>
                  <a:txBody>
                    <a:bodyPr/>
                    <a:lstStyle/>
                    <a:p>
                      <a:r>
                        <a:rPr lang="en-GB" dirty="0">
                          <a:latin typeface="Arial" panose="020B0604020202020204" pitchFamily="34" charset="0"/>
                          <a:cs typeface="Arial" panose="020B0604020202020204" pitchFamily="34" charset="0"/>
                        </a:rPr>
                        <a:t>460</a:t>
                      </a:r>
                    </a:p>
                  </a:txBody>
                  <a:tcPr/>
                </a:tc>
                <a:extLst>
                  <a:ext uri="{0D108BD9-81ED-4DB2-BD59-A6C34878D82A}">
                    <a16:rowId xmlns:a16="http://schemas.microsoft.com/office/drawing/2014/main" val="1520166656"/>
                  </a:ext>
                </a:extLst>
              </a:tr>
            </a:tbl>
          </a:graphicData>
        </a:graphic>
      </p:graphicFrame>
      <p:sp>
        <p:nvSpPr>
          <p:cNvPr id="3" name="TextBox 2">
            <a:extLst>
              <a:ext uri="{FF2B5EF4-FFF2-40B4-BE49-F238E27FC236}">
                <a16:creationId xmlns:a16="http://schemas.microsoft.com/office/drawing/2014/main" id="{67C9811D-BA00-9CA2-6E6C-A150B0C7E5FB}"/>
              </a:ext>
            </a:extLst>
          </p:cNvPr>
          <p:cNvSpPr txBox="1"/>
          <p:nvPr/>
        </p:nvSpPr>
        <p:spPr>
          <a:xfrm>
            <a:off x="1275126" y="604007"/>
            <a:ext cx="739070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Comparing 3 projects with Payback Period (p158)</a:t>
            </a:r>
          </a:p>
        </p:txBody>
      </p:sp>
    </p:spTree>
    <p:extLst>
      <p:ext uri="{BB962C8B-B14F-4D97-AF65-F5344CB8AC3E}">
        <p14:creationId xmlns:p14="http://schemas.microsoft.com/office/powerpoint/2010/main" val="2866410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E6E9303-AB50-CC75-0A12-62751554A534}"/>
              </a:ext>
            </a:extLst>
          </p:cNvPr>
          <p:cNvGraphicFramePr>
            <a:graphicFrameLocks noGrp="1"/>
          </p:cNvGraphicFramePr>
          <p:nvPr/>
        </p:nvGraphicFramePr>
        <p:xfrm>
          <a:off x="1065402" y="1370201"/>
          <a:ext cx="9815119" cy="4419600"/>
        </p:xfrm>
        <a:graphic>
          <a:graphicData uri="http://schemas.openxmlformats.org/drawingml/2006/table">
            <a:tbl>
              <a:tblPr firstRow="1" bandRow="1">
                <a:tableStyleId>{073A0DAA-6AF3-43AB-8588-CEC1D06C72B9}</a:tableStyleId>
              </a:tblPr>
              <a:tblGrid>
                <a:gridCol w="1445703">
                  <a:extLst>
                    <a:ext uri="{9D8B030D-6E8A-4147-A177-3AD203B41FA5}">
                      <a16:colId xmlns:a16="http://schemas.microsoft.com/office/drawing/2014/main" val="3878423142"/>
                    </a:ext>
                  </a:extLst>
                </a:gridCol>
                <a:gridCol w="1052701">
                  <a:extLst>
                    <a:ext uri="{9D8B030D-6E8A-4147-A177-3AD203B41FA5}">
                      <a16:colId xmlns:a16="http://schemas.microsoft.com/office/drawing/2014/main" val="3021890370"/>
                    </a:ext>
                  </a:extLst>
                </a:gridCol>
                <a:gridCol w="1069714">
                  <a:extLst>
                    <a:ext uri="{9D8B030D-6E8A-4147-A177-3AD203B41FA5}">
                      <a16:colId xmlns:a16="http://schemas.microsoft.com/office/drawing/2014/main" val="1154425340"/>
                    </a:ext>
                  </a:extLst>
                </a:gridCol>
                <a:gridCol w="1342238">
                  <a:extLst>
                    <a:ext uri="{9D8B030D-6E8A-4147-A177-3AD203B41FA5}">
                      <a16:colId xmlns:a16="http://schemas.microsoft.com/office/drawing/2014/main" val="370640512"/>
                    </a:ext>
                  </a:extLst>
                </a:gridCol>
                <a:gridCol w="1132514">
                  <a:extLst>
                    <a:ext uri="{9D8B030D-6E8A-4147-A177-3AD203B41FA5}">
                      <a16:colId xmlns:a16="http://schemas.microsoft.com/office/drawing/2014/main" val="1230892500"/>
                    </a:ext>
                  </a:extLst>
                </a:gridCol>
                <a:gridCol w="1339442">
                  <a:extLst>
                    <a:ext uri="{9D8B030D-6E8A-4147-A177-3AD203B41FA5}">
                      <a16:colId xmlns:a16="http://schemas.microsoft.com/office/drawing/2014/main" val="3382448679"/>
                    </a:ext>
                  </a:extLst>
                </a:gridCol>
                <a:gridCol w="1098958">
                  <a:extLst>
                    <a:ext uri="{9D8B030D-6E8A-4147-A177-3AD203B41FA5}">
                      <a16:colId xmlns:a16="http://schemas.microsoft.com/office/drawing/2014/main" val="93964624"/>
                    </a:ext>
                  </a:extLst>
                </a:gridCol>
                <a:gridCol w="1333849">
                  <a:extLst>
                    <a:ext uri="{9D8B030D-6E8A-4147-A177-3AD203B41FA5}">
                      <a16:colId xmlns:a16="http://schemas.microsoft.com/office/drawing/2014/main" val="2172444996"/>
                    </a:ext>
                  </a:extLst>
                </a:gridCol>
              </a:tblGrid>
              <a:tr h="370840">
                <a:tc>
                  <a:txBody>
                    <a:bodyPr/>
                    <a:lstStyle/>
                    <a:p>
                      <a:r>
                        <a:rPr lang="en-GB" sz="1600" dirty="0">
                          <a:latin typeface="Arial" panose="020B0604020202020204" pitchFamily="34" charset="0"/>
                          <a:cs typeface="Arial" panose="020B0604020202020204" pitchFamily="34" charset="0"/>
                        </a:rPr>
                        <a:t>Time</a:t>
                      </a:r>
                    </a:p>
                  </a:txBody>
                  <a:tcPr/>
                </a:tc>
                <a:tc>
                  <a:txBody>
                    <a:bodyPr/>
                    <a:lstStyle/>
                    <a:p>
                      <a:endParaRPr lang="en-GB" sz="1600" dirty="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Project 1 £’000</a:t>
                      </a:r>
                    </a:p>
                  </a:txBody>
                  <a:tcPr/>
                </a:tc>
                <a:tc>
                  <a:txBody>
                    <a:bodyPr/>
                    <a:lstStyle/>
                    <a:p>
                      <a:r>
                        <a:rPr lang="en-GB" sz="1600" dirty="0">
                          <a:latin typeface="Arial" panose="020B0604020202020204" pitchFamily="34" charset="0"/>
                          <a:cs typeface="Arial" panose="020B0604020202020204" pitchFamily="34" charset="0"/>
                        </a:rPr>
                        <a:t>Cumulative</a:t>
                      </a:r>
                    </a:p>
                  </a:txBody>
                  <a:tcPr/>
                </a:tc>
                <a:tc>
                  <a:txBody>
                    <a:bodyPr/>
                    <a:lstStyle/>
                    <a:p>
                      <a:r>
                        <a:rPr lang="en-GB" sz="1600" dirty="0">
                          <a:latin typeface="Arial" panose="020B0604020202020204" pitchFamily="34" charset="0"/>
                          <a:cs typeface="Arial" panose="020B0604020202020204" pitchFamily="34" charset="0"/>
                        </a:rPr>
                        <a:t>Project 2 £’000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Cumulative</a:t>
                      </a:r>
                    </a:p>
                  </a:txBody>
                  <a:tcPr/>
                </a:tc>
                <a:tc>
                  <a:txBody>
                    <a:bodyPr/>
                    <a:lstStyle/>
                    <a:p>
                      <a:r>
                        <a:rPr lang="en-GB" sz="1600" dirty="0">
                          <a:latin typeface="Arial" panose="020B0604020202020204" pitchFamily="34" charset="0"/>
                          <a:cs typeface="Arial" panose="020B0604020202020204" pitchFamily="34" charset="0"/>
                        </a:rPr>
                        <a:t>Project 3 £’000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Cumulative</a:t>
                      </a:r>
                    </a:p>
                  </a:txBody>
                  <a:tcPr/>
                </a:tc>
                <a:extLst>
                  <a:ext uri="{0D108BD9-81ED-4DB2-BD59-A6C34878D82A}">
                    <a16:rowId xmlns:a16="http://schemas.microsoft.com/office/drawing/2014/main" val="2491528646"/>
                  </a:ext>
                </a:extLst>
              </a:tr>
              <a:tr h="370840">
                <a:tc>
                  <a:txBody>
                    <a:bodyPr/>
                    <a:lstStyle/>
                    <a:p>
                      <a:r>
                        <a:rPr lang="en-GB" dirty="0">
                          <a:latin typeface="Arial" panose="020B0604020202020204" pitchFamily="34" charset="0"/>
                          <a:cs typeface="Arial" panose="020B0604020202020204" pitchFamily="34" charset="0"/>
                        </a:rPr>
                        <a:t>Immediately</a:t>
                      </a:r>
                    </a:p>
                  </a:txBody>
                  <a:tcPr/>
                </a:tc>
                <a:tc>
                  <a:txBody>
                    <a:bodyPr/>
                    <a:lstStyle/>
                    <a:p>
                      <a:r>
                        <a:rPr lang="en-GB" dirty="0">
                          <a:latin typeface="Arial" panose="020B0604020202020204" pitchFamily="34" charset="0"/>
                          <a:cs typeface="Arial" panose="020B0604020202020204" pitchFamily="34" charset="0"/>
                        </a:rPr>
                        <a:t>Cost of machine</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r>
                        <a:rPr lang="en-GB" dirty="0">
                          <a:latin typeface="Arial" panose="020B0604020202020204" pitchFamily="34" charset="0"/>
                          <a:cs typeface="Arial" panose="020B0604020202020204" pitchFamily="34" charset="0"/>
                        </a:rPr>
                        <a:t>(200)</a:t>
                      </a:r>
                    </a:p>
                  </a:txBody>
                  <a:tcPr/>
                </a:tc>
                <a:extLst>
                  <a:ext uri="{0D108BD9-81ED-4DB2-BD59-A6C34878D82A}">
                    <a16:rowId xmlns:a16="http://schemas.microsoft.com/office/drawing/2014/main" val="3724299664"/>
                  </a:ext>
                </a:extLst>
              </a:tr>
              <a:tr h="370840">
                <a:tc>
                  <a:txBody>
                    <a:bodyPr/>
                    <a:lstStyle/>
                    <a:p>
                      <a:r>
                        <a:rPr lang="en-GB" dirty="0">
                          <a:latin typeface="Arial" panose="020B0604020202020204" pitchFamily="34" charset="0"/>
                          <a:cs typeface="Arial" panose="020B0604020202020204" pitchFamily="34" charset="0"/>
                        </a:rPr>
                        <a:t>In 1 years time</a:t>
                      </a:r>
                    </a:p>
                  </a:txBody>
                  <a:tcPr/>
                </a:tc>
                <a:tc>
                  <a:txBody>
                    <a:bodyPr/>
                    <a:lstStyle/>
                    <a:p>
                      <a:r>
                        <a:rPr lang="en-GB" dirty="0">
                          <a:latin typeface="Arial" panose="020B0604020202020204" pitchFamily="34" charset="0"/>
                          <a:cs typeface="Arial" panose="020B0604020202020204" pitchFamily="34" charset="0"/>
                        </a:rPr>
                        <a:t>Cash inflow</a:t>
                      </a: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(130)</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(180)</a:t>
                      </a: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(130)</a:t>
                      </a:r>
                    </a:p>
                  </a:txBody>
                  <a:tcPr/>
                </a:tc>
                <a:extLst>
                  <a:ext uri="{0D108BD9-81ED-4DB2-BD59-A6C34878D82A}">
                    <a16:rowId xmlns:a16="http://schemas.microsoft.com/office/drawing/2014/main" val="355828555"/>
                  </a:ext>
                </a:extLst>
              </a:tr>
              <a:tr h="370840">
                <a:tc>
                  <a:txBody>
                    <a:bodyPr/>
                    <a:lstStyle/>
                    <a:p>
                      <a:r>
                        <a:rPr lang="en-GB" dirty="0">
                          <a:latin typeface="Arial" panose="020B0604020202020204" pitchFamily="34" charset="0"/>
                          <a:cs typeface="Arial" panose="020B0604020202020204" pitchFamily="34" charset="0"/>
                        </a:rPr>
                        <a:t>In 2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(160)</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r>
                        <a:rPr lang="en-GB"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2486201884"/>
                  </a:ext>
                </a:extLst>
              </a:tr>
              <a:tr h="370840">
                <a:tc>
                  <a:txBody>
                    <a:bodyPr/>
                    <a:lstStyle/>
                    <a:p>
                      <a:r>
                        <a:rPr lang="en-GB" dirty="0">
                          <a:latin typeface="Arial" panose="020B0604020202020204" pitchFamily="34" charset="0"/>
                          <a:cs typeface="Arial" panose="020B0604020202020204" pitchFamily="34" charset="0"/>
                        </a:rPr>
                        <a:t>In 3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70</a:t>
                      </a:r>
                    </a:p>
                  </a:txBody>
                  <a:tcPr/>
                </a:tc>
                <a:tc>
                  <a:txBody>
                    <a:bodyPr/>
                    <a:lstStyle/>
                    <a:p>
                      <a:r>
                        <a:rPr lang="en-GB" dirty="0">
                          <a:latin typeface="Arial" panose="020B0604020202020204" pitchFamily="34" charset="0"/>
                          <a:cs typeface="Arial" panose="020B0604020202020204" pitchFamily="34" charset="0"/>
                        </a:rPr>
                        <a:t>0</a:t>
                      </a:r>
                    </a:p>
                  </a:txBody>
                  <a:tcPr/>
                </a:tc>
                <a:tc>
                  <a:txBody>
                    <a:bodyPr/>
                    <a:lstStyle/>
                    <a:p>
                      <a:r>
                        <a:rPr lang="en-GB" dirty="0">
                          <a:latin typeface="Arial" panose="020B0604020202020204" pitchFamily="34" charset="0"/>
                          <a:cs typeface="Arial" panose="020B0604020202020204" pitchFamily="34" charset="0"/>
                        </a:rPr>
                        <a:t>160</a:t>
                      </a:r>
                    </a:p>
                  </a:txBody>
                  <a:tcPr/>
                </a:tc>
                <a:tc>
                  <a:txBody>
                    <a:bodyPr/>
                    <a:lstStyle/>
                    <a:p>
                      <a:r>
                        <a:rPr lang="en-GB" dirty="0">
                          <a:latin typeface="Arial" panose="020B0604020202020204" pitchFamily="34" charset="0"/>
                          <a:cs typeface="Arial" panose="020B0604020202020204" pitchFamily="34" charset="0"/>
                        </a:rPr>
                        <a:t>0</a:t>
                      </a:r>
                    </a:p>
                  </a:txBody>
                  <a:tcPr/>
                </a:tc>
                <a:tc>
                  <a:txBody>
                    <a:bodyPr/>
                    <a:lstStyle/>
                    <a:p>
                      <a:r>
                        <a:rPr lang="en-GB" dirty="0">
                          <a:latin typeface="Arial" panose="020B0604020202020204" pitchFamily="34" charset="0"/>
                          <a:cs typeface="Arial" panose="020B0604020202020204" pitchFamily="34" charset="0"/>
                        </a:rPr>
                        <a:t>30</a:t>
                      </a:r>
                    </a:p>
                  </a:txBody>
                  <a:tcPr/>
                </a:tc>
                <a:tc>
                  <a:txBody>
                    <a:bodyPr/>
                    <a:lstStyle/>
                    <a:p>
                      <a:r>
                        <a:rPr lang="en-GB"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541896939"/>
                  </a:ext>
                </a:extLst>
              </a:tr>
              <a:tr h="370840">
                <a:tc>
                  <a:txBody>
                    <a:bodyPr/>
                    <a:lstStyle/>
                    <a:p>
                      <a:r>
                        <a:rPr lang="en-GB" dirty="0">
                          <a:latin typeface="Arial" panose="020B0604020202020204" pitchFamily="34" charset="0"/>
                          <a:cs typeface="Arial" panose="020B0604020202020204" pitchFamily="34" charset="0"/>
                        </a:rPr>
                        <a:t>In 4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Cash inflow</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80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30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200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42000944"/>
                  </a:ext>
                </a:extLst>
              </a:tr>
              <a:tr h="370840">
                <a:tc>
                  <a:txBody>
                    <a:bodyPr/>
                    <a:lstStyle/>
                    <a:p>
                      <a:r>
                        <a:rPr lang="en-GB" dirty="0">
                          <a:latin typeface="Arial" panose="020B0604020202020204" pitchFamily="34" charset="0"/>
                          <a:cs typeface="Arial" panose="020B0604020202020204" pitchFamily="34" charset="0"/>
                        </a:rPr>
                        <a:t>In 5 Years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Cash inflow</a:t>
                      </a:r>
                    </a:p>
                  </a:txBody>
                  <a:tcPr/>
                </a:tc>
                <a:tc>
                  <a:txBody>
                    <a:bodyPr/>
                    <a:lstStyle/>
                    <a:p>
                      <a:r>
                        <a:rPr lang="en-GB" dirty="0">
                          <a:latin typeface="Arial" panose="020B0604020202020204" pitchFamily="34" charset="0"/>
                          <a:cs typeface="Arial" panose="020B0604020202020204" pitchFamily="34" charset="0"/>
                        </a:rPr>
                        <a:t>90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30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460</a:t>
                      </a: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0166656"/>
                  </a:ext>
                </a:extLst>
              </a:tr>
            </a:tbl>
          </a:graphicData>
        </a:graphic>
      </p:graphicFrame>
      <p:sp>
        <p:nvSpPr>
          <p:cNvPr id="3" name="TextBox 2">
            <a:extLst>
              <a:ext uri="{FF2B5EF4-FFF2-40B4-BE49-F238E27FC236}">
                <a16:creationId xmlns:a16="http://schemas.microsoft.com/office/drawing/2014/main" id="{67C9811D-BA00-9CA2-6E6C-A150B0C7E5FB}"/>
              </a:ext>
            </a:extLst>
          </p:cNvPr>
          <p:cNvSpPr txBox="1"/>
          <p:nvPr/>
        </p:nvSpPr>
        <p:spPr>
          <a:xfrm>
            <a:off x="1275126" y="604007"/>
            <a:ext cx="739070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Comparing 3 projects with Payback Period (p158)</a:t>
            </a:r>
          </a:p>
        </p:txBody>
      </p:sp>
    </p:spTree>
    <p:extLst>
      <p:ext uri="{BB962C8B-B14F-4D97-AF65-F5344CB8AC3E}">
        <p14:creationId xmlns:p14="http://schemas.microsoft.com/office/powerpoint/2010/main" val="3438550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a:extLst>
              <a:ext uri="{FF2B5EF4-FFF2-40B4-BE49-F238E27FC236}">
                <a16:creationId xmlns:a16="http://schemas.microsoft.com/office/drawing/2014/main" id="{F1D0915F-32B9-42BE-AC23-645E972EC935}"/>
              </a:ext>
            </a:extLst>
          </p:cNvPr>
          <p:cNvSpPr txBox="1">
            <a:spLocks noChangeArrowheads="1"/>
          </p:cNvSpPr>
          <p:nvPr/>
        </p:nvSpPr>
        <p:spPr bwMode="auto">
          <a:xfrm>
            <a:off x="1555750" y="249238"/>
            <a:ext cx="9080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  Figure 4.2 Cumulative cash flows for each</a:t>
            </a:r>
            <a:br>
              <a:rPr lang="en-GB" altLang="en-US" sz="2400" b="1">
                <a:solidFill>
                  <a:srgbClr val="007BA4"/>
                </a:solidFill>
                <a:latin typeface="Arial" panose="020B0604020202020204" pitchFamily="34" charset="0"/>
                <a:cs typeface="Arial" panose="020B0604020202020204" pitchFamily="34" charset="0"/>
              </a:rPr>
            </a:br>
            <a:r>
              <a:rPr lang="en-GB" altLang="en-US" sz="2400" b="1">
                <a:solidFill>
                  <a:srgbClr val="007BA4"/>
                </a:solidFill>
                <a:latin typeface="Arial" panose="020B0604020202020204" pitchFamily="34" charset="0"/>
                <a:cs typeface="Arial" panose="020B0604020202020204" pitchFamily="34" charset="0"/>
              </a:rPr>
              <a:t>project in Activity 4.6</a:t>
            </a:r>
            <a:endParaRPr lang="en-GB" altLang="en-US" sz="2400">
              <a:solidFill>
                <a:srgbClr val="007BA4"/>
              </a:solidFill>
              <a:latin typeface="Arial" panose="020B0604020202020204" pitchFamily="34" charset="0"/>
              <a:cs typeface="Arial" panose="020B0604020202020204" pitchFamily="34" charset="0"/>
            </a:endParaRPr>
          </a:p>
        </p:txBody>
      </p:sp>
      <p:pic>
        <p:nvPicPr>
          <p:cNvPr id="32771" name="Picture 71" descr="\\192.168.9.252\08macdata04\08VOL4\Graphics\Powerpoint\PE_UK\PE536-ATRILL\Final files\GIF\ch04\M04NF002.gif">
            <a:extLst>
              <a:ext uri="{FF2B5EF4-FFF2-40B4-BE49-F238E27FC236}">
                <a16:creationId xmlns:a16="http://schemas.microsoft.com/office/drawing/2014/main" id="{CA2BFF11-149C-4E49-BB1A-BFBFCECFB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425" y="1385888"/>
            <a:ext cx="84391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20">
            <a:extLst>
              <a:ext uri="{FF2B5EF4-FFF2-40B4-BE49-F238E27FC236}">
                <a16:creationId xmlns:a16="http://schemas.microsoft.com/office/drawing/2014/main" id="{02AE69F8-53F7-425B-A024-06952A398743}"/>
              </a:ext>
            </a:extLst>
          </p:cNvPr>
          <p:cNvSpPr txBox="1">
            <a:spLocks noChangeArrowheads="1"/>
          </p:cNvSpPr>
          <p:nvPr/>
        </p:nvSpPr>
        <p:spPr bwMode="auto">
          <a:xfrm>
            <a:off x="1766889" y="6126163"/>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IN" altLang="en-US" sz="800" i="1">
                <a:latin typeface="Arial" panose="020B0604020202020204" pitchFamily="34" charset="0"/>
                <a:cs typeface="Arial" panose="020B0604020202020204" pitchFamily="34" charset="0"/>
              </a:rPr>
              <a:t>Source</a:t>
            </a:r>
            <a:r>
              <a:rPr lang="en-IN" altLang="en-US" sz="800">
                <a:latin typeface="Arial" panose="020B0604020202020204" pitchFamily="34" charset="0"/>
                <a:cs typeface="Arial" panose="020B0604020202020204" pitchFamily="34" charset="0"/>
              </a:rPr>
              <a:t>: </a:t>
            </a:r>
            <a:r>
              <a:rPr lang="en-US" altLang="en-US" sz="800">
                <a:latin typeface="Arial" panose="020B0604020202020204" pitchFamily="34" charset="0"/>
                <a:cs typeface="Arial" panose="020B0604020202020204" pitchFamily="34" charset="0"/>
              </a:rPr>
              <a:t>Adapted from Atrill, P. and McLaney E. (2009) </a:t>
            </a:r>
            <a:r>
              <a:rPr lang="en-US" altLang="en-US" sz="800" i="1">
                <a:latin typeface="Arial" panose="020B0604020202020204" pitchFamily="34" charset="0"/>
                <a:cs typeface="Arial" panose="020B0604020202020204" pitchFamily="34" charset="0"/>
              </a:rPr>
              <a:t>Accounting: An Introduction</a:t>
            </a:r>
            <a:r>
              <a:rPr lang="en-US" altLang="en-US" sz="800">
                <a:latin typeface="Arial" panose="020B0604020202020204" pitchFamily="34" charset="0"/>
                <a:cs typeface="Arial" panose="020B0604020202020204" pitchFamily="34" charset="0"/>
              </a:rPr>
              <a:t>, 5th edn, Pearson Education.</a:t>
            </a:r>
            <a:endParaRPr lang="en-GB" altLang="en-US" sz="800">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BAB457-9E10-7FB0-57EC-7D05D017085A}"/>
              </a:ext>
            </a:extLst>
          </p:cNvPr>
          <p:cNvSpPr txBox="1"/>
          <p:nvPr/>
        </p:nvSpPr>
        <p:spPr>
          <a:xfrm>
            <a:off x="7281643" y="1361440"/>
            <a:ext cx="4429387" cy="397031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Both methods assume that £100 received in Year 4 is the same as £100 received in Year 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But is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Investopedia Video: Time Value Of Money Explained">
            <a:hlinkClick r:id="" action="ppaction://media"/>
            <a:extLst>
              <a:ext uri="{FF2B5EF4-FFF2-40B4-BE49-F238E27FC236}">
                <a16:creationId xmlns:a16="http://schemas.microsoft.com/office/drawing/2014/main" id="{EF5E1D79-0CC9-036E-AEE6-F71AA15A3261}"/>
              </a:ext>
            </a:extLst>
          </p:cNvPr>
          <p:cNvPicPr>
            <a:picLocks noRot="1" noChangeAspect="1"/>
          </p:cNvPicPr>
          <p:nvPr>
            <a:videoFile r:link="rId1"/>
          </p:nvPr>
        </p:nvPicPr>
        <p:blipFill>
          <a:blip r:embed="rId4"/>
          <a:stretch>
            <a:fillRect/>
          </a:stretch>
        </p:blipFill>
        <p:spPr>
          <a:xfrm>
            <a:off x="1182848" y="419450"/>
            <a:ext cx="10239789" cy="5785481"/>
          </a:xfrm>
          <a:prstGeom prst="rect">
            <a:avLst/>
          </a:prstGeom>
        </p:spPr>
      </p:pic>
    </p:spTree>
    <p:extLst>
      <p:ext uri="{BB962C8B-B14F-4D97-AF65-F5344CB8AC3E}">
        <p14:creationId xmlns:p14="http://schemas.microsoft.com/office/powerpoint/2010/main" val="243180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DD035FCD-B38A-4A04-B176-B281783A7929}"/>
              </a:ext>
            </a:extLst>
          </p:cNvPr>
          <p:cNvSpPr txBox="1">
            <a:spLocks noChangeArrowheads="1"/>
          </p:cNvSpPr>
          <p:nvPr/>
        </p:nvSpPr>
        <p:spPr bwMode="auto">
          <a:xfrm>
            <a:off x="2071689" y="247650"/>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NPV investment appraisal method</a:t>
            </a:r>
            <a:endParaRPr lang="en-GB" altLang="en-US" sz="2400">
              <a:solidFill>
                <a:srgbClr val="007BA4"/>
              </a:solidFill>
              <a:latin typeface="Arial" panose="020B0604020202020204" pitchFamily="34" charset="0"/>
              <a:cs typeface="Arial" panose="020B0604020202020204" pitchFamily="34" charset="0"/>
            </a:endParaRPr>
          </a:p>
        </p:txBody>
      </p:sp>
      <p:sp>
        <p:nvSpPr>
          <p:cNvPr id="34819" name="AutoShape 4">
            <a:extLst>
              <a:ext uri="{FF2B5EF4-FFF2-40B4-BE49-F238E27FC236}">
                <a16:creationId xmlns:a16="http://schemas.microsoft.com/office/drawing/2014/main" id="{389C2309-BABB-4817-BD55-5C8CE3D5A464}"/>
              </a:ext>
            </a:extLst>
          </p:cNvPr>
          <p:cNvSpPr>
            <a:spLocks noChangeArrowheads="1"/>
          </p:cNvSpPr>
          <p:nvPr/>
        </p:nvSpPr>
        <p:spPr bwMode="auto">
          <a:xfrm>
            <a:off x="3473451" y="2003426"/>
            <a:ext cx="6196013" cy="127476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4820" name="AutoShape 5">
            <a:extLst>
              <a:ext uri="{FF2B5EF4-FFF2-40B4-BE49-F238E27FC236}">
                <a16:creationId xmlns:a16="http://schemas.microsoft.com/office/drawing/2014/main" id="{FFF9E149-1590-452C-A333-A9842F2B9013}"/>
              </a:ext>
            </a:extLst>
          </p:cNvPr>
          <p:cNvSpPr>
            <a:spLocks noChangeArrowheads="1"/>
          </p:cNvSpPr>
          <p:nvPr/>
        </p:nvSpPr>
        <p:spPr bwMode="auto">
          <a:xfrm>
            <a:off x="3460751" y="3543301"/>
            <a:ext cx="6196013" cy="127476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4821" name="Text Box 6">
            <a:extLst>
              <a:ext uri="{FF2B5EF4-FFF2-40B4-BE49-F238E27FC236}">
                <a16:creationId xmlns:a16="http://schemas.microsoft.com/office/drawing/2014/main" id="{ECA89E56-9371-4A25-8481-5AEAC1CF062F}"/>
              </a:ext>
            </a:extLst>
          </p:cNvPr>
          <p:cNvSpPr txBox="1">
            <a:spLocks noChangeArrowheads="1"/>
          </p:cNvSpPr>
          <p:nvPr/>
        </p:nvSpPr>
        <p:spPr bwMode="auto">
          <a:xfrm>
            <a:off x="3606801" y="3746501"/>
            <a:ext cx="58070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Makes a logical allowance for the </a:t>
            </a:r>
            <a:r>
              <a:rPr lang="en-GB" altLang="en-US" sz="2000" b="1" i="1">
                <a:latin typeface="Arial" panose="020B0604020202020204" pitchFamily="34" charset="0"/>
                <a:cs typeface="Arial" panose="020B0604020202020204" pitchFamily="34" charset="0"/>
              </a:rPr>
              <a:t>timing</a:t>
            </a:r>
            <a:r>
              <a:rPr lang="en-GB" altLang="en-US" sz="2000" b="1">
                <a:latin typeface="Arial" panose="020B0604020202020204" pitchFamily="34" charset="0"/>
                <a:cs typeface="Arial" panose="020B0604020202020204" pitchFamily="34" charset="0"/>
              </a:rPr>
              <a:t> of those cash flows</a:t>
            </a:r>
          </a:p>
        </p:txBody>
      </p:sp>
      <p:sp>
        <p:nvSpPr>
          <p:cNvPr id="34822" name="Text Box 7">
            <a:extLst>
              <a:ext uri="{FF2B5EF4-FFF2-40B4-BE49-F238E27FC236}">
                <a16:creationId xmlns:a16="http://schemas.microsoft.com/office/drawing/2014/main" id="{5D933FFD-8442-4AC2-8B60-26D8BABD8EA2}"/>
              </a:ext>
            </a:extLst>
          </p:cNvPr>
          <p:cNvSpPr txBox="1">
            <a:spLocks noChangeArrowheads="1"/>
          </p:cNvSpPr>
          <p:nvPr/>
        </p:nvSpPr>
        <p:spPr bwMode="auto">
          <a:xfrm>
            <a:off x="3576639" y="2360614"/>
            <a:ext cx="5818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Considers </a:t>
            </a:r>
            <a:r>
              <a:rPr lang="en-GB" altLang="en-US" sz="2000" b="1" i="1">
                <a:latin typeface="Arial" panose="020B0604020202020204" pitchFamily="34" charset="0"/>
                <a:cs typeface="Arial" panose="020B0604020202020204" pitchFamily="34" charset="0"/>
              </a:rPr>
              <a:t>all</a:t>
            </a:r>
            <a:r>
              <a:rPr lang="en-GB" altLang="en-US" sz="2000" b="1">
                <a:latin typeface="Arial" panose="020B0604020202020204" pitchFamily="34" charset="0"/>
                <a:cs typeface="Arial" panose="020B0604020202020204" pitchFamily="34" charset="0"/>
              </a:rPr>
              <a:t> of the cash flows for each investment opportunity</a:t>
            </a:r>
          </a:p>
        </p:txBody>
      </p:sp>
      <p:sp>
        <p:nvSpPr>
          <p:cNvPr id="34823" name="AutoShape 8">
            <a:extLst>
              <a:ext uri="{FF2B5EF4-FFF2-40B4-BE49-F238E27FC236}">
                <a16:creationId xmlns:a16="http://schemas.microsoft.com/office/drawing/2014/main" id="{285C03F2-DA9B-4ADA-9C36-1A498225539D}"/>
              </a:ext>
            </a:extLst>
          </p:cNvPr>
          <p:cNvSpPr>
            <a:spLocks noChangeArrowheads="1"/>
          </p:cNvSpPr>
          <p:nvPr/>
        </p:nvSpPr>
        <p:spPr bwMode="auto">
          <a:xfrm>
            <a:off x="2681288" y="2470151"/>
            <a:ext cx="538162" cy="538163"/>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4824" name="AutoShape 9">
            <a:extLst>
              <a:ext uri="{FF2B5EF4-FFF2-40B4-BE49-F238E27FC236}">
                <a16:creationId xmlns:a16="http://schemas.microsoft.com/office/drawing/2014/main" id="{7B0353F7-176E-4A69-92C5-6BC21D05B4C7}"/>
              </a:ext>
            </a:extLst>
          </p:cNvPr>
          <p:cNvSpPr>
            <a:spLocks noChangeArrowheads="1"/>
          </p:cNvSpPr>
          <p:nvPr/>
        </p:nvSpPr>
        <p:spPr bwMode="auto">
          <a:xfrm>
            <a:off x="2678113" y="3875088"/>
            <a:ext cx="538162" cy="538162"/>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6">
            <a:extLst>
              <a:ext uri="{FF2B5EF4-FFF2-40B4-BE49-F238E27FC236}">
                <a16:creationId xmlns:a16="http://schemas.microsoft.com/office/drawing/2014/main" id="{C8AA3807-3064-4984-B486-1DC051F09578}"/>
              </a:ext>
            </a:extLst>
          </p:cNvPr>
          <p:cNvSpPr txBox="1">
            <a:spLocks noChangeArrowheads="1"/>
          </p:cNvSpPr>
          <p:nvPr/>
        </p:nvSpPr>
        <p:spPr bwMode="auto">
          <a:xfrm>
            <a:off x="2543175" y="247651"/>
            <a:ext cx="7105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Figure 4.3 Factors influencing the return required by investors from a project</a:t>
            </a:r>
            <a:endParaRPr lang="en-GB" altLang="en-US" sz="2400">
              <a:solidFill>
                <a:srgbClr val="007BA4"/>
              </a:solidFill>
              <a:latin typeface="Arial" panose="020B0604020202020204" pitchFamily="34" charset="0"/>
              <a:cs typeface="Arial" panose="020B0604020202020204" pitchFamily="34" charset="0"/>
            </a:endParaRPr>
          </a:p>
        </p:txBody>
      </p:sp>
      <p:pic>
        <p:nvPicPr>
          <p:cNvPr id="35843" name="Picture 16" descr="\\192.168.9.252\08macdata04\08VOL4\Graphics\Powerpoint\PE_UK\PE536-ATRILL\Final files\GIF\ch04\M04NF003.gif">
            <a:extLst>
              <a:ext uri="{FF2B5EF4-FFF2-40B4-BE49-F238E27FC236}">
                <a16:creationId xmlns:a16="http://schemas.microsoft.com/office/drawing/2014/main" id="{4A13EDE2-430B-476A-8979-7044C2F62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2074863"/>
            <a:ext cx="8026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Box 20">
            <a:extLst>
              <a:ext uri="{FF2B5EF4-FFF2-40B4-BE49-F238E27FC236}">
                <a16:creationId xmlns:a16="http://schemas.microsoft.com/office/drawing/2014/main" id="{BFF5603B-0146-4091-86FF-1F4EABB74A68}"/>
              </a:ext>
            </a:extLst>
          </p:cNvPr>
          <p:cNvSpPr txBox="1">
            <a:spLocks noChangeArrowheads="1"/>
          </p:cNvSpPr>
          <p:nvPr/>
        </p:nvSpPr>
        <p:spPr bwMode="auto">
          <a:xfrm>
            <a:off x="1766889" y="6126163"/>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IN" altLang="en-US" sz="800" i="1">
                <a:latin typeface="Arial" panose="020B0604020202020204" pitchFamily="34" charset="0"/>
                <a:cs typeface="Arial" panose="020B0604020202020204" pitchFamily="34" charset="0"/>
              </a:rPr>
              <a:t>Source</a:t>
            </a:r>
            <a:r>
              <a:rPr lang="en-IN" altLang="en-US" sz="800">
                <a:latin typeface="Arial" panose="020B0604020202020204" pitchFamily="34" charset="0"/>
                <a:cs typeface="Arial" panose="020B0604020202020204" pitchFamily="34" charset="0"/>
              </a:rPr>
              <a:t>: Atrill, P. and McLaney, E. (2009) </a:t>
            </a:r>
            <a:r>
              <a:rPr lang="en-IN" altLang="en-US" sz="800" i="1">
                <a:latin typeface="Arial" panose="020B0604020202020204" pitchFamily="34" charset="0"/>
                <a:cs typeface="Arial" panose="020B0604020202020204" pitchFamily="34" charset="0"/>
              </a:rPr>
              <a:t>Accounting an Introduction</a:t>
            </a:r>
            <a:r>
              <a:rPr lang="en-IN" altLang="en-US" sz="800">
                <a:latin typeface="Arial" panose="020B0604020202020204" pitchFamily="34" charset="0"/>
                <a:cs typeface="Arial" panose="020B0604020202020204" pitchFamily="34" charset="0"/>
              </a:rPr>
              <a:t>, 5th edn, Pearson Education.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06AD98FC-350C-47A5-848B-06D72EDD7161}"/>
              </a:ext>
            </a:extLst>
          </p:cNvPr>
          <p:cNvSpPr>
            <a:spLocks noGrp="1" noChangeArrowheads="1"/>
          </p:cNvSpPr>
          <p:nvPr>
            <p:ph type="title"/>
          </p:nvPr>
        </p:nvSpPr>
        <p:spPr>
          <a:xfrm>
            <a:off x="4965430" y="629268"/>
            <a:ext cx="6586491" cy="1286160"/>
          </a:xfrm>
        </p:spPr>
        <p:txBody>
          <a:bodyPr anchor="b">
            <a:normAutofit/>
          </a:bodyPr>
          <a:lstStyle/>
          <a:p>
            <a:r>
              <a:rPr lang="en-GB" altLang="en-US" dirty="0">
                <a:latin typeface="Arial" panose="020B0604020202020204" pitchFamily="34" charset="0"/>
                <a:cs typeface="Arial" panose="020B0604020202020204" pitchFamily="34" charset="0"/>
              </a:rPr>
              <a:t>Learning Outcomes</a:t>
            </a:r>
          </a:p>
        </p:txBody>
      </p:sp>
      <p:sp>
        <p:nvSpPr>
          <p:cNvPr id="9219" name="Content Placeholder 2">
            <a:extLst>
              <a:ext uri="{FF2B5EF4-FFF2-40B4-BE49-F238E27FC236}">
                <a16:creationId xmlns:a16="http://schemas.microsoft.com/office/drawing/2014/main" id="{6C78C11C-0E31-49E8-B653-F787E1E3EC15}"/>
              </a:ext>
            </a:extLst>
          </p:cNvPr>
          <p:cNvSpPr>
            <a:spLocks noGrp="1" noChangeArrowheads="1"/>
          </p:cNvSpPr>
          <p:nvPr>
            <p:ph idx="1"/>
          </p:nvPr>
        </p:nvSpPr>
        <p:spPr>
          <a:xfrm>
            <a:off x="4965431" y="2438400"/>
            <a:ext cx="6586489" cy="3785419"/>
          </a:xfrm>
        </p:spPr>
        <p:txBody>
          <a:bodyPr>
            <a:normAutofit/>
          </a:bodyPr>
          <a:lstStyle/>
          <a:p>
            <a:pPr>
              <a:spcBef>
                <a:spcPct val="50000"/>
              </a:spcBef>
            </a:pPr>
            <a:r>
              <a:rPr lang="en-GB" altLang="en-US" sz="2400" dirty="0">
                <a:latin typeface="Arial" panose="020B0604020202020204" pitchFamily="34" charset="0"/>
              </a:rPr>
              <a:t>Explain the nature and importance of investment decision making</a:t>
            </a:r>
          </a:p>
          <a:p>
            <a:pPr algn="l">
              <a:buFont typeface="Arial" panose="020B0604020202020204" pitchFamily="34" charset="0"/>
              <a:buChar char="•"/>
            </a:pPr>
            <a:r>
              <a:rPr lang="en-GB" altLang="en-US" sz="2400" dirty="0">
                <a:latin typeface="Arial" panose="020B0604020202020204" pitchFamily="34" charset="0"/>
              </a:rPr>
              <a:t>Identify and evaluate the four main investment appraisal methods</a:t>
            </a:r>
            <a:endParaRPr lang="en-US" sz="2400" b="0" i="0" dirty="0">
              <a:solidFill>
                <a:srgbClr val="000000"/>
              </a:solidFill>
              <a:effectLst/>
              <a:latin typeface="Arial" panose="020B0604020202020204" pitchFamily="34" charset="0"/>
              <a:cs typeface="Arial" panose="020B0604020202020204" pitchFamily="34" charset="0"/>
            </a:endParaRPr>
          </a:p>
          <a:p>
            <a:pPr>
              <a:spcBef>
                <a:spcPct val="50000"/>
              </a:spcBef>
            </a:pPr>
            <a:r>
              <a:rPr lang="en-GB" altLang="en-US" sz="2400" dirty="0">
                <a:latin typeface="Arial" panose="020B0604020202020204" pitchFamily="34" charset="0"/>
              </a:rPr>
              <a:t>Use each of the four methods to reach a decision on a particular investment opportunity</a:t>
            </a:r>
          </a:p>
          <a:p>
            <a:r>
              <a:rPr lang="en-GB" altLang="en-US" sz="2400" dirty="0">
                <a:latin typeface="Arial" panose="020B0604020202020204" pitchFamily="34" charset="0"/>
              </a:rPr>
              <a:t>Explain the key steps in the investment decision-making process</a:t>
            </a:r>
          </a:p>
          <a:p>
            <a:pPr algn="l">
              <a:buFont typeface="Arial" panose="020B0604020202020204" pitchFamily="34" charset="0"/>
              <a:buChar char="•"/>
            </a:pPr>
            <a:endParaRPr lang="en-US" sz="2400" b="0" i="0" dirty="0">
              <a:solidFill>
                <a:srgbClr val="000000"/>
              </a:solidFill>
              <a:effectLst/>
              <a:latin typeface="Arial" panose="020B0604020202020204" pitchFamily="34" charset="0"/>
              <a:cs typeface="Arial" panose="020B0604020202020204" pitchFamily="34" charset="0"/>
            </a:endParaRPr>
          </a:p>
        </p:txBody>
      </p:sp>
      <p:pic>
        <p:nvPicPr>
          <p:cNvPr id="3" name="Picture 2" descr="A picture containing text, indoor&#10;&#10;Description automatically generated">
            <a:extLst>
              <a:ext uri="{FF2B5EF4-FFF2-40B4-BE49-F238E27FC236}">
                <a16:creationId xmlns:a16="http://schemas.microsoft.com/office/drawing/2014/main" id="{019E7D4C-F6C9-40FB-B627-278D18345BA9}"/>
              </a:ext>
            </a:extLst>
          </p:cNvPr>
          <p:cNvPicPr>
            <a:picLocks noChangeAspect="1"/>
          </p:cNvPicPr>
          <p:nvPr/>
        </p:nvPicPr>
        <p:blipFill rotWithShape="1">
          <a:blip r:embed="rId2">
            <a:extLst>
              <a:ext uri="{28A0092B-C50C-407E-A947-70E740481C1C}">
                <a14:useLocalDpi xmlns:a14="http://schemas.microsoft.com/office/drawing/2010/main" val="0"/>
              </a:ext>
            </a:extLst>
          </a:blip>
          <a:srcRect l="23624" r="31256" b="-1"/>
          <a:stretch/>
        </p:blipFill>
        <p:spPr>
          <a:xfrm>
            <a:off x="20" y="10"/>
            <a:ext cx="4635571" cy="6857990"/>
          </a:xfrm>
          <a:prstGeom prst="rect">
            <a:avLst/>
          </a:prstGeom>
          <a:effectLst/>
        </p:spPr>
      </p:pic>
      <p:cxnSp>
        <p:nvCxnSpPr>
          <p:cNvPr id="72" name="Straight Connector 7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B5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688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a:extLst>
              <a:ext uri="{FF2B5EF4-FFF2-40B4-BE49-F238E27FC236}">
                <a16:creationId xmlns:a16="http://schemas.microsoft.com/office/drawing/2014/main" id="{AFEA720F-E1F3-4A6D-9301-A2F4D27BB2EE}"/>
              </a:ext>
            </a:extLst>
          </p:cNvPr>
          <p:cNvSpPr>
            <a:spLocks noGrp="1" noChangeArrowheads="1"/>
          </p:cNvSpPr>
          <p:nvPr>
            <p:ph type="title"/>
          </p:nvPr>
        </p:nvSpPr>
        <p:spPr>
          <a:xfrm>
            <a:off x="2209800" y="609601"/>
            <a:ext cx="7772400" cy="828675"/>
          </a:xfrm>
        </p:spPr>
        <p:txBody>
          <a:bodyPr/>
          <a:lstStyle/>
          <a:p>
            <a:r>
              <a:rPr lang="en-GB" altLang="en-US" sz="3200">
                <a:latin typeface="Arial" panose="020B0604020202020204" pitchFamily="34" charset="0"/>
                <a:cs typeface="Arial" panose="020B0604020202020204" pitchFamily="34" charset="0"/>
              </a:rPr>
              <a:t>Time value of money</a:t>
            </a:r>
            <a:endParaRPr lang="en-US" altLang="en-US" sz="3200">
              <a:latin typeface="Arial" panose="020B0604020202020204" pitchFamily="34" charset="0"/>
              <a:cs typeface="Arial" panose="020B0604020202020204" pitchFamily="34" charset="0"/>
            </a:endParaRPr>
          </a:p>
        </p:txBody>
      </p:sp>
      <p:sp>
        <p:nvSpPr>
          <p:cNvPr id="37891" name="Content Placeholder 5">
            <a:extLst>
              <a:ext uri="{FF2B5EF4-FFF2-40B4-BE49-F238E27FC236}">
                <a16:creationId xmlns:a16="http://schemas.microsoft.com/office/drawing/2014/main" id="{D5683043-AEE8-4F50-8D87-907B4E8F21BE}"/>
              </a:ext>
            </a:extLst>
          </p:cNvPr>
          <p:cNvSpPr>
            <a:spLocks noGrp="1" noChangeArrowheads="1"/>
          </p:cNvSpPr>
          <p:nvPr>
            <p:ph idx="1"/>
          </p:nvPr>
        </p:nvSpPr>
        <p:spPr>
          <a:xfrm>
            <a:off x="664143" y="1497014"/>
            <a:ext cx="11088303" cy="4598987"/>
          </a:xfrm>
        </p:spPr>
        <p:txBody>
          <a:bodyPr/>
          <a:lstStyle/>
          <a:p>
            <a:r>
              <a:rPr lang="en-GB" altLang="en-US" sz="2400" dirty="0">
                <a:latin typeface="Arial" panose="020B0604020202020204" pitchFamily="34" charset="0"/>
                <a:cs typeface="Arial" panose="020B0604020202020204" pitchFamily="34" charset="0"/>
              </a:rPr>
              <a:t>Interest lost – an investment return must exceed the </a:t>
            </a:r>
            <a:r>
              <a:rPr lang="en-GB" altLang="en-US" sz="2400" i="1" dirty="0">
                <a:latin typeface="Arial" panose="020B0604020202020204" pitchFamily="34" charset="0"/>
                <a:cs typeface="Arial" panose="020B0604020202020204" pitchFamily="34" charset="0"/>
              </a:rPr>
              <a:t>opportunity cost </a:t>
            </a:r>
            <a:r>
              <a:rPr lang="en-GB" altLang="en-US" sz="2400" dirty="0">
                <a:latin typeface="Arial" panose="020B0604020202020204" pitchFamily="34" charset="0"/>
                <a:cs typeface="Arial" panose="020B0604020202020204" pitchFamily="34" charset="0"/>
              </a:rPr>
              <a:t> of doing something else with the money e.g. if a company could get a return of 5% simply by putting it in the bank, they should only make the investment if the return exceeds that.</a:t>
            </a:r>
          </a:p>
          <a:p>
            <a:r>
              <a:rPr lang="en-GB" altLang="en-US" sz="2400" dirty="0">
                <a:latin typeface="Arial" panose="020B0604020202020204" pitchFamily="34" charset="0"/>
                <a:cs typeface="Arial" panose="020B0604020202020204" pitchFamily="34" charset="0"/>
              </a:rPr>
              <a:t>Risk – All investments have risk – there could be risks that the projections do not work out as planned, or that a piece of machine could break down, or a pandemic could hit… When making an investment the manger must consider the risk and will expect a higher return the higher the risk.</a:t>
            </a:r>
          </a:p>
          <a:p>
            <a:r>
              <a:rPr lang="en-GB" altLang="en-US" sz="2400" dirty="0">
                <a:latin typeface="Arial" panose="020B0604020202020204" pitchFamily="34" charset="0"/>
                <a:cs typeface="Arial" panose="020B0604020202020204" pitchFamily="34" charset="0"/>
              </a:rPr>
              <a:t>Inflation – the loss in the purchasing power of money means that £100 in one year will not be able to buy the same amount as £100 now, therefore returns must compensate for this. </a:t>
            </a: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7058CE83-22ED-41AE-B648-924B47319015}"/>
              </a:ext>
            </a:extLst>
          </p:cNvPr>
          <p:cNvSpPr>
            <a:spLocks noGrp="1" noChangeArrowheads="1"/>
          </p:cNvSpPr>
          <p:nvPr>
            <p:ph type="title"/>
          </p:nvPr>
        </p:nvSpPr>
        <p:spPr>
          <a:xfrm>
            <a:off x="2209800" y="609600"/>
            <a:ext cx="7772400" cy="636588"/>
          </a:xfrm>
        </p:spPr>
        <p:txBody>
          <a:bodyPr/>
          <a:lstStyle/>
          <a:p>
            <a:r>
              <a:rPr lang="en-GB" altLang="en-US" sz="3200">
                <a:latin typeface="Arial" panose="020B0604020202020204" pitchFamily="34" charset="0"/>
                <a:cs typeface="Arial" panose="020B0604020202020204" pitchFamily="34" charset="0"/>
              </a:rPr>
              <a:t>Maximising Shareholder Wealth</a:t>
            </a:r>
            <a:endParaRPr lang="en-US" altLang="en-US" sz="3200">
              <a:latin typeface="Arial" panose="020B0604020202020204" pitchFamily="34" charset="0"/>
              <a:cs typeface="Arial" panose="020B0604020202020204" pitchFamily="34" charset="0"/>
            </a:endParaRPr>
          </a:p>
        </p:txBody>
      </p:sp>
      <p:pic>
        <p:nvPicPr>
          <p:cNvPr id="38915" name="Content Placeholder 4" descr="Group of people">
            <a:extLst>
              <a:ext uri="{FF2B5EF4-FFF2-40B4-BE49-F238E27FC236}">
                <a16:creationId xmlns:a16="http://schemas.microsoft.com/office/drawing/2014/main" id="{71C158FD-9E6C-4365-9FB2-7E517E8D257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382000" y="3135313"/>
            <a:ext cx="1289050" cy="1287462"/>
          </a:xfrm>
        </p:spPr>
      </p:pic>
      <p:pic>
        <p:nvPicPr>
          <p:cNvPr id="38916" name="Graphic 6" descr="Factory">
            <a:extLst>
              <a:ext uri="{FF2B5EF4-FFF2-40B4-BE49-F238E27FC236}">
                <a16:creationId xmlns:a16="http://schemas.microsoft.com/office/drawing/2014/main" id="{723A3C16-DC79-4A7B-909D-FF9B755C21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626" y="3192463"/>
            <a:ext cx="1230313"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Graphic 10" descr="Bank">
            <a:extLst>
              <a:ext uri="{FF2B5EF4-FFF2-40B4-BE49-F238E27FC236}">
                <a16:creationId xmlns:a16="http://schemas.microsoft.com/office/drawing/2014/main" id="{B81BBFC3-D1D2-478C-8AA9-03329944C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3163" y="3316288"/>
            <a:ext cx="1166812"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Graphic 12" descr="Bar graph with upward trend">
            <a:extLst>
              <a:ext uri="{FF2B5EF4-FFF2-40B4-BE49-F238E27FC236}">
                <a16:creationId xmlns:a16="http://schemas.microsoft.com/office/drawing/2014/main" id="{2EA87D02-5DDD-4736-8DE8-52E818F463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7489" y="1400175"/>
            <a:ext cx="1163637"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Box 13">
            <a:extLst>
              <a:ext uri="{FF2B5EF4-FFF2-40B4-BE49-F238E27FC236}">
                <a16:creationId xmlns:a16="http://schemas.microsoft.com/office/drawing/2014/main" id="{F9D00243-0D9C-4167-936E-06B392741D5E}"/>
              </a:ext>
            </a:extLst>
          </p:cNvPr>
          <p:cNvSpPr txBox="1">
            <a:spLocks noChangeArrowheads="1"/>
          </p:cNvSpPr>
          <p:nvPr/>
        </p:nvSpPr>
        <p:spPr bwMode="auto">
          <a:xfrm>
            <a:off x="4508501" y="2563813"/>
            <a:ext cx="2917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a:latin typeface="Arial" panose="020B0604020202020204" pitchFamily="34" charset="0"/>
                <a:cs typeface="Arial" panose="020B0604020202020204" pitchFamily="34" charset="0"/>
              </a:rPr>
              <a:t>£1m funds available</a:t>
            </a:r>
            <a:endParaRPr lang="en-US" altLang="en-US" sz="2400">
              <a:latin typeface="Arial" panose="020B0604020202020204" pitchFamily="34" charset="0"/>
              <a:cs typeface="Arial" panose="020B0604020202020204" pitchFamily="34" charset="0"/>
            </a:endParaRPr>
          </a:p>
        </p:txBody>
      </p:sp>
      <p:sp>
        <p:nvSpPr>
          <p:cNvPr id="38920" name="TextBox 14">
            <a:extLst>
              <a:ext uri="{FF2B5EF4-FFF2-40B4-BE49-F238E27FC236}">
                <a16:creationId xmlns:a16="http://schemas.microsoft.com/office/drawing/2014/main" id="{589C160B-40CC-4C73-8D1B-9200A2A2A01F}"/>
              </a:ext>
            </a:extLst>
          </p:cNvPr>
          <p:cNvSpPr txBox="1">
            <a:spLocks noChangeArrowheads="1"/>
          </p:cNvSpPr>
          <p:nvPr/>
        </p:nvSpPr>
        <p:spPr bwMode="auto">
          <a:xfrm>
            <a:off x="2138364" y="4484689"/>
            <a:ext cx="2020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a:latin typeface="Arial" panose="020B0604020202020204" pitchFamily="34" charset="0"/>
                <a:cs typeface="Arial" panose="020B0604020202020204" pitchFamily="34" charset="0"/>
              </a:rPr>
              <a:t>Bank – interest rate 1%</a:t>
            </a:r>
            <a:endParaRPr lang="en-US" altLang="en-US" sz="2000">
              <a:latin typeface="Arial" panose="020B0604020202020204" pitchFamily="34" charset="0"/>
              <a:cs typeface="Arial" panose="020B0604020202020204" pitchFamily="34" charset="0"/>
            </a:endParaRPr>
          </a:p>
        </p:txBody>
      </p:sp>
      <p:sp>
        <p:nvSpPr>
          <p:cNvPr id="38921" name="TextBox 15">
            <a:extLst>
              <a:ext uri="{FF2B5EF4-FFF2-40B4-BE49-F238E27FC236}">
                <a16:creationId xmlns:a16="http://schemas.microsoft.com/office/drawing/2014/main" id="{AAFB1D60-5AC0-43F4-A338-8865A5BCAF24}"/>
              </a:ext>
            </a:extLst>
          </p:cNvPr>
          <p:cNvSpPr txBox="1">
            <a:spLocks noChangeArrowheads="1"/>
          </p:cNvSpPr>
          <p:nvPr/>
        </p:nvSpPr>
        <p:spPr bwMode="auto">
          <a:xfrm>
            <a:off x="4957763" y="4484689"/>
            <a:ext cx="2019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a:latin typeface="Arial" panose="020B0604020202020204" pitchFamily="34" charset="0"/>
                <a:cs typeface="Arial" panose="020B0604020202020204" pitchFamily="34" charset="0"/>
              </a:rPr>
              <a:t>Investment – return ??%</a:t>
            </a:r>
            <a:endParaRPr lang="en-US" altLang="en-US" sz="2000">
              <a:latin typeface="Arial" panose="020B0604020202020204" pitchFamily="34" charset="0"/>
              <a:cs typeface="Arial" panose="020B0604020202020204" pitchFamily="34" charset="0"/>
            </a:endParaRPr>
          </a:p>
        </p:txBody>
      </p:sp>
      <p:sp>
        <p:nvSpPr>
          <p:cNvPr id="38922" name="TextBox 16">
            <a:extLst>
              <a:ext uri="{FF2B5EF4-FFF2-40B4-BE49-F238E27FC236}">
                <a16:creationId xmlns:a16="http://schemas.microsoft.com/office/drawing/2014/main" id="{E8C8C785-2AD6-4BE1-B8C3-03688319D128}"/>
              </a:ext>
            </a:extLst>
          </p:cNvPr>
          <p:cNvSpPr txBox="1">
            <a:spLocks noChangeArrowheads="1"/>
          </p:cNvSpPr>
          <p:nvPr/>
        </p:nvSpPr>
        <p:spPr bwMode="auto">
          <a:xfrm>
            <a:off x="8032750" y="4484689"/>
            <a:ext cx="202088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a:latin typeface="Arial" panose="020B0604020202020204" pitchFamily="34" charset="0"/>
                <a:cs typeface="Arial" panose="020B0604020202020204" pitchFamily="34" charset="0"/>
              </a:rPr>
              <a:t>Dividend – shareholders decide where to invest… ??%</a:t>
            </a:r>
            <a:endParaRPr lang="en-US" altLang="en-US" sz="2000">
              <a:latin typeface="Arial" panose="020B0604020202020204" pitchFamily="34" charset="0"/>
              <a:cs typeface="Arial" panose="020B0604020202020204" pitchFamily="34" charset="0"/>
            </a:endParaRPr>
          </a:p>
        </p:txBody>
      </p:sp>
      <p:cxnSp>
        <p:nvCxnSpPr>
          <p:cNvPr id="19" name="Straight Arrow Connector 18">
            <a:extLst>
              <a:ext uri="{FF2B5EF4-FFF2-40B4-BE49-F238E27FC236}">
                <a16:creationId xmlns:a16="http://schemas.microsoft.com/office/drawing/2014/main" id="{0323C825-7D0C-472C-8F51-6925CE9B0AE7}"/>
              </a:ext>
            </a:extLst>
          </p:cNvPr>
          <p:cNvCxnSpPr>
            <a:stCxn id="38919" idx="1"/>
          </p:cNvCxnSpPr>
          <p:nvPr/>
        </p:nvCxnSpPr>
        <p:spPr>
          <a:xfrm flipH="1">
            <a:off x="3025776" y="2795589"/>
            <a:ext cx="1482725" cy="3968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CC69897-438C-4FC4-97C4-7662F007A830}"/>
              </a:ext>
            </a:extLst>
          </p:cNvPr>
          <p:cNvCxnSpPr>
            <a:cxnSpLocks/>
            <a:stCxn id="38919" idx="2"/>
          </p:cNvCxnSpPr>
          <p:nvPr/>
        </p:nvCxnSpPr>
        <p:spPr>
          <a:xfrm>
            <a:off x="5967414" y="3025775"/>
            <a:ext cx="22225" cy="476250"/>
          </a:xfrm>
          <a:prstGeom prst="straightConnector1">
            <a:avLst/>
          </a:prstGeom>
          <a:ln>
            <a:solidFill>
              <a:srgbClr val="CC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635A1F9-54D6-49FC-BFB5-0BCB2B5AD155}"/>
              </a:ext>
            </a:extLst>
          </p:cNvPr>
          <p:cNvCxnSpPr>
            <a:cxnSpLocks/>
            <a:stCxn id="38919" idx="3"/>
          </p:cNvCxnSpPr>
          <p:nvPr/>
        </p:nvCxnSpPr>
        <p:spPr>
          <a:xfrm>
            <a:off x="7426325" y="2795589"/>
            <a:ext cx="1481138" cy="2301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EB520A4-ACD0-4D49-A578-0D2F31D72411}"/>
              </a:ext>
            </a:extLst>
          </p:cNvPr>
          <p:cNvSpPr txBox="1"/>
          <p:nvPr/>
        </p:nvSpPr>
        <p:spPr>
          <a:xfrm>
            <a:off x="2672708" y="5829859"/>
            <a:ext cx="6925002" cy="400110"/>
          </a:xfrm>
          <a:prstGeom prst="rect">
            <a:avLst/>
          </a:prstGeom>
          <a:solidFill>
            <a:schemeClr val="accent1">
              <a:lumMod val="40000"/>
              <a:lumOff val="60000"/>
            </a:schemeClr>
          </a:solidFill>
          <a:ln>
            <a:solidFill>
              <a:schemeClr val="tx1">
                <a:lumMod val="95000"/>
                <a:lumOff val="5000"/>
              </a:schemeClr>
            </a:solidFill>
          </a:ln>
        </p:spPr>
        <p:txBody>
          <a:bodyPr wrap="square">
            <a:spAutoFit/>
          </a:bodyPr>
          <a:lstStyle/>
          <a:p>
            <a:pPr>
              <a:defRPr/>
            </a:pPr>
            <a:r>
              <a:rPr lang="en-GB" sz="2000" dirty="0">
                <a:latin typeface="Arial" panose="020B0604020202020204" pitchFamily="34" charset="0"/>
                <a:cs typeface="Arial" panose="020B0604020202020204" pitchFamily="34" charset="0"/>
              </a:rPr>
              <a:t>Rate of return &gt; Pure Time Value + Inflation+ Risk Premium</a:t>
            </a:r>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E87F177A-C12C-4403-92B0-E999B01EAA1F}"/>
              </a:ext>
            </a:extLst>
          </p:cNvPr>
          <p:cNvSpPr txBox="1">
            <a:spLocks noChangeArrowheads="1"/>
          </p:cNvSpPr>
          <p:nvPr/>
        </p:nvSpPr>
        <p:spPr bwMode="auto">
          <a:xfrm>
            <a:off x="2066926" y="249238"/>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Arial" panose="020B0604020202020204" pitchFamily="34" charset="0"/>
              </a:rPr>
              <a:t>The present value of a cash flow</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Arial" panose="020B0604020202020204" pitchFamily="34" charset="0"/>
            </a:endParaRPr>
          </a:p>
        </p:txBody>
      </p:sp>
      <p:grpSp>
        <p:nvGrpSpPr>
          <p:cNvPr id="39939" name="Group 12">
            <a:extLst>
              <a:ext uri="{FF2B5EF4-FFF2-40B4-BE49-F238E27FC236}">
                <a16:creationId xmlns:a16="http://schemas.microsoft.com/office/drawing/2014/main" id="{E77FA203-3AA9-4388-A1F2-9D1B84F09712}"/>
              </a:ext>
            </a:extLst>
          </p:cNvPr>
          <p:cNvGrpSpPr>
            <a:grpSpLocks/>
          </p:cNvGrpSpPr>
          <p:nvPr/>
        </p:nvGrpSpPr>
        <p:grpSpPr bwMode="auto">
          <a:xfrm>
            <a:off x="1722977" y="4043233"/>
            <a:ext cx="8105775" cy="2814767"/>
            <a:chOff x="755" y="848"/>
            <a:chExt cx="4292" cy="1265"/>
          </a:xfrm>
        </p:grpSpPr>
        <p:sp>
          <p:nvSpPr>
            <p:cNvPr id="39940" name="AutoShape 10">
              <a:extLst>
                <a:ext uri="{FF2B5EF4-FFF2-40B4-BE49-F238E27FC236}">
                  <a16:creationId xmlns:a16="http://schemas.microsoft.com/office/drawing/2014/main" id="{4D9D7B6E-A91D-444D-8B70-E80BE573F4CB}"/>
                </a:ext>
              </a:extLst>
            </p:cNvPr>
            <p:cNvSpPr>
              <a:spLocks noChangeArrowheads="1"/>
            </p:cNvSpPr>
            <p:nvPr/>
          </p:nvSpPr>
          <p:spPr bwMode="auto">
            <a:xfrm>
              <a:off x="1263" y="848"/>
              <a:ext cx="3784" cy="718"/>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41" name="Text Box 6">
              <a:extLst>
                <a:ext uri="{FF2B5EF4-FFF2-40B4-BE49-F238E27FC236}">
                  <a16:creationId xmlns:a16="http://schemas.microsoft.com/office/drawing/2014/main" id="{108A4814-F7D0-483E-9FDE-78EEA0AF91AC}"/>
                </a:ext>
              </a:extLst>
            </p:cNvPr>
            <p:cNvSpPr txBox="1">
              <a:spLocks noChangeArrowheads="1"/>
            </p:cNvSpPr>
            <p:nvPr/>
          </p:nvSpPr>
          <p:spPr bwMode="auto">
            <a:xfrm>
              <a:off x="1381" y="1933"/>
              <a:ext cx="346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42" name="Text Box 7">
              <a:extLst>
                <a:ext uri="{FF2B5EF4-FFF2-40B4-BE49-F238E27FC236}">
                  <a16:creationId xmlns:a16="http://schemas.microsoft.com/office/drawing/2014/main" id="{D36A0DB3-6E64-4CD4-AA4B-63269C56C709}"/>
                </a:ext>
              </a:extLst>
            </p:cNvPr>
            <p:cNvSpPr txBox="1">
              <a:spLocks noChangeArrowheads="1"/>
            </p:cNvSpPr>
            <p:nvPr/>
          </p:nvSpPr>
          <p:spPr bwMode="auto">
            <a:xfrm>
              <a:off x="1293" y="1017"/>
              <a:ext cx="3683"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bg-BG"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PV of the cash flow of year </a:t>
              </a:r>
              <a:r>
                <a:rPr kumimoji="0" lang="bg-BG" altLang="en-US" sz="2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a:t>
              </a:r>
              <a:r>
                <a:rPr kumimoji="0" lang="bg-BG"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actual cash flow of year n divided by (1 + </a:t>
              </a:r>
              <a:r>
                <a:rPr kumimoji="0" lang="bg-BG" altLang="en-US" sz="2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t>
              </a:r>
              <a:r>
                <a:rPr kumimoji="0" lang="bg-BG"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bg-BG" altLang="en-US" sz="2400" b="1" i="1"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n</a:t>
              </a:r>
              <a:endParaRPr kumimoji="0" lang="en-GB" alt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43" name="AutoShape 8">
              <a:extLst>
                <a:ext uri="{FF2B5EF4-FFF2-40B4-BE49-F238E27FC236}">
                  <a16:creationId xmlns:a16="http://schemas.microsoft.com/office/drawing/2014/main" id="{5A3B027F-E2D0-4EF3-ADA3-148B1D7F4DBD}"/>
                </a:ext>
              </a:extLst>
            </p:cNvPr>
            <p:cNvSpPr>
              <a:spLocks noChangeArrowheads="1"/>
            </p:cNvSpPr>
            <p:nvPr/>
          </p:nvSpPr>
          <p:spPr bwMode="auto">
            <a:xfrm>
              <a:off x="755" y="1103"/>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 name="TextBox 1">
            <a:extLst>
              <a:ext uri="{FF2B5EF4-FFF2-40B4-BE49-F238E27FC236}">
                <a16:creationId xmlns:a16="http://schemas.microsoft.com/office/drawing/2014/main" id="{166B0253-C047-777E-7A51-B800AB31E6DC}"/>
              </a:ext>
            </a:extLst>
          </p:cNvPr>
          <p:cNvSpPr txBox="1"/>
          <p:nvPr/>
        </p:nvSpPr>
        <p:spPr>
          <a:xfrm>
            <a:off x="1451295" y="1241571"/>
            <a:ext cx="9462781" cy="230832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NPV method looks at each cash flow and when it arises in the future and assigns a present value to it.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 example receiving £105 in Year 1, might only be equivalent to receiving £100 today.  We then add up all those cash flows to give  a total value of the project today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F5DFB429-D4B4-4CE6-9E39-03F29064BCE5}"/>
              </a:ext>
            </a:extLst>
          </p:cNvPr>
          <p:cNvSpPr txBox="1">
            <a:spLocks noChangeArrowheads="1"/>
          </p:cNvSpPr>
          <p:nvPr/>
        </p:nvSpPr>
        <p:spPr bwMode="auto">
          <a:xfrm>
            <a:off x="2066926" y="249238"/>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The future value of a deposit</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40963" name="Group 12">
            <a:extLst>
              <a:ext uri="{FF2B5EF4-FFF2-40B4-BE49-F238E27FC236}">
                <a16:creationId xmlns:a16="http://schemas.microsoft.com/office/drawing/2014/main" id="{CED78823-5ABA-47B0-AF00-8AAE111662AD}"/>
              </a:ext>
            </a:extLst>
          </p:cNvPr>
          <p:cNvGrpSpPr>
            <a:grpSpLocks/>
          </p:cNvGrpSpPr>
          <p:nvPr/>
        </p:nvGrpSpPr>
        <p:grpSpPr bwMode="auto">
          <a:xfrm>
            <a:off x="2043114" y="1787526"/>
            <a:ext cx="8105775" cy="2814767"/>
            <a:chOff x="755" y="848"/>
            <a:chExt cx="4292" cy="1265"/>
          </a:xfrm>
        </p:grpSpPr>
        <p:sp>
          <p:nvSpPr>
            <p:cNvPr id="40968" name="AutoShape 10">
              <a:extLst>
                <a:ext uri="{FF2B5EF4-FFF2-40B4-BE49-F238E27FC236}">
                  <a16:creationId xmlns:a16="http://schemas.microsoft.com/office/drawing/2014/main" id="{FA805493-66CC-4A9D-95AE-8AA9794FB91A}"/>
                </a:ext>
              </a:extLst>
            </p:cNvPr>
            <p:cNvSpPr>
              <a:spLocks noChangeArrowheads="1"/>
            </p:cNvSpPr>
            <p:nvPr/>
          </p:nvSpPr>
          <p:spPr bwMode="auto">
            <a:xfrm>
              <a:off x="1263" y="848"/>
              <a:ext cx="3784" cy="718"/>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0969" name="Text Box 6">
              <a:extLst>
                <a:ext uri="{FF2B5EF4-FFF2-40B4-BE49-F238E27FC236}">
                  <a16:creationId xmlns:a16="http://schemas.microsoft.com/office/drawing/2014/main" id="{8220E3E3-2D20-4091-82E7-B3849CC96911}"/>
                </a:ext>
              </a:extLst>
            </p:cNvPr>
            <p:cNvSpPr txBox="1">
              <a:spLocks noChangeArrowheads="1"/>
            </p:cNvSpPr>
            <p:nvPr/>
          </p:nvSpPr>
          <p:spPr bwMode="auto">
            <a:xfrm>
              <a:off x="1381" y="1933"/>
              <a:ext cx="346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endParaRPr lang="en-GB" altLang="en-US" sz="2000" b="1">
                <a:latin typeface="Arial" panose="020B0604020202020204" pitchFamily="34" charset="0"/>
                <a:cs typeface="Arial" panose="020B0604020202020204" pitchFamily="34" charset="0"/>
              </a:endParaRPr>
            </a:p>
          </p:txBody>
        </p:sp>
        <p:sp>
          <p:nvSpPr>
            <p:cNvPr id="40970" name="Text Box 7">
              <a:extLst>
                <a:ext uri="{FF2B5EF4-FFF2-40B4-BE49-F238E27FC236}">
                  <a16:creationId xmlns:a16="http://schemas.microsoft.com/office/drawing/2014/main" id="{78BF4AA7-8ACC-4891-913C-0530EEE4A3C5}"/>
                </a:ext>
              </a:extLst>
            </p:cNvPr>
            <p:cNvSpPr txBox="1">
              <a:spLocks noChangeArrowheads="1"/>
            </p:cNvSpPr>
            <p:nvPr/>
          </p:nvSpPr>
          <p:spPr bwMode="auto">
            <a:xfrm>
              <a:off x="1293" y="1017"/>
              <a:ext cx="3683"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b="1" dirty="0">
                  <a:latin typeface="Arial" panose="020B0604020202020204" pitchFamily="34" charset="0"/>
                  <a:cs typeface="Arial" panose="020B0604020202020204" pitchFamily="34" charset="0"/>
                </a:rPr>
                <a:t>FV</a:t>
              </a:r>
              <a:r>
                <a:rPr lang="bg-BG" altLang="en-US" sz="2400" b="1" dirty="0">
                  <a:latin typeface="Arial" panose="020B0604020202020204" pitchFamily="34" charset="0"/>
                  <a:cs typeface="Arial" panose="020B0604020202020204" pitchFamily="34" charset="0"/>
                </a:rPr>
                <a:t> of </a:t>
              </a:r>
              <a:r>
                <a:rPr lang="en-GB" altLang="en-US" sz="2400" b="1" dirty="0">
                  <a:latin typeface="Arial" panose="020B0604020202020204" pitchFamily="34" charset="0"/>
                  <a:cs typeface="Arial" panose="020B0604020202020204" pitchFamily="34" charset="0"/>
                </a:rPr>
                <a:t>a deposit of £100 at 5%</a:t>
              </a:r>
              <a:r>
                <a:rPr lang="bg-BG" altLang="en-US" sz="2400" b="1" dirty="0">
                  <a:latin typeface="Arial" panose="020B0604020202020204" pitchFamily="34" charset="0"/>
                  <a:cs typeface="Arial" panose="020B0604020202020204" pitchFamily="34" charset="0"/>
                </a:rPr>
                <a:t>= </a:t>
              </a:r>
              <a:r>
                <a:rPr lang="en-GB" altLang="en-US" sz="2400" b="1" dirty="0">
                  <a:latin typeface="Arial" panose="020B0604020202020204" pitchFamily="34" charset="0"/>
                  <a:cs typeface="Arial" panose="020B0604020202020204" pitchFamily="34" charset="0"/>
                </a:rPr>
                <a:t>£100(1+0.05</a:t>
              </a:r>
              <a:r>
                <a:rPr lang="bg-BG" altLang="en-US" sz="2400" b="1" dirty="0">
                  <a:latin typeface="Arial" panose="020B0604020202020204" pitchFamily="34" charset="0"/>
                  <a:cs typeface="Arial" panose="020B0604020202020204" pitchFamily="34" charset="0"/>
                </a:rPr>
                <a:t>)</a:t>
              </a:r>
              <a:r>
                <a:rPr lang="bg-BG" altLang="en-US" sz="2400" b="1" i="1" baseline="30000" dirty="0">
                  <a:latin typeface="Arial" panose="020B0604020202020204" pitchFamily="34" charset="0"/>
                  <a:cs typeface="Arial" panose="020B0604020202020204" pitchFamily="34" charset="0"/>
                </a:rPr>
                <a:t>n</a:t>
              </a:r>
              <a:endParaRPr lang="en-GB" altLang="en-US" sz="2400" b="1" i="1" baseline="30000" dirty="0">
                <a:latin typeface="Arial" panose="020B0604020202020204" pitchFamily="34" charset="0"/>
                <a:cs typeface="Arial" panose="020B0604020202020204" pitchFamily="34" charset="0"/>
              </a:endParaRPr>
            </a:p>
          </p:txBody>
        </p:sp>
        <p:sp>
          <p:nvSpPr>
            <p:cNvPr id="40971" name="AutoShape 8">
              <a:extLst>
                <a:ext uri="{FF2B5EF4-FFF2-40B4-BE49-F238E27FC236}">
                  <a16:creationId xmlns:a16="http://schemas.microsoft.com/office/drawing/2014/main" id="{A8290B57-FA83-4227-9801-9754A79B3D10}"/>
                </a:ext>
              </a:extLst>
            </p:cNvPr>
            <p:cNvSpPr>
              <a:spLocks noChangeArrowheads="1"/>
            </p:cNvSpPr>
            <p:nvPr/>
          </p:nvSpPr>
          <p:spPr bwMode="auto">
            <a:xfrm>
              <a:off x="755" y="1103"/>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
        <p:nvSpPr>
          <p:cNvPr id="40964" name="TextBox 1">
            <a:extLst>
              <a:ext uri="{FF2B5EF4-FFF2-40B4-BE49-F238E27FC236}">
                <a16:creationId xmlns:a16="http://schemas.microsoft.com/office/drawing/2014/main" id="{CDC700B9-F90C-4C39-812D-BEDCCB321821}"/>
              </a:ext>
            </a:extLst>
          </p:cNvPr>
          <p:cNvSpPr txBox="1">
            <a:spLocks noChangeArrowheads="1"/>
          </p:cNvSpPr>
          <p:nvPr/>
        </p:nvSpPr>
        <p:spPr bwMode="auto">
          <a:xfrm>
            <a:off x="3305175" y="2676526"/>
            <a:ext cx="65722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000" dirty="0">
                <a:latin typeface="Arial" panose="020B0604020202020204" pitchFamily="34" charset="0"/>
                <a:cs typeface="Arial" panose="020B0604020202020204" pitchFamily="34" charset="0"/>
              </a:rPr>
              <a:t>In year 1 (n=1) the FV is £105, in year 2 the FV is £110.25 and so on</a:t>
            </a:r>
            <a:endParaRPr lang="en-US" altLang="en-US" sz="2000" dirty="0">
              <a:latin typeface="Arial" panose="020B0604020202020204" pitchFamily="34" charset="0"/>
              <a:cs typeface="Arial" panose="020B0604020202020204" pitchFamily="34" charset="0"/>
            </a:endParaRPr>
          </a:p>
        </p:txBody>
      </p:sp>
      <p:sp>
        <p:nvSpPr>
          <p:cNvPr id="40965" name="AutoShape 10">
            <a:extLst>
              <a:ext uri="{FF2B5EF4-FFF2-40B4-BE49-F238E27FC236}">
                <a16:creationId xmlns:a16="http://schemas.microsoft.com/office/drawing/2014/main" id="{32E31100-68B5-4ABF-9353-0F97EC9679F4}"/>
              </a:ext>
            </a:extLst>
          </p:cNvPr>
          <p:cNvSpPr>
            <a:spLocks noChangeArrowheads="1"/>
          </p:cNvSpPr>
          <p:nvPr/>
        </p:nvSpPr>
        <p:spPr bwMode="auto">
          <a:xfrm>
            <a:off x="3059114" y="3648076"/>
            <a:ext cx="7146925" cy="1597025"/>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dirty="0">
              <a:latin typeface="Arial" panose="020B0604020202020204" pitchFamily="34" charset="0"/>
              <a:cs typeface="Arial" panose="020B0604020202020204" pitchFamily="34" charset="0"/>
            </a:endParaRPr>
          </a:p>
        </p:txBody>
      </p:sp>
      <p:sp>
        <p:nvSpPr>
          <p:cNvPr id="40966" name="AutoShape 8">
            <a:extLst>
              <a:ext uri="{FF2B5EF4-FFF2-40B4-BE49-F238E27FC236}">
                <a16:creationId xmlns:a16="http://schemas.microsoft.com/office/drawing/2014/main" id="{FBB84AE4-975F-4D37-A292-26421B887CAD}"/>
              </a:ext>
            </a:extLst>
          </p:cNvPr>
          <p:cNvSpPr>
            <a:spLocks noChangeArrowheads="1"/>
          </p:cNvSpPr>
          <p:nvPr/>
        </p:nvSpPr>
        <p:spPr bwMode="auto">
          <a:xfrm>
            <a:off x="2100263" y="4214813"/>
            <a:ext cx="639762" cy="754062"/>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703D3CD-8949-4651-930B-D49710C8FC55}"/>
              </a:ext>
            </a:extLst>
          </p:cNvPr>
          <p:cNvSpPr txBox="1">
            <a:spLocks noRot="1" noChangeAspect="1" noMove="1" noResize="1" noEditPoints="1" noAdjustHandles="1" noChangeArrowheads="1" noChangeShapeType="1" noTextEdit="1"/>
          </p:cNvSpPr>
          <p:nvPr/>
        </p:nvSpPr>
        <p:spPr>
          <a:xfrm>
            <a:off x="3225363" y="3914775"/>
            <a:ext cx="6547698" cy="1065548"/>
          </a:xfrm>
          <a:prstGeom prst="rect">
            <a:avLst/>
          </a:prstGeom>
          <a:blipFill>
            <a:blip r:embed="rId3"/>
            <a:stretch>
              <a:fillRect l="-1397" t="-4000" r="-1210"/>
            </a:stretch>
          </a:blipFill>
        </p:spPr>
        <p:txBody>
          <a:bodyPr/>
          <a:lstStyle/>
          <a:p>
            <a:pPr>
              <a:defRPr/>
            </a:pPr>
            <a:r>
              <a:rPr lang="en-US">
                <a:noFill/>
              </a:rPr>
              <a:t> </a:t>
            </a:r>
          </a:p>
        </p:txBody>
      </p:sp>
      <p:pic>
        <p:nvPicPr>
          <p:cNvPr id="6" name="Picture 5">
            <a:extLst>
              <a:ext uri="{FF2B5EF4-FFF2-40B4-BE49-F238E27FC236}">
                <a16:creationId xmlns:a16="http://schemas.microsoft.com/office/drawing/2014/main" id="{1FC41F3E-74E5-6C73-91E4-21BC81C604C6}"/>
              </a:ext>
            </a:extLst>
          </p:cNvPr>
          <p:cNvPicPr>
            <a:picLocks noChangeAspect="1"/>
          </p:cNvPicPr>
          <p:nvPr/>
        </p:nvPicPr>
        <p:blipFill>
          <a:blip r:embed="rId4"/>
          <a:stretch>
            <a:fillRect/>
          </a:stretch>
        </p:blipFill>
        <p:spPr>
          <a:xfrm>
            <a:off x="3903969" y="4325195"/>
            <a:ext cx="959722" cy="695325"/>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B10185B-CBFA-D2B4-6A03-D27CD8CE219D}"/>
                  </a:ext>
                </a:extLst>
              </p:cNvPr>
              <p:cNvSpPr txBox="1"/>
              <p:nvPr/>
            </p:nvSpPr>
            <p:spPr>
              <a:xfrm>
                <a:off x="3663536" y="4368340"/>
                <a:ext cx="1002889" cy="84593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altLang="en-US" sz="2400" b="1" i="1" smtClean="0">
                              <a:highlight>
                                <a:srgbClr val="E5CAAF"/>
                              </a:highlight>
                              <a:latin typeface="Cambria Math" panose="02040503050406030204" pitchFamily="18" charset="0"/>
                              <a:cs typeface="Arial" panose="020B0604020202020204" pitchFamily="34" charset="0"/>
                            </a:rPr>
                          </m:ctrlPr>
                        </m:fPr>
                        <m:num>
                          <m:r>
                            <a:rPr lang="en-GB" altLang="en-US" sz="2400" b="1" i="1" smtClean="0">
                              <a:highlight>
                                <a:srgbClr val="E5CAAF"/>
                              </a:highlight>
                              <a:latin typeface="Cambria Math" panose="02040503050406030204" pitchFamily="18" charset="0"/>
                              <a:cs typeface="Arial" panose="020B0604020202020204" pitchFamily="34" charset="0"/>
                            </a:rPr>
                            <m:t>£</m:t>
                          </m:r>
                          <m:r>
                            <a:rPr lang="en-GB" altLang="en-US" sz="2400" b="1" i="1" smtClean="0">
                              <a:highlight>
                                <a:srgbClr val="E5CAAF"/>
                              </a:highlight>
                              <a:latin typeface="Cambria Math" panose="02040503050406030204" pitchFamily="18" charset="0"/>
                              <a:cs typeface="Arial" panose="020B0604020202020204" pitchFamily="34" charset="0"/>
                            </a:rPr>
                            <m:t>𝟏𝟎𝟓</m:t>
                          </m:r>
                        </m:num>
                        <m:den>
                          <m:sSup>
                            <m:sSupPr>
                              <m:ctrlPr>
                                <a:rPr lang="en-GB" altLang="en-US" sz="2400" b="1" i="1" smtClean="0">
                                  <a:highlight>
                                    <a:srgbClr val="E5CAAF"/>
                                  </a:highlight>
                                  <a:latin typeface="Cambria Math" panose="02040503050406030204" pitchFamily="18" charset="0"/>
                                  <a:cs typeface="Arial" panose="020B0604020202020204" pitchFamily="34" charset="0"/>
                                </a:rPr>
                              </m:ctrlPr>
                            </m:sSupPr>
                            <m:e>
                              <m:d>
                                <m:dPr>
                                  <m:ctrlPr>
                                    <a:rPr lang="en-GB" altLang="en-US" sz="2400" b="1" i="1" smtClean="0">
                                      <a:highlight>
                                        <a:srgbClr val="E5CAAF"/>
                                      </a:highlight>
                                      <a:latin typeface="Cambria Math" panose="02040503050406030204" pitchFamily="18" charset="0"/>
                                      <a:cs typeface="Arial" panose="020B0604020202020204" pitchFamily="34" charset="0"/>
                                    </a:rPr>
                                  </m:ctrlPr>
                                </m:dPr>
                                <m:e>
                                  <m:r>
                                    <a:rPr lang="en-GB" altLang="en-US" sz="2400" b="1" i="1" smtClean="0">
                                      <a:highlight>
                                        <a:srgbClr val="E5CAAF"/>
                                      </a:highlight>
                                      <a:latin typeface="Cambria Math" panose="02040503050406030204" pitchFamily="18" charset="0"/>
                                      <a:cs typeface="Arial" panose="020B0604020202020204" pitchFamily="34" charset="0"/>
                                    </a:rPr>
                                    <m:t>𝟏</m:t>
                                  </m:r>
                                  <m:r>
                                    <a:rPr lang="en-GB" altLang="en-US" sz="2400" b="1" i="1" smtClean="0">
                                      <a:highlight>
                                        <a:srgbClr val="E5CAAF"/>
                                      </a:highlight>
                                      <a:latin typeface="Cambria Math" panose="02040503050406030204" pitchFamily="18" charset="0"/>
                                      <a:cs typeface="Arial" panose="020B0604020202020204" pitchFamily="34" charset="0"/>
                                    </a:rPr>
                                    <m:t>+</m:t>
                                  </m:r>
                                  <m:r>
                                    <a:rPr lang="en-GB" altLang="en-US" sz="2400" b="1" i="1" smtClean="0">
                                      <a:highlight>
                                        <a:srgbClr val="E5CAAF"/>
                                      </a:highlight>
                                      <a:latin typeface="Cambria Math" panose="02040503050406030204" pitchFamily="18" charset="0"/>
                                      <a:cs typeface="Arial" panose="020B0604020202020204" pitchFamily="34" charset="0"/>
                                    </a:rPr>
                                    <m:t>𝟎</m:t>
                                  </m:r>
                                  <m:r>
                                    <a:rPr lang="en-GB" altLang="en-US" sz="2400" b="1" i="1" smtClean="0">
                                      <a:highlight>
                                        <a:srgbClr val="E5CAAF"/>
                                      </a:highlight>
                                      <a:latin typeface="Cambria Math" panose="02040503050406030204" pitchFamily="18" charset="0"/>
                                      <a:cs typeface="Arial" panose="020B0604020202020204" pitchFamily="34" charset="0"/>
                                    </a:rPr>
                                    <m:t>.</m:t>
                                  </m:r>
                                  <m:r>
                                    <a:rPr lang="en-GB" altLang="en-US" sz="2400" b="1" i="1" smtClean="0">
                                      <a:highlight>
                                        <a:srgbClr val="E5CAAF"/>
                                      </a:highlight>
                                      <a:latin typeface="Cambria Math" panose="02040503050406030204" pitchFamily="18" charset="0"/>
                                      <a:cs typeface="Arial" panose="020B0604020202020204" pitchFamily="34" charset="0"/>
                                    </a:rPr>
                                    <m:t>𝟎𝟓</m:t>
                                  </m:r>
                                </m:e>
                              </m:d>
                            </m:e>
                            <m:sup>
                              <m:r>
                                <a:rPr lang="en-GB" altLang="en-US" sz="2400" b="1" i="1" smtClean="0">
                                  <a:highlight>
                                    <a:srgbClr val="E5CAAF"/>
                                  </a:highlight>
                                  <a:latin typeface="Cambria Math" panose="02040503050406030204" pitchFamily="18" charset="0"/>
                                  <a:cs typeface="Arial" panose="020B0604020202020204" pitchFamily="34" charset="0"/>
                                </a:rPr>
                                <m:t>𝟏</m:t>
                              </m:r>
                            </m:sup>
                          </m:sSup>
                        </m:den>
                      </m:f>
                    </m:oMath>
                  </m:oMathPara>
                </a14:m>
                <a:endParaRPr lang="en-GB" b="1" dirty="0">
                  <a:highlight>
                    <a:srgbClr val="E5CAAF"/>
                  </a:highlight>
                </a:endParaRPr>
              </a:p>
            </p:txBody>
          </p:sp>
        </mc:Choice>
        <mc:Fallback xmlns="">
          <p:sp>
            <p:nvSpPr>
              <p:cNvPr id="4" name="TextBox 3">
                <a:extLst>
                  <a:ext uri="{FF2B5EF4-FFF2-40B4-BE49-F238E27FC236}">
                    <a16:creationId xmlns:a16="http://schemas.microsoft.com/office/drawing/2014/main" id="{6B10185B-CBFA-D2B4-6A03-D27CD8CE219D}"/>
                  </a:ext>
                </a:extLst>
              </p:cNvPr>
              <p:cNvSpPr txBox="1">
                <a:spLocks noRot="1" noChangeAspect="1" noMove="1" noResize="1" noEditPoints="1" noAdjustHandles="1" noChangeArrowheads="1" noChangeShapeType="1" noTextEdit="1"/>
              </p:cNvSpPr>
              <p:nvPr/>
            </p:nvSpPr>
            <p:spPr>
              <a:xfrm>
                <a:off x="3663536" y="4368340"/>
                <a:ext cx="1002889" cy="845937"/>
              </a:xfrm>
              <a:prstGeom prst="rect">
                <a:avLst/>
              </a:prstGeom>
              <a:blipFill>
                <a:blip r:embed="rId5"/>
                <a:stretch>
                  <a:fillRect r="-69512"/>
                </a:stretch>
              </a:blipFill>
            </p:spPr>
            <p:txBody>
              <a:bodyPr/>
              <a:lstStyle/>
              <a:p>
                <a:r>
                  <a:rPr lang="en-GB">
                    <a:noFill/>
                  </a:rPr>
                  <a:t> </a:t>
                </a:r>
              </a:p>
            </p:txBody>
          </p:sp>
        </mc:Fallback>
      </mc:AlternateContent>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25E4-33CD-C4FC-03A2-B79CAB135E38}"/>
              </a:ext>
            </a:extLst>
          </p:cNvPr>
          <p:cNvSpPr>
            <a:spLocks noGrp="1"/>
          </p:cNvSpPr>
          <p:nvPr>
            <p:ph type="title"/>
          </p:nvPr>
        </p:nvSpPr>
        <p:spPr/>
        <p:txBody>
          <a:bodyPr/>
          <a:lstStyle/>
          <a:p>
            <a:r>
              <a:rPr lang="en-GB" dirty="0"/>
              <a:t>Ways to calculate Present Value</a:t>
            </a:r>
          </a:p>
        </p:txBody>
      </p:sp>
      <p:sp>
        <p:nvSpPr>
          <p:cNvPr id="3" name="Content Placeholder 2">
            <a:extLst>
              <a:ext uri="{FF2B5EF4-FFF2-40B4-BE49-F238E27FC236}">
                <a16:creationId xmlns:a16="http://schemas.microsoft.com/office/drawing/2014/main" id="{E5FF36E8-AB9B-7FEC-25A7-1997740E1E29}"/>
              </a:ext>
            </a:extLst>
          </p:cNvPr>
          <p:cNvSpPr>
            <a:spLocks noGrp="1"/>
          </p:cNvSpPr>
          <p:nvPr>
            <p:ph idx="1"/>
          </p:nvPr>
        </p:nvSpPr>
        <p:spPr/>
        <p:txBody>
          <a:bodyPr/>
          <a:lstStyle/>
          <a:p>
            <a:pPr marL="514350" indent="-514350">
              <a:buFont typeface="+mj-lt"/>
              <a:buAutoNum type="arabicPeriod"/>
            </a:pPr>
            <a:r>
              <a:rPr lang="en-GB" dirty="0"/>
              <a:t>Using discount tables</a:t>
            </a:r>
          </a:p>
          <a:p>
            <a:pPr marL="514350" indent="-514350">
              <a:buFont typeface="+mj-lt"/>
              <a:buAutoNum type="arabicPeriod"/>
            </a:pPr>
            <a:r>
              <a:rPr lang="en-GB" dirty="0"/>
              <a:t>Using the formula</a:t>
            </a:r>
          </a:p>
          <a:p>
            <a:pPr marL="514350" indent="-514350">
              <a:buFont typeface="+mj-lt"/>
              <a:buAutoNum type="arabicPeriod"/>
            </a:pPr>
            <a:r>
              <a:rPr lang="en-GB" dirty="0"/>
              <a:t>Using calculations in Excel</a:t>
            </a:r>
          </a:p>
          <a:p>
            <a:pPr marL="514350" indent="-514350">
              <a:buFont typeface="+mj-lt"/>
              <a:buAutoNum type="arabicPeriod"/>
            </a:pPr>
            <a:r>
              <a:rPr lang="en-GB" dirty="0"/>
              <a:t>Using Excel formulas</a:t>
            </a:r>
          </a:p>
        </p:txBody>
      </p:sp>
    </p:spTree>
    <p:extLst>
      <p:ext uri="{BB962C8B-B14F-4D97-AF65-F5344CB8AC3E}">
        <p14:creationId xmlns:p14="http://schemas.microsoft.com/office/powerpoint/2010/main" val="3705191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25E4-33CD-C4FC-03A2-B79CAB135E38}"/>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Using discount tables</a:t>
            </a:r>
          </a:p>
        </p:txBody>
      </p:sp>
      <p:sp>
        <p:nvSpPr>
          <p:cNvPr id="3" name="Content Placeholder 2">
            <a:extLst>
              <a:ext uri="{FF2B5EF4-FFF2-40B4-BE49-F238E27FC236}">
                <a16:creationId xmlns:a16="http://schemas.microsoft.com/office/drawing/2014/main" id="{E5FF36E8-AB9B-7FEC-25A7-1997740E1E29}"/>
              </a:ext>
            </a:extLst>
          </p:cNvPr>
          <p:cNvSpPr>
            <a:spLocks noGrp="1"/>
          </p:cNvSpPr>
          <p:nvPr>
            <p:ph idx="1"/>
          </p:nvPr>
        </p:nvSpPr>
        <p:spPr/>
        <p:txBody>
          <a:bodyPr>
            <a:normAutofit/>
          </a:bodyPr>
          <a:lstStyle/>
          <a:p>
            <a:pPr marL="514350" indent="-514350">
              <a:buFont typeface="+mj-lt"/>
              <a:buAutoNum type="arabicPeriod"/>
            </a:pPr>
            <a:r>
              <a:rPr lang="en-GB" dirty="0">
                <a:latin typeface="Arial" panose="020B0604020202020204" pitchFamily="34" charset="0"/>
                <a:cs typeface="Arial" panose="020B0604020202020204" pitchFamily="34" charset="0"/>
              </a:rPr>
              <a:t>Prepare the cash flow for each year of the project</a:t>
            </a:r>
          </a:p>
          <a:p>
            <a:pPr marL="514350" indent="-514350">
              <a:buFont typeface="+mj-lt"/>
              <a:buAutoNum type="arabicPeriod"/>
            </a:pPr>
            <a:r>
              <a:rPr lang="en-GB" dirty="0">
                <a:latin typeface="Arial" panose="020B0604020202020204" pitchFamily="34" charset="0"/>
                <a:cs typeface="Arial" panose="020B0604020202020204" pitchFamily="34" charset="0"/>
              </a:rPr>
              <a:t>Select the column representing the discount rate (cost of capital) you will use in the table</a:t>
            </a:r>
          </a:p>
          <a:p>
            <a:pPr marL="514350" indent="-514350">
              <a:buFont typeface="+mj-lt"/>
              <a:buAutoNum type="arabicPeriod"/>
            </a:pPr>
            <a:r>
              <a:rPr lang="en-GB" dirty="0">
                <a:latin typeface="Arial" panose="020B0604020202020204" pitchFamily="34" charset="0"/>
                <a:cs typeface="Arial" panose="020B0604020202020204" pitchFamily="34" charset="0"/>
              </a:rPr>
              <a:t>For each period find the multiplier and multiply the cash flow for that period by it</a:t>
            </a:r>
          </a:p>
          <a:p>
            <a:pPr marL="514350" indent="-514350">
              <a:buFont typeface="+mj-lt"/>
              <a:buAutoNum type="arabicPeriod"/>
            </a:pPr>
            <a:r>
              <a:rPr lang="en-GB" dirty="0">
                <a:latin typeface="Arial" panose="020B0604020202020204" pitchFamily="34" charset="0"/>
                <a:cs typeface="Arial" panose="020B0604020202020204" pitchFamily="34" charset="0"/>
              </a:rPr>
              <a:t>Add up all of the present values to give you the Net Present Value (NPV)</a:t>
            </a:r>
          </a:p>
          <a:p>
            <a:pPr marL="514350" indent="-514350">
              <a:buFont typeface="+mj-lt"/>
              <a:buAutoNum type="arabicPeriod"/>
            </a:pPr>
            <a:r>
              <a:rPr lang="en-GB" dirty="0">
                <a:latin typeface="Arial" panose="020B0604020202020204" pitchFamily="34" charset="0"/>
                <a:cs typeface="Arial" panose="020B0604020202020204" pitchFamily="34" charset="0"/>
              </a:rPr>
              <a:t>Apply rule - </a:t>
            </a:r>
            <a:r>
              <a:rPr lang="en-GB" altLang="en-US" sz="2800" dirty="0">
                <a:solidFill>
                  <a:srgbClr val="000000"/>
                </a:solidFill>
                <a:latin typeface="Arial" panose="020B0604020202020204" pitchFamily="34" charset="0"/>
                <a:cs typeface="Arial" panose="020B0604020202020204" pitchFamily="34" charset="0"/>
              </a:rPr>
              <a:t>If NPV is positive, it increases shareholder wealth therefore accept project.</a:t>
            </a:r>
          </a:p>
          <a:p>
            <a:pPr marL="514350" indent="-514350">
              <a:buFont typeface="+mj-lt"/>
              <a:buAutoNum type="arabicPeriod"/>
            </a:pPr>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1700393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6F369-1386-9209-99FD-BE999C04C68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Example of NPV using 20%</a:t>
            </a:r>
          </a:p>
        </p:txBody>
      </p:sp>
      <p:sp>
        <p:nvSpPr>
          <p:cNvPr id="3" name="Content Placeholder 2">
            <a:extLst>
              <a:ext uri="{FF2B5EF4-FFF2-40B4-BE49-F238E27FC236}">
                <a16:creationId xmlns:a16="http://schemas.microsoft.com/office/drawing/2014/main" id="{7CA7DF87-44DE-C014-72FA-03C384DAAC40}"/>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Arial" panose="020B0604020202020204" pitchFamily="34" charset="0"/>
                <a:cs typeface="Arial" panose="020B0604020202020204" pitchFamily="34" charset="0"/>
              </a:rPr>
              <a:t>Time</a:t>
            </a:r>
            <a:endParaRPr lang="en-GB"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800" b="1" i="0" u="none" strike="noStrike" kern="1200" dirty="0">
                <a:solidFill>
                  <a:srgbClr val="FFFFFF"/>
                </a:solidFill>
                <a:effectLst/>
                <a:latin typeface="Arial" panose="020B0604020202020204" pitchFamily="34" charset="0"/>
                <a:cs typeface="Arial" panose="020B0604020202020204" pitchFamily="34" charset="0"/>
              </a:rPr>
              <a:t>Project 1 £’000</a:t>
            </a:r>
            <a:endParaRPr lang="en-GB"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800" b="1" i="0" u="none" strike="noStrike" kern="1200" dirty="0">
                <a:solidFill>
                  <a:srgbClr val="FFFFFF"/>
                </a:solidFill>
                <a:effectLst/>
                <a:latin typeface="Arial" panose="020B0604020202020204" pitchFamily="34" charset="0"/>
                <a:cs typeface="Arial" panose="020B0604020202020204" pitchFamily="34" charset="0"/>
              </a:rPr>
              <a:t>Project 2 £’000</a:t>
            </a:r>
            <a:endParaRPr lang="en-GB"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GB" sz="1800" b="1" i="0" u="none" strike="noStrike" kern="1200" dirty="0">
                <a:solidFill>
                  <a:srgbClr val="FFFFFF"/>
                </a:solidFill>
                <a:effectLst/>
                <a:latin typeface="Arial" panose="020B0604020202020204" pitchFamily="34" charset="0"/>
                <a:cs typeface="Arial" panose="020B0604020202020204" pitchFamily="34" charset="0"/>
              </a:rPr>
              <a:t>Project 3 £’000</a:t>
            </a:r>
            <a:endParaRPr lang="en-GB" sz="1800" b="0" i="0" u="none" strike="noStrike" dirty="0">
              <a:effectLst/>
              <a:latin typeface="Arial" panose="020B0604020202020204" pitchFamily="34" charset="0"/>
            </a:endParaRPr>
          </a:p>
        </p:txBody>
      </p:sp>
      <p:graphicFrame>
        <p:nvGraphicFramePr>
          <p:cNvPr id="4" name="Table 4">
            <a:extLst>
              <a:ext uri="{FF2B5EF4-FFF2-40B4-BE49-F238E27FC236}">
                <a16:creationId xmlns:a16="http://schemas.microsoft.com/office/drawing/2014/main" id="{237D7C4B-587A-3528-267F-32E959D94E1A}"/>
              </a:ext>
            </a:extLst>
          </p:cNvPr>
          <p:cNvGraphicFramePr>
            <a:graphicFrameLocks noGrp="1"/>
          </p:cNvGraphicFramePr>
          <p:nvPr/>
        </p:nvGraphicFramePr>
        <p:xfrm>
          <a:off x="838200" y="1539240"/>
          <a:ext cx="8128000" cy="377952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4090910950"/>
                    </a:ext>
                  </a:extLst>
                </a:gridCol>
                <a:gridCol w="2032000">
                  <a:extLst>
                    <a:ext uri="{9D8B030D-6E8A-4147-A177-3AD203B41FA5}">
                      <a16:colId xmlns:a16="http://schemas.microsoft.com/office/drawing/2014/main" val="776081590"/>
                    </a:ext>
                  </a:extLst>
                </a:gridCol>
                <a:gridCol w="2032000">
                  <a:extLst>
                    <a:ext uri="{9D8B030D-6E8A-4147-A177-3AD203B41FA5}">
                      <a16:colId xmlns:a16="http://schemas.microsoft.com/office/drawing/2014/main" val="1493099542"/>
                    </a:ext>
                  </a:extLst>
                </a:gridCol>
                <a:gridCol w="2032000">
                  <a:extLst>
                    <a:ext uri="{9D8B030D-6E8A-4147-A177-3AD203B41FA5}">
                      <a16:colId xmlns:a16="http://schemas.microsoft.com/office/drawing/2014/main" val="1428374482"/>
                    </a:ext>
                  </a:extLst>
                </a:gridCol>
              </a:tblGrid>
              <a:tr h="370840">
                <a:tc>
                  <a:txBody>
                    <a:bodyPr/>
                    <a:lstStyle/>
                    <a:p>
                      <a:r>
                        <a:rPr lang="en-GB" dirty="0">
                          <a:latin typeface="Arial" panose="020B0604020202020204" pitchFamily="34" charset="0"/>
                          <a:cs typeface="Arial" panose="020B0604020202020204" pitchFamily="34" charset="0"/>
                        </a:rPr>
                        <a:t>Time</a:t>
                      </a:r>
                    </a:p>
                  </a:txBody>
                  <a:tcPr/>
                </a:tc>
                <a:tc>
                  <a:txBody>
                    <a:bodyPr/>
                    <a:lstStyle/>
                    <a:p>
                      <a:r>
                        <a:rPr lang="en-GB" dirty="0">
                          <a:latin typeface="Arial" panose="020B0604020202020204" pitchFamily="34" charset="0"/>
                          <a:cs typeface="Arial" panose="020B0604020202020204" pitchFamily="34" charset="0"/>
                        </a:rPr>
                        <a:t>Cash flow £’000</a:t>
                      </a:r>
                    </a:p>
                  </a:txBody>
                  <a:tcPr/>
                </a:tc>
                <a:tc>
                  <a:txBody>
                    <a:bodyPr/>
                    <a:lstStyle/>
                    <a:p>
                      <a:r>
                        <a:rPr lang="en-GB" dirty="0">
                          <a:latin typeface="Arial" panose="020B0604020202020204" pitchFamily="34" charset="0"/>
                          <a:cs typeface="Arial" panose="020B0604020202020204" pitchFamily="34" charset="0"/>
                        </a:rPr>
                        <a:t>Multiplier (from the discount table)</a:t>
                      </a:r>
                    </a:p>
                  </a:txBody>
                  <a:tcPr/>
                </a:tc>
                <a:tc>
                  <a:txBody>
                    <a:bodyPr/>
                    <a:lstStyle/>
                    <a:p>
                      <a:r>
                        <a:rPr lang="en-GB" dirty="0">
                          <a:latin typeface="Arial" panose="020B0604020202020204" pitchFamily="34" charset="0"/>
                          <a:cs typeface="Arial" panose="020B0604020202020204" pitchFamily="34" charset="0"/>
                        </a:rPr>
                        <a:t>Present value</a:t>
                      </a:r>
                    </a:p>
                  </a:txBody>
                  <a:tcPr/>
                </a:tc>
                <a:extLst>
                  <a:ext uri="{0D108BD9-81ED-4DB2-BD59-A6C34878D82A}">
                    <a16:rowId xmlns:a16="http://schemas.microsoft.com/office/drawing/2014/main" val="2635328412"/>
                  </a:ext>
                </a:extLst>
              </a:tr>
              <a:tr h="370840">
                <a:tc>
                  <a:txBody>
                    <a:bodyPr/>
                    <a:lstStyle/>
                    <a:p>
                      <a:r>
                        <a:rPr lang="en-GB" dirty="0">
                          <a:latin typeface="Arial" panose="020B0604020202020204" pitchFamily="34" charset="0"/>
                          <a:cs typeface="Arial" panose="020B0604020202020204" pitchFamily="34" charset="0"/>
                        </a:rPr>
                        <a:t>Immediately (year 0)</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r>
                        <a:rPr lang="en-GB" dirty="0">
                          <a:latin typeface="Arial" panose="020B0604020202020204" pitchFamily="34" charset="0"/>
                          <a:cs typeface="Arial" panose="020B0604020202020204" pitchFamily="34" charset="0"/>
                        </a:rPr>
                        <a:t>1</a:t>
                      </a:r>
                    </a:p>
                  </a:txBody>
                  <a:tcPr/>
                </a:tc>
                <a:tc>
                  <a:txBody>
                    <a:bodyPr/>
                    <a:lstStyle/>
                    <a:p>
                      <a:r>
                        <a:rPr lang="en-GB"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4232301692"/>
                  </a:ext>
                </a:extLst>
              </a:tr>
              <a:tr h="370840">
                <a:tc>
                  <a:txBody>
                    <a:bodyPr/>
                    <a:lstStyle/>
                    <a:p>
                      <a:r>
                        <a:rPr lang="en-GB" dirty="0">
                          <a:latin typeface="Arial" panose="020B0604020202020204" pitchFamily="34" charset="0"/>
                          <a:cs typeface="Arial" panose="020B0604020202020204" pitchFamily="34" charset="0"/>
                        </a:rPr>
                        <a:t>1 Years time</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r>
                        <a:rPr lang="en-GB" dirty="0">
                          <a:latin typeface="Arial" panose="020B0604020202020204" pitchFamily="34" charset="0"/>
                          <a:cs typeface="Arial" panose="020B0604020202020204" pitchFamily="34" charset="0"/>
                        </a:rPr>
                        <a:t>0.833</a:t>
                      </a:r>
                    </a:p>
                  </a:txBody>
                  <a:tcPr/>
                </a:tc>
                <a:tc>
                  <a:txBody>
                    <a:bodyPr/>
                    <a:lstStyle/>
                    <a:p>
                      <a:r>
                        <a:rPr lang="en-GB" dirty="0">
                          <a:latin typeface="Arial" panose="020B0604020202020204" pitchFamily="34" charset="0"/>
                          <a:cs typeface="Arial" panose="020B0604020202020204" pitchFamily="34" charset="0"/>
                        </a:rPr>
                        <a:t>16.66</a:t>
                      </a:r>
                    </a:p>
                  </a:txBody>
                  <a:tcPr/>
                </a:tc>
                <a:extLst>
                  <a:ext uri="{0D108BD9-81ED-4DB2-BD59-A6C34878D82A}">
                    <a16:rowId xmlns:a16="http://schemas.microsoft.com/office/drawing/2014/main" val="3010674461"/>
                  </a:ext>
                </a:extLst>
              </a:tr>
              <a:tr h="370840">
                <a:tc>
                  <a:txBody>
                    <a:bodyPr/>
                    <a:lstStyle/>
                    <a:p>
                      <a:r>
                        <a:rPr lang="en-GB" dirty="0">
                          <a:latin typeface="Arial" panose="020B0604020202020204" pitchFamily="34" charset="0"/>
                          <a:cs typeface="Arial" panose="020B0604020202020204" pitchFamily="34" charset="0"/>
                        </a:rPr>
                        <a:t>2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r>
                        <a:rPr lang="en-GB" dirty="0">
                          <a:latin typeface="Arial" panose="020B0604020202020204" pitchFamily="34" charset="0"/>
                          <a:cs typeface="Arial" panose="020B0604020202020204" pitchFamily="34" charset="0"/>
                        </a:rPr>
                        <a:t>0.694</a:t>
                      </a:r>
                    </a:p>
                  </a:txBody>
                  <a:tcPr/>
                </a:tc>
                <a:tc>
                  <a:txBody>
                    <a:bodyPr/>
                    <a:lstStyle/>
                    <a:p>
                      <a:r>
                        <a:rPr lang="en-GB" dirty="0">
                          <a:latin typeface="Arial" panose="020B0604020202020204" pitchFamily="34" charset="0"/>
                          <a:cs typeface="Arial" panose="020B0604020202020204" pitchFamily="34" charset="0"/>
                        </a:rPr>
                        <a:t>27.76</a:t>
                      </a:r>
                    </a:p>
                  </a:txBody>
                  <a:tcPr/>
                </a:tc>
                <a:extLst>
                  <a:ext uri="{0D108BD9-81ED-4DB2-BD59-A6C34878D82A}">
                    <a16:rowId xmlns:a16="http://schemas.microsoft.com/office/drawing/2014/main" val="1618983218"/>
                  </a:ext>
                </a:extLst>
              </a:tr>
              <a:tr h="370840">
                <a:tc>
                  <a:txBody>
                    <a:bodyPr/>
                    <a:lstStyle/>
                    <a:p>
                      <a:r>
                        <a:rPr lang="en-GB" dirty="0">
                          <a:latin typeface="Arial" panose="020B0604020202020204" pitchFamily="34" charset="0"/>
                          <a:cs typeface="Arial" panose="020B0604020202020204" pitchFamily="34" charset="0"/>
                        </a:rPr>
                        <a:t>3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0.579</a:t>
                      </a:r>
                    </a:p>
                  </a:txBody>
                  <a:tcPr/>
                </a:tc>
                <a:tc>
                  <a:txBody>
                    <a:bodyPr/>
                    <a:lstStyle/>
                    <a:p>
                      <a:r>
                        <a:rPr lang="en-GB" dirty="0">
                          <a:latin typeface="Arial" panose="020B0604020202020204" pitchFamily="34" charset="0"/>
                          <a:cs typeface="Arial" panose="020B0604020202020204" pitchFamily="34" charset="0"/>
                        </a:rPr>
                        <a:t>34.74</a:t>
                      </a:r>
                    </a:p>
                  </a:txBody>
                  <a:tcPr/>
                </a:tc>
                <a:extLst>
                  <a:ext uri="{0D108BD9-81ED-4DB2-BD59-A6C34878D82A}">
                    <a16:rowId xmlns:a16="http://schemas.microsoft.com/office/drawing/2014/main" val="777866170"/>
                  </a:ext>
                </a:extLst>
              </a:tr>
              <a:tr h="370840">
                <a:tc>
                  <a:txBody>
                    <a:bodyPr/>
                    <a:lstStyle/>
                    <a:p>
                      <a:r>
                        <a:rPr lang="en-GB" dirty="0">
                          <a:latin typeface="Arial" panose="020B0604020202020204" pitchFamily="34" charset="0"/>
                          <a:cs typeface="Arial" panose="020B0604020202020204" pitchFamily="34" charset="0"/>
                        </a:rPr>
                        <a:t>4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r>
                        <a:rPr lang="en-GB" dirty="0">
                          <a:latin typeface="Arial" panose="020B0604020202020204" pitchFamily="34" charset="0"/>
                          <a:cs typeface="Arial" panose="020B0604020202020204" pitchFamily="34" charset="0"/>
                        </a:rPr>
                        <a:t>0.482</a:t>
                      </a:r>
                    </a:p>
                  </a:txBody>
                  <a:tcPr/>
                </a:tc>
                <a:tc>
                  <a:txBody>
                    <a:bodyPr/>
                    <a:lstStyle/>
                    <a:p>
                      <a:r>
                        <a:rPr lang="en-GB" dirty="0">
                          <a:latin typeface="Arial" panose="020B0604020202020204" pitchFamily="34" charset="0"/>
                          <a:cs typeface="Arial" panose="020B0604020202020204" pitchFamily="34" charset="0"/>
                        </a:rPr>
                        <a:t>28.92</a:t>
                      </a:r>
                    </a:p>
                  </a:txBody>
                  <a:tcPr/>
                </a:tc>
                <a:extLst>
                  <a:ext uri="{0D108BD9-81ED-4DB2-BD59-A6C34878D82A}">
                    <a16:rowId xmlns:a16="http://schemas.microsoft.com/office/drawing/2014/main" val="3426279036"/>
                  </a:ext>
                </a:extLst>
              </a:tr>
              <a:tr h="370840">
                <a:tc>
                  <a:txBody>
                    <a:bodyPr/>
                    <a:lstStyle/>
                    <a:p>
                      <a:r>
                        <a:rPr lang="en-GB" dirty="0">
                          <a:latin typeface="Arial" panose="020B0604020202020204" pitchFamily="34" charset="0"/>
                          <a:cs typeface="Arial" panose="020B0604020202020204" pitchFamily="34" charset="0"/>
                        </a:rPr>
                        <a:t>5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r>
                        <a:rPr lang="en-GB" dirty="0">
                          <a:latin typeface="Arial" panose="020B0604020202020204" pitchFamily="34" charset="0"/>
                          <a:cs typeface="Arial" panose="020B0604020202020204" pitchFamily="34" charset="0"/>
                        </a:rPr>
                        <a:t>0.402</a:t>
                      </a:r>
                    </a:p>
                  </a:txBody>
                  <a:tcPr/>
                </a:tc>
                <a:tc>
                  <a:txBody>
                    <a:bodyPr/>
                    <a:lstStyle/>
                    <a:p>
                      <a:r>
                        <a:rPr lang="en-GB" dirty="0">
                          <a:latin typeface="Arial" panose="020B0604020202020204" pitchFamily="34" charset="0"/>
                          <a:cs typeface="Arial" panose="020B0604020202020204" pitchFamily="34" charset="0"/>
                        </a:rPr>
                        <a:t>16.08</a:t>
                      </a:r>
                    </a:p>
                  </a:txBody>
                  <a:tcPr/>
                </a:tc>
                <a:extLst>
                  <a:ext uri="{0D108BD9-81ED-4DB2-BD59-A6C34878D82A}">
                    <a16:rowId xmlns:a16="http://schemas.microsoft.com/office/drawing/2014/main" val="3678619725"/>
                  </a:ext>
                </a:extLst>
              </a:tr>
              <a:tr h="370840">
                <a:tc>
                  <a:txBody>
                    <a:bodyPr/>
                    <a:lstStyle/>
                    <a:p>
                      <a:r>
                        <a:rPr lang="en-GB" dirty="0">
                          <a:latin typeface="Arial" panose="020B0604020202020204" pitchFamily="34" charset="0"/>
                          <a:cs typeface="Arial" panose="020B0604020202020204" pitchFamily="34" charset="0"/>
                        </a:rPr>
                        <a:t>Total - NPV</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24.16</a:t>
                      </a:r>
                    </a:p>
                  </a:txBody>
                  <a:tcPr/>
                </a:tc>
                <a:extLst>
                  <a:ext uri="{0D108BD9-81ED-4DB2-BD59-A6C34878D82A}">
                    <a16:rowId xmlns:a16="http://schemas.microsoft.com/office/drawing/2014/main" val="2603080588"/>
                  </a:ext>
                </a:extLst>
              </a:tr>
            </a:tbl>
          </a:graphicData>
        </a:graphic>
      </p:graphicFrame>
      <p:sp>
        <p:nvSpPr>
          <p:cNvPr id="6" name="TextBox 5">
            <a:extLst>
              <a:ext uri="{FF2B5EF4-FFF2-40B4-BE49-F238E27FC236}">
                <a16:creationId xmlns:a16="http://schemas.microsoft.com/office/drawing/2014/main" id="{B6F89EC0-C768-F22E-0A54-75C2FF593149}"/>
              </a:ext>
            </a:extLst>
          </p:cNvPr>
          <p:cNvSpPr txBox="1"/>
          <p:nvPr/>
        </p:nvSpPr>
        <p:spPr>
          <a:xfrm>
            <a:off x="1053019" y="5492507"/>
            <a:ext cx="8470360"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Investing in the machine will increase wealth of business and owners by £24,160 therefore accept.</a:t>
            </a:r>
          </a:p>
        </p:txBody>
      </p:sp>
    </p:spTree>
    <p:extLst>
      <p:ext uri="{BB962C8B-B14F-4D97-AF65-F5344CB8AC3E}">
        <p14:creationId xmlns:p14="http://schemas.microsoft.com/office/powerpoint/2010/main" val="2148185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82093174-3B1D-4C47-8C6D-92978F19B56B}"/>
              </a:ext>
            </a:extLst>
          </p:cNvPr>
          <p:cNvSpPr txBox="1">
            <a:spLocks noChangeArrowheads="1"/>
          </p:cNvSpPr>
          <p:nvPr/>
        </p:nvSpPr>
        <p:spPr bwMode="auto">
          <a:xfrm>
            <a:off x="1524000" y="103188"/>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Figure 4.4 Present value of £1 receivable at</a:t>
            </a:r>
            <a:b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b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various times in the future, assuming an annual</a:t>
            </a:r>
            <a:b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b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financing cost of 20 per cent</a:t>
            </a:r>
            <a:endParaRPr kumimoji="0" lang="en-GB" altLang="en-US" sz="2400" b="0"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pic>
        <p:nvPicPr>
          <p:cNvPr id="43011" name="Picture 56" descr="\\192.168.9.252\08macdata04\08VOL4\Graphics\Powerpoint\PE_UK\PE536-ATRILL\Final files\GIF\ch04\M04NF004.gif">
            <a:extLst>
              <a:ext uri="{FF2B5EF4-FFF2-40B4-BE49-F238E27FC236}">
                <a16:creationId xmlns:a16="http://schemas.microsoft.com/office/drawing/2014/main" id="{3285A354-B7E6-49E6-8EF2-4A820520E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914" y="1658939"/>
            <a:ext cx="6988175"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25E4-33CD-C4FC-03A2-B79CAB135E38}"/>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Using mathematical equation</a:t>
            </a:r>
          </a:p>
        </p:txBody>
      </p:sp>
      <p:sp>
        <p:nvSpPr>
          <p:cNvPr id="3" name="Content Placeholder 2">
            <a:extLst>
              <a:ext uri="{FF2B5EF4-FFF2-40B4-BE49-F238E27FC236}">
                <a16:creationId xmlns:a16="http://schemas.microsoft.com/office/drawing/2014/main" id="{E5FF36E8-AB9B-7FEC-25A7-1997740E1E29}"/>
              </a:ext>
            </a:extLst>
          </p:cNvPr>
          <p:cNvSpPr>
            <a:spLocks noGrp="1"/>
          </p:cNvSpPr>
          <p:nvPr>
            <p:ph idx="1"/>
          </p:nvPr>
        </p:nvSpPr>
        <p:spPr/>
        <p:txBody>
          <a:bodyPr/>
          <a:lstStyle/>
          <a:p>
            <a:pPr marL="514350" indent="-514350">
              <a:buFont typeface="+mj-lt"/>
              <a:buAutoNum type="arabicPeriod"/>
            </a:pPr>
            <a:r>
              <a:rPr lang="en-GB" dirty="0">
                <a:latin typeface="Arial" panose="020B0604020202020204" pitchFamily="34" charset="0"/>
                <a:cs typeface="Arial" panose="020B0604020202020204" pitchFamily="34" charset="0"/>
              </a:rPr>
              <a:t>Prepare the cash flow for each year of the project</a:t>
            </a:r>
          </a:p>
          <a:p>
            <a:pPr marL="514350" indent="-514350">
              <a:buFont typeface="+mj-lt"/>
              <a:buAutoNum type="arabicPeriod"/>
            </a:pPr>
            <a:r>
              <a:rPr lang="en-GB" dirty="0">
                <a:latin typeface="Arial" panose="020B0604020202020204" pitchFamily="34" charset="0"/>
                <a:cs typeface="Arial" panose="020B0604020202020204" pitchFamily="34" charset="0"/>
              </a:rPr>
              <a:t>Calculate the PV of each </a:t>
            </a:r>
          </a:p>
          <a:p>
            <a:pPr marL="514350" indent="-514350">
              <a:buFont typeface="+mj-lt"/>
              <a:buAutoNum type="arabicPeriod"/>
            </a:pPr>
            <a:r>
              <a:rPr lang="en-GB" dirty="0">
                <a:latin typeface="Arial" panose="020B0604020202020204" pitchFamily="34" charset="0"/>
                <a:cs typeface="Arial" panose="020B0604020202020204" pitchFamily="34" charset="0"/>
              </a:rPr>
              <a:t>Add up all of the present values to give you the Net Present Value (NPV)</a:t>
            </a:r>
          </a:p>
          <a:p>
            <a:pPr marL="514350" indent="-514350">
              <a:buFont typeface="+mj-lt"/>
              <a:buAutoNum type="arabicPeriod"/>
            </a:pPr>
            <a:r>
              <a:rPr lang="en-GB" dirty="0">
                <a:latin typeface="Arial" panose="020B0604020202020204" pitchFamily="34" charset="0"/>
                <a:cs typeface="Arial" panose="020B0604020202020204" pitchFamily="34" charset="0"/>
              </a:rPr>
              <a:t>Apply rule - </a:t>
            </a:r>
            <a:r>
              <a:rPr lang="en-GB" altLang="en-US" sz="2800" dirty="0">
                <a:solidFill>
                  <a:srgbClr val="000000"/>
                </a:solidFill>
                <a:latin typeface="Arial" panose="020B0604020202020204" pitchFamily="34" charset="0"/>
                <a:cs typeface="Arial" panose="020B0604020202020204" pitchFamily="34" charset="0"/>
              </a:rPr>
              <a:t>If NPV is positive, it increases shareholder wealth therefore accept project.</a:t>
            </a:r>
            <a:endParaRPr lang="en-GB" b="1" dirty="0">
              <a:latin typeface="Arial" panose="020B0604020202020204" pitchFamily="34" charset="0"/>
              <a:cs typeface="Arial" panose="020B0604020202020204" pitchFamily="34" charset="0"/>
            </a:endParaRPr>
          </a:p>
          <a:p>
            <a:pPr marL="514350" indent="-514350">
              <a:buFont typeface="+mj-lt"/>
              <a:buAutoNum type="arabicPeriod"/>
            </a:pPr>
            <a:endParaRPr lang="en-GB" dirty="0"/>
          </a:p>
        </p:txBody>
      </p:sp>
    </p:spTree>
    <p:extLst>
      <p:ext uri="{BB962C8B-B14F-4D97-AF65-F5344CB8AC3E}">
        <p14:creationId xmlns:p14="http://schemas.microsoft.com/office/powerpoint/2010/main" val="1982734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861C53-6A22-4D12-8C78-A366203131EE}"/>
              </a:ext>
            </a:extLst>
          </p:cNvPr>
          <p:cNvSpPr txBox="1"/>
          <p:nvPr/>
        </p:nvSpPr>
        <p:spPr>
          <a:xfrm>
            <a:off x="2114551" y="3990975"/>
            <a:ext cx="7896225" cy="267765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Investing in the machine will increase wealth of business and owners by £24,190 therefore accept.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NPV is positive, project should be accepted.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comparing two projects with positive NPV accept the higher.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mc:AlternateContent xmlns:mc="http://schemas.openxmlformats.org/markup-compatibility/2006" xmlns:a14="http://schemas.microsoft.com/office/drawing/2010/main">
        <mc:Choice Requires="a14">
          <p:graphicFrame>
            <p:nvGraphicFramePr>
              <p:cNvPr id="2" name="Table 2">
                <a:extLst>
                  <a:ext uri="{FF2B5EF4-FFF2-40B4-BE49-F238E27FC236}">
                    <a16:creationId xmlns:a16="http://schemas.microsoft.com/office/drawing/2014/main" id="{C47BA037-36CF-CE6F-1F73-2B5D4A64E77E}"/>
                  </a:ext>
                </a:extLst>
              </p:cNvPr>
              <p:cNvGraphicFramePr>
                <a:graphicFrameLocks noGrp="1"/>
              </p:cNvGraphicFramePr>
              <p:nvPr/>
            </p:nvGraphicFramePr>
            <p:xfrm>
              <a:off x="2032000" y="719666"/>
              <a:ext cx="8128000" cy="323596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3990985804"/>
                        </a:ext>
                      </a:extLst>
                    </a:gridCol>
                    <a:gridCol w="2032000">
                      <a:extLst>
                        <a:ext uri="{9D8B030D-6E8A-4147-A177-3AD203B41FA5}">
                          <a16:colId xmlns:a16="http://schemas.microsoft.com/office/drawing/2014/main" val="1759210047"/>
                        </a:ext>
                      </a:extLst>
                    </a:gridCol>
                    <a:gridCol w="2032000">
                      <a:extLst>
                        <a:ext uri="{9D8B030D-6E8A-4147-A177-3AD203B41FA5}">
                          <a16:colId xmlns:a16="http://schemas.microsoft.com/office/drawing/2014/main" val="2677729714"/>
                        </a:ext>
                      </a:extLst>
                    </a:gridCol>
                    <a:gridCol w="2032000">
                      <a:extLst>
                        <a:ext uri="{9D8B030D-6E8A-4147-A177-3AD203B41FA5}">
                          <a16:colId xmlns:a16="http://schemas.microsoft.com/office/drawing/2014/main" val="1041858959"/>
                        </a:ext>
                      </a:extLst>
                    </a:gridCol>
                  </a:tblGrid>
                  <a:tr h="370840">
                    <a:tc>
                      <a:txBody>
                        <a:bodyPr/>
                        <a:lstStyle/>
                        <a:p>
                          <a:r>
                            <a:rPr lang="en-GB" dirty="0">
                              <a:latin typeface="Arial" panose="020B0604020202020204" pitchFamily="34" charset="0"/>
                              <a:cs typeface="Arial" panose="020B0604020202020204" pitchFamily="34" charset="0"/>
                            </a:rPr>
                            <a:t>Time</a:t>
                          </a:r>
                        </a:p>
                      </a:txBody>
                      <a:tcPr/>
                    </a:tc>
                    <a:tc>
                      <a:txBody>
                        <a:bodyPr/>
                        <a:lstStyle/>
                        <a:p>
                          <a:r>
                            <a:rPr lang="en-GB" dirty="0">
                              <a:latin typeface="Arial" panose="020B0604020202020204" pitchFamily="34" charset="0"/>
                              <a:cs typeface="Arial" panose="020B0604020202020204" pitchFamily="34" charset="0"/>
                            </a:rPr>
                            <a:t>Cash flow £’000</a:t>
                          </a:r>
                        </a:p>
                      </a:txBody>
                      <a:tcPr/>
                    </a:tc>
                    <a:tc>
                      <a:txBody>
                        <a:bodyPr/>
                        <a:lstStyle/>
                        <a:p>
                          <a:r>
                            <a:rPr lang="en-GB" dirty="0">
                              <a:latin typeface="Arial" panose="020B0604020202020204" pitchFamily="34" charset="0"/>
                              <a:cs typeface="Arial" panose="020B0604020202020204" pitchFamily="34" charset="0"/>
                            </a:rPr>
                            <a:t>Formula</a:t>
                          </a:r>
                        </a:p>
                      </a:txBody>
                      <a:tcPr/>
                    </a:tc>
                    <a:tc>
                      <a:txBody>
                        <a:bodyPr/>
                        <a:lstStyle/>
                        <a:p>
                          <a:r>
                            <a:rPr lang="en-GB" dirty="0">
                              <a:latin typeface="Arial" panose="020B0604020202020204" pitchFamily="34" charset="0"/>
                              <a:cs typeface="Arial" panose="020B0604020202020204" pitchFamily="34" charset="0"/>
                            </a:rPr>
                            <a:t>Present value</a:t>
                          </a:r>
                        </a:p>
                      </a:txBody>
                      <a:tcPr/>
                    </a:tc>
                    <a:extLst>
                      <a:ext uri="{0D108BD9-81ED-4DB2-BD59-A6C34878D82A}">
                        <a16:rowId xmlns:a16="http://schemas.microsoft.com/office/drawing/2014/main" val="2532563416"/>
                      </a:ext>
                    </a:extLst>
                  </a:tr>
                  <a:tr h="370840">
                    <a:tc>
                      <a:txBody>
                        <a:bodyPr/>
                        <a:lstStyle/>
                        <a:p>
                          <a:r>
                            <a:rPr lang="en-GB" dirty="0">
                              <a:latin typeface="Arial" panose="020B0604020202020204" pitchFamily="34" charset="0"/>
                              <a:cs typeface="Arial" panose="020B0604020202020204" pitchFamily="34" charset="0"/>
                            </a:rPr>
                            <a:t>Immediately (year 0)</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(100.00)</a:t>
                          </a:r>
                        </a:p>
                      </a:txBody>
                      <a:tcPr/>
                    </a:tc>
                    <a:extLst>
                      <a:ext uri="{0D108BD9-81ED-4DB2-BD59-A6C34878D82A}">
                        <a16:rowId xmlns:a16="http://schemas.microsoft.com/office/drawing/2014/main" val="1226225726"/>
                      </a:ext>
                    </a:extLst>
                  </a:tr>
                  <a:tr h="370840">
                    <a:tc>
                      <a:txBody>
                        <a:bodyPr/>
                        <a:lstStyle/>
                        <a:p>
                          <a:r>
                            <a:rPr lang="en-GB" dirty="0">
                              <a:latin typeface="Arial" panose="020B0604020202020204" pitchFamily="34" charset="0"/>
                              <a:cs typeface="Arial" panose="020B0604020202020204" pitchFamily="34" charset="0"/>
                            </a:rPr>
                            <a:t>1 Years time</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a:t>
                          </a:r>
                          <a14:m>
                            <m:oMath xmlns:m="http://schemas.openxmlformats.org/officeDocument/2006/math">
                              <m:sSup>
                                <m:sSup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sSup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(1+0.2)</m:t>
                                  </m:r>
                                </m:e>
                                <m:sup>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m:t>
                                  </m:r>
                                </m:sup>
                              </m:sSup>
                            </m:oMath>
                          </a14:m>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16.67</a:t>
                          </a:r>
                        </a:p>
                      </a:txBody>
                      <a:tcPr/>
                    </a:tc>
                    <a:extLst>
                      <a:ext uri="{0D108BD9-81ED-4DB2-BD59-A6C34878D82A}">
                        <a16:rowId xmlns:a16="http://schemas.microsoft.com/office/drawing/2014/main" val="3569630542"/>
                      </a:ext>
                    </a:extLst>
                  </a:tr>
                  <a:tr h="370840">
                    <a:tc>
                      <a:txBody>
                        <a:bodyPr/>
                        <a:lstStyle/>
                        <a:p>
                          <a:r>
                            <a:rPr lang="en-GB" dirty="0">
                              <a:latin typeface="Arial" panose="020B0604020202020204" pitchFamily="34" charset="0"/>
                              <a:cs typeface="Arial" panose="020B0604020202020204" pitchFamily="34" charset="0"/>
                            </a:rPr>
                            <a:t>2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a:t>
                          </a:r>
                          <a14:m>
                            <m:oMath xmlns:m="http://schemas.openxmlformats.org/officeDocument/2006/math">
                              <m:sSup>
                                <m:sSup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sSup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(1+0.2)</m:t>
                                  </m:r>
                                </m:e>
                                <m:sup>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2</m:t>
                                  </m:r>
                                </m:sup>
                              </m:sSup>
                            </m:oMath>
                          </a14:m>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27.78</a:t>
                          </a:r>
                        </a:p>
                      </a:txBody>
                      <a:tcPr/>
                    </a:tc>
                    <a:extLst>
                      <a:ext uri="{0D108BD9-81ED-4DB2-BD59-A6C34878D82A}">
                        <a16:rowId xmlns:a16="http://schemas.microsoft.com/office/drawing/2014/main" val="2825240278"/>
                      </a:ext>
                    </a:extLst>
                  </a:tr>
                  <a:tr h="370840">
                    <a:tc>
                      <a:txBody>
                        <a:bodyPr/>
                        <a:lstStyle/>
                        <a:p>
                          <a:r>
                            <a:rPr lang="en-GB" dirty="0">
                              <a:latin typeface="Arial" panose="020B0604020202020204" pitchFamily="34" charset="0"/>
                              <a:cs typeface="Arial" panose="020B0604020202020204" pitchFamily="34" charset="0"/>
                            </a:rPr>
                            <a:t>3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60/</a:t>
                          </a:r>
                          <a14:m>
                            <m:oMath xmlns:m="http://schemas.openxmlformats.org/officeDocument/2006/math">
                              <m:sSup>
                                <m:sSup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sSup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(1+0.2)</m:t>
                                  </m:r>
                                </m:e>
                                <m:sup>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3</m:t>
                                  </m:r>
                                </m:sup>
                              </m:sSup>
                            </m:oMath>
                          </a14:m>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34.72</a:t>
                          </a:r>
                        </a:p>
                      </a:txBody>
                      <a:tcPr/>
                    </a:tc>
                    <a:extLst>
                      <a:ext uri="{0D108BD9-81ED-4DB2-BD59-A6C34878D82A}">
                        <a16:rowId xmlns:a16="http://schemas.microsoft.com/office/drawing/2014/main" val="1381820590"/>
                      </a:ext>
                    </a:extLst>
                  </a:tr>
                  <a:tr h="370840">
                    <a:tc>
                      <a:txBody>
                        <a:bodyPr/>
                        <a:lstStyle/>
                        <a:p>
                          <a:r>
                            <a:rPr lang="en-GB" dirty="0">
                              <a:latin typeface="Arial" panose="020B0604020202020204" pitchFamily="34" charset="0"/>
                              <a:cs typeface="Arial" panose="020B0604020202020204" pitchFamily="34" charset="0"/>
                            </a:rPr>
                            <a:t>4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60/</a:t>
                          </a:r>
                          <a14:m>
                            <m:oMath xmlns:m="http://schemas.openxmlformats.org/officeDocument/2006/math">
                              <m:sSup>
                                <m:sSup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sSup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(1+0.2)</m:t>
                                  </m:r>
                                </m:e>
                                <m:sup>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4</m:t>
                                  </m:r>
                                </m:sup>
                              </m:sSup>
                            </m:oMath>
                          </a14:m>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28.94</a:t>
                          </a:r>
                        </a:p>
                      </a:txBody>
                      <a:tcPr/>
                    </a:tc>
                    <a:extLst>
                      <a:ext uri="{0D108BD9-81ED-4DB2-BD59-A6C34878D82A}">
                        <a16:rowId xmlns:a16="http://schemas.microsoft.com/office/drawing/2014/main" val="225367163"/>
                      </a:ext>
                    </a:extLst>
                  </a:tr>
                  <a:tr h="370840">
                    <a:tc>
                      <a:txBody>
                        <a:bodyPr/>
                        <a:lstStyle/>
                        <a:p>
                          <a:r>
                            <a:rPr lang="en-GB" dirty="0">
                              <a:latin typeface="Arial" panose="020B0604020202020204" pitchFamily="34" charset="0"/>
                              <a:cs typeface="Arial" panose="020B0604020202020204" pitchFamily="34" charset="0"/>
                            </a:rPr>
                            <a:t>5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a:t>
                          </a:r>
                          <a14:m>
                            <m:oMath xmlns:m="http://schemas.openxmlformats.org/officeDocument/2006/math">
                              <m:sSup>
                                <m:sSup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ctrlPr>
                                </m:sSup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(1+0.2)</m:t>
                                  </m:r>
                                </m:e>
                                <m:sup>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5</m:t>
                                  </m:r>
                                </m:sup>
                              </m:sSup>
                            </m:oMath>
                          </a14:m>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16.08</a:t>
                          </a:r>
                        </a:p>
                      </a:txBody>
                      <a:tcPr/>
                    </a:tc>
                    <a:extLst>
                      <a:ext uri="{0D108BD9-81ED-4DB2-BD59-A6C34878D82A}">
                        <a16:rowId xmlns:a16="http://schemas.microsoft.com/office/drawing/2014/main" val="3764967295"/>
                      </a:ext>
                    </a:extLst>
                  </a:tr>
                  <a:tr h="370840">
                    <a:tc>
                      <a:txBody>
                        <a:bodyPr/>
                        <a:lstStyle/>
                        <a:p>
                          <a:r>
                            <a:rPr lang="en-GB" dirty="0">
                              <a:latin typeface="Arial" panose="020B0604020202020204" pitchFamily="34" charset="0"/>
                              <a:cs typeface="Arial" panose="020B0604020202020204" pitchFamily="34" charset="0"/>
                            </a:rPr>
                            <a:t>Total - NPV</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24.19</a:t>
                          </a:r>
                        </a:p>
                      </a:txBody>
                      <a:tcPr/>
                    </a:tc>
                    <a:extLst>
                      <a:ext uri="{0D108BD9-81ED-4DB2-BD59-A6C34878D82A}">
                        <a16:rowId xmlns:a16="http://schemas.microsoft.com/office/drawing/2014/main" val="468037996"/>
                      </a:ext>
                    </a:extLst>
                  </a:tr>
                </a:tbl>
              </a:graphicData>
            </a:graphic>
          </p:graphicFrame>
        </mc:Choice>
        <mc:Fallback xmlns="">
          <p:graphicFrame>
            <p:nvGraphicFramePr>
              <p:cNvPr id="2" name="Table 2">
                <a:extLst>
                  <a:ext uri="{FF2B5EF4-FFF2-40B4-BE49-F238E27FC236}">
                    <a16:creationId xmlns:a16="http://schemas.microsoft.com/office/drawing/2014/main" id="{C47BA037-36CF-CE6F-1F73-2B5D4A64E77E}"/>
                  </a:ext>
                </a:extLst>
              </p:cNvPr>
              <p:cNvGraphicFramePr>
                <a:graphicFrameLocks noGrp="1"/>
              </p:cNvGraphicFramePr>
              <p:nvPr>
                <p:extLst>
                  <p:ext uri="{D42A27DB-BD31-4B8C-83A1-F6EECF244321}">
                    <p14:modId xmlns:p14="http://schemas.microsoft.com/office/powerpoint/2010/main" val="2749271036"/>
                  </p:ext>
                </p:extLst>
              </p:nvPr>
            </p:nvGraphicFramePr>
            <p:xfrm>
              <a:off x="2032000" y="719666"/>
              <a:ext cx="8128000" cy="323596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3990985804"/>
                        </a:ext>
                      </a:extLst>
                    </a:gridCol>
                    <a:gridCol w="2032000">
                      <a:extLst>
                        <a:ext uri="{9D8B030D-6E8A-4147-A177-3AD203B41FA5}">
                          <a16:colId xmlns:a16="http://schemas.microsoft.com/office/drawing/2014/main" val="1759210047"/>
                        </a:ext>
                      </a:extLst>
                    </a:gridCol>
                    <a:gridCol w="2032000">
                      <a:extLst>
                        <a:ext uri="{9D8B030D-6E8A-4147-A177-3AD203B41FA5}">
                          <a16:colId xmlns:a16="http://schemas.microsoft.com/office/drawing/2014/main" val="2677729714"/>
                        </a:ext>
                      </a:extLst>
                    </a:gridCol>
                    <a:gridCol w="2032000">
                      <a:extLst>
                        <a:ext uri="{9D8B030D-6E8A-4147-A177-3AD203B41FA5}">
                          <a16:colId xmlns:a16="http://schemas.microsoft.com/office/drawing/2014/main" val="1041858959"/>
                        </a:ext>
                      </a:extLst>
                    </a:gridCol>
                  </a:tblGrid>
                  <a:tr h="370840">
                    <a:tc>
                      <a:txBody>
                        <a:bodyPr/>
                        <a:lstStyle/>
                        <a:p>
                          <a:r>
                            <a:rPr lang="en-GB" dirty="0">
                              <a:latin typeface="Arial" panose="020B0604020202020204" pitchFamily="34" charset="0"/>
                              <a:cs typeface="Arial" panose="020B0604020202020204" pitchFamily="34" charset="0"/>
                            </a:rPr>
                            <a:t>Time</a:t>
                          </a:r>
                        </a:p>
                      </a:txBody>
                      <a:tcPr/>
                    </a:tc>
                    <a:tc>
                      <a:txBody>
                        <a:bodyPr/>
                        <a:lstStyle/>
                        <a:p>
                          <a:r>
                            <a:rPr lang="en-GB" dirty="0">
                              <a:latin typeface="Arial" panose="020B0604020202020204" pitchFamily="34" charset="0"/>
                              <a:cs typeface="Arial" panose="020B0604020202020204" pitchFamily="34" charset="0"/>
                            </a:rPr>
                            <a:t>Cash flow £’000</a:t>
                          </a:r>
                        </a:p>
                      </a:txBody>
                      <a:tcPr/>
                    </a:tc>
                    <a:tc>
                      <a:txBody>
                        <a:bodyPr/>
                        <a:lstStyle/>
                        <a:p>
                          <a:r>
                            <a:rPr lang="en-GB" dirty="0">
                              <a:latin typeface="Arial" panose="020B0604020202020204" pitchFamily="34" charset="0"/>
                              <a:cs typeface="Arial" panose="020B0604020202020204" pitchFamily="34" charset="0"/>
                            </a:rPr>
                            <a:t>Formula</a:t>
                          </a:r>
                        </a:p>
                      </a:txBody>
                      <a:tcPr/>
                    </a:tc>
                    <a:tc>
                      <a:txBody>
                        <a:bodyPr/>
                        <a:lstStyle/>
                        <a:p>
                          <a:r>
                            <a:rPr lang="en-GB" dirty="0">
                              <a:latin typeface="Arial" panose="020B0604020202020204" pitchFamily="34" charset="0"/>
                              <a:cs typeface="Arial" panose="020B0604020202020204" pitchFamily="34" charset="0"/>
                            </a:rPr>
                            <a:t>Present value</a:t>
                          </a:r>
                        </a:p>
                      </a:txBody>
                      <a:tcPr/>
                    </a:tc>
                    <a:extLst>
                      <a:ext uri="{0D108BD9-81ED-4DB2-BD59-A6C34878D82A}">
                        <a16:rowId xmlns:a16="http://schemas.microsoft.com/office/drawing/2014/main" val="2532563416"/>
                      </a:ext>
                    </a:extLst>
                  </a:tr>
                  <a:tr h="640080">
                    <a:tc>
                      <a:txBody>
                        <a:bodyPr/>
                        <a:lstStyle/>
                        <a:p>
                          <a:r>
                            <a:rPr lang="en-GB" dirty="0">
                              <a:latin typeface="Arial" panose="020B0604020202020204" pitchFamily="34" charset="0"/>
                              <a:cs typeface="Arial" panose="020B0604020202020204" pitchFamily="34" charset="0"/>
                            </a:rPr>
                            <a:t>Immediately (year 0)</a:t>
                          </a:r>
                        </a:p>
                      </a:txBody>
                      <a:tcPr/>
                    </a:tc>
                    <a:tc>
                      <a:txBody>
                        <a:bodyPr/>
                        <a:lstStyle/>
                        <a:p>
                          <a:r>
                            <a:rPr lang="en-GB" dirty="0">
                              <a:latin typeface="Arial" panose="020B0604020202020204" pitchFamily="34" charset="0"/>
                              <a:cs typeface="Arial" panose="020B0604020202020204" pitchFamily="34" charset="0"/>
                            </a:rPr>
                            <a:t>(100)</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(100.00)</a:t>
                          </a:r>
                        </a:p>
                      </a:txBody>
                      <a:tcPr/>
                    </a:tc>
                    <a:extLst>
                      <a:ext uri="{0D108BD9-81ED-4DB2-BD59-A6C34878D82A}">
                        <a16:rowId xmlns:a16="http://schemas.microsoft.com/office/drawing/2014/main" val="1226225726"/>
                      </a:ext>
                    </a:extLst>
                  </a:tr>
                  <a:tr h="370840">
                    <a:tc>
                      <a:txBody>
                        <a:bodyPr/>
                        <a:lstStyle/>
                        <a:p>
                          <a:r>
                            <a:rPr lang="en-GB" dirty="0">
                              <a:latin typeface="Arial" panose="020B0604020202020204" pitchFamily="34" charset="0"/>
                              <a:cs typeface="Arial" panose="020B0604020202020204" pitchFamily="34" charset="0"/>
                            </a:rPr>
                            <a:t>1 Years time</a:t>
                          </a:r>
                        </a:p>
                      </a:txBody>
                      <a:tcPr/>
                    </a:tc>
                    <a:tc>
                      <a:txBody>
                        <a:bodyPr/>
                        <a:lstStyle/>
                        <a:p>
                          <a:r>
                            <a:rPr lang="en-GB" dirty="0">
                              <a:latin typeface="Arial" panose="020B0604020202020204" pitchFamily="34" charset="0"/>
                              <a:cs typeface="Arial" panose="020B0604020202020204" pitchFamily="34" charset="0"/>
                            </a:rPr>
                            <a:t>20</a:t>
                          </a:r>
                        </a:p>
                      </a:txBody>
                      <a:tcPr/>
                    </a:tc>
                    <a:tc>
                      <a:txBody>
                        <a:bodyPr/>
                        <a:lstStyle/>
                        <a:p>
                          <a:endParaRPr lang="en-US"/>
                        </a:p>
                      </a:txBody>
                      <a:tcPr>
                        <a:blipFill>
                          <a:blip r:embed="rId3"/>
                          <a:stretch>
                            <a:fillRect l="-200000" t="-280328" r="-100898" b="-522951"/>
                          </a:stretch>
                        </a:blipFill>
                      </a:tcPr>
                    </a:tc>
                    <a:tc>
                      <a:txBody>
                        <a:bodyPr/>
                        <a:lstStyle/>
                        <a:p>
                          <a:r>
                            <a:rPr lang="en-GB" dirty="0">
                              <a:latin typeface="Arial" panose="020B0604020202020204" pitchFamily="34" charset="0"/>
                              <a:cs typeface="Arial" panose="020B0604020202020204" pitchFamily="34" charset="0"/>
                            </a:rPr>
                            <a:t>16.67</a:t>
                          </a:r>
                        </a:p>
                      </a:txBody>
                      <a:tcPr/>
                    </a:tc>
                    <a:extLst>
                      <a:ext uri="{0D108BD9-81ED-4DB2-BD59-A6C34878D82A}">
                        <a16:rowId xmlns:a16="http://schemas.microsoft.com/office/drawing/2014/main" val="3569630542"/>
                      </a:ext>
                    </a:extLst>
                  </a:tr>
                  <a:tr h="370840">
                    <a:tc>
                      <a:txBody>
                        <a:bodyPr/>
                        <a:lstStyle/>
                        <a:p>
                          <a:r>
                            <a:rPr lang="en-GB" dirty="0">
                              <a:latin typeface="Arial" panose="020B0604020202020204" pitchFamily="34" charset="0"/>
                              <a:cs typeface="Arial" panose="020B0604020202020204" pitchFamily="34" charset="0"/>
                            </a:rPr>
                            <a:t>2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endParaRPr lang="en-US"/>
                        </a:p>
                      </a:txBody>
                      <a:tcPr>
                        <a:blipFill>
                          <a:blip r:embed="rId3"/>
                          <a:stretch>
                            <a:fillRect l="-200000" t="-380328" r="-100898" b="-422951"/>
                          </a:stretch>
                        </a:blipFill>
                      </a:tcPr>
                    </a:tc>
                    <a:tc>
                      <a:txBody>
                        <a:bodyPr/>
                        <a:lstStyle/>
                        <a:p>
                          <a:r>
                            <a:rPr lang="en-GB" dirty="0">
                              <a:latin typeface="Arial" panose="020B0604020202020204" pitchFamily="34" charset="0"/>
                              <a:cs typeface="Arial" panose="020B0604020202020204" pitchFamily="34" charset="0"/>
                            </a:rPr>
                            <a:t>27.78</a:t>
                          </a:r>
                        </a:p>
                      </a:txBody>
                      <a:tcPr/>
                    </a:tc>
                    <a:extLst>
                      <a:ext uri="{0D108BD9-81ED-4DB2-BD59-A6C34878D82A}">
                        <a16:rowId xmlns:a16="http://schemas.microsoft.com/office/drawing/2014/main" val="2825240278"/>
                      </a:ext>
                    </a:extLst>
                  </a:tr>
                  <a:tr h="370840">
                    <a:tc>
                      <a:txBody>
                        <a:bodyPr/>
                        <a:lstStyle/>
                        <a:p>
                          <a:r>
                            <a:rPr lang="en-GB" dirty="0">
                              <a:latin typeface="Arial" panose="020B0604020202020204" pitchFamily="34" charset="0"/>
                              <a:cs typeface="Arial" panose="020B0604020202020204" pitchFamily="34" charset="0"/>
                            </a:rPr>
                            <a:t>3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endParaRPr lang="en-US"/>
                        </a:p>
                      </a:txBody>
                      <a:tcPr>
                        <a:blipFill>
                          <a:blip r:embed="rId3"/>
                          <a:stretch>
                            <a:fillRect l="-200000" t="-488333" r="-100898" b="-330000"/>
                          </a:stretch>
                        </a:blipFill>
                      </a:tcPr>
                    </a:tc>
                    <a:tc>
                      <a:txBody>
                        <a:bodyPr/>
                        <a:lstStyle/>
                        <a:p>
                          <a:r>
                            <a:rPr lang="en-GB" dirty="0">
                              <a:latin typeface="Arial" panose="020B0604020202020204" pitchFamily="34" charset="0"/>
                              <a:cs typeface="Arial" panose="020B0604020202020204" pitchFamily="34" charset="0"/>
                            </a:rPr>
                            <a:t>34.72</a:t>
                          </a:r>
                        </a:p>
                      </a:txBody>
                      <a:tcPr/>
                    </a:tc>
                    <a:extLst>
                      <a:ext uri="{0D108BD9-81ED-4DB2-BD59-A6C34878D82A}">
                        <a16:rowId xmlns:a16="http://schemas.microsoft.com/office/drawing/2014/main" val="1381820590"/>
                      </a:ext>
                    </a:extLst>
                  </a:tr>
                  <a:tr h="370840">
                    <a:tc>
                      <a:txBody>
                        <a:bodyPr/>
                        <a:lstStyle/>
                        <a:p>
                          <a:r>
                            <a:rPr lang="en-GB" dirty="0">
                              <a:latin typeface="Arial" panose="020B0604020202020204" pitchFamily="34" charset="0"/>
                              <a:cs typeface="Arial" panose="020B0604020202020204" pitchFamily="34" charset="0"/>
                            </a:rPr>
                            <a:t>4 Years time</a:t>
                          </a:r>
                        </a:p>
                      </a:txBody>
                      <a:tcPr/>
                    </a:tc>
                    <a:tc>
                      <a:txBody>
                        <a:bodyPr/>
                        <a:lstStyle/>
                        <a:p>
                          <a:r>
                            <a:rPr lang="en-GB" dirty="0">
                              <a:latin typeface="Arial" panose="020B0604020202020204" pitchFamily="34" charset="0"/>
                              <a:cs typeface="Arial" panose="020B0604020202020204" pitchFamily="34" charset="0"/>
                            </a:rPr>
                            <a:t>60</a:t>
                          </a:r>
                        </a:p>
                      </a:txBody>
                      <a:tcPr/>
                    </a:tc>
                    <a:tc>
                      <a:txBody>
                        <a:bodyPr/>
                        <a:lstStyle/>
                        <a:p>
                          <a:endParaRPr lang="en-US"/>
                        </a:p>
                      </a:txBody>
                      <a:tcPr>
                        <a:blipFill>
                          <a:blip r:embed="rId3"/>
                          <a:stretch>
                            <a:fillRect l="-200000" t="-578689" r="-100898" b="-224590"/>
                          </a:stretch>
                        </a:blipFill>
                      </a:tcPr>
                    </a:tc>
                    <a:tc>
                      <a:txBody>
                        <a:bodyPr/>
                        <a:lstStyle/>
                        <a:p>
                          <a:r>
                            <a:rPr lang="en-GB" dirty="0">
                              <a:latin typeface="Arial" panose="020B0604020202020204" pitchFamily="34" charset="0"/>
                              <a:cs typeface="Arial" panose="020B0604020202020204" pitchFamily="34" charset="0"/>
                            </a:rPr>
                            <a:t>28.94</a:t>
                          </a:r>
                        </a:p>
                      </a:txBody>
                      <a:tcPr/>
                    </a:tc>
                    <a:extLst>
                      <a:ext uri="{0D108BD9-81ED-4DB2-BD59-A6C34878D82A}">
                        <a16:rowId xmlns:a16="http://schemas.microsoft.com/office/drawing/2014/main" val="225367163"/>
                      </a:ext>
                    </a:extLst>
                  </a:tr>
                  <a:tr h="370840">
                    <a:tc>
                      <a:txBody>
                        <a:bodyPr/>
                        <a:lstStyle/>
                        <a:p>
                          <a:r>
                            <a:rPr lang="en-GB" dirty="0">
                              <a:latin typeface="Arial" panose="020B0604020202020204" pitchFamily="34" charset="0"/>
                              <a:cs typeface="Arial" panose="020B0604020202020204" pitchFamily="34" charset="0"/>
                            </a:rPr>
                            <a:t>5 Years time</a:t>
                          </a:r>
                        </a:p>
                      </a:txBody>
                      <a:tcPr/>
                    </a:tc>
                    <a:tc>
                      <a:txBody>
                        <a:bodyPr/>
                        <a:lstStyle/>
                        <a:p>
                          <a:r>
                            <a:rPr lang="en-GB" dirty="0">
                              <a:latin typeface="Arial" panose="020B0604020202020204" pitchFamily="34" charset="0"/>
                              <a:cs typeface="Arial" panose="020B0604020202020204" pitchFamily="34" charset="0"/>
                            </a:rPr>
                            <a:t>40</a:t>
                          </a:r>
                        </a:p>
                      </a:txBody>
                      <a:tcPr/>
                    </a:tc>
                    <a:tc>
                      <a:txBody>
                        <a:bodyPr/>
                        <a:lstStyle/>
                        <a:p>
                          <a:endParaRPr lang="en-US"/>
                        </a:p>
                      </a:txBody>
                      <a:tcPr>
                        <a:blipFill>
                          <a:blip r:embed="rId3"/>
                          <a:stretch>
                            <a:fillRect l="-200000" t="-678689" r="-100898" b="-124590"/>
                          </a:stretch>
                        </a:blipFill>
                      </a:tcPr>
                    </a:tc>
                    <a:tc>
                      <a:txBody>
                        <a:bodyPr/>
                        <a:lstStyle/>
                        <a:p>
                          <a:r>
                            <a:rPr lang="en-GB" dirty="0">
                              <a:latin typeface="Arial" panose="020B0604020202020204" pitchFamily="34" charset="0"/>
                              <a:cs typeface="Arial" panose="020B0604020202020204" pitchFamily="34" charset="0"/>
                            </a:rPr>
                            <a:t>16.08</a:t>
                          </a:r>
                        </a:p>
                      </a:txBody>
                      <a:tcPr/>
                    </a:tc>
                    <a:extLst>
                      <a:ext uri="{0D108BD9-81ED-4DB2-BD59-A6C34878D82A}">
                        <a16:rowId xmlns:a16="http://schemas.microsoft.com/office/drawing/2014/main" val="3764967295"/>
                      </a:ext>
                    </a:extLst>
                  </a:tr>
                  <a:tr h="370840">
                    <a:tc>
                      <a:txBody>
                        <a:bodyPr/>
                        <a:lstStyle/>
                        <a:p>
                          <a:r>
                            <a:rPr lang="en-GB" dirty="0">
                              <a:latin typeface="Arial" panose="020B0604020202020204" pitchFamily="34" charset="0"/>
                              <a:cs typeface="Arial" panose="020B0604020202020204" pitchFamily="34" charset="0"/>
                            </a:rPr>
                            <a:t>Total - NPV</a:t>
                          </a:r>
                        </a:p>
                      </a:txBody>
                      <a:tcPr/>
                    </a:tc>
                    <a:tc>
                      <a:txBody>
                        <a:bodyPr/>
                        <a:lstStyle/>
                        <a:p>
                          <a:endParaRPr lang="en-GB"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24.19</a:t>
                          </a:r>
                        </a:p>
                      </a:txBody>
                      <a:tcPr/>
                    </a:tc>
                    <a:extLst>
                      <a:ext uri="{0D108BD9-81ED-4DB2-BD59-A6C34878D82A}">
                        <a16:rowId xmlns:a16="http://schemas.microsoft.com/office/drawing/2014/main" val="468037996"/>
                      </a:ext>
                    </a:extLst>
                  </a:tr>
                </a:tbl>
              </a:graphicData>
            </a:graphic>
          </p:graphicFrame>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7058CE83-22ED-41AE-B648-924B47319015}"/>
              </a:ext>
            </a:extLst>
          </p:cNvPr>
          <p:cNvSpPr>
            <a:spLocks noGrp="1" noChangeArrowheads="1"/>
          </p:cNvSpPr>
          <p:nvPr>
            <p:ph type="title"/>
          </p:nvPr>
        </p:nvSpPr>
        <p:spPr>
          <a:xfrm>
            <a:off x="2209800" y="609600"/>
            <a:ext cx="7772400" cy="636588"/>
          </a:xfrm>
        </p:spPr>
        <p:txBody>
          <a:bodyPr/>
          <a:lstStyle/>
          <a:p>
            <a:r>
              <a:rPr lang="en-GB" altLang="en-US" sz="3200">
                <a:latin typeface="Arial" panose="020B0604020202020204" pitchFamily="34" charset="0"/>
                <a:cs typeface="Arial" panose="020B0604020202020204" pitchFamily="34" charset="0"/>
              </a:rPr>
              <a:t>Maximising Shareholder Wealth</a:t>
            </a:r>
            <a:endParaRPr lang="en-US" altLang="en-US" sz="3200">
              <a:latin typeface="Arial" panose="020B0604020202020204" pitchFamily="34" charset="0"/>
              <a:cs typeface="Arial" panose="020B0604020202020204" pitchFamily="34" charset="0"/>
            </a:endParaRPr>
          </a:p>
        </p:txBody>
      </p:sp>
      <p:pic>
        <p:nvPicPr>
          <p:cNvPr id="38915" name="Content Placeholder 4" descr="Group of people">
            <a:extLst>
              <a:ext uri="{FF2B5EF4-FFF2-40B4-BE49-F238E27FC236}">
                <a16:creationId xmlns:a16="http://schemas.microsoft.com/office/drawing/2014/main" id="{71C158FD-9E6C-4365-9FB2-7E517E8D257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382000" y="3135313"/>
            <a:ext cx="1289050" cy="1287462"/>
          </a:xfrm>
        </p:spPr>
      </p:pic>
      <p:pic>
        <p:nvPicPr>
          <p:cNvPr id="38916" name="Graphic 6" descr="Factory">
            <a:extLst>
              <a:ext uri="{FF2B5EF4-FFF2-40B4-BE49-F238E27FC236}">
                <a16:creationId xmlns:a16="http://schemas.microsoft.com/office/drawing/2014/main" id="{723A3C16-DC79-4A7B-909D-FF9B755C21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626" y="3192463"/>
            <a:ext cx="1230313"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Graphic 10" descr="Bank">
            <a:extLst>
              <a:ext uri="{FF2B5EF4-FFF2-40B4-BE49-F238E27FC236}">
                <a16:creationId xmlns:a16="http://schemas.microsoft.com/office/drawing/2014/main" id="{B81BBFC3-D1D2-478C-8AA9-03329944C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3163" y="3316288"/>
            <a:ext cx="1166812"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Graphic 12" descr="Bar graph with upward trend">
            <a:extLst>
              <a:ext uri="{FF2B5EF4-FFF2-40B4-BE49-F238E27FC236}">
                <a16:creationId xmlns:a16="http://schemas.microsoft.com/office/drawing/2014/main" id="{2EA87D02-5DDD-4736-8DE8-52E818F463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7489" y="1400175"/>
            <a:ext cx="1163637"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Box 13">
            <a:extLst>
              <a:ext uri="{FF2B5EF4-FFF2-40B4-BE49-F238E27FC236}">
                <a16:creationId xmlns:a16="http://schemas.microsoft.com/office/drawing/2014/main" id="{F9D00243-0D9C-4167-936E-06B392741D5E}"/>
              </a:ext>
            </a:extLst>
          </p:cNvPr>
          <p:cNvSpPr txBox="1">
            <a:spLocks noChangeArrowheads="1"/>
          </p:cNvSpPr>
          <p:nvPr/>
        </p:nvSpPr>
        <p:spPr bwMode="auto">
          <a:xfrm>
            <a:off x="4508501" y="2563813"/>
            <a:ext cx="2917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400">
                <a:latin typeface="Arial" panose="020B0604020202020204" pitchFamily="34" charset="0"/>
                <a:cs typeface="Arial" panose="020B0604020202020204" pitchFamily="34" charset="0"/>
              </a:rPr>
              <a:t>£1m funds available</a:t>
            </a:r>
            <a:endParaRPr lang="en-US" altLang="en-US" sz="2400">
              <a:latin typeface="Arial" panose="020B0604020202020204" pitchFamily="34" charset="0"/>
              <a:cs typeface="Arial" panose="020B0604020202020204" pitchFamily="34" charset="0"/>
            </a:endParaRPr>
          </a:p>
        </p:txBody>
      </p:sp>
      <p:sp>
        <p:nvSpPr>
          <p:cNvPr id="38920" name="TextBox 14">
            <a:extLst>
              <a:ext uri="{FF2B5EF4-FFF2-40B4-BE49-F238E27FC236}">
                <a16:creationId xmlns:a16="http://schemas.microsoft.com/office/drawing/2014/main" id="{589C160B-40CC-4C73-8D1B-9200A2A2A01F}"/>
              </a:ext>
            </a:extLst>
          </p:cNvPr>
          <p:cNvSpPr txBox="1">
            <a:spLocks noChangeArrowheads="1"/>
          </p:cNvSpPr>
          <p:nvPr/>
        </p:nvSpPr>
        <p:spPr bwMode="auto">
          <a:xfrm>
            <a:off x="2138364" y="4484689"/>
            <a:ext cx="2020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dirty="0">
                <a:latin typeface="Arial" panose="020B0604020202020204" pitchFamily="34" charset="0"/>
                <a:cs typeface="Arial" panose="020B0604020202020204" pitchFamily="34" charset="0"/>
              </a:rPr>
              <a:t>Bank – interest rate ?%</a:t>
            </a:r>
            <a:endParaRPr lang="en-US" altLang="en-US" sz="2000" dirty="0">
              <a:latin typeface="Arial" panose="020B0604020202020204" pitchFamily="34" charset="0"/>
              <a:cs typeface="Arial" panose="020B0604020202020204" pitchFamily="34" charset="0"/>
            </a:endParaRPr>
          </a:p>
        </p:txBody>
      </p:sp>
      <p:sp>
        <p:nvSpPr>
          <p:cNvPr id="38921" name="TextBox 15">
            <a:extLst>
              <a:ext uri="{FF2B5EF4-FFF2-40B4-BE49-F238E27FC236}">
                <a16:creationId xmlns:a16="http://schemas.microsoft.com/office/drawing/2014/main" id="{AAFB1D60-5AC0-43F4-A338-8865A5BCAF24}"/>
              </a:ext>
            </a:extLst>
          </p:cNvPr>
          <p:cNvSpPr txBox="1">
            <a:spLocks noChangeArrowheads="1"/>
          </p:cNvSpPr>
          <p:nvPr/>
        </p:nvSpPr>
        <p:spPr bwMode="auto">
          <a:xfrm>
            <a:off x="4957763" y="4484689"/>
            <a:ext cx="2019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a:latin typeface="Arial" panose="020B0604020202020204" pitchFamily="34" charset="0"/>
                <a:cs typeface="Arial" panose="020B0604020202020204" pitchFamily="34" charset="0"/>
              </a:rPr>
              <a:t>Investment – return ??%</a:t>
            </a:r>
            <a:endParaRPr lang="en-US" altLang="en-US" sz="2000">
              <a:latin typeface="Arial" panose="020B0604020202020204" pitchFamily="34" charset="0"/>
              <a:cs typeface="Arial" panose="020B0604020202020204" pitchFamily="34" charset="0"/>
            </a:endParaRPr>
          </a:p>
        </p:txBody>
      </p:sp>
      <p:sp>
        <p:nvSpPr>
          <p:cNvPr id="38922" name="TextBox 16">
            <a:extLst>
              <a:ext uri="{FF2B5EF4-FFF2-40B4-BE49-F238E27FC236}">
                <a16:creationId xmlns:a16="http://schemas.microsoft.com/office/drawing/2014/main" id="{E8C8C785-2AD6-4BE1-B8C3-03688319D128}"/>
              </a:ext>
            </a:extLst>
          </p:cNvPr>
          <p:cNvSpPr txBox="1">
            <a:spLocks noChangeArrowheads="1"/>
          </p:cNvSpPr>
          <p:nvPr/>
        </p:nvSpPr>
        <p:spPr bwMode="auto">
          <a:xfrm>
            <a:off x="8032750" y="4484689"/>
            <a:ext cx="202088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000">
                <a:latin typeface="Arial" panose="020B0604020202020204" pitchFamily="34" charset="0"/>
                <a:cs typeface="Arial" panose="020B0604020202020204" pitchFamily="34" charset="0"/>
              </a:rPr>
              <a:t>Dividend – shareholders decide where to invest… ??%</a:t>
            </a:r>
            <a:endParaRPr lang="en-US" altLang="en-US" sz="2000">
              <a:latin typeface="Arial" panose="020B0604020202020204" pitchFamily="34" charset="0"/>
              <a:cs typeface="Arial" panose="020B0604020202020204" pitchFamily="34" charset="0"/>
            </a:endParaRPr>
          </a:p>
        </p:txBody>
      </p:sp>
      <p:cxnSp>
        <p:nvCxnSpPr>
          <p:cNvPr id="19" name="Straight Arrow Connector 18">
            <a:extLst>
              <a:ext uri="{FF2B5EF4-FFF2-40B4-BE49-F238E27FC236}">
                <a16:creationId xmlns:a16="http://schemas.microsoft.com/office/drawing/2014/main" id="{0323C825-7D0C-472C-8F51-6925CE9B0AE7}"/>
              </a:ext>
            </a:extLst>
          </p:cNvPr>
          <p:cNvCxnSpPr>
            <a:stCxn id="38919" idx="1"/>
          </p:cNvCxnSpPr>
          <p:nvPr/>
        </p:nvCxnSpPr>
        <p:spPr>
          <a:xfrm flipH="1">
            <a:off x="3025776" y="2795589"/>
            <a:ext cx="1482725" cy="3968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CC69897-438C-4FC4-97C4-7662F007A830}"/>
              </a:ext>
            </a:extLst>
          </p:cNvPr>
          <p:cNvCxnSpPr>
            <a:cxnSpLocks/>
            <a:stCxn id="38919" idx="2"/>
          </p:cNvCxnSpPr>
          <p:nvPr/>
        </p:nvCxnSpPr>
        <p:spPr>
          <a:xfrm>
            <a:off x="5967414" y="3025775"/>
            <a:ext cx="22225" cy="476250"/>
          </a:xfrm>
          <a:prstGeom prst="straightConnector1">
            <a:avLst/>
          </a:prstGeom>
          <a:ln>
            <a:solidFill>
              <a:srgbClr val="CC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635A1F9-54D6-49FC-BFB5-0BCB2B5AD155}"/>
              </a:ext>
            </a:extLst>
          </p:cNvPr>
          <p:cNvCxnSpPr>
            <a:cxnSpLocks/>
            <a:stCxn id="38919" idx="3"/>
          </p:cNvCxnSpPr>
          <p:nvPr/>
        </p:nvCxnSpPr>
        <p:spPr>
          <a:xfrm>
            <a:off x="7426325" y="2795589"/>
            <a:ext cx="1481138" cy="2301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1133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9E40-2FB2-5759-5D39-0C97205F0B9B}"/>
              </a:ext>
            </a:extLst>
          </p:cNvPr>
          <p:cNvSpPr>
            <a:spLocks noGrp="1"/>
          </p:cNvSpPr>
          <p:nvPr>
            <p:ph type="title"/>
          </p:nvPr>
        </p:nvSpPr>
        <p:spPr/>
        <p:txBody>
          <a:bodyPr/>
          <a:lstStyle/>
          <a:p>
            <a:r>
              <a:rPr lang="en-GB" dirty="0"/>
              <a:t>Mathematical equation in excel</a:t>
            </a:r>
          </a:p>
        </p:txBody>
      </p:sp>
      <p:graphicFrame>
        <p:nvGraphicFramePr>
          <p:cNvPr id="4" name="Content Placeholder 3">
            <a:extLst>
              <a:ext uri="{FF2B5EF4-FFF2-40B4-BE49-F238E27FC236}">
                <a16:creationId xmlns:a16="http://schemas.microsoft.com/office/drawing/2014/main" id="{164392B0-613F-E6CF-D634-F1144E92CB4D}"/>
              </a:ext>
            </a:extLst>
          </p:cNvPr>
          <p:cNvGraphicFramePr>
            <a:graphicFrameLocks noGrp="1"/>
          </p:cNvGraphicFramePr>
          <p:nvPr>
            <p:ph idx="1"/>
          </p:nvPr>
        </p:nvGraphicFramePr>
        <p:xfrm>
          <a:off x="1819923" y="1509204"/>
          <a:ext cx="6691730" cy="4381500"/>
        </p:xfrm>
        <a:graphic>
          <a:graphicData uri="http://schemas.openxmlformats.org/drawingml/2006/table">
            <a:tbl>
              <a:tblPr>
                <a:tableStyleId>{5C22544A-7EE6-4342-B048-85BDC9FD1C3A}</a:tableStyleId>
              </a:tblPr>
              <a:tblGrid>
                <a:gridCol w="816791">
                  <a:extLst>
                    <a:ext uri="{9D8B030D-6E8A-4147-A177-3AD203B41FA5}">
                      <a16:colId xmlns:a16="http://schemas.microsoft.com/office/drawing/2014/main" val="3715525735"/>
                    </a:ext>
                  </a:extLst>
                </a:gridCol>
                <a:gridCol w="816791">
                  <a:extLst>
                    <a:ext uri="{9D8B030D-6E8A-4147-A177-3AD203B41FA5}">
                      <a16:colId xmlns:a16="http://schemas.microsoft.com/office/drawing/2014/main" val="227462929"/>
                    </a:ext>
                  </a:extLst>
                </a:gridCol>
                <a:gridCol w="1344301">
                  <a:extLst>
                    <a:ext uri="{9D8B030D-6E8A-4147-A177-3AD203B41FA5}">
                      <a16:colId xmlns:a16="http://schemas.microsoft.com/office/drawing/2014/main" val="2617759864"/>
                    </a:ext>
                  </a:extLst>
                </a:gridCol>
                <a:gridCol w="816791">
                  <a:extLst>
                    <a:ext uri="{9D8B030D-6E8A-4147-A177-3AD203B41FA5}">
                      <a16:colId xmlns:a16="http://schemas.microsoft.com/office/drawing/2014/main" val="2386047471"/>
                    </a:ext>
                  </a:extLst>
                </a:gridCol>
                <a:gridCol w="816791">
                  <a:extLst>
                    <a:ext uri="{9D8B030D-6E8A-4147-A177-3AD203B41FA5}">
                      <a16:colId xmlns:a16="http://schemas.microsoft.com/office/drawing/2014/main" val="2805647312"/>
                    </a:ext>
                  </a:extLst>
                </a:gridCol>
                <a:gridCol w="1263474">
                  <a:extLst>
                    <a:ext uri="{9D8B030D-6E8A-4147-A177-3AD203B41FA5}">
                      <a16:colId xmlns:a16="http://schemas.microsoft.com/office/drawing/2014/main" val="1734011864"/>
                    </a:ext>
                  </a:extLst>
                </a:gridCol>
                <a:gridCol w="816791">
                  <a:extLst>
                    <a:ext uri="{9D8B030D-6E8A-4147-A177-3AD203B41FA5}">
                      <a16:colId xmlns:a16="http://schemas.microsoft.com/office/drawing/2014/main" val="2495654654"/>
                    </a:ext>
                  </a:extLst>
                </a:gridCol>
              </a:tblGrid>
              <a:tr h="223440">
                <a:tc>
                  <a:txBody>
                    <a:bodyPr/>
                    <a:lstStyle/>
                    <a:p>
                      <a:pPr algn="l" fontAlgn="b"/>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6382668"/>
                  </a:ext>
                </a:extLst>
              </a:tr>
              <a:tr h="223440">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2000" u="none" strike="noStrike">
                          <a:effectLst/>
                        </a:rPr>
                        <a:t>A</a:t>
                      </a:r>
                      <a:endParaRPr lang="en-GB" sz="2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2000" u="none" strike="noStrike">
                          <a:effectLst/>
                        </a:rPr>
                        <a:t>B</a:t>
                      </a:r>
                      <a:endParaRPr lang="en-GB" sz="2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0539987"/>
                  </a:ext>
                </a:extLst>
              </a:tr>
              <a:tr h="446880">
                <a:tc>
                  <a:txBody>
                    <a:bodyPr/>
                    <a:lstStyle/>
                    <a:p>
                      <a:pPr algn="ctr" fontAlgn="ctr"/>
                      <a:r>
                        <a:rPr lang="en-GB" sz="2000" u="none" strike="noStrike">
                          <a:effectLst/>
                        </a:rPr>
                        <a:t>Time</a:t>
                      </a:r>
                      <a:endParaRPr lang="en-GB" sz="20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000" u="none" strike="noStrike" dirty="0">
                          <a:effectLst/>
                        </a:rPr>
                        <a:t>Cash flow</a:t>
                      </a:r>
                      <a:endParaRPr lang="en-GB"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000" u="none" strike="noStrike" dirty="0">
                          <a:effectLst/>
                        </a:rPr>
                        <a:t>1 + discount rate</a:t>
                      </a:r>
                      <a:endParaRPr lang="en-GB"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000" u="none" strike="noStrike">
                          <a:effectLst/>
                        </a:rPr>
                        <a:t>To the power of</a:t>
                      </a:r>
                      <a:endParaRPr lang="en-GB" sz="20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000" u="none" strike="noStrike" dirty="0">
                          <a:effectLst/>
                        </a:rPr>
                        <a:t>Equals</a:t>
                      </a:r>
                      <a:endParaRPr lang="en-GB"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2000" u="none" strike="noStrike">
                          <a:effectLst/>
                        </a:rPr>
                        <a:t>Present value (A/B)</a:t>
                      </a:r>
                      <a:endParaRPr lang="en-GB" sz="20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06479439"/>
                  </a:ext>
                </a:extLst>
              </a:tr>
              <a:tr h="223440">
                <a:tc>
                  <a:txBody>
                    <a:bodyPr/>
                    <a:lstStyle/>
                    <a:p>
                      <a:pPr algn="l" fontAlgn="b"/>
                      <a:r>
                        <a:rPr lang="en-GB" sz="2000" u="none" strike="noStrike">
                          <a:effectLst/>
                        </a:rPr>
                        <a:t>Year 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-100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0</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1.00</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-100.00</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6161680"/>
                  </a:ext>
                </a:extLst>
              </a:tr>
              <a:tr h="223440">
                <a:tc>
                  <a:txBody>
                    <a:bodyPr/>
                    <a:lstStyle/>
                    <a:p>
                      <a:pPr algn="l" fontAlgn="b"/>
                      <a:r>
                        <a:rPr lang="en-GB" sz="2000" u="none" strike="noStrike">
                          <a:effectLst/>
                        </a:rPr>
                        <a:t>Year 1</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20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1.20</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16.67</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38756356"/>
                  </a:ext>
                </a:extLst>
              </a:tr>
              <a:tr h="223440">
                <a:tc>
                  <a:txBody>
                    <a:bodyPr/>
                    <a:lstStyle/>
                    <a:p>
                      <a:pPr algn="l" fontAlgn="b"/>
                      <a:r>
                        <a:rPr lang="en-GB" sz="2000" u="none" strike="noStrike" dirty="0">
                          <a:effectLst/>
                        </a:rPr>
                        <a:t>Year 2</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40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1.44</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27.78</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48080724"/>
                  </a:ext>
                </a:extLst>
              </a:tr>
              <a:tr h="223440">
                <a:tc>
                  <a:txBody>
                    <a:bodyPr/>
                    <a:lstStyle/>
                    <a:p>
                      <a:pPr algn="l" fontAlgn="b"/>
                      <a:r>
                        <a:rPr lang="en-GB" sz="2000" u="none" strike="noStrike">
                          <a:effectLst/>
                        </a:rPr>
                        <a:t>Year 3</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60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3</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1.73</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34.72</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24895789"/>
                  </a:ext>
                </a:extLst>
              </a:tr>
              <a:tr h="223440">
                <a:tc>
                  <a:txBody>
                    <a:bodyPr/>
                    <a:lstStyle/>
                    <a:p>
                      <a:pPr algn="l" fontAlgn="b"/>
                      <a:r>
                        <a:rPr lang="en-GB" sz="2000" u="none" strike="noStrike">
                          <a:effectLst/>
                        </a:rPr>
                        <a:t>Year 4</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60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4</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2.07</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28.94</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2234410"/>
                  </a:ext>
                </a:extLst>
              </a:tr>
              <a:tr h="223440">
                <a:tc>
                  <a:txBody>
                    <a:bodyPr/>
                    <a:lstStyle/>
                    <a:p>
                      <a:pPr algn="l" fontAlgn="b"/>
                      <a:r>
                        <a:rPr lang="en-GB" sz="2000" u="none" strike="noStrike">
                          <a:effectLst/>
                        </a:rPr>
                        <a:t>Year 5</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40</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5</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a:effectLst/>
                        </a:rPr>
                        <a:t>2.49</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16.08</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49464797"/>
                  </a:ext>
                </a:extLst>
              </a:tr>
              <a:tr h="223440">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86775246"/>
                  </a:ext>
                </a:extLst>
              </a:tr>
              <a:tr h="223440">
                <a:tc>
                  <a:txBody>
                    <a:bodyPr/>
                    <a:lstStyle/>
                    <a:p>
                      <a:pPr algn="l" fontAlgn="b"/>
                      <a:r>
                        <a:rPr lang="en-GB" sz="2000" u="none" strike="noStrike">
                          <a:effectLst/>
                        </a:rPr>
                        <a:t>Total</a:t>
                      </a:r>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2000" u="none" strike="noStrike" dirty="0">
                          <a:effectLst/>
                        </a:rPr>
                        <a:t>24.18</a:t>
                      </a:r>
                      <a:endParaRPr lang="en-GB"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97959430"/>
                  </a:ext>
                </a:extLst>
              </a:tr>
              <a:tr h="223440">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3308567"/>
                  </a:ext>
                </a:extLst>
              </a:tr>
            </a:tbl>
          </a:graphicData>
        </a:graphic>
      </p:graphicFrame>
      <p:sp>
        <p:nvSpPr>
          <p:cNvPr id="5" name="Oval 4">
            <a:extLst>
              <a:ext uri="{FF2B5EF4-FFF2-40B4-BE49-F238E27FC236}">
                <a16:creationId xmlns:a16="http://schemas.microsoft.com/office/drawing/2014/main" id="{5982F933-72DE-C841-B2B4-BAA8537352BC}"/>
              </a:ext>
            </a:extLst>
          </p:cNvPr>
          <p:cNvSpPr/>
          <p:nvPr/>
        </p:nvSpPr>
        <p:spPr>
          <a:xfrm>
            <a:off x="5770485" y="3364822"/>
            <a:ext cx="772358" cy="335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11C95906-1BD0-C43D-EFDA-D455E57D0CB4}"/>
              </a:ext>
            </a:extLst>
          </p:cNvPr>
          <p:cNvCxnSpPr>
            <a:stCxn id="5" idx="7"/>
          </p:cNvCxnSpPr>
          <p:nvPr/>
        </p:nvCxnSpPr>
        <p:spPr>
          <a:xfrm flipV="1">
            <a:off x="6429734" y="1954635"/>
            <a:ext cx="2814934" cy="14592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E899DE8-9D2C-D2D5-E2D9-21B1EF0A873D}"/>
              </a:ext>
            </a:extLst>
          </p:cNvPr>
          <p:cNvSpPr txBox="1"/>
          <p:nvPr/>
        </p:nvSpPr>
        <p:spPr>
          <a:xfrm>
            <a:off x="9244667" y="1593908"/>
            <a:ext cx="248314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=POWER(1.2,1) </a:t>
            </a:r>
          </a:p>
        </p:txBody>
      </p:sp>
    </p:spTree>
    <p:extLst>
      <p:ext uri="{BB962C8B-B14F-4D97-AF65-F5344CB8AC3E}">
        <p14:creationId xmlns:p14="http://schemas.microsoft.com/office/powerpoint/2010/main" val="2384117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C6CAA-E7DE-31BE-AF48-AC7D38996E50}"/>
              </a:ext>
            </a:extLst>
          </p:cNvPr>
          <p:cNvSpPr>
            <a:spLocks noGrp="1"/>
          </p:cNvSpPr>
          <p:nvPr>
            <p:ph type="title"/>
          </p:nvPr>
        </p:nvSpPr>
        <p:spPr/>
        <p:txBody>
          <a:bodyPr/>
          <a:lstStyle/>
          <a:p>
            <a:r>
              <a:rPr lang="en-GB" dirty="0"/>
              <a:t>PV Function in Excel</a:t>
            </a:r>
          </a:p>
        </p:txBody>
      </p:sp>
      <p:pic>
        <p:nvPicPr>
          <p:cNvPr id="5" name="Content Placeholder 4">
            <a:extLst>
              <a:ext uri="{FF2B5EF4-FFF2-40B4-BE49-F238E27FC236}">
                <a16:creationId xmlns:a16="http://schemas.microsoft.com/office/drawing/2014/main" id="{55230CD8-B1DB-6B36-CDD7-172FE0A76129}"/>
              </a:ext>
            </a:extLst>
          </p:cNvPr>
          <p:cNvPicPr>
            <a:picLocks noGrp="1" noChangeAspect="1"/>
          </p:cNvPicPr>
          <p:nvPr>
            <p:ph idx="1"/>
          </p:nvPr>
        </p:nvPicPr>
        <p:blipFill>
          <a:blip r:embed="rId3"/>
          <a:stretch>
            <a:fillRect/>
          </a:stretch>
        </p:blipFill>
        <p:spPr>
          <a:xfrm>
            <a:off x="538129" y="1649657"/>
            <a:ext cx="10921458" cy="4724008"/>
          </a:xfrm>
        </p:spPr>
      </p:pic>
    </p:spTree>
    <p:extLst>
      <p:ext uri="{BB962C8B-B14F-4D97-AF65-F5344CB8AC3E}">
        <p14:creationId xmlns:p14="http://schemas.microsoft.com/office/powerpoint/2010/main" val="1791045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D570E68C-A654-0F87-DC69-237BC9223A82}"/>
              </a:ext>
            </a:extLst>
          </p:cNvPr>
          <p:cNvSpPr txBox="1">
            <a:spLocks noChangeArrowheads="1"/>
          </p:cNvSpPr>
          <p:nvPr/>
        </p:nvSpPr>
        <p:spPr bwMode="auto">
          <a:xfrm>
            <a:off x="2071689" y="239713"/>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dirty="0">
                <a:ln>
                  <a:noFill/>
                </a:ln>
                <a:solidFill>
                  <a:srgbClr val="007BA4"/>
                </a:solidFill>
                <a:effectLst/>
                <a:uLnTx/>
                <a:uFillTx/>
                <a:latin typeface="Arial" panose="020B0604020202020204" pitchFamily="34" charset="0"/>
                <a:ea typeface="+mn-ea"/>
                <a:cs typeface="Arial" panose="020B0604020202020204" pitchFamily="34" charset="0"/>
              </a:rPr>
              <a:t>NPV decision rule</a:t>
            </a:r>
            <a:endParaRPr kumimoji="0" lang="en-GB" altLang="en-US" sz="2400" b="0" i="0" u="none" strike="noStrike" kern="1200" cap="none" spc="0" normalizeH="0" baseline="0" noProof="0" dirty="0">
              <a:ln>
                <a:noFill/>
              </a:ln>
              <a:solidFill>
                <a:srgbClr val="007BA4"/>
              </a:solidFill>
              <a:effectLst/>
              <a:uLnTx/>
              <a:uFillTx/>
              <a:latin typeface="Arial" panose="020B0604020202020204" pitchFamily="34" charset="0"/>
              <a:ea typeface="+mn-ea"/>
              <a:cs typeface="Arial" panose="020B0604020202020204" pitchFamily="34" charset="0"/>
            </a:endParaRPr>
          </a:p>
        </p:txBody>
      </p:sp>
      <p:grpSp>
        <p:nvGrpSpPr>
          <p:cNvPr id="27651" name="Group 11">
            <a:extLst>
              <a:ext uri="{FF2B5EF4-FFF2-40B4-BE49-F238E27FC236}">
                <a16:creationId xmlns:a16="http://schemas.microsoft.com/office/drawing/2014/main" id="{44857DE7-CEA2-42DC-0404-0430CB9F159A}"/>
              </a:ext>
            </a:extLst>
          </p:cNvPr>
          <p:cNvGrpSpPr>
            <a:grpSpLocks/>
          </p:cNvGrpSpPr>
          <p:nvPr/>
        </p:nvGrpSpPr>
        <p:grpSpPr bwMode="auto">
          <a:xfrm>
            <a:off x="3043238" y="2011364"/>
            <a:ext cx="5967412" cy="2814637"/>
            <a:chOff x="720" y="792"/>
            <a:chExt cx="3759" cy="1773"/>
          </a:xfrm>
        </p:grpSpPr>
        <p:sp>
          <p:nvSpPr>
            <p:cNvPr id="27652" name="AutoShape 4">
              <a:extLst>
                <a:ext uri="{FF2B5EF4-FFF2-40B4-BE49-F238E27FC236}">
                  <a16:creationId xmlns:a16="http://schemas.microsoft.com/office/drawing/2014/main" id="{E0C2D141-9037-30F8-DD84-221476A6AAED}"/>
                </a:ext>
              </a:extLst>
            </p:cNvPr>
            <p:cNvSpPr>
              <a:spLocks noChangeArrowheads="1"/>
            </p:cNvSpPr>
            <p:nvPr/>
          </p:nvSpPr>
          <p:spPr bwMode="auto">
            <a:xfrm>
              <a:off x="1228" y="792"/>
              <a:ext cx="3242"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53" name="AutoShape 5">
              <a:extLst>
                <a:ext uri="{FF2B5EF4-FFF2-40B4-BE49-F238E27FC236}">
                  <a16:creationId xmlns:a16="http://schemas.microsoft.com/office/drawing/2014/main" id="{357BB67C-7E29-7E69-3D5B-D6B99841B1D7}"/>
                </a:ext>
              </a:extLst>
            </p:cNvPr>
            <p:cNvSpPr>
              <a:spLocks noChangeArrowheads="1"/>
            </p:cNvSpPr>
            <p:nvPr/>
          </p:nvSpPr>
          <p:spPr bwMode="auto">
            <a:xfrm>
              <a:off x="1220" y="1762"/>
              <a:ext cx="3259"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54" name="Text Box 6">
              <a:extLst>
                <a:ext uri="{FF2B5EF4-FFF2-40B4-BE49-F238E27FC236}">
                  <a16:creationId xmlns:a16="http://schemas.microsoft.com/office/drawing/2014/main" id="{D89489F6-CDCB-C444-5868-2E5C75C1DD79}"/>
                </a:ext>
              </a:extLst>
            </p:cNvPr>
            <p:cNvSpPr txBox="1">
              <a:spLocks noChangeArrowheads="1"/>
            </p:cNvSpPr>
            <p:nvPr/>
          </p:nvSpPr>
          <p:spPr bwMode="auto">
            <a:xfrm>
              <a:off x="1311" y="1890"/>
              <a:ext cx="2971"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competing projects are positive, the one with the highest NPV is selected</a:t>
              </a:r>
            </a:p>
          </p:txBody>
        </p:sp>
        <p:sp>
          <p:nvSpPr>
            <p:cNvPr id="27655" name="Text Box 7">
              <a:extLst>
                <a:ext uri="{FF2B5EF4-FFF2-40B4-BE49-F238E27FC236}">
                  <a16:creationId xmlns:a16="http://schemas.microsoft.com/office/drawing/2014/main" id="{A647ABA2-7A34-4448-2BBD-D54FC19A3B28}"/>
                </a:ext>
              </a:extLst>
            </p:cNvPr>
            <p:cNvSpPr txBox="1">
              <a:spLocks noChangeArrowheads="1"/>
            </p:cNvSpPr>
            <p:nvPr/>
          </p:nvSpPr>
          <p:spPr bwMode="auto">
            <a:xfrm>
              <a:off x="1293" y="917"/>
              <a:ext cx="3005"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NPV is positive, it increases shareholder wealth therefore accept.</a:t>
              </a:r>
            </a:p>
          </p:txBody>
        </p:sp>
        <p:sp>
          <p:nvSpPr>
            <p:cNvPr id="27656" name="AutoShape 8">
              <a:extLst>
                <a:ext uri="{FF2B5EF4-FFF2-40B4-BE49-F238E27FC236}">
                  <a16:creationId xmlns:a16="http://schemas.microsoft.com/office/drawing/2014/main" id="{6A828DC9-BB46-FB4F-126C-2D2797CE60DE}"/>
                </a:ext>
              </a:extLst>
            </p:cNvPr>
            <p:cNvSpPr>
              <a:spLocks noChangeArrowheads="1"/>
            </p:cNvSpPr>
            <p:nvPr/>
          </p:nvSpPr>
          <p:spPr bwMode="auto">
            <a:xfrm>
              <a:off x="723" y="1077"/>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57" name="AutoShape 9">
              <a:extLst>
                <a:ext uri="{FF2B5EF4-FFF2-40B4-BE49-F238E27FC236}">
                  <a16:creationId xmlns:a16="http://schemas.microsoft.com/office/drawing/2014/main" id="{07CB6D73-9647-92AC-54CF-8E873B5A65FA}"/>
                </a:ext>
              </a:extLst>
            </p:cNvPr>
            <p:cNvSpPr>
              <a:spLocks noChangeArrowheads="1"/>
            </p:cNvSpPr>
            <p:nvPr/>
          </p:nvSpPr>
          <p:spPr bwMode="auto">
            <a:xfrm>
              <a:off x="720" y="2038"/>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a:extLst>
              <a:ext uri="{FF2B5EF4-FFF2-40B4-BE49-F238E27FC236}">
                <a16:creationId xmlns:a16="http://schemas.microsoft.com/office/drawing/2014/main" id="{E9A52C23-DB3C-4571-B871-FDA2620353D2}"/>
              </a:ext>
            </a:extLst>
          </p:cNvPr>
          <p:cNvSpPr txBox="1">
            <a:spLocks noChangeArrowheads="1"/>
          </p:cNvSpPr>
          <p:nvPr/>
        </p:nvSpPr>
        <p:spPr bwMode="auto">
          <a:xfrm>
            <a:off x="1866900" y="249238"/>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Why NPV is better than ARR and PP</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45059" name="Group 18">
            <a:extLst>
              <a:ext uri="{FF2B5EF4-FFF2-40B4-BE49-F238E27FC236}">
                <a16:creationId xmlns:a16="http://schemas.microsoft.com/office/drawing/2014/main" id="{ABA1F8AC-F537-4174-9C17-4C5F707B57B3}"/>
              </a:ext>
            </a:extLst>
          </p:cNvPr>
          <p:cNvGrpSpPr>
            <a:grpSpLocks/>
          </p:cNvGrpSpPr>
          <p:nvPr/>
        </p:nvGrpSpPr>
        <p:grpSpPr bwMode="auto">
          <a:xfrm>
            <a:off x="3097214" y="1057275"/>
            <a:ext cx="6130925" cy="3937000"/>
            <a:chOff x="1000" y="650"/>
            <a:chExt cx="3862" cy="2480"/>
          </a:xfrm>
        </p:grpSpPr>
        <p:sp>
          <p:nvSpPr>
            <p:cNvPr id="45060" name="AutoShape 6">
              <a:extLst>
                <a:ext uri="{FF2B5EF4-FFF2-40B4-BE49-F238E27FC236}">
                  <a16:creationId xmlns:a16="http://schemas.microsoft.com/office/drawing/2014/main" id="{A0DBD9DA-8927-43EF-9DE5-E901F9319F70}"/>
                </a:ext>
              </a:extLst>
            </p:cNvPr>
            <p:cNvSpPr>
              <a:spLocks noChangeArrowheads="1"/>
            </p:cNvSpPr>
            <p:nvPr/>
          </p:nvSpPr>
          <p:spPr bwMode="auto">
            <a:xfrm>
              <a:off x="1086" y="650"/>
              <a:ext cx="3776" cy="2400"/>
            </a:xfrm>
            <a:prstGeom prst="roundRect">
              <a:avLst>
                <a:gd name="adj" fmla="val 11019"/>
              </a:avLst>
            </a:prstGeom>
            <a:solidFill>
              <a:srgbClr val="E0C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1" name="AutoShape 7">
              <a:extLst>
                <a:ext uri="{FF2B5EF4-FFF2-40B4-BE49-F238E27FC236}">
                  <a16:creationId xmlns:a16="http://schemas.microsoft.com/office/drawing/2014/main" id="{E962AB6F-683E-4AA1-8A6B-516056053BFE}"/>
                </a:ext>
              </a:extLst>
            </p:cNvPr>
            <p:cNvSpPr>
              <a:spLocks noChangeArrowheads="1"/>
            </p:cNvSpPr>
            <p:nvPr/>
          </p:nvSpPr>
          <p:spPr bwMode="auto">
            <a:xfrm>
              <a:off x="1642" y="1430"/>
              <a:ext cx="3217" cy="46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2" name="AutoShape 8">
              <a:extLst>
                <a:ext uri="{FF2B5EF4-FFF2-40B4-BE49-F238E27FC236}">
                  <a16:creationId xmlns:a16="http://schemas.microsoft.com/office/drawing/2014/main" id="{AE53B5E5-EEA6-4F7A-9D67-12AB8D380ED1}"/>
                </a:ext>
              </a:extLst>
            </p:cNvPr>
            <p:cNvSpPr>
              <a:spLocks noChangeArrowheads="1"/>
            </p:cNvSpPr>
            <p:nvPr/>
          </p:nvSpPr>
          <p:spPr bwMode="auto">
            <a:xfrm>
              <a:off x="1642" y="2048"/>
              <a:ext cx="3217" cy="46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3" name="Text Box 9">
              <a:extLst>
                <a:ext uri="{FF2B5EF4-FFF2-40B4-BE49-F238E27FC236}">
                  <a16:creationId xmlns:a16="http://schemas.microsoft.com/office/drawing/2014/main" id="{E886F897-B244-4488-96C7-B6FD3EC97A87}"/>
                </a:ext>
              </a:extLst>
            </p:cNvPr>
            <p:cNvSpPr txBox="1">
              <a:spLocks noChangeArrowheads="1"/>
            </p:cNvSpPr>
            <p:nvPr/>
          </p:nvSpPr>
          <p:spPr bwMode="auto">
            <a:xfrm>
              <a:off x="1584" y="2186"/>
              <a:ext cx="32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The whole of the relevant cash flows</a:t>
              </a:r>
            </a:p>
          </p:txBody>
        </p:sp>
        <p:sp>
          <p:nvSpPr>
            <p:cNvPr id="45064" name="AutoShape 10">
              <a:extLst>
                <a:ext uri="{FF2B5EF4-FFF2-40B4-BE49-F238E27FC236}">
                  <a16:creationId xmlns:a16="http://schemas.microsoft.com/office/drawing/2014/main" id="{A2EDBF48-6362-41C2-B1B1-D23D1AADD5A5}"/>
                </a:ext>
              </a:extLst>
            </p:cNvPr>
            <p:cNvSpPr>
              <a:spLocks noChangeArrowheads="1"/>
            </p:cNvSpPr>
            <p:nvPr/>
          </p:nvSpPr>
          <p:spPr bwMode="auto">
            <a:xfrm>
              <a:off x="1642" y="2667"/>
              <a:ext cx="3218" cy="463"/>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5" name="Text Box 11">
              <a:extLst>
                <a:ext uri="{FF2B5EF4-FFF2-40B4-BE49-F238E27FC236}">
                  <a16:creationId xmlns:a16="http://schemas.microsoft.com/office/drawing/2014/main" id="{0B4BD11F-13A5-42A2-8958-DD7B78D1EE53}"/>
                </a:ext>
              </a:extLst>
            </p:cNvPr>
            <p:cNvSpPr txBox="1">
              <a:spLocks noChangeArrowheads="1"/>
            </p:cNvSpPr>
            <p:nvPr/>
          </p:nvSpPr>
          <p:spPr bwMode="auto">
            <a:xfrm>
              <a:off x="1621" y="2800"/>
              <a:ext cx="310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The objectives of the business</a:t>
              </a:r>
            </a:p>
          </p:txBody>
        </p:sp>
        <p:sp>
          <p:nvSpPr>
            <p:cNvPr id="45066" name="Text Box 12">
              <a:extLst>
                <a:ext uri="{FF2B5EF4-FFF2-40B4-BE49-F238E27FC236}">
                  <a16:creationId xmlns:a16="http://schemas.microsoft.com/office/drawing/2014/main" id="{261BEB85-F2DB-4435-B016-F1E8E11D0902}"/>
                </a:ext>
              </a:extLst>
            </p:cNvPr>
            <p:cNvSpPr txBox="1">
              <a:spLocks noChangeArrowheads="1"/>
            </p:cNvSpPr>
            <p:nvPr/>
          </p:nvSpPr>
          <p:spPr bwMode="auto">
            <a:xfrm>
              <a:off x="1661" y="1577"/>
              <a:ext cx="31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The timing of the cash flows</a:t>
              </a:r>
            </a:p>
          </p:txBody>
        </p:sp>
        <p:sp>
          <p:nvSpPr>
            <p:cNvPr id="45067" name="AutoShape 13">
              <a:extLst>
                <a:ext uri="{FF2B5EF4-FFF2-40B4-BE49-F238E27FC236}">
                  <a16:creationId xmlns:a16="http://schemas.microsoft.com/office/drawing/2014/main" id="{05380232-7E1A-41E7-8172-D0EF39BB9D02}"/>
                </a:ext>
              </a:extLst>
            </p:cNvPr>
            <p:cNvSpPr>
              <a:spLocks noChangeArrowheads="1"/>
            </p:cNvSpPr>
            <p:nvPr/>
          </p:nvSpPr>
          <p:spPr bwMode="auto">
            <a:xfrm>
              <a:off x="1000" y="2671"/>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8" name="AutoShape 14">
              <a:extLst>
                <a:ext uri="{FF2B5EF4-FFF2-40B4-BE49-F238E27FC236}">
                  <a16:creationId xmlns:a16="http://schemas.microsoft.com/office/drawing/2014/main" id="{5C486192-2F5C-4FA4-A486-DAC77E8D7567}"/>
                </a:ext>
              </a:extLst>
            </p:cNvPr>
            <p:cNvSpPr>
              <a:spLocks noChangeArrowheads="1"/>
            </p:cNvSpPr>
            <p:nvPr/>
          </p:nvSpPr>
          <p:spPr bwMode="auto">
            <a:xfrm>
              <a:off x="1000" y="2055"/>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69" name="AutoShape 15">
              <a:extLst>
                <a:ext uri="{FF2B5EF4-FFF2-40B4-BE49-F238E27FC236}">
                  <a16:creationId xmlns:a16="http://schemas.microsoft.com/office/drawing/2014/main" id="{0E143AE1-0A30-430F-9B56-42F019531642}"/>
                </a:ext>
              </a:extLst>
            </p:cNvPr>
            <p:cNvSpPr>
              <a:spLocks noChangeArrowheads="1"/>
            </p:cNvSpPr>
            <p:nvPr/>
          </p:nvSpPr>
          <p:spPr bwMode="auto">
            <a:xfrm>
              <a:off x="1000" y="1439"/>
              <a:ext cx="456" cy="456"/>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5070" name="Text Box 16">
              <a:extLst>
                <a:ext uri="{FF2B5EF4-FFF2-40B4-BE49-F238E27FC236}">
                  <a16:creationId xmlns:a16="http://schemas.microsoft.com/office/drawing/2014/main" id="{BA68775F-9134-4DE8-9AD2-09C4AA9A6C63}"/>
                </a:ext>
              </a:extLst>
            </p:cNvPr>
            <p:cNvSpPr txBox="1">
              <a:spLocks noChangeArrowheads="1"/>
            </p:cNvSpPr>
            <p:nvPr/>
          </p:nvSpPr>
          <p:spPr bwMode="auto">
            <a:xfrm>
              <a:off x="1335" y="756"/>
              <a:ext cx="341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i="1">
                  <a:solidFill>
                    <a:srgbClr val="CC0000"/>
                  </a:solidFill>
                  <a:latin typeface="Arial" panose="020B0604020202020204" pitchFamily="34" charset="0"/>
                  <a:cs typeface="Arial" panose="020B0604020202020204" pitchFamily="34" charset="0"/>
                </a:rPr>
                <a:t>NPV fully addresses each of the following:</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a:extLst>
              <a:ext uri="{FF2B5EF4-FFF2-40B4-BE49-F238E27FC236}">
                <a16:creationId xmlns:a16="http://schemas.microsoft.com/office/drawing/2014/main" id="{12F5E977-8009-447C-8B0E-D297EAB9A5B3}"/>
              </a:ext>
            </a:extLst>
          </p:cNvPr>
          <p:cNvSpPr txBox="1">
            <a:spLocks noChangeArrowheads="1"/>
          </p:cNvSpPr>
          <p:nvPr/>
        </p:nvSpPr>
        <p:spPr bwMode="auto">
          <a:xfrm>
            <a:off x="2547938" y="23971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Internal rate of return (IRR)</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46083" name="Group 11">
            <a:extLst>
              <a:ext uri="{FF2B5EF4-FFF2-40B4-BE49-F238E27FC236}">
                <a16:creationId xmlns:a16="http://schemas.microsoft.com/office/drawing/2014/main" id="{D96B775C-C762-43EB-AF8C-9D04682F0C81}"/>
              </a:ext>
            </a:extLst>
          </p:cNvPr>
          <p:cNvGrpSpPr>
            <a:grpSpLocks/>
          </p:cNvGrpSpPr>
          <p:nvPr/>
        </p:nvGrpSpPr>
        <p:grpSpPr bwMode="auto">
          <a:xfrm>
            <a:off x="3090863" y="2501900"/>
            <a:ext cx="6070600" cy="1828800"/>
            <a:chOff x="962" y="1046"/>
            <a:chExt cx="3824" cy="1152"/>
          </a:xfrm>
        </p:grpSpPr>
        <p:sp>
          <p:nvSpPr>
            <p:cNvPr id="46084" name="AutoShape 7">
              <a:extLst>
                <a:ext uri="{FF2B5EF4-FFF2-40B4-BE49-F238E27FC236}">
                  <a16:creationId xmlns:a16="http://schemas.microsoft.com/office/drawing/2014/main" id="{F1604968-B648-4BAE-9EA8-5844616E7C04}"/>
                </a:ext>
              </a:extLst>
            </p:cNvPr>
            <p:cNvSpPr>
              <a:spLocks noChangeArrowheads="1"/>
            </p:cNvSpPr>
            <p:nvPr/>
          </p:nvSpPr>
          <p:spPr bwMode="auto">
            <a:xfrm>
              <a:off x="2138" y="1046"/>
              <a:ext cx="2648" cy="1036"/>
            </a:xfrm>
            <a:prstGeom prst="roundRect">
              <a:avLst>
                <a:gd name="adj" fmla="val 16667"/>
              </a:avLst>
            </a:prstGeom>
            <a:solidFill>
              <a:srgbClr val="E0C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6085" name="AutoShape 8">
              <a:extLst>
                <a:ext uri="{FF2B5EF4-FFF2-40B4-BE49-F238E27FC236}">
                  <a16:creationId xmlns:a16="http://schemas.microsoft.com/office/drawing/2014/main" id="{07A73A7B-865E-470D-B38F-9F461A755223}"/>
                </a:ext>
              </a:extLst>
            </p:cNvPr>
            <p:cNvSpPr>
              <a:spLocks noChangeArrowheads="1"/>
            </p:cNvSpPr>
            <p:nvPr/>
          </p:nvSpPr>
          <p:spPr bwMode="auto">
            <a:xfrm>
              <a:off x="962" y="1046"/>
              <a:ext cx="1476" cy="1152"/>
            </a:xfrm>
            <a:prstGeom prst="cube">
              <a:avLst>
                <a:gd name="adj" fmla="val 989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46086" name="Text Box 9">
              <a:extLst>
                <a:ext uri="{FF2B5EF4-FFF2-40B4-BE49-F238E27FC236}">
                  <a16:creationId xmlns:a16="http://schemas.microsoft.com/office/drawing/2014/main" id="{BE29BD81-E2B4-4108-B5B2-9F453D4DB06F}"/>
                </a:ext>
              </a:extLst>
            </p:cNvPr>
            <p:cNvSpPr txBox="1">
              <a:spLocks noChangeArrowheads="1"/>
            </p:cNvSpPr>
            <p:nvPr/>
          </p:nvSpPr>
          <p:spPr bwMode="auto">
            <a:xfrm>
              <a:off x="975" y="1429"/>
              <a:ext cx="134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Internal rate of return (IRR)</a:t>
              </a:r>
              <a:endParaRPr lang="en-GB" altLang="en-US" sz="2000">
                <a:latin typeface="Arial" panose="020B0604020202020204" pitchFamily="34" charset="0"/>
                <a:cs typeface="Arial" panose="020B0604020202020204" pitchFamily="34" charset="0"/>
              </a:endParaRPr>
            </a:p>
          </p:txBody>
        </p:sp>
        <p:sp>
          <p:nvSpPr>
            <p:cNvPr id="46087" name="Text Box 10">
              <a:extLst>
                <a:ext uri="{FF2B5EF4-FFF2-40B4-BE49-F238E27FC236}">
                  <a16:creationId xmlns:a16="http://schemas.microsoft.com/office/drawing/2014/main" id="{8D9AF469-E1F2-4E3A-BCF1-F3014718A52B}"/>
                </a:ext>
              </a:extLst>
            </p:cNvPr>
            <p:cNvSpPr txBox="1">
              <a:spLocks noChangeArrowheads="1"/>
            </p:cNvSpPr>
            <p:nvPr/>
          </p:nvSpPr>
          <p:spPr bwMode="auto">
            <a:xfrm>
              <a:off x="2483" y="1139"/>
              <a:ext cx="2250"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i="1">
                  <a:latin typeface="Arial" panose="020B0604020202020204" pitchFamily="34" charset="0"/>
                  <a:cs typeface="Arial" panose="020B0604020202020204" pitchFamily="34" charset="0"/>
                </a:rPr>
                <a:t>The discount rate, which, when applied to the future project cash flows, produces a zero NPV</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43F5CA-01B5-4831-A37C-14652A468444}"/>
              </a:ext>
            </a:extLst>
          </p:cNvPr>
          <p:cNvSpPr txBox="1"/>
          <p:nvPr/>
        </p:nvSpPr>
        <p:spPr>
          <a:xfrm>
            <a:off x="1865085" y="4637692"/>
            <a:ext cx="7896225" cy="830997"/>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 a particular project, the higher the discount rate used, the lower the NPV, until it will eventually move into a loss</a:t>
            </a:r>
          </a:p>
        </p:txBody>
      </p:sp>
      <p:graphicFrame>
        <p:nvGraphicFramePr>
          <p:cNvPr id="2" name="Table 1">
            <a:extLst>
              <a:ext uri="{FF2B5EF4-FFF2-40B4-BE49-F238E27FC236}">
                <a16:creationId xmlns:a16="http://schemas.microsoft.com/office/drawing/2014/main" id="{D7126F88-2A0F-F492-EAAA-D77931F56A6C}"/>
              </a:ext>
            </a:extLst>
          </p:cNvPr>
          <p:cNvGraphicFramePr>
            <a:graphicFrameLocks noGrp="1"/>
          </p:cNvGraphicFramePr>
          <p:nvPr/>
        </p:nvGraphicFramePr>
        <p:xfrm>
          <a:off x="1008668" y="817383"/>
          <a:ext cx="9125146" cy="3448050"/>
        </p:xfrm>
        <a:graphic>
          <a:graphicData uri="http://schemas.openxmlformats.org/drawingml/2006/table">
            <a:tbl>
              <a:tblPr>
                <a:tableStyleId>{5C22544A-7EE6-4342-B048-85BDC9FD1C3A}</a:tableStyleId>
              </a:tblPr>
              <a:tblGrid>
                <a:gridCol w="1116652">
                  <a:extLst>
                    <a:ext uri="{9D8B030D-6E8A-4147-A177-3AD203B41FA5}">
                      <a16:colId xmlns:a16="http://schemas.microsoft.com/office/drawing/2014/main" val="3531714812"/>
                    </a:ext>
                  </a:extLst>
                </a:gridCol>
                <a:gridCol w="1116652">
                  <a:extLst>
                    <a:ext uri="{9D8B030D-6E8A-4147-A177-3AD203B41FA5}">
                      <a16:colId xmlns:a16="http://schemas.microsoft.com/office/drawing/2014/main" val="3104244409"/>
                    </a:ext>
                  </a:extLst>
                </a:gridCol>
                <a:gridCol w="1837826">
                  <a:extLst>
                    <a:ext uri="{9D8B030D-6E8A-4147-A177-3AD203B41FA5}">
                      <a16:colId xmlns:a16="http://schemas.microsoft.com/office/drawing/2014/main" val="2930828096"/>
                    </a:ext>
                  </a:extLst>
                </a:gridCol>
                <a:gridCol w="1605187">
                  <a:extLst>
                    <a:ext uri="{9D8B030D-6E8A-4147-A177-3AD203B41FA5}">
                      <a16:colId xmlns:a16="http://schemas.microsoft.com/office/drawing/2014/main" val="2269344644"/>
                    </a:ext>
                  </a:extLst>
                </a:gridCol>
                <a:gridCol w="1721507">
                  <a:extLst>
                    <a:ext uri="{9D8B030D-6E8A-4147-A177-3AD203B41FA5}">
                      <a16:colId xmlns:a16="http://schemas.microsoft.com/office/drawing/2014/main" val="715092274"/>
                    </a:ext>
                  </a:extLst>
                </a:gridCol>
                <a:gridCol w="1727322">
                  <a:extLst>
                    <a:ext uri="{9D8B030D-6E8A-4147-A177-3AD203B41FA5}">
                      <a16:colId xmlns:a16="http://schemas.microsoft.com/office/drawing/2014/main" val="2358050048"/>
                    </a:ext>
                  </a:extLst>
                </a:gridCol>
              </a:tblGrid>
              <a:tr h="526005">
                <a:tc>
                  <a:txBody>
                    <a:bodyPr/>
                    <a:lstStyle/>
                    <a:p>
                      <a:pPr algn="ctr" fontAlgn="ctr"/>
                      <a:r>
                        <a:rPr lang="en-GB" sz="2000" u="none" strike="noStrike" dirty="0">
                          <a:effectLst/>
                          <a:latin typeface="Arial" panose="020B0604020202020204" pitchFamily="34" charset="0"/>
                          <a:cs typeface="Arial" panose="020B0604020202020204" pitchFamily="34" charset="0"/>
                        </a:rPr>
                        <a:t>Time</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n-GB" sz="2000" u="none" strike="noStrike" dirty="0">
                          <a:effectLst/>
                          <a:latin typeface="Arial" panose="020B0604020202020204" pitchFamily="34" charset="0"/>
                          <a:cs typeface="Arial" panose="020B0604020202020204" pitchFamily="34" charset="0"/>
                        </a:rPr>
                        <a:t>Cash flow</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GB" sz="2000" u="none" strike="noStrike" dirty="0">
                          <a:effectLst/>
                          <a:latin typeface="Arial" panose="020B0604020202020204" pitchFamily="34" charset="0"/>
                          <a:cs typeface="Arial" panose="020B0604020202020204" pitchFamily="34" charset="0"/>
                        </a:rPr>
                        <a:t>Present Value at 20%</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GB" sz="2000" u="none" strike="noStrike" dirty="0">
                          <a:effectLst/>
                          <a:latin typeface="Arial" panose="020B0604020202020204" pitchFamily="34" charset="0"/>
                          <a:cs typeface="Arial" panose="020B0604020202020204" pitchFamily="34" charset="0"/>
                        </a:rPr>
                        <a:t>Present Value at 25%</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GB" sz="2000" u="none" strike="noStrike" dirty="0">
                          <a:effectLst/>
                          <a:latin typeface="Arial" panose="020B0604020202020204" pitchFamily="34" charset="0"/>
                          <a:cs typeface="Arial" panose="020B0604020202020204" pitchFamily="34" charset="0"/>
                        </a:rPr>
                        <a:t>Present Value at 30%</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n-GB" sz="2000" u="none" strike="noStrike" dirty="0">
                          <a:effectLst/>
                          <a:latin typeface="Arial" panose="020B0604020202020204" pitchFamily="34" charset="0"/>
                          <a:cs typeface="Arial" panose="020B0604020202020204" pitchFamily="34" charset="0"/>
                        </a:rPr>
                        <a:t>Present Value at 35%</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672466835"/>
                  </a:ext>
                </a:extLst>
              </a:tr>
              <a:tr h="279170">
                <a:tc>
                  <a:txBody>
                    <a:bodyPr/>
                    <a:lstStyle/>
                    <a:p>
                      <a:pPr algn="ctr" fontAlgn="ct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021971565"/>
                  </a:ext>
                </a:extLst>
              </a:tr>
              <a:tr h="263003">
                <a:tc>
                  <a:txBody>
                    <a:bodyPr/>
                    <a:lstStyle/>
                    <a:p>
                      <a:pPr algn="l" fontAlgn="b"/>
                      <a:r>
                        <a:rPr lang="en-GB" sz="2000" u="none" strike="noStrike" dirty="0">
                          <a:effectLst/>
                          <a:latin typeface="Arial" panose="020B0604020202020204" pitchFamily="34" charset="0"/>
                          <a:cs typeface="Arial" panose="020B0604020202020204" pitchFamily="34" charset="0"/>
                        </a:rPr>
                        <a:t>Year 0</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-100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-£100.00</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-£100.00</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-£100.00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-£100.00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73028397"/>
                  </a:ext>
                </a:extLst>
              </a:tr>
              <a:tr h="244593">
                <a:tc>
                  <a:txBody>
                    <a:bodyPr/>
                    <a:lstStyle/>
                    <a:p>
                      <a:pPr algn="l" fontAlgn="b"/>
                      <a:r>
                        <a:rPr lang="en-GB" sz="2000" u="none" strike="noStrike" dirty="0">
                          <a:effectLst/>
                          <a:latin typeface="Arial" panose="020B0604020202020204" pitchFamily="34" charset="0"/>
                          <a:cs typeface="Arial" panose="020B0604020202020204" pitchFamily="34" charset="0"/>
                        </a:rPr>
                        <a:t>Year 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£16.67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£16.00</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£15.38</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£14.81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612561754"/>
                  </a:ext>
                </a:extLst>
              </a:tr>
              <a:tr h="263003">
                <a:tc>
                  <a:txBody>
                    <a:bodyPr/>
                    <a:lstStyle/>
                    <a:p>
                      <a:pPr algn="l" fontAlgn="b"/>
                      <a:r>
                        <a:rPr lang="en-GB" sz="2000" u="none" strike="noStrike">
                          <a:effectLst/>
                          <a:latin typeface="Arial" panose="020B0604020202020204" pitchFamily="34" charset="0"/>
                          <a:cs typeface="Arial" panose="020B0604020202020204" pitchFamily="34" charset="0"/>
                        </a:rPr>
                        <a:t>Year 2</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40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£27.78</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£25.60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£23.67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£21.95</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953648937"/>
                  </a:ext>
                </a:extLst>
              </a:tr>
              <a:tr h="263003">
                <a:tc>
                  <a:txBody>
                    <a:bodyPr/>
                    <a:lstStyle/>
                    <a:p>
                      <a:pPr algn="l" fontAlgn="b"/>
                      <a:r>
                        <a:rPr lang="en-GB" sz="2000" u="none" strike="noStrike">
                          <a:effectLst/>
                          <a:latin typeface="Arial" panose="020B0604020202020204" pitchFamily="34" charset="0"/>
                          <a:cs typeface="Arial" panose="020B0604020202020204" pitchFamily="34" charset="0"/>
                        </a:rPr>
                        <a:t>Year 3</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60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£34.72</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£30.72</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£27.31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£24.39</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594415165"/>
                  </a:ext>
                </a:extLst>
              </a:tr>
              <a:tr h="263003">
                <a:tc>
                  <a:txBody>
                    <a:bodyPr/>
                    <a:lstStyle/>
                    <a:p>
                      <a:pPr algn="l" fontAlgn="b"/>
                      <a:r>
                        <a:rPr lang="en-GB" sz="2000" u="none" strike="noStrike">
                          <a:effectLst/>
                          <a:latin typeface="Arial" panose="020B0604020202020204" pitchFamily="34" charset="0"/>
                          <a:cs typeface="Arial" panose="020B0604020202020204" pitchFamily="34" charset="0"/>
                        </a:rPr>
                        <a:t>Year 4</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60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£28.94</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£24.58</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£21.01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£18.06</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970445260"/>
                  </a:ext>
                </a:extLst>
              </a:tr>
              <a:tr h="263003">
                <a:tc>
                  <a:txBody>
                    <a:bodyPr/>
                    <a:lstStyle/>
                    <a:p>
                      <a:pPr algn="l" fontAlgn="b"/>
                      <a:r>
                        <a:rPr lang="en-GB" sz="2000" u="none" strike="noStrike">
                          <a:effectLst/>
                          <a:latin typeface="Arial" panose="020B0604020202020204" pitchFamily="34" charset="0"/>
                          <a:cs typeface="Arial" panose="020B0604020202020204" pitchFamily="34" charset="0"/>
                        </a:rPr>
                        <a:t>Year 5</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40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£16.08</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£13.11</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£10.77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£8.92</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406922028"/>
                  </a:ext>
                </a:extLst>
              </a:tr>
              <a:tr h="263003">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199859878"/>
                  </a:ext>
                </a:extLst>
              </a:tr>
              <a:tr h="263003">
                <a:tc>
                  <a:txBody>
                    <a:bodyPr/>
                    <a:lstStyle/>
                    <a:p>
                      <a:pPr algn="l" fontAlgn="b"/>
                      <a:r>
                        <a:rPr lang="en-GB" sz="2000" u="none" strike="noStrike">
                          <a:effectLst/>
                          <a:latin typeface="Arial" panose="020B0604020202020204" pitchFamily="34" charset="0"/>
                          <a:cs typeface="Arial" panose="020B0604020202020204" pitchFamily="34" charset="0"/>
                        </a:rPr>
                        <a:t>Total</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£24.18</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a:effectLst/>
                          <a:latin typeface="Arial" panose="020B0604020202020204" pitchFamily="34" charset="0"/>
                          <a:cs typeface="Arial" panose="020B0604020202020204" pitchFamily="34" charset="0"/>
                        </a:rPr>
                        <a:t>£10.00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-£1.86</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n-GB" sz="2000" u="none" strike="noStrike" dirty="0">
                          <a:effectLst/>
                          <a:latin typeface="Arial" panose="020B0604020202020204" pitchFamily="34" charset="0"/>
                          <a:cs typeface="Arial" panose="020B0604020202020204" pitchFamily="34" charset="0"/>
                        </a:rPr>
                        <a:t>-£11.87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436408469"/>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a:extLst>
              <a:ext uri="{FF2B5EF4-FFF2-40B4-BE49-F238E27FC236}">
                <a16:creationId xmlns:a16="http://schemas.microsoft.com/office/drawing/2014/main" id="{B043E0F6-22E9-4917-A1AF-13BB64262442}"/>
              </a:ext>
            </a:extLst>
          </p:cNvPr>
          <p:cNvSpPr txBox="1">
            <a:spLocks noChangeArrowheads="1"/>
          </p:cNvSpPr>
          <p:nvPr/>
        </p:nvSpPr>
        <p:spPr bwMode="auto">
          <a:xfrm>
            <a:off x="1389062" y="257175"/>
            <a:ext cx="941387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Figure 4.5 The relationship between</a:t>
            </a:r>
            <a:br>
              <a:rPr lang="en-GB" altLang="en-US" sz="2400" b="1">
                <a:solidFill>
                  <a:srgbClr val="007BA4"/>
                </a:solidFill>
                <a:latin typeface="Arial" panose="020B0604020202020204" pitchFamily="34" charset="0"/>
                <a:cs typeface="Arial" panose="020B0604020202020204" pitchFamily="34" charset="0"/>
              </a:rPr>
            </a:br>
            <a:r>
              <a:rPr lang="en-GB" altLang="en-US" sz="2400" b="1">
                <a:solidFill>
                  <a:srgbClr val="007BA4"/>
                </a:solidFill>
                <a:latin typeface="Arial" panose="020B0604020202020204" pitchFamily="34" charset="0"/>
                <a:cs typeface="Arial" panose="020B0604020202020204" pitchFamily="34" charset="0"/>
              </a:rPr>
              <a:t>the NPV and IRR methods</a:t>
            </a:r>
            <a:endParaRPr lang="en-GB" altLang="en-US" sz="2400">
              <a:solidFill>
                <a:srgbClr val="007BA4"/>
              </a:solidFill>
              <a:latin typeface="Arial" panose="020B0604020202020204" pitchFamily="34" charset="0"/>
              <a:cs typeface="Arial" panose="020B0604020202020204" pitchFamily="34" charset="0"/>
            </a:endParaRPr>
          </a:p>
        </p:txBody>
      </p:sp>
      <p:pic>
        <p:nvPicPr>
          <p:cNvPr id="48131" name="Picture 46" descr="\\192.168.9.252\08macdata04\08VOL4\Graphics\Powerpoint\PE_UK\PE536-ATRILL\Final files\GIF\ch04\M04NF006.gif">
            <a:extLst>
              <a:ext uri="{FF2B5EF4-FFF2-40B4-BE49-F238E27FC236}">
                <a16:creationId xmlns:a16="http://schemas.microsoft.com/office/drawing/2014/main" id="{9786B984-2DEC-493F-A3BF-8FA63A5946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0" y="1158876"/>
            <a:ext cx="6159500" cy="487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20">
            <a:extLst>
              <a:ext uri="{FF2B5EF4-FFF2-40B4-BE49-F238E27FC236}">
                <a16:creationId xmlns:a16="http://schemas.microsoft.com/office/drawing/2014/main" id="{D948037D-3F52-44B9-87D8-95061BA160B6}"/>
              </a:ext>
            </a:extLst>
          </p:cNvPr>
          <p:cNvSpPr txBox="1">
            <a:spLocks noChangeArrowheads="1"/>
          </p:cNvSpPr>
          <p:nvPr/>
        </p:nvSpPr>
        <p:spPr bwMode="auto">
          <a:xfrm>
            <a:off x="1776414" y="611822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IN" altLang="en-US" sz="800" i="1">
                <a:latin typeface="Arial" panose="020B0604020202020204" pitchFamily="34" charset="0"/>
                <a:cs typeface="Arial" panose="020B0604020202020204" pitchFamily="34" charset="0"/>
              </a:rPr>
              <a:t>Source</a:t>
            </a:r>
            <a:r>
              <a:rPr lang="en-IN" altLang="en-US" sz="800">
                <a:latin typeface="Arial" panose="020B0604020202020204" pitchFamily="34" charset="0"/>
                <a:cs typeface="Arial" panose="020B0604020202020204" pitchFamily="34" charset="0"/>
              </a:rPr>
              <a:t>: </a:t>
            </a:r>
            <a:r>
              <a:rPr lang="en-US" altLang="en-US" sz="800">
                <a:latin typeface="Arial" panose="020B0604020202020204" pitchFamily="34" charset="0"/>
                <a:cs typeface="Arial" panose="020B0604020202020204" pitchFamily="34" charset="0"/>
              </a:rPr>
              <a:t>Adapted from Atrill, P. and McLaney E. (2009) </a:t>
            </a:r>
            <a:r>
              <a:rPr lang="en-US" altLang="en-US" sz="800" i="1">
                <a:latin typeface="Arial" panose="020B0604020202020204" pitchFamily="34" charset="0"/>
                <a:cs typeface="Arial" panose="020B0604020202020204" pitchFamily="34" charset="0"/>
              </a:rPr>
              <a:t>Accounting: An Introduction</a:t>
            </a:r>
            <a:r>
              <a:rPr lang="en-US" altLang="en-US" sz="800">
                <a:latin typeface="Arial" panose="020B0604020202020204" pitchFamily="34" charset="0"/>
                <a:cs typeface="Arial" panose="020B0604020202020204" pitchFamily="34" charset="0"/>
              </a:rPr>
              <a:t>, 5th edn, Pearson Education.</a:t>
            </a:r>
            <a:endParaRPr lang="en-IN" altLang="en-US" sz="800">
              <a:latin typeface="Arial" panose="020B0604020202020204" pitchFamily="34" charset="0"/>
              <a:cs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a:extLst>
              <a:ext uri="{FF2B5EF4-FFF2-40B4-BE49-F238E27FC236}">
                <a16:creationId xmlns:a16="http://schemas.microsoft.com/office/drawing/2014/main" id="{4C5A7DDA-6BB5-4E2C-8E60-F6D09490CAB9}"/>
              </a:ext>
            </a:extLst>
          </p:cNvPr>
          <p:cNvSpPr txBox="1">
            <a:spLocks noChangeArrowheads="1"/>
          </p:cNvSpPr>
          <p:nvPr/>
        </p:nvSpPr>
        <p:spPr bwMode="auto">
          <a:xfrm>
            <a:off x="2071689" y="239713"/>
            <a:ext cx="804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IRR decision rule</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50179" name="Group 11">
            <a:extLst>
              <a:ext uri="{FF2B5EF4-FFF2-40B4-BE49-F238E27FC236}">
                <a16:creationId xmlns:a16="http://schemas.microsoft.com/office/drawing/2014/main" id="{3B91E5E6-F619-493D-8DC1-1152CBDE050C}"/>
              </a:ext>
            </a:extLst>
          </p:cNvPr>
          <p:cNvGrpSpPr>
            <a:grpSpLocks/>
          </p:cNvGrpSpPr>
          <p:nvPr/>
        </p:nvGrpSpPr>
        <p:grpSpPr bwMode="auto">
          <a:xfrm>
            <a:off x="3043238" y="2011364"/>
            <a:ext cx="5967412" cy="2814637"/>
            <a:chOff x="720" y="792"/>
            <a:chExt cx="3759" cy="1773"/>
          </a:xfrm>
        </p:grpSpPr>
        <p:sp>
          <p:nvSpPr>
            <p:cNvPr id="50180" name="AutoShape 4">
              <a:extLst>
                <a:ext uri="{FF2B5EF4-FFF2-40B4-BE49-F238E27FC236}">
                  <a16:creationId xmlns:a16="http://schemas.microsoft.com/office/drawing/2014/main" id="{826115BA-2BE7-4BC9-A091-0821B5052898}"/>
                </a:ext>
              </a:extLst>
            </p:cNvPr>
            <p:cNvSpPr>
              <a:spLocks noChangeArrowheads="1"/>
            </p:cNvSpPr>
            <p:nvPr/>
          </p:nvSpPr>
          <p:spPr bwMode="auto">
            <a:xfrm>
              <a:off x="1228" y="792"/>
              <a:ext cx="3242"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0181" name="AutoShape 5">
              <a:extLst>
                <a:ext uri="{FF2B5EF4-FFF2-40B4-BE49-F238E27FC236}">
                  <a16:creationId xmlns:a16="http://schemas.microsoft.com/office/drawing/2014/main" id="{FB3DAD25-B120-4A78-BCFA-A2728D932EC6}"/>
                </a:ext>
              </a:extLst>
            </p:cNvPr>
            <p:cNvSpPr>
              <a:spLocks noChangeArrowheads="1"/>
            </p:cNvSpPr>
            <p:nvPr/>
          </p:nvSpPr>
          <p:spPr bwMode="auto">
            <a:xfrm>
              <a:off x="1220" y="1762"/>
              <a:ext cx="3259" cy="803"/>
            </a:xfrm>
            <a:prstGeom prst="cube">
              <a:avLst>
                <a:gd name="adj" fmla="val 12829"/>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0182" name="Text Box 6">
              <a:extLst>
                <a:ext uri="{FF2B5EF4-FFF2-40B4-BE49-F238E27FC236}">
                  <a16:creationId xmlns:a16="http://schemas.microsoft.com/office/drawing/2014/main" id="{0A35CA4F-BD5A-4F32-9413-A2C64F86B074}"/>
                </a:ext>
              </a:extLst>
            </p:cNvPr>
            <p:cNvSpPr txBox="1">
              <a:spLocks noChangeArrowheads="1"/>
            </p:cNvSpPr>
            <p:nvPr/>
          </p:nvSpPr>
          <p:spPr bwMode="auto">
            <a:xfrm>
              <a:off x="1311" y="1890"/>
              <a:ext cx="2971"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If competing projects exceed minimum IRR requirement, the one with the highest IRR is selected</a:t>
              </a:r>
            </a:p>
          </p:txBody>
        </p:sp>
        <p:sp>
          <p:nvSpPr>
            <p:cNvPr id="50183" name="Text Box 7">
              <a:extLst>
                <a:ext uri="{FF2B5EF4-FFF2-40B4-BE49-F238E27FC236}">
                  <a16:creationId xmlns:a16="http://schemas.microsoft.com/office/drawing/2014/main" id="{974277B7-8B07-4F3E-A80D-53BEEF13D907}"/>
                </a:ext>
              </a:extLst>
            </p:cNvPr>
            <p:cNvSpPr txBox="1">
              <a:spLocks noChangeArrowheads="1"/>
            </p:cNvSpPr>
            <p:nvPr/>
          </p:nvSpPr>
          <p:spPr bwMode="auto">
            <a:xfrm>
              <a:off x="1293" y="917"/>
              <a:ext cx="3005"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Project must meet a minimum IRR requirement</a:t>
              </a:r>
              <a:br>
                <a:rPr lang="en-GB" altLang="en-US" sz="2000" b="1">
                  <a:latin typeface="Arial" panose="020B0604020202020204" pitchFamily="34" charset="0"/>
                  <a:cs typeface="Arial" panose="020B0604020202020204" pitchFamily="34" charset="0"/>
                </a:rPr>
              </a:br>
              <a:r>
                <a:rPr lang="en-GB" altLang="en-US" sz="2000" b="1">
                  <a:latin typeface="Arial" panose="020B0604020202020204" pitchFamily="34" charset="0"/>
                  <a:cs typeface="Arial" panose="020B0604020202020204" pitchFamily="34" charset="0"/>
                </a:rPr>
                <a:t> (The opportunity cost of finance)</a:t>
              </a:r>
            </a:p>
          </p:txBody>
        </p:sp>
        <p:sp>
          <p:nvSpPr>
            <p:cNvPr id="50184" name="AutoShape 8">
              <a:extLst>
                <a:ext uri="{FF2B5EF4-FFF2-40B4-BE49-F238E27FC236}">
                  <a16:creationId xmlns:a16="http://schemas.microsoft.com/office/drawing/2014/main" id="{D3699B8A-1E0E-4134-B297-361F325BFF2B}"/>
                </a:ext>
              </a:extLst>
            </p:cNvPr>
            <p:cNvSpPr>
              <a:spLocks noChangeArrowheads="1"/>
            </p:cNvSpPr>
            <p:nvPr/>
          </p:nvSpPr>
          <p:spPr bwMode="auto">
            <a:xfrm>
              <a:off x="723" y="1077"/>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0185" name="AutoShape 9">
              <a:extLst>
                <a:ext uri="{FF2B5EF4-FFF2-40B4-BE49-F238E27FC236}">
                  <a16:creationId xmlns:a16="http://schemas.microsoft.com/office/drawing/2014/main" id="{A8E3A832-9EEB-4CA8-AB56-6CE74E2B6DB5}"/>
                </a:ext>
              </a:extLst>
            </p:cNvPr>
            <p:cNvSpPr>
              <a:spLocks noChangeArrowheads="1"/>
            </p:cNvSpPr>
            <p:nvPr/>
          </p:nvSpPr>
          <p:spPr bwMode="auto">
            <a:xfrm>
              <a:off x="720" y="2038"/>
              <a:ext cx="339" cy="339"/>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43F5CA-01B5-4831-A37C-14652A468444}"/>
              </a:ext>
            </a:extLst>
          </p:cNvPr>
          <p:cNvSpPr txBox="1"/>
          <p:nvPr/>
        </p:nvSpPr>
        <p:spPr>
          <a:xfrm>
            <a:off x="4205201" y="2574509"/>
            <a:ext cx="5962305" cy="2308324"/>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 this project, IRR is about 30% - if this is higher than the minimum target the project should go ahead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competing projects, the one with the highest IRR should be selected.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aphicFrame>
        <p:nvGraphicFramePr>
          <p:cNvPr id="3" name="Table 2">
            <a:extLst>
              <a:ext uri="{FF2B5EF4-FFF2-40B4-BE49-F238E27FC236}">
                <a16:creationId xmlns:a16="http://schemas.microsoft.com/office/drawing/2014/main" id="{ADECD473-74CD-A332-5B88-9D50C176512B}"/>
              </a:ext>
            </a:extLst>
          </p:cNvPr>
          <p:cNvGraphicFramePr>
            <a:graphicFrameLocks noGrp="1"/>
          </p:cNvGraphicFramePr>
          <p:nvPr/>
        </p:nvGraphicFramePr>
        <p:xfrm>
          <a:off x="1456817" y="2004646"/>
          <a:ext cx="1721507" cy="3448050"/>
        </p:xfrm>
        <a:graphic>
          <a:graphicData uri="http://schemas.openxmlformats.org/drawingml/2006/table">
            <a:tbl>
              <a:tblPr>
                <a:tableStyleId>{5C22544A-7EE6-4342-B048-85BDC9FD1C3A}</a:tableStyleId>
              </a:tblPr>
              <a:tblGrid>
                <a:gridCol w="1721507">
                  <a:extLst>
                    <a:ext uri="{9D8B030D-6E8A-4147-A177-3AD203B41FA5}">
                      <a16:colId xmlns:a16="http://schemas.microsoft.com/office/drawing/2014/main" val="2043707939"/>
                    </a:ext>
                  </a:extLst>
                </a:gridCol>
              </a:tblGrid>
              <a:tr h="526005">
                <a:tc>
                  <a:txBody>
                    <a:bodyPr/>
                    <a:lstStyle/>
                    <a:p>
                      <a:pPr algn="ctr" fontAlgn="b"/>
                      <a:r>
                        <a:rPr lang="en-GB" sz="2000" u="none" strike="noStrike" dirty="0">
                          <a:effectLst/>
                          <a:latin typeface="Arial" panose="020B0604020202020204" pitchFamily="34" charset="0"/>
                          <a:cs typeface="Arial" panose="020B0604020202020204" pitchFamily="34" charset="0"/>
                        </a:rPr>
                        <a:t>Present Value at 30%</a:t>
                      </a:r>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136102314"/>
                  </a:ext>
                </a:extLst>
              </a:tr>
              <a:tr h="279170">
                <a:tc>
                  <a:txBody>
                    <a:bodyPr/>
                    <a:lstStyle/>
                    <a:p>
                      <a:pPr algn="ctr" fontAlgn="b"/>
                      <a:endParaRPr lang="en-GB" sz="2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3395470580"/>
                  </a:ext>
                </a:extLst>
              </a:tr>
              <a:tr h="263003">
                <a:tc>
                  <a:txBody>
                    <a:bodyPr/>
                    <a:lstStyle/>
                    <a:p>
                      <a:pPr algn="r" fontAlgn="b"/>
                      <a:r>
                        <a:rPr lang="en-GB" sz="2000" u="none" strike="noStrike">
                          <a:effectLst/>
                          <a:latin typeface="Arial" panose="020B0604020202020204" pitchFamily="34" charset="0"/>
                          <a:cs typeface="Arial" panose="020B0604020202020204" pitchFamily="34" charset="0"/>
                        </a:rPr>
                        <a:t>-£100.00</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077676822"/>
                  </a:ext>
                </a:extLst>
              </a:tr>
              <a:tr h="244593">
                <a:tc>
                  <a:txBody>
                    <a:bodyPr/>
                    <a:lstStyle/>
                    <a:p>
                      <a:pPr algn="r" fontAlgn="b"/>
                      <a:r>
                        <a:rPr lang="en-GB" sz="2000" u="none" strike="noStrike">
                          <a:effectLst/>
                          <a:latin typeface="Arial" panose="020B0604020202020204" pitchFamily="34" charset="0"/>
                          <a:cs typeface="Arial" panose="020B0604020202020204" pitchFamily="34" charset="0"/>
                        </a:rPr>
                        <a:t>£15.38</a:t>
                      </a:r>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265619100"/>
                  </a:ext>
                </a:extLst>
              </a:tr>
              <a:tr h="263003">
                <a:tc>
                  <a:txBody>
                    <a:bodyPr/>
                    <a:lstStyle/>
                    <a:p>
                      <a:pPr algn="r" fontAlgn="b"/>
                      <a:r>
                        <a:rPr lang="en-GB" sz="2000" u="none" strike="noStrike" dirty="0">
                          <a:effectLst/>
                          <a:latin typeface="Arial" panose="020B0604020202020204" pitchFamily="34" charset="0"/>
                          <a:cs typeface="Arial" panose="020B0604020202020204" pitchFamily="34" charset="0"/>
                        </a:rPr>
                        <a:t>£23.67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188932205"/>
                  </a:ext>
                </a:extLst>
              </a:tr>
              <a:tr h="263003">
                <a:tc>
                  <a:txBody>
                    <a:bodyPr/>
                    <a:lstStyle/>
                    <a:p>
                      <a:pPr algn="r" fontAlgn="b"/>
                      <a:r>
                        <a:rPr lang="en-GB" sz="2000" u="none" strike="noStrike" dirty="0">
                          <a:effectLst/>
                          <a:latin typeface="Arial" panose="020B0604020202020204" pitchFamily="34" charset="0"/>
                          <a:cs typeface="Arial" panose="020B0604020202020204" pitchFamily="34" charset="0"/>
                        </a:rPr>
                        <a:t>£27.31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376931128"/>
                  </a:ext>
                </a:extLst>
              </a:tr>
              <a:tr h="263003">
                <a:tc>
                  <a:txBody>
                    <a:bodyPr/>
                    <a:lstStyle/>
                    <a:p>
                      <a:pPr algn="r" fontAlgn="b"/>
                      <a:r>
                        <a:rPr lang="en-GB" sz="2000" u="none" strike="noStrike" dirty="0">
                          <a:effectLst/>
                          <a:latin typeface="Arial" panose="020B0604020202020204" pitchFamily="34" charset="0"/>
                          <a:cs typeface="Arial" panose="020B0604020202020204" pitchFamily="34" charset="0"/>
                        </a:rPr>
                        <a:t>£21.01</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1078889221"/>
                  </a:ext>
                </a:extLst>
              </a:tr>
              <a:tr h="263003">
                <a:tc>
                  <a:txBody>
                    <a:bodyPr/>
                    <a:lstStyle/>
                    <a:p>
                      <a:pPr algn="r" fontAlgn="b"/>
                      <a:r>
                        <a:rPr lang="en-GB" sz="2000" u="none" strike="noStrike" dirty="0">
                          <a:effectLst/>
                          <a:latin typeface="Arial" panose="020B0604020202020204" pitchFamily="34" charset="0"/>
                          <a:cs typeface="Arial" panose="020B0604020202020204" pitchFamily="34" charset="0"/>
                        </a:rPr>
                        <a:t>£10.77</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486313088"/>
                  </a:ext>
                </a:extLst>
              </a:tr>
              <a:tr h="263003">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4279440285"/>
                  </a:ext>
                </a:extLst>
              </a:tr>
              <a:tr h="263003">
                <a:tc>
                  <a:txBody>
                    <a:bodyPr/>
                    <a:lstStyle/>
                    <a:p>
                      <a:pPr algn="r" fontAlgn="b"/>
                      <a:r>
                        <a:rPr lang="en-GB" sz="2000" u="none" strike="noStrike" dirty="0">
                          <a:effectLst/>
                          <a:latin typeface="Arial" panose="020B0604020202020204" pitchFamily="34" charset="0"/>
                          <a:cs typeface="Arial" panose="020B0604020202020204" pitchFamily="34" charset="0"/>
                        </a:rPr>
                        <a:t>-£1.86</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996093305"/>
                  </a:ext>
                </a:extLst>
              </a:tr>
            </a:tbl>
          </a:graphicData>
        </a:graphic>
      </p:graphicFrame>
      <p:sp>
        <p:nvSpPr>
          <p:cNvPr id="5" name="TextBox 4">
            <a:extLst>
              <a:ext uri="{FF2B5EF4-FFF2-40B4-BE49-F238E27FC236}">
                <a16:creationId xmlns:a16="http://schemas.microsoft.com/office/drawing/2014/main" id="{2F5D3EFD-4BD5-B313-96E7-4709171EBC48}"/>
              </a:ext>
            </a:extLst>
          </p:cNvPr>
          <p:cNvSpPr txBox="1"/>
          <p:nvPr/>
        </p:nvSpPr>
        <p:spPr>
          <a:xfrm>
            <a:off x="1339586" y="655802"/>
            <a:ext cx="7159645"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IRR decision Making</a:t>
            </a:r>
          </a:p>
        </p:txBody>
      </p:sp>
    </p:spTree>
    <p:extLst>
      <p:ext uri="{BB962C8B-B14F-4D97-AF65-F5344CB8AC3E}">
        <p14:creationId xmlns:p14="http://schemas.microsoft.com/office/powerpoint/2010/main" val="3870946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Map&#10;&#10;Description automatically generated">
            <a:extLst>
              <a:ext uri="{FF2B5EF4-FFF2-40B4-BE49-F238E27FC236}">
                <a16:creationId xmlns:a16="http://schemas.microsoft.com/office/drawing/2014/main" id="{63D47F34-226D-4AAB-973B-D19BEE6B5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7689" y="344489"/>
            <a:ext cx="690562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6" descr="Text&#10;&#10;Description automatically generated">
            <a:extLst>
              <a:ext uri="{FF2B5EF4-FFF2-40B4-BE49-F238E27FC236}">
                <a16:creationId xmlns:a16="http://schemas.microsoft.com/office/drawing/2014/main" id="{7ED8AEB7-DE0B-482C-A63F-9BF023C936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3150" y="4086225"/>
            <a:ext cx="6807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2" descr="Text&#10;&#10;Description automatically generated">
            <a:extLst>
              <a:ext uri="{FF2B5EF4-FFF2-40B4-BE49-F238E27FC236}">
                <a16:creationId xmlns:a16="http://schemas.microsoft.com/office/drawing/2014/main" id="{B17DF70B-031D-489E-B6DB-151C11E74F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3176" y="428625"/>
            <a:ext cx="3914775"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alculator, pen, compass, money and a paper with graphs printed on it">
            <a:extLst>
              <a:ext uri="{FF2B5EF4-FFF2-40B4-BE49-F238E27FC236}">
                <a16:creationId xmlns:a16="http://schemas.microsoft.com/office/drawing/2014/main" id="{108FEE4C-D65C-C251-62B8-8893DE204298}"/>
              </a:ext>
            </a:extLst>
          </p:cNvPr>
          <p:cNvPicPr>
            <a:picLocks noChangeAspect="1"/>
          </p:cNvPicPr>
          <p:nvPr/>
        </p:nvPicPr>
        <p:blipFill rotWithShape="1">
          <a:blip r:embed="rId3"/>
          <a:srcRect b="6639"/>
          <a:stretch/>
        </p:blipFill>
        <p:spPr>
          <a:xfrm>
            <a:off x="20" y="10"/>
            <a:ext cx="12191979" cy="6857990"/>
          </a:xfrm>
          <a:prstGeom prst="rect">
            <a:avLst/>
          </a:prstGeom>
        </p:spPr>
      </p:pic>
      <p:sp>
        <p:nvSpPr>
          <p:cNvPr id="12" name="Rectangle 11">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7998"/>
          </a:xfrm>
          <a:prstGeom prst="rect">
            <a:avLst/>
          </a:prstGeom>
          <a:solidFill>
            <a:schemeClr val="tx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FBA59CE-70F7-6F9B-AD03-A860B03D635A}"/>
              </a:ext>
            </a:extLst>
          </p:cNvPr>
          <p:cNvSpPr>
            <a:spLocks noGrp="1"/>
          </p:cNvSpPr>
          <p:nvPr>
            <p:ph type="ctrTitle"/>
          </p:nvPr>
        </p:nvSpPr>
        <p:spPr>
          <a:xfrm>
            <a:off x="2281450" y="1132764"/>
            <a:ext cx="7629098" cy="2554718"/>
          </a:xfrm>
        </p:spPr>
        <p:txBody>
          <a:bodyPr anchor="b">
            <a:normAutofit/>
          </a:bodyPr>
          <a:lstStyle/>
          <a:p>
            <a:r>
              <a:rPr lang="en-GB" sz="3600" dirty="0">
                <a:solidFill>
                  <a:srgbClr val="FFFFFF"/>
                </a:solidFill>
              </a:rPr>
              <a:t>What is a capital investment project?</a:t>
            </a:r>
          </a:p>
        </p:txBody>
      </p:sp>
    </p:spTree>
    <p:extLst>
      <p:ext uri="{BB962C8B-B14F-4D97-AF65-F5344CB8AC3E}">
        <p14:creationId xmlns:p14="http://schemas.microsoft.com/office/powerpoint/2010/main" val="1331352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68C6A2D3-69B0-41DB-9CBA-5099E6032FE6}"/>
              </a:ext>
            </a:extLst>
          </p:cNvPr>
          <p:cNvSpPr txBox="1">
            <a:spLocks noChangeArrowheads="1"/>
          </p:cNvSpPr>
          <p:nvPr/>
        </p:nvSpPr>
        <p:spPr bwMode="auto">
          <a:xfrm>
            <a:off x="2543175" y="24765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Problems with IRR</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52227" name="Group 19">
            <a:extLst>
              <a:ext uri="{FF2B5EF4-FFF2-40B4-BE49-F238E27FC236}">
                <a16:creationId xmlns:a16="http://schemas.microsoft.com/office/drawing/2014/main" id="{A589DB20-F02E-401F-B5CF-6CA27EE1F106}"/>
              </a:ext>
            </a:extLst>
          </p:cNvPr>
          <p:cNvGrpSpPr>
            <a:grpSpLocks/>
          </p:cNvGrpSpPr>
          <p:nvPr/>
        </p:nvGrpSpPr>
        <p:grpSpPr bwMode="auto">
          <a:xfrm>
            <a:off x="3659188" y="1862139"/>
            <a:ext cx="4718050" cy="3119437"/>
            <a:chOff x="1390" y="687"/>
            <a:chExt cx="2972" cy="1965"/>
          </a:xfrm>
        </p:grpSpPr>
        <p:sp>
          <p:nvSpPr>
            <p:cNvPr id="52228" name="AutoShape 5">
              <a:extLst>
                <a:ext uri="{FF2B5EF4-FFF2-40B4-BE49-F238E27FC236}">
                  <a16:creationId xmlns:a16="http://schemas.microsoft.com/office/drawing/2014/main" id="{999564E4-5515-45E7-8D27-A18ED3C53E9E}"/>
                </a:ext>
              </a:extLst>
            </p:cNvPr>
            <p:cNvSpPr>
              <a:spLocks noChangeArrowheads="1"/>
            </p:cNvSpPr>
            <p:nvPr/>
          </p:nvSpPr>
          <p:spPr bwMode="auto">
            <a:xfrm>
              <a:off x="1931" y="687"/>
              <a:ext cx="2422"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2229" name="AutoShape 6">
              <a:extLst>
                <a:ext uri="{FF2B5EF4-FFF2-40B4-BE49-F238E27FC236}">
                  <a16:creationId xmlns:a16="http://schemas.microsoft.com/office/drawing/2014/main" id="{5AD2C447-3224-4C8B-828D-9C6E783A784C}"/>
                </a:ext>
              </a:extLst>
            </p:cNvPr>
            <p:cNvSpPr>
              <a:spLocks noChangeArrowheads="1"/>
            </p:cNvSpPr>
            <p:nvPr/>
          </p:nvSpPr>
          <p:spPr bwMode="auto">
            <a:xfrm>
              <a:off x="1944" y="1382"/>
              <a:ext cx="2415"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2230" name="Text Box 7">
              <a:extLst>
                <a:ext uri="{FF2B5EF4-FFF2-40B4-BE49-F238E27FC236}">
                  <a16:creationId xmlns:a16="http://schemas.microsoft.com/office/drawing/2014/main" id="{398B629E-A676-4937-AA48-C8328F7BA8F0}"/>
                </a:ext>
              </a:extLst>
            </p:cNvPr>
            <p:cNvSpPr txBox="1">
              <a:spLocks noChangeArrowheads="1"/>
            </p:cNvSpPr>
            <p:nvPr/>
          </p:nvSpPr>
          <p:spPr bwMode="auto">
            <a:xfrm>
              <a:off x="1878" y="782"/>
              <a:ext cx="246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Does not directly address wealth maximisation</a:t>
              </a:r>
            </a:p>
          </p:txBody>
        </p:sp>
        <p:sp>
          <p:nvSpPr>
            <p:cNvPr id="52231" name="Text Box 8">
              <a:extLst>
                <a:ext uri="{FF2B5EF4-FFF2-40B4-BE49-F238E27FC236}">
                  <a16:creationId xmlns:a16="http://schemas.microsoft.com/office/drawing/2014/main" id="{E17B80CF-1EAE-48ED-877A-47EC1A11BB46}"/>
                </a:ext>
              </a:extLst>
            </p:cNvPr>
            <p:cNvSpPr txBox="1">
              <a:spLocks noChangeArrowheads="1"/>
            </p:cNvSpPr>
            <p:nvPr/>
          </p:nvSpPr>
          <p:spPr bwMode="auto">
            <a:xfrm>
              <a:off x="2027" y="1485"/>
              <a:ext cx="219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Ignores the scale of investment</a:t>
              </a:r>
            </a:p>
          </p:txBody>
        </p:sp>
        <p:sp>
          <p:nvSpPr>
            <p:cNvPr id="52232" name="AutoShape 9">
              <a:extLst>
                <a:ext uri="{FF2B5EF4-FFF2-40B4-BE49-F238E27FC236}">
                  <a16:creationId xmlns:a16="http://schemas.microsoft.com/office/drawing/2014/main" id="{B938D413-5C64-480F-8FE2-0BE4DB241DA3}"/>
                </a:ext>
              </a:extLst>
            </p:cNvPr>
            <p:cNvSpPr>
              <a:spLocks noChangeArrowheads="1"/>
            </p:cNvSpPr>
            <p:nvPr/>
          </p:nvSpPr>
          <p:spPr bwMode="auto">
            <a:xfrm>
              <a:off x="1931" y="2095"/>
              <a:ext cx="2431"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2233" name="Text Box 11">
              <a:extLst>
                <a:ext uri="{FF2B5EF4-FFF2-40B4-BE49-F238E27FC236}">
                  <a16:creationId xmlns:a16="http://schemas.microsoft.com/office/drawing/2014/main" id="{08124EBB-DCBD-4997-8840-76B0AE4DB50E}"/>
                </a:ext>
              </a:extLst>
            </p:cNvPr>
            <p:cNvSpPr txBox="1">
              <a:spLocks noChangeArrowheads="1"/>
            </p:cNvSpPr>
            <p:nvPr/>
          </p:nvSpPr>
          <p:spPr bwMode="auto">
            <a:xfrm>
              <a:off x="2004" y="2194"/>
              <a:ext cx="220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Has difficulty with unconventional cash flows</a:t>
              </a:r>
            </a:p>
          </p:txBody>
        </p:sp>
        <p:sp>
          <p:nvSpPr>
            <p:cNvPr id="52234" name="AutoShape 14">
              <a:extLst>
                <a:ext uri="{FF2B5EF4-FFF2-40B4-BE49-F238E27FC236}">
                  <a16:creationId xmlns:a16="http://schemas.microsoft.com/office/drawing/2014/main" id="{5466DED4-A1CB-454C-B113-D41AFF1D5AE0}"/>
                </a:ext>
              </a:extLst>
            </p:cNvPr>
            <p:cNvSpPr>
              <a:spLocks noChangeArrowheads="1"/>
            </p:cNvSpPr>
            <p:nvPr/>
          </p:nvSpPr>
          <p:spPr bwMode="auto">
            <a:xfrm>
              <a:off x="1390" y="777"/>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2235" name="AutoShape 15">
              <a:extLst>
                <a:ext uri="{FF2B5EF4-FFF2-40B4-BE49-F238E27FC236}">
                  <a16:creationId xmlns:a16="http://schemas.microsoft.com/office/drawing/2014/main" id="{A7C79910-576E-487A-B360-D26E074DF06F}"/>
                </a:ext>
              </a:extLst>
            </p:cNvPr>
            <p:cNvSpPr>
              <a:spLocks noChangeArrowheads="1"/>
            </p:cNvSpPr>
            <p:nvPr/>
          </p:nvSpPr>
          <p:spPr bwMode="auto">
            <a:xfrm>
              <a:off x="1392" y="2182"/>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52236" name="AutoShape 16">
              <a:extLst>
                <a:ext uri="{FF2B5EF4-FFF2-40B4-BE49-F238E27FC236}">
                  <a16:creationId xmlns:a16="http://schemas.microsoft.com/office/drawing/2014/main" id="{75A44B78-00CC-41A2-B2B0-CE04B94B9EFD}"/>
                </a:ext>
              </a:extLst>
            </p:cNvPr>
            <p:cNvSpPr>
              <a:spLocks noChangeArrowheads="1"/>
            </p:cNvSpPr>
            <p:nvPr/>
          </p:nvSpPr>
          <p:spPr bwMode="auto">
            <a:xfrm>
              <a:off x="1393" y="1471"/>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4">
            <a:extLst>
              <a:ext uri="{FF2B5EF4-FFF2-40B4-BE49-F238E27FC236}">
                <a16:creationId xmlns:a16="http://schemas.microsoft.com/office/drawing/2014/main" id="{C9A8BCA6-00F3-416B-B80E-51EBA73F9018}"/>
              </a:ext>
            </a:extLst>
          </p:cNvPr>
          <p:cNvSpPr txBox="1">
            <a:spLocks noChangeArrowheads="1"/>
          </p:cNvSpPr>
          <p:nvPr/>
        </p:nvSpPr>
        <p:spPr bwMode="auto">
          <a:xfrm>
            <a:off x="1952625" y="244475"/>
            <a:ext cx="8286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rPr>
              <a:t>Some practical points related to investment appraisal</a:t>
            </a:r>
            <a:endParaRPr lang="en-GB" altLang="en-US" sz="2400">
              <a:solidFill>
                <a:srgbClr val="007BA4"/>
              </a:solidFill>
              <a:latin typeface="Arial" panose="020B0604020202020204" pitchFamily="34" charset="0"/>
            </a:endParaRPr>
          </a:p>
        </p:txBody>
      </p:sp>
      <p:grpSp>
        <p:nvGrpSpPr>
          <p:cNvPr id="55299" name="Group 63">
            <a:extLst>
              <a:ext uri="{FF2B5EF4-FFF2-40B4-BE49-F238E27FC236}">
                <a16:creationId xmlns:a16="http://schemas.microsoft.com/office/drawing/2014/main" id="{877E0117-55A9-4F3E-A91C-A8ED289D2E0A}"/>
              </a:ext>
            </a:extLst>
          </p:cNvPr>
          <p:cNvGrpSpPr>
            <a:grpSpLocks/>
          </p:cNvGrpSpPr>
          <p:nvPr/>
        </p:nvGrpSpPr>
        <p:grpSpPr bwMode="auto">
          <a:xfrm>
            <a:off x="2392364" y="1422401"/>
            <a:ext cx="7405687" cy="4011613"/>
            <a:chOff x="558" y="786"/>
            <a:chExt cx="4665" cy="2527"/>
          </a:xfrm>
        </p:grpSpPr>
        <p:sp>
          <p:nvSpPr>
            <p:cNvPr id="55300" name="AutoShape 44">
              <a:extLst>
                <a:ext uri="{FF2B5EF4-FFF2-40B4-BE49-F238E27FC236}">
                  <a16:creationId xmlns:a16="http://schemas.microsoft.com/office/drawing/2014/main" id="{FDAD3B15-8739-4C5F-A026-0CB63488B89F}"/>
                </a:ext>
              </a:extLst>
            </p:cNvPr>
            <p:cNvSpPr>
              <a:spLocks noChangeArrowheads="1"/>
            </p:cNvSpPr>
            <p:nvPr/>
          </p:nvSpPr>
          <p:spPr bwMode="auto">
            <a:xfrm>
              <a:off x="3513" y="786"/>
              <a:ext cx="1706" cy="52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01" name="AutoShape 45">
              <a:extLst>
                <a:ext uri="{FF2B5EF4-FFF2-40B4-BE49-F238E27FC236}">
                  <a16:creationId xmlns:a16="http://schemas.microsoft.com/office/drawing/2014/main" id="{B2D5B0EB-4BDB-44B8-8652-18A7E029FD4E}"/>
                </a:ext>
              </a:extLst>
            </p:cNvPr>
            <p:cNvSpPr>
              <a:spLocks noChangeArrowheads="1"/>
            </p:cNvSpPr>
            <p:nvPr/>
          </p:nvSpPr>
          <p:spPr bwMode="auto">
            <a:xfrm>
              <a:off x="3523" y="1439"/>
              <a:ext cx="1700" cy="5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02" name="Text Box 46">
              <a:extLst>
                <a:ext uri="{FF2B5EF4-FFF2-40B4-BE49-F238E27FC236}">
                  <a16:creationId xmlns:a16="http://schemas.microsoft.com/office/drawing/2014/main" id="{36E96142-8140-44BD-8430-46535DF93051}"/>
                </a:ext>
              </a:extLst>
            </p:cNvPr>
            <p:cNvSpPr txBox="1">
              <a:spLocks noChangeArrowheads="1"/>
            </p:cNvSpPr>
            <p:nvPr/>
          </p:nvSpPr>
          <p:spPr bwMode="auto">
            <a:xfrm>
              <a:off x="3755" y="1529"/>
              <a:ext cx="113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Year-end assumption</a:t>
              </a:r>
            </a:p>
          </p:txBody>
        </p:sp>
        <p:sp>
          <p:nvSpPr>
            <p:cNvPr id="55303" name="AutoShape 47">
              <a:extLst>
                <a:ext uri="{FF2B5EF4-FFF2-40B4-BE49-F238E27FC236}">
                  <a16:creationId xmlns:a16="http://schemas.microsoft.com/office/drawing/2014/main" id="{CC0DDB50-AFA7-4D88-9BF9-5A10E0158D8B}"/>
                </a:ext>
              </a:extLst>
            </p:cNvPr>
            <p:cNvSpPr>
              <a:spLocks noChangeArrowheads="1"/>
            </p:cNvSpPr>
            <p:nvPr/>
          </p:nvSpPr>
          <p:spPr bwMode="auto">
            <a:xfrm>
              <a:off x="3513" y="2113"/>
              <a:ext cx="1706" cy="52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04" name="AutoShape 48">
              <a:extLst>
                <a:ext uri="{FF2B5EF4-FFF2-40B4-BE49-F238E27FC236}">
                  <a16:creationId xmlns:a16="http://schemas.microsoft.com/office/drawing/2014/main" id="{BF43A644-3EF7-41CA-B85C-A9B2BD637D0F}"/>
                </a:ext>
              </a:extLst>
            </p:cNvPr>
            <p:cNvSpPr>
              <a:spLocks noChangeArrowheads="1"/>
            </p:cNvSpPr>
            <p:nvPr/>
          </p:nvSpPr>
          <p:spPr bwMode="auto">
            <a:xfrm>
              <a:off x="3523" y="2765"/>
              <a:ext cx="1700" cy="5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05" name="Text Box 49">
              <a:extLst>
                <a:ext uri="{FF2B5EF4-FFF2-40B4-BE49-F238E27FC236}">
                  <a16:creationId xmlns:a16="http://schemas.microsoft.com/office/drawing/2014/main" id="{E5560D39-029B-4078-99AA-14C096A638ED}"/>
                </a:ext>
              </a:extLst>
            </p:cNvPr>
            <p:cNvSpPr txBox="1">
              <a:spLocks noChangeArrowheads="1"/>
            </p:cNvSpPr>
            <p:nvPr/>
          </p:nvSpPr>
          <p:spPr bwMode="auto">
            <a:xfrm>
              <a:off x="3563" y="868"/>
              <a:ext cx="152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Cash flows not profit flows</a:t>
              </a:r>
            </a:p>
          </p:txBody>
        </p:sp>
        <p:sp>
          <p:nvSpPr>
            <p:cNvPr id="55306" name="Text Box 50">
              <a:extLst>
                <a:ext uri="{FF2B5EF4-FFF2-40B4-BE49-F238E27FC236}">
                  <a16:creationId xmlns:a16="http://schemas.microsoft.com/office/drawing/2014/main" id="{2FE73AF3-5C97-4391-8AC7-21DDBA929DC5}"/>
                </a:ext>
              </a:extLst>
            </p:cNvPr>
            <p:cNvSpPr txBox="1">
              <a:spLocks noChangeArrowheads="1"/>
            </p:cNvSpPr>
            <p:nvPr/>
          </p:nvSpPr>
          <p:spPr bwMode="auto">
            <a:xfrm>
              <a:off x="3843" y="2193"/>
              <a:ext cx="98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Interest payments</a:t>
              </a:r>
            </a:p>
          </p:txBody>
        </p:sp>
        <p:sp>
          <p:nvSpPr>
            <p:cNvPr id="55307" name="Text Box 51">
              <a:extLst>
                <a:ext uri="{FF2B5EF4-FFF2-40B4-BE49-F238E27FC236}">
                  <a16:creationId xmlns:a16="http://schemas.microsoft.com/office/drawing/2014/main" id="{22E4FB70-AB74-48B5-8EEB-A60E91992658}"/>
                </a:ext>
              </a:extLst>
            </p:cNvPr>
            <p:cNvSpPr txBox="1">
              <a:spLocks noChangeArrowheads="1"/>
            </p:cNvSpPr>
            <p:nvPr/>
          </p:nvSpPr>
          <p:spPr bwMode="auto">
            <a:xfrm>
              <a:off x="3780" y="2861"/>
              <a:ext cx="111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Other factors</a:t>
              </a:r>
            </a:p>
          </p:txBody>
        </p:sp>
        <p:grpSp>
          <p:nvGrpSpPr>
            <p:cNvPr id="55308" name="Group 62">
              <a:extLst>
                <a:ext uri="{FF2B5EF4-FFF2-40B4-BE49-F238E27FC236}">
                  <a16:creationId xmlns:a16="http://schemas.microsoft.com/office/drawing/2014/main" id="{720D45AC-B76D-4E75-8036-64FE466EEA89}"/>
                </a:ext>
              </a:extLst>
            </p:cNvPr>
            <p:cNvGrpSpPr>
              <a:grpSpLocks/>
            </p:cNvGrpSpPr>
            <p:nvPr/>
          </p:nvGrpSpPr>
          <p:grpSpPr bwMode="auto">
            <a:xfrm>
              <a:off x="558" y="786"/>
              <a:ext cx="2126" cy="2527"/>
              <a:chOff x="631" y="786"/>
              <a:chExt cx="2126" cy="2527"/>
            </a:xfrm>
          </p:grpSpPr>
          <p:sp>
            <p:nvSpPr>
              <p:cNvPr id="55314" name="AutoShape 36">
                <a:extLst>
                  <a:ext uri="{FF2B5EF4-FFF2-40B4-BE49-F238E27FC236}">
                    <a16:creationId xmlns:a16="http://schemas.microsoft.com/office/drawing/2014/main" id="{410B4CC6-0E59-46F2-9B37-F42D6ABD8C70}"/>
                  </a:ext>
                </a:extLst>
              </p:cNvPr>
              <p:cNvSpPr>
                <a:spLocks noChangeArrowheads="1"/>
              </p:cNvSpPr>
              <p:nvPr/>
            </p:nvSpPr>
            <p:spPr bwMode="auto">
              <a:xfrm>
                <a:off x="1047" y="786"/>
                <a:ext cx="1706" cy="52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5" name="AutoShape 37">
                <a:extLst>
                  <a:ext uri="{FF2B5EF4-FFF2-40B4-BE49-F238E27FC236}">
                    <a16:creationId xmlns:a16="http://schemas.microsoft.com/office/drawing/2014/main" id="{61D9B77B-7111-4DC3-8795-C673A3F3E3E6}"/>
                  </a:ext>
                </a:extLst>
              </p:cNvPr>
              <p:cNvSpPr>
                <a:spLocks noChangeArrowheads="1"/>
              </p:cNvSpPr>
              <p:nvPr/>
            </p:nvSpPr>
            <p:spPr bwMode="auto">
              <a:xfrm>
                <a:off x="1057" y="1439"/>
                <a:ext cx="1700" cy="5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6" name="Text Box 38">
                <a:extLst>
                  <a:ext uri="{FF2B5EF4-FFF2-40B4-BE49-F238E27FC236}">
                    <a16:creationId xmlns:a16="http://schemas.microsoft.com/office/drawing/2014/main" id="{659F2C12-B5FC-4AF9-B343-C0254A0809EB}"/>
                  </a:ext>
                </a:extLst>
              </p:cNvPr>
              <p:cNvSpPr txBox="1">
                <a:spLocks noChangeArrowheads="1"/>
              </p:cNvSpPr>
              <p:nvPr/>
            </p:nvSpPr>
            <p:spPr bwMode="auto">
              <a:xfrm>
                <a:off x="1105" y="956"/>
                <a:ext cx="15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Past costs</a:t>
                </a:r>
              </a:p>
            </p:txBody>
          </p:sp>
          <p:sp>
            <p:nvSpPr>
              <p:cNvPr id="55317" name="Text Box 39">
                <a:extLst>
                  <a:ext uri="{FF2B5EF4-FFF2-40B4-BE49-F238E27FC236}">
                    <a16:creationId xmlns:a16="http://schemas.microsoft.com/office/drawing/2014/main" id="{B0AD8EC8-1468-414C-B05C-AA327057CDEE}"/>
                  </a:ext>
                </a:extLst>
              </p:cNvPr>
              <p:cNvSpPr txBox="1">
                <a:spLocks noChangeArrowheads="1"/>
              </p:cNvSpPr>
              <p:nvPr/>
            </p:nvSpPr>
            <p:spPr bwMode="auto">
              <a:xfrm>
                <a:off x="1313" y="1537"/>
                <a:ext cx="113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Common future costs</a:t>
                </a:r>
              </a:p>
            </p:txBody>
          </p:sp>
          <p:sp>
            <p:nvSpPr>
              <p:cNvPr id="55318" name="AutoShape 40">
                <a:extLst>
                  <a:ext uri="{FF2B5EF4-FFF2-40B4-BE49-F238E27FC236}">
                    <a16:creationId xmlns:a16="http://schemas.microsoft.com/office/drawing/2014/main" id="{1A4A47A6-8907-4A53-B3C0-D950A6B8F1AE}"/>
                  </a:ext>
                </a:extLst>
              </p:cNvPr>
              <p:cNvSpPr>
                <a:spLocks noChangeArrowheads="1"/>
              </p:cNvSpPr>
              <p:nvPr/>
            </p:nvSpPr>
            <p:spPr bwMode="auto">
              <a:xfrm>
                <a:off x="1047" y="2113"/>
                <a:ext cx="1706" cy="52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9" name="AutoShape 41">
                <a:extLst>
                  <a:ext uri="{FF2B5EF4-FFF2-40B4-BE49-F238E27FC236}">
                    <a16:creationId xmlns:a16="http://schemas.microsoft.com/office/drawing/2014/main" id="{A6B1385F-7350-41DE-AFA7-2CC57E057626}"/>
                  </a:ext>
                </a:extLst>
              </p:cNvPr>
              <p:cNvSpPr>
                <a:spLocks noChangeArrowheads="1"/>
              </p:cNvSpPr>
              <p:nvPr/>
            </p:nvSpPr>
            <p:spPr bwMode="auto">
              <a:xfrm>
                <a:off x="1057" y="2765"/>
                <a:ext cx="1700" cy="5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20" name="Text Box 42">
                <a:extLst>
                  <a:ext uri="{FF2B5EF4-FFF2-40B4-BE49-F238E27FC236}">
                    <a16:creationId xmlns:a16="http://schemas.microsoft.com/office/drawing/2014/main" id="{052703DD-FB57-4CB6-AF7D-C09C57146E27}"/>
                  </a:ext>
                </a:extLst>
              </p:cNvPr>
              <p:cNvSpPr txBox="1">
                <a:spLocks noChangeArrowheads="1"/>
              </p:cNvSpPr>
              <p:nvPr/>
            </p:nvSpPr>
            <p:spPr bwMode="auto">
              <a:xfrm>
                <a:off x="1306" y="2195"/>
                <a:ext cx="111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Opportunity costs</a:t>
                </a:r>
              </a:p>
            </p:txBody>
          </p:sp>
          <p:sp>
            <p:nvSpPr>
              <p:cNvPr id="55321" name="Text Box 43">
                <a:extLst>
                  <a:ext uri="{FF2B5EF4-FFF2-40B4-BE49-F238E27FC236}">
                    <a16:creationId xmlns:a16="http://schemas.microsoft.com/office/drawing/2014/main" id="{EBDDDF65-767E-4F88-94D4-25E0C3DBE65F}"/>
                  </a:ext>
                </a:extLst>
              </p:cNvPr>
              <p:cNvSpPr txBox="1">
                <a:spLocks noChangeArrowheads="1"/>
              </p:cNvSpPr>
              <p:nvPr/>
            </p:nvSpPr>
            <p:spPr bwMode="auto">
              <a:xfrm>
                <a:off x="1156" y="2935"/>
                <a:ext cx="141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Taxation</a:t>
                </a:r>
              </a:p>
            </p:txBody>
          </p:sp>
          <p:grpSp>
            <p:nvGrpSpPr>
              <p:cNvPr id="55322" name="Group 52">
                <a:extLst>
                  <a:ext uri="{FF2B5EF4-FFF2-40B4-BE49-F238E27FC236}">
                    <a16:creationId xmlns:a16="http://schemas.microsoft.com/office/drawing/2014/main" id="{126DF896-B8B9-4F5B-BB84-8CE8E78209BD}"/>
                  </a:ext>
                </a:extLst>
              </p:cNvPr>
              <p:cNvGrpSpPr>
                <a:grpSpLocks/>
              </p:cNvGrpSpPr>
              <p:nvPr/>
            </p:nvGrpSpPr>
            <p:grpSpPr bwMode="auto">
              <a:xfrm>
                <a:off x="631" y="796"/>
                <a:ext cx="327" cy="2269"/>
                <a:chOff x="658" y="1153"/>
                <a:chExt cx="327" cy="2269"/>
              </a:xfrm>
            </p:grpSpPr>
            <p:sp>
              <p:nvSpPr>
                <p:cNvPr id="55323" name="AutoShape 53">
                  <a:extLst>
                    <a:ext uri="{FF2B5EF4-FFF2-40B4-BE49-F238E27FC236}">
                      <a16:creationId xmlns:a16="http://schemas.microsoft.com/office/drawing/2014/main" id="{6F16F011-A88D-44F2-9B56-0A484EDD1DE2}"/>
                    </a:ext>
                  </a:extLst>
                </p:cNvPr>
                <p:cNvSpPr>
                  <a:spLocks noChangeArrowheads="1"/>
                </p:cNvSpPr>
                <p:nvPr/>
              </p:nvSpPr>
              <p:spPr bwMode="auto">
                <a:xfrm>
                  <a:off x="661" y="1153"/>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24" name="AutoShape 54">
                  <a:extLst>
                    <a:ext uri="{FF2B5EF4-FFF2-40B4-BE49-F238E27FC236}">
                      <a16:creationId xmlns:a16="http://schemas.microsoft.com/office/drawing/2014/main" id="{8B35B321-2699-4096-A318-FCE2F26BA9C8}"/>
                    </a:ext>
                  </a:extLst>
                </p:cNvPr>
                <p:cNvSpPr>
                  <a:spLocks noChangeArrowheads="1"/>
                </p:cNvSpPr>
                <p:nvPr/>
              </p:nvSpPr>
              <p:spPr bwMode="auto">
                <a:xfrm>
                  <a:off x="659" y="1792"/>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25" name="AutoShape 55">
                  <a:extLst>
                    <a:ext uri="{FF2B5EF4-FFF2-40B4-BE49-F238E27FC236}">
                      <a16:creationId xmlns:a16="http://schemas.microsoft.com/office/drawing/2014/main" id="{F3BEDA85-2749-4957-8F58-8444F48B80CE}"/>
                    </a:ext>
                  </a:extLst>
                </p:cNvPr>
                <p:cNvSpPr>
                  <a:spLocks noChangeArrowheads="1"/>
                </p:cNvSpPr>
                <p:nvPr/>
              </p:nvSpPr>
              <p:spPr bwMode="auto">
                <a:xfrm>
                  <a:off x="658" y="2477"/>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26" name="AutoShape 56">
                  <a:extLst>
                    <a:ext uri="{FF2B5EF4-FFF2-40B4-BE49-F238E27FC236}">
                      <a16:creationId xmlns:a16="http://schemas.microsoft.com/office/drawing/2014/main" id="{4390BC88-B6D6-4177-8268-D34EB45F4921}"/>
                    </a:ext>
                  </a:extLst>
                </p:cNvPr>
                <p:cNvSpPr>
                  <a:spLocks noChangeArrowheads="1"/>
                </p:cNvSpPr>
                <p:nvPr/>
              </p:nvSpPr>
              <p:spPr bwMode="auto">
                <a:xfrm>
                  <a:off x="658" y="3098"/>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pSp>
        </p:grpSp>
        <p:grpSp>
          <p:nvGrpSpPr>
            <p:cNvPr id="55309" name="Group 57">
              <a:extLst>
                <a:ext uri="{FF2B5EF4-FFF2-40B4-BE49-F238E27FC236}">
                  <a16:creationId xmlns:a16="http://schemas.microsoft.com/office/drawing/2014/main" id="{DC9DC46F-F559-482F-BD29-DC126860C3B2}"/>
                </a:ext>
              </a:extLst>
            </p:cNvPr>
            <p:cNvGrpSpPr>
              <a:grpSpLocks/>
            </p:cNvGrpSpPr>
            <p:nvPr/>
          </p:nvGrpSpPr>
          <p:grpSpPr bwMode="auto">
            <a:xfrm>
              <a:off x="3089" y="795"/>
              <a:ext cx="327" cy="2269"/>
              <a:chOff x="658" y="1153"/>
              <a:chExt cx="327" cy="2269"/>
            </a:xfrm>
          </p:grpSpPr>
          <p:sp>
            <p:nvSpPr>
              <p:cNvPr id="55310" name="AutoShape 58">
                <a:extLst>
                  <a:ext uri="{FF2B5EF4-FFF2-40B4-BE49-F238E27FC236}">
                    <a16:creationId xmlns:a16="http://schemas.microsoft.com/office/drawing/2014/main" id="{0561058A-3F34-434E-8E62-6C207B361810}"/>
                  </a:ext>
                </a:extLst>
              </p:cNvPr>
              <p:cNvSpPr>
                <a:spLocks noChangeArrowheads="1"/>
              </p:cNvSpPr>
              <p:nvPr/>
            </p:nvSpPr>
            <p:spPr bwMode="auto">
              <a:xfrm>
                <a:off x="661" y="1153"/>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1" name="AutoShape 59">
                <a:extLst>
                  <a:ext uri="{FF2B5EF4-FFF2-40B4-BE49-F238E27FC236}">
                    <a16:creationId xmlns:a16="http://schemas.microsoft.com/office/drawing/2014/main" id="{72628F0A-C1C7-498B-872D-861165B315B1}"/>
                  </a:ext>
                </a:extLst>
              </p:cNvPr>
              <p:cNvSpPr>
                <a:spLocks noChangeArrowheads="1"/>
              </p:cNvSpPr>
              <p:nvPr/>
            </p:nvSpPr>
            <p:spPr bwMode="auto">
              <a:xfrm>
                <a:off x="659" y="1792"/>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2" name="AutoShape 60">
                <a:extLst>
                  <a:ext uri="{FF2B5EF4-FFF2-40B4-BE49-F238E27FC236}">
                    <a16:creationId xmlns:a16="http://schemas.microsoft.com/office/drawing/2014/main" id="{9067B105-1601-4346-ACC8-C7067499AA89}"/>
                  </a:ext>
                </a:extLst>
              </p:cNvPr>
              <p:cNvSpPr>
                <a:spLocks noChangeArrowheads="1"/>
              </p:cNvSpPr>
              <p:nvPr/>
            </p:nvSpPr>
            <p:spPr bwMode="auto">
              <a:xfrm>
                <a:off x="658" y="2477"/>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5313" name="AutoShape 61">
                <a:extLst>
                  <a:ext uri="{FF2B5EF4-FFF2-40B4-BE49-F238E27FC236}">
                    <a16:creationId xmlns:a16="http://schemas.microsoft.com/office/drawing/2014/main" id="{FF44EB14-F4D4-4B8A-BE19-CFF326CA0AC1}"/>
                  </a:ext>
                </a:extLst>
              </p:cNvPr>
              <p:cNvSpPr>
                <a:spLocks noChangeArrowheads="1"/>
              </p:cNvSpPr>
              <p:nvPr/>
            </p:nvSpPr>
            <p:spPr bwMode="auto">
              <a:xfrm>
                <a:off x="658" y="3098"/>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CD8767F1-24D0-438B-B5BC-BF0A1232157F}"/>
              </a:ext>
            </a:extLst>
          </p:cNvPr>
          <p:cNvSpPr txBox="1">
            <a:spLocks noChangeArrowheads="1"/>
          </p:cNvSpPr>
          <p:nvPr/>
        </p:nvSpPr>
        <p:spPr bwMode="auto">
          <a:xfrm>
            <a:off x="2178050" y="244476"/>
            <a:ext cx="7835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rPr>
              <a:t>Figure 4.7 The main investment appraisal methods</a:t>
            </a:r>
            <a:endParaRPr lang="en-GB" altLang="en-US" sz="2400">
              <a:solidFill>
                <a:srgbClr val="007BA4"/>
              </a:solidFill>
              <a:latin typeface="Arial" panose="020B0604020202020204" pitchFamily="34" charset="0"/>
            </a:endParaRPr>
          </a:p>
        </p:txBody>
      </p:sp>
      <p:pic>
        <p:nvPicPr>
          <p:cNvPr id="56323" name="Picture 25" descr="\\192.168.9.252\08macdata04\08VOL4\Graphics\Powerpoint\PE_UK\PE536-ATRILL\Final files\GIF\ch04\M04NF008.gif">
            <a:extLst>
              <a:ext uri="{FF2B5EF4-FFF2-40B4-BE49-F238E27FC236}">
                <a16:creationId xmlns:a16="http://schemas.microsoft.com/office/drawing/2014/main" id="{236895B4-30FB-49A4-B96C-D6A10B493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539" y="1003300"/>
            <a:ext cx="79343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Box 20">
            <a:extLst>
              <a:ext uri="{FF2B5EF4-FFF2-40B4-BE49-F238E27FC236}">
                <a16:creationId xmlns:a16="http://schemas.microsoft.com/office/drawing/2014/main" id="{807DF1B2-4A5D-4988-9498-E7692C9F2DB0}"/>
              </a:ext>
            </a:extLst>
          </p:cNvPr>
          <p:cNvSpPr txBox="1">
            <a:spLocks noChangeArrowheads="1"/>
          </p:cNvSpPr>
          <p:nvPr/>
        </p:nvSpPr>
        <p:spPr bwMode="auto">
          <a:xfrm>
            <a:off x="1766889" y="611822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IN" altLang="en-US" sz="800" i="1">
                <a:latin typeface="Arial" panose="020B0604020202020204" pitchFamily="34" charset="0"/>
                <a:cs typeface="Arial" panose="020B0604020202020204" pitchFamily="34" charset="0"/>
              </a:rPr>
              <a:t>Source</a:t>
            </a:r>
            <a:r>
              <a:rPr lang="en-IN" altLang="en-US" sz="800">
                <a:latin typeface="Arial" panose="020B0604020202020204" pitchFamily="34" charset="0"/>
                <a:cs typeface="Arial" panose="020B0604020202020204" pitchFamily="34" charset="0"/>
              </a:rPr>
              <a:t>: </a:t>
            </a:r>
            <a:r>
              <a:rPr lang="en-US" altLang="en-US" sz="800">
                <a:latin typeface="Arial" panose="020B0604020202020204" pitchFamily="34" charset="0"/>
                <a:cs typeface="Arial" panose="020B0604020202020204" pitchFamily="34" charset="0"/>
              </a:rPr>
              <a:t>Adapted from Atrill, P. and McLaney, E. (2013) </a:t>
            </a:r>
            <a:r>
              <a:rPr lang="en-US" altLang="en-US" sz="800" i="1">
                <a:latin typeface="Arial" panose="020B0604020202020204" pitchFamily="34" charset="0"/>
                <a:cs typeface="Arial" panose="020B0604020202020204" pitchFamily="34" charset="0"/>
              </a:rPr>
              <a:t>Accounting and Finance for Non-Specialists</a:t>
            </a:r>
            <a:r>
              <a:rPr lang="en-US" altLang="en-US" sz="800">
                <a:latin typeface="Arial" panose="020B0604020202020204" pitchFamily="34" charset="0"/>
                <a:cs typeface="Arial" panose="020B0604020202020204" pitchFamily="34" charset="0"/>
              </a:rPr>
              <a:t>, 8th edn, Pearson Education.</a:t>
            </a:r>
            <a:endParaRPr lang="en-IN" altLang="ko-KR" sz="800">
              <a:solidFill>
                <a:srgbClr val="000000"/>
              </a:solidFill>
              <a:latin typeface="Arial" panose="020B0604020202020204" pitchFamily="34" charset="0"/>
              <a:ea typeface="Gulim" panose="020B0503020000020004" pitchFamily="34" charset="-127"/>
              <a:cs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Graphical user interface, text, application&#10;&#10;Description automatically generated">
            <a:extLst>
              <a:ext uri="{FF2B5EF4-FFF2-40B4-BE49-F238E27FC236}">
                <a16:creationId xmlns:a16="http://schemas.microsoft.com/office/drawing/2014/main" id="{394EA491-6AE8-4C43-933D-8C3CCF305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784" y="1436352"/>
            <a:ext cx="10706070" cy="343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8">
            <a:extLst>
              <a:ext uri="{FF2B5EF4-FFF2-40B4-BE49-F238E27FC236}">
                <a16:creationId xmlns:a16="http://schemas.microsoft.com/office/drawing/2014/main" id="{373541BB-A60A-463D-A3BE-6D8FE7F83F41}"/>
              </a:ext>
            </a:extLst>
          </p:cNvPr>
          <p:cNvSpPr txBox="1">
            <a:spLocks noChangeArrowheads="1"/>
          </p:cNvSpPr>
          <p:nvPr/>
        </p:nvSpPr>
        <p:spPr bwMode="auto">
          <a:xfrm>
            <a:off x="1866900" y="2540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400" b="1">
                <a:solidFill>
                  <a:srgbClr val="007BA4"/>
                </a:solidFill>
                <a:latin typeface="Arial" panose="020B0604020202020204" pitchFamily="34" charset="0"/>
              </a:rPr>
              <a:t>Investment appraisal in practice</a:t>
            </a:r>
            <a:endParaRPr lang="en-GB" altLang="en-US" sz="2400">
              <a:solidFill>
                <a:srgbClr val="007BA4"/>
              </a:solidFill>
              <a:latin typeface="Arial" panose="020B0604020202020204" pitchFamily="34" charset="0"/>
            </a:endParaRPr>
          </a:p>
        </p:txBody>
      </p:sp>
      <p:grpSp>
        <p:nvGrpSpPr>
          <p:cNvPr id="59395" name="Group 64">
            <a:extLst>
              <a:ext uri="{FF2B5EF4-FFF2-40B4-BE49-F238E27FC236}">
                <a16:creationId xmlns:a16="http://schemas.microsoft.com/office/drawing/2014/main" id="{8317137B-254E-4491-823C-2DEA7C29AEEF}"/>
              </a:ext>
            </a:extLst>
          </p:cNvPr>
          <p:cNvGrpSpPr>
            <a:grpSpLocks/>
          </p:cNvGrpSpPr>
          <p:nvPr/>
        </p:nvGrpSpPr>
        <p:grpSpPr bwMode="auto">
          <a:xfrm>
            <a:off x="2446339" y="968375"/>
            <a:ext cx="7299325" cy="5029200"/>
            <a:chOff x="660" y="480"/>
            <a:chExt cx="4598" cy="3168"/>
          </a:xfrm>
        </p:grpSpPr>
        <p:sp>
          <p:nvSpPr>
            <p:cNvPr id="59396" name="AutoShape 10">
              <a:extLst>
                <a:ext uri="{FF2B5EF4-FFF2-40B4-BE49-F238E27FC236}">
                  <a16:creationId xmlns:a16="http://schemas.microsoft.com/office/drawing/2014/main" id="{EBA1086C-AB89-4F6C-BCA5-98340AEF99D7}"/>
                </a:ext>
              </a:extLst>
            </p:cNvPr>
            <p:cNvSpPr>
              <a:spLocks noChangeArrowheads="1"/>
            </p:cNvSpPr>
            <p:nvPr/>
          </p:nvSpPr>
          <p:spPr bwMode="auto">
            <a:xfrm>
              <a:off x="752" y="480"/>
              <a:ext cx="4500" cy="2864"/>
            </a:xfrm>
            <a:prstGeom prst="roundRect">
              <a:avLst>
                <a:gd name="adj" fmla="val 8736"/>
              </a:avLst>
            </a:prstGeom>
            <a:solidFill>
              <a:srgbClr val="DBB69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397" name="Text Box 11">
              <a:extLst>
                <a:ext uri="{FF2B5EF4-FFF2-40B4-BE49-F238E27FC236}">
                  <a16:creationId xmlns:a16="http://schemas.microsoft.com/office/drawing/2014/main" id="{8BCFA615-4F56-4D83-9757-BD494EAA7865}"/>
                </a:ext>
              </a:extLst>
            </p:cNvPr>
            <p:cNvSpPr txBox="1">
              <a:spLocks noChangeArrowheads="1"/>
            </p:cNvSpPr>
            <p:nvPr/>
          </p:nvSpPr>
          <p:spPr bwMode="auto">
            <a:xfrm>
              <a:off x="2011" y="562"/>
              <a:ext cx="307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eaLnBrk="1" hangingPunct="1">
                <a:spcBef>
                  <a:spcPct val="50000"/>
                </a:spcBef>
                <a:buFontTx/>
                <a:buNone/>
              </a:pPr>
              <a:r>
                <a:rPr lang="en-GB" altLang="en-US" sz="2000" b="1" i="1">
                  <a:solidFill>
                    <a:srgbClr val="CC0000"/>
                  </a:solidFill>
                  <a:latin typeface="Arial" panose="020B0604020202020204" pitchFamily="34" charset="0"/>
                </a:rPr>
                <a:t>Many surveys have shown the following features:</a:t>
              </a:r>
            </a:p>
          </p:txBody>
        </p:sp>
        <p:sp>
          <p:nvSpPr>
            <p:cNvPr id="59398" name="AutoShape 12">
              <a:extLst>
                <a:ext uri="{FF2B5EF4-FFF2-40B4-BE49-F238E27FC236}">
                  <a16:creationId xmlns:a16="http://schemas.microsoft.com/office/drawing/2014/main" id="{57A5445D-24AC-4F5B-9FB4-9981609AEDD8}"/>
                </a:ext>
              </a:extLst>
            </p:cNvPr>
            <p:cNvSpPr>
              <a:spLocks noChangeArrowheads="1"/>
            </p:cNvSpPr>
            <p:nvPr/>
          </p:nvSpPr>
          <p:spPr bwMode="auto">
            <a:xfrm>
              <a:off x="660" y="1136"/>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399" name="AutoShape 13">
              <a:extLst>
                <a:ext uri="{FF2B5EF4-FFF2-40B4-BE49-F238E27FC236}">
                  <a16:creationId xmlns:a16="http://schemas.microsoft.com/office/drawing/2014/main" id="{81E28A4E-9669-4291-B574-B534F3F33050}"/>
                </a:ext>
              </a:extLst>
            </p:cNvPr>
            <p:cNvSpPr>
              <a:spLocks noChangeArrowheads="1"/>
            </p:cNvSpPr>
            <p:nvPr/>
          </p:nvSpPr>
          <p:spPr bwMode="auto">
            <a:xfrm>
              <a:off x="1126" y="1132"/>
              <a:ext cx="4125" cy="54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0" name="AutoShape 14">
              <a:extLst>
                <a:ext uri="{FF2B5EF4-FFF2-40B4-BE49-F238E27FC236}">
                  <a16:creationId xmlns:a16="http://schemas.microsoft.com/office/drawing/2014/main" id="{BD2C640E-F94B-4955-B6EB-E4961CDF61E8}"/>
                </a:ext>
              </a:extLst>
            </p:cNvPr>
            <p:cNvSpPr>
              <a:spLocks noChangeArrowheads="1"/>
            </p:cNvSpPr>
            <p:nvPr/>
          </p:nvSpPr>
          <p:spPr bwMode="auto">
            <a:xfrm>
              <a:off x="1127" y="1787"/>
              <a:ext cx="4125" cy="546"/>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1" name="Text Box 15">
              <a:extLst>
                <a:ext uri="{FF2B5EF4-FFF2-40B4-BE49-F238E27FC236}">
                  <a16:creationId xmlns:a16="http://schemas.microsoft.com/office/drawing/2014/main" id="{33DD9C9D-3912-46A1-AA18-E73D2110AEE6}"/>
                </a:ext>
              </a:extLst>
            </p:cNvPr>
            <p:cNvSpPr txBox="1">
              <a:spLocks noChangeArrowheads="1"/>
            </p:cNvSpPr>
            <p:nvPr/>
          </p:nvSpPr>
          <p:spPr bwMode="auto">
            <a:xfrm>
              <a:off x="1234" y="1980"/>
              <a:ext cx="38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NPV and IRR have become increasingly popular</a:t>
              </a:r>
            </a:p>
          </p:txBody>
        </p:sp>
        <p:sp>
          <p:nvSpPr>
            <p:cNvPr id="59402" name="AutoShape 16">
              <a:extLst>
                <a:ext uri="{FF2B5EF4-FFF2-40B4-BE49-F238E27FC236}">
                  <a16:creationId xmlns:a16="http://schemas.microsoft.com/office/drawing/2014/main" id="{EF497EF9-9908-4EBB-98F4-50FC957C3C1E}"/>
                </a:ext>
              </a:extLst>
            </p:cNvPr>
            <p:cNvSpPr>
              <a:spLocks noChangeArrowheads="1"/>
            </p:cNvSpPr>
            <p:nvPr/>
          </p:nvSpPr>
          <p:spPr bwMode="auto">
            <a:xfrm>
              <a:off x="1127" y="2443"/>
              <a:ext cx="4126" cy="54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3" name="Text Box 17">
              <a:extLst>
                <a:ext uri="{FF2B5EF4-FFF2-40B4-BE49-F238E27FC236}">
                  <a16:creationId xmlns:a16="http://schemas.microsoft.com/office/drawing/2014/main" id="{EDF6081F-6CC8-42E3-B1B7-2CB4F0B597F8}"/>
                </a:ext>
              </a:extLst>
            </p:cNvPr>
            <p:cNvSpPr txBox="1">
              <a:spLocks noChangeArrowheads="1"/>
            </p:cNvSpPr>
            <p:nvPr/>
          </p:nvSpPr>
          <p:spPr bwMode="auto">
            <a:xfrm>
              <a:off x="1147" y="2628"/>
              <a:ext cx="39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Continued popularity of the PP and ARR methods </a:t>
              </a:r>
            </a:p>
          </p:txBody>
        </p:sp>
        <p:sp>
          <p:nvSpPr>
            <p:cNvPr id="59404" name="Text Box 18">
              <a:extLst>
                <a:ext uri="{FF2B5EF4-FFF2-40B4-BE49-F238E27FC236}">
                  <a16:creationId xmlns:a16="http://schemas.microsoft.com/office/drawing/2014/main" id="{8598165E-B31B-4D1B-A4A6-1D8CA10910C3}"/>
                </a:ext>
              </a:extLst>
            </p:cNvPr>
            <p:cNvSpPr txBox="1">
              <a:spLocks noChangeArrowheads="1"/>
            </p:cNvSpPr>
            <p:nvPr/>
          </p:nvSpPr>
          <p:spPr bwMode="auto">
            <a:xfrm>
              <a:off x="1158" y="1328"/>
              <a:ext cx="39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Businesses tend to use more than one method</a:t>
              </a:r>
            </a:p>
          </p:txBody>
        </p:sp>
        <p:sp>
          <p:nvSpPr>
            <p:cNvPr id="59405" name="AutoShape 19">
              <a:extLst>
                <a:ext uri="{FF2B5EF4-FFF2-40B4-BE49-F238E27FC236}">
                  <a16:creationId xmlns:a16="http://schemas.microsoft.com/office/drawing/2014/main" id="{69E26FEA-A23C-47D7-9EEF-5ADDC291DF7D}"/>
                </a:ext>
              </a:extLst>
            </p:cNvPr>
            <p:cNvSpPr>
              <a:spLocks noChangeArrowheads="1"/>
            </p:cNvSpPr>
            <p:nvPr/>
          </p:nvSpPr>
          <p:spPr bwMode="auto">
            <a:xfrm>
              <a:off x="1133" y="3103"/>
              <a:ext cx="4125" cy="545"/>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6" name="Text Box 20">
              <a:extLst>
                <a:ext uri="{FF2B5EF4-FFF2-40B4-BE49-F238E27FC236}">
                  <a16:creationId xmlns:a16="http://schemas.microsoft.com/office/drawing/2014/main" id="{6EB24129-C596-42C8-81D4-617CE668E65D}"/>
                </a:ext>
              </a:extLst>
            </p:cNvPr>
            <p:cNvSpPr txBox="1">
              <a:spLocks noChangeArrowheads="1"/>
            </p:cNvSpPr>
            <p:nvPr/>
          </p:nvSpPr>
          <p:spPr bwMode="auto">
            <a:xfrm>
              <a:off x="1117" y="3203"/>
              <a:ext cx="405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rPr>
                <a:t>Larger businesses rely more heavily on NPV and IRR than smaller businesses</a:t>
              </a:r>
            </a:p>
          </p:txBody>
        </p:sp>
        <p:sp>
          <p:nvSpPr>
            <p:cNvPr id="59407" name="AutoShape 21">
              <a:extLst>
                <a:ext uri="{FF2B5EF4-FFF2-40B4-BE49-F238E27FC236}">
                  <a16:creationId xmlns:a16="http://schemas.microsoft.com/office/drawing/2014/main" id="{CD458279-60CF-46F0-9FF2-DE9F56E005B5}"/>
                </a:ext>
              </a:extLst>
            </p:cNvPr>
            <p:cNvSpPr>
              <a:spLocks noChangeArrowheads="1"/>
            </p:cNvSpPr>
            <p:nvPr/>
          </p:nvSpPr>
          <p:spPr bwMode="auto">
            <a:xfrm>
              <a:off x="660" y="1792"/>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8" name="AutoShape 22">
              <a:extLst>
                <a:ext uri="{FF2B5EF4-FFF2-40B4-BE49-F238E27FC236}">
                  <a16:creationId xmlns:a16="http://schemas.microsoft.com/office/drawing/2014/main" id="{0CCB3AC3-124A-4665-BB3A-2F8A0299A8AA}"/>
                </a:ext>
              </a:extLst>
            </p:cNvPr>
            <p:cNvSpPr>
              <a:spLocks noChangeArrowheads="1"/>
            </p:cNvSpPr>
            <p:nvPr/>
          </p:nvSpPr>
          <p:spPr bwMode="auto">
            <a:xfrm>
              <a:off x="660" y="2440"/>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9409" name="AutoShape 23">
              <a:extLst>
                <a:ext uri="{FF2B5EF4-FFF2-40B4-BE49-F238E27FC236}">
                  <a16:creationId xmlns:a16="http://schemas.microsoft.com/office/drawing/2014/main" id="{370FB275-A04D-4C8D-9BE9-EC4B17AE2BAE}"/>
                </a:ext>
              </a:extLst>
            </p:cNvPr>
            <p:cNvSpPr>
              <a:spLocks noChangeArrowheads="1"/>
            </p:cNvSpPr>
            <p:nvPr/>
          </p:nvSpPr>
          <p:spPr bwMode="auto">
            <a:xfrm>
              <a:off x="660" y="3104"/>
              <a:ext cx="324" cy="324"/>
            </a:xfrm>
            <a:prstGeom prst="cube">
              <a:avLst>
                <a:gd name="adj" fmla="val 2839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Group 11">
            <a:extLst>
              <a:ext uri="{FF2B5EF4-FFF2-40B4-BE49-F238E27FC236}">
                <a16:creationId xmlns:a16="http://schemas.microsoft.com/office/drawing/2014/main" id="{A54BD630-2D3C-4AED-926F-61EE67FD87AB}"/>
              </a:ext>
            </a:extLst>
          </p:cNvPr>
          <p:cNvGrpSpPr>
            <a:grpSpLocks/>
          </p:cNvGrpSpPr>
          <p:nvPr/>
        </p:nvGrpSpPr>
        <p:grpSpPr bwMode="auto">
          <a:xfrm>
            <a:off x="2498725" y="584200"/>
            <a:ext cx="7194550" cy="5240338"/>
            <a:chOff x="313487" y="180688"/>
            <a:chExt cx="11879035" cy="6488417"/>
          </a:xfrm>
        </p:grpSpPr>
        <p:sp>
          <p:nvSpPr>
            <p:cNvPr id="6" name="Rectangle 5">
              <a:extLst>
                <a:ext uri="{FF2B5EF4-FFF2-40B4-BE49-F238E27FC236}">
                  <a16:creationId xmlns:a16="http://schemas.microsoft.com/office/drawing/2014/main" id="{91B76BE2-215C-47DD-8C3A-0AA56CB21347}"/>
                </a:ext>
              </a:extLst>
            </p:cNvPr>
            <p:cNvSpPr/>
            <p:nvPr/>
          </p:nvSpPr>
          <p:spPr>
            <a:xfrm>
              <a:off x="1034303" y="634740"/>
              <a:ext cx="1845287" cy="5776872"/>
            </a:xfrm>
            <a:prstGeom prst="rect">
              <a:avLst/>
            </a:prstGeom>
            <a:solidFill>
              <a:srgbClr val="DCCF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60422" name="AutoShape 9">
              <a:extLst>
                <a:ext uri="{FF2B5EF4-FFF2-40B4-BE49-F238E27FC236}">
                  <a16:creationId xmlns:a16="http://schemas.microsoft.com/office/drawing/2014/main" id="{3CC669FB-208B-4B90-81B5-A9F99B29C192}"/>
                </a:ext>
              </a:extLst>
            </p:cNvPr>
            <p:cNvSpPr>
              <a:spLocks noChangeArrowheads="1"/>
            </p:cNvSpPr>
            <p:nvPr/>
          </p:nvSpPr>
          <p:spPr bwMode="auto">
            <a:xfrm>
              <a:off x="352941" y="625436"/>
              <a:ext cx="753716" cy="6043669"/>
            </a:xfrm>
            <a:prstGeom prst="cube">
              <a:avLst>
                <a:gd name="adj" fmla="val 11667"/>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latin typeface="Arial" panose="020B0604020202020204" pitchFamily="34" charset="0"/>
                <a:cs typeface="Arial" panose="020B0604020202020204" pitchFamily="34" charset="0"/>
              </a:endParaRPr>
            </a:p>
          </p:txBody>
        </p:sp>
        <p:sp>
          <p:nvSpPr>
            <p:cNvPr id="60423" name="Text Box 20">
              <a:extLst>
                <a:ext uri="{FF2B5EF4-FFF2-40B4-BE49-F238E27FC236}">
                  <a16:creationId xmlns:a16="http://schemas.microsoft.com/office/drawing/2014/main" id="{705EF966-F2FF-42A6-B5D1-56EEEA56FB0B}"/>
                </a:ext>
              </a:extLst>
            </p:cNvPr>
            <p:cNvSpPr txBox="1">
              <a:spLocks noChangeArrowheads="1"/>
            </p:cNvSpPr>
            <p:nvPr/>
          </p:nvSpPr>
          <p:spPr bwMode="auto">
            <a:xfrm rot="-5400000">
              <a:off x="-707016" y="1212522"/>
              <a:ext cx="2525357" cy="46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1200" b="1">
                  <a:latin typeface="Arial" panose="020B0604020202020204" pitchFamily="34" charset="0"/>
                  <a:cs typeface="Arial" panose="020B0604020202020204" pitchFamily="34" charset="0"/>
                </a:rPr>
                <a:t>Response scale</a:t>
              </a:r>
              <a:endParaRPr lang="en-US" altLang="en-US" sz="1200" b="1">
                <a:latin typeface="Arial" panose="020B0604020202020204" pitchFamily="34" charset="0"/>
                <a:cs typeface="Arial" panose="020B0604020202020204" pitchFamily="34" charset="0"/>
              </a:endParaRPr>
            </a:p>
          </p:txBody>
        </p:sp>
        <p:grpSp>
          <p:nvGrpSpPr>
            <p:cNvPr id="60424" name="Group 7">
              <a:extLst>
                <a:ext uri="{FF2B5EF4-FFF2-40B4-BE49-F238E27FC236}">
                  <a16:creationId xmlns:a16="http://schemas.microsoft.com/office/drawing/2014/main" id="{1043E3EE-D9C8-4782-8FB7-E39A8205CC95}"/>
                </a:ext>
              </a:extLst>
            </p:cNvPr>
            <p:cNvGrpSpPr>
              <a:grpSpLocks/>
            </p:cNvGrpSpPr>
            <p:nvPr/>
          </p:nvGrpSpPr>
          <p:grpSpPr bwMode="auto">
            <a:xfrm>
              <a:off x="10665964" y="612892"/>
              <a:ext cx="1235407" cy="1491281"/>
              <a:chOff x="10667782" y="1779008"/>
              <a:chExt cx="1403545" cy="1694244"/>
            </a:xfrm>
          </p:grpSpPr>
          <p:sp>
            <p:nvSpPr>
              <p:cNvPr id="85" name="Cube 84">
                <a:extLst>
                  <a:ext uri="{FF2B5EF4-FFF2-40B4-BE49-F238E27FC236}">
                    <a16:creationId xmlns:a16="http://schemas.microsoft.com/office/drawing/2014/main" id="{85F64343-027F-448D-8452-9AAED68EBFCC}"/>
                  </a:ext>
                </a:extLst>
              </p:cNvPr>
              <p:cNvSpPr/>
              <p:nvPr/>
            </p:nvSpPr>
            <p:spPr bwMode="auto">
              <a:xfrm>
                <a:off x="10671954" y="2431333"/>
                <a:ext cx="407969" cy="390794"/>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86" name="Cube 85">
                <a:extLst>
                  <a:ext uri="{FF2B5EF4-FFF2-40B4-BE49-F238E27FC236}">
                    <a16:creationId xmlns:a16="http://schemas.microsoft.com/office/drawing/2014/main" id="{6AFBDEC2-05A9-44E2-8074-6FA36CE10E80}"/>
                  </a:ext>
                </a:extLst>
              </p:cNvPr>
              <p:cNvSpPr/>
              <p:nvPr/>
            </p:nvSpPr>
            <p:spPr bwMode="auto">
              <a:xfrm>
                <a:off x="10668975" y="3081168"/>
                <a:ext cx="399036" cy="393027"/>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87" name="Cube 86">
                <a:extLst>
                  <a:ext uri="{FF2B5EF4-FFF2-40B4-BE49-F238E27FC236}">
                    <a16:creationId xmlns:a16="http://schemas.microsoft.com/office/drawing/2014/main" id="{481AC0AC-E447-4A14-A6F7-6527271C8420}"/>
                  </a:ext>
                </a:extLst>
              </p:cNvPr>
              <p:cNvSpPr/>
              <p:nvPr/>
            </p:nvSpPr>
            <p:spPr bwMode="auto">
              <a:xfrm>
                <a:off x="10671954" y="1779265"/>
                <a:ext cx="399036" cy="393027"/>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502" name="Text Box 16">
                <a:extLst>
                  <a:ext uri="{FF2B5EF4-FFF2-40B4-BE49-F238E27FC236}">
                    <a16:creationId xmlns:a16="http://schemas.microsoft.com/office/drawing/2014/main" id="{6B4EEE70-28CB-4E45-B32A-F5E68ABAE79E}"/>
                  </a:ext>
                </a:extLst>
              </p:cNvPr>
              <p:cNvSpPr txBox="1">
                <a:spLocks noChangeArrowheads="1"/>
              </p:cNvSpPr>
              <p:nvPr/>
            </p:nvSpPr>
            <p:spPr bwMode="auto">
              <a:xfrm>
                <a:off x="11125305" y="1780016"/>
                <a:ext cx="884009" cy="36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latin typeface="Arial" panose="020B0604020202020204" pitchFamily="34" charset="0"/>
                    <a:cs typeface="Arial" panose="020B0604020202020204" pitchFamily="34" charset="0"/>
                  </a:rPr>
                  <a:t>IRR</a:t>
                </a:r>
              </a:p>
            </p:txBody>
          </p:sp>
          <p:sp>
            <p:nvSpPr>
              <p:cNvPr id="60503" name="Text Box 16">
                <a:extLst>
                  <a:ext uri="{FF2B5EF4-FFF2-40B4-BE49-F238E27FC236}">
                    <a16:creationId xmlns:a16="http://schemas.microsoft.com/office/drawing/2014/main" id="{56E97E25-6FB7-439D-8D79-BA21234B18C3}"/>
                  </a:ext>
                </a:extLst>
              </p:cNvPr>
              <p:cNvSpPr txBox="1">
                <a:spLocks noChangeArrowheads="1"/>
              </p:cNvSpPr>
              <p:nvPr/>
            </p:nvSpPr>
            <p:spPr bwMode="auto">
              <a:xfrm>
                <a:off x="11066979" y="2423083"/>
                <a:ext cx="1004348" cy="36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latin typeface="Arial" panose="020B0604020202020204" pitchFamily="34" charset="0"/>
                    <a:cs typeface="Arial" panose="020B0604020202020204" pitchFamily="34" charset="0"/>
                  </a:rPr>
                  <a:t>NPV</a:t>
                </a:r>
              </a:p>
            </p:txBody>
          </p:sp>
          <p:sp>
            <p:nvSpPr>
              <p:cNvPr id="60504" name="Text Box 16">
                <a:extLst>
                  <a:ext uri="{FF2B5EF4-FFF2-40B4-BE49-F238E27FC236}">
                    <a16:creationId xmlns:a16="http://schemas.microsoft.com/office/drawing/2014/main" id="{B90DF92A-5D9D-4304-A2BB-8480BBD04A57}"/>
                  </a:ext>
                </a:extLst>
              </p:cNvPr>
              <p:cNvSpPr txBox="1">
                <a:spLocks noChangeArrowheads="1"/>
              </p:cNvSpPr>
              <p:nvPr/>
            </p:nvSpPr>
            <p:spPr bwMode="auto">
              <a:xfrm>
                <a:off x="10954973" y="3044058"/>
                <a:ext cx="1116354" cy="36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100" b="1" i="1">
                    <a:latin typeface="Arial" panose="020B0604020202020204" pitchFamily="34" charset="0"/>
                    <a:cs typeface="Arial" panose="020B0604020202020204" pitchFamily="34" charset="0"/>
                  </a:rPr>
                  <a:t>PP</a:t>
                </a:r>
              </a:p>
            </p:txBody>
          </p:sp>
        </p:grpSp>
        <p:grpSp>
          <p:nvGrpSpPr>
            <p:cNvPr id="60425" name="Group 8">
              <a:extLst>
                <a:ext uri="{FF2B5EF4-FFF2-40B4-BE49-F238E27FC236}">
                  <a16:creationId xmlns:a16="http://schemas.microsoft.com/office/drawing/2014/main" id="{7B66044B-5570-4505-AB06-0D17CC5533CF}"/>
                </a:ext>
              </a:extLst>
            </p:cNvPr>
            <p:cNvGrpSpPr>
              <a:grpSpLocks/>
            </p:cNvGrpSpPr>
            <p:nvPr/>
          </p:nvGrpSpPr>
          <p:grpSpPr bwMode="auto">
            <a:xfrm>
              <a:off x="10658781" y="5017397"/>
              <a:ext cx="1533741" cy="757405"/>
              <a:chOff x="10658781" y="5017397"/>
              <a:chExt cx="1533741" cy="757405"/>
            </a:xfrm>
          </p:grpSpPr>
          <p:sp>
            <p:nvSpPr>
              <p:cNvPr id="60497" name="Text Box 16">
                <a:extLst>
                  <a:ext uri="{FF2B5EF4-FFF2-40B4-BE49-F238E27FC236}">
                    <a16:creationId xmlns:a16="http://schemas.microsoft.com/office/drawing/2014/main" id="{208040B1-83C0-400E-AF36-D6CDB8AEC9C6}"/>
                  </a:ext>
                </a:extLst>
              </p:cNvPr>
              <p:cNvSpPr txBox="1">
                <a:spLocks noChangeArrowheads="1"/>
              </p:cNvSpPr>
              <p:nvPr/>
            </p:nvSpPr>
            <p:spPr bwMode="auto">
              <a:xfrm>
                <a:off x="10662869" y="5017397"/>
                <a:ext cx="1529653" cy="32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1100" b="1" i="1">
                    <a:latin typeface="Arial" panose="020B0604020202020204" pitchFamily="34" charset="0"/>
                    <a:cs typeface="Arial" panose="020B0604020202020204" pitchFamily="34" charset="0"/>
                  </a:rPr>
                  <a:t>1 - never</a:t>
                </a:r>
              </a:p>
            </p:txBody>
          </p:sp>
          <p:sp>
            <p:nvSpPr>
              <p:cNvPr id="60498" name="Text Box 16">
                <a:extLst>
                  <a:ext uri="{FF2B5EF4-FFF2-40B4-BE49-F238E27FC236}">
                    <a16:creationId xmlns:a16="http://schemas.microsoft.com/office/drawing/2014/main" id="{4DE532B6-90DF-4BAD-BA3D-9F466CF87C35}"/>
                  </a:ext>
                </a:extLst>
              </p:cNvPr>
              <p:cNvSpPr txBox="1">
                <a:spLocks noChangeArrowheads="1"/>
              </p:cNvSpPr>
              <p:nvPr/>
            </p:nvSpPr>
            <p:spPr bwMode="auto">
              <a:xfrm>
                <a:off x="10658781" y="5450872"/>
                <a:ext cx="1533739" cy="32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1100" b="1" i="1">
                    <a:latin typeface="Arial" panose="020B0604020202020204" pitchFamily="34" charset="0"/>
                    <a:cs typeface="Arial" panose="020B0604020202020204" pitchFamily="34" charset="0"/>
                  </a:rPr>
                  <a:t>5 - always</a:t>
                </a:r>
              </a:p>
            </p:txBody>
          </p:sp>
        </p:grpSp>
        <p:sp>
          <p:nvSpPr>
            <p:cNvPr id="94" name="Rectangle 93">
              <a:extLst>
                <a:ext uri="{FF2B5EF4-FFF2-40B4-BE49-F238E27FC236}">
                  <a16:creationId xmlns:a16="http://schemas.microsoft.com/office/drawing/2014/main" id="{FD11FA62-9432-4BB3-9522-BD4D2D7769FD}"/>
                </a:ext>
              </a:extLst>
            </p:cNvPr>
            <p:cNvSpPr/>
            <p:nvPr/>
          </p:nvSpPr>
          <p:spPr>
            <a:xfrm>
              <a:off x="2879590" y="630809"/>
              <a:ext cx="1515023" cy="5708077"/>
            </a:xfrm>
            <a:prstGeom prst="rect">
              <a:avLst/>
            </a:prstGeom>
            <a:solidFill>
              <a:srgbClr val="D3C3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103" name="Rectangle 102">
              <a:extLst>
                <a:ext uri="{FF2B5EF4-FFF2-40B4-BE49-F238E27FC236}">
                  <a16:creationId xmlns:a16="http://schemas.microsoft.com/office/drawing/2014/main" id="{398BF1B4-7AB3-4E94-A283-A7068328A23C}"/>
                </a:ext>
              </a:extLst>
            </p:cNvPr>
            <p:cNvSpPr/>
            <p:nvPr/>
          </p:nvSpPr>
          <p:spPr>
            <a:xfrm>
              <a:off x="4399855" y="634740"/>
              <a:ext cx="1517643" cy="5704146"/>
            </a:xfrm>
            <a:prstGeom prst="rect">
              <a:avLst/>
            </a:prstGeom>
            <a:solidFill>
              <a:srgbClr val="DCCF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114" name="Rectangle 113">
              <a:extLst>
                <a:ext uri="{FF2B5EF4-FFF2-40B4-BE49-F238E27FC236}">
                  <a16:creationId xmlns:a16="http://schemas.microsoft.com/office/drawing/2014/main" id="{45AE1C8C-51A3-4848-BF96-BB3972DDA6E3}"/>
                </a:ext>
              </a:extLst>
            </p:cNvPr>
            <p:cNvSpPr/>
            <p:nvPr/>
          </p:nvSpPr>
          <p:spPr>
            <a:xfrm>
              <a:off x="5896529" y="630809"/>
              <a:ext cx="1554341" cy="5702179"/>
            </a:xfrm>
            <a:prstGeom prst="rect">
              <a:avLst/>
            </a:prstGeom>
            <a:solidFill>
              <a:srgbClr val="D3C3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113" name="Rectangle 112">
              <a:extLst>
                <a:ext uri="{FF2B5EF4-FFF2-40B4-BE49-F238E27FC236}">
                  <a16:creationId xmlns:a16="http://schemas.microsoft.com/office/drawing/2014/main" id="{DC156EE7-FA39-4DEB-8433-A9627D13E00C}"/>
                </a:ext>
              </a:extLst>
            </p:cNvPr>
            <p:cNvSpPr/>
            <p:nvPr/>
          </p:nvSpPr>
          <p:spPr>
            <a:xfrm>
              <a:off x="7437763" y="630809"/>
              <a:ext cx="1507160" cy="5702179"/>
            </a:xfrm>
            <a:prstGeom prst="rect">
              <a:avLst/>
            </a:prstGeom>
            <a:solidFill>
              <a:srgbClr val="DCCF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131" name="Rectangle 130">
              <a:extLst>
                <a:ext uri="{FF2B5EF4-FFF2-40B4-BE49-F238E27FC236}">
                  <a16:creationId xmlns:a16="http://schemas.microsoft.com/office/drawing/2014/main" id="{F81E0E16-DF5A-4C89-9CF3-C3B58A9D94C9}"/>
                </a:ext>
              </a:extLst>
            </p:cNvPr>
            <p:cNvSpPr/>
            <p:nvPr/>
          </p:nvSpPr>
          <p:spPr>
            <a:xfrm>
              <a:off x="8908227" y="634740"/>
              <a:ext cx="1567445" cy="5786700"/>
            </a:xfrm>
            <a:prstGeom prst="rect">
              <a:avLst/>
            </a:prstGeom>
            <a:solidFill>
              <a:srgbClr val="D3C3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600"/>
            </a:p>
          </p:txBody>
        </p:sp>
        <p:sp>
          <p:nvSpPr>
            <p:cNvPr id="60431" name="Text Box 10">
              <a:extLst>
                <a:ext uri="{FF2B5EF4-FFF2-40B4-BE49-F238E27FC236}">
                  <a16:creationId xmlns:a16="http://schemas.microsoft.com/office/drawing/2014/main" id="{B14F4DA7-0506-4DFC-98FB-B3D17A9AB204}"/>
                </a:ext>
              </a:extLst>
            </p:cNvPr>
            <p:cNvSpPr txBox="1">
              <a:spLocks noChangeArrowheads="1"/>
            </p:cNvSpPr>
            <p:nvPr/>
          </p:nvSpPr>
          <p:spPr bwMode="auto">
            <a:xfrm>
              <a:off x="322779" y="3109056"/>
              <a:ext cx="715509" cy="34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200" b="1">
                  <a:latin typeface="Arial" panose="020B0604020202020204" pitchFamily="34" charset="0"/>
                  <a:cs typeface="Arial" panose="020B0604020202020204" pitchFamily="34" charset="0"/>
                </a:rPr>
                <a:t>3</a:t>
              </a:r>
            </a:p>
          </p:txBody>
        </p:sp>
        <p:sp>
          <p:nvSpPr>
            <p:cNvPr id="60432" name="AutoShape 11">
              <a:extLst>
                <a:ext uri="{FF2B5EF4-FFF2-40B4-BE49-F238E27FC236}">
                  <a16:creationId xmlns:a16="http://schemas.microsoft.com/office/drawing/2014/main" id="{6F4AF74A-4C8A-44BC-A19B-532CD2F6C940}"/>
                </a:ext>
              </a:extLst>
            </p:cNvPr>
            <p:cNvSpPr>
              <a:spLocks noChangeArrowheads="1"/>
            </p:cNvSpPr>
            <p:nvPr/>
          </p:nvSpPr>
          <p:spPr bwMode="auto">
            <a:xfrm>
              <a:off x="995541" y="3177150"/>
              <a:ext cx="206289" cy="281153"/>
            </a:xfrm>
            <a:prstGeom prst="cube">
              <a:avLst>
                <a:gd name="adj" fmla="val 4745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p>
          </p:txBody>
        </p:sp>
        <p:sp>
          <p:nvSpPr>
            <p:cNvPr id="60433" name="AutoShape 12">
              <a:extLst>
                <a:ext uri="{FF2B5EF4-FFF2-40B4-BE49-F238E27FC236}">
                  <a16:creationId xmlns:a16="http://schemas.microsoft.com/office/drawing/2014/main" id="{C015AE8A-E356-4E7D-9336-E9616D76EFD3}"/>
                </a:ext>
              </a:extLst>
            </p:cNvPr>
            <p:cNvSpPr>
              <a:spLocks noChangeArrowheads="1"/>
            </p:cNvSpPr>
            <p:nvPr/>
          </p:nvSpPr>
          <p:spPr bwMode="auto">
            <a:xfrm>
              <a:off x="995541" y="4442340"/>
              <a:ext cx="208147" cy="278957"/>
            </a:xfrm>
            <a:prstGeom prst="cube">
              <a:avLst>
                <a:gd name="adj" fmla="val 4706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p>
          </p:txBody>
        </p:sp>
        <p:sp>
          <p:nvSpPr>
            <p:cNvPr id="60434" name="Text Box 13">
              <a:extLst>
                <a:ext uri="{FF2B5EF4-FFF2-40B4-BE49-F238E27FC236}">
                  <a16:creationId xmlns:a16="http://schemas.microsoft.com/office/drawing/2014/main" id="{1E6AE4CB-FEB3-4A21-8DCA-35066B025394}"/>
                </a:ext>
              </a:extLst>
            </p:cNvPr>
            <p:cNvSpPr txBox="1">
              <a:spLocks noChangeArrowheads="1"/>
            </p:cNvSpPr>
            <p:nvPr/>
          </p:nvSpPr>
          <p:spPr bwMode="auto">
            <a:xfrm>
              <a:off x="313487" y="4365459"/>
              <a:ext cx="722941" cy="34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200" b="1">
                  <a:latin typeface="Arial" panose="020B0604020202020204" pitchFamily="34" charset="0"/>
                  <a:cs typeface="Arial" panose="020B0604020202020204" pitchFamily="34" charset="0"/>
                </a:rPr>
                <a:t>2</a:t>
              </a:r>
            </a:p>
          </p:txBody>
        </p:sp>
        <p:sp>
          <p:nvSpPr>
            <p:cNvPr id="60435" name="Text Box 15">
              <a:extLst>
                <a:ext uri="{FF2B5EF4-FFF2-40B4-BE49-F238E27FC236}">
                  <a16:creationId xmlns:a16="http://schemas.microsoft.com/office/drawing/2014/main" id="{9DCCF1C5-EF77-40AB-870E-D381DFC08F47}"/>
                </a:ext>
              </a:extLst>
            </p:cNvPr>
            <p:cNvSpPr txBox="1">
              <a:spLocks noChangeArrowheads="1"/>
            </p:cNvSpPr>
            <p:nvPr/>
          </p:nvSpPr>
          <p:spPr bwMode="auto">
            <a:xfrm>
              <a:off x="419226" y="5627742"/>
              <a:ext cx="797279" cy="34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200" b="1"/>
                <a:t>  </a:t>
              </a:r>
              <a:r>
                <a:rPr lang="en-GB" altLang="en-US" sz="1200" b="1">
                  <a:latin typeface="Arial" panose="020B0604020202020204" pitchFamily="34" charset="0"/>
                  <a:cs typeface="Arial" panose="020B0604020202020204" pitchFamily="34" charset="0"/>
                </a:rPr>
                <a:t>1</a:t>
              </a:r>
            </a:p>
          </p:txBody>
        </p:sp>
        <p:sp>
          <p:nvSpPr>
            <p:cNvPr id="60436" name="AutoShape 16">
              <a:extLst>
                <a:ext uri="{FF2B5EF4-FFF2-40B4-BE49-F238E27FC236}">
                  <a16:creationId xmlns:a16="http://schemas.microsoft.com/office/drawing/2014/main" id="{1BD729D3-A604-487E-A435-90CBE24BCA11}"/>
                </a:ext>
              </a:extLst>
            </p:cNvPr>
            <p:cNvSpPr>
              <a:spLocks noChangeArrowheads="1"/>
            </p:cNvSpPr>
            <p:nvPr/>
          </p:nvSpPr>
          <p:spPr bwMode="auto">
            <a:xfrm>
              <a:off x="993684" y="1876815"/>
              <a:ext cx="204432" cy="278957"/>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p>
          </p:txBody>
        </p:sp>
        <p:sp>
          <p:nvSpPr>
            <p:cNvPr id="60437" name="Text Box 17">
              <a:extLst>
                <a:ext uri="{FF2B5EF4-FFF2-40B4-BE49-F238E27FC236}">
                  <a16:creationId xmlns:a16="http://schemas.microsoft.com/office/drawing/2014/main" id="{A5C3EEF2-26C7-4D41-A676-07982A9DC942}"/>
                </a:ext>
              </a:extLst>
            </p:cNvPr>
            <p:cNvSpPr txBox="1">
              <a:spLocks noChangeArrowheads="1"/>
            </p:cNvSpPr>
            <p:nvPr/>
          </p:nvSpPr>
          <p:spPr bwMode="auto">
            <a:xfrm>
              <a:off x="352515" y="1791151"/>
              <a:ext cx="695062" cy="34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200" b="1">
                  <a:latin typeface="Arial" panose="020B0604020202020204" pitchFamily="34" charset="0"/>
                  <a:cs typeface="Arial" panose="020B0604020202020204" pitchFamily="34" charset="0"/>
                </a:rPr>
                <a:t>4</a:t>
              </a:r>
            </a:p>
          </p:txBody>
        </p:sp>
        <p:sp>
          <p:nvSpPr>
            <p:cNvPr id="60438" name="Text Box 10">
              <a:extLst>
                <a:ext uri="{FF2B5EF4-FFF2-40B4-BE49-F238E27FC236}">
                  <a16:creationId xmlns:a16="http://schemas.microsoft.com/office/drawing/2014/main" id="{19DE9FB0-C95F-42EF-A3EE-D9BDC9CBDFCB}"/>
                </a:ext>
              </a:extLst>
            </p:cNvPr>
            <p:cNvSpPr txBox="1">
              <a:spLocks noChangeArrowheads="1"/>
            </p:cNvSpPr>
            <p:nvPr/>
          </p:nvSpPr>
          <p:spPr bwMode="auto">
            <a:xfrm>
              <a:off x="335652" y="567172"/>
              <a:ext cx="715509" cy="34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US" altLang="en-US" sz="1200" b="1">
                  <a:latin typeface="Arial" panose="020B0604020202020204" pitchFamily="34" charset="0"/>
                  <a:cs typeface="Arial" panose="020B0604020202020204" pitchFamily="34" charset="0"/>
                </a:rPr>
                <a:t>5</a:t>
              </a:r>
              <a:endParaRPr lang="en-GB" altLang="en-US" sz="1200" b="1">
                <a:latin typeface="Arial" panose="020B0604020202020204" pitchFamily="34" charset="0"/>
                <a:cs typeface="Arial" panose="020B0604020202020204" pitchFamily="34" charset="0"/>
              </a:endParaRPr>
            </a:p>
          </p:txBody>
        </p:sp>
        <p:sp>
          <p:nvSpPr>
            <p:cNvPr id="60439" name="AutoShape 11">
              <a:extLst>
                <a:ext uri="{FF2B5EF4-FFF2-40B4-BE49-F238E27FC236}">
                  <a16:creationId xmlns:a16="http://schemas.microsoft.com/office/drawing/2014/main" id="{B4BEB7F2-F90D-4D47-946B-CC213696EF59}"/>
                </a:ext>
              </a:extLst>
            </p:cNvPr>
            <p:cNvSpPr>
              <a:spLocks noChangeArrowheads="1"/>
            </p:cNvSpPr>
            <p:nvPr/>
          </p:nvSpPr>
          <p:spPr bwMode="auto">
            <a:xfrm>
              <a:off x="989691" y="625436"/>
              <a:ext cx="206289" cy="281153"/>
            </a:xfrm>
            <a:prstGeom prst="cube">
              <a:avLst>
                <a:gd name="adj" fmla="val 4745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p>
          </p:txBody>
        </p:sp>
        <p:sp>
          <p:nvSpPr>
            <p:cNvPr id="60440" name="AutoShape 19">
              <a:extLst>
                <a:ext uri="{FF2B5EF4-FFF2-40B4-BE49-F238E27FC236}">
                  <a16:creationId xmlns:a16="http://schemas.microsoft.com/office/drawing/2014/main" id="{853EFBC3-D05B-4AEA-AA4F-C699510C22F3}"/>
                </a:ext>
              </a:extLst>
            </p:cNvPr>
            <p:cNvSpPr>
              <a:spLocks noChangeArrowheads="1"/>
            </p:cNvSpPr>
            <p:nvPr/>
          </p:nvSpPr>
          <p:spPr bwMode="auto">
            <a:xfrm>
              <a:off x="978727" y="5875743"/>
              <a:ext cx="9487459" cy="793361"/>
            </a:xfrm>
            <a:prstGeom prst="cube">
              <a:avLst>
                <a:gd name="adj" fmla="val 969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600"/>
            </a:p>
          </p:txBody>
        </p:sp>
        <p:grpSp>
          <p:nvGrpSpPr>
            <p:cNvPr id="60441" name="Group 2">
              <a:extLst>
                <a:ext uri="{FF2B5EF4-FFF2-40B4-BE49-F238E27FC236}">
                  <a16:creationId xmlns:a16="http://schemas.microsoft.com/office/drawing/2014/main" id="{B6A151CB-C44E-4D57-A36B-D536533B957B}"/>
                </a:ext>
              </a:extLst>
            </p:cNvPr>
            <p:cNvGrpSpPr>
              <a:grpSpLocks/>
            </p:cNvGrpSpPr>
            <p:nvPr/>
          </p:nvGrpSpPr>
          <p:grpSpPr bwMode="auto">
            <a:xfrm>
              <a:off x="1480514" y="6116620"/>
              <a:ext cx="8996635" cy="407542"/>
              <a:chOff x="1517561" y="5907908"/>
              <a:chExt cx="8996635" cy="326013"/>
            </a:xfrm>
          </p:grpSpPr>
          <p:sp>
            <p:nvSpPr>
              <p:cNvPr id="60491" name="Text Box 26">
                <a:extLst>
                  <a:ext uri="{FF2B5EF4-FFF2-40B4-BE49-F238E27FC236}">
                    <a16:creationId xmlns:a16="http://schemas.microsoft.com/office/drawing/2014/main" id="{94939516-16D3-4E71-9ADC-29CE726CD969}"/>
                  </a:ext>
                </a:extLst>
              </p:cNvPr>
              <p:cNvSpPr txBox="1">
                <a:spLocks noChangeArrowheads="1"/>
              </p:cNvSpPr>
              <p:nvPr/>
            </p:nvSpPr>
            <p:spPr bwMode="auto">
              <a:xfrm>
                <a:off x="1517561" y="5929213"/>
                <a:ext cx="1154125"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1400" b="1" i="1">
                    <a:latin typeface="Arial" panose="020B0604020202020204" pitchFamily="34" charset="0"/>
                    <a:cs typeface="Arial" panose="020B0604020202020204" pitchFamily="34" charset="0"/>
                  </a:rPr>
                  <a:t>USA</a:t>
                </a:r>
              </a:p>
            </p:txBody>
          </p:sp>
          <p:sp>
            <p:nvSpPr>
              <p:cNvPr id="60492" name="Text Box 27">
                <a:extLst>
                  <a:ext uri="{FF2B5EF4-FFF2-40B4-BE49-F238E27FC236}">
                    <a16:creationId xmlns:a16="http://schemas.microsoft.com/office/drawing/2014/main" id="{72F6AA13-6F30-47D8-B510-736C1056BC4A}"/>
                  </a:ext>
                </a:extLst>
              </p:cNvPr>
              <p:cNvSpPr txBox="1">
                <a:spLocks noChangeArrowheads="1"/>
              </p:cNvSpPr>
              <p:nvPr/>
            </p:nvSpPr>
            <p:spPr bwMode="auto">
              <a:xfrm>
                <a:off x="3031277" y="5925351"/>
                <a:ext cx="1121474"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400" b="1" i="1">
                    <a:latin typeface="Arial" panose="020B0604020202020204" pitchFamily="34" charset="0"/>
                    <a:cs typeface="Arial" panose="020B0604020202020204" pitchFamily="34" charset="0"/>
                  </a:rPr>
                  <a:t>UK</a:t>
                </a:r>
                <a:endParaRPr lang="en-US" altLang="en-US" sz="1400" b="1" i="1">
                  <a:latin typeface="Arial" panose="020B0604020202020204" pitchFamily="34" charset="0"/>
                  <a:cs typeface="Arial" panose="020B0604020202020204" pitchFamily="34" charset="0"/>
                </a:endParaRPr>
              </a:p>
            </p:txBody>
          </p:sp>
          <p:sp>
            <p:nvSpPr>
              <p:cNvPr id="60493" name="Text Box 28">
                <a:extLst>
                  <a:ext uri="{FF2B5EF4-FFF2-40B4-BE49-F238E27FC236}">
                    <a16:creationId xmlns:a16="http://schemas.microsoft.com/office/drawing/2014/main" id="{B7817E25-EA37-44BE-B708-7F36EBCD163C}"/>
                  </a:ext>
                </a:extLst>
              </p:cNvPr>
              <p:cNvSpPr txBox="1">
                <a:spLocks noChangeArrowheads="1"/>
              </p:cNvSpPr>
              <p:nvPr/>
            </p:nvSpPr>
            <p:spPr bwMode="auto">
              <a:xfrm>
                <a:off x="4295823" y="5907912"/>
                <a:ext cx="1746878"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400" b="1" i="1">
                    <a:latin typeface="Arial" panose="020B0604020202020204" pitchFamily="34" charset="0"/>
                    <a:cs typeface="Arial" panose="020B0604020202020204" pitchFamily="34" charset="0"/>
                  </a:rPr>
                  <a:t>Germany</a:t>
                </a:r>
                <a:endParaRPr lang="en-US" altLang="en-US" sz="1400" b="1" i="1">
                  <a:latin typeface="Arial" panose="020B0604020202020204" pitchFamily="34" charset="0"/>
                  <a:cs typeface="Arial" panose="020B0604020202020204" pitchFamily="34" charset="0"/>
                </a:endParaRPr>
              </a:p>
            </p:txBody>
          </p:sp>
          <p:sp>
            <p:nvSpPr>
              <p:cNvPr id="60494" name="Text Box 29">
                <a:extLst>
                  <a:ext uri="{FF2B5EF4-FFF2-40B4-BE49-F238E27FC236}">
                    <a16:creationId xmlns:a16="http://schemas.microsoft.com/office/drawing/2014/main" id="{13F360C6-4D6A-41BE-B3F1-CC15E3DAB570}"/>
                  </a:ext>
                </a:extLst>
              </p:cNvPr>
              <p:cNvSpPr txBox="1">
                <a:spLocks noChangeArrowheads="1"/>
              </p:cNvSpPr>
              <p:nvPr/>
            </p:nvSpPr>
            <p:spPr bwMode="auto">
              <a:xfrm>
                <a:off x="5831879" y="5912703"/>
                <a:ext cx="1643851"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1400" b="1" i="1">
                    <a:latin typeface="Arial" panose="020B0604020202020204" pitchFamily="34" charset="0"/>
                    <a:cs typeface="Arial" panose="020B0604020202020204" pitchFamily="34" charset="0"/>
                  </a:rPr>
                  <a:t> Canada</a:t>
                </a:r>
              </a:p>
            </p:txBody>
          </p:sp>
          <p:sp>
            <p:nvSpPr>
              <p:cNvPr id="60495" name="Text Box 29">
                <a:extLst>
                  <a:ext uri="{FF2B5EF4-FFF2-40B4-BE49-F238E27FC236}">
                    <a16:creationId xmlns:a16="http://schemas.microsoft.com/office/drawing/2014/main" id="{448D61AE-B7FF-426B-B405-78A1EDFE3C4D}"/>
                  </a:ext>
                </a:extLst>
              </p:cNvPr>
              <p:cNvSpPr txBox="1">
                <a:spLocks noChangeArrowheads="1"/>
              </p:cNvSpPr>
              <p:nvPr/>
            </p:nvSpPr>
            <p:spPr bwMode="auto">
              <a:xfrm>
                <a:off x="7332589" y="5925356"/>
                <a:ext cx="1643851"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400" b="1" i="1">
                    <a:latin typeface="Arial" panose="020B0604020202020204" pitchFamily="34" charset="0"/>
                    <a:cs typeface="Arial" panose="020B0604020202020204" pitchFamily="34" charset="0"/>
                  </a:rPr>
                  <a:t>Japan</a:t>
                </a:r>
                <a:endParaRPr lang="en-US" altLang="en-US" sz="1400" b="1" i="1">
                  <a:latin typeface="Arial" panose="020B0604020202020204" pitchFamily="34" charset="0"/>
                  <a:cs typeface="Arial" panose="020B0604020202020204" pitchFamily="34" charset="0"/>
                </a:endParaRPr>
              </a:p>
            </p:txBody>
          </p:sp>
          <p:sp>
            <p:nvSpPr>
              <p:cNvPr id="60496" name="Text Box 29">
                <a:extLst>
                  <a:ext uri="{FF2B5EF4-FFF2-40B4-BE49-F238E27FC236}">
                    <a16:creationId xmlns:a16="http://schemas.microsoft.com/office/drawing/2014/main" id="{5DFBE3B6-3645-47CD-8673-FDAB3B570F5E}"/>
                  </a:ext>
                </a:extLst>
              </p:cNvPr>
              <p:cNvSpPr txBox="1">
                <a:spLocks noChangeArrowheads="1"/>
              </p:cNvSpPr>
              <p:nvPr/>
            </p:nvSpPr>
            <p:spPr bwMode="auto">
              <a:xfrm>
                <a:off x="8870345" y="5907908"/>
                <a:ext cx="1643851" cy="30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400" b="1" i="1">
                    <a:latin typeface="Arial" panose="020B0604020202020204" pitchFamily="34" charset="0"/>
                    <a:cs typeface="Arial" panose="020B0604020202020204" pitchFamily="34" charset="0"/>
                  </a:rPr>
                  <a:t>Average</a:t>
                </a:r>
                <a:endParaRPr lang="en-US" altLang="en-US" sz="1400" b="1" i="1">
                  <a:latin typeface="Arial" panose="020B0604020202020204" pitchFamily="34" charset="0"/>
                  <a:cs typeface="Arial" panose="020B0604020202020204" pitchFamily="34" charset="0"/>
                </a:endParaRPr>
              </a:p>
            </p:txBody>
          </p:sp>
        </p:grpSp>
        <p:grpSp>
          <p:nvGrpSpPr>
            <p:cNvPr id="60442" name="Group 6">
              <a:extLst>
                <a:ext uri="{FF2B5EF4-FFF2-40B4-BE49-F238E27FC236}">
                  <a16:creationId xmlns:a16="http://schemas.microsoft.com/office/drawing/2014/main" id="{081B575B-D695-441B-A9A3-20DDB29617BC}"/>
                </a:ext>
              </a:extLst>
            </p:cNvPr>
            <p:cNvGrpSpPr>
              <a:grpSpLocks/>
            </p:cNvGrpSpPr>
            <p:nvPr/>
          </p:nvGrpSpPr>
          <p:grpSpPr bwMode="auto">
            <a:xfrm>
              <a:off x="1463279" y="1875569"/>
              <a:ext cx="8854987" cy="4066647"/>
              <a:chOff x="1463279" y="1613546"/>
              <a:chExt cx="8854987" cy="4157893"/>
            </a:xfrm>
          </p:grpSpPr>
          <p:grpSp>
            <p:nvGrpSpPr>
              <p:cNvPr id="60443" name="Group 3">
                <a:extLst>
                  <a:ext uri="{FF2B5EF4-FFF2-40B4-BE49-F238E27FC236}">
                    <a16:creationId xmlns:a16="http://schemas.microsoft.com/office/drawing/2014/main" id="{069EB65F-2E9E-4D80-99F8-A88463505723}"/>
                  </a:ext>
                </a:extLst>
              </p:cNvPr>
              <p:cNvGrpSpPr>
                <a:grpSpLocks/>
              </p:cNvGrpSpPr>
              <p:nvPr/>
            </p:nvGrpSpPr>
            <p:grpSpPr bwMode="auto">
              <a:xfrm>
                <a:off x="1463279" y="1688415"/>
                <a:ext cx="1265073" cy="4077545"/>
                <a:chOff x="2145985" y="2587979"/>
                <a:chExt cx="1653903" cy="3524999"/>
              </a:xfrm>
            </p:grpSpPr>
            <p:grpSp>
              <p:nvGrpSpPr>
                <p:cNvPr id="60484" name="Group 1">
                  <a:extLst>
                    <a:ext uri="{FF2B5EF4-FFF2-40B4-BE49-F238E27FC236}">
                      <a16:creationId xmlns:a16="http://schemas.microsoft.com/office/drawing/2014/main" id="{28B132DE-007F-46FC-8ACE-D239155014B1}"/>
                    </a:ext>
                  </a:extLst>
                </p:cNvPr>
                <p:cNvGrpSpPr>
                  <a:grpSpLocks/>
                </p:cNvGrpSpPr>
                <p:nvPr/>
              </p:nvGrpSpPr>
              <p:grpSpPr bwMode="auto">
                <a:xfrm>
                  <a:off x="2224457" y="2587979"/>
                  <a:ext cx="1575431" cy="3524999"/>
                  <a:chOff x="2224458" y="2587979"/>
                  <a:chExt cx="1575433" cy="3524999"/>
                </a:xfrm>
              </p:grpSpPr>
              <p:sp>
                <p:nvSpPr>
                  <p:cNvPr id="43" name="Cube 42">
                    <a:extLst>
                      <a:ext uri="{FF2B5EF4-FFF2-40B4-BE49-F238E27FC236}">
                        <a16:creationId xmlns:a16="http://schemas.microsoft.com/office/drawing/2014/main" id="{048304E9-1B4D-40DC-9798-3EDF7648DF0D}"/>
                      </a:ext>
                    </a:extLst>
                  </p:cNvPr>
                  <p:cNvSpPr/>
                  <p:nvPr/>
                </p:nvSpPr>
                <p:spPr bwMode="auto">
                  <a:xfrm>
                    <a:off x="2781105" y="2651342"/>
                    <a:ext cx="527724" cy="3455614"/>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47" name="Cube 46">
                    <a:extLst>
                      <a:ext uri="{FF2B5EF4-FFF2-40B4-BE49-F238E27FC236}">
                        <a16:creationId xmlns:a16="http://schemas.microsoft.com/office/drawing/2014/main" id="{311A3E1F-FEC6-416B-B01F-D1D9A793D4A3}"/>
                      </a:ext>
                    </a:extLst>
                  </p:cNvPr>
                  <p:cNvSpPr/>
                  <p:nvPr/>
                </p:nvSpPr>
                <p:spPr bwMode="auto">
                  <a:xfrm>
                    <a:off x="3308829" y="3080471"/>
                    <a:ext cx="520870" cy="3031696"/>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50" name="Cube 49">
                    <a:extLst>
                      <a:ext uri="{FF2B5EF4-FFF2-40B4-BE49-F238E27FC236}">
                        <a16:creationId xmlns:a16="http://schemas.microsoft.com/office/drawing/2014/main" id="{ADF3093E-BE2D-4090-AA65-C227501C43E4}"/>
                      </a:ext>
                    </a:extLst>
                  </p:cNvPr>
                  <p:cNvSpPr/>
                  <p:nvPr/>
                </p:nvSpPr>
                <p:spPr bwMode="auto">
                  <a:xfrm>
                    <a:off x="2225967" y="2573161"/>
                    <a:ext cx="555138" cy="3528582"/>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89" name="Text Box 16">
                    <a:extLst>
                      <a:ext uri="{FF2B5EF4-FFF2-40B4-BE49-F238E27FC236}">
                        <a16:creationId xmlns:a16="http://schemas.microsoft.com/office/drawing/2014/main" id="{5F19A882-2463-4C89-A02D-4EDB8CA930DE}"/>
                      </a:ext>
                    </a:extLst>
                  </p:cNvPr>
                  <p:cNvSpPr txBox="1">
                    <a:spLocks noChangeArrowheads="1"/>
                  </p:cNvSpPr>
                  <p:nvPr/>
                </p:nvSpPr>
                <p:spPr bwMode="auto">
                  <a:xfrm rot="-5400000">
                    <a:off x="2661471" y="2823453"/>
                    <a:ext cx="600655"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3.88</a:t>
                    </a:r>
                  </a:p>
                </p:txBody>
              </p:sp>
              <p:sp>
                <p:nvSpPr>
                  <p:cNvPr id="60490" name="Text Box 16">
                    <a:extLst>
                      <a:ext uri="{FF2B5EF4-FFF2-40B4-BE49-F238E27FC236}">
                        <a16:creationId xmlns:a16="http://schemas.microsoft.com/office/drawing/2014/main" id="{C1F1A3C0-FA0C-48BA-9FA9-B087FEB2B5D7}"/>
                      </a:ext>
                    </a:extLst>
                  </p:cNvPr>
                  <p:cNvSpPr txBox="1">
                    <a:spLocks noChangeArrowheads="1"/>
                  </p:cNvSpPr>
                  <p:nvPr/>
                </p:nvSpPr>
                <p:spPr bwMode="auto">
                  <a:xfrm rot="-5400000">
                    <a:off x="3205421" y="3265212"/>
                    <a:ext cx="567897"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3.46</a:t>
                    </a:r>
                  </a:p>
                </p:txBody>
              </p:sp>
            </p:grpSp>
            <p:sp>
              <p:nvSpPr>
                <p:cNvPr id="60485" name="Text Box 16">
                  <a:extLst>
                    <a:ext uri="{FF2B5EF4-FFF2-40B4-BE49-F238E27FC236}">
                      <a16:creationId xmlns:a16="http://schemas.microsoft.com/office/drawing/2014/main" id="{3D789138-8D31-4E45-9E59-4729AC5F6504}"/>
                    </a:ext>
                  </a:extLst>
                </p:cNvPr>
                <p:cNvSpPr txBox="1">
                  <a:spLocks noChangeArrowheads="1"/>
                </p:cNvSpPr>
                <p:nvPr/>
              </p:nvSpPr>
              <p:spPr bwMode="auto">
                <a:xfrm rot="-5400000">
                  <a:off x="2148333" y="2750406"/>
                  <a:ext cx="560015"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4.00</a:t>
                  </a:r>
                </a:p>
              </p:txBody>
            </p:sp>
          </p:grpSp>
          <p:grpSp>
            <p:nvGrpSpPr>
              <p:cNvPr id="60444" name="Group 94">
                <a:extLst>
                  <a:ext uri="{FF2B5EF4-FFF2-40B4-BE49-F238E27FC236}">
                    <a16:creationId xmlns:a16="http://schemas.microsoft.com/office/drawing/2014/main" id="{891A9317-276D-4F64-9BFD-2635E2DC0EDC}"/>
                  </a:ext>
                </a:extLst>
              </p:cNvPr>
              <p:cNvGrpSpPr>
                <a:grpSpLocks/>
              </p:cNvGrpSpPr>
              <p:nvPr/>
            </p:nvGrpSpPr>
            <p:grpSpPr bwMode="auto">
              <a:xfrm>
                <a:off x="2981561" y="1613546"/>
                <a:ext cx="1283105" cy="4148762"/>
                <a:chOff x="2151956" y="2527640"/>
                <a:chExt cx="1677480" cy="3586565"/>
              </a:xfrm>
            </p:grpSpPr>
            <p:grpSp>
              <p:nvGrpSpPr>
                <p:cNvPr id="60477" name="Group 95">
                  <a:extLst>
                    <a:ext uri="{FF2B5EF4-FFF2-40B4-BE49-F238E27FC236}">
                      <a16:creationId xmlns:a16="http://schemas.microsoft.com/office/drawing/2014/main" id="{4E8680B9-526D-4F61-A457-352BB87BE0F8}"/>
                    </a:ext>
                  </a:extLst>
                </p:cNvPr>
                <p:cNvGrpSpPr>
                  <a:grpSpLocks/>
                </p:cNvGrpSpPr>
                <p:nvPr/>
              </p:nvGrpSpPr>
              <p:grpSpPr bwMode="auto">
                <a:xfrm>
                  <a:off x="2235019" y="2527640"/>
                  <a:ext cx="1594417" cy="3586565"/>
                  <a:chOff x="2235020" y="2527640"/>
                  <a:chExt cx="1594419" cy="3586565"/>
                </a:xfrm>
              </p:grpSpPr>
              <p:sp>
                <p:nvSpPr>
                  <p:cNvPr id="98" name="Cube 97">
                    <a:extLst>
                      <a:ext uri="{FF2B5EF4-FFF2-40B4-BE49-F238E27FC236}">
                        <a16:creationId xmlns:a16="http://schemas.microsoft.com/office/drawing/2014/main" id="{3BD3CC7A-7D44-47E9-A35A-78283ECBD2AA}"/>
                      </a:ext>
                    </a:extLst>
                  </p:cNvPr>
                  <p:cNvSpPr/>
                  <p:nvPr/>
                </p:nvSpPr>
                <p:spPr bwMode="auto">
                  <a:xfrm>
                    <a:off x="2762255" y="2591445"/>
                    <a:ext cx="520871" cy="3502522"/>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99" name="Cube 98">
                    <a:extLst>
                      <a:ext uri="{FF2B5EF4-FFF2-40B4-BE49-F238E27FC236}">
                        <a16:creationId xmlns:a16="http://schemas.microsoft.com/office/drawing/2014/main" id="{1834AFBC-E7FE-494B-9C6C-B92847BED812}"/>
                      </a:ext>
                    </a:extLst>
                  </p:cNvPr>
                  <p:cNvSpPr/>
                  <p:nvPr/>
                </p:nvSpPr>
                <p:spPr bwMode="auto">
                  <a:xfrm>
                    <a:off x="3283126" y="2671363"/>
                    <a:ext cx="555139" cy="3427814"/>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00" name="Cube 99">
                    <a:extLst>
                      <a:ext uri="{FF2B5EF4-FFF2-40B4-BE49-F238E27FC236}">
                        <a16:creationId xmlns:a16="http://schemas.microsoft.com/office/drawing/2014/main" id="{5E499928-2626-4485-B0D2-7212D08B55AB}"/>
                      </a:ext>
                    </a:extLst>
                  </p:cNvPr>
                  <p:cNvSpPr/>
                  <p:nvPr/>
                </p:nvSpPr>
                <p:spPr bwMode="auto">
                  <a:xfrm>
                    <a:off x="2234530" y="2527162"/>
                    <a:ext cx="527725" cy="3561592"/>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82" name="Text Box 16">
                    <a:extLst>
                      <a:ext uri="{FF2B5EF4-FFF2-40B4-BE49-F238E27FC236}">
                        <a16:creationId xmlns:a16="http://schemas.microsoft.com/office/drawing/2014/main" id="{974E0CF1-3C1C-452B-B641-FD21A06024D5}"/>
                      </a:ext>
                    </a:extLst>
                  </p:cNvPr>
                  <p:cNvSpPr txBox="1">
                    <a:spLocks noChangeArrowheads="1"/>
                  </p:cNvSpPr>
                  <p:nvPr/>
                </p:nvSpPr>
                <p:spPr bwMode="auto">
                  <a:xfrm rot="-5400000">
                    <a:off x="2627310" y="2769256"/>
                    <a:ext cx="673956"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4.00</a:t>
                    </a:r>
                  </a:p>
                </p:txBody>
              </p:sp>
              <p:sp>
                <p:nvSpPr>
                  <p:cNvPr id="60483" name="Text Box 16">
                    <a:extLst>
                      <a:ext uri="{FF2B5EF4-FFF2-40B4-BE49-F238E27FC236}">
                        <a16:creationId xmlns:a16="http://schemas.microsoft.com/office/drawing/2014/main" id="{F16DA1D8-8469-4A4D-A050-CF38A23392A4}"/>
                      </a:ext>
                    </a:extLst>
                  </p:cNvPr>
                  <p:cNvSpPr txBox="1">
                    <a:spLocks noChangeArrowheads="1"/>
                  </p:cNvSpPr>
                  <p:nvPr/>
                </p:nvSpPr>
                <p:spPr bwMode="auto">
                  <a:xfrm rot="-5400000">
                    <a:off x="3238192" y="2832038"/>
                    <a:ext cx="617782" cy="56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3.89</a:t>
                    </a:r>
                  </a:p>
                </p:txBody>
              </p:sp>
            </p:grpSp>
            <p:sp>
              <p:nvSpPr>
                <p:cNvPr id="60478" name="Text Box 16">
                  <a:extLst>
                    <a:ext uri="{FF2B5EF4-FFF2-40B4-BE49-F238E27FC236}">
                      <a16:creationId xmlns:a16="http://schemas.microsoft.com/office/drawing/2014/main" id="{1A284CF7-4610-4443-B13E-EA918BEB0682}"/>
                    </a:ext>
                  </a:extLst>
                </p:cNvPr>
                <p:cNvSpPr txBox="1">
                  <a:spLocks noChangeArrowheads="1"/>
                </p:cNvSpPr>
                <p:nvPr/>
              </p:nvSpPr>
              <p:spPr bwMode="auto">
                <a:xfrm rot="-5400000">
                  <a:off x="2131647" y="2691863"/>
                  <a:ext cx="605329"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4.16</a:t>
                  </a:r>
                </a:p>
              </p:txBody>
            </p:sp>
          </p:grpSp>
          <p:grpSp>
            <p:nvGrpSpPr>
              <p:cNvPr id="60445" name="Group 103">
                <a:extLst>
                  <a:ext uri="{FF2B5EF4-FFF2-40B4-BE49-F238E27FC236}">
                    <a16:creationId xmlns:a16="http://schemas.microsoft.com/office/drawing/2014/main" id="{5C7FC686-4128-4D7B-A329-EE88E451CD96}"/>
                  </a:ext>
                </a:extLst>
              </p:cNvPr>
              <p:cNvGrpSpPr>
                <a:grpSpLocks/>
              </p:cNvGrpSpPr>
              <p:nvPr/>
            </p:nvGrpSpPr>
            <p:grpSpPr bwMode="auto">
              <a:xfrm>
                <a:off x="4535227" y="1655546"/>
                <a:ext cx="1222424" cy="4115893"/>
                <a:chOff x="2201493" y="2555341"/>
                <a:chExt cx="1598145" cy="3558150"/>
              </a:xfrm>
            </p:grpSpPr>
            <p:grpSp>
              <p:nvGrpSpPr>
                <p:cNvPr id="60470" name="Group 104">
                  <a:extLst>
                    <a:ext uri="{FF2B5EF4-FFF2-40B4-BE49-F238E27FC236}">
                      <a16:creationId xmlns:a16="http://schemas.microsoft.com/office/drawing/2014/main" id="{5AF179A7-ED3D-4D79-B22A-A700010B6615}"/>
                    </a:ext>
                  </a:extLst>
                </p:cNvPr>
                <p:cNvGrpSpPr>
                  <a:grpSpLocks/>
                </p:cNvGrpSpPr>
                <p:nvPr/>
              </p:nvGrpSpPr>
              <p:grpSpPr bwMode="auto">
                <a:xfrm>
                  <a:off x="2217978" y="2555341"/>
                  <a:ext cx="1581660" cy="3558150"/>
                  <a:chOff x="2217979" y="2555341"/>
                  <a:chExt cx="1581662" cy="3558150"/>
                </a:xfrm>
              </p:grpSpPr>
              <p:sp>
                <p:nvSpPr>
                  <p:cNvPr id="107" name="Cube 106">
                    <a:extLst>
                      <a:ext uri="{FF2B5EF4-FFF2-40B4-BE49-F238E27FC236}">
                        <a16:creationId xmlns:a16="http://schemas.microsoft.com/office/drawing/2014/main" id="{85EEA8ED-0B28-44B2-B8E9-90C1A9F7ADD1}"/>
                      </a:ext>
                    </a:extLst>
                  </p:cNvPr>
                  <p:cNvSpPr/>
                  <p:nvPr/>
                </p:nvSpPr>
                <p:spPr bwMode="auto">
                  <a:xfrm>
                    <a:off x="2744138" y="3100571"/>
                    <a:ext cx="531150" cy="3007373"/>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08" name="Cube 107">
                    <a:extLst>
                      <a:ext uri="{FF2B5EF4-FFF2-40B4-BE49-F238E27FC236}">
                        <a16:creationId xmlns:a16="http://schemas.microsoft.com/office/drawing/2014/main" id="{7451D552-7539-4061-B448-E3791C2D3349}"/>
                      </a:ext>
                    </a:extLst>
                  </p:cNvPr>
                  <p:cNvSpPr/>
                  <p:nvPr/>
                </p:nvSpPr>
                <p:spPr bwMode="auto">
                  <a:xfrm>
                    <a:off x="3275288" y="3220448"/>
                    <a:ext cx="524299" cy="2892708"/>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09" name="Cube 108">
                    <a:extLst>
                      <a:ext uri="{FF2B5EF4-FFF2-40B4-BE49-F238E27FC236}">
                        <a16:creationId xmlns:a16="http://schemas.microsoft.com/office/drawing/2014/main" id="{6AA41646-301D-4A84-8DD9-4CBB9A683D49}"/>
                      </a:ext>
                    </a:extLst>
                  </p:cNvPr>
                  <p:cNvSpPr/>
                  <p:nvPr/>
                </p:nvSpPr>
                <p:spPr bwMode="auto">
                  <a:xfrm>
                    <a:off x="2247254" y="2555039"/>
                    <a:ext cx="496884" cy="3547693"/>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75" name="Text Box 16">
                    <a:extLst>
                      <a:ext uri="{FF2B5EF4-FFF2-40B4-BE49-F238E27FC236}">
                        <a16:creationId xmlns:a16="http://schemas.microsoft.com/office/drawing/2014/main" id="{B40D2922-DB20-474E-8DD3-3235564A7C98}"/>
                      </a:ext>
                    </a:extLst>
                  </p:cNvPr>
                  <p:cNvSpPr txBox="1">
                    <a:spLocks noChangeArrowheads="1"/>
                  </p:cNvSpPr>
                  <p:nvPr/>
                </p:nvSpPr>
                <p:spPr bwMode="auto">
                  <a:xfrm rot="-5400000">
                    <a:off x="2671505" y="3243033"/>
                    <a:ext cx="616229"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3.50</a:t>
                    </a:r>
                  </a:p>
                </p:txBody>
              </p:sp>
              <p:sp>
                <p:nvSpPr>
                  <p:cNvPr id="60476" name="Text Box 16">
                    <a:extLst>
                      <a:ext uri="{FF2B5EF4-FFF2-40B4-BE49-F238E27FC236}">
                        <a16:creationId xmlns:a16="http://schemas.microsoft.com/office/drawing/2014/main" id="{3E1CD149-14F3-406F-AC46-DA533361A4B6}"/>
                      </a:ext>
                    </a:extLst>
                  </p:cNvPr>
                  <p:cNvSpPr txBox="1">
                    <a:spLocks noChangeArrowheads="1"/>
                  </p:cNvSpPr>
                  <p:nvPr/>
                </p:nvSpPr>
                <p:spPr bwMode="auto">
                  <a:xfrm rot="-5400000">
                    <a:off x="3220319" y="3290758"/>
                    <a:ext cx="522205"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3.33</a:t>
                    </a:r>
                  </a:p>
                </p:txBody>
              </p:sp>
            </p:grpSp>
            <p:sp>
              <p:nvSpPr>
                <p:cNvPr id="60471" name="Text Box 16">
                  <a:extLst>
                    <a:ext uri="{FF2B5EF4-FFF2-40B4-BE49-F238E27FC236}">
                      <a16:creationId xmlns:a16="http://schemas.microsoft.com/office/drawing/2014/main" id="{70F1CC03-B395-4BFF-864D-E5CF93D386C9}"/>
                    </a:ext>
                  </a:extLst>
                </p:cNvPr>
                <p:cNvSpPr txBox="1">
                  <a:spLocks noChangeArrowheads="1"/>
                </p:cNvSpPr>
                <p:nvPr/>
              </p:nvSpPr>
              <p:spPr bwMode="auto">
                <a:xfrm rot="-5400000">
                  <a:off x="2191898" y="2693968"/>
                  <a:ext cx="583900" cy="56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4.08</a:t>
                  </a:r>
                </a:p>
              </p:txBody>
            </p:sp>
          </p:grpSp>
          <p:grpSp>
            <p:nvGrpSpPr>
              <p:cNvPr id="60446" name="Group 114">
                <a:extLst>
                  <a:ext uri="{FF2B5EF4-FFF2-40B4-BE49-F238E27FC236}">
                    <a16:creationId xmlns:a16="http://schemas.microsoft.com/office/drawing/2014/main" id="{43791BC1-91A6-4AE0-8D9E-7BD7930892B9}"/>
                  </a:ext>
                </a:extLst>
              </p:cNvPr>
              <p:cNvGrpSpPr>
                <a:grpSpLocks/>
              </p:cNvGrpSpPr>
              <p:nvPr/>
            </p:nvGrpSpPr>
            <p:grpSpPr bwMode="auto">
              <a:xfrm>
                <a:off x="6009945" y="1613546"/>
                <a:ext cx="1274259" cy="4141458"/>
                <a:chOff x="2140755" y="2532901"/>
                <a:chExt cx="1665914" cy="3580251"/>
              </a:xfrm>
            </p:grpSpPr>
            <p:grpSp>
              <p:nvGrpSpPr>
                <p:cNvPr id="60463" name="Group 123">
                  <a:extLst>
                    <a:ext uri="{FF2B5EF4-FFF2-40B4-BE49-F238E27FC236}">
                      <a16:creationId xmlns:a16="http://schemas.microsoft.com/office/drawing/2014/main" id="{89C560F3-A042-424C-90A4-E19DBAEA08A1}"/>
                    </a:ext>
                  </a:extLst>
                </p:cNvPr>
                <p:cNvGrpSpPr>
                  <a:grpSpLocks/>
                </p:cNvGrpSpPr>
                <p:nvPr/>
              </p:nvGrpSpPr>
              <p:grpSpPr bwMode="auto">
                <a:xfrm>
                  <a:off x="2218781" y="2532901"/>
                  <a:ext cx="1587888" cy="3580251"/>
                  <a:chOff x="2218782" y="2532901"/>
                  <a:chExt cx="1587890" cy="3580251"/>
                </a:xfrm>
              </p:grpSpPr>
              <p:sp>
                <p:nvSpPr>
                  <p:cNvPr id="126" name="Cube 125">
                    <a:extLst>
                      <a:ext uri="{FF2B5EF4-FFF2-40B4-BE49-F238E27FC236}">
                        <a16:creationId xmlns:a16="http://schemas.microsoft.com/office/drawing/2014/main" id="{19D43507-3A8E-4E02-9E8F-9C342F159274}"/>
                      </a:ext>
                    </a:extLst>
                  </p:cNvPr>
                  <p:cNvSpPr/>
                  <p:nvPr/>
                </p:nvSpPr>
                <p:spPr bwMode="auto">
                  <a:xfrm>
                    <a:off x="2746371" y="2568908"/>
                    <a:ext cx="527725" cy="3539005"/>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27" name="Cube 126">
                    <a:extLst>
                      <a:ext uri="{FF2B5EF4-FFF2-40B4-BE49-F238E27FC236}">
                        <a16:creationId xmlns:a16="http://schemas.microsoft.com/office/drawing/2014/main" id="{26B5391E-F82F-482F-A269-92152CBF05A8}"/>
                      </a:ext>
                    </a:extLst>
                  </p:cNvPr>
                  <p:cNvSpPr/>
                  <p:nvPr/>
                </p:nvSpPr>
                <p:spPr bwMode="auto">
                  <a:xfrm>
                    <a:off x="3274096" y="3015409"/>
                    <a:ext cx="561993" cy="3097716"/>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28" name="Cube 127">
                    <a:extLst>
                      <a:ext uri="{FF2B5EF4-FFF2-40B4-BE49-F238E27FC236}">
                        <a16:creationId xmlns:a16="http://schemas.microsoft.com/office/drawing/2014/main" id="{AD6A3710-7C40-481D-80C2-40BA50D6767C}"/>
                      </a:ext>
                    </a:extLst>
                  </p:cNvPr>
                  <p:cNvSpPr/>
                  <p:nvPr/>
                </p:nvSpPr>
                <p:spPr bwMode="auto">
                  <a:xfrm>
                    <a:off x="2218646" y="2532423"/>
                    <a:ext cx="527725" cy="3570279"/>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68" name="Text Box 16">
                    <a:extLst>
                      <a:ext uri="{FF2B5EF4-FFF2-40B4-BE49-F238E27FC236}">
                        <a16:creationId xmlns:a16="http://schemas.microsoft.com/office/drawing/2014/main" id="{CEEF564F-F9C2-40F8-82CD-E3CD9DFC617D}"/>
                      </a:ext>
                    </a:extLst>
                  </p:cNvPr>
                  <p:cNvSpPr txBox="1">
                    <a:spLocks noChangeArrowheads="1"/>
                  </p:cNvSpPr>
                  <p:nvPr/>
                </p:nvSpPr>
                <p:spPr bwMode="auto">
                  <a:xfrm rot="-5400000">
                    <a:off x="2647790" y="2727972"/>
                    <a:ext cx="624173"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4.09</a:t>
                    </a:r>
                  </a:p>
                </p:txBody>
              </p:sp>
              <p:sp>
                <p:nvSpPr>
                  <p:cNvPr id="60469" name="Text Box 16">
                    <a:extLst>
                      <a:ext uri="{FF2B5EF4-FFF2-40B4-BE49-F238E27FC236}">
                        <a16:creationId xmlns:a16="http://schemas.microsoft.com/office/drawing/2014/main" id="{269849BE-E5F8-4860-BD53-27BD5D9A2051}"/>
                      </a:ext>
                    </a:extLst>
                  </p:cNvPr>
                  <p:cNvSpPr txBox="1">
                    <a:spLocks noChangeArrowheads="1"/>
                  </p:cNvSpPr>
                  <p:nvPr/>
                </p:nvSpPr>
                <p:spPr bwMode="auto">
                  <a:xfrm rot="-5400000">
                    <a:off x="3243785" y="3157669"/>
                    <a:ext cx="554064"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3.57</a:t>
                    </a:r>
                  </a:p>
                </p:txBody>
              </p:sp>
            </p:grpSp>
            <p:sp>
              <p:nvSpPr>
                <p:cNvPr id="60464" name="Text Box 16">
                  <a:extLst>
                    <a:ext uri="{FF2B5EF4-FFF2-40B4-BE49-F238E27FC236}">
                      <a16:creationId xmlns:a16="http://schemas.microsoft.com/office/drawing/2014/main" id="{EB87F1C1-D0A3-4050-A647-B30C6ACDF28D}"/>
                    </a:ext>
                  </a:extLst>
                </p:cNvPr>
                <p:cNvSpPr txBox="1">
                  <a:spLocks noChangeArrowheads="1"/>
                </p:cNvSpPr>
                <p:nvPr/>
              </p:nvSpPr>
              <p:spPr bwMode="auto">
                <a:xfrm rot="-5400000">
                  <a:off x="2142083" y="2647676"/>
                  <a:ext cx="562056"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4.15</a:t>
                  </a:r>
                </a:p>
              </p:txBody>
            </p:sp>
          </p:grpSp>
          <p:grpSp>
            <p:nvGrpSpPr>
              <p:cNvPr id="60447" name="Group 115">
                <a:extLst>
                  <a:ext uri="{FF2B5EF4-FFF2-40B4-BE49-F238E27FC236}">
                    <a16:creationId xmlns:a16="http://schemas.microsoft.com/office/drawing/2014/main" id="{D0FC9B6C-9DF2-441B-9271-E24951AFD41C}"/>
                  </a:ext>
                </a:extLst>
              </p:cNvPr>
              <p:cNvGrpSpPr>
                <a:grpSpLocks/>
              </p:cNvGrpSpPr>
              <p:nvPr/>
            </p:nvGrpSpPr>
            <p:grpSpPr bwMode="auto">
              <a:xfrm>
                <a:off x="7536872" y="2172314"/>
                <a:ext cx="1276269" cy="3591821"/>
                <a:chOff x="2155337" y="3007341"/>
                <a:chExt cx="1668540" cy="3105095"/>
              </a:xfrm>
            </p:grpSpPr>
            <p:grpSp>
              <p:nvGrpSpPr>
                <p:cNvPr id="60456" name="Group 116">
                  <a:extLst>
                    <a:ext uri="{FF2B5EF4-FFF2-40B4-BE49-F238E27FC236}">
                      <a16:creationId xmlns:a16="http://schemas.microsoft.com/office/drawing/2014/main" id="{2E44C8CA-0556-486B-AD85-CC8979FAC77B}"/>
                    </a:ext>
                  </a:extLst>
                </p:cNvPr>
                <p:cNvGrpSpPr>
                  <a:grpSpLocks/>
                </p:cNvGrpSpPr>
                <p:nvPr/>
              </p:nvGrpSpPr>
              <p:grpSpPr bwMode="auto">
                <a:xfrm>
                  <a:off x="2235992" y="3007341"/>
                  <a:ext cx="1587885" cy="3105095"/>
                  <a:chOff x="2235993" y="3007341"/>
                  <a:chExt cx="1587887" cy="3105095"/>
                </a:xfrm>
              </p:grpSpPr>
              <p:sp>
                <p:nvSpPr>
                  <p:cNvPr id="119" name="Cube 118">
                    <a:extLst>
                      <a:ext uri="{FF2B5EF4-FFF2-40B4-BE49-F238E27FC236}">
                        <a16:creationId xmlns:a16="http://schemas.microsoft.com/office/drawing/2014/main" id="{BE602FA2-7431-466C-A463-DBEAE5AAE932}"/>
                      </a:ext>
                    </a:extLst>
                  </p:cNvPr>
                  <p:cNvSpPr/>
                  <p:nvPr/>
                </p:nvSpPr>
                <p:spPr bwMode="auto">
                  <a:xfrm>
                    <a:off x="2789938" y="3006799"/>
                    <a:ext cx="510589" cy="3085554"/>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20" name="Cube 119">
                    <a:extLst>
                      <a:ext uri="{FF2B5EF4-FFF2-40B4-BE49-F238E27FC236}">
                        <a16:creationId xmlns:a16="http://schemas.microsoft.com/office/drawing/2014/main" id="{2C116020-6A76-4274-B032-7BD8F976C436}"/>
                      </a:ext>
                    </a:extLst>
                  </p:cNvPr>
                  <p:cNvSpPr/>
                  <p:nvPr/>
                </p:nvSpPr>
                <p:spPr bwMode="auto">
                  <a:xfrm>
                    <a:off x="3300527" y="3095405"/>
                    <a:ext cx="524299" cy="3002161"/>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21" name="Cube 120">
                    <a:extLst>
                      <a:ext uri="{FF2B5EF4-FFF2-40B4-BE49-F238E27FC236}">
                        <a16:creationId xmlns:a16="http://schemas.microsoft.com/office/drawing/2014/main" id="{5F30141F-E8E9-4980-8BDC-A8226AD20FBC}"/>
                      </a:ext>
                    </a:extLst>
                  </p:cNvPr>
                  <p:cNvSpPr/>
                  <p:nvPr/>
                </p:nvSpPr>
                <p:spPr bwMode="auto">
                  <a:xfrm>
                    <a:off x="2265639" y="3283040"/>
                    <a:ext cx="524299" cy="2804102"/>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61" name="Text Box 16">
                    <a:extLst>
                      <a:ext uri="{FF2B5EF4-FFF2-40B4-BE49-F238E27FC236}">
                        <a16:creationId xmlns:a16="http://schemas.microsoft.com/office/drawing/2014/main" id="{59925641-0A29-4466-8787-697A721C38A3}"/>
                      </a:ext>
                    </a:extLst>
                  </p:cNvPr>
                  <p:cNvSpPr txBox="1">
                    <a:spLocks noChangeArrowheads="1"/>
                  </p:cNvSpPr>
                  <p:nvPr/>
                </p:nvSpPr>
                <p:spPr bwMode="auto">
                  <a:xfrm rot="-5400000">
                    <a:off x="2716516" y="3127895"/>
                    <a:ext cx="538940"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3.57</a:t>
                    </a:r>
                  </a:p>
                </p:txBody>
              </p:sp>
              <p:sp>
                <p:nvSpPr>
                  <p:cNvPr id="60462" name="Text Box 16">
                    <a:extLst>
                      <a:ext uri="{FF2B5EF4-FFF2-40B4-BE49-F238E27FC236}">
                        <a16:creationId xmlns:a16="http://schemas.microsoft.com/office/drawing/2014/main" id="{302BB6AE-9169-4F02-BEA6-8503DE7F4FE7}"/>
                      </a:ext>
                    </a:extLst>
                  </p:cNvPr>
                  <p:cNvSpPr txBox="1">
                    <a:spLocks noChangeArrowheads="1"/>
                  </p:cNvSpPr>
                  <p:nvPr/>
                </p:nvSpPr>
                <p:spPr bwMode="auto">
                  <a:xfrm rot="-5400000">
                    <a:off x="3183958" y="3223244"/>
                    <a:ext cx="594520"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3.52</a:t>
                    </a:r>
                  </a:p>
                </p:txBody>
              </p:sp>
            </p:grpSp>
            <p:sp>
              <p:nvSpPr>
                <p:cNvPr id="60457" name="Text Box 16">
                  <a:extLst>
                    <a:ext uri="{FF2B5EF4-FFF2-40B4-BE49-F238E27FC236}">
                      <a16:creationId xmlns:a16="http://schemas.microsoft.com/office/drawing/2014/main" id="{BC797408-21CA-4F27-B97B-1D089ECF7835}"/>
                    </a:ext>
                  </a:extLst>
                </p:cNvPr>
                <p:cNvSpPr txBox="1">
                  <a:spLocks noChangeArrowheads="1"/>
                </p:cNvSpPr>
                <p:nvPr/>
              </p:nvSpPr>
              <p:spPr bwMode="auto">
                <a:xfrm rot="-5400000">
                  <a:off x="2156191" y="3389894"/>
                  <a:ext cx="563004"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3.29</a:t>
                  </a:r>
                </a:p>
              </p:txBody>
            </p:sp>
          </p:grpSp>
          <p:grpSp>
            <p:nvGrpSpPr>
              <p:cNvPr id="60448" name="Group 131">
                <a:extLst>
                  <a:ext uri="{FF2B5EF4-FFF2-40B4-BE49-F238E27FC236}">
                    <a16:creationId xmlns:a16="http://schemas.microsoft.com/office/drawing/2014/main" id="{611845F1-B44C-4E37-8D14-CD6DE1A34DB1}"/>
                  </a:ext>
                </a:extLst>
              </p:cNvPr>
              <p:cNvGrpSpPr>
                <a:grpSpLocks/>
              </p:cNvGrpSpPr>
              <p:nvPr/>
            </p:nvGrpSpPr>
            <p:grpSpPr bwMode="auto">
              <a:xfrm>
                <a:off x="9064974" y="1719457"/>
                <a:ext cx="1253292" cy="4050156"/>
                <a:chOff x="2161873" y="2612066"/>
                <a:chExt cx="1638501" cy="3501321"/>
              </a:xfrm>
            </p:grpSpPr>
            <p:grpSp>
              <p:nvGrpSpPr>
                <p:cNvPr id="60449" name="Group 132">
                  <a:extLst>
                    <a:ext uri="{FF2B5EF4-FFF2-40B4-BE49-F238E27FC236}">
                      <a16:creationId xmlns:a16="http://schemas.microsoft.com/office/drawing/2014/main" id="{1D064FAA-404B-400D-B528-0DA768A8D90C}"/>
                    </a:ext>
                  </a:extLst>
                </p:cNvPr>
                <p:cNvGrpSpPr>
                  <a:grpSpLocks/>
                </p:cNvGrpSpPr>
                <p:nvPr/>
              </p:nvGrpSpPr>
              <p:grpSpPr bwMode="auto">
                <a:xfrm>
                  <a:off x="2234280" y="2612066"/>
                  <a:ext cx="1566094" cy="3501321"/>
                  <a:chOff x="2234281" y="2612066"/>
                  <a:chExt cx="1566096" cy="3501321"/>
                </a:xfrm>
              </p:grpSpPr>
              <p:sp>
                <p:nvSpPr>
                  <p:cNvPr id="135" name="Cube 134">
                    <a:extLst>
                      <a:ext uri="{FF2B5EF4-FFF2-40B4-BE49-F238E27FC236}">
                        <a16:creationId xmlns:a16="http://schemas.microsoft.com/office/drawing/2014/main" id="{C02EC69F-36C8-42B3-8F5C-1ABFA0AB7979}"/>
                      </a:ext>
                    </a:extLst>
                  </p:cNvPr>
                  <p:cNvSpPr/>
                  <p:nvPr/>
                </p:nvSpPr>
                <p:spPr bwMode="auto">
                  <a:xfrm>
                    <a:off x="2762241" y="2770209"/>
                    <a:ext cx="527724" cy="3337473"/>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36" name="Cube 135">
                    <a:extLst>
                      <a:ext uri="{FF2B5EF4-FFF2-40B4-BE49-F238E27FC236}">
                        <a16:creationId xmlns:a16="http://schemas.microsoft.com/office/drawing/2014/main" id="{5F84E8C7-8F44-4D12-8E2C-5F86D1D5B3C9}"/>
                      </a:ext>
                    </a:extLst>
                  </p:cNvPr>
                  <p:cNvSpPr/>
                  <p:nvPr/>
                </p:nvSpPr>
                <p:spPr bwMode="auto">
                  <a:xfrm>
                    <a:off x="3289965" y="3037763"/>
                    <a:ext cx="510591" cy="3075131"/>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137" name="Cube 136">
                    <a:extLst>
                      <a:ext uri="{FF2B5EF4-FFF2-40B4-BE49-F238E27FC236}">
                        <a16:creationId xmlns:a16="http://schemas.microsoft.com/office/drawing/2014/main" id="{C8920D6C-F178-4F8C-A7B3-7EB1114F605B}"/>
                      </a:ext>
                    </a:extLst>
                  </p:cNvPr>
                  <p:cNvSpPr/>
                  <p:nvPr/>
                </p:nvSpPr>
                <p:spPr bwMode="auto">
                  <a:xfrm>
                    <a:off x="2234516" y="2612110"/>
                    <a:ext cx="527724" cy="3490359"/>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auto" hangingPunct="1">
                      <a:spcBef>
                        <a:spcPts val="0"/>
                      </a:spcBef>
                      <a:spcAft>
                        <a:spcPts val="0"/>
                      </a:spcAft>
                      <a:defRPr/>
                    </a:pPr>
                    <a:endParaRPr lang="en-US" altLang="en-US" sz="1100">
                      <a:solidFill>
                        <a:srgbClr val="FFFFFF"/>
                      </a:solidFill>
                    </a:endParaRPr>
                  </a:p>
                </p:txBody>
              </p:sp>
              <p:sp>
                <p:nvSpPr>
                  <p:cNvPr id="60454" name="Text Box 16">
                    <a:extLst>
                      <a:ext uri="{FF2B5EF4-FFF2-40B4-BE49-F238E27FC236}">
                        <a16:creationId xmlns:a16="http://schemas.microsoft.com/office/drawing/2014/main" id="{2329BFCA-95D5-4113-BBFC-C64CCA6D081C}"/>
                      </a:ext>
                    </a:extLst>
                  </p:cNvPr>
                  <p:cNvSpPr txBox="1">
                    <a:spLocks noChangeArrowheads="1"/>
                  </p:cNvSpPr>
                  <p:nvPr/>
                </p:nvSpPr>
                <p:spPr bwMode="auto">
                  <a:xfrm rot="-5400000">
                    <a:off x="2698220" y="2863115"/>
                    <a:ext cx="541362"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3.80</a:t>
                    </a:r>
                  </a:p>
                </p:txBody>
              </p:sp>
              <p:sp>
                <p:nvSpPr>
                  <p:cNvPr id="60455" name="Text Box 16">
                    <a:extLst>
                      <a:ext uri="{FF2B5EF4-FFF2-40B4-BE49-F238E27FC236}">
                        <a16:creationId xmlns:a16="http://schemas.microsoft.com/office/drawing/2014/main" id="{2E2861B8-AF7B-4C6C-B093-568E9260120F}"/>
                      </a:ext>
                    </a:extLst>
                  </p:cNvPr>
                  <p:cNvSpPr txBox="1">
                    <a:spLocks noChangeArrowheads="1"/>
                  </p:cNvSpPr>
                  <p:nvPr/>
                </p:nvSpPr>
                <p:spPr bwMode="auto">
                  <a:xfrm rot="-5400000">
                    <a:off x="3226285" y="3130910"/>
                    <a:ext cx="525334" cy="56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3.55</a:t>
                    </a:r>
                  </a:p>
                </p:txBody>
              </p:sp>
            </p:grpSp>
            <p:sp>
              <p:nvSpPr>
                <p:cNvPr id="60450" name="Text Box 16">
                  <a:extLst>
                    <a:ext uri="{FF2B5EF4-FFF2-40B4-BE49-F238E27FC236}">
                      <a16:creationId xmlns:a16="http://schemas.microsoft.com/office/drawing/2014/main" id="{64E62C68-FDB3-455F-993D-47DE2B43275F}"/>
                    </a:ext>
                  </a:extLst>
                </p:cNvPr>
                <p:cNvSpPr txBox="1">
                  <a:spLocks noChangeArrowheads="1"/>
                </p:cNvSpPr>
                <p:nvPr/>
              </p:nvSpPr>
              <p:spPr bwMode="auto">
                <a:xfrm rot="-5400000">
                  <a:off x="2172997" y="2716161"/>
                  <a:ext cx="542464" cy="56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50000"/>
                    </a:spcBef>
                    <a:buFontTx/>
                    <a:buNone/>
                  </a:pPr>
                  <a:r>
                    <a:rPr lang="en-GB" altLang="en-US" sz="1100" b="1" i="1"/>
                    <a:t>3.93</a:t>
                  </a:r>
                </a:p>
              </p:txBody>
            </p:sp>
          </p:grpSp>
        </p:grpSp>
      </p:grpSp>
      <p:sp>
        <p:nvSpPr>
          <p:cNvPr id="60419" name="Text Box 8">
            <a:extLst>
              <a:ext uri="{FF2B5EF4-FFF2-40B4-BE49-F238E27FC236}">
                <a16:creationId xmlns:a16="http://schemas.microsoft.com/office/drawing/2014/main" id="{7E1B22ED-84C2-4FAF-B5CC-AB8109898739}"/>
              </a:ext>
            </a:extLst>
          </p:cNvPr>
          <p:cNvSpPr txBox="1">
            <a:spLocks noChangeArrowheads="1"/>
          </p:cNvSpPr>
          <p:nvPr/>
        </p:nvSpPr>
        <p:spPr bwMode="auto">
          <a:xfrm>
            <a:off x="1866900" y="244476"/>
            <a:ext cx="845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2400" b="1">
                <a:solidFill>
                  <a:srgbClr val="007BA4"/>
                </a:solidFill>
                <a:latin typeface="Arial" panose="020B0604020202020204" pitchFamily="34" charset="0"/>
                <a:cs typeface="Arial" panose="020B0604020202020204" pitchFamily="34" charset="0"/>
              </a:rPr>
              <a:t>Frequency of use of investment appraisal techniques</a:t>
            </a:r>
            <a:endParaRPr lang="en-GB" altLang="en-US" sz="2400">
              <a:solidFill>
                <a:srgbClr val="007BA4"/>
              </a:solidFill>
              <a:latin typeface="Arial" panose="020B0604020202020204" pitchFamily="34" charset="0"/>
              <a:cs typeface="Arial" panose="020B0604020202020204" pitchFamily="34" charset="0"/>
            </a:endParaRPr>
          </a:p>
        </p:txBody>
      </p:sp>
      <p:sp>
        <p:nvSpPr>
          <p:cNvPr id="60420" name="Rectangle 1">
            <a:extLst>
              <a:ext uri="{FF2B5EF4-FFF2-40B4-BE49-F238E27FC236}">
                <a16:creationId xmlns:a16="http://schemas.microsoft.com/office/drawing/2014/main" id="{27AC3F02-4481-4EDB-A394-E98C5C36DFF1}"/>
              </a:ext>
            </a:extLst>
          </p:cNvPr>
          <p:cNvSpPr>
            <a:spLocks noChangeArrowheads="1"/>
          </p:cNvSpPr>
          <p:nvPr/>
        </p:nvSpPr>
        <p:spPr bwMode="auto">
          <a:xfrm>
            <a:off x="1771650" y="6132513"/>
            <a:ext cx="84645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800" i="1">
                <a:latin typeface="Arial" panose="020B0604020202020204" pitchFamily="34" charset="0"/>
                <a:cs typeface="Arial" panose="020B0604020202020204" pitchFamily="34" charset="0"/>
              </a:rPr>
              <a:t>Source</a:t>
            </a:r>
            <a:r>
              <a:rPr lang="en-US" altLang="en-US" sz="800">
                <a:latin typeface="Arial" panose="020B0604020202020204" pitchFamily="34" charset="0"/>
                <a:cs typeface="Arial" panose="020B0604020202020204" pitchFamily="34" charset="0"/>
              </a:rPr>
              <a:t>: Based on information in G. Cohen and J. Yagil (2007) ‘A multinational survey of corporate financial policies’, </a:t>
            </a:r>
            <a:r>
              <a:rPr lang="en-US" altLang="en-US" sz="800" i="1">
                <a:latin typeface="Arial" panose="020B0604020202020204" pitchFamily="34" charset="0"/>
                <a:cs typeface="Arial" panose="020B0604020202020204" pitchFamily="34" charset="0"/>
              </a:rPr>
              <a:t>Journal of Applied Finance</a:t>
            </a:r>
            <a:r>
              <a:rPr lang="en-US" altLang="en-US" sz="800">
                <a:latin typeface="Arial" panose="020B0604020202020204" pitchFamily="34" charset="0"/>
                <a:cs typeface="Arial" panose="020B0604020202020204" pitchFamily="34" charset="0"/>
              </a:rPr>
              <a:t>. vol 17(1).</a:t>
            </a:r>
            <a:endParaRPr lang="en-IN" altLang="en-US" sz="2400">
              <a:latin typeface="Arial" panose="020B0604020202020204" pitchFamily="34" charset="0"/>
              <a:cs typeface="Arial" panose="020B06040202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3657"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5207"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86EE243B-3582-4976-8CED-21A76B543675}"/>
              </a:ext>
            </a:extLst>
          </p:cNvPr>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dirty="0">
                <a:latin typeface="+mj-lt"/>
              </a:rPr>
              <a:t>What’s Next…</a:t>
            </a:r>
          </a:p>
        </p:txBody>
      </p:sp>
      <p:sp>
        <p:nvSpPr>
          <p:cNvPr id="3" name="Subtitle 2">
            <a:extLst>
              <a:ext uri="{FF2B5EF4-FFF2-40B4-BE49-F238E27FC236}">
                <a16:creationId xmlns:a16="http://schemas.microsoft.com/office/drawing/2014/main" id="{F5C1E167-05F0-4422-8867-7E150CE3885F}"/>
              </a:ext>
            </a:extLst>
          </p:cNvPr>
          <p:cNvSpPr>
            <a:spLocks noGrp="1"/>
          </p:cNvSpPr>
          <p:nvPr>
            <p:ph type="subTitle" idx="1"/>
          </p:nvPr>
        </p:nvSpPr>
        <p:spPr>
          <a:xfrm>
            <a:off x="3148176" y="1956816"/>
            <a:ext cx="6153868" cy="4024884"/>
          </a:xfrm>
        </p:spPr>
        <p:txBody>
          <a:bodyPr vert="horz" lIns="91440" tIns="45720" rIns="91440" bIns="45720" rtlCol="0" anchor="t">
            <a:normAutofit lnSpcReduction="10000"/>
          </a:bodyPr>
          <a:lstStyle/>
          <a:p>
            <a:pPr marL="57150" defTabSz="914400">
              <a:lnSpc>
                <a:spcPct val="90000"/>
              </a:lnSpc>
              <a:spcAft>
                <a:spcPts val="600"/>
              </a:spcAft>
            </a:pPr>
            <a:r>
              <a:rPr lang="en-US" sz="2100">
                <a:latin typeface="+mn-lt"/>
              </a:rPr>
              <a:t>Today</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5.30 – 7.30 Capital Investment Decision Making continued</a:t>
            </a:r>
          </a:p>
          <a:p>
            <a:pPr marL="285750" indent="-228600" defTabSz="914400">
              <a:lnSpc>
                <a:spcPct val="90000"/>
              </a:lnSpc>
              <a:spcAft>
                <a:spcPts val="600"/>
              </a:spcAft>
              <a:buFont typeface="Arial" panose="020B0604020202020204" pitchFamily="34" charset="0"/>
              <a:buChar char="•"/>
            </a:pPr>
            <a:r>
              <a:rPr lang="en-US" sz="2100" dirty="0">
                <a:latin typeface="+mn-lt"/>
              </a:rPr>
              <a:t>7.30 – 8.30 Business Simulation Round 5</a:t>
            </a:r>
          </a:p>
          <a:p>
            <a:pPr marL="285750" indent="-228600" defTabSz="914400">
              <a:lnSpc>
                <a:spcPct val="90000"/>
              </a:lnSpc>
              <a:spcAft>
                <a:spcPts val="600"/>
              </a:spcAft>
              <a:buFont typeface="Arial" panose="020B0604020202020204" pitchFamily="34" charset="0"/>
              <a:buChar char="•"/>
            </a:pPr>
            <a:r>
              <a:rPr lang="en-US" sz="2100" dirty="0">
                <a:latin typeface="+mn-lt"/>
              </a:rPr>
              <a:t>8.30pm – Finish!</a:t>
            </a:r>
          </a:p>
          <a:p>
            <a:pPr marL="57150" defTabSz="914400">
              <a:lnSpc>
                <a:spcPct val="90000"/>
              </a:lnSpc>
              <a:spcAft>
                <a:spcPts val="600"/>
              </a:spcAft>
            </a:pPr>
            <a:endParaRPr lang="en-US" sz="2100" dirty="0">
              <a:latin typeface="+mn-lt"/>
            </a:endParaRPr>
          </a:p>
          <a:p>
            <a:pPr marL="57150" defTabSz="914400">
              <a:lnSpc>
                <a:spcPct val="90000"/>
              </a:lnSpc>
              <a:spcAft>
                <a:spcPts val="600"/>
              </a:spcAft>
            </a:pPr>
            <a:r>
              <a:rPr lang="en-US" sz="2100" dirty="0">
                <a:latin typeface="+mn-lt"/>
              </a:rPr>
              <a:t>For next time:</a:t>
            </a:r>
          </a:p>
          <a:p>
            <a:pPr marL="400050" indent="-342900" defTabSz="914400">
              <a:lnSpc>
                <a:spcPct val="90000"/>
              </a:lnSpc>
              <a:spcAft>
                <a:spcPts val="600"/>
              </a:spcAft>
              <a:buFont typeface="Arial" panose="020B0604020202020204" pitchFamily="34" charset="0"/>
              <a:buChar char="•"/>
            </a:pPr>
            <a:r>
              <a:rPr lang="en-US" sz="2100" dirty="0">
                <a:latin typeface="+mn-lt"/>
              </a:rPr>
              <a:t>Business Simulation round 5 submitted by </a:t>
            </a:r>
            <a:r>
              <a:rPr lang="en-US" sz="2100" b="1" dirty="0">
                <a:latin typeface="+mn-lt"/>
              </a:rPr>
              <a:t>3pm Wednesday 11</a:t>
            </a:r>
            <a:r>
              <a:rPr lang="en-US" sz="2100" b="1" baseline="30000" dirty="0">
                <a:latin typeface="+mn-lt"/>
              </a:rPr>
              <a:t>th</a:t>
            </a:r>
            <a:r>
              <a:rPr lang="en-US" sz="2100" b="1" dirty="0">
                <a:latin typeface="+mn-lt"/>
              </a:rPr>
              <a:t> January</a:t>
            </a:r>
          </a:p>
          <a:p>
            <a:pPr marL="400050" indent="-342900" defTabSz="914400">
              <a:lnSpc>
                <a:spcPct val="90000"/>
              </a:lnSpc>
              <a:spcAft>
                <a:spcPts val="600"/>
              </a:spcAft>
              <a:buFont typeface="Arial" panose="020B0604020202020204" pitchFamily="34" charset="0"/>
              <a:buChar char="•"/>
            </a:pPr>
            <a:r>
              <a:rPr lang="en-US" sz="2100" dirty="0">
                <a:latin typeface="+mn-lt"/>
              </a:rPr>
              <a:t>Assessment 1 – Thursday 12</a:t>
            </a:r>
            <a:r>
              <a:rPr lang="en-US" sz="2100" baseline="30000" dirty="0">
                <a:latin typeface="+mn-lt"/>
              </a:rPr>
              <a:t>th</a:t>
            </a:r>
            <a:r>
              <a:rPr lang="en-US" sz="2100" dirty="0">
                <a:latin typeface="+mn-lt"/>
              </a:rPr>
              <a:t> January 2022 for groups 1 &amp; 2 and Friday 13</a:t>
            </a:r>
            <a:r>
              <a:rPr lang="en-US" sz="2100" baseline="30000" dirty="0">
                <a:latin typeface="+mn-lt"/>
              </a:rPr>
              <a:t>th</a:t>
            </a:r>
            <a:r>
              <a:rPr lang="en-US" sz="2100" dirty="0">
                <a:latin typeface="+mn-lt"/>
              </a:rPr>
              <a:t> January for groups 3,4 &amp; 5 </a:t>
            </a:r>
          </a:p>
        </p:txBody>
      </p:sp>
    </p:spTree>
    <p:extLst>
      <p:ext uri="{BB962C8B-B14F-4D97-AF65-F5344CB8AC3E}">
        <p14:creationId xmlns:p14="http://schemas.microsoft.com/office/powerpoint/2010/main" val="138111577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3F59054-3394-4D87-8BD0-A28DCD47F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building, outdoor, yellow, scaffolding&#10;&#10;Description automatically generated">
            <a:extLst>
              <a:ext uri="{FF2B5EF4-FFF2-40B4-BE49-F238E27FC236}">
                <a16:creationId xmlns:a16="http://schemas.microsoft.com/office/drawing/2014/main" id="{67346760-B3E8-4D6E-8BFB-95CF5AFDD42F}"/>
              </a:ext>
            </a:extLst>
          </p:cNvPr>
          <p:cNvPicPr>
            <a:picLocks noChangeAspect="1"/>
          </p:cNvPicPr>
          <p:nvPr/>
        </p:nvPicPr>
        <p:blipFill rotWithShape="1">
          <a:blip r:embed="rId3">
            <a:extLst>
              <a:ext uri="{28A0092B-C50C-407E-A947-70E740481C1C}">
                <a14:useLocalDpi xmlns:a14="http://schemas.microsoft.com/office/drawing/2010/main" val="0"/>
              </a:ext>
            </a:extLst>
          </a:blip>
          <a:srcRect l="29496" r="23684" b="-1"/>
          <a:stretch/>
        </p:blipFill>
        <p:spPr>
          <a:xfrm>
            <a:off x="7381653" y="10"/>
            <a:ext cx="4810347" cy="6857990"/>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pic>
        <p:nvPicPr>
          <p:cNvPr id="7" name="Picture 6" descr="A red truck parked in a parking lot&#10;&#10;Description automatically generated with medium confidence">
            <a:extLst>
              <a:ext uri="{FF2B5EF4-FFF2-40B4-BE49-F238E27FC236}">
                <a16:creationId xmlns:a16="http://schemas.microsoft.com/office/drawing/2014/main" id="{255C7DC0-EE0A-4BB2-B8C0-69FA3745EB6E}"/>
              </a:ext>
            </a:extLst>
          </p:cNvPr>
          <p:cNvPicPr>
            <a:picLocks noChangeAspect="1"/>
          </p:cNvPicPr>
          <p:nvPr/>
        </p:nvPicPr>
        <p:blipFill rotWithShape="1">
          <a:blip r:embed="rId4">
            <a:extLst>
              <a:ext uri="{28A0092B-C50C-407E-A947-70E740481C1C}">
                <a14:useLocalDpi xmlns:a14="http://schemas.microsoft.com/office/drawing/2010/main" val="0"/>
              </a:ext>
            </a:extLst>
          </a:blip>
          <a:srcRect l="2289" r="1" b="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5" name="Picture 4" descr="Dcotor using microscope in laboratory">
            <a:extLst>
              <a:ext uri="{FF2B5EF4-FFF2-40B4-BE49-F238E27FC236}">
                <a16:creationId xmlns:a16="http://schemas.microsoft.com/office/drawing/2014/main" id="{139FB327-6AF7-4301-91C6-C68E577CC33E}"/>
              </a:ext>
            </a:extLst>
          </p:cNvPr>
          <p:cNvPicPr>
            <a:picLocks noChangeAspect="1"/>
          </p:cNvPicPr>
          <p:nvPr/>
        </p:nvPicPr>
        <p:blipFill rotWithShape="1">
          <a:blip r:embed="rId5">
            <a:extLst>
              <a:ext uri="{28A0092B-C50C-407E-A947-70E740481C1C}">
                <a14:useLocalDpi xmlns:a14="http://schemas.microsoft.com/office/drawing/2010/main" val="0"/>
              </a:ext>
            </a:extLst>
          </a:blip>
          <a:srcRect l="3346"/>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27" name="Freeform: Shape 26">
            <a:extLst>
              <a:ext uri="{FF2B5EF4-FFF2-40B4-BE49-F238E27FC236}">
                <a16:creationId xmlns:a16="http://schemas.microsoft.com/office/drawing/2014/main" id="{2FE0ABA9-CAF1-4816-837D-5F28AAA0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Freeform: Shape 28">
            <a:extLst>
              <a:ext uri="{FF2B5EF4-FFF2-40B4-BE49-F238E27FC236}">
                <a16:creationId xmlns:a16="http://schemas.microsoft.com/office/drawing/2014/main" id="{BC8B9C14-70F0-4F42-85FF-0DD3D5A58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31F28A-4749-4AA0-A1A0-45A4FEFC30B4}"/>
              </a:ext>
            </a:extLst>
          </p:cNvPr>
          <p:cNvSpPr>
            <a:spLocks noGrp="1"/>
          </p:cNvSpPr>
          <p:nvPr>
            <p:ph type="title"/>
          </p:nvPr>
        </p:nvSpPr>
        <p:spPr>
          <a:xfrm>
            <a:off x="448056" y="685800"/>
            <a:ext cx="2807208" cy="1325563"/>
          </a:xfrm>
        </p:spPr>
        <p:txBody>
          <a:bodyPr>
            <a:normAutofit/>
          </a:bodyPr>
          <a:lstStyle/>
          <a:p>
            <a:r>
              <a:rPr lang="en-US" sz="2800" dirty="0">
                <a:latin typeface="Arial" panose="020B0604020202020204" pitchFamily="34" charset="0"/>
                <a:cs typeface="Arial" panose="020B0604020202020204" pitchFamily="34" charset="0"/>
              </a:rPr>
              <a:t>What is a capital investment?</a:t>
            </a:r>
            <a:endParaRPr lang="en-GB" sz="2800" dirty="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685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6FA0283-E4CD-474B-9757-F441723CACEB}"/>
              </a:ext>
            </a:extLst>
          </p:cNvPr>
          <p:cNvSpPr>
            <a:spLocks noGrp="1"/>
          </p:cNvSpPr>
          <p:nvPr>
            <p:ph idx="1"/>
          </p:nvPr>
        </p:nvSpPr>
        <p:spPr>
          <a:xfrm>
            <a:off x="448056" y="2258568"/>
            <a:ext cx="2807208" cy="3922776"/>
          </a:xfrm>
        </p:spPr>
        <p:txBody>
          <a:bodyPr>
            <a:normAutofit fontScale="92500" lnSpcReduction="10000"/>
          </a:bodyPr>
          <a:lstStyle/>
          <a:p>
            <a:r>
              <a:rPr lang="en-US" dirty="0">
                <a:latin typeface="Arial" panose="020B0604020202020204" pitchFamily="34" charset="0"/>
                <a:cs typeface="Arial" panose="020B0604020202020204" pitchFamily="34" charset="0"/>
              </a:rPr>
              <a:t>Using money to buy fixed assets, or otherwise expand the business</a:t>
            </a:r>
          </a:p>
          <a:p>
            <a:r>
              <a:rPr lang="en-US" dirty="0">
                <a:latin typeface="Arial" panose="020B0604020202020204" pitchFamily="34" charset="0"/>
                <a:cs typeface="Arial" panose="020B0604020202020204" pitchFamily="34" charset="0"/>
              </a:rPr>
              <a:t>Not day to day operational expenses (working capital)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279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5909D752-5ED1-4977-9ADC-7F50431836F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5999" y="186211"/>
            <a:ext cx="4831883" cy="6485577"/>
          </a:xfrm>
        </p:spPr>
      </p:pic>
      <p:pic>
        <p:nvPicPr>
          <p:cNvPr id="7" name="Picture 6">
            <a:extLst>
              <a:ext uri="{FF2B5EF4-FFF2-40B4-BE49-F238E27FC236}">
                <a16:creationId xmlns:a16="http://schemas.microsoft.com/office/drawing/2014/main" id="{51DD274A-EF2D-4FA4-B11A-6970C9C4EA2B}"/>
              </a:ext>
            </a:extLst>
          </p:cNvPr>
          <p:cNvPicPr>
            <a:picLocks noChangeAspect="1"/>
          </p:cNvPicPr>
          <p:nvPr/>
        </p:nvPicPr>
        <p:blipFill>
          <a:blip r:embed="rId4"/>
          <a:stretch>
            <a:fillRect/>
          </a:stretch>
        </p:blipFill>
        <p:spPr>
          <a:xfrm>
            <a:off x="6440129" y="426380"/>
            <a:ext cx="4961826" cy="5159666"/>
          </a:xfrm>
          <a:prstGeom prst="rect">
            <a:avLst/>
          </a:prstGeom>
        </p:spPr>
      </p:pic>
      <p:sp>
        <p:nvSpPr>
          <p:cNvPr id="2" name="TextBox 1">
            <a:extLst>
              <a:ext uri="{FF2B5EF4-FFF2-40B4-BE49-F238E27FC236}">
                <a16:creationId xmlns:a16="http://schemas.microsoft.com/office/drawing/2014/main" id="{DA76B2E3-C166-8D2A-784D-1BDBDDF2A07E}"/>
              </a:ext>
            </a:extLst>
          </p:cNvPr>
          <p:cNvSpPr txBox="1"/>
          <p:nvPr/>
        </p:nvSpPr>
        <p:spPr>
          <a:xfrm>
            <a:off x="5506065" y="5586046"/>
            <a:ext cx="6066503" cy="1569660"/>
          </a:xfrm>
          <a:prstGeom prst="rect">
            <a:avLst/>
          </a:prstGeom>
          <a:noFill/>
        </p:spPr>
        <p:txBody>
          <a:bodyPr wrap="square" rtlCol="0">
            <a:spAutoFit/>
          </a:bodyPr>
          <a:lstStyle/>
          <a:p>
            <a:r>
              <a:rPr lang="en-GB" sz="1800" dirty="0"/>
              <a:t>Sources: </a:t>
            </a:r>
            <a:r>
              <a:rPr lang="en-GB" sz="1800" dirty="0">
                <a:hlinkClick r:id="rId5"/>
              </a:rPr>
              <a:t>https://www.bbc.co.uk/news/uk-england-somerset-55823575</a:t>
            </a:r>
            <a:endParaRPr lang="en-GB" sz="1800" dirty="0"/>
          </a:p>
          <a:p>
            <a:r>
              <a:rPr lang="en-GB" sz="1800" dirty="0"/>
              <a:t>https://www.insidermedia.com/news/midlands/new-1.7m-starbucks-site-sold</a:t>
            </a:r>
          </a:p>
          <a:p>
            <a:endParaRPr lang="en-GB" dirty="0"/>
          </a:p>
        </p:txBody>
      </p:sp>
    </p:spTree>
    <p:extLst>
      <p:ext uri="{BB962C8B-B14F-4D97-AF65-F5344CB8AC3E}">
        <p14:creationId xmlns:p14="http://schemas.microsoft.com/office/powerpoint/2010/main" val="3784115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475C2279-41E4-4044-9F51-902427EB1678}"/>
              </a:ext>
            </a:extLst>
          </p:cNvPr>
          <p:cNvSpPr txBox="1">
            <a:spLocks noChangeArrowheads="1"/>
          </p:cNvSpPr>
          <p:nvPr/>
        </p:nvSpPr>
        <p:spPr bwMode="auto">
          <a:xfrm>
            <a:off x="2543175" y="247651"/>
            <a:ext cx="7105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2400" b="1">
                <a:solidFill>
                  <a:srgbClr val="007BA4"/>
                </a:solidFill>
                <a:latin typeface="Arial" panose="020B0604020202020204" pitchFamily="34" charset="0"/>
                <a:cs typeface="Arial" panose="020B0604020202020204" pitchFamily="34" charset="0"/>
              </a:rPr>
              <a:t>The nature &amp; importance of investment decisions</a:t>
            </a:r>
            <a:endParaRPr lang="en-GB" altLang="en-US" sz="2400">
              <a:solidFill>
                <a:srgbClr val="007BA4"/>
              </a:solidFill>
              <a:latin typeface="Arial" panose="020B0604020202020204" pitchFamily="34" charset="0"/>
              <a:cs typeface="Arial" panose="020B0604020202020204" pitchFamily="34" charset="0"/>
            </a:endParaRPr>
          </a:p>
        </p:txBody>
      </p:sp>
      <p:grpSp>
        <p:nvGrpSpPr>
          <p:cNvPr id="22531" name="Group 19">
            <a:extLst>
              <a:ext uri="{FF2B5EF4-FFF2-40B4-BE49-F238E27FC236}">
                <a16:creationId xmlns:a16="http://schemas.microsoft.com/office/drawing/2014/main" id="{CF9145C4-1AB7-466A-818F-A01E344A16C0}"/>
              </a:ext>
            </a:extLst>
          </p:cNvPr>
          <p:cNvGrpSpPr>
            <a:grpSpLocks/>
          </p:cNvGrpSpPr>
          <p:nvPr/>
        </p:nvGrpSpPr>
        <p:grpSpPr bwMode="auto">
          <a:xfrm>
            <a:off x="2906713" y="1862139"/>
            <a:ext cx="6367462" cy="3119437"/>
            <a:chOff x="1390" y="687"/>
            <a:chExt cx="3796" cy="1965"/>
          </a:xfrm>
        </p:grpSpPr>
        <p:sp>
          <p:nvSpPr>
            <p:cNvPr id="22532" name="AutoShape 5">
              <a:extLst>
                <a:ext uri="{FF2B5EF4-FFF2-40B4-BE49-F238E27FC236}">
                  <a16:creationId xmlns:a16="http://schemas.microsoft.com/office/drawing/2014/main" id="{E4CFE485-70F5-4A86-8D8A-580D0A93EB20}"/>
                </a:ext>
              </a:extLst>
            </p:cNvPr>
            <p:cNvSpPr>
              <a:spLocks noChangeArrowheads="1"/>
            </p:cNvSpPr>
            <p:nvPr/>
          </p:nvSpPr>
          <p:spPr bwMode="auto">
            <a:xfrm>
              <a:off x="1931" y="687"/>
              <a:ext cx="3255"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2533" name="AutoShape 6">
              <a:extLst>
                <a:ext uri="{FF2B5EF4-FFF2-40B4-BE49-F238E27FC236}">
                  <a16:creationId xmlns:a16="http://schemas.microsoft.com/office/drawing/2014/main" id="{0EEDE57C-B270-4C9E-92D3-52A4C46402F9}"/>
                </a:ext>
              </a:extLst>
            </p:cNvPr>
            <p:cNvSpPr>
              <a:spLocks noChangeArrowheads="1"/>
            </p:cNvSpPr>
            <p:nvPr/>
          </p:nvSpPr>
          <p:spPr bwMode="auto">
            <a:xfrm>
              <a:off x="1944" y="1382"/>
              <a:ext cx="3208" cy="57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2534" name="Text Box 7">
              <a:extLst>
                <a:ext uri="{FF2B5EF4-FFF2-40B4-BE49-F238E27FC236}">
                  <a16:creationId xmlns:a16="http://schemas.microsoft.com/office/drawing/2014/main" id="{2778C448-B520-49A5-BDB2-AC5216030421}"/>
                </a:ext>
              </a:extLst>
            </p:cNvPr>
            <p:cNvSpPr txBox="1">
              <a:spLocks noChangeArrowheads="1"/>
            </p:cNvSpPr>
            <p:nvPr/>
          </p:nvSpPr>
          <p:spPr bwMode="auto">
            <a:xfrm>
              <a:off x="1878" y="782"/>
              <a:ext cx="3110"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Large amounts of resources are often involved</a:t>
              </a:r>
            </a:p>
          </p:txBody>
        </p:sp>
        <p:sp>
          <p:nvSpPr>
            <p:cNvPr id="22535" name="Text Box 8">
              <a:extLst>
                <a:ext uri="{FF2B5EF4-FFF2-40B4-BE49-F238E27FC236}">
                  <a16:creationId xmlns:a16="http://schemas.microsoft.com/office/drawing/2014/main" id="{EF772400-3D42-4FC4-BFB3-F413277AE698}"/>
                </a:ext>
              </a:extLst>
            </p:cNvPr>
            <p:cNvSpPr txBox="1">
              <a:spLocks noChangeArrowheads="1"/>
            </p:cNvSpPr>
            <p:nvPr/>
          </p:nvSpPr>
          <p:spPr bwMode="auto">
            <a:xfrm>
              <a:off x="2027" y="1485"/>
              <a:ext cx="296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Relatively long timescales are involved</a:t>
              </a:r>
            </a:p>
          </p:txBody>
        </p:sp>
        <p:sp>
          <p:nvSpPr>
            <p:cNvPr id="22536" name="AutoShape 9">
              <a:extLst>
                <a:ext uri="{FF2B5EF4-FFF2-40B4-BE49-F238E27FC236}">
                  <a16:creationId xmlns:a16="http://schemas.microsoft.com/office/drawing/2014/main" id="{4113CC7F-E362-4D91-BE27-79A9C58D3023}"/>
                </a:ext>
              </a:extLst>
            </p:cNvPr>
            <p:cNvSpPr>
              <a:spLocks noChangeArrowheads="1"/>
            </p:cNvSpPr>
            <p:nvPr/>
          </p:nvSpPr>
          <p:spPr bwMode="auto">
            <a:xfrm>
              <a:off x="1931" y="2095"/>
              <a:ext cx="3212" cy="5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2537" name="Text Box 11">
              <a:extLst>
                <a:ext uri="{FF2B5EF4-FFF2-40B4-BE49-F238E27FC236}">
                  <a16:creationId xmlns:a16="http://schemas.microsoft.com/office/drawing/2014/main" id="{0BE08B92-48F0-4449-8B84-FE4C99DD7E28}"/>
                </a:ext>
              </a:extLst>
            </p:cNvPr>
            <p:cNvSpPr txBox="1">
              <a:spLocks noChangeArrowheads="1"/>
            </p:cNvSpPr>
            <p:nvPr/>
          </p:nvSpPr>
          <p:spPr bwMode="auto">
            <a:xfrm>
              <a:off x="2004" y="2194"/>
              <a:ext cx="3001"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GB" altLang="en-US" sz="2000" b="1">
                  <a:latin typeface="Arial" panose="020B0604020202020204" pitchFamily="34" charset="0"/>
                  <a:cs typeface="Arial" panose="020B0604020202020204" pitchFamily="34" charset="0"/>
                </a:rPr>
                <a:t>Often difficult or expensive to bale out of an investment once undertaken</a:t>
              </a:r>
            </a:p>
          </p:txBody>
        </p:sp>
        <p:sp>
          <p:nvSpPr>
            <p:cNvPr id="22538" name="AutoShape 14">
              <a:extLst>
                <a:ext uri="{FF2B5EF4-FFF2-40B4-BE49-F238E27FC236}">
                  <a16:creationId xmlns:a16="http://schemas.microsoft.com/office/drawing/2014/main" id="{BDBEB858-B343-4B10-ABF5-7B85797EDE0D}"/>
                </a:ext>
              </a:extLst>
            </p:cNvPr>
            <p:cNvSpPr>
              <a:spLocks noChangeArrowheads="1"/>
            </p:cNvSpPr>
            <p:nvPr/>
          </p:nvSpPr>
          <p:spPr bwMode="auto">
            <a:xfrm>
              <a:off x="1390" y="777"/>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2539" name="AutoShape 15">
              <a:extLst>
                <a:ext uri="{FF2B5EF4-FFF2-40B4-BE49-F238E27FC236}">
                  <a16:creationId xmlns:a16="http://schemas.microsoft.com/office/drawing/2014/main" id="{89F7A975-DBCC-4B57-B2E1-D728B2067A08}"/>
                </a:ext>
              </a:extLst>
            </p:cNvPr>
            <p:cNvSpPr>
              <a:spLocks noChangeArrowheads="1"/>
            </p:cNvSpPr>
            <p:nvPr/>
          </p:nvSpPr>
          <p:spPr bwMode="auto">
            <a:xfrm>
              <a:off x="1392" y="2182"/>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sp>
          <p:nvSpPr>
            <p:cNvPr id="22540" name="AutoShape 16">
              <a:extLst>
                <a:ext uri="{FF2B5EF4-FFF2-40B4-BE49-F238E27FC236}">
                  <a16:creationId xmlns:a16="http://schemas.microsoft.com/office/drawing/2014/main" id="{FC4C3854-5DA7-46D5-B55B-67E3FA68A417}"/>
                </a:ext>
              </a:extLst>
            </p:cNvPr>
            <p:cNvSpPr>
              <a:spLocks noChangeArrowheads="1"/>
            </p:cNvSpPr>
            <p:nvPr/>
          </p:nvSpPr>
          <p:spPr bwMode="auto">
            <a:xfrm>
              <a:off x="1393" y="1471"/>
              <a:ext cx="376" cy="376"/>
            </a:xfrm>
            <a:prstGeom prst="cube">
              <a:avLst>
                <a:gd name="adj" fmla="val 2473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latin typeface="Arial" panose="020B0604020202020204" pitchFamily="34" charset="0"/>
                <a:cs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ABA4F65D-6768-4AFC-BE1D-F16DFF894FC9}"/>
              </a:ext>
            </a:extLst>
          </p:cNvPr>
          <p:cNvSpPr txBox="1">
            <a:spLocks noChangeArrowheads="1"/>
          </p:cNvSpPr>
          <p:nvPr/>
        </p:nvSpPr>
        <p:spPr bwMode="auto">
          <a:xfrm>
            <a:off x="1866900" y="252413"/>
            <a:ext cx="845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GB" altLang="en-US" sz="2400" b="1">
                <a:solidFill>
                  <a:srgbClr val="007BA4"/>
                </a:solidFill>
                <a:latin typeface="Arial" panose="020B0604020202020204" pitchFamily="34" charset="0"/>
              </a:rPr>
              <a:t>Figure 4.1 </a:t>
            </a:r>
            <a:r>
              <a:rPr lang="en-IN" altLang="en-US" sz="2400" b="1">
                <a:solidFill>
                  <a:srgbClr val="007BA4"/>
                </a:solidFill>
                <a:latin typeface="Arial" panose="020B0604020202020204" pitchFamily="34" charset="0"/>
                <a:cs typeface="Arial" panose="020B0604020202020204" pitchFamily="34" charset="0"/>
              </a:rPr>
              <a:t>Annual and cumulative cash flows over time </a:t>
            </a:r>
            <a:br>
              <a:rPr lang="en-IN" altLang="en-US" sz="2400" b="1">
                <a:solidFill>
                  <a:srgbClr val="007BA4"/>
                </a:solidFill>
                <a:latin typeface="Arial" panose="020B0604020202020204" pitchFamily="34" charset="0"/>
                <a:cs typeface="Arial" panose="020B0604020202020204" pitchFamily="34" charset="0"/>
              </a:rPr>
            </a:br>
            <a:r>
              <a:rPr lang="en-IN" altLang="en-US" sz="2400" b="1">
                <a:solidFill>
                  <a:srgbClr val="007BA4"/>
                </a:solidFill>
                <a:latin typeface="Arial" panose="020B0604020202020204" pitchFamily="34" charset="0"/>
                <a:cs typeface="Arial" panose="020B0604020202020204" pitchFamily="34" charset="0"/>
              </a:rPr>
              <a:t>for the development of a successful therapeutic drug</a:t>
            </a:r>
            <a:endParaRPr lang="en-GB" altLang="en-US" sz="2400" b="1">
              <a:solidFill>
                <a:srgbClr val="007BA4"/>
              </a:solidFill>
              <a:latin typeface="Arial" panose="020B0604020202020204" pitchFamily="34" charset="0"/>
              <a:cs typeface="Arial" panose="020B0604020202020204" pitchFamily="34" charset="0"/>
            </a:endParaRPr>
          </a:p>
        </p:txBody>
      </p:sp>
      <p:sp>
        <p:nvSpPr>
          <p:cNvPr id="20483" name="TextBox 93">
            <a:extLst>
              <a:ext uri="{FF2B5EF4-FFF2-40B4-BE49-F238E27FC236}">
                <a16:creationId xmlns:a16="http://schemas.microsoft.com/office/drawing/2014/main" id="{43E98258-6217-43EB-84C7-EAB7C150C1ED}"/>
              </a:ext>
            </a:extLst>
          </p:cNvPr>
          <p:cNvSpPr txBox="1">
            <a:spLocks noChangeArrowheads="1"/>
          </p:cNvSpPr>
          <p:nvPr/>
        </p:nvSpPr>
        <p:spPr bwMode="auto">
          <a:xfrm>
            <a:off x="1784350" y="5884864"/>
            <a:ext cx="8458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IN" altLang="en-US" sz="800" i="1" dirty="0">
                <a:latin typeface="Arial" panose="020B0604020202020204" pitchFamily="34" charset="0"/>
                <a:cs typeface="Arial" panose="020B0604020202020204" pitchFamily="34" charset="0"/>
              </a:rPr>
              <a:t>Source</a:t>
            </a:r>
            <a:r>
              <a:rPr lang="en-IN" altLang="en-US" sz="800" dirty="0">
                <a:latin typeface="Arial" panose="020B0604020202020204" pitchFamily="34" charset="0"/>
                <a:cs typeface="Arial" panose="020B0604020202020204" pitchFamily="34" charset="0"/>
              </a:rPr>
              <a:t>: Adapted from: ‘Biotech Economics and Valuation’ Massachusetts Biotechnology Council and L.E.K. Consulting, August 2009, p. 3. Reprinted with permission from L.E.K. Consulting. L.E.K. Consulting is a registered trademark of L.E.K. Consulting, LLC. All other products and brands mentioned in this document are properties of their respective owners.</a:t>
            </a:r>
          </a:p>
          <a:p>
            <a:pPr eaLnBrk="1" hangingPunct="1">
              <a:spcBef>
                <a:spcPct val="0"/>
              </a:spcBef>
              <a:buFontTx/>
              <a:buNone/>
            </a:pPr>
            <a:r>
              <a:rPr lang="en-IN" altLang="en-US" sz="800" dirty="0">
                <a:latin typeface="Arial" panose="020B0604020202020204" pitchFamily="34" charset="0"/>
                <a:cs typeface="Arial" panose="020B0604020202020204" pitchFamily="34" charset="0"/>
              </a:rPr>
              <a:t>© 2016 L.E.K. Consulting, LLC. All rights reserved.</a:t>
            </a:r>
          </a:p>
        </p:txBody>
      </p:sp>
      <p:pic>
        <p:nvPicPr>
          <p:cNvPr id="20484" name="Picture 94">
            <a:extLst>
              <a:ext uri="{FF2B5EF4-FFF2-40B4-BE49-F238E27FC236}">
                <a16:creationId xmlns:a16="http://schemas.microsoft.com/office/drawing/2014/main" id="{7BBD13B1-CD77-4678-91FD-D839A11AB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3864" y="1222375"/>
            <a:ext cx="6264275"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6.0&quot;&gt;&lt;object type=&quot;1&quot; unique_id=&quot;10001&quot;&gt;&lt;object type=&quot;8&quot; unique_id=&quot;10275&quot;&gt;&lt;/object&gt;&lt;object type=&quot;2&quot; unique_id=&quot;10276&quot;&gt;&lt;object type=&quot;3&quot; unique_id=&quot;10277&quot;&gt;&lt;property id=&quot;20148&quot; value=&quot;5&quot;/&gt;&lt;property id=&quot;20300&quot; value=&quot;Slide 2&quot;/&gt;&lt;property id=&quot;20307&quot; value=&quot;260&quot;/&gt;&lt;/object&gt;&lt;object type=&quot;3&quot; unique_id=&quot;10288&quot;&gt;&lt;property id=&quot;20148&quot; value=&quot;5&quot;/&gt;&lt;property id=&quot;20300&quot; value=&quot;Slide 16&quot;/&gt;&lt;property id=&quot;20307&quot; value=&quot;281&quot;/&gt;&lt;/object&gt;&lt;object type=&quot;3&quot; unique_id=&quot;10294&quot;&gt;&lt;property id=&quot;20148&quot; value=&quot;5&quot;/&gt;&lt;property id=&quot;20300&quot; value=&quot;Slide 23&quot;/&gt;&lt;property id=&quot;20307&quot; value=&quot;269&quot;/&gt;&lt;/object&gt;&lt;object type=&quot;3&quot; unique_id=&quot;10295&quot;&gt;&lt;property id=&quot;20148&quot; value=&quot;5&quot;/&gt;&lt;property id=&quot;20300&quot; value=&quot;Slide 25&quot;/&gt;&lt;property id=&quot;20307&quot; value=&quot;268&quot;/&gt;&lt;/object&gt;&lt;object type=&quot;3&quot; unique_id=&quot;12317&quot;&gt;&lt;property id=&quot;20148&quot; value=&quot;5&quot;/&gt;&lt;property id=&quot;20300&quot; value=&quot;Slide 3&quot;/&gt;&lt;property id=&quot;20307&quot; value=&quot;285&quot;/&gt;&lt;/object&gt;&lt;object type=&quot;3&quot; unique_id=&quot;12318&quot;&gt;&lt;property id=&quot;20148&quot; value=&quot;5&quot;/&gt;&lt;property id=&quot;20300&quot; value=&quot;Slide 4&quot;/&gt;&lt;property id=&quot;20307&quot; value=&quot;307&quot;/&gt;&lt;/object&gt;&lt;object type=&quot;3&quot; unique_id=&quot;12319&quot;&gt;&lt;property id=&quot;20148&quot; value=&quot;5&quot;/&gt;&lt;property id=&quot;20300&quot; value=&quot;Slide 5&quot;/&gt;&lt;property id=&quot;20307&quot; value=&quot;286&quot;/&gt;&lt;/object&gt;&lt;object type=&quot;3&quot; unique_id=&quot;12320&quot;&gt;&lt;property id=&quot;20148&quot; value=&quot;5&quot;/&gt;&lt;property id=&quot;20300&quot; value=&quot;Slide 6&quot;/&gt;&lt;property id=&quot;20307&quot; value=&quot;287&quot;/&gt;&lt;/object&gt;&lt;object type=&quot;3&quot; unique_id=&quot;12321&quot;&gt;&lt;property id=&quot;20148&quot; value=&quot;5&quot;/&gt;&lt;property id=&quot;20300&quot; value=&quot;Slide 7&quot;/&gt;&lt;property id=&quot;20307&quot; value=&quot;288&quot;/&gt;&lt;/object&gt;&lt;object type=&quot;3&quot; unique_id=&quot;12322&quot;&gt;&lt;property id=&quot;20148&quot; value=&quot;5&quot;/&gt;&lt;property id=&quot;20300&quot; value=&quot;Slide 8&quot;/&gt;&lt;property id=&quot;20307&quot; value=&quot;289&quot;/&gt;&lt;/object&gt;&lt;object type=&quot;3&quot; unique_id=&quot;12323&quot;&gt;&lt;property id=&quot;20148&quot; value=&quot;5&quot;/&gt;&lt;property id=&quot;20300&quot; value=&quot;Slide 9&quot;/&gt;&lt;property id=&quot;20307&quot; value=&quot;290&quot;/&gt;&lt;/object&gt;&lt;object type=&quot;3&quot; unique_id=&quot;12324&quot;&gt;&lt;property id=&quot;20148&quot; value=&quot;5&quot;/&gt;&lt;property id=&quot;20300&quot; value=&quot;Slide 10&quot;/&gt;&lt;property id=&quot;20307&quot; value=&quot;291&quot;/&gt;&lt;/object&gt;&lt;object type=&quot;3&quot; unique_id=&quot;12325&quot;&gt;&lt;property id=&quot;20148&quot; value=&quot;5&quot;/&gt;&lt;property id=&quot;20300&quot; value=&quot;Slide 11&quot;/&gt;&lt;property id=&quot;20307&quot; value=&quot;292&quot;/&gt;&lt;/object&gt;&lt;object type=&quot;3&quot; unique_id=&quot;12326&quot;&gt;&lt;property id=&quot;20148&quot; value=&quot;5&quot;/&gt;&lt;property id=&quot;20300&quot; value=&quot;Slide 12&quot;/&gt;&lt;property id=&quot;20307&quot; value=&quot;293&quot;/&gt;&lt;/object&gt;&lt;object type=&quot;3&quot; unique_id=&quot;12327&quot;&gt;&lt;property id=&quot;20148&quot; value=&quot;5&quot;/&gt;&lt;property id=&quot;20300&quot; value=&quot;Slide 13&quot;/&gt;&lt;property id=&quot;20307&quot; value=&quot;294&quot;/&gt;&lt;/object&gt;&lt;object type=&quot;3&quot; unique_id=&quot;12328&quot;&gt;&lt;property id=&quot;20148&quot; value=&quot;5&quot;/&gt;&lt;property id=&quot;20300&quot; value=&quot;Slide 14&quot;/&gt;&lt;property id=&quot;20307&quot; value=&quot;295&quot;/&gt;&lt;/object&gt;&lt;object type=&quot;3&quot; unique_id=&quot;12329&quot;&gt;&lt;property id=&quot;20148&quot; value=&quot;5&quot;/&gt;&lt;property id=&quot;20300&quot; value=&quot;Slide 15&quot;/&gt;&lt;property id=&quot;20307&quot; value=&quot;296&quot;/&gt;&lt;/object&gt;&lt;object type=&quot;3&quot; unique_id=&quot;12330&quot;&gt;&lt;property id=&quot;20148&quot; value=&quot;5&quot;/&gt;&lt;property id=&quot;20300&quot; value=&quot;Slide 17&quot;/&gt;&lt;property id=&quot;20307&quot; value=&quot;297&quot;/&gt;&lt;/object&gt;&lt;object type=&quot;3&quot; unique_id=&quot;12331&quot;&gt;&lt;property id=&quot;20148&quot; value=&quot;5&quot;/&gt;&lt;property id=&quot;20300&quot; value=&quot;Slide 18&quot;/&gt;&lt;property id=&quot;20307&quot; value=&quot;298&quot;/&gt;&lt;/object&gt;&lt;object type=&quot;3&quot; unique_id=&quot;12332&quot;&gt;&lt;property id=&quot;20148&quot; value=&quot;5&quot;/&gt;&lt;property id=&quot;20300&quot; value=&quot;Slide 19&quot;/&gt;&lt;property id=&quot;20307&quot; value=&quot;299&quot;/&gt;&lt;/object&gt;&lt;object type=&quot;3&quot; unique_id=&quot;12333&quot;&gt;&lt;property id=&quot;20148&quot; value=&quot;5&quot;/&gt;&lt;property id=&quot;20300&quot; value=&quot;Slide 20&quot;/&gt;&lt;property id=&quot;20307&quot; value=&quot;300&quot;/&gt;&lt;/object&gt;&lt;object type=&quot;3&quot; unique_id=&quot;12334&quot;&gt;&lt;property id=&quot;20148&quot; value=&quot;5&quot;/&gt;&lt;property id=&quot;20300&quot; value=&quot;Slide 21&quot;/&gt;&lt;property id=&quot;20307&quot; value=&quot;301&quot;/&gt;&lt;/object&gt;&lt;object type=&quot;3&quot; unique_id=&quot;12335&quot;&gt;&lt;property id=&quot;20148&quot; value=&quot;5&quot;/&gt;&lt;property id=&quot;20300&quot; value=&quot;Slide 22&quot;/&gt;&lt;property id=&quot;20307&quot; value=&quot;309&quot;/&gt;&lt;/object&gt;&lt;object type=&quot;3&quot; unique_id=&quot;12336&quot;&gt;&lt;property id=&quot;20148&quot; value=&quot;5&quot;/&gt;&lt;property id=&quot;20300&quot; value=&quot;Slide 24&quot;/&gt;&lt;property id=&quot;20307&quot; value=&quot;311&quot;/&gt;&lt;/object&gt;&lt;object type=&quot;3&quot; unique_id=&quot;12337&quot;&gt;&lt;property id=&quot;20148&quot; value=&quot;5&quot;/&gt;&lt;property id=&quot;20300&quot; value=&quot;Slide 26&quot;/&gt;&lt;property id=&quot;20307&quot; value=&quot;304&quot;/&gt;&lt;/object&gt;&lt;object type=&quot;3&quot; unique_id=&quot;12338&quot;&gt;&lt;property id=&quot;20148&quot; value=&quot;5&quot;/&gt;&lt;property id=&quot;20300&quot; value=&quot;Slide 27&quot;/&gt;&lt;property id=&quot;20307&quot; value=&quot;306&quot;/&gt;&lt;/object&gt;&lt;object type=&quot;3&quot; unique_id=&quot;12339&quot;&gt;&lt;property id=&quot;20148&quot; value=&quot;5&quot;/&gt;&lt;property id=&quot;20300&quot; value=&quot;Slide 28&quot;/&gt;&lt;property id=&quot;20307&quot; value=&quot;302&quot;/&gt;&lt;/object&gt;&lt;object type=&quot;3&quot; unique_id=&quot;12384&quot;&gt;&lt;property id=&quot;20148&quot; value=&quot;5&quot;/&gt;&lt;property id=&quot;20300&quot; value=&quot;Slide 1&quot;/&gt;&lt;property id=&quot;20307&quot; value=&quot;312&quot;/&gt;&lt;/object&gt;&lt;/object&gt;&lt;/object&gt;&lt;/database&gt;"/>
</p:tagLst>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4818</Words>
  <Application>Microsoft Office PowerPoint</Application>
  <PresentationFormat>Widescreen</PresentationFormat>
  <Paragraphs>660</Paragraphs>
  <Slides>56</Slides>
  <Notes>52</Notes>
  <HiddenSlides>0</HiddenSlides>
  <MMClips>1</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56</vt:i4>
      </vt:variant>
    </vt:vector>
  </HeadingPairs>
  <TitlesOfParts>
    <vt:vector size="65" baseType="lpstr">
      <vt:lpstr>Arial</vt:lpstr>
      <vt:lpstr>Calibri</vt:lpstr>
      <vt:lpstr>Calibri Light</vt:lpstr>
      <vt:lpstr>Cambria Math</vt:lpstr>
      <vt:lpstr>Times New Roman</vt:lpstr>
      <vt:lpstr>Default Design</vt:lpstr>
      <vt:lpstr>1_Default Design</vt:lpstr>
      <vt:lpstr>2_Content slides - basic</vt:lpstr>
      <vt:lpstr>4_Content slides - basic</vt:lpstr>
      <vt:lpstr>MN7029 – Financial Decision Making for Managers</vt:lpstr>
      <vt:lpstr>Lecture recordings</vt:lpstr>
      <vt:lpstr>Learning Outcomes</vt:lpstr>
      <vt:lpstr>Maximising Shareholder Wealth</vt:lpstr>
      <vt:lpstr>What is a capital investment project?</vt:lpstr>
      <vt:lpstr>What is a capital investment?</vt:lpstr>
      <vt:lpstr>PowerPoint Presentation</vt:lpstr>
      <vt:lpstr>PowerPoint Presentation</vt:lpstr>
      <vt:lpstr>PowerPoint Presentation</vt:lpstr>
      <vt:lpstr>Capital Budgeting</vt:lpstr>
      <vt:lpstr>PowerPoint Presentation</vt:lpstr>
      <vt:lpstr>PowerPoint Presentation</vt:lpstr>
      <vt:lpstr>PowerPoint Presentation</vt:lpstr>
      <vt:lpstr>PowerPoint Presentation</vt:lpstr>
      <vt:lpstr>ARR example</vt:lpstr>
      <vt:lpstr>PowerPoint Presentation</vt:lpstr>
      <vt:lpstr>PowerPoint Presentation</vt:lpstr>
      <vt:lpstr>PowerPoint Presentation</vt:lpstr>
      <vt:lpstr>Example 4.1 (Atrill p150)</vt:lpstr>
      <vt:lpstr>Example 4.1 (Atrill p150)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 value of money</vt:lpstr>
      <vt:lpstr>Maximising Shareholder Wealth</vt:lpstr>
      <vt:lpstr>PowerPoint Presentation</vt:lpstr>
      <vt:lpstr>PowerPoint Presentation</vt:lpstr>
      <vt:lpstr>Ways to calculate Present Value</vt:lpstr>
      <vt:lpstr>Using discount tables</vt:lpstr>
      <vt:lpstr>Example of NPV using 20%</vt:lpstr>
      <vt:lpstr>PowerPoint Presentation</vt:lpstr>
      <vt:lpstr>Using mathematical equation</vt:lpstr>
      <vt:lpstr>PowerPoint Presentation</vt:lpstr>
      <vt:lpstr>Mathematical equation in excel</vt:lpstr>
      <vt:lpstr>PV Function in Excel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Atrill</dc:creator>
  <cp:lastModifiedBy>Natalie Langley</cp:lastModifiedBy>
  <cp:revision>210</cp:revision>
  <dcterms:created xsi:type="dcterms:W3CDTF">2003-02-24T14:17:36Z</dcterms:created>
  <dcterms:modified xsi:type="dcterms:W3CDTF">2023-01-05T15:57:43Z</dcterms:modified>
</cp:coreProperties>
</file>