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8" r:id="rId1"/>
  </p:sldMasterIdLst>
  <p:notesMasterIdLst>
    <p:notesMasterId r:id="rId38"/>
  </p:notesMasterIdLst>
  <p:sldIdLst>
    <p:sldId id="331" r:id="rId2"/>
    <p:sldId id="332" r:id="rId3"/>
    <p:sldId id="292" r:id="rId4"/>
    <p:sldId id="302" r:id="rId5"/>
    <p:sldId id="303" r:id="rId6"/>
    <p:sldId id="333" r:id="rId7"/>
    <p:sldId id="334" r:id="rId8"/>
    <p:sldId id="308" r:id="rId9"/>
    <p:sldId id="335" r:id="rId10"/>
    <p:sldId id="330" r:id="rId11"/>
    <p:sldId id="336" r:id="rId12"/>
    <p:sldId id="337" r:id="rId13"/>
    <p:sldId id="301" r:id="rId14"/>
    <p:sldId id="307" r:id="rId15"/>
    <p:sldId id="306" r:id="rId16"/>
    <p:sldId id="309" r:id="rId17"/>
    <p:sldId id="338" r:id="rId18"/>
    <p:sldId id="311" r:id="rId19"/>
    <p:sldId id="312" r:id="rId20"/>
    <p:sldId id="339" r:id="rId21"/>
    <p:sldId id="314" r:id="rId22"/>
    <p:sldId id="315" r:id="rId23"/>
    <p:sldId id="340" r:id="rId24"/>
    <p:sldId id="341" r:id="rId25"/>
    <p:sldId id="342" r:id="rId26"/>
    <p:sldId id="318" r:id="rId27"/>
    <p:sldId id="343" r:id="rId28"/>
    <p:sldId id="320" r:id="rId29"/>
    <p:sldId id="321" r:id="rId30"/>
    <p:sldId id="322" r:id="rId31"/>
    <p:sldId id="323" r:id="rId32"/>
    <p:sldId id="324" r:id="rId33"/>
    <p:sldId id="344" r:id="rId34"/>
    <p:sldId id="326" r:id="rId35"/>
    <p:sldId id="345" r:id="rId36"/>
    <p:sldId id="346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77896" autoAdjust="0"/>
  </p:normalViewPr>
  <p:slideViewPr>
    <p:cSldViewPr>
      <p:cViewPr varScale="1">
        <p:scale>
          <a:sx n="81" d="100"/>
          <a:sy n="81" d="100"/>
        </p:scale>
        <p:origin x="240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575F4D-75AD-4A9B-8E4C-567D5AC57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3751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2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DBA83B15-46F9-4841-87AB-9CCABEBA9686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598346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E535B39-BE73-4F50-8DBA-5174A3845D81}" type="slidenum">
              <a:rPr lang="en-US" altLang="en-US" sz="1200"/>
              <a:pPr eaLnBrk="1" hangingPunct="1"/>
              <a:t>26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83481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70728CC-BE6D-4A2C-A6FC-F7DD39C442CB}" type="slidenum">
              <a:rPr lang="en-US" altLang="en-US" sz="1200"/>
              <a:pPr eaLnBrk="1" hangingPunct="1"/>
              <a:t>28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27344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224E0CE6-D5CE-4350-8504-FF9EF31F5EDC}" type="slidenum">
              <a:rPr lang="en-US" altLang="en-US" sz="1200"/>
              <a:pPr eaLnBrk="1" hangingPunct="1"/>
              <a:t>29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923245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8971DD9-7562-4930-8F01-11A316B96C33}" type="slidenum">
              <a:rPr lang="en-US" altLang="en-US" sz="1200"/>
              <a:pPr eaLnBrk="1" hangingPunct="1"/>
              <a:t>30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5573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AC71D06B-54A5-446F-862C-0F2653CB8821}" type="slidenum">
              <a:rPr lang="en-US" altLang="en-US" sz="1200"/>
              <a:pPr eaLnBrk="1" hangingPunct="1"/>
              <a:t>31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5259103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68DBE52-7447-4B2F-9909-12B55D95E4DD}" type="slidenum">
              <a:rPr lang="en-US" altLang="en-US" sz="1200"/>
              <a:pPr eaLnBrk="1" hangingPunct="1"/>
              <a:t>32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535778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449772B0-A88E-45F1-9078-C23DF7CB68CD}" type="slidenum">
              <a:rPr lang="en-US" altLang="en-US" sz="1200"/>
              <a:pPr eaLnBrk="1" hangingPunct="1"/>
              <a:t>34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509950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2B3D336-D2D3-4E57-A414-9843A893DB5E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80947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6EC106C-1C66-44B1-9F5D-0B41EAF104AA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7565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A3C216E-104C-44F8-8181-94EA99CB6674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37808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9ACC55A-E89F-4EE1-A4B9-EFCE39E6792E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9277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47ABECBB-412D-4C83-A936-180E207C22A6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86915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2C5F39B-7EC3-467C-8B5F-3D6FF95E3C6F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09027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6C8DA47-E9AA-4DDA-81A9-C2A252DC78CB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321595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11F2B5E7-25C9-477F-B867-BE573EF6EF14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71423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_design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1743205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no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78460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7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54161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178120"/>
            <a:ext cx="3886200" cy="4163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78119"/>
            <a:ext cx="3886200" cy="4163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5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581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10240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937339"/>
            <a:ext cx="3868340" cy="34064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102398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37327"/>
            <a:ext cx="3887391" cy="34064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20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01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0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76581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178121"/>
            <a:ext cx="7886700" cy="4152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5CE8D-5C5A-49B4-AAF8-1B1AA3D45A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51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903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B41A9-21F8-F842-8BF6-E75D52F5A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Parties Today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AB032-78C4-F045-B129-60E27F4A9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Strengthened party identification</a:t>
            </a:r>
          </a:p>
          <a:p>
            <a:r>
              <a:rPr lang="en-US" dirty="0"/>
              <a:t>Era of </a:t>
            </a:r>
            <a:r>
              <a:rPr lang="en-US" dirty="0" err="1"/>
              <a:t>hyperpartisanship</a:t>
            </a:r>
            <a:r>
              <a:rPr lang="en-US" dirty="0"/>
              <a:t> and polarization</a:t>
            </a:r>
          </a:p>
          <a:p>
            <a:r>
              <a:rPr lang="en-US" dirty="0"/>
              <a:t>Candidates and party platforms</a:t>
            </a:r>
          </a:p>
          <a:p>
            <a:r>
              <a:rPr lang="en-US" dirty="0"/>
              <a:t>Forces affecting the parties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2373C7-4983-FA4D-B07C-C24C2FF29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1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1968-73D8-D944-BB85-58FD38DD0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Characteristics of the American Party System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804D7-D531-6942-8213-FA1175B0A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sz="3400" dirty="0">
                <a:solidFill>
                  <a:prstClr val="black"/>
                </a:solidFill>
              </a:rPr>
              <a:t>Two parties:</a:t>
            </a:r>
          </a:p>
          <a:p>
            <a:pPr lvl="1"/>
            <a:r>
              <a:rPr lang="en-US" altLang="en-US" dirty="0">
                <a:solidFill>
                  <a:prstClr val="black"/>
                </a:solidFill>
              </a:rPr>
              <a:t>Few serious political splits</a:t>
            </a:r>
          </a:p>
          <a:p>
            <a:pPr lvl="1"/>
            <a:r>
              <a:rPr lang="en-US" altLang="en-US" dirty="0">
                <a:solidFill>
                  <a:prstClr val="black"/>
                </a:solidFill>
              </a:rPr>
              <a:t>Ability to change with the time</a:t>
            </a:r>
          </a:p>
          <a:p>
            <a:pPr lvl="1"/>
            <a:r>
              <a:rPr lang="en-US" altLang="en-US" i="1" dirty="0">
                <a:solidFill>
                  <a:prstClr val="black"/>
                </a:solidFill>
              </a:rPr>
              <a:t>What are the chances for a viable third party? </a:t>
            </a:r>
          </a:p>
          <a:p>
            <a:pPr lvl="0"/>
            <a:r>
              <a:rPr lang="en-US" altLang="en-US" sz="3400" dirty="0">
                <a:solidFill>
                  <a:prstClr val="black"/>
                </a:solidFill>
              </a:rPr>
              <a:t>Increasing ideological polarization</a:t>
            </a:r>
          </a:p>
          <a:p>
            <a:pPr lvl="0"/>
            <a:r>
              <a:rPr lang="en-US" altLang="en-US" sz="3400" dirty="0">
                <a:solidFill>
                  <a:prstClr val="black"/>
                </a:solidFill>
              </a:rPr>
              <a:t>Decentralized party organizations</a:t>
            </a:r>
          </a:p>
          <a:p>
            <a:pPr lvl="0"/>
            <a:r>
              <a:rPr lang="en-US" altLang="en-US" sz="3400" dirty="0">
                <a:solidFill>
                  <a:prstClr val="black"/>
                </a:solidFill>
              </a:rPr>
              <a:t>Changes in party discipline over time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08E1CD-F842-964D-B086-F0C74F65D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9691A-8524-694C-9BBB-3F4268C3E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0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A0FAE-D1CA-E14E-95DC-734554B1B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Two-Party Competition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57967-8326-6442-9931-30A383BB2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altLang="en-US" sz="3000" dirty="0">
                <a:solidFill>
                  <a:prstClr val="black"/>
                </a:solidFill>
              </a:rPr>
              <a:t>The United States has a two-party system</a:t>
            </a:r>
          </a:p>
          <a:p>
            <a:pPr lvl="1"/>
            <a:r>
              <a:rPr lang="en-US" altLang="en-US" sz="2600" dirty="0">
                <a:solidFill>
                  <a:prstClr val="black"/>
                </a:solidFill>
              </a:rPr>
              <a:t>Most modern democracies have more than two parties</a:t>
            </a:r>
          </a:p>
          <a:p>
            <a:pPr lvl="0"/>
            <a:r>
              <a:rPr lang="en-US" altLang="en-US" sz="3000" dirty="0">
                <a:solidFill>
                  <a:prstClr val="black"/>
                </a:solidFill>
              </a:rPr>
              <a:t>Our system of elections, where only a single winner is chosen by plurality vote, generally reduces competition to two candidates</a:t>
            </a:r>
          </a:p>
          <a:p>
            <a:pPr lvl="1"/>
            <a:r>
              <a:rPr lang="en-US" altLang="en-US" sz="2600" dirty="0">
                <a:solidFill>
                  <a:prstClr val="black"/>
                </a:solidFill>
              </a:rPr>
              <a:t>People tend to vote for a candidate who actually has a chance to win</a:t>
            </a:r>
          </a:p>
          <a:p>
            <a:pPr lvl="1"/>
            <a:r>
              <a:rPr lang="en-US" altLang="en-US" sz="2600" dirty="0">
                <a:solidFill>
                  <a:prstClr val="black"/>
                </a:solidFill>
              </a:rPr>
              <a:t>Candidates know they have better chance of winning with one of the two major parties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467887-8C1B-9647-801A-67ED76A41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010030-61F0-7141-9793-5F382D59D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28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Increasing Ideological Polarization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9088" lvl="1" indent="-319088">
              <a:spcBef>
                <a:spcPts val="700"/>
              </a:spcBef>
              <a:buSzPct val="120000"/>
              <a:buFont typeface="Arial" pitchFamily="34" charset="0"/>
              <a:buChar char="•"/>
            </a:pPr>
            <a:r>
              <a:rPr lang="en-US" altLang="en-US" sz="3000" dirty="0"/>
              <a:t>There has been a historical trend of ideological moderation between parties. But, some feel that U.S. parties are becoming more ideologically divided.</a:t>
            </a:r>
          </a:p>
          <a:p>
            <a:pPr marL="719138" lvl="2" indent="-319088">
              <a:spcBef>
                <a:spcPts val="700"/>
              </a:spcBef>
              <a:buSzPct val="120000"/>
              <a:buFont typeface="Arial" pitchFamily="34" charset="0"/>
              <a:buChar char="•"/>
            </a:pPr>
            <a:r>
              <a:rPr lang="en-US" altLang="en-US" dirty="0"/>
              <a:t>Evidence is mixed: there are clearly significant differences (especially on culture issues like abortion and health care), but  general views are still primarily moderate</a:t>
            </a:r>
          </a:p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Decentralized Party Organizations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3000" dirty="0"/>
              <a:t>Local and state party organizations make their own decisions</a:t>
            </a:r>
          </a:p>
          <a:p>
            <a:r>
              <a:rPr lang="en-US" altLang="en-US" sz="3000" dirty="0"/>
              <a:t>American parties are organized (or disorganized) into several major divisions spread across the national, state, and local levels (national committees are the most visible)</a:t>
            </a:r>
          </a:p>
          <a:p>
            <a:r>
              <a:rPr lang="en-US" altLang="en-US" sz="3000" dirty="0"/>
              <a:t>The biggest reason for the fragmentation of control of American parties is federalism and political reforms like the direct primary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Changes in Party Discipline Over Time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400" dirty="0"/>
              <a:t>American party organizations have been notable for their lack of a hierarchical (top-down) power structure</a:t>
            </a:r>
          </a:p>
          <a:p>
            <a:r>
              <a:rPr lang="en-US" altLang="en-US" sz="3400" dirty="0"/>
              <a:t>Party discipline: ability of party leaders to bring party members in the legislature into line with the party program</a:t>
            </a:r>
          </a:p>
          <a:p>
            <a:pPr lvl="1"/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Faction and Interest Groups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 dirty="0"/>
              <a:t>Faction</a:t>
            </a:r>
            <a:r>
              <a:rPr lang="en-US" altLang="en-US" sz="2800" dirty="0"/>
              <a:t>: </a:t>
            </a:r>
            <a:r>
              <a:rPr lang="en-US" altLang="en-US" sz="2600" dirty="0"/>
              <a:t>according to James Madison,</a:t>
            </a:r>
          </a:p>
          <a:p>
            <a:pPr lvl="1"/>
            <a:r>
              <a:rPr lang="en-US" altLang="en-US" sz="2400" dirty="0"/>
              <a:t>A group of citizens united by some interest or passion that might be opposed to the common good</a:t>
            </a:r>
          </a:p>
          <a:p>
            <a:r>
              <a:rPr lang="en-US" altLang="en-US" sz="2800" b="1" dirty="0"/>
              <a:t>Interest group</a:t>
            </a:r>
            <a:r>
              <a:rPr lang="en-US" altLang="en-US" sz="2800" dirty="0"/>
              <a:t>: </a:t>
            </a:r>
            <a:r>
              <a:rPr lang="en-US" altLang="en-US" sz="2600" dirty="0"/>
              <a:t>an organization of individuals who share a common political goal and are united for the purpose of influencing government decisions</a:t>
            </a:r>
            <a:endParaRPr lang="en-US" altLang="en-US" sz="2600" b="1" dirty="0"/>
          </a:p>
          <a:p>
            <a:pPr lvl="1"/>
            <a:endParaRPr lang="en-US" altLang="en-US" sz="2600" dirty="0"/>
          </a:p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4B412-DF6F-7145-B753-6D808D298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Roles of Interest Groups (1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33E82-8AD4-B448-8D8C-489509F60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altLang="en-US" dirty="0">
                <a:solidFill>
                  <a:prstClr val="black"/>
                </a:solidFill>
              </a:rPr>
              <a:t>Representation</a:t>
            </a:r>
          </a:p>
          <a:p>
            <a:pPr lvl="1"/>
            <a:r>
              <a:rPr lang="en-US" altLang="en-US" b="1" dirty="0">
                <a:solidFill>
                  <a:prstClr val="black"/>
                </a:solidFill>
              </a:rPr>
              <a:t>Lobbying</a:t>
            </a:r>
            <a:r>
              <a:rPr lang="en-US" altLang="en-US" dirty="0">
                <a:solidFill>
                  <a:prstClr val="black"/>
                </a:solidFill>
              </a:rPr>
              <a:t>: interest group activities aimed at persuading policy makers to support the group’</a:t>
            </a:r>
            <a:r>
              <a:rPr lang="en-US" altLang="ja-JP" dirty="0">
                <a:solidFill>
                  <a:prstClr val="black"/>
                </a:solidFill>
              </a:rPr>
              <a:t>s positions.</a:t>
            </a:r>
          </a:p>
          <a:p>
            <a:pPr lvl="0"/>
            <a:r>
              <a:rPr lang="en-US" altLang="en-US" sz="2400" dirty="0">
                <a:solidFill>
                  <a:prstClr val="black"/>
                </a:solidFill>
              </a:rPr>
              <a:t>Participation</a:t>
            </a:r>
          </a:p>
          <a:p>
            <a:pPr lvl="1"/>
            <a:r>
              <a:rPr lang="en-US" altLang="en-US" dirty="0">
                <a:solidFill>
                  <a:prstClr val="black"/>
                </a:solidFill>
              </a:rPr>
              <a:t>Mechanism for people sharing the same interests or pursuing the same policy goals to come together, pool resources, and channel their efforts for collective action</a:t>
            </a:r>
          </a:p>
          <a:p>
            <a:pPr lvl="0"/>
            <a:r>
              <a:rPr lang="en-US" altLang="en-US" sz="2400" dirty="0">
                <a:solidFill>
                  <a:prstClr val="black"/>
                </a:solidFill>
              </a:rPr>
              <a:t>Education</a:t>
            </a:r>
          </a:p>
          <a:p>
            <a:pPr lvl="1"/>
            <a:r>
              <a:rPr lang="en-US" altLang="en-US" dirty="0">
                <a:solidFill>
                  <a:prstClr val="black"/>
                </a:solidFill>
              </a:rPr>
              <a:t>Most important function is to educate policy makers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374BD-02C7-0E4E-9304-3DABF7D7A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8BC9D-FEC4-4F45-897C-84C271722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51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Roles of Interest Groups (2 of 2)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600" dirty="0"/>
              <a:t>Agenda building</a:t>
            </a:r>
          </a:p>
          <a:p>
            <a:pPr lvl="1"/>
            <a:r>
              <a:rPr lang="en-US" altLang="en-US" sz="2600" dirty="0"/>
              <a:t>Interest groups work to get the issues they care about onto that agenda and to make them a high priority for action</a:t>
            </a:r>
          </a:p>
          <a:p>
            <a:r>
              <a:rPr lang="en-US" altLang="en-US" sz="2600" dirty="0"/>
              <a:t>Provision of program alternatives</a:t>
            </a:r>
          </a:p>
          <a:p>
            <a:pPr lvl="1"/>
            <a:r>
              <a:rPr lang="en-US" altLang="en-US" sz="2600" dirty="0"/>
              <a:t>Interest groups can supply alternative suggestions for how they should be dealt with</a:t>
            </a:r>
          </a:p>
          <a:p>
            <a:r>
              <a:rPr lang="en-US" altLang="en-US" sz="2600" dirty="0"/>
              <a:t>Program monitoring</a:t>
            </a:r>
          </a:p>
          <a:p>
            <a:pPr lvl="1"/>
            <a:r>
              <a:rPr lang="en-US" altLang="en-US" sz="2600" dirty="0"/>
              <a:t>Helps the government decide whether to continue or change a policy</a:t>
            </a:r>
          </a:p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Do Interest Groups Form? (1 of 3)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400" b="1" dirty="0"/>
              <a:t>Collective action problem: </a:t>
            </a:r>
            <a:r>
              <a:rPr lang="en-US" altLang="en-US" dirty="0"/>
              <a:t>the difficulty in getting people to work together to achieve a common goal when the solution is costly and no one individual has an incentive to use resources to make it happen</a:t>
            </a:r>
          </a:p>
          <a:p>
            <a:r>
              <a:rPr lang="en-US" altLang="en-US" sz="3400" b="1" dirty="0"/>
              <a:t>Collective good: </a:t>
            </a:r>
            <a:r>
              <a:rPr lang="en-US" altLang="en-US" dirty="0"/>
              <a:t>a good or service that, by its very nature, cannot be denied to anyone who wants to consume 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0B7E-4E93-3540-834F-DD7B8C9AA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362200"/>
            <a:ext cx="7886700" cy="1325563"/>
          </a:xfrm>
        </p:spPr>
        <p:txBody>
          <a:bodyPr>
            <a:noAutofit/>
          </a:bodyPr>
          <a:lstStyle/>
          <a:p>
            <a:r>
              <a:rPr lang="en-US" altLang="en-US" sz="5000" b="1" dirty="0">
                <a:solidFill>
                  <a:srgbClr val="1F497D"/>
                </a:solidFill>
                <a:effectLst>
                  <a:outerShdw blurRad="38100" dist="38100" dir="2700000" algn="ctr" rotWithShape="0">
                    <a:srgbClr val="000000">
                      <a:alpha val="42745"/>
                    </a:srgbClr>
                  </a:outerShdw>
                </a:effectLst>
                <a:latin typeface="+mn-lt"/>
              </a:rPr>
              <a:t>Chapter 11</a:t>
            </a:r>
            <a:br>
              <a:rPr lang="en-US" altLang="en-US" sz="5000" b="1" dirty="0">
                <a:latin typeface="+mn-lt"/>
              </a:rPr>
            </a:br>
            <a:endParaRPr lang="en-US" sz="5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33AC6-5A53-D847-B5CC-4E33C49F2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200399"/>
            <a:ext cx="7886700" cy="313067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/>
              <a:t>Parties and Interest Groups</a:t>
            </a:r>
          </a:p>
        </p:txBody>
      </p:sp>
      <p:sp>
        <p:nvSpPr>
          <p:cNvPr id="4" name="Footer Placeholder 3" hidden="1">
            <a:extLst>
              <a:ext uri="{FF2B5EF4-FFF2-40B4-BE49-F238E27FC236}">
                <a16:creationId xmlns:a16="http://schemas.microsoft.com/office/drawing/2014/main" id="{8ED1828D-AF66-0C44-808B-318361693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 hidden="1">
            <a:extLst>
              <a:ext uri="{FF2B5EF4-FFF2-40B4-BE49-F238E27FC236}">
                <a16:creationId xmlns:a16="http://schemas.microsoft.com/office/drawing/2014/main" id="{CA1A8C16-9381-5B49-8968-6F461A5EB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78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38F81-F40F-484B-BABF-6CD92230F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Do Interest Groups Form? (2 of 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2588E-C351-CB4A-8224-257A2B614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sz="2600" b="1" dirty="0">
                <a:solidFill>
                  <a:prstClr val="black"/>
                </a:solidFill>
              </a:rPr>
              <a:t>Free rider problem</a:t>
            </a:r>
            <a:r>
              <a:rPr lang="en-US" altLang="en-US" sz="2600" dirty="0">
                <a:solidFill>
                  <a:prstClr val="black"/>
                </a:solidFill>
              </a:rPr>
              <a:t>--although interest groups play an important role in securing and protecting citizen access to collective goods (public safety, clean air, national defense, etc.), citizens don</a:t>
            </a:r>
            <a:r>
              <a:rPr lang="ja-JP" altLang="en-US" sz="2600">
                <a:solidFill>
                  <a:prstClr val="black"/>
                </a:solidFill>
              </a:rPr>
              <a:t>’</a:t>
            </a:r>
            <a:r>
              <a:rPr lang="en-US" altLang="ja-JP" sz="2600" dirty="0">
                <a:solidFill>
                  <a:prstClr val="black"/>
                </a:solidFill>
              </a:rPr>
              <a:t>t have to contribute (time, money, etc.) to their efforts in order to enjoy that good</a:t>
            </a:r>
          </a:p>
          <a:p>
            <a:pPr lvl="1"/>
            <a:r>
              <a:rPr lang="en-US" altLang="en-US" sz="2600" dirty="0">
                <a:solidFill>
                  <a:prstClr val="black"/>
                </a:solidFill>
              </a:rPr>
              <a:t>Free rider problem can make it hard for interest groups to attract members</a:t>
            </a:r>
          </a:p>
          <a:p>
            <a:pPr lvl="1"/>
            <a:r>
              <a:rPr lang="en-US" altLang="en-US" sz="2600" dirty="0">
                <a:solidFill>
                  <a:prstClr val="black"/>
                </a:solidFill>
              </a:rPr>
              <a:t>As a result, they have created </a:t>
            </a:r>
            <a:r>
              <a:rPr lang="en-US" altLang="en-US" sz="2600" b="1" dirty="0">
                <a:solidFill>
                  <a:prstClr val="black"/>
                </a:solidFill>
              </a:rPr>
              <a:t>selective incentives </a:t>
            </a:r>
            <a:r>
              <a:rPr lang="en-US" altLang="en-US" sz="2600" dirty="0">
                <a:solidFill>
                  <a:prstClr val="black"/>
                </a:solidFill>
              </a:rPr>
              <a:t>for membership (</a:t>
            </a:r>
            <a:r>
              <a:rPr lang="en-US" altLang="en-US" sz="2600" b="1" dirty="0">
                <a:solidFill>
                  <a:prstClr val="black"/>
                </a:solidFill>
              </a:rPr>
              <a:t>material</a:t>
            </a:r>
            <a:r>
              <a:rPr lang="en-US" altLang="en-US" sz="2600" dirty="0">
                <a:solidFill>
                  <a:prstClr val="black"/>
                </a:solidFill>
              </a:rPr>
              <a:t>, </a:t>
            </a:r>
            <a:r>
              <a:rPr lang="en-US" altLang="en-US" sz="2600" b="1" dirty="0">
                <a:solidFill>
                  <a:prstClr val="black"/>
                </a:solidFill>
              </a:rPr>
              <a:t>solidarity, and expressive</a:t>
            </a:r>
            <a:r>
              <a:rPr lang="en-US" altLang="en-US" sz="2600" dirty="0">
                <a:solidFill>
                  <a:prstClr val="black"/>
                </a:solidFill>
              </a:rPr>
              <a:t>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CC176-8F4E-4642-8BD9-2F877A162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5A8320-5214-AF49-ACC5-87E116B5C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57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Do Interest Groups Form? (3 of 3)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000" b="1" dirty="0"/>
              <a:t>Selective incentives: </a:t>
            </a:r>
            <a:r>
              <a:rPr lang="en-US" altLang="en-US" sz="2800" dirty="0"/>
              <a:t>benefits that are available only to group members as an inducement to get them to join</a:t>
            </a:r>
            <a:endParaRPr lang="en-US" altLang="en-US" sz="2800" b="1" dirty="0"/>
          </a:p>
          <a:p>
            <a:pPr lvl="1"/>
            <a:r>
              <a:rPr lang="en-US" altLang="en-US" b="1" dirty="0"/>
              <a:t>Material benefits:</a:t>
            </a:r>
            <a:r>
              <a:rPr lang="en-US" altLang="en-US" dirty="0"/>
              <a:t> </a:t>
            </a:r>
            <a:r>
              <a:rPr lang="en-US" altLang="en-US" sz="2600" dirty="0"/>
              <a:t>come in the form of tangible benefits</a:t>
            </a:r>
          </a:p>
          <a:p>
            <a:pPr lvl="1"/>
            <a:r>
              <a:rPr lang="en-US" altLang="en-US" b="1" dirty="0"/>
              <a:t>Solidary benefits: </a:t>
            </a:r>
            <a:r>
              <a:rPr lang="en-US" altLang="en-US" sz="2600" dirty="0"/>
              <a:t>related to the interaction and bonding among group members</a:t>
            </a:r>
          </a:p>
          <a:p>
            <a:pPr lvl="1"/>
            <a:r>
              <a:rPr lang="en-US" altLang="en-US" b="1" dirty="0"/>
              <a:t>Expressive benefits: </a:t>
            </a:r>
            <a:r>
              <a:rPr lang="en-US" altLang="en-US" sz="2600" dirty="0"/>
              <a:t>derive from the opportunity to express values and beliefs and to be committed to a greater cause</a:t>
            </a:r>
            <a:endParaRPr lang="en-US" altLang="en-US" sz="2600" b="1" dirty="0"/>
          </a:p>
          <a:p>
            <a:pPr lvl="1"/>
            <a:endParaRPr lang="en-US" alt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Economic Interest Groups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3800" dirty="0"/>
              <a:t>Groups that organize to influence government policy for the economic benefit of their members</a:t>
            </a:r>
          </a:p>
          <a:p>
            <a:pPr lvl="1"/>
            <a:r>
              <a:rPr lang="en-US" altLang="en-US" sz="3400" dirty="0"/>
              <a:t>Corporations and business associations</a:t>
            </a:r>
          </a:p>
          <a:p>
            <a:pPr lvl="1"/>
            <a:r>
              <a:rPr lang="en-US" altLang="en-US" sz="3400" dirty="0"/>
              <a:t>Unions and professional associations</a:t>
            </a:r>
          </a:p>
          <a:p>
            <a:pPr lvl="1"/>
            <a:r>
              <a:rPr lang="en-US" altLang="en-US" sz="3400" dirty="0"/>
              <a:t>Agricultural interest groups</a:t>
            </a:r>
          </a:p>
          <a:p>
            <a:pPr lvl="1"/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16BE7-B0DE-6C40-BB45-C0562D6FE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Equal Opportunity Interest Groups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0E252-5DDE-964E-940C-1D1DEF1AA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altLang="en-US" sz="3300" dirty="0">
                <a:solidFill>
                  <a:prstClr val="black"/>
                </a:solidFill>
              </a:rPr>
              <a:t>Organize to promote the civil and economic rights of underrepresented or disadvantaged groups</a:t>
            </a:r>
          </a:p>
          <a:p>
            <a:pPr lvl="1"/>
            <a:r>
              <a:rPr lang="en-US" altLang="en-US" sz="3000" dirty="0">
                <a:solidFill>
                  <a:prstClr val="black"/>
                </a:solidFill>
              </a:rPr>
              <a:t>Age (e.g., AARP, Children</a:t>
            </a:r>
            <a:r>
              <a:rPr lang="ja-JP" altLang="en-US" sz="3000">
                <a:solidFill>
                  <a:prstClr val="black"/>
                </a:solidFill>
              </a:rPr>
              <a:t>’</a:t>
            </a:r>
            <a:r>
              <a:rPr lang="en-US" altLang="ja-JP" sz="3000" dirty="0">
                <a:solidFill>
                  <a:prstClr val="black"/>
                </a:solidFill>
              </a:rPr>
              <a:t>s Defense Fund)</a:t>
            </a:r>
          </a:p>
          <a:p>
            <a:pPr lvl="1"/>
            <a:r>
              <a:rPr lang="en-US" altLang="en-US" sz="3000" dirty="0">
                <a:solidFill>
                  <a:prstClr val="black"/>
                </a:solidFill>
              </a:rPr>
              <a:t>Race and ethnicity (e.g., NAACP)</a:t>
            </a:r>
          </a:p>
          <a:p>
            <a:pPr lvl="1"/>
            <a:r>
              <a:rPr lang="en-US" altLang="en-US" sz="3000" dirty="0">
                <a:solidFill>
                  <a:prstClr val="black"/>
                </a:solidFill>
              </a:rPr>
              <a:t>Gender (e.g., NOW)</a:t>
            </a:r>
          </a:p>
          <a:p>
            <a:pPr lvl="1"/>
            <a:r>
              <a:rPr lang="en-US" altLang="en-US" sz="3000" dirty="0">
                <a:solidFill>
                  <a:prstClr val="black"/>
                </a:solidFill>
              </a:rPr>
              <a:t>Sexual orientation (e.g., GLAD, Log Cabin Republicans)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46AA6B-FF05-9F4B-BBAC-2407A9AFC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789811-CC4C-4C4E-9FD1-EB7FF3580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34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BEF47-14FF-274B-9AD5-FDAA3F9E0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 Interest Groups (1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0B9A8-4B74-5341-8471-C412DF299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altLang="en-US" sz="3800" dirty="0">
                <a:solidFill>
                  <a:prstClr val="black"/>
                </a:solidFill>
              </a:rPr>
              <a:t>Organize to influence government to produce collective goods or services that benefit the general public</a:t>
            </a:r>
          </a:p>
          <a:p>
            <a:pPr lvl="1"/>
            <a:r>
              <a:rPr lang="en-US" altLang="en-US" sz="3400" dirty="0">
                <a:solidFill>
                  <a:prstClr val="black"/>
                </a:solidFill>
              </a:rPr>
              <a:t>Environmental groups (e.g., Greenpeace)</a:t>
            </a:r>
          </a:p>
          <a:p>
            <a:pPr lvl="1"/>
            <a:r>
              <a:rPr lang="en-US" altLang="en-US" sz="3400" dirty="0">
                <a:solidFill>
                  <a:prstClr val="black"/>
                </a:solidFill>
              </a:rPr>
              <a:t>Consumer groups (e.g., Consumers Union)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2CE28C-5245-1848-8DD2-D7DB9369C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1879F0-2073-9A45-9B1B-396FB7488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998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3A7E4-02B5-5E44-9FD4-A7037227A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 Interest Groups 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ACD9-3C1C-3847-B289-EFC5FF2AE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sz="3400" dirty="0">
                <a:solidFill>
                  <a:prstClr val="black"/>
                </a:solidFill>
              </a:rPr>
              <a:t>Religious groups (e.g., Christian Coalition)</a:t>
            </a:r>
          </a:p>
          <a:p>
            <a:pPr lvl="1"/>
            <a:r>
              <a:rPr lang="en-US" altLang="en-US" sz="3400" dirty="0">
                <a:solidFill>
                  <a:prstClr val="black"/>
                </a:solidFill>
              </a:rPr>
              <a:t>Specific political issue groups (e.g., NRA, Planned Parenthood)</a:t>
            </a:r>
          </a:p>
          <a:p>
            <a:pPr lvl="1"/>
            <a:r>
              <a:rPr lang="en-US" altLang="en-US" sz="3400" dirty="0">
                <a:solidFill>
                  <a:prstClr val="black"/>
                </a:solidFill>
              </a:rPr>
              <a:t>Human rights (e.g., ACLU, Amnesty International)</a:t>
            </a:r>
          </a:p>
          <a:p>
            <a:pPr lvl="1"/>
            <a:r>
              <a:rPr lang="en-US" altLang="en-US" sz="3400" dirty="0">
                <a:solidFill>
                  <a:prstClr val="black"/>
                </a:solidFill>
              </a:rPr>
              <a:t>Animal rights (e.g., Humane Society, PETA)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07800D-78A7-104B-9F59-557EE4C00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576708-D4F2-4F41-B7AE-8ADAFAFCA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1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Government Interest Groups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800" dirty="0"/>
              <a:t>Foreign governments also lobby Congress and the president</a:t>
            </a:r>
          </a:p>
          <a:p>
            <a:r>
              <a:rPr lang="en-US" altLang="en-US" sz="3800" dirty="0"/>
              <a:t>Ethics rules have been initiated to prevent former government officials from working as foreign government lobbyists as soon as they leave office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A94D3-729C-7F48-9C0C-2F72DE46B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Interest Group Politics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0935A-B12F-BE46-8719-94C8C9C73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sz="3800" b="1" dirty="0">
                <a:solidFill>
                  <a:prstClr val="black"/>
                </a:solidFill>
              </a:rPr>
              <a:t>Direct lobbying</a:t>
            </a:r>
            <a:r>
              <a:rPr lang="en-US" altLang="en-US" sz="3800" dirty="0">
                <a:solidFill>
                  <a:prstClr val="black"/>
                </a:solidFill>
              </a:rPr>
              <a:t>: </a:t>
            </a:r>
            <a:r>
              <a:rPr lang="en-US" altLang="en-US" sz="3600" dirty="0">
                <a:solidFill>
                  <a:prstClr val="black"/>
                </a:solidFill>
              </a:rPr>
              <a:t>direct interaction with public officials for the purpose of influencing policy decisions</a:t>
            </a:r>
          </a:p>
          <a:p>
            <a:pPr lvl="0"/>
            <a:r>
              <a:rPr lang="en-US" altLang="en-US" sz="3800" b="1" dirty="0">
                <a:solidFill>
                  <a:prstClr val="black"/>
                </a:solidFill>
              </a:rPr>
              <a:t>Indirect lobbying: </a:t>
            </a:r>
            <a:r>
              <a:rPr lang="en-US" altLang="en-US" sz="3600" dirty="0">
                <a:solidFill>
                  <a:prstClr val="black"/>
                </a:solidFill>
              </a:rPr>
              <a:t>attempts to influence government policy makers by encouraging the general public to put pressure on them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D7FB21-A5C5-4F47-AF99-BCD0AAE89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7E0C18-DA4C-DD4C-AD4E-0B5DE0B28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945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Direct Lobbying: Congress (1 of 2)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Strategies for congressional lobbying</a:t>
            </a:r>
          </a:p>
          <a:p>
            <a:pPr lvl="1"/>
            <a:r>
              <a:rPr lang="en-US" altLang="en-US" dirty="0"/>
              <a:t>Personal contacts</a:t>
            </a:r>
          </a:p>
          <a:p>
            <a:pPr lvl="1"/>
            <a:r>
              <a:rPr lang="en-US" altLang="en-US" dirty="0"/>
              <a:t>Professional lobbyists</a:t>
            </a:r>
          </a:p>
          <a:p>
            <a:pPr lvl="2"/>
            <a:r>
              <a:rPr lang="en-US" altLang="en-US" sz="2800" b="1" dirty="0"/>
              <a:t>Revolving door</a:t>
            </a:r>
            <a:r>
              <a:rPr lang="en-US" altLang="en-US" sz="2800" dirty="0"/>
              <a:t>: </a:t>
            </a:r>
            <a:r>
              <a:rPr lang="en-US" altLang="en-US" sz="2600" dirty="0"/>
              <a:t>tendency of public officials, journalists, and lobbyists to move between public and private sectors</a:t>
            </a:r>
          </a:p>
          <a:p>
            <a:pPr lvl="1"/>
            <a:r>
              <a:rPr lang="en-US" altLang="en-US" dirty="0"/>
              <a:t>Expert testimony</a:t>
            </a:r>
          </a:p>
          <a:p>
            <a:pPr lvl="1"/>
            <a:r>
              <a:rPr lang="en-US" altLang="en-US" dirty="0"/>
              <a:t>Campaign contributions</a:t>
            </a:r>
          </a:p>
          <a:p>
            <a:pPr lvl="1"/>
            <a:r>
              <a:rPr lang="en-US" altLang="en-US" dirty="0"/>
              <a:t>Coalition formation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Direct Lobbying: Congress (2 of 2)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Attempts at lobbying reform</a:t>
            </a:r>
          </a:p>
          <a:p>
            <a:pPr lvl="1"/>
            <a:r>
              <a:rPr lang="en-US" altLang="en-US" dirty="0"/>
              <a:t>Lobbying Disclosure Act, 1995</a:t>
            </a:r>
          </a:p>
          <a:p>
            <a:pPr lvl="2"/>
            <a:r>
              <a:rPr lang="en-US" altLang="en-US" sz="2600" dirty="0"/>
              <a:t>Required lobbyists to report how much they are paid, by whom, and what issues they are promoting</a:t>
            </a:r>
          </a:p>
          <a:p>
            <a:pPr lvl="1"/>
            <a:r>
              <a:rPr lang="en-US" altLang="en-US" dirty="0"/>
              <a:t>Honest Leadership and Open Government Act, 2006</a:t>
            </a:r>
          </a:p>
          <a:p>
            <a:pPr lvl="2"/>
            <a:r>
              <a:rPr lang="en-US" altLang="en-US" sz="2600" dirty="0"/>
              <a:t>Tightened travel and gift restrictions and included, among other things, the following provisions</a:t>
            </a:r>
          </a:p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After You’ve Read This Chapter, You Will Be Able To: (1 of 2)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Describe the role that parties play in making government policy.</a:t>
            </a:r>
          </a:p>
          <a:p>
            <a:r>
              <a:rPr lang="en-US" altLang="en-US" sz="2800" dirty="0"/>
              <a:t>Outline the evolution of the party system in the United States.</a:t>
            </a:r>
          </a:p>
          <a:p>
            <a:r>
              <a:rPr lang="en-US" altLang="en-US" sz="2800" dirty="0"/>
              <a:t>Identify four types of interest groups and the kinds of interests they represent.</a:t>
            </a:r>
          </a:p>
          <a:p>
            <a:r>
              <a:rPr lang="en-US" altLang="en-US" sz="2800" dirty="0"/>
              <a:t>Describe how interest groups use lobbying and campaign activities to get the public policy they want.</a:t>
            </a: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Direct Lobbying: President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3600" dirty="0"/>
              <a:t>Personal contacts within the White House are extremely important</a:t>
            </a:r>
          </a:p>
          <a:p>
            <a:r>
              <a:rPr lang="en-US" altLang="en-US" sz="3600" dirty="0"/>
              <a:t>Official contact point between the White House and interest groups is the Office of Public Engagement</a:t>
            </a:r>
          </a:p>
          <a:p>
            <a:r>
              <a:rPr lang="en-US" altLang="en-US" sz="3600" dirty="0"/>
              <a:t>In the Trump White House, lobbying has been influenced by the Trump’s private business interests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Direct Lobbying: The Bureaucracy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dirty="0"/>
              <a:t>Where Congress has delegated rulemaking authority to federal agencies that implement the law</a:t>
            </a:r>
          </a:p>
          <a:p>
            <a:r>
              <a:rPr lang="en-US" altLang="en-US" sz="3600" dirty="0"/>
              <a:t>Interest groups often try to gain an advantage by developing strong relations with regulating agencies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Direct Lobbying: The Courts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dirty="0"/>
              <a:t>Interest groups also try to influence government policy by challenging the legality of laws or administrative regulations in the courts</a:t>
            </a:r>
          </a:p>
          <a:p>
            <a:pPr lvl="1"/>
            <a:r>
              <a:rPr lang="en-US" altLang="en-US" sz="3400" dirty="0"/>
              <a:t>Used by groups such as the NAACP, ACLU, Sierra Club, and NRA.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3CD58-25A3-2A43-A552-639B1BDC8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Indirect Lobbying: The Public (1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BB9FA-55B8-4C49-90EA-EBE9171A5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b="1" dirty="0">
                <a:solidFill>
                  <a:prstClr val="black"/>
                </a:solidFill>
              </a:rPr>
              <a:t>Educating the public</a:t>
            </a:r>
          </a:p>
          <a:p>
            <a:pPr lvl="1"/>
            <a:r>
              <a:rPr lang="en-US" altLang="en-US" sz="3000" b="1" dirty="0">
                <a:solidFill>
                  <a:prstClr val="black"/>
                </a:solidFill>
              </a:rPr>
              <a:t>Issue advocacy ads</a:t>
            </a:r>
            <a:r>
              <a:rPr lang="en-US" altLang="en-US" sz="3000" dirty="0">
                <a:solidFill>
                  <a:prstClr val="black"/>
                </a:solidFill>
              </a:rPr>
              <a:t>: </a:t>
            </a:r>
            <a:r>
              <a:rPr lang="en-US" altLang="en-US" dirty="0">
                <a:solidFill>
                  <a:prstClr val="black"/>
                </a:solidFill>
              </a:rPr>
              <a:t>advertisements that support issues or candidates without telling constituents how to vote</a:t>
            </a:r>
          </a:p>
          <a:p>
            <a:pPr lvl="0"/>
            <a:r>
              <a:rPr lang="en-US" altLang="en-US" b="1" dirty="0">
                <a:solidFill>
                  <a:prstClr val="black"/>
                </a:solidFill>
              </a:rPr>
              <a:t>Mobilizing the public: </a:t>
            </a:r>
          </a:p>
          <a:p>
            <a:pPr lvl="1"/>
            <a:r>
              <a:rPr lang="en-US" altLang="en-US" sz="3000" b="1" dirty="0">
                <a:solidFill>
                  <a:prstClr val="black"/>
                </a:solidFill>
              </a:rPr>
              <a:t>Social protest: </a:t>
            </a:r>
            <a:r>
              <a:rPr lang="en-US" altLang="en-US" dirty="0">
                <a:solidFill>
                  <a:prstClr val="black"/>
                </a:solidFill>
              </a:rPr>
              <a:t>public activities designed to bring attention to political causes, usually generated by those without access to conventional means of expressing their views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9FC263-A30B-EF4D-BAC0-CF3348D46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764F0A-ABE1-E14C-9CD8-79175C0EE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796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Indirect Lobbying: The Public (2 of 2)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800" b="1" dirty="0"/>
              <a:t>Grassroots lobbying</a:t>
            </a:r>
            <a:r>
              <a:rPr lang="en-US" altLang="en-US" sz="3800" dirty="0"/>
              <a:t>: </a:t>
            </a:r>
            <a:r>
              <a:rPr lang="en-US" altLang="en-US" sz="3600" dirty="0"/>
              <a:t>indirect lobbying efforts that spring from widespread public concern</a:t>
            </a:r>
          </a:p>
          <a:p>
            <a:r>
              <a:rPr lang="en-US" altLang="en-US" sz="3800" b="1" dirty="0"/>
              <a:t>Astroturf lobbying</a:t>
            </a:r>
            <a:r>
              <a:rPr lang="en-US" altLang="en-US" sz="3800" dirty="0"/>
              <a:t>: </a:t>
            </a:r>
            <a:r>
              <a:rPr lang="en-US" altLang="en-US" sz="3600" dirty="0"/>
              <a:t>used to manipulate or create public sentiment  on an issue (</a:t>
            </a:r>
            <a:r>
              <a:rPr lang="en-US" altLang="en-US" sz="3600" dirty="0" err="1"/>
              <a:t>astroturf</a:t>
            </a:r>
            <a:r>
              <a:rPr lang="en-US" altLang="en-US" sz="3600" dirty="0"/>
              <a:t> = artificial grassroots)</a:t>
            </a:r>
          </a:p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14DF3-F4DE-B24D-8D8C-A1FF14784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Interest Group Resources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C10FE-F410-6D40-80BA-2714A968F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sz="3800" dirty="0">
                <a:solidFill>
                  <a:prstClr val="black"/>
                </a:solidFill>
              </a:rPr>
              <a:t>Money: needed to finance operations and staff, and to make campaign contributions:</a:t>
            </a:r>
          </a:p>
          <a:p>
            <a:pPr lvl="0"/>
            <a:r>
              <a:rPr lang="en-US" altLang="en-US" sz="3800" dirty="0">
                <a:solidFill>
                  <a:prstClr val="black"/>
                </a:solidFill>
              </a:rPr>
              <a:t>Leadership</a:t>
            </a:r>
          </a:p>
          <a:p>
            <a:pPr lvl="0"/>
            <a:r>
              <a:rPr lang="en-US" altLang="en-US" sz="3800" dirty="0">
                <a:solidFill>
                  <a:prstClr val="black"/>
                </a:solidFill>
              </a:rPr>
              <a:t>Membership: size and intensity</a:t>
            </a:r>
          </a:p>
          <a:p>
            <a:pPr lvl="0"/>
            <a:r>
              <a:rPr lang="en-US" altLang="en-US" sz="3800" dirty="0">
                <a:solidFill>
                  <a:prstClr val="black"/>
                </a:solidFill>
              </a:rPr>
              <a:t>Information and communication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D72640-C35E-204E-A7F1-59CB0AA4C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2EEA5-6817-CF48-8D20-7DE9DD165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168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9F1FF-ED83-8646-B206-F45B7186D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Citizenship and Political Groups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E3185-F6E5-F44D-BE15-715B8E388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sz="3800" dirty="0">
                <a:solidFill>
                  <a:prstClr val="black"/>
                </a:solidFill>
              </a:rPr>
              <a:t>A variety of factors can make a group successful (money, leadership, etc.)</a:t>
            </a:r>
          </a:p>
          <a:p>
            <a:pPr lvl="0"/>
            <a:r>
              <a:rPr lang="en-US" altLang="en-US" sz="3800" dirty="0">
                <a:solidFill>
                  <a:prstClr val="black"/>
                </a:solidFill>
              </a:rPr>
              <a:t>Parties and interest groups offer channels for representation and participation, and they help with accountability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D83249-B930-B94B-B9EB-0D906E72B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EE6A05-5641-0546-972B-1C061001C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03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After You’ve Read This Chapter, You Will Be Able To: (2 of 2)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000" dirty="0"/>
              <a:t>Identify specific resources that interest groups bring to bear when attempting to influence public policy.</a:t>
            </a:r>
          </a:p>
          <a:p>
            <a:r>
              <a:rPr lang="en-US" altLang="en-US" sz="3000" dirty="0"/>
              <a:t>Summarize the ways in which citizens interact with their government through membership in parties and interest groups.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Political Parties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Political party: a group of citizens united by ideology and seeking control of government in order to promote their ideas and policies</a:t>
            </a:r>
          </a:p>
          <a:p>
            <a:r>
              <a:rPr lang="en-US" altLang="en-US" dirty="0"/>
              <a:t>Provide support for democratic government in three ways:</a:t>
            </a:r>
          </a:p>
          <a:p>
            <a:pPr lvl="1"/>
            <a:r>
              <a:rPr lang="en-US" altLang="en-US" sz="2600" dirty="0"/>
              <a:t>Provide a linkage</a:t>
            </a:r>
          </a:p>
          <a:p>
            <a:pPr lvl="1"/>
            <a:r>
              <a:rPr lang="en-US" altLang="en-US" sz="2600" dirty="0"/>
              <a:t>Overcome some of the fragmentation in government</a:t>
            </a:r>
          </a:p>
          <a:p>
            <a:pPr lvl="1"/>
            <a:r>
              <a:rPr lang="en-US" altLang="en-US" sz="2600" dirty="0"/>
              <a:t>Provide an articulate opposition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E7D04-CE56-7D4F-9CA6-CCF2A81AB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Parties in Democracy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71D12-5511-F042-89AE-FFCD8C1A7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sz="2600" dirty="0">
                <a:solidFill>
                  <a:prstClr val="black"/>
                </a:solidFill>
              </a:rPr>
              <a:t>Three components of parties in American government:</a:t>
            </a:r>
          </a:p>
          <a:p>
            <a:pPr lvl="1"/>
            <a:r>
              <a:rPr lang="en-US" altLang="en-US" sz="2600" b="1" dirty="0">
                <a:solidFill>
                  <a:prstClr val="black"/>
                </a:solidFill>
              </a:rPr>
              <a:t>Party organization</a:t>
            </a:r>
          </a:p>
          <a:p>
            <a:pPr lvl="2"/>
            <a:r>
              <a:rPr lang="en-US" altLang="en-US" sz="2600" dirty="0">
                <a:solidFill>
                  <a:prstClr val="black"/>
                </a:solidFill>
              </a:rPr>
              <a:t>The official structure that conducts the political business of parties</a:t>
            </a:r>
          </a:p>
          <a:p>
            <a:pPr lvl="1"/>
            <a:r>
              <a:rPr lang="en-US" altLang="en-US" sz="2600" b="1" dirty="0">
                <a:solidFill>
                  <a:prstClr val="black"/>
                </a:solidFill>
              </a:rPr>
              <a:t>Party-in-government</a:t>
            </a:r>
          </a:p>
          <a:p>
            <a:pPr lvl="2"/>
            <a:r>
              <a:rPr lang="en-US" altLang="en-US" sz="2600" dirty="0">
                <a:solidFill>
                  <a:prstClr val="black"/>
                </a:solidFill>
              </a:rPr>
              <a:t>The members of the party who have been elected to serve in government</a:t>
            </a:r>
          </a:p>
          <a:p>
            <a:pPr lvl="1"/>
            <a:r>
              <a:rPr lang="en-US" altLang="en-US" sz="2600" b="1" dirty="0">
                <a:solidFill>
                  <a:prstClr val="black"/>
                </a:solidFill>
              </a:rPr>
              <a:t>Party-in-the-electorate</a:t>
            </a:r>
          </a:p>
          <a:p>
            <a:pPr lvl="2"/>
            <a:r>
              <a:rPr lang="en-US" altLang="en-US" sz="2600" dirty="0">
                <a:solidFill>
                  <a:prstClr val="black"/>
                </a:solidFill>
              </a:rPr>
              <a:t>Ordinary citizens who identify with the party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A8BE22-E988-904B-87DA-97C7D2CC7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26D50-762A-F14D-B252-CF0AD2AE0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4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73080-200F-0A45-8A7C-579EAE880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Responsible Party Model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A8325-43B1-F44A-B87F-1E6F3EBF6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>
                <a:solidFill>
                  <a:prstClr val="black"/>
                </a:solidFill>
              </a:rPr>
              <a:t>Each party presents a coherent set of programs to voters, consistent with its ideology and clearly different from those of the other party, with candidates pledging to support and implement their party</a:t>
            </a:r>
            <a:r>
              <a:rPr lang="ja-JP" altLang="en-US">
                <a:solidFill>
                  <a:prstClr val="black"/>
                </a:solidFill>
              </a:rPr>
              <a:t>’</a:t>
            </a:r>
            <a:r>
              <a:rPr lang="en-US" altLang="ja-JP" dirty="0">
                <a:solidFill>
                  <a:prstClr val="black"/>
                </a:solidFill>
              </a:rPr>
              <a:t>s programs if elected  </a:t>
            </a:r>
          </a:p>
          <a:p>
            <a:pPr lvl="1"/>
            <a:r>
              <a:rPr lang="en-US" altLang="en-US" dirty="0">
                <a:solidFill>
                  <a:prstClr val="black"/>
                </a:solidFill>
              </a:rPr>
              <a:t>Both voters and party leaders provide accountability by making sure that representatives follow the platform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8DCDAD-CC47-2C4A-ABDB-F895C32D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C5C6F-5DE4-444C-AA93-AC8861E74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30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History of Parties in America (1 of 2)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800" dirty="0"/>
              <a:t>Party machines</a:t>
            </a:r>
          </a:p>
          <a:p>
            <a:r>
              <a:rPr lang="en-US" altLang="en-US" sz="3800" dirty="0"/>
              <a:t>Party bosses</a:t>
            </a:r>
          </a:p>
          <a:p>
            <a:r>
              <a:rPr lang="en-US" altLang="en-US" sz="3800" dirty="0"/>
              <a:t>Patronage</a:t>
            </a:r>
          </a:p>
          <a:p>
            <a:r>
              <a:rPr lang="en-US" altLang="en-US" sz="3800" dirty="0"/>
              <a:t>Party primaries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CF2AD-B527-0C45-9327-D083E7534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History of Parties in America 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E3449-C96D-8844-B1E3-0E6071C8F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>
                <a:solidFill>
                  <a:prstClr val="black"/>
                </a:solidFill>
                <a:ea typeface="ＭＳ Ｐゴシック" charset="0"/>
              </a:rPr>
              <a:t>Periods of stability are referred to as party eras</a:t>
            </a:r>
          </a:p>
          <a:p>
            <a:pPr marL="342900" lvl="1" indent="-342900">
              <a:buFontTx/>
              <a:buChar char="•"/>
              <a:defRPr/>
            </a:pPr>
            <a:r>
              <a:rPr lang="en-US" sz="3200" b="1" dirty="0">
                <a:solidFill>
                  <a:prstClr val="black"/>
                </a:solidFill>
                <a:ea typeface="ＭＳ Ｐゴシック" charset="0"/>
              </a:rPr>
              <a:t>Realignment: </a:t>
            </a:r>
            <a:r>
              <a:rPr lang="en-US" sz="3000" dirty="0">
                <a:solidFill>
                  <a:prstClr val="black"/>
                </a:solidFill>
                <a:ea typeface="ＭＳ Ｐゴシック" charset="0"/>
              </a:rPr>
              <a:t>a substantial and long-term shift in party allegiance by individuals and groups, usually resulting in a change in policy direction</a:t>
            </a:r>
            <a:endParaRPr lang="en-US" sz="3000" b="1" dirty="0">
              <a:solidFill>
                <a:prstClr val="black"/>
              </a:solidFill>
              <a:ea typeface="ＭＳ Ｐゴシック" charset="0"/>
            </a:endParaRPr>
          </a:p>
          <a:p>
            <a:pPr lvl="0">
              <a:defRPr/>
            </a:pPr>
            <a:r>
              <a:rPr lang="en-US" b="1" dirty="0">
                <a:solidFill>
                  <a:prstClr val="black"/>
                </a:solidFill>
                <a:ea typeface="ＭＳ Ｐゴシック" charset="0"/>
              </a:rPr>
              <a:t>Dealignment</a:t>
            </a:r>
            <a:r>
              <a:rPr lang="en-US" dirty="0">
                <a:solidFill>
                  <a:prstClr val="black"/>
                </a:solidFill>
                <a:ea typeface="ＭＳ Ｐゴシック" charset="0"/>
              </a:rPr>
              <a:t>: </a:t>
            </a:r>
            <a:r>
              <a:rPr lang="en-US" sz="3000" dirty="0">
                <a:solidFill>
                  <a:prstClr val="black"/>
                </a:solidFill>
                <a:ea typeface="ＭＳ Ｐゴシック" charset="0"/>
              </a:rPr>
              <a:t>decline in number of people who identify with a particular party since 1980s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340BFB-8213-1945-9E4F-3A465030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Barbour, </a:t>
            </a:r>
            <a:r>
              <a:rPr lang="en-IN" i="1"/>
              <a:t>Keeping the Republic, Brief 8e. </a:t>
            </a:r>
            <a:r>
              <a:rPr lang="en-IN"/>
              <a:t>© SAGE Publications, 2020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84E5B-CDAF-0E41-B696-9DF194381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CE8D-5C5A-49B4-AAF8-1B1AA3D45A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73087"/>
      </p:ext>
    </p:extLst>
  </p:cSld>
  <p:clrMapOvr>
    <a:masterClrMapping/>
  </p:clrMapOvr>
</p:sld>
</file>

<file path=ppt/theme/theme1.xml><?xml version="1.0" encoding="utf-8"?>
<a:theme xmlns:a="http://schemas.openxmlformats.org/drawingml/2006/main" name="Barbour_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rbour_Theme" id="{872FFA1F-AFE2-4F62-A819-1BBD3D379D9C}" vid="{B524B2FC-A722-4B30-9CDE-3E8822D494F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Barbour_Theme</Template>
  <TotalTime>186</TotalTime>
  <Words>2248</Words>
  <Application>Microsoft Office PowerPoint</Application>
  <PresentationFormat>On-screen Show (4:3)</PresentationFormat>
  <Paragraphs>247</Paragraphs>
  <Slides>36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Arial</vt:lpstr>
      <vt:lpstr>Calibri</vt:lpstr>
      <vt:lpstr>Barbour_Theme</vt:lpstr>
      <vt:lpstr>PowerPoint Presentation</vt:lpstr>
      <vt:lpstr>Chapter 11 </vt:lpstr>
      <vt:lpstr>After You’ve Read This Chapter, You Will Be Able To: (1 of 2) </vt:lpstr>
      <vt:lpstr>After You’ve Read This Chapter, You Will Be Able To: (2 of 2)</vt:lpstr>
      <vt:lpstr>Political Parties</vt:lpstr>
      <vt:lpstr>Parties in Democracy</vt:lpstr>
      <vt:lpstr>The Responsible Party Model</vt:lpstr>
      <vt:lpstr>The History of Parties in America (1 of 2)</vt:lpstr>
      <vt:lpstr>The History of Parties in America (2 of 2)</vt:lpstr>
      <vt:lpstr>The Parties Today</vt:lpstr>
      <vt:lpstr>Characteristics of the American Party System</vt:lpstr>
      <vt:lpstr>Two-Party Competition</vt:lpstr>
      <vt:lpstr>Increasing Ideological Polarization</vt:lpstr>
      <vt:lpstr>Decentralized Party Organizations</vt:lpstr>
      <vt:lpstr>Changes in Party Discipline Over Time</vt:lpstr>
      <vt:lpstr>Faction and Interest Groups</vt:lpstr>
      <vt:lpstr>Roles of Interest Groups (1 of 2)</vt:lpstr>
      <vt:lpstr>Roles of Interest Groups (2 of 2)</vt:lpstr>
      <vt:lpstr>Why Do Interest Groups Form? (1 of 3)</vt:lpstr>
      <vt:lpstr>Why Do Interest Groups Form? (2 of 3)</vt:lpstr>
      <vt:lpstr>Why Do Interest Groups Form? (3 of 3)</vt:lpstr>
      <vt:lpstr>Economic Interest Groups</vt:lpstr>
      <vt:lpstr>Equal Opportunity Interest Groups</vt:lpstr>
      <vt:lpstr>Public Interest Groups (1 of 2)</vt:lpstr>
      <vt:lpstr>Public Interest Groups (2 of 2)</vt:lpstr>
      <vt:lpstr>Government Interest Groups</vt:lpstr>
      <vt:lpstr>Interest Group Politics</vt:lpstr>
      <vt:lpstr>Direct Lobbying: Congress (1 of 2)</vt:lpstr>
      <vt:lpstr>Direct Lobbying: Congress (2 of 2)</vt:lpstr>
      <vt:lpstr>Direct Lobbying: President</vt:lpstr>
      <vt:lpstr>Direct Lobbying: The Bureaucracy</vt:lpstr>
      <vt:lpstr>Direct Lobbying: The Courts</vt:lpstr>
      <vt:lpstr>Indirect Lobbying: The Public (1 of 2)</vt:lpstr>
      <vt:lpstr>Indirect Lobbying: The Public (2 of 2)</vt:lpstr>
      <vt:lpstr>Interest Group Resources</vt:lpstr>
      <vt:lpstr>Citizenship and Political Groups</vt:lpstr>
    </vt:vector>
  </TitlesOfParts>
  <Company>SAGE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Parties and Interest Groups</dc:title>
  <dc:creator>Hollingsworth, Megan</dc:creator>
  <cp:lastModifiedBy>Frances Jackson</cp:lastModifiedBy>
  <cp:revision>24</cp:revision>
  <dcterms:created xsi:type="dcterms:W3CDTF">2016-11-23T22:17:04Z</dcterms:created>
  <dcterms:modified xsi:type="dcterms:W3CDTF">2019-07-21T01:26:14Z</dcterms:modified>
</cp:coreProperties>
</file>