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70" r:id="rId2"/>
    <p:sldId id="271" r:id="rId3"/>
    <p:sldId id="272" r:id="rId4"/>
    <p:sldId id="273" r:id="rId5"/>
    <p:sldId id="274" r:id="rId6"/>
    <p:sldId id="275" r:id="rId7"/>
    <p:sldId id="276" r:id="rId8"/>
    <p:sldId id="277" r:id="rId9"/>
    <p:sldId id="278" r:id="rId10"/>
    <p:sldId id="279" r:id="rId11"/>
    <p:sldId id="280" r:id="rId12"/>
    <p:sldId id="269"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005" autoAdjust="0"/>
    <p:restoredTop sz="59704" autoAdjust="0"/>
  </p:normalViewPr>
  <p:slideViewPr>
    <p:cSldViewPr snapToGrid="0">
      <p:cViewPr varScale="1">
        <p:scale>
          <a:sx n="69" d="100"/>
          <a:sy n="69" d="100"/>
        </p:scale>
        <p:origin x="1740"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37161B0-EA69-4BE1-9E0E-B209B612CF3F}" type="datetimeFigureOut">
              <a:rPr lang="en-US" smtClean="0"/>
              <a:t>7/16/2024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9BE8D46-9838-4006-AA3B-F203009D89A4}" type="slidenum">
              <a:rPr lang="en-US" smtClean="0"/>
              <a:t>‹#›</a:t>
            </a:fld>
            <a:endParaRPr lang="en-US"/>
          </a:p>
        </p:txBody>
      </p:sp>
    </p:spTree>
    <p:extLst>
      <p:ext uri="{BB962C8B-B14F-4D97-AF65-F5344CB8AC3E}">
        <p14:creationId xmlns:p14="http://schemas.microsoft.com/office/powerpoint/2010/main" val="8175888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9BE8D46-9838-4006-AA3B-F203009D89A4}" type="slidenum">
              <a:rPr lang="en-US" smtClean="0"/>
              <a:t>1</a:t>
            </a:fld>
            <a:endParaRPr lang="en-US"/>
          </a:p>
        </p:txBody>
      </p:sp>
    </p:spTree>
    <p:extLst>
      <p:ext uri="{BB962C8B-B14F-4D97-AF65-F5344CB8AC3E}">
        <p14:creationId xmlns:p14="http://schemas.microsoft.com/office/powerpoint/2010/main" val="4823339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Another</a:t>
            </a:r>
            <a:r>
              <a:rPr lang="en-US" baseline="0" dirty="0"/>
              <a:t> strategic action is to engage with community events and local businesses so that there can be sponsored local events like the Charles Town Heritage Festival, parades, and county fairs to increase visibility. A well-structured method to partner with local businesses for cross-promotions, discounts, and sponsorships will get implemented then facilitate a mutually beneficial relationship that enhances the team's presence in the community. The team will attract more promotional activities through collaboration with target demographics. Family-friendly promotions like discounted family tickets, activities for kids at games, and family event nights will attract families. It will then be possible to implement community outreach programs that involve hosting baseball clinics, charity events, and school visits to build a strong community connection.</a:t>
            </a:r>
          </a:p>
        </p:txBody>
      </p:sp>
      <p:sp>
        <p:nvSpPr>
          <p:cNvPr id="4" name="Slide Number Placeholder 3"/>
          <p:cNvSpPr>
            <a:spLocks noGrp="1"/>
          </p:cNvSpPr>
          <p:nvPr>
            <p:ph type="sldNum" sz="quarter" idx="5"/>
          </p:nvPr>
        </p:nvSpPr>
        <p:spPr/>
        <p:txBody>
          <a:bodyPr/>
          <a:lstStyle/>
          <a:p>
            <a:fld id="{B9BE8D46-9838-4006-AA3B-F203009D89A4}" type="slidenum">
              <a:rPr lang="en-US" smtClean="0"/>
              <a:t>10</a:t>
            </a:fld>
            <a:endParaRPr lang="en-US"/>
          </a:p>
        </p:txBody>
      </p:sp>
    </p:spTree>
    <p:extLst>
      <p:ext uri="{BB962C8B-B14F-4D97-AF65-F5344CB8AC3E}">
        <p14:creationId xmlns:p14="http://schemas.microsoft.com/office/powerpoint/2010/main" val="37860910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Use</a:t>
            </a:r>
            <a:r>
              <a:rPr lang="en-US" baseline="0" dirty="0"/>
              <a:t> of </a:t>
            </a:r>
            <a:r>
              <a:rPr lang="en-US" dirty="0"/>
              <a:t>digital marketing strategies to reach a broader audience</a:t>
            </a:r>
            <a:r>
              <a:rPr lang="en-US" baseline="0" dirty="0"/>
              <a:t> is possible by </a:t>
            </a:r>
            <a:r>
              <a:rPr lang="en-US" dirty="0"/>
              <a:t>leveraging social media platforms and targeted advertising. Such a process will implement organized</a:t>
            </a:r>
            <a:r>
              <a:rPr lang="en-US" baseline="0" dirty="0"/>
              <a:t> events and promotions which have an advanced capability of positive returns. An accurate can get attained through promotions that appeal to families like discounted ticket packages and special game-day experiences. In this way, the marketing plan will facilitate partnerships that are advanced and capable to advance positive outcomes. As presented, </a:t>
            </a:r>
            <a:r>
              <a:rPr lang="en-US" dirty="0"/>
              <a:t>strategic partnerships need</a:t>
            </a:r>
            <a:r>
              <a:rPr lang="en-US" baseline="0" dirty="0"/>
              <a:t> to get formed</a:t>
            </a:r>
            <a:r>
              <a:rPr lang="en-US" dirty="0"/>
              <a:t> with local businesses and community organizations to strengthen ties and increase the team's visibility. It will then be possible to collaborate on joint promotions, sponsorships, and community outreach initiatives so</a:t>
            </a:r>
            <a:r>
              <a:rPr lang="en-US" baseline="0" dirty="0"/>
              <a:t> that there can be a </a:t>
            </a:r>
            <a:r>
              <a:rPr lang="en-US" dirty="0"/>
              <a:t>sense of community pride and support for the Charles Town Patriots.</a:t>
            </a:r>
          </a:p>
          <a:p>
            <a:endParaRPr lang="en-US" dirty="0"/>
          </a:p>
        </p:txBody>
      </p:sp>
      <p:sp>
        <p:nvSpPr>
          <p:cNvPr id="4" name="Slide Number Placeholder 3"/>
          <p:cNvSpPr>
            <a:spLocks noGrp="1"/>
          </p:cNvSpPr>
          <p:nvPr>
            <p:ph type="sldNum" sz="quarter" idx="5"/>
          </p:nvPr>
        </p:nvSpPr>
        <p:spPr/>
        <p:txBody>
          <a:bodyPr/>
          <a:lstStyle/>
          <a:p>
            <a:fld id="{B9BE8D46-9838-4006-AA3B-F203009D89A4}" type="slidenum">
              <a:rPr lang="en-US" smtClean="0"/>
              <a:t>11</a:t>
            </a:fld>
            <a:endParaRPr lang="en-US"/>
          </a:p>
        </p:txBody>
      </p:sp>
    </p:spTree>
    <p:extLst>
      <p:ext uri="{BB962C8B-B14F-4D97-AF65-F5344CB8AC3E}">
        <p14:creationId xmlns:p14="http://schemas.microsoft.com/office/powerpoint/2010/main" val="12149691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latin typeface="Times New Roman" panose="02020603050405020304" pitchFamily="18" charset="0"/>
                <a:cs typeface="Times New Roman" panose="02020603050405020304" pitchFamily="18" charset="0"/>
              </a:rPr>
              <a:t>Marketing for the Charles Town Patriots minor league baseball team</a:t>
            </a:r>
            <a:r>
              <a:rPr lang="en-US" sz="1200" baseline="0" dirty="0">
                <a:solidFill>
                  <a:schemeClr val="tx1"/>
                </a:solidFill>
                <a:latin typeface="Times New Roman" panose="02020603050405020304" pitchFamily="18" charset="0"/>
                <a:cs typeface="Times New Roman" panose="02020603050405020304" pitchFamily="18" charset="0"/>
              </a:rPr>
              <a:t> will be done better </a:t>
            </a:r>
            <a:r>
              <a:rPr lang="en-US" sz="1200" dirty="0">
                <a:solidFill>
                  <a:schemeClr val="tx1"/>
                </a:solidFill>
                <a:latin typeface="Times New Roman" panose="02020603050405020304" pitchFamily="18" charset="0"/>
                <a:cs typeface="Times New Roman" panose="02020603050405020304" pitchFamily="18" charset="0"/>
              </a:rPr>
              <a:t>to attract more fans and enhance community engagement. This</a:t>
            </a:r>
            <a:r>
              <a:rPr lang="en-US" sz="1200" baseline="0" dirty="0">
                <a:solidFill>
                  <a:schemeClr val="tx1"/>
                </a:solidFill>
                <a:latin typeface="Times New Roman" panose="02020603050405020304" pitchFamily="18" charset="0"/>
                <a:cs typeface="Times New Roman" panose="02020603050405020304" pitchFamily="18" charset="0"/>
              </a:rPr>
              <a:t> </a:t>
            </a:r>
            <a:r>
              <a:rPr lang="en-US" sz="1200" dirty="0">
                <a:solidFill>
                  <a:schemeClr val="tx1"/>
                </a:solidFill>
                <a:latin typeface="Times New Roman" panose="02020603050405020304" pitchFamily="18" charset="0"/>
                <a:cs typeface="Times New Roman" panose="02020603050405020304" pitchFamily="18" charset="0"/>
              </a:rPr>
              <a:t>marketing plan is designed to increase game attendance, foster community relationships, and improve the fan experience. It</a:t>
            </a:r>
            <a:r>
              <a:rPr lang="en-US" sz="1200" baseline="0" dirty="0">
                <a:solidFill>
                  <a:schemeClr val="tx1"/>
                </a:solidFill>
                <a:latin typeface="Times New Roman" panose="02020603050405020304" pitchFamily="18" charset="0"/>
                <a:cs typeface="Times New Roman" panose="02020603050405020304" pitchFamily="18" charset="0"/>
              </a:rPr>
              <a:t> is proper to</a:t>
            </a:r>
            <a:r>
              <a:rPr lang="en-US" sz="1200" dirty="0">
                <a:solidFill>
                  <a:schemeClr val="tx1"/>
                </a:solidFill>
                <a:latin typeface="Times New Roman" panose="02020603050405020304" pitchFamily="18" charset="0"/>
                <a:cs typeface="Times New Roman" panose="02020603050405020304" pitchFamily="18" charset="0"/>
              </a:rPr>
              <a:t> understand the local market and its unique characteristics</a:t>
            </a:r>
            <a:r>
              <a:rPr lang="en-US" sz="1200" baseline="0" dirty="0">
                <a:solidFill>
                  <a:schemeClr val="tx1"/>
                </a:solidFill>
                <a:latin typeface="Times New Roman" panose="02020603050405020304" pitchFamily="18" charset="0"/>
                <a:cs typeface="Times New Roman" panose="02020603050405020304" pitchFamily="18" charset="0"/>
              </a:rPr>
              <a:t> to</a:t>
            </a:r>
            <a:r>
              <a:rPr lang="en-US" sz="1200" dirty="0">
                <a:solidFill>
                  <a:schemeClr val="tx1"/>
                </a:solidFill>
                <a:latin typeface="Times New Roman" panose="02020603050405020304" pitchFamily="18" charset="0"/>
                <a:cs typeface="Times New Roman" panose="02020603050405020304" pitchFamily="18" charset="0"/>
              </a:rPr>
              <a:t> focus on creation</a:t>
            </a:r>
            <a:r>
              <a:rPr lang="en-US" sz="1200" baseline="0" dirty="0">
                <a:solidFill>
                  <a:schemeClr val="tx1"/>
                </a:solidFill>
                <a:latin typeface="Times New Roman" panose="02020603050405020304" pitchFamily="18" charset="0"/>
                <a:cs typeface="Times New Roman" panose="02020603050405020304" pitchFamily="18" charset="0"/>
              </a:rPr>
              <a:t> of</a:t>
            </a:r>
            <a:r>
              <a:rPr lang="en-US" sz="1200" dirty="0">
                <a:solidFill>
                  <a:schemeClr val="tx1"/>
                </a:solidFill>
                <a:latin typeface="Times New Roman" panose="02020603050405020304" pitchFamily="18" charset="0"/>
                <a:cs typeface="Times New Roman" panose="02020603050405020304" pitchFamily="18" charset="0"/>
              </a:rPr>
              <a:t> targeted marketing campaigns.</a:t>
            </a:r>
            <a:r>
              <a:rPr lang="en-US" sz="1200" baseline="0" dirty="0">
                <a:solidFill>
                  <a:schemeClr val="tx1"/>
                </a:solidFill>
                <a:latin typeface="Times New Roman" panose="02020603050405020304" pitchFamily="18" charset="0"/>
                <a:cs typeface="Times New Roman" panose="02020603050405020304" pitchFamily="18" charset="0"/>
              </a:rPr>
              <a:t> All these processes will promote</a:t>
            </a:r>
            <a:r>
              <a:rPr lang="en-US" sz="1200" dirty="0">
                <a:solidFill>
                  <a:schemeClr val="tx1"/>
                </a:solidFill>
                <a:latin typeface="Times New Roman" panose="02020603050405020304" pitchFamily="18" charset="0"/>
                <a:cs typeface="Times New Roman" panose="02020603050405020304" pitchFamily="18" charset="0"/>
              </a:rPr>
              <a:t> engagement with various community groups and leverage local media to promote the team effectively.</a:t>
            </a:r>
            <a:r>
              <a:rPr lang="en-US" sz="1200" baseline="0" dirty="0">
                <a:solidFill>
                  <a:schemeClr val="tx1"/>
                </a:solidFill>
                <a:latin typeface="Times New Roman" panose="02020603050405020304" pitchFamily="18" charset="0"/>
                <a:cs typeface="Times New Roman" panose="02020603050405020304" pitchFamily="18" charset="0"/>
              </a:rPr>
              <a:t> The knowledge gained through </a:t>
            </a:r>
            <a:r>
              <a:rPr lang="en-US" sz="1200" kern="1200" dirty="0">
                <a:solidFill>
                  <a:schemeClr val="tx1"/>
                </a:solidFill>
                <a:effectLst/>
                <a:latin typeface="+mn-lt"/>
                <a:ea typeface="+mn-ea"/>
                <a:cs typeface="+mn-cs"/>
              </a:rPr>
              <a:t>market demographics provides valuable insights into the preferences and behaviors of potential fans. In this regard, it is</a:t>
            </a:r>
            <a:r>
              <a:rPr lang="en-US" sz="1200" kern="1200" baseline="0" dirty="0">
                <a:solidFill>
                  <a:schemeClr val="tx1"/>
                </a:solidFill>
                <a:effectLst/>
                <a:latin typeface="+mn-lt"/>
                <a:ea typeface="+mn-ea"/>
                <a:cs typeface="+mn-cs"/>
              </a:rPr>
              <a:t> proper to research </a:t>
            </a:r>
            <a:r>
              <a:rPr lang="en-US" sz="1200" kern="1200" dirty="0">
                <a:solidFill>
                  <a:schemeClr val="tx1"/>
                </a:solidFill>
                <a:effectLst/>
                <a:latin typeface="+mn-lt"/>
                <a:ea typeface="+mn-ea"/>
                <a:cs typeface="+mn-cs"/>
              </a:rPr>
              <a:t>the age, income, education levels, and interests of local residents</a:t>
            </a:r>
            <a:r>
              <a:rPr lang="en-US" sz="1200" kern="1200" baseline="0" dirty="0">
                <a:solidFill>
                  <a:schemeClr val="tx1"/>
                </a:solidFill>
                <a:effectLst/>
                <a:latin typeface="+mn-lt"/>
                <a:ea typeface="+mn-ea"/>
                <a:cs typeface="+mn-cs"/>
              </a:rPr>
              <a:t> to</a:t>
            </a:r>
            <a:r>
              <a:rPr lang="en-US" sz="1200" kern="1200" dirty="0">
                <a:solidFill>
                  <a:schemeClr val="tx1"/>
                </a:solidFill>
                <a:effectLst/>
                <a:latin typeface="+mn-lt"/>
                <a:ea typeface="+mn-ea"/>
                <a:cs typeface="+mn-cs"/>
              </a:rPr>
              <a:t> tailor marketing messages so</a:t>
            </a:r>
            <a:r>
              <a:rPr lang="en-US" sz="1200" kern="1200" baseline="0" dirty="0">
                <a:solidFill>
                  <a:schemeClr val="tx1"/>
                </a:solidFill>
                <a:effectLst/>
                <a:latin typeface="+mn-lt"/>
                <a:ea typeface="+mn-ea"/>
                <a:cs typeface="+mn-cs"/>
              </a:rPr>
              <a:t> that they can</a:t>
            </a:r>
            <a:r>
              <a:rPr lang="en-US" sz="1200" kern="1200" dirty="0">
                <a:solidFill>
                  <a:schemeClr val="tx1"/>
                </a:solidFill>
                <a:effectLst/>
                <a:latin typeface="+mn-lt"/>
                <a:ea typeface="+mn-ea"/>
                <a:cs typeface="+mn-cs"/>
              </a:rPr>
              <a:t> appeal directly to them. </a:t>
            </a:r>
            <a:endParaRPr lang="en-US" sz="1200" dirty="0">
              <a:solidFill>
                <a:schemeClr val="tx1"/>
              </a:solidFill>
              <a:latin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B9BE8D46-9838-4006-AA3B-F203009D89A4}" type="slidenum">
              <a:rPr lang="en-US" smtClean="0"/>
              <a:t>2</a:t>
            </a:fld>
            <a:endParaRPr lang="en-US"/>
          </a:p>
        </p:txBody>
      </p:sp>
    </p:spTree>
    <p:extLst>
      <p:ext uri="{BB962C8B-B14F-4D97-AF65-F5344CB8AC3E}">
        <p14:creationId xmlns:p14="http://schemas.microsoft.com/office/powerpoint/2010/main" val="6138472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latin typeface="Times New Roman" panose="02020603050405020304" pitchFamily="18" charset="0"/>
                <a:cs typeface="Times New Roman" panose="02020603050405020304" pitchFamily="18" charset="0"/>
              </a:rPr>
              <a:t>Knowledge of the</a:t>
            </a:r>
            <a:r>
              <a:rPr lang="en-US" sz="1200" baseline="0" dirty="0">
                <a:solidFill>
                  <a:schemeClr val="tx1"/>
                </a:solidFill>
                <a:latin typeface="Times New Roman" panose="02020603050405020304" pitchFamily="18" charset="0"/>
                <a:cs typeface="Times New Roman" panose="02020603050405020304" pitchFamily="18" charset="0"/>
              </a:rPr>
              <a:t> </a:t>
            </a:r>
            <a:r>
              <a:rPr lang="en-US" sz="1200" dirty="0">
                <a:solidFill>
                  <a:schemeClr val="tx1"/>
                </a:solidFill>
                <a:latin typeface="Times New Roman" panose="02020603050405020304" pitchFamily="18" charset="0"/>
                <a:cs typeface="Times New Roman" panose="02020603050405020304" pitchFamily="18" charset="0"/>
              </a:rPr>
              <a:t>total population is essential to scale promotional activities and set realistic attendance goals. </a:t>
            </a:r>
          </a:p>
          <a:p>
            <a:pPr lvl="0"/>
            <a:r>
              <a:rPr lang="en-US" sz="1200" kern="1200" dirty="0">
                <a:solidFill>
                  <a:schemeClr val="tx1"/>
                </a:solidFill>
                <a:effectLst/>
                <a:latin typeface="+mn-lt"/>
                <a:ea typeface="+mn-ea"/>
                <a:cs typeface="+mn-cs"/>
              </a:rPr>
              <a:t>The age distribution in Charles Town is as follows</a:t>
            </a:r>
            <a:r>
              <a:rPr lang="en-US" sz="1200" kern="1200" baseline="0" dirty="0">
                <a:solidFill>
                  <a:schemeClr val="tx1"/>
                </a:solidFill>
                <a:effectLst/>
                <a:latin typeface="+mn-lt"/>
                <a:ea typeface="+mn-ea"/>
                <a:cs typeface="+mn-cs"/>
              </a:rPr>
              <a:t> </a:t>
            </a:r>
            <a:r>
              <a:rPr lang="en-US" sz="1100" dirty="0">
                <a:solidFill>
                  <a:schemeClr val="tx1"/>
                </a:solidFill>
                <a:latin typeface="Times New Roman" panose="02020603050405020304" pitchFamily="18" charset="0"/>
                <a:cs typeface="Times New Roman" panose="02020603050405020304" pitchFamily="18" charset="0"/>
              </a:rPr>
              <a:t>(CTWP, 2024):</a:t>
            </a:r>
            <a:endParaRPr lang="en-US" sz="11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Children (0-12 years)</a:t>
            </a:r>
            <a:r>
              <a:rPr lang="en-US" sz="1200" kern="1200" baseline="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 Approximately 12.7% (1,022 individuals)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Teenagers (13-19 years)</a:t>
            </a:r>
            <a:r>
              <a:rPr lang="en-US" sz="1200" kern="1200" baseline="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 Approximately 10% (805 individuals)</a:t>
            </a:r>
            <a:endParaRPr lang="en-US" sz="11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Adults (20-64 years)</a:t>
            </a:r>
            <a:r>
              <a:rPr lang="en-US" sz="1200" kern="1200" baseline="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 Approximately 66.5% (5,357 individuals)</a:t>
            </a:r>
            <a:endParaRPr lang="en-US" sz="11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Seniors (65+ years)</a:t>
            </a:r>
            <a:r>
              <a:rPr lang="en-US" sz="1200" kern="1200" baseline="0" dirty="0">
                <a:solidFill>
                  <a:schemeClr val="tx1"/>
                </a:solidFill>
                <a:effectLst/>
                <a:latin typeface="+mn-lt"/>
                <a:ea typeface="+mn-ea"/>
                <a:cs typeface="+mn-cs"/>
              </a:rPr>
              <a:t> - </a:t>
            </a:r>
            <a:r>
              <a:rPr lang="en-US" sz="1200" kern="1200" dirty="0">
                <a:solidFill>
                  <a:schemeClr val="tx1"/>
                </a:solidFill>
                <a:effectLst/>
                <a:latin typeface="+mn-lt"/>
                <a:ea typeface="+mn-ea"/>
                <a:cs typeface="+mn-cs"/>
              </a:rPr>
              <a:t>Approximately 10.8% (870 individuals)</a:t>
            </a:r>
          </a:p>
          <a:p>
            <a:pPr lvl="0"/>
            <a:r>
              <a:rPr lang="en-US" sz="1200" kern="1200" dirty="0">
                <a:solidFill>
                  <a:schemeClr val="tx1"/>
                </a:solidFill>
                <a:effectLst/>
                <a:latin typeface="+mn-lt"/>
                <a:ea typeface="+mn-ea"/>
                <a:cs typeface="+mn-cs"/>
              </a:rPr>
              <a:t>The age distribution is proper</a:t>
            </a:r>
            <a:r>
              <a:rPr lang="en-US" sz="1200" kern="1200" baseline="0" dirty="0">
                <a:solidFill>
                  <a:schemeClr val="tx1"/>
                </a:solidFill>
                <a:effectLst/>
                <a:latin typeface="+mn-lt"/>
                <a:ea typeface="+mn-ea"/>
                <a:cs typeface="+mn-cs"/>
              </a:rPr>
              <a:t> to determine the </a:t>
            </a:r>
            <a:r>
              <a:rPr lang="en-US" sz="1200" kern="1200" dirty="0">
                <a:solidFill>
                  <a:schemeClr val="tx1"/>
                </a:solidFill>
                <a:effectLst/>
                <a:latin typeface="+mn-lt"/>
                <a:ea typeface="+mn-ea"/>
                <a:cs typeface="+mn-cs"/>
              </a:rPr>
              <a:t>need for family-oriented promotions or youth engagement programs.</a:t>
            </a:r>
            <a:endParaRPr lang="en-US" sz="11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tx1"/>
              </a:solidFill>
              <a:latin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B9BE8D46-9838-4006-AA3B-F203009D89A4}" type="slidenum">
              <a:rPr lang="en-US" smtClean="0"/>
              <a:t>3</a:t>
            </a:fld>
            <a:endParaRPr lang="en-US"/>
          </a:p>
        </p:txBody>
      </p:sp>
    </p:spTree>
    <p:extLst>
      <p:ext uri="{BB962C8B-B14F-4D97-AF65-F5344CB8AC3E}">
        <p14:creationId xmlns:p14="http://schemas.microsoft.com/office/powerpoint/2010/main" val="35209650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Factors that contribute to the</a:t>
            </a:r>
            <a:r>
              <a:rPr lang="en-US" baseline="0" dirty="0"/>
              <a:t> population </a:t>
            </a:r>
            <a:r>
              <a:rPr lang="en-US" dirty="0"/>
              <a:t>trends include local economic conditions, housing developments, and job opportunities. It is proper to always</a:t>
            </a:r>
            <a:r>
              <a:rPr lang="en-US" baseline="0" dirty="0"/>
              <a:t> to include these </a:t>
            </a:r>
            <a:r>
              <a:rPr lang="en-US" dirty="0"/>
              <a:t>trends to be able to anticipate future market conditions and adjust marketing strategies accordingly. For instance, population growth may present opportunities for Charles</a:t>
            </a:r>
            <a:r>
              <a:rPr lang="en-US" baseline="0" dirty="0"/>
              <a:t> Town MV to expand its </a:t>
            </a:r>
            <a:r>
              <a:rPr lang="en-US" dirty="0"/>
              <a:t>fan base, while a more aggressive marketing approach might be necessary to maintain attendance levels in the face of potential population decline. Another</a:t>
            </a:r>
            <a:r>
              <a:rPr lang="en-US" baseline="0" dirty="0"/>
              <a:t> example is that a larger adult population may indicate opportunities for corporate partnerships and adult-focused events. As such, the new prompt is that a substantial senior population might benefit from special senior discounts and community engagement initiatives.</a:t>
            </a:r>
            <a:endParaRPr lang="en-US" dirty="0"/>
          </a:p>
        </p:txBody>
      </p:sp>
      <p:sp>
        <p:nvSpPr>
          <p:cNvPr id="4" name="Slide Number Placeholder 3"/>
          <p:cNvSpPr>
            <a:spLocks noGrp="1"/>
          </p:cNvSpPr>
          <p:nvPr>
            <p:ph type="sldNum" sz="quarter" idx="5"/>
          </p:nvPr>
        </p:nvSpPr>
        <p:spPr/>
        <p:txBody>
          <a:bodyPr/>
          <a:lstStyle/>
          <a:p>
            <a:fld id="{B9BE8D46-9838-4006-AA3B-F203009D89A4}" type="slidenum">
              <a:rPr lang="en-US" smtClean="0"/>
              <a:t>4</a:t>
            </a:fld>
            <a:endParaRPr lang="en-US"/>
          </a:p>
        </p:txBody>
      </p:sp>
    </p:spTree>
    <p:extLst>
      <p:ext uri="{BB962C8B-B14F-4D97-AF65-F5344CB8AC3E}">
        <p14:creationId xmlns:p14="http://schemas.microsoft.com/office/powerpoint/2010/main" val="30060955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More educational</a:t>
            </a:r>
            <a:r>
              <a:rPr lang="en-US" baseline="0" dirty="0"/>
              <a:t> statistics : some college: 19.02%, associates degree: 8.29%</a:t>
            </a:r>
          </a:p>
          <a:p>
            <a:r>
              <a:rPr lang="en-US" baseline="0" dirty="0"/>
              <a:t>For the demographic with higher educational levels, the target audience is residents with bachelor's or graduate degrees. These kinds of people will required advanced learning opportunities, technology, premium services, and cultural activities.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Charles Town, WV, has a diverse religious denominations and faith communities</a:t>
            </a:r>
            <a:r>
              <a:rPr lang="en-US" baseline="0" dirty="0"/>
              <a:t> but the most common ones are Protestant </a:t>
            </a:r>
            <a:r>
              <a:rPr lang="en-US" sz="1200" kern="1200" dirty="0">
                <a:solidFill>
                  <a:schemeClr val="tx1"/>
                </a:solidFill>
                <a:effectLst/>
                <a:latin typeface="+mn-lt"/>
                <a:ea typeface="+mn-ea"/>
                <a:cs typeface="+mn-cs"/>
              </a:rPr>
              <a:t>Christianity and Catholic.</a:t>
            </a:r>
            <a:r>
              <a:rPr lang="en-US" sz="1200" kern="1200" baseline="0" dirty="0">
                <a:solidFill>
                  <a:schemeClr val="tx1"/>
                </a:solidFill>
                <a:effectLst/>
                <a:latin typeface="+mn-lt"/>
                <a:ea typeface="+mn-ea"/>
                <a:cs typeface="+mn-cs"/>
              </a:rPr>
              <a:t> Still, there are s</a:t>
            </a:r>
            <a:r>
              <a:rPr lang="en-US" sz="1200" kern="1200" dirty="0">
                <a:solidFill>
                  <a:schemeClr val="tx1"/>
                </a:solidFill>
                <a:effectLst/>
                <a:latin typeface="+mn-lt"/>
                <a:ea typeface="+mn-ea"/>
                <a:cs typeface="+mn-cs"/>
              </a:rPr>
              <a:t>maller communities of Judaism, Islam, and non-religious groups</a:t>
            </a:r>
            <a:r>
              <a:rPr lang="en-US" sz="1200" kern="1200" baseline="0" dirty="0">
                <a:solidFill>
                  <a:schemeClr val="tx1"/>
                </a:solidFill>
                <a:effectLst/>
                <a:latin typeface="+mn-lt"/>
                <a:ea typeface="+mn-ea"/>
                <a:cs typeface="+mn-cs"/>
              </a:rPr>
              <a:t> (</a:t>
            </a:r>
            <a:r>
              <a:rPr lang="en-US" dirty="0">
                <a:latin typeface="Times New Roman" panose="02020603050405020304" pitchFamily="18" charset="0"/>
                <a:cs typeface="Times New Roman" panose="02020603050405020304" pitchFamily="18" charset="0"/>
              </a:rPr>
              <a:t>CTWP,</a:t>
            </a:r>
            <a:r>
              <a:rPr lang="en-US" baseline="0"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2024</a:t>
            </a:r>
            <a:r>
              <a:rPr lang="en-US" sz="1200" kern="1200" baseline="0" dirty="0">
                <a:solidFill>
                  <a:schemeClr val="tx1"/>
                </a:solidFill>
                <a:effectLst/>
                <a:latin typeface="+mn-lt"/>
                <a:ea typeface="+mn-ea"/>
                <a:cs typeface="+mn-cs"/>
              </a:rPr>
              <a:t>). Charles Town is a suburban area that has a smaller urban core that is focused on the historic downtown district.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B9BE8D46-9838-4006-AA3B-F203009D89A4}" type="slidenum">
              <a:rPr lang="en-US" smtClean="0"/>
              <a:t>5</a:t>
            </a:fld>
            <a:endParaRPr lang="en-US"/>
          </a:p>
        </p:txBody>
      </p:sp>
    </p:spTree>
    <p:extLst>
      <p:ext uri="{BB962C8B-B14F-4D97-AF65-F5344CB8AC3E}">
        <p14:creationId xmlns:p14="http://schemas.microsoft.com/office/powerpoint/2010/main" val="9997811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Marketing strategies need </a:t>
            </a:r>
            <a:r>
              <a:rPr lang="en-US" baseline="0" dirty="0"/>
              <a:t>to acknowledge the </a:t>
            </a:r>
            <a:r>
              <a:rPr lang="en-US" dirty="0"/>
              <a:t>significant presence of African American and multi-racial populations</a:t>
            </a:r>
            <a:r>
              <a:rPr lang="en-US" baseline="0" dirty="0"/>
              <a:t> to </a:t>
            </a:r>
            <a:r>
              <a:rPr lang="en-US" dirty="0"/>
              <a:t>ensure inclusive campaigns. </a:t>
            </a:r>
          </a:p>
          <a:p>
            <a:r>
              <a:rPr lang="en-US" dirty="0"/>
              <a:t>Major languages spoken:</a:t>
            </a:r>
            <a:r>
              <a:rPr lang="en-US" baseline="0" dirty="0"/>
              <a:t> </a:t>
            </a:r>
            <a:r>
              <a:rPr lang="en-US" dirty="0"/>
              <a:t>91.81% speak only English,</a:t>
            </a:r>
            <a:r>
              <a:rPr lang="en-US" baseline="0" dirty="0"/>
              <a:t> </a:t>
            </a:r>
            <a:r>
              <a:rPr lang="en-US" dirty="0"/>
              <a:t>5.12% speak Spanish,</a:t>
            </a:r>
            <a:r>
              <a:rPr lang="en-US" baseline="0" dirty="0"/>
              <a:t> and </a:t>
            </a:r>
            <a:r>
              <a:rPr lang="en-US" dirty="0"/>
              <a:t>3.07% speak other languages (</a:t>
            </a:r>
            <a:r>
              <a:rPr lang="en-US" dirty="0">
                <a:latin typeface="Times New Roman" panose="02020603050405020304" pitchFamily="18" charset="0"/>
                <a:cs typeface="Times New Roman" panose="02020603050405020304" pitchFamily="18" charset="0"/>
              </a:rPr>
              <a:t>CTWP,</a:t>
            </a:r>
            <a:r>
              <a:rPr lang="en-US" baseline="0"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2024). </a:t>
            </a:r>
          </a:p>
          <a:p>
            <a:r>
              <a:rPr lang="en-US" dirty="0">
                <a:latin typeface="Times New Roman" panose="02020603050405020304" pitchFamily="18" charset="0"/>
                <a:cs typeface="Times New Roman" panose="02020603050405020304" pitchFamily="18" charset="0"/>
              </a:rPr>
              <a:t>In the town,</a:t>
            </a:r>
            <a:r>
              <a:rPr lang="en-US" baseline="0" dirty="0">
                <a:latin typeface="Times New Roman" panose="02020603050405020304" pitchFamily="18" charset="0"/>
                <a:cs typeface="Times New Roman" panose="02020603050405020304" pitchFamily="18" charset="0"/>
              </a:rPr>
              <a:t> the small but notable Asian community can adhere to targeted marketing that acknowledges their cultural presence. </a:t>
            </a:r>
          </a:p>
          <a:p>
            <a:r>
              <a:rPr lang="en-US" baseline="0" dirty="0">
                <a:latin typeface="Times New Roman" panose="02020603050405020304" pitchFamily="18" charset="0"/>
                <a:cs typeface="Times New Roman" panose="02020603050405020304" pitchFamily="18" charset="0"/>
              </a:rPr>
              <a:t>It is not mandatory to consider language barriers since 91.81% of residents speak only English but use of Spanish language may be beneficial for the 5.12% Spanish-speaking community.</a:t>
            </a:r>
            <a:endParaRPr lang="en-US" dirty="0"/>
          </a:p>
        </p:txBody>
      </p:sp>
      <p:sp>
        <p:nvSpPr>
          <p:cNvPr id="4" name="Slide Number Placeholder 3"/>
          <p:cNvSpPr>
            <a:spLocks noGrp="1"/>
          </p:cNvSpPr>
          <p:nvPr>
            <p:ph type="sldNum" sz="quarter" idx="5"/>
          </p:nvPr>
        </p:nvSpPr>
        <p:spPr/>
        <p:txBody>
          <a:bodyPr/>
          <a:lstStyle/>
          <a:p>
            <a:fld id="{B9BE8D46-9838-4006-AA3B-F203009D89A4}" type="slidenum">
              <a:rPr lang="en-US" smtClean="0"/>
              <a:t>6</a:t>
            </a:fld>
            <a:endParaRPr lang="en-US"/>
          </a:p>
        </p:txBody>
      </p:sp>
    </p:spTree>
    <p:extLst>
      <p:ext uri="{BB962C8B-B14F-4D97-AF65-F5344CB8AC3E}">
        <p14:creationId xmlns:p14="http://schemas.microsoft.com/office/powerpoint/2010/main" val="41360708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a:t>
            </a:r>
            <a:r>
              <a:rPr lang="en-US" baseline="0" dirty="0"/>
              <a:t> is proper to market to people who work in k</a:t>
            </a:r>
            <a:r>
              <a:rPr lang="en-US" dirty="0"/>
              <a:t>ey industries in Charles Town like</a:t>
            </a:r>
            <a:r>
              <a:rPr lang="en-US" baseline="0" dirty="0"/>
              <a:t> </a:t>
            </a:r>
            <a:r>
              <a:rPr lang="en-US" dirty="0"/>
              <a:t>healthcare, retail, and education. Employment trends show a high participation rate in these sectors with a consistent growth in healthcare services and retail establishments.</a:t>
            </a:r>
          </a:p>
          <a:p>
            <a:r>
              <a:rPr lang="en-US" dirty="0"/>
              <a:t>The</a:t>
            </a:r>
            <a:r>
              <a:rPr lang="en-US" baseline="0" dirty="0"/>
              <a:t> m</a:t>
            </a:r>
            <a:r>
              <a:rPr lang="en-US" dirty="0"/>
              <a:t>edian income of families is $112,581</a:t>
            </a:r>
            <a:r>
              <a:rPr lang="en-US" baseline="0" dirty="0"/>
              <a:t> with a m</a:t>
            </a:r>
            <a:r>
              <a:rPr lang="en-US" dirty="0"/>
              <a:t>ean income of $127,452.</a:t>
            </a:r>
          </a:p>
          <a:p>
            <a:r>
              <a:rPr lang="en-US" dirty="0"/>
              <a:t>Households</a:t>
            </a:r>
            <a:r>
              <a:rPr lang="en-US" baseline="0" dirty="0"/>
              <a:t> have a m</a:t>
            </a:r>
            <a:r>
              <a:rPr lang="en-US" dirty="0"/>
              <a:t>edian income of $83,275</a:t>
            </a:r>
            <a:r>
              <a:rPr lang="en-US" baseline="0" dirty="0"/>
              <a:t> with a m</a:t>
            </a:r>
            <a:r>
              <a:rPr lang="en-US" dirty="0"/>
              <a:t>ean income of $107,341.</a:t>
            </a:r>
          </a:p>
          <a:p>
            <a:r>
              <a:rPr lang="en-US" dirty="0"/>
              <a:t>For</a:t>
            </a:r>
            <a:r>
              <a:rPr lang="en-US" baseline="0" dirty="0"/>
              <a:t> n</a:t>
            </a:r>
            <a:r>
              <a:rPr lang="en-US" dirty="0"/>
              <a:t>on-family households,</a:t>
            </a:r>
            <a:r>
              <a:rPr lang="en-US" baseline="0" dirty="0"/>
              <a:t> the m</a:t>
            </a:r>
            <a:r>
              <a:rPr lang="en-US" dirty="0"/>
              <a:t>edian income of $51,806</a:t>
            </a:r>
            <a:r>
              <a:rPr lang="en-US" baseline="0" dirty="0"/>
              <a:t> was discovered and a m</a:t>
            </a:r>
            <a:r>
              <a:rPr lang="en-US" dirty="0"/>
              <a:t>ean income of $70,092.</a:t>
            </a:r>
          </a:p>
          <a:p>
            <a:r>
              <a:rPr lang="en-US" dirty="0"/>
              <a:t>The poverty rate</a:t>
            </a:r>
            <a:r>
              <a:rPr lang="en-US" baseline="0" dirty="0"/>
              <a:t> in the town is </a:t>
            </a:r>
            <a:r>
              <a:rPr lang="en-US" dirty="0"/>
              <a:t>5.31%.</a:t>
            </a:r>
          </a:p>
          <a:p>
            <a:endParaRPr lang="en-US" dirty="0"/>
          </a:p>
        </p:txBody>
      </p:sp>
      <p:sp>
        <p:nvSpPr>
          <p:cNvPr id="4" name="Slide Number Placeholder 3"/>
          <p:cNvSpPr>
            <a:spLocks noGrp="1"/>
          </p:cNvSpPr>
          <p:nvPr>
            <p:ph type="sldNum" sz="quarter" idx="5"/>
          </p:nvPr>
        </p:nvSpPr>
        <p:spPr/>
        <p:txBody>
          <a:bodyPr/>
          <a:lstStyle/>
          <a:p>
            <a:fld id="{B9BE8D46-9838-4006-AA3B-F203009D89A4}" type="slidenum">
              <a:rPr lang="en-US" smtClean="0"/>
              <a:t>7</a:t>
            </a:fld>
            <a:endParaRPr lang="en-US"/>
          </a:p>
        </p:txBody>
      </p:sp>
    </p:spTree>
    <p:extLst>
      <p:ext uri="{BB962C8B-B14F-4D97-AF65-F5344CB8AC3E}">
        <p14:creationId xmlns:p14="http://schemas.microsoft.com/office/powerpoint/2010/main" val="41028297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high disposable income in Charles Town suggests that its residents are likely to spend more on leisure activities</a:t>
            </a:r>
            <a:r>
              <a:rPr lang="en-US" baseline="0" dirty="0"/>
              <a:t> like </a:t>
            </a:r>
            <a:r>
              <a:rPr lang="en-US" dirty="0"/>
              <a:t>entertainment and sports. It</a:t>
            </a:r>
            <a:r>
              <a:rPr lang="en-US" baseline="0" dirty="0"/>
              <a:t> is possible to rely on this fact since </a:t>
            </a:r>
            <a:r>
              <a:rPr lang="en-US" dirty="0"/>
              <a:t>national trends show that higher-income households allocate a greater portion of their budget to these areas (Post et al., 2023). Operations involved in local businesses, entertainment venues, and sports teams can benefit greatly from increased spending capacity.</a:t>
            </a:r>
            <a:r>
              <a:rPr lang="en-US" baseline="0" dirty="0"/>
              <a:t> Such a process </a:t>
            </a:r>
            <a:r>
              <a:rPr lang="en-US" dirty="0"/>
              <a:t>indicates a robust market for entertainment-related offerings. The community's interest in sports baseball</a:t>
            </a:r>
            <a:r>
              <a:rPr lang="en-US" baseline="0" dirty="0"/>
              <a:t> </a:t>
            </a:r>
            <a:r>
              <a:rPr lang="en-US" dirty="0"/>
              <a:t>is evident</a:t>
            </a:r>
            <a:r>
              <a:rPr lang="en-US" baseline="0" dirty="0"/>
              <a:t> so f</a:t>
            </a:r>
            <a:r>
              <a:rPr lang="en-US" dirty="0"/>
              <a:t>amilies and individuals in Charles Town can invest time and money to attend local sports events.</a:t>
            </a:r>
            <a:r>
              <a:rPr lang="en-US" baseline="0" dirty="0"/>
              <a:t> In this regard, it is possible for the town’s residents to </a:t>
            </a:r>
            <a:r>
              <a:rPr lang="en-US" dirty="0"/>
              <a:t>purchase sports merchandise and participate in sports-related activities.</a:t>
            </a:r>
          </a:p>
          <a:p>
            <a:endParaRPr lang="en-US" dirty="0"/>
          </a:p>
        </p:txBody>
      </p:sp>
      <p:sp>
        <p:nvSpPr>
          <p:cNvPr id="4" name="Slide Number Placeholder 3"/>
          <p:cNvSpPr>
            <a:spLocks noGrp="1"/>
          </p:cNvSpPr>
          <p:nvPr>
            <p:ph type="sldNum" sz="quarter" idx="5"/>
          </p:nvPr>
        </p:nvSpPr>
        <p:spPr/>
        <p:txBody>
          <a:bodyPr/>
          <a:lstStyle/>
          <a:p>
            <a:fld id="{B9BE8D46-9838-4006-AA3B-F203009D89A4}" type="slidenum">
              <a:rPr lang="en-US" smtClean="0"/>
              <a:t>8</a:t>
            </a:fld>
            <a:endParaRPr lang="en-US"/>
          </a:p>
        </p:txBody>
      </p:sp>
    </p:spTree>
    <p:extLst>
      <p:ext uri="{BB962C8B-B14F-4D97-AF65-F5344CB8AC3E}">
        <p14:creationId xmlns:p14="http://schemas.microsoft.com/office/powerpoint/2010/main" val="15472022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the</a:t>
            </a:r>
            <a:r>
              <a:rPr lang="en-US" baseline="0" dirty="0"/>
              <a:t> town, there is the Charles Town Heritage Festival which is a major annual event that celebrates the history and culture of Charles Town. Main activities are parades, historical reenactments, live music, and local food vendors. As such, the festival attracts both residents and visitors which promotes community cohesion and local heritage. Another event is annual parades and community fairs which are organized by the local Chamber of Commerce. The fairs provide opportunities for local businesses and organizations to engage with the community and showcase their offerings. Proper examples include Fourth of July parade and Christmas parade which bring together diverse members of the community for entertainment.</a:t>
            </a:r>
          </a:p>
          <a:p>
            <a:endParaRPr lang="en-US" baseline="0" dirty="0"/>
          </a:p>
          <a:p>
            <a:endParaRPr lang="en-US" dirty="0"/>
          </a:p>
        </p:txBody>
      </p:sp>
      <p:sp>
        <p:nvSpPr>
          <p:cNvPr id="4" name="Slide Number Placeholder 3"/>
          <p:cNvSpPr>
            <a:spLocks noGrp="1"/>
          </p:cNvSpPr>
          <p:nvPr>
            <p:ph type="sldNum" sz="quarter" idx="5"/>
          </p:nvPr>
        </p:nvSpPr>
        <p:spPr/>
        <p:txBody>
          <a:bodyPr/>
          <a:lstStyle/>
          <a:p>
            <a:fld id="{B9BE8D46-9838-4006-AA3B-F203009D89A4}" type="slidenum">
              <a:rPr lang="en-US" smtClean="0"/>
              <a:t>9</a:t>
            </a:fld>
            <a:endParaRPr lang="en-US"/>
          </a:p>
        </p:txBody>
      </p:sp>
    </p:spTree>
    <p:extLst>
      <p:ext uri="{BB962C8B-B14F-4D97-AF65-F5344CB8AC3E}">
        <p14:creationId xmlns:p14="http://schemas.microsoft.com/office/powerpoint/2010/main" val="24858505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Chapter Opener">
    <p:spTree>
      <p:nvGrpSpPr>
        <p:cNvPr id="1" name=""/>
        <p:cNvGrpSpPr/>
        <p:nvPr/>
      </p:nvGrpSpPr>
      <p:grpSpPr>
        <a:xfrm>
          <a:off x="0" y="0"/>
          <a:ext cx="0" cy="0"/>
          <a:chOff x="0" y="0"/>
          <a:chExt cx="0" cy="0"/>
        </a:xfrm>
      </p:grpSpPr>
      <p:sp>
        <p:nvSpPr>
          <p:cNvPr id="16" name="Rectangle 15"/>
          <p:cNvSpPr/>
          <p:nvPr/>
        </p:nvSpPr>
        <p:spPr bwMode="white">
          <a:xfrm>
            <a:off x="0" y="0"/>
            <a:ext cx="12192000" cy="13716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11" name="Title 10"/>
          <p:cNvSpPr>
            <a:spLocks noGrp="1"/>
          </p:cNvSpPr>
          <p:nvPr>
            <p:ph type="title"/>
          </p:nvPr>
        </p:nvSpPr>
        <p:spPr>
          <a:xfrm>
            <a:off x="609600" y="215372"/>
            <a:ext cx="10972800" cy="622828"/>
          </a:xfrm>
        </p:spPr>
        <p:txBody>
          <a:bodyPr anchor="t"/>
          <a:lstStyle/>
          <a:p>
            <a:r>
              <a:rPr lang="en-US"/>
              <a:t>Click to edit Master title style</a:t>
            </a:r>
            <a:endParaRPr lang="en-US" dirty="0"/>
          </a:p>
        </p:txBody>
      </p:sp>
      <p:sp>
        <p:nvSpPr>
          <p:cNvPr id="7" name="Text Placeholder 6"/>
          <p:cNvSpPr>
            <a:spLocks noGrp="1"/>
          </p:cNvSpPr>
          <p:nvPr>
            <p:ph type="body" sz="quarter" idx="13" hasCustomPrompt="1"/>
          </p:nvPr>
        </p:nvSpPr>
        <p:spPr>
          <a:xfrm>
            <a:off x="609600" y="816430"/>
            <a:ext cx="10972800" cy="478970"/>
          </a:xfrm>
        </p:spPr>
        <p:txBody>
          <a:bodyPr>
            <a:noAutofit/>
          </a:bodyPr>
          <a:lstStyle>
            <a:lvl1pPr marL="0" indent="0">
              <a:spcBef>
                <a:spcPts val="0"/>
              </a:spcBef>
              <a:buNone/>
              <a:defRPr sz="2400">
                <a:solidFill>
                  <a:schemeClr val="bg1"/>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Add edition here</a:t>
            </a:r>
          </a:p>
        </p:txBody>
      </p:sp>
      <p:sp>
        <p:nvSpPr>
          <p:cNvPr id="9" name="Text Placeholder 8"/>
          <p:cNvSpPr>
            <a:spLocks noGrp="1"/>
          </p:cNvSpPr>
          <p:nvPr>
            <p:ph type="body" sz="quarter" idx="14" hasCustomPrompt="1"/>
          </p:nvPr>
        </p:nvSpPr>
        <p:spPr>
          <a:xfrm>
            <a:off x="6705600" y="1600202"/>
            <a:ext cx="4876800" cy="1600199"/>
          </a:xfrm>
        </p:spPr>
        <p:txBody>
          <a:bodyPr anchor="b">
            <a:noAutofit/>
          </a:bodyPr>
          <a:lstStyle>
            <a:lvl1pPr marL="0" indent="0">
              <a:spcBef>
                <a:spcPts val="0"/>
              </a:spcBef>
              <a:buNone/>
              <a:defRPr sz="4400" baseline="0"/>
            </a:lvl1pPr>
            <a:lvl2pPr marL="0" indent="0">
              <a:spcBef>
                <a:spcPts val="0"/>
              </a:spcBef>
              <a:buNone/>
              <a:defRPr sz="4400"/>
            </a:lvl2pPr>
            <a:lvl3pPr marL="0" indent="0">
              <a:spcBef>
                <a:spcPts val="0"/>
              </a:spcBef>
              <a:buNone/>
              <a:defRPr sz="4400"/>
            </a:lvl3pPr>
            <a:lvl4pPr marL="0" indent="0">
              <a:spcBef>
                <a:spcPts val="0"/>
              </a:spcBef>
              <a:buNone/>
              <a:defRPr sz="4400"/>
            </a:lvl4pPr>
            <a:lvl5pPr marL="0" indent="0">
              <a:spcBef>
                <a:spcPts val="0"/>
              </a:spcBef>
              <a:buNone/>
              <a:defRPr sz="4400"/>
            </a:lvl5pPr>
            <a:lvl6pPr marL="0" indent="0">
              <a:spcBef>
                <a:spcPts val="0"/>
              </a:spcBef>
              <a:buNone/>
              <a:defRPr sz="4400"/>
            </a:lvl6pPr>
            <a:lvl7pPr marL="0" indent="0">
              <a:spcBef>
                <a:spcPts val="0"/>
              </a:spcBef>
              <a:buNone/>
              <a:defRPr sz="4400"/>
            </a:lvl7pPr>
            <a:lvl8pPr marL="0" indent="0">
              <a:spcBef>
                <a:spcPts val="0"/>
              </a:spcBef>
              <a:buNone/>
              <a:defRPr sz="4400"/>
            </a:lvl8pPr>
            <a:lvl9pPr marL="0" indent="0">
              <a:spcBef>
                <a:spcPts val="0"/>
              </a:spcBef>
              <a:buNone/>
              <a:defRPr sz="4400"/>
            </a:lvl9pPr>
          </a:lstStyle>
          <a:p>
            <a:pPr lvl="0"/>
            <a:r>
              <a:rPr lang="en-US" dirty="0"/>
              <a:t>Chapter ##</a:t>
            </a:r>
          </a:p>
        </p:txBody>
      </p:sp>
      <p:sp>
        <p:nvSpPr>
          <p:cNvPr id="10" name="Text Placeholder 8"/>
          <p:cNvSpPr>
            <a:spLocks noGrp="1"/>
          </p:cNvSpPr>
          <p:nvPr>
            <p:ph type="body" sz="quarter" idx="15" hasCustomPrompt="1"/>
          </p:nvPr>
        </p:nvSpPr>
        <p:spPr>
          <a:xfrm>
            <a:off x="6705600" y="3200401"/>
            <a:ext cx="4876800" cy="2925763"/>
          </a:xfrm>
        </p:spPr>
        <p:txBody>
          <a:bodyPr>
            <a:noAutofit/>
          </a:bodyPr>
          <a:lstStyle>
            <a:lvl1pPr marL="0" indent="0">
              <a:spcBef>
                <a:spcPts val="0"/>
              </a:spcBef>
              <a:buNone/>
              <a:defRPr/>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dirty="0"/>
              <a:t>Chapter title</a:t>
            </a:r>
          </a:p>
        </p:txBody>
      </p:sp>
      <p:sp>
        <p:nvSpPr>
          <p:cNvPr id="3" name="Footer Placeholder 2"/>
          <p:cNvSpPr>
            <a:spLocks noGrp="1"/>
          </p:cNvSpPr>
          <p:nvPr>
            <p:ph type="ftr" sz="quarter" idx="10"/>
          </p:nvPr>
        </p:nvSpPr>
        <p:spPr>
          <a:xfrm>
            <a:off x="366140" y="6508776"/>
            <a:ext cx="11201744" cy="235463"/>
          </a:xfrm>
          <a:prstGeom prst="rect">
            <a:avLst/>
          </a:prstGeom>
        </p:spPr>
        <p:txBody>
          <a:bodyPr/>
          <a:lstStyle/>
          <a:p>
            <a:endParaRPr lang="en-US" dirty="0"/>
          </a:p>
        </p:txBody>
      </p:sp>
      <p:sp>
        <p:nvSpPr>
          <p:cNvPr id="5" name="Slide Number Placeholder 4"/>
          <p:cNvSpPr>
            <a:spLocks noGrp="1"/>
          </p:cNvSpPr>
          <p:nvPr>
            <p:ph type="sldNum" sz="quarter" idx="12"/>
          </p:nvPr>
        </p:nvSpPr>
        <p:spPr>
          <a:xfrm>
            <a:off x="11176001" y="6553200"/>
            <a:ext cx="735711" cy="182880"/>
          </a:xfrm>
          <a:prstGeom prst="rect">
            <a:avLst/>
          </a:prstGeom>
        </p:spPr>
        <p:txBody>
          <a:bodyPr/>
          <a:lstStyle/>
          <a:p>
            <a:fld id="{200B2350-5261-4F5C-9DF5-EF0D264FC8D2}" type="slidenum">
              <a:rPr lang="en-US" smtClean="0"/>
              <a:pPr/>
              <a:t>‹#›</a:t>
            </a:fld>
            <a:endParaRPr lang="en-US" dirty="0"/>
          </a:p>
        </p:txBody>
      </p:sp>
      <p:sp>
        <p:nvSpPr>
          <p:cNvPr id="12" name="Rectangle 11"/>
          <p:cNvSpPr/>
          <p:nvPr/>
        </p:nvSpPr>
        <p:spPr bwMode="white">
          <a:xfrm>
            <a:off x="-10584" y="6435726"/>
            <a:ext cx="12215285" cy="430213"/>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15" name="Copyright" descr="Copyright 2015, 2012, 2009"/>
          <p:cNvSpPr txBox="1">
            <a:spLocks noChangeArrowheads="1"/>
          </p:cNvSpPr>
          <p:nvPr/>
        </p:nvSpPr>
        <p:spPr bwMode="auto">
          <a:xfrm>
            <a:off x="1941473" y="6442685"/>
            <a:ext cx="8048625" cy="423862"/>
          </a:xfrm>
          <a:prstGeom prst="rect">
            <a:avLst/>
          </a:prstGeom>
          <a:solidFill>
            <a:srgbClr val="C00000"/>
          </a:solidFill>
          <a:ln w="9525">
            <a:noFill/>
            <a:miter lim="800000"/>
            <a:headEnd/>
            <a:tailEnd/>
          </a:ln>
        </p:spPr>
        <p:txBody>
          <a:bodyPr lIns="0" tIns="0" rIns="0" bIns="0" anchor="ctr"/>
          <a:lstStyle>
            <a:lvl1pPr eaLnBrk="0" hangingPunct="0">
              <a:defRPr sz="2400">
                <a:solidFill>
                  <a:schemeClr val="tx1"/>
                </a:solidFill>
                <a:latin typeface="Arial" panose="020B0604020202020204" pitchFamily="34" charset="0"/>
              </a:defRPr>
            </a:lvl1pPr>
            <a:lvl2pPr marL="37931725" indent="-37474525" eaLnBrk="0" hangingPunct="0">
              <a:defRPr sz="2400">
                <a:solidFill>
                  <a:schemeClr val="tx1"/>
                </a:solidFill>
                <a:latin typeface="Arial" panose="020B0604020202020204" pitchFamily="34" charset="0"/>
              </a:defRPr>
            </a:lvl2pPr>
            <a:lvl3pPr eaLnBrk="0" hangingPunct="0">
              <a:defRPr sz="2400">
                <a:solidFill>
                  <a:schemeClr val="tx1"/>
                </a:solidFill>
                <a:latin typeface="Arial" panose="020B0604020202020204" pitchFamily="34" charset="0"/>
              </a:defRPr>
            </a:lvl3pPr>
            <a:lvl4pPr eaLnBrk="0" hangingPunct="0">
              <a:defRPr sz="2400">
                <a:solidFill>
                  <a:schemeClr val="tx1"/>
                </a:solidFill>
                <a:latin typeface="Arial" panose="020B0604020202020204" pitchFamily="34" charset="0"/>
              </a:defRPr>
            </a:lvl4pPr>
            <a:lvl5pPr eaLnBrk="0" hangingPunct="0">
              <a:defRPr sz="2400">
                <a:solidFill>
                  <a:schemeClr val="tx1"/>
                </a:solidFill>
                <a:latin typeface="Arial" panose="020B0604020202020204" pitchFamily="34" charset="0"/>
              </a:defRPr>
            </a:lvl5pPr>
            <a:lvl6pPr marL="457200" eaLnBrk="0" fontAlgn="base" hangingPunct="0">
              <a:spcBef>
                <a:spcPct val="0"/>
              </a:spcBef>
              <a:spcAft>
                <a:spcPct val="0"/>
              </a:spcAft>
              <a:defRPr sz="2400">
                <a:solidFill>
                  <a:schemeClr val="tx1"/>
                </a:solidFill>
                <a:latin typeface="Arial" panose="020B0604020202020204" pitchFamily="34" charset="0"/>
              </a:defRPr>
            </a:lvl6pPr>
            <a:lvl7pPr marL="914400" eaLnBrk="0" fontAlgn="base" hangingPunct="0">
              <a:spcBef>
                <a:spcPct val="0"/>
              </a:spcBef>
              <a:spcAft>
                <a:spcPct val="0"/>
              </a:spcAft>
              <a:defRPr sz="2400">
                <a:solidFill>
                  <a:schemeClr val="tx1"/>
                </a:solidFill>
                <a:latin typeface="Arial" panose="020B0604020202020204" pitchFamily="34" charset="0"/>
              </a:defRPr>
            </a:lvl7pPr>
            <a:lvl8pPr marL="1371600" eaLnBrk="0" fontAlgn="base" hangingPunct="0">
              <a:spcBef>
                <a:spcPct val="0"/>
              </a:spcBef>
              <a:spcAft>
                <a:spcPct val="0"/>
              </a:spcAft>
              <a:defRPr sz="2400">
                <a:solidFill>
                  <a:schemeClr val="tx1"/>
                </a:solidFill>
                <a:latin typeface="Arial" panose="020B0604020202020204" pitchFamily="34" charset="0"/>
              </a:defRPr>
            </a:lvl8pPr>
            <a:lvl9pPr marL="1828800" eaLnBrk="0" fontAlgn="base" hangingPunct="0">
              <a:spcBef>
                <a:spcPct val="0"/>
              </a:spcBef>
              <a:spcAft>
                <a:spcPct val="0"/>
              </a:spcAft>
              <a:defRPr sz="2400">
                <a:solidFill>
                  <a:schemeClr val="tx1"/>
                </a:solidFill>
                <a:latin typeface="Arial" panose="020B0604020202020204" pitchFamily="34" charset="0"/>
              </a:defRPr>
            </a:lvl9pPr>
          </a:lstStyle>
          <a:p>
            <a:pPr algn="ctr">
              <a:defRPr/>
            </a:pPr>
            <a:endParaRPr lang="en-US" altLang="en-US" sz="1200" b="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13817206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1609763931"/>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Table">
    <p:spTree>
      <p:nvGrpSpPr>
        <p:cNvPr id="1" name=""/>
        <p:cNvGrpSpPr/>
        <p:nvPr/>
      </p:nvGrpSpPr>
      <p:grpSpPr>
        <a:xfrm>
          <a:off x="0" y="0"/>
          <a:ext cx="0" cy="0"/>
          <a:chOff x="0" y="0"/>
          <a:chExt cx="0" cy="0"/>
        </a:xfrm>
      </p:grpSpPr>
    </p:spTree>
    <p:extLst>
      <p:ext uri="{BB962C8B-B14F-4D97-AF65-F5344CB8AC3E}">
        <p14:creationId xmlns:p14="http://schemas.microsoft.com/office/powerpoint/2010/main" val="1131537625"/>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32622323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 Learning Objectives and Content">
    <p:spTree>
      <p:nvGrpSpPr>
        <p:cNvPr id="1" name=""/>
        <p:cNvGrpSpPr/>
        <p:nvPr/>
      </p:nvGrpSpPr>
      <p:grpSpPr>
        <a:xfrm>
          <a:off x="0" y="0"/>
          <a:ext cx="0" cy="0"/>
          <a:chOff x="0" y="0"/>
          <a:chExt cx="0" cy="0"/>
        </a:xfrm>
      </p:grpSpPr>
      <p:sp>
        <p:nvSpPr>
          <p:cNvPr id="8" name="Title 7"/>
          <p:cNvSpPr>
            <a:spLocks noGrp="1"/>
          </p:cNvSpPr>
          <p:nvPr>
            <p:ph type="title"/>
          </p:nvPr>
        </p:nvSpPr>
        <p:spPr>
          <a:xfrm>
            <a:off x="609600" y="215372"/>
            <a:ext cx="10972800" cy="622828"/>
          </a:xfrm>
        </p:spPr>
        <p:txBody>
          <a:bodyPr anchor="t"/>
          <a:lstStyle/>
          <a:p>
            <a:r>
              <a:rPr lang="en-US"/>
              <a:t>Click to edit Master title style</a:t>
            </a:r>
            <a:endParaRPr lang="en-US" dirty="0"/>
          </a:p>
        </p:txBody>
      </p:sp>
      <p:sp>
        <p:nvSpPr>
          <p:cNvPr id="7" name="Learning Objectives Placeholder 6"/>
          <p:cNvSpPr>
            <a:spLocks noGrp="1"/>
          </p:cNvSpPr>
          <p:nvPr>
            <p:ph type="body" sz="quarter" idx="13" hasCustomPrompt="1"/>
          </p:nvPr>
        </p:nvSpPr>
        <p:spPr>
          <a:xfrm>
            <a:off x="609600" y="816430"/>
            <a:ext cx="10972800" cy="402770"/>
          </a:xfrm>
        </p:spPr>
        <p:txBody>
          <a:bodyPr>
            <a:noAutofit/>
          </a:bodyPr>
          <a:lstStyle>
            <a:lvl1pPr marL="0" indent="0">
              <a:spcBef>
                <a:spcPts val="0"/>
              </a:spcBef>
              <a:buNone/>
              <a:defRPr sz="1600">
                <a:solidFill>
                  <a:schemeClr val="bg1"/>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Click to add Learning Objective(s)</a:t>
            </a:r>
          </a:p>
        </p:txBody>
      </p:sp>
      <p:sp>
        <p:nvSpPr>
          <p:cNvPr id="9" name="Content Placeholder 8"/>
          <p:cNvSpPr>
            <a:spLocks noGrp="1"/>
          </p:cNvSpPr>
          <p:nvPr>
            <p:ph sz="quarter" idx="14"/>
          </p:nvPr>
        </p:nvSpPr>
        <p:spPr>
          <a:xfrm>
            <a:off x="609600" y="1600201"/>
            <a:ext cx="10972800" cy="4525963"/>
          </a:xfrm>
        </p:spPr>
        <p:txBody>
          <a:bodyPr/>
          <a:lstStyle>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0394315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1pPr>
              <a:buSzPct val="100000"/>
              <a:defRPr/>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0814381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Learning Objective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marL="118872" indent="-118872">
              <a:buClr>
                <a:schemeClr val="bg1"/>
              </a:buClr>
              <a:buSzPct val="25000"/>
              <a:defRPr sz="2400"/>
            </a:lvl1pPr>
            <a:lvl2pPr marL="569913" indent="-285750">
              <a:defRPr sz="2000"/>
            </a:lvl2pPr>
            <a:lvl3pPr>
              <a:defRPr sz="2000"/>
            </a:lvl3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2269740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p:cSld name="Figure + Caption">
    <p:spTree>
      <p:nvGrpSpPr>
        <p:cNvPr id="1" name=""/>
        <p:cNvGrpSpPr/>
        <p:nvPr/>
      </p:nvGrpSpPr>
      <p:grpSpPr>
        <a:xfrm>
          <a:off x="0" y="0"/>
          <a:ext cx="0" cy="0"/>
          <a:chOff x="0" y="0"/>
          <a:chExt cx="0" cy="0"/>
        </a:xfrm>
      </p:grpSpPr>
      <p:sp>
        <p:nvSpPr>
          <p:cNvPr id="5" name="Rectangle 4"/>
          <p:cNvSpPr/>
          <p:nvPr/>
        </p:nvSpPr>
        <p:spPr bwMode="white">
          <a:xfrm>
            <a:off x="-10584" y="6435726"/>
            <a:ext cx="12215285" cy="430213"/>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8" name="Title 7"/>
          <p:cNvSpPr>
            <a:spLocks noGrp="1"/>
          </p:cNvSpPr>
          <p:nvPr>
            <p:ph type="title" hasCustomPrompt="1"/>
          </p:nvPr>
        </p:nvSpPr>
        <p:spPr>
          <a:xfrm>
            <a:off x="609600" y="228600"/>
            <a:ext cx="10972800" cy="1066800"/>
          </a:xfrm>
        </p:spPr>
        <p:txBody>
          <a:bodyPr anchor="t"/>
          <a:lstStyle>
            <a:lvl1pPr>
              <a:defRPr sz="2400">
                <a:solidFill>
                  <a:schemeClr val="tx1"/>
                </a:solidFill>
              </a:defRPr>
            </a:lvl1pPr>
          </a:lstStyle>
          <a:p>
            <a:r>
              <a:rPr lang="en-US" dirty="0"/>
              <a:t>Click to add figure number and title</a:t>
            </a:r>
          </a:p>
        </p:txBody>
      </p:sp>
      <p:sp>
        <p:nvSpPr>
          <p:cNvPr id="10" name="Text Placeholder 9"/>
          <p:cNvSpPr>
            <a:spLocks noGrp="1"/>
          </p:cNvSpPr>
          <p:nvPr>
            <p:ph type="body" sz="quarter" idx="13" hasCustomPrompt="1"/>
          </p:nvPr>
        </p:nvSpPr>
        <p:spPr>
          <a:xfrm>
            <a:off x="609600" y="5368160"/>
            <a:ext cx="10972800" cy="916856"/>
          </a:xfrm>
        </p:spPr>
        <p:txBody>
          <a:bodyPr anchor="b"/>
          <a:lstStyle>
            <a:lvl1pPr marL="0" indent="0">
              <a:spcBef>
                <a:spcPts val="0"/>
              </a:spcBef>
              <a:buNone/>
              <a:defRPr sz="1600"/>
            </a:lvl1pPr>
            <a:lvl2pPr marL="0" indent="0">
              <a:spcBef>
                <a:spcPts val="0"/>
              </a:spcBef>
              <a:buNone/>
              <a:defRPr sz="1600"/>
            </a:lvl2pPr>
            <a:lvl3pPr marL="0" indent="0">
              <a:spcBef>
                <a:spcPts val="0"/>
              </a:spcBef>
              <a:buNone/>
              <a:defRPr sz="1600"/>
            </a:lvl3pPr>
            <a:lvl4pPr marL="0" indent="0">
              <a:spcBef>
                <a:spcPts val="0"/>
              </a:spcBef>
              <a:buNone/>
              <a:defRPr sz="1600"/>
            </a:lvl4pPr>
            <a:lvl5pPr marL="0" indent="0">
              <a:spcBef>
                <a:spcPts val="0"/>
              </a:spcBef>
              <a:buNone/>
              <a:defRPr sz="1600"/>
            </a:lvl5pPr>
            <a:lvl6pPr marL="0" indent="0">
              <a:spcBef>
                <a:spcPts val="0"/>
              </a:spcBef>
              <a:buNone/>
              <a:defRPr sz="1600"/>
            </a:lvl6pPr>
            <a:lvl7pPr marL="0" indent="0">
              <a:spcBef>
                <a:spcPts val="0"/>
              </a:spcBef>
              <a:buNone/>
              <a:defRPr sz="1600"/>
            </a:lvl7pPr>
            <a:lvl8pPr marL="0" indent="0">
              <a:spcBef>
                <a:spcPts val="0"/>
              </a:spcBef>
              <a:buNone/>
              <a:defRPr sz="1600"/>
            </a:lvl8pPr>
            <a:lvl9pPr marL="0" indent="0">
              <a:spcBef>
                <a:spcPts val="0"/>
              </a:spcBef>
              <a:buNone/>
              <a:defRPr sz="1600"/>
            </a:lvl9pPr>
          </a:lstStyle>
          <a:p>
            <a:pPr lvl="0"/>
            <a:r>
              <a:rPr lang="en-US" dirty="0"/>
              <a:t>Click to add caption</a:t>
            </a:r>
          </a:p>
        </p:txBody>
      </p:sp>
      <p:grpSp>
        <p:nvGrpSpPr>
          <p:cNvPr id="2" name="Group 8"/>
          <p:cNvGrpSpPr/>
          <p:nvPr/>
        </p:nvGrpSpPr>
        <p:grpSpPr>
          <a:xfrm>
            <a:off x="-10583" y="6435039"/>
            <a:ext cx="10266891" cy="437784"/>
            <a:chOff x="-173048" y="6410325"/>
            <a:chExt cx="7700168" cy="437784"/>
          </a:xfrm>
          <a:solidFill>
            <a:srgbClr val="C00000"/>
          </a:solidFill>
        </p:grpSpPr>
        <p:sp>
          <p:nvSpPr>
            <p:cNvPr id="6" name="Copyright"/>
            <p:cNvSpPr txBox="1">
              <a:spLocks noChangeArrowheads="1"/>
            </p:cNvSpPr>
            <p:nvPr/>
          </p:nvSpPr>
          <p:spPr bwMode="auto">
            <a:xfrm>
              <a:off x="1286657" y="6432183"/>
              <a:ext cx="6240463" cy="415926"/>
            </a:xfrm>
            <a:prstGeom prst="rect">
              <a:avLst/>
            </a:prstGeom>
            <a:grpFill/>
            <a:ln w="9525">
              <a:noFill/>
              <a:miter lim="800000"/>
              <a:headEnd/>
              <a:tailEnd/>
            </a:ln>
          </p:spPr>
          <p:txBody>
            <a:bodyPr lIns="0" tIns="0" rIns="0" bIns="0" anchor="ctr"/>
            <a:lstStyle>
              <a:lvl1pPr eaLnBrk="0" hangingPunct="0">
                <a:defRPr sz="2400">
                  <a:solidFill>
                    <a:schemeClr val="tx1"/>
                  </a:solidFill>
                  <a:latin typeface="Arial" panose="020B0604020202020204" pitchFamily="34" charset="0"/>
                </a:defRPr>
              </a:lvl1pPr>
              <a:lvl2pPr marL="37931725" indent="-37474525" eaLnBrk="0" hangingPunct="0">
                <a:defRPr sz="2400">
                  <a:solidFill>
                    <a:schemeClr val="tx1"/>
                  </a:solidFill>
                  <a:latin typeface="Arial" panose="020B0604020202020204" pitchFamily="34" charset="0"/>
                </a:defRPr>
              </a:lvl2pPr>
              <a:lvl3pPr eaLnBrk="0" hangingPunct="0">
                <a:defRPr sz="2400">
                  <a:solidFill>
                    <a:schemeClr val="tx1"/>
                  </a:solidFill>
                  <a:latin typeface="Arial" panose="020B0604020202020204" pitchFamily="34" charset="0"/>
                </a:defRPr>
              </a:lvl3pPr>
              <a:lvl4pPr eaLnBrk="0" hangingPunct="0">
                <a:defRPr sz="2400">
                  <a:solidFill>
                    <a:schemeClr val="tx1"/>
                  </a:solidFill>
                  <a:latin typeface="Arial" panose="020B0604020202020204" pitchFamily="34" charset="0"/>
                </a:defRPr>
              </a:lvl4pPr>
              <a:lvl5pPr eaLnBrk="0" hangingPunct="0">
                <a:defRPr sz="2400">
                  <a:solidFill>
                    <a:schemeClr val="tx1"/>
                  </a:solidFill>
                  <a:latin typeface="Arial" panose="020B0604020202020204" pitchFamily="34" charset="0"/>
                </a:defRPr>
              </a:lvl5pPr>
              <a:lvl6pPr marL="457200" eaLnBrk="0" fontAlgn="base" hangingPunct="0">
                <a:spcBef>
                  <a:spcPct val="0"/>
                </a:spcBef>
                <a:spcAft>
                  <a:spcPct val="0"/>
                </a:spcAft>
                <a:defRPr sz="2400">
                  <a:solidFill>
                    <a:schemeClr val="tx1"/>
                  </a:solidFill>
                  <a:latin typeface="Arial" panose="020B0604020202020204" pitchFamily="34" charset="0"/>
                </a:defRPr>
              </a:lvl6pPr>
              <a:lvl7pPr marL="914400" eaLnBrk="0" fontAlgn="base" hangingPunct="0">
                <a:spcBef>
                  <a:spcPct val="0"/>
                </a:spcBef>
                <a:spcAft>
                  <a:spcPct val="0"/>
                </a:spcAft>
                <a:defRPr sz="2400">
                  <a:solidFill>
                    <a:schemeClr val="tx1"/>
                  </a:solidFill>
                  <a:latin typeface="Arial" panose="020B0604020202020204" pitchFamily="34" charset="0"/>
                </a:defRPr>
              </a:lvl7pPr>
              <a:lvl8pPr marL="1371600" eaLnBrk="0" fontAlgn="base" hangingPunct="0">
                <a:spcBef>
                  <a:spcPct val="0"/>
                </a:spcBef>
                <a:spcAft>
                  <a:spcPct val="0"/>
                </a:spcAft>
                <a:defRPr sz="2400">
                  <a:solidFill>
                    <a:schemeClr val="tx1"/>
                  </a:solidFill>
                  <a:latin typeface="Arial" panose="020B0604020202020204" pitchFamily="34" charset="0"/>
                </a:defRPr>
              </a:lvl8pPr>
              <a:lvl9pPr marL="1828800" eaLnBrk="0" fontAlgn="base" hangingPunct="0">
                <a:spcBef>
                  <a:spcPct val="0"/>
                </a:spcBef>
                <a:spcAft>
                  <a:spcPct val="0"/>
                </a:spcAft>
                <a:defRPr sz="2400">
                  <a:solidFill>
                    <a:schemeClr val="tx1"/>
                  </a:solidFill>
                  <a:latin typeface="Arial" panose="020B0604020202020204" pitchFamily="34" charset="0"/>
                </a:defRPr>
              </a:lvl9pPr>
            </a:lstStyle>
            <a:p>
              <a:pPr algn="ctr">
                <a:defRPr/>
              </a:pPr>
              <a:r>
                <a:rPr lang="en-US" altLang="en-US" sz="1200" b="0" dirty="0">
                  <a:solidFill>
                    <a:schemeClr val="bg1"/>
                  </a:solidFill>
                  <a:latin typeface="Verdana" panose="020B0604030504040204" pitchFamily="34" charset="0"/>
                  <a:ea typeface="Verdana" panose="020B0604030504040204" pitchFamily="34" charset="0"/>
                  <a:cs typeface="Verdana" panose="020B0604030504040204" pitchFamily="34" charset="0"/>
                </a:rPr>
                <a:t>Copyright © 2017 Pearson Education, Inc.</a:t>
              </a:r>
              <a:r>
                <a:rPr lang="en-US" altLang="en-US" sz="1200" b="0" baseline="0" dirty="0">
                  <a:solidFill>
                    <a:schemeClr val="bg1"/>
                  </a:solidFill>
                  <a:latin typeface="Verdana" panose="020B0604030504040204" pitchFamily="34" charset="0"/>
                  <a:ea typeface="Verdana" panose="020B0604030504040204" pitchFamily="34" charset="0"/>
                  <a:cs typeface="Verdana" panose="020B0604030504040204" pitchFamily="34" charset="0"/>
                </a:rPr>
                <a:t> </a:t>
              </a:r>
              <a:endParaRPr lang="en-US" altLang="en-US" sz="1200" b="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pic>
          <p:nvPicPr>
            <p:cNvPr id="7" name="Pearson Logo" descr="Pearson_Bound_White"/>
            <p:cNvPicPr>
              <a:picLocks noChangeAspect="1" noChangeArrowheads="1"/>
            </p:cNvPicPr>
            <p:nvPr/>
          </p:nvPicPr>
          <p:blipFill>
            <a:blip r:embed="rId2" cstate="hqprint">
              <a:extLst>
                <a:ext uri="{28A0092B-C50C-407E-A947-70E740481C1C}">
                  <a14:useLocalDpi xmlns:a14="http://schemas.microsoft.com/office/drawing/2010/main" val="0"/>
                </a:ext>
              </a:extLst>
            </a:blip>
            <a:srcRect/>
            <a:stretch>
              <a:fillRect/>
            </a:stretch>
          </p:blipFill>
          <p:spPr bwMode="black">
            <a:xfrm>
              <a:off x="-173048" y="6410325"/>
              <a:ext cx="1459706" cy="435661"/>
            </a:xfrm>
            <a:prstGeom prst="rect">
              <a:avLst/>
            </a:prstGeom>
            <a:grpFill/>
            <a:ln w="9525">
              <a:noFill/>
              <a:miter lim="800000"/>
              <a:headEnd/>
              <a:tailEnd/>
            </a:ln>
          </p:spPr>
        </p:pic>
      </p:grpSp>
      <p:sp>
        <p:nvSpPr>
          <p:cNvPr id="11" name="TextBox 10"/>
          <p:cNvSpPr txBox="1"/>
          <p:nvPr/>
        </p:nvSpPr>
        <p:spPr>
          <a:xfrm>
            <a:off x="11121934" y="6515263"/>
            <a:ext cx="920933" cy="261610"/>
          </a:xfrm>
          <a:prstGeom prst="rect">
            <a:avLst/>
          </a:prstGeom>
          <a:noFill/>
        </p:spPr>
        <p:txBody>
          <a:bodyPr wrap="square" rtlCol="0">
            <a:spAutoFit/>
          </a:bodyPr>
          <a:lstStyle/>
          <a:p>
            <a:r>
              <a:rPr lang="en-US" sz="1100" dirty="0">
                <a:solidFill>
                  <a:schemeClr val="bg1"/>
                </a:solidFill>
              </a:rPr>
              <a:t>1-</a:t>
            </a:r>
            <a:fld id="{CCCDB388-9340-4FD2-A520-1C193286466A}" type="slidenum">
              <a:rPr lang="en-US" sz="1100" smtClean="0">
                <a:solidFill>
                  <a:schemeClr val="bg1"/>
                </a:solidFill>
              </a:rPr>
              <a:pPr/>
              <a:t>‹#›</a:t>
            </a:fld>
            <a:endParaRPr lang="en-US" sz="1100" dirty="0">
              <a:solidFill>
                <a:schemeClr val="bg1"/>
              </a:solidFill>
            </a:endParaRPr>
          </a:p>
        </p:txBody>
      </p:sp>
      <p:sp>
        <p:nvSpPr>
          <p:cNvPr id="9" name="TextBox 8"/>
          <p:cNvSpPr txBox="1"/>
          <p:nvPr userDrawn="1"/>
        </p:nvSpPr>
        <p:spPr>
          <a:xfrm>
            <a:off x="11121934" y="6515263"/>
            <a:ext cx="920933" cy="261610"/>
          </a:xfrm>
          <a:prstGeom prst="rect">
            <a:avLst/>
          </a:prstGeom>
          <a:noFill/>
        </p:spPr>
        <p:txBody>
          <a:bodyPr wrap="square" rtlCol="0">
            <a:spAutoFit/>
          </a:bodyPr>
          <a:lstStyle/>
          <a:p>
            <a:r>
              <a:rPr lang="en-US" sz="1100" dirty="0">
                <a:solidFill>
                  <a:schemeClr val="bg1"/>
                </a:solidFill>
              </a:rPr>
              <a:t>10-</a:t>
            </a:r>
            <a:fld id="{CCCDB388-9340-4FD2-A520-1C193286466A}" type="slidenum">
              <a:rPr lang="en-US" sz="1100" smtClean="0">
                <a:solidFill>
                  <a:schemeClr val="bg1"/>
                </a:solidFill>
              </a:rPr>
              <a:pPr/>
              <a:t>‹#›</a:t>
            </a:fld>
            <a:endParaRPr lang="en-US" sz="1100" dirty="0">
              <a:solidFill>
                <a:schemeClr val="bg1"/>
              </a:solidFill>
            </a:endParaRPr>
          </a:p>
        </p:txBody>
      </p:sp>
    </p:spTree>
    <p:extLst>
      <p:ext uri="{BB962C8B-B14F-4D97-AF65-F5344CB8AC3E}">
        <p14:creationId xmlns:p14="http://schemas.microsoft.com/office/powerpoint/2010/main" val="40593933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1034445071"/>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2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1695167464"/>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3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1303624300"/>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4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1642768648"/>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Rectangle 8"/>
          <p:cNvSpPr/>
          <p:nvPr/>
        </p:nvSpPr>
        <p:spPr bwMode="white">
          <a:xfrm>
            <a:off x="-10584" y="6435726"/>
            <a:ext cx="12215285" cy="430213"/>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schemeClr val="accent5">
                  <a:lumMod val="75000"/>
                </a:schemeClr>
              </a:solidFill>
            </a:endParaRPr>
          </a:p>
        </p:txBody>
      </p:sp>
      <p:sp>
        <p:nvSpPr>
          <p:cNvPr id="8" name="Rectangle 7"/>
          <p:cNvSpPr/>
          <p:nvPr/>
        </p:nvSpPr>
        <p:spPr bwMode="white">
          <a:xfrm>
            <a:off x="0" y="0"/>
            <a:ext cx="12192000" cy="13716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2" name="Title Placeholder 1"/>
          <p:cNvSpPr>
            <a:spLocks noGrp="1"/>
          </p:cNvSpPr>
          <p:nvPr>
            <p:ph type="title"/>
          </p:nvPr>
        </p:nvSpPr>
        <p:spPr>
          <a:xfrm>
            <a:off x="609600" y="215372"/>
            <a:ext cx="10972800" cy="1097280"/>
          </a:xfrm>
          <a:prstGeom prst="rect">
            <a:avLst/>
          </a:prstGeom>
        </p:spPr>
        <p:txBody>
          <a:bodyPr vert="horz" lIns="0" tIns="0" rIns="0" bIns="0" rtlCol="0" anchor="b">
            <a:noAutofit/>
          </a:bodyPr>
          <a:lstStyle/>
          <a:p>
            <a:r>
              <a:rPr lang="en-US" dirty="0"/>
              <a:t>Click to edit </a:t>
            </a:r>
            <a:br>
              <a:rPr lang="en-US" dirty="0"/>
            </a:br>
            <a:r>
              <a:rPr lang="en-US" dirty="0"/>
              <a:t>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910746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sldNum="0" hdr="0" ftr="0" dt="0"/>
  <p:txStyles>
    <p:titleStyle>
      <a:lvl1pPr algn="l" defTabSz="914400" rtl="0" eaLnBrk="1" latinLnBrk="0" hangingPunct="1">
        <a:lnSpc>
          <a:spcPct val="100000"/>
        </a:lnSpc>
        <a:spcBef>
          <a:spcPct val="0"/>
        </a:spcBef>
        <a:buNone/>
        <a:defRPr sz="3600" kern="1200">
          <a:solidFill>
            <a:schemeClr val="bg1"/>
          </a:solidFill>
          <a:latin typeface="+mj-lt"/>
          <a:ea typeface="+mj-ea"/>
          <a:cs typeface="+mj-cs"/>
        </a:defRPr>
      </a:lvl1pPr>
    </p:titleStyle>
    <p:bodyStyle>
      <a:lvl1pPr marL="256032" indent="-256032" algn="l" defTabSz="914400" rtl="0" eaLnBrk="1" latinLnBrk="0" hangingPunct="1">
        <a:spcBef>
          <a:spcPts val="1500"/>
        </a:spcBef>
        <a:buClr>
          <a:srgbClr val="0070C0"/>
        </a:buClr>
        <a:buFont typeface="Arial" panose="020B0604020202020204" pitchFamily="34" charset="0"/>
        <a:buChar char="•"/>
        <a:defRPr sz="2800" kern="1200">
          <a:solidFill>
            <a:schemeClr val="tx1"/>
          </a:solidFill>
          <a:latin typeface="+mn-lt"/>
          <a:ea typeface="+mn-ea"/>
          <a:cs typeface="+mn-cs"/>
        </a:defRPr>
      </a:lvl1pPr>
      <a:lvl2pPr marL="742950" indent="-285750" algn="l" defTabSz="914400" rtl="0" eaLnBrk="1" latinLnBrk="0" hangingPunct="1">
        <a:spcBef>
          <a:spcPts val="600"/>
        </a:spcBef>
        <a:buClr>
          <a:srgbClr val="0070C0"/>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ts val="600"/>
        </a:spcBef>
        <a:buClr>
          <a:srgbClr val="0070C0"/>
        </a:buClr>
        <a:buFont typeface="Wingdings" panose="05000000000000000000" pitchFamily="2" charset="2"/>
        <a:buChar char="§"/>
        <a:defRPr sz="2000" kern="1200">
          <a:solidFill>
            <a:schemeClr val="tx1"/>
          </a:solidFill>
          <a:latin typeface="+mn-lt"/>
          <a:ea typeface="+mn-ea"/>
          <a:cs typeface="+mn-cs"/>
        </a:defRPr>
      </a:lvl3pPr>
      <a:lvl4pPr marL="1600200" indent="-228600" algn="l" defTabSz="914400" rtl="0" eaLnBrk="1" latinLnBrk="0" hangingPunct="1">
        <a:spcBef>
          <a:spcPts val="600"/>
        </a:spcBef>
        <a:buClr>
          <a:srgbClr val="0070C0"/>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ts val="600"/>
        </a:spcBef>
        <a:buClr>
          <a:srgbClr val="0070C0"/>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ts val="300"/>
        </a:spcBef>
        <a:buClr>
          <a:srgbClr val="0070C0"/>
        </a:buClr>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ts val="300"/>
        </a:spcBef>
        <a:buClr>
          <a:srgbClr val="0070C0"/>
        </a:buClr>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ts val="300"/>
        </a:spcBef>
        <a:buClr>
          <a:srgbClr val="0070C0"/>
        </a:buClr>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ts val="300"/>
        </a:spcBef>
        <a:buClr>
          <a:srgbClr val="0070C0"/>
        </a:buClr>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hyperlink" Target="https://westvirginiawatch.com/2023/10/17/are-wv-politicians-running-as-republicans-because-of-values-or-because-they-want-to-win/" TargetMode="External"/><Relationship Id="rId2" Type="http://schemas.openxmlformats.org/officeDocument/2006/relationships/hyperlink" Target="https://worldpopulationreview.com/us-cities/charles-town-wv-population" TargetMode="External"/><Relationship Id="rId1" Type="http://schemas.openxmlformats.org/officeDocument/2006/relationships/slideLayout" Target="../slideLayouts/slideLayout1.xml"/><Relationship Id="rId4" Type="http://schemas.openxmlformats.org/officeDocument/2006/relationships/hyperlink" Target="https://www.census.gov/library/publications/2022/demo/p60-276.html"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quarter" idx="14"/>
          </p:nvPr>
        </p:nvSpPr>
        <p:spPr>
          <a:xfrm>
            <a:off x="4038600" y="1661161"/>
            <a:ext cx="4114800" cy="4267200"/>
          </a:xfrm>
        </p:spPr>
        <p:txBody>
          <a:bodyPr/>
          <a:lstStyle/>
          <a:p>
            <a:pPr marL="0" indent="0" algn="ctr">
              <a:buNone/>
            </a:pPr>
            <a:endParaRPr lang="en-US" sz="1600" dirty="0"/>
          </a:p>
          <a:p>
            <a:pPr marL="0" indent="0" algn="ctr">
              <a:buNone/>
            </a:pPr>
            <a:r>
              <a:rPr lang="en-US" sz="2400" dirty="0">
                <a:latin typeface="Times New Roman" panose="02020603050405020304" pitchFamily="18" charset="0"/>
                <a:cs typeface="Times New Roman" panose="02020603050405020304" pitchFamily="18" charset="0"/>
              </a:rPr>
              <a:t>Market Research, Demographics, And Competing Forms Of Entertainment</a:t>
            </a:r>
          </a:p>
          <a:p>
            <a:pPr marL="0" indent="0" algn="ctr">
              <a:buNone/>
            </a:pPr>
            <a:endParaRPr lang="en-US" sz="2400" dirty="0">
              <a:latin typeface="Times New Roman" panose="02020603050405020304" pitchFamily="18" charset="0"/>
              <a:cs typeface="Times New Roman" panose="02020603050405020304" pitchFamily="18" charset="0"/>
            </a:endParaRPr>
          </a:p>
          <a:p>
            <a:pPr marL="0" indent="0" algn="ctr">
              <a:buNone/>
            </a:pPr>
            <a:r>
              <a:rPr lang="en-US" sz="2400" dirty="0" err="1">
                <a:latin typeface="Times New Roman" panose="02020603050405020304" pitchFamily="18" charset="0"/>
                <a:cs typeface="Times New Roman" panose="02020603050405020304" pitchFamily="18" charset="0"/>
              </a:rPr>
              <a:t>Jameire</a:t>
            </a:r>
            <a:r>
              <a:rPr lang="en-US" sz="2400" dirty="0">
                <a:latin typeface="Times New Roman" panose="02020603050405020304" pitchFamily="18" charset="0"/>
                <a:cs typeface="Times New Roman" panose="02020603050405020304" pitchFamily="18" charset="0"/>
              </a:rPr>
              <a:t> Jordan</a:t>
            </a:r>
          </a:p>
          <a:p>
            <a:pPr marL="0" indent="0" algn="ctr">
              <a:buNone/>
            </a:pPr>
            <a:r>
              <a:rPr lang="en-US" sz="2400">
                <a:latin typeface="Times New Roman" panose="02020603050405020304" pitchFamily="18" charset="0"/>
                <a:cs typeface="Times New Roman" panose="02020603050405020304" pitchFamily="18" charset="0"/>
              </a:rPr>
              <a:t>APUS</a:t>
            </a:r>
          </a:p>
          <a:p>
            <a:pPr marL="0" indent="0" algn="ctr">
              <a:buNone/>
            </a:pPr>
            <a:endParaRPr lang="en-US" sz="2400" dirty="0">
              <a:latin typeface="Times New Roman" panose="02020603050405020304" pitchFamily="18" charset="0"/>
              <a:cs typeface="Times New Roman" panose="02020603050405020304" pitchFamily="18" charset="0"/>
            </a:endParaRPr>
          </a:p>
          <a:p>
            <a:pPr marL="0" indent="0">
              <a:buNone/>
            </a:pPr>
            <a:endParaRPr lang="en-US" sz="1600" dirty="0"/>
          </a:p>
        </p:txBody>
      </p:sp>
    </p:spTree>
    <p:extLst>
      <p:ext uri="{BB962C8B-B14F-4D97-AF65-F5344CB8AC3E}">
        <p14:creationId xmlns:p14="http://schemas.microsoft.com/office/powerpoint/2010/main" val="7094447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15372"/>
            <a:ext cx="8458200" cy="1003828"/>
          </a:xfrm>
        </p:spPr>
        <p:txBody>
          <a:bodyPr/>
          <a:lstStyle/>
          <a:p>
            <a:pPr algn="ctr"/>
            <a:r>
              <a:rPr lang="en-US" dirty="0">
                <a:latin typeface="Times New Roman" panose="02020603050405020304" pitchFamily="18" charset="0"/>
                <a:cs typeface="Times New Roman" panose="02020603050405020304" pitchFamily="18" charset="0"/>
              </a:rPr>
              <a:t>Analysis and Strategic Implications</a:t>
            </a:r>
          </a:p>
        </p:txBody>
      </p:sp>
      <p:sp>
        <p:nvSpPr>
          <p:cNvPr id="5" name="Text Placeholder 4"/>
          <p:cNvSpPr>
            <a:spLocks noGrp="1"/>
          </p:cNvSpPr>
          <p:nvPr>
            <p:ph type="body" sz="quarter" idx="13"/>
          </p:nvPr>
        </p:nvSpPr>
        <p:spPr>
          <a:xfrm>
            <a:off x="5875866" y="1371600"/>
            <a:ext cx="6316133" cy="5096934"/>
          </a:xfrm>
        </p:spPr>
        <p:txBody>
          <a:bodyPr/>
          <a:lstStyle/>
          <a:p>
            <a:pPr marL="342900" indent="-342900">
              <a:buFont typeface="Arial" panose="020B0604020202020204" pitchFamily="34" charset="0"/>
              <a:buChar char="•"/>
            </a:pPr>
            <a:r>
              <a:rPr lang="en-US" sz="3600" dirty="0">
                <a:solidFill>
                  <a:schemeClr val="tx1"/>
                </a:solidFill>
                <a:latin typeface="Times New Roman" panose="02020603050405020304" pitchFamily="18" charset="0"/>
                <a:cs typeface="Times New Roman" panose="02020603050405020304" pitchFamily="18" charset="0"/>
              </a:rPr>
              <a:t>A strategic for the team is use of the strong local interest in baseball to build a loyal and engaged fan base. </a:t>
            </a:r>
          </a:p>
          <a:p>
            <a:pPr marL="342900" indent="-342900">
              <a:buFont typeface="Arial" panose="020B0604020202020204" pitchFamily="34" charset="0"/>
              <a:buChar char="•"/>
            </a:pPr>
            <a:r>
              <a:rPr lang="en-US" sz="3600" dirty="0">
                <a:solidFill>
                  <a:schemeClr val="tx1"/>
                </a:solidFill>
                <a:latin typeface="Times New Roman" panose="02020603050405020304" pitchFamily="18" charset="0"/>
                <a:cs typeface="Times New Roman" panose="02020603050405020304" pitchFamily="18" charset="0"/>
              </a:rPr>
              <a:t>Such a process will emphasize the community aspect of the team to foster a sense of local pride and support.</a:t>
            </a: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176992"/>
            <a:ext cx="5452533" cy="3628413"/>
          </a:xfrm>
          <a:prstGeom prst="rect">
            <a:avLst/>
          </a:prstGeom>
        </p:spPr>
      </p:pic>
    </p:spTree>
    <p:extLst>
      <p:ext uri="{BB962C8B-B14F-4D97-AF65-F5344CB8AC3E}">
        <p14:creationId xmlns:p14="http://schemas.microsoft.com/office/powerpoint/2010/main" val="38641868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15372"/>
            <a:ext cx="8458200" cy="1003828"/>
          </a:xfrm>
        </p:spPr>
        <p:txBody>
          <a:bodyPr/>
          <a:lstStyle/>
          <a:p>
            <a:pPr algn="ctr"/>
            <a:r>
              <a:rPr lang="en-US" dirty="0">
                <a:latin typeface="Times New Roman" panose="02020603050405020304" pitchFamily="18" charset="0"/>
                <a:cs typeface="Times New Roman" panose="02020603050405020304" pitchFamily="18" charset="0"/>
              </a:rPr>
              <a:t>Conclusion </a:t>
            </a:r>
          </a:p>
        </p:txBody>
      </p:sp>
      <p:sp>
        <p:nvSpPr>
          <p:cNvPr id="5" name="Text Placeholder 4"/>
          <p:cNvSpPr>
            <a:spLocks noGrp="1"/>
          </p:cNvSpPr>
          <p:nvPr>
            <p:ph type="body" sz="quarter" idx="13"/>
          </p:nvPr>
        </p:nvSpPr>
        <p:spPr>
          <a:xfrm>
            <a:off x="5875866" y="1371600"/>
            <a:ext cx="6316133" cy="5096934"/>
          </a:xfrm>
        </p:spPr>
        <p:txBody>
          <a:bodyPr/>
          <a:lstStyle/>
          <a:p>
            <a:pPr marL="342900" indent="-342900">
              <a:buFont typeface="Arial" panose="020B0604020202020204" pitchFamily="34" charset="0"/>
              <a:buChar char="•"/>
            </a:pPr>
            <a:r>
              <a:rPr lang="en-US" sz="3600" dirty="0">
                <a:solidFill>
                  <a:schemeClr val="tx1"/>
                </a:solidFill>
                <a:latin typeface="Times New Roman" panose="02020603050405020304" pitchFamily="18" charset="0"/>
                <a:cs typeface="Times New Roman" panose="02020603050405020304" pitchFamily="18" charset="0"/>
              </a:rPr>
              <a:t>Tailored marketing strategies are imperative for that team since they can address the needs and interests of specific demographic groups.</a:t>
            </a:r>
          </a:p>
          <a:p>
            <a:pPr marL="342900" indent="-342900">
              <a:buFont typeface="Arial" panose="020B0604020202020204" pitchFamily="34" charset="0"/>
              <a:buChar char="•"/>
            </a:pPr>
            <a:r>
              <a:rPr lang="en-US" sz="3600" dirty="0">
                <a:solidFill>
                  <a:schemeClr val="tx1"/>
                </a:solidFill>
                <a:latin typeface="Times New Roman" panose="02020603050405020304" pitchFamily="18" charset="0"/>
                <a:cs typeface="Times New Roman" panose="02020603050405020304" pitchFamily="18" charset="0"/>
              </a:rPr>
              <a:t>Target of families and young adults through tailored promotions and events is the most imperative process. </a:t>
            </a: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176992"/>
            <a:ext cx="5583864" cy="3715808"/>
          </a:xfrm>
          <a:prstGeom prst="rect">
            <a:avLst/>
          </a:prstGeom>
        </p:spPr>
      </p:pic>
    </p:spTree>
    <p:extLst>
      <p:ext uri="{BB962C8B-B14F-4D97-AF65-F5344CB8AC3E}">
        <p14:creationId xmlns:p14="http://schemas.microsoft.com/office/powerpoint/2010/main" val="5062801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15372"/>
            <a:ext cx="8458200" cy="1003828"/>
          </a:xfrm>
        </p:spPr>
        <p:txBody>
          <a:bodyPr/>
          <a:lstStyle/>
          <a:p>
            <a:pPr algn="ctr"/>
            <a:r>
              <a:rPr lang="en-US" dirty="0">
                <a:latin typeface="Times New Roman" panose="02020603050405020304" pitchFamily="18" charset="0"/>
                <a:cs typeface="Times New Roman" panose="02020603050405020304" pitchFamily="18" charset="0"/>
              </a:rPr>
              <a:t>References</a:t>
            </a:r>
          </a:p>
        </p:txBody>
      </p:sp>
      <p:sp>
        <p:nvSpPr>
          <p:cNvPr id="7" name="Subtitle 2">
            <a:extLst>
              <a:ext uri="{FF2B5EF4-FFF2-40B4-BE49-F238E27FC236}">
                <a16:creationId xmlns:a16="http://schemas.microsoft.com/office/drawing/2014/main" id="{2446EC36-CC8A-A437-365F-1306CC12BD38}"/>
              </a:ext>
            </a:extLst>
          </p:cNvPr>
          <p:cNvSpPr txBox="1">
            <a:spLocks/>
          </p:cNvSpPr>
          <p:nvPr/>
        </p:nvSpPr>
        <p:spPr>
          <a:xfrm>
            <a:off x="0" y="1379348"/>
            <a:ext cx="12192000" cy="5036949"/>
          </a:xfrm>
          <a:prstGeom prst="rect">
            <a:avLst/>
          </a:prstGeom>
        </p:spPr>
        <p:txBody>
          <a:bodyPr/>
          <a:lstStyle>
            <a:lvl1pPr marL="0" indent="0" algn="l" defTabSz="914400" rtl="0" eaLnBrk="1" latinLnBrk="0" hangingPunct="1">
              <a:lnSpc>
                <a:spcPct val="90000"/>
              </a:lnSpc>
              <a:spcBef>
                <a:spcPts val="1000"/>
              </a:spcBef>
              <a:buFont typeface="Arial"/>
              <a:buNone/>
              <a:defRPr sz="2400" kern="1200" baseline="0">
                <a:solidFill>
                  <a:srgbClr val="423500"/>
                </a:solidFill>
                <a:latin typeface="+mn-lt"/>
                <a:ea typeface="+mn-ea"/>
                <a:cs typeface="+mn-cs"/>
              </a:defRPr>
            </a:lvl1pPr>
            <a:lvl2pPr marL="457200" indent="0" algn="ctr" defTabSz="914400" rtl="0" eaLnBrk="1" latinLnBrk="0" hangingPunct="1">
              <a:lnSpc>
                <a:spcPct val="90000"/>
              </a:lnSpc>
              <a:spcBef>
                <a:spcPts val="500"/>
              </a:spcBef>
              <a:buFont typeface="Arial"/>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9pPr>
          </a:lstStyle>
          <a:p>
            <a:pPr marL="914400" lvl="0" indent="-685800">
              <a:defRPr/>
            </a:pPr>
            <a:r>
              <a:rPr lang="en-US" dirty="0">
                <a:latin typeface="Times New Roman" panose="02020603050405020304" pitchFamily="18" charset="0"/>
                <a:cs typeface="Times New Roman" panose="02020603050405020304" pitchFamily="18" charset="0"/>
              </a:rPr>
              <a:t>Charles Town, West Virginia Population 2024 (CTWP). (2024). World Population Review. </a:t>
            </a:r>
            <a:r>
              <a:rPr lang="en-US" dirty="0">
                <a:latin typeface="Times New Roman" panose="02020603050405020304" pitchFamily="18" charset="0"/>
                <a:cs typeface="Times New Roman" panose="02020603050405020304" pitchFamily="18" charset="0"/>
                <a:hlinkClick r:id="rId2"/>
              </a:rPr>
              <a:t>https://worldpopulationreview.com/us-cities/charles-town-wv-population</a:t>
            </a:r>
            <a:r>
              <a:rPr lang="en-US" dirty="0">
                <a:latin typeface="Times New Roman" panose="02020603050405020304" pitchFamily="18" charset="0"/>
                <a:cs typeface="Times New Roman" panose="02020603050405020304" pitchFamily="18" charset="0"/>
              </a:rPr>
              <a:t> </a:t>
            </a:r>
          </a:p>
          <a:p>
            <a:pPr marL="914400" lvl="0" indent="-685800">
              <a:defRPr/>
            </a:pPr>
            <a:r>
              <a:rPr lang="en-US" dirty="0">
                <a:latin typeface="Times New Roman" panose="02020603050405020304" pitchFamily="18" charset="0"/>
                <a:cs typeface="Times New Roman" panose="02020603050405020304" pitchFamily="18" charset="0"/>
              </a:rPr>
              <a:t>Post, E. G., Rivera, M. J., Doss, D., &amp; </a:t>
            </a:r>
            <a:r>
              <a:rPr lang="en-US" dirty="0" err="1">
                <a:latin typeface="Times New Roman" panose="02020603050405020304" pitchFamily="18" charset="0"/>
                <a:cs typeface="Times New Roman" panose="02020603050405020304" pitchFamily="18" charset="0"/>
              </a:rPr>
              <a:t>Eberman</a:t>
            </a:r>
            <a:r>
              <a:rPr lang="en-US" dirty="0">
                <a:latin typeface="Times New Roman" panose="02020603050405020304" pitchFamily="18" charset="0"/>
                <a:cs typeface="Times New Roman" panose="02020603050405020304" pitchFamily="18" charset="0"/>
              </a:rPr>
              <a:t>, L. E. (2023). Higher Levels of Income and Education are Associated with More Specialized Sport Participation Behaviors: Results from a Representative Sample of Youth Sport Parents from the United States. </a:t>
            </a:r>
            <a:r>
              <a:rPr lang="en-US" i="1" dirty="0">
                <a:latin typeface="Times New Roman" panose="02020603050405020304" pitchFamily="18" charset="0"/>
                <a:cs typeface="Times New Roman" panose="02020603050405020304" pitchFamily="18" charset="0"/>
              </a:rPr>
              <a:t>International Journal of Sports Physical Therapy, 18</a:t>
            </a:r>
            <a:r>
              <a:rPr lang="en-US" dirty="0">
                <a:latin typeface="Times New Roman" panose="02020603050405020304" pitchFamily="18" charset="0"/>
                <a:cs typeface="Times New Roman" panose="02020603050405020304" pitchFamily="18" charset="0"/>
              </a:rPr>
              <a:t>(5), 1196-1205. https://doi.org/10.26603/001c.86127</a:t>
            </a:r>
          </a:p>
          <a:p>
            <a:pPr marL="914400" lvl="0" indent="-685800">
              <a:defRPr/>
            </a:pPr>
            <a:r>
              <a:rPr lang="en-US" dirty="0">
                <a:latin typeface="Times New Roman" panose="02020603050405020304" pitchFamily="18" charset="0"/>
                <a:cs typeface="Times New Roman" panose="02020603050405020304" pitchFamily="18" charset="0"/>
              </a:rPr>
              <a:t>Ray, L. (2023). Are WV politicians running as Republicans because of values or because they want to win? </a:t>
            </a:r>
            <a:r>
              <a:rPr lang="en-US" dirty="0">
                <a:latin typeface="Times New Roman" panose="02020603050405020304" pitchFamily="18" charset="0"/>
                <a:cs typeface="Times New Roman" panose="02020603050405020304" pitchFamily="18" charset="0"/>
                <a:hlinkClick r:id="rId3"/>
              </a:rPr>
              <a:t>https://westvirginiawatch.com/2023/10/17/are-wv-politicians-running-as-republicans-because-of-values-or-because-they-want-to-win/</a:t>
            </a:r>
            <a:r>
              <a:rPr lang="en-US" dirty="0">
                <a:latin typeface="Times New Roman" panose="02020603050405020304" pitchFamily="18" charset="0"/>
                <a:cs typeface="Times New Roman" panose="02020603050405020304" pitchFamily="18" charset="0"/>
              </a:rPr>
              <a:t> </a:t>
            </a:r>
          </a:p>
          <a:p>
            <a:pPr marL="914400" lvl="0" indent="-685800">
              <a:defRPr/>
            </a:pPr>
            <a:r>
              <a:rPr lang="en-US" dirty="0" err="1">
                <a:latin typeface="Times New Roman" panose="02020603050405020304" pitchFamily="18" charset="0"/>
                <a:cs typeface="Times New Roman" panose="02020603050405020304" pitchFamily="18" charset="0"/>
              </a:rPr>
              <a:t>Semega</a:t>
            </a:r>
            <a:r>
              <a:rPr lang="en-US" dirty="0">
                <a:latin typeface="Times New Roman" panose="02020603050405020304" pitchFamily="18" charset="0"/>
                <a:cs typeface="Times New Roman" panose="02020603050405020304" pitchFamily="18" charset="0"/>
              </a:rPr>
              <a:t>, J. &amp; </a:t>
            </a:r>
            <a:r>
              <a:rPr lang="en-US" dirty="0" err="1">
                <a:latin typeface="Times New Roman" panose="02020603050405020304" pitchFamily="18" charset="0"/>
                <a:cs typeface="Times New Roman" panose="02020603050405020304" pitchFamily="18" charset="0"/>
              </a:rPr>
              <a:t>Kollar</a:t>
            </a:r>
            <a:r>
              <a:rPr lang="en-US" dirty="0">
                <a:latin typeface="Times New Roman" panose="02020603050405020304" pitchFamily="18" charset="0"/>
                <a:cs typeface="Times New Roman" panose="02020603050405020304" pitchFamily="18" charset="0"/>
              </a:rPr>
              <a:t>, M. (2022). Income in the United States: 2021. </a:t>
            </a:r>
            <a:r>
              <a:rPr lang="en-US" dirty="0">
                <a:latin typeface="Times New Roman" panose="02020603050405020304" pitchFamily="18" charset="0"/>
                <a:cs typeface="Times New Roman" panose="02020603050405020304" pitchFamily="18" charset="0"/>
                <a:hlinkClick r:id="rId4"/>
              </a:rPr>
              <a:t>https://www.census.gov/library/publications/2022/demo/p60-276.html</a:t>
            </a:r>
            <a:endParaRPr lang="en-US" dirty="0">
              <a:latin typeface="Times New Roman" panose="02020603050405020304" pitchFamily="18" charset="0"/>
              <a:cs typeface="Times New Roman" panose="02020603050405020304" pitchFamily="18" charset="0"/>
            </a:endParaRPr>
          </a:p>
          <a:p>
            <a:pPr marL="914400" lvl="0" indent="-685800">
              <a:defRPr/>
            </a:pPr>
            <a:endParaRPr lang="en-US" dirty="0">
              <a:latin typeface="Times New Roman" panose="02020603050405020304" pitchFamily="18" charset="0"/>
              <a:cs typeface="Times New Roman" panose="02020603050405020304" pitchFamily="18" charset="0"/>
            </a:endParaRPr>
          </a:p>
          <a:p>
            <a:pPr marL="914400" lvl="0" indent="-685800">
              <a:defRPr/>
            </a:pPr>
            <a:endParaRPr kumimoji="0" lang="en-US" sz="2400" b="0" i="0" u="none" strike="noStrike" kern="1200" cap="none" spc="0" normalizeH="0" baseline="0" noProof="0" dirty="0">
              <a:ln>
                <a:noFill/>
              </a:ln>
              <a:solidFill>
                <a:srgbClr val="423500"/>
              </a:solidFill>
              <a:effectLst/>
              <a:uLnTx/>
              <a:uFillTx/>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213453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15372"/>
            <a:ext cx="8458200" cy="1003828"/>
          </a:xfrm>
        </p:spPr>
        <p:txBody>
          <a:bodyPr/>
          <a:lstStyle/>
          <a:p>
            <a:pPr algn="ctr"/>
            <a:r>
              <a:rPr lang="en-US" dirty="0">
                <a:latin typeface="Times New Roman" panose="02020603050405020304" pitchFamily="18" charset="0"/>
                <a:cs typeface="Times New Roman" panose="02020603050405020304" pitchFamily="18" charset="0"/>
              </a:rPr>
              <a:t>Introduction</a:t>
            </a:r>
          </a:p>
        </p:txBody>
      </p:sp>
      <p:sp>
        <p:nvSpPr>
          <p:cNvPr id="5" name="Text Placeholder 4"/>
          <p:cNvSpPr>
            <a:spLocks noGrp="1"/>
          </p:cNvSpPr>
          <p:nvPr>
            <p:ph type="body" sz="quarter" idx="13"/>
          </p:nvPr>
        </p:nvSpPr>
        <p:spPr>
          <a:xfrm>
            <a:off x="5723468" y="1371600"/>
            <a:ext cx="6468532" cy="5096934"/>
          </a:xfrm>
        </p:spPr>
        <p:txBody>
          <a:bodyPr/>
          <a:lstStyle/>
          <a:p>
            <a:pPr marL="342900" indent="-342900">
              <a:buFont typeface="Arial" panose="020B0604020202020204" pitchFamily="34" charset="0"/>
              <a:buChar char="•"/>
            </a:pPr>
            <a:r>
              <a:rPr lang="en-US" sz="3600" dirty="0">
                <a:solidFill>
                  <a:schemeClr val="tx1"/>
                </a:solidFill>
                <a:latin typeface="Times New Roman" panose="02020603050405020304" pitchFamily="18" charset="0"/>
                <a:cs typeface="Times New Roman" panose="02020603050405020304" pitchFamily="18" charset="0"/>
              </a:rPr>
              <a:t>This presentation aims to present detailed market research, demographic information, and an analysis of competing forms of entertainment in Charles Town, WV. </a:t>
            </a:r>
          </a:p>
          <a:p>
            <a:pPr marL="342900" indent="-342900">
              <a:buFont typeface="Arial" panose="020B0604020202020204" pitchFamily="34" charset="0"/>
              <a:buChar char="•"/>
            </a:pPr>
            <a:r>
              <a:rPr lang="en-US" sz="3600" dirty="0">
                <a:solidFill>
                  <a:schemeClr val="tx1"/>
                </a:solidFill>
                <a:latin typeface="Times New Roman" panose="02020603050405020304" pitchFamily="18" charset="0"/>
                <a:cs typeface="Times New Roman" panose="02020603050405020304" pitchFamily="18" charset="0"/>
              </a:rPr>
              <a:t>The insights gathered from this research will inform the marketing strategies</a:t>
            </a: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2237" y="2157942"/>
            <a:ext cx="5611391" cy="3802591"/>
          </a:xfrm>
          <a:prstGeom prst="rect">
            <a:avLst/>
          </a:prstGeom>
        </p:spPr>
      </p:pic>
    </p:spTree>
    <p:extLst>
      <p:ext uri="{BB962C8B-B14F-4D97-AF65-F5344CB8AC3E}">
        <p14:creationId xmlns:p14="http://schemas.microsoft.com/office/powerpoint/2010/main" val="33927283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15372"/>
            <a:ext cx="8458200" cy="1003828"/>
          </a:xfrm>
        </p:spPr>
        <p:txBody>
          <a:bodyPr/>
          <a:lstStyle/>
          <a:p>
            <a:pPr algn="ctr"/>
            <a:r>
              <a:rPr lang="en-US" dirty="0">
                <a:latin typeface="Times New Roman" panose="02020603050405020304" pitchFamily="18" charset="0"/>
                <a:cs typeface="Times New Roman" panose="02020603050405020304" pitchFamily="18" charset="0"/>
              </a:rPr>
              <a:t>Population and Age Breakdown</a:t>
            </a:r>
          </a:p>
        </p:txBody>
      </p:sp>
      <p:sp>
        <p:nvSpPr>
          <p:cNvPr id="5" name="Text Placeholder 4"/>
          <p:cNvSpPr>
            <a:spLocks noGrp="1"/>
          </p:cNvSpPr>
          <p:nvPr>
            <p:ph type="body" sz="quarter" idx="13"/>
          </p:nvPr>
        </p:nvSpPr>
        <p:spPr>
          <a:xfrm>
            <a:off x="5875866" y="1371600"/>
            <a:ext cx="6316133" cy="5096934"/>
          </a:xfrm>
        </p:spPr>
        <p:txBody>
          <a:bodyPr/>
          <a:lstStyle/>
          <a:p>
            <a:pPr marL="342900" indent="-342900">
              <a:buFont typeface="Arial" panose="020B0604020202020204" pitchFamily="34" charset="0"/>
              <a:buChar char="•"/>
            </a:pPr>
            <a:r>
              <a:rPr lang="en-US" sz="3600" dirty="0">
                <a:solidFill>
                  <a:schemeClr val="tx1"/>
                </a:solidFill>
                <a:latin typeface="Times New Roman" panose="02020603050405020304" pitchFamily="18" charset="0"/>
                <a:cs typeface="Times New Roman" panose="02020603050405020304" pitchFamily="18" charset="0"/>
              </a:rPr>
              <a:t>Based on latest data, Charles Town, WV, has a total population of approximately 8,054 (CTWP, 2024). </a:t>
            </a:r>
          </a:p>
          <a:p>
            <a:pPr marL="342900" indent="-342900">
              <a:buFont typeface="Arial" panose="020B0604020202020204" pitchFamily="34" charset="0"/>
              <a:buChar char="•"/>
            </a:pPr>
            <a:r>
              <a:rPr lang="en-US" sz="3600" dirty="0">
                <a:solidFill>
                  <a:schemeClr val="tx1"/>
                </a:solidFill>
                <a:latin typeface="Times New Roman" panose="02020603050405020304" pitchFamily="18" charset="0"/>
                <a:cs typeface="Times New Roman" panose="02020603050405020304" pitchFamily="18" charset="0"/>
              </a:rPr>
              <a:t>This number is proper to manage the market size and potential reach for marketing efforts. </a:t>
            </a: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015595"/>
            <a:ext cx="5648278" cy="3758672"/>
          </a:xfrm>
          <a:prstGeom prst="rect">
            <a:avLst/>
          </a:prstGeom>
        </p:spPr>
      </p:pic>
    </p:spTree>
    <p:extLst>
      <p:ext uri="{BB962C8B-B14F-4D97-AF65-F5344CB8AC3E}">
        <p14:creationId xmlns:p14="http://schemas.microsoft.com/office/powerpoint/2010/main" val="4320044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15372"/>
            <a:ext cx="8458200" cy="1003828"/>
          </a:xfrm>
        </p:spPr>
        <p:txBody>
          <a:bodyPr/>
          <a:lstStyle/>
          <a:p>
            <a:pPr algn="ctr"/>
            <a:r>
              <a:rPr lang="en-US" dirty="0">
                <a:latin typeface="Times New Roman" panose="02020603050405020304" pitchFamily="18" charset="0"/>
                <a:cs typeface="Times New Roman" panose="02020603050405020304" pitchFamily="18" charset="0"/>
              </a:rPr>
              <a:t>Population and Age Breakdown</a:t>
            </a:r>
          </a:p>
        </p:txBody>
      </p:sp>
      <p:sp>
        <p:nvSpPr>
          <p:cNvPr id="5" name="Text Placeholder 4"/>
          <p:cNvSpPr>
            <a:spLocks noGrp="1"/>
          </p:cNvSpPr>
          <p:nvPr>
            <p:ph type="body" sz="quarter" idx="13"/>
          </p:nvPr>
        </p:nvSpPr>
        <p:spPr>
          <a:xfrm>
            <a:off x="5875866" y="1371600"/>
            <a:ext cx="6316133" cy="5096934"/>
          </a:xfrm>
        </p:spPr>
        <p:txBody>
          <a:bodyPr/>
          <a:lstStyle/>
          <a:p>
            <a:pPr marL="342900" indent="-342900">
              <a:buFont typeface="Arial" panose="020B0604020202020204" pitchFamily="34" charset="0"/>
              <a:buChar char="•"/>
            </a:pPr>
            <a:r>
              <a:rPr lang="en-US" sz="3600" dirty="0">
                <a:solidFill>
                  <a:schemeClr val="tx1"/>
                </a:solidFill>
                <a:latin typeface="Times New Roman" panose="02020603050405020304" pitchFamily="18" charset="0"/>
                <a:cs typeface="Times New Roman" panose="02020603050405020304" pitchFamily="18" charset="0"/>
              </a:rPr>
              <a:t>Over the past few years, Charles Town has experienced significant growth. </a:t>
            </a:r>
          </a:p>
          <a:p>
            <a:pPr marL="342900" indent="-342900">
              <a:buFont typeface="Arial" panose="020B0604020202020204" pitchFamily="34" charset="0"/>
              <a:buChar char="•"/>
            </a:pPr>
            <a:r>
              <a:rPr lang="en-US" sz="3600" dirty="0">
                <a:solidFill>
                  <a:schemeClr val="tx1"/>
                </a:solidFill>
                <a:latin typeface="Times New Roman" panose="02020603050405020304" pitchFamily="18" charset="0"/>
                <a:cs typeface="Times New Roman" panose="02020603050405020304" pitchFamily="18" charset="0"/>
              </a:rPr>
              <a:t>The population has increased by 4.98% annually which translates to an increase of 1,528 people since 2020. </a:t>
            </a:r>
          </a:p>
          <a:p>
            <a:pPr marL="342900" indent="-342900">
              <a:buFont typeface="Arial" panose="020B0604020202020204" pitchFamily="34" charset="0"/>
              <a:buChar char="•"/>
            </a:pPr>
            <a:endParaRPr lang="en-US" sz="3600" dirty="0">
              <a:solidFill>
                <a:schemeClr val="tx1"/>
              </a:solidFill>
              <a:latin typeface="Times New Roman" panose="02020603050405020304" pitchFamily="18" charset="0"/>
              <a:cs typeface="Times New Roman" panose="02020603050405020304" pitchFamily="18" charset="0"/>
            </a:endParaRP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1985433"/>
            <a:ext cx="5495775" cy="3077634"/>
          </a:xfrm>
          <a:prstGeom prst="rect">
            <a:avLst/>
          </a:prstGeom>
        </p:spPr>
      </p:pic>
    </p:spTree>
    <p:extLst>
      <p:ext uri="{BB962C8B-B14F-4D97-AF65-F5344CB8AC3E}">
        <p14:creationId xmlns:p14="http://schemas.microsoft.com/office/powerpoint/2010/main" val="27904639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15372"/>
            <a:ext cx="8458200" cy="1003828"/>
          </a:xfrm>
        </p:spPr>
        <p:txBody>
          <a:bodyPr/>
          <a:lstStyle/>
          <a:p>
            <a:pPr algn="ctr"/>
            <a:r>
              <a:rPr lang="en-US" dirty="0">
                <a:latin typeface="Times New Roman" panose="02020603050405020304" pitchFamily="18" charset="0"/>
                <a:cs typeface="Times New Roman" panose="02020603050405020304" pitchFamily="18" charset="0"/>
              </a:rPr>
              <a:t>Marital Status, Education, Religion, and Geographic Location</a:t>
            </a:r>
          </a:p>
        </p:txBody>
      </p:sp>
      <p:sp>
        <p:nvSpPr>
          <p:cNvPr id="5" name="Text Placeholder 4"/>
          <p:cNvSpPr>
            <a:spLocks noGrp="1"/>
          </p:cNvSpPr>
          <p:nvPr>
            <p:ph type="body" sz="quarter" idx="13"/>
          </p:nvPr>
        </p:nvSpPr>
        <p:spPr>
          <a:xfrm>
            <a:off x="5875866" y="1371600"/>
            <a:ext cx="6316133" cy="5096934"/>
          </a:xfrm>
        </p:spPr>
        <p:txBody>
          <a:bodyPr/>
          <a:lstStyle/>
          <a:p>
            <a:pPr marL="342900" indent="-342900">
              <a:buFont typeface="Arial" panose="020B0604020202020204" pitchFamily="34" charset="0"/>
              <a:buChar char="•"/>
            </a:pPr>
            <a:r>
              <a:rPr lang="en-US" sz="3600" dirty="0">
                <a:solidFill>
                  <a:schemeClr val="tx1"/>
                </a:solidFill>
                <a:latin typeface="Times New Roman" panose="02020603050405020304" pitchFamily="18" charset="0"/>
                <a:cs typeface="Times New Roman" panose="02020603050405020304" pitchFamily="18" charset="0"/>
              </a:rPr>
              <a:t>Married persons are 46.8% </a:t>
            </a:r>
          </a:p>
          <a:p>
            <a:pPr marL="342900" indent="-342900">
              <a:buFont typeface="Arial" panose="020B0604020202020204" pitchFamily="34" charset="0"/>
              <a:buChar char="•"/>
            </a:pPr>
            <a:r>
              <a:rPr lang="en-US" sz="3600" dirty="0">
                <a:solidFill>
                  <a:schemeClr val="tx1"/>
                </a:solidFill>
                <a:latin typeface="Times New Roman" panose="02020603050405020304" pitchFamily="18" charset="0"/>
                <a:cs typeface="Times New Roman" panose="02020603050405020304" pitchFamily="18" charset="0"/>
              </a:rPr>
              <a:t>The educational attainment is as follows:</a:t>
            </a:r>
          </a:p>
          <a:p>
            <a:pPr marL="342900" indent="-342900">
              <a:buFont typeface="Arial" panose="020B0604020202020204" pitchFamily="34" charset="0"/>
              <a:buChar char="•"/>
            </a:pPr>
            <a:r>
              <a:rPr lang="en-US" sz="3600" dirty="0">
                <a:solidFill>
                  <a:schemeClr val="tx1"/>
                </a:solidFill>
                <a:latin typeface="Times New Roman" panose="02020603050405020304" pitchFamily="18" charset="0"/>
                <a:cs typeface="Times New Roman" panose="02020603050405020304" pitchFamily="18" charset="0"/>
              </a:rPr>
              <a:t>Bachelors degree: 23.75%</a:t>
            </a:r>
          </a:p>
          <a:p>
            <a:pPr marL="342900" indent="-342900">
              <a:buFont typeface="Arial" panose="020B0604020202020204" pitchFamily="34" charset="0"/>
              <a:buChar char="•"/>
            </a:pPr>
            <a:r>
              <a:rPr lang="en-US" sz="3600" dirty="0">
                <a:solidFill>
                  <a:schemeClr val="tx1"/>
                </a:solidFill>
                <a:latin typeface="Times New Roman" panose="02020603050405020304" pitchFamily="18" charset="0"/>
                <a:cs typeface="Times New Roman" panose="02020603050405020304" pitchFamily="18" charset="0"/>
              </a:rPr>
              <a:t>Graduate degree: 13.57%</a:t>
            </a:r>
          </a:p>
          <a:p>
            <a:pPr marL="342900" indent="-342900">
              <a:buFont typeface="Arial" panose="020B0604020202020204" pitchFamily="34" charset="0"/>
              <a:buChar char="•"/>
            </a:pPr>
            <a:r>
              <a:rPr lang="en-US" sz="3600" dirty="0">
                <a:solidFill>
                  <a:schemeClr val="tx1"/>
                </a:solidFill>
                <a:latin typeface="Times New Roman" panose="02020603050405020304" pitchFamily="18" charset="0"/>
                <a:cs typeface="Times New Roman" panose="02020603050405020304" pitchFamily="18" charset="0"/>
              </a:rPr>
              <a:t>9th to 12th grade, no diploma: 7.17%</a:t>
            </a:r>
          </a:p>
          <a:p>
            <a:pPr marL="342900" indent="-342900">
              <a:buFont typeface="Arial" panose="020B0604020202020204" pitchFamily="34" charset="0"/>
              <a:buChar char="•"/>
            </a:pPr>
            <a:r>
              <a:rPr lang="en-US" sz="3600" dirty="0">
                <a:solidFill>
                  <a:schemeClr val="tx1"/>
                </a:solidFill>
                <a:latin typeface="Times New Roman" panose="02020603050405020304" pitchFamily="18" charset="0"/>
                <a:cs typeface="Times New Roman" panose="02020603050405020304" pitchFamily="18" charset="0"/>
              </a:rPr>
              <a:t>Less than 9th grade: 1.9%</a:t>
            </a:r>
          </a:p>
          <a:p>
            <a:pPr marL="342900" indent="-342900">
              <a:buFont typeface="Arial" panose="020B0604020202020204" pitchFamily="34" charset="0"/>
              <a:buChar char="•"/>
            </a:pPr>
            <a:r>
              <a:rPr lang="en-US" sz="3600" dirty="0">
                <a:solidFill>
                  <a:schemeClr val="tx1"/>
                </a:solidFill>
                <a:latin typeface="Times New Roman" panose="02020603050405020304" pitchFamily="18" charset="0"/>
                <a:cs typeface="Times New Roman" panose="02020603050405020304" pitchFamily="18" charset="0"/>
              </a:rPr>
              <a:t>High school graduates: 26.29%</a:t>
            </a:r>
          </a:p>
          <a:p>
            <a:pPr marL="342900" indent="-342900">
              <a:buFont typeface="Arial" panose="020B0604020202020204" pitchFamily="34" charset="0"/>
              <a:buChar char="•"/>
            </a:pPr>
            <a:endParaRPr lang="en-US" sz="3600" dirty="0">
              <a:solidFill>
                <a:schemeClr val="tx1"/>
              </a:solidFill>
              <a:latin typeface="Times New Roman" panose="02020603050405020304" pitchFamily="18" charset="0"/>
              <a:cs typeface="Times New Roman" panose="02020603050405020304" pitchFamily="18" charset="0"/>
            </a:endParaRPr>
          </a:p>
        </p:txBody>
      </p:sp>
      <p:pic>
        <p:nvPicPr>
          <p:cNvPr id="3" name="Picture 2"/>
          <p:cNvPicPr>
            <a:picLocks noChangeAspect="1"/>
          </p:cNvPicPr>
          <p:nvPr/>
        </p:nvPicPr>
        <p:blipFill>
          <a:blip r:embed="rId3"/>
          <a:stretch>
            <a:fillRect/>
          </a:stretch>
        </p:blipFill>
        <p:spPr>
          <a:xfrm>
            <a:off x="0" y="1834581"/>
            <a:ext cx="5807839" cy="2861405"/>
          </a:xfrm>
          <a:prstGeom prst="rect">
            <a:avLst/>
          </a:prstGeom>
        </p:spPr>
      </p:pic>
    </p:spTree>
    <p:extLst>
      <p:ext uri="{BB962C8B-B14F-4D97-AF65-F5344CB8AC3E}">
        <p14:creationId xmlns:p14="http://schemas.microsoft.com/office/powerpoint/2010/main" val="26337584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15372"/>
            <a:ext cx="8458200" cy="1003828"/>
          </a:xfrm>
        </p:spPr>
        <p:txBody>
          <a:bodyPr/>
          <a:lstStyle/>
          <a:p>
            <a:pPr algn="ctr"/>
            <a:r>
              <a:rPr lang="en-US" dirty="0">
                <a:latin typeface="Times New Roman" panose="02020603050405020304" pitchFamily="18" charset="0"/>
                <a:cs typeface="Times New Roman" panose="02020603050405020304" pitchFamily="18" charset="0"/>
              </a:rPr>
              <a:t>Gender and Racial Composition, and Languages Spoken </a:t>
            </a:r>
          </a:p>
        </p:txBody>
      </p:sp>
      <p:sp>
        <p:nvSpPr>
          <p:cNvPr id="5" name="Text Placeholder 4"/>
          <p:cNvSpPr>
            <a:spLocks noGrp="1"/>
          </p:cNvSpPr>
          <p:nvPr>
            <p:ph type="body" sz="quarter" idx="13"/>
          </p:nvPr>
        </p:nvSpPr>
        <p:spPr>
          <a:xfrm>
            <a:off x="5503334" y="1371600"/>
            <a:ext cx="6688666" cy="5096934"/>
          </a:xfrm>
        </p:spPr>
        <p:txBody>
          <a:bodyPr/>
          <a:lstStyle/>
          <a:p>
            <a:pPr marL="342900" indent="-342900">
              <a:buFont typeface="Arial" panose="020B0604020202020204" pitchFamily="34" charset="0"/>
              <a:buChar char="•"/>
            </a:pPr>
            <a:r>
              <a:rPr lang="en-US" sz="3600" dirty="0">
                <a:solidFill>
                  <a:schemeClr val="tx1"/>
                </a:solidFill>
                <a:latin typeface="Times New Roman" panose="02020603050405020304" pitchFamily="18" charset="0"/>
                <a:cs typeface="Times New Roman" panose="02020603050405020304" pitchFamily="18" charset="0"/>
              </a:rPr>
              <a:t>Gender Breakdown:</a:t>
            </a:r>
          </a:p>
          <a:p>
            <a:pPr lvl="1"/>
            <a:r>
              <a:rPr lang="en-US" sz="3600" dirty="0">
                <a:solidFill>
                  <a:schemeClr val="tx1"/>
                </a:solidFill>
                <a:latin typeface="Times New Roman" panose="02020603050405020304" pitchFamily="18" charset="0"/>
                <a:cs typeface="Times New Roman" panose="02020603050405020304" pitchFamily="18" charset="0"/>
              </a:rPr>
              <a:t>Male: 48.34%</a:t>
            </a:r>
          </a:p>
          <a:p>
            <a:r>
              <a:rPr lang="en-US" sz="3600" dirty="0">
                <a:solidFill>
                  <a:schemeClr val="tx1"/>
                </a:solidFill>
                <a:latin typeface="Times New Roman" panose="02020603050405020304" pitchFamily="18" charset="0"/>
                <a:cs typeface="Times New Roman" panose="02020603050405020304" pitchFamily="18" charset="0"/>
              </a:rPr>
              <a:t>Female: 51.66%</a:t>
            </a:r>
          </a:p>
          <a:p>
            <a:pPr marL="342900" indent="-342900">
              <a:buFont typeface="Arial" panose="020B0604020202020204" pitchFamily="34" charset="0"/>
              <a:buChar char="•"/>
            </a:pPr>
            <a:r>
              <a:rPr lang="en-US" sz="3600" dirty="0">
                <a:solidFill>
                  <a:schemeClr val="tx1"/>
                </a:solidFill>
                <a:latin typeface="Times New Roman" panose="02020603050405020304" pitchFamily="18" charset="0"/>
                <a:cs typeface="Times New Roman" panose="02020603050405020304" pitchFamily="18" charset="0"/>
              </a:rPr>
              <a:t>Racial Composition:</a:t>
            </a:r>
          </a:p>
          <a:p>
            <a:r>
              <a:rPr lang="en-US" sz="3600" dirty="0">
                <a:solidFill>
                  <a:schemeClr val="tx1"/>
                </a:solidFill>
                <a:latin typeface="Times New Roman" panose="02020603050405020304" pitchFamily="18" charset="0"/>
                <a:cs typeface="Times New Roman" panose="02020603050405020304" pitchFamily="18" charset="0"/>
              </a:rPr>
              <a:t>White: 74.61%</a:t>
            </a:r>
          </a:p>
          <a:p>
            <a:r>
              <a:rPr lang="en-US" sz="3600" dirty="0">
                <a:solidFill>
                  <a:schemeClr val="tx1"/>
                </a:solidFill>
                <a:latin typeface="Times New Roman" panose="02020603050405020304" pitchFamily="18" charset="0"/>
                <a:cs typeface="Times New Roman" panose="02020603050405020304" pitchFamily="18" charset="0"/>
              </a:rPr>
              <a:t>Black or African American: 14.38%</a:t>
            </a:r>
          </a:p>
          <a:p>
            <a:r>
              <a:rPr lang="en-US" sz="3600" dirty="0">
                <a:solidFill>
                  <a:schemeClr val="tx1"/>
                </a:solidFill>
                <a:latin typeface="Times New Roman" panose="02020603050405020304" pitchFamily="18" charset="0"/>
                <a:cs typeface="Times New Roman" panose="02020603050405020304" pitchFamily="18" charset="0"/>
              </a:rPr>
              <a:t>Mixed or more races: 8.46%</a:t>
            </a:r>
          </a:p>
          <a:p>
            <a:r>
              <a:rPr lang="en-US" sz="3600" dirty="0">
                <a:solidFill>
                  <a:schemeClr val="tx1"/>
                </a:solidFill>
                <a:latin typeface="Times New Roman" panose="02020603050405020304" pitchFamily="18" charset="0"/>
                <a:cs typeface="Times New Roman" panose="02020603050405020304" pitchFamily="18" charset="0"/>
              </a:rPr>
              <a:t>Asian: 2.04%</a:t>
            </a:r>
          </a:p>
          <a:p>
            <a:r>
              <a:rPr lang="en-US" sz="3600" dirty="0">
                <a:solidFill>
                  <a:schemeClr val="tx1"/>
                </a:solidFill>
                <a:latin typeface="Times New Roman" panose="02020603050405020304" pitchFamily="18" charset="0"/>
                <a:cs typeface="Times New Roman" panose="02020603050405020304" pitchFamily="18" charset="0"/>
              </a:rPr>
              <a:t>Other race: 0.52%</a:t>
            </a:r>
          </a:p>
          <a:p>
            <a:endParaRPr lang="en-US" sz="3600" dirty="0">
              <a:solidFill>
                <a:schemeClr val="tx1"/>
              </a:solidFill>
              <a:latin typeface="Times New Roman" panose="02020603050405020304" pitchFamily="18" charset="0"/>
              <a:cs typeface="Times New Roman" panose="02020603050405020304" pitchFamily="18" charset="0"/>
            </a:endParaRP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251074"/>
            <a:ext cx="4944533" cy="3703627"/>
          </a:xfrm>
          <a:prstGeom prst="rect">
            <a:avLst/>
          </a:prstGeom>
        </p:spPr>
      </p:pic>
    </p:spTree>
    <p:extLst>
      <p:ext uri="{BB962C8B-B14F-4D97-AF65-F5344CB8AC3E}">
        <p14:creationId xmlns:p14="http://schemas.microsoft.com/office/powerpoint/2010/main" val="28440397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36133" y="198438"/>
            <a:ext cx="9558867" cy="1003828"/>
          </a:xfrm>
        </p:spPr>
        <p:txBody>
          <a:bodyPr/>
          <a:lstStyle/>
          <a:p>
            <a:pPr algn="ctr"/>
            <a:r>
              <a:rPr lang="en-US" dirty="0">
                <a:latin typeface="Times New Roman" panose="02020603050405020304" pitchFamily="18" charset="0"/>
                <a:cs typeface="Times New Roman" panose="02020603050405020304" pitchFamily="18" charset="0"/>
              </a:rPr>
              <a:t>Political Views, Unemployment Rate, Income Distribution and Economic Status Of Residents</a:t>
            </a:r>
          </a:p>
        </p:txBody>
      </p:sp>
      <p:sp>
        <p:nvSpPr>
          <p:cNvPr id="5" name="Text Placeholder 4"/>
          <p:cNvSpPr>
            <a:spLocks noGrp="1"/>
          </p:cNvSpPr>
          <p:nvPr>
            <p:ph type="body" sz="quarter" idx="13"/>
          </p:nvPr>
        </p:nvSpPr>
        <p:spPr>
          <a:xfrm>
            <a:off x="5452534" y="1371600"/>
            <a:ext cx="6739466" cy="5096934"/>
          </a:xfrm>
        </p:spPr>
        <p:txBody>
          <a:bodyPr/>
          <a:lstStyle/>
          <a:p>
            <a:pPr marL="342900" indent="-342900">
              <a:buFont typeface="Arial" panose="020B0604020202020204" pitchFamily="34" charset="0"/>
              <a:buChar char="•"/>
            </a:pPr>
            <a:r>
              <a:rPr lang="en-US" sz="3600" dirty="0">
                <a:solidFill>
                  <a:schemeClr val="tx1"/>
                </a:solidFill>
                <a:latin typeface="Times New Roman" panose="02020603050405020304" pitchFamily="18" charset="0"/>
                <a:cs typeface="Times New Roman" panose="02020603050405020304" pitchFamily="18" charset="0"/>
              </a:rPr>
              <a:t>Since Charles Town is in West Virginia, it is accurate to associate with the data that has historically leaned towards the Republican Party in recent national elections (Ray, 2023).</a:t>
            </a:r>
          </a:p>
          <a:p>
            <a:pPr marL="342900" indent="-342900">
              <a:buFont typeface="Arial" panose="020B0604020202020204" pitchFamily="34" charset="0"/>
              <a:buChar char="•"/>
            </a:pPr>
            <a:r>
              <a:rPr lang="en-US" sz="3600" dirty="0">
                <a:solidFill>
                  <a:schemeClr val="tx1"/>
                </a:solidFill>
                <a:latin typeface="Times New Roman" panose="02020603050405020304" pitchFamily="18" charset="0"/>
                <a:cs typeface="Times New Roman" panose="02020603050405020304" pitchFamily="18" charset="0"/>
              </a:rPr>
              <a:t>The current unemployment rate in Charles Town is 7.3%.</a:t>
            </a:r>
          </a:p>
          <a:p>
            <a:pPr marL="342900" indent="-342900">
              <a:buFont typeface="Arial" panose="020B0604020202020204" pitchFamily="34" charset="0"/>
              <a:buChar char="•"/>
            </a:pPr>
            <a:r>
              <a:rPr lang="en-US" sz="3600" dirty="0">
                <a:solidFill>
                  <a:schemeClr val="tx1"/>
                </a:solidFill>
                <a:latin typeface="Times New Roman" panose="02020603050405020304" pitchFamily="18" charset="0"/>
                <a:cs typeface="Times New Roman" panose="02020603050405020304" pitchFamily="18" charset="0"/>
              </a:rPr>
              <a:t>The average household income in Charles Town is $107,341.</a:t>
            </a:r>
          </a:p>
          <a:p>
            <a:pPr marL="342900" indent="-342900">
              <a:buFont typeface="Arial" panose="020B0604020202020204" pitchFamily="34" charset="0"/>
              <a:buChar char="•"/>
            </a:pPr>
            <a:endParaRPr lang="en-US" sz="3600" dirty="0">
              <a:solidFill>
                <a:schemeClr val="tx1"/>
              </a:solidFill>
              <a:latin typeface="Times New Roman" panose="02020603050405020304" pitchFamily="18" charset="0"/>
              <a:cs typeface="Times New Roman" panose="02020603050405020304" pitchFamily="18" charset="0"/>
            </a:endParaRP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4570" y="1776942"/>
            <a:ext cx="4881563" cy="4881563"/>
          </a:xfrm>
          <a:prstGeom prst="rect">
            <a:avLst/>
          </a:prstGeom>
        </p:spPr>
      </p:pic>
    </p:spTree>
    <p:extLst>
      <p:ext uri="{BB962C8B-B14F-4D97-AF65-F5344CB8AC3E}">
        <p14:creationId xmlns:p14="http://schemas.microsoft.com/office/powerpoint/2010/main" val="24910153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15372"/>
            <a:ext cx="8458200" cy="1003828"/>
          </a:xfrm>
        </p:spPr>
        <p:txBody>
          <a:bodyPr/>
          <a:lstStyle/>
          <a:p>
            <a:pPr algn="ctr"/>
            <a:r>
              <a:rPr lang="en-US" dirty="0">
                <a:latin typeface="Times New Roman" panose="02020603050405020304" pitchFamily="18" charset="0"/>
                <a:cs typeface="Times New Roman" panose="02020603050405020304" pitchFamily="18" charset="0"/>
              </a:rPr>
              <a:t>Average Disposable Income and Interest in Sports</a:t>
            </a:r>
          </a:p>
        </p:txBody>
      </p:sp>
      <p:sp>
        <p:nvSpPr>
          <p:cNvPr id="5" name="Text Placeholder 4"/>
          <p:cNvSpPr>
            <a:spLocks noGrp="1"/>
          </p:cNvSpPr>
          <p:nvPr>
            <p:ph type="body" sz="quarter" idx="13"/>
          </p:nvPr>
        </p:nvSpPr>
        <p:spPr>
          <a:xfrm>
            <a:off x="5215468" y="1371600"/>
            <a:ext cx="6976532" cy="5096934"/>
          </a:xfrm>
        </p:spPr>
        <p:txBody>
          <a:bodyPr/>
          <a:lstStyle/>
          <a:p>
            <a:pPr marL="342900" indent="-342900">
              <a:buFont typeface="Arial" panose="020B0604020202020204" pitchFamily="34" charset="0"/>
              <a:buChar char="•"/>
            </a:pPr>
            <a:r>
              <a:rPr lang="en-US" sz="3600" dirty="0">
                <a:solidFill>
                  <a:schemeClr val="tx1"/>
                </a:solidFill>
                <a:latin typeface="Times New Roman" panose="02020603050405020304" pitchFamily="18" charset="0"/>
                <a:cs typeface="Times New Roman" panose="02020603050405020304" pitchFamily="18" charset="0"/>
              </a:rPr>
              <a:t>The average household income of Charles Town is $107,341.</a:t>
            </a:r>
          </a:p>
          <a:p>
            <a:pPr marL="342900" indent="-342900">
              <a:buFont typeface="Arial" panose="020B0604020202020204" pitchFamily="34" charset="0"/>
              <a:buChar char="•"/>
            </a:pPr>
            <a:r>
              <a:rPr lang="en-US" sz="3600" dirty="0">
                <a:solidFill>
                  <a:schemeClr val="tx1"/>
                </a:solidFill>
                <a:latin typeface="Times New Roman" panose="02020603050405020304" pitchFamily="18" charset="0"/>
                <a:cs typeface="Times New Roman" panose="02020603050405020304" pitchFamily="18" charset="0"/>
              </a:rPr>
              <a:t>Its residents have substantial disposable income. </a:t>
            </a:r>
          </a:p>
          <a:p>
            <a:pPr marL="342900" indent="-342900">
              <a:buFont typeface="Arial" panose="020B0604020202020204" pitchFamily="34" charset="0"/>
              <a:buChar char="•"/>
            </a:pPr>
            <a:r>
              <a:rPr lang="en-US" sz="3600" dirty="0">
                <a:solidFill>
                  <a:schemeClr val="tx1"/>
                </a:solidFill>
                <a:latin typeface="Times New Roman" panose="02020603050405020304" pitchFamily="18" charset="0"/>
                <a:cs typeface="Times New Roman" panose="02020603050405020304" pitchFamily="18" charset="0"/>
              </a:rPr>
              <a:t>The figure is significantly higher than the national median household income, which was around $70,784 in 2021 according to the U.S. Census Bureau (</a:t>
            </a:r>
            <a:r>
              <a:rPr lang="en-US" sz="3600" dirty="0" err="1">
                <a:solidFill>
                  <a:schemeClr val="tx1"/>
                </a:solidFill>
                <a:latin typeface="Times New Roman" panose="02020603050405020304" pitchFamily="18" charset="0"/>
                <a:cs typeface="Times New Roman" panose="02020603050405020304" pitchFamily="18" charset="0"/>
              </a:rPr>
              <a:t>Semega</a:t>
            </a:r>
            <a:r>
              <a:rPr lang="en-US" sz="3600" dirty="0">
                <a:solidFill>
                  <a:schemeClr val="tx1"/>
                </a:solidFill>
                <a:latin typeface="Times New Roman" panose="02020603050405020304" pitchFamily="18" charset="0"/>
                <a:cs typeface="Times New Roman" panose="02020603050405020304" pitchFamily="18" charset="0"/>
              </a:rPr>
              <a:t> &amp; </a:t>
            </a:r>
            <a:r>
              <a:rPr lang="en-US" sz="3600" dirty="0" err="1">
                <a:solidFill>
                  <a:schemeClr val="tx1"/>
                </a:solidFill>
                <a:latin typeface="Times New Roman" panose="02020603050405020304" pitchFamily="18" charset="0"/>
                <a:cs typeface="Times New Roman" panose="02020603050405020304" pitchFamily="18" charset="0"/>
              </a:rPr>
              <a:t>Kollar</a:t>
            </a:r>
            <a:r>
              <a:rPr lang="en-US" sz="3600" dirty="0">
                <a:solidFill>
                  <a:schemeClr val="tx1"/>
                </a:solidFill>
                <a:latin typeface="Times New Roman" panose="02020603050405020304" pitchFamily="18" charset="0"/>
                <a:cs typeface="Times New Roman" panose="02020603050405020304" pitchFamily="18" charset="0"/>
              </a:rPr>
              <a:t>, 2022).</a:t>
            </a: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072217"/>
            <a:ext cx="4987640" cy="3735916"/>
          </a:xfrm>
          <a:prstGeom prst="rect">
            <a:avLst/>
          </a:prstGeom>
        </p:spPr>
      </p:pic>
    </p:spTree>
    <p:extLst>
      <p:ext uri="{BB962C8B-B14F-4D97-AF65-F5344CB8AC3E}">
        <p14:creationId xmlns:p14="http://schemas.microsoft.com/office/powerpoint/2010/main" val="11467080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15372"/>
            <a:ext cx="8458200" cy="1003828"/>
          </a:xfrm>
        </p:spPr>
        <p:txBody>
          <a:bodyPr/>
          <a:lstStyle/>
          <a:p>
            <a:pPr algn="ctr"/>
            <a:r>
              <a:rPr lang="en-US" dirty="0">
                <a:latin typeface="Times New Roman" panose="02020603050405020304" pitchFamily="18" charset="0"/>
                <a:cs typeface="Times New Roman" panose="02020603050405020304" pitchFamily="18" charset="0"/>
              </a:rPr>
              <a:t>Competing Forms of Entertainment</a:t>
            </a:r>
          </a:p>
        </p:txBody>
      </p:sp>
      <p:sp>
        <p:nvSpPr>
          <p:cNvPr id="5" name="Text Placeholder 4"/>
          <p:cNvSpPr>
            <a:spLocks noGrp="1"/>
          </p:cNvSpPr>
          <p:nvPr>
            <p:ph type="body" sz="quarter" idx="13"/>
          </p:nvPr>
        </p:nvSpPr>
        <p:spPr>
          <a:xfrm>
            <a:off x="5164668" y="1371600"/>
            <a:ext cx="7027332" cy="5096934"/>
          </a:xfrm>
        </p:spPr>
        <p:txBody>
          <a:bodyPr/>
          <a:lstStyle/>
          <a:p>
            <a:pPr marL="342900" indent="-342900">
              <a:buFont typeface="Arial" panose="020B0604020202020204" pitchFamily="34" charset="0"/>
              <a:buChar char="•"/>
            </a:pPr>
            <a:r>
              <a:rPr lang="en-US" sz="3600" dirty="0">
                <a:solidFill>
                  <a:schemeClr val="tx1"/>
                </a:solidFill>
                <a:latin typeface="Times New Roman" panose="02020603050405020304" pitchFamily="18" charset="0"/>
                <a:cs typeface="Times New Roman" panose="02020603050405020304" pitchFamily="18" charset="0"/>
              </a:rPr>
              <a:t>At Charles Town area, high school sports like football and basketball are popular have a strong community support and attendance.</a:t>
            </a:r>
          </a:p>
          <a:p>
            <a:pPr marL="342900" indent="-342900">
              <a:buFont typeface="Arial" panose="020B0604020202020204" pitchFamily="34" charset="0"/>
              <a:buChar char="•"/>
            </a:pPr>
            <a:r>
              <a:rPr lang="en-US" sz="3600" dirty="0">
                <a:solidFill>
                  <a:schemeClr val="tx1"/>
                </a:solidFill>
                <a:latin typeface="Times New Roman" panose="02020603050405020304" pitchFamily="18" charset="0"/>
                <a:cs typeface="Times New Roman" panose="02020603050405020304" pitchFamily="18" charset="0"/>
              </a:rPr>
              <a:t>The town does not host any professional sports teams but its proximity to larger cities like Washington D.C. and Baltimore provides residents with access to professional sports events.</a:t>
            </a: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2553758"/>
            <a:ext cx="4905463" cy="2678641"/>
          </a:xfrm>
          <a:prstGeom prst="rect">
            <a:avLst/>
          </a:prstGeom>
        </p:spPr>
      </p:pic>
    </p:spTree>
    <p:extLst>
      <p:ext uri="{BB962C8B-B14F-4D97-AF65-F5344CB8AC3E}">
        <p14:creationId xmlns:p14="http://schemas.microsoft.com/office/powerpoint/2010/main" val="2876016955"/>
      </p:ext>
    </p:extLst>
  </p:cSld>
  <p:clrMapOvr>
    <a:masterClrMapping/>
  </p:clrMapOvr>
</p:sld>
</file>

<file path=ppt/theme/theme1.xml><?xml version="1.0" encoding="utf-8"?>
<a:theme xmlns:a="http://schemas.openxmlformats.org/drawingml/2006/main" name="CFO_POE_GE">
  <a:themeElements>
    <a:clrScheme name="Office">
      <a:dk1>
        <a:sysClr val="windowText" lastClr="000000"/>
      </a:dk1>
      <a:lt1>
        <a:sysClr val="window" lastClr="FFFFFF"/>
      </a:lt1>
      <a:dk2>
        <a:srgbClr val="000000"/>
      </a:dk2>
      <a:lt2>
        <a:srgbClr val="EEEEEE"/>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sz="20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sz="2000" dirty="0" err="1" smtClean="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408</TotalTime>
  <Words>1891</Words>
  <Application>Microsoft Office PowerPoint</Application>
  <PresentationFormat>Widescreen</PresentationFormat>
  <Paragraphs>90</Paragraphs>
  <Slides>12</Slides>
  <Notes>11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Times New Roman</vt:lpstr>
      <vt:lpstr>Verdana</vt:lpstr>
      <vt:lpstr>Wingdings</vt:lpstr>
      <vt:lpstr>CFO_POE_GE</vt:lpstr>
      <vt:lpstr>PowerPoint Presentation</vt:lpstr>
      <vt:lpstr>Introduction</vt:lpstr>
      <vt:lpstr>Population and Age Breakdown</vt:lpstr>
      <vt:lpstr>Population and Age Breakdown</vt:lpstr>
      <vt:lpstr>Marital Status, Education, Religion, and Geographic Location</vt:lpstr>
      <vt:lpstr>Gender and Racial Composition, and Languages Spoken </vt:lpstr>
      <vt:lpstr>Political Views, Unemployment Rate, Income Distribution and Economic Status Of Residents</vt:lpstr>
      <vt:lpstr>Average Disposable Income and Interest in Sports</vt:lpstr>
      <vt:lpstr>Competing Forms of Entertainment</vt:lpstr>
      <vt:lpstr>Analysis and Strategic Implications</vt:lpstr>
      <vt:lpstr>Conclusion </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Collins Elisha</dc:creator>
  <cp:lastModifiedBy>Shaquanna Edwards</cp:lastModifiedBy>
  <cp:revision>130</cp:revision>
  <dcterms:created xsi:type="dcterms:W3CDTF">2020-08-06T18:34:18Z</dcterms:created>
  <dcterms:modified xsi:type="dcterms:W3CDTF">2024-07-16T22:00:42Z</dcterms:modified>
</cp:coreProperties>
</file>