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6"/>
  </p:notesMasterIdLst>
  <p:sldIdLst>
    <p:sldId id="256" r:id="rId2"/>
    <p:sldId id="342" r:id="rId3"/>
    <p:sldId id="259" r:id="rId4"/>
    <p:sldId id="265" r:id="rId5"/>
    <p:sldId id="270" r:id="rId6"/>
    <p:sldId id="279" r:id="rId7"/>
    <p:sldId id="287" r:id="rId8"/>
    <p:sldId id="295" r:id="rId9"/>
    <p:sldId id="304" r:id="rId10"/>
    <p:sldId id="312" r:id="rId11"/>
    <p:sldId id="321" r:id="rId12"/>
    <p:sldId id="343" r:id="rId13"/>
    <p:sldId id="330" r:id="rId14"/>
    <p:sldId id="339"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323" autoAdjust="0"/>
  </p:normalViewPr>
  <p:slideViewPr>
    <p:cSldViewPr>
      <p:cViewPr varScale="1">
        <p:scale>
          <a:sx n="70" d="100"/>
          <a:sy n="70" d="100"/>
        </p:scale>
        <p:origin x="84" y="702"/>
      </p:cViewPr>
      <p:guideLst>
        <p:guide orient="horz" pos="2160"/>
        <p:guide pos="3840"/>
      </p:guideLst>
    </p:cSldViewPr>
  </p:slideViewPr>
  <p:outlineViewPr>
    <p:cViewPr>
      <p:scale>
        <a:sx n="33" d="100"/>
        <a:sy n="33" d="100"/>
      </p:scale>
      <p:origin x="42" y="0"/>
    </p:cViewPr>
  </p:outlineViewPr>
  <p:notesTextViewPr>
    <p:cViewPr>
      <p:scale>
        <a:sx n="1" d="1"/>
        <a:sy n="1" d="1"/>
      </p:scale>
      <p:origin x="0" y="0"/>
    </p:cViewPr>
  </p:notesTextViewPr>
  <p:notesViewPr>
    <p:cSldViewPr>
      <p:cViewPr>
        <p:scale>
          <a:sx n="120" d="100"/>
          <a:sy n="120" d="100"/>
        </p:scale>
        <p:origin x="1458"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B703F4-56E9-48EC-9A27-4544CC5E650E}" type="datetimeFigureOut">
              <a:rPr lang="en-US" smtClean="0"/>
              <a:t>11/6/2019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3BF8FD-1C1D-4527-8C9D-680756463435}" type="slidenum">
              <a:rPr lang="en-US" smtClean="0"/>
              <a:t>‹#›</a:t>
            </a:fld>
            <a:endParaRPr lang="en-US"/>
          </a:p>
        </p:txBody>
      </p:sp>
    </p:spTree>
    <p:extLst>
      <p:ext uri="{BB962C8B-B14F-4D97-AF65-F5344CB8AC3E}">
        <p14:creationId xmlns:p14="http://schemas.microsoft.com/office/powerpoint/2010/main" val="17752508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1</a:t>
            </a:fld>
            <a:endParaRPr lang="en-US"/>
          </a:p>
        </p:txBody>
      </p:sp>
    </p:spTree>
    <p:extLst>
      <p:ext uri="{BB962C8B-B14F-4D97-AF65-F5344CB8AC3E}">
        <p14:creationId xmlns:p14="http://schemas.microsoft.com/office/powerpoint/2010/main" val="352756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2</a:t>
            </a:fld>
            <a:endParaRPr lang="en-US"/>
          </a:p>
        </p:txBody>
      </p:sp>
    </p:spTree>
    <p:extLst>
      <p:ext uri="{BB962C8B-B14F-4D97-AF65-F5344CB8AC3E}">
        <p14:creationId xmlns:p14="http://schemas.microsoft.com/office/powerpoint/2010/main" val="36534310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3</a:t>
            </a:fld>
            <a:endParaRPr lang="en-US"/>
          </a:p>
        </p:txBody>
      </p:sp>
    </p:spTree>
    <p:extLst>
      <p:ext uri="{BB962C8B-B14F-4D97-AF65-F5344CB8AC3E}">
        <p14:creationId xmlns:p14="http://schemas.microsoft.com/office/powerpoint/2010/main" val="27125830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4</a:t>
            </a:fld>
            <a:endParaRPr lang="en-US"/>
          </a:p>
        </p:txBody>
      </p:sp>
    </p:spTree>
    <p:extLst>
      <p:ext uri="{BB962C8B-B14F-4D97-AF65-F5344CB8AC3E}">
        <p14:creationId xmlns:p14="http://schemas.microsoft.com/office/powerpoint/2010/main" val="1632195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5</a:t>
            </a:fld>
            <a:endParaRPr lang="en-US"/>
          </a:p>
        </p:txBody>
      </p:sp>
    </p:spTree>
    <p:extLst>
      <p:ext uri="{BB962C8B-B14F-4D97-AF65-F5344CB8AC3E}">
        <p14:creationId xmlns:p14="http://schemas.microsoft.com/office/powerpoint/2010/main" val="14196707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6</a:t>
            </a:fld>
            <a:endParaRPr lang="en-US"/>
          </a:p>
        </p:txBody>
      </p:sp>
    </p:spTree>
    <p:extLst>
      <p:ext uri="{BB962C8B-B14F-4D97-AF65-F5344CB8AC3E}">
        <p14:creationId xmlns:p14="http://schemas.microsoft.com/office/powerpoint/2010/main" val="24950758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JAD:  Joint Application Design/Development (JAD) sessions are used in the software development industry.  These facilitated sessions focus on bringing business subject matter experts and the development team together to gather requirements and improve the software development process.</a:t>
            </a:r>
          </a:p>
          <a:p>
            <a:endParaRPr lang="en-US" dirty="0"/>
          </a:p>
          <a:p>
            <a:r>
              <a:rPr lang="en-US" dirty="0" smtClean="0"/>
              <a:t>Quality Function Deployment (QFD) is a facilitation technique used in the manufacturing industry that helps determine critical characteristics for new product development. QFD starts by collecting customer needs, (voice of the customer).  These needs are then objectively sorted and prioritized, and goals are set for achieving them.</a:t>
            </a:r>
          </a:p>
          <a:p>
            <a:endParaRPr lang="en-US" dirty="0"/>
          </a:p>
          <a:p>
            <a:r>
              <a:rPr lang="en-US" dirty="0" smtClean="0"/>
              <a:t>User Stories are short, textual descriptions of required functionality, and often developed during a requirements workshop.  User stories describe the stakeholder role, who benefits from the feature (role), what the stakeholder needs to accomplish (goal), and the benefit to the stakeholder (motivation).</a:t>
            </a:r>
          </a:p>
          <a:p>
            <a:endParaRPr lang="en-US" dirty="0"/>
          </a:p>
          <a:p>
            <a:endParaRPr lang="en-US" sz="1200" dirty="0" smtClean="0"/>
          </a:p>
          <a:p>
            <a:r>
              <a:rPr lang="en-US" sz="1000" dirty="0" smtClean="0"/>
              <a:t>Project Management Institute. (2017). </a:t>
            </a:r>
            <a:r>
              <a:rPr lang="en-US" sz="1000" i="1" dirty="0" smtClean="0"/>
              <a:t>A guide to the project management body of knowledge (PMBOK guide)</a:t>
            </a:r>
            <a:r>
              <a:rPr lang="en-US" sz="1000" dirty="0" smtClean="0"/>
              <a:t>. Newtown Square, Pa: Project Management Institute</a:t>
            </a:r>
            <a:endParaRPr lang="en-US" sz="1000" dirty="0"/>
          </a:p>
        </p:txBody>
      </p:sp>
      <p:sp>
        <p:nvSpPr>
          <p:cNvPr id="4" name="Slide Number Placeholder 3"/>
          <p:cNvSpPr>
            <a:spLocks noGrp="1"/>
          </p:cNvSpPr>
          <p:nvPr>
            <p:ph type="sldNum" sz="quarter" idx="10"/>
          </p:nvPr>
        </p:nvSpPr>
        <p:spPr/>
        <p:txBody>
          <a:bodyPr/>
          <a:lstStyle/>
          <a:p>
            <a:fld id="{703BF8FD-1C1D-4527-8C9D-680756463435}" type="slidenum">
              <a:rPr lang="en-US" smtClean="0"/>
              <a:t>12</a:t>
            </a:fld>
            <a:endParaRPr lang="en-US"/>
          </a:p>
        </p:txBody>
      </p:sp>
    </p:spTree>
    <p:extLst>
      <p:ext uri="{BB962C8B-B14F-4D97-AF65-F5344CB8AC3E}">
        <p14:creationId xmlns:p14="http://schemas.microsoft.com/office/powerpoint/2010/main" val="3898027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03BF8FD-1C1D-4527-8C9D-680756463435}" type="slidenum">
              <a:rPr lang="en-US" smtClean="0"/>
              <a:t>14</a:t>
            </a:fld>
            <a:endParaRPr lang="en-US"/>
          </a:p>
        </p:txBody>
      </p:sp>
    </p:spTree>
    <p:extLst>
      <p:ext uri="{BB962C8B-B14F-4D97-AF65-F5344CB8AC3E}">
        <p14:creationId xmlns:p14="http://schemas.microsoft.com/office/powerpoint/2010/main" val="3152555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BDE7A6AC-24DE-457A-BC21-748E5C868B73}" type="slidenum">
              <a:rPr lang="en-US" smtClean="0"/>
              <a:t>‹#›</a:t>
            </a:fld>
            <a:endParaRPr lang="en-US"/>
          </a:p>
        </p:txBody>
      </p:sp>
      <p:sp>
        <p:nvSpPr>
          <p:cNvPr id="32" name="Rectangle 31"/>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39" name="Rectangle 38"/>
          <p:cNvSpPr/>
          <p:nvPr/>
        </p:nvSpPr>
        <p:spPr>
          <a:xfrm>
            <a:off x="412744" y="680477"/>
            <a:ext cx="6096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40" name="Rectangle 39"/>
          <p:cNvSpPr/>
          <p:nvPr/>
        </p:nvSpPr>
        <p:spPr>
          <a:xfrm>
            <a:off x="35876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41" name="Rectangle 40"/>
          <p:cNvSpPr/>
          <p:nvPr/>
        </p:nvSpPr>
        <p:spPr>
          <a:xfrm>
            <a:off x="333360"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42" name="Rectangle 41"/>
          <p:cNvSpPr/>
          <p:nvPr/>
        </p:nvSpPr>
        <p:spPr>
          <a:xfrm>
            <a:off x="295691"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8" name="Title 7"/>
          <p:cNvSpPr>
            <a:spLocks noGrp="1"/>
          </p:cNvSpPr>
          <p:nvPr>
            <p:ph type="ctrTitle"/>
          </p:nvPr>
        </p:nvSpPr>
        <p:spPr>
          <a:xfrm>
            <a:off x="1219200" y="4343400"/>
            <a:ext cx="103632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1219200" y="2834640"/>
            <a:ext cx="103632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65" name="Rectangle 64"/>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66" name="Rectangle 65"/>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67" name="Rectangle 66"/>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0"/>
            <a:ext cx="26416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812800" y="274640"/>
            <a:ext cx="78232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37F1B7D-6C5E-42A2-A9CA-E3C596D971D1}" type="datetimeFigureOut">
              <a:rPr lang="en-US" smtClean="0"/>
              <a:t>11/6/2019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6404E6B-7CD1-4572-A0A5-67DB67A796AB}" type="slidenum">
              <a:rPr lang="en-US" smtClean="0"/>
              <a:t>‹#›</a:t>
            </a:fld>
            <a:endParaRPr lang="en-US"/>
          </a:p>
        </p:txBody>
      </p:sp>
    </p:spTree>
    <p:extLst>
      <p:ext uri="{BB962C8B-B14F-4D97-AF65-F5344CB8AC3E}">
        <p14:creationId xmlns:p14="http://schemas.microsoft.com/office/powerpoint/2010/main" val="42510762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6438603" y="1073888"/>
            <a:ext cx="5762848"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5" name="Freeform 14"/>
          <p:cNvSpPr>
            <a:spLocks/>
          </p:cNvSpPr>
          <p:nvPr/>
        </p:nvSpPr>
        <p:spPr bwMode="auto">
          <a:xfrm>
            <a:off x="498621" y="0"/>
            <a:ext cx="7352715"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3" name="Freeform 12"/>
          <p:cNvSpPr>
            <a:spLocks/>
          </p:cNvSpPr>
          <p:nvPr/>
        </p:nvSpPr>
        <p:spPr bwMode="auto">
          <a:xfrm rot="5236414">
            <a:off x="6635304" y="1285480"/>
            <a:ext cx="4114800" cy="158496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6" name="Freeform 15"/>
          <p:cNvSpPr>
            <a:spLocks/>
          </p:cNvSpPr>
          <p:nvPr/>
        </p:nvSpPr>
        <p:spPr bwMode="auto">
          <a:xfrm>
            <a:off x="7924800" y="0"/>
            <a:ext cx="36576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7" name="Freeform 16"/>
          <p:cNvSpPr>
            <a:spLocks/>
          </p:cNvSpPr>
          <p:nvPr/>
        </p:nvSpPr>
        <p:spPr bwMode="auto">
          <a:xfrm>
            <a:off x="7924800" y="4267200"/>
            <a:ext cx="42672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8" name="Freeform 17"/>
          <p:cNvSpPr>
            <a:spLocks/>
          </p:cNvSpPr>
          <p:nvPr/>
        </p:nvSpPr>
        <p:spPr bwMode="auto">
          <a:xfrm>
            <a:off x="7924800" y="0"/>
            <a:ext cx="18288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19" name="Freeform 18"/>
          <p:cNvSpPr>
            <a:spLocks/>
          </p:cNvSpPr>
          <p:nvPr/>
        </p:nvSpPr>
        <p:spPr bwMode="auto">
          <a:xfrm>
            <a:off x="7931152" y="4246564"/>
            <a:ext cx="2787649"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0" name="Freeform 19"/>
          <p:cNvSpPr>
            <a:spLocks/>
          </p:cNvSpPr>
          <p:nvPr/>
        </p:nvSpPr>
        <p:spPr bwMode="auto">
          <a:xfrm>
            <a:off x="7924800" y="4267200"/>
            <a:ext cx="21336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1" name="Freeform 20"/>
          <p:cNvSpPr>
            <a:spLocks/>
          </p:cNvSpPr>
          <p:nvPr/>
        </p:nvSpPr>
        <p:spPr bwMode="auto">
          <a:xfrm>
            <a:off x="7924800" y="1371600"/>
            <a:ext cx="42672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2" name="Freeform 21"/>
          <p:cNvSpPr>
            <a:spLocks/>
          </p:cNvSpPr>
          <p:nvPr/>
        </p:nvSpPr>
        <p:spPr bwMode="auto">
          <a:xfrm>
            <a:off x="7924800" y="1752600"/>
            <a:ext cx="42672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3" name="Freeform 22"/>
          <p:cNvSpPr>
            <a:spLocks/>
          </p:cNvSpPr>
          <p:nvPr/>
        </p:nvSpPr>
        <p:spPr bwMode="auto">
          <a:xfrm>
            <a:off x="1320800" y="4267200"/>
            <a:ext cx="660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4" name="Freeform 23"/>
          <p:cNvSpPr>
            <a:spLocks/>
          </p:cNvSpPr>
          <p:nvPr/>
        </p:nvSpPr>
        <p:spPr bwMode="auto">
          <a:xfrm>
            <a:off x="711200" y="4267200"/>
            <a:ext cx="7112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5" name="Freeform 24"/>
          <p:cNvSpPr>
            <a:spLocks/>
          </p:cNvSpPr>
          <p:nvPr/>
        </p:nvSpPr>
        <p:spPr bwMode="auto">
          <a:xfrm>
            <a:off x="489099" y="2438400"/>
            <a:ext cx="75184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6" name="Freeform 25"/>
          <p:cNvSpPr>
            <a:spLocks/>
          </p:cNvSpPr>
          <p:nvPr/>
        </p:nvSpPr>
        <p:spPr bwMode="auto">
          <a:xfrm>
            <a:off x="489099" y="2133600"/>
            <a:ext cx="75184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27" name="Freeform 26"/>
          <p:cNvSpPr>
            <a:spLocks/>
          </p:cNvSpPr>
          <p:nvPr/>
        </p:nvSpPr>
        <p:spPr bwMode="auto">
          <a:xfrm>
            <a:off x="6096000" y="4267200"/>
            <a:ext cx="18288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sz="1800"/>
          </a:p>
        </p:txBody>
      </p:sp>
      <p:sp>
        <p:nvSpPr>
          <p:cNvPr id="3" name="Text Placeholder 2"/>
          <p:cNvSpPr>
            <a:spLocks noGrp="1"/>
          </p:cNvSpPr>
          <p:nvPr>
            <p:ph type="body" idx="1"/>
          </p:nvPr>
        </p:nvSpPr>
        <p:spPr>
          <a:xfrm>
            <a:off x="942536" y="1351672"/>
            <a:ext cx="7624064"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BDE7A6AC-24DE-457A-BC21-748E5C868B73}" type="slidenum">
              <a:rPr lang="en-US" smtClean="0"/>
              <a:t>‹#›</a:t>
            </a:fld>
            <a:endParaRPr lang="en-US"/>
          </a:p>
        </p:txBody>
      </p:sp>
      <p:sp>
        <p:nvSpPr>
          <p:cNvPr id="7" name="Rectangle 6"/>
          <p:cNvSpPr/>
          <p:nvPr/>
        </p:nvSpPr>
        <p:spPr>
          <a:xfrm>
            <a:off x="484213" y="402265"/>
            <a:ext cx="1133856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2" name="Title 1"/>
          <p:cNvSpPr>
            <a:spLocks noGrp="1"/>
          </p:cNvSpPr>
          <p:nvPr>
            <p:ph type="title"/>
          </p:nvPr>
        </p:nvSpPr>
        <p:spPr>
          <a:xfrm>
            <a:off x="942536" y="512064"/>
            <a:ext cx="10875264"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495384"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9" name="Rectangle 8"/>
          <p:cNvSpPr/>
          <p:nvPr/>
        </p:nvSpPr>
        <p:spPr>
          <a:xfrm flipH="1">
            <a:off x="548145"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0" name="Rectangle 9"/>
          <p:cNvSpPr/>
          <p:nvPr/>
        </p:nvSpPr>
        <p:spPr>
          <a:xfrm flipH="1">
            <a:off x="59793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11" name="Rectangle 10"/>
          <p:cNvSpPr/>
          <p:nvPr/>
        </p:nvSpPr>
        <p:spPr>
          <a:xfrm flipH="1">
            <a:off x="635603" y="680477"/>
            <a:ext cx="1219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2" name="Rectangle 11"/>
          <p:cNvSpPr/>
          <p:nvPr/>
        </p:nvSpPr>
        <p:spPr>
          <a:xfrm>
            <a:off x="667304" y="680477"/>
            <a:ext cx="48768"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512064"/>
            <a:ext cx="109728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19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207125" y="1770502"/>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6"/>
            <a:ext cx="11822773"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2" name="Title 1"/>
          <p:cNvSpPr>
            <a:spLocks noGrp="1"/>
          </p:cNvSpPr>
          <p:nvPr>
            <p:ph type="title"/>
          </p:nvPr>
        </p:nvSpPr>
        <p:spPr>
          <a:xfrm>
            <a:off x="673099" y="512064"/>
            <a:ext cx="103632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809750"/>
            <a:ext cx="5386917"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809750"/>
            <a:ext cx="5389033"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459037"/>
            <a:ext cx="5386917"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459037"/>
            <a:ext cx="5389033"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BDE7A6AC-24DE-457A-BC21-748E5C868B73}" type="slidenum">
              <a:rPr lang="en-US" smtClean="0"/>
              <a:t>‹#›</a:t>
            </a:fld>
            <a:endParaRPr lang="en-US"/>
          </a:p>
        </p:txBody>
      </p:sp>
      <p:sp>
        <p:nvSpPr>
          <p:cNvPr id="16" name="Rectangle 15"/>
          <p:cNvSpPr/>
          <p:nvPr/>
        </p:nvSpPr>
        <p:spPr>
          <a:xfrm>
            <a:off x="117053" y="680477"/>
            <a:ext cx="6096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7" name="Rectangle 16"/>
          <p:cNvSpPr/>
          <p:nvPr/>
        </p:nvSpPr>
        <p:spPr>
          <a:xfrm>
            <a:off x="6307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8" name="Rectangle 17"/>
          <p:cNvSpPr/>
          <p:nvPr/>
        </p:nvSpPr>
        <p:spPr>
          <a:xfrm>
            <a:off x="37669"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19" name="Rectangle 18"/>
          <p:cNvSpPr/>
          <p:nvPr/>
        </p:nvSpPr>
        <p:spPr>
          <a:xfrm>
            <a:off x="0"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20" name="Rectangle 19"/>
          <p:cNvSpPr/>
          <p:nvPr/>
        </p:nvSpPr>
        <p:spPr>
          <a:xfrm flipH="1">
            <a:off x="199693"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21" name="Rectangle 20"/>
          <p:cNvSpPr/>
          <p:nvPr/>
        </p:nvSpPr>
        <p:spPr>
          <a:xfrm flipH="1">
            <a:off x="252455"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22" name="Rectangle 21"/>
          <p:cNvSpPr/>
          <p:nvPr/>
        </p:nvSpPr>
        <p:spPr>
          <a:xfrm flipH="1">
            <a:off x="302243"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29" name="Rectangle 28"/>
          <p:cNvSpPr/>
          <p:nvPr/>
        </p:nvSpPr>
        <p:spPr>
          <a:xfrm flipH="1">
            <a:off x="339912" y="680477"/>
            <a:ext cx="1219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30" name="Rectangle 29"/>
          <p:cNvSpPr/>
          <p:nvPr/>
        </p:nvSpPr>
        <p:spPr>
          <a:xfrm>
            <a:off x="371613" y="680477"/>
            <a:ext cx="48768"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19200" y="512064"/>
            <a:ext cx="103632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109728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435100"/>
            <a:ext cx="33528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0" y="1435100"/>
            <a:ext cx="73152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48C0A29A-F19D-44FC-B66E-3378CD0AC26F}" type="datetimeFigureOut">
              <a:rPr lang="en-US" smtClean="0"/>
              <a:t>11/6/2019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BDE7A6AC-24DE-457A-BC21-748E5C868B7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490709" y="0"/>
            <a:ext cx="1170432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cxnSp>
        <p:nvCxnSpPr>
          <p:cNvPr id="9" name="Straight Connector 8"/>
          <p:cNvCxnSpPr/>
          <p:nvPr/>
        </p:nvCxnSpPr>
        <p:spPr>
          <a:xfrm flipV="1">
            <a:off x="484260" y="1885028"/>
            <a:ext cx="11710163"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11374903" y="1197789"/>
            <a:ext cx="132763" cy="171288"/>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1219200" y="441252"/>
            <a:ext cx="9144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490709" y="1893781"/>
            <a:ext cx="1170432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1219200" y="1150144"/>
            <a:ext cx="9144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11578103" y="1350189"/>
            <a:ext cx="132763" cy="171288"/>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11115579" y="1453352"/>
            <a:ext cx="132763" cy="171288"/>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8636000" y="55499"/>
            <a:ext cx="2844800" cy="365125"/>
          </a:xfrm>
        </p:spPr>
        <p:txBody>
          <a:bodyPr/>
          <a:lstStyle>
            <a:extLst/>
          </a:lstStyle>
          <a:p>
            <a:fld id="{48C0A29A-F19D-44FC-B66E-3378CD0AC26F}" type="datetimeFigureOut">
              <a:rPr lang="en-US" smtClean="0"/>
              <a:t>11/6/2019</a:t>
            </a:fld>
            <a:endParaRPr lang="en-US"/>
          </a:p>
        </p:txBody>
      </p:sp>
      <p:sp>
        <p:nvSpPr>
          <p:cNvPr id="6" name="Footer Placeholder 5"/>
          <p:cNvSpPr>
            <a:spLocks noGrp="1"/>
          </p:cNvSpPr>
          <p:nvPr>
            <p:ph type="ftr" sz="quarter" idx="11"/>
          </p:nvPr>
        </p:nvSpPr>
        <p:spPr>
          <a:xfrm>
            <a:off x="1219200" y="55499"/>
            <a:ext cx="7416800" cy="365125"/>
          </a:xfrm>
        </p:spPr>
        <p:txBody>
          <a:bodyPr/>
          <a:lstStyle>
            <a:extLst/>
          </a:lstStyle>
          <a:p>
            <a:endParaRPr lang="en-US"/>
          </a:p>
        </p:txBody>
      </p:sp>
      <p:sp>
        <p:nvSpPr>
          <p:cNvPr id="7" name="Slide Number Placeholder 6"/>
          <p:cNvSpPr>
            <a:spLocks noGrp="1"/>
          </p:cNvSpPr>
          <p:nvPr>
            <p:ph type="sldNum" sz="quarter" idx="12"/>
          </p:nvPr>
        </p:nvSpPr>
        <p:spPr>
          <a:xfrm>
            <a:off x="11480800" y="55499"/>
            <a:ext cx="609600" cy="365125"/>
          </a:xfrm>
        </p:spPr>
        <p:txBody>
          <a:bodyPr/>
          <a:lstStyle>
            <a:extLst/>
          </a:lstStyle>
          <a:p>
            <a:fld id="{BDE7A6AC-24DE-457A-BC21-748E5C868B7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48768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8" name="Rectangle 7"/>
          <p:cNvSpPr/>
          <p:nvPr/>
        </p:nvSpPr>
        <p:spPr>
          <a:xfrm>
            <a:off x="340388" y="5047394"/>
            <a:ext cx="97536"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9" name="Rectangle 8"/>
          <p:cNvSpPr/>
          <p:nvPr/>
        </p:nvSpPr>
        <p:spPr>
          <a:xfrm>
            <a:off x="340388" y="4796819"/>
            <a:ext cx="97536"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10" name="Rectangle 9"/>
          <p:cNvSpPr/>
          <p:nvPr/>
        </p:nvSpPr>
        <p:spPr>
          <a:xfrm>
            <a:off x="340388" y="4637685"/>
            <a:ext cx="97536"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11" name="Rectangle 10"/>
          <p:cNvSpPr/>
          <p:nvPr/>
        </p:nvSpPr>
        <p:spPr>
          <a:xfrm>
            <a:off x="340388" y="4542559"/>
            <a:ext cx="97536"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2" name="Rectangle 11"/>
          <p:cNvSpPr/>
          <p:nvPr/>
        </p:nvSpPr>
        <p:spPr>
          <a:xfrm>
            <a:off x="412744" y="680477"/>
            <a:ext cx="6096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5" name="Rectangle 14"/>
          <p:cNvSpPr/>
          <p:nvPr/>
        </p:nvSpPr>
        <p:spPr>
          <a:xfrm>
            <a:off x="358764" y="680477"/>
            <a:ext cx="36576"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16" name="Rectangle 15"/>
          <p:cNvSpPr/>
          <p:nvPr/>
        </p:nvSpPr>
        <p:spPr>
          <a:xfrm>
            <a:off x="333360"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a:p>
        </p:txBody>
      </p:sp>
      <p:sp>
        <p:nvSpPr>
          <p:cNvPr id="17" name="Rectangle 16"/>
          <p:cNvSpPr/>
          <p:nvPr/>
        </p:nvSpPr>
        <p:spPr>
          <a:xfrm>
            <a:off x="295691" y="680477"/>
            <a:ext cx="1219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sz="1800" dirty="0"/>
          </a:p>
        </p:txBody>
      </p:sp>
      <p:sp>
        <p:nvSpPr>
          <p:cNvPr id="22" name="Title Placeholder 21"/>
          <p:cNvSpPr>
            <a:spLocks noGrp="1"/>
          </p:cNvSpPr>
          <p:nvPr>
            <p:ph type="title"/>
          </p:nvPr>
        </p:nvSpPr>
        <p:spPr>
          <a:xfrm>
            <a:off x="1219200" y="512064"/>
            <a:ext cx="103632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1219200" y="1783560"/>
            <a:ext cx="103632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8636000" y="6416676"/>
            <a:ext cx="2844800" cy="365125"/>
          </a:xfrm>
          <a:prstGeom prst="rect">
            <a:avLst/>
          </a:prstGeom>
        </p:spPr>
        <p:txBody>
          <a:bodyPr vert="horz" anchor="b"/>
          <a:lstStyle>
            <a:lvl1pPr algn="l" eaLnBrk="1" latinLnBrk="0" hangingPunct="1">
              <a:defRPr kumimoji="0" sz="1100">
                <a:solidFill>
                  <a:schemeClr val="tx2"/>
                </a:solidFill>
              </a:defRPr>
            </a:lvl1pPr>
            <a:extLst/>
          </a:lstStyle>
          <a:p>
            <a:fld id="{48C0A29A-F19D-44FC-B66E-3378CD0AC26F}" type="datetimeFigureOut">
              <a:rPr lang="en-US" smtClean="0"/>
              <a:t>11/6/2019</a:t>
            </a:fld>
            <a:endParaRPr lang="en-US"/>
          </a:p>
        </p:txBody>
      </p:sp>
      <p:sp>
        <p:nvSpPr>
          <p:cNvPr id="3" name="Footer Placeholder 2"/>
          <p:cNvSpPr>
            <a:spLocks noGrp="1"/>
          </p:cNvSpPr>
          <p:nvPr>
            <p:ph type="ftr" sz="quarter" idx="3"/>
          </p:nvPr>
        </p:nvSpPr>
        <p:spPr>
          <a:xfrm>
            <a:off x="1219200" y="6416676"/>
            <a:ext cx="74168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11480800" y="6416676"/>
            <a:ext cx="609600" cy="365125"/>
          </a:xfrm>
          <a:prstGeom prst="rect">
            <a:avLst/>
          </a:prstGeom>
        </p:spPr>
        <p:txBody>
          <a:bodyPr vert="horz" anchor="b"/>
          <a:lstStyle>
            <a:lvl1pPr algn="l" eaLnBrk="1" latinLnBrk="0" hangingPunct="1">
              <a:defRPr kumimoji="0" sz="1200">
                <a:solidFill>
                  <a:schemeClr val="tx2"/>
                </a:solidFill>
              </a:defRPr>
            </a:lvl1pPr>
            <a:extLst/>
          </a:lstStyle>
          <a:p>
            <a:fld id="{BDE7A6AC-24DE-457A-BC21-748E5C868B73}"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152400"/>
            <a:ext cx="7848600" cy="1143000"/>
          </a:xfrm>
        </p:spPr>
        <p:txBody>
          <a:bodyPr/>
          <a:lstStyle/>
          <a:p>
            <a:r>
              <a:rPr lang="en-US" sz="4400" b="0" dirty="0">
                <a:latin typeface="Calibri"/>
              </a:rPr>
              <a:t>Project Manager Skills</a:t>
            </a:r>
            <a:endParaRPr lang="en-US" sz="4400" dirty="0"/>
          </a:p>
        </p:txBody>
      </p:sp>
      <p:sp>
        <p:nvSpPr>
          <p:cNvPr id="3" name="TextBox 2"/>
          <p:cNvSpPr txBox="1"/>
          <p:nvPr/>
        </p:nvSpPr>
        <p:spPr>
          <a:xfrm>
            <a:off x="1025577" y="5562600"/>
            <a:ext cx="8931612" cy="1015663"/>
          </a:xfrm>
          <a:prstGeom prst="rect">
            <a:avLst/>
          </a:prstGeom>
          <a:noFill/>
        </p:spPr>
        <p:txBody>
          <a:bodyPr wrap="none" rtlCol="0">
            <a:spAutoFit/>
          </a:bodyPr>
          <a:lstStyle/>
          <a:p>
            <a:endParaRPr lang="en-US" b="1" dirty="0"/>
          </a:p>
          <a:p>
            <a:r>
              <a:rPr lang="en-US" sz="1400" dirty="0"/>
              <a:t>Project Management Institute. (2017). </a:t>
            </a:r>
            <a:r>
              <a:rPr lang="en-US" sz="1400" i="1" dirty="0"/>
              <a:t>A guide to the project management body of knowledge (PMBOK guide</a:t>
            </a:r>
            <a:r>
              <a:rPr lang="en-US" sz="1400" i="1" dirty="0" smtClean="0"/>
              <a:t>), 6</a:t>
            </a:r>
            <a:r>
              <a:rPr lang="en-US" sz="1400" i="1" baseline="30000" dirty="0" smtClean="0"/>
              <a:t>th</a:t>
            </a:r>
            <a:r>
              <a:rPr lang="en-US" sz="1400" i="1" dirty="0" smtClean="0"/>
              <a:t> Edition</a:t>
            </a:r>
            <a:r>
              <a:rPr lang="en-US" sz="1400" dirty="0" smtClean="0"/>
              <a:t>.</a:t>
            </a:r>
            <a:endParaRPr lang="en-US" sz="1400" dirty="0"/>
          </a:p>
          <a:p>
            <a:r>
              <a:rPr lang="en-US" sz="1400" dirty="0"/>
              <a:t> Newtown Square, Pa: Project Management Institute</a:t>
            </a:r>
          </a:p>
          <a:p>
            <a:endParaRPr lang="en-US" sz="1400" dirty="0"/>
          </a:p>
        </p:txBody>
      </p:sp>
    </p:spTree>
    <p:extLst>
      <p:ext uri="{BB962C8B-B14F-4D97-AF65-F5344CB8AC3E}">
        <p14:creationId xmlns:p14="http://schemas.microsoft.com/office/powerpoint/2010/main" val="31783195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NEGOTIATION</a:t>
            </a:r>
          </a:p>
        </p:txBody>
      </p:sp>
      <p:sp>
        <p:nvSpPr>
          <p:cNvPr id="3" name="Text Placeholder 2"/>
          <p:cNvSpPr>
            <a:spLocks noGrp="1"/>
          </p:cNvSpPr>
          <p:nvPr>
            <p:ph type="body" idx="1"/>
          </p:nvPr>
        </p:nvSpPr>
        <p:spPr>
          <a:xfrm>
            <a:off x="609600" y="1676400"/>
            <a:ext cx="10668000" cy="4572000"/>
          </a:xfrm>
        </p:spPr>
        <p:txBody>
          <a:bodyPr/>
          <a:lstStyle/>
          <a:p>
            <a:r>
              <a:rPr lang="en-US" dirty="0" smtClean="0">
                <a:latin typeface="Calibri"/>
              </a:rPr>
              <a:t>"...</a:t>
            </a:r>
            <a:r>
              <a:rPr lang="en-US" dirty="0">
                <a:latin typeface="Calibri"/>
              </a:rPr>
              <a:t>a strategy of conferring with parties of shared or opposed interests with a view to compromise or reach an agreement</a:t>
            </a:r>
            <a:r>
              <a:rPr lang="en-US" dirty="0" smtClean="0">
                <a:latin typeface="Calibri"/>
              </a:rPr>
              <a:t>.”</a:t>
            </a:r>
          </a:p>
          <a:p>
            <a:r>
              <a:rPr lang="en-US" dirty="0" smtClean="0">
                <a:latin typeface="Calibri"/>
              </a:rPr>
              <a:t>Integral </a:t>
            </a:r>
            <a:r>
              <a:rPr lang="en-US" dirty="0">
                <a:latin typeface="Calibri"/>
              </a:rPr>
              <a:t>part of project </a:t>
            </a:r>
            <a:r>
              <a:rPr lang="en-US" dirty="0" smtClean="0">
                <a:latin typeface="Calibri"/>
              </a:rPr>
              <a:t>management</a:t>
            </a:r>
          </a:p>
          <a:p>
            <a:r>
              <a:rPr lang="en-US" dirty="0" smtClean="0">
                <a:latin typeface="Calibri"/>
              </a:rPr>
              <a:t>Done </a:t>
            </a:r>
            <a:r>
              <a:rPr lang="en-US" dirty="0">
                <a:latin typeface="Calibri"/>
              </a:rPr>
              <a:t>well, increases the probability of project success</a:t>
            </a:r>
            <a:r>
              <a:rPr lang="en-US" dirty="0" smtClean="0">
                <a:latin typeface="Calibri"/>
              </a:rPr>
              <a:t>.</a:t>
            </a:r>
            <a:endParaRPr lang="en-US" dirty="0"/>
          </a:p>
        </p:txBody>
      </p:sp>
    </p:spTree>
    <p:extLst>
      <p:ext uri="{BB962C8B-B14F-4D97-AF65-F5344CB8AC3E}">
        <p14:creationId xmlns:p14="http://schemas.microsoft.com/office/powerpoint/2010/main" val="3406230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TRUST BUILDING</a:t>
            </a:r>
            <a:endParaRPr lang="en-US" b="0" i="0" u="none" strike="noStrike" baseline="0" dirty="0" smtClean="0">
              <a:latin typeface="Times New Roman"/>
            </a:endParaRPr>
          </a:p>
        </p:txBody>
      </p:sp>
      <p:sp>
        <p:nvSpPr>
          <p:cNvPr id="3" name="Text Placeholder 2"/>
          <p:cNvSpPr>
            <a:spLocks noGrp="1"/>
          </p:cNvSpPr>
          <p:nvPr>
            <p:ph type="body" idx="1"/>
          </p:nvPr>
        </p:nvSpPr>
        <p:spPr>
          <a:xfrm>
            <a:off x="762000" y="1676400"/>
            <a:ext cx="10896600" cy="4572000"/>
          </a:xfrm>
        </p:spPr>
        <p:txBody>
          <a:bodyPr>
            <a:normAutofit fontScale="92500" lnSpcReduction="20000"/>
          </a:bodyPr>
          <a:lstStyle/>
          <a:p>
            <a:r>
              <a:rPr lang="en-US" dirty="0" smtClean="0">
                <a:latin typeface="Calibri"/>
              </a:rPr>
              <a:t>“… critical </a:t>
            </a:r>
            <a:r>
              <a:rPr lang="en-US" dirty="0">
                <a:latin typeface="Calibri"/>
              </a:rPr>
              <a:t>component in effective team leadership</a:t>
            </a:r>
            <a:r>
              <a:rPr lang="en-US" dirty="0" smtClean="0">
                <a:latin typeface="Calibri"/>
              </a:rPr>
              <a:t>.”</a:t>
            </a:r>
          </a:p>
          <a:p>
            <a:r>
              <a:rPr lang="en-US" dirty="0" smtClean="0">
                <a:latin typeface="Calibri"/>
              </a:rPr>
              <a:t>Associated with:</a:t>
            </a:r>
          </a:p>
          <a:p>
            <a:pPr lvl="1"/>
            <a:r>
              <a:rPr lang="en-US" dirty="0" smtClean="0">
                <a:latin typeface="Calibri"/>
              </a:rPr>
              <a:t>Cooperation</a:t>
            </a:r>
          </a:p>
          <a:p>
            <a:pPr lvl="1"/>
            <a:r>
              <a:rPr lang="en-US" dirty="0" smtClean="0">
                <a:latin typeface="Calibri"/>
              </a:rPr>
              <a:t>Information sharing</a:t>
            </a:r>
          </a:p>
          <a:p>
            <a:pPr lvl="1"/>
            <a:r>
              <a:rPr lang="en-US" dirty="0" smtClean="0">
                <a:latin typeface="Calibri"/>
              </a:rPr>
              <a:t>Effective </a:t>
            </a:r>
            <a:r>
              <a:rPr lang="en-US" dirty="0">
                <a:latin typeface="Calibri"/>
              </a:rPr>
              <a:t>problem resolution</a:t>
            </a:r>
            <a:r>
              <a:rPr lang="en-US" dirty="0" smtClean="0">
                <a:latin typeface="Calibri"/>
              </a:rPr>
              <a:t>.</a:t>
            </a:r>
          </a:p>
          <a:p>
            <a:r>
              <a:rPr lang="en-US" dirty="0" smtClean="0">
                <a:latin typeface="Calibri"/>
              </a:rPr>
              <a:t>Without </a:t>
            </a:r>
            <a:r>
              <a:rPr lang="en-US" dirty="0">
                <a:latin typeface="Calibri"/>
              </a:rPr>
              <a:t>trust it is difficult to establish the positive relationships necessary between the various stakeholders engaged in the project</a:t>
            </a:r>
            <a:r>
              <a:rPr lang="en-US" dirty="0" smtClean="0">
                <a:latin typeface="Calibri"/>
              </a:rPr>
              <a:t>.</a:t>
            </a:r>
          </a:p>
          <a:p>
            <a:r>
              <a:rPr lang="en-US" dirty="0" smtClean="0">
                <a:latin typeface="Calibri"/>
              </a:rPr>
              <a:t>When </a:t>
            </a:r>
            <a:r>
              <a:rPr lang="en-US" dirty="0">
                <a:latin typeface="Calibri"/>
              </a:rPr>
              <a:t>trust is </a:t>
            </a:r>
            <a:r>
              <a:rPr lang="en-US" dirty="0" smtClean="0">
                <a:latin typeface="Calibri"/>
              </a:rPr>
              <a:t>compromised:</a:t>
            </a:r>
          </a:p>
          <a:p>
            <a:pPr lvl="1"/>
            <a:r>
              <a:rPr lang="en-US" dirty="0" smtClean="0">
                <a:latin typeface="Calibri"/>
              </a:rPr>
              <a:t>Relationships deteriorate</a:t>
            </a:r>
          </a:p>
          <a:p>
            <a:pPr lvl="1"/>
            <a:r>
              <a:rPr lang="en-US" dirty="0" smtClean="0">
                <a:latin typeface="Calibri"/>
              </a:rPr>
              <a:t>People disengage</a:t>
            </a:r>
          </a:p>
          <a:p>
            <a:pPr lvl="1"/>
            <a:r>
              <a:rPr lang="en-US" dirty="0" smtClean="0">
                <a:latin typeface="Calibri"/>
              </a:rPr>
              <a:t>Collaboration </a:t>
            </a:r>
            <a:r>
              <a:rPr lang="en-US" dirty="0">
                <a:latin typeface="Calibri"/>
              </a:rPr>
              <a:t>becomes </a:t>
            </a:r>
            <a:r>
              <a:rPr lang="en-US" dirty="0" smtClean="0">
                <a:latin typeface="Calibri"/>
              </a:rPr>
              <a:t>difficult or impossible</a:t>
            </a:r>
            <a:endParaRPr lang="en-US" dirty="0">
              <a:latin typeface="Times New Roman"/>
            </a:endParaRPr>
          </a:p>
          <a:p>
            <a:endParaRPr lang="en-US" dirty="0"/>
          </a:p>
        </p:txBody>
      </p:sp>
    </p:spTree>
    <p:extLst>
      <p:ext uri="{BB962C8B-B14F-4D97-AF65-F5344CB8AC3E}">
        <p14:creationId xmlns:p14="http://schemas.microsoft.com/office/powerpoint/2010/main" val="1784675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FACILITATION</a:t>
            </a:r>
            <a:endParaRPr lang="en-US" b="0" i="0" u="none" strike="noStrike" baseline="0" dirty="0" smtClean="0">
              <a:latin typeface="Times New Roman"/>
            </a:endParaRPr>
          </a:p>
        </p:txBody>
      </p:sp>
      <p:sp>
        <p:nvSpPr>
          <p:cNvPr id="3" name="Text Placeholder 2"/>
          <p:cNvSpPr>
            <a:spLocks noGrp="1"/>
          </p:cNvSpPr>
          <p:nvPr>
            <p:ph type="body" idx="1"/>
          </p:nvPr>
        </p:nvSpPr>
        <p:spPr>
          <a:xfrm>
            <a:off x="609600" y="1219200"/>
            <a:ext cx="11201400" cy="5257800"/>
          </a:xfrm>
        </p:spPr>
        <p:txBody>
          <a:bodyPr>
            <a:normAutofit fontScale="70000" lnSpcReduction="20000"/>
          </a:bodyPr>
          <a:lstStyle/>
          <a:p>
            <a:r>
              <a:rPr lang="en-US" sz="3200" dirty="0">
                <a:latin typeface="Calibri"/>
              </a:rPr>
              <a:t>The ability to effectively guide a group event to a successful decision, solution, or conclusion.</a:t>
            </a:r>
          </a:p>
          <a:p>
            <a:endParaRPr lang="en-US" dirty="0" smtClean="0">
              <a:latin typeface="Calibri"/>
            </a:endParaRPr>
          </a:p>
          <a:p>
            <a:r>
              <a:rPr lang="en-US" sz="3200" dirty="0">
                <a:latin typeface="Calibri"/>
              </a:rPr>
              <a:t>Building consensus and overcoming obstacles such as difficult group dynamics, and maintaining interest and enthusiasm among group members.</a:t>
            </a:r>
          </a:p>
          <a:p>
            <a:endParaRPr lang="en-US" dirty="0" smtClean="0">
              <a:latin typeface="Calibri"/>
            </a:endParaRPr>
          </a:p>
          <a:p>
            <a:r>
              <a:rPr lang="en-US" sz="3200" dirty="0">
                <a:latin typeface="Calibri"/>
              </a:rPr>
              <a:t>The Facilitator ensures:</a:t>
            </a:r>
          </a:p>
          <a:p>
            <a:pPr lvl="1"/>
            <a:r>
              <a:rPr lang="en-US" dirty="0">
                <a:latin typeface="Calibri"/>
              </a:rPr>
              <a:t>T</a:t>
            </a:r>
            <a:r>
              <a:rPr lang="en-US" dirty="0" smtClean="0">
                <a:latin typeface="Calibri"/>
              </a:rPr>
              <a:t>here is effective participation</a:t>
            </a:r>
          </a:p>
          <a:p>
            <a:pPr lvl="1"/>
            <a:r>
              <a:rPr lang="en-US" dirty="0" smtClean="0">
                <a:latin typeface="Calibri"/>
              </a:rPr>
              <a:t>Participants achieve a mutual understanding</a:t>
            </a:r>
          </a:p>
          <a:p>
            <a:pPr lvl="1"/>
            <a:r>
              <a:rPr lang="en-US" dirty="0" smtClean="0">
                <a:latin typeface="Calibri"/>
              </a:rPr>
              <a:t>Contributions are considered</a:t>
            </a:r>
          </a:p>
          <a:p>
            <a:pPr lvl="1"/>
            <a:r>
              <a:rPr lang="en-US" dirty="0" smtClean="0">
                <a:latin typeface="Calibri"/>
              </a:rPr>
              <a:t>Conclusions/results have full buy-in according to the decision process established for the project</a:t>
            </a:r>
          </a:p>
          <a:p>
            <a:pPr lvl="1"/>
            <a:r>
              <a:rPr lang="en-US" dirty="0" smtClean="0">
                <a:latin typeface="Calibri"/>
              </a:rPr>
              <a:t>Actions and agreements achieved are appropriately dealt with afterward</a:t>
            </a:r>
          </a:p>
          <a:p>
            <a:pPr lvl="1"/>
            <a:endParaRPr lang="en-US" dirty="0" smtClean="0">
              <a:latin typeface="Calibri"/>
            </a:endParaRPr>
          </a:p>
          <a:p>
            <a:r>
              <a:rPr lang="en-US" sz="3200" dirty="0">
                <a:latin typeface="Calibri"/>
              </a:rPr>
              <a:t>Facilitation skills are utilized in:</a:t>
            </a:r>
          </a:p>
          <a:p>
            <a:pPr lvl="1"/>
            <a:r>
              <a:rPr lang="en-US" dirty="0" smtClean="0">
                <a:latin typeface="Calibri"/>
              </a:rPr>
              <a:t>Joint Application Design/Development (JAD)</a:t>
            </a:r>
          </a:p>
          <a:p>
            <a:pPr lvl="1"/>
            <a:r>
              <a:rPr lang="en-US" dirty="0" smtClean="0">
                <a:latin typeface="Calibri"/>
              </a:rPr>
              <a:t>Quality Function Deployment (QFD)</a:t>
            </a:r>
          </a:p>
          <a:p>
            <a:pPr lvl="1"/>
            <a:r>
              <a:rPr lang="en-US" dirty="0" smtClean="0">
                <a:latin typeface="Calibri"/>
              </a:rPr>
              <a:t>User Stories</a:t>
            </a:r>
          </a:p>
          <a:p>
            <a:endParaRPr lang="en-US" dirty="0"/>
          </a:p>
        </p:txBody>
      </p:sp>
    </p:spTree>
    <p:extLst>
      <p:ext uri="{BB962C8B-B14F-4D97-AF65-F5344CB8AC3E}">
        <p14:creationId xmlns:p14="http://schemas.microsoft.com/office/powerpoint/2010/main" val="125845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CONFLICT MANAGEMENT</a:t>
            </a:r>
            <a:endParaRPr lang="en-US" b="0" i="0" u="none" strike="noStrike" baseline="0" dirty="0" smtClean="0">
              <a:latin typeface="Times New Roman"/>
            </a:endParaRPr>
          </a:p>
        </p:txBody>
      </p:sp>
      <p:sp>
        <p:nvSpPr>
          <p:cNvPr id="3" name="Text Placeholder 2"/>
          <p:cNvSpPr>
            <a:spLocks noGrp="1"/>
          </p:cNvSpPr>
          <p:nvPr>
            <p:ph type="body" idx="1"/>
          </p:nvPr>
        </p:nvSpPr>
        <p:spPr>
          <a:xfrm>
            <a:off x="609600" y="1676400"/>
            <a:ext cx="11125200" cy="4572000"/>
          </a:xfrm>
        </p:spPr>
        <p:txBody>
          <a:bodyPr>
            <a:normAutofit/>
          </a:bodyPr>
          <a:lstStyle/>
          <a:p>
            <a:r>
              <a:rPr lang="en-US" dirty="0" smtClean="0">
                <a:latin typeface="Calibri"/>
              </a:rPr>
              <a:t>Actively </a:t>
            </a:r>
            <a:r>
              <a:rPr lang="en-US" dirty="0">
                <a:latin typeface="Calibri"/>
              </a:rPr>
              <a:t>managing conflicts to arrive at better solutions</a:t>
            </a:r>
            <a:r>
              <a:rPr lang="en-US" dirty="0" smtClean="0">
                <a:latin typeface="Calibri"/>
              </a:rPr>
              <a:t>.</a:t>
            </a:r>
          </a:p>
          <a:p>
            <a:pPr lvl="1"/>
            <a:r>
              <a:rPr lang="en-US" dirty="0" smtClean="0">
                <a:latin typeface="Calibri"/>
              </a:rPr>
              <a:t>Identify </a:t>
            </a:r>
            <a:r>
              <a:rPr lang="en-US" dirty="0">
                <a:latin typeface="Calibri"/>
              </a:rPr>
              <a:t>the causes for </a:t>
            </a:r>
            <a:r>
              <a:rPr lang="en-US" dirty="0" smtClean="0">
                <a:latin typeface="Calibri"/>
              </a:rPr>
              <a:t>conflict</a:t>
            </a:r>
          </a:p>
          <a:p>
            <a:pPr lvl="1"/>
            <a:r>
              <a:rPr lang="en-US" dirty="0" smtClean="0">
                <a:latin typeface="Calibri"/>
              </a:rPr>
              <a:t>Minimize potential </a:t>
            </a:r>
            <a:r>
              <a:rPr lang="en-US" dirty="0">
                <a:latin typeface="Calibri"/>
              </a:rPr>
              <a:t>negative </a:t>
            </a:r>
            <a:r>
              <a:rPr lang="en-US" dirty="0" smtClean="0">
                <a:latin typeface="Calibri"/>
              </a:rPr>
              <a:t>impacts</a:t>
            </a:r>
          </a:p>
          <a:p>
            <a:r>
              <a:rPr lang="en-US" dirty="0" smtClean="0">
                <a:latin typeface="Calibri"/>
              </a:rPr>
              <a:t> Adapt </a:t>
            </a:r>
            <a:r>
              <a:rPr lang="en-US" dirty="0">
                <a:latin typeface="Calibri"/>
              </a:rPr>
              <a:t>their personal conflict management style to the situation</a:t>
            </a:r>
            <a:r>
              <a:rPr lang="en-US" dirty="0" smtClean="0">
                <a:latin typeface="Calibri"/>
              </a:rPr>
              <a:t>.</a:t>
            </a:r>
          </a:p>
          <a:p>
            <a:r>
              <a:rPr lang="en-US" dirty="0" smtClean="0">
                <a:latin typeface="Calibri"/>
              </a:rPr>
              <a:t>Involves </a:t>
            </a:r>
            <a:r>
              <a:rPr lang="en-US" dirty="0">
                <a:latin typeface="Calibri"/>
              </a:rPr>
              <a:t>building the trust necessary for all involved parties to be open and </a:t>
            </a:r>
            <a:r>
              <a:rPr lang="en-US" dirty="0" smtClean="0">
                <a:latin typeface="Calibri"/>
              </a:rPr>
              <a:t>honest</a:t>
            </a:r>
          </a:p>
          <a:p>
            <a:r>
              <a:rPr lang="en-US" dirty="0" smtClean="0">
                <a:latin typeface="Calibri"/>
              </a:rPr>
              <a:t>Seeks </a:t>
            </a:r>
            <a:r>
              <a:rPr lang="en-US" dirty="0">
                <a:latin typeface="Calibri"/>
              </a:rPr>
              <a:t>positive resolution to the situation creating the </a:t>
            </a:r>
            <a:r>
              <a:rPr lang="en-US" dirty="0" smtClean="0">
                <a:latin typeface="Calibri"/>
              </a:rPr>
              <a:t>conflict</a:t>
            </a:r>
            <a:endParaRPr lang="en-US" dirty="0"/>
          </a:p>
        </p:txBody>
      </p:sp>
    </p:spTree>
    <p:extLst>
      <p:ext uri="{BB962C8B-B14F-4D97-AF65-F5344CB8AC3E}">
        <p14:creationId xmlns:p14="http://schemas.microsoft.com/office/powerpoint/2010/main" val="29096521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COACHING</a:t>
            </a:r>
            <a:endParaRPr lang="en-US" b="0" i="0" u="none" strike="noStrike" baseline="0" dirty="0" smtClean="0">
              <a:latin typeface="Times New Roman"/>
            </a:endParaRPr>
          </a:p>
        </p:txBody>
      </p:sp>
      <p:sp>
        <p:nvSpPr>
          <p:cNvPr id="3" name="Text Placeholder 2"/>
          <p:cNvSpPr>
            <a:spLocks noGrp="1"/>
          </p:cNvSpPr>
          <p:nvPr>
            <p:ph type="body" idx="1"/>
          </p:nvPr>
        </p:nvSpPr>
        <p:spPr>
          <a:xfrm>
            <a:off x="627089" y="1524000"/>
            <a:ext cx="10972800" cy="4572000"/>
          </a:xfrm>
        </p:spPr>
        <p:txBody>
          <a:bodyPr/>
          <a:lstStyle/>
          <a:p>
            <a:r>
              <a:rPr lang="en-US" dirty="0" smtClean="0">
                <a:latin typeface="Calibri"/>
              </a:rPr>
              <a:t>“… </a:t>
            </a:r>
            <a:r>
              <a:rPr lang="en-US" dirty="0">
                <a:latin typeface="Calibri"/>
              </a:rPr>
              <a:t>a means of developing the project team to higher levels of competency and performance</a:t>
            </a:r>
            <a:r>
              <a:rPr lang="en-US" dirty="0" smtClean="0">
                <a:latin typeface="Calibri"/>
              </a:rPr>
              <a:t>.”</a:t>
            </a:r>
          </a:p>
          <a:p>
            <a:r>
              <a:rPr lang="en-US" dirty="0" smtClean="0">
                <a:latin typeface="Calibri"/>
              </a:rPr>
              <a:t>Helping </a:t>
            </a:r>
            <a:r>
              <a:rPr lang="en-US" dirty="0">
                <a:latin typeface="Calibri"/>
              </a:rPr>
              <a:t>people recognize their potential through empowerment and development</a:t>
            </a:r>
            <a:r>
              <a:rPr lang="en-US" dirty="0" smtClean="0">
                <a:latin typeface="Calibri"/>
              </a:rPr>
              <a:t>.</a:t>
            </a:r>
          </a:p>
          <a:p>
            <a:r>
              <a:rPr lang="en-US" dirty="0" smtClean="0">
                <a:latin typeface="Calibri"/>
              </a:rPr>
              <a:t>Coaching </a:t>
            </a:r>
            <a:r>
              <a:rPr lang="en-US" dirty="0">
                <a:latin typeface="Calibri"/>
              </a:rPr>
              <a:t>is used to aid team </a:t>
            </a:r>
            <a:r>
              <a:rPr lang="en-US" dirty="0" smtClean="0">
                <a:latin typeface="Calibri"/>
              </a:rPr>
              <a:t>members:</a:t>
            </a:r>
          </a:p>
          <a:p>
            <a:pPr lvl="1"/>
            <a:r>
              <a:rPr lang="en-US" dirty="0" smtClean="0">
                <a:latin typeface="Calibri"/>
              </a:rPr>
              <a:t>To develop </a:t>
            </a:r>
            <a:r>
              <a:rPr lang="en-US" dirty="0">
                <a:latin typeface="Calibri"/>
              </a:rPr>
              <a:t>or </a:t>
            </a:r>
            <a:r>
              <a:rPr lang="en-US" dirty="0" smtClean="0">
                <a:latin typeface="Calibri"/>
              </a:rPr>
              <a:t>enhance </a:t>
            </a:r>
            <a:r>
              <a:rPr lang="en-US" dirty="0">
                <a:latin typeface="Calibri"/>
              </a:rPr>
              <a:t>their </a:t>
            </a:r>
            <a:r>
              <a:rPr lang="en-US" dirty="0" smtClean="0">
                <a:latin typeface="Calibri"/>
              </a:rPr>
              <a:t>skills</a:t>
            </a:r>
          </a:p>
          <a:p>
            <a:pPr lvl="1"/>
            <a:r>
              <a:rPr lang="en-US" dirty="0" smtClean="0">
                <a:latin typeface="Calibri"/>
              </a:rPr>
              <a:t>build </a:t>
            </a:r>
            <a:r>
              <a:rPr lang="en-US" dirty="0">
                <a:latin typeface="Calibri"/>
              </a:rPr>
              <a:t>new skills required </a:t>
            </a:r>
            <a:r>
              <a:rPr lang="en-US" dirty="0" smtClean="0">
                <a:latin typeface="Calibri"/>
              </a:rPr>
              <a:t>for project success</a:t>
            </a:r>
            <a:endParaRPr lang="en-US" dirty="0"/>
          </a:p>
        </p:txBody>
      </p:sp>
    </p:spTree>
    <p:extLst>
      <p:ext uri="{BB962C8B-B14F-4D97-AF65-F5344CB8AC3E}">
        <p14:creationId xmlns:p14="http://schemas.microsoft.com/office/powerpoint/2010/main" val="9614039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27336"/>
            <a:ext cx="7772400" cy="914400"/>
          </a:xfrm>
        </p:spPr>
        <p:txBody>
          <a:bodyPr/>
          <a:lstStyle/>
          <a:p>
            <a:r>
              <a:rPr lang="en-US" b="0" i="0" u="none" strike="noStrike" baseline="0" dirty="0" smtClean="0">
                <a:latin typeface="Calibri"/>
              </a:rPr>
              <a:t>Project Manager Skills</a:t>
            </a:r>
            <a:endParaRPr lang="en-US" b="0" i="0" u="none" strike="noStrike" baseline="0" dirty="0" smtClean="0">
              <a:latin typeface="Times New Roman"/>
            </a:endParaRPr>
          </a:p>
        </p:txBody>
      </p:sp>
      <p:sp>
        <p:nvSpPr>
          <p:cNvPr id="3" name="Text Placeholder 2"/>
          <p:cNvSpPr>
            <a:spLocks noGrp="1"/>
          </p:cNvSpPr>
          <p:nvPr>
            <p:ph type="body" idx="1"/>
          </p:nvPr>
        </p:nvSpPr>
        <p:spPr>
          <a:xfrm>
            <a:off x="1066800" y="1214707"/>
            <a:ext cx="8001000" cy="5105400"/>
          </a:xfrm>
        </p:spPr>
        <p:txBody>
          <a:bodyPr>
            <a:noAutofit/>
          </a:bodyPr>
          <a:lstStyle/>
          <a:p>
            <a:r>
              <a:rPr lang="en-US" sz="2000" dirty="0"/>
              <a:t>Leadership</a:t>
            </a:r>
          </a:p>
          <a:p>
            <a:r>
              <a:rPr lang="en-US" sz="2000" dirty="0"/>
              <a:t>Team Building</a:t>
            </a:r>
          </a:p>
          <a:p>
            <a:r>
              <a:rPr lang="en-US" sz="2000" dirty="0"/>
              <a:t>Motivation</a:t>
            </a:r>
          </a:p>
          <a:p>
            <a:r>
              <a:rPr lang="en-US" sz="2000" dirty="0"/>
              <a:t>Communication</a:t>
            </a:r>
          </a:p>
          <a:p>
            <a:r>
              <a:rPr lang="en-US" sz="2000" dirty="0"/>
              <a:t>Influencing</a:t>
            </a:r>
          </a:p>
          <a:p>
            <a:r>
              <a:rPr lang="en-US" sz="2000" dirty="0"/>
              <a:t>Decision Making</a:t>
            </a:r>
          </a:p>
          <a:p>
            <a:r>
              <a:rPr lang="en-US" sz="2000" dirty="0"/>
              <a:t>Political &amp; Cultural Awareness</a:t>
            </a:r>
          </a:p>
          <a:p>
            <a:r>
              <a:rPr lang="en-US" sz="2000" dirty="0"/>
              <a:t>Negotiation</a:t>
            </a:r>
          </a:p>
          <a:p>
            <a:r>
              <a:rPr lang="en-US" sz="2000" dirty="0"/>
              <a:t>Trust Building   (removed 2017)</a:t>
            </a:r>
          </a:p>
          <a:p>
            <a:r>
              <a:rPr lang="en-US" sz="2000" dirty="0" smtClean="0"/>
              <a:t>Facilitating	    (added 2017)</a:t>
            </a:r>
            <a:endParaRPr lang="en-US" sz="2000" dirty="0"/>
          </a:p>
          <a:p>
            <a:r>
              <a:rPr lang="en-US" sz="2000" dirty="0"/>
              <a:t>Conflict Management</a:t>
            </a:r>
          </a:p>
          <a:p>
            <a:r>
              <a:rPr lang="en-US" sz="2000" dirty="0"/>
              <a:t>Coaching</a:t>
            </a:r>
          </a:p>
        </p:txBody>
      </p:sp>
      <p:sp>
        <p:nvSpPr>
          <p:cNvPr id="4" name="TextBox 3"/>
          <p:cNvSpPr txBox="1"/>
          <p:nvPr/>
        </p:nvSpPr>
        <p:spPr>
          <a:xfrm>
            <a:off x="838200" y="5864822"/>
            <a:ext cx="8883522" cy="1015663"/>
          </a:xfrm>
          <a:prstGeom prst="rect">
            <a:avLst/>
          </a:prstGeom>
          <a:noFill/>
        </p:spPr>
        <p:txBody>
          <a:bodyPr wrap="none" rtlCol="0">
            <a:spAutoFit/>
          </a:bodyPr>
          <a:lstStyle/>
          <a:p>
            <a:endParaRPr lang="en-US" b="1" dirty="0"/>
          </a:p>
          <a:p>
            <a:r>
              <a:rPr lang="en-US" sz="1400" dirty="0"/>
              <a:t>Project Management Institute. (2017). </a:t>
            </a:r>
            <a:r>
              <a:rPr lang="en-US" sz="1400" i="1" dirty="0"/>
              <a:t>A guide to the project management body of knowledge (PMBOK </a:t>
            </a:r>
            <a:r>
              <a:rPr lang="en-US" sz="1400" i="1" dirty="0" smtClean="0"/>
              <a:t>guide) 6</a:t>
            </a:r>
            <a:r>
              <a:rPr lang="en-US" sz="1400" i="1" baseline="30000" dirty="0" smtClean="0"/>
              <a:t>th</a:t>
            </a:r>
            <a:r>
              <a:rPr lang="en-US" sz="1400" i="1" dirty="0" smtClean="0"/>
              <a:t> Edition</a:t>
            </a:r>
            <a:r>
              <a:rPr lang="en-US" sz="1400" dirty="0" smtClean="0"/>
              <a:t>.</a:t>
            </a:r>
            <a:endParaRPr lang="en-US" sz="1400" dirty="0"/>
          </a:p>
          <a:p>
            <a:r>
              <a:rPr lang="en-US" sz="1400" dirty="0"/>
              <a:t> Newtown Square, Pa: Project Management Institute, p. 552.</a:t>
            </a:r>
          </a:p>
          <a:p>
            <a:endParaRPr lang="en-US" sz="1400" dirty="0"/>
          </a:p>
        </p:txBody>
      </p:sp>
    </p:spTree>
    <p:extLst>
      <p:ext uri="{BB962C8B-B14F-4D97-AF65-F5344CB8AC3E}">
        <p14:creationId xmlns:p14="http://schemas.microsoft.com/office/powerpoint/2010/main" val="4524520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LEADERSHIP</a:t>
            </a:r>
            <a:endParaRPr lang="en-US" b="0" i="0" u="none" strike="noStrike" baseline="0" dirty="0" smtClean="0">
              <a:latin typeface="Times New Roman"/>
            </a:endParaRPr>
          </a:p>
        </p:txBody>
      </p:sp>
      <p:sp>
        <p:nvSpPr>
          <p:cNvPr id="3" name="Text Placeholder 2"/>
          <p:cNvSpPr>
            <a:spLocks noGrp="1"/>
          </p:cNvSpPr>
          <p:nvPr>
            <p:ph type="body" idx="1"/>
          </p:nvPr>
        </p:nvSpPr>
        <p:spPr>
          <a:xfrm>
            <a:off x="838200" y="1447800"/>
            <a:ext cx="10668000" cy="4572000"/>
          </a:xfrm>
        </p:spPr>
        <p:txBody>
          <a:bodyPr>
            <a:noAutofit/>
          </a:bodyPr>
          <a:lstStyle/>
          <a:p>
            <a:r>
              <a:rPr lang="en-US" sz="2800" spc="-100" dirty="0">
                <a:solidFill>
                  <a:srgbClr val="D6ECFF">
                    <a:satMod val="200000"/>
                  </a:srgbClr>
                </a:solidFill>
                <a:latin typeface="Calibri"/>
                <a:ea typeface="+mj-ea"/>
                <a:cs typeface="+mj-cs"/>
              </a:rPr>
              <a:t>Focusing the efforts of a group of people toward a common goal and enabling them to work as a team.</a:t>
            </a:r>
          </a:p>
          <a:p>
            <a:r>
              <a:rPr lang="en-US" sz="2800" spc="-100" dirty="0">
                <a:solidFill>
                  <a:srgbClr val="D6ECFF">
                    <a:satMod val="200000"/>
                  </a:srgbClr>
                </a:solidFill>
                <a:latin typeface="Calibri"/>
                <a:ea typeface="+mj-ea"/>
                <a:cs typeface="+mj-cs"/>
              </a:rPr>
              <a:t>The ability to get things done through others.</a:t>
            </a:r>
          </a:p>
          <a:p>
            <a:r>
              <a:rPr lang="en-US" sz="2800" spc="-100" dirty="0">
                <a:solidFill>
                  <a:srgbClr val="D6ECFF">
                    <a:satMod val="200000"/>
                  </a:srgbClr>
                </a:solidFill>
                <a:latin typeface="Calibri"/>
                <a:ea typeface="+mj-ea"/>
                <a:cs typeface="+mj-cs"/>
              </a:rPr>
              <a:t> Respect and trust, rather than fear and submission, are the key elements of effective leadership.</a:t>
            </a:r>
          </a:p>
          <a:p>
            <a:r>
              <a:rPr lang="en-US" sz="2800" spc="-100" dirty="0">
                <a:solidFill>
                  <a:srgbClr val="D6ECFF">
                    <a:satMod val="200000"/>
                  </a:srgbClr>
                </a:solidFill>
                <a:latin typeface="Calibri"/>
                <a:ea typeface="+mj-ea"/>
                <a:cs typeface="+mj-cs"/>
              </a:rPr>
              <a:t>Effective leadership is critical during the beginning phases of a project when the emphasis is on communicating the vision and motivating and inspiring project participants to achieve high performance.</a:t>
            </a:r>
            <a:endParaRPr lang="en-US" sz="2800" dirty="0"/>
          </a:p>
        </p:txBody>
      </p:sp>
    </p:spTree>
    <p:extLst>
      <p:ext uri="{BB962C8B-B14F-4D97-AF65-F5344CB8AC3E}">
        <p14:creationId xmlns:p14="http://schemas.microsoft.com/office/powerpoint/2010/main" val="931315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TEAM BUILDING</a:t>
            </a:r>
            <a:endParaRPr lang="en-US" b="0" i="0" u="none" strike="noStrike" baseline="0" dirty="0" smtClean="0">
              <a:latin typeface="Times New Roman"/>
            </a:endParaRPr>
          </a:p>
        </p:txBody>
      </p:sp>
      <p:sp>
        <p:nvSpPr>
          <p:cNvPr id="3" name="Text Placeholder 2"/>
          <p:cNvSpPr>
            <a:spLocks noGrp="1"/>
          </p:cNvSpPr>
          <p:nvPr>
            <p:ph type="body" idx="1"/>
          </p:nvPr>
        </p:nvSpPr>
        <p:spPr>
          <a:xfrm>
            <a:off x="609600" y="1600200"/>
            <a:ext cx="11049000" cy="4572000"/>
          </a:xfrm>
        </p:spPr>
        <p:txBody>
          <a:bodyPr>
            <a:normAutofit/>
          </a:bodyPr>
          <a:lstStyle/>
          <a:p>
            <a:r>
              <a:rPr lang="en-US" sz="2800" spc="-100" dirty="0">
                <a:solidFill>
                  <a:srgbClr val="D6ECFF">
                    <a:satMod val="200000"/>
                  </a:srgbClr>
                </a:solidFill>
                <a:latin typeface="Calibri"/>
                <a:ea typeface="+mj-ea"/>
                <a:cs typeface="+mj-cs"/>
              </a:rPr>
              <a:t>The process of helping a group of individuals, bound by a common purpose, to work with each other, the leader, external stakeholders, and the organization. </a:t>
            </a:r>
          </a:p>
          <a:p>
            <a:r>
              <a:rPr lang="en-US" sz="2800" spc="-100" dirty="0">
                <a:solidFill>
                  <a:srgbClr val="D6ECFF">
                    <a:satMod val="200000"/>
                  </a:srgbClr>
                </a:solidFill>
                <a:latin typeface="Calibri"/>
                <a:ea typeface="+mj-ea"/>
                <a:cs typeface="+mj-cs"/>
              </a:rPr>
              <a:t>The result of good leadership and good team building is teamwork.</a:t>
            </a:r>
            <a:endParaRPr lang="en-US" sz="2800" dirty="0"/>
          </a:p>
        </p:txBody>
      </p:sp>
    </p:spTree>
    <p:extLst>
      <p:ext uri="{BB962C8B-B14F-4D97-AF65-F5344CB8AC3E}">
        <p14:creationId xmlns:p14="http://schemas.microsoft.com/office/powerpoint/2010/main" val="16313546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MOTIVATION</a:t>
            </a:r>
            <a:endParaRPr lang="en-US" b="0" i="0" u="none" strike="noStrike" baseline="0" dirty="0" smtClean="0">
              <a:latin typeface="Times New Roman"/>
            </a:endParaRPr>
          </a:p>
        </p:txBody>
      </p:sp>
      <p:sp>
        <p:nvSpPr>
          <p:cNvPr id="3" name="Text Placeholder 2"/>
          <p:cNvSpPr>
            <a:spLocks noGrp="1"/>
          </p:cNvSpPr>
          <p:nvPr>
            <p:ph type="body" idx="1"/>
          </p:nvPr>
        </p:nvSpPr>
        <p:spPr>
          <a:xfrm>
            <a:off x="762000" y="1676400"/>
            <a:ext cx="10439400" cy="4572000"/>
          </a:xfrm>
        </p:spPr>
        <p:txBody>
          <a:bodyPr>
            <a:normAutofit/>
          </a:bodyPr>
          <a:lstStyle/>
          <a:p>
            <a:r>
              <a:rPr lang="en-US" sz="2800" dirty="0">
                <a:latin typeface="Calibri"/>
              </a:rPr>
              <a:t>Involves the creation of an environment to meet project objectives while providing maximum satisfaction related to what people value most.</a:t>
            </a:r>
          </a:p>
          <a:p>
            <a:pPr lvl="1"/>
            <a:r>
              <a:rPr lang="en-US" sz="2400" dirty="0">
                <a:latin typeface="Calibri"/>
              </a:rPr>
              <a:t>Job satisfaction</a:t>
            </a:r>
          </a:p>
          <a:p>
            <a:pPr lvl="1"/>
            <a:r>
              <a:rPr lang="en-US" sz="2400" dirty="0">
                <a:latin typeface="Calibri"/>
              </a:rPr>
              <a:t>Challenging work</a:t>
            </a:r>
          </a:p>
          <a:p>
            <a:pPr lvl="1"/>
            <a:r>
              <a:rPr lang="en-US" sz="2400" dirty="0">
                <a:latin typeface="Calibri"/>
              </a:rPr>
              <a:t>Sense of accomplishment</a:t>
            </a:r>
          </a:p>
          <a:p>
            <a:pPr lvl="1"/>
            <a:r>
              <a:rPr lang="en-US" sz="2400" dirty="0">
                <a:latin typeface="Calibri"/>
              </a:rPr>
              <a:t>Achievement and growth</a:t>
            </a:r>
          </a:p>
          <a:p>
            <a:pPr lvl="1"/>
            <a:r>
              <a:rPr lang="en-US" sz="2400" dirty="0">
                <a:latin typeface="Calibri"/>
              </a:rPr>
              <a:t>Sufficient financial compensation</a:t>
            </a:r>
          </a:p>
          <a:p>
            <a:pPr lvl="1"/>
            <a:r>
              <a:rPr lang="en-US" sz="2400" dirty="0">
                <a:latin typeface="Calibri"/>
              </a:rPr>
              <a:t>Rewards and recognition important to the individual</a:t>
            </a:r>
            <a:endParaRPr lang="en-US" sz="2400" dirty="0"/>
          </a:p>
        </p:txBody>
      </p:sp>
    </p:spTree>
    <p:extLst>
      <p:ext uri="{BB962C8B-B14F-4D97-AF65-F5344CB8AC3E}">
        <p14:creationId xmlns:p14="http://schemas.microsoft.com/office/powerpoint/2010/main" val="2967761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COMMUNICATION</a:t>
            </a:r>
            <a:endParaRPr lang="en-US" b="0" i="0" u="none" strike="noStrike" baseline="0" dirty="0" smtClean="0">
              <a:latin typeface="Times New Roman"/>
            </a:endParaRPr>
          </a:p>
        </p:txBody>
      </p:sp>
      <p:sp>
        <p:nvSpPr>
          <p:cNvPr id="3" name="Text Placeholder 2"/>
          <p:cNvSpPr>
            <a:spLocks noGrp="1"/>
          </p:cNvSpPr>
          <p:nvPr>
            <p:ph type="body" idx="1"/>
          </p:nvPr>
        </p:nvSpPr>
        <p:spPr>
          <a:xfrm>
            <a:off x="609600" y="1090534"/>
            <a:ext cx="11049000" cy="5462666"/>
          </a:xfrm>
        </p:spPr>
        <p:txBody>
          <a:bodyPr>
            <a:noAutofit/>
          </a:bodyPr>
          <a:lstStyle/>
          <a:p>
            <a:r>
              <a:rPr lang="en-US" sz="2800" dirty="0">
                <a:latin typeface="Calibri"/>
              </a:rPr>
              <a:t>“...one of the single biggest reasons for project success or failure. “</a:t>
            </a:r>
          </a:p>
          <a:p>
            <a:r>
              <a:rPr lang="en-US" sz="2800" dirty="0">
                <a:latin typeface="Calibri"/>
              </a:rPr>
              <a:t>Effective communication within the project team and between the project manager, team members, and all external stakeholders is essential.</a:t>
            </a:r>
          </a:p>
          <a:p>
            <a:r>
              <a:rPr lang="en-US" sz="2800" dirty="0">
                <a:latin typeface="Calibri"/>
              </a:rPr>
              <a:t>Openness in communication is a gateway to teamwork and high performance. </a:t>
            </a:r>
          </a:p>
          <a:p>
            <a:pPr lvl="1"/>
            <a:r>
              <a:rPr lang="en-US" sz="2800" dirty="0">
                <a:latin typeface="Calibri"/>
              </a:rPr>
              <a:t> </a:t>
            </a:r>
            <a:r>
              <a:rPr lang="en-US" sz="2400" dirty="0">
                <a:latin typeface="Calibri"/>
              </a:rPr>
              <a:t>Improves relationships among team </a:t>
            </a:r>
            <a:r>
              <a:rPr lang="en-US" sz="2400" dirty="0" smtClean="0">
                <a:latin typeface="Calibri"/>
              </a:rPr>
              <a:t>members</a:t>
            </a:r>
          </a:p>
          <a:p>
            <a:pPr lvl="1"/>
            <a:r>
              <a:rPr lang="en-US" sz="2400" dirty="0">
                <a:latin typeface="Calibri"/>
              </a:rPr>
              <a:t>Creates mutual trust.</a:t>
            </a:r>
            <a:r>
              <a:rPr lang="en-US" sz="2800" dirty="0">
                <a:latin typeface="Calibri"/>
              </a:rPr>
              <a:t> </a:t>
            </a:r>
            <a:endParaRPr lang="en-US" sz="2400" dirty="0">
              <a:latin typeface="Calibri"/>
            </a:endParaRPr>
          </a:p>
          <a:p>
            <a:r>
              <a:rPr lang="en-US" sz="2800" dirty="0" smtClean="0">
                <a:latin typeface="Calibri"/>
              </a:rPr>
              <a:t>Be </a:t>
            </a:r>
            <a:r>
              <a:rPr lang="en-US" sz="2800" dirty="0">
                <a:latin typeface="Calibri"/>
              </a:rPr>
              <a:t>aware of the communication styles of other parties, cultural issues, relationships, personalities, and overall context of the situation.</a:t>
            </a:r>
          </a:p>
          <a:p>
            <a:r>
              <a:rPr lang="en-US" sz="2800" dirty="0">
                <a:latin typeface="Calibri"/>
              </a:rPr>
              <a:t>Be a good listener</a:t>
            </a:r>
            <a:endParaRPr lang="en-US" sz="2800" dirty="0"/>
          </a:p>
          <a:p>
            <a:pPr lvl="1"/>
            <a:endParaRPr lang="en-US" sz="2400" dirty="0" smtClean="0">
              <a:latin typeface="Calibri"/>
            </a:endParaRPr>
          </a:p>
          <a:p>
            <a:pPr lvl="1"/>
            <a:endParaRPr lang="en-US" sz="2400" dirty="0">
              <a:latin typeface="Calibri"/>
            </a:endParaRPr>
          </a:p>
        </p:txBody>
      </p:sp>
    </p:spTree>
    <p:extLst>
      <p:ext uri="{BB962C8B-B14F-4D97-AF65-F5344CB8AC3E}">
        <p14:creationId xmlns:p14="http://schemas.microsoft.com/office/powerpoint/2010/main" val="1253418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772400" cy="914400"/>
          </a:xfrm>
        </p:spPr>
        <p:txBody>
          <a:bodyPr/>
          <a:lstStyle/>
          <a:p>
            <a:r>
              <a:rPr lang="en-US" b="0" i="0" u="none" strike="noStrike" baseline="0" dirty="0" smtClean="0">
                <a:latin typeface="Calibri"/>
              </a:rPr>
              <a:t>INFLUENCING</a:t>
            </a:r>
            <a:endParaRPr lang="en-US" b="0" i="0" u="none" strike="noStrike" baseline="0" dirty="0" smtClean="0">
              <a:latin typeface="Times New Roman"/>
            </a:endParaRPr>
          </a:p>
        </p:txBody>
      </p:sp>
      <p:sp>
        <p:nvSpPr>
          <p:cNvPr id="3" name="Text Placeholder 2"/>
          <p:cNvSpPr>
            <a:spLocks noGrp="1"/>
          </p:cNvSpPr>
          <p:nvPr>
            <p:ph type="body" idx="1"/>
          </p:nvPr>
        </p:nvSpPr>
        <p:spPr>
          <a:xfrm>
            <a:off x="762000" y="1676400"/>
            <a:ext cx="10668000" cy="4572000"/>
          </a:xfrm>
        </p:spPr>
        <p:txBody>
          <a:bodyPr/>
          <a:lstStyle/>
          <a:p>
            <a:r>
              <a:rPr lang="en-US" dirty="0" smtClean="0">
                <a:latin typeface="Calibri"/>
              </a:rPr>
              <a:t>A </a:t>
            </a:r>
            <a:r>
              <a:rPr lang="en-US" dirty="0">
                <a:latin typeface="Calibri"/>
              </a:rPr>
              <a:t>strategy of sharing power and relying on interpersonal skills to get others to cooperate towards common goals</a:t>
            </a:r>
            <a:r>
              <a:rPr lang="en-US" dirty="0" smtClean="0">
                <a:latin typeface="Calibri"/>
              </a:rPr>
              <a:t>.</a:t>
            </a:r>
          </a:p>
          <a:p>
            <a:r>
              <a:rPr lang="en-US" dirty="0" smtClean="0">
                <a:latin typeface="Calibri"/>
              </a:rPr>
              <a:t>Accomplished through:</a:t>
            </a:r>
          </a:p>
          <a:p>
            <a:pPr lvl="1"/>
            <a:r>
              <a:rPr lang="en-US" dirty="0" smtClean="0">
                <a:latin typeface="Calibri"/>
              </a:rPr>
              <a:t>Leading </a:t>
            </a:r>
            <a:r>
              <a:rPr lang="en-US" dirty="0">
                <a:latin typeface="Calibri"/>
              </a:rPr>
              <a:t>by </a:t>
            </a:r>
            <a:r>
              <a:rPr lang="en-US" dirty="0" smtClean="0">
                <a:latin typeface="Calibri"/>
              </a:rPr>
              <a:t>example</a:t>
            </a:r>
          </a:p>
          <a:p>
            <a:pPr lvl="1"/>
            <a:r>
              <a:rPr lang="en-US" dirty="0" smtClean="0">
                <a:latin typeface="Calibri"/>
              </a:rPr>
              <a:t>Clarifying </a:t>
            </a:r>
            <a:r>
              <a:rPr lang="en-US" dirty="0">
                <a:latin typeface="Calibri"/>
              </a:rPr>
              <a:t>how a decision is </a:t>
            </a:r>
            <a:r>
              <a:rPr lang="en-US" dirty="0" smtClean="0">
                <a:latin typeface="Calibri"/>
              </a:rPr>
              <a:t>made</a:t>
            </a:r>
          </a:p>
          <a:p>
            <a:pPr lvl="1"/>
            <a:r>
              <a:rPr lang="en-US" dirty="0" smtClean="0">
                <a:latin typeface="Calibri"/>
              </a:rPr>
              <a:t>Using </a:t>
            </a:r>
            <a:r>
              <a:rPr lang="en-US" dirty="0">
                <a:latin typeface="Calibri"/>
              </a:rPr>
              <a:t>a flexible interpersonal </a:t>
            </a:r>
            <a:r>
              <a:rPr lang="en-US" dirty="0" smtClean="0">
                <a:latin typeface="Calibri"/>
              </a:rPr>
              <a:t>style</a:t>
            </a:r>
          </a:p>
          <a:p>
            <a:pPr lvl="1"/>
            <a:r>
              <a:rPr lang="en-US" dirty="0" smtClean="0">
                <a:latin typeface="Calibri"/>
              </a:rPr>
              <a:t>Adjusting </a:t>
            </a:r>
            <a:r>
              <a:rPr lang="en-US" dirty="0">
                <a:latin typeface="Calibri"/>
              </a:rPr>
              <a:t>the style to the </a:t>
            </a:r>
            <a:r>
              <a:rPr lang="en-US" dirty="0" smtClean="0">
                <a:latin typeface="Calibri"/>
              </a:rPr>
              <a:t>audience</a:t>
            </a:r>
            <a:endParaRPr lang="en-US" dirty="0"/>
          </a:p>
        </p:txBody>
      </p:sp>
    </p:spTree>
    <p:extLst>
      <p:ext uri="{BB962C8B-B14F-4D97-AF65-F5344CB8AC3E}">
        <p14:creationId xmlns:p14="http://schemas.microsoft.com/office/powerpoint/2010/main" val="786921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6200"/>
            <a:ext cx="7772400" cy="914400"/>
          </a:xfrm>
        </p:spPr>
        <p:txBody>
          <a:bodyPr/>
          <a:lstStyle/>
          <a:p>
            <a:r>
              <a:rPr lang="en-US" b="0" i="0" u="none" strike="noStrike" baseline="0" dirty="0" smtClean="0">
                <a:latin typeface="Calibri"/>
              </a:rPr>
              <a:t>DECISION MAKING</a:t>
            </a:r>
            <a:endParaRPr lang="en-US" b="0" i="0" u="none" strike="noStrike" baseline="0" dirty="0" smtClean="0">
              <a:latin typeface="Times New Roman"/>
            </a:endParaRPr>
          </a:p>
        </p:txBody>
      </p:sp>
      <p:sp>
        <p:nvSpPr>
          <p:cNvPr id="3" name="Text Placeholder 2"/>
          <p:cNvSpPr>
            <a:spLocks noGrp="1"/>
          </p:cNvSpPr>
          <p:nvPr>
            <p:ph type="body" idx="1"/>
          </p:nvPr>
        </p:nvSpPr>
        <p:spPr>
          <a:xfrm>
            <a:off x="685800" y="1295400"/>
            <a:ext cx="10439400" cy="4845840"/>
          </a:xfrm>
        </p:spPr>
        <p:txBody>
          <a:bodyPr>
            <a:normAutofit fontScale="92500" lnSpcReduction="10000"/>
          </a:bodyPr>
          <a:lstStyle/>
          <a:p>
            <a:r>
              <a:rPr lang="en-US" dirty="0">
                <a:latin typeface="Calibri"/>
              </a:rPr>
              <a:t>F</a:t>
            </a:r>
            <a:r>
              <a:rPr lang="en-US" dirty="0" smtClean="0">
                <a:latin typeface="Calibri"/>
              </a:rPr>
              <a:t>our </a:t>
            </a:r>
            <a:r>
              <a:rPr lang="en-US" dirty="0">
                <a:latin typeface="Calibri"/>
              </a:rPr>
              <a:t>basic decision styles normally used by project managers</a:t>
            </a:r>
            <a:r>
              <a:rPr lang="en-US" dirty="0" smtClean="0">
                <a:latin typeface="Calibri"/>
              </a:rPr>
              <a:t>:</a:t>
            </a:r>
          </a:p>
          <a:p>
            <a:pPr lvl="1"/>
            <a:r>
              <a:rPr lang="en-US" dirty="0" smtClean="0">
                <a:latin typeface="Calibri"/>
              </a:rPr>
              <a:t>Command</a:t>
            </a:r>
          </a:p>
          <a:p>
            <a:pPr lvl="1"/>
            <a:r>
              <a:rPr lang="en-US" dirty="0" smtClean="0">
                <a:latin typeface="Calibri"/>
              </a:rPr>
              <a:t>Consultation</a:t>
            </a:r>
          </a:p>
          <a:p>
            <a:pPr lvl="1"/>
            <a:r>
              <a:rPr lang="en-US" dirty="0" smtClean="0">
                <a:latin typeface="Calibri"/>
              </a:rPr>
              <a:t>Consensus</a:t>
            </a:r>
          </a:p>
          <a:p>
            <a:pPr lvl="1"/>
            <a:r>
              <a:rPr lang="en-US" dirty="0" smtClean="0">
                <a:latin typeface="Calibri"/>
              </a:rPr>
              <a:t>Coin </a:t>
            </a:r>
            <a:r>
              <a:rPr lang="en-US" dirty="0">
                <a:latin typeface="Calibri"/>
              </a:rPr>
              <a:t>flip (random</a:t>
            </a:r>
            <a:r>
              <a:rPr lang="en-US" dirty="0" smtClean="0">
                <a:latin typeface="Calibri"/>
              </a:rPr>
              <a:t>)</a:t>
            </a:r>
          </a:p>
          <a:p>
            <a:r>
              <a:rPr lang="en-US" dirty="0" smtClean="0">
                <a:latin typeface="Calibri"/>
              </a:rPr>
              <a:t>Four </a:t>
            </a:r>
            <a:r>
              <a:rPr lang="en-US" dirty="0">
                <a:latin typeface="Calibri"/>
              </a:rPr>
              <a:t>major factors that affect the decision style</a:t>
            </a:r>
            <a:r>
              <a:rPr lang="en-US" dirty="0" smtClean="0">
                <a:latin typeface="Calibri"/>
              </a:rPr>
              <a:t>:</a:t>
            </a:r>
          </a:p>
          <a:p>
            <a:pPr lvl="1"/>
            <a:r>
              <a:rPr lang="en-US" dirty="0" smtClean="0">
                <a:latin typeface="Calibri"/>
              </a:rPr>
              <a:t>Time constraints</a:t>
            </a:r>
          </a:p>
          <a:p>
            <a:pPr lvl="1"/>
            <a:r>
              <a:rPr lang="en-US" dirty="0" smtClean="0">
                <a:latin typeface="Calibri"/>
              </a:rPr>
              <a:t>Trust</a:t>
            </a:r>
          </a:p>
          <a:p>
            <a:pPr lvl="1"/>
            <a:r>
              <a:rPr lang="en-US" dirty="0" smtClean="0">
                <a:latin typeface="Calibri"/>
              </a:rPr>
              <a:t>Quality</a:t>
            </a:r>
          </a:p>
          <a:p>
            <a:pPr lvl="1"/>
            <a:r>
              <a:rPr lang="en-US" dirty="0" smtClean="0">
                <a:latin typeface="Calibri"/>
              </a:rPr>
              <a:t>Acceptance</a:t>
            </a:r>
            <a:r>
              <a:rPr lang="en-US" dirty="0">
                <a:latin typeface="Calibri"/>
              </a:rPr>
              <a:t>.  </a:t>
            </a:r>
            <a:endParaRPr lang="en-US" dirty="0" smtClean="0">
              <a:latin typeface="Calibri"/>
            </a:endParaRPr>
          </a:p>
          <a:p>
            <a:r>
              <a:rPr lang="en-US" dirty="0" smtClean="0">
                <a:latin typeface="Calibri"/>
              </a:rPr>
              <a:t>Individual AND/OR Team decision making</a:t>
            </a:r>
            <a:endParaRPr lang="en-US" dirty="0"/>
          </a:p>
        </p:txBody>
      </p:sp>
    </p:spTree>
    <p:extLst>
      <p:ext uri="{BB962C8B-B14F-4D97-AF65-F5344CB8AC3E}">
        <p14:creationId xmlns:p14="http://schemas.microsoft.com/office/powerpoint/2010/main" val="389234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52400"/>
            <a:ext cx="7924800" cy="914400"/>
          </a:xfrm>
        </p:spPr>
        <p:txBody>
          <a:bodyPr/>
          <a:lstStyle/>
          <a:p>
            <a:r>
              <a:rPr lang="en-US" b="0" i="0" u="none" strike="noStrike" baseline="0" dirty="0" smtClean="0">
                <a:latin typeface="Calibri"/>
              </a:rPr>
              <a:t>POLITICAL &amp; CULTURAL AWARENESS</a:t>
            </a:r>
            <a:endParaRPr lang="en-US" b="0" i="0" u="none" strike="noStrike" baseline="0" dirty="0" smtClean="0">
              <a:latin typeface="Times New Roman"/>
            </a:endParaRPr>
          </a:p>
        </p:txBody>
      </p:sp>
      <p:sp>
        <p:nvSpPr>
          <p:cNvPr id="3" name="Text Placeholder 2"/>
          <p:cNvSpPr>
            <a:spLocks noGrp="1"/>
          </p:cNvSpPr>
          <p:nvPr>
            <p:ph type="body" idx="1"/>
          </p:nvPr>
        </p:nvSpPr>
        <p:spPr>
          <a:xfrm>
            <a:off x="609600" y="1783560"/>
            <a:ext cx="10972800" cy="3855240"/>
          </a:xfrm>
        </p:spPr>
        <p:txBody>
          <a:bodyPr>
            <a:normAutofit/>
          </a:bodyPr>
          <a:lstStyle/>
          <a:p>
            <a:r>
              <a:rPr lang="en-US" dirty="0" smtClean="0">
                <a:latin typeface="Calibri"/>
              </a:rPr>
              <a:t>Skillful </a:t>
            </a:r>
            <a:r>
              <a:rPr lang="en-US" dirty="0">
                <a:latin typeface="Calibri"/>
              </a:rPr>
              <a:t>use of politics and power in project environments with diversity in norms, backgrounds, and expectations of the people involved with a project</a:t>
            </a:r>
            <a:r>
              <a:rPr lang="en-US" dirty="0" smtClean="0">
                <a:latin typeface="Calibri"/>
              </a:rPr>
              <a:t>.</a:t>
            </a:r>
          </a:p>
          <a:p>
            <a:r>
              <a:rPr lang="en-US" dirty="0" smtClean="0">
                <a:latin typeface="Calibri"/>
              </a:rPr>
              <a:t>Involving </a:t>
            </a:r>
            <a:r>
              <a:rPr lang="en-US" dirty="0">
                <a:latin typeface="Calibri"/>
              </a:rPr>
              <a:t>both internal and external stakeholders, understanding cultural differences can help create an environment of mutual trust and a win-win atmosphere.</a:t>
            </a:r>
            <a:endParaRPr lang="en-US" dirty="0"/>
          </a:p>
        </p:txBody>
      </p:sp>
    </p:spTree>
    <p:extLst>
      <p:ext uri="{BB962C8B-B14F-4D97-AF65-F5344CB8AC3E}">
        <p14:creationId xmlns:p14="http://schemas.microsoft.com/office/powerpoint/2010/main" val="55705793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284</TotalTime>
  <Words>961</Words>
  <Application>Microsoft Office PowerPoint</Application>
  <PresentationFormat>Widescreen</PresentationFormat>
  <Paragraphs>126</Paragraphs>
  <Slides>14</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Calibri</vt:lpstr>
      <vt:lpstr>Consolas</vt:lpstr>
      <vt:lpstr>Corbel</vt:lpstr>
      <vt:lpstr>Times New Roman</vt:lpstr>
      <vt:lpstr>Wingdings</vt:lpstr>
      <vt:lpstr>Wingdings 2</vt:lpstr>
      <vt:lpstr>Wingdings 3</vt:lpstr>
      <vt:lpstr>Metro</vt:lpstr>
      <vt:lpstr>Project Manager Skills</vt:lpstr>
      <vt:lpstr>Project Manager Skills</vt:lpstr>
      <vt:lpstr>LEADERSHIP</vt:lpstr>
      <vt:lpstr>TEAM BUILDING</vt:lpstr>
      <vt:lpstr>MOTIVATION</vt:lpstr>
      <vt:lpstr>COMMUNICATION</vt:lpstr>
      <vt:lpstr>INFLUENCING</vt:lpstr>
      <vt:lpstr>DECISION MAKING</vt:lpstr>
      <vt:lpstr>POLITICAL &amp; CULTURAL AWARENESS</vt:lpstr>
      <vt:lpstr>NEGOTIATION</vt:lpstr>
      <vt:lpstr>TRUST BUILDING</vt:lpstr>
      <vt:lpstr>FACILITATION</vt:lpstr>
      <vt:lpstr>CONFLICT MANAGEMENT</vt:lpstr>
      <vt:lpstr>COACHING</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Chris Castillo</cp:lastModifiedBy>
  <cp:revision>18</cp:revision>
  <dcterms:created xsi:type="dcterms:W3CDTF">2013-05-23T13:19:40Z</dcterms:created>
  <dcterms:modified xsi:type="dcterms:W3CDTF">2019-11-06T17:07:16Z</dcterms:modified>
</cp:coreProperties>
</file>