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3"/>
  </p:notesMasterIdLst>
  <p:sldIdLst>
    <p:sldId id="257" r:id="rId3"/>
    <p:sldId id="296" r:id="rId4"/>
    <p:sldId id="297" r:id="rId5"/>
    <p:sldId id="298" r:id="rId6"/>
    <p:sldId id="299" r:id="rId7"/>
    <p:sldId id="300" r:id="rId8"/>
    <p:sldId id="301" r:id="rId9"/>
    <p:sldId id="295" r:id="rId10"/>
    <p:sldId id="272" r:id="rId11"/>
    <p:sldId id="25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33" autoAdjust="0"/>
    <p:restoredTop sz="94660"/>
  </p:normalViewPr>
  <p:slideViewPr>
    <p:cSldViewPr snapToGrid="0">
      <p:cViewPr varScale="1">
        <p:scale>
          <a:sx n="86" d="100"/>
          <a:sy n="86" d="100"/>
        </p:scale>
        <p:origin x="30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089590-4003-478F-88E6-CCAC9BEDD56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7B7E5C2-154E-4206-AEB1-F16EF7EA66E1}">
      <dgm:prSet/>
      <dgm:spPr/>
      <dgm:t>
        <a:bodyPr/>
        <a:lstStyle/>
        <a:p>
          <a:r>
            <a:rPr lang="en-US" b="1" dirty="0"/>
            <a:t>Guidelines for Submission</a:t>
          </a:r>
          <a:endParaRPr lang="en-US" dirty="0"/>
        </a:p>
      </dgm:t>
    </dgm:pt>
    <dgm:pt modelId="{002E28E5-7C8D-4166-997E-AD8B324A41F0}" type="parTrans" cxnId="{463F0508-9979-4F34-9AC9-B673A62E0F0B}">
      <dgm:prSet/>
      <dgm:spPr/>
      <dgm:t>
        <a:bodyPr/>
        <a:lstStyle/>
        <a:p>
          <a:endParaRPr lang="en-US"/>
        </a:p>
      </dgm:t>
    </dgm:pt>
    <dgm:pt modelId="{7D14D176-8CB1-4E12-B235-D92AEF9AE57B}" type="sibTrans" cxnId="{463F0508-9979-4F34-9AC9-B673A62E0F0B}">
      <dgm:prSet/>
      <dgm:spPr/>
      <dgm:t>
        <a:bodyPr/>
        <a:lstStyle/>
        <a:p>
          <a:pPr>
            <a:lnSpc>
              <a:spcPct val="100000"/>
            </a:lnSpc>
          </a:pPr>
          <a:endParaRPr lang="en-US"/>
        </a:p>
      </dgm:t>
    </dgm:pt>
    <dgm:pt modelId="{E1FD30F7-294F-412F-85F3-A1142D45ACDB}">
      <dgm:prSet/>
      <dgm:spPr/>
      <dgm:t>
        <a:bodyPr/>
        <a:lstStyle/>
        <a:p>
          <a:r>
            <a:rPr lang="en-US"/>
            <a:t>Your short paper must be a 2- to 3-page Word document, not including the title page and references. It must be written in APA format. Use double spacing, 12-point Times New Roman font, and one-inch margins. All references must be cited in APA form</a:t>
          </a:r>
        </a:p>
      </dgm:t>
    </dgm:pt>
    <dgm:pt modelId="{603E9F0C-5295-4822-9A79-3C8377EFEE61}" type="parTrans" cxnId="{0D8C9BD8-CCAB-4CA3-AEB6-8F41F3220CF8}">
      <dgm:prSet/>
      <dgm:spPr/>
      <dgm:t>
        <a:bodyPr/>
        <a:lstStyle/>
        <a:p>
          <a:endParaRPr lang="en-US"/>
        </a:p>
      </dgm:t>
    </dgm:pt>
    <dgm:pt modelId="{4B2472E0-883E-4334-86A4-0BED0CBFF090}" type="sibTrans" cxnId="{0D8C9BD8-CCAB-4CA3-AEB6-8F41F3220CF8}">
      <dgm:prSet/>
      <dgm:spPr/>
      <dgm:t>
        <a:bodyPr/>
        <a:lstStyle/>
        <a:p>
          <a:pPr>
            <a:lnSpc>
              <a:spcPct val="100000"/>
            </a:lnSpc>
          </a:pPr>
          <a:endParaRPr lang="en-US"/>
        </a:p>
      </dgm:t>
    </dgm:pt>
    <dgm:pt modelId="{7ACDF429-D50E-4A90-858D-2993E5619F72}">
      <dgm:prSet/>
      <dgm:spPr/>
      <dgm:t>
        <a:bodyPr/>
        <a:lstStyle/>
        <a:p>
          <a:r>
            <a:rPr lang="en-US" b="1"/>
            <a:t>References (always starts on new or separate page)</a:t>
          </a:r>
          <a:endParaRPr lang="en-US"/>
        </a:p>
      </dgm:t>
    </dgm:pt>
    <dgm:pt modelId="{DF41FC8A-A48D-4B16-BD77-B72776238B69}" type="parTrans" cxnId="{C2E4BDCB-5C7E-46F3-9785-36E0F5464580}">
      <dgm:prSet/>
      <dgm:spPr/>
      <dgm:t>
        <a:bodyPr/>
        <a:lstStyle/>
        <a:p>
          <a:endParaRPr lang="en-US"/>
        </a:p>
      </dgm:t>
    </dgm:pt>
    <dgm:pt modelId="{186FA6CB-629C-4408-B92D-D0A5E010276C}" type="sibTrans" cxnId="{C2E4BDCB-5C7E-46F3-9785-36E0F5464580}">
      <dgm:prSet/>
      <dgm:spPr/>
      <dgm:t>
        <a:bodyPr/>
        <a:lstStyle/>
        <a:p>
          <a:pPr>
            <a:lnSpc>
              <a:spcPct val="100000"/>
            </a:lnSpc>
          </a:pPr>
          <a:endParaRPr lang="en-US"/>
        </a:p>
      </dgm:t>
    </dgm:pt>
    <dgm:pt modelId="{2486B004-DAA7-4798-8AD2-4C80963C7E8B}">
      <dgm:prSet/>
      <dgm:spPr/>
      <dgm:t>
        <a:bodyPr/>
        <a:lstStyle/>
        <a:p>
          <a:r>
            <a:rPr lang="en-US"/>
            <a:t>Note that you should cite at least three scholarly sources from your investigation. The evidence should not be older than five years. To access the Shapiro Library Guide: Nursing—Graduate, go to the Start Here section of the course. </a:t>
          </a:r>
        </a:p>
      </dgm:t>
    </dgm:pt>
    <dgm:pt modelId="{AB503A47-89CF-489B-BAC0-DF58A685A7B4}" type="parTrans" cxnId="{12DF3735-11B9-4BF9-AC1D-A730DD02EA4D}">
      <dgm:prSet/>
      <dgm:spPr/>
      <dgm:t>
        <a:bodyPr/>
        <a:lstStyle/>
        <a:p>
          <a:endParaRPr lang="en-US"/>
        </a:p>
      </dgm:t>
    </dgm:pt>
    <dgm:pt modelId="{B03E8F4A-4DCC-4904-A6D9-816C62FC016D}" type="sibTrans" cxnId="{12DF3735-11B9-4BF9-AC1D-A730DD02EA4D}">
      <dgm:prSet/>
      <dgm:spPr/>
      <dgm:t>
        <a:bodyPr/>
        <a:lstStyle/>
        <a:p>
          <a:endParaRPr lang="en-US"/>
        </a:p>
      </dgm:t>
    </dgm:pt>
    <dgm:pt modelId="{E423C4B7-D4CA-4EF3-B4D2-039C3414D53B}" type="pres">
      <dgm:prSet presAssocID="{FC089590-4003-478F-88E6-CCAC9BEDD565}" presName="diagram" presStyleCnt="0">
        <dgm:presLayoutVars>
          <dgm:dir/>
          <dgm:resizeHandles val="exact"/>
        </dgm:presLayoutVars>
      </dgm:prSet>
      <dgm:spPr/>
    </dgm:pt>
    <dgm:pt modelId="{11C8A731-8EE9-4DE2-BA70-3EF7A79D5584}" type="pres">
      <dgm:prSet presAssocID="{87B7E5C2-154E-4206-AEB1-F16EF7EA66E1}" presName="node" presStyleLbl="node1" presStyleIdx="0" presStyleCnt="4">
        <dgm:presLayoutVars>
          <dgm:bulletEnabled val="1"/>
        </dgm:presLayoutVars>
      </dgm:prSet>
      <dgm:spPr/>
    </dgm:pt>
    <dgm:pt modelId="{D670BA1C-03B9-4623-BEF4-749FD8AB4B31}" type="pres">
      <dgm:prSet presAssocID="{7D14D176-8CB1-4E12-B235-D92AEF9AE57B}" presName="sibTrans" presStyleCnt="0"/>
      <dgm:spPr/>
    </dgm:pt>
    <dgm:pt modelId="{461C7AD9-3254-4434-B22A-DC597C8B2FA3}" type="pres">
      <dgm:prSet presAssocID="{E1FD30F7-294F-412F-85F3-A1142D45ACDB}" presName="node" presStyleLbl="node1" presStyleIdx="1" presStyleCnt="4">
        <dgm:presLayoutVars>
          <dgm:bulletEnabled val="1"/>
        </dgm:presLayoutVars>
      </dgm:prSet>
      <dgm:spPr/>
    </dgm:pt>
    <dgm:pt modelId="{867F9920-039C-464E-8C23-BA0958EDAC80}" type="pres">
      <dgm:prSet presAssocID="{4B2472E0-883E-4334-86A4-0BED0CBFF090}" presName="sibTrans" presStyleCnt="0"/>
      <dgm:spPr/>
    </dgm:pt>
    <dgm:pt modelId="{4E4A4501-3181-4F6A-92A5-0346CA9489DD}" type="pres">
      <dgm:prSet presAssocID="{7ACDF429-D50E-4A90-858D-2993E5619F72}" presName="node" presStyleLbl="node1" presStyleIdx="2" presStyleCnt="4">
        <dgm:presLayoutVars>
          <dgm:bulletEnabled val="1"/>
        </dgm:presLayoutVars>
      </dgm:prSet>
      <dgm:spPr/>
    </dgm:pt>
    <dgm:pt modelId="{8055B9FF-7D02-4520-855F-7D1D9FDEAC73}" type="pres">
      <dgm:prSet presAssocID="{186FA6CB-629C-4408-B92D-D0A5E010276C}" presName="sibTrans" presStyleCnt="0"/>
      <dgm:spPr/>
    </dgm:pt>
    <dgm:pt modelId="{0E9B79B9-F849-4AEE-9AB7-B8D88CFD194E}" type="pres">
      <dgm:prSet presAssocID="{2486B004-DAA7-4798-8AD2-4C80963C7E8B}" presName="node" presStyleLbl="node1" presStyleIdx="3" presStyleCnt="4">
        <dgm:presLayoutVars>
          <dgm:bulletEnabled val="1"/>
        </dgm:presLayoutVars>
      </dgm:prSet>
      <dgm:spPr/>
    </dgm:pt>
  </dgm:ptLst>
  <dgm:cxnLst>
    <dgm:cxn modelId="{463F0508-9979-4F34-9AC9-B673A62E0F0B}" srcId="{FC089590-4003-478F-88E6-CCAC9BEDD565}" destId="{87B7E5C2-154E-4206-AEB1-F16EF7EA66E1}" srcOrd="0" destOrd="0" parTransId="{002E28E5-7C8D-4166-997E-AD8B324A41F0}" sibTransId="{7D14D176-8CB1-4E12-B235-D92AEF9AE57B}"/>
    <dgm:cxn modelId="{E6F56033-80D3-41A5-A864-69D96CB099AE}" type="presOf" srcId="{E1FD30F7-294F-412F-85F3-A1142D45ACDB}" destId="{461C7AD9-3254-4434-B22A-DC597C8B2FA3}" srcOrd="0" destOrd="0" presId="urn:microsoft.com/office/officeart/2005/8/layout/default"/>
    <dgm:cxn modelId="{12DF3735-11B9-4BF9-AC1D-A730DD02EA4D}" srcId="{FC089590-4003-478F-88E6-CCAC9BEDD565}" destId="{2486B004-DAA7-4798-8AD2-4C80963C7E8B}" srcOrd="3" destOrd="0" parTransId="{AB503A47-89CF-489B-BAC0-DF58A685A7B4}" sibTransId="{B03E8F4A-4DCC-4904-A6D9-816C62FC016D}"/>
    <dgm:cxn modelId="{E307826C-2A60-4201-929B-CC2F4C1222BF}" type="presOf" srcId="{2486B004-DAA7-4798-8AD2-4C80963C7E8B}" destId="{0E9B79B9-F849-4AEE-9AB7-B8D88CFD194E}" srcOrd="0" destOrd="0" presId="urn:microsoft.com/office/officeart/2005/8/layout/default"/>
    <dgm:cxn modelId="{57A08B56-8EB8-44B5-8D1B-47531D1A0945}" type="presOf" srcId="{FC089590-4003-478F-88E6-CCAC9BEDD565}" destId="{E423C4B7-D4CA-4EF3-B4D2-039C3414D53B}" srcOrd="0" destOrd="0" presId="urn:microsoft.com/office/officeart/2005/8/layout/default"/>
    <dgm:cxn modelId="{0A2A9E90-EEBA-491E-87A9-A683EB261AB2}" type="presOf" srcId="{7ACDF429-D50E-4A90-858D-2993E5619F72}" destId="{4E4A4501-3181-4F6A-92A5-0346CA9489DD}" srcOrd="0" destOrd="0" presId="urn:microsoft.com/office/officeart/2005/8/layout/default"/>
    <dgm:cxn modelId="{C2E4BDCB-5C7E-46F3-9785-36E0F5464580}" srcId="{FC089590-4003-478F-88E6-CCAC9BEDD565}" destId="{7ACDF429-D50E-4A90-858D-2993E5619F72}" srcOrd="2" destOrd="0" parTransId="{DF41FC8A-A48D-4B16-BD77-B72776238B69}" sibTransId="{186FA6CB-629C-4408-B92D-D0A5E010276C}"/>
    <dgm:cxn modelId="{0D8C9BD8-CCAB-4CA3-AEB6-8F41F3220CF8}" srcId="{FC089590-4003-478F-88E6-CCAC9BEDD565}" destId="{E1FD30F7-294F-412F-85F3-A1142D45ACDB}" srcOrd="1" destOrd="0" parTransId="{603E9F0C-5295-4822-9A79-3C8377EFEE61}" sibTransId="{4B2472E0-883E-4334-86A4-0BED0CBFF090}"/>
    <dgm:cxn modelId="{440B56EC-505B-4FC8-BEE2-7E1CC9E6731F}" type="presOf" srcId="{87B7E5C2-154E-4206-AEB1-F16EF7EA66E1}" destId="{11C8A731-8EE9-4DE2-BA70-3EF7A79D5584}" srcOrd="0" destOrd="0" presId="urn:microsoft.com/office/officeart/2005/8/layout/default"/>
    <dgm:cxn modelId="{1D3FC5DE-4391-4391-AF50-95E57D660F30}" type="presParOf" srcId="{E423C4B7-D4CA-4EF3-B4D2-039C3414D53B}" destId="{11C8A731-8EE9-4DE2-BA70-3EF7A79D5584}" srcOrd="0" destOrd="0" presId="urn:microsoft.com/office/officeart/2005/8/layout/default"/>
    <dgm:cxn modelId="{24FAC2BB-2AF3-48BA-8463-939791B22A4C}" type="presParOf" srcId="{E423C4B7-D4CA-4EF3-B4D2-039C3414D53B}" destId="{D670BA1C-03B9-4623-BEF4-749FD8AB4B31}" srcOrd="1" destOrd="0" presId="urn:microsoft.com/office/officeart/2005/8/layout/default"/>
    <dgm:cxn modelId="{E601AFCB-E9CB-4E2E-AFC6-7A7E8D4214AD}" type="presParOf" srcId="{E423C4B7-D4CA-4EF3-B4D2-039C3414D53B}" destId="{461C7AD9-3254-4434-B22A-DC597C8B2FA3}" srcOrd="2" destOrd="0" presId="urn:microsoft.com/office/officeart/2005/8/layout/default"/>
    <dgm:cxn modelId="{F12C8286-F445-4D68-9053-2EA2DCCB4B91}" type="presParOf" srcId="{E423C4B7-D4CA-4EF3-B4D2-039C3414D53B}" destId="{867F9920-039C-464E-8C23-BA0958EDAC80}" srcOrd="3" destOrd="0" presId="urn:microsoft.com/office/officeart/2005/8/layout/default"/>
    <dgm:cxn modelId="{052EA1A3-56E6-4FDF-A165-AE1D87DE989A}" type="presParOf" srcId="{E423C4B7-D4CA-4EF3-B4D2-039C3414D53B}" destId="{4E4A4501-3181-4F6A-92A5-0346CA9489DD}" srcOrd="4" destOrd="0" presId="urn:microsoft.com/office/officeart/2005/8/layout/default"/>
    <dgm:cxn modelId="{7BB91F12-2AB8-4D6F-8A8C-E467095833CD}" type="presParOf" srcId="{E423C4B7-D4CA-4EF3-B4D2-039C3414D53B}" destId="{8055B9FF-7D02-4520-855F-7D1D9FDEAC73}" srcOrd="5" destOrd="0" presId="urn:microsoft.com/office/officeart/2005/8/layout/default"/>
    <dgm:cxn modelId="{D0A2D92F-92B0-431E-87CA-1E38A91EF568}" type="presParOf" srcId="{E423C4B7-D4CA-4EF3-B4D2-039C3414D53B}" destId="{0E9B79B9-F849-4AEE-9AB7-B8D88CFD194E}"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8A731-8EE9-4DE2-BA70-3EF7A79D5584}">
      <dsp:nvSpPr>
        <dsp:cNvPr id="0" name=""/>
        <dsp:cNvSpPr/>
      </dsp:nvSpPr>
      <dsp:spPr>
        <a:xfrm>
          <a:off x="155553" y="980"/>
          <a:ext cx="2910353" cy="17462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Guidelines for Submission</a:t>
          </a:r>
          <a:endParaRPr lang="en-US" sz="1400" kern="1200" dirty="0"/>
        </a:p>
      </dsp:txBody>
      <dsp:txXfrm>
        <a:off x="155553" y="980"/>
        <a:ext cx="2910353" cy="1746211"/>
      </dsp:txXfrm>
    </dsp:sp>
    <dsp:sp modelId="{461C7AD9-3254-4434-B22A-DC597C8B2FA3}">
      <dsp:nvSpPr>
        <dsp:cNvPr id="0" name=""/>
        <dsp:cNvSpPr/>
      </dsp:nvSpPr>
      <dsp:spPr>
        <a:xfrm>
          <a:off x="3356941" y="980"/>
          <a:ext cx="2910353" cy="17462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Your short paper must be a 2- to 3-page Word document, not including the title page and references. It must be written in APA format. Use double spacing, 12-point Times New Roman font, and one-inch margins. All references must be cited in APA form</a:t>
          </a:r>
        </a:p>
      </dsp:txBody>
      <dsp:txXfrm>
        <a:off x="3356941" y="980"/>
        <a:ext cx="2910353" cy="1746211"/>
      </dsp:txXfrm>
    </dsp:sp>
    <dsp:sp modelId="{4E4A4501-3181-4F6A-92A5-0346CA9489DD}">
      <dsp:nvSpPr>
        <dsp:cNvPr id="0" name=""/>
        <dsp:cNvSpPr/>
      </dsp:nvSpPr>
      <dsp:spPr>
        <a:xfrm>
          <a:off x="155553" y="2038227"/>
          <a:ext cx="2910353" cy="17462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a:t>References (always starts on new or separate page)</a:t>
          </a:r>
          <a:endParaRPr lang="en-US" sz="1400" kern="1200"/>
        </a:p>
      </dsp:txBody>
      <dsp:txXfrm>
        <a:off x="155553" y="2038227"/>
        <a:ext cx="2910353" cy="1746211"/>
      </dsp:txXfrm>
    </dsp:sp>
    <dsp:sp modelId="{0E9B79B9-F849-4AEE-9AB7-B8D88CFD194E}">
      <dsp:nvSpPr>
        <dsp:cNvPr id="0" name=""/>
        <dsp:cNvSpPr/>
      </dsp:nvSpPr>
      <dsp:spPr>
        <a:xfrm>
          <a:off x="3356941" y="2038227"/>
          <a:ext cx="2910353" cy="17462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Note that you should cite at least three scholarly sources from your investigation. The evidence should not be older than five years. To access the Shapiro Library Guide: Nursing—Graduate, go to the Start Here section of the course. </a:t>
          </a:r>
        </a:p>
      </dsp:txBody>
      <dsp:txXfrm>
        <a:off x="3356941" y="2038227"/>
        <a:ext cx="2910353" cy="174621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8CC1EA-D2E4-4E6B-8201-A0863B48D6BF}" type="datetimeFigureOut">
              <a:rPr lang="en-US" smtClean="0"/>
              <a:t>05/23/2023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E58214-C770-4AA1-9229-0D1640A2D29D}" type="slidenum">
              <a:rPr lang="en-US" smtClean="0"/>
              <a:t>‹#›</a:t>
            </a:fld>
            <a:endParaRPr lang="en-US"/>
          </a:p>
        </p:txBody>
      </p:sp>
    </p:spTree>
    <p:extLst>
      <p:ext uri="{BB962C8B-B14F-4D97-AF65-F5344CB8AC3E}">
        <p14:creationId xmlns:p14="http://schemas.microsoft.com/office/powerpoint/2010/main" val="2961011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8405F88-FA2E-2D4B-A493-5CF288335039}" type="slidenum">
              <a:rPr lang="en-US" smtClean="0"/>
              <a:t>1</a:t>
            </a:fld>
            <a:endParaRPr lang="en-US"/>
          </a:p>
        </p:txBody>
      </p:sp>
    </p:spTree>
    <p:extLst>
      <p:ext uri="{BB962C8B-B14F-4D97-AF65-F5344CB8AC3E}">
        <p14:creationId xmlns:p14="http://schemas.microsoft.com/office/powerpoint/2010/main" val="250424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405F88-FA2E-2D4B-A493-5CF2883350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2341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7847F-1A9C-B543-AFEB-8B22D40B91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5C9E12-955D-96BB-618C-FD14363793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780BB7-51D1-29B3-F571-BBCD82EE62C4}"/>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5" name="Footer Placeholder 4">
            <a:extLst>
              <a:ext uri="{FF2B5EF4-FFF2-40B4-BE49-F238E27FC236}">
                <a16:creationId xmlns:a16="http://schemas.microsoft.com/office/drawing/2014/main" id="{DACE7988-5DDE-CA47-8AFC-C248A0C19F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2740E7-256B-8BCC-A52D-1D1A3358306C}"/>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2406311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AD84E-9068-AD03-FEAE-B5DB306285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A80367-B62B-14C1-0E90-5587839BA0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B6FF81-C413-4841-C5F5-593C62390F33}"/>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5" name="Footer Placeholder 4">
            <a:extLst>
              <a:ext uri="{FF2B5EF4-FFF2-40B4-BE49-F238E27FC236}">
                <a16:creationId xmlns:a16="http://schemas.microsoft.com/office/drawing/2014/main" id="{27CB0DDC-86C1-B606-3A10-EB87EB04D8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3056AC-4D97-D07B-2851-26195F3DC101}"/>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415775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9476D6-1BB8-0BD7-3264-EC19684D14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24FD56-2BA0-B598-5CCC-F1C4D704B8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DBB39C-06E9-8191-9BD0-B90238F760F5}"/>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5" name="Footer Placeholder 4">
            <a:extLst>
              <a:ext uri="{FF2B5EF4-FFF2-40B4-BE49-F238E27FC236}">
                <a16:creationId xmlns:a16="http://schemas.microsoft.com/office/drawing/2014/main" id="{E1BBE5BF-0943-E7D5-A6A4-AB1AEFAF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2311EA-2F57-011B-6A70-8B07BE7437BA}"/>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3371054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Logo Background Image" descr="Southern New Hampshire logo on a blue background">
            <a:extLst>
              <a:ext uri="{FF2B5EF4-FFF2-40B4-BE49-F238E27FC236}">
                <a16:creationId xmlns:a16="http://schemas.microsoft.com/office/drawing/2014/main" id="{D452D5E5-0ADC-E8FE-DD5C-C2B95903656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10" name="Title">
            <a:extLst>
              <a:ext uri="{FF2B5EF4-FFF2-40B4-BE49-F238E27FC236}">
                <a16:creationId xmlns:a16="http://schemas.microsoft.com/office/drawing/2014/main" id="{CCE66109-8656-9BC6-84AC-68262E9D1F82}"/>
              </a:ext>
            </a:extLst>
          </p:cNvPr>
          <p:cNvSpPr>
            <a:spLocks noGrp="1"/>
          </p:cNvSpPr>
          <p:nvPr>
            <p:ph type="title"/>
          </p:nvPr>
        </p:nvSpPr>
        <p:spPr>
          <a:xfrm>
            <a:off x="1380565" y="2766484"/>
            <a:ext cx="6711576" cy="1325033"/>
          </a:xfrm>
        </p:spPr>
        <p:txBody>
          <a:bodyPr>
            <a:noAutofit/>
          </a:bodyPr>
          <a:lstStyle>
            <a:lvl1pPr marL="0" indent="0">
              <a:tabLst/>
              <a:defRPr>
                <a:solidFill>
                  <a:schemeClr val="accent4"/>
                </a:solidFill>
              </a:defRPr>
            </a:lvl1pPr>
          </a:lstStyle>
          <a:p>
            <a:endParaRPr lang="en-US" dirty="0"/>
          </a:p>
        </p:txBody>
      </p:sp>
      <p:sp>
        <p:nvSpPr>
          <p:cNvPr id="11" name="Subtitle">
            <a:extLst>
              <a:ext uri="{FF2B5EF4-FFF2-40B4-BE49-F238E27FC236}">
                <a16:creationId xmlns:a16="http://schemas.microsoft.com/office/drawing/2014/main" id="{741E881D-7A3D-B397-5166-74C67D2CE478}"/>
              </a:ext>
            </a:extLst>
          </p:cNvPr>
          <p:cNvSpPr>
            <a:spLocks noGrp="1"/>
          </p:cNvSpPr>
          <p:nvPr>
            <p:ph type="subTitle" idx="1"/>
          </p:nvPr>
        </p:nvSpPr>
        <p:spPr>
          <a:xfrm>
            <a:off x="1380567" y="4343121"/>
            <a:ext cx="5791200" cy="963985"/>
          </a:xfrm>
        </p:spPr>
        <p:txBody>
          <a:bodyPr>
            <a:noAutofit/>
          </a:bodyPr>
          <a:lstStyle>
            <a:lvl1pPr marL="0" indent="0" algn="l">
              <a:buNone/>
              <a:defRPr sz="2800">
                <a:solidFill>
                  <a:schemeClr val="bg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3" name="Heading Col 1">
            <a:extLst>
              <a:ext uri="{FF2B5EF4-FFF2-40B4-BE49-F238E27FC236}">
                <a16:creationId xmlns:a16="http://schemas.microsoft.com/office/drawing/2014/main" id="{FE9BEA26-E335-ABC8-E097-9732962A2753}"/>
              </a:ext>
            </a:extLst>
          </p:cNvPr>
          <p:cNvSpPr>
            <a:spLocks noGrp="1"/>
          </p:cNvSpPr>
          <p:nvPr>
            <p:ph type="body" idx="10"/>
          </p:nvPr>
        </p:nvSpPr>
        <p:spPr>
          <a:xfrm>
            <a:off x="1380565" y="5458292"/>
            <a:ext cx="5181600" cy="823912"/>
          </a:xfrm>
        </p:spPr>
        <p:txBody>
          <a:bodyPr anchor="t" anchorCtr="0">
            <a:noAutofit/>
          </a:bodyPr>
          <a:lstStyle>
            <a:lvl1pPr marL="0" indent="0">
              <a:buNone/>
              <a:defRPr sz="1867" b="0">
                <a:solidFill>
                  <a:schemeClr val="bg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Tree>
    <p:extLst>
      <p:ext uri="{BB962C8B-B14F-4D97-AF65-F5344CB8AC3E}">
        <p14:creationId xmlns:p14="http://schemas.microsoft.com/office/powerpoint/2010/main" val="3174176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0ED54-CE9D-51E2-5966-EFF2DF904E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BC3775-955D-3D4F-A5D9-9E3249FAE4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4F3CBC-F234-ED16-F585-3FC01F936AB6}"/>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5" name="Footer Placeholder 4">
            <a:extLst>
              <a:ext uri="{FF2B5EF4-FFF2-40B4-BE49-F238E27FC236}">
                <a16:creationId xmlns:a16="http://schemas.microsoft.com/office/drawing/2014/main" id="{B2F13CEC-92F0-09D0-1F8F-5D4CD55AB2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301B7E-EB0E-4D6C-637B-0F8945C1FB28}"/>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2354957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6D87F-8EA2-DCA7-E049-509D558019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A3553A-5ECE-0ED5-75DE-2CC393859A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58B059-CE6B-D402-DB58-8C24912FD985}"/>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5" name="Footer Placeholder 4">
            <a:extLst>
              <a:ext uri="{FF2B5EF4-FFF2-40B4-BE49-F238E27FC236}">
                <a16:creationId xmlns:a16="http://schemas.microsoft.com/office/drawing/2014/main" id="{76679005-ACB3-38E6-293A-58A4B586C3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C4BD89-159E-BE33-453D-B30599630488}"/>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2367999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E2094-97F3-C56A-7D99-378E990538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E1C2BB-4D26-7BFD-599A-2D2C138C0B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0AFDE6-B751-A5DA-5A2B-C1B48A07C0ED}"/>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5" name="Footer Placeholder 4">
            <a:extLst>
              <a:ext uri="{FF2B5EF4-FFF2-40B4-BE49-F238E27FC236}">
                <a16:creationId xmlns:a16="http://schemas.microsoft.com/office/drawing/2014/main" id="{C3E3CC15-9AF0-D49C-D673-6F5BF5403E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ABC948-E7E3-A6BC-527D-1120FA609435}"/>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817444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51BB7-30E3-C036-B992-52D0614F8A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229985-9579-BC8E-ADDD-A54EC7CFED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336E94-EEB9-6C30-907D-A99D2643AC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01D170-4AD8-B633-0BA8-C9CED3DA37D8}"/>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6" name="Footer Placeholder 5">
            <a:extLst>
              <a:ext uri="{FF2B5EF4-FFF2-40B4-BE49-F238E27FC236}">
                <a16:creationId xmlns:a16="http://schemas.microsoft.com/office/drawing/2014/main" id="{48AA2F07-C995-4FED-87E4-AF62B94705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08C51E-4A87-D975-1B79-4617D321F275}"/>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1426986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6BEF8-E732-FBB1-0775-2B239E6286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CC5989-DB27-262F-18C7-804D504F08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6E2DCE-E728-D5D4-8513-A34B4A7D8E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4FC291-7693-9A4C-646A-363CD09E16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3106E0-E3F5-70F2-18E2-B1F2CAD8FA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3BF632-4245-F781-F4FD-B07F37A987A0}"/>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8" name="Footer Placeholder 7">
            <a:extLst>
              <a:ext uri="{FF2B5EF4-FFF2-40B4-BE49-F238E27FC236}">
                <a16:creationId xmlns:a16="http://schemas.microsoft.com/office/drawing/2014/main" id="{EA2FC507-1454-5481-6E42-FAA0D58863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72A4BA-AA9A-071A-679E-100499A44044}"/>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1613448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D0457-B6E4-8108-2A73-A4C5B1F9DF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D5036C-17D4-E723-EC91-C2B4EB548300}"/>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4" name="Footer Placeholder 3">
            <a:extLst>
              <a:ext uri="{FF2B5EF4-FFF2-40B4-BE49-F238E27FC236}">
                <a16:creationId xmlns:a16="http://schemas.microsoft.com/office/drawing/2014/main" id="{7AA2C9FB-70B3-2EF7-7D15-AD2A500DF6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B6614E-729E-9B24-A29D-0632F3B76AAB}"/>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3734356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94947E-32A2-D9D4-6260-4AADF4A592A8}"/>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3" name="Footer Placeholder 2">
            <a:extLst>
              <a:ext uri="{FF2B5EF4-FFF2-40B4-BE49-F238E27FC236}">
                <a16:creationId xmlns:a16="http://schemas.microsoft.com/office/drawing/2014/main" id="{BCF486DC-7F01-812E-92CC-8CDF6F83C6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2A7536-5154-7564-45FE-DF09F852358B}"/>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2117878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96A62-5D90-8001-0405-BE1AF5CF05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94BB83-AB09-40B2-6A43-41EA3368FB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85AB4F-FEB9-5EA3-AB9F-461752333924}"/>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5" name="Footer Placeholder 4">
            <a:extLst>
              <a:ext uri="{FF2B5EF4-FFF2-40B4-BE49-F238E27FC236}">
                <a16:creationId xmlns:a16="http://schemas.microsoft.com/office/drawing/2014/main" id="{4BB3E454-72B7-68BB-B2FA-72796C2098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5CF675-5426-79BD-306E-D89D39804ED7}"/>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12619401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9DB98-566A-4FC4-1DCF-FCE8CFC88D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1B7C6D-274F-EDAE-DCF5-AB9FAA6FDB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8960CB-816C-6F1B-A15B-6613A221AE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FD2BE1-5754-6881-3185-3A5CB943C472}"/>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6" name="Footer Placeholder 5">
            <a:extLst>
              <a:ext uri="{FF2B5EF4-FFF2-40B4-BE49-F238E27FC236}">
                <a16:creationId xmlns:a16="http://schemas.microsoft.com/office/drawing/2014/main" id="{575A7720-CC5F-E4BC-E1BB-F5579429AB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E7E8E6-8C4C-E2E1-6278-483927708CF2}"/>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496148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7A5A-3FF2-C4B3-A3B2-77C1BDDC36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720719-58C0-B5AE-FB7C-ED665D438C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826A3B-5C6B-2128-CC58-07F4417143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BC761C-65B1-0021-201B-0596C3B76DD4}"/>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6" name="Footer Placeholder 5">
            <a:extLst>
              <a:ext uri="{FF2B5EF4-FFF2-40B4-BE49-F238E27FC236}">
                <a16:creationId xmlns:a16="http://schemas.microsoft.com/office/drawing/2014/main" id="{931195AB-583D-018C-6A2E-2D535B14BA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2C667C-29CC-F5E0-9401-1CD7358BC8A4}"/>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6778819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DC58B-DEAD-BA9A-450A-6E4B0B5599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D80AE8-728E-5008-BEC0-088E1ACCFC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21D7D1-2927-A67E-80F2-09DE84A11D66}"/>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5" name="Footer Placeholder 4">
            <a:extLst>
              <a:ext uri="{FF2B5EF4-FFF2-40B4-BE49-F238E27FC236}">
                <a16:creationId xmlns:a16="http://schemas.microsoft.com/office/drawing/2014/main" id="{0FE3D6AE-01AA-3622-E14C-A7565EEB5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31C059-82F1-46B9-FBD1-CDCF21D964D6}"/>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10690627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78FD51-F37D-2126-36A1-6E864BC4FC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0B82CB-2008-FFF8-E0ED-321F7D5737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8F3D2C-B056-9C2C-B6DB-A8E0F3B46493}"/>
              </a:ext>
            </a:extLst>
          </p:cNvPr>
          <p:cNvSpPr>
            <a:spLocks noGrp="1"/>
          </p:cNvSpPr>
          <p:nvPr>
            <p:ph type="dt" sz="half" idx="10"/>
          </p:nvPr>
        </p:nvSpPr>
        <p:spPr/>
        <p:txBody>
          <a:bodyPr/>
          <a:lstStyle/>
          <a:p>
            <a:fld id="{EC84CE83-A8BD-40C7-BCAB-5BB00AB697E5}" type="datetimeFigureOut">
              <a:rPr lang="en-US" smtClean="0"/>
              <a:t>05/23/2023</a:t>
            </a:fld>
            <a:endParaRPr lang="en-US"/>
          </a:p>
        </p:txBody>
      </p:sp>
      <p:sp>
        <p:nvSpPr>
          <p:cNvPr id="5" name="Footer Placeholder 4">
            <a:extLst>
              <a:ext uri="{FF2B5EF4-FFF2-40B4-BE49-F238E27FC236}">
                <a16:creationId xmlns:a16="http://schemas.microsoft.com/office/drawing/2014/main" id="{925D9F1C-1925-19FD-B08D-B67BC64894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50EDB7-58E7-7109-3545-1107E3AECCD8}"/>
              </a:ext>
            </a:extLst>
          </p:cNvPr>
          <p:cNvSpPr>
            <a:spLocks noGrp="1"/>
          </p:cNvSpPr>
          <p:nvPr>
            <p:ph type="sldNum" sz="quarter" idx="12"/>
          </p:nvPr>
        </p:nvSpPr>
        <p:spPr/>
        <p:txBody>
          <a:bodyPr/>
          <a:lstStyle/>
          <a:p>
            <a:fld id="{3E154990-FA54-44CC-8009-358DE2AC5DD4}" type="slidenum">
              <a:rPr lang="en-US" smtClean="0"/>
              <a:t>‹#›</a:t>
            </a:fld>
            <a:endParaRPr lang="en-US"/>
          </a:p>
        </p:txBody>
      </p:sp>
    </p:spTree>
    <p:extLst>
      <p:ext uri="{BB962C8B-B14F-4D97-AF65-F5344CB8AC3E}">
        <p14:creationId xmlns:p14="http://schemas.microsoft.com/office/powerpoint/2010/main" val="36190847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Logo Background Image" descr="Southern New Hampshire logo on a blue background">
            <a:extLst>
              <a:ext uri="{FF2B5EF4-FFF2-40B4-BE49-F238E27FC236}">
                <a16:creationId xmlns:a16="http://schemas.microsoft.com/office/drawing/2014/main" id="{D452D5E5-0ADC-E8FE-DD5C-C2B95903656E}"/>
              </a:ext>
              <a:ext uri="{C183D7F6-B498-43B3-948B-1728B52AA6E4}">
                <adec:decorative xmlns:adec="http://schemas.microsoft.com/office/drawing/2017/decorative" val="0"/>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10" name="Title">
            <a:extLst>
              <a:ext uri="{FF2B5EF4-FFF2-40B4-BE49-F238E27FC236}">
                <a16:creationId xmlns:a16="http://schemas.microsoft.com/office/drawing/2014/main" id="{CCE66109-8656-9BC6-84AC-68262E9D1F82}"/>
              </a:ext>
            </a:extLst>
          </p:cNvPr>
          <p:cNvSpPr>
            <a:spLocks noGrp="1"/>
          </p:cNvSpPr>
          <p:nvPr>
            <p:ph type="title"/>
          </p:nvPr>
        </p:nvSpPr>
        <p:spPr>
          <a:xfrm>
            <a:off x="1380565" y="2766484"/>
            <a:ext cx="6711576" cy="1325033"/>
          </a:xfrm>
        </p:spPr>
        <p:txBody>
          <a:bodyPr>
            <a:noAutofit/>
          </a:bodyPr>
          <a:lstStyle>
            <a:lvl1pPr marL="0" indent="0">
              <a:tabLst/>
              <a:defRPr>
                <a:solidFill>
                  <a:schemeClr val="accent4"/>
                </a:solidFill>
              </a:defRPr>
            </a:lvl1pPr>
          </a:lstStyle>
          <a:p>
            <a:endParaRPr lang="en-US" dirty="0"/>
          </a:p>
        </p:txBody>
      </p:sp>
      <p:sp>
        <p:nvSpPr>
          <p:cNvPr id="11" name="Subtitle">
            <a:extLst>
              <a:ext uri="{FF2B5EF4-FFF2-40B4-BE49-F238E27FC236}">
                <a16:creationId xmlns:a16="http://schemas.microsoft.com/office/drawing/2014/main" id="{741E881D-7A3D-B397-5166-74C67D2CE478}"/>
              </a:ext>
            </a:extLst>
          </p:cNvPr>
          <p:cNvSpPr>
            <a:spLocks noGrp="1"/>
          </p:cNvSpPr>
          <p:nvPr>
            <p:ph type="subTitle" idx="1"/>
          </p:nvPr>
        </p:nvSpPr>
        <p:spPr>
          <a:xfrm>
            <a:off x="1380567" y="4343121"/>
            <a:ext cx="5791200" cy="963985"/>
          </a:xfrm>
        </p:spPr>
        <p:txBody>
          <a:bodyPr>
            <a:noAutofit/>
          </a:bodyPr>
          <a:lstStyle>
            <a:lvl1pPr marL="0" indent="0" algn="l">
              <a:buNone/>
              <a:defRPr sz="2800">
                <a:solidFill>
                  <a:schemeClr val="bg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3" name="Heading Col 1">
            <a:extLst>
              <a:ext uri="{FF2B5EF4-FFF2-40B4-BE49-F238E27FC236}">
                <a16:creationId xmlns:a16="http://schemas.microsoft.com/office/drawing/2014/main" id="{FE9BEA26-E335-ABC8-E097-9732962A2753}"/>
              </a:ext>
            </a:extLst>
          </p:cNvPr>
          <p:cNvSpPr>
            <a:spLocks noGrp="1"/>
          </p:cNvSpPr>
          <p:nvPr>
            <p:ph type="body" idx="10"/>
          </p:nvPr>
        </p:nvSpPr>
        <p:spPr>
          <a:xfrm>
            <a:off x="1380565" y="5458292"/>
            <a:ext cx="5181600" cy="823912"/>
          </a:xfrm>
        </p:spPr>
        <p:txBody>
          <a:bodyPr anchor="t" anchorCtr="0">
            <a:noAutofit/>
          </a:bodyPr>
          <a:lstStyle>
            <a:lvl1pPr marL="0" indent="0">
              <a:buNone/>
              <a:defRPr sz="1867" b="0">
                <a:solidFill>
                  <a:schemeClr val="bg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Tree>
    <p:extLst>
      <p:ext uri="{BB962C8B-B14F-4D97-AF65-F5344CB8AC3E}">
        <p14:creationId xmlns:p14="http://schemas.microsoft.com/office/powerpoint/2010/main" val="5620415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3" name="Background">
            <a:extLst>
              <a:ext uri="{FF2B5EF4-FFF2-40B4-BE49-F238E27FC236}">
                <a16:creationId xmlns:a16="http://schemas.microsoft.com/office/drawing/2014/main" id="{CDA05288-2B86-9817-9EA6-F03542C0D7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a:extLst>
              <a:ext uri="{FF2B5EF4-FFF2-40B4-BE49-F238E27FC236}">
                <a16:creationId xmlns:a16="http://schemas.microsoft.com/office/drawing/2014/main" id="{35212B6A-4C53-7C8F-F611-CE561D4C3F6C}"/>
              </a:ext>
            </a:extLst>
          </p:cNvPr>
          <p:cNvSpPr>
            <a:spLocks noGrp="1"/>
          </p:cNvSpPr>
          <p:nvPr>
            <p:ph type="title"/>
          </p:nvPr>
        </p:nvSpPr>
        <p:spPr>
          <a:xfrm>
            <a:off x="1380566" y="2766484"/>
            <a:ext cx="6699623" cy="1325033"/>
          </a:xfrm>
        </p:spPr>
        <p:txBody>
          <a:bodyPr/>
          <a:lstStyle>
            <a:lvl1pPr>
              <a:defRPr>
                <a:solidFill>
                  <a:schemeClr val="accent4"/>
                </a:solidFill>
              </a:defRPr>
            </a:lvl1pPr>
          </a:lstStyle>
          <a:p>
            <a:endParaRPr lang="en-US" dirty="0"/>
          </a:p>
        </p:txBody>
      </p:sp>
      <p:sp>
        <p:nvSpPr>
          <p:cNvPr id="7" name="Subtitle">
            <a:extLst>
              <a:ext uri="{FF2B5EF4-FFF2-40B4-BE49-F238E27FC236}">
                <a16:creationId xmlns:a16="http://schemas.microsoft.com/office/drawing/2014/main" id="{0A564674-691A-3679-5445-33F6F2B78BB2}"/>
              </a:ext>
            </a:extLst>
          </p:cNvPr>
          <p:cNvSpPr>
            <a:spLocks noGrp="1"/>
          </p:cNvSpPr>
          <p:nvPr>
            <p:ph type="subTitle" idx="1"/>
          </p:nvPr>
        </p:nvSpPr>
        <p:spPr>
          <a:xfrm>
            <a:off x="1380567" y="4267201"/>
            <a:ext cx="5791200" cy="1213708"/>
          </a:xfrm>
        </p:spPr>
        <p:txBody>
          <a:bodyPr>
            <a:noAutofit/>
          </a:bodyPr>
          <a:lstStyle>
            <a:lvl1pPr marL="0" indent="0" algn="l">
              <a:spcBef>
                <a:spcPts val="0"/>
              </a:spcBef>
              <a:buNone/>
              <a:defRPr sz="1600">
                <a:solidFill>
                  <a:schemeClr val="bg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pic>
        <p:nvPicPr>
          <p:cNvPr id="5" name="Logo" descr="Southern New Hampshire University logo&#10;">
            <a:extLst>
              <a:ext uri="{FF2B5EF4-FFF2-40B4-BE49-F238E27FC236}">
                <a16:creationId xmlns:a16="http://schemas.microsoft.com/office/drawing/2014/main" id="{FABD34F9-EC4B-8005-1532-C02199CAD829}"/>
              </a:ext>
            </a:extLst>
          </p:cNvPr>
          <p:cNvPicPr>
            <a:picLocks noChangeAspect="1"/>
          </p:cNvPicPr>
          <p:nvPr userDrawn="1"/>
        </p:nvPicPr>
        <p:blipFill>
          <a:blip r:embed="rId3"/>
          <a:stretch>
            <a:fillRect/>
          </a:stretch>
        </p:blipFill>
        <p:spPr>
          <a:xfrm>
            <a:off x="8994174" y="5355043"/>
            <a:ext cx="2810933" cy="1219200"/>
          </a:xfrm>
          <a:prstGeom prst="rect">
            <a:avLst/>
          </a:prstGeom>
        </p:spPr>
      </p:pic>
      <p:cxnSp>
        <p:nvCxnSpPr>
          <p:cNvPr id="6" name="Vertical Line">
            <a:extLst>
              <a:ext uri="{FF2B5EF4-FFF2-40B4-BE49-F238E27FC236}">
                <a16:creationId xmlns:a16="http://schemas.microsoft.com/office/drawing/2014/main" id="{3F9EC646-6084-30B6-B499-B6F832809CEC}"/>
              </a:ext>
              <a:ext uri="{C183D7F6-B498-43B3-948B-1728B52AA6E4}">
                <adec:decorative xmlns:adec="http://schemas.microsoft.com/office/drawing/2017/decorative" val="1"/>
              </a:ext>
            </a:extLst>
          </p:cNvPr>
          <p:cNvCxnSpPr>
            <a:cxnSpLocks/>
          </p:cNvCxnSpPr>
          <p:nvPr userDrawn="1"/>
        </p:nvCxnSpPr>
        <p:spPr>
          <a:xfrm>
            <a:off x="1219200" y="4267201"/>
            <a:ext cx="0" cy="1213708"/>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479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C90B0-C77C-37FC-56EC-277BF4FDF3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9AD4CD-3E17-8AE2-5BB3-E4193C240C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0455E4-A4A4-458F-8878-46C65C4044D1}"/>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5" name="Footer Placeholder 4">
            <a:extLst>
              <a:ext uri="{FF2B5EF4-FFF2-40B4-BE49-F238E27FC236}">
                <a16:creationId xmlns:a16="http://schemas.microsoft.com/office/drawing/2014/main" id="{E055500B-7D3F-7CA9-1EE1-AA7710E902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13D78E-512D-AC99-8DE6-73843C81EED1}"/>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189708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F5909-A962-356B-A14A-87CF575AAC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1E8045-1D9F-A742-510E-69E2F0ED9D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C567DC-177D-64C4-C943-EDFC81C290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AD8993-6DFD-6C55-0406-AAAAC01AA401}"/>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6" name="Footer Placeholder 5">
            <a:extLst>
              <a:ext uri="{FF2B5EF4-FFF2-40B4-BE49-F238E27FC236}">
                <a16:creationId xmlns:a16="http://schemas.microsoft.com/office/drawing/2014/main" id="{84E6967C-C0E6-FB44-10A1-F52E109E28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3A992E-7A67-79C1-C8FF-5FC64F4C29DC}"/>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567505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7E827-2AEA-7CB8-6194-D75B2BAA9B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E2B62D-115A-E9A8-8D90-9188CC9B89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1C3EC9-AF82-6510-83E9-0035DEA786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8D0EE4-EA16-3230-1E17-D117AFD31B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37BCC6-DC69-23BA-9259-8E345D4213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3E912E-A981-68BB-C409-B5DF98F4C8D3}"/>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8" name="Footer Placeholder 7">
            <a:extLst>
              <a:ext uri="{FF2B5EF4-FFF2-40B4-BE49-F238E27FC236}">
                <a16:creationId xmlns:a16="http://schemas.microsoft.com/office/drawing/2014/main" id="{04B895CF-3003-12B9-23AA-60FA476F58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7A3A93-0AEA-C15D-821E-3AB82134A0D4}"/>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346530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4E396-2A9D-F787-9468-D4865645DB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78F04B-4736-9A6B-51BB-0E8939962BB4}"/>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4" name="Footer Placeholder 3">
            <a:extLst>
              <a:ext uri="{FF2B5EF4-FFF2-40B4-BE49-F238E27FC236}">
                <a16:creationId xmlns:a16="http://schemas.microsoft.com/office/drawing/2014/main" id="{40E439DE-1700-8BC8-5D7A-542FD6A7E0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4323B8-8C32-D81D-DC7F-345E7458311A}"/>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1923071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474354-A7EC-CB4F-0521-BE4DD75F7F57}"/>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3" name="Footer Placeholder 2">
            <a:extLst>
              <a:ext uri="{FF2B5EF4-FFF2-40B4-BE49-F238E27FC236}">
                <a16:creationId xmlns:a16="http://schemas.microsoft.com/office/drawing/2014/main" id="{C4DD59AF-9A8B-AC25-05B6-89C448B9F3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E9B023-44C7-C5B4-34BF-3A991A8D055F}"/>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2926424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FF01F-7172-BB58-3E6F-AA46E6C1DB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D4994F-EE79-DAFC-FAE8-8A9CFA7544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6C5C6A-3E34-6980-D554-795ECD0D2B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D8DB68-7487-F343-F8C9-6C934B9BEAD8}"/>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6" name="Footer Placeholder 5">
            <a:extLst>
              <a:ext uri="{FF2B5EF4-FFF2-40B4-BE49-F238E27FC236}">
                <a16:creationId xmlns:a16="http://schemas.microsoft.com/office/drawing/2014/main" id="{754963A0-9404-6DFA-7B0A-7E487145F8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B12633-7556-167A-CFDC-CAF90EE2A55B}"/>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805708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E698-4F96-917F-E3D0-2D173A1971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E58D11-CBDF-5A16-B7BC-9563F4D882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9C9AFA-AF03-A9A3-AB59-18E0B784D0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31E839-7379-F4EC-BE05-B3E12CFA237C}"/>
              </a:ext>
            </a:extLst>
          </p:cNvPr>
          <p:cNvSpPr>
            <a:spLocks noGrp="1"/>
          </p:cNvSpPr>
          <p:nvPr>
            <p:ph type="dt" sz="half" idx="10"/>
          </p:nvPr>
        </p:nvSpPr>
        <p:spPr/>
        <p:txBody>
          <a:bodyPr/>
          <a:lstStyle/>
          <a:p>
            <a:fld id="{795434EB-0F0C-4A92-8671-DC7F3A2FF0C8}" type="datetimeFigureOut">
              <a:rPr lang="en-US" smtClean="0"/>
              <a:t>05/23/2023</a:t>
            </a:fld>
            <a:endParaRPr lang="en-US"/>
          </a:p>
        </p:txBody>
      </p:sp>
      <p:sp>
        <p:nvSpPr>
          <p:cNvPr id="6" name="Footer Placeholder 5">
            <a:extLst>
              <a:ext uri="{FF2B5EF4-FFF2-40B4-BE49-F238E27FC236}">
                <a16:creationId xmlns:a16="http://schemas.microsoft.com/office/drawing/2014/main" id="{F22AFFBA-D9A0-177E-EBFB-CF1C0CDD47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AD61D4-4C93-2114-C77C-CFAB6774168D}"/>
              </a:ext>
            </a:extLst>
          </p:cNvPr>
          <p:cNvSpPr>
            <a:spLocks noGrp="1"/>
          </p:cNvSpPr>
          <p:nvPr>
            <p:ph type="sldNum" sz="quarter" idx="12"/>
          </p:nvPr>
        </p:nvSpPr>
        <p:spPr/>
        <p:txBody>
          <a:bodyPr/>
          <a:lstStyle/>
          <a:p>
            <a:fld id="{A9748A58-62D6-4AB7-8FF1-0C9E2A30CC0D}" type="slidenum">
              <a:rPr lang="en-US" smtClean="0"/>
              <a:t>‹#›</a:t>
            </a:fld>
            <a:endParaRPr lang="en-US"/>
          </a:p>
        </p:txBody>
      </p:sp>
    </p:spTree>
    <p:extLst>
      <p:ext uri="{BB962C8B-B14F-4D97-AF65-F5344CB8AC3E}">
        <p14:creationId xmlns:p14="http://schemas.microsoft.com/office/powerpoint/2010/main" val="3022060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D0FAA-D116-E27B-77DC-B1949893BA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5CEFC-F05D-92F6-A110-2379902ED5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832508-2D7A-0383-9E70-ED2796601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5434EB-0F0C-4A92-8671-DC7F3A2FF0C8}" type="datetimeFigureOut">
              <a:rPr lang="en-US" smtClean="0"/>
              <a:t>05/23/2023</a:t>
            </a:fld>
            <a:endParaRPr lang="en-US"/>
          </a:p>
        </p:txBody>
      </p:sp>
      <p:sp>
        <p:nvSpPr>
          <p:cNvPr id="5" name="Footer Placeholder 4">
            <a:extLst>
              <a:ext uri="{FF2B5EF4-FFF2-40B4-BE49-F238E27FC236}">
                <a16:creationId xmlns:a16="http://schemas.microsoft.com/office/drawing/2014/main" id="{E2C87BD9-7958-880E-9495-7F3E499C60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C9BE94-3561-AEF3-870B-AD64CE4444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48A58-62D6-4AB7-8FF1-0C9E2A30CC0D}" type="slidenum">
              <a:rPr lang="en-US" smtClean="0"/>
              <a:t>‹#›</a:t>
            </a:fld>
            <a:endParaRPr lang="en-US"/>
          </a:p>
        </p:txBody>
      </p:sp>
    </p:spTree>
    <p:extLst>
      <p:ext uri="{BB962C8B-B14F-4D97-AF65-F5344CB8AC3E}">
        <p14:creationId xmlns:p14="http://schemas.microsoft.com/office/powerpoint/2010/main" val="1169661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59A767-B623-6C97-7A20-E1BEE13893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4EA7D5-4554-B9F6-CB52-431A473F21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222BE4-2A44-61DA-AA9B-067849FC77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84CE83-A8BD-40C7-BCAB-5BB00AB697E5}" type="datetimeFigureOut">
              <a:rPr lang="en-US" smtClean="0"/>
              <a:t>05/23/2023</a:t>
            </a:fld>
            <a:endParaRPr lang="en-US"/>
          </a:p>
        </p:txBody>
      </p:sp>
      <p:sp>
        <p:nvSpPr>
          <p:cNvPr id="5" name="Footer Placeholder 4">
            <a:extLst>
              <a:ext uri="{FF2B5EF4-FFF2-40B4-BE49-F238E27FC236}">
                <a16:creationId xmlns:a16="http://schemas.microsoft.com/office/drawing/2014/main" id="{E933454D-A5AF-8EB5-E602-71800D4F5D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9AD2C42-18ED-2DC4-9AB0-32314CD63E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54990-FA54-44CC-8009-358DE2AC5DD4}" type="slidenum">
              <a:rPr lang="en-US" smtClean="0"/>
              <a:t>‹#›</a:t>
            </a:fld>
            <a:endParaRPr lang="en-US"/>
          </a:p>
        </p:txBody>
      </p:sp>
    </p:spTree>
    <p:extLst>
      <p:ext uri="{BB962C8B-B14F-4D97-AF65-F5344CB8AC3E}">
        <p14:creationId xmlns:p14="http://schemas.microsoft.com/office/powerpoint/2010/main" val="6557299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21.png"/><Relationship Id="rId4"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png"/><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8.png"/><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0.png"/><Relationship Id="rId5" Type="http://schemas.openxmlformats.org/officeDocument/2006/relationships/hyperlink" Target="https://qiblog.emperors.edu/2015/02/who-traditional-medicine-strategy/" TargetMode="Externa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2.png"/><Relationship Id="rId5" Type="http://schemas.openxmlformats.org/officeDocument/2006/relationships/hyperlink" Target="https://www.bing.com/images/search?view=detailV2&amp;ccid=QmVuMJwB&amp;id=8D229D822E1F04F4999ADC2E057CDA89B3EDDBA5&amp;thid=OIP.QmVuMJwBGkx66GobL4AocAHaFj&amp;mediaurl=https%3a%2f%2fclipartspub.com%2fimages%2fplan-clipart-implementation.jpg&amp;cdnurl=https%3a%2f%2fth.bing.com%2fth%2fid%2fR.42656e309c011a4c7ae86a1b2f802870%3frik%3dpdvts4nafAUu3A%26pid%3dImgRaw%26r%3d0&amp;exph=600&amp;expw=800&amp;q=Implementation+Plan+Clip+Art&amp;simid=608037202082097504&amp;FORM=IRPRST&amp;ck=DEE9D66308BA7E00BB8DC4A5A5D02316&amp;selectedIndex=0" TargetMode="Externa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4.png"/><Relationship Id="rId5" Type="http://schemas.openxmlformats.org/officeDocument/2006/relationships/hyperlink" Target="https://www.nccih.nih.gov/" TargetMode="Externa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6.png"/><Relationship Id="rId5" Type="http://schemas.openxmlformats.org/officeDocument/2006/relationships/hyperlink" Target="https://www.bing.com/images/search?view=detailV2&amp;ccid=QmVuMJwB&amp;id=8D229D822E1F04F4999ADC2E057CDA89B3EDDBA5&amp;thid=OIP.QmVuMJwBGkx66GobL4AocAHaFj&amp;mediaurl=https%3a%2f%2fclipartspub.com%2fimages%2fplan-clipart-implementation.jpg&amp;cdnurl=https%3a%2f%2fth.bing.com%2fth%2fid%2fR.42656e309c011a4c7ae86a1b2f802870%3frik%3dpdvts4nafAUu3A%26pid%3dImgRaw%26r%3d0&amp;exph=600&amp;expw=800&amp;q=Implementation+Plan+Clip+Art&amp;simid=608037202082097504&amp;FORM=IRPRST&amp;ck=DEE9D66308BA7E00BB8DC4A5A5D02316&amp;selectedIndex=0" TargetMode="Externa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8.png"/><Relationship Id="rId4" Type="http://schemas.openxmlformats.org/officeDocument/2006/relationships/image" Target="../media/image17.jpe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20.pn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9F28849-DC9E-F56B-9892-42082F96FF01}"/>
              </a:ext>
            </a:extLst>
          </p:cNvPr>
          <p:cNvSpPr>
            <a:spLocks noGrp="1"/>
          </p:cNvSpPr>
          <p:nvPr>
            <p:ph type="title"/>
          </p:nvPr>
        </p:nvSpPr>
        <p:spPr>
          <a:xfrm>
            <a:off x="1380565" y="2766483"/>
            <a:ext cx="6711576" cy="1325033"/>
          </a:xfrm>
        </p:spPr>
        <p:txBody>
          <a:bodyPr/>
          <a:lstStyle/>
          <a:p>
            <a:pPr algn="ctr"/>
            <a:br>
              <a:rPr lang="en-US" sz="3600" dirty="0">
                <a:solidFill>
                  <a:srgbClr val="FFC000"/>
                </a:solidFill>
              </a:rPr>
            </a:br>
            <a:r>
              <a:rPr lang="en-US" sz="3600" b="1" dirty="0">
                <a:solidFill>
                  <a:srgbClr val="FFC000"/>
                </a:solidFill>
                <a:effectLst>
                  <a:outerShdw blurRad="38100" dist="38100" dir="2700000" algn="tl">
                    <a:srgbClr val="000000">
                      <a:alpha val="43137"/>
                    </a:srgbClr>
                  </a:outerShdw>
                </a:effectLst>
                <a:latin typeface="+mn-lt"/>
              </a:rPr>
              <a:t>Welcome to IHP 501</a:t>
            </a:r>
            <a:br>
              <a:rPr lang="en-US" sz="3600" b="1" dirty="0">
                <a:solidFill>
                  <a:srgbClr val="FFC000"/>
                </a:solidFill>
                <a:effectLst>
                  <a:outerShdw blurRad="38100" dist="38100" dir="2700000" algn="tl">
                    <a:srgbClr val="000000">
                      <a:alpha val="43137"/>
                    </a:srgbClr>
                  </a:outerShdw>
                </a:effectLst>
                <a:latin typeface="+mn-lt"/>
              </a:rPr>
            </a:br>
            <a:r>
              <a:rPr lang="en-US" sz="3600" b="1" dirty="0">
                <a:solidFill>
                  <a:srgbClr val="FFC000"/>
                </a:solidFill>
                <a:effectLst>
                  <a:outerShdw blurRad="38100" dist="38100" dir="2700000" algn="tl">
                    <a:srgbClr val="000000">
                      <a:alpha val="43137"/>
                    </a:srgbClr>
                  </a:outerShdw>
                </a:effectLst>
                <a:latin typeface="+mn-lt"/>
              </a:rPr>
              <a:t>Global Health and Diversity</a:t>
            </a:r>
            <a:br>
              <a:rPr lang="en-US" b="1" dirty="0">
                <a:solidFill>
                  <a:srgbClr val="FFC000"/>
                </a:solidFill>
                <a:effectLst>
                  <a:outerShdw blurRad="38100" dist="38100" dir="2700000" algn="tl">
                    <a:srgbClr val="000000">
                      <a:alpha val="43137"/>
                    </a:srgbClr>
                  </a:outerShdw>
                </a:effectLst>
              </a:rPr>
            </a:br>
            <a:endParaRPr lang="en-US" b="1" dirty="0">
              <a:effectLst>
                <a:outerShdw blurRad="38100" dist="38100" dir="2700000" algn="tl">
                  <a:srgbClr val="000000">
                    <a:alpha val="43137"/>
                  </a:srgbClr>
                </a:outerShdw>
              </a:effectLst>
            </a:endParaRPr>
          </a:p>
        </p:txBody>
      </p:sp>
      <p:sp>
        <p:nvSpPr>
          <p:cNvPr id="4" name="Subtitle">
            <a:extLst>
              <a:ext uri="{FF2B5EF4-FFF2-40B4-BE49-F238E27FC236}">
                <a16:creationId xmlns:a16="http://schemas.microsoft.com/office/drawing/2014/main" id="{BF637D0A-166B-95B6-2AF7-5EB0048A9922}"/>
              </a:ext>
            </a:extLst>
          </p:cNvPr>
          <p:cNvSpPr>
            <a:spLocks noGrp="1"/>
          </p:cNvSpPr>
          <p:nvPr>
            <p:ph type="subTitle" idx="1"/>
          </p:nvPr>
        </p:nvSpPr>
        <p:spPr/>
        <p:txBody>
          <a:bodyPr/>
          <a:lstStyle/>
          <a:p>
            <a:pPr algn="ctr"/>
            <a:r>
              <a:rPr lang="en-US" b="1" dirty="0">
                <a:solidFill>
                  <a:schemeClr val="accent4"/>
                </a:solidFill>
                <a:effectLst>
                  <a:outerShdw blurRad="38100" dist="38100" dir="2700000" algn="tl">
                    <a:srgbClr val="000000">
                      <a:alpha val="43137"/>
                    </a:srgbClr>
                  </a:outerShdw>
                </a:effectLst>
              </a:rPr>
              <a:t>Overview of Module Six </a:t>
            </a:r>
          </a:p>
          <a:p>
            <a:pPr algn="ctr"/>
            <a:r>
              <a:rPr lang="en-US" b="1" dirty="0">
                <a:solidFill>
                  <a:schemeClr val="accent4"/>
                </a:solidFill>
                <a:effectLst>
                  <a:outerShdw blurRad="38100" dist="38100" dir="2700000" algn="tl">
                    <a:srgbClr val="000000">
                      <a:alpha val="43137"/>
                    </a:srgbClr>
                  </a:outerShdw>
                </a:effectLst>
              </a:rPr>
              <a:t>Term 23TW4</a:t>
            </a:r>
          </a:p>
        </p:txBody>
      </p:sp>
      <p:sp>
        <p:nvSpPr>
          <p:cNvPr id="5" name="Date or Author Text">
            <a:extLst>
              <a:ext uri="{FF2B5EF4-FFF2-40B4-BE49-F238E27FC236}">
                <a16:creationId xmlns:a16="http://schemas.microsoft.com/office/drawing/2014/main" id="{88E21164-E099-5CEB-906E-5CFD5342B027}"/>
              </a:ext>
            </a:extLst>
          </p:cNvPr>
          <p:cNvSpPr>
            <a:spLocks noGrp="1"/>
          </p:cNvSpPr>
          <p:nvPr>
            <p:ph type="body" idx="10"/>
          </p:nvPr>
        </p:nvSpPr>
        <p:spPr/>
        <p:txBody>
          <a:bodyPr/>
          <a:lstStyle/>
          <a:p>
            <a:pPr algn="ctr"/>
            <a:r>
              <a:rPr lang="en-US" sz="1800" b="1" dirty="0">
                <a:effectLst>
                  <a:outerShdw blurRad="38100" dist="38100" dir="2700000" algn="tl">
                    <a:srgbClr val="000000">
                      <a:alpha val="43137"/>
                    </a:srgbClr>
                  </a:outerShdw>
                </a:effectLst>
              </a:rPr>
              <a:t>IHP 501 Course Facilitator/Instructor/Professor</a:t>
            </a:r>
          </a:p>
          <a:p>
            <a:pPr algn="ctr"/>
            <a:r>
              <a:rPr lang="en-US" sz="1800" b="1" dirty="0">
                <a:effectLst>
                  <a:outerShdw blurRad="38100" dist="38100" dir="2700000" algn="tl">
                    <a:srgbClr val="000000">
                      <a:alpha val="43137"/>
                    </a:srgbClr>
                  </a:outerShdw>
                </a:effectLst>
              </a:rPr>
              <a:t>Dr. Johnstone</a:t>
            </a:r>
            <a:endParaRPr lang="en-US" sz="1800" b="1" dirty="0">
              <a:solidFill>
                <a:srgbClr val="FFC000"/>
              </a:solidFill>
              <a:effectLst>
                <a:outerShdw blurRad="38100" dist="38100" dir="2700000" algn="tl">
                  <a:srgbClr val="000000">
                    <a:alpha val="43137"/>
                  </a:srgbClr>
                </a:outerShdw>
              </a:effectLst>
            </a:endParaRPr>
          </a:p>
          <a:p>
            <a:pPr algn="ctr"/>
            <a:endParaRPr lang="en-US" dirty="0"/>
          </a:p>
        </p:txBody>
      </p:sp>
      <p:pic>
        <p:nvPicPr>
          <p:cNvPr id="7" name="Video 6">
            <a:hlinkClick r:id="" action="ppaction://media"/>
            <a:extLst>
              <a:ext uri="{FF2B5EF4-FFF2-40B4-BE49-F238E27FC236}">
                <a16:creationId xmlns:a16="http://schemas.microsoft.com/office/drawing/2014/main" id="{B6244966-348E-D1BE-8F52-B26758EDD47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220643412"/>
      </p:ext>
    </p:extLst>
  </p:cSld>
  <p:clrMapOvr>
    <a:masterClrMapping/>
  </p:clrMapOvr>
  <mc:AlternateContent xmlns:mc="http://schemas.openxmlformats.org/markup-compatibility/2006" xmlns:p14="http://schemas.microsoft.com/office/powerpoint/2010/main">
    <mc:Choice Requires="p14">
      <p:transition spd="slow" p14:dur="2000" advTm="8231"/>
    </mc:Choice>
    <mc:Fallback xmlns="">
      <p:transition spd="slow" advTm="8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FDFDD10F-3141-E88D-DF60-C45574F337C5}"/>
              </a:ext>
            </a:extLst>
          </p:cNvPr>
          <p:cNvSpPr>
            <a:spLocks noGrp="1"/>
          </p:cNvSpPr>
          <p:nvPr>
            <p:ph type="title"/>
          </p:nvPr>
        </p:nvSpPr>
        <p:spPr/>
        <p:txBody>
          <a:bodyPr/>
          <a:lstStyle/>
          <a:p>
            <a:r>
              <a:rPr lang="en-US" dirty="0"/>
              <a:t>Thank You</a:t>
            </a:r>
          </a:p>
        </p:txBody>
      </p:sp>
      <p:sp>
        <p:nvSpPr>
          <p:cNvPr id="4" name="Subtitle/Contact Info">
            <a:extLst>
              <a:ext uri="{FF2B5EF4-FFF2-40B4-BE49-F238E27FC236}">
                <a16:creationId xmlns:a16="http://schemas.microsoft.com/office/drawing/2014/main" id="{4FF2B32D-2AE7-6CCC-6245-523B05BB76FF}"/>
              </a:ext>
            </a:extLst>
          </p:cNvPr>
          <p:cNvSpPr>
            <a:spLocks noGrp="1"/>
          </p:cNvSpPr>
          <p:nvPr>
            <p:ph type="subTitle" idx="1"/>
          </p:nvPr>
        </p:nvSpPr>
        <p:spPr/>
        <p:txBody>
          <a:bodyPr>
            <a:noAutofit/>
          </a:bodyPr>
          <a:lstStyle/>
          <a:p>
            <a:pPr>
              <a:lnSpc>
                <a:spcPct val="100000"/>
              </a:lnSpc>
            </a:pPr>
            <a:r>
              <a:rPr lang="en-US" dirty="0"/>
              <a:t>2500 North River Road</a:t>
            </a:r>
          </a:p>
          <a:p>
            <a:pPr>
              <a:lnSpc>
                <a:spcPct val="100000"/>
              </a:lnSpc>
            </a:pPr>
            <a:r>
              <a:rPr lang="en-US" dirty="0"/>
              <a:t>Manchester, NH 03106  </a:t>
            </a:r>
          </a:p>
          <a:p>
            <a:pPr>
              <a:lnSpc>
                <a:spcPct val="100000"/>
              </a:lnSpc>
              <a:spcAft>
                <a:spcPts val="800"/>
              </a:spcAft>
            </a:pPr>
            <a:r>
              <a:rPr lang="en-US" dirty="0"/>
              <a:t>603.xxx.xxx  </a:t>
            </a:r>
          </a:p>
          <a:p>
            <a:pPr>
              <a:lnSpc>
                <a:spcPct val="100000"/>
              </a:lnSpc>
            </a:pPr>
            <a:r>
              <a:rPr lang="en-US" b="1" dirty="0" err="1"/>
              <a:t>snhu.edu</a:t>
            </a:r>
            <a:endParaRPr lang="en-US" dirty="0"/>
          </a:p>
        </p:txBody>
      </p:sp>
      <p:pic>
        <p:nvPicPr>
          <p:cNvPr id="5" name="Video 4">
            <a:hlinkClick r:id="" action="ppaction://media"/>
            <a:extLst>
              <a:ext uri="{FF2B5EF4-FFF2-40B4-BE49-F238E27FC236}">
                <a16:creationId xmlns:a16="http://schemas.microsoft.com/office/drawing/2014/main" id="{3D06826F-C74C-704A-E37B-8C5E87044B9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7999" cy="1714500"/>
          </a:xfrm>
          <a:prstGeom prst="rect">
            <a:avLst/>
          </a:prstGeom>
        </p:spPr>
      </p:pic>
    </p:spTree>
    <p:extLst>
      <p:ext uri="{BB962C8B-B14F-4D97-AF65-F5344CB8AC3E}">
        <p14:creationId xmlns:p14="http://schemas.microsoft.com/office/powerpoint/2010/main" val="2558079441"/>
      </p:ext>
    </p:extLst>
  </p:cSld>
  <p:clrMapOvr>
    <a:masterClrMapping/>
  </p:clrMapOvr>
  <mc:AlternateContent xmlns:mc="http://schemas.openxmlformats.org/markup-compatibility/2006" xmlns:p14="http://schemas.microsoft.com/office/powerpoint/2010/main">
    <mc:Choice Requires="p14">
      <p:transition spd="slow" p14:dur="2000" advTm="8597"/>
    </mc:Choice>
    <mc:Fallback xmlns="">
      <p:transition spd="slow" advTm="8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BE58-92DF-E6B7-3C74-C52DF3F28248}"/>
              </a:ext>
            </a:extLst>
          </p:cNvPr>
          <p:cNvSpPr>
            <a:spLocks noGrp="1"/>
          </p:cNvSpPr>
          <p:nvPr>
            <p:ph type="title"/>
          </p:nvPr>
        </p:nvSpPr>
        <p:spPr/>
        <p:txBody>
          <a:bodyPr/>
          <a:lstStyle/>
          <a:p>
            <a:pPr algn="ct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6-2 Project Prep </a:t>
            </a:r>
            <a:b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b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Intervention Strategies Short Paper </a:t>
            </a:r>
            <a:endParaRPr lang="en-US" dirty="0"/>
          </a:p>
        </p:txBody>
      </p:sp>
      <p:sp>
        <p:nvSpPr>
          <p:cNvPr id="3" name="Content Placeholder 2">
            <a:extLst>
              <a:ext uri="{FF2B5EF4-FFF2-40B4-BE49-F238E27FC236}">
                <a16:creationId xmlns:a16="http://schemas.microsoft.com/office/drawing/2014/main" id="{77EFD813-F380-53FB-689D-37780DBACB78}"/>
              </a:ext>
            </a:extLst>
          </p:cNvPr>
          <p:cNvSpPr>
            <a:spLocks noGrp="1"/>
          </p:cNvSpPr>
          <p:nvPr>
            <p:ph sz="half" idx="1"/>
          </p:nvPr>
        </p:nvSpPr>
        <p:spPr>
          <a:xfrm>
            <a:off x="342900" y="1825624"/>
            <a:ext cx="5181600" cy="4816475"/>
          </a:xfrm>
        </p:spPr>
        <p:txBody>
          <a:bodyPr>
            <a:normAutofit fontScale="32500" lnSpcReduction="20000"/>
          </a:bodyPr>
          <a:lstStyle/>
          <a:p>
            <a:pPr marL="0" marR="0" indent="0">
              <a:lnSpc>
                <a:spcPct val="107000"/>
              </a:lnSpc>
              <a:spcBef>
                <a:spcPts val="0"/>
              </a:spcBef>
              <a:spcAft>
                <a:spcPts val="0"/>
              </a:spcAft>
              <a:buNone/>
            </a:pPr>
            <a:r>
              <a:rPr lang="en-US" sz="40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Overview</a:t>
            </a:r>
            <a:endParaRPr lang="en-US" sz="4000" b="1" dirty="0">
              <a:solidFill>
                <a:schemeClr val="accent4"/>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800"/>
              </a:spcAft>
              <a:buNone/>
            </a:pPr>
            <a:r>
              <a:rPr lang="en-US" sz="40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Amazing job! Now that you have completed the analysis of other health challenges for your chosen location, you need to propose an intervention that will improve the health of the population chosen for your humanitarian trip. Effective interventions in global health should be culturally appropriate and may often be complementary and integrative.</a:t>
            </a:r>
          </a:p>
          <a:p>
            <a:pPr marL="0" marR="0" indent="0">
              <a:lnSpc>
                <a:spcPct val="107000"/>
              </a:lnSpc>
              <a:spcBef>
                <a:spcPts val="0"/>
              </a:spcBef>
              <a:spcAft>
                <a:spcPts val="800"/>
              </a:spcAft>
              <a:buNone/>
            </a:pPr>
            <a:endParaRPr lang="en-US" sz="4000" b="1" dirty="0">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40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Recall from the project scenario that the SNHU Humanitarian Aid Foundation has offered your team a grant of $100,000 for this trip</a:t>
            </a:r>
            <a:r>
              <a:rPr lang="en-US" sz="4000"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 </a:t>
            </a:r>
          </a:p>
          <a:p>
            <a:pPr marL="0" marR="0">
              <a:lnSpc>
                <a:spcPct val="107000"/>
              </a:lnSpc>
              <a:spcBef>
                <a:spcPts val="0"/>
              </a:spcBef>
              <a:spcAft>
                <a:spcPts val="800"/>
              </a:spcAft>
            </a:pPr>
            <a:endParaRPr lang="en-US" sz="4000"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marL="0" marR="0">
              <a:lnSpc>
                <a:spcPct val="107000"/>
              </a:lnSpc>
              <a:spcBef>
                <a:spcPts val="0"/>
              </a:spcBef>
              <a:spcAft>
                <a:spcPts val="800"/>
              </a:spcAft>
            </a:pPr>
            <a:r>
              <a:rPr lang="en-US" sz="40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Ultimately, you will present your findings and recommendations in a research paper designed to persuade your sponsor to award you the funding for your proposed trip. In this assignment, you will investigate scholarly literature to offer an intervention. </a:t>
            </a:r>
          </a:p>
          <a:p>
            <a:pPr marL="0" marR="0">
              <a:lnSpc>
                <a:spcPct val="107000"/>
              </a:lnSpc>
              <a:spcBef>
                <a:spcPts val="0"/>
              </a:spcBef>
              <a:spcAft>
                <a:spcPts val="800"/>
              </a:spcAft>
            </a:pPr>
            <a:r>
              <a:rPr lang="en-US" sz="40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Your intervention should align with the cultural expectations of the population. </a:t>
            </a:r>
          </a:p>
          <a:p>
            <a:pPr marL="0" marR="0">
              <a:lnSpc>
                <a:spcPct val="107000"/>
              </a:lnSpc>
              <a:spcBef>
                <a:spcPts val="0"/>
              </a:spcBef>
              <a:spcAft>
                <a:spcPts val="800"/>
              </a:spcAft>
            </a:pPr>
            <a:r>
              <a:rPr lang="en-US" sz="40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Consider the following questions: What are the complementary and integrative health approaches that may support the intervention? What can be an alternative intervention approach for your given location?</a:t>
            </a:r>
            <a:endParaRPr lang="en-US" sz="4000" b="1" dirty="0">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8" name="Content Placeholder 7">
            <a:extLst>
              <a:ext uri="{FF2B5EF4-FFF2-40B4-BE49-F238E27FC236}">
                <a16:creationId xmlns:a16="http://schemas.microsoft.com/office/drawing/2014/main" id="{ECF93799-3CFC-697C-EC4C-1D66B0755586}"/>
              </a:ext>
            </a:extLst>
          </p:cNvPr>
          <p:cNvPicPr>
            <a:picLocks noGrp="1" noChangeAspect="1"/>
          </p:cNvPicPr>
          <p:nvPr>
            <p:ph sz="half" idx="2"/>
          </p:nvPr>
        </p:nvPicPr>
        <p:blipFill>
          <a:blip r:embed="rId4"/>
          <a:stretch>
            <a:fillRect/>
          </a:stretch>
        </p:blipFill>
        <p:spPr>
          <a:xfrm>
            <a:off x="6547757" y="2449285"/>
            <a:ext cx="4229100" cy="3445329"/>
          </a:xfrm>
          <a:prstGeom prst="rect">
            <a:avLst/>
          </a:prstGeom>
        </p:spPr>
      </p:pic>
      <p:pic>
        <p:nvPicPr>
          <p:cNvPr id="5" name="Video 4">
            <a:hlinkClick r:id="" action="ppaction://media"/>
            <a:extLst>
              <a:ext uri="{FF2B5EF4-FFF2-40B4-BE49-F238E27FC236}">
                <a16:creationId xmlns:a16="http://schemas.microsoft.com/office/drawing/2014/main" id="{2D0849D2-4333-5269-BE2D-43C83781A04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68703169"/>
      </p:ext>
    </p:extLst>
  </p:cSld>
  <p:clrMapOvr>
    <a:masterClrMapping/>
  </p:clrMapOvr>
  <mc:AlternateContent xmlns:mc="http://schemas.openxmlformats.org/markup-compatibility/2006" xmlns:p14="http://schemas.microsoft.com/office/powerpoint/2010/main">
    <mc:Choice Requires="p14">
      <p:transition spd="slow" p14:dur="2000" advTm="63305"/>
    </mc:Choice>
    <mc:Fallback xmlns="">
      <p:transition spd="slow" advTm="633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614E0-7D46-715E-20E6-560A1A04048A}"/>
              </a:ext>
            </a:extLst>
          </p:cNvPr>
          <p:cNvSpPr>
            <a:spLocks noGrp="1"/>
          </p:cNvSpPr>
          <p:nvPr>
            <p:ph type="title"/>
          </p:nvPr>
        </p:nvSpPr>
        <p:spPr/>
        <p:txBody>
          <a:bodyPr/>
          <a:lstStyle/>
          <a:p>
            <a:pPr algn="ctr"/>
            <a:r>
              <a:rPr kumimoji="0" lang="en-US" sz="3200" b="1" i="0" u="none" strike="noStrike" kern="1200" cap="none" spc="0" normalizeH="0" baseline="0" noProof="0" dirty="0">
                <a:ln>
                  <a:noFill/>
                </a:ln>
                <a:solidFill>
                  <a:schemeClr val="accent4"/>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6-2 Project Prep </a:t>
            </a:r>
            <a:br>
              <a:rPr kumimoji="0" lang="en-US" sz="3200" b="1" i="0" u="none" strike="noStrike" kern="1200" cap="none" spc="0" normalizeH="0" baseline="0" noProof="0" dirty="0">
                <a:ln>
                  <a:noFill/>
                </a:ln>
                <a:solidFill>
                  <a:schemeClr val="accent4"/>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br>
            <a:r>
              <a:rPr kumimoji="0" lang="en-US" sz="3200" b="1" i="0" u="none" strike="noStrike" kern="1200" cap="none" spc="0" normalizeH="0" baseline="0" noProof="0" dirty="0">
                <a:ln>
                  <a:noFill/>
                </a:ln>
                <a:solidFill>
                  <a:schemeClr val="accent4"/>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Intervention Strategies Short Paper </a:t>
            </a:r>
            <a:endParaRPr lang="en-US" dirty="0">
              <a:solidFill>
                <a:schemeClr val="accent4"/>
              </a:solidFill>
            </a:endParaRPr>
          </a:p>
        </p:txBody>
      </p:sp>
      <p:sp>
        <p:nvSpPr>
          <p:cNvPr id="4" name="Content Placeholder 3">
            <a:extLst>
              <a:ext uri="{FF2B5EF4-FFF2-40B4-BE49-F238E27FC236}">
                <a16:creationId xmlns:a16="http://schemas.microsoft.com/office/drawing/2014/main" id="{B271E037-75D9-9F16-2C5D-3EDE1EBE3A76}"/>
              </a:ext>
            </a:extLst>
          </p:cNvPr>
          <p:cNvSpPr>
            <a:spLocks noGrp="1"/>
          </p:cNvSpPr>
          <p:nvPr>
            <p:ph sz="half" idx="2"/>
          </p:nvPr>
        </p:nvSpPr>
        <p:spPr/>
        <p:txBody>
          <a:bodyPr>
            <a:normAutofit fontScale="92500"/>
          </a:bodyPr>
          <a:lstStyle/>
          <a:p>
            <a:pPr marL="0" marR="0" indent="0">
              <a:lnSpc>
                <a:spcPct val="107000"/>
              </a:lnSpc>
              <a:spcBef>
                <a:spcPts val="0"/>
              </a:spcBef>
              <a:spcAft>
                <a:spcPts val="0"/>
              </a:spcAft>
              <a:buNone/>
            </a:pPr>
            <a:r>
              <a:rPr lang="en-US" sz="17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Prompt</a:t>
            </a:r>
            <a:endParaRPr lang="en-US" sz="1700" b="1" dirty="0">
              <a:solidFill>
                <a:schemeClr val="accent4"/>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800"/>
              </a:spcAft>
              <a:buNone/>
            </a:pPr>
            <a:r>
              <a:rPr lang="en-US" sz="1700" b="1" dirty="0">
                <a:solidFill>
                  <a:schemeClr val="accent4"/>
                </a:solidFill>
                <a:latin typeface="Arial" panose="020B0604020202020204" pitchFamily="34" charset="0"/>
                <a:ea typeface="Times New Roman" panose="02020603050405020304" pitchFamily="18" charset="0"/>
                <a:cs typeface="Arial" panose="020B0604020202020204" pitchFamily="34" charset="0"/>
              </a:rPr>
              <a:t>Building on the prior project preparation assignments, propose an intervention to improve the health of the target population. </a:t>
            </a:r>
          </a:p>
          <a:p>
            <a:pPr marL="0" marR="0" indent="0">
              <a:lnSpc>
                <a:spcPct val="107000"/>
              </a:lnSpc>
              <a:spcBef>
                <a:spcPts val="0"/>
              </a:spcBef>
              <a:spcAft>
                <a:spcPts val="800"/>
              </a:spcAft>
              <a:buNone/>
            </a:pPr>
            <a:r>
              <a:rPr lang="en-US" sz="17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Then, craft a short paper describing the intervention. For the following elements, search the scholarly literature to support your responses</a:t>
            </a:r>
            <a:r>
              <a:rPr lang="en-US" sz="1700" b="1" dirty="0">
                <a:solidFill>
                  <a:schemeClr val="accent4"/>
                </a:solidFill>
                <a:latin typeface="Arial" panose="020B0604020202020204" pitchFamily="34" charset="0"/>
                <a:ea typeface="Times New Roman" panose="02020603050405020304" pitchFamily="18" charset="0"/>
                <a:cs typeface="Arial" panose="020B0604020202020204" pitchFamily="34" charset="0"/>
              </a:rPr>
              <a:t>.</a:t>
            </a:r>
            <a:endParaRPr lang="en-US" sz="1700" b="1" dirty="0">
              <a:solidFill>
                <a:schemeClr val="accent4"/>
              </a:solidFill>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7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Note that you should cite at least three scholarly sources from your investigation. The evidence should not be older than five years. To access the Shapiro Library Guide: Nursing—Graduate, go to the Start Here section of the course.</a:t>
            </a:r>
            <a:endParaRPr lang="en-US" sz="1700" b="1" dirty="0">
              <a:solidFill>
                <a:schemeClr val="accent4"/>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7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Specifically, you must address the following rubric criteria:</a:t>
            </a:r>
            <a:endParaRPr lang="en-US" sz="17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7" name="Picture 6">
            <a:extLst>
              <a:ext uri="{FF2B5EF4-FFF2-40B4-BE49-F238E27FC236}">
                <a16:creationId xmlns:a16="http://schemas.microsoft.com/office/drawing/2014/main" id="{DC662485-30E4-F99F-6C77-180173CE19C4}"/>
              </a:ext>
            </a:extLst>
          </p:cNvPr>
          <p:cNvPicPr>
            <a:picLocks noChangeAspect="1"/>
          </p:cNvPicPr>
          <p:nvPr/>
        </p:nvPicPr>
        <p:blipFill>
          <a:blip r:embed="rId4"/>
          <a:stretch>
            <a:fillRect/>
          </a:stretch>
        </p:blipFill>
        <p:spPr>
          <a:xfrm>
            <a:off x="743538" y="2302328"/>
            <a:ext cx="4465275" cy="3282043"/>
          </a:xfrm>
          <a:prstGeom prst="rect">
            <a:avLst/>
          </a:prstGeom>
        </p:spPr>
      </p:pic>
      <p:pic>
        <p:nvPicPr>
          <p:cNvPr id="5" name="Video 4">
            <a:hlinkClick r:id="" action="ppaction://media"/>
            <a:extLst>
              <a:ext uri="{FF2B5EF4-FFF2-40B4-BE49-F238E27FC236}">
                <a16:creationId xmlns:a16="http://schemas.microsoft.com/office/drawing/2014/main" id="{F9560EE2-F4E2-1657-3768-71FD86E26D4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97183388"/>
      </p:ext>
    </p:extLst>
  </p:cSld>
  <p:clrMapOvr>
    <a:masterClrMapping/>
  </p:clrMapOvr>
  <mc:AlternateContent xmlns:mc="http://schemas.openxmlformats.org/markup-compatibility/2006" xmlns:p14="http://schemas.microsoft.com/office/powerpoint/2010/main">
    <mc:Choice Requires="p14">
      <p:transition spd="slow" p14:dur="2000" advTm="38108"/>
    </mc:Choice>
    <mc:Fallback xmlns="">
      <p:transition spd="slow" advTm="38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87866-4FD5-2665-893F-1C68D6F01C0B}"/>
              </a:ext>
            </a:extLst>
          </p:cNvPr>
          <p:cNvSpPr>
            <a:spLocks noGrp="1"/>
          </p:cNvSpPr>
          <p:nvPr>
            <p:ph type="title"/>
          </p:nvPr>
        </p:nvSpPr>
        <p:spPr/>
        <p:txBody>
          <a:bodyPr/>
          <a:lstStyle/>
          <a:p>
            <a:pPr algn="ct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6-2 Project Prep </a:t>
            </a:r>
            <a:b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b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Intervention Strategies Short Paper </a:t>
            </a:r>
            <a:endParaRPr lang="en-US" dirty="0"/>
          </a:p>
        </p:txBody>
      </p:sp>
      <p:sp>
        <p:nvSpPr>
          <p:cNvPr id="3" name="Content Placeholder 2">
            <a:extLst>
              <a:ext uri="{FF2B5EF4-FFF2-40B4-BE49-F238E27FC236}">
                <a16:creationId xmlns:a16="http://schemas.microsoft.com/office/drawing/2014/main" id="{FB74EF2D-C8EB-096E-0611-0CDB7CA58C6E}"/>
              </a:ext>
            </a:extLst>
          </p:cNvPr>
          <p:cNvSpPr>
            <a:spLocks noGrp="1"/>
          </p:cNvSpPr>
          <p:nvPr>
            <p:ph sz="half" idx="1"/>
          </p:nvPr>
        </p:nvSpPr>
        <p:spPr/>
        <p:txBody>
          <a:bodyPr>
            <a:normAutofit fontScale="85000" lnSpcReduction="10000"/>
          </a:bodyPr>
          <a:lstStyle/>
          <a:p>
            <a:pPr marL="0" marR="0" lvl="0" indent="0">
              <a:lnSpc>
                <a:spcPct val="107000"/>
              </a:lnSpc>
              <a:spcBef>
                <a:spcPts val="0"/>
              </a:spcBef>
              <a:spcAft>
                <a:spcPts val="800"/>
              </a:spcAft>
              <a:buNone/>
              <a:tabLst>
                <a:tab pos="457200" algn="l"/>
              </a:tabLst>
            </a:pPr>
            <a:r>
              <a:rPr lang="en-US" sz="16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Conventional (modern, Western medicine-based) Intervention: </a:t>
            </a:r>
            <a:r>
              <a:rPr lang="en-US" sz="16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Propose a conventional intervention for the chosen population</a:t>
            </a:r>
            <a:r>
              <a:rPr lang="en-US" sz="16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US" sz="1600" b="1"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en-US" sz="1600" dirty="0">
                <a:solidFill>
                  <a:srgbClr val="002060"/>
                </a:solidFill>
                <a:latin typeface="Arial" panose="020B0604020202020204" pitchFamily="34" charset="0"/>
                <a:ea typeface="Calibri" panose="020F0502020204030204" pitchFamily="34" charset="0"/>
                <a:cs typeface="Arial" panose="020B0604020202020204" pitchFamily="34" charset="0"/>
              </a:rPr>
              <a:t>It is the sum total of the knowledge, skill, and practices based on the theories, beliefs, and experiences indigenous to different cultures, whether explicable or not, used in the maintenance of health as well as in the prevention, diagnosis, improvement or treatment of physical and mental illness </a:t>
            </a:r>
            <a:r>
              <a:rPr lang="en-US" sz="1600" b="1" dirty="0">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(World Health Organization, n.d.).</a:t>
            </a:r>
          </a:p>
          <a:p>
            <a:pPr marL="742950" marR="0" lvl="1" indent="-285750">
              <a:lnSpc>
                <a:spcPct val="107000"/>
              </a:lnSpc>
              <a:spcBef>
                <a:spcPts val="0"/>
              </a:spcBef>
              <a:spcAft>
                <a:spcPts val="800"/>
              </a:spcAft>
              <a:buFont typeface="+mj-lt"/>
              <a:buAutoNum type="alphaUcPeriod"/>
              <a:tabLst>
                <a:tab pos="914400" algn="l"/>
              </a:tabLst>
            </a:pPr>
            <a:r>
              <a:rPr lang="en-US" sz="16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Vision</a:t>
            </a:r>
            <a:r>
              <a:rPr lang="en-US" sz="1600" b="1"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 </a:t>
            </a:r>
            <a:r>
              <a:rPr lang="en-US" sz="16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Articulate the vision for the conventional intervention. Supply evidence from credible sources to illustrate your claims.</a:t>
            </a:r>
            <a:endParaRPr lang="en-US" sz="16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6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Description:</a:t>
            </a:r>
            <a:r>
              <a:rPr lang="en-US" sz="16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Describe the conventional intervention you are proposing</a:t>
            </a:r>
            <a:r>
              <a:rPr lang="en-US" sz="1600" dirty="0">
                <a:effectLst/>
                <a:latin typeface="Arial" panose="020B0604020202020204" pitchFamily="34" charset="0"/>
                <a:ea typeface="Times New Roman" panose="02020603050405020304" pitchFamily="18" charset="0"/>
                <a:cs typeface="Arial" panose="020B0604020202020204" pitchFamily="34" charset="0"/>
              </a:rPr>
              <a:t>.</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6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Purpose:</a:t>
            </a:r>
            <a:r>
              <a:rPr lang="en-US" sz="1600" dirty="0">
                <a:effectLst/>
                <a:latin typeface="Arial" panose="020B0604020202020204" pitchFamily="34" charset="0"/>
                <a:ea typeface="Times New Roman" panose="02020603050405020304" pitchFamily="18" charset="0"/>
                <a:cs typeface="Arial" panose="020B0604020202020204" pitchFamily="34" charset="0"/>
              </a:rPr>
              <a:t> </a:t>
            </a:r>
            <a:r>
              <a:rPr lang="en-US" sz="16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Assess the objective to be gained as a result of the intervention.</a:t>
            </a:r>
            <a:endParaRPr lang="en-US" sz="16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6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Rationale: </a:t>
            </a:r>
            <a:r>
              <a:rPr lang="en-US" sz="16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Explain the reason that this intervention is the best choice for the challenge.</a:t>
            </a:r>
            <a:endParaRPr lang="en-US"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1026" name="Picture 2" descr="See the source image">
            <a:extLst>
              <a:ext uri="{FF2B5EF4-FFF2-40B4-BE49-F238E27FC236}">
                <a16:creationId xmlns:a16="http://schemas.microsoft.com/office/drawing/2014/main" id="{6D083313-61C5-9263-57A5-35F57C54C44E}"/>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096000" y="1825625"/>
            <a:ext cx="5181600" cy="33995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92168EC-F4B3-E0C4-CA6C-4CA8A4CE213B}"/>
              </a:ext>
            </a:extLst>
          </p:cNvPr>
          <p:cNvSpPr txBox="1"/>
          <p:nvPr/>
        </p:nvSpPr>
        <p:spPr>
          <a:xfrm>
            <a:off x="6286498" y="5511800"/>
            <a:ext cx="4991102" cy="461665"/>
          </a:xfrm>
          <a:prstGeom prst="rect">
            <a:avLst/>
          </a:prstGeom>
          <a:noFill/>
        </p:spPr>
        <p:txBody>
          <a:bodyPr wrap="square">
            <a:spAutoFit/>
          </a:bodyPr>
          <a:lstStyle/>
          <a:p>
            <a:r>
              <a:rPr lang="en-US" sz="1200" b="1" dirty="0">
                <a:solidFill>
                  <a:srgbClr val="0563C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Image accessed from WHO </a:t>
            </a:r>
            <a:r>
              <a:rPr lang="en-US" sz="1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Traditional medicine Strategy - (emperors.edu)</a:t>
            </a:r>
            <a:endParaRPr lang="en-US" sz="1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Video 4">
            <a:hlinkClick r:id="" action="ppaction://media"/>
            <a:extLst>
              <a:ext uri="{FF2B5EF4-FFF2-40B4-BE49-F238E27FC236}">
                <a16:creationId xmlns:a16="http://schemas.microsoft.com/office/drawing/2014/main" id="{4EE0FAE7-DB22-D4CB-98E3-D49F337A061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756228872"/>
      </p:ext>
    </p:extLst>
  </p:cSld>
  <p:clrMapOvr>
    <a:masterClrMapping/>
  </p:clrMapOvr>
  <mc:AlternateContent xmlns:mc="http://schemas.openxmlformats.org/markup-compatibility/2006" xmlns:p14="http://schemas.microsoft.com/office/powerpoint/2010/main">
    <mc:Choice Requires="p14">
      <p:transition spd="slow" p14:dur="2000" advTm="75166"/>
    </mc:Choice>
    <mc:Fallback xmlns="">
      <p:transition spd="slow" advTm="75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D3BCA-D69B-9285-2EC2-E3A8929C6CB0}"/>
              </a:ext>
            </a:extLst>
          </p:cNvPr>
          <p:cNvSpPr>
            <a:spLocks noGrp="1"/>
          </p:cNvSpPr>
          <p:nvPr>
            <p:ph type="title"/>
          </p:nvPr>
        </p:nvSpPr>
        <p:spPr/>
        <p:txBody>
          <a:bodyPr/>
          <a:lstStyle/>
          <a:p>
            <a:pPr algn="ctr"/>
            <a:r>
              <a:rPr kumimoji="0" lang="en-US" sz="3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6-2 Project Prep </a:t>
            </a:r>
            <a:br>
              <a:rPr kumimoji="0" lang="en-US" sz="3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br>
            <a:r>
              <a:rPr kumimoji="0" lang="en-US" sz="3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Intervention Strategies Short Paper </a:t>
            </a:r>
            <a:endParaRPr lang="en-US" dirty="0"/>
          </a:p>
        </p:txBody>
      </p:sp>
      <p:sp>
        <p:nvSpPr>
          <p:cNvPr id="3" name="Content Placeholder 2">
            <a:extLst>
              <a:ext uri="{FF2B5EF4-FFF2-40B4-BE49-F238E27FC236}">
                <a16:creationId xmlns:a16="http://schemas.microsoft.com/office/drawing/2014/main" id="{EE39C3D0-6DF7-9171-FDD5-425B361FBFF2}"/>
              </a:ext>
            </a:extLst>
          </p:cNvPr>
          <p:cNvSpPr>
            <a:spLocks noGrp="1"/>
          </p:cNvSpPr>
          <p:nvPr>
            <p:ph sz="half" idx="1"/>
          </p:nvPr>
        </p:nvSpPr>
        <p:spPr/>
        <p:txBody>
          <a:bodyPr>
            <a:normAutofit fontScale="85000" lnSpcReduction="10000"/>
          </a:bodyPr>
          <a:lstStyle/>
          <a:p>
            <a:pPr>
              <a:spcAft>
                <a:spcPts val="0"/>
              </a:spcAft>
            </a:pPr>
            <a:endParaRPr lang="en-US" dirty="0">
              <a:effectLst/>
            </a:endParaRPr>
          </a:p>
          <a:p>
            <a:endParaRPr lang="en-US" dirty="0"/>
          </a:p>
        </p:txBody>
      </p:sp>
      <p:sp>
        <p:nvSpPr>
          <p:cNvPr id="4" name="Content Placeholder 3">
            <a:extLst>
              <a:ext uri="{FF2B5EF4-FFF2-40B4-BE49-F238E27FC236}">
                <a16:creationId xmlns:a16="http://schemas.microsoft.com/office/drawing/2014/main" id="{971EE134-5F5F-1C12-9680-EB598ECF02FC}"/>
              </a:ext>
            </a:extLst>
          </p:cNvPr>
          <p:cNvSpPr>
            <a:spLocks noGrp="1"/>
          </p:cNvSpPr>
          <p:nvPr>
            <p:ph sz="half" idx="2"/>
          </p:nvPr>
        </p:nvSpPr>
        <p:spPr>
          <a:xfrm>
            <a:off x="6019800" y="1965325"/>
            <a:ext cx="5181600" cy="4351338"/>
          </a:xfrm>
        </p:spPr>
        <p:txBody>
          <a:bodyPr>
            <a:normAutofit fontScale="85000" lnSpcReduction="10000"/>
          </a:bodyPr>
          <a:lstStyle/>
          <a:p>
            <a:pPr>
              <a:spcAft>
                <a:spcPts val="0"/>
              </a:spcAft>
            </a:pPr>
            <a:endParaRPr lang="en-US" dirty="0">
              <a:effectLst/>
            </a:endParaRPr>
          </a:p>
          <a:p>
            <a:pPr marL="742950" marR="0" lvl="1" indent="-285750">
              <a:lnSpc>
                <a:spcPct val="107000"/>
              </a:lnSpc>
              <a:spcBef>
                <a:spcPts val="0"/>
              </a:spcBef>
              <a:spcAft>
                <a:spcPts val="800"/>
              </a:spcAft>
              <a:buFont typeface="+mj-lt"/>
              <a:buAutoNum type="alphaUcPeriod"/>
              <a:tabLst>
                <a:tab pos="914400" algn="l"/>
              </a:tabLst>
            </a:pPr>
            <a:r>
              <a:rPr lang="en-US" sz="14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Implementation</a:t>
            </a:r>
            <a:r>
              <a:rPr lang="en-US" sz="1400"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Discuss how the conventional intervention would be implemented for your chosen population.</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4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Personnel Required</a:t>
            </a:r>
            <a:r>
              <a:rPr lang="en-US" sz="14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 Describe the roles and responsibilities [Refer to the 2-2 Stakeholders short paper assignment] required to effectively and efficiently implement this intervention. Which members of the interdisciplinary team are needed to perform this intervention to match current best practices effectively?</a:t>
            </a:r>
            <a:endParaRPr lang="en-US"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4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Supplies and Other Technical Requirements</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What tangible supplies, information technology, and technical equipment will be necessary to safely and effectively implement this intervention based on current best practices?</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4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Cost: </a:t>
            </a:r>
            <a:r>
              <a:rPr lang="en-US" sz="14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Outline the general estimated costs for the implementation of this intervention. Include the cost of personnel, supplies, and technical requirements. What will cost more and why? You do not need a line-item budget, but you should include overall cost considerations.</a:t>
            </a:r>
            <a:endParaRPr lang="en-US"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2052" name="Picture 4" descr="Image result for Implementation Plan Clip Art">
            <a:extLst>
              <a:ext uri="{FF2B5EF4-FFF2-40B4-BE49-F238E27FC236}">
                <a16:creationId xmlns:a16="http://schemas.microsoft.com/office/drawing/2014/main" id="{8A999EE5-CC4F-E696-A3DA-9140205515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685925"/>
            <a:ext cx="4775199" cy="35591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2010760-AE63-25A5-52A7-31EFA9C54343}"/>
              </a:ext>
            </a:extLst>
          </p:cNvPr>
          <p:cNvSpPr txBox="1"/>
          <p:nvPr/>
        </p:nvSpPr>
        <p:spPr>
          <a:xfrm>
            <a:off x="838200" y="5388551"/>
            <a:ext cx="4292600" cy="523220"/>
          </a:xfrm>
          <a:prstGeom prst="rect">
            <a:avLst/>
          </a:prstGeom>
          <a:noFill/>
        </p:spPr>
        <p:txBody>
          <a:bodyPr wrap="square">
            <a:spAutoFit/>
          </a:bodyPr>
          <a:lstStyle/>
          <a:p>
            <a:r>
              <a:rPr lang="en-US" sz="1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Image accessed from </a:t>
            </a:r>
            <a:r>
              <a:rPr lang="en-US" sz="1400" dirty="0">
                <a:solidFill>
                  <a:srgbClr val="0563C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Implementation Plan Clip Art - Bing</a:t>
            </a:r>
            <a:endParaRPr lang="en-US" sz="1400" dirty="0">
              <a:latin typeface="Arial" panose="020B0604020202020204" pitchFamily="34" charset="0"/>
              <a:cs typeface="Arial" panose="020B0604020202020204" pitchFamily="34" charset="0"/>
            </a:endParaRPr>
          </a:p>
        </p:txBody>
      </p:sp>
      <p:pic>
        <p:nvPicPr>
          <p:cNvPr id="6" name="Video 5">
            <a:hlinkClick r:id="" action="ppaction://media"/>
            <a:extLst>
              <a:ext uri="{FF2B5EF4-FFF2-40B4-BE49-F238E27FC236}">
                <a16:creationId xmlns:a16="http://schemas.microsoft.com/office/drawing/2014/main" id="{0F8AC849-1895-FF43-5B0E-99E037E3DC6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583262119"/>
      </p:ext>
    </p:extLst>
  </p:cSld>
  <p:clrMapOvr>
    <a:masterClrMapping/>
  </p:clrMapOvr>
  <mc:AlternateContent xmlns:mc="http://schemas.openxmlformats.org/markup-compatibility/2006" xmlns:p14="http://schemas.microsoft.com/office/powerpoint/2010/main">
    <mc:Choice Requires="p14">
      <p:transition spd="slow" p14:dur="2000" advTm="74361"/>
    </mc:Choice>
    <mc:Fallback xmlns="">
      <p:transition spd="slow" advTm="743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4A1D4-155A-0DF6-90A0-C67DEB4832C2}"/>
              </a:ext>
            </a:extLst>
          </p:cNvPr>
          <p:cNvSpPr>
            <a:spLocks noGrp="1"/>
          </p:cNvSpPr>
          <p:nvPr>
            <p:ph type="title"/>
          </p:nvPr>
        </p:nvSpPr>
        <p:spPr/>
        <p:txBody>
          <a:bodyPr/>
          <a:lstStyle/>
          <a:p>
            <a:pPr algn="ct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6-2 Project Prep </a:t>
            </a:r>
            <a:b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br>
            <a:r>
              <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Intervention Strategies Short Paper </a:t>
            </a:r>
            <a:endParaRPr lang="en-US" dirty="0"/>
          </a:p>
        </p:txBody>
      </p:sp>
      <p:sp>
        <p:nvSpPr>
          <p:cNvPr id="3" name="Content Placeholder 2">
            <a:extLst>
              <a:ext uri="{FF2B5EF4-FFF2-40B4-BE49-F238E27FC236}">
                <a16:creationId xmlns:a16="http://schemas.microsoft.com/office/drawing/2014/main" id="{4B84772D-6765-AB52-6AC2-A658380D0C87}"/>
              </a:ext>
            </a:extLst>
          </p:cNvPr>
          <p:cNvSpPr>
            <a:spLocks noGrp="1"/>
          </p:cNvSpPr>
          <p:nvPr>
            <p:ph sz="half" idx="1"/>
          </p:nvPr>
        </p:nvSpPr>
        <p:spPr/>
        <p:txBody>
          <a:bodyPr>
            <a:normAutofit fontScale="92500" lnSpcReduction="20000"/>
          </a:bodyPr>
          <a:lstStyle/>
          <a:p>
            <a:pPr marL="342900" marR="0" lvl="0" indent="-342900">
              <a:lnSpc>
                <a:spcPct val="107000"/>
              </a:lnSpc>
              <a:spcBef>
                <a:spcPts val="0"/>
              </a:spcBef>
              <a:spcAft>
                <a:spcPts val="800"/>
              </a:spcAft>
              <a:buAutoNum type="arabicPeriod" startAt="2"/>
              <a:tabLst>
                <a:tab pos="457200" algn="l"/>
              </a:tabLst>
            </a:pPr>
            <a:r>
              <a:rPr lang="en-US" sz="14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Complementary or Integrative Health (CIH) Intervention:</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Propose a complementary or integrative health intervention (CIH) for the chosen population. (</a:t>
            </a:r>
            <a:r>
              <a:rPr lang="en-US" sz="1400" i="1" dirty="0">
                <a:solidFill>
                  <a:srgbClr val="002060"/>
                </a:solidFill>
                <a:effectLst/>
                <a:latin typeface="Arial" panose="020B0604020202020204" pitchFamily="34" charset="0"/>
                <a:ea typeface="Calibri" panose="020F0502020204030204" pitchFamily="34" charset="0"/>
                <a:cs typeface="Arial" panose="020B0604020202020204" pitchFamily="34" charset="0"/>
              </a:rPr>
              <a:t>Integrative health</a:t>
            </a:r>
            <a:r>
              <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brings conventional and </a:t>
            </a:r>
            <a:r>
              <a:rPr lang="en-US" sz="1400" i="1" dirty="0">
                <a:solidFill>
                  <a:srgbClr val="002060"/>
                </a:solidFill>
                <a:effectLst/>
                <a:latin typeface="Arial" panose="020B0604020202020204" pitchFamily="34" charset="0"/>
                <a:ea typeface="Calibri" panose="020F0502020204030204" pitchFamily="34" charset="0"/>
                <a:cs typeface="Arial" panose="020B0604020202020204" pitchFamily="34" charset="0"/>
              </a:rPr>
              <a:t>complementary</a:t>
            </a:r>
            <a:r>
              <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approaches together in a coordinated way. </a:t>
            </a:r>
            <a:r>
              <a:rPr lang="en-US" sz="1400" i="1" dirty="0">
                <a:solidFill>
                  <a:srgbClr val="002060"/>
                </a:solidFill>
                <a:effectLst/>
                <a:latin typeface="Arial" panose="020B0604020202020204" pitchFamily="34" charset="0"/>
                <a:ea typeface="Calibri" panose="020F0502020204030204" pitchFamily="34" charset="0"/>
                <a:cs typeface="Arial" panose="020B0604020202020204" pitchFamily="34" charset="0"/>
              </a:rPr>
              <a:t>Integrative health</a:t>
            </a:r>
            <a:r>
              <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also emphasizes multimodal interventions, which are two or more interventions such as conventional health care approaches (like medication, physical rehabilitation, psychotherapy), and complementary health approaches (like acupuncture, yoga, and probiotics) in various combinations…(National Center for Complementary and Integrative Health, 2021).</a:t>
            </a:r>
          </a:p>
          <a:p>
            <a:pPr marL="742950" marR="0" lvl="1" indent="-285750">
              <a:lnSpc>
                <a:spcPct val="107000"/>
              </a:lnSpc>
              <a:spcBef>
                <a:spcPts val="0"/>
              </a:spcBef>
              <a:spcAft>
                <a:spcPts val="800"/>
              </a:spcAft>
              <a:buFont typeface="+mj-lt"/>
              <a:buAutoNum type="alphaUcPeriod"/>
              <a:tabLst>
                <a:tab pos="914400" algn="l"/>
              </a:tabLst>
            </a:pPr>
            <a:r>
              <a:rPr lang="en-US" sz="14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Vision</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Articulate the vision of the nature of CIH intervention. Supply evidence from credible sources to illustrate your claims.</a:t>
            </a:r>
            <a:endParaRPr lang="en-US"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4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Description:</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Describe the CIH intervention you are proposing.</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4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Purpose:</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Assess the objective to be gained as a result of the intervention</a:t>
            </a:r>
            <a:r>
              <a:rPr lang="en-US" sz="1400" dirty="0">
                <a:effectLst/>
                <a:latin typeface="Arial" panose="020B0604020202020204" pitchFamily="34" charset="0"/>
                <a:ea typeface="Times New Roman" panose="02020603050405020304" pitchFamily="18" charset="0"/>
                <a:cs typeface="Arial" panose="020B0604020202020204" pitchFamily="34" charset="0"/>
              </a:rPr>
              <a:t>.</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4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Rationale:</a:t>
            </a: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Explain the reason that this intervention is the best choice for the challenge.</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3074" name="Picture 2" descr="See the source image">
            <a:extLst>
              <a:ext uri="{FF2B5EF4-FFF2-40B4-BE49-F238E27FC236}">
                <a16:creationId xmlns:a16="http://schemas.microsoft.com/office/drawing/2014/main" id="{3215F93C-BE86-8732-E59D-BC2D143BC218}"/>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505575" y="2008415"/>
            <a:ext cx="4514850" cy="324493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CFDD1A2-83B3-0C8C-E507-62D07985A70D}"/>
              </a:ext>
            </a:extLst>
          </p:cNvPr>
          <p:cNvSpPr txBox="1"/>
          <p:nvPr/>
        </p:nvSpPr>
        <p:spPr>
          <a:xfrm rot="10800000" flipV="1">
            <a:off x="6984999" y="5253345"/>
            <a:ext cx="3683001" cy="738664"/>
          </a:xfrm>
          <a:prstGeom prst="rect">
            <a:avLst/>
          </a:prstGeom>
          <a:noFill/>
        </p:spPr>
        <p:txBody>
          <a:bodyPr wrap="square">
            <a:spAutoFit/>
          </a:bodyPr>
          <a:lstStyle/>
          <a:p>
            <a:r>
              <a:rPr lang="en-US" sz="1400" b="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Image accessed from </a:t>
            </a:r>
            <a:r>
              <a:rPr lang="en-US" sz="1400" dirty="0">
                <a:solidFill>
                  <a:srgbClr val="00206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National Center for Complementary and Integrative Health (nih.gov)</a:t>
            </a:r>
            <a:endParaRPr lang="en-US" sz="1400" dirty="0">
              <a:solidFill>
                <a:srgbClr val="002060"/>
              </a:solidFill>
              <a:latin typeface="Arial" panose="020B0604020202020204" pitchFamily="34" charset="0"/>
              <a:cs typeface="Arial" panose="020B0604020202020204" pitchFamily="34" charset="0"/>
            </a:endParaRPr>
          </a:p>
        </p:txBody>
      </p:sp>
      <p:pic>
        <p:nvPicPr>
          <p:cNvPr id="5" name="Video 4">
            <a:hlinkClick r:id="" action="ppaction://media"/>
            <a:extLst>
              <a:ext uri="{FF2B5EF4-FFF2-40B4-BE49-F238E27FC236}">
                <a16:creationId xmlns:a16="http://schemas.microsoft.com/office/drawing/2014/main" id="{FC43829B-A00C-629E-E4FB-5BA0AD5252B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2678642832"/>
      </p:ext>
    </p:extLst>
  </p:cSld>
  <p:clrMapOvr>
    <a:masterClrMapping/>
  </p:clrMapOvr>
  <mc:AlternateContent xmlns:mc="http://schemas.openxmlformats.org/markup-compatibility/2006" xmlns:p14="http://schemas.microsoft.com/office/powerpoint/2010/main">
    <mc:Choice Requires="p14">
      <p:transition spd="slow" p14:dur="2000" advTm="75213"/>
    </mc:Choice>
    <mc:Fallback xmlns="">
      <p:transition spd="slow" advTm="752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AF639-31A8-F809-579A-8BEC9B4A6DE9}"/>
              </a:ext>
            </a:extLst>
          </p:cNvPr>
          <p:cNvSpPr>
            <a:spLocks noGrp="1"/>
          </p:cNvSpPr>
          <p:nvPr>
            <p:ph type="title"/>
          </p:nvPr>
        </p:nvSpPr>
        <p:spPr/>
        <p:txBody>
          <a:bodyPr/>
          <a:lstStyle/>
          <a:p>
            <a:pPr algn="ctr"/>
            <a:r>
              <a:rPr kumimoji="0" lang="en-US" sz="3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IHP 501 Module One: 6-2 Project Prep </a:t>
            </a:r>
            <a:br>
              <a:rPr kumimoji="0" lang="en-US" sz="3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br>
            <a:r>
              <a:rPr kumimoji="0" lang="en-US" sz="3200" b="1" i="0"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Intervention Strategies Short Paper </a:t>
            </a:r>
            <a:endParaRPr lang="en-US" dirty="0"/>
          </a:p>
        </p:txBody>
      </p:sp>
      <p:sp>
        <p:nvSpPr>
          <p:cNvPr id="4" name="Content Placeholder 3">
            <a:extLst>
              <a:ext uri="{FF2B5EF4-FFF2-40B4-BE49-F238E27FC236}">
                <a16:creationId xmlns:a16="http://schemas.microsoft.com/office/drawing/2014/main" id="{C6A48A78-4292-4926-B864-1D0A04F8A6F5}"/>
              </a:ext>
            </a:extLst>
          </p:cNvPr>
          <p:cNvSpPr>
            <a:spLocks noGrp="1"/>
          </p:cNvSpPr>
          <p:nvPr>
            <p:ph sz="half" idx="2"/>
          </p:nvPr>
        </p:nvSpPr>
        <p:spPr/>
        <p:txBody>
          <a:bodyPr>
            <a:normAutofit fontScale="92500" lnSpcReduction="20000"/>
          </a:bodyPr>
          <a:lstStyle/>
          <a:p>
            <a:pPr>
              <a:spcAft>
                <a:spcPts val="0"/>
              </a:spcAft>
            </a:pPr>
            <a:endParaRPr lang="en-US" sz="1400" dirty="0">
              <a:effectLst/>
              <a:latin typeface="Arial" panose="020B0604020202020204" pitchFamily="34" charset="0"/>
              <a:cs typeface="Arial" panose="020B0604020202020204" pitchFamily="34" charset="0"/>
            </a:endParaRPr>
          </a:p>
          <a:p>
            <a:pPr marL="742950" marR="0" lvl="1" indent="-285750">
              <a:lnSpc>
                <a:spcPct val="107000"/>
              </a:lnSpc>
              <a:spcBef>
                <a:spcPts val="0"/>
              </a:spcBef>
              <a:spcAft>
                <a:spcPts val="800"/>
              </a:spcAft>
              <a:buFont typeface="+mj-lt"/>
              <a:buAutoNum type="alphaUcPeriod"/>
              <a:tabLst>
                <a:tab pos="914400" algn="l"/>
              </a:tabLst>
            </a:pPr>
            <a:r>
              <a:rPr lang="en-US" sz="14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Implementation:</a:t>
            </a:r>
            <a:r>
              <a:rPr lang="en-US" sz="1400" b="1"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Discuss how CIH intervention would be implemented for your chosen population.</a:t>
            </a:r>
            <a:endParaRPr lang="en-US"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4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Personnel Required</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Describe the roles and responsibilities [Refer to the 2-2 Stakeholders short paper assignment] required to effectively and efficiently implement this intervention. Which members of the interdisciplinary team are needed to perform this intervention to match current best practices effectively?</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400" b="1"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Supplies and Other Technical Requirements</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What tangible supplies, information technology, and technical equipment will be necessary to safely and effectively implement this intervention based on current best practices?</a:t>
            </a:r>
            <a:endParaRPr lang="en-US"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1143000" marR="0" lvl="2" indent="-228600">
              <a:lnSpc>
                <a:spcPct val="107000"/>
              </a:lnSpc>
              <a:spcBef>
                <a:spcPts val="0"/>
              </a:spcBef>
              <a:spcAft>
                <a:spcPts val="800"/>
              </a:spcAft>
              <a:buSzPts val="1000"/>
              <a:buFont typeface="Wingdings" panose="05000000000000000000" pitchFamily="2" charset="2"/>
              <a:buChar char=""/>
              <a:tabLst>
                <a:tab pos="1371600" algn="l"/>
              </a:tabLst>
            </a:pPr>
            <a:r>
              <a:rPr lang="en-US" sz="14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Cost:</a:t>
            </a:r>
            <a:r>
              <a:rPr 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Outline the general estimated costs for the implementation of this intervention. Include the cost of personnel, supplies, and technical requirements. What will cost more and why? You do not need a line-item budget, but you should include overall cost considerations.</a:t>
            </a:r>
            <a:endParaRPr lang="en-US" sz="14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4098" name="Picture 2" descr="See related image detail">
            <a:extLst>
              <a:ext uri="{FF2B5EF4-FFF2-40B4-BE49-F238E27FC236}">
                <a16:creationId xmlns:a16="http://schemas.microsoft.com/office/drawing/2014/main" id="{6113C210-6D54-2BAD-2C91-9B5DE091D286}"/>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1208315" y="2122715"/>
            <a:ext cx="4212772" cy="27977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FAB5E47-B420-554B-6629-8450834DE361}"/>
              </a:ext>
            </a:extLst>
          </p:cNvPr>
          <p:cNvSpPr txBox="1"/>
          <p:nvPr/>
        </p:nvSpPr>
        <p:spPr>
          <a:xfrm rot="10800000" flipV="1">
            <a:off x="1549399" y="4989006"/>
            <a:ext cx="2813815" cy="738664"/>
          </a:xfrm>
          <a:prstGeom prst="rect">
            <a:avLst/>
          </a:prstGeom>
          <a:noFill/>
        </p:spPr>
        <p:txBody>
          <a:bodyPr wrap="square">
            <a:spAutoFit/>
          </a:bodyPr>
          <a:lstStyle/>
          <a:p>
            <a:r>
              <a:rPr lang="en-US" sz="1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Image accessed from </a:t>
            </a:r>
            <a:r>
              <a:rPr lang="en-US" sz="1400" dirty="0">
                <a:solidFill>
                  <a:srgbClr val="0563C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Implementation Plan Clip Art - Bing</a:t>
            </a:r>
            <a:endParaRPr lang="en-US" sz="1400" dirty="0">
              <a:latin typeface="Arial" panose="020B0604020202020204" pitchFamily="34" charset="0"/>
              <a:cs typeface="Arial" panose="020B0604020202020204" pitchFamily="34" charset="0"/>
            </a:endParaRPr>
          </a:p>
        </p:txBody>
      </p:sp>
      <p:pic>
        <p:nvPicPr>
          <p:cNvPr id="5" name="Video 4">
            <a:hlinkClick r:id="" action="ppaction://media"/>
            <a:extLst>
              <a:ext uri="{FF2B5EF4-FFF2-40B4-BE49-F238E27FC236}">
                <a16:creationId xmlns:a16="http://schemas.microsoft.com/office/drawing/2014/main" id="{BEE4C8F8-C142-FB5B-179B-4514E45F873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113795032"/>
      </p:ext>
    </p:extLst>
  </p:cSld>
  <p:clrMapOvr>
    <a:masterClrMapping/>
  </p:clrMapOvr>
  <mc:AlternateContent xmlns:mc="http://schemas.openxmlformats.org/markup-compatibility/2006" xmlns:p14="http://schemas.microsoft.com/office/powerpoint/2010/main">
    <mc:Choice Requires="p14">
      <p:transition spd="slow" p14:dur="2000" advTm="63932"/>
    </mc:Choice>
    <mc:Fallback xmlns="">
      <p:transition spd="slow" advTm="63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9CC0E-B5D1-E781-3714-C96CD689A985}"/>
              </a:ext>
            </a:extLst>
          </p:cNvPr>
          <p:cNvSpPr>
            <a:spLocks noGrp="1"/>
          </p:cNvSpPr>
          <p:nvPr>
            <p:ph type="title"/>
          </p:nvPr>
        </p:nvSpPr>
        <p:spPr>
          <a:xfrm>
            <a:off x="5214579" y="629266"/>
            <a:ext cx="6422849" cy="1676603"/>
          </a:xfrm>
        </p:spPr>
        <p:txBody>
          <a:bodyPr>
            <a:normAutofit/>
          </a:bodyPr>
          <a:lstStyle/>
          <a:p>
            <a:pPr algn="ctr"/>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APA Format Short Paper</a:t>
            </a:r>
          </a:p>
        </p:txBody>
      </p:sp>
      <p:sp>
        <p:nvSpPr>
          <p:cNvPr id="4135" name="Rectangle 4130">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557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36"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Hardin Open Workshops: APA Style: Basics">
            <a:extLst>
              <a:ext uri="{FF2B5EF4-FFF2-40B4-BE49-F238E27FC236}">
                <a16:creationId xmlns:a16="http://schemas.microsoft.com/office/drawing/2014/main" id="{F7224122-6496-A50E-CDB8-4E7034D5489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48" r="2" b="2"/>
          <a:stretch/>
        </p:blipFill>
        <p:spPr bwMode="auto">
          <a:xfrm>
            <a:off x="761364" y="1126059"/>
            <a:ext cx="3113280" cy="4605881"/>
          </a:xfrm>
          <a:prstGeom prst="rect">
            <a:avLst/>
          </a:prstGeom>
          <a:noFill/>
          <a:effectLst/>
          <a:extLst>
            <a:ext uri="{909E8E84-426E-40DD-AFC4-6F175D3DCCD1}">
              <a14:hiddenFill xmlns:a14="http://schemas.microsoft.com/office/drawing/2010/main">
                <a:solidFill>
                  <a:srgbClr val="FFFFFF"/>
                </a:solidFill>
              </a14:hiddenFill>
            </a:ext>
          </a:extLst>
        </p:spPr>
      </p:pic>
      <p:graphicFrame>
        <p:nvGraphicFramePr>
          <p:cNvPr id="4105" name="Content Placeholder 2">
            <a:extLst>
              <a:ext uri="{FF2B5EF4-FFF2-40B4-BE49-F238E27FC236}">
                <a16:creationId xmlns:a16="http://schemas.microsoft.com/office/drawing/2014/main" id="{663528DA-DC7A-5488-F188-C464C090FCCC}"/>
              </a:ext>
            </a:extLst>
          </p:cNvPr>
          <p:cNvGraphicFramePr>
            <a:graphicFrameLocks noGrp="1"/>
          </p:cNvGraphicFramePr>
          <p:nvPr>
            <p:ph idx="1"/>
          </p:nvPr>
        </p:nvGraphicFramePr>
        <p:xfrm>
          <a:off x="5214581" y="2438400"/>
          <a:ext cx="6422848" cy="37854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Video 3">
            <a:hlinkClick r:id="" action="ppaction://media"/>
            <a:extLst>
              <a:ext uri="{FF2B5EF4-FFF2-40B4-BE49-F238E27FC236}">
                <a16:creationId xmlns:a16="http://schemas.microsoft.com/office/drawing/2014/main" id="{ED72AF9D-1356-6FD3-7617-955B2F1279D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1288381563"/>
      </p:ext>
    </p:extLst>
  </p:cSld>
  <p:clrMapOvr>
    <a:masterClrMapping/>
  </p:clrMapOvr>
  <mc:AlternateContent xmlns:mc="http://schemas.openxmlformats.org/markup-compatibility/2006" xmlns:p14="http://schemas.microsoft.com/office/powerpoint/2010/main">
    <mc:Choice Requires="p14">
      <p:transition spd="slow" p14:dur="2000" advTm="33188"/>
    </mc:Choice>
    <mc:Fallback xmlns="">
      <p:transition spd="slow" advTm="331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4" name="Rectangle 6163">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66" name="Rectangle 6165">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76" name="Rectangle 6167">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77" name="Rectangle 6169">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6D138CD-F3B0-CC51-20BA-DAA329D259A3}"/>
              </a:ext>
            </a:extLst>
          </p:cNvPr>
          <p:cNvSpPr>
            <a:spLocks noGrp="1"/>
          </p:cNvSpPr>
          <p:nvPr>
            <p:ph type="title"/>
          </p:nvPr>
        </p:nvSpPr>
        <p:spPr>
          <a:xfrm>
            <a:off x="699714" y="5490971"/>
            <a:ext cx="6962072" cy="1159200"/>
          </a:xfrm>
        </p:spPr>
        <p:txBody>
          <a:bodyPr vert="horz" lIns="91440" tIns="45720" rIns="91440" bIns="45720" rtlCol="0" anchor="ctr">
            <a:normAutofit/>
          </a:bodyPr>
          <a:lstStyle/>
          <a:p>
            <a:br>
              <a:rPr lang="en-US" sz="2500" kern="1200">
                <a:solidFill>
                  <a:srgbClr val="FFFFFF"/>
                </a:solidFill>
                <a:latin typeface="+mj-lt"/>
                <a:ea typeface="+mj-ea"/>
                <a:cs typeface="+mj-cs"/>
              </a:rPr>
            </a:br>
            <a:r>
              <a:rPr lang="en-US" sz="2500" b="1" kern="1200">
                <a:solidFill>
                  <a:srgbClr val="FFFFFF"/>
                </a:solidFill>
                <a:effectLst>
                  <a:outerShdw blurRad="38100" dist="38100" dir="2700000" algn="tl">
                    <a:srgbClr val="000000">
                      <a:alpha val="43137"/>
                    </a:srgbClr>
                  </a:outerShdw>
                </a:effectLst>
                <a:latin typeface="+mj-lt"/>
                <a:ea typeface="+mj-ea"/>
                <a:cs typeface="+mj-cs"/>
              </a:rPr>
              <a:t>Reach out with any questions to Dr. Johnstone @</a:t>
            </a:r>
            <a:br>
              <a:rPr lang="en-US" sz="2500" b="1" kern="1200">
                <a:solidFill>
                  <a:srgbClr val="FFFFFF"/>
                </a:solidFill>
                <a:effectLst>
                  <a:outerShdw blurRad="38100" dist="38100" dir="2700000" algn="tl">
                    <a:srgbClr val="000000">
                      <a:alpha val="43137"/>
                    </a:srgbClr>
                  </a:outerShdw>
                </a:effectLst>
                <a:latin typeface="+mj-lt"/>
                <a:ea typeface="+mj-ea"/>
                <a:cs typeface="+mj-cs"/>
              </a:rPr>
            </a:br>
            <a:r>
              <a:rPr lang="en-US" sz="2500" b="1" kern="1200">
                <a:solidFill>
                  <a:srgbClr val="FFFFFF"/>
                </a:solidFill>
                <a:effectLst>
                  <a:outerShdw blurRad="38100" dist="38100" dir="2700000" algn="tl">
                    <a:srgbClr val="000000">
                      <a:alpha val="43137"/>
                    </a:srgbClr>
                  </a:outerShdw>
                </a:effectLst>
                <a:latin typeface="+mj-lt"/>
                <a:ea typeface="+mj-ea"/>
                <a:cs typeface="+mj-cs"/>
              </a:rPr>
              <a:t> e.Johnstone@snhu.edu</a:t>
            </a:r>
          </a:p>
        </p:txBody>
      </p:sp>
      <p:sp>
        <p:nvSpPr>
          <p:cNvPr id="3" name="Text Placeholder 2">
            <a:extLst>
              <a:ext uri="{FF2B5EF4-FFF2-40B4-BE49-F238E27FC236}">
                <a16:creationId xmlns:a16="http://schemas.microsoft.com/office/drawing/2014/main" id="{D312D45E-1219-1110-EE04-D143B2CFC4F6}"/>
              </a:ext>
            </a:extLst>
          </p:cNvPr>
          <p:cNvSpPr>
            <a:spLocks noGrp="1"/>
          </p:cNvSpPr>
          <p:nvPr>
            <p:ph type="body" idx="1"/>
          </p:nvPr>
        </p:nvSpPr>
        <p:spPr>
          <a:xfrm>
            <a:off x="8456522" y="5633765"/>
            <a:ext cx="3408555" cy="873612"/>
          </a:xfrm>
        </p:spPr>
        <p:txBody>
          <a:bodyPr vert="horz" lIns="91440" tIns="45720" rIns="91440" bIns="45720" rtlCol="0" anchor="ctr">
            <a:normAutofit/>
          </a:bodyPr>
          <a:lstStyle/>
          <a:p>
            <a:r>
              <a:rPr lang="en-US" sz="1900" kern="1200">
                <a:solidFill>
                  <a:srgbClr val="FFFFFF"/>
                </a:solidFill>
                <a:effectLst>
                  <a:outerShdw blurRad="38100" dist="38100" dir="2700000" algn="tl">
                    <a:srgbClr val="000000">
                      <a:alpha val="43137"/>
                    </a:srgbClr>
                  </a:outerShdw>
                </a:effectLst>
                <a:latin typeface="+mn-lt"/>
                <a:ea typeface="+mn-ea"/>
                <a:cs typeface="+mn-cs"/>
              </a:rPr>
              <a:t>Image accessed from https://seanheritage.com/blog/questions/</a:t>
            </a:r>
          </a:p>
        </p:txBody>
      </p:sp>
      <p:pic>
        <p:nvPicPr>
          <p:cNvPr id="6146" name="Picture 2" descr="Questions - Connecting the Dots">
            <a:extLst>
              <a:ext uri="{FF2B5EF4-FFF2-40B4-BE49-F238E27FC236}">
                <a16:creationId xmlns:a16="http://schemas.microsoft.com/office/drawing/2014/main" id="{98C9B096-0805-F085-1081-B6AF7C587E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733" b="23251"/>
          <a:stretch/>
        </p:blipFill>
        <p:spPr bwMode="auto">
          <a:xfrm>
            <a:off x="478535" y="698618"/>
            <a:ext cx="11327549" cy="3903541"/>
          </a:xfrm>
          <a:prstGeom prst="rect">
            <a:avLst/>
          </a:prstGeom>
          <a:noFill/>
          <a:extLst>
            <a:ext uri="{909E8E84-426E-40DD-AFC4-6F175D3DCCD1}">
              <a14:hiddenFill xmlns:a14="http://schemas.microsoft.com/office/drawing/2010/main">
                <a:solidFill>
                  <a:srgbClr val="FFFFFF"/>
                </a:solidFill>
              </a14:hiddenFill>
            </a:ext>
          </a:extLst>
        </p:spPr>
      </p:pic>
      <p:pic>
        <p:nvPicPr>
          <p:cNvPr id="5" name="Video 4">
            <a:hlinkClick r:id="" action="ppaction://media"/>
            <a:extLst>
              <a:ext uri="{FF2B5EF4-FFF2-40B4-BE49-F238E27FC236}">
                <a16:creationId xmlns:a16="http://schemas.microsoft.com/office/drawing/2014/main" id="{9F6E406C-A2D5-DAF9-D50F-1BAE68F069E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79177722"/>
      </p:ext>
    </p:extLst>
  </p:cSld>
  <p:clrMapOvr>
    <a:masterClrMapping/>
  </p:clrMapOvr>
  <mc:AlternateContent xmlns:mc="http://schemas.openxmlformats.org/markup-compatibility/2006" xmlns:p14="http://schemas.microsoft.com/office/powerpoint/2010/main">
    <mc:Choice Requires="p14">
      <p:transition spd="slow" p14:dur="2000" advTm="12803"/>
    </mc:Choice>
    <mc:Fallback xmlns="">
      <p:transition spd="slow" advTm="12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654</TotalTime>
  <Words>1166</Words>
  <Application>Microsoft Office PowerPoint</Application>
  <PresentationFormat>Widescreen</PresentationFormat>
  <Paragraphs>62</Paragraphs>
  <Slides>10</Slides>
  <Notes>2</Notes>
  <HiddenSlides>0</HiddenSlides>
  <MMClips>10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Calibri Light</vt:lpstr>
      <vt:lpstr>Wingdings</vt:lpstr>
      <vt:lpstr>Office Theme</vt:lpstr>
      <vt:lpstr>1_Office Theme</vt:lpstr>
      <vt:lpstr> Welcome to IHP 501 Global Health and Diversity </vt:lpstr>
      <vt:lpstr>IHP 501 Module One: 6-2 Project Prep  Intervention Strategies Short Paper </vt:lpstr>
      <vt:lpstr>IHP 501 Module One: 6-2 Project Prep  Intervention Strategies Short Paper </vt:lpstr>
      <vt:lpstr>IHP 501 Module One: 6-2 Project Prep  Intervention Strategies Short Paper </vt:lpstr>
      <vt:lpstr>IHP 501 Module One: 6-2 Project Prep  Intervention Strategies Short Paper </vt:lpstr>
      <vt:lpstr>IHP 501 Module One: 6-2 Project Prep  Intervention Strategies Short Paper </vt:lpstr>
      <vt:lpstr>IHP 501 Module One: 6-2 Project Prep  Intervention Strategies Short Paper </vt:lpstr>
      <vt:lpstr>APA Format Short Paper</vt:lpstr>
      <vt:lpstr> Reach out with any questions to Dr. Johnstone @  e.Johnstone@snhu.edu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IHP 501 Global Health and Diversity</dc:title>
  <dc:creator>Johnstone, Esther</dc:creator>
  <cp:lastModifiedBy>Buchanan, Deanna</cp:lastModifiedBy>
  <cp:revision>5</cp:revision>
  <dcterms:created xsi:type="dcterms:W3CDTF">2022-12-30T04:35:50Z</dcterms:created>
  <dcterms:modified xsi:type="dcterms:W3CDTF">2023-05-23T12:45:46Z</dcterms:modified>
</cp:coreProperties>
</file>