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96" r:id="rId3"/>
    <p:sldId id="297" r:id="rId4"/>
    <p:sldId id="298" r:id="rId5"/>
    <p:sldId id="299" r:id="rId6"/>
    <p:sldId id="300" r:id="rId7"/>
    <p:sldId id="301" r:id="rId8"/>
    <p:sldId id="295" r:id="rId9"/>
    <p:sldId id="272"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6" d="100"/>
          <a:sy n="86" d="100"/>
        </p:scale>
        <p:origin x="331"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089590-4003-478F-88E6-CCAC9BEDD56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7B7E5C2-154E-4206-AEB1-F16EF7EA66E1}">
      <dgm:prSet/>
      <dgm:spPr/>
      <dgm:t>
        <a:bodyPr/>
        <a:lstStyle/>
        <a:p>
          <a:r>
            <a:rPr lang="en-US" b="1" dirty="0"/>
            <a:t>Guidelines for Submission</a:t>
          </a:r>
          <a:endParaRPr lang="en-US" dirty="0"/>
        </a:p>
      </dgm:t>
    </dgm:pt>
    <dgm:pt modelId="{002E28E5-7C8D-4166-997E-AD8B324A41F0}" type="parTrans" cxnId="{463F0508-9979-4F34-9AC9-B673A62E0F0B}">
      <dgm:prSet/>
      <dgm:spPr/>
      <dgm:t>
        <a:bodyPr/>
        <a:lstStyle/>
        <a:p>
          <a:endParaRPr lang="en-US"/>
        </a:p>
      </dgm:t>
    </dgm:pt>
    <dgm:pt modelId="{7D14D176-8CB1-4E12-B235-D92AEF9AE57B}" type="sibTrans" cxnId="{463F0508-9979-4F34-9AC9-B673A62E0F0B}">
      <dgm:prSet/>
      <dgm:spPr/>
      <dgm:t>
        <a:bodyPr/>
        <a:lstStyle/>
        <a:p>
          <a:pPr>
            <a:lnSpc>
              <a:spcPct val="100000"/>
            </a:lnSpc>
          </a:pPr>
          <a:endParaRPr lang="en-US"/>
        </a:p>
      </dgm:t>
    </dgm:pt>
    <dgm:pt modelId="{E1FD30F7-294F-412F-85F3-A1142D45ACDB}">
      <dgm:prSet/>
      <dgm:spPr/>
      <dgm:t>
        <a:bodyPr/>
        <a:lstStyle/>
        <a:p>
          <a:r>
            <a:rPr lang="en-US"/>
            <a:t>Your short paper must be a 2- to 3-page Word document, not including the title page and references. It must be written in APA format. Use double spacing, 12-point Times New Roman font, and one-inch margins. All references must be cited in APA form</a:t>
          </a:r>
        </a:p>
      </dgm:t>
    </dgm:pt>
    <dgm:pt modelId="{603E9F0C-5295-4822-9A79-3C8377EFEE61}" type="parTrans" cxnId="{0D8C9BD8-CCAB-4CA3-AEB6-8F41F3220CF8}">
      <dgm:prSet/>
      <dgm:spPr/>
      <dgm:t>
        <a:bodyPr/>
        <a:lstStyle/>
        <a:p>
          <a:endParaRPr lang="en-US"/>
        </a:p>
      </dgm:t>
    </dgm:pt>
    <dgm:pt modelId="{4B2472E0-883E-4334-86A4-0BED0CBFF090}" type="sibTrans" cxnId="{0D8C9BD8-CCAB-4CA3-AEB6-8F41F3220CF8}">
      <dgm:prSet/>
      <dgm:spPr/>
      <dgm:t>
        <a:bodyPr/>
        <a:lstStyle/>
        <a:p>
          <a:pPr>
            <a:lnSpc>
              <a:spcPct val="100000"/>
            </a:lnSpc>
          </a:pPr>
          <a:endParaRPr lang="en-US"/>
        </a:p>
      </dgm:t>
    </dgm:pt>
    <dgm:pt modelId="{7ACDF429-D50E-4A90-858D-2993E5619F72}">
      <dgm:prSet/>
      <dgm:spPr/>
      <dgm:t>
        <a:bodyPr/>
        <a:lstStyle/>
        <a:p>
          <a:r>
            <a:rPr lang="en-US" b="1"/>
            <a:t>References (always starts on new or separate page)</a:t>
          </a:r>
          <a:endParaRPr lang="en-US"/>
        </a:p>
      </dgm:t>
    </dgm:pt>
    <dgm:pt modelId="{DF41FC8A-A48D-4B16-BD77-B72776238B69}" type="parTrans" cxnId="{C2E4BDCB-5C7E-46F3-9785-36E0F5464580}">
      <dgm:prSet/>
      <dgm:spPr/>
      <dgm:t>
        <a:bodyPr/>
        <a:lstStyle/>
        <a:p>
          <a:endParaRPr lang="en-US"/>
        </a:p>
      </dgm:t>
    </dgm:pt>
    <dgm:pt modelId="{186FA6CB-629C-4408-B92D-D0A5E010276C}" type="sibTrans" cxnId="{C2E4BDCB-5C7E-46F3-9785-36E0F5464580}">
      <dgm:prSet/>
      <dgm:spPr/>
      <dgm:t>
        <a:bodyPr/>
        <a:lstStyle/>
        <a:p>
          <a:pPr>
            <a:lnSpc>
              <a:spcPct val="100000"/>
            </a:lnSpc>
          </a:pPr>
          <a:endParaRPr lang="en-US"/>
        </a:p>
      </dgm:t>
    </dgm:pt>
    <dgm:pt modelId="{2486B004-DAA7-4798-8AD2-4C80963C7E8B}">
      <dgm:prSet/>
      <dgm:spPr/>
      <dgm:t>
        <a:bodyPr/>
        <a:lstStyle/>
        <a:p>
          <a:r>
            <a:rPr lang="en-US"/>
            <a:t>Note that you should cite at least three scholarly sources from your investigation. The evidence should not be older than five years. To access the Shapiro Library Guide: Nursing—Graduate, go to the Start Here section of the course. </a:t>
          </a:r>
        </a:p>
      </dgm:t>
    </dgm:pt>
    <dgm:pt modelId="{AB503A47-89CF-489B-BAC0-DF58A685A7B4}" type="parTrans" cxnId="{12DF3735-11B9-4BF9-AC1D-A730DD02EA4D}">
      <dgm:prSet/>
      <dgm:spPr/>
      <dgm:t>
        <a:bodyPr/>
        <a:lstStyle/>
        <a:p>
          <a:endParaRPr lang="en-US"/>
        </a:p>
      </dgm:t>
    </dgm:pt>
    <dgm:pt modelId="{B03E8F4A-4DCC-4904-A6D9-816C62FC016D}" type="sibTrans" cxnId="{12DF3735-11B9-4BF9-AC1D-A730DD02EA4D}">
      <dgm:prSet/>
      <dgm:spPr/>
      <dgm:t>
        <a:bodyPr/>
        <a:lstStyle/>
        <a:p>
          <a:endParaRPr lang="en-US"/>
        </a:p>
      </dgm:t>
    </dgm:pt>
    <dgm:pt modelId="{E423C4B7-D4CA-4EF3-B4D2-039C3414D53B}" type="pres">
      <dgm:prSet presAssocID="{FC089590-4003-478F-88E6-CCAC9BEDD565}" presName="diagram" presStyleCnt="0">
        <dgm:presLayoutVars>
          <dgm:dir/>
          <dgm:resizeHandles val="exact"/>
        </dgm:presLayoutVars>
      </dgm:prSet>
      <dgm:spPr/>
    </dgm:pt>
    <dgm:pt modelId="{11C8A731-8EE9-4DE2-BA70-3EF7A79D5584}" type="pres">
      <dgm:prSet presAssocID="{87B7E5C2-154E-4206-AEB1-F16EF7EA66E1}" presName="node" presStyleLbl="node1" presStyleIdx="0" presStyleCnt="4">
        <dgm:presLayoutVars>
          <dgm:bulletEnabled val="1"/>
        </dgm:presLayoutVars>
      </dgm:prSet>
      <dgm:spPr/>
    </dgm:pt>
    <dgm:pt modelId="{D670BA1C-03B9-4623-BEF4-749FD8AB4B31}" type="pres">
      <dgm:prSet presAssocID="{7D14D176-8CB1-4E12-B235-D92AEF9AE57B}" presName="sibTrans" presStyleCnt="0"/>
      <dgm:spPr/>
    </dgm:pt>
    <dgm:pt modelId="{461C7AD9-3254-4434-B22A-DC597C8B2FA3}" type="pres">
      <dgm:prSet presAssocID="{E1FD30F7-294F-412F-85F3-A1142D45ACDB}" presName="node" presStyleLbl="node1" presStyleIdx="1" presStyleCnt="4">
        <dgm:presLayoutVars>
          <dgm:bulletEnabled val="1"/>
        </dgm:presLayoutVars>
      </dgm:prSet>
      <dgm:spPr/>
    </dgm:pt>
    <dgm:pt modelId="{867F9920-039C-464E-8C23-BA0958EDAC80}" type="pres">
      <dgm:prSet presAssocID="{4B2472E0-883E-4334-86A4-0BED0CBFF090}" presName="sibTrans" presStyleCnt="0"/>
      <dgm:spPr/>
    </dgm:pt>
    <dgm:pt modelId="{4E4A4501-3181-4F6A-92A5-0346CA9489DD}" type="pres">
      <dgm:prSet presAssocID="{7ACDF429-D50E-4A90-858D-2993E5619F72}" presName="node" presStyleLbl="node1" presStyleIdx="2" presStyleCnt="4">
        <dgm:presLayoutVars>
          <dgm:bulletEnabled val="1"/>
        </dgm:presLayoutVars>
      </dgm:prSet>
      <dgm:spPr/>
    </dgm:pt>
    <dgm:pt modelId="{8055B9FF-7D02-4520-855F-7D1D9FDEAC73}" type="pres">
      <dgm:prSet presAssocID="{186FA6CB-629C-4408-B92D-D0A5E010276C}" presName="sibTrans" presStyleCnt="0"/>
      <dgm:spPr/>
    </dgm:pt>
    <dgm:pt modelId="{0E9B79B9-F849-4AEE-9AB7-B8D88CFD194E}" type="pres">
      <dgm:prSet presAssocID="{2486B004-DAA7-4798-8AD2-4C80963C7E8B}" presName="node" presStyleLbl="node1" presStyleIdx="3" presStyleCnt="4">
        <dgm:presLayoutVars>
          <dgm:bulletEnabled val="1"/>
        </dgm:presLayoutVars>
      </dgm:prSet>
      <dgm:spPr/>
    </dgm:pt>
  </dgm:ptLst>
  <dgm:cxnLst>
    <dgm:cxn modelId="{463F0508-9979-4F34-9AC9-B673A62E0F0B}" srcId="{FC089590-4003-478F-88E6-CCAC9BEDD565}" destId="{87B7E5C2-154E-4206-AEB1-F16EF7EA66E1}" srcOrd="0" destOrd="0" parTransId="{002E28E5-7C8D-4166-997E-AD8B324A41F0}" sibTransId="{7D14D176-8CB1-4E12-B235-D92AEF9AE57B}"/>
    <dgm:cxn modelId="{E6F56033-80D3-41A5-A864-69D96CB099AE}" type="presOf" srcId="{E1FD30F7-294F-412F-85F3-A1142D45ACDB}" destId="{461C7AD9-3254-4434-B22A-DC597C8B2FA3}" srcOrd="0" destOrd="0" presId="urn:microsoft.com/office/officeart/2005/8/layout/default"/>
    <dgm:cxn modelId="{12DF3735-11B9-4BF9-AC1D-A730DD02EA4D}" srcId="{FC089590-4003-478F-88E6-CCAC9BEDD565}" destId="{2486B004-DAA7-4798-8AD2-4C80963C7E8B}" srcOrd="3" destOrd="0" parTransId="{AB503A47-89CF-489B-BAC0-DF58A685A7B4}" sibTransId="{B03E8F4A-4DCC-4904-A6D9-816C62FC016D}"/>
    <dgm:cxn modelId="{E307826C-2A60-4201-929B-CC2F4C1222BF}" type="presOf" srcId="{2486B004-DAA7-4798-8AD2-4C80963C7E8B}" destId="{0E9B79B9-F849-4AEE-9AB7-B8D88CFD194E}" srcOrd="0" destOrd="0" presId="urn:microsoft.com/office/officeart/2005/8/layout/default"/>
    <dgm:cxn modelId="{57A08B56-8EB8-44B5-8D1B-47531D1A0945}" type="presOf" srcId="{FC089590-4003-478F-88E6-CCAC9BEDD565}" destId="{E423C4B7-D4CA-4EF3-B4D2-039C3414D53B}" srcOrd="0" destOrd="0" presId="urn:microsoft.com/office/officeart/2005/8/layout/default"/>
    <dgm:cxn modelId="{0A2A9E90-EEBA-491E-87A9-A683EB261AB2}" type="presOf" srcId="{7ACDF429-D50E-4A90-858D-2993E5619F72}" destId="{4E4A4501-3181-4F6A-92A5-0346CA9489DD}" srcOrd="0" destOrd="0" presId="urn:microsoft.com/office/officeart/2005/8/layout/default"/>
    <dgm:cxn modelId="{C2E4BDCB-5C7E-46F3-9785-36E0F5464580}" srcId="{FC089590-4003-478F-88E6-CCAC9BEDD565}" destId="{7ACDF429-D50E-4A90-858D-2993E5619F72}" srcOrd="2" destOrd="0" parTransId="{DF41FC8A-A48D-4B16-BD77-B72776238B69}" sibTransId="{186FA6CB-629C-4408-B92D-D0A5E010276C}"/>
    <dgm:cxn modelId="{0D8C9BD8-CCAB-4CA3-AEB6-8F41F3220CF8}" srcId="{FC089590-4003-478F-88E6-CCAC9BEDD565}" destId="{E1FD30F7-294F-412F-85F3-A1142D45ACDB}" srcOrd="1" destOrd="0" parTransId="{603E9F0C-5295-4822-9A79-3C8377EFEE61}" sibTransId="{4B2472E0-883E-4334-86A4-0BED0CBFF090}"/>
    <dgm:cxn modelId="{440B56EC-505B-4FC8-BEE2-7E1CC9E6731F}" type="presOf" srcId="{87B7E5C2-154E-4206-AEB1-F16EF7EA66E1}" destId="{11C8A731-8EE9-4DE2-BA70-3EF7A79D5584}" srcOrd="0" destOrd="0" presId="urn:microsoft.com/office/officeart/2005/8/layout/default"/>
    <dgm:cxn modelId="{1D3FC5DE-4391-4391-AF50-95E57D660F30}" type="presParOf" srcId="{E423C4B7-D4CA-4EF3-B4D2-039C3414D53B}" destId="{11C8A731-8EE9-4DE2-BA70-3EF7A79D5584}" srcOrd="0" destOrd="0" presId="urn:microsoft.com/office/officeart/2005/8/layout/default"/>
    <dgm:cxn modelId="{24FAC2BB-2AF3-48BA-8463-939791B22A4C}" type="presParOf" srcId="{E423C4B7-D4CA-4EF3-B4D2-039C3414D53B}" destId="{D670BA1C-03B9-4623-BEF4-749FD8AB4B31}" srcOrd="1" destOrd="0" presId="urn:microsoft.com/office/officeart/2005/8/layout/default"/>
    <dgm:cxn modelId="{E601AFCB-E9CB-4E2E-AFC6-7A7E8D4214AD}" type="presParOf" srcId="{E423C4B7-D4CA-4EF3-B4D2-039C3414D53B}" destId="{461C7AD9-3254-4434-B22A-DC597C8B2FA3}" srcOrd="2" destOrd="0" presId="urn:microsoft.com/office/officeart/2005/8/layout/default"/>
    <dgm:cxn modelId="{F12C8286-F445-4D68-9053-2EA2DCCB4B91}" type="presParOf" srcId="{E423C4B7-D4CA-4EF3-B4D2-039C3414D53B}" destId="{867F9920-039C-464E-8C23-BA0958EDAC80}" srcOrd="3" destOrd="0" presId="urn:microsoft.com/office/officeart/2005/8/layout/default"/>
    <dgm:cxn modelId="{052EA1A3-56E6-4FDF-A165-AE1D87DE989A}" type="presParOf" srcId="{E423C4B7-D4CA-4EF3-B4D2-039C3414D53B}" destId="{4E4A4501-3181-4F6A-92A5-0346CA9489DD}" srcOrd="4" destOrd="0" presId="urn:microsoft.com/office/officeart/2005/8/layout/default"/>
    <dgm:cxn modelId="{7BB91F12-2AB8-4D6F-8A8C-E467095833CD}" type="presParOf" srcId="{E423C4B7-D4CA-4EF3-B4D2-039C3414D53B}" destId="{8055B9FF-7D02-4520-855F-7D1D9FDEAC73}" srcOrd="5" destOrd="0" presId="urn:microsoft.com/office/officeart/2005/8/layout/default"/>
    <dgm:cxn modelId="{D0A2D92F-92B0-431E-87CA-1E38A91EF568}" type="presParOf" srcId="{E423C4B7-D4CA-4EF3-B4D2-039C3414D53B}" destId="{0E9B79B9-F849-4AEE-9AB7-B8D88CFD194E}"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8A731-8EE9-4DE2-BA70-3EF7A79D5584}">
      <dsp:nvSpPr>
        <dsp:cNvPr id="0" name=""/>
        <dsp:cNvSpPr/>
      </dsp:nvSpPr>
      <dsp:spPr>
        <a:xfrm>
          <a:off x="155553" y="980"/>
          <a:ext cx="2910353" cy="17462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Guidelines for Submission</a:t>
          </a:r>
          <a:endParaRPr lang="en-US" sz="1400" kern="1200" dirty="0"/>
        </a:p>
      </dsp:txBody>
      <dsp:txXfrm>
        <a:off x="155553" y="980"/>
        <a:ext cx="2910353" cy="1746211"/>
      </dsp:txXfrm>
    </dsp:sp>
    <dsp:sp modelId="{461C7AD9-3254-4434-B22A-DC597C8B2FA3}">
      <dsp:nvSpPr>
        <dsp:cNvPr id="0" name=""/>
        <dsp:cNvSpPr/>
      </dsp:nvSpPr>
      <dsp:spPr>
        <a:xfrm>
          <a:off x="3356941" y="980"/>
          <a:ext cx="2910353" cy="17462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Your short paper must be a 2- to 3-page Word document, not including the title page and references. It must be written in APA format. Use double spacing, 12-point Times New Roman font, and one-inch margins. All references must be cited in APA form</a:t>
          </a:r>
        </a:p>
      </dsp:txBody>
      <dsp:txXfrm>
        <a:off x="3356941" y="980"/>
        <a:ext cx="2910353" cy="1746211"/>
      </dsp:txXfrm>
    </dsp:sp>
    <dsp:sp modelId="{4E4A4501-3181-4F6A-92A5-0346CA9489DD}">
      <dsp:nvSpPr>
        <dsp:cNvPr id="0" name=""/>
        <dsp:cNvSpPr/>
      </dsp:nvSpPr>
      <dsp:spPr>
        <a:xfrm>
          <a:off x="155553" y="2038227"/>
          <a:ext cx="2910353" cy="17462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t>References (always starts on new or separate page)</a:t>
          </a:r>
          <a:endParaRPr lang="en-US" sz="1400" kern="1200"/>
        </a:p>
      </dsp:txBody>
      <dsp:txXfrm>
        <a:off x="155553" y="2038227"/>
        <a:ext cx="2910353" cy="1746211"/>
      </dsp:txXfrm>
    </dsp:sp>
    <dsp:sp modelId="{0E9B79B9-F849-4AEE-9AB7-B8D88CFD194E}">
      <dsp:nvSpPr>
        <dsp:cNvPr id="0" name=""/>
        <dsp:cNvSpPr/>
      </dsp:nvSpPr>
      <dsp:spPr>
        <a:xfrm>
          <a:off x="3356941" y="2038227"/>
          <a:ext cx="2910353" cy="17462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Note that you should cite at least three scholarly sources from your investigation. The evidence should not be older than five years. To access the Shapiro Library Guide: Nursing—Graduate, go to the Start Here section of the course. </a:t>
          </a:r>
        </a:p>
      </dsp:txBody>
      <dsp:txXfrm>
        <a:off x="3356941" y="2038227"/>
        <a:ext cx="2910353" cy="174621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3B807-7516-4B3B-A77A-BD09FDCE5610}" type="datetimeFigureOut">
              <a:rPr lang="en-US" smtClean="0"/>
              <a:t>05/30/2023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EB954-9B36-4CC9-88B0-329B016E2E44}" type="slidenum">
              <a:rPr lang="en-US" smtClean="0"/>
              <a:t>‹#›</a:t>
            </a:fld>
            <a:endParaRPr lang="en-US"/>
          </a:p>
        </p:txBody>
      </p:sp>
    </p:spTree>
    <p:extLst>
      <p:ext uri="{BB962C8B-B14F-4D97-AF65-F5344CB8AC3E}">
        <p14:creationId xmlns:p14="http://schemas.microsoft.com/office/powerpoint/2010/main" val="1556039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8405F88-FA2E-2D4B-A493-5CF288335039}" type="slidenum">
              <a:rPr lang="en-US" smtClean="0"/>
              <a:t>1</a:t>
            </a:fld>
            <a:endParaRPr lang="en-US"/>
          </a:p>
        </p:txBody>
      </p:sp>
    </p:spTree>
    <p:extLst>
      <p:ext uri="{BB962C8B-B14F-4D97-AF65-F5344CB8AC3E}">
        <p14:creationId xmlns:p14="http://schemas.microsoft.com/office/powerpoint/2010/main" val="250424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405F88-FA2E-2D4B-A493-5CF2883350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2341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55EE7-94F5-1FB2-2831-A7ADDB103B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F4E29F-5E7D-011C-14F1-3688545C6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A3B47B-8203-C041-A486-70EBD1800AFB}"/>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5" name="Footer Placeholder 4">
            <a:extLst>
              <a:ext uri="{FF2B5EF4-FFF2-40B4-BE49-F238E27FC236}">
                <a16:creationId xmlns:a16="http://schemas.microsoft.com/office/drawing/2014/main" id="{F62F90FA-3C9B-F727-8C79-882DBD8CED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8E9EDA-7F52-81FF-1BC8-F23FC51E020D}"/>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2388779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CB362-7BA8-8369-4ABA-E6D5833EC4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7EBCB9A-9EE5-06B5-051B-8083E063DD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96BE5-0CE4-D145-49E9-53C9EF5ECCD3}"/>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5" name="Footer Placeholder 4">
            <a:extLst>
              <a:ext uri="{FF2B5EF4-FFF2-40B4-BE49-F238E27FC236}">
                <a16:creationId xmlns:a16="http://schemas.microsoft.com/office/drawing/2014/main" id="{43D55BC5-9373-CDD7-0B33-2C4BD86FB3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3DC33D-5A60-E58C-89E2-73EC68713738}"/>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4142265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915A75-E6E3-44B0-5B97-C2565AD4E1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827E51-74E4-946A-D39B-1E5FDB0469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A41996-4523-1B59-4402-C8262F11D40B}"/>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5" name="Footer Placeholder 4">
            <a:extLst>
              <a:ext uri="{FF2B5EF4-FFF2-40B4-BE49-F238E27FC236}">
                <a16:creationId xmlns:a16="http://schemas.microsoft.com/office/drawing/2014/main" id="{4C7924E2-F062-1661-D8E1-A5275A3A93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EE0548-9A77-1116-4AA8-9B4A61F81690}"/>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1713466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Logo Background Image" descr="Southern New Hampshire logo on a blue background">
            <a:extLst>
              <a:ext uri="{FF2B5EF4-FFF2-40B4-BE49-F238E27FC236}">
                <a16:creationId xmlns:a16="http://schemas.microsoft.com/office/drawing/2014/main" id="{D452D5E5-0ADC-E8FE-DD5C-C2B95903656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10" name="Title">
            <a:extLst>
              <a:ext uri="{FF2B5EF4-FFF2-40B4-BE49-F238E27FC236}">
                <a16:creationId xmlns:a16="http://schemas.microsoft.com/office/drawing/2014/main" id="{CCE66109-8656-9BC6-84AC-68262E9D1F82}"/>
              </a:ext>
            </a:extLst>
          </p:cNvPr>
          <p:cNvSpPr>
            <a:spLocks noGrp="1"/>
          </p:cNvSpPr>
          <p:nvPr>
            <p:ph type="title"/>
          </p:nvPr>
        </p:nvSpPr>
        <p:spPr>
          <a:xfrm>
            <a:off x="1380565" y="2766484"/>
            <a:ext cx="6711576" cy="1325033"/>
          </a:xfrm>
        </p:spPr>
        <p:txBody>
          <a:bodyPr>
            <a:noAutofit/>
          </a:bodyPr>
          <a:lstStyle>
            <a:lvl1pPr marL="0" indent="0">
              <a:tabLst/>
              <a:defRPr>
                <a:solidFill>
                  <a:schemeClr val="accent4"/>
                </a:solidFill>
              </a:defRPr>
            </a:lvl1pPr>
          </a:lstStyle>
          <a:p>
            <a:endParaRPr lang="en-US" dirty="0"/>
          </a:p>
        </p:txBody>
      </p:sp>
      <p:sp>
        <p:nvSpPr>
          <p:cNvPr id="11" name="Subtitle">
            <a:extLst>
              <a:ext uri="{FF2B5EF4-FFF2-40B4-BE49-F238E27FC236}">
                <a16:creationId xmlns:a16="http://schemas.microsoft.com/office/drawing/2014/main" id="{741E881D-7A3D-B397-5166-74C67D2CE478}"/>
              </a:ext>
            </a:extLst>
          </p:cNvPr>
          <p:cNvSpPr>
            <a:spLocks noGrp="1"/>
          </p:cNvSpPr>
          <p:nvPr>
            <p:ph type="subTitle" idx="1"/>
          </p:nvPr>
        </p:nvSpPr>
        <p:spPr>
          <a:xfrm>
            <a:off x="1380567" y="4343121"/>
            <a:ext cx="5791200" cy="963985"/>
          </a:xfrm>
        </p:spPr>
        <p:txBody>
          <a:bodyPr>
            <a:noAutofit/>
          </a:bodyPr>
          <a:lstStyle>
            <a:lvl1pPr marL="0" indent="0" algn="l">
              <a:buNone/>
              <a:defRPr sz="2800">
                <a:solidFill>
                  <a:schemeClr val="bg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3" name="Heading Col 1">
            <a:extLst>
              <a:ext uri="{FF2B5EF4-FFF2-40B4-BE49-F238E27FC236}">
                <a16:creationId xmlns:a16="http://schemas.microsoft.com/office/drawing/2014/main" id="{FE9BEA26-E335-ABC8-E097-9732962A2753}"/>
              </a:ext>
            </a:extLst>
          </p:cNvPr>
          <p:cNvSpPr>
            <a:spLocks noGrp="1"/>
          </p:cNvSpPr>
          <p:nvPr>
            <p:ph type="body" idx="10"/>
          </p:nvPr>
        </p:nvSpPr>
        <p:spPr>
          <a:xfrm>
            <a:off x="1380565" y="5458292"/>
            <a:ext cx="5181600" cy="823912"/>
          </a:xfrm>
        </p:spPr>
        <p:txBody>
          <a:bodyPr anchor="t" anchorCtr="0">
            <a:noAutofit/>
          </a:bodyPr>
          <a:lstStyle>
            <a:lvl1pPr marL="0" indent="0">
              <a:buNone/>
              <a:defRPr sz="1867" b="0">
                <a:solidFill>
                  <a:schemeClr val="bg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Tree>
    <p:extLst>
      <p:ext uri="{BB962C8B-B14F-4D97-AF65-F5344CB8AC3E}">
        <p14:creationId xmlns:p14="http://schemas.microsoft.com/office/powerpoint/2010/main" val="4064841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3" name="Background">
            <a:extLst>
              <a:ext uri="{FF2B5EF4-FFF2-40B4-BE49-F238E27FC236}">
                <a16:creationId xmlns:a16="http://schemas.microsoft.com/office/drawing/2014/main" id="{CDA05288-2B86-9817-9EA6-F03542C0D7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a:extLst>
              <a:ext uri="{FF2B5EF4-FFF2-40B4-BE49-F238E27FC236}">
                <a16:creationId xmlns:a16="http://schemas.microsoft.com/office/drawing/2014/main" id="{35212B6A-4C53-7C8F-F611-CE561D4C3F6C}"/>
              </a:ext>
            </a:extLst>
          </p:cNvPr>
          <p:cNvSpPr>
            <a:spLocks noGrp="1"/>
          </p:cNvSpPr>
          <p:nvPr>
            <p:ph type="title"/>
          </p:nvPr>
        </p:nvSpPr>
        <p:spPr>
          <a:xfrm>
            <a:off x="1380566" y="2766484"/>
            <a:ext cx="6699623" cy="1325033"/>
          </a:xfrm>
        </p:spPr>
        <p:txBody>
          <a:bodyPr/>
          <a:lstStyle>
            <a:lvl1pPr>
              <a:defRPr>
                <a:solidFill>
                  <a:schemeClr val="accent4"/>
                </a:solidFill>
              </a:defRPr>
            </a:lvl1pPr>
          </a:lstStyle>
          <a:p>
            <a:endParaRPr lang="en-US" dirty="0"/>
          </a:p>
        </p:txBody>
      </p:sp>
      <p:sp>
        <p:nvSpPr>
          <p:cNvPr id="7" name="Subtitle">
            <a:extLst>
              <a:ext uri="{FF2B5EF4-FFF2-40B4-BE49-F238E27FC236}">
                <a16:creationId xmlns:a16="http://schemas.microsoft.com/office/drawing/2014/main" id="{0A564674-691A-3679-5445-33F6F2B78BB2}"/>
              </a:ext>
            </a:extLst>
          </p:cNvPr>
          <p:cNvSpPr>
            <a:spLocks noGrp="1"/>
          </p:cNvSpPr>
          <p:nvPr>
            <p:ph type="subTitle" idx="1"/>
          </p:nvPr>
        </p:nvSpPr>
        <p:spPr>
          <a:xfrm>
            <a:off x="1380567" y="4267201"/>
            <a:ext cx="5791200" cy="1213708"/>
          </a:xfrm>
        </p:spPr>
        <p:txBody>
          <a:bodyPr>
            <a:noAutofit/>
          </a:bodyPr>
          <a:lstStyle>
            <a:lvl1pPr marL="0" indent="0" algn="l">
              <a:spcBef>
                <a:spcPts val="0"/>
              </a:spcBef>
              <a:buNone/>
              <a:defRPr sz="1600">
                <a:solidFill>
                  <a:schemeClr val="bg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pic>
        <p:nvPicPr>
          <p:cNvPr id="5" name="Logo" descr="Southern New Hampshire University logo&#10;">
            <a:extLst>
              <a:ext uri="{FF2B5EF4-FFF2-40B4-BE49-F238E27FC236}">
                <a16:creationId xmlns:a16="http://schemas.microsoft.com/office/drawing/2014/main" id="{FABD34F9-EC4B-8005-1532-C02199CAD829}"/>
              </a:ext>
            </a:extLst>
          </p:cNvPr>
          <p:cNvPicPr>
            <a:picLocks noChangeAspect="1"/>
          </p:cNvPicPr>
          <p:nvPr userDrawn="1"/>
        </p:nvPicPr>
        <p:blipFill>
          <a:blip r:embed="rId3"/>
          <a:stretch>
            <a:fillRect/>
          </a:stretch>
        </p:blipFill>
        <p:spPr>
          <a:xfrm>
            <a:off x="8994174" y="5355043"/>
            <a:ext cx="2810933" cy="1219200"/>
          </a:xfrm>
          <a:prstGeom prst="rect">
            <a:avLst/>
          </a:prstGeom>
        </p:spPr>
      </p:pic>
      <p:cxnSp>
        <p:nvCxnSpPr>
          <p:cNvPr id="6" name="Vertical Line">
            <a:extLst>
              <a:ext uri="{FF2B5EF4-FFF2-40B4-BE49-F238E27FC236}">
                <a16:creationId xmlns:a16="http://schemas.microsoft.com/office/drawing/2014/main" id="{3F9EC646-6084-30B6-B499-B6F832809CEC}"/>
              </a:ext>
              <a:ext uri="{C183D7F6-B498-43B3-948B-1728B52AA6E4}">
                <adec:decorative xmlns:adec="http://schemas.microsoft.com/office/drawing/2017/decorative" val="1"/>
              </a:ext>
            </a:extLst>
          </p:cNvPr>
          <p:cNvCxnSpPr>
            <a:cxnSpLocks/>
          </p:cNvCxnSpPr>
          <p:nvPr userDrawn="1"/>
        </p:nvCxnSpPr>
        <p:spPr>
          <a:xfrm>
            <a:off x="1219200" y="4267201"/>
            <a:ext cx="0" cy="1213708"/>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1760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519A5-1CB4-AA69-AD67-B3529ED2D0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4450A1-7FA4-8EB9-8BD5-1B4C52BC69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AF3529-B213-CF21-EA0D-CF7474C90FFD}"/>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5" name="Footer Placeholder 4">
            <a:extLst>
              <a:ext uri="{FF2B5EF4-FFF2-40B4-BE49-F238E27FC236}">
                <a16:creationId xmlns:a16="http://schemas.microsoft.com/office/drawing/2014/main" id="{FCA0FDBF-1C9B-90F6-EB71-5B586483F1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F91047-2DE8-D252-5C20-485BA5A72839}"/>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190862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59679-8E08-0E16-C03E-DE707D0C82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2C4D9A-74CD-0940-E5E5-1961A1695F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93C8C9-4183-7F31-6AD3-D366790E151A}"/>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5" name="Footer Placeholder 4">
            <a:extLst>
              <a:ext uri="{FF2B5EF4-FFF2-40B4-BE49-F238E27FC236}">
                <a16:creationId xmlns:a16="http://schemas.microsoft.com/office/drawing/2014/main" id="{625646E6-A65F-AE3A-9C55-201898363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B8DE03-53F0-20EF-5645-C7C50080CFCC}"/>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1689539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39D67-D0CB-51B6-56B7-F09076F32A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98B320-64F8-2337-8319-911AC736C2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47A0A7-297F-FE5C-87B5-E8608EF094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2768E-BEC0-3642-17CD-4A8F6E093A18}"/>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6" name="Footer Placeholder 5">
            <a:extLst>
              <a:ext uri="{FF2B5EF4-FFF2-40B4-BE49-F238E27FC236}">
                <a16:creationId xmlns:a16="http://schemas.microsoft.com/office/drawing/2014/main" id="{B47FE667-1746-7927-C495-F38F3C2D06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FAF50D-E680-F64E-1E24-8B65E50FAA00}"/>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2053180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D4F9F-921C-B228-6D47-9DE709B299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A76156-FDBE-615B-775B-ECD4792B40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359333-B9D7-90B3-42D6-375F5352F4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FE319C-4080-BD56-36E5-9CB90B5720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B3A770-1C97-2C1A-E25D-48C3A6C293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6191-DB17-C4B4-5CF1-56F150F865BA}"/>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8" name="Footer Placeholder 7">
            <a:extLst>
              <a:ext uri="{FF2B5EF4-FFF2-40B4-BE49-F238E27FC236}">
                <a16:creationId xmlns:a16="http://schemas.microsoft.com/office/drawing/2014/main" id="{2DF2D9C3-F43F-78E9-7AEB-FFF8105A87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BF1742-5885-DED2-D0E0-4F0A48D2A4E4}"/>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2098520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8ABE3-9BBC-4FCC-0FF1-CC37EF995F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06B3B6-3A09-495D-26AF-7E1298378993}"/>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4" name="Footer Placeholder 3">
            <a:extLst>
              <a:ext uri="{FF2B5EF4-FFF2-40B4-BE49-F238E27FC236}">
                <a16:creationId xmlns:a16="http://schemas.microsoft.com/office/drawing/2014/main" id="{DB7347BE-3FBC-2751-CF63-9CBB87B9C6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9BAC30-E1CC-B2D2-18D6-5C7BD2CB8A63}"/>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3367700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E59623-AEAD-3E35-AED9-AB07C0FD28E7}"/>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3" name="Footer Placeholder 2">
            <a:extLst>
              <a:ext uri="{FF2B5EF4-FFF2-40B4-BE49-F238E27FC236}">
                <a16:creationId xmlns:a16="http://schemas.microsoft.com/office/drawing/2014/main" id="{440EFC59-3843-FC8F-5263-4EBEE8D89A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F7B52D-5C11-A70C-BF59-3F58BC12BFD1}"/>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171506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05BD8-08CD-2DA3-C57E-9B64193F2F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43001A-AA23-6659-DD8E-E6AB09CD34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E328B7-E010-22CB-0907-8F252406A9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335495-83A2-9A0F-12EB-2917C1F60A11}"/>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6" name="Footer Placeholder 5">
            <a:extLst>
              <a:ext uri="{FF2B5EF4-FFF2-40B4-BE49-F238E27FC236}">
                <a16:creationId xmlns:a16="http://schemas.microsoft.com/office/drawing/2014/main" id="{025C005A-230B-BBE6-B97B-C7ABEE34AC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E65E6F-2EBB-135C-571B-D6243627E73E}"/>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1134985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A8C9-4657-34D5-9564-6763B01D38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B4D17F-B852-0263-DB4D-E67DCFE4B0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9E963A-BDB6-2A52-0DB6-95B6965F3A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0E4404-3D5E-BFE7-613D-C67D70334481}"/>
              </a:ext>
            </a:extLst>
          </p:cNvPr>
          <p:cNvSpPr>
            <a:spLocks noGrp="1"/>
          </p:cNvSpPr>
          <p:nvPr>
            <p:ph type="dt" sz="half" idx="10"/>
          </p:nvPr>
        </p:nvSpPr>
        <p:spPr/>
        <p:txBody>
          <a:bodyPr/>
          <a:lstStyle/>
          <a:p>
            <a:fld id="{CDB9B0EC-8D46-4A23-9F1D-6AD9EE46BDA8}" type="datetimeFigureOut">
              <a:rPr lang="en-US" smtClean="0"/>
              <a:t>05/30/2023</a:t>
            </a:fld>
            <a:endParaRPr lang="en-US"/>
          </a:p>
        </p:txBody>
      </p:sp>
      <p:sp>
        <p:nvSpPr>
          <p:cNvPr id="6" name="Footer Placeholder 5">
            <a:extLst>
              <a:ext uri="{FF2B5EF4-FFF2-40B4-BE49-F238E27FC236}">
                <a16:creationId xmlns:a16="http://schemas.microsoft.com/office/drawing/2014/main" id="{520B9085-8B9A-DD3B-D99F-6F3259DD9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0BD0CB-1FC5-47F7-AA9D-ACB00D4D119D}"/>
              </a:ext>
            </a:extLst>
          </p:cNvPr>
          <p:cNvSpPr>
            <a:spLocks noGrp="1"/>
          </p:cNvSpPr>
          <p:nvPr>
            <p:ph type="sldNum" sz="quarter" idx="12"/>
          </p:nvPr>
        </p:nvSpPr>
        <p:spPr/>
        <p:txBody>
          <a:bodyPr/>
          <a:lstStyle/>
          <a:p>
            <a:fld id="{776A2FA2-EF15-469E-9F35-212EB4D839E1}" type="slidenum">
              <a:rPr lang="en-US" smtClean="0"/>
              <a:t>‹#›</a:t>
            </a:fld>
            <a:endParaRPr lang="en-US"/>
          </a:p>
        </p:txBody>
      </p:sp>
    </p:spTree>
    <p:extLst>
      <p:ext uri="{BB962C8B-B14F-4D97-AF65-F5344CB8AC3E}">
        <p14:creationId xmlns:p14="http://schemas.microsoft.com/office/powerpoint/2010/main" val="2113196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60C447-CAAD-E88A-8A50-417EE1FC6E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FEAD5D-A863-D718-D278-E49F85B3E6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71C7CA-C823-C466-4C51-7392CDA71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B9B0EC-8D46-4A23-9F1D-6AD9EE46BDA8}" type="datetimeFigureOut">
              <a:rPr lang="en-US" smtClean="0"/>
              <a:t>05/30/2023</a:t>
            </a:fld>
            <a:endParaRPr lang="en-US"/>
          </a:p>
        </p:txBody>
      </p:sp>
      <p:sp>
        <p:nvSpPr>
          <p:cNvPr id="5" name="Footer Placeholder 4">
            <a:extLst>
              <a:ext uri="{FF2B5EF4-FFF2-40B4-BE49-F238E27FC236}">
                <a16:creationId xmlns:a16="http://schemas.microsoft.com/office/drawing/2014/main" id="{5F3075CA-196E-438F-C8FE-2A4106F8B7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D9D1332-60D2-4617-7D4B-A49F7F15E1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6A2FA2-EF15-469E-9F35-212EB4D839E1}" type="slidenum">
              <a:rPr lang="en-US" smtClean="0"/>
              <a:t>‹#›</a:t>
            </a:fld>
            <a:endParaRPr lang="en-US"/>
          </a:p>
        </p:txBody>
      </p:sp>
    </p:spTree>
    <p:extLst>
      <p:ext uri="{BB962C8B-B14F-4D97-AF65-F5344CB8AC3E}">
        <p14:creationId xmlns:p14="http://schemas.microsoft.com/office/powerpoint/2010/main" val="2636624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20.png"/><Relationship Id="rId4"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www.bing.com/images/search?view=detailV2&amp;ccid=UliTIZwO&amp;id=8CB61FDBC75C3194934383700EF1911BB87DD36B&amp;thid=OIP.UliTIZwO1WWsu_Pe3Me-SAHaJt&amp;mediaurl=https%3a%2f%2f66.media.tumblr.com%2fbe035ba11a6d129ac2acb0c04fc15592%2ftumblr_o5hmghlLjb1uxshsmo2_500.png&amp;cdnurl=https%3a%2f%2fth.bing.com%2fth%2fid%2fR.525893219c0ed565acbbf3dedcc7be48%3frik%3da9N9uBuR8Q5wgw%26pid%3dImgRaw%26r%3d0&amp;exph=656&amp;expw=500&amp;q=Image+for+Persuasive+Speech&amp;simid=608055133575080918&amp;FORM=IRPRST&amp;ck=C8EE9B00640CFD77373B5904BED8DA72&amp;selectedIndex=32" TargetMode="External"/><Relationship Id="rId5" Type="http://schemas.openxmlformats.org/officeDocument/2006/relationships/image" Target="../media/image5.png"/><Relationship Id="rId4" Type="http://schemas.openxmlformats.org/officeDocument/2006/relationships/hyperlink" Target="https://academic-oup-com.ezproxy.snhu.edu/epirev/article/37/1/196/416015"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0.png"/><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2.png"/><Relationship Id="rId5" Type="http://schemas.openxmlformats.org/officeDocument/2006/relationships/hyperlink" Target="https://www.picserver.org/highway-signs2/r/request.html" TargetMode="Externa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4.png"/><Relationship Id="rId5" Type="http://schemas.openxmlformats.org/officeDocument/2006/relationships/hyperlink" Target="https://i.ytimg.com/vi/V5PK_Qwejao/maxresdefault.jpg" TargetMode="Externa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7.png"/><Relationship Id="rId4" Type="http://schemas.openxmlformats.org/officeDocument/2006/relationships/image" Target="../media/image16.jpe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19.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9F28849-DC9E-F56B-9892-42082F96FF01}"/>
              </a:ext>
            </a:extLst>
          </p:cNvPr>
          <p:cNvSpPr>
            <a:spLocks noGrp="1"/>
          </p:cNvSpPr>
          <p:nvPr>
            <p:ph type="title"/>
          </p:nvPr>
        </p:nvSpPr>
        <p:spPr>
          <a:xfrm>
            <a:off x="1380565" y="2766483"/>
            <a:ext cx="6711576" cy="1325033"/>
          </a:xfrm>
        </p:spPr>
        <p:txBody>
          <a:bodyPr/>
          <a:lstStyle/>
          <a:p>
            <a:pPr algn="ctr"/>
            <a:br>
              <a:rPr lang="en-US" sz="3600" dirty="0">
                <a:solidFill>
                  <a:srgbClr val="FFC000"/>
                </a:solidFill>
              </a:rPr>
            </a:br>
            <a:r>
              <a:rPr lang="en-US" sz="3600" b="1" dirty="0">
                <a:solidFill>
                  <a:srgbClr val="FFC000"/>
                </a:solidFill>
                <a:effectLst>
                  <a:outerShdw blurRad="38100" dist="38100" dir="2700000" algn="tl">
                    <a:srgbClr val="000000">
                      <a:alpha val="43137"/>
                    </a:srgbClr>
                  </a:outerShdw>
                </a:effectLst>
                <a:latin typeface="+mn-lt"/>
              </a:rPr>
              <a:t>Welcome to IHP 501</a:t>
            </a:r>
            <a:br>
              <a:rPr lang="en-US" sz="3600" b="1" dirty="0">
                <a:solidFill>
                  <a:srgbClr val="FFC000"/>
                </a:solidFill>
                <a:effectLst>
                  <a:outerShdw blurRad="38100" dist="38100" dir="2700000" algn="tl">
                    <a:srgbClr val="000000">
                      <a:alpha val="43137"/>
                    </a:srgbClr>
                  </a:outerShdw>
                </a:effectLst>
                <a:latin typeface="+mn-lt"/>
              </a:rPr>
            </a:br>
            <a:r>
              <a:rPr lang="en-US" sz="3600" b="1" dirty="0">
                <a:solidFill>
                  <a:srgbClr val="FFC000"/>
                </a:solidFill>
                <a:effectLst>
                  <a:outerShdw blurRad="38100" dist="38100" dir="2700000" algn="tl">
                    <a:srgbClr val="000000">
                      <a:alpha val="43137"/>
                    </a:srgbClr>
                  </a:outerShdw>
                </a:effectLst>
                <a:latin typeface="+mn-lt"/>
              </a:rPr>
              <a:t>Global Health and Diversity</a:t>
            </a:r>
            <a:br>
              <a:rPr lang="en-US" b="1" dirty="0">
                <a:solidFill>
                  <a:srgbClr val="FFC000"/>
                </a:solidFill>
                <a:effectLst>
                  <a:outerShdw blurRad="38100" dist="38100" dir="2700000" algn="tl">
                    <a:srgbClr val="000000">
                      <a:alpha val="43137"/>
                    </a:srgbClr>
                  </a:outerShdw>
                </a:effectLst>
              </a:rPr>
            </a:br>
            <a:endParaRPr lang="en-US" b="1" dirty="0">
              <a:effectLst>
                <a:outerShdw blurRad="38100" dist="38100" dir="2700000" algn="tl">
                  <a:srgbClr val="000000">
                    <a:alpha val="43137"/>
                  </a:srgbClr>
                </a:outerShdw>
              </a:effectLst>
            </a:endParaRPr>
          </a:p>
        </p:txBody>
      </p:sp>
      <p:sp>
        <p:nvSpPr>
          <p:cNvPr id="4" name="Subtitle">
            <a:extLst>
              <a:ext uri="{FF2B5EF4-FFF2-40B4-BE49-F238E27FC236}">
                <a16:creationId xmlns:a16="http://schemas.microsoft.com/office/drawing/2014/main" id="{BF637D0A-166B-95B6-2AF7-5EB0048A9922}"/>
              </a:ext>
            </a:extLst>
          </p:cNvPr>
          <p:cNvSpPr>
            <a:spLocks noGrp="1"/>
          </p:cNvSpPr>
          <p:nvPr>
            <p:ph type="subTitle" idx="1"/>
          </p:nvPr>
        </p:nvSpPr>
        <p:spPr/>
        <p:txBody>
          <a:bodyPr/>
          <a:lstStyle/>
          <a:p>
            <a:pPr algn="ctr"/>
            <a:r>
              <a:rPr lang="en-US" b="1" dirty="0">
                <a:solidFill>
                  <a:schemeClr val="accent4"/>
                </a:solidFill>
                <a:effectLst>
                  <a:outerShdw blurRad="38100" dist="38100" dir="2700000" algn="tl">
                    <a:srgbClr val="000000">
                      <a:alpha val="43137"/>
                    </a:srgbClr>
                  </a:outerShdw>
                </a:effectLst>
              </a:rPr>
              <a:t>Overview of Module Seven </a:t>
            </a:r>
          </a:p>
          <a:p>
            <a:pPr algn="ctr"/>
            <a:r>
              <a:rPr lang="en-US" b="1" dirty="0">
                <a:solidFill>
                  <a:schemeClr val="accent4"/>
                </a:solidFill>
                <a:effectLst>
                  <a:outerShdw blurRad="38100" dist="38100" dir="2700000" algn="tl">
                    <a:srgbClr val="000000">
                      <a:alpha val="43137"/>
                    </a:srgbClr>
                  </a:outerShdw>
                </a:effectLst>
              </a:rPr>
              <a:t>Term 23TW4</a:t>
            </a:r>
          </a:p>
        </p:txBody>
      </p:sp>
      <p:sp>
        <p:nvSpPr>
          <p:cNvPr id="5" name="Date or Author Text">
            <a:extLst>
              <a:ext uri="{FF2B5EF4-FFF2-40B4-BE49-F238E27FC236}">
                <a16:creationId xmlns:a16="http://schemas.microsoft.com/office/drawing/2014/main" id="{88E21164-E099-5CEB-906E-5CFD5342B027}"/>
              </a:ext>
            </a:extLst>
          </p:cNvPr>
          <p:cNvSpPr>
            <a:spLocks noGrp="1"/>
          </p:cNvSpPr>
          <p:nvPr>
            <p:ph type="body" idx="10"/>
          </p:nvPr>
        </p:nvSpPr>
        <p:spPr/>
        <p:txBody>
          <a:bodyPr/>
          <a:lstStyle/>
          <a:p>
            <a:pPr algn="ctr"/>
            <a:r>
              <a:rPr lang="en-US" sz="1800" b="1" dirty="0">
                <a:effectLst>
                  <a:outerShdw blurRad="38100" dist="38100" dir="2700000" algn="tl">
                    <a:srgbClr val="000000">
                      <a:alpha val="43137"/>
                    </a:srgbClr>
                  </a:outerShdw>
                </a:effectLst>
              </a:rPr>
              <a:t>IHP 501 Course Facilitator/Instructor/Professor</a:t>
            </a:r>
          </a:p>
          <a:p>
            <a:pPr algn="ctr"/>
            <a:r>
              <a:rPr lang="en-US" sz="1800" b="1" dirty="0">
                <a:effectLst>
                  <a:outerShdw blurRad="38100" dist="38100" dir="2700000" algn="tl">
                    <a:srgbClr val="000000">
                      <a:alpha val="43137"/>
                    </a:srgbClr>
                  </a:outerShdw>
                </a:effectLst>
              </a:rPr>
              <a:t>Dr. Johnstone</a:t>
            </a:r>
            <a:endParaRPr lang="en-US" sz="1800" b="1" dirty="0">
              <a:solidFill>
                <a:srgbClr val="FFC000"/>
              </a:solidFill>
              <a:effectLst>
                <a:outerShdw blurRad="38100" dist="38100" dir="2700000" algn="tl">
                  <a:srgbClr val="000000">
                    <a:alpha val="43137"/>
                  </a:srgbClr>
                </a:outerShdw>
              </a:effectLst>
            </a:endParaRPr>
          </a:p>
          <a:p>
            <a:pPr algn="ctr"/>
            <a:endParaRPr lang="en-US" dirty="0"/>
          </a:p>
        </p:txBody>
      </p:sp>
      <p:pic>
        <p:nvPicPr>
          <p:cNvPr id="12" name="Video 11">
            <a:hlinkClick r:id="" action="ppaction://media"/>
            <a:extLst>
              <a:ext uri="{FF2B5EF4-FFF2-40B4-BE49-F238E27FC236}">
                <a16:creationId xmlns:a16="http://schemas.microsoft.com/office/drawing/2014/main" id="{A68EED33-354A-C900-C984-BC961AE6D22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220643412"/>
      </p:ext>
    </p:extLst>
  </p:cSld>
  <p:clrMapOvr>
    <a:masterClrMapping/>
  </p:clrMapOvr>
  <mc:AlternateContent xmlns:mc="http://schemas.openxmlformats.org/markup-compatibility/2006" xmlns:p14="http://schemas.microsoft.com/office/powerpoint/2010/main">
    <mc:Choice Requires="p14">
      <p:transition spd="slow" p14:dur="2000" advTm="6811"/>
    </mc:Choice>
    <mc:Fallback xmlns="">
      <p:transition spd="slow" advTm="6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FDFDD10F-3141-E88D-DF60-C45574F337C5}"/>
              </a:ext>
            </a:extLst>
          </p:cNvPr>
          <p:cNvSpPr>
            <a:spLocks noGrp="1"/>
          </p:cNvSpPr>
          <p:nvPr>
            <p:ph type="title"/>
          </p:nvPr>
        </p:nvSpPr>
        <p:spPr/>
        <p:txBody>
          <a:bodyPr/>
          <a:lstStyle/>
          <a:p>
            <a:r>
              <a:rPr lang="en-US" dirty="0"/>
              <a:t>Thank You</a:t>
            </a:r>
          </a:p>
        </p:txBody>
      </p:sp>
      <p:sp>
        <p:nvSpPr>
          <p:cNvPr id="4" name="Subtitle/Contact Info">
            <a:extLst>
              <a:ext uri="{FF2B5EF4-FFF2-40B4-BE49-F238E27FC236}">
                <a16:creationId xmlns:a16="http://schemas.microsoft.com/office/drawing/2014/main" id="{4FF2B32D-2AE7-6CCC-6245-523B05BB76FF}"/>
              </a:ext>
            </a:extLst>
          </p:cNvPr>
          <p:cNvSpPr>
            <a:spLocks noGrp="1"/>
          </p:cNvSpPr>
          <p:nvPr>
            <p:ph type="subTitle" idx="1"/>
          </p:nvPr>
        </p:nvSpPr>
        <p:spPr/>
        <p:txBody>
          <a:bodyPr>
            <a:noAutofit/>
          </a:bodyPr>
          <a:lstStyle/>
          <a:p>
            <a:pPr>
              <a:lnSpc>
                <a:spcPct val="100000"/>
              </a:lnSpc>
            </a:pPr>
            <a:r>
              <a:rPr lang="en-US" dirty="0"/>
              <a:t>2500 North River Road</a:t>
            </a:r>
          </a:p>
          <a:p>
            <a:pPr>
              <a:lnSpc>
                <a:spcPct val="100000"/>
              </a:lnSpc>
            </a:pPr>
            <a:r>
              <a:rPr lang="en-US" dirty="0"/>
              <a:t>Manchester, NH 03106  </a:t>
            </a:r>
          </a:p>
          <a:p>
            <a:pPr>
              <a:lnSpc>
                <a:spcPct val="100000"/>
              </a:lnSpc>
              <a:spcAft>
                <a:spcPts val="800"/>
              </a:spcAft>
            </a:pPr>
            <a:r>
              <a:rPr lang="en-US" dirty="0"/>
              <a:t>603.xxx.xxx  </a:t>
            </a:r>
          </a:p>
          <a:p>
            <a:pPr>
              <a:lnSpc>
                <a:spcPct val="100000"/>
              </a:lnSpc>
            </a:pPr>
            <a:r>
              <a:rPr lang="en-US" b="1" dirty="0" err="1"/>
              <a:t>snhu.edu</a:t>
            </a:r>
            <a:endParaRPr lang="en-US" dirty="0"/>
          </a:p>
        </p:txBody>
      </p:sp>
      <p:pic>
        <p:nvPicPr>
          <p:cNvPr id="5" name="Video 4">
            <a:hlinkClick r:id="" action="ppaction://media"/>
            <a:extLst>
              <a:ext uri="{FF2B5EF4-FFF2-40B4-BE49-F238E27FC236}">
                <a16:creationId xmlns:a16="http://schemas.microsoft.com/office/drawing/2014/main" id="{71B14543-DDD0-77EA-6798-3D7172E61F4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7999" cy="1714500"/>
          </a:xfrm>
          <a:prstGeom prst="rect">
            <a:avLst/>
          </a:prstGeom>
        </p:spPr>
      </p:pic>
    </p:spTree>
    <p:extLst>
      <p:ext uri="{BB962C8B-B14F-4D97-AF65-F5344CB8AC3E}">
        <p14:creationId xmlns:p14="http://schemas.microsoft.com/office/powerpoint/2010/main" val="2558079441"/>
      </p:ext>
    </p:extLst>
  </p:cSld>
  <p:clrMapOvr>
    <a:masterClrMapping/>
  </p:clrMapOvr>
  <mc:AlternateContent xmlns:mc="http://schemas.openxmlformats.org/markup-compatibility/2006" xmlns:p14="http://schemas.microsoft.com/office/powerpoint/2010/main">
    <mc:Choice Requires="p14">
      <p:transition spd="slow" p14:dur="2000" advTm="6700"/>
    </mc:Choice>
    <mc:Fallback xmlns="">
      <p:transition spd="slow" advTm="6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EDAE6-00D4-FAFC-20A8-52762FD35935}"/>
              </a:ext>
            </a:extLst>
          </p:cNvPr>
          <p:cNvSpPr>
            <a:spLocks noGrp="1"/>
          </p:cNvSpPr>
          <p:nvPr>
            <p:ph type="title"/>
          </p:nvPr>
        </p:nvSpPr>
        <p:spPr/>
        <p:txBody>
          <a:bodyPr>
            <a:normAutofit/>
          </a:bodyPr>
          <a:lstStyle/>
          <a:p>
            <a:pPr algn="ct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7-1 Activity Persuasive Speech Short Paper </a:t>
            </a:r>
            <a:endParaRPr lang="en-US" dirty="0"/>
          </a:p>
        </p:txBody>
      </p:sp>
      <p:sp>
        <p:nvSpPr>
          <p:cNvPr id="3" name="Content Placeholder 2">
            <a:extLst>
              <a:ext uri="{FF2B5EF4-FFF2-40B4-BE49-F238E27FC236}">
                <a16:creationId xmlns:a16="http://schemas.microsoft.com/office/drawing/2014/main" id="{F59FA958-2D30-5020-4DE6-FB14AF953F6F}"/>
              </a:ext>
            </a:extLst>
          </p:cNvPr>
          <p:cNvSpPr>
            <a:spLocks noGrp="1"/>
          </p:cNvSpPr>
          <p:nvPr>
            <p:ph sz="half" idx="1"/>
          </p:nvPr>
        </p:nvSpPr>
        <p:spPr/>
        <p:txBody>
          <a:bodyPr>
            <a:normAutofit fontScale="92500" lnSpcReduction="20000"/>
          </a:bodyPr>
          <a:lstStyle/>
          <a:p>
            <a:pPr marL="0" marR="0" indent="0">
              <a:lnSpc>
                <a:spcPct val="107000"/>
              </a:lnSpc>
              <a:spcBef>
                <a:spcPts val="0"/>
              </a:spcBef>
              <a:spcAft>
                <a:spcPts val="0"/>
              </a:spcAft>
              <a:buNone/>
            </a:pPr>
            <a:r>
              <a:rPr lang="en-US" sz="17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Overview</a:t>
            </a:r>
            <a:endParaRPr lang="en-US" sz="1700" b="1" dirty="0">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800"/>
              </a:spcAft>
              <a:buNone/>
            </a:pPr>
            <a:r>
              <a:rPr lang="en-US" sz="17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persuasive speech can be one of the most challenging types of presentation. For this type of presentation, you need to persuade someone to buy into your idea or approve your proposal. </a:t>
            </a:r>
          </a:p>
          <a:p>
            <a:pPr marL="0" marR="0" indent="0">
              <a:lnSpc>
                <a:spcPct val="107000"/>
              </a:lnSpc>
              <a:spcBef>
                <a:spcPts val="0"/>
              </a:spcBef>
              <a:spcAft>
                <a:spcPts val="800"/>
              </a:spcAft>
              <a:buNone/>
            </a:pPr>
            <a:r>
              <a:rPr lang="en-US" sz="17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Your experience of composing a persuasive speech for this assignment will better prepare you to develop an effective research paper for your project. </a:t>
            </a:r>
          </a:p>
          <a:p>
            <a:pPr marL="0" marR="0" indent="0">
              <a:lnSpc>
                <a:spcPct val="107000"/>
              </a:lnSpc>
              <a:spcBef>
                <a:spcPts val="0"/>
              </a:spcBef>
              <a:spcAft>
                <a:spcPts val="800"/>
              </a:spcAft>
              <a:buNone/>
            </a:pPr>
            <a:r>
              <a:rPr lang="en-US" sz="17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the beginning of this course, you were presented with four potential humanitarian aid trip options that could be funded by the SNHU Humanitarian Aid Foundation. </a:t>
            </a:r>
          </a:p>
          <a:p>
            <a:pPr marL="0" marR="0" indent="0">
              <a:lnSpc>
                <a:spcPct val="107000"/>
              </a:lnSpc>
              <a:spcBef>
                <a:spcPts val="0"/>
              </a:spcBef>
              <a:spcAft>
                <a:spcPts val="800"/>
              </a:spcAft>
              <a:buNone/>
            </a:pPr>
            <a:r>
              <a:rPr lang="en-US" sz="17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After reading the paper “</a:t>
            </a:r>
            <a:r>
              <a:rPr lang="en-US" sz="17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4"/>
              </a:rPr>
              <a:t>Aggressive and Violent Behavior Among Military Personnel Deployed to Iraq and Afghanistan: Prevalence and Link With Deployment and Combat Exposure,”</a:t>
            </a:r>
            <a:r>
              <a:rPr lang="en-US" sz="1700" dirty="0">
                <a:solidFill>
                  <a:srgbClr val="565A5C"/>
                </a:solidFill>
                <a:effectLst/>
                <a:latin typeface="Arial" panose="020B0604020202020204" pitchFamily="34" charset="0"/>
                <a:ea typeface="Times New Roman" panose="02020603050405020304" pitchFamily="18" charset="0"/>
                <a:cs typeface="Arial" panose="020B0604020202020204" pitchFamily="34" charset="0"/>
              </a:rPr>
              <a:t> </a:t>
            </a:r>
            <a:r>
              <a:rPr lang="en-US" sz="17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you are inspired to propose a new trip to the stakeholders (see page 3 for reference citation). </a:t>
            </a:r>
            <a:endParaRPr lang="en-US" sz="17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1026" name="Picture 2" descr="See the source image">
            <a:extLst>
              <a:ext uri="{FF2B5EF4-FFF2-40B4-BE49-F238E27FC236}">
                <a16:creationId xmlns:a16="http://schemas.microsoft.com/office/drawing/2014/main" id="{70D09E24-905F-D0E1-CEC8-A9B8C6D73CC5}"/>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571905" y="1799407"/>
            <a:ext cx="4691743" cy="31709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8A6148-752E-721B-7FB6-BD15A5A9DF53}"/>
              </a:ext>
            </a:extLst>
          </p:cNvPr>
          <p:cNvSpPr txBox="1"/>
          <p:nvPr/>
        </p:nvSpPr>
        <p:spPr>
          <a:xfrm>
            <a:off x="7096259" y="5170868"/>
            <a:ext cx="3696237" cy="523220"/>
          </a:xfrm>
          <a:prstGeom prst="rect">
            <a:avLst/>
          </a:prstGeom>
          <a:noFill/>
        </p:spPr>
        <p:txBody>
          <a:bodyPr wrap="square">
            <a:spAutoFit/>
          </a:bodyPr>
          <a:lstStyle/>
          <a:p>
            <a:r>
              <a:rPr lang="en-US" sz="1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Image accessed from </a:t>
            </a:r>
            <a:r>
              <a:rPr lang="en-US" sz="1400" dirty="0">
                <a:solidFill>
                  <a:srgbClr val="0563C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Image for Persuasive Speech - Bing</a:t>
            </a:r>
            <a:endParaRPr lang="en-US" sz="1400" dirty="0">
              <a:latin typeface="Arial" panose="020B0604020202020204" pitchFamily="34" charset="0"/>
              <a:cs typeface="Arial" panose="020B0604020202020204" pitchFamily="34" charset="0"/>
            </a:endParaRPr>
          </a:p>
        </p:txBody>
      </p:sp>
      <p:pic>
        <p:nvPicPr>
          <p:cNvPr id="11" name="Video 10">
            <a:hlinkClick r:id="" action="ppaction://media"/>
            <a:extLst>
              <a:ext uri="{FF2B5EF4-FFF2-40B4-BE49-F238E27FC236}">
                <a16:creationId xmlns:a16="http://schemas.microsoft.com/office/drawing/2014/main" id="{762637BC-2F5F-DDE5-DFAB-414D1C3EE1A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546191845"/>
      </p:ext>
    </p:extLst>
  </p:cSld>
  <p:clrMapOvr>
    <a:masterClrMapping/>
  </p:clrMapOvr>
  <mc:AlternateContent xmlns:mc="http://schemas.openxmlformats.org/markup-compatibility/2006" xmlns:p14="http://schemas.microsoft.com/office/powerpoint/2010/main">
    <mc:Choice Requires="p14">
      <p:transition spd="slow" p14:dur="2000" advTm="69856"/>
    </mc:Choice>
    <mc:Fallback xmlns="">
      <p:transition spd="slow" advTm="698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95C7F-5B1A-D44C-7685-FD26B347EF27}"/>
              </a:ext>
            </a:extLst>
          </p:cNvPr>
          <p:cNvSpPr>
            <a:spLocks noGrp="1"/>
          </p:cNvSpPr>
          <p:nvPr>
            <p:ph type="title"/>
          </p:nvPr>
        </p:nvSpPr>
        <p:spPr/>
        <p:txBody>
          <a:bodyPr>
            <a:normAutofit/>
          </a:bodyPr>
          <a:lstStyle/>
          <a:p>
            <a:pPr algn="ctr"/>
            <a:r>
              <a:rPr kumimoji="0" lang="en-US" sz="3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7-1 Activity Persuasive Speech Short Paper </a:t>
            </a:r>
            <a:endParaRPr lang="en-US" dirty="0"/>
          </a:p>
        </p:txBody>
      </p:sp>
      <p:sp>
        <p:nvSpPr>
          <p:cNvPr id="4" name="Content Placeholder 3">
            <a:extLst>
              <a:ext uri="{FF2B5EF4-FFF2-40B4-BE49-F238E27FC236}">
                <a16:creationId xmlns:a16="http://schemas.microsoft.com/office/drawing/2014/main" id="{6A1C5978-7968-25F7-9368-62DB76263E4D}"/>
              </a:ext>
            </a:extLst>
          </p:cNvPr>
          <p:cNvSpPr>
            <a:spLocks noGrp="1"/>
          </p:cNvSpPr>
          <p:nvPr>
            <p:ph sz="half" idx="2"/>
          </p:nvPr>
        </p:nvSpPr>
        <p:spPr/>
        <p:txBody>
          <a:bodyPr>
            <a:normAutofit fontScale="77500" lnSpcReduction="20000"/>
          </a:bodyPr>
          <a:lstStyle/>
          <a:p>
            <a:pPr marL="0" indent="0">
              <a:lnSpc>
                <a:spcPct val="107000"/>
              </a:lnSpc>
              <a:spcBef>
                <a:spcPts val="0"/>
              </a:spcBef>
              <a:spcAft>
                <a:spcPts val="800"/>
              </a:spcAft>
              <a:buNone/>
            </a:pPr>
            <a:r>
              <a:rPr lang="en-US" sz="23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By investigating the scholarly literature</a:t>
            </a:r>
            <a:r>
              <a:rPr lang="en-US" sz="2300" dirty="0">
                <a:effectLst/>
                <a:latin typeface="Arial" panose="020B0604020202020204" pitchFamily="34" charset="0"/>
                <a:ea typeface="Times New Roman" panose="02020603050405020304" pitchFamily="18" charset="0"/>
                <a:cs typeface="Arial" panose="020B0604020202020204" pitchFamily="34" charset="0"/>
              </a:rPr>
              <a:t>, </a:t>
            </a:r>
            <a:r>
              <a:rPr lang="en-US" sz="23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you will answer the questions: </a:t>
            </a:r>
          </a:p>
          <a:p>
            <a:pPr marL="0" indent="0">
              <a:lnSpc>
                <a:spcPct val="107000"/>
              </a:lnSpc>
              <a:spcBef>
                <a:spcPts val="0"/>
              </a:spcBef>
              <a:spcAft>
                <a:spcPts val="800"/>
              </a:spcAft>
              <a:buNone/>
            </a:pPr>
            <a:r>
              <a:rPr lang="en-US" sz="23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What type of trip </a:t>
            </a:r>
            <a:r>
              <a:rPr lang="en-US" sz="23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does this systematic review and meta-analysis inspire? </a:t>
            </a:r>
          </a:p>
          <a:p>
            <a:pPr marL="0" indent="0">
              <a:lnSpc>
                <a:spcPct val="107000"/>
              </a:lnSpc>
              <a:spcBef>
                <a:spcPts val="0"/>
              </a:spcBef>
              <a:spcAft>
                <a:spcPts val="800"/>
              </a:spcAft>
              <a:buNone/>
            </a:pPr>
            <a:r>
              <a:rPr lang="en-US" sz="23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Since the paper is greater than five years old</a:t>
            </a:r>
            <a:r>
              <a:rPr lang="en-US" sz="2300" dirty="0">
                <a:effectLst/>
                <a:latin typeface="Arial" panose="020B0604020202020204" pitchFamily="34" charset="0"/>
                <a:ea typeface="Times New Roman" panose="02020603050405020304" pitchFamily="18" charset="0"/>
                <a:cs typeface="Arial" panose="020B0604020202020204" pitchFamily="34" charset="0"/>
              </a:rPr>
              <a:t>, </a:t>
            </a:r>
            <a:r>
              <a:rPr lang="en-US" sz="23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does the current evidence suggest that these issues are still relevant? </a:t>
            </a:r>
          </a:p>
          <a:p>
            <a:pPr marL="0" indent="0">
              <a:lnSpc>
                <a:spcPct val="107000"/>
              </a:lnSpc>
              <a:spcBef>
                <a:spcPts val="0"/>
              </a:spcBef>
              <a:spcAft>
                <a:spcPts val="800"/>
              </a:spcAft>
              <a:buNone/>
            </a:pPr>
            <a:r>
              <a:rPr lang="en-US" sz="23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What unique health challenge </a:t>
            </a:r>
            <a:r>
              <a:rPr lang="en-US" sz="23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do you believe is feasible as a focus for improvement? </a:t>
            </a:r>
          </a:p>
          <a:p>
            <a:pPr marL="0" indent="0">
              <a:lnSpc>
                <a:spcPct val="107000"/>
              </a:lnSpc>
              <a:spcBef>
                <a:spcPts val="0"/>
              </a:spcBef>
              <a:spcAft>
                <a:spcPts val="800"/>
              </a:spcAft>
              <a:buNone/>
            </a:pPr>
            <a:r>
              <a:rPr lang="en-US" sz="23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How are the elements of occupational health, </a:t>
            </a:r>
            <a:r>
              <a:rPr lang="en-US" sz="23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environmental health, violence, and injury connected to this situation? </a:t>
            </a:r>
          </a:p>
          <a:p>
            <a:pPr marL="0" indent="0">
              <a:lnSpc>
                <a:spcPct val="107000"/>
              </a:lnSpc>
              <a:spcBef>
                <a:spcPts val="0"/>
              </a:spcBef>
              <a:spcAft>
                <a:spcPts val="800"/>
              </a:spcAft>
              <a:buNone/>
            </a:pPr>
            <a:r>
              <a:rPr lang="en-US" sz="23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How could they be improved if a humanitarian </a:t>
            </a:r>
            <a:r>
              <a:rPr lang="en-US" sz="23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aid trip were performed in this scenario?</a:t>
            </a:r>
            <a:endParaRPr lang="en-US" sz="23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8" name="Picture 7">
            <a:extLst>
              <a:ext uri="{FF2B5EF4-FFF2-40B4-BE49-F238E27FC236}">
                <a16:creationId xmlns:a16="http://schemas.microsoft.com/office/drawing/2014/main" id="{0EFFD9B0-F5ED-7877-715A-8E650C40F547}"/>
              </a:ext>
            </a:extLst>
          </p:cNvPr>
          <p:cNvPicPr>
            <a:picLocks noChangeAspect="1"/>
          </p:cNvPicPr>
          <p:nvPr/>
        </p:nvPicPr>
        <p:blipFill>
          <a:blip r:embed="rId4"/>
          <a:stretch>
            <a:fillRect/>
          </a:stretch>
        </p:blipFill>
        <p:spPr>
          <a:xfrm>
            <a:off x="1126671" y="1825625"/>
            <a:ext cx="4082144" cy="3824061"/>
          </a:xfrm>
          <a:prstGeom prst="rect">
            <a:avLst/>
          </a:prstGeom>
        </p:spPr>
      </p:pic>
      <p:pic>
        <p:nvPicPr>
          <p:cNvPr id="6" name="Video 5">
            <a:hlinkClick r:id="" action="ppaction://media"/>
            <a:extLst>
              <a:ext uri="{FF2B5EF4-FFF2-40B4-BE49-F238E27FC236}">
                <a16:creationId xmlns:a16="http://schemas.microsoft.com/office/drawing/2014/main" id="{AEBF61A0-7140-50CC-7B5B-94819534A56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185657650"/>
      </p:ext>
    </p:extLst>
  </p:cSld>
  <p:clrMapOvr>
    <a:masterClrMapping/>
  </p:clrMapOvr>
  <mc:AlternateContent xmlns:mc="http://schemas.openxmlformats.org/markup-compatibility/2006" xmlns:p14="http://schemas.microsoft.com/office/powerpoint/2010/main">
    <mc:Choice Requires="p14">
      <p:transition spd="slow" p14:dur="2000" advTm="42849"/>
    </mc:Choice>
    <mc:Fallback xmlns="">
      <p:transition spd="slow" advTm="42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B830D-6B84-9B93-2E33-DE2042E1A99C}"/>
              </a:ext>
            </a:extLst>
          </p:cNvPr>
          <p:cNvSpPr>
            <a:spLocks noGrp="1"/>
          </p:cNvSpPr>
          <p:nvPr>
            <p:ph type="title"/>
          </p:nvPr>
        </p:nvSpPr>
        <p:spPr/>
        <p:txBody>
          <a:bodyPr/>
          <a:lstStyle/>
          <a:p>
            <a:pPr algn="ct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7-1 Activity Persuasive Speech Short Paper </a:t>
            </a:r>
            <a:endParaRPr lang="en-US" dirty="0"/>
          </a:p>
        </p:txBody>
      </p:sp>
      <p:sp>
        <p:nvSpPr>
          <p:cNvPr id="3" name="Content Placeholder 2">
            <a:extLst>
              <a:ext uri="{FF2B5EF4-FFF2-40B4-BE49-F238E27FC236}">
                <a16:creationId xmlns:a16="http://schemas.microsoft.com/office/drawing/2014/main" id="{373EC2AC-783D-DC58-66F3-66E88F6E9116}"/>
              </a:ext>
            </a:extLst>
          </p:cNvPr>
          <p:cNvSpPr>
            <a:spLocks noGrp="1"/>
          </p:cNvSpPr>
          <p:nvPr>
            <p:ph sz="half" idx="1"/>
          </p:nvPr>
        </p:nvSpPr>
        <p:spPr/>
        <p:txBody>
          <a:bodyPr>
            <a:normAutofit fontScale="47500" lnSpcReduction="20000"/>
          </a:bodyPr>
          <a:lstStyle/>
          <a:p>
            <a:pPr marL="0" marR="0" indent="0">
              <a:lnSpc>
                <a:spcPct val="107000"/>
              </a:lnSpc>
              <a:spcBef>
                <a:spcPts val="0"/>
              </a:spcBef>
              <a:spcAft>
                <a:spcPts val="0"/>
              </a:spcAft>
              <a:buNone/>
            </a:pPr>
            <a:r>
              <a:rPr lang="en-US" sz="2800" b="1" dirty="0">
                <a:solidFill>
                  <a:srgbClr val="00206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Calibri" panose="020F0502020204030204" pitchFamily="34" charset="0"/>
              </a:rPr>
              <a:t>Prompt</a:t>
            </a:r>
            <a:endParaRPr lang="en-US" sz="2800" b="1"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Read the paper provided in the overview section. Your challenge is to persuade the foundation to adopt this issue as a potential humanitarian aid trip option. Begin your persuasive speech with a summary of what you are requesting. Be clear and concise about the purpose. </a:t>
            </a:r>
          </a:p>
          <a:p>
            <a:pPr marL="0" marR="0" indent="0">
              <a:lnSpc>
                <a:spcPct val="107000"/>
              </a:lnSpc>
              <a:spcBef>
                <a:spcPts val="0"/>
              </a:spcBef>
              <a:spcAft>
                <a:spcPts val="800"/>
              </a:spcAft>
              <a:buNone/>
            </a:pP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indent="0">
              <a:lnSpc>
                <a:spcPct val="107000"/>
              </a:lnSpc>
              <a:spcBef>
                <a:spcPts val="0"/>
              </a:spcBef>
              <a:spcAft>
                <a:spcPts val="800"/>
              </a:spcAft>
              <a:buNone/>
            </a:pPr>
            <a:r>
              <a:rPr lang="en-US" sz="2800" b="1" dirty="0">
                <a:solidFill>
                  <a:schemeClr val="accent4"/>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Calibri" panose="020F0502020204030204" pitchFamily="34" charset="0"/>
              </a:rPr>
              <a:t>Then, discuss how </a:t>
            </a:r>
            <a:r>
              <a:rPr lang="en-US" sz="2800" dirty="0">
                <a:solidFill>
                  <a:schemeClr val="accent4"/>
                </a:solidFill>
                <a:effectLst/>
                <a:latin typeface="Calibri" panose="020F0502020204030204" pitchFamily="34" charset="0"/>
                <a:ea typeface="Times New Roman" panose="02020603050405020304" pitchFamily="18" charset="0"/>
                <a:cs typeface="Calibri" panose="020F0502020204030204" pitchFamily="34" charset="0"/>
              </a:rPr>
              <a:t>this trip addresses the elements of occupational health, environmental health, violence, and injury as presented in the module resources. Additionally, you should refrain from using the first person in order to maintain objectivity and professionalism in your presentation.</a:t>
            </a:r>
          </a:p>
          <a:p>
            <a:pPr marL="0" marR="0" indent="0">
              <a:lnSpc>
                <a:spcPct val="107000"/>
              </a:lnSpc>
              <a:spcBef>
                <a:spcPts val="0"/>
              </a:spcBef>
              <a:spcAft>
                <a:spcPts val="800"/>
              </a:spcAft>
              <a:buNone/>
            </a:pPr>
            <a:endParaRPr lang="en-US" sz="2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800" b="1" dirty="0">
                <a:solidFill>
                  <a:srgbClr val="00206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Calibri" panose="020F0502020204030204" pitchFamily="34" charset="0"/>
              </a:rPr>
              <a:t>Note that you should cite at least three scholarly sources </a:t>
            </a:r>
            <a:r>
              <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from your investigation. The evidence should not be older than five years. To access the Shapiro Library Guide: Nursing—Graduate, go to the Start Here section of the course.</a:t>
            </a:r>
          </a:p>
          <a:p>
            <a:pPr marL="0" marR="0" indent="0">
              <a:lnSpc>
                <a:spcPct val="107000"/>
              </a:lnSpc>
              <a:spcBef>
                <a:spcPts val="0"/>
              </a:spcBef>
              <a:spcAft>
                <a:spcPts val="800"/>
              </a:spcAft>
              <a:buNone/>
            </a:pP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indent="0">
              <a:lnSpc>
                <a:spcPct val="107000"/>
              </a:lnSpc>
              <a:spcBef>
                <a:spcPts val="0"/>
              </a:spcBef>
              <a:spcAft>
                <a:spcPts val="800"/>
              </a:spcAft>
              <a:buNone/>
            </a:pPr>
            <a:r>
              <a:rPr lang="en-US" sz="2800" b="1" dirty="0">
                <a:solidFill>
                  <a:schemeClr val="accent4"/>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Calibri" panose="020F0502020204030204" pitchFamily="34" charset="0"/>
              </a:rPr>
              <a:t>Specifically, you must address </a:t>
            </a:r>
            <a:r>
              <a:rPr lang="en-US" sz="2800" dirty="0">
                <a:solidFill>
                  <a:schemeClr val="accent4"/>
                </a:solidFill>
                <a:effectLst/>
                <a:latin typeface="Calibri" panose="020F0502020204030204" pitchFamily="34" charset="0"/>
                <a:ea typeface="Times New Roman" panose="02020603050405020304" pitchFamily="18" charset="0"/>
                <a:cs typeface="Calibri" panose="020F0502020204030204" pitchFamily="34" charset="0"/>
              </a:rPr>
              <a:t>the following rubric criteria:</a:t>
            </a:r>
            <a:endParaRPr lang="en-US" dirty="0">
              <a:solidFill>
                <a:schemeClr val="accent4"/>
              </a:solidFill>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endParaRPr lang="en-US" sz="2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BABF32FB-18B9-F2BD-AC33-FAD9253B94EC}"/>
              </a:ext>
            </a:extLst>
          </p:cNvPr>
          <p:cNvPicPr>
            <a:picLocks noChangeAspect="1"/>
          </p:cNvPicPr>
          <p:nvPr/>
        </p:nvPicPr>
        <p:blipFill>
          <a:blip r:embed="rId4"/>
          <a:stretch>
            <a:fillRect/>
          </a:stretch>
        </p:blipFill>
        <p:spPr>
          <a:xfrm>
            <a:off x="7233557" y="2057401"/>
            <a:ext cx="3869872" cy="2922814"/>
          </a:xfrm>
          <a:prstGeom prst="rect">
            <a:avLst/>
          </a:prstGeom>
        </p:spPr>
      </p:pic>
      <p:pic>
        <p:nvPicPr>
          <p:cNvPr id="7" name="Video 6">
            <a:hlinkClick r:id="" action="ppaction://media"/>
            <a:extLst>
              <a:ext uri="{FF2B5EF4-FFF2-40B4-BE49-F238E27FC236}">
                <a16:creationId xmlns:a16="http://schemas.microsoft.com/office/drawing/2014/main" id="{5FDD5B37-01EE-2531-EFDF-0FB1E86F2E8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830248801"/>
      </p:ext>
    </p:extLst>
  </p:cSld>
  <p:clrMapOvr>
    <a:masterClrMapping/>
  </p:clrMapOvr>
  <mc:AlternateContent xmlns:mc="http://schemas.openxmlformats.org/markup-compatibility/2006" xmlns:p14="http://schemas.microsoft.com/office/powerpoint/2010/main">
    <mc:Choice Requires="p14">
      <p:transition spd="slow" p14:dur="2000" advTm="77792"/>
    </mc:Choice>
    <mc:Fallback xmlns="">
      <p:transition spd="slow" advTm="777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01921-5D5D-2B4F-8C9C-263C92733AD2}"/>
              </a:ext>
            </a:extLst>
          </p:cNvPr>
          <p:cNvSpPr>
            <a:spLocks noGrp="1"/>
          </p:cNvSpPr>
          <p:nvPr>
            <p:ph type="title"/>
          </p:nvPr>
        </p:nvSpPr>
        <p:spPr/>
        <p:txBody>
          <a:bodyPr/>
          <a:lstStyle/>
          <a:p>
            <a:pPr algn="ctr"/>
            <a:r>
              <a:rPr kumimoji="0" lang="en-US" sz="3200" b="1" i="0" u="none" strike="noStrike" kern="1200" cap="none" spc="0" normalizeH="0" baseline="0" noProof="0" dirty="0">
                <a:ln>
                  <a:noFill/>
                </a:ln>
                <a:solidFill>
                  <a:schemeClr val="accent4"/>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7-1 Activity Persuasive Speech Short Paper </a:t>
            </a:r>
            <a:endParaRPr lang="en-US" dirty="0">
              <a:solidFill>
                <a:schemeClr val="accent4"/>
              </a:solidFill>
            </a:endParaRPr>
          </a:p>
        </p:txBody>
      </p:sp>
      <p:sp>
        <p:nvSpPr>
          <p:cNvPr id="4" name="Content Placeholder 3">
            <a:extLst>
              <a:ext uri="{FF2B5EF4-FFF2-40B4-BE49-F238E27FC236}">
                <a16:creationId xmlns:a16="http://schemas.microsoft.com/office/drawing/2014/main" id="{041874E8-91E6-CE52-3C25-DB33194CA431}"/>
              </a:ext>
            </a:extLst>
          </p:cNvPr>
          <p:cNvSpPr>
            <a:spLocks noGrp="1"/>
          </p:cNvSpPr>
          <p:nvPr>
            <p:ph sz="half" idx="2"/>
          </p:nvPr>
        </p:nvSpPr>
        <p:spPr/>
        <p:txBody>
          <a:bodyPr/>
          <a:lstStyle/>
          <a:p>
            <a:pPr marL="342900" marR="0" lvl="0" indent="-342900">
              <a:lnSpc>
                <a:spcPct val="107000"/>
              </a:lnSpc>
              <a:spcBef>
                <a:spcPts val="0"/>
              </a:spcBef>
              <a:spcAft>
                <a:spcPts val="800"/>
              </a:spcAft>
              <a:buFont typeface="+mj-lt"/>
              <a:buAutoNum type="arabicPeriod"/>
              <a:tabLst>
                <a:tab pos="457200" algn="l"/>
              </a:tabLst>
            </a:pPr>
            <a:r>
              <a:rPr lang="en-US" sz="14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Request Statement</a:t>
            </a:r>
            <a:r>
              <a:rPr lang="en-US" sz="14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Provide a clear, concise, and persuasive summary of your request statement.</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Explore the programs and resources published since systematic review and meta-analysis.</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Provide a brief summary of the trip you propose to address this situation, and briefly prepare the audience to hear your persuasive statement.</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rabicPeriod"/>
              <a:tabLst>
                <a:tab pos="457200" algn="l"/>
              </a:tabLst>
            </a:pPr>
            <a:r>
              <a:rPr lang="en-US" sz="14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Population:</a:t>
            </a:r>
            <a:r>
              <a:rPr lang="en-US" sz="14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 Describe the population in this scenario. Be sure to include all relevant characteristics for painting a meaningful, detailed picture for your audience.</a:t>
            </a:r>
            <a:endParaRPr lang="en-US"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rabicPeriod"/>
              <a:tabLst>
                <a:tab pos="457200" algn="l"/>
              </a:tabLst>
            </a:pPr>
            <a:r>
              <a:rPr lang="en-US" sz="14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Health Challenges</a:t>
            </a:r>
            <a:r>
              <a:rPr lang="en-US" sz="14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Examine the unique health challenges facing this population.</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indent="-342900">
              <a:buAutoNum type="arabicPeriod" startAt="4"/>
            </a:pPr>
            <a:r>
              <a:rPr lang="en-US" sz="14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Occupational Health</a:t>
            </a:r>
            <a:r>
              <a:rPr lang="en-US" sz="1400" dirty="0">
                <a:solidFill>
                  <a:schemeClr val="accent4"/>
                </a:solidFill>
                <a:latin typeface="Arial" panose="020B0604020202020204" pitchFamily="34" charset="0"/>
                <a:ea typeface="Times New Roman" panose="02020603050405020304" pitchFamily="18" charset="0"/>
                <a:cs typeface="Arial" panose="020B0604020202020204" pitchFamily="34" charset="0"/>
              </a:rPr>
              <a:t>: Explain the occupational health   issues in connection to this situation</a:t>
            </a:r>
            <a:endParaRPr lang="en-US" sz="1400" dirty="0">
              <a:solidFill>
                <a:schemeClr val="accent4"/>
              </a:solidFill>
              <a:latin typeface="Arial" panose="020B0604020202020204" pitchFamily="34" charset="0"/>
              <a:cs typeface="Arial" panose="020B0604020202020204" pitchFamily="34" charset="0"/>
            </a:endParaRPr>
          </a:p>
        </p:txBody>
      </p:sp>
      <p:pic>
        <p:nvPicPr>
          <p:cNvPr id="2050" name="Picture 2" descr="See the source image">
            <a:extLst>
              <a:ext uri="{FF2B5EF4-FFF2-40B4-BE49-F238E27FC236}">
                <a16:creationId xmlns:a16="http://schemas.microsoft.com/office/drawing/2014/main" id="{71DF9859-1331-CE1A-4D19-F39CA0323099}"/>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538843" y="1825625"/>
            <a:ext cx="4751615" cy="344850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909B487-F22C-C8BF-E3E4-AC550160A189}"/>
              </a:ext>
            </a:extLst>
          </p:cNvPr>
          <p:cNvSpPr txBox="1"/>
          <p:nvPr/>
        </p:nvSpPr>
        <p:spPr>
          <a:xfrm rot="10800000" flipV="1">
            <a:off x="538842" y="5557076"/>
            <a:ext cx="4751615" cy="738664"/>
          </a:xfrm>
          <a:prstGeom prst="rect">
            <a:avLst/>
          </a:prstGeom>
          <a:noFill/>
        </p:spPr>
        <p:txBody>
          <a:bodyPr wrap="square">
            <a:spAutoFit/>
          </a:bodyPr>
          <a:lstStyle/>
          <a:p>
            <a:r>
              <a:rPr lang="en-US" sz="1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Image accessed from</a:t>
            </a:r>
            <a:r>
              <a:rPr lang="en-US" sz="1400" dirty="0">
                <a:solidFill>
                  <a:srgbClr val="0563C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Request - Free of Charge Creative Commons Green Highway sign image (picserver.org)</a:t>
            </a:r>
            <a:endParaRPr lang="en-US" sz="1400" dirty="0">
              <a:latin typeface="Arial" panose="020B0604020202020204" pitchFamily="34" charset="0"/>
              <a:cs typeface="Arial" panose="020B0604020202020204" pitchFamily="34" charset="0"/>
            </a:endParaRPr>
          </a:p>
        </p:txBody>
      </p:sp>
      <p:pic>
        <p:nvPicPr>
          <p:cNvPr id="5" name="Video 4">
            <a:hlinkClick r:id="" action="ppaction://media"/>
            <a:extLst>
              <a:ext uri="{FF2B5EF4-FFF2-40B4-BE49-F238E27FC236}">
                <a16:creationId xmlns:a16="http://schemas.microsoft.com/office/drawing/2014/main" id="{1D5E7657-A125-4007-FA23-CCC63AB1EEC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550348208"/>
      </p:ext>
    </p:extLst>
  </p:cSld>
  <p:clrMapOvr>
    <a:masterClrMapping/>
  </p:clrMapOvr>
  <mc:AlternateContent xmlns:mc="http://schemas.openxmlformats.org/markup-compatibility/2006" xmlns:p14="http://schemas.microsoft.com/office/powerpoint/2010/main">
    <mc:Choice Requires="p14">
      <p:transition spd="slow" p14:dur="2000" advTm="68225"/>
    </mc:Choice>
    <mc:Fallback xmlns="">
      <p:transition spd="slow" advTm="682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2D2B2-BFA4-DA66-F1E4-3F32D9AB6D95}"/>
              </a:ext>
            </a:extLst>
          </p:cNvPr>
          <p:cNvSpPr>
            <a:spLocks noGrp="1"/>
          </p:cNvSpPr>
          <p:nvPr>
            <p:ph type="title"/>
          </p:nvPr>
        </p:nvSpPr>
        <p:spPr/>
        <p:txBody>
          <a:bodyPr/>
          <a:lstStyle/>
          <a:p>
            <a:pPr algn="ct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7-1 Activity Persuasive Speech Short Paper </a:t>
            </a:r>
            <a:endParaRPr lang="en-US" dirty="0"/>
          </a:p>
        </p:txBody>
      </p:sp>
      <p:sp>
        <p:nvSpPr>
          <p:cNvPr id="3" name="Content Placeholder 2">
            <a:extLst>
              <a:ext uri="{FF2B5EF4-FFF2-40B4-BE49-F238E27FC236}">
                <a16:creationId xmlns:a16="http://schemas.microsoft.com/office/drawing/2014/main" id="{5B0D5D6E-A797-5EFE-B10F-640705319E66}"/>
              </a:ext>
            </a:extLst>
          </p:cNvPr>
          <p:cNvSpPr>
            <a:spLocks noGrp="1"/>
          </p:cNvSpPr>
          <p:nvPr>
            <p:ph sz="half" idx="1"/>
          </p:nvPr>
        </p:nvSpPr>
        <p:spPr/>
        <p:txBody>
          <a:bodyPr>
            <a:normAutofit/>
          </a:bodyPr>
          <a:lstStyle/>
          <a:p>
            <a:pPr marL="0" marR="0" lvl="0" indent="0">
              <a:lnSpc>
                <a:spcPct val="107000"/>
              </a:lnSpc>
              <a:spcBef>
                <a:spcPts val="0"/>
              </a:spcBef>
              <a:spcAft>
                <a:spcPts val="800"/>
              </a:spcAft>
              <a:buNone/>
              <a:tabLst>
                <a:tab pos="457200" algn="l"/>
              </a:tabLst>
            </a:pPr>
            <a:r>
              <a:rPr lang="en-US" sz="1800" b="1" dirty="0">
                <a:effectLst/>
                <a:latin typeface="Arial" panose="020B0604020202020204" pitchFamily="34" charset="0"/>
                <a:ea typeface="Times New Roman" panose="02020603050405020304" pitchFamily="18" charset="0"/>
                <a:cs typeface="Arial" panose="020B0604020202020204" pitchFamily="34" charset="0"/>
              </a:rPr>
              <a:t>5</a:t>
            </a:r>
            <a:r>
              <a:rPr lang="en-US" sz="18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US" sz="18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Environmental </a:t>
            </a:r>
            <a:r>
              <a:rPr lang="en-US" sz="21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Health</a:t>
            </a:r>
            <a:r>
              <a:rPr lang="en-US" sz="21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en-US" sz="2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Analyze the environmental contamination issues that contribute to this situation.</a:t>
            </a:r>
            <a:endParaRPr lang="en-US" sz="2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nSpc>
                <a:spcPct val="107000"/>
              </a:lnSpc>
              <a:spcBef>
                <a:spcPts val="0"/>
              </a:spcBef>
              <a:spcAft>
                <a:spcPts val="800"/>
              </a:spcAft>
              <a:buNone/>
              <a:tabLst>
                <a:tab pos="457200" algn="l"/>
              </a:tabLst>
            </a:pPr>
            <a:r>
              <a:rPr lang="en-US" sz="1800" b="1" dirty="0">
                <a:effectLst/>
                <a:latin typeface="Arial" panose="020B0604020202020204" pitchFamily="34" charset="0"/>
                <a:ea typeface="Times New Roman" panose="02020603050405020304" pitchFamily="18" charset="0"/>
                <a:cs typeface="Arial" panose="020B0604020202020204" pitchFamily="34" charset="0"/>
              </a:rPr>
              <a:t>6.  </a:t>
            </a:r>
            <a:r>
              <a:rPr lang="en-US" sz="18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Violence and Injury</a:t>
            </a:r>
            <a:r>
              <a:rPr lang="en-US" sz="1800" b="1"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a:t>
            </a:r>
            <a:r>
              <a:rPr lang="en-US" sz="18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 Explain how the elements of violence and injury are connected to this occupational exposure and environmental contamination.</a:t>
            </a:r>
            <a:endParaRPr lang="en-US" sz="18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nSpc>
                <a:spcPct val="107000"/>
              </a:lnSpc>
              <a:spcBef>
                <a:spcPts val="0"/>
              </a:spcBef>
              <a:spcAft>
                <a:spcPts val="800"/>
              </a:spcAft>
              <a:buNone/>
              <a:tabLst>
                <a:tab pos="457200" algn="l"/>
              </a:tabLst>
            </a:pPr>
            <a:r>
              <a:rPr lang="en-US" sz="1800" b="1" dirty="0">
                <a:effectLst/>
                <a:latin typeface="Arial" panose="020B0604020202020204" pitchFamily="34" charset="0"/>
                <a:ea typeface="Times New Roman" panose="02020603050405020304" pitchFamily="18" charset="0"/>
                <a:cs typeface="Arial" panose="020B0604020202020204" pitchFamily="34" charset="0"/>
              </a:rPr>
              <a:t>7.  </a:t>
            </a:r>
            <a:r>
              <a:rPr lang="en-US" sz="18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Conclusion:</a:t>
            </a:r>
            <a:r>
              <a:rPr lang="en-US"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Summarize and restate the request based on the evidence provided in your speech.</a:t>
            </a:r>
            <a:endParaRPr lang="en-US" sz="18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3074" name="Picture 2" descr="See the source image">
            <a:extLst>
              <a:ext uri="{FF2B5EF4-FFF2-40B4-BE49-F238E27FC236}">
                <a16:creationId xmlns:a16="http://schemas.microsoft.com/office/drawing/2014/main" id="{17833F7E-6555-05E3-4B9B-B67BA358AF0A}"/>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694714" y="1825625"/>
            <a:ext cx="4659086" cy="273004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F4E560A-BF31-EB7F-AB8D-419E990D3CF8}"/>
              </a:ext>
            </a:extLst>
          </p:cNvPr>
          <p:cNvSpPr txBox="1"/>
          <p:nvPr/>
        </p:nvSpPr>
        <p:spPr>
          <a:xfrm rot="10800000" flipV="1">
            <a:off x="6694714" y="4621782"/>
            <a:ext cx="4659086" cy="646331"/>
          </a:xfrm>
          <a:prstGeom prst="rect">
            <a:avLst/>
          </a:prstGeom>
          <a:noFill/>
        </p:spPr>
        <p:txBody>
          <a:bodyPr wrap="square">
            <a:spAutoFit/>
          </a:bodyPr>
          <a:lstStyle/>
          <a:p>
            <a:r>
              <a:rPr lang="en-US" sz="1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Image accessed from </a:t>
            </a:r>
            <a:r>
              <a:rPr lang="en-US" dirty="0">
                <a:solidFill>
                  <a:srgbClr val="0563C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maxresdefault.jpg (1280×720) (ytimg.com)</a:t>
            </a:r>
            <a:endParaRPr lang="en-US" dirty="0">
              <a:latin typeface="Arial" panose="020B0604020202020204" pitchFamily="34" charset="0"/>
              <a:cs typeface="Arial" panose="020B0604020202020204" pitchFamily="34" charset="0"/>
            </a:endParaRPr>
          </a:p>
        </p:txBody>
      </p:sp>
      <p:pic>
        <p:nvPicPr>
          <p:cNvPr id="5" name="Video 4">
            <a:hlinkClick r:id="" action="ppaction://media"/>
            <a:extLst>
              <a:ext uri="{FF2B5EF4-FFF2-40B4-BE49-F238E27FC236}">
                <a16:creationId xmlns:a16="http://schemas.microsoft.com/office/drawing/2014/main" id="{1729E018-7125-39B0-6A76-2935E8AF26C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875970246"/>
      </p:ext>
    </p:extLst>
  </p:cSld>
  <p:clrMapOvr>
    <a:masterClrMapping/>
  </p:clrMapOvr>
  <mc:AlternateContent xmlns:mc="http://schemas.openxmlformats.org/markup-compatibility/2006" xmlns:p14="http://schemas.microsoft.com/office/powerpoint/2010/main">
    <mc:Choice Requires="p14">
      <p:transition spd="slow" p14:dur="2000" advTm="34273"/>
    </mc:Choice>
    <mc:Fallback xmlns="">
      <p:transition spd="slow" advTm="342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37D8C-D3DB-3824-E566-A1A969262D4F}"/>
              </a:ext>
            </a:extLst>
          </p:cNvPr>
          <p:cNvSpPr>
            <a:spLocks noGrp="1"/>
          </p:cNvSpPr>
          <p:nvPr>
            <p:ph type="title"/>
          </p:nvPr>
        </p:nvSpPr>
        <p:spPr/>
        <p:txBody>
          <a:bodyPr>
            <a:normAutofit/>
          </a:bodyPr>
          <a:lstStyle/>
          <a:p>
            <a:pPr algn="ct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Reference</a:t>
            </a:r>
          </a:p>
        </p:txBody>
      </p:sp>
      <p:sp>
        <p:nvSpPr>
          <p:cNvPr id="3" name="Content Placeholder 2">
            <a:extLst>
              <a:ext uri="{FF2B5EF4-FFF2-40B4-BE49-F238E27FC236}">
                <a16:creationId xmlns:a16="http://schemas.microsoft.com/office/drawing/2014/main" id="{5D413DCB-E9FF-673F-BC96-612D6180CAF6}"/>
              </a:ext>
            </a:extLst>
          </p:cNvPr>
          <p:cNvSpPr>
            <a:spLocks noGrp="1"/>
          </p:cNvSpPr>
          <p:nvPr>
            <p:ph idx="1"/>
          </p:nvPr>
        </p:nvSpPr>
        <p:spPr/>
        <p:txBody>
          <a:bodyPr/>
          <a:lstStyle/>
          <a:p>
            <a:pPr marL="0" marR="0" indent="0">
              <a:spcBef>
                <a:spcPts val="0"/>
              </a:spcBef>
              <a:spcAft>
                <a:spcPts val="800"/>
              </a:spcAft>
              <a:buNone/>
            </a:pPr>
            <a:r>
              <a:rPr lang="en-US" sz="1800" spc="1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MacManus, D., Rona, R., Dickson, H., </a:t>
            </a:r>
            <a:r>
              <a:rPr lang="en-US" sz="1800" spc="15"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Somaini</a:t>
            </a:r>
            <a:r>
              <a:rPr lang="en-US" sz="1800" spc="1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G., Fear, N., &amp; </a:t>
            </a:r>
            <a:r>
              <a:rPr lang="en-US" sz="1800" spc="15"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Wessely</a:t>
            </a:r>
            <a:r>
              <a:rPr lang="en-US" sz="1800" spc="1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S. (2015, January 22). </a:t>
            </a:r>
          </a:p>
          <a:p>
            <a:pPr marL="0" marR="0" indent="0">
              <a:spcBef>
                <a:spcPts val="0"/>
              </a:spcBef>
              <a:spcAft>
                <a:spcPts val="800"/>
              </a:spcAft>
              <a:buNone/>
            </a:pPr>
            <a:endParaRPr lang="en-US" sz="1800" spc="15"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0" marR="0" indent="0">
              <a:spcBef>
                <a:spcPts val="0"/>
              </a:spcBef>
              <a:spcAft>
                <a:spcPts val="800"/>
              </a:spcAft>
              <a:buNone/>
            </a:pPr>
            <a:r>
              <a:rPr lang="en-US" sz="1800" spc="1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Aggressive and violent behavior among military personnel deployed to Iraq and Afghanistan: </a:t>
            </a:r>
          </a:p>
          <a:p>
            <a:pPr marL="0" marR="0" indent="0">
              <a:spcBef>
                <a:spcPts val="0"/>
              </a:spcBef>
              <a:spcAft>
                <a:spcPts val="800"/>
              </a:spcAft>
              <a:buNone/>
            </a:pPr>
            <a:endParaRPr lang="en-US" sz="1800" spc="15"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0" marR="0" indent="0">
              <a:spcBef>
                <a:spcPts val="0"/>
              </a:spcBef>
              <a:spcAft>
                <a:spcPts val="800"/>
              </a:spcAft>
              <a:buNone/>
            </a:pPr>
            <a:r>
              <a:rPr lang="en-US" sz="1800" spc="1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Prevalence and link with deployment and combat exposure. </a:t>
            </a:r>
            <a:r>
              <a:rPr lang="en-US" sz="1800" i="1" spc="1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Epidemiologic Reviews, 37, </a:t>
            </a:r>
          </a:p>
          <a:p>
            <a:pPr marL="0" marR="0" indent="0">
              <a:spcBef>
                <a:spcPts val="0"/>
              </a:spcBef>
              <a:spcAft>
                <a:spcPts val="800"/>
              </a:spcAft>
              <a:buNone/>
            </a:pPr>
            <a:endParaRPr lang="en-US" sz="1800" i="1" spc="15"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0" marR="0" indent="0">
              <a:spcBef>
                <a:spcPts val="0"/>
              </a:spcBef>
              <a:spcAft>
                <a:spcPts val="800"/>
              </a:spcAft>
              <a:buNone/>
            </a:pPr>
            <a:r>
              <a:rPr lang="en-US" sz="1800" i="1" spc="1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US" sz="1800" spc="1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196-212.  https://doi.org/10.1093/epirev/mxu006</a:t>
            </a:r>
            <a:endParaRPr lang="en-US"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US" dirty="0"/>
          </a:p>
        </p:txBody>
      </p:sp>
      <p:pic>
        <p:nvPicPr>
          <p:cNvPr id="5" name="Video 4">
            <a:hlinkClick r:id="" action="ppaction://media"/>
            <a:extLst>
              <a:ext uri="{FF2B5EF4-FFF2-40B4-BE49-F238E27FC236}">
                <a16:creationId xmlns:a16="http://schemas.microsoft.com/office/drawing/2014/main" id="{6AA9CD47-BD55-F680-069D-764CB358EE8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825093991"/>
      </p:ext>
    </p:extLst>
  </p:cSld>
  <p:clrMapOvr>
    <a:masterClrMapping/>
  </p:clrMapOvr>
  <mc:AlternateContent xmlns:mc="http://schemas.openxmlformats.org/markup-compatibility/2006" xmlns:p14="http://schemas.microsoft.com/office/powerpoint/2010/main">
    <mc:Choice Requires="p14">
      <p:transition spd="slow" p14:dur="2000" advTm="10913"/>
    </mc:Choice>
    <mc:Fallback xmlns="">
      <p:transition spd="slow" advTm="10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9CC0E-B5D1-E781-3714-C96CD689A985}"/>
              </a:ext>
            </a:extLst>
          </p:cNvPr>
          <p:cNvSpPr>
            <a:spLocks noGrp="1"/>
          </p:cNvSpPr>
          <p:nvPr>
            <p:ph type="title"/>
          </p:nvPr>
        </p:nvSpPr>
        <p:spPr>
          <a:xfrm>
            <a:off x="5214579" y="629266"/>
            <a:ext cx="6422849" cy="1676603"/>
          </a:xfrm>
        </p:spPr>
        <p:txBody>
          <a:bodyPr>
            <a:normAutofit/>
          </a:bodyPr>
          <a:lstStyle/>
          <a:p>
            <a:pPr algn="ct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APA Format Short Paper</a:t>
            </a:r>
          </a:p>
        </p:txBody>
      </p:sp>
      <p:sp>
        <p:nvSpPr>
          <p:cNvPr id="4135" name="Rectangle 4130">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557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36"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Hardin Open Workshops: APA Style: Basics">
            <a:extLst>
              <a:ext uri="{FF2B5EF4-FFF2-40B4-BE49-F238E27FC236}">
                <a16:creationId xmlns:a16="http://schemas.microsoft.com/office/drawing/2014/main" id="{F7224122-6496-A50E-CDB8-4E7034D5489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48" r="2" b="2"/>
          <a:stretch/>
        </p:blipFill>
        <p:spPr bwMode="auto">
          <a:xfrm>
            <a:off x="761364" y="1126059"/>
            <a:ext cx="3113280" cy="4605881"/>
          </a:xfrm>
          <a:prstGeom prst="rect">
            <a:avLst/>
          </a:prstGeom>
          <a:noFill/>
          <a:effectLst/>
          <a:extLst>
            <a:ext uri="{909E8E84-426E-40DD-AFC4-6F175D3DCCD1}">
              <a14:hiddenFill xmlns:a14="http://schemas.microsoft.com/office/drawing/2010/main">
                <a:solidFill>
                  <a:srgbClr val="FFFFFF"/>
                </a:solidFill>
              </a14:hiddenFill>
            </a:ext>
          </a:extLst>
        </p:spPr>
      </p:pic>
      <p:graphicFrame>
        <p:nvGraphicFramePr>
          <p:cNvPr id="4105" name="Content Placeholder 2">
            <a:extLst>
              <a:ext uri="{FF2B5EF4-FFF2-40B4-BE49-F238E27FC236}">
                <a16:creationId xmlns:a16="http://schemas.microsoft.com/office/drawing/2014/main" id="{663528DA-DC7A-5488-F188-C464C090FCCC}"/>
              </a:ext>
            </a:extLst>
          </p:cNvPr>
          <p:cNvGraphicFramePr>
            <a:graphicFrameLocks noGrp="1"/>
          </p:cNvGraphicFramePr>
          <p:nvPr>
            <p:ph idx="1"/>
          </p:nvPr>
        </p:nvGraphicFramePr>
        <p:xfrm>
          <a:off x="5214581" y="2438400"/>
          <a:ext cx="6422848" cy="37854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Video 3">
            <a:hlinkClick r:id="" action="ppaction://media"/>
            <a:extLst>
              <a:ext uri="{FF2B5EF4-FFF2-40B4-BE49-F238E27FC236}">
                <a16:creationId xmlns:a16="http://schemas.microsoft.com/office/drawing/2014/main" id="{F2668B2D-1509-59B8-91E4-553A6FADF66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288381563"/>
      </p:ext>
    </p:extLst>
  </p:cSld>
  <p:clrMapOvr>
    <a:masterClrMapping/>
  </p:clrMapOvr>
  <mc:AlternateContent xmlns:mc="http://schemas.openxmlformats.org/markup-compatibility/2006" xmlns:p14="http://schemas.microsoft.com/office/powerpoint/2010/main">
    <mc:Choice Requires="p14">
      <p:transition spd="slow" p14:dur="2000" advTm="36783"/>
    </mc:Choice>
    <mc:Fallback xmlns="">
      <p:transition spd="slow" advTm="36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4" name="Rectangle 6163">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66" name="Rectangle 6165">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76" name="Rectangle 6167">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77" name="Rectangle 616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6D138CD-F3B0-CC51-20BA-DAA329D259A3}"/>
              </a:ext>
            </a:extLst>
          </p:cNvPr>
          <p:cNvSpPr>
            <a:spLocks noGrp="1"/>
          </p:cNvSpPr>
          <p:nvPr>
            <p:ph type="title"/>
          </p:nvPr>
        </p:nvSpPr>
        <p:spPr>
          <a:xfrm>
            <a:off x="699714" y="5490971"/>
            <a:ext cx="6962072" cy="1159200"/>
          </a:xfrm>
        </p:spPr>
        <p:txBody>
          <a:bodyPr vert="horz" lIns="91440" tIns="45720" rIns="91440" bIns="45720" rtlCol="0" anchor="ctr">
            <a:normAutofit/>
          </a:bodyPr>
          <a:lstStyle/>
          <a:p>
            <a:br>
              <a:rPr lang="en-US" sz="2500" kern="1200">
                <a:solidFill>
                  <a:srgbClr val="FFFFFF"/>
                </a:solidFill>
                <a:latin typeface="+mj-lt"/>
                <a:ea typeface="+mj-ea"/>
                <a:cs typeface="+mj-cs"/>
              </a:rPr>
            </a:br>
            <a:r>
              <a:rPr lang="en-US" sz="2500" b="1" kern="1200">
                <a:solidFill>
                  <a:srgbClr val="FFFFFF"/>
                </a:solidFill>
                <a:effectLst>
                  <a:outerShdw blurRad="38100" dist="38100" dir="2700000" algn="tl">
                    <a:srgbClr val="000000">
                      <a:alpha val="43137"/>
                    </a:srgbClr>
                  </a:outerShdw>
                </a:effectLst>
                <a:latin typeface="+mj-lt"/>
                <a:ea typeface="+mj-ea"/>
                <a:cs typeface="+mj-cs"/>
              </a:rPr>
              <a:t>Reach out with any questions to Dr. Johnstone @</a:t>
            </a:r>
            <a:br>
              <a:rPr lang="en-US" sz="2500" b="1" kern="1200">
                <a:solidFill>
                  <a:srgbClr val="FFFFFF"/>
                </a:solidFill>
                <a:effectLst>
                  <a:outerShdw blurRad="38100" dist="38100" dir="2700000" algn="tl">
                    <a:srgbClr val="000000">
                      <a:alpha val="43137"/>
                    </a:srgbClr>
                  </a:outerShdw>
                </a:effectLst>
                <a:latin typeface="+mj-lt"/>
                <a:ea typeface="+mj-ea"/>
                <a:cs typeface="+mj-cs"/>
              </a:rPr>
            </a:br>
            <a:r>
              <a:rPr lang="en-US" sz="2500" b="1" kern="1200">
                <a:solidFill>
                  <a:srgbClr val="FFFFFF"/>
                </a:solidFill>
                <a:effectLst>
                  <a:outerShdw blurRad="38100" dist="38100" dir="2700000" algn="tl">
                    <a:srgbClr val="000000">
                      <a:alpha val="43137"/>
                    </a:srgbClr>
                  </a:outerShdw>
                </a:effectLst>
                <a:latin typeface="+mj-lt"/>
                <a:ea typeface="+mj-ea"/>
                <a:cs typeface="+mj-cs"/>
              </a:rPr>
              <a:t> e.Johnstone@snhu.edu</a:t>
            </a:r>
          </a:p>
        </p:txBody>
      </p:sp>
      <p:sp>
        <p:nvSpPr>
          <p:cNvPr id="3" name="Text Placeholder 2">
            <a:extLst>
              <a:ext uri="{FF2B5EF4-FFF2-40B4-BE49-F238E27FC236}">
                <a16:creationId xmlns:a16="http://schemas.microsoft.com/office/drawing/2014/main" id="{D312D45E-1219-1110-EE04-D143B2CFC4F6}"/>
              </a:ext>
            </a:extLst>
          </p:cNvPr>
          <p:cNvSpPr>
            <a:spLocks noGrp="1"/>
          </p:cNvSpPr>
          <p:nvPr>
            <p:ph type="body" idx="1"/>
          </p:nvPr>
        </p:nvSpPr>
        <p:spPr>
          <a:xfrm>
            <a:off x="8456522" y="5633765"/>
            <a:ext cx="3408555" cy="873612"/>
          </a:xfrm>
        </p:spPr>
        <p:txBody>
          <a:bodyPr vert="horz" lIns="91440" tIns="45720" rIns="91440" bIns="45720" rtlCol="0" anchor="ctr">
            <a:normAutofit/>
          </a:bodyPr>
          <a:lstStyle/>
          <a:p>
            <a:r>
              <a:rPr lang="en-US" sz="1900" kern="1200">
                <a:solidFill>
                  <a:srgbClr val="FFFFFF"/>
                </a:solidFill>
                <a:effectLst>
                  <a:outerShdw blurRad="38100" dist="38100" dir="2700000" algn="tl">
                    <a:srgbClr val="000000">
                      <a:alpha val="43137"/>
                    </a:srgbClr>
                  </a:outerShdw>
                </a:effectLst>
                <a:latin typeface="+mn-lt"/>
                <a:ea typeface="+mn-ea"/>
                <a:cs typeface="+mn-cs"/>
              </a:rPr>
              <a:t>Image accessed from https://seanheritage.com/blog/questions/</a:t>
            </a:r>
          </a:p>
        </p:txBody>
      </p:sp>
      <p:pic>
        <p:nvPicPr>
          <p:cNvPr id="6146" name="Picture 2" descr="Questions - Connecting the Dots">
            <a:extLst>
              <a:ext uri="{FF2B5EF4-FFF2-40B4-BE49-F238E27FC236}">
                <a16:creationId xmlns:a16="http://schemas.microsoft.com/office/drawing/2014/main" id="{98C9B096-0805-F085-1081-B6AF7C587E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733" b="23251"/>
          <a:stretch/>
        </p:blipFill>
        <p:spPr bwMode="auto">
          <a:xfrm>
            <a:off x="478535" y="698618"/>
            <a:ext cx="11327549" cy="3903541"/>
          </a:xfrm>
          <a:prstGeom prst="rect">
            <a:avLst/>
          </a:prstGeom>
          <a:noFill/>
          <a:extLst>
            <a:ext uri="{909E8E84-426E-40DD-AFC4-6F175D3DCCD1}">
              <a14:hiddenFill xmlns:a14="http://schemas.microsoft.com/office/drawing/2010/main">
                <a:solidFill>
                  <a:srgbClr val="FFFFFF"/>
                </a:solidFill>
              </a14:hiddenFill>
            </a:ext>
          </a:extLst>
        </p:spPr>
      </p:pic>
      <p:pic>
        <p:nvPicPr>
          <p:cNvPr id="5" name="Video 4">
            <a:hlinkClick r:id="" action="ppaction://media"/>
            <a:extLst>
              <a:ext uri="{FF2B5EF4-FFF2-40B4-BE49-F238E27FC236}">
                <a16:creationId xmlns:a16="http://schemas.microsoft.com/office/drawing/2014/main" id="{E99E9BCA-1A42-2B72-7547-BD8A14B2E8D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79177722"/>
      </p:ext>
    </p:extLst>
  </p:cSld>
  <p:clrMapOvr>
    <a:masterClrMapping/>
  </p:clrMapOvr>
  <mc:AlternateContent xmlns:mc="http://schemas.openxmlformats.org/markup-compatibility/2006" xmlns:p14="http://schemas.microsoft.com/office/powerpoint/2010/main">
    <mc:Choice Requires="p14">
      <p:transition spd="slow" p14:dur="2000" advTm="12425"/>
    </mc:Choice>
    <mc:Fallback xmlns="">
      <p:transition spd="slow" advTm="12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913</Words>
  <Application>Microsoft Office PowerPoint</Application>
  <PresentationFormat>Widescreen</PresentationFormat>
  <Paragraphs>63</Paragraphs>
  <Slides>10</Slides>
  <Notes>2</Notes>
  <HiddenSlides>0</HiddenSlides>
  <MMClips>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Courier New</vt:lpstr>
      <vt:lpstr>Office Theme</vt:lpstr>
      <vt:lpstr> Welcome to IHP 501 Global Health and Diversity </vt:lpstr>
      <vt:lpstr>IHP 501 Module One: 7-1 Activity Persuasive Speech Short Paper </vt:lpstr>
      <vt:lpstr>IHP 501 Module One: 7-1 Activity Persuasive Speech Short Paper </vt:lpstr>
      <vt:lpstr>IHP 501 Module One: 7-1 Activity Persuasive Speech Short Paper </vt:lpstr>
      <vt:lpstr>IHP 501 Module One: 7-1 Activity Persuasive Speech Short Paper </vt:lpstr>
      <vt:lpstr>IHP 501 Module One: 7-1 Activity Persuasive Speech Short Paper </vt:lpstr>
      <vt:lpstr>Reference</vt:lpstr>
      <vt:lpstr>APA Format Short Paper</vt:lpstr>
      <vt:lpstr> Reach out with any questions to Dr. Johnstone @  e.Johnstone@snhu.edu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IHP 501 Global Health and Diversity</dc:title>
  <dc:creator>Johnstone, Esther</dc:creator>
  <cp:lastModifiedBy>Buchanan, Deanna</cp:lastModifiedBy>
  <cp:revision>4</cp:revision>
  <dcterms:created xsi:type="dcterms:W3CDTF">2022-12-30T15:25:45Z</dcterms:created>
  <dcterms:modified xsi:type="dcterms:W3CDTF">2023-05-30T14:08:18Z</dcterms:modified>
</cp:coreProperties>
</file>