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89" r:id="rId6"/>
    <p:sldMasterId id="2147483664" r:id="rId7"/>
  </p:sldMasterIdLst>
  <p:notesMasterIdLst>
    <p:notesMasterId r:id="rId37"/>
  </p:notesMasterIdLst>
  <p:handoutMasterIdLst>
    <p:handoutMasterId r:id="rId38"/>
  </p:handoutMasterIdLst>
  <p:sldIdLst>
    <p:sldId id="1363" r:id="rId8"/>
    <p:sldId id="1368" r:id="rId9"/>
    <p:sldId id="1364" r:id="rId10"/>
    <p:sldId id="1353" r:id="rId11"/>
    <p:sldId id="1339" r:id="rId12"/>
    <p:sldId id="1331" r:id="rId13"/>
    <p:sldId id="1369" r:id="rId14"/>
    <p:sldId id="1370" r:id="rId15"/>
    <p:sldId id="1371" r:id="rId16"/>
    <p:sldId id="1387" r:id="rId17"/>
    <p:sldId id="1372" r:id="rId18"/>
    <p:sldId id="1373" r:id="rId19"/>
    <p:sldId id="1374" r:id="rId20"/>
    <p:sldId id="1375" r:id="rId21"/>
    <p:sldId id="1386" r:id="rId22"/>
    <p:sldId id="1377" r:id="rId23"/>
    <p:sldId id="1359" r:id="rId24"/>
    <p:sldId id="1382" r:id="rId25"/>
    <p:sldId id="1354" r:id="rId26"/>
    <p:sldId id="1340" r:id="rId27"/>
    <p:sldId id="1341" r:id="rId28"/>
    <p:sldId id="1381" r:id="rId29"/>
    <p:sldId id="1379" r:id="rId30"/>
    <p:sldId id="1383" r:id="rId31"/>
    <p:sldId id="315" r:id="rId32"/>
    <p:sldId id="1378" r:id="rId33"/>
    <p:sldId id="1384" r:id="rId34"/>
    <p:sldId id="1385" r:id="rId35"/>
    <p:sldId id="687"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8" userDrawn="1">
          <p15:clr>
            <a:srgbClr val="A4A3A4"/>
          </p15:clr>
        </p15:guide>
        <p15:guide id="4" pos="5472" userDrawn="1">
          <p15:clr>
            <a:srgbClr val="A4A3A4"/>
          </p15:clr>
        </p15:guide>
        <p15:guide id="5" orient="horz" pos="384" userDrawn="1">
          <p15:clr>
            <a:srgbClr val="A4A3A4"/>
          </p15:clr>
        </p15:guide>
        <p15:guide id="6" orient="horz" pos="4032" userDrawn="1">
          <p15:clr>
            <a:srgbClr val="A4A3A4"/>
          </p15:clr>
        </p15:guide>
        <p15:guide id="7" orient="horz" pos="816" userDrawn="1">
          <p15:clr>
            <a:srgbClr val="A4A3A4"/>
          </p15:clr>
        </p15:guide>
        <p15:guide id="8" orient="horz" pos="11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y, Sudipto" initials="RS" lastIdx="4" clrIdx="0">
    <p:extLst>
      <p:ext uri="{19B8F6BF-5375-455C-9EA6-DF929625EA0E}">
        <p15:presenceInfo xmlns:p15="http://schemas.microsoft.com/office/powerpoint/2012/main" userId="S::Sudipto.Roy@Pearson.com::14944e77-dc95-4606-9c86-7ed1bed85a39" providerId="AD"/>
      </p:ext>
    </p:extLst>
  </p:cmAuthor>
  <p:cmAuthor id="2" name="Shweta Jain" initials="SJ" lastIdx="8" clrIdx="1">
    <p:extLst>
      <p:ext uri="{19B8F6BF-5375-455C-9EA6-DF929625EA0E}">
        <p15:presenceInfo xmlns:p15="http://schemas.microsoft.com/office/powerpoint/2012/main" userId="S::Shweta.Jain1@pearson.com::6693a790-fec2-4f1b-bb02-58718b214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00"/>
    <a:srgbClr val="007FA3"/>
    <a:srgbClr val="3C1581"/>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3C443-83D9-4F09-82AD-CCFC7E55D667}" v="15" dt="2020-04-09T05:16:26.07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3" autoAdjust="0"/>
    <p:restoredTop sz="80597" autoAdjust="0"/>
  </p:normalViewPr>
  <p:slideViewPr>
    <p:cSldViewPr>
      <p:cViewPr varScale="1">
        <p:scale>
          <a:sx n="88" d="100"/>
          <a:sy n="88" d="100"/>
        </p:scale>
        <p:origin x="2656" y="176"/>
      </p:cViewPr>
      <p:guideLst>
        <p:guide orient="horz" pos="2160"/>
        <p:guide pos="2880"/>
        <p:guide pos="288"/>
        <p:guide pos="5472"/>
        <p:guide orient="horz" pos="384"/>
        <p:guide orient="horz" pos="4032"/>
        <p:guide orient="horz" pos="816"/>
        <p:guide orient="horz" pos="1104"/>
      </p:guideLst>
    </p:cSldViewPr>
  </p:slideViewPr>
  <p:outlineViewPr>
    <p:cViewPr>
      <p:scale>
        <a:sx n="33" d="100"/>
        <a:sy n="33" d="100"/>
      </p:scale>
      <p:origin x="0" y="-99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1/27/23</a:t>
            </a:fld>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1/27/23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7945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Mount Pleasant has a chimney on the exterior wall, a classical balustrade on top of the roof, a hipped roof, and a dormer window. The pediments are on top of the central main entrance. The Palladian window on the top story above the main entrance. The top story has a cornice, keystone, stucco on stone, double hung window, and 9 over 9 glass panes and string course. The main entrance door has a pediment, aedicule, fanlight, quoins, and main entry on the center axis. The stone base is at the bottom. The stairs create procession and emphasis classical entry design.</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11515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floor plan shows from the left to the right, the second-floor plan on the left, and the first-floor plan on the right. The second-floor plan shows two bedrooms on the top parallelly, and each room has a length of 13 feet and 3 inches. Next to the bedrooms, there are closet and a hall. A great chamber and the stair hall are opposite the bedrooms and next to the hall. The first-floor plan shows a Parlor on the top. A hall is next to the Parlor. A dining room and stair hall are opposite the Parlor and next to the hall. The text below the floor plans read Mount Pleasant Mansion (1761) Philadelphia, Pennsylvania.</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67950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first level and the second level story have rectangular windows in series. The roof has chimneys in series.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88117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ceiling is decorated with flower designs. The joints of the wall and the ceiling are decorated with leaves border. Thrones are arranged to the left and the right of the mantelpiece. A large painting of a man and two small paintings are on the wall.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358782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facade of the house has a pediment on the central part of the top story, and a pediment above the main entrance door. From the top to the bottom of the building, there are cornice, brick construction, box shaped building, double hung window, 6 over 6 panes, string course, aedicule, dependency, a hyphen, and main entry on the center axis.</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568423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one-story building has the main entrance at its ground level. The main entrance has a simple rectangular door. The simple rectangular windows are on the top story and ground level in series. The chimneys are on the roof and the roof of the dependency building. The balustrade fence is on the left.</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7256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268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81366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From the top to the bottom, there are plain ceiling, cornice, broken pediment with keystone at the arch, </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overmantel</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with broken pediment and ear motif, Beaufort (niche) for display, Pilaster, Chimneypiece on the center axis, shutter window jamb, ear motif frames mantel, dado or chair rail, dado, Chippendale style chair with ribbon back splat, and plain wood plank floors.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87205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floor is furnished with decorated flower designs. The chairs around the dining table have splat with carved flowers. A chimneypiece is on the center axis.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1739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568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first candlestick has a circular bottom with a concave surface, a holder that rises from the bottom with protrusions, and bulb shape centerpiece, and a holder. The second candle stick has a hipped bottom with partitions, a holder rises from the bottom with protrusions, a tapered end vase in the middle, and a holder on the top. The third candle stick has a highly decorated circular bottom, protrusions and a tapered end vase in the middle, and a holder on the top.</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97956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82791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drawers have a finial, broken scroll pediment, and a shell motif on the top. It has brass hardware with a drop pull handle. Mahogany or walnut wood is typical. It has drawers for storage, Quarter round column, and a shell motif. It has a cabriole leg with an acanthus leaf petal on the knee and a ball and claws foot.</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548125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noProof="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29</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Long Description:</a:t>
            </a:r>
          </a:p>
          <a:p>
            <a:r>
              <a:rPr lang="en-US" sz="1200" b="0" i="0" u="none" strike="noStrike" kern="1200" noProof="0" dirty="0">
                <a:solidFill>
                  <a:schemeClr val="tx1"/>
                </a:solidFill>
                <a:effectLst/>
                <a:latin typeface="Arial" panose="020B0604020202020204" pitchFamily="34" charset="0"/>
                <a:ea typeface="+mn-ea"/>
                <a:cs typeface="Arial" panose="020B0604020202020204" pitchFamily="34" charset="0"/>
              </a:rPr>
              <a:t>The door has a large frame with simple decorations. The columns on the left and the right have an ear motif. A broken pediment is on the top of the frame. The pediment has a spiral design and a carved flower at its center. Two arched windows on the left and the right of the door. Three arched windows are horizontally linear on the top story wall. Multiple chimneys with doors are lined up horizontally on the roof.</a:t>
            </a:r>
            <a:r>
              <a:rPr lang="en-US" noProof="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90505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a:solidFill>
                  <a:schemeClr val="tx1"/>
                </a:solidFill>
                <a:effectLst/>
                <a:latin typeface="Arial" panose="020B0604020202020204" pitchFamily="34" charset="0"/>
                <a:ea typeface="+mn-ea"/>
                <a:cs typeface="Arial" panose="020B0604020202020204" pitchFamily="34" charset="0"/>
              </a:rPr>
              <a:t>The Faneuil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hall is two-story building with multiple entrances on the ground floor. Two arched windows are on the left and right corners of the entrances. The first level and second level stories each have seven arched windows in series on the front wall. Multiple arched windows are on the side walls of each story. The roof has a pediment with an arched window and a double-</a:t>
            </a:r>
            <a:r>
              <a:rPr lang="en-US" sz="1200" b="0" i="0" u="none" strike="noStrike" kern="1200" dirty="0" err="1">
                <a:solidFill>
                  <a:schemeClr val="tx1"/>
                </a:solidFill>
                <a:effectLst/>
                <a:latin typeface="Arial" panose="020B0604020202020204" pitchFamily="34" charset="0"/>
                <a:ea typeface="+mn-ea"/>
                <a:cs typeface="Arial" panose="020B0604020202020204" pitchFamily="34" charset="0"/>
              </a:rPr>
              <a:t>eaved</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tower above the roof. The bottom eave is rectangular and the top eave is hexagonal with arched windows.</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904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49004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46336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noProof="0" dirty="0">
                <a:latin typeface="Arial" panose="020B0604020202020204" pitchFamily="34" charset="0"/>
                <a:cs typeface="Arial" panose="020B0604020202020204" pitchFamily="34" charset="0"/>
              </a:rPr>
              <a:t>Long Description:</a:t>
            </a:r>
          </a:p>
          <a:p>
            <a:pPr defTabSz="931774">
              <a:defRPr/>
            </a:pP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 portico on the top has a pediment supported by columns. The chimneys are on the left and the right corners of the hipped roof.</a:t>
            </a:r>
            <a:r>
              <a:rPr lang="en-US" dirty="0">
                <a:latin typeface="Arial" panose="020B0604020202020204" pitchFamily="34" charset="0"/>
                <a:cs typeface="Arial" panose="020B0604020202020204" pitchFamily="34" charset="0"/>
              </a:rPr>
              <a:t>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15840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69106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081809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1/27/23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Content Placeholder 7">
            <a:extLst>
              <a:ext uri="{FF2B5EF4-FFF2-40B4-BE49-F238E27FC236}">
                <a16:creationId xmlns:a16="http://schemas.microsoft.com/office/drawing/2014/main" id="{EDF9B687-6C1F-C256-98E1-DEE5EF067BA3}"/>
              </a:ext>
            </a:extLst>
          </p:cNvPr>
          <p:cNvSpPr>
            <a:spLocks noGrp="1"/>
          </p:cNvSpPr>
          <p:nvPr>
            <p:ph sz="quarter" idx="21"/>
          </p:nvPr>
        </p:nvSpPr>
        <p:spPr>
          <a:xfrm>
            <a:off x="3810000" y="6491015"/>
            <a:ext cx="4876800" cy="221018"/>
          </a:xfrm>
        </p:spPr>
        <p:txBody>
          <a:bodyPr wrap="square" lIns="0" tIns="18000" rIns="0" bIns="18000" anchor="ctr">
            <a:spAutoFit/>
          </a:bodyPr>
          <a:lstStyle/>
          <a:p>
            <a:pPr marL="0" indent="0" algn="r">
              <a:buNone/>
            </a:pPr>
            <a:r>
              <a:rPr lang="en-US" altLang="en-US" sz="1200" dirty="0">
                <a:solidFill>
                  <a:schemeClr val="tx1"/>
                </a:solidFill>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72308"/>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619386"/>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5506777"/>
            <a:ext cx="8229600" cy="619386"/>
          </a:xfrm>
        </p:spPr>
        <p:txBody>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1/27/23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Picture Placeholder 4">
            <a:extLst>
              <a:ext uri="{FF2B5EF4-FFF2-40B4-BE49-F238E27FC236}">
                <a16:creationId xmlns:a16="http://schemas.microsoft.com/office/drawing/2014/main" id="{2FDB8079-5D7F-F85C-4AE4-10D9973B3ECD}"/>
              </a:ext>
            </a:extLst>
          </p:cNvPr>
          <p:cNvSpPr>
            <a:spLocks noGrp="1"/>
          </p:cNvSpPr>
          <p:nvPr>
            <p:ph type="pic" sz="quarter" idx="14"/>
          </p:nvPr>
        </p:nvSpPr>
        <p:spPr>
          <a:xfrm>
            <a:off x="2819400" y="3429000"/>
            <a:ext cx="3516313" cy="1316038"/>
          </a:xfrm>
        </p:spPr>
        <p:txBody>
          <a:bodyPr/>
          <a:lstStyle/>
          <a:p>
            <a:endParaRPr lang="en-IN"/>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1/27/23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1/27/23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1/27/23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199" y="6429345"/>
            <a:ext cx="7190117"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1/27/23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028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1/27/23</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119254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41749017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hasCustomPrompt="1"/>
          </p:nvPr>
        </p:nvSpPr>
        <p:spPr>
          <a:xfrm>
            <a:off x="457200" y="1556326"/>
            <a:ext cx="8229600" cy="4434275"/>
          </a:xfrm>
        </p:spPr>
        <p:txBody>
          <a:bodyPr lIns="0" tIns="0" rIns="0" bIns="0"/>
          <a:lstStyle>
            <a:lvl1pPr marL="342000" indent="-342000">
              <a:spcBef>
                <a:spcPts val="600"/>
              </a:spcBef>
              <a:defRPr sz="2400">
                <a:latin typeface="Arial" panose="020B0604020202020204" pitchFamily="34" charset="0"/>
                <a:cs typeface="Arial" panose="020B0604020202020204" pitchFamily="34" charset="0"/>
              </a:defRPr>
            </a:lvl1pPr>
            <a:lvl2pPr indent="-342000">
              <a:defRPr sz="2400">
                <a:latin typeface="Arial" panose="020B0604020202020204" pitchFamily="34" charset="0"/>
                <a:cs typeface="Arial" panose="020B0604020202020204" pitchFamily="34" charset="0"/>
              </a:defRPr>
            </a:lvl2pPr>
            <a:lvl3pPr indent="-342000">
              <a:defRPr sz="2400">
                <a:latin typeface="Arial" panose="020B0604020202020204" pitchFamily="34" charset="0"/>
                <a:cs typeface="Arial" panose="020B0604020202020204" pitchFamily="34" charset="0"/>
              </a:defRPr>
            </a:lvl3pPr>
            <a:lvl4pPr indent="-342000">
              <a:defRPr sz="2400">
                <a:latin typeface="Arial" panose="020B0604020202020204" pitchFamily="34" charset="0"/>
                <a:cs typeface="Arial" panose="020B0604020202020204" pitchFamily="34" charset="0"/>
              </a:defRPr>
            </a:lvl4pPr>
            <a:lvl5pPr indent="-230400">
              <a:defRPr sz="2400">
                <a:latin typeface="+mn-lt"/>
              </a:defRPr>
            </a:lvl5pPr>
          </a:lstStyle>
          <a:p>
            <a:pPr lvl="0"/>
            <a:r>
              <a:rPr lang="en-US" dirty="0"/>
              <a:t>Click to add text</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a:extLst>
              <a:ext uri="{FF2B5EF4-FFF2-40B4-BE49-F238E27FC236}">
                <a16:creationId xmlns:a16="http://schemas.microsoft.com/office/drawing/2014/main" id="{818A3041-F3C3-4A82-B689-660382BB67F1}"/>
              </a:ext>
            </a:extLst>
          </p:cNvPr>
          <p:cNvSpPr>
            <a:spLocks noGrp="1"/>
          </p:cNvSpPr>
          <p:nvPr>
            <p:ph sz="quarter" idx="14"/>
          </p:nvPr>
        </p:nvSpPr>
        <p:spPr>
          <a:xfrm>
            <a:off x="6781800" y="1676400"/>
            <a:ext cx="1524000" cy="4191000"/>
          </a:xfrm>
        </p:spPr>
        <p:txBody>
          <a:bodyPr/>
          <a:lstStyle>
            <a:lvl1pPr marL="342900" indent="-342900">
              <a:spcBef>
                <a:spcPts val="600"/>
              </a:spcBef>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0C2373D-106A-4192-835E-E61E5E04D264}"/>
              </a:ext>
            </a:extLst>
          </p:cNvPr>
          <p:cNvSpPr>
            <a:spLocks noGrp="1"/>
          </p:cNvSpPr>
          <p:nvPr>
            <p:ph type="pic" sz="quarter" idx="15"/>
          </p:nvPr>
        </p:nvSpPr>
        <p:spPr>
          <a:xfrm>
            <a:off x="2819400" y="2514600"/>
            <a:ext cx="3581400" cy="2641600"/>
          </a:xfrm>
        </p:spPr>
        <p:txBody>
          <a:bodyPr/>
          <a:lstStyle/>
          <a:p>
            <a:endParaRPr lang="en-US"/>
          </a:p>
        </p:txBody>
      </p:sp>
      <p:sp>
        <p:nvSpPr>
          <p:cNvPr id="6" name="Content Placeholder 5">
            <a:extLst>
              <a:ext uri="{FF2B5EF4-FFF2-40B4-BE49-F238E27FC236}">
                <a16:creationId xmlns:a16="http://schemas.microsoft.com/office/drawing/2014/main" id="{64B64BB5-2EE4-4720-AE5B-CBC328962A2C}"/>
              </a:ext>
            </a:extLst>
          </p:cNvPr>
          <p:cNvSpPr>
            <a:spLocks noGrp="1"/>
          </p:cNvSpPr>
          <p:nvPr>
            <p:ph sz="quarter" idx="16"/>
          </p:nvPr>
        </p:nvSpPr>
        <p:spPr>
          <a:xfrm>
            <a:off x="457200" y="4419600"/>
            <a:ext cx="8229600" cy="577850"/>
          </a:xfrm>
        </p:spPr>
        <p:txBody>
          <a:bodyPr/>
          <a:lstStyle>
            <a:lvl1pPr marL="342900" indent="-342900">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E253C237-910C-496D-94EB-620CF8D637EA}"/>
              </a:ext>
            </a:extLst>
          </p:cNvPr>
          <p:cNvSpPr>
            <a:spLocks noGrp="1"/>
          </p:cNvSpPr>
          <p:nvPr>
            <p:ph sz="quarter" idx="17"/>
          </p:nvPr>
        </p:nvSpPr>
        <p:spPr>
          <a:xfrm>
            <a:off x="457200" y="5334000"/>
            <a:ext cx="8305800" cy="654050"/>
          </a:xfrm>
        </p:spPr>
        <p:txBody>
          <a:bodyPr/>
          <a:lstStyle>
            <a:lvl1pPr marL="342900" indent="-342900">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5854856-0F85-44EF-93EE-37716F54DE92}"/>
              </a:ext>
            </a:extLst>
          </p:cNvPr>
          <p:cNvSpPr>
            <a:spLocks noGrp="1"/>
          </p:cNvSpPr>
          <p:nvPr>
            <p:ph sz="quarter" idx="18"/>
          </p:nvPr>
        </p:nvSpPr>
        <p:spPr>
          <a:xfrm>
            <a:off x="457200" y="5334000"/>
            <a:ext cx="7848600" cy="65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0686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7A00-5A53-12DA-3E3F-578C331578C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411C7B-5C2A-6770-94BE-3BBCB415855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85861D7-37CD-725A-AAF4-A57FD61B5BE1}"/>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5" name="Footer Placeholder 4">
            <a:extLst>
              <a:ext uri="{FF2B5EF4-FFF2-40B4-BE49-F238E27FC236}">
                <a16:creationId xmlns:a16="http://schemas.microsoft.com/office/drawing/2014/main" id="{652050C3-1402-219A-D166-189291D736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B481C9-6CAB-549D-C923-8525FC794676}"/>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382306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0DC3-3978-B520-9169-249485DA796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B627AD-18A1-1366-39F0-304FBFC75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1FE14C-8440-FDD6-EB31-C284D8248A2D}"/>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5" name="Footer Placeholder 4">
            <a:extLst>
              <a:ext uri="{FF2B5EF4-FFF2-40B4-BE49-F238E27FC236}">
                <a16:creationId xmlns:a16="http://schemas.microsoft.com/office/drawing/2014/main" id="{2BF28E86-E81E-80DE-551B-7AF388EBC8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CB6C17-71DE-B34F-A40F-11CDAB74866D}"/>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808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1/27/23</a:t>
            </a:fld>
            <a:endParaRPr lang="en-US" dirty="0"/>
          </a:p>
        </p:txBody>
      </p:sp>
      <p:sp>
        <p:nvSpPr>
          <p:cNvPr id="17" name="Slide Number Placeholder 16"/>
          <p:cNvSpPr>
            <a:spLocks noGrp="1"/>
          </p:cNvSpPr>
          <p:nvPr>
            <p:ph type="sldNum" sz="quarter" idx="17"/>
          </p:nvPr>
        </p:nvSpPr>
        <p:spPr/>
        <p:txBody>
          <a:bodyPr/>
          <a:lstStyle/>
          <a:p>
            <a:fld id="{200B2350-5261-4F5C-9DF5-EF0D264FC8D2}" type="slidenum">
              <a:rPr lang="en-US" smtClean="0"/>
              <a:pPr/>
              <a:t>‹#›</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7974-DF8D-5E88-0321-2858C170C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114ACD-2BBA-1BBB-2474-597B16F0E71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BAA46-F085-2FE9-CA06-4F40A135A9B8}"/>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5" name="Footer Placeholder 4">
            <a:extLst>
              <a:ext uri="{FF2B5EF4-FFF2-40B4-BE49-F238E27FC236}">
                <a16:creationId xmlns:a16="http://schemas.microsoft.com/office/drawing/2014/main" id="{AFB39975-0198-0AB0-E867-C5129A26A6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6B58F94-58FE-07AA-BCA6-9C371196DB92}"/>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44486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2A99-6E7A-EB9D-818C-E72D000D0F5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ED2CB2-680E-AAAE-DFBE-BD915174487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1011009-13DB-3F52-DCCC-166923F397C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818ABA7-51C4-1067-6714-1EC1E1A391EA}"/>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6" name="Footer Placeholder 5">
            <a:extLst>
              <a:ext uri="{FF2B5EF4-FFF2-40B4-BE49-F238E27FC236}">
                <a16:creationId xmlns:a16="http://schemas.microsoft.com/office/drawing/2014/main" id="{715B804F-760D-4CA0-A584-DEE58D9F02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F19FD6-6C3E-9319-3333-B0F9E3976BAC}"/>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1524588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F29A-CDC2-2EC7-8A29-78247303726E}"/>
              </a:ext>
            </a:extLst>
          </p:cNvPr>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DF79F08-E4C4-A7D3-6756-D34D54119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DDAEA-5E33-377C-3CA7-1CD4A54E086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5285A3B-126D-3BC0-C4E2-3EC56E16D48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1151A-2412-4B18-06C2-C5C3B8816F4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24830C1-1250-08C3-857F-ABEA2973ABD6}"/>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8" name="Footer Placeholder 7">
            <a:extLst>
              <a:ext uri="{FF2B5EF4-FFF2-40B4-BE49-F238E27FC236}">
                <a16:creationId xmlns:a16="http://schemas.microsoft.com/office/drawing/2014/main" id="{99008CC4-EF17-800D-4C3C-DFA7B6D5898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286B81E-CF1C-115D-E135-39FA47CC3FA9}"/>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193431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43A7-0966-6E46-2A45-065EF0C3BD2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9E3C7D-0EBF-9409-369A-6A54F27BD6E2}"/>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4" name="Footer Placeholder 3">
            <a:extLst>
              <a:ext uri="{FF2B5EF4-FFF2-40B4-BE49-F238E27FC236}">
                <a16:creationId xmlns:a16="http://schemas.microsoft.com/office/drawing/2014/main" id="{1AA89D86-3058-8CF5-F3D9-D53595317CF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29C6812-8737-EFEC-C3A8-EBF4CD83BE47}"/>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80949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FD5A9-6B61-ECEA-6D61-8F235DCAC431}"/>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3" name="Footer Placeholder 2">
            <a:extLst>
              <a:ext uri="{FF2B5EF4-FFF2-40B4-BE49-F238E27FC236}">
                <a16:creationId xmlns:a16="http://schemas.microsoft.com/office/drawing/2014/main" id="{51469659-E653-413A-8467-A567F0F6A01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47196E-E581-272E-CDC8-C754323EA200}"/>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348466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3805-4B93-C2B0-D6F3-ED9156838D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4687A9B-7394-034F-4440-F4C49C1CBB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797B17B-FE74-4537-4974-E926DFAA5E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D3BD6-F945-A909-F145-8D965F0FA0E3}"/>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6" name="Footer Placeholder 5">
            <a:extLst>
              <a:ext uri="{FF2B5EF4-FFF2-40B4-BE49-F238E27FC236}">
                <a16:creationId xmlns:a16="http://schemas.microsoft.com/office/drawing/2014/main" id="{AE337F9F-D2E3-3AAB-07EA-FF47D66F88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0E02C6-997F-AD8E-5D5F-83D07F63810E}"/>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785144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FBC7-DFF2-5B99-EA84-0A31B8FE7A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9C9FBFE-4A2A-8308-11C2-063E9A1F805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1CA41E-60A5-C101-2CCB-633AA6FA5D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DE366-CF7D-A95C-C049-C2E304E1FC6E}"/>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6" name="Footer Placeholder 5">
            <a:extLst>
              <a:ext uri="{FF2B5EF4-FFF2-40B4-BE49-F238E27FC236}">
                <a16:creationId xmlns:a16="http://schemas.microsoft.com/office/drawing/2014/main" id="{F3104A8F-74B3-A9E8-36D7-26A6DB552D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2D4C2B-02B1-FA48-5182-8684E0E2CE59}"/>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37032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8F9E-F654-DC6C-028C-34FC3133473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D5A1E4-6594-11BE-2767-387C398DF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F9BFED-A7AB-0C21-F841-214B6D902C45}"/>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5" name="Footer Placeholder 4">
            <a:extLst>
              <a:ext uri="{FF2B5EF4-FFF2-40B4-BE49-F238E27FC236}">
                <a16:creationId xmlns:a16="http://schemas.microsoft.com/office/drawing/2014/main" id="{52487EBF-76A3-3C3D-3439-CBC44C05E0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8CFFEA-42AC-0B43-C44A-CCC9FD2499A4}"/>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201576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E5DC32-E2DC-00D0-79F5-0A023E65090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2E12520-FF3C-7020-7D7E-E204FF2D6C8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88F4C9-7EBA-62D7-A79A-F529A6E3B31A}"/>
              </a:ext>
            </a:extLst>
          </p:cNvPr>
          <p:cNvSpPr>
            <a:spLocks noGrp="1"/>
          </p:cNvSpPr>
          <p:nvPr>
            <p:ph type="dt" sz="half" idx="10"/>
          </p:nvPr>
        </p:nvSpPr>
        <p:spPr/>
        <p:txBody>
          <a:bodyPr/>
          <a:lstStyle/>
          <a:p>
            <a:fld id="{F9794F76-5ADA-44D0-A665-AFF14282307C}" type="datetimeFigureOut">
              <a:rPr lang="en-IN" smtClean="0"/>
              <a:t>27/01/23</a:t>
            </a:fld>
            <a:endParaRPr lang="en-IN"/>
          </a:p>
        </p:txBody>
      </p:sp>
      <p:sp>
        <p:nvSpPr>
          <p:cNvPr id="5" name="Footer Placeholder 4">
            <a:extLst>
              <a:ext uri="{FF2B5EF4-FFF2-40B4-BE49-F238E27FC236}">
                <a16:creationId xmlns:a16="http://schemas.microsoft.com/office/drawing/2014/main" id="{4A262BB5-644E-356B-DA1F-82473BE601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B2B450-44FF-22C2-EBD8-29293978BB96}"/>
              </a:ext>
            </a:extLst>
          </p:cNvPr>
          <p:cNvSpPr>
            <a:spLocks noGrp="1"/>
          </p:cNvSpPr>
          <p:nvPr>
            <p:ph type="sldNum" sz="quarter" idx="12"/>
          </p:nvPr>
        </p:nvSpPr>
        <p:spPr/>
        <p:txBody>
          <a:bodyPr/>
          <a:lstStyle/>
          <a:p>
            <a:fld id="{27317A93-C826-41AE-9CFE-B308830A1A44}" type="slidenum">
              <a:rPr lang="en-IN" smtClean="0"/>
              <a:t>‹#›</a:t>
            </a:fld>
            <a:endParaRPr lang="en-IN"/>
          </a:p>
        </p:txBody>
      </p:sp>
    </p:spTree>
    <p:extLst>
      <p:ext uri="{BB962C8B-B14F-4D97-AF65-F5344CB8AC3E}">
        <p14:creationId xmlns:p14="http://schemas.microsoft.com/office/powerpoint/2010/main" val="1551351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14D7-1B86-F75A-FC97-723B218FE3C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0DBC979-3720-F42E-6720-633E758E44C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61E8A7E-BAEB-8051-69A4-1404E0545B13}"/>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5" name="Footer Placeholder 4">
            <a:extLst>
              <a:ext uri="{FF2B5EF4-FFF2-40B4-BE49-F238E27FC236}">
                <a16:creationId xmlns:a16="http://schemas.microsoft.com/office/drawing/2014/main" id="{02B8B7CE-E465-CC70-48FC-AB617B894B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D5F8619-3011-4CE3-241A-B5C36BCD70A9}"/>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402343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1/27/23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380D-284F-1976-6B76-525785ACFD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8FD625-7A80-D13B-744F-25AF63ABC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4AACD1-2CFC-EF8B-9D70-B41C3D40DBF7}"/>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5" name="Footer Placeholder 4">
            <a:extLst>
              <a:ext uri="{FF2B5EF4-FFF2-40B4-BE49-F238E27FC236}">
                <a16:creationId xmlns:a16="http://schemas.microsoft.com/office/drawing/2014/main" id="{FC75BB66-1C25-A5FD-72FA-2BBFEE07748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D0211F-B40F-64E9-57AA-C7A1EC3296DD}"/>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08534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098C-07C0-E0F7-437C-0BABDDABF6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6F63849-1771-B53D-7339-9DA8D452B2F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1093F1-78DC-7A5A-BEC9-518FC781B0F8}"/>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5" name="Footer Placeholder 4">
            <a:extLst>
              <a:ext uri="{FF2B5EF4-FFF2-40B4-BE49-F238E27FC236}">
                <a16:creationId xmlns:a16="http://schemas.microsoft.com/office/drawing/2014/main" id="{75376B4D-C339-9220-0FA7-1D8B4FFC3A1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47F19B-37D2-2336-E679-9B898BF1C35D}"/>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3287522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1040-BC7B-67A4-8895-EC3E5471BC5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18B357-9E79-11E5-15BC-5601D8BDBC0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93D062-709E-A9DC-99B4-B4084EC94BE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66482C4-4FA1-034F-AF29-83B081CF3175}"/>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6" name="Footer Placeholder 5">
            <a:extLst>
              <a:ext uri="{FF2B5EF4-FFF2-40B4-BE49-F238E27FC236}">
                <a16:creationId xmlns:a16="http://schemas.microsoft.com/office/drawing/2014/main" id="{74C91B71-14BF-F323-26C1-3E95464405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AC805E-AE53-0EB3-A691-4C2EFECC714F}"/>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367882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9F24-E2CE-85C4-CE2A-58F2DC1402CB}"/>
              </a:ext>
            </a:extLst>
          </p:cNvPr>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968FAB-28DB-C525-DEC1-F3865EA55E2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315A2-7A04-09C4-1C11-CC9854EAB8A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4CC428B-6832-9C45-01C0-9A62CBF0BB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2FC5B-D174-389F-74B3-E96F3ED2B43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6892264-BCC6-5AC0-209E-D22EE3CE174A}"/>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8" name="Footer Placeholder 7">
            <a:extLst>
              <a:ext uri="{FF2B5EF4-FFF2-40B4-BE49-F238E27FC236}">
                <a16:creationId xmlns:a16="http://schemas.microsoft.com/office/drawing/2014/main" id="{D6BB0B42-3B34-40E3-AA90-3C3B36848DE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34067D4-0F77-50E6-B6BB-5658F29C8041}"/>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822031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4F16-A836-C9E3-4357-A7E6982CC2A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CCB2638-05EE-D91E-3563-50B0F6AF0DD3}"/>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4" name="Footer Placeholder 3">
            <a:extLst>
              <a:ext uri="{FF2B5EF4-FFF2-40B4-BE49-F238E27FC236}">
                <a16:creationId xmlns:a16="http://schemas.microsoft.com/office/drawing/2014/main" id="{C0E9BE11-F718-0C55-924D-9319384CADD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2C86D0C-AB79-D764-1FDE-74222B3A8805}"/>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818700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974F9-CB15-E7DC-0954-96388E2EE448}"/>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3" name="Footer Placeholder 2">
            <a:extLst>
              <a:ext uri="{FF2B5EF4-FFF2-40B4-BE49-F238E27FC236}">
                <a16:creationId xmlns:a16="http://schemas.microsoft.com/office/drawing/2014/main" id="{F0F6301E-575F-988D-6450-22C52EFCBFF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890D071-88FB-E8F4-84B9-C61EB2641CF1}"/>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254081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D45F-4B64-06CE-8409-4E445FC7CB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733D424-BC74-C7BF-2EB5-CAC4B359FB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2D1A7C8-E666-DD5E-8674-F145C9C15E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D82F7-8872-23C1-BB88-A196C527EE67}"/>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6" name="Footer Placeholder 5">
            <a:extLst>
              <a:ext uri="{FF2B5EF4-FFF2-40B4-BE49-F238E27FC236}">
                <a16:creationId xmlns:a16="http://schemas.microsoft.com/office/drawing/2014/main" id="{5DED2E75-AA56-A546-1E08-E0A837FC24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DA4B14-1765-CE0A-FC7C-112D22A6C602}"/>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3161018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A211-3966-9CC1-7F6B-15A1C72BAAE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9680A30-5485-8FA2-5334-4629EE48DB3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9B3BAE1-3606-0E21-DD96-1A6846B274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0970A-38D6-9202-8068-C855D12ADE7B}"/>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6" name="Footer Placeholder 5">
            <a:extLst>
              <a:ext uri="{FF2B5EF4-FFF2-40B4-BE49-F238E27FC236}">
                <a16:creationId xmlns:a16="http://schemas.microsoft.com/office/drawing/2014/main" id="{BD63105D-F2A3-945D-6F07-C81CC9D8A16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1C8F0A-19D5-E86D-BB4B-D637DB6D42D3}"/>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1470258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29DB-98EC-F4E7-AD30-FE952CA5BA3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581BE4-AEE0-4D98-35ED-0CAA5AE2B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C7918B-17FD-FE27-2553-1978CD369CD0}"/>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5" name="Footer Placeholder 4">
            <a:extLst>
              <a:ext uri="{FF2B5EF4-FFF2-40B4-BE49-F238E27FC236}">
                <a16:creationId xmlns:a16="http://schemas.microsoft.com/office/drawing/2014/main" id="{B2C4A779-C428-A34B-F535-6221CB62E1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5B4C13-0B95-C9A2-0EBC-C32E60CBF70E}"/>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4001473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A9DDE-D139-D6FD-30F5-1ADB6580358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2B28B77-B0B8-F5B5-B7B0-7B33E26D554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1F72E9-D1DF-F6EE-3534-749217D2CAA1}"/>
              </a:ext>
            </a:extLst>
          </p:cNvPr>
          <p:cNvSpPr>
            <a:spLocks noGrp="1"/>
          </p:cNvSpPr>
          <p:nvPr>
            <p:ph type="dt" sz="half" idx="10"/>
          </p:nvPr>
        </p:nvSpPr>
        <p:spPr/>
        <p:txBody>
          <a:bodyPr/>
          <a:lstStyle/>
          <a:p>
            <a:fld id="{B54556B5-6B2C-4BE1-BB99-A3AD9B926B6C}" type="datetimeFigureOut">
              <a:rPr lang="en-IN" smtClean="0"/>
              <a:t>27/01/23</a:t>
            </a:fld>
            <a:endParaRPr lang="en-IN"/>
          </a:p>
        </p:txBody>
      </p:sp>
      <p:sp>
        <p:nvSpPr>
          <p:cNvPr id="5" name="Footer Placeholder 4">
            <a:extLst>
              <a:ext uri="{FF2B5EF4-FFF2-40B4-BE49-F238E27FC236}">
                <a16:creationId xmlns:a16="http://schemas.microsoft.com/office/drawing/2014/main" id="{47D28BBF-86BA-1565-9284-902198087B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C600B1-94A5-E4C3-C017-17CAD1325FB0}"/>
              </a:ext>
            </a:extLst>
          </p:cNvPr>
          <p:cNvSpPr>
            <a:spLocks noGrp="1"/>
          </p:cNvSpPr>
          <p:nvPr>
            <p:ph type="sldNum" sz="quarter" idx="12"/>
          </p:nvPr>
        </p:nvSpPr>
        <p:spPr/>
        <p:txBody>
          <a:bodyPr/>
          <a:lstStyle/>
          <a:p>
            <a:fld id="{3829EE7B-95B0-464A-B44A-56A4EE3305E2}" type="slidenum">
              <a:rPr lang="en-IN" smtClean="0"/>
              <a:t>‹#›</a:t>
            </a:fld>
            <a:endParaRPr lang="en-IN"/>
          </a:p>
        </p:txBody>
      </p:sp>
    </p:spTree>
    <p:extLst>
      <p:ext uri="{BB962C8B-B14F-4D97-AF65-F5344CB8AC3E}">
        <p14:creationId xmlns:p14="http://schemas.microsoft.com/office/powerpoint/2010/main" val="269071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1/27/23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1669113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815072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A9DF6EFB-3F44-496C-A842-1E0B3D3B975A}" type="datetimeFigureOut">
              <a:rPr lang="en-US" smtClean="0"/>
              <a:pPr/>
              <a:t>1/27/23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itle Placeholder">
            <a:extLst>
              <a:ext uri="{FF2B5EF4-FFF2-40B4-BE49-F238E27FC236}">
                <a16:creationId xmlns:a16="http://schemas.microsoft.com/office/drawing/2014/main" id="{ADDB680E-30A6-4CD4-97E3-003925CCC58A}"/>
              </a:ext>
            </a:extLst>
          </p:cNvP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Content Placeholder 5">
            <a:extLst>
              <a:ext uri="{FF2B5EF4-FFF2-40B4-BE49-F238E27FC236}">
                <a16:creationId xmlns:a16="http://schemas.microsoft.com/office/drawing/2014/main" id="{E46E832A-AFB7-4A18-8105-BED424076B99}"/>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8" name="Content Placeholder 7">
            <a:extLst>
              <a:ext uri="{FF2B5EF4-FFF2-40B4-BE49-F238E27FC236}">
                <a16:creationId xmlns:a16="http://schemas.microsoft.com/office/drawing/2014/main" id="{AA9F4D4F-DF48-40B4-8BD4-FD2706CB534A}"/>
              </a:ext>
            </a:extLst>
          </p:cNvPr>
          <p:cNvSpPr>
            <a:spLocks noGrp="1"/>
          </p:cNvSpPr>
          <p:nvPr>
            <p:ph sz="quarter" idx="15" hasCustomPrompt="1"/>
          </p:nvPr>
        </p:nvSpPr>
        <p:spPr>
          <a:xfrm>
            <a:off x="5029200" y="3252788"/>
            <a:ext cx="3657600" cy="893761"/>
          </a:xfrm>
        </p:spPr>
        <p:txBody>
          <a:bodyPr/>
          <a:lstStyle>
            <a:lvl1pPr marL="101600" indent="0">
              <a:buNone/>
              <a:defRPr sz="2200"/>
            </a:lvl1pPr>
          </a:lstStyle>
          <a:p>
            <a:pPr lvl="0"/>
            <a:r>
              <a:rPr lang="en-US" dirty="0"/>
              <a:t>Chapter name</a:t>
            </a:r>
          </a:p>
        </p:txBody>
      </p:sp>
      <p:sp>
        <p:nvSpPr>
          <p:cNvPr id="21" name="Picture Placeholder 2">
            <a:extLst>
              <a:ext uri="{FF2B5EF4-FFF2-40B4-BE49-F238E27FC236}">
                <a16:creationId xmlns:a16="http://schemas.microsoft.com/office/drawing/2014/main" id="{3775DEB9-371F-4F7C-9E72-5881E622C6B2}"/>
              </a:ext>
            </a:extLst>
          </p:cNvPr>
          <p:cNvSpPr>
            <a:spLocks noGrp="1"/>
          </p:cNvSpPr>
          <p:nvPr>
            <p:ph type="pic" sz="quarter" idx="18"/>
          </p:nvPr>
        </p:nvSpPr>
        <p:spPr>
          <a:xfrm>
            <a:off x="457200" y="1517650"/>
            <a:ext cx="4178300" cy="4608513"/>
          </a:xfrm>
        </p:spPr>
        <p:txBody>
          <a:bodyPr/>
          <a:lstStyle/>
          <a:p>
            <a:endParaRPr lang="en-IN"/>
          </a:p>
        </p:txBody>
      </p:sp>
      <p:sp>
        <p:nvSpPr>
          <p:cNvPr id="22" name="Picture Placeholder 3">
            <a:extLst>
              <a:ext uri="{FF2B5EF4-FFF2-40B4-BE49-F238E27FC236}">
                <a16:creationId xmlns:a16="http://schemas.microsoft.com/office/drawing/2014/main" id="{0719BB34-6C8A-431F-A718-92C95487F7B6}"/>
              </a:ext>
            </a:extLst>
          </p:cNvPr>
          <p:cNvSpPr>
            <a:spLocks noGrp="1"/>
          </p:cNvSpPr>
          <p:nvPr>
            <p:ph type="pic" sz="quarter" idx="19"/>
          </p:nvPr>
        </p:nvSpPr>
        <p:spPr>
          <a:xfrm>
            <a:off x="457200" y="6291263"/>
            <a:ext cx="1262063" cy="566737"/>
          </a:xfrm>
        </p:spPr>
        <p:txBody>
          <a:bodyPr/>
          <a:lstStyle/>
          <a:p>
            <a:endParaRPr lang="en-IN" dirty="0"/>
          </a:p>
        </p:txBody>
      </p:sp>
      <p:sp>
        <p:nvSpPr>
          <p:cNvPr id="23" name="Content Placeholder 7">
            <a:extLst>
              <a:ext uri="{FF2B5EF4-FFF2-40B4-BE49-F238E27FC236}">
                <a16:creationId xmlns:a16="http://schemas.microsoft.com/office/drawing/2014/main" id="{F1702C9D-6322-4EB6-8C1C-0A4114EB9DC8}"/>
              </a:ext>
            </a:extLst>
          </p:cNvPr>
          <p:cNvSpPr>
            <a:spLocks noGrp="1"/>
          </p:cNvSpPr>
          <p:nvPr>
            <p:ph sz="quarter" idx="20" hasCustomPrompt="1"/>
          </p:nvPr>
        </p:nvSpPr>
        <p:spPr>
          <a:xfrm>
            <a:off x="5029200" y="4379844"/>
            <a:ext cx="3657600" cy="893761"/>
          </a:xfrm>
        </p:spPr>
        <p:txBody>
          <a:bodyPr/>
          <a:lstStyle>
            <a:lvl1pPr marL="101600" indent="0">
              <a:buNone/>
              <a:defRPr sz="2200"/>
            </a:lvl1pPr>
          </a:lstStyle>
          <a:p>
            <a:pPr lvl="0"/>
            <a:r>
              <a:rPr lang="en-US" dirty="0"/>
              <a:t>Chapter name</a:t>
            </a:r>
          </a:p>
        </p:txBody>
      </p:sp>
      <p:sp>
        <p:nvSpPr>
          <p:cNvPr id="3" name="Content Placeholder 2">
            <a:extLst>
              <a:ext uri="{FF2B5EF4-FFF2-40B4-BE49-F238E27FC236}">
                <a16:creationId xmlns:a16="http://schemas.microsoft.com/office/drawing/2014/main" id="{8A026303-4976-4CB5-AE31-5123D7A3865C}"/>
              </a:ext>
            </a:extLst>
          </p:cNvPr>
          <p:cNvSpPr>
            <a:spLocks noGrp="1"/>
          </p:cNvSpPr>
          <p:nvPr>
            <p:ph sz="quarter" idx="21"/>
          </p:nvPr>
        </p:nvSpPr>
        <p:spPr>
          <a:xfrm>
            <a:off x="457200" y="990600"/>
            <a:ext cx="8229600" cy="37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a:extLst>
              <a:ext uri="{FF2B5EF4-FFF2-40B4-BE49-F238E27FC236}">
                <a16:creationId xmlns:a16="http://schemas.microsoft.com/office/drawing/2014/main" id="{66C8179C-6F86-4206-8BEB-B985D1E75B5E}"/>
              </a:ext>
            </a:extLst>
          </p:cNvPr>
          <p:cNvSpPr>
            <a:spLocks noGrp="1"/>
          </p:cNvSpPr>
          <p:nvPr>
            <p:ph sz="quarter" idx="22"/>
          </p:nvPr>
        </p:nvSpPr>
        <p:spPr>
          <a:xfrm>
            <a:off x="2895600" y="6477000"/>
            <a:ext cx="5791200" cy="26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3655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1/27/23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2E48EFC-0C4E-479B-AAE7-B6EA2C945310}"/>
              </a:ext>
            </a:extLst>
          </p:cNvPr>
          <p:cNvSpPr>
            <a:spLocks noGrp="1"/>
          </p:cNvSpPr>
          <p:nvPr>
            <p:ph sz="quarter" idx="13"/>
          </p:nvPr>
        </p:nvSpPr>
        <p:spPr>
          <a:xfrm>
            <a:off x="457200" y="1219200"/>
            <a:ext cx="22098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752AE262-30A7-4D91-9921-2A686AFFC05A}"/>
              </a:ext>
            </a:extLst>
          </p:cNvPr>
          <p:cNvSpPr>
            <a:spLocks noGrp="1"/>
          </p:cNvSpPr>
          <p:nvPr>
            <p:ph type="pic" sz="quarter" idx="14"/>
          </p:nvPr>
        </p:nvSpPr>
        <p:spPr>
          <a:xfrm>
            <a:off x="457200" y="2481991"/>
            <a:ext cx="2209800" cy="381000"/>
          </a:xfrm>
        </p:spPr>
        <p:txBody>
          <a:bodyPr/>
          <a:lstStyle/>
          <a:p>
            <a:endParaRPr lang="en-IN" dirty="0"/>
          </a:p>
        </p:txBody>
      </p:sp>
      <p:sp>
        <p:nvSpPr>
          <p:cNvPr id="12" name="Content Placeholder 11">
            <a:extLst>
              <a:ext uri="{FF2B5EF4-FFF2-40B4-BE49-F238E27FC236}">
                <a16:creationId xmlns:a16="http://schemas.microsoft.com/office/drawing/2014/main" id="{2A36DBE9-941E-4967-A6E8-95BFB9D9E60F}"/>
              </a:ext>
            </a:extLst>
          </p:cNvPr>
          <p:cNvSpPr>
            <a:spLocks noGrp="1"/>
          </p:cNvSpPr>
          <p:nvPr>
            <p:ph sz="quarter" idx="15"/>
          </p:nvPr>
        </p:nvSpPr>
        <p:spPr>
          <a:xfrm>
            <a:off x="457200" y="1828800"/>
            <a:ext cx="2209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Picture Placeholder 2">
            <a:extLst>
              <a:ext uri="{FF2B5EF4-FFF2-40B4-BE49-F238E27FC236}">
                <a16:creationId xmlns:a16="http://schemas.microsoft.com/office/drawing/2014/main" id="{E1DF299F-B978-484A-9AF3-C8B54224B94C}"/>
              </a:ext>
            </a:extLst>
          </p:cNvPr>
          <p:cNvSpPr>
            <a:spLocks noGrp="1"/>
          </p:cNvSpPr>
          <p:nvPr>
            <p:ph type="pic" sz="quarter" idx="16"/>
          </p:nvPr>
        </p:nvSpPr>
        <p:spPr>
          <a:xfrm>
            <a:off x="4800600" y="1752600"/>
            <a:ext cx="1676400" cy="990600"/>
          </a:xfrm>
        </p:spPr>
        <p:txBody>
          <a:bodyPr/>
          <a:lstStyle/>
          <a:p>
            <a:endParaRPr lang="en-US"/>
          </a:p>
        </p:txBody>
      </p:sp>
      <p:sp>
        <p:nvSpPr>
          <p:cNvPr id="5" name="Content Placeholder 4">
            <a:extLst>
              <a:ext uri="{FF2B5EF4-FFF2-40B4-BE49-F238E27FC236}">
                <a16:creationId xmlns:a16="http://schemas.microsoft.com/office/drawing/2014/main" id="{8DD5B173-0193-26F8-BE33-BFDCE1E9F3DF}"/>
              </a:ext>
            </a:extLst>
          </p:cNvPr>
          <p:cNvSpPr>
            <a:spLocks noGrp="1"/>
          </p:cNvSpPr>
          <p:nvPr>
            <p:ph sz="quarter" idx="17"/>
          </p:nvPr>
        </p:nvSpPr>
        <p:spPr>
          <a:xfrm>
            <a:off x="4038600" y="3200400"/>
            <a:ext cx="12954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Picture Placeholder 10">
            <a:extLst>
              <a:ext uri="{FF2B5EF4-FFF2-40B4-BE49-F238E27FC236}">
                <a16:creationId xmlns:a16="http://schemas.microsoft.com/office/drawing/2014/main" id="{C6C1D400-CB76-954B-15A2-22398CC83E8E}"/>
              </a:ext>
            </a:extLst>
          </p:cNvPr>
          <p:cNvSpPr>
            <a:spLocks noGrp="1"/>
          </p:cNvSpPr>
          <p:nvPr>
            <p:ph type="pic" sz="quarter" idx="18"/>
          </p:nvPr>
        </p:nvSpPr>
        <p:spPr>
          <a:xfrm>
            <a:off x="7162800" y="1143000"/>
            <a:ext cx="1306513" cy="619125"/>
          </a:xfrm>
        </p:spPr>
        <p:txBody>
          <a:bodyPr/>
          <a:lstStyle/>
          <a:p>
            <a:endParaRPr lang="en-US"/>
          </a:p>
        </p:txBody>
      </p:sp>
      <p:sp>
        <p:nvSpPr>
          <p:cNvPr id="14" name="Picture Placeholder 13">
            <a:extLst>
              <a:ext uri="{FF2B5EF4-FFF2-40B4-BE49-F238E27FC236}">
                <a16:creationId xmlns:a16="http://schemas.microsoft.com/office/drawing/2014/main" id="{641D82D1-1791-1F09-86C2-71E25015CE90}"/>
              </a:ext>
            </a:extLst>
          </p:cNvPr>
          <p:cNvSpPr>
            <a:spLocks noGrp="1"/>
          </p:cNvSpPr>
          <p:nvPr>
            <p:ph type="pic" sz="quarter" idx="19"/>
          </p:nvPr>
        </p:nvSpPr>
        <p:spPr>
          <a:xfrm>
            <a:off x="7239000" y="2590800"/>
            <a:ext cx="914400" cy="533400"/>
          </a:xfrm>
        </p:spPr>
        <p:txBody>
          <a:bodyPr/>
          <a:lstStyle/>
          <a:p>
            <a:endParaRPr lang="en-US"/>
          </a:p>
        </p:txBody>
      </p:sp>
      <p:sp>
        <p:nvSpPr>
          <p:cNvPr id="16" name="Picture Placeholder 15">
            <a:extLst>
              <a:ext uri="{FF2B5EF4-FFF2-40B4-BE49-F238E27FC236}">
                <a16:creationId xmlns:a16="http://schemas.microsoft.com/office/drawing/2014/main" id="{B755E3A1-A59D-C228-C58C-315C6B6D32C6}"/>
              </a:ext>
            </a:extLst>
          </p:cNvPr>
          <p:cNvSpPr>
            <a:spLocks noGrp="1"/>
          </p:cNvSpPr>
          <p:nvPr>
            <p:ph type="pic" sz="quarter" idx="20"/>
          </p:nvPr>
        </p:nvSpPr>
        <p:spPr>
          <a:xfrm>
            <a:off x="6096000" y="3209925"/>
            <a:ext cx="533400" cy="604838"/>
          </a:xfrm>
        </p:spPr>
        <p:txBody>
          <a:bodyPr/>
          <a:lstStyle/>
          <a:p>
            <a:endParaRPr lang="en-US"/>
          </a:p>
        </p:txBody>
      </p:sp>
      <p:sp>
        <p:nvSpPr>
          <p:cNvPr id="18" name="Picture Placeholder 17">
            <a:extLst>
              <a:ext uri="{FF2B5EF4-FFF2-40B4-BE49-F238E27FC236}">
                <a16:creationId xmlns:a16="http://schemas.microsoft.com/office/drawing/2014/main" id="{65067607-CEFF-B123-3715-5929D5D3DCCD}"/>
              </a:ext>
            </a:extLst>
          </p:cNvPr>
          <p:cNvSpPr>
            <a:spLocks noGrp="1"/>
          </p:cNvSpPr>
          <p:nvPr>
            <p:ph type="pic" sz="quarter" idx="21"/>
          </p:nvPr>
        </p:nvSpPr>
        <p:spPr>
          <a:xfrm>
            <a:off x="3429000" y="1143000"/>
            <a:ext cx="914400" cy="457200"/>
          </a:xfrm>
        </p:spPr>
        <p:txBody>
          <a:bodyPr/>
          <a:lstStyle/>
          <a:p>
            <a:endParaRPr lang="en-US"/>
          </a:p>
        </p:txBody>
      </p:sp>
      <p:sp>
        <p:nvSpPr>
          <p:cNvPr id="20" name="Picture Placeholder 19">
            <a:extLst>
              <a:ext uri="{FF2B5EF4-FFF2-40B4-BE49-F238E27FC236}">
                <a16:creationId xmlns:a16="http://schemas.microsoft.com/office/drawing/2014/main" id="{A942EEB9-81FE-5C1D-9F44-3647CC77A4BB}"/>
              </a:ext>
            </a:extLst>
          </p:cNvPr>
          <p:cNvSpPr>
            <a:spLocks noGrp="1"/>
          </p:cNvSpPr>
          <p:nvPr>
            <p:ph type="pic" sz="quarter" idx="22"/>
          </p:nvPr>
        </p:nvSpPr>
        <p:spPr>
          <a:xfrm>
            <a:off x="7391400" y="3962400"/>
            <a:ext cx="1077913" cy="847725"/>
          </a:xfrm>
        </p:spPr>
        <p:txBody>
          <a:bodyPr/>
          <a:lstStyle/>
          <a:p>
            <a:endParaRPr lang="en-US"/>
          </a:p>
        </p:txBody>
      </p:sp>
      <p:sp>
        <p:nvSpPr>
          <p:cNvPr id="13" name="Content Placeholder 12">
            <a:extLst>
              <a:ext uri="{FF2B5EF4-FFF2-40B4-BE49-F238E27FC236}">
                <a16:creationId xmlns:a16="http://schemas.microsoft.com/office/drawing/2014/main" id="{AB3888D6-A47D-7202-9E8A-BBD2BBFF24F3}"/>
              </a:ext>
            </a:extLst>
          </p:cNvPr>
          <p:cNvSpPr>
            <a:spLocks noGrp="1"/>
          </p:cNvSpPr>
          <p:nvPr>
            <p:ph sz="quarter" idx="23"/>
          </p:nvPr>
        </p:nvSpPr>
        <p:spPr>
          <a:xfrm>
            <a:off x="3124200" y="2286000"/>
            <a:ext cx="121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77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2590800"/>
          </a:xfrm>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1/27/23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a:extLst>
              <a:ext uri="{FF2B5EF4-FFF2-40B4-BE49-F238E27FC236}">
                <a16:creationId xmlns:a16="http://schemas.microsoft.com/office/drawing/2014/main" id="{405A018F-2C93-569E-67F7-6DEE6E9848C8}"/>
              </a:ext>
            </a:extLst>
          </p:cNvPr>
          <p:cNvSpPr>
            <a:spLocks noGrp="1"/>
          </p:cNvSpPr>
          <p:nvPr>
            <p:ph sz="quarter" idx="13"/>
          </p:nvPr>
        </p:nvSpPr>
        <p:spPr>
          <a:xfrm>
            <a:off x="457200" y="4419600"/>
            <a:ext cx="8229600" cy="990600"/>
          </a:xfrm>
        </p:spPr>
        <p:txBody>
          <a:bodyPr anchor="ct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773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Figures+Tabl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4"/>
          </p:nvPr>
        </p:nvSpPr>
        <p:spPr>
          <a:xfrm>
            <a:off x="457200" y="5410200"/>
            <a:ext cx="8229600" cy="758952"/>
          </a:xfrm>
        </p:spPr>
        <p:txBody>
          <a:bodyPr/>
          <a:lstStyle>
            <a:lvl1pPr marL="0" indent="0">
              <a:buNone/>
              <a:defRPr/>
            </a:lvl1pPr>
          </a:lstStyle>
          <a:p>
            <a:pPr lvl="0"/>
            <a:endParaRPr lang="en-US" dirty="0"/>
          </a:p>
        </p:txBody>
      </p:sp>
      <p:sp>
        <p:nvSpPr>
          <p:cNvPr id="4" name="Content Placeholder 3"/>
          <p:cNvSpPr>
            <a:spLocks noGrp="1"/>
          </p:cNvSpPr>
          <p:nvPr>
            <p:ph sz="quarter" idx="13"/>
          </p:nvPr>
        </p:nvSpPr>
        <p:spPr>
          <a:xfrm>
            <a:off x="457200" y="4495800"/>
            <a:ext cx="8229600" cy="762000"/>
          </a:xfrm>
        </p:spPr>
        <p:txBody>
          <a:bodyPr/>
          <a:lstStyle>
            <a:lvl1pPr marL="0" indent="0">
              <a:buNone/>
              <a:defRPr/>
            </a:lvl1pPr>
          </a:lstStyle>
          <a:p>
            <a:pPr lvl="0"/>
            <a:endParaRPr lang="en-US" dirty="0"/>
          </a:p>
        </p:txBody>
      </p:sp>
      <p:sp>
        <p:nvSpPr>
          <p:cNvPr id="3" name="Content Placeholder 2"/>
          <p:cNvSpPr>
            <a:spLocks noGrp="1"/>
          </p:cNvSpPr>
          <p:nvPr>
            <p:ph idx="1"/>
          </p:nvPr>
        </p:nvSpPr>
        <p:spPr>
          <a:xfrm>
            <a:off x="457200" y="1600201"/>
            <a:ext cx="8229600" cy="7620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1/27/23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4270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a:xfrm>
            <a:off x="457200" y="146667"/>
            <a:ext cx="8229600" cy="619386"/>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p:txBody>
          <a:bodyPr anchor="ctr"/>
          <a:lstStyle>
            <a:lvl1pPr marL="342900" indent="-342900">
              <a:buClr>
                <a:srgbClr val="007FA3"/>
              </a:buClr>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797814"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Clr>
                <a:srgbClr val="007FA3"/>
              </a:buClr>
              <a:buFont typeface="Wingdings" panose="05000000000000000000" pitchFamily="2" charset="2"/>
              <a:buChar char="§"/>
              <a:defRPr sz="2400">
                <a:latin typeface="Arial" panose="020B0604020202020204" pitchFamily="34" charset="0"/>
                <a:cs typeface="Arial" panose="020B0604020202020204" pitchFamily="34" charset="0"/>
              </a:defRPr>
            </a:lvl3pPr>
            <a:lvl4pPr marL="1714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4pPr>
            <a:lvl5pPr marL="21717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5pPr>
            <a:lvl6pPr marL="26289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6pPr>
            <a:lvl7pPr marL="30861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7pPr>
            <a:lvl8pPr marL="35433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8pPr>
            <a:lvl9pPr marL="4000500" indent="-342900">
              <a:buClr>
                <a:srgbClr val="007FA3"/>
              </a:buClr>
              <a:buFont typeface="Arial" panose="020B0604020202020204" pitchFamily="34" charset="0"/>
              <a:buChar char="•"/>
              <a:defRPr sz="2400">
                <a:latin typeface="Arial" panose="020B0604020202020204" pitchFamily="34" charset="0"/>
                <a:cs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1/27/23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170767"/>
            <a:ext cx="8229600" cy="602181"/>
          </a:xfrm>
        </p:spPr>
        <p:txBody>
          <a:bodyPr tIns="18000" bIns="18000" anchor="ctr"/>
          <a:lstStyle>
            <a:lvl1pPr>
              <a:defRPr sz="36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1/27/23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6" name="TextBox 15"/>
          <p:cNvSpPr txBox="1"/>
          <p:nvPr userDrawn="1"/>
        </p:nvSpPr>
        <p:spPr>
          <a:xfrm>
            <a:off x="1600200" y="6429345"/>
            <a:ext cx="718149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baseline="0" dirty="0">
                <a:latin typeface="Verdana" panose="020B0604030504040204" pitchFamily="34" charset="0"/>
                <a:ea typeface="Verdana" panose="020B0604030504040204" pitchFamily="34" charset="0"/>
                <a:cs typeface="Verdana" panose="020B0604030504040204" pitchFamily="34" charset="0"/>
              </a:rPr>
              <a:t>Copyright © 2021, 2018, 2016 Pearson Education, Inc. All Rights Reserved</a:t>
            </a:r>
          </a:p>
        </p:txBody>
      </p:sp>
      <p:sp>
        <p:nvSpPr>
          <p:cNvPr id="5" name="Content Placeholder 4">
            <a:extLst>
              <a:ext uri="{FF2B5EF4-FFF2-40B4-BE49-F238E27FC236}">
                <a16:creationId xmlns:a16="http://schemas.microsoft.com/office/drawing/2014/main" id="{83700CFE-5068-05B3-834B-1EB2EE1329C9}"/>
              </a:ext>
            </a:extLst>
          </p:cNvPr>
          <p:cNvSpPr>
            <a:spLocks noGrp="1"/>
          </p:cNvSpPr>
          <p:nvPr>
            <p:ph sz="quarter" idx="14"/>
          </p:nvPr>
        </p:nvSpPr>
        <p:spPr>
          <a:xfrm>
            <a:off x="457200" y="1066800"/>
            <a:ext cx="8229600" cy="509588"/>
          </a:xfrm>
        </p:spPr>
        <p:txBody>
          <a:bodyPr tIns="18000" bIns="18000" anchor="ctr"/>
          <a:lstStyle>
            <a:lvl1pPr marL="0" indent="0">
              <a:buNone/>
              <a:defRPr sz="2400">
                <a:latin typeface="Arial" panose="020B0604020202020204" pitchFamily="34" charset="0"/>
                <a:cs typeface="Arial" panose="020B0604020202020204" pitchFamily="34" charset="0"/>
              </a:defRPr>
            </a:lvl1pPr>
            <a:lvl2pPr marL="457200" indent="0">
              <a:buNone/>
              <a:defRPr sz="2400">
                <a:latin typeface="Arial" panose="020B0604020202020204" pitchFamily="34" charset="0"/>
                <a:cs typeface="Arial" panose="020B0604020202020204" pitchFamily="34" charset="0"/>
              </a:defRPr>
            </a:lvl2pPr>
            <a:lvl3pPr marL="914400" indent="0">
              <a:buNone/>
              <a:defRPr sz="2400">
                <a:latin typeface="Arial" panose="020B0604020202020204" pitchFamily="34" charset="0"/>
                <a:cs typeface="Arial" panose="020B0604020202020204" pitchFamily="34" charset="0"/>
              </a:defRPr>
            </a:lvl3pPr>
            <a:lvl4pPr marL="1371600" indent="0">
              <a:buNone/>
              <a:defRPr sz="2400">
                <a:latin typeface="Arial" panose="020B0604020202020204" pitchFamily="34" charset="0"/>
                <a:cs typeface="Arial" panose="020B0604020202020204" pitchFamily="34" charset="0"/>
              </a:defRPr>
            </a:lvl4pPr>
            <a:lvl5pPr marL="1828800" indent="0">
              <a:buNone/>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67CF53CD-36D4-9A7B-2B26-BB5C9A46E6D3}"/>
              </a:ext>
            </a:extLst>
          </p:cNvPr>
          <p:cNvSpPr>
            <a:spLocks noGrp="1"/>
          </p:cNvSpPr>
          <p:nvPr>
            <p:ph type="pic" sz="quarter" idx="15"/>
          </p:nvPr>
        </p:nvSpPr>
        <p:spPr>
          <a:xfrm>
            <a:off x="457200" y="2057400"/>
            <a:ext cx="8229600" cy="3187700"/>
          </a:xfrm>
        </p:spPr>
        <p:txBody>
          <a:bodyPr/>
          <a:lstStyle/>
          <a:p>
            <a:endParaRPr lang="en-US"/>
          </a:p>
        </p:txBody>
      </p:sp>
      <p:sp>
        <p:nvSpPr>
          <p:cNvPr id="6" name="Content Placeholder 5">
            <a:extLst>
              <a:ext uri="{FF2B5EF4-FFF2-40B4-BE49-F238E27FC236}">
                <a16:creationId xmlns:a16="http://schemas.microsoft.com/office/drawing/2014/main" id="{B3D26CF5-162E-41D6-B0C1-A7D679448897}"/>
              </a:ext>
            </a:extLst>
          </p:cNvPr>
          <p:cNvSpPr>
            <a:spLocks noGrp="1"/>
          </p:cNvSpPr>
          <p:nvPr>
            <p:ph sz="quarter" idx="16"/>
          </p:nvPr>
        </p:nvSpPr>
        <p:spPr>
          <a:xfrm>
            <a:off x="457200" y="1676400"/>
            <a:ext cx="832485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3" name="Picture Placeholder 6" descr="Pearson Logo">
            <a:extLst>
              <a:ext uri="{FF2B5EF4-FFF2-40B4-BE49-F238E27FC236}">
                <a16:creationId xmlns:a16="http://schemas.microsoft.com/office/drawing/2014/main" id="{E39219A7-0137-FC6C-2D71-6F6D7617D8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234" y="6448763"/>
            <a:ext cx="1062701" cy="334858"/>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1/27/23</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5" name="Picture Placeholder 6" descr="Pearson Logo">
            <a:extLst>
              <a:ext uri="{FF2B5EF4-FFF2-40B4-BE49-F238E27FC236}">
                <a16:creationId xmlns:a16="http://schemas.microsoft.com/office/drawing/2014/main" id="{9E2F4591-AB20-57E3-8320-F30FD0F2FC9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79234" y="6448763"/>
            <a:ext cx="1062701" cy="334858"/>
          </a:xfrm>
          <a:prstGeom prst="rect">
            <a:avLst/>
          </a:prstGeom>
        </p:spPr>
      </p:pic>
      <p:sp>
        <p:nvSpPr>
          <p:cNvPr id="7" name="Content Placeholder 7">
            <a:extLst>
              <a:ext uri="{FF2B5EF4-FFF2-40B4-BE49-F238E27FC236}">
                <a16:creationId xmlns:a16="http://schemas.microsoft.com/office/drawing/2014/main" id="{1C8D3666-3B52-F8FB-1848-079F7BFCC173}"/>
              </a:ext>
            </a:extLst>
          </p:cNvPr>
          <p:cNvSpPr txBox="1">
            <a:spLocks/>
          </p:cNvSpPr>
          <p:nvPr userDrawn="1"/>
        </p:nvSpPr>
        <p:spPr>
          <a:xfrm>
            <a:off x="3810000" y="6491015"/>
            <a:ext cx="4876800" cy="221018"/>
          </a:xfrm>
          <a:prstGeom prst="rect">
            <a:avLst/>
          </a:prstGeom>
        </p:spPr>
        <p:txBody>
          <a:bodyPr vert="horz" wrap="square" lIns="0" tIns="18000" rIns="0" bIns="18000" rtlCol="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9" r:id="rId5"/>
    <p:sldLayoutId id="2147483663" r:id="rId6"/>
    <p:sldLayoutId id="2147483661" r:id="rId7"/>
    <p:sldLayoutId id="2147483659" r:id="rId8"/>
    <p:sldLayoutId id="2147483658" r:id="rId9"/>
    <p:sldLayoutId id="2147483660" r:id="rId10"/>
    <p:sldLayoutId id="2147483651" r:id="rId11"/>
    <p:sldLayoutId id="2147483654" r:id="rId12"/>
    <p:sldLayoutId id="2147483655" r:id="rId13"/>
    <p:sldLayoutId id="2147483670" r:id="rId14"/>
    <p:sldLayoutId id="2147483668" r:id="rId15"/>
    <p:sldLayoutId id="2147483675" r:id="rId16"/>
    <p:sldLayoutId id="2147483676" r:id="rId17"/>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CF8EE-DF24-45CD-C84F-D3C8DF7C458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E761E4D-50C4-9FE4-85A6-9AAB753921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836990-8E33-418B-0B56-FD33B33DCA2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94F76-5ADA-44D0-A665-AFF14282307C}" type="datetimeFigureOut">
              <a:rPr lang="en-IN" smtClean="0"/>
              <a:t>27/01/23</a:t>
            </a:fld>
            <a:endParaRPr lang="en-IN"/>
          </a:p>
        </p:txBody>
      </p:sp>
      <p:sp>
        <p:nvSpPr>
          <p:cNvPr id="5" name="Footer Placeholder 4">
            <a:extLst>
              <a:ext uri="{FF2B5EF4-FFF2-40B4-BE49-F238E27FC236}">
                <a16:creationId xmlns:a16="http://schemas.microsoft.com/office/drawing/2014/main" id="{5138E29A-95AC-E582-24B5-DF3529D76B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6D62CD7-C3AD-4E12-EC0F-CA813A344AE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17A93-C826-41AE-9CFE-B308830A1A44}" type="slidenum">
              <a:rPr lang="en-IN" smtClean="0"/>
              <a:t>‹#›</a:t>
            </a:fld>
            <a:endParaRPr lang="en-IN"/>
          </a:p>
        </p:txBody>
      </p:sp>
    </p:spTree>
    <p:extLst>
      <p:ext uri="{BB962C8B-B14F-4D97-AF65-F5344CB8AC3E}">
        <p14:creationId xmlns:p14="http://schemas.microsoft.com/office/powerpoint/2010/main" val="5463175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B81E4-7CD8-7024-F06B-82968A04DF7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4841F08-84D8-A902-4362-BDF775C6FB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71F001-CE41-849E-3A21-010939BD20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556B5-6B2C-4BE1-BB99-A3AD9B926B6C}" type="datetimeFigureOut">
              <a:rPr lang="en-IN" smtClean="0"/>
              <a:t>27/01/23</a:t>
            </a:fld>
            <a:endParaRPr lang="en-IN"/>
          </a:p>
        </p:txBody>
      </p:sp>
      <p:sp>
        <p:nvSpPr>
          <p:cNvPr id="5" name="Footer Placeholder 4">
            <a:extLst>
              <a:ext uri="{FF2B5EF4-FFF2-40B4-BE49-F238E27FC236}">
                <a16:creationId xmlns:a16="http://schemas.microsoft.com/office/drawing/2014/main" id="{5B1897C0-3948-2C74-B0B1-491994DDB07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152EF55-7092-F1CB-9B5E-660F074A10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9EE7B-95B0-464A-B44A-56A4EE3305E2}" type="slidenum">
              <a:rPr lang="en-IN" smtClean="0"/>
              <a:t>‹#›</a:t>
            </a:fld>
            <a:endParaRPr lang="en-IN"/>
          </a:p>
        </p:txBody>
      </p:sp>
    </p:spTree>
    <p:extLst>
      <p:ext uri="{BB962C8B-B14F-4D97-AF65-F5344CB8AC3E}">
        <p14:creationId xmlns:p14="http://schemas.microsoft.com/office/powerpoint/2010/main" val="35644388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userDrawn="1"/>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00714613"/>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94"/>
            <a:ext cx="8229600" cy="1144347"/>
          </a:xfrm>
        </p:spPr>
        <p:txBody>
          <a:bodyPr wrap="square" lIns="0" tIns="18000" rIns="0" bIns="18000" anchor="ctr">
            <a:spAutoFit/>
          </a:bodyPr>
          <a:lstStyle/>
          <a:p>
            <a:r>
              <a:rPr lang="en-US" noProof="0" dirty="0">
                <a:solidFill>
                  <a:schemeClr val="bg2"/>
                </a:solidFill>
                <a:effectLst/>
                <a:ea typeface="Calibri" panose="020F0502020204030204" pitchFamily="34" charset="0"/>
              </a:rPr>
              <a:t>Architecture and Interior Design: An Integrated History to the Present</a:t>
            </a:r>
            <a:endParaRPr lang="en-US" noProof="0" dirty="0">
              <a:solidFill>
                <a:schemeClr val="bg2"/>
              </a:solidFill>
            </a:endParaRPr>
          </a:p>
        </p:txBody>
      </p:sp>
      <p:sp>
        <p:nvSpPr>
          <p:cNvPr id="17" name="Content Placeholder 16">
            <a:extLst>
              <a:ext uri="{FF2B5EF4-FFF2-40B4-BE49-F238E27FC236}">
                <a16:creationId xmlns:a16="http://schemas.microsoft.com/office/drawing/2014/main" id="{3B793719-A7EE-4540-A8F4-A2D00610EDA6}"/>
              </a:ext>
            </a:extLst>
          </p:cNvPr>
          <p:cNvSpPr>
            <a:spLocks noGrp="1"/>
          </p:cNvSpPr>
          <p:nvPr>
            <p:ph sz="quarter" idx="14"/>
          </p:nvPr>
        </p:nvSpPr>
        <p:spPr>
          <a:xfrm>
            <a:off x="457200" y="1393783"/>
            <a:ext cx="3657600" cy="344128"/>
          </a:xfrm>
        </p:spPr>
        <p:txBody>
          <a:bodyPr wrap="square" lIns="0" tIns="18000" rIns="0" bIns="18000" anchor="ctr">
            <a:spAutoFit/>
          </a:bodyPr>
          <a:lstStyle/>
          <a:p>
            <a:pPr marL="0">
              <a:spcBef>
                <a:spcPct val="0"/>
              </a:spcBef>
            </a:pPr>
            <a:r>
              <a:rPr lang="en-US" sz="2000" noProof="0" dirty="0">
                <a:solidFill>
                  <a:schemeClr val="bg2"/>
                </a:solidFill>
                <a:latin typeface="Arial" panose="020B0604020202020204" pitchFamily="34" charset="0"/>
                <a:cs typeface="Arial" panose="020B0604020202020204" pitchFamily="34" charset="0"/>
              </a:rPr>
              <a:t>First Edition</a:t>
            </a:r>
          </a:p>
        </p:txBody>
      </p:sp>
      <p:pic>
        <p:nvPicPr>
          <p:cNvPr id="5" name="Picture Placeholder 4" descr="Front Cover: Architecture and Interior Design: An Integrated History to the Present First Edition by Harwood, May and Sherman.">
            <a:extLst>
              <a:ext uri="{FF2B5EF4-FFF2-40B4-BE49-F238E27FC236}">
                <a16:creationId xmlns:a16="http://schemas.microsoft.com/office/drawing/2014/main" id="{83AFF49F-C0D0-F3BA-372F-C2CA998A7E61}"/>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tretch>
            <a:fillRect/>
          </a:stretch>
        </p:blipFill>
        <p:spPr>
          <a:xfrm>
            <a:off x="515423" y="1932720"/>
            <a:ext cx="3400559" cy="4363487"/>
          </a:xfrm>
        </p:spPr>
      </p:pic>
      <p:sp>
        <p:nvSpPr>
          <p:cNvPr id="15" name="Content Placeholder 14">
            <a:extLst>
              <a:ext uri="{FF2B5EF4-FFF2-40B4-BE49-F238E27FC236}">
                <a16:creationId xmlns:a16="http://schemas.microsoft.com/office/drawing/2014/main" id="{E43C93AB-C2B8-4D4F-ACB4-6567A17197A0}"/>
              </a:ext>
            </a:extLst>
          </p:cNvPr>
          <p:cNvSpPr>
            <a:spLocks noGrp="1"/>
          </p:cNvSpPr>
          <p:nvPr>
            <p:ph sz="quarter" idx="15"/>
          </p:nvPr>
        </p:nvSpPr>
        <p:spPr>
          <a:xfrm>
            <a:off x="4572000" y="3048000"/>
            <a:ext cx="4114800" cy="498016"/>
          </a:xfrm>
        </p:spPr>
        <p:txBody>
          <a:bodyPr wrap="square" lIns="0" tIns="18000" rIns="0" bIns="18000" anchor="ctr">
            <a:spAutoFit/>
          </a:bodyPr>
          <a:lstStyle/>
          <a:p>
            <a:pPr marL="0"/>
            <a:r>
              <a:rPr lang="en-US" altLang="en-US" sz="3000" noProof="0" dirty="0">
                <a:latin typeface="Arial" panose="020B0604020202020204" pitchFamily="34" charset="0"/>
                <a:cs typeface="Arial" panose="020B0604020202020204" pitchFamily="34" charset="0"/>
              </a:rPr>
              <a:t>Chapter 22</a:t>
            </a:r>
            <a:endParaRPr lang="en-US" sz="3000" noProof="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35A873D2-A2ED-4ED8-8D16-043637C931D8}"/>
              </a:ext>
            </a:extLst>
          </p:cNvPr>
          <p:cNvSpPr>
            <a:spLocks noGrp="1"/>
          </p:cNvSpPr>
          <p:nvPr>
            <p:ph sz="quarter" idx="20"/>
          </p:nvPr>
        </p:nvSpPr>
        <p:spPr>
          <a:xfrm>
            <a:off x="4572000" y="3663694"/>
            <a:ext cx="4114800" cy="374906"/>
          </a:xfrm>
        </p:spPr>
        <p:txBody>
          <a:bodyPr wrap="square" lIns="0" tIns="18000" rIns="0" bIns="18000" anchor="ctr">
            <a:spAutoFit/>
          </a:bodyPr>
          <a:lstStyle/>
          <a:p>
            <a:pPr marL="0"/>
            <a:r>
              <a:rPr lang="en-US" noProof="0" dirty="0">
                <a:effectLst/>
                <a:latin typeface="Arial" panose="020B0604020202020204" pitchFamily="34" charset="0"/>
                <a:cs typeface="Arial" panose="020B0604020202020204" pitchFamily="34" charset="0"/>
              </a:rPr>
              <a:t>American Georgian</a:t>
            </a:r>
            <a:endParaRPr lang="en-US" altLang="en-US" noProof="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B4BD3AFF-53C2-4E57-930B-4E01274E0EB3}"/>
              </a:ext>
            </a:extLst>
          </p:cNvPr>
          <p:cNvSpPr>
            <a:spLocks noGrp="1"/>
          </p:cNvSpPr>
          <p:nvPr>
            <p:ph sz="quarter" idx="21"/>
          </p:nvPr>
        </p:nvSpPr>
        <p:spPr>
          <a:xfrm>
            <a:off x="4606887" y="4151672"/>
            <a:ext cx="2743200" cy="344128"/>
          </a:xfrm>
        </p:spPr>
        <p:txBody>
          <a:bodyPr wrap="square" lIns="0" tIns="18000" rIns="0" bIns="18000" anchor="ctr">
            <a:spAutoFit/>
          </a:bodyPr>
          <a:lstStyle/>
          <a:p>
            <a:pPr marL="0" indent="0">
              <a:buNone/>
            </a:pPr>
            <a:r>
              <a:rPr lang="en-US" sz="2000" noProof="0" dirty="0">
                <a:latin typeface="Arial" panose="020B0604020202020204" pitchFamily="34" charset="0"/>
                <a:cs typeface="Arial" panose="020B0604020202020204" pitchFamily="34" charset="0"/>
              </a:rPr>
              <a:t>1700s – 1780s</a:t>
            </a:r>
            <a:endParaRPr lang="en-US" altLang="en-US" sz="2000" noProof="0" dirty="0">
              <a:latin typeface="Arial" panose="020B0604020202020204" pitchFamily="34" charset="0"/>
              <a:ea typeface="Verdana" panose="020B0604030504040204" pitchFamily="34" charset="0"/>
              <a:cs typeface="Arial" panose="020B0604020202020204" pitchFamily="34" charset="0"/>
            </a:endParaRPr>
          </a:p>
        </p:txBody>
      </p:sp>
      <p:pic>
        <p:nvPicPr>
          <p:cNvPr id="18" name="Picture Placeholder 6" descr="Pearson Logo">
            <a:extLst>
              <a:ext uri="{FF2B5EF4-FFF2-40B4-BE49-F238E27FC236}">
                <a16:creationId xmlns:a16="http://schemas.microsoft.com/office/drawing/2014/main" id="{E4E300CB-B888-1C9C-76CC-46150160FBDE}"/>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tretch>
            <a:fillRect/>
          </a:stretch>
        </p:blipFill>
        <p:spPr>
          <a:xfrm>
            <a:off x="479234" y="6448763"/>
            <a:ext cx="1062701" cy="334858"/>
          </a:xfrm>
        </p:spPr>
      </p:pic>
      <p:sp>
        <p:nvSpPr>
          <p:cNvPr id="12" name="Content Placeholder 7">
            <a:extLst>
              <a:ext uri="{FF2B5EF4-FFF2-40B4-BE49-F238E27FC236}">
                <a16:creationId xmlns:a16="http://schemas.microsoft.com/office/drawing/2014/main" id="{A6CAE5A0-CBB7-5CC9-505B-C0DD0B2ECE99}"/>
              </a:ext>
            </a:extLst>
          </p:cNvPr>
          <p:cNvSpPr txBox="1">
            <a:spLocks/>
          </p:cNvSpPr>
          <p:nvPr/>
        </p:nvSpPr>
        <p:spPr>
          <a:xfrm>
            <a:off x="3810000" y="6491015"/>
            <a:ext cx="4876800" cy="221018"/>
          </a:xfrm>
          <a:prstGeom prst="rect">
            <a:avLst/>
          </a:prstGeom>
        </p:spPr>
        <p:txBody>
          <a:bodyPr vert="horz" wrap="square" lIns="0" tIns="18000" rIns="0" bIns="18000" rtlCol="0" anchor="ctr">
            <a:spAutoFit/>
          </a:bodyPr>
          <a:lstStyle>
            <a:lvl1pPr marL="256032" indent="-256032" algn="l" defTabSz="914400" rtl="0" eaLnBrk="1" latinLnBrk="0" hangingPunct="1">
              <a:spcBef>
                <a:spcPts val="9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en-US" sz="1200" dirty="0">
                <a:latin typeface="Verdana"/>
                <a:ea typeface="Verdana" panose="020B0604030504040204" pitchFamily="34" charset="0"/>
                <a:cs typeface="Verdana" panose="020B0604030504040204" pitchFamily="34" charset="0"/>
              </a:rPr>
              <a:t>Copyright © 2012 Pearson Education, Inc. All Rights Reserved</a:t>
            </a:r>
          </a:p>
        </p:txBody>
      </p:sp>
    </p:spTree>
    <p:extLst>
      <p:ext uri="{BB962C8B-B14F-4D97-AF65-F5344CB8AC3E}">
        <p14:creationId xmlns:p14="http://schemas.microsoft.com/office/powerpoint/2010/main" val="350295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p:txBody>
          <a:bodyPr wrap="square" tIns="18000" bIns="18000" anchor="ctr">
            <a:spAutoFit/>
          </a:bodyPr>
          <a:lstStyle/>
          <a:p>
            <a:r>
              <a:rPr lang="en-US" altLang="en-US" noProof="0" dirty="0"/>
              <a:t>*22.6b</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4"/>
          </p:nvPr>
        </p:nvSpPr>
        <p:spPr>
          <a:xfrm>
            <a:off x="457200" y="982050"/>
            <a:ext cx="8229600" cy="313350"/>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Hunter House, 1748; Newport, Rhode Island. American Georgian.</a:t>
            </a:r>
          </a:p>
        </p:txBody>
      </p:sp>
      <p:pic>
        <p:nvPicPr>
          <p:cNvPr id="8" name="Picture Placeholder 7" descr="A front and side view of Hunter's house shows the large two-story building. It has a balustraded gambrel roof and heavy stud construction. The raised bottom has stairs to access the entrance. Two chimneys are on the front with a roof terrace.&#10;">
            <a:extLst>
              <a:ext uri="{FF2B5EF4-FFF2-40B4-BE49-F238E27FC236}">
                <a16:creationId xmlns:a16="http://schemas.microsoft.com/office/drawing/2014/main" id="{F67AB343-DBAF-C80E-8668-947B4CD70417}"/>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981200" y="1585933"/>
            <a:ext cx="5029200" cy="3840480"/>
          </a:xfrm>
          <a:prstGeom prst="rect">
            <a:avLst/>
          </a:prstGeom>
        </p:spPr>
      </p:pic>
      <p:sp>
        <p:nvSpPr>
          <p:cNvPr id="5" name="Content Placeholder 4">
            <a:extLst>
              <a:ext uri="{FF2B5EF4-FFF2-40B4-BE49-F238E27FC236}">
                <a16:creationId xmlns:a16="http://schemas.microsoft.com/office/drawing/2014/main" id="{16258C77-168B-BDCF-4A47-23809BD86808}"/>
              </a:ext>
            </a:extLst>
          </p:cNvPr>
          <p:cNvSpPr>
            <a:spLocks noGrp="1"/>
          </p:cNvSpPr>
          <p:nvPr>
            <p:ph sz="quarter" idx="16"/>
          </p:nvPr>
        </p:nvSpPr>
        <p:spPr>
          <a:xfrm>
            <a:off x="457200" y="5959751"/>
            <a:ext cx="8229600" cy="282573"/>
          </a:xfrm>
        </p:spPr>
        <p:txBody>
          <a:bodyPr tIns="18000" bIns="18000" anchor="ctr">
            <a:spAutoFit/>
          </a:bodyPr>
          <a:lstStyle/>
          <a:p>
            <a:pPr marL="0" marR="0" lvl="0" indent="0" algn="l" defTabSz="914400" rtl="0" eaLnBrk="1" fontAlgn="auto" latinLnBrk="0" hangingPunct="1">
              <a:lnSpc>
                <a:spcPct val="100000"/>
              </a:lnSpc>
              <a:spcBef>
                <a:spcPts val="900"/>
              </a:spcBef>
              <a:spcAft>
                <a:spcPts val="0"/>
              </a:spcAft>
              <a:buClr>
                <a:srgbClr val="007FA3"/>
              </a:buClr>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*Substitute image. </a:t>
            </a:r>
          </a:p>
        </p:txBody>
      </p:sp>
    </p:spTree>
    <p:extLst>
      <p:ext uri="{BB962C8B-B14F-4D97-AF65-F5344CB8AC3E}">
        <p14:creationId xmlns:p14="http://schemas.microsoft.com/office/powerpoint/2010/main" val="290531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22.6b</a:t>
            </a:r>
            <a:endParaRPr lang="en-US" sz="3200" noProof="0" dirty="0"/>
          </a:p>
        </p:txBody>
      </p:sp>
      <p:sp>
        <p:nvSpPr>
          <p:cNvPr id="3" name="Content Placeholder 2"/>
          <p:cNvSpPr>
            <a:spLocks noGrp="1"/>
          </p:cNvSpPr>
          <p:nvPr>
            <p:ph sz="quarter" idx="13"/>
          </p:nvPr>
        </p:nvSpPr>
        <p:spPr>
          <a:xfrm>
            <a:off x="464223" y="914400"/>
            <a:ext cx="8222577" cy="313350"/>
          </a:xfrm>
        </p:spPr>
        <p:txBody>
          <a:bodyPr wrap="square" tIns="18000" bIns="18000" anchor="ctr">
            <a:spAutoFit/>
          </a:bodyPr>
          <a:lstStyle/>
          <a:p>
            <a:pPr marL="0" indent="0" eaLnBrk="1" hangingPunct="1">
              <a:buNone/>
            </a:pPr>
            <a:r>
              <a:rPr lang="en-US" altLang="en-US" sz="1800" noProof="0" dirty="0"/>
              <a:t>Hunter House, Drawing Room,1748; Newport, Rhode Island. American Georgian.</a:t>
            </a:r>
          </a:p>
        </p:txBody>
      </p:sp>
      <p:pic>
        <p:nvPicPr>
          <p:cNvPr id="7" name="Picture Placeholder 6" descr="The Interior view of the Hunter house shows the arched cupboards on the left and the right of the mantelpiece. The hall is oval in shape with curved corners. The tea table and furniture are arranged properly.&#10;">
            <a:extLst>
              <a:ext uri="{FF2B5EF4-FFF2-40B4-BE49-F238E27FC236}">
                <a16:creationId xmlns:a16="http://schemas.microsoft.com/office/drawing/2014/main" id="{224BA37F-501A-5623-69B3-BF4C56A6C1B1}"/>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86" t="861" r="-1"/>
          <a:stretch/>
        </p:blipFill>
        <p:spPr>
          <a:xfrm>
            <a:off x="1093694" y="1389529"/>
            <a:ext cx="6943674" cy="4858871"/>
          </a:xfrm>
        </p:spPr>
      </p:pic>
    </p:spTree>
    <p:extLst>
      <p:ext uri="{BB962C8B-B14F-4D97-AF65-F5344CB8AC3E}">
        <p14:creationId xmlns:p14="http://schemas.microsoft.com/office/powerpoint/2010/main" val="246199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22.7a</a:t>
            </a:r>
            <a:endParaRPr lang="en-US" sz="3200" noProof="0" dirty="0"/>
          </a:p>
        </p:txBody>
      </p:sp>
      <p:sp>
        <p:nvSpPr>
          <p:cNvPr id="3" name="Content Placeholder 2"/>
          <p:cNvSpPr>
            <a:spLocks noGrp="1"/>
          </p:cNvSpPr>
          <p:nvPr>
            <p:ph sz="quarter" idx="13"/>
          </p:nvPr>
        </p:nvSpPr>
        <p:spPr>
          <a:xfrm>
            <a:off x="464223" y="857451"/>
            <a:ext cx="8222577" cy="590349"/>
          </a:xfrm>
        </p:spPr>
        <p:txBody>
          <a:bodyPr wrap="square" tIns="18000" bIns="18000" anchor="ctr">
            <a:spAutoFit/>
          </a:bodyPr>
          <a:lstStyle/>
          <a:p>
            <a:pPr marL="0" indent="0" eaLnBrk="1" hangingPunct="1">
              <a:buNone/>
            </a:pPr>
            <a:r>
              <a:rPr lang="en-US" altLang="en-US" sz="1800" noProof="0" dirty="0"/>
              <a:t>Mount Pleasant floor plan, 1761-1762; Philadelphia, Pennsylvania. American Georgian.</a:t>
            </a:r>
          </a:p>
        </p:txBody>
      </p:sp>
      <p:pic>
        <p:nvPicPr>
          <p:cNvPr id="8" name="Picture Placeholder 7" descr="A front view of Mount Pleasant has an entrance topped by a pediment supported by Doric columns. A balustrade crowns the roof that has prominent dormers and one large chimneys.&#10;">
            <a:extLst>
              <a:ext uri="{FF2B5EF4-FFF2-40B4-BE49-F238E27FC236}">
                <a16:creationId xmlns:a16="http://schemas.microsoft.com/office/drawing/2014/main" id="{5476175F-B3EB-F2D1-893B-D6747FD9F9B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095" t="1153" r="572" b="1"/>
          <a:stretch/>
        </p:blipFill>
        <p:spPr>
          <a:xfrm>
            <a:off x="1461246" y="1622612"/>
            <a:ext cx="6311153" cy="4625788"/>
          </a:xfrm>
        </p:spPr>
      </p:pic>
    </p:spTree>
    <p:extLst>
      <p:ext uri="{BB962C8B-B14F-4D97-AF65-F5344CB8AC3E}">
        <p14:creationId xmlns:p14="http://schemas.microsoft.com/office/powerpoint/2010/main" val="86962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22.7b</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eaLnBrk="1" hangingPunct="1">
              <a:buNone/>
            </a:pPr>
            <a:r>
              <a:rPr lang="en-US" altLang="en-US" sz="1800" noProof="0" dirty="0"/>
              <a:t>Mount Pleasant, east elevation,1761-1762; Philadelphia, Pennsylvania. American Georgian.</a:t>
            </a:r>
          </a:p>
        </p:txBody>
      </p:sp>
      <p:pic>
        <p:nvPicPr>
          <p:cNvPr id="7" name="Picture Placeholder 6" descr="An illustration depicts the east elevation of Mount pleasant.&#10;Long description is available in notes, press F6.">
            <a:extLst>
              <a:ext uri="{FF2B5EF4-FFF2-40B4-BE49-F238E27FC236}">
                <a16:creationId xmlns:a16="http://schemas.microsoft.com/office/drawing/2014/main" id="{85E1E2D9-809B-D37B-515D-6BD6C94A0B46}"/>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32" t="1067"/>
          <a:stretch/>
        </p:blipFill>
        <p:spPr>
          <a:xfrm>
            <a:off x="878540" y="1783976"/>
            <a:ext cx="7434187" cy="4394718"/>
          </a:xfrm>
        </p:spPr>
      </p:pic>
    </p:spTree>
    <p:extLst>
      <p:ext uri="{BB962C8B-B14F-4D97-AF65-F5344CB8AC3E}">
        <p14:creationId xmlns:p14="http://schemas.microsoft.com/office/powerpoint/2010/main" val="46589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22.7c</a:t>
            </a:r>
            <a:endParaRPr lang="en-US" sz="3200" noProof="0" dirty="0"/>
          </a:p>
        </p:txBody>
      </p:sp>
      <p:sp>
        <p:nvSpPr>
          <p:cNvPr id="3" name="Content Placeholder 2"/>
          <p:cNvSpPr>
            <a:spLocks noGrp="1"/>
          </p:cNvSpPr>
          <p:nvPr>
            <p:ph sz="quarter" idx="13"/>
          </p:nvPr>
        </p:nvSpPr>
        <p:spPr>
          <a:xfrm>
            <a:off x="464223" y="781251"/>
            <a:ext cx="8222577" cy="590349"/>
          </a:xfrm>
        </p:spPr>
        <p:txBody>
          <a:bodyPr wrap="square" tIns="18000" bIns="18000" anchor="ctr">
            <a:spAutoFit/>
          </a:bodyPr>
          <a:lstStyle/>
          <a:p>
            <a:pPr marL="0" indent="0" eaLnBrk="1" hangingPunct="1">
              <a:buNone/>
            </a:pPr>
            <a:r>
              <a:rPr lang="en-US" altLang="en-US" sz="1800" noProof="0" dirty="0"/>
              <a:t>Mount Pleasant, floor plan, 1761-1762; Philadelphia, Pennsylvania. American Georgian.</a:t>
            </a:r>
          </a:p>
        </p:txBody>
      </p:sp>
      <p:pic>
        <p:nvPicPr>
          <p:cNvPr id="8" name="Picture Placeholder 7" descr="A floor plan of the Mount pleasant mansion with the dimensions of the rooms, hall, first and second floors.&#10;Long description is available in notes, press F6.">
            <a:extLst>
              <a:ext uri="{FF2B5EF4-FFF2-40B4-BE49-F238E27FC236}">
                <a16:creationId xmlns:a16="http://schemas.microsoft.com/office/drawing/2014/main" id="{2F57B5C8-594A-F432-D5F2-D26DAF297A62}"/>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679" t="1134"/>
          <a:stretch/>
        </p:blipFill>
        <p:spPr>
          <a:xfrm>
            <a:off x="1066800" y="1497106"/>
            <a:ext cx="7086600" cy="4751294"/>
          </a:xfrm>
        </p:spPr>
      </p:pic>
    </p:spTree>
    <p:extLst>
      <p:ext uri="{BB962C8B-B14F-4D97-AF65-F5344CB8AC3E}">
        <p14:creationId xmlns:p14="http://schemas.microsoft.com/office/powerpoint/2010/main" val="210728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p:txBody>
          <a:bodyPr wrap="square" tIns="18000" bIns="18000" anchor="ctr">
            <a:spAutoFit/>
          </a:bodyPr>
          <a:lstStyle/>
          <a:p>
            <a:r>
              <a:rPr lang="en-US" altLang="en-US" noProof="0" dirty="0"/>
              <a:t>*22.8a</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4"/>
          </p:nvPr>
        </p:nvSpPr>
        <p:spPr>
          <a:xfrm>
            <a:off x="457200" y="982050"/>
            <a:ext cx="8229600" cy="313350"/>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Powel House, 1767-1769; Philadelphia, Pennsylvania. American Georgian.</a:t>
            </a:r>
          </a:p>
        </p:txBody>
      </p:sp>
      <p:pic>
        <p:nvPicPr>
          <p:cNvPr id="10" name="Picture Placeholder 9" descr="A front view of Powel House shows two-story building. The ground floor is raised from the ground level and the main entrance has an arched door and stairs. &#10;Long description is available in notes, press F6.">
            <a:extLst>
              <a:ext uri="{FF2B5EF4-FFF2-40B4-BE49-F238E27FC236}">
                <a16:creationId xmlns:a16="http://schemas.microsoft.com/office/drawing/2014/main" id="{DA0AC663-6EC7-E41A-8219-18676259AAD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p:blipFill>
        <p:spPr>
          <a:xfrm>
            <a:off x="3355259" y="1524000"/>
            <a:ext cx="3128649" cy="4273551"/>
          </a:xfrm>
        </p:spPr>
      </p:pic>
      <p:sp>
        <p:nvSpPr>
          <p:cNvPr id="5" name="Content Placeholder 4">
            <a:extLst>
              <a:ext uri="{FF2B5EF4-FFF2-40B4-BE49-F238E27FC236}">
                <a16:creationId xmlns:a16="http://schemas.microsoft.com/office/drawing/2014/main" id="{16258C77-168B-BDCF-4A47-23809BD86808}"/>
              </a:ext>
            </a:extLst>
          </p:cNvPr>
          <p:cNvSpPr>
            <a:spLocks noGrp="1"/>
          </p:cNvSpPr>
          <p:nvPr>
            <p:ph sz="quarter" idx="16"/>
          </p:nvPr>
        </p:nvSpPr>
        <p:spPr>
          <a:xfrm>
            <a:off x="457200" y="5959751"/>
            <a:ext cx="8229600" cy="282573"/>
          </a:xfrm>
        </p:spPr>
        <p:txBody>
          <a:bodyPr tIns="18000" bIns="18000" anchor="ctr">
            <a:spAutoFit/>
          </a:bodyPr>
          <a:lstStyle/>
          <a:p>
            <a:pPr marL="0" marR="0" lvl="0" indent="0" algn="l" defTabSz="914400" rtl="0" eaLnBrk="1" fontAlgn="auto" latinLnBrk="0" hangingPunct="1">
              <a:lnSpc>
                <a:spcPct val="100000"/>
              </a:lnSpc>
              <a:spcBef>
                <a:spcPts val="900"/>
              </a:spcBef>
              <a:spcAft>
                <a:spcPts val="0"/>
              </a:spcAft>
              <a:buClr>
                <a:srgbClr val="007FA3"/>
              </a:buClr>
              <a:buSzTx/>
              <a:buFont typeface="Arial" panose="020B0604020202020204" pitchFamily="34" charset="0"/>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*Substitute image. </a:t>
            </a:r>
          </a:p>
        </p:txBody>
      </p:sp>
    </p:spTree>
    <p:extLst>
      <p:ext uri="{BB962C8B-B14F-4D97-AF65-F5344CB8AC3E}">
        <p14:creationId xmlns:p14="http://schemas.microsoft.com/office/powerpoint/2010/main" val="199372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22.8b</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eaLnBrk="1" hangingPunct="1">
              <a:buNone/>
            </a:pPr>
            <a:r>
              <a:rPr lang="en-US" altLang="en-US" sz="1800" noProof="0" dirty="0"/>
              <a:t>Powel House, drawing room 1767-1769; Philadelphia, Pennsylvania. American Georgian.</a:t>
            </a:r>
          </a:p>
        </p:txBody>
      </p:sp>
      <p:pic>
        <p:nvPicPr>
          <p:cNvPr id="8" name="Picture Placeholder 7" descr="An interior view of the drawing room of Powel house shows a large painting of a woman on the wall located above the mantelpiece. A broken pediment supported by columns is above the painting.&#10;Long description is available in notes, press F6.&#10;">
            <a:extLst>
              <a:ext uri="{FF2B5EF4-FFF2-40B4-BE49-F238E27FC236}">
                <a16:creationId xmlns:a16="http://schemas.microsoft.com/office/drawing/2014/main" id="{208980B2-50B3-D4C4-187F-C5B8ABDF3239}"/>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592" t="967" b="1"/>
          <a:stretch/>
        </p:blipFill>
        <p:spPr>
          <a:xfrm>
            <a:off x="1819834" y="1712258"/>
            <a:ext cx="5571565" cy="4389015"/>
          </a:xfrm>
        </p:spPr>
      </p:pic>
    </p:spTree>
    <p:extLst>
      <p:ext uri="{BB962C8B-B14F-4D97-AF65-F5344CB8AC3E}">
        <p14:creationId xmlns:p14="http://schemas.microsoft.com/office/powerpoint/2010/main" val="174708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66165" y="153347"/>
            <a:ext cx="8220635" cy="590349"/>
          </a:xfrm>
        </p:spPr>
        <p:txBody>
          <a:bodyPr wrap="square" tIns="18000" bIns="18000" anchor="ctr">
            <a:spAutoFit/>
          </a:bodyPr>
          <a:lstStyle/>
          <a:p>
            <a:r>
              <a:rPr lang="en-US" altLang="en-US" noProof="0" dirty="0"/>
              <a:t>22.9a</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38200"/>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Hammond-Harwood House and floor plan, 1773-1774; Annapolis, Maryland; William Buckland. American Georgian.</a:t>
            </a:r>
            <a:endParaRPr lang="en-US" sz="1800" noProof="0" dirty="0">
              <a:latin typeface="Arial" panose="020B0604020202020204" pitchFamily="34" charset="0"/>
              <a:cs typeface="Arial" panose="020B0604020202020204" pitchFamily="34" charset="0"/>
            </a:endParaRPr>
          </a:p>
        </p:txBody>
      </p:sp>
      <p:pic>
        <p:nvPicPr>
          <p:cNvPr id="7" name="Picture Placeholder 6" descr="A front view of a Hammond Harwood house shows the components in its facade.&#10;Long description is available in notes, press F6.">
            <a:extLst>
              <a:ext uri="{FF2B5EF4-FFF2-40B4-BE49-F238E27FC236}">
                <a16:creationId xmlns:a16="http://schemas.microsoft.com/office/drawing/2014/main" id="{ED8E67F7-2694-A6AE-176D-B9B6056B3195}"/>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385" t="1879"/>
          <a:stretch/>
        </p:blipFill>
        <p:spPr>
          <a:xfrm>
            <a:off x="797859" y="1640541"/>
            <a:ext cx="7711430" cy="2107114"/>
          </a:xfrm>
        </p:spPr>
      </p:pic>
      <p:pic>
        <p:nvPicPr>
          <p:cNvPr id="12" name="Picture Placeholder 11" descr="A floor plan of Hammond Harwood house has the main building at the center. A hall is at the center with partitions, and stairs are on the rear wall. Two hyphens on the left and the right connect the main and the dependency buildings.&#10;">
            <a:extLst>
              <a:ext uri="{FF2B5EF4-FFF2-40B4-BE49-F238E27FC236}">
                <a16:creationId xmlns:a16="http://schemas.microsoft.com/office/drawing/2014/main" id="{EF878A57-73FE-097E-B9F1-4B4EAAB7A571}"/>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8" b="18"/>
          <a:stretch/>
        </p:blipFill>
        <p:spPr>
          <a:xfrm>
            <a:off x="788894" y="3895725"/>
            <a:ext cx="4545106" cy="2428875"/>
          </a:xfrm>
        </p:spPr>
      </p:pic>
    </p:spTree>
    <p:extLst>
      <p:ext uri="{BB962C8B-B14F-4D97-AF65-F5344CB8AC3E}">
        <p14:creationId xmlns:p14="http://schemas.microsoft.com/office/powerpoint/2010/main" val="420862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22.10</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eaLnBrk="1" hangingPunct="1">
              <a:buNone/>
            </a:pPr>
            <a:r>
              <a:rPr lang="en-US" altLang="en-US" sz="1800" noProof="0" dirty="0"/>
              <a:t>Wythe House, c. mid 1750s; Williamsburg, Virginia; probably by Richard Taliaferro. American Georgian.</a:t>
            </a:r>
          </a:p>
        </p:txBody>
      </p:sp>
      <p:pic>
        <p:nvPicPr>
          <p:cNvPr id="7" name="Picture Placeholder 6" descr="A front view of Wythe House shows its facade and a dependency building.&#10;Long description is available in notes, press F6.">
            <a:extLst>
              <a:ext uri="{FF2B5EF4-FFF2-40B4-BE49-F238E27FC236}">
                <a16:creationId xmlns:a16="http://schemas.microsoft.com/office/drawing/2014/main" id="{2EEFB4A3-5869-D94B-3EFF-B0237952E387}"/>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58" t="563"/>
          <a:stretch/>
        </p:blipFill>
        <p:spPr>
          <a:xfrm>
            <a:off x="1174376" y="1550894"/>
            <a:ext cx="6826624" cy="4752924"/>
          </a:xfrm>
        </p:spPr>
      </p:pic>
    </p:spTree>
    <p:extLst>
      <p:ext uri="{BB962C8B-B14F-4D97-AF65-F5344CB8AC3E}">
        <p14:creationId xmlns:p14="http://schemas.microsoft.com/office/powerpoint/2010/main" val="337324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altLang="en-US" noProof="0" dirty="0"/>
              <a:t>Interiors</a:t>
            </a:r>
            <a:endParaRPr lang="en-US" sz="2800" noProof="0" dirty="0"/>
          </a:p>
        </p:txBody>
      </p:sp>
      <p:sp>
        <p:nvSpPr>
          <p:cNvPr id="20" name="Content Placeholder 19"/>
          <p:cNvSpPr>
            <a:spLocks noGrp="1"/>
          </p:cNvSpPr>
          <p:nvPr>
            <p:ph sz="quarter" idx="13"/>
          </p:nvPr>
        </p:nvSpPr>
        <p:spPr>
          <a:xfrm>
            <a:off x="466565" y="990600"/>
            <a:ext cx="8220235" cy="4376001"/>
          </a:xfrm>
        </p:spPr>
        <p:txBody>
          <a:bodyPr wrap="square" tIns="18000" bIns="18000" anchor="ctr">
            <a:spAutoFit/>
          </a:bodyPr>
          <a:lstStyle/>
          <a:p>
            <a:r>
              <a:rPr lang="en-US" altLang="en-US" sz="2200" noProof="0" dirty="0">
                <a:ea typeface="ＭＳ Ｐゴシック" panose="020B0600070205080204" pitchFamily="34" charset="-128"/>
              </a:rPr>
              <a:t>Interiors formal, classical, refined like English prototypes</a:t>
            </a:r>
          </a:p>
          <a:p>
            <a:pPr lvl="1"/>
            <a:r>
              <a:rPr lang="en-US" altLang="en-US" sz="2200" noProof="0" dirty="0">
                <a:ea typeface="ＭＳ Ｐゴシック" panose="020B0600070205080204" pitchFamily="34" charset="-128"/>
              </a:rPr>
              <a:t>Reflect formality &amp; classicism of exteriors</a:t>
            </a:r>
          </a:p>
          <a:p>
            <a:r>
              <a:rPr lang="en-US" altLang="en-US" sz="2200" noProof="0" dirty="0">
                <a:ea typeface="ＭＳ Ｐゴシック" panose="020B0600070205080204" pitchFamily="34" charset="-128"/>
              </a:rPr>
              <a:t>Treatments, preferences repeat English ones</a:t>
            </a:r>
          </a:p>
          <a:p>
            <a:r>
              <a:rPr lang="en-US" altLang="en-US" sz="2200" noProof="0" dirty="0">
                <a:ea typeface="ＭＳ Ｐゴシック" panose="020B0600070205080204" pitchFamily="34" charset="-128"/>
              </a:rPr>
              <a:t>Smaller, less ornate domestic interiors reflect Rococo in Europe &amp; American practices</a:t>
            </a:r>
          </a:p>
          <a:p>
            <a:r>
              <a:rPr lang="en-US" altLang="en-US" sz="2200" noProof="0" dirty="0">
                <a:ea typeface="ＭＳ Ｐゴシック" panose="020B0600070205080204" pitchFamily="34" charset="-128"/>
              </a:rPr>
              <a:t>Fireplace dominates main wall &amp; symmetrical openings</a:t>
            </a:r>
          </a:p>
          <a:p>
            <a:pPr lvl="1"/>
            <a:r>
              <a:rPr lang="en-US" altLang="en-US" sz="2200" noProof="0" dirty="0">
                <a:ea typeface="ＭＳ Ｐゴシック" panose="020B0600070205080204" pitchFamily="34" charset="-128"/>
              </a:rPr>
              <a:t>Borders &amp; outlines important to create unity </a:t>
            </a:r>
          </a:p>
          <a:p>
            <a:pPr lvl="1"/>
            <a:r>
              <a:rPr lang="en-US" altLang="en-US" sz="2200" noProof="0" dirty="0">
                <a:ea typeface="ＭＳ Ｐゴシック" panose="020B0600070205080204" pitchFamily="34" charset="-128"/>
              </a:rPr>
              <a:t>Also on furniture</a:t>
            </a:r>
          </a:p>
          <a:p>
            <a:r>
              <a:rPr lang="en-US" altLang="en-US" sz="2200" noProof="0" dirty="0">
                <a:ea typeface="ＭＳ Ｐゴシック" panose="020B0600070205080204" pitchFamily="34" charset="-128"/>
              </a:rPr>
              <a:t>Each room treated separately with little relationship to adjoining ones</a:t>
            </a:r>
          </a:p>
          <a:p>
            <a:r>
              <a:rPr lang="en-US" altLang="en-US" sz="2200" noProof="0" dirty="0">
                <a:ea typeface="ＭＳ Ｐゴシック" panose="020B0600070205080204" pitchFamily="34" charset="-128"/>
              </a:rPr>
              <a:t>Public spaces display wealth &amp; refinement</a:t>
            </a:r>
            <a:endParaRPr lang="en-US" sz="2200" noProof="0" dirty="0"/>
          </a:p>
        </p:txBody>
      </p:sp>
    </p:spTree>
    <p:extLst>
      <p:ext uri="{BB962C8B-B14F-4D97-AF65-F5344CB8AC3E}">
        <p14:creationId xmlns:p14="http://schemas.microsoft.com/office/powerpoint/2010/main" val="135692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FA36-E9C5-0380-5A93-625A6EA43F8B}"/>
              </a:ext>
            </a:extLst>
          </p:cNvPr>
          <p:cNvSpPr>
            <a:spLocks noGrp="1"/>
          </p:cNvSpPr>
          <p:nvPr>
            <p:ph type="title"/>
          </p:nvPr>
        </p:nvSpPr>
        <p:spPr>
          <a:xfrm>
            <a:off x="457200" y="161185"/>
            <a:ext cx="8229600" cy="590349"/>
          </a:xfrm>
        </p:spPr>
        <p:txBody>
          <a:bodyPr tIns="18000" bIns="18000">
            <a:spAutoFit/>
          </a:bodyPr>
          <a:lstStyle/>
          <a:p>
            <a:r>
              <a:rPr lang="en-US" sz="3600" cap="none" noProof="0" dirty="0"/>
              <a:t>American Georgian</a:t>
            </a:r>
            <a:endParaRPr lang="en-US" noProof="0" dirty="0"/>
          </a:p>
        </p:txBody>
      </p:sp>
      <p:sp>
        <p:nvSpPr>
          <p:cNvPr id="3" name="Content Placeholder 2">
            <a:extLst>
              <a:ext uri="{FF2B5EF4-FFF2-40B4-BE49-F238E27FC236}">
                <a16:creationId xmlns:a16="http://schemas.microsoft.com/office/drawing/2014/main" id="{93476574-4CDC-C36D-1E8E-E5B97CB2627C}"/>
              </a:ext>
            </a:extLst>
          </p:cNvPr>
          <p:cNvSpPr>
            <a:spLocks noGrp="1"/>
          </p:cNvSpPr>
          <p:nvPr>
            <p:ph sz="quarter" idx="13"/>
          </p:nvPr>
        </p:nvSpPr>
        <p:spPr>
          <a:xfrm>
            <a:off x="457200" y="1026996"/>
            <a:ext cx="8229600" cy="3883559"/>
          </a:xfrm>
        </p:spPr>
        <p:txBody>
          <a:bodyPr wrap="square" tIns="18000" bIns="1800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Changes in design</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17th century traditional medieval &amp; vernacular buildings, interiors, furniture with strong regional differences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18th century learned, tasteful, refined classicism</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Similar across the colonies</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More refined tastes of increasingly prosperous colonists along Eastern seaboard</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Strong connections to English heritage &amp; tradition</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Copy &amp; adapt English precedents to their needs &amp; conditions</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5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22.11ba</a:t>
            </a:r>
            <a:endParaRPr lang="en-US" sz="3200" noProof="0" dirty="0"/>
          </a:p>
        </p:txBody>
      </p:sp>
      <p:sp>
        <p:nvSpPr>
          <p:cNvPr id="3" name="Content Placeholder 2"/>
          <p:cNvSpPr>
            <a:spLocks noGrp="1"/>
          </p:cNvSpPr>
          <p:nvPr>
            <p:ph sz="quarter" idx="13"/>
          </p:nvPr>
        </p:nvSpPr>
        <p:spPr>
          <a:xfrm>
            <a:off x="464223" y="857451"/>
            <a:ext cx="8222577" cy="590349"/>
          </a:xfrm>
        </p:spPr>
        <p:txBody>
          <a:bodyPr wrap="square" tIns="18000" bIns="18000" anchor="ctr">
            <a:spAutoFit/>
          </a:bodyPr>
          <a:lstStyle/>
          <a:p>
            <a:pPr marL="0" indent="0">
              <a:buNone/>
            </a:pPr>
            <a:r>
              <a:rPr lang="en-US" altLang="en-US" sz="1800" noProof="0" dirty="0"/>
              <a:t>Hall passage, Gunston Hall, 1759-1787; Fairfax County, Virginia; William Buckland and William Bernard Sears. American Georgian.</a:t>
            </a:r>
            <a:endParaRPr lang="en-US" sz="1800" b="1" noProof="0" dirty="0">
              <a:latin typeface="Arial" panose="020B0604020202020204" pitchFamily="34" charset="0"/>
              <a:cs typeface="Arial" panose="020B0604020202020204" pitchFamily="34" charset="0"/>
            </a:endParaRPr>
          </a:p>
        </p:txBody>
      </p:sp>
      <p:pic>
        <p:nvPicPr>
          <p:cNvPr id="8" name="Picture Placeholder 7" descr="An interior view of a hall passage, Gunston hall has less ornate interiors. The door has an arched pediment. The walls are painted with numerous arched designs. The ceiling has a descending bead. The stair's balustrade is visible.&#10;">
            <a:extLst>
              <a:ext uri="{FF2B5EF4-FFF2-40B4-BE49-F238E27FC236}">
                <a16:creationId xmlns:a16="http://schemas.microsoft.com/office/drawing/2014/main" id="{18FAC6D2-8DA0-E9D9-D74D-AACEA3393C65}"/>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382" t="872"/>
          <a:stretch/>
        </p:blipFill>
        <p:spPr>
          <a:xfrm>
            <a:off x="3164541" y="1640541"/>
            <a:ext cx="2879418" cy="4582612"/>
          </a:xfrm>
        </p:spPr>
      </p:pic>
    </p:spTree>
    <p:extLst>
      <p:ext uri="{BB962C8B-B14F-4D97-AF65-F5344CB8AC3E}">
        <p14:creationId xmlns:p14="http://schemas.microsoft.com/office/powerpoint/2010/main" val="34937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22.11b</a:t>
            </a:r>
            <a:endParaRPr lang="en-US" sz="3200" noProof="0" dirty="0"/>
          </a:p>
        </p:txBody>
      </p:sp>
      <p:sp>
        <p:nvSpPr>
          <p:cNvPr id="3" name="Content Placeholder 2"/>
          <p:cNvSpPr>
            <a:spLocks noGrp="1"/>
          </p:cNvSpPr>
          <p:nvPr>
            <p:ph sz="quarter" idx="13"/>
          </p:nvPr>
        </p:nvSpPr>
        <p:spPr>
          <a:xfrm>
            <a:off x="464223" y="857451"/>
            <a:ext cx="8222577" cy="590349"/>
          </a:xfrm>
        </p:spPr>
        <p:txBody>
          <a:bodyPr wrap="square" tIns="18000" bIns="18000" anchor="ctr">
            <a:spAutoFit/>
          </a:bodyPr>
          <a:lstStyle/>
          <a:p>
            <a:pPr marL="0" indent="0">
              <a:buNone/>
            </a:pPr>
            <a:r>
              <a:rPr lang="en-US" altLang="en-US" sz="1800" noProof="0" dirty="0"/>
              <a:t>Parlor, Gunston Hall, 1759-1787; Fairfax County, Virginia; William Buckland and William Bernard Sears. American Georgian.</a:t>
            </a:r>
            <a:endParaRPr lang="en-US" sz="1800" b="1" noProof="0" dirty="0">
              <a:latin typeface="Arial" panose="020B0604020202020204" pitchFamily="34" charset="0"/>
              <a:cs typeface="Arial" panose="020B0604020202020204" pitchFamily="34" charset="0"/>
            </a:endParaRPr>
          </a:p>
        </p:txBody>
      </p:sp>
      <p:pic>
        <p:nvPicPr>
          <p:cNvPr id="7" name="Picture Placeholder 6" descr="An interior view of Parlor Gunston hall shows its ceiling, wall decorations, and components from top to bottom. &#10;Long description is available in notes, press F6.">
            <a:extLst>
              <a:ext uri="{FF2B5EF4-FFF2-40B4-BE49-F238E27FC236}">
                <a16:creationId xmlns:a16="http://schemas.microsoft.com/office/drawing/2014/main" id="{A2EBF28B-62BC-689B-D7F1-8F400B48673F}"/>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93" t="984"/>
          <a:stretch/>
        </p:blipFill>
        <p:spPr>
          <a:xfrm>
            <a:off x="806824" y="2017059"/>
            <a:ext cx="7651376" cy="3609618"/>
          </a:xfrm>
        </p:spPr>
      </p:pic>
    </p:spTree>
    <p:extLst>
      <p:ext uri="{BB962C8B-B14F-4D97-AF65-F5344CB8AC3E}">
        <p14:creationId xmlns:p14="http://schemas.microsoft.com/office/powerpoint/2010/main" val="81381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14"/>
            <a:ext cx="8229600" cy="619386"/>
          </a:xfrm>
        </p:spPr>
        <p:txBody>
          <a:bodyPr wrap="square" tIns="18000" bIns="18000" anchor="ctr">
            <a:spAutoFit/>
          </a:bodyPr>
          <a:lstStyle/>
          <a:p>
            <a:r>
              <a:rPr lang="en-US" altLang="en-US" noProof="0" dirty="0"/>
              <a:t>22.12</a:t>
            </a:r>
            <a:endParaRPr lang="en-US" sz="3200" noProof="0" dirty="0"/>
          </a:p>
        </p:txBody>
      </p:sp>
      <p:sp>
        <p:nvSpPr>
          <p:cNvPr id="3" name="Content Placeholder 2"/>
          <p:cNvSpPr>
            <a:spLocks noGrp="1"/>
          </p:cNvSpPr>
          <p:nvPr>
            <p:ph sz="quarter" idx="13"/>
          </p:nvPr>
        </p:nvSpPr>
        <p:spPr>
          <a:xfrm>
            <a:off x="457200" y="885252"/>
            <a:ext cx="8229600" cy="867348"/>
          </a:xfrm>
        </p:spPr>
        <p:txBody>
          <a:bodyPr wrap="square" tIns="18000" bIns="18000" anchor="ctr">
            <a:spAutoFit/>
          </a:bodyPr>
          <a:lstStyle/>
          <a:p>
            <a:pPr marL="0" indent="0">
              <a:buNone/>
            </a:pPr>
            <a:r>
              <a:rPr lang="en-US" altLang="en-US" sz="1800" noProof="0" dirty="0" err="1">
                <a:latin typeface="Arial" panose="020B0604020202020204" pitchFamily="34" charset="0"/>
                <a:cs typeface="Arial" panose="020B0604020202020204" pitchFamily="34" charset="0"/>
              </a:rPr>
              <a:t>Readborne</a:t>
            </a:r>
            <a:r>
              <a:rPr lang="en-US" altLang="en-US" sz="1800" noProof="0" dirty="0">
                <a:latin typeface="Arial" panose="020B0604020202020204" pitchFamily="34" charset="0"/>
                <a:cs typeface="Arial" panose="020B0604020202020204" pitchFamily="34" charset="0"/>
              </a:rPr>
              <a:t> Parlor c, early to mid-18th century; paneling and fireplace originally from the Colonel James </a:t>
            </a:r>
            <a:r>
              <a:rPr lang="en-US" altLang="en-US" sz="1800" noProof="0" dirty="0" err="1">
                <a:latin typeface="Arial" panose="020B0604020202020204" pitchFamily="34" charset="0"/>
                <a:cs typeface="Arial" panose="020B0604020202020204" pitchFamily="34" charset="0"/>
              </a:rPr>
              <a:t>Hollyday</a:t>
            </a:r>
            <a:r>
              <a:rPr lang="en-US" altLang="en-US" sz="1800" noProof="0" dirty="0">
                <a:latin typeface="Arial" panose="020B0604020202020204" pitchFamily="34" charset="0"/>
                <a:cs typeface="Arial" panose="020B0604020202020204" pitchFamily="34" charset="0"/>
              </a:rPr>
              <a:t> House, 1733; Centreville, Maryland. American Georgian.</a:t>
            </a:r>
            <a:endParaRPr lang="en-US" sz="1800" b="1" noProof="0" dirty="0">
              <a:latin typeface="Arial" panose="020B0604020202020204" pitchFamily="34" charset="0"/>
              <a:cs typeface="Arial" panose="020B0604020202020204" pitchFamily="34" charset="0"/>
            </a:endParaRPr>
          </a:p>
        </p:txBody>
      </p:sp>
      <p:pic>
        <p:nvPicPr>
          <p:cNvPr id="17" name="Picture Placeholder 16" descr="An interior view of Read borne Parlor shows a large painting mounted on the wall above the fireplace, a rectangular glass shut window, an ancient clock, a mirror, a sofa on the wall side, a throne, and a dining table with chairs.&#10;Long description is available in notes, press F6.&#10;">
            <a:extLst>
              <a:ext uri="{FF2B5EF4-FFF2-40B4-BE49-F238E27FC236}">
                <a16:creationId xmlns:a16="http://schemas.microsoft.com/office/drawing/2014/main" id="{5E59633B-2233-2D72-5A9E-9A812F3265E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121" t="1146"/>
          <a:stretch/>
        </p:blipFill>
        <p:spPr>
          <a:xfrm>
            <a:off x="2635624" y="1957253"/>
            <a:ext cx="3956183" cy="3910147"/>
          </a:xfrm>
        </p:spPr>
      </p:pic>
      <p:sp>
        <p:nvSpPr>
          <p:cNvPr id="4" name="Content Placeholder 3">
            <a:extLst>
              <a:ext uri="{FF2B5EF4-FFF2-40B4-BE49-F238E27FC236}">
                <a16:creationId xmlns:a16="http://schemas.microsoft.com/office/drawing/2014/main" id="{551B1D7C-F557-F3E8-3911-CE832CCA787A}"/>
              </a:ext>
            </a:extLst>
          </p:cNvPr>
          <p:cNvSpPr>
            <a:spLocks noGrp="1"/>
          </p:cNvSpPr>
          <p:nvPr>
            <p:ph sz="quarter" idx="15"/>
          </p:nvPr>
        </p:nvSpPr>
        <p:spPr>
          <a:xfrm>
            <a:off x="457200" y="5965827"/>
            <a:ext cx="8229600" cy="282573"/>
          </a:xfrm>
        </p:spPr>
        <p:txBody>
          <a:bodyPr tIns="18000" bIns="18000">
            <a:spAutoFit/>
          </a:bodyPr>
          <a:lstStyle/>
          <a:p>
            <a:pPr marL="0" indent="0">
              <a:buNone/>
            </a:pPr>
            <a:r>
              <a:rPr lang="en-US" altLang="en-US" sz="1600" noProof="0" dirty="0">
                <a:latin typeface="Arial" panose="020B0604020202020204" pitchFamily="34" charset="0"/>
                <a:cs typeface="Arial" panose="020B0604020202020204" pitchFamily="34" charset="0"/>
              </a:rPr>
              <a:t>[Courtesy Winterthur Museum]</a:t>
            </a:r>
            <a:endParaRPr lang="en-US"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13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a:t>22.13</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770656"/>
            <a:ext cx="8220635" cy="775015"/>
          </a:xfrm>
        </p:spPr>
        <p:txBody>
          <a:bodyPr wrap="square" tIns="18000" bIns="18000" anchor="ctr">
            <a:spAutoFit/>
          </a:bodyPr>
          <a:lstStyle/>
          <a:p>
            <a:pPr marL="0" indent="0">
              <a:buNone/>
            </a:pPr>
            <a:r>
              <a:rPr lang="en-US" altLang="en-US" sz="1600" noProof="0" dirty="0">
                <a:latin typeface="Arial" panose="020B0604020202020204" pitchFamily="34" charset="0"/>
                <a:cs typeface="Arial" panose="020B0604020202020204" pitchFamily="34" charset="0"/>
              </a:rPr>
              <a:t>Textiles and Wallpaper: Indian print </a:t>
            </a:r>
            <a:r>
              <a:rPr lang="en-US" altLang="en-US" sz="1600" noProof="0" dirty="0" err="1">
                <a:latin typeface="Arial" panose="020B0604020202020204" pitchFamily="34" charset="0"/>
                <a:cs typeface="Arial" panose="020B0604020202020204" pitchFamily="34" charset="0"/>
              </a:rPr>
              <a:t>palampore</a:t>
            </a:r>
            <a:r>
              <a:rPr lang="en-US" altLang="en-US" sz="1600" noProof="0" dirty="0">
                <a:latin typeface="Arial" panose="020B0604020202020204" pitchFamily="34" charset="0"/>
                <a:cs typeface="Arial" panose="020B0604020202020204" pitchFamily="34" charset="0"/>
              </a:rPr>
              <a:t>, Governor’s Palace, mid-18th century; Williamsburg, Virginia; flocked wallpaper, Kenmore House, c. mid-18th century; Fredericksburg, Virginia. American Georgian.</a:t>
            </a:r>
            <a:endParaRPr lang="en-US" sz="1600" noProof="0" dirty="0">
              <a:latin typeface="Arial" panose="020B0604020202020204" pitchFamily="34" charset="0"/>
              <a:cs typeface="Arial" panose="020B0604020202020204" pitchFamily="34" charset="0"/>
            </a:endParaRPr>
          </a:p>
        </p:txBody>
      </p:sp>
      <p:pic>
        <p:nvPicPr>
          <p:cNvPr id="8" name="Picture Placeholder 7" descr="A textile with Indian print palampore is covered on a bed, pillows, and as a roof for the bed. The textile has numerous flower prints and is stitched as a wave on the sides of the roof.&#10;">
            <a:extLst>
              <a:ext uri="{FF2B5EF4-FFF2-40B4-BE49-F238E27FC236}">
                <a16:creationId xmlns:a16="http://schemas.microsoft.com/office/drawing/2014/main" id="{DB6350AD-4CA0-FDDF-E660-D281DF5F5194}"/>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1240" t="943"/>
          <a:stretch/>
        </p:blipFill>
        <p:spPr>
          <a:xfrm>
            <a:off x="959224" y="1658471"/>
            <a:ext cx="3155576" cy="4666129"/>
          </a:xfrm>
        </p:spPr>
      </p:pic>
      <p:pic>
        <p:nvPicPr>
          <p:cNvPr id="13" name="Picture Placeholder 12" descr="Wallpaper with an Indian print palampore has two plants that rise from the bottom to the top as a wave. The plant has thin branches with leaves and large leaves extending toward the left and the right from bottom to top.&#10;">
            <a:extLst>
              <a:ext uri="{FF2B5EF4-FFF2-40B4-BE49-F238E27FC236}">
                <a16:creationId xmlns:a16="http://schemas.microsoft.com/office/drawing/2014/main" id="{2FA17C7E-38D5-87A8-8991-519F6F000315}"/>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365" t="943" r="-1"/>
          <a:stretch/>
        </p:blipFill>
        <p:spPr>
          <a:xfrm>
            <a:off x="5002306" y="1658470"/>
            <a:ext cx="3125983" cy="4666129"/>
          </a:xfrm>
        </p:spPr>
      </p:pic>
    </p:spTree>
    <p:extLst>
      <p:ext uri="{BB962C8B-B14F-4D97-AF65-F5344CB8AC3E}">
        <p14:creationId xmlns:p14="http://schemas.microsoft.com/office/powerpoint/2010/main" val="2060957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22.14</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857451"/>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Lighting: brass candlesticks and lantern, Kenmore House, c. mid-18th century; United States. American Georgian.</a:t>
            </a:r>
            <a:endParaRPr lang="en-US" sz="1800" noProof="0" dirty="0">
              <a:latin typeface="Arial" panose="020B0604020202020204" pitchFamily="34" charset="0"/>
              <a:cs typeface="Arial" panose="020B0604020202020204" pitchFamily="34" charset="0"/>
            </a:endParaRPr>
          </a:p>
        </p:txBody>
      </p:sp>
      <p:pic>
        <p:nvPicPr>
          <p:cNvPr id="7" name="Picture Placeholder 6" descr="Three types of brass candlesticks have different designs.&#10;Long description is available in notes, press F6.">
            <a:extLst>
              <a:ext uri="{FF2B5EF4-FFF2-40B4-BE49-F238E27FC236}">
                <a16:creationId xmlns:a16="http://schemas.microsoft.com/office/drawing/2014/main" id="{A86D52D6-6E8E-23CA-372A-81956C37A692}"/>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8" r="18"/>
          <a:stretch/>
        </p:blipFill>
        <p:spPr>
          <a:xfrm>
            <a:off x="533400" y="3657600"/>
            <a:ext cx="4800600" cy="2372591"/>
          </a:xfrm>
        </p:spPr>
      </p:pic>
      <p:pic>
        <p:nvPicPr>
          <p:cNvPr id="12" name="Picture Placeholder 11" descr="A hanging lantern has a pentagonal bottom made of glass and pentagonal glass walls supported by metal columns. A chain with five metal arms holds the lantern. The lantern holds four lit candles.&#10;">
            <a:extLst>
              <a:ext uri="{FF2B5EF4-FFF2-40B4-BE49-F238E27FC236}">
                <a16:creationId xmlns:a16="http://schemas.microsoft.com/office/drawing/2014/main" id="{139AD2E6-622D-A1F6-9C32-BA69AB6C246F}"/>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749" t="1143"/>
          <a:stretch/>
        </p:blipFill>
        <p:spPr>
          <a:xfrm>
            <a:off x="5611906" y="1801906"/>
            <a:ext cx="2770094" cy="4265519"/>
          </a:xfrm>
        </p:spPr>
      </p:pic>
    </p:spTree>
    <p:extLst>
      <p:ext uri="{BB962C8B-B14F-4D97-AF65-F5344CB8AC3E}">
        <p14:creationId xmlns:p14="http://schemas.microsoft.com/office/powerpoint/2010/main" val="524753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152560"/>
            <a:ext cx="8229600" cy="590349"/>
          </a:xfrm>
        </p:spPr>
        <p:txBody>
          <a:bodyPr tIns="18000" bIns="18000">
            <a:spAutoFit/>
          </a:bodyPr>
          <a:lstStyle/>
          <a:p>
            <a:r>
              <a:rPr lang="en-US" b="1" noProof="0" dirty="0">
                <a:effectLst/>
                <a:ea typeface="Calibri" panose="020F0502020204030204" pitchFamily="34" charset="0"/>
                <a:cs typeface="Times New Roman" panose="02020603050405020304" pitchFamily="18" charset="0"/>
              </a:rPr>
              <a:t>Furnishings and Decorative Arts</a:t>
            </a:r>
            <a:endParaRPr lang="en-US" noProof="0" dirty="0"/>
          </a:p>
        </p:txBody>
      </p:sp>
      <p:sp>
        <p:nvSpPr>
          <p:cNvPr id="3" name="Content Placeholder 2"/>
          <p:cNvSpPr>
            <a:spLocks noGrp="1"/>
          </p:cNvSpPr>
          <p:nvPr>
            <p:ph idx="1"/>
          </p:nvPr>
        </p:nvSpPr>
        <p:spPr>
          <a:xfrm>
            <a:off x="465826" y="913656"/>
            <a:ext cx="8229600" cy="4679161"/>
          </a:xfrm>
        </p:spPr>
        <p:txBody>
          <a:bodyPr tIns="18000" bIns="18000">
            <a:spAutoFit/>
          </a:bodyPr>
          <a:lstStyle/>
          <a:p>
            <a:pPr>
              <a:lnSpc>
                <a:spcPct val="95000"/>
              </a:lnSpc>
              <a:spcBef>
                <a:spcPts val="600"/>
              </a:spcBef>
            </a:pPr>
            <a:r>
              <a:rPr lang="en-US" altLang="en-US" sz="2200" noProof="0" dirty="0">
                <a:ea typeface="ＭＳ Ｐゴシック" panose="020B0600070205080204" pitchFamily="34" charset="-128"/>
              </a:rPr>
              <a:t>Furniture complements interior, imitates English prototypes, has high-style &amp; vernacular forms</a:t>
            </a:r>
          </a:p>
          <a:p>
            <a:pPr>
              <a:lnSpc>
                <a:spcPct val="95000"/>
              </a:lnSpc>
              <a:spcBef>
                <a:spcPts val="600"/>
              </a:spcBef>
            </a:pPr>
            <a:r>
              <a:rPr lang="en-US" altLang="en-US" sz="2200" noProof="0" dirty="0">
                <a:ea typeface="ＭＳ Ｐゴシック" panose="020B0600070205080204" pitchFamily="34" charset="-128"/>
              </a:rPr>
              <a:t>Draws from English Queen Anne, Early Georgian, &amp; Chippendale</a:t>
            </a:r>
          </a:p>
          <a:p>
            <a:pPr>
              <a:lnSpc>
                <a:spcPct val="95000"/>
              </a:lnSpc>
              <a:spcBef>
                <a:spcPts val="600"/>
              </a:spcBef>
            </a:pPr>
            <a:r>
              <a:rPr lang="en-US" altLang="en-US" sz="2200" noProof="0" dirty="0">
                <a:ea typeface="ＭＳ Ｐゴシック" panose="020B0600070205080204" pitchFamily="34" charset="-128"/>
              </a:rPr>
              <a:t>Two styles—Queen Anne (1720-1790) &amp; Chippendale (1750-1790)</a:t>
            </a:r>
          </a:p>
          <a:p>
            <a:pPr lvl="1">
              <a:lnSpc>
                <a:spcPct val="95000"/>
              </a:lnSpc>
            </a:pPr>
            <a:r>
              <a:rPr lang="en-US" altLang="en-US" sz="2200" noProof="0" dirty="0">
                <a:ea typeface="ＭＳ Ｐゴシック" panose="020B0600070205080204" pitchFamily="34" charset="-128"/>
              </a:rPr>
              <a:t>Pieces may mix Queen Anne &amp; Chippendale forms &amp; details</a:t>
            </a:r>
          </a:p>
          <a:p>
            <a:pPr>
              <a:lnSpc>
                <a:spcPct val="95000"/>
              </a:lnSpc>
              <a:spcBef>
                <a:spcPts val="600"/>
              </a:spcBef>
            </a:pPr>
            <a:r>
              <a:rPr lang="en-US" altLang="en-US" sz="2200" noProof="0" dirty="0">
                <a:ea typeface="ＭＳ Ｐゴシック" panose="020B0600070205080204" pitchFamily="34" charset="-128"/>
              </a:rPr>
              <a:t>Imported, copied from pattern books, made by recent immigrants or local cabinetmakers or carpenters</a:t>
            </a:r>
          </a:p>
          <a:p>
            <a:pPr>
              <a:lnSpc>
                <a:spcPct val="95000"/>
              </a:lnSpc>
              <a:spcBef>
                <a:spcPts val="600"/>
              </a:spcBef>
            </a:pPr>
            <a:r>
              <a:rPr lang="en-US" altLang="en-US" sz="2200" noProof="0" dirty="0">
                <a:ea typeface="ＭＳ Ｐゴシック" panose="020B0600070205080204" pitchFamily="34" charset="-128"/>
              </a:rPr>
              <a:t>High styles closely imitate England with carving, gilding, attention to proportion, forms, details</a:t>
            </a:r>
          </a:p>
          <a:p>
            <a:pPr>
              <a:lnSpc>
                <a:spcPct val="95000"/>
              </a:lnSpc>
              <a:spcBef>
                <a:spcPts val="600"/>
              </a:spcBef>
            </a:pPr>
            <a:r>
              <a:rPr lang="en-US" altLang="en-US" sz="2200" noProof="0" dirty="0">
                <a:ea typeface="ＭＳ Ｐゴシック" panose="020B0600070205080204" pitchFamily="34" charset="-128"/>
              </a:rPr>
              <a:t>Vernacular based on English prototypes, but simpler, cruder, of local woods, awkward proportions or ornament</a:t>
            </a:r>
            <a:endParaRPr lang="en-US" sz="2200" noProof="0" dirty="0"/>
          </a:p>
        </p:txBody>
      </p:sp>
    </p:spTree>
    <p:extLst>
      <p:ext uri="{BB962C8B-B14F-4D97-AF65-F5344CB8AC3E}">
        <p14:creationId xmlns:p14="http://schemas.microsoft.com/office/powerpoint/2010/main" val="325881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57201" y="152400"/>
            <a:ext cx="8229600" cy="590349"/>
          </a:xfrm>
        </p:spPr>
        <p:txBody>
          <a:bodyPr wrap="square" tIns="18000" bIns="18000" anchor="ctr">
            <a:spAutoFit/>
          </a:bodyPr>
          <a:lstStyle/>
          <a:p>
            <a:r>
              <a:rPr lang="en-US" altLang="en-US" noProof="0" dirty="0"/>
              <a:t>22.15</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57201" y="829650"/>
            <a:ext cx="8229600" cy="313350"/>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Windsor chairs, c. mid-18th century; United States. American Georgian.</a:t>
            </a:r>
            <a:endParaRPr lang="en-US" sz="1800" noProof="0" dirty="0">
              <a:latin typeface="Arial" panose="020B0604020202020204" pitchFamily="34" charset="0"/>
              <a:cs typeface="Arial" panose="020B0604020202020204" pitchFamily="34" charset="0"/>
            </a:endParaRPr>
          </a:p>
        </p:txBody>
      </p:sp>
      <p:pic>
        <p:nvPicPr>
          <p:cNvPr id="7" name="Picture Placeholder 6" descr="A Windsor chair has concave seat, and a C shape armrest in the middle. The back has vertical wooden sticks in series from left to right, which meets a horizontal wooden volute on the top. The legs are slant and have a central support piece.&#10;">
            <a:extLst>
              <a:ext uri="{FF2B5EF4-FFF2-40B4-BE49-F238E27FC236}">
                <a16:creationId xmlns:a16="http://schemas.microsoft.com/office/drawing/2014/main" id="{DAD5EF45-2EAB-7199-2777-5A81A2555DA2}"/>
              </a:ext>
            </a:extLst>
          </p:cNvPr>
          <p:cNvPicPr>
            <a:picLocks noGrp="1" noChangeAspect="1"/>
          </p:cNvPicPr>
          <p:nvPr>
            <p:ph type="pic" sz="quarter" idx="21"/>
          </p:nvPr>
        </p:nvPicPr>
        <p:blipFill rotWithShape="1">
          <a:blip r:embed="rId2">
            <a:extLst>
              <a:ext uri="{28A0092B-C50C-407E-A947-70E740481C1C}">
                <a14:useLocalDpi xmlns:a14="http://schemas.microsoft.com/office/drawing/2010/main" val="0"/>
              </a:ext>
            </a:extLst>
          </a:blip>
          <a:srcRect l="1213" t="713"/>
          <a:stretch/>
        </p:blipFill>
        <p:spPr>
          <a:xfrm>
            <a:off x="878541" y="1255058"/>
            <a:ext cx="3283884" cy="4993341"/>
          </a:xfrm>
        </p:spPr>
      </p:pic>
      <p:pic>
        <p:nvPicPr>
          <p:cNvPr id="12" name="Picture Placeholder 11" descr="A Windsor chair has an oval flat seat and semi-circular back. The back has vertical sticks in series from left to right, which meet a semi-circular stick on the top. The legs are slant and have a central support piece.&#10;">
            <a:extLst>
              <a:ext uri="{FF2B5EF4-FFF2-40B4-BE49-F238E27FC236}">
                <a16:creationId xmlns:a16="http://schemas.microsoft.com/office/drawing/2014/main" id="{535DA511-2F5F-3DB2-4BB0-7CCD452EBD7F}"/>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709" t="891" b="-1"/>
          <a:stretch/>
        </p:blipFill>
        <p:spPr>
          <a:xfrm>
            <a:off x="5105400" y="1264024"/>
            <a:ext cx="2667000" cy="4984375"/>
          </a:xfrm>
        </p:spPr>
      </p:pic>
    </p:spTree>
    <p:extLst>
      <p:ext uri="{BB962C8B-B14F-4D97-AF65-F5344CB8AC3E}">
        <p14:creationId xmlns:p14="http://schemas.microsoft.com/office/powerpoint/2010/main" val="3609943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32"/>
            <a:ext cx="8229600" cy="590349"/>
          </a:xfrm>
        </p:spPr>
        <p:txBody>
          <a:bodyPr wrap="square" tIns="18000" bIns="18000" anchor="ctr">
            <a:spAutoFit/>
          </a:bodyPr>
          <a:lstStyle/>
          <a:p>
            <a:r>
              <a:rPr lang="en-US" altLang="en-US" noProof="0" dirty="0"/>
              <a:t>22.16</a:t>
            </a:r>
            <a:endParaRPr lang="en-US" sz="3200" noProof="0" dirty="0"/>
          </a:p>
        </p:txBody>
      </p:sp>
      <p:sp>
        <p:nvSpPr>
          <p:cNvPr id="3" name="Content Placeholder 2"/>
          <p:cNvSpPr>
            <a:spLocks noGrp="1"/>
          </p:cNvSpPr>
          <p:nvPr>
            <p:ph sz="quarter" idx="13"/>
          </p:nvPr>
        </p:nvSpPr>
        <p:spPr>
          <a:xfrm>
            <a:off x="457200" y="838200"/>
            <a:ext cx="8229600"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Chest of drawers, c. mid-18th century; Newport, Rhode Island; John Townsend and John Goddard. American Georgian.</a:t>
            </a:r>
            <a:endParaRPr lang="en-US" sz="1800" b="1" noProof="0" dirty="0">
              <a:latin typeface="Arial" panose="020B0604020202020204" pitchFamily="34" charset="0"/>
              <a:cs typeface="Arial" panose="020B0604020202020204" pitchFamily="34" charset="0"/>
            </a:endParaRPr>
          </a:p>
        </p:txBody>
      </p:sp>
      <p:pic>
        <p:nvPicPr>
          <p:cNvPr id="8" name="Picture Placeholder 7" descr="A drawer has a highly decorated chest. The chest has nine shelves arranged in three rows and three columns. The shelves have metal handles of multiple designs. The three columns have arched pediments.&#10;">
            <a:extLst>
              <a:ext uri="{FF2B5EF4-FFF2-40B4-BE49-F238E27FC236}">
                <a16:creationId xmlns:a16="http://schemas.microsoft.com/office/drawing/2014/main" id="{FFED0989-2CA1-D9E4-1006-923CCE7A31E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914" t="1214" r="1"/>
          <a:stretch/>
        </p:blipFill>
        <p:spPr>
          <a:xfrm>
            <a:off x="2286000" y="1524000"/>
            <a:ext cx="4648200" cy="4370294"/>
          </a:xfrm>
        </p:spPr>
      </p:pic>
      <p:sp>
        <p:nvSpPr>
          <p:cNvPr id="4" name="Content Placeholder 3">
            <a:extLst>
              <a:ext uri="{FF2B5EF4-FFF2-40B4-BE49-F238E27FC236}">
                <a16:creationId xmlns:a16="http://schemas.microsoft.com/office/drawing/2014/main" id="{551B1D7C-F557-F3E8-3911-CE832CCA787A}"/>
              </a:ext>
            </a:extLst>
          </p:cNvPr>
          <p:cNvSpPr>
            <a:spLocks noGrp="1"/>
          </p:cNvSpPr>
          <p:nvPr>
            <p:ph sz="quarter" idx="15"/>
          </p:nvPr>
        </p:nvSpPr>
        <p:spPr>
          <a:xfrm>
            <a:off x="457200" y="5965827"/>
            <a:ext cx="8229600" cy="282573"/>
          </a:xfrm>
        </p:spPr>
        <p:txBody>
          <a:bodyPr tIns="18000" bIns="18000">
            <a:spAutoFit/>
          </a:bodyPr>
          <a:lstStyle/>
          <a:p>
            <a:pPr marL="0" indent="0">
              <a:buNone/>
            </a:pPr>
            <a:r>
              <a:rPr lang="en-US" altLang="en-US" sz="1600" noProof="0" dirty="0">
                <a:latin typeface="Arial" panose="020B0604020202020204" pitchFamily="34" charset="0"/>
                <a:cs typeface="Arial" panose="020B0604020202020204" pitchFamily="34" charset="0"/>
              </a:rPr>
              <a:t>[Courtesy of the Diplomatic Reception Rooms, U.S. Department of State]</a:t>
            </a:r>
            <a:endParaRPr lang="en-US"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19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32"/>
            <a:ext cx="8229600" cy="590349"/>
          </a:xfrm>
        </p:spPr>
        <p:txBody>
          <a:bodyPr wrap="square" tIns="18000" bIns="18000" anchor="ctr">
            <a:spAutoFit/>
          </a:bodyPr>
          <a:lstStyle/>
          <a:p>
            <a:r>
              <a:rPr lang="en-US" altLang="en-US" noProof="0" dirty="0"/>
              <a:t>22.17</a:t>
            </a:r>
            <a:endParaRPr lang="en-US" sz="3200" noProof="0" dirty="0"/>
          </a:p>
        </p:txBody>
      </p:sp>
      <p:sp>
        <p:nvSpPr>
          <p:cNvPr id="3" name="Content Placeholder 2"/>
          <p:cNvSpPr>
            <a:spLocks noGrp="1"/>
          </p:cNvSpPr>
          <p:nvPr>
            <p:ph sz="quarter" idx="13"/>
          </p:nvPr>
        </p:nvSpPr>
        <p:spPr>
          <a:xfrm>
            <a:off x="457200" y="838201"/>
            <a:ext cx="8229600"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High chest of drawers (highboy), c. mid-18th century; United States. American Georgian.</a:t>
            </a:r>
            <a:endParaRPr lang="en-US" sz="1800" b="1" noProof="0" dirty="0">
              <a:latin typeface="Arial" panose="020B0604020202020204" pitchFamily="34" charset="0"/>
              <a:cs typeface="Arial" panose="020B0604020202020204" pitchFamily="34" charset="0"/>
            </a:endParaRPr>
          </a:p>
        </p:txBody>
      </p:sp>
      <p:pic>
        <p:nvPicPr>
          <p:cNvPr id="9" name="Picture Placeholder 8" descr="A high chest of drawers with highboy detail and cabriole legs shows their components from top to bottom.&#10;Long description is available in notes, press F6.">
            <a:extLst>
              <a:ext uri="{FF2B5EF4-FFF2-40B4-BE49-F238E27FC236}">
                <a16:creationId xmlns:a16="http://schemas.microsoft.com/office/drawing/2014/main" id="{90091C6E-EC4E-8ACE-C726-43F4C369AEB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218" t="790" b="1"/>
          <a:stretch/>
        </p:blipFill>
        <p:spPr>
          <a:xfrm>
            <a:off x="2895600" y="1600200"/>
            <a:ext cx="3358812" cy="4130735"/>
          </a:xfrm>
        </p:spPr>
      </p:pic>
      <p:sp>
        <p:nvSpPr>
          <p:cNvPr id="4" name="Content Placeholder 3">
            <a:extLst>
              <a:ext uri="{FF2B5EF4-FFF2-40B4-BE49-F238E27FC236}">
                <a16:creationId xmlns:a16="http://schemas.microsoft.com/office/drawing/2014/main" id="{551B1D7C-F557-F3E8-3911-CE832CCA787A}"/>
              </a:ext>
            </a:extLst>
          </p:cNvPr>
          <p:cNvSpPr>
            <a:spLocks noGrp="1"/>
          </p:cNvSpPr>
          <p:nvPr>
            <p:ph sz="quarter" idx="15"/>
          </p:nvPr>
        </p:nvSpPr>
        <p:spPr>
          <a:xfrm>
            <a:off x="457200" y="5965827"/>
            <a:ext cx="8229600" cy="282573"/>
          </a:xfrm>
        </p:spPr>
        <p:txBody>
          <a:bodyPr tIns="18000" bIns="18000">
            <a:spAutoFit/>
          </a:bodyPr>
          <a:lstStyle/>
          <a:p>
            <a:pPr marL="0" indent="0">
              <a:buNone/>
            </a:pPr>
            <a:r>
              <a:rPr lang="en-US" altLang="en-US" sz="1600" noProof="0" dirty="0">
                <a:latin typeface="Arial" panose="020B0604020202020204" pitchFamily="34" charset="0"/>
                <a:cs typeface="Arial" panose="020B0604020202020204" pitchFamily="34" charset="0"/>
              </a:rPr>
              <a:t>[Courtesy of the Diplomatic Reception Rooms, U.S. Department of State]</a:t>
            </a:r>
            <a:endParaRPr lang="en-US"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895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57327" y="153332"/>
            <a:ext cx="822947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47107" name="Picture Placeholder 9" descr="Warning">
            <a:extLst>
              <a:ext uri="{FF2B5EF4-FFF2-40B4-BE49-F238E27FC236}">
                <a16:creationId xmlns:a16="http://schemas.microsoft.com/office/drawing/2014/main" id="{39143CDC-0F5E-4B76-B367-735F3520DE4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12175" y="2382768"/>
            <a:ext cx="1154252" cy="1154252"/>
          </a:xfrm>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08256" y="1826259"/>
            <a:ext cx="6878545" cy="2829363"/>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FA36-E9C5-0380-5A93-625A6EA43F8B}"/>
              </a:ext>
            </a:extLst>
          </p:cNvPr>
          <p:cNvSpPr>
            <a:spLocks noGrp="1"/>
          </p:cNvSpPr>
          <p:nvPr>
            <p:ph type="title"/>
          </p:nvPr>
        </p:nvSpPr>
        <p:spPr>
          <a:xfrm>
            <a:off x="466165" y="143256"/>
            <a:ext cx="8229600" cy="590349"/>
          </a:xfrm>
        </p:spPr>
        <p:txBody>
          <a:bodyPr tIns="18000" bIns="18000">
            <a:spAutoFit/>
          </a:bodyPr>
          <a:lstStyle/>
          <a:p>
            <a:r>
              <a:rPr lang="en-US" sz="3600" noProof="0" dirty="0"/>
              <a:t>Concepts</a:t>
            </a:r>
            <a:endParaRPr lang="en-US" noProof="0" dirty="0"/>
          </a:p>
        </p:txBody>
      </p:sp>
      <p:sp>
        <p:nvSpPr>
          <p:cNvPr id="3" name="Content Placeholder 2">
            <a:extLst>
              <a:ext uri="{FF2B5EF4-FFF2-40B4-BE49-F238E27FC236}">
                <a16:creationId xmlns:a16="http://schemas.microsoft.com/office/drawing/2014/main" id="{93476574-4CDC-C36D-1E8E-E5B97CB2627C}"/>
              </a:ext>
            </a:extLst>
          </p:cNvPr>
          <p:cNvSpPr>
            <a:spLocks noGrp="1"/>
          </p:cNvSpPr>
          <p:nvPr>
            <p:ph sz="quarter" idx="13"/>
          </p:nvPr>
        </p:nvSpPr>
        <p:spPr>
          <a:xfrm>
            <a:off x="466165" y="995084"/>
            <a:ext cx="8229600" cy="4637611"/>
          </a:xfrm>
        </p:spPr>
        <p:txBody>
          <a:bodyPr wrap="square" tIns="18000" bIns="18000">
            <a:spAutoFit/>
          </a:bodyPr>
          <a:lstStyle/>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Design influences from English nobility </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Elaborate houses show cultured tastes, refined by French court, travel to Europe, trade with Orient</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Rococo, </a:t>
            </a:r>
            <a:r>
              <a:rPr lang="en-US" altLang="en-US" sz="2200" i="1" noProof="0" dirty="0">
                <a:latin typeface="Arial" panose="020B0604020202020204" pitchFamily="34" charset="0"/>
                <a:ea typeface="ＭＳ Ｐゴシック" panose="020B0600070205080204" pitchFamily="34" charset="-128"/>
                <a:cs typeface="Arial" panose="020B0604020202020204" pitchFamily="34" charset="0"/>
              </a:rPr>
              <a:t>Chinoiserie</a:t>
            </a: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 Neo-Palladian design influences along with reason &amp; refinement</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More prosperous colonists better able to model English precedents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Seek gentility, culture, manners, civility</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Formal, classical houses and furnishings</a:t>
            </a:r>
          </a:p>
          <a:p>
            <a:pPr marL="828918" lvl="1" indent="-342000"/>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Support more refined society</a:t>
            </a:r>
          </a:p>
          <a:p>
            <a:pPr marL="342000" indent="-342000">
              <a:spcBef>
                <a:spcPts val="600"/>
              </a:spcBef>
            </a:pPr>
            <a:r>
              <a:rPr lang="en-US" altLang="en-US" sz="2200" noProof="0" dirty="0">
                <a:latin typeface="Arial" panose="020B0604020202020204" pitchFamily="34" charset="0"/>
                <a:ea typeface="ＭＳ Ｐゴシック" panose="020B0600070205080204" pitchFamily="34" charset="-128"/>
                <a:cs typeface="Arial" panose="020B0604020202020204" pitchFamily="34" charset="0"/>
              </a:rPr>
              <a:t>Knowledge from immigrant artisans &amp; architects, English pattern books; imported furniture &amp; materials</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6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65826" y="152766"/>
            <a:ext cx="8220974" cy="590349"/>
          </a:xfrm>
        </p:spPr>
        <p:txBody>
          <a:bodyPr wrap="square" tIns="18000" bIns="18000" anchor="ctr">
            <a:spAutoFit/>
          </a:bodyPr>
          <a:lstStyle/>
          <a:p>
            <a:r>
              <a:rPr lang="en-US" altLang="en-US" noProof="0" dirty="0"/>
              <a:t>Architecture</a:t>
            </a:r>
            <a:endParaRPr lang="en-US" sz="2800" noProof="0" dirty="0"/>
          </a:p>
        </p:txBody>
      </p:sp>
      <p:sp>
        <p:nvSpPr>
          <p:cNvPr id="20" name="Content Placeholder 19"/>
          <p:cNvSpPr>
            <a:spLocks noGrp="1"/>
          </p:cNvSpPr>
          <p:nvPr>
            <p:ph sz="quarter" idx="13"/>
          </p:nvPr>
        </p:nvSpPr>
        <p:spPr>
          <a:xfrm>
            <a:off x="466565" y="990600"/>
            <a:ext cx="8220235" cy="4452945"/>
          </a:xfrm>
        </p:spPr>
        <p:txBody>
          <a:bodyPr wrap="square" tIns="18000" bIns="18000" anchor="ctr">
            <a:spAutoFit/>
          </a:bodyPr>
          <a:lstStyle/>
          <a:p>
            <a:r>
              <a:rPr lang="en-US" altLang="en-US" sz="2200" noProof="0" dirty="0">
                <a:ea typeface="ＭＳ Ｐゴシック" panose="020B0600070205080204" pitchFamily="34" charset="-128"/>
              </a:rPr>
              <a:t>Classical traditions inspired by Andrea Palladio, Inigo Jones, James Gibbs</a:t>
            </a:r>
          </a:p>
          <a:p>
            <a:r>
              <a:rPr lang="en-US" altLang="en-US" sz="2200" noProof="0" dirty="0">
                <a:ea typeface="ＭＳ Ｐゴシック" panose="020B0600070205080204" pitchFamily="34" charset="-128"/>
              </a:rPr>
              <a:t>No more irregular, additive, utilitarian buildings of 17th century</a:t>
            </a:r>
          </a:p>
          <a:p>
            <a:r>
              <a:rPr lang="en-US" altLang="en-US" sz="2200" noProof="0" dirty="0">
                <a:ea typeface="ＭＳ Ｐゴシック" panose="020B0600070205080204" pitchFamily="34" charset="-128"/>
              </a:rPr>
              <a:t>18th-century structures—discipline, detailing, planned</a:t>
            </a:r>
          </a:p>
          <a:p>
            <a:r>
              <a:rPr lang="en-US" altLang="en-US" sz="2200" noProof="0" dirty="0">
                <a:ea typeface="ＭＳ Ｐゴシック" panose="020B0600070205080204" pitchFamily="34" charset="-128"/>
              </a:rPr>
              <a:t>Symmetrical, ordered, balanced</a:t>
            </a:r>
          </a:p>
          <a:p>
            <a:pPr lvl="1"/>
            <a:r>
              <a:rPr lang="en-US" altLang="en-US" sz="2200" noProof="0" dirty="0">
                <a:ea typeface="ＭＳ Ｐゴシック" panose="020B0600070205080204" pitchFamily="34" charset="-128"/>
              </a:rPr>
              <a:t>Classical &amp; Neo-Palladian details</a:t>
            </a:r>
          </a:p>
          <a:p>
            <a:pPr lvl="1"/>
            <a:r>
              <a:rPr lang="en-US" altLang="en-US" sz="2200" noProof="0" dirty="0">
                <a:ea typeface="ＭＳ Ｐゴシック" panose="020B0600070205080204" pitchFamily="34" charset="-128"/>
              </a:rPr>
              <a:t>Common vocabulary so regional differences decline</a:t>
            </a:r>
          </a:p>
          <a:p>
            <a:r>
              <a:rPr lang="en-US" altLang="en-US" sz="2200" noProof="0" dirty="0">
                <a:ea typeface="ＭＳ Ｐゴシック" panose="020B0600070205080204" pitchFamily="34" charset="-128"/>
              </a:rPr>
              <a:t>Public &amp; private buildings similar</a:t>
            </a:r>
          </a:p>
          <a:p>
            <a:pPr lvl="1"/>
            <a:r>
              <a:rPr lang="en-US" altLang="en-US" sz="2200" noProof="0" dirty="0">
                <a:ea typeface="ＭＳ Ｐゴシック" panose="020B0600070205080204" pitchFamily="34" charset="-128"/>
              </a:rPr>
              <a:t>Smaller scale, simpler decoration than in England</a:t>
            </a:r>
          </a:p>
          <a:p>
            <a:pPr lvl="1"/>
            <a:r>
              <a:rPr lang="en-US" altLang="en-US" sz="2200" noProof="0" dirty="0">
                <a:ea typeface="ＭＳ Ｐゴシック" panose="020B0600070205080204" pitchFamily="34" charset="-128"/>
              </a:rPr>
              <a:t>Urban in North; rural in South</a:t>
            </a:r>
          </a:p>
          <a:p>
            <a:r>
              <a:rPr lang="en-US" altLang="en-US" sz="2200" noProof="0" dirty="0">
                <a:ea typeface="ＭＳ Ｐゴシック" panose="020B0600070205080204" pitchFamily="34" charset="-128"/>
              </a:rPr>
              <a:t>Most live in one- or two-room wooden dwellings</a:t>
            </a:r>
            <a:endParaRPr lang="en-US" sz="2200" noProof="0" dirty="0"/>
          </a:p>
        </p:txBody>
      </p:sp>
    </p:spTree>
    <p:extLst>
      <p:ext uri="{BB962C8B-B14F-4D97-AF65-F5344CB8AC3E}">
        <p14:creationId xmlns:p14="http://schemas.microsoft.com/office/powerpoint/2010/main" val="227369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842E-9A60-6AA9-7EE2-C51A51250FF1}"/>
              </a:ext>
            </a:extLst>
          </p:cNvPr>
          <p:cNvSpPr>
            <a:spLocks noGrp="1"/>
          </p:cNvSpPr>
          <p:nvPr>
            <p:ph type="title"/>
          </p:nvPr>
        </p:nvSpPr>
        <p:spPr>
          <a:xfrm>
            <a:off x="470645" y="143256"/>
            <a:ext cx="8216155" cy="590349"/>
          </a:xfrm>
        </p:spPr>
        <p:txBody>
          <a:bodyPr wrap="square" tIns="18000" bIns="18000" anchor="ctr">
            <a:spAutoFit/>
          </a:bodyPr>
          <a:lstStyle/>
          <a:p>
            <a:r>
              <a:rPr lang="en-US" altLang="en-US" noProof="0" dirty="0"/>
              <a:t>22.1</a:t>
            </a:r>
            <a:endParaRPr lang="en-US" noProof="0" dirty="0"/>
          </a:p>
        </p:txBody>
      </p:sp>
      <p:sp>
        <p:nvSpPr>
          <p:cNvPr id="3" name="Content Placeholder 2">
            <a:extLst>
              <a:ext uri="{FF2B5EF4-FFF2-40B4-BE49-F238E27FC236}">
                <a16:creationId xmlns:a16="http://schemas.microsoft.com/office/drawing/2014/main" id="{49551338-BFBA-52B3-D75C-B5C08CE9241D}"/>
              </a:ext>
            </a:extLst>
          </p:cNvPr>
          <p:cNvSpPr>
            <a:spLocks noGrp="1"/>
          </p:cNvSpPr>
          <p:nvPr>
            <p:ph sz="quarter" idx="13"/>
          </p:nvPr>
        </p:nvSpPr>
        <p:spPr>
          <a:xfrm>
            <a:off x="466165" y="781251"/>
            <a:ext cx="8220635" cy="590349"/>
          </a:xfrm>
        </p:spPr>
        <p:txBody>
          <a:bodyPr wrap="square" tIns="18000" bIns="18000" anchor="ctr">
            <a:spAutoFit/>
          </a:bodyPr>
          <a:lstStyle/>
          <a:p>
            <a:pPr marL="0" indent="0">
              <a:buNone/>
            </a:pPr>
            <a:r>
              <a:rPr lang="en-US" altLang="en-US" sz="1800" noProof="0" dirty="0">
                <a:latin typeface="Arial" panose="020B0604020202020204" pitchFamily="34" charset="0"/>
                <a:cs typeface="Arial" panose="020B0604020202020204" pitchFamily="34" charset="0"/>
              </a:rPr>
              <a:t>Architectural Details and Motifs: From top left, ear motif and door, Westover Plantation, 1730s-1750s and bottom: highboy detail. American Georgian.</a:t>
            </a:r>
            <a:endParaRPr lang="en-US" sz="1800" noProof="0" dirty="0">
              <a:latin typeface="Arial" panose="020B0604020202020204" pitchFamily="34" charset="0"/>
              <a:cs typeface="Arial" panose="020B0604020202020204" pitchFamily="34" charset="0"/>
            </a:endParaRPr>
          </a:p>
        </p:txBody>
      </p:sp>
      <p:pic>
        <p:nvPicPr>
          <p:cNvPr id="7" name="Picture Placeholder 6" descr="An ear motif on the door frame has a geometrical pattern. The frame has a protrusion that starts from the horizontal corner, extends toward the right, and ends in the top vertical frame. The surface is concave and has leaf borders.&#10;">
            <a:extLst>
              <a:ext uri="{FF2B5EF4-FFF2-40B4-BE49-F238E27FC236}">
                <a16:creationId xmlns:a16="http://schemas.microsoft.com/office/drawing/2014/main" id="{7D431F35-9993-978D-E2A6-4123D45B5ED7}"/>
              </a:ext>
            </a:extLst>
          </p:cNvPr>
          <p:cNvPicPr>
            <a:picLocks noGrp="1" noChangeAspect="1"/>
          </p:cNvPicPr>
          <p:nvPr>
            <p:ph type="pic" sz="quarter" idx="21"/>
          </p:nvPr>
        </p:nvPicPr>
        <p:blipFill rotWithShape="1">
          <a:blip r:embed="rId3">
            <a:extLst>
              <a:ext uri="{28A0092B-C50C-407E-A947-70E740481C1C}">
                <a14:useLocalDpi xmlns:a14="http://schemas.microsoft.com/office/drawing/2010/main" val="0"/>
              </a:ext>
            </a:extLst>
          </a:blip>
          <a:srcRect l="1423" t="2047"/>
          <a:stretch/>
        </p:blipFill>
        <p:spPr>
          <a:xfrm>
            <a:off x="582706" y="1497106"/>
            <a:ext cx="3414330" cy="2359496"/>
          </a:xfrm>
        </p:spPr>
      </p:pic>
      <p:pic>
        <p:nvPicPr>
          <p:cNvPr id="12" name="Picture Placeholder 11" descr="A highboy has an oval-shaped carved flower with leaves extending toward the right and the left at its bottom. A carved oval-shaped frame holding a spherical ball is on the carved flower. Two spiral border frames are on the left and right top.&#10;">
            <a:extLst>
              <a:ext uri="{FF2B5EF4-FFF2-40B4-BE49-F238E27FC236}">
                <a16:creationId xmlns:a16="http://schemas.microsoft.com/office/drawing/2014/main" id="{56557737-71C4-64F7-EFC8-925214A8B0C5}"/>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423" t="2366"/>
          <a:stretch/>
        </p:blipFill>
        <p:spPr>
          <a:xfrm>
            <a:off x="582706" y="3965102"/>
            <a:ext cx="3414330" cy="2359497"/>
          </a:xfrm>
        </p:spPr>
      </p:pic>
      <p:pic>
        <p:nvPicPr>
          <p:cNvPr id="17" name="Picture Placeholder 16" descr="A front view of a one story building has doors with classical design. &#10;Long description is available in notes, press F6.">
            <a:extLst>
              <a:ext uri="{FF2B5EF4-FFF2-40B4-BE49-F238E27FC236}">
                <a16:creationId xmlns:a16="http://schemas.microsoft.com/office/drawing/2014/main" id="{A641B9A0-7F56-28E1-4EEE-9373C8A21FE5}"/>
              </a:ext>
            </a:extLst>
          </p:cNvPr>
          <p:cNvPicPr>
            <a:picLocks noGrp="1" noChangeAspect="1"/>
          </p:cNvPicPr>
          <p:nvPr>
            <p:ph type="pic" sz="quarter" idx="20"/>
          </p:nvPr>
        </p:nvPicPr>
        <p:blipFill rotWithShape="1">
          <a:blip r:embed="rId5">
            <a:extLst>
              <a:ext uri="{28A0092B-C50C-407E-A947-70E740481C1C}">
                <a14:useLocalDpi xmlns:a14="http://schemas.microsoft.com/office/drawing/2010/main" val="0"/>
              </a:ext>
            </a:extLst>
          </a:blip>
          <a:srcRect l="1590" t="780" b="1"/>
          <a:stretch/>
        </p:blipFill>
        <p:spPr>
          <a:xfrm>
            <a:off x="4858870" y="1595718"/>
            <a:ext cx="3134509" cy="4636490"/>
          </a:xfrm>
        </p:spPr>
      </p:pic>
    </p:spTree>
    <p:extLst>
      <p:ext uri="{BB962C8B-B14F-4D97-AF65-F5344CB8AC3E}">
        <p14:creationId xmlns:p14="http://schemas.microsoft.com/office/powerpoint/2010/main" val="308441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22.2</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a:buNone/>
            </a:pPr>
            <a:r>
              <a:rPr lang="en-US" altLang="en-US" sz="1800" noProof="0" dirty="0"/>
              <a:t>Faneuil Hall, 1740-1742; Boston, Massachusetts; John Smibert; enlarged and rebuilt in 1805 by Charles Bulfinch. American Georgian.</a:t>
            </a:r>
            <a:endParaRPr lang="en-US" sz="1800" b="1" noProof="0" dirty="0">
              <a:latin typeface="Arial" panose="020B0604020202020204" pitchFamily="34" charset="0"/>
              <a:cs typeface="Arial" panose="020B0604020202020204" pitchFamily="34" charset="0"/>
            </a:endParaRPr>
          </a:p>
        </p:txBody>
      </p:sp>
      <p:pic>
        <p:nvPicPr>
          <p:cNvPr id="7" name="Picture Placeholder 6" descr="A front and partial side view of the Faneuil hall.&#10;Long description is available in notes, press F6.">
            <a:extLst>
              <a:ext uri="{FF2B5EF4-FFF2-40B4-BE49-F238E27FC236}">
                <a16:creationId xmlns:a16="http://schemas.microsoft.com/office/drawing/2014/main" id="{133078DA-7FD7-D8FE-3E25-420A7FAC3D4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987" t="1031" r="-1"/>
          <a:stretch/>
        </p:blipFill>
        <p:spPr>
          <a:xfrm>
            <a:off x="2859741" y="1541928"/>
            <a:ext cx="3464860" cy="4554071"/>
          </a:xfrm>
        </p:spPr>
      </p:pic>
    </p:spTree>
    <p:extLst>
      <p:ext uri="{BB962C8B-B14F-4D97-AF65-F5344CB8AC3E}">
        <p14:creationId xmlns:p14="http://schemas.microsoft.com/office/powerpoint/2010/main" val="85502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22.3</a:t>
            </a:r>
            <a:endParaRPr lang="en-US" sz="3200" noProof="0" dirty="0"/>
          </a:p>
        </p:txBody>
      </p:sp>
      <p:sp>
        <p:nvSpPr>
          <p:cNvPr id="3" name="Content Placeholder 2"/>
          <p:cNvSpPr>
            <a:spLocks noGrp="1"/>
          </p:cNvSpPr>
          <p:nvPr>
            <p:ph sz="quarter" idx="13"/>
          </p:nvPr>
        </p:nvSpPr>
        <p:spPr>
          <a:xfrm>
            <a:off x="464223" y="914400"/>
            <a:ext cx="8222577" cy="313350"/>
          </a:xfrm>
        </p:spPr>
        <p:txBody>
          <a:bodyPr wrap="square" tIns="18000" bIns="18000" anchor="ctr">
            <a:spAutoFit/>
          </a:bodyPr>
          <a:lstStyle/>
          <a:p>
            <a:pPr marL="0" indent="0">
              <a:buNone/>
            </a:pPr>
            <a:r>
              <a:rPr lang="en-US" altLang="en-US" sz="1800" noProof="0" dirty="0"/>
              <a:t>Christ Church, 1727-1754; Philadelphia, Pennsylvania. American Georgian.</a:t>
            </a:r>
            <a:endParaRPr lang="en-US" sz="1800" b="1" noProof="0" dirty="0">
              <a:latin typeface="Arial" panose="020B0604020202020204" pitchFamily="34" charset="0"/>
              <a:cs typeface="Arial" panose="020B0604020202020204" pitchFamily="34" charset="0"/>
            </a:endParaRPr>
          </a:p>
        </p:txBody>
      </p:sp>
      <p:pic>
        <p:nvPicPr>
          <p:cNvPr id="8" name="Picture Placeholder 7" descr="A Christ Church has a tower above its main entrance on the left corner. The bottom of the tower is a multi-story building. The tapered tower above the building has a cross sign at the end. The right side building has multiple arched windows.&#10;">
            <a:extLst>
              <a:ext uri="{FF2B5EF4-FFF2-40B4-BE49-F238E27FC236}">
                <a16:creationId xmlns:a16="http://schemas.microsoft.com/office/drawing/2014/main" id="{70F78CDE-C631-5422-C2E5-67BC8E4D60E5}"/>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112" t="982"/>
          <a:stretch/>
        </p:blipFill>
        <p:spPr>
          <a:xfrm>
            <a:off x="2689412" y="1344706"/>
            <a:ext cx="3744265" cy="4972967"/>
          </a:xfrm>
        </p:spPr>
      </p:pic>
    </p:spTree>
    <p:extLst>
      <p:ext uri="{BB962C8B-B14F-4D97-AF65-F5344CB8AC3E}">
        <p14:creationId xmlns:p14="http://schemas.microsoft.com/office/powerpoint/2010/main" val="1890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22.4</a:t>
            </a:r>
            <a:endParaRPr lang="en-US" sz="3200" noProof="0" dirty="0"/>
          </a:p>
        </p:txBody>
      </p:sp>
      <p:sp>
        <p:nvSpPr>
          <p:cNvPr id="3" name="Content Placeholder 2"/>
          <p:cNvSpPr>
            <a:spLocks noGrp="1"/>
          </p:cNvSpPr>
          <p:nvPr>
            <p:ph sz="quarter" idx="13"/>
          </p:nvPr>
        </p:nvSpPr>
        <p:spPr>
          <a:xfrm>
            <a:off x="464223" y="838200"/>
            <a:ext cx="8222577" cy="590349"/>
          </a:xfrm>
        </p:spPr>
        <p:txBody>
          <a:bodyPr wrap="square" tIns="18000" bIns="18000" anchor="ctr">
            <a:spAutoFit/>
          </a:bodyPr>
          <a:lstStyle/>
          <a:p>
            <a:pPr marL="0" indent="0" eaLnBrk="1" hangingPunct="1">
              <a:buNone/>
            </a:pPr>
            <a:r>
              <a:rPr lang="en-US" altLang="en-US" sz="1800" noProof="0" dirty="0"/>
              <a:t>Independence Hall (originally Pennsylvania State House), 1731-1791; Philadelphia, Pennsylvania. American Georgian.</a:t>
            </a:r>
          </a:p>
        </p:txBody>
      </p:sp>
      <p:pic>
        <p:nvPicPr>
          <p:cNvPr id="7" name="Picture Placeholder 6" descr="A front view of the Independence hall. It consists of a central building with a belt tower and steeple, attached to two smaller wings via arcaded hyphens.&#10;">
            <a:extLst>
              <a:ext uri="{FF2B5EF4-FFF2-40B4-BE49-F238E27FC236}">
                <a16:creationId xmlns:a16="http://schemas.microsoft.com/office/drawing/2014/main" id="{4EC3C9B4-C18E-3071-848F-B875E75258B3}"/>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596" t="384"/>
          <a:stretch/>
        </p:blipFill>
        <p:spPr>
          <a:xfrm>
            <a:off x="3245224" y="1622612"/>
            <a:ext cx="2774576" cy="4569574"/>
          </a:xfrm>
        </p:spPr>
      </p:pic>
    </p:spTree>
    <p:extLst>
      <p:ext uri="{BB962C8B-B14F-4D97-AF65-F5344CB8AC3E}">
        <p14:creationId xmlns:p14="http://schemas.microsoft.com/office/powerpoint/2010/main" val="324724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24" y="146565"/>
            <a:ext cx="8222576" cy="590349"/>
          </a:xfrm>
        </p:spPr>
        <p:txBody>
          <a:bodyPr wrap="square" tIns="18000" bIns="18000" anchor="ctr">
            <a:spAutoFit/>
          </a:bodyPr>
          <a:lstStyle/>
          <a:p>
            <a:r>
              <a:rPr lang="en-US" altLang="en-US" noProof="0" dirty="0"/>
              <a:t>22.5</a:t>
            </a:r>
            <a:endParaRPr lang="en-US" sz="3200" noProof="0" dirty="0"/>
          </a:p>
        </p:txBody>
      </p:sp>
      <p:sp>
        <p:nvSpPr>
          <p:cNvPr id="3" name="Content Placeholder 2"/>
          <p:cNvSpPr>
            <a:spLocks noGrp="1"/>
          </p:cNvSpPr>
          <p:nvPr>
            <p:ph sz="quarter" idx="13"/>
          </p:nvPr>
        </p:nvSpPr>
        <p:spPr>
          <a:xfrm>
            <a:off x="464223" y="838200"/>
            <a:ext cx="8222577" cy="313350"/>
          </a:xfrm>
        </p:spPr>
        <p:txBody>
          <a:bodyPr wrap="square" tIns="18000" bIns="18000" anchor="ctr">
            <a:spAutoFit/>
          </a:bodyPr>
          <a:lstStyle/>
          <a:p>
            <a:pPr marL="0" indent="0" eaLnBrk="1" hangingPunct="1">
              <a:buNone/>
            </a:pPr>
            <a:r>
              <a:rPr lang="en-US" altLang="en-US" sz="1800" noProof="0" dirty="0"/>
              <a:t>Drayton Hall, 1738-1742; Charleston, South Carolina. American Georgian.</a:t>
            </a:r>
          </a:p>
        </p:txBody>
      </p:sp>
      <p:pic>
        <p:nvPicPr>
          <p:cNvPr id="8" name="Picture Placeholder 7" descr="A front view of Drayton hall has a double projecting portico on the facade. It has a large entrance stair hall with a symmetrically divided staircase backed by a large salon, flanked by square and rectangular chambers.&#10;Long description is available in notes, press F6.&#10;">
            <a:extLst>
              <a:ext uri="{FF2B5EF4-FFF2-40B4-BE49-F238E27FC236}">
                <a16:creationId xmlns:a16="http://schemas.microsoft.com/office/drawing/2014/main" id="{6563E631-45AE-3302-F722-B5EE79EE4EF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15" t="1407"/>
          <a:stretch/>
        </p:blipFill>
        <p:spPr>
          <a:xfrm>
            <a:off x="1308847" y="1362634"/>
            <a:ext cx="6553607" cy="4712583"/>
          </a:xfrm>
        </p:spPr>
      </p:pic>
    </p:spTree>
    <p:extLst>
      <p:ext uri="{BB962C8B-B14F-4D97-AF65-F5344CB8AC3E}">
        <p14:creationId xmlns:p14="http://schemas.microsoft.com/office/powerpoint/2010/main" val="102772612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1bd8dc-4e40-424f-a15f-9ffcd522197f" xsi:nil="true"/>
    <lcf76f155ced4ddcb4097134ff3c332f xmlns="6125ffc9-2c56-435e-8267-1393444907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6" ma:contentTypeDescription="Create a new document." ma:contentTypeScope="" ma:versionID="29a186ed1e65123c1a0879605a93f476">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0b181892f94accdb799936a4747b12d"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6de40a-7f9e-437f-b1fb-43a1e580b69e}" ma:internalName="TaxCatchAll" ma:showField="CatchAllData" ma:web="7c1bd8dc-4e40-424f-a15f-9ffcd52219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D92A16-D459-4F42-97BF-679391B52192}">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customXml/itemProps2.xml><?xml version="1.0" encoding="utf-8"?>
<ds:datastoreItem xmlns:ds="http://schemas.openxmlformats.org/officeDocument/2006/customXml" ds:itemID="{D6CD9D45-39DF-4F83-AC4E-0A72FFDB6994}">
  <ds:schemaRefs>
    <ds:schemaRef ds:uri="http://schemas.microsoft.com/sharepoint/v3/contenttype/forms"/>
  </ds:schemaRefs>
</ds:datastoreItem>
</file>

<file path=customXml/itemProps3.xml><?xml version="1.0" encoding="utf-8"?>
<ds:datastoreItem xmlns:ds="http://schemas.openxmlformats.org/officeDocument/2006/customXml" ds:itemID="{8149AB4E-6617-4EC7-863B-F973CA806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Horizon</Template>
  <TotalTime>7583</TotalTime>
  <Words>2040</Words>
  <Application>Microsoft Macintosh PowerPoint</Application>
  <PresentationFormat>On-screen Show (4:3)</PresentationFormat>
  <Paragraphs>156</Paragraphs>
  <Slides>29</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29</vt:i4>
      </vt:variant>
    </vt:vector>
  </HeadingPairs>
  <TitlesOfParts>
    <vt:vector size="40" baseType="lpstr">
      <vt:lpstr>Arial</vt:lpstr>
      <vt:lpstr>Calibri</vt:lpstr>
      <vt:lpstr>Calibri Light</vt:lpstr>
      <vt:lpstr>Noto Sans Symbols</vt:lpstr>
      <vt:lpstr>Times New Roman</vt:lpstr>
      <vt:lpstr>Verdana</vt:lpstr>
      <vt:lpstr>Wingdings</vt:lpstr>
      <vt:lpstr>508 Lecture</vt:lpstr>
      <vt:lpstr>Custom Design</vt:lpstr>
      <vt:lpstr>1_Custom Design</vt:lpstr>
      <vt:lpstr>1_508 Lecture</vt:lpstr>
      <vt:lpstr>Architecture and Interior Design: An Integrated History to the Present</vt:lpstr>
      <vt:lpstr>American Georgian</vt:lpstr>
      <vt:lpstr>Concepts</vt:lpstr>
      <vt:lpstr>Architecture</vt:lpstr>
      <vt:lpstr>22.1</vt:lpstr>
      <vt:lpstr>22.2</vt:lpstr>
      <vt:lpstr>22.3</vt:lpstr>
      <vt:lpstr>22.4</vt:lpstr>
      <vt:lpstr>22.5</vt:lpstr>
      <vt:lpstr>*22.6b</vt:lpstr>
      <vt:lpstr>22.6b</vt:lpstr>
      <vt:lpstr>22.7a</vt:lpstr>
      <vt:lpstr>22.7b</vt:lpstr>
      <vt:lpstr>22.7c</vt:lpstr>
      <vt:lpstr>*22.8a</vt:lpstr>
      <vt:lpstr>22.8b</vt:lpstr>
      <vt:lpstr>22.9a</vt:lpstr>
      <vt:lpstr>22.10</vt:lpstr>
      <vt:lpstr>Interiors</vt:lpstr>
      <vt:lpstr>22.11ba</vt:lpstr>
      <vt:lpstr>22.11b</vt:lpstr>
      <vt:lpstr>22.12</vt:lpstr>
      <vt:lpstr>22.13</vt:lpstr>
      <vt:lpstr>22.14</vt:lpstr>
      <vt:lpstr>Furnishings and Decorative Arts</vt:lpstr>
      <vt:lpstr>22.15</vt:lpstr>
      <vt:lpstr>22.16</vt:lpstr>
      <vt:lpstr>22.17</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and Interior Design: An Integrated History to the Present, First Edition, Chapter 22</dc:title>
  <dc:subject>TED/Careers</dc:subject>
  <dc:creator>Harwood, May and Sherman</dc:creator>
  <cp:keywords/>
  <cp:lastModifiedBy>Janet Pazdernik</cp:lastModifiedBy>
  <cp:revision>1265</cp:revision>
  <cp:lastPrinted>2016-08-12T13:24:31Z</cp:lastPrinted>
  <dcterms:created xsi:type="dcterms:W3CDTF">2014-07-14T20:04:21Z</dcterms:created>
  <dcterms:modified xsi:type="dcterms:W3CDTF">2023-01-28T04:31:13Z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