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4.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6.xml" ContentType="application/vnd.openxmlformats-officedocument.theme+xml"/>
  <Override PartName="/ppt/slideLayouts/slideLayout47.xml" ContentType="application/vnd.openxmlformats-officedocument.presentationml.slideLayout+xml"/>
  <Override PartName="/ppt/theme/theme7.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8.xml" ContentType="application/vnd.openxmlformats-officedocument.theme+xml"/>
  <Override PartName="/ppt/slideLayouts/slideLayout50.xml" ContentType="application/vnd.openxmlformats-officedocument.presentationml.slideLayout+xml"/>
  <Override PartName="/ppt/theme/theme9.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10.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11.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859" r:id="rId2"/>
    <p:sldMasterId id="2147483744" r:id="rId3"/>
    <p:sldMasterId id="2147483780" r:id="rId4"/>
    <p:sldMasterId id="2147483838" r:id="rId5"/>
    <p:sldMasterId id="2147483713" r:id="rId6"/>
    <p:sldMasterId id="2147483970" r:id="rId7"/>
    <p:sldMasterId id="2147483674" r:id="rId8"/>
    <p:sldMasterId id="2147483964" r:id="rId9"/>
    <p:sldMasterId id="2147483897" r:id="rId10"/>
    <p:sldMasterId id="2147483966" r:id="rId11"/>
    <p:sldMasterId id="2147483960" r:id="rId12"/>
  </p:sldMasterIdLst>
  <p:notesMasterIdLst>
    <p:notesMasterId r:id="rId46"/>
  </p:notesMasterIdLst>
  <p:handoutMasterIdLst>
    <p:handoutMasterId r:id="rId47"/>
  </p:handoutMasterIdLst>
  <p:sldIdLst>
    <p:sldId id="256" r:id="rId13"/>
    <p:sldId id="257" r:id="rId14"/>
    <p:sldId id="262" r:id="rId15"/>
    <p:sldId id="277" r:id="rId16"/>
    <p:sldId id="303" r:id="rId17"/>
    <p:sldId id="269" r:id="rId18"/>
    <p:sldId id="264" r:id="rId19"/>
    <p:sldId id="280" r:id="rId20"/>
    <p:sldId id="281" r:id="rId21"/>
    <p:sldId id="307" r:id="rId22"/>
    <p:sldId id="285" r:id="rId23"/>
    <p:sldId id="311" r:id="rId24"/>
    <p:sldId id="289" r:id="rId25"/>
    <p:sldId id="270" r:id="rId26"/>
    <p:sldId id="266" r:id="rId27"/>
    <p:sldId id="294" r:id="rId28"/>
    <p:sldId id="290" r:id="rId29"/>
    <p:sldId id="291" r:id="rId30"/>
    <p:sldId id="295" r:id="rId31"/>
    <p:sldId id="304" r:id="rId32"/>
    <p:sldId id="293" r:id="rId33"/>
    <p:sldId id="271" r:id="rId34"/>
    <p:sldId id="272" r:id="rId35"/>
    <p:sldId id="297" r:id="rId36"/>
    <p:sldId id="298" r:id="rId37"/>
    <p:sldId id="299" r:id="rId38"/>
    <p:sldId id="300" r:id="rId39"/>
    <p:sldId id="274" r:id="rId40"/>
    <p:sldId id="275" r:id="rId41"/>
    <p:sldId id="301" r:id="rId42"/>
    <p:sldId id="302" r:id="rId43"/>
    <p:sldId id="261" r:id="rId44"/>
    <p:sldId id="312"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Content" id="{572D3871-ACF5-46FA-A5EB-DD0B7F3DDFA6}">
          <p14:sldIdLst>
            <p14:sldId id="256"/>
            <p14:sldId id="257"/>
            <p14:sldId id="262"/>
            <p14:sldId id="277"/>
            <p14:sldId id="303"/>
            <p14:sldId id="269"/>
            <p14:sldId id="264"/>
            <p14:sldId id="280"/>
            <p14:sldId id="281"/>
            <p14:sldId id="307"/>
            <p14:sldId id="285"/>
            <p14:sldId id="311"/>
            <p14:sldId id="289"/>
            <p14:sldId id="270"/>
            <p14:sldId id="266"/>
            <p14:sldId id="294"/>
            <p14:sldId id="290"/>
            <p14:sldId id="291"/>
            <p14:sldId id="295"/>
            <p14:sldId id="304"/>
            <p14:sldId id="293"/>
            <p14:sldId id="271"/>
            <p14:sldId id="272"/>
            <p14:sldId id="297"/>
            <p14:sldId id="298"/>
            <p14:sldId id="299"/>
            <p14:sldId id="300"/>
            <p14:sldId id="274"/>
            <p14:sldId id="275"/>
            <p14:sldId id="301"/>
            <p14:sldId id="302"/>
            <p14:sldId id="261"/>
            <p14:sldId id="312"/>
          </p14:sldIdLst>
        </p14:section>
        <p14:section name="Appendix: Image Descriptions for Unsighted Students" id="{D2816112-5727-4F6A-B5EC-3F9E332AA171}">
          <p14:sldIdLst/>
        </p14:section>
      </p14:sectionLst>
    </p:ext>
    <p:ext uri="{EFAFB233-063F-42B5-8137-9DF3F51BA10A}">
      <p15:sldGuideLst xmlns:p15="http://schemas.microsoft.com/office/powerpoint/2012/main">
        <p15:guide id="1" orient="horz" pos="3408">
          <p15:clr>
            <a:srgbClr val="A4A3A4"/>
          </p15:clr>
        </p15:guide>
        <p15:guide id="2" orient="horz" pos="3600">
          <p15:clr>
            <a:srgbClr val="A4A3A4"/>
          </p15:clr>
        </p15:guide>
        <p15:guide id="3" orient="horz" pos="912" userDrawn="1">
          <p15:clr>
            <a:srgbClr val="A4A3A4"/>
          </p15:clr>
        </p15:guide>
        <p15:guide id="4" orient="horz" pos="3360">
          <p15:clr>
            <a:srgbClr val="A4A3A4"/>
          </p15:clr>
        </p15:guide>
        <p15:guide id="5" pos="5616">
          <p15:clr>
            <a:srgbClr val="A4A3A4"/>
          </p15:clr>
        </p15:guide>
        <p15:guide id="6" pos="432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6D6"/>
    <a:srgbClr val="ECECEC"/>
    <a:srgbClr val="E4E4E4"/>
    <a:srgbClr val="6A6A6A"/>
    <a:srgbClr val="E66618"/>
    <a:srgbClr val="307077"/>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85" autoAdjust="0"/>
    <p:restoredTop sz="86409" autoAdjust="0"/>
  </p:normalViewPr>
  <p:slideViewPr>
    <p:cSldViewPr>
      <p:cViewPr varScale="1">
        <p:scale>
          <a:sx n="76" d="100"/>
          <a:sy n="76" d="100"/>
        </p:scale>
        <p:origin x="1602" y="84"/>
      </p:cViewPr>
      <p:guideLst>
        <p:guide orient="horz" pos="3408"/>
        <p:guide orient="horz" pos="3600"/>
        <p:guide orient="horz" pos="912"/>
        <p:guide orient="horz" pos="3360"/>
        <p:guide pos="5616"/>
        <p:guide pos="4320"/>
      </p:guideLst>
    </p:cSldViewPr>
  </p:slideViewPr>
  <p:outlineViewPr>
    <p:cViewPr>
      <p:scale>
        <a:sx n="33" d="100"/>
        <a:sy n="33" d="100"/>
      </p:scale>
      <p:origin x="0" y="-2041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slide" Target="slides/slide30.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9" Type="http://schemas.openxmlformats.org/officeDocument/2006/relationships/slide" Target="slides/slide17.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slide" Target="slides/slide33.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slide" Target="slides/slide32.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notesMaster" Target="notesMasters/notesMaster1.xml"/><Relationship Id="rId20" Type="http://schemas.openxmlformats.org/officeDocument/2006/relationships/slide" Target="slides/slide8.xml"/><Relationship Id="rId41" Type="http://schemas.openxmlformats.org/officeDocument/2006/relationships/slide" Target="slides/slide29.xml"/><Relationship Id="rId1" Type="http://schemas.openxmlformats.org/officeDocument/2006/relationships/slideMaster" Target="slideMasters/slideMaster1.xml"/><Relationship Id="rId6" Type="http://schemas.openxmlformats.org/officeDocument/2006/relationships/slideMaster" Target="slideMasters/slideMaster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24CCBF-31CF-4FCA-A5B4-50142834420A}" type="datetimeFigureOut">
              <a:rPr lang="en-US" smtClean="0"/>
              <a:t>5/8/2023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895618-5249-4F12-80E4-2F3A0FD18481}" type="slidenum">
              <a:rPr lang="en-US" smtClean="0"/>
              <a:t>‹#›</a:t>
            </a:fld>
            <a:endParaRPr lang="en-US"/>
          </a:p>
        </p:txBody>
      </p:sp>
    </p:spTree>
    <p:extLst>
      <p:ext uri="{BB962C8B-B14F-4D97-AF65-F5344CB8AC3E}">
        <p14:creationId xmlns:p14="http://schemas.microsoft.com/office/powerpoint/2010/main" val="472110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4B720-C9F6-4BFC-BC5C-B1B8D70204DA}" type="datetimeFigureOut">
              <a:rPr lang="en-US" smtClean="0"/>
              <a:t>5/8/2023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003D02-7E89-4EBF-B123-9C334E1BFEF7}" type="slidenum">
              <a:rPr lang="en-US" smtClean="0"/>
              <a:t>‹#›</a:t>
            </a:fld>
            <a:endParaRPr lang="en-US"/>
          </a:p>
        </p:txBody>
      </p:sp>
    </p:spTree>
    <p:extLst>
      <p:ext uri="{BB962C8B-B14F-4D97-AF65-F5344CB8AC3E}">
        <p14:creationId xmlns:p14="http://schemas.microsoft.com/office/powerpoint/2010/main" val="618904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7.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hidden="1"/>
          <p:cNvSpPr txBox="1">
            <a:spLocks/>
          </p:cNvSpPr>
          <p:nvPr userDrawn="1"/>
        </p:nvSpPr>
        <p:spPr>
          <a:xfrm>
            <a:off x="0" y="6715553"/>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2022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
        <p:nvSpPr>
          <p:cNvPr id="9" name="Text Placeholder 9">
            <a:extLst>
              <a:ext uri="{FF2B5EF4-FFF2-40B4-BE49-F238E27FC236}">
                <a16:creationId xmlns:a16="http://schemas.microsoft.com/office/drawing/2014/main" id="{75411B1D-B456-44B7-A588-B6E3BC3151A8}"/>
              </a:ext>
            </a:extLst>
          </p:cNvPr>
          <p:cNvSpPr>
            <a:spLocks noGrp="1"/>
          </p:cNvSpPr>
          <p:nvPr userDrawn="1"/>
        </p:nvSpPr>
        <p:spPr>
          <a:xfrm>
            <a:off x="0" y="6739128"/>
            <a:ext cx="9144000" cy="118872"/>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endParaRPr lang="en-US" sz="800">
              <a:solidFill>
                <a:srgbClr val="6A6A6A"/>
              </a:solidFill>
            </a:endParaRPr>
          </a:p>
        </p:txBody>
      </p:sp>
    </p:spTree>
    <p:extLst>
      <p:ext uri="{BB962C8B-B14F-4D97-AF65-F5344CB8AC3E}">
        <p14:creationId xmlns:p14="http://schemas.microsoft.com/office/powerpoint/2010/main" val="115602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White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1069168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407617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hite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7"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4235527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hite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22294791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White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3695569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idx="1"/>
          </p:nvPr>
        </p:nvSpPr>
        <p:spPr>
          <a:xfrm>
            <a:off x="457200" y="990600"/>
            <a:ext cx="8229600" cy="55626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6" hasCustomPrompt="1"/>
          </p:nvPr>
        </p:nvSpPr>
        <p:spPr>
          <a:xfrm>
            <a:off x="3886200" y="6553200"/>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chemeClr val="bg1"/>
                </a:solidFill>
              </a:defRPr>
            </a:lvl1pPr>
            <a:lvl5pPr>
              <a:defRPr/>
            </a:lvl5pPr>
          </a:lstStyle>
          <a:p>
            <a:pPr lvl="0"/>
            <a:r>
              <a:rPr lang="en-US" dirty="0"/>
              <a:t>Insert Photo Credit Here</a:t>
            </a:r>
          </a:p>
        </p:txBody>
      </p:sp>
    </p:spTree>
    <p:extLst>
      <p:ext uri="{BB962C8B-B14F-4D97-AF65-F5344CB8AC3E}">
        <p14:creationId xmlns:p14="http://schemas.microsoft.com/office/powerpoint/2010/main" val="3801041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Bar-Six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533400" y="106680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533400" y="201168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3"/>
          <p:cNvSpPr>
            <a:spLocks noGrp="1"/>
          </p:cNvSpPr>
          <p:nvPr>
            <p:ph sz="quarter" idx="14"/>
          </p:nvPr>
        </p:nvSpPr>
        <p:spPr>
          <a:xfrm>
            <a:off x="533400" y="2880360"/>
            <a:ext cx="8153400" cy="6858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533400" y="367284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533400" y="4617720"/>
            <a:ext cx="8153400" cy="9144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6"/>
          <p:cNvSpPr>
            <a:spLocks noGrp="1"/>
          </p:cNvSpPr>
          <p:nvPr>
            <p:ph sz="quarter" idx="11"/>
          </p:nvPr>
        </p:nvSpPr>
        <p:spPr>
          <a:xfrm>
            <a:off x="533400" y="563880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hoto Credit"/>
          <p:cNvSpPr>
            <a:spLocks noGrp="1"/>
          </p:cNvSpPr>
          <p:nvPr>
            <p:ph type="body" sz="quarter" idx="16" hasCustomPrompt="1"/>
          </p:nvPr>
        </p:nvSpPr>
        <p:spPr>
          <a:xfrm>
            <a:off x="5486400" y="6705600"/>
            <a:ext cx="3657600" cy="152400"/>
          </a:xfrm>
          <a:prstGeom prst="rect">
            <a:avLst/>
          </a:prstGeom>
        </p:spPr>
        <p:txBody>
          <a:bodyPr wrap="none" lIns="0" tIns="0" rIns="45720" bIns="0"/>
          <a:lstStyle>
            <a:lvl1pPr marL="0" indent="0" algn="r">
              <a:buNone/>
              <a:defRPr sz="800" baseline="0">
                <a:solidFill>
                  <a:schemeClr val="bg1"/>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562023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sz="half" idx="1"/>
          </p:nvPr>
        </p:nvSpPr>
        <p:spPr>
          <a:xfrm>
            <a:off x="457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sz="half" idx="2"/>
          </p:nvPr>
        </p:nvSpPr>
        <p:spPr>
          <a:xfrm>
            <a:off x="4648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Jump Link"/>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chemeClr val="bg1"/>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1187976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o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Jump Link"/>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2"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chemeClr val="bg1"/>
                </a:solidFill>
              </a:defRPr>
            </a:lvl1pPr>
            <a:lvl5pPr>
              <a:defRPr/>
            </a:lvl5pPr>
          </a:lstStyle>
          <a:p>
            <a:pPr lvl="0"/>
            <a:r>
              <a:rPr lang="en-US" dirty="0"/>
              <a:t>Insert Photo Credit Here</a:t>
            </a:r>
          </a:p>
        </p:txBody>
      </p:sp>
    </p:spTree>
    <p:extLst>
      <p:ext uri="{BB962C8B-B14F-4D97-AF65-F5344CB8AC3E}">
        <p14:creationId xmlns:p14="http://schemas.microsoft.com/office/powerpoint/2010/main" val="8740734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o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Jump Link"/>
          <p:cNvSpPr>
            <a:spLocks noGrp="1"/>
          </p:cNvSpPr>
          <p:nvPr>
            <p:ph type="body" sz="quarter" idx="16" hasCustomPrompt="1"/>
          </p:nvPr>
        </p:nvSpPr>
        <p:spPr>
          <a:xfrm>
            <a:off x="3817620" y="59960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chemeClr val="bg1"/>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587377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a:t>Click to edit Master title style</a:t>
            </a:r>
            <a:endParaRPr lang="en-US" dirty="0"/>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9"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34806866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o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544512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8"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chemeClr val="bg1"/>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9750495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o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232727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chemeClr val="bg1"/>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4910042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o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Jump Link"/>
          <p:cNvSpPr>
            <a:spLocks noGrp="1"/>
          </p:cNvSpPr>
          <p:nvPr>
            <p:ph type="body" sz="quarter" idx="16" hasCustomPrompt="1"/>
          </p:nvPr>
        </p:nvSpPr>
        <p:spPr>
          <a:xfrm>
            <a:off x="3886200" y="5081650"/>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chemeClr val="bg1"/>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326611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No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1"/>
          <p:cNvSpPr>
            <a:spLocks noGrp="1"/>
          </p:cNvSpPr>
          <p:nvPr>
            <p:ph type="media" sz="quarter" idx="11"/>
          </p:nvPr>
        </p:nvSpPr>
        <p:spPr>
          <a:xfrm>
            <a:off x="0" y="1066799"/>
            <a:ext cx="9144000" cy="5315957"/>
          </a:xfrm>
          <a:prstGeom prst="rect">
            <a:avLst/>
          </a:prstGeom>
        </p:spPr>
        <p:txBody>
          <a:bodyPr/>
          <a:lstStyle/>
          <a:p>
            <a:endParaRPr lang="en-US"/>
          </a:p>
        </p:txBody>
      </p:sp>
      <p:sp>
        <p:nvSpPr>
          <p:cNvPr id="5" name="Video Credit"/>
          <p:cNvSpPr>
            <a:spLocks noGrp="1"/>
          </p:cNvSpPr>
          <p:nvPr>
            <p:ph type="body" sz="quarter" idx="12" hasCustomPrompt="1"/>
          </p:nvPr>
        </p:nvSpPr>
        <p:spPr>
          <a:xfrm>
            <a:off x="5486400" y="6705600"/>
            <a:ext cx="3657600" cy="152400"/>
          </a:xfrm>
          <a:prstGeom prst="rect">
            <a:avLst/>
          </a:prstGeom>
        </p:spPr>
        <p:txBody>
          <a:bodyPr wrap="none" lIns="0" tIns="0" rIns="45720" bIns="0"/>
          <a:lstStyle>
            <a:lvl1pPr marL="0" indent="0" algn="r">
              <a:buNone/>
              <a:defRPr sz="800" baseline="0">
                <a:solidFill>
                  <a:schemeClr val="bg1"/>
                </a:solidFill>
              </a:defRPr>
            </a:lvl1pPr>
            <a:lvl5pPr>
              <a:defRPr/>
            </a:lvl5pPr>
          </a:lstStyle>
          <a:p>
            <a:pPr lvl="0"/>
            <a:r>
              <a:rPr lang="en-US" dirty="0"/>
              <a:t>Insert Video Credit Here</a:t>
            </a:r>
          </a:p>
        </p:txBody>
      </p:sp>
    </p:spTree>
    <p:extLst>
      <p:ext uri="{BB962C8B-B14F-4D97-AF65-F5344CB8AC3E}">
        <p14:creationId xmlns:p14="http://schemas.microsoft.com/office/powerpoint/2010/main" val="1987417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idx="1"/>
          </p:nvPr>
        </p:nvSpPr>
        <p:spPr>
          <a:xfrm>
            <a:off x="457200" y="990600"/>
            <a:ext cx="8229600" cy="55626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6" hasCustomPrompt="1"/>
          </p:nvPr>
        </p:nvSpPr>
        <p:spPr>
          <a:xfrm>
            <a:off x="3886200" y="6553200"/>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862655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RedBar-Six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533400" y="106680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533400" y="201168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3"/>
          <p:cNvSpPr>
            <a:spLocks noGrp="1"/>
          </p:cNvSpPr>
          <p:nvPr>
            <p:ph sz="quarter" idx="14"/>
          </p:nvPr>
        </p:nvSpPr>
        <p:spPr>
          <a:xfrm>
            <a:off x="533400" y="2880360"/>
            <a:ext cx="8153400" cy="6858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533400" y="367284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533400" y="4617720"/>
            <a:ext cx="8153400" cy="9144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6"/>
          <p:cNvSpPr>
            <a:spLocks noGrp="1"/>
          </p:cNvSpPr>
          <p:nvPr>
            <p:ph sz="quarter" idx="11"/>
          </p:nvPr>
        </p:nvSpPr>
        <p:spPr>
          <a:xfrm>
            <a:off x="533400" y="563880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hoto Credit"/>
          <p:cNvSpPr>
            <a:spLocks noGrp="1"/>
          </p:cNvSpPr>
          <p:nvPr>
            <p:ph type="body" sz="quarter" idx="16"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9624449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ed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sz="half" idx="1"/>
          </p:nvPr>
        </p:nvSpPr>
        <p:spPr>
          <a:xfrm>
            <a:off x="457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sz="half" idx="2"/>
          </p:nvPr>
        </p:nvSpPr>
        <p:spPr>
          <a:xfrm>
            <a:off x="4648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Jump Link"/>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0"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3194019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Red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Jump Link"/>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2"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7505567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Red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Jump Link"/>
          <p:cNvSpPr>
            <a:spLocks noGrp="1"/>
          </p:cNvSpPr>
          <p:nvPr>
            <p:ph type="body" sz="quarter" idx="16" hasCustomPrompt="1"/>
          </p:nvPr>
        </p:nvSpPr>
        <p:spPr>
          <a:xfrm>
            <a:off x="3817620" y="59960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2079248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d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544512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8"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485390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Tagline-Gray BG, Title-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3336828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ed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232727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91643512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ed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Jump Link"/>
          <p:cNvSpPr>
            <a:spLocks noGrp="1"/>
          </p:cNvSpPr>
          <p:nvPr>
            <p:ph type="body" sz="quarter" idx="16" hasCustomPrompt="1"/>
          </p:nvPr>
        </p:nvSpPr>
        <p:spPr>
          <a:xfrm>
            <a:off x="3886200" y="5081650"/>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15795019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Red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5"/>
          <p:cNvSpPr>
            <a:spLocks noGrp="1"/>
          </p:cNvSpPr>
          <p:nvPr>
            <p:ph type="media" sz="quarter" idx="11"/>
          </p:nvPr>
        </p:nvSpPr>
        <p:spPr>
          <a:xfrm>
            <a:off x="0" y="1066799"/>
            <a:ext cx="9144000" cy="5315957"/>
          </a:xfrm>
          <a:prstGeom prst="rect">
            <a:avLst/>
          </a:prstGeom>
        </p:spPr>
        <p:txBody>
          <a:bodyPr/>
          <a:lstStyle/>
          <a:p>
            <a:endParaRPr lang="en-US"/>
          </a:p>
        </p:txBody>
      </p:sp>
      <p:sp>
        <p:nvSpPr>
          <p:cNvPr id="5" name="Video Credit"/>
          <p:cNvSpPr>
            <a:spLocks noGrp="1"/>
          </p:cNvSpPr>
          <p:nvPr>
            <p:ph type="body" sz="quarter" idx="12"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Video Credit Here</a:t>
            </a:r>
          </a:p>
        </p:txBody>
      </p:sp>
    </p:spTree>
    <p:extLst>
      <p:ext uri="{BB962C8B-B14F-4D97-AF65-F5344CB8AC3E}">
        <p14:creationId xmlns:p14="http://schemas.microsoft.com/office/powerpoint/2010/main" val="246929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o 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No 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No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o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No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3"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Tagline-Gray BG, Title-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6" name="Text Photo Credit3"/>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28335032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SmallRedBar-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mallRedBar-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mallRedBar-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mallRedBar-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2"/>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mallRedBar-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HAPTER CLOSING">
    <p:spTree>
      <p:nvGrpSpPr>
        <p:cNvPr id="1" name=""/>
        <p:cNvGrpSpPr/>
        <p:nvPr/>
      </p:nvGrpSpPr>
      <p:grpSpPr>
        <a:xfrm>
          <a:off x="0" y="0"/>
          <a:ext cx="0" cy="0"/>
          <a:chOff x="0" y="0"/>
          <a:chExt cx="0" cy="0"/>
        </a:xfrm>
      </p:grpSpPr>
      <p:sp>
        <p:nvSpPr>
          <p:cNvPr id="2" name="Hidden Slide Title">
            <a:extLst>
              <a:ext uri="{FF2B5EF4-FFF2-40B4-BE49-F238E27FC236}">
                <a16:creationId xmlns:a16="http://schemas.microsoft.com/office/drawing/2014/main" id="{D3229D0C-04EF-482F-B26C-8D49CD33DBE3}"/>
              </a:ext>
            </a:extLst>
          </p:cNvPr>
          <p:cNvSpPr>
            <a:spLocks noGrp="1"/>
          </p:cNvSpPr>
          <p:nvPr>
            <p:ph type="title" hasCustomPrompt="1"/>
          </p:nvPr>
        </p:nvSpPr>
        <p:spPr>
          <a:xfrm>
            <a:off x="3425949" y="381446"/>
            <a:ext cx="2292103" cy="291823"/>
          </a:xfrm>
          <a:prstGeom prst="rect">
            <a:avLst/>
          </a:prstGeom>
        </p:spPr>
        <p:txBody>
          <a:bodyPr/>
          <a:lstStyle>
            <a:lvl1pPr>
              <a:defRPr>
                <a:solidFill>
                  <a:schemeClr val="tx1"/>
                </a:solidFill>
                <a:latin typeface="Times New Roman" panose="02020603050405020304" pitchFamily="18" charset="0"/>
                <a:cs typeface="Times New Roman" panose="02020603050405020304" pitchFamily="18" charset="0"/>
              </a:defRPr>
            </a:lvl1pPr>
          </a:lstStyle>
          <a:p>
            <a:r>
              <a:rPr lang="en-US" dirty="0"/>
              <a:t>Add hidden title here </a:t>
            </a:r>
          </a:p>
        </p:txBody>
      </p:sp>
      <p:pic>
        <p:nvPicPr>
          <p:cNvPr id="6" name="MGH Logo">
            <a:extLst>
              <a:ext uri="{FF2B5EF4-FFF2-40B4-BE49-F238E27FC236}">
                <a16:creationId xmlns:a16="http://schemas.microsoft.com/office/drawing/2014/main" id="{60DCFDF5-2A5B-440E-888A-BC0BFEF9FF5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3350211" y="1005697"/>
            <a:ext cx="2443579" cy="2443579"/>
          </a:xfrm>
          <a:prstGeom prst="rect">
            <a:avLst/>
          </a:prstGeom>
        </p:spPr>
      </p:pic>
      <p:sp>
        <p:nvSpPr>
          <p:cNvPr id="10" name="MGH URL">
            <a:extLst>
              <a:ext uri="{FF2B5EF4-FFF2-40B4-BE49-F238E27FC236}">
                <a16:creationId xmlns:a16="http://schemas.microsoft.com/office/drawing/2014/main" id="{2215B5DD-E18E-478F-81B9-79BA83A9A251}"/>
              </a:ext>
            </a:extLst>
          </p:cNvPr>
          <p:cNvSpPr txBox="1"/>
          <p:nvPr userDrawn="1"/>
        </p:nvSpPr>
        <p:spPr>
          <a:xfrm>
            <a:off x="3269085" y="5292176"/>
            <a:ext cx="2605831"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www.mheducation.com</a:t>
            </a:r>
          </a:p>
        </p:txBody>
      </p:sp>
      <p:sp>
        <p:nvSpPr>
          <p:cNvPr id="3" name="Long Copyright">
            <a:extLst>
              <a:ext uri="{FF2B5EF4-FFF2-40B4-BE49-F238E27FC236}">
                <a16:creationId xmlns:a16="http://schemas.microsoft.com/office/drawing/2014/main" id="{9AB572CE-E262-4FA6-8D47-02F068ADD1BE}"/>
              </a:ext>
            </a:extLst>
          </p:cNvPr>
          <p:cNvSpPr>
            <a:spLocks noGrp="1"/>
          </p:cNvSpPr>
          <p:nvPr>
            <p:ph type="ftr" sz="quarter" idx="10"/>
          </p:nvPr>
        </p:nvSpPr>
        <p:spPr>
          <a:xfrm>
            <a:off x="-9236" y="6324600"/>
            <a:ext cx="9153236" cy="533400"/>
          </a:xfrm>
          <a:prstGeom prst="rect">
            <a:avLst/>
          </a:prstGeom>
        </p:spPr>
        <p:txBody>
          <a:bodyPr anchor="ctr"/>
          <a:lstStyle>
            <a:lvl1pPr algn="ctr">
              <a:defRPr sz="800">
                <a:solidFill>
                  <a:schemeClr val="bg1"/>
                </a:solidFill>
                <a:latin typeface="Calibri" panose="020F0502020204030204" pitchFamily="34" charset="0"/>
                <a:cs typeface="Calibri" panose="020F0502020204030204" pitchFamily="34" charset="0"/>
              </a:defRPr>
            </a:lvl1pPr>
          </a:lstStyle>
          <a:p>
            <a:pPr>
              <a:defRPr/>
            </a:pPr>
            <a:r>
              <a:rPr lang="en-US" dirty="0"/>
              <a:t>© 20XX McGraw-Hill. All rights reserved. Authorized only for instructor use in the classroom. </a:t>
            </a:r>
          </a:p>
          <a:p>
            <a:pPr>
              <a:defRPr/>
            </a:pPr>
            <a:r>
              <a:rPr lang="en-US" dirty="0"/>
              <a:t>No reproduction or further distribution permitted without the prior written consent of McGraw-Hill.</a:t>
            </a:r>
          </a:p>
        </p:txBody>
      </p:sp>
      <p:sp>
        <p:nvSpPr>
          <p:cNvPr id="7" name="MGH Tagline">
            <a:extLst>
              <a:ext uri="{FF2B5EF4-FFF2-40B4-BE49-F238E27FC236}">
                <a16:creationId xmlns:a16="http://schemas.microsoft.com/office/drawing/2014/main" id="{5CED5C66-A56D-44FE-B9EC-673B89E74E85}"/>
              </a:ext>
            </a:extLst>
          </p:cNvPr>
          <p:cNvSpPr txBox="1"/>
          <p:nvPr userDrawn="1"/>
        </p:nvSpPr>
        <p:spPr>
          <a:xfrm>
            <a:off x="1730746" y="3759737"/>
            <a:ext cx="5682508"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4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Because learning changes everything.</a:t>
            </a:r>
            <a:r>
              <a:rPr kumimoji="0" lang="en-US" sz="1800" b="0" i="0" u="none" strike="noStrike" kern="1200" cap="none" spc="40" normalizeH="0" baseline="6000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endParaRPr kumimoji="0" lang="en-US" sz="1800" b="0" i="0" u="none" strike="noStrike" kern="1200" cap="none" spc="40" normalizeH="0" baseline="6000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7901561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Blue Slide Title above text">
    <p:spTree>
      <p:nvGrpSpPr>
        <p:cNvPr id="1" name=""/>
        <p:cNvGrpSpPr/>
        <p:nvPr/>
      </p:nvGrpSpPr>
      <p:grpSpPr>
        <a:xfrm>
          <a:off x="0" y="0"/>
          <a:ext cx="0" cy="0"/>
          <a:chOff x="0" y="0"/>
          <a:chExt cx="0" cy="0"/>
        </a:xfrm>
      </p:grpSpPr>
      <p:sp>
        <p:nvSpPr>
          <p:cNvPr id="2" name="Slide Title"/>
          <p:cNvSpPr>
            <a:spLocks noGrp="1"/>
          </p:cNvSpPr>
          <p:nvPr>
            <p:ph type="ctrTitle"/>
          </p:nvPr>
        </p:nvSpPr>
        <p:spPr>
          <a:xfrm>
            <a:off x="1066800" y="1524000"/>
            <a:ext cx="7048500" cy="1470025"/>
          </a:xfrm>
          <a:prstGeom prst="rect">
            <a:avLst/>
          </a:prstGeom>
        </p:spPr>
        <p:txBody>
          <a:bodyPr/>
          <a:lstStyle>
            <a:lvl1pPr algn="l">
              <a:defRPr sz="4400">
                <a:solidFill>
                  <a:schemeClr val="bg1"/>
                </a:solidFill>
              </a:defRPr>
            </a:lvl1pPr>
          </a:lstStyle>
          <a:p>
            <a:r>
              <a:rPr lang="en-US" dirty="0"/>
              <a:t>Click to edit Master title style</a:t>
            </a:r>
          </a:p>
        </p:txBody>
      </p:sp>
      <p:sp>
        <p:nvSpPr>
          <p:cNvPr id="3" name="Subtitle 1"/>
          <p:cNvSpPr>
            <a:spLocks noGrp="1"/>
          </p:cNvSpPr>
          <p:nvPr>
            <p:ph type="subTitle" idx="1"/>
          </p:nvPr>
        </p:nvSpPr>
        <p:spPr>
          <a:xfrm>
            <a:off x="1066800" y="2971800"/>
            <a:ext cx="6400800" cy="1752600"/>
          </a:xfrm>
          <a:prstGeom prst="rect">
            <a:avLst/>
          </a:prstGeom>
        </p:spPr>
        <p:txBody>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38872374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Blue Slide 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722313" y="2643186"/>
            <a:ext cx="7202487" cy="1362075"/>
          </a:xfrm>
          <a:prstGeom prst="rect">
            <a:avLst/>
          </a:prstGeom>
        </p:spPr>
        <p:txBody>
          <a:bodyPr anchor="t"/>
          <a:lstStyle>
            <a:lvl1pPr algn="l">
              <a:defRPr sz="4400" b="1" cap="all">
                <a:solidFill>
                  <a:schemeClr val="bg1"/>
                </a:solidFill>
              </a:defRPr>
            </a:lvl1pPr>
          </a:lstStyle>
          <a:p>
            <a:r>
              <a:rPr lang="en-US" dirty="0"/>
              <a:t>Click to edit Master title style</a:t>
            </a:r>
          </a:p>
        </p:txBody>
      </p:sp>
      <p:sp>
        <p:nvSpPr>
          <p:cNvPr id="3" name="Text Placeholder 1"/>
          <p:cNvSpPr>
            <a:spLocks noGrp="1"/>
          </p:cNvSpPr>
          <p:nvPr>
            <p:ph type="body" idx="1"/>
          </p:nvPr>
        </p:nvSpPr>
        <p:spPr>
          <a:xfrm>
            <a:off x="722313" y="1143000"/>
            <a:ext cx="7202487" cy="1500187"/>
          </a:xfrm>
          <a:prstGeom prst="rect">
            <a:avLst/>
          </a:prstGeo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705315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ed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3859920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AppendixDivider">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6CA9270-FD0E-4B64-B0D8-24095E6A2959}"/>
              </a:ext>
            </a:extLst>
          </p:cNvPr>
          <p:cNvSpPr>
            <a:spLocks noGrp="1"/>
          </p:cNvSpPr>
          <p:nvPr>
            <p:ph type="title" hasCustomPrompt="1"/>
          </p:nvPr>
        </p:nvSpPr>
        <p:spPr>
          <a:xfrm>
            <a:off x="342899" y="2366309"/>
            <a:ext cx="7696919" cy="526936"/>
          </a:xfrm>
          <a:prstGeom prst="rect">
            <a:avLst/>
          </a:prstGeom>
        </p:spPr>
        <p:txBody>
          <a:bodyPr>
            <a:noAutofit/>
          </a:bodyPr>
          <a:lstStyle>
            <a:lvl1pPr algn="l">
              <a:lnSpc>
                <a:spcPct val="100000"/>
              </a:lnSpc>
              <a:defRPr lang="en-US" sz="2400" b="0" kern="1200" dirty="0">
                <a:solidFill>
                  <a:srgbClr val="B40000"/>
                </a:solidFill>
                <a:latin typeface="+mj-lt"/>
                <a:ea typeface="+mj-ea"/>
                <a:cs typeface="+mj-cs"/>
              </a:defRPr>
            </a:lvl1pPr>
          </a:lstStyle>
          <a:p>
            <a:pPr lvl="0" algn="ctr" defTabSz="457200"/>
            <a:r>
              <a:rPr lang="en-US" dirty="0"/>
              <a:t>Accessibility Content: Text Alternatives for Images</a:t>
            </a:r>
          </a:p>
        </p:txBody>
      </p:sp>
    </p:spTree>
    <p:extLst>
      <p:ext uri="{BB962C8B-B14F-4D97-AF65-F5344CB8AC3E}">
        <p14:creationId xmlns:p14="http://schemas.microsoft.com/office/powerpoint/2010/main" val="69682498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Plain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5" name="Jump Link"/>
          <p:cNvSpPr>
            <a:spLocks noGrp="1"/>
          </p:cNvSpPr>
          <p:nvPr>
            <p:ph type="body" sz="quarter" idx="11"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
        <p:nvSpPr>
          <p:cNvPr id="8" name="Text Placeholder 1"/>
          <p:cNvSpPr>
            <a:spLocks noGrp="1"/>
          </p:cNvSpPr>
          <p:nvPr>
            <p:ph type="body" sz="quarter" idx="12"/>
          </p:nvPr>
        </p:nvSpPr>
        <p:spPr>
          <a:xfrm>
            <a:off x="457200" y="1066800"/>
            <a:ext cx="8229600" cy="55626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Tree>
    <p:extLst>
      <p:ext uri="{BB962C8B-B14F-4D97-AF65-F5344CB8AC3E}">
        <p14:creationId xmlns:p14="http://schemas.microsoft.com/office/powerpoint/2010/main" val="701755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Plain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3" name="Jump link"/>
          <p:cNvSpPr>
            <a:spLocks noGrp="1"/>
          </p:cNvSpPr>
          <p:nvPr>
            <p:ph type="body" sz="quarter" idx="13"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Tree>
    <p:extLst>
      <p:ext uri="{BB962C8B-B14F-4D97-AF65-F5344CB8AC3E}">
        <p14:creationId xmlns:p14="http://schemas.microsoft.com/office/powerpoint/2010/main" val="394921454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Plain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3434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3434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8" name="Jump Link"/>
          <p:cNvSpPr>
            <a:spLocks noGrp="1"/>
          </p:cNvSpPr>
          <p:nvPr>
            <p:ph type="body" sz="quarter" idx="11"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Tree>
    <p:extLst>
      <p:ext uri="{BB962C8B-B14F-4D97-AF65-F5344CB8AC3E}">
        <p14:creationId xmlns:p14="http://schemas.microsoft.com/office/powerpoint/2010/main" val="365626086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Red Bar Footer_Appendix_Title and Text">
    <p:spTree>
      <p:nvGrpSpPr>
        <p:cNvPr id="1" name=""/>
        <p:cNvGrpSpPr/>
        <p:nvPr/>
      </p:nvGrpSpPr>
      <p:grpSpPr>
        <a:xfrm>
          <a:off x="0" y="0"/>
          <a:ext cx="0" cy="0"/>
          <a:chOff x="0" y="0"/>
          <a:chExt cx="0" cy="0"/>
        </a:xfrm>
      </p:grpSpPr>
      <p:sp>
        <p:nvSpPr>
          <p:cNvPr id="9" name="Slide Title">
            <a:extLst>
              <a:ext uri="{FF2B5EF4-FFF2-40B4-BE49-F238E27FC236}">
                <a16:creationId xmlns:a16="http://schemas.microsoft.com/office/drawing/2014/main" id="{BFFF5FB7-3FBE-48CD-9B96-636CB42C80BF}"/>
              </a:ext>
            </a:extLst>
          </p:cNvPr>
          <p:cNvSpPr>
            <a:spLocks noGrp="1"/>
          </p:cNvSpPr>
          <p:nvPr>
            <p:ph type="title" hasCustomPrompt="1"/>
          </p:nvPr>
        </p:nvSpPr>
        <p:spPr>
          <a:xfrm>
            <a:off x="0" y="228600"/>
            <a:ext cx="9144000" cy="609600"/>
          </a:xfrm>
          <a:prstGeom prst="rect">
            <a:avLst/>
          </a:prstGeom>
        </p:spPr>
        <p:txBody>
          <a:bodyPr/>
          <a:lstStyle>
            <a:lvl1pPr>
              <a:defRPr sz="3000">
                <a:solidFill>
                  <a:schemeClr val="bg2"/>
                </a:solidFill>
              </a:defRPr>
            </a:lvl1pPr>
          </a:lstStyle>
          <a:p>
            <a:r>
              <a:rPr lang="en-US" dirty="0"/>
              <a:t>Click to edit Master title style - Text Alternatives</a:t>
            </a:r>
          </a:p>
        </p:txBody>
      </p:sp>
      <p:sp>
        <p:nvSpPr>
          <p:cNvPr id="10" name="Jump Link">
            <a:extLst>
              <a:ext uri="{FF2B5EF4-FFF2-40B4-BE49-F238E27FC236}">
                <a16:creationId xmlns:a16="http://schemas.microsoft.com/office/drawing/2014/main" id="{788C2E52-B479-4C7C-B229-81C281AA84D2}"/>
              </a:ext>
            </a:extLst>
          </p:cNvPr>
          <p:cNvSpPr>
            <a:spLocks noGrp="1"/>
          </p:cNvSpPr>
          <p:nvPr>
            <p:ph type="body" sz="quarter" idx="13" hasCustomPrompt="1"/>
          </p:nvPr>
        </p:nvSpPr>
        <p:spPr>
          <a:xfrm>
            <a:off x="3467100" y="1143000"/>
            <a:ext cx="2209800" cy="152400"/>
          </a:xfrm>
          <a:prstGeom prst="rect">
            <a:avLst/>
          </a:prstGeom>
        </p:spPr>
        <p:txBody>
          <a:bodyPr/>
          <a:lstStyle>
            <a:lvl1pPr marL="0" indent="0" algn="ctr">
              <a:buNone/>
              <a:defRPr sz="800" baseline="0">
                <a:solidFill>
                  <a:srgbClr val="6A6A6A"/>
                </a:solidFill>
              </a:defRPr>
            </a:lvl1pPr>
          </a:lstStyle>
          <a:p>
            <a:pPr lvl="0"/>
            <a:r>
              <a:rPr lang="en-US" dirty="0"/>
              <a:t>Return to parent-slide containing images.</a:t>
            </a:r>
          </a:p>
        </p:txBody>
      </p:sp>
      <p:sp>
        <p:nvSpPr>
          <p:cNvPr id="11" name="Text Placeholder 1">
            <a:extLst>
              <a:ext uri="{FF2B5EF4-FFF2-40B4-BE49-F238E27FC236}">
                <a16:creationId xmlns:a16="http://schemas.microsoft.com/office/drawing/2014/main" id="{7A978D82-378D-43BE-AEE8-C0C489641F88}"/>
              </a:ext>
            </a:extLst>
          </p:cNvPr>
          <p:cNvSpPr>
            <a:spLocks noGrp="1"/>
          </p:cNvSpPr>
          <p:nvPr>
            <p:ph type="body" sz="quarter" idx="12"/>
          </p:nvPr>
        </p:nvSpPr>
        <p:spPr>
          <a:xfrm>
            <a:off x="457200" y="1340426"/>
            <a:ext cx="8229600" cy="5060373"/>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
        <p:nvSpPr>
          <p:cNvPr id="12" name="Jump Link">
            <a:extLst>
              <a:ext uri="{FF2B5EF4-FFF2-40B4-BE49-F238E27FC236}">
                <a16:creationId xmlns:a16="http://schemas.microsoft.com/office/drawing/2014/main" id="{233C5DB0-AF1A-4D11-A488-2D074B2577F7}"/>
              </a:ext>
            </a:extLst>
          </p:cNvPr>
          <p:cNvSpPr>
            <a:spLocks noGrp="1"/>
          </p:cNvSpPr>
          <p:nvPr>
            <p:ph type="body" sz="quarter" idx="11" hasCustomPrompt="1"/>
          </p:nvPr>
        </p:nvSpPr>
        <p:spPr>
          <a:xfrm>
            <a:off x="3467100" y="6477000"/>
            <a:ext cx="2209800" cy="152400"/>
          </a:xfrm>
          <a:prstGeom prst="rect">
            <a:avLst/>
          </a:prstGeom>
        </p:spPr>
        <p:txBody>
          <a:bodyPr/>
          <a:lstStyle>
            <a:lvl1pPr marL="0" indent="0" algn="ctr">
              <a:buNone/>
              <a:defRPr sz="800" baseline="0">
                <a:solidFill>
                  <a:srgbClr val="6A6A6A"/>
                </a:solidFill>
              </a:defRPr>
            </a:lvl1pPr>
          </a:lstStyle>
          <a:p>
            <a:pPr lvl="0"/>
            <a:r>
              <a:rPr lang="en-US" dirty="0"/>
              <a:t>Return to parent-slide containing images.</a:t>
            </a:r>
          </a:p>
        </p:txBody>
      </p:sp>
    </p:spTree>
    <p:extLst>
      <p:ext uri="{BB962C8B-B14F-4D97-AF65-F5344CB8AC3E}">
        <p14:creationId xmlns:p14="http://schemas.microsoft.com/office/powerpoint/2010/main" val="3385103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Red Bar Footer_Appendix_2-up comparison">
    <p:spTree>
      <p:nvGrpSpPr>
        <p:cNvPr id="1" name=""/>
        <p:cNvGrpSpPr/>
        <p:nvPr/>
      </p:nvGrpSpPr>
      <p:grpSpPr>
        <a:xfrm>
          <a:off x="0" y="0"/>
          <a:ext cx="0" cy="0"/>
          <a:chOff x="0" y="0"/>
          <a:chExt cx="0" cy="0"/>
        </a:xfrm>
      </p:grpSpPr>
      <p:sp>
        <p:nvSpPr>
          <p:cNvPr id="10" name="Slide Title">
            <a:extLst>
              <a:ext uri="{FF2B5EF4-FFF2-40B4-BE49-F238E27FC236}">
                <a16:creationId xmlns:a16="http://schemas.microsoft.com/office/drawing/2014/main" id="{B31BCF57-0A2C-4267-ACC0-3814CBDB358A}"/>
              </a:ext>
            </a:extLst>
          </p:cNvPr>
          <p:cNvSpPr>
            <a:spLocks noGrp="1"/>
          </p:cNvSpPr>
          <p:nvPr>
            <p:ph type="title" hasCustomPrompt="1"/>
          </p:nvPr>
        </p:nvSpPr>
        <p:spPr>
          <a:xfrm>
            <a:off x="-20713" y="228600"/>
            <a:ext cx="9185426" cy="609600"/>
          </a:xfrm>
          <a:prstGeom prst="rect">
            <a:avLst/>
          </a:prstGeom>
        </p:spPr>
        <p:txBody>
          <a:bodyPr/>
          <a:lstStyle>
            <a:lvl1pPr>
              <a:defRPr sz="3000">
                <a:solidFill>
                  <a:schemeClr val="bg2"/>
                </a:solidFill>
              </a:defRPr>
            </a:lvl1pPr>
          </a:lstStyle>
          <a:p>
            <a:r>
              <a:rPr lang="en-US" dirty="0"/>
              <a:t>Click to edit Master title style - Text Alternatives</a:t>
            </a:r>
          </a:p>
        </p:txBody>
      </p:sp>
      <p:sp>
        <p:nvSpPr>
          <p:cNvPr id="12" name="Jump Link">
            <a:extLst>
              <a:ext uri="{FF2B5EF4-FFF2-40B4-BE49-F238E27FC236}">
                <a16:creationId xmlns:a16="http://schemas.microsoft.com/office/drawing/2014/main" id="{3C4A0A69-584B-4612-9484-E583489920DA}"/>
              </a:ext>
            </a:extLst>
          </p:cNvPr>
          <p:cNvSpPr>
            <a:spLocks noGrp="1"/>
          </p:cNvSpPr>
          <p:nvPr>
            <p:ph type="body" sz="quarter" idx="15" hasCustomPrompt="1"/>
          </p:nvPr>
        </p:nvSpPr>
        <p:spPr>
          <a:xfrm>
            <a:off x="3467100" y="1143000"/>
            <a:ext cx="2209800" cy="152400"/>
          </a:xfrm>
          <a:prstGeom prst="rect">
            <a:avLst/>
          </a:prstGeom>
        </p:spPr>
        <p:txBody>
          <a:bodyPr/>
          <a:lstStyle>
            <a:lvl1pPr marL="0" indent="0" algn="ctr">
              <a:buNone/>
              <a:defRPr sz="800" baseline="0">
                <a:solidFill>
                  <a:srgbClr val="6A6A6A"/>
                </a:solidFill>
              </a:defRPr>
            </a:lvl1pPr>
          </a:lstStyle>
          <a:p>
            <a:pPr lvl="0"/>
            <a:r>
              <a:rPr lang="en-US" dirty="0"/>
              <a:t>Return to parent-slide containing images.</a:t>
            </a:r>
          </a:p>
        </p:txBody>
      </p:sp>
      <p:sp>
        <p:nvSpPr>
          <p:cNvPr id="14" name="Header 1">
            <a:extLst>
              <a:ext uri="{FF2B5EF4-FFF2-40B4-BE49-F238E27FC236}">
                <a16:creationId xmlns:a16="http://schemas.microsoft.com/office/drawing/2014/main" id="{EEA3480A-10A7-43EA-B698-692E5DB174AD}"/>
              </a:ext>
            </a:extLst>
          </p:cNvPr>
          <p:cNvSpPr>
            <a:spLocks noGrp="1"/>
          </p:cNvSpPr>
          <p:nvPr>
            <p:ph type="body" idx="1"/>
          </p:nvPr>
        </p:nvSpPr>
        <p:spPr>
          <a:xfrm>
            <a:off x="457200" y="1350818"/>
            <a:ext cx="4040188" cy="55418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6" name="Text Placeholder 1">
            <a:extLst>
              <a:ext uri="{FF2B5EF4-FFF2-40B4-BE49-F238E27FC236}">
                <a16:creationId xmlns:a16="http://schemas.microsoft.com/office/drawing/2014/main" id="{E0F4C566-C1AA-4845-B541-C36D78BD76A5}"/>
              </a:ext>
            </a:extLst>
          </p:cNvPr>
          <p:cNvSpPr>
            <a:spLocks noGrp="1"/>
          </p:cNvSpPr>
          <p:nvPr>
            <p:ph type="body" sz="quarter" idx="12"/>
          </p:nvPr>
        </p:nvSpPr>
        <p:spPr>
          <a:xfrm>
            <a:off x="457200" y="1905000"/>
            <a:ext cx="4038600" cy="44958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7" name="Header 2">
            <a:extLst>
              <a:ext uri="{FF2B5EF4-FFF2-40B4-BE49-F238E27FC236}">
                <a16:creationId xmlns:a16="http://schemas.microsoft.com/office/drawing/2014/main" id="{322770B0-3903-4CFB-8F6B-CAF10F859248}"/>
              </a:ext>
            </a:extLst>
          </p:cNvPr>
          <p:cNvSpPr>
            <a:spLocks noGrp="1"/>
          </p:cNvSpPr>
          <p:nvPr>
            <p:ph type="body" sz="quarter" idx="3"/>
          </p:nvPr>
        </p:nvSpPr>
        <p:spPr>
          <a:xfrm>
            <a:off x="4646614" y="1350818"/>
            <a:ext cx="4117974" cy="55418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8" name="Text Placeholder 2">
            <a:extLst>
              <a:ext uri="{FF2B5EF4-FFF2-40B4-BE49-F238E27FC236}">
                <a16:creationId xmlns:a16="http://schemas.microsoft.com/office/drawing/2014/main" id="{A16D02BF-FFDA-4B53-A8D1-5AC78995691C}"/>
              </a:ext>
            </a:extLst>
          </p:cNvPr>
          <p:cNvSpPr>
            <a:spLocks noGrp="1"/>
          </p:cNvSpPr>
          <p:nvPr>
            <p:ph type="body" sz="quarter" idx="14"/>
          </p:nvPr>
        </p:nvSpPr>
        <p:spPr>
          <a:xfrm>
            <a:off x="4648200" y="1905000"/>
            <a:ext cx="4114800" cy="44958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9" name="Jump link">
            <a:extLst>
              <a:ext uri="{FF2B5EF4-FFF2-40B4-BE49-F238E27FC236}">
                <a16:creationId xmlns:a16="http://schemas.microsoft.com/office/drawing/2014/main" id="{26318B8C-959D-41B0-AB6A-1E8709B87951}"/>
              </a:ext>
            </a:extLst>
          </p:cNvPr>
          <p:cNvSpPr>
            <a:spLocks noGrp="1"/>
          </p:cNvSpPr>
          <p:nvPr>
            <p:ph type="body" sz="quarter" idx="13" hasCustomPrompt="1"/>
          </p:nvPr>
        </p:nvSpPr>
        <p:spPr>
          <a:xfrm>
            <a:off x="3467100" y="6477000"/>
            <a:ext cx="2209800" cy="152400"/>
          </a:xfrm>
          <a:prstGeom prst="rect">
            <a:avLst/>
          </a:prstGeom>
        </p:spPr>
        <p:txBody>
          <a:bodyPr/>
          <a:lstStyle>
            <a:lvl1pPr marL="0" indent="0" algn="ctr">
              <a:buNone/>
              <a:defRPr sz="800" baseline="0">
                <a:solidFill>
                  <a:srgbClr val="6A6A6A"/>
                </a:solidFill>
              </a:defRPr>
            </a:lvl1pPr>
          </a:lstStyle>
          <a:p>
            <a:pPr lvl="0"/>
            <a:r>
              <a:rPr lang="en-US" dirty="0"/>
              <a:t>Return to parent-slide containing images.</a:t>
            </a:r>
          </a:p>
        </p:txBody>
      </p:sp>
    </p:spTree>
    <p:extLst>
      <p:ext uri="{BB962C8B-B14F-4D97-AF65-F5344CB8AC3E}">
        <p14:creationId xmlns:p14="http://schemas.microsoft.com/office/powerpoint/2010/main" val="185464070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Red Bar Footer_Appendix_4-up_Comparison">
    <p:spTree>
      <p:nvGrpSpPr>
        <p:cNvPr id="1" name=""/>
        <p:cNvGrpSpPr/>
        <p:nvPr/>
      </p:nvGrpSpPr>
      <p:grpSpPr>
        <a:xfrm>
          <a:off x="0" y="0"/>
          <a:ext cx="0" cy="0"/>
          <a:chOff x="0" y="0"/>
          <a:chExt cx="0" cy="0"/>
        </a:xfrm>
      </p:grpSpPr>
      <p:sp>
        <p:nvSpPr>
          <p:cNvPr id="9" name="Slide Title"/>
          <p:cNvSpPr>
            <a:spLocks noGrp="1"/>
          </p:cNvSpPr>
          <p:nvPr>
            <p:ph type="title" hasCustomPrompt="1"/>
          </p:nvPr>
        </p:nvSpPr>
        <p:spPr>
          <a:xfrm>
            <a:off x="-20713" y="228600"/>
            <a:ext cx="9185426" cy="609600"/>
          </a:xfrm>
          <a:prstGeom prst="rect">
            <a:avLst/>
          </a:prstGeom>
        </p:spPr>
        <p:txBody>
          <a:bodyPr/>
          <a:lstStyle>
            <a:lvl1pPr>
              <a:defRPr sz="3000">
                <a:solidFill>
                  <a:schemeClr val="bg2"/>
                </a:solidFill>
              </a:defRPr>
            </a:lvl1pPr>
          </a:lstStyle>
          <a:p>
            <a:r>
              <a:rPr lang="en-US" dirty="0"/>
              <a:t>Click to edit Master title style - Text Alternatives</a:t>
            </a:r>
          </a:p>
        </p:txBody>
      </p:sp>
      <p:sp>
        <p:nvSpPr>
          <p:cNvPr id="3" name="Header 1"/>
          <p:cNvSpPr>
            <a:spLocks noGrp="1"/>
          </p:cNvSpPr>
          <p:nvPr>
            <p:ph type="body" idx="1"/>
          </p:nvPr>
        </p:nvSpPr>
        <p:spPr>
          <a:xfrm>
            <a:off x="455612" y="1371600"/>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2036618"/>
            <a:ext cx="4038600" cy="19050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1371600"/>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2036618"/>
            <a:ext cx="4038600" cy="19050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962400"/>
            <a:ext cx="4038600" cy="5334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495800"/>
            <a:ext cx="4038600" cy="19050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962400"/>
            <a:ext cx="4038600" cy="5334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495800"/>
            <a:ext cx="4038600" cy="19050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8" name="Jump Link"/>
          <p:cNvSpPr>
            <a:spLocks noGrp="1"/>
          </p:cNvSpPr>
          <p:nvPr>
            <p:ph type="body" sz="quarter" idx="11" hasCustomPrompt="1"/>
          </p:nvPr>
        </p:nvSpPr>
        <p:spPr>
          <a:xfrm>
            <a:off x="3467100" y="6477000"/>
            <a:ext cx="2209800" cy="152400"/>
          </a:xfrm>
          <a:prstGeom prst="rect">
            <a:avLst/>
          </a:prstGeom>
        </p:spPr>
        <p:txBody>
          <a:bodyPr/>
          <a:lstStyle>
            <a:lvl1pPr marL="0" indent="0" algn="ctr">
              <a:buNone/>
              <a:defRPr sz="800" baseline="0">
                <a:solidFill>
                  <a:srgbClr val="6A6A6A"/>
                </a:solidFill>
              </a:defRPr>
            </a:lvl1pPr>
          </a:lstStyle>
          <a:p>
            <a:pPr lvl="0"/>
            <a:r>
              <a:rPr lang="en-US" dirty="0"/>
              <a:t>Return to parent-slide containing images.</a:t>
            </a:r>
          </a:p>
        </p:txBody>
      </p:sp>
      <p:sp>
        <p:nvSpPr>
          <p:cNvPr id="14" name="Jump Link">
            <a:extLst>
              <a:ext uri="{FF2B5EF4-FFF2-40B4-BE49-F238E27FC236}">
                <a16:creationId xmlns:a16="http://schemas.microsoft.com/office/drawing/2014/main" id="{933A1AB8-BA17-4335-BF3A-EBE32FE723C8}"/>
              </a:ext>
            </a:extLst>
          </p:cNvPr>
          <p:cNvSpPr>
            <a:spLocks noGrp="1"/>
          </p:cNvSpPr>
          <p:nvPr>
            <p:ph type="body" sz="quarter" idx="18" hasCustomPrompt="1"/>
          </p:nvPr>
        </p:nvSpPr>
        <p:spPr>
          <a:xfrm>
            <a:off x="3467100" y="1143000"/>
            <a:ext cx="2209800" cy="152400"/>
          </a:xfrm>
          <a:prstGeom prst="rect">
            <a:avLst/>
          </a:prstGeom>
        </p:spPr>
        <p:txBody>
          <a:bodyPr/>
          <a:lstStyle>
            <a:lvl1pPr marL="0" indent="0" algn="ctr">
              <a:buNone/>
              <a:defRPr sz="800" baseline="0">
                <a:solidFill>
                  <a:srgbClr val="6A6A6A"/>
                </a:solidFill>
              </a:defRPr>
            </a:lvl1pPr>
          </a:lstStyle>
          <a:p>
            <a:pPr lvl="0"/>
            <a:r>
              <a:rPr lang="en-US" dirty="0"/>
              <a:t>Return to parent-slide containing images.</a:t>
            </a:r>
          </a:p>
        </p:txBody>
      </p:sp>
    </p:spTree>
    <p:extLst>
      <p:ext uri="{BB962C8B-B14F-4D97-AF65-F5344CB8AC3E}">
        <p14:creationId xmlns:p14="http://schemas.microsoft.com/office/powerpoint/2010/main" val="399548345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Red Bar Footer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5" name="Jump Link"/>
          <p:cNvSpPr>
            <a:spLocks noGrp="1"/>
          </p:cNvSpPr>
          <p:nvPr>
            <p:ph type="body" sz="quarter" idx="11" hasCustomPrompt="1"/>
          </p:nvPr>
        </p:nvSpPr>
        <p:spPr>
          <a:xfrm>
            <a:off x="3467100" y="64770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
        <p:nvSpPr>
          <p:cNvPr id="8" name="Text Placeholder 1"/>
          <p:cNvSpPr>
            <a:spLocks noGrp="1"/>
          </p:cNvSpPr>
          <p:nvPr>
            <p:ph type="body" sz="quarter" idx="12"/>
          </p:nvPr>
        </p:nvSpPr>
        <p:spPr>
          <a:xfrm>
            <a:off x="457200" y="990600"/>
            <a:ext cx="8229600" cy="54102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Tree>
    <p:extLst>
      <p:ext uri="{BB962C8B-B14F-4D97-AF65-F5344CB8AC3E}">
        <p14:creationId xmlns:p14="http://schemas.microsoft.com/office/powerpoint/2010/main" val="2678369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Red Bar Footer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3" name="Jump link"/>
          <p:cNvSpPr>
            <a:spLocks noGrp="1"/>
          </p:cNvSpPr>
          <p:nvPr>
            <p:ph type="body" sz="quarter" idx="13" hasCustomPrompt="1"/>
          </p:nvPr>
        </p:nvSpPr>
        <p:spPr>
          <a:xfrm>
            <a:off x="3467100" y="64770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Tree>
    <p:extLst>
      <p:ext uri="{BB962C8B-B14F-4D97-AF65-F5344CB8AC3E}">
        <p14:creationId xmlns:p14="http://schemas.microsoft.com/office/powerpoint/2010/main" val="109974784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Red Bar Footer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6576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2672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6576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2672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8" name="Jump Link"/>
          <p:cNvSpPr>
            <a:spLocks noGrp="1"/>
          </p:cNvSpPr>
          <p:nvPr>
            <p:ph type="body" sz="quarter" idx="11" hasCustomPrompt="1"/>
          </p:nvPr>
        </p:nvSpPr>
        <p:spPr>
          <a:xfrm>
            <a:off x="3467100" y="64770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Tree>
    <p:extLst>
      <p:ext uri="{BB962C8B-B14F-4D97-AF65-F5344CB8AC3E}">
        <p14:creationId xmlns:p14="http://schemas.microsoft.com/office/powerpoint/2010/main" val="3112378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d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a:t>Click to edit Master title style</a:t>
            </a:r>
            <a:endParaRPr lang="en-US" dirty="0"/>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1075564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d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a:t>Click to edit Master title style</a:t>
            </a:r>
            <a:endParaRPr lang="en-US" dirty="0"/>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5"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340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330741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05600"/>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4004973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
        <p:nvSpPr>
          <p:cNvPr id="6" name="Copyright"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05600"/>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a:ln>
                  <a:noFill/>
                </a:ln>
                <a:solidFill>
                  <a:srgbClr val="6A6A6A"/>
                </a:solidFill>
                <a:effectLst/>
                <a:uLnTx/>
                <a:uFillTx/>
                <a:latin typeface="Calibri"/>
                <a:ea typeface="+mn-ea"/>
                <a:cs typeface="+mn-cs"/>
              </a:rPr>
              <a:t>© McGraw-Hill All rights reserved. Authorized </a:t>
            </a:r>
            <a:r>
              <a:rPr lang="en-US" sz="3200" kern="1200" dirty="0">
                <a:solidFill>
                  <a:srgbClr val="6A6A6A"/>
                </a:solidFill>
                <a:effectLst/>
                <a:latin typeface="+mn-lt"/>
                <a:ea typeface="+mn-ea"/>
                <a:cs typeface="+mn-cs"/>
              </a:rPr>
              <a:t>only </a:t>
            </a:r>
            <a:r>
              <a:rPr kumimoji="0" lang="en-US" sz="3200" b="0" i="0" u="none" strike="noStrike" kern="1200" cap="none" spc="0" normalizeH="0" baseline="0" noProof="0" dirty="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a:t>
            </a:r>
          </a:p>
        </p:txBody>
      </p:sp>
    </p:spTree>
    <p:extLst>
      <p:ext uri="{BB962C8B-B14F-4D97-AF65-F5344CB8AC3E}">
        <p14:creationId xmlns:p14="http://schemas.microsoft.com/office/powerpoint/2010/main" val="2384814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53.xml"/><Relationship Id="rId2" Type="http://schemas.openxmlformats.org/officeDocument/2006/relationships/slideLayout" Target="../slideLayouts/slideLayout52.xml"/><Relationship Id="rId1" Type="http://schemas.openxmlformats.org/officeDocument/2006/relationships/slideLayout" Target="../slideLayouts/slideLayout51.xml"/><Relationship Id="rId4"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56.xml"/><Relationship Id="rId2" Type="http://schemas.openxmlformats.org/officeDocument/2006/relationships/slideLayout" Target="../slideLayouts/slideLayout55.xml"/><Relationship Id="rId1" Type="http://schemas.openxmlformats.org/officeDocument/2006/relationships/slideLayout" Target="../slideLayouts/slideLayout54.xml"/><Relationship Id="rId4" Type="http://schemas.openxmlformats.org/officeDocument/2006/relationships/theme" Target="../theme/theme11.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59.xml"/><Relationship Id="rId2" Type="http://schemas.openxmlformats.org/officeDocument/2006/relationships/slideLayout" Target="../slideLayouts/slideLayout58.xml"/><Relationship Id="rId1" Type="http://schemas.openxmlformats.org/officeDocument/2006/relationships/slideLayout" Target="../slideLayouts/slideLayout57.xml"/><Relationship Id="rId4" Type="http://schemas.openxmlformats.org/officeDocument/2006/relationships/theme" Target="../theme/theme12.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3.gif"/><Relationship Id="rId4" Type="http://schemas.openxmlformats.org/officeDocument/2006/relationships/slideLayout" Target="../slideLayouts/slideLayout11.xml"/><Relationship Id="rId9"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10" Type="http://schemas.openxmlformats.org/officeDocument/2006/relationships/theme" Target="../theme/theme3.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10" Type="http://schemas.openxmlformats.org/officeDocument/2006/relationships/theme" Target="../theme/theme4.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5" Type="http://schemas.openxmlformats.org/officeDocument/2006/relationships/slideLayout" Target="../slideLayouts/slideLayout37.xml"/><Relationship Id="rId4" Type="http://schemas.openxmlformats.org/officeDocument/2006/relationships/slideLayout" Target="../slideLayouts/slideLayout36.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42.xml"/><Relationship Id="rId7" Type="http://schemas.openxmlformats.org/officeDocument/2006/relationships/slideLayout" Target="../slideLayouts/slideLayout46.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5" Type="http://schemas.openxmlformats.org/officeDocument/2006/relationships/slideLayout" Target="../slideLayouts/slideLayout44.xml"/><Relationship Id="rId4" Type="http://schemas.openxmlformats.org/officeDocument/2006/relationships/slideLayout" Target="../slideLayouts/slideLayout43.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47.xml"/></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49.xml"/><Relationship Id="rId1" Type="http://schemas.openxmlformats.org/officeDocument/2006/relationships/slideLayout" Target="../slideLayouts/slideLayout48.xml"/><Relationship Id="rId4" Type="http://schemas.openxmlformats.org/officeDocument/2006/relationships/image" Target="../media/image5.png"/></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MGH logo">
            <a:extLst>
              <a:ext uri="{FF2B5EF4-FFF2-40B4-BE49-F238E27FC236}">
                <a16:creationId xmlns:a16="http://schemas.microsoft.com/office/drawing/2014/main" id="{83823A68-6AFA-4968-840C-E91403E807EF}"/>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58952" cy="758952"/>
          </a:xfrm>
          <a:prstGeom prst="rect">
            <a:avLst/>
          </a:prstGeom>
        </p:spPr>
      </p:pic>
      <p:sp>
        <p:nvSpPr>
          <p:cNvPr id="13" name="Red Bar"/>
          <p:cNvSpPr/>
          <p:nvPr userDrawn="1"/>
        </p:nvSpPr>
        <p:spPr>
          <a:xfrm>
            <a:off x="0" y="6248400"/>
            <a:ext cx="9144000" cy="503767"/>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5" name="MGH Tagline">
            <a:extLst>
              <a:ext uri="{FF2B5EF4-FFF2-40B4-BE49-F238E27FC236}">
                <a16:creationId xmlns:a16="http://schemas.microsoft.com/office/drawing/2014/main" id="{BA257B62-3726-4C43-86C6-C85E0778509D}"/>
              </a:ext>
            </a:extLst>
          </p:cNvPr>
          <p:cNvSpPr txBox="1"/>
          <p:nvPr userDrawn="1"/>
        </p:nvSpPr>
        <p:spPr>
          <a:xfrm>
            <a:off x="152400" y="6359722"/>
            <a:ext cx="5682508" cy="307777"/>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30" normalizeH="0" baseline="0" noProof="0" dirty="0">
                <a:ln>
                  <a:noFill/>
                </a:ln>
                <a:solidFill>
                  <a:schemeClr val="bg1"/>
                </a:solidFill>
                <a:effectLst/>
                <a:uLnTx/>
                <a:uFillTx/>
                <a:latin typeface="Arial" panose="020B0604020202020204" pitchFamily="34" charset="0"/>
                <a:ea typeface="Calibri" panose="020F0502020204030204" pitchFamily="34" charset="0"/>
                <a:cs typeface="+mn-cs"/>
              </a:rPr>
              <a:t>Because learning changes everything.</a:t>
            </a:r>
            <a:r>
              <a:rPr kumimoji="0" lang="en-US" sz="900" b="0" i="0" u="none" strike="noStrike" kern="1200" cap="none" spc="30" normalizeH="0" baseline="60000" noProof="0" dirty="0">
                <a:ln>
                  <a:noFill/>
                </a:ln>
                <a:solidFill>
                  <a:schemeClr val="bg1"/>
                </a:solidFill>
                <a:effectLst/>
                <a:uLnTx/>
                <a:uFillTx/>
                <a:latin typeface="Arial" panose="020B0604020202020204" pitchFamily="34" charset="0"/>
                <a:ea typeface="Calibri" panose="020F0502020204030204" pitchFamily="34" charset="0"/>
                <a:cs typeface="+mn-cs"/>
              </a:rPr>
              <a:t>®</a:t>
            </a:r>
            <a:endParaRPr kumimoji="0" lang="en-US" sz="1400" b="0" i="0" u="none" strike="noStrike" kern="1200" cap="none" spc="30" normalizeH="0" baseline="6000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066235593"/>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33" r:id="rId5"/>
    <p:sldLayoutId id="2147483734" r:id="rId6"/>
    <p:sldLayoutId id="2147483914"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marR="0" indent="0" algn="r" defTabSz="914400" rtl="0" eaLnBrk="1" fontAlgn="auto" latinLnBrk="0" hangingPunct="1">
        <a:lnSpc>
          <a:spcPct val="100000"/>
        </a:lnSpc>
        <a:spcBef>
          <a:spcPts val="0"/>
        </a:spcBef>
        <a:spcAft>
          <a:spcPts val="0"/>
        </a:spcAft>
        <a:buClrTx/>
        <a:buSzTx/>
        <a:buFontTx/>
        <a:buNone/>
        <a:tabLst/>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rgbClr val="6A6A6A"/>
                </a:solidFill>
                <a:effectLst/>
                <a:latin typeface="+mn-lt"/>
                <a:ea typeface="+mn-ea"/>
                <a:cs typeface="+mn-cs"/>
              </a:rPr>
              <a:t>© McGraw Hill LLC</a:t>
            </a:r>
            <a:endParaRPr lang="en-US" sz="3200" kern="1200" dirty="0">
              <a:solidFill>
                <a:srgbClr val="6A6A6A"/>
              </a:solidFill>
              <a:effectLst/>
              <a:latin typeface="+mn-lt"/>
              <a:ea typeface="+mn-ea"/>
              <a:cs typeface="+mn-cs"/>
            </a:endParaRPr>
          </a:p>
        </p:txBody>
      </p:sp>
    </p:spTree>
    <p:extLst>
      <p:ext uri="{BB962C8B-B14F-4D97-AF65-F5344CB8AC3E}">
        <p14:creationId xmlns:p14="http://schemas.microsoft.com/office/powerpoint/2010/main" val="782738187"/>
      </p:ext>
    </p:extLst>
  </p:cSld>
  <p:clrMap bg1="lt1" tx1="dk1" bg2="lt2" tx2="dk2" accent1="accent1" accent2="accent2" accent3="accent3" accent4="accent4" accent5="accent5" accent6="accent6" hlink="hlink" folHlink="folHlink"/>
  <p:sldLayoutIdLst>
    <p:sldLayoutId id="2147483902" r:id="rId1"/>
    <p:sldLayoutId id="2147483906" r:id="rId2"/>
    <p:sldLayoutId id="2147483755"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chemeClr val="bg1"/>
                </a:solidFill>
                <a:effectLst/>
                <a:latin typeface="+mn-lt"/>
                <a:ea typeface="+mn-ea"/>
                <a:cs typeface="+mn-cs"/>
              </a:rPr>
              <a:t>© McGraw Hill LLC</a:t>
            </a:r>
            <a:endParaRPr lang="en-US" sz="3200" kern="1200" dirty="0">
              <a:solidFill>
                <a:schemeClr val="bg1"/>
              </a:solidFill>
              <a:effectLst/>
              <a:latin typeface="+mn-lt"/>
              <a:ea typeface="+mn-ea"/>
              <a:cs typeface="+mn-cs"/>
            </a:endParaRPr>
          </a:p>
        </p:txBody>
      </p:sp>
    </p:spTree>
    <p:extLst>
      <p:ext uri="{BB962C8B-B14F-4D97-AF65-F5344CB8AC3E}">
        <p14:creationId xmlns:p14="http://schemas.microsoft.com/office/powerpoint/2010/main" val="3875658502"/>
      </p:ext>
    </p:extLst>
  </p:cSld>
  <p:clrMap bg1="lt1" tx1="dk1" bg2="lt2" tx2="dk2" accent1="accent1" accent2="accent2" accent3="accent3" accent4="accent4" accent5="accent5" accent6="accent6" hlink="hlink" folHlink="folHlink"/>
  <p:sldLayoutIdLst>
    <p:sldLayoutId id="2147483967" r:id="rId1"/>
    <p:sldLayoutId id="2147483968" r:id="rId2"/>
    <p:sldLayoutId id="2147483969"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chemeClr val="bg1"/>
                </a:solidFill>
                <a:effectLst/>
                <a:latin typeface="+mn-lt"/>
                <a:ea typeface="+mn-ea"/>
                <a:cs typeface="+mn-cs"/>
              </a:rPr>
              <a:t>© McGraw Hill LLC</a:t>
            </a:r>
            <a:endParaRPr lang="en-US" sz="3200" kern="1200" dirty="0">
              <a:solidFill>
                <a:schemeClr val="bg1"/>
              </a:solidFill>
              <a:effectLst/>
              <a:latin typeface="+mn-lt"/>
              <a:ea typeface="+mn-ea"/>
              <a:cs typeface="+mn-cs"/>
            </a:endParaRPr>
          </a:p>
        </p:txBody>
      </p:sp>
    </p:spTree>
    <p:extLst>
      <p:ext uri="{BB962C8B-B14F-4D97-AF65-F5344CB8AC3E}">
        <p14:creationId xmlns:p14="http://schemas.microsoft.com/office/powerpoint/2010/main" val="2366522392"/>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MH Logo" descr="Logo: McGraw-Hill Educatio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pic>
        <p:nvPicPr>
          <p:cNvPr id="2" name="MH Tagline" descr="Tag line: Because learning changes everythi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6257775"/>
            <a:ext cx="3371850" cy="476250"/>
          </a:xfrm>
          <a:prstGeom prst="rect">
            <a:avLst/>
          </a:prstGeom>
        </p:spPr>
      </p:pic>
    </p:spTree>
    <p:extLst>
      <p:ext uri="{BB962C8B-B14F-4D97-AF65-F5344CB8AC3E}">
        <p14:creationId xmlns:p14="http://schemas.microsoft.com/office/powerpoint/2010/main" val="1460950632"/>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a:extLst>
              <a:ext uri="{FF2B5EF4-FFF2-40B4-BE49-F238E27FC236}">
                <a16:creationId xmlns:a16="http://schemas.microsoft.com/office/drawing/2014/main" id="{A1E64F5D-DFC0-4320-ABB1-91F095705C4F}"/>
              </a:ext>
            </a:extLst>
          </p:cNvP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1"/>
              </a:solidFill>
            </a:endParaRPr>
          </a:p>
        </p:txBody>
      </p:sp>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chemeClr val="bg1"/>
                </a:solidFill>
                <a:effectLst/>
                <a:latin typeface="+mn-lt"/>
                <a:ea typeface="+mn-ea"/>
                <a:cs typeface="+mn-cs"/>
              </a:rPr>
              <a:t>© McGraw Hill LLC</a:t>
            </a:r>
            <a:endParaRPr lang="en-US" sz="3200" kern="1200" dirty="0">
              <a:solidFill>
                <a:schemeClr val="bg1"/>
              </a:solidFill>
              <a:effectLst/>
              <a:latin typeface="+mn-lt"/>
              <a:ea typeface="+mn-ea"/>
              <a:cs typeface="+mn-cs"/>
            </a:endParaRPr>
          </a:p>
        </p:txBody>
      </p:sp>
    </p:spTree>
    <p:extLst>
      <p:ext uri="{BB962C8B-B14F-4D97-AF65-F5344CB8AC3E}">
        <p14:creationId xmlns:p14="http://schemas.microsoft.com/office/powerpoint/2010/main" val="1192571768"/>
      </p:ext>
    </p:extLst>
  </p:cSld>
  <p:clrMap bg1="lt1" tx1="dk1" bg2="lt2" tx2="dk2" accent1="accent1" accent2="accent2" accent3="accent3" accent4="accent4" accent5="accent5" accent6="accent6" hlink="hlink" folHlink="folHlink"/>
  <p:sldLayoutIdLst>
    <p:sldLayoutId id="2147483751" r:id="rId1"/>
    <p:sldLayoutId id="2147483896" r:id="rId2"/>
    <p:sldLayoutId id="2147483753" r:id="rId3"/>
    <p:sldLayoutId id="2147483908" r:id="rId4"/>
    <p:sldLayoutId id="2147483950" r:id="rId5"/>
    <p:sldLayoutId id="2147483757" r:id="rId6"/>
    <p:sldLayoutId id="2147483877" r:id="rId7"/>
    <p:sldLayoutId id="2147483761" r:id="rId8"/>
    <p:sldLayoutId id="2147483800" r:id="rId9"/>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0" name="Copyright" descr="©McGraw-Hill Education&#10;"/>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chemeClr val="bg1"/>
                </a:solidFill>
                <a:effectLst/>
                <a:latin typeface="+mn-lt"/>
                <a:ea typeface="+mn-ea"/>
                <a:cs typeface="+mn-cs"/>
              </a:rPr>
              <a:t>© McGraw Hill LLC</a:t>
            </a:r>
            <a:endParaRPr lang="en-US" sz="3200" kern="1200" dirty="0">
              <a:solidFill>
                <a:schemeClr val="bg1"/>
              </a:solidFill>
              <a:effectLst/>
              <a:latin typeface="+mn-lt"/>
              <a:ea typeface="+mn-ea"/>
              <a:cs typeface="+mn-cs"/>
            </a:endParaRPr>
          </a:p>
        </p:txBody>
      </p:sp>
    </p:spTree>
    <p:extLst>
      <p:ext uri="{BB962C8B-B14F-4D97-AF65-F5344CB8AC3E}">
        <p14:creationId xmlns:p14="http://schemas.microsoft.com/office/powerpoint/2010/main" val="1283304046"/>
      </p:ext>
    </p:extLst>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Copyright" descr="©McGraw-Hill Education&#10;"/>
          <p:cNvSpPr txBox="1"/>
          <p:nvPr userDrawn="1"/>
        </p:nvSpPr>
        <p:spPr>
          <a:xfrm>
            <a:off x="0" y="6642556"/>
            <a:ext cx="1295400" cy="215444"/>
          </a:xfrm>
          <a:prstGeom prst="rect">
            <a:avLst/>
          </a:prstGeom>
          <a:noFill/>
        </p:spPr>
        <p:txBody>
          <a:bodyPr wrap="square" rtlCol="0">
            <a:spAutoFit/>
          </a:bodyPr>
          <a:lstStyle/>
          <a:p>
            <a:r>
              <a:rPr lang="en-US" sz="800">
                <a:solidFill>
                  <a:schemeClr val="tx1"/>
                </a:solidFill>
              </a:rPr>
              <a:t>© McGraw Hill LLC</a:t>
            </a:r>
            <a:endParaRPr lang="en-US" sz="800" dirty="0">
              <a:solidFill>
                <a:schemeClr val="tx1"/>
              </a:solidFill>
            </a:endParaRPr>
          </a:p>
        </p:txBody>
      </p:sp>
    </p:spTree>
    <p:extLst>
      <p:ext uri="{BB962C8B-B14F-4D97-AF65-F5344CB8AC3E}">
        <p14:creationId xmlns:p14="http://schemas.microsoft.com/office/powerpoint/2010/main" val="85764253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629400"/>
            <a:ext cx="9144000" cy="2286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5"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a:solidFill>
                  <a:schemeClr val="bg1"/>
                </a:solidFill>
              </a:rPr>
              <a:t>© McGraw Hill LLC</a:t>
            </a:r>
            <a:endParaRPr lang="en-US" sz="800" dirty="0">
              <a:solidFill>
                <a:schemeClr val="bg1"/>
              </a:solidFill>
            </a:endParaRPr>
          </a:p>
        </p:txBody>
      </p:sp>
    </p:spTree>
    <p:extLst>
      <p:ext uri="{BB962C8B-B14F-4D97-AF65-F5344CB8AC3E}">
        <p14:creationId xmlns:p14="http://schemas.microsoft.com/office/powerpoint/2010/main" val="520106136"/>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Red Bar">
            <a:extLst>
              <a:ext uri="{FF2B5EF4-FFF2-40B4-BE49-F238E27FC236}">
                <a16:creationId xmlns:a16="http://schemas.microsoft.com/office/drawing/2014/main" id="{6737549B-326D-4F21-9A7A-8390EDB1C870}"/>
              </a:ext>
            </a:extLst>
          </p:cNvPr>
          <p:cNvSpPr/>
          <p:nvPr userDrawn="1"/>
        </p:nvSpPr>
        <p:spPr>
          <a:xfrm>
            <a:off x="0" y="6354233"/>
            <a:ext cx="9144000" cy="503767"/>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Tree>
    <p:extLst>
      <p:ext uri="{BB962C8B-B14F-4D97-AF65-F5344CB8AC3E}">
        <p14:creationId xmlns:p14="http://schemas.microsoft.com/office/powerpoint/2010/main" val="767998275"/>
      </p:ext>
    </p:extLst>
  </p:cSld>
  <p:clrMap bg1="lt1" tx1="dk1" bg2="lt2" tx2="dk2" accent1="accent1" accent2="accent2" accent3="accent3" accent4="accent4" accent5="accent5" accent6="accent6" hlink="hlink" folHlink="folHlink"/>
  <p:sldLayoutIdLst>
    <p:sldLayoutId id="2147483971" r:id="rId1"/>
  </p:sldLayoutIdLst>
  <p:hf hdr="0" ftr="0" dt="0"/>
  <p:txStyles>
    <p:titleStyle>
      <a:lvl1pPr algn="ctr" defTabSz="914400" rtl="0" eaLnBrk="1" latinLnBrk="0" hangingPunct="1">
        <a:lnSpc>
          <a:spcPct val="90000"/>
        </a:lnSpc>
        <a:spcBef>
          <a:spcPct val="0"/>
        </a:spcBef>
        <a:buNone/>
        <a:defRPr sz="1600" b="0" kern="1200">
          <a:solidFill>
            <a:schemeClr val="tx2"/>
          </a:solidFill>
          <a:latin typeface="+mj-lt"/>
          <a:ea typeface="+mj-ea"/>
          <a:cs typeface="+mj-cs"/>
        </a:defRPr>
      </a:lvl1pPr>
    </p:titleStyle>
    <p:bodyStyle>
      <a:lvl1pPr marL="0" marR="0" indent="0" algn="ctr" defTabSz="914400" rtl="0" eaLnBrk="1" fontAlgn="auto" latinLnBrk="0" hangingPunct="1">
        <a:lnSpc>
          <a:spcPct val="100000"/>
        </a:lnSpc>
        <a:spcBef>
          <a:spcPts val="0"/>
        </a:spcBef>
        <a:spcAft>
          <a:spcPts val="0"/>
        </a:spcAft>
        <a:buClrTx/>
        <a:buSzTx/>
        <a:buFontTx/>
        <a:buNone/>
        <a:tabLst/>
        <a:defRPr sz="2000" kern="1200">
          <a:solidFill>
            <a:schemeClr val="tx2"/>
          </a:solidFill>
          <a:latin typeface="+mn-lt"/>
          <a:ea typeface="+mn-ea"/>
          <a:cs typeface="+mn-cs"/>
        </a:defRPr>
      </a:lvl1pPr>
      <a:lvl2pPr marL="230188" indent="-228600" algn="l" defTabSz="914400" rtl="0" eaLnBrk="1" latinLnBrk="0" hangingPunct="1">
        <a:lnSpc>
          <a:spcPct val="100000"/>
        </a:lnSpc>
        <a:spcBef>
          <a:spcPts val="800"/>
        </a:spcBef>
        <a:buClrTx/>
        <a:buFont typeface="Arial" panose="020B0604020202020204" pitchFamily="34" charset="0"/>
        <a:buChar char="•"/>
        <a:defRPr sz="2000" kern="1200">
          <a:solidFill>
            <a:schemeClr val="tx2"/>
          </a:solidFill>
          <a:latin typeface="+mn-lt"/>
          <a:ea typeface="+mn-ea"/>
          <a:cs typeface="+mn-cs"/>
        </a:defRPr>
      </a:lvl2pPr>
      <a:lvl3pPr marL="460375" indent="-228600" algn="l" defTabSz="914400" rtl="0" eaLnBrk="1" latinLnBrk="0" hangingPunct="1">
        <a:lnSpc>
          <a:spcPct val="100000"/>
        </a:lnSpc>
        <a:spcBef>
          <a:spcPts val="800"/>
        </a:spcBef>
        <a:buFont typeface="Arial" panose="020B0604020202020204" pitchFamily="34" charset="0"/>
        <a:buChar char="•"/>
        <a:defRPr sz="1800" kern="1200">
          <a:solidFill>
            <a:schemeClr val="tx2"/>
          </a:solidFill>
          <a:latin typeface="+mn-lt"/>
          <a:ea typeface="+mn-ea"/>
          <a:cs typeface="+mn-cs"/>
        </a:defRPr>
      </a:lvl3pPr>
      <a:lvl4pPr marL="455613"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4pPr>
      <a:lvl5pPr marL="685800"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0">
          <p15:clr>
            <a:srgbClr val="F26B43"/>
          </p15:clr>
        </p15:guide>
        <p15:guide id="2" orient="horz" pos="192">
          <p15:clr>
            <a:srgbClr val="F26B43"/>
          </p15:clr>
        </p15:guide>
        <p15:guide id="5" pos="2112">
          <p15:clr>
            <a:srgbClr val="F26B43"/>
          </p15:clr>
        </p15:guide>
        <p15:guide id="6" pos="216">
          <p15:clr>
            <a:srgbClr val="F26B43"/>
          </p15:clr>
        </p15:guide>
        <p15:guide id="7" pos="5544">
          <p15:clr>
            <a:srgbClr val="F26B43"/>
          </p15:clr>
        </p15:guide>
        <p15:guide id="9" orient="horz" pos="4211">
          <p15:clr>
            <a:srgbClr val="F26B43"/>
          </p15:clr>
        </p15:guide>
        <p15:guide id="10" orient="horz" pos="624">
          <p15:clr>
            <a:srgbClr val="F26B43"/>
          </p15:clr>
        </p15:guide>
        <p15:guide id="11" orient="horz" pos="4104">
          <p15:clr>
            <a:srgbClr val="F26B43"/>
          </p15:clr>
        </p15:guide>
        <p15:guide id="12" orient="horz" pos="2160">
          <p15:clr>
            <a:srgbClr val="F26B43"/>
          </p15:clr>
        </p15:guide>
        <p15:guide id="13" pos="3648">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ackground"/>
          <p:cNvSpPr/>
          <p:nvPr userDrawn="1"/>
        </p:nvSpPr>
        <p:spPr>
          <a:xfrm>
            <a:off x="0" y="0"/>
            <a:ext cx="9144000" cy="6858000"/>
          </a:xfrm>
          <a:prstGeom prst="rect">
            <a:avLst/>
          </a:prstGeom>
          <a:solidFill>
            <a:srgbClr val="30707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 name="MH BG Image"/>
          <p:cNvPicPr>
            <a:picLocks noChangeAspect="1"/>
          </p:cNvPicPr>
          <p:nvPr userDrawn="1"/>
        </p:nvPicPr>
        <p:blipFill rotWithShape="1">
          <a:blip r:embed="rId4" cstate="screen">
            <a:alphaModFix amt="25000"/>
            <a:extLst>
              <a:ext uri="{28A0092B-C50C-407E-A947-70E740481C1C}">
                <a14:useLocalDpi xmlns:a14="http://schemas.microsoft.com/office/drawing/2010/main"/>
              </a:ext>
            </a:extLst>
          </a:blip>
          <a:srcRect r="28644" b="27282"/>
          <a:stretch/>
        </p:blipFill>
        <p:spPr>
          <a:xfrm>
            <a:off x="461821" y="1943668"/>
            <a:ext cx="8682180" cy="4914333"/>
          </a:xfrm>
          <a:prstGeom prst="rect">
            <a:avLst/>
          </a:prstGeom>
        </p:spPr>
      </p:pic>
      <p:sp>
        <p:nvSpPr>
          <p:cNvPr id="8"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dirty="0">
                <a:solidFill>
                  <a:schemeClr val="bg1"/>
                </a:solidFill>
              </a:rPr>
              <a:t>©McGraw-Hill</a:t>
            </a:r>
          </a:p>
        </p:txBody>
      </p:sp>
    </p:spTree>
    <p:extLst>
      <p:ext uri="{BB962C8B-B14F-4D97-AF65-F5344CB8AC3E}">
        <p14:creationId xmlns:p14="http://schemas.microsoft.com/office/powerpoint/2010/main" val="263611861"/>
      </p:ext>
    </p:extLst>
  </p:cSld>
  <p:clrMap bg1="lt1" tx1="dk1" bg2="lt2" tx2="dk2" accent1="accent1" accent2="accent2" accent3="accent3" accent4="accent4" accent5="accent5" accent6="accent6" hlink="hlink" folHlink="folHlink"/>
  <p:sldLayoutIdLst>
    <p:sldLayoutId id="2147483677" r:id="rId1"/>
    <p:sldLayoutId id="2147483769"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a:extLst>
              <a:ext uri="{FF2B5EF4-FFF2-40B4-BE49-F238E27FC236}">
                <a16:creationId xmlns:a16="http://schemas.microsoft.com/office/drawing/2014/main" id="{BEB99B55-73FB-42B4-93ED-C5E818675C31}"/>
              </a:ext>
            </a:extLst>
          </p:cNvPr>
          <p:cNvSpPr>
            <a:spLocks noGrp="1"/>
          </p:cNvSpPr>
          <p:nvPr>
            <p:ph type="body" idx="1"/>
          </p:nvPr>
        </p:nvSpPr>
        <p:spPr>
          <a:xfrm>
            <a:off x="342901" y="1976546"/>
            <a:ext cx="6480593" cy="4351338"/>
          </a:xfrm>
          <a:prstGeom prst="rect">
            <a:avLst/>
          </a:prstGeom>
        </p:spPr>
        <p:txBody>
          <a:bodyPr vert="horz" lIns="91440" tIns="45720" rIns="91440" bIns="45720" rtlCol="0">
            <a:normAutofit/>
          </a:bodyPr>
          <a:lstStyle/>
          <a:p>
            <a:pPr lvl="0"/>
            <a:r>
              <a:rPr lang="en-US" dirty="0"/>
              <a:t>Slide Content</a:t>
            </a:r>
          </a:p>
          <a:p>
            <a:pPr lvl="2"/>
            <a:r>
              <a:rPr lang="en-US" dirty="0"/>
              <a:t>Second level</a:t>
            </a:r>
          </a:p>
          <a:p>
            <a:pPr lvl="3"/>
            <a:r>
              <a:rPr lang="en-US" dirty="0"/>
              <a:t>Third level</a:t>
            </a:r>
          </a:p>
        </p:txBody>
      </p:sp>
      <p:grpSp>
        <p:nvGrpSpPr>
          <p:cNvPr id="6" name="MGH Shape">
            <a:extLst>
              <a:ext uri="{FF2B5EF4-FFF2-40B4-BE49-F238E27FC236}">
                <a16:creationId xmlns:a16="http://schemas.microsoft.com/office/drawing/2014/main" id="{B719ECBD-8119-4217-9D58-2638FA4365C1}"/>
              </a:ext>
              <a:ext uri="{C183D7F6-B498-43B3-948B-1728B52AA6E4}">
                <adec:decorative xmlns:adec="http://schemas.microsoft.com/office/drawing/2017/decorative" val="1"/>
              </a:ext>
            </a:extLst>
          </p:cNvPr>
          <p:cNvGrpSpPr/>
          <p:nvPr userDrawn="1"/>
        </p:nvGrpSpPr>
        <p:grpSpPr>
          <a:xfrm>
            <a:off x="6622742" y="-14530"/>
            <a:ext cx="2521258" cy="6892798"/>
            <a:chOff x="3491346" y="0"/>
            <a:chExt cx="2508933" cy="6367263"/>
          </a:xfrm>
        </p:grpSpPr>
        <p:sp>
          <p:nvSpPr>
            <p:cNvPr id="9" name="Freeform 11">
              <a:extLst>
                <a:ext uri="{FF2B5EF4-FFF2-40B4-BE49-F238E27FC236}">
                  <a16:creationId xmlns:a16="http://schemas.microsoft.com/office/drawing/2014/main" id="{FCAD01AC-30CD-4728-B0FD-543493B2CE55}"/>
                </a:ext>
              </a:extLst>
            </p:cNvPr>
            <p:cNvSpPr/>
            <p:nvPr/>
          </p:nvSpPr>
          <p:spPr>
            <a:xfrm rot="10800000">
              <a:off x="5468761" y="1352709"/>
              <a:ext cx="531517" cy="1821241"/>
            </a:xfrm>
            <a:custGeom>
              <a:avLst/>
              <a:gdLst>
                <a:gd name="connsiteX0" fmla="*/ 0 w 531517"/>
                <a:gd name="connsiteY0" fmla="*/ 1821241 h 1821241"/>
                <a:gd name="connsiteX1" fmla="*/ 0 w 531517"/>
                <a:gd name="connsiteY1" fmla="*/ 0 h 1821241"/>
                <a:gd name="connsiteX2" fmla="*/ 531517 w 531517"/>
                <a:gd name="connsiteY2" fmla="*/ 672400 h 1821241"/>
                <a:gd name="connsiteX3" fmla="*/ 0 w 531517"/>
                <a:gd name="connsiteY3" fmla="*/ 1821241 h 1821241"/>
              </a:gdLst>
              <a:ahLst/>
              <a:cxnLst>
                <a:cxn ang="0">
                  <a:pos x="connsiteX0" y="connsiteY0"/>
                </a:cxn>
                <a:cxn ang="0">
                  <a:pos x="connsiteX1" y="connsiteY1"/>
                </a:cxn>
                <a:cxn ang="0">
                  <a:pos x="connsiteX2" y="connsiteY2"/>
                </a:cxn>
                <a:cxn ang="0">
                  <a:pos x="connsiteX3" y="connsiteY3"/>
                </a:cxn>
              </a:cxnLst>
              <a:rect l="l" t="t" r="r" b="b"/>
              <a:pathLst>
                <a:path w="531517" h="1821241">
                  <a:moveTo>
                    <a:pt x="0" y="1821241"/>
                  </a:moveTo>
                  <a:lnTo>
                    <a:pt x="0" y="0"/>
                  </a:lnTo>
                  <a:lnTo>
                    <a:pt x="531517" y="672400"/>
                  </a:lnTo>
                  <a:lnTo>
                    <a:pt x="0" y="1821241"/>
                  </a:lnTo>
                  <a:close/>
                </a:path>
              </a:pathLst>
            </a:custGeom>
            <a:solidFill>
              <a:srgbClr val="9F22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Times New Roman" panose="02020603050405020304" pitchFamily="18" charset="0"/>
                <a:cs typeface="Times New Roman" panose="02020603050405020304" pitchFamily="18" charset="0"/>
              </a:endParaRPr>
            </a:p>
          </p:txBody>
        </p:sp>
        <p:sp>
          <p:nvSpPr>
            <p:cNvPr id="10" name="Freeform 12">
              <a:extLst>
                <a:ext uri="{FF2B5EF4-FFF2-40B4-BE49-F238E27FC236}">
                  <a16:creationId xmlns:a16="http://schemas.microsoft.com/office/drawing/2014/main" id="{9A51DD71-B849-456F-A479-25728C0B26F4}"/>
                </a:ext>
              </a:extLst>
            </p:cNvPr>
            <p:cNvSpPr/>
            <p:nvPr/>
          </p:nvSpPr>
          <p:spPr>
            <a:xfrm rot="10800000">
              <a:off x="3491346" y="0"/>
              <a:ext cx="2508932" cy="2501550"/>
            </a:xfrm>
            <a:custGeom>
              <a:avLst/>
              <a:gdLst>
                <a:gd name="connsiteX0" fmla="*/ 2508932 w 2508932"/>
                <a:gd name="connsiteY0" fmla="*/ 2501550 h 2501550"/>
                <a:gd name="connsiteX1" fmla="*/ 0 w 2508932"/>
                <a:gd name="connsiteY1" fmla="*/ 2501550 h 2501550"/>
                <a:gd name="connsiteX2" fmla="*/ 0 w 2508932"/>
                <a:gd name="connsiteY2" fmla="*/ 1148841 h 2501550"/>
                <a:gd name="connsiteX3" fmla="*/ 531517 w 2508932"/>
                <a:gd name="connsiteY3" fmla="*/ 0 h 2501550"/>
                <a:gd name="connsiteX4" fmla="*/ 2508932 w 2508932"/>
                <a:gd name="connsiteY4" fmla="*/ 2501550 h 2501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8932" h="2501550">
                  <a:moveTo>
                    <a:pt x="2508932" y="2501550"/>
                  </a:moveTo>
                  <a:lnTo>
                    <a:pt x="0" y="2501550"/>
                  </a:lnTo>
                  <a:lnTo>
                    <a:pt x="0" y="1148841"/>
                  </a:lnTo>
                  <a:lnTo>
                    <a:pt x="531517" y="0"/>
                  </a:lnTo>
                  <a:lnTo>
                    <a:pt x="2508932" y="2501550"/>
                  </a:lnTo>
                  <a:close/>
                </a:path>
              </a:pathLst>
            </a:custGeom>
            <a:solidFill>
              <a:srgbClr val="E2DF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Times New Roman" panose="02020603050405020304" pitchFamily="18" charset="0"/>
                <a:cs typeface="Times New Roman" panose="02020603050405020304" pitchFamily="18" charset="0"/>
              </a:endParaRPr>
            </a:p>
          </p:txBody>
        </p:sp>
        <p:sp>
          <p:nvSpPr>
            <p:cNvPr id="11" name="Freeform 13">
              <a:extLst>
                <a:ext uri="{FF2B5EF4-FFF2-40B4-BE49-F238E27FC236}">
                  <a16:creationId xmlns:a16="http://schemas.microsoft.com/office/drawing/2014/main" id="{CE349BEA-4244-4589-91D3-1DECC6AB1E90}"/>
                </a:ext>
              </a:extLst>
            </p:cNvPr>
            <p:cNvSpPr/>
            <p:nvPr/>
          </p:nvSpPr>
          <p:spPr>
            <a:xfrm rot="10800000">
              <a:off x="3680272" y="1352707"/>
              <a:ext cx="2320007" cy="5014556"/>
            </a:xfrm>
            <a:custGeom>
              <a:avLst/>
              <a:gdLst>
                <a:gd name="connsiteX0" fmla="*/ 0 w 2320007"/>
                <a:gd name="connsiteY0" fmla="*/ 5014556 h 5014556"/>
                <a:gd name="connsiteX1" fmla="*/ 0 w 2320007"/>
                <a:gd name="connsiteY1" fmla="*/ 0 h 5014556"/>
                <a:gd name="connsiteX2" fmla="*/ 2320007 w 2320007"/>
                <a:gd name="connsiteY2" fmla="*/ 0 h 5014556"/>
                <a:gd name="connsiteX3" fmla="*/ 531518 w 2320007"/>
                <a:gd name="connsiteY3" fmla="*/ 3865713 h 5014556"/>
                <a:gd name="connsiteX4" fmla="*/ 1 w 2320007"/>
                <a:gd name="connsiteY4" fmla="*/ 3193313 h 5014556"/>
                <a:gd name="connsiteX5" fmla="*/ 1 w 2320007"/>
                <a:gd name="connsiteY5" fmla="*/ 5014554 h 5014556"/>
                <a:gd name="connsiteX6" fmla="*/ 0 w 2320007"/>
                <a:gd name="connsiteY6" fmla="*/ 5014556 h 5014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20007" h="5014556">
                  <a:moveTo>
                    <a:pt x="0" y="5014556"/>
                  </a:moveTo>
                  <a:lnTo>
                    <a:pt x="0" y="0"/>
                  </a:lnTo>
                  <a:lnTo>
                    <a:pt x="2320007" y="0"/>
                  </a:lnTo>
                  <a:lnTo>
                    <a:pt x="531518" y="3865713"/>
                  </a:lnTo>
                  <a:lnTo>
                    <a:pt x="1" y="3193313"/>
                  </a:lnTo>
                  <a:lnTo>
                    <a:pt x="1" y="5014554"/>
                  </a:lnTo>
                  <a:lnTo>
                    <a:pt x="0" y="501455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Times New Roman" panose="02020603050405020304" pitchFamily="18" charset="0"/>
                <a:cs typeface="Times New Roman" panose="02020603050405020304" pitchFamily="18" charset="0"/>
              </a:endParaRPr>
            </a:p>
          </p:txBody>
        </p:sp>
      </p:grpSp>
      <p:sp>
        <p:nvSpPr>
          <p:cNvPr id="13" name="Title Placeholder">
            <a:extLst>
              <a:ext uri="{FF2B5EF4-FFF2-40B4-BE49-F238E27FC236}">
                <a16:creationId xmlns:a16="http://schemas.microsoft.com/office/drawing/2014/main" id="{34622483-C344-43F3-82BE-D7AE2DFFFAB0}"/>
              </a:ext>
            </a:extLst>
          </p:cNvPr>
          <p:cNvSpPr>
            <a:spLocks noGrp="1"/>
          </p:cNvSpPr>
          <p:nvPr>
            <p:ph type="title"/>
          </p:nvPr>
        </p:nvSpPr>
        <p:spPr>
          <a:xfrm>
            <a:off x="342900" y="136257"/>
            <a:ext cx="6073803" cy="685800"/>
          </a:xfrm>
          <a:prstGeom prst="rect">
            <a:avLst/>
          </a:prstGeom>
        </p:spPr>
        <p:txBody>
          <a:bodyPr vert="horz" lIns="91440" tIns="45720" rIns="91440" bIns="45720" rtlCol="0" anchor="ctr">
            <a:normAutofit/>
          </a:bodyPr>
          <a:lstStyle/>
          <a:p>
            <a:r>
              <a:rPr lang="en-US" dirty="0"/>
              <a:t>Title goes here</a:t>
            </a:r>
          </a:p>
        </p:txBody>
      </p:sp>
      <p:sp>
        <p:nvSpPr>
          <p:cNvPr id="14" name="Slide Number Placeholder">
            <a:extLst>
              <a:ext uri="{FF2B5EF4-FFF2-40B4-BE49-F238E27FC236}">
                <a16:creationId xmlns:a16="http://schemas.microsoft.com/office/drawing/2014/main" id="{C2E4AF62-4201-4F5D-966F-4A59CD13C9F3}"/>
              </a:ext>
            </a:extLst>
          </p:cNvPr>
          <p:cNvSpPr>
            <a:spLocks noGrp="1"/>
          </p:cNvSpPr>
          <p:nvPr>
            <p:ph type="sldNum" sz="quarter" idx="4"/>
          </p:nvPr>
        </p:nvSpPr>
        <p:spPr>
          <a:xfrm>
            <a:off x="8626412" y="6673531"/>
            <a:ext cx="355840" cy="161396"/>
          </a:xfrm>
          <a:prstGeom prst="rect">
            <a:avLst/>
          </a:prstGeom>
        </p:spPr>
        <p:txBody>
          <a:bodyPr vert="horz" lIns="45720" tIns="45720" rIns="45720" bIns="45720" rtlCol="0" anchor="ctr"/>
          <a:lstStyle>
            <a:lvl1pPr algn="r">
              <a:defRPr sz="800">
                <a:solidFill>
                  <a:schemeClr val="tx1"/>
                </a:solidFill>
                <a:latin typeface="Times New Roman" panose="02020603050405020304" pitchFamily="18" charset="0"/>
                <a:cs typeface="Times New Roman" panose="02020603050405020304" pitchFamily="18" charset="0"/>
              </a:defRPr>
            </a:lvl1pPr>
          </a:lstStyle>
          <a:p>
            <a:fld id="{68151E55-6873-49E2-B8D5-2F265E6F1973}" type="slidenum">
              <a:rPr lang="en-US" smtClean="0"/>
              <a:pPr/>
              <a:t>‹#›</a:t>
            </a:fld>
            <a:endParaRPr lang="en-US" dirty="0"/>
          </a:p>
        </p:txBody>
      </p:sp>
      <p:sp>
        <p:nvSpPr>
          <p:cNvPr id="12" name="Copyright" descr="©McGraw-Hill Education">
            <a:extLst>
              <a:ext uri="{FF2B5EF4-FFF2-40B4-BE49-F238E27FC236}">
                <a16:creationId xmlns:a16="http://schemas.microsoft.com/office/drawing/2014/main" id="{3981F3FF-2706-43B9-A611-9F7FF6067BA7}"/>
              </a:ext>
            </a:extLst>
          </p:cNvPr>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rgbClr val="6A6A6A"/>
                </a:solidFill>
                <a:effectLst/>
                <a:latin typeface="+mn-lt"/>
                <a:ea typeface="+mn-ea"/>
                <a:cs typeface="+mn-cs"/>
              </a:rPr>
              <a:t>© McGraw Hill LLC</a:t>
            </a:r>
            <a:endParaRPr lang="en-US" sz="3200" kern="1200" dirty="0">
              <a:solidFill>
                <a:srgbClr val="6A6A6A"/>
              </a:solidFill>
              <a:effectLst/>
              <a:latin typeface="+mn-lt"/>
              <a:ea typeface="+mn-ea"/>
              <a:cs typeface="+mn-cs"/>
            </a:endParaRPr>
          </a:p>
        </p:txBody>
      </p:sp>
    </p:spTree>
    <p:extLst>
      <p:ext uri="{BB962C8B-B14F-4D97-AF65-F5344CB8AC3E}">
        <p14:creationId xmlns:p14="http://schemas.microsoft.com/office/powerpoint/2010/main" val="3180694000"/>
      </p:ext>
    </p:extLst>
  </p:cSld>
  <p:clrMap bg1="lt1" tx1="dk1" bg2="lt2" tx2="dk2" accent1="accent1" accent2="accent2" accent3="accent3" accent4="accent4" accent5="accent5" accent6="accent6" hlink="hlink" folHlink="folHlink"/>
  <p:sldLayoutIdLst>
    <p:sldLayoutId id="2147483965" r:id="rId1"/>
  </p:sldLayoutIdLst>
  <p:hf hdr="0" ftr="0" dt="0"/>
  <p:txStyles>
    <p:titleStyle>
      <a:lvl1pPr algn="l" defTabSz="914400" rtl="0" eaLnBrk="1" latinLnBrk="0" hangingPunct="1">
        <a:lnSpc>
          <a:spcPct val="90000"/>
        </a:lnSpc>
        <a:spcBef>
          <a:spcPct val="0"/>
        </a:spcBef>
        <a:buNone/>
        <a:defRPr sz="2400" b="1" kern="1200">
          <a:solidFill>
            <a:schemeClr val="tx2"/>
          </a:solidFill>
          <a:latin typeface="Times New Roman" panose="02020603050405020304" pitchFamily="18" charset="0"/>
          <a:ea typeface="+mj-ea"/>
          <a:cs typeface="Times New Roman" panose="02020603050405020304" pitchFamily="18" charset="0"/>
        </a:defRPr>
      </a:lvl1pPr>
    </p:titleStyle>
    <p:body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000" kern="1200">
          <a:solidFill>
            <a:schemeClr val="tx2"/>
          </a:solidFill>
          <a:latin typeface="Times New Roman" panose="02020603050405020304" pitchFamily="18" charset="0"/>
          <a:ea typeface="+mn-ea"/>
          <a:cs typeface="Times New Roman" panose="02020603050405020304" pitchFamily="18" charset="0"/>
        </a:defRPr>
      </a:lvl1pPr>
      <a:lvl2pPr marL="1588" indent="0" algn="l" defTabSz="914400" rtl="0" eaLnBrk="1" latinLnBrk="0" hangingPunct="1">
        <a:lnSpc>
          <a:spcPct val="100000"/>
        </a:lnSpc>
        <a:spcBef>
          <a:spcPts val="800"/>
        </a:spcBef>
        <a:buClrTx/>
        <a:buFont typeface="Arial" panose="020B0604020202020204" pitchFamily="34" charset="0"/>
        <a:buNone/>
        <a:defRPr sz="2000" kern="1200">
          <a:solidFill>
            <a:schemeClr val="tx2"/>
          </a:solidFill>
          <a:latin typeface="+mn-lt"/>
          <a:ea typeface="+mn-ea"/>
          <a:cs typeface="+mn-cs"/>
        </a:defRPr>
      </a:lvl2pPr>
      <a:lvl3pPr marL="517525" indent="-285750" algn="l" defTabSz="914400" rtl="0" eaLnBrk="1" latinLnBrk="0" hangingPunct="1">
        <a:lnSpc>
          <a:spcPct val="100000"/>
        </a:lnSpc>
        <a:spcBef>
          <a:spcPts val="800"/>
        </a:spcBef>
        <a:buFont typeface="Arial" panose="020B0604020202020204" pitchFamily="34" charset="0"/>
        <a:buChar char="•"/>
        <a:defRPr sz="2000" kern="1200">
          <a:solidFill>
            <a:schemeClr val="tx2"/>
          </a:solidFill>
          <a:latin typeface="Times New Roman" panose="02020603050405020304" pitchFamily="18" charset="0"/>
          <a:ea typeface="+mn-ea"/>
          <a:cs typeface="Times New Roman" panose="02020603050405020304" pitchFamily="18" charset="0"/>
        </a:defRPr>
      </a:lvl3pPr>
      <a:lvl4pPr marL="741363" indent="-285750" algn="l" defTabSz="914400" rtl="0" eaLnBrk="1" latinLnBrk="0" hangingPunct="1">
        <a:lnSpc>
          <a:spcPct val="100000"/>
        </a:lnSpc>
        <a:spcBef>
          <a:spcPts val="8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685800"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0">
          <p15:clr>
            <a:srgbClr val="F26B43"/>
          </p15:clr>
        </p15:guide>
        <p15:guide id="2" orient="horz" pos="192">
          <p15:clr>
            <a:srgbClr val="F26B43"/>
          </p15:clr>
        </p15:guide>
        <p15:guide id="5" pos="5544">
          <p15:clr>
            <a:srgbClr val="F26B43"/>
          </p15:clr>
        </p15:guide>
        <p15:guide id="6" pos="216">
          <p15:clr>
            <a:srgbClr val="F26B43"/>
          </p15:clr>
        </p15:guide>
        <p15:guide id="7" pos="4296">
          <p15:clr>
            <a:srgbClr val="F26B43"/>
          </p15:clr>
        </p15:guide>
        <p15:guide id="9" orient="horz" pos="4211">
          <p15:clr>
            <a:srgbClr val="F26B43"/>
          </p15:clr>
        </p15:guide>
        <p15:guide id="10" orient="horz" pos="1248">
          <p15:clr>
            <a:srgbClr val="F26B43"/>
          </p15:clr>
        </p15:guide>
        <p15:guide id="11" orient="horz" pos="3984">
          <p15:clr>
            <a:srgbClr val="F26B43"/>
          </p15:clr>
        </p15:guide>
        <p15:guide id="12" orient="horz" pos="1656">
          <p15:clr>
            <a:srgbClr val="F26B43"/>
          </p15:clr>
        </p15:guide>
        <p15:guide id="13" pos="2980">
          <p15:clr>
            <a:srgbClr val="F26B43"/>
          </p15:clr>
        </p15:guide>
        <p15:guide id="14" orient="horz" pos="2260">
          <p15:clr>
            <a:srgbClr val="F26B43"/>
          </p15:clr>
        </p15:guide>
        <p15:guide id="15" pos="2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Staffing Organizations</a:t>
            </a:r>
          </a:p>
        </p:txBody>
      </p:sp>
      <p:sp>
        <p:nvSpPr>
          <p:cNvPr id="3" name="Text Placeholder 2"/>
          <p:cNvSpPr>
            <a:spLocks noGrp="1"/>
          </p:cNvSpPr>
          <p:nvPr>
            <p:ph type="body" sz="quarter" idx="10"/>
          </p:nvPr>
        </p:nvSpPr>
        <p:spPr/>
        <p:txBody>
          <a:bodyPr/>
          <a:lstStyle/>
          <a:p>
            <a:r>
              <a:rPr lang="en-US" dirty="0"/>
              <a:t>Chapter 4: Job Analysis: Requirements, Competencies, and Rewards</a:t>
            </a:r>
          </a:p>
        </p:txBody>
      </p:sp>
      <p:sp>
        <p:nvSpPr>
          <p:cNvPr id="4" name="Text Placeholder 3" hidden="1"/>
          <p:cNvSpPr>
            <a:spLocks noGrp="1"/>
          </p:cNvSpPr>
          <p:nvPr>
            <p:ph type="body" sz="quarter" idx="11"/>
          </p:nvPr>
        </p:nvSpPr>
        <p:spPr/>
        <p:txBody>
          <a:bodyPr/>
          <a:lstStyle/>
          <a:p>
            <a:endParaRPr lang="en-US"/>
          </a:p>
        </p:txBody>
      </p:sp>
      <p:sp>
        <p:nvSpPr>
          <p:cNvPr id="6" name="Text Placeholder 9">
            <a:extLst>
              <a:ext uri="{FF2B5EF4-FFF2-40B4-BE49-F238E27FC236}">
                <a16:creationId xmlns:a16="http://schemas.microsoft.com/office/drawing/2014/main" id="{75411B1D-B456-44B7-A588-B6E3BC3151A8}"/>
              </a:ext>
            </a:extLst>
          </p:cNvPr>
          <p:cNvSpPr>
            <a:spLocks noGrp="1"/>
          </p:cNvSpPr>
          <p:nvPr/>
        </p:nvSpPr>
        <p:spPr>
          <a:xfrm>
            <a:off x="0" y="6739128"/>
            <a:ext cx="9144000" cy="118872"/>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en-US" sz="800">
                <a:solidFill>
                  <a:srgbClr val="6A6A6A"/>
                </a:solidFill>
              </a:rPr>
              <a:t>Copyright 2022 © McGraw Hill LLC. All rights reserved. No reproduction or distribution without the prior written consent of McGraw Hill LLC.</a:t>
            </a:r>
          </a:p>
        </p:txBody>
      </p:sp>
    </p:spTree>
    <p:extLst>
      <p:ext uri="{BB962C8B-B14F-4D97-AF65-F5344CB8AC3E}">
        <p14:creationId xmlns:p14="http://schemas.microsoft.com/office/powerpoint/2010/main" val="954363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Knowledge, Skills, Abilities, and Other Characteristics</a:t>
            </a:r>
          </a:p>
        </p:txBody>
      </p:sp>
      <p:sp>
        <p:nvSpPr>
          <p:cNvPr id="5" name="Table Summary">
            <a:extLst>
              <a:ext uri="{FF2B5EF4-FFF2-40B4-BE49-F238E27FC236}">
                <a16:creationId xmlns:a16="http://schemas.microsoft.com/office/drawing/2014/main" id="{DBD3DB7C-0AD7-454F-83D9-AE2E4591D287}"/>
              </a:ext>
            </a:extLst>
          </p:cNvPr>
          <p:cNvSpPr>
            <a:spLocks noGrp="1"/>
          </p:cNvSpPr>
          <p:nvPr>
            <p:ph sz="quarter" idx="12"/>
          </p:nvPr>
        </p:nvSpPr>
        <p:spPr>
          <a:xfrm>
            <a:off x="533400" y="2133600"/>
            <a:ext cx="8153400" cy="838200"/>
          </a:xfrm>
        </p:spPr>
        <p:txBody>
          <a:bodyPr/>
          <a:lstStyle/>
          <a:p>
            <a:pPr marL="0" indent="0">
              <a:buNone/>
            </a:pPr>
            <a:r>
              <a:rPr lang="en-US" sz="2000" dirty="0"/>
              <a:t>Table divided into three columns summarizes criteria for guiding choice of job analysis methods. The column headers are marked from left to right as: Method, source, and advantages and disadvantages. </a:t>
            </a:r>
          </a:p>
        </p:txBody>
      </p:sp>
      <p:graphicFrame>
        <p:nvGraphicFramePr>
          <p:cNvPr id="14" name="Table 3">
            <a:extLst>
              <a:ext uri="{FF2B5EF4-FFF2-40B4-BE49-F238E27FC236}">
                <a16:creationId xmlns:a16="http://schemas.microsoft.com/office/drawing/2014/main" id="{F095BE68-1804-4CB6-9257-0F694239B69D}"/>
              </a:ext>
            </a:extLst>
          </p:cNvPr>
          <p:cNvGraphicFramePr>
            <a:graphicFrameLocks noGrp="1"/>
          </p:cNvGraphicFramePr>
          <p:nvPr>
            <p:ph sz="quarter" idx="13"/>
            <p:extLst>
              <p:ext uri="{D42A27DB-BD31-4B8C-83A1-F6EECF244321}">
                <p14:modId xmlns:p14="http://schemas.microsoft.com/office/powerpoint/2010/main" val="1997541743"/>
              </p:ext>
            </p:extLst>
          </p:nvPr>
        </p:nvGraphicFramePr>
        <p:xfrm>
          <a:off x="533400" y="1681226"/>
          <a:ext cx="8153397" cy="4262374"/>
        </p:xfrm>
        <a:graphic>
          <a:graphicData uri="http://schemas.openxmlformats.org/drawingml/2006/table">
            <a:tbl>
              <a:tblPr firstRow="1" firstCol="1" bandRow="1">
                <a:tableStyleId>{C083E6E3-FA7D-4D7B-A595-EF9225AFEA82}</a:tableStyleId>
              </a:tblPr>
              <a:tblGrid>
                <a:gridCol w="1800723">
                  <a:extLst>
                    <a:ext uri="{9D8B030D-6E8A-4147-A177-3AD203B41FA5}">
                      <a16:colId xmlns:a16="http://schemas.microsoft.com/office/drawing/2014/main" val="849325013"/>
                    </a:ext>
                  </a:extLst>
                </a:gridCol>
                <a:gridCol w="1962048">
                  <a:extLst>
                    <a:ext uri="{9D8B030D-6E8A-4147-A177-3AD203B41FA5}">
                      <a16:colId xmlns:a16="http://schemas.microsoft.com/office/drawing/2014/main" val="3893267340"/>
                    </a:ext>
                  </a:extLst>
                </a:gridCol>
                <a:gridCol w="2119012">
                  <a:extLst>
                    <a:ext uri="{9D8B030D-6E8A-4147-A177-3AD203B41FA5}">
                      <a16:colId xmlns:a16="http://schemas.microsoft.com/office/drawing/2014/main" val="2665828016"/>
                    </a:ext>
                  </a:extLst>
                </a:gridCol>
                <a:gridCol w="2271614">
                  <a:extLst>
                    <a:ext uri="{9D8B030D-6E8A-4147-A177-3AD203B41FA5}">
                      <a16:colId xmlns:a16="http://schemas.microsoft.com/office/drawing/2014/main" val="497242825"/>
                    </a:ext>
                  </a:extLst>
                </a:gridCol>
              </a:tblGrid>
              <a:tr h="0">
                <a:tc>
                  <a:txBody>
                    <a:bodyPr/>
                    <a:lstStyle/>
                    <a:p>
                      <a:pPr marL="0" marR="0">
                        <a:lnSpc>
                          <a:spcPct val="107000"/>
                        </a:lnSpc>
                        <a:spcBef>
                          <a:spcPts val="0"/>
                        </a:spcBef>
                        <a:spcAft>
                          <a:spcPts val="0"/>
                        </a:spcAft>
                      </a:pPr>
                      <a:r>
                        <a:rPr lang="en-US" sz="1200">
                          <a:effectLst/>
                        </a:rPr>
                        <a:t>KSAO category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D6D6D6"/>
                    </a:solidFill>
                  </a:tcPr>
                </a:tc>
                <a:tc>
                  <a:txBody>
                    <a:bodyPr/>
                    <a:lstStyle/>
                    <a:p>
                      <a:pPr marL="0" marR="0">
                        <a:lnSpc>
                          <a:spcPct val="107000"/>
                        </a:lnSpc>
                        <a:spcBef>
                          <a:spcPts val="0"/>
                        </a:spcBef>
                        <a:spcAft>
                          <a:spcPts val="0"/>
                        </a:spcAft>
                      </a:pPr>
                      <a:r>
                        <a:rPr lang="en-US" sz="1200">
                          <a:effectLst/>
                        </a:rPr>
                        <a:t>What is it?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D6D6D6"/>
                    </a:solidFill>
                  </a:tcPr>
                </a:tc>
                <a:tc>
                  <a:txBody>
                    <a:bodyPr/>
                    <a:lstStyle/>
                    <a:p>
                      <a:pPr marL="0" marR="0">
                        <a:lnSpc>
                          <a:spcPct val="107000"/>
                        </a:lnSpc>
                        <a:spcBef>
                          <a:spcPts val="0"/>
                        </a:spcBef>
                        <a:spcAft>
                          <a:spcPts val="0"/>
                        </a:spcAft>
                      </a:pPr>
                      <a:r>
                        <a:rPr lang="en-US" sz="1200">
                          <a:effectLst/>
                        </a:rPr>
                        <a:t>Examples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D6D6D6"/>
                    </a:solidFill>
                  </a:tcPr>
                </a:tc>
                <a:tc>
                  <a:txBody>
                    <a:bodyPr/>
                    <a:lstStyle/>
                    <a:p>
                      <a:pPr marL="0" marR="0">
                        <a:lnSpc>
                          <a:spcPct val="107000"/>
                        </a:lnSpc>
                        <a:spcBef>
                          <a:spcPts val="0"/>
                        </a:spcBef>
                        <a:spcAft>
                          <a:spcPts val="0"/>
                        </a:spcAft>
                      </a:pPr>
                      <a:r>
                        <a:rPr lang="en-US" sz="1200" dirty="0">
                          <a:effectLst/>
                        </a:rPr>
                        <a:t>Workplace relevance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D6D6D6"/>
                    </a:solidFill>
                  </a:tcPr>
                </a:tc>
                <a:extLst>
                  <a:ext uri="{0D108BD9-81ED-4DB2-BD59-A6C34878D82A}">
                    <a16:rowId xmlns:a16="http://schemas.microsoft.com/office/drawing/2014/main" val="4021429918"/>
                  </a:ext>
                </a:extLst>
              </a:tr>
              <a:tr h="0">
                <a:tc>
                  <a:txBody>
                    <a:bodyPr/>
                    <a:lstStyle/>
                    <a:p>
                      <a:pPr marL="0" marR="0">
                        <a:lnSpc>
                          <a:spcPct val="107000"/>
                        </a:lnSpc>
                        <a:spcBef>
                          <a:spcPts val="0"/>
                        </a:spcBef>
                        <a:spcAft>
                          <a:spcPts val="0"/>
                        </a:spcAft>
                      </a:pPr>
                      <a:r>
                        <a:rPr lang="en-US" sz="1200">
                          <a:effectLst/>
                        </a:rPr>
                        <a:t>Knowledge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tc>
                  <a:txBody>
                    <a:bodyPr/>
                    <a:lstStyle/>
                    <a:p>
                      <a:pPr marL="0" marR="0">
                        <a:lnSpc>
                          <a:spcPct val="107000"/>
                        </a:lnSpc>
                        <a:spcBef>
                          <a:spcPts val="0"/>
                        </a:spcBef>
                        <a:spcAft>
                          <a:spcPts val="0"/>
                        </a:spcAft>
                      </a:pPr>
                      <a:r>
                        <a:rPr lang="en-US" sz="1200" dirty="0">
                          <a:effectLst/>
                        </a:rPr>
                        <a:t>Information that can be applied to tasks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tc>
                  <a:txBody>
                    <a:bodyPr/>
                    <a:lstStyle/>
                    <a:p>
                      <a:pPr marL="0" marR="0">
                        <a:lnSpc>
                          <a:spcPct val="107000"/>
                        </a:lnSpc>
                        <a:spcBef>
                          <a:spcPts val="0"/>
                        </a:spcBef>
                        <a:spcAft>
                          <a:spcPts val="0"/>
                        </a:spcAft>
                      </a:pPr>
                      <a:r>
                        <a:rPr lang="en-US" sz="1200">
                          <a:effectLst/>
                        </a:rPr>
                        <a:t>-Knowing what a solid state drive is and why it’s useful for a computer</a:t>
                      </a:r>
                    </a:p>
                    <a:p>
                      <a:pPr marL="0" marR="0">
                        <a:lnSpc>
                          <a:spcPct val="107000"/>
                        </a:lnSpc>
                        <a:spcBef>
                          <a:spcPts val="0"/>
                        </a:spcBef>
                        <a:spcAft>
                          <a:spcPts val="0"/>
                        </a:spcAft>
                      </a:pPr>
                      <a:r>
                        <a:rPr lang="en-US" sz="1200">
                          <a:effectLst/>
                        </a:rPr>
                        <a:t>-Knowing the steps in writing a job description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tc>
                  <a:txBody>
                    <a:bodyPr/>
                    <a:lstStyle/>
                    <a:p>
                      <a:pPr marL="0" marR="0">
                        <a:lnSpc>
                          <a:spcPct val="107000"/>
                        </a:lnSpc>
                        <a:spcBef>
                          <a:spcPts val="0"/>
                        </a:spcBef>
                        <a:spcAft>
                          <a:spcPts val="0"/>
                        </a:spcAft>
                      </a:pPr>
                      <a:r>
                        <a:rPr lang="en-US" sz="1200" dirty="0">
                          <a:effectLst/>
                        </a:rPr>
                        <a:t>-Easily assessed with factual questions</a:t>
                      </a:r>
                    </a:p>
                    <a:p>
                      <a:pPr marL="0" marR="0">
                        <a:lnSpc>
                          <a:spcPct val="107000"/>
                        </a:lnSpc>
                        <a:spcBef>
                          <a:spcPts val="0"/>
                        </a:spcBef>
                        <a:spcAft>
                          <a:spcPts val="0"/>
                        </a:spcAft>
                      </a:pPr>
                      <a:r>
                        <a:rPr lang="en-US" sz="1200" dirty="0">
                          <a:effectLst/>
                        </a:rPr>
                        <a:t>-Forms the basis for communication</a:t>
                      </a:r>
                    </a:p>
                    <a:p>
                      <a:pPr marL="0" marR="0">
                        <a:lnSpc>
                          <a:spcPct val="107000"/>
                        </a:lnSpc>
                        <a:spcBef>
                          <a:spcPts val="0"/>
                        </a:spcBef>
                        <a:spcAft>
                          <a:spcPts val="0"/>
                        </a:spcAft>
                      </a:pPr>
                      <a:r>
                        <a:rPr lang="en-US" sz="1200" dirty="0">
                          <a:effectLst/>
                        </a:rPr>
                        <a:t>-Knowledgeable individuals can train others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extLst>
                  <a:ext uri="{0D108BD9-81ED-4DB2-BD59-A6C34878D82A}">
                    <a16:rowId xmlns:a16="http://schemas.microsoft.com/office/drawing/2014/main" val="878462437"/>
                  </a:ext>
                </a:extLst>
              </a:tr>
              <a:tr h="0">
                <a:tc>
                  <a:txBody>
                    <a:bodyPr/>
                    <a:lstStyle/>
                    <a:p>
                      <a:pPr marL="0" marR="0">
                        <a:lnSpc>
                          <a:spcPct val="107000"/>
                        </a:lnSpc>
                        <a:spcBef>
                          <a:spcPts val="0"/>
                        </a:spcBef>
                        <a:spcAft>
                          <a:spcPts val="0"/>
                        </a:spcAft>
                      </a:pPr>
                      <a:r>
                        <a:rPr lang="en-US" sz="1200">
                          <a:effectLst/>
                        </a:rPr>
                        <a:t>Skill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tc>
                  <a:txBody>
                    <a:bodyPr/>
                    <a:lstStyle/>
                    <a:p>
                      <a:pPr marL="0" marR="0">
                        <a:lnSpc>
                          <a:spcPct val="107000"/>
                        </a:lnSpc>
                        <a:spcBef>
                          <a:spcPts val="0"/>
                        </a:spcBef>
                        <a:spcAft>
                          <a:spcPts val="0"/>
                        </a:spcAft>
                      </a:pPr>
                      <a:r>
                        <a:rPr lang="en-US" sz="1200">
                          <a:effectLst/>
                        </a:rPr>
                        <a:t>Competence for working with or applying knowledge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tc>
                  <a:txBody>
                    <a:bodyPr/>
                    <a:lstStyle/>
                    <a:p>
                      <a:pPr marL="0" marR="0">
                        <a:lnSpc>
                          <a:spcPct val="107000"/>
                        </a:lnSpc>
                        <a:spcBef>
                          <a:spcPts val="0"/>
                        </a:spcBef>
                        <a:spcAft>
                          <a:spcPts val="0"/>
                        </a:spcAft>
                      </a:pPr>
                      <a:r>
                        <a:rPr lang="en-US" sz="1200">
                          <a:effectLst/>
                        </a:rPr>
                        <a:t>-Skill in diagnosing and repairing problems with solid state drives</a:t>
                      </a:r>
                    </a:p>
                    <a:p>
                      <a:pPr marL="0" marR="0">
                        <a:lnSpc>
                          <a:spcPct val="107000"/>
                        </a:lnSpc>
                        <a:spcBef>
                          <a:spcPts val="0"/>
                        </a:spcBef>
                        <a:spcAft>
                          <a:spcPts val="0"/>
                        </a:spcAft>
                      </a:pPr>
                      <a:r>
                        <a:rPr lang="en-US" sz="1200">
                          <a:effectLst/>
                        </a:rPr>
                        <a:t>-Skill in efficiently collecting job analysis information and writing task statements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tc>
                  <a:txBody>
                    <a:bodyPr/>
                    <a:lstStyle/>
                    <a:p>
                      <a:pPr marL="0" marR="0">
                        <a:lnSpc>
                          <a:spcPct val="107000"/>
                        </a:lnSpc>
                        <a:spcBef>
                          <a:spcPts val="0"/>
                        </a:spcBef>
                        <a:spcAft>
                          <a:spcPts val="0"/>
                        </a:spcAft>
                      </a:pPr>
                      <a:r>
                        <a:rPr lang="en-US" sz="1200" dirty="0">
                          <a:effectLst/>
                        </a:rPr>
                        <a:t>-Assessed with job simulations or experience</a:t>
                      </a:r>
                    </a:p>
                    <a:p>
                      <a:pPr marL="0" marR="0">
                        <a:lnSpc>
                          <a:spcPct val="107000"/>
                        </a:lnSpc>
                        <a:spcBef>
                          <a:spcPts val="0"/>
                        </a:spcBef>
                        <a:spcAft>
                          <a:spcPts val="0"/>
                        </a:spcAft>
                      </a:pPr>
                      <a:r>
                        <a:rPr lang="en-US" sz="1200" dirty="0">
                          <a:effectLst/>
                        </a:rPr>
                        <a:t>-Directly linked to performance of the job</a:t>
                      </a:r>
                    </a:p>
                    <a:p>
                      <a:pPr marL="0" marR="0">
                        <a:lnSpc>
                          <a:spcPct val="107000"/>
                        </a:lnSpc>
                        <a:spcBef>
                          <a:spcPts val="0"/>
                        </a:spcBef>
                        <a:spcAft>
                          <a:spcPts val="0"/>
                        </a:spcAft>
                      </a:pPr>
                      <a:r>
                        <a:rPr lang="en-US" sz="1200" dirty="0">
                          <a:effectLst/>
                        </a:rPr>
                        <a:t>-Can be learned on-the-job with guidance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extLst>
                  <a:ext uri="{0D108BD9-81ED-4DB2-BD59-A6C34878D82A}">
                    <a16:rowId xmlns:a16="http://schemas.microsoft.com/office/drawing/2014/main" val="4140456056"/>
                  </a:ext>
                </a:extLst>
              </a:tr>
              <a:tr h="0">
                <a:tc>
                  <a:txBody>
                    <a:bodyPr/>
                    <a:lstStyle/>
                    <a:p>
                      <a:pPr marL="0" marR="0">
                        <a:lnSpc>
                          <a:spcPct val="107000"/>
                        </a:lnSpc>
                        <a:spcBef>
                          <a:spcPts val="0"/>
                        </a:spcBef>
                        <a:spcAft>
                          <a:spcPts val="0"/>
                        </a:spcAft>
                      </a:pPr>
                      <a:r>
                        <a:rPr lang="en-US" sz="1200">
                          <a:effectLst/>
                        </a:rPr>
                        <a:t>Ability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tc>
                  <a:txBody>
                    <a:bodyPr/>
                    <a:lstStyle/>
                    <a:p>
                      <a:pPr marL="0" marR="0">
                        <a:lnSpc>
                          <a:spcPct val="107000"/>
                        </a:lnSpc>
                        <a:spcBef>
                          <a:spcPts val="0"/>
                        </a:spcBef>
                        <a:spcAft>
                          <a:spcPts val="0"/>
                        </a:spcAft>
                      </a:pPr>
                      <a:r>
                        <a:rPr lang="en-US" sz="1200">
                          <a:effectLst/>
                        </a:rPr>
                        <a:t>Underlying trait useful for learning about and performing a task</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tc>
                  <a:txBody>
                    <a:bodyPr/>
                    <a:lstStyle/>
                    <a:p>
                      <a:pPr marL="0" marR="0">
                        <a:lnSpc>
                          <a:spcPct val="107000"/>
                        </a:lnSpc>
                        <a:spcBef>
                          <a:spcPts val="0"/>
                        </a:spcBef>
                        <a:spcAft>
                          <a:spcPts val="0"/>
                        </a:spcAft>
                      </a:pPr>
                      <a:r>
                        <a:rPr lang="en-US" sz="1200">
                          <a:effectLst/>
                        </a:rPr>
                        <a:t>-Ability to perform fine motor activities</a:t>
                      </a:r>
                    </a:p>
                    <a:p>
                      <a:pPr marL="0" marR="0">
                        <a:lnSpc>
                          <a:spcPct val="107000"/>
                        </a:lnSpc>
                        <a:spcBef>
                          <a:spcPts val="0"/>
                        </a:spcBef>
                        <a:spcAft>
                          <a:spcPts val="0"/>
                        </a:spcAft>
                      </a:pPr>
                      <a:r>
                        <a:rPr lang="en-US" sz="1200">
                          <a:effectLst/>
                        </a:rPr>
                        <a:t>-Ability to understand complex, multi-step instructions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tc>
                  <a:txBody>
                    <a:bodyPr/>
                    <a:lstStyle/>
                    <a:p>
                      <a:pPr marL="0" marR="0">
                        <a:lnSpc>
                          <a:spcPct val="107000"/>
                        </a:lnSpc>
                        <a:spcBef>
                          <a:spcPts val="0"/>
                        </a:spcBef>
                        <a:spcAft>
                          <a:spcPts val="0"/>
                        </a:spcAft>
                      </a:pPr>
                      <a:r>
                        <a:rPr lang="en-US" sz="1200" dirty="0">
                          <a:effectLst/>
                        </a:rPr>
                        <a:t>-Assessed through abstract tests</a:t>
                      </a:r>
                    </a:p>
                    <a:p>
                      <a:pPr marL="0" marR="0">
                        <a:lnSpc>
                          <a:spcPct val="107000"/>
                        </a:lnSpc>
                        <a:spcBef>
                          <a:spcPts val="0"/>
                        </a:spcBef>
                        <a:spcAft>
                          <a:spcPts val="0"/>
                        </a:spcAft>
                      </a:pPr>
                      <a:r>
                        <a:rPr lang="en-US" sz="1200" dirty="0">
                          <a:effectLst/>
                        </a:rPr>
                        <a:t>-Linked to future potential</a:t>
                      </a:r>
                    </a:p>
                    <a:p>
                      <a:pPr marL="0" marR="0">
                        <a:lnSpc>
                          <a:spcPct val="107000"/>
                        </a:lnSpc>
                        <a:spcBef>
                          <a:spcPts val="0"/>
                        </a:spcBef>
                        <a:spcAft>
                          <a:spcPts val="0"/>
                        </a:spcAft>
                      </a:pPr>
                      <a:r>
                        <a:rPr lang="en-US" sz="1200" dirty="0">
                          <a:effectLst/>
                        </a:rPr>
                        <a:t>-Must be present at selection; very hard to develop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extLst>
                  <a:ext uri="{0D108BD9-81ED-4DB2-BD59-A6C34878D82A}">
                    <a16:rowId xmlns:a16="http://schemas.microsoft.com/office/drawing/2014/main" val="2397845381"/>
                  </a:ext>
                </a:extLst>
              </a:tr>
              <a:tr h="0">
                <a:tc>
                  <a:txBody>
                    <a:bodyPr/>
                    <a:lstStyle/>
                    <a:p>
                      <a:pPr marL="0" marR="0">
                        <a:lnSpc>
                          <a:spcPct val="107000"/>
                        </a:lnSpc>
                        <a:spcBef>
                          <a:spcPts val="0"/>
                        </a:spcBef>
                        <a:spcAft>
                          <a:spcPts val="0"/>
                        </a:spcAft>
                      </a:pPr>
                      <a:r>
                        <a:rPr lang="en-US" sz="1200">
                          <a:effectLst/>
                        </a:rPr>
                        <a:t>Other characteristic</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tc>
                  <a:txBody>
                    <a:bodyPr/>
                    <a:lstStyle/>
                    <a:p>
                      <a:pPr marL="0" marR="0">
                        <a:lnSpc>
                          <a:spcPct val="107000"/>
                        </a:lnSpc>
                        <a:spcBef>
                          <a:spcPts val="0"/>
                        </a:spcBef>
                        <a:spcAft>
                          <a:spcPts val="0"/>
                        </a:spcAft>
                      </a:pPr>
                      <a:r>
                        <a:rPr lang="en-US" sz="1200">
                          <a:effectLst/>
                        </a:rPr>
                        <a:t>Characteristics that guide or direct actions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tc>
                  <a:txBody>
                    <a:bodyPr/>
                    <a:lstStyle/>
                    <a:p>
                      <a:pPr marL="0" marR="0">
                        <a:lnSpc>
                          <a:spcPct val="107000"/>
                        </a:lnSpc>
                        <a:spcBef>
                          <a:spcPts val="0"/>
                        </a:spcBef>
                        <a:spcAft>
                          <a:spcPts val="0"/>
                        </a:spcAft>
                      </a:pPr>
                      <a:r>
                        <a:rPr lang="en-US" sz="1200">
                          <a:effectLst/>
                        </a:rPr>
                        <a:t>-Motivation to perform well</a:t>
                      </a:r>
                    </a:p>
                    <a:p>
                      <a:pPr marL="0" marR="0">
                        <a:lnSpc>
                          <a:spcPct val="107000"/>
                        </a:lnSpc>
                        <a:spcBef>
                          <a:spcPts val="0"/>
                        </a:spcBef>
                        <a:spcAft>
                          <a:spcPts val="0"/>
                        </a:spcAft>
                      </a:pPr>
                      <a:r>
                        <a:rPr lang="en-US" sz="1200">
                          <a:effectLst/>
                        </a:rPr>
                        <a:t>-Being responsible and organized</a:t>
                      </a:r>
                    </a:p>
                    <a:p>
                      <a:pPr marL="0" marR="0">
                        <a:lnSpc>
                          <a:spcPct val="107000"/>
                        </a:lnSpc>
                        <a:spcBef>
                          <a:spcPts val="0"/>
                        </a:spcBef>
                        <a:spcAft>
                          <a:spcPts val="0"/>
                        </a:spcAft>
                      </a:pPr>
                      <a:r>
                        <a:rPr lang="en-US" sz="1200">
                          <a:effectLst/>
                        </a:rPr>
                        <a:t>-Values consistent with organizational norms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tc>
                  <a:txBody>
                    <a:bodyPr/>
                    <a:lstStyle/>
                    <a:p>
                      <a:pPr marL="0" marR="0">
                        <a:lnSpc>
                          <a:spcPct val="107000"/>
                        </a:lnSpc>
                        <a:spcBef>
                          <a:spcPts val="0"/>
                        </a:spcBef>
                        <a:spcAft>
                          <a:spcPts val="0"/>
                        </a:spcAft>
                      </a:pPr>
                      <a:r>
                        <a:rPr lang="en-US" sz="1200" dirty="0">
                          <a:effectLst/>
                        </a:rPr>
                        <a:t>-Challenging to assess because subjective</a:t>
                      </a:r>
                    </a:p>
                    <a:p>
                      <a:pPr marL="0" marR="0">
                        <a:lnSpc>
                          <a:spcPct val="107000"/>
                        </a:lnSpc>
                        <a:spcBef>
                          <a:spcPts val="0"/>
                        </a:spcBef>
                        <a:spcAft>
                          <a:spcPts val="0"/>
                        </a:spcAft>
                      </a:pPr>
                      <a:r>
                        <a:rPr lang="en-US" sz="1200" dirty="0">
                          <a:effectLst/>
                        </a:rPr>
                        <a:t>-Very important for turning KSA’s into performance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CECEC"/>
                    </a:solidFill>
                  </a:tcPr>
                </a:tc>
                <a:extLst>
                  <a:ext uri="{0D108BD9-81ED-4DB2-BD59-A6C34878D82A}">
                    <a16:rowId xmlns:a16="http://schemas.microsoft.com/office/drawing/2014/main" val="109006960"/>
                  </a:ext>
                </a:extLst>
              </a:tr>
            </a:tbl>
          </a:graphicData>
        </a:graphic>
      </p:graphicFrame>
      <p:sp>
        <p:nvSpPr>
          <p:cNvPr id="11" name="Text Placeholder 10" hidden="1">
            <a:extLst>
              <a:ext uri="{FF2B5EF4-FFF2-40B4-BE49-F238E27FC236}">
                <a16:creationId xmlns:a16="http://schemas.microsoft.com/office/drawing/2014/main" id="{38CE9E16-417B-45CA-AF92-B727E84CBE5C}"/>
              </a:ext>
            </a:extLst>
          </p:cNvPr>
          <p:cNvSpPr>
            <a:spLocks noGrp="1"/>
          </p:cNvSpPr>
          <p:nvPr>
            <p:ph type="body" sz="quarter" idx="16"/>
          </p:nvPr>
        </p:nvSpPr>
        <p:spPr/>
        <p:txBody>
          <a:bodyPr/>
          <a:lstStyle/>
          <a:p>
            <a:endParaRPr lang="en-IN"/>
          </a:p>
        </p:txBody>
      </p:sp>
    </p:spTree>
    <p:extLst>
      <p:ext uri="{BB962C8B-B14F-4D97-AF65-F5344CB8AC3E}">
        <p14:creationId xmlns:p14="http://schemas.microsoft.com/office/powerpoint/2010/main" val="2282830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Ways to Assess KSAO Importance</a:t>
            </a:r>
          </a:p>
        </p:txBody>
      </p:sp>
      <p:sp>
        <p:nvSpPr>
          <p:cNvPr id="9" name="Text Placeholder 8" hidden="1"/>
          <p:cNvSpPr>
            <a:spLocks noGrp="1"/>
          </p:cNvSpPr>
          <p:nvPr>
            <p:ph type="body" sz="quarter" idx="16"/>
          </p:nvPr>
        </p:nvSpPr>
        <p:spPr/>
        <p:txBody>
          <a:bodyPr/>
          <a:lstStyle/>
          <a:p>
            <a:endParaRPr lang="en-US"/>
          </a:p>
        </p:txBody>
      </p:sp>
      <p:sp>
        <p:nvSpPr>
          <p:cNvPr id="4" name="Text Placeholder 3" hidden="1"/>
          <p:cNvSpPr>
            <a:spLocks noGrp="1"/>
          </p:cNvSpPr>
          <p:nvPr>
            <p:ph type="body" sz="quarter" idx="11"/>
          </p:nvPr>
        </p:nvSpPr>
        <p:spPr/>
        <p:txBody>
          <a:bodyPr/>
          <a:lstStyle/>
          <a:p>
            <a:endParaRPr lang="en-US"/>
          </a:p>
        </p:txBody>
      </p:sp>
      <p:sp>
        <p:nvSpPr>
          <p:cNvPr id="3" name="Content Placeholder 2">
            <a:extLst>
              <a:ext uri="{FF2B5EF4-FFF2-40B4-BE49-F238E27FC236}">
                <a16:creationId xmlns:a16="http://schemas.microsoft.com/office/drawing/2014/main" id="{9D059E70-B289-4ACC-A035-D6509E98D862}"/>
              </a:ext>
            </a:extLst>
          </p:cNvPr>
          <p:cNvSpPr>
            <a:spLocks noGrp="1"/>
          </p:cNvSpPr>
          <p:nvPr>
            <p:ph idx="1"/>
          </p:nvPr>
        </p:nvSpPr>
        <p:spPr>
          <a:xfrm>
            <a:off x="332518" y="990600"/>
            <a:ext cx="8478965" cy="5562600"/>
          </a:xfrm>
        </p:spPr>
        <p:txBody>
          <a:bodyPr/>
          <a:lstStyle/>
          <a:p>
            <a:pPr marL="533400" indent="-533400">
              <a:spcBef>
                <a:spcPts val="0"/>
              </a:spcBef>
              <a:spcAft>
                <a:spcPts val="0"/>
              </a:spcAft>
              <a:buNone/>
            </a:pPr>
            <a:r>
              <a:rPr lang="en-US" b="1" dirty="0"/>
              <a:t>A.	Importance to (acceptable) (superior) task performance </a:t>
            </a:r>
          </a:p>
          <a:p>
            <a:pPr marL="533400" indent="0">
              <a:spcBef>
                <a:spcPts val="0"/>
              </a:spcBef>
              <a:spcAft>
                <a:spcPts val="0"/>
              </a:spcAft>
              <a:buNone/>
            </a:pPr>
            <a:r>
              <a:rPr lang="en-US" dirty="0"/>
              <a:t>1 = minimal importance</a:t>
            </a:r>
          </a:p>
          <a:p>
            <a:pPr marL="533400" indent="0">
              <a:spcBef>
                <a:spcPts val="0"/>
              </a:spcBef>
              <a:spcAft>
                <a:spcPts val="0"/>
              </a:spcAft>
              <a:buNone/>
            </a:pPr>
            <a:r>
              <a:rPr lang="en-US" dirty="0"/>
              <a:t>2 = some importance</a:t>
            </a:r>
          </a:p>
          <a:p>
            <a:pPr marL="533400" indent="0">
              <a:spcBef>
                <a:spcPts val="0"/>
              </a:spcBef>
              <a:spcAft>
                <a:spcPts val="0"/>
              </a:spcAft>
              <a:buNone/>
            </a:pPr>
            <a:r>
              <a:rPr lang="en-US" dirty="0"/>
              <a:t>3 = average importance</a:t>
            </a:r>
          </a:p>
          <a:p>
            <a:pPr marL="533400" indent="0">
              <a:spcBef>
                <a:spcPts val="0"/>
              </a:spcBef>
              <a:spcAft>
                <a:spcPts val="0"/>
              </a:spcAft>
              <a:buNone/>
            </a:pPr>
            <a:r>
              <a:rPr lang="en-US" dirty="0"/>
              <a:t>4 = considerable importance</a:t>
            </a:r>
          </a:p>
          <a:p>
            <a:pPr marL="533400" indent="0">
              <a:spcBef>
                <a:spcPts val="0"/>
              </a:spcBef>
              <a:spcAft>
                <a:spcPts val="0"/>
              </a:spcAft>
              <a:buNone/>
            </a:pPr>
            <a:r>
              <a:rPr lang="en-US" dirty="0"/>
              <a:t>5 = extensive importance</a:t>
            </a:r>
          </a:p>
          <a:p>
            <a:pPr marL="533400" indent="-533400">
              <a:spcBef>
                <a:spcPts val="1200"/>
              </a:spcBef>
              <a:spcAft>
                <a:spcPts val="0"/>
              </a:spcAft>
              <a:buNone/>
            </a:pPr>
            <a:r>
              <a:rPr lang="en-US" b="1" dirty="0"/>
              <a:t>B.	Should the KSAO be assessed during recruitment/selection? </a:t>
            </a:r>
          </a:p>
          <a:p>
            <a:pPr marL="555625" indent="0">
              <a:spcBef>
                <a:spcPts val="0"/>
              </a:spcBef>
              <a:spcAft>
                <a:spcPts val="0"/>
              </a:spcAft>
              <a:buNone/>
            </a:pPr>
            <a:r>
              <a:rPr lang="en-US" dirty="0">
                <a:latin typeface="Calibri" panose="020F0502020204030204" pitchFamily="34" charset="0"/>
                <a:cs typeface="Calibri" panose="020F0502020204030204" pitchFamily="34" charset="0"/>
              </a:rPr>
              <a:t>□ </a:t>
            </a:r>
            <a:r>
              <a:rPr lang="en-US" dirty="0"/>
              <a:t>Yes</a:t>
            </a:r>
          </a:p>
          <a:p>
            <a:pPr marL="555625" indent="0">
              <a:spcBef>
                <a:spcPts val="0"/>
              </a:spcBef>
              <a:spcAft>
                <a:spcPts val="0"/>
              </a:spcAft>
              <a:buNone/>
            </a:pPr>
            <a:r>
              <a:rPr lang="en-US" dirty="0">
                <a:latin typeface="Calibri" panose="020F0502020204030204" pitchFamily="34" charset="0"/>
                <a:cs typeface="Calibri" panose="020F0502020204030204" pitchFamily="34" charset="0"/>
              </a:rPr>
              <a:t>□ </a:t>
            </a:r>
            <a:r>
              <a:rPr lang="en-US" dirty="0"/>
              <a:t>No</a:t>
            </a:r>
          </a:p>
          <a:p>
            <a:pPr marL="533400" indent="-533400">
              <a:spcBef>
                <a:spcPts val="1200"/>
              </a:spcBef>
              <a:spcAft>
                <a:spcPts val="0"/>
              </a:spcAft>
              <a:buNone/>
            </a:pPr>
            <a:r>
              <a:rPr lang="en-US" b="1" dirty="0"/>
              <a:t>C.	Is the KSAO required, preferred, or not required for recruitment/selection?</a:t>
            </a:r>
          </a:p>
          <a:p>
            <a:pPr marL="555625" indent="0">
              <a:spcBef>
                <a:spcPts val="0"/>
              </a:spcBef>
              <a:spcAft>
                <a:spcPts val="0"/>
              </a:spcAft>
              <a:buNone/>
            </a:pPr>
            <a:r>
              <a:rPr lang="en-US" dirty="0">
                <a:latin typeface="Calibri" panose="020F0502020204030204" pitchFamily="34" charset="0"/>
                <a:cs typeface="Calibri" panose="020F0502020204030204" pitchFamily="34" charset="0"/>
              </a:rPr>
              <a:t>□ </a:t>
            </a:r>
            <a:r>
              <a:rPr lang="en-US" dirty="0"/>
              <a:t>Required</a:t>
            </a:r>
          </a:p>
          <a:p>
            <a:pPr marL="898525">
              <a:spcBef>
                <a:spcPts val="0"/>
              </a:spcBef>
              <a:spcAft>
                <a:spcPts val="0"/>
              </a:spcAft>
              <a:buFont typeface="Calibri" panose="020F0502020204030204" pitchFamily="34" charset="0"/>
              <a:buChar char="□"/>
            </a:pPr>
            <a:r>
              <a:rPr lang="en-US" dirty="0"/>
              <a:t>Preferred</a:t>
            </a:r>
          </a:p>
          <a:p>
            <a:pPr marL="898525">
              <a:spcBef>
                <a:spcPts val="0"/>
              </a:spcBef>
              <a:spcAft>
                <a:spcPts val="0"/>
              </a:spcAft>
              <a:buFont typeface="Calibri" panose="020F0502020204030204" pitchFamily="34" charset="0"/>
              <a:buChar char="□"/>
            </a:pPr>
            <a:r>
              <a:rPr lang="en-US" dirty="0"/>
              <a:t>Not required(obtain on job and/or in training)</a:t>
            </a:r>
            <a:endParaRPr lang="en-IN" dirty="0"/>
          </a:p>
        </p:txBody>
      </p:sp>
    </p:spTree>
    <p:extLst>
      <p:ext uri="{BB962C8B-B14F-4D97-AF65-F5344CB8AC3E}">
        <p14:creationId xmlns:p14="http://schemas.microsoft.com/office/powerpoint/2010/main" val="19722489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Criteria Guiding Choice of Job Analysis Methods</a:t>
            </a:r>
          </a:p>
        </p:txBody>
      </p:sp>
      <p:sp>
        <p:nvSpPr>
          <p:cNvPr id="5" name="Table Summary" hidden="1">
            <a:extLst>
              <a:ext uri="{FF2B5EF4-FFF2-40B4-BE49-F238E27FC236}">
                <a16:creationId xmlns:a16="http://schemas.microsoft.com/office/drawing/2014/main" id="{D3200B49-FAEF-41B7-A5AD-98A7093BF83D}"/>
              </a:ext>
            </a:extLst>
          </p:cNvPr>
          <p:cNvSpPr>
            <a:spLocks noGrp="1"/>
          </p:cNvSpPr>
          <p:nvPr>
            <p:ph sz="quarter" idx="12"/>
          </p:nvPr>
        </p:nvSpPr>
        <p:spPr>
          <a:xfrm>
            <a:off x="904009" y="1219200"/>
            <a:ext cx="7412182" cy="838200"/>
          </a:xfrm>
        </p:spPr>
        <p:txBody>
          <a:bodyPr/>
          <a:lstStyle/>
          <a:p>
            <a:pPr marL="0" indent="0">
              <a:buNone/>
            </a:pPr>
            <a:r>
              <a:rPr lang="en-US" dirty="0"/>
              <a:t>Table divided into three columns summarizes criteria for guiding choice of job analysis methods. The column headers are marked from left to right as: Method, source, and advantages and disadvantages. </a:t>
            </a:r>
          </a:p>
        </p:txBody>
      </p:sp>
      <p:graphicFrame>
        <p:nvGraphicFramePr>
          <p:cNvPr id="14" name="Table 2">
            <a:extLst>
              <a:ext uri="{FF2B5EF4-FFF2-40B4-BE49-F238E27FC236}">
                <a16:creationId xmlns:a16="http://schemas.microsoft.com/office/drawing/2014/main" id="{C55597F8-687D-4C7D-B359-85805D56B512}"/>
              </a:ext>
            </a:extLst>
          </p:cNvPr>
          <p:cNvGraphicFramePr>
            <a:graphicFrameLocks noGrp="1"/>
          </p:cNvGraphicFramePr>
          <p:nvPr>
            <p:ph sz="quarter" idx="13"/>
            <p:extLst>
              <p:ext uri="{D42A27DB-BD31-4B8C-83A1-F6EECF244321}">
                <p14:modId xmlns:p14="http://schemas.microsoft.com/office/powerpoint/2010/main" val="1141405263"/>
              </p:ext>
            </p:extLst>
          </p:nvPr>
        </p:nvGraphicFramePr>
        <p:xfrm>
          <a:off x="152400" y="1170111"/>
          <a:ext cx="8741547" cy="5070940"/>
        </p:xfrm>
        <a:graphic>
          <a:graphicData uri="http://schemas.openxmlformats.org/drawingml/2006/table">
            <a:tbl>
              <a:tblPr firstRow="1">
                <a:tableStyleId>{5C22544A-7EE6-4342-B048-85BDC9FD1C3A}</a:tableStyleId>
              </a:tblPr>
              <a:tblGrid>
                <a:gridCol w="1160382">
                  <a:extLst>
                    <a:ext uri="{9D8B030D-6E8A-4147-A177-3AD203B41FA5}">
                      <a16:colId xmlns:a16="http://schemas.microsoft.com/office/drawing/2014/main" val="698046880"/>
                    </a:ext>
                  </a:extLst>
                </a:gridCol>
                <a:gridCol w="2475482">
                  <a:extLst>
                    <a:ext uri="{9D8B030D-6E8A-4147-A177-3AD203B41FA5}">
                      <a16:colId xmlns:a16="http://schemas.microsoft.com/office/drawing/2014/main" val="537728370"/>
                    </a:ext>
                  </a:extLst>
                </a:gridCol>
                <a:gridCol w="5105683">
                  <a:extLst>
                    <a:ext uri="{9D8B030D-6E8A-4147-A177-3AD203B41FA5}">
                      <a16:colId xmlns:a16="http://schemas.microsoft.com/office/drawing/2014/main" val="4250007873"/>
                    </a:ext>
                  </a:extLst>
                </a:gridCol>
              </a:tblGrid>
              <a:tr h="360348">
                <a:tc>
                  <a:txBody>
                    <a:bodyPr/>
                    <a:lstStyle/>
                    <a:p>
                      <a:pPr marL="0" marR="0" algn="ctr">
                        <a:lnSpc>
                          <a:spcPct val="150000"/>
                        </a:lnSpc>
                        <a:spcBef>
                          <a:spcPts val="650"/>
                        </a:spcBef>
                        <a:spcAft>
                          <a:spcPts val="0"/>
                        </a:spcAft>
                      </a:pPr>
                      <a:r>
                        <a:rPr lang="en-US" sz="1100" cap="small">
                          <a:solidFill>
                            <a:schemeClr val="tx1"/>
                          </a:solidFill>
                          <a:effectLst/>
                        </a:rPr>
                        <a:t>Method</a:t>
                      </a:r>
                      <a:endParaRPr lang="en-US" sz="1100" b="1">
                        <a:solidFill>
                          <a:schemeClr val="tx1"/>
                        </a:solidFill>
                        <a:effectLst/>
                        <a:latin typeface="ProximaNova-Bold"/>
                        <a:ea typeface="Times New Roman" panose="02020603050405020304" pitchFamily="18" charset="0"/>
                        <a:cs typeface="ProximaNova-Bold"/>
                      </a:endParaRPr>
                    </a:p>
                  </a:txBody>
                  <a:tcPr marL="45490" marR="45490" marT="42429" marB="42429">
                    <a:solidFill>
                      <a:srgbClr val="D6D6D6"/>
                    </a:solidFill>
                  </a:tcPr>
                </a:tc>
                <a:tc>
                  <a:txBody>
                    <a:bodyPr/>
                    <a:lstStyle/>
                    <a:p>
                      <a:pPr marL="0" marR="0" algn="ctr">
                        <a:lnSpc>
                          <a:spcPct val="150000"/>
                        </a:lnSpc>
                        <a:spcBef>
                          <a:spcPts val="650"/>
                        </a:spcBef>
                        <a:spcAft>
                          <a:spcPts val="0"/>
                        </a:spcAft>
                      </a:pPr>
                      <a:r>
                        <a:rPr lang="en-US" sz="1100">
                          <a:solidFill>
                            <a:schemeClr val="tx1"/>
                          </a:solidFill>
                          <a:effectLst/>
                        </a:rPr>
                        <a:t>Sources</a:t>
                      </a:r>
                      <a:endParaRPr lang="en-US" sz="1100" b="1">
                        <a:solidFill>
                          <a:schemeClr val="tx1"/>
                        </a:solidFill>
                        <a:effectLst/>
                        <a:latin typeface="ProximaNova-Bold"/>
                        <a:ea typeface="Times New Roman" panose="02020603050405020304" pitchFamily="18" charset="0"/>
                        <a:cs typeface="ProximaNova-Bold"/>
                      </a:endParaRPr>
                    </a:p>
                  </a:txBody>
                  <a:tcPr marL="45490" marR="45490" marT="42429" marB="42429">
                    <a:solidFill>
                      <a:srgbClr val="D6D6D6"/>
                    </a:solidFill>
                  </a:tcPr>
                </a:tc>
                <a:tc>
                  <a:txBody>
                    <a:bodyPr/>
                    <a:lstStyle/>
                    <a:p>
                      <a:pPr marL="0" marR="0" algn="ctr">
                        <a:lnSpc>
                          <a:spcPct val="150000"/>
                        </a:lnSpc>
                        <a:spcBef>
                          <a:spcPts val="650"/>
                        </a:spcBef>
                        <a:spcAft>
                          <a:spcPts val="0"/>
                        </a:spcAft>
                      </a:pPr>
                      <a:r>
                        <a:rPr lang="en-US" sz="1100" dirty="0">
                          <a:solidFill>
                            <a:schemeClr val="tx1"/>
                          </a:solidFill>
                          <a:effectLst/>
                        </a:rPr>
                        <a:t>Advantages and Disadvantages</a:t>
                      </a:r>
                      <a:endParaRPr lang="en-US" sz="1100" b="1" dirty="0">
                        <a:solidFill>
                          <a:schemeClr val="tx1"/>
                        </a:solidFill>
                        <a:effectLst/>
                        <a:latin typeface="ProximaNova-Bold"/>
                        <a:ea typeface="Times New Roman" panose="02020603050405020304" pitchFamily="18" charset="0"/>
                        <a:cs typeface="ProximaNova-Bold"/>
                      </a:endParaRPr>
                    </a:p>
                  </a:txBody>
                  <a:tcPr marL="45490" marR="45490" marT="42429" marB="42429">
                    <a:solidFill>
                      <a:srgbClr val="D6D6D6"/>
                    </a:solidFill>
                  </a:tcPr>
                </a:tc>
                <a:extLst>
                  <a:ext uri="{0D108BD9-81ED-4DB2-BD59-A6C34878D82A}">
                    <a16:rowId xmlns:a16="http://schemas.microsoft.com/office/drawing/2014/main" val="1948765811"/>
                  </a:ext>
                </a:extLst>
              </a:tr>
              <a:tr h="740198">
                <a:tc>
                  <a:txBody>
                    <a:bodyPr/>
                    <a:lstStyle/>
                    <a:p>
                      <a:pPr marL="0" marR="0">
                        <a:lnSpc>
                          <a:spcPct val="150000"/>
                        </a:lnSpc>
                        <a:spcBef>
                          <a:spcPts val="0"/>
                        </a:spcBef>
                        <a:spcAft>
                          <a:spcPts val="0"/>
                        </a:spcAft>
                      </a:pPr>
                      <a:r>
                        <a:rPr lang="en-US" sz="1100">
                          <a:effectLst/>
                        </a:rPr>
                        <a:t>Prior information</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53037" marB="63644">
                    <a:solidFill>
                      <a:srgbClr val="ECECEC"/>
                    </a:solidFill>
                  </a:tcPr>
                </a:tc>
                <a:tc>
                  <a:txBody>
                    <a:bodyPr/>
                    <a:lstStyle/>
                    <a:p>
                      <a:pPr marL="152400" marR="0" indent="-152400">
                        <a:lnSpc>
                          <a:spcPct val="150000"/>
                        </a:lnSpc>
                        <a:spcBef>
                          <a:spcPts val="0"/>
                        </a:spcBef>
                        <a:spcAft>
                          <a:spcPts val="0"/>
                        </a:spcAft>
                      </a:pPr>
                      <a:r>
                        <a:rPr lang="en-US" sz="1100">
                          <a:effectLst/>
                        </a:rPr>
                        <a:t>Current job descriptions, training manuals, performance appraisals, O*NET</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53037" marB="63644">
                    <a:solidFill>
                      <a:srgbClr val="ECECEC"/>
                    </a:solidFill>
                  </a:tcPr>
                </a:tc>
                <a:tc>
                  <a:txBody>
                    <a:bodyPr/>
                    <a:lstStyle/>
                    <a:p>
                      <a:pPr marL="152400" marR="0" indent="-152400">
                        <a:lnSpc>
                          <a:spcPct val="150000"/>
                        </a:lnSpc>
                        <a:spcBef>
                          <a:spcPts val="0"/>
                        </a:spcBef>
                        <a:spcAft>
                          <a:spcPts val="0"/>
                        </a:spcAft>
                      </a:pPr>
                      <a:r>
                        <a:rPr lang="en-US" sz="1100">
                          <a:effectLst/>
                        </a:rPr>
                        <a:t>Readily available, iInexpensive</a:t>
                      </a:r>
                    </a:p>
                    <a:p>
                      <a:pPr marL="152400" marR="0" indent="-152400">
                        <a:lnSpc>
                          <a:spcPct val="150000"/>
                        </a:lnSpc>
                        <a:spcBef>
                          <a:spcPts val="0"/>
                        </a:spcBef>
                        <a:spcAft>
                          <a:spcPts val="0"/>
                        </a:spcAft>
                      </a:pPr>
                      <a:r>
                        <a:rPr lang="en-US" sz="1100">
                          <a:effectLst/>
                        </a:rPr>
                        <a:t>External sources may not match jobs in your organization, f</a:t>
                      </a:r>
                      <a:r>
                        <a:rPr lang="en-US" sz="1100" spc="-5">
                          <a:effectLst/>
                        </a:rPr>
                        <a:t>ocus is on how jobs have been done previously</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53037" marB="63644">
                    <a:solidFill>
                      <a:srgbClr val="ECECEC"/>
                    </a:solidFill>
                  </a:tcPr>
                </a:tc>
                <a:extLst>
                  <a:ext uri="{0D108BD9-81ED-4DB2-BD59-A6C34878D82A}">
                    <a16:rowId xmlns:a16="http://schemas.microsoft.com/office/drawing/2014/main" val="537685470"/>
                  </a:ext>
                </a:extLst>
              </a:tr>
              <a:tr h="595296">
                <a:tc>
                  <a:txBody>
                    <a:bodyPr/>
                    <a:lstStyle/>
                    <a:p>
                      <a:pPr marL="0" marR="0">
                        <a:lnSpc>
                          <a:spcPct val="150000"/>
                        </a:lnSpc>
                        <a:spcBef>
                          <a:spcPts val="0"/>
                        </a:spcBef>
                        <a:spcAft>
                          <a:spcPts val="0"/>
                        </a:spcAft>
                      </a:pPr>
                      <a:r>
                        <a:rPr lang="en-US" sz="1100">
                          <a:effectLst/>
                        </a:rPr>
                        <a:t>Observation</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63644">
                    <a:solidFill>
                      <a:srgbClr val="ECECEC"/>
                    </a:solidFill>
                  </a:tcPr>
                </a:tc>
                <a:tc>
                  <a:txBody>
                    <a:bodyPr/>
                    <a:lstStyle/>
                    <a:p>
                      <a:pPr marL="152400" marR="0" indent="-152400">
                        <a:lnSpc>
                          <a:spcPct val="150000"/>
                        </a:lnSpc>
                        <a:spcBef>
                          <a:spcPts val="0"/>
                        </a:spcBef>
                        <a:spcAft>
                          <a:spcPts val="0"/>
                        </a:spcAft>
                      </a:pPr>
                      <a:r>
                        <a:rPr lang="en-US" sz="1100">
                          <a:effectLst/>
                        </a:rPr>
                        <a:t>Trained job analysts or HR professionals</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63644">
                    <a:solidFill>
                      <a:srgbClr val="ECECEC"/>
                    </a:solidFill>
                  </a:tcPr>
                </a:tc>
                <a:tc>
                  <a:txBody>
                    <a:bodyPr/>
                    <a:lstStyle/>
                    <a:p>
                      <a:pPr marL="152400" marR="0" indent="-152400">
                        <a:lnSpc>
                          <a:spcPct val="150000"/>
                        </a:lnSpc>
                        <a:spcBef>
                          <a:spcPts val="0"/>
                        </a:spcBef>
                        <a:spcAft>
                          <a:spcPts val="0"/>
                        </a:spcAft>
                      </a:pPr>
                      <a:r>
                        <a:rPr lang="en-US" sz="1100">
                          <a:effectLst/>
                        </a:rPr>
                        <a:t>Thorough, rich information, does not rely on intermediary information sources</a:t>
                      </a:r>
                    </a:p>
                    <a:p>
                      <a:pPr marL="152400" marR="0" indent="-152400">
                        <a:lnSpc>
                          <a:spcPct val="150000"/>
                        </a:lnSpc>
                        <a:spcBef>
                          <a:spcPts val="0"/>
                        </a:spcBef>
                        <a:spcAft>
                          <a:spcPts val="0"/>
                        </a:spcAft>
                      </a:pPr>
                      <a:r>
                        <a:rPr lang="en-US" sz="1100">
                          <a:effectLst/>
                        </a:rPr>
                        <a:t>Not appropriate for jobs that are largely mental, incumbents know they’re being observed</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63644">
                    <a:solidFill>
                      <a:srgbClr val="ECECEC"/>
                    </a:solidFill>
                  </a:tcPr>
                </a:tc>
                <a:extLst>
                  <a:ext uri="{0D108BD9-81ED-4DB2-BD59-A6C34878D82A}">
                    <a16:rowId xmlns:a16="http://schemas.microsoft.com/office/drawing/2014/main" val="2935822213"/>
                  </a:ext>
                </a:extLst>
              </a:tr>
              <a:tr h="590955">
                <a:tc>
                  <a:txBody>
                    <a:bodyPr/>
                    <a:lstStyle/>
                    <a:p>
                      <a:pPr marL="0" marR="0">
                        <a:lnSpc>
                          <a:spcPct val="150000"/>
                        </a:lnSpc>
                        <a:spcBef>
                          <a:spcPts val="0"/>
                        </a:spcBef>
                        <a:spcAft>
                          <a:spcPts val="0"/>
                        </a:spcAft>
                      </a:pPr>
                      <a:r>
                        <a:rPr lang="en-US" sz="1100">
                          <a:effectLst/>
                        </a:rPr>
                        <a:t>Interviews</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63644">
                    <a:solidFill>
                      <a:srgbClr val="ECECEC"/>
                    </a:solidFill>
                  </a:tcPr>
                </a:tc>
                <a:tc>
                  <a:txBody>
                    <a:bodyPr/>
                    <a:lstStyle/>
                    <a:p>
                      <a:pPr marL="152400" marR="0" indent="-152400">
                        <a:lnSpc>
                          <a:spcPct val="150000"/>
                        </a:lnSpc>
                        <a:spcBef>
                          <a:spcPts val="0"/>
                        </a:spcBef>
                        <a:spcAft>
                          <a:spcPts val="0"/>
                        </a:spcAft>
                      </a:pPr>
                      <a:r>
                        <a:rPr lang="en-US" sz="1100">
                          <a:effectLst/>
                        </a:rPr>
                        <a:t>HR professionals discuss job requirements with job incumbents and managers</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63644">
                    <a:solidFill>
                      <a:srgbClr val="ECECEC"/>
                    </a:solidFill>
                  </a:tcPr>
                </a:tc>
                <a:tc>
                  <a:txBody>
                    <a:bodyPr/>
                    <a:lstStyle/>
                    <a:p>
                      <a:pPr marL="152400" marR="0" indent="-152400">
                        <a:lnSpc>
                          <a:spcPct val="150000"/>
                        </a:lnSpc>
                        <a:spcBef>
                          <a:spcPts val="0"/>
                        </a:spcBef>
                        <a:spcAft>
                          <a:spcPts val="0"/>
                        </a:spcAft>
                      </a:pPr>
                      <a:r>
                        <a:rPr lang="en-US" sz="1100">
                          <a:effectLst/>
                        </a:rPr>
                        <a:t>Takes the incumbent’s knowledge of the position into account</a:t>
                      </a:r>
                    </a:p>
                    <a:p>
                      <a:pPr marL="152400" marR="0" indent="-152400">
                        <a:lnSpc>
                          <a:spcPct val="150000"/>
                        </a:lnSpc>
                        <a:spcBef>
                          <a:spcPts val="0"/>
                        </a:spcBef>
                        <a:spcAft>
                          <a:spcPts val="0"/>
                        </a:spcAft>
                      </a:pPr>
                      <a:r>
                        <a:rPr lang="en-US" sz="1100">
                          <a:effectLst/>
                        </a:rPr>
                        <a:t>Time-consuming and costly, quality depends on interviewee and skill of the interviewer</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63644">
                    <a:solidFill>
                      <a:srgbClr val="ECECEC"/>
                    </a:solidFill>
                  </a:tcPr>
                </a:tc>
                <a:extLst>
                  <a:ext uri="{0D108BD9-81ED-4DB2-BD59-A6C34878D82A}">
                    <a16:rowId xmlns:a16="http://schemas.microsoft.com/office/drawing/2014/main" val="730778756"/>
                  </a:ext>
                </a:extLst>
              </a:tr>
              <a:tr h="595296">
                <a:tc>
                  <a:txBody>
                    <a:bodyPr/>
                    <a:lstStyle/>
                    <a:p>
                      <a:pPr marL="0" marR="0" algn="just">
                        <a:lnSpc>
                          <a:spcPct val="150000"/>
                        </a:lnSpc>
                        <a:spcBef>
                          <a:spcPts val="0"/>
                        </a:spcBef>
                        <a:spcAft>
                          <a:spcPts val="0"/>
                        </a:spcAft>
                      </a:pPr>
                      <a:r>
                        <a:rPr lang="en-US" sz="1100">
                          <a:effectLst/>
                        </a:rPr>
                        <a:t>Task questionnaire</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63644">
                    <a:solidFill>
                      <a:srgbClr val="ECECEC"/>
                    </a:solidFill>
                  </a:tcPr>
                </a:tc>
                <a:tc>
                  <a:txBody>
                    <a:bodyPr/>
                    <a:lstStyle/>
                    <a:p>
                      <a:pPr marL="152400" marR="0" indent="-152400">
                        <a:lnSpc>
                          <a:spcPct val="150000"/>
                        </a:lnSpc>
                        <a:spcBef>
                          <a:spcPts val="0"/>
                        </a:spcBef>
                        <a:spcAft>
                          <a:spcPts val="0"/>
                        </a:spcAft>
                      </a:pPr>
                      <a:r>
                        <a:rPr lang="en-US" sz="1100">
                          <a:effectLst/>
                        </a:rPr>
                        <a:t>Job incumbents, managers, and HR professionals complete a standardized form with questions regarding the job</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63644">
                    <a:solidFill>
                      <a:srgbClr val="ECECEC"/>
                    </a:solidFill>
                  </a:tcPr>
                </a:tc>
                <a:tc>
                  <a:txBody>
                    <a:bodyPr/>
                    <a:lstStyle/>
                    <a:p>
                      <a:pPr marL="152400" marR="0" indent="-152400">
                        <a:lnSpc>
                          <a:spcPct val="150000"/>
                        </a:lnSpc>
                        <a:spcBef>
                          <a:spcPts val="0"/>
                        </a:spcBef>
                        <a:spcAft>
                          <a:spcPts val="0"/>
                        </a:spcAft>
                      </a:pPr>
                      <a:r>
                        <a:rPr lang="en-US" sz="1100">
                          <a:effectLst/>
                        </a:rPr>
                        <a:t>Standardized method, combine information from large numbers of incumbents quickly</a:t>
                      </a:r>
                    </a:p>
                    <a:p>
                      <a:pPr marL="152400" marR="0" indent="-152400">
                        <a:lnSpc>
                          <a:spcPct val="150000"/>
                        </a:lnSpc>
                        <a:spcBef>
                          <a:spcPts val="0"/>
                        </a:spcBef>
                        <a:spcAft>
                          <a:spcPts val="0"/>
                        </a:spcAft>
                      </a:pPr>
                      <a:r>
                        <a:rPr lang="en-US" sz="1100">
                          <a:effectLst/>
                        </a:rPr>
                        <a:t>Developing questionnaires can be expensive and time-consuming, incumbents must be capable of completing the forms accurately</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63644">
                    <a:solidFill>
                      <a:srgbClr val="ECECEC"/>
                    </a:solidFill>
                  </a:tcPr>
                </a:tc>
                <a:extLst>
                  <a:ext uri="{0D108BD9-81ED-4DB2-BD59-A6C34878D82A}">
                    <a16:rowId xmlns:a16="http://schemas.microsoft.com/office/drawing/2014/main" val="3755063647"/>
                  </a:ext>
                </a:extLst>
              </a:tr>
              <a:tr h="834744">
                <a:tc>
                  <a:txBody>
                    <a:bodyPr/>
                    <a:lstStyle/>
                    <a:p>
                      <a:pPr marL="0" marR="0">
                        <a:lnSpc>
                          <a:spcPct val="150000"/>
                        </a:lnSpc>
                        <a:spcBef>
                          <a:spcPts val="0"/>
                        </a:spcBef>
                        <a:spcAft>
                          <a:spcPts val="0"/>
                        </a:spcAft>
                      </a:pPr>
                      <a:r>
                        <a:rPr lang="en-US" sz="1100">
                          <a:effectLst/>
                        </a:rPr>
                        <a:t>Machine learning</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31822">
                    <a:solidFill>
                      <a:srgbClr val="ECECEC"/>
                    </a:solidFill>
                  </a:tcPr>
                </a:tc>
                <a:tc>
                  <a:txBody>
                    <a:bodyPr/>
                    <a:lstStyle/>
                    <a:p>
                      <a:pPr marL="152400" marR="0" indent="-152400">
                        <a:lnSpc>
                          <a:spcPct val="150000"/>
                        </a:lnSpc>
                        <a:spcBef>
                          <a:spcPts val="0"/>
                        </a:spcBef>
                        <a:spcAft>
                          <a:spcPts val="0"/>
                        </a:spcAft>
                      </a:pPr>
                      <a:r>
                        <a:rPr lang="en-US" sz="1100">
                          <a:effectLst/>
                        </a:rPr>
                        <a:t>Multiple, including prior information, observation, interviews, task questionnaires, and online databases</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31822">
                    <a:solidFill>
                      <a:srgbClr val="ECECEC"/>
                    </a:solidFill>
                  </a:tcPr>
                </a:tc>
                <a:tc>
                  <a:txBody>
                    <a:bodyPr/>
                    <a:lstStyle/>
                    <a:p>
                      <a:pPr marL="152400" marR="0" indent="-152400">
                        <a:lnSpc>
                          <a:spcPct val="150000"/>
                        </a:lnSpc>
                        <a:spcBef>
                          <a:spcPts val="0"/>
                        </a:spcBef>
                        <a:spcAft>
                          <a:spcPts val="0"/>
                        </a:spcAft>
                      </a:pPr>
                      <a:r>
                        <a:rPr lang="en-US" sz="1100">
                          <a:effectLst/>
                        </a:rPr>
                        <a:t>Efficiently combines large amounts of data from different sources, can demonstrate how groups of tasks and qualifications relate to one another across jobs</a:t>
                      </a:r>
                    </a:p>
                    <a:p>
                      <a:pPr marL="152400" marR="0" indent="-152400">
                        <a:lnSpc>
                          <a:spcPct val="150000"/>
                        </a:lnSpc>
                        <a:spcBef>
                          <a:spcPts val="0"/>
                        </a:spcBef>
                        <a:spcAft>
                          <a:spcPts val="0"/>
                        </a:spcAft>
                      </a:pPr>
                      <a:r>
                        <a:rPr lang="en-US" sz="1100">
                          <a:effectLst/>
                        </a:rPr>
                        <a:t>Can be difficult to understand the process, requires expert decision makers</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31822">
                    <a:solidFill>
                      <a:srgbClr val="ECECEC"/>
                    </a:solidFill>
                  </a:tcPr>
                </a:tc>
                <a:extLst>
                  <a:ext uri="{0D108BD9-81ED-4DB2-BD59-A6C34878D82A}">
                    <a16:rowId xmlns:a16="http://schemas.microsoft.com/office/drawing/2014/main" val="465381134"/>
                  </a:ext>
                </a:extLst>
              </a:tr>
              <a:tr h="571855">
                <a:tc>
                  <a:txBody>
                    <a:bodyPr/>
                    <a:lstStyle/>
                    <a:p>
                      <a:pPr marL="0" marR="0">
                        <a:lnSpc>
                          <a:spcPct val="150000"/>
                        </a:lnSpc>
                        <a:spcBef>
                          <a:spcPts val="0"/>
                        </a:spcBef>
                        <a:spcAft>
                          <a:spcPts val="0"/>
                        </a:spcAft>
                      </a:pPr>
                      <a:r>
                        <a:rPr lang="en-US" sz="1100">
                          <a:effectLst/>
                        </a:rPr>
                        <a:t>Committee or task force</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31822">
                    <a:solidFill>
                      <a:srgbClr val="ECECEC"/>
                    </a:solidFill>
                  </a:tcPr>
                </a:tc>
                <a:tc>
                  <a:txBody>
                    <a:bodyPr/>
                    <a:lstStyle/>
                    <a:p>
                      <a:pPr marL="152400" marR="0" indent="-152400">
                        <a:lnSpc>
                          <a:spcPct val="150000"/>
                        </a:lnSpc>
                        <a:spcBef>
                          <a:spcPts val="0"/>
                        </a:spcBef>
                        <a:spcAft>
                          <a:spcPts val="0"/>
                        </a:spcAft>
                      </a:pPr>
                      <a:r>
                        <a:rPr lang="en-US" sz="1100">
                          <a:effectLst/>
                        </a:rPr>
                        <a:t>Managers, representatives from HR, and incumbents meet to discuss job descriptions</a:t>
                      </a:r>
                      <a:endParaRPr lang="en-US" sz="1100">
                        <a:solidFill>
                          <a:srgbClr val="000000"/>
                        </a:solidFill>
                        <a:effectLst/>
                        <a:latin typeface="ProximaNova-Regular"/>
                        <a:ea typeface="Times New Roman" panose="02020603050405020304" pitchFamily="18" charset="0"/>
                        <a:cs typeface="ProximaNova-Regular"/>
                      </a:endParaRPr>
                    </a:p>
                  </a:txBody>
                  <a:tcPr marL="45490" marR="45490" marT="31822" marB="31822">
                    <a:solidFill>
                      <a:srgbClr val="ECECEC"/>
                    </a:solidFill>
                  </a:tcPr>
                </a:tc>
                <a:tc>
                  <a:txBody>
                    <a:bodyPr/>
                    <a:lstStyle/>
                    <a:p>
                      <a:pPr marL="152400" marR="0" indent="-152400">
                        <a:lnSpc>
                          <a:spcPct val="150000"/>
                        </a:lnSpc>
                        <a:spcBef>
                          <a:spcPts val="0"/>
                        </a:spcBef>
                        <a:spcAft>
                          <a:spcPts val="0"/>
                        </a:spcAft>
                      </a:pPr>
                      <a:r>
                        <a:rPr lang="en-US" sz="1100" dirty="0">
                          <a:effectLst/>
                        </a:rPr>
                        <a:t>Brings expertise of a variety of individuals into the process, increases reliability, enhances acceptance</a:t>
                      </a:r>
                    </a:p>
                    <a:p>
                      <a:pPr marL="152400" marR="0" indent="-152400">
                        <a:lnSpc>
                          <a:spcPct val="150000"/>
                        </a:lnSpc>
                        <a:spcBef>
                          <a:spcPts val="0"/>
                        </a:spcBef>
                        <a:spcAft>
                          <a:spcPts val="0"/>
                        </a:spcAft>
                      </a:pPr>
                      <a:r>
                        <a:rPr lang="en-US" sz="1100" dirty="0">
                          <a:effectLst/>
                        </a:rPr>
                        <a:t>Significant investment of staff time</a:t>
                      </a:r>
                      <a:endParaRPr lang="en-US" sz="1100" dirty="0">
                        <a:solidFill>
                          <a:srgbClr val="000000"/>
                        </a:solidFill>
                        <a:effectLst/>
                        <a:latin typeface="ProximaNova-Regular"/>
                        <a:ea typeface="Times New Roman" panose="02020603050405020304" pitchFamily="18" charset="0"/>
                        <a:cs typeface="ProximaNova-Regular"/>
                      </a:endParaRPr>
                    </a:p>
                  </a:txBody>
                  <a:tcPr marL="45490" marR="45490" marT="31822" marB="31822">
                    <a:solidFill>
                      <a:srgbClr val="ECECEC"/>
                    </a:solidFill>
                  </a:tcPr>
                </a:tc>
                <a:extLst>
                  <a:ext uri="{0D108BD9-81ED-4DB2-BD59-A6C34878D82A}">
                    <a16:rowId xmlns:a16="http://schemas.microsoft.com/office/drawing/2014/main" val="2567638765"/>
                  </a:ext>
                </a:extLst>
              </a:tr>
            </a:tbl>
          </a:graphicData>
        </a:graphic>
      </p:graphicFrame>
      <p:sp>
        <p:nvSpPr>
          <p:cNvPr id="11" name="Text Placeholder 10" hidden="1">
            <a:extLst>
              <a:ext uri="{FF2B5EF4-FFF2-40B4-BE49-F238E27FC236}">
                <a16:creationId xmlns:a16="http://schemas.microsoft.com/office/drawing/2014/main" id="{A8647980-40AF-465D-8708-C18A357A7C2F}"/>
              </a:ext>
            </a:extLst>
          </p:cNvPr>
          <p:cNvSpPr>
            <a:spLocks noGrp="1"/>
          </p:cNvSpPr>
          <p:nvPr>
            <p:ph type="body" sz="quarter" idx="16"/>
          </p:nvPr>
        </p:nvSpPr>
        <p:spPr/>
        <p:txBody>
          <a:bodyPr/>
          <a:lstStyle/>
          <a:p>
            <a:endParaRPr lang="en-IN"/>
          </a:p>
        </p:txBody>
      </p:sp>
    </p:spTree>
    <p:extLst>
      <p:ext uri="{BB962C8B-B14F-4D97-AF65-F5344CB8AC3E}">
        <p14:creationId xmlns:p14="http://schemas.microsoft.com/office/powerpoint/2010/main" val="559534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of the Job Requirements Job Analysis Process</a:t>
            </a:r>
          </a:p>
        </p:txBody>
      </p:sp>
      <p:pic>
        <p:nvPicPr>
          <p:cNvPr id="7" name="Picture 5" descr="Chart shows an example of the job analysis process with a narrow scope, namely, for a single job—that of administrative assistan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081275"/>
            <a:ext cx="8229600" cy="3381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8"/>
          <p:cNvSpPr>
            <a:spLocks noGrp="1"/>
          </p:cNvSpPr>
          <p:nvPr>
            <p:ph type="body" sz="quarter" idx="16"/>
          </p:nvPr>
        </p:nvSpPr>
        <p:spPr>
          <a:xfrm>
            <a:off x="3567920" y="6553200"/>
            <a:ext cx="2008160" cy="99950"/>
          </a:xfrm>
        </p:spPr>
        <p:txBody>
          <a:bodyPr/>
          <a:lstStyle/>
          <a:p>
            <a:r>
              <a:rPr lang="en-US" noProof="1">
                <a:hlinkClick r:id="" action="ppaction://noaction"/>
              </a:rPr>
              <a:t>Access the text alternative for slide images.</a:t>
            </a:r>
            <a:endParaRPr lang="en-US" noProof="1"/>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6791115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Job Analysis</a:t>
            </a:r>
            <a:r>
              <a:rPr lang="en-US" sz="1800" dirty="0"/>
              <a:t> 2</a:t>
            </a:r>
          </a:p>
        </p:txBody>
      </p:sp>
      <p:sp>
        <p:nvSpPr>
          <p:cNvPr id="3" name="Text Placeholder 2"/>
          <p:cNvSpPr>
            <a:spLocks noGrp="1"/>
          </p:cNvSpPr>
          <p:nvPr>
            <p:ph type="body" sz="quarter" idx="10"/>
          </p:nvPr>
        </p:nvSpPr>
        <p:spPr/>
        <p:txBody>
          <a:bodyPr/>
          <a:lstStyle/>
          <a:p>
            <a:r>
              <a:rPr lang="en-US"/>
              <a:t>Competency Modeling</a:t>
            </a:r>
            <a:endParaRPr lang="en-US" dirty="0"/>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210667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Competency-Based Job Analysis</a:t>
            </a:r>
          </a:p>
        </p:txBody>
      </p:sp>
      <p:sp>
        <p:nvSpPr>
          <p:cNvPr id="6" name="Content Placeholder 5"/>
          <p:cNvSpPr>
            <a:spLocks noGrp="1"/>
          </p:cNvSpPr>
          <p:nvPr>
            <p:ph idx="1"/>
          </p:nvPr>
        </p:nvSpPr>
        <p:spPr/>
        <p:txBody>
          <a:bodyPr/>
          <a:lstStyle/>
          <a:p>
            <a:r>
              <a:rPr lang="en-US" dirty="0"/>
              <a:t>Nature of competencies</a:t>
            </a:r>
          </a:p>
          <a:p>
            <a:pPr lvl="1">
              <a:buFont typeface="Arial" panose="020B0604020202020204" pitchFamily="34" charset="0"/>
              <a:buChar char="•"/>
            </a:pPr>
            <a:r>
              <a:rPr lang="en-US" dirty="0"/>
              <a:t>an underlying characteristic of an individual that contributes to job or role performance and to organizational success</a:t>
            </a:r>
          </a:p>
          <a:p>
            <a:r>
              <a:rPr lang="en-US" dirty="0"/>
              <a:t>Usage reflects a desire to:</a:t>
            </a:r>
          </a:p>
          <a:p>
            <a:pPr lvl="1">
              <a:buFont typeface="Arial" panose="020B0604020202020204" pitchFamily="34" charset="0"/>
              <a:buChar char="•"/>
            </a:pPr>
            <a:r>
              <a:rPr lang="en-US" dirty="0"/>
              <a:t>connote job requirements that extend beyond the specific job itself</a:t>
            </a:r>
          </a:p>
          <a:p>
            <a:pPr lvl="1">
              <a:buFont typeface="Arial" panose="020B0604020202020204" pitchFamily="34" charset="0"/>
              <a:buChar char="•"/>
            </a:pPr>
            <a:r>
              <a:rPr lang="en-US" dirty="0"/>
              <a:t>describe and measure the organization’s workforce in more general terms</a:t>
            </a:r>
          </a:p>
          <a:p>
            <a:pPr lvl="1">
              <a:buFont typeface="Arial" panose="020B0604020202020204" pitchFamily="34" charset="0"/>
              <a:buChar char="•"/>
            </a:pPr>
            <a:r>
              <a:rPr lang="en-US" dirty="0"/>
              <a:t>as a way of increasing staffing flexibility in job assignments</a:t>
            </a:r>
          </a:p>
          <a:p>
            <a:endParaRPr lang="en-US" dirty="0"/>
          </a:p>
        </p:txBody>
      </p:sp>
      <p:sp>
        <p:nvSpPr>
          <p:cNvPr id="4" name="Text Placeholder 3" hidden="1"/>
          <p:cNvSpPr>
            <a:spLocks noGrp="1"/>
          </p:cNvSpPr>
          <p:nvPr>
            <p:ph type="body" sz="quarter" idx="16"/>
          </p:nvPr>
        </p:nvSpPr>
        <p:spPr/>
        <p:txBody>
          <a:bodyPr/>
          <a:lstStyle/>
          <a:p>
            <a:endParaRPr lang="en-US"/>
          </a:p>
        </p:txBody>
      </p:sp>
      <p:sp>
        <p:nvSpPr>
          <p:cNvPr id="3" name="Text Placeholder 2"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3698056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 Use of Competencies</a:t>
            </a:r>
          </a:p>
        </p:txBody>
      </p:sp>
      <p:sp>
        <p:nvSpPr>
          <p:cNvPr id="6" name="Content Placeholder 5"/>
          <p:cNvSpPr>
            <a:spLocks noGrp="1"/>
          </p:cNvSpPr>
          <p:nvPr>
            <p:ph idx="1"/>
          </p:nvPr>
        </p:nvSpPr>
        <p:spPr/>
        <p:txBody>
          <a:bodyPr/>
          <a:lstStyle/>
          <a:p>
            <a:pPr>
              <a:lnSpc>
                <a:spcPct val="90000"/>
              </a:lnSpc>
            </a:pPr>
            <a:r>
              <a:rPr lang="en-US" altLang="en-US" dirty="0"/>
              <a:t>Organizations are experimenting with</a:t>
            </a:r>
          </a:p>
          <a:p>
            <a:pPr lvl="1">
              <a:lnSpc>
                <a:spcPct val="90000"/>
              </a:lnSpc>
              <a:buFont typeface="Arial" panose="020B0604020202020204" pitchFamily="34" charset="0"/>
              <a:buChar char="•"/>
            </a:pPr>
            <a:r>
              <a:rPr lang="en-US" altLang="en-US" dirty="0"/>
              <a:t>Developing competencies and competency models and</a:t>
            </a:r>
          </a:p>
          <a:p>
            <a:pPr lvl="1">
              <a:lnSpc>
                <a:spcPct val="90000"/>
              </a:lnSpc>
              <a:buFont typeface="Arial" panose="020B0604020202020204" pitchFamily="34" charset="0"/>
              <a:buChar char="•"/>
            </a:pPr>
            <a:r>
              <a:rPr lang="en-US" altLang="en-US" dirty="0"/>
              <a:t>Using them as underpinnings of several HR applications</a:t>
            </a:r>
          </a:p>
          <a:p>
            <a:pPr>
              <a:lnSpc>
                <a:spcPct val="90000"/>
              </a:lnSpc>
            </a:pPr>
            <a:r>
              <a:rPr lang="en-US" altLang="en-US" dirty="0"/>
              <a:t>Three strategic HR reasons for doing competency modeling</a:t>
            </a:r>
          </a:p>
          <a:p>
            <a:pPr lvl="1">
              <a:lnSpc>
                <a:spcPct val="90000"/>
              </a:lnSpc>
              <a:buFont typeface="Arial" panose="020B0604020202020204" pitchFamily="34" charset="0"/>
              <a:buChar char="•"/>
            </a:pPr>
            <a:r>
              <a:rPr lang="en-US" altLang="en-US" dirty="0"/>
              <a:t>Create awareness and understanding of need for change in business</a:t>
            </a:r>
          </a:p>
          <a:p>
            <a:pPr lvl="1">
              <a:lnSpc>
                <a:spcPct val="90000"/>
              </a:lnSpc>
              <a:buFont typeface="Arial" panose="020B0604020202020204" pitchFamily="34" charset="0"/>
              <a:buChar char="•"/>
            </a:pPr>
            <a:r>
              <a:rPr lang="en-US" altLang="en-US" dirty="0"/>
              <a:t>Enhance skill levels of workforce</a:t>
            </a:r>
          </a:p>
          <a:p>
            <a:pPr lvl="1">
              <a:lnSpc>
                <a:spcPct val="90000"/>
              </a:lnSpc>
              <a:buFont typeface="Arial" panose="020B0604020202020204" pitchFamily="34" charset="0"/>
              <a:buChar char="•"/>
            </a:pPr>
            <a:r>
              <a:rPr lang="en-US" altLang="en-US" dirty="0"/>
              <a:t>Improve teamwork and coordination</a:t>
            </a:r>
          </a:p>
          <a:p>
            <a:pPr>
              <a:lnSpc>
                <a:spcPct val="90000"/>
              </a:lnSpc>
            </a:pPr>
            <a:r>
              <a:rPr lang="en-US" altLang="en-US" dirty="0"/>
              <a:t>Emphasis -- Establishing general competencies</a:t>
            </a:r>
            <a:endParaRPr lang="en-US" altLang="en-US" sz="2400" dirty="0"/>
          </a:p>
        </p:txBody>
      </p:sp>
      <p:sp>
        <p:nvSpPr>
          <p:cNvPr id="4" name="Text Placeholder 3" hidden="1"/>
          <p:cNvSpPr>
            <a:spLocks noGrp="1"/>
          </p:cNvSpPr>
          <p:nvPr>
            <p:ph type="body" sz="quarter" idx="16"/>
          </p:nvPr>
        </p:nvSpPr>
        <p:spPr/>
        <p:txBody>
          <a:bodyPr/>
          <a:lstStyle/>
          <a:p>
            <a:endParaRPr lang="en-US"/>
          </a:p>
        </p:txBody>
      </p:sp>
      <p:sp>
        <p:nvSpPr>
          <p:cNvPr id="3" name="Text Placeholder 2"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2455026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KSAOs or Competencies?</a:t>
            </a:r>
          </a:p>
        </p:txBody>
      </p:sp>
      <p:sp>
        <p:nvSpPr>
          <p:cNvPr id="6" name="Content Placeholder 5"/>
          <p:cNvSpPr>
            <a:spLocks noGrp="1"/>
          </p:cNvSpPr>
          <p:nvPr>
            <p:ph idx="1"/>
          </p:nvPr>
        </p:nvSpPr>
        <p:spPr/>
        <p:txBody>
          <a:bodyPr/>
          <a:lstStyle/>
          <a:p>
            <a:r>
              <a:rPr lang="en-US" altLang="en-US" sz="2800" dirty="0"/>
              <a:t>Similarities between competencies and KSAOs</a:t>
            </a:r>
          </a:p>
          <a:p>
            <a:pPr lvl="1">
              <a:buFont typeface="Arial" panose="020B0604020202020204" pitchFamily="34" charset="0"/>
              <a:buChar char="•"/>
            </a:pPr>
            <a:r>
              <a:rPr lang="en-US" altLang="en-US" sz="2400" dirty="0"/>
              <a:t>Both reflect an underlying ability to perform a job</a:t>
            </a:r>
          </a:p>
          <a:p>
            <a:r>
              <a:rPr lang="en-US" altLang="en-US" sz="2800" dirty="0"/>
              <a:t>Differences between competencies and KSAOs</a:t>
            </a:r>
          </a:p>
          <a:p>
            <a:pPr lvl="1">
              <a:buFont typeface="Arial" panose="020B0604020202020204" pitchFamily="34" charset="0"/>
              <a:buChar char="•"/>
            </a:pPr>
            <a:r>
              <a:rPr lang="en-US" altLang="en-US" sz="2400" dirty="0"/>
              <a:t>Competencies are much more general</a:t>
            </a:r>
          </a:p>
          <a:p>
            <a:pPr lvl="1">
              <a:buFont typeface="Arial" panose="020B0604020202020204" pitchFamily="34" charset="0"/>
              <a:buChar char="•"/>
            </a:pPr>
            <a:r>
              <a:rPr lang="en-US" altLang="en-US" sz="2400" dirty="0"/>
              <a:t>May contribute to success on multiple jobs</a:t>
            </a:r>
          </a:p>
          <a:p>
            <a:pPr lvl="1">
              <a:buFont typeface="Arial" panose="020B0604020202020204" pitchFamily="34" charset="0"/>
              <a:buChar char="•"/>
            </a:pPr>
            <a:r>
              <a:rPr lang="en-US" altLang="en-US" sz="2400" dirty="0"/>
              <a:t>Contribute not only to job performance but also to organizational success</a:t>
            </a:r>
          </a:p>
        </p:txBody>
      </p:sp>
      <p:sp>
        <p:nvSpPr>
          <p:cNvPr id="4" name="Text Placeholder 3" hidden="1"/>
          <p:cNvSpPr>
            <a:spLocks noGrp="1"/>
          </p:cNvSpPr>
          <p:nvPr>
            <p:ph type="body" sz="quarter" idx="16"/>
          </p:nvPr>
        </p:nvSpPr>
        <p:spPr/>
        <p:txBody>
          <a:bodyPr/>
          <a:lstStyle/>
          <a:p>
            <a:endParaRPr lang="en-US"/>
          </a:p>
        </p:txBody>
      </p:sp>
      <p:sp>
        <p:nvSpPr>
          <p:cNvPr id="3" name="Text Placeholder 2"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6070080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Competencies</a:t>
            </a:r>
          </a:p>
        </p:txBody>
      </p:sp>
      <p:pic>
        <p:nvPicPr>
          <p:cNvPr id="7" name="Picture 4" descr="Chart shows components of organization and business units level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80921" y="990600"/>
            <a:ext cx="5582158"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Placeholder 3"/>
          <p:cNvSpPr>
            <a:spLocks noGrp="1"/>
          </p:cNvSpPr>
          <p:nvPr>
            <p:ph type="body" sz="quarter" idx="16"/>
          </p:nvPr>
        </p:nvSpPr>
        <p:spPr>
          <a:xfrm>
            <a:off x="3567920" y="6553200"/>
            <a:ext cx="2008160" cy="99950"/>
          </a:xfrm>
        </p:spPr>
        <p:txBody>
          <a:bodyPr/>
          <a:lstStyle/>
          <a:p>
            <a:r>
              <a:rPr lang="en-US" noProof="1">
                <a:hlinkClick r:id="" action="ppaction://noaction"/>
              </a:rPr>
              <a:t>Access the text alternative for slide images.</a:t>
            </a:r>
            <a:endParaRPr lang="en-US" noProof="1"/>
          </a:p>
        </p:txBody>
      </p:sp>
      <p:sp>
        <p:nvSpPr>
          <p:cNvPr id="3" name="Text Placeholder 2"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979791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“Great Eight” Competencies</a:t>
            </a:r>
          </a:p>
        </p:txBody>
      </p:sp>
      <p:sp>
        <p:nvSpPr>
          <p:cNvPr id="6" name="Content Placeholder 5"/>
          <p:cNvSpPr>
            <a:spLocks noGrp="1"/>
          </p:cNvSpPr>
          <p:nvPr>
            <p:ph idx="1"/>
          </p:nvPr>
        </p:nvSpPr>
        <p:spPr/>
        <p:txBody>
          <a:bodyPr/>
          <a:lstStyle/>
          <a:p>
            <a:pPr>
              <a:lnSpc>
                <a:spcPct val="80000"/>
              </a:lnSpc>
            </a:pPr>
            <a:r>
              <a:rPr lang="en-US" altLang="en-US" sz="2800" dirty="0"/>
              <a:t>Leading: initiates action, gives direction</a:t>
            </a:r>
          </a:p>
          <a:p>
            <a:pPr>
              <a:lnSpc>
                <a:spcPct val="80000"/>
              </a:lnSpc>
            </a:pPr>
            <a:r>
              <a:rPr lang="en-US" altLang="en-US" sz="2800" dirty="0"/>
              <a:t>Supporting: shows respect, puts people first</a:t>
            </a:r>
          </a:p>
          <a:p>
            <a:pPr>
              <a:lnSpc>
                <a:spcPct val="80000"/>
              </a:lnSpc>
            </a:pPr>
            <a:r>
              <a:rPr lang="en-US" altLang="en-US" sz="2800" dirty="0"/>
              <a:t>Presenting: communicates and networks effectively</a:t>
            </a:r>
          </a:p>
          <a:p>
            <a:pPr>
              <a:lnSpc>
                <a:spcPct val="80000"/>
              </a:lnSpc>
            </a:pPr>
            <a:r>
              <a:rPr lang="en-US" altLang="en-US" sz="2800" dirty="0"/>
              <a:t>Analyzing: thinks clearly, applies expertise</a:t>
            </a:r>
          </a:p>
          <a:p>
            <a:pPr>
              <a:lnSpc>
                <a:spcPct val="80000"/>
              </a:lnSpc>
            </a:pPr>
            <a:r>
              <a:rPr lang="en-US" altLang="en-US" sz="2800" dirty="0"/>
              <a:t>Creating: thinks broadly, handles situations creatively</a:t>
            </a:r>
          </a:p>
          <a:p>
            <a:pPr>
              <a:lnSpc>
                <a:spcPct val="80000"/>
              </a:lnSpc>
            </a:pPr>
            <a:r>
              <a:rPr lang="en-US" altLang="en-US" sz="2800" dirty="0"/>
              <a:t>Organizing: plans ahead, follows rules</a:t>
            </a:r>
          </a:p>
          <a:p>
            <a:pPr>
              <a:lnSpc>
                <a:spcPct val="80000"/>
              </a:lnSpc>
            </a:pPr>
            <a:r>
              <a:rPr lang="en-US" altLang="en-US" sz="2800" dirty="0"/>
              <a:t>Adapting: responds to change, copes with setbacks</a:t>
            </a:r>
          </a:p>
          <a:p>
            <a:pPr>
              <a:lnSpc>
                <a:spcPct val="80000"/>
              </a:lnSpc>
            </a:pPr>
            <a:r>
              <a:rPr lang="en-US" altLang="en-US" sz="2800" dirty="0"/>
              <a:t>Performing: focuses on results, shows understanding of organization</a:t>
            </a:r>
          </a:p>
        </p:txBody>
      </p:sp>
      <p:sp>
        <p:nvSpPr>
          <p:cNvPr id="4" name="Text Placeholder 3" hidden="1"/>
          <p:cNvSpPr>
            <a:spLocks noGrp="1"/>
          </p:cNvSpPr>
          <p:nvPr>
            <p:ph type="body" sz="quarter" idx="16"/>
          </p:nvPr>
        </p:nvSpPr>
        <p:spPr/>
        <p:txBody>
          <a:bodyPr/>
          <a:lstStyle/>
          <a:p>
            <a:endParaRPr lang="en-US"/>
          </a:p>
        </p:txBody>
      </p:sp>
      <p:sp>
        <p:nvSpPr>
          <p:cNvPr id="3" name="Text Placeholder 2"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8529223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Job Analysis and Rewards</a:t>
            </a:r>
          </a:p>
        </p:txBody>
      </p:sp>
      <p:sp>
        <p:nvSpPr>
          <p:cNvPr id="3" name="Text Placeholder 2"/>
          <p:cNvSpPr>
            <a:spLocks noGrp="1"/>
          </p:cNvSpPr>
          <p:nvPr>
            <p:ph type="body" sz="quarter" idx="10"/>
          </p:nvPr>
        </p:nvSpPr>
        <p:spPr/>
        <p:txBody>
          <a:bodyPr/>
          <a:lstStyle/>
          <a:p>
            <a:r>
              <a:rPr lang="en-US" dirty="0"/>
              <a:t>The Need for Job Analysis</a:t>
            </a:r>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2876688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Strategic Competencies</a:t>
            </a:r>
          </a:p>
        </p:txBody>
      </p:sp>
      <p:sp>
        <p:nvSpPr>
          <p:cNvPr id="6" name="Content Placeholder 5"/>
          <p:cNvSpPr>
            <a:spLocks noGrp="1"/>
          </p:cNvSpPr>
          <p:nvPr>
            <p:ph idx="1"/>
          </p:nvPr>
        </p:nvSpPr>
        <p:spPr/>
        <p:txBody>
          <a:bodyPr/>
          <a:lstStyle/>
          <a:p>
            <a:r>
              <a:rPr lang="en-US"/>
              <a:t>Visioning (establishes and communicates a long-term view)</a:t>
            </a:r>
          </a:p>
          <a:p>
            <a:r>
              <a:rPr lang="en-US"/>
              <a:t>Alignment (considers multiple stakeholder perspectives in determining strategic direction)</a:t>
            </a:r>
          </a:p>
          <a:p>
            <a:r>
              <a:rPr lang="en-US"/>
              <a:t>Environmental awareness (understands external business influences)</a:t>
            </a:r>
          </a:p>
          <a:p>
            <a:r>
              <a:rPr lang="en-US"/>
              <a:t>Assessment and evaluation (uses economic, financial, industry, and customer data to identify opportunities)</a:t>
            </a:r>
          </a:p>
          <a:p>
            <a:r>
              <a:rPr lang="en-US"/>
              <a:t>Strategy creation (meets evolving goals and objectives)</a:t>
            </a:r>
          </a:p>
          <a:p>
            <a:r>
              <a:rPr lang="en-US"/>
              <a:t>Plan development (links objectives with plans for implementation)</a:t>
            </a:r>
          </a:p>
          <a:p>
            <a:r>
              <a:rPr lang="en-US"/>
              <a:t>Implementation (executes plans)</a:t>
            </a:r>
          </a:p>
        </p:txBody>
      </p:sp>
      <p:sp>
        <p:nvSpPr>
          <p:cNvPr id="4" name="Text Placeholder 3" hidden="1"/>
          <p:cNvSpPr>
            <a:spLocks noGrp="1"/>
          </p:cNvSpPr>
          <p:nvPr>
            <p:ph type="body" sz="quarter" idx="16"/>
          </p:nvPr>
        </p:nvSpPr>
        <p:spPr/>
        <p:txBody>
          <a:bodyPr/>
          <a:lstStyle/>
          <a:p>
            <a:endParaRPr lang="en-US"/>
          </a:p>
        </p:txBody>
      </p:sp>
      <p:sp>
        <p:nvSpPr>
          <p:cNvPr id="3" name="Text Placeholder 2"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7077716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of the Competency-Based Job Analysis Process</a:t>
            </a:r>
          </a:p>
        </p:txBody>
      </p:sp>
      <p:pic>
        <p:nvPicPr>
          <p:cNvPr id="5" name="Picture 2" descr="Chart shows twelve examples of competency modeling."/>
          <p:cNvPicPr>
            <a:picLocks noGrp="1" noChangeAspect="1"/>
          </p:cNvPicPr>
          <p:nvPr>
            <p:ph idx="1"/>
          </p:nvPr>
        </p:nvPicPr>
        <p:blipFill>
          <a:blip r:embed="rId2"/>
          <a:stretch>
            <a:fillRect/>
          </a:stretch>
        </p:blipFill>
        <p:spPr>
          <a:xfrm>
            <a:off x="1682171" y="1447800"/>
            <a:ext cx="5779658" cy="5006850"/>
          </a:xfrm>
          <a:prstGeom prst="rect">
            <a:avLst/>
          </a:prstGeom>
        </p:spPr>
      </p:pic>
      <p:sp>
        <p:nvSpPr>
          <p:cNvPr id="9" name="Text Placeholder 8"/>
          <p:cNvSpPr>
            <a:spLocks noGrp="1"/>
          </p:cNvSpPr>
          <p:nvPr>
            <p:ph type="body" sz="quarter" idx="16"/>
          </p:nvPr>
        </p:nvSpPr>
        <p:spPr>
          <a:xfrm>
            <a:off x="3357063" y="6553200"/>
            <a:ext cx="2429874" cy="99950"/>
          </a:xfrm>
        </p:spPr>
        <p:txBody>
          <a:bodyPr/>
          <a:lstStyle/>
          <a:p>
            <a:r>
              <a:rPr lang="en-US" noProof="1">
                <a:hlinkClick r:id="" action="ppaction://noaction"/>
              </a:rPr>
              <a:t>Access the text alternative for slide images.</a:t>
            </a:r>
            <a:endParaRPr lang="en-US" noProof="1"/>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0970311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Job Analysis</a:t>
            </a:r>
            <a:r>
              <a:rPr lang="en-US" sz="1800" dirty="0"/>
              <a:t> 3</a:t>
            </a:r>
          </a:p>
        </p:txBody>
      </p:sp>
      <p:sp>
        <p:nvSpPr>
          <p:cNvPr id="3" name="Text Placeholder 2"/>
          <p:cNvSpPr>
            <a:spLocks noGrp="1"/>
          </p:cNvSpPr>
          <p:nvPr>
            <p:ph type="body" sz="quarter" idx="10"/>
          </p:nvPr>
        </p:nvSpPr>
        <p:spPr/>
        <p:txBody>
          <a:bodyPr/>
          <a:lstStyle/>
          <a:p>
            <a:r>
              <a:rPr lang="en-US" dirty="0"/>
              <a:t>Job Rewards</a:t>
            </a:r>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286860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Job Rewards</a:t>
            </a:r>
          </a:p>
        </p:txBody>
      </p:sp>
      <p:sp>
        <p:nvSpPr>
          <p:cNvPr id="3" name="Content Placeholder 2"/>
          <p:cNvSpPr>
            <a:spLocks noGrp="1"/>
          </p:cNvSpPr>
          <p:nvPr>
            <p:ph idx="1"/>
          </p:nvPr>
        </p:nvSpPr>
        <p:spPr/>
        <p:txBody>
          <a:bodyPr>
            <a:normAutofit lnSpcReduction="10000"/>
          </a:bodyPr>
          <a:lstStyle/>
          <a:p>
            <a:r>
              <a:rPr lang="en-US" dirty="0"/>
              <a:t>Extrinsic rewards</a:t>
            </a:r>
          </a:p>
          <a:p>
            <a:pPr lvl="1">
              <a:buFont typeface="Arial" panose="020B0604020202020204" pitchFamily="34" charset="0"/>
              <a:buChar char="•"/>
            </a:pPr>
            <a:r>
              <a:rPr lang="en-US" dirty="0"/>
              <a:t>external to the job itself</a:t>
            </a:r>
          </a:p>
          <a:p>
            <a:pPr lvl="1">
              <a:buFont typeface="Arial" panose="020B0604020202020204" pitchFamily="34" charset="0"/>
              <a:buChar char="•"/>
            </a:pPr>
            <a:r>
              <a:rPr lang="en-US" dirty="0"/>
              <a:t>designed and granted to employees by the organization</a:t>
            </a:r>
          </a:p>
          <a:p>
            <a:pPr lvl="1">
              <a:buFont typeface="Arial" panose="020B0604020202020204" pitchFamily="34" charset="0"/>
              <a:buChar char="•"/>
            </a:pPr>
            <a:r>
              <a:rPr lang="en-US" dirty="0"/>
              <a:t>pay, benefits, work schedule, advancement, job security</a:t>
            </a:r>
          </a:p>
          <a:p>
            <a:r>
              <a:rPr lang="en-US" dirty="0"/>
              <a:t>Intrinsic rewards</a:t>
            </a:r>
          </a:p>
          <a:p>
            <a:pPr lvl="1">
              <a:buFont typeface="Arial" panose="020B0604020202020204" pitchFamily="34" charset="0"/>
              <a:buChar char="•"/>
            </a:pPr>
            <a:r>
              <a:rPr lang="en-US" dirty="0"/>
              <a:t>intangibles</a:t>
            </a:r>
          </a:p>
          <a:p>
            <a:pPr lvl="1">
              <a:buFont typeface="Arial" panose="020B0604020202020204" pitchFamily="34" charset="0"/>
              <a:buChar char="•"/>
            </a:pPr>
            <a:r>
              <a:rPr lang="en-US" dirty="0"/>
              <a:t>experienced by employees as an outgrowth of doing the job</a:t>
            </a:r>
          </a:p>
          <a:p>
            <a:pPr lvl="1">
              <a:buFont typeface="Arial" panose="020B0604020202020204" pitchFamily="34" charset="0"/>
              <a:buChar char="•"/>
            </a:pPr>
            <a:r>
              <a:rPr lang="en-US" dirty="0"/>
              <a:t>variety in work duties, autonomy, feedback, coworker and supervisor relations</a:t>
            </a:r>
          </a:p>
          <a:p>
            <a:r>
              <a:rPr lang="en-US" dirty="0"/>
              <a:t>Employee value proposition</a:t>
            </a:r>
          </a:p>
          <a:p>
            <a:pPr lvl="1">
              <a:buFont typeface="Arial" panose="020B0604020202020204" pitchFamily="34" charset="0"/>
              <a:buChar char="•"/>
            </a:pPr>
            <a:r>
              <a:rPr lang="en-US" dirty="0"/>
              <a:t>the “package” or “bundle” of rewards provided to employees and to which employees respond by joining, performing, and remaining with the organization</a:t>
            </a:r>
          </a:p>
          <a:p>
            <a:endParaRPr lang="en-US" dirty="0"/>
          </a:p>
        </p:txBody>
      </p:sp>
      <p:sp>
        <p:nvSpPr>
          <p:cNvPr id="9" name="Text Placeholder 8" hidden="1"/>
          <p:cNvSpPr>
            <a:spLocks noGrp="1"/>
          </p:cNvSpPr>
          <p:nvPr>
            <p:ph type="body" sz="quarter" idx="16"/>
          </p:nvPr>
        </p:nvSpPr>
        <p:spPr/>
        <p:txBody>
          <a:bodyPr/>
          <a:lstStyle/>
          <a:p>
            <a:endParaRPr lang="en-US"/>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1274281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Collecting Job Rewards Information</a:t>
            </a:r>
          </a:p>
        </p:txBody>
      </p:sp>
      <p:sp>
        <p:nvSpPr>
          <p:cNvPr id="3" name="Content Placeholder 2"/>
          <p:cNvSpPr>
            <a:spLocks noGrp="1"/>
          </p:cNvSpPr>
          <p:nvPr>
            <p:ph idx="1"/>
          </p:nvPr>
        </p:nvSpPr>
        <p:spPr/>
        <p:txBody>
          <a:bodyPr>
            <a:normAutofit/>
          </a:bodyPr>
          <a:lstStyle/>
          <a:p>
            <a:pPr>
              <a:spcBef>
                <a:spcPct val="10000"/>
              </a:spcBef>
              <a:spcAft>
                <a:spcPct val="15000"/>
              </a:spcAft>
            </a:pPr>
            <a:r>
              <a:rPr lang="en-US" altLang="en-US" sz="3600" dirty="0"/>
              <a:t>Within the organization</a:t>
            </a:r>
          </a:p>
          <a:p>
            <a:pPr lvl="1">
              <a:spcBef>
                <a:spcPct val="10000"/>
              </a:spcBef>
              <a:spcAft>
                <a:spcPct val="15000"/>
              </a:spcAft>
              <a:buFont typeface="Arial" panose="020B0604020202020204" pitchFamily="34" charset="0"/>
              <a:buChar char="•"/>
            </a:pPr>
            <a:r>
              <a:rPr lang="en-US" altLang="en-US" sz="3200" dirty="0"/>
              <a:t>Interviews with employees</a:t>
            </a:r>
          </a:p>
          <a:p>
            <a:pPr lvl="1">
              <a:spcBef>
                <a:spcPct val="10000"/>
              </a:spcBef>
              <a:spcAft>
                <a:spcPct val="15000"/>
              </a:spcAft>
              <a:buFont typeface="Arial" panose="020B0604020202020204" pitchFamily="34" charset="0"/>
              <a:buChar char="•"/>
            </a:pPr>
            <a:r>
              <a:rPr lang="en-US" altLang="en-US" sz="3200" dirty="0"/>
              <a:t>Surveys with employees</a:t>
            </a:r>
          </a:p>
          <a:p>
            <a:pPr>
              <a:spcBef>
                <a:spcPct val="10000"/>
              </a:spcBef>
              <a:spcAft>
                <a:spcPct val="15000"/>
              </a:spcAft>
            </a:pPr>
            <a:r>
              <a:rPr lang="en-US" altLang="en-US" sz="3600" dirty="0"/>
              <a:t>Outside the organization</a:t>
            </a:r>
          </a:p>
          <a:p>
            <a:pPr lvl="1">
              <a:spcBef>
                <a:spcPct val="10000"/>
              </a:spcBef>
              <a:spcAft>
                <a:spcPct val="15000"/>
              </a:spcAft>
              <a:buFont typeface="Arial" panose="020B0604020202020204" pitchFamily="34" charset="0"/>
              <a:buChar char="•"/>
            </a:pPr>
            <a:r>
              <a:rPr lang="en-US" altLang="en-US" sz="3200" dirty="0"/>
              <a:t>SHRM survey</a:t>
            </a:r>
          </a:p>
          <a:p>
            <a:pPr lvl="1">
              <a:spcBef>
                <a:spcPct val="10000"/>
              </a:spcBef>
              <a:spcAft>
                <a:spcPct val="15000"/>
              </a:spcAft>
              <a:buFont typeface="Arial" panose="020B0604020202020204" pitchFamily="34" charset="0"/>
              <a:buChar char="•"/>
            </a:pPr>
            <a:r>
              <a:rPr lang="en-US" altLang="en-US" sz="3200" dirty="0"/>
              <a:t>Organizational practices</a:t>
            </a:r>
          </a:p>
        </p:txBody>
      </p:sp>
      <p:sp>
        <p:nvSpPr>
          <p:cNvPr id="9" name="Text Placeholder 8" hidden="1"/>
          <p:cNvSpPr>
            <a:spLocks noGrp="1"/>
          </p:cNvSpPr>
          <p:nvPr>
            <p:ph type="body" sz="quarter" idx="16"/>
          </p:nvPr>
        </p:nvSpPr>
        <p:spPr/>
        <p:txBody>
          <a:bodyPr/>
          <a:lstStyle/>
          <a:p>
            <a:endParaRPr lang="en-US"/>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503399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Job Rewards Interview Questions</a:t>
            </a:r>
            <a:r>
              <a:rPr lang="en-US" sz="1600" dirty="0"/>
              <a:t> 1</a:t>
            </a:r>
          </a:p>
        </p:txBody>
      </p:sp>
      <p:sp>
        <p:nvSpPr>
          <p:cNvPr id="3" name="Content Placeholder 2"/>
          <p:cNvSpPr>
            <a:spLocks noGrp="1"/>
          </p:cNvSpPr>
          <p:nvPr>
            <p:ph idx="1"/>
          </p:nvPr>
        </p:nvSpPr>
        <p:spPr/>
        <p:txBody>
          <a:bodyPr/>
          <a:lstStyle/>
          <a:p>
            <a:r>
              <a:rPr lang="en-US" dirty="0"/>
              <a:t>Rewards Offered</a:t>
            </a:r>
          </a:p>
          <a:p>
            <a:pPr lvl="1">
              <a:buFont typeface="Arial" panose="020B0604020202020204" pitchFamily="34" charset="0"/>
              <a:buChar char="•"/>
            </a:pPr>
            <a:r>
              <a:rPr lang="en-US" dirty="0"/>
              <a:t>What are the most rewarding elements of your job? Consider both the work itself and the pay and benefits associated with your job.</a:t>
            </a:r>
          </a:p>
          <a:p>
            <a:pPr lvl="1">
              <a:buFont typeface="Arial" panose="020B0604020202020204" pitchFamily="34" charset="0"/>
              <a:buChar char="•"/>
            </a:pPr>
            <a:r>
              <a:rPr lang="en-US" dirty="0"/>
              <a:t>Looking ahead, are there any changes you can think of that would make your job more rewarding?</a:t>
            </a:r>
          </a:p>
          <a:p>
            <a:r>
              <a:rPr lang="en-US" dirty="0"/>
              <a:t>Reward Magnitude</a:t>
            </a:r>
          </a:p>
          <a:p>
            <a:pPr lvl="1">
              <a:buFont typeface="Arial" panose="020B0604020202020204" pitchFamily="34" charset="0"/>
              <a:buChar char="•"/>
            </a:pPr>
            <a:r>
              <a:rPr lang="en-US" dirty="0"/>
              <a:t>Describe the amount of potential for growth and development in your job.</a:t>
            </a:r>
          </a:p>
          <a:p>
            <a:pPr lvl="1">
              <a:buFont typeface="Arial" panose="020B0604020202020204" pitchFamily="34" charset="0"/>
              <a:buChar char="•"/>
            </a:pPr>
            <a:r>
              <a:rPr lang="en-US" dirty="0"/>
              <a:t>Do you feel like the pay and benefits provided for your job are adequate for the work you do, and if not, what would you change?</a:t>
            </a:r>
          </a:p>
        </p:txBody>
      </p:sp>
      <p:sp>
        <p:nvSpPr>
          <p:cNvPr id="8" name="Text Placeholder 7" hidden="1"/>
          <p:cNvSpPr>
            <a:spLocks noGrp="1"/>
          </p:cNvSpPr>
          <p:nvPr>
            <p:ph type="body" sz="quarter" idx="16"/>
          </p:nvPr>
        </p:nvSpPr>
        <p:spPr/>
        <p:txBody>
          <a:bodyPr/>
          <a:lstStyle/>
          <a:p>
            <a:endParaRPr lang="en-US"/>
          </a:p>
        </p:txBody>
      </p:sp>
      <p:sp>
        <p:nvSpPr>
          <p:cNvPr id="7" name="Text Placeholder 6"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9754112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Job Rewards Interview Questions</a:t>
            </a:r>
            <a:r>
              <a:rPr lang="en-US" sz="1600" dirty="0"/>
              <a:t> 2</a:t>
            </a:r>
          </a:p>
        </p:txBody>
      </p:sp>
      <p:sp>
        <p:nvSpPr>
          <p:cNvPr id="3" name="Content Placeholder 2"/>
          <p:cNvSpPr>
            <a:spLocks noGrp="1"/>
          </p:cNvSpPr>
          <p:nvPr>
            <p:ph idx="1"/>
          </p:nvPr>
        </p:nvSpPr>
        <p:spPr/>
        <p:txBody>
          <a:bodyPr/>
          <a:lstStyle/>
          <a:p>
            <a:r>
              <a:rPr lang="en-US" dirty="0"/>
              <a:t>Reward Mix</a:t>
            </a:r>
          </a:p>
          <a:p>
            <a:pPr lvl="1">
              <a:buFont typeface="Arial" panose="020B0604020202020204" pitchFamily="34" charset="0"/>
              <a:buChar char="•"/>
            </a:pPr>
            <a:r>
              <a:rPr lang="en-US" dirty="0"/>
              <a:t>If you could change the mix of rewards provided in your job, what would you add?</a:t>
            </a:r>
          </a:p>
          <a:p>
            <a:pPr lvl="1">
              <a:buFont typeface="Arial" panose="020B0604020202020204" pitchFamily="34" charset="0"/>
              <a:buChar char="•"/>
            </a:pPr>
            <a:r>
              <a:rPr lang="en-US" dirty="0"/>
              <a:t>Of the rewards associated with your job, which two are the most important to you?</a:t>
            </a:r>
          </a:p>
          <a:p>
            <a:r>
              <a:rPr lang="en-US" dirty="0"/>
              <a:t>Reward Distinctiveness</a:t>
            </a:r>
          </a:p>
          <a:p>
            <a:pPr lvl="1">
              <a:buFont typeface="Arial" panose="020B0604020202020204" pitchFamily="34" charset="0"/>
              <a:buChar char="•"/>
            </a:pPr>
            <a:r>
              <a:rPr lang="en-US" dirty="0"/>
              <a:t>Which rewards that you receive in your job are you most likely to tell others about?</a:t>
            </a:r>
          </a:p>
          <a:p>
            <a:pPr lvl="1">
              <a:buFont typeface="Arial" panose="020B0604020202020204" pitchFamily="34" charset="0"/>
              <a:buChar char="•"/>
            </a:pPr>
            <a:r>
              <a:rPr lang="en-US" dirty="0"/>
              <a:t>Which of our rewards really stand out to you? To job applicants?</a:t>
            </a:r>
          </a:p>
        </p:txBody>
      </p:sp>
      <p:sp>
        <p:nvSpPr>
          <p:cNvPr id="9" name="Text Placeholder 8" hidden="1"/>
          <p:cNvSpPr>
            <a:spLocks noGrp="1"/>
          </p:cNvSpPr>
          <p:nvPr>
            <p:ph type="body" sz="quarter" idx="16"/>
          </p:nvPr>
        </p:nvSpPr>
        <p:spPr/>
        <p:txBody>
          <a:bodyPr/>
          <a:lstStyle/>
          <a:p>
            <a:endParaRPr lang="en-US"/>
          </a:p>
        </p:txBody>
      </p:sp>
      <p:sp>
        <p:nvSpPr>
          <p:cNvPr id="6" name="Text Placeholder 5"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9423488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Job Rewards Survey</a:t>
            </a:r>
          </a:p>
        </p:txBody>
      </p:sp>
      <p:sp>
        <p:nvSpPr>
          <p:cNvPr id="3" name="Content Placeholder 2"/>
          <p:cNvSpPr>
            <a:spLocks noGrp="1"/>
          </p:cNvSpPr>
          <p:nvPr>
            <p:ph idx="1"/>
          </p:nvPr>
        </p:nvSpPr>
        <p:spPr/>
        <p:txBody>
          <a:bodyPr/>
          <a:lstStyle/>
          <a:p>
            <a:pPr>
              <a:defRPr/>
            </a:pPr>
            <a:r>
              <a:rPr lang="en-US" dirty="0"/>
              <a:t>Developing questions</a:t>
            </a:r>
          </a:p>
          <a:p>
            <a:pPr lvl="1">
              <a:buFont typeface="Arial" panose="020B0604020202020204" pitchFamily="34" charset="0"/>
              <a:buChar char="•"/>
              <a:defRPr/>
            </a:pPr>
            <a:r>
              <a:rPr lang="en-US" dirty="0"/>
              <a:t>Should cover material identified in interviews</a:t>
            </a:r>
          </a:p>
          <a:p>
            <a:pPr lvl="1">
              <a:buFont typeface="Arial" panose="020B0604020202020204" pitchFamily="34" charset="0"/>
              <a:buChar char="•"/>
              <a:defRPr/>
            </a:pPr>
            <a:r>
              <a:rPr lang="en-US" dirty="0"/>
              <a:t>Identify both extrinsic and intrinsic elements</a:t>
            </a:r>
          </a:p>
          <a:p>
            <a:pPr>
              <a:defRPr/>
            </a:pPr>
            <a:r>
              <a:rPr lang="en-US" dirty="0"/>
              <a:t>Response options</a:t>
            </a:r>
          </a:p>
          <a:p>
            <a:pPr lvl="1">
              <a:buFont typeface="Arial" panose="020B0604020202020204" pitchFamily="34" charset="0"/>
              <a:buChar char="•"/>
              <a:defRPr/>
            </a:pPr>
            <a:r>
              <a:rPr lang="en-US" dirty="0"/>
              <a:t>Importance of each type of reward for workers</a:t>
            </a:r>
          </a:p>
          <a:p>
            <a:pPr lvl="1">
              <a:buFont typeface="Arial" panose="020B0604020202020204" pitchFamily="34" charset="0"/>
              <a:buChar char="•"/>
              <a:defRPr/>
            </a:pPr>
            <a:r>
              <a:rPr lang="en-US" dirty="0"/>
              <a:t>Extent to which each type of reward is provided on the job</a:t>
            </a:r>
          </a:p>
        </p:txBody>
      </p:sp>
      <p:sp>
        <p:nvSpPr>
          <p:cNvPr id="9" name="Text Placeholder 8" hidden="1"/>
          <p:cNvSpPr>
            <a:spLocks noGrp="1"/>
          </p:cNvSpPr>
          <p:nvPr>
            <p:ph type="body" sz="quarter" idx="16"/>
          </p:nvPr>
        </p:nvSpPr>
        <p:spPr/>
        <p:txBody>
          <a:bodyPr/>
          <a:lstStyle/>
          <a:p>
            <a:endParaRPr lang="en-US"/>
          </a:p>
        </p:txBody>
      </p:sp>
      <p:sp>
        <p:nvSpPr>
          <p:cNvPr id="6" name="Text Placeholder 5"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0204160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Job Analysis</a:t>
            </a:r>
            <a:r>
              <a:rPr lang="en-US" sz="1800" dirty="0"/>
              <a:t> 4</a:t>
            </a:r>
          </a:p>
        </p:txBody>
      </p:sp>
      <p:sp>
        <p:nvSpPr>
          <p:cNvPr id="3" name="Text Placeholder 2"/>
          <p:cNvSpPr>
            <a:spLocks noGrp="1"/>
          </p:cNvSpPr>
          <p:nvPr>
            <p:ph type="body" sz="quarter" idx="10"/>
          </p:nvPr>
        </p:nvSpPr>
        <p:spPr/>
        <p:txBody>
          <a:bodyPr/>
          <a:lstStyle/>
          <a:p>
            <a:r>
              <a:rPr lang="en-US" dirty="0"/>
              <a:t>Legal Issues</a:t>
            </a:r>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4575820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Legal Issues</a:t>
            </a:r>
            <a:endParaRPr lang="en-US" dirty="0"/>
          </a:p>
        </p:txBody>
      </p:sp>
      <p:sp>
        <p:nvSpPr>
          <p:cNvPr id="6" name="Content Placeholder 5"/>
          <p:cNvSpPr>
            <a:spLocks noGrp="1"/>
          </p:cNvSpPr>
          <p:nvPr>
            <p:ph idx="1"/>
          </p:nvPr>
        </p:nvSpPr>
        <p:spPr/>
        <p:txBody>
          <a:bodyPr/>
          <a:lstStyle/>
          <a:p>
            <a:r>
              <a:rPr lang="en-US" dirty="0"/>
              <a:t>Job relatedness and court cases</a:t>
            </a:r>
          </a:p>
          <a:p>
            <a:pPr lvl="1">
              <a:buFont typeface="Arial" panose="020B0604020202020204" pitchFamily="34" charset="0"/>
              <a:buChar char="•"/>
            </a:pPr>
            <a:r>
              <a:rPr lang="en-US" dirty="0"/>
              <a:t>Recommendations -- Establishing job-related nature of staffing practices </a:t>
            </a:r>
          </a:p>
          <a:p>
            <a:r>
              <a:rPr lang="en-US" dirty="0"/>
              <a:t>Essential job functions</a:t>
            </a:r>
          </a:p>
          <a:p>
            <a:pPr lvl="1">
              <a:buFont typeface="Arial" panose="020B0604020202020204" pitchFamily="34" charset="0"/>
              <a:buChar char="•"/>
            </a:pPr>
            <a:r>
              <a:rPr lang="en-US" dirty="0"/>
              <a:t>fundamental job duties of the employment position the individual with a disability holds or desires</a:t>
            </a:r>
          </a:p>
          <a:p>
            <a:pPr lvl="1">
              <a:buFont typeface="Arial" panose="020B0604020202020204" pitchFamily="34" charset="0"/>
              <a:buChar char="•"/>
            </a:pPr>
            <a:r>
              <a:rPr lang="en-US" dirty="0"/>
              <a:t>the reason the position exists is to perform the function</a:t>
            </a:r>
          </a:p>
          <a:p>
            <a:pPr lvl="1">
              <a:buFont typeface="Arial" panose="020B0604020202020204" pitchFamily="34" charset="0"/>
              <a:buChar char="•"/>
            </a:pPr>
            <a:r>
              <a:rPr lang="en-US" dirty="0"/>
              <a:t>a limited number of employees available among whom the performance of that job function can be distributed</a:t>
            </a:r>
          </a:p>
          <a:p>
            <a:pPr lvl="1">
              <a:buFont typeface="Arial" panose="020B0604020202020204" pitchFamily="34" charset="0"/>
              <a:buChar char="•"/>
            </a:pPr>
            <a:r>
              <a:rPr lang="en-US" dirty="0"/>
              <a:t>the incumbent is hired for his or her expertise or ability to perform the particular function</a:t>
            </a:r>
          </a:p>
          <a:p>
            <a:endParaRPr lang="en-US" dirty="0"/>
          </a:p>
        </p:txBody>
      </p:sp>
      <p:sp>
        <p:nvSpPr>
          <p:cNvPr id="15" name="Text Placeholder 14" hidden="1"/>
          <p:cNvSpPr>
            <a:spLocks noGrp="1"/>
          </p:cNvSpPr>
          <p:nvPr>
            <p:ph type="body" sz="quarter" idx="16"/>
          </p:nvPr>
        </p:nvSpPr>
        <p:spPr/>
        <p:txBody>
          <a:bodyPr/>
          <a:lstStyle/>
          <a:p>
            <a:endParaRPr lang="en-US"/>
          </a:p>
        </p:txBody>
      </p:sp>
      <p:sp>
        <p:nvSpPr>
          <p:cNvPr id="14" name="Text Placeholder 1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8421652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The Need for Job Analysis</a:t>
            </a:r>
          </a:p>
        </p:txBody>
      </p:sp>
      <p:sp>
        <p:nvSpPr>
          <p:cNvPr id="6" name="Content Placeholder 5"/>
          <p:cNvSpPr>
            <a:spLocks noGrp="1"/>
          </p:cNvSpPr>
          <p:nvPr>
            <p:ph idx="1"/>
          </p:nvPr>
        </p:nvSpPr>
        <p:spPr>
          <a:xfrm>
            <a:off x="457200" y="990600"/>
            <a:ext cx="8229600" cy="5562600"/>
          </a:xfrm>
        </p:spPr>
        <p:txBody>
          <a:bodyPr/>
          <a:lstStyle/>
          <a:p>
            <a:r>
              <a:rPr lang="en-US" sz="2800" dirty="0"/>
              <a:t>The process of studying jobs in order to gather, analyze, synthesize, and report information about job requirements and rewards</a:t>
            </a:r>
          </a:p>
          <a:p>
            <a:r>
              <a:rPr lang="en-US" sz="2800" dirty="0"/>
              <a:t>The changing nature of jobs</a:t>
            </a:r>
          </a:p>
          <a:p>
            <a:pPr lvl="1">
              <a:buFont typeface="Arial" panose="020B0604020202020204" pitchFamily="34" charset="0"/>
              <a:buChar char="•"/>
            </a:pPr>
            <a:r>
              <a:rPr lang="en-US" sz="2400" dirty="0"/>
              <a:t>Jobs are constantly evolving</a:t>
            </a:r>
          </a:p>
          <a:p>
            <a:pPr lvl="1">
              <a:buFont typeface="Arial" panose="020B0604020202020204" pitchFamily="34" charset="0"/>
              <a:buChar char="•"/>
            </a:pPr>
            <a:r>
              <a:rPr lang="en-US" sz="2400" dirty="0"/>
              <a:t>Need for greater flexibility</a:t>
            </a:r>
          </a:p>
          <a:p>
            <a:pPr lvl="1">
              <a:buFont typeface="Arial" panose="020B0604020202020204" pitchFamily="34" charset="0"/>
              <a:buChar char="•"/>
            </a:pPr>
            <a:r>
              <a:rPr lang="en-US" sz="2400" dirty="0"/>
              <a:t>Team- based work</a:t>
            </a:r>
          </a:p>
          <a:p>
            <a:pPr lvl="1">
              <a:buFont typeface="Arial" panose="020B0604020202020204" pitchFamily="34" charset="0"/>
              <a:buChar char="•"/>
            </a:pPr>
            <a:r>
              <a:rPr lang="en-US" sz="2400" dirty="0"/>
              <a:t>Employees need to go beyond “tasks and duties as written”</a:t>
            </a:r>
          </a:p>
          <a:p>
            <a:r>
              <a:rPr lang="en-US" sz="2800" dirty="0"/>
              <a:t>Job analyses must be able to adapt to these conditions</a:t>
            </a:r>
          </a:p>
        </p:txBody>
      </p:sp>
      <p:sp>
        <p:nvSpPr>
          <p:cNvPr id="8" name="Text Placeholder 7" hidden="1"/>
          <p:cNvSpPr>
            <a:spLocks noGrp="1"/>
          </p:cNvSpPr>
          <p:nvPr>
            <p:ph type="body" sz="quarter" idx="16"/>
          </p:nvPr>
        </p:nvSpPr>
        <p:spPr/>
        <p:txBody>
          <a:bodyPr/>
          <a:lstStyle/>
          <a:p>
            <a:endParaRPr lang="en-US"/>
          </a:p>
        </p:txBody>
      </p:sp>
      <p:sp>
        <p:nvSpPr>
          <p:cNvPr id="7" name="Text Placeholder 6"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1164417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Establishing Job-Related Nature of Staffing Practices</a:t>
            </a:r>
          </a:p>
        </p:txBody>
      </p:sp>
      <p:sp>
        <p:nvSpPr>
          <p:cNvPr id="6" name="Content Placeholder 5"/>
          <p:cNvSpPr>
            <a:spLocks noGrp="1"/>
          </p:cNvSpPr>
          <p:nvPr>
            <p:ph idx="1"/>
          </p:nvPr>
        </p:nvSpPr>
        <p:spPr/>
        <p:txBody>
          <a:bodyPr/>
          <a:lstStyle/>
          <a:p>
            <a:pPr>
              <a:lnSpc>
                <a:spcPct val="90000"/>
              </a:lnSpc>
            </a:pPr>
            <a:r>
              <a:rPr lang="en-US" altLang="en-US" sz="3600" dirty="0"/>
              <a:t>Job analysis must be performed and must be for the job for which the selection instrument is to be utilized</a:t>
            </a:r>
          </a:p>
          <a:p>
            <a:pPr>
              <a:lnSpc>
                <a:spcPct val="90000"/>
              </a:lnSpc>
            </a:pPr>
            <a:r>
              <a:rPr lang="en-US" altLang="en-US" sz="3600" dirty="0"/>
              <a:t>Analysis of job should be in writing</a:t>
            </a:r>
          </a:p>
          <a:p>
            <a:pPr>
              <a:lnSpc>
                <a:spcPct val="90000"/>
              </a:lnSpc>
            </a:pPr>
            <a:r>
              <a:rPr lang="en-US" altLang="en-US" sz="3600" dirty="0"/>
              <a:t>Job analysis should describe in detail the procedure used</a:t>
            </a:r>
          </a:p>
          <a:p>
            <a:pPr>
              <a:lnSpc>
                <a:spcPct val="90000"/>
              </a:lnSpc>
            </a:pPr>
            <a:r>
              <a:rPr lang="en-US" altLang="en-US" sz="3600" dirty="0"/>
              <a:t>Job data should be collected from a variety of current sources by knowledgeable job analysts</a:t>
            </a:r>
          </a:p>
          <a:p>
            <a:endParaRPr lang="en-US" sz="3600" dirty="0"/>
          </a:p>
        </p:txBody>
      </p:sp>
      <p:sp>
        <p:nvSpPr>
          <p:cNvPr id="15" name="Text Placeholder 14" hidden="1"/>
          <p:cNvSpPr>
            <a:spLocks noGrp="1"/>
          </p:cNvSpPr>
          <p:nvPr>
            <p:ph type="body" sz="quarter" idx="16"/>
          </p:nvPr>
        </p:nvSpPr>
        <p:spPr/>
        <p:txBody>
          <a:bodyPr/>
          <a:lstStyle/>
          <a:p>
            <a:endParaRPr lang="en-US"/>
          </a:p>
        </p:txBody>
      </p:sp>
      <p:sp>
        <p:nvSpPr>
          <p:cNvPr id="14" name="Text Placeholder 1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8170860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Establishing Job-Related Nature of Staffing Practices</a:t>
            </a:r>
            <a:r>
              <a:rPr lang="en-US" sz="1800" dirty="0"/>
              <a:t> 2</a:t>
            </a:r>
          </a:p>
        </p:txBody>
      </p:sp>
      <p:sp>
        <p:nvSpPr>
          <p:cNvPr id="6" name="Content Placeholder 5"/>
          <p:cNvSpPr>
            <a:spLocks noGrp="1"/>
          </p:cNvSpPr>
          <p:nvPr>
            <p:ph idx="1"/>
          </p:nvPr>
        </p:nvSpPr>
        <p:spPr/>
        <p:txBody>
          <a:bodyPr>
            <a:normAutofit fontScale="92500" lnSpcReduction="20000"/>
          </a:bodyPr>
          <a:lstStyle/>
          <a:p>
            <a:pPr>
              <a:lnSpc>
                <a:spcPct val="90000"/>
              </a:lnSpc>
            </a:pPr>
            <a:r>
              <a:rPr lang="en-US" altLang="en-US" sz="3600" dirty="0"/>
              <a:t>Sample size should be large and representative of jobs for which selection instrument is used</a:t>
            </a:r>
          </a:p>
          <a:p>
            <a:pPr>
              <a:lnSpc>
                <a:spcPct val="90000"/>
              </a:lnSpc>
            </a:pPr>
            <a:r>
              <a:rPr lang="en-US" altLang="en-US" sz="3600" dirty="0"/>
              <a:t>Tasks, duties, and activities should be included in analysis</a:t>
            </a:r>
          </a:p>
          <a:p>
            <a:pPr>
              <a:lnSpc>
                <a:spcPct val="90000"/>
              </a:lnSpc>
            </a:pPr>
            <a:r>
              <a:rPr lang="en-US" altLang="en-US" sz="3600" dirty="0"/>
              <a:t>Most important tasks should be represented in selection devise</a:t>
            </a:r>
          </a:p>
          <a:p>
            <a:pPr>
              <a:lnSpc>
                <a:spcPct val="90000"/>
              </a:lnSpc>
            </a:pPr>
            <a:r>
              <a:rPr lang="en-US" altLang="en-US" sz="3600" dirty="0"/>
              <a:t>Competency levels of job performance for entry-level jobs should be specified</a:t>
            </a:r>
          </a:p>
          <a:p>
            <a:pPr>
              <a:lnSpc>
                <a:spcPct val="90000"/>
              </a:lnSpc>
            </a:pPr>
            <a:r>
              <a:rPr lang="en-US" altLang="en-US" sz="3600" dirty="0"/>
              <a:t>Knowledge, skills, and abilities should be specified, particularly if content validation model is followed</a:t>
            </a:r>
          </a:p>
          <a:p>
            <a:endParaRPr lang="en-US" sz="3600" dirty="0"/>
          </a:p>
        </p:txBody>
      </p:sp>
      <p:sp>
        <p:nvSpPr>
          <p:cNvPr id="15" name="Text Placeholder 14" hidden="1"/>
          <p:cNvSpPr>
            <a:spLocks noGrp="1"/>
          </p:cNvSpPr>
          <p:nvPr>
            <p:ph type="body" sz="quarter" idx="16"/>
          </p:nvPr>
        </p:nvSpPr>
        <p:spPr/>
        <p:txBody>
          <a:bodyPr/>
          <a:lstStyle/>
          <a:p>
            <a:endParaRPr lang="en-US"/>
          </a:p>
        </p:txBody>
      </p:sp>
      <p:sp>
        <p:nvSpPr>
          <p:cNvPr id="14" name="Text Placeholder 1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8651955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Ethical Issues in Staffing</a:t>
            </a:r>
          </a:p>
        </p:txBody>
      </p:sp>
      <p:sp>
        <p:nvSpPr>
          <p:cNvPr id="6" name="Content Placeholder 5"/>
          <p:cNvSpPr>
            <a:spLocks noGrp="1"/>
          </p:cNvSpPr>
          <p:nvPr>
            <p:ph idx="1"/>
          </p:nvPr>
        </p:nvSpPr>
        <p:spPr/>
        <p:txBody>
          <a:bodyPr/>
          <a:lstStyle/>
          <a:p>
            <a:pPr>
              <a:lnSpc>
                <a:spcPct val="80000"/>
              </a:lnSpc>
            </a:pPr>
            <a:r>
              <a:rPr lang="en-US" altLang="en-US" sz="3200" dirty="0"/>
              <a:t>Issue 1</a:t>
            </a:r>
          </a:p>
          <a:p>
            <a:pPr lvl="1">
              <a:lnSpc>
                <a:spcPct val="80000"/>
              </a:lnSpc>
              <a:buFont typeface="Arial" panose="020B0604020202020204" pitchFamily="34" charset="0"/>
              <a:buChar char="•"/>
            </a:pPr>
            <a:r>
              <a:rPr lang="en-US" altLang="en-US" sz="2800" dirty="0"/>
              <a:t>It has been suggested that ethical conduct be formally incorporated as a general competency requirement for any job within the organization. Discuss the pros and cons of this suggestion.</a:t>
            </a:r>
          </a:p>
          <a:p>
            <a:pPr>
              <a:lnSpc>
                <a:spcPct val="80000"/>
              </a:lnSpc>
            </a:pPr>
            <a:r>
              <a:rPr lang="en-US" altLang="en-US" sz="3200" dirty="0"/>
              <a:t>Issue 2</a:t>
            </a:r>
          </a:p>
          <a:p>
            <a:pPr lvl="1">
              <a:lnSpc>
                <a:spcPct val="80000"/>
              </a:lnSpc>
              <a:buFont typeface="Arial" panose="020B0604020202020204" pitchFamily="34" charset="0"/>
              <a:buChar char="•"/>
            </a:pPr>
            <a:r>
              <a:rPr lang="en-US" altLang="en-US" sz="2800" dirty="0"/>
              <a:t>Assume you are assisting in the conduct of job analysis as an HR department representative. You have encountered several managers who want to delete certain tasks and KSAOs from the formal job description having to do with employee safety, even though they clearly are job requirements. How should you handle this situation?</a:t>
            </a:r>
          </a:p>
        </p:txBody>
      </p:sp>
      <p:sp>
        <p:nvSpPr>
          <p:cNvPr id="8" name="Text Placeholder 7" hidden="1"/>
          <p:cNvSpPr>
            <a:spLocks noGrp="1"/>
          </p:cNvSpPr>
          <p:nvPr>
            <p:ph type="body" sz="quarter" idx="16"/>
          </p:nvPr>
        </p:nvSpPr>
        <p:spPr/>
        <p:txBody>
          <a:bodyPr/>
          <a:lstStyle/>
          <a:p>
            <a:endParaRPr lang="en-US"/>
          </a:p>
        </p:txBody>
      </p:sp>
      <p:sp>
        <p:nvSpPr>
          <p:cNvPr id="7" name="Text Placeholder 6"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2496609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hidden="1">
            <a:extLst>
              <a:ext uri="{FF2B5EF4-FFF2-40B4-BE49-F238E27FC236}">
                <a16:creationId xmlns:a16="http://schemas.microsoft.com/office/drawing/2014/main" id="{9F71AB2B-446E-40E3-AD16-53ADD95A49B5}"/>
              </a:ext>
            </a:extLst>
          </p:cNvPr>
          <p:cNvSpPr>
            <a:spLocks noGrp="1"/>
          </p:cNvSpPr>
          <p:nvPr>
            <p:ph type="title"/>
          </p:nvPr>
        </p:nvSpPr>
        <p:spPr/>
        <p:txBody>
          <a:bodyPr/>
          <a:lstStyle/>
          <a:p>
            <a:r>
              <a:rPr lang="en-US" sz="1600" noProof="0" dirty="0">
                <a:latin typeface="Calibri" panose="020F0502020204030204" pitchFamily="34" charset="0"/>
              </a:rPr>
              <a:t>End of Main Content</a:t>
            </a:r>
            <a:endParaRPr lang="en-IN" dirty="0"/>
          </a:p>
        </p:txBody>
      </p:sp>
      <p:sp>
        <p:nvSpPr>
          <p:cNvPr id="11" name="Long Copyright">
            <a:extLst>
              <a:ext uri="{FF2B5EF4-FFF2-40B4-BE49-F238E27FC236}">
                <a16:creationId xmlns:a16="http://schemas.microsoft.com/office/drawing/2014/main" id="{9098FCAF-3D5F-40A5-8537-AB128A2ED451}"/>
              </a:ext>
            </a:extLst>
          </p:cNvPr>
          <p:cNvSpPr>
            <a:spLocks noGrp="1"/>
          </p:cNvSpPr>
          <p:nvPr>
            <p:ph type="ftr" sz="quarter" idx="10"/>
          </p:nvPr>
        </p:nvSpPr>
        <p:spPr>
          <a:xfrm>
            <a:off x="0" y="6400800"/>
            <a:ext cx="9144000" cy="457200"/>
          </a:xfrm>
        </p:spPr>
        <p:txBody>
          <a:bodyPr/>
          <a:lstStyle>
            <a:lvl1pPr algn="ctr">
              <a:defRPr sz="800">
                <a:latin typeface="Calibri" panose="020F0502020204030204" pitchFamily="34" charset="0"/>
                <a:cs typeface="Calibri" panose="020F0502020204030204" pitchFamily="34" charset="0"/>
              </a:defRPr>
            </a:lvl1pPr>
          </a:lstStyle>
          <a:p>
            <a:pPr>
              <a:defRPr/>
            </a:pPr>
            <a:r>
              <a:rPr lang="en-US"/>
              <a:t>Copyright 2022 © McGraw Hill LLC. All rights reserved. No reproduction or distribution without the prior written consent of McGraw Hill LLC.</a:t>
            </a:r>
            <a:endParaRPr lang="en-US" dirty="0"/>
          </a:p>
        </p:txBody>
      </p:sp>
    </p:spTree>
    <p:extLst>
      <p:ext uri="{BB962C8B-B14F-4D97-AF65-F5344CB8AC3E}">
        <p14:creationId xmlns:p14="http://schemas.microsoft.com/office/powerpoint/2010/main" val="491456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US" dirty="0"/>
              <a:t>Comparison of Types of Job Analysis</a:t>
            </a:r>
          </a:p>
        </p:txBody>
      </p:sp>
      <p:sp>
        <p:nvSpPr>
          <p:cNvPr id="3" name="Content Placeholder 2">
            <a:extLst>
              <a:ext uri="{FF2B5EF4-FFF2-40B4-BE49-F238E27FC236}">
                <a16:creationId xmlns:a16="http://schemas.microsoft.com/office/drawing/2014/main" id="{5FFFDC04-BFD2-462F-B7EB-401DE2A5F20A}"/>
              </a:ext>
            </a:extLst>
          </p:cNvPr>
          <p:cNvSpPr>
            <a:spLocks noGrp="1"/>
          </p:cNvSpPr>
          <p:nvPr>
            <p:ph sz="quarter" idx="12"/>
          </p:nvPr>
        </p:nvSpPr>
        <p:spPr>
          <a:xfrm>
            <a:off x="904009" y="1447800"/>
            <a:ext cx="7412182" cy="838200"/>
          </a:xfrm>
        </p:spPr>
        <p:txBody>
          <a:bodyPr/>
          <a:lstStyle/>
          <a:p>
            <a:pPr marL="0" indent="0">
              <a:buNone/>
            </a:pPr>
            <a:r>
              <a:rPr lang="en-US" sz="2000" dirty="0"/>
              <a:t>Table divided into four columns summarizes comparison of types of job analysis. Column 1 notes method, process, and staffing implications. Column headers from column two to four are marked as: Job requirements, competency, and job rewards. </a:t>
            </a:r>
          </a:p>
        </p:txBody>
      </p:sp>
      <p:graphicFrame>
        <p:nvGraphicFramePr>
          <p:cNvPr id="14" name="Table 3">
            <a:extLst>
              <a:ext uri="{FF2B5EF4-FFF2-40B4-BE49-F238E27FC236}">
                <a16:creationId xmlns:a16="http://schemas.microsoft.com/office/drawing/2014/main" id="{523B50F2-CF47-487F-9B82-BAC0849766F8}"/>
              </a:ext>
            </a:extLst>
          </p:cNvPr>
          <p:cNvGraphicFramePr>
            <a:graphicFrameLocks noGrp="1"/>
          </p:cNvGraphicFramePr>
          <p:nvPr>
            <p:ph sz="quarter" idx="13"/>
            <p:extLst>
              <p:ext uri="{D42A27DB-BD31-4B8C-83A1-F6EECF244321}">
                <p14:modId xmlns:p14="http://schemas.microsoft.com/office/powerpoint/2010/main" val="3903057379"/>
              </p:ext>
            </p:extLst>
          </p:nvPr>
        </p:nvGraphicFramePr>
        <p:xfrm>
          <a:off x="533400" y="1374774"/>
          <a:ext cx="8153400" cy="4416426"/>
        </p:xfrm>
        <a:graphic>
          <a:graphicData uri="http://schemas.openxmlformats.org/drawingml/2006/table">
            <a:tbl>
              <a:tblPr firstRow="1" firstCol="1" bandRow="1">
                <a:tableStyleId>{C083E6E3-FA7D-4D7B-A595-EF9225AFEA82}</a:tableStyleId>
              </a:tblPr>
              <a:tblGrid>
                <a:gridCol w="2038350">
                  <a:extLst>
                    <a:ext uri="{9D8B030D-6E8A-4147-A177-3AD203B41FA5}">
                      <a16:colId xmlns:a16="http://schemas.microsoft.com/office/drawing/2014/main" val="20000"/>
                    </a:ext>
                  </a:extLst>
                </a:gridCol>
                <a:gridCol w="2038350">
                  <a:extLst>
                    <a:ext uri="{9D8B030D-6E8A-4147-A177-3AD203B41FA5}">
                      <a16:colId xmlns:a16="http://schemas.microsoft.com/office/drawing/2014/main" val="20001"/>
                    </a:ext>
                  </a:extLst>
                </a:gridCol>
                <a:gridCol w="2038350">
                  <a:extLst>
                    <a:ext uri="{9D8B030D-6E8A-4147-A177-3AD203B41FA5}">
                      <a16:colId xmlns:a16="http://schemas.microsoft.com/office/drawing/2014/main" val="20002"/>
                    </a:ext>
                  </a:extLst>
                </a:gridCol>
                <a:gridCol w="2038350">
                  <a:extLst>
                    <a:ext uri="{9D8B030D-6E8A-4147-A177-3AD203B41FA5}">
                      <a16:colId xmlns:a16="http://schemas.microsoft.com/office/drawing/2014/main" val="20003"/>
                    </a:ext>
                  </a:extLst>
                </a:gridCol>
              </a:tblGrid>
              <a:tr h="245357">
                <a:tc>
                  <a:txBody>
                    <a:bodyPr/>
                    <a:lstStyle/>
                    <a:p>
                      <a:pPr marL="0" marR="0">
                        <a:lnSpc>
                          <a:spcPct val="115000"/>
                        </a:lnSpc>
                        <a:spcBef>
                          <a:spcPts val="0"/>
                        </a:spcBef>
                        <a:spcAft>
                          <a:spcPts val="0"/>
                        </a:spcAft>
                      </a:pPr>
                      <a:r>
                        <a:rPr lang="en-US" sz="1400" dirty="0">
                          <a:effectLst/>
                        </a:rPr>
                        <a:t> </a:t>
                      </a:r>
                      <a:endParaRPr lang="en-US" sz="1400" dirty="0">
                        <a:solidFill>
                          <a:schemeClr val="tx1"/>
                        </a:solidFill>
                        <a:effectLst/>
                        <a:latin typeface="Calibri"/>
                        <a:ea typeface="Calibri"/>
                        <a:cs typeface="Times New Roman"/>
                      </a:endParaRPr>
                    </a:p>
                  </a:txBody>
                  <a:tcPr marL="68578" marR="68578" marT="0" marB="0">
                    <a:solidFill>
                      <a:srgbClr val="D6D6D6"/>
                    </a:solidFill>
                  </a:tcPr>
                </a:tc>
                <a:tc>
                  <a:txBody>
                    <a:bodyPr/>
                    <a:lstStyle/>
                    <a:p>
                      <a:pPr marL="0" marR="0" algn="ctr">
                        <a:lnSpc>
                          <a:spcPct val="115000"/>
                        </a:lnSpc>
                        <a:spcBef>
                          <a:spcPts val="0"/>
                        </a:spcBef>
                        <a:spcAft>
                          <a:spcPts val="0"/>
                        </a:spcAft>
                      </a:pPr>
                      <a:r>
                        <a:rPr lang="en-US" sz="1400" dirty="0">
                          <a:effectLst/>
                        </a:rPr>
                        <a:t>Job requirements</a:t>
                      </a:r>
                      <a:endParaRPr lang="en-US" sz="1400" dirty="0">
                        <a:solidFill>
                          <a:schemeClr val="tx1"/>
                        </a:solidFill>
                        <a:effectLst/>
                        <a:latin typeface="Calibri"/>
                        <a:ea typeface="Calibri"/>
                        <a:cs typeface="Times New Roman"/>
                      </a:endParaRPr>
                    </a:p>
                  </a:txBody>
                  <a:tcPr marL="68578" marR="68578" marT="0" marB="0">
                    <a:solidFill>
                      <a:srgbClr val="D6D6D6"/>
                    </a:solidFill>
                  </a:tcPr>
                </a:tc>
                <a:tc>
                  <a:txBody>
                    <a:bodyPr/>
                    <a:lstStyle/>
                    <a:p>
                      <a:pPr marL="0" marR="0" algn="ctr">
                        <a:lnSpc>
                          <a:spcPct val="115000"/>
                        </a:lnSpc>
                        <a:spcBef>
                          <a:spcPts val="0"/>
                        </a:spcBef>
                        <a:spcAft>
                          <a:spcPts val="0"/>
                        </a:spcAft>
                      </a:pPr>
                      <a:r>
                        <a:rPr lang="en-US" sz="1400">
                          <a:effectLst/>
                        </a:rPr>
                        <a:t>Competency</a:t>
                      </a:r>
                      <a:endParaRPr lang="en-US" sz="1400">
                        <a:solidFill>
                          <a:schemeClr val="tx1"/>
                        </a:solidFill>
                        <a:effectLst/>
                        <a:latin typeface="Calibri"/>
                        <a:ea typeface="Calibri"/>
                        <a:cs typeface="Times New Roman"/>
                      </a:endParaRPr>
                    </a:p>
                  </a:txBody>
                  <a:tcPr marL="68578" marR="68578" marT="0" marB="0">
                    <a:solidFill>
                      <a:srgbClr val="D6D6D6"/>
                    </a:solidFill>
                  </a:tcPr>
                </a:tc>
                <a:tc>
                  <a:txBody>
                    <a:bodyPr/>
                    <a:lstStyle/>
                    <a:p>
                      <a:pPr marL="0" marR="0" algn="ctr">
                        <a:lnSpc>
                          <a:spcPct val="115000"/>
                        </a:lnSpc>
                        <a:spcBef>
                          <a:spcPts val="0"/>
                        </a:spcBef>
                        <a:spcAft>
                          <a:spcPts val="0"/>
                        </a:spcAft>
                      </a:pPr>
                      <a:r>
                        <a:rPr lang="en-US" sz="1400" dirty="0">
                          <a:effectLst/>
                        </a:rPr>
                        <a:t>Job rewards</a:t>
                      </a:r>
                      <a:endParaRPr lang="en-US" sz="1400" dirty="0">
                        <a:solidFill>
                          <a:schemeClr val="tx1"/>
                        </a:solidFill>
                        <a:effectLst/>
                        <a:latin typeface="Calibri"/>
                        <a:ea typeface="Calibri"/>
                        <a:cs typeface="Times New Roman"/>
                      </a:endParaRPr>
                    </a:p>
                  </a:txBody>
                  <a:tcPr marL="68578" marR="68578" marT="0" marB="0">
                    <a:solidFill>
                      <a:srgbClr val="D6D6D6"/>
                    </a:solidFill>
                  </a:tcPr>
                </a:tc>
                <a:extLst>
                  <a:ext uri="{0D108BD9-81ED-4DB2-BD59-A6C34878D82A}">
                    <a16:rowId xmlns:a16="http://schemas.microsoft.com/office/drawing/2014/main" val="10000"/>
                  </a:ext>
                </a:extLst>
              </a:tr>
              <a:tr h="1472142">
                <a:tc>
                  <a:txBody>
                    <a:bodyPr/>
                    <a:lstStyle/>
                    <a:p>
                      <a:pPr marL="0" marR="0">
                        <a:lnSpc>
                          <a:spcPct val="115000"/>
                        </a:lnSpc>
                        <a:spcBef>
                          <a:spcPts val="0"/>
                        </a:spcBef>
                        <a:spcAft>
                          <a:spcPts val="0"/>
                        </a:spcAft>
                      </a:pPr>
                      <a:r>
                        <a:rPr lang="en-US" sz="1400" dirty="0">
                          <a:effectLst/>
                        </a:rPr>
                        <a:t>Method</a:t>
                      </a:r>
                      <a:endParaRPr lang="en-US" sz="1400" dirty="0">
                        <a:solidFill>
                          <a:schemeClr val="tx1"/>
                        </a:solidFill>
                        <a:effectLst/>
                        <a:latin typeface="Calibri"/>
                        <a:ea typeface="Calibri"/>
                        <a:cs typeface="Times New Roman"/>
                      </a:endParaRPr>
                    </a:p>
                  </a:txBody>
                  <a:tcPr marL="68578" marR="68578" marT="0" marB="0">
                    <a:solidFill>
                      <a:srgbClr val="ECECEC"/>
                    </a:solidFill>
                  </a:tcPr>
                </a:tc>
                <a:tc>
                  <a:txBody>
                    <a:bodyPr/>
                    <a:lstStyle/>
                    <a:p>
                      <a:pPr marL="0" marR="0">
                        <a:lnSpc>
                          <a:spcPct val="115000"/>
                        </a:lnSpc>
                        <a:spcBef>
                          <a:spcPts val="0"/>
                        </a:spcBef>
                        <a:spcAft>
                          <a:spcPts val="0"/>
                        </a:spcAft>
                      </a:pPr>
                      <a:r>
                        <a:rPr lang="en-US" sz="1400" dirty="0">
                          <a:effectLst/>
                        </a:rPr>
                        <a:t>Collect information on activities performed on the job to assess needed KSAOs for each job </a:t>
                      </a:r>
                      <a:endParaRPr lang="en-US" sz="1400" dirty="0">
                        <a:solidFill>
                          <a:schemeClr val="tx1"/>
                        </a:solidFill>
                        <a:effectLst/>
                        <a:latin typeface="Calibri"/>
                        <a:ea typeface="Calibri"/>
                        <a:cs typeface="Times New Roman"/>
                      </a:endParaRPr>
                    </a:p>
                  </a:txBody>
                  <a:tcPr marL="68578" marR="68578" marT="0" marB="0">
                    <a:solidFill>
                      <a:srgbClr val="ECECEC"/>
                    </a:solidFill>
                  </a:tcPr>
                </a:tc>
                <a:tc>
                  <a:txBody>
                    <a:bodyPr/>
                    <a:lstStyle/>
                    <a:p>
                      <a:pPr marL="0" marR="0">
                        <a:lnSpc>
                          <a:spcPct val="115000"/>
                        </a:lnSpc>
                        <a:spcBef>
                          <a:spcPts val="0"/>
                        </a:spcBef>
                        <a:spcAft>
                          <a:spcPts val="0"/>
                        </a:spcAft>
                      </a:pPr>
                      <a:r>
                        <a:rPr lang="en-US" sz="1400" dirty="0">
                          <a:effectLst/>
                        </a:rPr>
                        <a:t>Collect information on company strategy to determine KSAOs  and behavioral capabilities across the organization</a:t>
                      </a:r>
                      <a:endParaRPr lang="en-US" sz="1400" dirty="0">
                        <a:solidFill>
                          <a:schemeClr val="tx1"/>
                        </a:solidFill>
                        <a:effectLst/>
                        <a:latin typeface="Calibri"/>
                        <a:ea typeface="Calibri"/>
                        <a:cs typeface="Times New Roman"/>
                      </a:endParaRPr>
                    </a:p>
                  </a:txBody>
                  <a:tcPr marL="68578" marR="68578" marT="0" marB="0">
                    <a:solidFill>
                      <a:srgbClr val="ECECEC"/>
                    </a:solidFill>
                  </a:tcPr>
                </a:tc>
                <a:tc>
                  <a:txBody>
                    <a:bodyPr/>
                    <a:lstStyle/>
                    <a:p>
                      <a:pPr marL="0" marR="0">
                        <a:lnSpc>
                          <a:spcPct val="115000"/>
                        </a:lnSpc>
                        <a:spcBef>
                          <a:spcPts val="0"/>
                        </a:spcBef>
                        <a:spcAft>
                          <a:spcPts val="0"/>
                        </a:spcAft>
                      </a:pPr>
                      <a:r>
                        <a:rPr lang="en-US" sz="1400" dirty="0">
                          <a:effectLst/>
                        </a:rPr>
                        <a:t>Collect information from employees on preferences and outcomes of jobs</a:t>
                      </a:r>
                      <a:endParaRPr lang="en-US" sz="1400" dirty="0">
                        <a:solidFill>
                          <a:schemeClr val="tx1"/>
                        </a:solidFill>
                        <a:effectLst/>
                        <a:latin typeface="Calibri"/>
                        <a:ea typeface="Calibri"/>
                        <a:cs typeface="Times New Roman"/>
                      </a:endParaRPr>
                    </a:p>
                  </a:txBody>
                  <a:tcPr marL="68578" marR="68578" marT="0" marB="0">
                    <a:solidFill>
                      <a:srgbClr val="ECECEC"/>
                    </a:solidFill>
                  </a:tcPr>
                </a:tc>
                <a:extLst>
                  <a:ext uri="{0D108BD9-81ED-4DB2-BD59-A6C34878D82A}">
                    <a16:rowId xmlns:a16="http://schemas.microsoft.com/office/drawing/2014/main" val="10001"/>
                  </a:ext>
                </a:extLst>
              </a:tr>
              <a:tr h="1472142">
                <a:tc>
                  <a:txBody>
                    <a:bodyPr/>
                    <a:lstStyle/>
                    <a:p>
                      <a:pPr marL="0" marR="0">
                        <a:lnSpc>
                          <a:spcPct val="115000"/>
                        </a:lnSpc>
                        <a:spcBef>
                          <a:spcPts val="0"/>
                        </a:spcBef>
                        <a:spcAft>
                          <a:spcPts val="0"/>
                        </a:spcAft>
                      </a:pPr>
                      <a:r>
                        <a:rPr lang="en-US" sz="1400">
                          <a:effectLst/>
                        </a:rPr>
                        <a:t>Process</a:t>
                      </a:r>
                      <a:endParaRPr lang="en-US" sz="1400">
                        <a:solidFill>
                          <a:schemeClr val="tx1"/>
                        </a:solidFill>
                        <a:effectLst/>
                        <a:latin typeface="Calibri"/>
                        <a:ea typeface="Calibri"/>
                        <a:cs typeface="Times New Roman"/>
                      </a:endParaRPr>
                    </a:p>
                  </a:txBody>
                  <a:tcPr marL="68578" marR="68578" marT="0" marB="0">
                    <a:solidFill>
                      <a:srgbClr val="ECECEC"/>
                    </a:solidFill>
                  </a:tcPr>
                </a:tc>
                <a:tc>
                  <a:txBody>
                    <a:bodyPr/>
                    <a:lstStyle/>
                    <a:p>
                      <a:pPr marL="0" marR="0">
                        <a:lnSpc>
                          <a:spcPct val="115000"/>
                        </a:lnSpc>
                        <a:spcBef>
                          <a:spcPts val="0"/>
                        </a:spcBef>
                        <a:spcAft>
                          <a:spcPts val="0"/>
                        </a:spcAft>
                      </a:pPr>
                      <a:r>
                        <a:rPr lang="en-US" sz="1400" dirty="0">
                          <a:effectLst/>
                        </a:rPr>
                        <a:t>Collect data on tasks, duties, responsibilities from incumbents and supervisors, develop job requirements matrix</a:t>
                      </a:r>
                      <a:endParaRPr lang="en-US" sz="1400" dirty="0">
                        <a:solidFill>
                          <a:schemeClr val="tx1"/>
                        </a:solidFill>
                        <a:effectLst/>
                        <a:latin typeface="Calibri"/>
                        <a:ea typeface="Calibri"/>
                        <a:cs typeface="Times New Roman"/>
                      </a:endParaRPr>
                    </a:p>
                  </a:txBody>
                  <a:tcPr marL="68578" marR="68578" marT="0" marB="0">
                    <a:solidFill>
                      <a:srgbClr val="ECECEC"/>
                    </a:solidFill>
                  </a:tcPr>
                </a:tc>
                <a:tc>
                  <a:txBody>
                    <a:bodyPr/>
                    <a:lstStyle/>
                    <a:p>
                      <a:pPr marL="0" marR="0">
                        <a:lnSpc>
                          <a:spcPct val="115000"/>
                        </a:lnSpc>
                        <a:spcBef>
                          <a:spcPts val="0"/>
                        </a:spcBef>
                        <a:spcAft>
                          <a:spcPts val="0"/>
                        </a:spcAft>
                      </a:pPr>
                      <a:r>
                        <a:rPr lang="en-US" sz="1400" dirty="0">
                          <a:effectLst/>
                        </a:rPr>
                        <a:t>Discuss strategy with executives, then review how each job fits with the overall goals</a:t>
                      </a:r>
                      <a:endParaRPr lang="en-US" sz="1400" dirty="0">
                        <a:solidFill>
                          <a:schemeClr val="tx1"/>
                        </a:solidFill>
                        <a:effectLst/>
                        <a:latin typeface="Calibri"/>
                        <a:ea typeface="Calibri"/>
                        <a:cs typeface="Times New Roman"/>
                      </a:endParaRPr>
                    </a:p>
                  </a:txBody>
                  <a:tcPr marL="68578" marR="68578" marT="0" marB="0">
                    <a:solidFill>
                      <a:srgbClr val="ECECEC"/>
                    </a:solidFill>
                  </a:tcPr>
                </a:tc>
                <a:tc>
                  <a:txBody>
                    <a:bodyPr/>
                    <a:lstStyle/>
                    <a:p>
                      <a:pPr marL="0" marR="0">
                        <a:lnSpc>
                          <a:spcPct val="115000"/>
                        </a:lnSpc>
                        <a:spcBef>
                          <a:spcPts val="0"/>
                        </a:spcBef>
                        <a:spcAft>
                          <a:spcPts val="0"/>
                        </a:spcAft>
                      </a:pPr>
                      <a:r>
                        <a:rPr lang="en-US" sz="1400" dirty="0">
                          <a:effectLst/>
                        </a:rPr>
                        <a:t>Develop lists of potential rewards for a job and survey job incumbents and leaders</a:t>
                      </a:r>
                      <a:endParaRPr lang="en-US" sz="1400" dirty="0">
                        <a:solidFill>
                          <a:schemeClr val="tx1"/>
                        </a:solidFill>
                        <a:effectLst/>
                        <a:latin typeface="Calibri"/>
                        <a:ea typeface="Calibri"/>
                        <a:cs typeface="Times New Roman"/>
                      </a:endParaRPr>
                    </a:p>
                  </a:txBody>
                  <a:tcPr marL="68578" marR="68578" marT="0" marB="0">
                    <a:solidFill>
                      <a:srgbClr val="ECECEC"/>
                    </a:solidFill>
                  </a:tcPr>
                </a:tc>
                <a:extLst>
                  <a:ext uri="{0D108BD9-81ED-4DB2-BD59-A6C34878D82A}">
                    <a16:rowId xmlns:a16="http://schemas.microsoft.com/office/drawing/2014/main" val="10002"/>
                  </a:ext>
                </a:extLst>
              </a:tr>
              <a:tr h="1226785">
                <a:tc>
                  <a:txBody>
                    <a:bodyPr/>
                    <a:lstStyle/>
                    <a:p>
                      <a:pPr marL="0" marR="0">
                        <a:lnSpc>
                          <a:spcPct val="115000"/>
                        </a:lnSpc>
                        <a:spcBef>
                          <a:spcPts val="0"/>
                        </a:spcBef>
                        <a:spcAft>
                          <a:spcPts val="0"/>
                        </a:spcAft>
                      </a:pPr>
                      <a:r>
                        <a:rPr lang="en-US" sz="1400">
                          <a:effectLst/>
                        </a:rPr>
                        <a:t>Staffing implications</a:t>
                      </a:r>
                      <a:endParaRPr lang="en-US" sz="1400">
                        <a:solidFill>
                          <a:schemeClr val="tx1"/>
                        </a:solidFill>
                        <a:effectLst/>
                        <a:latin typeface="Calibri"/>
                        <a:ea typeface="Calibri"/>
                        <a:cs typeface="Times New Roman"/>
                      </a:endParaRPr>
                    </a:p>
                  </a:txBody>
                  <a:tcPr marL="68578" marR="68578" marT="0" marB="0">
                    <a:solidFill>
                      <a:srgbClr val="ECECEC"/>
                    </a:solidFill>
                  </a:tcPr>
                </a:tc>
                <a:tc>
                  <a:txBody>
                    <a:bodyPr/>
                    <a:lstStyle/>
                    <a:p>
                      <a:pPr marL="0" marR="0">
                        <a:lnSpc>
                          <a:spcPct val="115000"/>
                        </a:lnSpc>
                        <a:spcBef>
                          <a:spcPts val="0"/>
                        </a:spcBef>
                        <a:spcAft>
                          <a:spcPts val="0"/>
                        </a:spcAft>
                      </a:pPr>
                      <a:r>
                        <a:rPr lang="en-US" sz="1400" dirty="0">
                          <a:effectLst/>
                        </a:rPr>
                        <a:t>Documents task requirements for legal purposes, determines specific KSAOs for selection</a:t>
                      </a:r>
                      <a:endParaRPr lang="en-US" sz="1400" dirty="0">
                        <a:solidFill>
                          <a:schemeClr val="tx1"/>
                        </a:solidFill>
                        <a:effectLst/>
                        <a:latin typeface="Calibri"/>
                        <a:ea typeface="Calibri"/>
                        <a:cs typeface="Times New Roman"/>
                      </a:endParaRPr>
                    </a:p>
                  </a:txBody>
                  <a:tcPr marL="68578" marR="68578" marT="0" marB="0">
                    <a:solidFill>
                      <a:srgbClr val="ECECEC"/>
                    </a:solidFill>
                  </a:tcPr>
                </a:tc>
                <a:tc>
                  <a:txBody>
                    <a:bodyPr/>
                    <a:lstStyle/>
                    <a:p>
                      <a:pPr marL="0" marR="0">
                        <a:lnSpc>
                          <a:spcPct val="115000"/>
                        </a:lnSpc>
                        <a:spcBef>
                          <a:spcPts val="0"/>
                        </a:spcBef>
                        <a:spcAft>
                          <a:spcPts val="0"/>
                        </a:spcAft>
                      </a:pPr>
                      <a:r>
                        <a:rPr lang="en-US" sz="1400">
                          <a:effectLst/>
                        </a:rPr>
                        <a:t>Links organizational strategy with planning process and determines broad KSAOs for selection</a:t>
                      </a:r>
                      <a:endParaRPr lang="en-US" sz="1400">
                        <a:solidFill>
                          <a:schemeClr val="tx1"/>
                        </a:solidFill>
                        <a:effectLst/>
                        <a:latin typeface="Calibri"/>
                        <a:ea typeface="Calibri"/>
                        <a:cs typeface="Times New Roman"/>
                      </a:endParaRPr>
                    </a:p>
                  </a:txBody>
                  <a:tcPr marL="68578" marR="68578" marT="0" marB="0">
                    <a:solidFill>
                      <a:srgbClr val="ECECEC"/>
                    </a:solidFill>
                  </a:tcPr>
                </a:tc>
                <a:tc>
                  <a:txBody>
                    <a:bodyPr/>
                    <a:lstStyle/>
                    <a:p>
                      <a:pPr marL="0" marR="0">
                        <a:lnSpc>
                          <a:spcPct val="115000"/>
                        </a:lnSpc>
                        <a:spcBef>
                          <a:spcPts val="0"/>
                        </a:spcBef>
                        <a:spcAft>
                          <a:spcPts val="0"/>
                        </a:spcAft>
                      </a:pPr>
                      <a:r>
                        <a:rPr lang="en-US" sz="1400" dirty="0">
                          <a:effectLst/>
                        </a:rPr>
                        <a:t>Provides guidance for how to develop recruiting materials and retention strategies</a:t>
                      </a:r>
                      <a:endParaRPr lang="en-US" sz="1400" dirty="0">
                        <a:solidFill>
                          <a:schemeClr val="tx1"/>
                        </a:solidFill>
                        <a:effectLst/>
                        <a:latin typeface="Calibri"/>
                        <a:ea typeface="Calibri"/>
                        <a:cs typeface="Times New Roman"/>
                      </a:endParaRPr>
                    </a:p>
                  </a:txBody>
                  <a:tcPr marL="68578" marR="68578" marT="0" marB="0">
                    <a:solidFill>
                      <a:srgbClr val="ECECEC"/>
                    </a:solidFill>
                  </a:tcPr>
                </a:tc>
                <a:extLst>
                  <a:ext uri="{0D108BD9-81ED-4DB2-BD59-A6C34878D82A}">
                    <a16:rowId xmlns:a16="http://schemas.microsoft.com/office/drawing/2014/main" val="10003"/>
                  </a:ext>
                </a:extLst>
              </a:tr>
            </a:tbl>
          </a:graphicData>
        </a:graphic>
      </p:graphicFrame>
      <p:sp>
        <p:nvSpPr>
          <p:cNvPr id="6" name="Content Placeholder 5" hidden="1">
            <a:extLst>
              <a:ext uri="{FF2B5EF4-FFF2-40B4-BE49-F238E27FC236}">
                <a16:creationId xmlns:a16="http://schemas.microsoft.com/office/drawing/2014/main" id="{0708A7B6-A8B2-47F4-BFF2-A8499EEDFCFA}"/>
              </a:ext>
            </a:extLst>
          </p:cNvPr>
          <p:cNvSpPr>
            <a:spLocks noGrp="1"/>
          </p:cNvSpPr>
          <p:nvPr>
            <p:ph sz="quarter" idx="14"/>
          </p:nvPr>
        </p:nvSpPr>
        <p:spPr/>
        <p:txBody>
          <a:bodyPr/>
          <a:lstStyle/>
          <a:p>
            <a:endParaRPr lang="en-IN"/>
          </a:p>
        </p:txBody>
      </p:sp>
      <p:sp>
        <p:nvSpPr>
          <p:cNvPr id="11" name="Text Placeholder 10" hidden="1">
            <a:extLst>
              <a:ext uri="{FF2B5EF4-FFF2-40B4-BE49-F238E27FC236}">
                <a16:creationId xmlns:a16="http://schemas.microsoft.com/office/drawing/2014/main" id="{BC34DC2D-CBCD-4BA6-BC47-6832179D046F}"/>
              </a:ext>
            </a:extLst>
          </p:cNvPr>
          <p:cNvSpPr>
            <a:spLocks noGrp="1"/>
          </p:cNvSpPr>
          <p:nvPr>
            <p:ph type="body" sz="quarter" idx="16"/>
          </p:nvPr>
        </p:nvSpPr>
        <p:spPr/>
        <p:txBody>
          <a:bodyPr/>
          <a:lstStyle/>
          <a:p>
            <a:endParaRPr lang="en-IN"/>
          </a:p>
        </p:txBody>
      </p:sp>
    </p:spTree>
    <p:extLst>
      <p:ext uri="{BB962C8B-B14F-4D97-AF65-F5344CB8AC3E}">
        <p14:creationId xmlns:p14="http://schemas.microsoft.com/office/powerpoint/2010/main" val="1507788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US" dirty="0"/>
              <a:t>Sources of Information</a:t>
            </a:r>
          </a:p>
        </p:txBody>
      </p:sp>
      <p:sp>
        <p:nvSpPr>
          <p:cNvPr id="3" name="Table Summary">
            <a:extLst>
              <a:ext uri="{FF2B5EF4-FFF2-40B4-BE49-F238E27FC236}">
                <a16:creationId xmlns:a16="http://schemas.microsoft.com/office/drawing/2014/main" id="{D5D3B550-28D6-4C62-AB2D-45E74D3F5492}"/>
              </a:ext>
            </a:extLst>
          </p:cNvPr>
          <p:cNvSpPr>
            <a:spLocks noGrp="1"/>
          </p:cNvSpPr>
          <p:nvPr>
            <p:ph sz="quarter" idx="12"/>
          </p:nvPr>
        </p:nvSpPr>
        <p:spPr>
          <a:xfrm>
            <a:off x="533400" y="2057400"/>
            <a:ext cx="8153400" cy="838200"/>
          </a:xfrm>
        </p:spPr>
        <p:txBody>
          <a:bodyPr/>
          <a:lstStyle/>
          <a:p>
            <a:pPr marL="0" indent="0">
              <a:buNone/>
            </a:pPr>
            <a:r>
              <a:rPr lang="en-US" sz="1800" dirty="0"/>
              <a:t>Table divided into four columns summarizes sources of information. Column 1 notes organizational leaders, supervisors, job incumbents, and external SMEs. Column headers from 2 to 4 are marked as: Job requirements, competency, and job rewards.</a:t>
            </a:r>
          </a:p>
        </p:txBody>
      </p:sp>
      <p:graphicFrame>
        <p:nvGraphicFramePr>
          <p:cNvPr id="14" name="Table 3">
            <a:extLst>
              <a:ext uri="{FF2B5EF4-FFF2-40B4-BE49-F238E27FC236}">
                <a16:creationId xmlns:a16="http://schemas.microsoft.com/office/drawing/2014/main" id="{4643BE7E-AE2B-46E0-B615-FD1A04D14D02}"/>
              </a:ext>
            </a:extLst>
          </p:cNvPr>
          <p:cNvGraphicFramePr>
            <a:graphicFrameLocks noGrp="1"/>
          </p:cNvGraphicFramePr>
          <p:nvPr>
            <p:ph sz="quarter" idx="13"/>
            <p:extLst>
              <p:ext uri="{D42A27DB-BD31-4B8C-83A1-F6EECF244321}">
                <p14:modId xmlns:p14="http://schemas.microsoft.com/office/powerpoint/2010/main" val="1755050448"/>
              </p:ext>
            </p:extLst>
          </p:nvPr>
        </p:nvGraphicFramePr>
        <p:xfrm>
          <a:off x="533400" y="1143000"/>
          <a:ext cx="8153400" cy="4913186"/>
        </p:xfrm>
        <a:graphic>
          <a:graphicData uri="http://schemas.openxmlformats.org/drawingml/2006/table">
            <a:tbl>
              <a:tblPr firstRow="1" firstCol="1" bandRow="1">
                <a:tableStyleId>{C083E6E3-FA7D-4D7B-A595-EF9225AFEA82}</a:tableStyleId>
              </a:tblPr>
              <a:tblGrid>
                <a:gridCol w="2038350">
                  <a:extLst>
                    <a:ext uri="{9D8B030D-6E8A-4147-A177-3AD203B41FA5}">
                      <a16:colId xmlns:a16="http://schemas.microsoft.com/office/drawing/2014/main" val="20000"/>
                    </a:ext>
                  </a:extLst>
                </a:gridCol>
                <a:gridCol w="2038350">
                  <a:extLst>
                    <a:ext uri="{9D8B030D-6E8A-4147-A177-3AD203B41FA5}">
                      <a16:colId xmlns:a16="http://schemas.microsoft.com/office/drawing/2014/main" val="20001"/>
                    </a:ext>
                  </a:extLst>
                </a:gridCol>
                <a:gridCol w="2038350">
                  <a:extLst>
                    <a:ext uri="{9D8B030D-6E8A-4147-A177-3AD203B41FA5}">
                      <a16:colId xmlns:a16="http://schemas.microsoft.com/office/drawing/2014/main" val="20002"/>
                    </a:ext>
                  </a:extLst>
                </a:gridCol>
                <a:gridCol w="2038350">
                  <a:extLst>
                    <a:ext uri="{9D8B030D-6E8A-4147-A177-3AD203B41FA5}">
                      <a16:colId xmlns:a16="http://schemas.microsoft.com/office/drawing/2014/main" val="20003"/>
                    </a:ext>
                  </a:extLst>
                </a:gridCol>
              </a:tblGrid>
              <a:tr h="183562">
                <a:tc>
                  <a:txBody>
                    <a:bodyPr/>
                    <a:lstStyle/>
                    <a:p>
                      <a:pPr marL="0" marR="0">
                        <a:lnSpc>
                          <a:spcPct val="115000"/>
                        </a:lnSpc>
                        <a:spcBef>
                          <a:spcPts val="0"/>
                        </a:spcBef>
                        <a:spcAft>
                          <a:spcPts val="0"/>
                        </a:spcAft>
                      </a:pPr>
                      <a:r>
                        <a:rPr lang="en-US" sz="1400" dirty="0">
                          <a:effectLst/>
                        </a:rPr>
                        <a:t> </a:t>
                      </a:r>
                      <a:endParaRPr lang="en-US" sz="1400" dirty="0">
                        <a:solidFill>
                          <a:schemeClr val="tx1"/>
                        </a:solidFill>
                        <a:effectLst/>
                        <a:latin typeface="Calibri"/>
                        <a:ea typeface="Calibri"/>
                        <a:cs typeface="Times New Roman"/>
                      </a:endParaRPr>
                    </a:p>
                  </a:txBody>
                  <a:tcPr marL="68578" marR="68578" marT="0" marB="0">
                    <a:solidFill>
                      <a:srgbClr val="D6D6D6"/>
                    </a:solidFill>
                  </a:tcPr>
                </a:tc>
                <a:tc>
                  <a:txBody>
                    <a:bodyPr/>
                    <a:lstStyle/>
                    <a:p>
                      <a:pPr marL="0" marR="0" algn="ctr">
                        <a:lnSpc>
                          <a:spcPct val="115000"/>
                        </a:lnSpc>
                        <a:spcBef>
                          <a:spcPts val="0"/>
                        </a:spcBef>
                        <a:spcAft>
                          <a:spcPts val="0"/>
                        </a:spcAft>
                      </a:pPr>
                      <a:r>
                        <a:rPr lang="en-US" sz="1400">
                          <a:effectLst/>
                        </a:rPr>
                        <a:t>Job requirements</a:t>
                      </a:r>
                      <a:endParaRPr lang="en-US" sz="1400">
                        <a:solidFill>
                          <a:schemeClr val="tx1"/>
                        </a:solidFill>
                        <a:effectLst/>
                        <a:latin typeface="Calibri"/>
                        <a:ea typeface="Calibri"/>
                        <a:cs typeface="Times New Roman"/>
                      </a:endParaRPr>
                    </a:p>
                  </a:txBody>
                  <a:tcPr marL="68578" marR="68578" marT="0" marB="0">
                    <a:solidFill>
                      <a:srgbClr val="D6D6D6"/>
                    </a:solidFill>
                  </a:tcPr>
                </a:tc>
                <a:tc>
                  <a:txBody>
                    <a:bodyPr/>
                    <a:lstStyle/>
                    <a:p>
                      <a:pPr marL="0" marR="0" algn="ctr">
                        <a:lnSpc>
                          <a:spcPct val="115000"/>
                        </a:lnSpc>
                        <a:spcBef>
                          <a:spcPts val="0"/>
                        </a:spcBef>
                        <a:spcAft>
                          <a:spcPts val="0"/>
                        </a:spcAft>
                      </a:pPr>
                      <a:r>
                        <a:rPr lang="en-US" sz="1400">
                          <a:effectLst/>
                        </a:rPr>
                        <a:t>Competency</a:t>
                      </a:r>
                      <a:endParaRPr lang="en-US" sz="1400">
                        <a:solidFill>
                          <a:schemeClr val="tx1"/>
                        </a:solidFill>
                        <a:effectLst/>
                        <a:latin typeface="Calibri"/>
                        <a:ea typeface="Calibri"/>
                        <a:cs typeface="Times New Roman"/>
                      </a:endParaRPr>
                    </a:p>
                  </a:txBody>
                  <a:tcPr marL="68578" marR="68578" marT="0" marB="0">
                    <a:solidFill>
                      <a:srgbClr val="D6D6D6"/>
                    </a:solidFill>
                  </a:tcPr>
                </a:tc>
                <a:tc>
                  <a:txBody>
                    <a:bodyPr/>
                    <a:lstStyle/>
                    <a:p>
                      <a:pPr marL="0" marR="0" algn="ctr">
                        <a:lnSpc>
                          <a:spcPct val="115000"/>
                        </a:lnSpc>
                        <a:spcBef>
                          <a:spcPts val="0"/>
                        </a:spcBef>
                        <a:spcAft>
                          <a:spcPts val="0"/>
                        </a:spcAft>
                      </a:pPr>
                      <a:r>
                        <a:rPr lang="en-US" sz="1400" dirty="0">
                          <a:effectLst/>
                        </a:rPr>
                        <a:t>Job rewards</a:t>
                      </a:r>
                      <a:endParaRPr lang="en-US" sz="1400" dirty="0">
                        <a:solidFill>
                          <a:schemeClr val="tx1"/>
                        </a:solidFill>
                        <a:effectLst/>
                        <a:latin typeface="Calibri"/>
                        <a:ea typeface="Calibri"/>
                        <a:cs typeface="Times New Roman"/>
                      </a:endParaRPr>
                    </a:p>
                  </a:txBody>
                  <a:tcPr marL="68578" marR="68578" marT="0" marB="0">
                    <a:solidFill>
                      <a:srgbClr val="D6D6D6"/>
                    </a:solidFill>
                  </a:tcPr>
                </a:tc>
                <a:extLst>
                  <a:ext uri="{0D108BD9-81ED-4DB2-BD59-A6C34878D82A}">
                    <a16:rowId xmlns:a16="http://schemas.microsoft.com/office/drawing/2014/main" val="10000"/>
                  </a:ext>
                </a:extLst>
              </a:tr>
              <a:tr h="1101371">
                <a:tc>
                  <a:txBody>
                    <a:bodyPr/>
                    <a:lstStyle/>
                    <a:p>
                      <a:pPr marL="0" marR="0">
                        <a:lnSpc>
                          <a:spcPct val="150000"/>
                        </a:lnSpc>
                        <a:spcBef>
                          <a:spcPts val="0"/>
                        </a:spcBef>
                        <a:spcAft>
                          <a:spcPts val="0"/>
                        </a:spcAft>
                      </a:pPr>
                      <a:r>
                        <a:rPr lang="en-US" sz="1400" b="1">
                          <a:solidFill>
                            <a:srgbClr val="000000"/>
                          </a:solidFill>
                          <a:effectLst/>
                          <a:latin typeface="ProximaNova-Bold"/>
                          <a:ea typeface="Times New Roman" panose="02020603050405020304" pitchFamily="18" charset="0"/>
                          <a:cs typeface="ProximaNova-Bold"/>
                        </a:rPr>
                        <a:t>Organizational leaders</a:t>
                      </a:r>
                      <a:endParaRPr lang="en-US" sz="1400">
                        <a:solidFill>
                          <a:srgbClr val="000000"/>
                        </a:solidFill>
                        <a:effectLst/>
                        <a:latin typeface="ProximaNova-Regular"/>
                        <a:ea typeface="Times New Roman" panose="02020603050405020304" pitchFamily="18" charset="0"/>
                        <a:cs typeface="ProximaNova-Regular"/>
                      </a:endParaRPr>
                    </a:p>
                  </a:txBody>
                  <a:tcPr marL="50800" marR="50800" marT="50800" marB="50800">
                    <a:solidFill>
                      <a:srgbClr val="ECECEC"/>
                    </a:solidFill>
                  </a:tcPr>
                </a:tc>
                <a:tc>
                  <a:txBody>
                    <a:bodyPr/>
                    <a:lstStyle/>
                    <a:p>
                      <a:pPr marL="0" marR="0">
                        <a:lnSpc>
                          <a:spcPct val="150000"/>
                        </a:lnSpc>
                        <a:spcBef>
                          <a:spcPts val="300"/>
                        </a:spcBef>
                        <a:spcAft>
                          <a:spcPts val="0"/>
                        </a:spcAft>
                      </a:pPr>
                      <a:r>
                        <a:rPr lang="en-US" sz="1200">
                          <a:solidFill>
                            <a:srgbClr val="000000"/>
                          </a:solidFill>
                          <a:effectLst/>
                          <a:latin typeface="ProximaNova-Regular"/>
                          <a:ea typeface="Times New Roman" panose="02020603050405020304" pitchFamily="18" charset="0"/>
                          <a:cs typeface="ProximaNova-Regular"/>
                        </a:rPr>
                        <a:t>Remote or abstract knowledge of job-specific activities</a:t>
                      </a:r>
                    </a:p>
                  </a:txBody>
                  <a:tcPr marL="50800" marR="50800" marT="50800" marB="50800">
                    <a:solidFill>
                      <a:srgbClr val="ECECEC"/>
                    </a:solidFill>
                  </a:tcPr>
                </a:tc>
                <a:tc>
                  <a:txBody>
                    <a:bodyPr/>
                    <a:lstStyle/>
                    <a:p>
                      <a:pPr marL="0" marR="0">
                        <a:lnSpc>
                          <a:spcPct val="150000"/>
                        </a:lnSpc>
                        <a:spcBef>
                          <a:spcPts val="0"/>
                        </a:spcBef>
                        <a:spcAft>
                          <a:spcPts val="0"/>
                        </a:spcAft>
                      </a:pPr>
                      <a:r>
                        <a:rPr lang="en-US" sz="1200">
                          <a:solidFill>
                            <a:srgbClr val="000000"/>
                          </a:solidFill>
                          <a:effectLst/>
                          <a:latin typeface="ProximaNova-Regular"/>
                          <a:ea typeface="Times New Roman" panose="02020603050405020304" pitchFamily="18" charset="0"/>
                          <a:cs typeface="ProximaNova-Regular"/>
                        </a:rPr>
                        <a:t>Expertise in organizational strategies, goals, and future needs</a:t>
                      </a:r>
                    </a:p>
                  </a:txBody>
                  <a:tcPr marL="50800" marR="50800" marT="50800" marB="50800">
                    <a:solidFill>
                      <a:srgbClr val="ECECEC"/>
                    </a:solidFill>
                  </a:tcPr>
                </a:tc>
                <a:tc>
                  <a:txBody>
                    <a:bodyPr/>
                    <a:lstStyle/>
                    <a:p>
                      <a:pPr marL="0" marR="0">
                        <a:lnSpc>
                          <a:spcPct val="150000"/>
                        </a:lnSpc>
                        <a:spcBef>
                          <a:spcPts val="0"/>
                        </a:spcBef>
                        <a:spcAft>
                          <a:spcPts val="0"/>
                        </a:spcAft>
                      </a:pPr>
                      <a:r>
                        <a:rPr lang="en-US" sz="1200" dirty="0">
                          <a:solidFill>
                            <a:srgbClr val="000000"/>
                          </a:solidFill>
                          <a:effectLst/>
                          <a:latin typeface="ProximaNova-Regular"/>
                          <a:ea typeface="Times New Roman" panose="02020603050405020304" pitchFamily="18" charset="0"/>
                          <a:cs typeface="ProximaNova-Regular"/>
                        </a:rPr>
                        <a:t>Knowledge of organizational career paths and future rewards for continued development</a:t>
                      </a:r>
                    </a:p>
                  </a:txBody>
                  <a:tcPr marL="50800" marR="50800" marT="50800" marB="50800">
                    <a:solidFill>
                      <a:srgbClr val="ECECEC"/>
                    </a:solidFill>
                  </a:tcPr>
                </a:tc>
                <a:extLst>
                  <a:ext uri="{0D108BD9-81ED-4DB2-BD59-A6C34878D82A}">
                    <a16:rowId xmlns:a16="http://schemas.microsoft.com/office/drawing/2014/main" val="10001"/>
                  </a:ext>
                </a:extLst>
              </a:tr>
              <a:tr h="1101371">
                <a:tc>
                  <a:txBody>
                    <a:bodyPr/>
                    <a:lstStyle/>
                    <a:p>
                      <a:pPr marL="0" marR="0">
                        <a:lnSpc>
                          <a:spcPct val="150000"/>
                        </a:lnSpc>
                        <a:spcBef>
                          <a:spcPts val="0"/>
                        </a:spcBef>
                        <a:spcAft>
                          <a:spcPts val="0"/>
                        </a:spcAft>
                      </a:pPr>
                      <a:r>
                        <a:rPr lang="en-US" sz="1400" b="1">
                          <a:solidFill>
                            <a:srgbClr val="000000"/>
                          </a:solidFill>
                          <a:effectLst/>
                          <a:latin typeface="ProximaNova-Bold"/>
                          <a:ea typeface="Times New Roman" panose="02020603050405020304" pitchFamily="18" charset="0"/>
                          <a:cs typeface="ProximaNova-Bold"/>
                        </a:rPr>
                        <a:t>Supervisors</a:t>
                      </a:r>
                      <a:endParaRPr lang="en-US" sz="1400">
                        <a:solidFill>
                          <a:srgbClr val="000000"/>
                        </a:solidFill>
                        <a:effectLst/>
                        <a:latin typeface="ProximaNova-Regular"/>
                        <a:ea typeface="Times New Roman" panose="02020603050405020304" pitchFamily="18" charset="0"/>
                        <a:cs typeface="ProximaNova-Regular"/>
                      </a:endParaRPr>
                    </a:p>
                  </a:txBody>
                  <a:tcPr marL="50800" marR="50800" marT="50800" marB="50800">
                    <a:solidFill>
                      <a:srgbClr val="ECECEC"/>
                    </a:solidFill>
                  </a:tcPr>
                </a:tc>
                <a:tc>
                  <a:txBody>
                    <a:bodyPr/>
                    <a:lstStyle/>
                    <a:p>
                      <a:pPr marL="0" marR="0">
                        <a:lnSpc>
                          <a:spcPct val="150000"/>
                        </a:lnSpc>
                        <a:spcBef>
                          <a:spcPts val="300"/>
                        </a:spcBef>
                        <a:spcAft>
                          <a:spcPts val="0"/>
                        </a:spcAft>
                      </a:pPr>
                      <a:r>
                        <a:rPr lang="en-US" sz="1200">
                          <a:solidFill>
                            <a:srgbClr val="000000"/>
                          </a:solidFill>
                          <a:effectLst/>
                          <a:latin typeface="ProximaNova-Regular"/>
                          <a:ea typeface="Times New Roman" panose="02020603050405020304" pitchFamily="18" charset="0"/>
                          <a:cs typeface="ProximaNova-Regular"/>
                        </a:rPr>
                        <a:t>Direct knowledge of how the job should be done</a:t>
                      </a:r>
                    </a:p>
                  </a:txBody>
                  <a:tcPr marL="50800" marR="50800" marT="50800" marB="50800">
                    <a:solidFill>
                      <a:srgbClr val="ECECEC"/>
                    </a:solidFill>
                  </a:tcPr>
                </a:tc>
                <a:tc>
                  <a:txBody>
                    <a:bodyPr/>
                    <a:lstStyle/>
                    <a:p>
                      <a:pPr marL="0" marR="0">
                        <a:lnSpc>
                          <a:spcPct val="150000"/>
                        </a:lnSpc>
                        <a:spcBef>
                          <a:spcPts val="0"/>
                        </a:spcBef>
                        <a:spcAft>
                          <a:spcPts val="0"/>
                        </a:spcAft>
                      </a:pPr>
                      <a:r>
                        <a:rPr lang="en-US" sz="1200">
                          <a:solidFill>
                            <a:srgbClr val="000000"/>
                          </a:solidFill>
                          <a:effectLst/>
                          <a:latin typeface="ProximaNova-Regular"/>
                          <a:ea typeface="Times New Roman" panose="02020603050405020304" pitchFamily="18" charset="0"/>
                          <a:cs typeface="ProximaNova-Regular"/>
                        </a:rPr>
                        <a:t>Mid-level perspective between overall organizational goals and specific activities in jobs</a:t>
                      </a:r>
                    </a:p>
                  </a:txBody>
                  <a:tcPr marL="50800" marR="50800" marT="50800" marB="50800">
                    <a:solidFill>
                      <a:srgbClr val="ECECEC"/>
                    </a:solidFill>
                  </a:tcPr>
                </a:tc>
                <a:tc>
                  <a:txBody>
                    <a:bodyPr/>
                    <a:lstStyle/>
                    <a:p>
                      <a:pPr marL="0" marR="0">
                        <a:lnSpc>
                          <a:spcPct val="150000"/>
                        </a:lnSpc>
                        <a:spcBef>
                          <a:spcPts val="0"/>
                        </a:spcBef>
                        <a:spcAft>
                          <a:spcPts val="0"/>
                        </a:spcAft>
                      </a:pPr>
                      <a:r>
                        <a:rPr lang="en-US" sz="1200">
                          <a:solidFill>
                            <a:srgbClr val="000000"/>
                          </a:solidFill>
                          <a:effectLst/>
                          <a:latin typeface="ProximaNova-Regular"/>
                          <a:ea typeface="Times New Roman" panose="02020603050405020304" pitchFamily="18" charset="0"/>
                          <a:cs typeface="ProximaNova-Regular"/>
                        </a:rPr>
                        <a:t>Control over providing job rewards and knowledge of how rewards relate to performance</a:t>
                      </a:r>
                    </a:p>
                  </a:txBody>
                  <a:tcPr marL="50800" marR="50800" marT="50800" marB="50800">
                    <a:solidFill>
                      <a:srgbClr val="ECECEC"/>
                    </a:solidFill>
                  </a:tcPr>
                </a:tc>
                <a:extLst>
                  <a:ext uri="{0D108BD9-81ED-4DB2-BD59-A6C34878D82A}">
                    <a16:rowId xmlns:a16="http://schemas.microsoft.com/office/drawing/2014/main" val="10002"/>
                  </a:ext>
                </a:extLst>
              </a:tr>
              <a:tr h="1080974">
                <a:tc>
                  <a:txBody>
                    <a:bodyPr/>
                    <a:lstStyle/>
                    <a:p>
                      <a:pPr marL="0" marR="0">
                        <a:lnSpc>
                          <a:spcPct val="150000"/>
                        </a:lnSpc>
                        <a:spcBef>
                          <a:spcPts val="0"/>
                        </a:spcBef>
                        <a:spcAft>
                          <a:spcPts val="0"/>
                        </a:spcAft>
                      </a:pPr>
                      <a:r>
                        <a:rPr lang="en-US" sz="1400" b="1">
                          <a:solidFill>
                            <a:srgbClr val="000000"/>
                          </a:solidFill>
                          <a:effectLst/>
                          <a:latin typeface="ProximaNova-Bold"/>
                          <a:ea typeface="Times New Roman" panose="02020603050405020304" pitchFamily="18" charset="0"/>
                          <a:cs typeface="ProximaNova-Bold"/>
                        </a:rPr>
                        <a:t>Job Incumbents</a:t>
                      </a:r>
                      <a:endParaRPr lang="en-US" sz="1400">
                        <a:solidFill>
                          <a:srgbClr val="000000"/>
                        </a:solidFill>
                        <a:effectLst/>
                        <a:latin typeface="ProximaNova-Regular"/>
                        <a:ea typeface="Times New Roman" panose="02020603050405020304" pitchFamily="18" charset="0"/>
                        <a:cs typeface="ProximaNova-Regular"/>
                      </a:endParaRPr>
                    </a:p>
                  </a:txBody>
                  <a:tcPr marL="50800" marR="50800" marT="50800" marB="50800">
                    <a:solidFill>
                      <a:srgbClr val="ECECEC"/>
                    </a:solidFill>
                  </a:tcPr>
                </a:tc>
                <a:tc>
                  <a:txBody>
                    <a:bodyPr/>
                    <a:lstStyle/>
                    <a:p>
                      <a:pPr marL="0" marR="0">
                        <a:lnSpc>
                          <a:spcPct val="150000"/>
                        </a:lnSpc>
                        <a:spcBef>
                          <a:spcPts val="300"/>
                        </a:spcBef>
                        <a:spcAft>
                          <a:spcPts val="0"/>
                        </a:spcAft>
                      </a:pPr>
                      <a:r>
                        <a:rPr lang="en-US" sz="1200">
                          <a:solidFill>
                            <a:srgbClr val="000000"/>
                          </a:solidFill>
                          <a:effectLst/>
                          <a:latin typeface="ProximaNova-Regular"/>
                          <a:ea typeface="Times New Roman" panose="02020603050405020304" pitchFamily="18" charset="0"/>
                          <a:cs typeface="ProximaNova-Regular"/>
                        </a:rPr>
                        <a:t>Direct knowledge of how the job typically is done</a:t>
                      </a:r>
                    </a:p>
                  </a:txBody>
                  <a:tcPr marL="50800" marR="50800" marT="50800" marB="50800">
                    <a:solidFill>
                      <a:srgbClr val="ECECEC"/>
                    </a:solidFill>
                  </a:tcPr>
                </a:tc>
                <a:tc>
                  <a:txBody>
                    <a:bodyPr/>
                    <a:lstStyle/>
                    <a:p>
                      <a:pPr marL="0" marR="0">
                        <a:lnSpc>
                          <a:spcPct val="150000"/>
                        </a:lnSpc>
                        <a:spcBef>
                          <a:spcPts val="0"/>
                        </a:spcBef>
                        <a:spcAft>
                          <a:spcPts val="0"/>
                        </a:spcAft>
                      </a:pPr>
                      <a:r>
                        <a:rPr lang="en-US" sz="1200">
                          <a:solidFill>
                            <a:srgbClr val="000000"/>
                          </a:solidFill>
                          <a:effectLst/>
                          <a:latin typeface="ProximaNova-Regular"/>
                          <a:ea typeface="Times New Roman" panose="02020603050405020304" pitchFamily="18" charset="0"/>
                          <a:cs typeface="ProximaNova-Regular"/>
                        </a:rPr>
                        <a:t>May have difficulty assessing how immediate job tasks are linked to strategic goals</a:t>
                      </a:r>
                    </a:p>
                  </a:txBody>
                  <a:tcPr marL="50800" marR="50800" marT="50800" marB="50800">
                    <a:solidFill>
                      <a:srgbClr val="ECECEC"/>
                    </a:solidFill>
                  </a:tcPr>
                </a:tc>
                <a:tc>
                  <a:txBody>
                    <a:bodyPr/>
                    <a:lstStyle/>
                    <a:p>
                      <a:pPr marL="0" marR="0">
                        <a:lnSpc>
                          <a:spcPct val="150000"/>
                        </a:lnSpc>
                        <a:spcBef>
                          <a:spcPts val="0"/>
                        </a:spcBef>
                        <a:spcAft>
                          <a:spcPts val="0"/>
                        </a:spcAft>
                      </a:pPr>
                      <a:r>
                        <a:rPr lang="en-US" sz="1200">
                          <a:solidFill>
                            <a:srgbClr val="000000"/>
                          </a:solidFill>
                          <a:effectLst/>
                          <a:latin typeface="ProximaNova-Regular"/>
                          <a:ea typeface="Times New Roman" panose="02020603050405020304" pitchFamily="18" charset="0"/>
                          <a:cs typeface="ProximaNova-Regular"/>
                        </a:rPr>
                        <a:t>Recipient of job rewards for the position; direct knowledge of how rewards are perceived by others in the role</a:t>
                      </a:r>
                    </a:p>
                  </a:txBody>
                  <a:tcPr marL="50800" marR="50800" marT="50800" marB="50800">
                    <a:solidFill>
                      <a:srgbClr val="ECECEC"/>
                    </a:solidFill>
                  </a:tcPr>
                </a:tc>
                <a:extLst>
                  <a:ext uri="{0D108BD9-81ED-4DB2-BD59-A6C34878D82A}">
                    <a16:rowId xmlns:a16="http://schemas.microsoft.com/office/drawing/2014/main" val="10003"/>
                  </a:ext>
                </a:extLst>
              </a:tr>
              <a:tr h="1080974">
                <a:tc>
                  <a:txBody>
                    <a:bodyPr/>
                    <a:lstStyle/>
                    <a:p>
                      <a:pPr marL="0" marR="0">
                        <a:lnSpc>
                          <a:spcPct val="150000"/>
                        </a:lnSpc>
                        <a:spcBef>
                          <a:spcPts val="0"/>
                        </a:spcBef>
                        <a:spcAft>
                          <a:spcPts val="0"/>
                        </a:spcAft>
                      </a:pPr>
                      <a:r>
                        <a:rPr lang="en-US" sz="1400" b="1">
                          <a:solidFill>
                            <a:srgbClr val="000000"/>
                          </a:solidFill>
                          <a:effectLst/>
                          <a:latin typeface="ProximaNova-Bold"/>
                          <a:ea typeface="Times New Roman" panose="02020603050405020304" pitchFamily="18" charset="0"/>
                          <a:cs typeface="ProximaNova-Bold"/>
                        </a:rPr>
                        <a:t>External SMEs</a:t>
                      </a:r>
                      <a:endParaRPr lang="en-US" sz="1400">
                        <a:solidFill>
                          <a:srgbClr val="000000"/>
                        </a:solidFill>
                        <a:effectLst/>
                        <a:latin typeface="ProximaNova-Regular"/>
                        <a:ea typeface="Times New Roman" panose="02020603050405020304" pitchFamily="18" charset="0"/>
                        <a:cs typeface="ProximaNova-Regular"/>
                      </a:endParaRPr>
                    </a:p>
                  </a:txBody>
                  <a:tcPr marL="50800" marR="50800" marT="50800" marB="50800">
                    <a:solidFill>
                      <a:srgbClr val="ECECEC"/>
                    </a:solidFill>
                  </a:tcPr>
                </a:tc>
                <a:tc>
                  <a:txBody>
                    <a:bodyPr/>
                    <a:lstStyle/>
                    <a:p>
                      <a:pPr marL="0" marR="0">
                        <a:lnSpc>
                          <a:spcPct val="150000"/>
                        </a:lnSpc>
                        <a:spcBef>
                          <a:spcPts val="300"/>
                        </a:spcBef>
                        <a:spcAft>
                          <a:spcPts val="0"/>
                        </a:spcAft>
                      </a:pPr>
                      <a:r>
                        <a:rPr lang="en-US" sz="1200">
                          <a:solidFill>
                            <a:srgbClr val="000000"/>
                          </a:solidFill>
                          <a:effectLst/>
                          <a:latin typeface="ProximaNova-Regular"/>
                          <a:ea typeface="Times New Roman" panose="02020603050405020304" pitchFamily="18" charset="0"/>
                          <a:cs typeface="ProximaNova-Regular"/>
                        </a:rPr>
                        <a:t>Expert information on occupations or work as a whole; knowledge regarding how to conduct analysis</a:t>
                      </a:r>
                    </a:p>
                  </a:txBody>
                  <a:tcPr marL="50800" marR="50800" marT="50800" marB="50800">
                    <a:solidFill>
                      <a:srgbClr val="ECECEC"/>
                    </a:solidFill>
                  </a:tcPr>
                </a:tc>
                <a:tc>
                  <a:txBody>
                    <a:bodyPr/>
                    <a:lstStyle/>
                    <a:p>
                      <a:pPr marL="0" marR="0">
                        <a:lnSpc>
                          <a:spcPct val="150000"/>
                        </a:lnSpc>
                        <a:spcBef>
                          <a:spcPts val="0"/>
                        </a:spcBef>
                        <a:spcAft>
                          <a:spcPts val="0"/>
                        </a:spcAft>
                      </a:pPr>
                      <a:r>
                        <a:rPr lang="en-US" sz="1200">
                          <a:solidFill>
                            <a:srgbClr val="000000"/>
                          </a:solidFill>
                          <a:effectLst/>
                          <a:latin typeface="ProximaNova-Regular"/>
                          <a:ea typeface="Times New Roman" panose="02020603050405020304" pitchFamily="18" charset="0"/>
                          <a:cs typeface="ProximaNova-Regular"/>
                        </a:rPr>
                        <a:t>Outsider perspective on how tasks are typically organized; fresh perspective, but lacking strategic and cultural expertise </a:t>
                      </a:r>
                    </a:p>
                  </a:txBody>
                  <a:tcPr marL="50800" marR="50800" marT="50800" marB="50800">
                    <a:solidFill>
                      <a:srgbClr val="ECECEC"/>
                    </a:solidFill>
                  </a:tcPr>
                </a:tc>
                <a:tc>
                  <a:txBody>
                    <a:bodyPr/>
                    <a:lstStyle/>
                    <a:p>
                      <a:pPr marL="0" marR="0">
                        <a:lnSpc>
                          <a:spcPct val="150000"/>
                        </a:lnSpc>
                        <a:spcBef>
                          <a:spcPts val="0"/>
                        </a:spcBef>
                        <a:spcAft>
                          <a:spcPts val="0"/>
                        </a:spcAft>
                      </a:pPr>
                      <a:r>
                        <a:rPr lang="en-US" sz="1200" dirty="0">
                          <a:solidFill>
                            <a:srgbClr val="000000"/>
                          </a:solidFill>
                          <a:effectLst/>
                          <a:latin typeface="ProximaNova-Regular"/>
                          <a:ea typeface="Times New Roman" panose="02020603050405020304" pitchFamily="18" charset="0"/>
                          <a:cs typeface="ProximaNova-Regular"/>
                        </a:rPr>
                        <a:t>May have knowledge of rewards to the job as perceived by individuals in other organizations</a:t>
                      </a:r>
                    </a:p>
                  </a:txBody>
                  <a:tcPr marL="50800" marR="50800" marT="50800" marB="50800">
                    <a:solidFill>
                      <a:srgbClr val="ECECEC"/>
                    </a:solidFill>
                  </a:tcPr>
                </a:tc>
                <a:extLst>
                  <a:ext uri="{0D108BD9-81ED-4DB2-BD59-A6C34878D82A}">
                    <a16:rowId xmlns:a16="http://schemas.microsoft.com/office/drawing/2014/main" val="669604589"/>
                  </a:ext>
                </a:extLst>
              </a:tr>
            </a:tbl>
          </a:graphicData>
        </a:graphic>
      </p:graphicFrame>
      <p:sp>
        <p:nvSpPr>
          <p:cNvPr id="11" name="Text Placeholder 10" hidden="1">
            <a:extLst>
              <a:ext uri="{FF2B5EF4-FFF2-40B4-BE49-F238E27FC236}">
                <a16:creationId xmlns:a16="http://schemas.microsoft.com/office/drawing/2014/main" id="{89C58A6C-F598-4261-A338-8902973E962A}"/>
              </a:ext>
            </a:extLst>
          </p:cNvPr>
          <p:cNvSpPr>
            <a:spLocks noGrp="1"/>
          </p:cNvSpPr>
          <p:nvPr>
            <p:ph type="body" sz="quarter" idx="16"/>
          </p:nvPr>
        </p:nvSpPr>
        <p:spPr/>
        <p:txBody>
          <a:bodyPr/>
          <a:lstStyle/>
          <a:p>
            <a:endParaRPr lang="en-IN"/>
          </a:p>
        </p:txBody>
      </p:sp>
    </p:spTree>
    <p:extLst>
      <p:ext uri="{BB962C8B-B14F-4D97-AF65-F5344CB8AC3E}">
        <p14:creationId xmlns:p14="http://schemas.microsoft.com/office/powerpoint/2010/main" val="33401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Job Analysis</a:t>
            </a:r>
            <a:r>
              <a:rPr lang="en-US" sz="1800" dirty="0"/>
              <a:t> 1</a:t>
            </a:r>
          </a:p>
        </p:txBody>
      </p:sp>
      <p:sp>
        <p:nvSpPr>
          <p:cNvPr id="3" name="Text Placeholder 2"/>
          <p:cNvSpPr>
            <a:spLocks noGrp="1"/>
          </p:cNvSpPr>
          <p:nvPr>
            <p:ph type="body" sz="quarter" idx="10"/>
          </p:nvPr>
        </p:nvSpPr>
        <p:spPr/>
        <p:txBody>
          <a:bodyPr/>
          <a:lstStyle/>
          <a:p>
            <a:r>
              <a:rPr lang="en-US" dirty="0"/>
              <a:t>Job </a:t>
            </a:r>
            <a:r>
              <a:rPr lang="en-US"/>
              <a:t>Requirements Analysis</a:t>
            </a:r>
            <a:endParaRPr lang="en-US" dirty="0"/>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296394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Job Requirements Analysis: Overview</a:t>
            </a:r>
          </a:p>
        </p:txBody>
      </p:sp>
      <p:sp>
        <p:nvSpPr>
          <p:cNvPr id="3" name="Content Placeholder 2"/>
          <p:cNvSpPr>
            <a:spLocks noGrp="1"/>
          </p:cNvSpPr>
          <p:nvPr>
            <p:ph idx="1"/>
          </p:nvPr>
        </p:nvSpPr>
        <p:spPr/>
        <p:txBody>
          <a:bodyPr/>
          <a:lstStyle/>
          <a:p>
            <a:r>
              <a:rPr lang="en-US" dirty="0"/>
              <a:t>Definition</a:t>
            </a:r>
          </a:p>
          <a:p>
            <a:pPr lvl="1">
              <a:buFont typeface="Arial" panose="020B0604020202020204" pitchFamily="34" charset="0"/>
              <a:buChar char="•"/>
            </a:pPr>
            <a:r>
              <a:rPr lang="en-US" dirty="0"/>
              <a:t>Process of studying jobs to gather, analyze, synthesize, and report information about job requirements</a:t>
            </a:r>
          </a:p>
          <a:p>
            <a:pPr lvl="1">
              <a:buFont typeface="Arial" panose="020B0604020202020204" pitchFamily="34" charset="0"/>
              <a:buChar char="•"/>
            </a:pPr>
            <a:r>
              <a:rPr lang="en-US" dirty="0"/>
              <a:t>Specific KSAOs for the job</a:t>
            </a:r>
          </a:p>
          <a:p>
            <a:r>
              <a:rPr lang="en-US" dirty="0"/>
              <a:t>Has different degrees of relevance to staffing activities</a:t>
            </a:r>
          </a:p>
          <a:p>
            <a:r>
              <a:rPr lang="en-US" dirty="0"/>
              <a:t>Support activity for staffing activities</a:t>
            </a:r>
          </a:p>
          <a:p>
            <a:r>
              <a:rPr lang="en-US" dirty="0"/>
              <a:t>Provides foundation for successful staffing systems</a:t>
            </a:r>
          </a:p>
        </p:txBody>
      </p:sp>
      <p:sp>
        <p:nvSpPr>
          <p:cNvPr id="9" name="Text Placeholder 8" hidden="1"/>
          <p:cNvSpPr>
            <a:spLocks noGrp="1"/>
          </p:cNvSpPr>
          <p:nvPr>
            <p:ph type="body" sz="quarter" idx="16"/>
          </p:nvPr>
        </p:nvSpPr>
        <p:spPr/>
        <p:txBody>
          <a:bodyPr/>
          <a:lstStyle/>
          <a:p>
            <a:endParaRPr lang="en-US"/>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6756056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Job Requirements Matrix</a:t>
            </a:r>
          </a:p>
        </p:txBody>
      </p:sp>
      <p:pic>
        <p:nvPicPr>
          <p:cNvPr id="8" name="Picture 2" descr="Chart divided into two columns shows tasks (specific tasks, task dimensions, importance) and KSAOs (nature and importance to tasks).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62625" y="1295400"/>
            <a:ext cx="7818750" cy="4916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8"/>
          <p:cNvSpPr>
            <a:spLocks noGrp="1"/>
          </p:cNvSpPr>
          <p:nvPr>
            <p:ph type="body" sz="quarter" idx="16"/>
          </p:nvPr>
        </p:nvSpPr>
        <p:spPr>
          <a:xfrm>
            <a:off x="3567920" y="6553200"/>
            <a:ext cx="2008160" cy="99950"/>
          </a:xfrm>
        </p:spPr>
        <p:txBody>
          <a:bodyPr/>
          <a:lstStyle/>
          <a:p>
            <a:r>
              <a:rPr lang="en-US" noProof="1">
                <a:hlinkClick r:id="" action="ppaction://noaction"/>
              </a:rPr>
              <a:t>Access the text alternative for slide images.</a:t>
            </a:r>
            <a:endParaRPr lang="en-US" noProof="1"/>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1518292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Task Statements, Dimensions, and Importance</a:t>
            </a:r>
          </a:p>
        </p:txBody>
      </p:sp>
      <p:sp>
        <p:nvSpPr>
          <p:cNvPr id="3" name="Content Placeholder 2"/>
          <p:cNvSpPr>
            <a:spLocks noGrp="1"/>
          </p:cNvSpPr>
          <p:nvPr>
            <p:ph idx="1"/>
          </p:nvPr>
        </p:nvSpPr>
        <p:spPr/>
        <p:txBody>
          <a:bodyPr/>
          <a:lstStyle/>
          <a:p>
            <a:pPr>
              <a:lnSpc>
                <a:spcPct val="90000"/>
              </a:lnSpc>
            </a:pPr>
            <a:r>
              <a:rPr lang="en-US" altLang="en-US" sz="2800" dirty="0"/>
              <a:t>Task Statements</a:t>
            </a:r>
          </a:p>
          <a:p>
            <a:pPr lvl="1">
              <a:lnSpc>
                <a:spcPct val="90000"/>
              </a:lnSpc>
              <a:buFont typeface="Arial" panose="020B0604020202020204" pitchFamily="34" charset="0"/>
              <a:buChar char="•"/>
            </a:pPr>
            <a:r>
              <a:rPr lang="en-US" altLang="en-US" sz="2400" dirty="0"/>
              <a:t>Objectively written descriptions of the behaviors or work activities engaged in by employees in order to perform the job</a:t>
            </a:r>
          </a:p>
          <a:p>
            <a:pPr>
              <a:lnSpc>
                <a:spcPct val="90000"/>
              </a:lnSpc>
            </a:pPr>
            <a:r>
              <a:rPr lang="en-US" altLang="en-US" sz="2800" dirty="0"/>
              <a:t>Task dimensions</a:t>
            </a:r>
          </a:p>
          <a:p>
            <a:pPr lvl="1">
              <a:lnSpc>
                <a:spcPct val="90000"/>
              </a:lnSpc>
              <a:buFont typeface="Arial" panose="020B0604020202020204" pitchFamily="34" charset="0"/>
              <a:buChar char="•"/>
            </a:pPr>
            <a:r>
              <a:rPr lang="en-US" altLang="en-US" dirty="0"/>
              <a:t>Involves grouping sets of task statements into dimensions, attaching a name to each dimension</a:t>
            </a:r>
          </a:p>
          <a:p>
            <a:pPr lvl="1">
              <a:lnSpc>
                <a:spcPct val="90000"/>
              </a:lnSpc>
              <a:buFont typeface="Arial" panose="020B0604020202020204" pitchFamily="34" charset="0"/>
              <a:buChar char="•"/>
            </a:pPr>
            <a:r>
              <a:rPr lang="en-US" altLang="en-US" dirty="0"/>
              <a:t>Other terms -- “duties,” “accountability areas,” “responsibilities,” and “performance dimensions”</a:t>
            </a:r>
          </a:p>
          <a:p>
            <a:pPr>
              <a:lnSpc>
                <a:spcPct val="90000"/>
              </a:lnSpc>
            </a:pPr>
            <a:r>
              <a:rPr lang="en-US" altLang="en-US" dirty="0"/>
              <a:t>Task/dimension importance</a:t>
            </a:r>
          </a:p>
          <a:p>
            <a:pPr lvl="1">
              <a:lnSpc>
                <a:spcPct val="80000"/>
              </a:lnSpc>
              <a:buFont typeface="Arial" panose="020B0604020202020204" pitchFamily="34" charset="0"/>
              <a:buChar char="•"/>
            </a:pPr>
            <a:r>
              <a:rPr lang="en-US" altLang="en-US" sz="2400" dirty="0"/>
              <a:t>Decide on attribute to be assessed in terms of importance</a:t>
            </a:r>
          </a:p>
          <a:p>
            <a:pPr lvl="1">
              <a:lnSpc>
                <a:spcPct val="80000"/>
              </a:lnSpc>
              <a:buFont typeface="Arial" panose="020B0604020202020204" pitchFamily="34" charset="0"/>
              <a:buChar char="•"/>
            </a:pPr>
            <a:r>
              <a:rPr lang="en-US" altLang="en-US" sz="2400" dirty="0"/>
              <a:t>Decide whether attribute will be measured in categorical or continuous terms</a:t>
            </a:r>
          </a:p>
        </p:txBody>
      </p:sp>
      <p:sp>
        <p:nvSpPr>
          <p:cNvPr id="9" name="Text Placeholder 8" hidden="1"/>
          <p:cNvSpPr>
            <a:spLocks noGrp="1"/>
          </p:cNvSpPr>
          <p:nvPr>
            <p:ph type="body" sz="quarter" idx="16"/>
          </p:nvPr>
        </p:nvSpPr>
        <p:spPr/>
        <p:txBody>
          <a:bodyPr/>
          <a:lstStyle/>
          <a:p>
            <a:endParaRPr lang="en-US"/>
          </a:p>
        </p:txBody>
      </p:sp>
      <p:sp>
        <p:nvSpPr>
          <p:cNvPr id="4" name="Text Placeholder 3" hidden="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6297407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FIRST, BREAK, LAST slides ">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Plain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1_Red Bar Footer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2.xml><?xml version="1.0" encoding="utf-8"?>
<a:theme xmlns:a="http://schemas.openxmlformats.org/drawingml/2006/main" name="Red Bar Footer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lternate FIRST, BREAK, LAST slide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lain BODY/MAIN CONTENT">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Red bar footer BODY/MAIN CONTENT">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PLAIN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RED FOOTER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_CHAPTER CLOSING">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AD8FA8EE-38E3-45B4-B8A8-91E7376F22D2}"/>
    </a:ext>
  </a:extLst>
</a:theme>
</file>

<file path=ppt/theme/theme8.xml><?xml version="1.0" encoding="utf-8"?>
<a:theme xmlns:a="http://schemas.openxmlformats.org/drawingml/2006/main" name="BLUE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DividerSlideMaster">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59A53402-BF8D-4356-9B02-35501F8B049D}"/>
    </a:ext>
  </a:extLst>
</a:theme>
</file>

<file path=docProps/app.xml><?xml version="1.0" encoding="utf-8"?>
<Properties xmlns="http://schemas.openxmlformats.org/officeDocument/2006/extended-properties" xmlns:vt="http://schemas.openxmlformats.org/officeDocument/2006/docPropsVTypes">
  <Template>MHHE_Accessible_PPT_Template-v3 (2)</Template>
  <TotalTime>3224</TotalTime>
  <Words>2279</Words>
  <Application>Microsoft Office PowerPoint</Application>
  <PresentationFormat>On-screen Show (4:3)</PresentationFormat>
  <Paragraphs>267</Paragraphs>
  <Slides>33</Slides>
  <Notes>0</Notes>
  <HiddenSlides>0</HiddenSlides>
  <MMClips>0</MMClips>
  <ScaleCrop>false</ScaleCrop>
  <HeadingPairs>
    <vt:vector size="6" baseType="variant">
      <vt:variant>
        <vt:lpstr>Fonts Used</vt:lpstr>
      </vt:variant>
      <vt:variant>
        <vt:i4>8</vt:i4>
      </vt:variant>
      <vt:variant>
        <vt:lpstr>Theme</vt:lpstr>
      </vt:variant>
      <vt:variant>
        <vt:i4>12</vt:i4>
      </vt:variant>
      <vt:variant>
        <vt:lpstr>Slide Titles</vt:lpstr>
      </vt:variant>
      <vt:variant>
        <vt:i4>33</vt:i4>
      </vt:variant>
    </vt:vector>
  </HeadingPairs>
  <TitlesOfParts>
    <vt:vector size="53" baseType="lpstr">
      <vt:lpstr>Arial</vt:lpstr>
      <vt:lpstr>ArumSans Bold</vt:lpstr>
      <vt:lpstr>ArumSans Regular</vt:lpstr>
      <vt:lpstr>Calibri</vt:lpstr>
      <vt:lpstr>ProximaNova-Bold</vt:lpstr>
      <vt:lpstr>ProximaNova-Regular</vt:lpstr>
      <vt:lpstr>Times New Roman</vt:lpstr>
      <vt:lpstr>Vectipede Rg</vt:lpstr>
      <vt:lpstr>FIRST, BREAK, LAST slides </vt:lpstr>
      <vt:lpstr>Alternate FIRST, BREAK, LAST slides</vt:lpstr>
      <vt:lpstr>Plain BODY/MAIN CONTENT</vt:lpstr>
      <vt:lpstr>Red bar footer BODY/MAIN CONTENT</vt:lpstr>
      <vt:lpstr>PLAIN Section Divider, Quotes, Callouts</vt:lpstr>
      <vt:lpstr>RED FOOTER Section Divider, Quotes, Callouts</vt:lpstr>
      <vt:lpstr>1_CHAPTER CLOSING</vt:lpstr>
      <vt:lpstr>BLUE Section Divider, Quotes, Callouts</vt:lpstr>
      <vt:lpstr>DividerSlideMaster</vt:lpstr>
      <vt:lpstr>Plain_APPENDIX</vt:lpstr>
      <vt:lpstr>1_Red Bar Footer_APPENDIX</vt:lpstr>
      <vt:lpstr>Red Bar Footer_APPENDIX</vt:lpstr>
      <vt:lpstr>Staffing Organizations</vt:lpstr>
      <vt:lpstr>Job Analysis and Rewards</vt:lpstr>
      <vt:lpstr>The Need for Job Analysis</vt:lpstr>
      <vt:lpstr>Comparison of Types of Job Analysis</vt:lpstr>
      <vt:lpstr>Sources of Information</vt:lpstr>
      <vt:lpstr>Job Analysis 1</vt:lpstr>
      <vt:lpstr>Job Requirements Analysis: Overview</vt:lpstr>
      <vt:lpstr>Job Requirements Matrix</vt:lpstr>
      <vt:lpstr>Task Statements, Dimensions, and Importance</vt:lpstr>
      <vt:lpstr>Knowledge, Skills, Abilities, and Other Characteristics</vt:lpstr>
      <vt:lpstr>Examples of Ways to Assess KSAO Importance</vt:lpstr>
      <vt:lpstr>Criteria Guiding Choice of Job Analysis Methods</vt:lpstr>
      <vt:lpstr>Example of the Job Requirements Job Analysis Process</vt:lpstr>
      <vt:lpstr>Job Analysis 2</vt:lpstr>
      <vt:lpstr>Competency-Based Job Analysis</vt:lpstr>
      <vt:lpstr>Organization Use of Competencies</vt:lpstr>
      <vt:lpstr>KSAOs or Competencies?</vt:lpstr>
      <vt:lpstr>Examples of Competencies</vt:lpstr>
      <vt:lpstr>The “Great Eight” Competencies</vt:lpstr>
      <vt:lpstr>Strategic Competencies</vt:lpstr>
      <vt:lpstr>Example of the Competency-Based Job Analysis Process</vt:lpstr>
      <vt:lpstr>Job Analysis 3</vt:lpstr>
      <vt:lpstr>Job Rewards</vt:lpstr>
      <vt:lpstr>Collecting Job Rewards Information</vt:lpstr>
      <vt:lpstr>Examples of Job Rewards Interview Questions 1</vt:lpstr>
      <vt:lpstr>Examples of Job Rewards Interview Questions 2</vt:lpstr>
      <vt:lpstr>Job Rewards Survey</vt:lpstr>
      <vt:lpstr>Job Analysis 4</vt:lpstr>
      <vt:lpstr>Legal Issues</vt:lpstr>
      <vt:lpstr>Establishing Job-Related Nature of Staffing Practices</vt:lpstr>
      <vt:lpstr>Establishing Job-Related Nature of Staffing Practices 2</vt:lpstr>
      <vt:lpstr>Ethical Issues in Staffing</vt:lpstr>
      <vt:lpstr>End of Main Content</vt:lpstr>
    </vt:vector>
  </TitlesOfParts>
  <Company>McGraw-Hill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Job Analysis: Requirements, Competencies, and Rewards</dc:title>
  <dc:subject>Staffing Organizations, 10e</dc:subject>
  <dc:creator>Timothy A. Judge, John D. Kammeyer-Mueller</dc:creator>
  <cp:lastModifiedBy>Bernadette Baum</cp:lastModifiedBy>
  <cp:revision>137</cp:revision>
  <dcterms:created xsi:type="dcterms:W3CDTF">2017-04-25T20:18:41Z</dcterms:created>
  <dcterms:modified xsi:type="dcterms:W3CDTF">2023-05-09T00:23:25Z</dcterms:modified>
</cp:coreProperties>
</file>