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4.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5.xml" ContentType="application/vnd.openxmlformats-officedocument.theme+xml"/>
  <Override PartName="/ppt/slideLayouts/slideLayout41.xml" ContentType="application/vnd.openxmlformats-officedocument.presentationml.slideLayout+xml"/>
  <Override PartName="/ppt/theme/theme6.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7.xml" ContentType="application/vnd.openxmlformats-officedocument.theme+xml"/>
  <Override PartName="/ppt/slideLayouts/slideLayout44.xml" ContentType="application/vnd.openxmlformats-officedocument.presentationml.slideLayout+xml"/>
  <Override PartName="/ppt/theme/theme8.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9.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859" r:id="rId2"/>
    <p:sldMasterId id="2147483744" r:id="rId3"/>
    <p:sldMasterId id="2147483780" r:id="rId4"/>
    <p:sldMasterId id="2147483838" r:id="rId5"/>
    <p:sldMasterId id="2147483970" r:id="rId6"/>
    <p:sldMasterId id="2147483674" r:id="rId7"/>
    <p:sldMasterId id="2147483966" r:id="rId8"/>
    <p:sldMasterId id="2147483897" r:id="rId9"/>
    <p:sldMasterId id="2147483960" r:id="rId10"/>
  </p:sldMasterIdLst>
  <p:notesMasterIdLst>
    <p:notesMasterId r:id="rId43"/>
  </p:notesMasterIdLst>
  <p:handoutMasterIdLst>
    <p:handoutMasterId r:id="rId44"/>
  </p:handoutMasterIdLst>
  <p:sldIdLst>
    <p:sldId id="256" r:id="rId11"/>
    <p:sldId id="257" r:id="rId12"/>
    <p:sldId id="262" r:id="rId13"/>
    <p:sldId id="277" r:id="rId14"/>
    <p:sldId id="278" r:id="rId15"/>
    <p:sldId id="279" r:id="rId16"/>
    <p:sldId id="269" r:id="rId17"/>
    <p:sldId id="264" r:id="rId18"/>
    <p:sldId id="280" r:id="rId19"/>
    <p:sldId id="283" r:id="rId20"/>
    <p:sldId id="284" r:id="rId21"/>
    <p:sldId id="285" r:id="rId22"/>
    <p:sldId id="308" r:id="rId23"/>
    <p:sldId id="281" r:id="rId24"/>
    <p:sldId id="287" r:id="rId25"/>
    <p:sldId id="288" r:id="rId26"/>
    <p:sldId id="303" r:id="rId27"/>
    <p:sldId id="291" r:id="rId28"/>
    <p:sldId id="292" r:id="rId29"/>
    <p:sldId id="270" r:id="rId30"/>
    <p:sldId id="266" r:id="rId31"/>
    <p:sldId id="293" r:id="rId32"/>
    <p:sldId id="295" r:id="rId33"/>
    <p:sldId id="296" r:id="rId34"/>
    <p:sldId id="297" r:id="rId35"/>
    <p:sldId id="271" r:id="rId36"/>
    <p:sldId id="289" r:id="rId37"/>
    <p:sldId id="290" r:id="rId38"/>
    <p:sldId id="302" r:id="rId39"/>
    <p:sldId id="298" r:id="rId40"/>
    <p:sldId id="261" r:id="rId41"/>
    <p:sldId id="320"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Content" id="{106AF169-E490-4C78-9350-37B2E27BBC28}">
          <p14:sldIdLst>
            <p14:sldId id="256"/>
            <p14:sldId id="257"/>
            <p14:sldId id="262"/>
            <p14:sldId id="277"/>
            <p14:sldId id="278"/>
            <p14:sldId id="279"/>
            <p14:sldId id="269"/>
            <p14:sldId id="264"/>
            <p14:sldId id="280"/>
            <p14:sldId id="283"/>
            <p14:sldId id="284"/>
            <p14:sldId id="285"/>
            <p14:sldId id="308"/>
            <p14:sldId id="281"/>
            <p14:sldId id="287"/>
            <p14:sldId id="288"/>
            <p14:sldId id="303"/>
            <p14:sldId id="291"/>
            <p14:sldId id="292"/>
            <p14:sldId id="270"/>
            <p14:sldId id="266"/>
            <p14:sldId id="293"/>
            <p14:sldId id="295"/>
            <p14:sldId id="296"/>
            <p14:sldId id="297"/>
            <p14:sldId id="271"/>
            <p14:sldId id="289"/>
            <p14:sldId id="290"/>
            <p14:sldId id="302"/>
            <p14:sldId id="298"/>
            <p14:sldId id="261"/>
            <p14:sldId id="320"/>
          </p14:sldIdLst>
        </p14:section>
        <p14:section name="Appendix: Image Descriptions for Unsighted Students" id="{28DC9347-6C71-4C0B-8962-E0B0762C7609}">
          <p14:sldIdLst/>
        </p14:section>
      </p14:sectionLst>
    </p:ext>
    <p:ext uri="{EFAFB233-063F-42B5-8137-9DF3F51BA10A}">
      <p15:sldGuideLst xmlns:p15="http://schemas.microsoft.com/office/powerpoint/2012/main">
        <p15:guide id="1" orient="horz" pos="3408">
          <p15:clr>
            <a:srgbClr val="A4A3A4"/>
          </p15:clr>
        </p15:guide>
        <p15:guide id="2" orient="horz" pos="3600">
          <p15:clr>
            <a:srgbClr val="A4A3A4"/>
          </p15:clr>
        </p15:guide>
        <p15:guide id="3" orient="horz" pos="912" userDrawn="1">
          <p15:clr>
            <a:srgbClr val="A4A3A4"/>
          </p15:clr>
        </p15:guide>
        <p15:guide id="4" orient="horz" pos="3360">
          <p15:clr>
            <a:srgbClr val="A4A3A4"/>
          </p15:clr>
        </p15:guide>
        <p15:guide id="5" pos="5616">
          <p15:clr>
            <a:srgbClr val="A4A3A4"/>
          </p15:clr>
        </p15:guide>
        <p15:guide id="6" pos="43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6A6A"/>
    <a:srgbClr val="ECECEC"/>
    <a:srgbClr val="D6D6D6"/>
    <a:srgbClr val="E4E4E4"/>
    <a:srgbClr val="B40000"/>
    <a:srgbClr val="E66618"/>
    <a:srgbClr val="307077"/>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61" autoAdjust="0"/>
    <p:restoredTop sz="94647" autoAdjust="0"/>
  </p:normalViewPr>
  <p:slideViewPr>
    <p:cSldViewPr>
      <p:cViewPr varScale="1">
        <p:scale>
          <a:sx n="72" d="100"/>
          <a:sy n="72" d="100"/>
        </p:scale>
        <p:origin x="1572" y="54"/>
      </p:cViewPr>
      <p:guideLst>
        <p:guide orient="horz" pos="3408"/>
        <p:guide orient="horz" pos="3600"/>
        <p:guide orient="horz" pos="912"/>
        <p:guide orient="horz" pos="3360"/>
        <p:guide pos="5616"/>
        <p:guide pos="4320"/>
      </p:guideLst>
    </p:cSldViewPr>
  </p:slideViewPr>
  <p:outlineViewPr>
    <p:cViewPr>
      <p:scale>
        <a:sx n="33" d="100"/>
        <a:sy n="33" d="100"/>
      </p:scale>
      <p:origin x="0" y="-3441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6.xml"/><Relationship Id="rId29"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viewProps" Target="viewProps.xml"/><Relationship Id="rId20" Type="http://schemas.openxmlformats.org/officeDocument/2006/relationships/slide" Target="slides/slide10.xml"/><Relationship Id="rId41"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24CCBF-31CF-4FCA-A5B4-50142834420A}" type="datetimeFigureOut">
              <a:rPr lang="en-US" smtClean="0"/>
              <a:t>5/8/2023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895618-5249-4F12-80E4-2F3A0FD18481}" type="slidenum">
              <a:rPr lang="en-US" smtClean="0"/>
              <a:t>‹#›</a:t>
            </a:fld>
            <a:endParaRPr lang="en-US"/>
          </a:p>
        </p:txBody>
      </p:sp>
    </p:spTree>
    <p:extLst>
      <p:ext uri="{BB962C8B-B14F-4D97-AF65-F5344CB8AC3E}">
        <p14:creationId xmlns:p14="http://schemas.microsoft.com/office/powerpoint/2010/main" val="472110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4B720-C9F6-4BFC-BC5C-B1B8D70204DA}" type="datetimeFigureOut">
              <a:rPr lang="en-US" smtClean="0"/>
              <a:t>5/8/2023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03D02-7E89-4EBF-B123-9C334E1BFEF7}" type="slidenum">
              <a:rPr lang="en-US" smtClean="0"/>
              <a:t>‹#›</a:t>
            </a:fld>
            <a:endParaRPr lang="en-US"/>
          </a:p>
        </p:txBody>
      </p:sp>
    </p:spTree>
    <p:extLst>
      <p:ext uri="{BB962C8B-B14F-4D97-AF65-F5344CB8AC3E}">
        <p14:creationId xmlns:p14="http://schemas.microsoft.com/office/powerpoint/2010/main" val="618904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hidden="1"/>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2022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
        <p:nvSpPr>
          <p:cNvPr id="9" name="Text Placeholder 9">
            <a:extLst>
              <a:ext uri="{FF2B5EF4-FFF2-40B4-BE49-F238E27FC236}">
                <a16:creationId xmlns:a16="http://schemas.microsoft.com/office/drawing/2014/main" id="{11C697E4-E400-4D39-8E35-B4225E190B3C}"/>
              </a:ext>
            </a:extLst>
          </p:cNvPr>
          <p:cNvSpPr>
            <a:spLocks noGrp="1"/>
          </p:cNvSpPr>
          <p:nvPr userDrawn="1"/>
        </p:nvSpPr>
        <p:spPr>
          <a:xfrm>
            <a:off x="0" y="6739128"/>
            <a:ext cx="9144000" cy="118872"/>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endParaRPr lang="en-US" sz="800">
              <a:solidFill>
                <a:srgbClr val="6A6A6A"/>
              </a:solidFill>
            </a:endParaRPr>
          </a:p>
        </p:txBody>
      </p:sp>
    </p:spTree>
    <p:extLst>
      <p:ext uri="{BB962C8B-B14F-4D97-AF65-F5344CB8AC3E}">
        <p14:creationId xmlns:p14="http://schemas.microsoft.com/office/powerpoint/2010/main" val="11560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hite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2022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106916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2022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407617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7"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2022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4235527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2229479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05600"/>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695569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idx="1"/>
          </p:nvPr>
        </p:nvSpPr>
        <p:spPr>
          <a:xfrm>
            <a:off x="457200" y="990600"/>
            <a:ext cx="8229600" cy="55626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6" hasCustomPrompt="1"/>
          </p:nvPr>
        </p:nvSpPr>
        <p:spPr>
          <a:xfrm>
            <a:off x="3886200" y="655320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801041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hoto Credit"/>
          <p:cNvSpPr>
            <a:spLocks noGrp="1"/>
          </p:cNvSpPr>
          <p:nvPr>
            <p:ph type="body" sz="quarter" idx="16"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562023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1187976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o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2"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8740734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Jump Link"/>
          <p:cNvSpPr>
            <a:spLocks noGrp="1"/>
          </p:cNvSpPr>
          <p:nvPr>
            <p:ph type="body" sz="quarter" idx="16" hasCustomPrompt="1"/>
          </p:nvPr>
        </p:nvSpPr>
        <p:spPr>
          <a:xfrm>
            <a:off x="3817620" y="59960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587377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a:t>Click to edit Master title style</a:t>
            </a:r>
            <a:endParaRPr lang="en-US" dirty="0"/>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9"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4806866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544512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8"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9750495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232727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4910042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o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886200" y="508165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326611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No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1"/>
          <p:cNvSpPr>
            <a:spLocks noGrp="1"/>
          </p:cNvSpPr>
          <p:nvPr>
            <p:ph type="media" sz="quarter" idx="11"/>
          </p:nvPr>
        </p:nvSpPr>
        <p:spPr>
          <a:xfrm>
            <a:off x="0" y="1066799"/>
            <a:ext cx="9144000" cy="5315957"/>
          </a:xfrm>
          <a:prstGeom prst="rect">
            <a:avLst/>
          </a:prstGeom>
        </p:spPr>
        <p:txBody>
          <a:bodyPr/>
          <a:lstStyle/>
          <a:p>
            <a:endParaRPr lang="en-US"/>
          </a:p>
        </p:txBody>
      </p:sp>
      <p:sp>
        <p:nvSpPr>
          <p:cNvPr id="5" name="Video Credit"/>
          <p:cNvSpPr>
            <a:spLocks noGrp="1"/>
          </p:cNvSpPr>
          <p:nvPr>
            <p:ph type="body" sz="quarter" idx="12"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Video Credit Here</a:t>
            </a:r>
          </a:p>
        </p:txBody>
      </p:sp>
    </p:spTree>
    <p:extLst>
      <p:ext uri="{BB962C8B-B14F-4D97-AF65-F5344CB8AC3E}">
        <p14:creationId xmlns:p14="http://schemas.microsoft.com/office/powerpoint/2010/main" val="1987417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idx="1"/>
          </p:nvPr>
        </p:nvSpPr>
        <p:spPr>
          <a:xfrm>
            <a:off x="457200" y="990600"/>
            <a:ext cx="8229600" cy="55626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6" hasCustomPrompt="1"/>
          </p:nvPr>
        </p:nvSpPr>
        <p:spPr>
          <a:xfrm>
            <a:off x="3886200" y="655320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862655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Red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hoto Credit"/>
          <p:cNvSpPr>
            <a:spLocks noGrp="1"/>
          </p:cNvSpPr>
          <p:nvPr>
            <p:ph type="body" sz="quarter" idx="16"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624449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d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0"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194019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Red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2"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7505567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Red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Jump Link"/>
          <p:cNvSpPr>
            <a:spLocks noGrp="1"/>
          </p:cNvSpPr>
          <p:nvPr>
            <p:ph type="body" sz="quarter" idx="16" hasCustomPrompt="1"/>
          </p:nvPr>
        </p:nvSpPr>
        <p:spPr>
          <a:xfrm>
            <a:off x="3817620" y="59960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207924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d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544512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8"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485390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Tagline-Gray BG, Title-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336828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ed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232727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164351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ed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886200" y="508165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1579501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ed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5"/>
          <p:cNvSpPr>
            <a:spLocks noGrp="1"/>
          </p:cNvSpPr>
          <p:nvPr>
            <p:ph type="media" sz="quarter" idx="11"/>
          </p:nvPr>
        </p:nvSpPr>
        <p:spPr>
          <a:xfrm>
            <a:off x="0" y="1066799"/>
            <a:ext cx="9144000" cy="5315957"/>
          </a:xfrm>
          <a:prstGeom prst="rect">
            <a:avLst/>
          </a:prstGeom>
        </p:spPr>
        <p:txBody>
          <a:bodyPr/>
          <a:lstStyle/>
          <a:p>
            <a:endParaRPr lang="en-US"/>
          </a:p>
        </p:txBody>
      </p:sp>
      <p:sp>
        <p:nvSpPr>
          <p:cNvPr id="5" name="Video Credit"/>
          <p:cNvSpPr>
            <a:spLocks noGrp="1"/>
          </p:cNvSpPr>
          <p:nvPr>
            <p:ph type="body" sz="quarter" idx="12"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Video Credit Here</a:t>
            </a:r>
          </a:p>
        </p:txBody>
      </p:sp>
    </p:spTree>
    <p:extLst>
      <p:ext uri="{BB962C8B-B14F-4D97-AF65-F5344CB8AC3E}">
        <p14:creationId xmlns:p14="http://schemas.microsoft.com/office/powerpoint/2010/main" val="246929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o 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No 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No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o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Tagline-Gray BG, Title-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6" name="Text Photo Credit3"/>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28335032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idx="1"/>
          </p:nvPr>
        </p:nvSpPr>
        <p:spPr>
          <a:xfrm>
            <a:off x="457200" y="990600"/>
            <a:ext cx="8229600" cy="55626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6" hasCustomPrompt="1"/>
          </p:nvPr>
        </p:nvSpPr>
        <p:spPr>
          <a:xfrm>
            <a:off x="3886200" y="655320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692166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HAPTER CLOSING">
    <p:spTree>
      <p:nvGrpSpPr>
        <p:cNvPr id="1" name=""/>
        <p:cNvGrpSpPr/>
        <p:nvPr/>
      </p:nvGrpSpPr>
      <p:grpSpPr>
        <a:xfrm>
          <a:off x="0" y="0"/>
          <a:ext cx="0" cy="0"/>
          <a:chOff x="0" y="0"/>
          <a:chExt cx="0" cy="0"/>
        </a:xfrm>
      </p:grpSpPr>
      <p:sp>
        <p:nvSpPr>
          <p:cNvPr id="2" name="Hidden Slide Title">
            <a:extLst>
              <a:ext uri="{FF2B5EF4-FFF2-40B4-BE49-F238E27FC236}">
                <a16:creationId xmlns:a16="http://schemas.microsoft.com/office/drawing/2014/main" id="{D3229D0C-04EF-482F-B26C-8D49CD33DBE3}"/>
              </a:ext>
            </a:extLst>
          </p:cNvPr>
          <p:cNvSpPr>
            <a:spLocks noGrp="1"/>
          </p:cNvSpPr>
          <p:nvPr>
            <p:ph type="title" hasCustomPrompt="1"/>
          </p:nvPr>
        </p:nvSpPr>
        <p:spPr>
          <a:xfrm>
            <a:off x="3425949" y="381446"/>
            <a:ext cx="2292103" cy="291823"/>
          </a:xfrm>
          <a:prstGeom prst="rect">
            <a:avLst/>
          </a:prstGeom>
        </p:spPr>
        <p:txBody>
          <a:bodyPr/>
          <a:lstStyle>
            <a:lvl1pPr>
              <a:defRPr>
                <a:solidFill>
                  <a:schemeClr val="tx1"/>
                </a:solidFill>
                <a:latin typeface="Times New Roman" panose="02020603050405020304" pitchFamily="18" charset="0"/>
                <a:cs typeface="Times New Roman" panose="02020603050405020304" pitchFamily="18" charset="0"/>
              </a:defRPr>
            </a:lvl1pPr>
          </a:lstStyle>
          <a:p>
            <a:r>
              <a:rPr lang="en-US" dirty="0"/>
              <a:t>Add hidden title here </a:t>
            </a:r>
          </a:p>
        </p:txBody>
      </p:sp>
      <p:pic>
        <p:nvPicPr>
          <p:cNvPr id="6" name="MGH Logo">
            <a:extLst>
              <a:ext uri="{FF2B5EF4-FFF2-40B4-BE49-F238E27FC236}">
                <a16:creationId xmlns:a16="http://schemas.microsoft.com/office/drawing/2014/main" id="{60DCFDF5-2A5B-440E-888A-BC0BFEF9FF5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350211" y="1005697"/>
            <a:ext cx="2443579" cy="2443579"/>
          </a:xfrm>
          <a:prstGeom prst="rect">
            <a:avLst/>
          </a:prstGeom>
        </p:spPr>
      </p:pic>
      <p:sp>
        <p:nvSpPr>
          <p:cNvPr id="10" name="MGH URL">
            <a:extLst>
              <a:ext uri="{FF2B5EF4-FFF2-40B4-BE49-F238E27FC236}">
                <a16:creationId xmlns:a16="http://schemas.microsoft.com/office/drawing/2014/main" id="{2215B5DD-E18E-478F-81B9-79BA83A9A251}"/>
              </a:ext>
            </a:extLst>
          </p:cNvPr>
          <p:cNvSpPr txBox="1"/>
          <p:nvPr userDrawn="1"/>
        </p:nvSpPr>
        <p:spPr>
          <a:xfrm>
            <a:off x="3269085" y="5292176"/>
            <a:ext cx="2605831"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www.mheducation.com</a:t>
            </a:r>
          </a:p>
        </p:txBody>
      </p:sp>
      <p:sp>
        <p:nvSpPr>
          <p:cNvPr id="3" name="Long Copyright">
            <a:extLst>
              <a:ext uri="{FF2B5EF4-FFF2-40B4-BE49-F238E27FC236}">
                <a16:creationId xmlns:a16="http://schemas.microsoft.com/office/drawing/2014/main" id="{9AB572CE-E262-4FA6-8D47-02F068ADD1BE}"/>
              </a:ext>
            </a:extLst>
          </p:cNvPr>
          <p:cNvSpPr>
            <a:spLocks noGrp="1"/>
          </p:cNvSpPr>
          <p:nvPr>
            <p:ph type="ftr" sz="quarter" idx="10"/>
          </p:nvPr>
        </p:nvSpPr>
        <p:spPr>
          <a:xfrm>
            <a:off x="-9236" y="6324600"/>
            <a:ext cx="9153236" cy="533400"/>
          </a:xfrm>
          <a:prstGeom prst="rect">
            <a:avLst/>
          </a:prstGeom>
        </p:spPr>
        <p:txBody>
          <a:bodyPr anchor="ctr"/>
          <a:lstStyle>
            <a:lvl1pPr algn="ctr">
              <a:defRPr sz="800">
                <a:solidFill>
                  <a:schemeClr val="bg1"/>
                </a:solidFill>
                <a:latin typeface="Calibri" panose="020F0502020204030204" pitchFamily="34" charset="0"/>
                <a:cs typeface="Calibri" panose="020F0502020204030204" pitchFamily="34" charset="0"/>
              </a:defRPr>
            </a:lvl1pPr>
          </a:lstStyle>
          <a:p>
            <a:pPr>
              <a:defRPr/>
            </a:pPr>
            <a:r>
              <a:rPr lang="en-US" dirty="0"/>
              <a:t>© 20XX McGraw-Hill. All rights reserved. Authorized only for instructor use in the classroom. </a:t>
            </a:r>
          </a:p>
          <a:p>
            <a:pPr>
              <a:defRPr/>
            </a:pPr>
            <a:r>
              <a:rPr lang="en-US" dirty="0"/>
              <a:t>No reproduction or further distribution permitted without the prior written consent of McGraw-Hill.</a:t>
            </a:r>
          </a:p>
        </p:txBody>
      </p:sp>
      <p:sp>
        <p:nvSpPr>
          <p:cNvPr id="7" name="MGH Tagline">
            <a:extLst>
              <a:ext uri="{FF2B5EF4-FFF2-40B4-BE49-F238E27FC236}">
                <a16:creationId xmlns:a16="http://schemas.microsoft.com/office/drawing/2014/main" id="{5CED5C66-A56D-44FE-B9EC-673B89E74E85}"/>
              </a:ext>
            </a:extLst>
          </p:cNvPr>
          <p:cNvSpPr txBox="1"/>
          <p:nvPr userDrawn="1"/>
        </p:nvSpPr>
        <p:spPr>
          <a:xfrm>
            <a:off x="1730746" y="3759737"/>
            <a:ext cx="5682508"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4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Because learning changes everything.</a:t>
            </a:r>
            <a:r>
              <a:rPr kumimoji="0" lang="en-US" sz="1800" b="0" i="0" u="none" strike="noStrike" kern="1200" cap="none" spc="40" normalizeH="0" baseline="6000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endParaRPr kumimoji="0" lang="en-US" sz="1800" b="0" i="0" u="none" strike="noStrike" kern="1200" cap="none" spc="40" normalizeH="0" baseline="6000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74937341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lue Slide Title above text">
    <p:spTree>
      <p:nvGrpSpPr>
        <p:cNvPr id="1" name=""/>
        <p:cNvGrpSpPr/>
        <p:nvPr/>
      </p:nvGrpSpPr>
      <p:grpSpPr>
        <a:xfrm>
          <a:off x="0" y="0"/>
          <a:ext cx="0" cy="0"/>
          <a:chOff x="0" y="0"/>
          <a:chExt cx="0" cy="0"/>
        </a:xfrm>
      </p:grpSpPr>
      <p:sp>
        <p:nvSpPr>
          <p:cNvPr id="2" name="Slide Title"/>
          <p:cNvSpPr>
            <a:spLocks noGrp="1"/>
          </p:cNvSpPr>
          <p:nvPr>
            <p:ph type="ctrTitle"/>
          </p:nvPr>
        </p:nvSpPr>
        <p:spPr>
          <a:xfrm>
            <a:off x="1066800" y="1524000"/>
            <a:ext cx="7048500" cy="1470025"/>
          </a:xfrm>
          <a:prstGeom prst="rect">
            <a:avLst/>
          </a:prstGeom>
        </p:spPr>
        <p:txBody>
          <a:bodyPr/>
          <a:lstStyle>
            <a:lvl1pPr algn="l">
              <a:defRPr sz="4400">
                <a:solidFill>
                  <a:schemeClr val="bg1"/>
                </a:solidFill>
              </a:defRPr>
            </a:lvl1pPr>
          </a:lstStyle>
          <a:p>
            <a:r>
              <a:rPr lang="en-US" dirty="0"/>
              <a:t>Click to edit Master title style</a:t>
            </a:r>
          </a:p>
        </p:txBody>
      </p:sp>
      <p:sp>
        <p:nvSpPr>
          <p:cNvPr id="3" name="Subtitle 1"/>
          <p:cNvSpPr>
            <a:spLocks noGrp="1"/>
          </p:cNvSpPr>
          <p:nvPr>
            <p:ph type="subTitle" idx="1"/>
          </p:nvPr>
        </p:nvSpPr>
        <p:spPr>
          <a:xfrm>
            <a:off x="1066800" y="2971800"/>
            <a:ext cx="6400800" cy="1752600"/>
          </a:xfrm>
          <a:prstGeom prst="rect">
            <a:avLst/>
          </a:prstGeom>
        </p:spPr>
        <p:txBody>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3887237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reserve="1">
  <p:cSld name="Blue Slide 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722313" y="2643186"/>
            <a:ext cx="7202487" cy="1362075"/>
          </a:xfrm>
          <a:prstGeom prst="rect">
            <a:avLst/>
          </a:prstGeom>
        </p:spPr>
        <p:txBody>
          <a:bodyPr anchor="t"/>
          <a:lstStyle>
            <a:lvl1pPr algn="l">
              <a:defRPr sz="4400" b="1" cap="all">
                <a:solidFill>
                  <a:schemeClr val="bg1"/>
                </a:solidFill>
              </a:defRPr>
            </a:lvl1pPr>
          </a:lstStyle>
          <a:p>
            <a:r>
              <a:rPr lang="en-US" dirty="0"/>
              <a:t>Click to edit Master title style</a:t>
            </a:r>
          </a:p>
        </p:txBody>
      </p:sp>
      <p:sp>
        <p:nvSpPr>
          <p:cNvPr id="3" name="Text Placeholder 1"/>
          <p:cNvSpPr>
            <a:spLocks noGrp="1"/>
          </p:cNvSpPr>
          <p:nvPr>
            <p:ph type="body" idx="1"/>
          </p:nvPr>
        </p:nvSpPr>
        <p:spPr>
          <a:xfrm>
            <a:off x="722313" y="1143000"/>
            <a:ext cx="7202487" cy="1500187"/>
          </a:xfrm>
          <a:prstGeom prst="rect">
            <a:avLst/>
          </a:prstGeo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70531504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AppendixDivider">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6CA9270-FD0E-4B64-B0D8-24095E6A2959}"/>
              </a:ext>
            </a:extLst>
          </p:cNvPr>
          <p:cNvSpPr>
            <a:spLocks noGrp="1"/>
          </p:cNvSpPr>
          <p:nvPr>
            <p:ph type="title" hasCustomPrompt="1"/>
          </p:nvPr>
        </p:nvSpPr>
        <p:spPr>
          <a:xfrm>
            <a:off x="342899" y="2366309"/>
            <a:ext cx="7696919" cy="526936"/>
          </a:xfrm>
          <a:prstGeom prst="rect">
            <a:avLst/>
          </a:prstGeom>
        </p:spPr>
        <p:txBody>
          <a:bodyPr>
            <a:noAutofit/>
          </a:bodyPr>
          <a:lstStyle>
            <a:lvl1pPr algn="l">
              <a:lnSpc>
                <a:spcPct val="100000"/>
              </a:lnSpc>
              <a:defRPr lang="en-US" sz="2400" b="0" kern="1200" dirty="0">
                <a:solidFill>
                  <a:srgbClr val="B40000"/>
                </a:solidFill>
                <a:latin typeface="+mj-lt"/>
                <a:ea typeface="+mj-ea"/>
                <a:cs typeface="+mj-cs"/>
              </a:defRPr>
            </a:lvl1pPr>
          </a:lstStyle>
          <a:p>
            <a:pPr lvl="0" algn="ctr" defTabSz="457200"/>
            <a:r>
              <a:rPr lang="en-US" dirty="0"/>
              <a:t>Accessibility Content: Text Alternatives for Images</a:t>
            </a:r>
          </a:p>
        </p:txBody>
      </p:sp>
    </p:spTree>
    <p:extLst>
      <p:ext uri="{BB962C8B-B14F-4D97-AF65-F5344CB8AC3E}">
        <p14:creationId xmlns:p14="http://schemas.microsoft.com/office/powerpoint/2010/main" val="78442784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Plain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5" name="Jump Link"/>
          <p:cNvSpPr>
            <a:spLocks noGrp="1"/>
          </p:cNvSpPr>
          <p:nvPr>
            <p:ph type="body" sz="quarter" idx="11"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
        <p:nvSpPr>
          <p:cNvPr id="8" name="Text Placeholder 1"/>
          <p:cNvSpPr>
            <a:spLocks noGrp="1"/>
          </p:cNvSpPr>
          <p:nvPr>
            <p:ph type="body" sz="quarter" idx="12"/>
          </p:nvPr>
        </p:nvSpPr>
        <p:spPr>
          <a:xfrm>
            <a:off x="457200" y="1066800"/>
            <a:ext cx="8229600" cy="55626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Tree>
    <p:extLst>
      <p:ext uri="{BB962C8B-B14F-4D97-AF65-F5344CB8AC3E}">
        <p14:creationId xmlns:p14="http://schemas.microsoft.com/office/powerpoint/2010/main" val="701755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lain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3" name="Jump link"/>
          <p:cNvSpPr>
            <a:spLocks noGrp="1"/>
          </p:cNvSpPr>
          <p:nvPr>
            <p:ph type="body" sz="quarter" idx="13"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Tree>
    <p:extLst>
      <p:ext uri="{BB962C8B-B14F-4D97-AF65-F5344CB8AC3E}">
        <p14:creationId xmlns:p14="http://schemas.microsoft.com/office/powerpoint/2010/main" val="39492145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Plain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8" name="Jump Link"/>
          <p:cNvSpPr>
            <a:spLocks noGrp="1"/>
          </p:cNvSpPr>
          <p:nvPr>
            <p:ph type="body" sz="quarter" idx="11"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Tree>
    <p:extLst>
      <p:ext uri="{BB962C8B-B14F-4D97-AF65-F5344CB8AC3E}">
        <p14:creationId xmlns:p14="http://schemas.microsoft.com/office/powerpoint/2010/main" val="365626086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Red Bar Footer_Appendix_Title and Text">
    <p:spTree>
      <p:nvGrpSpPr>
        <p:cNvPr id="1" name=""/>
        <p:cNvGrpSpPr/>
        <p:nvPr/>
      </p:nvGrpSpPr>
      <p:grpSpPr>
        <a:xfrm>
          <a:off x="0" y="0"/>
          <a:ext cx="0" cy="0"/>
          <a:chOff x="0" y="0"/>
          <a:chExt cx="0" cy="0"/>
        </a:xfrm>
      </p:grpSpPr>
      <p:sp>
        <p:nvSpPr>
          <p:cNvPr id="9" name="Slide Title">
            <a:extLst>
              <a:ext uri="{FF2B5EF4-FFF2-40B4-BE49-F238E27FC236}">
                <a16:creationId xmlns:a16="http://schemas.microsoft.com/office/drawing/2014/main" id="{BFFF5FB7-3FBE-48CD-9B96-636CB42C80BF}"/>
              </a:ext>
            </a:extLst>
          </p:cNvPr>
          <p:cNvSpPr>
            <a:spLocks noGrp="1"/>
          </p:cNvSpPr>
          <p:nvPr>
            <p:ph type="title" hasCustomPrompt="1"/>
          </p:nvPr>
        </p:nvSpPr>
        <p:spPr>
          <a:xfrm>
            <a:off x="0" y="228600"/>
            <a:ext cx="9144000" cy="609600"/>
          </a:xfrm>
          <a:prstGeom prst="rect">
            <a:avLst/>
          </a:prstGeom>
        </p:spPr>
        <p:txBody>
          <a:bodyPr/>
          <a:lstStyle>
            <a:lvl1pPr>
              <a:defRPr sz="3000">
                <a:solidFill>
                  <a:schemeClr val="bg2"/>
                </a:solidFill>
              </a:defRPr>
            </a:lvl1pPr>
          </a:lstStyle>
          <a:p>
            <a:r>
              <a:rPr lang="en-US" dirty="0"/>
              <a:t>Click to edit Master title style - Text Alternatives</a:t>
            </a:r>
          </a:p>
        </p:txBody>
      </p:sp>
      <p:sp>
        <p:nvSpPr>
          <p:cNvPr id="10" name="Jump Link">
            <a:extLst>
              <a:ext uri="{FF2B5EF4-FFF2-40B4-BE49-F238E27FC236}">
                <a16:creationId xmlns:a16="http://schemas.microsoft.com/office/drawing/2014/main" id="{788C2E52-B479-4C7C-B229-81C281AA84D2}"/>
              </a:ext>
            </a:extLst>
          </p:cNvPr>
          <p:cNvSpPr>
            <a:spLocks noGrp="1"/>
          </p:cNvSpPr>
          <p:nvPr>
            <p:ph type="body" sz="quarter" idx="13" hasCustomPrompt="1"/>
          </p:nvPr>
        </p:nvSpPr>
        <p:spPr>
          <a:xfrm>
            <a:off x="3467100" y="1143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
        <p:nvSpPr>
          <p:cNvPr id="11" name="Text Placeholder 1">
            <a:extLst>
              <a:ext uri="{FF2B5EF4-FFF2-40B4-BE49-F238E27FC236}">
                <a16:creationId xmlns:a16="http://schemas.microsoft.com/office/drawing/2014/main" id="{7A978D82-378D-43BE-AEE8-C0C489641F88}"/>
              </a:ext>
            </a:extLst>
          </p:cNvPr>
          <p:cNvSpPr>
            <a:spLocks noGrp="1"/>
          </p:cNvSpPr>
          <p:nvPr>
            <p:ph type="body" sz="quarter" idx="12"/>
          </p:nvPr>
        </p:nvSpPr>
        <p:spPr>
          <a:xfrm>
            <a:off x="457200" y="1340426"/>
            <a:ext cx="8229600" cy="5060373"/>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
        <p:nvSpPr>
          <p:cNvPr id="12" name="Jump Link">
            <a:extLst>
              <a:ext uri="{FF2B5EF4-FFF2-40B4-BE49-F238E27FC236}">
                <a16:creationId xmlns:a16="http://schemas.microsoft.com/office/drawing/2014/main" id="{233C5DB0-AF1A-4D11-A488-2D074B2577F7}"/>
              </a:ext>
            </a:extLst>
          </p:cNvPr>
          <p:cNvSpPr>
            <a:spLocks noGrp="1"/>
          </p:cNvSpPr>
          <p:nvPr>
            <p:ph type="body" sz="quarter" idx="11"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Tree>
    <p:extLst>
      <p:ext uri="{BB962C8B-B14F-4D97-AF65-F5344CB8AC3E}">
        <p14:creationId xmlns:p14="http://schemas.microsoft.com/office/powerpoint/2010/main" val="267836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Red Bar Footer_Appendix_2-up comparison">
    <p:spTree>
      <p:nvGrpSpPr>
        <p:cNvPr id="1" name=""/>
        <p:cNvGrpSpPr/>
        <p:nvPr/>
      </p:nvGrpSpPr>
      <p:grpSpPr>
        <a:xfrm>
          <a:off x="0" y="0"/>
          <a:ext cx="0" cy="0"/>
          <a:chOff x="0" y="0"/>
          <a:chExt cx="0" cy="0"/>
        </a:xfrm>
      </p:grpSpPr>
      <p:sp>
        <p:nvSpPr>
          <p:cNvPr id="10" name="Slide Title">
            <a:extLst>
              <a:ext uri="{FF2B5EF4-FFF2-40B4-BE49-F238E27FC236}">
                <a16:creationId xmlns:a16="http://schemas.microsoft.com/office/drawing/2014/main" id="{B31BCF57-0A2C-4267-ACC0-3814CBDB358A}"/>
              </a:ext>
            </a:extLst>
          </p:cNvPr>
          <p:cNvSpPr>
            <a:spLocks noGrp="1"/>
          </p:cNvSpPr>
          <p:nvPr>
            <p:ph type="title" hasCustomPrompt="1"/>
          </p:nvPr>
        </p:nvSpPr>
        <p:spPr>
          <a:xfrm>
            <a:off x="-20713" y="228600"/>
            <a:ext cx="9185426" cy="609600"/>
          </a:xfrm>
          <a:prstGeom prst="rect">
            <a:avLst/>
          </a:prstGeom>
        </p:spPr>
        <p:txBody>
          <a:bodyPr/>
          <a:lstStyle>
            <a:lvl1pPr>
              <a:defRPr sz="3000">
                <a:solidFill>
                  <a:schemeClr val="bg2"/>
                </a:solidFill>
              </a:defRPr>
            </a:lvl1pPr>
          </a:lstStyle>
          <a:p>
            <a:r>
              <a:rPr lang="en-US" dirty="0"/>
              <a:t>Click to edit Master title style - Text Alternatives</a:t>
            </a:r>
          </a:p>
        </p:txBody>
      </p:sp>
      <p:sp>
        <p:nvSpPr>
          <p:cNvPr id="12" name="Jump Link">
            <a:extLst>
              <a:ext uri="{FF2B5EF4-FFF2-40B4-BE49-F238E27FC236}">
                <a16:creationId xmlns:a16="http://schemas.microsoft.com/office/drawing/2014/main" id="{3C4A0A69-584B-4612-9484-E583489920DA}"/>
              </a:ext>
            </a:extLst>
          </p:cNvPr>
          <p:cNvSpPr>
            <a:spLocks noGrp="1"/>
          </p:cNvSpPr>
          <p:nvPr>
            <p:ph type="body" sz="quarter" idx="15" hasCustomPrompt="1"/>
          </p:nvPr>
        </p:nvSpPr>
        <p:spPr>
          <a:xfrm>
            <a:off x="3467100" y="1143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
        <p:nvSpPr>
          <p:cNvPr id="14" name="Header 1">
            <a:extLst>
              <a:ext uri="{FF2B5EF4-FFF2-40B4-BE49-F238E27FC236}">
                <a16:creationId xmlns:a16="http://schemas.microsoft.com/office/drawing/2014/main" id="{EEA3480A-10A7-43EA-B698-692E5DB174AD}"/>
              </a:ext>
            </a:extLst>
          </p:cNvPr>
          <p:cNvSpPr>
            <a:spLocks noGrp="1"/>
          </p:cNvSpPr>
          <p:nvPr>
            <p:ph type="body" idx="1"/>
          </p:nvPr>
        </p:nvSpPr>
        <p:spPr>
          <a:xfrm>
            <a:off x="457200" y="1350818"/>
            <a:ext cx="4040188" cy="55418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1">
            <a:extLst>
              <a:ext uri="{FF2B5EF4-FFF2-40B4-BE49-F238E27FC236}">
                <a16:creationId xmlns:a16="http://schemas.microsoft.com/office/drawing/2014/main" id="{E0F4C566-C1AA-4845-B541-C36D78BD76A5}"/>
              </a:ext>
            </a:extLst>
          </p:cNvPr>
          <p:cNvSpPr>
            <a:spLocks noGrp="1"/>
          </p:cNvSpPr>
          <p:nvPr>
            <p:ph type="body" sz="quarter" idx="12"/>
          </p:nvPr>
        </p:nvSpPr>
        <p:spPr>
          <a:xfrm>
            <a:off x="457200" y="1905000"/>
            <a:ext cx="4038600" cy="44958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7" name="Header 2">
            <a:extLst>
              <a:ext uri="{FF2B5EF4-FFF2-40B4-BE49-F238E27FC236}">
                <a16:creationId xmlns:a16="http://schemas.microsoft.com/office/drawing/2014/main" id="{322770B0-3903-4CFB-8F6B-CAF10F859248}"/>
              </a:ext>
            </a:extLst>
          </p:cNvPr>
          <p:cNvSpPr>
            <a:spLocks noGrp="1"/>
          </p:cNvSpPr>
          <p:nvPr>
            <p:ph type="body" sz="quarter" idx="3"/>
          </p:nvPr>
        </p:nvSpPr>
        <p:spPr>
          <a:xfrm>
            <a:off x="4646614" y="1350818"/>
            <a:ext cx="4117974" cy="55418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8" name="Text Placeholder 2">
            <a:extLst>
              <a:ext uri="{FF2B5EF4-FFF2-40B4-BE49-F238E27FC236}">
                <a16:creationId xmlns:a16="http://schemas.microsoft.com/office/drawing/2014/main" id="{A16D02BF-FFDA-4B53-A8D1-5AC78995691C}"/>
              </a:ext>
            </a:extLst>
          </p:cNvPr>
          <p:cNvSpPr>
            <a:spLocks noGrp="1"/>
          </p:cNvSpPr>
          <p:nvPr>
            <p:ph type="body" sz="quarter" idx="14"/>
          </p:nvPr>
        </p:nvSpPr>
        <p:spPr>
          <a:xfrm>
            <a:off x="4648200" y="1905000"/>
            <a:ext cx="4114800" cy="44958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9" name="Jump link">
            <a:extLst>
              <a:ext uri="{FF2B5EF4-FFF2-40B4-BE49-F238E27FC236}">
                <a16:creationId xmlns:a16="http://schemas.microsoft.com/office/drawing/2014/main" id="{26318B8C-959D-41B0-AB6A-1E8709B87951}"/>
              </a:ext>
            </a:extLst>
          </p:cNvPr>
          <p:cNvSpPr>
            <a:spLocks noGrp="1"/>
          </p:cNvSpPr>
          <p:nvPr>
            <p:ph type="body" sz="quarter" idx="13"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Tree>
    <p:extLst>
      <p:ext uri="{BB962C8B-B14F-4D97-AF65-F5344CB8AC3E}">
        <p14:creationId xmlns:p14="http://schemas.microsoft.com/office/powerpoint/2010/main" val="1099747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859920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Red Bar Footer_Appendix_4-up_Comparison">
    <p:spTree>
      <p:nvGrpSpPr>
        <p:cNvPr id="1" name=""/>
        <p:cNvGrpSpPr/>
        <p:nvPr/>
      </p:nvGrpSpPr>
      <p:grpSpPr>
        <a:xfrm>
          <a:off x="0" y="0"/>
          <a:ext cx="0" cy="0"/>
          <a:chOff x="0" y="0"/>
          <a:chExt cx="0" cy="0"/>
        </a:xfrm>
      </p:grpSpPr>
      <p:sp>
        <p:nvSpPr>
          <p:cNvPr id="9" name="Slide Title"/>
          <p:cNvSpPr>
            <a:spLocks noGrp="1"/>
          </p:cNvSpPr>
          <p:nvPr>
            <p:ph type="title" hasCustomPrompt="1"/>
          </p:nvPr>
        </p:nvSpPr>
        <p:spPr>
          <a:xfrm>
            <a:off x="-20713" y="228600"/>
            <a:ext cx="9185426" cy="609600"/>
          </a:xfrm>
          <a:prstGeom prst="rect">
            <a:avLst/>
          </a:prstGeom>
        </p:spPr>
        <p:txBody>
          <a:bodyPr/>
          <a:lstStyle>
            <a:lvl1pPr>
              <a:defRPr sz="3000">
                <a:solidFill>
                  <a:schemeClr val="bg2"/>
                </a:solidFill>
              </a:defRPr>
            </a:lvl1pPr>
          </a:lstStyle>
          <a:p>
            <a:r>
              <a:rPr lang="en-US" dirty="0"/>
              <a:t>Click to edit Master title style - Text Alternatives</a:t>
            </a:r>
          </a:p>
        </p:txBody>
      </p:sp>
      <p:sp>
        <p:nvSpPr>
          <p:cNvPr id="3" name="Header 1"/>
          <p:cNvSpPr>
            <a:spLocks noGrp="1"/>
          </p:cNvSpPr>
          <p:nvPr>
            <p:ph type="body" idx="1"/>
          </p:nvPr>
        </p:nvSpPr>
        <p:spPr>
          <a:xfrm>
            <a:off x="455612" y="1371600"/>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2036618"/>
            <a:ext cx="4038600" cy="19050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1371600"/>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2036618"/>
            <a:ext cx="4038600" cy="19050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962400"/>
            <a:ext cx="4038600" cy="5334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495800"/>
            <a:ext cx="4038600" cy="19050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962400"/>
            <a:ext cx="4038600" cy="5334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495800"/>
            <a:ext cx="4038600" cy="19050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8" name="Jump Link"/>
          <p:cNvSpPr>
            <a:spLocks noGrp="1"/>
          </p:cNvSpPr>
          <p:nvPr>
            <p:ph type="body" sz="quarter" idx="11"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
        <p:nvSpPr>
          <p:cNvPr id="14" name="Jump Link">
            <a:extLst>
              <a:ext uri="{FF2B5EF4-FFF2-40B4-BE49-F238E27FC236}">
                <a16:creationId xmlns:a16="http://schemas.microsoft.com/office/drawing/2014/main" id="{933A1AB8-BA17-4335-BF3A-EBE32FE723C8}"/>
              </a:ext>
            </a:extLst>
          </p:cNvPr>
          <p:cNvSpPr>
            <a:spLocks noGrp="1"/>
          </p:cNvSpPr>
          <p:nvPr>
            <p:ph type="body" sz="quarter" idx="18" hasCustomPrompt="1"/>
          </p:nvPr>
        </p:nvSpPr>
        <p:spPr>
          <a:xfrm>
            <a:off x="3467100" y="1143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Tree>
    <p:extLst>
      <p:ext uri="{BB962C8B-B14F-4D97-AF65-F5344CB8AC3E}">
        <p14:creationId xmlns:p14="http://schemas.microsoft.com/office/powerpoint/2010/main" val="3112378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d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1075564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d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a:t>Click to edit Master title style</a:t>
            </a:r>
            <a:endParaRPr lang="en-US" dirty="0"/>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30741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05600"/>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2022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400497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05600"/>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2022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238481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50.xml"/><Relationship Id="rId2" Type="http://schemas.openxmlformats.org/officeDocument/2006/relationships/slideLayout" Target="../slideLayouts/slideLayout49.xml"/><Relationship Id="rId1" Type="http://schemas.openxmlformats.org/officeDocument/2006/relationships/slideLayout" Target="../slideLayouts/slideLayout48.xml"/><Relationship Id="rId4" Type="http://schemas.openxmlformats.org/officeDocument/2006/relationships/theme" Target="../theme/theme10.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3.gif"/><Relationship Id="rId4" Type="http://schemas.openxmlformats.org/officeDocument/2006/relationships/slideLayout" Target="../slideLayouts/slideLayout11.xml"/><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10" Type="http://schemas.openxmlformats.org/officeDocument/2006/relationships/theme" Target="../theme/theme3.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10" Type="http://schemas.openxmlformats.org/officeDocument/2006/relationships/theme" Target="../theme/theme4.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5" Type="http://schemas.openxmlformats.org/officeDocument/2006/relationships/slideLayout" Target="../slideLayouts/slideLayout37.xml"/><Relationship Id="rId4" Type="http://schemas.openxmlformats.org/officeDocument/2006/relationships/slideLayout" Target="../slideLayouts/slideLayout36.xml"/><Relationship Id="rId9"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41.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43.xml"/><Relationship Id="rId1" Type="http://schemas.openxmlformats.org/officeDocument/2006/relationships/slideLayout" Target="../slideLayouts/slideLayout42.xml"/><Relationship Id="rId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44.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MGH logo">
            <a:extLst>
              <a:ext uri="{FF2B5EF4-FFF2-40B4-BE49-F238E27FC236}">
                <a16:creationId xmlns:a16="http://schemas.microsoft.com/office/drawing/2014/main" id="{493904B2-8FA6-4579-83F4-6B2D60A9A235}"/>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58952" cy="758952"/>
          </a:xfrm>
          <a:prstGeom prst="rect">
            <a:avLst/>
          </a:prstGeom>
        </p:spPr>
      </p:pic>
      <p:sp>
        <p:nvSpPr>
          <p:cNvPr id="13" name="Red Bar"/>
          <p:cNvSpPr/>
          <p:nvPr userDrawn="1"/>
        </p:nvSpPr>
        <p:spPr>
          <a:xfrm>
            <a:off x="0" y="6248400"/>
            <a:ext cx="9144000" cy="503767"/>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5" name="MGH Tagline">
            <a:extLst>
              <a:ext uri="{FF2B5EF4-FFF2-40B4-BE49-F238E27FC236}">
                <a16:creationId xmlns:a16="http://schemas.microsoft.com/office/drawing/2014/main" id="{76ADA84A-675A-40D0-9D98-E190B24EB2BF}"/>
              </a:ext>
            </a:extLst>
          </p:cNvPr>
          <p:cNvSpPr txBox="1"/>
          <p:nvPr userDrawn="1"/>
        </p:nvSpPr>
        <p:spPr>
          <a:xfrm>
            <a:off x="152400" y="6359722"/>
            <a:ext cx="5682508" cy="307777"/>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30" normalizeH="0" baseline="0" noProof="0" dirty="0">
                <a:ln>
                  <a:noFill/>
                </a:ln>
                <a:solidFill>
                  <a:schemeClr val="bg1"/>
                </a:solidFill>
                <a:effectLst/>
                <a:uLnTx/>
                <a:uFillTx/>
                <a:latin typeface="Arial" panose="020B0604020202020204" pitchFamily="34" charset="0"/>
                <a:ea typeface="Calibri" panose="020F0502020204030204" pitchFamily="34" charset="0"/>
                <a:cs typeface="+mn-cs"/>
              </a:rPr>
              <a:t>Because learning changes everything.</a:t>
            </a:r>
            <a:r>
              <a:rPr kumimoji="0" lang="en-US" sz="900" b="0" i="0" u="none" strike="noStrike" kern="1200" cap="none" spc="30" normalizeH="0" baseline="60000" noProof="0" dirty="0">
                <a:ln>
                  <a:noFill/>
                </a:ln>
                <a:solidFill>
                  <a:schemeClr val="bg1"/>
                </a:solidFill>
                <a:effectLst/>
                <a:uLnTx/>
                <a:uFillTx/>
                <a:latin typeface="Arial" panose="020B0604020202020204" pitchFamily="34" charset="0"/>
                <a:ea typeface="Calibri" panose="020F0502020204030204" pitchFamily="34" charset="0"/>
                <a:cs typeface="+mn-cs"/>
              </a:rPr>
              <a:t>®</a:t>
            </a:r>
            <a:endParaRPr kumimoji="0" lang="en-US" sz="1400" b="0" i="0" u="none" strike="noStrike" kern="1200" cap="none" spc="30" normalizeH="0" baseline="6000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066235593"/>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33" r:id="rId5"/>
    <p:sldLayoutId id="2147483734" r:id="rId6"/>
    <p:sldLayoutId id="2147483914"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marR="0" indent="0" algn="r" defTabSz="914400" rtl="0" eaLnBrk="1" fontAlgn="auto" latinLnBrk="0" hangingPunct="1">
        <a:lnSpc>
          <a:spcPct val="100000"/>
        </a:lnSpc>
        <a:spcBef>
          <a:spcPts val="0"/>
        </a:spcBef>
        <a:spcAft>
          <a:spcPts val="0"/>
        </a:spcAft>
        <a:buClrTx/>
        <a:buSzTx/>
        <a:buFontTx/>
        <a:buNone/>
        <a:tabLst/>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bg1"/>
                </a:solidFill>
                <a:effectLst/>
                <a:latin typeface="+mn-lt"/>
                <a:ea typeface="+mn-ea"/>
                <a:cs typeface="+mn-cs"/>
              </a:rPr>
              <a:t>© McGraw Hill LLC</a:t>
            </a:r>
            <a:endParaRPr lang="en-US" sz="3200" kern="1200" dirty="0">
              <a:solidFill>
                <a:schemeClr val="bg1"/>
              </a:solidFill>
              <a:effectLst/>
              <a:latin typeface="+mn-lt"/>
              <a:ea typeface="+mn-ea"/>
              <a:cs typeface="+mn-cs"/>
            </a:endParaRPr>
          </a:p>
        </p:txBody>
      </p:sp>
    </p:spTree>
    <p:extLst>
      <p:ext uri="{BB962C8B-B14F-4D97-AF65-F5344CB8AC3E}">
        <p14:creationId xmlns:p14="http://schemas.microsoft.com/office/powerpoint/2010/main" val="2366522392"/>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pic>
        <p:nvPicPr>
          <p:cNvPr id="2" name="MH Tagline" descr="Tag line: Because learning changes everything™" hidden="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6257775"/>
            <a:ext cx="3371850" cy="476250"/>
          </a:xfrm>
          <a:prstGeom prst="rect">
            <a:avLst/>
          </a:prstGeom>
        </p:spPr>
      </p:pic>
      <p:sp>
        <p:nvSpPr>
          <p:cNvPr id="4" name="MGH Tagline">
            <a:extLst>
              <a:ext uri="{FF2B5EF4-FFF2-40B4-BE49-F238E27FC236}">
                <a16:creationId xmlns:a16="http://schemas.microsoft.com/office/drawing/2014/main" id="{E17F6BE0-BF03-4122-B24F-8373E730BAC6}"/>
              </a:ext>
            </a:extLst>
          </p:cNvPr>
          <p:cNvSpPr txBox="1"/>
          <p:nvPr userDrawn="1"/>
        </p:nvSpPr>
        <p:spPr>
          <a:xfrm>
            <a:off x="152400" y="6359722"/>
            <a:ext cx="5682508" cy="307777"/>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30" normalizeH="0" baseline="0" noProof="0" dirty="0">
                <a:ln>
                  <a:noFill/>
                </a:ln>
                <a:solidFill>
                  <a:schemeClr val="tx1"/>
                </a:solidFill>
                <a:effectLst/>
                <a:uLnTx/>
                <a:uFillTx/>
                <a:latin typeface="Arial" panose="020B0604020202020204" pitchFamily="34" charset="0"/>
                <a:ea typeface="Calibri" panose="020F0502020204030204" pitchFamily="34" charset="0"/>
                <a:cs typeface="+mn-cs"/>
              </a:rPr>
              <a:t>Because learning changes everything.</a:t>
            </a:r>
            <a:r>
              <a:rPr kumimoji="0" lang="en-US" sz="900" b="0" i="0" u="none" strike="noStrike" kern="1200" cap="none" spc="30" normalizeH="0" baseline="60000" noProof="0" dirty="0">
                <a:ln>
                  <a:noFill/>
                </a:ln>
                <a:solidFill>
                  <a:schemeClr val="tx1"/>
                </a:solidFill>
                <a:effectLst/>
                <a:uLnTx/>
                <a:uFillTx/>
                <a:latin typeface="Arial" panose="020B0604020202020204" pitchFamily="34" charset="0"/>
                <a:ea typeface="Calibri" panose="020F0502020204030204" pitchFamily="34" charset="0"/>
                <a:cs typeface="+mn-cs"/>
              </a:rPr>
              <a:t>®</a:t>
            </a:r>
            <a:endParaRPr kumimoji="0" lang="en-US" sz="1400" b="0" i="0" u="none" strike="noStrike" kern="1200" cap="none" spc="30" normalizeH="0" baseline="6000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460950632"/>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tx1"/>
                </a:solidFill>
                <a:effectLst/>
                <a:latin typeface="+mn-lt"/>
                <a:ea typeface="+mn-ea"/>
                <a:cs typeface="+mn-cs"/>
              </a:rPr>
              <a:t>© McGraw Hill LLC</a:t>
            </a:r>
            <a:endParaRPr lang="en-US" sz="3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192571768"/>
      </p:ext>
    </p:extLst>
  </p:cSld>
  <p:clrMap bg1="lt1" tx1="dk1" bg2="lt2" tx2="dk2" accent1="accent1" accent2="accent2" accent3="accent3" accent4="accent4" accent5="accent5" accent6="accent6" hlink="hlink" folHlink="folHlink"/>
  <p:sldLayoutIdLst>
    <p:sldLayoutId id="2147483751" r:id="rId1"/>
    <p:sldLayoutId id="2147483896" r:id="rId2"/>
    <p:sldLayoutId id="2147483753" r:id="rId3"/>
    <p:sldLayoutId id="2147483908" r:id="rId4"/>
    <p:sldLayoutId id="2147483950" r:id="rId5"/>
    <p:sldLayoutId id="2147483757" r:id="rId6"/>
    <p:sldLayoutId id="2147483877" r:id="rId7"/>
    <p:sldLayoutId id="2147483761" r:id="rId8"/>
    <p:sldLayoutId id="2147483800"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0" name="Copyright" descr="©McGraw-Hill Education&#10;"/>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bg1"/>
                </a:solidFill>
                <a:effectLst/>
                <a:latin typeface="+mn-lt"/>
                <a:ea typeface="+mn-ea"/>
                <a:cs typeface="+mn-cs"/>
              </a:rPr>
              <a:t>© McGraw Hill LLC</a:t>
            </a:r>
            <a:endParaRPr lang="en-US" sz="3200" kern="1200" dirty="0">
              <a:solidFill>
                <a:schemeClr val="bg1"/>
              </a:solidFill>
              <a:effectLst/>
              <a:latin typeface="+mn-lt"/>
              <a:ea typeface="+mn-ea"/>
              <a:cs typeface="+mn-cs"/>
            </a:endParaRPr>
          </a:p>
        </p:txBody>
      </p:sp>
    </p:spTree>
    <p:extLst>
      <p:ext uri="{BB962C8B-B14F-4D97-AF65-F5344CB8AC3E}">
        <p14:creationId xmlns:p14="http://schemas.microsoft.com/office/powerpoint/2010/main" val="1283304046"/>
      </p:ext>
    </p:extLst>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Copyright" descr="©McGraw-Hill Education&#10;">
            <a:extLst>
              <a:ext uri="{FF2B5EF4-FFF2-40B4-BE49-F238E27FC236}">
                <a16:creationId xmlns:a16="http://schemas.microsoft.com/office/drawing/2014/main" id="{E6B3ADFD-144A-4DA2-BA90-96ACED71B328}"/>
              </a:ext>
            </a:extLst>
          </p:cNvPr>
          <p:cNvSpPr txBox="1"/>
          <p:nvPr userDrawn="1"/>
        </p:nvSpPr>
        <p:spPr>
          <a:xfrm>
            <a:off x="0" y="6642556"/>
            <a:ext cx="1295400" cy="215444"/>
          </a:xfrm>
          <a:prstGeom prst="rect">
            <a:avLst/>
          </a:prstGeom>
          <a:noFill/>
        </p:spPr>
        <p:txBody>
          <a:bodyPr wrap="square" rtlCol="0">
            <a:spAutoFit/>
          </a:bodyPr>
          <a:lstStyle/>
          <a:p>
            <a:r>
              <a:rPr lang="en-US" sz="800">
                <a:solidFill>
                  <a:srgbClr val="6A6A6A"/>
                </a:solidFill>
              </a:rPr>
              <a:t>© McGraw Hill LLC</a:t>
            </a:r>
            <a:endParaRPr lang="en-US" sz="800" dirty="0">
              <a:solidFill>
                <a:srgbClr val="6A6A6A"/>
              </a:solidFill>
            </a:endParaRPr>
          </a:p>
        </p:txBody>
      </p:sp>
    </p:spTree>
    <p:extLst>
      <p:ext uri="{BB962C8B-B14F-4D97-AF65-F5344CB8AC3E}">
        <p14:creationId xmlns:p14="http://schemas.microsoft.com/office/powerpoint/2010/main" val="85764253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64" r:id="rId8"/>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Red Bar">
            <a:extLst>
              <a:ext uri="{FF2B5EF4-FFF2-40B4-BE49-F238E27FC236}">
                <a16:creationId xmlns:a16="http://schemas.microsoft.com/office/drawing/2014/main" id="{6737549B-326D-4F21-9A7A-8390EDB1C870}"/>
              </a:ext>
            </a:extLst>
          </p:cNvPr>
          <p:cNvSpPr/>
          <p:nvPr userDrawn="1"/>
        </p:nvSpPr>
        <p:spPr>
          <a:xfrm>
            <a:off x="0" y="6354233"/>
            <a:ext cx="9144000" cy="503767"/>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Tree>
    <p:extLst>
      <p:ext uri="{BB962C8B-B14F-4D97-AF65-F5344CB8AC3E}">
        <p14:creationId xmlns:p14="http://schemas.microsoft.com/office/powerpoint/2010/main" val="2059961641"/>
      </p:ext>
    </p:extLst>
  </p:cSld>
  <p:clrMap bg1="lt1" tx1="dk1" bg2="lt2" tx2="dk2" accent1="accent1" accent2="accent2" accent3="accent3" accent4="accent4" accent5="accent5" accent6="accent6" hlink="hlink" folHlink="folHlink"/>
  <p:sldLayoutIdLst>
    <p:sldLayoutId id="2147483971" r:id="rId1"/>
  </p:sldLayoutIdLst>
  <p:hf hdr="0" ftr="0" dt="0"/>
  <p:txStyles>
    <p:titleStyle>
      <a:lvl1pPr algn="ctr" defTabSz="914400" rtl="0" eaLnBrk="1" latinLnBrk="0" hangingPunct="1">
        <a:lnSpc>
          <a:spcPct val="90000"/>
        </a:lnSpc>
        <a:spcBef>
          <a:spcPct val="0"/>
        </a:spcBef>
        <a:buNone/>
        <a:defRPr sz="1600" b="0" kern="1200">
          <a:solidFill>
            <a:schemeClr val="tx2"/>
          </a:solidFill>
          <a:latin typeface="+mj-lt"/>
          <a:ea typeface="+mj-ea"/>
          <a:cs typeface="+mj-cs"/>
        </a:defRPr>
      </a:lvl1pPr>
    </p:titleStyle>
    <p:bodyStyle>
      <a:lvl1pPr marL="0" marR="0" indent="0" algn="ctr" defTabSz="914400" rtl="0" eaLnBrk="1" fontAlgn="auto" latinLnBrk="0" hangingPunct="1">
        <a:lnSpc>
          <a:spcPct val="100000"/>
        </a:lnSpc>
        <a:spcBef>
          <a:spcPts val="0"/>
        </a:spcBef>
        <a:spcAft>
          <a:spcPts val="0"/>
        </a:spcAft>
        <a:buClrTx/>
        <a:buSzTx/>
        <a:buFontTx/>
        <a:buNone/>
        <a:tabLst/>
        <a:defRPr sz="2000" kern="1200">
          <a:solidFill>
            <a:schemeClr val="tx2"/>
          </a:solidFill>
          <a:latin typeface="+mn-lt"/>
          <a:ea typeface="+mn-ea"/>
          <a:cs typeface="+mn-cs"/>
        </a:defRPr>
      </a:lvl1pPr>
      <a:lvl2pPr marL="230188" indent="-228600" algn="l" defTabSz="914400" rtl="0" eaLnBrk="1" latinLnBrk="0" hangingPunct="1">
        <a:lnSpc>
          <a:spcPct val="100000"/>
        </a:lnSpc>
        <a:spcBef>
          <a:spcPts val="800"/>
        </a:spcBef>
        <a:buClrTx/>
        <a:buFont typeface="Arial" panose="020B0604020202020204" pitchFamily="34" charset="0"/>
        <a:buChar char="•"/>
        <a:defRPr sz="2000" kern="1200">
          <a:solidFill>
            <a:schemeClr val="tx2"/>
          </a:solidFill>
          <a:latin typeface="+mn-lt"/>
          <a:ea typeface="+mn-ea"/>
          <a:cs typeface="+mn-cs"/>
        </a:defRPr>
      </a:lvl2pPr>
      <a:lvl3pPr marL="460375" indent="-228600" algn="l" defTabSz="914400" rtl="0" eaLnBrk="1" latinLnBrk="0" hangingPunct="1">
        <a:lnSpc>
          <a:spcPct val="100000"/>
        </a:lnSpc>
        <a:spcBef>
          <a:spcPts val="800"/>
        </a:spcBef>
        <a:buFont typeface="Arial" panose="020B0604020202020204" pitchFamily="34" charset="0"/>
        <a:buChar char="•"/>
        <a:defRPr sz="1800" kern="1200">
          <a:solidFill>
            <a:schemeClr val="tx2"/>
          </a:solidFill>
          <a:latin typeface="+mn-lt"/>
          <a:ea typeface="+mn-ea"/>
          <a:cs typeface="+mn-cs"/>
        </a:defRPr>
      </a:lvl3pPr>
      <a:lvl4pPr marL="455613"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2112">
          <p15:clr>
            <a:srgbClr val="F26B43"/>
          </p15:clr>
        </p15:guide>
        <p15:guide id="6" pos="216">
          <p15:clr>
            <a:srgbClr val="F26B43"/>
          </p15:clr>
        </p15:guide>
        <p15:guide id="7" pos="5544">
          <p15:clr>
            <a:srgbClr val="F26B43"/>
          </p15:clr>
        </p15:guide>
        <p15:guide id="9" orient="horz" pos="4211">
          <p15:clr>
            <a:srgbClr val="F26B43"/>
          </p15:clr>
        </p15:guide>
        <p15:guide id="10" orient="horz" pos="624">
          <p15:clr>
            <a:srgbClr val="F26B43"/>
          </p15:clr>
        </p15:guide>
        <p15:guide id="11" orient="horz" pos="4104">
          <p15:clr>
            <a:srgbClr val="F26B43"/>
          </p15:clr>
        </p15:guide>
        <p15:guide id="12" orient="horz" pos="2160">
          <p15:clr>
            <a:srgbClr val="F26B43"/>
          </p15:clr>
        </p15:guide>
        <p15:guide id="13" pos="3648">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ackground"/>
          <p:cNvSpPr/>
          <p:nvPr userDrawn="1"/>
        </p:nvSpPr>
        <p:spPr>
          <a:xfrm>
            <a:off x="0" y="0"/>
            <a:ext cx="9144000" cy="6858000"/>
          </a:xfrm>
          <a:prstGeom prst="rect">
            <a:avLst/>
          </a:prstGeom>
          <a:solidFill>
            <a:srgbClr val="30707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MH BG Image"/>
          <p:cNvPicPr>
            <a:picLocks noChangeAspect="1"/>
          </p:cNvPicPr>
          <p:nvPr userDrawn="1"/>
        </p:nvPicPr>
        <p:blipFill rotWithShape="1">
          <a:blip r:embed="rId4" cstate="screen">
            <a:alphaModFix amt="25000"/>
            <a:extLst>
              <a:ext uri="{28A0092B-C50C-407E-A947-70E740481C1C}">
                <a14:useLocalDpi xmlns:a14="http://schemas.microsoft.com/office/drawing/2010/main"/>
              </a:ext>
            </a:extLst>
          </a:blip>
          <a:srcRect r="28644" b="27282"/>
          <a:stretch/>
        </p:blipFill>
        <p:spPr>
          <a:xfrm>
            <a:off x="461821" y="1943668"/>
            <a:ext cx="8682180" cy="4914333"/>
          </a:xfrm>
          <a:prstGeom prst="rect">
            <a:avLst/>
          </a:prstGeom>
        </p:spPr>
      </p:pic>
      <p:sp>
        <p:nvSpPr>
          <p:cNvPr id="8"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a:solidFill>
                  <a:schemeClr val="bg1"/>
                </a:solidFill>
              </a:rPr>
              <a:t>© McGraw Hill LLC</a:t>
            </a:r>
            <a:endParaRPr lang="en-US" sz="800" dirty="0">
              <a:solidFill>
                <a:schemeClr val="bg1"/>
              </a:solidFill>
            </a:endParaRPr>
          </a:p>
        </p:txBody>
      </p:sp>
    </p:spTree>
    <p:extLst>
      <p:ext uri="{BB962C8B-B14F-4D97-AF65-F5344CB8AC3E}">
        <p14:creationId xmlns:p14="http://schemas.microsoft.com/office/powerpoint/2010/main" val="263611861"/>
      </p:ext>
    </p:extLst>
  </p:cSld>
  <p:clrMap bg1="lt1" tx1="dk1" bg2="lt2" tx2="dk2" accent1="accent1" accent2="accent2" accent3="accent3" accent4="accent4" accent5="accent5" accent6="accent6" hlink="hlink" folHlink="folHlink"/>
  <p:sldLayoutIdLst>
    <p:sldLayoutId id="2147483677" r:id="rId1"/>
    <p:sldLayoutId id="2147483769"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a:extLst>
              <a:ext uri="{FF2B5EF4-FFF2-40B4-BE49-F238E27FC236}">
                <a16:creationId xmlns:a16="http://schemas.microsoft.com/office/drawing/2014/main" id="{BEB99B55-73FB-42B4-93ED-C5E818675C31}"/>
              </a:ext>
            </a:extLst>
          </p:cNvPr>
          <p:cNvSpPr>
            <a:spLocks noGrp="1"/>
          </p:cNvSpPr>
          <p:nvPr>
            <p:ph type="body" idx="1"/>
          </p:nvPr>
        </p:nvSpPr>
        <p:spPr>
          <a:xfrm>
            <a:off x="342901" y="1976546"/>
            <a:ext cx="6480593" cy="4351338"/>
          </a:xfrm>
          <a:prstGeom prst="rect">
            <a:avLst/>
          </a:prstGeom>
        </p:spPr>
        <p:txBody>
          <a:bodyPr vert="horz" lIns="91440" tIns="45720" rIns="91440" bIns="45720" rtlCol="0">
            <a:normAutofit/>
          </a:bodyPr>
          <a:lstStyle/>
          <a:p>
            <a:pPr lvl="0"/>
            <a:r>
              <a:rPr lang="en-US" dirty="0"/>
              <a:t>Slide Content</a:t>
            </a:r>
          </a:p>
          <a:p>
            <a:pPr lvl="2"/>
            <a:r>
              <a:rPr lang="en-US" dirty="0"/>
              <a:t>Second level</a:t>
            </a:r>
          </a:p>
          <a:p>
            <a:pPr lvl="3"/>
            <a:r>
              <a:rPr lang="en-US" dirty="0"/>
              <a:t>Third level</a:t>
            </a:r>
          </a:p>
        </p:txBody>
      </p:sp>
      <p:grpSp>
        <p:nvGrpSpPr>
          <p:cNvPr id="6" name="MGH Shape">
            <a:extLst>
              <a:ext uri="{FF2B5EF4-FFF2-40B4-BE49-F238E27FC236}">
                <a16:creationId xmlns:a16="http://schemas.microsoft.com/office/drawing/2014/main" id="{B719ECBD-8119-4217-9D58-2638FA4365C1}"/>
              </a:ext>
              <a:ext uri="{C183D7F6-B498-43B3-948B-1728B52AA6E4}">
                <adec:decorative xmlns:adec="http://schemas.microsoft.com/office/drawing/2017/decorative" val="1"/>
              </a:ext>
            </a:extLst>
          </p:cNvPr>
          <p:cNvGrpSpPr/>
          <p:nvPr userDrawn="1"/>
        </p:nvGrpSpPr>
        <p:grpSpPr>
          <a:xfrm>
            <a:off x="6622742" y="-14530"/>
            <a:ext cx="2521258" cy="6892798"/>
            <a:chOff x="3491346" y="0"/>
            <a:chExt cx="2508933" cy="6367263"/>
          </a:xfrm>
        </p:grpSpPr>
        <p:sp>
          <p:nvSpPr>
            <p:cNvPr id="9" name="Freeform 11">
              <a:extLst>
                <a:ext uri="{FF2B5EF4-FFF2-40B4-BE49-F238E27FC236}">
                  <a16:creationId xmlns:a16="http://schemas.microsoft.com/office/drawing/2014/main" id="{FCAD01AC-30CD-4728-B0FD-543493B2CE55}"/>
                </a:ext>
              </a:extLst>
            </p:cNvPr>
            <p:cNvSpPr/>
            <p:nvPr/>
          </p:nvSpPr>
          <p:spPr>
            <a:xfrm rot="10800000">
              <a:off x="5468761" y="1352709"/>
              <a:ext cx="531517" cy="1821241"/>
            </a:xfrm>
            <a:custGeom>
              <a:avLst/>
              <a:gdLst>
                <a:gd name="connsiteX0" fmla="*/ 0 w 531517"/>
                <a:gd name="connsiteY0" fmla="*/ 1821241 h 1821241"/>
                <a:gd name="connsiteX1" fmla="*/ 0 w 531517"/>
                <a:gd name="connsiteY1" fmla="*/ 0 h 1821241"/>
                <a:gd name="connsiteX2" fmla="*/ 531517 w 531517"/>
                <a:gd name="connsiteY2" fmla="*/ 672400 h 1821241"/>
                <a:gd name="connsiteX3" fmla="*/ 0 w 531517"/>
                <a:gd name="connsiteY3" fmla="*/ 1821241 h 1821241"/>
              </a:gdLst>
              <a:ahLst/>
              <a:cxnLst>
                <a:cxn ang="0">
                  <a:pos x="connsiteX0" y="connsiteY0"/>
                </a:cxn>
                <a:cxn ang="0">
                  <a:pos x="connsiteX1" y="connsiteY1"/>
                </a:cxn>
                <a:cxn ang="0">
                  <a:pos x="connsiteX2" y="connsiteY2"/>
                </a:cxn>
                <a:cxn ang="0">
                  <a:pos x="connsiteX3" y="connsiteY3"/>
                </a:cxn>
              </a:cxnLst>
              <a:rect l="l" t="t" r="r" b="b"/>
              <a:pathLst>
                <a:path w="531517" h="1821241">
                  <a:moveTo>
                    <a:pt x="0" y="1821241"/>
                  </a:moveTo>
                  <a:lnTo>
                    <a:pt x="0" y="0"/>
                  </a:lnTo>
                  <a:lnTo>
                    <a:pt x="531517" y="672400"/>
                  </a:lnTo>
                  <a:lnTo>
                    <a:pt x="0" y="1821241"/>
                  </a:lnTo>
                  <a:close/>
                </a:path>
              </a:pathLst>
            </a:custGeom>
            <a:solidFill>
              <a:srgbClr val="9F22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Times New Roman" panose="02020603050405020304" pitchFamily="18" charset="0"/>
                <a:cs typeface="Times New Roman" panose="02020603050405020304" pitchFamily="18" charset="0"/>
              </a:endParaRPr>
            </a:p>
          </p:txBody>
        </p:sp>
        <p:sp>
          <p:nvSpPr>
            <p:cNvPr id="10" name="Freeform 12">
              <a:extLst>
                <a:ext uri="{FF2B5EF4-FFF2-40B4-BE49-F238E27FC236}">
                  <a16:creationId xmlns:a16="http://schemas.microsoft.com/office/drawing/2014/main" id="{9A51DD71-B849-456F-A479-25728C0B26F4}"/>
                </a:ext>
              </a:extLst>
            </p:cNvPr>
            <p:cNvSpPr/>
            <p:nvPr/>
          </p:nvSpPr>
          <p:spPr>
            <a:xfrm rot="10800000">
              <a:off x="3491346" y="0"/>
              <a:ext cx="2508932" cy="2501550"/>
            </a:xfrm>
            <a:custGeom>
              <a:avLst/>
              <a:gdLst>
                <a:gd name="connsiteX0" fmla="*/ 2508932 w 2508932"/>
                <a:gd name="connsiteY0" fmla="*/ 2501550 h 2501550"/>
                <a:gd name="connsiteX1" fmla="*/ 0 w 2508932"/>
                <a:gd name="connsiteY1" fmla="*/ 2501550 h 2501550"/>
                <a:gd name="connsiteX2" fmla="*/ 0 w 2508932"/>
                <a:gd name="connsiteY2" fmla="*/ 1148841 h 2501550"/>
                <a:gd name="connsiteX3" fmla="*/ 531517 w 2508932"/>
                <a:gd name="connsiteY3" fmla="*/ 0 h 2501550"/>
                <a:gd name="connsiteX4" fmla="*/ 2508932 w 2508932"/>
                <a:gd name="connsiteY4" fmla="*/ 2501550 h 2501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8932" h="2501550">
                  <a:moveTo>
                    <a:pt x="2508932" y="2501550"/>
                  </a:moveTo>
                  <a:lnTo>
                    <a:pt x="0" y="2501550"/>
                  </a:lnTo>
                  <a:lnTo>
                    <a:pt x="0" y="1148841"/>
                  </a:lnTo>
                  <a:lnTo>
                    <a:pt x="531517" y="0"/>
                  </a:lnTo>
                  <a:lnTo>
                    <a:pt x="2508932" y="2501550"/>
                  </a:lnTo>
                  <a:close/>
                </a:path>
              </a:pathLst>
            </a:custGeom>
            <a:solidFill>
              <a:srgbClr val="E2DF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Times New Roman" panose="02020603050405020304" pitchFamily="18" charset="0"/>
                <a:cs typeface="Times New Roman" panose="02020603050405020304" pitchFamily="18" charset="0"/>
              </a:endParaRPr>
            </a:p>
          </p:txBody>
        </p:sp>
        <p:sp>
          <p:nvSpPr>
            <p:cNvPr id="11" name="Freeform 13">
              <a:extLst>
                <a:ext uri="{FF2B5EF4-FFF2-40B4-BE49-F238E27FC236}">
                  <a16:creationId xmlns:a16="http://schemas.microsoft.com/office/drawing/2014/main" id="{CE349BEA-4244-4589-91D3-1DECC6AB1E90}"/>
                </a:ext>
              </a:extLst>
            </p:cNvPr>
            <p:cNvSpPr/>
            <p:nvPr/>
          </p:nvSpPr>
          <p:spPr>
            <a:xfrm rot="10800000">
              <a:off x="3680272" y="1352707"/>
              <a:ext cx="2320007" cy="5014556"/>
            </a:xfrm>
            <a:custGeom>
              <a:avLst/>
              <a:gdLst>
                <a:gd name="connsiteX0" fmla="*/ 0 w 2320007"/>
                <a:gd name="connsiteY0" fmla="*/ 5014556 h 5014556"/>
                <a:gd name="connsiteX1" fmla="*/ 0 w 2320007"/>
                <a:gd name="connsiteY1" fmla="*/ 0 h 5014556"/>
                <a:gd name="connsiteX2" fmla="*/ 2320007 w 2320007"/>
                <a:gd name="connsiteY2" fmla="*/ 0 h 5014556"/>
                <a:gd name="connsiteX3" fmla="*/ 531518 w 2320007"/>
                <a:gd name="connsiteY3" fmla="*/ 3865713 h 5014556"/>
                <a:gd name="connsiteX4" fmla="*/ 1 w 2320007"/>
                <a:gd name="connsiteY4" fmla="*/ 3193313 h 5014556"/>
                <a:gd name="connsiteX5" fmla="*/ 1 w 2320007"/>
                <a:gd name="connsiteY5" fmla="*/ 5014554 h 5014556"/>
                <a:gd name="connsiteX6" fmla="*/ 0 w 2320007"/>
                <a:gd name="connsiteY6" fmla="*/ 5014556 h 5014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20007" h="5014556">
                  <a:moveTo>
                    <a:pt x="0" y="5014556"/>
                  </a:moveTo>
                  <a:lnTo>
                    <a:pt x="0" y="0"/>
                  </a:lnTo>
                  <a:lnTo>
                    <a:pt x="2320007" y="0"/>
                  </a:lnTo>
                  <a:lnTo>
                    <a:pt x="531518" y="3865713"/>
                  </a:lnTo>
                  <a:lnTo>
                    <a:pt x="1" y="3193313"/>
                  </a:lnTo>
                  <a:lnTo>
                    <a:pt x="1" y="5014554"/>
                  </a:lnTo>
                  <a:lnTo>
                    <a:pt x="0" y="501455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Times New Roman" panose="02020603050405020304" pitchFamily="18" charset="0"/>
                <a:cs typeface="Times New Roman" panose="02020603050405020304" pitchFamily="18" charset="0"/>
              </a:endParaRPr>
            </a:p>
          </p:txBody>
        </p:sp>
      </p:grpSp>
      <p:sp>
        <p:nvSpPr>
          <p:cNvPr id="13" name="Title Placeholder">
            <a:extLst>
              <a:ext uri="{FF2B5EF4-FFF2-40B4-BE49-F238E27FC236}">
                <a16:creationId xmlns:a16="http://schemas.microsoft.com/office/drawing/2014/main" id="{34622483-C344-43F3-82BE-D7AE2DFFFAB0}"/>
              </a:ext>
            </a:extLst>
          </p:cNvPr>
          <p:cNvSpPr>
            <a:spLocks noGrp="1"/>
          </p:cNvSpPr>
          <p:nvPr>
            <p:ph type="title"/>
          </p:nvPr>
        </p:nvSpPr>
        <p:spPr>
          <a:xfrm>
            <a:off x="342900" y="136257"/>
            <a:ext cx="6073803" cy="685800"/>
          </a:xfrm>
          <a:prstGeom prst="rect">
            <a:avLst/>
          </a:prstGeom>
        </p:spPr>
        <p:txBody>
          <a:bodyPr vert="horz" lIns="91440" tIns="45720" rIns="91440" bIns="45720" rtlCol="0" anchor="ctr">
            <a:normAutofit/>
          </a:bodyPr>
          <a:lstStyle/>
          <a:p>
            <a:r>
              <a:rPr lang="en-US" dirty="0"/>
              <a:t>Title goes here</a:t>
            </a:r>
          </a:p>
        </p:txBody>
      </p:sp>
      <p:sp>
        <p:nvSpPr>
          <p:cNvPr id="14" name="Slide Number Placeholder">
            <a:extLst>
              <a:ext uri="{FF2B5EF4-FFF2-40B4-BE49-F238E27FC236}">
                <a16:creationId xmlns:a16="http://schemas.microsoft.com/office/drawing/2014/main" id="{C2E4AF62-4201-4F5D-966F-4A59CD13C9F3}"/>
              </a:ext>
            </a:extLst>
          </p:cNvPr>
          <p:cNvSpPr>
            <a:spLocks noGrp="1"/>
          </p:cNvSpPr>
          <p:nvPr>
            <p:ph type="sldNum" sz="quarter" idx="4"/>
          </p:nvPr>
        </p:nvSpPr>
        <p:spPr>
          <a:xfrm>
            <a:off x="8626412" y="6673531"/>
            <a:ext cx="355840" cy="161396"/>
          </a:xfrm>
          <a:prstGeom prst="rect">
            <a:avLst/>
          </a:prstGeom>
        </p:spPr>
        <p:txBody>
          <a:bodyPr vert="horz" lIns="45720" tIns="45720" rIns="45720" bIns="45720" rtlCol="0" anchor="ctr"/>
          <a:lstStyle>
            <a:lvl1pPr algn="r">
              <a:defRPr sz="800">
                <a:solidFill>
                  <a:schemeClr val="tx1"/>
                </a:solidFill>
                <a:latin typeface="Times New Roman" panose="02020603050405020304" pitchFamily="18" charset="0"/>
                <a:cs typeface="Times New Roman" panose="02020603050405020304" pitchFamily="18" charset="0"/>
              </a:defRPr>
            </a:lvl1pPr>
          </a:lstStyle>
          <a:p>
            <a:fld id="{68151E55-6873-49E2-B8D5-2F265E6F1973}" type="slidenum">
              <a:rPr lang="en-US" smtClean="0"/>
              <a:pPr/>
              <a:t>‹#›</a:t>
            </a:fld>
            <a:endParaRPr lang="en-US" dirty="0"/>
          </a:p>
        </p:txBody>
      </p:sp>
      <p:sp>
        <p:nvSpPr>
          <p:cNvPr id="12" name="Copyright" descr="©McGraw-Hill Education">
            <a:extLst>
              <a:ext uri="{FF2B5EF4-FFF2-40B4-BE49-F238E27FC236}">
                <a16:creationId xmlns:a16="http://schemas.microsoft.com/office/drawing/2014/main" id="{3981F3FF-2706-43B9-A611-9F7FF6067BA7}"/>
              </a:ext>
            </a:extLst>
          </p:cNvPr>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tx1"/>
                </a:solidFill>
                <a:effectLst/>
                <a:latin typeface="+mn-lt"/>
                <a:ea typeface="+mn-ea"/>
                <a:cs typeface="+mn-cs"/>
              </a:rPr>
              <a:t>© McGraw Hill LLC</a:t>
            </a:r>
            <a:endParaRPr lang="en-US" sz="3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350432286"/>
      </p:ext>
    </p:extLst>
  </p:cSld>
  <p:clrMap bg1="lt1" tx1="dk1" bg2="lt2" tx2="dk2" accent1="accent1" accent2="accent2" accent3="accent3" accent4="accent4" accent5="accent5" accent6="accent6" hlink="hlink" folHlink="folHlink"/>
  <p:sldLayoutIdLst>
    <p:sldLayoutId id="2147483967" r:id="rId1"/>
  </p:sldLayoutIdLst>
  <p:hf hdr="0" ftr="0" dt="0"/>
  <p:txStyles>
    <p:titleStyle>
      <a:lvl1pPr algn="l" defTabSz="914400" rtl="0" eaLnBrk="1" latinLnBrk="0" hangingPunct="1">
        <a:lnSpc>
          <a:spcPct val="90000"/>
        </a:lnSpc>
        <a:spcBef>
          <a:spcPct val="0"/>
        </a:spcBef>
        <a:buNone/>
        <a:defRPr sz="2400" b="1" kern="1200">
          <a:solidFill>
            <a:schemeClr val="tx2"/>
          </a:solidFill>
          <a:latin typeface="Times New Roman" panose="02020603050405020304" pitchFamily="18" charset="0"/>
          <a:ea typeface="+mj-ea"/>
          <a:cs typeface="Times New Roman" panose="02020603050405020304" pitchFamily="18" charset="0"/>
        </a:defRPr>
      </a:lvl1pPr>
    </p:titleStyle>
    <p:body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kern="1200">
          <a:solidFill>
            <a:schemeClr val="tx2"/>
          </a:solidFill>
          <a:latin typeface="Times New Roman" panose="02020603050405020304" pitchFamily="18" charset="0"/>
          <a:ea typeface="+mn-ea"/>
          <a:cs typeface="Times New Roman" panose="02020603050405020304" pitchFamily="18" charset="0"/>
        </a:defRPr>
      </a:lvl1pPr>
      <a:lvl2pPr marL="1588" indent="0" algn="l" defTabSz="914400" rtl="0" eaLnBrk="1" latinLnBrk="0" hangingPunct="1">
        <a:lnSpc>
          <a:spcPct val="100000"/>
        </a:lnSpc>
        <a:spcBef>
          <a:spcPts val="800"/>
        </a:spcBef>
        <a:buClrTx/>
        <a:buFont typeface="Arial" panose="020B0604020202020204" pitchFamily="34" charset="0"/>
        <a:buNone/>
        <a:defRPr sz="2000" kern="1200">
          <a:solidFill>
            <a:schemeClr val="tx2"/>
          </a:solidFill>
          <a:latin typeface="+mn-lt"/>
          <a:ea typeface="+mn-ea"/>
          <a:cs typeface="+mn-cs"/>
        </a:defRPr>
      </a:lvl2pPr>
      <a:lvl3pPr marL="517525" indent="-285750" algn="l" defTabSz="914400" rtl="0" eaLnBrk="1" latinLnBrk="0" hangingPunct="1">
        <a:lnSpc>
          <a:spcPct val="100000"/>
        </a:lnSpc>
        <a:spcBef>
          <a:spcPts val="800"/>
        </a:spcBef>
        <a:buFont typeface="Arial" panose="020B0604020202020204" pitchFamily="34" charset="0"/>
        <a:buChar char="•"/>
        <a:defRPr sz="2000" kern="1200">
          <a:solidFill>
            <a:schemeClr val="tx2"/>
          </a:solidFill>
          <a:latin typeface="Times New Roman" panose="02020603050405020304" pitchFamily="18" charset="0"/>
          <a:ea typeface="+mn-ea"/>
          <a:cs typeface="Times New Roman" panose="02020603050405020304" pitchFamily="18" charset="0"/>
        </a:defRPr>
      </a:lvl3pPr>
      <a:lvl4pPr marL="741363" indent="-285750" algn="l" defTabSz="914400" rtl="0" eaLnBrk="1" latinLnBrk="0" hangingPunct="1">
        <a:lnSpc>
          <a:spcPct val="100000"/>
        </a:lnSpc>
        <a:spcBef>
          <a:spcPts val="8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5544">
          <p15:clr>
            <a:srgbClr val="F26B43"/>
          </p15:clr>
        </p15:guide>
        <p15:guide id="6" pos="216">
          <p15:clr>
            <a:srgbClr val="F26B43"/>
          </p15:clr>
        </p15:guide>
        <p15:guide id="7" pos="4296">
          <p15:clr>
            <a:srgbClr val="F26B43"/>
          </p15:clr>
        </p15:guide>
        <p15:guide id="9" orient="horz" pos="4211">
          <p15:clr>
            <a:srgbClr val="F26B43"/>
          </p15:clr>
        </p15:guide>
        <p15:guide id="10" orient="horz" pos="1248">
          <p15:clr>
            <a:srgbClr val="F26B43"/>
          </p15:clr>
        </p15:guide>
        <p15:guide id="11" orient="horz" pos="3984">
          <p15:clr>
            <a:srgbClr val="F26B43"/>
          </p15:clr>
        </p15:guide>
        <p15:guide id="12" orient="horz" pos="1656">
          <p15:clr>
            <a:srgbClr val="F26B43"/>
          </p15:clr>
        </p15:guide>
        <p15:guide id="13" pos="2980">
          <p15:clr>
            <a:srgbClr val="F26B43"/>
          </p15:clr>
        </p15:guide>
        <p15:guide id="14" orient="horz" pos="2260">
          <p15:clr>
            <a:srgbClr val="F26B43"/>
          </p15:clr>
        </p15:guide>
        <p15:guide id="15" pos="264">
          <p15:clr>
            <a:srgbClr val="F26B43"/>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tx1"/>
                </a:solidFill>
                <a:effectLst/>
                <a:latin typeface="+mn-lt"/>
                <a:ea typeface="+mn-ea"/>
                <a:cs typeface="+mn-cs"/>
              </a:rPr>
              <a:t>© McGraw Hill LLC</a:t>
            </a:r>
            <a:endParaRPr lang="en-US" sz="3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782738187"/>
      </p:ext>
    </p:extLst>
  </p:cSld>
  <p:clrMap bg1="lt1" tx1="dk1" bg2="lt2" tx2="dk2" accent1="accent1" accent2="accent2" accent3="accent3" accent4="accent4" accent5="accent5" accent6="accent6" hlink="hlink" folHlink="folHlink"/>
  <p:sldLayoutIdLst>
    <p:sldLayoutId id="2147483902" r:id="rId1"/>
    <p:sldLayoutId id="2147483906" r:id="rId2"/>
    <p:sldLayoutId id="214748375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1.bin"/><Relationship Id="rId1" Type="http://schemas.openxmlformats.org/officeDocument/2006/relationships/slideLayout" Target="../slideLayouts/slideLayout25.xml"/><Relationship Id="rId5" Type="http://schemas.openxmlformats.org/officeDocument/2006/relationships/image" Target="../media/image8.wmf"/><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3.bin"/><Relationship Id="rId1" Type="http://schemas.openxmlformats.org/officeDocument/2006/relationships/slideLayout" Target="../slideLayouts/slideLayout25.xml"/><Relationship Id="rId5" Type="http://schemas.openxmlformats.org/officeDocument/2006/relationships/image" Target="../media/image10.wmf"/><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Staffing Organizations</a:t>
            </a:r>
          </a:p>
        </p:txBody>
      </p:sp>
      <p:sp>
        <p:nvSpPr>
          <p:cNvPr id="3" name="Text Placeholder 2"/>
          <p:cNvSpPr>
            <a:spLocks noGrp="1"/>
          </p:cNvSpPr>
          <p:nvPr>
            <p:ph type="body" sz="quarter" idx="10"/>
          </p:nvPr>
        </p:nvSpPr>
        <p:spPr/>
        <p:txBody>
          <a:bodyPr/>
          <a:lstStyle/>
          <a:p>
            <a:r>
              <a:rPr lang="en-US" dirty="0"/>
              <a:t>Chapter 3:</a:t>
            </a:r>
          </a:p>
          <a:p>
            <a:r>
              <a:rPr lang="en-US" dirty="0"/>
              <a:t>Planning</a:t>
            </a:r>
          </a:p>
        </p:txBody>
      </p:sp>
      <p:sp>
        <p:nvSpPr>
          <p:cNvPr id="4" name="Text Placeholder 3" hidden="1"/>
          <p:cNvSpPr>
            <a:spLocks noGrp="1"/>
          </p:cNvSpPr>
          <p:nvPr>
            <p:ph type="body" sz="quarter" idx="11"/>
          </p:nvPr>
        </p:nvSpPr>
        <p:spPr/>
        <p:txBody>
          <a:bodyPr/>
          <a:lstStyle/>
          <a:p>
            <a:endParaRPr lang="en-US"/>
          </a:p>
        </p:txBody>
      </p:sp>
      <p:sp>
        <p:nvSpPr>
          <p:cNvPr id="6" name="Text Placeholder 9">
            <a:extLst>
              <a:ext uri="{FF2B5EF4-FFF2-40B4-BE49-F238E27FC236}">
                <a16:creationId xmlns:a16="http://schemas.microsoft.com/office/drawing/2014/main" id="{8A491944-311C-4763-B730-0DA9AD07583C}"/>
              </a:ext>
            </a:extLst>
          </p:cNvPr>
          <p:cNvSpPr>
            <a:spLocks noGrp="1"/>
          </p:cNvSpPr>
          <p:nvPr/>
        </p:nvSpPr>
        <p:spPr>
          <a:xfrm>
            <a:off x="0" y="6739128"/>
            <a:ext cx="9144000" cy="118872"/>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sz="800">
                <a:solidFill>
                  <a:srgbClr val="6A6A6A"/>
                </a:solidFill>
              </a:rPr>
              <a:t>Copyright 2022 © McGraw Hill LLC. All rights reserved. No reproduction or distribution without the prior written consent of McGraw Hill LLC.</a:t>
            </a:r>
          </a:p>
        </p:txBody>
      </p:sp>
    </p:spTree>
    <p:extLst>
      <p:ext uri="{BB962C8B-B14F-4D97-AF65-F5344CB8AC3E}">
        <p14:creationId xmlns:p14="http://schemas.microsoft.com/office/powerpoint/2010/main" val="954363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HRP: Forecasting Requirements</a:t>
            </a:r>
            <a:r>
              <a:rPr lang="en-US" sz="1600" dirty="0"/>
              <a:t> 1</a:t>
            </a:r>
          </a:p>
        </p:txBody>
      </p:sp>
      <p:sp>
        <p:nvSpPr>
          <p:cNvPr id="6" name="Content Placeholder 5"/>
          <p:cNvSpPr>
            <a:spLocks noGrp="1"/>
          </p:cNvSpPr>
          <p:nvPr>
            <p:ph idx="1"/>
          </p:nvPr>
        </p:nvSpPr>
        <p:spPr/>
        <p:txBody>
          <a:bodyPr/>
          <a:lstStyle/>
          <a:p>
            <a:r>
              <a:rPr lang="en-US" dirty="0"/>
              <a:t>Statistical techniques</a:t>
            </a:r>
          </a:p>
          <a:p>
            <a:pPr lvl="1">
              <a:buFont typeface="Arial" panose="020B0604020202020204" pitchFamily="34" charset="0"/>
              <a:buChar char="•"/>
            </a:pPr>
            <a:r>
              <a:rPr lang="en-US" dirty="0"/>
              <a:t>Trend analysis</a:t>
            </a:r>
          </a:p>
          <a:p>
            <a:pPr lvl="1">
              <a:buFont typeface="Arial" panose="020B0604020202020204" pitchFamily="34" charset="0"/>
              <a:buChar char="•"/>
            </a:pPr>
            <a:r>
              <a:rPr lang="en-US" dirty="0"/>
              <a:t>Ratio analysis</a:t>
            </a:r>
          </a:p>
          <a:p>
            <a:pPr lvl="1">
              <a:buFont typeface="Arial" panose="020B0604020202020204" pitchFamily="34" charset="0"/>
              <a:buChar char="•"/>
            </a:pPr>
            <a:r>
              <a:rPr lang="en-US" dirty="0"/>
              <a:t>Regression analysis</a:t>
            </a:r>
          </a:p>
          <a:p>
            <a:r>
              <a:rPr lang="en-US" dirty="0"/>
              <a:t>Judgmental techniques</a:t>
            </a:r>
          </a:p>
          <a:p>
            <a:pPr lvl="1">
              <a:buFont typeface="Arial" panose="020B0604020202020204" pitchFamily="34" charset="0"/>
              <a:buChar char="•"/>
            </a:pPr>
            <a:r>
              <a:rPr lang="en-US" dirty="0"/>
              <a:t>“Top-down” approach</a:t>
            </a:r>
          </a:p>
          <a:p>
            <a:pPr lvl="1">
              <a:buFont typeface="Arial" panose="020B0604020202020204" pitchFamily="34" charset="0"/>
              <a:buChar char="•"/>
            </a:pPr>
            <a:r>
              <a:rPr lang="en-US" dirty="0"/>
              <a:t>“Bottom-up” approach</a:t>
            </a:r>
          </a:p>
          <a:p>
            <a:r>
              <a:rPr lang="en-US" dirty="0"/>
              <a:t>Scenario planning</a:t>
            </a:r>
          </a:p>
          <a:p>
            <a:pPr lvl="1">
              <a:buFont typeface="Arial" panose="020B0604020202020204" pitchFamily="34" charset="0"/>
              <a:buChar char="•"/>
            </a:pPr>
            <a:r>
              <a:rPr lang="en-US" dirty="0"/>
              <a:t>Incorporating manager judgment of potential future outcomes into statistical models</a:t>
            </a:r>
          </a:p>
        </p:txBody>
      </p:sp>
      <p:sp>
        <p:nvSpPr>
          <p:cNvPr id="3" name="Text Placeholder 2" hidden="1"/>
          <p:cNvSpPr>
            <a:spLocks noGrp="1"/>
          </p:cNvSpPr>
          <p:nvPr>
            <p:ph type="body" sz="quarter" idx="16"/>
          </p:nvPr>
        </p:nvSpPr>
        <p:spPr/>
        <p:txBody>
          <a:bodyPr/>
          <a:lstStyle/>
          <a:p>
            <a:endParaRPr lang="en-US"/>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5161736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HRP: Forecasting Requirements</a:t>
            </a:r>
            <a:r>
              <a:rPr lang="en-US" sz="1600" dirty="0"/>
              <a:t> 2</a:t>
            </a:r>
          </a:p>
        </p:txBody>
      </p:sp>
      <p:sp>
        <p:nvSpPr>
          <p:cNvPr id="4" name="Content Placeholder 3">
            <a:extLst>
              <a:ext uri="{FF2B5EF4-FFF2-40B4-BE49-F238E27FC236}">
                <a16:creationId xmlns:a16="http://schemas.microsoft.com/office/drawing/2014/main" id="{5BDFD944-652A-46C3-AD5F-AFAE62A1E22F}"/>
              </a:ext>
            </a:extLst>
          </p:cNvPr>
          <p:cNvSpPr>
            <a:spLocks noGrp="1"/>
          </p:cNvSpPr>
          <p:nvPr>
            <p:ph idx="1"/>
          </p:nvPr>
        </p:nvSpPr>
        <p:spPr/>
        <p:txBody>
          <a:bodyPr/>
          <a:lstStyle/>
          <a:p>
            <a:pPr marL="0" indent="0">
              <a:buNone/>
            </a:pPr>
            <a:r>
              <a:rPr lang="en-US" sz="1600" b="1" dirty="0"/>
              <a:t>Trend Analysis</a:t>
            </a:r>
          </a:p>
          <a:p>
            <a:pPr>
              <a:buFont typeface="+mj-lt"/>
              <a:buAutoNum type="arabicPeriod"/>
            </a:pPr>
            <a:r>
              <a:rPr lang="en-US" sz="1600" dirty="0"/>
              <a:t>Gather data on staffing levels over time and arrange in a spreadsheet with one column for employment levels and another column for time.</a:t>
            </a:r>
          </a:p>
          <a:p>
            <a:pPr>
              <a:buFont typeface="+mj-lt"/>
              <a:buAutoNum type="arabicPeriod"/>
            </a:pPr>
            <a:r>
              <a:rPr lang="en-US" sz="1600" dirty="0"/>
              <a:t>Predict trend in employee demand by fitting a line to trends in historical staffing levels over time (this can be done by using regression or graphical methods in most spreadsheet programs).</a:t>
            </a:r>
          </a:p>
          <a:p>
            <a:pPr>
              <a:buFont typeface="+mj-lt"/>
              <a:buAutoNum type="arabicPeriod"/>
            </a:pPr>
            <a:r>
              <a:rPr lang="en-US" sz="1600" dirty="0"/>
              <a:t>Calculate period demand index by dividing each period’s demand by the average annual demand.</a:t>
            </a:r>
          </a:p>
          <a:p>
            <a:pPr marL="895350" indent="0">
              <a:buNone/>
            </a:pPr>
            <a:r>
              <a:rPr lang="en-US" sz="1600" dirty="0"/>
              <a:t>Example: January demand index = Avg. January FTE/Avg. annual FTE</a:t>
            </a:r>
          </a:p>
          <a:p>
            <a:pPr>
              <a:buFont typeface="+mj-lt"/>
              <a:buAutoNum type="arabicPeriod" startAt="4"/>
            </a:pPr>
            <a:r>
              <a:rPr lang="en-US" sz="1600" dirty="0"/>
              <a:t>Multiply the previous year’s FTEs by the trend figure, then multiply this figure by the period’s demand index.</a:t>
            </a:r>
          </a:p>
          <a:p>
            <a:pPr marL="542925" indent="0">
              <a:buNone/>
            </a:pPr>
            <a:r>
              <a:rPr lang="en-US" sz="1600" dirty="0"/>
              <a:t>Example: A retail store finds that the average number of employees over the past five years has been 142, 146, 150, 155, and 160. This represents a consistent 3% increase per year; to predict the next year’s average demand, multiply 160 by 1.03 to show a 3% expected increase. Over this same time period, the store averaged 150 FTEs per month, with an average of 200 FTEs in December. This means the December demand index is 200/150 = 1.33, so its estimate for next year’s</a:t>
            </a:r>
          </a:p>
          <a:p>
            <a:pPr marL="895350" indent="0">
              <a:buNone/>
            </a:pPr>
            <a:r>
              <a:rPr lang="en-US" sz="1600" dirty="0"/>
              <a:t>December FTE demand will be (160 × 1.03) × 1.3 = 219 FTEs.</a:t>
            </a:r>
          </a:p>
        </p:txBody>
      </p:sp>
      <p:sp>
        <p:nvSpPr>
          <p:cNvPr id="3" name="Text Placeholder 2" hidden="1"/>
          <p:cNvSpPr>
            <a:spLocks noGrp="1"/>
          </p:cNvSpPr>
          <p:nvPr>
            <p:ph type="body" sz="quarter" idx="16"/>
          </p:nvPr>
        </p:nvSpPr>
        <p:spPr/>
        <p:txBody>
          <a:bodyPr/>
          <a:lstStyle/>
          <a:p>
            <a:endParaRPr lang="en-US"/>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3817602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198438"/>
            <a:ext cx="9144000" cy="639762"/>
          </a:xfrm>
        </p:spPr>
        <p:txBody>
          <a:bodyPr/>
          <a:lstStyle/>
          <a:p>
            <a:r>
              <a:rPr lang="en-US" dirty="0"/>
              <a:t>HRP: Forecasting Requirements</a:t>
            </a:r>
            <a:r>
              <a:rPr lang="en-US" sz="1600" dirty="0"/>
              <a:t> 3</a:t>
            </a:r>
          </a:p>
        </p:txBody>
      </p:sp>
      <p:sp>
        <p:nvSpPr>
          <p:cNvPr id="12" name="Content Placeholder 2">
            <a:extLst>
              <a:ext uri="{FF2B5EF4-FFF2-40B4-BE49-F238E27FC236}">
                <a16:creationId xmlns:a16="http://schemas.microsoft.com/office/drawing/2014/main" id="{9782E4A4-E37B-42A4-B5C8-20AD89CECEB1}"/>
              </a:ext>
            </a:extLst>
          </p:cNvPr>
          <p:cNvSpPr>
            <a:spLocks noGrp="1"/>
          </p:cNvSpPr>
          <p:nvPr>
            <p:ph sz="quarter" idx="12"/>
          </p:nvPr>
        </p:nvSpPr>
        <p:spPr/>
        <p:txBody>
          <a:bodyPr/>
          <a:lstStyle/>
          <a:p>
            <a:pPr marL="0" indent="0">
              <a:spcBef>
                <a:spcPts val="0"/>
              </a:spcBef>
              <a:buNone/>
            </a:pPr>
            <a:r>
              <a:rPr lang="en-US" sz="2000" b="1" dirty="0"/>
              <a:t>Ratio Analysis</a:t>
            </a:r>
          </a:p>
          <a:p>
            <a:pPr>
              <a:spcBef>
                <a:spcPts val="0"/>
              </a:spcBef>
              <a:buAutoNum type="arabicPeriod"/>
            </a:pPr>
            <a:r>
              <a:rPr lang="en-US" sz="2000" dirty="0"/>
              <a:t>Examine historical ratios involving workforce size.</a:t>
            </a:r>
          </a:p>
        </p:txBody>
      </p:sp>
      <p:graphicFrame>
        <p:nvGraphicFramePr>
          <p:cNvPr id="17" name="Object 3">
            <a:extLst>
              <a:ext uri="{FF2B5EF4-FFF2-40B4-BE49-F238E27FC236}">
                <a16:creationId xmlns:a16="http://schemas.microsoft.com/office/drawing/2014/main" id="{FFBA6B6C-2083-452C-8D1C-0EBB458E542A}"/>
              </a:ext>
              <a:ext uri="{C183D7F6-B498-43B3-948B-1728B52AA6E4}">
                <adec:decorative xmlns:adec="http://schemas.microsoft.com/office/drawing/2017/decorative" val="1"/>
              </a:ext>
            </a:extLst>
          </p:cNvPr>
          <p:cNvGraphicFramePr>
            <a:graphicFrameLocks noGrp="1" noChangeAspect="1"/>
          </p:cNvGraphicFramePr>
          <p:nvPr>
            <p:ph sz="quarter" idx="13"/>
            <p:extLst>
              <p:ext uri="{D42A27DB-BD31-4B8C-83A1-F6EECF244321}">
                <p14:modId xmlns:p14="http://schemas.microsoft.com/office/powerpoint/2010/main" val="2773790663"/>
              </p:ext>
            </p:extLst>
          </p:nvPr>
        </p:nvGraphicFramePr>
        <p:xfrm>
          <a:off x="2213934" y="1981200"/>
          <a:ext cx="4716132" cy="524015"/>
        </p:xfrm>
        <a:graphic>
          <a:graphicData uri="http://schemas.openxmlformats.org/presentationml/2006/ole">
            <mc:AlternateContent xmlns:mc="http://schemas.openxmlformats.org/markup-compatibility/2006">
              <mc:Choice xmlns:v="urn:schemas-microsoft-com:vml" Requires="v">
                <p:oleObj name="Equation" r:id="rId2" imgW="3543120" imgH="393480" progId="Equation.DSMT4">
                  <p:embed/>
                </p:oleObj>
              </mc:Choice>
              <mc:Fallback>
                <p:oleObj name="Equation" r:id="rId2" imgW="3543120" imgH="393480" progId="Equation.DSMT4">
                  <p:embed/>
                  <p:pic>
                    <p:nvPicPr>
                      <p:cNvPr id="6" name="Object 5">
                        <a:extLst>
                          <a:ext uri="{FF2B5EF4-FFF2-40B4-BE49-F238E27FC236}">
                            <a16:creationId xmlns:a16="http://schemas.microsoft.com/office/drawing/2014/main" id="{BC54B970-9DA3-4D0C-86D4-62ACBD3607AF}"/>
                          </a:ext>
                        </a:extLst>
                      </p:cNvPr>
                      <p:cNvPicPr/>
                      <p:nvPr/>
                    </p:nvPicPr>
                    <p:blipFill>
                      <a:blip r:embed="rId3"/>
                      <a:stretch>
                        <a:fillRect/>
                      </a:stretch>
                    </p:blipFill>
                    <p:spPr>
                      <a:xfrm>
                        <a:off x="2213934" y="1981200"/>
                        <a:ext cx="4716132" cy="524015"/>
                      </a:xfrm>
                      <a:prstGeom prst="rect">
                        <a:avLst/>
                      </a:prstGeom>
                    </p:spPr>
                  </p:pic>
                </p:oleObj>
              </mc:Fallback>
            </mc:AlternateContent>
          </a:graphicData>
        </a:graphic>
      </p:graphicFrame>
      <p:sp>
        <p:nvSpPr>
          <p:cNvPr id="14" name="Content Placeholder 4">
            <a:extLst>
              <a:ext uri="{FF2B5EF4-FFF2-40B4-BE49-F238E27FC236}">
                <a16:creationId xmlns:a16="http://schemas.microsoft.com/office/drawing/2014/main" id="{E48356D7-E2B9-4D8D-8359-F13F44CE7510}"/>
              </a:ext>
            </a:extLst>
          </p:cNvPr>
          <p:cNvSpPr>
            <a:spLocks noGrp="1"/>
          </p:cNvSpPr>
          <p:nvPr>
            <p:ph sz="quarter" idx="14"/>
          </p:nvPr>
        </p:nvSpPr>
        <p:spPr>
          <a:xfrm>
            <a:off x="533400" y="2667000"/>
            <a:ext cx="8153400" cy="838200"/>
          </a:xfrm>
        </p:spPr>
        <p:txBody>
          <a:bodyPr/>
          <a:lstStyle/>
          <a:p>
            <a:pPr>
              <a:spcBef>
                <a:spcPts val="0"/>
              </a:spcBef>
              <a:buFont typeface="+mj-lt"/>
              <a:buAutoNum type="arabicPeriod" startAt="2"/>
            </a:pPr>
            <a:r>
              <a:rPr lang="en-US" sz="2000" dirty="0"/>
              <a:t>Assume ratio will be true in future.</a:t>
            </a:r>
          </a:p>
          <a:p>
            <a:pPr>
              <a:spcBef>
                <a:spcPts val="0"/>
              </a:spcBef>
              <a:buFont typeface="+mj-lt"/>
              <a:buAutoNum type="arabicPeriod" startAt="2"/>
            </a:pPr>
            <a:r>
              <a:rPr lang="en-US" sz="2000" dirty="0"/>
              <a:t>Use ratio to predict future HR requirements.</a:t>
            </a:r>
          </a:p>
        </p:txBody>
      </p:sp>
      <p:graphicFrame>
        <p:nvGraphicFramePr>
          <p:cNvPr id="19" name="Object 5">
            <a:extLst>
              <a:ext uri="{FF2B5EF4-FFF2-40B4-BE49-F238E27FC236}">
                <a16:creationId xmlns:a16="http://schemas.microsoft.com/office/drawing/2014/main" id="{68945006-CFF7-4D89-A563-2D001FB5EC5B}"/>
              </a:ext>
              <a:ext uri="{C183D7F6-B498-43B3-948B-1728B52AA6E4}">
                <adec:decorative xmlns:adec="http://schemas.microsoft.com/office/drawing/2017/decorative" val="1"/>
              </a:ext>
            </a:extLst>
          </p:cNvPr>
          <p:cNvGraphicFramePr>
            <a:graphicFrameLocks noGrp="1" noChangeAspect="1"/>
          </p:cNvGraphicFramePr>
          <p:nvPr>
            <p:ph sz="quarter" idx="15"/>
            <p:extLst>
              <p:ext uri="{D42A27DB-BD31-4B8C-83A1-F6EECF244321}">
                <p14:modId xmlns:p14="http://schemas.microsoft.com/office/powerpoint/2010/main" val="3794599011"/>
              </p:ext>
            </p:extLst>
          </p:nvPr>
        </p:nvGraphicFramePr>
        <p:xfrm>
          <a:off x="2328798" y="3722588"/>
          <a:ext cx="3771884" cy="1138068"/>
        </p:xfrm>
        <a:graphic>
          <a:graphicData uri="http://schemas.openxmlformats.org/presentationml/2006/ole">
            <mc:AlternateContent xmlns:mc="http://schemas.openxmlformats.org/markup-compatibility/2006">
              <mc:Choice xmlns:v="urn:schemas-microsoft-com:vml" Requires="v">
                <p:oleObj name="Equation" r:id="rId4" imgW="2946240" imgH="888840" progId="Equation.DSMT4">
                  <p:embed/>
                </p:oleObj>
              </mc:Choice>
              <mc:Fallback>
                <p:oleObj name="Equation" r:id="rId4" imgW="2946240" imgH="888840" progId="Equation.DSMT4">
                  <p:embed/>
                  <p:pic>
                    <p:nvPicPr>
                      <p:cNvPr id="10" name="Object 9">
                        <a:extLst>
                          <a:ext uri="{FF2B5EF4-FFF2-40B4-BE49-F238E27FC236}">
                            <a16:creationId xmlns:a16="http://schemas.microsoft.com/office/drawing/2014/main" id="{6F5DA7D8-5F4F-4ACB-8063-609A24A9F11B}"/>
                          </a:ext>
                        </a:extLst>
                      </p:cNvPr>
                      <p:cNvPicPr/>
                      <p:nvPr/>
                    </p:nvPicPr>
                    <p:blipFill>
                      <a:blip r:embed="rId5"/>
                      <a:stretch>
                        <a:fillRect/>
                      </a:stretch>
                    </p:blipFill>
                    <p:spPr>
                      <a:xfrm>
                        <a:off x="2328798" y="3722588"/>
                        <a:ext cx="3771884" cy="1138068"/>
                      </a:xfrm>
                      <a:prstGeom prst="rect">
                        <a:avLst/>
                      </a:prstGeom>
                    </p:spPr>
                  </p:pic>
                </p:oleObj>
              </mc:Fallback>
            </mc:AlternateContent>
          </a:graphicData>
        </a:graphic>
      </p:graphicFrame>
      <p:sp>
        <p:nvSpPr>
          <p:cNvPr id="11" name="Content Placeholder 6" hidden="1">
            <a:extLst>
              <a:ext uri="{FF2B5EF4-FFF2-40B4-BE49-F238E27FC236}">
                <a16:creationId xmlns:a16="http://schemas.microsoft.com/office/drawing/2014/main" id="{EB265908-332D-40B3-A98F-30AB10A50DE2}"/>
              </a:ext>
            </a:extLst>
          </p:cNvPr>
          <p:cNvSpPr>
            <a:spLocks noGrp="1"/>
          </p:cNvSpPr>
          <p:nvPr>
            <p:ph sz="quarter" idx="11"/>
          </p:nvPr>
        </p:nvSpPr>
        <p:spPr>
          <a:xfrm>
            <a:off x="533400" y="6096000"/>
            <a:ext cx="8153400" cy="381000"/>
          </a:xfrm>
        </p:spPr>
        <p:txBody>
          <a:bodyPr/>
          <a:lstStyle/>
          <a:p>
            <a:endParaRPr lang="en-IN" dirty="0"/>
          </a:p>
        </p:txBody>
      </p:sp>
      <p:sp>
        <p:nvSpPr>
          <p:cNvPr id="16" name="Text Placeholder 7" hidden="1">
            <a:extLst>
              <a:ext uri="{FF2B5EF4-FFF2-40B4-BE49-F238E27FC236}">
                <a16:creationId xmlns:a16="http://schemas.microsoft.com/office/drawing/2014/main" id="{EC527D43-417F-4DA5-9B81-9BD2CD71D396}"/>
              </a:ext>
            </a:extLst>
          </p:cNvPr>
          <p:cNvSpPr>
            <a:spLocks noGrp="1"/>
          </p:cNvSpPr>
          <p:nvPr>
            <p:ph type="body" sz="quarter" idx="16"/>
          </p:nvPr>
        </p:nvSpPr>
        <p:spPr/>
        <p:txBody>
          <a:bodyPr/>
          <a:lstStyle/>
          <a:p>
            <a:endParaRPr lang="en-IN"/>
          </a:p>
        </p:txBody>
      </p:sp>
    </p:spTree>
    <p:extLst>
      <p:ext uri="{BB962C8B-B14F-4D97-AF65-F5344CB8AC3E}">
        <p14:creationId xmlns:p14="http://schemas.microsoft.com/office/powerpoint/2010/main" val="1266872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US" dirty="0"/>
              <a:t>HRP: Forecasting Requirements</a:t>
            </a:r>
            <a:r>
              <a:rPr lang="en-US" sz="1600" dirty="0"/>
              <a:t> 4</a:t>
            </a:r>
          </a:p>
        </p:txBody>
      </p:sp>
      <p:sp>
        <p:nvSpPr>
          <p:cNvPr id="12" name="Content Placeholder 2">
            <a:extLst>
              <a:ext uri="{FF2B5EF4-FFF2-40B4-BE49-F238E27FC236}">
                <a16:creationId xmlns:a16="http://schemas.microsoft.com/office/drawing/2014/main" id="{9782E4A4-E37B-42A4-B5C8-20AD89CECEB1}"/>
              </a:ext>
            </a:extLst>
          </p:cNvPr>
          <p:cNvSpPr>
            <a:spLocks noGrp="1"/>
          </p:cNvSpPr>
          <p:nvPr>
            <p:ph sz="quarter" idx="12"/>
          </p:nvPr>
        </p:nvSpPr>
        <p:spPr/>
        <p:txBody>
          <a:bodyPr/>
          <a:lstStyle/>
          <a:p>
            <a:pPr marL="0" indent="0">
              <a:spcBef>
                <a:spcPts val="0"/>
              </a:spcBef>
              <a:buNone/>
            </a:pPr>
            <a:r>
              <a:rPr lang="en-US" sz="2000" b="1" dirty="0"/>
              <a:t>Regression Analysis</a:t>
            </a:r>
          </a:p>
          <a:p>
            <a:pPr>
              <a:spcBef>
                <a:spcPts val="0"/>
              </a:spcBef>
              <a:buAutoNum type="arabicPeriod"/>
            </a:pPr>
            <a:r>
              <a:rPr lang="en-US" sz="2000" dirty="0"/>
              <a:t>Statistically identify historical predictors of workforce size.</a:t>
            </a:r>
          </a:p>
        </p:txBody>
      </p:sp>
      <p:graphicFrame>
        <p:nvGraphicFramePr>
          <p:cNvPr id="17" name="Object 3">
            <a:extLst>
              <a:ext uri="{FF2B5EF4-FFF2-40B4-BE49-F238E27FC236}">
                <a16:creationId xmlns:a16="http://schemas.microsoft.com/office/drawing/2014/main" id="{FFBA6B6C-2083-452C-8D1C-0EBB458E542A}"/>
              </a:ext>
              <a:ext uri="{C183D7F6-B498-43B3-948B-1728B52AA6E4}">
                <adec:decorative xmlns:adec="http://schemas.microsoft.com/office/drawing/2017/decorative" val="1"/>
              </a:ext>
            </a:extLst>
          </p:cNvPr>
          <p:cNvGraphicFramePr>
            <a:graphicFrameLocks noGrp="1" noChangeAspect="1"/>
          </p:cNvGraphicFramePr>
          <p:nvPr>
            <p:ph sz="quarter" idx="13"/>
            <p:extLst>
              <p:ext uri="{D42A27DB-BD31-4B8C-83A1-F6EECF244321}">
                <p14:modId xmlns:p14="http://schemas.microsoft.com/office/powerpoint/2010/main" val="4160506271"/>
              </p:ext>
            </p:extLst>
          </p:nvPr>
        </p:nvGraphicFramePr>
        <p:xfrm>
          <a:off x="1905000" y="2081213"/>
          <a:ext cx="4714875" cy="323850"/>
        </p:xfrm>
        <a:graphic>
          <a:graphicData uri="http://schemas.openxmlformats.org/presentationml/2006/ole">
            <mc:AlternateContent xmlns:mc="http://schemas.openxmlformats.org/markup-compatibility/2006">
              <mc:Choice xmlns:v="urn:schemas-microsoft-com:vml" Requires="v">
                <p:oleObj name="Equation" r:id="rId2" imgW="3327120" imgH="228600" progId="Equation.DSMT4">
                  <p:embed/>
                </p:oleObj>
              </mc:Choice>
              <mc:Fallback>
                <p:oleObj name="Equation" r:id="rId2" imgW="3327120" imgH="228600" progId="Equation.DSMT4">
                  <p:embed/>
                  <p:pic>
                    <p:nvPicPr>
                      <p:cNvPr id="17" name="Object 3">
                        <a:extLst>
                          <a:ext uri="{FF2B5EF4-FFF2-40B4-BE49-F238E27FC236}">
                            <a16:creationId xmlns:a16="http://schemas.microsoft.com/office/drawing/2014/main" id="{FFBA6B6C-2083-452C-8D1C-0EBB458E542A}"/>
                          </a:ext>
                        </a:extLst>
                      </p:cNvPr>
                      <p:cNvPicPr/>
                      <p:nvPr/>
                    </p:nvPicPr>
                    <p:blipFill>
                      <a:blip r:embed="rId3"/>
                      <a:stretch>
                        <a:fillRect/>
                      </a:stretch>
                    </p:blipFill>
                    <p:spPr>
                      <a:xfrm>
                        <a:off x="1905000" y="2081213"/>
                        <a:ext cx="4714875" cy="323850"/>
                      </a:xfrm>
                      <a:prstGeom prst="rect">
                        <a:avLst/>
                      </a:prstGeom>
                    </p:spPr>
                  </p:pic>
                </p:oleObj>
              </mc:Fallback>
            </mc:AlternateContent>
          </a:graphicData>
        </a:graphic>
      </p:graphicFrame>
      <p:sp>
        <p:nvSpPr>
          <p:cNvPr id="14" name="Content Placeholder 4">
            <a:extLst>
              <a:ext uri="{FF2B5EF4-FFF2-40B4-BE49-F238E27FC236}">
                <a16:creationId xmlns:a16="http://schemas.microsoft.com/office/drawing/2014/main" id="{E48356D7-E2B9-4D8D-8359-F13F44CE7510}"/>
              </a:ext>
            </a:extLst>
          </p:cNvPr>
          <p:cNvSpPr>
            <a:spLocks noGrp="1"/>
          </p:cNvSpPr>
          <p:nvPr>
            <p:ph sz="quarter" idx="14"/>
          </p:nvPr>
        </p:nvSpPr>
        <p:spPr>
          <a:xfrm>
            <a:off x="533400" y="2667000"/>
            <a:ext cx="8153400" cy="838200"/>
          </a:xfrm>
        </p:spPr>
        <p:txBody>
          <a:bodyPr/>
          <a:lstStyle/>
          <a:p>
            <a:pPr>
              <a:spcBef>
                <a:spcPts val="0"/>
              </a:spcBef>
              <a:buFont typeface="+mj-lt"/>
              <a:buAutoNum type="arabicPeriod" startAt="2"/>
            </a:pPr>
            <a:r>
              <a:rPr lang="en-US" sz="2000" dirty="0"/>
              <a:t>Only use equations with predictors found to be statistically significant.</a:t>
            </a:r>
          </a:p>
          <a:p>
            <a:pPr>
              <a:spcBef>
                <a:spcPts val="0"/>
              </a:spcBef>
              <a:buFont typeface="+mj-lt"/>
              <a:buAutoNum type="arabicPeriod" startAt="2"/>
            </a:pPr>
            <a:r>
              <a:rPr lang="en-US" sz="2000" dirty="0"/>
              <a:t>Predict future HR requirements, using equation.</a:t>
            </a:r>
          </a:p>
        </p:txBody>
      </p:sp>
      <p:graphicFrame>
        <p:nvGraphicFramePr>
          <p:cNvPr id="19" name="Content Placeholder 5">
            <a:extLst>
              <a:ext uri="{FF2B5EF4-FFF2-40B4-BE49-F238E27FC236}">
                <a16:creationId xmlns:a16="http://schemas.microsoft.com/office/drawing/2014/main" id="{68945006-CFF7-4D89-A563-2D001FB5EC5B}"/>
              </a:ext>
              <a:ext uri="{C183D7F6-B498-43B3-948B-1728B52AA6E4}">
                <adec:decorative xmlns:adec="http://schemas.microsoft.com/office/drawing/2017/decorative" val="1"/>
              </a:ext>
            </a:extLst>
          </p:cNvPr>
          <p:cNvGraphicFramePr>
            <a:graphicFrameLocks noGrp="1" noChangeAspect="1"/>
          </p:cNvGraphicFramePr>
          <p:nvPr>
            <p:ph sz="quarter" idx="15"/>
            <p:extLst>
              <p:ext uri="{D42A27DB-BD31-4B8C-83A1-F6EECF244321}">
                <p14:modId xmlns:p14="http://schemas.microsoft.com/office/powerpoint/2010/main" val="875329236"/>
              </p:ext>
            </p:extLst>
          </p:nvPr>
        </p:nvGraphicFramePr>
        <p:xfrm>
          <a:off x="1905000" y="3733800"/>
          <a:ext cx="5486400" cy="1191355"/>
        </p:xfrm>
        <a:graphic>
          <a:graphicData uri="http://schemas.openxmlformats.org/presentationml/2006/ole">
            <mc:AlternateContent xmlns:mc="http://schemas.openxmlformats.org/markup-compatibility/2006">
              <mc:Choice xmlns:v="urn:schemas-microsoft-com:vml" Requires="v">
                <p:oleObj name="Equation" r:id="rId4" imgW="3911400" imgH="863280" progId="Equation.DSMT4">
                  <p:embed/>
                </p:oleObj>
              </mc:Choice>
              <mc:Fallback>
                <p:oleObj name="Equation" r:id="rId4" imgW="3911400" imgH="863280" progId="Equation.DSMT4">
                  <p:embed/>
                  <p:pic>
                    <p:nvPicPr>
                      <p:cNvPr id="19" name="Content Placeholder 5">
                        <a:extLst>
                          <a:ext uri="{FF2B5EF4-FFF2-40B4-BE49-F238E27FC236}">
                            <a16:creationId xmlns:a16="http://schemas.microsoft.com/office/drawing/2014/main" id="{68945006-CFF7-4D89-A563-2D001FB5EC5B}"/>
                          </a:ext>
                        </a:extLst>
                      </p:cNvPr>
                      <p:cNvPicPr/>
                      <p:nvPr/>
                    </p:nvPicPr>
                    <p:blipFill>
                      <a:blip r:embed="rId5"/>
                      <a:stretch>
                        <a:fillRect/>
                      </a:stretch>
                    </p:blipFill>
                    <p:spPr>
                      <a:xfrm>
                        <a:off x="1905000" y="3733800"/>
                        <a:ext cx="5486400" cy="1191355"/>
                      </a:xfrm>
                      <a:prstGeom prst="rect">
                        <a:avLst/>
                      </a:prstGeom>
                    </p:spPr>
                  </p:pic>
                </p:oleObj>
              </mc:Fallback>
            </mc:AlternateContent>
          </a:graphicData>
        </a:graphic>
      </p:graphicFrame>
      <p:sp>
        <p:nvSpPr>
          <p:cNvPr id="11" name="Content Placeholder 6" hidden="1">
            <a:extLst>
              <a:ext uri="{FF2B5EF4-FFF2-40B4-BE49-F238E27FC236}">
                <a16:creationId xmlns:a16="http://schemas.microsoft.com/office/drawing/2014/main" id="{EB265908-332D-40B3-A98F-30AB10A50DE2}"/>
              </a:ext>
            </a:extLst>
          </p:cNvPr>
          <p:cNvSpPr>
            <a:spLocks noGrp="1"/>
          </p:cNvSpPr>
          <p:nvPr>
            <p:ph sz="quarter" idx="11"/>
          </p:nvPr>
        </p:nvSpPr>
        <p:spPr>
          <a:xfrm>
            <a:off x="533400" y="6096000"/>
            <a:ext cx="8153400" cy="381000"/>
          </a:xfrm>
        </p:spPr>
        <p:txBody>
          <a:bodyPr/>
          <a:lstStyle/>
          <a:p>
            <a:endParaRPr lang="en-IN" dirty="0"/>
          </a:p>
        </p:txBody>
      </p:sp>
      <p:sp>
        <p:nvSpPr>
          <p:cNvPr id="16" name="Text Placeholder 7" hidden="1">
            <a:extLst>
              <a:ext uri="{FF2B5EF4-FFF2-40B4-BE49-F238E27FC236}">
                <a16:creationId xmlns:a16="http://schemas.microsoft.com/office/drawing/2014/main" id="{EC527D43-417F-4DA5-9B81-9BD2CD71D396}"/>
              </a:ext>
            </a:extLst>
          </p:cNvPr>
          <p:cNvSpPr>
            <a:spLocks noGrp="1"/>
          </p:cNvSpPr>
          <p:nvPr>
            <p:ph type="body" sz="quarter" idx="16"/>
          </p:nvPr>
        </p:nvSpPr>
        <p:spPr/>
        <p:txBody>
          <a:bodyPr/>
          <a:lstStyle/>
          <a:p>
            <a:endParaRPr lang="en-IN"/>
          </a:p>
        </p:txBody>
      </p:sp>
    </p:spTree>
    <p:extLst>
      <p:ext uri="{BB962C8B-B14F-4D97-AF65-F5344CB8AC3E}">
        <p14:creationId xmlns:p14="http://schemas.microsoft.com/office/powerpoint/2010/main" val="3591228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The Basic Elements of Human Resource Planning</a:t>
            </a:r>
            <a:r>
              <a:rPr lang="en-US" sz="1600" dirty="0"/>
              <a:t> 2</a:t>
            </a:r>
          </a:p>
        </p:txBody>
      </p:sp>
      <p:pic>
        <p:nvPicPr>
          <p:cNvPr id="8" name="Picture 6" descr="Chart shows data for job category and level, current workforce, forecast for work force, reconciliation and gaps and action planni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362200"/>
            <a:ext cx="8229600" cy="2824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quarter" idx="16"/>
          </p:nvPr>
        </p:nvSpPr>
        <p:spPr>
          <a:xfrm>
            <a:off x="3567920" y="6553200"/>
            <a:ext cx="2008160" cy="99950"/>
          </a:xfrm>
        </p:spPr>
        <p:txBody>
          <a:bodyPr/>
          <a:lstStyle/>
          <a:p>
            <a:r>
              <a:rPr lang="en-US" noProof="1">
                <a:hlinkClick r:id="" action="ppaction://noaction"/>
              </a:rPr>
              <a:t>Access the text alternative for slide images.</a:t>
            </a:r>
            <a:endParaRPr lang="en-US" noProof="1"/>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6044413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HRP: Forecasting Availabilities</a:t>
            </a:r>
          </a:p>
        </p:txBody>
      </p:sp>
      <p:sp>
        <p:nvSpPr>
          <p:cNvPr id="6" name="Content Placeholder 5"/>
          <p:cNvSpPr>
            <a:spLocks noGrp="1"/>
          </p:cNvSpPr>
          <p:nvPr>
            <p:ph idx="1"/>
          </p:nvPr>
        </p:nvSpPr>
        <p:spPr/>
        <p:txBody>
          <a:bodyPr/>
          <a:lstStyle/>
          <a:p>
            <a:r>
              <a:rPr lang="en-US" dirty="0"/>
              <a:t>External market availabilities</a:t>
            </a:r>
          </a:p>
          <a:p>
            <a:pPr lvl="1">
              <a:buFont typeface="Arial" panose="020B0604020202020204" pitchFamily="34" charset="0"/>
              <a:buChar char="•"/>
            </a:pPr>
            <a:r>
              <a:rPr lang="en-US" dirty="0"/>
              <a:t>Uses techniques of trend analysis and regression analysis</a:t>
            </a:r>
          </a:p>
          <a:p>
            <a:pPr lvl="1">
              <a:buFont typeface="Arial" panose="020B0604020202020204" pitchFamily="34" charset="0"/>
              <a:buChar char="•"/>
            </a:pPr>
            <a:r>
              <a:rPr lang="en-US" dirty="0"/>
              <a:t>Incorporate data from the Bureau of Labor Statistics</a:t>
            </a:r>
          </a:p>
          <a:p>
            <a:r>
              <a:rPr lang="en-US" dirty="0"/>
              <a:t>Internal market availabilities</a:t>
            </a:r>
          </a:p>
          <a:p>
            <a:pPr lvl="1">
              <a:buFont typeface="Arial" panose="020B0604020202020204" pitchFamily="34" charset="0"/>
              <a:buChar char="•"/>
            </a:pPr>
            <a:r>
              <a:rPr lang="en-US" dirty="0"/>
              <a:t>Markov analysis</a:t>
            </a:r>
          </a:p>
          <a:p>
            <a:pPr lvl="1">
              <a:buFont typeface="Arial" panose="020B0604020202020204" pitchFamily="34" charset="0"/>
              <a:buChar char="•"/>
            </a:pPr>
            <a:r>
              <a:rPr lang="en-US" dirty="0"/>
              <a:t>Judgmental techniques</a:t>
            </a:r>
          </a:p>
        </p:txBody>
      </p:sp>
      <p:sp>
        <p:nvSpPr>
          <p:cNvPr id="3" name="Text Placeholder 2" hidden="1"/>
          <p:cNvSpPr>
            <a:spLocks noGrp="1"/>
          </p:cNvSpPr>
          <p:nvPr>
            <p:ph type="body" sz="quarter" idx="16"/>
          </p:nvPr>
        </p:nvSpPr>
        <p:spPr/>
        <p:txBody>
          <a:bodyPr/>
          <a:lstStyle/>
          <a:p>
            <a:endParaRPr lang="en-US"/>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562869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Use of Markov Analysis to Forecast Availability</a:t>
            </a:r>
          </a:p>
        </p:txBody>
      </p:sp>
      <p:pic>
        <p:nvPicPr>
          <p:cNvPr id="8" name="Picture 4" descr="Chart shows data for transition probability matrix job category and level; and forecast of availabilities.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38781" y="2078969"/>
            <a:ext cx="7278627" cy="3385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quarter" idx="16"/>
          </p:nvPr>
        </p:nvSpPr>
        <p:spPr>
          <a:xfrm>
            <a:off x="3567920" y="6553200"/>
            <a:ext cx="2008160" cy="99950"/>
          </a:xfrm>
        </p:spPr>
        <p:txBody>
          <a:bodyPr/>
          <a:lstStyle/>
          <a:p>
            <a:r>
              <a:rPr lang="en-US" noProof="1">
                <a:hlinkClick r:id="" action="ppaction://noaction"/>
              </a:rPr>
              <a:t>Access the text alternative for slide images.</a:t>
            </a:r>
            <a:endParaRPr lang="en-US" noProof="1"/>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6141780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US" dirty="0"/>
              <a:t>Reconciliation and Gaps</a:t>
            </a:r>
          </a:p>
        </p:txBody>
      </p:sp>
      <p:pic>
        <p:nvPicPr>
          <p:cNvPr id="8" name="Picture 2" descr="Chart shows data for job category and level, current workforce, forecast for work force, reconciliation and gaps and action planning.">
            <a:extLst>
              <a:ext uri="{FF2B5EF4-FFF2-40B4-BE49-F238E27FC236}">
                <a16:creationId xmlns:a16="http://schemas.microsoft.com/office/drawing/2014/main" id="{9D8C5527-B090-48DB-8F83-89D7AA6824B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359524"/>
            <a:ext cx="8229600" cy="2824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3"/>
          <p:cNvSpPr>
            <a:spLocks noGrp="1"/>
          </p:cNvSpPr>
          <p:nvPr>
            <p:ph type="body" sz="quarter" idx="16"/>
          </p:nvPr>
        </p:nvSpPr>
        <p:spPr>
          <a:xfrm>
            <a:off x="3567920" y="6553200"/>
            <a:ext cx="2008160" cy="99950"/>
          </a:xfrm>
        </p:spPr>
        <p:txBody>
          <a:bodyPr/>
          <a:lstStyle/>
          <a:p>
            <a:r>
              <a:rPr lang="en-US" noProof="1">
                <a:hlinkClick r:id="" action="ppaction://noaction"/>
              </a:rPr>
              <a:t>Access the text alternative for slide images.</a:t>
            </a:r>
            <a:endParaRPr lang="en-US" noProof="1"/>
          </a:p>
        </p:txBody>
      </p:sp>
      <p:sp>
        <p:nvSpPr>
          <p:cNvPr id="2" name="Text Placeholder 4"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2996461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Human Resource Planning</a:t>
            </a:r>
          </a:p>
        </p:txBody>
      </p:sp>
      <p:sp>
        <p:nvSpPr>
          <p:cNvPr id="4" name="Text Placeholder 3"/>
          <p:cNvSpPr>
            <a:spLocks noGrp="1"/>
          </p:cNvSpPr>
          <p:nvPr>
            <p:ph type="body" idx="1"/>
          </p:nvPr>
        </p:nvSpPr>
        <p:spPr/>
        <p:txBody>
          <a:bodyPr/>
          <a:lstStyle/>
          <a:p>
            <a:r>
              <a:rPr lang="en-US" dirty="0"/>
              <a:t>Reconciliation and Gaps</a:t>
            </a:r>
          </a:p>
        </p:txBody>
      </p:sp>
      <p:sp>
        <p:nvSpPr>
          <p:cNvPr id="6" name="Content Placeholder 5"/>
          <p:cNvSpPr>
            <a:spLocks noGrp="1"/>
          </p:cNvSpPr>
          <p:nvPr>
            <p:ph sz="half" idx="2"/>
          </p:nvPr>
        </p:nvSpPr>
        <p:spPr/>
        <p:txBody>
          <a:bodyPr/>
          <a:lstStyle/>
          <a:p>
            <a:r>
              <a:rPr lang="en-US" altLang="en-US" sz="3000" dirty="0"/>
              <a:t>Coming to grips with projected gaps</a:t>
            </a:r>
          </a:p>
          <a:p>
            <a:r>
              <a:rPr lang="en-US" altLang="en-US" sz="3000" dirty="0"/>
              <a:t>Likely reasons for gaps</a:t>
            </a:r>
          </a:p>
          <a:p>
            <a:r>
              <a:rPr lang="en-US" altLang="en-US" sz="3000" dirty="0"/>
              <a:t>Assessing future implications</a:t>
            </a:r>
          </a:p>
        </p:txBody>
      </p:sp>
      <p:sp>
        <p:nvSpPr>
          <p:cNvPr id="7" name="Text Placeholder 6"/>
          <p:cNvSpPr>
            <a:spLocks noGrp="1"/>
          </p:cNvSpPr>
          <p:nvPr>
            <p:ph type="body" sz="quarter" idx="3"/>
          </p:nvPr>
        </p:nvSpPr>
        <p:spPr/>
        <p:txBody>
          <a:bodyPr/>
          <a:lstStyle/>
          <a:p>
            <a:r>
              <a:rPr lang="en-US" dirty="0"/>
              <a:t>Action Planning</a:t>
            </a:r>
          </a:p>
        </p:txBody>
      </p:sp>
      <p:sp>
        <p:nvSpPr>
          <p:cNvPr id="8" name="Content Placeholder 7"/>
          <p:cNvSpPr>
            <a:spLocks noGrp="1"/>
          </p:cNvSpPr>
          <p:nvPr>
            <p:ph sz="quarter" idx="4"/>
          </p:nvPr>
        </p:nvSpPr>
        <p:spPr/>
        <p:txBody>
          <a:bodyPr/>
          <a:lstStyle/>
          <a:p>
            <a:r>
              <a:rPr lang="en-US" altLang="en-US" sz="3000" dirty="0"/>
              <a:t>Set objectives</a:t>
            </a:r>
          </a:p>
          <a:p>
            <a:r>
              <a:rPr lang="en-US" altLang="en-US" sz="3000" dirty="0"/>
              <a:t>Generate alternative activities</a:t>
            </a:r>
          </a:p>
          <a:p>
            <a:r>
              <a:rPr lang="en-US" altLang="en-US" sz="3000" dirty="0"/>
              <a:t>Assess alternative activities</a:t>
            </a:r>
          </a:p>
          <a:p>
            <a:r>
              <a:rPr lang="en-US" altLang="en-US" sz="3000" dirty="0"/>
              <a:t>Choose alternative activities</a:t>
            </a:r>
          </a:p>
        </p:txBody>
      </p:sp>
      <p:sp>
        <p:nvSpPr>
          <p:cNvPr id="10" name="Text Placeholder 9" hidden="1"/>
          <p:cNvSpPr>
            <a:spLocks noGrp="1"/>
          </p:cNvSpPr>
          <p:nvPr>
            <p:ph type="body" sz="quarter" idx="12"/>
          </p:nvPr>
        </p:nvSpPr>
        <p:spPr/>
        <p:txBody>
          <a:bodyPr/>
          <a:lstStyle/>
          <a:p>
            <a:endParaRPr lang="en-US"/>
          </a:p>
        </p:txBody>
      </p:sp>
      <p:sp>
        <p:nvSpPr>
          <p:cNvPr id="9" name="Text Placeholder 8"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438113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US" dirty="0"/>
              <a:t>Operational Format for Human Resource Planning</a:t>
            </a:r>
          </a:p>
        </p:txBody>
      </p:sp>
      <p:pic>
        <p:nvPicPr>
          <p:cNvPr id="7" name="Picture 2" descr="Chart shows data for job category and level, current workforce, forecast for work force, reconciliation and gaps and action planni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362200"/>
            <a:ext cx="8229600" cy="2824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3"/>
          <p:cNvSpPr>
            <a:spLocks noGrp="1"/>
          </p:cNvSpPr>
          <p:nvPr>
            <p:ph type="body" sz="quarter" idx="16"/>
          </p:nvPr>
        </p:nvSpPr>
        <p:spPr>
          <a:xfrm>
            <a:off x="3567920" y="6553200"/>
            <a:ext cx="2008160" cy="99950"/>
          </a:xfrm>
        </p:spPr>
        <p:txBody>
          <a:bodyPr/>
          <a:lstStyle/>
          <a:p>
            <a:r>
              <a:rPr lang="en-US" noProof="1">
                <a:hlinkClick r:id="" action="ppaction://noaction"/>
              </a:rPr>
              <a:t>Access the text alternative for slide images.</a:t>
            </a:r>
            <a:endParaRPr lang="en-US" noProof="1"/>
          </a:p>
        </p:txBody>
      </p:sp>
      <p:sp>
        <p:nvSpPr>
          <p:cNvPr id="2" name="Text Placeholder 4"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2845655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Planning</a:t>
            </a:r>
            <a:r>
              <a:rPr lang="en-US" sz="1800" dirty="0"/>
              <a:t> 1</a:t>
            </a:r>
          </a:p>
        </p:txBody>
      </p:sp>
      <p:sp>
        <p:nvSpPr>
          <p:cNvPr id="3" name="Text Placeholder 2"/>
          <p:cNvSpPr>
            <a:spLocks noGrp="1"/>
          </p:cNvSpPr>
          <p:nvPr>
            <p:ph type="body" sz="quarter" idx="10"/>
          </p:nvPr>
        </p:nvSpPr>
        <p:spPr/>
        <p:txBody>
          <a:bodyPr/>
          <a:lstStyle/>
          <a:p>
            <a:r>
              <a:rPr lang="en-US" dirty="0"/>
              <a:t>Internal and External Influences</a:t>
            </a:r>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287668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Planning</a:t>
            </a:r>
            <a:r>
              <a:rPr lang="en-US" sz="1800" dirty="0"/>
              <a:t> 3</a:t>
            </a:r>
          </a:p>
        </p:txBody>
      </p:sp>
      <p:sp>
        <p:nvSpPr>
          <p:cNvPr id="3" name="Text Placeholder 2"/>
          <p:cNvSpPr>
            <a:spLocks noGrp="1"/>
          </p:cNvSpPr>
          <p:nvPr>
            <p:ph type="body" sz="quarter" idx="10"/>
          </p:nvPr>
        </p:nvSpPr>
        <p:spPr/>
        <p:txBody>
          <a:bodyPr/>
          <a:lstStyle/>
          <a:p>
            <a:r>
              <a:rPr lang="en-US" dirty="0"/>
              <a:t>Staffing Planning</a:t>
            </a:r>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210667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Staffing Planning Process</a:t>
            </a:r>
          </a:p>
        </p:txBody>
      </p:sp>
      <p:sp>
        <p:nvSpPr>
          <p:cNvPr id="3" name="Content Placeholder 2"/>
          <p:cNvSpPr>
            <a:spLocks noGrp="1"/>
          </p:cNvSpPr>
          <p:nvPr>
            <p:ph idx="1"/>
          </p:nvPr>
        </p:nvSpPr>
        <p:spPr/>
        <p:txBody>
          <a:bodyPr/>
          <a:lstStyle/>
          <a:p>
            <a:r>
              <a:rPr lang="en-US" altLang="en-US" sz="3600" dirty="0"/>
              <a:t>Staffing objectives</a:t>
            </a:r>
          </a:p>
          <a:p>
            <a:pPr lvl="1">
              <a:buFont typeface="Arial" panose="020B0604020202020204" pitchFamily="34" charset="0"/>
              <a:buChar char="•"/>
            </a:pPr>
            <a:r>
              <a:rPr lang="en-US" altLang="en-US" sz="3200" dirty="0"/>
              <a:t>Quantitative objectives</a:t>
            </a:r>
          </a:p>
          <a:p>
            <a:pPr lvl="1">
              <a:buFont typeface="Arial" panose="020B0604020202020204" pitchFamily="34" charset="0"/>
              <a:buChar char="•"/>
            </a:pPr>
            <a:r>
              <a:rPr lang="en-US" altLang="en-US" sz="3200" dirty="0"/>
              <a:t>Qualitative objectives</a:t>
            </a:r>
          </a:p>
          <a:p>
            <a:r>
              <a:rPr lang="en-US" altLang="en-US" sz="3600" dirty="0"/>
              <a:t>Generate alternative staffing activities</a:t>
            </a:r>
          </a:p>
          <a:p>
            <a:pPr lvl="1">
              <a:buFont typeface="Arial" panose="020B0604020202020204" pitchFamily="34" charset="0"/>
              <a:buChar char="•"/>
            </a:pPr>
            <a:r>
              <a:rPr lang="en-US" altLang="en-US" sz="3200" dirty="0"/>
              <a:t>Staffing alternatives to deal with employee shortages and surpluses</a:t>
            </a:r>
          </a:p>
        </p:txBody>
      </p:sp>
      <p:sp>
        <p:nvSpPr>
          <p:cNvPr id="9" name="Text Placeholder 8" hidden="1"/>
          <p:cNvSpPr>
            <a:spLocks noGrp="1"/>
          </p:cNvSpPr>
          <p:nvPr>
            <p:ph type="body" sz="quarter" idx="16"/>
          </p:nvPr>
        </p:nvSpPr>
        <p:spPr/>
        <p:txBody>
          <a:bodyPr/>
          <a:lstStyle/>
          <a:p>
            <a:endParaRPr lang="en-US"/>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3698056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Staffing Alternatives to Deal With Employee Shortages and Surpluses</a:t>
            </a:r>
          </a:p>
        </p:txBody>
      </p:sp>
      <p:pic>
        <p:nvPicPr>
          <p:cNvPr id="10" name="Content Placeholder 9" descr="Chart divided into four columns shows employee shortage (short term and long term options) and employee surplus (short term and long term options). ">
            <a:extLst>
              <a:ext uri="{FF2B5EF4-FFF2-40B4-BE49-F238E27FC236}">
                <a16:creationId xmlns:a16="http://schemas.microsoft.com/office/drawing/2014/main" id="{078A8513-3D45-461C-9769-FE1929FB2A65}"/>
              </a:ext>
            </a:extLst>
          </p:cNvPr>
          <p:cNvPicPr>
            <a:picLocks noGrp="1" noChangeAspect="1"/>
          </p:cNvPicPr>
          <p:nvPr>
            <p:ph idx="1"/>
          </p:nvPr>
        </p:nvPicPr>
        <p:blipFill>
          <a:blip r:embed="rId2"/>
          <a:stretch>
            <a:fillRect/>
          </a:stretch>
        </p:blipFill>
        <p:spPr>
          <a:xfrm>
            <a:off x="457200" y="1196734"/>
            <a:ext cx="8229600" cy="5150332"/>
          </a:xfrm>
          <a:prstGeom prst="rect">
            <a:avLst/>
          </a:prstGeom>
        </p:spPr>
      </p:pic>
      <p:sp>
        <p:nvSpPr>
          <p:cNvPr id="9" name="Text Placeholder 8"/>
          <p:cNvSpPr>
            <a:spLocks noGrp="1"/>
          </p:cNvSpPr>
          <p:nvPr>
            <p:ph type="body" sz="quarter" idx="16"/>
          </p:nvPr>
        </p:nvSpPr>
        <p:spPr>
          <a:xfrm>
            <a:off x="3567920" y="6553200"/>
            <a:ext cx="2008160" cy="99950"/>
          </a:xfrm>
        </p:spPr>
        <p:txBody>
          <a:bodyPr/>
          <a:lstStyle/>
          <a:p>
            <a:r>
              <a:rPr lang="en-US" noProof="1">
                <a:hlinkClick r:id="" action="ppaction://noaction"/>
              </a:rPr>
              <a:t>Access the text alternative for slide images.</a:t>
            </a:r>
            <a:endParaRPr lang="en-US" noProof="1"/>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9158790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Core Versus Flexible Workforce</a:t>
            </a:r>
          </a:p>
        </p:txBody>
      </p:sp>
      <p:sp>
        <p:nvSpPr>
          <p:cNvPr id="2" name="Text Placeholder 1">
            <a:extLst>
              <a:ext uri="{FF2B5EF4-FFF2-40B4-BE49-F238E27FC236}">
                <a16:creationId xmlns:a16="http://schemas.microsoft.com/office/drawing/2014/main" id="{EDF8E077-38DE-40E2-A243-B332DC159416}"/>
              </a:ext>
            </a:extLst>
          </p:cNvPr>
          <p:cNvSpPr>
            <a:spLocks noGrp="1"/>
          </p:cNvSpPr>
          <p:nvPr>
            <p:ph type="body" idx="1"/>
          </p:nvPr>
        </p:nvSpPr>
        <p:spPr/>
        <p:txBody>
          <a:bodyPr/>
          <a:lstStyle/>
          <a:p>
            <a:r>
              <a:rPr lang="en-US" dirty="0"/>
              <a:t>Core workforce</a:t>
            </a:r>
          </a:p>
        </p:txBody>
      </p:sp>
      <p:sp>
        <p:nvSpPr>
          <p:cNvPr id="11" name="Content Placeholder 10"/>
          <p:cNvSpPr>
            <a:spLocks noGrp="1"/>
          </p:cNvSpPr>
          <p:nvPr>
            <p:ph sz="half" idx="2"/>
          </p:nvPr>
        </p:nvSpPr>
        <p:spPr/>
        <p:txBody>
          <a:bodyPr/>
          <a:lstStyle/>
          <a:p>
            <a:r>
              <a:rPr lang="en-US" dirty="0"/>
              <a:t>Advantages</a:t>
            </a:r>
          </a:p>
          <a:p>
            <a:pPr lvl="1">
              <a:buFont typeface="Arial" panose="020B0604020202020204" pitchFamily="34" charset="0"/>
              <a:buChar char="•"/>
            </a:pPr>
            <a:r>
              <a:rPr lang="en-US" dirty="0"/>
              <a:t>Stability</a:t>
            </a:r>
          </a:p>
          <a:p>
            <a:pPr lvl="1">
              <a:buFont typeface="Arial" panose="020B0604020202020204" pitchFamily="34" charset="0"/>
              <a:buChar char="•"/>
            </a:pPr>
            <a:r>
              <a:rPr lang="en-US" dirty="0"/>
              <a:t>Continuity</a:t>
            </a:r>
          </a:p>
          <a:p>
            <a:pPr lvl="1">
              <a:buFont typeface="Arial" panose="020B0604020202020204" pitchFamily="34" charset="0"/>
              <a:buChar char="•"/>
            </a:pPr>
            <a:r>
              <a:rPr lang="en-US" dirty="0"/>
              <a:t>Predictability</a:t>
            </a:r>
          </a:p>
          <a:p>
            <a:pPr lvl="1">
              <a:buFont typeface="Arial" panose="020B0604020202020204" pitchFamily="34" charset="0"/>
              <a:buChar char="•"/>
            </a:pPr>
            <a:r>
              <a:rPr lang="en-US" dirty="0"/>
              <a:t>Sense of commitment</a:t>
            </a:r>
          </a:p>
          <a:p>
            <a:r>
              <a:rPr lang="en-US" dirty="0"/>
              <a:t>Disadvantages</a:t>
            </a:r>
          </a:p>
          <a:p>
            <a:pPr lvl="1">
              <a:buFont typeface="Arial" panose="020B0604020202020204" pitchFamily="34" charset="0"/>
              <a:buChar char="•"/>
            </a:pPr>
            <a:r>
              <a:rPr lang="en-US" dirty="0"/>
              <a:t>Locked in relationship</a:t>
            </a:r>
          </a:p>
          <a:p>
            <a:pPr lvl="1">
              <a:buFont typeface="Arial" panose="020B0604020202020204" pitchFamily="34" charset="0"/>
              <a:buChar char="•"/>
            </a:pPr>
            <a:r>
              <a:rPr lang="en-US" dirty="0"/>
              <a:t>Reduced flexibility</a:t>
            </a:r>
          </a:p>
          <a:p>
            <a:pPr lvl="1">
              <a:buFont typeface="Arial" panose="020B0604020202020204" pitchFamily="34" charset="0"/>
              <a:buChar char="•"/>
            </a:pPr>
            <a:r>
              <a:rPr lang="en-US" dirty="0"/>
              <a:t>Less inflow of new ideas</a:t>
            </a:r>
          </a:p>
        </p:txBody>
      </p:sp>
      <p:sp>
        <p:nvSpPr>
          <p:cNvPr id="3" name="Text Placeholder 2">
            <a:extLst>
              <a:ext uri="{FF2B5EF4-FFF2-40B4-BE49-F238E27FC236}">
                <a16:creationId xmlns:a16="http://schemas.microsoft.com/office/drawing/2014/main" id="{8F977C32-72A6-4CE6-B39F-17D29E1434D1}"/>
              </a:ext>
            </a:extLst>
          </p:cNvPr>
          <p:cNvSpPr>
            <a:spLocks noGrp="1"/>
          </p:cNvSpPr>
          <p:nvPr>
            <p:ph type="body" sz="quarter" idx="3"/>
          </p:nvPr>
        </p:nvSpPr>
        <p:spPr/>
        <p:txBody>
          <a:bodyPr/>
          <a:lstStyle/>
          <a:p>
            <a:r>
              <a:rPr lang="en-US" dirty="0"/>
              <a:t>Flexible workforce</a:t>
            </a:r>
          </a:p>
        </p:txBody>
      </p:sp>
      <p:sp>
        <p:nvSpPr>
          <p:cNvPr id="4" name="Content Placeholder 3">
            <a:extLst>
              <a:ext uri="{FF2B5EF4-FFF2-40B4-BE49-F238E27FC236}">
                <a16:creationId xmlns:a16="http://schemas.microsoft.com/office/drawing/2014/main" id="{160283E9-A5FD-4380-B565-FF2B1C50F389}"/>
              </a:ext>
            </a:extLst>
          </p:cNvPr>
          <p:cNvSpPr>
            <a:spLocks noGrp="1"/>
          </p:cNvSpPr>
          <p:nvPr>
            <p:ph sz="quarter" idx="4"/>
          </p:nvPr>
        </p:nvSpPr>
        <p:spPr/>
        <p:txBody>
          <a:bodyPr>
            <a:normAutofit fontScale="92500" lnSpcReduction="20000"/>
          </a:bodyPr>
          <a:lstStyle/>
          <a:p>
            <a:r>
              <a:rPr lang="en-US" dirty="0"/>
              <a:t>Includes staffing firms and contractors</a:t>
            </a:r>
          </a:p>
          <a:p>
            <a:r>
              <a:rPr lang="en-US" dirty="0"/>
              <a:t>Advantages</a:t>
            </a:r>
          </a:p>
          <a:p>
            <a:pPr lvl="1">
              <a:buFont typeface="Arial" panose="020B0604020202020204" pitchFamily="34" charset="0"/>
              <a:buChar char="•"/>
            </a:pPr>
            <a:r>
              <a:rPr lang="en-US" dirty="0"/>
              <a:t>Flexibility to address changing demand conditions</a:t>
            </a:r>
          </a:p>
          <a:p>
            <a:pPr lvl="1">
              <a:buFont typeface="Arial" panose="020B0604020202020204" pitchFamily="34" charset="0"/>
              <a:buChar char="•"/>
            </a:pPr>
            <a:r>
              <a:rPr lang="en-US" dirty="0"/>
              <a:t>Quickly staff new areas</a:t>
            </a:r>
          </a:p>
          <a:p>
            <a:pPr lvl="1">
              <a:buFont typeface="Arial" panose="020B0604020202020204" pitchFamily="34" charset="0"/>
              <a:buChar char="•"/>
            </a:pPr>
            <a:r>
              <a:rPr lang="en-US" dirty="0"/>
              <a:t>Fill in for core workers</a:t>
            </a:r>
          </a:p>
          <a:p>
            <a:r>
              <a:rPr lang="en-US" dirty="0"/>
              <a:t>Disadvantages</a:t>
            </a:r>
          </a:p>
          <a:p>
            <a:pPr lvl="1">
              <a:buFont typeface="Arial" panose="020B0604020202020204" pitchFamily="34" charset="0"/>
              <a:buChar char="•"/>
            </a:pPr>
            <a:r>
              <a:rPr lang="en-US" dirty="0"/>
              <a:t>Lower commitment</a:t>
            </a:r>
          </a:p>
          <a:p>
            <a:pPr lvl="1">
              <a:buFont typeface="Arial" panose="020B0604020202020204" pitchFamily="34" charset="0"/>
              <a:buChar char="•"/>
            </a:pPr>
            <a:r>
              <a:rPr lang="en-US" dirty="0"/>
              <a:t>Lower helping, creative suggestions, or extra effort</a:t>
            </a:r>
          </a:p>
          <a:p>
            <a:pPr lvl="1">
              <a:buFont typeface="Arial" panose="020B0604020202020204" pitchFamily="34" charset="0"/>
              <a:buChar char="•"/>
            </a:pPr>
            <a:r>
              <a:rPr lang="en-US" dirty="0"/>
              <a:t>Potential friction with core workers</a:t>
            </a:r>
          </a:p>
        </p:txBody>
      </p:sp>
      <p:sp>
        <p:nvSpPr>
          <p:cNvPr id="6" name="Text Placeholder 5" hidden="1">
            <a:extLst>
              <a:ext uri="{FF2B5EF4-FFF2-40B4-BE49-F238E27FC236}">
                <a16:creationId xmlns:a16="http://schemas.microsoft.com/office/drawing/2014/main" id="{806ABBE7-37EE-4AFA-92B7-6E323BE12C9F}"/>
              </a:ext>
            </a:extLst>
          </p:cNvPr>
          <p:cNvSpPr>
            <a:spLocks noGrp="1"/>
          </p:cNvSpPr>
          <p:nvPr>
            <p:ph type="body" sz="quarter" idx="12"/>
          </p:nvPr>
        </p:nvSpPr>
        <p:spPr/>
        <p:txBody>
          <a:bodyPr/>
          <a:lstStyle/>
          <a:p>
            <a:endParaRPr lang="en-US"/>
          </a:p>
        </p:txBody>
      </p:sp>
      <p:sp>
        <p:nvSpPr>
          <p:cNvPr id="5" name="Text Placeholder 4" hidden="1">
            <a:extLst>
              <a:ext uri="{FF2B5EF4-FFF2-40B4-BE49-F238E27FC236}">
                <a16:creationId xmlns:a16="http://schemas.microsoft.com/office/drawing/2014/main" id="{1E68E282-46E9-4740-9577-46D64875A58C}"/>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7088708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fontScale="90000"/>
          </a:bodyPr>
          <a:lstStyle/>
          <a:p>
            <a:r>
              <a:rPr lang="en-US" dirty="0"/>
              <a:t>Factors to Consider When Choosing a Staffing Firm</a:t>
            </a:r>
          </a:p>
        </p:txBody>
      </p:sp>
      <p:sp>
        <p:nvSpPr>
          <p:cNvPr id="11" name="Content Placeholder 10"/>
          <p:cNvSpPr>
            <a:spLocks noGrp="1"/>
          </p:cNvSpPr>
          <p:nvPr>
            <p:ph idx="1"/>
          </p:nvPr>
        </p:nvSpPr>
        <p:spPr/>
        <p:txBody>
          <a:bodyPr/>
          <a:lstStyle/>
          <a:p>
            <a:r>
              <a:rPr lang="en-US" altLang="en-US" dirty="0"/>
              <a:t>Agency and its reputation</a:t>
            </a:r>
          </a:p>
          <a:p>
            <a:r>
              <a:rPr lang="en-US" altLang="en-US" dirty="0"/>
              <a:t>Types of workers</a:t>
            </a:r>
          </a:p>
          <a:p>
            <a:r>
              <a:rPr lang="en-US" altLang="en-US" dirty="0"/>
              <a:t>Planning and lead time</a:t>
            </a:r>
          </a:p>
          <a:p>
            <a:r>
              <a:rPr lang="en-US" altLang="en-US" dirty="0"/>
              <a:t>Services: recruiting, selection, training, wages and benefits, supervision</a:t>
            </a:r>
          </a:p>
          <a:p>
            <a:r>
              <a:rPr lang="en-US" altLang="en-US" dirty="0"/>
              <a:t>Worker effectiveness</a:t>
            </a:r>
          </a:p>
          <a:p>
            <a:r>
              <a:rPr lang="en-US" altLang="en-US" dirty="0"/>
              <a:t>Cost</a:t>
            </a:r>
          </a:p>
        </p:txBody>
      </p:sp>
      <p:sp>
        <p:nvSpPr>
          <p:cNvPr id="3" name="Text Placeholder 2" hidden="1">
            <a:extLst>
              <a:ext uri="{FF2B5EF4-FFF2-40B4-BE49-F238E27FC236}">
                <a16:creationId xmlns:a16="http://schemas.microsoft.com/office/drawing/2014/main" id="{1077B4D9-A537-493A-A566-C9872148F037}"/>
              </a:ext>
            </a:extLst>
          </p:cNvPr>
          <p:cNvSpPr>
            <a:spLocks noGrp="1"/>
          </p:cNvSpPr>
          <p:nvPr>
            <p:ph type="body" sz="quarter" idx="16"/>
          </p:nvPr>
        </p:nvSpPr>
        <p:spPr/>
        <p:txBody>
          <a:bodyPr/>
          <a:lstStyle/>
          <a:p>
            <a:endParaRPr lang="en-IN"/>
          </a:p>
        </p:txBody>
      </p:sp>
      <p:sp>
        <p:nvSpPr>
          <p:cNvPr id="2" name="Text Placeholder 1" hidden="1">
            <a:extLst>
              <a:ext uri="{FF2B5EF4-FFF2-40B4-BE49-F238E27FC236}">
                <a16:creationId xmlns:a16="http://schemas.microsoft.com/office/drawing/2014/main" id="{183FF91D-6DE4-4634-A5B8-D52F905CF869}"/>
              </a:ext>
            </a:extLst>
          </p:cNvPr>
          <p:cNvSpPr>
            <a:spLocks noGrp="1"/>
          </p:cNvSpPr>
          <p:nvPr>
            <p:ph type="body" sz="quarter" idx="11"/>
          </p:nvPr>
        </p:nvSpPr>
        <p:spPr/>
        <p:txBody>
          <a:bodyPr/>
          <a:lstStyle/>
          <a:p>
            <a:endParaRPr lang="en-IN"/>
          </a:p>
        </p:txBody>
      </p:sp>
    </p:spTree>
    <p:extLst>
      <p:ext uri="{BB962C8B-B14F-4D97-AF65-F5344CB8AC3E}">
        <p14:creationId xmlns:p14="http://schemas.microsoft.com/office/powerpoint/2010/main" val="12684674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Staffing Planning: Outsourcing</a:t>
            </a:r>
          </a:p>
        </p:txBody>
      </p:sp>
      <p:sp>
        <p:nvSpPr>
          <p:cNvPr id="11" name="Content Placeholder 10"/>
          <p:cNvSpPr>
            <a:spLocks noGrp="1"/>
          </p:cNvSpPr>
          <p:nvPr>
            <p:ph idx="1"/>
          </p:nvPr>
        </p:nvSpPr>
        <p:spPr/>
        <p:txBody>
          <a:bodyPr/>
          <a:lstStyle/>
          <a:p>
            <a:r>
              <a:rPr lang="en-US" dirty="0"/>
              <a:t>Advantages</a:t>
            </a:r>
          </a:p>
          <a:p>
            <a:r>
              <a:rPr lang="en-US" dirty="0"/>
              <a:t>Disadvantages</a:t>
            </a:r>
          </a:p>
          <a:p>
            <a:r>
              <a:rPr lang="en-US" altLang="en-US" dirty="0"/>
              <a:t>Special issues</a:t>
            </a:r>
          </a:p>
          <a:p>
            <a:pPr lvl="1">
              <a:buFont typeface="Arial" panose="020B0604020202020204" pitchFamily="34" charset="0"/>
              <a:buChar char="•"/>
            </a:pPr>
            <a:r>
              <a:rPr lang="en-US" altLang="en-US" dirty="0"/>
              <a:t>Employer concerns regarding working conditions</a:t>
            </a:r>
          </a:p>
          <a:p>
            <a:pPr lvl="1">
              <a:buFont typeface="Arial" panose="020B0604020202020204" pitchFamily="34" charset="0"/>
              <a:buChar char="•"/>
            </a:pPr>
            <a:r>
              <a:rPr lang="en-US" altLang="en-US" dirty="0"/>
              <a:t>Loss of control over quality</a:t>
            </a:r>
          </a:p>
          <a:p>
            <a:pPr lvl="1">
              <a:buFont typeface="Arial" panose="020B0604020202020204" pitchFamily="34" charset="0"/>
              <a:buChar char="•"/>
            </a:pPr>
            <a:r>
              <a:rPr lang="en-US" altLang="en-US" dirty="0"/>
              <a:t>Offshoring</a:t>
            </a:r>
          </a:p>
        </p:txBody>
      </p:sp>
      <p:sp>
        <p:nvSpPr>
          <p:cNvPr id="3" name="Text Placeholder 2" hidden="1">
            <a:extLst>
              <a:ext uri="{FF2B5EF4-FFF2-40B4-BE49-F238E27FC236}">
                <a16:creationId xmlns:a16="http://schemas.microsoft.com/office/drawing/2014/main" id="{80653B72-9294-4A91-9BE2-65BF8C0913DB}"/>
              </a:ext>
            </a:extLst>
          </p:cNvPr>
          <p:cNvSpPr>
            <a:spLocks noGrp="1"/>
          </p:cNvSpPr>
          <p:nvPr>
            <p:ph type="body" sz="quarter" idx="16"/>
          </p:nvPr>
        </p:nvSpPr>
        <p:spPr/>
        <p:txBody>
          <a:bodyPr/>
          <a:lstStyle/>
          <a:p>
            <a:endParaRPr lang="en-IN"/>
          </a:p>
        </p:txBody>
      </p:sp>
      <p:sp>
        <p:nvSpPr>
          <p:cNvPr id="2" name="Text Placeholder 1" hidden="1">
            <a:extLst>
              <a:ext uri="{FF2B5EF4-FFF2-40B4-BE49-F238E27FC236}">
                <a16:creationId xmlns:a16="http://schemas.microsoft.com/office/drawing/2014/main" id="{E210039A-1B68-473D-9105-7FD062ED7DFC}"/>
              </a:ext>
            </a:extLst>
          </p:cNvPr>
          <p:cNvSpPr>
            <a:spLocks noGrp="1"/>
          </p:cNvSpPr>
          <p:nvPr>
            <p:ph type="body" sz="quarter" idx="11"/>
          </p:nvPr>
        </p:nvSpPr>
        <p:spPr/>
        <p:txBody>
          <a:bodyPr/>
          <a:lstStyle/>
          <a:p>
            <a:endParaRPr lang="en-IN"/>
          </a:p>
        </p:txBody>
      </p:sp>
    </p:spTree>
    <p:extLst>
      <p:ext uri="{BB962C8B-B14F-4D97-AF65-F5344CB8AC3E}">
        <p14:creationId xmlns:p14="http://schemas.microsoft.com/office/powerpoint/2010/main" val="19810024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Planning</a:t>
            </a:r>
            <a:r>
              <a:rPr lang="en-US" sz="1800" dirty="0"/>
              <a:t> 4</a:t>
            </a:r>
            <a:endParaRPr lang="en-US" sz="1800" dirty="0">
              <a:solidFill>
                <a:schemeClr val="bg2"/>
              </a:solidFill>
              <a:latin typeface="+mj-lt"/>
            </a:endParaRPr>
          </a:p>
        </p:txBody>
      </p:sp>
      <p:sp>
        <p:nvSpPr>
          <p:cNvPr id="3" name="Text Placeholder 2"/>
          <p:cNvSpPr>
            <a:spLocks noGrp="1"/>
          </p:cNvSpPr>
          <p:nvPr>
            <p:ph type="body" sz="quarter" idx="10"/>
          </p:nvPr>
        </p:nvSpPr>
        <p:spPr/>
        <p:txBody>
          <a:bodyPr/>
          <a:lstStyle/>
          <a:p>
            <a:r>
              <a:rPr lang="en-US" dirty="0"/>
              <a:t>Individual Internal Staffing Plans</a:t>
            </a:r>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286860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Replacement Chart</a:t>
            </a:r>
          </a:p>
        </p:txBody>
      </p:sp>
      <p:pic>
        <p:nvPicPr>
          <p:cNvPr id="7" name="Picture 3" descr="Chart shows replacements and promotions, with years in job, overall performance rating and promotability ratin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565823" y="1363123"/>
            <a:ext cx="8012354" cy="481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a:extLst>
              <a:ext uri="{FF2B5EF4-FFF2-40B4-BE49-F238E27FC236}">
                <a16:creationId xmlns:a16="http://schemas.microsoft.com/office/drawing/2014/main" id="{530157A4-CB22-4F8F-977A-123F87DBBDED}"/>
              </a:ext>
            </a:extLst>
          </p:cNvPr>
          <p:cNvSpPr>
            <a:spLocks noGrp="1"/>
          </p:cNvSpPr>
          <p:nvPr>
            <p:ph type="body" sz="quarter" idx="16"/>
          </p:nvPr>
        </p:nvSpPr>
        <p:spPr>
          <a:xfrm>
            <a:off x="3567920" y="6553200"/>
            <a:ext cx="2008160" cy="99950"/>
          </a:xfrm>
        </p:spPr>
        <p:txBody>
          <a:bodyPr/>
          <a:lstStyle/>
          <a:p>
            <a:r>
              <a:rPr lang="en-US" noProof="1">
                <a:hlinkClick r:id="" action="ppaction://noaction"/>
              </a:rPr>
              <a:t>Access the text alternative for slide images.</a:t>
            </a:r>
            <a:endParaRPr lang="en-US" noProof="1"/>
          </a:p>
        </p:txBody>
      </p:sp>
      <p:sp>
        <p:nvSpPr>
          <p:cNvPr id="4" name="Text Placeholder 3" hidden="1">
            <a:extLst>
              <a:ext uri="{FF2B5EF4-FFF2-40B4-BE49-F238E27FC236}">
                <a16:creationId xmlns:a16="http://schemas.microsoft.com/office/drawing/2014/main" id="{D3DF4198-D2C7-4769-B04A-52577DAD3EE4}"/>
              </a:ext>
            </a:extLst>
          </p:cNvPr>
          <p:cNvSpPr>
            <a:spLocks noGrp="1"/>
          </p:cNvSpPr>
          <p:nvPr>
            <p:ph type="body" sz="quarter" idx="11"/>
          </p:nvPr>
        </p:nvSpPr>
        <p:spPr/>
        <p:txBody>
          <a:bodyPr/>
          <a:lstStyle/>
          <a:p>
            <a:endParaRPr lang="en-IN"/>
          </a:p>
        </p:txBody>
      </p:sp>
    </p:spTree>
    <p:extLst>
      <p:ext uri="{BB962C8B-B14F-4D97-AF65-F5344CB8AC3E}">
        <p14:creationId xmlns:p14="http://schemas.microsoft.com/office/powerpoint/2010/main" val="25674790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Succession Plan</a:t>
            </a:r>
          </a:p>
        </p:txBody>
      </p:sp>
      <p:sp>
        <p:nvSpPr>
          <p:cNvPr id="3" name="Content Placeholder 2">
            <a:extLst>
              <a:ext uri="{FF2B5EF4-FFF2-40B4-BE49-F238E27FC236}">
                <a16:creationId xmlns:a16="http://schemas.microsoft.com/office/drawing/2014/main" id="{1A873CC7-BF27-4468-B2F3-4FF9A920B3CE}"/>
              </a:ext>
            </a:extLst>
          </p:cNvPr>
          <p:cNvSpPr>
            <a:spLocks noGrp="1"/>
          </p:cNvSpPr>
          <p:nvPr>
            <p:ph sz="quarter" idx="12"/>
          </p:nvPr>
        </p:nvSpPr>
        <p:spPr>
          <a:xfrm>
            <a:off x="533400" y="990600"/>
            <a:ext cx="8153400" cy="2438400"/>
          </a:xfrm>
        </p:spPr>
        <p:txBody>
          <a:bodyPr/>
          <a:lstStyle/>
          <a:p>
            <a:pPr marL="0" indent="0">
              <a:spcBef>
                <a:spcPts val="0"/>
              </a:spcBef>
              <a:buNone/>
            </a:pPr>
            <a:r>
              <a:rPr lang="en-US" sz="1600" dirty="0"/>
              <a:t>Organizational Unit: Merchandising—Soft Goods</a:t>
            </a:r>
          </a:p>
          <a:p>
            <a:pPr marL="0" indent="0">
              <a:spcBef>
                <a:spcPts val="0"/>
              </a:spcBef>
              <a:buNone/>
            </a:pPr>
            <a:r>
              <a:rPr lang="en-US" sz="1600" dirty="0"/>
              <a:t>Department: Menswear</a:t>
            </a:r>
          </a:p>
          <a:p>
            <a:pPr marL="0" indent="0">
              <a:spcBef>
                <a:spcPts val="0"/>
              </a:spcBef>
              <a:buNone/>
            </a:pPr>
            <a:r>
              <a:rPr lang="en-US" sz="1600" dirty="0"/>
              <a:t>Position to Be Filled: Department Sales Manager (A2)</a:t>
            </a:r>
          </a:p>
          <a:p>
            <a:pPr marL="0" indent="0">
              <a:spcBef>
                <a:spcPts val="0"/>
              </a:spcBef>
              <a:buNone/>
            </a:pPr>
            <a:r>
              <a:rPr lang="en-US" sz="1600" dirty="0"/>
              <a:t>Leadership Competencies Required</a:t>
            </a:r>
          </a:p>
          <a:p>
            <a:pPr>
              <a:spcBef>
                <a:spcPts val="0"/>
              </a:spcBef>
            </a:pPr>
            <a:r>
              <a:rPr lang="en-US" sz="1600" dirty="0"/>
              <a:t>Plan work unit activities</a:t>
            </a:r>
          </a:p>
          <a:p>
            <a:pPr>
              <a:spcBef>
                <a:spcPts val="0"/>
              </a:spcBef>
            </a:pPr>
            <a:r>
              <a:rPr lang="en-US" sz="1600" dirty="0"/>
              <a:t>Budget preparation and monitoring</a:t>
            </a:r>
          </a:p>
          <a:p>
            <a:pPr>
              <a:spcBef>
                <a:spcPts val="0"/>
              </a:spcBef>
            </a:pPr>
            <a:r>
              <a:rPr lang="en-US" sz="1600" dirty="0"/>
              <a:t>Performance management of sales associates</a:t>
            </a:r>
          </a:p>
        </p:txBody>
      </p:sp>
      <p:sp>
        <p:nvSpPr>
          <p:cNvPr id="7" name="Table Summary">
            <a:extLst>
              <a:ext uri="{FF2B5EF4-FFF2-40B4-BE49-F238E27FC236}">
                <a16:creationId xmlns:a16="http://schemas.microsoft.com/office/drawing/2014/main" id="{75566ECF-331E-4526-A227-0BADBA541140}"/>
              </a:ext>
            </a:extLst>
          </p:cNvPr>
          <p:cNvSpPr>
            <a:spLocks noGrp="1"/>
          </p:cNvSpPr>
          <p:nvPr>
            <p:ph sz="quarter" idx="13"/>
          </p:nvPr>
        </p:nvSpPr>
        <p:spPr>
          <a:xfrm>
            <a:off x="533400" y="4001478"/>
            <a:ext cx="8153400" cy="1484922"/>
          </a:xfrm>
        </p:spPr>
        <p:txBody>
          <a:bodyPr/>
          <a:lstStyle/>
          <a:p>
            <a:pPr marL="0" indent="0">
              <a:buNone/>
            </a:pPr>
            <a:r>
              <a:rPr lang="en-US" dirty="0"/>
              <a:t>Table divided into four columns summarizes succession plan example. The column headers are marked from left to right as: Eligible replacement, promotability rating, competency gaps and development plans.</a:t>
            </a:r>
          </a:p>
        </p:txBody>
      </p:sp>
      <p:graphicFrame>
        <p:nvGraphicFramePr>
          <p:cNvPr id="12" name="Table 13">
            <a:extLst>
              <a:ext uri="{FF2B5EF4-FFF2-40B4-BE49-F238E27FC236}">
                <a16:creationId xmlns:a16="http://schemas.microsoft.com/office/drawing/2014/main" id="{8FA1419A-691F-44D3-8CE9-46F18DFB1CA6}"/>
              </a:ext>
            </a:extLst>
          </p:cNvPr>
          <p:cNvGraphicFramePr>
            <a:graphicFrameLocks noGrp="1"/>
          </p:cNvGraphicFramePr>
          <p:nvPr>
            <p:ph sz="quarter" idx="14"/>
            <p:extLst>
              <p:ext uri="{D42A27DB-BD31-4B8C-83A1-F6EECF244321}">
                <p14:modId xmlns:p14="http://schemas.microsoft.com/office/powerpoint/2010/main" val="94033169"/>
              </p:ext>
            </p:extLst>
          </p:nvPr>
        </p:nvGraphicFramePr>
        <p:xfrm>
          <a:off x="304800" y="3495040"/>
          <a:ext cx="8654997" cy="3058160"/>
        </p:xfrm>
        <a:graphic>
          <a:graphicData uri="http://schemas.openxmlformats.org/drawingml/2006/table">
            <a:tbl>
              <a:tblPr firstRow="1" bandRow="1">
                <a:tableStyleId>{5C22544A-7EE6-4342-B048-85BDC9FD1C3A}</a:tableStyleId>
              </a:tblPr>
              <a:tblGrid>
                <a:gridCol w="1536870">
                  <a:extLst>
                    <a:ext uri="{9D8B030D-6E8A-4147-A177-3AD203B41FA5}">
                      <a16:colId xmlns:a16="http://schemas.microsoft.com/office/drawing/2014/main" val="559469537"/>
                    </a:ext>
                  </a:extLst>
                </a:gridCol>
                <a:gridCol w="1698645">
                  <a:extLst>
                    <a:ext uri="{9D8B030D-6E8A-4147-A177-3AD203B41FA5}">
                      <a16:colId xmlns:a16="http://schemas.microsoft.com/office/drawing/2014/main" val="1137946762"/>
                    </a:ext>
                  </a:extLst>
                </a:gridCol>
                <a:gridCol w="1941309">
                  <a:extLst>
                    <a:ext uri="{9D8B030D-6E8A-4147-A177-3AD203B41FA5}">
                      <a16:colId xmlns:a16="http://schemas.microsoft.com/office/drawing/2014/main" val="128387686"/>
                    </a:ext>
                  </a:extLst>
                </a:gridCol>
                <a:gridCol w="3478173">
                  <a:extLst>
                    <a:ext uri="{9D8B030D-6E8A-4147-A177-3AD203B41FA5}">
                      <a16:colId xmlns:a16="http://schemas.microsoft.com/office/drawing/2014/main" val="2132800739"/>
                    </a:ext>
                  </a:extLst>
                </a:gridCol>
              </a:tblGrid>
              <a:tr h="370840">
                <a:tc>
                  <a:txBody>
                    <a:bodyPr/>
                    <a:lstStyle/>
                    <a:p>
                      <a:r>
                        <a:rPr lang="en-IN" sz="1600" dirty="0">
                          <a:solidFill>
                            <a:schemeClr val="tx1"/>
                          </a:solidFill>
                        </a:rPr>
                        <a:t>Eligible Replacement</a:t>
                      </a:r>
                    </a:p>
                  </a:txBody>
                  <a:tcPr marL="97066" marR="97066" anchor="b">
                    <a:solidFill>
                      <a:srgbClr val="D6D6D6"/>
                    </a:solidFill>
                  </a:tcPr>
                </a:tc>
                <a:tc>
                  <a:txBody>
                    <a:bodyPr/>
                    <a:lstStyle/>
                    <a:p>
                      <a:r>
                        <a:rPr lang="en-IN" sz="1600" dirty="0">
                          <a:solidFill>
                            <a:schemeClr val="tx1"/>
                          </a:solidFill>
                        </a:rPr>
                        <a:t>Promotability Rating</a:t>
                      </a:r>
                    </a:p>
                  </a:txBody>
                  <a:tcPr marL="97066" marR="97066" anchor="b">
                    <a:solidFill>
                      <a:srgbClr val="D6D6D6"/>
                    </a:solidFill>
                  </a:tcPr>
                </a:tc>
                <a:tc>
                  <a:txBody>
                    <a:bodyPr/>
                    <a:lstStyle/>
                    <a:p>
                      <a:r>
                        <a:rPr lang="en-IN" sz="1600" dirty="0">
                          <a:solidFill>
                            <a:schemeClr val="tx1"/>
                          </a:solidFill>
                        </a:rPr>
                        <a:t>Competency Gaps</a:t>
                      </a:r>
                    </a:p>
                  </a:txBody>
                  <a:tcPr marL="97066" marR="97066" anchor="b">
                    <a:solidFill>
                      <a:srgbClr val="D6D6D6"/>
                    </a:solidFill>
                  </a:tcPr>
                </a:tc>
                <a:tc>
                  <a:txBody>
                    <a:bodyPr/>
                    <a:lstStyle/>
                    <a:p>
                      <a:r>
                        <a:rPr lang="en-IN" sz="1600" dirty="0">
                          <a:solidFill>
                            <a:schemeClr val="tx1"/>
                          </a:solidFill>
                        </a:rPr>
                        <a:t>Development Plans</a:t>
                      </a:r>
                    </a:p>
                  </a:txBody>
                  <a:tcPr marL="97066" marR="97066" anchor="b">
                    <a:solidFill>
                      <a:srgbClr val="D6D6D6"/>
                    </a:solidFill>
                  </a:tcPr>
                </a:tc>
                <a:extLst>
                  <a:ext uri="{0D108BD9-81ED-4DB2-BD59-A6C34878D82A}">
                    <a16:rowId xmlns:a16="http://schemas.microsoft.com/office/drawing/2014/main" val="2178452322"/>
                  </a:ext>
                </a:extLst>
              </a:tr>
              <a:tr h="370840">
                <a:tc>
                  <a:txBody>
                    <a:bodyPr/>
                    <a:lstStyle/>
                    <a:p>
                      <a:r>
                        <a:rPr lang="en-IN" sz="1600" dirty="0">
                          <a:solidFill>
                            <a:schemeClr val="tx1"/>
                          </a:solidFill>
                        </a:rPr>
                        <a:t>S. Williams</a:t>
                      </a:r>
                    </a:p>
                  </a:txBody>
                  <a:tcPr marL="97066" marR="97066">
                    <a:solidFill>
                      <a:srgbClr val="ECECEC"/>
                    </a:solidFill>
                  </a:tcPr>
                </a:tc>
                <a:tc>
                  <a:txBody>
                    <a:bodyPr/>
                    <a:lstStyle/>
                    <a:p>
                      <a:r>
                        <a:rPr lang="en-IN" sz="1600" dirty="0">
                          <a:solidFill>
                            <a:schemeClr val="tx1"/>
                          </a:solidFill>
                        </a:rPr>
                        <a:t>Ready now</a:t>
                      </a:r>
                    </a:p>
                  </a:txBody>
                  <a:tcPr marL="97066" marR="97066">
                    <a:solidFill>
                      <a:srgbClr val="ECECEC"/>
                    </a:solidFill>
                  </a:tcPr>
                </a:tc>
                <a:tc>
                  <a:txBody>
                    <a:bodyPr/>
                    <a:lstStyle/>
                    <a:p>
                      <a:r>
                        <a:rPr lang="en-IN" sz="1600" dirty="0">
                          <a:solidFill>
                            <a:schemeClr val="tx1"/>
                          </a:solidFill>
                        </a:rPr>
                        <a:t>Budget prep</a:t>
                      </a:r>
                    </a:p>
                  </a:txBody>
                  <a:tcPr marL="97066" marR="97066">
                    <a:solidFill>
                      <a:srgbClr val="ECECEC"/>
                    </a:solidFill>
                  </a:tcPr>
                </a:tc>
                <a:tc>
                  <a:txBody>
                    <a:bodyPr/>
                    <a:lstStyle/>
                    <a:p>
                      <a:r>
                        <a:rPr lang="en-US" sz="1600" dirty="0">
                          <a:solidFill>
                            <a:schemeClr val="tx1"/>
                          </a:solidFill>
                        </a:rPr>
                        <a:t>Now completing in-house training course</a:t>
                      </a:r>
                      <a:endParaRPr lang="en-IN" sz="1600" dirty="0">
                        <a:solidFill>
                          <a:schemeClr val="tx1"/>
                        </a:solidFill>
                      </a:endParaRPr>
                    </a:p>
                  </a:txBody>
                  <a:tcPr marL="97066" marR="97066">
                    <a:solidFill>
                      <a:srgbClr val="ECECEC"/>
                    </a:solidFill>
                  </a:tcPr>
                </a:tc>
                <a:extLst>
                  <a:ext uri="{0D108BD9-81ED-4DB2-BD59-A6C34878D82A}">
                    <a16:rowId xmlns:a16="http://schemas.microsoft.com/office/drawing/2014/main" val="2167886386"/>
                  </a:ext>
                </a:extLst>
              </a:tr>
              <a:tr h="370840">
                <a:tc>
                  <a:txBody>
                    <a:bodyPr/>
                    <a:lstStyle/>
                    <a:p>
                      <a:r>
                        <a:rPr lang="en-IN" sz="1600" dirty="0">
                          <a:solidFill>
                            <a:schemeClr val="tx1"/>
                          </a:solidFill>
                        </a:rPr>
                        <a:t>L. </a:t>
                      </a:r>
                      <a:r>
                        <a:rPr lang="en-IN" sz="1600" dirty="0" err="1">
                          <a:solidFill>
                            <a:schemeClr val="tx1"/>
                          </a:solidFill>
                        </a:rPr>
                        <a:t>Stemke</a:t>
                      </a:r>
                      <a:endParaRPr lang="en-IN" sz="1600" dirty="0">
                        <a:solidFill>
                          <a:schemeClr val="tx1"/>
                        </a:solidFill>
                      </a:endParaRPr>
                    </a:p>
                  </a:txBody>
                  <a:tcPr marL="97066" marR="97066">
                    <a:solidFill>
                      <a:srgbClr val="ECECEC"/>
                    </a:solidFill>
                  </a:tcPr>
                </a:tc>
                <a:tc>
                  <a:txBody>
                    <a:bodyPr/>
                    <a:lstStyle/>
                    <a:p>
                      <a:r>
                        <a:rPr lang="en-IN" sz="1600" dirty="0">
                          <a:solidFill>
                            <a:schemeClr val="tx1"/>
                          </a:solidFill>
                        </a:rPr>
                        <a:t>Ready in&lt; 1 year</a:t>
                      </a:r>
                    </a:p>
                  </a:txBody>
                  <a:tcPr marL="97066" marR="97066">
                    <a:solidFill>
                      <a:srgbClr val="ECECEC"/>
                    </a:solidFill>
                  </a:tcPr>
                </a:tc>
                <a:tc>
                  <a:txBody>
                    <a:bodyPr/>
                    <a:lstStyle/>
                    <a:p>
                      <a:r>
                        <a:rPr lang="en-IN" sz="1600" dirty="0">
                          <a:solidFill>
                            <a:schemeClr val="tx1"/>
                          </a:solidFill>
                        </a:rPr>
                        <a:t>Plan work</a:t>
                      </a:r>
                    </a:p>
                  </a:txBody>
                  <a:tcPr marL="97066" marR="97066">
                    <a:solidFill>
                      <a:srgbClr val="ECECEC"/>
                    </a:solidFill>
                  </a:tcPr>
                </a:tc>
                <a:tc>
                  <a:txBody>
                    <a:bodyPr/>
                    <a:lstStyle/>
                    <a:p>
                      <a:r>
                        <a:rPr lang="en-IN" sz="1600" dirty="0">
                          <a:solidFill>
                            <a:schemeClr val="tx1"/>
                          </a:solidFill>
                        </a:rPr>
                        <a:t>Shadowing sales manager</a:t>
                      </a:r>
                    </a:p>
                  </a:txBody>
                  <a:tcPr marL="97066" marR="97066">
                    <a:solidFill>
                      <a:srgbClr val="ECECEC"/>
                    </a:solidFill>
                  </a:tcPr>
                </a:tc>
                <a:extLst>
                  <a:ext uri="{0D108BD9-81ED-4DB2-BD59-A6C34878D82A}">
                    <a16:rowId xmlns:a16="http://schemas.microsoft.com/office/drawing/2014/main" val="599220639"/>
                  </a:ext>
                </a:extLst>
              </a:tr>
              <a:tr h="370840">
                <a:tc>
                  <a:txBody>
                    <a:bodyPr/>
                    <a:lstStyle/>
                    <a:p>
                      <a:endParaRPr lang="en-IN" sz="1600" dirty="0">
                        <a:solidFill>
                          <a:schemeClr val="tx1"/>
                        </a:solidFill>
                      </a:endParaRPr>
                    </a:p>
                  </a:txBody>
                  <a:tcPr marL="97066" marR="97066">
                    <a:solidFill>
                      <a:srgbClr val="ECECEC"/>
                    </a:solidFill>
                  </a:tcPr>
                </a:tc>
                <a:tc>
                  <a:txBody>
                    <a:bodyPr/>
                    <a:lstStyle/>
                    <a:p>
                      <a:endParaRPr lang="en-IN" sz="1600" dirty="0">
                        <a:solidFill>
                          <a:schemeClr val="tx1"/>
                        </a:solidFill>
                      </a:endParaRPr>
                    </a:p>
                  </a:txBody>
                  <a:tcPr marL="97066" marR="97066">
                    <a:solidFill>
                      <a:srgbClr val="ECECEC"/>
                    </a:solidFill>
                  </a:tcPr>
                </a:tc>
                <a:tc>
                  <a:txBody>
                    <a:bodyPr/>
                    <a:lstStyle/>
                    <a:p>
                      <a:r>
                        <a:rPr lang="en-IN" sz="1600" dirty="0">
                          <a:solidFill>
                            <a:schemeClr val="tx1"/>
                          </a:solidFill>
                        </a:rPr>
                        <a:t>Budget prep</a:t>
                      </a:r>
                    </a:p>
                  </a:txBody>
                  <a:tcPr marL="97066" marR="97066">
                    <a:solidFill>
                      <a:srgbClr val="ECECEC"/>
                    </a:solidFill>
                  </a:tcPr>
                </a:tc>
                <a:tc>
                  <a:txBody>
                    <a:bodyPr/>
                    <a:lstStyle/>
                    <a:p>
                      <a:r>
                        <a:rPr lang="en-IN" sz="1600" dirty="0">
                          <a:solidFill>
                            <a:schemeClr val="tx1"/>
                          </a:solidFill>
                        </a:rPr>
                        <a:t>Starting in-house training course</a:t>
                      </a:r>
                    </a:p>
                  </a:txBody>
                  <a:tcPr marL="97066" marR="97066">
                    <a:solidFill>
                      <a:srgbClr val="ECECEC"/>
                    </a:solidFill>
                  </a:tcPr>
                </a:tc>
                <a:extLst>
                  <a:ext uri="{0D108BD9-81ED-4DB2-BD59-A6C34878D82A}">
                    <a16:rowId xmlns:a16="http://schemas.microsoft.com/office/drawing/2014/main" val="2827374020"/>
                  </a:ext>
                </a:extLst>
              </a:tr>
              <a:tr h="370840">
                <a:tc>
                  <a:txBody>
                    <a:bodyPr/>
                    <a:lstStyle/>
                    <a:p>
                      <a:endParaRPr lang="en-IN" sz="1600" dirty="0">
                        <a:solidFill>
                          <a:schemeClr val="tx1"/>
                        </a:solidFill>
                      </a:endParaRPr>
                    </a:p>
                  </a:txBody>
                  <a:tcPr marL="97066" marR="97066">
                    <a:solidFill>
                      <a:srgbClr val="ECECEC"/>
                    </a:solidFill>
                  </a:tcPr>
                </a:tc>
                <a:tc>
                  <a:txBody>
                    <a:bodyPr/>
                    <a:lstStyle/>
                    <a:p>
                      <a:endParaRPr lang="en-IN" sz="1600" dirty="0">
                        <a:solidFill>
                          <a:schemeClr val="tx1"/>
                        </a:solidFill>
                      </a:endParaRPr>
                    </a:p>
                  </a:txBody>
                  <a:tcPr marL="97066" marR="97066">
                    <a:solidFill>
                      <a:srgbClr val="ECECEC"/>
                    </a:solidFill>
                  </a:tcPr>
                </a:tc>
                <a:tc>
                  <a:txBody>
                    <a:bodyPr/>
                    <a:lstStyle/>
                    <a:p>
                      <a:r>
                        <a:rPr lang="en-IN" sz="1600" dirty="0">
                          <a:solidFill>
                            <a:schemeClr val="tx1"/>
                          </a:solidFill>
                        </a:rPr>
                        <a:t>Perf. mgt.</a:t>
                      </a:r>
                    </a:p>
                  </a:txBody>
                  <a:tcPr marL="97066" marR="97066">
                    <a:solidFill>
                      <a:srgbClr val="ECECEC"/>
                    </a:solidFill>
                  </a:tcPr>
                </a:tc>
                <a:tc>
                  <a:txBody>
                    <a:bodyPr/>
                    <a:lstStyle/>
                    <a:p>
                      <a:r>
                        <a:rPr lang="en-US" sz="1600" dirty="0">
                          <a:solidFill>
                            <a:schemeClr val="tx1"/>
                          </a:solidFill>
                        </a:rPr>
                        <a:t>Serving as sales manager 10 hours per week</a:t>
                      </a:r>
                      <a:endParaRPr lang="en-IN" sz="1600" dirty="0">
                        <a:solidFill>
                          <a:schemeClr val="tx1"/>
                        </a:solidFill>
                      </a:endParaRPr>
                    </a:p>
                  </a:txBody>
                  <a:tcPr marL="97066" marR="97066">
                    <a:solidFill>
                      <a:srgbClr val="ECECEC"/>
                    </a:solidFill>
                  </a:tcPr>
                </a:tc>
                <a:extLst>
                  <a:ext uri="{0D108BD9-81ED-4DB2-BD59-A6C34878D82A}">
                    <a16:rowId xmlns:a16="http://schemas.microsoft.com/office/drawing/2014/main" val="16886956"/>
                  </a:ext>
                </a:extLst>
              </a:tr>
              <a:tr h="370840">
                <a:tc>
                  <a:txBody>
                    <a:bodyPr/>
                    <a:lstStyle/>
                    <a:p>
                      <a:endParaRPr lang="en-IN" sz="1600" dirty="0">
                        <a:solidFill>
                          <a:schemeClr val="tx1"/>
                        </a:solidFill>
                      </a:endParaRPr>
                    </a:p>
                  </a:txBody>
                  <a:tcPr marL="97066" marR="97066">
                    <a:solidFill>
                      <a:srgbClr val="ECECEC"/>
                    </a:solidFill>
                  </a:tcPr>
                </a:tc>
                <a:tc>
                  <a:txBody>
                    <a:bodyPr/>
                    <a:lstStyle/>
                    <a:p>
                      <a:endParaRPr lang="en-IN" sz="1600" dirty="0">
                        <a:solidFill>
                          <a:schemeClr val="tx1"/>
                        </a:solidFill>
                      </a:endParaRPr>
                    </a:p>
                  </a:txBody>
                  <a:tcPr marL="97066" marR="97066">
                    <a:solidFill>
                      <a:srgbClr val="ECECEC"/>
                    </a:solidFill>
                  </a:tcPr>
                </a:tc>
                <a:tc>
                  <a:txBody>
                    <a:bodyPr/>
                    <a:lstStyle/>
                    <a:p>
                      <a:endParaRPr lang="en-IN" sz="1600" dirty="0">
                        <a:solidFill>
                          <a:schemeClr val="tx1"/>
                        </a:solidFill>
                      </a:endParaRPr>
                    </a:p>
                  </a:txBody>
                  <a:tcPr marL="97066" marR="97066">
                    <a:solidFill>
                      <a:srgbClr val="ECECEC"/>
                    </a:solidFill>
                  </a:tcPr>
                </a:tc>
                <a:tc>
                  <a:txBody>
                    <a:bodyPr/>
                    <a:lstStyle/>
                    <a:p>
                      <a:r>
                        <a:rPr lang="en-US" sz="1600" dirty="0">
                          <a:solidFill>
                            <a:schemeClr val="tx1"/>
                          </a:solidFill>
                        </a:rPr>
                        <a:t>Taking course on performance management at university extension</a:t>
                      </a:r>
                      <a:endParaRPr lang="en-IN" sz="1600" dirty="0">
                        <a:solidFill>
                          <a:schemeClr val="tx1"/>
                        </a:solidFill>
                      </a:endParaRPr>
                    </a:p>
                  </a:txBody>
                  <a:tcPr marL="97066" marR="97066">
                    <a:solidFill>
                      <a:srgbClr val="ECECEC"/>
                    </a:solidFill>
                  </a:tcPr>
                </a:tc>
                <a:extLst>
                  <a:ext uri="{0D108BD9-81ED-4DB2-BD59-A6C34878D82A}">
                    <a16:rowId xmlns:a16="http://schemas.microsoft.com/office/drawing/2014/main" val="2396585213"/>
                  </a:ext>
                </a:extLst>
              </a:tr>
            </a:tbl>
          </a:graphicData>
        </a:graphic>
      </p:graphicFrame>
      <p:sp>
        <p:nvSpPr>
          <p:cNvPr id="10" name="Content Placeholder 9" hidden="1">
            <a:extLst>
              <a:ext uri="{FF2B5EF4-FFF2-40B4-BE49-F238E27FC236}">
                <a16:creationId xmlns:a16="http://schemas.microsoft.com/office/drawing/2014/main" id="{48E2558D-F3D6-489A-AD01-E9625E849F90}"/>
              </a:ext>
            </a:extLst>
          </p:cNvPr>
          <p:cNvSpPr>
            <a:spLocks noGrp="1"/>
          </p:cNvSpPr>
          <p:nvPr>
            <p:ph sz="quarter" idx="15"/>
          </p:nvPr>
        </p:nvSpPr>
        <p:spPr>
          <a:xfrm>
            <a:off x="533400" y="5715000"/>
            <a:ext cx="8153400" cy="838200"/>
          </a:xfrm>
        </p:spPr>
        <p:txBody>
          <a:bodyPr/>
          <a:lstStyle/>
          <a:p>
            <a:endParaRPr lang="en-IN"/>
          </a:p>
        </p:txBody>
      </p:sp>
      <p:sp>
        <p:nvSpPr>
          <p:cNvPr id="11" name="Text Placeholder 10" hidden="1">
            <a:extLst>
              <a:ext uri="{FF2B5EF4-FFF2-40B4-BE49-F238E27FC236}">
                <a16:creationId xmlns:a16="http://schemas.microsoft.com/office/drawing/2014/main" id="{1A50F0C1-CF3C-46C4-A7FB-C6D905EFBDB5}"/>
              </a:ext>
            </a:extLst>
          </p:cNvPr>
          <p:cNvSpPr>
            <a:spLocks noGrp="1"/>
          </p:cNvSpPr>
          <p:nvPr>
            <p:ph type="body" sz="quarter" idx="16"/>
          </p:nvPr>
        </p:nvSpPr>
        <p:spPr/>
        <p:txBody>
          <a:bodyPr/>
          <a:lstStyle/>
          <a:p>
            <a:endParaRPr lang="en-IN"/>
          </a:p>
        </p:txBody>
      </p:sp>
    </p:spTree>
    <p:extLst>
      <p:ext uri="{BB962C8B-B14F-4D97-AF65-F5344CB8AC3E}">
        <p14:creationId xmlns:p14="http://schemas.microsoft.com/office/powerpoint/2010/main" val="1609391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Planning</a:t>
            </a:r>
          </a:p>
        </p:txBody>
      </p:sp>
      <p:sp>
        <p:nvSpPr>
          <p:cNvPr id="3" name="Text Placeholder 2"/>
          <p:cNvSpPr>
            <a:spLocks noGrp="1"/>
          </p:cNvSpPr>
          <p:nvPr>
            <p:ph type="body" sz="quarter" idx="10"/>
          </p:nvPr>
        </p:nvSpPr>
        <p:spPr/>
        <p:txBody>
          <a:bodyPr/>
          <a:lstStyle/>
          <a:p>
            <a:r>
              <a:rPr lang="en-US" dirty="0"/>
              <a:t>Diversity and Affirmative Action Planning</a:t>
            </a:r>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855833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Internal Influences on Staffing</a:t>
            </a:r>
          </a:p>
        </p:txBody>
      </p:sp>
      <p:sp>
        <p:nvSpPr>
          <p:cNvPr id="6" name="Content Placeholder 5"/>
          <p:cNvSpPr>
            <a:spLocks noGrp="1"/>
          </p:cNvSpPr>
          <p:nvPr>
            <p:ph idx="1"/>
          </p:nvPr>
        </p:nvSpPr>
        <p:spPr/>
        <p:txBody>
          <a:bodyPr/>
          <a:lstStyle/>
          <a:p>
            <a:r>
              <a:rPr lang="en-US" dirty="0"/>
              <a:t>Organizational strategy</a:t>
            </a:r>
          </a:p>
          <a:p>
            <a:pPr lvl="1">
              <a:buFont typeface="Arial" panose="020B0604020202020204" pitchFamily="34" charset="0"/>
              <a:buChar char="•"/>
            </a:pPr>
            <a:r>
              <a:rPr lang="en-US" dirty="0"/>
              <a:t>Current financial and human resources</a:t>
            </a:r>
          </a:p>
          <a:p>
            <a:pPr lvl="1">
              <a:buFont typeface="Arial" panose="020B0604020202020204" pitchFamily="34" charset="0"/>
              <a:buChar char="•"/>
            </a:pPr>
            <a:r>
              <a:rPr lang="en-US" dirty="0"/>
              <a:t>Demand for products and/or services</a:t>
            </a:r>
          </a:p>
          <a:p>
            <a:pPr lvl="1">
              <a:buFont typeface="Arial" panose="020B0604020202020204" pitchFamily="34" charset="0"/>
              <a:buChar char="•"/>
            </a:pPr>
            <a:r>
              <a:rPr lang="en-US" dirty="0"/>
              <a:t>Competitors and partners</a:t>
            </a:r>
          </a:p>
          <a:p>
            <a:pPr lvl="1">
              <a:buFont typeface="Arial" panose="020B0604020202020204" pitchFamily="34" charset="0"/>
              <a:buChar char="•"/>
            </a:pPr>
            <a:r>
              <a:rPr lang="en-US" dirty="0"/>
              <a:t>Financial and marketing goals</a:t>
            </a:r>
          </a:p>
          <a:p>
            <a:r>
              <a:rPr lang="en-US" dirty="0"/>
              <a:t>Organizational culture</a:t>
            </a:r>
          </a:p>
          <a:p>
            <a:pPr lvl="1">
              <a:buFont typeface="Arial" panose="020B0604020202020204" pitchFamily="34" charset="0"/>
              <a:buChar char="•"/>
            </a:pPr>
            <a:r>
              <a:rPr lang="en-US" dirty="0"/>
              <a:t>Expressed vision of executives</a:t>
            </a:r>
          </a:p>
          <a:p>
            <a:pPr lvl="1">
              <a:buFont typeface="Arial" panose="020B0604020202020204" pitchFamily="34" charset="0"/>
              <a:buChar char="•"/>
            </a:pPr>
            <a:r>
              <a:rPr lang="en-US" dirty="0"/>
              <a:t>Degree of hierarchy and bureaucracy</a:t>
            </a:r>
          </a:p>
          <a:p>
            <a:pPr lvl="1">
              <a:buFont typeface="Arial" panose="020B0604020202020204" pitchFamily="34" charset="0"/>
              <a:buChar char="•"/>
            </a:pPr>
            <a:r>
              <a:rPr lang="en-US" dirty="0"/>
              <a:t>Style of communication</a:t>
            </a:r>
          </a:p>
        </p:txBody>
      </p:sp>
      <p:sp>
        <p:nvSpPr>
          <p:cNvPr id="3" name="Text Placeholder 2" hidden="1"/>
          <p:cNvSpPr>
            <a:spLocks noGrp="1"/>
          </p:cNvSpPr>
          <p:nvPr>
            <p:ph type="body" sz="quarter" idx="16"/>
          </p:nvPr>
        </p:nvSpPr>
        <p:spPr/>
        <p:txBody>
          <a:bodyPr/>
          <a:lstStyle/>
          <a:p>
            <a:endParaRPr lang="en-US"/>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1164417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Diversity Planning</a:t>
            </a:r>
          </a:p>
        </p:txBody>
      </p:sp>
      <p:sp>
        <p:nvSpPr>
          <p:cNvPr id="11" name="Content Placeholder 10"/>
          <p:cNvSpPr>
            <a:spLocks noGrp="1"/>
          </p:cNvSpPr>
          <p:nvPr>
            <p:ph idx="1"/>
          </p:nvPr>
        </p:nvSpPr>
        <p:spPr/>
        <p:txBody>
          <a:bodyPr/>
          <a:lstStyle/>
          <a:p>
            <a:r>
              <a:rPr lang="en-US" dirty="0"/>
              <a:t>Recruiting implications</a:t>
            </a:r>
          </a:p>
          <a:p>
            <a:pPr lvl="1">
              <a:buFont typeface="Arial" panose="020B0604020202020204" pitchFamily="34" charset="0"/>
              <a:buChar char="•"/>
            </a:pPr>
            <a:r>
              <a:rPr lang="en-US" dirty="0"/>
              <a:t>Advertise in a variety of media sources</a:t>
            </a:r>
          </a:p>
          <a:p>
            <a:pPr lvl="1">
              <a:buFont typeface="Arial" panose="020B0604020202020204" pitchFamily="34" charset="0"/>
              <a:buChar char="•"/>
            </a:pPr>
            <a:r>
              <a:rPr lang="en-US" dirty="0"/>
              <a:t>Recruit at colleges and universities that have large numbers of individuals in underrepresented groups</a:t>
            </a:r>
          </a:p>
          <a:p>
            <a:pPr lvl="1">
              <a:buFont typeface="Arial" panose="020B0604020202020204" pitchFamily="34" charset="0"/>
              <a:buChar char="•"/>
            </a:pPr>
            <a:r>
              <a:rPr lang="en-US" dirty="0"/>
              <a:t>Demonstrate diversity in recruiting materials</a:t>
            </a:r>
          </a:p>
          <a:p>
            <a:r>
              <a:rPr lang="en-US" dirty="0"/>
              <a:t>Selection techniques</a:t>
            </a:r>
          </a:p>
          <a:p>
            <a:pPr lvl="1">
              <a:buFont typeface="Arial" panose="020B0604020202020204" pitchFamily="34" charset="0"/>
              <a:buChar char="•"/>
            </a:pPr>
            <a:r>
              <a:rPr lang="en-US" dirty="0"/>
              <a:t>Evaluate need for requirements that may eliminate a disproportionate number of underrepresented groups</a:t>
            </a:r>
          </a:p>
          <a:p>
            <a:pPr lvl="1">
              <a:buFont typeface="Arial" panose="020B0604020202020204" pitchFamily="34" charset="0"/>
              <a:buChar char="•"/>
            </a:pPr>
            <a:r>
              <a:rPr lang="en-US" dirty="0"/>
              <a:t>Focus on methods that minimize subjectivity</a:t>
            </a:r>
          </a:p>
        </p:txBody>
      </p:sp>
      <p:sp>
        <p:nvSpPr>
          <p:cNvPr id="6" name="Text Placeholder 5" hidden="1">
            <a:extLst>
              <a:ext uri="{FF2B5EF4-FFF2-40B4-BE49-F238E27FC236}">
                <a16:creationId xmlns:a16="http://schemas.microsoft.com/office/drawing/2014/main" id="{02D58566-6B5A-4FD7-B662-4372A1F01049}"/>
              </a:ext>
            </a:extLst>
          </p:cNvPr>
          <p:cNvSpPr>
            <a:spLocks noGrp="1"/>
          </p:cNvSpPr>
          <p:nvPr>
            <p:ph type="body" sz="quarter" idx="16"/>
          </p:nvPr>
        </p:nvSpPr>
        <p:spPr/>
        <p:txBody>
          <a:bodyPr/>
          <a:lstStyle/>
          <a:p>
            <a:endParaRPr lang="en-IN"/>
          </a:p>
        </p:txBody>
      </p:sp>
      <p:sp>
        <p:nvSpPr>
          <p:cNvPr id="5" name="Text Placeholder 4" hidden="1">
            <a:extLst>
              <a:ext uri="{FF2B5EF4-FFF2-40B4-BE49-F238E27FC236}">
                <a16:creationId xmlns:a16="http://schemas.microsoft.com/office/drawing/2014/main" id="{327733C5-F98F-4306-9285-F3132A91F1C7}"/>
              </a:ext>
            </a:extLst>
          </p:cNvPr>
          <p:cNvSpPr>
            <a:spLocks noGrp="1"/>
          </p:cNvSpPr>
          <p:nvPr>
            <p:ph type="body" sz="quarter" idx="11"/>
          </p:nvPr>
        </p:nvSpPr>
        <p:spPr/>
        <p:txBody>
          <a:bodyPr/>
          <a:lstStyle/>
          <a:p>
            <a:endParaRPr lang="en-IN"/>
          </a:p>
        </p:txBody>
      </p:sp>
    </p:spTree>
    <p:extLst>
      <p:ext uri="{BB962C8B-B14F-4D97-AF65-F5344CB8AC3E}">
        <p14:creationId xmlns:p14="http://schemas.microsoft.com/office/powerpoint/2010/main" val="10716694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Ethical Issues in Staffing</a:t>
            </a:r>
          </a:p>
        </p:txBody>
      </p:sp>
      <p:sp>
        <p:nvSpPr>
          <p:cNvPr id="6" name="Content Placeholder 5"/>
          <p:cNvSpPr>
            <a:spLocks noGrp="1"/>
          </p:cNvSpPr>
          <p:nvPr>
            <p:ph idx="1"/>
          </p:nvPr>
        </p:nvSpPr>
        <p:spPr/>
        <p:txBody>
          <a:bodyPr/>
          <a:lstStyle/>
          <a:p>
            <a:r>
              <a:rPr lang="en-US" altLang="en-US" sz="3200" dirty="0"/>
              <a:t>Issue 1</a:t>
            </a:r>
          </a:p>
          <a:p>
            <a:pPr lvl="1">
              <a:buFont typeface="Arial" panose="020B0604020202020204" pitchFamily="34" charset="0"/>
              <a:buChar char="•"/>
            </a:pPr>
            <a:r>
              <a:rPr lang="en-US" altLang="en-US" sz="2800" dirty="0"/>
              <a:t>Does an organization have any ethical responsibility to share with all of its employees the results of its forecasting of HR requirements and availabilities? Does it have any ethical responsibility not to do this?</a:t>
            </a:r>
          </a:p>
          <a:p>
            <a:r>
              <a:rPr lang="en-US" altLang="en-US" sz="3200" dirty="0"/>
              <a:t>Issue 2</a:t>
            </a:r>
          </a:p>
          <a:p>
            <a:pPr lvl="1">
              <a:buFont typeface="Arial" panose="020B0604020202020204" pitchFamily="34" charset="0"/>
              <a:buChar char="•"/>
            </a:pPr>
            <a:r>
              <a:rPr lang="en-US" altLang="en-US" sz="2800" dirty="0"/>
              <a:t>Identify examples of ethical dilemmas an organization might confront when developing an affirmative action plan (AAP).</a:t>
            </a:r>
          </a:p>
        </p:txBody>
      </p:sp>
      <p:sp>
        <p:nvSpPr>
          <p:cNvPr id="3" name="Text Placeholder 2" hidden="1">
            <a:extLst>
              <a:ext uri="{FF2B5EF4-FFF2-40B4-BE49-F238E27FC236}">
                <a16:creationId xmlns:a16="http://schemas.microsoft.com/office/drawing/2014/main" id="{D7874D2B-17E2-4413-9E9F-2D336178180E}"/>
              </a:ext>
            </a:extLst>
          </p:cNvPr>
          <p:cNvSpPr>
            <a:spLocks noGrp="1"/>
          </p:cNvSpPr>
          <p:nvPr>
            <p:ph type="body" sz="quarter" idx="16"/>
          </p:nvPr>
        </p:nvSpPr>
        <p:spPr/>
        <p:txBody>
          <a:bodyPr/>
          <a:lstStyle/>
          <a:p>
            <a:endParaRPr lang="en-IN"/>
          </a:p>
        </p:txBody>
      </p:sp>
      <p:sp>
        <p:nvSpPr>
          <p:cNvPr id="2" name="Text Placeholder 1" hidden="1">
            <a:extLst>
              <a:ext uri="{FF2B5EF4-FFF2-40B4-BE49-F238E27FC236}">
                <a16:creationId xmlns:a16="http://schemas.microsoft.com/office/drawing/2014/main" id="{C1D2FD84-7571-44DD-B852-42F904D85C9A}"/>
              </a:ext>
            </a:extLst>
          </p:cNvPr>
          <p:cNvSpPr>
            <a:spLocks noGrp="1"/>
          </p:cNvSpPr>
          <p:nvPr>
            <p:ph type="body" sz="quarter" idx="11"/>
          </p:nvPr>
        </p:nvSpPr>
        <p:spPr/>
        <p:txBody>
          <a:bodyPr/>
          <a:lstStyle/>
          <a:p>
            <a:endParaRPr lang="en-IN"/>
          </a:p>
        </p:txBody>
      </p:sp>
    </p:spTree>
    <p:extLst>
      <p:ext uri="{BB962C8B-B14F-4D97-AF65-F5344CB8AC3E}">
        <p14:creationId xmlns:p14="http://schemas.microsoft.com/office/powerpoint/2010/main" val="22496609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hidden="1">
            <a:extLst>
              <a:ext uri="{FF2B5EF4-FFF2-40B4-BE49-F238E27FC236}">
                <a16:creationId xmlns:a16="http://schemas.microsoft.com/office/drawing/2014/main" id="{26DA9E1B-7CD7-4467-99A3-32DD64C121D0}"/>
              </a:ext>
            </a:extLst>
          </p:cNvPr>
          <p:cNvSpPr>
            <a:spLocks noGrp="1"/>
          </p:cNvSpPr>
          <p:nvPr>
            <p:ph type="title"/>
          </p:nvPr>
        </p:nvSpPr>
        <p:spPr/>
        <p:txBody>
          <a:bodyPr/>
          <a:lstStyle/>
          <a:p>
            <a:r>
              <a:rPr lang="en-US" sz="1600" noProof="0" dirty="0">
                <a:latin typeface="Calibri" panose="020F0502020204030204" pitchFamily="34" charset="0"/>
              </a:rPr>
              <a:t>End of Main Content</a:t>
            </a:r>
            <a:endParaRPr lang="en-IN" dirty="0"/>
          </a:p>
        </p:txBody>
      </p:sp>
      <p:sp>
        <p:nvSpPr>
          <p:cNvPr id="14" name="Long Copyright">
            <a:extLst>
              <a:ext uri="{FF2B5EF4-FFF2-40B4-BE49-F238E27FC236}">
                <a16:creationId xmlns:a16="http://schemas.microsoft.com/office/drawing/2014/main" id="{E8C0239A-2080-4DD2-A3D7-BCED03D21E9C}"/>
              </a:ext>
            </a:extLst>
          </p:cNvPr>
          <p:cNvSpPr>
            <a:spLocks noGrp="1"/>
          </p:cNvSpPr>
          <p:nvPr>
            <p:ph type="ftr" sz="quarter" idx="10"/>
          </p:nvPr>
        </p:nvSpPr>
        <p:spPr>
          <a:xfrm>
            <a:off x="0" y="6400800"/>
            <a:ext cx="9144000" cy="457200"/>
          </a:xfrm>
        </p:spPr>
        <p:txBody>
          <a:bodyPr/>
          <a:lstStyle>
            <a:lvl1pPr algn="ctr">
              <a:defRPr sz="800">
                <a:latin typeface="Calibri" panose="020F0502020204030204" pitchFamily="34" charset="0"/>
                <a:cs typeface="Calibri" panose="020F0502020204030204" pitchFamily="34" charset="0"/>
              </a:defRPr>
            </a:lvl1pPr>
          </a:lstStyle>
          <a:p>
            <a:pPr>
              <a:defRPr/>
            </a:pPr>
            <a:r>
              <a:rPr lang="en-US"/>
              <a:t>Copyright 2022 © McGraw Hill LLC. All rights reserved. No reproduction or distribution without the prior written consent of McGraw Hill LLC.</a:t>
            </a:r>
            <a:endParaRPr lang="en-US" dirty="0"/>
          </a:p>
        </p:txBody>
      </p:sp>
    </p:spTree>
    <p:extLst>
      <p:ext uri="{BB962C8B-B14F-4D97-AF65-F5344CB8AC3E}">
        <p14:creationId xmlns:p14="http://schemas.microsoft.com/office/powerpoint/2010/main" val="2323815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External Influences on Staffing</a:t>
            </a:r>
          </a:p>
        </p:txBody>
      </p:sp>
      <p:sp>
        <p:nvSpPr>
          <p:cNvPr id="6" name="Content Placeholder 5"/>
          <p:cNvSpPr>
            <a:spLocks noGrp="1"/>
          </p:cNvSpPr>
          <p:nvPr>
            <p:ph idx="1"/>
          </p:nvPr>
        </p:nvSpPr>
        <p:spPr/>
        <p:txBody>
          <a:bodyPr/>
          <a:lstStyle/>
          <a:p>
            <a:r>
              <a:rPr lang="en-US" dirty="0"/>
              <a:t>Labor markets</a:t>
            </a:r>
          </a:p>
          <a:p>
            <a:pPr lvl="1">
              <a:buFont typeface="Arial" panose="020B0604020202020204" pitchFamily="34" charset="0"/>
              <a:buChar char="•"/>
            </a:pPr>
            <a:r>
              <a:rPr lang="en-US" dirty="0"/>
              <a:t>Labor demand</a:t>
            </a:r>
          </a:p>
          <a:p>
            <a:pPr lvl="1">
              <a:buFont typeface="Arial" panose="020B0604020202020204" pitchFamily="34" charset="0"/>
              <a:buChar char="•"/>
            </a:pPr>
            <a:r>
              <a:rPr lang="en-US" dirty="0"/>
              <a:t>Labor supply</a:t>
            </a:r>
          </a:p>
          <a:p>
            <a:pPr lvl="1">
              <a:buFont typeface="Arial" panose="020B0604020202020204" pitchFamily="34" charset="0"/>
              <a:buChar char="•"/>
            </a:pPr>
            <a:r>
              <a:rPr lang="en-US" dirty="0"/>
              <a:t>Labor shortages and surpluses</a:t>
            </a:r>
          </a:p>
          <a:p>
            <a:pPr lvl="1">
              <a:buFont typeface="Arial" panose="020B0604020202020204" pitchFamily="34" charset="0"/>
              <a:buChar char="•"/>
            </a:pPr>
            <a:r>
              <a:rPr lang="en-US" dirty="0"/>
              <a:t>Employment arrangements</a:t>
            </a:r>
          </a:p>
          <a:p>
            <a:r>
              <a:rPr lang="en-US" dirty="0"/>
              <a:t>Technology</a:t>
            </a:r>
          </a:p>
          <a:p>
            <a:pPr lvl="1">
              <a:buFont typeface="Arial" panose="020B0604020202020204" pitchFamily="34" charset="0"/>
              <a:buChar char="•"/>
            </a:pPr>
            <a:r>
              <a:rPr lang="en-US" dirty="0"/>
              <a:t>Elimination of jobs</a:t>
            </a:r>
          </a:p>
          <a:p>
            <a:pPr lvl="1">
              <a:buFont typeface="Arial" panose="020B0604020202020204" pitchFamily="34" charset="0"/>
              <a:buChar char="•"/>
            </a:pPr>
            <a:r>
              <a:rPr lang="en-US" dirty="0"/>
              <a:t>Creation of jobs</a:t>
            </a:r>
          </a:p>
          <a:p>
            <a:pPr lvl="1">
              <a:buFont typeface="Arial" panose="020B0604020202020204" pitchFamily="34" charset="0"/>
              <a:buChar char="•"/>
            </a:pPr>
            <a:r>
              <a:rPr lang="en-US" dirty="0"/>
              <a:t>Changes in skill requirements</a:t>
            </a:r>
          </a:p>
        </p:txBody>
      </p:sp>
      <p:sp>
        <p:nvSpPr>
          <p:cNvPr id="3" name="Text Placeholder 2" hidden="1"/>
          <p:cNvSpPr>
            <a:spLocks noGrp="1"/>
          </p:cNvSpPr>
          <p:nvPr>
            <p:ph type="body" sz="quarter" idx="16"/>
          </p:nvPr>
        </p:nvSpPr>
        <p:spPr/>
        <p:txBody>
          <a:bodyPr/>
          <a:lstStyle/>
          <a:p>
            <a:endParaRPr lang="en-US"/>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5745180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fontScale="90000"/>
          </a:bodyPr>
          <a:lstStyle/>
          <a:p>
            <a:r>
              <a:rPr lang="en-US" dirty="0"/>
              <a:t>Internal Versus External Staffing</a:t>
            </a:r>
          </a:p>
        </p:txBody>
      </p:sp>
      <p:sp>
        <p:nvSpPr>
          <p:cNvPr id="13" name="Table Summary">
            <a:extLst>
              <a:ext uri="{FF2B5EF4-FFF2-40B4-BE49-F238E27FC236}">
                <a16:creationId xmlns:a16="http://schemas.microsoft.com/office/drawing/2014/main" id="{045AFD13-91D2-49F2-B471-77051ACC6E00}"/>
              </a:ext>
            </a:extLst>
          </p:cNvPr>
          <p:cNvSpPr>
            <a:spLocks noGrp="1"/>
          </p:cNvSpPr>
          <p:nvPr>
            <p:ph sz="half" idx="1"/>
          </p:nvPr>
        </p:nvSpPr>
        <p:spPr>
          <a:xfrm>
            <a:off x="914400" y="2286000"/>
            <a:ext cx="7010400" cy="2490850"/>
          </a:xfrm>
        </p:spPr>
        <p:txBody>
          <a:bodyPr/>
          <a:lstStyle/>
          <a:p>
            <a:pPr marL="0" indent="0">
              <a:buNone/>
            </a:pPr>
            <a:r>
              <a:rPr lang="en-US" dirty="0"/>
              <a:t>Table divided into two sections of two columns each summarizes staffing philosophy: Internal versus external staffing. The first section summarizes internal staffing. The second section summarizes external staffing. The column headers are marked as: Advantages and disadvantages. </a:t>
            </a:r>
          </a:p>
        </p:txBody>
      </p:sp>
      <p:graphicFrame>
        <p:nvGraphicFramePr>
          <p:cNvPr id="14" name="Table 3">
            <a:extLst>
              <a:ext uri="{FF2B5EF4-FFF2-40B4-BE49-F238E27FC236}">
                <a16:creationId xmlns:a16="http://schemas.microsoft.com/office/drawing/2014/main" id="{1B109776-3089-45BC-9F55-6D782B4554D3}"/>
              </a:ext>
            </a:extLst>
          </p:cNvPr>
          <p:cNvGraphicFramePr>
            <a:graphicFrameLocks noGrp="1"/>
          </p:cNvGraphicFramePr>
          <p:nvPr>
            <p:ph sz="half" idx="2"/>
            <p:extLst>
              <p:ext uri="{D42A27DB-BD31-4B8C-83A1-F6EECF244321}">
                <p14:modId xmlns:p14="http://schemas.microsoft.com/office/powerpoint/2010/main" val="2494718048"/>
              </p:ext>
            </p:extLst>
          </p:nvPr>
        </p:nvGraphicFramePr>
        <p:xfrm>
          <a:off x="457199" y="1547685"/>
          <a:ext cx="8229600" cy="3967480"/>
        </p:xfrm>
        <a:graphic>
          <a:graphicData uri="http://schemas.openxmlformats.org/drawingml/2006/table">
            <a:tbl>
              <a:tblPr firstRow="1" bandRow="1">
                <a:tableStyleId>{5C22544A-7EE6-4342-B048-85BDC9FD1C3A}</a:tableStyleId>
              </a:tblPr>
              <a:tblGrid>
                <a:gridCol w="990600">
                  <a:extLst>
                    <a:ext uri="{9D8B030D-6E8A-4147-A177-3AD203B41FA5}">
                      <a16:colId xmlns:a16="http://schemas.microsoft.com/office/drawing/2014/main" val="18667424"/>
                    </a:ext>
                  </a:extLst>
                </a:gridCol>
                <a:gridCol w="3581400">
                  <a:extLst>
                    <a:ext uri="{9D8B030D-6E8A-4147-A177-3AD203B41FA5}">
                      <a16:colId xmlns:a16="http://schemas.microsoft.com/office/drawing/2014/main" val="596232810"/>
                    </a:ext>
                  </a:extLst>
                </a:gridCol>
                <a:gridCol w="3657600">
                  <a:extLst>
                    <a:ext uri="{9D8B030D-6E8A-4147-A177-3AD203B41FA5}">
                      <a16:colId xmlns:a16="http://schemas.microsoft.com/office/drawing/2014/main" val="2933944545"/>
                    </a:ext>
                  </a:extLst>
                </a:gridCol>
              </a:tblGrid>
              <a:tr h="370840">
                <a:tc>
                  <a:txBody>
                    <a:bodyPr/>
                    <a:lstStyle/>
                    <a:p>
                      <a:endParaRPr lang="en-IN" sz="1600" dirty="0">
                        <a:solidFill>
                          <a:schemeClr val="tx1"/>
                        </a:solidFill>
                      </a:endParaRPr>
                    </a:p>
                  </a:txBody>
                  <a:tcPr>
                    <a:solidFill>
                      <a:srgbClr val="D6D6D6"/>
                    </a:solidFill>
                  </a:tcPr>
                </a:tc>
                <a:tc>
                  <a:txBody>
                    <a:bodyPr/>
                    <a:lstStyle/>
                    <a:p>
                      <a:r>
                        <a:rPr lang="en-IN" sz="1600" dirty="0">
                          <a:solidFill>
                            <a:schemeClr val="tx1"/>
                          </a:solidFill>
                        </a:rPr>
                        <a:t>Advantages</a:t>
                      </a:r>
                    </a:p>
                  </a:txBody>
                  <a:tcPr>
                    <a:solidFill>
                      <a:srgbClr val="D6D6D6"/>
                    </a:solidFill>
                  </a:tcPr>
                </a:tc>
                <a:tc>
                  <a:txBody>
                    <a:bodyPr/>
                    <a:lstStyle/>
                    <a:p>
                      <a:r>
                        <a:rPr lang="en-IN" sz="1600" dirty="0">
                          <a:solidFill>
                            <a:schemeClr val="tx1"/>
                          </a:solidFill>
                        </a:rPr>
                        <a:t>Disadvantages</a:t>
                      </a:r>
                    </a:p>
                  </a:txBody>
                  <a:tcPr>
                    <a:solidFill>
                      <a:srgbClr val="D6D6D6"/>
                    </a:solidFill>
                  </a:tcPr>
                </a:tc>
                <a:extLst>
                  <a:ext uri="{0D108BD9-81ED-4DB2-BD59-A6C34878D82A}">
                    <a16:rowId xmlns:a16="http://schemas.microsoft.com/office/drawing/2014/main" val="992873358"/>
                  </a:ext>
                </a:extLst>
              </a:tr>
              <a:tr h="370840">
                <a:tc>
                  <a:txBody>
                    <a:bodyPr/>
                    <a:lstStyle/>
                    <a:p>
                      <a:r>
                        <a:rPr lang="en-IN" sz="1600" dirty="0">
                          <a:solidFill>
                            <a:schemeClr val="tx1"/>
                          </a:solidFill>
                        </a:rPr>
                        <a:t>Internal</a:t>
                      </a:r>
                    </a:p>
                  </a:txBody>
                  <a:tcPr>
                    <a:solidFill>
                      <a:srgbClr val="ECECEC"/>
                    </a:solidFill>
                  </a:tcPr>
                </a:tc>
                <a:tc>
                  <a:txBody>
                    <a:bodyPr/>
                    <a:lstStyle/>
                    <a:p>
                      <a:pPr marL="285750" indent="-285750">
                        <a:buFont typeface="Arial" panose="020B0604020202020204" pitchFamily="34" charset="0"/>
                        <a:buChar char="•"/>
                      </a:pPr>
                      <a:r>
                        <a:rPr lang="en-US" sz="1600" dirty="0">
                          <a:solidFill>
                            <a:schemeClr val="tx1"/>
                          </a:solidFill>
                        </a:rPr>
                        <a:t>Positive employee reactions to promotion from within</a:t>
                      </a:r>
                    </a:p>
                    <a:p>
                      <a:pPr marL="285750" indent="-285750">
                        <a:buFont typeface="Arial" panose="020B0604020202020204" pitchFamily="34" charset="0"/>
                        <a:buChar char="•"/>
                      </a:pPr>
                      <a:r>
                        <a:rPr lang="en-US" sz="1600" dirty="0">
                          <a:solidFill>
                            <a:schemeClr val="tx1"/>
                          </a:solidFill>
                        </a:rPr>
                        <a:t>Quick method to identify job applicants</a:t>
                      </a:r>
                    </a:p>
                    <a:p>
                      <a:pPr marL="285750" indent="-285750">
                        <a:buFont typeface="Arial" panose="020B0604020202020204" pitchFamily="34" charset="0"/>
                        <a:buChar char="•"/>
                      </a:pPr>
                      <a:r>
                        <a:rPr lang="en-US" sz="1600" dirty="0">
                          <a:solidFill>
                            <a:schemeClr val="tx1"/>
                          </a:solidFill>
                        </a:rPr>
                        <a:t>Less expensive</a:t>
                      </a:r>
                    </a:p>
                    <a:p>
                      <a:pPr marL="285750" indent="-285750">
                        <a:buFont typeface="Arial" panose="020B0604020202020204" pitchFamily="34" charset="0"/>
                        <a:buChar char="•"/>
                      </a:pPr>
                      <a:r>
                        <a:rPr lang="en-US" sz="1600" dirty="0">
                          <a:solidFill>
                            <a:schemeClr val="tx1"/>
                          </a:solidFill>
                        </a:rPr>
                        <a:t>Less time required to reach full productivity</a:t>
                      </a:r>
                      <a:endParaRPr lang="en-IN" sz="1600" dirty="0">
                        <a:solidFill>
                          <a:schemeClr val="tx1"/>
                        </a:solidFill>
                      </a:endParaRPr>
                    </a:p>
                  </a:txBody>
                  <a:tcPr>
                    <a:solidFill>
                      <a:srgbClr val="ECECEC"/>
                    </a:solidFill>
                  </a:tcPr>
                </a:tc>
                <a:tc>
                  <a:txBody>
                    <a:bodyPr/>
                    <a:lstStyle/>
                    <a:p>
                      <a:pPr marL="285750" indent="-285750">
                        <a:buFont typeface="Arial" panose="020B0604020202020204" pitchFamily="34" charset="0"/>
                        <a:buChar char="•"/>
                      </a:pPr>
                      <a:r>
                        <a:rPr lang="en-US" sz="1600" dirty="0">
                          <a:solidFill>
                            <a:schemeClr val="tx1"/>
                          </a:solidFill>
                        </a:rPr>
                        <a:t>No new KSAOs into the organization</a:t>
                      </a:r>
                    </a:p>
                    <a:p>
                      <a:pPr marL="285750" indent="-285750">
                        <a:buFont typeface="Arial" panose="020B0604020202020204" pitchFamily="34" charset="0"/>
                        <a:buChar char="•"/>
                      </a:pPr>
                      <a:r>
                        <a:rPr lang="en-US" sz="1600" dirty="0">
                          <a:solidFill>
                            <a:schemeClr val="tx1"/>
                          </a:solidFill>
                        </a:rPr>
                        <a:t>May perpetuate current  underrepresentation of minorities and women</a:t>
                      </a:r>
                    </a:p>
                    <a:p>
                      <a:pPr marL="285750" indent="-285750">
                        <a:buFont typeface="Arial" panose="020B0604020202020204" pitchFamily="34" charset="0"/>
                        <a:buChar char="•"/>
                      </a:pPr>
                      <a:r>
                        <a:rPr lang="en-US" sz="1600" dirty="0">
                          <a:solidFill>
                            <a:schemeClr val="tx1"/>
                          </a:solidFill>
                        </a:rPr>
                        <a:t>Small labor market to recruit from</a:t>
                      </a:r>
                    </a:p>
                    <a:p>
                      <a:pPr marL="285750" indent="-285750">
                        <a:buFont typeface="Arial" panose="020B0604020202020204" pitchFamily="34" charset="0"/>
                        <a:buChar char="•"/>
                      </a:pPr>
                      <a:r>
                        <a:rPr lang="en-US" sz="1600" dirty="0">
                          <a:solidFill>
                            <a:schemeClr val="tx1"/>
                          </a:solidFill>
                        </a:rPr>
                        <a:t>Inexperienced employees may require more training time</a:t>
                      </a:r>
                      <a:endParaRPr lang="en-IN" sz="1600" dirty="0">
                        <a:solidFill>
                          <a:schemeClr val="tx1"/>
                        </a:solidFill>
                      </a:endParaRPr>
                    </a:p>
                  </a:txBody>
                  <a:tcPr>
                    <a:solidFill>
                      <a:srgbClr val="ECECEC"/>
                    </a:solidFill>
                  </a:tcPr>
                </a:tc>
                <a:extLst>
                  <a:ext uri="{0D108BD9-81ED-4DB2-BD59-A6C34878D82A}">
                    <a16:rowId xmlns:a16="http://schemas.microsoft.com/office/drawing/2014/main" val="3345841291"/>
                  </a:ext>
                </a:extLst>
              </a:tr>
              <a:tr h="370840">
                <a:tc>
                  <a:txBody>
                    <a:bodyPr/>
                    <a:lstStyle/>
                    <a:p>
                      <a:r>
                        <a:rPr lang="en-IN" sz="1600" dirty="0">
                          <a:solidFill>
                            <a:schemeClr val="tx1"/>
                          </a:solidFill>
                        </a:rPr>
                        <a:t>Externa</a:t>
                      </a:r>
                    </a:p>
                  </a:txBody>
                  <a:tcPr>
                    <a:solidFill>
                      <a:srgbClr val="ECECEC"/>
                    </a:solidFill>
                  </a:tcPr>
                </a:tc>
                <a:tc>
                  <a:txBody>
                    <a:bodyPr/>
                    <a:lstStyle/>
                    <a:p>
                      <a:pPr marL="285750" indent="-285750">
                        <a:buFont typeface="Arial" panose="020B0604020202020204" pitchFamily="34" charset="0"/>
                        <a:buChar char="•"/>
                      </a:pPr>
                      <a:r>
                        <a:rPr lang="en-US" sz="1600" dirty="0">
                          <a:solidFill>
                            <a:schemeClr val="tx1"/>
                          </a:solidFill>
                        </a:rPr>
                        <a:t>Brings in employees with new KSAOs</a:t>
                      </a:r>
                    </a:p>
                    <a:p>
                      <a:pPr marL="285750" indent="-285750">
                        <a:buFont typeface="Arial" panose="020B0604020202020204" pitchFamily="34" charset="0"/>
                        <a:buChar char="•"/>
                      </a:pPr>
                      <a:r>
                        <a:rPr lang="en-US" sz="1600" dirty="0">
                          <a:solidFill>
                            <a:schemeClr val="tx1"/>
                          </a:solidFill>
                        </a:rPr>
                        <a:t>Larger number of minorities and women to draw from</a:t>
                      </a:r>
                    </a:p>
                    <a:p>
                      <a:pPr marL="285750" indent="-285750">
                        <a:buFont typeface="Arial" panose="020B0604020202020204" pitchFamily="34" charset="0"/>
                        <a:buChar char="•"/>
                      </a:pPr>
                      <a:r>
                        <a:rPr lang="en-US" sz="1600" dirty="0">
                          <a:solidFill>
                            <a:schemeClr val="tx1"/>
                          </a:solidFill>
                        </a:rPr>
                        <a:t>Large labor market to draw from</a:t>
                      </a:r>
                    </a:p>
                    <a:p>
                      <a:pPr marL="285750" indent="-285750">
                        <a:buFont typeface="Arial" panose="020B0604020202020204" pitchFamily="34" charset="0"/>
                        <a:buChar char="•"/>
                      </a:pPr>
                      <a:r>
                        <a:rPr lang="en-US" sz="1600" dirty="0">
                          <a:solidFill>
                            <a:schemeClr val="tx1"/>
                          </a:solidFill>
                        </a:rPr>
                        <a:t>Experienced employees may require less training time</a:t>
                      </a:r>
                      <a:endParaRPr lang="en-IN" sz="1600" dirty="0">
                        <a:solidFill>
                          <a:schemeClr val="tx1"/>
                        </a:solidFill>
                      </a:endParaRPr>
                    </a:p>
                  </a:txBody>
                  <a:tcPr>
                    <a:solidFill>
                      <a:srgbClr val="ECECEC"/>
                    </a:solidFill>
                  </a:tcPr>
                </a:tc>
                <a:tc>
                  <a:txBody>
                    <a:bodyPr/>
                    <a:lstStyle/>
                    <a:p>
                      <a:pPr marL="285750" indent="-285750">
                        <a:buFont typeface="Arial" panose="020B0604020202020204" pitchFamily="34" charset="0"/>
                        <a:buChar char="•"/>
                      </a:pPr>
                      <a:r>
                        <a:rPr lang="en-US" sz="1600" dirty="0">
                          <a:solidFill>
                            <a:schemeClr val="tx1"/>
                          </a:solidFill>
                        </a:rPr>
                        <a:t>Negative reaction by internal applicants</a:t>
                      </a:r>
                    </a:p>
                    <a:p>
                      <a:pPr marL="285750" indent="-285750">
                        <a:buFont typeface="Arial" panose="020B0604020202020204" pitchFamily="34" charset="0"/>
                        <a:buChar char="•"/>
                      </a:pPr>
                      <a:r>
                        <a:rPr lang="en-US" sz="1600" dirty="0">
                          <a:solidFill>
                            <a:schemeClr val="tx1"/>
                          </a:solidFill>
                        </a:rPr>
                        <a:t>Time-consuming to identify applicants</a:t>
                      </a:r>
                    </a:p>
                    <a:p>
                      <a:pPr marL="285750" indent="-285750">
                        <a:buFont typeface="Arial" panose="020B0604020202020204" pitchFamily="34" charset="0"/>
                        <a:buChar char="•"/>
                      </a:pPr>
                      <a:r>
                        <a:rPr lang="en-US" sz="1600" dirty="0">
                          <a:solidFill>
                            <a:schemeClr val="tx1"/>
                          </a:solidFill>
                        </a:rPr>
                        <a:t>Expensive to search external labor market</a:t>
                      </a:r>
                    </a:p>
                    <a:p>
                      <a:pPr marL="285750" indent="-285750">
                        <a:buFont typeface="Arial" panose="020B0604020202020204" pitchFamily="34" charset="0"/>
                        <a:buChar char="•"/>
                      </a:pPr>
                      <a:r>
                        <a:rPr lang="en-US" sz="1600" dirty="0">
                          <a:solidFill>
                            <a:schemeClr val="tx1"/>
                          </a:solidFill>
                        </a:rPr>
                        <a:t>More time required to reach full productivity</a:t>
                      </a:r>
                      <a:endParaRPr lang="en-IN" sz="1600" dirty="0">
                        <a:solidFill>
                          <a:schemeClr val="tx1"/>
                        </a:solidFill>
                      </a:endParaRPr>
                    </a:p>
                  </a:txBody>
                  <a:tcPr>
                    <a:solidFill>
                      <a:srgbClr val="ECECEC"/>
                    </a:solidFill>
                  </a:tcPr>
                </a:tc>
                <a:extLst>
                  <a:ext uri="{0D108BD9-81ED-4DB2-BD59-A6C34878D82A}">
                    <a16:rowId xmlns:a16="http://schemas.microsoft.com/office/drawing/2014/main" val="2193622224"/>
                  </a:ext>
                </a:extLst>
              </a:tr>
            </a:tbl>
          </a:graphicData>
        </a:graphic>
      </p:graphicFrame>
      <p:sp>
        <p:nvSpPr>
          <p:cNvPr id="9" name="Text Placeholder 8" hidden="1">
            <a:extLst>
              <a:ext uri="{FF2B5EF4-FFF2-40B4-BE49-F238E27FC236}">
                <a16:creationId xmlns:a16="http://schemas.microsoft.com/office/drawing/2014/main" id="{D273F86A-FB50-4436-ABEF-263AF4CBF83A}"/>
              </a:ext>
            </a:extLst>
          </p:cNvPr>
          <p:cNvSpPr>
            <a:spLocks noGrp="1"/>
          </p:cNvSpPr>
          <p:nvPr>
            <p:ph type="body" sz="quarter" idx="12"/>
          </p:nvPr>
        </p:nvSpPr>
        <p:spPr/>
        <p:txBody>
          <a:bodyPr/>
          <a:lstStyle/>
          <a:p>
            <a:endParaRPr lang="en-IN"/>
          </a:p>
        </p:txBody>
      </p:sp>
      <p:sp>
        <p:nvSpPr>
          <p:cNvPr id="8" name="Text Placeholder 7" hidden="1">
            <a:extLst>
              <a:ext uri="{FF2B5EF4-FFF2-40B4-BE49-F238E27FC236}">
                <a16:creationId xmlns:a16="http://schemas.microsoft.com/office/drawing/2014/main" id="{698E5252-09E1-4478-BED0-AA767FB08562}"/>
              </a:ext>
            </a:extLst>
          </p:cNvPr>
          <p:cNvSpPr>
            <a:spLocks noGrp="1"/>
          </p:cNvSpPr>
          <p:nvPr>
            <p:ph type="body" sz="quarter" idx="11"/>
          </p:nvPr>
        </p:nvSpPr>
        <p:spPr/>
        <p:txBody>
          <a:bodyPr/>
          <a:lstStyle/>
          <a:p>
            <a:endParaRPr lang="en-IN"/>
          </a:p>
        </p:txBody>
      </p:sp>
    </p:spTree>
    <p:extLst>
      <p:ext uri="{BB962C8B-B14F-4D97-AF65-F5344CB8AC3E}">
        <p14:creationId xmlns:p14="http://schemas.microsoft.com/office/powerpoint/2010/main" val="3012112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Major Workforce Trends</a:t>
            </a:r>
          </a:p>
        </p:txBody>
      </p:sp>
      <p:sp>
        <p:nvSpPr>
          <p:cNvPr id="6" name="Content Placeholder 5"/>
          <p:cNvSpPr>
            <a:spLocks noGrp="1"/>
          </p:cNvSpPr>
          <p:nvPr>
            <p:ph idx="1"/>
          </p:nvPr>
        </p:nvSpPr>
        <p:spPr/>
        <p:txBody>
          <a:bodyPr>
            <a:normAutofit lnSpcReduction="10000"/>
          </a:bodyPr>
          <a:lstStyle/>
          <a:p>
            <a:r>
              <a:rPr lang="en-US" dirty="0"/>
              <a:t>Creating better relationships between workers and technology</a:t>
            </a:r>
          </a:p>
          <a:p>
            <a:r>
              <a:rPr lang="en-US" dirty="0"/>
              <a:t>Continuing high cost of health care in the United States</a:t>
            </a:r>
          </a:p>
          <a:p>
            <a:r>
              <a:rPr lang="en-US" dirty="0"/>
              <a:t>Increased use of flexible work schedules</a:t>
            </a:r>
          </a:p>
          <a:p>
            <a:r>
              <a:rPr lang="en-US" dirty="0"/>
              <a:t>Increased attention to mental health issues</a:t>
            </a:r>
          </a:p>
          <a:p>
            <a:r>
              <a:rPr lang="en-US" dirty="0"/>
              <a:t>Addressing workforce skills gaps</a:t>
            </a:r>
          </a:p>
          <a:p>
            <a:r>
              <a:rPr lang="en-US" dirty="0"/>
              <a:t>Preparing the newest generations of workers for the workforce</a:t>
            </a:r>
          </a:p>
          <a:p>
            <a:r>
              <a:rPr lang="en-US" dirty="0"/>
              <a:t>Preventing burnout due to constant contact outside of regular work hours</a:t>
            </a:r>
          </a:p>
          <a:p>
            <a:r>
              <a:rPr lang="en-US" dirty="0"/>
              <a:t>Greater need for cross-cultural understanding in business settings</a:t>
            </a:r>
          </a:p>
        </p:txBody>
      </p:sp>
      <p:sp>
        <p:nvSpPr>
          <p:cNvPr id="3" name="Text Placeholder 2" hidden="1"/>
          <p:cNvSpPr>
            <a:spLocks noGrp="1"/>
          </p:cNvSpPr>
          <p:nvPr>
            <p:ph type="body" sz="quarter" idx="16"/>
          </p:nvPr>
        </p:nvSpPr>
        <p:spPr/>
        <p:txBody>
          <a:bodyPr/>
          <a:lstStyle/>
          <a:p>
            <a:endParaRPr lang="en-US"/>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5411074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Planning</a:t>
            </a:r>
            <a:r>
              <a:rPr lang="en-US" sz="1800" dirty="0"/>
              <a:t> 2</a:t>
            </a:r>
          </a:p>
        </p:txBody>
      </p:sp>
      <p:sp>
        <p:nvSpPr>
          <p:cNvPr id="3" name="Text Placeholder 2"/>
          <p:cNvSpPr>
            <a:spLocks noGrp="1"/>
          </p:cNvSpPr>
          <p:nvPr>
            <p:ph type="body" sz="quarter" idx="10"/>
          </p:nvPr>
        </p:nvSpPr>
        <p:spPr/>
        <p:txBody>
          <a:bodyPr/>
          <a:lstStyle/>
          <a:p>
            <a:r>
              <a:rPr lang="en-US" dirty="0"/>
              <a:t>Human Resource Planning</a:t>
            </a:r>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296394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Strategic Planning</a:t>
            </a:r>
          </a:p>
        </p:txBody>
      </p:sp>
      <p:sp>
        <p:nvSpPr>
          <p:cNvPr id="6" name="Content Placeholder 5"/>
          <p:cNvSpPr>
            <a:spLocks noGrp="1"/>
          </p:cNvSpPr>
          <p:nvPr>
            <p:ph idx="1"/>
          </p:nvPr>
        </p:nvSpPr>
        <p:spPr/>
        <p:txBody>
          <a:bodyPr/>
          <a:lstStyle/>
          <a:p>
            <a:r>
              <a:rPr lang="en-US" dirty="0"/>
              <a:t>Key considerations in strategic planning</a:t>
            </a:r>
          </a:p>
          <a:p>
            <a:pPr lvl="1">
              <a:buFont typeface="Arial" panose="020B0604020202020204" pitchFamily="34" charset="0"/>
              <a:buChar char="•"/>
            </a:pPr>
            <a:r>
              <a:rPr lang="en-US" dirty="0"/>
              <a:t>A vision based on organizational values and core competencies</a:t>
            </a:r>
          </a:p>
          <a:p>
            <a:pPr lvl="1">
              <a:buFont typeface="Arial" panose="020B0604020202020204" pitchFamily="34" charset="0"/>
              <a:buChar char="•"/>
            </a:pPr>
            <a:r>
              <a:rPr lang="en-US" dirty="0"/>
              <a:t>Strategies for achieving planning process goals</a:t>
            </a:r>
          </a:p>
          <a:p>
            <a:pPr lvl="1">
              <a:buFont typeface="Arial" panose="020B0604020202020204" pitchFamily="34" charset="0"/>
              <a:buChar char="•"/>
            </a:pPr>
            <a:r>
              <a:rPr lang="en-US" dirty="0"/>
              <a:t>Contingency plans</a:t>
            </a:r>
          </a:p>
          <a:p>
            <a:pPr lvl="1">
              <a:buFont typeface="Arial" panose="020B0604020202020204" pitchFamily="34" charset="0"/>
              <a:buChar char="•"/>
            </a:pPr>
            <a:r>
              <a:rPr lang="en-US" dirty="0"/>
              <a:t>Methods for measuring performance relative to goals and objectives</a:t>
            </a:r>
          </a:p>
          <a:p>
            <a:r>
              <a:rPr lang="en-US" dirty="0"/>
              <a:t>Implications of planning process</a:t>
            </a:r>
          </a:p>
          <a:p>
            <a:pPr lvl="1">
              <a:buFont typeface="Arial" panose="020B0604020202020204" pitchFamily="34" charset="0"/>
              <a:buChar char="•"/>
            </a:pPr>
            <a:r>
              <a:rPr lang="en-US" dirty="0"/>
              <a:t>Current and future competencies demanded</a:t>
            </a:r>
          </a:p>
          <a:p>
            <a:pPr lvl="1">
              <a:buFont typeface="Arial" panose="020B0604020202020204" pitchFamily="34" charset="0"/>
              <a:buChar char="•"/>
            </a:pPr>
            <a:r>
              <a:rPr lang="en-US" dirty="0"/>
              <a:t>Planning time frame</a:t>
            </a:r>
          </a:p>
          <a:p>
            <a:pPr lvl="1">
              <a:buFont typeface="Arial" panose="020B0604020202020204" pitchFamily="34" charset="0"/>
              <a:buChar char="•"/>
            </a:pPr>
            <a:r>
              <a:rPr lang="en-US" dirty="0"/>
              <a:t>Roles and responsibilities</a:t>
            </a:r>
          </a:p>
        </p:txBody>
      </p:sp>
      <p:sp>
        <p:nvSpPr>
          <p:cNvPr id="3" name="Text Placeholder 2" hidden="1"/>
          <p:cNvSpPr>
            <a:spLocks noGrp="1"/>
          </p:cNvSpPr>
          <p:nvPr>
            <p:ph type="body" sz="quarter" idx="16"/>
          </p:nvPr>
        </p:nvSpPr>
        <p:spPr/>
        <p:txBody>
          <a:bodyPr/>
          <a:lstStyle/>
          <a:p>
            <a:endParaRPr lang="en-US"/>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6756056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The Basic Elements of Human Resource Planning</a:t>
            </a:r>
            <a:r>
              <a:rPr lang="en-US" sz="1600" dirty="0"/>
              <a:t> 1</a:t>
            </a:r>
          </a:p>
        </p:txBody>
      </p:sp>
      <p:pic>
        <p:nvPicPr>
          <p:cNvPr id="7" name="Picture 27" descr="Chart shows main elements of resource planni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2706119"/>
            <a:ext cx="8229600" cy="2131562"/>
          </a:xfrm>
        </p:spPr>
      </p:pic>
      <p:sp>
        <p:nvSpPr>
          <p:cNvPr id="3" name="Text Placeholder 2"/>
          <p:cNvSpPr>
            <a:spLocks noGrp="1"/>
          </p:cNvSpPr>
          <p:nvPr>
            <p:ph type="body" sz="quarter" idx="16"/>
          </p:nvPr>
        </p:nvSpPr>
        <p:spPr>
          <a:xfrm>
            <a:off x="3567920" y="6553834"/>
            <a:ext cx="2008160" cy="99950"/>
          </a:xfrm>
        </p:spPr>
        <p:txBody>
          <a:bodyPr/>
          <a:lstStyle/>
          <a:p>
            <a:r>
              <a:rPr lang="en-US" noProof="1">
                <a:hlinkClick r:id="" action="ppaction://noaction"/>
              </a:rPr>
              <a:t>Access the text alternative for slide images.</a:t>
            </a:r>
            <a:endParaRPr lang="en-US" noProof="1"/>
          </a:p>
        </p:txBody>
      </p:sp>
      <p:sp>
        <p:nvSpPr>
          <p:cNvPr id="2" name="Text Placeholder 1"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085407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FIRST, BREAK, LAST slides ">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Red Bar Footer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lternate FIRST, BREAK, LAST slide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lain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Red bar footer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PLAIN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CHAPTER CLOSING">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AD8FA8EE-38E3-45B4-B8A8-91E7376F22D2}"/>
    </a:ext>
  </a:extLst>
</a:theme>
</file>

<file path=ppt/theme/theme7.xml><?xml version="1.0" encoding="utf-8"?>
<a:theme xmlns:a="http://schemas.openxmlformats.org/drawingml/2006/main" name="BLUE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DividerSlide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59A53402-BF8D-4356-9B02-35501F8B049D}"/>
    </a:ext>
  </a:extLst>
</a:theme>
</file>

<file path=ppt/theme/theme9.xml><?xml version="1.0" encoding="utf-8"?>
<a:theme xmlns:a="http://schemas.openxmlformats.org/drawingml/2006/main" name="Plain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MHHE_Accessible_PPT_Template-v3 (2)</Template>
  <TotalTime>7222</TotalTime>
  <Words>1289</Words>
  <Application>Microsoft Office PowerPoint</Application>
  <PresentationFormat>On-screen Show (4:3)</PresentationFormat>
  <Paragraphs>217</Paragraphs>
  <Slides>32</Slides>
  <Notes>0</Notes>
  <HiddenSlides>0</HiddenSlides>
  <MMClips>0</MMClips>
  <ScaleCrop>false</ScaleCrop>
  <HeadingPairs>
    <vt:vector size="8" baseType="variant">
      <vt:variant>
        <vt:lpstr>Fonts Used</vt:lpstr>
      </vt:variant>
      <vt:variant>
        <vt:i4>6</vt:i4>
      </vt:variant>
      <vt:variant>
        <vt:lpstr>Theme</vt:lpstr>
      </vt:variant>
      <vt:variant>
        <vt:i4>10</vt:i4>
      </vt:variant>
      <vt:variant>
        <vt:lpstr>Embedded OLE Servers</vt:lpstr>
      </vt:variant>
      <vt:variant>
        <vt:i4>1</vt:i4>
      </vt:variant>
      <vt:variant>
        <vt:lpstr>Slide Titles</vt:lpstr>
      </vt:variant>
      <vt:variant>
        <vt:i4>32</vt:i4>
      </vt:variant>
    </vt:vector>
  </HeadingPairs>
  <TitlesOfParts>
    <vt:vector size="49" baseType="lpstr">
      <vt:lpstr>Arial</vt:lpstr>
      <vt:lpstr>ArumSans Bold</vt:lpstr>
      <vt:lpstr>ArumSans Regular</vt:lpstr>
      <vt:lpstr>Calibri</vt:lpstr>
      <vt:lpstr>Times New Roman</vt:lpstr>
      <vt:lpstr>Vectipede Rg</vt:lpstr>
      <vt:lpstr>FIRST, BREAK, LAST slides </vt:lpstr>
      <vt:lpstr>Alternate FIRST, BREAK, LAST slides</vt:lpstr>
      <vt:lpstr>Plain BODY/MAIN CONTENT</vt:lpstr>
      <vt:lpstr>Red bar footer BODY/MAIN CONTENT</vt:lpstr>
      <vt:lpstr>PLAIN Section Divider, Quotes, Callouts</vt:lpstr>
      <vt:lpstr>1_CHAPTER CLOSING</vt:lpstr>
      <vt:lpstr>BLUE Section Divider, Quotes, Callouts</vt:lpstr>
      <vt:lpstr>DividerSlideMaster</vt:lpstr>
      <vt:lpstr>Plain_APPENDIX</vt:lpstr>
      <vt:lpstr>Red Bar Footer_APPENDIX</vt:lpstr>
      <vt:lpstr>Equation</vt:lpstr>
      <vt:lpstr>Staffing Organizations</vt:lpstr>
      <vt:lpstr>Planning 1</vt:lpstr>
      <vt:lpstr>Internal Influences on Staffing</vt:lpstr>
      <vt:lpstr>External Influences on Staffing</vt:lpstr>
      <vt:lpstr>Internal Versus External Staffing</vt:lpstr>
      <vt:lpstr>Major Workforce Trends</vt:lpstr>
      <vt:lpstr>Planning 2</vt:lpstr>
      <vt:lpstr>Strategic Planning</vt:lpstr>
      <vt:lpstr>The Basic Elements of Human Resource Planning 1</vt:lpstr>
      <vt:lpstr>HRP: Forecasting Requirements 1</vt:lpstr>
      <vt:lpstr>HRP: Forecasting Requirements 2</vt:lpstr>
      <vt:lpstr>HRP: Forecasting Requirements 3</vt:lpstr>
      <vt:lpstr>HRP: Forecasting Requirements 4</vt:lpstr>
      <vt:lpstr>The Basic Elements of Human Resource Planning 2</vt:lpstr>
      <vt:lpstr>HRP: Forecasting Availabilities</vt:lpstr>
      <vt:lpstr>Use of Markov Analysis to Forecast Availability</vt:lpstr>
      <vt:lpstr>Reconciliation and Gaps</vt:lpstr>
      <vt:lpstr>Human Resource Planning</vt:lpstr>
      <vt:lpstr>Operational Format for Human Resource Planning</vt:lpstr>
      <vt:lpstr>Planning 3</vt:lpstr>
      <vt:lpstr>Staffing Planning Process</vt:lpstr>
      <vt:lpstr>Staffing Alternatives to Deal With Employee Shortages and Surpluses</vt:lpstr>
      <vt:lpstr>Core Versus Flexible Workforce</vt:lpstr>
      <vt:lpstr>Factors to Consider When Choosing a Staffing Firm</vt:lpstr>
      <vt:lpstr>Staffing Planning: Outsourcing</vt:lpstr>
      <vt:lpstr>Planning 4</vt:lpstr>
      <vt:lpstr>Replacement Chart</vt:lpstr>
      <vt:lpstr>Succession Plan</vt:lpstr>
      <vt:lpstr>Planning</vt:lpstr>
      <vt:lpstr>Diversity Planning</vt:lpstr>
      <vt:lpstr>Ethical Issues in Staffing</vt:lpstr>
      <vt:lpstr>End of Main Content</vt:lpstr>
    </vt:vector>
  </TitlesOfParts>
  <Company>McGraw-Hill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Planning</dc:title>
  <dc:subject>Staffing Organizations, 10e</dc:subject>
  <dc:creator>Timothy A. Judge, John D. Kammeyer-Mueller</dc:creator>
  <cp:lastModifiedBy>Bernadette Baum</cp:lastModifiedBy>
  <cp:revision>225</cp:revision>
  <dcterms:created xsi:type="dcterms:W3CDTF">2017-04-25T20:18:41Z</dcterms:created>
  <dcterms:modified xsi:type="dcterms:W3CDTF">2023-05-09T00:20:11Z</dcterms:modified>
</cp:coreProperties>
</file>