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2.xml" ContentType="application/vnd.openxmlformats-officedocument.theme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4.xml" ContentType="application/vnd.openxmlformats-officedocument.theme+xml"/>
  <Override PartName="/ppt/slideLayouts/slideLayout30.xml" ContentType="application/vnd.openxmlformats-officedocument.presentationml.slideLayout+xml"/>
  <Override PartName="/ppt/theme/theme1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40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4" r:id="rId4"/>
    <p:sldMasterId id="2147483726" r:id="rId5"/>
    <p:sldMasterId id="2147483728" r:id="rId6"/>
    <p:sldMasterId id="2147483730" r:id="rId7"/>
    <p:sldMasterId id="2147483724" r:id="rId8"/>
    <p:sldMasterId id="2147483722" r:id="rId9"/>
    <p:sldMasterId id="2147483720" r:id="rId10"/>
    <p:sldMasterId id="2147483732" r:id="rId11"/>
    <p:sldMasterId id="2147483689" r:id="rId12"/>
    <p:sldMasterId id="2147483710" r:id="rId13"/>
    <p:sldMasterId id="2147483684" r:id="rId14"/>
    <p:sldMasterId id="2147483742" r:id="rId15"/>
    <p:sldMasterId id="2147483672" r:id="rId16"/>
    <p:sldMasterId id="2147483660" r:id="rId17"/>
    <p:sldMasterId id="2147483752" r:id="rId18"/>
    <p:sldMasterId id="2147483796" r:id="rId19"/>
    <p:sldMasterId id="2147483800" r:id="rId20"/>
  </p:sldMasterIdLst>
  <p:notesMasterIdLst>
    <p:notesMasterId r:id="rId51"/>
  </p:notesMasterIdLst>
  <p:handoutMasterIdLst>
    <p:handoutMasterId r:id="rId52"/>
  </p:handoutMasterIdLst>
  <p:sldIdLst>
    <p:sldId id="299" r:id="rId21"/>
    <p:sldId id="481" r:id="rId22"/>
    <p:sldId id="300" r:id="rId23"/>
    <p:sldId id="424" r:id="rId24"/>
    <p:sldId id="382" r:id="rId25"/>
    <p:sldId id="465" r:id="rId26"/>
    <p:sldId id="466" r:id="rId27"/>
    <p:sldId id="467" r:id="rId28"/>
    <p:sldId id="478" r:id="rId29"/>
    <p:sldId id="400" r:id="rId30"/>
    <p:sldId id="403" r:id="rId31"/>
    <p:sldId id="404" r:id="rId32"/>
    <p:sldId id="405" r:id="rId33"/>
    <p:sldId id="378" r:id="rId34"/>
    <p:sldId id="468" r:id="rId35"/>
    <p:sldId id="426" r:id="rId36"/>
    <p:sldId id="479" r:id="rId37"/>
    <p:sldId id="469" r:id="rId38"/>
    <p:sldId id="470" r:id="rId39"/>
    <p:sldId id="474" r:id="rId40"/>
    <p:sldId id="475" r:id="rId41"/>
    <p:sldId id="476" r:id="rId42"/>
    <p:sldId id="477" r:id="rId43"/>
    <p:sldId id="471" r:id="rId44"/>
    <p:sldId id="453" r:id="rId45"/>
    <p:sldId id="456" r:id="rId46"/>
    <p:sldId id="463" r:id="rId47"/>
    <p:sldId id="371" r:id="rId48"/>
    <p:sldId id="480" r:id="rId49"/>
    <p:sldId id="273" r:id="rId50"/>
  </p:sldIdLst>
  <p:sldSz cx="9144000" cy="6858000" type="screen4x3"/>
  <p:notesSz cx="6805613" cy="9939338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AF"/>
    <a:srgbClr val="285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E09BD-BF94-450F-8A5A-6A1AE4400AD0}" v="1" dt="2020-05-12T23:19:58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71"/>
    <p:restoredTop sz="84533"/>
  </p:normalViewPr>
  <p:slideViewPr>
    <p:cSldViewPr snapToGrid="0">
      <p:cViewPr varScale="1">
        <p:scale>
          <a:sx n="90" d="100"/>
          <a:sy n="90" d="100"/>
        </p:scale>
        <p:origin x="1440" y="192"/>
      </p:cViewPr>
      <p:guideLst>
        <p:guide orient="horz" pos="2137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font" Target="fonts/font3.fntdata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font" Target="fonts/font4.fntdata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font" Target="fonts/font2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handoutMaster" Target="handoutMasters/handoutMaster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62253A-6CD8-4340-A163-7DDE20F524E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954B8C4-D299-4458-8AF1-FA49FB58555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b="0" i="0" dirty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187EF1-39CD-4B10-A9AD-6A9D91700909}" type="parTrans" cxnId="{0814CB5D-0468-4436-A3BA-4DD6E99E430A}">
      <dgm:prSet/>
      <dgm:spPr/>
      <dgm:t>
        <a:bodyPr/>
        <a:lstStyle/>
        <a:p>
          <a:endParaRPr lang="en-US" sz="24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BEC65B-4DD6-4EA8-A4A0-C94489A1E0BE}" type="sibTrans" cxnId="{0814CB5D-0468-4436-A3BA-4DD6E99E430A}">
      <dgm:prSet/>
      <dgm:spPr/>
      <dgm:t>
        <a:bodyPr/>
        <a:lstStyle/>
        <a:p>
          <a:endParaRPr lang="en-US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359601-D58F-4C21-B4A1-A729F512008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dirty="0">
              <a:latin typeface="Arial" panose="020B0604020202020204" pitchFamily="34" charset="0"/>
              <a:cs typeface="Arial" panose="020B0604020202020204" pitchFamily="34" charset="0"/>
            </a:rPr>
            <a:t>Review</a:t>
          </a:r>
        </a:p>
      </dgm:t>
    </dgm:pt>
    <dgm:pt modelId="{A12025DF-81CF-4854-950E-437F0EC0383E}" type="parTrans" cxnId="{77E404E8-9A69-43BA-A2EA-295427918848}">
      <dgm:prSet/>
      <dgm:spPr/>
      <dgm:t>
        <a:bodyPr/>
        <a:lstStyle/>
        <a:p>
          <a:endParaRPr lang="en-US" sz="24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5FA360-A18A-4677-AB09-F29F7269A11A}" type="sibTrans" cxnId="{77E404E8-9A69-43BA-A2EA-295427918848}">
      <dgm:prSet/>
      <dgm:spPr/>
      <dgm:t>
        <a:bodyPr/>
        <a:lstStyle/>
        <a:p>
          <a:endParaRPr lang="en-US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93C6C9-6993-4B93-9AAA-96D374E4C17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b="0" i="0" dirty="0">
              <a:latin typeface="Arial" panose="020B0604020202020204" pitchFamily="34" charset="0"/>
              <a:cs typeface="Arial" panose="020B0604020202020204" pitchFamily="34" charset="0"/>
            </a:rPr>
            <a:t>HOTS program</a:t>
          </a:r>
          <a:endParaRPr lang="en-US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53A15-0555-43A5-8BCE-CD48374F6EC8}" type="parTrans" cxnId="{7125A23A-90EB-4268-9E78-CD7E504CA29A}">
      <dgm:prSet/>
      <dgm:spPr/>
      <dgm:t>
        <a:bodyPr/>
        <a:lstStyle/>
        <a:p>
          <a:endParaRPr lang="en-US" sz="24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B644F-607D-4A70-9E46-422E682688ED}" type="sibTrans" cxnId="{7125A23A-90EB-4268-9E78-CD7E504CA29A}">
      <dgm:prSet/>
      <dgm:spPr/>
      <dgm:t>
        <a:bodyPr/>
        <a:lstStyle/>
        <a:p>
          <a:endParaRPr lang="en-US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8CF6D7-AC10-4E64-B2E2-69350661282E}" type="pres">
      <dgm:prSet presAssocID="{F762253A-6CD8-4340-A163-7DDE20F524EF}" presName="root" presStyleCnt="0">
        <dgm:presLayoutVars>
          <dgm:dir/>
          <dgm:resizeHandles val="exact"/>
        </dgm:presLayoutVars>
      </dgm:prSet>
      <dgm:spPr/>
    </dgm:pt>
    <dgm:pt modelId="{35AED2D4-7C7F-477D-8F99-0F35D152C120}" type="pres">
      <dgm:prSet presAssocID="{3954B8C4-D299-4458-8AF1-FA49FB58555B}" presName="compNode" presStyleCnt="0"/>
      <dgm:spPr/>
    </dgm:pt>
    <dgm:pt modelId="{E6EA4F81-6601-43A6-BDAF-0F6A2723E3B0}" type="pres">
      <dgm:prSet presAssocID="{3954B8C4-D299-4458-8AF1-FA49FB58555B}" presName="iconBgRect" presStyleLbl="bgShp" presStyleIdx="0" presStyleCnt="3"/>
      <dgm:spPr/>
    </dgm:pt>
    <dgm:pt modelId="{3B1AB63A-16D8-4F6E-9047-BE28D2A9B66E}" type="pres">
      <dgm:prSet presAssocID="{3954B8C4-D299-4458-8AF1-FA49FB58555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7DF6C47A-1FA8-4251-BFA4-D8F2BC67A8BE}" type="pres">
      <dgm:prSet presAssocID="{3954B8C4-D299-4458-8AF1-FA49FB58555B}" presName="spaceRect" presStyleCnt="0"/>
      <dgm:spPr/>
    </dgm:pt>
    <dgm:pt modelId="{B66E3145-D6A5-4290-B5B1-E3D856F50059}" type="pres">
      <dgm:prSet presAssocID="{3954B8C4-D299-4458-8AF1-FA49FB58555B}" presName="textRect" presStyleLbl="revTx" presStyleIdx="0" presStyleCnt="3">
        <dgm:presLayoutVars>
          <dgm:chMax val="1"/>
          <dgm:chPref val="1"/>
        </dgm:presLayoutVars>
      </dgm:prSet>
      <dgm:spPr/>
    </dgm:pt>
    <dgm:pt modelId="{6DD88C20-362E-4082-8041-C4823E51782C}" type="pres">
      <dgm:prSet presAssocID="{40BEC65B-4DD6-4EA8-A4A0-C94489A1E0BE}" presName="sibTrans" presStyleCnt="0"/>
      <dgm:spPr/>
    </dgm:pt>
    <dgm:pt modelId="{E4E926CD-A48D-4537-812F-8159FD2F1CA5}" type="pres">
      <dgm:prSet presAssocID="{FB359601-D58F-4C21-B4A1-A729F5120080}" presName="compNode" presStyleCnt="0"/>
      <dgm:spPr/>
    </dgm:pt>
    <dgm:pt modelId="{0370E098-CA9D-4840-9CEB-9F706B253EA0}" type="pres">
      <dgm:prSet presAssocID="{FB359601-D58F-4C21-B4A1-A729F5120080}" presName="iconBgRect" presStyleLbl="bgShp" presStyleIdx="1" presStyleCnt="3"/>
      <dgm:spPr/>
    </dgm:pt>
    <dgm:pt modelId="{89E4000C-B9C3-47D8-AC93-AA5069BC9ADC}" type="pres">
      <dgm:prSet presAssocID="{FB359601-D58F-4C21-B4A1-A729F512008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1BC9375-194E-469D-86D1-0584B76CCFD2}" type="pres">
      <dgm:prSet presAssocID="{FB359601-D58F-4C21-B4A1-A729F5120080}" presName="spaceRect" presStyleCnt="0"/>
      <dgm:spPr/>
    </dgm:pt>
    <dgm:pt modelId="{65A4B248-B00A-45FF-88E4-A2316CD4B55C}" type="pres">
      <dgm:prSet presAssocID="{FB359601-D58F-4C21-B4A1-A729F5120080}" presName="textRect" presStyleLbl="revTx" presStyleIdx="1" presStyleCnt="3">
        <dgm:presLayoutVars>
          <dgm:chMax val="1"/>
          <dgm:chPref val="1"/>
        </dgm:presLayoutVars>
      </dgm:prSet>
      <dgm:spPr/>
    </dgm:pt>
    <dgm:pt modelId="{0F9E0DB0-0600-45BD-9DDA-FEF969552142}" type="pres">
      <dgm:prSet presAssocID="{495FA360-A18A-4677-AB09-F29F7269A11A}" presName="sibTrans" presStyleCnt="0"/>
      <dgm:spPr/>
    </dgm:pt>
    <dgm:pt modelId="{36CD7E29-D72C-4033-8EEF-D7EAC90F3638}" type="pres">
      <dgm:prSet presAssocID="{FC93C6C9-6993-4B93-9AAA-96D374E4C178}" presName="compNode" presStyleCnt="0"/>
      <dgm:spPr/>
    </dgm:pt>
    <dgm:pt modelId="{B1AE7498-7304-42E6-9088-6BC6A9DBD728}" type="pres">
      <dgm:prSet presAssocID="{FC93C6C9-6993-4B93-9AAA-96D374E4C178}" presName="iconBgRect" presStyleLbl="bgShp" presStyleIdx="2" presStyleCnt="3"/>
      <dgm:spPr/>
    </dgm:pt>
    <dgm:pt modelId="{5735DBF4-58C3-4324-9C64-7F7EDAD92FC2}" type="pres">
      <dgm:prSet presAssocID="{FC93C6C9-6993-4B93-9AAA-96D374E4C17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AE5F4BA1-9C90-438F-87F2-5EB288CF8606}" type="pres">
      <dgm:prSet presAssocID="{FC93C6C9-6993-4B93-9AAA-96D374E4C178}" presName="spaceRect" presStyleCnt="0"/>
      <dgm:spPr/>
    </dgm:pt>
    <dgm:pt modelId="{2A7F78EE-84DB-4E05-B67F-64951567DAC7}" type="pres">
      <dgm:prSet presAssocID="{FC93C6C9-6993-4B93-9AAA-96D374E4C17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125A23A-90EB-4268-9E78-CD7E504CA29A}" srcId="{F762253A-6CD8-4340-A163-7DDE20F524EF}" destId="{FC93C6C9-6993-4B93-9AAA-96D374E4C178}" srcOrd="2" destOrd="0" parTransId="{4C053A15-0555-43A5-8BCE-CD48374F6EC8}" sibTransId="{6D8B644F-607D-4A70-9E46-422E682688ED}"/>
    <dgm:cxn modelId="{1B7BF74F-6419-0F49-B6FE-137EB9473E99}" type="presOf" srcId="{FC93C6C9-6993-4B93-9AAA-96D374E4C178}" destId="{2A7F78EE-84DB-4E05-B67F-64951567DAC7}" srcOrd="0" destOrd="0" presId="urn:microsoft.com/office/officeart/2018/5/layout/IconCircleLabelList"/>
    <dgm:cxn modelId="{0814CB5D-0468-4436-A3BA-4DD6E99E430A}" srcId="{F762253A-6CD8-4340-A163-7DDE20F524EF}" destId="{3954B8C4-D299-4458-8AF1-FA49FB58555B}" srcOrd="0" destOrd="0" parTransId="{78187EF1-39CD-4B10-A9AD-6A9D91700909}" sibTransId="{40BEC65B-4DD6-4EA8-A4A0-C94489A1E0BE}"/>
    <dgm:cxn modelId="{78CDBF65-718B-0043-9CB9-4256ABB7D175}" type="presOf" srcId="{F762253A-6CD8-4340-A163-7DDE20F524EF}" destId="{358CF6D7-AC10-4E64-B2E2-69350661282E}" srcOrd="0" destOrd="0" presId="urn:microsoft.com/office/officeart/2018/5/layout/IconCircleLabelList"/>
    <dgm:cxn modelId="{53687ABF-C4D5-9E43-860F-048F9B024693}" type="presOf" srcId="{FB359601-D58F-4C21-B4A1-A729F5120080}" destId="{65A4B248-B00A-45FF-88E4-A2316CD4B55C}" srcOrd="0" destOrd="0" presId="urn:microsoft.com/office/officeart/2018/5/layout/IconCircleLabelList"/>
    <dgm:cxn modelId="{77E404E8-9A69-43BA-A2EA-295427918848}" srcId="{F762253A-6CD8-4340-A163-7DDE20F524EF}" destId="{FB359601-D58F-4C21-B4A1-A729F5120080}" srcOrd="1" destOrd="0" parTransId="{A12025DF-81CF-4854-950E-437F0EC0383E}" sibTransId="{495FA360-A18A-4677-AB09-F29F7269A11A}"/>
    <dgm:cxn modelId="{0657CDF0-16C9-A94C-9F61-16142E15C6D0}" type="presOf" srcId="{3954B8C4-D299-4458-8AF1-FA49FB58555B}" destId="{B66E3145-D6A5-4290-B5B1-E3D856F50059}" srcOrd="0" destOrd="0" presId="urn:microsoft.com/office/officeart/2018/5/layout/IconCircleLabelList"/>
    <dgm:cxn modelId="{7A2A43FB-9227-784D-BD00-171DCAB6CF49}" type="presParOf" srcId="{358CF6D7-AC10-4E64-B2E2-69350661282E}" destId="{35AED2D4-7C7F-477D-8F99-0F35D152C120}" srcOrd="0" destOrd="0" presId="urn:microsoft.com/office/officeart/2018/5/layout/IconCircleLabelList"/>
    <dgm:cxn modelId="{55EFF32A-08DC-754F-9189-2C17B1EA61FF}" type="presParOf" srcId="{35AED2D4-7C7F-477D-8F99-0F35D152C120}" destId="{E6EA4F81-6601-43A6-BDAF-0F6A2723E3B0}" srcOrd="0" destOrd="0" presId="urn:microsoft.com/office/officeart/2018/5/layout/IconCircleLabelList"/>
    <dgm:cxn modelId="{309E39EB-FD27-0142-AC85-B4169D9FB6BB}" type="presParOf" srcId="{35AED2D4-7C7F-477D-8F99-0F35D152C120}" destId="{3B1AB63A-16D8-4F6E-9047-BE28D2A9B66E}" srcOrd="1" destOrd="0" presId="urn:microsoft.com/office/officeart/2018/5/layout/IconCircleLabelList"/>
    <dgm:cxn modelId="{DB944EE9-53B8-8748-96AE-C963DC89812B}" type="presParOf" srcId="{35AED2D4-7C7F-477D-8F99-0F35D152C120}" destId="{7DF6C47A-1FA8-4251-BFA4-D8F2BC67A8BE}" srcOrd="2" destOrd="0" presId="urn:microsoft.com/office/officeart/2018/5/layout/IconCircleLabelList"/>
    <dgm:cxn modelId="{FD7A4F22-B4D2-724C-A79D-8F127212777E}" type="presParOf" srcId="{35AED2D4-7C7F-477D-8F99-0F35D152C120}" destId="{B66E3145-D6A5-4290-B5B1-E3D856F50059}" srcOrd="3" destOrd="0" presId="urn:microsoft.com/office/officeart/2018/5/layout/IconCircleLabelList"/>
    <dgm:cxn modelId="{154952D6-02A5-A549-8409-CC0A4FC63CBA}" type="presParOf" srcId="{358CF6D7-AC10-4E64-B2E2-69350661282E}" destId="{6DD88C20-362E-4082-8041-C4823E51782C}" srcOrd="1" destOrd="0" presId="urn:microsoft.com/office/officeart/2018/5/layout/IconCircleLabelList"/>
    <dgm:cxn modelId="{1219C6FA-962D-2A45-AF9A-E4C15C9E6A6C}" type="presParOf" srcId="{358CF6D7-AC10-4E64-B2E2-69350661282E}" destId="{E4E926CD-A48D-4537-812F-8159FD2F1CA5}" srcOrd="2" destOrd="0" presId="urn:microsoft.com/office/officeart/2018/5/layout/IconCircleLabelList"/>
    <dgm:cxn modelId="{6BD65B4B-1515-0042-B7EB-1E29A9DF388F}" type="presParOf" srcId="{E4E926CD-A48D-4537-812F-8159FD2F1CA5}" destId="{0370E098-CA9D-4840-9CEB-9F706B253EA0}" srcOrd="0" destOrd="0" presId="urn:microsoft.com/office/officeart/2018/5/layout/IconCircleLabelList"/>
    <dgm:cxn modelId="{19F3B8D2-5373-234B-8340-FF389F27DA48}" type="presParOf" srcId="{E4E926CD-A48D-4537-812F-8159FD2F1CA5}" destId="{89E4000C-B9C3-47D8-AC93-AA5069BC9ADC}" srcOrd="1" destOrd="0" presId="urn:microsoft.com/office/officeart/2018/5/layout/IconCircleLabelList"/>
    <dgm:cxn modelId="{F2F7921D-23C9-8D4B-9657-18FACCAFE8C8}" type="presParOf" srcId="{E4E926CD-A48D-4537-812F-8159FD2F1CA5}" destId="{F1BC9375-194E-469D-86D1-0584B76CCFD2}" srcOrd="2" destOrd="0" presId="urn:microsoft.com/office/officeart/2018/5/layout/IconCircleLabelList"/>
    <dgm:cxn modelId="{21E25DFF-E14D-6449-A01B-62C75795928E}" type="presParOf" srcId="{E4E926CD-A48D-4537-812F-8159FD2F1CA5}" destId="{65A4B248-B00A-45FF-88E4-A2316CD4B55C}" srcOrd="3" destOrd="0" presId="urn:microsoft.com/office/officeart/2018/5/layout/IconCircleLabelList"/>
    <dgm:cxn modelId="{EC0D91B4-9963-C345-AAF1-20FC27F8F0C3}" type="presParOf" srcId="{358CF6D7-AC10-4E64-B2E2-69350661282E}" destId="{0F9E0DB0-0600-45BD-9DDA-FEF969552142}" srcOrd="3" destOrd="0" presId="urn:microsoft.com/office/officeart/2018/5/layout/IconCircleLabelList"/>
    <dgm:cxn modelId="{4B27E75E-5CF9-924D-9768-2EDF78B35FAD}" type="presParOf" srcId="{358CF6D7-AC10-4E64-B2E2-69350661282E}" destId="{36CD7E29-D72C-4033-8EEF-D7EAC90F3638}" srcOrd="4" destOrd="0" presId="urn:microsoft.com/office/officeart/2018/5/layout/IconCircleLabelList"/>
    <dgm:cxn modelId="{B3A71632-E5C1-4545-B4F4-6A8D31331B99}" type="presParOf" srcId="{36CD7E29-D72C-4033-8EEF-D7EAC90F3638}" destId="{B1AE7498-7304-42E6-9088-6BC6A9DBD728}" srcOrd="0" destOrd="0" presId="urn:microsoft.com/office/officeart/2018/5/layout/IconCircleLabelList"/>
    <dgm:cxn modelId="{27CBC5DB-A62D-894A-87A6-94227A9D240C}" type="presParOf" srcId="{36CD7E29-D72C-4033-8EEF-D7EAC90F3638}" destId="{5735DBF4-58C3-4324-9C64-7F7EDAD92FC2}" srcOrd="1" destOrd="0" presId="urn:microsoft.com/office/officeart/2018/5/layout/IconCircleLabelList"/>
    <dgm:cxn modelId="{04397361-767E-3D45-985D-3F79FF17D067}" type="presParOf" srcId="{36CD7E29-D72C-4033-8EEF-D7EAC90F3638}" destId="{AE5F4BA1-9C90-438F-87F2-5EB288CF8606}" srcOrd="2" destOrd="0" presId="urn:microsoft.com/office/officeart/2018/5/layout/IconCircleLabelList"/>
    <dgm:cxn modelId="{5573511A-4C08-8D4D-B254-89E32CFEEAD6}" type="presParOf" srcId="{36CD7E29-D72C-4033-8EEF-D7EAC90F3638}" destId="{2A7F78EE-84DB-4E05-B67F-64951567DAC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5C35B4-8AFC-6A46-90C1-D772AFC161B1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F99C0AA-0457-574E-8D12-884B7B10047D}">
      <dgm:prSet phldrT="[Text]"/>
      <dgm:spPr/>
      <dgm:t>
        <a:bodyPr/>
        <a:lstStyle/>
        <a:p>
          <a:r>
            <a:rPr lang="en-GB" dirty="0"/>
            <a:t>Segmentation</a:t>
          </a:r>
        </a:p>
      </dgm:t>
    </dgm:pt>
    <dgm:pt modelId="{C46A5801-4A16-3B41-AEBD-F6275256DBF2}" type="parTrans" cxnId="{87E81EAB-7429-424C-AB28-126AEF3F2659}">
      <dgm:prSet/>
      <dgm:spPr/>
      <dgm:t>
        <a:bodyPr/>
        <a:lstStyle/>
        <a:p>
          <a:endParaRPr lang="en-GB"/>
        </a:p>
      </dgm:t>
    </dgm:pt>
    <dgm:pt modelId="{E33F0F63-3B85-594C-BE80-348B0ED973FD}" type="sibTrans" cxnId="{87E81EAB-7429-424C-AB28-126AEF3F2659}">
      <dgm:prSet/>
      <dgm:spPr/>
      <dgm:t>
        <a:bodyPr/>
        <a:lstStyle/>
        <a:p>
          <a:endParaRPr lang="en-GB"/>
        </a:p>
      </dgm:t>
    </dgm:pt>
    <dgm:pt modelId="{C9CBEA5E-776D-FD4E-8075-EF5389CFC213}">
      <dgm:prSet phldrT="[Text]"/>
      <dgm:spPr/>
      <dgm:t>
        <a:bodyPr/>
        <a:lstStyle/>
        <a:p>
          <a:r>
            <a:rPr lang="en-GB" dirty="0"/>
            <a:t>Targeting</a:t>
          </a:r>
        </a:p>
      </dgm:t>
    </dgm:pt>
    <dgm:pt modelId="{62831BA5-5B52-9847-B825-6239AF52F662}" type="parTrans" cxnId="{942C54E7-9F82-FE49-8E60-D206CE09447B}">
      <dgm:prSet/>
      <dgm:spPr/>
      <dgm:t>
        <a:bodyPr/>
        <a:lstStyle/>
        <a:p>
          <a:endParaRPr lang="en-GB"/>
        </a:p>
      </dgm:t>
    </dgm:pt>
    <dgm:pt modelId="{4F555FAC-B46A-C440-8894-150E795AE244}" type="sibTrans" cxnId="{942C54E7-9F82-FE49-8E60-D206CE09447B}">
      <dgm:prSet/>
      <dgm:spPr/>
      <dgm:t>
        <a:bodyPr/>
        <a:lstStyle/>
        <a:p>
          <a:endParaRPr lang="en-GB"/>
        </a:p>
      </dgm:t>
    </dgm:pt>
    <dgm:pt modelId="{E67152E3-9ACC-C24A-B591-57BABE74E35D}">
      <dgm:prSet phldrT="[Text]"/>
      <dgm:spPr/>
      <dgm:t>
        <a:bodyPr/>
        <a:lstStyle/>
        <a:p>
          <a:r>
            <a:rPr lang="en-GB" dirty="0"/>
            <a:t>Positioning</a:t>
          </a:r>
        </a:p>
      </dgm:t>
    </dgm:pt>
    <dgm:pt modelId="{9AF2CD56-7E1E-CB4C-A868-67FA185E2525}" type="parTrans" cxnId="{05E1215B-27A9-9C45-A5B9-2B1F6F6AC40B}">
      <dgm:prSet/>
      <dgm:spPr/>
      <dgm:t>
        <a:bodyPr/>
        <a:lstStyle/>
        <a:p>
          <a:endParaRPr lang="en-GB"/>
        </a:p>
      </dgm:t>
    </dgm:pt>
    <dgm:pt modelId="{95038BEA-08BA-3E41-9884-C3FBAD072028}" type="sibTrans" cxnId="{05E1215B-27A9-9C45-A5B9-2B1F6F6AC40B}">
      <dgm:prSet/>
      <dgm:spPr/>
      <dgm:t>
        <a:bodyPr/>
        <a:lstStyle/>
        <a:p>
          <a:endParaRPr lang="en-GB"/>
        </a:p>
      </dgm:t>
    </dgm:pt>
    <dgm:pt modelId="{675D1C9C-F244-4043-8A2F-943BE6DB7590}" type="pres">
      <dgm:prSet presAssocID="{2F5C35B4-8AFC-6A46-90C1-D772AFC161B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A982BA8-AB0F-9D46-B698-57EAE0A8BEF9}" type="pres">
      <dgm:prSet presAssocID="{7F99C0AA-0457-574E-8D12-884B7B10047D}" presName="Accent1" presStyleCnt="0"/>
      <dgm:spPr/>
    </dgm:pt>
    <dgm:pt modelId="{6D3F9B2A-C215-2047-A374-4F87CBF3B4F6}" type="pres">
      <dgm:prSet presAssocID="{7F99C0AA-0457-574E-8D12-884B7B10047D}" presName="Accent" presStyleLbl="node1" presStyleIdx="0" presStyleCnt="3"/>
      <dgm:spPr/>
    </dgm:pt>
    <dgm:pt modelId="{3EA400AE-8884-2C41-9B9E-63403D8ABF99}" type="pres">
      <dgm:prSet presAssocID="{7F99C0AA-0457-574E-8D12-884B7B10047D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09FE1666-254C-4D46-B114-E66AC3348CE3}" type="pres">
      <dgm:prSet presAssocID="{C9CBEA5E-776D-FD4E-8075-EF5389CFC213}" presName="Accent2" presStyleCnt="0"/>
      <dgm:spPr/>
    </dgm:pt>
    <dgm:pt modelId="{47230309-11D1-4D4E-B012-FF9B83500298}" type="pres">
      <dgm:prSet presAssocID="{C9CBEA5E-776D-FD4E-8075-EF5389CFC213}" presName="Accent" presStyleLbl="node1" presStyleIdx="1" presStyleCnt="3"/>
      <dgm:spPr/>
    </dgm:pt>
    <dgm:pt modelId="{330E3991-AD14-9546-A31E-0E32D44D64F3}" type="pres">
      <dgm:prSet presAssocID="{C9CBEA5E-776D-FD4E-8075-EF5389CFC213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9A702C60-435F-5F40-B357-FD6565F337D4}" type="pres">
      <dgm:prSet presAssocID="{E67152E3-9ACC-C24A-B591-57BABE74E35D}" presName="Accent3" presStyleCnt="0"/>
      <dgm:spPr/>
    </dgm:pt>
    <dgm:pt modelId="{DC4869AD-B556-2144-BCF7-07553659A4E7}" type="pres">
      <dgm:prSet presAssocID="{E67152E3-9ACC-C24A-B591-57BABE74E35D}" presName="Accent" presStyleLbl="node1" presStyleIdx="2" presStyleCnt="3"/>
      <dgm:spPr/>
    </dgm:pt>
    <dgm:pt modelId="{61F97CAA-5CAC-B84B-97AE-284343C3FCAB}" type="pres">
      <dgm:prSet presAssocID="{E67152E3-9ACC-C24A-B591-57BABE74E35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65D3907-F239-414E-B656-4356D7A220F5}" type="presOf" srcId="{E67152E3-9ACC-C24A-B591-57BABE74E35D}" destId="{61F97CAA-5CAC-B84B-97AE-284343C3FCAB}" srcOrd="0" destOrd="0" presId="urn:microsoft.com/office/officeart/2009/layout/CircleArrowProcess"/>
    <dgm:cxn modelId="{A5B7EE15-DFDF-0245-9051-2A2BB06FCB66}" type="presOf" srcId="{C9CBEA5E-776D-FD4E-8075-EF5389CFC213}" destId="{330E3991-AD14-9546-A31E-0E32D44D64F3}" srcOrd="0" destOrd="0" presId="urn:microsoft.com/office/officeart/2009/layout/CircleArrowProcess"/>
    <dgm:cxn modelId="{05E1215B-27A9-9C45-A5B9-2B1F6F6AC40B}" srcId="{2F5C35B4-8AFC-6A46-90C1-D772AFC161B1}" destId="{E67152E3-9ACC-C24A-B591-57BABE74E35D}" srcOrd="2" destOrd="0" parTransId="{9AF2CD56-7E1E-CB4C-A868-67FA185E2525}" sibTransId="{95038BEA-08BA-3E41-9884-C3FBAD072028}"/>
    <dgm:cxn modelId="{B93BC38E-9F86-3E45-8AEC-56C47DE09986}" type="presOf" srcId="{2F5C35B4-8AFC-6A46-90C1-D772AFC161B1}" destId="{675D1C9C-F244-4043-8A2F-943BE6DB7590}" srcOrd="0" destOrd="0" presId="urn:microsoft.com/office/officeart/2009/layout/CircleArrowProcess"/>
    <dgm:cxn modelId="{87E81EAB-7429-424C-AB28-126AEF3F2659}" srcId="{2F5C35B4-8AFC-6A46-90C1-D772AFC161B1}" destId="{7F99C0AA-0457-574E-8D12-884B7B10047D}" srcOrd="0" destOrd="0" parTransId="{C46A5801-4A16-3B41-AEBD-F6275256DBF2}" sibTransId="{E33F0F63-3B85-594C-BE80-348B0ED973FD}"/>
    <dgm:cxn modelId="{4C4F8CAD-D809-DA4F-87C0-44A8895E159F}" type="presOf" srcId="{7F99C0AA-0457-574E-8D12-884B7B10047D}" destId="{3EA400AE-8884-2C41-9B9E-63403D8ABF99}" srcOrd="0" destOrd="0" presId="urn:microsoft.com/office/officeart/2009/layout/CircleArrowProcess"/>
    <dgm:cxn modelId="{942C54E7-9F82-FE49-8E60-D206CE09447B}" srcId="{2F5C35B4-8AFC-6A46-90C1-D772AFC161B1}" destId="{C9CBEA5E-776D-FD4E-8075-EF5389CFC213}" srcOrd="1" destOrd="0" parTransId="{62831BA5-5B52-9847-B825-6239AF52F662}" sibTransId="{4F555FAC-B46A-C440-8894-150E795AE244}"/>
    <dgm:cxn modelId="{36CFDDA5-2281-764F-B39C-7AF0A1182CBA}" type="presParOf" srcId="{675D1C9C-F244-4043-8A2F-943BE6DB7590}" destId="{0A982BA8-AB0F-9D46-B698-57EAE0A8BEF9}" srcOrd="0" destOrd="0" presId="urn:microsoft.com/office/officeart/2009/layout/CircleArrowProcess"/>
    <dgm:cxn modelId="{3337C813-E499-8447-B7E4-CA3E0C9787A2}" type="presParOf" srcId="{0A982BA8-AB0F-9D46-B698-57EAE0A8BEF9}" destId="{6D3F9B2A-C215-2047-A374-4F87CBF3B4F6}" srcOrd="0" destOrd="0" presId="urn:microsoft.com/office/officeart/2009/layout/CircleArrowProcess"/>
    <dgm:cxn modelId="{3526A26C-B75E-E84D-84DD-2B33A49AF4DF}" type="presParOf" srcId="{675D1C9C-F244-4043-8A2F-943BE6DB7590}" destId="{3EA400AE-8884-2C41-9B9E-63403D8ABF99}" srcOrd="1" destOrd="0" presId="urn:microsoft.com/office/officeart/2009/layout/CircleArrowProcess"/>
    <dgm:cxn modelId="{73E121D3-F176-C945-A0E3-3BAFB43364B2}" type="presParOf" srcId="{675D1C9C-F244-4043-8A2F-943BE6DB7590}" destId="{09FE1666-254C-4D46-B114-E66AC3348CE3}" srcOrd="2" destOrd="0" presId="urn:microsoft.com/office/officeart/2009/layout/CircleArrowProcess"/>
    <dgm:cxn modelId="{6A2CA51B-397F-A045-A7C0-5FF01391DF0C}" type="presParOf" srcId="{09FE1666-254C-4D46-B114-E66AC3348CE3}" destId="{47230309-11D1-4D4E-B012-FF9B83500298}" srcOrd="0" destOrd="0" presId="urn:microsoft.com/office/officeart/2009/layout/CircleArrowProcess"/>
    <dgm:cxn modelId="{8895AE2B-D5FF-2A43-979D-CFB825A8447F}" type="presParOf" srcId="{675D1C9C-F244-4043-8A2F-943BE6DB7590}" destId="{330E3991-AD14-9546-A31E-0E32D44D64F3}" srcOrd="3" destOrd="0" presId="urn:microsoft.com/office/officeart/2009/layout/CircleArrowProcess"/>
    <dgm:cxn modelId="{87C94C64-42B8-8047-978E-AAE24BDBCDEC}" type="presParOf" srcId="{675D1C9C-F244-4043-8A2F-943BE6DB7590}" destId="{9A702C60-435F-5F40-B357-FD6565F337D4}" srcOrd="4" destOrd="0" presId="urn:microsoft.com/office/officeart/2009/layout/CircleArrowProcess"/>
    <dgm:cxn modelId="{E6646056-4AF5-6341-9D2A-0C866FD4381E}" type="presParOf" srcId="{9A702C60-435F-5F40-B357-FD6565F337D4}" destId="{DC4869AD-B556-2144-BCF7-07553659A4E7}" srcOrd="0" destOrd="0" presId="urn:microsoft.com/office/officeart/2009/layout/CircleArrowProcess"/>
    <dgm:cxn modelId="{3A7CD73B-D1A6-844F-A7C3-95A6635EC1F2}" type="presParOf" srcId="{675D1C9C-F244-4043-8A2F-943BE6DB7590}" destId="{61F97CAA-5CAC-B84B-97AE-284343C3FCA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7DEBEF-166A-1D45-B8E2-2126D5011F12}" type="doc">
      <dgm:prSet loTypeId="urn:microsoft.com/office/officeart/2005/8/layout/matrix1" loCatId="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4EA5F6AD-810C-3348-B1BA-CFDE682D1235}">
      <dgm:prSet phldrT="[Text]"/>
      <dgm:spPr/>
      <dgm:t>
        <a:bodyPr/>
        <a:lstStyle/>
        <a:p>
          <a:r>
            <a:rPr lang="en-GB" dirty="0"/>
            <a:t>Accommodation</a:t>
          </a:r>
        </a:p>
      </dgm:t>
    </dgm:pt>
    <dgm:pt modelId="{478AB120-C46C-D942-8101-12F2D437E0DC}" type="parTrans" cxnId="{0FF04423-819B-6340-9DF3-A6B09F6ECA63}">
      <dgm:prSet/>
      <dgm:spPr/>
      <dgm:t>
        <a:bodyPr/>
        <a:lstStyle/>
        <a:p>
          <a:endParaRPr lang="en-GB"/>
        </a:p>
      </dgm:t>
    </dgm:pt>
    <dgm:pt modelId="{3F7CDBED-BBEB-964E-8FE7-8957512EF3FE}" type="sibTrans" cxnId="{0FF04423-819B-6340-9DF3-A6B09F6ECA63}">
      <dgm:prSet/>
      <dgm:spPr/>
      <dgm:t>
        <a:bodyPr/>
        <a:lstStyle/>
        <a:p>
          <a:endParaRPr lang="en-GB"/>
        </a:p>
      </dgm:t>
    </dgm:pt>
    <dgm:pt modelId="{2361315A-FC44-2D40-B6C7-77DDAB2DE221}">
      <dgm:prSet phldrT="[Text]"/>
      <dgm:spPr/>
      <dgm:t>
        <a:bodyPr/>
        <a:lstStyle/>
        <a:p>
          <a:r>
            <a:rPr lang="en-GB" dirty="0"/>
            <a:t>Product</a:t>
          </a:r>
        </a:p>
        <a:p>
          <a:endParaRPr lang="en-GB" dirty="0"/>
        </a:p>
        <a:p>
          <a:r>
            <a:rPr lang="en-GB" dirty="0"/>
            <a:t>Standard Room</a:t>
          </a:r>
        </a:p>
      </dgm:t>
    </dgm:pt>
    <dgm:pt modelId="{2CE7A9AD-51BA-4440-BD3D-7CEBC56DEDD3}" type="parTrans" cxnId="{FBE8E35A-8D39-824A-9C5F-9A54B3FDA3EA}">
      <dgm:prSet/>
      <dgm:spPr/>
      <dgm:t>
        <a:bodyPr/>
        <a:lstStyle/>
        <a:p>
          <a:endParaRPr lang="en-GB"/>
        </a:p>
      </dgm:t>
    </dgm:pt>
    <dgm:pt modelId="{D225DB83-4201-BE46-A946-F690D4DB213F}" type="sibTrans" cxnId="{FBE8E35A-8D39-824A-9C5F-9A54B3FDA3EA}">
      <dgm:prSet/>
      <dgm:spPr/>
      <dgm:t>
        <a:bodyPr/>
        <a:lstStyle/>
        <a:p>
          <a:endParaRPr lang="en-GB"/>
        </a:p>
      </dgm:t>
    </dgm:pt>
    <dgm:pt modelId="{B05E51B4-1F10-DA4F-B4D0-04C62B77B241}">
      <dgm:prSet phldrT="[Text]"/>
      <dgm:spPr/>
      <dgm:t>
        <a:bodyPr/>
        <a:lstStyle/>
        <a:p>
          <a:r>
            <a:rPr lang="en-GB" dirty="0"/>
            <a:t>Price</a:t>
          </a:r>
        </a:p>
        <a:p>
          <a:endParaRPr lang="en-GB" dirty="0"/>
        </a:p>
        <a:p>
          <a:r>
            <a:rPr lang="en-GB" dirty="0"/>
            <a:t>$100</a:t>
          </a:r>
        </a:p>
      </dgm:t>
    </dgm:pt>
    <dgm:pt modelId="{737BD335-793C-CD49-A07A-A250B5B1E182}" type="parTrans" cxnId="{4AE615ED-22C6-6943-ACAA-B7C5D6B37E80}">
      <dgm:prSet/>
      <dgm:spPr/>
      <dgm:t>
        <a:bodyPr/>
        <a:lstStyle/>
        <a:p>
          <a:endParaRPr lang="en-GB"/>
        </a:p>
      </dgm:t>
    </dgm:pt>
    <dgm:pt modelId="{48DF515E-B196-F242-9D90-3468D18B8758}" type="sibTrans" cxnId="{4AE615ED-22C6-6943-ACAA-B7C5D6B37E80}">
      <dgm:prSet/>
      <dgm:spPr/>
      <dgm:t>
        <a:bodyPr/>
        <a:lstStyle/>
        <a:p>
          <a:endParaRPr lang="en-GB"/>
        </a:p>
      </dgm:t>
    </dgm:pt>
    <dgm:pt modelId="{F4AFDC16-C9C1-EF49-A08E-CA8BE4914EE0}">
      <dgm:prSet phldrT="[Text]"/>
      <dgm:spPr/>
      <dgm:t>
        <a:bodyPr/>
        <a:lstStyle/>
        <a:p>
          <a:r>
            <a:rPr lang="en-GB" dirty="0"/>
            <a:t>Promotion</a:t>
          </a:r>
        </a:p>
        <a:p>
          <a:endParaRPr lang="en-GB" dirty="0"/>
        </a:p>
        <a:p>
          <a:r>
            <a:rPr lang="en-GB" dirty="0"/>
            <a:t>Social media</a:t>
          </a:r>
        </a:p>
      </dgm:t>
    </dgm:pt>
    <dgm:pt modelId="{DB710D1E-94A4-3942-9A00-DB7000A9FA5F}" type="parTrans" cxnId="{26442A50-5EA1-4B49-A48D-804C19010BC1}">
      <dgm:prSet/>
      <dgm:spPr/>
      <dgm:t>
        <a:bodyPr/>
        <a:lstStyle/>
        <a:p>
          <a:endParaRPr lang="en-GB"/>
        </a:p>
      </dgm:t>
    </dgm:pt>
    <dgm:pt modelId="{2E2BF526-D7FC-5943-814D-2E307F034625}" type="sibTrans" cxnId="{26442A50-5EA1-4B49-A48D-804C19010BC1}">
      <dgm:prSet/>
      <dgm:spPr/>
      <dgm:t>
        <a:bodyPr/>
        <a:lstStyle/>
        <a:p>
          <a:endParaRPr lang="en-GB"/>
        </a:p>
      </dgm:t>
    </dgm:pt>
    <dgm:pt modelId="{AD2A2CE6-BF67-C943-AF10-698121CAFA3D}">
      <dgm:prSet phldrT="[Text]"/>
      <dgm:spPr/>
      <dgm:t>
        <a:bodyPr/>
        <a:lstStyle/>
        <a:p>
          <a:r>
            <a:rPr lang="en-GB" dirty="0"/>
            <a:t>Place</a:t>
          </a:r>
        </a:p>
        <a:p>
          <a:endParaRPr lang="en-GB" dirty="0"/>
        </a:p>
        <a:p>
          <a:r>
            <a:rPr lang="en-GB" dirty="0"/>
            <a:t>Website &amp; Expedia</a:t>
          </a:r>
        </a:p>
      </dgm:t>
    </dgm:pt>
    <dgm:pt modelId="{4997441B-AEE4-5E42-B70D-37FF3505C940}" type="parTrans" cxnId="{F95BC839-F584-7B49-B937-6D30AEC981DA}">
      <dgm:prSet/>
      <dgm:spPr/>
      <dgm:t>
        <a:bodyPr/>
        <a:lstStyle/>
        <a:p>
          <a:endParaRPr lang="en-GB"/>
        </a:p>
      </dgm:t>
    </dgm:pt>
    <dgm:pt modelId="{EEDF5BF8-C28B-F54C-B227-E7D08CE3D407}" type="sibTrans" cxnId="{F95BC839-F584-7B49-B937-6D30AEC981DA}">
      <dgm:prSet/>
      <dgm:spPr/>
      <dgm:t>
        <a:bodyPr/>
        <a:lstStyle/>
        <a:p>
          <a:endParaRPr lang="en-GB"/>
        </a:p>
      </dgm:t>
    </dgm:pt>
    <dgm:pt modelId="{F039910E-1095-E344-9C12-2561C36EFA98}" type="pres">
      <dgm:prSet presAssocID="{367DEBEF-166A-1D45-B8E2-2126D5011F1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28F03AA-3020-914F-8EAC-24844AB01D7F}" type="pres">
      <dgm:prSet presAssocID="{367DEBEF-166A-1D45-B8E2-2126D5011F12}" presName="matrix" presStyleCnt="0"/>
      <dgm:spPr/>
    </dgm:pt>
    <dgm:pt modelId="{6FB463EA-74B4-9047-B4BB-48E78AD51295}" type="pres">
      <dgm:prSet presAssocID="{367DEBEF-166A-1D45-B8E2-2126D5011F12}" presName="tile1" presStyleLbl="node1" presStyleIdx="0" presStyleCnt="4"/>
      <dgm:spPr/>
    </dgm:pt>
    <dgm:pt modelId="{7C873950-6BA3-474C-B18D-32DF26E184A9}" type="pres">
      <dgm:prSet presAssocID="{367DEBEF-166A-1D45-B8E2-2126D5011F1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149B713-C898-4346-ABDD-806934AEAF15}" type="pres">
      <dgm:prSet presAssocID="{367DEBEF-166A-1D45-B8E2-2126D5011F12}" presName="tile2" presStyleLbl="node1" presStyleIdx="1" presStyleCnt="4"/>
      <dgm:spPr/>
    </dgm:pt>
    <dgm:pt modelId="{B22DB2AD-4556-A542-BA76-8293BC4A598E}" type="pres">
      <dgm:prSet presAssocID="{367DEBEF-166A-1D45-B8E2-2126D5011F1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C97D7F6-19AA-224B-9A5C-21AD62579ACD}" type="pres">
      <dgm:prSet presAssocID="{367DEBEF-166A-1D45-B8E2-2126D5011F12}" presName="tile3" presStyleLbl="node1" presStyleIdx="2" presStyleCnt="4"/>
      <dgm:spPr/>
    </dgm:pt>
    <dgm:pt modelId="{DA93ABE0-2E47-F74F-AB4E-391FFB2F4D7A}" type="pres">
      <dgm:prSet presAssocID="{367DEBEF-166A-1D45-B8E2-2126D5011F1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765C243-8759-114F-B05A-ED5A7ED54DA9}" type="pres">
      <dgm:prSet presAssocID="{367DEBEF-166A-1D45-B8E2-2126D5011F12}" presName="tile4" presStyleLbl="node1" presStyleIdx="3" presStyleCnt="4"/>
      <dgm:spPr/>
    </dgm:pt>
    <dgm:pt modelId="{A035DFBF-4A3A-2D45-94E2-864C900B1124}" type="pres">
      <dgm:prSet presAssocID="{367DEBEF-166A-1D45-B8E2-2126D5011F1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B50C1DE-6718-9A48-AB77-7424C5F937A9}" type="pres">
      <dgm:prSet presAssocID="{367DEBEF-166A-1D45-B8E2-2126D5011F12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FF04423-819B-6340-9DF3-A6B09F6ECA63}" srcId="{367DEBEF-166A-1D45-B8E2-2126D5011F12}" destId="{4EA5F6AD-810C-3348-B1BA-CFDE682D1235}" srcOrd="0" destOrd="0" parTransId="{478AB120-C46C-D942-8101-12F2D437E0DC}" sibTransId="{3F7CDBED-BBEB-964E-8FE7-8957512EF3FE}"/>
    <dgm:cxn modelId="{0C0D0E2A-41F2-B14A-80D8-FD5A1ABBDCC0}" type="presOf" srcId="{B05E51B4-1F10-DA4F-B4D0-04C62B77B241}" destId="{6149B713-C898-4346-ABDD-806934AEAF15}" srcOrd="0" destOrd="0" presId="urn:microsoft.com/office/officeart/2005/8/layout/matrix1"/>
    <dgm:cxn modelId="{6C275431-92FD-1C48-99BA-19A8347A69BC}" type="presOf" srcId="{B05E51B4-1F10-DA4F-B4D0-04C62B77B241}" destId="{B22DB2AD-4556-A542-BA76-8293BC4A598E}" srcOrd="1" destOrd="0" presId="urn:microsoft.com/office/officeart/2005/8/layout/matrix1"/>
    <dgm:cxn modelId="{F95BC839-F584-7B49-B937-6D30AEC981DA}" srcId="{4EA5F6AD-810C-3348-B1BA-CFDE682D1235}" destId="{AD2A2CE6-BF67-C943-AF10-698121CAFA3D}" srcOrd="3" destOrd="0" parTransId="{4997441B-AEE4-5E42-B70D-37FF3505C940}" sibTransId="{EEDF5BF8-C28B-F54C-B227-E7D08CE3D407}"/>
    <dgm:cxn modelId="{DBA83D47-C4F3-5A46-845B-28D30A4487B4}" type="presOf" srcId="{2361315A-FC44-2D40-B6C7-77DDAB2DE221}" destId="{7C873950-6BA3-474C-B18D-32DF26E184A9}" srcOrd="1" destOrd="0" presId="urn:microsoft.com/office/officeart/2005/8/layout/matrix1"/>
    <dgm:cxn modelId="{26442A50-5EA1-4B49-A48D-804C19010BC1}" srcId="{4EA5F6AD-810C-3348-B1BA-CFDE682D1235}" destId="{F4AFDC16-C9C1-EF49-A08E-CA8BE4914EE0}" srcOrd="2" destOrd="0" parTransId="{DB710D1E-94A4-3942-9A00-DB7000A9FA5F}" sibTransId="{2E2BF526-D7FC-5943-814D-2E307F034625}"/>
    <dgm:cxn modelId="{FBE8E35A-8D39-824A-9C5F-9A54B3FDA3EA}" srcId="{4EA5F6AD-810C-3348-B1BA-CFDE682D1235}" destId="{2361315A-FC44-2D40-B6C7-77DDAB2DE221}" srcOrd="0" destOrd="0" parTransId="{2CE7A9AD-51BA-4440-BD3D-7CEBC56DEDD3}" sibTransId="{D225DB83-4201-BE46-A946-F690D4DB213F}"/>
    <dgm:cxn modelId="{C6A16C77-1071-6B45-9CB3-DDFBAB186D9A}" type="presOf" srcId="{2361315A-FC44-2D40-B6C7-77DDAB2DE221}" destId="{6FB463EA-74B4-9047-B4BB-48E78AD51295}" srcOrd="0" destOrd="0" presId="urn:microsoft.com/office/officeart/2005/8/layout/matrix1"/>
    <dgm:cxn modelId="{760B2788-0AB6-DC47-A55A-30414A83D51D}" type="presOf" srcId="{F4AFDC16-C9C1-EF49-A08E-CA8BE4914EE0}" destId="{6C97D7F6-19AA-224B-9A5C-21AD62579ACD}" srcOrd="0" destOrd="0" presId="urn:microsoft.com/office/officeart/2005/8/layout/matrix1"/>
    <dgm:cxn modelId="{58BA1AB7-9708-2247-8C80-83D194FA8B07}" type="presOf" srcId="{AD2A2CE6-BF67-C943-AF10-698121CAFA3D}" destId="{A035DFBF-4A3A-2D45-94E2-864C900B1124}" srcOrd="1" destOrd="0" presId="urn:microsoft.com/office/officeart/2005/8/layout/matrix1"/>
    <dgm:cxn modelId="{5CF726DA-08EA-1D43-A13D-4DA9A3D877CD}" type="presOf" srcId="{4EA5F6AD-810C-3348-B1BA-CFDE682D1235}" destId="{2B50C1DE-6718-9A48-AB77-7424C5F937A9}" srcOrd="0" destOrd="0" presId="urn:microsoft.com/office/officeart/2005/8/layout/matrix1"/>
    <dgm:cxn modelId="{E5CA63DA-D767-3B48-883A-17E992367424}" type="presOf" srcId="{367DEBEF-166A-1D45-B8E2-2126D5011F12}" destId="{F039910E-1095-E344-9C12-2561C36EFA98}" srcOrd="0" destOrd="0" presId="urn:microsoft.com/office/officeart/2005/8/layout/matrix1"/>
    <dgm:cxn modelId="{539D88E5-F706-B540-9C09-801AB0755C84}" type="presOf" srcId="{AD2A2CE6-BF67-C943-AF10-698121CAFA3D}" destId="{1765C243-8759-114F-B05A-ED5A7ED54DA9}" srcOrd="0" destOrd="0" presId="urn:microsoft.com/office/officeart/2005/8/layout/matrix1"/>
    <dgm:cxn modelId="{4AE615ED-22C6-6943-ACAA-B7C5D6B37E80}" srcId="{4EA5F6AD-810C-3348-B1BA-CFDE682D1235}" destId="{B05E51B4-1F10-DA4F-B4D0-04C62B77B241}" srcOrd="1" destOrd="0" parTransId="{737BD335-793C-CD49-A07A-A250B5B1E182}" sibTransId="{48DF515E-B196-F242-9D90-3468D18B8758}"/>
    <dgm:cxn modelId="{0F6219FD-AFCC-BC49-B821-DA1F2835C6DF}" type="presOf" srcId="{F4AFDC16-C9C1-EF49-A08E-CA8BE4914EE0}" destId="{DA93ABE0-2E47-F74F-AB4E-391FFB2F4D7A}" srcOrd="1" destOrd="0" presId="urn:microsoft.com/office/officeart/2005/8/layout/matrix1"/>
    <dgm:cxn modelId="{B9101339-B840-664E-83FA-4EA1D1126A58}" type="presParOf" srcId="{F039910E-1095-E344-9C12-2561C36EFA98}" destId="{528F03AA-3020-914F-8EAC-24844AB01D7F}" srcOrd="0" destOrd="0" presId="urn:microsoft.com/office/officeart/2005/8/layout/matrix1"/>
    <dgm:cxn modelId="{9693BC32-14AE-E14D-92B5-1B8A57E0AE94}" type="presParOf" srcId="{528F03AA-3020-914F-8EAC-24844AB01D7F}" destId="{6FB463EA-74B4-9047-B4BB-48E78AD51295}" srcOrd="0" destOrd="0" presId="urn:microsoft.com/office/officeart/2005/8/layout/matrix1"/>
    <dgm:cxn modelId="{6E65E88A-2703-8F41-9799-526FEE2A5C38}" type="presParOf" srcId="{528F03AA-3020-914F-8EAC-24844AB01D7F}" destId="{7C873950-6BA3-474C-B18D-32DF26E184A9}" srcOrd="1" destOrd="0" presId="urn:microsoft.com/office/officeart/2005/8/layout/matrix1"/>
    <dgm:cxn modelId="{AE1B1583-24C2-2042-A18F-4B37CA9BCCFD}" type="presParOf" srcId="{528F03AA-3020-914F-8EAC-24844AB01D7F}" destId="{6149B713-C898-4346-ABDD-806934AEAF15}" srcOrd="2" destOrd="0" presId="urn:microsoft.com/office/officeart/2005/8/layout/matrix1"/>
    <dgm:cxn modelId="{6D8BB9A8-A546-384B-92A3-52438B4F2F40}" type="presParOf" srcId="{528F03AA-3020-914F-8EAC-24844AB01D7F}" destId="{B22DB2AD-4556-A542-BA76-8293BC4A598E}" srcOrd="3" destOrd="0" presId="urn:microsoft.com/office/officeart/2005/8/layout/matrix1"/>
    <dgm:cxn modelId="{3153BEF0-E818-A64B-8F03-DFB6EF6F51E7}" type="presParOf" srcId="{528F03AA-3020-914F-8EAC-24844AB01D7F}" destId="{6C97D7F6-19AA-224B-9A5C-21AD62579ACD}" srcOrd="4" destOrd="0" presId="urn:microsoft.com/office/officeart/2005/8/layout/matrix1"/>
    <dgm:cxn modelId="{0F8243EC-71EB-2643-9FCE-9EE1F943A2C0}" type="presParOf" srcId="{528F03AA-3020-914F-8EAC-24844AB01D7F}" destId="{DA93ABE0-2E47-F74F-AB4E-391FFB2F4D7A}" srcOrd="5" destOrd="0" presId="urn:microsoft.com/office/officeart/2005/8/layout/matrix1"/>
    <dgm:cxn modelId="{76358947-433F-D848-BF41-7959E09F4DED}" type="presParOf" srcId="{528F03AA-3020-914F-8EAC-24844AB01D7F}" destId="{1765C243-8759-114F-B05A-ED5A7ED54DA9}" srcOrd="6" destOrd="0" presId="urn:microsoft.com/office/officeart/2005/8/layout/matrix1"/>
    <dgm:cxn modelId="{67AD1FA7-473C-A54D-9A64-4A214DE40813}" type="presParOf" srcId="{528F03AA-3020-914F-8EAC-24844AB01D7F}" destId="{A035DFBF-4A3A-2D45-94E2-864C900B1124}" srcOrd="7" destOrd="0" presId="urn:microsoft.com/office/officeart/2005/8/layout/matrix1"/>
    <dgm:cxn modelId="{D228EED6-C042-9942-8125-B6F85DE15511}" type="presParOf" srcId="{F039910E-1095-E344-9C12-2561C36EFA98}" destId="{2B50C1DE-6718-9A48-AB77-7424C5F937A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A4F81-6601-43A6-BDAF-0F6A2723E3B0}">
      <dsp:nvSpPr>
        <dsp:cNvPr id="0" name=""/>
        <dsp:cNvSpPr/>
      </dsp:nvSpPr>
      <dsp:spPr>
        <a:xfrm>
          <a:off x="531557" y="803169"/>
          <a:ext cx="1544062" cy="15440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AB63A-16D8-4F6E-9047-BE28D2A9B66E}">
      <dsp:nvSpPr>
        <dsp:cNvPr id="0" name=""/>
        <dsp:cNvSpPr/>
      </dsp:nvSpPr>
      <dsp:spPr>
        <a:xfrm>
          <a:off x="860620" y="1132231"/>
          <a:ext cx="885937" cy="88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E3145-D6A5-4290-B5B1-E3D856F50059}">
      <dsp:nvSpPr>
        <dsp:cNvPr id="0" name=""/>
        <dsp:cNvSpPr/>
      </dsp:nvSpPr>
      <dsp:spPr>
        <a:xfrm>
          <a:off x="37963" y="2828169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24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963" y="2828169"/>
        <a:ext cx="2531250" cy="720000"/>
      </dsp:txXfrm>
    </dsp:sp>
    <dsp:sp modelId="{0370E098-CA9D-4840-9CEB-9F706B253EA0}">
      <dsp:nvSpPr>
        <dsp:cNvPr id="0" name=""/>
        <dsp:cNvSpPr/>
      </dsp:nvSpPr>
      <dsp:spPr>
        <a:xfrm>
          <a:off x="3505776" y="803169"/>
          <a:ext cx="1544062" cy="15440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4000C-B9C3-47D8-AC93-AA5069BC9ADC}">
      <dsp:nvSpPr>
        <dsp:cNvPr id="0" name=""/>
        <dsp:cNvSpPr/>
      </dsp:nvSpPr>
      <dsp:spPr>
        <a:xfrm>
          <a:off x="3834838" y="1132231"/>
          <a:ext cx="885937" cy="88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4B248-B00A-45FF-88E4-A2316CD4B55C}">
      <dsp:nvSpPr>
        <dsp:cNvPr id="0" name=""/>
        <dsp:cNvSpPr/>
      </dsp:nvSpPr>
      <dsp:spPr>
        <a:xfrm>
          <a:off x="3012182" y="2828169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Review</a:t>
          </a:r>
        </a:p>
      </dsp:txBody>
      <dsp:txXfrm>
        <a:off x="3012182" y="2828169"/>
        <a:ext cx="2531250" cy="720000"/>
      </dsp:txXfrm>
    </dsp:sp>
    <dsp:sp modelId="{B1AE7498-7304-42E6-9088-6BC6A9DBD728}">
      <dsp:nvSpPr>
        <dsp:cNvPr id="0" name=""/>
        <dsp:cNvSpPr/>
      </dsp:nvSpPr>
      <dsp:spPr>
        <a:xfrm>
          <a:off x="6479995" y="803169"/>
          <a:ext cx="1544062" cy="15440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5DBF4-58C3-4324-9C64-7F7EDAD92FC2}">
      <dsp:nvSpPr>
        <dsp:cNvPr id="0" name=""/>
        <dsp:cNvSpPr/>
      </dsp:nvSpPr>
      <dsp:spPr>
        <a:xfrm>
          <a:off x="6809057" y="1132231"/>
          <a:ext cx="885937" cy="8859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F78EE-84DB-4E05-B67F-64951567DAC7}">
      <dsp:nvSpPr>
        <dsp:cNvPr id="0" name=""/>
        <dsp:cNvSpPr/>
      </dsp:nvSpPr>
      <dsp:spPr>
        <a:xfrm>
          <a:off x="5986401" y="2828169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HOTS program</a:t>
          </a:r>
          <a:endParaRPr lang="en-US" sz="24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86401" y="2828169"/>
        <a:ext cx="253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F9B2A-C215-2047-A374-4F87CBF3B4F6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400AE-8884-2C41-9B9E-63403D8ABF99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Segmentation</a:t>
          </a:r>
        </a:p>
      </dsp:txBody>
      <dsp:txXfrm>
        <a:off x="2773960" y="706323"/>
        <a:ext cx="1086973" cy="543356"/>
      </dsp:txXfrm>
    </dsp:sp>
    <dsp:sp modelId="{47230309-11D1-4D4E-B012-FF9B83500298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E3991-AD14-9546-A31E-0E32D44D64F3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Targeting</a:t>
          </a:r>
        </a:p>
      </dsp:txBody>
      <dsp:txXfrm>
        <a:off x="2232861" y="1836927"/>
        <a:ext cx="1086973" cy="543356"/>
      </dsp:txXfrm>
    </dsp:sp>
    <dsp:sp modelId="{DC4869AD-B556-2144-BCF7-07553659A4E7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97CAA-5CAC-B84B-97AE-284343C3FCAB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Positioning</a:t>
          </a:r>
        </a:p>
      </dsp:txBody>
      <dsp:txXfrm>
        <a:off x="2776532" y="2969158"/>
        <a:ext cx="1086973" cy="5433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463EA-74B4-9047-B4BB-48E78AD51295}">
      <dsp:nvSpPr>
        <dsp:cNvPr id="0" name=""/>
        <dsp:cNvSpPr/>
      </dsp:nvSpPr>
      <dsp:spPr>
        <a:xfrm rot="16200000">
          <a:off x="626879" y="-626879"/>
          <a:ext cx="1669257" cy="2923016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Product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Standard Room</a:t>
          </a:r>
        </a:p>
      </dsp:txBody>
      <dsp:txXfrm rot="5400000">
        <a:off x="-1" y="1"/>
        <a:ext cx="2923016" cy="1251942"/>
      </dsp:txXfrm>
    </dsp:sp>
    <dsp:sp modelId="{6149B713-C898-4346-ABDD-806934AEAF15}">
      <dsp:nvSpPr>
        <dsp:cNvPr id="0" name=""/>
        <dsp:cNvSpPr/>
      </dsp:nvSpPr>
      <dsp:spPr>
        <a:xfrm>
          <a:off x="2923016" y="0"/>
          <a:ext cx="2923016" cy="1669257"/>
        </a:xfrm>
        <a:prstGeom prst="round1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Price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$100</a:t>
          </a:r>
        </a:p>
      </dsp:txBody>
      <dsp:txXfrm>
        <a:off x="2923016" y="0"/>
        <a:ext cx="2923016" cy="1251942"/>
      </dsp:txXfrm>
    </dsp:sp>
    <dsp:sp modelId="{6C97D7F6-19AA-224B-9A5C-21AD62579ACD}">
      <dsp:nvSpPr>
        <dsp:cNvPr id="0" name=""/>
        <dsp:cNvSpPr/>
      </dsp:nvSpPr>
      <dsp:spPr>
        <a:xfrm rot="10800000">
          <a:off x="0" y="1669257"/>
          <a:ext cx="2923016" cy="1669257"/>
        </a:xfrm>
        <a:prstGeom prst="round1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Promotion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Social media</a:t>
          </a:r>
        </a:p>
      </dsp:txBody>
      <dsp:txXfrm rot="10800000">
        <a:off x="0" y="2086571"/>
        <a:ext cx="2923016" cy="1251942"/>
      </dsp:txXfrm>
    </dsp:sp>
    <dsp:sp modelId="{1765C243-8759-114F-B05A-ED5A7ED54DA9}">
      <dsp:nvSpPr>
        <dsp:cNvPr id="0" name=""/>
        <dsp:cNvSpPr/>
      </dsp:nvSpPr>
      <dsp:spPr>
        <a:xfrm rot="5400000">
          <a:off x="3549896" y="1042377"/>
          <a:ext cx="1669257" cy="2923016"/>
        </a:xfrm>
        <a:prstGeom prst="round1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Place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Website &amp; Expedia</a:t>
          </a:r>
        </a:p>
      </dsp:txBody>
      <dsp:txXfrm rot="-5400000">
        <a:off x="2923016" y="2086571"/>
        <a:ext cx="2923016" cy="1251942"/>
      </dsp:txXfrm>
    </dsp:sp>
    <dsp:sp modelId="{2B50C1DE-6718-9A48-AB77-7424C5F937A9}">
      <dsp:nvSpPr>
        <dsp:cNvPr id="0" name=""/>
        <dsp:cNvSpPr/>
      </dsp:nvSpPr>
      <dsp:spPr>
        <a:xfrm>
          <a:off x="2046111" y="1251942"/>
          <a:ext cx="1753809" cy="834628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Accommodation</a:t>
          </a:r>
        </a:p>
      </dsp:txBody>
      <dsp:txXfrm>
        <a:off x="2086854" y="1292685"/>
        <a:ext cx="1672323" cy="753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9302" cy="496427"/>
          </a:xfrm>
          <a:prstGeom prst="rect">
            <a:avLst/>
          </a:prstGeom>
        </p:spPr>
        <p:txBody>
          <a:bodyPr vert="horz" lIns="88721" tIns="44360" rIns="88721" bIns="443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791" y="2"/>
            <a:ext cx="2949302" cy="496427"/>
          </a:xfrm>
          <a:prstGeom prst="rect">
            <a:avLst/>
          </a:prstGeom>
        </p:spPr>
        <p:txBody>
          <a:bodyPr vert="horz" lIns="88721" tIns="44360" rIns="88721" bIns="44360" rtlCol="0"/>
          <a:lstStyle>
            <a:lvl1pPr algn="r">
              <a:defRPr sz="1200"/>
            </a:lvl1pPr>
          </a:lstStyle>
          <a:p>
            <a:fld id="{BA6D3E5E-757D-2F42-8605-6DECCC1D588D}" type="datetimeFigureOut">
              <a:rPr lang="en-US" smtClean="0"/>
              <a:t>4/15/21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1370"/>
            <a:ext cx="2949302" cy="496427"/>
          </a:xfrm>
          <a:prstGeom prst="rect">
            <a:avLst/>
          </a:prstGeom>
        </p:spPr>
        <p:txBody>
          <a:bodyPr vert="horz" lIns="88721" tIns="44360" rIns="88721" bIns="443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791" y="9441370"/>
            <a:ext cx="2949302" cy="496427"/>
          </a:xfrm>
          <a:prstGeom prst="rect">
            <a:avLst/>
          </a:prstGeom>
        </p:spPr>
        <p:txBody>
          <a:bodyPr vert="horz" lIns="88721" tIns="44360" rIns="88721" bIns="44360" rtlCol="0" anchor="b"/>
          <a:lstStyle>
            <a:lvl1pPr algn="r">
              <a:defRPr sz="1200"/>
            </a:lvl1pPr>
          </a:lstStyle>
          <a:p>
            <a:fld id="{A9F12700-49C8-5644-8479-6A6FB7CF00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3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9302" cy="496427"/>
          </a:xfrm>
          <a:prstGeom prst="rect">
            <a:avLst/>
          </a:prstGeom>
        </p:spPr>
        <p:txBody>
          <a:bodyPr vert="horz" lIns="88721" tIns="44360" rIns="88721" bIns="4436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791" y="2"/>
            <a:ext cx="2949302" cy="496427"/>
          </a:xfrm>
          <a:prstGeom prst="rect">
            <a:avLst/>
          </a:prstGeom>
        </p:spPr>
        <p:txBody>
          <a:bodyPr vert="horz" lIns="88721" tIns="44360" rIns="88721" bIns="44360" rtlCol="0"/>
          <a:lstStyle>
            <a:lvl1pPr algn="r">
              <a:defRPr sz="1200"/>
            </a:lvl1pPr>
          </a:lstStyle>
          <a:p>
            <a:fld id="{069FE681-1195-454A-BE11-D2655FCEE131}" type="datetimeFigureOut">
              <a:rPr lang="en-AU" smtClean="0"/>
              <a:t>15/4/21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67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721" tIns="44360" rIns="88721" bIns="4436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58" y="4720685"/>
            <a:ext cx="5445099" cy="4472471"/>
          </a:xfrm>
          <a:prstGeom prst="rect">
            <a:avLst/>
          </a:prstGeom>
        </p:spPr>
        <p:txBody>
          <a:bodyPr vert="horz" lIns="88721" tIns="44360" rIns="88721" bIns="4436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1370"/>
            <a:ext cx="2949302" cy="496427"/>
          </a:xfrm>
          <a:prstGeom prst="rect">
            <a:avLst/>
          </a:prstGeom>
        </p:spPr>
        <p:txBody>
          <a:bodyPr vert="horz" lIns="88721" tIns="44360" rIns="88721" bIns="4436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791" y="9441370"/>
            <a:ext cx="2949302" cy="496427"/>
          </a:xfrm>
          <a:prstGeom prst="rect">
            <a:avLst/>
          </a:prstGeom>
        </p:spPr>
        <p:txBody>
          <a:bodyPr vert="horz" lIns="88721" tIns="44360" rIns="88721" bIns="44360" rtlCol="0" anchor="b"/>
          <a:lstStyle>
            <a:lvl1pPr algn="r">
              <a:defRPr sz="1200"/>
            </a:lvl1pPr>
          </a:lstStyle>
          <a:p>
            <a:fld id="{210CE585-4950-4E8D-99D3-7081F40355F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571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B446-6C3A-434A-9EAF-115FF2B52C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54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490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2343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372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to students about a balanced approach, not just relying one one channel over the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7733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 reading 5.4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1511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8981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1838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1725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514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341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subject and the class lesson for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6604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1981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4191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1341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9234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3678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090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307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9416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the first six (6) months of year three (3)– share the balanced score results for year 3 and 1 ½ year performance  with rankings.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2023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students that this subject requires out of class 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3335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545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framework to develop and select strategy. </a:t>
            </a:r>
          </a:p>
          <a:p>
            <a:r>
              <a:rPr lang="en-US" dirty="0"/>
              <a:t>This will be useful to follow this scope during the activity – Their hotel strategy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393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the students to reading 2.2</a:t>
            </a:r>
          </a:p>
          <a:p>
            <a:r>
              <a:rPr lang="en-US" dirty="0"/>
              <a:t>Hotel Business Plan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1876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STP stands for:</a:t>
            </a:r>
          </a:p>
          <a:p>
            <a:r>
              <a:rPr lang="en-US" dirty="0"/>
              <a:t>Segmentation – provide overview more detailed information in following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Target - provide overview more detailed information in following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Positioning - provide overview more detailed information in following slides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340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through the example provide:</a:t>
            </a:r>
          </a:p>
          <a:p>
            <a:endParaRPr lang="en-US" dirty="0"/>
          </a:p>
          <a:p>
            <a:r>
              <a:rPr lang="en-US" dirty="0"/>
              <a:t>Product – is standard room if they wish to include breakfast then this is a separate product same if they want to do weekday v weekend</a:t>
            </a:r>
          </a:p>
          <a:p>
            <a:r>
              <a:rPr lang="en-US" dirty="0"/>
              <a:t>Price – determine the price you will sell the standard room</a:t>
            </a:r>
          </a:p>
          <a:p>
            <a:r>
              <a:rPr lang="en-US" dirty="0"/>
              <a:t>Promotion – where will you advertise i.e. social media, print – explain to students to not confuse this with a promotions such as “bed and breakfast with parking”</a:t>
            </a:r>
          </a:p>
          <a:p>
            <a:r>
              <a:rPr lang="en-US" dirty="0"/>
              <a:t>Place – distribution where can consumers find the product – Expedia, booking. Com, hotel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4664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270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CE585-4950-4E8D-99D3-7081F40355FE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602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0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5394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494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967F5D-0C19-D649-B430-188D6AE3DF22}" type="datetimeFigureOut">
              <a:rPr lang="en-US" smtClean="0"/>
              <a:pPr/>
              <a:t>4/15/21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AA161F-9A73-6543-91E3-68EDB608E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2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967F5D-0C19-D649-B430-188D6AE3DF22}" type="datetimeFigureOut">
              <a:rPr lang="en-US" smtClean="0"/>
              <a:pPr/>
              <a:t>4/15/21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AA161F-9A73-6543-91E3-68EDB608EC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76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4176464" cy="4968552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Arial"/>
              <a:buChar char="•"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62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2708921"/>
            <a:ext cx="3816350" cy="32403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body copy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1052736"/>
            <a:ext cx="3816350" cy="14401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intro copy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64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5446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78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69160"/>
            <a:ext cx="439248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908720"/>
            <a:ext cx="439248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435898"/>
            <a:ext cx="3744416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3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468313" y="116632"/>
            <a:ext cx="5040312" cy="431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7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er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4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83976" y="188640"/>
            <a:ext cx="7772400" cy="533921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70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25016" y="7647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7647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83976" y="188640"/>
            <a:ext cx="7772400" cy="533921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60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D44FE-6F7E-8F46-B603-D056C9D49F39}" type="datetimeFigureOut">
              <a:rPr lang="en-US" smtClean="0"/>
              <a:t>4/15/21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B4A800-AAFF-6A4F-8366-A9BF983523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83976" y="188640"/>
            <a:ext cx="7772400" cy="533921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64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83976" y="188640"/>
            <a:ext cx="7772400" cy="533921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31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4239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4423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83976" y="116632"/>
            <a:ext cx="7772400" cy="6059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Click to edit Master title style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3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09728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21903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646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421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3976" y="230783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70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83976" y="188640"/>
            <a:ext cx="7772400" cy="533921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4176464" cy="4968552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Arial"/>
              <a:buChar char="•"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4643438" y="1196975"/>
            <a:ext cx="4177033" cy="5111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48684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92498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52736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92498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83976" y="188640"/>
            <a:ext cx="7772400" cy="533921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85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981075"/>
            <a:ext cx="8208962" cy="4464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83976" y="188640"/>
            <a:ext cx="7772400" cy="533921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1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73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 userDrawn="1"/>
        </p:nvSpPr>
        <p:spPr>
          <a:xfrm>
            <a:off x="1618803" y="5301208"/>
            <a:ext cx="3061213" cy="400110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YOUR CONTACT DETAILS HERE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02791"/>
            <a:ext cx="9144000" cy="749945"/>
          </a:xfrm>
          <a:prstGeom prst="rect">
            <a:avLst/>
          </a:prstGeom>
        </p:spPr>
        <p:txBody>
          <a:bodyPr anchor="ctr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Any 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97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1648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Online Image Placeholder 4"/>
          <p:cNvSpPr>
            <a:spLocks noGrp="1"/>
          </p:cNvSpPr>
          <p:nvPr>
            <p:ph type="clipArt" sz="quarter" idx="10"/>
          </p:nvPr>
        </p:nvSpPr>
        <p:spPr>
          <a:xfrm>
            <a:off x="733426" y="2273300"/>
            <a:ext cx="2771775" cy="2641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743576" y="2273300"/>
            <a:ext cx="2771775" cy="26416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98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19150" y="5092700"/>
            <a:ext cx="7877175" cy="154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81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63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545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726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18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-1" b="81"/>
          <a:stretch/>
        </p:blipFill>
        <p:spPr>
          <a:xfrm>
            <a:off x="18703" y="2"/>
            <a:ext cx="9125297" cy="68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10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94" y="-64549"/>
            <a:ext cx="9313420" cy="69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85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4966B008-6A48-44C2-8A36-1E2FDF434309}" type="datetimeFigureOut">
              <a:rPr lang="en-US" smtClean="0"/>
              <a:pPr/>
              <a:t>4/15/21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9A9F5BA2-A35B-4360-AD08-F9DE3C1392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23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54461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3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3976" y="86770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18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3976" y="230786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3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M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6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33801"/>
            <a:ext cx="7772400" cy="1362075"/>
          </a:xfrm>
        </p:spPr>
        <p:txBody>
          <a:bodyPr anchor="t">
            <a:normAutofit/>
          </a:bodyPr>
          <a:lstStyle>
            <a:lvl1pPr algn="l">
              <a:defRPr lang="en-US" sz="1477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336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954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22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455414" y="1384102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 lIns="64291" tIns="32146" rIns="64291" bIns="32146"/>
          <a:lstStyle>
            <a:lvl1pPr marL="0" marR="0" defTabSz="410751">
              <a:defRPr sz="3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0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25877109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25016" y="7647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7647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83976" y="188640"/>
            <a:ext cx="7772400" cy="533921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35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6902681" cy="1325563"/>
          </a:xfrm>
          <a:prstGeom prst="rect">
            <a:avLst/>
          </a:prstGeo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8650" y="1911351"/>
            <a:ext cx="8124825" cy="462245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66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uri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2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3976" y="86767"/>
            <a:ext cx="7772400" cy="60592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1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83976" y="6093296"/>
            <a:ext cx="7772400" cy="6059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Click to edit Master title style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9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016" y="7647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7647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15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emf"/><Relationship Id="rId4" Type="http://schemas.openxmlformats.org/officeDocument/2006/relationships/image" Target="../media/image10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emf"/><Relationship Id="rId5" Type="http://schemas.openxmlformats.org/officeDocument/2006/relationships/image" Target="../media/image2.emf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e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.jp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emf"/><Relationship Id="rId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BBM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" t="-15222" r="54079" b="143"/>
          <a:stretch/>
        </p:blipFill>
        <p:spPr bwMode="auto">
          <a:xfrm>
            <a:off x="4914807" y="-596640"/>
            <a:ext cx="4229193" cy="74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764704"/>
            <a:ext cx="4967536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1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MS _Main Entrance_Panorama_LR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9610" r="35983" b="-333"/>
          <a:stretch/>
        </p:blipFill>
        <p:spPr>
          <a:xfrm>
            <a:off x="0" y="771136"/>
            <a:ext cx="9144000" cy="61092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64704"/>
            <a:ext cx="4932040" cy="609329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5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BBM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-15222" r="43" b="143"/>
          <a:stretch/>
        </p:blipFill>
        <p:spPr bwMode="auto">
          <a:xfrm>
            <a:off x="-22188" y="-570875"/>
            <a:ext cx="9176490" cy="74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1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8"/>
          <a:srcRect l="15320"/>
          <a:stretch/>
        </p:blipFill>
        <p:spPr>
          <a:xfrm>
            <a:off x="0" y="0"/>
            <a:ext cx="9180512" cy="6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9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6" r:id="rId3"/>
    <p:sldLayoutId id="2147483747" r:id="rId4"/>
    <p:sldLayoutId id="2147483750" r:id="rId5"/>
    <p:sldLayoutId id="2147483751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MS _Main Entrance_Panorama_LR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8" t="14308" r="23979"/>
          <a:stretch/>
        </p:blipFill>
        <p:spPr>
          <a:xfrm>
            <a:off x="0" y="0"/>
            <a:ext cx="9144000" cy="577052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34504"/>
          <a:stretch/>
        </p:blipFill>
        <p:spPr>
          <a:xfrm>
            <a:off x="0" y="1037729"/>
            <a:ext cx="9144000" cy="80709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2234" y="5760640"/>
            <a:ext cx="9156234" cy="112474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>
            <a:spLocks noChangeAspect="1"/>
          </p:cNvSpPr>
          <p:nvPr userDrawn="1"/>
        </p:nvSpPr>
        <p:spPr>
          <a:xfrm>
            <a:off x="899592" y="6093296"/>
            <a:ext cx="7900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cap="all" dirty="0">
                <a:solidFill>
                  <a:schemeClr val="bg1"/>
                </a:solidFill>
                <a:latin typeface="HelveticaNeue Condensed"/>
                <a:cs typeface="HelveticaNeue Condensed"/>
              </a:rPr>
              <a:t>THE INTERNATIONAL COLLEGE OF MANAGEMENT SYDNEY    |   </a:t>
            </a:r>
            <a:r>
              <a:rPr lang="en-AU" sz="2000" cap="all" dirty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ICMS.EDU.AU</a:t>
            </a:r>
          </a:p>
        </p:txBody>
      </p:sp>
    </p:spTree>
    <p:extLst>
      <p:ext uri="{BB962C8B-B14F-4D97-AF65-F5344CB8AC3E}">
        <p14:creationId xmlns:p14="http://schemas.microsoft.com/office/powerpoint/2010/main" val="31393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/>
          <a:srcRect l="15320"/>
          <a:stretch/>
        </p:blipFill>
        <p:spPr>
          <a:xfrm>
            <a:off x="0" y="0"/>
            <a:ext cx="9180512" cy="626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>
            <a:alphaModFix amt="92000"/>
          </a:blip>
          <a:srcRect b="4386"/>
          <a:stretch/>
        </p:blipFill>
        <p:spPr>
          <a:xfrm>
            <a:off x="2718318" y="5540530"/>
            <a:ext cx="6444208" cy="134485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525344"/>
            <a:ext cx="2843808" cy="3600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1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2234" y="0"/>
            <a:ext cx="915623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CMS _Main Entrance_Panorama_LR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3504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-36512" y="1196752"/>
            <a:ext cx="9180512" cy="62674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6359" y="5301208"/>
            <a:ext cx="9150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cap="all" baseline="0" dirty="0">
                <a:solidFill>
                  <a:schemeClr val="bg1"/>
                </a:solidFill>
                <a:latin typeface="HelveticaNeue Condensed"/>
                <a:cs typeface="HelveticaNeue Condensed"/>
              </a:rPr>
              <a:t>                             </a:t>
            </a:r>
            <a:r>
              <a:rPr lang="en-AU" sz="2000" cap="all" dirty="0">
                <a:solidFill>
                  <a:schemeClr val="bg1"/>
                </a:solidFill>
                <a:latin typeface="HelveticaNeue Condensed"/>
                <a:cs typeface="HelveticaNeue Condensed"/>
              </a:rPr>
              <a:t>|   </a:t>
            </a:r>
            <a:r>
              <a:rPr lang="en-AU" sz="2000" cap="all" dirty="0">
                <a:solidFill>
                  <a:schemeClr val="bg1"/>
                </a:solidFill>
                <a:latin typeface="Helvetica Neue Bold Condensed"/>
                <a:cs typeface="Helvetica Neue Bold Condensed"/>
              </a:rPr>
              <a:t>ICMS.EDU.AU</a:t>
            </a:r>
          </a:p>
        </p:txBody>
      </p:sp>
    </p:spTree>
    <p:extLst>
      <p:ext uri="{BB962C8B-B14F-4D97-AF65-F5344CB8AC3E}">
        <p14:creationId xmlns:p14="http://schemas.microsoft.com/office/powerpoint/2010/main" val="134012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r="12145"/>
          <a:stretch/>
        </p:blipFill>
        <p:spPr>
          <a:xfrm>
            <a:off x="-60958" y="-80683"/>
            <a:ext cx="9248502" cy="69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3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txStyles>
    <p:titleStyle>
      <a:lvl1pPr algn="l" defTabSz="514363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91" indent="-128591" algn="l" defTabSz="514363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72" indent="-128591" algn="l" defTabSz="514363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54" indent="-128591" algn="l" defTabSz="514363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35" indent="-128591" algn="l" defTabSz="514363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316" indent="-128591" algn="l" defTabSz="514363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98" indent="-128591" algn="l" defTabSz="514363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80" indent="-128591" algn="l" defTabSz="514363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61" indent="-128591" algn="l" defTabSz="514363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6042" indent="-128591" algn="l" defTabSz="514363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81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63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45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26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907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89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70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51" algn="l" defTabSz="514363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b="84019"/>
          <a:stretch/>
        </p:blipFill>
        <p:spPr>
          <a:xfrm>
            <a:off x="18703" y="2"/>
            <a:ext cx="9125297" cy="110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4" r:id="rId3"/>
    <p:sldLayoutId id="2147483805" r:id="rId4"/>
    <p:sldLayoutId id="2147483806" r:id="rId5"/>
    <p:sldLayoutId id="2147483807" r:id="rId6"/>
    <p:sldLayoutId id="2147483810" r:id="rId7"/>
    <p:sldLayoutId id="2147483811" r:id="rId8"/>
    <p:sldLayoutId id="2147483814" r:id="rId9"/>
    <p:sldLayoutId id="2147483816" r:id="rId10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5" indent="-171455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2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8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37355674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1" r="16471"/>
          <a:stretch/>
        </p:blipFill>
        <p:spPr>
          <a:xfrm>
            <a:off x="4966761" y="764704"/>
            <a:ext cx="4177240" cy="61206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764704"/>
            <a:ext cx="4967536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6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us and Swiss Flags Colle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86" y="548680"/>
            <a:ext cx="4206213" cy="6309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764704"/>
            <a:ext cx="4967536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MS2 0730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5" r="26334"/>
          <a:stretch/>
        </p:blipFill>
        <p:spPr>
          <a:xfrm>
            <a:off x="4966761" y="687501"/>
            <a:ext cx="4177239" cy="619788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764704"/>
            <a:ext cx="4967536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74920180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r="31019"/>
          <a:stretch/>
        </p:blipFill>
        <p:spPr>
          <a:xfrm>
            <a:off x="4966760" y="760113"/>
            <a:ext cx="4177239" cy="609788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764704"/>
            <a:ext cx="4967536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6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10086700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8" t="158" r="4690" b="-158"/>
          <a:stretch/>
        </p:blipFill>
        <p:spPr>
          <a:xfrm>
            <a:off x="4978101" y="766173"/>
            <a:ext cx="4165899" cy="61176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764704"/>
            <a:ext cx="4967536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60357616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2"/>
          <a:stretch/>
        </p:blipFill>
        <p:spPr>
          <a:xfrm>
            <a:off x="4966761" y="368300"/>
            <a:ext cx="4177239" cy="64897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764704"/>
            <a:ext cx="4967536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2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/>
          <a:srcRect l="23720"/>
          <a:stretch/>
        </p:blipFill>
        <p:spPr>
          <a:xfrm>
            <a:off x="0" y="6264696"/>
            <a:ext cx="9153600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7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55" r:id="rId6"/>
    <p:sldLayoutId id="2147483756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MS _Main Entrance_Panorama_LR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9610" r="35983" b="-333"/>
          <a:stretch/>
        </p:blipFill>
        <p:spPr>
          <a:xfrm>
            <a:off x="0" y="771136"/>
            <a:ext cx="9144000" cy="61092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12" y="0"/>
            <a:ext cx="9144000" cy="758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/>
          <a:srcRect l="15320"/>
          <a:stretch/>
        </p:blipFill>
        <p:spPr>
          <a:xfrm>
            <a:off x="0" y="642020"/>
            <a:ext cx="9144512" cy="6242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64704"/>
            <a:ext cx="4932040" cy="609329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0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Relationship Id="rId5" Type="http://schemas.openxmlformats.org/officeDocument/2006/relationships/hyperlink" Target="http://hub.icms.edu.au/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tif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33" y="850652"/>
            <a:ext cx="7920929" cy="778148"/>
          </a:xfrm>
        </p:spPr>
        <p:txBody>
          <a:bodyPr/>
          <a:lstStyle/>
          <a:p>
            <a:pPr algn="ctr"/>
            <a:r>
              <a:rPr lang="en-US" dirty="0"/>
              <a:t>HOS301A Hotel Management Simulation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15616" y="5363294"/>
            <a:ext cx="6768751" cy="1162050"/>
          </a:xfrm>
        </p:spPr>
        <p:txBody>
          <a:bodyPr/>
          <a:lstStyle/>
          <a:p>
            <a:pPr algn="ctr"/>
            <a:r>
              <a:rPr lang="en-AU" sz="2100" dirty="0"/>
              <a:t>HOTEL MANAGEMENT REVIEW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72799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4AE331-2EAC-A846-9693-978335428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98683" cy="2052112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0C4CB3-13DA-3345-91B6-425F6797D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443" y="1032851"/>
            <a:ext cx="5860346" cy="16436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 refers to the number of rooms occupied at any give of time.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8D75A1-5D8D-9546-9E56-CBCC5239EE6D}"/>
              </a:ext>
            </a:extLst>
          </p:cNvPr>
          <p:cNvSpPr/>
          <p:nvPr/>
        </p:nvSpPr>
        <p:spPr>
          <a:xfrm rot="5400000">
            <a:off x="-689916" y="5695416"/>
            <a:ext cx="5080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 Formula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C65BBF1-9C20-DE48-903E-E77D91508821}"/>
              </a:ext>
            </a:extLst>
          </p:cNvPr>
          <p:cNvSpPr txBox="1">
            <a:spLocks/>
          </p:cNvSpPr>
          <p:nvPr/>
        </p:nvSpPr>
        <p:spPr>
          <a:xfrm>
            <a:off x="4578529" y="4170129"/>
            <a:ext cx="2760736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Rooms sold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Rooms available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04E5EE4-54F8-A546-9301-CD9D0691DF39}"/>
              </a:ext>
            </a:extLst>
          </p:cNvPr>
          <p:cNvSpPr txBox="1">
            <a:spLocks/>
          </p:cNvSpPr>
          <p:nvPr/>
        </p:nvSpPr>
        <p:spPr>
          <a:xfrm>
            <a:off x="2209402" y="4181475"/>
            <a:ext cx="2369127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 =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8C170-2BD8-B94E-AF80-8C7FD38693FF}"/>
              </a:ext>
            </a:extLst>
          </p:cNvPr>
          <p:cNvCxnSpPr>
            <a:cxnSpLocks/>
          </p:cNvCxnSpPr>
          <p:nvPr/>
        </p:nvCxnSpPr>
        <p:spPr>
          <a:xfrm>
            <a:off x="4578529" y="4943475"/>
            <a:ext cx="2760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5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15C2C7-4AA7-C741-8539-528D3D9A6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98683" cy="20521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0C4CB3-13DA-3345-91B6-425F6797D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443" y="1133370"/>
            <a:ext cx="5860346" cy="1643674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Daily Rate (ADR) is a metric that measure the average revenue earned per occupied room. This does not include F&amp;B or other departmental revenue. It is rooms revenue only.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8D75A1-5D8D-9546-9E56-CBCC5239EE6D}"/>
              </a:ext>
            </a:extLst>
          </p:cNvPr>
          <p:cNvSpPr/>
          <p:nvPr/>
        </p:nvSpPr>
        <p:spPr>
          <a:xfrm rot="5400000">
            <a:off x="552233" y="4841194"/>
            <a:ext cx="2595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  Formula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C65BBF1-9C20-DE48-903E-E77D91508821}"/>
              </a:ext>
            </a:extLst>
          </p:cNvPr>
          <p:cNvSpPr txBox="1">
            <a:spLocks/>
          </p:cNvSpPr>
          <p:nvPr/>
        </p:nvSpPr>
        <p:spPr>
          <a:xfrm>
            <a:off x="4378036" y="4170129"/>
            <a:ext cx="3726873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rooms revenue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rooms sold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04E5EE4-54F8-A546-9301-CD9D0691DF39}"/>
              </a:ext>
            </a:extLst>
          </p:cNvPr>
          <p:cNvSpPr txBox="1">
            <a:spLocks/>
          </p:cNvSpPr>
          <p:nvPr/>
        </p:nvSpPr>
        <p:spPr>
          <a:xfrm>
            <a:off x="2386337" y="4005518"/>
            <a:ext cx="2266197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Daily Rate =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8C170-2BD8-B94E-AF80-8C7FD38693FF}"/>
              </a:ext>
            </a:extLst>
          </p:cNvPr>
          <p:cNvCxnSpPr>
            <a:cxnSpLocks/>
          </p:cNvCxnSpPr>
          <p:nvPr/>
        </p:nvCxnSpPr>
        <p:spPr>
          <a:xfrm>
            <a:off x="4572000" y="4943475"/>
            <a:ext cx="35329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5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0C4CB3-13DA-3345-91B6-425F6797D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443" y="1032851"/>
            <a:ext cx="5860346" cy="16436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per available room (RevPAR) is a metric that measure the revenue earned per available room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8D75A1-5D8D-9546-9E56-CBCC5239EE6D}"/>
              </a:ext>
            </a:extLst>
          </p:cNvPr>
          <p:cNvSpPr/>
          <p:nvPr/>
        </p:nvSpPr>
        <p:spPr>
          <a:xfrm rot="5400000">
            <a:off x="323632" y="4789237"/>
            <a:ext cx="305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RevPAR Formula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C65BBF1-9C20-DE48-903E-E77D91508821}"/>
              </a:ext>
            </a:extLst>
          </p:cNvPr>
          <p:cNvSpPr txBox="1">
            <a:spLocks/>
          </p:cNvSpPr>
          <p:nvPr/>
        </p:nvSpPr>
        <p:spPr>
          <a:xfrm>
            <a:off x="4378036" y="4005518"/>
            <a:ext cx="3726873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rooms revenue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available rooms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04E5EE4-54F8-A546-9301-CD9D0691DF39}"/>
              </a:ext>
            </a:extLst>
          </p:cNvPr>
          <p:cNvSpPr txBox="1">
            <a:spLocks/>
          </p:cNvSpPr>
          <p:nvPr/>
        </p:nvSpPr>
        <p:spPr>
          <a:xfrm>
            <a:off x="2386337" y="4005518"/>
            <a:ext cx="2266197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RevPAR =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8C170-2BD8-B94E-AF80-8C7FD38693FF}"/>
              </a:ext>
            </a:extLst>
          </p:cNvPr>
          <p:cNvCxnSpPr>
            <a:cxnSpLocks/>
          </p:cNvCxnSpPr>
          <p:nvPr/>
        </p:nvCxnSpPr>
        <p:spPr>
          <a:xfrm>
            <a:off x="4572000" y="4777220"/>
            <a:ext cx="35329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8BACE7D-C170-F246-A37F-7266FDC68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98683" cy="20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378A84-F5EE-5047-8BDE-3634737CC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98683" cy="20521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GOPPAR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0C4CB3-13DA-3345-91B6-425F6797D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443" y="991286"/>
            <a:ext cx="5860346" cy="16436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 operating profit per available room (GOPPAR) is a metric that measure the profitability per available room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8D75A1-5D8D-9546-9E56-CBCC5239EE6D}"/>
              </a:ext>
            </a:extLst>
          </p:cNvPr>
          <p:cNvSpPr/>
          <p:nvPr/>
        </p:nvSpPr>
        <p:spPr>
          <a:xfrm rot="5400000">
            <a:off x="183353" y="4709590"/>
            <a:ext cx="3333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GOPPAR Formula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C65BBF1-9C20-DE48-903E-E77D91508821}"/>
              </a:ext>
            </a:extLst>
          </p:cNvPr>
          <p:cNvSpPr txBox="1">
            <a:spLocks/>
          </p:cNvSpPr>
          <p:nvPr/>
        </p:nvSpPr>
        <p:spPr>
          <a:xfrm>
            <a:off x="4378036" y="3969238"/>
            <a:ext cx="3726873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 operating profit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available rooms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04E5EE4-54F8-A546-9301-CD9D0691DF39}"/>
              </a:ext>
            </a:extLst>
          </p:cNvPr>
          <p:cNvSpPr txBox="1">
            <a:spLocks/>
          </p:cNvSpPr>
          <p:nvPr/>
        </p:nvSpPr>
        <p:spPr>
          <a:xfrm>
            <a:off x="2386337" y="4005518"/>
            <a:ext cx="2266197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GOPPAR =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8C170-2BD8-B94E-AF80-8C7FD38693FF}"/>
              </a:ext>
            </a:extLst>
          </p:cNvPr>
          <p:cNvCxnSpPr>
            <a:cxnSpLocks/>
          </p:cNvCxnSpPr>
          <p:nvPr/>
        </p:nvCxnSpPr>
        <p:spPr>
          <a:xfrm>
            <a:off x="4572000" y="4791075"/>
            <a:ext cx="35329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0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F4D0E8-E175-B046-9E3A-0FDC29F95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98683" cy="2052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12F607-768F-3445-84FE-58E3CE7A7F64}"/>
              </a:ext>
            </a:extLst>
          </p:cNvPr>
          <p:cNvSpPr/>
          <p:nvPr/>
        </p:nvSpPr>
        <p:spPr>
          <a:xfrm>
            <a:off x="1066791" y="3455422"/>
            <a:ext cx="38654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Channels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2E51E7-241F-2241-8102-8850016DFF2E}"/>
              </a:ext>
            </a:extLst>
          </p:cNvPr>
          <p:cNvSpPr/>
          <p:nvPr/>
        </p:nvSpPr>
        <p:spPr>
          <a:xfrm>
            <a:off x="706582" y="4134987"/>
            <a:ext cx="3865418" cy="70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Hotel Website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F04911-D547-F244-92D7-87BAFF4B9641}"/>
              </a:ext>
            </a:extLst>
          </p:cNvPr>
          <p:cNvSpPr/>
          <p:nvPr/>
        </p:nvSpPr>
        <p:spPr>
          <a:xfrm>
            <a:off x="706582" y="5053779"/>
            <a:ext cx="3865418" cy="70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Reservations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43521-E372-DD42-B8AF-3C561FA73931}"/>
              </a:ext>
            </a:extLst>
          </p:cNvPr>
          <p:cNvSpPr/>
          <p:nvPr/>
        </p:nvSpPr>
        <p:spPr>
          <a:xfrm>
            <a:off x="706582" y="5965404"/>
            <a:ext cx="3865418" cy="70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Walk 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7FD958-CB09-5D4B-931F-0E9EC824ECB9}"/>
              </a:ext>
            </a:extLst>
          </p:cNvPr>
          <p:cNvSpPr/>
          <p:nvPr/>
        </p:nvSpPr>
        <p:spPr>
          <a:xfrm>
            <a:off x="4904504" y="4162692"/>
            <a:ext cx="3865418" cy="70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Online Travel Agents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FC935F-A376-9347-BE8C-4C30ADB54CCD}"/>
              </a:ext>
            </a:extLst>
          </p:cNvPr>
          <p:cNvSpPr/>
          <p:nvPr/>
        </p:nvSpPr>
        <p:spPr>
          <a:xfrm>
            <a:off x="4932209" y="5090956"/>
            <a:ext cx="3865418" cy="70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Third Party Website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3FC6AE-8E80-A547-B5CD-906EE99E5166}"/>
              </a:ext>
            </a:extLst>
          </p:cNvPr>
          <p:cNvSpPr/>
          <p:nvPr/>
        </p:nvSpPr>
        <p:spPr>
          <a:xfrm>
            <a:off x="4932209" y="5977648"/>
            <a:ext cx="3865418" cy="70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Wholesalers / Travel Agents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A52A3D-32A5-904C-BBEA-B4CDD4F51012}"/>
              </a:ext>
            </a:extLst>
          </p:cNvPr>
          <p:cNvSpPr/>
          <p:nvPr/>
        </p:nvSpPr>
        <p:spPr>
          <a:xfrm>
            <a:off x="5402964" y="3423693"/>
            <a:ext cx="38654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Indirect Channels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80AC7AB-491B-5646-BF93-DF48A7534D3F}"/>
              </a:ext>
            </a:extLst>
          </p:cNvPr>
          <p:cNvSpPr txBox="1">
            <a:spLocks/>
          </p:cNvSpPr>
          <p:nvPr/>
        </p:nvSpPr>
        <p:spPr>
          <a:xfrm>
            <a:off x="3206040" y="858977"/>
            <a:ext cx="5937960" cy="1890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4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diversified distribution strategy will allow hotels to reach a larger number of clients. This should be aligned with overall hotel and marketing strategy, know where your audience is.</a:t>
            </a:r>
          </a:p>
        </p:txBody>
      </p:sp>
    </p:spTree>
    <p:extLst>
      <p:ext uri="{BB962C8B-B14F-4D97-AF65-F5344CB8AC3E}">
        <p14:creationId xmlns:p14="http://schemas.microsoft.com/office/powerpoint/2010/main" val="216311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884F75-374B-FF41-A270-D6592DA3E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30733" cy="2052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1F401E-6D2B-AE45-8C0E-0FF38F64A3D7}"/>
              </a:ext>
            </a:extLst>
          </p:cNvPr>
          <p:cNvSpPr/>
          <p:nvPr/>
        </p:nvSpPr>
        <p:spPr>
          <a:xfrm>
            <a:off x="3294145" y="3906612"/>
            <a:ext cx="50737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contacts / bodies / customers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pricing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digital platforms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Subscribe and follow social platforms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Subscribe to their mailing list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Alerts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monitoring tools 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37F15-99DF-354D-A107-BAFA02A004EC}"/>
              </a:ext>
            </a:extLst>
          </p:cNvPr>
          <p:cNvSpPr/>
          <p:nvPr/>
        </p:nvSpPr>
        <p:spPr>
          <a:xfrm rot="5400000">
            <a:off x="1142309" y="5143113"/>
            <a:ext cx="2968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Competitor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976157-4C55-7649-B963-2045D31210A9}"/>
              </a:ext>
            </a:extLst>
          </p:cNvPr>
          <p:cNvCxnSpPr>
            <a:cxnSpLocks/>
          </p:cNvCxnSpPr>
          <p:nvPr/>
        </p:nvCxnSpPr>
        <p:spPr>
          <a:xfrm>
            <a:off x="3075670" y="3889892"/>
            <a:ext cx="0" cy="27951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4AD058A-0A51-9142-AD75-2A795CA88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343" y="931144"/>
            <a:ext cx="5711966" cy="1866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Competitor analysis provides you with a clear picture of what you are up against</a:t>
            </a:r>
          </a:p>
          <a:p>
            <a:pPr marL="0" indent="0">
              <a:buNone/>
            </a:pPr>
            <a:r>
              <a:rPr lang="en-AU" sz="12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Zee absolute blog post</a:t>
            </a:r>
            <a:b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4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1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765CF4-EC1B-034B-9762-498424C2CCE1}"/>
              </a:ext>
            </a:extLst>
          </p:cNvPr>
          <p:cNvSpPr txBox="1">
            <a:spLocks/>
          </p:cNvSpPr>
          <p:nvPr/>
        </p:nvSpPr>
        <p:spPr>
          <a:xfrm>
            <a:off x="3459449" y="409982"/>
            <a:ext cx="4951042" cy="10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DECISION</a:t>
            </a:r>
          </a:p>
          <a:p>
            <a:pPr marL="285763" lvl="1" indent="0" defTabSz="914400"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7D5FB-0C27-FC4A-AB81-76743377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9" y="14068"/>
            <a:ext cx="3017044" cy="1724025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959798-39F7-B84F-A72A-5EA1F28A9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8" y="2785754"/>
            <a:ext cx="5770439" cy="39463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38A70C-2A4B-2E44-AACA-D68352AE870D}"/>
              </a:ext>
            </a:extLst>
          </p:cNvPr>
          <p:cNvSpPr/>
          <p:nvPr/>
        </p:nvSpPr>
        <p:spPr>
          <a:xfrm>
            <a:off x="5529810" y="3576106"/>
            <a:ext cx="1083025" cy="20076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45222-C9AF-644F-A41E-5211D3398B00}"/>
              </a:ext>
            </a:extLst>
          </p:cNvPr>
          <p:cNvSpPr/>
          <p:nvPr/>
        </p:nvSpPr>
        <p:spPr>
          <a:xfrm>
            <a:off x="4714181" y="5176724"/>
            <a:ext cx="2667279" cy="200764"/>
          </a:xfrm>
          <a:prstGeom prst="rect">
            <a:avLst/>
          </a:prstGeom>
          <a:noFill/>
          <a:ln w="3810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41DD24-E494-654C-BBB3-EA07290D43AE}"/>
              </a:ext>
            </a:extLst>
          </p:cNvPr>
          <p:cNvSpPr/>
          <p:nvPr/>
        </p:nvSpPr>
        <p:spPr>
          <a:xfrm>
            <a:off x="586671" y="3590926"/>
            <a:ext cx="2500311" cy="59635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CA2DB6-E4E8-4844-A0DA-24C4EEA0A5CF}"/>
              </a:ext>
            </a:extLst>
          </p:cNvPr>
          <p:cNvSpPr/>
          <p:nvPr/>
        </p:nvSpPr>
        <p:spPr>
          <a:xfrm>
            <a:off x="519085" y="5176724"/>
            <a:ext cx="2500311" cy="1490775"/>
          </a:xfrm>
          <a:prstGeom prst="rect">
            <a:avLst/>
          </a:prstGeom>
          <a:noFill/>
          <a:ln w="3810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337175-F934-CB49-988E-815E2F008C96}"/>
              </a:ext>
            </a:extLst>
          </p:cNvPr>
          <p:cNvSpPr txBox="1"/>
          <p:nvPr/>
        </p:nvSpPr>
        <p:spPr>
          <a:xfrm>
            <a:off x="653317" y="3665970"/>
            <a:ext cx="248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month’s data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1224FA-68F3-F64E-A3D3-D19FF7D8E934}"/>
              </a:ext>
            </a:extLst>
          </p:cNvPr>
          <p:cNvSpPr txBox="1"/>
          <p:nvPr/>
        </p:nvSpPr>
        <p:spPr>
          <a:xfrm>
            <a:off x="519085" y="5321946"/>
            <a:ext cx="243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previous year performance to current year performance</a:t>
            </a:r>
          </a:p>
        </p:txBody>
      </p:sp>
    </p:spTree>
    <p:extLst>
      <p:ext uri="{BB962C8B-B14F-4D97-AF65-F5344CB8AC3E}">
        <p14:creationId xmlns:p14="http://schemas.microsoft.com/office/powerpoint/2010/main" val="1951849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4ED90-5628-C24D-B40D-D2B43A4FD843}"/>
              </a:ext>
            </a:extLst>
          </p:cNvPr>
          <p:cNvSpPr txBox="1"/>
          <p:nvPr/>
        </p:nvSpPr>
        <p:spPr>
          <a:xfrm>
            <a:off x="3100386" y="190501"/>
            <a:ext cx="4461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 YEAR 3: </a:t>
            </a:r>
          </a:p>
          <a:p>
            <a:pPr algn="ctr"/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minutes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092C5AA-29F9-6F48-A671-F3CFDB376AA0}"/>
              </a:ext>
            </a:extLst>
          </p:cNvPr>
          <p:cNvSpPr txBox="1">
            <a:spLocks/>
          </p:cNvSpPr>
          <p:nvPr/>
        </p:nvSpPr>
        <p:spPr>
          <a:xfrm>
            <a:off x="3271836" y="1664493"/>
            <a:ext cx="4861033" cy="1012031"/>
          </a:xfrm>
          <a:prstGeom prst="rect">
            <a:avLst/>
          </a:prstGeom>
        </p:spPr>
        <p:txBody>
          <a:bodyPr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b="1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DECISION CYCLES </a:t>
            </a:r>
          </a:p>
          <a:p>
            <a:pPr marL="0" indent="0" algn="ctr">
              <a:buNone/>
            </a:pPr>
            <a:r>
              <a:rPr lang="en-AU" sz="2400" b="1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APRIL</a:t>
            </a:r>
            <a:endParaRPr lang="en-US" sz="2400" b="1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8" lvl="1" indent="0" algn="ctr">
              <a:buNone/>
            </a:pPr>
            <a:endParaRPr lang="en-US" sz="24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B9B9F7-C260-7740-9E0F-5AB0CAB5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" y="3400425"/>
            <a:ext cx="7243042" cy="30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8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B3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34674CB8-29E2-EB44-AEA6-481A6F39114E}"/>
              </a:ext>
            </a:extLst>
          </p:cNvPr>
          <p:cNvSpPr txBox="1">
            <a:spLocks/>
          </p:cNvSpPr>
          <p:nvPr/>
        </p:nvSpPr>
        <p:spPr>
          <a:xfrm>
            <a:off x="3100385" y="310517"/>
            <a:ext cx="4951042" cy="10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63" lvl="1" indent="0" defTabSz="914400"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B6F2EB2-753B-CB4E-830A-FA60BC78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295" y="1038537"/>
            <a:ext cx="6030557" cy="1255305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AU" sz="36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financial statements are designed to provide a picture of the overall financial position and performance of the hotel.</a:t>
            </a:r>
          </a:p>
          <a:p>
            <a:pPr marL="0" indent="0" algn="just">
              <a:buNone/>
            </a:pPr>
            <a:endParaRPr lang="en-AU" sz="12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AU" sz="1200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Atrill, P., McLaney, E., &amp; Harvey, D., Accounting: An Introduction, 6th Edition, Pearson Education Australia </a:t>
            </a:r>
          </a:p>
          <a:p>
            <a:pPr marL="0" indent="0" algn="just">
              <a:buNone/>
            </a:pPr>
            <a:endParaRPr lang="en-AU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6E5678-FA27-3A45-A1D5-AC9832D0FF5E}"/>
              </a:ext>
            </a:extLst>
          </p:cNvPr>
          <p:cNvCxnSpPr>
            <a:cxnSpLocks/>
          </p:cNvCxnSpPr>
          <p:nvPr/>
        </p:nvCxnSpPr>
        <p:spPr>
          <a:xfrm>
            <a:off x="3075670" y="3889892"/>
            <a:ext cx="0" cy="27951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8B8FA-24D7-E543-B539-EB6C46C90D97}"/>
              </a:ext>
            </a:extLst>
          </p:cNvPr>
          <p:cNvSpPr/>
          <p:nvPr/>
        </p:nvSpPr>
        <p:spPr>
          <a:xfrm rot="5400000">
            <a:off x="1142309" y="5143113"/>
            <a:ext cx="2968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 REPORTS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7AF1EE-3C14-4748-8E39-5184D8778F5B}"/>
              </a:ext>
            </a:extLst>
          </p:cNvPr>
          <p:cNvSpPr/>
          <p:nvPr/>
        </p:nvSpPr>
        <p:spPr>
          <a:xfrm>
            <a:off x="3294144" y="4586732"/>
            <a:ext cx="5849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 of Cash Flow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 of Income Statement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 of financial position - Balance sheet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287650-0572-ED4A-B858-C6C17B632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8" y="-1"/>
            <a:ext cx="3193363" cy="21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4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618265-907E-FA43-9E31-B72CE0987BE6}"/>
              </a:ext>
            </a:extLst>
          </p:cNvPr>
          <p:cNvSpPr/>
          <p:nvPr/>
        </p:nvSpPr>
        <p:spPr>
          <a:xfrm>
            <a:off x="-1780426" y="3242517"/>
            <a:ext cx="5849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250" lvl="1"/>
            <a:endParaRPr lang="en-US" sz="20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/>
            <a:endParaRPr lang="en-US" sz="20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/>
            <a:endParaRPr lang="en-US" sz="20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4B8F4-C7FC-474A-B6BD-53C87EC0ED1B}"/>
              </a:ext>
            </a:extLst>
          </p:cNvPr>
          <p:cNvSpPr/>
          <p:nvPr/>
        </p:nvSpPr>
        <p:spPr>
          <a:xfrm>
            <a:off x="3200892" y="2755412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2250" lvl="1"/>
            <a:r>
              <a:rPr lang="en-US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one – displays income from three generating departments (accommodation, f&amp;b, other) </a:t>
            </a:r>
            <a:endParaRPr lang="en-US" sz="20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09034F-2344-B043-B31C-6B8B302529F9}"/>
              </a:ext>
            </a:extLst>
          </p:cNvPr>
          <p:cNvSpPr/>
          <p:nvPr/>
        </p:nvSpPr>
        <p:spPr>
          <a:xfrm>
            <a:off x="3200892" y="3808723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two  – displays expenses from three departments (accommodation, f&amp;b, other)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D217F8-530D-0C4B-BEE9-913ED4616AA9}"/>
              </a:ext>
            </a:extLst>
          </p:cNvPr>
          <p:cNvSpPr/>
          <p:nvPr/>
        </p:nvSpPr>
        <p:spPr>
          <a:xfrm>
            <a:off x="3200891" y="4819932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three – displays undistributed operating expenses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672EA3-0A79-614E-A991-09B3FB138F3B}"/>
              </a:ext>
            </a:extLst>
          </p:cNvPr>
          <p:cNvSpPr/>
          <p:nvPr/>
        </p:nvSpPr>
        <p:spPr>
          <a:xfrm>
            <a:off x="3200891" y="5870472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four – displays fixed charges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BD85FD6-9B44-0C44-8B4E-4750192DB461}"/>
              </a:ext>
            </a:extLst>
          </p:cNvPr>
          <p:cNvSpPr txBox="1">
            <a:spLocks/>
          </p:cNvSpPr>
          <p:nvPr/>
        </p:nvSpPr>
        <p:spPr>
          <a:xfrm>
            <a:off x="587018" y="190501"/>
            <a:ext cx="2526425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algn="ctr" defTabSz="914400"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</a:p>
          <a:p>
            <a:pPr algn="ctr" defTabSz="914400"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71281AE-32C4-D847-B552-446B9684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846" y="676825"/>
            <a:ext cx="6030557" cy="2078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report that summaries all the department operating schedules.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ADB18-2B8B-AA48-99BC-0DD8439C0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8" y="-1"/>
            <a:ext cx="3193363" cy="21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2305"/>
            <a:ext cx="8010939" cy="1106036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The Student Evaluation of Teaching and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6DE80-6A0A-D747-8072-B7E73870F9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655" y="3952691"/>
            <a:ext cx="2121222" cy="2936619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8982187-E2CA-DF48-B542-4D2DCB7FD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8" t="7952" b="12508"/>
          <a:stretch/>
        </p:blipFill>
        <p:spPr>
          <a:xfrm>
            <a:off x="288234" y="3021902"/>
            <a:ext cx="6257466" cy="2399098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616040-D9FD-2440-A1F4-4849DD23B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8" b="15670"/>
          <a:stretch/>
        </p:blipFill>
        <p:spPr>
          <a:xfrm>
            <a:off x="288234" y="5421001"/>
            <a:ext cx="6257466" cy="121478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A64C5A7-D32E-794E-9215-93E0918D6AE4}"/>
              </a:ext>
            </a:extLst>
          </p:cNvPr>
          <p:cNvSpPr/>
          <p:nvPr/>
        </p:nvSpPr>
        <p:spPr>
          <a:xfrm>
            <a:off x="0" y="5039139"/>
            <a:ext cx="1500809" cy="3818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0C3B4A-44CD-5741-8B73-77E82026E2CC}"/>
              </a:ext>
            </a:extLst>
          </p:cNvPr>
          <p:cNvSpPr/>
          <p:nvPr/>
        </p:nvSpPr>
        <p:spPr>
          <a:xfrm>
            <a:off x="122582" y="6253928"/>
            <a:ext cx="1500809" cy="3818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FB2305-A227-0A46-BA37-A64C9DFF6894}"/>
              </a:ext>
            </a:extLst>
          </p:cNvPr>
          <p:cNvSpPr/>
          <p:nvPr/>
        </p:nvSpPr>
        <p:spPr>
          <a:xfrm>
            <a:off x="0" y="907478"/>
            <a:ext cx="914400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solidFill>
                  <a:prstClr val="black"/>
                </a:solidFill>
                <a:latin typeface="Arial"/>
              </a:rPr>
              <a:t>Go to the ICMS Student Hub Page by clicking here </a:t>
            </a:r>
            <a:r>
              <a:rPr lang="en-GB" sz="2400" dirty="0">
                <a:solidFill>
                  <a:prstClr val="black"/>
                </a:solidFill>
                <a:latin typeface="Arial"/>
                <a:hlinkClick r:id="rId5"/>
              </a:rPr>
              <a:t>http://hub.icms.edu.au/</a:t>
            </a:r>
            <a:endParaRPr lang="en-GB" sz="2400" dirty="0">
              <a:solidFill>
                <a:prstClr val="black"/>
              </a:solidFill>
              <a:latin typeface="Arial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/>
              </a:rPr>
              <a:t>PLEASE NOTE</a:t>
            </a:r>
            <a:r>
              <a:rPr lang="en-GB" sz="2400" dirty="0">
                <a:solidFill>
                  <a:prstClr val="black"/>
                </a:solidFill>
                <a:latin typeface="Arial"/>
              </a:rPr>
              <a:t> - this log-in will only take you to the site – it </a:t>
            </a:r>
            <a:r>
              <a:rPr lang="en-GB" sz="2400" b="1" dirty="0">
                <a:solidFill>
                  <a:prstClr val="black"/>
                </a:solidFill>
                <a:latin typeface="Arial"/>
              </a:rPr>
              <a:t>will not identify you</a:t>
            </a:r>
            <a:r>
              <a:rPr lang="en-GB" sz="2400" dirty="0">
                <a:solidFill>
                  <a:prstClr val="black"/>
                </a:solidFill>
                <a:latin typeface="Arial"/>
              </a:rPr>
              <a:t> when you complete your surveys. </a:t>
            </a:r>
            <a:endParaRPr lang="en-GB" sz="2400" b="1" u="sng" dirty="0">
              <a:solidFill>
                <a:prstClr val="black"/>
              </a:solidFill>
              <a:latin typeface="Arial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/>
              </a:rPr>
              <a:t>The surveys are anonymous</a:t>
            </a:r>
            <a:r>
              <a:rPr lang="en-GB" sz="24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7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337777-E1BC-694B-A800-789D456E4C24}"/>
              </a:ext>
            </a:extLst>
          </p:cNvPr>
          <p:cNvSpPr/>
          <p:nvPr/>
        </p:nvSpPr>
        <p:spPr>
          <a:xfrm>
            <a:off x="600074" y="5855786"/>
            <a:ext cx="2500311" cy="3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CAF83EB-AB1F-C748-A4F0-1F6D01061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443" y="1032851"/>
            <a:ext cx="5860346" cy="1643674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AU" sz="45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profitability ratio that expressing the operating profit as a percentage of the long term funds invested in the business.</a:t>
            </a:r>
            <a:endParaRPr lang="en-AU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AU" sz="1600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Atrill, P., McLaney, E., &amp; Harvey, D., Accounting: An Introduction, 6th Edition, Pearson Education Australia </a:t>
            </a:r>
            <a:endParaRPr lang="en-AU" sz="16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DE0F0BC-F450-9E4E-96DC-C321070E6963}"/>
              </a:ext>
            </a:extLst>
          </p:cNvPr>
          <p:cNvSpPr txBox="1">
            <a:spLocks/>
          </p:cNvSpPr>
          <p:nvPr/>
        </p:nvSpPr>
        <p:spPr>
          <a:xfrm>
            <a:off x="-373218" y="4079642"/>
            <a:ext cx="2369127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 =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A55281-73D7-5A40-A92C-D5DD3B646F78}"/>
              </a:ext>
            </a:extLst>
          </p:cNvPr>
          <p:cNvCxnSpPr>
            <a:cxnSpLocks/>
          </p:cNvCxnSpPr>
          <p:nvPr/>
        </p:nvCxnSpPr>
        <p:spPr>
          <a:xfrm>
            <a:off x="2140129" y="4837979"/>
            <a:ext cx="55052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F4F06A0-129C-014D-8036-8BE74460CB70}"/>
              </a:ext>
            </a:extLst>
          </p:cNvPr>
          <p:cNvSpPr txBox="1">
            <a:spLocks/>
          </p:cNvSpPr>
          <p:nvPr/>
        </p:nvSpPr>
        <p:spPr>
          <a:xfrm>
            <a:off x="1995909" y="4079642"/>
            <a:ext cx="5776913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Operating Profit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capital + Reserves + Non- Current Liabilities (Long term capital employed)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6A70F3D-940D-D74F-9116-F9AF2165AA86}"/>
              </a:ext>
            </a:extLst>
          </p:cNvPr>
          <p:cNvSpPr txBox="1">
            <a:spLocks/>
          </p:cNvSpPr>
          <p:nvPr/>
        </p:nvSpPr>
        <p:spPr>
          <a:xfrm>
            <a:off x="7838315" y="4291466"/>
            <a:ext cx="792516" cy="1093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100</a:t>
            </a:r>
          </a:p>
        </p:txBody>
      </p:sp>
    </p:spTree>
    <p:extLst>
      <p:ext uri="{BB962C8B-B14F-4D97-AF65-F5344CB8AC3E}">
        <p14:creationId xmlns:p14="http://schemas.microsoft.com/office/powerpoint/2010/main" val="9443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</a:p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337777-E1BC-694B-A800-789D456E4C24}"/>
              </a:ext>
            </a:extLst>
          </p:cNvPr>
          <p:cNvSpPr/>
          <p:nvPr/>
        </p:nvSpPr>
        <p:spPr>
          <a:xfrm>
            <a:off x="600074" y="5855786"/>
            <a:ext cx="2500311" cy="3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D25C209-FB26-7F4B-BF96-D0E14E581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055" y="847972"/>
            <a:ext cx="5860346" cy="2037786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AU" sz="3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usually defined as current assets less current liabilities. Represents a net investment in short term assets which continually flow in and out of the business and are essential for day to day operations</a:t>
            </a:r>
          </a:p>
          <a:p>
            <a:pPr marL="0" indent="0" algn="just">
              <a:buNone/>
            </a:pPr>
            <a:r>
              <a:rPr lang="en-AU" sz="1600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Atrill, P., McLaney, E., &amp; Harvey, D., Accounting: An Introduction, 6th Edition, Pearson Education Australia </a:t>
            </a:r>
            <a:endParaRPr lang="en-AU" sz="16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13E7779-9F46-C840-975E-1986D8538C0C}"/>
              </a:ext>
            </a:extLst>
          </p:cNvPr>
          <p:cNvSpPr txBox="1">
            <a:spLocks/>
          </p:cNvSpPr>
          <p:nvPr/>
        </p:nvSpPr>
        <p:spPr>
          <a:xfrm>
            <a:off x="418207" y="3972242"/>
            <a:ext cx="3112393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Capital =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F514863-6979-144D-90C4-9C45681D20F4}"/>
              </a:ext>
            </a:extLst>
          </p:cNvPr>
          <p:cNvSpPr txBox="1">
            <a:spLocks/>
          </p:cNvSpPr>
          <p:nvPr/>
        </p:nvSpPr>
        <p:spPr>
          <a:xfrm>
            <a:off x="3169888" y="4211405"/>
            <a:ext cx="5873405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Current Assets – Current Liabilities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85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EBITDA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337777-E1BC-694B-A800-789D456E4C24}"/>
              </a:ext>
            </a:extLst>
          </p:cNvPr>
          <p:cNvSpPr/>
          <p:nvPr/>
        </p:nvSpPr>
        <p:spPr>
          <a:xfrm>
            <a:off x="600074" y="5855786"/>
            <a:ext cx="2500311" cy="3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939435-A001-1E4A-B756-E5AC82D3E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0385" y="913500"/>
            <a:ext cx="5860346" cy="164367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 algn="just"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metric is used to determine how profitable a hotel is. It is an indicator of a hotels financial performance and can be used to compare profitability.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7438D-449F-9B48-9409-35FC37868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5" y="2623881"/>
            <a:ext cx="4333192" cy="3353891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42F42EE-3F8C-7F4E-A41F-12F68EF34AFB}"/>
              </a:ext>
            </a:extLst>
          </p:cNvPr>
          <p:cNvSpPr txBox="1">
            <a:spLocks/>
          </p:cNvSpPr>
          <p:nvPr/>
        </p:nvSpPr>
        <p:spPr>
          <a:xfrm>
            <a:off x="678873" y="5476874"/>
            <a:ext cx="8465127" cy="119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EBITDA = Total Revenue – Expenses (excluding interest, taxes, depreciation, amortization) </a:t>
            </a:r>
          </a:p>
        </p:txBody>
      </p:sp>
    </p:spTree>
    <p:extLst>
      <p:ext uri="{BB962C8B-B14F-4D97-AF65-F5344CB8AC3E}">
        <p14:creationId xmlns:p14="http://schemas.microsoft.com/office/powerpoint/2010/main" val="37151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Retained</a:t>
            </a:r>
          </a:p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Earnings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337777-E1BC-694B-A800-789D456E4C24}"/>
              </a:ext>
            </a:extLst>
          </p:cNvPr>
          <p:cNvSpPr/>
          <p:nvPr/>
        </p:nvSpPr>
        <p:spPr>
          <a:xfrm>
            <a:off x="600074" y="5855786"/>
            <a:ext cx="2500311" cy="3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41C43-6655-2F44-8186-C799C2F22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443" y="1032851"/>
            <a:ext cx="5860346" cy="1643674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AU" sz="33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is profits made less any amounts drawn(dividends to shareholders) by the owners. </a:t>
            </a:r>
          </a:p>
          <a:p>
            <a:pPr marL="0" indent="0" algn="just">
              <a:buNone/>
            </a:pPr>
            <a:endParaRPr lang="en-AU" sz="21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AU" sz="1600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Atrill, P., McLaney, E., &amp; Harvey, D., Accounting: An Introduction, 6th Edition, Pearson Education Australia </a:t>
            </a:r>
            <a:endParaRPr lang="en-AU" sz="16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EEA0B55-38EC-1F4F-BE3C-A4660231A083}"/>
              </a:ext>
            </a:extLst>
          </p:cNvPr>
          <p:cNvSpPr txBox="1">
            <a:spLocks/>
          </p:cNvSpPr>
          <p:nvPr/>
        </p:nvSpPr>
        <p:spPr>
          <a:xfrm>
            <a:off x="-112713" y="3991464"/>
            <a:ext cx="4130854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Retained Earnings  =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49D643E-2062-5847-8A53-6130EB913247}"/>
              </a:ext>
            </a:extLst>
          </p:cNvPr>
          <p:cNvSpPr txBox="1">
            <a:spLocks/>
          </p:cNvSpPr>
          <p:nvPr/>
        </p:nvSpPr>
        <p:spPr>
          <a:xfrm>
            <a:off x="4386686" y="4357104"/>
            <a:ext cx="4130854" cy="164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Beginning Period 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Nett Income / Loss</a:t>
            </a:r>
          </a:p>
          <a:p>
            <a:pPr algn="ctr">
              <a:buFontTx/>
              <a:buChar char="-"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Dividends</a:t>
            </a:r>
          </a:p>
          <a:p>
            <a:pPr algn="ctr">
              <a:buFontTx/>
              <a:buChar char="-"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 Dividends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4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AC9D7C9-CE06-EB45-9E9E-F85DDAB38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443" y="976557"/>
            <a:ext cx="6030557" cy="913912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AU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hotel customer service may be defined by the following characteristics</a:t>
            </a:r>
          </a:p>
          <a:p>
            <a:pPr marL="0" indent="0" algn="just">
              <a:buNone/>
            </a:pPr>
            <a:r>
              <a:rPr lang="en-AU" sz="1200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Cvent blog Maria Waida</a:t>
            </a:r>
            <a:endParaRPr lang="en-AU" sz="12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2124F-A24A-AD42-A6B1-6298B613D1B1}"/>
              </a:ext>
            </a:extLst>
          </p:cNvPr>
          <p:cNvSpPr/>
          <p:nvPr/>
        </p:nvSpPr>
        <p:spPr>
          <a:xfrm>
            <a:off x="3200890" y="4407626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2250" lvl="1"/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Personalisation</a:t>
            </a:r>
            <a:r>
              <a:rPr lang="en-US" sz="32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106056-9CA8-F442-97A3-DD1BFBAAD9C3}"/>
              </a:ext>
            </a:extLst>
          </p:cNvPr>
          <p:cNvSpPr/>
          <p:nvPr/>
        </p:nvSpPr>
        <p:spPr>
          <a:xfrm>
            <a:off x="3200890" y="3245576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to Detail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436C60-F23E-FB4B-B76E-7695566EBB8A}"/>
              </a:ext>
            </a:extLst>
          </p:cNvPr>
          <p:cNvSpPr/>
          <p:nvPr/>
        </p:nvSpPr>
        <p:spPr>
          <a:xfrm>
            <a:off x="3200892" y="5569676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45CF18-CAF1-244D-911D-E3B8BEE90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8" y="-17348"/>
            <a:ext cx="3189303" cy="21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487254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HRM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34674CB8-29E2-EB44-AEA6-481A6F39114E}"/>
              </a:ext>
            </a:extLst>
          </p:cNvPr>
          <p:cNvSpPr txBox="1">
            <a:spLocks/>
          </p:cNvSpPr>
          <p:nvPr/>
        </p:nvSpPr>
        <p:spPr>
          <a:xfrm>
            <a:off x="2968283" y="310517"/>
            <a:ext cx="5120640" cy="10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FORECASTING HUMAN CAPITAL NEEDS</a:t>
            </a:r>
          </a:p>
          <a:p>
            <a:pPr marL="285763" lvl="1" indent="0" defTabSz="914400"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24F64-A802-994B-8B76-84E5085A5824}"/>
              </a:ext>
            </a:extLst>
          </p:cNvPr>
          <p:cNvSpPr/>
          <p:nvPr/>
        </p:nvSpPr>
        <p:spPr>
          <a:xfrm>
            <a:off x="3205594" y="2617788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Labour Demand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160F61-9FF1-0A42-82EA-E14B06857ED4}"/>
              </a:ext>
            </a:extLst>
          </p:cNvPr>
          <p:cNvSpPr/>
          <p:nvPr/>
        </p:nvSpPr>
        <p:spPr>
          <a:xfrm>
            <a:off x="3196179" y="4148259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2250" lvl="1"/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Labour Supply</a:t>
            </a:r>
            <a:endParaRPr lang="en-US" sz="20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2E7472-27D7-F948-94B7-CDA2BDB4F490}"/>
              </a:ext>
            </a:extLst>
          </p:cNvPr>
          <p:cNvSpPr/>
          <p:nvPr/>
        </p:nvSpPr>
        <p:spPr>
          <a:xfrm>
            <a:off x="3205594" y="5729287"/>
            <a:ext cx="5829545" cy="77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Business Activity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B3549A-3A3B-7746-B5D4-999280964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4" y="4091987"/>
            <a:ext cx="2500312" cy="15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6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487254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HRM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34674CB8-29E2-EB44-AEA6-481A6F39114E}"/>
              </a:ext>
            </a:extLst>
          </p:cNvPr>
          <p:cNvSpPr txBox="1">
            <a:spLocks/>
          </p:cNvSpPr>
          <p:nvPr/>
        </p:nvSpPr>
        <p:spPr>
          <a:xfrm>
            <a:off x="2672542" y="-32859"/>
            <a:ext cx="5125347" cy="10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TRAINING &amp; DEVELOPMENT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81821C-857E-1A44-B05E-B0454747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3930127"/>
            <a:ext cx="2493782" cy="14027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4BF531-3E83-2E43-AC8F-3FD85E5645EE}"/>
              </a:ext>
            </a:extLst>
          </p:cNvPr>
          <p:cNvSpPr/>
          <p:nvPr/>
        </p:nvSpPr>
        <p:spPr>
          <a:xfrm>
            <a:off x="3205594" y="2617788"/>
            <a:ext cx="5829545" cy="774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–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and refers to skills related to a person current role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26263-E8A7-0144-A9CC-5F66A5250427}"/>
              </a:ext>
            </a:extLst>
          </p:cNvPr>
          <p:cNvSpPr/>
          <p:nvPr/>
        </p:nvSpPr>
        <p:spPr>
          <a:xfrm>
            <a:off x="3196179" y="4148259"/>
            <a:ext cx="5829545" cy="774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2250" lvl="1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–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skills for a person's future role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E4E936-FD82-7744-815C-3A4870F9A4E9}"/>
              </a:ext>
            </a:extLst>
          </p:cNvPr>
          <p:cNvSpPr/>
          <p:nvPr/>
        </p:nvSpPr>
        <p:spPr>
          <a:xfrm>
            <a:off x="3205594" y="5729287"/>
            <a:ext cx="5829545" cy="774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–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going process of development of all employees </a:t>
            </a:r>
          </a:p>
        </p:txBody>
      </p:sp>
    </p:spTree>
    <p:extLst>
      <p:ext uri="{BB962C8B-B14F-4D97-AF65-F5344CB8AC3E}">
        <p14:creationId xmlns:p14="http://schemas.microsoft.com/office/powerpoint/2010/main" val="27087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3A2D81-B2B9-3D40-BAE3-D56007326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4" y="3940537"/>
            <a:ext cx="2469367" cy="1643336"/>
          </a:xfrm>
          <a:prstGeom prst="rect">
            <a:avLst/>
          </a:prstGeom>
        </p:spPr>
      </p:pic>
      <p:sp>
        <p:nvSpPr>
          <p:cNvPr id="1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487254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HRM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34674CB8-29E2-EB44-AEA6-481A6F39114E}"/>
              </a:ext>
            </a:extLst>
          </p:cNvPr>
          <p:cNvSpPr txBox="1">
            <a:spLocks/>
          </p:cNvSpPr>
          <p:nvPr/>
        </p:nvSpPr>
        <p:spPr>
          <a:xfrm>
            <a:off x="2855741" y="-29334"/>
            <a:ext cx="4881489" cy="1023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algn="ctr" defTabSz="914400">
              <a:buFont typeface="Arial" panose="020B0604020202020204" pitchFamily="34" charset="0"/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algn="ctr" defTabSz="91440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GALLUP</a:t>
            </a:r>
          </a:p>
          <a:p>
            <a:pPr marL="285763" lvl="1" indent="0" algn="ctr" defTabSz="91440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Employees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4BF531-3E83-2E43-AC8F-3FD85E5645EE}"/>
              </a:ext>
            </a:extLst>
          </p:cNvPr>
          <p:cNvSpPr/>
          <p:nvPr/>
        </p:nvSpPr>
        <p:spPr>
          <a:xfrm>
            <a:off x="3205594" y="2617788"/>
            <a:ext cx="5829545" cy="774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Engaged – work with passion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26263-E8A7-0144-A9CC-5F66A5250427}"/>
              </a:ext>
            </a:extLst>
          </p:cNvPr>
          <p:cNvSpPr/>
          <p:nvPr/>
        </p:nvSpPr>
        <p:spPr>
          <a:xfrm>
            <a:off x="3196179" y="4148259"/>
            <a:ext cx="5829545" cy="774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2250" lvl="1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Engaged – turn up and participate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E4E936-FD82-7744-815C-3A4870F9A4E9}"/>
              </a:ext>
            </a:extLst>
          </p:cNvPr>
          <p:cNvSpPr/>
          <p:nvPr/>
        </p:nvSpPr>
        <p:spPr>
          <a:xfrm>
            <a:off x="3205594" y="5729287"/>
            <a:ext cx="5829545" cy="774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Disengaged -  unhappy employees, affecting productivity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1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4ED90-5628-C24D-B40D-D2B43A4FD843}"/>
              </a:ext>
            </a:extLst>
          </p:cNvPr>
          <p:cNvSpPr txBox="1"/>
          <p:nvPr/>
        </p:nvSpPr>
        <p:spPr>
          <a:xfrm>
            <a:off x="3100386" y="190501"/>
            <a:ext cx="4461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 YEAR 3: </a:t>
            </a:r>
          </a:p>
          <a:p>
            <a:pPr algn="ctr"/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minutes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092C5AA-29F9-6F48-A671-F3CFDB376AA0}"/>
              </a:ext>
            </a:extLst>
          </p:cNvPr>
          <p:cNvSpPr txBox="1">
            <a:spLocks/>
          </p:cNvSpPr>
          <p:nvPr/>
        </p:nvSpPr>
        <p:spPr>
          <a:xfrm>
            <a:off x="3271836" y="1664493"/>
            <a:ext cx="4861033" cy="1012031"/>
          </a:xfrm>
          <a:prstGeom prst="rect">
            <a:avLst/>
          </a:prstGeom>
        </p:spPr>
        <p:txBody>
          <a:bodyPr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b="1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DECISION CYCLES </a:t>
            </a:r>
          </a:p>
          <a:p>
            <a:pPr marL="0" indent="0" algn="ctr">
              <a:buNone/>
            </a:pPr>
            <a:r>
              <a:rPr lang="en-AU" sz="2400" b="1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JUNE</a:t>
            </a:r>
            <a:endParaRPr lang="en-US" sz="2400" b="1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8" lvl="1" indent="0" algn="ctr">
              <a:buNone/>
            </a:pPr>
            <a:endParaRPr lang="en-US" sz="24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B9B9F7-C260-7740-9E0F-5AB0CAB5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" y="3400425"/>
            <a:ext cx="7243042" cy="30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0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B3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A2461C-8065-F94B-8DD8-14E8A2183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03" b="-2"/>
          <a:stretch/>
        </p:blipFill>
        <p:spPr>
          <a:xfrm>
            <a:off x="621506" y="1825626"/>
            <a:ext cx="7893844" cy="43513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0BFCE5-A11D-FF45-9B38-0AF17C6B84F9}"/>
              </a:ext>
            </a:extLst>
          </p:cNvPr>
          <p:cNvSpPr/>
          <p:nvPr/>
        </p:nvSpPr>
        <p:spPr>
          <a:xfrm>
            <a:off x="0" y="870941"/>
            <a:ext cx="9144000" cy="7193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BC1EEC-EA76-8446-A1FC-643E0AB46A44}"/>
              </a:ext>
            </a:extLst>
          </p:cNvPr>
          <p:cNvSpPr/>
          <p:nvPr/>
        </p:nvSpPr>
        <p:spPr>
          <a:xfrm>
            <a:off x="1609130" y="5133975"/>
            <a:ext cx="981075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B1D7D8-24BC-1949-8F6A-9B059F55D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72" y="681036"/>
            <a:ext cx="893331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Balanced Scorecard – Year 3 Half Year Review</a:t>
            </a:r>
          </a:p>
        </p:txBody>
      </p:sp>
    </p:spTree>
    <p:extLst>
      <p:ext uri="{BB962C8B-B14F-4D97-AF65-F5344CB8AC3E}">
        <p14:creationId xmlns:p14="http://schemas.microsoft.com/office/powerpoint/2010/main" val="388278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93533" y="320675"/>
            <a:ext cx="8555615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700" dirty="0">
                <a:latin typeface="Arial" panose="020B0604020202020204" pitchFamily="34" charset="0"/>
                <a:cs typeface="Arial" panose="020B0604020202020204" pitchFamily="34" charset="0"/>
              </a:rPr>
              <a:t>HOTEL MANAGEMENT  </a:t>
            </a:r>
            <a:endParaRPr lang="en-AU" altLang="en-US" sz="4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292" name="Content Placeholder 2">
            <a:extLst>
              <a:ext uri="{FF2B5EF4-FFF2-40B4-BE49-F238E27FC236}">
                <a16:creationId xmlns:a16="http://schemas.microsoft.com/office/drawing/2014/main" id="{65B6ED51-6146-4D9C-9AB6-6E5DFB00E3A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61762348"/>
              </p:ext>
            </p:extLst>
          </p:nvPr>
        </p:nvGraphicFramePr>
        <p:xfrm>
          <a:off x="293534" y="1825625"/>
          <a:ext cx="85556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5635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r" defTabSz="914400"/>
            <a:r>
              <a:rPr lang="en-US" sz="4400" kern="1200" spc="-1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Next </a:t>
            </a:r>
            <a:br>
              <a:rPr lang="en-US" sz="4400" kern="1200" spc="-1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spc="-1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Week</a:t>
            </a: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/>
          <p:cNvSpPr txBox="1"/>
          <p:nvPr/>
        </p:nvSpPr>
        <p:spPr>
          <a:xfrm>
            <a:off x="3706795" y="1175713"/>
            <a:ext cx="5010190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8270" marR="5080" indent="-228600">
              <a:lnSpc>
                <a:spcPct val="90000"/>
              </a:lnSpc>
              <a:spcBef>
                <a:spcPts val="105"/>
              </a:spcBef>
              <a:buSzPct val="130357"/>
              <a:buFont typeface="Arial" panose="020B0604020202020204" pitchFamily="34" charset="0"/>
              <a:buChar char="•"/>
              <a:tabLst>
                <a:tab pos="357505" algn="l"/>
              </a:tabLst>
            </a:pPr>
            <a:endParaRPr lang="en-US" sz="2100" dirty="0"/>
          </a:p>
          <a:p>
            <a:pPr marL="128270" marR="5080" indent="-228600">
              <a:lnSpc>
                <a:spcPct val="90000"/>
              </a:lnSpc>
              <a:spcBef>
                <a:spcPts val="105"/>
              </a:spcBef>
              <a:buSzPct val="130357"/>
              <a:buFont typeface="Arial" panose="020B0604020202020204" pitchFamily="34" charset="0"/>
              <a:buChar char="•"/>
              <a:tabLst>
                <a:tab pos="357505" algn="l"/>
              </a:tabLst>
            </a:pPr>
            <a:endParaRPr lang="en-US" sz="2100" dirty="0"/>
          </a:p>
          <a:p>
            <a:pPr marR="5080" indent="-228600">
              <a:lnSpc>
                <a:spcPct val="90000"/>
              </a:lnSpc>
              <a:spcBef>
                <a:spcPts val="105"/>
              </a:spcBef>
              <a:buSzPct val="130357"/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lang="en-US" sz="2100" dirty="0"/>
              <a:t>Teams to conduct detailed review of the hotel’s performance over the three (3)years</a:t>
            </a:r>
          </a:p>
          <a:p>
            <a:pPr marR="5080" indent="-228600">
              <a:lnSpc>
                <a:spcPct val="90000"/>
              </a:lnSpc>
              <a:spcBef>
                <a:spcPts val="105"/>
              </a:spcBef>
              <a:buSzPct val="130357"/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lang="en-US" sz="2100" dirty="0"/>
              <a:t>Teams to work on the presentation</a:t>
            </a:r>
          </a:p>
          <a:p>
            <a:pPr marR="5080" indent="-228600">
              <a:lnSpc>
                <a:spcPct val="90000"/>
              </a:lnSpc>
              <a:spcBef>
                <a:spcPts val="105"/>
              </a:spcBef>
              <a:buSzPct val="130357"/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lang="en-US" sz="2100" dirty="0"/>
              <a:t>Read presentation protocols in Moodle</a:t>
            </a:r>
          </a:p>
          <a:p>
            <a:pPr marR="5080" indent="-228600">
              <a:lnSpc>
                <a:spcPct val="90000"/>
              </a:lnSpc>
              <a:spcBef>
                <a:spcPts val="105"/>
              </a:spcBef>
              <a:buSzPct val="130357"/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lang="en-US" sz="2100" dirty="0"/>
              <a:t>Review presentation schedule an ensure that each team is ready to present at allocated time</a:t>
            </a:r>
          </a:p>
          <a:p>
            <a:pPr marL="12700" indent="-228600">
              <a:lnSpc>
                <a:spcPct val="90000"/>
              </a:lnSpc>
              <a:spcBef>
                <a:spcPts val="1205"/>
              </a:spcBef>
              <a:buSzPct val="130357"/>
              <a:buFont typeface="Arial" panose="020B0604020202020204" pitchFamily="34" charset="0"/>
              <a:buChar char="•"/>
              <a:tabLst>
                <a:tab pos="357505" algn="l"/>
              </a:tabLst>
            </a:pPr>
            <a:endParaRPr lang="en-US" sz="2100" dirty="0"/>
          </a:p>
          <a:p>
            <a:pPr indent="-228600">
              <a:lnSpc>
                <a:spcPct val="90000"/>
              </a:lnSpc>
              <a:spcBef>
                <a:spcPts val="1205"/>
              </a:spcBef>
              <a:buSzPct val="130357"/>
              <a:buFont typeface="Arial" panose="020B0604020202020204" pitchFamily="34" charset="0"/>
              <a:buChar char="•"/>
              <a:tabLst>
                <a:tab pos="357505" algn="l"/>
              </a:tabLst>
            </a:pPr>
            <a:endParaRPr lang="en-US" sz="2100" dirty="0"/>
          </a:p>
        </p:txBody>
      </p:sp>
      <p:sp>
        <p:nvSpPr>
          <p:cNvPr id="4" name="object 4"/>
          <p:cNvSpPr/>
          <p:nvPr/>
        </p:nvSpPr>
        <p:spPr>
          <a:xfrm>
            <a:off x="7818119" y="228600"/>
            <a:ext cx="1310640" cy="515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61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4" y="190501"/>
            <a:ext cx="2487254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</a:p>
          <a:p>
            <a:pPr algn="ctr" defTabSz="9144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8699A-0C3D-FD48-BAF3-38814AFA01A0}"/>
              </a:ext>
            </a:extLst>
          </p:cNvPr>
          <p:cNvSpPr/>
          <p:nvPr/>
        </p:nvSpPr>
        <p:spPr>
          <a:xfrm rot="5400000">
            <a:off x="1363469" y="5047863"/>
            <a:ext cx="2777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Areas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E5D58A-E526-C340-8203-6A05D3E43AE9}"/>
              </a:ext>
            </a:extLst>
          </p:cNvPr>
          <p:cNvSpPr/>
          <p:nvPr/>
        </p:nvSpPr>
        <p:spPr>
          <a:xfrm>
            <a:off x="3100384" y="4166633"/>
            <a:ext cx="35954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Management 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</a:p>
          <a:p>
            <a:pPr lvl="1" indent="-228600"/>
            <a:r>
              <a:rPr lang="en-US" sz="20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Service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B8EE7A-1A6F-E449-A404-BE1C4AD2A033}"/>
              </a:ext>
            </a:extLst>
          </p:cNvPr>
          <p:cNvCxnSpPr/>
          <p:nvPr/>
        </p:nvCxnSpPr>
        <p:spPr>
          <a:xfrm>
            <a:off x="3075670" y="3889892"/>
            <a:ext cx="0" cy="25232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0538AF22-A171-0346-A421-B930E34A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3654" y="1032851"/>
            <a:ext cx="5519923" cy="16436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 defTabSz="914400">
              <a:buNone/>
            </a:pPr>
            <a:r>
              <a:rPr lang="en-US" sz="24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Overseeing all aspects of the business and making adjustments as necessary.</a:t>
            </a:r>
          </a:p>
        </p:txBody>
      </p:sp>
    </p:spTree>
    <p:extLst>
      <p:ext uri="{BB962C8B-B14F-4D97-AF65-F5344CB8AC3E}">
        <p14:creationId xmlns:p14="http://schemas.microsoft.com/office/powerpoint/2010/main" val="25448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E4B3851-1969-CA47-B682-310A44466E86}"/>
              </a:ext>
            </a:extLst>
          </p:cNvPr>
          <p:cNvSpPr txBox="1">
            <a:spLocks/>
          </p:cNvSpPr>
          <p:nvPr/>
        </p:nvSpPr>
        <p:spPr>
          <a:xfrm>
            <a:off x="2168425" y="268603"/>
            <a:ext cx="4951042" cy="10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algn="ctr" defTabSz="91440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</a:p>
          <a:p>
            <a:pPr marL="285763" lvl="1" indent="0" defTabSz="914400"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47916D4-C967-F642-9CE2-04B4C1CF7422}"/>
              </a:ext>
            </a:extLst>
          </p:cNvPr>
          <p:cNvCxnSpPr>
            <a:cxnSpLocks/>
          </p:cNvCxnSpPr>
          <p:nvPr/>
        </p:nvCxnSpPr>
        <p:spPr>
          <a:xfrm>
            <a:off x="28996" y="6970040"/>
            <a:ext cx="8248650" cy="32684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90F69C-8CED-2642-9EE7-EBF98E66B0A3}"/>
              </a:ext>
            </a:extLst>
          </p:cNvPr>
          <p:cNvCxnSpPr>
            <a:cxnSpLocks/>
          </p:cNvCxnSpPr>
          <p:nvPr/>
        </p:nvCxnSpPr>
        <p:spPr>
          <a:xfrm>
            <a:off x="902976" y="4504304"/>
            <a:ext cx="0" cy="72334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ughnut 14">
            <a:extLst>
              <a:ext uri="{FF2B5EF4-FFF2-40B4-BE49-F238E27FC236}">
                <a16:creationId xmlns:a16="http://schemas.microsoft.com/office/drawing/2014/main" id="{BF99C23E-F7B0-0E44-BB68-B181053A3C1A}"/>
              </a:ext>
            </a:extLst>
          </p:cNvPr>
          <p:cNvSpPr/>
          <p:nvPr/>
        </p:nvSpPr>
        <p:spPr>
          <a:xfrm>
            <a:off x="447675" y="3617796"/>
            <a:ext cx="914400" cy="914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oughnut 18">
            <a:extLst>
              <a:ext uri="{FF2B5EF4-FFF2-40B4-BE49-F238E27FC236}">
                <a16:creationId xmlns:a16="http://schemas.microsoft.com/office/drawing/2014/main" id="{0618F93E-2DDE-9444-80BE-6D163180646A}"/>
              </a:ext>
            </a:extLst>
          </p:cNvPr>
          <p:cNvSpPr/>
          <p:nvPr/>
        </p:nvSpPr>
        <p:spPr>
          <a:xfrm>
            <a:off x="2256340" y="4598377"/>
            <a:ext cx="914400" cy="914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DA7535-7F7D-DF40-B966-94D55EE8933C}"/>
              </a:ext>
            </a:extLst>
          </p:cNvPr>
          <p:cNvCxnSpPr>
            <a:cxnSpLocks/>
          </p:cNvCxnSpPr>
          <p:nvPr/>
        </p:nvCxnSpPr>
        <p:spPr>
          <a:xfrm>
            <a:off x="2710520" y="5523410"/>
            <a:ext cx="0" cy="72334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ughnut 20">
            <a:extLst>
              <a:ext uri="{FF2B5EF4-FFF2-40B4-BE49-F238E27FC236}">
                <a16:creationId xmlns:a16="http://schemas.microsoft.com/office/drawing/2014/main" id="{45C713D6-BC62-5346-A135-74C90048F71D}"/>
              </a:ext>
            </a:extLst>
          </p:cNvPr>
          <p:cNvSpPr/>
          <p:nvPr/>
        </p:nvSpPr>
        <p:spPr>
          <a:xfrm>
            <a:off x="6105579" y="4613552"/>
            <a:ext cx="914400" cy="914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Doughnut 21">
            <a:extLst>
              <a:ext uri="{FF2B5EF4-FFF2-40B4-BE49-F238E27FC236}">
                <a16:creationId xmlns:a16="http://schemas.microsoft.com/office/drawing/2014/main" id="{861FB5AC-427C-B243-A472-A1D2673E2267}"/>
              </a:ext>
            </a:extLst>
          </p:cNvPr>
          <p:cNvSpPr/>
          <p:nvPr/>
        </p:nvSpPr>
        <p:spPr>
          <a:xfrm>
            <a:off x="4239338" y="3589904"/>
            <a:ext cx="914400" cy="914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Doughnut 23">
            <a:extLst>
              <a:ext uri="{FF2B5EF4-FFF2-40B4-BE49-F238E27FC236}">
                <a16:creationId xmlns:a16="http://schemas.microsoft.com/office/drawing/2014/main" id="{D97F9AEE-B967-FC4B-A048-D59214011597}"/>
              </a:ext>
            </a:extLst>
          </p:cNvPr>
          <p:cNvSpPr/>
          <p:nvPr/>
        </p:nvSpPr>
        <p:spPr>
          <a:xfrm>
            <a:off x="7916677" y="3617796"/>
            <a:ext cx="914400" cy="914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8FC3DE-88FB-404B-B466-1D995B50772B}"/>
              </a:ext>
            </a:extLst>
          </p:cNvPr>
          <p:cNvCxnSpPr>
            <a:cxnSpLocks/>
          </p:cNvCxnSpPr>
          <p:nvPr/>
        </p:nvCxnSpPr>
        <p:spPr>
          <a:xfrm>
            <a:off x="4696538" y="4514937"/>
            <a:ext cx="0" cy="72334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246BED-3B8A-1441-AD10-5EDF455B922C}"/>
              </a:ext>
            </a:extLst>
          </p:cNvPr>
          <p:cNvCxnSpPr>
            <a:cxnSpLocks/>
          </p:cNvCxnSpPr>
          <p:nvPr/>
        </p:nvCxnSpPr>
        <p:spPr>
          <a:xfrm>
            <a:off x="8373877" y="4536342"/>
            <a:ext cx="0" cy="72334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66CD27-0C2A-1949-A307-654658D7DEAB}"/>
              </a:ext>
            </a:extLst>
          </p:cNvPr>
          <p:cNvCxnSpPr>
            <a:cxnSpLocks/>
          </p:cNvCxnSpPr>
          <p:nvPr/>
        </p:nvCxnSpPr>
        <p:spPr>
          <a:xfrm>
            <a:off x="6562779" y="5538585"/>
            <a:ext cx="0" cy="72334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7660E567-DC24-8244-8DBA-8A1E29B28DD3}"/>
              </a:ext>
            </a:extLst>
          </p:cNvPr>
          <p:cNvSpPr/>
          <p:nvPr/>
        </p:nvSpPr>
        <p:spPr>
          <a:xfrm>
            <a:off x="847676" y="5229848"/>
            <a:ext cx="118932" cy="1332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BBD318C1-563B-FE4A-A512-B0A28F444A9B}"/>
              </a:ext>
            </a:extLst>
          </p:cNvPr>
          <p:cNvSpPr txBox="1">
            <a:spLocks/>
          </p:cNvSpPr>
          <p:nvPr/>
        </p:nvSpPr>
        <p:spPr>
          <a:xfrm>
            <a:off x="-109986" y="3414839"/>
            <a:ext cx="2149172" cy="203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7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Analysis</a:t>
            </a:r>
          </a:p>
          <a:p>
            <a:pPr marL="285763" lvl="1" indent="0" defTabSz="914400"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C016CEB4-131C-4E43-97D3-B6C00D6C2691}"/>
              </a:ext>
            </a:extLst>
          </p:cNvPr>
          <p:cNvSpPr txBox="1">
            <a:spLocks/>
          </p:cNvSpPr>
          <p:nvPr/>
        </p:nvSpPr>
        <p:spPr>
          <a:xfrm>
            <a:off x="1747786" y="4366441"/>
            <a:ext cx="2149172" cy="203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7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Analysis</a:t>
            </a:r>
          </a:p>
          <a:p>
            <a:pPr marL="285763" lvl="1" indent="0" defTabSz="914400"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EBD89CF5-0C04-2E43-9A47-9F5144624150}"/>
              </a:ext>
            </a:extLst>
          </p:cNvPr>
          <p:cNvSpPr txBox="1">
            <a:spLocks/>
          </p:cNvSpPr>
          <p:nvPr/>
        </p:nvSpPr>
        <p:spPr>
          <a:xfrm>
            <a:off x="3621952" y="3353697"/>
            <a:ext cx="2149172" cy="203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7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Choices</a:t>
            </a:r>
          </a:p>
          <a:p>
            <a:pPr marL="285763" lvl="1" indent="0" defTabSz="914400"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A5DD05C0-CA65-ED4B-A51E-6B9CCE4BD263}"/>
              </a:ext>
            </a:extLst>
          </p:cNvPr>
          <p:cNvSpPr txBox="1">
            <a:spLocks/>
          </p:cNvSpPr>
          <p:nvPr/>
        </p:nvSpPr>
        <p:spPr>
          <a:xfrm>
            <a:off x="5445058" y="4366441"/>
            <a:ext cx="2149172" cy="203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7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Decision</a:t>
            </a:r>
          </a:p>
          <a:p>
            <a:pPr marL="285763" lvl="1" indent="0" defTabSz="914400"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3487837B-4CBF-B346-B0FA-CE3BA3721E63}"/>
              </a:ext>
            </a:extLst>
          </p:cNvPr>
          <p:cNvSpPr txBox="1">
            <a:spLocks/>
          </p:cNvSpPr>
          <p:nvPr/>
        </p:nvSpPr>
        <p:spPr>
          <a:xfrm>
            <a:off x="7217348" y="3347563"/>
            <a:ext cx="2149172" cy="203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7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Planning</a:t>
            </a:r>
          </a:p>
          <a:p>
            <a:pPr marL="285763" lvl="1" indent="0" defTabSz="914400">
              <a:buNone/>
            </a:pPr>
            <a:endParaRPr lang="en-US" sz="1400" dirty="0">
              <a:solidFill>
                <a:srgbClr val="FF7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B7A519D-38DC-0844-BA85-1157B53FDB4C}"/>
              </a:ext>
            </a:extLst>
          </p:cNvPr>
          <p:cNvSpPr/>
          <p:nvPr/>
        </p:nvSpPr>
        <p:spPr>
          <a:xfrm>
            <a:off x="2654847" y="6219845"/>
            <a:ext cx="118932" cy="1332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DC23FDA-1F80-224E-ABD0-E69AAF415101}"/>
              </a:ext>
            </a:extLst>
          </p:cNvPr>
          <p:cNvSpPr/>
          <p:nvPr/>
        </p:nvSpPr>
        <p:spPr>
          <a:xfrm>
            <a:off x="6501313" y="6250339"/>
            <a:ext cx="118932" cy="133223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ABC7C4-DB5A-FE49-812A-8298CAC83392}"/>
              </a:ext>
            </a:extLst>
          </p:cNvPr>
          <p:cNvSpPr/>
          <p:nvPr/>
        </p:nvSpPr>
        <p:spPr>
          <a:xfrm>
            <a:off x="4643946" y="5239726"/>
            <a:ext cx="118932" cy="1332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6D50F5-45F9-FE49-BBBD-077ECD43724A}"/>
              </a:ext>
            </a:extLst>
          </p:cNvPr>
          <p:cNvSpPr/>
          <p:nvPr/>
        </p:nvSpPr>
        <p:spPr>
          <a:xfrm>
            <a:off x="8310087" y="5259686"/>
            <a:ext cx="118932" cy="1332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B4966-0A8D-B84C-9080-37ED2BA24998}"/>
              </a:ext>
            </a:extLst>
          </p:cNvPr>
          <p:cNvSpPr txBox="1"/>
          <p:nvPr/>
        </p:nvSpPr>
        <p:spPr>
          <a:xfrm>
            <a:off x="482633" y="5438638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PESTEL</a:t>
            </a:r>
          </a:p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84A1CA-0ECC-1B49-B752-683D2D31455A}"/>
              </a:ext>
            </a:extLst>
          </p:cNvPr>
          <p:cNvSpPr txBox="1"/>
          <p:nvPr/>
        </p:nvSpPr>
        <p:spPr>
          <a:xfrm>
            <a:off x="3938650" y="5455152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do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5733A6-5A29-B844-BB82-7F5D23D51F90}"/>
              </a:ext>
            </a:extLst>
          </p:cNvPr>
          <p:cNvSpPr txBox="1"/>
          <p:nvPr/>
        </p:nvSpPr>
        <p:spPr>
          <a:xfrm>
            <a:off x="2280003" y="628740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</a:p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DDBA4C-1BDE-CE40-9274-A0ECF3FE7920}"/>
              </a:ext>
            </a:extLst>
          </p:cNvPr>
          <p:cNvSpPr txBox="1"/>
          <p:nvPr/>
        </p:nvSpPr>
        <p:spPr>
          <a:xfrm>
            <a:off x="6336800" y="64265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5F929E-83BE-B449-A6B3-6B8F114455D0}"/>
              </a:ext>
            </a:extLst>
          </p:cNvPr>
          <p:cNvSpPr txBox="1"/>
          <p:nvPr/>
        </p:nvSpPr>
        <p:spPr>
          <a:xfrm>
            <a:off x="7926239" y="5417267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Tactics</a:t>
            </a:r>
          </a:p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</a:p>
          <a:p>
            <a:r>
              <a:rPr lang="en-US" dirty="0">
                <a:solidFill>
                  <a:srgbClr val="006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1F146-34FC-9642-A992-E46A52DD8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63"/>
            <a:ext cx="3323146" cy="179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3A3A44-D72D-8541-B75E-41323DABE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2" y="1"/>
            <a:ext cx="3207318" cy="1804116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E4B3851-1969-CA47-B682-310A44466E86}"/>
              </a:ext>
            </a:extLst>
          </p:cNvPr>
          <p:cNvSpPr txBox="1">
            <a:spLocks/>
          </p:cNvSpPr>
          <p:nvPr/>
        </p:nvSpPr>
        <p:spPr>
          <a:xfrm>
            <a:off x="2571748" y="180977"/>
            <a:ext cx="4951042" cy="10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algn="ctr" defTabSz="91440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Business Plan Template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46ED29-E952-6643-BE0D-99A32C740CE9}"/>
              </a:ext>
            </a:extLst>
          </p:cNvPr>
          <p:cNvSpPr/>
          <p:nvPr/>
        </p:nvSpPr>
        <p:spPr>
          <a:xfrm rot="18494695">
            <a:off x="189496" y="4189853"/>
            <a:ext cx="2968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of the plan</a:t>
            </a:r>
          </a:p>
        </p:txBody>
      </p:sp>
      <p:pic>
        <p:nvPicPr>
          <p:cNvPr id="15" name="Picture 1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19E0D2E-B3CE-8049-8150-21A2AE47E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26" y="1296590"/>
            <a:ext cx="3889924" cy="55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457200" y="190501"/>
            <a:ext cx="2656243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MARKETING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0C4CB3-13DA-3345-91B6-425F6797D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670" y="351358"/>
            <a:ext cx="3115796" cy="6970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AU" sz="33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37F15-99DF-354D-A107-BAFA02A004EC}"/>
              </a:ext>
            </a:extLst>
          </p:cNvPr>
          <p:cNvSpPr/>
          <p:nvPr/>
        </p:nvSpPr>
        <p:spPr>
          <a:xfrm rot="5400000">
            <a:off x="1083013" y="5157808"/>
            <a:ext cx="3338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 IN PROCESS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976157-4C55-7649-B963-2045D31210A9}"/>
              </a:ext>
            </a:extLst>
          </p:cNvPr>
          <p:cNvCxnSpPr>
            <a:cxnSpLocks/>
          </p:cNvCxnSpPr>
          <p:nvPr/>
        </p:nvCxnSpPr>
        <p:spPr>
          <a:xfrm>
            <a:off x="3075670" y="3889892"/>
            <a:ext cx="0" cy="27951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EBC8599-AA6B-0748-9A33-772F141E5173}"/>
              </a:ext>
            </a:extLst>
          </p:cNvPr>
          <p:cNvGraphicFramePr/>
          <p:nvPr/>
        </p:nvGraphicFramePr>
        <p:xfrm>
          <a:off x="2339546" y="260349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A399E79-49FA-8E47-8198-A0929FF8E4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3283379" cy="20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EC9B3E-FBEB-5547-8E34-D8F0B031A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83379" cy="2052112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CF0F4CD-F522-F648-AB56-30EFCB0C6797}"/>
              </a:ext>
            </a:extLst>
          </p:cNvPr>
          <p:cNvSpPr txBox="1">
            <a:spLocks/>
          </p:cNvSpPr>
          <p:nvPr/>
        </p:nvSpPr>
        <p:spPr>
          <a:xfrm>
            <a:off x="3418131" y="1234678"/>
            <a:ext cx="5278194" cy="547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91440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E4B3851-1969-CA47-B682-310A44466E86}"/>
              </a:ext>
            </a:extLst>
          </p:cNvPr>
          <p:cNvSpPr txBox="1">
            <a:spLocks/>
          </p:cNvSpPr>
          <p:nvPr/>
        </p:nvSpPr>
        <p:spPr>
          <a:xfrm>
            <a:off x="2969740" y="409982"/>
            <a:ext cx="4951042" cy="102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3" lvl="1" indent="0" defTabSz="914400">
              <a:buFont typeface="Arial" panose="020B0604020202020204" pitchFamily="34" charset="0"/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63" lvl="1" indent="0" defTabSz="914400">
              <a:buFont typeface="Arial" panose="020B0604020202020204" pitchFamily="34" charset="0"/>
              <a:buNone/>
            </a:pPr>
            <a:r>
              <a:rPr lang="en-US" sz="2800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Four P’s</a:t>
            </a:r>
          </a:p>
          <a:p>
            <a:pPr marL="285763" lvl="1" indent="0" defTabSz="914400">
              <a:buNone/>
            </a:pPr>
            <a:endParaRPr lang="en-US" sz="28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B2D3E0B-3A47-C144-8898-5DD9D2248D6A}"/>
              </a:ext>
            </a:extLst>
          </p:cNvPr>
          <p:cNvGraphicFramePr/>
          <p:nvPr/>
        </p:nvGraphicFramePr>
        <p:xfrm>
          <a:off x="2969740" y="2913881"/>
          <a:ext cx="5846033" cy="3338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5068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62AD2E-CFFA-AB4A-A8BD-F26B45798FFA}"/>
              </a:ext>
            </a:extLst>
          </p:cNvPr>
          <p:cNvSpPr txBox="1">
            <a:spLocks/>
          </p:cNvSpPr>
          <p:nvPr/>
        </p:nvSpPr>
        <p:spPr>
          <a:xfrm>
            <a:off x="600075" y="190501"/>
            <a:ext cx="2500311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4ED90-5628-C24D-B40D-D2B43A4FD843}"/>
              </a:ext>
            </a:extLst>
          </p:cNvPr>
          <p:cNvSpPr txBox="1"/>
          <p:nvPr/>
        </p:nvSpPr>
        <p:spPr>
          <a:xfrm>
            <a:off x="3100386" y="190501"/>
            <a:ext cx="4461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 YEAR 3: </a:t>
            </a:r>
          </a:p>
          <a:p>
            <a:pPr algn="ctr"/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minutes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092C5AA-29F9-6F48-A671-F3CFDB376AA0}"/>
              </a:ext>
            </a:extLst>
          </p:cNvPr>
          <p:cNvSpPr txBox="1">
            <a:spLocks/>
          </p:cNvSpPr>
          <p:nvPr/>
        </p:nvSpPr>
        <p:spPr>
          <a:xfrm>
            <a:off x="3271836" y="1664493"/>
            <a:ext cx="4861033" cy="1012031"/>
          </a:xfrm>
          <a:prstGeom prst="rect">
            <a:avLst/>
          </a:prstGeom>
        </p:spPr>
        <p:txBody>
          <a:bodyPr>
            <a:normAutofit/>
          </a:bodyPr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b="1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DECISION CYCLES </a:t>
            </a:r>
          </a:p>
          <a:p>
            <a:pPr marL="0" indent="0" algn="ctr">
              <a:buNone/>
            </a:pPr>
            <a:r>
              <a:rPr lang="en-AU" sz="2400" b="1" dirty="0">
                <a:solidFill>
                  <a:srgbClr val="2854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FEBRUARY</a:t>
            </a:r>
            <a:endParaRPr lang="en-US" sz="2400" b="1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8" lvl="1" indent="0" algn="ctr">
              <a:buNone/>
            </a:pPr>
            <a:endParaRPr lang="en-US" sz="2400" dirty="0">
              <a:solidFill>
                <a:srgbClr val="2854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B9B9F7-C260-7740-9E0F-5AB0CAB5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" y="3400425"/>
            <a:ext cx="7243042" cy="30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B3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usine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Logo T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Sydney Sky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Clos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oper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Hospital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ICMS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Spor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ouris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Ev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Logo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5A083B1E0EAB41B16CE1432DE98D1A" ma:contentTypeVersion="6" ma:contentTypeDescription="Create a new document." ma:contentTypeScope="" ma:versionID="7eaf2463772fb5fcdc73bbbcf85898b2">
  <xsd:schema xmlns:xsd="http://www.w3.org/2001/XMLSchema" xmlns:xs="http://www.w3.org/2001/XMLSchema" xmlns:p="http://schemas.microsoft.com/office/2006/metadata/properties" xmlns:ns2="10fdc73a-27f5-41d2-b51a-7adc2c5c2da4" targetNamespace="http://schemas.microsoft.com/office/2006/metadata/properties" ma:root="true" ma:fieldsID="329b9482a7a01225ac3c7aeec10e0eda" ns2:_="">
    <xsd:import namespace="10fdc73a-27f5-41d2-b51a-7adc2c5c2d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dc73a-27f5-41d2-b51a-7adc2c5c2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F37ECC-14CF-4887-8A1C-DD59290E05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fdc73a-27f5-41d2-b51a-7adc2c5c2d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524D6A-DC7E-4857-ACF3-200426882A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8A8E50-DFED-4BD0-ADAB-01585440B8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1241</Words>
  <Application>Microsoft Macintosh PowerPoint</Application>
  <PresentationFormat>On-screen Show (4:3)</PresentationFormat>
  <Paragraphs>277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Calibri Light</vt:lpstr>
      <vt:lpstr>HelveticaNeue Condensed</vt:lpstr>
      <vt:lpstr>Calibri</vt:lpstr>
      <vt:lpstr>Arial</vt:lpstr>
      <vt:lpstr>Helvetica Neue Bold Condensed</vt:lpstr>
      <vt:lpstr>Business</vt:lpstr>
      <vt:lpstr>Property</vt:lpstr>
      <vt:lpstr>Hospitality</vt:lpstr>
      <vt:lpstr>ICMS_V2</vt:lpstr>
      <vt:lpstr>Sports</vt:lpstr>
      <vt:lpstr>Tourism</vt:lpstr>
      <vt:lpstr>Events</vt:lpstr>
      <vt:lpstr>Logo Bottom</vt:lpstr>
      <vt:lpstr>3_Custom Design</vt:lpstr>
      <vt:lpstr>5_Custom Design</vt:lpstr>
      <vt:lpstr>2_Custom Design</vt:lpstr>
      <vt:lpstr>Logo Top</vt:lpstr>
      <vt:lpstr>1_Custom Design</vt:lpstr>
      <vt:lpstr>Sydney Skyline</vt:lpstr>
      <vt:lpstr>Closing Slide</vt:lpstr>
      <vt:lpstr>6_Custom Design</vt:lpstr>
      <vt:lpstr>4_Custom Design</vt:lpstr>
      <vt:lpstr>HOS301A Hotel Management Simulation </vt:lpstr>
      <vt:lpstr>The Student Evaluation of Teaching and Unit</vt:lpstr>
      <vt:lpstr>HOTEL MANAGEMENT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Balanced Scorecard – Year 3 Half Year Review</vt:lpstr>
      <vt:lpstr>Next 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HOS301A Hotel Management Simulation </dc:title>
  <dc:creator>Alli Abdurahman</dc:creator>
  <cp:lastModifiedBy>Alli Abdurahman</cp:lastModifiedBy>
  <cp:revision>14</cp:revision>
  <dcterms:created xsi:type="dcterms:W3CDTF">2020-05-12T04:26:38Z</dcterms:created>
  <dcterms:modified xsi:type="dcterms:W3CDTF">2021-04-15T04:41:35Z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0x010100365A083B1E0EAB41B16CE1432DE98D1A</vt:lpwstr>
  </property>
</Properties>
</file>