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31"/>
  </p:notesMasterIdLst>
  <p:sldIdLst>
    <p:sldId id="307" r:id="rId2"/>
    <p:sldId id="340" r:id="rId3"/>
    <p:sldId id="325" r:id="rId4"/>
    <p:sldId id="310" r:id="rId5"/>
    <p:sldId id="349" r:id="rId6"/>
    <p:sldId id="350" r:id="rId7"/>
    <p:sldId id="351" r:id="rId8"/>
    <p:sldId id="308" r:id="rId9"/>
    <p:sldId id="341" r:id="rId10"/>
    <p:sldId id="369" r:id="rId11"/>
    <p:sldId id="354" r:id="rId12"/>
    <p:sldId id="356" r:id="rId13"/>
    <p:sldId id="357" r:id="rId14"/>
    <p:sldId id="358" r:id="rId15"/>
    <p:sldId id="359" r:id="rId16"/>
    <p:sldId id="360" r:id="rId17"/>
    <p:sldId id="361" r:id="rId18"/>
    <p:sldId id="362" r:id="rId19"/>
    <p:sldId id="363" r:id="rId20"/>
    <p:sldId id="365" r:id="rId21"/>
    <p:sldId id="315" r:id="rId22"/>
    <p:sldId id="367" r:id="rId23"/>
    <p:sldId id="368" r:id="rId24"/>
    <p:sldId id="348" r:id="rId25"/>
    <p:sldId id="313" r:id="rId26"/>
    <p:sldId id="314" r:id="rId27"/>
    <p:sldId id="318" r:id="rId28"/>
    <p:sldId id="316" r:id="rId29"/>
    <p:sldId id="366"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4"/>
    <p:restoredTop sz="81225"/>
  </p:normalViewPr>
  <p:slideViewPr>
    <p:cSldViewPr snapToGrid="0" snapToObjects="1">
      <p:cViewPr varScale="1">
        <p:scale>
          <a:sx n="103" d="100"/>
          <a:sy n="103" d="100"/>
        </p:scale>
        <p:origin x="206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98F23A-449C-3046-A051-CB5689CA929A}" type="datetimeFigureOut">
              <a:rPr lang="en-US" smtClean="0"/>
              <a:t>1/24/22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1A66B8-6AD8-9947-8873-EF395CA90652}" type="slidenum">
              <a:rPr lang="en-US" smtClean="0"/>
              <a:t>‹#›</a:t>
            </a:fld>
            <a:endParaRPr lang="en-US"/>
          </a:p>
        </p:txBody>
      </p:sp>
    </p:spTree>
    <p:extLst>
      <p:ext uri="{BB962C8B-B14F-4D97-AF65-F5344CB8AC3E}">
        <p14:creationId xmlns:p14="http://schemas.microsoft.com/office/powerpoint/2010/main" val="929907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1A66B8-6AD8-9947-8873-EF395CA90652}" type="slidenum">
              <a:rPr lang="en-US" smtClean="0"/>
              <a:t>1</a:t>
            </a:fld>
            <a:endParaRPr lang="en-US"/>
          </a:p>
        </p:txBody>
      </p:sp>
    </p:spTree>
    <p:extLst>
      <p:ext uri="{BB962C8B-B14F-4D97-AF65-F5344CB8AC3E}">
        <p14:creationId xmlns:p14="http://schemas.microsoft.com/office/powerpoint/2010/main" val="3328290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10</a:t>
            </a:fld>
            <a:endParaRPr lang="en-US"/>
          </a:p>
        </p:txBody>
      </p:sp>
    </p:spTree>
    <p:extLst>
      <p:ext uri="{BB962C8B-B14F-4D97-AF65-F5344CB8AC3E}">
        <p14:creationId xmlns:p14="http://schemas.microsoft.com/office/powerpoint/2010/main" val="3962635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11</a:t>
            </a:fld>
            <a:endParaRPr lang="en-US"/>
          </a:p>
        </p:txBody>
      </p:sp>
    </p:spTree>
    <p:extLst>
      <p:ext uri="{BB962C8B-B14F-4D97-AF65-F5344CB8AC3E}">
        <p14:creationId xmlns:p14="http://schemas.microsoft.com/office/powerpoint/2010/main" val="623646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12</a:t>
            </a:fld>
            <a:endParaRPr lang="en-US"/>
          </a:p>
        </p:txBody>
      </p:sp>
    </p:spTree>
    <p:extLst>
      <p:ext uri="{BB962C8B-B14F-4D97-AF65-F5344CB8AC3E}">
        <p14:creationId xmlns:p14="http://schemas.microsoft.com/office/powerpoint/2010/main" val="877905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13</a:t>
            </a:fld>
            <a:endParaRPr lang="en-US"/>
          </a:p>
        </p:txBody>
      </p:sp>
    </p:spTree>
    <p:extLst>
      <p:ext uri="{BB962C8B-B14F-4D97-AF65-F5344CB8AC3E}">
        <p14:creationId xmlns:p14="http://schemas.microsoft.com/office/powerpoint/2010/main" val="2750799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14</a:t>
            </a:fld>
            <a:endParaRPr lang="en-US"/>
          </a:p>
        </p:txBody>
      </p:sp>
    </p:spTree>
    <p:extLst>
      <p:ext uri="{BB962C8B-B14F-4D97-AF65-F5344CB8AC3E}">
        <p14:creationId xmlns:p14="http://schemas.microsoft.com/office/powerpoint/2010/main" val="3932453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15</a:t>
            </a:fld>
            <a:endParaRPr lang="en-US"/>
          </a:p>
        </p:txBody>
      </p:sp>
    </p:spTree>
    <p:extLst>
      <p:ext uri="{BB962C8B-B14F-4D97-AF65-F5344CB8AC3E}">
        <p14:creationId xmlns:p14="http://schemas.microsoft.com/office/powerpoint/2010/main" val="2574154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16</a:t>
            </a:fld>
            <a:endParaRPr lang="en-US"/>
          </a:p>
        </p:txBody>
      </p:sp>
    </p:spTree>
    <p:extLst>
      <p:ext uri="{BB962C8B-B14F-4D97-AF65-F5344CB8AC3E}">
        <p14:creationId xmlns:p14="http://schemas.microsoft.com/office/powerpoint/2010/main" val="2572447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17</a:t>
            </a:fld>
            <a:endParaRPr lang="en-US"/>
          </a:p>
        </p:txBody>
      </p:sp>
    </p:spTree>
    <p:extLst>
      <p:ext uri="{BB962C8B-B14F-4D97-AF65-F5344CB8AC3E}">
        <p14:creationId xmlns:p14="http://schemas.microsoft.com/office/powerpoint/2010/main" val="496290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18</a:t>
            </a:fld>
            <a:endParaRPr lang="en-US"/>
          </a:p>
        </p:txBody>
      </p:sp>
    </p:spTree>
    <p:extLst>
      <p:ext uri="{BB962C8B-B14F-4D97-AF65-F5344CB8AC3E}">
        <p14:creationId xmlns:p14="http://schemas.microsoft.com/office/powerpoint/2010/main" val="33969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19</a:t>
            </a:fld>
            <a:endParaRPr lang="en-US"/>
          </a:p>
        </p:txBody>
      </p:sp>
    </p:spTree>
    <p:extLst>
      <p:ext uri="{BB962C8B-B14F-4D97-AF65-F5344CB8AC3E}">
        <p14:creationId xmlns:p14="http://schemas.microsoft.com/office/powerpoint/2010/main" val="1361453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a:t>
            </a:fld>
            <a:endParaRPr lang="en-US"/>
          </a:p>
        </p:txBody>
      </p:sp>
    </p:spTree>
    <p:extLst>
      <p:ext uri="{BB962C8B-B14F-4D97-AF65-F5344CB8AC3E}">
        <p14:creationId xmlns:p14="http://schemas.microsoft.com/office/powerpoint/2010/main" val="986324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20</a:t>
            </a:fld>
            <a:endParaRPr lang="en-US"/>
          </a:p>
        </p:txBody>
      </p:sp>
    </p:spTree>
    <p:extLst>
      <p:ext uri="{BB962C8B-B14F-4D97-AF65-F5344CB8AC3E}">
        <p14:creationId xmlns:p14="http://schemas.microsoft.com/office/powerpoint/2010/main" val="1038118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21</a:t>
            </a:fld>
            <a:endParaRPr lang="en-US"/>
          </a:p>
        </p:txBody>
      </p:sp>
    </p:spTree>
    <p:extLst>
      <p:ext uri="{BB962C8B-B14F-4D97-AF65-F5344CB8AC3E}">
        <p14:creationId xmlns:p14="http://schemas.microsoft.com/office/powerpoint/2010/main" val="25359323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22</a:t>
            </a:fld>
            <a:endParaRPr lang="en-US"/>
          </a:p>
        </p:txBody>
      </p:sp>
    </p:spTree>
    <p:extLst>
      <p:ext uri="{BB962C8B-B14F-4D97-AF65-F5344CB8AC3E}">
        <p14:creationId xmlns:p14="http://schemas.microsoft.com/office/powerpoint/2010/main" val="1172008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23</a:t>
            </a:fld>
            <a:endParaRPr lang="en-US"/>
          </a:p>
        </p:txBody>
      </p:sp>
    </p:spTree>
    <p:extLst>
      <p:ext uri="{BB962C8B-B14F-4D97-AF65-F5344CB8AC3E}">
        <p14:creationId xmlns:p14="http://schemas.microsoft.com/office/powerpoint/2010/main" val="1110130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24</a:t>
            </a:fld>
            <a:endParaRPr lang="en-US"/>
          </a:p>
        </p:txBody>
      </p:sp>
    </p:spTree>
    <p:extLst>
      <p:ext uri="{BB962C8B-B14F-4D97-AF65-F5344CB8AC3E}">
        <p14:creationId xmlns:p14="http://schemas.microsoft.com/office/powerpoint/2010/main" val="4087774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25</a:t>
            </a:fld>
            <a:endParaRPr lang="en-US"/>
          </a:p>
        </p:txBody>
      </p:sp>
    </p:spTree>
    <p:extLst>
      <p:ext uri="{BB962C8B-B14F-4D97-AF65-F5344CB8AC3E}">
        <p14:creationId xmlns:p14="http://schemas.microsoft.com/office/powerpoint/2010/main" val="769799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26</a:t>
            </a:fld>
            <a:endParaRPr lang="en-US"/>
          </a:p>
        </p:txBody>
      </p:sp>
    </p:spTree>
    <p:extLst>
      <p:ext uri="{BB962C8B-B14F-4D97-AF65-F5344CB8AC3E}">
        <p14:creationId xmlns:p14="http://schemas.microsoft.com/office/powerpoint/2010/main" val="49444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27</a:t>
            </a:fld>
            <a:endParaRPr lang="en-US"/>
          </a:p>
        </p:txBody>
      </p:sp>
    </p:spTree>
    <p:extLst>
      <p:ext uri="{BB962C8B-B14F-4D97-AF65-F5344CB8AC3E}">
        <p14:creationId xmlns:p14="http://schemas.microsoft.com/office/powerpoint/2010/main" val="1922643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28</a:t>
            </a:fld>
            <a:endParaRPr lang="en-US"/>
          </a:p>
        </p:txBody>
      </p:sp>
    </p:spTree>
    <p:extLst>
      <p:ext uri="{BB962C8B-B14F-4D97-AF65-F5344CB8AC3E}">
        <p14:creationId xmlns:p14="http://schemas.microsoft.com/office/powerpoint/2010/main" val="4022274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29</a:t>
            </a:fld>
            <a:endParaRPr lang="en-US"/>
          </a:p>
        </p:txBody>
      </p:sp>
    </p:spTree>
    <p:extLst>
      <p:ext uri="{BB962C8B-B14F-4D97-AF65-F5344CB8AC3E}">
        <p14:creationId xmlns:p14="http://schemas.microsoft.com/office/powerpoint/2010/main" val="1264338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3</a:t>
            </a:fld>
            <a:endParaRPr lang="en-US"/>
          </a:p>
        </p:txBody>
      </p:sp>
    </p:spTree>
    <p:extLst>
      <p:ext uri="{BB962C8B-B14F-4D97-AF65-F5344CB8AC3E}">
        <p14:creationId xmlns:p14="http://schemas.microsoft.com/office/powerpoint/2010/main" val="4290297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4</a:t>
            </a:fld>
            <a:endParaRPr lang="en-US"/>
          </a:p>
        </p:txBody>
      </p:sp>
    </p:spTree>
    <p:extLst>
      <p:ext uri="{BB962C8B-B14F-4D97-AF65-F5344CB8AC3E}">
        <p14:creationId xmlns:p14="http://schemas.microsoft.com/office/powerpoint/2010/main" val="3737601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5</a:t>
            </a:fld>
            <a:endParaRPr lang="en-US"/>
          </a:p>
        </p:txBody>
      </p:sp>
    </p:spTree>
    <p:extLst>
      <p:ext uri="{BB962C8B-B14F-4D97-AF65-F5344CB8AC3E}">
        <p14:creationId xmlns:p14="http://schemas.microsoft.com/office/powerpoint/2010/main" val="1287096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6</a:t>
            </a:fld>
            <a:endParaRPr lang="en-US"/>
          </a:p>
        </p:txBody>
      </p:sp>
    </p:spTree>
    <p:extLst>
      <p:ext uri="{BB962C8B-B14F-4D97-AF65-F5344CB8AC3E}">
        <p14:creationId xmlns:p14="http://schemas.microsoft.com/office/powerpoint/2010/main" val="4231211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7</a:t>
            </a:fld>
            <a:endParaRPr lang="en-US"/>
          </a:p>
        </p:txBody>
      </p:sp>
    </p:spTree>
    <p:extLst>
      <p:ext uri="{BB962C8B-B14F-4D97-AF65-F5344CB8AC3E}">
        <p14:creationId xmlns:p14="http://schemas.microsoft.com/office/powerpoint/2010/main" val="3557761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8</a:t>
            </a:fld>
            <a:endParaRPr lang="en-US"/>
          </a:p>
        </p:txBody>
      </p:sp>
    </p:spTree>
    <p:extLst>
      <p:ext uri="{BB962C8B-B14F-4D97-AF65-F5344CB8AC3E}">
        <p14:creationId xmlns:p14="http://schemas.microsoft.com/office/powerpoint/2010/main" val="2621505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1A66B8-6AD8-9947-8873-EF395CA90652}" type="slidenum">
              <a:rPr lang="en-US" smtClean="0"/>
              <a:t>9</a:t>
            </a:fld>
            <a:endParaRPr lang="en-US"/>
          </a:p>
        </p:txBody>
      </p:sp>
    </p:spTree>
    <p:extLst>
      <p:ext uri="{BB962C8B-B14F-4D97-AF65-F5344CB8AC3E}">
        <p14:creationId xmlns:p14="http://schemas.microsoft.com/office/powerpoint/2010/main" val="1820042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2"/>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defTabSz="914400">
              <a:spcBef>
                <a:spcPts val="2000"/>
              </a:spcBef>
              <a:buClr>
                <a:srgbClr val="990000">
                  <a:lumMod val="60000"/>
                  <a:lumOff val="40000"/>
                </a:srgbClr>
              </a:buClr>
              <a:buSzPct val="110000"/>
              <a:buFont typeface="Wingdings 2" pitchFamily="18" charset="2"/>
              <a:buNone/>
            </a:pPr>
            <a:endParaRPr sz="3200">
              <a:solidFill>
                <a:prstClr val="black">
                  <a:lumMod val="65000"/>
                  <a:lumOff val="35000"/>
                </a:prstClr>
              </a:solidFill>
              <a:latin typeface="News Gothic MT"/>
            </a:endParaRPr>
          </a:p>
        </p:txBody>
      </p:sp>
      <p:sp>
        <p:nvSpPr>
          <p:cNvPr id="2" name="Title 1"/>
          <p:cNvSpPr>
            <a:spLocks noGrp="1"/>
          </p:cNvSpPr>
          <p:nvPr>
            <p:ph type="ctrTitle"/>
          </p:nvPr>
        </p:nvSpPr>
        <p:spPr>
          <a:xfrm>
            <a:off x="1322922" y="1524001"/>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a:t>Click to edit Master title style</a:t>
            </a:r>
            <a:endParaRPr/>
          </a:p>
        </p:txBody>
      </p:sp>
      <p:sp>
        <p:nvSpPr>
          <p:cNvPr id="3" name="Subtitle 2"/>
          <p:cNvSpPr>
            <a:spLocks noGrp="1"/>
          </p:cNvSpPr>
          <p:nvPr>
            <p:ph type="subTitle" idx="1"/>
          </p:nvPr>
        </p:nvSpPr>
        <p:spPr>
          <a:xfrm>
            <a:off x="1322921" y="3299014"/>
            <a:ext cx="6498159" cy="916641"/>
          </a:xfrm>
        </p:spPr>
        <p:txBody>
          <a:bodyPr vert="horz" lIns="91440" tIns="45720" rIns="91440" bIns="45720" rtlCol="0">
            <a:normAutofit/>
          </a:bodyPr>
          <a:lstStyle>
            <a:lvl1pPr marL="0" indent="0" algn="ctr" defTabSz="914400" rtl="0" eaLnBrk="1" latinLnBrk="0" hangingPunct="1">
              <a:spcBef>
                <a:spcPts val="20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p>
            <a:fld id="{6DAE4DAB-BA2F-BE42-B2A4-B691DD172DC2}" type="datetime1">
              <a:rPr lang="en-US" smtClean="0">
                <a:solidFill>
                  <a:prstClr val="white"/>
                </a:solidFill>
                <a:latin typeface="News Gothic MT"/>
              </a:rPr>
              <a:pPr/>
              <a:t>1/24/22</a:t>
            </a:fld>
            <a:endParaRPr lang="en-US">
              <a:solidFill>
                <a:prstClr val="white"/>
              </a:solidFill>
              <a:latin typeface="News Gothic MT"/>
            </a:endParaRPr>
          </a:p>
        </p:txBody>
      </p:sp>
      <p:sp>
        <p:nvSpPr>
          <p:cNvPr id="5" name="Footer Placeholder 4"/>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6" name="Slide Number Placeholder 5"/>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pic>
        <p:nvPicPr>
          <p:cNvPr id="8" name="Picture 7"/>
          <p:cNvPicPr>
            <a:picLocks noChangeAspect="1"/>
          </p:cNvPicPr>
          <p:nvPr/>
        </p:nvPicPr>
        <p:blipFill>
          <a:blip r:embed="rId2"/>
          <a:stretch>
            <a:fillRect/>
          </a:stretch>
        </p:blipFill>
        <p:spPr>
          <a:xfrm>
            <a:off x="3860885" y="228600"/>
            <a:ext cx="1244514" cy="819150"/>
          </a:xfrm>
          <a:prstGeom prst="rect">
            <a:avLst/>
          </a:prstGeom>
        </p:spPr>
      </p:pic>
    </p:spTree>
    <p:extLst>
      <p:ext uri="{BB962C8B-B14F-4D97-AF65-F5344CB8AC3E}">
        <p14:creationId xmlns:p14="http://schemas.microsoft.com/office/powerpoint/2010/main" val="2738020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4079545" cy="1162050"/>
          </a:xfrm>
        </p:spPr>
        <p:txBody>
          <a:bodyPr anchor="b"/>
          <a:lstStyle>
            <a:lvl1pPr algn="ctr">
              <a:defRPr sz="3600" b="0"/>
            </a:lvl1pPr>
          </a:lstStyle>
          <a:p>
            <a:r>
              <a:rPr lang="en-US"/>
              <a:t>Click to edit Master title style</a:t>
            </a:r>
            <a:endParaRPr/>
          </a:p>
        </p:txBody>
      </p:sp>
      <p:sp>
        <p:nvSpPr>
          <p:cNvPr id="4" name="Text Placeholder 3"/>
          <p:cNvSpPr>
            <a:spLocks noGrp="1"/>
          </p:cNvSpPr>
          <p:nvPr>
            <p:ph type="body" sz="half" idx="2"/>
          </p:nvPr>
        </p:nvSpPr>
        <p:spPr>
          <a:xfrm>
            <a:off x="533399" y="1787856"/>
            <a:ext cx="4079545"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B78AB0-D92F-7F4E-B79D-CB54EA501C29}" type="datetime1">
              <a:rPr lang="en-US" smtClean="0">
                <a:solidFill>
                  <a:prstClr val="white"/>
                </a:solidFill>
                <a:latin typeface="News Gothic MT"/>
              </a:rPr>
              <a:pPr/>
              <a:t>1/24/22</a:t>
            </a:fld>
            <a:endParaRPr lang="en-US">
              <a:solidFill>
                <a:prstClr val="white"/>
              </a:solidFill>
              <a:latin typeface="News Gothic MT"/>
            </a:endParaRPr>
          </a:p>
        </p:txBody>
      </p:sp>
      <p:sp>
        <p:nvSpPr>
          <p:cNvPr id="6" name="Footer Placeholder 5"/>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7" name="Slide Number Placeholder 6"/>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
        <p:nvSpPr>
          <p:cNvPr id="8" name="Picture Placeholder 2"/>
          <p:cNvSpPr>
            <a:spLocks noGrp="1"/>
          </p:cNvSpPr>
          <p:nvPr>
            <p:ph type="pic" idx="1"/>
          </p:nvPr>
        </p:nvSpPr>
        <p:spPr>
          <a:xfrm>
            <a:off x="5090617" y="359394"/>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Tree>
    <p:extLst>
      <p:ext uri="{BB962C8B-B14F-4D97-AF65-F5344CB8AC3E}">
        <p14:creationId xmlns:p14="http://schemas.microsoft.com/office/powerpoint/2010/main" val="2228077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8AE83466-CCD2-F644-981D-7D50FD58A3AD}" type="datetime1">
              <a:rPr lang="en-US" smtClean="0">
                <a:solidFill>
                  <a:prstClr val="white"/>
                </a:solidFill>
                <a:latin typeface="News Gothic MT"/>
              </a:rPr>
              <a:pPr/>
              <a:t>1/24/22</a:t>
            </a:fld>
            <a:endParaRPr lang="en-US">
              <a:solidFill>
                <a:prstClr val="white"/>
              </a:solidFill>
              <a:latin typeface="News Gothic MT"/>
            </a:endParaRPr>
          </a:p>
        </p:txBody>
      </p:sp>
      <p:sp>
        <p:nvSpPr>
          <p:cNvPr id="5" name="Footer Placeholder 4"/>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6" name="Slide Number Placeholder 5"/>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Tree>
    <p:extLst>
      <p:ext uri="{BB962C8B-B14F-4D97-AF65-F5344CB8AC3E}">
        <p14:creationId xmlns:p14="http://schemas.microsoft.com/office/powerpoint/2010/main" val="2793153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3DFF6948-8EAE-894B-9911-C29F4A4E8965}" type="datetime1">
              <a:rPr lang="en-US" smtClean="0">
                <a:solidFill>
                  <a:prstClr val="white"/>
                </a:solidFill>
                <a:latin typeface="News Gothic MT"/>
              </a:rPr>
              <a:pPr/>
              <a:t>1/24/22</a:t>
            </a:fld>
            <a:endParaRPr lang="en-US">
              <a:solidFill>
                <a:prstClr val="white"/>
              </a:solidFill>
              <a:latin typeface="News Gothic MT"/>
            </a:endParaRPr>
          </a:p>
        </p:txBody>
      </p:sp>
      <p:sp>
        <p:nvSpPr>
          <p:cNvPr id="5" name="Footer Placeholder 4"/>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6" name="Slide Number Placeholder 5"/>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Tree>
    <p:extLst>
      <p:ext uri="{BB962C8B-B14F-4D97-AF65-F5344CB8AC3E}">
        <p14:creationId xmlns:p14="http://schemas.microsoft.com/office/powerpoint/2010/main" val="3036568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07576"/>
            <a:ext cx="6781801" cy="1336956"/>
          </a:xfrm>
        </p:spPr>
        <p:txBody>
          <a:bodyPr anchor="ctr"/>
          <a:lstStyle>
            <a:lvl1pPr algn="l">
              <a:defRPr/>
            </a:lvl1pPr>
          </a:lstStyle>
          <a:p>
            <a:r>
              <a:rPr lang="en-US"/>
              <a:t>Click to edit Master title style</a:t>
            </a:r>
            <a:endParaRPr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0DD897C-D28B-F646-8BFA-5F7986A5692A}" type="datetime1">
              <a:rPr lang="en-US" smtClean="0">
                <a:solidFill>
                  <a:prstClr val="white"/>
                </a:solidFill>
                <a:latin typeface="News Gothic MT"/>
              </a:rPr>
              <a:pPr/>
              <a:t>1/24/22</a:t>
            </a:fld>
            <a:endParaRPr lang="en-US">
              <a:solidFill>
                <a:prstClr val="white"/>
              </a:solidFill>
              <a:latin typeface="News Gothic MT"/>
            </a:endParaRPr>
          </a:p>
        </p:txBody>
      </p:sp>
      <p:sp>
        <p:nvSpPr>
          <p:cNvPr id="5" name="Footer Placeholder 4"/>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6" name="Slide Number Placeholder 5"/>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pic>
        <p:nvPicPr>
          <p:cNvPr id="7" name="Picture 6"/>
          <p:cNvPicPr>
            <a:picLocks noChangeAspect="1"/>
          </p:cNvPicPr>
          <p:nvPr/>
        </p:nvPicPr>
        <p:blipFill>
          <a:blip r:embed="rId2"/>
          <a:stretch>
            <a:fillRect/>
          </a:stretch>
        </p:blipFill>
        <p:spPr>
          <a:xfrm>
            <a:off x="7162801" y="228600"/>
            <a:ext cx="1573094" cy="1035424"/>
          </a:xfrm>
          <a:prstGeom prst="rect">
            <a:avLst/>
          </a:prstGeom>
        </p:spPr>
      </p:pic>
    </p:spTree>
    <p:extLst>
      <p:ext uri="{BB962C8B-B14F-4D97-AF65-F5344CB8AC3E}">
        <p14:creationId xmlns:p14="http://schemas.microsoft.com/office/powerpoint/2010/main" val="422870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9" y="3352803"/>
            <a:ext cx="8416925" cy="1470025"/>
          </a:xfrm>
        </p:spPr>
        <p:txBody>
          <a:bodyPr/>
          <a:lstStyle/>
          <a:p>
            <a:r>
              <a:rPr lang="en-US"/>
              <a:t>Click to edit Master title style</a:t>
            </a:r>
            <a:endParaRPr/>
          </a:p>
        </p:txBody>
      </p:sp>
      <p:sp>
        <p:nvSpPr>
          <p:cNvPr id="3" name="Subtitle 2"/>
          <p:cNvSpPr>
            <a:spLocks noGrp="1"/>
          </p:cNvSpPr>
          <p:nvPr>
            <p:ph type="subTitle" idx="1"/>
          </p:nvPr>
        </p:nvSpPr>
        <p:spPr>
          <a:xfrm>
            <a:off x="363539" y="4771031"/>
            <a:ext cx="8416925" cy="972671"/>
          </a:xfrm>
        </p:spPr>
        <p:txBody>
          <a:bodyPr>
            <a:normAutofit/>
          </a:bodyPr>
          <a:lstStyle>
            <a:lvl1pPr marL="0" indent="0" algn="ctr">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p>
            <a:fld id="{FB605023-FACB-DF49-BC62-03BCB2759D91}" type="datetime1">
              <a:rPr lang="en-US" smtClean="0">
                <a:solidFill>
                  <a:prstClr val="white"/>
                </a:solidFill>
                <a:latin typeface="News Gothic MT"/>
              </a:rPr>
              <a:pPr/>
              <a:t>1/24/22</a:t>
            </a:fld>
            <a:endParaRPr lang="en-US">
              <a:solidFill>
                <a:prstClr val="white"/>
              </a:solidFill>
              <a:latin typeface="News Gothic MT"/>
            </a:endParaRPr>
          </a:p>
        </p:txBody>
      </p:sp>
      <p:sp>
        <p:nvSpPr>
          <p:cNvPr id="5" name="Footer Placeholder 4"/>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6" name="Slide Number Placeholder 5"/>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pic>
        <p:nvPicPr>
          <p:cNvPr id="8" name="Picture 7"/>
          <p:cNvPicPr>
            <a:picLocks noChangeAspect="1"/>
          </p:cNvPicPr>
          <p:nvPr/>
        </p:nvPicPr>
        <p:blipFill>
          <a:blip r:embed="rId2"/>
          <a:stretch>
            <a:fillRect/>
          </a:stretch>
        </p:blipFill>
        <p:spPr>
          <a:xfrm>
            <a:off x="2971801" y="1050317"/>
            <a:ext cx="3191435" cy="2100631"/>
          </a:xfrm>
          <a:prstGeom prst="rect">
            <a:avLst/>
          </a:prstGeom>
        </p:spPr>
      </p:pic>
    </p:spTree>
    <p:extLst>
      <p:ext uri="{BB962C8B-B14F-4D97-AF65-F5344CB8AC3E}">
        <p14:creationId xmlns:p14="http://schemas.microsoft.com/office/powerpoint/2010/main" val="344899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6"/>
            <a:ext cx="8056563" cy="1362075"/>
          </a:xfrm>
        </p:spPr>
        <p:txBody>
          <a:bodyPr anchor="b" anchorCtr="0"/>
          <a:lstStyle>
            <a:lvl1pPr algn="ctr">
              <a:defRPr sz="4600" b="0" cap="none" baseline="0"/>
            </a:lvl1pPr>
          </a:lstStyle>
          <a:p>
            <a:r>
              <a:rPr lang="en-US"/>
              <a:t>Click to edit Master title style</a:t>
            </a:r>
            <a:endParaRPr/>
          </a:p>
        </p:txBody>
      </p:sp>
      <p:sp>
        <p:nvSpPr>
          <p:cNvPr id="3" name="Text Placeholder 2"/>
          <p:cNvSpPr>
            <a:spLocks noGrp="1"/>
          </p:cNvSpPr>
          <p:nvPr>
            <p:ph type="body" idx="1"/>
          </p:nvPr>
        </p:nvSpPr>
        <p:spPr>
          <a:xfrm>
            <a:off x="549275" y="3736007"/>
            <a:ext cx="8056563" cy="1500187"/>
          </a:xfrm>
        </p:spPr>
        <p:txBody>
          <a:bodyPr anchor="t" anchorCtr="0">
            <a:normAutofit/>
          </a:bodyPr>
          <a:lstStyle>
            <a:lvl1pPr marL="0" indent="0" algn="ctr">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8AEA67-B95F-C74A-AAE0-9FDA09E3EBE8}" type="datetime1">
              <a:rPr lang="en-US" smtClean="0">
                <a:solidFill>
                  <a:prstClr val="white"/>
                </a:solidFill>
                <a:latin typeface="News Gothic MT"/>
              </a:rPr>
              <a:pPr/>
              <a:t>1/24/22</a:t>
            </a:fld>
            <a:endParaRPr lang="en-US">
              <a:solidFill>
                <a:prstClr val="white"/>
              </a:solidFill>
              <a:latin typeface="News Gothic MT"/>
            </a:endParaRPr>
          </a:p>
        </p:txBody>
      </p:sp>
      <p:sp>
        <p:nvSpPr>
          <p:cNvPr id="5" name="Footer Placeholder 4"/>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6" name="Slide Number Placeholder 5"/>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pic>
        <p:nvPicPr>
          <p:cNvPr id="7" name="Picture 6"/>
          <p:cNvPicPr>
            <a:picLocks noChangeAspect="1"/>
          </p:cNvPicPr>
          <p:nvPr/>
        </p:nvPicPr>
        <p:blipFill>
          <a:blip r:embed="rId2"/>
          <a:stretch>
            <a:fillRect/>
          </a:stretch>
        </p:blipFill>
        <p:spPr>
          <a:xfrm>
            <a:off x="2971801" y="2"/>
            <a:ext cx="3191435" cy="2100631"/>
          </a:xfrm>
          <a:prstGeom prst="rect">
            <a:avLst/>
          </a:prstGeom>
        </p:spPr>
      </p:pic>
    </p:spTree>
    <p:extLst>
      <p:ext uri="{BB962C8B-B14F-4D97-AF65-F5344CB8AC3E}">
        <p14:creationId xmlns:p14="http://schemas.microsoft.com/office/powerpoint/2010/main" val="1717417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6" y="107576"/>
            <a:ext cx="8042276" cy="1336956"/>
          </a:xfrm>
        </p:spPr>
        <p:txBody>
          <a:bodyPr/>
          <a:lstStyle/>
          <a:p>
            <a:r>
              <a:rPr lang="en-US"/>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F1FAC815-EA33-4745-978A-8AB16CF80F1D}" type="datetime1">
              <a:rPr lang="en-US" smtClean="0">
                <a:solidFill>
                  <a:prstClr val="white"/>
                </a:solidFill>
                <a:latin typeface="News Gothic MT"/>
              </a:rPr>
              <a:pPr/>
              <a:t>1/24/22</a:t>
            </a:fld>
            <a:endParaRPr lang="en-US">
              <a:solidFill>
                <a:prstClr val="white"/>
              </a:solidFill>
              <a:latin typeface="News Gothic MT"/>
            </a:endParaRPr>
          </a:p>
        </p:txBody>
      </p:sp>
      <p:sp>
        <p:nvSpPr>
          <p:cNvPr id="6" name="Footer Placeholder 5"/>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7" name="Slide Number Placeholder 6"/>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Tree>
    <p:extLst>
      <p:ext uri="{BB962C8B-B14F-4D97-AF65-F5344CB8AC3E}">
        <p14:creationId xmlns:p14="http://schemas.microsoft.com/office/powerpoint/2010/main" val="402888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549274" y="1453225"/>
            <a:ext cx="3840480" cy="750887"/>
          </a:xfrm>
        </p:spPr>
        <p:txBody>
          <a:bodyPr anchor="b">
            <a:noAutofit/>
          </a:bodyPr>
          <a:lstStyle>
            <a:lvl1pPr marL="0" indent="0" algn="ctr">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9274" y="2347417"/>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751070" y="1453225"/>
            <a:ext cx="3840480" cy="750887"/>
          </a:xfrm>
        </p:spPr>
        <p:txBody>
          <a:bodyPr anchor="b">
            <a:noAutofit/>
          </a:bodyPr>
          <a:lstStyle>
            <a:lvl1pPr marL="0" indent="0" algn="ctr">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1070" y="2347417"/>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91E0C515-31C2-7348-A1D7-C85CC7E824B7}" type="datetime1">
              <a:rPr lang="en-US" smtClean="0">
                <a:solidFill>
                  <a:prstClr val="white"/>
                </a:solidFill>
                <a:latin typeface="News Gothic MT"/>
              </a:rPr>
              <a:pPr/>
              <a:t>1/24/22</a:t>
            </a:fld>
            <a:endParaRPr lang="en-US">
              <a:solidFill>
                <a:prstClr val="white"/>
              </a:solidFill>
              <a:latin typeface="News Gothic MT"/>
            </a:endParaRPr>
          </a:p>
        </p:txBody>
      </p:sp>
      <p:sp>
        <p:nvSpPr>
          <p:cNvPr id="8" name="Footer Placeholder 7"/>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9" name="Slide Number Placeholder 8"/>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Tree>
    <p:extLst>
      <p:ext uri="{BB962C8B-B14F-4D97-AF65-F5344CB8AC3E}">
        <p14:creationId xmlns:p14="http://schemas.microsoft.com/office/powerpoint/2010/main" val="1655411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3EBC735A-D7FA-DA41-BC59-D59C7F7278C9}" type="datetime1">
              <a:rPr lang="en-US" smtClean="0">
                <a:solidFill>
                  <a:prstClr val="white"/>
                </a:solidFill>
                <a:latin typeface="News Gothic MT"/>
              </a:rPr>
              <a:pPr/>
              <a:t>1/24/22</a:t>
            </a:fld>
            <a:endParaRPr lang="en-US">
              <a:solidFill>
                <a:prstClr val="white"/>
              </a:solidFill>
              <a:latin typeface="News Gothic MT"/>
            </a:endParaRPr>
          </a:p>
        </p:txBody>
      </p:sp>
      <p:sp>
        <p:nvSpPr>
          <p:cNvPr id="4" name="Footer Placeholder 3"/>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5" name="Slide Number Placeholder 4"/>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Tree>
    <p:extLst>
      <p:ext uri="{BB962C8B-B14F-4D97-AF65-F5344CB8AC3E}">
        <p14:creationId xmlns:p14="http://schemas.microsoft.com/office/powerpoint/2010/main" val="4216528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2B36F-F6FC-8446-AD4F-A4A30592850A}" type="datetime1">
              <a:rPr lang="en-US" smtClean="0">
                <a:solidFill>
                  <a:prstClr val="white"/>
                </a:solidFill>
                <a:latin typeface="News Gothic MT"/>
              </a:rPr>
              <a:pPr/>
              <a:t>1/24/22</a:t>
            </a:fld>
            <a:endParaRPr lang="en-US">
              <a:solidFill>
                <a:prstClr val="white"/>
              </a:solidFill>
              <a:latin typeface="News Gothic MT"/>
            </a:endParaRPr>
          </a:p>
        </p:txBody>
      </p:sp>
      <p:sp>
        <p:nvSpPr>
          <p:cNvPr id="3" name="Footer Placeholder 2"/>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4" name="Slide Number Placeholder 3"/>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Tree>
    <p:extLst>
      <p:ext uri="{BB962C8B-B14F-4D97-AF65-F5344CB8AC3E}">
        <p14:creationId xmlns:p14="http://schemas.microsoft.com/office/powerpoint/2010/main" val="2070348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78DFB6-5B7B-234A-8E4A-305DB281AC1D}" type="datetime1">
              <a:rPr lang="en-US" smtClean="0">
                <a:solidFill>
                  <a:prstClr val="white"/>
                </a:solidFill>
                <a:latin typeface="News Gothic MT"/>
              </a:rPr>
              <a:pPr/>
              <a:t>1/24/22</a:t>
            </a:fld>
            <a:endParaRPr lang="en-US">
              <a:solidFill>
                <a:prstClr val="white"/>
              </a:solidFill>
              <a:latin typeface="News Gothic MT"/>
            </a:endParaRPr>
          </a:p>
        </p:txBody>
      </p:sp>
      <p:sp>
        <p:nvSpPr>
          <p:cNvPr id="6" name="Footer Placeholder 5"/>
          <p:cNvSpPr>
            <a:spLocks noGrp="1"/>
          </p:cNvSpPr>
          <p:nvPr>
            <p:ph type="ftr" sz="quarter" idx="11"/>
          </p:nvPr>
        </p:nvSpPr>
        <p:spPr/>
        <p:txBody>
          <a:bodyPr/>
          <a:lstStyle/>
          <a:p>
            <a:r>
              <a:rPr lang="en-US">
                <a:solidFill>
                  <a:prstClr val="white"/>
                </a:solidFill>
                <a:latin typeface="News Gothic MT"/>
              </a:rPr>
              <a:t>Homeland Security Policy and Practice / Summer 2012</a:t>
            </a:r>
          </a:p>
        </p:txBody>
      </p:sp>
      <p:sp>
        <p:nvSpPr>
          <p:cNvPr id="7" name="Slide Number Placeholder 6"/>
          <p:cNvSpPr>
            <a:spLocks noGrp="1"/>
          </p:cNvSpPr>
          <p:nvPr>
            <p:ph type="sldNum" sz="quarter" idx="12"/>
          </p:nvPr>
        </p:nvSpPr>
        <p:spPr/>
        <p:txBody>
          <a:bodyPr/>
          <a:lstStyle/>
          <a:p>
            <a:fld id="{BD54CD3E-B045-6F4C-83BE-8981805642EC}" type="slidenum">
              <a:rPr lang="en-US" smtClean="0">
                <a:solidFill>
                  <a:prstClr val="white"/>
                </a:solidFill>
                <a:latin typeface="News Gothic MT"/>
              </a:rPr>
              <a:pPr/>
              <a:t>‹#›</a:t>
            </a:fld>
            <a:endParaRPr lang="en-US">
              <a:solidFill>
                <a:prstClr val="white"/>
              </a:solidFill>
              <a:latin typeface="News Gothic MT"/>
            </a:endParaRPr>
          </a:p>
        </p:txBody>
      </p:sp>
    </p:spTree>
    <p:extLst>
      <p:ext uri="{BB962C8B-B14F-4D97-AF65-F5344CB8AC3E}">
        <p14:creationId xmlns:p14="http://schemas.microsoft.com/office/powerpoint/2010/main" val="833752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6" y="107576"/>
            <a:ext cx="8042276" cy="1336956"/>
          </a:xfrm>
          <a:prstGeom prst="rect">
            <a:avLst/>
          </a:prstGeom>
        </p:spPr>
        <p:txBody>
          <a:bodyPr vert="horz" lIns="91440" tIns="45720" rIns="91440" bIns="45720" rtlCol="0" anchor="b" anchorCtr="0">
            <a:noAutofit/>
          </a:bodyPr>
          <a:lstStyle/>
          <a:p>
            <a:r>
              <a:rPr lang="en-US"/>
              <a:t>Click to edit Master title style</a:t>
            </a:r>
            <a:endParaRPr dirty="0"/>
          </a:p>
        </p:txBody>
      </p:sp>
      <p:sp>
        <p:nvSpPr>
          <p:cNvPr id="3" name="Text Placeholder 2"/>
          <p:cNvSpPr>
            <a:spLocks noGrp="1"/>
          </p:cNvSpPr>
          <p:nvPr>
            <p:ph type="body" idx="1"/>
          </p:nvPr>
        </p:nvSpPr>
        <p:spPr>
          <a:xfrm>
            <a:off x="549276" y="1600201"/>
            <a:ext cx="8042276"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5629835" y="6275670"/>
            <a:ext cx="2133600" cy="365125"/>
          </a:xfrm>
          <a:prstGeom prst="rect">
            <a:avLst/>
          </a:prstGeom>
        </p:spPr>
        <p:txBody>
          <a:bodyPr vert="horz" lIns="91440" tIns="45720" rIns="91440" bIns="45720" rtlCol="0" anchor="ctr"/>
          <a:lstStyle>
            <a:lvl1pPr algn="r">
              <a:defRPr sz="1200">
                <a:solidFill>
                  <a:schemeClr val="bg1"/>
                </a:solidFill>
              </a:defRPr>
            </a:lvl1pPr>
          </a:lstStyle>
          <a:p>
            <a:pPr defTabSz="914400"/>
            <a:fld id="{AA024ABB-82DC-3C46-9D2F-81544C9A6B6A}" type="datetime1">
              <a:rPr lang="en-US" smtClean="0">
                <a:solidFill>
                  <a:prstClr val="white"/>
                </a:solidFill>
                <a:latin typeface="News Gothic MT"/>
              </a:rPr>
              <a:pPr defTabSz="914400"/>
              <a:t>1/24/22</a:t>
            </a:fld>
            <a:endParaRPr lang="en-US">
              <a:solidFill>
                <a:prstClr val="white"/>
              </a:solidFill>
              <a:latin typeface="News Gothic MT"/>
            </a:endParaRPr>
          </a:p>
        </p:txBody>
      </p:sp>
      <p:sp>
        <p:nvSpPr>
          <p:cNvPr id="5" name="Footer Placeholder 4"/>
          <p:cNvSpPr>
            <a:spLocks noGrp="1"/>
          </p:cNvSpPr>
          <p:nvPr>
            <p:ph type="ftr" sz="quarter" idx="3"/>
          </p:nvPr>
        </p:nvSpPr>
        <p:spPr>
          <a:xfrm>
            <a:off x="264458" y="6275670"/>
            <a:ext cx="4840941" cy="365125"/>
          </a:xfrm>
          <a:prstGeom prst="rect">
            <a:avLst/>
          </a:prstGeom>
        </p:spPr>
        <p:txBody>
          <a:bodyPr vert="horz" lIns="91440" tIns="45720" rIns="91440" bIns="45720" rtlCol="0" anchor="ctr"/>
          <a:lstStyle>
            <a:lvl1pPr algn="l">
              <a:defRPr sz="1200">
                <a:solidFill>
                  <a:schemeClr val="bg1"/>
                </a:solidFill>
              </a:defRPr>
            </a:lvl1pPr>
          </a:lstStyle>
          <a:p>
            <a:pPr defTabSz="914400"/>
            <a:r>
              <a:rPr lang="en-US">
                <a:solidFill>
                  <a:prstClr val="white"/>
                </a:solidFill>
                <a:latin typeface="News Gothic MT"/>
              </a:rPr>
              <a:t>Homeland Security Policy and Practice / Summer 2012</a:t>
            </a:r>
          </a:p>
        </p:txBody>
      </p:sp>
      <p:sp>
        <p:nvSpPr>
          <p:cNvPr id="6" name="Slide Number Placeholder 5"/>
          <p:cNvSpPr>
            <a:spLocks noGrp="1"/>
          </p:cNvSpPr>
          <p:nvPr>
            <p:ph type="sldNum" sz="quarter" idx="4"/>
          </p:nvPr>
        </p:nvSpPr>
        <p:spPr>
          <a:xfrm>
            <a:off x="7897906" y="6275670"/>
            <a:ext cx="990600" cy="365125"/>
          </a:xfrm>
          <a:prstGeom prst="rect">
            <a:avLst/>
          </a:prstGeom>
        </p:spPr>
        <p:txBody>
          <a:bodyPr vert="horz" lIns="91440" tIns="45720" rIns="91440" bIns="45720" rtlCol="0" anchor="ctr"/>
          <a:lstStyle>
            <a:lvl1pPr algn="r">
              <a:defRPr sz="3600">
                <a:solidFill>
                  <a:schemeClr val="bg1"/>
                </a:solidFill>
              </a:defRPr>
            </a:lvl1pPr>
          </a:lstStyle>
          <a:p>
            <a:pPr defTabSz="914400"/>
            <a:fld id="{BD54CD3E-B045-6F4C-83BE-8981805642EC}" type="slidenum">
              <a:rPr lang="en-US" smtClean="0">
                <a:solidFill>
                  <a:prstClr val="white"/>
                </a:solidFill>
                <a:latin typeface="News Gothic MT"/>
              </a:rPr>
              <a:pPr defTabSz="914400"/>
              <a:t>‹#›</a:t>
            </a:fld>
            <a:endParaRPr lang="en-US">
              <a:solidFill>
                <a:prstClr val="white"/>
              </a:solidFill>
              <a:latin typeface="News Gothic MT"/>
            </a:endParaRPr>
          </a:p>
        </p:txBody>
      </p:sp>
    </p:spTree>
    <p:extLst>
      <p:ext uri="{BB962C8B-B14F-4D97-AF65-F5344CB8AC3E}">
        <p14:creationId xmlns:p14="http://schemas.microsoft.com/office/powerpoint/2010/main" val="261937753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dt="0"/>
  <p:txStyles>
    <p:titleStyle>
      <a:lvl1pPr algn="ctr" defTabSz="914400" rtl="0" eaLnBrk="1" latinLnBrk="0" hangingPunct="1">
        <a:spcBef>
          <a:spcPct val="0"/>
        </a:spcBef>
        <a:buNone/>
        <a:defRPr sz="4000" b="1" i="0" kern="1200">
          <a:solidFill>
            <a:schemeClr val="accent1"/>
          </a:solidFill>
          <a:latin typeface="Helvetica Neue"/>
          <a:ea typeface="+mj-ea"/>
          <a:cs typeface="Helvetica Neue"/>
        </a:defRPr>
      </a:lvl1pPr>
    </p:titleStyle>
    <p:bodyStyle>
      <a:lvl1pPr marL="349250" indent="-349250" algn="l" defTabSz="914400" rtl="0" eaLnBrk="1" latinLnBrk="0" hangingPunct="1">
        <a:spcBef>
          <a:spcPts val="2000"/>
        </a:spcBef>
        <a:buClr>
          <a:schemeClr val="accent1"/>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2">
            <a:lumMod val="50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2">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9275" y="2557463"/>
            <a:ext cx="8056563" cy="1028700"/>
          </a:xfrm>
        </p:spPr>
        <p:txBody>
          <a:bodyPr/>
          <a:lstStyle/>
          <a:p>
            <a:r>
              <a:rPr lang="en-US" b="1" dirty="0"/>
              <a:t>Gender-based Violence</a:t>
            </a:r>
            <a:endParaRPr lang="en-US" dirty="0"/>
          </a:p>
        </p:txBody>
      </p:sp>
      <p:pic>
        <p:nvPicPr>
          <p:cNvPr id="3" name="Picture 2">
            <a:extLst>
              <a:ext uri="{FF2B5EF4-FFF2-40B4-BE49-F238E27FC236}">
                <a16:creationId xmlns:a16="http://schemas.microsoft.com/office/drawing/2014/main" id="{EF5801CD-0BD4-DB4E-8279-AB66E69E92F0}"/>
              </a:ext>
            </a:extLst>
          </p:cNvPr>
          <p:cNvPicPr>
            <a:picLocks noChangeAspect="1"/>
          </p:cNvPicPr>
          <p:nvPr/>
        </p:nvPicPr>
        <p:blipFill>
          <a:blip r:embed="rId3"/>
          <a:stretch>
            <a:fillRect/>
          </a:stretch>
        </p:blipFill>
        <p:spPr>
          <a:xfrm>
            <a:off x="1343026" y="3586163"/>
            <a:ext cx="6543674" cy="3271837"/>
          </a:xfrm>
          <a:prstGeom prst="rect">
            <a:avLst/>
          </a:prstGeom>
        </p:spPr>
      </p:pic>
    </p:spTree>
    <p:extLst>
      <p:ext uri="{BB962C8B-B14F-4D97-AF65-F5344CB8AC3E}">
        <p14:creationId xmlns:p14="http://schemas.microsoft.com/office/powerpoint/2010/main" val="4093351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C8755-1C92-B645-BC80-E40DC7C52094}"/>
              </a:ext>
            </a:extLst>
          </p:cNvPr>
          <p:cNvSpPr>
            <a:spLocks noGrp="1"/>
          </p:cNvSpPr>
          <p:nvPr>
            <p:ph type="title"/>
          </p:nvPr>
        </p:nvSpPr>
        <p:spPr/>
        <p:txBody>
          <a:bodyPr/>
          <a:lstStyle/>
          <a:p>
            <a:pPr algn="ctr"/>
            <a:r>
              <a:rPr lang="en-US" dirty="0"/>
              <a:t>Inequality as a Cause of GBV</a:t>
            </a:r>
          </a:p>
        </p:txBody>
      </p:sp>
      <p:sp>
        <p:nvSpPr>
          <p:cNvPr id="3" name="Content Placeholder 2">
            <a:extLst>
              <a:ext uri="{FF2B5EF4-FFF2-40B4-BE49-F238E27FC236}">
                <a16:creationId xmlns:a16="http://schemas.microsoft.com/office/drawing/2014/main" id="{04EC05D7-F6B8-994B-9A21-9ADF12E2B9DC}"/>
              </a:ext>
            </a:extLst>
          </p:cNvPr>
          <p:cNvSpPr>
            <a:spLocks noGrp="1"/>
          </p:cNvSpPr>
          <p:nvPr>
            <p:ph idx="1"/>
          </p:nvPr>
        </p:nvSpPr>
        <p:spPr/>
        <p:txBody>
          <a:bodyPr>
            <a:normAutofit fontScale="92500"/>
          </a:bodyPr>
          <a:lstStyle/>
          <a:p>
            <a:r>
              <a:rPr lang="en-US" dirty="0"/>
              <a:t>GBV is caused by gender inequality</a:t>
            </a:r>
          </a:p>
          <a:p>
            <a:r>
              <a:rPr lang="en-US" dirty="0"/>
              <a:t>This includes unequal power relations between women and men, rigid gender roles, norms and hierarchies</a:t>
            </a:r>
            <a:r>
              <a:rPr lang="en-US" b="1" dirty="0"/>
              <a:t> </a:t>
            </a:r>
            <a:r>
              <a:rPr lang="en-US" dirty="0"/>
              <a:t>and</a:t>
            </a:r>
            <a:r>
              <a:rPr lang="en-US" b="1" dirty="0"/>
              <a:t> </a:t>
            </a:r>
            <a:r>
              <a:rPr lang="en-US" dirty="0"/>
              <a:t>ascribing women lower status in society </a:t>
            </a:r>
          </a:p>
          <a:p>
            <a:r>
              <a:rPr lang="en-US" dirty="0"/>
              <a:t>Evidence suggests, however, that gender inequalities increase the risk of violence by men against women and inhibit the ability of those affected to seek protection</a:t>
            </a:r>
          </a:p>
          <a:p>
            <a:r>
              <a:rPr lang="en-US" dirty="0"/>
              <a:t>Promoting and achieving gender equality is a critical element of the prevention of violence against women</a:t>
            </a:r>
          </a:p>
          <a:p>
            <a:endParaRPr lang="en-US" dirty="0"/>
          </a:p>
        </p:txBody>
      </p:sp>
      <p:sp>
        <p:nvSpPr>
          <p:cNvPr id="4" name="Footer Placeholder 3">
            <a:extLst>
              <a:ext uri="{FF2B5EF4-FFF2-40B4-BE49-F238E27FC236}">
                <a16:creationId xmlns:a16="http://schemas.microsoft.com/office/drawing/2014/main" id="{D88CEC4A-E20E-7347-B433-99CAC5020BAA}"/>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998823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A59C-D2E9-2C40-87C1-721A1D325DBF}"/>
              </a:ext>
            </a:extLst>
          </p:cNvPr>
          <p:cNvSpPr>
            <a:spLocks noGrp="1"/>
          </p:cNvSpPr>
          <p:nvPr>
            <p:ph type="title"/>
          </p:nvPr>
        </p:nvSpPr>
        <p:spPr/>
        <p:txBody>
          <a:bodyPr/>
          <a:lstStyle/>
          <a:p>
            <a:pPr algn="ctr"/>
            <a:r>
              <a:rPr lang="en-US" dirty="0"/>
              <a:t>Causes of Inequality-Education</a:t>
            </a:r>
          </a:p>
        </p:txBody>
      </p:sp>
      <p:sp>
        <p:nvSpPr>
          <p:cNvPr id="3" name="Content Placeholder 2">
            <a:extLst>
              <a:ext uri="{FF2B5EF4-FFF2-40B4-BE49-F238E27FC236}">
                <a16:creationId xmlns:a16="http://schemas.microsoft.com/office/drawing/2014/main" id="{ED920967-41E8-844C-A887-F563BCE17457}"/>
              </a:ext>
            </a:extLst>
          </p:cNvPr>
          <p:cNvSpPr>
            <a:spLocks noGrp="1"/>
          </p:cNvSpPr>
          <p:nvPr>
            <p:ph idx="1"/>
          </p:nvPr>
        </p:nvSpPr>
        <p:spPr/>
        <p:txBody>
          <a:bodyPr>
            <a:normAutofit fontScale="92500" lnSpcReduction="20000"/>
          </a:bodyPr>
          <a:lstStyle/>
          <a:p>
            <a:r>
              <a:rPr lang="en-US" dirty="0"/>
              <a:t>Women and girls do not have the same access to education</a:t>
            </a:r>
          </a:p>
          <a:p>
            <a:r>
              <a:rPr lang="en-US" dirty="0"/>
              <a:t>Around the world, women still have less access to education than men</a:t>
            </a:r>
          </a:p>
          <a:p>
            <a:r>
              <a:rPr lang="en-US" dirty="0"/>
              <a:t>A quarter of women between the ages of 15-24 will not complete primary school, making up 58% of the people who do not have a basic education </a:t>
            </a:r>
          </a:p>
          <a:p>
            <a:r>
              <a:rPr lang="en-US" dirty="0"/>
              <a:t>Of all the illiterate people in the world, ⅔ are women</a:t>
            </a:r>
          </a:p>
          <a:p>
            <a:r>
              <a:rPr lang="en-US" dirty="0"/>
              <a:t>When girls are not educated on the same level as boys, it has a huge effect on their future and the kinds of opportunities they can expect</a:t>
            </a:r>
          </a:p>
          <a:p>
            <a:pPr marL="0" indent="0">
              <a:buNone/>
            </a:pPr>
            <a:endParaRPr lang="en-US" dirty="0"/>
          </a:p>
        </p:txBody>
      </p:sp>
      <p:sp>
        <p:nvSpPr>
          <p:cNvPr id="4" name="Footer Placeholder 3">
            <a:extLst>
              <a:ext uri="{FF2B5EF4-FFF2-40B4-BE49-F238E27FC236}">
                <a16:creationId xmlns:a16="http://schemas.microsoft.com/office/drawing/2014/main" id="{15B7C7AF-328D-1C41-80C9-1DE2A6EC311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680382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Inequality-Employment</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lstStyle/>
          <a:p>
            <a:r>
              <a:rPr lang="en-US" dirty="0"/>
              <a:t>Lack of employment equality</a:t>
            </a:r>
          </a:p>
          <a:p>
            <a:r>
              <a:rPr lang="en-US" dirty="0"/>
              <a:t>Few countries in the world give women the same legal work rights as men </a:t>
            </a:r>
          </a:p>
          <a:p>
            <a:r>
              <a:rPr lang="en-US" dirty="0"/>
              <a:t>In fact, most economies give women only ¾ the rights of men </a:t>
            </a:r>
          </a:p>
          <a:p>
            <a:r>
              <a:rPr lang="en-US" dirty="0"/>
              <a:t>Studies show that if employment became a more even playing field, it has a positive domino effect on other areas prone to gender inequality</a:t>
            </a:r>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3294172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Inequality-Job Segregation</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a:bodyPr>
          <a:lstStyle/>
          <a:p>
            <a:r>
              <a:rPr lang="en-US" dirty="0"/>
              <a:t>The division of jobs. In most societies, there’s an inherent belief that men are simply better equipped to handle certain jobs. Most of the time, those are the jobs that pay the best</a:t>
            </a:r>
          </a:p>
          <a:p>
            <a:r>
              <a:rPr lang="en-US" dirty="0"/>
              <a:t>Discrimination results in lower income for women</a:t>
            </a:r>
          </a:p>
          <a:p>
            <a:r>
              <a:rPr lang="en-US" dirty="0"/>
              <a:t> Women also take on the primary responsibility for unpaid labor, so even as they participate in the paid workforce, they have extra work (at home) that never gets recognized financially</a:t>
            </a:r>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653903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Inequality-Lack of Legal Protections</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lnSpcReduction="10000"/>
          </a:bodyPr>
          <a:lstStyle/>
          <a:p>
            <a:r>
              <a:rPr lang="en-US" dirty="0"/>
              <a:t>Over one billion women don’t have legal protection against domestic sexual violence or domestic economic violence. Both have a significant impact on women’s ability to thrive and live in freedom (World Bank)</a:t>
            </a:r>
          </a:p>
          <a:p>
            <a:r>
              <a:rPr lang="en-US" dirty="0"/>
              <a:t>In many countries, there’s also a lack of legal protections against harassment in the workplace, at school, and in public </a:t>
            </a:r>
          </a:p>
          <a:p>
            <a:r>
              <a:rPr lang="en-US" dirty="0"/>
              <a:t>These places become unsafe and without protection, women frequently have to make decisions that compromise and limit their goals </a:t>
            </a:r>
          </a:p>
          <a:p>
            <a:endParaRPr lang="en-US" dirty="0"/>
          </a:p>
          <a:p>
            <a:endParaRPr lang="en-US" dirty="0"/>
          </a:p>
          <a:p>
            <a:pPr marL="0" indent="0">
              <a:buNone/>
            </a:pPr>
            <a:endParaRPr lang="en-US" dirty="0"/>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68494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Inequality-Lack of Bodily Autonomy</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fontScale="92500" lnSpcReduction="20000"/>
          </a:bodyPr>
          <a:lstStyle/>
          <a:p>
            <a:r>
              <a:rPr lang="en-US" dirty="0"/>
              <a:t>Many women around the world do not have authority over their own bodies or when they become parents. Accessing birth control is frequently very difficult</a:t>
            </a:r>
          </a:p>
          <a:p>
            <a:r>
              <a:rPr lang="en-US" dirty="0"/>
              <a:t>Over 200 million women who don’t want to get pregnant are not using contraception </a:t>
            </a:r>
          </a:p>
          <a:p>
            <a:r>
              <a:rPr lang="en-US" dirty="0"/>
              <a:t>There are various reasons for this such as a lack of options, limited access, and cultural/religious opposition</a:t>
            </a:r>
          </a:p>
          <a:p>
            <a:r>
              <a:rPr lang="en-US" dirty="0"/>
              <a:t>Globally,  about 40% of pregnancies are not planned and while 50% of them do end in abortion, 38% result in births. These mothers often become financially dependent on another person or the state, losing their freedom (World Health Organization)</a:t>
            </a:r>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663254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Inequality-Poor Medical Care</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fontScale="85000" lnSpcReduction="20000"/>
          </a:bodyPr>
          <a:lstStyle/>
          <a:p>
            <a:r>
              <a:rPr lang="en-US" dirty="0"/>
              <a:t>Women are less likely to be able to afford good healthcare.</a:t>
            </a:r>
          </a:p>
          <a:p>
            <a:r>
              <a:rPr lang="en-US" dirty="0"/>
              <a:t>In addition to limited access to contraception, women overall receive lower-quality medical care  than men </a:t>
            </a:r>
          </a:p>
          <a:p>
            <a:r>
              <a:rPr lang="en-US" dirty="0"/>
              <a:t>This is linked to other gender inequality reasons such as a lack of education and job opportunities, which results in more women being in poverty</a:t>
            </a:r>
          </a:p>
          <a:p>
            <a:r>
              <a:rPr lang="en-US" dirty="0"/>
              <a:t>There’s also been less research into diseases that affect women more than men, such as autoimmune disorders and chronic pain conditions </a:t>
            </a:r>
          </a:p>
          <a:p>
            <a:r>
              <a:rPr lang="en-US" dirty="0"/>
              <a:t>Many women also experience discrimination and dismissal from their doctors.  This is further impacted by intersecting factors-race, ethnicity, sexual orientation, ability, etc.</a:t>
            </a:r>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36329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Inequality-Lack of Religious Freedom</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fontScale="92500"/>
          </a:bodyPr>
          <a:lstStyle/>
          <a:p>
            <a:r>
              <a:rPr lang="en-US" dirty="0"/>
              <a:t>When religious freedom is attacked, women suffer </a:t>
            </a:r>
          </a:p>
          <a:p>
            <a:r>
              <a:rPr lang="en-US" dirty="0"/>
              <a:t>When extremist ideologies (such as ISIS) come into a community and restrict religious freedom, gender inequality gets worse (World Economic Forum)</a:t>
            </a:r>
          </a:p>
          <a:p>
            <a:r>
              <a:rPr lang="en-US" dirty="0"/>
              <a:t>In a study performed by Georgetown University and Brigham Young University, researchers were also able to connect religious intolerance with women’s ability to participate in the economy</a:t>
            </a:r>
          </a:p>
          <a:p>
            <a:r>
              <a:rPr lang="en-US" dirty="0"/>
              <a:t>When there’s more religious freedom, an economy becomes more stable thanks to women’s participation</a:t>
            </a:r>
          </a:p>
          <a:p>
            <a:endParaRPr lang="en-US" dirty="0"/>
          </a:p>
          <a:p>
            <a:pPr marL="0" indent="0">
              <a:buNone/>
            </a:pPr>
            <a:endParaRPr lang="en-US" dirty="0"/>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3316480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Inequality-Lack of Political Representation</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lnSpcReduction="10000"/>
          </a:bodyPr>
          <a:lstStyle/>
          <a:p>
            <a:r>
              <a:rPr lang="en-US" dirty="0"/>
              <a:t>Of all national parliaments at the beginning of 2019, only 24.3% of seats were filled by women </a:t>
            </a:r>
          </a:p>
          <a:p>
            <a:r>
              <a:rPr lang="en-US" dirty="0"/>
              <a:t>As of June of 2019, 11 Heads of State were women</a:t>
            </a:r>
          </a:p>
          <a:p>
            <a:r>
              <a:rPr lang="en-US" dirty="0"/>
              <a:t>Despite progress in this area over the years, women are still grossly underrepresented in government and the political process</a:t>
            </a:r>
          </a:p>
          <a:p>
            <a:r>
              <a:rPr lang="en-US" dirty="0"/>
              <a:t>This means that certain issues that female politicians tend to bring up – such as parental leave and childcare, pensions, gender equality laws and GBV are often neglected</a:t>
            </a:r>
          </a:p>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723458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Inequality-Racism</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fontScale="85000" lnSpcReduction="20000"/>
          </a:bodyPr>
          <a:lstStyle/>
          <a:p>
            <a:r>
              <a:rPr lang="en-US" dirty="0"/>
              <a:t>Racism affects what jobs women of color are able to get and how much they’re paid, as well as how they are viewed by legal and healthcare systems</a:t>
            </a:r>
          </a:p>
          <a:p>
            <a:r>
              <a:rPr lang="en-US" dirty="0"/>
              <a:t>Gender inequality and racism have been closely-linked for a long time </a:t>
            </a:r>
          </a:p>
          <a:p>
            <a:r>
              <a:rPr lang="en-US" dirty="0"/>
              <a:t>According to Sally </a:t>
            </a:r>
            <a:r>
              <a:rPr lang="en-US" dirty="0" err="1"/>
              <a:t>Kitch</a:t>
            </a:r>
            <a:r>
              <a:rPr lang="en-US" dirty="0"/>
              <a:t>, a professor and author, European settlers in Virginia decided what work could be taxed based on the race of the woman performing the work</a:t>
            </a:r>
          </a:p>
          <a:p>
            <a:r>
              <a:rPr lang="en-US" dirty="0"/>
              <a:t>African women’s work was “labor,” so it was taxable, while work performed by English women was “domestic” and not taxable. The pay gaps between white women and women of color continues that legacy of discrimination and contributes to gender inequality</a:t>
            </a:r>
          </a:p>
          <a:p>
            <a:endParaRPr lang="en-US" dirty="0"/>
          </a:p>
          <a:p>
            <a:pPr marL="0" indent="0">
              <a:buNone/>
            </a:pPr>
            <a:endParaRPr lang="en-US" dirty="0"/>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292661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Key Terms</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a:bodyPr>
          <a:lstStyle/>
          <a:p>
            <a:r>
              <a:rPr lang="en-US" dirty="0"/>
              <a:t>Gender-based violence</a:t>
            </a:r>
          </a:p>
          <a:p>
            <a:r>
              <a:rPr lang="en-US" dirty="0"/>
              <a:t>Continuum of violence</a:t>
            </a:r>
          </a:p>
          <a:p>
            <a:r>
              <a:rPr lang="en-US" dirty="0"/>
              <a:t>Domestic violence/intimate partner violence</a:t>
            </a:r>
          </a:p>
          <a:p>
            <a:r>
              <a:rPr lang="en-US" dirty="0"/>
              <a:t>Survivors and perpetrators</a:t>
            </a:r>
          </a:p>
          <a:p>
            <a:r>
              <a:rPr lang="en-US" dirty="0"/>
              <a:t>Private vs public sphere</a:t>
            </a:r>
          </a:p>
          <a:p>
            <a:r>
              <a:rPr lang="en-US" dirty="0"/>
              <a:t>Conflict-related sexual violence</a:t>
            </a:r>
          </a:p>
          <a:p>
            <a:r>
              <a:rPr lang="en-US" dirty="0"/>
              <a:t>Pre-conflict/conflict/post-conflict</a:t>
            </a:r>
          </a:p>
          <a:p>
            <a:pPr marL="0" indent="0" algn="ctr">
              <a:buNone/>
            </a:pPr>
            <a:endParaRPr lang="en-US" dirty="0"/>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13918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51D10-055A-EF4F-9A78-B8BBB5BCB738}"/>
              </a:ext>
            </a:extLst>
          </p:cNvPr>
          <p:cNvSpPr>
            <a:spLocks noGrp="1"/>
          </p:cNvSpPr>
          <p:nvPr>
            <p:ph type="title"/>
          </p:nvPr>
        </p:nvSpPr>
        <p:spPr/>
        <p:txBody>
          <a:bodyPr/>
          <a:lstStyle/>
          <a:p>
            <a:pPr algn="ctr"/>
            <a:r>
              <a:rPr lang="en-US" dirty="0"/>
              <a:t>Causes of Inequality-Societal Mindsets</a:t>
            </a:r>
          </a:p>
        </p:txBody>
      </p:sp>
      <p:sp>
        <p:nvSpPr>
          <p:cNvPr id="3" name="Content Placeholder 2">
            <a:extLst>
              <a:ext uri="{FF2B5EF4-FFF2-40B4-BE49-F238E27FC236}">
                <a16:creationId xmlns:a16="http://schemas.microsoft.com/office/drawing/2014/main" id="{9EEFEE50-A620-CE45-8DA0-0ADC9889C320}"/>
              </a:ext>
            </a:extLst>
          </p:cNvPr>
          <p:cNvSpPr>
            <a:spLocks noGrp="1"/>
          </p:cNvSpPr>
          <p:nvPr>
            <p:ph idx="1"/>
          </p:nvPr>
        </p:nvSpPr>
        <p:spPr/>
        <p:txBody>
          <a:bodyPr>
            <a:normAutofit fontScale="85000" lnSpcReduction="20000"/>
          </a:bodyPr>
          <a:lstStyle/>
          <a:p>
            <a:r>
              <a:rPr lang="en-US" dirty="0"/>
              <a:t>How society determines the differences and value of men vs. women plays a starring role in every arena, whether it’s employment or the legal system or healthcare </a:t>
            </a:r>
          </a:p>
          <a:p>
            <a:r>
              <a:rPr lang="en-US" dirty="0"/>
              <a:t>Beliefs about gender run deep and even though progress can be made through laws and structural changes</a:t>
            </a:r>
          </a:p>
          <a:p>
            <a:r>
              <a:rPr lang="en-US" dirty="0"/>
              <a:t>But there’s often a pushback following times of major change</a:t>
            </a:r>
          </a:p>
          <a:p>
            <a:r>
              <a:rPr lang="en-US" dirty="0"/>
              <a:t>It’s also common for everyone (men and women) to ignore other areas of gender inequality when there’s progress, such as better representation for women in leadership, e.g. first U.S. female Vice President</a:t>
            </a:r>
          </a:p>
          <a:p>
            <a:r>
              <a:rPr lang="en-US" dirty="0"/>
              <a:t>These types of mindsets prop up gender inequality and delay significant change</a:t>
            </a:r>
          </a:p>
          <a:p>
            <a:endParaRPr lang="en-US" dirty="0"/>
          </a:p>
          <a:p>
            <a:endParaRPr lang="en-US" dirty="0"/>
          </a:p>
          <a:p>
            <a:pPr marL="0" indent="0">
              <a:buNone/>
            </a:pPr>
            <a:endParaRPr lang="en-US" dirty="0"/>
          </a:p>
          <a:p>
            <a:endParaRPr lang="en-US" dirty="0"/>
          </a:p>
          <a:p>
            <a:endParaRPr lang="en-US" dirty="0"/>
          </a:p>
        </p:txBody>
      </p:sp>
      <p:sp>
        <p:nvSpPr>
          <p:cNvPr id="4" name="Footer Placeholder 3">
            <a:extLst>
              <a:ext uri="{FF2B5EF4-FFF2-40B4-BE49-F238E27FC236}">
                <a16:creationId xmlns:a16="http://schemas.microsoft.com/office/drawing/2014/main" id="{C8C4BBAF-F332-8942-A3A8-3E5A1143866F}"/>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740371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The Role of Masculinities in Violence Against Women</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lnSpcReduction="10000"/>
          </a:bodyPr>
          <a:lstStyle/>
          <a:p>
            <a:r>
              <a:rPr lang="en-US" dirty="0"/>
              <a:t>Scientific evidence that men perpetrate the bulk of the violence in intimate heterosexual relationships throughout the world (</a:t>
            </a:r>
            <a:r>
              <a:rPr lang="en-US" dirty="0" err="1"/>
              <a:t>Renzetti</a:t>
            </a:r>
            <a:r>
              <a:rPr lang="en-US" dirty="0"/>
              <a:t>, </a:t>
            </a:r>
            <a:r>
              <a:rPr lang="en-US" dirty="0" err="1"/>
              <a:t>Edleson</a:t>
            </a:r>
            <a:r>
              <a:rPr lang="en-US" dirty="0"/>
              <a:t> &amp; Bergen, 2001)</a:t>
            </a:r>
          </a:p>
          <a:p>
            <a:r>
              <a:rPr lang="en-US" dirty="0"/>
              <a:t>But, men are not naturally aggressive. As “An individual learns to be aggressive in the same manner that he or she learns to inhibit aggression. One is not a natural state, and the other culturally imposed: both are within our biological potential” (Katz and Chambliss, 1991, 270)</a:t>
            </a:r>
          </a:p>
          <a:p>
            <a:r>
              <a:rPr lang="en-US" dirty="0"/>
              <a:t>This can change.  Men can help eliminate violence</a:t>
            </a:r>
          </a:p>
          <a:p>
            <a:endParaRPr lang="en-US" dirty="0"/>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849168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2DFBA-1734-954D-9114-7FC7C41E8922}"/>
              </a:ext>
            </a:extLst>
          </p:cNvPr>
          <p:cNvSpPr>
            <a:spLocks noGrp="1"/>
          </p:cNvSpPr>
          <p:nvPr>
            <p:ph type="title"/>
          </p:nvPr>
        </p:nvSpPr>
        <p:spPr/>
        <p:txBody>
          <a:bodyPr/>
          <a:lstStyle/>
          <a:p>
            <a:pPr algn="ctr"/>
            <a:r>
              <a:rPr lang="en-US" dirty="0"/>
              <a:t>Domestic Violence </a:t>
            </a:r>
            <a:br>
              <a:rPr lang="en-US" dirty="0"/>
            </a:br>
            <a:r>
              <a:rPr lang="en-US" dirty="0"/>
              <a:t>(Pre-conflict)</a:t>
            </a:r>
          </a:p>
        </p:txBody>
      </p:sp>
      <p:sp>
        <p:nvSpPr>
          <p:cNvPr id="3" name="Content Placeholder 2">
            <a:extLst>
              <a:ext uri="{FF2B5EF4-FFF2-40B4-BE49-F238E27FC236}">
                <a16:creationId xmlns:a16="http://schemas.microsoft.com/office/drawing/2014/main" id="{503E6B6C-40D1-7849-8245-6A49801A469F}"/>
              </a:ext>
            </a:extLst>
          </p:cNvPr>
          <p:cNvSpPr>
            <a:spLocks noGrp="1"/>
          </p:cNvSpPr>
          <p:nvPr>
            <p:ph idx="1"/>
          </p:nvPr>
        </p:nvSpPr>
        <p:spPr/>
        <p:txBody>
          <a:bodyPr>
            <a:normAutofit fontScale="92500"/>
          </a:bodyPr>
          <a:lstStyle/>
          <a:p>
            <a:r>
              <a:rPr lang="en-US" b="1" dirty="0"/>
              <a:t>Physical violence</a:t>
            </a:r>
            <a:r>
              <a:rPr lang="en-US" dirty="0"/>
              <a:t> occurs when someone uses a part of their body or an object to control a person’s actions</a:t>
            </a:r>
          </a:p>
          <a:p>
            <a:r>
              <a:rPr lang="en-US" b="1" dirty="0"/>
              <a:t>Sexual violence</a:t>
            </a:r>
            <a:r>
              <a:rPr lang="en-US" dirty="0"/>
              <a:t> occurs when a person is forced to unwillingly take part in sexual activity</a:t>
            </a:r>
          </a:p>
          <a:p>
            <a:r>
              <a:rPr lang="en-US" b="1" dirty="0"/>
              <a:t>Emotional violence</a:t>
            </a:r>
            <a:r>
              <a:rPr lang="en-US" dirty="0"/>
              <a:t> occurs when someone says or does something to make a person feel stupid or worthless</a:t>
            </a:r>
          </a:p>
          <a:p>
            <a:r>
              <a:rPr lang="en-US" b="1" dirty="0"/>
              <a:t>Psychological violence</a:t>
            </a:r>
            <a:r>
              <a:rPr lang="en-US" dirty="0"/>
              <a:t> occurs when someone uses threats and causes fear in an individual to gain control</a:t>
            </a:r>
          </a:p>
        </p:txBody>
      </p:sp>
      <p:sp>
        <p:nvSpPr>
          <p:cNvPr id="4" name="Footer Placeholder 3">
            <a:extLst>
              <a:ext uri="{FF2B5EF4-FFF2-40B4-BE49-F238E27FC236}">
                <a16:creationId xmlns:a16="http://schemas.microsoft.com/office/drawing/2014/main" id="{E7DF0A65-058B-4B43-81D5-A9AE0C8585C7}"/>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655415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58939-D252-3543-9102-F20EDBCDC82E}"/>
              </a:ext>
            </a:extLst>
          </p:cNvPr>
          <p:cNvSpPr>
            <a:spLocks noGrp="1"/>
          </p:cNvSpPr>
          <p:nvPr>
            <p:ph type="title"/>
          </p:nvPr>
        </p:nvSpPr>
        <p:spPr/>
        <p:txBody>
          <a:bodyPr/>
          <a:lstStyle/>
          <a:p>
            <a:pPr algn="ctr"/>
            <a:r>
              <a:rPr lang="en-US" dirty="0"/>
              <a:t>Domestic Violence </a:t>
            </a:r>
            <a:br>
              <a:rPr lang="en-US" dirty="0"/>
            </a:br>
            <a:r>
              <a:rPr lang="en-US" dirty="0"/>
              <a:t>(Pre-conflict) (cont’d)</a:t>
            </a:r>
          </a:p>
        </p:txBody>
      </p:sp>
      <p:sp>
        <p:nvSpPr>
          <p:cNvPr id="3" name="Content Placeholder 2">
            <a:extLst>
              <a:ext uri="{FF2B5EF4-FFF2-40B4-BE49-F238E27FC236}">
                <a16:creationId xmlns:a16="http://schemas.microsoft.com/office/drawing/2014/main" id="{5672CE1F-182E-A543-A378-B95AF7F4E75D}"/>
              </a:ext>
            </a:extLst>
          </p:cNvPr>
          <p:cNvSpPr>
            <a:spLocks noGrp="1"/>
          </p:cNvSpPr>
          <p:nvPr>
            <p:ph idx="1"/>
          </p:nvPr>
        </p:nvSpPr>
        <p:spPr/>
        <p:txBody>
          <a:bodyPr>
            <a:normAutofit fontScale="85000" lnSpcReduction="20000"/>
          </a:bodyPr>
          <a:lstStyle/>
          <a:p>
            <a:r>
              <a:rPr lang="en-US" b="1" dirty="0"/>
              <a:t>Spiritual (or religious)</a:t>
            </a:r>
            <a:r>
              <a:rPr lang="en-US" dirty="0"/>
              <a:t> violence occurs when someone uses an individual’s spiritual beliefs to manipulate, dominate or control that person</a:t>
            </a:r>
          </a:p>
          <a:p>
            <a:r>
              <a:rPr lang="en-US" b="1" dirty="0"/>
              <a:t>Cultural violence</a:t>
            </a:r>
            <a:r>
              <a:rPr lang="en-US" dirty="0"/>
              <a:t> occurs when an individual is harmed as a result of practices that are part of her or his culture, religion or tradition</a:t>
            </a:r>
          </a:p>
          <a:p>
            <a:r>
              <a:rPr lang="en-US" b="1" dirty="0"/>
              <a:t>Verbal abuse</a:t>
            </a:r>
            <a:r>
              <a:rPr lang="en-US" dirty="0"/>
              <a:t> occurs when someone uses language, whether spoken or written, to cause harm to an individual</a:t>
            </a:r>
          </a:p>
          <a:p>
            <a:r>
              <a:rPr lang="en-US" b="1" dirty="0"/>
              <a:t>Financial abuse</a:t>
            </a:r>
            <a:r>
              <a:rPr lang="en-US" dirty="0"/>
              <a:t> occurs when someone controls an individual’s financial resources without the person’s consent or misuses those resources</a:t>
            </a:r>
          </a:p>
          <a:p>
            <a:r>
              <a:rPr lang="en-US" b="1" dirty="0"/>
              <a:t>Neglect</a:t>
            </a:r>
            <a:r>
              <a:rPr lang="en-US" dirty="0"/>
              <a:t> occurs when someone has the responsibility to provide care or assistance for an individual but does not</a:t>
            </a:r>
          </a:p>
        </p:txBody>
      </p:sp>
      <p:sp>
        <p:nvSpPr>
          <p:cNvPr id="4" name="Footer Placeholder 3">
            <a:extLst>
              <a:ext uri="{FF2B5EF4-FFF2-40B4-BE49-F238E27FC236}">
                <a16:creationId xmlns:a16="http://schemas.microsoft.com/office/drawing/2014/main" id="{E41541E7-40FA-9D41-B500-DADCE396DAB5}"/>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2176075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AC688-8E46-7A40-815C-D4C9E02AF6FA}"/>
              </a:ext>
            </a:extLst>
          </p:cNvPr>
          <p:cNvSpPr>
            <a:spLocks noGrp="1"/>
          </p:cNvSpPr>
          <p:nvPr>
            <p:ph type="title"/>
          </p:nvPr>
        </p:nvSpPr>
        <p:spPr/>
        <p:txBody>
          <a:bodyPr/>
          <a:lstStyle/>
          <a:p>
            <a:pPr algn="ctr"/>
            <a:r>
              <a:rPr lang="en-US" dirty="0"/>
              <a:t>Impact of GBV</a:t>
            </a:r>
          </a:p>
        </p:txBody>
      </p:sp>
      <p:sp>
        <p:nvSpPr>
          <p:cNvPr id="3" name="Content Placeholder 2">
            <a:extLst>
              <a:ext uri="{FF2B5EF4-FFF2-40B4-BE49-F238E27FC236}">
                <a16:creationId xmlns:a16="http://schemas.microsoft.com/office/drawing/2014/main" id="{25074BAB-C981-CA4C-AD1A-A48E5293A9D4}"/>
              </a:ext>
            </a:extLst>
          </p:cNvPr>
          <p:cNvSpPr>
            <a:spLocks noGrp="1"/>
          </p:cNvSpPr>
          <p:nvPr>
            <p:ph idx="1"/>
          </p:nvPr>
        </p:nvSpPr>
        <p:spPr/>
        <p:txBody>
          <a:bodyPr/>
          <a:lstStyle/>
          <a:p>
            <a:r>
              <a:rPr lang="en-US" dirty="0"/>
              <a:t>GBV can have serious physical, mental, economic, and social repercussions</a:t>
            </a:r>
          </a:p>
          <a:p>
            <a:r>
              <a:rPr lang="en-US" dirty="0"/>
              <a:t>Unwanted pregnancies, unsafe abortions, and STI transmission </a:t>
            </a:r>
          </a:p>
          <a:p>
            <a:r>
              <a:rPr lang="en-US" dirty="0"/>
              <a:t>Isolation and depression-stigma or physical and psychological trauma caused by the violence</a:t>
            </a:r>
          </a:p>
          <a:p>
            <a:r>
              <a:rPr lang="en-US" dirty="0"/>
              <a:t>Survivors often blamed for the violence against them</a:t>
            </a:r>
          </a:p>
        </p:txBody>
      </p:sp>
      <p:sp>
        <p:nvSpPr>
          <p:cNvPr id="4" name="Footer Placeholder 3">
            <a:extLst>
              <a:ext uri="{FF2B5EF4-FFF2-40B4-BE49-F238E27FC236}">
                <a16:creationId xmlns:a16="http://schemas.microsoft.com/office/drawing/2014/main" id="{19941D68-5C28-6E4A-ADBF-ADCEB61B9B9B}"/>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3623881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Conflict-related Sexual Violence</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fontScale="92500"/>
          </a:bodyPr>
          <a:lstStyle/>
          <a:p>
            <a:r>
              <a:rPr lang="en-US" dirty="0"/>
              <a:t>Conflict-related sexual violence (CRSV) is so horrendous and prevalent in conflict, that it warrants its own separate categorization </a:t>
            </a:r>
          </a:p>
          <a:p>
            <a:r>
              <a:rPr lang="en-US" dirty="0"/>
              <a:t>CRSV refers to rape, sexual slavery, forced prostitution, forced pregnancy, forced abortion, enforced sterilization, forced marriage and any other form of sexual violence of comparable gravity</a:t>
            </a:r>
          </a:p>
          <a:p>
            <a:r>
              <a:rPr lang="en-US" dirty="0"/>
              <a:t>CRSV is committed against women, men, girls or boys </a:t>
            </a:r>
          </a:p>
          <a:p>
            <a:r>
              <a:rPr lang="en-US" dirty="0"/>
              <a:t>CRSV is directly or indirectly linked to political, military or economic objectives to control territory or resources</a:t>
            </a:r>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2425450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Variation in Sexual Violence during War</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fontScale="85000" lnSpcReduction="20000"/>
          </a:bodyPr>
          <a:lstStyle/>
          <a:p>
            <a:r>
              <a:rPr lang="en-US" dirty="0"/>
              <a:t>Sexual violence during war varies in extent and takes distinct forms. </a:t>
            </a:r>
          </a:p>
          <a:p>
            <a:r>
              <a:rPr lang="en-US" dirty="0"/>
              <a:t>In some conflicts, sexual violence is widespread </a:t>
            </a:r>
          </a:p>
          <a:p>
            <a:r>
              <a:rPr lang="en-US" dirty="0"/>
              <a:t>In other conflicts, including some cases of ethnic conflict—it is quite limited. </a:t>
            </a:r>
          </a:p>
          <a:p>
            <a:r>
              <a:rPr lang="en-US" dirty="0"/>
              <a:t>In some conflicts, sexual violence takes the form of sexual slavery</a:t>
            </a:r>
          </a:p>
          <a:p>
            <a:r>
              <a:rPr lang="en-US" dirty="0"/>
              <a:t>Torture in detention.</a:t>
            </a:r>
          </a:p>
          <a:p>
            <a:r>
              <a:rPr lang="en-US" dirty="0"/>
              <a:t>Significant factors-strategic choices on the part of armed group leadership, the norms of combatants, dynamics within small units, and the effectiveness of military discipline</a:t>
            </a:r>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4030242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Why do soldiers rape?</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a:xfrm>
            <a:off x="549276" y="1600201"/>
            <a:ext cx="8042276" cy="4343400"/>
          </a:xfrm>
        </p:spPr>
        <p:txBody>
          <a:bodyPr>
            <a:normAutofit fontScale="92500" lnSpcReduction="20000"/>
          </a:bodyPr>
          <a:lstStyle/>
          <a:p>
            <a:r>
              <a:rPr lang="en-US" dirty="0"/>
              <a:t>The ways soldiers in the Congo speak about the massive amount of rape committed by the armed forces in the recent war in the DRC </a:t>
            </a:r>
          </a:p>
          <a:p>
            <a:r>
              <a:rPr lang="en-US" dirty="0"/>
              <a:t>Reasons that the soldiers give to why rape occurs</a:t>
            </a:r>
          </a:p>
          <a:p>
            <a:r>
              <a:rPr lang="en-US" dirty="0"/>
              <a:t>Soldiers distinguish between “lust rapes” and “evil rapes” </a:t>
            </a:r>
          </a:p>
          <a:p>
            <a:r>
              <a:rPr lang="en-US" dirty="0"/>
              <a:t>Explanations of rape must be understood in relation to notions of different (impossible) masculinities </a:t>
            </a:r>
          </a:p>
          <a:p>
            <a:r>
              <a:rPr lang="en-US" dirty="0"/>
              <a:t>Ultimately, through reading the soldiers' words, we can glimpse the logics, arguably informed by the increasingly globalized context of soldiering—through which rape becomes possible, and even “normalized”</a:t>
            </a:r>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792029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Sexual Violence Against Men in Conflict</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a:bodyPr>
          <a:lstStyle/>
          <a:p>
            <a:r>
              <a:rPr lang="en-US" dirty="0"/>
              <a:t>GBV committed against men more frequently than thought</a:t>
            </a:r>
          </a:p>
          <a:p>
            <a:r>
              <a:rPr lang="en-US" dirty="0"/>
              <a:t>GBV occurs at home, in the community and in prison, during peace and conflict, e.g. </a:t>
            </a:r>
            <a:r>
              <a:rPr lang="en-US" i="1" dirty="0"/>
              <a:t>bacha </a:t>
            </a:r>
            <a:r>
              <a:rPr lang="en-US" i="1" dirty="0" err="1"/>
              <a:t>bazi</a:t>
            </a:r>
            <a:endParaRPr lang="en-US" i="1" dirty="0"/>
          </a:p>
          <a:p>
            <a:r>
              <a:rPr lang="en-US" dirty="0"/>
              <a:t>Perpetrators are both men </a:t>
            </a:r>
            <a:r>
              <a:rPr lang="en-US" i="1" dirty="0"/>
              <a:t>and</a:t>
            </a:r>
            <a:r>
              <a:rPr lang="en-US" dirty="0"/>
              <a:t> by women</a:t>
            </a:r>
          </a:p>
          <a:p>
            <a:r>
              <a:rPr lang="en-US" dirty="0"/>
              <a:t>Men who experience GBV, often considered “feminized.”  GBV is about power-the weak vs. the strong.  Men are strong-women weak.  A man who “allows” himself to be raped is not a man</a:t>
            </a:r>
          </a:p>
          <a:p>
            <a:endParaRPr lang="en-US" dirty="0"/>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3105621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B45D7-ED9C-0448-B3FB-A03E704AE451}"/>
              </a:ext>
            </a:extLst>
          </p:cNvPr>
          <p:cNvSpPr>
            <a:spLocks noGrp="1"/>
          </p:cNvSpPr>
          <p:nvPr>
            <p:ph type="title"/>
          </p:nvPr>
        </p:nvSpPr>
        <p:spPr/>
        <p:txBody>
          <a:bodyPr/>
          <a:lstStyle/>
          <a:p>
            <a:pPr algn="ctr"/>
            <a:r>
              <a:rPr lang="en-US" dirty="0"/>
              <a:t>Post-conflict Violence</a:t>
            </a:r>
          </a:p>
        </p:txBody>
      </p:sp>
      <p:sp>
        <p:nvSpPr>
          <p:cNvPr id="3" name="Content Placeholder 2">
            <a:extLst>
              <a:ext uri="{FF2B5EF4-FFF2-40B4-BE49-F238E27FC236}">
                <a16:creationId xmlns:a16="http://schemas.microsoft.com/office/drawing/2014/main" id="{8509EDE2-B202-3041-9ED1-0FAFF3ACE17F}"/>
              </a:ext>
            </a:extLst>
          </p:cNvPr>
          <p:cNvSpPr>
            <a:spLocks noGrp="1"/>
          </p:cNvSpPr>
          <p:nvPr>
            <p:ph idx="1"/>
          </p:nvPr>
        </p:nvSpPr>
        <p:spPr/>
        <p:txBody>
          <a:bodyPr>
            <a:normAutofit fontScale="62500" lnSpcReduction="20000"/>
          </a:bodyPr>
          <a:lstStyle/>
          <a:p>
            <a:r>
              <a:rPr lang="en-US" dirty="0"/>
              <a:t>For women, an end to conflict does not always mean an end to violence</a:t>
            </a:r>
          </a:p>
          <a:p>
            <a:r>
              <a:rPr lang="en-US" dirty="0"/>
              <a:t>Post-conflict communities experience higher rates of domestic violence when hyper-masculinized and traumatized male combatants leave the battlefield, often, for a myriad of reasons, their homes become new stages for violence</a:t>
            </a:r>
          </a:p>
          <a:p>
            <a:r>
              <a:rPr lang="en-US" dirty="0"/>
              <a:t>Compounding this experience is the fact that post-conflict communities are predominantly poorly equipped to combat GBV in any way that meaningfully prioritizes the protection of women and children.</a:t>
            </a:r>
          </a:p>
          <a:p>
            <a:r>
              <a:rPr lang="en-US" dirty="0"/>
              <a:t>Peace deals  are largely written by men, to the exclusion of women</a:t>
            </a:r>
            <a:endParaRPr lang="en-US" baseline="30000" dirty="0"/>
          </a:p>
          <a:p>
            <a:r>
              <a:rPr lang="en-US" dirty="0"/>
              <a:t>Domestic violence   is often not criminalized in post-conflict societies</a:t>
            </a:r>
          </a:p>
          <a:p>
            <a:r>
              <a:rPr lang="en-US" dirty="0"/>
              <a:t>Additionally, post-conflict regression to patriarchal gender norms sees victimized women stigmatized by authorities when they find the courage to seek help.</a:t>
            </a:r>
          </a:p>
          <a:p>
            <a:r>
              <a:rPr lang="en-US" dirty="0"/>
              <a:t>The health impact of GBV are the most significant-unwanted pregnancies, miscarriages caused by the abuse, illness or death from illegal abortions and sexually transmitted diseases, including HIV-AIDS</a:t>
            </a:r>
          </a:p>
          <a:p>
            <a:endParaRPr lang="en-US" dirty="0"/>
          </a:p>
        </p:txBody>
      </p:sp>
      <p:sp>
        <p:nvSpPr>
          <p:cNvPr id="4" name="Footer Placeholder 3">
            <a:extLst>
              <a:ext uri="{FF2B5EF4-FFF2-40B4-BE49-F238E27FC236}">
                <a16:creationId xmlns:a16="http://schemas.microsoft.com/office/drawing/2014/main" id="{58C7CB9B-7F1E-984A-AF75-8449639FA5E7}"/>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3739779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Introduction</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fontScale="85000" lnSpcReduction="20000"/>
          </a:bodyPr>
          <a:lstStyle/>
          <a:p>
            <a:r>
              <a:rPr lang="en-US" dirty="0"/>
              <a:t>According to the United Nations Population Fund, 1 in 3 women have experienced physical or sexualized violence in their lifetime, to include emotional, financial, or verbal abuse  </a:t>
            </a:r>
          </a:p>
          <a:p>
            <a:r>
              <a:rPr lang="en-US" dirty="0"/>
              <a:t>GBV can impact anyone regardless of their geographical location, socio-economic background, race, religion, sexuality, or gender identity</a:t>
            </a:r>
          </a:p>
          <a:p>
            <a:r>
              <a:rPr lang="en-US" dirty="0"/>
              <a:t>While women and girls are the most at risk and the most affected by GBV boys, men, and sexual and gender minorities also experience GBV  </a:t>
            </a:r>
          </a:p>
          <a:p>
            <a:r>
              <a:rPr lang="en-US" dirty="0"/>
              <a:t>GBV is largely under reported because of stigma and lack of access to resources and support systems         </a:t>
            </a:r>
          </a:p>
          <a:p>
            <a:pPr marL="0" indent="0">
              <a:buNone/>
            </a:pPr>
            <a:r>
              <a:rPr lang="en-US" dirty="0"/>
              <a:t>   </a:t>
            </a:r>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3226831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Gender-based Violence (GBV) Defined</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a:bodyPr>
          <a:lstStyle/>
          <a:p>
            <a:r>
              <a:rPr lang="en-US" dirty="0"/>
              <a:t>An act of violence that is directly related to or justified by using the gender of the victim or survivors</a:t>
            </a:r>
          </a:p>
          <a:p>
            <a:r>
              <a:rPr lang="en-US" dirty="0"/>
              <a:t>Targeted against an individual or group of individuals because of their sex or gender</a:t>
            </a:r>
          </a:p>
          <a:p>
            <a:r>
              <a:rPr lang="en-US" dirty="0"/>
              <a:t>Physical violence</a:t>
            </a:r>
          </a:p>
          <a:p>
            <a:r>
              <a:rPr lang="en-US" dirty="0"/>
              <a:t>Sexual violence</a:t>
            </a:r>
          </a:p>
          <a:p>
            <a:r>
              <a:rPr lang="en-US" dirty="0"/>
              <a:t>Psychological harm or suffering </a:t>
            </a:r>
          </a:p>
          <a:p>
            <a:endParaRPr lang="en-US" dirty="0"/>
          </a:p>
          <a:p>
            <a:endParaRPr lang="en-US" dirty="0"/>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2829794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EAA67-CC3A-8B45-BB94-49A49C27BD0B}"/>
              </a:ext>
            </a:extLst>
          </p:cNvPr>
          <p:cNvSpPr>
            <a:spLocks noGrp="1"/>
          </p:cNvSpPr>
          <p:nvPr>
            <p:ph type="title"/>
          </p:nvPr>
        </p:nvSpPr>
        <p:spPr/>
        <p:txBody>
          <a:bodyPr/>
          <a:lstStyle/>
          <a:p>
            <a:pPr algn="ctr"/>
            <a:r>
              <a:rPr lang="en-US" dirty="0"/>
              <a:t>Types of GBV</a:t>
            </a:r>
          </a:p>
        </p:txBody>
      </p:sp>
      <p:sp>
        <p:nvSpPr>
          <p:cNvPr id="3" name="Content Placeholder 2">
            <a:extLst>
              <a:ext uri="{FF2B5EF4-FFF2-40B4-BE49-F238E27FC236}">
                <a16:creationId xmlns:a16="http://schemas.microsoft.com/office/drawing/2014/main" id="{826682D5-3B96-6C49-A127-4CEF493CB760}"/>
              </a:ext>
            </a:extLst>
          </p:cNvPr>
          <p:cNvSpPr>
            <a:spLocks noGrp="1"/>
          </p:cNvSpPr>
          <p:nvPr>
            <p:ph idx="1"/>
          </p:nvPr>
        </p:nvSpPr>
        <p:spPr/>
        <p:txBody>
          <a:bodyPr>
            <a:normAutofit fontScale="92500" lnSpcReduction="10000"/>
          </a:bodyPr>
          <a:lstStyle/>
          <a:p>
            <a:r>
              <a:rPr lang="en-US" dirty="0"/>
              <a:t>GBV takes different forms</a:t>
            </a:r>
          </a:p>
          <a:p>
            <a:r>
              <a:rPr lang="en-US" dirty="0"/>
              <a:t>Groping, whistling, or unwanted attention </a:t>
            </a:r>
          </a:p>
          <a:p>
            <a:r>
              <a:rPr lang="en-US" dirty="0"/>
              <a:t>Marital rape and intimate partner violence </a:t>
            </a:r>
          </a:p>
          <a:p>
            <a:r>
              <a:rPr lang="en-US" dirty="0"/>
              <a:t>Child marriage</a:t>
            </a:r>
          </a:p>
          <a:p>
            <a:r>
              <a:rPr lang="en-US" dirty="0"/>
              <a:t>Female genital mutilation</a:t>
            </a:r>
          </a:p>
          <a:p>
            <a:r>
              <a:rPr lang="en-US" dirty="0"/>
              <a:t>Honor killings</a:t>
            </a:r>
          </a:p>
          <a:p>
            <a:r>
              <a:rPr lang="en-US" dirty="0"/>
              <a:t>Trafficking for sex or slavery </a:t>
            </a:r>
          </a:p>
          <a:p>
            <a:r>
              <a:rPr lang="en-US" dirty="0"/>
              <a:t>Sexual, emotional or psychological violence</a:t>
            </a:r>
          </a:p>
        </p:txBody>
      </p:sp>
      <p:sp>
        <p:nvSpPr>
          <p:cNvPr id="4" name="Footer Placeholder 3">
            <a:extLst>
              <a:ext uri="{FF2B5EF4-FFF2-40B4-BE49-F238E27FC236}">
                <a16:creationId xmlns:a16="http://schemas.microsoft.com/office/drawing/2014/main" id="{F3654E59-A23B-DE46-8F05-B830CDC003D7}"/>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662860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36008-CBC2-B547-8AE6-B2BEBEFE8187}"/>
              </a:ext>
            </a:extLst>
          </p:cNvPr>
          <p:cNvSpPr>
            <a:spLocks noGrp="1"/>
          </p:cNvSpPr>
          <p:nvPr>
            <p:ph type="title"/>
          </p:nvPr>
        </p:nvSpPr>
        <p:spPr/>
        <p:txBody>
          <a:bodyPr/>
          <a:lstStyle/>
          <a:p>
            <a:pPr algn="ctr"/>
            <a:r>
              <a:rPr lang="en-US" dirty="0"/>
              <a:t>Where GBV Occurs-Public vs. Private Sphere</a:t>
            </a:r>
          </a:p>
        </p:txBody>
      </p:sp>
      <p:sp>
        <p:nvSpPr>
          <p:cNvPr id="3" name="Content Placeholder 2">
            <a:extLst>
              <a:ext uri="{FF2B5EF4-FFF2-40B4-BE49-F238E27FC236}">
                <a16:creationId xmlns:a16="http://schemas.microsoft.com/office/drawing/2014/main" id="{A4E0DAC1-0048-2D4B-9DBB-CA3A5991C8FC}"/>
              </a:ext>
            </a:extLst>
          </p:cNvPr>
          <p:cNvSpPr>
            <a:spLocks noGrp="1"/>
          </p:cNvSpPr>
          <p:nvPr>
            <p:ph idx="1"/>
          </p:nvPr>
        </p:nvSpPr>
        <p:spPr/>
        <p:txBody>
          <a:bodyPr>
            <a:normAutofit fontScale="92500" lnSpcReduction="20000"/>
          </a:bodyPr>
          <a:lstStyle/>
          <a:p>
            <a:r>
              <a:rPr lang="en-US" b="1" dirty="0"/>
              <a:t>Private sphere</a:t>
            </a:r>
            <a:r>
              <a:rPr lang="en-US" dirty="0"/>
              <a:t>-this means inside of the home.  Private sphere is thought to be where women belong. “A woman’s place is in the home.” </a:t>
            </a:r>
          </a:p>
          <a:p>
            <a:r>
              <a:rPr lang="en-US" dirty="0"/>
              <a:t>The private sphere is where domestic things take place-cooking, cleaning, taking care of the children</a:t>
            </a:r>
          </a:p>
          <a:p>
            <a:r>
              <a:rPr lang="en-US" dirty="0"/>
              <a:t>Women are responsible for the work. But men still control</a:t>
            </a:r>
          </a:p>
          <a:p>
            <a:r>
              <a:rPr lang="en-US" dirty="0"/>
              <a:t>The private sphere keeps women hidden-makes their suffering invisible</a:t>
            </a:r>
          </a:p>
          <a:p>
            <a:r>
              <a:rPr lang="en-US" dirty="0"/>
              <a:t>GBV which takes place here is often called domestic or intimate partner violence</a:t>
            </a:r>
          </a:p>
        </p:txBody>
      </p:sp>
      <p:sp>
        <p:nvSpPr>
          <p:cNvPr id="4" name="Footer Placeholder 3">
            <a:extLst>
              <a:ext uri="{FF2B5EF4-FFF2-40B4-BE49-F238E27FC236}">
                <a16:creationId xmlns:a16="http://schemas.microsoft.com/office/drawing/2014/main" id="{32ADA137-1405-534D-B13F-6B5DFA3DA2CC}"/>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1371205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36008-CBC2-B547-8AE6-B2BEBEFE8187}"/>
              </a:ext>
            </a:extLst>
          </p:cNvPr>
          <p:cNvSpPr>
            <a:spLocks noGrp="1"/>
          </p:cNvSpPr>
          <p:nvPr>
            <p:ph type="title"/>
          </p:nvPr>
        </p:nvSpPr>
        <p:spPr/>
        <p:txBody>
          <a:bodyPr/>
          <a:lstStyle/>
          <a:p>
            <a:pPr algn="ctr"/>
            <a:r>
              <a:rPr lang="en-US" dirty="0"/>
              <a:t>Where GBV Occurs-Public vs. Private Sphere (cont’d)</a:t>
            </a:r>
          </a:p>
        </p:txBody>
      </p:sp>
      <p:sp>
        <p:nvSpPr>
          <p:cNvPr id="3" name="Content Placeholder 2">
            <a:extLst>
              <a:ext uri="{FF2B5EF4-FFF2-40B4-BE49-F238E27FC236}">
                <a16:creationId xmlns:a16="http://schemas.microsoft.com/office/drawing/2014/main" id="{A4E0DAC1-0048-2D4B-9DBB-CA3A5991C8FC}"/>
              </a:ext>
            </a:extLst>
          </p:cNvPr>
          <p:cNvSpPr>
            <a:spLocks noGrp="1"/>
          </p:cNvSpPr>
          <p:nvPr>
            <p:ph idx="1"/>
          </p:nvPr>
        </p:nvSpPr>
        <p:spPr/>
        <p:txBody>
          <a:bodyPr>
            <a:normAutofit fontScale="92500"/>
          </a:bodyPr>
          <a:lstStyle/>
          <a:p>
            <a:r>
              <a:rPr lang="en-US" b="1" dirty="0"/>
              <a:t>Public sphere</a:t>
            </a:r>
            <a:r>
              <a:rPr lang="en-US" dirty="0"/>
              <a:t>-this means </a:t>
            </a:r>
            <a:r>
              <a:rPr lang="en-US" i="1" dirty="0"/>
              <a:t>outside</a:t>
            </a:r>
            <a:r>
              <a:rPr lang="en-US" dirty="0"/>
              <a:t> of the home.  Men are thought to control or dominate this sphere, although they also control the private sphere</a:t>
            </a:r>
          </a:p>
          <a:p>
            <a:r>
              <a:rPr lang="en-US" dirty="0"/>
              <a:t>The private sphere is where major decision are made such as political (laws, policies, political participation)</a:t>
            </a:r>
          </a:p>
          <a:p>
            <a:r>
              <a:rPr lang="en-US" dirty="0"/>
              <a:t>Men are responsible for what happens in this sphere</a:t>
            </a:r>
          </a:p>
          <a:p>
            <a:r>
              <a:rPr lang="en-US" dirty="0"/>
              <a:t>In some cultures women cannot be in these spaces unless accompanied by a male family member</a:t>
            </a:r>
          </a:p>
          <a:p>
            <a:r>
              <a:rPr lang="en-US" dirty="0"/>
              <a:t>GBV which takes place here can be groping, rape, etc.</a:t>
            </a:r>
          </a:p>
        </p:txBody>
      </p:sp>
      <p:sp>
        <p:nvSpPr>
          <p:cNvPr id="4" name="Footer Placeholder 3">
            <a:extLst>
              <a:ext uri="{FF2B5EF4-FFF2-40B4-BE49-F238E27FC236}">
                <a16:creationId xmlns:a16="http://schemas.microsoft.com/office/drawing/2014/main" id="{32ADA137-1405-534D-B13F-6B5DFA3DA2CC}"/>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2244440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GBV and the Continuum of Violence</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a:bodyPr>
          <a:lstStyle/>
          <a:p>
            <a:r>
              <a:rPr lang="en-US" dirty="0"/>
              <a:t>Moreover, GBV is part of a </a:t>
            </a:r>
            <a:r>
              <a:rPr lang="en-US" i="1" dirty="0"/>
              <a:t>continuum of sexual violence</a:t>
            </a:r>
            <a:r>
              <a:rPr lang="en-US" dirty="0"/>
              <a:t> from peacetime to conflict/war</a:t>
            </a:r>
            <a:r>
              <a:rPr lang="en-US" b="1" dirty="0"/>
              <a:t> </a:t>
            </a:r>
          </a:p>
          <a:p>
            <a:r>
              <a:rPr lang="en-US" dirty="0"/>
              <a:t>What we mean by continuum is that violence starts in peacetime and continues through conflict</a:t>
            </a:r>
          </a:p>
          <a:p>
            <a:r>
              <a:rPr lang="en-US" dirty="0"/>
              <a:t>“Sexualized violence in war and conflict is thus inseparable from violence, abuse, gender inequality, racisms, poverty-all of which contribute to the oppression of women in daily life and form a matrix that can exacerbate violence in war” (Rhonda </a:t>
            </a:r>
            <a:r>
              <a:rPr lang="en-US" dirty="0" err="1"/>
              <a:t>Copelon</a:t>
            </a:r>
            <a:r>
              <a:rPr lang="en-US" dirty="0"/>
              <a:t>)</a:t>
            </a:r>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257145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D491-76DE-954C-92BA-8AB4E0A61760}"/>
              </a:ext>
            </a:extLst>
          </p:cNvPr>
          <p:cNvSpPr>
            <a:spLocks noGrp="1"/>
          </p:cNvSpPr>
          <p:nvPr>
            <p:ph type="title"/>
          </p:nvPr>
        </p:nvSpPr>
        <p:spPr/>
        <p:txBody>
          <a:bodyPr/>
          <a:lstStyle/>
          <a:p>
            <a:pPr algn="ctr"/>
            <a:r>
              <a:rPr lang="en-US" dirty="0"/>
              <a:t>GBV and the Continuum of Violence (cont’d)</a:t>
            </a:r>
          </a:p>
        </p:txBody>
      </p:sp>
      <p:sp>
        <p:nvSpPr>
          <p:cNvPr id="3" name="Content Placeholder 2">
            <a:extLst>
              <a:ext uri="{FF2B5EF4-FFF2-40B4-BE49-F238E27FC236}">
                <a16:creationId xmlns:a16="http://schemas.microsoft.com/office/drawing/2014/main" id="{DE87DDE5-CA48-6343-8C2E-0353F4353318}"/>
              </a:ext>
            </a:extLst>
          </p:cNvPr>
          <p:cNvSpPr>
            <a:spLocks noGrp="1"/>
          </p:cNvSpPr>
          <p:nvPr>
            <p:ph idx="1"/>
          </p:nvPr>
        </p:nvSpPr>
        <p:spPr/>
        <p:txBody>
          <a:bodyPr>
            <a:normAutofit/>
          </a:bodyPr>
          <a:lstStyle/>
          <a:p>
            <a:r>
              <a:rPr lang="en-US" dirty="0"/>
              <a:t>All violence is connected</a:t>
            </a:r>
          </a:p>
          <a:p>
            <a:r>
              <a:rPr lang="en-US" dirty="0"/>
              <a:t>This means that GBV is always present</a:t>
            </a:r>
          </a:p>
          <a:p>
            <a:r>
              <a:rPr lang="en-US" dirty="0"/>
              <a:t>BEFORE conflict, DURING conflict, AFTER conflict</a:t>
            </a:r>
          </a:p>
          <a:p>
            <a:r>
              <a:rPr lang="en-US" dirty="0"/>
              <a:t>For example, individuals who experienced GBV before COVID-19 continued to suffer from GBV during the pandemic.  In fact, it became worst-individuals now at home with abusers 24/7</a:t>
            </a:r>
          </a:p>
        </p:txBody>
      </p:sp>
      <p:sp>
        <p:nvSpPr>
          <p:cNvPr id="4" name="Footer Placeholder 3">
            <a:extLst>
              <a:ext uri="{FF2B5EF4-FFF2-40B4-BE49-F238E27FC236}">
                <a16:creationId xmlns:a16="http://schemas.microsoft.com/office/drawing/2014/main" id="{CF680168-6322-BD42-8AB6-3BB4709F22C9}"/>
              </a:ext>
            </a:extLst>
          </p:cNvPr>
          <p:cNvSpPr>
            <a:spLocks noGrp="1"/>
          </p:cNvSpPr>
          <p:nvPr>
            <p:ph type="ftr" sz="quarter" idx="11"/>
          </p:nvPr>
        </p:nvSpPr>
        <p:spPr/>
        <p:txBody>
          <a:bodyPr/>
          <a:lstStyle/>
          <a:p>
            <a:r>
              <a:rPr lang="en-US" dirty="0">
                <a:solidFill>
                  <a:prstClr val="white"/>
                </a:solidFill>
                <a:latin typeface="News Gothic MT"/>
              </a:rPr>
              <a:t>Women, Disasters and Conflict</a:t>
            </a:r>
          </a:p>
        </p:txBody>
      </p:sp>
    </p:spTree>
    <p:extLst>
      <p:ext uri="{BB962C8B-B14F-4D97-AF65-F5344CB8AC3E}">
        <p14:creationId xmlns:p14="http://schemas.microsoft.com/office/powerpoint/2010/main" val="31279853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EMHS_temp">
  <a:themeElements>
    <a:clrScheme name="Codex">
      <a:dk1>
        <a:sysClr val="windowText" lastClr="000000"/>
      </a:dk1>
      <a:lt1>
        <a:sysClr val="window" lastClr="FFFFFF"/>
      </a:lt1>
      <a:dk2>
        <a:srgbClr val="59564B"/>
      </a:dk2>
      <a:lt2>
        <a:srgbClr val="DFDAC7"/>
      </a:lt2>
      <a:accent1>
        <a:srgbClr val="990000"/>
      </a:accent1>
      <a:accent2>
        <a:srgbClr val="EFAB16"/>
      </a:accent2>
      <a:accent3>
        <a:srgbClr val="78AC35"/>
      </a:accent3>
      <a:accent4>
        <a:srgbClr val="35ACA2"/>
      </a:accent4>
      <a:accent5>
        <a:srgbClr val="4083CF"/>
      </a:accent5>
      <a:accent6>
        <a:srgbClr val="0D335E"/>
      </a:accent6>
      <a:hlink>
        <a:srgbClr val="EF8E1C"/>
      </a:hlink>
      <a:folHlink>
        <a:srgbClr val="FEC60B"/>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7018</TotalTime>
  <Words>2572</Words>
  <Application>Microsoft Macintosh PowerPoint</Application>
  <PresentationFormat>On-screen Show (4:3)</PresentationFormat>
  <Paragraphs>229</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Helvetica Neue</vt:lpstr>
      <vt:lpstr>News Gothic MT</vt:lpstr>
      <vt:lpstr>Wingdings 2</vt:lpstr>
      <vt:lpstr>2_EMHS_temp</vt:lpstr>
      <vt:lpstr>Gender-based Violence</vt:lpstr>
      <vt:lpstr>Key Terms</vt:lpstr>
      <vt:lpstr>Introduction</vt:lpstr>
      <vt:lpstr>Gender-based Violence (GBV) Defined</vt:lpstr>
      <vt:lpstr>Types of GBV</vt:lpstr>
      <vt:lpstr>Where GBV Occurs-Public vs. Private Sphere</vt:lpstr>
      <vt:lpstr>Where GBV Occurs-Public vs. Private Sphere (cont’d)</vt:lpstr>
      <vt:lpstr>GBV and the Continuum of Violence</vt:lpstr>
      <vt:lpstr>GBV and the Continuum of Violence (cont’d)</vt:lpstr>
      <vt:lpstr>Inequality as a Cause of GBV</vt:lpstr>
      <vt:lpstr>Causes of Inequality-Education</vt:lpstr>
      <vt:lpstr>Causes of Inequality-Employment</vt:lpstr>
      <vt:lpstr>Causes of Inequality-Job Segregation</vt:lpstr>
      <vt:lpstr>Causes of Inequality-Lack of Legal Protections</vt:lpstr>
      <vt:lpstr>Causes of Inequality-Lack of Bodily Autonomy</vt:lpstr>
      <vt:lpstr>Causes of Inequality-Poor Medical Care</vt:lpstr>
      <vt:lpstr>Causes of Inequality-Lack of Religious Freedom</vt:lpstr>
      <vt:lpstr>Causes of Inequality-Lack of Political Representation</vt:lpstr>
      <vt:lpstr>Causes of Inequality-Racism</vt:lpstr>
      <vt:lpstr>Causes of Inequality-Societal Mindsets</vt:lpstr>
      <vt:lpstr>The Role of Masculinities in Violence Against Women</vt:lpstr>
      <vt:lpstr>Domestic Violence  (Pre-conflict)</vt:lpstr>
      <vt:lpstr>Domestic Violence  (Pre-conflict) (cont’d)</vt:lpstr>
      <vt:lpstr>Impact of GBV</vt:lpstr>
      <vt:lpstr>Conflict-related Sexual Violence</vt:lpstr>
      <vt:lpstr>Variation in Sexual Violence during War</vt:lpstr>
      <vt:lpstr>Why do soldiers rape?</vt:lpstr>
      <vt:lpstr>Sexual Violence Against Men in Conflict</vt:lpstr>
      <vt:lpstr>Post-conflict Violence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2014 Ebola Outbreak</dc:title>
  <dc:creator>Alissa Bell</dc:creator>
  <cp:lastModifiedBy>Microsoft Office User</cp:lastModifiedBy>
  <cp:revision>179</cp:revision>
  <cp:lastPrinted>2018-09-20T14:27:17Z</cp:lastPrinted>
  <dcterms:created xsi:type="dcterms:W3CDTF">2018-09-20T14:12:00Z</dcterms:created>
  <dcterms:modified xsi:type="dcterms:W3CDTF">2022-01-24T06:29:41Z</dcterms:modified>
</cp:coreProperties>
</file>