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 id="2147483961" r:id="rId2"/>
    <p:sldMasterId id="2147483969" r:id="rId3"/>
    <p:sldMasterId id="2147483979" r:id="rId4"/>
    <p:sldMasterId id="2147483989" r:id="rId5"/>
    <p:sldMasterId id="2147483997" r:id="rId6"/>
    <p:sldMasterId id="2147484653" r:id="rId7"/>
  </p:sldMasterIdLst>
  <p:notesMasterIdLst>
    <p:notesMasterId r:id="rId39"/>
  </p:notesMasterIdLst>
  <p:handoutMasterIdLst>
    <p:handoutMasterId r:id="rId40"/>
  </p:handoutMasterIdLst>
  <p:sldIdLst>
    <p:sldId id="650" r:id="rId8"/>
    <p:sldId id="651" r:id="rId9"/>
    <p:sldId id="702" r:id="rId10"/>
    <p:sldId id="704" r:id="rId11"/>
    <p:sldId id="736" r:id="rId12"/>
    <p:sldId id="705" r:id="rId13"/>
    <p:sldId id="706" r:id="rId14"/>
    <p:sldId id="707" r:id="rId15"/>
    <p:sldId id="708" r:id="rId16"/>
    <p:sldId id="710" r:id="rId17"/>
    <p:sldId id="712" r:id="rId18"/>
    <p:sldId id="713" r:id="rId19"/>
    <p:sldId id="714" r:id="rId20"/>
    <p:sldId id="715" r:id="rId21"/>
    <p:sldId id="716" r:id="rId22"/>
    <p:sldId id="717" r:id="rId23"/>
    <p:sldId id="719" r:id="rId24"/>
    <p:sldId id="720" r:id="rId25"/>
    <p:sldId id="721" r:id="rId26"/>
    <p:sldId id="722" r:id="rId27"/>
    <p:sldId id="724" r:id="rId28"/>
    <p:sldId id="725" r:id="rId29"/>
    <p:sldId id="727" r:id="rId30"/>
    <p:sldId id="728" r:id="rId31"/>
    <p:sldId id="729" r:id="rId32"/>
    <p:sldId id="730" r:id="rId33"/>
    <p:sldId id="737" r:id="rId34"/>
    <p:sldId id="732" r:id="rId35"/>
    <p:sldId id="733" r:id="rId36"/>
    <p:sldId id="734" r:id="rId37"/>
    <p:sldId id="735"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FF6600"/>
    <a:srgbClr val="749BCA"/>
    <a:srgbClr val="D66D5C"/>
    <a:srgbClr val="F2CD64"/>
    <a:srgbClr val="D25D4A"/>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255" autoAdjust="0"/>
    <p:restoredTop sz="83654" autoAdjust="0"/>
  </p:normalViewPr>
  <p:slideViewPr>
    <p:cSldViewPr>
      <p:cViewPr varScale="1">
        <p:scale>
          <a:sx n="89" d="100"/>
          <a:sy n="89" d="100"/>
        </p:scale>
        <p:origin x="640" y="168"/>
      </p:cViewPr>
      <p:guideLst>
        <p:guide orient="horz" pos="2160"/>
        <p:guide pos="2880"/>
      </p:guideLst>
    </p:cSldViewPr>
  </p:slideViewPr>
  <p:outlineViewPr>
    <p:cViewPr>
      <p:scale>
        <a:sx n="33" d="100"/>
        <a:sy n="33" d="100"/>
      </p:scale>
      <p:origin x="0" y="-71562"/>
    </p:cViewPr>
  </p:outlineViewPr>
  <p:notesTextViewPr>
    <p:cViewPr>
      <p:scale>
        <a:sx n="1" d="1"/>
        <a:sy n="1" d="1"/>
      </p:scale>
      <p:origin x="0" y="0"/>
    </p:cViewPr>
  </p:notesTextViewPr>
  <p:sorterViewPr>
    <p:cViewPr varScale="1">
      <p:scale>
        <a:sx n="1" d="1"/>
        <a:sy n="1" d="1"/>
      </p:scale>
      <p:origin x="0" y="-4099"/>
    </p:cViewPr>
  </p:sorterViewPr>
  <p:notesViewPr>
    <p:cSldViewPr>
      <p:cViewPr varScale="1">
        <p:scale>
          <a:sx n="67" d="100"/>
          <a:sy n="67" d="100"/>
        </p:scale>
        <p:origin x="-3120"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397FBF-CFF8-472B-8391-6731F923826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EAC804C9-84EB-475E-8DE7-A8642E9623DD}"/>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DD285998-6065-4E59-BE31-8D99E4031D4B}"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6775CD23-1C50-4539-A431-B0B541ABB1E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21F24E20-EC06-4F27-88B5-8E0F75A1E38B}"/>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1B69EEB7-FADD-436A-8A54-000140E98588}"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189E62-0C66-4C8C-B840-29D71B76DB0A}"/>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D6515419-7E50-4BBE-8B68-F26933699BAE}"/>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7E8429B6-EC52-4B42-BD11-FCA752800159}"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B77163E2-1DEC-4414-86CA-29E572C268DE}"/>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DE066764-9944-4182-A4BC-2FB9F722EE1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36FEC62-98B1-445D-9BD0-783C3BB2198A}"/>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5561E542-DAA4-4AB8-B0F2-5F02621EE84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1FD7D73A-0F93-4155-9003-20DAC4EF4A25}"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4C5EBAD3-9E9B-4157-8C8C-60D56FDC08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AAAE346B-2208-4D36-9BA1-CBD683930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66564" name="Slide Number Placeholder 3">
            <a:extLst>
              <a:ext uri="{FF2B5EF4-FFF2-40B4-BE49-F238E27FC236}">
                <a16:creationId xmlns:a16="http://schemas.microsoft.com/office/drawing/2014/main" id="{F7BA9548-76B2-4DEF-A390-05D19AF0BB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D1325E0-06B2-4948-B33F-DBD4EBFC5BB5}"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A69C4B13-D2F8-45D6-83BF-A594405C5E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B298F6C6-5C94-417C-A7F3-A7DC2BACC5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Porter argues that these strategic actions will lead to a larger pie of revenues and profits that can be distributed among a company</a:t>
            </a:r>
            <a:r>
              <a:rPr lang="ja-JP" altLang="en-US">
                <a:ea typeface="ヒラギノ角ゴ Pro W3" pitchFamily="122" charset="-128"/>
              </a:rPr>
              <a:t>’</a:t>
            </a:r>
            <a:r>
              <a:rPr lang="en-US" altLang="ja-JP" dirty="0">
                <a:ea typeface="ヒラギノ角ゴ Pro W3" pitchFamily="122" charset="-128"/>
              </a:rPr>
              <a:t>s stakeholders. </a:t>
            </a:r>
            <a:endParaRPr lang="en-US" altLang="en-US" dirty="0">
              <a:ea typeface="ヒラギノ角ゴ Pro W3" pitchFamily="122" charset="-128"/>
            </a:endParaRPr>
          </a:p>
        </p:txBody>
      </p:sp>
      <p:sp>
        <p:nvSpPr>
          <p:cNvPr id="84996" name="Slide Number Placeholder 3">
            <a:extLst>
              <a:ext uri="{FF2B5EF4-FFF2-40B4-BE49-F238E27FC236}">
                <a16:creationId xmlns:a16="http://schemas.microsoft.com/office/drawing/2014/main" id="{322B7953-C2CA-49F0-A41F-25D2DBE47D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AA9100E-F115-4A6E-A9AA-8004EB39796B}"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AA972AEB-B5C1-4B99-ABC6-26496AE3D7E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E4775230-6788-41BA-8D5F-F6FEB39468D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corporate governance and its misuse….creating ethical issues for firms and stakeholders. (LO 12-2 &amp; 12-3). </a:t>
            </a:r>
          </a:p>
          <a:p>
            <a:endParaRPr lang="en-US" altLang="en-US" dirty="0">
              <a:ea typeface="ヒラギノ角ゴ Pro W3" pitchFamily="122" charset="-128"/>
            </a:endParaRPr>
          </a:p>
          <a:p>
            <a:endParaRPr lang="en-US" altLang="en-US" dirty="0">
              <a:ea typeface="ヒラギノ角ゴ Pro W3" pitchFamily="122" charset="-128"/>
            </a:endParaRPr>
          </a:p>
          <a:p>
            <a:r>
              <a:rPr lang="en-US" altLang="en-US" dirty="0">
                <a:ea typeface="ヒラギノ角ゴ Pro W3" pitchFamily="122" charset="-128"/>
              </a:rPr>
              <a:t>The separation of ownership and control is one of the major advantages of the public stock companies. This benefit, however, is also the source of the principal–agent problem. In publicly traded companies, the stockholders are the legal owners of the company, but they delegate decision-making authority to professional managers. The conflict arises if the agents pursue their own personal interests, which can be at odds with the principals’ goals. For their part, agents may be more interested in maximizing their total compensation, including benefits, job security, status, and power. Principals desire maximization of total returns to shareholders.</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87044" name="Slide Number Placeholder 3">
            <a:extLst>
              <a:ext uri="{FF2B5EF4-FFF2-40B4-BE49-F238E27FC236}">
                <a16:creationId xmlns:a16="http://schemas.microsoft.com/office/drawing/2014/main" id="{B8C2DF4F-8CE3-459C-B124-9730904FBC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49E7A62-3E3E-4B81-8476-1248AA7115E4}" type="slidenum">
              <a:rPr lang="en-US" altLang="en-US" smtClean="0"/>
              <a:pPr/>
              <a:t>11</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B94CF6A8-902B-4078-91C0-46279BFB9E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5BF8CC32-3D99-42DA-AE9E-867C362C35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Managers, executives, and board members tend to have access to </a:t>
            </a:r>
            <a:r>
              <a:rPr lang="en-US" altLang="en-US" i="1" dirty="0">
                <a:ea typeface="ヒラギノ角ゴ Pro W3" pitchFamily="122" charset="-128"/>
              </a:rPr>
              <a:t>private information</a:t>
            </a:r>
            <a:r>
              <a:rPr lang="en-US" altLang="en-US" dirty="0">
                <a:ea typeface="ヒラギノ角ゴ Pro W3" pitchFamily="122" charset="-128"/>
              </a:rPr>
              <a:t> concerning important company developments that outsiders, especially investors, are not privy to. Often this informational advantage is based on timing—insiders are the first to learn about important developments before the information is released to the public. Although possessing insider information is not illegal and indeed is part of an executive’s job, what </a:t>
            </a:r>
            <a:r>
              <a:rPr lang="en-US" altLang="en-US" i="1" dirty="0">
                <a:ea typeface="ヒラギノ角ゴ Pro W3" pitchFamily="122" charset="-128"/>
              </a:rPr>
              <a:t>is</a:t>
            </a:r>
            <a:r>
              <a:rPr lang="en-US" altLang="en-US" dirty="0">
                <a:ea typeface="ヒラギノ角ゴ Pro W3" pitchFamily="122" charset="-128"/>
              </a:rPr>
              <a:t> illegal is acting upon it through trading stocks or passing on the information to others who might do so. Insider-trading cases, therefore, provide an example of egregious exploitation of information asymmetry.</a:t>
            </a:r>
          </a:p>
        </p:txBody>
      </p:sp>
      <p:sp>
        <p:nvSpPr>
          <p:cNvPr id="89092" name="Slide Number Placeholder 3">
            <a:extLst>
              <a:ext uri="{FF2B5EF4-FFF2-40B4-BE49-F238E27FC236}">
                <a16:creationId xmlns:a16="http://schemas.microsoft.com/office/drawing/2014/main" id="{335C9495-E1C8-4D55-BF1A-DEBE5A4A4F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C2726BC-70BE-4269-8051-EF22277166FB}" type="slidenum">
              <a:rPr lang="en-US" altLang="en-US" smtClean="0"/>
              <a:pPr/>
              <a:t>12</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8F71FB47-A3F1-4228-B6D3-DB8EBEC12B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8D6ACC51-F9B4-48B0-A8C3-318A5A8DC4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Senior executives, such as the CEO, face agency problems when they delegate authority. Employees who perform the actual operational labor are agents who work on behalf of the managers. Such frontline employees often enjoy an informational advantage over management. They may tell their supervisor that it took longer to complete a project or serve a customer than it actually did, for example. Some employees may be tempted to use such informational advantage for their own self-interest (e.g., spending time on Facebook during work hours, watching YouTube videos, or using the company’s computer and internet connection for personal business). </a:t>
            </a:r>
          </a:p>
        </p:txBody>
      </p:sp>
      <p:sp>
        <p:nvSpPr>
          <p:cNvPr id="91140" name="Slide Number Placeholder 3">
            <a:extLst>
              <a:ext uri="{FF2B5EF4-FFF2-40B4-BE49-F238E27FC236}">
                <a16:creationId xmlns:a16="http://schemas.microsoft.com/office/drawing/2014/main" id="{181C2C90-8104-400B-9B1A-0E937D86B8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5AEA1B7-FF0A-4695-9802-59A73DA409D3}" type="slidenum">
              <a:rPr lang="en-US" altLang="en-US" smtClean="0"/>
              <a:pPr/>
              <a:t>13</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44095CA4-23E7-445F-80E0-086CDD0DC7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B6941B04-0415-44B7-A5CB-44E4F9C610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3188" name="Slide Number Placeholder 3">
            <a:extLst>
              <a:ext uri="{FF2B5EF4-FFF2-40B4-BE49-F238E27FC236}">
                <a16:creationId xmlns:a16="http://schemas.microsoft.com/office/drawing/2014/main" id="{695D36BD-928A-4CAE-803E-F00A586635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AD15362-9338-48E3-8258-3E41631ED72F}" type="slidenum">
              <a:rPr lang="en-US" altLang="en-US" smtClean="0"/>
              <a:pPr/>
              <a:t>14</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A1F8DC3E-2421-4491-B92D-AFCB1D3D5A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EE22CCEE-7E09-44C0-8A6D-A84B93570A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5236" name="Slide Number Placeholder 3">
            <a:extLst>
              <a:ext uri="{FF2B5EF4-FFF2-40B4-BE49-F238E27FC236}">
                <a16:creationId xmlns:a16="http://schemas.microsoft.com/office/drawing/2014/main" id="{ECBC61B1-23BC-4A45-BC55-A006BF0869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C450D8D-4BB0-4136-A423-46CFB702072F}" type="slidenum">
              <a:rPr lang="en-US" altLang="en-US" smtClean="0"/>
              <a:pPr/>
              <a:t>15</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91770587-739F-4067-A27A-AA9015A295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328535AD-DC8F-4BC4-91E2-3FE9160B55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7284" name="Slide Number Placeholder 3">
            <a:extLst>
              <a:ext uri="{FF2B5EF4-FFF2-40B4-BE49-F238E27FC236}">
                <a16:creationId xmlns:a16="http://schemas.microsoft.com/office/drawing/2014/main" id="{F5B37371-FFF1-47DA-9504-26D486C30C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5249EF-2D85-4090-B155-CB69CD8ACDCF}"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DBD24B7F-F4EA-47E5-8003-4624088F22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248926DA-4A44-4BE6-87D4-2F15C867A6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9332" name="Slide Number Placeholder 3">
            <a:extLst>
              <a:ext uri="{FF2B5EF4-FFF2-40B4-BE49-F238E27FC236}">
                <a16:creationId xmlns:a16="http://schemas.microsoft.com/office/drawing/2014/main" id="{880B3FEE-3164-4B2A-A66D-3C902BD24B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1504411-FFF0-4AE2-ABA6-3B3785F2E9C1}" type="slidenum">
              <a:rPr lang="en-US" altLang="en-US" smtClean="0"/>
              <a:pPr/>
              <a:t>17</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03137344-ED22-4C4B-9DF2-413108376B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9500659D-106D-4EC0-B4D7-0F63E459C5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Based on a 2017 survey of CEOs in the S&amp;P 500 by </a:t>
            </a:r>
            <a:r>
              <a:rPr lang="en-US" altLang="en-US" i="1" dirty="0">
                <a:ea typeface="ヒラギノ角ゴ Pro W3" pitchFamily="122" charset="-128"/>
              </a:rPr>
              <a:t>The Wall Street Journal</a:t>
            </a:r>
            <a:r>
              <a:rPr lang="en-US" altLang="en-US" dirty="0">
                <a:ea typeface="ヒラギノ角ゴ Pro W3" pitchFamily="122" charset="-128"/>
              </a:rPr>
              <a:t>, the median annual compensation was about $11 million. The five highest paid CEOs were Thomas Rutledge of Charter Communications ($98.5 million), Fabrizio Freda of Estée Lauder ($48.4 million), Mark Parker of Nike ($47.6 million), Alex Molinaroli of Johnson Controls ($46.4 million), and Robert Iger of Disney ($43.9 million). Noteworthy are also the two lowest paid CEOs in the S&amp;P 500: Warren Buffett of Berkshire Hathaway ($470,000) and Larry Page of Alphabet ($1, the minimum payment required)</a:t>
            </a:r>
          </a:p>
        </p:txBody>
      </p:sp>
      <p:sp>
        <p:nvSpPr>
          <p:cNvPr id="101380" name="Slide Number Placeholder 3">
            <a:extLst>
              <a:ext uri="{FF2B5EF4-FFF2-40B4-BE49-F238E27FC236}">
                <a16:creationId xmlns:a16="http://schemas.microsoft.com/office/drawing/2014/main" id="{A6758905-6C07-47CF-810B-063A54941D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EDF6B4A-ADC1-4C66-9C7C-2784BDB4EBC0}" type="slidenum">
              <a:rPr lang="en-US" altLang="en-US" smtClean="0"/>
              <a:pPr/>
              <a:t>18</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E641A478-6A4D-4ECA-9498-37A8842630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C3EEF674-96F5-43B8-A9C1-6796AC9393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a </a:t>
            </a:r>
            <a:r>
              <a:rPr lang="en-US" altLang="en-US" b="1" i="1" dirty="0">
                <a:ea typeface="ヒラギノ角ゴ Pro W3" pitchFamily="122" charset="-128"/>
              </a:rPr>
              <a:t>leveraged buyout (LBO)</a:t>
            </a:r>
            <a:r>
              <a:rPr lang="en-US" altLang="en-US" dirty="0">
                <a:ea typeface="ヒラギノ角ゴ Pro W3" pitchFamily="122" charset="-128"/>
              </a:rPr>
              <a:t>, a single investor or group of investors buys, with the help of borrowed money (leveraged against the company’s assets), the outstanding shares of a publicly traded company in order to take it private. In short, an LBO changes the ownership structure of a company from public to private. The expectation is often that the private owners will restructure the company and eventually take it public again through an initial public offering (IPO).</a:t>
            </a:r>
          </a:p>
          <a:p>
            <a:endParaRPr lang="en-US" altLang="en-US" dirty="0">
              <a:ea typeface="ヒラギノ角ゴ Pro W3" pitchFamily="122" charset="-128"/>
            </a:endParaRPr>
          </a:p>
          <a:p>
            <a:r>
              <a:rPr lang="en-US" altLang="en-US" dirty="0">
                <a:ea typeface="ヒラギノ角ゴ Pro W3" pitchFamily="122" charset="-128"/>
              </a:rPr>
              <a:t>To avoid being taken over against their consent, some firms put in place a </a:t>
            </a:r>
            <a:r>
              <a:rPr lang="en-US" altLang="en-US" b="1" i="1" dirty="0">
                <a:ea typeface="ヒラギノ角ゴ Pro W3" pitchFamily="122" charset="-128"/>
              </a:rPr>
              <a:t>poison pill</a:t>
            </a:r>
            <a:r>
              <a:rPr lang="en-US" altLang="en-US" dirty="0">
                <a:ea typeface="ヒラギノ角ゴ Pro W3" pitchFamily="122" charset="-128"/>
              </a:rPr>
              <a:t>. These are defensive provisions that kick in should a buyer reach a certain level of share ownership without top management approval.</a:t>
            </a:r>
          </a:p>
        </p:txBody>
      </p:sp>
      <p:sp>
        <p:nvSpPr>
          <p:cNvPr id="103428" name="Slide Number Placeholder 3">
            <a:extLst>
              <a:ext uri="{FF2B5EF4-FFF2-40B4-BE49-F238E27FC236}">
                <a16:creationId xmlns:a16="http://schemas.microsoft.com/office/drawing/2014/main" id="{EBBA88E4-8D89-48D2-82A8-E65D26E87B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9E23490-0B49-4B0D-BC71-38203F0B9E8D}" type="slidenum">
              <a:rPr lang="en-US" altLang="en-US" smtClean="0"/>
              <a:pPr/>
              <a:t>19</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D9619B5D-29D6-4AE0-9DE3-A8BAFCCCC3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88A9BB87-BFB1-43ED-902D-2DA45B07DF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8612" name="Slide Number Placeholder 3">
            <a:extLst>
              <a:ext uri="{FF2B5EF4-FFF2-40B4-BE49-F238E27FC236}">
                <a16:creationId xmlns:a16="http://schemas.microsoft.com/office/drawing/2014/main" id="{B00E316B-BC32-49C9-8593-D13139C08B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07F811A-CA1F-42D0-88E8-9D3407D51A09}"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AB89B868-5C1A-4F00-A293-A0E603E732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80476D1E-BC44-4D9F-9480-DDEE79F3E9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Corporate-governance mechanisms play an important part in aligning the interests of principals and agents. They enable closer monitoring and controlling, as well as provide incentives to align interests of principals and agents. An industry has sprung up around assessing the effectiveness of corporate governance in individual firms. Research outfits, such as GMI Ratings, provide independent corporate governance ratings. The ratings from these external watchdog organizations inform a wide range of stakeholders, including investors, insurers, auditors, regulators, and others.</a:t>
            </a:r>
          </a:p>
        </p:txBody>
      </p:sp>
      <p:sp>
        <p:nvSpPr>
          <p:cNvPr id="105476" name="Slide Number Placeholder 3">
            <a:extLst>
              <a:ext uri="{FF2B5EF4-FFF2-40B4-BE49-F238E27FC236}">
                <a16:creationId xmlns:a16="http://schemas.microsoft.com/office/drawing/2014/main" id="{38AACAC1-C49E-4562-884C-60E25B04FE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243BA81-3C90-4844-8CB2-46DB4DEF9D07}" type="slidenum">
              <a:rPr lang="en-US" altLang="en-US" smtClean="0"/>
              <a:pPr/>
              <a:t>20</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B7E32EC3-42D5-4A23-B407-32239264BF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EAF52AB7-A33B-4A3E-B391-5C65438C8A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leadership providing ethical guidance. It also brings in a global perspective using an example from a firm in South Africa that reflects back on Apartheid. (LO 12-6). </a:t>
            </a:r>
          </a:p>
          <a:p>
            <a:endParaRPr lang="en-US" altLang="en-US" dirty="0">
              <a:ea typeface="ヒラギノ角ゴ Pro W3" pitchFamily="122" charset="-128"/>
            </a:endParaRPr>
          </a:p>
          <a:p>
            <a:r>
              <a:rPr lang="en-US" altLang="en-US" dirty="0">
                <a:ea typeface="ヒラギノ角ゴ Pro W3" pitchFamily="122" charset="-128"/>
              </a:rPr>
              <a:t>Law and ethics, however, are not synonymous. This distinction is important and not always understood by the general public. Staying within the law is a </a:t>
            </a:r>
            <a:r>
              <a:rPr lang="en-US" altLang="en-US" i="1" dirty="0">
                <a:ea typeface="ヒラギノ角ゴ Pro W3" pitchFamily="122" charset="-128"/>
              </a:rPr>
              <a:t>minimum acceptable standard.</a:t>
            </a:r>
            <a:r>
              <a:rPr lang="en-US" altLang="en-US" dirty="0">
                <a:ea typeface="ヒラギノ角ゴ Pro W3" pitchFamily="122" charset="-128"/>
              </a:rPr>
              <a:t> A note of caution is therefore in order: A manager’s actions can be completely legal, but ethically questionable.</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107524" name="Slide Number Placeholder 3">
            <a:extLst>
              <a:ext uri="{FF2B5EF4-FFF2-40B4-BE49-F238E27FC236}">
                <a16:creationId xmlns:a16="http://schemas.microsoft.com/office/drawing/2014/main" id="{F9BACCD9-7189-493E-8C24-072A8B30B7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3B2F6EE-8DDC-4A96-8373-D08FFC445B9D}"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80BF3855-B549-4046-B914-E149977AEE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389A73C2-D917-4A90-AF6C-67132BB75E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09572" name="Slide Number Placeholder 3">
            <a:extLst>
              <a:ext uri="{FF2B5EF4-FFF2-40B4-BE49-F238E27FC236}">
                <a16:creationId xmlns:a16="http://schemas.microsoft.com/office/drawing/2014/main" id="{6E339812-EC95-4A7A-A760-8F5F4EBCFC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ED8C324-8642-4E23-87C3-C9990F24EE11}" type="slidenum">
              <a:rPr lang="en-US" altLang="en-US" smtClean="0"/>
              <a:pPr/>
              <a:t>22</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5B542F57-6A7F-4F0B-A346-FE3333618B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B82075D4-67A2-4CA0-A3C8-1C78E7F675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11620" name="Slide Number Placeholder 3">
            <a:extLst>
              <a:ext uri="{FF2B5EF4-FFF2-40B4-BE49-F238E27FC236}">
                <a16:creationId xmlns:a16="http://schemas.microsoft.com/office/drawing/2014/main" id="{EC45B955-A8C3-4E6D-A8E1-9959DD8D1A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7C97CCE-F771-42DC-ADB6-02F70DE859A9}" type="slidenum">
              <a:rPr lang="en-US" altLang="en-US" smtClean="0"/>
              <a:pPr/>
              <a:t>23</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A8A94DB8-67E4-472C-AC55-1DF9B81373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0832F073-34B7-4233-8EE8-1822E63FF1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13668" name="Slide Number Placeholder 3">
            <a:extLst>
              <a:ext uri="{FF2B5EF4-FFF2-40B4-BE49-F238E27FC236}">
                <a16:creationId xmlns:a16="http://schemas.microsoft.com/office/drawing/2014/main" id="{9F4207AB-CB58-4399-9E21-3AE1E74228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13A00E4-6853-4AEA-9802-C89F47AF952B}" type="slidenum">
              <a:rPr lang="en-US" altLang="en-US" smtClean="0"/>
              <a:pPr/>
              <a:t>24</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84426794-5F85-4C45-BAA4-DD60F6A2F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56E036D8-90B3-4342-802B-63282932B5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www.mbaoath.org</a:t>
            </a:r>
          </a:p>
        </p:txBody>
      </p:sp>
      <p:sp>
        <p:nvSpPr>
          <p:cNvPr id="115716" name="Slide Number Placeholder 3">
            <a:extLst>
              <a:ext uri="{FF2B5EF4-FFF2-40B4-BE49-F238E27FC236}">
                <a16:creationId xmlns:a16="http://schemas.microsoft.com/office/drawing/2014/main" id="{83D0A2D5-3766-4537-B775-8262816951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014B796-4306-4C40-A6C4-3D21345BD7FA}" type="slidenum">
              <a:rPr lang="en-US" altLang="en-US" smtClean="0"/>
              <a:pPr/>
              <a:t>25</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FE62E91F-34C8-4AFF-ACB3-59E2FE4954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49369000-D2E0-4526-B036-344E796114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www.mbaoath.org</a:t>
            </a:r>
          </a:p>
        </p:txBody>
      </p:sp>
      <p:sp>
        <p:nvSpPr>
          <p:cNvPr id="117764" name="Slide Number Placeholder 3">
            <a:extLst>
              <a:ext uri="{FF2B5EF4-FFF2-40B4-BE49-F238E27FC236}">
                <a16:creationId xmlns:a16="http://schemas.microsoft.com/office/drawing/2014/main" id="{B331ED3D-55D1-43DE-8586-345FB409DD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1CA8A4F-0BEA-4ED4-B244-46A629F78B41}" type="slidenum">
              <a:rPr lang="en-US" altLang="en-US" smtClean="0"/>
              <a:pPr/>
              <a:t>26</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97535681-1468-4CB1-B98C-FF004525D4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A9833A01-6C61-400F-A9B9-019834ED08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0660" name="Slide Number Placeholder 3">
            <a:extLst>
              <a:ext uri="{FF2B5EF4-FFF2-40B4-BE49-F238E27FC236}">
                <a16:creationId xmlns:a16="http://schemas.microsoft.com/office/drawing/2014/main" id="{7243DF37-6196-4C88-A9E8-1DB0D7D1AC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247F744-CA37-480E-B16D-DAE50A5D61B5}" type="slidenum">
              <a:rPr lang="en-US" altLang="en-US" smtClean="0"/>
              <a:pPr/>
              <a:t>3</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52126469-9E5E-4CAD-8841-6D0271C2A1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472305F4-E476-4163-B3AF-28DC8837AA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creating value and sustainability. (LO 12-1). </a:t>
            </a:r>
          </a:p>
          <a:p>
            <a:endParaRPr lang="en-US" altLang="en-US" dirty="0">
              <a:ea typeface="ヒラギノ角ゴ Pro W3" pitchFamily="122" charset="-128"/>
            </a:endParaRPr>
          </a:p>
        </p:txBody>
      </p:sp>
      <p:sp>
        <p:nvSpPr>
          <p:cNvPr id="72708" name="Slide Number Placeholder 3">
            <a:extLst>
              <a:ext uri="{FF2B5EF4-FFF2-40B4-BE49-F238E27FC236}">
                <a16:creationId xmlns:a16="http://schemas.microsoft.com/office/drawing/2014/main" id="{CCEBCE67-1CFF-4206-8F89-E77E861CB2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8AB11C3-4AEC-4EDE-819E-3481683A8693}"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3620EF72-A4E2-4056-AF88-AF4FC4298C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14259A9A-5FC6-4409-A935-A1899BEEB1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public stock company enjoys these four characteristics that make it an attractive corporate form.</a:t>
            </a:r>
          </a:p>
        </p:txBody>
      </p:sp>
      <p:sp>
        <p:nvSpPr>
          <p:cNvPr id="74756" name="Slide Number Placeholder 3">
            <a:extLst>
              <a:ext uri="{FF2B5EF4-FFF2-40B4-BE49-F238E27FC236}">
                <a16:creationId xmlns:a16="http://schemas.microsoft.com/office/drawing/2014/main" id="{6F7732F4-2B7C-4967-BD6C-707249D090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552ABA0-BA7C-44A8-8E6D-F45C160506F0}"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3CE5282A-90ED-43E8-B68E-B2787A4A4D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626BF46A-75AD-4419-A502-6665CAD0D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depicts the levels of hierarchy within a public stock company. The state or society grants a charter of incorporation to the company’s shareholders—its legal owners, who own stock in the company. The shareholders appoint a board of directors to govern and oversee the firm’s management. The managers hire, supervise, and coordinate employees to manufacture products and provide services. </a:t>
            </a:r>
          </a:p>
        </p:txBody>
      </p:sp>
      <p:sp>
        <p:nvSpPr>
          <p:cNvPr id="76804" name="Slide Number Placeholder 3">
            <a:extLst>
              <a:ext uri="{FF2B5EF4-FFF2-40B4-BE49-F238E27FC236}">
                <a16:creationId xmlns:a16="http://schemas.microsoft.com/office/drawing/2014/main" id="{3F6E92EC-C531-4906-A479-14A78601A5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98616D5-4E1A-45F0-98D0-3CD43C7653E5}" type="slidenum">
              <a:rPr lang="en-US" altLang="en-US" smtClean="0"/>
              <a:pPr/>
              <a:t>6</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BE1DD72B-6136-4617-9399-F70DB85F54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7D555FA6-C656-4F12-B32B-A6B3A7ACB8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8852" name="Slide Number Placeholder 3">
            <a:extLst>
              <a:ext uri="{FF2B5EF4-FFF2-40B4-BE49-F238E27FC236}">
                <a16:creationId xmlns:a16="http://schemas.microsoft.com/office/drawing/2014/main" id="{AF50E246-39D7-4943-A929-B65627339A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E382E8E-357A-4B64-BB01-8F07BCAA6CD1}" type="slidenum">
              <a:rPr lang="en-US" altLang="en-US" smtClean="0"/>
              <a:pPr/>
              <a:t>7</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C0CEB1FA-5D7F-4BBD-8CDA-23F49CEE63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77B84DE0-9913-4657-BAFE-9CEA707BC0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countries where the fewest people agreed with Friedman’s philosophy were China, Brazil, Germany, Italy, and Spain; fewer than 40 percent of respondents in those countries supported an exclusive focus on shareholder capitalism. Although they have achieved a high standard of living, European countries such as Germany have tempered the free market system with a strong social element, leading to so-called </a:t>
            </a:r>
            <a:r>
              <a:rPr lang="en-US" altLang="en-US" i="1" dirty="0">
                <a:ea typeface="ヒラギノ角ゴ Pro W3" pitchFamily="122" charset="-128"/>
              </a:rPr>
              <a:t>social market economies.</a:t>
            </a:r>
            <a:r>
              <a:rPr lang="en-US" altLang="en-US" dirty="0">
                <a:ea typeface="ヒラギノ角ゴ Pro W3" pitchFamily="122" charset="-128"/>
              </a:rPr>
              <a:t> The respondents from these countries seemed to be more supportive of a </a:t>
            </a:r>
            <a:r>
              <a:rPr lang="en-US" altLang="en-US" i="1" dirty="0">
                <a:ea typeface="ヒラギノ角ゴ Pro W3" pitchFamily="122" charset="-128"/>
              </a:rPr>
              <a:t>stakeholder strategy</a:t>
            </a:r>
            <a:r>
              <a:rPr lang="en-US" altLang="en-US" dirty="0">
                <a:ea typeface="ヒラギノ角ゴ Pro W3" pitchFamily="122" charset="-128"/>
              </a:rPr>
              <a:t> approach to business. Some critics, however, would argue that too strong a focus on the social dimension contributed to the European debt crisis because sovereign governments such as Greece, Italy, and Spain took on unsustainable debt levels to fund social programs such as early retirement plans, government-funded health care, and so on. The United States placed roughly in the middle of the continuum—a bit more than half (56 percent) of U.S. respondents subscribed to Friedman’s philosophy.</a:t>
            </a:r>
          </a:p>
        </p:txBody>
      </p:sp>
      <p:sp>
        <p:nvSpPr>
          <p:cNvPr id="80900" name="Slide Number Placeholder 3">
            <a:extLst>
              <a:ext uri="{FF2B5EF4-FFF2-40B4-BE49-F238E27FC236}">
                <a16:creationId xmlns:a16="http://schemas.microsoft.com/office/drawing/2014/main" id="{90CB4ECC-86D9-42A0-8B4E-6D6AA3A8A7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5B3C0F1-7460-45F0-A24D-AF9DBCD93572}" type="slidenum">
              <a:rPr lang="en-US" altLang="en-US" smtClean="0"/>
              <a:pPr/>
              <a:t>8</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6A4894C3-6651-439F-BE6A-7208612FC5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559DB636-53FA-4687-95B9-32A9673C41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GE, for example, has strengthened its competitiveness by creating a profitable business with its “green” </a:t>
            </a:r>
            <a:r>
              <a:rPr lang="en-US" altLang="en-US" i="1" dirty="0">
                <a:ea typeface="ヒラギノ角ゴ Pro W3" pitchFamily="122" charset="-128"/>
              </a:rPr>
              <a:t>Ecomagination</a:t>
            </a:r>
            <a:r>
              <a:rPr lang="en-US" altLang="en-US" dirty="0">
                <a:ea typeface="ヒラギノ角ゴ Pro W3" pitchFamily="122" charset="-128"/>
              </a:rPr>
              <a:t> initiative. Ecomagination is GE’s strategic initiative to provide cleaner and more efficient sources of energy, provide abundant sources of clean water anywhere in the world, and reduce emissions. Jeffrey Immelt, GE’s former CEO, would often say, “Green is green,” meaning that addressing ecological needs offers the potential of gaining and sustaining a competitive advantage for GE. Through applying strategic innovation, GE is providing solutions for some tough environmental challenges, while driving company growth at the same time. Ecomagination solutions and products allow GE to increase the perceived value it creates for its customers while lowering costs to produce and deliver the “green” products and services. Ecomagination allows GE to solve the trade-off between increasing value creation and lowering costs. This in turn enhances GE’s economic value creation and its competitive advantage. </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creating value and sustainability. (LO 12-1). </a:t>
            </a:r>
          </a:p>
          <a:p>
            <a:endParaRPr lang="en-US" altLang="en-US" dirty="0">
              <a:ea typeface="ヒラギノ角ゴ Pro W3" pitchFamily="122" charset="-128"/>
            </a:endParaRPr>
          </a:p>
        </p:txBody>
      </p:sp>
      <p:sp>
        <p:nvSpPr>
          <p:cNvPr id="82948" name="Slide Number Placeholder 3">
            <a:extLst>
              <a:ext uri="{FF2B5EF4-FFF2-40B4-BE49-F238E27FC236}">
                <a16:creationId xmlns:a16="http://schemas.microsoft.com/office/drawing/2014/main" id="{656FAECC-DF14-4CCF-8FE0-D2FEB2EDAA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9A8B76-14B0-4EF7-95DB-9EC6F28FA3EC}" type="slidenum">
              <a:rPr lang="en-US" altLang="en-US" smtClean="0"/>
              <a:pPr/>
              <a:t>9</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1FF00CD-00A9-467C-AFA9-00D2E583B76D}"/>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2818714-E534-4985-97C9-908DDB295CA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5227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9217437-7205-4870-8256-B7D2B6C698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E04D2EF-7A4D-479D-BBF6-2DDDA0282886}"/>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2CF1C6DA-B8D5-408D-92EF-145C114B9F38}"/>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pic>
        <p:nvPicPr>
          <p:cNvPr id="6" name="Picture 2">
            <a:extLst>
              <a:ext uri="{FF2B5EF4-FFF2-40B4-BE49-F238E27FC236}">
                <a16:creationId xmlns:a16="http://schemas.microsoft.com/office/drawing/2014/main" id="{0FFBB2F1-4E16-4CBB-A0D3-AB8F7A6CB64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no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256BA28-528D-416F-8DFB-BCB4596E6D2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1C0F2E1-8283-4731-96A0-83FA22660A3A}" type="slidenum">
              <a:rPr lang="en-US" altLang="en-US"/>
              <a:pPr>
                <a:defRPr/>
              </a:pPr>
              <a:t>‹#›</a:t>
            </a:fld>
            <a:endParaRPr lang="en-US" altLang="en-US" dirty="0"/>
          </a:p>
        </p:txBody>
      </p:sp>
    </p:spTree>
    <p:extLst>
      <p:ext uri="{BB962C8B-B14F-4D97-AF65-F5344CB8AC3E}">
        <p14:creationId xmlns:p14="http://schemas.microsoft.com/office/powerpoint/2010/main" val="1552461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E8BE3B-2614-4153-9B97-5C60C164587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97D633A1-A2DA-45FE-8022-6A2FCF2A6527}"/>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63AA82D8-A9C3-4DE8-9BDA-7E967714745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E970F9C-520E-47E9-AF45-AA16512B5B7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564ADCF-172D-40EE-B580-F40997E5BE52}"/>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89DEDBC1-571B-460D-84FE-2059BCC0E101}" type="slidenum">
              <a:rPr lang="en-US" altLang="en-US"/>
              <a:pPr>
                <a:defRPr/>
              </a:pPr>
              <a:t>‹#›</a:t>
            </a:fld>
            <a:endParaRPr lang="en-US" altLang="en-US" dirty="0"/>
          </a:p>
        </p:txBody>
      </p:sp>
    </p:spTree>
    <p:extLst>
      <p:ext uri="{BB962C8B-B14F-4D97-AF65-F5344CB8AC3E}">
        <p14:creationId xmlns:p14="http://schemas.microsoft.com/office/powerpoint/2010/main" val="2452162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AD73EF2-A451-4019-80B7-CD9AC77570D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191969E7-9C72-41A6-94A5-385C9FEA249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CEA49C7-5564-43FF-885A-88204D2FE26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7C336E16-D2DB-4FD8-8135-8A6A123473AF}"/>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B76A6814-8C0D-4B1D-91E7-EED9773A8CAC}" type="slidenum">
              <a:rPr lang="en-US" altLang="en-US"/>
              <a:pPr>
                <a:defRPr/>
              </a:pPr>
              <a:t>‹#›</a:t>
            </a:fld>
            <a:endParaRPr lang="en-US" altLang="en-US" dirty="0"/>
          </a:p>
        </p:txBody>
      </p:sp>
    </p:spTree>
    <p:extLst>
      <p:ext uri="{BB962C8B-B14F-4D97-AF65-F5344CB8AC3E}">
        <p14:creationId xmlns:p14="http://schemas.microsoft.com/office/powerpoint/2010/main" val="999169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67A5CAF-C7EB-43EA-BD09-1966168941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F3C602C-D049-42B6-AB69-F0082EA4045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82F15A3-22F9-4023-AA38-3E4B71D2FB8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8D80E044-42CE-4F61-8AE9-6C2B2B94FB1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DAE1FEAA-DA1D-4F92-A42C-BA7AECA7E90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862C80D-B465-43AE-8364-9817A3AC30CD}"/>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8E042A1E-C13E-4035-8345-1288658B21E1}"/>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C16D9345-C05F-4187-8BBE-4AD48867B582}" type="slidenum">
              <a:rPr lang="en-US" altLang="en-US"/>
              <a:pPr>
                <a:defRPr/>
              </a:pPr>
              <a:t>‹#›</a:t>
            </a:fld>
            <a:endParaRPr lang="en-US" altLang="en-US" dirty="0"/>
          </a:p>
        </p:txBody>
      </p:sp>
    </p:spTree>
    <p:extLst>
      <p:ext uri="{BB962C8B-B14F-4D97-AF65-F5344CB8AC3E}">
        <p14:creationId xmlns:p14="http://schemas.microsoft.com/office/powerpoint/2010/main" val="88475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C882ECE-BCB0-4ED1-BF3F-01F385EABB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BAD714C-9EA5-47B4-B211-209465F2071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DF3F95D2-B845-428D-9FB5-BAC9BDDEDE15}"/>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D015445B-DFA1-444D-BECD-797AF04D658C}" type="slidenum">
              <a:rPr lang="en-US" altLang="en-US"/>
              <a:pPr>
                <a:defRPr/>
              </a:pPr>
              <a:t>‹#›</a:t>
            </a:fld>
            <a:endParaRPr lang="en-US" altLang="en-US" dirty="0"/>
          </a:p>
        </p:txBody>
      </p:sp>
    </p:spTree>
    <p:extLst>
      <p:ext uri="{BB962C8B-B14F-4D97-AF65-F5344CB8AC3E}">
        <p14:creationId xmlns:p14="http://schemas.microsoft.com/office/powerpoint/2010/main" val="41751855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56B9A6C-E34A-42B9-BC58-341832FB5E6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DDECA0B-D148-4FC9-A1F7-66609357747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C69BB01-9686-46D6-88AC-BD85C5F1310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58CDC232-93C9-4112-B8CC-9B9BE475EEC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54D2B269-6737-4201-B63B-093CE8B9347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5BF0AD5-7188-475B-A1F6-8A85BE52198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D6BFE00-D1F8-4102-9920-9FEB3B98CB7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BC189E1-B9BB-43C1-A356-3F681568770E}"/>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415911CF-210D-4D66-8482-CFCB6525B121}" type="slidenum">
              <a:rPr lang="en-US" altLang="en-US"/>
              <a:pPr>
                <a:defRPr/>
              </a:pPr>
              <a:t>‹#›</a:t>
            </a:fld>
            <a:endParaRPr lang="en-US" altLang="en-US" dirty="0"/>
          </a:p>
        </p:txBody>
      </p:sp>
    </p:spTree>
    <p:extLst>
      <p:ext uri="{BB962C8B-B14F-4D97-AF65-F5344CB8AC3E}">
        <p14:creationId xmlns:p14="http://schemas.microsoft.com/office/powerpoint/2010/main" val="783278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A9822DD-AED0-4FE0-A531-2DBCB5FE6D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E0E4116-06E7-46A6-A52B-48C5989E1A6B}"/>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5E2922D7-3D0A-4719-929F-48451B44496B}"/>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2A4BEC6D-9B3E-4973-AFAE-46575E2F3ED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72FD1D9-7474-4DE9-B79A-1FF5DF7F8E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BF952FD0-D978-4998-A89B-4728ED3222C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B5EC5C2A-8557-4699-8AC3-B54A645452CA}" type="slidenum">
              <a:rPr lang="en-US" altLang="en-US"/>
              <a:pPr>
                <a:defRPr/>
              </a:pPr>
              <a:t>‹#›</a:t>
            </a:fld>
            <a:endParaRPr lang="en-US" altLang="en-US" dirty="0"/>
          </a:p>
        </p:txBody>
      </p:sp>
    </p:spTree>
    <p:extLst>
      <p:ext uri="{BB962C8B-B14F-4D97-AF65-F5344CB8AC3E}">
        <p14:creationId xmlns:p14="http://schemas.microsoft.com/office/powerpoint/2010/main" val="3247235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F25D1060-187E-4CBB-9991-E71101FC39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B020F2A-FDD3-4923-8DF5-A8AF12A6ADD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4405A80-C63C-444C-9702-A03D0126D78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FA0A9DF-6D03-470D-A240-5DA1F17CFF3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04CEB18-BFD8-4EC0-9E9C-E5588A1505E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52445CC-539A-4B75-9CF1-3DC4D6D5045D}"/>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6AB6AED4-B8A9-409A-A2A3-E183605E138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62BDE4A-DC0F-464E-B3BA-008B20E612B4}" type="slidenum">
              <a:rPr lang="en-US" altLang="en-US"/>
              <a:pPr>
                <a:defRPr/>
              </a:pPr>
              <a:t>‹#›</a:t>
            </a:fld>
            <a:endParaRPr lang="en-US" altLang="en-US" dirty="0"/>
          </a:p>
        </p:txBody>
      </p:sp>
    </p:spTree>
    <p:extLst>
      <p:ext uri="{BB962C8B-B14F-4D97-AF65-F5344CB8AC3E}">
        <p14:creationId xmlns:p14="http://schemas.microsoft.com/office/powerpoint/2010/main" val="431816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8BDE94-55E7-4424-AEF6-F577F0CE007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ED2BD34E-9901-410B-86C4-B098AE39EA09}"/>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30D1A411-E945-45CB-B989-CE4E47E081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EDF0936-FF1B-4C72-AE18-CB1952D98C4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B0FFB30E-D2E2-434B-810D-2904F41721E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CD4D665-5512-490B-8E08-D9461E45D195}" type="slidenum">
              <a:rPr lang="en-US" altLang="en-US"/>
              <a:pPr>
                <a:defRPr/>
              </a:pPr>
              <a:t>‹#›</a:t>
            </a:fld>
            <a:endParaRPr lang="en-US" altLang="en-US" dirty="0"/>
          </a:p>
        </p:txBody>
      </p:sp>
    </p:spTree>
    <p:extLst>
      <p:ext uri="{BB962C8B-B14F-4D97-AF65-F5344CB8AC3E}">
        <p14:creationId xmlns:p14="http://schemas.microsoft.com/office/powerpoint/2010/main" val="2926574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366F5C82-DAA1-4954-A8A4-7C6AB6361A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45F0F1D-25C3-4CC7-9000-B52ABD137807}"/>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2EE8D453-D96E-4602-ABB5-ED797C65774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E64AB1E2-5BF4-428D-B6C6-6DD946FD7023}" type="slidenum">
              <a:rPr lang="en-US" altLang="en-US"/>
              <a:pPr>
                <a:defRPr/>
              </a:pPr>
              <a:t>‹#›</a:t>
            </a:fld>
            <a:endParaRPr lang="en-US" altLang="en-US" dirty="0"/>
          </a:p>
        </p:txBody>
      </p:sp>
    </p:spTree>
    <p:extLst>
      <p:ext uri="{BB962C8B-B14F-4D97-AF65-F5344CB8AC3E}">
        <p14:creationId xmlns:p14="http://schemas.microsoft.com/office/powerpoint/2010/main" val="2251012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66FB4B3-BAA7-4996-B321-7346781CC83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474893C-954C-4AE8-BE09-624E6FFCBEC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42829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6DF7E25C-4AF0-4766-81E0-A539314BA8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E0DE3F6-8AB6-494E-872F-4666140EB97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0A2FDD7-57E3-4560-ADE5-B1D7BE17BB6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111FBEDA-7327-4BB1-82F1-9CF5F3E24EF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2CBCD4C-0D50-45DC-8378-549A9D6C4B9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B82FF43-6DB0-4685-AD26-C0750AC8EF4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70DB82DA-8AEF-4155-AFBA-504C2F3AB39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D3498AB-C8C2-47D0-B255-E30DA9B62D6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55B0057-6654-41FB-AD75-35686125D84B}" type="slidenum">
              <a:rPr lang="en-US" altLang="en-US"/>
              <a:pPr>
                <a:defRPr/>
              </a:pPr>
              <a:t>‹#›</a:t>
            </a:fld>
            <a:endParaRPr lang="en-US" altLang="en-US" dirty="0"/>
          </a:p>
        </p:txBody>
      </p:sp>
    </p:spTree>
    <p:extLst>
      <p:ext uri="{BB962C8B-B14F-4D97-AF65-F5344CB8AC3E}">
        <p14:creationId xmlns:p14="http://schemas.microsoft.com/office/powerpoint/2010/main" val="16089351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86F35B66-9CA9-4290-A9FD-81EC2DECB1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291607A-6BFC-4823-9490-32FEC239A74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05652D79-F198-458A-A5D8-3FCC7F07F43A}"/>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7804DF4-7187-48AA-A876-453C7A26646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8721946-ECB7-4A0D-B191-7A3EA6214E9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98A2586-AC54-4A67-833B-D52B1EE8978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E88AEC00-FD17-4F17-8826-F0B08485D9AB}" type="slidenum">
              <a:rPr lang="en-US" altLang="en-US"/>
              <a:pPr>
                <a:defRPr/>
              </a:pPr>
              <a:t>‹#›</a:t>
            </a:fld>
            <a:endParaRPr lang="en-US" altLang="en-US" dirty="0"/>
          </a:p>
        </p:txBody>
      </p:sp>
    </p:spTree>
    <p:extLst>
      <p:ext uri="{BB962C8B-B14F-4D97-AF65-F5344CB8AC3E}">
        <p14:creationId xmlns:p14="http://schemas.microsoft.com/office/powerpoint/2010/main" val="38668492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ED055333-1299-4DBC-A0CE-8E3ACC1497F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1F33DEC-4A26-4850-B753-B5BF3F57046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440E686-F077-4B8D-8CFD-997EEDFC0BE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33E2A45-4FFC-47B8-9126-46DCD4D6DDF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C4C7F86F-9690-4474-A9EF-18C2974DBE7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F77A0DD-08E3-48C6-AF9D-8D967484242A}"/>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50FA79D6-7111-4768-9648-2F0B06AF2B9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0B4CC64-7E14-45F2-837B-3F9FB76260E8}" type="slidenum">
              <a:rPr lang="en-US" altLang="en-US"/>
              <a:pPr>
                <a:defRPr/>
              </a:pPr>
              <a:t>‹#›</a:t>
            </a:fld>
            <a:endParaRPr lang="en-US" altLang="en-US" dirty="0"/>
          </a:p>
        </p:txBody>
      </p:sp>
    </p:spTree>
    <p:extLst>
      <p:ext uri="{BB962C8B-B14F-4D97-AF65-F5344CB8AC3E}">
        <p14:creationId xmlns:p14="http://schemas.microsoft.com/office/powerpoint/2010/main" val="1414176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6CCF5D-6376-49F4-9DA6-43D18B0B360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74680AF-9CD3-49DB-90DC-6E67DBDAA5A9}"/>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114DAD30-8D79-4595-8024-8F4ED7F445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5BA1060-59C7-4D6D-B6D4-90AD95294A3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C4FF0CA-3CAE-46DC-AED7-A63F418C5D9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C594149-7F28-456A-AB39-46B0CB9B563B}" type="slidenum">
              <a:rPr lang="en-US" altLang="en-US"/>
              <a:pPr>
                <a:defRPr/>
              </a:pPr>
              <a:t>‹#›</a:t>
            </a:fld>
            <a:endParaRPr lang="en-US" altLang="en-US" dirty="0"/>
          </a:p>
        </p:txBody>
      </p:sp>
    </p:spTree>
    <p:extLst>
      <p:ext uri="{BB962C8B-B14F-4D97-AF65-F5344CB8AC3E}">
        <p14:creationId xmlns:p14="http://schemas.microsoft.com/office/powerpoint/2010/main" val="2723169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0A6D670E-40F8-47E8-A7FE-E29F331A920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7F9B468-30CB-4A75-BB76-47717302C6EB}"/>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F907009-368B-411F-9B9C-18D9FC81E7D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C4072DA-3732-4538-A73C-799FFE33B76B}" type="slidenum">
              <a:rPr lang="en-US" altLang="en-US"/>
              <a:pPr>
                <a:defRPr/>
              </a:pPr>
              <a:t>‹#›</a:t>
            </a:fld>
            <a:endParaRPr lang="en-US" altLang="en-US" dirty="0"/>
          </a:p>
        </p:txBody>
      </p:sp>
    </p:spTree>
    <p:extLst>
      <p:ext uri="{BB962C8B-B14F-4D97-AF65-F5344CB8AC3E}">
        <p14:creationId xmlns:p14="http://schemas.microsoft.com/office/powerpoint/2010/main" val="20267628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9067BCAB-52E4-477E-8A6D-BA4C98AF54D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23CDF9D-3F08-4940-8316-E829663BFF3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48B38C1-20B3-40EF-8434-6912E69629E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D2CB66E-BD55-47A1-8D3A-6A0A04E67F9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AD43BDE2-DEF8-4A6C-83D5-ACD7A2E09B7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1346808-B20E-4349-844E-702724CE3165}"/>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1A4F85D4-9BC3-4CD6-B9AF-C7259CEF290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836E884-8ABF-47C9-9FEA-8F8AA698CE8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15494F3-0344-492C-B222-4F8F89B22FC3}" type="slidenum">
              <a:rPr lang="en-US" altLang="en-US"/>
              <a:pPr>
                <a:defRPr/>
              </a:pPr>
              <a:t>‹#›</a:t>
            </a:fld>
            <a:endParaRPr lang="en-US" altLang="en-US" dirty="0"/>
          </a:p>
        </p:txBody>
      </p:sp>
    </p:spTree>
    <p:extLst>
      <p:ext uri="{BB962C8B-B14F-4D97-AF65-F5344CB8AC3E}">
        <p14:creationId xmlns:p14="http://schemas.microsoft.com/office/powerpoint/2010/main" val="3849450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F9EE664-DBDC-431C-9C36-61C66D31D91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8A88442-1B34-4D34-8D7D-FE5BB5F49730}"/>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081057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98AC9A4-4243-42E6-8492-A7E4E2999DA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CFB6B2E-212C-4E54-9340-A8EC232C8C59}"/>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129956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7B1429D-5F92-458A-9E02-78CAE84DC4E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D87B2A6-619F-4375-ACAA-F7DE51E7E42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990104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4DAC560-C299-4778-AAC0-E2414724D0B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41CD396-9804-4DCD-A734-E6A7178434A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59754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4E2EF50-B597-4B38-BD0E-9FBDF4831322}"/>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FF00A28-520D-43B8-A90E-6579965693C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537016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0228AE9-D9E1-4A51-8DC4-F2CC8DCB6F7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167536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9B192F8-B3A8-4415-8A8A-7AB66C73996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77052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32F38A3-9826-48DF-A18A-E6E17BFCDFD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15783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6F8B40E2-26CE-402A-A85B-2FE9BF3AB0CC}"/>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15306"/>
            <a:ext cx="8229600" cy="5237894"/>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7590180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692850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980559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581064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200417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070331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56252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A0E73DC-1667-4EF2-BA15-8CE674FFBD41}"/>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B39C957-A6B6-4DF4-97DD-85A5ECDF6EE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441748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48390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26700224"/>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42973643"/>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037641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983621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594599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903215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687002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1500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9636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85DBBEB-7044-43B5-976F-A6EA1FCFE1A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98415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72171104"/>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F1AA02B-4276-45B0-8EC2-AC2A7A5E8D66}"/>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062337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6F9BE1F-A2BB-43FE-9503-C114C5E0533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3043104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203FAA4C-0FFA-4849-A495-BF3A137438AF}"/>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47301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2AD13AC-FCBE-431B-A1EB-483176D84E7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7380898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047160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2717654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5867407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3755F4D-ECCB-471E-B74C-37FFB2CADEF1}"/>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907747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6C4E29C-579B-4BFF-9449-B0FC0EF2910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18005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6632A1B-3077-4837-B734-2204B3F74FB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593857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47ACF6C-5A51-41F8-8271-23407EE41791}"/>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106265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4FF8571-50C3-4D03-B8DB-B3C4F50BDFC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125829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241085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206839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680662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35238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1BA1D51-1E5C-4AD1-A11E-1FED0078DB9F}"/>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EA2BAE1C-6BA5-4CE4-BA13-308C9F1981B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FEF3529A-8535-4FBA-A436-7935ADCE2C0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587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B0B11869-612E-4B3B-895C-CA311C2129CA}"/>
              </a:ext>
            </a:extLst>
          </p:cNvPr>
          <p:cNvSpPr>
            <a:spLocks noGrp="1"/>
          </p:cNvSpPr>
          <p:nvPr>
            <p:ph type="title" hasCustomPrompt="1"/>
          </p:nvPr>
        </p:nvSpPr>
        <p:spPr>
          <a:xfrm>
            <a:off x="11884" y="3408451"/>
            <a:ext cx="9144000" cy="906458"/>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3275045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A670E8C-41E1-4449-A382-0E9F050122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06646080"/>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E7696B5-D542-4D1A-918C-773C35B5664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784967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43639022-DB1B-4484-8B38-C2425A0CD00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8181645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15D05B1-40D9-4D6E-89A4-4A25A0B8EB1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119825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DABD1583-456F-41B8-B1B5-38BD768778E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70399525"/>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12265CDC-8272-4C4B-94AC-34613BAB89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58834388"/>
      </p:ext>
    </p:extLst>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7E3E121-3DED-44CE-BDA0-C80CD155E9F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98342231"/>
      </p:ext>
    </p:extLst>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7581EE6E-C8BD-47AB-A228-749655622A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59383205"/>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78229C70-20A4-4A06-B617-50D242500E6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02947705"/>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7D3CD5CF-5339-4311-B4A5-8F90F5E0774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64524277"/>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62AA819-3069-4C6C-B030-9228176599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9991C8F-8AEB-470E-92B3-D154E8ABF21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30DDA34-CAD9-43FA-A4B8-3B96BB8CD2C8}"/>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58C14660-5B13-4E03-8BC2-27FE16156DC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endParaRPr lang="en-US" altLang="en-US" dirty="0"/>
          </a:p>
        </p:txBody>
      </p:sp>
    </p:spTree>
    <p:extLst>
      <p:ext uri="{BB962C8B-B14F-4D97-AF65-F5344CB8AC3E}">
        <p14:creationId xmlns:p14="http://schemas.microsoft.com/office/powerpoint/2010/main" val="1420580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B13C278-8DDD-4AB5-B7CC-4BABEB61219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0E624CA1-BFC4-4F3B-9042-FC6E24EEF8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F29EA6E0-916D-416B-A62A-F72A35B7DB96}"/>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defRPr>
            </a:lvl1pPr>
          </a:lstStyle>
          <a:p>
            <a:pPr>
              <a:defRPr/>
            </a:pPr>
            <a:fld id="{8D09BAB6-3F63-47E1-9B9C-18FB39B34FC5}" type="slidenum">
              <a:rPr lang="en-US" altLang="en-US"/>
              <a:pPr>
                <a:defRPr/>
              </a:pPr>
              <a:t>‹#›</a:t>
            </a:fld>
            <a:endParaRPr lang="en-US" altLang="en-US" dirty="0"/>
          </a:p>
        </p:txBody>
      </p:sp>
    </p:spTree>
    <p:extLst>
      <p:ext uri="{BB962C8B-B14F-4D97-AF65-F5344CB8AC3E}">
        <p14:creationId xmlns:p14="http://schemas.microsoft.com/office/powerpoint/2010/main" val="2569174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8.png"/><Relationship Id="rId4" Type="http://schemas.openxmlformats.org/officeDocument/2006/relationships/slideLayout" Target="../slideLayouts/slideLayout2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10" Type="http://schemas.openxmlformats.org/officeDocument/2006/relationships/theme" Target="../theme/theme4.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BF80EB98-17AD-4F96-934F-7C0C4DD836D9}"/>
              </a:ext>
            </a:extLst>
          </p:cNvPr>
          <p:cNvPicPr>
            <a:picLocks noChangeAspect="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96F7223D-0117-4F62-857C-72AB571ABDD9}"/>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6F678FEB-B782-467B-881C-96284C8D7558}"/>
              </a:ext>
            </a:extLst>
          </p:cNvPr>
          <p:cNvPicPr>
            <a:picLocks noChangeAspect="1"/>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61FC861-E98E-47B2-8D4F-A7969315564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5506" r:id="rId1"/>
    <p:sldLayoutId id="2147485507" r:id="rId2"/>
    <p:sldLayoutId id="2147485508" r:id="rId3"/>
    <p:sldLayoutId id="2147485509" r:id="rId4"/>
    <p:sldLayoutId id="2147485510" r:id="rId5"/>
    <p:sldLayoutId id="2147485511" r:id="rId6"/>
    <p:sldLayoutId id="2147485512" r:id="rId7"/>
    <p:sldLayoutId id="2147485513" r:id="rId8"/>
    <p:sldLayoutId id="2147485514" r:id="rId9"/>
    <p:sldLayoutId id="2147485515" r:id="rId10"/>
    <p:sldLayoutId id="2147485516" r:id="rId11"/>
    <p:sldLayoutId id="2147485517" r:id="rId12"/>
    <p:sldLayoutId id="2147485518" r:id="rId13"/>
    <p:sldLayoutId id="2147485519" r:id="rId14"/>
    <p:sldLayoutId id="2147485520" r:id="rId15"/>
    <p:sldLayoutId id="2147485521" r:id="rId16"/>
    <p:sldLayoutId id="2147485522" r:id="rId17"/>
    <p:sldLayoutId id="2147485523" r:id="rId18"/>
    <p:sldLayoutId id="2147485524" r:id="rId19"/>
    <p:sldLayoutId id="2147485525" r:id="rId20"/>
    <p:sldLayoutId id="2147485526" r:id="rId21"/>
    <p:sldLayoutId id="2147485527" r:id="rId22"/>
    <p:sldLayoutId id="2147485528" r:id="rId23"/>
    <p:sldLayoutId id="2147485529" r:id="rId24"/>
    <p:sldLayoutId id="2147485530" r:id="rId2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8919CDCD-DE97-41CC-AEA0-9BEE86EDBE4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94FE827B-6E3F-4FD2-933C-94E4F6DA8508}"/>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0663950-27FC-411F-A3B2-2A463F96B01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31" r:id="rId1"/>
    <p:sldLayoutId id="2147485532" r:id="rId2"/>
    <p:sldLayoutId id="2147485533" r:id="rId3"/>
    <p:sldLayoutId id="2147485534" r:id="rId4"/>
    <p:sldLayoutId id="2147485535" r:id="rId5"/>
    <p:sldLayoutId id="2147485536" r:id="rId6"/>
    <p:sldLayoutId id="2147485537"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CD4E7BF0-7F55-4C2B-B810-F8DAD6354C4D}"/>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
        <p:nvSpPr>
          <p:cNvPr id="3" name="TextBox 2">
            <a:extLst>
              <a:ext uri="{FF2B5EF4-FFF2-40B4-BE49-F238E27FC236}">
                <a16:creationId xmlns:a16="http://schemas.microsoft.com/office/drawing/2014/main" id="{EF8C9D87-D1B8-4541-8C4B-C590FDA99A1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38" r:id="rId1"/>
    <p:sldLayoutId id="2147485486" r:id="rId2"/>
    <p:sldLayoutId id="2147485487" r:id="rId3"/>
    <p:sldLayoutId id="2147485488" r:id="rId4"/>
    <p:sldLayoutId id="2147485489" r:id="rId5"/>
    <p:sldLayoutId id="2147485490" r:id="rId6"/>
    <p:sldLayoutId id="2147485491" r:id="rId7"/>
    <p:sldLayoutId id="2147485492" r:id="rId8"/>
    <p:sldLayoutId id="2147485539"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47E81611-EDCF-4EDB-91C4-9BE96BA637B7}"/>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9EB7EE49-ACFF-4212-9B00-D753A514813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
        <p:nvSpPr>
          <p:cNvPr id="4" name="TextBox 3">
            <a:extLst>
              <a:ext uri="{FF2B5EF4-FFF2-40B4-BE49-F238E27FC236}">
                <a16:creationId xmlns:a16="http://schemas.microsoft.com/office/drawing/2014/main" id="{C75D4309-374E-4668-B64F-592C45B9230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40" r:id="rId1"/>
    <p:sldLayoutId id="2147485493" r:id="rId2"/>
    <p:sldLayoutId id="2147485494" r:id="rId3"/>
    <p:sldLayoutId id="2147485495" r:id="rId4"/>
    <p:sldLayoutId id="2147485496" r:id="rId5"/>
    <p:sldLayoutId id="2147485497" r:id="rId6"/>
    <p:sldLayoutId id="2147485498" r:id="rId7"/>
    <p:sldLayoutId id="2147485499" r:id="rId8"/>
    <p:sldLayoutId id="2147485541"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39DB4492-5285-4B72-B8B0-5CF4006955E8}"/>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42" r:id="rId1"/>
    <p:sldLayoutId id="2147485543" r:id="rId2"/>
    <p:sldLayoutId id="2147485544" r:id="rId3"/>
    <p:sldLayoutId id="2147485545" r:id="rId4"/>
    <p:sldLayoutId id="2147485500" r:id="rId5"/>
    <p:sldLayoutId id="2147485501" r:id="rId6"/>
    <p:sldLayoutId id="2147485502"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5021454A-8049-4969-8BEE-E8E94AB59DBD}"/>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A7E52228-FF8E-46C2-9A1A-EF0CC9E59BEA}"/>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546" r:id="rId1"/>
    <p:sldLayoutId id="2147485547" r:id="rId2"/>
    <p:sldLayoutId id="2147485548" r:id="rId3"/>
    <p:sldLayoutId id="2147485549" r:id="rId4"/>
    <p:sldLayoutId id="2147485503" r:id="rId5"/>
    <p:sldLayoutId id="2147485504" r:id="rId6"/>
    <p:sldLayoutId id="2147485505"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841472A-0336-493C-804C-CA04AED3576D}"/>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60" r:id="rId1"/>
    <p:sldLayoutId id="2147485550" r:id="rId2"/>
    <p:sldLayoutId id="2147485551" r:id="rId3"/>
    <p:sldLayoutId id="2147485552" r:id="rId4"/>
    <p:sldLayoutId id="2147485553" r:id="rId5"/>
    <p:sldLayoutId id="2147485554" r:id="rId6"/>
    <p:sldLayoutId id="2147485555" r:id="rId7"/>
    <p:sldLayoutId id="2147485556" r:id="rId8"/>
    <p:sldLayoutId id="2147485557" r:id="rId9"/>
    <p:sldLayoutId id="2147485558" r:id="rId10"/>
    <p:sldLayoutId id="214748555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69.xml"/><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9.xml"/><Relationship Id="rId4" Type="http://schemas.openxmlformats.org/officeDocument/2006/relationships/slide" Target="slide2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9.xml"/><Relationship Id="rId4" Type="http://schemas.openxmlformats.org/officeDocument/2006/relationships/slide" Target="slide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9.xml"/><Relationship Id="rId4" Type="http://schemas.openxmlformats.org/officeDocument/2006/relationships/slide" Target="slide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ED7028E-4AB2-4665-AFAD-832FBA5303A0}"/>
              </a:ext>
            </a:extLst>
          </p:cNvPr>
          <p:cNvSpPr>
            <a:spLocks noGrp="1"/>
          </p:cNvSpPr>
          <p:nvPr>
            <p:ph type="body" sz="quarter" idx="10"/>
          </p:nvPr>
        </p:nvSpPr>
        <p:spPr>
          <a:prstGeom prst="rect">
            <a:avLst/>
          </a:prstGeom>
        </p:spPr>
        <p:txBody>
          <a:bodyPr/>
          <a:lstStyle/>
          <a:p>
            <a:pPr eaLnBrk="1" fontAlgn="auto" hangingPunct="1">
              <a:spcAft>
                <a:spcPts val="0"/>
              </a:spcAft>
              <a:defRPr/>
            </a:pPr>
            <a:r>
              <a:rPr lang="en-US" dirty="0"/>
              <a:t>CHAPTER 12</a:t>
            </a:r>
          </a:p>
        </p:txBody>
      </p:sp>
      <p:sp>
        <p:nvSpPr>
          <p:cNvPr id="4" name="Text Placeholder 3">
            <a:extLst>
              <a:ext uri="{FF2B5EF4-FFF2-40B4-BE49-F238E27FC236}">
                <a16:creationId xmlns:a16="http://schemas.microsoft.com/office/drawing/2014/main" id="{96743A2A-B9DD-0C4E-A365-CC29D3A305B4}"/>
              </a:ext>
            </a:extLst>
          </p:cNvPr>
          <p:cNvSpPr>
            <a:spLocks noGrp="1"/>
          </p:cNvSpPr>
          <p:nvPr>
            <p:ph type="body" sz="quarter" idx="12"/>
          </p:nvPr>
        </p:nvSpPr>
        <p:spPr/>
        <p:txBody>
          <a:bodyPr/>
          <a:lstStyle/>
          <a:p>
            <a:r>
              <a:rPr lang="en-US" dirty="0"/>
              <a:t>Corporate Governance and Business Ethics</a:t>
            </a:r>
          </a:p>
          <a:p>
            <a:endParaRPr lang="en-US" dirty="0"/>
          </a:p>
        </p:txBody>
      </p:sp>
      <p:pic>
        <p:nvPicPr>
          <p:cNvPr id="7" name="Picture 6">
            <a:extLst>
              <a:ext uri="{FF2B5EF4-FFF2-40B4-BE49-F238E27FC236}">
                <a16:creationId xmlns:a16="http://schemas.microsoft.com/office/drawing/2014/main" id="{B88D5004-4E70-0A49-ADA3-0A9D04FBA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3" name="Text Placeholder 2">
            <a:extLst>
              <a:ext uri="{FF2B5EF4-FFF2-40B4-BE49-F238E27FC236}">
                <a16:creationId xmlns:a16="http://schemas.microsoft.com/office/drawing/2014/main" id="{99CBA06A-85F6-5442-9BCC-819C3EA8E753}"/>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21107ABE-93DD-41CF-A8AA-B9D1BE86F143}"/>
              </a:ext>
            </a:extLst>
          </p:cNvPr>
          <p:cNvSpPr>
            <a:spLocks noGrp="1"/>
          </p:cNvSpPr>
          <p:nvPr>
            <p:ph type="title"/>
          </p:nvPr>
        </p:nvSpPr>
        <p:spPr bwMode="auto">
          <a:xfrm>
            <a:off x="-26988" y="-1524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Porter’</a:t>
            </a:r>
            <a:r>
              <a:rPr lang="en-US" altLang="ja-JP" dirty="0">
                <a:ea typeface="ヒラギノ角ゴ Pro W3" pitchFamily="122" charset="-128"/>
              </a:rPr>
              <a:t>s Recommendations to Reconnect </a:t>
            </a:r>
            <a:br>
              <a:rPr lang="en-US" altLang="ja-JP" dirty="0">
                <a:ea typeface="ヒラギノ角ゴ Pro W3" pitchFamily="122" charset="-128"/>
              </a:rPr>
            </a:br>
            <a:r>
              <a:rPr lang="en-US" altLang="ja-JP" dirty="0">
                <a:ea typeface="ヒラギノ角ゴ Pro W3" pitchFamily="122" charset="-128"/>
              </a:rPr>
              <a:t>Economic &amp; Societal Needs</a:t>
            </a:r>
            <a:endParaRPr lang="en-US" altLang="en-US" dirty="0">
              <a:ea typeface="ヒラギノ角ゴ Pro W3" pitchFamily="122" charset="-128"/>
            </a:endParaRPr>
          </a:p>
        </p:txBody>
      </p:sp>
      <p:sp>
        <p:nvSpPr>
          <p:cNvPr id="83971" name="Content Placeholder 2">
            <a:extLst>
              <a:ext uri="{FF2B5EF4-FFF2-40B4-BE49-F238E27FC236}">
                <a16:creationId xmlns:a16="http://schemas.microsoft.com/office/drawing/2014/main" id="{8107E3F3-8384-476C-B387-C8F4D449B9B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a:buFont typeface="Calibri" panose="020F0502020204030204" pitchFamily="34" charset="0"/>
              <a:buAutoNum type="arabicPeriod"/>
            </a:pPr>
            <a:r>
              <a:rPr lang="en-US" altLang="en-US" dirty="0">
                <a:ea typeface="ヒラギノ角ゴ Pro W3" pitchFamily="122" charset="-128"/>
              </a:rPr>
              <a:t>Expand the customer base</a:t>
            </a:r>
          </a:p>
          <a:p>
            <a:pPr marL="914400" lvl="1" indent="-514350"/>
            <a:r>
              <a:rPr lang="en-US" altLang="en-US" dirty="0">
                <a:cs typeface="Arial" panose="020B0604020202020204" pitchFamily="34" charset="0"/>
              </a:rPr>
              <a:t>Bring in nonconsumers (largest and poorest groups)</a:t>
            </a:r>
          </a:p>
          <a:p>
            <a:pPr marL="514350" indent="-514350">
              <a:buFont typeface="Calibri" panose="020F0502020204030204" pitchFamily="34" charset="0"/>
              <a:buAutoNum type="arabicPeriod"/>
            </a:pPr>
            <a:r>
              <a:rPr lang="en-US" altLang="en-US" dirty="0">
                <a:ea typeface="ヒラギノ角ゴ Pro W3" pitchFamily="122" charset="-128"/>
              </a:rPr>
              <a:t>Expand traditional internal firm value chains. </a:t>
            </a:r>
          </a:p>
          <a:p>
            <a:pPr marL="914400" lvl="1" indent="-514350"/>
            <a:r>
              <a:rPr lang="en-US" altLang="en-US" dirty="0">
                <a:cs typeface="Arial" panose="020B0604020202020204" pitchFamily="34" charset="0"/>
              </a:rPr>
              <a:t>Include more nontraditional partners (non-profits)</a:t>
            </a:r>
          </a:p>
          <a:p>
            <a:pPr marL="514350" indent="-514350">
              <a:buFont typeface="+mj-lt"/>
              <a:buAutoNum type="arabicPeriod"/>
            </a:pPr>
            <a:r>
              <a:rPr lang="en-US" altLang="en-US" dirty="0">
                <a:ea typeface="ヒラギノ角ゴ Pro W3" pitchFamily="122" charset="-128"/>
              </a:rPr>
              <a:t>Focus on creating new regional clusters:</a:t>
            </a:r>
          </a:p>
          <a:p>
            <a:pPr marL="914400" lvl="1" indent="-514350"/>
            <a:r>
              <a:rPr lang="en-US" altLang="en-US" dirty="0">
                <a:cs typeface="Arial" panose="020B0604020202020204" pitchFamily="34" charset="0"/>
              </a:rPr>
              <a:t>Such as Silicon Valley</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2DA4D122-A0D0-4344-8B91-12555D61088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Corporate Governance</a:t>
            </a:r>
          </a:p>
        </p:txBody>
      </p:sp>
      <p:sp>
        <p:nvSpPr>
          <p:cNvPr id="86019" name="Content Placeholder 2">
            <a:extLst>
              <a:ext uri="{FF2B5EF4-FFF2-40B4-BE49-F238E27FC236}">
                <a16:creationId xmlns:a16="http://schemas.microsoft.com/office/drawing/2014/main" id="{53493D29-F15C-40C6-940A-F8C347A28B1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mechanisms to:</a:t>
            </a:r>
          </a:p>
          <a:p>
            <a:pPr lvl="1"/>
            <a:r>
              <a:rPr lang="en-US" altLang="en-US" dirty="0">
                <a:cs typeface="Arial" panose="020B0604020202020204" pitchFamily="34" charset="0"/>
              </a:rPr>
              <a:t>Direct and control an enterprise</a:t>
            </a:r>
          </a:p>
          <a:p>
            <a:pPr lvl="1"/>
            <a:r>
              <a:rPr lang="en-US" altLang="en-US" dirty="0">
                <a:cs typeface="Arial" panose="020B0604020202020204" pitchFamily="34" charset="0"/>
              </a:rPr>
              <a:t>Ensure that it pursues strategic goals successfully and legally</a:t>
            </a:r>
          </a:p>
          <a:p>
            <a:r>
              <a:rPr lang="en-US" altLang="en-US" dirty="0">
                <a:ea typeface="ヒラギノ角ゴ Pro W3" pitchFamily="122" charset="-128"/>
              </a:rPr>
              <a:t>Offers checks and balances</a:t>
            </a:r>
          </a:p>
          <a:p>
            <a:r>
              <a:rPr lang="en-US" altLang="en-US" dirty="0">
                <a:ea typeface="ヒラギノ角ゴ Pro W3" pitchFamily="122" charset="-128"/>
              </a:rPr>
              <a:t>Attempts to address the principal-agent problem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479D3FBD-5523-440D-A9F7-DCB6D065B936}"/>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Principal-Agent Problem</a:t>
            </a:r>
          </a:p>
        </p:txBody>
      </p:sp>
      <p:pic>
        <p:nvPicPr>
          <p:cNvPr id="88070" name="Picture 1" descr="The graphic displays the principal agent problem.">
            <a:extLst>
              <a:ext uri="{FF2B5EF4-FFF2-40B4-BE49-F238E27FC236}">
                <a16:creationId xmlns:a16="http://schemas.microsoft.com/office/drawing/2014/main" id="{19EFC437-755E-492F-B317-24FE36B34A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536700"/>
            <a:ext cx="683895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Content Placeholder 2">
            <a:extLst>
              <a:ext uri="{FF2B5EF4-FFF2-40B4-BE49-F238E27FC236}">
                <a16:creationId xmlns:a16="http://schemas.microsoft.com/office/drawing/2014/main" id="{F9CB58B5-3DAD-4254-92F3-5BE587CDD0EA}"/>
              </a:ext>
            </a:extLst>
          </p:cNvPr>
          <p:cNvSpPr>
            <a:spLocks noGrp="1"/>
          </p:cNvSpPr>
          <p:nvPr>
            <p:ph sz="half" idx="2"/>
          </p:nvPr>
        </p:nvSpPr>
        <p:spPr bwMode="auto">
          <a:xfrm>
            <a:off x="7162800" y="6040120"/>
            <a:ext cx="16764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12.3</a:t>
            </a:r>
          </a:p>
        </p:txBody>
      </p:sp>
      <p:sp>
        <p:nvSpPr>
          <p:cNvPr id="88069" name="Text Placeholder 3">
            <a:extLst>
              <a:ext uri="{FF2B5EF4-FFF2-40B4-BE49-F238E27FC236}">
                <a16:creationId xmlns:a16="http://schemas.microsoft.com/office/drawing/2014/main" id="{ED029B31-E250-4D8C-9893-4E558C042C0F}"/>
              </a:ext>
            </a:extLst>
          </p:cNvPr>
          <p:cNvSpPr>
            <a:spLocks noGrp="1"/>
          </p:cNvSpPr>
          <p:nvPr>
            <p:ph type="body" sz="quarter" idx="11"/>
          </p:nvPr>
        </p:nvSpPr>
        <p:spPr bwMode="auto">
          <a:xfrm>
            <a:off x="5257800" y="6530975"/>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4200BF81-598F-476F-849B-C46376ACAA4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Agency Theory</a:t>
            </a:r>
          </a:p>
        </p:txBody>
      </p:sp>
      <p:sp>
        <p:nvSpPr>
          <p:cNvPr id="90115" name="Content Placeholder 2">
            <a:extLst>
              <a:ext uri="{FF2B5EF4-FFF2-40B4-BE49-F238E27FC236}">
                <a16:creationId xmlns:a16="http://schemas.microsoft.com/office/drawing/2014/main" id="{A4EE7C02-5111-4A54-8D8E-4131272E3A4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 theory that views the firm as a nexus of legal contracts</a:t>
            </a:r>
          </a:p>
          <a:p>
            <a:pPr lvl="1"/>
            <a:r>
              <a:rPr lang="en-US" altLang="en-US" dirty="0">
                <a:cs typeface="Arial" panose="020B0604020202020204" pitchFamily="34" charset="0"/>
              </a:rPr>
              <a:t>Conflicts that arise should be resolve legally.</a:t>
            </a:r>
          </a:p>
          <a:p>
            <a:pPr lvl="1"/>
            <a:r>
              <a:rPr lang="en-US" altLang="en-US" dirty="0">
                <a:cs typeface="Arial" panose="020B0604020202020204" pitchFamily="34" charset="0"/>
              </a:rPr>
              <a:t>The firm needs to design work tasks, incentives, and employment contracts.</a:t>
            </a:r>
          </a:p>
          <a:p>
            <a:pPr lvl="2"/>
            <a:r>
              <a:rPr lang="en-US" altLang="en-US" dirty="0">
                <a:cs typeface="Arial" panose="020B0604020202020204" pitchFamily="34" charset="0"/>
              </a:rPr>
              <a:t>To minimize opportunism by agents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3B9015BA-89BF-4F72-B8F4-EC33103A0EE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Adverse Selection and Moral Hazard</a:t>
            </a:r>
          </a:p>
        </p:txBody>
      </p:sp>
      <p:sp>
        <p:nvSpPr>
          <p:cNvPr id="92163" name="Content Placeholder 2">
            <a:extLst>
              <a:ext uri="{FF2B5EF4-FFF2-40B4-BE49-F238E27FC236}">
                <a16:creationId xmlns:a16="http://schemas.microsoft.com/office/drawing/2014/main" id="{2BEAA8E6-939E-41DC-AD58-08D8D8D3500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Both caused by information asymmetry</a:t>
            </a:r>
          </a:p>
          <a:p>
            <a:r>
              <a:rPr lang="en-US" altLang="en-US" dirty="0">
                <a:ea typeface="ヒラギノ角ゴ Pro W3" pitchFamily="122" charset="-128"/>
              </a:rPr>
              <a:t>Adverse Selection</a:t>
            </a:r>
          </a:p>
          <a:p>
            <a:pPr lvl="1"/>
            <a:r>
              <a:rPr lang="en-US" altLang="en-US" dirty="0">
                <a:cs typeface="Arial" panose="020B0604020202020204" pitchFamily="34" charset="0"/>
              </a:rPr>
              <a:t>An increased likelihood of selecting inferior alternatives</a:t>
            </a:r>
          </a:p>
          <a:p>
            <a:r>
              <a:rPr lang="en-US" altLang="en-US" dirty="0">
                <a:ea typeface="ヒラギノ角ゴ Pro W3" pitchFamily="122" charset="-128"/>
              </a:rPr>
              <a:t>Moral Hazard</a:t>
            </a:r>
          </a:p>
          <a:p>
            <a:pPr lvl="1"/>
            <a:r>
              <a:rPr lang="en-US" altLang="en-US" dirty="0">
                <a:cs typeface="Arial" panose="020B0604020202020204" pitchFamily="34" charset="0"/>
              </a:rPr>
              <a:t>When one party is incentivized to take undue risks or shirk responsibilities because the costs incur to the another party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6BF5D690-C2E0-4145-8FCB-A8870D22E18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Board of Directors</a:t>
            </a:r>
          </a:p>
        </p:txBody>
      </p:sp>
      <p:sp>
        <p:nvSpPr>
          <p:cNvPr id="94211" name="Content Placeholder 2">
            <a:extLst>
              <a:ext uri="{FF2B5EF4-FFF2-40B4-BE49-F238E27FC236}">
                <a16:creationId xmlns:a16="http://schemas.microsoft.com/office/drawing/2014/main" id="{0FCFC0F6-3E90-4DBE-95A7-4250D26DF21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Represent the interests of shareholders</a:t>
            </a:r>
          </a:p>
          <a:p>
            <a:r>
              <a:rPr lang="en-US" altLang="en-US" dirty="0">
                <a:ea typeface="ヒラギノ角ゴ Pro W3" pitchFamily="122" charset="-128"/>
              </a:rPr>
              <a:t>Tasked with providing oversight</a:t>
            </a:r>
          </a:p>
          <a:p>
            <a:r>
              <a:rPr lang="en-US" altLang="en-US" dirty="0">
                <a:ea typeface="ヒラギノ角ゴ Pro W3" pitchFamily="122" charset="-128"/>
              </a:rPr>
              <a:t>Consist of inside and outside directors </a:t>
            </a:r>
          </a:p>
          <a:p>
            <a:pPr lvl="1"/>
            <a:r>
              <a:rPr lang="en-US" altLang="en-US" dirty="0">
                <a:cs typeface="Arial" panose="020B0604020202020204" pitchFamily="34" charset="0"/>
              </a:rPr>
              <a:t>Inside directors: usually consist of: CEO, COO, CFO</a:t>
            </a:r>
          </a:p>
          <a:p>
            <a:pPr lvl="1"/>
            <a:r>
              <a:rPr lang="en-US" altLang="en-US" dirty="0">
                <a:cs typeface="Arial" panose="020B0604020202020204" pitchFamily="34" charset="0"/>
              </a:rPr>
              <a:t>Outside directors: senior execs from other firms</a:t>
            </a:r>
          </a:p>
          <a:p>
            <a:r>
              <a:rPr lang="en-US" altLang="en-US" dirty="0">
                <a:ea typeface="ヒラギノ角ゴ Pro W3" pitchFamily="122" charset="-128"/>
              </a:rPr>
              <a:t>Are elected by the shareholders</a:t>
            </a:r>
          </a:p>
          <a:p>
            <a:pPr lvl="1"/>
            <a:r>
              <a:rPr lang="en-US" altLang="en-US" dirty="0">
                <a:cs typeface="Arial" panose="020B0604020202020204" pitchFamily="34" charset="0"/>
              </a:rPr>
              <a:t>Shareholders vote to determine who is elected</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CB387001-0C2C-41F7-92B9-C3C178D3BE6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Responsibilities of the Board of Directors</a:t>
            </a:r>
          </a:p>
        </p:txBody>
      </p:sp>
      <p:sp>
        <p:nvSpPr>
          <p:cNvPr id="96259" name="Content Placeholder 2">
            <a:extLst>
              <a:ext uri="{FF2B5EF4-FFF2-40B4-BE49-F238E27FC236}">
                <a16:creationId xmlns:a16="http://schemas.microsoft.com/office/drawing/2014/main" id="{1D53FFBB-67F0-46FC-8C48-35AC98F38BB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oversight and guidance</a:t>
            </a:r>
          </a:p>
          <a:p>
            <a:r>
              <a:rPr lang="en-US" altLang="en-US" dirty="0">
                <a:ea typeface="ヒラギノ角ゴ Pro W3" pitchFamily="122" charset="-128"/>
              </a:rPr>
              <a:t>CEO selection, evaluation, compensation</a:t>
            </a:r>
          </a:p>
          <a:p>
            <a:pPr lvl="1"/>
            <a:r>
              <a:rPr lang="en-US" altLang="en-US" dirty="0">
                <a:cs typeface="Arial" panose="020B0604020202020204" pitchFamily="34" charset="0"/>
              </a:rPr>
              <a:t>Oversight of C</a:t>
            </a:r>
            <a:r>
              <a:rPr lang="en-US" altLang="ja-JP" dirty="0"/>
              <a:t>EO succession</a:t>
            </a:r>
          </a:p>
          <a:p>
            <a:r>
              <a:rPr lang="en-US" altLang="en-US" dirty="0">
                <a:ea typeface="ヒラギノ角ゴ Pro W3" pitchFamily="122" charset="-128"/>
              </a:rPr>
              <a:t>Guide executive compensation</a:t>
            </a:r>
          </a:p>
          <a:p>
            <a:r>
              <a:rPr lang="en-US" altLang="en-US" dirty="0">
                <a:ea typeface="ヒラギノ角ゴ Pro W3" pitchFamily="122" charset="-128"/>
              </a:rPr>
              <a:t>Review, monitor, evaluate, and approve strategic initiatives</a:t>
            </a:r>
          </a:p>
          <a:p>
            <a:pPr lvl="1"/>
            <a:r>
              <a:rPr lang="en-US" altLang="en-US" dirty="0">
                <a:cs typeface="Arial" panose="020B0604020202020204" pitchFamily="34" charset="0"/>
              </a:rPr>
              <a:t>Such as large acquisitions</a:t>
            </a:r>
          </a:p>
          <a:p>
            <a:r>
              <a:rPr lang="en-US" altLang="en-US" dirty="0">
                <a:ea typeface="ヒラギノ角ゴ Pro W3" pitchFamily="122" charset="-128"/>
              </a:rPr>
              <a:t>Risk assessment &amp; mitigation</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594CE8D3-A0BA-4B74-87EB-0D06A5D947B6}"/>
              </a:ext>
            </a:extLst>
          </p:cNvPr>
          <p:cNvSpPr>
            <a:spLocks noGrp="1"/>
          </p:cNvSpPr>
          <p:nvPr>
            <p:ph type="title"/>
          </p:nvPr>
        </p:nvSpPr>
        <p:spPr bwMode="auto">
          <a:xfrm>
            <a:off x="-4763" y="-1524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Other Mechanisms to Align Incentives Between Principals &amp; Agents</a:t>
            </a:r>
          </a:p>
        </p:txBody>
      </p:sp>
      <p:sp>
        <p:nvSpPr>
          <p:cNvPr id="98307" name="Content Placeholder 2">
            <a:extLst>
              <a:ext uri="{FF2B5EF4-FFF2-40B4-BE49-F238E27FC236}">
                <a16:creationId xmlns:a16="http://schemas.microsoft.com/office/drawing/2014/main" id="{0035ED3E-777F-4352-9A83-E9D6897D966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a:buFont typeface="Calibri" panose="020F0502020204030204" pitchFamily="34" charset="0"/>
              <a:buAutoNum type="arabicPeriod"/>
            </a:pPr>
            <a:r>
              <a:rPr lang="en-US" altLang="en-US" dirty="0">
                <a:ea typeface="ヒラギノ角ゴ Pro W3" pitchFamily="122" charset="-128"/>
              </a:rPr>
              <a:t>Executive compensation</a:t>
            </a:r>
          </a:p>
          <a:p>
            <a:pPr marL="514350" indent="-514350">
              <a:buFont typeface="Calibri" panose="020F0502020204030204" pitchFamily="34" charset="0"/>
              <a:buAutoNum type="arabicPeriod"/>
            </a:pPr>
            <a:r>
              <a:rPr lang="en-US" altLang="en-US" dirty="0">
                <a:ea typeface="ヒラギノ角ゴ Pro W3" pitchFamily="122" charset="-128"/>
              </a:rPr>
              <a:t>The market for corporate control</a:t>
            </a:r>
          </a:p>
          <a:p>
            <a:pPr marL="514350" indent="-514350">
              <a:buFont typeface="Calibri" panose="020F0502020204030204" pitchFamily="34" charset="0"/>
              <a:buAutoNum type="arabicPeriod"/>
            </a:pPr>
            <a:r>
              <a:rPr lang="en-US" altLang="en-US" dirty="0">
                <a:ea typeface="ヒラギノ角ゴ Pro W3" pitchFamily="122" charset="-128"/>
              </a:rPr>
              <a:t>Financial statement auditors, government regulators, and industry analysts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D23D01D0-52E2-4278-B197-50637E92BCC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1: Executive Compensation</a:t>
            </a:r>
          </a:p>
        </p:txBody>
      </p:sp>
      <p:sp>
        <p:nvSpPr>
          <p:cNvPr id="100355" name="Content Placeholder 2">
            <a:extLst>
              <a:ext uri="{FF2B5EF4-FFF2-40B4-BE49-F238E27FC236}">
                <a16:creationId xmlns:a16="http://schemas.microsoft.com/office/drawing/2014/main" id="{E50E454E-80F3-4772-BC8F-7C20A187579B}"/>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Stock options are often part of compensation.</a:t>
            </a:r>
          </a:p>
          <a:p>
            <a:r>
              <a:rPr lang="en-US" altLang="en-US" dirty="0">
                <a:ea typeface="ヒラギノ角ゴ Pro W3" pitchFamily="122" charset="-128"/>
              </a:rPr>
              <a:t>The average ratio of CEO to employee pay is 300:1.</a:t>
            </a:r>
          </a:p>
          <a:p>
            <a:r>
              <a:rPr lang="en-US" altLang="en-US" dirty="0">
                <a:ea typeface="ヒラギノ角ゴ Pro W3" pitchFamily="122" charset="-128"/>
              </a:rPr>
              <a:t>About 2/3 of CEO pay is linked to firm performance.</a:t>
            </a:r>
          </a:p>
          <a:p>
            <a:pPr lvl="1"/>
            <a:r>
              <a:rPr lang="en-US" altLang="en-US" dirty="0">
                <a:cs typeface="Arial" panose="020B0604020202020204" pitchFamily="34" charset="0"/>
              </a:rPr>
              <a:t>Incentives can negatively affect performance</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33649B76-F98D-40CB-8F1A-E3FE3BBA85D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2: The Market for Corporate Control</a:t>
            </a:r>
          </a:p>
        </p:txBody>
      </p:sp>
      <p:sp>
        <p:nvSpPr>
          <p:cNvPr id="102403" name="Content Placeholder 2">
            <a:extLst>
              <a:ext uri="{FF2B5EF4-FFF2-40B4-BE49-F238E27FC236}">
                <a16:creationId xmlns:a16="http://schemas.microsoft.com/office/drawing/2014/main" id="{99E9ADBF-1AF4-4AF4-A34D-A1C96986CB06}"/>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An external corporate-governance mechanism</a:t>
            </a:r>
          </a:p>
          <a:p>
            <a:r>
              <a:rPr lang="en-US" altLang="en-US" dirty="0">
                <a:ea typeface="ヒラギノ角ゴ Pro W3" pitchFamily="122" charset="-128"/>
              </a:rPr>
              <a:t>Activist investors who:</a:t>
            </a:r>
          </a:p>
          <a:p>
            <a:pPr lvl="1"/>
            <a:r>
              <a:rPr lang="en-US" altLang="en-US" dirty="0">
                <a:cs typeface="Arial" panose="020B0604020202020204" pitchFamily="34" charset="0"/>
              </a:rPr>
              <a:t>Seek to gain control of an underperforming corporation</a:t>
            </a:r>
          </a:p>
          <a:p>
            <a:pPr lvl="1"/>
            <a:r>
              <a:rPr lang="en-US" altLang="en-US" dirty="0">
                <a:cs typeface="Arial" panose="020B0604020202020204" pitchFamily="34" charset="0"/>
              </a:rPr>
              <a:t>Buy shares of its stock in the open market</a:t>
            </a:r>
          </a:p>
          <a:p>
            <a:pPr lvl="2"/>
            <a:r>
              <a:rPr lang="en-US" altLang="en-US" dirty="0">
                <a:ea typeface="ヒラギノ角ゴ Pro W3" pitchFamily="122" charset="-128"/>
              </a:rPr>
              <a:t>Through leveraged buy outs</a:t>
            </a:r>
          </a:p>
          <a:p>
            <a:pPr lvl="2"/>
            <a:r>
              <a:rPr lang="en-US" altLang="en-US" dirty="0">
                <a:ea typeface="ヒラギノ角ゴ Pro W3" pitchFamily="122" charset="-128"/>
              </a:rPr>
              <a:t>Defended by poison pills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9F7B3DD8-8A0F-491E-81D4-2597FDC6034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67589" name="Picture 2" descr="Graphic of the AFI Strategy Framework">
            <a:extLst>
              <a:ext uri="{FF2B5EF4-FFF2-40B4-BE49-F238E27FC236}">
                <a16:creationId xmlns:a16="http://schemas.microsoft.com/office/drawing/2014/main" id="{C2813D09-29CF-41AB-82AE-87797F72035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67913"/>
            <a:ext cx="7467600" cy="483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Content Placeholder 5">
            <a:extLst>
              <a:ext uri="{FF2B5EF4-FFF2-40B4-BE49-F238E27FC236}">
                <a16:creationId xmlns:a16="http://schemas.microsoft.com/office/drawing/2014/main" id="{FBAD7808-04EA-446B-84A8-B9841E230ABD}"/>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67588" name="Text Placeholder 4">
            <a:extLst>
              <a:ext uri="{FF2B5EF4-FFF2-40B4-BE49-F238E27FC236}">
                <a16:creationId xmlns:a16="http://schemas.microsoft.com/office/drawing/2014/main" id="{62C44070-443F-4548-A543-F2E22A210D17}"/>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7684665B-B9BD-4E39-A81B-DC01D07BCD2D}"/>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3: Auditors, Government Regulators,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And Industry Analysts</a:t>
            </a:r>
          </a:p>
        </p:txBody>
      </p:sp>
      <p:sp>
        <p:nvSpPr>
          <p:cNvPr id="104451" name="Content Placeholder 2">
            <a:extLst>
              <a:ext uri="{FF2B5EF4-FFF2-40B4-BE49-F238E27FC236}">
                <a16:creationId xmlns:a16="http://schemas.microsoft.com/office/drawing/2014/main" id="{F9EF198D-5DCD-4353-B096-9C217760FF74}"/>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External-governance mechanisms</a:t>
            </a:r>
          </a:p>
          <a:p>
            <a:r>
              <a:rPr lang="en-US" altLang="en-US" dirty="0">
                <a:ea typeface="ヒラギノ角ゴ Pro W3" pitchFamily="122" charset="-128"/>
              </a:rPr>
              <a:t>To avoid misrepresentation of financial results:</a:t>
            </a:r>
          </a:p>
          <a:p>
            <a:pPr lvl="1"/>
            <a:r>
              <a:rPr lang="en-US" altLang="en-US" dirty="0">
                <a:cs typeface="Arial" panose="020B0604020202020204" pitchFamily="34" charset="0"/>
              </a:rPr>
              <a:t>Public financial statements must follow GAAP:</a:t>
            </a:r>
          </a:p>
          <a:p>
            <a:pPr lvl="2"/>
            <a:r>
              <a:rPr lang="en-US" altLang="en-US" dirty="0">
                <a:cs typeface="Arial" panose="020B0604020202020204" pitchFamily="34" charset="0"/>
              </a:rPr>
              <a:t>Generally accepted accounting principles</a:t>
            </a:r>
          </a:p>
          <a:p>
            <a:pPr lvl="1"/>
            <a:r>
              <a:rPr lang="en-US" altLang="en-US" dirty="0">
                <a:cs typeface="Arial" panose="020B0604020202020204" pitchFamily="34" charset="0"/>
              </a:rPr>
              <a:t>Financial statements must be audited</a:t>
            </a:r>
          </a:p>
          <a:p>
            <a:r>
              <a:rPr lang="en-US" altLang="en-US" dirty="0">
                <a:ea typeface="ヒラギノ角ゴ Pro W3" pitchFamily="122" charset="-128"/>
              </a:rPr>
              <a:t>Industry analysts often base their buy, hold, or sell recommendations on:</a:t>
            </a:r>
          </a:p>
          <a:p>
            <a:pPr lvl="1"/>
            <a:r>
              <a:rPr lang="en-US" altLang="en-US" dirty="0">
                <a:cs typeface="Arial" panose="020B0604020202020204" pitchFamily="34" charset="0"/>
              </a:rPr>
              <a:t>Financial statements filed with the SEC</a:t>
            </a:r>
          </a:p>
          <a:p>
            <a:pPr lvl="1"/>
            <a:r>
              <a:rPr lang="en-US" altLang="en-US" dirty="0">
                <a:cs typeface="Arial" panose="020B0604020202020204" pitchFamily="34" charset="0"/>
              </a:rPr>
              <a:t>Business news (WSJ, Forbes, CNBC, etc.)</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C55B42B8-5659-4F55-85EE-5621FBC689F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Business Ethics</a:t>
            </a:r>
          </a:p>
        </p:txBody>
      </p:sp>
      <p:sp>
        <p:nvSpPr>
          <p:cNvPr id="106499" name="Content Placeholder 2">
            <a:extLst>
              <a:ext uri="{FF2B5EF4-FFF2-40B4-BE49-F238E27FC236}">
                <a16:creationId xmlns:a16="http://schemas.microsoft.com/office/drawing/2014/main" id="{3CD1ED23-1256-476A-9CB0-CEFE222956F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An agreed-upon code of conduct in business</a:t>
            </a:r>
          </a:p>
          <a:p>
            <a:r>
              <a:rPr lang="en-US" altLang="en-US" dirty="0">
                <a:ea typeface="ヒラギノ角ゴ Pro W3" pitchFamily="122" charset="-128"/>
              </a:rPr>
              <a:t>Provides training for:</a:t>
            </a:r>
          </a:p>
          <a:p>
            <a:pPr lvl="1"/>
            <a:r>
              <a:rPr lang="ja-JP" altLang="en-US"/>
              <a:t>“</a:t>
            </a:r>
            <a:r>
              <a:rPr lang="en-US" altLang="ja-JP" dirty="0"/>
              <a:t>behavior that is consistent with the principles, norms, and standards of business practice that have been agreed upon by society</a:t>
            </a:r>
            <a:r>
              <a:rPr lang="ja-JP" altLang="en-US"/>
              <a:t>”</a:t>
            </a:r>
            <a:r>
              <a:rPr lang="en-US" altLang="ja-JP" dirty="0"/>
              <a:t> </a:t>
            </a:r>
          </a:p>
          <a:p>
            <a:r>
              <a:rPr lang="en-US" altLang="en-US" dirty="0">
                <a:ea typeface="ヒラギノ角ゴ Pro W3" pitchFamily="122" charset="-128"/>
              </a:rPr>
              <a:t>Can differ in various cultures around the globe</a:t>
            </a:r>
          </a:p>
          <a:p>
            <a:pPr lvl="1"/>
            <a:r>
              <a:rPr lang="en-US" altLang="en-US" dirty="0">
                <a:cs typeface="Arial" panose="020B0604020202020204" pitchFamily="34" charset="0"/>
              </a:rPr>
              <a:t>Universal norms include: </a:t>
            </a:r>
          </a:p>
          <a:p>
            <a:pPr lvl="2"/>
            <a:r>
              <a:rPr lang="en-US" altLang="en-US" dirty="0">
                <a:cs typeface="Arial" panose="020B0604020202020204" pitchFamily="34" charset="0"/>
              </a:rPr>
              <a:t>Fairness, honesty, reciprocity</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BA6D1B5E-EA61-4878-908E-E3D72F30112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When Facing an Ethical Dilemma</a:t>
            </a:r>
          </a:p>
        </p:txBody>
      </p:sp>
      <p:sp>
        <p:nvSpPr>
          <p:cNvPr id="108547" name="Content Placeholder 2">
            <a:extLst>
              <a:ext uri="{FF2B5EF4-FFF2-40B4-BE49-F238E27FC236}">
                <a16:creationId xmlns:a16="http://schemas.microsoft.com/office/drawing/2014/main" id="{C6C687FB-A2D0-4192-B2BF-1719C94B476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Is the action within acceptable norms of professional behavior?</a:t>
            </a:r>
          </a:p>
          <a:p>
            <a:pPr lvl="1"/>
            <a:r>
              <a:rPr lang="en-US" altLang="en-US" dirty="0">
                <a:cs typeface="Arial" panose="020B0604020202020204" pitchFamily="34" charset="0"/>
              </a:rPr>
              <a:t>As outlined in the organization</a:t>
            </a:r>
            <a:r>
              <a:rPr lang="en-US" altLang="en-US" dirty="0">
                <a:ea typeface="MS PGothic" panose="020B0600070205080204" pitchFamily="34" charset="-128"/>
              </a:rPr>
              <a:t>’</a:t>
            </a:r>
            <a:r>
              <a:rPr lang="en-US" altLang="ja-JP" dirty="0"/>
              <a:t>s code of conduct </a:t>
            </a:r>
          </a:p>
          <a:p>
            <a:pPr lvl="1"/>
            <a:r>
              <a:rPr lang="en-US" altLang="en-US" dirty="0">
                <a:cs typeface="Arial" panose="020B0604020202020204" pitchFamily="34" charset="0"/>
              </a:rPr>
              <a:t>As defined by the profession at large</a:t>
            </a:r>
          </a:p>
          <a:p>
            <a:r>
              <a:rPr lang="en-US" altLang="en-US" dirty="0">
                <a:ea typeface="ヒラギノ角ゴ Pro W3" pitchFamily="122" charset="-128"/>
              </a:rPr>
              <a:t>Would you feel comfortable explaining and defending the decision in public? </a:t>
            </a:r>
          </a:p>
          <a:p>
            <a:pPr lvl="1"/>
            <a:r>
              <a:rPr lang="en-US" altLang="en-US" dirty="0">
                <a:cs typeface="Arial" panose="020B0604020202020204" pitchFamily="34" charset="0"/>
              </a:rPr>
              <a:t>How would the media react?</a:t>
            </a:r>
          </a:p>
          <a:p>
            <a:pPr lvl="1"/>
            <a:r>
              <a:rPr lang="en-US" altLang="en-US" dirty="0">
                <a:cs typeface="Arial" panose="020B0604020202020204" pitchFamily="34" charset="0"/>
              </a:rPr>
              <a:t>How would the company</a:t>
            </a:r>
            <a:r>
              <a:rPr lang="en-US" altLang="en-US" dirty="0">
                <a:ea typeface="MS PGothic" panose="020B0600070205080204" pitchFamily="34" charset="-128"/>
              </a:rPr>
              <a:t>’</a:t>
            </a:r>
            <a:r>
              <a:rPr lang="en-US" altLang="ja-JP" dirty="0"/>
              <a:t>s stakeholders feel about it?</a:t>
            </a:r>
            <a:endParaRPr lang="en-US" altLang="en-US" dirty="0">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17206E27-9475-40E9-A295-0D773031104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Bad Apples vs. Bad Barrels</a:t>
            </a:r>
          </a:p>
        </p:txBody>
      </p:sp>
      <p:sp>
        <p:nvSpPr>
          <p:cNvPr id="110595" name="Content Placeholder 2">
            <a:extLst>
              <a:ext uri="{FF2B5EF4-FFF2-40B4-BE49-F238E27FC236}">
                <a16:creationId xmlns:a16="http://schemas.microsoft.com/office/drawing/2014/main" id="{F47859D6-2C29-466D-907C-628220241DB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Bad Apples</a:t>
            </a:r>
          </a:p>
          <a:p>
            <a:pPr lvl="1">
              <a:spcBef>
                <a:spcPct val="0"/>
              </a:spcBef>
            </a:pPr>
            <a:r>
              <a:rPr lang="en-US" altLang="en-US" dirty="0">
                <a:ea typeface="ヒラギノ角ゴ Pro W3" pitchFamily="122" charset="-128"/>
              </a:rPr>
              <a:t>Individuals who act opportunistically</a:t>
            </a:r>
          </a:p>
          <a:p>
            <a:pPr>
              <a:spcBef>
                <a:spcPct val="0"/>
              </a:spcBef>
            </a:pPr>
            <a:r>
              <a:rPr lang="en-US" altLang="en-US" dirty="0">
                <a:ea typeface="ヒラギノ角ゴ Pro W3" pitchFamily="122" charset="-128"/>
              </a:rPr>
              <a:t>Bad Barrels</a:t>
            </a:r>
          </a:p>
          <a:p>
            <a:pPr lvl="1">
              <a:spcBef>
                <a:spcPct val="0"/>
              </a:spcBef>
            </a:pPr>
            <a:r>
              <a:rPr lang="en-US" altLang="en-US" dirty="0">
                <a:ea typeface="ヒラギノ角ゴ Pro W3" pitchFamily="122" charset="-128"/>
              </a:rPr>
              <a:t>An unethical organizational climate</a:t>
            </a:r>
          </a:p>
          <a:p>
            <a:pPr>
              <a:spcBef>
                <a:spcPct val="0"/>
              </a:spcBef>
            </a:pPr>
            <a:r>
              <a:rPr lang="en-US" altLang="en-US" dirty="0">
                <a:ea typeface="ヒラギノ角ゴ Pro W3" pitchFamily="122" charset="-128"/>
              </a:rPr>
              <a:t>To set the ethical tone, leaders must:</a:t>
            </a:r>
          </a:p>
          <a:p>
            <a:pPr lvl="1">
              <a:spcBef>
                <a:spcPct val="0"/>
              </a:spcBef>
            </a:pPr>
            <a:r>
              <a:rPr lang="en-US" altLang="en-US" dirty="0">
                <a:ea typeface="ヒラギノ角ゴ Pro W3" pitchFamily="122" charset="-128"/>
              </a:rPr>
              <a:t>Set clear ethical expectations</a:t>
            </a:r>
          </a:p>
          <a:p>
            <a:pPr lvl="1">
              <a:spcBef>
                <a:spcPct val="0"/>
              </a:spcBef>
            </a:pPr>
            <a:r>
              <a:rPr lang="en-US" altLang="en-US" dirty="0">
                <a:ea typeface="ヒラギノ角ゴ Pro W3" pitchFamily="122" charset="-128"/>
              </a:rPr>
              <a:t>Put structure, culture and control systems in place</a:t>
            </a:r>
          </a:p>
          <a:p>
            <a:pPr lvl="1">
              <a:spcBef>
                <a:spcPct val="0"/>
              </a:spcBef>
            </a:pPr>
            <a:r>
              <a:rPr lang="en-US" altLang="en-US" dirty="0">
                <a:ea typeface="ヒラギノ角ゴ Pro W3" pitchFamily="122" charset="-128"/>
              </a:rPr>
              <a:t>Culture must be aligned </a:t>
            </a:r>
          </a:p>
          <a:p>
            <a:pPr lvl="1">
              <a:spcBef>
                <a:spcPct val="0"/>
              </a:spcBef>
            </a:pPr>
            <a:r>
              <a:rPr lang="en-US" altLang="en-US" dirty="0">
                <a:ea typeface="ヒラギノ角ゴ Pro W3" pitchFamily="122" charset="-128"/>
              </a:rPr>
              <a:t>Executive behavior must adhere to values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23269341-00F3-40A6-9A6C-18DF3273281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MBA Oath</a:t>
            </a:r>
          </a:p>
        </p:txBody>
      </p:sp>
      <p:sp>
        <p:nvSpPr>
          <p:cNvPr id="112643" name="Content Placeholder 2">
            <a:extLst>
              <a:ext uri="{FF2B5EF4-FFF2-40B4-BE49-F238E27FC236}">
                <a16:creationId xmlns:a16="http://schemas.microsoft.com/office/drawing/2014/main" id="{1D6553BD-24CE-4932-9872-02D6ADF6CC57}"/>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Helps anchor future managers to professional values</a:t>
            </a:r>
          </a:p>
          <a:p>
            <a:r>
              <a:rPr lang="en-US" altLang="en-US" dirty="0">
                <a:ea typeface="ヒラギノ角ゴ Pro W3" pitchFamily="122" charset="-128"/>
              </a:rPr>
              <a:t>Has been taken by:</a:t>
            </a:r>
          </a:p>
          <a:p>
            <a:pPr lvl="1"/>
            <a:r>
              <a:rPr lang="en-US" altLang="en-US" dirty="0">
                <a:cs typeface="Arial" panose="020B0604020202020204" pitchFamily="34" charset="0"/>
              </a:rPr>
              <a:t>6,000 MBA students </a:t>
            </a:r>
          </a:p>
          <a:p>
            <a:pPr lvl="1"/>
            <a:r>
              <a:rPr lang="en-US" altLang="en-US" dirty="0">
                <a:cs typeface="Arial" panose="020B0604020202020204" pitchFamily="34" charset="0"/>
              </a:rPr>
              <a:t>Students in over 300 institutions around the world</a:t>
            </a:r>
          </a:p>
          <a:p>
            <a:r>
              <a:rPr lang="en-US" altLang="en-US" dirty="0">
                <a:cs typeface="Arial" panose="020B0604020202020204" pitchFamily="34" charset="0"/>
              </a:rPr>
              <a:t>A guideline for integrity in business </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67AADF3F-7982-440D-893C-76AFCB1B94D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MBA Oath </a:t>
            </a:r>
            <a:r>
              <a:rPr lang="en-US" altLang="en-US" sz="2000" dirty="0">
                <a:ea typeface="ヒラギノ角ゴ Pro W3" pitchFamily="122" charset="-128"/>
              </a:rPr>
              <a:t>(1 of 2)</a:t>
            </a:r>
          </a:p>
        </p:txBody>
      </p:sp>
      <p:sp>
        <p:nvSpPr>
          <p:cNvPr id="6" name="Content Placeholder 5">
            <a:extLst>
              <a:ext uri="{FF2B5EF4-FFF2-40B4-BE49-F238E27FC236}">
                <a16:creationId xmlns:a16="http://schemas.microsoft.com/office/drawing/2014/main" id="{D6713FFE-662B-4C06-8493-79B8BE26C5E7}"/>
              </a:ext>
            </a:extLst>
          </p:cNvPr>
          <p:cNvSpPr>
            <a:spLocks noGrp="1"/>
          </p:cNvSpPr>
          <p:nvPr>
            <p:ph idx="1"/>
          </p:nvPr>
        </p:nvSpPr>
        <p:spPr/>
        <p:txBody>
          <a:bodyPr/>
          <a:lstStyle/>
          <a:p>
            <a:pPr>
              <a:defRPr/>
            </a:pPr>
            <a:r>
              <a:rPr lang="en-US" sz="2000" dirty="0">
                <a:ea typeface="Arial" charset="0"/>
              </a:rPr>
              <a:t>As a business leader I recognize my role in society.</a:t>
            </a:r>
          </a:p>
          <a:p>
            <a:pPr marL="228600" indent="-228600">
              <a:buFont typeface="Arial" charset="0"/>
              <a:buChar char="•"/>
              <a:defRPr/>
            </a:pPr>
            <a:r>
              <a:rPr lang="en-US" sz="2000" dirty="0">
                <a:ea typeface="Arial" charset="0"/>
              </a:rPr>
              <a:t>My purpose is to lead people and manage resources to create value that no single individual can create alone.</a:t>
            </a:r>
          </a:p>
          <a:p>
            <a:pPr marL="228600" indent="-228600">
              <a:buFont typeface="Arial" charset="0"/>
              <a:buChar char="•"/>
              <a:defRPr/>
            </a:pPr>
            <a:r>
              <a:rPr lang="en-US" sz="2000" dirty="0">
                <a:ea typeface="Arial" charset="0"/>
              </a:rPr>
              <a:t>My decisions affect the well-being of individuals inside and outside my enterprise, today and tomorrow.</a:t>
            </a:r>
          </a:p>
          <a:p>
            <a:pPr marL="228600" indent="-228600">
              <a:defRPr/>
            </a:pPr>
            <a:r>
              <a:rPr lang="en-US" sz="2000" dirty="0">
                <a:ea typeface="Arial" charset="0"/>
              </a:rPr>
              <a:t>Therefore, I promise that:</a:t>
            </a:r>
          </a:p>
          <a:p>
            <a:pPr marL="228600" indent="-228600">
              <a:buFont typeface="Arial" charset="0"/>
              <a:buChar char="•"/>
              <a:defRPr/>
            </a:pPr>
            <a:r>
              <a:rPr lang="en-US" sz="2000" dirty="0">
                <a:ea typeface="Arial" charset="0"/>
              </a:rPr>
              <a:t>I will manage my enterprise with loyalty and care, and will not advance my personal interests at the expense of my enterprise or society.</a:t>
            </a:r>
          </a:p>
          <a:p>
            <a:pPr marL="228600" indent="-228600">
              <a:buFont typeface="Arial" charset="0"/>
              <a:buChar char="•"/>
              <a:defRPr/>
            </a:pPr>
            <a:r>
              <a:rPr lang="en-US" sz="2000" dirty="0">
                <a:ea typeface="Arial" charset="0"/>
              </a:rPr>
              <a:t>I will understand and uphold, in letter and spirit, the laws and contracts governing my conduct and that of my enterprise.</a:t>
            </a:r>
          </a:p>
          <a:p>
            <a:pPr marL="228600" indent="-228600">
              <a:buFont typeface="Arial" charset="0"/>
              <a:buChar char="•"/>
              <a:defRPr/>
            </a:pPr>
            <a:r>
              <a:rPr lang="en-US" sz="2000" dirty="0">
                <a:ea typeface="Arial" charset="0"/>
              </a:rPr>
              <a:t>I will refrain from corruption, unfair competition, or business practices harmful to society.</a:t>
            </a:r>
          </a:p>
          <a:p>
            <a:endParaRPr lang="en-US" sz="20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1642D145-1C11-4460-A280-43A58229321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MBA Oath </a:t>
            </a:r>
            <a:r>
              <a:rPr lang="en-US" altLang="en-US" sz="2000" dirty="0">
                <a:ea typeface="ヒラギノ角ゴ Pro W3" pitchFamily="122" charset="-128"/>
              </a:rPr>
              <a:t>(2 of 2)</a:t>
            </a:r>
          </a:p>
        </p:txBody>
      </p:sp>
      <p:sp>
        <p:nvSpPr>
          <p:cNvPr id="116739" name="Content Placeholder 2">
            <a:extLst>
              <a:ext uri="{FF2B5EF4-FFF2-40B4-BE49-F238E27FC236}">
                <a16:creationId xmlns:a16="http://schemas.microsoft.com/office/drawing/2014/main" id="{BEAD9694-8306-47D7-9D58-AD3FD22D15F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buFont typeface="Arial" panose="020B0604020202020204" pitchFamily="34" charset="0"/>
              <a:buChar char="•"/>
            </a:pPr>
            <a:r>
              <a:rPr lang="en-US" altLang="en-US" sz="2000" dirty="0">
                <a:ea typeface="ヒラギノ角ゴ Pro W3" pitchFamily="122" charset="-128"/>
              </a:rPr>
              <a:t>I will protect the human rights and dignity of all people affected by my enterprise, and I will oppose discrimination and exploitation.</a:t>
            </a:r>
          </a:p>
          <a:p>
            <a:pPr marL="342900" indent="-342900">
              <a:buFont typeface="Arial" panose="020B0604020202020204" pitchFamily="34" charset="0"/>
              <a:buChar char="•"/>
            </a:pPr>
            <a:r>
              <a:rPr lang="en-US" altLang="en-US" sz="2000" dirty="0">
                <a:ea typeface="ヒラギノ角ゴ Pro W3" pitchFamily="122" charset="-128"/>
              </a:rPr>
              <a:t>I will protect the right of future generations to advance their standard of living and enjoy a healthy planet.</a:t>
            </a:r>
          </a:p>
          <a:p>
            <a:pPr marL="342900" indent="-342900">
              <a:buFont typeface="Arial" panose="020B0604020202020204" pitchFamily="34" charset="0"/>
              <a:buChar char="•"/>
            </a:pPr>
            <a:r>
              <a:rPr lang="en-US" altLang="en-US" sz="2000" dirty="0">
                <a:ea typeface="ヒラギノ角ゴ Pro W3" pitchFamily="122" charset="-128"/>
              </a:rPr>
              <a:t>I will report the performance and risks of my enterprise accurately and honestly.</a:t>
            </a:r>
          </a:p>
          <a:p>
            <a:pPr marL="342900" indent="-342900">
              <a:buFont typeface="Arial" panose="020B0604020202020204" pitchFamily="34" charset="0"/>
              <a:buChar char="•"/>
            </a:pPr>
            <a:r>
              <a:rPr lang="en-US" altLang="en-US" sz="2000" dirty="0">
                <a:ea typeface="ヒラギノ角ゴ Pro W3" pitchFamily="122" charset="-128"/>
              </a:rPr>
              <a:t>I will invest in developing myself and others, helping the management profession continue to advance and create sustainable and inclusive prosperity.</a:t>
            </a:r>
          </a:p>
          <a:p>
            <a:pPr marL="342900" indent="-342900">
              <a:buFont typeface="Arial" panose="020B0604020202020204" pitchFamily="34" charset="0"/>
              <a:buChar char="•"/>
            </a:pPr>
            <a:r>
              <a:rPr lang="en-US" altLang="en-US" sz="2000" dirty="0">
                <a:ea typeface="ヒラギノ角ゴ Pro W3" pitchFamily="122" charset="-128"/>
              </a:rPr>
              <a:t>In exercising my professional duties according to these principles, I recognize that my behavior must set an example of integrity, eliciting trust and esteem from those I serve. I will remain accountable to my peers and to society for my actions and for upholding these standards.</a:t>
            </a:r>
          </a:p>
          <a:p>
            <a:pPr>
              <a:buFont typeface="Arial" panose="020B0604020202020204" pitchFamily="34" charset="0"/>
              <a:buNone/>
            </a:pPr>
            <a:r>
              <a:rPr lang="en-US" altLang="en-US" sz="2000" dirty="0">
                <a:ea typeface="ヒラギノ角ゴ Pro W3" pitchFamily="122" charset="-128"/>
              </a:rPr>
              <a:t>This oath I make freely, and upon my honor.</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415519658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0059A35D-8945-4F54-8774-946BCAD4991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AFI Strategy Framework</a:t>
            </a:r>
          </a:p>
        </p:txBody>
      </p:sp>
      <p:sp>
        <p:nvSpPr>
          <p:cNvPr id="118787" name="Content Placeholder 9">
            <a:extLst>
              <a:ext uri="{FF2B5EF4-FFF2-40B4-BE49-F238E27FC236}">
                <a16:creationId xmlns:a16="http://schemas.microsoft.com/office/drawing/2014/main" id="{DBCD8A99-9F71-4066-B0EE-D19EE4862182}"/>
              </a:ext>
            </a:extLst>
          </p:cNvPr>
          <p:cNvSpPr>
            <a:spLocks noGrp="1"/>
          </p:cNvSpPr>
          <p:nvPr>
            <p:ph idx="1"/>
          </p:nvPr>
        </p:nvSpPr>
        <p:spPr bwMode="auto">
          <a:xfrm>
            <a:off x="228600" y="1316038"/>
            <a:ext cx="84582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4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400" dirty="0"/>
              <a:t>Each of these outer five circles have a brief description beside them to explain what the circle means:</a:t>
            </a:r>
          </a:p>
          <a:p>
            <a:pPr marL="0" indent="0">
              <a:buFont typeface="Arial" panose="020B0604020202020204" pitchFamily="34" charset="0"/>
              <a:buNone/>
            </a:pPr>
            <a:r>
              <a:rPr lang="en-US" altLang="en-US" sz="14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4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4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4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400" dirty="0"/>
              <a:t>Under the fifth outer circle titled "Implementation," it says: Part 3, Strategy Implementation, "Organizational Design: Structure, Culture and Control (Chapter 11)," and "Corporate Governance and Business Ethics (Chapter 12)."</a:t>
            </a:r>
          </a:p>
        </p:txBody>
      </p:sp>
      <p:sp>
        <p:nvSpPr>
          <p:cNvPr id="118788" name="Text Placeholder 11">
            <a:extLst>
              <a:ext uri="{FF2B5EF4-FFF2-40B4-BE49-F238E27FC236}">
                <a16:creationId xmlns:a16="http://schemas.microsoft.com/office/drawing/2014/main" id="{E0B5DA97-5885-48AC-ACAB-0E42502BDF02}"/>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72715153-73E5-42BB-839C-6A1BD1BB0157}"/>
              </a:ext>
            </a:extLst>
          </p:cNvPr>
          <p:cNvSpPr>
            <a:spLocks noGrp="1"/>
          </p:cNvSpPr>
          <p:nvPr>
            <p:ph type="title"/>
          </p:nvPr>
        </p:nvSpPr>
        <p:spPr bwMode="auto">
          <a:xfrm>
            <a:off x="-36513" y="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latin typeface="Arial" panose="020B0604020202020204" pitchFamily="34" charset="0"/>
                <a:cs typeface="Arial" panose="020B0604020202020204" pitchFamily="34" charset="0"/>
              </a:rPr>
              <a:t>Appendix 2 The Public Stock Company: </a:t>
            </a:r>
            <a:br>
              <a:rPr lang="en-US" altLang="en-US" sz="2800" dirty="0">
                <a:latin typeface="Arial" panose="020B0604020202020204" pitchFamily="34" charset="0"/>
                <a:cs typeface="Arial" panose="020B0604020202020204" pitchFamily="34" charset="0"/>
              </a:rPr>
            </a:br>
            <a:r>
              <a:rPr lang="en-US" altLang="en-US" sz="2800" dirty="0">
                <a:latin typeface="Arial" panose="020B0604020202020204" pitchFamily="34" charset="0"/>
                <a:cs typeface="Arial" panose="020B0604020202020204" pitchFamily="34" charset="0"/>
              </a:rPr>
              <a:t>Hierarchy of Authority</a:t>
            </a:r>
          </a:p>
        </p:txBody>
      </p:sp>
      <p:sp>
        <p:nvSpPr>
          <p:cNvPr id="119811" name="Content Placeholder 9">
            <a:extLst>
              <a:ext uri="{FF2B5EF4-FFF2-40B4-BE49-F238E27FC236}">
                <a16:creationId xmlns:a16="http://schemas.microsoft.com/office/drawing/2014/main" id="{25391A0E-6D1F-4E40-B03A-F24EF3DA200A}"/>
              </a:ext>
            </a:extLst>
          </p:cNvPr>
          <p:cNvSpPr>
            <a:spLocks noGrp="1"/>
          </p:cNvSpPr>
          <p:nvPr>
            <p:ph idx="1"/>
          </p:nvPr>
        </p:nvSpPr>
        <p:spPr bwMode="auto">
          <a:xfrm>
            <a:off x="457200" y="1316038"/>
            <a:ext cx="8229600" cy="4246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Starting at the top: State Charter, then Shareholders, then Board of Directors, then Management, then Employees. </a:t>
            </a:r>
          </a:p>
          <a:p>
            <a:pPr marL="0" indent="0">
              <a:buFont typeface="Arial" panose="020B0604020202020204" pitchFamily="34" charset="0"/>
              <a:buNone/>
            </a:pPr>
            <a:r>
              <a:rPr lang="en-US" altLang="en-US" sz="2400" dirty="0"/>
              <a:t>The state or society grants a charter of incorporation to the company’s shareholders—its owners, who legally own stock in the company. The shareholders appoint a board of directors to govern and oversee the firm’s management. The managers hire, supervise, and coordinate employees to manufacture products and provide services. </a:t>
            </a:r>
          </a:p>
        </p:txBody>
      </p:sp>
      <p:sp>
        <p:nvSpPr>
          <p:cNvPr id="119812" name="Text Placeholder 11">
            <a:extLst>
              <a:ext uri="{FF2B5EF4-FFF2-40B4-BE49-F238E27FC236}">
                <a16:creationId xmlns:a16="http://schemas.microsoft.com/office/drawing/2014/main" id="{96126B16-930F-4631-A451-B8AF8A5AF933}"/>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63D96511-5936-44B1-AB8A-F9C6E9A5799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Learning Objectives</a:t>
            </a:r>
          </a:p>
        </p:txBody>
      </p:sp>
      <p:sp>
        <p:nvSpPr>
          <p:cNvPr id="69635" name="Content Placeholder 2">
            <a:extLst>
              <a:ext uri="{FF2B5EF4-FFF2-40B4-BE49-F238E27FC236}">
                <a16:creationId xmlns:a16="http://schemas.microsoft.com/office/drawing/2014/main" id="{7690072A-F6D7-433E-9E94-A88979AEDE57}"/>
              </a:ext>
            </a:extLst>
          </p:cNvPr>
          <p:cNvSpPr>
            <a:spLocks noGrp="1"/>
          </p:cNvSpPr>
          <p:nvPr>
            <p:ph idx="1"/>
          </p:nvPr>
        </p:nvSpPr>
        <p:spPr bwMode="auto">
          <a:xfrm>
            <a:off x="457200" y="1316038"/>
            <a:ext cx="8229600" cy="4170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12-1   Describe the shared value creation framework and its relationship to competitive advantage.</a:t>
            </a:r>
          </a:p>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12-2   Explain the role of corporate governance.</a:t>
            </a:r>
          </a:p>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12-3   Apply agency theory to explain why and how companies use governance mechanisms to align interests of principals and agents.</a:t>
            </a:r>
          </a:p>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12-4   Evaluate the board of directors as the central governance mechanism for public stock companies.</a:t>
            </a:r>
          </a:p>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12-5   Evaluate other governance mechanisms.</a:t>
            </a:r>
          </a:p>
          <a:p>
            <a:pPr marL="1149350" indent="-114935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12-6   Explain the relationship between strategy and business ethics.</a:t>
            </a: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ECF7A84E-D5F1-406A-A8D5-41900948C977}"/>
              </a:ext>
            </a:extLst>
          </p:cNvPr>
          <p:cNvSpPr>
            <a:spLocks noGrp="1"/>
          </p:cNvSpPr>
          <p:nvPr>
            <p:ph type="title"/>
          </p:nvPr>
        </p:nvSpPr>
        <p:spPr bwMode="auto">
          <a:xfrm>
            <a:off x="-28575" y="-49213"/>
            <a:ext cx="9144000" cy="6096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US" altLang="en-US" sz="2800" dirty="0">
                <a:ea typeface="ヒラギノ角ゴ Pro W3" pitchFamily="122" charset="-128"/>
              </a:rPr>
              <a:t>Percent of </a:t>
            </a:r>
            <a:r>
              <a:rPr lang="ja-JP" altLang="en-US" sz="2800" dirty="0">
                <a:ea typeface="ヒラギノ角ゴ Pro W3" pitchFamily="122" charset="-128"/>
              </a:rPr>
              <a:t>“</a:t>
            </a:r>
            <a:r>
              <a:rPr lang="en-US" altLang="ja-JP" sz="2800" dirty="0">
                <a:ea typeface="ヒラギノ角ゴ Pro W3" pitchFamily="122" charset="-128"/>
              </a:rPr>
              <a:t>Informed Public</a:t>
            </a:r>
            <a:r>
              <a:rPr lang="ja-JP" altLang="en-US" sz="2800" dirty="0">
                <a:ea typeface="ヒラギノ角ゴ Pro W3" pitchFamily="122" charset="-128"/>
              </a:rPr>
              <a:t>”</a:t>
            </a:r>
            <a:r>
              <a:rPr lang="en-US" altLang="ja-JP" sz="2800" dirty="0">
                <a:ea typeface="ヒラギノ角ゴ Pro W3" pitchFamily="122" charset="-128"/>
              </a:rPr>
              <a:t> Who </a:t>
            </a:r>
            <a:r>
              <a:rPr lang="ja-JP" altLang="en-US" sz="2800" dirty="0">
                <a:ea typeface="ヒラギノ角ゴ Pro W3" pitchFamily="122" charset="-128"/>
              </a:rPr>
              <a:t>“</a:t>
            </a:r>
            <a:r>
              <a:rPr lang="en-US" altLang="ja-JP" sz="2800" dirty="0">
                <a:ea typeface="ヒラギノ角ゴ Pro W3" pitchFamily="122" charset="-128"/>
              </a:rPr>
              <a:t>Strongly/Somewhat Agree</a:t>
            </a:r>
            <a:r>
              <a:rPr lang="ja-JP" altLang="en-US" sz="2800" dirty="0">
                <a:ea typeface="ヒラギノ角ゴ Pro W3" pitchFamily="122" charset="-128"/>
              </a:rPr>
              <a:t>”</a:t>
            </a:r>
            <a:r>
              <a:rPr lang="en-US" altLang="ja-JP" sz="2800" dirty="0">
                <a:ea typeface="ヒラギノ角ゴ Pro W3" pitchFamily="122" charset="-128"/>
              </a:rPr>
              <a:t> with Friedman</a:t>
            </a:r>
            <a:endParaRPr lang="en-US" altLang="en-US" sz="2800" dirty="0"/>
          </a:p>
        </p:txBody>
      </p:sp>
      <p:sp>
        <p:nvSpPr>
          <p:cNvPr id="120835" name="Content Placeholder 9">
            <a:extLst>
              <a:ext uri="{FF2B5EF4-FFF2-40B4-BE49-F238E27FC236}">
                <a16:creationId xmlns:a16="http://schemas.microsoft.com/office/drawing/2014/main" id="{16095A81-A08C-4835-A731-1A165442B4AE}"/>
              </a:ext>
            </a:extLst>
          </p:cNvPr>
          <p:cNvSpPr>
            <a:spLocks noGrp="1"/>
          </p:cNvSpPr>
          <p:nvPr>
            <p:ph idx="1"/>
          </p:nvPr>
        </p:nvSpPr>
        <p:spPr bwMode="auto">
          <a:xfrm>
            <a:off x="457200" y="1316038"/>
            <a:ext cx="7924800" cy="4017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400" dirty="0"/>
              <a:t>The survey asked the top 25 percent of income earners holding a university degree in each country surveyed whether they agree with Milton Friedman’s philosophy that “the social responsibility of business is to increase its profits.”  The results, as displayed in this graph, revealed some intriguing national differences.</a:t>
            </a:r>
          </a:p>
          <a:p>
            <a:pPr marL="0" indent="0">
              <a:buFont typeface="Arial" panose="020B0604020202020204" pitchFamily="34" charset="0"/>
              <a:buNone/>
            </a:pPr>
            <a:r>
              <a:rPr lang="en-US" altLang="en-US" sz="1400" dirty="0"/>
              <a:t>United Arab Emirates: about 82 percent.</a:t>
            </a:r>
          </a:p>
          <a:p>
            <a:pPr marL="0" indent="0">
              <a:buFont typeface="Arial" panose="020B0604020202020204" pitchFamily="34" charset="0"/>
              <a:buNone/>
            </a:pPr>
            <a:r>
              <a:rPr lang="en-US" altLang="en-US" sz="1400" dirty="0"/>
              <a:t>Japan: 70 percent.</a:t>
            </a:r>
          </a:p>
          <a:p>
            <a:pPr marL="0" indent="0">
              <a:buFont typeface="Arial" panose="020B0604020202020204" pitchFamily="34" charset="0"/>
              <a:buNone/>
            </a:pPr>
            <a:r>
              <a:rPr lang="en-US" altLang="en-US" sz="1400" dirty="0"/>
              <a:t>India: a little less than 70 percent.</a:t>
            </a:r>
          </a:p>
          <a:p>
            <a:pPr marL="0" indent="0">
              <a:buFont typeface="Arial" panose="020B0604020202020204" pitchFamily="34" charset="0"/>
              <a:buNone/>
            </a:pPr>
            <a:r>
              <a:rPr lang="en-US" altLang="en-US" sz="1400" dirty="0"/>
              <a:t>South Korea: 66 percent.</a:t>
            </a:r>
          </a:p>
          <a:p>
            <a:pPr marL="0" indent="0">
              <a:buFont typeface="Arial" panose="020B0604020202020204" pitchFamily="34" charset="0"/>
              <a:buNone/>
            </a:pPr>
            <a:r>
              <a:rPr lang="en-US" altLang="en-US" sz="1400" dirty="0"/>
              <a:t>Singapore: 66 percent.</a:t>
            </a:r>
          </a:p>
          <a:p>
            <a:pPr marL="0" indent="0">
              <a:buFont typeface="Arial" panose="020B0604020202020204" pitchFamily="34" charset="0"/>
              <a:buNone/>
            </a:pPr>
            <a:r>
              <a:rPr lang="en-US" altLang="en-US" sz="1400" dirty="0"/>
              <a:t>United States: 55 percent.</a:t>
            </a:r>
          </a:p>
          <a:p>
            <a:pPr marL="0" indent="0">
              <a:buFont typeface="Arial" panose="020B0604020202020204" pitchFamily="34" charset="0"/>
              <a:buNone/>
            </a:pPr>
            <a:r>
              <a:rPr lang="en-US" altLang="en-US" sz="1400" dirty="0"/>
              <a:t>China: a little less than 40 percent, 38 percent.</a:t>
            </a:r>
          </a:p>
          <a:p>
            <a:pPr marL="0" indent="0">
              <a:buFont typeface="Arial" panose="020B0604020202020204" pitchFamily="34" charset="0"/>
              <a:buNone/>
            </a:pPr>
            <a:r>
              <a:rPr lang="en-US" altLang="en-US" sz="1400" dirty="0"/>
              <a:t>Brazil: about 37 percent.</a:t>
            </a:r>
          </a:p>
          <a:p>
            <a:pPr marL="0" indent="0">
              <a:buFont typeface="Arial" panose="020B0604020202020204" pitchFamily="34" charset="0"/>
              <a:buNone/>
            </a:pPr>
            <a:r>
              <a:rPr lang="en-US" altLang="en-US" sz="1400" dirty="0"/>
              <a:t>Germany: 35 percent.</a:t>
            </a:r>
          </a:p>
          <a:p>
            <a:pPr marL="0" indent="0">
              <a:buFont typeface="Arial" panose="020B0604020202020204" pitchFamily="34" charset="0"/>
              <a:buNone/>
            </a:pPr>
            <a:r>
              <a:rPr lang="en-US" altLang="en-US" sz="1400" dirty="0"/>
              <a:t>Italy: 34 percent.</a:t>
            </a:r>
          </a:p>
          <a:p>
            <a:pPr marL="0" indent="0">
              <a:buFont typeface="Arial" panose="020B0604020202020204" pitchFamily="34" charset="0"/>
              <a:buNone/>
            </a:pPr>
            <a:r>
              <a:rPr lang="en-US" altLang="en-US" sz="1400" dirty="0"/>
              <a:t>Spain: 33 percent.</a:t>
            </a:r>
          </a:p>
          <a:p>
            <a:pPr marL="0" indent="0">
              <a:buFont typeface="Arial" panose="020B0604020202020204" pitchFamily="34" charset="0"/>
              <a:buNone/>
            </a:pPr>
            <a:r>
              <a:rPr lang="en-US" altLang="en-US" sz="1400" dirty="0"/>
              <a:t>(approximate totals) </a:t>
            </a:r>
          </a:p>
        </p:txBody>
      </p:sp>
      <p:sp>
        <p:nvSpPr>
          <p:cNvPr id="120836" name="Text Placeholder 11">
            <a:extLst>
              <a:ext uri="{FF2B5EF4-FFF2-40B4-BE49-F238E27FC236}">
                <a16:creationId xmlns:a16="http://schemas.microsoft.com/office/drawing/2014/main" id="{B408CBCC-9A72-4BE9-95B1-C66F4D0A4A7E}"/>
              </a:ext>
            </a:extLst>
          </p:cNvPr>
          <p:cNvSpPr>
            <a:spLocks noGrp="1"/>
          </p:cNvSpPr>
          <p:nvPr>
            <p:ph type="body" sz="quarter" idx="16"/>
          </p:nvPr>
        </p:nvSpPr>
        <p:spPr bwMode="auto">
          <a:xfrm>
            <a:off x="3886200" y="6172200"/>
            <a:ext cx="1371600" cy="48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F78EA95A-7237-413E-A0BE-9C4D4296D6C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4 </a:t>
            </a:r>
            <a:r>
              <a:rPr lang="en-US" altLang="en-US" sz="3200" dirty="0">
                <a:ea typeface="ヒラギノ角ゴ Pro W3" pitchFamily="122" charset="-128"/>
              </a:rPr>
              <a:t>The Principal-Agent Problem</a:t>
            </a:r>
            <a:endParaRPr lang="en-US" altLang="en-US" sz="3200" dirty="0"/>
          </a:p>
        </p:txBody>
      </p:sp>
      <p:sp>
        <p:nvSpPr>
          <p:cNvPr id="121859" name="Content Placeholder 9">
            <a:extLst>
              <a:ext uri="{FF2B5EF4-FFF2-40B4-BE49-F238E27FC236}">
                <a16:creationId xmlns:a16="http://schemas.microsoft.com/office/drawing/2014/main" id="{E512B541-6A61-48E4-B6A4-C6D3194F79AB}"/>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two circles titled Principal and Agent with arrows pointing to each other. The arrow pointing from Principal to Agent says "hires, monitors and compensates," and the arrow pointing from agent to principal says "performs work, provides time and talents." In the middle of these circles are the words "information asymmetry."</a:t>
            </a:r>
          </a:p>
        </p:txBody>
      </p:sp>
      <p:sp>
        <p:nvSpPr>
          <p:cNvPr id="121860" name="Text Placeholder 11">
            <a:extLst>
              <a:ext uri="{FF2B5EF4-FFF2-40B4-BE49-F238E27FC236}">
                <a16:creationId xmlns:a16="http://schemas.microsoft.com/office/drawing/2014/main" id="{43D8B074-3058-4329-BDA6-B842259C42A8}"/>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7968D81E-5E94-43AA-B937-B2194C56054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The Shared Value Creation Framework</a:t>
            </a:r>
          </a:p>
        </p:txBody>
      </p:sp>
      <p:sp>
        <p:nvSpPr>
          <p:cNvPr id="71683" name="Content Placeholder 2">
            <a:extLst>
              <a:ext uri="{FF2B5EF4-FFF2-40B4-BE49-F238E27FC236}">
                <a16:creationId xmlns:a16="http://schemas.microsoft.com/office/drawing/2014/main" id="{9B140DAB-52F3-4B71-A474-ACBD3E8DAF2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Provides guidance to managers </a:t>
            </a:r>
          </a:p>
          <a:p>
            <a:r>
              <a:rPr lang="en-US" altLang="en-US" dirty="0">
                <a:ea typeface="ヒラギノ角ゴ Pro W3" pitchFamily="122" charset="-128"/>
              </a:rPr>
              <a:t>Helps reconcile:</a:t>
            </a:r>
          </a:p>
          <a:p>
            <a:pPr lvl="1"/>
            <a:r>
              <a:rPr lang="en-US" altLang="en-US" dirty="0">
                <a:ea typeface="ヒラギノ角ゴ Pro W3" pitchFamily="122" charset="-128"/>
              </a:rPr>
              <a:t>Gaining and sustaining competitive advantage and</a:t>
            </a:r>
          </a:p>
          <a:p>
            <a:pPr lvl="1"/>
            <a:r>
              <a:rPr lang="en-US" altLang="en-US" dirty="0">
                <a:ea typeface="ヒラギノ角ゴ Pro W3" pitchFamily="122" charset="-128"/>
              </a:rPr>
              <a:t>Corporate social responsibility</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EA06B4B9-B3EC-4B78-A64A-A1A5DE57F1D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The Public Stock Company: Four Benefits</a:t>
            </a:r>
          </a:p>
        </p:txBody>
      </p:sp>
      <p:sp>
        <p:nvSpPr>
          <p:cNvPr id="73731" name="Content Placeholder 2">
            <a:extLst>
              <a:ext uri="{FF2B5EF4-FFF2-40B4-BE49-F238E27FC236}">
                <a16:creationId xmlns:a16="http://schemas.microsoft.com/office/drawing/2014/main" id="{27095817-6983-4BB9-A350-C9E732ECFCA7}"/>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Limited liability for investors</a:t>
            </a:r>
          </a:p>
          <a:p>
            <a:r>
              <a:rPr lang="en-US" altLang="en-US" dirty="0">
                <a:ea typeface="ヒラギノ角ゴ Pro W3" pitchFamily="122" charset="-128"/>
              </a:rPr>
              <a:t>Transferability of investor ownership</a:t>
            </a:r>
          </a:p>
          <a:p>
            <a:pPr lvl="1"/>
            <a:r>
              <a:rPr lang="en-US" altLang="en-US" dirty="0">
                <a:cs typeface="Arial" panose="020B0604020202020204" pitchFamily="34" charset="0"/>
              </a:rPr>
              <a:t>Through the trading of shares of stock </a:t>
            </a:r>
          </a:p>
          <a:p>
            <a:r>
              <a:rPr lang="en-US" altLang="en-US" dirty="0">
                <a:ea typeface="ヒラギノ角ゴ Pro W3" pitchFamily="122" charset="-128"/>
              </a:rPr>
              <a:t>Legal personality</a:t>
            </a:r>
          </a:p>
          <a:p>
            <a:pPr lvl="1"/>
            <a:r>
              <a:rPr lang="en-US" altLang="en-US" dirty="0">
                <a:cs typeface="Arial" panose="020B0604020202020204" pitchFamily="34" charset="0"/>
              </a:rPr>
              <a:t>Rights and obligations </a:t>
            </a:r>
          </a:p>
          <a:p>
            <a:r>
              <a:rPr lang="en-US" altLang="en-US" dirty="0">
                <a:ea typeface="ヒラギノ角ゴ Pro W3" pitchFamily="122" charset="-128"/>
              </a:rPr>
              <a:t>Separation of legal ownership and management control</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3A2A6B80-D045-4073-89BE-D7DB93EBCEB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The Public Stock Company: </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Hierarchy of Authority</a:t>
            </a:r>
          </a:p>
        </p:txBody>
      </p:sp>
      <p:pic>
        <p:nvPicPr>
          <p:cNvPr id="75782" name="Picture 1" descr="Graphic shows the hierarchy of authority for a public stock company.">
            <a:extLst>
              <a:ext uri="{FF2B5EF4-FFF2-40B4-BE49-F238E27FC236}">
                <a16:creationId xmlns:a16="http://schemas.microsoft.com/office/drawing/2014/main" id="{79D34743-624D-4DFE-A795-47E0F7B3E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54400" y="1385888"/>
            <a:ext cx="22352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Content Placeholder 2">
            <a:extLst>
              <a:ext uri="{FF2B5EF4-FFF2-40B4-BE49-F238E27FC236}">
                <a16:creationId xmlns:a16="http://schemas.microsoft.com/office/drawing/2014/main" id="{A6B2B8D2-8924-4755-9694-02531D30C676}"/>
              </a:ext>
            </a:extLst>
          </p:cNvPr>
          <p:cNvSpPr>
            <a:spLocks noGrp="1"/>
          </p:cNvSpPr>
          <p:nvPr>
            <p:ph sz="half" idx="2"/>
          </p:nvPr>
        </p:nvSpPr>
        <p:spPr bwMode="auto">
          <a:xfrm>
            <a:off x="7010400" y="6019800"/>
            <a:ext cx="16764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12.1</a:t>
            </a:r>
          </a:p>
        </p:txBody>
      </p:sp>
      <p:sp>
        <p:nvSpPr>
          <p:cNvPr id="75781" name="Text Placeholder 3">
            <a:extLst>
              <a:ext uri="{FF2B5EF4-FFF2-40B4-BE49-F238E27FC236}">
                <a16:creationId xmlns:a16="http://schemas.microsoft.com/office/drawing/2014/main" id="{88FC890B-3806-48CC-BC52-CC7EEDF42BDC}"/>
              </a:ext>
            </a:extLst>
          </p:cNvPr>
          <p:cNvSpPr>
            <a:spLocks noGrp="1"/>
          </p:cNvSpPr>
          <p:nvPr>
            <p:ph type="body" sz="quarter" idx="11"/>
          </p:nvPr>
        </p:nvSpPr>
        <p:spPr bwMode="auto">
          <a:xfrm>
            <a:off x="6934200" y="6453188"/>
            <a:ext cx="1905000" cy="176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87352B68-AFD4-455F-9FA1-A1071DAEE20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Milton Friedman’</a:t>
            </a:r>
            <a:r>
              <a:rPr lang="en-US" altLang="ja-JP" dirty="0">
                <a:ea typeface="ヒラギノ角ゴ Pro W3" pitchFamily="122" charset="-128"/>
              </a:rPr>
              <a:t>s Philosophy</a:t>
            </a:r>
            <a:endParaRPr lang="en-US" altLang="en-US" dirty="0">
              <a:ea typeface="ヒラギノ角ゴ Pro W3" pitchFamily="122" charset="-128"/>
            </a:endParaRPr>
          </a:p>
        </p:txBody>
      </p:sp>
      <p:sp>
        <p:nvSpPr>
          <p:cNvPr id="77827" name="Content Placeholder 2">
            <a:extLst>
              <a:ext uri="{FF2B5EF4-FFF2-40B4-BE49-F238E27FC236}">
                <a16:creationId xmlns:a16="http://schemas.microsoft.com/office/drawing/2014/main" id="{72958E48-B97D-4E00-8286-21503474127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ja-JP" altLang="en-US">
                <a:ea typeface="ヒラギノ角ゴ Pro W3" pitchFamily="122" charset="-128"/>
              </a:rPr>
              <a:t>“</a:t>
            </a:r>
            <a:r>
              <a:rPr lang="en-US" altLang="ja-JP" dirty="0">
                <a:ea typeface="ヒラギノ角ゴ Pro W3" pitchFamily="122" charset="-128"/>
              </a:rPr>
              <a:t>The social responsibility of business is to increase its profits.</a:t>
            </a:r>
            <a:r>
              <a:rPr lang="ja-JP" altLang="en-US">
                <a:ea typeface="ヒラギノ角ゴ Pro W3" pitchFamily="122" charset="-128"/>
              </a:rPr>
              <a:t>”</a:t>
            </a:r>
            <a:endParaRPr lang="en-US" altLang="ja-JP" dirty="0">
              <a:ea typeface="ヒラギノ角ゴ Pro W3" pitchFamily="122" charset="-128"/>
            </a:endParaRPr>
          </a:p>
          <a:p>
            <a:r>
              <a:rPr lang="en-US" altLang="en-US" dirty="0">
                <a:ea typeface="ヒラギノ角ゴ Pro W3" pitchFamily="122" charset="-128"/>
              </a:rPr>
              <a:t>A survey was created:</a:t>
            </a:r>
          </a:p>
          <a:p>
            <a:pPr lvl="1"/>
            <a:r>
              <a:rPr lang="en-US" altLang="en-US" dirty="0">
                <a:ea typeface="ヒラギノ角ゴ Pro W3" pitchFamily="122" charset="-128"/>
              </a:rPr>
              <a:t>For the (degreed) top 25% of income earners </a:t>
            </a:r>
          </a:p>
          <a:p>
            <a:pPr lvl="1"/>
            <a:r>
              <a:rPr lang="en-US" altLang="en-US" dirty="0">
                <a:ea typeface="ヒラギノ角ゴ Pro W3" pitchFamily="122" charset="-128"/>
              </a:rPr>
              <a:t>To assess various countries</a:t>
            </a:r>
          </a:p>
          <a:p>
            <a:pPr lvl="1"/>
            <a:r>
              <a:rPr lang="en-US" altLang="en-US" dirty="0">
                <a:ea typeface="ヒラギノ角ゴ Pro W3" pitchFamily="122" charset="-128"/>
              </a:rPr>
              <a:t>To inquire whether they agree with Milton Friedman</a:t>
            </a:r>
            <a:endParaRPr lang="en-US" altLang="ja-JP" dirty="0">
              <a:ea typeface="ヒラギノ角ゴ Pro W3" pitchFamily="122" charset="-128"/>
            </a:endParaRPr>
          </a:p>
          <a:p>
            <a:r>
              <a:rPr lang="en-US" altLang="en-US" dirty="0">
                <a:ea typeface="ヒラギノ角ゴ Pro W3" pitchFamily="122" charset="-128"/>
              </a:rPr>
              <a:t>The results…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5E8BE27C-F8B4-4B7A-A84A-5A93A6C50C64}"/>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Percent of </a:t>
            </a:r>
            <a:r>
              <a:rPr lang="ja-JP" altLang="en-US" dirty="0">
                <a:ea typeface="ヒラギノ角ゴ Pro W3" pitchFamily="122" charset="-128"/>
              </a:rPr>
              <a:t>“</a:t>
            </a:r>
            <a:r>
              <a:rPr lang="en-US" altLang="ja-JP" dirty="0">
                <a:ea typeface="ヒラギノ角ゴ Pro W3" pitchFamily="122" charset="-128"/>
              </a:rPr>
              <a:t>Informed Public</a:t>
            </a:r>
            <a:r>
              <a:rPr lang="ja-JP" altLang="en-US" dirty="0">
                <a:ea typeface="ヒラギノ角ゴ Pro W3" pitchFamily="122" charset="-128"/>
              </a:rPr>
              <a:t>”</a:t>
            </a:r>
            <a:r>
              <a:rPr lang="en-US" altLang="ja-JP" dirty="0">
                <a:ea typeface="ヒラギノ角ゴ Pro W3" pitchFamily="122" charset="-128"/>
              </a:rPr>
              <a:t> Who </a:t>
            </a:r>
            <a:r>
              <a:rPr lang="ja-JP" altLang="en-US" dirty="0">
                <a:ea typeface="ヒラギノ角ゴ Pro W3" pitchFamily="122" charset="-128"/>
              </a:rPr>
              <a:t>“</a:t>
            </a:r>
            <a:r>
              <a:rPr lang="en-US" altLang="ja-JP" dirty="0">
                <a:ea typeface="ヒラギノ角ゴ Pro W3" pitchFamily="122" charset="-128"/>
              </a:rPr>
              <a:t>Strongly/Somewhat Agree</a:t>
            </a:r>
            <a:r>
              <a:rPr lang="ja-JP" altLang="en-US" dirty="0">
                <a:ea typeface="ヒラギノ角ゴ Pro W3" pitchFamily="122" charset="-128"/>
              </a:rPr>
              <a:t>”</a:t>
            </a:r>
            <a:r>
              <a:rPr lang="en-US" altLang="ja-JP" dirty="0">
                <a:ea typeface="ヒラギノ角ゴ Pro W3" pitchFamily="122" charset="-128"/>
              </a:rPr>
              <a:t> with Friedma</a:t>
            </a:r>
            <a:r>
              <a:rPr lang="en-US" altLang="ja-JP" sz="3200" dirty="0">
                <a:ea typeface="ヒラギノ角ゴ Pro W3" pitchFamily="122" charset="-128"/>
              </a:rPr>
              <a:t>n</a:t>
            </a:r>
            <a:endParaRPr lang="en-US" altLang="en-US" sz="3200" dirty="0">
              <a:ea typeface="ヒラギノ角ゴ Pro W3" pitchFamily="122" charset="-128"/>
            </a:endParaRPr>
          </a:p>
        </p:txBody>
      </p:sp>
      <p:pic>
        <p:nvPicPr>
          <p:cNvPr id="79879" name="Picture 2" descr="The graphic gives the percentage of 11 countries and how they strongly or somewhat agree with Friedman.">
            <a:extLst>
              <a:ext uri="{FF2B5EF4-FFF2-40B4-BE49-F238E27FC236}">
                <a16:creationId xmlns:a16="http://schemas.microsoft.com/office/drawing/2014/main" id="{A71CE362-EBA3-44AF-8702-089ACAA95D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6113" y="1408113"/>
            <a:ext cx="681990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Content Placeholder 2">
            <a:extLst>
              <a:ext uri="{FF2B5EF4-FFF2-40B4-BE49-F238E27FC236}">
                <a16:creationId xmlns:a16="http://schemas.microsoft.com/office/drawing/2014/main" id="{E6914DEF-062C-47B1-A97F-28BCE3C4DA02}"/>
              </a:ext>
            </a:extLst>
          </p:cNvPr>
          <p:cNvSpPr>
            <a:spLocks noGrp="1"/>
          </p:cNvSpPr>
          <p:nvPr>
            <p:ph sz="half" idx="2"/>
          </p:nvPr>
        </p:nvSpPr>
        <p:spPr bwMode="auto">
          <a:xfrm>
            <a:off x="228600" y="1981200"/>
            <a:ext cx="14478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Exhibit 12.2</a:t>
            </a:r>
          </a:p>
        </p:txBody>
      </p:sp>
      <p:sp>
        <p:nvSpPr>
          <p:cNvPr id="79875" name="Content Placeholder 1">
            <a:extLst>
              <a:ext uri="{FF2B5EF4-FFF2-40B4-BE49-F238E27FC236}">
                <a16:creationId xmlns:a16="http://schemas.microsoft.com/office/drawing/2014/main" id="{231AACF2-CBC6-45C1-8794-C8ABE810FBA1}"/>
              </a:ext>
            </a:extLst>
          </p:cNvPr>
          <p:cNvSpPr>
            <a:spLocks noGrp="1"/>
          </p:cNvSpPr>
          <p:nvPr>
            <p:ph sz="half" idx="1"/>
          </p:nvPr>
        </p:nvSpPr>
        <p:spPr bwMode="auto">
          <a:xfrm>
            <a:off x="1752600" y="5842000"/>
            <a:ext cx="6983413"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900" dirty="0">
                <a:latin typeface="Arial" panose="020B0604020202020204" pitchFamily="34" charset="0"/>
                <a:cs typeface="Arial" panose="020B0604020202020204" pitchFamily="34" charset="0"/>
              </a:rPr>
              <a:t>SOURCE: Author</a:t>
            </a:r>
            <a:r>
              <a:rPr lang="ja-JP" altLang="en-US" sz="900">
                <a:latin typeface="Arial" panose="020B0604020202020204" pitchFamily="34" charset="0"/>
                <a:cs typeface="Arial" panose="020B0604020202020204" pitchFamily="34" charset="0"/>
              </a:rPr>
              <a:t>’</a:t>
            </a:r>
            <a:r>
              <a:rPr lang="en-US" altLang="ja-JP" sz="900" dirty="0">
                <a:latin typeface="Arial" panose="020B0604020202020204" pitchFamily="34" charset="0"/>
                <a:cs typeface="Arial" panose="020B0604020202020204" pitchFamily="34" charset="0"/>
              </a:rPr>
              <a:t>s depiction of data from Edelman</a:t>
            </a:r>
            <a:r>
              <a:rPr lang="ja-JP" altLang="en-US" sz="900">
                <a:latin typeface="Arial" panose="020B0604020202020204" pitchFamily="34" charset="0"/>
                <a:cs typeface="Arial" panose="020B0604020202020204" pitchFamily="34" charset="0"/>
              </a:rPr>
              <a:t>’</a:t>
            </a:r>
            <a:r>
              <a:rPr lang="en-US" altLang="ja-JP" sz="900" dirty="0">
                <a:latin typeface="Arial" panose="020B0604020202020204" pitchFamily="34" charset="0"/>
                <a:cs typeface="Arial" panose="020B0604020202020204" pitchFamily="34" charset="0"/>
              </a:rPr>
              <a:t>s (2011) Trust Barometer as included in </a:t>
            </a:r>
            <a:r>
              <a:rPr lang="ja-JP" altLang="en-US" sz="900">
                <a:latin typeface="Arial" panose="020B0604020202020204" pitchFamily="34" charset="0"/>
                <a:cs typeface="Arial" panose="020B0604020202020204" pitchFamily="34" charset="0"/>
              </a:rPr>
              <a:t>“</a:t>
            </a:r>
            <a:r>
              <a:rPr lang="en-US" altLang="ja-JP" sz="900" dirty="0">
                <a:latin typeface="Arial" panose="020B0604020202020204" pitchFamily="34" charset="0"/>
                <a:cs typeface="Arial" panose="020B0604020202020204" pitchFamily="34" charset="0"/>
              </a:rPr>
              <a:t>Milton Friedman goes on tour,</a:t>
            </a:r>
            <a:r>
              <a:rPr lang="ja-JP" altLang="en-US" sz="900">
                <a:latin typeface="Arial" panose="020B0604020202020204" pitchFamily="34" charset="0"/>
                <a:cs typeface="Arial" panose="020B0604020202020204" pitchFamily="34" charset="0"/>
              </a:rPr>
              <a:t>”</a:t>
            </a:r>
            <a:r>
              <a:rPr lang="en-US" altLang="ja-JP" sz="900" dirty="0">
                <a:latin typeface="Arial" panose="020B0604020202020204" pitchFamily="34" charset="0"/>
                <a:cs typeface="Arial" panose="020B0604020202020204" pitchFamily="34" charset="0"/>
              </a:rPr>
              <a:t> </a:t>
            </a:r>
            <a:r>
              <a:rPr lang="en-US" altLang="ja-JP" sz="900" i="1" dirty="0">
                <a:latin typeface="Arial" panose="020B0604020202020204" pitchFamily="34" charset="0"/>
                <a:cs typeface="Arial" panose="020B0604020202020204" pitchFamily="34" charset="0"/>
              </a:rPr>
              <a:t>The Economist</a:t>
            </a:r>
            <a:r>
              <a:rPr lang="en-US" altLang="ja-JP" sz="900" dirty="0">
                <a:latin typeface="Arial" panose="020B0604020202020204" pitchFamily="34" charset="0"/>
                <a:cs typeface="Arial" panose="020B0604020202020204" pitchFamily="34" charset="0"/>
              </a:rPr>
              <a:t>, January 27, 2011.</a:t>
            </a:r>
            <a:endParaRPr lang="en-US" altLang="en-US" sz="900" dirty="0">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US" altLang="en-US" sz="900" dirty="0"/>
          </a:p>
        </p:txBody>
      </p:sp>
      <p:sp>
        <p:nvSpPr>
          <p:cNvPr id="79878" name="Text Placeholder 3">
            <a:extLst>
              <a:ext uri="{FF2B5EF4-FFF2-40B4-BE49-F238E27FC236}">
                <a16:creationId xmlns:a16="http://schemas.microsoft.com/office/drawing/2014/main" id="{9F2432BB-6F3D-4974-8EA1-EC4F74AE7FB4}"/>
              </a:ext>
            </a:extLst>
          </p:cNvPr>
          <p:cNvSpPr>
            <a:spLocks noGrp="1"/>
          </p:cNvSpPr>
          <p:nvPr>
            <p:ph type="body" sz="quarter" idx="11"/>
          </p:nvPr>
        </p:nvSpPr>
        <p:spPr bwMode="auto">
          <a:xfrm>
            <a:off x="1916113" y="6248400"/>
            <a:ext cx="6694487" cy="2860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0B6A9182-9233-4312-A6FF-364E54855F7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Creating Shared Value</a:t>
            </a:r>
          </a:p>
        </p:txBody>
      </p:sp>
      <p:sp>
        <p:nvSpPr>
          <p:cNvPr id="81923" name="Content Placeholder 2">
            <a:extLst>
              <a:ext uri="{FF2B5EF4-FFF2-40B4-BE49-F238E27FC236}">
                <a16:creationId xmlns:a16="http://schemas.microsoft.com/office/drawing/2014/main" id="{3FBF77D4-4D88-444F-98FE-B6CB24F82A6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Michael Porter’s view:</a:t>
            </a:r>
          </a:p>
          <a:p>
            <a:pPr lvl="1"/>
            <a:r>
              <a:rPr lang="en-US" altLang="en-US" dirty="0">
                <a:ea typeface="ヒラギノ角ゴ Pro W3" pitchFamily="122" charset="-128"/>
              </a:rPr>
              <a:t>Executives shouldn’t concentrate only on increasing firm profits.</a:t>
            </a:r>
          </a:p>
          <a:p>
            <a:pPr lvl="1"/>
            <a:r>
              <a:rPr lang="en-US" altLang="en-US" dirty="0">
                <a:ea typeface="ヒラギノ角ゴ Pro W3" pitchFamily="122" charset="-128"/>
              </a:rPr>
              <a:t>Rather, they should focus on creating shared value.</a:t>
            </a:r>
          </a:p>
          <a:p>
            <a:pPr lvl="2"/>
            <a:r>
              <a:rPr lang="en-US" altLang="en-US" dirty="0">
                <a:cs typeface="Arial" panose="020B0604020202020204" pitchFamily="34" charset="0"/>
              </a:rPr>
              <a:t>Economic value (for shareholders)</a:t>
            </a:r>
          </a:p>
          <a:p>
            <a:pPr lvl="2"/>
            <a:r>
              <a:rPr lang="en-US" altLang="en-US" dirty="0">
                <a:cs typeface="Arial" panose="020B0604020202020204" pitchFamily="34" charset="0"/>
              </a:rPr>
              <a:t>Social value (address society</a:t>
            </a:r>
            <a:r>
              <a:rPr lang="en-US" altLang="en-US" dirty="0">
                <a:ea typeface="MS PGothic" panose="020B0600070205080204" pitchFamily="34" charset="-128"/>
              </a:rPr>
              <a:t>’</a:t>
            </a:r>
            <a:r>
              <a:rPr lang="en-US" altLang="ja-JP" dirty="0"/>
              <a:t>s needs and challenges)</a:t>
            </a:r>
            <a:endParaRPr lang="en-US" altLang="en-US" dirty="0">
              <a:cs typeface="Arial" panose="020B0604020202020204" pitchFamily="34" charset="0"/>
            </a:endParaRP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35949</TotalTime>
  <Words>3043</Words>
  <Application>Microsoft Macintosh PowerPoint</Application>
  <PresentationFormat>On-screen Show (4:3)</PresentationFormat>
  <Paragraphs>249</Paragraphs>
  <Slides>31</Slides>
  <Notes>26</Notes>
  <HiddenSlides>5</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31</vt:i4>
      </vt:variant>
    </vt:vector>
  </HeadingPairs>
  <TitlesOfParts>
    <vt:vector size="46" baseType="lpstr">
      <vt:lpstr>ＭＳ Ｐゴシック</vt: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The Shared Value Creation Framework</vt:lpstr>
      <vt:lpstr>The Public Stock Company: Four Benefits</vt:lpstr>
      <vt:lpstr>The Public Stock Company:  Hierarchy of Authority</vt:lpstr>
      <vt:lpstr>Milton Friedman’s Philosophy</vt:lpstr>
      <vt:lpstr>Percent of “Informed Public” Who “Strongly/Somewhat Agree” with Friedman</vt:lpstr>
      <vt:lpstr>Creating Shared Value</vt:lpstr>
      <vt:lpstr>Porter’s Recommendations to Reconnect  Economic &amp; Societal Needs</vt:lpstr>
      <vt:lpstr>Corporate Governance</vt:lpstr>
      <vt:lpstr>The Principal-Agent Problem</vt:lpstr>
      <vt:lpstr>Agency Theory</vt:lpstr>
      <vt:lpstr>Adverse Selection and Moral Hazard</vt:lpstr>
      <vt:lpstr>The Board of Directors</vt:lpstr>
      <vt:lpstr>Responsibilities of the Board of Directors</vt:lpstr>
      <vt:lpstr>Other Mechanisms to Align Incentives Between Principals &amp; Agents</vt:lpstr>
      <vt:lpstr>1: Executive Compensation</vt:lpstr>
      <vt:lpstr>2: The Market for Corporate Control</vt:lpstr>
      <vt:lpstr>3: Auditors, Government Regulators,  And Industry Analysts</vt:lpstr>
      <vt:lpstr>Business Ethics</vt:lpstr>
      <vt:lpstr>When Facing an Ethical Dilemma</vt:lpstr>
      <vt:lpstr>Bad Apples vs. Bad Barrels</vt:lpstr>
      <vt:lpstr>The MBA Oath</vt:lpstr>
      <vt:lpstr>The MBA Oath (1 of 2)</vt:lpstr>
      <vt:lpstr>The MBA Oath (2 of 2)</vt:lpstr>
      <vt:lpstr>Appendices Descriptions of Visual Graphics to Support Student Accessibility Needs</vt:lpstr>
      <vt:lpstr>Appendix 1 The AFI Strategy Framework</vt:lpstr>
      <vt:lpstr>Appendix 2 The Public Stock Company:  Hierarchy of Authority</vt:lpstr>
      <vt:lpstr>Appendix 3 Percent of “Informed Public” Who “Strongly/Somewhat Agree” with Friedman</vt:lpstr>
      <vt:lpstr>Appendix 4 The Principal-Agent Problem</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Corporate Governance and Business Ethics</dc:title>
  <dc:subject>Chapter 12</dc:subject>
  <dc:creator>McGraw Hill Education</dc:creator>
  <cp:lastModifiedBy>Teresa Ward</cp:lastModifiedBy>
  <cp:revision>644</cp:revision>
  <dcterms:created xsi:type="dcterms:W3CDTF">2015-09-24T21:11:41Z</dcterms:created>
  <dcterms:modified xsi:type="dcterms:W3CDTF">2018-03-19T21:23:01Z</dcterms:modified>
</cp:coreProperties>
</file>