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2.xml" ContentType="application/vnd.openxmlformats-officedocument.theme+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3.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theme/theme4.xml" ContentType="application/vnd.openxmlformats-officedocument.theme+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5.xml" ContentType="application/vnd.openxmlformats-officedocument.theme+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theme/theme6.xml" ContentType="application/vnd.openxmlformats-officedocument.theme+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96" r:id="rId1"/>
    <p:sldMasterId id="2147483932" r:id="rId2"/>
    <p:sldMasterId id="2147483940" r:id="rId3"/>
    <p:sldMasterId id="2147483950" r:id="rId4"/>
    <p:sldMasterId id="2147483960" r:id="rId5"/>
    <p:sldMasterId id="2147483968" r:id="rId6"/>
    <p:sldMasterId id="2147484666" r:id="rId7"/>
  </p:sldMasterIdLst>
  <p:notesMasterIdLst>
    <p:notesMasterId r:id="rId49"/>
  </p:notesMasterIdLst>
  <p:handoutMasterIdLst>
    <p:handoutMasterId r:id="rId50"/>
  </p:handoutMasterIdLst>
  <p:sldIdLst>
    <p:sldId id="668" r:id="rId8"/>
    <p:sldId id="669" r:id="rId9"/>
    <p:sldId id="734" r:id="rId10"/>
    <p:sldId id="737" r:id="rId11"/>
    <p:sldId id="739" r:id="rId12"/>
    <p:sldId id="740" r:id="rId13"/>
    <p:sldId id="742" r:id="rId14"/>
    <p:sldId id="743" r:id="rId15"/>
    <p:sldId id="744" r:id="rId16"/>
    <p:sldId id="745" r:id="rId17"/>
    <p:sldId id="769" r:id="rId18"/>
    <p:sldId id="747" r:id="rId19"/>
    <p:sldId id="751" r:id="rId20"/>
    <p:sldId id="749" r:id="rId21"/>
    <p:sldId id="750" r:id="rId22"/>
    <p:sldId id="752" r:id="rId23"/>
    <p:sldId id="753" r:id="rId24"/>
    <p:sldId id="755" r:id="rId25"/>
    <p:sldId id="756" r:id="rId26"/>
    <p:sldId id="770" r:id="rId27"/>
    <p:sldId id="757" r:id="rId28"/>
    <p:sldId id="760" r:id="rId29"/>
    <p:sldId id="761" r:id="rId30"/>
    <p:sldId id="763" r:id="rId31"/>
    <p:sldId id="764" r:id="rId32"/>
    <p:sldId id="765" r:id="rId33"/>
    <p:sldId id="766" r:id="rId34"/>
    <p:sldId id="771" r:id="rId35"/>
    <p:sldId id="768" r:id="rId36"/>
    <p:sldId id="772" r:id="rId37"/>
    <p:sldId id="773" r:id="rId38"/>
    <p:sldId id="718" r:id="rId39"/>
    <p:sldId id="719" r:id="rId40"/>
    <p:sldId id="720" r:id="rId41"/>
    <p:sldId id="721" r:id="rId42"/>
    <p:sldId id="722" r:id="rId43"/>
    <p:sldId id="723" r:id="rId44"/>
    <p:sldId id="724" r:id="rId45"/>
    <p:sldId id="725" r:id="rId46"/>
    <p:sldId id="726" r:id="rId47"/>
    <p:sldId id="728" r:id="rId48"/>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ヒラギノ角ゴ Pro W3" pitchFamily="122" charset="-128"/>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ヒラギノ角ゴ Pro W3" pitchFamily="122" charset="-128"/>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ヒラギノ角ゴ Pro W3" pitchFamily="122" charset="-128"/>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ヒラギノ角ゴ Pro W3" pitchFamily="122" charset="-128"/>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ヒラギノ角ゴ Pro W3" pitchFamily="122" charset="-128"/>
        <a:cs typeface="+mn-cs"/>
      </a:defRPr>
    </a:lvl5pPr>
    <a:lvl6pPr marL="2286000" algn="l" defTabSz="914400" rtl="0" eaLnBrk="1" latinLnBrk="0" hangingPunct="1">
      <a:defRPr kern="1200">
        <a:solidFill>
          <a:schemeClr val="tx1"/>
        </a:solidFill>
        <a:latin typeface="Calibri" panose="020F0502020204030204" pitchFamily="34" charset="0"/>
        <a:ea typeface="ヒラギノ角ゴ Pro W3" pitchFamily="122" charset="-128"/>
        <a:cs typeface="+mn-cs"/>
      </a:defRPr>
    </a:lvl6pPr>
    <a:lvl7pPr marL="2743200" algn="l" defTabSz="914400" rtl="0" eaLnBrk="1" latinLnBrk="0" hangingPunct="1">
      <a:defRPr kern="1200">
        <a:solidFill>
          <a:schemeClr val="tx1"/>
        </a:solidFill>
        <a:latin typeface="Calibri" panose="020F0502020204030204" pitchFamily="34" charset="0"/>
        <a:ea typeface="ヒラギノ角ゴ Pro W3" pitchFamily="122" charset="-128"/>
        <a:cs typeface="+mn-cs"/>
      </a:defRPr>
    </a:lvl7pPr>
    <a:lvl8pPr marL="3200400" algn="l" defTabSz="914400" rtl="0" eaLnBrk="1" latinLnBrk="0" hangingPunct="1">
      <a:defRPr kern="1200">
        <a:solidFill>
          <a:schemeClr val="tx1"/>
        </a:solidFill>
        <a:latin typeface="Calibri" panose="020F0502020204030204" pitchFamily="34" charset="0"/>
        <a:ea typeface="ヒラギノ角ゴ Pro W3" pitchFamily="122" charset="-128"/>
        <a:cs typeface="+mn-cs"/>
      </a:defRPr>
    </a:lvl8pPr>
    <a:lvl9pPr marL="3657600" algn="l" defTabSz="914400" rtl="0" eaLnBrk="1" latinLnBrk="0" hangingPunct="1">
      <a:defRPr kern="1200">
        <a:solidFill>
          <a:schemeClr val="tx1"/>
        </a:solidFill>
        <a:latin typeface="Calibri" panose="020F0502020204030204" pitchFamily="34" charset="0"/>
        <a:ea typeface="ヒラギノ角ゴ Pro W3" pitchFamily="122"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00"/>
    <a:srgbClr val="F6DB8E"/>
    <a:srgbClr val="749BCA"/>
    <a:srgbClr val="D66D5C"/>
    <a:srgbClr val="F2CD64"/>
    <a:srgbClr val="D25D4A"/>
    <a:srgbClr val="E14D4D"/>
    <a:srgbClr val="CC006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9333" autoAdjust="0"/>
    <p:restoredTop sz="93590" autoAdjust="0"/>
  </p:normalViewPr>
  <p:slideViewPr>
    <p:cSldViewPr>
      <p:cViewPr varScale="1">
        <p:scale>
          <a:sx n="100" d="100"/>
          <a:sy n="100" d="100"/>
        </p:scale>
        <p:origin x="720" y="176"/>
      </p:cViewPr>
      <p:guideLst>
        <p:guide orient="horz" pos="2160"/>
        <p:guide pos="2880"/>
      </p:guideLst>
    </p:cSldViewPr>
  </p:slideViewPr>
  <p:outlineViewPr>
    <p:cViewPr>
      <p:scale>
        <a:sx n="33" d="100"/>
        <a:sy n="33" d="100"/>
      </p:scale>
      <p:origin x="0" y="-87162"/>
    </p:cViewPr>
  </p:outlineViewPr>
  <p:notesTextViewPr>
    <p:cViewPr>
      <p:scale>
        <a:sx n="1" d="1"/>
        <a:sy n="1" d="1"/>
      </p:scale>
      <p:origin x="0" y="0"/>
    </p:cViewPr>
  </p:notesTextViewPr>
  <p:sorterViewPr>
    <p:cViewPr>
      <p:scale>
        <a:sx n="80" d="100"/>
        <a:sy n="80" d="100"/>
      </p:scale>
      <p:origin x="0" y="0"/>
    </p:cViewPr>
  </p:sorterViewPr>
  <p:notesViewPr>
    <p:cSldViewPr>
      <p:cViewPr varScale="1">
        <p:scale>
          <a:sx n="67" d="100"/>
          <a:sy n="67" d="100"/>
        </p:scale>
        <p:origin x="-3168" y="-8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slide" Target="slides/slide40.xml"/><Relationship Id="rId50" Type="http://schemas.openxmlformats.org/officeDocument/2006/relationships/handoutMaster" Target="handoutMasters/handoutMaster1.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theme" Target="theme/theme1.xml"/><Relationship Id="rId5" Type="http://schemas.openxmlformats.org/officeDocument/2006/relationships/slideMaster" Target="slideMasters/slideMaster5.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8" Type="http://schemas.openxmlformats.org/officeDocument/2006/relationships/slide" Target="slides/slide1.xml"/><Relationship Id="rId51" Type="http://schemas.openxmlformats.org/officeDocument/2006/relationships/presProps" Target="presProps.xml"/><Relationship Id="rId3"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784351E-84D5-412F-976E-21B025E8F3C6}"/>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Calibri" pitchFamily="34" charset="0"/>
                <a:ea typeface="+mn-ea"/>
                <a:cs typeface="Arial" charset="0"/>
              </a:defRPr>
            </a:lvl1pPr>
          </a:lstStyle>
          <a:p>
            <a:pPr>
              <a:defRPr/>
            </a:pPr>
            <a:endParaRPr lang="en-US" dirty="0"/>
          </a:p>
        </p:txBody>
      </p:sp>
      <p:sp>
        <p:nvSpPr>
          <p:cNvPr id="3" name="Date Placeholder 2">
            <a:extLst>
              <a:ext uri="{FF2B5EF4-FFF2-40B4-BE49-F238E27FC236}">
                <a16:creationId xmlns:a16="http://schemas.microsoft.com/office/drawing/2014/main" id="{7989E638-6101-4480-B5BE-2FA650BF5B34}"/>
              </a:ext>
            </a:extLst>
          </p:cNvPr>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atin typeface="Calibri" panose="020F0502020204030204" pitchFamily="34" charset="0"/>
                <a:ea typeface="ヒラギノ角ゴ Pro W3" pitchFamily="122" charset="-128"/>
                <a:cs typeface="Arial" panose="020B0604020202020204" pitchFamily="34" charset="0"/>
              </a:defRPr>
            </a:lvl1pPr>
          </a:lstStyle>
          <a:p>
            <a:pPr>
              <a:defRPr/>
            </a:pPr>
            <a:fld id="{D9B82684-EA2B-4CAD-A88F-981D32A7A900}" type="datetimeFigureOut">
              <a:rPr lang="en-US" altLang="en-US"/>
              <a:pPr>
                <a:defRPr/>
              </a:pPr>
              <a:t>3/19/18</a:t>
            </a:fld>
            <a:endParaRPr lang="en-US" altLang="en-US" dirty="0"/>
          </a:p>
        </p:txBody>
      </p:sp>
      <p:sp>
        <p:nvSpPr>
          <p:cNvPr id="4" name="Footer Placeholder 3">
            <a:extLst>
              <a:ext uri="{FF2B5EF4-FFF2-40B4-BE49-F238E27FC236}">
                <a16:creationId xmlns:a16="http://schemas.microsoft.com/office/drawing/2014/main" id="{B6FA47A2-C7BA-4B8B-B5C3-71BE4AF31723}"/>
              </a:ext>
            </a:extLst>
          </p:cNvPr>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Calibri" pitchFamily="34" charset="0"/>
                <a:ea typeface="+mn-ea"/>
                <a:cs typeface="Arial" charset="0"/>
              </a:defRPr>
            </a:lvl1pPr>
          </a:lstStyle>
          <a:p>
            <a:pPr>
              <a:defRPr/>
            </a:pPr>
            <a:endParaRPr lang="en-US" dirty="0"/>
          </a:p>
        </p:txBody>
      </p:sp>
      <p:sp>
        <p:nvSpPr>
          <p:cNvPr id="5" name="Slide Number Placeholder 4">
            <a:extLst>
              <a:ext uri="{FF2B5EF4-FFF2-40B4-BE49-F238E27FC236}">
                <a16:creationId xmlns:a16="http://schemas.microsoft.com/office/drawing/2014/main" id="{0D5D6417-FC52-412B-A1A2-70ED5E8CAB7F}"/>
              </a:ext>
            </a:extLst>
          </p:cNvPr>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panose="020F0502020204030204" pitchFamily="34" charset="0"/>
                <a:ea typeface="ヒラギノ角ゴ Pro W3" pitchFamily="122" charset="-128"/>
                <a:cs typeface="Arial" panose="020B0604020202020204" pitchFamily="34" charset="0"/>
              </a:defRPr>
            </a:lvl1pPr>
          </a:lstStyle>
          <a:p>
            <a:pPr>
              <a:defRPr/>
            </a:pPr>
            <a:fld id="{7AAB6CE4-B263-44BD-8520-C09A25C6C78A}" type="slidenum">
              <a:rPr lang="en-US" altLang="en-US"/>
              <a:pPr>
                <a:defRPr/>
              </a:pPr>
              <a:t>‹#›</a:t>
            </a:fld>
            <a:endParaRPr lang="en-US" alt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9EC259F-92C9-4252-BFCE-FB0CE0189979}"/>
              </a:ext>
            </a:extLst>
          </p:cNvPr>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hangingPunct="1">
              <a:defRPr sz="1200">
                <a:latin typeface="Calibri" pitchFamily="34" charset="0"/>
                <a:ea typeface="+mn-ea"/>
                <a:cs typeface="Arial" charset="0"/>
              </a:defRPr>
            </a:lvl1pPr>
          </a:lstStyle>
          <a:p>
            <a:pPr>
              <a:defRPr/>
            </a:pPr>
            <a:endParaRPr lang="en-US" altLang="en-US" dirty="0"/>
          </a:p>
        </p:txBody>
      </p:sp>
      <p:sp>
        <p:nvSpPr>
          <p:cNvPr id="3" name="Date Placeholder 2">
            <a:extLst>
              <a:ext uri="{FF2B5EF4-FFF2-40B4-BE49-F238E27FC236}">
                <a16:creationId xmlns:a16="http://schemas.microsoft.com/office/drawing/2014/main" id="{143D71DA-CCF3-4F32-8564-C7D1F1171163}"/>
              </a:ext>
            </a:extLst>
          </p:cNvPr>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Calibri" panose="020F0502020204030204" pitchFamily="34" charset="0"/>
                <a:ea typeface="ヒラギノ角ゴ Pro W3" pitchFamily="122" charset="-128"/>
                <a:cs typeface="Arial" panose="020B0604020202020204" pitchFamily="34" charset="0"/>
              </a:defRPr>
            </a:lvl1pPr>
          </a:lstStyle>
          <a:p>
            <a:pPr>
              <a:defRPr/>
            </a:pPr>
            <a:fld id="{836D797F-631C-4213-9418-36719C7A7CDF}" type="datetimeFigureOut">
              <a:rPr lang="en-US" altLang="en-US"/>
              <a:pPr>
                <a:defRPr/>
              </a:pPr>
              <a:t>3/19/18</a:t>
            </a:fld>
            <a:endParaRPr lang="en-US" altLang="en-US" dirty="0"/>
          </a:p>
        </p:txBody>
      </p:sp>
      <p:sp>
        <p:nvSpPr>
          <p:cNvPr id="4" name="Slide Image Placeholder 3">
            <a:extLst>
              <a:ext uri="{FF2B5EF4-FFF2-40B4-BE49-F238E27FC236}">
                <a16:creationId xmlns:a16="http://schemas.microsoft.com/office/drawing/2014/main" id="{099F56B1-64A9-4362-A34D-ADEBAC6C72D8}"/>
              </a:ext>
            </a:extLst>
          </p:cNvPr>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a:extLst>
              <a:ext uri="{FF2B5EF4-FFF2-40B4-BE49-F238E27FC236}">
                <a16:creationId xmlns:a16="http://schemas.microsoft.com/office/drawing/2014/main" id="{14C0FEE4-4471-4D6D-9BF0-0587A3ABDE9F}"/>
              </a:ext>
            </a:extLst>
          </p:cNvPr>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27C52E19-31C8-4A5D-8649-36DB18F021CA}"/>
              </a:ext>
            </a:extLst>
          </p:cNvPr>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hangingPunct="1">
              <a:defRPr sz="1200">
                <a:latin typeface="Calibri" pitchFamily="34" charset="0"/>
                <a:ea typeface="+mn-ea"/>
                <a:cs typeface="Arial" charset="0"/>
              </a:defRPr>
            </a:lvl1pPr>
          </a:lstStyle>
          <a:p>
            <a:pPr>
              <a:defRPr/>
            </a:pPr>
            <a:endParaRPr lang="en-US" altLang="en-US" dirty="0"/>
          </a:p>
        </p:txBody>
      </p:sp>
      <p:sp>
        <p:nvSpPr>
          <p:cNvPr id="7" name="Slide Number Placeholder 6">
            <a:extLst>
              <a:ext uri="{FF2B5EF4-FFF2-40B4-BE49-F238E27FC236}">
                <a16:creationId xmlns:a16="http://schemas.microsoft.com/office/drawing/2014/main" id="{90BBC93E-5AB2-43CD-A8AF-5E5AAA8777E3}"/>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ea typeface="ヒラギノ角ゴ Pro W3" pitchFamily="122" charset="-128"/>
                <a:cs typeface="Arial" panose="020B0604020202020204" pitchFamily="34" charset="0"/>
              </a:defRPr>
            </a:lvl1pPr>
          </a:lstStyle>
          <a:p>
            <a:pPr>
              <a:defRPr/>
            </a:pPr>
            <a:fld id="{F00DC5EE-F12A-4742-A635-F0D0E275057B}" type="slidenum">
              <a:rPr lang="en-US" altLang="en-US"/>
              <a:pPr>
                <a:defRPr/>
              </a:pPr>
              <a:t>‹#›</a:t>
            </a:fld>
            <a:endParaRPr lang="en-US"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ヒラギノ角ゴ Pro W3" charset="0"/>
        <a:cs typeface="ヒラギノ角ゴ Pro W3" charset="0"/>
      </a:defRPr>
    </a:lvl1pPr>
    <a:lvl2pPr marL="457200" algn="l" rtl="0" eaLnBrk="0" fontAlgn="base" hangingPunct="0">
      <a:spcBef>
        <a:spcPct val="30000"/>
      </a:spcBef>
      <a:spcAft>
        <a:spcPct val="0"/>
      </a:spcAft>
      <a:defRPr sz="1200" kern="1200">
        <a:solidFill>
          <a:schemeClr val="tx1"/>
        </a:solidFill>
        <a:latin typeface="+mn-lt"/>
        <a:ea typeface="ヒラギノ角ゴ Pro W3" charset="0"/>
        <a:cs typeface="+mn-cs"/>
      </a:defRPr>
    </a:lvl2pPr>
    <a:lvl3pPr marL="914400" algn="l" rtl="0" eaLnBrk="0" fontAlgn="base" hangingPunct="0">
      <a:spcBef>
        <a:spcPct val="30000"/>
      </a:spcBef>
      <a:spcAft>
        <a:spcPct val="0"/>
      </a:spcAft>
      <a:defRPr sz="1200" kern="1200">
        <a:solidFill>
          <a:schemeClr val="tx1"/>
        </a:solidFill>
        <a:latin typeface="+mn-lt"/>
        <a:ea typeface="ヒラギノ角ゴ Pro W3" charset="0"/>
        <a:cs typeface="+mn-cs"/>
      </a:defRPr>
    </a:lvl3pPr>
    <a:lvl4pPr marL="1371600" algn="l" rtl="0" eaLnBrk="0" fontAlgn="base" hangingPunct="0">
      <a:spcBef>
        <a:spcPct val="30000"/>
      </a:spcBef>
      <a:spcAft>
        <a:spcPct val="0"/>
      </a:spcAft>
      <a:defRPr sz="1200" kern="1200">
        <a:solidFill>
          <a:schemeClr val="tx1"/>
        </a:solidFill>
        <a:latin typeface="+mn-lt"/>
        <a:ea typeface="ヒラギノ角ゴ Pro W3" charset="0"/>
        <a:cs typeface="+mn-cs"/>
      </a:defRPr>
    </a:lvl4pPr>
    <a:lvl5pPr marL="1828800" algn="l" rtl="0" eaLnBrk="0" fontAlgn="base" hangingPunct="0">
      <a:spcBef>
        <a:spcPct val="30000"/>
      </a:spcBef>
      <a:spcAft>
        <a:spcPct val="0"/>
      </a:spcAft>
      <a:defRPr sz="1200" kern="1200">
        <a:solidFill>
          <a:schemeClr val="tx1"/>
        </a:solidFill>
        <a:latin typeface="+mn-lt"/>
        <a:ea typeface="ヒラギノ角ゴ Pro W3"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5bremark:ch08-33%5d"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hyperlink" Target="%5bremark:ch08-71%5d" TargetMode="External"/><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Slide Image Placeholder 1">
            <a:extLst>
              <a:ext uri="{FF2B5EF4-FFF2-40B4-BE49-F238E27FC236}">
                <a16:creationId xmlns:a16="http://schemas.microsoft.com/office/drawing/2014/main" id="{28C00248-80D1-4C18-9CB8-A2E2510A3A6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8850" name="Notes Placeholder 2">
            <a:extLst>
              <a:ext uri="{FF2B5EF4-FFF2-40B4-BE49-F238E27FC236}">
                <a16:creationId xmlns:a16="http://schemas.microsoft.com/office/drawing/2014/main" id="{1FC69D0E-46EC-415A-B381-ACB117CAF40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latin typeface="Arial" panose="020B0604020202020204" pitchFamily="34" charset="0"/>
                <a:ea typeface="ヒラギノ角ゴ Pro W3" pitchFamily="122" charset="-128"/>
              </a:rPr>
              <a:t>Be sure to see the NEW Teacher’s Resource Manual </a:t>
            </a:r>
            <a:r>
              <a:rPr lang="en-US" altLang="ja-JP" dirty="0">
                <a:latin typeface="Arial" panose="020B0604020202020204" pitchFamily="34" charset="0"/>
                <a:ea typeface="ヒラギノ角ゴ Pro W3" pitchFamily="122" charset="-128"/>
              </a:rPr>
              <a:t>located in the Connect Library under Instructor’s Resources.</a:t>
            </a:r>
            <a:endParaRPr lang="en-US" altLang="ja-JP" dirty="0">
              <a:ea typeface="ヒラギノ角ゴ Pro W3" pitchFamily="122" charset="-128"/>
            </a:endParaRPr>
          </a:p>
          <a:p>
            <a:endParaRPr lang="en-US" altLang="en-US" dirty="0">
              <a:ea typeface="ヒラギノ角ゴ Pro W3" pitchFamily="122" charset="-128"/>
            </a:endParaRPr>
          </a:p>
        </p:txBody>
      </p:sp>
      <p:sp>
        <p:nvSpPr>
          <p:cNvPr id="78851" name="Slide Number Placeholder 3">
            <a:extLst>
              <a:ext uri="{FF2B5EF4-FFF2-40B4-BE49-F238E27FC236}">
                <a16:creationId xmlns:a16="http://schemas.microsoft.com/office/drawing/2014/main" id="{DC5F7E83-1B24-42CB-AA40-CA41D40D48C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70C83F78-E8E0-496A-A33A-97429C6528F7}" type="slidenum">
              <a:rPr lang="en-US" altLang="en-US" smtClean="0">
                <a:solidFill>
                  <a:srgbClr val="000000"/>
                </a:solidFill>
              </a:rPr>
              <a:pPr/>
              <a:t>1</a:t>
            </a:fld>
            <a:endParaRPr lang="en-US" altLang="en-US" dirty="0">
              <a:solidFill>
                <a:srgbClr val="000000"/>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Slide Image Placeholder 1">
            <a:extLst>
              <a:ext uri="{FF2B5EF4-FFF2-40B4-BE49-F238E27FC236}">
                <a16:creationId xmlns:a16="http://schemas.microsoft.com/office/drawing/2014/main" id="{54BE8D98-2A2A-459E-8E28-70F28D91FBC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8306" name="Notes Placeholder 2">
            <a:extLst>
              <a:ext uri="{FF2B5EF4-FFF2-40B4-BE49-F238E27FC236}">
                <a16:creationId xmlns:a16="http://schemas.microsoft.com/office/drawing/2014/main" id="{49EE6CD2-EFAA-43FB-850E-156AAFC12BA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Instructors: </a:t>
            </a:r>
          </a:p>
          <a:p>
            <a:endParaRPr lang="en-US" altLang="en-US" dirty="0">
              <a:ea typeface="ヒラギノ角ゴ Pro W3" pitchFamily="122" charset="-128"/>
            </a:endParaRPr>
          </a:p>
          <a:p>
            <a:pPr eaLnBrk="1" hangingPunct="1">
              <a:spcBef>
                <a:spcPts val="438"/>
              </a:spcBef>
            </a:pPr>
            <a:r>
              <a:rPr lang="en-US" altLang="en-US" dirty="0">
                <a:ea typeface="ヒラギノ角ゴ Pro W3" pitchFamily="122" charset="-128"/>
              </a:rPr>
              <a:t>The digital companion to this book </a:t>
            </a:r>
            <a:r>
              <a:rPr lang="en-US" altLang="en-US" b="1" dirty="0">
                <a:ea typeface="ヒラギノ角ゴ Pro W3" pitchFamily="122" charset="-128"/>
              </a:rPr>
              <a:t>McGraw-Hill Connect</a:t>
            </a:r>
            <a:r>
              <a:rPr lang="en-US" altLang="en-US" dirty="0">
                <a:ea typeface="ヒラギノ角ゴ Pro W3" pitchFamily="122" charset="-128"/>
              </a:rPr>
              <a:t> has a video case exercise on this section of the textbook. It builds student confidence on the scope of the firm particularly as it relates to governmental bodies (LO 8-3). </a:t>
            </a:r>
          </a:p>
          <a:p>
            <a:endParaRPr lang="en-US" altLang="en-US" dirty="0">
              <a:ea typeface="ヒラギノ角ゴ Pro W3" pitchFamily="122" charset="-128"/>
            </a:endParaRPr>
          </a:p>
        </p:txBody>
      </p:sp>
      <p:sp>
        <p:nvSpPr>
          <p:cNvPr id="98307" name="Slide Number Placeholder 3">
            <a:extLst>
              <a:ext uri="{FF2B5EF4-FFF2-40B4-BE49-F238E27FC236}">
                <a16:creationId xmlns:a16="http://schemas.microsoft.com/office/drawing/2014/main" id="{6BDA1B8D-AE4E-433E-9991-66C00173003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A352EE6A-1FBD-4077-A5B5-32D03EDB7379}" type="slidenum">
              <a:rPr lang="en-US" altLang="en-US" smtClean="0"/>
              <a:pPr/>
              <a:t>11</a:t>
            </a:fld>
            <a:endParaRPr lang="en-US"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Slide Image Placeholder 1">
            <a:extLst>
              <a:ext uri="{FF2B5EF4-FFF2-40B4-BE49-F238E27FC236}">
                <a16:creationId xmlns:a16="http://schemas.microsoft.com/office/drawing/2014/main" id="{9E573994-DA87-4714-ABE8-CCCD4764E92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43BDAA07-BF19-4318-9712-053E18816938}"/>
              </a:ext>
            </a:extLst>
          </p:cNvPr>
          <p:cNvSpPr>
            <a:spLocks noGrp="1"/>
          </p:cNvSpPr>
          <p:nvPr>
            <p:ph type="body" idx="1"/>
          </p:nvPr>
        </p:nvSpPr>
        <p:spPr/>
        <p:txBody>
          <a:bodyPr/>
          <a:lstStyle/>
          <a:p>
            <a:pPr marL="171450" indent="-171450">
              <a:buFont typeface="Arial" panose="020B0604020202020204" pitchFamily="34" charset="0"/>
              <a:buChar char="•"/>
              <a:defRPr/>
            </a:pPr>
            <a:r>
              <a:rPr lang="en-US" altLang="en-US" dirty="0">
                <a:ea typeface="ヒラギノ角ゴ Pro W3" pitchFamily="122" charset="-128"/>
              </a:rPr>
              <a:t>Short Term Contracts: Firms send out a Request for Proposal (RFP), competitive bidding ensues, the buying firm can often demand lower prices.</a:t>
            </a:r>
          </a:p>
          <a:p>
            <a:pPr marL="171450" indent="-171450">
              <a:buFont typeface="Arial" panose="020B0604020202020204" pitchFamily="34" charset="0"/>
              <a:buChar char="•"/>
              <a:defRPr/>
            </a:pPr>
            <a:r>
              <a:rPr lang="en-US" altLang="en-US" dirty="0">
                <a:ea typeface="ヒラギノ角ゴ Pro W3" pitchFamily="122" charset="-128"/>
              </a:rPr>
              <a:t>Strategic Alliances: </a:t>
            </a:r>
          </a:p>
          <a:p>
            <a:pPr marL="628650" lvl="1" indent="-171450">
              <a:buFont typeface="Arial" panose="020B0604020202020204" pitchFamily="34" charset="0"/>
              <a:buChar char="•"/>
              <a:defRPr/>
            </a:pPr>
            <a:r>
              <a:rPr lang="en-US" altLang="en-US" dirty="0">
                <a:ea typeface="ヒラギノ角ゴ Pro W3" pitchFamily="122" charset="-128"/>
              </a:rPr>
              <a:t>Long term contracts (licensing enables firms to commercialize intellectual property, and franchising enables use of trademarks, brands, and goods &amp; services in exchange for a lump sum paid up-front &amp; a % of revenues); </a:t>
            </a:r>
          </a:p>
          <a:p>
            <a:pPr marL="628650" lvl="1" indent="-171450">
              <a:buFont typeface="Arial" panose="020B0604020202020204" pitchFamily="34" charset="0"/>
              <a:buChar char="•"/>
              <a:defRPr/>
            </a:pPr>
            <a:r>
              <a:rPr lang="en-US" altLang="en-US" dirty="0">
                <a:ea typeface="ヒラギノ角ゴ Pro W3" pitchFamily="122" charset="-128"/>
              </a:rPr>
              <a:t>Equity alliances (one partner takes partial ownership of another partner), and </a:t>
            </a:r>
          </a:p>
          <a:p>
            <a:pPr marL="628650" lvl="1" indent="-171450">
              <a:buFont typeface="Arial" panose="020B0604020202020204" pitchFamily="34" charset="0"/>
              <a:buChar char="•"/>
              <a:defRPr/>
            </a:pPr>
            <a:r>
              <a:rPr lang="en-US" altLang="en-US" dirty="0">
                <a:ea typeface="ヒラギノ角ゴ Pro W3" pitchFamily="122" charset="-128"/>
              </a:rPr>
              <a:t>Joint Ventures (two or more partners jointly create &amp; own a new organization).</a:t>
            </a:r>
          </a:p>
          <a:p>
            <a:pPr marL="171450" indent="-171450">
              <a:buFont typeface="Arial" panose="020B0604020202020204" pitchFamily="34" charset="0"/>
              <a:buChar char="•"/>
              <a:defRPr/>
            </a:pPr>
            <a:r>
              <a:rPr lang="en-US" altLang="en-US" dirty="0">
                <a:ea typeface="ヒラギノ角ゴ Pro W3" pitchFamily="122" charset="-128"/>
              </a:rPr>
              <a:t>Parent-Subsidiary Relationships: the most integrated alternative to performing work in-house. The corporate parent owns the subsidiary and can direct it via command and control. Common issue: political turf battles.</a:t>
            </a:r>
          </a:p>
          <a:p>
            <a:pPr marL="171450" indent="-171450">
              <a:buFont typeface="Arial" panose="020B0604020202020204" pitchFamily="34" charset="0"/>
              <a:buChar char="•"/>
              <a:defRPr/>
            </a:pPr>
            <a:endParaRPr lang="en-US" altLang="en-US" dirty="0">
              <a:ea typeface="ヒラギノ角ゴ Pro W3" pitchFamily="122" charset="-128"/>
            </a:endParaRPr>
          </a:p>
          <a:p>
            <a:pPr>
              <a:buFont typeface="Arial" panose="020B0604020202020204" pitchFamily="34" charset="0"/>
              <a:buNone/>
              <a:defRPr/>
            </a:pPr>
            <a:r>
              <a:rPr lang="en-US" altLang="en-US" dirty="0">
                <a:ea typeface="ヒラギノ角ゴ Pro W3" pitchFamily="122" charset="-128"/>
              </a:rPr>
              <a:t>Strategy Highlight 8.1 describes how soft drink giant Coca-Cola formed an equity alliance with energy-drink maker Monster.</a:t>
            </a:r>
          </a:p>
        </p:txBody>
      </p:sp>
      <p:sp>
        <p:nvSpPr>
          <p:cNvPr id="100355" name="Slide Number Placeholder 3">
            <a:extLst>
              <a:ext uri="{FF2B5EF4-FFF2-40B4-BE49-F238E27FC236}">
                <a16:creationId xmlns:a16="http://schemas.microsoft.com/office/drawing/2014/main" id="{00996BA1-53B0-4B39-9646-A3AC6CB2144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0029C613-BD8D-455D-9797-50B241C5EC07}" type="slidenum">
              <a:rPr lang="en-US" altLang="en-US" smtClean="0"/>
              <a:pPr/>
              <a:t>12</a:t>
            </a:fld>
            <a:endParaRPr lang="en-US"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Slide Image Placeholder 1">
            <a:extLst>
              <a:ext uri="{FF2B5EF4-FFF2-40B4-BE49-F238E27FC236}">
                <a16:creationId xmlns:a16="http://schemas.microsoft.com/office/drawing/2014/main" id="{6743861E-CF56-4580-946F-670ADA6B0FC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02" name="Notes Placeholder 2">
            <a:extLst>
              <a:ext uri="{FF2B5EF4-FFF2-40B4-BE49-F238E27FC236}">
                <a16:creationId xmlns:a16="http://schemas.microsoft.com/office/drawing/2014/main" id="{9038F36F-88A4-4CFF-892C-5E0AB00B5B0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The degree of vertical integration tends to correspond to the number of industry value chain stages in which a firm directly participates.</a:t>
            </a:r>
          </a:p>
        </p:txBody>
      </p:sp>
      <p:sp>
        <p:nvSpPr>
          <p:cNvPr id="102403" name="Slide Number Placeholder 3">
            <a:extLst>
              <a:ext uri="{FF2B5EF4-FFF2-40B4-BE49-F238E27FC236}">
                <a16:creationId xmlns:a16="http://schemas.microsoft.com/office/drawing/2014/main" id="{FFCFFC7C-94FA-4952-9C67-DE467B581BB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DAC5BD16-48E4-4CF1-8FAD-8D60191A0D08}" type="slidenum">
              <a:rPr lang="en-US" altLang="en-US" smtClean="0"/>
              <a:pPr/>
              <a:t>13</a:t>
            </a:fld>
            <a:endParaRPr lang="en-US"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Slide Image Placeholder 1">
            <a:extLst>
              <a:ext uri="{FF2B5EF4-FFF2-40B4-BE49-F238E27FC236}">
                <a16:creationId xmlns:a16="http://schemas.microsoft.com/office/drawing/2014/main" id="{3C641388-3847-4C4B-905C-D827F521B96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4450" name="Notes Placeholder 2">
            <a:extLst>
              <a:ext uri="{FF2B5EF4-FFF2-40B4-BE49-F238E27FC236}">
                <a16:creationId xmlns:a16="http://schemas.microsoft.com/office/drawing/2014/main" id="{2422D024-CDA3-47DC-ABB1-89FCA1ED52E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This image depicts a generic </a:t>
            </a:r>
            <a:r>
              <a:rPr lang="en-US" altLang="en-US" b="1" i="1" dirty="0">
                <a:ea typeface="ヒラギノ角ゴ Pro W3" pitchFamily="122" charset="-128"/>
              </a:rPr>
              <a:t>industry value chain</a:t>
            </a:r>
            <a:r>
              <a:rPr lang="en-US" altLang="en-US" dirty="0">
                <a:ea typeface="ヒラギノ角ゴ Pro W3" pitchFamily="122" charset="-128"/>
              </a:rPr>
              <a:t>. Industry value chains are also called </a:t>
            </a:r>
            <a:r>
              <a:rPr lang="en-US" altLang="en-US" i="1" dirty="0">
                <a:ea typeface="ヒラギノ角ゴ Pro W3" pitchFamily="122" charset="-128"/>
              </a:rPr>
              <a:t>vertical value chains</a:t>
            </a:r>
            <a:r>
              <a:rPr lang="en-US" altLang="en-US" dirty="0">
                <a:ea typeface="ヒラギノ角ゴ Pro W3" pitchFamily="122" charset="-128"/>
              </a:rPr>
              <a:t>, because they depict the transformation of raw materials into finished goods and services along distinct vertical stages. Each stage of the vertical value chain typically represents a distinct </a:t>
            </a:r>
            <a:r>
              <a:rPr lang="en-US" altLang="en-US" i="1" dirty="0">
                <a:ea typeface="ヒラギノ角ゴ Pro W3" pitchFamily="122" charset="-128"/>
              </a:rPr>
              <a:t>industry</a:t>
            </a:r>
            <a:r>
              <a:rPr lang="en-US" altLang="en-US" dirty="0">
                <a:ea typeface="ヒラギノ角ゴ Pro W3" pitchFamily="122" charset="-128"/>
              </a:rPr>
              <a:t> in which a number of different firms are competing. This is also why the expansion of a firm up or down the </a:t>
            </a:r>
            <a:r>
              <a:rPr lang="en-US" altLang="en-US" i="1" dirty="0">
                <a:ea typeface="ヒラギノ角ゴ Pro W3" pitchFamily="122" charset="-128"/>
              </a:rPr>
              <a:t>vertical</a:t>
            </a:r>
            <a:r>
              <a:rPr lang="en-US" altLang="en-US" dirty="0">
                <a:ea typeface="ヒラギノ角ゴ Pro W3" pitchFamily="122" charset="-128"/>
              </a:rPr>
              <a:t> industry value chain is called </a:t>
            </a:r>
            <a:r>
              <a:rPr lang="en-US" altLang="en-US" i="1" dirty="0">
                <a:ea typeface="ヒラギノ角ゴ Pro W3" pitchFamily="122" charset="-128"/>
              </a:rPr>
              <a:t>vertical</a:t>
            </a:r>
            <a:r>
              <a:rPr lang="en-US" altLang="en-US" dirty="0">
                <a:ea typeface="ヒラギノ角ゴ Pro W3" pitchFamily="122" charset="-128"/>
              </a:rPr>
              <a:t> integration.</a:t>
            </a:r>
          </a:p>
        </p:txBody>
      </p:sp>
      <p:sp>
        <p:nvSpPr>
          <p:cNvPr id="104451" name="Slide Number Placeholder 3">
            <a:extLst>
              <a:ext uri="{FF2B5EF4-FFF2-40B4-BE49-F238E27FC236}">
                <a16:creationId xmlns:a16="http://schemas.microsoft.com/office/drawing/2014/main" id="{7ADD85C3-1AFD-4F29-82E7-C8592AB7D4A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51DC43E7-3873-4F83-9DF5-B7F3F09F4ED6}" type="slidenum">
              <a:rPr lang="en-US" altLang="en-US" smtClean="0"/>
              <a:pPr/>
              <a:t>14</a:t>
            </a:fld>
            <a:endParaRPr lang="en-US"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Slide Image Placeholder 1">
            <a:extLst>
              <a:ext uri="{FF2B5EF4-FFF2-40B4-BE49-F238E27FC236}">
                <a16:creationId xmlns:a16="http://schemas.microsoft.com/office/drawing/2014/main" id="{512B3FFD-A6AE-41D0-81A8-772DC0AEFCE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6498" name="Notes Placeholder 2">
            <a:extLst>
              <a:ext uri="{FF2B5EF4-FFF2-40B4-BE49-F238E27FC236}">
                <a16:creationId xmlns:a16="http://schemas.microsoft.com/office/drawing/2014/main" id="{8A0A5631-A4ED-404E-A477-15327A5FBFF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Instructors: </a:t>
            </a:r>
          </a:p>
          <a:p>
            <a:endParaRPr lang="en-US" altLang="en-US" dirty="0">
              <a:ea typeface="ヒラギノ角ゴ Pro W3" pitchFamily="122" charset="-128"/>
            </a:endParaRPr>
          </a:p>
          <a:p>
            <a:pPr eaLnBrk="1" hangingPunct="1">
              <a:spcBef>
                <a:spcPts val="438"/>
              </a:spcBef>
            </a:pPr>
            <a:r>
              <a:rPr lang="en-US" altLang="en-US" dirty="0">
                <a:ea typeface="ヒラギノ角ゴ Pro W3" pitchFamily="122" charset="-128"/>
              </a:rPr>
              <a:t>The digital companion to this book </a:t>
            </a:r>
            <a:r>
              <a:rPr lang="en-US" altLang="en-US" b="1" dirty="0">
                <a:ea typeface="ヒラギノ角ゴ Pro W3" pitchFamily="122" charset="-128"/>
              </a:rPr>
              <a:t>McGraw-Hill Connect</a:t>
            </a:r>
            <a:r>
              <a:rPr lang="en-US" altLang="en-US" dirty="0">
                <a:ea typeface="ヒラギノ角ゴ Pro W3" pitchFamily="122" charset="-128"/>
              </a:rPr>
              <a:t> has a brief case exercise on this section of the textbook. It builds student confidence on vertical integration (LO 8-4). </a:t>
            </a:r>
          </a:p>
          <a:p>
            <a:endParaRPr lang="en-US" altLang="en-US" dirty="0">
              <a:ea typeface="ヒラギノ角ゴ Pro W3" pitchFamily="122" charset="-128"/>
            </a:endParaRPr>
          </a:p>
        </p:txBody>
      </p:sp>
      <p:sp>
        <p:nvSpPr>
          <p:cNvPr id="106499" name="Slide Number Placeholder 3">
            <a:extLst>
              <a:ext uri="{FF2B5EF4-FFF2-40B4-BE49-F238E27FC236}">
                <a16:creationId xmlns:a16="http://schemas.microsoft.com/office/drawing/2014/main" id="{5BE8AB89-2EBA-4239-8A89-B957008D7F9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4E2222C1-7CC8-4032-A9CF-64A60DFD458D}" type="slidenum">
              <a:rPr lang="en-US" altLang="en-US" smtClean="0"/>
              <a:pPr/>
              <a:t>15</a:t>
            </a:fld>
            <a:endParaRPr lang="en-US"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Slide Image Placeholder 1">
            <a:extLst>
              <a:ext uri="{FF2B5EF4-FFF2-40B4-BE49-F238E27FC236}">
                <a16:creationId xmlns:a16="http://schemas.microsoft.com/office/drawing/2014/main" id="{134B106C-1AE9-42D0-B306-D0268ED6AED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9570" name="Notes Placeholder 2">
            <a:extLst>
              <a:ext uri="{FF2B5EF4-FFF2-40B4-BE49-F238E27FC236}">
                <a16:creationId xmlns:a16="http://schemas.microsoft.com/office/drawing/2014/main" id="{F40B9F14-5592-422E-AAF8-0A9B91BBD7A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i="1" dirty="0">
                <a:ea typeface="ヒラギノ角ゴ Pro W3" pitchFamily="122" charset="-128"/>
              </a:rPr>
              <a:t>Specialized assets</a:t>
            </a:r>
            <a:r>
              <a:rPr lang="en-US" altLang="en-US" dirty="0">
                <a:ea typeface="ヒラギノ角ゴ Pro W3" pitchFamily="122" charset="-128"/>
              </a:rPr>
              <a:t> have a high opportunity cost: They have significantly more value in their intended use than in their next-best use.</a:t>
            </a:r>
            <a:r>
              <a:rPr lang="en-US" altLang="en-US" baseline="30000" dirty="0">
                <a:ea typeface="ヒラギノ角ゴ Pro W3" pitchFamily="122" charset="-128"/>
                <a:hlinkClick r:id="rId3"/>
              </a:rPr>
              <a:t>35</a:t>
            </a:r>
            <a:r>
              <a:rPr lang="en-US" altLang="en-US" dirty="0">
                <a:ea typeface="ヒラギノ角ゴ Pro W3" pitchFamily="122" charset="-128"/>
              </a:rPr>
              <a:t> They can come in several forms:</a:t>
            </a:r>
            <a:br>
              <a:rPr lang="en-US" altLang="en-US" dirty="0">
                <a:ea typeface="ヒラギノ角ゴ Pro W3" pitchFamily="122" charset="-128"/>
              </a:rPr>
            </a:br>
            <a:endParaRPr lang="en-US" altLang="en-US" dirty="0">
              <a:ea typeface="ヒラギノ角ゴ Pro W3" pitchFamily="122" charset="-128"/>
            </a:endParaRPr>
          </a:p>
          <a:p>
            <a:r>
              <a:rPr lang="en-US" altLang="en-US" dirty="0">
                <a:ea typeface="ヒラギノ角ゴ Pro W3" pitchFamily="122" charset="-128"/>
              </a:rPr>
              <a:t>▪ </a:t>
            </a:r>
            <a:r>
              <a:rPr lang="en-US" altLang="en-US" i="1" dirty="0">
                <a:ea typeface="ヒラギノ角ゴ Pro W3" pitchFamily="122" charset="-128"/>
              </a:rPr>
              <a:t>Site specificity—</a:t>
            </a:r>
            <a:r>
              <a:rPr lang="en-US" altLang="en-US" dirty="0">
                <a:ea typeface="ヒラギノ角ゴ Pro W3" pitchFamily="122" charset="-128"/>
              </a:rPr>
              <a:t>assets required to be co-located, such as the equipment necessary for mining bauxite and aluminum smelting.</a:t>
            </a:r>
          </a:p>
          <a:p>
            <a:r>
              <a:rPr lang="en-US" altLang="en-US" dirty="0">
                <a:ea typeface="ヒラギノ角ゴ Pro W3" pitchFamily="122" charset="-128"/>
              </a:rPr>
              <a:t>▪ </a:t>
            </a:r>
            <a:r>
              <a:rPr lang="en-US" altLang="en-US" i="1" dirty="0">
                <a:ea typeface="ヒラギノ角ゴ Pro W3" pitchFamily="122" charset="-128"/>
              </a:rPr>
              <a:t>Physical-asset specificity</a:t>
            </a:r>
            <a:r>
              <a:rPr lang="en-US" altLang="en-US" dirty="0">
                <a:ea typeface="ヒラギノ角ゴ Pro W3" pitchFamily="122" charset="-128"/>
              </a:rPr>
              <a:t>—assets whose physical and engineering properties are designed to satisfy a particular customer. Examples include the bottling machinery for E&amp;J Gallo. Given the many brands of wine offered by E&amp;J Gallo, unique equipment, such as molds and a specific production process, is required to produce the different and trademarked bottle shapes.</a:t>
            </a:r>
          </a:p>
          <a:p>
            <a:r>
              <a:rPr lang="en-US" altLang="en-US" dirty="0">
                <a:ea typeface="ヒラギノ角ゴ Pro W3" pitchFamily="122" charset="-128"/>
              </a:rPr>
              <a:t>▪ </a:t>
            </a:r>
            <a:r>
              <a:rPr lang="en-US" altLang="en-US" i="1" dirty="0">
                <a:ea typeface="ヒラギノ角ゴ Pro W3" pitchFamily="122" charset="-128"/>
              </a:rPr>
              <a:t>Human-asset specificity—</a:t>
            </a:r>
            <a:r>
              <a:rPr lang="en-US" altLang="en-US" dirty="0">
                <a:ea typeface="ヒラギノ角ゴ Pro W3" pitchFamily="122" charset="-128"/>
              </a:rPr>
              <a:t>investments made in human capital to acquire unique knowledge and skills, such as mastering the routines and procedures of a specific organization, which are not transferable to a different employer.</a:t>
            </a:r>
          </a:p>
          <a:p>
            <a:endParaRPr lang="en-US" altLang="en-US" dirty="0">
              <a:ea typeface="ヒラギノ角ゴ Pro W3" pitchFamily="122" charset="-128"/>
            </a:endParaRPr>
          </a:p>
        </p:txBody>
      </p:sp>
      <p:sp>
        <p:nvSpPr>
          <p:cNvPr id="109571" name="Slide Number Placeholder 3">
            <a:extLst>
              <a:ext uri="{FF2B5EF4-FFF2-40B4-BE49-F238E27FC236}">
                <a16:creationId xmlns:a16="http://schemas.microsoft.com/office/drawing/2014/main" id="{168DE319-DE27-49F7-A468-A1BC538B55F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7A4BAA76-14D0-423C-836F-BB3AB3421A4D}" type="slidenum">
              <a:rPr lang="en-US" altLang="en-US" smtClean="0"/>
              <a:pPr/>
              <a:t>17</a:t>
            </a:fld>
            <a:endParaRPr lang="en-US"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Slide Image Placeholder 1">
            <a:extLst>
              <a:ext uri="{FF2B5EF4-FFF2-40B4-BE49-F238E27FC236}">
                <a16:creationId xmlns:a16="http://schemas.microsoft.com/office/drawing/2014/main" id="{C01CFBFF-586E-4E42-AD2B-1CFFAC8038B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1618" name="Notes Placeholder 2">
            <a:extLst>
              <a:ext uri="{FF2B5EF4-FFF2-40B4-BE49-F238E27FC236}">
                <a16:creationId xmlns:a16="http://schemas.microsoft.com/office/drawing/2014/main" id="{0515862B-FC40-4C09-990F-FB8290F05D6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Amazon.com, featured in the Chapter Case, is facing potential legal repercussions because of its increasing scale and scope. Amazon now accounts for roughly one-half of all internet retail spending in the United States. In addition, with AWS, physical retail stores, and drone deliveries, Amazon is increasingly becoming a fully vertically integrated enterprise. Many argue that Amazon is much like a utility, providing the backbone for internet commerce, both in the business-to-consumer (B2C) as well as in the business-to-business (B2B) space. This paints a future picture in which rivals are depending more and more on Amazon’s products and services to conduct their own business. Amazon’s tremendous scale and scope can bring it increasingly into conflict with governments. Antitrust enforcers such as the Department of Justice might train their sights on Amazon.</a:t>
            </a:r>
          </a:p>
        </p:txBody>
      </p:sp>
      <p:sp>
        <p:nvSpPr>
          <p:cNvPr id="111619" name="Slide Number Placeholder 3">
            <a:extLst>
              <a:ext uri="{FF2B5EF4-FFF2-40B4-BE49-F238E27FC236}">
                <a16:creationId xmlns:a16="http://schemas.microsoft.com/office/drawing/2014/main" id="{B5C72AE1-17A3-4D0F-82B7-7472C8AABE4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A4DF844B-E1EE-4CBE-BDB7-2781BAF8825F}" type="slidenum">
              <a:rPr lang="en-US" altLang="en-US" smtClean="0"/>
              <a:pPr/>
              <a:t>18</a:t>
            </a:fld>
            <a:endParaRPr lang="en-US"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Slide Image Placeholder 1">
            <a:extLst>
              <a:ext uri="{FF2B5EF4-FFF2-40B4-BE49-F238E27FC236}">
                <a16:creationId xmlns:a16="http://schemas.microsoft.com/office/drawing/2014/main" id="{0575C13A-DC34-4D5D-9A9D-E99C47096F3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3666" name="Notes Placeholder 2">
            <a:extLst>
              <a:ext uri="{FF2B5EF4-FFF2-40B4-BE49-F238E27FC236}">
                <a16:creationId xmlns:a16="http://schemas.microsoft.com/office/drawing/2014/main" id="{6B17898D-FDF7-483A-B367-887C40BB640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In the early days of automobile manufacturing, Ford Motor Co. was frustrated by shortages of raw materials and the limited delivery of parts suppliers. In response, Henry Ford decided to own the whole supply chain, so his company soon ran mining operations, rubber plantations, freighters, blast furnaces, glassworks, and its own parts manufacturer.</a:t>
            </a:r>
          </a:p>
        </p:txBody>
      </p:sp>
      <p:sp>
        <p:nvSpPr>
          <p:cNvPr id="113667" name="Slide Number Placeholder 3">
            <a:extLst>
              <a:ext uri="{FF2B5EF4-FFF2-40B4-BE49-F238E27FC236}">
                <a16:creationId xmlns:a16="http://schemas.microsoft.com/office/drawing/2014/main" id="{2FA76358-559B-4EFE-904E-C927B71226B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6DB48790-7589-4CDE-AFA8-828538D91B7A}" type="slidenum">
              <a:rPr lang="en-US" altLang="en-US" smtClean="0"/>
              <a:pPr/>
              <a:t>19</a:t>
            </a:fld>
            <a:endParaRPr lang="en-US"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3" name="Slide Image Placeholder 1">
            <a:extLst>
              <a:ext uri="{FF2B5EF4-FFF2-40B4-BE49-F238E27FC236}">
                <a16:creationId xmlns:a16="http://schemas.microsoft.com/office/drawing/2014/main" id="{EB0FED8F-559C-4C4D-87DE-7A320D0ED59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5714" name="Notes Placeholder 2">
            <a:extLst>
              <a:ext uri="{FF2B5EF4-FFF2-40B4-BE49-F238E27FC236}">
                <a16:creationId xmlns:a16="http://schemas.microsoft.com/office/drawing/2014/main" id="{FC7319E3-7C32-4EF3-84DB-1FE4E2810EC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ea typeface="ヒラギノ角ゴ Pro W3" pitchFamily="122" charset="-128"/>
            </a:endParaRPr>
          </a:p>
        </p:txBody>
      </p:sp>
      <p:sp>
        <p:nvSpPr>
          <p:cNvPr id="115715" name="Slide Number Placeholder 3">
            <a:extLst>
              <a:ext uri="{FF2B5EF4-FFF2-40B4-BE49-F238E27FC236}">
                <a16:creationId xmlns:a16="http://schemas.microsoft.com/office/drawing/2014/main" id="{20D5A137-E80B-41E9-8374-DCCFC6E6B29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E4F8BD5F-EA3A-4400-B8F3-8C4CBA1D6925}" type="slidenum">
              <a:rPr lang="en-US" altLang="en-US" smtClean="0"/>
              <a:pPr/>
              <a:t>20</a:t>
            </a:fld>
            <a:endParaRPr lang="en-US"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Slide Image Placeholder 1">
            <a:extLst>
              <a:ext uri="{FF2B5EF4-FFF2-40B4-BE49-F238E27FC236}">
                <a16:creationId xmlns:a16="http://schemas.microsoft.com/office/drawing/2014/main" id="{8E21D55E-F8C1-49DC-9D24-5D07A254DFC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7762" name="Notes Placeholder 2">
            <a:extLst>
              <a:ext uri="{FF2B5EF4-FFF2-40B4-BE49-F238E27FC236}">
                <a16:creationId xmlns:a16="http://schemas.microsoft.com/office/drawing/2014/main" id="{BCD985A3-2895-4959-8C6A-FF96636A2CD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Both Apple and Nike, for example, use taper integration: They own retail outlets but also use other retailers, both the brick-and-mortar type and online.</a:t>
            </a:r>
          </a:p>
        </p:txBody>
      </p:sp>
      <p:sp>
        <p:nvSpPr>
          <p:cNvPr id="117763" name="Slide Number Placeholder 3">
            <a:extLst>
              <a:ext uri="{FF2B5EF4-FFF2-40B4-BE49-F238E27FC236}">
                <a16:creationId xmlns:a16="http://schemas.microsoft.com/office/drawing/2014/main" id="{5E03E3AB-0020-4207-8041-E5E9326F89E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FC10C0B5-CBD7-4F6A-AF97-227EECA5D183}" type="slidenum">
              <a:rPr lang="en-US" altLang="en-US" smtClean="0"/>
              <a:pPr/>
              <a:t>21</a:t>
            </a:fld>
            <a:endParaRPr lang="en-US"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Slide Image Placeholder 1">
            <a:extLst>
              <a:ext uri="{FF2B5EF4-FFF2-40B4-BE49-F238E27FC236}">
                <a16:creationId xmlns:a16="http://schemas.microsoft.com/office/drawing/2014/main" id="{1E4DCC94-7EFB-41FB-8F3C-4C871D667BD2}"/>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0898" name="Notes Placeholder 2">
            <a:extLst>
              <a:ext uri="{FF2B5EF4-FFF2-40B4-BE49-F238E27FC236}">
                <a16:creationId xmlns:a16="http://schemas.microsoft.com/office/drawing/2014/main" id="{DBCE9C34-AA35-46F5-9510-76E3F7ABFB20}"/>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ea typeface="ヒラギノ角ゴ Pro W3" pitchFamily="122" charset="-128"/>
            </a:endParaRPr>
          </a:p>
        </p:txBody>
      </p:sp>
      <p:sp>
        <p:nvSpPr>
          <p:cNvPr id="80899" name="Slide Number Placeholder 3">
            <a:extLst>
              <a:ext uri="{FF2B5EF4-FFF2-40B4-BE49-F238E27FC236}">
                <a16:creationId xmlns:a16="http://schemas.microsoft.com/office/drawing/2014/main" id="{67D240FA-CDEF-464F-80FC-FF1552970F50}"/>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C2B18910-8188-49AF-BB5D-C06AA0254A06}" type="slidenum">
              <a:rPr lang="en-US" altLang="en-US" smtClean="0">
                <a:solidFill>
                  <a:srgbClr val="000000"/>
                </a:solidFill>
              </a:rPr>
              <a:pPr/>
              <a:t>2</a:t>
            </a:fld>
            <a:endParaRPr lang="en-US" altLang="en-US" dirty="0">
              <a:solidFill>
                <a:srgbClr val="000000"/>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9" name="Slide Image Placeholder 1">
            <a:extLst>
              <a:ext uri="{FF2B5EF4-FFF2-40B4-BE49-F238E27FC236}">
                <a16:creationId xmlns:a16="http://schemas.microsoft.com/office/drawing/2014/main" id="{F1EAA91D-3D60-4C64-95B8-9C22F1ED9EE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9810" name="Notes Placeholder 2">
            <a:extLst>
              <a:ext uri="{FF2B5EF4-FFF2-40B4-BE49-F238E27FC236}">
                <a16:creationId xmlns:a16="http://schemas.microsoft.com/office/drawing/2014/main" id="{AE26969A-7C41-4B7F-8C14-32E4B69E1DE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Coca-Cola, for example, focuses on soft drinks and thus on a </a:t>
            </a:r>
            <a:r>
              <a:rPr lang="en-US" altLang="en-US" i="1" dirty="0">
                <a:ea typeface="ヒラギノ角ゴ Pro W3" pitchFamily="122" charset="-128"/>
              </a:rPr>
              <a:t>single</a:t>
            </a:r>
            <a:r>
              <a:rPr lang="en-US" altLang="en-US" dirty="0">
                <a:ea typeface="ヒラギノ角ゴ Pro W3" pitchFamily="122" charset="-128"/>
              </a:rPr>
              <a:t> product market. Its archrival PepsiCo competes directly with Coca-Cola by selling a wide variety of soft drinks and other beverages, and also offering different types of chips such as Lay’s, Doritos, and Cheetos, as well as Quaker Oats products such as oatmeal and granola bars. Although PepsiCo is more diversified than Coca-Cola, it has reduced its level of diversification in recent years.</a:t>
            </a:r>
            <a:endParaRPr lang="en-US" altLang="en-US" b="1" dirty="0">
              <a:ea typeface="ヒラギノ角ゴ Pro W3" pitchFamily="122" charset="-128"/>
            </a:endParaRPr>
          </a:p>
          <a:p>
            <a:endParaRPr lang="en-US" altLang="en-US" b="1" dirty="0">
              <a:ea typeface="ヒラギノ角ゴ Pro W3" pitchFamily="122" charset="-128"/>
            </a:endParaRPr>
          </a:p>
          <a:p>
            <a:r>
              <a:rPr lang="en-US" altLang="en-US" b="1" dirty="0">
                <a:ea typeface="ヒラギノ角ゴ Pro W3" pitchFamily="122" charset="-128"/>
              </a:rPr>
              <a:t>product–market diversification strategy</a:t>
            </a:r>
            <a:endParaRPr lang="en-US" altLang="en-US" dirty="0">
              <a:ea typeface="ヒラギノ角ゴ Pro W3" pitchFamily="122" charset="-128"/>
            </a:endParaRPr>
          </a:p>
          <a:p>
            <a:r>
              <a:rPr lang="en-US" altLang="en-US" dirty="0">
                <a:ea typeface="ヒラギノ角ゴ Pro W3" pitchFamily="122" charset="-128"/>
              </a:rPr>
              <a:t>Corporate strategy in which a firm is active in several different product markets </a:t>
            </a:r>
            <a:r>
              <a:rPr lang="en-US" altLang="en-US" i="1" dirty="0">
                <a:ea typeface="ヒラギノ角ゴ Pro W3" pitchFamily="122" charset="-128"/>
              </a:rPr>
              <a:t>and</a:t>
            </a:r>
            <a:r>
              <a:rPr lang="en-US" altLang="en-US" dirty="0">
                <a:ea typeface="ヒラギノ角ゴ Pro W3" pitchFamily="122" charset="-128"/>
              </a:rPr>
              <a:t> several different countries.</a:t>
            </a:r>
          </a:p>
          <a:p>
            <a:endParaRPr lang="en-US" altLang="en-US" dirty="0">
              <a:ea typeface="ヒラギノ角ゴ Pro W3" pitchFamily="122" charset="-128"/>
            </a:endParaRPr>
          </a:p>
        </p:txBody>
      </p:sp>
      <p:sp>
        <p:nvSpPr>
          <p:cNvPr id="119811" name="Slide Number Placeholder 3">
            <a:extLst>
              <a:ext uri="{FF2B5EF4-FFF2-40B4-BE49-F238E27FC236}">
                <a16:creationId xmlns:a16="http://schemas.microsoft.com/office/drawing/2014/main" id="{E0BC5698-F0FD-4C1A-A5B6-74D47D48A95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7F016036-F2CB-4542-A860-E7C2C77CD10A}" type="slidenum">
              <a:rPr lang="en-US" altLang="en-US" smtClean="0"/>
              <a:pPr/>
              <a:t>22</a:t>
            </a:fld>
            <a:endParaRPr lang="en-US"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Slide Image Placeholder 1">
            <a:extLst>
              <a:ext uri="{FF2B5EF4-FFF2-40B4-BE49-F238E27FC236}">
                <a16:creationId xmlns:a16="http://schemas.microsoft.com/office/drawing/2014/main" id="{CA3FD323-E0BE-4F25-9997-F7AE3877EE6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9155D408-A649-442D-9E66-8BC4E1213656}"/>
              </a:ext>
            </a:extLst>
          </p:cNvPr>
          <p:cNvSpPr>
            <a:spLocks noGrp="1"/>
          </p:cNvSpPr>
          <p:nvPr>
            <p:ph type="body" idx="1"/>
          </p:nvPr>
        </p:nvSpPr>
        <p:spPr/>
        <p:txBody>
          <a:bodyPr/>
          <a:lstStyle/>
          <a:p>
            <a:pPr>
              <a:defRPr/>
            </a:pPr>
            <a:r>
              <a:rPr lang="en-US" dirty="0"/>
              <a:t>Examples of the four main types of diversification:</a:t>
            </a:r>
          </a:p>
          <a:p>
            <a:pPr marL="514350" indent="-514350">
              <a:buFont typeface="+mj-lt"/>
              <a:buAutoNum type="arabicPeriod"/>
              <a:defRPr/>
            </a:pPr>
            <a:r>
              <a:rPr lang="en-US" dirty="0">
                <a:ea typeface="Arial" charset="0"/>
              </a:rPr>
              <a:t>Single business - </a:t>
            </a:r>
            <a:r>
              <a:rPr lang="en-US" dirty="0"/>
              <a:t>Coca-Cola, Google, Facebook</a:t>
            </a:r>
          </a:p>
          <a:p>
            <a:pPr marL="514350" indent="-514350">
              <a:buFont typeface="+mj-lt"/>
              <a:buAutoNum type="arabicPeriod"/>
              <a:defRPr/>
            </a:pPr>
            <a:r>
              <a:rPr lang="en-US" dirty="0">
                <a:ea typeface="Arial" charset="0"/>
              </a:rPr>
              <a:t>Dominant business - </a:t>
            </a:r>
            <a:r>
              <a:rPr lang="en-US" dirty="0"/>
              <a:t>Harley Davidson, Nestle, UPS</a:t>
            </a:r>
          </a:p>
          <a:p>
            <a:pPr marL="514350" indent="-514350">
              <a:buFont typeface="+mj-lt"/>
              <a:buAutoNum type="arabicPeriod"/>
              <a:defRPr/>
            </a:pPr>
            <a:r>
              <a:rPr lang="en-US" dirty="0">
                <a:ea typeface="Arial" charset="0"/>
              </a:rPr>
              <a:t>Related diversification - </a:t>
            </a:r>
            <a:r>
              <a:rPr lang="en-US" dirty="0"/>
              <a:t>Related Constrained: ExxonMobile, Nike; Related Linked: Amazon, Disney</a:t>
            </a:r>
          </a:p>
          <a:p>
            <a:pPr marL="514350" indent="-514350">
              <a:buFont typeface="+mj-lt"/>
              <a:buAutoNum type="arabicPeriod"/>
              <a:defRPr/>
            </a:pPr>
            <a:r>
              <a:rPr lang="en-US" dirty="0">
                <a:ea typeface="Arial" charset="0"/>
              </a:rPr>
              <a:t>Unrelated diversification: (conglomerate) - </a:t>
            </a:r>
            <a:r>
              <a:rPr lang="en-US" dirty="0"/>
              <a:t>Berkshire Hathaway</a:t>
            </a:r>
          </a:p>
          <a:p>
            <a:pPr>
              <a:buFont typeface="+mj-lt"/>
              <a:buNone/>
              <a:defRPr/>
            </a:pPr>
            <a:endParaRPr lang="en-US" dirty="0"/>
          </a:p>
          <a:p>
            <a:pPr>
              <a:buFont typeface="+mj-lt"/>
              <a:buNone/>
              <a:defRPr/>
            </a:pPr>
            <a:r>
              <a:rPr lang="en-US" dirty="0"/>
              <a:t>A related-diversification strategy entails two types of costs: coordination and influence costs. </a:t>
            </a:r>
            <a:r>
              <a:rPr lang="en-US" i="1" dirty="0"/>
              <a:t>Coordination costs</a:t>
            </a:r>
            <a:r>
              <a:rPr lang="en-US" dirty="0"/>
              <a:t> are a function of the number, size, and types of businesses that are linked. </a:t>
            </a:r>
            <a:r>
              <a:rPr lang="en-US" i="1" dirty="0"/>
              <a:t>Influence costs</a:t>
            </a:r>
            <a:r>
              <a:rPr lang="en-US" dirty="0"/>
              <a:t> occur due to political maneuvering by managers to influence capital and resource allocation and the resulting inefficiencies stemming from suboptimal allocation of scarce resource.</a:t>
            </a:r>
          </a:p>
          <a:p>
            <a:pPr>
              <a:defRPr/>
            </a:pPr>
            <a:endParaRPr lang="en-US" dirty="0"/>
          </a:p>
        </p:txBody>
      </p:sp>
      <p:sp>
        <p:nvSpPr>
          <p:cNvPr id="121859" name="Slide Number Placeholder 3">
            <a:extLst>
              <a:ext uri="{FF2B5EF4-FFF2-40B4-BE49-F238E27FC236}">
                <a16:creationId xmlns:a16="http://schemas.microsoft.com/office/drawing/2014/main" id="{FE58C681-A5A5-4103-AC44-84960C8B0AC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E304056B-C7FE-40B8-BFE9-389709C37491}" type="slidenum">
              <a:rPr lang="en-US" altLang="en-US" smtClean="0"/>
              <a:pPr/>
              <a:t>23</a:t>
            </a:fld>
            <a:endParaRPr lang="en-US"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5" name="Slide Image Placeholder 1">
            <a:extLst>
              <a:ext uri="{FF2B5EF4-FFF2-40B4-BE49-F238E27FC236}">
                <a16:creationId xmlns:a16="http://schemas.microsoft.com/office/drawing/2014/main" id="{56CBBC95-8C35-419C-A35F-6AEC2101BBD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5715" name="Notes Placeholder 2">
            <a:extLst>
              <a:ext uri="{FF2B5EF4-FFF2-40B4-BE49-F238E27FC236}">
                <a16:creationId xmlns:a16="http://schemas.microsoft.com/office/drawing/2014/main" id="{2B5BD471-BBC7-446D-AF02-B99A6AF5462B}"/>
              </a:ext>
            </a:extLst>
          </p:cNvPr>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defRPr/>
            </a:pPr>
            <a:r>
              <a:rPr lang="en-US" altLang="en-US" dirty="0">
                <a:ea typeface="ヒラギノ角ゴ Pro W3" pitchFamily="122" charset="-128"/>
              </a:rPr>
              <a:t>This image shows a guide for managerial decisions in regard to diversification strategies. The first task for managers is to identify their existing core competencies and understand the firm’s current market situation. When applying an existing or new dimension to core competencies and markets, four quadrants emerge, each with distinct strategic implications. </a:t>
            </a:r>
          </a:p>
          <a:p>
            <a:pPr>
              <a:defRPr/>
            </a:pPr>
            <a:endParaRPr lang="en-US" altLang="en-US" dirty="0">
              <a:ea typeface="ヒラギノ角ゴ Pro W3" pitchFamily="122" charset="-128"/>
            </a:endParaRPr>
          </a:p>
          <a:p>
            <a:pPr>
              <a:defRPr/>
            </a:pPr>
            <a:r>
              <a:rPr lang="en-US" altLang="en-US" dirty="0">
                <a:ea typeface="ヒラギノ角ゴ Pro W3" pitchFamily="122" charset="-128"/>
              </a:rPr>
              <a:t>Four options to formulate corporate strategy via core competencies:</a:t>
            </a:r>
          </a:p>
          <a:p>
            <a:pPr marL="171450" indent="-171450">
              <a:buFont typeface="Arial" panose="020B0604020202020204" pitchFamily="34" charset="0"/>
              <a:buChar char="•"/>
              <a:defRPr/>
            </a:pPr>
            <a:r>
              <a:rPr lang="en-US" altLang="en-US" dirty="0">
                <a:ea typeface="ヒラギノ角ゴ Pro W3" pitchFamily="122" charset="-128"/>
              </a:rPr>
              <a:t>Leverage existing core competencies to improve current market position. </a:t>
            </a:r>
          </a:p>
          <a:p>
            <a:pPr marL="171450" indent="-171450">
              <a:buFont typeface="Arial" panose="020B0604020202020204" pitchFamily="34" charset="0"/>
              <a:buChar char="•"/>
              <a:defRPr/>
            </a:pPr>
            <a:r>
              <a:rPr lang="en-US" altLang="en-US" dirty="0">
                <a:ea typeface="ヒラギノ角ゴ Pro W3" pitchFamily="122" charset="-128"/>
              </a:rPr>
              <a:t>Build new core competencies to protect and extend current market position. </a:t>
            </a:r>
          </a:p>
          <a:p>
            <a:pPr marL="171450" indent="-171450">
              <a:buFont typeface="Arial" panose="020B0604020202020204" pitchFamily="34" charset="0"/>
              <a:buChar char="•"/>
              <a:defRPr/>
            </a:pPr>
            <a:r>
              <a:rPr lang="en-US" altLang="en-US" dirty="0">
                <a:ea typeface="ヒラギノ角ゴ Pro W3" pitchFamily="122" charset="-128"/>
              </a:rPr>
              <a:t>Redeploy and recombine existing core competencies to compete in markets of the future. </a:t>
            </a:r>
          </a:p>
          <a:p>
            <a:pPr marL="171450" indent="-171450">
              <a:buFont typeface="Arial" panose="020B0604020202020204" pitchFamily="34" charset="0"/>
              <a:buChar char="•"/>
              <a:defRPr/>
            </a:pPr>
            <a:r>
              <a:rPr lang="en-US" altLang="en-US" dirty="0">
                <a:ea typeface="ヒラギノ角ゴ Pro W3" pitchFamily="122" charset="-128"/>
              </a:rPr>
              <a:t>Build new core competencies to create and compete in markets of the future.</a:t>
            </a:r>
          </a:p>
        </p:txBody>
      </p:sp>
      <p:sp>
        <p:nvSpPr>
          <p:cNvPr id="123907" name="Slide Number Placeholder 3">
            <a:extLst>
              <a:ext uri="{FF2B5EF4-FFF2-40B4-BE49-F238E27FC236}">
                <a16:creationId xmlns:a16="http://schemas.microsoft.com/office/drawing/2014/main" id="{9ABF4D17-87C7-4C12-A699-E9B1447786C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816A770A-436B-4AE2-ABD4-993372D4CEEB}" type="slidenum">
              <a:rPr lang="en-US" altLang="en-US" smtClean="0"/>
              <a:pPr/>
              <a:t>24</a:t>
            </a:fld>
            <a:endParaRPr lang="en-US"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3" name="Slide Image Placeholder 1">
            <a:extLst>
              <a:ext uri="{FF2B5EF4-FFF2-40B4-BE49-F238E27FC236}">
                <a16:creationId xmlns:a16="http://schemas.microsoft.com/office/drawing/2014/main" id="{159FFE50-46EC-4318-891D-9732236F8C4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5954" name="Notes Placeholder 2">
            <a:extLst>
              <a:ext uri="{FF2B5EF4-FFF2-40B4-BE49-F238E27FC236}">
                <a16:creationId xmlns:a16="http://schemas.microsoft.com/office/drawing/2014/main" id="{BC11C6A5-F59D-436F-B6DC-8C1B2D58CB4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This image shows an inverted U-shaped relationship between the type of diversification and overall firm performance. High and low levels of diversification are generally associated with lower overall performance, while moderate levels of diversification are associated with higher firm performance.</a:t>
            </a:r>
          </a:p>
          <a:p>
            <a:endParaRPr lang="en-US" altLang="en-US" dirty="0">
              <a:ea typeface="ヒラギノ角ゴ Pro W3" pitchFamily="122" charset="-128"/>
            </a:endParaRPr>
          </a:p>
        </p:txBody>
      </p:sp>
      <p:sp>
        <p:nvSpPr>
          <p:cNvPr id="125955" name="Slide Number Placeholder 3">
            <a:extLst>
              <a:ext uri="{FF2B5EF4-FFF2-40B4-BE49-F238E27FC236}">
                <a16:creationId xmlns:a16="http://schemas.microsoft.com/office/drawing/2014/main" id="{B9CB8A89-D86F-4389-B06F-D227C254590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CD65783B-F79A-4972-BE26-01FE43305D16}" type="slidenum">
              <a:rPr lang="en-US" altLang="en-US" smtClean="0"/>
              <a:pPr/>
              <a:t>25</a:t>
            </a:fld>
            <a:endParaRPr lang="en-US"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1" name="Slide Image Placeholder 1">
            <a:extLst>
              <a:ext uri="{FF2B5EF4-FFF2-40B4-BE49-F238E27FC236}">
                <a16:creationId xmlns:a16="http://schemas.microsoft.com/office/drawing/2014/main" id="{E7AF4519-12ED-4E0F-B10F-B0F8C237322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8002" name="Notes Placeholder 2">
            <a:extLst>
              <a:ext uri="{FF2B5EF4-FFF2-40B4-BE49-F238E27FC236}">
                <a16:creationId xmlns:a16="http://schemas.microsoft.com/office/drawing/2014/main" id="{67BBEA34-EB9A-4920-B29F-B61207C6BEE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Instructors: </a:t>
            </a:r>
          </a:p>
          <a:p>
            <a:endParaRPr lang="en-US" altLang="en-US" dirty="0">
              <a:ea typeface="ヒラギノ角ゴ Pro W3" pitchFamily="122" charset="-128"/>
            </a:endParaRPr>
          </a:p>
          <a:p>
            <a:pPr eaLnBrk="1" hangingPunct="1">
              <a:spcBef>
                <a:spcPts val="438"/>
              </a:spcBef>
            </a:pPr>
            <a:r>
              <a:rPr lang="en-US" altLang="en-US" dirty="0">
                <a:ea typeface="ヒラギノ角ゴ Pro W3" pitchFamily="122" charset="-128"/>
              </a:rPr>
              <a:t>The digital companion to this book </a:t>
            </a:r>
            <a:r>
              <a:rPr lang="en-US" altLang="en-US" b="1" dirty="0">
                <a:ea typeface="ヒラギノ角ゴ Pro W3" pitchFamily="122" charset="-128"/>
              </a:rPr>
              <a:t>McGraw-Hill Connect</a:t>
            </a:r>
            <a:r>
              <a:rPr lang="en-US" altLang="en-US" dirty="0">
                <a:ea typeface="ヒラギノ角ゴ Pro W3" pitchFamily="122" charset="-128"/>
              </a:rPr>
              <a:t> has an application exercise on this section of the textbook. It builds student confidence on the scope of the firm particularly as it relates to governmental bodies (LO 8-9). </a:t>
            </a:r>
          </a:p>
          <a:p>
            <a:endParaRPr lang="en-US" altLang="en-US" dirty="0">
              <a:ea typeface="ヒラギノ角ゴ Pro W3" pitchFamily="122" charset="-128"/>
            </a:endParaRPr>
          </a:p>
        </p:txBody>
      </p:sp>
      <p:sp>
        <p:nvSpPr>
          <p:cNvPr id="128003" name="Slide Number Placeholder 3">
            <a:extLst>
              <a:ext uri="{FF2B5EF4-FFF2-40B4-BE49-F238E27FC236}">
                <a16:creationId xmlns:a16="http://schemas.microsoft.com/office/drawing/2014/main" id="{8CBE3714-8B7C-4178-8B84-4D537520D89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54342EA4-CA1E-4587-9450-86DF9DAC1E78}" type="slidenum">
              <a:rPr lang="en-US" altLang="en-US" smtClean="0"/>
              <a:pPr/>
              <a:t>26</a:t>
            </a:fld>
            <a:endParaRPr lang="en-US"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3" name="Slide Image Placeholder 1">
            <a:extLst>
              <a:ext uri="{FF2B5EF4-FFF2-40B4-BE49-F238E27FC236}">
                <a16:creationId xmlns:a16="http://schemas.microsoft.com/office/drawing/2014/main" id="{DD3F155B-D962-4F19-A5C9-01DD536D5CF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1074" name="Notes Placeholder 2">
            <a:extLst>
              <a:ext uri="{FF2B5EF4-FFF2-40B4-BE49-F238E27FC236}">
                <a16:creationId xmlns:a16="http://schemas.microsoft.com/office/drawing/2014/main" id="{D5E50201-738D-4F99-8B7E-EF652839C10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Corporate executives can restructure the portfolio of their firm’s businesses, much like an investor can change a portfolio of stocks.</a:t>
            </a:r>
          </a:p>
        </p:txBody>
      </p:sp>
      <p:sp>
        <p:nvSpPr>
          <p:cNvPr id="131075" name="Slide Number Placeholder 3">
            <a:extLst>
              <a:ext uri="{FF2B5EF4-FFF2-40B4-BE49-F238E27FC236}">
                <a16:creationId xmlns:a16="http://schemas.microsoft.com/office/drawing/2014/main" id="{048BC6EF-2FD0-4E1F-AE29-ECF3EAF2FA4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2C7DDABE-E034-4212-94E9-14F9BA208679}" type="slidenum">
              <a:rPr lang="en-US" altLang="en-US" smtClean="0"/>
              <a:pPr/>
              <a:t>28</a:t>
            </a:fld>
            <a:endParaRPr lang="en-US"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1" name="Slide Image Placeholder 1">
            <a:extLst>
              <a:ext uri="{FF2B5EF4-FFF2-40B4-BE49-F238E27FC236}">
                <a16:creationId xmlns:a16="http://schemas.microsoft.com/office/drawing/2014/main" id="{318978CF-13D1-4D12-A0FD-10EB42CC8E3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22" name="Notes Placeholder 2">
            <a:extLst>
              <a:ext uri="{FF2B5EF4-FFF2-40B4-BE49-F238E27FC236}">
                <a16:creationId xmlns:a16="http://schemas.microsoft.com/office/drawing/2014/main" id="{CB2E0052-9902-49CF-8EF9-28543AB4DEA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The firm plots its SBUs into one of four categories in the matrix: </a:t>
            </a:r>
            <a:r>
              <a:rPr lang="en-US" altLang="en-US" i="1" dirty="0">
                <a:ea typeface="ヒラギノ角ゴ Pro W3" pitchFamily="122" charset="-128"/>
              </a:rPr>
              <a:t>dog, cash cow, star, </a:t>
            </a:r>
            <a:r>
              <a:rPr lang="en-US" altLang="en-US" dirty="0">
                <a:ea typeface="ヒラギノ角ゴ Pro W3" pitchFamily="122" charset="-128"/>
              </a:rPr>
              <a:t>and </a:t>
            </a:r>
            <a:r>
              <a:rPr lang="en-US" altLang="en-US" i="1" dirty="0">
                <a:ea typeface="ヒラギノ角ゴ Pro W3" pitchFamily="122" charset="-128"/>
              </a:rPr>
              <a:t>question mark. </a:t>
            </a:r>
            <a:r>
              <a:rPr lang="en-US" altLang="en-US" dirty="0">
                <a:ea typeface="ヒラギノ角ゴ Pro W3" pitchFamily="122" charset="-128"/>
              </a:rPr>
              <a:t>Each category warrants a different investment strategy. All four categories shape the firm’s corporate strategy.</a:t>
            </a:r>
          </a:p>
          <a:p>
            <a:endParaRPr lang="en-US" altLang="en-US" dirty="0">
              <a:ea typeface="ヒラギノ角ゴ Pro W3" pitchFamily="122" charset="-128"/>
            </a:endParaRPr>
          </a:p>
          <a:p>
            <a:r>
              <a:rPr lang="en-US" altLang="en-US" dirty="0">
                <a:ea typeface="ヒラギノ角ゴ Pro W3" pitchFamily="122" charset="-128"/>
              </a:rPr>
              <a:t>SBUs identified as </a:t>
            </a:r>
            <a:r>
              <a:rPr lang="en-US" altLang="en-US" i="1" dirty="0">
                <a:ea typeface="ヒラギノ角ゴ Pro W3" pitchFamily="122" charset="-128"/>
              </a:rPr>
              <a:t>dogs</a:t>
            </a:r>
            <a:r>
              <a:rPr lang="en-US" altLang="en-US" dirty="0">
                <a:ea typeface="ヒラギノ角ゴ Pro W3" pitchFamily="122" charset="-128"/>
              </a:rPr>
              <a:t> are relatively easy to identify: They are the underperforming businesses. Dogs hold a small market share in a low-growth market; they have low and unstable earnings, combined with neutral or negative cash flows. The strategic recommendations are either to </a:t>
            </a:r>
            <a:r>
              <a:rPr lang="en-US" altLang="en-US" i="1" dirty="0">
                <a:ea typeface="ヒラギノ角ゴ Pro W3" pitchFamily="122" charset="-128"/>
              </a:rPr>
              <a:t>divest</a:t>
            </a:r>
            <a:r>
              <a:rPr lang="en-US" altLang="en-US" dirty="0">
                <a:ea typeface="ヒラギノ角ゴ Pro W3" pitchFamily="122" charset="-128"/>
              </a:rPr>
              <a:t> the business or to </a:t>
            </a:r>
            <a:r>
              <a:rPr lang="en-US" altLang="en-US" i="1" dirty="0">
                <a:ea typeface="ヒラギノ角ゴ Pro W3" pitchFamily="122" charset="-128"/>
              </a:rPr>
              <a:t>harvest</a:t>
            </a:r>
            <a:r>
              <a:rPr lang="en-US" altLang="en-US" dirty="0">
                <a:ea typeface="ヒラギノ角ゴ Pro W3" pitchFamily="122" charset="-128"/>
              </a:rPr>
              <a:t> it.</a:t>
            </a:r>
          </a:p>
          <a:p>
            <a:endParaRPr lang="en-US" altLang="en-US" dirty="0">
              <a:ea typeface="ヒラギノ角ゴ Pro W3" pitchFamily="122" charset="-128"/>
            </a:endParaRPr>
          </a:p>
          <a:p>
            <a:r>
              <a:rPr lang="en-US" altLang="en-US" i="1" dirty="0">
                <a:ea typeface="ヒラギノ角ゴ Pro W3" pitchFamily="122" charset="-128"/>
              </a:rPr>
              <a:t>Cash cows,</a:t>
            </a:r>
            <a:r>
              <a:rPr lang="en-US" altLang="en-US" dirty="0">
                <a:ea typeface="ヒラギノ角ゴ Pro W3" pitchFamily="122" charset="-128"/>
              </a:rPr>
              <a:t> in contrast, are SBUs that compete in a low-growth market but hold considerable market share. Their earnings and cash flows are high and stable. The strategic recommendation is to invest enough into cash cows to hold their current position and to avoid having them turn into dogs.</a:t>
            </a:r>
          </a:p>
          <a:p>
            <a:endParaRPr lang="en-US" altLang="en-US" dirty="0">
              <a:ea typeface="ヒラギノ角ゴ Pro W3" pitchFamily="122" charset="-128"/>
            </a:endParaRPr>
          </a:p>
          <a:p>
            <a:r>
              <a:rPr lang="en-US" altLang="en-US" dirty="0">
                <a:ea typeface="ヒラギノ角ゴ Pro W3" pitchFamily="122" charset="-128"/>
              </a:rPr>
              <a:t>A corporation’s </a:t>
            </a:r>
            <a:r>
              <a:rPr lang="en-US" altLang="en-US" i="1" dirty="0">
                <a:ea typeface="ヒラギノ角ゴ Pro W3" pitchFamily="122" charset="-128"/>
              </a:rPr>
              <a:t>star</a:t>
            </a:r>
            <a:r>
              <a:rPr lang="en-US" altLang="en-US" dirty="0">
                <a:ea typeface="ヒラギノ角ゴ Pro W3" pitchFamily="122" charset="-128"/>
              </a:rPr>
              <a:t> SBUs hold a high market share in a fast-growing market. Their earnings are high and either stable or growing. The recommendation for the corporate strategist is to invest sufficient resources to hold the star’s position or even increase investments for future growth.</a:t>
            </a:r>
          </a:p>
          <a:p>
            <a:endParaRPr lang="en-US" altLang="en-US" dirty="0">
              <a:ea typeface="ヒラギノ角ゴ Pro W3" pitchFamily="122" charset="-128"/>
            </a:endParaRPr>
          </a:p>
          <a:p>
            <a:r>
              <a:rPr lang="en-US" altLang="en-US" dirty="0">
                <a:ea typeface="ヒラギノ角ゴ Pro W3" pitchFamily="122" charset="-128"/>
              </a:rPr>
              <a:t>Finally, some SBUs are </a:t>
            </a:r>
            <a:r>
              <a:rPr lang="en-US" altLang="en-US" i="1" dirty="0">
                <a:ea typeface="ヒラギノ角ゴ Pro W3" pitchFamily="122" charset="-128"/>
              </a:rPr>
              <a:t>question marks:</a:t>
            </a:r>
            <a:r>
              <a:rPr lang="en-US" altLang="en-US" dirty="0">
                <a:ea typeface="ヒラギノ角ゴ Pro W3" pitchFamily="122" charset="-128"/>
              </a:rPr>
              <a:t> It is not clear whether they will turn into dogs or stars. Their earnings are low and unstable, but they might be growing. The cash flow, however, is negative. Ideally, corporate executives want to invest in question marks to increase their relative market share so they turn into stars.</a:t>
            </a:r>
          </a:p>
          <a:p>
            <a:endParaRPr lang="en-US" altLang="en-US" dirty="0">
              <a:ea typeface="ヒラギノ角ゴ Pro W3" pitchFamily="122" charset="-128"/>
            </a:endParaRPr>
          </a:p>
        </p:txBody>
      </p:sp>
      <p:sp>
        <p:nvSpPr>
          <p:cNvPr id="133123" name="Slide Number Placeholder 3">
            <a:extLst>
              <a:ext uri="{FF2B5EF4-FFF2-40B4-BE49-F238E27FC236}">
                <a16:creationId xmlns:a16="http://schemas.microsoft.com/office/drawing/2014/main" id="{6D78759E-981C-47A0-9332-3949A43804D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A23201D7-C45F-4E01-B14E-33ADF6FADE2E}" type="slidenum">
              <a:rPr lang="en-US" altLang="en-US" smtClean="0"/>
              <a:pPr/>
              <a:t>29</a:t>
            </a:fld>
            <a:endParaRPr lang="en-US"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69" name="Slide Image Placeholder 1">
            <a:extLst>
              <a:ext uri="{FF2B5EF4-FFF2-40B4-BE49-F238E27FC236}">
                <a16:creationId xmlns:a16="http://schemas.microsoft.com/office/drawing/2014/main" id="{C61D4D8C-B679-474C-B169-D37DB124F4A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5170" name="Notes Placeholder 2">
            <a:extLst>
              <a:ext uri="{FF2B5EF4-FFF2-40B4-BE49-F238E27FC236}">
                <a16:creationId xmlns:a16="http://schemas.microsoft.com/office/drawing/2014/main" id="{2A1F536F-91B1-4E49-A197-E2232AA01E9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Until recently, for example, GE Capital brought in close to $70 billion in annual revenues and generated more than half of GE’s profits.</a:t>
            </a:r>
            <a:r>
              <a:rPr lang="en-US" altLang="en-US" baseline="30000" dirty="0">
                <a:ea typeface="ヒラギノ角ゴ Pro W3" pitchFamily="122" charset="-128"/>
                <a:hlinkClick r:id="rId3"/>
              </a:rPr>
              <a:t>77</a:t>
            </a:r>
            <a:r>
              <a:rPr lang="en-US" altLang="en-US" dirty="0">
                <a:ea typeface="ヒラギノ角ゴ Pro W3" pitchFamily="122" charset="-128"/>
              </a:rPr>
              <a:t> In combination with GE’s triple-A debt rating, having access to such a large finance arm allowed GE to benefit from a lower cost of capital, which in turn was a source of value creation in itself. In 2009, at the height of the global financial crises, GE lost its AAA debt rating. The lower debt rating and the smaller finance unit are likely to result in a higher cost of capital, and thus a potential loss in value creation through internal capital markets. GE subsequently sold it’s GE Capital business unit.</a:t>
            </a:r>
          </a:p>
        </p:txBody>
      </p:sp>
      <p:sp>
        <p:nvSpPr>
          <p:cNvPr id="135171" name="Slide Number Placeholder 3">
            <a:extLst>
              <a:ext uri="{FF2B5EF4-FFF2-40B4-BE49-F238E27FC236}">
                <a16:creationId xmlns:a16="http://schemas.microsoft.com/office/drawing/2014/main" id="{8A4B263D-2179-431D-B89F-5B9C7AC116D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77599F13-56F8-427B-9864-76A1DC76E979}" type="slidenum">
              <a:rPr lang="en-US" altLang="en-US" smtClean="0"/>
              <a:pPr/>
              <a:t>30</a:t>
            </a:fld>
            <a:endParaRPr lang="en-US"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Slide Image Placeholder 1">
            <a:extLst>
              <a:ext uri="{FF2B5EF4-FFF2-40B4-BE49-F238E27FC236}">
                <a16:creationId xmlns:a16="http://schemas.microsoft.com/office/drawing/2014/main" id="{09EC0CE5-224C-4138-BDFC-331AEBD9A38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3702FCC2-03E0-46EA-BBCC-9463E72B9DE4}"/>
              </a:ext>
            </a:extLst>
          </p:cNvPr>
          <p:cNvSpPr>
            <a:spLocks noGrp="1"/>
          </p:cNvSpPr>
          <p:nvPr>
            <p:ph type="body" idx="1"/>
          </p:nvPr>
        </p:nvSpPr>
        <p:spPr/>
        <p:txBody>
          <a:bodyPr/>
          <a:lstStyle/>
          <a:p>
            <a:pPr marL="171450" indent="-171450">
              <a:buFont typeface="Arial" panose="020B0604020202020204" pitchFamily="34" charset="0"/>
              <a:buChar char="•"/>
              <a:defRPr/>
            </a:pPr>
            <a:r>
              <a:rPr lang="en-US" i="1" dirty="0"/>
              <a:t>Vertical integration:</a:t>
            </a:r>
            <a:r>
              <a:rPr lang="en-US" dirty="0"/>
              <a:t> In what stages of the industry value chain should the company participate? The industry value chain describes the transformation of raw materials into finished goods and services along distinct vertical stages.</a:t>
            </a:r>
          </a:p>
          <a:p>
            <a:pPr marL="171450" indent="-171450">
              <a:buFont typeface="Arial" panose="020B0604020202020204" pitchFamily="34" charset="0"/>
              <a:buChar char="•"/>
              <a:defRPr/>
            </a:pPr>
            <a:r>
              <a:rPr lang="en-US" i="1" dirty="0"/>
              <a:t>Diversification:</a:t>
            </a:r>
            <a:r>
              <a:rPr lang="en-US" dirty="0"/>
              <a:t> What range of products and services should the company offer?</a:t>
            </a:r>
          </a:p>
          <a:p>
            <a:pPr marL="171450" indent="-171450">
              <a:buFont typeface="Arial" panose="020B0604020202020204" pitchFamily="34" charset="0"/>
              <a:buChar char="•"/>
              <a:defRPr/>
            </a:pPr>
            <a:r>
              <a:rPr lang="en-US" i="1" dirty="0"/>
              <a:t>Geographic scope:</a:t>
            </a:r>
            <a:r>
              <a:rPr lang="en-US" dirty="0"/>
              <a:t> Where should the company compete geographically in terms of regional, national, or international markets?</a:t>
            </a:r>
          </a:p>
          <a:p>
            <a:pPr>
              <a:defRPr/>
            </a:pPr>
            <a:endParaRPr lang="en-US" dirty="0"/>
          </a:p>
        </p:txBody>
      </p:sp>
      <p:sp>
        <p:nvSpPr>
          <p:cNvPr id="83971" name="Slide Number Placeholder 3">
            <a:extLst>
              <a:ext uri="{FF2B5EF4-FFF2-40B4-BE49-F238E27FC236}">
                <a16:creationId xmlns:a16="http://schemas.microsoft.com/office/drawing/2014/main" id="{32CCAAE8-F770-46DD-8962-3153A1A8CE9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255DDCCC-CC9E-424B-9370-1E5480CAF4AF}" type="slidenum">
              <a:rPr lang="en-US" altLang="en-US" smtClean="0"/>
              <a:pPr/>
              <a:t>4</a:t>
            </a:fld>
            <a:endParaRPr lang="en-US"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Slide Image Placeholder 1">
            <a:extLst>
              <a:ext uri="{FF2B5EF4-FFF2-40B4-BE49-F238E27FC236}">
                <a16:creationId xmlns:a16="http://schemas.microsoft.com/office/drawing/2014/main" id="{FA46CA86-1822-4F7A-AD67-F931468FF9E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6018" name="Notes Placeholder 2">
            <a:extLst>
              <a:ext uri="{FF2B5EF4-FFF2-40B4-BE49-F238E27FC236}">
                <a16:creationId xmlns:a16="http://schemas.microsoft.com/office/drawing/2014/main" id="{F9631CE6-416F-4C9E-A1C8-484150FFD38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Increase profits – results in shareholder returns</a:t>
            </a:r>
          </a:p>
          <a:p>
            <a:r>
              <a:rPr lang="en-US" altLang="en-US" dirty="0">
                <a:ea typeface="ヒラギノ角ゴ Pro W3" pitchFamily="122" charset="-128"/>
              </a:rPr>
              <a:t>Lower costs – growth enables efficiency</a:t>
            </a:r>
          </a:p>
          <a:p>
            <a:r>
              <a:rPr lang="en-US" altLang="en-US" dirty="0">
                <a:ea typeface="ヒラギノ角ゴ Pro W3" pitchFamily="122" charset="-128"/>
              </a:rPr>
              <a:t>Increase market power – fewer competitors, more bargaining power, higher profitability</a:t>
            </a:r>
          </a:p>
          <a:p>
            <a:r>
              <a:rPr lang="en-US" altLang="en-US" dirty="0">
                <a:ea typeface="ヒラギノ角ゴ Pro W3" pitchFamily="122" charset="-128"/>
              </a:rPr>
              <a:t>Reduce risk – low performance in one SBU can be compensated by another </a:t>
            </a:r>
          </a:p>
          <a:p>
            <a:r>
              <a:rPr lang="en-US" altLang="en-US" dirty="0">
                <a:ea typeface="ヒラギノ角ゴ Pro W3" pitchFamily="122" charset="-128"/>
              </a:rPr>
              <a:t>Motivate management – job security</a:t>
            </a:r>
          </a:p>
          <a:p>
            <a:endParaRPr lang="en-US" altLang="en-US" dirty="0">
              <a:ea typeface="ヒラギノ角ゴ Pro W3" pitchFamily="122" charset="-128"/>
            </a:endParaRPr>
          </a:p>
        </p:txBody>
      </p:sp>
      <p:sp>
        <p:nvSpPr>
          <p:cNvPr id="86019" name="Slide Number Placeholder 3">
            <a:extLst>
              <a:ext uri="{FF2B5EF4-FFF2-40B4-BE49-F238E27FC236}">
                <a16:creationId xmlns:a16="http://schemas.microsoft.com/office/drawing/2014/main" id="{466FFA9A-713F-4082-B781-B73297F2A5E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AC30E32D-D783-407B-BD7E-963DCD330E76}" type="slidenum">
              <a:rPr lang="en-US" altLang="en-US" smtClean="0"/>
              <a:pPr/>
              <a:t>5</a:t>
            </a:fld>
            <a:endParaRPr lang="en-US"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Slide Image Placeholder 1">
            <a:extLst>
              <a:ext uri="{FF2B5EF4-FFF2-40B4-BE49-F238E27FC236}">
                <a16:creationId xmlns:a16="http://schemas.microsoft.com/office/drawing/2014/main" id="{5F33E072-DE7D-46DA-A26B-BD8C73E6B48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8066" name="Notes Placeholder 2">
            <a:extLst>
              <a:ext uri="{FF2B5EF4-FFF2-40B4-BE49-F238E27FC236}">
                <a16:creationId xmlns:a16="http://schemas.microsoft.com/office/drawing/2014/main" id="{4F5146EA-B82D-4D5B-9F57-7B9208C8341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The Chapter Case discusses Amazon’s diversification over time. Bezos also decided to customize certain country-specific websites despite the instant global reach of ecommerce firms. With this strategic decision, he decided where to compete globally in terms of different geographies beyond the United States. In short, Bezos determined </a:t>
            </a:r>
            <a:r>
              <a:rPr lang="en-US" altLang="en-US" i="1" dirty="0">
                <a:ea typeface="ヒラギノ角ゴ Pro W3" pitchFamily="122" charset="-128"/>
              </a:rPr>
              <a:t>where Amazon competes geographically</a:t>
            </a:r>
            <a:r>
              <a:rPr lang="en-US" altLang="en-US" dirty="0">
                <a:ea typeface="ヒラギノ角ゴ Pro W3" pitchFamily="122" charset="-128"/>
              </a:rPr>
              <a:t> (question 3).</a:t>
            </a:r>
          </a:p>
        </p:txBody>
      </p:sp>
      <p:sp>
        <p:nvSpPr>
          <p:cNvPr id="88067" name="Slide Number Placeholder 3">
            <a:extLst>
              <a:ext uri="{FF2B5EF4-FFF2-40B4-BE49-F238E27FC236}">
                <a16:creationId xmlns:a16="http://schemas.microsoft.com/office/drawing/2014/main" id="{5D228178-6FFD-498B-85F1-28ABF472A92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4F3F5FD8-0781-42F0-A3E6-73CBA77EFD24}" type="slidenum">
              <a:rPr lang="en-US" altLang="en-US" smtClean="0"/>
              <a:pPr/>
              <a:t>6</a:t>
            </a:fld>
            <a:endParaRPr lang="en-US"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Slide Image Placeholder 1">
            <a:extLst>
              <a:ext uri="{FF2B5EF4-FFF2-40B4-BE49-F238E27FC236}">
                <a16:creationId xmlns:a16="http://schemas.microsoft.com/office/drawing/2014/main" id="{EFF02FC0-B63C-4322-8159-E71AFE9CD6E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0114" name="Notes Placeholder 2">
            <a:extLst>
              <a:ext uri="{FF2B5EF4-FFF2-40B4-BE49-F238E27FC236}">
                <a16:creationId xmlns:a16="http://schemas.microsoft.com/office/drawing/2014/main" id="{A78005FA-E89F-41EB-BCAB-B3D1E30CA74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Transaction costs are all internal and external costs associated with an economic exchange, whether it takes place within the boundaries of a firm or in markets. This image visualizes the notion of transaction costs. It shows the respective internal transactions costs within Firm A and Firm B, as well as the external transactions that occur when Firm A and Firm B do business with one another.</a:t>
            </a:r>
          </a:p>
        </p:txBody>
      </p:sp>
      <p:sp>
        <p:nvSpPr>
          <p:cNvPr id="90115" name="Slide Number Placeholder 3">
            <a:extLst>
              <a:ext uri="{FF2B5EF4-FFF2-40B4-BE49-F238E27FC236}">
                <a16:creationId xmlns:a16="http://schemas.microsoft.com/office/drawing/2014/main" id="{CED0DD24-600B-4406-A756-4189AFE3D5E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43D8C0D4-5250-40B9-9D73-F60E10D4FB98}" type="slidenum">
              <a:rPr lang="en-US" altLang="en-US" smtClean="0"/>
              <a:pPr/>
              <a:t>7</a:t>
            </a:fld>
            <a:endParaRPr lang="en-US"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Slide Image Placeholder 1">
            <a:extLst>
              <a:ext uri="{FF2B5EF4-FFF2-40B4-BE49-F238E27FC236}">
                <a16:creationId xmlns:a16="http://schemas.microsoft.com/office/drawing/2014/main" id="{2B5C74DB-0213-4756-A224-6037AF22758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62" name="Notes Placeholder 2">
            <a:extLst>
              <a:ext uri="{FF2B5EF4-FFF2-40B4-BE49-F238E27FC236}">
                <a16:creationId xmlns:a16="http://schemas.microsoft.com/office/drawing/2014/main" id="{F002EA58-80C5-479B-9EFC-93312914972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Internal transaction costs include costs pertaining to organizing an economic exchange within a firm—for example, the costs of recruiting and retaining employees; paying salaries and benefits; setting up a shop floor; providing office space and computers; and organizing, monitoring, and supervising work. Internal transaction costs also include administrative costs associated with coordinating economic activity between different business units of the same corporation such as transfer pricing for input factors, and between business units and corporate headquarters including important decisions pertaining to resource allocation, among others. Internal transaction costs tend to increase with organizational size and complexity.</a:t>
            </a:r>
          </a:p>
        </p:txBody>
      </p:sp>
      <p:sp>
        <p:nvSpPr>
          <p:cNvPr id="92163" name="Slide Number Placeholder 3">
            <a:extLst>
              <a:ext uri="{FF2B5EF4-FFF2-40B4-BE49-F238E27FC236}">
                <a16:creationId xmlns:a16="http://schemas.microsoft.com/office/drawing/2014/main" id="{1AB4D1C9-F5F3-4AF7-BFDB-2A0422D15B6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8671307B-7FF2-4502-9B04-114BAB0194A8}" type="slidenum">
              <a:rPr lang="en-US" altLang="en-US" smtClean="0"/>
              <a:pPr/>
              <a:t>8</a:t>
            </a:fld>
            <a:endParaRPr lang="en-US"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Slide Image Placeholder 1">
            <a:extLst>
              <a:ext uri="{FF2B5EF4-FFF2-40B4-BE49-F238E27FC236}">
                <a16:creationId xmlns:a16="http://schemas.microsoft.com/office/drawing/2014/main" id="{DA20DB63-CFDE-4EA0-AC28-0FD0AA66C46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4210" name="Notes Placeholder 2">
            <a:extLst>
              <a:ext uri="{FF2B5EF4-FFF2-40B4-BE49-F238E27FC236}">
                <a16:creationId xmlns:a16="http://schemas.microsoft.com/office/drawing/2014/main" id="{75D26855-60C4-449A-BF6D-811AA2C8032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Instructors: </a:t>
            </a:r>
          </a:p>
          <a:p>
            <a:endParaRPr lang="en-US" altLang="en-US" dirty="0">
              <a:ea typeface="ヒラギノ角ゴ Pro W3" pitchFamily="122" charset="-128"/>
            </a:endParaRPr>
          </a:p>
          <a:p>
            <a:pPr eaLnBrk="1" hangingPunct="1">
              <a:spcBef>
                <a:spcPts val="438"/>
              </a:spcBef>
            </a:pPr>
            <a:r>
              <a:rPr lang="en-US" altLang="en-US" dirty="0">
                <a:ea typeface="ヒラギノ角ゴ Pro W3" pitchFamily="122" charset="-128"/>
              </a:rPr>
              <a:t>The digital companion to this book </a:t>
            </a:r>
            <a:r>
              <a:rPr lang="en-US" altLang="en-US" b="1" dirty="0">
                <a:ea typeface="ヒラギノ角ゴ Pro W3" pitchFamily="122" charset="-128"/>
              </a:rPr>
              <a:t>McGraw-Hill Connect</a:t>
            </a:r>
            <a:r>
              <a:rPr lang="en-US" altLang="en-US" dirty="0">
                <a:ea typeface="ヒラギノ角ゴ Pro W3" pitchFamily="122" charset="-128"/>
              </a:rPr>
              <a:t> has a video case exercise on this section of the textbook. It builds student confidence on the scope of the firm particularly as it relates to governmental bodies (LO 8-3). </a:t>
            </a:r>
          </a:p>
          <a:p>
            <a:endParaRPr lang="en-US" altLang="en-US" dirty="0">
              <a:ea typeface="ヒラギノ角ゴ Pro W3" pitchFamily="122" charset="-128"/>
            </a:endParaRPr>
          </a:p>
        </p:txBody>
      </p:sp>
      <p:sp>
        <p:nvSpPr>
          <p:cNvPr id="94211" name="Slide Number Placeholder 3">
            <a:extLst>
              <a:ext uri="{FF2B5EF4-FFF2-40B4-BE49-F238E27FC236}">
                <a16:creationId xmlns:a16="http://schemas.microsoft.com/office/drawing/2014/main" id="{55EFD9D7-97DD-454F-99B1-F5BE7FC7FEC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162727C8-B6B9-4E30-82AA-E5D3D4AFE772}" type="slidenum">
              <a:rPr lang="en-US" altLang="en-US" smtClean="0"/>
              <a:pPr/>
              <a:t>9</a:t>
            </a:fld>
            <a:endParaRPr lang="en-US"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Slide Image Placeholder 1">
            <a:extLst>
              <a:ext uri="{FF2B5EF4-FFF2-40B4-BE49-F238E27FC236}">
                <a16:creationId xmlns:a16="http://schemas.microsoft.com/office/drawing/2014/main" id="{A4CDC504-FA3E-4B11-B479-10911A81E55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6258" name="Notes Placeholder 2">
            <a:extLst>
              <a:ext uri="{FF2B5EF4-FFF2-40B4-BE49-F238E27FC236}">
                <a16:creationId xmlns:a16="http://schemas.microsoft.com/office/drawing/2014/main" id="{68C88018-D1B5-4D3C-9FEC-87A7CB31324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The advantages of firms include:</a:t>
            </a:r>
          </a:p>
          <a:p>
            <a:pPr lvl="1"/>
            <a:r>
              <a:rPr lang="en-US" altLang="en-US" dirty="0">
                <a:ea typeface="ヒラギノ角ゴ Pro W3" pitchFamily="122" charset="-128"/>
              </a:rPr>
              <a:t>▪ The ability to make </a:t>
            </a:r>
            <a:r>
              <a:rPr lang="en-US" altLang="en-US" i="1" dirty="0">
                <a:ea typeface="ヒラギノ角ゴ Pro W3" pitchFamily="122" charset="-128"/>
              </a:rPr>
              <a:t>command-and-control decisions</a:t>
            </a:r>
            <a:r>
              <a:rPr lang="en-US" altLang="en-US" dirty="0">
                <a:ea typeface="ヒラギノ角ゴ Pro W3" pitchFamily="122" charset="-128"/>
              </a:rPr>
              <a:t> by fiat along clear hierarchical lines of authority.</a:t>
            </a:r>
          </a:p>
          <a:p>
            <a:pPr lvl="1"/>
            <a:r>
              <a:rPr lang="en-US" altLang="en-US" dirty="0">
                <a:ea typeface="ヒラギノ角ゴ Pro W3" pitchFamily="122" charset="-128"/>
              </a:rPr>
              <a:t>▪ </a:t>
            </a:r>
            <a:r>
              <a:rPr lang="en-US" altLang="en-US" i="1" dirty="0">
                <a:ea typeface="ヒラギノ角ゴ Pro W3" pitchFamily="122" charset="-128"/>
              </a:rPr>
              <a:t>Coordination</a:t>
            </a:r>
            <a:r>
              <a:rPr lang="en-US" altLang="en-US" dirty="0">
                <a:ea typeface="ヒラギノ角ゴ Pro W3" pitchFamily="122" charset="-128"/>
              </a:rPr>
              <a:t> of highly complex tasks to allow for specialized division of labor.</a:t>
            </a:r>
          </a:p>
          <a:p>
            <a:pPr lvl="1"/>
            <a:r>
              <a:rPr lang="en-US" altLang="en-US" dirty="0">
                <a:ea typeface="ヒラギノ角ゴ Pro W3" pitchFamily="122" charset="-128"/>
              </a:rPr>
              <a:t>▪ </a:t>
            </a:r>
            <a:r>
              <a:rPr lang="en-US" altLang="en-US" i="1" dirty="0">
                <a:ea typeface="ヒラギノ角ゴ Pro W3" pitchFamily="122" charset="-128"/>
              </a:rPr>
              <a:t>Transaction-specific investments,</a:t>
            </a:r>
            <a:r>
              <a:rPr lang="en-US" altLang="en-US" dirty="0">
                <a:ea typeface="ヒラギノ角ゴ Pro W3" pitchFamily="122" charset="-128"/>
              </a:rPr>
              <a:t> such as specialized robotics equipment that is highly valuable within the firm, but of little or no use in the external market.</a:t>
            </a:r>
          </a:p>
          <a:p>
            <a:pPr lvl="1"/>
            <a:r>
              <a:rPr lang="en-US" altLang="en-US" dirty="0">
                <a:ea typeface="ヒラギノ角ゴ Pro W3" pitchFamily="122" charset="-128"/>
              </a:rPr>
              <a:t>▪ Creation of a </a:t>
            </a:r>
            <a:r>
              <a:rPr lang="en-US" altLang="en-US" i="1" dirty="0">
                <a:ea typeface="ヒラギノ角ゴ Pro W3" pitchFamily="122" charset="-128"/>
              </a:rPr>
              <a:t>community of knowledge,</a:t>
            </a:r>
            <a:r>
              <a:rPr lang="en-US" altLang="en-US" dirty="0">
                <a:ea typeface="ヒラギノ角ゴ Pro W3" pitchFamily="122" charset="-128"/>
              </a:rPr>
              <a:t> meaning employees within firms have ongoing relationships, exchanging ideas and working closely together to solve problems. This facilitates the development of a deep knowledge repertoire and ecosystem within firms. For example, scientists within a biotech company who worked together developing a new cancer drug over an extended time period may have developed group</a:t>
            </a:r>
            <a:r>
              <a:rPr lang="en-US" altLang="en-US" i="1" dirty="0">
                <a:ea typeface="ヒラギノ角ゴ Pro W3" pitchFamily="122" charset="-128"/>
              </a:rPr>
              <a:t>-</a:t>
            </a:r>
            <a:r>
              <a:rPr lang="en-US" altLang="en-US" dirty="0">
                <a:ea typeface="ヒラギノ角ゴ Pro W3" pitchFamily="122" charset="-128"/>
              </a:rPr>
              <a:t>specific knowledge and routines. These might lay the foundation for innovation, but would be difficult, if not impossible, to purchase on the open market.</a:t>
            </a:r>
          </a:p>
          <a:p>
            <a:endParaRPr lang="en-US" altLang="en-US" dirty="0">
              <a:ea typeface="ヒラギノ角ゴ Pro W3" pitchFamily="122" charset="-128"/>
            </a:endParaRPr>
          </a:p>
          <a:p>
            <a:r>
              <a:rPr lang="en-US" altLang="en-US" dirty="0">
                <a:ea typeface="ヒラギノ角ゴ Pro W3" pitchFamily="122" charset="-128"/>
              </a:rPr>
              <a:t>The disadvantages of organizing economic activity within firms include:</a:t>
            </a:r>
          </a:p>
          <a:p>
            <a:pPr lvl="1"/>
            <a:r>
              <a:rPr lang="en-US" altLang="en-US" dirty="0">
                <a:ea typeface="ヒラギノ角ゴ Pro W3" pitchFamily="122" charset="-128"/>
              </a:rPr>
              <a:t>▪ </a:t>
            </a:r>
            <a:r>
              <a:rPr lang="en-US" altLang="en-US" i="1" dirty="0">
                <a:ea typeface="ヒラギノ角ゴ Pro W3" pitchFamily="122" charset="-128"/>
              </a:rPr>
              <a:t>Administrative costs</a:t>
            </a:r>
            <a:r>
              <a:rPr lang="en-US" altLang="en-US" dirty="0">
                <a:ea typeface="ヒラギノ角ゴ Pro W3" pitchFamily="122" charset="-128"/>
              </a:rPr>
              <a:t> because of necessary bureaucracy.</a:t>
            </a:r>
          </a:p>
          <a:p>
            <a:pPr lvl="1"/>
            <a:r>
              <a:rPr lang="en-US" altLang="en-US" dirty="0">
                <a:ea typeface="ヒラギノ角ゴ Pro W3" pitchFamily="122" charset="-128"/>
              </a:rPr>
              <a:t>▪ </a:t>
            </a:r>
            <a:r>
              <a:rPr lang="en-US" altLang="en-US" i="1" dirty="0">
                <a:ea typeface="ヒラギノ角ゴ Pro W3" pitchFamily="122" charset="-128"/>
              </a:rPr>
              <a:t>Low-powered incentives,</a:t>
            </a:r>
            <a:r>
              <a:rPr lang="en-US" altLang="en-US" dirty="0">
                <a:ea typeface="ヒラギノ角ゴ Pro W3" pitchFamily="122" charset="-128"/>
              </a:rPr>
              <a:t> such as hourly wages and salaries. These often are less attractive motivators than the entrepreneurial opportunities and rewards that can be obtained in the open market.</a:t>
            </a:r>
          </a:p>
          <a:p>
            <a:pPr lvl="1"/>
            <a:r>
              <a:rPr lang="en-US" altLang="en-US" dirty="0">
                <a:ea typeface="ヒラギノ角ゴ Pro W3" pitchFamily="122" charset="-128"/>
              </a:rPr>
              <a:t>▪ The </a:t>
            </a:r>
            <a:r>
              <a:rPr lang="en-US" altLang="en-US" i="1" dirty="0">
                <a:ea typeface="ヒラギノ角ゴ Pro W3" pitchFamily="122" charset="-128"/>
              </a:rPr>
              <a:t>principal–agent problem.</a:t>
            </a:r>
          </a:p>
          <a:p>
            <a:pPr lvl="1"/>
            <a:endParaRPr lang="en-US" altLang="en-US" dirty="0">
              <a:ea typeface="ヒラギノ角ゴ Pro W3" pitchFamily="122" charset="-128"/>
            </a:endParaRPr>
          </a:p>
          <a:p>
            <a:r>
              <a:rPr lang="en-US" altLang="en-US" dirty="0">
                <a:ea typeface="ヒラギノ角ゴ Pro W3" pitchFamily="122" charset="-128"/>
              </a:rPr>
              <a:t>The advantages of markets include:</a:t>
            </a:r>
          </a:p>
          <a:p>
            <a:pPr lvl="1"/>
            <a:r>
              <a:rPr lang="en-US" altLang="en-US" dirty="0">
                <a:ea typeface="ヒラギノ角ゴ Pro W3" pitchFamily="122" charset="-128"/>
              </a:rPr>
              <a:t>▪ </a:t>
            </a:r>
            <a:r>
              <a:rPr lang="en-US" altLang="en-US" i="1" dirty="0">
                <a:ea typeface="ヒラギノ角ゴ Pro W3" pitchFamily="122" charset="-128"/>
              </a:rPr>
              <a:t>High-powered incentives.</a:t>
            </a:r>
            <a:r>
              <a:rPr lang="en-US" altLang="en-US" dirty="0">
                <a:ea typeface="ヒラギノ角ゴ Pro W3" pitchFamily="122" charset="-128"/>
              </a:rPr>
              <a:t> Rather than work as a salaried engineer for an existing firm, for example, an individual can start a new venture offering specialized software. High-powered incentives of the open market include the entrepreneur’s ability to capture the venture’s profit, to take a new venture through an initial public offering (IPO), or to be acquired by an existing firm. In these so-called </a:t>
            </a:r>
            <a:r>
              <a:rPr lang="en-US" altLang="en-US" i="1" dirty="0">
                <a:ea typeface="ヒラギノ角ゴ Pro W3" pitchFamily="122" charset="-128"/>
              </a:rPr>
              <a:t>liquidity events,</a:t>
            </a:r>
            <a:r>
              <a:rPr lang="en-US" altLang="en-US" dirty="0">
                <a:ea typeface="ヒラギノ角ゴ Pro W3" pitchFamily="122" charset="-128"/>
              </a:rPr>
              <a:t> a successful entrepreneur can make potentially enough money to provide financial security for life.</a:t>
            </a:r>
          </a:p>
          <a:p>
            <a:pPr lvl="1"/>
            <a:r>
              <a:rPr lang="en-US" altLang="en-US" dirty="0">
                <a:ea typeface="ヒラギノ角ゴ Pro W3" pitchFamily="122" charset="-128"/>
              </a:rPr>
              <a:t>▪ </a:t>
            </a:r>
            <a:r>
              <a:rPr lang="en-US" altLang="en-US" i="1" dirty="0">
                <a:ea typeface="ヒラギノ角ゴ Pro W3" pitchFamily="122" charset="-128"/>
              </a:rPr>
              <a:t>Increased flexibility.</a:t>
            </a:r>
            <a:r>
              <a:rPr lang="en-US" altLang="en-US" dirty="0">
                <a:ea typeface="ヒラギノ角ゴ Pro W3" pitchFamily="122" charset="-128"/>
              </a:rPr>
              <a:t> Transacting in markets enables those who wish to purchase goods to compare prices and services among many different providers.</a:t>
            </a:r>
          </a:p>
          <a:p>
            <a:endParaRPr lang="en-US" altLang="en-US" dirty="0">
              <a:ea typeface="ヒラギノ角ゴ Pro W3" pitchFamily="122" charset="-128"/>
            </a:endParaRPr>
          </a:p>
          <a:p>
            <a:r>
              <a:rPr lang="en-US" altLang="en-US" dirty="0">
                <a:ea typeface="ヒラギノ角ゴ Pro W3" pitchFamily="122" charset="-128"/>
              </a:rPr>
              <a:t>The disadvantages of markets include:</a:t>
            </a:r>
          </a:p>
          <a:p>
            <a:pPr lvl="1"/>
            <a:r>
              <a:rPr lang="en-US" altLang="en-US" dirty="0">
                <a:ea typeface="ヒラギノ角ゴ Pro W3" pitchFamily="122" charset="-128"/>
              </a:rPr>
              <a:t>▪ </a:t>
            </a:r>
            <a:r>
              <a:rPr lang="en-US" altLang="en-US" i="1" dirty="0">
                <a:ea typeface="ヒラギノ角ゴ Pro W3" pitchFamily="122" charset="-128"/>
              </a:rPr>
              <a:t>Search costs.</a:t>
            </a:r>
            <a:r>
              <a:rPr lang="en-US" altLang="en-US" dirty="0">
                <a:ea typeface="ヒラギノ角ゴ Pro W3" pitchFamily="122" charset="-128"/>
              </a:rPr>
              <a:t> On a very fundamental level, perhaps the biggest disadvantage of transacting in markets, rather than owning the various production and distribution activities within the firm itself, entails nontrivial </a:t>
            </a:r>
            <a:r>
              <a:rPr lang="en-US" altLang="en-US" i="1" dirty="0">
                <a:ea typeface="ヒラギノ角ゴ Pro W3" pitchFamily="122" charset="-128"/>
              </a:rPr>
              <a:t>search costs.</a:t>
            </a:r>
            <a:r>
              <a:rPr lang="en-US" altLang="en-US" dirty="0">
                <a:ea typeface="ヒラギノ角ゴ Pro W3" pitchFamily="122" charset="-128"/>
              </a:rPr>
              <a:t> In particular, a firm faces search costs when it must scour the market to find reliable suppliers from among the many firms competing to offer similar products and services. Even more difficult can be the search to find suppliers when the specific products and services needed are not offered by firms currently in the market. In this case, production of supplies would require transaction-specific investments, an advantage of firms.</a:t>
            </a:r>
          </a:p>
          <a:p>
            <a:pPr lvl="1"/>
            <a:r>
              <a:rPr lang="en-US" altLang="en-US" dirty="0">
                <a:ea typeface="ヒラギノ角ゴ Pro W3" pitchFamily="122" charset="-128"/>
              </a:rPr>
              <a:t>▪ </a:t>
            </a:r>
            <a:r>
              <a:rPr lang="en-US" altLang="en-US" i="1" dirty="0">
                <a:ea typeface="ヒラギノ角ゴ Pro W3" pitchFamily="122" charset="-128"/>
              </a:rPr>
              <a:t>Opportunism by other parties. Opportunism</a:t>
            </a:r>
            <a:r>
              <a:rPr lang="en-US" altLang="en-US" dirty="0">
                <a:ea typeface="ヒラギノ角ゴ Pro W3" pitchFamily="122" charset="-128"/>
              </a:rPr>
              <a:t> is behavior characterized by self-interest seeking with guile (we’ll discuss this in more detail later).</a:t>
            </a:r>
          </a:p>
          <a:p>
            <a:pPr lvl="1"/>
            <a:r>
              <a:rPr lang="en-US" altLang="en-US" dirty="0">
                <a:ea typeface="ヒラギノ角ゴ Pro W3" pitchFamily="122" charset="-128"/>
              </a:rPr>
              <a:t>▪ </a:t>
            </a:r>
            <a:r>
              <a:rPr lang="en-US" altLang="en-US" i="1" dirty="0">
                <a:ea typeface="ヒラギノ角ゴ Pro W3" pitchFamily="122" charset="-128"/>
              </a:rPr>
              <a:t>Incomplete contracting.</a:t>
            </a:r>
            <a:r>
              <a:rPr lang="en-US" altLang="en-US" dirty="0">
                <a:ea typeface="ヒラギノ角ゴ Pro W3" pitchFamily="122" charset="-128"/>
              </a:rPr>
              <a:t> Although market transactions are based on implicit and explicit contracts, all contracts are incomplete to some extent, because not all future contingencies can be anticipated at the time of contracting. It is also difficult to specify expectations (e.g., What stipulates “acceptable quality” in a graphic design project?) or to measure performance and outcomes (e.g., What does “excess wear and tear” mean when returning a leased car?). Another serious hazard inherent in contracting is </a:t>
            </a:r>
            <a:r>
              <a:rPr lang="en-US" altLang="en-US" i="1" dirty="0">
                <a:ea typeface="ヒラギノ角ゴ Pro W3" pitchFamily="122" charset="-128"/>
              </a:rPr>
              <a:t>information asymmetry</a:t>
            </a:r>
            <a:r>
              <a:rPr lang="en-US" altLang="en-US" dirty="0">
                <a:ea typeface="ヒラギノ角ゴ Pro W3" pitchFamily="122" charset="-128"/>
              </a:rPr>
              <a:t> (which we discuss next).</a:t>
            </a:r>
          </a:p>
          <a:p>
            <a:pPr lvl="1"/>
            <a:r>
              <a:rPr lang="en-US" altLang="en-US" dirty="0">
                <a:ea typeface="ヒラギノ角ゴ Pro W3" pitchFamily="122" charset="-128"/>
              </a:rPr>
              <a:t>▪ </a:t>
            </a:r>
            <a:r>
              <a:rPr lang="en-US" altLang="en-US" i="1" dirty="0">
                <a:ea typeface="ヒラギノ角ゴ Pro W3" pitchFamily="122" charset="-128"/>
              </a:rPr>
              <a:t>Enforcement of contracts.</a:t>
            </a:r>
            <a:r>
              <a:rPr lang="en-US" altLang="en-US" dirty="0">
                <a:ea typeface="ヒラギノ角ゴ Pro W3" pitchFamily="122" charset="-128"/>
              </a:rPr>
              <a:t> It often is difficult, costly, and time-consuming to enforce legal contracts. Not only does litigation absorb a significant amount of managerial resources and attention, but also it can easily amount to several million dollars in legal fees. Legal exposure is one of the major hazards in using markets rather than integrating an activity within a firm’s hierarchy.</a:t>
            </a:r>
          </a:p>
          <a:p>
            <a:endParaRPr lang="en-US" altLang="en-US" dirty="0">
              <a:ea typeface="ヒラギノ角ゴ Pro W3" pitchFamily="122" charset="-128"/>
            </a:endParaRPr>
          </a:p>
        </p:txBody>
      </p:sp>
      <p:sp>
        <p:nvSpPr>
          <p:cNvPr id="96259" name="Slide Number Placeholder 3">
            <a:extLst>
              <a:ext uri="{FF2B5EF4-FFF2-40B4-BE49-F238E27FC236}">
                <a16:creationId xmlns:a16="http://schemas.microsoft.com/office/drawing/2014/main" id="{8385AB63-E375-4B47-B149-8325C626AFA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E9435981-704A-4A9F-AB98-7454A6DE7D30}" type="slidenum">
              <a:rPr lang="en-US" altLang="en-US" smtClean="0"/>
              <a:pPr/>
              <a:t>10</a:t>
            </a:fld>
            <a:endParaRPr lang="en-US"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D65F183E-BC3C-4448-B794-07F900303C85}"/>
              </a:ext>
            </a:extLst>
          </p:cNvPr>
          <p:cNvSpPr>
            <a:spLocks noChangeArrowheads="1"/>
          </p:cNvSpPr>
          <p:nvPr userDrawn="1"/>
        </p:nvSpPr>
        <p:spPr bwMode="auto">
          <a:xfrm>
            <a:off x="0" y="32766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endParaRPr lang="en-US" altLang="en-US" dirty="0"/>
          </a:p>
        </p:txBody>
      </p:sp>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36512E7D-1908-405E-8F3D-A050B572D7D6}"/>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Photo Credit"/>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28562671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75C74E5-191D-4D3A-BE50-92A368F883BB}"/>
              </a:ext>
            </a:extLst>
          </p:cNvPr>
          <p:cNvSpPr txBox="1"/>
          <p:nvPr userDrawn="1"/>
        </p:nvSpPr>
        <p:spPr>
          <a:xfrm>
            <a:off x="0" y="37925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sz="1000" dirty="0"/>
          </a:p>
        </p:txBody>
      </p:sp>
      <p:sp>
        <p:nvSpPr>
          <p:cNvPr id="4" name="TextBox 3">
            <a:extLst>
              <a:ext uri="{FF2B5EF4-FFF2-40B4-BE49-F238E27FC236}">
                <a16:creationId xmlns:a16="http://schemas.microsoft.com/office/drawing/2014/main" id="{BFB62894-5EDA-43FA-9DCC-2358E9A9673B}"/>
              </a:ext>
            </a:extLst>
          </p:cNvPr>
          <p:cNvSpPr txBox="1"/>
          <p:nvPr userDrawn="1"/>
        </p:nvSpPr>
        <p:spPr>
          <a:xfrm>
            <a:off x="0" y="53927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sz="1000" dirty="0"/>
          </a:p>
        </p:txBody>
      </p:sp>
      <p:pic>
        <p:nvPicPr>
          <p:cNvPr id="5" name="Picture 7">
            <a:extLst>
              <a:ext uri="{FF2B5EF4-FFF2-40B4-BE49-F238E27FC236}">
                <a16:creationId xmlns:a16="http://schemas.microsoft.com/office/drawing/2014/main" id="{384B73BC-49B0-4E18-A544-AFD2F153B76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14600" y="1219200"/>
            <a:ext cx="4114800" cy="190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C1233DD0-2A0E-4F52-AF75-472ADD0B5154}"/>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0" y="4032647"/>
            <a:ext cx="9144000" cy="1362075"/>
          </a:xfrm>
          <a:solidFill>
            <a:srgbClr val="749BCA"/>
          </a:solidFill>
          <a:ln w="38100">
            <a:noFill/>
          </a:ln>
        </p:spPr>
        <p:txBody>
          <a:bodyPr/>
          <a:lstStyle>
            <a:lvl1pPr algn="ctr">
              <a:defRPr sz="4000" b="0" cap="none" baseline="0"/>
            </a:lvl1pPr>
          </a:lstStyle>
          <a:p>
            <a:r>
              <a:rPr lang="en-US"/>
              <a:t>Click to edit Master title style</a:t>
            </a:r>
            <a:endParaRPr lang="en-US" dirty="0"/>
          </a:p>
        </p:txBody>
      </p:sp>
      <p:sp>
        <p:nvSpPr>
          <p:cNvPr id="7" name="Slide Number Placeholder 5">
            <a:extLst>
              <a:ext uri="{FF2B5EF4-FFF2-40B4-BE49-F238E27FC236}">
                <a16:creationId xmlns:a16="http://schemas.microsoft.com/office/drawing/2014/main" id="{54CBB6DB-8637-4334-85B5-BEDA721203E7}"/>
              </a:ext>
            </a:extLst>
          </p:cNvPr>
          <p:cNvSpPr>
            <a:spLocks noGrp="1"/>
          </p:cNvSpPr>
          <p:nvPr>
            <p:ph type="sldNum" sz="quarter" idx="10"/>
          </p:nvPr>
        </p:nvSpPr>
        <p:spPr>
          <a:xfrm>
            <a:off x="0" y="0"/>
            <a:ext cx="0" cy="0"/>
          </a:xfrm>
        </p:spPr>
        <p:txBody>
          <a:bodyPr/>
          <a:lstStyle>
            <a:lvl1pPr>
              <a:defRPr>
                <a:latin typeface="Calibri" panose="020F0502020204030204" pitchFamily="34" charset="0"/>
                <a:ea typeface="ヒラギノ角ゴ Pro W3" pitchFamily="122" charset="-128"/>
                <a:cs typeface="Arial" charset="0"/>
              </a:defRPr>
            </a:lvl1pPr>
          </a:lstStyle>
          <a:p>
            <a:pPr>
              <a:defRPr/>
            </a:pPr>
            <a:fld id="{2447A8C8-CCA7-46A0-BB27-05FA952C7061}" type="slidenum">
              <a:rPr lang="en-US" altLang="en-US"/>
              <a:pPr>
                <a:defRPr/>
              </a:pPr>
              <a:t>‹#›</a:t>
            </a:fld>
            <a:endParaRPr lang="en-US" altLang="en-US" dirty="0"/>
          </a:p>
        </p:txBody>
      </p:sp>
    </p:spTree>
    <p:extLst>
      <p:ext uri="{BB962C8B-B14F-4D97-AF65-F5344CB8AC3E}">
        <p14:creationId xmlns:p14="http://schemas.microsoft.com/office/powerpoint/2010/main" val="28496741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50265C46-ED9C-46D5-86A8-BBA45F6D2B35}"/>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pic>
        <p:nvPicPr>
          <p:cNvPr id="6" name="Picture 4">
            <a:extLst>
              <a:ext uri="{FF2B5EF4-FFF2-40B4-BE49-F238E27FC236}">
                <a16:creationId xmlns:a16="http://schemas.microsoft.com/office/drawing/2014/main" id="{DC7A7D73-A411-4876-930A-5DE1CEACCF2C}"/>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045325"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E0B851F3-8324-4B9F-8A5D-E32D01EBE4DB}"/>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p:txBody>
          <a:bodyPr>
            <a:normAutofit/>
          </a:bodyPr>
          <a:lstStyle>
            <a:lvl1pPr>
              <a:defRPr sz="3600"/>
            </a:lvl1pPr>
          </a:lstStyle>
          <a:p>
            <a:r>
              <a:rPr lang="en-US"/>
              <a:t>Click to edit Master title style</a:t>
            </a:r>
          </a:p>
        </p:txBody>
      </p:sp>
      <p:sp>
        <p:nvSpPr>
          <p:cNvPr id="3" name="Content Placeholder 2"/>
          <p:cNvSpPr>
            <a:spLocks noGrp="1"/>
          </p:cNvSpPr>
          <p:nvPr>
            <p:ph sz="half" idx="1"/>
          </p:nvPr>
        </p:nvSpPr>
        <p:spPr>
          <a:xfrm>
            <a:off x="457200" y="1600200"/>
            <a:ext cx="4038600" cy="4525963"/>
          </a:xfrm>
          <a:ln>
            <a:noFill/>
          </a:ln>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a:ln>
            <a:noFill/>
          </a:ln>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6">
            <a:extLst>
              <a:ext uri="{FF2B5EF4-FFF2-40B4-BE49-F238E27FC236}">
                <a16:creationId xmlns:a16="http://schemas.microsoft.com/office/drawing/2014/main" id="{662D3647-DF6E-4EAB-80F0-6A83DA244B06}"/>
              </a:ext>
            </a:extLst>
          </p:cNvPr>
          <p:cNvSpPr>
            <a:spLocks noGrp="1"/>
          </p:cNvSpPr>
          <p:nvPr>
            <p:ph type="sldNum" sz="quarter" idx="10"/>
          </p:nvPr>
        </p:nvSpPr>
        <p:spPr>
          <a:xfrm>
            <a:off x="0" y="0"/>
            <a:ext cx="0" cy="0"/>
          </a:xfrm>
        </p:spPr>
        <p:txBody>
          <a:bodyPr/>
          <a:lstStyle>
            <a:lvl1pPr>
              <a:defRPr>
                <a:latin typeface="Calibri" panose="020F0502020204030204" pitchFamily="34" charset="0"/>
                <a:ea typeface="ヒラギノ角ゴ Pro W3" pitchFamily="122" charset="-128"/>
                <a:cs typeface="Arial" charset="0"/>
              </a:defRPr>
            </a:lvl1pPr>
          </a:lstStyle>
          <a:p>
            <a:pPr>
              <a:defRPr/>
            </a:pPr>
            <a:fld id="{363B9D54-17DC-4A7C-9657-E40883316A66}" type="slidenum">
              <a:rPr lang="en-US" altLang="en-US"/>
              <a:pPr>
                <a:defRPr/>
              </a:pPr>
              <a:t>‹#›</a:t>
            </a:fld>
            <a:endParaRPr lang="en-US" altLang="en-US" dirty="0"/>
          </a:p>
        </p:txBody>
      </p:sp>
    </p:spTree>
    <p:extLst>
      <p:ext uri="{BB962C8B-B14F-4D97-AF65-F5344CB8AC3E}">
        <p14:creationId xmlns:p14="http://schemas.microsoft.com/office/powerpoint/2010/main" val="206881916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1B991593-4C18-4B02-A818-D1D98A884A15}"/>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0B646EE1-FDF9-444F-B068-BE9465D31DEB}"/>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B9481FB6-6C36-4AC6-8899-377904411662}"/>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7" name="TextBox 6">
            <a:extLst>
              <a:ext uri="{FF2B5EF4-FFF2-40B4-BE49-F238E27FC236}">
                <a16:creationId xmlns:a16="http://schemas.microsoft.com/office/drawing/2014/main" id="{5344137E-5E9C-48A9-A76F-6C65AB05B1F9}"/>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8" name="TextBox 10">
            <a:extLst>
              <a:ext uri="{FF2B5EF4-FFF2-40B4-BE49-F238E27FC236}">
                <a16:creationId xmlns:a16="http://schemas.microsoft.com/office/drawing/2014/main" id="{D0C3A827-04FE-4AFB-94D6-E35AF8376AAE}"/>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9" name="TextBox 8">
            <a:extLst>
              <a:ext uri="{FF2B5EF4-FFF2-40B4-BE49-F238E27FC236}">
                <a16:creationId xmlns:a16="http://schemas.microsoft.com/office/drawing/2014/main" id="{261B2955-62F8-47AF-A6E6-011A2A49DEDE}"/>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p:txBody>
          <a:bodyPr>
            <a:normAutofit/>
          </a:bodyPr>
          <a:lstStyle>
            <a:lvl1pPr>
              <a:defRPr sz="3600"/>
            </a:lvl1pPr>
          </a:lstStyle>
          <a:p>
            <a:r>
              <a:rPr lang="en-US" dirty="0"/>
              <a:t>Click to edit Master title style</a:t>
            </a:r>
          </a:p>
        </p:txBody>
      </p:sp>
      <p:sp>
        <p:nvSpPr>
          <p:cNvPr id="17" name="Content Placeholder 2"/>
          <p:cNvSpPr>
            <a:spLocks noGrp="1"/>
          </p:cNvSpPr>
          <p:nvPr>
            <p:ph idx="1"/>
          </p:nvPr>
        </p:nvSpPr>
        <p:spPr>
          <a:xfrm>
            <a:off x="457200" y="1798637"/>
            <a:ext cx="8229600" cy="45259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5">
            <a:extLst>
              <a:ext uri="{FF2B5EF4-FFF2-40B4-BE49-F238E27FC236}">
                <a16:creationId xmlns:a16="http://schemas.microsoft.com/office/drawing/2014/main" id="{65875A06-6AE1-4374-864B-1364D9BA6576}"/>
              </a:ext>
            </a:extLst>
          </p:cNvPr>
          <p:cNvSpPr>
            <a:spLocks noGrp="1"/>
          </p:cNvSpPr>
          <p:nvPr>
            <p:ph type="sldNum" sz="quarter" idx="10"/>
          </p:nvPr>
        </p:nvSpPr>
        <p:spPr>
          <a:xfrm>
            <a:off x="0" y="0"/>
            <a:ext cx="0" cy="0"/>
          </a:xfrm>
        </p:spPr>
        <p:txBody>
          <a:bodyPr/>
          <a:lstStyle>
            <a:lvl1pPr>
              <a:defRPr>
                <a:latin typeface="Calibri" panose="020F0502020204030204" pitchFamily="34" charset="0"/>
                <a:ea typeface="ヒラギノ角ゴ Pro W3" pitchFamily="122" charset="-128"/>
                <a:cs typeface="Arial" charset="0"/>
              </a:defRPr>
            </a:lvl1pPr>
          </a:lstStyle>
          <a:p>
            <a:pPr>
              <a:defRPr/>
            </a:pPr>
            <a:fld id="{F6C9DE85-E7B5-4901-9175-91E6A425A27D}" type="slidenum">
              <a:rPr lang="en-US" altLang="en-US"/>
              <a:pPr>
                <a:defRPr/>
              </a:pPr>
              <a:t>‹#›</a:t>
            </a:fld>
            <a:endParaRPr lang="en-US" altLang="en-US" dirty="0"/>
          </a:p>
        </p:txBody>
      </p:sp>
    </p:spTree>
    <p:extLst>
      <p:ext uri="{BB962C8B-B14F-4D97-AF65-F5344CB8AC3E}">
        <p14:creationId xmlns:p14="http://schemas.microsoft.com/office/powerpoint/2010/main" val="238237731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pic>
        <p:nvPicPr>
          <p:cNvPr id="3" name="Picture 4">
            <a:extLst>
              <a:ext uri="{FF2B5EF4-FFF2-40B4-BE49-F238E27FC236}">
                <a16:creationId xmlns:a16="http://schemas.microsoft.com/office/drawing/2014/main" id="{D38DB5FD-7DAB-4228-84A8-BC75E851FFF5}"/>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447800"/>
            <a:ext cx="9144000" cy="422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33567ECB-07BF-43B1-9496-48DB9285A594}"/>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5" name="Title 1"/>
          <p:cNvSpPr>
            <a:spLocks noGrp="1"/>
          </p:cNvSpPr>
          <p:nvPr>
            <p:ph type="title"/>
          </p:nvPr>
        </p:nvSpPr>
        <p:spPr>
          <a:xfrm>
            <a:off x="457200" y="274638"/>
            <a:ext cx="8229600" cy="1143000"/>
          </a:xfrm>
        </p:spPr>
        <p:txBody>
          <a:bodyPr>
            <a:normAutofit/>
          </a:bodyPr>
          <a:lstStyle>
            <a:lvl1pPr>
              <a:defRPr sz="3600"/>
            </a:lvl1pPr>
          </a:lstStyle>
          <a:p>
            <a:r>
              <a:rPr lang="en-US"/>
              <a:t>Click to edit Master title style</a:t>
            </a:r>
            <a:endParaRPr lang="en-US" dirty="0"/>
          </a:p>
        </p:txBody>
      </p:sp>
      <p:sp>
        <p:nvSpPr>
          <p:cNvPr id="6" name="Slide Number Placeholder 3">
            <a:extLst>
              <a:ext uri="{FF2B5EF4-FFF2-40B4-BE49-F238E27FC236}">
                <a16:creationId xmlns:a16="http://schemas.microsoft.com/office/drawing/2014/main" id="{71FCCF67-BC32-47A9-BA58-BBB687AD118D}"/>
              </a:ext>
            </a:extLst>
          </p:cNvPr>
          <p:cNvSpPr>
            <a:spLocks noGrp="1"/>
          </p:cNvSpPr>
          <p:nvPr>
            <p:ph type="sldNum" sz="quarter" idx="10"/>
          </p:nvPr>
        </p:nvSpPr>
        <p:spPr>
          <a:xfrm>
            <a:off x="0" y="0"/>
            <a:ext cx="0" cy="0"/>
          </a:xfrm>
        </p:spPr>
        <p:txBody>
          <a:bodyPr/>
          <a:lstStyle>
            <a:lvl1pPr>
              <a:defRPr>
                <a:latin typeface="Calibri" panose="020F0502020204030204" pitchFamily="34" charset="0"/>
                <a:ea typeface="ヒラギノ角ゴ Pro W3" pitchFamily="122" charset="-128"/>
                <a:cs typeface="Arial" charset="0"/>
              </a:defRPr>
            </a:lvl1pPr>
          </a:lstStyle>
          <a:p>
            <a:pPr>
              <a:defRPr/>
            </a:pPr>
            <a:fld id="{DCBC6BDC-D39E-4259-B544-81CFF230E59B}" type="slidenum">
              <a:rPr lang="en-US" altLang="en-US"/>
              <a:pPr>
                <a:defRPr/>
              </a:pPr>
              <a:t>‹#›</a:t>
            </a:fld>
            <a:endParaRPr lang="en-US" altLang="en-US" dirty="0"/>
          </a:p>
        </p:txBody>
      </p:sp>
    </p:spTree>
    <p:extLst>
      <p:ext uri="{BB962C8B-B14F-4D97-AF65-F5344CB8AC3E}">
        <p14:creationId xmlns:p14="http://schemas.microsoft.com/office/powerpoint/2010/main" val="109282419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7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A7343ED4-8940-40C0-AA5A-1EE59722D21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6CC4466F-E270-46E6-AE03-4D142A39C8E0}"/>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20BE048E-4F0B-422D-B2F9-8AAE133E8F8C}"/>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7" name="TextBox 6">
            <a:extLst>
              <a:ext uri="{FF2B5EF4-FFF2-40B4-BE49-F238E27FC236}">
                <a16:creationId xmlns:a16="http://schemas.microsoft.com/office/drawing/2014/main" id="{5B475A57-D135-4DD5-9B5B-5D5C7D9C6E5B}"/>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8" name="TextBox 10">
            <a:extLst>
              <a:ext uri="{FF2B5EF4-FFF2-40B4-BE49-F238E27FC236}">
                <a16:creationId xmlns:a16="http://schemas.microsoft.com/office/drawing/2014/main" id="{9C7E7597-CFE6-42CC-BC61-471D6026B054}"/>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9" name="TextBox 8">
            <a:extLst>
              <a:ext uri="{FF2B5EF4-FFF2-40B4-BE49-F238E27FC236}">
                <a16:creationId xmlns:a16="http://schemas.microsoft.com/office/drawing/2014/main" id="{73918E69-7F51-4964-A4F1-0ECF0C2231DA}"/>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10" name="Picture 2">
            <a:extLst>
              <a:ext uri="{FF2B5EF4-FFF2-40B4-BE49-F238E27FC236}">
                <a16:creationId xmlns:a16="http://schemas.microsoft.com/office/drawing/2014/main" id="{B536D217-967F-476F-B213-024AA8AC1555}"/>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583488" y="228600"/>
            <a:ext cx="1063625" cy="109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17" name="Content Placeholder 2"/>
          <p:cNvSpPr>
            <a:spLocks noGrp="1"/>
          </p:cNvSpPr>
          <p:nvPr>
            <p:ph idx="1"/>
          </p:nvPr>
        </p:nvSpPr>
        <p:spPr>
          <a:xfrm>
            <a:off x="457200" y="1798637"/>
            <a:ext cx="8229600" cy="45259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lide Number Placeholder 5">
            <a:extLst>
              <a:ext uri="{FF2B5EF4-FFF2-40B4-BE49-F238E27FC236}">
                <a16:creationId xmlns:a16="http://schemas.microsoft.com/office/drawing/2014/main" id="{D9F52C13-6814-40BE-8E38-5392195B49C3}"/>
              </a:ext>
            </a:extLst>
          </p:cNvPr>
          <p:cNvSpPr>
            <a:spLocks noGrp="1"/>
          </p:cNvSpPr>
          <p:nvPr>
            <p:ph type="sldNum" sz="quarter" idx="10"/>
          </p:nvPr>
        </p:nvSpPr>
        <p:spPr>
          <a:xfrm>
            <a:off x="0" y="0"/>
            <a:ext cx="0" cy="0"/>
          </a:xfrm>
        </p:spPr>
        <p:txBody>
          <a:bodyPr/>
          <a:lstStyle>
            <a:lvl1pPr>
              <a:defRPr>
                <a:latin typeface="Calibri" panose="020F0502020204030204" pitchFamily="34" charset="0"/>
                <a:ea typeface="ヒラギノ角ゴ Pro W3" pitchFamily="122" charset="-128"/>
                <a:cs typeface="Arial" charset="0"/>
              </a:defRPr>
            </a:lvl1pPr>
          </a:lstStyle>
          <a:p>
            <a:pPr>
              <a:defRPr/>
            </a:pPr>
            <a:fld id="{B229975B-9A4C-47FF-9EEE-466F366E4C34}" type="slidenum">
              <a:rPr lang="en-US" altLang="en-US"/>
              <a:pPr>
                <a:defRPr/>
              </a:pPr>
              <a:t>‹#›</a:t>
            </a:fld>
            <a:endParaRPr lang="en-US" altLang="en-US" dirty="0"/>
          </a:p>
        </p:txBody>
      </p:sp>
    </p:spTree>
    <p:extLst>
      <p:ext uri="{BB962C8B-B14F-4D97-AF65-F5344CB8AC3E}">
        <p14:creationId xmlns:p14="http://schemas.microsoft.com/office/powerpoint/2010/main" val="151072637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3" name="Picture 10">
            <a:extLst>
              <a:ext uri="{FF2B5EF4-FFF2-40B4-BE49-F238E27FC236}">
                <a16:creationId xmlns:a16="http://schemas.microsoft.com/office/drawing/2014/main" id="{09F102DF-7F97-4CBB-923E-7CEB4B8C6F5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998788" y="3752850"/>
            <a:ext cx="3146425"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C78C4B8E-5A4F-4D83-B817-6AFFFF0F1B12}"/>
              </a:ext>
            </a:extLst>
          </p:cNvPr>
          <p:cNvSpPr txBox="1"/>
          <p:nvPr userDrawn="1"/>
        </p:nvSpPr>
        <p:spPr>
          <a:xfrm>
            <a:off x="0" y="3135313"/>
            <a:ext cx="9144000" cy="369887"/>
          </a:xfrm>
          <a:prstGeom prst="rect">
            <a:avLst/>
          </a:prstGeom>
          <a:solidFill>
            <a:schemeClr val="bg1">
              <a:lumMod val="6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5" name="TextBox 4">
            <a:extLst>
              <a:ext uri="{FF2B5EF4-FFF2-40B4-BE49-F238E27FC236}">
                <a16:creationId xmlns:a16="http://schemas.microsoft.com/office/drawing/2014/main" id="{F1F186AA-EA28-43C7-8D15-CB25F58B6CFF}"/>
              </a:ext>
            </a:extLst>
          </p:cNvPr>
          <p:cNvSpPr txBox="1">
            <a:spLocks noChangeArrowheads="1"/>
          </p:cNvSpPr>
          <p:nvPr userDrawn="1"/>
        </p:nvSpPr>
        <p:spPr bwMode="auto">
          <a:xfrm rot="5400000">
            <a:off x="5530057" y="3244056"/>
            <a:ext cx="6858000" cy="369887"/>
          </a:xfrm>
          <a:prstGeom prst="rect">
            <a:avLst/>
          </a:prstGeom>
          <a:solidFill>
            <a:schemeClr val="accent1">
              <a:lumMod val="75000"/>
            </a:schemeClr>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6" name="TextBox 5">
            <a:extLst>
              <a:ext uri="{FF2B5EF4-FFF2-40B4-BE49-F238E27FC236}">
                <a16:creationId xmlns:a16="http://schemas.microsoft.com/office/drawing/2014/main" id="{A23EB1AE-8653-4689-ADFE-4BA2FBB8B8F9}"/>
              </a:ext>
            </a:extLst>
          </p:cNvPr>
          <p:cNvSpPr txBox="1">
            <a:spLocks noChangeArrowheads="1"/>
          </p:cNvSpPr>
          <p:nvPr userDrawn="1"/>
        </p:nvSpPr>
        <p:spPr bwMode="auto">
          <a:xfrm>
            <a:off x="1430338" y="6523038"/>
            <a:ext cx="6283325" cy="339725"/>
          </a:xfrm>
          <a:prstGeom prst="rect">
            <a:avLst/>
          </a:prstGeom>
          <a:noFill/>
          <a:ln>
            <a:noFill/>
          </a:ln>
          <a:extLst>
            <a:ext uri="{909E8E84-426E-40dd-AFC4-6F175D3DCCD1}"/>
            <a:ext uri="{91240B29-F687-4f45-9708-019B960494DF}"/>
          </a:extLst>
        </p:spPr>
        <p:txBody>
          <a:bodyPr anchor="ctr">
            <a:sp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fontAlgn="base">
              <a:spcBef>
                <a:spcPct val="0"/>
              </a:spcBef>
              <a:spcAft>
                <a:spcPct val="0"/>
              </a:spcAft>
              <a:defRPr>
                <a:solidFill>
                  <a:schemeClr val="tx1"/>
                </a:solidFill>
                <a:latin typeface="Calibri" charset="0"/>
              </a:defRPr>
            </a:lvl6pPr>
            <a:lvl7pPr marL="2971800" indent="-228600" fontAlgn="base">
              <a:spcBef>
                <a:spcPct val="0"/>
              </a:spcBef>
              <a:spcAft>
                <a:spcPct val="0"/>
              </a:spcAft>
              <a:defRPr>
                <a:solidFill>
                  <a:schemeClr val="tx1"/>
                </a:solidFill>
                <a:latin typeface="Calibri" charset="0"/>
              </a:defRPr>
            </a:lvl7pPr>
            <a:lvl8pPr marL="3429000" indent="-228600" fontAlgn="base">
              <a:spcBef>
                <a:spcPct val="0"/>
              </a:spcBef>
              <a:spcAft>
                <a:spcPct val="0"/>
              </a:spcAft>
              <a:defRPr>
                <a:solidFill>
                  <a:schemeClr val="tx1"/>
                </a:solidFill>
                <a:latin typeface="Calibri" charset="0"/>
              </a:defRPr>
            </a:lvl8pPr>
            <a:lvl9pPr marL="3886200" indent="-228600" fontAlgn="base">
              <a:spcBef>
                <a:spcPct val="0"/>
              </a:spcBef>
              <a:spcAft>
                <a:spcPct val="0"/>
              </a:spcAft>
              <a:defRPr>
                <a:solidFill>
                  <a:schemeClr val="tx1"/>
                </a:solidFill>
                <a:latin typeface="Calibri" charset="0"/>
              </a:defRPr>
            </a:lvl9pPr>
          </a:lstStyle>
          <a:p>
            <a:pPr algn="ctr" eaLnBrk="1" hangingPunct="1">
              <a:defRPr/>
            </a:pPr>
            <a:r>
              <a:rPr lang="en-US" altLang="en-US" sz="800" dirty="0">
                <a:ea typeface="Arial" charset="0"/>
                <a:cs typeface="Arial"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7" name="Picture 2">
            <a:extLst>
              <a:ext uri="{FF2B5EF4-FFF2-40B4-BE49-F238E27FC236}">
                <a16:creationId xmlns:a16="http://schemas.microsoft.com/office/drawing/2014/main" id="{D01A258A-F75D-4765-AE69-914CFA810BF7}"/>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r="1350"/>
          <a:stretch>
            <a:fillRect/>
          </a:stretch>
        </p:blipFill>
        <p:spPr bwMode="auto">
          <a:xfrm>
            <a:off x="1106488" y="914400"/>
            <a:ext cx="6837362" cy="174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2" y="4800600"/>
            <a:ext cx="9143998" cy="1470025"/>
          </a:xfrm>
          <a:prstGeom prst="rect">
            <a:avLst/>
          </a:prstGeom>
          <a:solidFill>
            <a:srgbClr val="D66D5C"/>
          </a:solidFill>
          <a:ln w="38100">
            <a:noFill/>
          </a:ln>
        </p:spPr>
        <p:txBody>
          <a:bodyPr>
            <a:normAutofit/>
          </a:bodyPr>
          <a:lstStyle>
            <a:lvl1pPr algn="ctr">
              <a:defRPr sz="2800"/>
            </a:lvl1pPr>
          </a:lstStyle>
          <a:p>
            <a:r>
              <a:rPr lang="en-US"/>
              <a:t>Click to edit Master title style</a:t>
            </a:r>
            <a:endParaRPr lang="en-US" dirty="0"/>
          </a:p>
        </p:txBody>
      </p:sp>
      <p:sp>
        <p:nvSpPr>
          <p:cNvPr id="8" name="Slide Number Placeholder 5">
            <a:extLst>
              <a:ext uri="{FF2B5EF4-FFF2-40B4-BE49-F238E27FC236}">
                <a16:creationId xmlns:a16="http://schemas.microsoft.com/office/drawing/2014/main" id="{FA4B561A-BBF0-425E-A1E0-46BB5B767C7C}"/>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cs typeface="Arial" charset="0"/>
              </a:defRPr>
            </a:lvl1pPr>
          </a:lstStyle>
          <a:p>
            <a:pPr>
              <a:defRPr/>
            </a:pPr>
            <a:fld id="{AED4B924-2303-4582-A321-D43CDB014CFC}" type="slidenum">
              <a:rPr lang="en-US" altLang="en-US"/>
              <a:pPr>
                <a:defRPr/>
              </a:pPr>
              <a:t>‹#›</a:t>
            </a:fld>
            <a:endParaRPr lang="en-US" altLang="en-US" dirty="0"/>
          </a:p>
        </p:txBody>
      </p:sp>
    </p:spTree>
    <p:extLst>
      <p:ext uri="{BB962C8B-B14F-4D97-AF65-F5344CB8AC3E}">
        <p14:creationId xmlns:p14="http://schemas.microsoft.com/office/powerpoint/2010/main" val="215671153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C73A1655-C008-4603-B1B2-2061C148BA8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559FE89B-228E-4F1C-9BEA-4EF5AA3077BD}"/>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AE343552-002C-4D25-B71F-8BD51B7E8A6E}"/>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7" name="TextBox 6">
            <a:extLst>
              <a:ext uri="{FF2B5EF4-FFF2-40B4-BE49-F238E27FC236}">
                <a16:creationId xmlns:a16="http://schemas.microsoft.com/office/drawing/2014/main" id="{81659EE9-AC8A-4D7B-AB45-63569DE8743C}"/>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8" name="TextBox 10">
            <a:extLst>
              <a:ext uri="{FF2B5EF4-FFF2-40B4-BE49-F238E27FC236}">
                <a16:creationId xmlns:a16="http://schemas.microsoft.com/office/drawing/2014/main" id="{E1BF0F08-E99A-4F69-AF92-1C6E0E0F8786}"/>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9" name="TextBox 8">
            <a:extLst>
              <a:ext uri="{FF2B5EF4-FFF2-40B4-BE49-F238E27FC236}">
                <a16:creationId xmlns:a16="http://schemas.microsoft.com/office/drawing/2014/main" id="{2E2D2609-71D5-4029-B887-7ADADA5A9E7E}"/>
              </a:ext>
            </a:extLst>
          </p:cNvPr>
          <p:cNvSpPr txBox="1">
            <a:spLocks noChangeArrowheads="1"/>
          </p:cNvSpPr>
          <p:nvPr userDrawn="1"/>
        </p:nvSpPr>
        <p:spPr bwMode="auto">
          <a:xfrm>
            <a:off x="379413" y="6519863"/>
            <a:ext cx="6284912" cy="338137"/>
          </a:xfrm>
          <a:prstGeom prst="rect">
            <a:avLst/>
          </a:prstGeom>
          <a:noFill/>
          <a:ln>
            <a:noFill/>
          </a:ln>
          <a:extLst>
            <a:ext uri="{909E8E84-426E-40dd-AFC4-6F175D3DCCD1}"/>
            <a:ext uri="{91240B29-F687-4f45-9708-019B960494DF}"/>
          </a:extLst>
        </p:spPr>
        <p:txBody>
          <a:bodyPr anchor="ctr">
            <a:sp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fontAlgn="base">
              <a:spcBef>
                <a:spcPct val="0"/>
              </a:spcBef>
              <a:spcAft>
                <a:spcPct val="0"/>
              </a:spcAft>
              <a:defRPr>
                <a:solidFill>
                  <a:schemeClr val="tx1"/>
                </a:solidFill>
                <a:latin typeface="Calibri" charset="0"/>
              </a:defRPr>
            </a:lvl6pPr>
            <a:lvl7pPr marL="2971800" indent="-228600" fontAlgn="base">
              <a:spcBef>
                <a:spcPct val="0"/>
              </a:spcBef>
              <a:spcAft>
                <a:spcPct val="0"/>
              </a:spcAft>
              <a:defRPr>
                <a:solidFill>
                  <a:schemeClr val="tx1"/>
                </a:solidFill>
                <a:latin typeface="Calibri" charset="0"/>
              </a:defRPr>
            </a:lvl7pPr>
            <a:lvl8pPr marL="3429000" indent="-228600" fontAlgn="base">
              <a:spcBef>
                <a:spcPct val="0"/>
              </a:spcBef>
              <a:spcAft>
                <a:spcPct val="0"/>
              </a:spcAft>
              <a:defRPr>
                <a:solidFill>
                  <a:schemeClr val="tx1"/>
                </a:solidFill>
                <a:latin typeface="Calibri" charset="0"/>
              </a:defRPr>
            </a:lvl8pPr>
            <a:lvl9pPr marL="3886200" indent="-228600" fontAlgn="base">
              <a:spcBef>
                <a:spcPct val="0"/>
              </a:spcBef>
              <a:spcAft>
                <a:spcPct val="0"/>
              </a:spcAft>
              <a:defRPr>
                <a:solidFill>
                  <a:schemeClr val="tx1"/>
                </a:solidFill>
                <a:latin typeface="Calibri" charset="0"/>
              </a:defRPr>
            </a:lvl9pPr>
          </a:lstStyle>
          <a:p>
            <a:pPr algn="ctr" eaLnBrk="1" hangingPunct="1">
              <a:defRPr/>
            </a:pPr>
            <a:r>
              <a:rPr lang="en-US" altLang="en-US" sz="800" dirty="0">
                <a:ea typeface="Arial" charset="0"/>
                <a:cs typeface="Arial"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dirty="0"/>
              <a:t>Click to edit Master title style</a:t>
            </a:r>
          </a:p>
        </p:txBody>
      </p:sp>
      <p:sp>
        <p:nvSpPr>
          <p:cNvPr id="17" name="Content Placeholder 2"/>
          <p:cNvSpPr>
            <a:spLocks noGrp="1"/>
          </p:cNvSpPr>
          <p:nvPr>
            <p:ph idx="1"/>
          </p:nvPr>
        </p:nvSpPr>
        <p:spPr>
          <a:xfrm>
            <a:off x="457200" y="1798637"/>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5">
            <a:extLst>
              <a:ext uri="{FF2B5EF4-FFF2-40B4-BE49-F238E27FC236}">
                <a16:creationId xmlns:a16="http://schemas.microsoft.com/office/drawing/2014/main" id="{A7D14E76-8249-4E63-B7D1-3FF05A657FCA}"/>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cs typeface="Arial" charset="0"/>
              </a:defRPr>
            </a:lvl1pPr>
          </a:lstStyle>
          <a:p>
            <a:pPr>
              <a:defRPr/>
            </a:pPr>
            <a:fld id="{44F10948-65F0-4E0B-BF39-D31C66017F8A}" type="slidenum">
              <a:rPr lang="en-US" altLang="en-US"/>
              <a:pPr>
                <a:defRPr/>
              </a:pPr>
              <a:t>‹#›</a:t>
            </a:fld>
            <a:endParaRPr lang="en-US" altLang="en-US" dirty="0"/>
          </a:p>
        </p:txBody>
      </p:sp>
    </p:spTree>
    <p:extLst>
      <p:ext uri="{BB962C8B-B14F-4D97-AF65-F5344CB8AC3E}">
        <p14:creationId xmlns:p14="http://schemas.microsoft.com/office/powerpoint/2010/main" val="348680113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3813AF1-0092-4977-984A-92ACED1C8DB7}"/>
              </a:ext>
            </a:extLst>
          </p:cNvPr>
          <p:cNvSpPr txBox="1"/>
          <p:nvPr userDrawn="1"/>
        </p:nvSpPr>
        <p:spPr>
          <a:xfrm>
            <a:off x="0" y="37925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sz="1000" dirty="0"/>
          </a:p>
        </p:txBody>
      </p:sp>
      <p:sp>
        <p:nvSpPr>
          <p:cNvPr id="4" name="TextBox 3">
            <a:extLst>
              <a:ext uri="{FF2B5EF4-FFF2-40B4-BE49-F238E27FC236}">
                <a16:creationId xmlns:a16="http://schemas.microsoft.com/office/drawing/2014/main" id="{5A40C81E-BC82-4D60-A1F9-2983B45CE401}"/>
              </a:ext>
            </a:extLst>
          </p:cNvPr>
          <p:cNvSpPr txBox="1"/>
          <p:nvPr userDrawn="1"/>
        </p:nvSpPr>
        <p:spPr>
          <a:xfrm>
            <a:off x="0" y="53927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sz="1000" dirty="0"/>
          </a:p>
        </p:txBody>
      </p:sp>
      <p:pic>
        <p:nvPicPr>
          <p:cNvPr id="5" name="Picture 7">
            <a:extLst>
              <a:ext uri="{FF2B5EF4-FFF2-40B4-BE49-F238E27FC236}">
                <a16:creationId xmlns:a16="http://schemas.microsoft.com/office/drawing/2014/main" id="{8B1A1AAE-F177-4C7B-B655-074FD1FAF1F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14600" y="1219200"/>
            <a:ext cx="4114800" cy="190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6A1AE659-5238-42DD-9FB2-A6621D6FC3F0}"/>
              </a:ext>
            </a:extLst>
          </p:cNvPr>
          <p:cNvSpPr txBox="1">
            <a:spLocks noChangeArrowheads="1"/>
          </p:cNvSpPr>
          <p:nvPr userDrawn="1"/>
        </p:nvSpPr>
        <p:spPr bwMode="auto">
          <a:xfrm>
            <a:off x="1430338" y="6523038"/>
            <a:ext cx="6283325" cy="339725"/>
          </a:xfrm>
          <a:prstGeom prst="rect">
            <a:avLst/>
          </a:prstGeom>
          <a:noFill/>
          <a:ln>
            <a:noFill/>
          </a:ln>
          <a:extLst>
            <a:ext uri="{909E8E84-426E-40dd-AFC4-6F175D3DCCD1}"/>
            <a:ext uri="{91240B29-F687-4f45-9708-019B960494DF}"/>
          </a:extLst>
        </p:spPr>
        <p:txBody>
          <a:bodyPr anchor="ctr">
            <a:sp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fontAlgn="base">
              <a:spcBef>
                <a:spcPct val="0"/>
              </a:spcBef>
              <a:spcAft>
                <a:spcPct val="0"/>
              </a:spcAft>
              <a:defRPr>
                <a:solidFill>
                  <a:schemeClr val="tx1"/>
                </a:solidFill>
                <a:latin typeface="Calibri" charset="0"/>
              </a:defRPr>
            </a:lvl6pPr>
            <a:lvl7pPr marL="2971800" indent="-228600" fontAlgn="base">
              <a:spcBef>
                <a:spcPct val="0"/>
              </a:spcBef>
              <a:spcAft>
                <a:spcPct val="0"/>
              </a:spcAft>
              <a:defRPr>
                <a:solidFill>
                  <a:schemeClr val="tx1"/>
                </a:solidFill>
                <a:latin typeface="Calibri" charset="0"/>
              </a:defRPr>
            </a:lvl7pPr>
            <a:lvl8pPr marL="3429000" indent="-228600" fontAlgn="base">
              <a:spcBef>
                <a:spcPct val="0"/>
              </a:spcBef>
              <a:spcAft>
                <a:spcPct val="0"/>
              </a:spcAft>
              <a:defRPr>
                <a:solidFill>
                  <a:schemeClr val="tx1"/>
                </a:solidFill>
                <a:latin typeface="Calibri" charset="0"/>
              </a:defRPr>
            </a:lvl8pPr>
            <a:lvl9pPr marL="3886200" indent="-228600" fontAlgn="base">
              <a:spcBef>
                <a:spcPct val="0"/>
              </a:spcBef>
              <a:spcAft>
                <a:spcPct val="0"/>
              </a:spcAft>
              <a:defRPr>
                <a:solidFill>
                  <a:schemeClr val="tx1"/>
                </a:solidFill>
                <a:latin typeface="Calibri" charset="0"/>
              </a:defRPr>
            </a:lvl9pPr>
          </a:lstStyle>
          <a:p>
            <a:pPr algn="ctr" eaLnBrk="1" hangingPunct="1">
              <a:defRPr/>
            </a:pPr>
            <a:r>
              <a:rPr lang="en-US" altLang="en-US" sz="800" dirty="0">
                <a:ea typeface="Arial" charset="0"/>
                <a:cs typeface="Arial"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0" y="4032647"/>
            <a:ext cx="9144000" cy="1362075"/>
          </a:xfrm>
          <a:prstGeom prst="rect">
            <a:avLst/>
          </a:prstGeom>
          <a:solidFill>
            <a:srgbClr val="749BCA"/>
          </a:solidFill>
          <a:ln w="38100">
            <a:noFill/>
          </a:ln>
        </p:spPr>
        <p:txBody>
          <a:bodyPr/>
          <a:lstStyle>
            <a:lvl1pPr algn="ctr">
              <a:defRPr sz="4000" b="0" cap="none" baseline="0"/>
            </a:lvl1pPr>
          </a:lstStyle>
          <a:p>
            <a:r>
              <a:rPr lang="en-US"/>
              <a:t>Click to edit Master title style</a:t>
            </a:r>
            <a:endParaRPr lang="en-US" dirty="0"/>
          </a:p>
        </p:txBody>
      </p:sp>
      <p:sp>
        <p:nvSpPr>
          <p:cNvPr id="7" name="Slide Number Placeholder 5">
            <a:extLst>
              <a:ext uri="{FF2B5EF4-FFF2-40B4-BE49-F238E27FC236}">
                <a16:creationId xmlns:a16="http://schemas.microsoft.com/office/drawing/2014/main" id="{DDC4165F-5DE7-491D-AE2F-6C99644810D2}"/>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cs typeface="Arial" charset="0"/>
              </a:defRPr>
            </a:lvl1pPr>
          </a:lstStyle>
          <a:p>
            <a:pPr>
              <a:defRPr/>
            </a:pPr>
            <a:fld id="{D6BAD698-4E68-41EA-ACAD-E457D70A5237}" type="slidenum">
              <a:rPr lang="en-US" altLang="en-US"/>
              <a:pPr>
                <a:defRPr/>
              </a:pPr>
              <a:t>‹#›</a:t>
            </a:fld>
            <a:endParaRPr lang="en-US" altLang="en-US" dirty="0"/>
          </a:p>
        </p:txBody>
      </p:sp>
    </p:spTree>
    <p:extLst>
      <p:ext uri="{BB962C8B-B14F-4D97-AF65-F5344CB8AC3E}">
        <p14:creationId xmlns:p14="http://schemas.microsoft.com/office/powerpoint/2010/main" val="215621404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pic>
        <p:nvPicPr>
          <p:cNvPr id="3" name="Picture 4">
            <a:extLst>
              <a:ext uri="{FF2B5EF4-FFF2-40B4-BE49-F238E27FC236}">
                <a16:creationId xmlns:a16="http://schemas.microsoft.com/office/drawing/2014/main" id="{A17313F2-E165-4EF5-B406-16091F23A0CA}"/>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447800"/>
            <a:ext cx="9144000" cy="422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498EF9DA-B71C-4025-AE5D-E9103A093DC2}"/>
              </a:ext>
            </a:extLst>
          </p:cNvPr>
          <p:cNvSpPr txBox="1">
            <a:spLocks noChangeArrowheads="1"/>
          </p:cNvSpPr>
          <p:nvPr userDrawn="1"/>
        </p:nvSpPr>
        <p:spPr bwMode="auto">
          <a:xfrm>
            <a:off x="1430338" y="6523038"/>
            <a:ext cx="6283325" cy="339725"/>
          </a:xfrm>
          <a:prstGeom prst="rect">
            <a:avLst/>
          </a:prstGeom>
          <a:noFill/>
          <a:ln>
            <a:noFill/>
          </a:ln>
          <a:extLst>
            <a:ext uri="{909E8E84-426E-40dd-AFC4-6F175D3DCCD1}"/>
            <a:ext uri="{91240B29-F687-4f45-9708-019B960494DF}"/>
          </a:extLst>
        </p:spPr>
        <p:txBody>
          <a:bodyPr anchor="ctr">
            <a:sp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fontAlgn="base">
              <a:spcBef>
                <a:spcPct val="0"/>
              </a:spcBef>
              <a:spcAft>
                <a:spcPct val="0"/>
              </a:spcAft>
              <a:defRPr>
                <a:solidFill>
                  <a:schemeClr val="tx1"/>
                </a:solidFill>
                <a:latin typeface="Calibri" charset="0"/>
              </a:defRPr>
            </a:lvl6pPr>
            <a:lvl7pPr marL="2971800" indent="-228600" fontAlgn="base">
              <a:spcBef>
                <a:spcPct val="0"/>
              </a:spcBef>
              <a:spcAft>
                <a:spcPct val="0"/>
              </a:spcAft>
              <a:defRPr>
                <a:solidFill>
                  <a:schemeClr val="tx1"/>
                </a:solidFill>
                <a:latin typeface="Calibri" charset="0"/>
              </a:defRPr>
            </a:lvl7pPr>
            <a:lvl8pPr marL="3429000" indent="-228600" fontAlgn="base">
              <a:spcBef>
                <a:spcPct val="0"/>
              </a:spcBef>
              <a:spcAft>
                <a:spcPct val="0"/>
              </a:spcAft>
              <a:defRPr>
                <a:solidFill>
                  <a:schemeClr val="tx1"/>
                </a:solidFill>
                <a:latin typeface="Calibri" charset="0"/>
              </a:defRPr>
            </a:lvl8pPr>
            <a:lvl9pPr marL="3886200" indent="-228600" fontAlgn="base">
              <a:spcBef>
                <a:spcPct val="0"/>
              </a:spcBef>
              <a:spcAft>
                <a:spcPct val="0"/>
              </a:spcAft>
              <a:defRPr>
                <a:solidFill>
                  <a:schemeClr val="tx1"/>
                </a:solidFill>
                <a:latin typeface="Calibri" charset="0"/>
              </a:defRPr>
            </a:lvl9pPr>
          </a:lstStyle>
          <a:p>
            <a:pPr algn="ctr" eaLnBrk="1" hangingPunct="1">
              <a:defRPr/>
            </a:pPr>
            <a:r>
              <a:rPr lang="en-US" altLang="en-US" sz="800" dirty="0">
                <a:ea typeface="Arial" charset="0"/>
                <a:cs typeface="Arial"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5"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a:t>Click to edit Master title style</a:t>
            </a:r>
            <a:endParaRPr lang="en-US" dirty="0"/>
          </a:p>
        </p:txBody>
      </p:sp>
      <p:sp>
        <p:nvSpPr>
          <p:cNvPr id="6" name="Slide Number Placeholder 3">
            <a:extLst>
              <a:ext uri="{FF2B5EF4-FFF2-40B4-BE49-F238E27FC236}">
                <a16:creationId xmlns:a16="http://schemas.microsoft.com/office/drawing/2014/main" id="{EDBD3BED-DF10-4D36-9698-DA3A1A7222ED}"/>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cs typeface="Arial" charset="0"/>
              </a:defRPr>
            </a:lvl1pPr>
          </a:lstStyle>
          <a:p>
            <a:pPr>
              <a:defRPr/>
            </a:pPr>
            <a:fld id="{303D8092-D56F-43C1-8301-84DFB79B31F7}" type="slidenum">
              <a:rPr lang="en-US" altLang="en-US"/>
              <a:pPr>
                <a:defRPr/>
              </a:pPr>
              <a:t>‹#›</a:t>
            </a:fld>
            <a:endParaRPr lang="en-US" altLang="en-US" dirty="0"/>
          </a:p>
        </p:txBody>
      </p:sp>
    </p:spTree>
    <p:extLst>
      <p:ext uri="{BB962C8B-B14F-4D97-AF65-F5344CB8AC3E}">
        <p14:creationId xmlns:p14="http://schemas.microsoft.com/office/powerpoint/2010/main" val="29127682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9B61DFE7-0C10-4873-80B9-6AC00DEB0C07}"/>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80492A6F-3E2D-4BDA-BBFF-1D5C9E533F75}"/>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5763D00D-FE5C-4249-9D38-73F9C1390C04}"/>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7" name="TextBox 6">
            <a:extLst>
              <a:ext uri="{FF2B5EF4-FFF2-40B4-BE49-F238E27FC236}">
                <a16:creationId xmlns:a16="http://schemas.microsoft.com/office/drawing/2014/main" id="{7F327025-E9C3-4E05-81C4-C5E71C7473AB}"/>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8" name="TextBox 10">
            <a:extLst>
              <a:ext uri="{FF2B5EF4-FFF2-40B4-BE49-F238E27FC236}">
                <a16:creationId xmlns:a16="http://schemas.microsoft.com/office/drawing/2014/main" id="{BB61AE04-3BC2-4F15-AA02-4DA076E9534A}"/>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9" name="TextBox 8">
            <a:extLst>
              <a:ext uri="{FF2B5EF4-FFF2-40B4-BE49-F238E27FC236}">
                <a16:creationId xmlns:a16="http://schemas.microsoft.com/office/drawing/2014/main" id="{E5C94E77-B07E-419B-B6AE-E76A72EF831A}"/>
              </a:ext>
            </a:extLst>
          </p:cNvPr>
          <p:cNvSpPr txBox="1">
            <a:spLocks noChangeArrowheads="1"/>
          </p:cNvSpPr>
          <p:nvPr userDrawn="1"/>
        </p:nvSpPr>
        <p:spPr bwMode="auto">
          <a:xfrm>
            <a:off x="379413" y="6519863"/>
            <a:ext cx="6284912" cy="338137"/>
          </a:xfrm>
          <a:prstGeom prst="rect">
            <a:avLst/>
          </a:prstGeom>
          <a:noFill/>
          <a:ln>
            <a:noFill/>
          </a:ln>
          <a:extLst>
            <a:ext uri="{909E8E84-426E-40dd-AFC4-6F175D3DCCD1}"/>
            <a:ext uri="{91240B29-F687-4f45-9708-019B960494DF}"/>
          </a:extLst>
        </p:spPr>
        <p:txBody>
          <a:bodyPr anchor="ctr">
            <a:sp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fontAlgn="base">
              <a:spcBef>
                <a:spcPct val="0"/>
              </a:spcBef>
              <a:spcAft>
                <a:spcPct val="0"/>
              </a:spcAft>
              <a:defRPr>
                <a:solidFill>
                  <a:schemeClr val="tx1"/>
                </a:solidFill>
                <a:latin typeface="Calibri" charset="0"/>
              </a:defRPr>
            </a:lvl6pPr>
            <a:lvl7pPr marL="2971800" indent="-228600" fontAlgn="base">
              <a:spcBef>
                <a:spcPct val="0"/>
              </a:spcBef>
              <a:spcAft>
                <a:spcPct val="0"/>
              </a:spcAft>
              <a:defRPr>
                <a:solidFill>
                  <a:schemeClr val="tx1"/>
                </a:solidFill>
                <a:latin typeface="Calibri" charset="0"/>
              </a:defRPr>
            </a:lvl7pPr>
            <a:lvl8pPr marL="3429000" indent="-228600" fontAlgn="base">
              <a:spcBef>
                <a:spcPct val="0"/>
              </a:spcBef>
              <a:spcAft>
                <a:spcPct val="0"/>
              </a:spcAft>
              <a:defRPr>
                <a:solidFill>
                  <a:schemeClr val="tx1"/>
                </a:solidFill>
                <a:latin typeface="Calibri" charset="0"/>
              </a:defRPr>
            </a:lvl8pPr>
            <a:lvl9pPr marL="3886200" indent="-228600" fontAlgn="base">
              <a:spcBef>
                <a:spcPct val="0"/>
              </a:spcBef>
              <a:spcAft>
                <a:spcPct val="0"/>
              </a:spcAft>
              <a:defRPr>
                <a:solidFill>
                  <a:schemeClr val="tx1"/>
                </a:solidFill>
                <a:latin typeface="Calibri" charset="0"/>
              </a:defRPr>
            </a:lvl9pPr>
          </a:lstStyle>
          <a:p>
            <a:pPr algn="ctr" eaLnBrk="1" hangingPunct="1">
              <a:defRPr/>
            </a:pPr>
            <a:r>
              <a:rPr lang="en-US" altLang="en-US" sz="800" dirty="0">
                <a:ea typeface="Arial" charset="0"/>
                <a:cs typeface="Arial"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10" name="Picture 2">
            <a:extLst>
              <a:ext uri="{FF2B5EF4-FFF2-40B4-BE49-F238E27FC236}">
                <a16:creationId xmlns:a16="http://schemas.microsoft.com/office/drawing/2014/main" id="{48CCCED4-E965-4CEA-A055-1A7DFFBDD356}"/>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583488" y="228600"/>
            <a:ext cx="1063625" cy="109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a:t>Click to edit Master title style</a:t>
            </a:r>
            <a:endParaRPr lang="en-US" dirty="0"/>
          </a:p>
        </p:txBody>
      </p:sp>
      <p:sp>
        <p:nvSpPr>
          <p:cNvPr id="17" name="Content Placeholder 2"/>
          <p:cNvSpPr>
            <a:spLocks noGrp="1"/>
          </p:cNvSpPr>
          <p:nvPr>
            <p:ph idx="1"/>
          </p:nvPr>
        </p:nvSpPr>
        <p:spPr>
          <a:xfrm>
            <a:off x="457200" y="1798637"/>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lide Number Placeholder 5">
            <a:extLst>
              <a:ext uri="{FF2B5EF4-FFF2-40B4-BE49-F238E27FC236}">
                <a16:creationId xmlns:a16="http://schemas.microsoft.com/office/drawing/2014/main" id="{7DF9A9DD-86D2-4129-AE9C-82E1B88D6265}"/>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cs typeface="Arial" charset="0"/>
              </a:defRPr>
            </a:lvl1pPr>
          </a:lstStyle>
          <a:p>
            <a:pPr>
              <a:defRPr/>
            </a:pPr>
            <a:fld id="{8A9AE260-2119-4DB2-9BBD-40EE73F42D41}" type="slidenum">
              <a:rPr lang="en-US" altLang="en-US"/>
              <a:pPr>
                <a:defRPr/>
              </a:pPr>
              <a:t>‹#›</a:t>
            </a:fld>
            <a:endParaRPr lang="en-US" altLang="en-US" dirty="0"/>
          </a:p>
        </p:txBody>
      </p:sp>
    </p:spTree>
    <p:extLst>
      <p:ext uri="{BB962C8B-B14F-4D97-AF65-F5344CB8AC3E}">
        <p14:creationId xmlns:p14="http://schemas.microsoft.com/office/powerpoint/2010/main" val="35840081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74E00C3A-E421-421A-B9CA-5AE43BFC042C}"/>
              </a:ext>
            </a:extLst>
          </p:cNvPr>
          <p:cNvSpPr>
            <a:spLocks noChangeArrowheads="1"/>
          </p:cNvSpPr>
          <p:nvPr userDrawn="1"/>
        </p:nvSpPr>
        <p:spPr bwMode="auto">
          <a:xfrm>
            <a:off x="342900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endParaRPr lang="en-US" altLang="en-US" dirty="0"/>
          </a:p>
        </p:txBody>
      </p:sp>
      <p:sp>
        <p:nvSpPr>
          <p:cNvPr id="8"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DD2BE25D-B03D-4733-9F47-8810BEE9FB44}"/>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a:t>Click to edit Master title style</a:t>
            </a:r>
            <a:endParaRPr lang="en-US" dirty="0"/>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Photo Credit"/>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62856913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sp>
        <p:nvSpPr>
          <p:cNvPr id="8" name="TextBox 10">
            <a:extLst>
              <a:ext uri="{FF2B5EF4-FFF2-40B4-BE49-F238E27FC236}">
                <a16:creationId xmlns:a16="http://schemas.microsoft.com/office/drawing/2014/main" id="{011C9B94-510F-4AB3-A379-C0A1FFD5C572}"/>
              </a:ext>
            </a:extLst>
          </p:cNvPr>
          <p:cNvSpPr txBox="1">
            <a:spLocks noChangeArrowheads="1"/>
          </p:cNvSpPr>
          <p:nvPr userDrawn="1"/>
        </p:nvSpPr>
        <p:spPr bwMode="auto">
          <a:xfrm>
            <a:off x="0" y="846138"/>
            <a:ext cx="9144000" cy="369887"/>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10" name="Rectangle 9">
            <a:extLst>
              <a:ext uri="{FF2B5EF4-FFF2-40B4-BE49-F238E27FC236}">
                <a16:creationId xmlns:a16="http://schemas.microsoft.com/office/drawing/2014/main" id="{CFC3AD60-00DE-4429-9231-00811F5CFA7A}"/>
              </a:ext>
            </a:extLst>
          </p:cNvPr>
          <p:cNvSpPr>
            <a:spLocks noChangeArrowheads="1"/>
          </p:cNvSpPr>
          <p:nvPr userDrawn="1"/>
        </p:nvSpPr>
        <p:spPr bwMode="auto">
          <a:xfrm>
            <a:off x="8802688" y="0"/>
            <a:ext cx="341312" cy="6764338"/>
          </a:xfrm>
          <a:prstGeom prst="rect">
            <a:avLst/>
          </a:prstGeom>
          <a:solidFill>
            <a:srgbClr val="749BCA"/>
          </a:solidFill>
          <a:ln w="9525">
            <a:solidFill>
              <a:srgbClr val="75BEA9"/>
            </a:solidFill>
            <a:miter lim="800000"/>
            <a:headEnd/>
            <a:tailEnd/>
          </a:ln>
          <a:effectLst>
            <a:outerShdw blurRad="40000" dist="23000" dir="5400000" rotWithShape="0">
              <a:srgbClr val="808080">
                <a:alpha val="34998"/>
              </a:srgbClr>
            </a:outerShdw>
          </a:effec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endParaRPr lang="en-US" altLang="en-US" dirty="0">
              <a:solidFill>
                <a:srgbClr val="FFFFFF"/>
              </a:solidFill>
            </a:endParaRPr>
          </a:p>
        </p:txBody>
      </p:sp>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idx="1"/>
          </p:nvPr>
        </p:nvSpPr>
        <p:spPr>
          <a:xfrm>
            <a:off x="457200" y="1371600"/>
            <a:ext cx="8229600" cy="5181600"/>
          </a:xfrm>
          <a:prstGeom prst="rect">
            <a:avLst/>
          </a:prstGeom>
        </p:spPr>
        <p:txBody>
          <a:bodyPr/>
          <a:lstStyle>
            <a:lvl1pPr>
              <a:spcAft>
                <a:spcPts val="800"/>
              </a:spcAft>
              <a:defRPr sz="2800"/>
            </a:lvl1pPr>
            <a:lvl2pPr>
              <a:spcAft>
                <a:spcPts val="800"/>
              </a:spcAft>
              <a:defRPr sz="2400"/>
            </a:lvl2pPr>
            <a:lvl3pPr>
              <a:spcAft>
                <a:spcPts val="800"/>
              </a:spcAft>
              <a:defRPr sz="2000"/>
            </a:lvl3pPr>
            <a:lvl4pPr>
              <a:spcAft>
                <a:spcPts val="800"/>
              </a:spcAft>
              <a:defRPr sz="20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p:nvPr>
        </p:nvSpPr>
        <p:spPr>
          <a:xfrm>
            <a:off x="3886200" y="6553200"/>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3401271669"/>
      </p:ext>
    </p:extLst>
  </p:cSld>
  <p:clrMapOvr>
    <a:masterClrMapping/>
  </p:clrMapOvr>
  <p:transition spd="med">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3" name="Picture 10">
            <a:extLst>
              <a:ext uri="{FF2B5EF4-FFF2-40B4-BE49-F238E27FC236}">
                <a16:creationId xmlns:a16="http://schemas.microsoft.com/office/drawing/2014/main" id="{01CF4411-E9BD-49F3-AE02-F083ACF5B6C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998788" y="3752850"/>
            <a:ext cx="3146425"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AA14CBFC-EBF0-4133-A720-C871CD2A355A}"/>
              </a:ext>
            </a:extLst>
          </p:cNvPr>
          <p:cNvSpPr txBox="1"/>
          <p:nvPr userDrawn="1"/>
        </p:nvSpPr>
        <p:spPr>
          <a:xfrm>
            <a:off x="0" y="3135313"/>
            <a:ext cx="9144000" cy="369887"/>
          </a:xfrm>
          <a:prstGeom prst="rect">
            <a:avLst/>
          </a:prstGeom>
          <a:solidFill>
            <a:schemeClr val="bg1">
              <a:lumMod val="6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5" name="TextBox 4">
            <a:extLst>
              <a:ext uri="{FF2B5EF4-FFF2-40B4-BE49-F238E27FC236}">
                <a16:creationId xmlns:a16="http://schemas.microsoft.com/office/drawing/2014/main" id="{D46BA46C-E24E-468B-B799-50C1A28EF952}"/>
              </a:ext>
            </a:extLst>
          </p:cNvPr>
          <p:cNvSpPr txBox="1">
            <a:spLocks noChangeArrowheads="1"/>
          </p:cNvSpPr>
          <p:nvPr userDrawn="1"/>
        </p:nvSpPr>
        <p:spPr bwMode="auto">
          <a:xfrm rot="5400000">
            <a:off x="5530057" y="3244056"/>
            <a:ext cx="6858000" cy="369887"/>
          </a:xfrm>
          <a:prstGeom prst="rect">
            <a:avLst/>
          </a:prstGeom>
          <a:solidFill>
            <a:schemeClr val="accent1">
              <a:lumMod val="75000"/>
            </a:schemeClr>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6" name="TextBox 5">
            <a:extLst>
              <a:ext uri="{FF2B5EF4-FFF2-40B4-BE49-F238E27FC236}">
                <a16:creationId xmlns:a16="http://schemas.microsoft.com/office/drawing/2014/main" id="{DF99B4D8-BCCB-48EE-B088-4CA0A720A04F}"/>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7" name="Picture 2">
            <a:extLst>
              <a:ext uri="{FF2B5EF4-FFF2-40B4-BE49-F238E27FC236}">
                <a16:creationId xmlns:a16="http://schemas.microsoft.com/office/drawing/2014/main" id="{27BEDC00-3687-4486-B265-F25180A95BA8}"/>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r="1350"/>
          <a:stretch>
            <a:fillRect/>
          </a:stretch>
        </p:blipFill>
        <p:spPr bwMode="auto">
          <a:xfrm>
            <a:off x="1106488" y="914400"/>
            <a:ext cx="6837362" cy="174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2" y="4800600"/>
            <a:ext cx="9143998" cy="1470025"/>
          </a:xfrm>
          <a:prstGeom prst="rect">
            <a:avLst/>
          </a:prstGeom>
          <a:solidFill>
            <a:srgbClr val="D66D5C"/>
          </a:solidFill>
          <a:ln w="38100">
            <a:noFill/>
          </a:ln>
        </p:spPr>
        <p:txBody>
          <a:bodyPr>
            <a:normAutofit/>
          </a:bodyPr>
          <a:lstStyle>
            <a:lvl1pPr algn="ctr">
              <a:defRPr sz="2800"/>
            </a:lvl1pPr>
          </a:lstStyle>
          <a:p>
            <a:r>
              <a:rPr lang="en-US"/>
              <a:t>Click to edit Master title style</a:t>
            </a:r>
            <a:endParaRPr lang="en-US" dirty="0"/>
          </a:p>
        </p:txBody>
      </p:sp>
      <p:sp>
        <p:nvSpPr>
          <p:cNvPr id="8" name="Slide Number Placeholder 5">
            <a:extLst>
              <a:ext uri="{FF2B5EF4-FFF2-40B4-BE49-F238E27FC236}">
                <a16:creationId xmlns:a16="http://schemas.microsoft.com/office/drawing/2014/main" id="{2409A00F-4F1F-4B66-883B-1B07DFEEBCA6}"/>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defRPr>
            </a:lvl1pPr>
          </a:lstStyle>
          <a:p>
            <a:pPr>
              <a:defRPr/>
            </a:pPr>
            <a:fld id="{BEFB3BC7-C0B9-490A-8DBB-C9256E4FB500}" type="slidenum">
              <a:rPr lang="en-US" altLang="en-US"/>
              <a:pPr>
                <a:defRPr/>
              </a:pPr>
              <a:t>‹#›</a:t>
            </a:fld>
            <a:endParaRPr lang="en-US" altLang="en-US" dirty="0"/>
          </a:p>
        </p:txBody>
      </p:sp>
    </p:spTree>
    <p:extLst>
      <p:ext uri="{BB962C8B-B14F-4D97-AF65-F5344CB8AC3E}">
        <p14:creationId xmlns:p14="http://schemas.microsoft.com/office/powerpoint/2010/main" val="323864318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ACBEC5F6-D3B6-4EEA-BDEB-CF2426AA7DB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BCE530D7-5D8E-44EE-8253-E1DDE9765689}"/>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C2FB-B212-49D1-898F-F57EB2516BAF}"/>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7" name="TextBox 6">
            <a:extLst>
              <a:ext uri="{FF2B5EF4-FFF2-40B4-BE49-F238E27FC236}">
                <a16:creationId xmlns:a16="http://schemas.microsoft.com/office/drawing/2014/main" id="{C80A28F5-2976-4CE0-B145-CBD34EC904AB}"/>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8" name="TextBox 10">
            <a:extLst>
              <a:ext uri="{FF2B5EF4-FFF2-40B4-BE49-F238E27FC236}">
                <a16:creationId xmlns:a16="http://schemas.microsoft.com/office/drawing/2014/main" id="{4C9E565D-55D3-48D9-86C2-1FFD4CCDD429}"/>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9" name="TextBox 8">
            <a:extLst>
              <a:ext uri="{FF2B5EF4-FFF2-40B4-BE49-F238E27FC236}">
                <a16:creationId xmlns:a16="http://schemas.microsoft.com/office/drawing/2014/main" id="{BF5D1EB7-61C4-44AF-9898-6F4390E2E7E3}"/>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dirty="0"/>
              <a:t>Click to edit Master title style</a:t>
            </a:r>
          </a:p>
        </p:txBody>
      </p:sp>
      <p:sp>
        <p:nvSpPr>
          <p:cNvPr id="17" name="Content Placeholder 2"/>
          <p:cNvSpPr>
            <a:spLocks noGrp="1"/>
          </p:cNvSpPr>
          <p:nvPr>
            <p:ph idx="1"/>
          </p:nvPr>
        </p:nvSpPr>
        <p:spPr>
          <a:xfrm>
            <a:off x="457200" y="1798637"/>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5">
            <a:extLst>
              <a:ext uri="{FF2B5EF4-FFF2-40B4-BE49-F238E27FC236}">
                <a16:creationId xmlns:a16="http://schemas.microsoft.com/office/drawing/2014/main" id="{C76D1990-348C-4F3D-AA69-29B40EC13F8F}"/>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defRPr>
            </a:lvl1pPr>
          </a:lstStyle>
          <a:p>
            <a:pPr>
              <a:defRPr/>
            </a:pPr>
            <a:fld id="{77893BBE-249C-4231-8D66-9FC74C503EDC}" type="slidenum">
              <a:rPr lang="en-US" altLang="en-US"/>
              <a:pPr>
                <a:defRPr/>
              </a:pPr>
              <a:t>‹#›</a:t>
            </a:fld>
            <a:endParaRPr lang="en-US" altLang="en-US" dirty="0"/>
          </a:p>
        </p:txBody>
      </p:sp>
    </p:spTree>
    <p:extLst>
      <p:ext uri="{BB962C8B-B14F-4D97-AF65-F5344CB8AC3E}">
        <p14:creationId xmlns:p14="http://schemas.microsoft.com/office/powerpoint/2010/main" val="179863269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Section Header">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1B446AF-D614-46A6-BF6F-BD5A5FC98308}"/>
              </a:ext>
            </a:extLst>
          </p:cNvPr>
          <p:cNvSpPr txBox="1"/>
          <p:nvPr userDrawn="1"/>
        </p:nvSpPr>
        <p:spPr>
          <a:xfrm>
            <a:off x="0" y="37925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sz="1000" dirty="0">
              <a:ea typeface="+mn-ea"/>
            </a:endParaRPr>
          </a:p>
        </p:txBody>
      </p:sp>
      <p:sp>
        <p:nvSpPr>
          <p:cNvPr id="4" name="TextBox 3">
            <a:extLst>
              <a:ext uri="{FF2B5EF4-FFF2-40B4-BE49-F238E27FC236}">
                <a16:creationId xmlns:a16="http://schemas.microsoft.com/office/drawing/2014/main" id="{C448975F-4A36-40BD-904A-6A21DBB7F479}"/>
              </a:ext>
            </a:extLst>
          </p:cNvPr>
          <p:cNvSpPr txBox="1"/>
          <p:nvPr userDrawn="1"/>
        </p:nvSpPr>
        <p:spPr>
          <a:xfrm>
            <a:off x="0" y="53927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sz="1000" dirty="0">
              <a:ea typeface="+mn-ea"/>
            </a:endParaRPr>
          </a:p>
        </p:txBody>
      </p:sp>
      <p:pic>
        <p:nvPicPr>
          <p:cNvPr id="5" name="Picture 7">
            <a:extLst>
              <a:ext uri="{FF2B5EF4-FFF2-40B4-BE49-F238E27FC236}">
                <a16:creationId xmlns:a16="http://schemas.microsoft.com/office/drawing/2014/main" id="{00404C0F-F7D1-4F38-82BC-6DCF0AAEE6BD}"/>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14600" y="1219200"/>
            <a:ext cx="4114800" cy="190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B52BD948-6B08-4D3D-892C-180DCF75A11F}"/>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0" y="4032647"/>
            <a:ext cx="9144000" cy="1362075"/>
          </a:xfrm>
          <a:prstGeom prst="rect">
            <a:avLst/>
          </a:prstGeom>
          <a:solidFill>
            <a:srgbClr val="749BCA"/>
          </a:solidFill>
          <a:ln w="38100">
            <a:noFill/>
          </a:ln>
        </p:spPr>
        <p:txBody>
          <a:bodyPr/>
          <a:lstStyle>
            <a:lvl1pPr algn="ctr">
              <a:defRPr sz="4000" b="0" cap="none" baseline="0"/>
            </a:lvl1pPr>
          </a:lstStyle>
          <a:p>
            <a:r>
              <a:rPr lang="en-US"/>
              <a:t>Click to edit Master title style</a:t>
            </a:r>
            <a:endParaRPr lang="en-US" dirty="0"/>
          </a:p>
        </p:txBody>
      </p:sp>
      <p:sp>
        <p:nvSpPr>
          <p:cNvPr id="7" name="Slide Number Placeholder 5">
            <a:extLst>
              <a:ext uri="{FF2B5EF4-FFF2-40B4-BE49-F238E27FC236}">
                <a16:creationId xmlns:a16="http://schemas.microsoft.com/office/drawing/2014/main" id="{4220EE3F-985E-468A-A3E5-E6DCD1DB7C6B}"/>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defRPr>
            </a:lvl1pPr>
          </a:lstStyle>
          <a:p>
            <a:pPr>
              <a:defRPr/>
            </a:pPr>
            <a:fld id="{C1FDC8C5-6871-4D31-90AD-91E086C4E913}" type="slidenum">
              <a:rPr lang="en-US" altLang="en-US"/>
              <a:pPr>
                <a:defRPr/>
              </a:pPr>
              <a:t>‹#›</a:t>
            </a:fld>
            <a:endParaRPr lang="en-US" altLang="en-US" dirty="0"/>
          </a:p>
        </p:txBody>
      </p:sp>
    </p:spTree>
    <p:extLst>
      <p:ext uri="{BB962C8B-B14F-4D97-AF65-F5344CB8AC3E}">
        <p14:creationId xmlns:p14="http://schemas.microsoft.com/office/powerpoint/2010/main" val="65909302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_Blank">
    <p:spTree>
      <p:nvGrpSpPr>
        <p:cNvPr id="1" name=""/>
        <p:cNvGrpSpPr/>
        <p:nvPr/>
      </p:nvGrpSpPr>
      <p:grpSpPr>
        <a:xfrm>
          <a:off x="0" y="0"/>
          <a:ext cx="0" cy="0"/>
          <a:chOff x="0" y="0"/>
          <a:chExt cx="0" cy="0"/>
        </a:xfrm>
      </p:grpSpPr>
      <p:pic>
        <p:nvPicPr>
          <p:cNvPr id="3" name="Picture 4">
            <a:extLst>
              <a:ext uri="{FF2B5EF4-FFF2-40B4-BE49-F238E27FC236}">
                <a16:creationId xmlns:a16="http://schemas.microsoft.com/office/drawing/2014/main" id="{DF79CDC1-95F9-4A97-B31A-71F292BD6572}"/>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447800"/>
            <a:ext cx="9144000" cy="422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CABACA84-7FA8-4ED6-B10A-65B9C9B5C361}"/>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5"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a:t>Click to edit Master title style</a:t>
            </a:r>
            <a:endParaRPr lang="en-US" dirty="0"/>
          </a:p>
        </p:txBody>
      </p:sp>
      <p:sp>
        <p:nvSpPr>
          <p:cNvPr id="6" name="Slide Number Placeholder 3">
            <a:extLst>
              <a:ext uri="{FF2B5EF4-FFF2-40B4-BE49-F238E27FC236}">
                <a16:creationId xmlns:a16="http://schemas.microsoft.com/office/drawing/2014/main" id="{BE7DC8A3-3081-4842-A9EB-A79BB472E8DF}"/>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defRPr>
            </a:lvl1pPr>
          </a:lstStyle>
          <a:p>
            <a:pPr>
              <a:defRPr/>
            </a:pPr>
            <a:fld id="{0DF2BD56-5C60-49AD-B0C3-1B4E68D23FE8}" type="slidenum">
              <a:rPr lang="en-US" altLang="en-US"/>
              <a:pPr>
                <a:defRPr/>
              </a:pPr>
              <a:t>‹#›</a:t>
            </a:fld>
            <a:endParaRPr lang="en-US" altLang="en-US" dirty="0"/>
          </a:p>
        </p:txBody>
      </p:sp>
    </p:spTree>
    <p:extLst>
      <p:ext uri="{BB962C8B-B14F-4D97-AF65-F5344CB8AC3E}">
        <p14:creationId xmlns:p14="http://schemas.microsoft.com/office/powerpoint/2010/main" val="120027100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0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096221E3-24DB-4CE3-82AF-CEBE6096374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C85E28A7-402A-4654-B31D-C32159F219DD}"/>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9969ABD1-B70D-4A62-B3EB-8A3FA1C6B872}"/>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7" name="TextBox 6">
            <a:extLst>
              <a:ext uri="{FF2B5EF4-FFF2-40B4-BE49-F238E27FC236}">
                <a16:creationId xmlns:a16="http://schemas.microsoft.com/office/drawing/2014/main" id="{77547B79-1EFB-4B8C-8355-8118FE3ABE47}"/>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8" name="TextBox 10">
            <a:extLst>
              <a:ext uri="{FF2B5EF4-FFF2-40B4-BE49-F238E27FC236}">
                <a16:creationId xmlns:a16="http://schemas.microsoft.com/office/drawing/2014/main" id="{F9FE0379-D008-4554-AD95-7A6A0923CC9C}"/>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9" name="TextBox 8">
            <a:extLst>
              <a:ext uri="{FF2B5EF4-FFF2-40B4-BE49-F238E27FC236}">
                <a16:creationId xmlns:a16="http://schemas.microsoft.com/office/drawing/2014/main" id="{EC2BAE20-D3BB-4F6A-8D29-FDDE8A68FA53}"/>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10" name="Picture 2">
            <a:extLst>
              <a:ext uri="{FF2B5EF4-FFF2-40B4-BE49-F238E27FC236}">
                <a16:creationId xmlns:a16="http://schemas.microsoft.com/office/drawing/2014/main" id="{3A6B132D-A1E7-45A7-B075-324FDEEC8F9A}"/>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583488" y="228600"/>
            <a:ext cx="1063625" cy="109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a:t>Click to edit Master title style</a:t>
            </a:r>
            <a:endParaRPr lang="en-US" dirty="0"/>
          </a:p>
        </p:txBody>
      </p:sp>
      <p:sp>
        <p:nvSpPr>
          <p:cNvPr id="17" name="Content Placeholder 2"/>
          <p:cNvSpPr>
            <a:spLocks noGrp="1"/>
          </p:cNvSpPr>
          <p:nvPr>
            <p:ph idx="1"/>
          </p:nvPr>
        </p:nvSpPr>
        <p:spPr>
          <a:xfrm>
            <a:off x="457200" y="1798637"/>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lide Number Placeholder 5">
            <a:extLst>
              <a:ext uri="{FF2B5EF4-FFF2-40B4-BE49-F238E27FC236}">
                <a16:creationId xmlns:a16="http://schemas.microsoft.com/office/drawing/2014/main" id="{3CF06BBF-753B-4476-8926-EC4D0844C7EB}"/>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defRPr>
            </a:lvl1pPr>
          </a:lstStyle>
          <a:p>
            <a:pPr>
              <a:defRPr/>
            </a:pPr>
            <a:fld id="{DBF5796A-524F-4204-B400-E6D7A661BA8A}" type="slidenum">
              <a:rPr lang="en-US" altLang="en-US"/>
              <a:pPr>
                <a:defRPr/>
              </a:pPr>
              <a:t>‹#›</a:t>
            </a:fld>
            <a:endParaRPr lang="en-US" altLang="en-US" dirty="0"/>
          </a:p>
        </p:txBody>
      </p:sp>
    </p:spTree>
    <p:extLst>
      <p:ext uri="{BB962C8B-B14F-4D97-AF65-F5344CB8AC3E}">
        <p14:creationId xmlns:p14="http://schemas.microsoft.com/office/powerpoint/2010/main" val="128746193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pic>
        <p:nvPicPr>
          <p:cNvPr id="3" name="Picture 10">
            <a:extLst>
              <a:ext uri="{FF2B5EF4-FFF2-40B4-BE49-F238E27FC236}">
                <a16:creationId xmlns:a16="http://schemas.microsoft.com/office/drawing/2014/main" id="{FFB4CF76-8321-4440-BE12-F3EBDA99116E}"/>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998788" y="3752850"/>
            <a:ext cx="3146425"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91111A21-CB39-4E56-A070-799B311A61F3}"/>
              </a:ext>
            </a:extLst>
          </p:cNvPr>
          <p:cNvSpPr txBox="1"/>
          <p:nvPr userDrawn="1"/>
        </p:nvSpPr>
        <p:spPr>
          <a:xfrm>
            <a:off x="0" y="3135313"/>
            <a:ext cx="9144000" cy="369887"/>
          </a:xfrm>
          <a:prstGeom prst="rect">
            <a:avLst/>
          </a:prstGeom>
          <a:solidFill>
            <a:schemeClr val="bg1">
              <a:lumMod val="6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5" name="TextBox 4">
            <a:extLst>
              <a:ext uri="{FF2B5EF4-FFF2-40B4-BE49-F238E27FC236}">
                <a16:creationId xmlns:a16="http://schemas.microsoft.com/office/drawing/2014/main" id="{94AC591E-7EC1-44BF-B90A-AAB6A3658886}"/>
              </a:ext>
            </a:extLst>
          </p:cNvPr>
          <p:cNvSpPr txBox="1">
            <a:spLocks noChangeArrowheads="1"/>
          </p:cNvSpPr>
          <p:nvPr userDrawn="1"/>
        </p:nvSpPr>
        <p:spPr bwMode="auto">
          <a:xfrm rot="5400000">
            <a:off x="5530057" y="3244056"/>
            <a:ext cx="6858000" cy="369887"/>
          </a:xfrm>
          <a:prstGeom prst="rect">
            <a:avLst/>
          </a:prstGeom>
          <a:solidFill>
            <a:schemeClr val="accent1">
              <a:lumMod val="75000"/>
            </a:schemeClr>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6" name="TextBox 5">
            <a:extLst>
              <a:ext uri="{FF2B5EF4-FFF2-40B4-BE49-F238E27FC236}">
                <a16:creationId xmlns:a16="http://schemas.microsoft.com/office/drawing/2014/main" id="{276FB3E5-FD81-4163-8612-48AB89045E46}"/>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7" name="Picture 2">
            <a:extLst>
              <a:ext uri="{FF2B5EF4-FFF2-40B4-BE49-F238E27FC236}">
                <a16:creationId xmlns:a16="http://schemas.microsoft.com/office/drawing/2014/main" id="{A0DCE212-8555-4BC7-951D-84FF88902D42}"/>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r="1350"/>
          <a:stretch>
            <a:fillRect/>
          </a:stretch>
        </p:blipFill>
        <p:spPr bwMode="auto">
          <a:xfrm>
            <a:off x="1106488" y="914400"/>
            <a:ext cx="6837362" cy="174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2" y="4800600"/>
            <a:ext cx="9143998" cy="1470025"/>
          </a:xfrm>
          <a:prstGeom prst="rect">
            <a:avLst/>
          </a:prstGeom>
          <a:solidFill>
            <a:srgbClr val="D66D5C"/>
          </a:solidFill>
          <a:ln w="38100">
            <a:noFill/>
          </a:ln>
        </p:spPr>
        <p:txBody>
          <a:bodyPr>
            <a:normAutofit/>
          </a:bodyPr>
          <a:lstStyle>
            <a:lvl1pPr algn="ctr">
              <a:defRPr sz="2800"/>
            </a:lvl1pPr>
          </a:lstStyle>
          <a:p>
            <a:r>
              <a:rPr lang="en-US"/>
              <a:t>Click to edit Master title style</a:t>
            </a:r>
            <a:endParaRPr lang="en-US" dirty="0"/>
          </a:p>
        </p:txBody>
      </p:sp>
      <p:sp>
        <p:nvSpPr>
          <p:cNvPr id="8" name="Slide Number Placeholder 5">
            <a:extLst>
              <a:ext uri="{FF2B5EF4-FFF2-40B4-BE49-F238E27FC236}">
                <a16:creationId xmlns:a16="http://schemas.microsoft.com/office/drawing/2014/main" id="{91C2E8C4-CCFA-495D-83A5-DFAF6BD44C94}"/>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defRPr>
            </a:lvl1pPr>
          </a:lstStyle>
          <a:p>
            <a:pPr>
              <a:defRPr/>
            </a:pPr>
            <a:fld id="{557E9F9C-FC2C-4714-A7A3-88691B25A963}" type="slidenum">
              <a:rPr lang="en-US" altLang="en-US"/>
              <a:pPr>
                <a:defRPr/>
              </a:pPr>
              <a:t>‹#›</a:t>
            </a:fld>
            <a:endParaRPr lang="en-US" altLang="en-US" dirty="0"/>
          </a:p>
        </p:txBody>
      </p:sp>
    </p:spTree>
    <p:extLst>
      <p:ext uri="{BB962C8B-B14F-4D97-AF65-F5344CB8AC3E}">
        <p14:creationId xmlns:p14="http://schemas.microsoft.com/office/powerpoint/2010/main" val="408772108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1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358C089F-5CC4-4FE8-B5AE-C63DE24C1B9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471B1684-B10F-4D80-8718-D21F7956E8D9}"/>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90E915CA-2DB2-471E-B43B-A7591E367142}"/>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7" name="TextBox 6">
            <a:extLst>
              <a:ext uri="{FF2B5EF4-FFF2-40B4-BE49-F238E27FC236}">
                <a16:creationId xmlns:a16="http://schemas.microsoft.com/office/drawing/2014/main" id="{CDC672DC-310B-47AC-B3FC-CE5C55AE8C1B}"/>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8" name="TextBox 10">
            <a:extLst>
              <a:ext uri="{FF2B5EF4-FFF2-40B4-BE49-F238E27FC236}">
                <a16:creationId xmlns:a16="http://schemas.microsoft.com/office/drawing/2014/main" id="{2871E8FA-3DA7-42BB-A900-89E4F0F177A5}"/>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9" name="TextBox 8">
            <a:extLst>
              <a:ext uri="{FF2B5EF4-FFF2-40B4-BE49-F238E27FC236}">
                <a16:creationId xmlns:a16="http://schemas.microsoft.com/office/drawing/2014/main" id="{9BA3D63B-265F-4C43-A820-66BBE8E2A990}"/>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dirty="0"/>
              <a:t>Click to edit Master title style</a:t>
            </a:r>
          </a:p>
        </p:txBody>
      </p:sp>
      <p:sp>
        <p:nvSpPr>
          <p:cNvPr id="17" name="Content Placeholder 2"/>
          <p:cNvSpPr>
            <a:spLocks noGrp="1"/>
          </p:cNvSpPr>
          <p:nvPr>
            <p:ph idx="1"/>
          </p:nvPr>
        </p:nvSpPr>
        <p:spPr>
          <a:xfrm>
            <a:off x="457200" y="1798637"/>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5">
            <a:extLst>
              <a:ext uri="{FF2B5EF4-FFF2-40B4-BE49-F238E27FC236}">
                <a16:creationId xmlns:a16="http://schemas.microsoft.com/office/drawing/2014/main" id="{BDAAE4F9-0342-463F-8452-DC499A4A34AC}"/>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defRPr>
            </a:lvl1pPr>
          </a:lstStyle>
          <a:p>
            <a:pPr>
              <a:defRPr/>
            </a:pPr>
            <a:fld id="{C0263535-A8F6-463B-B716-7950E54483AA}" type="slidenum">
              <a:rPr lang="en-US" altLang="en-US"/>
              <a:pPr>
                <a:defRPr/>
              </a:pPr>
              <a:t>‹#›</a:t>
            </a:fld>
            <a:endParaRPr lang="en-US" altLang="en-US" dirty="0"/>
          </a:p>
        </p:txBody>
      </p:sp>
    </p:spTree>
    <p:extLst>
      <p:ext uri="{BB962C8B-B14F-4D97-AF65-F5344CB8AC3E}">
        <p14:creationId xmlns:p14="http://schemas.microsoft.com/office/powerpoint/2010/main" val="13560804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_Section Header">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4907ECB-AD39-4C30-B881-9F31E628C395}"/>
              </a:ext>
            </a:extLst>
          </p:cNvPr>
          <p:cNvSpPr txBox="1"/>
          <p:nvPr userDrawn="1"/>
        </p:nvSpPr>
        <p:spPr>
          <a:xfrm>
            <a:off x="0" y="37925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sz="1000" dirty="0">
              <a:ea typeface="+mn-ea"/>
            </a:endParaRPr>
          </a:p>
        </p:txBody>
      </p:sp>
      <p:sp>
        <p:nvSpPr>
          <p:cNvPr id="4" name="TextBox 3">
            <a:extLst>
              <a:ext uri="{FF2B5EF4-FFF2-40B4-BE49-F238E27FC236}">
                <a16:creationId xmlns:a16="http://schemas.microsoft.com/office/drawing/2014/main" id="{29DBE0C1-8E4D-4F03-A8A8-660508F2649B}"/>
              </a:ext>
            </a:extLst>
          </p:cNvPr>
          <p:cNvSpPr txBox="1"/>
          <p:nvPr userDrawn="1"/>
        </p:nvSpPr>
        <p:spPr>
          <a:xfrm>
            <a:off x="0" y="53927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sz="1000" dirty="0">
              <a:ea typeface="+mn-ea"/>
            </a:endParaRPr>
          </a:p>
        </p:txBody>
      </p:sp>
      <p:pic>
        <p:nvPicPr>
          <p:cNvPr id="5" name="Picture 7">
            <a:extLst>
              <a:ext uri="{FF2B5EF4-FFF2-40B4-BE49-F238E27FC236}">
                <a16:creationId xmlns:a16="http://schemas.microsoft.com/office/drawing/2014/main" id="{D1EE2147-0BFD-4A9F-9381-3862469F3A4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14600" y="1219200"/>
            <a:ext cx="4114800" cy="190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7A3FBBC7-546A-422C-9C8A-046BCB8B1B72}"/>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0" y="4032647"/>
            <a:ext cx="9144000" cy="1362075"/>
          </a:xfrm>
          <a:prstGeom prst="rect">
            <a:avLst/>
          </a:prstGeom>
          <a:solidFill>
            <a:srgbClr val="749BCA"/>
          </a:solidFill>
          <a:ln w="38100">
            <a:noFill/>
          </a:ln>
        </p:spPr>
        <p:txBody>
          <a:bodyPr/>
          <a:lstStyle>
            <a:lvl1pPr algn="ctr">
              <a:defRPr sz="4000" b="0" cap="none" baseline="0"/>
            </a:lvl1pPr>
          </a:lstStyle>
          <a:p>
            <a:r>
              <a:rPr lang="en-US"/>
              <a:t>Click to edit Master title style</a:t>
            </a:r>
            <a:endParaRPr lang="en-US" dirty="0"/>
          </a:p>
        </p:txBody>
      </p:sp>
      <p:sp>
        <p:nvSpPr>
          <p:cNvPr id="7" name="Slide Number Placeholder 5">
            <a:extLst>
              <a:ext uri="{FF2B5EF4-FFF2-40B4-BE49-F238E27FC236}">
                <a16:creationId xmlns:a16="http://schemas.microsoft.com/office/drawing/2014/main" id="{6309D5EB-89BB-4AF4-94C5-7D167D2A7452}"/>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defRPr>
            </a:lvl1pPr>
          </a:lstStyle>
          <a:p>
            <a:pPr>
              <a:defRPr/>
            </a:pPr>
            <a:fld id="{50759C57-0CB0-41D5-ACF6-43F6335C9A38}" type="slidenum">
              <a:rPr lang="en-US" altLang="en-US"/>
              <a:pPr>
                <a:defRPr/>
              </a:pPr>
              <a:t>‹#›</a:t>
            </a:fld>
            <a:endParaRPr lang="en-US" altLang="en-US" dirty="0"/>
          </a:p>
        </p:txBody>
      </p:sp>
    </p:spTree>
    <p:extLst>
      <p:ext uri="{BB962C8B-B14F-4D97-AF65-F5344CB8AC3E}">
        <p14:creationId xmlns:p14="http://schemas.microsoft.com/office/powerpoint/2010/main" val="348838422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4_Blank">
    <p:spTree>
      <p:nvGrpSpPr>
        <p:cNvPr id="1" name=""/>
        <p:cNvGrpSpPr/>
        <p:nvPr/>
      </p:nvGrpSpPr>
      <p:grpSpPr>
        <a:xfrm>
          <a:off x="0" y="0"/>
          <a:ext cx="0" cy="0"/>
          <a:chOff x="0" y="0"/>
          <a:chExt cx="0" cy="0"/>
        </a:xfrm>
      </p:grpSpPr>
      <p:pic>
        <p:nvPicPr>
          <p:cNvPr id="3" name="Picture 4">
            <a:extLst>
              <a:ext uri="{FF2B5EF4-FFF2-40B4-BE49-F238E27FC236}">
                <a16:creationId xmlns:a16="http://schemas.microsoft.com/office/drawing/2014/main" id="{88793F6D-98CB-4F71-AC80-26653B9A885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447800"/>
            <a:ext cx="9144000" cy="422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E6C18D71-559A-4DED-BBF8-9AE9932F9583}"/>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5"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a:t>Click to edit Master title style</a:t>
            </a:r>
            <a:endParaRPr lang="en-US" dirty="0"/>
          </a:p>
        </p:txBody>
      </p:sp>
      <p:sp>
        <p:nvSpPr>
          <p:cNvPr id="6" name="Slide Number Placeholder 3">
            <a:extLst>
              <a:ext uri="{FF2B5EF4-FFF2-40B4-BE49-F238E27FC236}">
                <a16:creationId xmlns:a16="http://schemas.microsoft.com/office/drawing/2014/main" id="{4E6BDE3C-4399-46EE-8790-9F60CD65DEA8}"/>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defRPr>
            </a:lvl1pPr>
          </a:lstStyle>
          <a:p>
            <a:pPr>
              <a:defRPr/>
            </a:pPr>
            <a:fld id="{38DE0BCD-38B3-4E0B-A7A4-490105441D40}" type="slidenum">
              <a:rPr lang="en-US" altLang="en-US"/>
              <a:pPr>
                <a:defRPr/>
              </a:pPr>
              <a:t>‹#›</a:t>
            </a:fld>
            <a:endParaRPr lang="en-US" altLang="en-US" dirty="0"/>
          </a:p>
        </p:txBody>
      </p:sp>
    </p:spTree>
    <p:extLst>
      <p:ext uri="{BB962C8B-B14F-4D97-AF65-F5344CB8AC3E}">
        <p14:creationId xmlns:p14="http://schemas.microsoft.com/office/powerpoint/2010/main" val="11979748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08D6B334-6945-47E6-960E-5FEFF27687A3}"/>
              </a:ext>
            </a:extLst>
          </p:cNvPr>
          <p:cNvSpPr>
            <a:spLocks noChangeArrowheads="1"/>
          </p:cNvSpPr>
          <p:nvPr userDrawn="1"/>
        </p:nvSpPr>
        <p:spPr bwMode="auto">
          <a:xfrm>
            <a:off x="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endParaRPr lang="en-US" altLang="en-US" dirty="0"/>
          </a:p>
        </p:txBody>
      </p:sp>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C8A375EE-139E-4BBE-A389-2052306C6AE2}"/>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Photo Credit"/>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303517100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2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FCA6E8E2-23D8-4BF5-BD10-7DE76B12DF04}"/>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B317A46C-8A33-4AF7-8430-85013E8CD83C}"/>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6FD6CA70-C4CC-4071-B29F-2553959D0996}"/>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7" name="TextBox 6">
            <a:extLst>
              <a:ext uri="{FF2B5EF4-FFF2-40B4-BE49-F238E27FC236}">
                <a16:creationId xmlns:a16="http://schemas.microsoft.com/office/drawing/2014/main" id="{BAF89502-7F27-437B-91D6-E6148605D680}"/>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8" name="TextBox 10">
            <a:extLst>
              <a:ext uri="{FF2B5EF4-FFF2-40B4-BE49-F238E27FC236}">
                <a16:creationId xmlns:a16="http://schemas.microsoft.com/office/drawing/2014/main" id="{42B56343-41B5-49D3-8742-B11295D867A8}"/>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9" name="TextBox 8">
            <a:extLst>
              <a:ext uri="{FF2B5EF4-FFF2-40B4-BE49-F238E27FC236}">
                <a16:creationId xmlns:a16="http://schemas.microsoft.com/office/drawing/2014/main" id="{AC06E64D-51D0-4502-8AC6-4371573C40DB}"/>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10" name="Picture 2">
            <a:extLst>
              <a:ext uri="{FF2B5EF4-FFF2-40B4-BE49-F238E27FC236}">
                <a16:creationId xmlns:a16="http://schemas.microsoft.com/office/drawing/2014/main" id="{0C0345A0-CA88-41AC-B7F8-F480EFBAFEC3}"/>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583488" y="228600"/>
            <a:ext cx="1063625" cy="109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a:t>Click to edit Master title style</a:t>
            </a:r>
            <a:endParaRPr lang="en-US" dirty="0"/>
          </a:p>
        </p:txBody>
      </p:sp>
      <p:sp>
        <p:nvSpPr>
          <p:cNvPr id="17" name="Content Placeholder 2"/>
          <p:cNvSpPr>
            <a:spLocks noGrp="1"/>
          </p:cNvSpPr>
          <p:nvPr>
            <p:ph idx="1"/>
          </p:nvPr>
        </p:nvSpPr>
        <p:spPr>
          <a:xfrm>
            <a:off x="457200" y="1798637"/>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lide Number Placeholder 5">
            <a:extLst>
              <a:ext uri="{FF2B5EF4-FFF2-40B4-BE49-F238E27FC236}">
                <a16:creationId xmlns:a16="http://schemas.microsoft.com/office/drawing/2014/main" id="{D70E777E-FDE7-48FC-B8CB-DE24023DD7EE}"/>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defRPr>
            </a:lvl1pPr>
          </a:lstStyle>
          <a:p>
            <a:pPr>
              <a:defRPr/>
            </a:pPr>
            <a:fld id="{0CECB21C-73F1-4462-8197-083F002C0FA0}" type="slidenum">
              <a:rPr lang="en-US" altLang="en-US"/>
              <a:pPr>
                <a:defRPr/>
              </a:pPr>
              <a:t>‹#›</a:t>
            </a:fld>
            <a:endParaRPr lang="en-US" altLang="en-US" dirty="0"/>
          </a:p>
        </p:txBody>
      </p:sp>
    </p:spTree>
    <p:extLst>
      <p:ext uri="{BB962C8B-B14F-4D97-AF65-F5344CB8AC3E}">
        <p14:creationId xmlns:p14="http://schemas.microsoft.com/office/powerpoint/2010/main" val="372240538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pic>
        <p:nvPicPr>
          <p:cNvPr id="3" name="Picture 10">
            <a:extLst>
              <a:ext uri="{FF2B5EF4-FFF2-40B4-BE49-F238E27FC236}">
                <a16:creationId xmlns:a16="http://schemas.microsoft.com/office/drawing/2014/main" id="{675D3FBA-175C-47CB-BBE8-A8DE2C09D6B3}"/>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998788" y="3752850"/>
            <a:ext cx="3146425"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56169593-51B1-4FA6-86A8-81EF18878807}"/>
              </a:ext>
            </a:extLst>
          </p:cNvPr>
          <p:cNvSpPr txBox="1"/>
          <p:nvPr userDrawn="1"/>
        </p:nvSpPr>
        <p:spPr>
          <a:xfrm>
            <a:off x="0" y="3135313"/>
            <a:ext cx="9144000" cy="369887"/>
          </a:xfrm>
          <a:prstGeom prst="rect">
            <a:avLst/>
          </a:prstGeom>
          <a:solidFill>
            <a:schemeClr val="bg1">
              <a:lumMod val="6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5" name="TextBox 4">
            <a:extLst>
              <a:ext uri="{FF2B5EF4-FFF2-40B4-BE49-F238E27FC236}">
                <a16:creationId xmlns:a16="http://schemas.microsoft.com/office/drawing/2014/main" id="{494F9D4B-09C3-4345-A60B-BC8988BD8A04}"/>
              </a:ext>
            </a:extLst>
          </p:cNvPr>
          <p:cNvSpPr txBox="1">
            <a:spLocks noChangeArrowheads="1"/>
          </p:cNvSpPr>
          <p:nvPr userDrawn="1"/>
        </p:nvSpPr>
        <p:spPr bwMode="auto">
          <a:xfrm rot="5400000">
            <a:off x="5530057" y="3244056"/>
            <a:ext cx="6858000" cy="369887"/>
          </a:xfrm>
          <a:prstGeom prst="rect">
            <a:avLst/>
          </a:prstGeom>
          <a:solidFill>
            <a:schemeClr val="accent1">
              <a:lumMod val="75000"/>
            </a:schemeClr>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6" name="TextBox 5">
            <a:extLst>
              <a:ext uri="{FF2B5EF4-FFF2-40B4-BE49-F238E27FC236}">
                <a16:creationId xmlns:a16="http://schemas.microsoft.com/office/drawing/2014/main" id="{8E863E03-8E86-4AAA-93DB-FAF61B6477D5}"/>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7" name="Picture 2">
            <a:extLst>
              <a:ext uri="{FF2B5EF4-FFF2-40B4-BE49-F238E27FC236}">
                <a16:creationId xmlns:a16="http://schemas.microsoft.com/office/drawing/2014/main" id="{F77EF916-CC09-47F6-B9DE-CF32EED70678}"/>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r="1350"/>
          <a:stretch>
            <a:fillRect/>
          </a:stretch>
        </p:blipFill>
        <p:spPr bwMode="auto">
          <a:xfrm>
            <a:off x="1106488" y="914400"/>
            <a:ext cx="6837362" cy="174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2" y="4800600"/>
            <a:ext cx="9143998" cy="1470025"/>
          </a:xfrm>
          <a:prstGeom prst="rect">
            <a:avLst/>
          </a:prstGeom>
          <a:solidFill>
            <a:srgbClr val="D66D5C"/>
          </a:solidFill>
          <a:ln w="38100">
            <a:noFill/>
          </a:ln>
        </p:spPr>
        <p:txBody>
          <a:bodyPr>
            <a:normAutofit/>
          </a:bodyPr>
          <a:lstStyle>
            <a:lvl1pPr algn="ctr">
              <a:defRPr sz="2800"/>
            </a:lvl1pPr>
          </a:lstStyle>
          <a:p>
            <a:r>
              <a:rPr lang="en-US"/>
              <a:t>Click to edit Master title style</a:t>
            </a:r>
            <a:endParaRPr lang="en-US" dirty="0"/>
          </a:p>
        </p:txBody>
      </p:sp>
      <p:sp>
        <p:nvSpPr>
          <p:cNvPr id="8" name="Slide Number Placeholder 5">
            <a:extLst>
              <a:ext uri="{FF2B5EF4-FFF2-40B4-BE49-F238E27FC236}">
                <a16:creationId xmlns:a16="http://schemas.microsoft.com/office/drawing/2014/main" id="{D4666E2D-585C-4DFA-8436-F6DD5388C6EB}"/>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defRPr>
            </a:lvl1pPr>
          </a:lstStyle>
          <a:p>
            <a:pPr>
              <a:defRPr/>
            </a:pPr>
            <a:fld id="{93DCFA97-90FB-4BC4-ABA6-F5C9CF5375A2}" type="slidenum">
              <a:rPr lang="en-US" altLang="en-US"/>
              <a:pPr>
                <a:defRPr/>
              </a:pPr>
              <a:t>‹#›</a:t>
            </a:fld>
            <a:endParaRPr lang="en-US" altLang="en-US" dirty="0"/>
          </a:p>
        </p:txBody>
      </p:sp>
    </p:spTree>
    <p:extLst>
      <p:ext uri="{BB962C8B-B14F-4D97-AF65-F5344CB8AC3E}">
        <p14:creationId xmlns:p14="http://schemas.microsoft.com/office/powerpoint/2010/main" val="157762466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3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4341B531-4B31-4099-90F3-6B07D03EE872}"/>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331077A8-7C96-4731-BDD8-5EE66CCD5F92}"/>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37650DF6-5396-45F0-AB29-A0E7A5438E13}"/>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7" name="TextBox 6">
            <a:extLst>
              <a:ext uri="{FF2B5EF4-FFF2-40B4-BE49-F238E27FC236}">
                <a16:creationId xmlns:a16="http://schemas.microsoft.com/office/drawing/2014/main" id="{6E669FE4-260C-47CA-81B0-29B2062F81F6}"/>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8" name="TextBox 10">
            <a:extLst>
              <a:ext uri="{FF2B5EF4-FFF2-40B4-BE49-F238E27FC236}">
                <a16:creationId xmlns:a16="http://schemas.microsoft.com/office/drawing/2014/main" id="{4A570B6A-0111-4B64-AD50-50279580E46F}"/>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9" name="TextBox 8">
            <a:extLst>
              <a:ext uri="{FF2B5EF4-FFF2-40B4-BE49-F238E27FC236}">
                <a16:creationId xmlns:a16="http://schemas.microsoft.com/office/drawing/2014/main" id="{478C605D-C04E-4415-B69C-2C39CAFF5208}"/>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dirty="0"/>
              <a:t>Click to edit Master title style</a:t>
            </a:r>
          </a:p>
        </p:txBody>
      </p:sp>
      <p:sp>
        <p:nvSpPr>
          <p:cNvPr id="17" name="Content Placeholder 2"/>
          <p:cNvSpPr>
            <a:spLocks noGrp="1"/>
          </p:cNvSpPr>
          <p:nvPr>
            <p:ph idx="1"/>
          </p:nvPr>
        </p:nvSpPr>
        <p:spPr>
          <a:xfrm>
            <a:off x="457200" y="1798637"/>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5">
            <a:extLst>
              <a:ext uri="{FF2B5EF4-FFF2-40B4-BE49-F238E27FC236}">
                <a16:creationId xmlns:a16="http://schemas.microsoft.com/office/drawing/2014/main" id="{022E9173-94B3-43C0-A6BB-34718BBC3F3D}"/>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defRPr>
            </a:lvl1pPr>
          </a:lstStyle>
          <a:p>
            <a:pPr>
              <a:defRPr/>
            </a:pPr>
            <a:fld id="{682FF55A-F7DD-49CF-AB9A-3A0F1BD1E2CE}" type="slidenum">
              <a:rPr lang="en-US" altLang="en-US"/>
              <a:pPr>
                <a:defRPr/>
              </a:pPr>
              <a:t>‹#›</a:t>
            </a:fld>
            <a:endParaRPr lang="en-US" altLang="en-US" dirty="0"/>
          </a:p>
        </p:txBody>
      </p:sp>
    </p:spTree>
    <p:extLst>
      <p:ext uri="{BB962C8B-B14F-4D97-AF65-F5344CB8AC3E}">
        <p14:creationId xmlns:p14="http://schemas.microsoft.com/office/powerpoint/2010/main" val="64979710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4_Section Header">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C02701C-A5EF-48CE-AE51-88358E2FDD19}"/>
              </a:ext>
            </a:extLst>
          </p:cNvPr>
          <p:cNvSpPr txBox="1"/>
          <p:nvPr userDrawn="1"/>
        </p:nvSpPr>
        <p:spPr>
          <a:xfrm>
            <a:off x="0" y="37925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sz="1000" dirty="0">
              <a:ea typeface="+mn-ea"/>
            </a:endParaRPr>
          </a:p>
        </p:txBody>
      </p:sp>
      <p:sp>
        <p:nvSpPr>
          <p:cNvPr id="4" name="TextBox 3">
            <a:extLst>
              <a:ext uri="{FF2B5EF4-FFF2-40B4-BE49-F238E27FC236}">
                <a16:creationId xmlns:a16="http://schemas.microsoft.com/office/drawing/2014/main" id="{64AE8729-4F98-4908-8558-C0123CF8F858}"/>
              </a:ext>
            </a:extLst>
          </p:cNvPr>
          <p:cNvSpPr txBox="1"/>
          <p:nvPr userDrawn="1"/>
        </p:nvSpPr>
        <p:spPr>
          <a:xfrm>
            <a:off x="0" y="53927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sz="1000" dirty="0">
              <a:ea typeface="+mn-ea"/>
            </a:endParaRPr>
          </a:p>
        </p:txBody>
      </p:sp>
      <p:pic>
        <p:nvPicPr>
          <p:cNvPr id="5" name="Picture 7">
            <a:extLst>
              <a:ext uri="{FF2B5EF4-FFF2-40B4-BE49-F238E27FC236}">
                <a16:creationId xmlns:a16="http://schemas.microsoft.com/office/drawing/2014/main" id="{49E57DF2-A2C8-45A1-97C5-86822A2DF97C}"/>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14600" y="1219200"/>
            <a:ext cx="4114800" cy="190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797E7375-D2C3-4ECB-93B6-951138B9EFA5}"/>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0" y="4032647"/>
            <a:ext cx="9144000" cy="1362075"/>
          </a:xfrm>
          <a:prstGeom prst="rect">
            <a:avLst/>
          </a:prstGeom>
          <a:solidFill>
            <a:srgbClr val="749BCA"/>
          </a:solidFill>
          <a:ln w="38100">
            <a:noFill/>
          </a:ln>
        </p:spPr>
        <p:txBody>
          <a:bodyPr/>
          <a:lstStyle>
            <a:lvl1pPr algn="ctr">
              <a:defRPr sz="4000" b="0" cap="none" baseline="0"/>
            </a:lvl1pPr>
          </a:lstStyle>
          <a:p>
            <a:r>
              <a:rPr lang="en-US"/>
              <a:t>Click to edit Master title style</a:t>
            </a:r>
            <a:endParaRPr lang="en-US" dirty="0"/>
          </a:p>
        </p:txBody>
      </p:sp>
      <p:sp>
        <p:nvSpPr>
          <p:cNvPr id="7" name="Slide Number Placeholder 5">
            <a:extLst>
              <a:ext uri="{FF2B5EF4-FFF2-40B4-BE49-F238E27FC236}">
                <a16:creationId xmlns:a16="http://schemas.microsoft.com/office/drawing/2014/main" id="{FF560805-F2F9-44E8-8095-E8F0620AB1C2}"/>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defRPr>
            </a:lvl1pPr>
          </a:lstStyle>
          <a:p>
            <a:pPr>
              <a:defRPr/>
            </a:pPr>
            <a:fld id="{F3351761-1C9C-4842-9D35-EBAEEFC4B584}" type="slidenum">
              <a:rPr lang="en-US" altLang="en-US"/>
              <a:pPr>
                <a:defRPr/>
              </a:pPr>
              <a:t>‹#›</a:t>
            </a:fld>
            <a:endParaRPr lang="en-US" altLang="en-US" dirty="0"/>
          </a:p>
        </p:txBody>
      </p:sp>
    </p:spTree>
    <p:extLst>
      <p:ext uri="{BB962C8B-B14F-4D97-AF65-F5344CB8AC3E}">
        <p14:creationId xmlns:p14="http://schemas.microsoft.com/office/powerpoint/2010/main" val="299888301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5_Blank">
    <p:spTree>
      <p:nvGrpSpPr>
        <p:cNvPr id="1" name=""/>
        <p:cNvGrpSpPr/>
        <p:nvPr/>
      </p:nvGrpSpPr>
      <p:grpSpPr>
        <a:xfrm>
          <a:off x="0" y="0"/>
          <a:ext cx="0" cy="0"/>
          <a:chOff x="0" y="0"/>
          <a:chExt cx="0" cy="0"/>
        </a:xfrm>
      </p:grpSpPr>
      <p:pic>
        <p:nvPicPr>
          <p:cNvPr id="3" name="Picture 4">
            <a:extLst>
              <a:ext uri="{FF2B5EF4-FFF2-40B4-BE49-F238E27FC236}">
                <a16:creationId xmlns:a16="http://schemas.microsoft.com/office/drawing/2014/main" id="{1BF8BBB1-72FD-437F-9E1F-014AB1236B0C}"/>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447800"/>
            <a:ext cx="9144000" cy="422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B60DF387-4571-4FA1-9362-F27A5381A2A9}"/>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5"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a:t>Click to edit Master title style</a:t>
            </a:r>
            <a:endParaRPr lang="en-US" dirty="0"/>
          </a:p>
        </p:txBody>
      </p:sp>
      <p:sp>
        <p:nvSpPr>
          <p:cNvPr id="6" name="Slide Number Placeholder 3">
            <a:extLst>
              <a:ext uri="{FF2B5EF4-FFF2-40B4-BE49-F238E27FC236}">
                <a16:creationId xmlns:a16="http://schemas.microsoft.com/office/drawing/2014/main" id="{84ABECFA-438B-4526-80E2-61263A12EFF9}"/>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defRPr>
            </a:lvl1pPr>
          </a:lstStyle>
          <a:p>
            <a:pPr>
              <a:defRPr/>
            </a:pPr>
            <a:fld id="{66BACB7F-9806-4A2C-A02B-169CB2FEC879}" type="slidenum">
              <a:rPr lang="en-US" altLang="en-US"/>
              <a:pPr>
                <a:defRPr/>
              </a:pPr>
              <a:t>‹#›</a:t>
            </a:fld>
            <a:endParaRPr lang="en-US" altLang="en-US" dirty="0"/>
          </a:p>
        </p:txBody>
      </p:sp>
    </p:spTree>
    <p:extLst>
      <p:ext uri="{BB962C8B-B14F-4D97-AF65-F5344CB8AC3E}">
        <p14:creationId xmlns:p14="http://schemas.microsoft.com/office/powerpoint/2010/main" val="269169051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4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371A5DE8-C1E9-4DC7-8830-3E28DAE047A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41BE9A52-B84A-4962-BF49-1189027C0123}"/>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CD9C97A-E1D2-41D0-902B-DEC9D7ACD4E7}"/>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7" name="TextBox 6">
            <a:extLst>
              <a:ext uri="{FF2B5EF4-FFF2-40B4-BE49-F238E27FC236}">
                <a16:creationId xmlns:a16="http://schemas.microsoft.com/office/drawing/2014/main" id="{D8E13D5E-D9C4-49E9-AA9C-B72618047EDB}"/>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8" name="TextBox 10">
            <a:extLst>
              <a:ext uri="{FF2B5EF4-FFF2-40B4-BE49-F238E27FC236}">
                <a16:creationId xmlns:a16="http://schemas.microsoft.com/office/drawing/2014/main" id="{6A27E0D0-FF3B-411C-9ECE-440A43782D28}"/>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9" name="TextBox 8">
            <a:extLst>
              <a:ext uri="{FF2B5EF4-FFF2-40B4-BE49-F238E27FC236}">
                <a16:creationId xmlns:a16="http://schemas.microsoft.com/office/drawing/2014/main" id="{2DD50BED-5B80-4B0B-9CFF-470A9663C19F}"/>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10" name="Picture 2">
            <a:extLst>
              <a:ext uri="{FF2B5EF4-FFF2-40B4-BE49-F238E27FC236}">
                <a16:creationId xmlns:a16="http://schemas.microsoft.com/office/drawing/2014/main" id="{3FB82A22-4072-42E2-A093-05CBCE750726}"/>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583488" y="228600"/>
            <a:ext cx="1063625" cy="109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a:t>Click to edit Master title style</a:t>
            </a:r>
            <a:endParaRPr lang="en-US" dirty="0"/>
          </a:p>
        </p:txBody>
      </p:sp>
      <p:sp>
        <p:nvSpPr>
          <p:cNvPr id="17" name="Content Placeholder 2"/>
          <p:cNvSpPr>
            <a:spLocks noGrp="1"/>
          </p:cNvSpPr>
          <p:nvPr>
            <p:ph idx="1"/>
          </p:nvPr>
        </p:nvSpPr>
        <p:spPr>
          <a:xfrm>
            <a:off x="457200" y="1798637"/>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lide Number Placeholder 5">
            <a:extLst>
              <a:ext uri="{FF2B5EF4-FFF2-40B4-BE49-F238E27FC236}">
                <a16:creationId xmlns:a16="http://schemas.microsoft.com/office/drawing/2014/main" id="{3E1876CA-C3F6-43A8-B0DA-B5AB31C615EC}"/>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defRPr>
            </a:lvl1pPr>
          </a:lstStyle>
          <a:p>
            <a:pPr>
              <a:defRPr/>
            </a:pPr>
            <a:fld id="{9A0440B5-AD99-4394-9B6F-FC2EC5C74607}" type="slidenum">
              <a:rPr lang="en-US" altLang="en-US"/>
              <a:pPr>
                <a:defRPr/>
              </a:pPr>
              <a:t>‹#›</a:t>
            </a:fld>
            <a:endParaRPr lang="en-US" altLang="en-US" dirty="0"/>
          </a:p>
        </p:txBody>
      </p:sp>
    </p:spTree>
    <p:extLst>
      <p:ext uri="{BB962C8B-B14F-4D97-AF65-F5344CB8AC3E}">
        <p14:creationId xmlns:p14="http://schemas.microsoft.com/office/powerpoint/2010/main" val="400575938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pic>
        <p:nvPicPr>
          <p:cNvPr id="3" name="Picture 10">
            <a:extLst>
              <a:ext uri="{FF2B5EF4-FFF2-40B4-BE49-F238E27FC236}">
                <a16:creationId xmlns:a16="http://schemas.microsoft.com/office/drawing/2014/main" id="{086B1361-8330-4F27-BE00-0FDABE7731B2}"/>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998788" y="3752850"/>
            <a:ext cx="3146425"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CB2BD9C7-F8FA-4DFC-AFC8-40692F1A82F1}"/>
              </a:ext>
            </a:extLst>
          </p:cNvPr>
          <p:cNvSpPr txBox="1"/>
          <p:nvPr userDrawn="1"/>
        </p:nvSpPr>
        <p:spPr>
          <a:xfrm>
            <a:off x="0" y="3135313"/>
            <a:ext cx="9144000" cy="369887"/>
          </a:xfrm>
          <a:prstGeom prst="rect">
            <a:avLst/>
          </a:prstGeom>
          <a:solidFill>
            <a:schemeClr val="bg1">
              <a:lumMod val="6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5" name="TextBox 4">
            <a:extLst>
              <a:ext uri="{FF2B5EF4-FFF2-40B4-BE49-F238E27FC236}">
                <a16:creationId xmlns:a16="http://schemas.microsoft.com/office/drawing/2014/main" id="{6A5798E7-BE9A-429F-AC13-09908576C884}"/>
              </a:ext>
            </a:extLst>
          </p:cNvPr>
          <p:cNvSpPr txBox="1">
            <a:spLocks noChangeArrowheads="1"/>
          </p:cNvSpPr>
          <p:nvPr userDrawn="1"/>
        </p:nvSpPr>
        <p:spPr bwMode="auto">
          <a:xfrm rot="5400000">
            <a:off x="5530057" y="3244056"/>
            <a:ext cx="6858000" cy="369887"/>
          </a:xfrm>
          <a:prstGeom prst="rect">
            <a:avLst/>
          </a:prstGeom>
          <a:solidFill>
            <a:schemeClr val="accent1">
              <a:lumMod val="75000"/>
            </a:schemeClr>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6" name="TextBox 5">
            <a:extLst>
              <a:ext uri="{FF2B5EF4-FFF2-40B4-BE49-F238E27FC236}">
                <a16:creationId xmlns:a16="http://schemas.microsoft.com/office/drawing/2014/main" id="{6EEBFB39-0190-4598-847C-CB0E8949F1DA}"/>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7" name="Picture 2">
            <a:extLst>
              <a:ext uri="{FF2B5EF4-FFF2-40B4-BE49-F238E27FC236}">
                <a16:creationId xmlns:a16="http://schemas.microsoft.com/office/drawing/2014/main" id="{9E554132-2941-4877-8751-54EDBF67BAA8}"/>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r="1350"/>
          <a:stretch>
            <a:fillRect/>
          </a:stretch>
        </p:blipFill>
        <p:spPr bwMode="auto">
          <a:xfrm>
            <a:off x="1106488" y="914400"/>
            <a:ext cx="6837362" cy="174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2" y="4800600"/>
            <a:ext cx="9143998" cy="1470025"/>
          </a:xfrm>
          <a:prstGeom prst="rect">
            <a:avLst/>
          </a:prstGeom>
          <a:solidFill>
            <a:srgbClr val="D66D5C"/>
          </a:solidFill>
          <a:ln w="38100">
            <a:noFill/>
          </a:ln>
        </p:spPr>
        <p:txBody>
          <a:bodyPr>
            <a:normAutofit/>
          </a:bodyPr>
          <a:lstStyle>
            <a:lvl1pPr algn="ctr">
              <a:defRPr sz="2800"/>
            </a:lvl1pPr>
          </a:lstStyle>
          <a:p>
            <a:r>
              <a:rPr lang="en-US"/>
              <a:t>Click to edit Master title style</a:t>
            </a:r>
            <a:endParaRPr lang="en-US" dirty="0"/>
          </a:p>
        </p:txBody>
      </p:sp>
      <p:sp>
        <p:nvSpPr>
          <p:cNvPr id="8" name="Slide Number Placeholder 5">
            <a:extLst>
              <a:ext uri="{FF2B5EF4-FFF2-40B4-BE49-F238E27FC236}">
                <a16:creationId xmlns:a16="http://schemas.microsoft.com/office/drawing/2014/main" id="{431B45CC-BB0E-4ED6-A0CE-E7AF3EB8774F}"/>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defRPr>
            </a:lvl1pPr>
          </a:lstStyle>
          <a:p>
            <a:pPr>
              <a:defRPr/>
            </a:pPr>
            <a:fld id="{1D89F7CB-CE55-409C-8318-E2A640961708}" type="slidenum">
              <a:rPr lang="en-US" altLang="en-US"/>
              <a:pPr>
                <a:defRPr/>
              </a:pPr>
              <a:t>‹#›</a:t>
            </a:fld>
            <a:endParaRPr lang="en-US" altLang="en-US" dirty="0"/>
          </a:p>
        </p:txBody>
      </p:sp>
    </p:spTree>
    <p:extLst>
      <p:ext uri="{BB962C8B-B14F-4D97-AF65-F5344CB8AC3E}">
        <p14:creationId xmlns:p14="http://schemas.microsoft.com/office/powerpoint/2010/main" val="274994647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5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318A1D1D-C1B5-4C70-90D6-F0E545CAD367}"/>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FD4F6BDC-B943-4F53-9C5B-83C53A682299}"/>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F3977207-A23D-4180-A71B-69A6AFADD9B4}"/>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7" name="TextBox 6">
            <a:extLst>
              <a:ext uri="{FF2B5EF4-FFF2-40B4-BE49-F238E27FC236}">
                <a16:creationId xmlns:a16="http://schemas.microsoft.com/office/drawing/2014/main" id="{78BED133-4A54-4CEA-A048-D40673619577}"/>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8" name="TextBox 10">
            <a:extLst>
              <a:ext uri="{FF2B5EF4-FFF2-40B4-BE49-F238E27FC236}">
                <a16:creationId xmlns:a16="http://schemas.microsoft.com/office/drawing/2014/main" id="{C83F8FAC-EF23-4DFF-AD48-2D109E27BE0D}"/>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9" name="TextBox 8">
            <a:extLst>
              <a:ext uri="{FF2B5EF4-FFF2-40B4-BE49-F238E27FC236}">
                <a16:creationId xmlns:a16="http://schemas.microsoft.com/office/drawing/2014/main" id="{97ED0154-2FBE-4CE1-BD45-89A56C1A3AA5}"/>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dirty="0"/>
              <a:t>Click to edit Master title style</a:t>
            </a:r>
          </a:p>
        </p:txBody>
      </p:sp>
      <p:sp>
        <p:nvSpPr>
          <p:cNvPr id="17" name="Content Placeholder 2"/>
          <p:cNvSpPr>
            <a:spLocks noGrp="1"/>
          </p:cNvSpPr>
          <p:nvPr>
            <p:ph idx="1"/>
          </p:nvPr>
        </p:nvSpPr>
        <p:spPr>
          <a:xfrm>
            <a:off x="457200" y="1798637"/>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5">
            <a:extLst>
              <a:ext uri="{FF2B5EF4-FFF2-40B4-BE49-F238E27FC236}">
                <a16:creationId xmlns:a16="http://schemas.microsoft.com/office/drawing/2014/main" id="{9AE8F0D9-51B0-4E92-8D68-FC33E16B90E1}"/>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defRPr>
            </a:lvl1pPr>
          </a:lstStyle>
          <a:p>
            <a:pPr>
              <a:defRPr/>
            </a:pPr>
            <a:fld id="{E7AF8835-9216-41B4-B754-A4C161F73A84}" type="slidenum">
              <a:rPr lang="en-US" altLang="en-US"/>
              <a:pPr>
                <a:defRPr/>
              </a:pPr>
              <a:t>‹#›</a:t>
            </a:fld>
            <a:endParaRPr lang="en-US" altLang="en-US" dirty="0"/>
          </a:p>
        </p:txBody>
      </p:sp>
    </p:spTree>
    <p:extLst>
      <p:ext uri="{BB962C8B-B14F-4D97-AF65-F5344CB8AC3E}">
        <p14:creationId xmlns:p14="http://schemas.microsoft.com/office/powerpoint/2010/main" val="44520744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5_Section Header">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6AA1C93-BE32-4CEE-BFBA-627523C2F82B}"/>
              </a:ext>
            </a:extLst>
          </p:cNvPr>
          <p:cNvSpPr txBox="1"/>
          <p:nvPr userDrawn="1"/>
        </p:nvSpPr>
        <p:spPr>
          <a:xfrm>
            <a:off x="0" y="37925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sz="1000" dirty="0">
              <a:ea typeface="+mn-ea"/>
            </a:endParaRPr>
          </a:p>
        </p:txBody>
      </p:sp>
      <p:sp>
        <p:nvSpPr>
          <p:cNvPr id="4" name="TextBox 3">
            <a:extLst>
              <a:ext uri="{FF2B5EF4-FFF2-40B4-BE49-F238E27FC236}">
                <a16:creationId xmlns:a16="http://schemas.microsoft.com/office/drawing/2014/main" id="{25890FBD-D9EF-430A-8836-9F82B78DC55C}"/>
              </a:ext>
            </a:extLst>
          </p:cNvPr>
          <p:cNvSpPr txBox="1"/>
          <p:nvPr userDrawn="1"/>
        </p:nvSpPr>
        <p:spPr>
          <a:xfrm>
            <a:off x="0" y="53927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sz="1000" dirty="0">
              <a:ea typeface="+mn-ea"/>
            </a:endParaRPr>
          </a:p>
        </p:txBody>
      </p:sp>
      <p:pic>
        <p:nvPicPr>
          <p:cNvPr id="5" name="Picture 7">
            <a:extLst>
              <a:ext uri="{FF2B5EF4-FFF2-40B4-BE49-F238E27FC236}">
                <a16:creationId xmlns:a16="http://schemas.microsoft.com/office/drawing/2014/main" id="{855A6A7F-6EAC-4D41-83F4-656589BA9CC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14600" y="1219200"/>
            <a:ext cx="4114800" cy="190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8D27C66F-C699-4F0F-A602-BD330032455F}"/>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0" y="4032647"/>
            <a:ext cx="9144000" cy="1362075"/>
          </a:xfrm>
          <a:prstGeom prst="rect">
            <a:avLst/>
          </a:prstGeom>
          <a:solidFill>
            <a:srgbClr val="749BCA"/>
          </a:solidFill>
          <a:ln w="38100">
            <a:noFill/>
          </a:ln>
        </p:spPr>
        <p:txBody>
          <a:bodyPr/>
          <a:lstStyle>
            <a:lvl1pPr algn="ctr">
              <a:defRPr sz="4000" b="0" cap="none" baseline="0"/>
            </a:lvl1pPr>
          </a:lstStyle>
          <a:p>
            <a:r>
              <a:rPr lang="en-US"/>
              <a:t>Click to edit Master title style</a:t>
            </a:r>
            <a:endParaRPr lang="en-US" dirty="0"/>
          </a:p>
        </p:txBody>
      </p:sp>
      <p:sp>
        <p:nvSpPr>
          <p:cNvPr id="7" name="Slide Number Placeholder 5">
            <a:extLst>
              <a:ext uri="{FF2B5EF4-FFF2-40B4-BE49-F238E27FC236}">
                <a16:creationId xmlns:a16="http://schemas.microsoft.com/office/drawing/2014/main" id="{C1B4B941-23AA-44DC-94E2-ECC1D50411DD}"/>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defRPr>
            </a:lvl1pPr>
          </a:lstStyle>
          <a:p>
            <a:pPr>
              <a:defRPr/>
            </a:pPr>
            <a:fld id="{BB8FB5B3-AD37-452A-BB13-F6163F6AD4A8}" type="slidenum">
              <a:rPr lang="en-US" altLang="en-US"/>
              <a:pPr>
                <a:defRPr/>
              </a:pPr>
              <a:t>‹#›</a:t>
            </a:fld>
            <a:endParaRPr lang="en-US" altLang="en-US" dirty="0"/>
          </a:p>
        </p:txBody>
      </p:sp>
    </p:spTree>
    <p:extLst>
      <p:ext uri="{BB962C8B-B14F-4D97-AF65-F5344CB8AC3E}">
        <p14:creationId xmlns:p14="http://schemas.microsoft.com/office/powerpoint/2010/main" val="303168154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6_Blank">
    <p:spTree>
      <p:nvGrpSpPr>
        <p:cNvPr id="1" name=""/>
        <p:cNvGrpSpPr/>
        <p:nvPr/>
      </p:nvGrpSpPr>
      <p:grpSpPr>
        <a:xfrm>
          <a:off x="0" y="0"/>
          <a:ext cx="0" cy="0"/>
          <a:chOff x="0" y="0"/>
          <a:chExt cx="0" cy="0"/>
        </a:xfrm>
      </p:grpSpPr>
      <p:pic>
        <p:nvPicPr>
          <p:cNvPr id="3" name="Picture 4">
            <a:extLst>
              <a:ext uri="{FF2B5EF4-FFF2-40B4-BE49-F238E27FC236}">
                <a16:creationId xmlns:a16="http://schemas.microsoft.com/office/drawing/2014/main" id="{0C4DE7DF-9DEE-4428-A765-677BA79A7C9D}"/>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447800"/>
            <a:ext cx="9144000" cy="422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0EA9652F-21EF-46FE-BD4D-271D0158E2D9}"/>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5"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a:t>Click to edit Master title style</a:t>
            </a:r>
            <a:endParaRPr lang="en-US" dirty="0"/>
          </a:p>
        </p:txBody>
      </p:sp>
      <p:sp>
        <p:nvSpPr>
          <p:cNvPr id="6" name="Slide Number Placeholder 3">
            <a:extLst>
              <a:ext uri="{FF2B5EF4-FFF2-40B4-BE49-F238E27FC236}">
                <a16:creationId xmlns:a16="http://schemas.microsoft.com/office/drawing/2014/main" id="{C939E133-7544-44BC-8782-4E8B8E471AE6}"/>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defRPr>
            </a:lvl1pPr>
          </a:lstStyle>
          <a:p>
            <a:pPr>
              <a:defRPr/>
            </a:pPr>
            <a:fld id="{084C4BA9-4A4E-4D72-B9AF-3287BDCB97EC}" type="slidenum">
              <a:rPr lang="en-US" altLang="en-US"/>
              <a:pPr>
                <a:defRPr/>
              </a:pPr>
              <a:t>‹#›</a:t>
            </a:fld>
            <a:endParaRPr lang="en-US" altLang="en-US" dirty="0"/>
          </a:p>
        </p:txBody>
      </p:sp>
    </p:spTree>
    <p:extLst>
      <p:ext uri="{BB962C8B-B14F-4D97-AF65-F5344CB8AC3E}">
        <p14:creationId xmlns:p14="http://schemas.microsoft.com/office/powerpoint/2010/main" val="17689952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5CFE02F1-B478-4F4B-AF57-618AB666E8FA}"/>
              </a:ext>
            </a:extLst>
          </p:cNvPr>
          <p:cNvSpPr>
            <a:spLocks noChangeArrowheads="1"/>
          </p:cNvSpPr>
          <p:nvPr userDrawn="1"/>
        </p:nvSpPr>
        <p:spPr bwMode="auto">
          <a:xfrm>
            <a:off x="342900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endParaRPr lang="en-US" altLang="en-US" dirty="0"/>
          </a:p>
        </p:txBody>
      </p:sp>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1F928AA8-AC35-4EEA-99EF-830FA5C78CD2}"/>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Text Photo Credit3"/>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419650925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6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59F9B47E-E4A1-4664-B74F-19CF422F7755}"/>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7289135A-0301-43E0-96AD-7F05E3723AC2}"/>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10D0422F-6535-46A5-A3BB-9A1120A4DBCD}"/>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7" name="TextBox 6">
            <a:extLst>
              <a:ext uri="{FF2B5EF4-FFF2-40B4-BE49-F238E27FC236}">
                <a16:creationId xmlns:a16="http://schemas.microsoft.com/office/drawing/2014/main" id="{BEFD7623-DE12-425A-8C6D-190F6D2ADDED}"/>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8" name="TextBox 10">
            <a:extLst>
              <a:ext uri="{FF2B5EF4-FFF2-40B4-BE49-F238E27FC236}">
                <a16:creationId xmlns:a16="http://schemas.microsoft.com/office/drawing/2014/main" id="{26137323-4986-444F-8F3B-64D61B251A43}"/>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9" name="TextBox 8">
            <a:extLst>
              <a:ext uri="{FF2B5EF4-FFF2-40B4-BE49-F238E27FC236}">
                <a16:creationId xmlns:a16="http://schemas.microsoft.com/office/drawing/2014/main" id="{B1DBFAA5-F875-4DB2-9414-13687FC40B82}"/>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10" name="Picture 2">
            <a:extLst>
              <a:ext uri="{FF2B5EF4-FFF2-40B4-BE49-F238E27FC236}">
                <a16:creationId xmlns:a16="http://schemas.microsoft.com/office/drawing/2014/main" id="{32A2D40E-B64F-4C7A-A2BF-873E819AAEEF}"/>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583488" y="228600"/>
            <a:ext cx="1063625" cy="109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a:t>Click to edit Master title style</a:t>
            </a:r>
            <a:endParaRPr lang="en-US" dirty="0"/>
          </a:p>
        </p:txBody>
      </p:sp>
      <p:sp>
        <p:nvSpPr>
          <p:cNvPr id="17" name="Content Placeholder 2"/>
          <p:cNvSpPr>
            <a:spLocks noGrp="1"/>
          </p:cNvSpPr>
          <p:nvPr>
            <p:ph idx="1"/>
          </p:nvPr>
        </p:nvSpPr>
        <p:spPr>
          <a:xfrm>
            <a:off x="457200" y="1798637"/>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lide Number Placeholder 5">
            <a:extLst>
              <a:ext uri="{FF2B5EF4-FFF2-40B4-BE49-F238E27FC236}">
                <a16:creationId xmlns:a16="http://schemas.microsoft.com/office/drawing/2014/main" id="{FE7BFA70-D832-448C-A1B7-8CFB3DEFE89C}"/>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defRPr>
            </a:lvl1pPr>
          </a:lstStyle>
          <a:p>
            <a:pPr>
              <a:defRPr/>
            </a:pPr>
            <a:fld id="{717EFA15-CBA1-48AA-8E67-9ABABAC4630E}" type="slidenum">
              <a:rPr lang="en-US" altLang="en-US"/>
              <a:pPr>
                <a:defRPr/>
              </a:pPr>
              <a:t>‹#›</a:t>
            </a:fld>
            <a:endParaRPr lang="en-US" altLang="en-US" dirty="0"/>
          </a:p>
        </p:txBody>
      </p:sp>
    </p:spTree>
    <p:extLst>
      <p:ext uri="{BB962C8B-B14F-4D97-AF65-F5344CB8AC3E}">
        <p14:creationId xmlns:p14="http://schemas.microsoft.com/office/powerpoint/2010/main" val="312681202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Lef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1DFAAB4E-A3CD-4F35-B648-DDCBDB4C177B}"/>
              </a:ext>
            </a:extLst>
          </p:cNvPr>
          <p:cNvSpPr>
            <a:spLocks noChangeArrowheads="1"/>
          </p:cNvSpPr>
          <p:nvPr userDrawn="1"/>
        </p:nvSpPr>
        <p:spPr bwMode="auto">
          <a:xfrm>
            <a:off x="0" y="32766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endParaRPr lang="en-US" altLang="en-US" dirty="0"/>
          </a:p>
        </p:txBody>
      </p:sp>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5332DACE-22DC-4F37-88FB-EF59803FCB19}"/>
              </a:ext>
            </a:extLst>
          </p:cNvPr>
          <p:cNvSpPr txBox="1">
            <a:spLocks/>
          </p:cNvSpPr>
          <p:nvPr userDrawn="1"/>
        </p:nvSpPr>
        <p:spPr>
          <a:xfrm>
            <a:off x="0" y="6705600"/>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281163085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Righ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C833B0AA-BDAD-4FDB-98CF-6DF650FAA388}"/>
              </a:ext>
            </a:extLst>
          </p:cNvPr>
          <p:cNvSpPr>
            <a:spLocks noChangeArrowheads="1"/>
          </p:cNvSpPr>
          <p:nvPr userDrawn="1"/>
        </p:nvSpPr>
        <p:spPr bwMode="auto">
          <a:xfrm>
            <a:off x="342900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endParaRPr lang="en-US" altLang="en-US" dirty="0"/>
          </a:p>
        </p:txBody>
      </p:sp>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EA2DD245-C577-49C6-B96B-6C94F8B2B420}"/>
              </a:ext>
            </a:extLst>
          </p:cNvPr>
          <p:cNvSpPr txBox="1">
            <a:spLocks/>
          </p:cNvSpPr>
          <p:nvPr userDrawn="1"/>
        </p:nvSpPr>
        <p:spPr>
          <a:xfrm>
            <a:off x="0" y="6705600"/>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17312762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WhiteTagline-Gray BG, Title Only Lef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9067D4E8-DE03-4CB9-9A30-AE565789F9A2}"/>
              </a:ext>
            </a:extLst>
          </p:cNvPr>
          <p:cNvSpPr>
            <a:spLocks noChangeArrowheads="1"/>
          </p:cNvSpPr>
          <p:nvPr userDrawn="1"/>
        </p:nvSpPr>
        <p:spPr bwMode="auto">
          <a:xfrm>
            <a:off x="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endParaRPr lang="en-US" altLang="en-US" dirty="0"/>
          </a:p>
        </p:txBody>
      </p:sp>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D1856189-8455-4ADF-86C8-22C48BE556EB}"/>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7458641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WhiteTagline-Gray BG, Title Only Righ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3D66AA12-489C-4C69-BD92-74270AE0EB15}"/>
              </a:ext>
            </a:extLst>
          </p:cNvPr>
          <p:cNvSpPr>
            <a:spLocks noChangeArrowheads="1"/>
          </p:cNvSpPr>
          <p:nvPr userDrawn="1"/>
        </p:nvSpPr>
        <p:spPr bwMode="auto">
          <a:xfrm>
            <a:off x="342900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endParaRPr lang="en-US" altLang="en-US" dirty="0"/>
          </a:p>
        </p:txBody>
      </p:sp>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0DADE1F2-DCD2-4A3B-B337-E610D31123A4}"/>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302035819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WhiteTagline-SimpleTitle&amp;Subtitle">
    <p:spTree>
      <p:nvGrpSpPr>
        <p:cNvPr id="1" name=""/>
        <p:cNvGrpSpPr/>
        <p:nvPr/>
      </p:nvGrpSpPr>
      <p:grpSpPr>
        <a:xfrm>
          <a:off x="0" y="0"/>
          <a:ext cx="0" cy="0"/>
          <a:chOff x="0" y="0"/>
          <a:chExt cx="0" cy="0"/>
        </a:xfrm>
      </p:grpSpPr>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7084B480-B224-4AAF-AF77-F2E254B7F517}"/>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1"/>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2811606719"/>
      </p:ext>
    </p:extLst>
  </p:cSld>
  <p:clrMapOvr>
    <a:masterClrMapping/>
  </p:clrMapOvr>
  <p:transition spd="slow"/>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WhiteTagline-Text above Title">
    <p:spTree>
      <p:nvGrpSpPr>
        <p:cNvPr id="1" name=""/>
        <p:cNvGrpSpPr/>
        <p:nvPr/>
      </p:nvGrpSpPr>
      <p:grpSpPr>
        <a:xfrm>
          <a:off x="0" y="0"/>
          <a:ext cx="0" cy="0"/>
          <a:chOff x="0" y="0"/>
          <a:chExt cx="0" cy="0"/>
        </a:xfrm>
      </p:grpSpPr>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4CB7562E-D45B-4192-8707-B647FEA409F6}"/>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2901221373"/>
      </p:ext>
    </p:extLst>
  </p:cSld>
  <p:clrMapOvr>
    <a:masterClrMapping/>
  </p:clrMapOvr>
  <p:transition spd="slow"/>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WhiteTagline-Title above text">
    <p:spTree>
      <p:nvGrpSpPr>
        <p:cNvPr id="1" name=""/>
        <p:cNvGrpSpPr/>
        <p:nvPr/>
      </p:nvGrpSpPr>
      <p:grpSpPr>
        <a:xfrm>
          <a:off x="0" y="0"/>
          <a:ext cx="0" cy="0"/>
          <a:chOff x="0" y="0"/>
          <a:chExt cx="0" cy="0"/>
        </a:xfrm>
      </p:grpSpPr>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442D74AB-D7C7-440A-9F9D-09639F6E8A20}"/>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4119483710"/>
      </p:ext>
    </p:extLst>
  </p:cSld>
  <p:clrMapOvr>
    <a:masterClrMapping/>
  </p:clrMapOvr>
  <p:transition spd="slow"/>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sp>
        <p:nvSpPr>
          <p:cNvPr id="8" name="TextBox 10">
            <a:extLst>
              <a:ext uri="{FF2B5EF4-FFF2-40B4-BE49-F238E27FC236}">
                <a16:creationId xmlns:a16="http://schemas.microsoft.com/office/drawing/2014/main" id="{2B744A4B-6F9A-429E-8712-9D80D545493E}"/>
              </a:ext>
            </a:extLst>
          </p:cNvPr>
          <p:cNvSpPr txBox="1">
            <a:spLocks noChangeArrowheads="1"/>
          </p:cNvSpPr>
          <p:nvPr userDrawn="1"/>
        </p:nvSpPr>
        <p:spPr bwMode="auto">
          <a:xfrm>
            <a:off x="0" y="903288"/>
            <a:ext cx="9144000" cy="369887"/>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10" name="Rectangle 9">
            <a:extLst>
              <a:ext uri="{FF2B5EF4-FFF2-40B4-BE49-F238E27FC236}">
                <a16:creationId xmlns:a16="http://schemas.microsoft.com/office/drawing/2014/main" id="{A9B5839A-3AAC-4A86-BB95-B6CBAC2CA7B3}"/>
              </a:ext>
            </a:extLst>
          </p:cNvPr>
          <p:cNvSpPr>
            <a:spLocks noChangeArrowheads="1"/>
          </p:cNvSpPr>
          <p:nvPr userDrawn="1"/>
        </p:nvSpPr>
        <p:spPr bwMode="auto">
          <a:xfrm>
            <a:off x="8802688" y="0"/>
            <a:ext cx="341312" cy="6764338"/>
          </a:xfrm>
          <a:prstGeom prst="rect">
            <a:avLst/>
          </a:prstGeom>
          <a:solidFill>
            <a:srgbClr val="749BCA"/>
          </a:solidFill>
          <a:ln w="9525">
            <a:solidFill>
              <a:srgbClr val="75BEA9"/>
            </a:solidFill>
            <a:miter lim="800000"/>
            <a:headEnd/>
            <a:tailEnd/>
          </a:ln>
          <a:effectLst>
            <a:outerShdw blurRad="40000" dist="23000" dir="5400000" rotWithShape="0">
              <a:srgbClr val="808080">
                <a:alpha val="34998"/>
              </a:srgbClr>
            </a:outerShdw>
          </a:effec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endParaRPr lang="en-US" altLang="en-US" dirty="0">
              <a:solidFill>
                <a:srgbClr val="FFFFFF"/>
              </a:solidFill>
            </a:endParaRPr>
          </a:p>
        </p:txBody>
      </p:sp>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idx="1"/>
          </p:nvPr>
        </p:nvSpPr>
        <p:spPr>
          <a:xfrm>
            <a:off x="457200" y="1371600"/>
            <a:ext cx="8229600" cy="5181600"/>
          </a:xfrm>
          <a:prstGeom prst="rect">
            <a:avLst/>
          </a:prstGeom>
        </p:spPr>
        <p:txBody>
          <a:bodyPr/>
          <a:lstStyle>
            <a:lvl1pPr>
              <a:spcAft>
                <a:spcPts val="800"/>
              </a:spcAft>
              <a:defRPr sz="2800"/>
            </a:lvl1pPr>
            <a:lvl2pPr>
              <a:spcAft>
                <a:spcPts val="800"/>
              </a:spcAft>
              <a:defRPr sz="2400"/>
            </a:lvl2pPr>
            <a:lvl3pPr>
              <a:spcAft>
                <a:spcPts val="800"/>
              </a:spcAft>
              <a:defRPr sz="2000"/>
            </a:lvl3pPr>
            <a:lvl4pPr>
              <a:spcAft>
                <a:spcPts val="800"/>
              </a:spcAft>
              <a:defRPr sz="20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p:nvPr>
        </p:nvSpPr>
        <p:spPr>
          <a:xfrm>
            <a:off x="3886200" y="6553200"/>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3730465634"/>
      </p:ext>
    </p:extLst>
  </p:cSld>
  <p:clrMapOvr>
    <a:masterClrMapping/>
  </p:clrMapOvr>
  <p:transition spd="med">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35305660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E19C4C5D-C96B-49AC-8417-043BA1CC49EC}"/>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Photo Credit"/>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1002036739"/>
      </p:ext>
    </p:extLst>
  </p:cSld>
  <p:clrMapOvr>
    <a:masterClrMapping/>
  </p:clrMapOvr>
  <p:transition spd="slow"/>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0"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177437894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2"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27543839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lvl="0"/>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lvl="0"/>
            <a:r>
              <a:rPr lang="en-US" dirty="0"/>
              <a:t>Click to edit Master text styles</a:t>
            </a:r>
          </a:p>
        </p:txBody>
      </p:sp>
      <p:sp>
        <p:nvSpPr>
          <p:cNvPr id="15" name="Content Placeholder 4"/>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p:nvPr>
        </p:nvSpPr>
        <p:spPr>
          <a:xfrm>
            <a:off x="3817620" y="59960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6"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288735034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5445125" y="6488875"/>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8"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297689674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2327275" y="6488875"/>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62982324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7" name="Jump Link"/>
          <p:cNvSpPr>
            <a:spLocks noGrp="1"/>
          </p:cNvSpPr>
          <p:nvPr>
            <p:ph type="body" sz="quarter" idx="16"/>
          </p:nvPr>
        </p:nvSpPr>
        <p:spPr>
          <a:xfrm>
            <a:off x="3886200" y="5081650"/>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313625964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1"/>
          <p:cNvSpPr>
            <a:spLocks noGrp="1"/>
          </p:cNvSpPr>
          <p:nvPr>
            <p:ph type="media" sz="quarter" idx="11"/>
          </p:nvPr>
        </p:nvSpPr>
        <p:spPr>
          <a:xfrm>
            <a:off x="0" y="1066799"/>
            <a:ext cx="9144000" cy="5315957"/>
          </a:xfrm>
          <a:prstGeom prst="rect">
            <a:avLst/>
          </a:prstGeom>
        </p:spPr>
        <p:txBody>
          <a:bodyPr/>
          <a:lstStyle/>
          <a:p>
            <a:pPr lvl="0"/>
            <a:endParaRPr lang="en-US" noProof="0" dirty="0"/>
          </a:p>
        </p:txBody>
      </p:sp>
      <p:sp>
        <p:nvSpPr>
          <p:cNvPr id="5" name="Video Credit"/>
          <p:cNvSpPr>
            <a:spLocks noGrp="1"/>
          </p:cNvSpPr>
          <p:nvPr>
            <p:ph type="body" sz="quarter" idx="12"/>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1019668663"/>
      </p:ext>
    </p:extLst>
  </p:cSld>
  <p:clrMapOvr>
    <a:masterClrMapping/>
  </p:clrMapOvr>
  <p:transition spd="med">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p:nvPr>
        </p:nvSpPr>
        <p:spPr>
          <a:xfrm>
            <a:off x="3886200" y="6553200"/>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3612325898"/>
      </p:ext>
    </p:extLst>
  </p:cSld>
  <p:clrMapOvr>
    <a:masterClrMapping/>
  </p:clrMapOvr>
  <p:transition spd="med">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Red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4159498754"/>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Red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0"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20773923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3EE245E1-4192-4A80-BB1F-C04BDFC0A9A9}"/>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Photo Credit"/>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320237890"/>
      </p:ext>
    </p:extLst>
  </p:cSld>
  <p:clrMapOvr>
    <a:masterClrMapping/>
  </p:clrMapOvr>
  <p:transition spd="slow"/>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Red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2"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3804692318"/>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Red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lvl="0"/>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lvl="0"/>
            <a:r>
              <a:rPr lang="en-US" dirty="0"/>
              <a:t>Click to edit Master text styles</a:t>
            </a:r>
          </a:p>
        </p:txBody>
      </p:sp>
      <p:sp>
        <p:nvSpPr>
          <p:cNvPr id="15" name="Content Placeholder 4"/>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p:nvPr>
        </p:nvSpPr>
        <p:spPr>
          <a:xfrm>
            <a:off x="3817620" y="59960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6"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3256712383"/>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Red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5445125" y="6488875"/>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8"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72038511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Red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2327275" y="6488875"/>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68125807"/>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Red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7" name="Jump Link"/>
          <p:cNvSpPr>
            <a:spLocks noGrp="1"/>
          </p:cNvSpPr>
          <p:nvPr>
            <p:ph type="body" sz="quarter" idx="16"/>
          </p:nvPr>
        </p:nvSpPr>
        <p:spPr>
          <a:xfrm>
            <a:off x="3886200" y="5081650"/>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860294791"/>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Red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5"/>
          <p:cNvSpPr>
            <a:spLocks noGrp="1"/>
          </p:cNvSpPr>
          <p:nvPr>
            <p:ph type="media" sz="quarter" idx="11"/>
          </p:nvPr>
        </p:nvSpPr>
        <p:spPr>
          <a:xfrm>
            <a:off x="0" y="1066799"/>
            <a:ext cx="9144000" cy="5315957"/>
          </a:xfrm>
          <a:prstGeom prst="rect">
            <a:avLst/>
          </a:prstGeom>
        </p:spPr>
        <p:txBody>
          <a:bodyPr/>
          <a:lstStyle/>
          <a:p>
            <a:pPr lvl="0"/>
            <a:endParaRPr lang="en-US" noProof="0" dirty="0"/>
          </a:p>
        </p:txBody>
      </p:sp>
      <p:sp>
        <p:nvSpPr>
          <p:cNvPr id="5" name="Video Credit"/>
          <p:cNvSpPr>
            <a:spLocks noGrp="1"/>
          </p:cNvSpPr>
          <p:nvPr>
            <p:ph type="body" sz="quarter" idx="12"/>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1730014922"/>
      </p:ext>
    </p:extLst>
  </p:cSld>
  <p:clrMapOvr>
    <a:masterClrMapping/>
  </p:clrMapOvr>
  <p:transition spd="med">
    <p:fad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Lef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3289C754-5A53-4AC8-B1E4-92AE29E9D8AA}"/>
              </a:ext>
            </a:extLst>
          </p:cNvPr>
          <p:cNvSpPr>
            <a:spLocks noChangeArrowheads="1"/>
          </p:cNvSpPr>
          <p:nvPr userDrawn="1"/>
        </p:nvSpPr>
        <p:spPr bwMode="auto">
          <a:xfrm>
            <a:off x="0" y="32766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endParaRPr lang="en-US" altLang="en-US" dirty="0"/>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3844447700"/>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Righ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576F736D-D399-49D0-97C7-05705E886383}"/>
              </a:ext>
            </a:extLst>
          </p:cNvPr>
          <p:cNvSpPr>
            <a:spLocks noChangeArrowheads="1"/>
          </p:cNvSpPr>
          <p:nvPr userDrawn="1"/>
        </p:nvSpPr>
        <p:spPr bwMode="auto">
          <a:xfrm>
            <a:off x="342900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endParaRPr lang="en-US" altLang="en-US" dirty="0"/>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3206093219"/>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No Tagline-Gray BG, Title Only Lef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0F5864F3-6591-465B-BAF3-F8548CFAA5C6}"/>
              </a:ext>
            </a:extLst>
          </p:cNvPr>
          <p:cNvSpPr>
            <a:spLocks noChangeArrowheads="1"/>
          </p:cNvSpPr>
          <p:nvPr userDrawn="1"/>
        </p:nvSpPr>
        <p:spPr bwMode="auto">
          <a:xfrm>
            <a:off x="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endParaRPr lang="en-US" altLang="en-US" dirty="0"/>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1189807351"/>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No Tagline-Gray BG, Title Only Righ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69E38EF3-E3A5-4F22-9C65-6198C3317482}"/>
              </a:ext>
            </a:extLst>
          </p:cNvPr>
          <p:cNvSpPr>
            <a:spLocks noChangeArrowheads="1"/>
          </p:cNvSpPr>
          <p:nvPr userDrawn="1"/>
        </p:nvSpPr>
        <p:spPr bwMode="auto">
          <a:xfrm>
            <a:off x="342900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endParaRPr lang="en-US" altLang="en-US" dirty="0"/>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16380408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37CF9837-BFBF-49B0-8EC0-F61A6EEAF542}"/>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6" name="Photo Credit"/>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3421852480"/>
      </p:ext>
    </p:extLst>
  </p:cSld>
  <p:clrMapOvr>
    <a:masterClrMapping/>
  </p:clrMapOvr>
  <p:transition spd="slow"/>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No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1"/>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3193818074"/>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No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7"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871673641"/>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No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13"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499173678"/>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Lef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193CE145-E2BC-42A0-BD76-767F14B55BF4}"/>
              </a:ext>
            </a:extLst>
          </p:cNvPr>
          <p:cNvSpPr>
            <a:spLocks noChangeArrowheads="1"/>
          </p:cNvSpPr>
          <p:nvPr userDrawn="1"/>
        </p:nvSpPr>
        <p:spPr bwMode="auto">
          <a:xfrm>
            <a:off x="0" y="32766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endParaRPr lang="en-US" altLang="en-US" dirty="0"/>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4188806958"/>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Righ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55FC3A8B-C446-4592-BE5A-137991617F77}"/>
              </a:ext>
            </a:extLst>
          </p:cNvPr>
          <p:cNvSpPr>
            <a:spLocks noChangeArrowheads="1"/>
          </p:cNvSpPr>
          <p:nvPr userDrawn="1"/>
        </p:nvSpPr>
        <p:spPr bwMode="auto">
          <a:xfrm>
            <a:off x="342900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endParaRPr lang="en-US" altLang="en-US" dirty="0"/>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73907046"/>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SmallRedBar-Gray BG, Title Only Lef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8780A20F-6BB6-4E82-AB25-ECE5C86B3C56}"/>
              </a:ext>
            </a:extLst>
          </p:cNvPr>
          <p:cNvSpPr>
            <a:spLocks noChangeArrowheads="1"/>
          </p:cNvSpPr>
          <p:nvPr userDrawn="1"/>
        </p:nvSpPr>
        <p:spPr bwMode="auto">
          <a:xfrm>
            <a:off x="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endParaRPr lang="en-US" altLang="en-US" dirty="0"/>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3588316066"/>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SmallRedBar-Gray BG, Title Only Righ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E6963811-2844-47B5-A678-5C7CEAB18B20}"/>
              </a:ext>
            </a:extLst>
          </p:cNvPr>
          <p:cNvSpPr>
            <a:spLocks noChangeArrowheads="1"/>
          </p:cNvSpPr>
          <p:nvPr userDrawn="1"/>
        </p:nvSpPr>
        <p:spPr bwMode="auto">
          <a:xfrm>
            <a:off x="342900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endParaRPr lang="en-US" altLang="en-US" dirty="0"/>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4026226847"/>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SmallRedBar-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1935812263"/>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SmallRedBar-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4266100512"/>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SmallRedBar-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10057933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3" name="Picture 10">
            <a:extLst>
              <a:ext uri="{FF2B5EF4-FFF2-40B4-BE49-F238E27FC236}">
                <a16:creationId xmlns:a16="http://schemas.microsoft.com/office/drawing/2014/main" id="{A7BFE478-7DD9-4840-8F79-C45FAB26301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998788" y="3752850"/>
            <a:ext cx="3146425"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AC54B27E-4760-44BF-AC8A-C9B8B2CD5089}"/>
              </a:ext>
            </a:extLst>
          </p:cNvPr>
          <p:cNvSpPr txBox="1"/>
          <p:nvPr userDrawn="1"/>
        </p:nvSpPr>
        <p:spPr>
          <a:xfrm>
            <a:off x="0" y="3135313"/>
            <a:ext cx="9144000" cy="369887"/>
          </a:xfrm>
          <a:prstGeom prst="rect">
            <a:avLst/>
          </a:prstGeom>
          <a:solidFill>
            <a:schemeClr val="bg1">
              <a:lumMod val="6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5" name="TextBox 4">
            <a:extLst>
              <a:ext uri="{FF2B5EF4-FFF2-40B4-BE49-F238E27FC236}">
                <a16:creationId xmlns:a16="http://schemas.microsoft.com/office/drawing/2014/main" id="{897E9236-051B-44A2-9EA1-D16691D29235}"/>
              </a:ext>
            </a:extLst>
          </p:cNvPr>
          <p:cNvSpPr txBox="1">
            <a:spLocks noChangeArrowheads="1"/>
          </p:cNvSpPr>
          <p:nvPr userDrawn="1"/>
        </p:nvSpPr>
        <p:spPr bwMode="auto">
          <a:xfrm rot="5400000">
            <a:off x="5530057" y="3244056"/>
            <a:ext cx="6858000" cy="369887"/>
          </a:xfrm>
          <a:prstGeom prst="rect">
            <a:avLst/>
          </a:prstGeom>
          <a:solidFill>
            <a:schemeClr val="accent1">
              <a:lumMod val="75000"/>
            </a:schemeClr>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pic>
        <p:nvPicPr>
          <p:cNvPr id="6" name="Picture 2">
            <a:extLst>
              <a:ext uri="{FF2B5EF4-FFF2-40B4-BE49-F238E27FC236}">
                <a16:creationId xmlns:a16="http://schemas.microsoft.com/office/drawing/2014/main" id="{FA719D0D-4124-4E0A-99CB-4F2D2C4FD967}"/>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r="1350"/>
          <a:stretch>
            <a:fillRect/>
          </a:stretch>
        </p:blipFill>
        <p:spPr bwMode="auto">
          <a:xfrm>
            <a:off x="1106488" y="914400"/>
            <a:ext cx="6837362" cy="174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2" y="4800600"/>
            <a:ext cx="9143998" cy="1470025"/>
          </a:xfrm>
          <a:solidFill>
            <a:srgbClr val="D66D5C"/>
          </a:solidFill>
          <a:ln w="38100">
            <a:noFill/>
          </a:ln>
        </p:spPr>
        <p:txBody>
          <a:bodyPr>
            <a:normAutofit/>
          </a:bodyPr>
          <a:lstStyle>
            <a:lvl1pPr algn="ctr">
              <a:defRPr sz="2800"/>
            </a:lvl1pPr>
          </a:lstStyle>
          <a:p>
            <a:r>
              <a:rPr lang="en-US"/>
              <a:t>Click to edit Master title style</a:t>
            </a:r>
            <a:endParaRPr lang="en-US" dirty="0"/>
          </a:p>
        </p:txBody>
      </p:sp>
      <p:sp>
        <p:nvSpPr>
          <p:cNvPr id="7" name="Slide Number Placeholder 5">
            <a:extLst>
              <a:ext uri="{FF2B5EF4-FFF2-40B4-BE49-F238E27FC236}">
                <a16:creationId xmlns:a16="http://schemas.microsoft.com/office/drawing/2014/main" id="{B878DB21-2AC7-4CCA-95D8-E7E5627EDE77}"/>
              </a:ext>
            </a:extLst>
          </p:cNvPr>
          <p:cNvSpPr>
            <a:spLocks noGrp="1"/>
          </p:cNvSpPr>
          <p:nvPr>
            <p:ph type="sldNum" sz="quarter" idx="10"/>
          </p:nvPr>
        </p:nvSpPr>
        <p:spPr>
          <a:xfrm>
            <a:off x="0" y="0"/>
            <a:ext cx="0" cy="0"/>
          </a:xfrm>
        </p:spPr>
        <p:txBody>
          <a:bodyPr/>
          <a:lstStyle>
            <a:lvl1pPr>
              <a:defRPr>
                <a:latin typeface="Calibri" panose="020F0502020204030204" pitchFamily="34" charset="0"/>
                <a:ea typeface="ヒラギノ角ゴ Pro W3" pitchFamily="122" charset="-128"/>
                <a:cs typeface="Arial" charset="0"/>
              </a:defRPr>
            </a:lvl1pPr>
          </a:lstStyle>
          <a:p>
            <a:pPr>
              <a:defRPr/>
            </a:pPr>
            <a:fld id="{19B94E74-116C-4C33-811B-BA2082169045}" type="slidenum">
              <a:rPr lang="en-US" altLang="en-US"/>
              <a:pPr>
                <a:defRPr/>
              </a:pPr>
              <a:t>‹#›</a:t>
            </a:fld>
            <a:endParaRPr lang="en-US" altLang="en-US" dirty="0"/>
          </a:p>
        </p:txBody>
      </p:sp>
    </p:spTree>
    <p:extLst>
      <p:ext uri="{BB962C8B-B14F-4D97-AF65-F5344CB8AC3E}">
        <p14:creationId xmlns:p14="http://schemas.microsoft.com/office/powerpoint/2010/main" val="1628624045"/>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1_WhiteTagline-Gray BG, Title &amp; Subtitle Left">
    <p:spTree>
      <p:nvGrpSpPr>
        <p:cNvPr id="1" name=""/>
        <p:cNvGrpSpPr/>
        <p:nvPr/>
      </p:nvGrpSpPr>
      <p:grpSpPr>
        <a:xfrm>
          <a:off x="0" y="0"/>
          <a:ext cx="0" cy="0"/>
          <a:chOff x="0" y="0"/>
          <a:chExt cx="0" cy="0"/>
        </a:xfrm>
      </p:grpSpPr>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0D09E81C-6194-4D15-A1BB-DC1DF15015F7}"/>
              </a:ext>
            </a:extLst>
          </p:cNvPr>
          <p:cNvSpPr txBox="1">
            <a:spLocks/>
          </p:cNvSpPr>
          <p:nvPr userDrawn="1"/>
        </p:nvSpPr>
        <p:spPr>
          <a:xfrm>
            <a:off x="0" y="6705600"/>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pic>
        <p:nvPicPr>
          <p:cNvPr id="6" name="Picture 7">
            <a:extLst>
              <a:ext uri="{FF2B5EF4-FFF2-40B4-BE49-F238E27FC236}">
                <a16:creationId xmlns:a16="http://schemas.microsoft.com/office/drawing/2014/main" id="{4FB6FE5B-9671-445F-A504-CBA648CBBE4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284978" y="685800"/>
            <a:ext cx="3733800"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Placeholder 1"/>
          <p:cNvSpPr>
            <a:spLocks noGrp="1"/>
          </p:cNvSpPr>
          <p:nvPr>
            <p:ph type="body" sz="quarter" idx="10"/>
          </p:nvPr>
        </p:nvSpPr>
        <p:spPr>
          <a:xfrm>
            <a:off x="5321554" y="1769269"/>
            <a:ext cx="3733800" cy="1507331"/>
          </a:xfrm>
          <a:prstGeom prst="rect">
            <a:avLst/>
          </a:prstGeom>
        </p:spPr>
        <p:txBody>
          <a:bodyPr/>
          <a:lstStyle>
            <a:lvl1pPr marL="0" indent="0" algn="ctr">
              <a:buNone/>
              <a:defRPr sz="3200" b="1">
                <a:solidFill>
                  <a:schemeClr val="tx1"/>
                </a:solidFill>
                <a:latin typeface="+mj-lt"/>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Edit Master text styles</a:t>
            </a:r>
          </a:p>
        </p:txBody>
      </p:sp>
      <p:sp>
        <p:nvSpPr>
          <p:cNvPr id="4"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
        <p:nvSpPr>
          <p:cNvPr id="12" name="Text Placeholder 1">
            <a:extLst/>
          </p:cNvPr>
          <p:cNvSpPr>
            <a:spLocks noGrp="1"/>
          </p:cNvSpPr>
          <p:nvPr>
            <p:ph type="body" sz="quarter" idx="12"/>
          </p:nvPr>
        </p:nvSpPr>
        <p:spPr>
          <a:xfrm>
            <a:off x="5321554" y="3505200"/>
            <a:ext cx="3733800" cy="2604294"/>
          </a:xfrm>
          <a:prstGeom prst="rect">
            <a:avLst/>
          </a:prstGeom>
        </p:spPr>
        <p:txBody>
          <a:bodyPr/>
          <a:lstStyle>
            <a:lvl1pPr marL="0" indent="0" algn="ctr">
              <a:buNone/>
              <a:defRPr sz="3200" b="1">
                <a:solidFill>
                  <a:schemeClr val="tx1"/>
                </a:solidFill>
                <a:latin typeface="+mj-lt"/>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a:t>Edit Master text styles</a:t>
            </a:r>
          </a:p>
        </p:txBody>
      </p:sp>
      <p:pic>
        <p:nvPicPr>
          <p:cNvPr id="13" name="Picture 7">
            <a:extLst>
              <a:ext uri="{FF2B5EF4-FFF2-40B4-BE49-F238E27FC236}">
                <a16:creationId xmlns:a16="http://schemas.microsoft.com/office/drawing/2014/main" id="{210C5219-17E8-6644-8F66-F062CC5A752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321554" y="5969984"/>
            <a:ext cx="3733800"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82098945"/>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Left">
    <p:spTree>
      <p:nvGrpSpPr>
        <p:cNvPr id="1" name=""/>
        <p:cNvGrpSpPr/>
        <p:nvPr/>
      </p:nvGrpSpPr>
      <p:grpSpPr>
        <a:xfrm>
          <a:off x="0" y="0"/>
          <a:ext cx="0" cy="0"/>
          <a:chOff x="0" y="0"/>
          <a:chExt cx="0" cy="0"/>
        </a:xfrm>
      </p:grpSpPr>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4E2F7AE4-774D-4B7F-9CA8-29F7969E53B0}"/>
              </a:ext>
            </a:extLst>
          </p:cNvPr>
          <p:cNvSpPr txBox="1">
            <a:spLocks/>
          </p:cNvSpPr>
          <p:nvPr userDrawn="1"/>
        </p:nvSpPr>
        <p:spPr>
          <a:xfrm>
            <a:off x="0" y="6705600"/>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pic>
        <p:nvPicPr>
          <p:cNvPr id="6" name="Picture 7">
            <a:extLst>
              <a:ext uri="{FF2B5EF4-FFF2-40B4-BE49-F238E27FC236}">
                <a16:creationId xmlns:a16="http://schemas.microsoft.com/office/drawing/2014/main" id="{CC560233-BEDF-486A-9ADC-48CA72D0D8B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2892425"/>
            <a:ext cx="9144000"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4">
            <a:extLst>
              <a:ext uri="{FF2B5EF4-FFF2-40B4-BE49-F238E27FC236}">
                <a16:creationId xmlns:a16="http://schemas.microsoft.com/office/drawing/2014/main" id="{48166B1D-B995-4DA1-ADAD-95F4AB3DEB2F}"/>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143000" y="185738"/>
            <a:ext cx="6049963" cy="2595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
        <p:nvSpPr>
          <p:cNvPr id="12" name="Text Placeholder 1">
            <a:extLst/>
          </p:cNvPr>
          <p:cNvSpPr>
            <a:spLocks noGrp="1"/>
          </p:cNvSpPr>
          <p:nvPr>
            <p:ph type="body" sz="quarter" idx="12"/>
          </p:nvPr>
        </p:nvSpPr>
        <p:spPr>
          <a:xfrm>
            <a:off x="0" y="4391108"/>
            <a:ext cx="9144000" cy="1689894"/>
          </a:xfrm>
          <a:prstGeom prst="rect">
            <a:avLst/>
          </a:prstGeom>
        </p:spPr>
        <p:txBody>
          <a:bodyPr/>
          <a:lstStyle>
            <a:lvl1pPr marL="0" indent="0" algn="ctr">
              <a:buNone/>
              <a:defRPr sz="3200" b="1">
                <a:solidFill>
                  <a:schemeClr val="tx1"/>
                </a:solidFill>
                <a:latin typeface="+mj-lt"/>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a:t>Edit Master text styles</a:t>
            </a:r>
          </a:p>
        </p:txBody>
      </p:sp>
      <p:sp>
        <p:nvSpPr>
          <p:cNvPr id="2" name="Title 1">
            <a:extLst>
              <a:ext uri="{FF2B5EF4-FFF2-40B4-BE49-F238E27FC236}">
                <a16:creationId xmlns:a16="http://schemas.microsoft.com/office/drawing/2014/main" id="{87F729A9-E932-4BCF-B584-F40D374ABB76}"/>
              </a:ext>
            </a:extLst>
          </p:cNvPr>
          <p:cNvSpPr>
            <a:spLocks noGrp="1"/>
          </p:cNvSpPr>
          <p:nvPr>
            <p:ph type="title" hasCustomPrompt="1"/>
          </p:nvPr>
        </p:nvSpPr>
        <p:spPr>
          <a:xfrm>
            <a:off x="0" y="3379789"/>
            <a:ext cx="9144000" cy="935120"/>
          </a:xfrm>
          <a:prstGeom prst="rect">
            <a:avLst/>
          </a:prstGeom>
        </p:spPr>
        <p:txBody>
          <a:bodyPr/>
          <a:lstStyle>
            <a:lvl1pPr>
              <a:defRPr sz="3600" b="1"/>
            </a:lvl1pPr>
          </a:lstStyle>
          <a:p>
            <a:r>
              <a:rPr lang="en-US" dirty="0"/>
              <a:t>CLICK TO EDIT MASTER TITLE STYLE</a:t>
            </a:r>
          </a:p>
        </p:txBody>
      </p:sp>
    </p:spTree>
    <p:extLst>
      <p:ext uri="{BB962C8B-B14F-4D97-AF65-F5344CB8AC3E}">
        <p14:creationId xmlns:p14="http://schemas.microsoft.com/office/powerpoint/2010/main" val="1119525930"/>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pic>
        <p:nvPicPr>
          <p:cNvPr id="8" name="Picture 2">
            <a:extLst>
              <a:ext uri="{FF2B5EF4-FFF2-40B4-BE49-F238E27FC236}">
                <a16:creationId xmlns:a16="http://schemas.microsoft.com/office/drawing/2014/main" id="{84CF2E44-03B8-441E-8805-8175C0928A59}"/>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Slide Title"/>
          <p:cNvSpPr>
            <a:spLocks noGrp="1"/>
          </p:cNvSpPr>
          <p:nvPr>
            <p:ph type="title"/>
          </p:nvPr>
        </p:nvSpPr>
        <p:spPr>
          <a:xfrm>
            <a:off x="0" y="228600"/>
            <a:ext cx="9144000" cy="609600"/>
          </a:xfrm>
          <a:prstGeom prst="rect">
            <a:avLst/>
          </a:prstGeom>
        </p:spPr>
        <p:txBody>
          <a:bodyPr/>
          <a:lstStyle>
            <a:lvl1pPr>
              <a:defRPr sz="3600">
                <a:solidFill>
                  <a:srgbClr val="336699"/>
                </a:solidFill>
              </a:defRPr>
            </a:lvl1pPr>
          </a:lstStyle>
          <a:p>
            <a:r>
              <a:rPr lang="en-US" dirty="0"/>
              <a:t>Click to edit Master title style</a:t>
            </a:r>
          </a:p>
        </p:txBody>
      </p:sp>
      <p:sp>
        <p:nvSpPr>
          <p:cNvPr id="3" name="Content Placeholder 1"/>
          <p:cNvSpPr>
            <a:spLocks noGrp="1"/>
          </p:cNvSpPr>
          <p:nvPr>
            <p:ph idx="1"/>
          </p:nvPr>
        </p:nvSpPr>
        <p:spPr>
          <a:xfrm>
            <a:off x="457200" y="1417638"/>
            <a:ext cx="8229600" cy="5135562"/>
          </a:xfrm>
          <a:prstGeom prst="rect">
            <a:avLst/>
          </a:prstGeom>
        </p:spPr>
        <p:txBody>
          <a:bodyPr/>
          <a:lstStyle>
            <a:lvl1pPr marL="0" indent="0">
              <a:spcAft>
                <a:spcPts val="800"/>
              </a:spcAft>
              <a:buNone/>
              <a:defRPr sz="2800"/>
            </a:lvl1pPr>
            <a:lvl2pPr marL="742950" indent="-285750">
              <a:spcAft>
                <a:spcPts val="800"/>
              </a:spcAft>
              <a:buFont typeface="Arial" panose="020B0604020202020204" pitchFamily="34" charset="0"/>
              <a:buChar char="•"/>
              <a:defRPr sz="2600"/>
            </a:lvl2pPr>
            <a:lvl3pPr marL="1143000" indent="-228600">
              <a:spcAft>
                <a:spcPts val="800"/>
              </a:spcAft>
              <a:buFont typeface="Arial" panose="020B0604020202020204" pitchFamily="34" charset="0"/>
              <a:buChar char="•"/>
              <a:defRPr sz="2400"/>
            </a:lvl3pPr>
            <a:lvl4pPr marL="1600200" indent="-228600">
              <a:spcAft>
                <a:spcPts val="800"/>
              </a:spcAft>
              <a:buFont typeface="Arial" panose="020B0604020202020204" pitchFamily="34" charset="0"/>
              <a:buChar char="•"/>
              <a:defRPr sz="18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p:nvPr>
        </p:nvSpPr>
        <p:spPr>
          <a:xfrm>
            <a:off x="3886200" y="6553200"/>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4275892278"/>
      </p:ext>
    </p:extLst>
  </p:cSld>
  <p:clrMapOvr>
    <a:masterClrMapping/>
  </p:clrMapOvr>
  <p:transition spd="med">
    <p:fade/>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pic>
        <p:nvPicPr>
          <p:cNvPr id="13" name="Picture 2">
            <a:extLst>
              <a:ext uri="{FF2B5EF4-FFF2-40B4-BE49-F238E27FC236}">
                <a16:creationId xmlns:a16="http://schemas.microsoft.com/office/drawing/2014/main" id="{4283BDA9-22E8-4EC8-8644-093D5D7B8D1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Title"/>
          <p:cNvSpPr>
            <a:spLocks noGrp="1"/>
          </p:cNvSpPr>
          <p:nvPr>
            <p:ph type="title"/>
          </p:nvPr>
        </p:nvSpPr>
        <p:spPr>
          <a:xfrm>
            <a:off x="0" y="228600"/>
            <a:ext cx="9144000" cy="639762"/>
          </a:xfrm>
          <a:prstGeom prst="rect">
            <a:avLst/>
          </a:prstGeom>
        </p:spPr>
        <p:txBody>
          <a:bodyPr/>
          <a:lstStyle>
            <a:lvl1pPr>
              <a:defRPr lang="en-US" sz="3200" dirty="0">
                <a:solidFill>
                  <a:srgbClr val="336699"/>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371600"/>
            <a:ext cx="8153400" cy="838200"/>
          </a:xfrm>
          <a:prstGeom prst="rect">
            <a:avLst/>
          </a:prstGeom>
        </p:spPr>
        <p:txBody>
          <a:bodyPr/>
          <a:lstStyle>
            <a:lvl1pPr marL="0" indent="0">
              <a:spcAft>
                <a:spcPts val="800"/>
              </a:spcAft>
              <a:buFont typeface="Arial" panose="020B0604020202020204" pitchFamily="34" charset="0"/>
              <a:buNone/>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286000"/>
            <a:ext cx="8153400" cy="762000"/>
          </a:xfrm>
          <a:prstGeom prst="rect">
            <a:avLst/>
          </a:prstGeom>
        </p:spPr>
        <p:txBody>
          <a:bodyPr/>
          <a:lstStyle>
            <a:lvl1pPr marL="0" indent="0">
              <a:spcAft>
                <a:spcPts val="800"/>
              </a:spcAft>
              <a:buFont typeface="Arial" panose="020B0604020202020204" pitchFamily="34" charset="0"/>
              <a:buNone/>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3"/>
          <p:cNvSpPr>
            <a:spLocks noGrp="1"/>
          </p:cNvSpPr>
          <p:nvPr>
            <p:ph sz="quarter" idx="14"/>
          </p:nvPr>
        </p:nvSpPr>
        <p:spPr>
          <a:xfrm>
            <a:off x="533400" y="3185160"/>
            <a:ext cx="8153400" cy="685800"/>
          </a:xfrm>
          <a:prstGeom prst="rect">
            <a:avLst/>
          </a:prstGeom>
        </p:spPr>
        <p:txBody>
          <a:bodyPr/>
          <a:lstStyle>
            <a:lvl1pPr marL="0" indent="0">
              <a:spcAft>
                <a:spcPts val="800"/>
              </a:spcAft>
              <a:buFont typeface="Arial" panose="020B0604020202020204" pitchFamily="34" charset="0"/>
              <a:buNone/>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977640"/>
            <a:ext cx="8153400" cy="838200"/>
          </a:xfrm>
          <a:prstGeom prst="rect">
            <a:avLst/>
          </a:prstGeom>
        </p:spPr>
        <p:txBody>
          <a:bodyPr/>
          <a:lstStyle>
            <a:lvl1pPr marL="0" indent="0">
              <a:spcAft>
                <a:spcPts val="800"/>
              </a:spcAft>
              <a:buFont typeface="Arial" panose="020B0604020202020204" pitchFamily="34" charset="0"/>
              <a:buNone/>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922520"/>
            <a:ext cx="8153400" cy="914400"/>
          </a:xfrm>
          <a:prstGeom prst="rect">
            <a:avLst/>
          </a:prstGeom>
        </p:spPr>
        <p:txBody>
          <a:bodyPr/>
          <a:lstStyle>
            <a:lvl1pPr marL="0" indent="0">
              <a:spcAft>
                <a:spcPts val="800"/>
              </a:spcAft>
              <a:buFont typeface="Arial" panose="020B0604020202020204" pitchFamily="34" charset="0"/>
              <a:buNone/>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6"/>
          <p:cNvSpPr>
            <a:spLocks noGrp="1"/>
          </p:cNvSpPr>
          <p:nvPr>
            <p:ph sz="quarter" idx="11"/>
          </p:nvPr>
        </p:nvSpPr>
        <p:spPr>
          <a:xfrm>
            <a:off x="533400" y="5943600"/>
            <a:ext cx="8153400" cy="762000"/>
          </a:xfrm>
          <a:prstGeom prst="rect">
            <a:avLst/>
          </a:prstGeom>
        </p:spPr>
        <p:txBody>
          <a:bodyPr/>
          <a:lstStyle>
            <a:lvl1pPr marL="0" indent="0">
              <a:spcAft>
                <a:spcPts val="800"/>
              </a:spcAft>
              <a:buFont typeface="Arial" panose="020B0604020202020204" pitchFamily="34" charset="0"/>
              <a:buNone/>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687149087"/>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pic>
        <p:nvPicPr>
          <p:cNvPr id="9" name="Picture 2">
            <a:extLst>
              <a:ext uri="{FF2B5EF4-FFF2-40B4-BE49-F238E27FC236}">
                <a16:creationId xmlns:a16="http://schemas.microsoft.com/office/drawing/2014/main" id="{76598E2B-7001-4668-94F6-7C4E65B1D72D}"/>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Slide Title"/>
          <p:cNvSpPr>
            <a:spLocks noGrp="1"/>
          </p:cNvSpPr>
          <p:nvPr>
            <p:ph type="title"/>
          </p:nvPr>
        </p:nvSpPr>
        <p:spPr>
          <a:xfrm>
            <a:off x="-1" y="228600"/>
            <a:ext cx="9144001" cy="609600"/>
          </a:xfrm>
          <a:prstGeom prst="rect">
            <a:avLst/>
          </a:prstGeom>
        </p:spPr>
        <p:txBody>
          <a:bodyPr/>
          <a:lstStyle>
            <a:lvl1pPr>
              <a:defRPr sz="3600">
                <a:solidFill>
                  <a:srgbClr val="336699"/>
                </a:solidFill>
              </a:defRPr>
            </a:lvl1pPr>
          </a:lstStyle>
          <a:p>
            <a:r>
              <a:rPr lang="en-US" dirty="0"/>
              <a:t>Click to edit Master title style</a:t>
            </a:r>
          </a:p>
        </p:txBody>
      </p:sp>
      <p:sp>
        <p:nvSpPr>
          <p:cNvPr id="3" name="Content Placeholder 1"/>
          <p:cNvSpPr>
            <a:spLocks noGrp="1"/>
          </p:cNvSpPr>
          <p:nvPr>
            <p:ph sz="half" idx="1"/>
          </p:nvPr>
        </p:nvSpPr>
        <p:spPr>
          <a:xfrm>
            <a:off x="457200" y="1417638"/>
            <a:ext cx="4038600" cy="5112702"/>
          </a:xfrm>
          <a:prstGeom prst="rect">
            <a:avLst/>
          </a:prstGeom>
        </p:spPr>
        <p:txBody>
          <a:bodyPr/>
          <a:lstStyle>
            <a:lvl1pPr marL="0" indent="0">
              <a:spcAft>
                <a:spcPts val="800"/>
              </a:spcAft>
              <a:buNone/>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1417638"/>
            <a:ext cx="4038600" cy="5112702"/>
          </a:xfrm>
          <a:prstGeom prst="rect">
            <a:avLst/>
          </a:prstGeom>
        </p:spPr>
        <p:txBody>
          <a:bodyPr/>
          <a:lstStyle>
            <a:lvl1pPr marL="0" indent="0">
              <a:spcAft>
                <a:spcPts val="800"/>
              </a:spcAft>
              <a:buNone/>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0"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1847383721"/>
      </p:ext>
    </p:extLst>
  </p:cSld>
  <p:clrMapOvr>
    <a:masterClrMapping/>
  </p:clrMapOvr>
  <p:transition spd="slow"/>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pic>
        <p:nvPicPr>
          <p:cNvPr id="11" name="Picture 2">
            <a:extLst>
              <a:ext uri="{FF2B5EF4-FFF2-40B4-BE49-F238E27FC236}">
                <a16:creationId xmlns:a16="http://schemas.microsoft.com/office/drawing/2014/main" id="{A19B63EA-E4EF-4B84-A216-70E6AAF661E9}"/>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Slide Title"/>
          <p:cNvSpPr>
            <a:spLocks noGrp="1"/>
          </p:cNvSpPr>
          <p:nvPr>
            <p:ph type="title"/>
          </p:nvPr>
        </p:nvSpPr>
        <p:spPr>
          <a:xfrm>
            <a:off x="-20713" y="228600"/>
            <a:ext cx="9185426" cy="609600"/>
          </a:xfrm>
          <a:prstGeom prst="rect">
            <a:avLst/>
          </a:prstGeom>
        </p:spPr>
        <p:txBody>
          <a:bodyPr/>
          <a:lstStyle>
            <a:lvl1pPr>
              <a:defRPr sz="3600">
                <a:solidFill>
                  <a:srgbClr val="336699"/>
                </a:solidFill>
              </a:defRPr>
            </a:lvl1pPr>
          </a:lstStyle>
          <a:p>
            <a:r>
              <a:rPr lang="en-US" dirty="0"/>
              <a:t>Click to edit Master title style</a:t>
            </a:r>
          </a:p>
        </p:txBody>
      </p:sp>
      <p:sp>
        <p:nvSpPr>
          <p:cNvPr id="3" name="Header 1"/>
          <p:cNvSpPr>
            <a:spLocks noGrp="1"/>
          </p:cNvSpPr>
          <p:nvPr>
            <p:ph type="body" idx="1"/>
          </p:nvPr>
        </p:nvSpPr>
        <p:spPr>
          <a:xfrm>
            <a:off x="457201" y="1341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981200"/>
            <a:ext cx="4040188" cy="4531202"/>
          </a:xfrm>
          <a:prstGeom prst="rect">
            <a:avLst/>
          </a:prstGeom>
        </p:spPr>
        <p:txBody>
          <a:bodyPr/>
          <a:lstStyle>
            <a:lvl1pPr marL="342900" indent="-342900">
              <a:spcAft>
                <a:spcPts val="800"/>
              </a:spcAft>
              <a:buFont typeface="Arial" panose="020B0604020202020204" pitchFamily="34" charset="0"/>
              <a:buChar char="•"/>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1341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981200"/>
            <a:ext cx="4041775" cy="4531202"/>
          </a:xfrm>
          <a:prstGeom prst="rect">
            <a:avLst/>
          </a:prstGeom>
        </p:spPr>
        <p:txBody>
          <a:bodyPr/>
          <a:lstStyle>
            <a:lvl1pPr marL="342900" indent="-342900">
              <a:spcAft>
                <a:spcPts val="800"/>
              </a:spcAft>
              <a:buFont typeface="Arial" panose="020B0604020202020204" pitchFamily="34" charset="0"/>
              <a:buChar char="•"/>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2"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3727767676"/>
      </p:ext>
    </p:extLst>
  </p:cSld>
  <p:clrMapOvr>
    <a:masterClrMapping/>
  </p:clrMapOvr>
  <p:transition spd="slow"/>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pic>
        <p:nvPicPr>
          <p:cNvPr id="13" name="Picture 2">
            <a:extLst>
              <a:ext uri="{FF2B5EF4-FFF2-40B4-BE49-F238E27FC236}">
                <a16:creationId xmlns:a16="http://schemas.microsoft.com/office/drawing/2014/main" id="{52703AAF-36D1-4164-96EA-FE411087F46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Slide Title"/>
          <p:cNvSpPr>
            <a:spLocks noGrp="1"/>
          </p:cNvSpPr>
          <p:nvPr>
            <p:ph type="title"/>
          </p:nvPr>
        </p:nvSpPr>
        <p:spPr>
          <a:xfrm>
            <a:off x="-20713" y="228600"/>
            <a:ext cx="9185426" cy="609600"/>
          </a:xfrm>
          <a:prstGeom prst="rect">
            <a:avLst/>
          </a:prstGeom>
        </p:spPr>
        <p:txBody>
          <a:bodyPr/>
          <a:lstStyle>
            <a:lvl1pPr>
              <a:defRPr sz="3600">
                <a:solidFill>
                  <a:srgbClr val="336699"/>
                </a:solidFill>
              </a:defRPr>
            </a:lvl1pPr>
          </a:lstStyle>
          <a:p>
            <a:r>
              <a:rPr lang="en-US" dirty="0"/>
              <a:t>Click to edit Master title style</a:t>
            </a:r>
          </a:p>
        </p:txBody>
      </p:sp>
      <p:sp>
        <p:nvSpPr>
          <p:cNvPr id="3" name="Header 1"/>
          <p:cNvSpPr>
            <a:spLocks noGrp="1"/>
          </p:cNvSpPr>
          <p:nvPr>
            <p:ph type="body" idx="1"/>
          </p:nvPr>
        </p:nvSpPr>
        <p:spPr>
          <a:xfrm>
            <a:off x="457200" y="1415036"/>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0" y="2054798"/>
            <a:ext cx="4040188" cy="1752600"/>
          </a:xfrm>
          <a:prstGeom prst="rect">
            <a:avLst/>
          </a:prstGeom>
        </p:spPr>
        <p:txBody>
          <a:bodyPr/>
          <a:lstStyle>
            <a:lvl1pPr marL="342900" indent="-342900">
              <a:spcAft>
                <a:spcPts val="800"/>
              </a:spcAft>
              <a:buFont typeface="Arial" panose="020B0604020202020204" pitchFamily="34" charset="0"/>
              <a:buChar char="•"/>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5" y="1415036"/>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5" y="2054798"/>
            <a:ext cx="4041775" cy="1752600"/>
          </a:xfrm>
          <a:prstGeom prst="rect">
            <a:avLst/>
          </a:prstGeom>
        </p:spPr>
        <p:txBody>
          <a:bodyPr/>
          <a:lstStyle>
            <a:lvl1pPr marL="342900" indent="-342900">
              <a:spcAft>
                <a:spcPts val="800"/>
              </a:spcAft>
              <a:buFont typeface="Arial" panose="020B0604020202020204" pitchFamily="34" charset="0"/>
              <a:buChar char="•"/>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457199" y="4038600"/>
            <a:ext cx="4038600" cy="609600"/>
          </a:xfrm>
          <a:prstGeom prst="rect">
            <a:avLst/>
          </a:prstGeom>
        </p:spPr>
        <p:txBody>
          <a:bodyPr anchor="b"/>
          <a:lstStyle>
            <a:lvl1pPr marL="0" indent="0">
              <a:buNone/>
              <a:defRPr lang="en-US" sz="2000" b="1" kern="1200" dirty="0">
                <a:solidFill>
                  <a:schemeClr val="tx1"/>
                </a:solidFill>
                <a:latin typeface="+mn-lt"/>
                <a:ea typeface="+mn-ea"/>
                <a:cs typeface="+mn-cs"/>
              </a:defRPr>
            </a:lvl1pPr>
          </a:lstStyle>
          <a:p>
            <a:pPr lvl="0"/>
            <a:r>
              <a:rPr lang="en-US" dirty="0"/>
              <a:t>Click to edit Master text styles</a:t>
            </a:r>
          </a:p>
        </p:txBody>
      </p:sp>
      <p:sp>
        <p:nvSpPr>
          <p:cNvPr id="14" name="Content Placeholder 3"/>
          <p:cNvSpPr>
            <a:spLocks noGrp="1"/>
          </p:cNvSpPr>
          <p:nvPr>
            <p:ph sz="half" idx="14"/>
          </p:nvPr>
        </p:nvSpPr>
        <p:spPr>
          <a:xfrm>
            <a:off x="457199" y="4648200"/>
            <a:ext cx="4040188" cy="1752600"/>
          </a:xfrm>
          <a:prstGeom prst="rect">
            <a:avLst/>
          </a:prstGeom>
        </p:spPr>
        <p:txBody>
          <a:bodyPr/>
          <a:lstStyle>
            <a:lvl1pPr marL="342900" indent="-342900">
              <a:spcAft>
                <a:spcPts val="800"/>
              </a:spcAft>
              <a:buFont typeface="Arial" panose="020B0604020202020204" pitchFamily="34" charset="0"/>
              <a:buChar char="•"/>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4648199" y="4038600"/>
            <a:ext cx="4038600" cy="609600"/>
          </a:xfrm>
          <a:prstGeom prst="rect">
            <a:avLst/>
          </a:prstGeom>
        </p:spPr>
        <p:txBody>
          <a:bodyPr anchor="b"/>
          <a:lstStyle>
            <a:lvl1pPr marL="0" indent="0">
              <a:buNone/>
              <a:defRPr lang="en-US" sz="2000" b="1" kern="1200" dirty="0">
                <a:solidFill>
                  <a:schemeClr val="tx1"/>
                </a:solidFill>
                <a:latin typeface="+mn-lt"/>
                <a:ea typeface="+mn-ea"/>
                <a:cs typeface="+mn-cs"/>
              </a:defRPr>
            </a:lvl1pPr>
          </a:lstStyle>
          <a:p>
            <a:pPr lvl="0"/>
            <a:r>
              <a:rPr lang="en-US" dirty="0"/>
              <a:t>Click to edit Master text styles</a:t>
            </a:r>
          </a:p>
        </p:txBody>
      </p:sp>
      <p:sp>
        <p:nvSpPr>
          <p:cNvPr id="15" name="Content Placeholder 4"/>
          <p:cNvSpPr>
            <a:spLocks noGrp="1"/>
          </p:cNvSpPr>
          <p:nvPr>
            <p:ph sz="quarter" idx="15"/>
          </p:nvPr>
        </p:nvSpPr>
        <p:spPr>
          <a:xfrm>
            <a:off x="4645024" y="4645598"/>
            <a:ext cx="4041775" cy="1752600"/>
          </a:xfrm>
          <a:prstGeom prst="rect">
            <a:avLst/>
          </a:prstGeom>
        </p:spPr>
        <p:txBody>
          <a:bodyPr/>
          <a:lstStyle>
            <a:lvl1pPr marL="342900" indent="-342900">
              <a:spcAft>
                <a:spcPts val="800"/>
              </a:spcAft>
              <a:buFont typeface="Arial" panose="020B0604020202020204" pitchFamily="34" charset="0"/>
              <a:buChar char="•"/>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p:nvPr>
        </p:nvSpPr>
        <p:spPr>
          <a:xfrm>
            <a:off x="3817620" y="65294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6"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270173351"/>
      </p:ext>
    </p:extLst>
  </p:cSld>
  <p:clrMapOvr>
    <a:masterClrMapping/>
  </p:clrMapOvr>
  <p:transition spd="slow"/>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pic>
        <p:nvPicPr>
          <p:cNvPr id="9" name="Picture 2">
            <a:extLst>
              <a:ext uri="{FF2B5EF4-FFF2-40B4-BE49-F238E27FC236}">
                <a16:creationId xmlns:a16="http://schemas.microsoft.com/office/drawing/2014/main" id="{2165275E-AD10-4E6A-8D54-F27BCCCC8D0B}"/>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33388" y="1120775"/>
            <a:ext cx="3032125"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rgbClr val="336699"/>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457201" y="1676400"/>
            <a:ext cx="3008313" cy="4800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marL="0" indent="0">
              <a:spcAft>
                <a:spcPts val="800"/>
              </a:spcAft>
              <a:buNone/>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5445125" y="6488875"/>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8"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3219881954"/>
      </p:ext>
    </p:extLst>
  </p:cSld>
  <p:clrMapOvr>
    <a:masterClrMapping/>
  </p:clrMapOvr>
  <p:transition spd="slow"/>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pic>
        <p:nvPicPr>
          <p:cNvPr id="8" name="Picture 2">
            <a:extLst>
              <a:ext uri="{FF2B5EF4-FFF2-40B4-BE49-F238E27FC236}">
                <a16:creationId xmlns:a16="http://schemas.microsoft.com/office/drawing/2014/main" id="{0FA73F52-EE77-41A4-9490-2D451985756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678488" y="1112838"/>
            <a:ext cx="3008312"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5678487" y="1752600"/>
            <a:ext cx="3008313" cy="47244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marL="0" indent="0">
              <a:spcAft>
                <a:spcPts val="800"/>
              </a:spcAft>
              <a:buNone/>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2327275" y="6488875"/>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473044367"/>
      </p:ext>
    </p:extLst>
  </p:cSld>
  <p:clrMapOvr>
    <a:masterClrMapping/>
  </p:clrMapOvr>
  <p:transition spd="slow"/>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pic>
        <p:nvPicPr>
          <p:cNvPr id="8" name="Picture 2">
            <a:extLst>
              <a:ext uri="{FF2B5EF4-FFF2-40B4-BE49-F238E27FC236}">
                <a16:creationId xmlns:a16="http://schemas.microsoft.com/office/drawing/2014/main" id="{8F476131-068B-4BAA-8A20-10D027D9B40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48212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rgbClr val="336699"/>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028700" y="128651"/>
            <a:ext cx="7086600" cy="4616784"/>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7" name="Jump Link"/>
          <p:cNvSpPr>
            <a:spLocks noGrp="1"/>
          </p:cNvSpPr>
          <p:nvPr>
            <p:ph type="body" sz="quarter" idx="16"/>
          </p:nvPr>
        </p:nvSpPr>
        <p:spPr>
          <a:xfrm>
            <a:off x="3886200" y="6531800"/>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91864903"/>
      </p:ext>
    </p:extLst>
  </p:cSld>
  <p:clrMapOvr>
    <a:masterClrMapping/>
  </p:clrMapOvr>
  <p:transition spd="slow"/>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id="{EC7758C9-C4A0-4BEB-8C92-333A531A401C}"/>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pic>
        <p:nvPicPr>
          <p:cNvPr id="5" name="Picture 6">
            <a:extLst>
              <a:ext uri="{FF2B5EF4-FFF2-40B4-BE49-F238E27FC236}">
                <a16:creationId xmlns:a16="http://schemas.microsoft.com/office/drawing/2014/main" id="{272D867D-F0F5-4FD0-8517-0EACA03FD55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045325"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95002A4E-26F9-4DC9-8673-41587BED53D4}"/>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p:txBody>
          <a:bodyPr>
            <a:normAutofit/>
          </a:bodyPr>
          <a:lstStyle>
            <a:lvl1pPr>
              <a:defRPr sz="3600"/>
            </a:lvl1p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5">
            <a:extLst>
              <a:ext uri="{FF2B5EF4-FFF2-40B4-BE49-F238E27FC236}">
                <a16:creationId xmlns:a16="http://schemas.microsoft.com/office/drawing/2014/main" id="{90C40511-6CE3-4C9C-A38A-B2CF59AF8B3F}"/>
              </a:ext>
            </a:extLst>
          </p:cNvPr>
          <p:cNvSpPr>
            <a:spLocks noGrp="1"/>
          </p:cNvSpPr>
          <p:nvPr>
            <p:ph type="sldNum" sz="quarter" idx="10"/>
          </p:nvPr>
        </p:nvSpPr>
        <p:spPr>
          <a:xfrm>
            <a:off x="0" y="0"/>
            <a:ext cx="0" cy="0"/>
          </a:xfrm>
        </p:spPr>
        <p:txBody>
          <a:bodyPr/>
          <a:lstStyle>
            <a:lvl1pPr>
              <a:defRPr sz="1400">
                <a:latin typeface="Calibri" panose="020F0502020204030204" pitchFamily="34" charset="0"/>
                <a:ea typeface="ヒラギノ角ゴ Pro W3" pitchFamily="122" charset="-128"/>
                <a:cs typeface="Arial" charset="0"/>
              </a:defRPr>
            </a:lvl1pPr>
          </a:lstStyle>
          <a:p>
            <a:pPr>
              <a:defRPr/>
            </a:pPr>
            <a:fld id="{C3DD40EE-1686-4677-9B1C-DF931E0CA27D}" type="slidenum">
              <a:rPr lang="en-US" altLang="en-US"/>
              <a:pPr>
                <a:defRPr/>
              </a:pPr>
              <a:t>‹#›</a:t>
            </a:fld>
            <a:endParaRPr lang="en-US" altLang="en-US" dirty="0"/>
          </a:p>
        </p:txBody>
      </p:sp>
    </p:spTree>
    <p:extLst>
      <p:ext uri="{BB962C8B-B14F-4D97-AF65-F5344CB8AC3E}">
        <p14:creationId xmlns:p14="http://schemas.microsoft.com/office/powerpoint/2010/main" val="2451737378"/>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pic>
        <p:nvPicPr>
          <p:cNvPr id="7" name="Picture 2">
            <a:extLst>
              <a:ext uri="{FF2B5EF4-FFF2-40B4-BE49-F238E27FC236}">
                <a16:creationId xmlns:a16="http://schemas.microsoft.com/office/drawing/2014/main" id="{8EE26F6F-5C62-4A2A-8E8C-D7E5D8613D64}"/>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Title"/>
          <p:cNvSpPr>
            <a:spLocks noGrp="1"/>
          </p:cNvSpPr>
          <p:nvPr>
            <p:ph type="title"/>
          </p:nvPr>
        </p:nvSpPr>
        <p:spPr>
          <a:xfrm>
            <a:off x="-2251" y="228600"/>
            <a:ext cx="9172252" cy="609600"/>
          </a:xfrm>
          <a:prstGeom prst="rect">
            <a:avLst/>
          </a:prstGeom>
        </p:spPr>
        <p:txBody>
          <a:bodyPr/>
          <a:lstStyle>
            <a:lvl1pPr>
              <a:defRPr sz="3600">
                <a:solidFill>
                  <a:srgbClr val="336699"/>
                </a:solidFill>
              </a:defRPr>
            </a:lvl1pPr>
          </a:lstStyle>
          <a:p>
            <a:r>
              <a:rPr lang="en-US" dirty="0"/>
              <a:t>Click to edit Master title style</a:t>
            </a:r>
          </a:p>
        </p:txBody>
      </p:sp>
      <p:sp>
        <p:nvSpPr>
          <p:cNvPr id="6" name="Media Placeholder 1"/>
          <p:cNvSpPr>
            <a:spLocks noGrp="1"/>
          </p:cNvSpPr>
          <p:nvPr>
            <p:ph type="media" sz="quarter" idx="11"/>
          </p:nvPr>
        </p:nvSpPr>
        <p:spPr>
          <a:xfrm>
            <a:off x="0" y="1600200"/>
            <a:ext cx="9144000" cy="4782556"/>
          </a:xfrm>
          <a:prstGeom prst="rect">
            <a:avLst/>
          </a:prstGeom>
        </p:spPr>
        <p:txBody>
          <a:bodyPr/>
          <a:lstStyle/>
          <a:p>
            <a:pPr lvl="0"/>
            <a:endParaRPr lang="en-US" noProof="0" dirty="0"/>
          </a:p>
        </p:txBody>
      </p:sp>
      <p:sp>
        <p:nvSpPr>
          <p:cNvPr id="5" name="Video Credit"/>
          <p:cNvSpPr>
            <a:spLocks noGrp="1"/>
          </p:cNvSpPr>
          <p:nvPr>
            <p:ph type="body" sz="quarter" idx="12"/>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2075059659"/>
      </p:ext>
    </p:extLst>
  </p:cSld>
  <p:clrMapOvr>
    <a:masterClrMapping/>
  </p:clrMapOvr>
  <p:transition spd="med">
    <p:fade/>
  </p:transition>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image" Target="../media/image1.png"/><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image" Target="../media/image2.png"/><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43.xml"/><Relationship Id="rId7" Type="http://schemas.openxmlformats.org/officeDocument/2006/relationships/slideLayout" Target="../slideLayouts/slideLayout47.xml"/><Relationship Id="rId2" Type="http://schemas.openxmlformats.org/officeDocument/2006/relationships/slideLayout" Target="../slideLayouts/slideLayout42.xml"/><Relationship Id="rId1" Type="http://schemas.openxmlformats.org/officeDocument/2006/relationships/slideLayout" Target="../slideLayouts/slideLayout41.xml"/><Relationship Id="rId6" Type="http://schemas.openxmlformats.org/officeDocument/2006/relationships/slideLayout" Target="../slideLayouts/slideLayout46.xml"/><Relationship Id="rId5" Type="http://schemas.openxmlformats.org/officeDocument/2006/relationships/slideLayout" Target="../slideLayouts/slideLayout45.xml"/><Relationship Id="rId10" Type="http://schemas.openxmlformats.org/officeDocument/2006/relationships/image" Target="../media/image8.png"/><Relationship Id="rId4" Type="http://schemas.openxmlformats.org/officeDocument/2006/relationships/slideLayout" Target="../slideLayouts/slideLayout44.xml"/><Relationship Id="rId9"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55.xml"/><Relationship Id="rId3" Type="http://schemas.openxmlformats.org/officeDocument/2006/relationships/slideLayout" Target="../slideLayouts/slideLayout50.xml"/><Relationship Id="rId7" Type="http://schemas.openxmlformats.org/officeDocument/2006/relationships/slideLayout" Target="../slideLayouts/slideLayout54.xml"/><Relationship Id="rId2" Type="http://schemas.openxmlformats.org/officeDocument/2006/relationships/slideLayout" Target="../slideLayouts/slideLayout49.xml"/><Relationship Id="rId1" Type="http://schemas.openxmlformats.org/officeDocument/2006/relationships/slideLayout" Target="../slideLayouts/slideLayout48.xml"/><Relationship Id="rId6" Type="http://schemas.openxmlformats.org/officeDocument/2006/relationships/slideLayout" Target="../slideLayouts/slideLayout53.xml"/><Relationship Id="rId5" Type="http://schemas.openxmlformats.org/officeDocument/2006/relationships/slideLayout" Target="../slideLayouts/slideLayout52.xml"/><Relationship Id="rId10" Type="http://schemas.openxmlformats.org/officeDocument/2006/relationships/theme" Target="../theme/theme3.xml"/><Relationship Id="rId4" Type="http://schemas.openxmlformats.org/officeDocument/2006/relationships/slideLayout" Target="../slideLayouts/slideLayout51.xml"/><Relationship Id="rId9" Type="http://schemas.openxmlformats.org/officeDocument/2006/relationships/slideLayout" Target="../slideLayouts/slideLayout5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4.xml"/><Relationship Id="rId3" Type="http://schemas.openxmlformats.org/officeDocument/2006/relationships/slideLayout" Target="../slideLayouts/slideLayout59.xml"/><Relationship Id="rId7" Type="http://schemas.openxmlformats.org/officeDocument/2006/relationships/slideLayout" Target="../slideLayouts/slideLayout63.xml"/><Relationship Id="rId2" Type="http://schemas.openxmlformats.org/officeDocument/2006/relationships/slideLayout" Target="../slideLayouts/slideLayout58.xml"/><Relationship Id="rId1" Type="http://schemas.openxmlformats.org/officeDocument/2006/relationships/slideLayout" Target="../slideLayouts/slideLayout57.xml"/><Relationship Id="rId6" Type="http://schemas.openxmlformats.org/officeDocument/2006/relationships/slideLayout" Target="../slideLayouts/slideLayout62.xml"/><Relationship Id="rId5" Type="http://schemas.openxmlformats.org/officeDocument/2006/relationships/slideLayout" Target="../slideLayouts/slideLayout61.xml"/><Relationship Id="rId10" Type="http://schemas.openxmlformats.org/officeDocument/2006/relationships/theme" Target="../theme/theme4.xml"/><Relationship Id="rId4" Type="http://schemas.openxmlformats.org/officeDocument/2006/relationships/slideLayout" Target="../slideLayouts/slideLayout60.xml"/><Relationship Id="rId9" Type="http://schemas.openxmlformats.org/officeDocument/2006/relationships/slideLayout" Target="../slideLayouts/slideLayout65.xml"/></Relationships>
</file>

<file path=ppt/slideMasters/_rels/slideMaster5.xml.rels><?xml version="1.0" encoding="UTF-8" standalone="yes"?>
<Relationships xmlns="http://schemas.openxmlformats.org/package/2006/relationships"><Relationship Id="rId8" Type="http://schemas.openxmlformats.org/officeDocument/2006/relationships/theme" Target="../theme/theme5.xml"/><Relationship Id="rId3" Type="http://schemas.openxmlformats.org/officeDocument/2006/relationships/slideLayout" Target="../slideLayouts/slideLayout68.xml"/><Relationship Id="rId7" Type="http://schemas.openxmlformats.org/officeDocument/2006/relationships/slideLayout" Target="../slideLayouts/slideLayout72.xml"/><Relationship Id="rId2" Type="http://schemas.openxmlformats.org/officeDocument/2006/relationships/slideLayout" Target="../slideLayouts/slideLayout67.xml"/><Relationship Id="rId1" Type="http://schemas.openxmlformats.org/officeDocument/2006/relationships/slideLayout" Target="../slideLayouts/slideLayout66.xml"/><Relationship Id="rId6" Type="http://schemas.openxmlformats.org/officeDocument/2006/relationships/slideLayout" Target="../slideLayouts/slideLayout71.xml"/><Relationship Id="rId5" Type="http://schemas.openxmlformats.org/officeDocument/2006/relationships/slideLayout" Target="../slideLayouts/slideLayout70.xml"/><Relationship Id="rId4" Type="http://schemas.openxmlformats.org/officeDocument/2006/relationships/slideLayout" Target="../slideLayouts/slideLayout69.xml"/></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3" Type="http://schemas.openxmlformats.org/officeDocument/2006/relationships/slideLayout" Target="../slideLayouts/slideLayout75.xml"/><Relationship Id="rId7" Type="http://schemas.openxmlformats.org/officeDocument/2006/relationships/slideLayout" Target="../slideLayouts/slideLayout79.xml"/><Relationship Id="rId2" Type="http://schemas.openxmlformats.org/officeDocument/2006/relationships/slideLayout" Target="../slideLayouts/slideLayout74.xml"/><Relationship Id="rId1" Type="http://schemas.openxmlformats.org/officeDocument/2006/relationships/slideLayout" Target="../slideLayouts/slideLayout73.xml"/><Relationship Id="rId6" Type="http://schemas.openxmlformats.org/officeDocument/2006/relationships/slideLayout" Target="../slideLayouts/slideLayout78.xml"/><Relationship Id="rId5" Type="http://schemas.openxmlformats.org/officeDocument/2006/relationships/slideLayout" Target="../slideLayouts/slideLayout77.xml"/><Relationship Id="rId4" Type="http://schemas.openxmlformats.org/officeDocument/2006/relationships/slideLayout" Target="../slideLayouts/slideLayout7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87.xml"/><Relationship Id="rId3" Type="http://schemas.openxmlformats.org/officeDocument/2006/relationships/slideLayout" Target="../slideLayouts/slideLayout82.xml"/><Relationship Id="rId7" Type="http://schemas.openxmlformats.org/officeDocument/2006/relationships/slideLayout" Target="../slideLayouts/slideLayout86.xml"/><Relationship Id="rId12" Type="http://schemas.openxmlformats.org/officeDocument/2006/relationships/theme" Target="../theme/theme7.xml"/><Relationship Id="rId2" Type="http://schemas.openxmlformats.org/officeDocument/2006/relationships/slideLayout" Target="../slideLayouts/slideLayout81.xml"/><Relationship Id="rId1" Type="http://schemas.openxmlformats.org/officeDocument/2006/relationships/slideLayout" Target="../slideLayouts/slideLayout80.xml"/><Relationship Id="rId6" Type="http://schemas.openxmlformats.org/officeDocument/2006/relationships/slideLayout" Target="../slideLayouts/slideLayout85.xml"/><Relationship Id="rId11" Type="http://schemas.openxmlformats.org/officeDocument/2006/relationships/slideLayout" Target="../slideLayouts/slideLayout90.xml"/><Relationship Id="rId5" Type="http://schemas.openxmlformats.org/officeDocument/2006/relationships/slideLayout" Target="../slideLayouts/slideLayout84.xml"/><Relationship Id="rId10" Type="http://schemas.openxmlformats.org/officeDocument/2006/relationships/slideLayout" Target="../slideLayouts/slideLayout89.xml"/><Relationship Id="rId4" Type="http://schemas.openxmlformats.org/officeDocument/2006/relationships/slideLayout" Target="../slideLayouts/slideLayout83.xml"/><Relationship Id="rId9" Type="http://schemas.openxmlformats.org/officeDocument/2006/relationships/slideLayout" Target="../slideLayouts/slideLayout8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MH Logo" descr="Logo: McGraw-Hill Education">
            <a:extLst>
              <a:ext uri="{FF2B5EF4-FFF2-40B4-BE49-F238E27FC236}">
                <a16:creationId xmlns:a16="http://schemas.microsoft.com/office/drawing/2014/main" id="{E939D8A3-803A-47C8-97E5-154800E11754}"/>
              </a:ext>
            </a:extLst>
          </p:cNvPr>
          <p:cNvPicPr>
            <a:picLocks noChangeAspect="1"/>
          </p:cNvPicPr>
          <p:nvPr userDrawn="1"/>
        </p:nvPicPr>
        <p:blipFill>
          <a:blip r:embed="rId42">
            <a:extLst>
              <a:ext uri="{28A0092B-C50C-407E-A947-70E740481C1C}">
                <a14:useLocalDpi xmlns:a14="http://schemas.microsoft.com/office/drawing/2010/main" val="0"/>
              </a:ext>
            </a:extLst>
          </a:blip>
          <a:srcRect/>
          <a:stretch>
            <a:fillRect/>
          </a:stretch>
        </p:blipFill>
        <p:spPr bwMode="auto">
          <a:xfrm>
            <a:off x="0" y="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ed Bar">
            <a:extLst>
              <a:ext uri="{FF2B5EF4-FFF2-40B4-BE49-F238E27FC236}">
                <a16:creationId xmlns:a16="http://schemas.microsoft.com/office/drawing/2014/main" id="{A8F8B800-FA86-4150-8373-277D292BDDA9}"/>
              </a:ext>
            </a:extLst>
          </p:cNvPr>
          <p:cNvSpPr/>
          <p:nvPr userDrawn="1"/>
        </p:nvSpPr>
        <p:spPr>
          <a:xfrm>
            <a:off x="0" y="6248400"/>
            <a:ext cx="9144000" cy="503238"/>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bg2"/>
              </a:solidFill>
            </a:endParaRPr>
          </a:p>
        </p:txBody>
      </p:sp>
      <p:pic>
        <p:nvPicPr>
          <p:cNvPr id="1028" name="MH Tagline" descr="Tagline: Because learning changes everything.™">
            <a:extLst>
              <a:ext uri="{FF2B5EF4-FFF2-40B4-BE49-F238E27FC236}">
                <a16:creationId xmlns:a16="http://schemas.microsoft.com/office/drawing/2014/main" id="{4141BD3A-E724-41C4-AF79-10125F1EC5EE}"/>
              </a:ext>
            </a:extLst>
          </p:cNvPr>
          <p:cNvPicPr>
            <a:picLocks noChangeAspect="1"/>
          </p:cNvPicPr>
          <p:nvPr userDrawn="1"/>
        </p:nvPicPr>
        <p:blipFill>
          <a:blip r:embed="rId43">
            <a:extLst>
              <a:ext uri="{28A0092B-C50C-407E-A947-70E740481C1C}">
                <a14:useLocalDpi xmlns:a14="http://schemas.microsoft.com/office/drawing/2010/main" val="0"/>
              </a:ext>
            </a:extLst>
          </a:blip>
          <a:srcRect/>
          <a:stretch>
            <a:fillRect/>
          </a:stretch>
        </p:blipFill>
        <p:spPr bwMode="auto">
          <a:xfrm>
            <a:off x="53975" y="6351588"/>
            <a:ext cx="3222625"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398" r:id="rId1"/>
    <p:sldLayoutId id="2147485399" r:id="rId2"/>
    <p:sldLayoutId id="2147485400" r:id="rId3"/>
    <p:sldLayoutId id="2147485401" r:id="rId4"/>
    <p:sldLayoutId id="2147485402" r:id="rId5"/>
    <p:sldLayoutId id="2147485403" r:id="rId6"/>
    <p:sldLayoutId id="2147485404" r:id="rId7"/>
    <p:sldLayoutId id="2147485405" r:id="rId8"/>
    <p:sldLayoutId id="2147485406" r:id="rId9"/>
    <p:sldLayoutId id="2147485407" r:id="rId10"/>
    <p:sldLayoutId id="2147485408" r:id="rId11"/>
    <p:sldLayoutId id="2147485409" r:id="rId12"/>
    <p:sldLayoutId id="2147485410" r:id="rId13"/>
    <p:sldLayoutId id="2147485411" r:id="rId14"/>
    <p:sldLayoutId id="2147485412" r:id="rId15"/>
    <p:sldLayoutId id="2147485413" r:id="rId16"/>
    <p:sldLayoutId id="2147485414" r:id="rId17"/>
    <p:sldLayoutId id="2147485415" r:id="rId18"/>
    <p:sldLayoutId id="2147485416" r:id="rId19"/>
    <p:sldLayoutId id="2147485417" r:id="rId20"/>
    <p:sldLayoutId id="2147485418" r:id="rId21"/>
    <p:sldLayoutId id="2147485419" r:id="rId22"/>
    <p:sldLayoutId id="2147485420" r:id="rId23"/>
    <p:sldLayoutId id="2147485421" r:id="rId24"/>
    <p:sldLayoutId id="2147485422" r:id="rId25"/>
    <p:sldLayoutId id="2147485423" r:id="rId26"/>
    <p:sldLayoutId id="2147485424" r:id="rId27"/>
    <p:sldLayoutId id="2147485425" r:id="rId28"/>
    <p:sldLayoutId id="2147485426" r:id="rId29"/>
    <p:sldLayoutId id="2147485427" r:id="rId30"/>
    <p:sldLayoutId id="2147485428" r:id="rId31"/>
    <p:sldLayoutId id="2147485429" r:id="rId32"/>
    <p:sldLayoutId id="2147485430" r:id="rId33"/>
    <p:sldLayoutId id="2147485431" r:id="rId34"/>
    <p:sldLayoutId id="2147485432" r:id="rId35"/>
    <p:sldLayoutId id="2147485433" r:id="rId36"/>
    <p:sldLayoutId id="2147485434" r:id="rId37"/>
    <p:sldLayoutId id="2147485435" r:id="rId38"/>
    <p:sldLayoutId id="2147485436" r:id="rId39"/>
    <p:sldLayoutId id="2147485437" r:id="rId40"/>
  </p:sldLayoutIdLst>
  <p:hf sldNum="0" hdr="0" ftr="0" dt="0"/>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algn="r" rtl="0" eaLnBrk="0" fontAlgn="base" hangingPunct="0">
        <a:spcBef>
          <a:spcPct val="0"/>
        </a:spcBef>
        <a:spcAft>
          <a:spcPct val="0"/>
        </a:spcAft>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43010" name="MH Logo" descr="Logo: McGraw-Hill Education">
            <a:extLst>
              <a:ext uri="{FF2B5EF4-FFF2-40B4-BE49-F238E27FC236}">
                <a16:creationId xmlns:a16="http://schemas.microsoft.com/office/drawing/2014/main" id="{8B95C4E3-B09B-4959-BFA2-A02D9EE47046}"/>
              </a:ext>
            </a:extLst>
          </p:cNvPr>
          <p:cNvPicPr>
            <a:picLocks noChangeAspect="1"/>
          </p:cNvPicPr>
          <p:nvPr userDrawn="1"/>
        </p:nvPicPr>
        <p:blipFill>
          <a:blip r:embed="rId9">
            <a:extLst>
              <a:ext uri="{28A0092B-C50C-407E-A947-70E740481C1C}">
                <a14:useLocalDpi xmlns:a14="http://schemas.microsoft.com/office/drawing/2010/main" val="0"/>
              </a:ext>
            </a:extLst>
          </a:blip>
          <a:srcRect/>
          <a:stretch>
            <a:fillRect/>
          </a:stretch>
        </p:blipFill>
        <p:spPr bwMode="auto">
          <a:xfrm>
            <a:off x="0" y="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11" name="MH Tagline" descr="Tag line: Because learning changes everything™">
            <a:extLst>
              <a:ext uri="{FF2B5EF4-FFF2-40B4-BE49-F238E27FC236}">
                <a16:creationId xmlns:a16="http://schemas.microsoft.com/office/drawing/2014/main" id="{7E2EA40C-6AAF-4155-B4FD-E9914E76F2F3}"/>
              </a:ext>
            </a:extLst>
          </p:cNvPr>
          <p:cNvPicPr>
            <a:picLocks noChangeAspect="1"/>
          </p:cNvPicPr>
          <p:nvPr userDrawn="1"/>
        </p:nvPicPr>
        <p:blipFill>
          <a:blip r:embed="rId10">
            <a:extLst>
              <a:ext uri="{28A0092B-C50C-407E-A947-70E740481C1C}">
                <a14:useLocalDpi xmlns:a14="http://schemas.microsoft.com/office/drawing/2010/main" val="0"/>
              </a:ext>
            </a:extLst>
          </a:blip>
          <a:srcRect/>
          <a:stretch>
            <a:fillRect/>
          </a:stretch>
        </p:blipFill>
        <p:spPr bwMode="auto">
          <a:xfrm>
            <a:off x="0" y="6257925"/>
            <a:ext cx="337185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438" r:id="rId1"/>
    <p:sldLayoutId id="2147485439" r:id="rId2"/>
    <p:sldLayoutId id="2147485440" r:id="rId3"/>
    <p:sldLayoutId id="2147485441" r:id="rId4"/>
    <p:sldLayoutId id="2147485442" r:id="rId5"/>
    <p:sldLayoutId id="2147485443" r:id="rId6"/>
    <p:sldLayoutId id="2147485444" r:id="rId7"/>
  </p:sldLayoutIdLst>
  <p:hf sldNum="0" hdr="0" ftr="0" dt="0"/>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1" name="Copyright" descr="©McGraw-Hill Education">
            <a:extLst>
              <a:ext uri="{FF2B5EF4-FFF2-40B4-BE49-F238E27FC236}">
                <a16:creationId xmlns:a16="http://schemas.microsoft.com/office/drawing/2014/main" id="{2E56517C-72CD-41E8-8002-65B94DD4EEAA}"/>
              </a:ext>
            </a:extLst>
          </p:cNvPr>
          <p:cNvSpPr txBox="1">
            <a:spLocks/>
          </p:cNvSpPr>
          <p:nvPr userDrawn="1"/>
        </p:nvSpPr>
        <p:spPr>
          <a:xfrm>
            <a:off x="0" y="6705600"/>
            <a:ext cx="1371600" cy="15240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defRPr/>
            </a:pPr>
            <a:r>
              <a:rPr lang="en-US" dirty="0">
                <a:solidFill>
                  <a:srgbClr val="6A6A6A"/>
                </a:solidFill>
              </a:rPr>
              <a:t>©McGraw-Hill Education.</a:t>
            </a:r>
          </a:p>
        </p:txBody>
      </p:sp>
    </p:spTree>
  </p:cSld>
  <p:clrMap bg1="lt1" tx1="dk1" bg2="lt2" tx2="dk2" accent1="accent1" accent2="accent2" accent3="accent3" accent4="accent4" accent5="accent5" accent6="accent6" hlink="hlink" folHlink="folHlink"/>
  <p:sldLayoutIdLst>
    <p:sldLayoutId id="2147485445" r:id="rId1"/>
    <p:sldLayoutId id="2147485378" r:id="rId2"/>
    <p:sldLayoutId id="2147485379" r:id="rId3"/>
    <p:sldLayoutId id="2147485380" r:id="rId4"/>
    <p:sldLayoutId id="2147485381" r:id="rId5"/>
    <p:sldLayoutId id="2147485382" r:id="rId6"/>
    <p:sldLayoutId id="2147485383" r:id="rId7"/>
    <p:sldLayoutId id="2147485384" r:id="rId8"/>
    <p:sldLayoutId id="2147485446" r:id="rId9"/>
  </p:sldLayoutIdLst>
  <p:hf sldNum="0" hdr="0" ftr="0" dt="0"/>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1" name="Red Bar">
            <a:extLst>
              <a:ext uri="{FF2B5EF4-FFF2-40B4-BE49-F238E27FC236}">
                <a16:creationId xmlns:a16="http://schemas.microsoft.com/office/drawing/2014/main" id="{F4DD3236-0478-49B7-BEF8-868CE61B20B9}"/>
              </a:ext>
            </a:extLst>
          </p:cNvP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bg2"/>
              </a:solidFill>
            </a:endParaRPr>
          </a:p>
        </p:txBody>
      </p:sp>
      <p:sp>
        <p:nvSpPr>
          <p:cNvPr id="10" name="Copyright" descr="©McGraw-Hill Education&#10;">
            <a:extLst>
              <a:ext uri="{FF2B5EF4-FFF2-40B4-BE49-F238E27FC236}">
                <a16:creationId xmlns:a16="http://schemas.microsoft.com/office/drawing/2014/main" id="{98A87D3F-74A2-4150-88DC-38CBC74EABD7}"/>
              </a:ext>
            </a:extLst>
          </p:cNvPr>
          <p:cNvSpPr txBox="1">
            <a:spLocks/>
          </p:cNvSpPr>
          <p:nvPr userDrawn="1"/>
        </p:nvSpPr>
        <p:spPr>
          <a:xfrm>
            <a:off x="0" y="6705600"/>
            <a:ext cx="1371600" cy="15240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defRPr/>
            </a:pPr>
            <a:r>
              <a:rPr lang="en-US" dirty="0">
                <a:solidFill>
                  <a:schemeClr val="bg1"/>
                </a:solidFill>
              </a:rPr>
              <a:t>©McGraw-Hill Education.</a:t>
            </a:r>
          </a:p>
        </p:txBody>
      </p:sp>
    </p:spTree>
  </p:cSld>
  <p:clrMap bg1="lt1" tx1="dk1" bg2="lt2" tx2="dk2" accent1="accent1" accent2="accent2" accent3="accent3" accent4="accent4" accent5="accent5" accent6="accent6" hlink="hlink" folHlink="folHlink"/>
  <p:sldLayoutIdLst>
    <p:sldLayoutId id="2147485447" r:id="rId1"/>
    <p:sldLayoutId id="2147485385" r:id="rId2"/>
    <p:sldLayoutId id="2147485386" r:id="rId3"/>
    <p:sldLayoutId id="2147485387" r:id="rId4"/>
    <p:sldLayoutId id="2147485388" r:id="rId5"/>
    <p:sldLayoutId id="2147485389" r:id="rId6"/>
    <p:sldLayoutId id="2147485390" r:id="rId7"/>
    <p:sldLayoutId id="2147485391" r:id="rId8"/>
    <p:sldLayoutId id="2147485448" r:id="rId9"/>
  </p:sldLayoutIdLst>
  <p:hf sldNum="0" hdr="0" ftr="0" dt="0"/>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Copyright" descr="©McGraw-Hill Education&#10;">
            <a:extLst>
              <a:ext uri="{FF2B5EF4-FFF2-40B4-BE49-F238E27FC236}">
                <a16:creationId xmlns:a16="http://schemas.microsoft.com/office/drawing/2014/main" id="{4AA479F2-8D7C-4A97-96D3-E6592ADD7730}"/>
              </a:ext>
            </a:extLst>
          </p:cNvPr>
          <p:cNvSpPr txBox="1">
            <a:spLocks noChangeArrowheads="1"/>
          </p:cNvSpPr>
          <p:nvPr userDrawn="1"/>
        </p:nvSpPr>
        <p:spPr bwMode="auto">
          <a:xfrm>
            <a:off x="0" y="6642100"/>
            <a:ext cx="129540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defRPr/>
            </a:pPr>
            <a:r>
              <a:rPr lang="en-US" altLang="en-US" sz="800" dirty="0">
                <a:solidFill>
                  <a:srgbClr val="6A6A6A"/>
                </a:solidFill>
                <a:cs typeface="Arial" charset="0"/>
              </a:rPr>
              <a:t>©McGraw-Hill Education</a:t>
            </a:r>
          </a:p>
        </p:txBody>
      </p:sp>
    </p:spTree>
  </p:cSld>
  <p:clrMap bg1="lt1" tx1="dk1" bg2="lt2" tx2="dk2" accent1="accent1" accent2="accent2" accent3="accent3" accent4="accent4" accent5="accent5" accent6="accent6" hlink="hlink" folHlink="folHlink"/>
  <p:sldLayoutIdLst>
    <p:sldLayoutId id="2147485449" r:id="rId1"/>
    <p:sldLayoutId id="2147485450" r:id="rId2"/>
    <p:sldLayoutId id="2147485451" r:id="rId3"/>
    <p:sldLayoutId id="2147485452" r:id="rId4"/>
    <p:sldLayoutId id="2147485392" r:id="rId5"/>
    <p:sldLayoutId id="2147485393" r:id="rId6"/>
    <p:sldLayoutId id="2147485394" r:id="rId7"/>
  </p:sldLayoutIdLst>
  <p:hf sldNum="0" hdr="0" ftr="0" dt="0"/>
  <p:txStyles>
    <p:titleStyle>
      <a:lvl1pPr algn="l" rtl="0" eaLnBrk="0" fontAlgn="base" hangingPunct="0">
        <a:spcBef>
          <a:spcPct val="0"/>
        </a:spcBef>
        <a:spcAft>
          <a:spcPct val="0"/>
        </a:spcAft>
        <a:defRPr sz="3200" kern="1200">
          <a:solidFill>
            <a:schemeClr val="bg1"/>
          </a:solidFill>
          <a:latin typeface="Vectipede Rg" pitchFamily="18" charset="0"/>
          <a:ea typeface="+mj-ea"/>
          <a:cs typeface="+mj-cs"/>
        </a:defRPr>
      </a:lvl1pPr>
      <a:lvl2pPr algn="l" rtl="0" eaLnBrk="0" fontAlgn="base" hangingPunct="0">
        <a:spcBef>
          <a:spcPct val="0"/>
        </a:spcBef>
        <a:spcAft>
          <a:spcPct val="0"/>
        </a:spcAft>
        <a:defRPr sz="3200">
          <a:solidFill>
            <a:schemeClr val="bg1"/>
          </a:solidFill>
          <a:latin typeface="Vectipede Rg"/>
        </a:defRPr>
      </a:lvl2pPr>
      <a:lvl3pPr algn="l" rtl="0" eaLnBrk="0" fontAlgn="base" hangingPunct="0">
        <a:spcBef>
          <a:spcPct val="0"/>
        </a:spcBef>
        <a:spcAft>
          <a:spcPct val="0"/>
        </a:spcAft>
        <a:defRPr sz="3200">
          <a:solidFill>
            <a:schemeClr val="bg1"/>
          </a:solidFill>
          <a:latin typeface="Vectipede Rg"/>
        </a:defRPr>
      </a:lvl3pPr>
      <a:lvl4pPr algn="l" rtl="0" eaLnBrk="0" fontAlgn="base" hangingPunct="0">
        <a:spcBef>
          <a:spcPct val="0"/>
        </a:spcBef>
        <a:spcAft>
          <a:spcPct val="0"/>
        </a:spcAft>
        <a:defRPr sz="3200">
          <a:solidFill>
            <a:schemeClr val="bg1"/>
          </a:solidFill>
          <a:latin typeface="Vectipede Rg"/>
        </a:defRPr>
      </a:lvl4pPr>
      <a:lvl5pPr algn="l" rtl="0" eaLnBrk="0" fontAlgn="base" hangingPunct="0">
        <a:spcBef>
          <a:spcPct val="0"/>
        </a:spcBef>
        <a:spcAft>
          <a:spcPct val="0"/>
        </a:spcAft>
        <a:defRPr sz="3200">
          <a:solidFill>
            <a:schemeClr val="bg1"/>
          </a:solidFill>
          <a:latin typeface="Vectipede Rg"/>
        </a:defRPr>
      </a:lvl5pPr>
      <a:lvl6pPr marL="457200" algn="l" rtl="0" fontAlgn="base">
        <a:spcBef>
          <a:spcPct val="0"/>
        </a:spcBef>
        <a:spcAft>
          <a:spcPct val="0"/>
        </a:spcAft>
        <a:defRPr sz="3200">
          <a:solidFill>
            <a:schemeClr val="bg1"/>
          </a:solidFill>
          <a:latin typeface="Vectipede Rg"/>
        </a:defRPr>
      </a:lvl6pPr>
      <a:lvl7pPr marL="914400" algn="l" rtl="0" fontAlgn="base">
        <a:spcBef>
          <a:spcPct val="0"/>
        </a:spcBef>
        <a:spcAft>
          <a:spcPct val="0"/>
        </a:spcAft>
        <a:defRPr sz="3200">
          <a:solidFill>
            <a:schemeClr val="bg1"/>
          </a:solidFill>
          <a:latin typeface="Vectipede Rg"/>
        </a:defRPr>
      </a:lvl7pPr>
      <a:lvl8pPr marL="1371600" algn="l" rtl="0" fontAlgn="base">
        <a:spcBef>
          <a:spcPct val="0"/>
        </a:spcBef>
        <a:spcAft>
          <a:spcPct val="0"/>
        </a:spcAft>
        <a:defRPr sz="3200">
          <a:solidFill>
            <a:schemeClr val="bg1"/>
          </a:solidFill>
          <a:latin typeface="Vectipede Rg"/>
        </a:defRPr>
      </a:lvl8pPr>
      <a:lvl9pPr marL="1828800" algn="l" rtl="0" fontAlgn="base">
        <a:spcBef>
          <a:spcPct val="0"/>
        </a:spcBef>
        <a:spcAft>
          <a:spcPct val="0"/>
        </a:spcAft>
        <a:defRPr sz="3200">
          <a:solidFill>
            <a:schemeClr val="bg1"/>
          </a:solidFill>
          <a:latin typeface="Vectipede Rg"/>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 name="Red bar">
            <a:extLst>
              <a:ext uri="{FF2B5EF4-FFF2-40B4-BE49-F238E27FC236}">
                <a16:creationId xmlns:a16="http://schemas.microsoft.com/office/drawing/2014/main" id="{AADF175F-385B-47D3-8414-7949FD166CB9}"/>
              </a:ext>
            </a:extLst>
          </p:cNvPr>
          <p:cNvSpPr/>
          <p:nvPr userDrawn="1"/>
        </p:nvSpPr>
        <p:spPr>
          <a:xfrm>
            <a:off x="0" y="6629400"/>
            <a:ext cx="9144000" cy="2286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bg2"/>
              </a:solidFill>
            </a:endParaRPr>
          </a:p>
        </p:txBody>
      </p:sp>
      <p:sp>
        <p:nvSpPr>
          <p:cNvPr id="6147" name="Copyright" descr="©McGraw-Hill Education.">
            <a:extLst>
              <a:ext uri="{FF2B5EF4-FFF2-40B4-BE49-F238E27FC236}">
                <a16:creationId xmlns:a16="http://schemas.microsoft.com/office/drawing/2014/main" id="{13B621F8-7518-4C2E-933A-E7D6DE01A9C0}"/>
              </a:ext>
            </a:extLst>
          </p:cNvPr>
          <p:cNvSpPr txBox="1">
            <a:spLocks noChangeArrowheads="1"/>
          </p:cNvSpPr>
          <p:nvPr userDrawn="1"/>
        </p:nvSpPr>
        <p:spPr bwMode="auto">
          <a:xfrm>
            <a:off x="0" y="6629400"/>
            <a:ext cx="182880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defRPr/>
            </a:pPr>
            <a:r>
              <a:rPr lang="en-US" altLang="en-US" sz="800" dirty="0">
                <a:solidFill>
                  <a:schemeClr val="bg1"/>
                </a:solidFill>
                <a:cs typeface="Arial" charset="0"/>
              </a:rPr>
              <a:t>©McGraw-Hill EducationCopy</a:t>
            </a:r>
          </a:p>
        </p:txBody>
      </p:sp>
    </p:spTree>
  </p:cSld>
  <p:clrMap bg1="lt1" tx1="dk1" bg2="lt2" tx2="dk2" accent1="accent1" accent2="accent2" accent3="accent3" accent4="accent4" accent5="accent5" accent6="accent6" hlink="hlink" folHlink="folHlink"/>
  <p:sldLayoutIdLst>
    <p:sldLayoutId id="2147485453" r:id="rId1"/>
    <p:sldLayoutId id="2147485454" r:id="rId2"/>
    <p:sldLayoutId id="2147485455" r:id="rId3"/>
    <p:sldLayoutId id="2147485456" r:id="rId4"/>
    <p:sldLayoutId id="2147485395" r:id="rId5"/>
    <p:sldLayoutId id="2147485396" r:id="rId6"/>
    <p:sldLayoutId id="2147485397" r:id="rId7"/>
  </p:sldLayoutIdLst>
  <p:hf sldNum="0" hdr="0" ftr="0" dt="0"/>
  <p:txStyles>
    <p:titleStyle>
      <a:lvl1pPr algn="l" rtl="0" eaLnBrk="0" fontAlgn="base" hangingPunct="0">
        <a:spcBef>
          <a:spcPct val="0"/>
        </a:spcBef>
        <a:spcAft>
          <a:spcPct val="0"/>
        </a:spcAft>
        <a:defRPr sz="3200" kern="1200">
          <a:solidFill>
            <a:schemeClr val="bg1"/>
          </a:solidFill>
          <a:latin typeface="Vectipede Rg" pitchFamily="18" charset="0"/>
          <a:ea typeface="+mj-ea"/>
          <a:cs typeface="+mj-cs"/>
        </a:defRPr>
      </a:lvl1pPr>
      <a:lvl2pPr algn="l" rtl="0" eaLnBrk="0" fontAlgn="base" hangingPunct="0">
        <a:spcBef>
          <a:spcPct val="0"/>
        </a:spcBef>
        <a:spcAft>
          <a:spcPct val="0"/>
        </a:spcAft>
        <a:defRPr sz="3200">
          <a:solidFill>
            <a:schemeClr val="bg1"/>
          </a:solidFill>
          <a:latin typeface="Vectipede Rg"/>
        </a:defRPr>
      </a:lvl2pPr>
      <a:lvl3pPr algn="l" rtl="0" eaLnBrk="0" fontAlgn="base" hangingPunct="0">
        <a:spcBef>
          <a:spcPct val="0"/>
        </a:spcBef>
        <a:spcAft>
          <a:spcPct val="0"/>
        </a:spcAft>
        <a:defRPr sz="3200">
          <a:solidFill>
            <a:schemeClr val="bg1"/>
          </a:solidFill>
          <a:latin typeface="Vectipede Rg"/>
        </a:defRPr>
      </a:lvl3pPr>
      <a:lvl4pPr algn="l" rtl="0" eaLnBrk="0" fontAlgn="base" hangingPunct="0">
        <a:spcBef>
          <a:spcPct val="0"/>
        </a:spcBef>
        <a:spcAft>
          <a:spcPct val="0"/>
        </a:spcAft>
        <a:defRPr sz="3200">
          <a:solidFill>
            <a:schemeClr val="bg1"/>
          </a:solidFill>
          <a:latin typeface="Vectipede Rg"/>
        </a:defRPr>
      </a:lvl4pPr>
      <a:lvl5pPr algn="l" rtl="0" eaLnBrk="0" fontAlgn="base" hangingPunct="0">
        <a:spcBef>
          <a:spcPct val="0"/>
        </a:spcBef>
        <a:spcAft>
          <a:spcPct val="0"/>
        </a:spcAft>
        <a:defRPr sz="3200">
          <a:solidFill>
            <a:schemeClr val="bg1"/>
          </a:solidFill>
          <a:latin typeface="Vectipede Rg"/>
        </a:defRPr>
      </a:lvl5pPr>
      <a:lvl6pPr marL="457200" algn="l" rtl="0" fontAlgn="base">
        <a:spcBef>
          <a:spcPct val="0"/>
        </a:spcBef>
        <a:spcAft>
          <a:spcPct val="0"/>
        </a:spcAft>
        <a:defRPr sz="3200">
          <a:solidFill>
            <a:schemeClr val="bg1"/>
          </a:solidFill>
          <a:latin typeface="Vectipede Rg"/>
        </a:defRPr>
      </a:lvl6pPr>
      <a:lvl7pPr marL="914400" algn="l" rtl="0" fontAlgn="base">
        <a:spcBef>
          <a:spcPct val="0"/>
        </a:spcBef>
        <a:spcAft>
          <a:spcPct val="0"/>
        </a:spcAft>
        <a:defRPr sz="3200">
          <a:solidFill>
            <a:schemeClr val="bg1"/>
          </a:solidFill>
          <a:latin typeface="Vectipede Rg"/>
        </a:defRPr>
      </a:lvl7pPr>
      <a:lvl8pPr marL="1371600" algn="l" rtl="0" fontAlgn="base">
        <a:spcBef>
          <a:spcPct val="0"/>
        </a:spcBef>
        <a:spcAft>
          <a:spcPct val="0"/>
        </a:spcAft>
        <a:defRPr sz="3200">
          <a:solidFill>
            <a:schemeClr val="bg1"/>
          </a:solidFill>
          <a:latin typeface="Vectipede Rg"/>
        </a:defRPr>
      </a:lvl8pPr>
      <a:lvl9pPr marL="1828800" algn="l" rtl="0" fontAlgn="base">
        <a:spcBef>
          <a:spcPct val="0"/>
        </a:spcBef>
        <a:spcAft>
          <a:spcPct val="0"/>
        </a:spcAft>
        <a:defRPr sz="3200">
          <a:solidFill>
            <a:schemeClr val="bg1"/>
          </a:solidFill>
          <a:latin typeface="Vectipede Rg"/>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1" name="Copyright" descr="©McGraw-Hill Education">
            <a:extLst>
              <a:ext uri="{FF2B5EF4-FFF2-40B4-BE49-F238E27FC236}">
                <a16:creationId xmlns:a16="http://schemas.microsoft.com/office/drawing/2014/main" id="{9AF7D440-38E1-46D7-91C5-F0A6F92B63EA}"/>
              </a:ext>
            </a:extLst>
          </p:cNvPr>
          <p:cNvSpPr txBox="1">
            <a:spLocks/>
          </p:cNvSpPr>
          <p:nvPr userDrawn="1"/>
        </p:nvSpPr>
        <p:spPr>
          <a:xfrm>
            <a:off x="0" y="6705600"/>
            <a:ext cx="1371600" cy="15240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defRPr/>
            </a:pPr>
            <a:r>
              <a:rPr lang="en-US" dirty="0">
                <a:solidFill>
                  <a:srgbClr val="6A6A6A"/>
                </a:solidFill>
              </a:rPr>
              <a:t>©McGraw-Hill Education.</a:t>
            </a:r>
          </a:p>
        </p:txBody>
      </p:sp>
    </p:spTree>
  </p:cSld>
  <p:clrMap bg1="lt1" tx1="dk1" bg2="lt2" tx2="dk2" accent1="accent1" accent2="accent2" accent3="accent3" accent4="accent4" accent5="accent5" accent6="accent6" hlink="hlink" folHlink="folHlink"/>
  <p:sldLayoutIdLst>
    <p:sldLayoutId id="2147485467" r:id="rId1"/>
    <p:sldLayoutId id="2147485457" r:id="rId2"/>
    <p:sldLayoutId id="2147485458" r:id="rId3"/>
    <p:sldLayoutId id="2147485459" r:id="rId4"/>
    <p:sldLayoutId id="2147485460" r:id="rId5"/>
    <p:sldLayoutId id="2147485461" r:id="rId6"/>
    <p:sldLayoutId id="2147485462" r:id="rId7"/>
    <p:sldLayoutId id="2147485463" r:id="rId8"/>
    <p:sldLayoutId id="2147485464" r:id="rId9"/>
    <p:sldLayoutId id="2147485465" r:id="rId10"/>
    <p:sldLayoutId id="2147485466" r:id="rId11"/>
  </p:sldLayoutIdLst>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xml"/><Relationship Id="rId1" Type="http://schemas.openxmlformats.org/officeDocument/2006/relationships/slideLayout" Target="../slideLayouts/slideLayout80.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84.xml"/><Relationship Id="rId4" Type="http://schemas.openxmlformats.org/officeDocument/2006/relationships/slide" Target="slide3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2.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84.xml"/><Relationship Id="rId4" Type="http://schemas.openxmlformats.org/officeDocument/2006/relationships/slide" Target="slide3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2.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84.xml"/><Relationship Id="rId4" Type="http://schemas.openxmlformats.org/officeDocument/2006/relationships/slide" Target="slide3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2.xml"/></Relationships>
</file>

<file path=ppt/slides/_rels/slide16.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image" Target="../media/image17.png"/><Relationship Id="rId1" Type="http://schemas.openxmlformats.org/officeDocument/2006/relationships/slideLayout" Target="../slideLayouts/slideLayout8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8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8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82.xml"/></Relationships>
</file>

<file path=ppt/slides/_rels/slide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84.xml"/><Relationship Id="rId4" Type="http://schemas.openxmlformats.org/officeDocument/2006/relationships/slide" Target="slide3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82.xml"/></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9.xml"/><Relationship Id="rId1" Type="http://schemas.openxmlformats.org/officeDocument/2006/relationships/slideLayout" Target="../slideLayouts/slideLayout84.xml"/><Relationship Id="rId4" Type="http://schemas.openxmlformats.org/officeDocument/2006/relationships/slide" Target="slide3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8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82.xml"/></Relationships>
</file>

<file path=ppt/slides/_rels/slide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2.xml"/><Relationship Id="rId1" Type="http://schemas.openxmlformats.org/officeDocument/2006/relationships/slideLayout" Target="../slideLayouts/slideLayout84.xml"/><Relationship Id="rId4" Type="http://schemas.openxmlformats.org/officeDocument/2006/relationships/slide" Target="slide39.xml"/></Relationships>
</file>

<file path=ppt/slides/_rels/slide2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3.xml"/><Relationship Id="rId1" Type="http://schemas.openxmlformats.org/officeDocument/2006/relationships/slideLayout" Target="../slideLayouts/slideLayout84.xml"/><Relationship Id="rId4" Type="http://schemas.openxmlformats.org/officeDocument/2006/relationships/slide" Target="slide40.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8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8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82.xml"/></Relationships>
</file>

<file path=ppt/slides/_rels/slide2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6.xml"/><Relationship Id="rId1" Type="http://schemas.openxmlformats.org/officeDocument/2006/relationships/slideLayout" Target="../slideLayouts/slideLayout84.xml"/><Relationship Id="rId4" Type="http://schemas.openxmlformats.org/officeDocument/2006/relationships/slide" Target="slide4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8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82.xml"/></Relationships>
</file>

<file path=ppt/slides/_rels/slide3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82.xml"/></Relationships>
</file>

<file path=ppt/slides/_rels/slide33.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82.xml"/></Relationships>
</file>

<file path=ppt/slides/_rels/slide34.xml.rels><?xml version="1.0" encoding="UTF-8" standalone="yes"?>
<Relationships xmlns="http://schemas.openxmlformats.org/package/2006/relationships"><Relationship Id="rId2" Type="http://schemas.openxmlformats.org/officeDocument/2006/relationships/slide" Target="slide10.xml"/><Relationship Id="rId1" Type="http://schemas.openxmlformats.org/officeDocument/2006/relationships/slideLayout" Target="../slideLayouts/slideLayout82.xml"/></Relationships>
</file>

<file path=ppt/slides/_rels/slide35.xml.rels><?xml version="1.0" encoding="UTF-8" standalone="yes"?>
<Relationships xmlns="http://schemas.openxmlformats.org/package/2006/relationships"><Relationship Id="rId2" Type="http://schemas.openxmlformats.org/officeDocument/2006/relationships/slide" Target="slide12.xml"/><Relationship Id="rId1" Type="http://schemas.openxmlformats.org/officeDocument/2006/relationships/slideLayout" Target="../slideLayouts/slideLayout82.xml"/></Relationships>
</file>

<file path=ppt/slides/_rels/slide36.xml.rels><?xml version="1.0" encoding="UTF-8" standalone="yes"?>
<Relationships xmlns="http://schemas.openxmlformats.org/package/2006/relationships"><Relationship Id="rId2" Type="http://schemas.openxmlformats.org/officeDocument/2006/relationships/slide" Target="slide14.xml"/><Relationship Id="rId1" Type="http://schemas.openxmlformats.org/officeDocument/2006/relationships/slideLayout" Target="../slideLayouts/slideLayout82.xml"/></Relationships>
</file>

<file path=ppt/slides/_rels/slide37.xml.rels><?xml version="1.0" encoding="UTF-8" standalone="yes"?>
<Relationships xmlns="http://schemas.openxmlformats.org/package/2006/relationships"><Relationship Id="rId2" Type="http://schemas.openxmlformats.org/officeDocument/2006/relationships/slide" Target="slide16.xml"/><Relationship Id="rId1" Type="http://schemas.openxmlformats.org/officeDocument/2006/relationships/slideLayout" Target="../slideLayouts/slideLayout82.xml"/></Relationships>
</file>

<file path=ppt/slides/_rels/slide38.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82.xml"/></Relationships>
</file>

<file path=ppt/slides/_rels/slide39.xml.rels><?xml version="1.0" encoding="UTF-8" standalone="yes"?>
<Relationships xmlns="http://schemas.openxmlformats.org/package/2006/relationships"><Relationship Id="rId2" Type="http://schemas.openxmlformats.org/officeDocument/2006/relationships/slide" Target="slide24.xml"/><Relationship Id="rId1" Type="http://schemas.openxmlformats.org/officeDocument/2006/relationships/slideLayout" Target="../slideLayouts/slideLayout8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2.xml"/></Relationships>
</file>

<file path=ppt/slides/_rels/slide40.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82.xml"/></Relationships>
</file>

<file path=ppt/slides/_rels/slide41.xml.rels><?xml version="1.0" encoding="UTF-8" standalone="yes"?>
<Relationships xmlns="http://schemas.openxmlformats.org/package/2006/relationships"><Relationship Id="rId2" Type="http://schemas.openxmlformats.org/officeDocument/2006/relationships/slide" Target="slide29.xml"/><Relationship Id="rId1" Type="http://schemas.openxmlformats.org/officeDocument/2006/relationships/slideLayout" Target="../slideLayouts/slideLayout8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2.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84.xml"/><Relationship Id="rId4" Type="http://schemas.openxmlformats.org/officeDocument/2006/relationships/slide" Target="slide3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764E0DD-459D-4FE6-9BF0-6114F457BE94}"/>
              </a:ext>
            </a:extLst>
          </p:cNvPr>
          <p:cNvSpPr>
            <a:spLocks noGrp="1"/>
          </p:cNvSpPr>
          <p:nvPr>
            <p:ph type="body" sz="quarter" idx="10"/>
          </p:nvPr>
        </p:nvSpPr>
        <p:spPr/>
        <p:txBody>
          <a:bodyPr/>
          <a:lstStyle/>
          <a:p>
            <a:r>
              <a:rPr lang="en-US" dirty="0"/>
              <a:t>CHAPTER 8</a:t>
            </a:r>
          </a:p>
        </p:txBody>
      </p:sp>
      <p:sp>
        <p:nvSpPr>
          <p:cNvPr id="5" name="Text Placeholder 4">
            <a:extLst>
              <a:ext uri="{FF2B5EF4-FFF2-40B4-BE49-F238E27FC236}">
                <a16:creationId xmlns:a16="http://schemas.microsoft.com/office/drawing/2014/main" id="{26E2AECD-3114-B844-9ADF-3EEAAD6A7D16}"/>
              </a:ext>
            </a:extLst>
          </p:cNvPr>
          <p:cNvSpPr>
            <a:spLocks noGrp="1"/>
          </p:cNvSpPr>
          <p:nvPr>
            <p:ph type="body" sz="quarter" idx="12"/>
          </p:nvPr>
        </p:nvSpPr>
        <p:spPr/>
        <p:txBody>
          <a:bodyPr/>
          <a:lstStyle/>
          <a:p>
            <a:r>
              <a:rPr lang="en-US" dirty="0"/>
              <a:t>Corporate Strategy: Vertical Integration </a:t>
            </a:r>
            <a:br>
              <a:rPr lang="en-US" dirty="0"/>
            </a:br>
            <a:r>
              <a:rPr lang="en-US" dirty="0"/>
              <a:t>and Diversification</a:t>
            </a:r>
          </a:p>
        </p:txBody>
      </p:sp>
      <p:pic>
        <p:nvPicPr>
          <p:cNvPr id="7" name="Picture 6">
            <a:extLst>
              <a:ext uri="{FF2B5EF4-FFF2-40B4-BE49-F238E27FC236}">
                <a16:creationId xmlns:a16="http://schemas.microsoft.com/office/drawing/2014/main" id="{1F8210EE-2CB2-DE43-B5D0-21815E41A02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5184648" cy="6526131"/>
          </a:xfrm>
          <a:prstGeom prst="rect">
            <a:avLst/>
          </a:prstGeom>
        </p:spPr>
      </p:pic>
      <p:sp>
        <p:nvSpPr>
          <p:cNvPr id="4" name="Text Placeholder 3">
            <a:extLst>
              <a:ext uri="{FF2B5EF4-FFF2-40B4-BE49-F238E27FC236}">
                <a16:creationId xmlns:a16="http://schemas.microsoft.com/office/drawing/2014/main" id="{09EECEBE-6973-DB41-8B96-E536F030117E}"/>
              </a:ext>
            </a:extLst>
          </p:cNvPr>
          <p:cNvSpPr>
            <a:spLocks noGrp="1"/>
          </p:cNvSpPr>
          <p:nvPr>
            <p:ph type="body" sz="quarter" idx="11"/>
          </p:nvPr>
        </p:nvSpPr>
        <p:spPr/>
        <p:txBody>
          <a:bodyPr/>
          <a:lstStyle/>
          <a:p>
            <a:r>
              <a:rPr lang="en-US" dirty="0"/>
              <a:t>©</a:t>
            </a:r>
            <a:r>
              <a:rPr lang="en-US" dirty="0" err="1"/>
              <a:t>ISerg</a:t>
            </a:r>
            <a:r>
              <a:rPr lang="en-US" dirty="0"/>
              <a:t>/</a:t>
            </a:r>
            <a:r>
              <a:rPr lang="en-US" dirty="0" err="1"/>
              <a:t>iStock</a:t>
            </a:r>
            <a:r>
              <a:rPr lang="en-US" dirty="0"/>
              <a:t>/Getty Images RF</a:t>
            </a:r>
          </a:p>
          <a:p>
            <a:endParaRPr lang="en-US" dirty="0"/>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Title 1">
            <a:extLst>
              <a:ext uri="{FF2B5EF4-FFF2-40B4-BE49-F238E27FC236}">
                <a16:creationId xmlns:a16="http://schemas.microsoft.com/office/drawing/2014/main" id="{3DF192DB-CE74-4B71-8F0C-4431482D3E4F}"/>
              </a:ext>
            </a:extLst>
          </p:cNvPr>
          <p:cNvSpPr>
            <a:spLocks noGrp="1"/>
          </p:cNvSpPr>
          <p:nvPr>
            <p:ph type="title"/>
          </p:nvPr>
        </p:nvSpPr>
        <p:spPr bwMode="auto">
          <a:xfrm>
            <a:off x="0" y="-762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IN" altLang="en-US" sz="3200" dirty="0">
                <a:cs typeface="Arial" panose="020B0604020202020204" pitchFamily="34" charset="0"/>
              </a:rPr>
              <a:t>Organizing Economic Activity: </a:t>
            </a:r>
            <a:br>
              <a:rPr lang="en-IN" altLang="en-US" sz="3200" dirty="0">
                <a:cs typeface="Arial" panose="020B0604020202020204" pitchFamily="34" charset="0"/>
              </a:rPr>
            </a:br>
            <a:r>
              <a:rPr lang="en-IN" altLang="en-US" sz="3200" dirty="0">
                <a:cs typeface="Arial" panose="020B0604020202020204" pitchFamily="34" charset="0"/>
              </a:rPr>
              <a:t>Firms vs. Markets</a:t>
            </a:r>
            <a:endParaRPr lang="en-US" altLang="en-US" sz="3200" dirty="0">
              <a:cs typeface="Arial" panose="020B0604020202020204" pitchFamily="34" charset="0"/>
            </a:endParaRPr>
          </a:p>
        </p:txBody>
      </p:sp>
      <p:pic>
        <p:nvPicPr>
          <p:cNvPr id="95237" name="Picture 1" descr="Graphic depicts the advantages and disadvantages for firms and markets">
            <a:extLst>
              <a:ext uri="{FF2B5EF4-FFF2-40B4-BE49-F238E27FC236}">
                <a16:creationId xmlns:a16="http://schemas.microsoft.com/office/drawing/2014/main" id="{4787DFF8-9844-4B49-BED0-08A9A167279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85950" y="1447800"/>
            <a:ext cx="5494338" cy="452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5234" name="Content Placeholder 2">
            <a:extLst>
              <a:ext uri="{FF2B5EF4-FFF2-40B4-BE49-F238E27FC236}">
                <a16:creationId xmlns:a16="http://schemas.microsoft.com/office/drawing/2014/main" id="{773883B4-A0B3-41FA-8B57-6E670F7C31E2}"/>
              </a:ext>
            </a:extLst>
          </p:cNvPr>
          <p:cNvSpPr>
            <a:spLocks noGrp="1"/>
          </p:cNvSpPr>
          <p:nvPr>
            <p:ph sz="half" idx="2"/>
          </p:nvPr>
        </p:nvSpPr>
        <p:spPr bwMode="auto">
          <a:xfrm>
            <a:off x="3962400" y="6062662"/>
            <a:ext cx="1524000" cy="381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dirty="0"/>
              <a:t>Exhibit 8.3</a:t>
            </a:r>
          </a:p>
        </p:txBody>
      </p:sp>
      <p:sp>
        <p:nvSpPr>
          <p:cNvPr id="95236" name="Text Placeholder 3">
            <a:extLst>
              <a:ext uri="{FF2B5EF4-FFF2-40B4-BE49-F238E27FC236}">
                <a16:creationId xmlns:a16="http://schemas.microsoft.com/office/drawing/2014/main" id="{69CBBC1D-00A7-466A-87A8-4ADF668C160A}"/>
              </a:ext>
            </a:extLst>
          </p:cNvPr>
          <p:cNvSpPr>
            <a:spLocks noGrp="1"/>
          </p:cNvSpPr>
          <p:nvPr>
            <p:ph type="body" sz="quarter" idx="11"/>
          </p:nvPr>
        </p:nvSpPr>
        <p:spPr bwMode="auto">
          <a:xfrm>
            <a:off x="2895600" y="6530975"/>
            <a:ext cx="3657600" cy="152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algn="ctr"/>
            <a:r>
              <a:rPr lang="en-US" altLang="en-US" dirty="0">
                <a:hlinkClick r:id="rId4" action="ppaction://hlinksldjump"/>
              </a:rPr>
              <a:t>Jump to Appendix 3 long image description</a:t>
            </a:r>
            <a:endParaRPr lang="en-US" altLang="en-US" dirty="0"/>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Title 1">
            <a:extLst>
              <a:ext uri="{FF2B5EF4-FFF2-40B4-BE49-F238E27FC236}">
                <a16:creationId xmlns:a16="http://schemas.microsoft.com/office/drawing/2014/main" id="{3FF40D8F-E69D-42CC-91D4-85EE39E83AED}"/>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The Principal-Agent Problem</a:t>
            </a:r>
          </a:p>
        </p:txBody>
      </p:sp>
      <p:sp>
        <p:nvSpPr>
          <p:cNvPr id="97282" name="Content Placeholder 2">
            <a:extLst>
              <a:ext uri="{FF2B5EF4-FFF2-40B4-BE49-F238E27FC236}">
                <a16:creationId xmlns:a16="http://schemas.microsoft.com/office/drawing/2014/main" id="{FBBBA03A-D77E-49B1-B142-2CF289C7DA31}"/>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Principal – the owner of the firm</a:t>
            </a:r>
          </a:p>
          <a:p>
            <a:pPr lvl="1"/>
            <a:r>
              <a:rPr lang="en-US" altLang="en-US" dirty="0">
                <a:ea typeface="ヒラギノ角ゴ Pro W3" pitchFamily="122" charset="-128"/>
              </a:rPr>
              <a:t>Goal: create shareholder value</a:t>
            </a:r>
          </a:p>
          <a:p>
            <a:r>
              <a:rPr lang="en-US" altLang="en-US" dirty="0">
                <a:ea typeface="ヒラギノ角ゴ Pro W3" pitchFamily="122" charset="-128"/>
              </a:rPr>
              <a:t>Agent – manager or employee</a:t>
            </a:r>
          </a:p>
          <a:p>
            <a:pPr lvl="1"/>
            <a:r>
              <a:rPr lang="en-US" altLang="en-US" dirty="0">
                <a:ea typeface="ヒラギノ角ゴ Pro W3" pitchFamily="122" charset="-128"/>
              </a:rPr>
              <a:t>Should act on behalf of the principal </a:t>
            </a:r>
          </a:p>
          <a:p>
            <a:r>
              <a:rPr lang="en-US" altLang="en-US" dirty="0">
                <a:ea typeface="ヒラギノ角ゴ Pro W3" pitchFamily="122" charset="-128"/>
              </a:rPr>
              <a:t>Problem:</a:t>
            </a:r>
          </a:p>
          <a:p>
            <a:pPr lvl="1"/>
            <a:r>
              <a:rPr lang="en-US" altLang="en-US" dirty="0">
                <a:ea typeface="ヒラギノ角ゴ Pro W3" pitchFamily="122" charset="-128"/>
              </a:rPr>
              <a:t>Agents pursue their own interests</a:t>
            </a:r>
          </a:p>
          <a:p>
            <a:pPr lvl="2"/>
            <a:r>
              <a:rPr lang="en-US" altLang="en-US" dirty="0">
                <a:ea typeface="ヒラギノ角ゴ Pro W3" pitchFamily="122" charset="-128"/>
              </a:rPr>
              <a:t>Corporate jets, golf outings, expensive hotels</a:t>
            </a:r>
          </a:p>
          <a:p>
            <a:r>
              <a:rPr lang="en-US" altLang="en-US" dirty="0">
                <a:ea typeface="ヒラギノ角ゴ Pro W3" pitchFamily="122" charset="-128"/>
              </a:rPr>
              <a:t>One Solution:</a:t>
            </a:r>
          </a:p>
          <a:p>
            <a:pPr lvl="1"/>
            <a:r>
              <a:rPr lang="en-US" altLang="en-US" dirty="0">
                <a:ea typeface="ヒラギノ角ゴ Pro W3" pitchFamily="122" charset="-128"/>
              </a:rPr>
              <a:t>Stock options to make agents owners</a:t>
            </a: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Title 1">
            <a:extLst>
              <a:ext uri="{FF2B5EF4-FFF2-40B4-BE49-F238E27FC236}">
                <a16:creationId xmlns:a16="http://schemas.microsoft.com/office/drawing/2014/main" id="{FEAEB0B0-9FCC-4CD4-A28C-14EDBA71A8BE}"/>
              </a:ext>
            </a:extLst>
          </p:cNvPr>
          <p:cNvSpPr>
            <a:spLocks noGrp="1"/>
          </p:cNvSpPr>
          <p:nvPr>
            <p:ph type="title"/>
          </p:nvPr>
        </p:nvSpPr>
        <p:spPr bwMode="auto">
          <a:xfrm>
            <a:off x="0" y="2286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3200" dirty="0">
                <a:cs typeface="Arial" panose="020B0604020202020204" pitchFamily="34" charset="0"/>
              </a:rPr>
              <a:t>Alternatives on the Make-or-Buy Continuum</a:t>
            </a:r>
            <a:endParaRPr lang="en-US" altLang="en-US" sz="2900" dirty="0">
              <a:cs typeface="Arial" panose="020B0604020202020204" pitchFamily="34" charset="0"/>
            </a:endParaRPr>
          </a:p>
        </p:txBody>
      </p:sp>
      <p:pic>
        <p:nvPicPr>
          <p:cNvPr id="99334" name="Picture 1" descr="Graphic showing alternatives on the make or buy continuum">
            <a:extLst>
              <a:ext uri="{FF2B5EF4-FFF2-40B4-BE49-F238E27FC236}">
                <a16:creationId xmlns:a16="http://schemas.microsoft.com/office/drawing/2014/main" id="{C21C9A49-7F09-4A94-BA02-DE2D1F7ACE5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28600" y="1981200"/>
            <a:ext cx="8674100" cy="304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9330" name="Content Placeholder 2">
            <a:extLst>
              <a:ext uri="{FF2B5EF4-FFF2-40B4-BE49-F238E27FC236}">
                <a16:creationId xmlns:a16="http://schemas.microsoft.com/office/drawing/2014/main" id="{CE4EB438-9EC7-47B7-95B4-89724523ECFB}"/>
              </a:ext>
            </a:extLst>
          </p:cNvPr>
          <p:cNvSpPr>
            <a:spLocks noGrp="1"/>
          </p:cNvSpPr>
          <p:nvPr>
            <p:ph sz="half" idx="2"/>
          </p:nvPr>
        </p:nvSpPr>
        <p:spPr bwMode="auto">
          <a:xfrm>
            <a:off x="6858000" y="5779602"/>
            <a:ext cx="1600200" cy="5111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dirty="0"/>
              <a:t>Exhibit 8.4</a:t>
            </a:r>
          </a:p>
        </p:txBody>
      </p:sp>
      <p:sp>
        <p:nvSpPr>
          <p:cNvPr id="99333" name="Text Placeholder 3">
            <a:extLst>
              <a:ext uri="{FF2B5EF4-FFF2-40B4-BE49-F238E27FC236}">
                <a16:creationId xmlns:a16="http://schemas.microsoft.com/office/drawing/2014/main" id="{69B2C350-3B46-409D-83F2-D1CCAF23BC8F}"/>
              </a:ext>
            </a:extLst>
          </p:cNvPr>
          <p:cNvSpPr txBox="1">
            <a:spLocks/>
          </p:cNvSpPr>
          <p:nvPr/>
        </p:nvSpPr>
        <p:spPr bwMode="auto">
          <a:xfrm>
            <a:off x="2736850" y="6273885"/>
            <a:ext cx="36576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45720" bIns="0"/>
          <a:lstStyle>
            <a:lvl1pPr defTabSz="457200">
              <a:defRPr>
                <a:solidFill>
                  <a:schemeClr val="tx1"/>
                </a:solidFill>
                <a:latin typeface="Calibri" panose="020F0502020204030204" pitchFamily="34" charset="0"/>
                <a:ea typeface="ヒラギノ角ゴ Pro W3" pitchFamily="122" charset="-128"/>
              </a:defRPr>
            </a:lvl1pPr>
            <a:lvl2pPr marL="742950" indent="-285750" defTabSz="457200">
              <a:defRPr>
                <a:solidFill>
                  <a:schemeClr val="tx1"/>
                </a:solidFill>
                <a:latin typeface="Calibri" panose="020F0502020204030204" pitchFamily="34" charset="0"/>
                <a:ea typeface="ヒラギノ角ゴ Pro W3" pitchFamily="122" charset="-128"/>
              </a:defRPr>
            </a:lvl2pPr>
            <a:lvl3pPr marL="1143000" indent="-228600" defTabSz="457200">
              <a:defRPr>
                <a:solidFill>
                  <a:schemeClr val="tx1"/>
                </a:solidFill>
                <a:latin typeface="Calibri" panose="020F0502020204030204" pitchFamily="34" charset="0"/>
                <a:ea typeface="ヒラギノ角ゴ Pro W3" pitchFamily="122" charset="-128"/>
              </a:defRPr>
            </a:lvl3pPr>
            <a:lvl4pPr marL="1600200" indent="-228600" defTabSz="457200">
              <a:defRPr>
                <a:solidFill>
                  <a:schemeClr val="tx1"/>
                </a:solidFill>
                <a:latin typeface="Calibri" panose="020F0502020204030204" pitchFamily="34" charset="0"/>
                <a:ea typeface="ヒラギノ角ゴ Pro W3" pitchFamily="122" charset="-128"/>
              </a:defRPr>
            </a:lvl4pPr>
            <a:lvl5pPr marL="2057400" indent="-228600" defTabSz="457200">
              <a:defRPr>
                <a:solidFill>
                  <a:schemeClr val="tx1"/>
                </a:solidFill>
                <a:latin typeface="Calibri" panose="020F0502020204030204" pitchFamily="34" charset="0"/>
                <a:ea typeface="ヒラギノ角ゴ Pro W3" pitchFamily="122"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spcBef>
                <a:spcPct val="20000"/>
              </a:spcBef>
              <a:buFont typeface="Arial" panose="020B0604020202020204" pitchFamily="34" charset="0"/>
              <a:buNone/>
            </a:pPr>
            <a:r>
              <a:rPr lang="en-US" altLang="en-US" sz="800" dirty="0">
                <a:solidFill>
                  <a:srgbClr val="6A6A6A"/>
                </a:solidFill>
                <a:hlinkClick r:id="rId4" action="ppaction://hlinksldjump"/>
              </a:rPr>
              <a:t>Jump to Appendix 4 long image description</a:t>
            </a:r>
            <a:endParaRPr lang="en-US" altLang="en-US" sz="800" dirty="0">
              <a:solidFill>
                <a:srgbClr val="6A6A6A"/>
              </a:solidFill>
            </a:endParaRP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Title 1">
            <a:extLst>
              <a:ext uri="{FF2B5EF4-FFF2-40B4-BE49-F238E27FC236}">
                <a16:creationId xmlns:a16="http://schemas.microsoft.com/office/drawing/2014/main" id="{CFA10FB3-7130-49D8-9EC8-BE2510DBFFA2}"/>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Vertical Integration</a:t>
            </a:r>
          </a:p>
        </p:txBody>
      </p:sp>
      <p:sp>
        <p:nvSpPr>
          <p:cNvPr id="101378" name="Content Placeholder 2">
            <a:extLst>
              <a:ext uri="{FF2B5EF4-FFF2-40B4-BE49-F238E27FC236}">
                <a16:creationId xmlns:a16="http://schemas.microsoft.com/office/drawing/2014/main" id="{B858F3A8-A744-4563-AC7D-3BEF61C2451F}"/>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The ownership of inputs or distribution channels</a:t>
            </a:r>
          </a:p>
          <a:p>
            <a:pPr lvl="1"/>
            <a:r>
              <a:rPr lang="en-US" altLang="en-US" dirty="0">
                <a:ea typeface="ヒラギノ角ゴ Pro W3" pitchFamily="122" charset="-128"/>
              </a:rPr>
              <a:t>“What percentage of a firm’s sales is generated within the firm’s boundaries?”</a:t>
            </a:r>
          </a:p>
          <a:p>
            <a:r>
              <a:rPr lang="en-US" altLang="en-US" dirty="0">
                <a:ea typeface="ヒラギノ角ゴ Pro W3" pitchFamily="122" charset="-128"/>
              </a:rPr>
              <a:t>Backward Vertical Integration</a:t>
            </a:r>
          </a:p>
          <a:p>
            <a:pPr lvl="1"/>
            <a:r>
              <a:rPr lang="en-US" altLang="en-US" dirty="0">
                <a:cs typeface="Arial" panose="020B0604020202020204" pitchFamily="34" charset="0"/>
              </a:rPr>
              <a:t>Owning inputs of the value chain</a:t>
            </a:r>
          </a:p>
          <a:p>
            <a:r>
              <a:rPr lang="en-US" altLang="en-US" dirty="0">
                <a:ea typeface="ヒラギノ角ゴ Pro W3" pitchFamily="122" charset="-128"/>
              </a:rPr>
              <a:t>Forward Vertical Integration</a:t>
            </a:r>
          </a:p>
          <a:p>
            <a:pPr lvl="1"/>
            <a:r>
              <a:rPr lang="en-US" altLang="en-US" dirty="0">
                <a:cs typeface="Arial" panose="020B0604020202020204" pitchFamily="34" charset="0"/>
              </a:rPr>
              <a:t>Owning activities closer to the customer</a:t>
            </a: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Title 1">
            <a:extLst>
              <a:ext uri="{FF2B5EF4-FFF2-40B4-BE49-F238E27FC236}">
                <a16:creationId xmlns:a16="http://schemas.microsoft.com/office/drawing/2014/main" id="{F564AE38-50EA-4782-B0AD-C76DE61F867E}"/>
              </a:ext>
            </a:extLst>
          </p:cNvPr>
          <p:cNvSpPr>
            <a:spLocks noGrp="1"/>
          </p:cNvSpPr>
          <p:nvPr>
            <p:ph type="title"/>
          </p:nvPr>
        </p:nvSpPr>
        <p:spPr bwMode="auto">
          <a:xfrm>
            <a:off x="0" y="-762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3200" dirty="0">
                <a:cs typeface="Arial" panose="020B0604020202020204" pitchFamily="34" charset="0"/>
              </a:rPr>
              <a:t>Backward and Forward Vertical Integration Along the Industry Value Chain</a:t>
            </a:r>
          </a:p>
        </p:txBody>
      </p:sp>
      <p:pic>
        <p:nvPicPr>
          <p:cNvPr id="103429" name="Picture 1" descr="Graphic gives the stages in forward and backward integration along the value chain">
            <a:extLst>
              <a:ext uri="{FF2B5EF4-FFF2-40B4-BE49-F238E27FC236}">
                <a16:creationId xmlns:a16="http://schemas.microsoft.com/office/drawing/2014/main" id="{0FA5FB1A-C9F3-4E6E-AA3F-0DE63A43661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676400" y="1565275"/>
            <a:ext cx="6408738"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26" name="Content Placeholder 1">
            <a:extLst>
              <a:ext uri="{FF2B5EF4-FFF2-40B4-BE49-F238E27FC236}">
                <a16:creationId xmlns:a16="http://schemas.microsoft.com/office/drawing/2014/main" id="{38280C80-6606-4852-B2E7-09386EA0926D}"/>
              </a:ext>
            </a:extLst>
          </p:cNvPr>
          <p:cNvSpPr>
            <a:spLocks noGrp="1"/>
          </p:cNvSpPr>
          <p:nvPr>
            <p:ph sz="half" idx="2"/>
          </p:nvPr>
        </p:nvSpPr>
        <p:spPr bwMode="auto">
          <a:xfrm>
            <a:off x="7086600" y="6096000"/>
            <a:ext cx="1600200" cy="4349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dirty="0"/>
              <a:t>Exhibit 8.5</a:t>
            </a:r>
          </a:p>
        </p:txBody>
      </p:sp>
      <p:sp>
        <p:nvSpPr>
          <p:cNvPr id="103428" name="Text Placeholder 3">
            <a:extLst>
              <a:ext uri="{FF2B5EF4-FFF2-40B4-BE49-F238E27FC236}">
                <a16:creationId xmlns:a16="http://schemas.microsoft.com/office/drawing/2014/main" id="{83D7A71A-58A5-4345-81AA-10B2079EF45D}"/>
              </a:ext>
            </a:extLst>
          </p:cNvPr>
          <p:cNvSpPr>
            <a:spLocks noGrp="1"/>
          </p:cNvSpPr>
          <p:nvPr>
            <p:ph type="body" sz="quarter" idx="11"/>
          </p:nvPr>
        </p:nvSpPr>
        <p:spPr bwMode="auto">
          <a:xfrm>
            <a:off x="2743200" y="6629400"/>
            <a:ext cx="3657600" cy="152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algn="ctr"/>
            <a:r>
              <a:rPr lang="en-US" altLang="en-US" dirty="0">
                <a:hlinkClick r:id="rId4" action="ppaction://hlinksldjump"/>
              </a:rPr>
              <a:t>Jump to Appendix 5 long image description</a:t>
            </a:r>
            <a:endParaRPr lang="en-US" altLang="en-US" dirty="0"/>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Title 1">
            <a:extLst>
              <a:ext uri="{FF2B5EF4-FFF2-40B4-BE49-F238E27FC236}">
                <a16:creationId xmlns:a16="http://schemas.microsoft.com/office/drawing/2014/main" id="{F82FA2FB-BADF-4D7E-B8A3-ADEABADBDD7A}"/>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cs typeface="Arial" panose="020B0604020202020204" pitchFamily="34" charset="0"/>
              </a:rPr>
              <a:t>The Vertical Value Chain of Your Cell Phone</a:t>
            </a:r>
          </a:p>
        </p:txBody>
      </p:sp>
      <p:sp>
        <p:nvSpPr>
          <p:cNvPr id="105474" name="Content Placeholder 2">
            <a:extLst>
              <a:ext uri="{FF2B5EF4-FFF2-40B4-BE49-F238E27FC236}">
                <a16:creationId xmlns:a16="http://schemas.microsoft.com/office/drawing/2014/main" id="{7EBE9840-838F-432A-A30C-741EC5F1CF59}"/>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Raw materials </a:t>
            </a:r>
          </a:p>
          <a:p>
            <a:pPr lvl="1"/>
            <a:r>
              <a:rPr lang="en-US" altLang="en-US" dirty="0">
                <a:cs typeface="Arial" panose="020B0604020202020204" pitchFamily="34" charset="0"/>
              </a:rPr>
              <a:t>Chemicals, ceramics, metals, oil for plastic</a:t>
            </a:r>
          </a:p>
          <a:p>
            <a:r>
              <a:rPr lang="en-US" altLang="en-US" dirty="0">
                <a:ea typeface="ヒラギノ角ゴ Pro W3" pitchFamily="122" charset="-128"/>
              </a:rPr>
              <a:t>Intermediate goods and components</a:t>
            </a:r>
          </a:p>
          <a:p>
            <a:pPr lvl="1"/>
            <a:r>
              <a:rPr lang="en-US" altLang="en-US" dirty="0">
                <a:cs typeface="Arial" panose="020B0604020202020204" pitchFamily="34" charset="0"/>
              </a:rPr>
              <a:t>Integrated circuits, displays, cameras, and batteries</a:t>
            </a:r>
          </a:p>
          <a:p>
            <a:r>
              <a:rPr lang="en-US" altLang="en-US" dirty="0">
                <a:ea typeface="ヒラギノ角ゴ Pro W3" pitchFamily="122" charset="-128"/>
              </a:rPr>
              <a:t>Original equipment manufacturing firms</a:t>
            </a:r>
          </a:p>
          <a:p>
            <a:pPr lvl="1"/>
            <a:r>
              <a:rPr lang="en-US" altLang="en-US" dirty="0">
                <a:cs typeface="Arial" panose="020B0604020202020204" pitchFamily="34" charset="0"/>
              </a:rPr>
              <a:t>Assembly</a:t>
            </a:r>
          </a:p>
          <a:p>
            <a:r>
              <a:rPr lang="en-US" altLang="en-US" dirty="0">
                <a:ea typeface="ヒラギノ角ゴ Pro W3" pitchFamily="122" charset="-128"/>
              </a:rPr>
              <a:t>After-Sales Service and Support</a:t>
            </a:r>
          </a:p>
          <a:p>
            <a:pPr lvl="1"/>
            <a:r>
              <a:rPr lang="fr-FR" altLang="en-US" dirty="0">
                <a:cs typeface="Arial" panose="020B0604020202020204" pitchFamily="34" charset="0"/>
              </a:rPr>
              <a:t>AT&amp;T, Sprint, T-Mobile, Verizon, etc.</a:t>
            </a:r>
            <a:endParaRPr lang="en-US" altLang="en-US" dirty="0">
              <a:cs typeface="Arial" panose="020B0604020202020204" pitchFamily="34" charset="0"/>
            </a:endParaRP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Title 1">
            <a:extLst>
              <a:ext uri="{FF2B5EF4-FFF2-40B4-BE49-F238E27FC236}">
                <a16:creationId xmlns:a16="http://schemas.microsoft.com/office/drawing/2014/main" id="{E9DF6C30-B201-4E36-9107-950D68C82EA8}"/>
              </a:ext>
            </a:extLst>
          </p:cNvPr>
          <p:cNvSpPr>
            <a:spLocks noGrp="1"/>
          </p:cNvSpPr>
          <p:nvPr>
            <p:ph type="title"/>
          </p:nvPr>
        </p:nvSpPr>
        <p:spPr bwMode="auto">
          <a:xfrm>
            <a:off x="0" y="-1524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cs typeface="Arial" panose="020B0604020202020204" pitchFamily="34" charset="0"/>
              </a:rPr>
              <a:t>Forward and Backward Integration: </a:t>
            </a:r>
            <a:br>
              <a:rPr lang="en-US" altLang="en-US" dirty="0">
                <a:cs typeface="Arial" panose="020B0604020202020204" pitchFamily="34" charset="0"/>
              </a:rPr>
            </a:br>
            <a:r>
              <a:rPr lang="en-US" altLang="en-US" dirty="0">
                <a:cs typeface="Arial" panose="020B0604020202020204" pitchFamily="34" charset="0"/>
              </a:rPr>
              <a:t>The Smartphone Industry</a:t>
            </a:r>
          </a:p>
        </p:txBody>
      </p:sp>
      <p:pic>
        <p:nvPicPr>
          <p:cNvPr id="107525" name="Picture 2" descr="Graphic gives the stages of forward and backward integration in the smartphone industry">
            <a:extLst>
              <a:ext uri="{FF2B5EF4-FFF2-40B4-BE49-F238E27FC236}">
                <a16:creationId xmlns:a16="http://schemas.microsoft.com/office/drawing/2014/main" id="{0D501B9E-2B22-45EC-B11E-BCB7E96951CE}"/>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1565275"/>
            <a:ext cx="6324600" cy="4408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7522" name="Content Placeholder 2">
            <a:extLst>
              <a:ext uri="{FF2B5EF4-FFF2-40B4-BE49-F238E27FC236}">
                <a16:creationId xmlns:a16="http://schemas.microsoft.com/office/drawing/2014/main" id="{4539BE02-4C36-4818-9ADD-52115C526CE9}"/>
              </a:ext>
            </a:extLst>
          </p:cNvPr>
          <p:cNvSpPr>
            <a:spLocks noGrp="1"/>
          </p:cNvSpPr>
          <p:nvPr>
            <p:ph sz="half" idx="2"/>
          </p:nvPr>
        </p:nvSpPr>
        <p:spPr bwMode="auto">
          <a:xfrm>
            <a:off x="7010400" y="6096000"/>
            <a:ext cx="1676400" cy="4349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dirty="0"/>
              <a:t>Exhibit 8.6</a:t>
            </a:r>
          </a:p>
        </p:txBody>
      </p:sp>
      <p:sp>
        <p:nvSpPr>
          <p:cNvPr id="107524" name="Text Placeholder 3">
            <a:extLst>
              <a:ext uri="{FF2B5EF4-FFF2-40B4-BE49-F238E27FC236}">
                <a16:creationId xmlns:a16="http://schemas.microsoft.com/office/drawing/2014/main" id="{E8623C9C-94E4-49DB-B335-3A806432A801}"/>
              </a:ext>
            </a:extLst>
          </p:cNvPr>
          <p:cNvSpPr>
            <a:spLocks noGrp="1"/>
          </p:cNvSpPr>
          <p:nvPr>
            <p:ph type="body" sz="quarter" idx="11"/>
          </p:nvPr>
        </p:nvSpPr>
        <p:spPr bwMode="auto">
          <a:xfrm>
            <a:off x="2133600" y="6551996"/>
            <a:ext cx="3657600" cy="152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algn="ctr"/>
            <a:r>
              <a:rPr lang="en-US" altLang="en-US" dirty="0">
                <a:hlinkClick r:id="rId3" action="ppaction://hlinksldjump"/>
              </a:rPr>
              <a:t>Jump to Appendix 6 long image description</a:t>
            </a:r>
            <a:endParaRPr lang="en-US" altLang="en-US" dirty="0"/>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Title 1">
            <a:extLst>
              <a:ext uri="{FF2B5EF4-FFF2-40B4-BE49-F238E27FC236}">
                <a16:creationId xmlns:a16="http://schemas.microsoft.com/office/drawing/2014/main" id="{DA71D659-2E0C-42F0-AF6F-C41AB43568A7}"/>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Benefits of Vertical Integration</a:t>
            </a:r>
          </a:p>
        </p:txBody>
      </p:sp>
      <p:sp>
        <p:nvSpPr>
          <p:cNvPr id="108546" name="Content Placeholder 2">
            <a:extLst>
              <a:ext uri="{FF2B5EF4-FFF2-40B4-BE49-F238E27FC236}">
                <a16:creationId xmlns:a16="http://schemas.microsoft.com/office/drawing/2014/main" id="{406F3FFF-C9CE-440A-B787-749FBE839BE7}"/>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Lowers costs</a:t>
            </a:r>
          </a:p>
          <a:p>
            <a:r>
              <a:rPr lang="en-US" altLang="en-US" dirty="0">
                <a:ea typeface="ヒラギノ角ゴ Pro W3" pitchFamily="122" charset="-128"/>
              </a:rPr>
              <a:t>Improves quality</a:t>
            </a:r>
          </a:p>
          <a:p>
            <a:r>
              <a:rPr lang="en-US" altLang="en-US" dirty="0">
                <a:ea typeface="ヒラギノ角ゴ Pro W3" pitchFamily="122" charset="-128"/>
              </a:rPr>
              <a:t>Facilitates scheduling and planning</a:t>
            </a:r>
          </a:p>
          <a:p>
            <a:r>
              <a:rPr lang="en-US" altLang="en-US" dirty="0">
                <a:ea typeface="ヒラギノ角ゴ Pro W3" pitchFamily="122" charset="-128"/>
              </a:rPr>
              <a:t>Facilitates investments in specialized assets</a:t>
            </a:r>
          </a:p>
          <a:p>
            <a:pPr lvl="1"/>
            <a:r>
              <a:rPr lang="en-US" altLang="en-US" dirty="0">
                <a:cs typeface="Arial" panose="020B0604020202020204" pitchFamily="34" charset="0"/>
              </a:rPr>
              <a:t>Co-located assets, unique equipment, human capital</a:t>
            </a:r>
          </a:p>
          <a:p>
            <a:r>
              <a:rPr lang="en-US" altLang="en-US" dirty="0">
                <a:ea typeface="ヒラギノ角ゴ Pro W3" pitchFamily="122" charset="-128"/>
              </a:rPr>
              <a:t>Secures critical supplies and distribution channels</a:t>
            </a: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Title 1">
            <a:extLst>
              <a:ext uri="{FF2B5EF4-FFF2-40B4-BE49-F238E27FC236}">
                <a16:creationId xmlns:a16="http://schemas.microsoft.com/office/drawing/2014/main" id="{9DA19994-3EC3-4578-956D-7C6AA3F74998}"/>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Risks of Vertical Integration</a:t>
            </a:r>
          </a:p>
        </p:txBody>
      </p:sp>
      <p:sp>
        <p:nvSpPr>
          <p:cNvPr id="110594" name="Content Placeholder 2">
            <a:extLst>
              <a:ext uri="{FF2B5EF4-FFF2-40B4-BE49-F238E27FC236}">
                <a16:creationId xmlns:a16="http://schemas.microsoft.com/office/drawing/2014/main" id="{DEEF13D5-2D33-47B4-80DC-BE87A374072C}"/>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Increase in costs</a:t>
            </a:r>
          </a:p>
          <a:p>
            <a:r>
              <a:rPr lang="en-US" altLang="en-US" dirty="0">
                <a:ea typeface="ヒラギノ角ゴ Pro W3" pitchFamily="122" charset="-128"/>
              </a:rPr>
              <a:t>Reduction in quality</a:t>
            </a:r>
          </a:p>
          <a:p>
            <a:r>
              <a:rPr lang="en-US" altLang="en-US" dirty="0">
                <a:ea typeface="ヒラギノ角ゴ Pro W3" pitchFamily="122" charset="-128"/>
              </a:rPr>
              <a:t>Reduction in flexibility</a:t>
            </a:r>
          </a:p>
          <a:p>
            <a:r>
              <a:rPr lang="en-US" altLang="en-US" dirty="0">
                <a:ea typeface="ヒラギノ角ゴ Pro W3" pitchFamily="122" charset="-128"/>
              </a:rPr>
              <a:t>Increase in the potential for legal repercussions</a:t>
            </a: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Title 1">
            <a:extLst>
              <a:ext uri="{FF2B5EF4-FFF2-40B4-BE49-F238E27FC236}">
                <a16:creationId xmlns:a16="http://schemas.microsoft.com/office/drawing/2014/main" id="{BE7BE1F4-5BED-449A-B03B-329EAFD4D009}"/>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cs typeface="Arial" panose="020B0604020202020204" pitchFamily="34" charset="0"/>
              </a:rPr>
              <a:t>When Does Vertical Integration Make Sense?</a:t>
            </a:r>
          </a:p>
        </p:txBody>
      </p:sp>
      <p:sp>
        <p:nvSpPr>
          <p:cNvPr id="112642" name="Content Placeholder 2">
            <a:extLst>
              <a:ext uri="{FF2B5EF4-FFF2-40B4-BE49-F238E27FC236}">
                <a16:creationId xmlns:a16="http://schemas.microsoft.com/office/drawing/2014/main" id="{88C26692-329E-4531-899D-695041CB524F}"/>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When there are issues with raw materials</a:t>
            </a:r>
          </a:p>
          <a:p>
            <a:pPr lvl="1"/>
            <a:r>
              <a:rPr lang="en-US" altLang="en-US" dirty="0">
                <a:cs typeface="Arial" panose="020B0604020202020204" pitchFamily="34" charset="0"/>
              </a:rPr>
              <a:t>Ex. Henry Ford ran mining operations</a:t>
            </a:r>
          </a:p>
          <a:p>
            <a:r>
              <a:rPr lang="en-US" altLang="en-US" dirty="0">
                <a:ea typeface="ヒラギノ角ゴ Pro W3" pitchFamily="122" charset="-128"/>
              </a:rPr>
              <a:t>To enhance the customer experience</a:t>
            </a:r>
          </a:p>
          <a:p>
            <a:pPr lvl="1"/>
            <a:r>
              <a:rPr lang="en-US" altLang="en-US" dirty="0">
                <a:cs typeface="Arial" panose="020B0604020202020204" pitchFamily="34" charset="0"/>
              </a:rPr>
              <a:t>Eliminate annoyances &amp; poor interfaces</a:t>
            </a:r>
          </a:p>
          <a:p>
            <a:endParaRPr lang="en-US" altLang="en-US" dirty="0">
              <a:cs typeface="Arial" panose="020B0604020202020204" pitchFamily="34" charset="0"/>
            </a:endParaRPr>
          </a:p>
          <a:p>
            <a:endParaRPr lang="en-US" altLang="en-US" dirty="0">
              <a:cs typeface="Arial" panose="020B0604020202020204" pitchFamily="34" charset="0"/>
            </a:endParaRPr>
          </a:p>
          <a:p>
            <a:r>
              <a:rPr lang="en-US" altLang="en-US" dirty="0">
                <a:cs typeface="Arial" panose="020B0604020202020204" pitchFamily="34" charset="0"/>
              </a:rPr>
              <a:t>Vertical market failure</a:t>
            </a:r>
          </a:p>
          <a:p>
            <a:pPr lvl="1"/>
            <a:r>
              <a:rPr lang="en-US" altLang="en-US" dirty="0">
                <a:cs typeface="Arial" panose="020B0604020202020204" pitchFamily="34" charset="0"/>
              </a:rPr>
              <a:t>When transactions are too risky or costly</a:t>
            </a: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Title 1">
            <a:extLst>
              <a:ext uri="{FF2B5EF4-FFF2-40B4-BE49-F238E27FC236}">
                <a16:creationId xmlns:a16="http://schemas.microsoft.com/office/drawing/2014/main" id="{84B3451E-52B8-4139-BCAD-FB69E02EEEAC}"/>
              </a:ext>
            </a:extLst>
          </p:cNvPr>
          <p:cNvSpPr>
            <a:spLocks noGrp="1"/>
          </p:cNvSpPr>
          <p:nvPr>
            <p:ph type="title"/>
          </p:nvPr>
        </p:nvSpPr>
        <p:spPr bwMode="auto">
          <a:xfrm>
            <a:off x="0" y="2286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The AFI Strategy Framework</a:t>
            </a:r>
          </a:p>
        </p:txBody>
      </p:sp>
      <p:pic>
        <p:nvPicPr>
          <p:cNvPr id="79876" name="Picture 2" descr="Graphic of AFI Strategy Framework">
            <a:extLst>
              <a:ext uri="{FF2B5EF4-FFF2-40B4-BE49-F238E27FC236}">
                <a16:creationId xmlns:a16="http://schemas.microsoft.com/office/drawing/2014/main" id="{41D12D68-B322-47DC-BEEE-B4692F22477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17600" y="1419225"/>
            <a:ext cx="7188200" cy="465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9874" name="Content Placeholder 5">
            <a:extLst>
              <a:ext uri="{FF2B5EF4-FFF2-40B4-BE49-F238E27FC236}">
                <a16:creationId xmlns:a16="http://schemas.microsoft.com/office/drawing/2014/main" id="{3269C342-258E-45D6-A82D-ADBB8D935F9C}"/>
              </a:ext>
            </a:extLst>
          </p:cNvPr>
          <p:cNvSpPr>
            <a:spLocks noGrp="1" noChangeArrowheads="1"/>
          </p:cNvSpPr>
          <p:nvPr>
            <p:ph sz="half" idx="1"/>
          </p:nvPr>
        </p:nvSpPr>
        <p:spPr bwMode="auto">
          <a:xfrm>
            <a:off x="76200" y="6248400"/>
            <a:ext cx="4038600" cy="51133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dirty="0"/>
              <a:t>Exhibit 1.3</a:t>
            </a:r>
          </a:p>
        </p:txBody>
      </p:sp>
      <p:sp>
        <p:nvSpPr>
          <p:cNvPr id="79875" name="Text Placeholder 4">
            <a:extLst>
              <a:ext uri="{FF2B5EF4-FFF2-40B4-BE49-F238E27FC236}">
                <a16:creationId xmlns:a16="http://schemas.microsoft.com/office/drawing/2014/main" id="{4565DF77-7E26-4FF2-A051-4BCBB2289FAB}"/>
              </a:ext>
            </a:extLst>
          </p:cNvPr>
          <p:cNvSpPr>
            <a:spLocks noGrp="1"/>
          </p:cNvSpPr>
          <p:nvPr>
            <p:ph type="body" sz="quarter" idx="11"/>
          </p:nvPr>
        </p:nvSpPr>
        <p:spPr bwMode="auto">
          <a:xfrm>
            <a:off x="2209800" y="6477000"/>
            <a:ext cx="3657600" cy="152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dirty="0">
                <a:hlinkClick r:id="rId4" action="ppaction://hlinksldjump"/>
              </a:rPr>
              <a:t>Jump to Appendix 1 long image description</a:t>
            </a:r>
            <a:endParaRPr lang="en-US" altLang="en-US" dirty="0"/>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9" name="Title 1">
            <a:extLst>
              <a:ext uri="{FF2B5EF4-FFF2-40B4-BE49-F238E27FC236}">
                <a16:creationId xmlns:a16="http://schemas.microsoft.com/office/drawing/2014/main" id="{A5FDEA04-F0E8-4A31-BC19-297A3C352704}"/>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cs typeface="Arial" panose="020B0604020202020204" pitchFamily="34" charset="0"/>
              </a:rPr>
              <a:t>Alternatives to Vertical Integration </a:t>
            </a:r>
          </a:p>
        </p:txBody>
      </p:sp>
      <p:sp>
        <p:nvSpPr>
          <p:cNvPr id="114690" name="Content Placeholder 2">
            <a:extLst>
              <a:ext uri="{FF2B5EF4-FFF2-40B4-BE49-F238E27FC236}">
                <a16:creationId xmlns:a16="http://schemas.microsoft.com/office/drawing/2014/main" id="{2CADAD31-AA27-4813-87DF-FDB62E3C5939}"/>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Taper Integration</a:t>
            </a:r>
          </a:p>
          <a:p>
            <a:pPr lvl="1"/>
            <a:r>
              <a:rPr lang="en-US" altLang="en-US" dirty="0">
                <a:ea typeface="ヒラギノ角ゴ Pro W3" pitchFamily="122" charset="-128"/>
              </a:rPr>
              <a:t>Backward or forward integrated</a:t>
            </a:r>
          </a:p>
          <a:p>
            <a:pPr lvl="1"/>
            <a:r>
              <a:rPr lang="en-US" altLang="en-US" dirty="0">
                <a:ea typeface="ヒラギノ角ゴ Pro W3" pitchFamily="122" charset="-128"/>
              </a:rPr>
              <a:t>Plus reliance on outside firms</a:t>
            </a:r>
          </a:p>
          <a:p>
            <a:r>
              <a:rPr lang="en-US" altLang="en-US" dirty="0">
                <a:ea typeface="ヒラギノ角ゴ Pro W3" pitchFamily="122" charset="-128"/>
                <a:cs typeface="Arial" panose="020B0604020202020204" pitchFamily="34" charset="0"/>
              </a:rPr>
              <a:t>Strategic Outsourcing</a:t>
            </a:r>
          </a:p>
          <a:p>
            <a:pPr lvl="1"/>
            <a:r>
              <a:rPr lang="en-US" altLang="en-US" dirty="0">
                <a:ea typeface="ヒラギノ角ゴ Pro W3" pitchFamily="122" charset="-128"/>
                <a:cs typeface="Arial" panose="020B0604020202020204" pitchFamily="34" charset="0"/>
              </a:rPr>
              <a:t>Moving internal value chain activities</a:t>
            </a:r>
          </a:p>
          <a:p>
            <a:pPr lvl="1"/>
            <a:r>
              <a:rPr lang="en-US" altLang="en-US" dirty="0">
                <a:ea typeface="ヒラギノ角ゴ Pro W3" pitchFamily="122" charset="-128"/>
                <a:cs typeface="Arial" panose="020B0604020202020204" pitchFamily="34" charset="0"/>
              </a:rPr>
              <a:t>To other firms</a:t>
            </a:r>
          </a:p>
          <a:p>
            <a:pPr lvl="2"/>
            <a:r>
              <a:rPr lang="en-US" altLang="en-US" dirty="0">
                <a:ea typeface="ヒラギノ角ゴ Pro W3" pitchFamily="122" charset="-128"/>
                <a:cs typeface="Arial" panose="020B0604020202020204" pitchFamily="34" charset="0"/>
              </a:rPr>
              <a:t>Ex: HR management system</a:t>
            </a:r>
          </a:p>
          <a:p>
            <a:pPr lvl="1"/>
            <a:endParaRPr lang="en-US" altLang="en-US" dirty="0">
              <a:cs typeface="Arial" panose="020B0604020202020204" pitchFamily="34" charset="0"/>
            </a:endParaRP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7" name="Title 1">
            <a:extLst>
              <a:ext uri="{FF2B5EF4-FFF2-40B4-BE49-F238E27FC236}">
                <a16:creationId xmlns:a16="http://schemas.microsoft.com/office/drawing/2014/main" id="{D4629E26-3D4A-4634-A601-4934EAE7E484}"/>
              </a:ext>
            </a:extLst>
          </p:cNvPr>
          <p:cNvSpPr>
            <a:spLocks noGrp="1"/>
          </p:cNvSpPr>
          <p:nvPr>
            <p:ph type="title"/>
          </p:nvPr>
        </p:nvSpPr>
        <p:spPr bwMode="auto">
          <a:xfrm>
            <a:off x="0" y="-1524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Taper Integration Along the </a:t>
            </a:r>
            <a:br>
              <a:rPr lang="en-US" altLang="en-US" dirty="0">
                <a:ea typeface="ヒラギノ角ゴ Pro W3" pitchFamily="122" charset="-128"/>
              </a:rPr>
            </a:br>
            <a:r>
              <a:rPr lang="en-US" altLang="en-US" dirty="0">
                <a:ea typeface="ヒラギノ角ゴ Pro W3" pitchFamily="122" charset="-128"/>
              </a:rPr>
              <a:t>Industry Value Chain</a:t>
            </a:r>
          </a:p>
        </p:txBody>
      </p:sp>
      <p:pic>
        <p:nvPicPr>
          <p:cNvPr id="116741" name="Picture 1" descr="Graphic shows taper integration along the industry value chain">
            <a:extLst>
              <a:ext uri="{FF2B5EF4-FFF2-40B4-BE49-F238E27FC236}">
                <a16:creationId xmlns:a16="http://schemas.microsoft.com/office/drawing/2014/main" id="{42E9D117-3E79-4692-AD89-04937D90BF8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82775" y="1489075"/>
            <a:ext cx="5010150" cy="495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6738" name="Content Placeholder 1">
            <a:extLst>
              <a:ext uri="{FF2B5EF4-FFF2-40B4-BE49-F238E27FC236}">
                <a16:creationId xmlns:a16="http://schemas.microsoft.com/office/drawing/2014/main" id="{9492F92B-8EB5-40A0-8157-402BC949369B}"/>
              </a:ext>
            </a:extLst>
          </p:cNvPr>
          <p:cNvSpPr>
            <a:spLocks noGrp="1"/>
          </p:cNvSpPr>
          <p:nvPr>
            <p:ph sz="half" idx="2"/>
          </p:nvPr>
        </p:nvSpPr>
        <p:spPr bwMode="auto">
          <a:xfrm>
            <a:off x="7327900" y="6019800"/>
            <a:ext cx="1663700" cy="5111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dirty="0"/>
              <a:t>Exhibit 8.7</a:t>
            </a:r>
          </a:p>
        </p:txBody>
      </p:sp>
      <p:sp>
        <p:nvSpPr>
          <p:cNvPr id="116740" name="Text Placeholder 2">
            <a:extLst>
              <a:ext uri="{FF2B5EF4-FFF2-40B4-BE49-F238E27FC236}">
                <a16:creationId xmlns:a16="http://schemas.microsoft.com/office/drawing/2014/main" id="{F0D1F650-F90C-4C54-8210-9BE1583EA90C}"/>
              </a:ext>
            </a:extLst>
          </p:cNvPr>
          <p:cNvSpPr>
            <a:spLocks noGrp="1"/>
          </p:cNvSpPr>
          <p:nvPr>
            <p:ph type="body" sz="quarter" idx="11"/>
          </p:nvPr>
        </p:nvSpPr>
        <p:spPr bwMode="auto">
          <a:xfrm>
            <a:off x="2514600" y="6629400"/>
            <a:ext cx="3657600" cy="152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algn="ctr"/>
            <a:r>
              <a:rPr lang="en-US" altLang="en-US" dirty="0">
                <a:hlinkClick r:id="rId4" action="ppaction://hlinksldjump"/>
              </a:rPr>
              <a:t>Jump to Appendix 7 long image description</a:t>
            </a:r>
            <a:endParaRPr lang="en-US" altLang="en-US" dirty="0"/>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Title 1">
            <a:extLst>
              <a:ext uri="{FF2B5EF4-FFF2-40B4-BE49-F238E27FC236}">
                <a16:creationId xmlns:a16="http://schemas.microsoft.com/office/drawing/2014/main" id="{CE8DB4D5-0A1D-4201-80EC-89F5D4275371}"/>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Types of Diversification</a:t>
            </a:r>
          </a:p>
        </p:txBody>
      </p:sp>
      <p:sp>
        <p:nvSpPr>
          <p:cNvPr id="118786" name="Content Placeholder 2">
            <a:extLst>
              <a:ext uri="{FF2B5EF4-FFF2-40B4-BE49-F238E27FC236}">
                <a16:creationId xmlns:a16="http://schemas.microsoft.com/office/drawing/2014/main" id="{8D26A49D-E227-48ED-902C-4195A2AF79C9}"/>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cs typeface="Arial" panose="020B0604020202020204" pitchFamily="34" charset="0"/>
              </a:rPr>
              <a:t>Product Diversification</a:t>
            </a:r>
          </a:p>
          <a:p>
            <a:pPr lvl="1"/>
            <a:r>
              <a:rPr lang="en-US" altLang="en-US" dirty="0">
                <a:cs typeface="Arial" panose="020B0604020202020204" pitchFamily="34" charset="0"/>
              </a:rPr>
              <a:t>Increase in variety of products / services</a:t>
            </a:r>
          </a:p>
          <a:p>
            <a:pPr lvl="2"/>
            <a:r>
              <a:rPr lang="en-US" altLang="en-US" dirty="0">
                <a:cs typeface="Arial" panose="020B0604020202020204" pitchFamily="34" charset="0"/>
              </a:rPr>
              <a:t>Active in several product markets</a:t>
            </a:r>
          </a:p>
          <a:p>
            <a:r>
              <a:rPr lang="en-US" altLang="en-US" dirty="0">
                <a:cs typeface="Arial" panose="020B0604020202020204" pitchFamily="34" charset="0"/>
              </a:rPr>
              <a:t>Geographic Diversification</a:t>
            </a:r>
          </a:p>
          <a:p>
            <a:pPr lvl="1"/>
            <a:r>
              <a:rPr lang="en-US" altLang="en-US" dirty="0">
                <a:cs typeface="Arial" panose="020B0604020202020204" pitchFamily="34" charset="0"/>
              </a:rPr>
              <a:t>Increase in variety of markets / geographic regions</a:t>
            </a:r>
          </a:p>
          <a:p>
            <a:pPr lvl="2"/>
            <a:r>
              <a:rPr lang="en-US" altLang="en-US" dirty="0">
                <a:cs typeface="Arial" panose="020B0604020202020204" pitchFamily="34" charset="0"/>
              </a:rPr>
              <a:t>Regional, national, or international markets</a:t>
            </a:r>
          </a:p>
          <a:p>
            <a:r>
              <a:rPr lang="en-US" altLang="en-US" dirty="0">
                <a:cs typeface="Arial" panose="020B0604020202020204" pitchFamily="34" charset="0"/>
              </a:rPr>
              <a:t>Product-Market Diversification</a:t>
            </a:r>
          </a:p>
          <a:p>
            <a:pPr lvl="1"/>
            <a:r>
              <a:rPr lang="en-US" altLang="en-US" dirty="0">
                <a:cs typeface="Arial" panose="020B0604020202020204" pitchFamily="34" charset="0"/>
              </a:rPr>
              <a:t>Product and geographic diversification</a:t>
            </a: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3" name="Title 1">
            <a:extLst>
              <a:ext uri="{FF2B5EF4-FFF2-40B4-BE49-F238E27FC236}">
                <a16:creationId xmlns:a16="http://schemas.microsoft.com/office/drawing/2014/main" id="{16AB20F8-B0E2-4C93-8FF1-D31BC59CE1DF}"/>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cs typeface="Arial" panose="020B0604020202020204" pitchFamily="34" charset="0"/>
              </a:rPr>
              <a:t>Types of Corporate Diversification</a:t>
            </a:r>
          </a:p>
        </p:txBody>
      </p:sp>
      <p:sp>
        <p:nvSpPr>
          <p:cNvPr id="3" name="Content Placeholder 2">
            <a:extLst>
              <a:ext uri="{FF2B5EF4-FFF2-40B4-BE49-F238E27FC236}">
                <a16:creationId xmlns:a16="http://schemas.microsoft.com/office/drawing/2014/main" id="{5C6334E1-5ADC-438D-AB26-577D75AF044B}"/>
              </a:ext>
            </a:extLst>
          </p:cNvPr>
          <p:cNvSpPr>
            <a:spLocks noGrp="1"/>
          </p:cNvSpPr>
          <p:nvPr>
            <p:ph idx="1"/>
          </p:nvPr>
        </p:nvSpPr>
        <p:spPr>
          <a:xfrm>
            <a:off x="304800" y="1295400"/>
            <a:ext cx="8686800" cy="5135563"/>
          </a:xfrm>
        </p:spPr>
        <p:txBody>
          <a:bodyPr/>
          <a:lstStyle/>
          <a:p>
            <a:pPr marL="514350" indent="-514350">
              <a:buFont typeface="+mj-lt"/>
              <a:buAutoNum type="arabicPeriod"/>
              <a:defRPr/>
            </a:pPr>
            <a:r>
              <a:rPr lang="en-US" dirty="0">
                <a:ea typeface="Arial" charset="0"/>
              </a:rPr>
              <a:t>Single business</a:t>
            </a:r>
          </a:p>
          <a:p>
            <a:pPr lvl="1">
              <a:defRPr/>
            </a:pPr>
            <a:r>
              <a:rPr lang="en-US" dirty="0"/>
              <a:t>Low level of diversification </a:t>
            </a:r>
          </a:p>
          <a:p>
            <a:pPr marL="514350" indent="-514350">
              <a:buFont typeface="+mj-lt"/>
              <a:buAutoNum type="arabicPeriod"/>
              <a:defRPr/>
            </a:pPr>
            <a:r>
              <a:rPr lang="en-US" dirty="0">
                <a:ea typeface="Arial" charset="0"/>
              </a:rPr>
              <a:t>Dominant business</a:t>
            </a:r>
          </a:p>
          <a:p>
            <a:pPr lvl="1">
              <a:defRPr/>
            </a:pPr>
            <a:r>
              <a:rPr lang="en-US" dirty="0"/>
              <a:t>Additional business activity pursued </a:t>
            </a:r>
          </a:p>
          <a:p>
            <a:pPr marL="514350" indent="-514350">
              <a:buFont typeface="+mj-lt"/>
              <a:buAutoNum type="arabicPeriod"/>
              <a:defRPr/>
            </a:pPr>
            <a:r>
              <a:rPr lang="en-US" dirty="0">
                <a:ea typeface="Arial" charset="0"/>
              </a:rPr>
              <a:t>Related diversification</a:t>
            </a:r>
          </a:p>
          <a:p>
            <a:pPr marL="914400" lvl="1" indent="-514350">
              <a:buFont typeface="+mj-lt"/>
              <a:buAutoNum type="alphaUcPeriod"/>
              <a:defRPr/>
            </a:pPr>
            <a:r>
              <a:rPr lang="en-US" dirty="0"/>
              <a:t>Constrained: all businesses share competencies</a:t>
            </a:r>
          </a:p>
          <a:p>
            <a:pPr marL="914400" lvl="1" indent="-514350">
              <a:buFont typeface="+mj-lt"/>
              <a:buAutoNum type="alphaUcPeriod"/>
              <a:defRPr/>
            </a:pPr>
            <a:r>
              <a:rPr lang="en-US" dirty="0"/>
              <a:t>Linked: some businesses share competencies</a:t>
            </a:r>
          </a:p>
          <a:p>
            <a:pPr marL="514350" indent="-514350">
              <a:buFont typeface="+mj-lt"/>
              <a:buAutoNum type="arabicPeriod"/>
              <a:defRPr/>
            </a:pPr>
            <a:r>
              <a:rPr lang="en-US" dirty="0">
                <a:ea typeface="Arial" charset="0"/>
              </a:rPr>
              <a:t>Unrelated diversification (conglomerate)</a:t>
            </a:r>
          </a:p>
          <a:p>
            <a:pPr lvl="1">
              <a:defRPr/>
            </a:pPr>
            <a:r>
              <a:rPr lang="en-US" dirty="0"/>
              <a:t>No businesses share competencies</a:t>
            </a:r>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1" name="Title 1">
            <a:extLst>
              <a:ext uri="{FF2B5EF4-FFF2-40B4-BE49-F238E27FC236}">
                <a16:creationId xmlns:a16="http://schemas.microsoft.com/office/drawing/2014/main" id="{94283F1F-D8DF-40CB-9F87-5DA02DA4D19D}"/>
              </a:ext>
            </a:extLst>
          </p:cNvPr>
          <p:cNvSpPr>
            <a:spLocks noGrp="1"/>
          </p:cNvSpPr>
          <p:nvPr>
            <p:ph type="title"/>
          </p:nvPr>
        </p:nvSpPr>
        <p:spPr bwMode="auto">
          <a:xfrm>
            <a:off x="0" y="2286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cs typeface="Arial" panose="020B0604020202020204" pitchFamily="34" charset="0"/>
              </a:rPr>
              <a:t>Leverage Core Competencies for Diversification</a:t>
            </a:r>
          </a:p>
        </p:txBody>
      </p:sp>
      <p:pic>
        <p:nvPicPr>
          <p:cNvPr id="122886" name="Picture 2" descr="The graphic breaks out into core competence, existing and new, and market, existing and new.">
            <a:extLst>
              <a:ext uri="{FF2B5EF4-FFF2-40B4-BE49-F238E27FC236}">
                <a16:creationId xmlns:a16="http://schemas.microsoft.com/office/drawing/2014/main" id="{54CDCC93-51C4-4615-91FE-15C03007E48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09600" y="1231708"/>
            <a:ext cx="7502525"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Content Placeholder 1">
            <a:extLst>
              <a:ext uri="{FF2B5EF4-FFF2-40B4-BE49-F238E27FC236}">
                <a16:creationId xmlns:a16="http://schemas.microsoft.com/office/drawing/2014/main" id="{C2E95C28-B977-4981-A572-218F563F25DD}"/>
              </a:ext>
            </a:extLst>
          </p:cNvPr>
          <p:cNvSpPr>
            <a:spLocks noGrp="1"/>
          </p:cNvSpPr>
          <p:nvPr>
            <p:ph sz="half" idx="1"/>
          </p:nvPr>
        </p:nvSpPr>
        <p:spPr>
          <a:xfrm>
            <a:off x="762000" y="6172200"/>
            <a:ext cx="8229600" cy="350837"/>
          </a:xfrm>
        </p:spPr>
        <p:txBody>
          <a:bodyPr/>
          <a:lstStyle/>
          <a:p>
            <a:pPr algn="ctr">
              <a:spcAft>
                <a:spcPts val="0"/>
              </a:spcAft>
              <a:defRPr/>
            </a:pPr>
            <a:r>
              <a:rPr lang="en-US" altLang="en-US" sz="1200" b="1" dirty="0"/>
              <a:t>Exhibit 8.9</a:t>
            </a:r>
          </a:p>
          <a:p>
            <a:pPr marL="0" indent="0" algn="ctr">
              <a:spcAft>
                <a:spcPts val="0"/>
              </a:spcAft>
              <a:buFont typeface="Arial" panose="020B0604020202020204" pitchFamily="34" charset="0"/>
              <a:buNone/>
              <a:defRPr/>
            </a:pPr>
            <a:r>
              <a:rPr lang="en-US" altLang="en-US" sz="1050" dirty="0">
                <a:latin typeface="Arial" panose="020B0604020202020204" pitchFamily="34" charset="0"/>
              </a:rPr>
              <a:t>SOURCE: Adapted from G. Hamel and C.K. Prahalad (1994</a:t>
            </a:r>
            <a:r>
              <a:rPr lang="en-US" altLang="en-US" sz="1050" i="1" dirty="0">
                <a:latin typeface="Arial" panose="020B0604020202020204" pitchFamily="34" charset="0"/>
              </a:rPr>
              <a:t>), Competing for the Future </a:t>
            </a:r>
            <a:r>
              <a:rPr lang="en-US" altLang="en-US" sz="1050" dirty="0">
                <a:latin typeface="Arial" panose="020B0604020202020204" pitchFamily="34" charset="0"/>
              </a:rPr>
              <a:t>(Boston, MA: Harvard Business School Press).</a:t>
            </a:r>
          </a:p>
          <a:p>
            <a:pPr marL="0" indent="0" algn="ctr">
              <a:buFont typeface="Arial" panose="020B0604020202020204" pitchFamily="34" charset="0"/>
              <a:buNone/>
              <a:defRPr/>
            </a:pPr>
            <a:endParaRPr lang="en-US" sz="1050" dirty="0"/>
          </a:p>
        </p:txBody>
      </p:sp>
      <p:sp>
        <p:nvSpPr>
          <p:cNvPr id="122885" name="Text Placeholder 3">
            <a:extLst>
              <a:ext uri="{FF2B5EF4-FFF2-40B4-BE49-F238E27FC236}">
                <a16:creationId xmlns:a16="http://schemas.microsoft.com/office/drawing/2014/main" id="{61C112DF-F88B-423D-9416-2A945FB3F3EB}"/>
              </a:ext>
            </a:extLst>
          </p:cNvPr>
          <p:cNvSpPr>
            <a:spLocks noGrp="1"/>
          </p:cNvSpPr>
          <p:nvPr>
            <p:ph type="body" sz="quarter" idx="11"/>
          </p:nvPr>
        </p:nvSpPr>
        <p:spPr bwMode="auto">
          <a:xfrm>
            <a:off x="3200400" y="6650421"/>
            <a:ext cx="3657600" cy="152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algn="ctr"/>
            <a:r>
              <a:rPr lang="en-US" altLang="en-US" dirty="0">
                <a:hlinkClick r:id="rId4" action="ppaction://hlinksldjump"/>
              </a:rPr>
              <a:t>Jump to Appendix 8 long image description</a:t>
            </a:r>
            <a:endParaRPr lang="en-US" altLang="en-US" dirty="0"/>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29" name="Title 1">
            <a:extLst>
              <a:ext uri="{FF2B5EF4-FFF2-40B4-BE49-F238E27FC236}">
                <a16:creationId xmlns:a16="http://schemas.microsoft.com/office/drawing/2014/main" id="{1D1870E0-BBC8-4A3F-AE8A-FD743D80FEC0}"/>
              </a:ext>
            </a:extLst>
          </p:cNvPr>
          <p:cNvSpPr>
            <a:spLocks noGrp="1"/>
          </p:cNvSpPr>
          <p:nvPr>
            <p:ph type="title"/>
          </p:nvPr>
        </p:nvSpPr>
        <p:spPr bwMode="auto">
          <a:xfrm>
            <a:off x="0" y="2286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cs typeface="Arial" panose="020B0604020202020204" pitchFamily="34" charset="0"/>
              </a:rPr>
              <a:t>Corporate Diversification and Firm Performance</a:t>
            </a:r>
          </a:p>
        </p:txBody>
      </p:sp>
      <p:pic>
        <p:nvPicPr>
          <p:cNvPr id="124934" name="Picture 1" descr="Graphic shows the arc from single business performance to unrelated diversification performance">
            <a:extLst>
              <a:ext uri="{FF2B5EF4-FFF2-40B4-BE49-F238E27FC236}">
                <a16:creationId xmlns:a16="http://schemas.microsoft.com/office/drawing/2014/main" id="{9C7628FB-CD10-4F9B-8A90-448C4475C39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358900" y="1620838"/>
            <a:ext cx="6426200" cy="393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4930" name="Content Placeholder 2">
            <a:extLst>
              <a:ext uri="{FF2B5EF4-FFF2-40B4-BE49-F238E27FC236}">
                <a16:creationId xmlns:a16="http://schemas.microsoft.com/office/drawing/2014/main" id="{2E42C62C-07D1-468B-A533-9B5716365C95}"/>
              </a:ext>
            </a:extLst>
          </p:cNvPr>
          <p:cNvSpPr>
            <a:spLocks noGrp="1"/>
          </p:cNvSpPr>
          <p:nvPr>
            <p:ph sz="half" idx="1"/>
          </p:nvPr>
        </p:nvSpPr>
        <p:spPr bwMode="auto">
          <a:xfrm>
            <a:off x="288925" y="5791200"/>
            <a:ext cx="8626475" cy="5397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ctr"/>
            <a:r>
              <a:rPr lang="en-US" altLang="en-US" sz="1200" b="1" dirty="0"/>
              <a:t>Exhibit 8.10</a:t>
            </a:r>
          </a:p>
          <a:p>
            <a:pPr marL="0" indent="0" algn="ctr">
              <a:buFont typeface="Arial" panose="020B0604020202020204" pitchFamily="34" charset="0"/>
              <a:buNone/>
            </a:pPr>
            <a:r>
              <a:rPr lang="en-US" altLang="en-US" sz="900" dirty="0">
                <a:latin typeface="Arial" panose="020B0604020202020204" pitchFamily="34" charset="0"/>
              </a:rPr>
              <a:t>SOURCE: Adapted from L.E. Palich, L.B. Cardinal, and C.C. Miller (2000), </a:t>
            </a:r>
            <a:r>
              <a:rPr lang="ja-JP" altLang="en-US" sz="900" dirty="0">
                <a:latin typeface="Arial" panose="020B0604020202020204" pitchFamily="34" charset="0"/>
              </a:rPr>
              <a:t>“</a:t>
            </a:r>
            <a:r>
              <a:rPr lang="en-US" altLang="ja-JP" sz="900" dirty="0">
                <a:latin typeface="Arial" panose="020B0604020202020204" pitchFamily="34" charset="0"/>
              </a:rPr>
              <a:t>Curvilinearity in the diversification-performance linkage: An examination of over three decades of research,</a:t>
            </a:r>
            <a:r>
              <a:rPr lang="ja-JP" altLang="en-US" sz="900" dirty="0">
                <a:latin typeface="Arial" panose="020B0604020202020204" pitchFamily="34" charset="0"/>
              </a:rPr>
              <a:t>”</a:t>
            </a:r>
            <a:r>
              <a:rPr lang="en-US" altLang="ja-JP" sz="900" dirty="0">
                <a:latin typeface="Arial" panose="020B0604020202020204" pitchFamily="34" charset="0"/>
              </a:rPr>
              <a:t> </a:t>
            </a:r>
            <a:r>
              <a:rPr lang="en-US" altLang="ja-JP" sz="900" i="1" dirty="0">
                <a:latin typeface="Arial" panose="020B0604020202020204" pitchFamily="34" charset="0"/>
              </a:rPr>
              <a:t>Strategic Management Journal </a:t>
            </a:r>
            <a:r>
              <a:rPr lang="en-US" altLang="ja-JP" sz="900" dirty="0">
                <a:latin typeface="Arial" panose="020B0604020202020204" pitchFamily="34" charset="0"/>
              </a:rPr>
              <a:t>21: 155–174. </a:t>
            </a:r>
            <a:endParaRPr lang="en-US" altLang="en-US" sz="900" dirty="0">
              <a:latin typeface="Arial" panose="020B0604020202020204" pitchFamily="34" charset="0"/>
            </a:endParaRPr>
          </a:p>
        </p:txBody>
      </p:sp>
      <p:sp>
        <p:nvSpPr>
          <p:cNvPr id="124933" name="Text Placeholder 2">
            <a:extLst>
              <a:ext uri="{FF2B5EF4-FFF2-40B4-BE49-F238E27FC236}">
                <a16:creationId xmlns:a16="http://schemas.microsoft.com/office/drawing/2014/main" id="{31B38230-FC80-4385-B725-3F0488CA9D64}"/>
              </a:ext>
            </a:extLst>
          </p:cNvPr>
          <p:cNvSpPr>
            <a:spLocks noGrp="1"/>
          </p:cNvSpPr>
          <p:nvPr>
            <p:ph type="body" sz="quarter" idx="11"/>
          </p:nvPr>
        </p:nvSpPr>
        <p:spPr bwMode="auto">
          <a:xfrm>
            <a:off x="2819400" y="6553200"/>
            <a:ext cx="3657600" cy="152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algn="ctr"/>
            <a:r>
              <a:rPr lang="en-US" altLang="en-US" dirty="0">
                <a:hlinkClick r:id="rId4" action="ppaction://hlinksldjump"/>
              </a:rPr>
              <a:t>Jump to Appendix 9 long image description</a:t>
            </a:r>
            <a:endParaRPr lang="en-US" altLang="en-US" dirty="0"/>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7" name="Title 1">
            <a:extLst>
              <a:ext uri="{FF2B5EF4-FFF2-40B4-BE49-F238E27FC236}">
                <a16:creationId xmlns:a16="http://schemas.microsoft.com/office/drawing/2014/main" id="{58678ED5-DF36-400A-AC0E-76C42228051A}"/>
              </a:ext>
            </a:extLst>
          </p:cNvPr>
          <p:cNvSpPr>
            <a:spLocks noGrp="1"/>
          </p:cNvSpPr>
          <p:nvPr>
            <p:ph type="title"/>
          </p:nvPr>
        </p:nvSpPr>
        <p:spPr bwMode="auto">
          <a:xfrm>
            <a:off x="0" y="-152400"/>
            <a:ext cx="89916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cs typeface="Arial" panose="020B0604020202020204" pitchFamily="34" charset="0"/>
              </a:rPr>
              <a:t>How Diversification Can Enhance </a:t>
            </a:r>
            <a:br>
              <a:rPr lang="en-US" altLang="en-US" dirty="0">
                <a:cs typeface="Arial" panose="020B0604020202020204" pitchFamily="34" charset="0"/>
              </a:rPr>
            </a:br>
            <a:r>
              <a:rPr lang="en-US" altLang="en-US" dirty="0">
                <a:cs typeface="Arial" panose="020B0604020202020204" pitchFamily="34" charset="0"/>
              </a:rPr>
              <a:t>Firm Performance</a:t>
            </a:r>
          </a:p>
        </p:txBody>
      </p:sp>
      <p:sp>
        <p:nvSpPr>
          <p:cNvPr id="126978" name="Content Placeholder 2">
            <a:extLst>
              <a:ext uri="{FF2B5EF4-FFF2-40B4-BE49-F238E27FC236}">
                <a16:creationId xmlns:a16="http://schemas.microsoft.com/office/drawing/2014/main" id="{011CCDFF-A2E5-4C55-BE60-EF08C418962B}"/>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Provides economies of scale</a:t>
            </a:r>
          </a:p>
          <a:p>
            <a:pPr lvl="1"/>
            <a:r>
              <a:rPr lang="en-US" altLang="en-US" dirty="0">
                <a:ea typeface="ヒラギノ角ゴ Pro W3" pitchFamily="122" charset="-128"/>
              </a:rPr>
              <a:t>This reduces costs</a:t>
            </a:r>
          </a:p>
          <a:p>
            <a:r>
              <a:rPr lang="en-US" altLang="en-US" dirty="0">
                <a:ea typeface="ヒラギノ角ゴ Pro W3" pitchFamily="122" charset="-128"/>
              </a:rPr>
              <a:t>Exploits economies of scope</a:t>
            </a:r>
          </a:p>
          <a:p>
            <a:pPr lvl="1"/>
            <a:r>
              <a:rPr lang="en-US" altLang="en-US" dirty="0">
                <a:ea typeface="ヒラギノ角ゴ Pro W3" pitchFamily="122" charset="-128"/>
              </a:rPr>
              <a:t>This increases value</a:t>
            </a:r>
          </a:p>
          <a:p>
            <a:r>
              <a:rPr lang="en-US" altLang="en-US" dirty="0">
                <a:ea typeface="ヒラギノ角ゴ Pro W3" pitchFamily="122" charset="-128"/>
              </a:rPr>
              <a:t>Reduces costs and increase value</a:t>
            </a: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5" name="Title 1">
            <a:extLst>
              <a:ext uri="{FF2B5EF4-FFF2-40B4-BE49-F238E27FC236}">
                <a16:creationId xmlns:a16="http://schemas.microsoft.com/office/drawing/2014/main" id="{351C6987-64BC-406E-A41C-1C2AFD1C4A90}"/>
              </a:ext>
            </a:extLst>
          </p:cNvPr>
          <p:cNvSpPr>
            <a:spLocks noGrp="1"/>
          </p:cNvSpPr>
          <p:nvPr>
            <p:ph type="title"/>
          </p:nvPr>
        </p:nvSpPr>
        <p:spPr bwMode="auto">
          <a:xfrm>
            <a:off x="0" y="-1524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cs typeface="Arial" panose="020B0604020202020204" pitchFamily="34" charset="0"/>
              </a:rPr>
              <a:t>Vertical Integration and Diversification: Sources of Value Creation and Costs</a:t>
            </a:r>
          </a:p>
        </p:txBody>
      </p:sp>
      <p:graphicFrame>
        <p:nvGraphicFramePr>
          <p:cNvPr id="3" name="Table 2">
            <a:extLst>
              <a:ext uri="{FF2B5EF4-FFF2-40B4-BE49-F238E27FC236}">
                <a16:creationId xmlns:a16="http://schemas.microsoft.com/office/drawing/2014/main" id="{8846C25F-4C1D-4E74-A489-C3A485531879}"/>
              </a:ext>
            </a:extLst>
          </p:cNvPr>
          <p:cNvGraphicFramePr>
            <a:graphicFrameLocks noGrp="1"/>
          </p:cNvGraphicFramePr>
          <p:nvPr>
            <p:extLst>
              <p:ext uri="{D42A27DB-BD31-4B8C-83A1-F6EECF244321}">
                <p14:modId xmlns:p14="http://schemas.microsoft.com/office/powerpoint/2010/main" val="1650353268"/>
              </p:ext>
            </p:extLst>
          </p:nvPr>
        </p:nvGraphicFramePr>
        <p:xfrm>
          <a:off x="381000" y="1546225"/>
          <a:ext cx="8382000" cy="4803809"/>
        </p:xfrm>
        <a:graphic>
          <a:graphicData uri="http://schemas.openxmlformats.org/drawingml/2006/table">
            <a:tbl>
              <a:tblPr firstRow="1" bandRow="1">
                <a:tableStyleId>{8EC20E35-A176-4012-BC5E-935CFFF8708E}</a:tableStyleId>
              </a:tblPr>
              <a:tblGrid>
                <a:gridCol w="1600200">
                  <a:extLst>
                    <a:ext uri="{9D8B030D-6E8A-4147-A177-3AD203B41FA5}">
                      <a16:colId xmlns:a16="http://schemas.microsoft.com/office/drawing/2014/main" val="20000"/>
                    </a:ext>
                  </a:extLst>
                </a:gridCol>
                <a:gridCol w="2819400">
                  <a:extLst>
                    <a:ext uri="{9D8B030D-6E8A-4147-A177-3AD203B41FA5}">
                      <a16:colId xmlns:a16="http://schemas.microsoft.com/office/drawing/2014/main" val="20001"/>
                    </a:ext>
                  </a:extLst>
                </a:gridCol>
                <a:gridCol w="3962400">
                  <a:extLst>
                    <a:ext uri="{9D8B030D-6E8A-4147-A177-3AD203B41FA5}">
                      <a16:colId xmlns:a16="http://schemas.microsoft.com/office/drawing/2014/main" val="20002"/>
                    </a:ext>
                  </a:extLst>
                </a:gridCol>
              </a:tblGrid>
              <a:tr h="579109">
                <a:tc>
                  <a:txBody>
                    <a:bodyPr/>
                    <a:lstStyle/>
                    <a:p>
                      <a:r>
                        <a:rPr lang="en-US" sz="1600" dirty="0"/>
                        <a:t>Corporate Strategy</a:t>
                      </a:r>
                    </a:p>
                  </a:txBody>
                  <a:tcPr marT="45718" marB="45718"/>
                </a:tc>
                <a:tc>
                  <a:txBody>
                    <a:bodyPr/>
                    <a:lstStyle/>
                    <a:p>
                      <a:r>
                        <a:rPr lang="en-US" sz="1600" dirty="0"/>
                        <a:t>Sources of Value Creation</a:t>
                      </a:r>
                      <a:r>
                        <a:rPr lang="en-US" sz="1600" baseline="0" dirty="0"/>
                        <a:t> (V)</a:t>
                      </a:r>
                      <a:endParaRPr lang="en-US" sz="1600" dirty="0"/>
                    </a:p>
                  </a:txBody>
                  <a:tcPr marT="45718" marB="45718"/>
                </a:tc>
                <a:tc>
                  <a:txBody>
                    <a:bodyPr/>
                    <a:lstStyle/>
                    <a:p>
                      <a:r>
                        <a:rPr lang="en-US" sz="1600" dirty="0"/>
                        <a:t>Sources of Costs (C)</a:t>
                      </a:r>
                    </a:p>
                  </a:txBody>
                  <a:tcPr marT="45718" marB="45718"/>
                </a:tc>
                <a:extLst>
                  <a:ext uri="{0D108BD9-81ED-4DB2-BD59-A6C34878D82A}">
                    <a16:rowId xmlns:a16="http://schemas.microsoft.com/office/drawing/2014/main" val="10000"/>
                  </a:ext>
                </a:extLst>
              </a:tr>
              <a:tr h="2042128">
                <a:tc>
                  <a:txBody>
                    <a:bodyPr/>
                    <a:lstStyle/>
                    <a:p>
                      <a:r>
                        <a:rPr lang="en-US" sz="1600" dirty="0"/>
                        <a:t>Vertical Integration</a:t>
                      </a:r>
                    </a:p>
                  </a:txBody>
                  <a:tcPr marT="45718" marB="45718"/>
                </a:tc>
                <a:tc>
                  <a:txBody>
                    <a:bodyPr/>
                    <a:lstStyle/>
                    <a:p>
                      <a:pPr marL="171450" indent="-171450">
                        <a:buFont typeface="Arial" charset="0"/>
                        <a:buChar char="•"/>
                      </a:pPr>
                      <a:r>
                        <a:rPr lang="en-US" sz="1600" dirty="0"/>
                        <a:t>Can lower costs</a:t>
                      </a:r>
                    </a:p>
                    <a:p>
                      <a:pPr marL="171450" indent="-171450">
                        <a:buFont typeface="Arial" charset="0"/>
                        <a:buChar char="•"/>
                      </a:pPr>
                      <a:r>
                        <a:rPr lang="en-US" sz="1600" dirty="0"/>
                        <a:t>Can improve quality</a:t>
                      </a:r>
                    </a:p>
                    <a:p>
                      <a:pPr marL="171450" indent="-171450">
                        <a:buFont typeface="Arial" charset="0"/>
                        <a:buChar char="•"/>
                      </a:pPr>
                      <a:r>
                        <a:rPr lang="en-US" sz="1600" dirty="0"/>
                        <a:t>Can facilitate</a:t>
                      </a:r>
                      <a:r>
                        <a:rPr lang="en-US" sz="1600" baseline="0" dirty="0"/>
                        <a:t> scheduling and planning</a:t>
                      </a:r>
                    </a:p>
                    <a:p>
                      <a:pPr marL="171450" indent="-171450">
                        <a:buFont typeface="Arial" charset="0"/>
                        <a:buChar char="•"/>
                      </a:pPr>
                      <a:r>
                        <a:rPr lang="en-US" sz="1600" baseline="0" dirty="0"/>
                        <a:t>Facilitating investments in specialized assets</a:t>
                      </a:r>
                    </a:p>
                    <a:p>
                      <a:pPr marL="171450" indent="-171450">
                        <a:buFont typeface="Arial" charset="0"/>
                        <a:buChar char="•"/>
                      </a:pPr>
                      <a:r>
                        <a:rPr lang="en-US" sz="1600" baseline="0" dirty="0"/>
                        <a:t>Securing critical supplies and distribution channels</a:t>
                      </a:r>
                      <a:endParaRPr lang="en-US" sz="1600" dirty="0"/>
                    </a:p>
                  </a:txBody>
                  <a:tcPr marT="45718" marB="45718"/>
                </a:tc>
                <a:tc>
                  <a:txBody>
                    <a:bodyPr/>
                    <a:lstStyle/>
                    <a:p>
                      <a:pPr marL="171450" indent="-171450">
                        <a:buFont typeface="Arial" charset="0"/>
                        <a:buChar char="•"/>
                      </a:pPr>
                      <a:r>
                        <a:rPr lang="en-US" sz="1600" dirty="0"/>
                        <a:t>Can increase costs</a:t>
                      </a:r>
                    </a:p>
                    <a:p>
                      <a:pPr marL="171450" indent="-171450">
                        <a:buFont typeface="Arial" charset="0"/>
                        <a:buChar char="•"/>
                      </a:pPr>
                      <a:r>
                        <a:rPr lang="en-US" sz="1600" dirty="0"/>
                        <a:t>Can reduce quality</a:t>
                      </a:r>
                    </a:p>
                    <a:p>
                      <a:pPr marL="171450" indent="-171450">
                        <a:buFont typeface="Arial" charset="0"/>
                        <a:buChar char="•"/>
                      </a:pPr>
                      <a:r>
                        <a:rPr lang="en-US" sz="1600" dirty="0"/>
                        <a:t>Can reduce flexibility</a:t>
                      </a:r>
                    </a:p>
                    <a:p>
                      <a:pPr marL="171450" indent="-171450">
                        <a:buFont typeface="Arial" charset="0"/>
                        <a:buChar char="•"/>
                      </a:pPr>
                      <a:r>
                        <a:rPr lang="en-US" sz="1600" dirty="0"/>
                        <a:t>Increasing</a:t>
                      </a:r>
                      <a:r>
                        <a:rPr lang="en-US" sz="1600" baseline="0" dirty="0"/>
                        <a:t> potential for legal repercussions</a:t>
                      </a:r>
                    </a:p>
                    <a:p>
                      <a:endParaRPr lang="en-US" sz="1600" dirty="0"/>
                    </a:p>
                  </a:txBody>
                  <a:tcPr marT="45718" marB="45718"/>
                </a:tc>
                <a:extLst>
                  <a:ext uri="{0D108BD9-81ED-4DB2-BD59-A6C34878D82A}">
                    <a16:rowId xmlns:a16="http://schemas.microsoft.com/office/drawing/2014/main" val="10001"/>
                  </a:ext>
                </a:extLst>
              </a:tr>
              <a:tr h="1331348">
                <a:tc>
                  <a:txBody>
                    <a:bodyPr/>
                    <a:lstStyle/>
                    <a:p>
                      <a:r>
                        <a:rPr lang="en-US" sz="1600" dirty="0"/>
                        <a:t>Related Diversification</a:t>
                      </a:r>
                    </a:p>
                  </a:txBody>
                  <a:tcPr marT="45718" marB="45718"/>
                </a:tc>
                <a:tc>
                  <a:txBody>
                    <a:bodyPr/>
                    <a:lstStyle/>
                    <a:p>
                      <a:pPr marL="171450" indent="-171450">
                        <a:buFont typeface="Arial" charset="0"/>
                        <a:buChar char="•"/>
                      </a:pPr>
                      <a:r>
                        <a:rPr lang="en-US" sz="1600" dirty="0"/>
                        <a:t>Economies of scope</a:t>
                      </a:r>
                    </a:p>
                    <a:p>
                      <a:pPr marL="171450" indent="-171450">
                        <a:buFont typeface="Arial" charset="0"/>
                        <a:buChar char="•"/>
                      </a:pPr>
                      <a:r>
                        <a:rPr lang="en-US" sz="1600" dirty="0"/>
                        <a:t>Economies of scale</a:t>
                      </a:r>
                    </a:p>
                    <a:p>
                      <a:pPr marL="171450" indent="-171450">
                        <a:buFont typeface="Arial" charset="0"/>
                        <a:buChar char="•"/>
                      </a:pPr>
                      <a:r>
                        <a:rPr lang="en-US" sz="1600" dirty="0"/>
                        <a:t>Financial economies</a:t>
                      </a:r>
                    </a:p>
                    <a:p>
                      <a:pPr marL="628650" lvl="1" indent="-171450">
                        <a:buFont typeface="Arial" charset="0"/>
                        <a:buChar char="•"/>
                      </a:pPr>
                      <a:r>
                        <a:rPr lang="en-US" sz="1600" dirty="0"/>
                        <a:t>Restructuring</a:t>
                      </a:r>
                    </a:p>
                    <a:p>
                      <a:pPr marL="628650" lvl="1" indent="-171450">
                        <a:buFont typeface="Arial" charset="0"/>
                        <a:buChar char="•"/>
                      </a:pPr>
                      <a:r>
                        <a:rPr lang="en-US" sz="1600" dirty="0"/>
                        <a:t>Internal</a:t>
                      </a:r>
                      <a:r>
                        <a:rPr lang="en-US" sz="1600" baseline="0" dirty="0"/>
                        <a:t> capital markets</a:t>
                      </a:r>
                      <a:endParaRPr lang="en-US" sz="1600" dirty="0"/>
                    </a:p>
                  </a:txBody>
                  <a:tcPr marT="45718" marB="45718"/>
                </a:tc>
                <a:tc>
                  <a:txBody>
                    <a:bodyPr/>
                    <a:lstStyle/>
                    <a:p>
                      <a:pPr marL="171450" indent="-171450">
                        <a:buFont typeface="Arial" charset="0"/>
                        <a:buChar char="•"/>
                      </a:pPr>
                      <a:r>
                        <a:rPr lang="en-US" sz="1600" dirty="0"/>
                        <a:t>Coordination</a:t>
                      </a:r>
                    </a:p>
                    <a:p>
                      <a:pPr marL="171450" indent="-171450">
                        <a:buFont typeface="Arial" charset="0"/>
                        <a:buChar char="•"/>
                      </a:pPr>
                      <a:r>
                        <a:rPr lang="en-US" sz="1600" dirty="0"/>
                        <a:t>Influence costs</a:t>
                      </a:r>
                    </a:p>
                  </a:txBody>
                  <a:tcPr marT="45718" marB="45718"/>
                </a:tc>
                <a:extLst>
                  <a:ext uri="{0D108BD9-81ED-4DB2-BD59-A6C34878D82A}">
                    <a16:rowId xmlns:a16="http://schemas.microsoft.com/office/drawing/2014/main" val="10002"/>
                  </a:ext>
                </a:extLst>
              </a:tr>
              <a:tr h="851189">
                <a:tc>
                  <a:txBody>
                    <a:bodyPr/>
                    <a:lstStyle/>
                    <a:p>
                      <a:r>
                        <a:rPr lang="en-US" sz="1600" dirty="0"/>
                        <a:t>Unrelated Diversification</a:t>
                      </a:r>
                    </a:p>
                  </a:txBody>
                  <a:tcPr marT="45718" marB="45718"/>
                </a:tc>
                <a:tc>
                  <a:txBody>
                    <a:bodyPr/>
                    <a:lstStyle/>
                    <a:p>
                      <a:pPr marL="171450" indent="-171450">
                        <a:buFont typeface="Arial" charset="0"/>
                        <a:buChar char="•"/>
                      </a:pPr>
                      <a:r>
                        <a:rPr lang="en-US" sz="1600" dirty="0"/>
                        <a:t>Financial economies</a:t>
                      </a:r>
                    </a:p>
                    <a:p>
                      <a:pPr marL="628650" lvl="1" indent="-171450">
                        <a:buFont typeface="Arial" charset="0"/>
                        <a:buChar char="•"/>
                      </a:pPr>
                      <a:r>
                        <a:rPr lang="en-US" sz="1600" dirty="0"/>
                        <a:t>Restructuring</a:t>
                      </a:r>
                    </a:p>
                    <a:p>
                      <a:pPr marL="628650" lvl="1" indent="-171450">
                        <a:buFont typeface="Arial" charset="0"/>
                        <a:buChar char="•"/>
                      </a:pPr>
                      <a:r>
                        <a:rPr lang="en-US" sz="1600" dirty="0"/>
                        <a:t>Internal</a:t>
                      </a:r>
                      <a:r>
                        <a:rPr lang="en-US" sz="1600" baseline="0" dirty="0"/>
                        <a:t> capital markets</a:t>
                      </a:r>
                      <a:endParaRPr lang="en-US" sz="1600" dirty="0"/>
                    </a:p>
                  </a:txBody>
                  <a:tcPr marT="45718" marB="45718"/>
                </a:tc>
                <a:tc>
                  <a:txBody>
                    <a:bodyPr/>
                    <a:lstStyle/>
                    <a:p>
                      <a:pPr marL="171450" indent="-171450">
                        <a:buFont typeface="Arial" charset="0"/>
                        <a:buChar char="•"/>
                      </a:pPr>
                      <a:r>
                        <a:rPr lang="en-US" sz="1600" dirty="0"/>
                        <a:t>Influence costs</a:t>
                      </a:r>
                    </a:p>
                  </a:txBody>
                  <a:tcPr marT="45718" marB="45718"/>
                </a:tc>
                <a:extLst>
                  <a:ext uri="{0D108BD9-81ED-4DB2-BD59-A6C34878D82A}">
                    <a16:rowId xmlns:a16="http://schemas.microsoft.com/office/drawing/2014/main" val="10003"/>
                  </a:ext>
                </a:extLst>
              </a:tr>
            </a:tbl>
          </a:graphicData>
        </a:graphic>
      </p:graphicFrame>
      <p:sp>
        <p:nvSpPr>
          <p:cNvPr id="129026" name="Content Placeholder 2">
            <a:extLst>
              <a:ext uri="{FF2B5EF4-FFF2-40B4-BE49-F238E27FC236}">
                <a16:creationId xmlns:a16="http://schemas.microsoft.com/office/drawing/2014/main" id="{FB6B6C70-9246-490F-AF7B-2CD070A146A7}"/>
              </a:ext>
            </a:extLst>
          </p:cNvPr>
          <p:cNvSpPr>
            <a:spLocks noGrp="1"/>
          </p:cNvSpPr>
          <p:nvPr>
            <p:ph sz="half" idx="2"/>
          </p:nvPr>
        </p:nvSpPr>
        <p:spPr bwMode="auto">
          <a:xfrm>
            <a:off x="381000" y="6396257"/>
            <a:ext cx="1673225" cy="3540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sz="1400" dirty="0"/>
              <a:t>Exhibit 8.11</a:t>
            </a:r>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49" name="Title 1">
            <a:extLst>
              <a:ext uri="{FF2B5EF4-FFF2-40B4-BE49-F238E27FC236}">
                <a16:creationId xmlns:a16="http://schemas.microsoft.com/office/drawing/2014/main" id="{7C649468-EE23-4C37-A23D-5F05110D3321}"/>
              </a:ext>
            </a:extLst>
          </p:cNvPr>
          <p:cNvSpPr>
            <a:spLocks noGrp="1"/>
          </p:cNvSpPr>
          <p:nvPr>
            <p:ph type="title"/>
          </p:nvPr>
        </p:nvSpPr>
        <p:spPr bwMode="auto">
          <a:xfrm>
            <a:off x="0" y="304800"/>
            <a:ext cx="89916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cs typeface="Arial" panose="020B0604020202020204" pitchFamily="34" charset="0"/>
              </a:rPr>
              <a:t>Restructuring</a:t>
            </a:r>
          </a:p>
        </p:txBody>
      </p:sp>
      <p:sp>
        <p:nvSpPr>
          <p:cNvPr id="130050" name="Content Placeholder 2">
            <a:extLst>
              <a:ext uri="{FF2B5EF4-FFF2-40B4-BE49-F238E27FC236}">
                <a16:creationId xmlns:a16="http://schemas.microsoft.com/office/drawing/2014/main" id="{DA9387DF-0BA5-41DC-9B61-AC66ACDD275B}"/>
              </a:ext>
            </a:extLst>
          </p:cNvPr>
          <p:cNvSpPr>
            <a:spLocks noGrp="1"/>
          </p:cNvSpPr>
          <p:nvPr>
            <p:ph idx="1"/>
          </p:nvPr>
        </p:nvSpPr>
        <p:spPr bwMode="auto">
          <a:xfrm>
            <a:off x="457200" y="1417638"/>
            <a:ext cx="8534400" cy="51355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Reorganizing and divesting business units and activities </a:t>
            </a:r>
          </a:p>
          <a:p>
            <a:r>
              <a:rPr lang="en-US" altLang="en-US" dirty="0">
                <a:ea typeface="ヒラギノ角ゴ Pro W3" pitchFamily="122" charset="-128"/>
              </a:rPr>
              <a:t>Helps refocus a company </a:t>
            </a:r>
          </a:p>
          <a:p>
            <a:r>
              <a:rPr lang="en-US" altLang="en-US" dirty="0">
                <a:ea typeface="ヒラギノ角ゴ Pro W3" pitchFamily="122" charset="-128"/>
              </a:rPr>
              <a:t>Helps leverage core competencies more fully</a:t>
            </a:r>
          </a:p>
          <a:p>
            <a:r>
              <a:rPr lang="en-US" altLang="en-US" dirty="0">
                <a:ea typeface="ヒラギノ角ゴ Pro W3" pitchFamily="122" charset="-128"/>
              </a:rPr>
              <a:t>Helpful restructuring Tool: BCG growth-share matrix:</a:t>
            </a:r>
          </a:p>
          <a:p>
            <a:pPr lvl="1"/>
            <a:r>
              <a:rPr lang="en-US" altLang="en-US" dirty="0">
                <a:ea typeface="ヒラギノ角ゴ Pro W3" pitchFamily="122" charset="-128"/>
              </a:rPr>
              <a:t>Guides portfolio planning</a:t>
            </a:r>
          </a:p>
          <a:p>
            <a:pPr lvl="1"/>
            <a:r>
              <a:rPr lang="en-US" altLang="en-US" dirty="0">
                <a:ea typeface="ヒラギノ角ゴ Pro W3" pitchFamily="122" charset="-128"/>
              </a:rPr>
              <a:t>Each category warrants a different strategy</a:t>
            </a:r>
          </a:p>
          <a:p>
            <a:endParaRPr lang="en-US" altLang="en-US" dirty="0">
              <a:ea typeface="ヒラギノ角ゴ Pro W3" pitchFamily="122" charset="-128"/>
            </a:endParaRPr>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7" name="Title 1">
            <a:extLst>
              <a:ext uri="{FF2B5EF4-FFF2-40B4-BE49-F238E27FC236}">
                <a16:creationId xmlns:a16="http://schemas.microsoft.com/office/drawing/2014/main" id="{F868F89C-8FFD-4B82-B8DE-7BEA49F6B328}"/>
              </a:ext>
            </a:extLst>
          </p:cNvPr>
          <p:cNvSpPr>
            <a:spLocks noGrp="1"/>
          </p:cNvSpPr>
          <p:nvPr>
            <p:ph type="title"/>
          </p:nvPr>
        </p:nvSpPr>
        <p:spPr bwMode="auto">
          <a:xfrm>
            <a:off x="0" y="-1524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IN" altLang="en-US" dirty="0">
                <a:cs typeface="Arial" panose="020B0604020202020204" pitchFamily="34" charset="0"/>
              </a:rPr>
              <a:t>Boston Consulting Group (BCG) </a:t>
            </a:r>
            <a:br>
              <a:rPr lang="en-IN" altLang="en-US" dirty="0">
                <a:cs typeface="Arial" panose="020B0604020202020204" pitchFamily="34" charset="0"/>
              </a:rPr>
            </a:br>
            <a:r>
              <a:rPr lang="en-IN" altLang="en-US" dirty="0">
                <a:cs typeface="Arial" panose="020B0604020202020204" pitchFamily="34" charset="0"/>
              </a:rPr>
              <a:t>Growth-share Matrix</a:t>
            </a:r>
            <a:endParaRPr lang="en-US" altLang="en-US" dirty="0">
              <a:cs typeface="Arial" panose="020B0604020202020204" pitchFamily="34" charset="0"/>
            </a:endParaRPr>
          </a:p>
        </p:txBody>
      </p:sp>
      <p:pic>
        <p:nvPicPr>
          <p:cNvPr id="132101" name="Picture 1" descr="Graphic helps to define question marks, stars, cash cows, and dogs.">
            <a:extLst>
              <a:ext uri="{FF2B5EF4-FFF2-40B4-BE49-F238E27FC236}">
                <a16:creationId xmlns:a16="http://schemas.microsoft.com/office/drawing/2014/main" id="{F5AA5D59-10B7-4111-8598-3F941790621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09600" y="1533525"/>
            <a:ext cx="7467600" cy="4398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a:extLst>
              <a:ext uri="{FF2B5EF4-FFF2-40B4-BE49-F238E27FC236}">
                <a16:creationId xmlns:a16="http://schemas.microsoft.com/office/drawing/2014/main" id="{1C5CF042-0027-4A6F-ABDE-AF9F1176C161}"/>
              </a:ext>
            </a:extLst>
          </p:cNvPr>
          <p:cNvSpPr>
            <a:spLocks noGrp="1"/>
          </p:cNvSpPr>
          <p:nvPr>
            <p:ph sz="half" idx="2"/>
          </p:nvPr>
        </p:nvSpPr>
        <p:spPr>
          <a:xfrm>
            <a:off x="7010400" y="6019800"/>
            <a:ext cx="1676400" cy="511175"/>
          </a:xfrm>
        </p:spPr>
        <p:txBody>
          <a:bodyPr/>
          <a:lstStyle/>
          <a:p>
            <a:pPr marL="0" indent="0">
              <a:buFont typeface="Arial" panose="020B0604020202020204" pitchFamily="34" charset="0"/>
              <a:buNone/>
              <a:defRPr/>
            </a:pPr>
            <a:r>
              <a:rPr lang="en-US" altLang="en-US" dirty="0"/>
              <a:t>Exhibit 8.12</a:t>
            </a:r>
          </a:p>
          <a:p>
            <a:pPr>
              <a:defRPr/>
            </a:pPr>
            <a:endParaRPr lang="en-US" dirty="0"/>
          </a:p>
        </p:txBody>
      </p:sp>
      <p:sp>
        <p:nvSpPr>
          <p:cNvPr id="132100" name="Text Placeholder 3">
            <a:extLst>
              <a:ext uri="{FF2B5EF4-FFF2-40B4-BE49-F238E27FC236}">
                <a16:creationId xmlns:a16="http://schemas.microsoft.com/office/drawing/2014/main" id="{3E940BB9-5E72-4261-907A-BCE29C8CB3ED}"/>
              </a:ext>
            </a:extLst>
          </p:cNvPr>
          <p:cNvSpPr>
            <a:spLocks noGrp="1"/>
          </p:cNvSpPr>
          <p:nvPr>
            <p:ph type="body"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r>
              <a:rPr lang="en-US" altLang="en-US" dirty="0">
                <a:hlinkClick r:id="rId4" action="ppaction://hlinksldjump"/>
              </a:rPr>
              <a:t>Jump to Appendix 11 long image description</a:t>
            </a:r>
            <a:endParaRPr lang="en-US" altLang="en-US" dirty="0"/>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Title 1">
            <a:extLst>
              <a:ext uri="{FF2B5EF4-FFF2-40B4-BE49-F238E27FC236}">
                <a16:creationId xmlns:a16="http://schemas.microsoft.com/office/drawing/2014/main" id="{6F531182-F14C-4501-BB7A-C77B4612340E}"/>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cs typeface="Arial" panose="020B0604020202020204" pitchFamily="34" charset="0"/>
              </a:rPr>
              <a:t>Learning Objectives</a:t>
            </a:r>
            <a:endParaRPr lang="en-US" altLang="en-US" sz="2400" dirty="0">
              <a:cs typeface="Arial" panose="020B0604020202020204" pitchFamily="34" charset="0"/>
            </a:endParaRPr>
          </a:p>
        </p:txBody>
      </p:sp>
      <p:sp>
        <p:nvSpPr>
          <p:cNvPr id="81922" name="Content Placeholder 2">
            <a:extLst>
              <a:ext uri="{FF2B5EF4-FFF2-40B4-BE49-F238E27FC236}">
                <a16:creationId xmlns:a16="http://schemas.microsoft.com/office/drawing/2014/main" id="{0B0773C7-81C6-4273-9A1B-0F71F4434048}"/>
              </a:ext>
            </a:extLst>
          </p:cNvPr>
          <p:cNvSpPr>
            <a:spLocks noGrp="1"/>
          </p:cNvSpPr>
          <p:nvPr>
            <p:ph idx="1"/>
          </p:nvPr>
        </p:nvSpPr>
        <p:spPr bwMode="auto">
          <a:xfrm>
            <a:off x="457200" y="1295400"/>
            <a:ext cx="8229600" cy="5135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914400" indent="-914400" eaLnBrk="1" hangingPunct="1">
              <a:spcBef>
                <a:spcPct val="0"/>
              </a:spcBef>
              <a:spcAft>
                <a:spcPts val="600"/>
              </a:spcAft>
              <a:buFont typeface="Arial" panose="020B0604020202020204" pitchFamily="34" charset="0"/>
              <a:buNone/>
            </a:pPr>
            <a:r>
              <a:rPr lang="en-US" altLang="en-US" sz="2000" dirty="0">
                <a:cs typeface="Arial" panose="020B0604020202020204" pitchFamily="34" charset="0"/>
              </a:rPr>
              <a:t>LO 8-1	Define corporate strategy and describe the three dimensions along which it is assessed.</a:t>
            </a:r>
          </a:p>
          <a:p>
            <a:pPr marL="914400" indent="-914400" eaLnBrk="1" hangingPunct="1">
              <a:spcBef>
                <a:spcPct val="0"/>
              </a:spcBef>
              <a:spcAft>
                <a:spcPts val="600"/>
              </a:spcAft>
              <a:buFont typeface="Arial" panose="020B0604020202020204" pitchFamily="34" charset="0"/>
              <a:buNone/>
            </a:pPr>
            <a:r>
              <a:rPr lang="en-US" altLang="en-US" sz="2000" dirty="0">
                <a:cs typeface="Arial" panose="020B0604020202020204" pitchFamily="34" charset="0"/>
              </a:rPr>
              <a:t>LO 8-2  	Explain why firms need to grow, and evaluate different growth motives.</a:t>
            </a:r>
          </a:p>
          <a:p>
            <a:pPr marL="914400" indent="-914400" eaLnBrk="1" hangingPunct="1">
              <a:spcBef>
                <a:spcPct val="0"/>
              </a:spcBef>
              <a:spcAft>
                <a:spcPts val="600"/>
              </a:spcAft>
              <a:buFont typeface="Arial" panose="020B0604020202020204" pitchFamily="34" charset="0"/>
              <a:buNone/>
            </a:pPr>
            <a:r>
              <a:rPr lang="en-US" altLang="en-US" sz="2000" dirty="0">
                <a:cs typeface="Arial" panose="020B0604020202020204" pitchFamily="34" charset="0"/>
              </a:rPr>
              <a:t>LO 8-3  	Describe and evaluate different options firms have to organize economic activity.</a:t>
            </a:r>
          </a:p>
          <a:p>
            <a:pPr marL="914400" indent="-914400" eaLnBrk="1" hangingPunct="1">
              <a:spcBef>
                <a:spcPct val="0"/>
              </a:spcBef>
              <a:spcAft>
                <a:spcPts val="600"/>
              </a:spcAft>
              <a:buFont typeface="Arial" panose="020B0604020202020204" pitchFamily="34" charset="0"/>
              <a:buNone/>
            </a:pPr>
            <a:r>
              <a:rPr lang="en-US" altLang="en-US" sz="2000" dirty="0">
                <a:cs typeface="Arial" panose="020B0604020202020204" pitchFamily="34" charset="0"/>
              </a:rPr>
              <a:t>LO 8-3  	Describe the two types of vertical integration along the industry value chain: backward and forward vertical integration.</a:t>
            </a:r>
          </a:p>
          <a:p>
            <a:pPr marL="914400" indent="-914400" eaLnBrk="1" hangingPunct="1">
              <a:spcBef>
                <a:spcPct val="0"/>
              </a:spcBef>
              <a:spcAft>
                <a:spcPts val="600"/>
              </a:spcAft>
              <a:buFont typeface="Arial" panose="020B0604020202020204" pitchFamily="34" charset="0"/>
              <a:buNone/>
            </a:pPr>
            <a:r>
              <a:rPr lang="en-US" altLang="en-US" sz="2000" dirty="0">
                <a:cs typeface="Arial" panose="020B0604020202020204" pitchFamily="34" charset="0"/>
              </a:rPr>
              <a:t>LO 8-5  	Identify and evaluate benefits and risks of vertical integration.</a:t>
            </a:r>
          </a:p>
          <a:p>
            <a:pPr marL="914400" indent="-914400" eaLnBrk="1" hangingPunct="1">
              <a:spcBef>
                <a:spcPct val="0"/>
              </a:spcBef>
              <a:spcAft>
                <a:spcPts val="600"/>
              </a:spcAft>
              <a:buFont typeface="Arial" panose="020B0604020202020204" pitchFamily="34" charset="0"/>
              <a:buNone/>
            </a:pPr>
            <a:r>
              <a:rPr lang="en-US" altLang="en-US" sz="2000" dirty="0">
                <a:ea typeface="ヒラギノ角ゴ Pro W3" pitchFamily="122" charset="-128"/>
              </a:rPr>
              <a:t>LO 8-6  	Describe and examine alternatives to vertical integration.</a:t>
            </a:r>
          </a:p>
          <a:p>
            <a:pPr marL="914400" indent="-914400" eaLnBrk="1" hangingPunct="1">
              <a:spcBef>
                <a:spcPct val="0"/>
              </a:spcBef>
              <a:spcAft>
                <a:spcPts val="600"/>
              </a:spcAft>
              <a:buFont typeface="Arial" panose="020B0604020202020204" pitchFamily="34" charset="0"/>
              <a:buNone/>
            </a:pPr>
            <a:r>
              <a:rPr lang="en-US" altLang="en-US" sz="2000" dirty="0">
                <a:ea typeface="ヒラギノ角ゴ Pro W3" pitchFamily="122" charset="-128"/>
              </a:rPr>
              <a:t>LO 8-7  	Describe and evaluate different types of corporate diversification.</a:t>
            </a:r>
          </a:p>
          <a:p>
            <a:pPr marL="914400" indent="-914400" eaLnBrk="1" hangingPunct="1">
              <a:spcBef>
                <a:spcPct val="0"/>
              </a:spcBef>
              <a:spcAft>
                <a:spcPts val="600"/>
              </a:spcAft>
              <a:buFont typeface="Arial" panose="020B0604020202020204" pitchFamily="34" charset="0"/>
              <a:buNone/>
            </a:pPr>
            <a:r>
              <a:rPr lang="en-US" altLang="en-US" sz="2000" dirty="0">
                <a:ea typeface="ヒラギノ角ゴ Pro W3" pitchFamily="122" charset="-128"/>
              </a:rPr>
              <a:t>LO 8-8  	Apply the core competence–market matrix to derive different diversification strategies.</a:t>
            </a:r>
          </a:p>
          <a:p>
            <a:pPr marL="914400" indent="-914400" eaLnBrk="1" hangingPunct="1">
              <a:spcBef>
                <a:spcPct val="0"/>
              </a:spcBef>
              <a:spcAft>
                <a:spcPts val="600"/>
              </a:spcAft>
              <a:buFont typeface="Arial" panose="020B0604020202020204" pitchFamily="34" charset="0"/>
              <a:buNone/>
            </a:pPr>
            <a:r>
              <a:rPr lang="en-US" altLang="en-US" sz="2000" dirty="0">
                <a:ea typeface="ヒラギノ角ゴ Pro W3" pitchFamily="122" charset="-128"/>
              </a:rPr>
              <a:t>LO 8-9	Explain when a diversification strategy creates a competitive advantage and when it does not.</a:t>
            </a:r>
          </a:p>
          <a:p>
            <a:pPr marL="914400" indent="-914400" eaLnBrk="1" hangingPunct="1">
              <a:spcBef>
                <a:spcPct val="0"/>
              </a:spcBef>
              <a:spcAft>
                <a:spcPts val="600"/>
              </a:spcAft>
              <a:buFont typeface="Arial" panose="020B0604020202020204" pitchFamily="34" charset="0"/>
              <a:buNone/>
            </a:pPr>
            <a:endParaRPr lang="en-US" altLang="en-US" sz="2000" dirty="0">
              <a:cs typeface="Arial" panose="020B0604020202020204" pitchFamily="34" charset="0"/>
            </a:endParaRP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5" name="Title 1">
            <a:extLst>
              <a:ext uri="{FF2B5EF4-FFF2-40B4-BE49-F238E27FC236}">
                <a16:creationId xmlns:a16="http://schemas.microsoft.com/office/drawing/2014/main" id="{58DB1710-F0C9-4E81-96F9-368B38A2FF6E}"/>
              </a:ext>
            </a:extLst>
          </p:cNvPr>
          <p:cNvSpPr>
            <a:spLocks noGrp="1"/>
          </p:cNvSpPr>
          <p:nvPr>
            <p:ph type="title"/>
          </p:nvPr>
        </p:nvSpPr>
        <p:spPr bwMode="auto">
          <a:xfrm>
            <a:off x="0" y="304800"/>
            <a:ext cx="89916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cs typeface="Arial" panose="020B0604020202020204" pitchFamily="34" charset="0"/>
              </a:rPr>
              <a:t>Internal Capital Markets</a:t>
            </a:r>
          </a:p>
        </p:txBody>
      </p:sp>
      <p:sp>
        <p:nvSpPr>
          <p:cNvPr id="134146" name="Content Placeholder 2">
            <a:extLst>
              <a:ext uri="{FF2B5EF4-FFF2-40B4-BE49-F238E27FC236}">
                <a16:creationId xmlns:a16="http://schemas.microsoft.com/office/drawing/2014/main" id="{B3E6ED8A-D752-4ED7-9527-5FE17801115D}"/>
              </a:ext>
            </a:extLst>
          </p:cNvPr>
          <p:cNvSpPr>
            <a:spLocks noGrp="1"/>
          </p:cNvSpPr>
          <p:nvPr>
            <p:ph idx="1"/>
          </p:nvPr>
        </p:nvSpPr>
        <p:spPr bwMode="auto">
          <a:xfrm>
            <a:off x="457200" y="1417638"/>
            <a:ext cx="8534400" cy="51355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A way to allocate capital at a lower cost</a:t>
            </a:r>
          </a:p>
          <a:p>
            <a:pPr lvl="1"/>
            <a:r>
              <a:rPr lang="en-US" altLang="en-US" dirty="0">
                <a:ea typeface="ヒラギノ角ゴ Pro W3" pitchFamily="122" charset="-128"/>
              </a:rPr>
              <a:t>If more efficient than external markets</a:t>
            </a:r>
          </a:p>
          <a:p>
            <a:r>
              <a:rPr lang="en-US" altLang="en-US" dirty="0">
                <a:ea typeface="ヒラギノ角ゴ Pro W3" pitchFamily="122" charset="-128"/>
              </a:rPr>
              <a:t>A source of value creation in diversification strategy</a:t>
            </a:r>
          </a:p>
          <a:p>
            <a:endParaRPr lang="en-US" altLang="en-US" dirty="0">
              <a:ea typeface="ヒラギノ角ゴ Pro W3" pitchFamily="122" charset="-128"/>
            </a:endParaRPr>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4994" name="Title 1">
            <a:extLst>
              <a:ext uri="{FF2B5EF4-FFF2-40B4-BE49-F238E27FC236}">
                <a16:creationId xmlns:a16="http://schemas.microsoft.com/office/drawing/2014/main" id="{9543327A-C24D-425B-97E1-3E67CC770AF1}"/>
              </a:ext>
            </a:extLst>
          </p:cNvPr>
          <p:cNvSpPr>
            <a:spLocks noGrp="1"/>
          </p:cNvSpPr>
          <p:nvPr>
            <p:ph type="title"/>
          </p:nvPr>
        </p:nvSpPr>
        <p:spPr bwMode="auto">
          <a:xfrm>
            <a:off x="0" y="2362200"/>
            <a:ext cx="9144000" cy="18875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b="1" dirty="0">
                <a:solidFill>
                  <a:schemeClr val="tx1"/>
                </a:solidFill>
                <a:ea typeface="ヒラギノ角ゴ Pro W3" pitchFamily="122" charset="-128"/>
              </a:rPr>
              <a:t>Appendices</a:t>
            </a:r>
            <a:br>
              <a:rPr lang="en-US" altLang="en-US" b="1" dirty="0">
                <a:solidFill>
                  <a:schemeClr val="tx1"/>
                </a:solidFill>
                <a:ea typeface="ヒラギノ角ゴ Pro W3" pitchFamily="122" charset="-128"/>
              </a:rPr>
            </a:br>
            <a:r>
              <a:rPr lang="en-US" altLang="en-US" b="1" dirty="0">
                <a:solidFill>
                  <a:schemeClr val="tx1"/>
                </a:solidFill>
                <a:ea typeface="ヒラギノ角ゴ Pro W3" pitchFamily="122" charset="-128"/>
              </a:rPr>
              <a:t>Descriptions of Visual Graphics to Support</a:t>
            </a:r>
            <a:br>
              <a:rPr lang="en-US" altLang="en-US" b="1" dirty="0">
                <a:solidFill>
                  <a:schemeClr val="tx1"/>
                </a:solidFill>
                <a:ea typeface="ヒラギノ角ゴ Pro W3" pitchFamily="122" charset="-128"/>
              </a:rPr>
            </a:br>
            <a:r>
              <a:rPr lang="en-US" altLang="en-US" b="1" dirty="0">
                <a:solidFill>
                  <a:schemeClr val="tx1"/>
                </a:solidFill>
                <a:ea typeface="ヒラギノ角ゴ Pro W3" pitchFamily="122" charset="-128"/>
              </a:rPr>
              <a:t>Student Accessibility Needs</a:t>
            </a:r>
          </a:p>
        </p:txBody>
      </p:sp>
    </p:spTree>
    <p:extLst>
      <p:ext uri="{BB962C8B-B14F-4D97-AF65-F5344CB8AC3E}">
        <p14:creationId xmlns:p14="http://schemas.microsoft.com/office/powerpoint/2010/main" val="4050634485"/>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6193" name="Title 1">
            <a:extLst>
              <a:ext uri="{FF2B5EF4-FFF2-40B4-BE49-F238E27FC236}">
                <a16:creationId xmlns:a16="http://schemas.microsoft.com/office/drawing/2014/main" id="{5102E397-93A2-4C7F-A63F-59C589F8DBAA}"/>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Appendix 1 The AFI Strategy Framework</a:t>
            </a:r>
          </a:p>
        </p:txBody>
      </p:sp>
      <p:sp>
        <p:nvSpPr>
          <p:cNvPr id="136194" name="Content Placeholder 9">
            <a:extLst>
              <a:ext uri="{FF2B5EF4-FFF2-40B4-BE49-F238E27FC236}">
                <a16:creationId xmlns:a16="http://schemas.microsoft.com/office/drawing/2014/main" id="{A5F7965E-8B7E-4D20-BCFD-0AE88E98A632}"/>
              </a:ext>
            </a:extLst>
          </p:cNvPr>
          <p:cNvSpPr>
            <a:spLocks noGrp="1"/>
          </p:cNvSpPr>
          <p:nvPr>
            <p:ph idx="1"/>
          </p:nvPr>
        </p:nvSpPr>
        <p:spPr bwMode="auto">
          <a:xfrm>
            <a:off x="457200" y="1371600"/>
            <a:ext cx="8229600" cy="4648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sz="1200" dirty="0"/>
              <a:t>The important inside circle is titled "Gaining and Sustaining a Competitive Advantage" that is at the very center of the image, with five different circles on the outside of it. Arrows go back and forth from the center circle to each of the five outer circles. The five outer circles are labeled: (1) Getting Started, (2) External and Internal Analysis, (3) Formulation: Business Strategy, (4) Formulation, Corporate Strategy, and (5) Implementation.</a:t>
            </a:r>
          </a:p>
          <a:p>
            <a:pPr marL="0" indent="0">
              <a:buFont typeface="Arial" panose="020B0604020202020204" pitchFamily="34" charset="0"/>
              <a:buNone/>
            </a:pPr>
            <a:r>
              <a:rPr lang="en-US" altLang="en-US" sz="1200" dirty="0"/>
              <a:t>Each of these outer five circles have a brief description beside them to explain what the circle means:</a:t>
            </a:r>
          </a:p>
          <a:p>
            <a:pPr marL="0" indent="0">
              <a:buFont typeface="Arial" panose="020B0604020202020204" pitchFamily="34" charset="0"/>
              <a:buNone/>
            </a:pPr>
            <a:r>
              <a:rPr lang="en-US" altLang="en-US" sz="1200" dirty="0"/>
              <a:t>Under the first outer circle titled "Getting Started," it says: Part 1, Strategy Analysis, "What is Strategy (Chapter 1)" and "Strategic Leadership: Managing the Strategy Process (Chapter 2)."</a:t>
            </a:r>
          </a:p>
          <a:p>
            <a:pPr marL="0" indent="0">
              <a:buFont typeface="Arial" panose="020B0604020202020204" pitchFamily="34" charset="0"/>
              <a:buNone/>
            </a:pPr>
            <a:r>
              <a:rPr lang="en-US" altLang="en-US" sz="1200" dirty="0"/>
              <a:t>Under the second outer circle titled "External and Internal Analysis," it says: Part 1, Strategy Analysis, "External Analysis: Industry Structure, Competitive Forces and Strategic Groups (Chapter 3)," "Internal Analysis: Resources, Capabilities and Core Competencies (Chapter 4)," and "Competitive Advantage, Firm Performance, and Business Models (Chapter 5)."</a:t>
            </a:r>
          </a:p>
          <a:p>
            <a:pPr marL="0" indent="0">
              <a:buFont typeface="Arial" panose="020B0604020202020204" pitchFamily="34" charset="0"/>
              <a:buNone/>
            </a:pPr>
            <a:r>
              <a:rPr lang="en-US" altLang="en-US" sz="1200" dirty="0"/>
              <a:t>Under the third outer circle titled "Formulation: Business Strategy," it says: Part 2, Strategy Formulation, "Business Strategy: Differentiation, Cost Leadership and Integration (Chapter 6)" and "Business Strategy, Innovation and Entrepreneurship (Chapter 7)."</a:t>
            </a:r>
          </a:p>
          <a:p>
            <a:pPr marL="0" indent="0">
              <a:buFont typeface="Arial" panose="020B0604020202020204" pitchFamily="34" charset="0"/>
              <a:buNone/>
            </a:pPr>
            <a:r>
              <a:rPr lang="en-US" altLang="en-US" sz="1200" dirty="0"/>
              <a:t>Under the fourth outer circle titled "Formulation: Corporate Strategy," it says: Part 2, Strategy Formulation, "Corporate Strategy: Vertical Integration and Diversification (Chapter 8)," "Corporate Strategy: Strategic Alliances, Mergers and Acquisitions (Chapter 9)," and "Global Strategy: Competing Around the World (Chapter 10)."</a:t>
            </a:r>
          </a:p>
          <a:p>
            <a:pPr marL="0" indent="0">
              <a:buFont typeface="Arial" panose="020B0604020202020204" pitchFamily="34" charset="0"/>
              <a:buNone/>
            </a:pPr>
            <a:r>
              <a:rPr lang="en-US" altLang="en-US" sz="1200" dirty="0"/>
              <a:t>Under the fifth outer circle titled "Implementation," it says: Part 3, Strategy Implementation, "Organizational Design: Structure, Culture and Control (Chapter 11)," and "Corporate Governance and Business Ethics (Chapter 12)."</a:t>
            </a:r>
          </a:p>
        </p:txBody>
      </p:sp>
      <p:sp>
        <p:nvSpPr>
          <p:cNvPr id="136195" name="Text Placeholder 11">
            <a:extLst>
              <a:ext uri="{FF2B5EF4-FFF2-40B4-BE49-F238E27FC236}">
                <a16:creationId xmlns:a16="http://schemas.microsoft.com/office/drawing/2014/main" id="{F7D33338-A0A6-4154-A29E-06CF10CC3D72}"/>
              </a:ext>
            </a:extLst>
          </p:cNvPr>
          <p:cNvSpPr>
            <a:spLocks noGrp="1"/>
          </p:cNvSpPr>
          <p:nvPr>
            <p:ph type="body" sz="quarter" idx="16"/>
          </p:nvPr>
        </p:nvSpPr>
        <p:spPr bwMode="auto">
          <a:xfrm>
            <a:off x="3886200" y="6438900"/>
            <a:ext cx="1371600" cy="228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r>
              <a:rPr lang="en-US" altLang="en-US" dirty="0">
                <a:hlinkClick r:id="rId2" action="ppaction://hlinksldjump"/>
              </a:rPr>
              <a:t>Return to slide</a:t>
            </a:r>
            <a:endParaRPr lang="en-US" altLang="en-US" dirty="0"/>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7217" name="Title 1">
            <a:extLst>
              <a:ext uri="{FF2B5EF4-FFF2-40B4-BE49-F238E27FC236}">
                <a16:creationId xmlns:a16="http://schemas.microsoft.com/office/drawing/2014/main" id="{0A11FC2B-7E4E-4D7D-BEC0-F6ABA843C4CB}"/>
              </a:ext>
            </a:extLst>
          </p:cNvPr>
          <p:cNvSpPr>
            <a:spLocks noGrp="1"/>
          </p:cNvSpPr>
          <p:nvPr>
            <p:ph type="title"/>
          </p:nvPr>
        </p:nvSpPr>
        <p:spPr bwMode="auto">
          <a:xfrm>
            <a:off x="0" y="76200"/>
            <a:ext cx="89916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3200" dirty="0"/>
              <a:t>Appendix 2 </a:t>
            </a:r>
            <a:r>
              <a:rPr lang="en-US" altLang="en-US" sz="3200" dirty="0">
                <a:ea typeface="ヒラギノ角ゴ Pro W3" pitchFamily="122" charset="-128"/>
              </a:rPr>
              <a:t>Internal and External Transaction Costs</a:t>
            </a:r>
            <a:endParaRPr lang="en-US" altLang="en-US" sz="3200" dirty="0"/>
          </a:p>
        </p:txBody>
      </p:sp>
      <p:sp>
        <p:nvSpPr>
          <p:cNvPr id="137218" name="Content Placeholder 9">
            <a:extLst>
              <a:ext uri="{FF2B5EF4-FFF2-40B4-BE49-F238E27FC236}">
                <a16:creationId xmlns:a16="http://schemas.microsoft.com/office/drawing/2014/main" id="{A38240CA-67A0-43D6-9DF2-F62274251845}"/>
              </a:ext>
            </a:extLst>
          </p:cNvPr>
          <p:cNvSpPr>
            <a:spLocks noGrp="1"/>
          </p:cNvSpPr>
          <p:nvPr>
            <p:ph idx="1"/>
          </p:nvPr>
        </p:nvSpPr>
        <p:spPr bwMode="auto">
          <a:xfrm>
            <a:off x="457200" y="1371600"/>
            <a:ext cx="8229600" cy="3581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sz="2400" dirty="0"/>
              <a:t>It has two circles, Firm A and Firm B, and shows the respective internal transactions costs within Firm A and Firm B via an arrow inside the circle. This image also shows the external transactions that occur when Firm A and Firm B do business with one another, with an arrow pointing externally from the circles under a title called "Market."</a:t>
            </a:r>
          </a:p>
        </p:txBody>
      </p:sp>
      <p:sp>
        <p:nvSpPr>
          <p:cNvPr id="137219" name="Text Placeholder 11">
            <a:extLst>
              <a:ext uri="{FF2B5EF4-FFF2-40B4-BE49-F238E27FC236}">
                <a16:creationId xmlns:a16="http://schemas.microsoft.com/office/drawing/2014/main" id="{51F58BE7-9B44-4AC0-AE2B-451CF463693E}"/>
              </a:ext>
            </a:extLst>
          </p:cNvPr>
          <p:cNvSpPr>
            <a:spLocks noGrp="1"/>
          </p:cNvSpPr>
          <p:nvPr>
            <p:ph type="body" sz="quarter" idx="16"/>
          </p:nvPr>
        </p:nvSpPr>
        <p:spPr bwMode="auto">
          <a:xfrm>
            <a:off x="3886200" y="6248400"/>
            <a:ext cx="1371600" cy="4048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r>
              <a:rPr lang="en-US" altLang="en-US" dirty="0">
                <a:hlinkClick r:id="rId2" action="ppaction://hlinksldjump"/>
              </a:rPr>
              <a:t>Return to slide</a:t>
            </a:r>
            <a:endParaRPr lang="en-US" altLang="en-US" dirty="0"/>
          </a:p>
        </p:txBody>
      </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8241" name="Title 1">
            <a:extLst>
              <a:ext uri="{FF2B5EF4-FFF2-40B4-BE49-F238E27FC236}">
                <a16:creationId xmlns:a16="http://schemas.microsoft.com/office/drawing/2014/main" id="{863A3527-0165-4968-B188-7378CF6222AD}"/>
              </a:ext>
            </a:extLst>
          </p:cNvPr>
          <p:cNvSpPr>
            <a:spLocks noGrp="1"/>
          </p:cNvSpPr>
          <p:nvPr>
            <p:ph type="title"/>
          </p:nvPr>
        </p:nvSpPr>
        <p:spPr bwMode="auto">
          <a:xfrm>
            <a:off x="-11113" y="0"/>
            <a:ext cx="9144001"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2800" dirty="0"/>
              <a:t>Appendix 3 </a:t>
            </a:r>
            <a:r>
              <a:rPr lang="en-IN" altLang="en-US" sz="2800" dirty="0">
                <a:cs typeface="Arial" panose="020B0604020202020204" pitchFamily="34" charset="0"/>
              </a:rPr>
              <a:t>Organizing Economic Activity: </a:t>
            </a:r>
            <a:br>
              <a:rPr lang="en-IN" altLang="en-US" sz="2800" dirty="0">
                <a:cs typeface="Arial" panose="020B0604020202020204" pitchFamily="34" charset="0"/>
              </a:rPr>
            </a:br>
            <a:r>
              <a:rPr lang="en-IN" altLang="en-US" sz="2800" dirty="0">
                <a:cs typeface="Arial" panose="020B0604020202020204" pitchFamily="34" charset="0"/>
              </a:rPr>
              <a:t>Firms vs. Markets</a:t>
            </a:r>
            <a:endParaRPr lang="en-US" altLang="en-US" sz="2800" dirty="0"/>
          </a:p>
        </p:txBody>
      </p:sp>
      <p:sp>
        <p:nvSpPr>
          <p:cNvPr id="138242" name="Content Placeholder 9">
            <a:extLst>
              <a:ext uri="{FF2B5EF4-FFF2-40B4-BE49-F238E27FC236}">
                <a16:creationId xmlns:a16="http://schemas.microsoft.com/office/drawing/2014/main" id="{29FF0C4B-FE00-4733-B7D7-8189EDB96295}"/>
              </a:ext>
            </a:extLst>
          </p:cNvPr>
          <p:cNvSpPr>
            <a:spLocks noGrp="1"/>
          </p:cNvSpPr>
          <p:nvPr>
            <p:ph idx="1"/>
          </p:nvPr>
        </p:nvSpPr>
        <p:spPr bwMode="auto">
          <a:xfrm>
            <a:off x="457200" y="1371600"/>
            <a:ext cx="8229600" cy="495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sz="800" dirty="0"/>
              <a:t>Firm Advantages:</a:t>
            </a:r>
          </a:p>
          <a:p>
            <a:pPr marL="0" indent="0">
              <a:buFont typeface="Arial" panose="020B0604020202020204" pitchFamily="34" charset="0"/>
              <a:buNone/>
            </a:pPr>
            <a:r>
              <a:rPr lang="en-US" altLang="en-US" sz="800" dirty="0"/>
              <a:t>Command and control (flat &amp; hierarchical)</a:t>
            </a:r>
          </a:p>
          <a:p>
            <a:pPr marL="0" indent="0">
              <a:buFont typeface="Arial" panose="020B0604020202020204" pitchFamily="34" charset="0"/>
              <a:buNone/>
            </a:pPr>
            <a:r>
              <a:rPr lang="en-US" altLang="en-US" sz="800" dirty="0"/>
              <a:t>Coordination</a:t>
            </a:r>
          </a:p>
          <a:p>
            <a:pPr marL="0" indent="0">
              <a:buFont typeface="Arial" panose="020B0604020202020204" pitchFamily="34" charset="0"/>
              <a:buNone/>
            </a:pPr>
            <a:r>
              <a:rPr lang="en-US" altLang="en-US" sz="800" dirty="0"/>
              <a:t>Transaction specific investments</a:t>
            </a:r>
          </a:p>
          <a:p>
            <a:pPr marL="0" indent="0">
              <a:buFont typeface="Arial" panose="020B0604020202020204" pitchFamily="34" charset="0"/>
              <a:buNone/>
            </a:pPr>
            <a:r>
              <a:rPr lang="en-US" altLang="en-US" sz="800" dirty="0"/>
              <a:t>Community of knowledge</a:t>
            </a:r>
          </a:p>
          <a:p>
            <a:pPr marL="0" indent="0">
              <a:buFont typeface="Arial" panose="020B0604020202020204" pitchFamily="34" charset="0"/>
              <a:buNone/>
            </a:pPr>
            <a:endParaRPr lang="en-US" altLang="en-US" sz="800" dirty="0"/>
          </a:p>
          <a:p>
            <a:pPr marL="0" indent="0">
              <a:buFont typeface="Arial" panose="020B0604020202020204" pitchFamily="34" charset="0"/>
              <a:buNone/>
            </a:pPr>
            <a:r>
              <a:rPr lang="en-US" altLang="en-US" sz="800" dirty="0"/>
              <a:t>Firm Disadvantages:</a:t>
            </a:r>
          </a:p>
          <a:p>
            <a:pPr marL="0" indent="0">
              <a:buFont typeface="Arial" panose="020B0604020202020204" pitchFamily="34" charset="0"/>
              <a:buNone/>
            </a:pPr>
            <a:r>
              <a:rPr lang="en-US" altLang="en-US" sz="800" dirty="0"/>
              <a:t>Administrative costs</a:t>
            </a:r>
          </a:p>
          <a:p>
            <a:pPr marL="0" indent="0">
              <a:buFont typeface="Arial" panose="020B0604020202020204" pitchFamily="34" charset="0"/>
              <a:buNone/>
            </a:pPr>
            <a:r>
              <a:rPr lang="en-US" altLang="en-US" sz="800" dirty="0"/>
              <a:t>Low powered incentives</a:t>
            </a:r>
          </a:p>
          <a:p>
            <a:pPr marL="0" indent="0">
              <a:buFont typeface="Arial" panose="020B0604020202020204" pitchFamily="34" charset="0"/>
              <a:buNone/>
            </a:pPr>
            <a:r>
              <a:rPr lang="en-US" altLang="en-US" sz="800" dirty="0"/>
              <a:t>Principle agent problem</a:t>
            </a:r>
          </a:p>
          <a:p>
            <a:pPr marL="0" indent="0">
              <a:buFont typeface="Arial" panose="020B0604020202020204" pitchFamily="34" charset="0"/>
              <a:buNone/>
            </a:pPr>
            <a:endParaRPr lang="en-US" altLang="en-US" sz="800" dirty="0"/>
          </a:p>
          <a:p>
            <a:pPr marL="0" indent="0">
              <a:buFont typeface="Arial" panose="020B0604020202020204" pitchFamily="34" charset="0"/>
              <a:buNone/>
            </a:pPr>
            <a:r>
              <a:rPr lang="en-US" altLang="en-US" sz="800" dirty="0"/>
              <a:t>Market Advantages:</a:t>
            </a:r>
          </a:p>
          <a:p>
            <a:pPr marL="0" indent="0">
              <a:buFont typeface="Arial" panose="020B0604020202020204" pitchFamily="34" charset="0"/>
              <a:buNone/>
            </a:pPr>
            <a:r>
              <a:rPr lang="en-US" altLang="en-US" sz="800" dirty="0"/>
              <a:t>High powered incentives</a:t>
            </a:r>
          </a:p>
          <a:p>
            <a:pPr marL="0" indent="0">
              <a:buFont typeface="Arial" panose="020B0604020202020204" pitchFamily="34" charset="0"/>
              <a:buNone/>
            </a:pPr>
            <a:r>
              <a:rPr lang="en-US" altLang="en-US" sz="800" dirty="0"/>
              <a:t>Flexibility</a:t>
            </a:r>
          </a:p>
          <a:p>
            <a:pPr marL="0" indent="0">
              <a:buFont typeface="Arial" panose="020B0604020202020204" pitchFamily="34" charset="0"/>
              <a:buNone/>
            </a:pPr>
            <a:endParaRPr lang="en-US" altLang="en-US" sz="800" dirty="0"/>
          </a:p>
          <a:p>
            <a:pPr marL="0" indent="0">
              <a:buFont typeface="Arial" panose="020B0604020202020204" pitchFamily="34" charset="0"/>
              <a:buNone/>
            </a:pPr>
            <a:r>
              <a:rPr lang="en-US" altLang="en-US" sz="800" dirty="0"/>
              <a:t>Market Disadvantages:</a:t>
            </a:r>
          </a:p>
          <a:p>
            <a:pPr marL="0" indent="0">
              <a:buFont typeface="Arial" panose="020B0604020202020204" pitchFamily="34" charset="0"/>
              <a:buNone/>
            </a:pPr>
            <a:r>
              <a:rPr lang="en-US" altLang="en-US" sz="800" dirty="0"/>
              <a:t>Search costs</a:t>
            </a:r>
          </a:p>
          <a:p>
            <a:pPr marL="0" indent="0">
              <a:buFont typeface="Arial" panose="020B0604020202020204" pitchFamily="34" charset="0"/>
              <a:buNone/>
            </a:pPr>
            <a:r>
              <a:rPr lang="en-US" altLang="en-US" sz="800" dirty="0"/>
              <a:t>Opportunism (hold up)</a:t>
            </a:r>
          </a:p>
          <a:p>
            <a:pPr marL="0" indent="0">
              <a:buFont typeface="Arial" panose="020B0604020202020204" pitchFamily="34" charset="0"/>
              <a:buNone/>
            </a:pPr>
            <a:r>
              <a:rPr lang="en-US" altLang="en-US" sz="800" dirty="0"/>
              <a:t>Incomplete contracting (specifying and measuring performance, and information asymmetries)</a:t>
            </a:r>
          </a:p>
          <a:p>
            <a:pPr marL="0" indent="0">
              <a:buFont typeface="Arial" panose="020B0604020202020204" pitchFamily="34" charset="0"/>
              <a:buNone/>
            </a:pPr>
            <a:r>
              <a:rPr lang="en-US" altLang="en-US" sz="800" dirty="0"/>
              <a:t>Enforcement of contracts</a:t>
            </a:r>
          </a:p>
        </p:txBody>
      </p:sp>
      <p:sp>
        <p:nvSpPr>
          <p:cNvPr id="138243" name="Text Placeholder 11">
            <a:extLst>
              <a:ext uri="{FF2B5EF4-FFF2-40B4-BE49-F238E27FC236}">
                <a16:creationId xmlns:a16="http://schemas.microsoft.com/office/drawing/2014/main" id="{9911923B-CCE9-4643-8D5D-FF678B1F088D}"/>
              </a:ext>
            </a:extLst>
          </p:cNvPr>
          <p:cNvSpPr>
            <a:spLocks noGrp="1"/>
          </p:cNvSpPr>
          <p:nvPr>
            <p:ph type="body" sz="quarter" idx="16"/>
          </p:nvPr>
        </p:nvSpPr>
        <p:spPr bwMode="auto">
          <a:xfrm>
            <a:off x="3886200" y="6477000"/>
            <a:ext cx="1371600" cy="1762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r>
              <a:rPr lang="en-US" altLang="en-US" dirty="0">
                <a:hlinkClick r:id="rId2" action="ppaction://hlinksldjump"/>
              </a:rPr>
              <a:t>Return to slide</a:t>
            </a:r>
            <a:endParaRPr lang="en-US" altLang="en-US" dirty="0"/>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9265" name="Title 1">
            <a:extLst>
              <a:ext uri="{FF2B5EF4-FFF2-40B4-BE49-F238E27FC236}">
                <a16:creationId xmlns:a16="http://schemas.microsoft.com/office/drawing/2014/main" id="{9EF1C65C-EBB1-499C-9D08-320195D320CC}"/>
              </a:ext>
            </a:extLst>
          </p:cNvPr>
          <p:cNvSpPr>
            <a:spLocks noGrp="1"/>
          </p:cNvSpPr>
          <p:nvPr>
            <p:ph type="title"/>
          </p:nvPr>
        </p:nvSpPr>
        <p:spPr bwMode="auto">
          <a:xfrm>
            <a:off x="0" y="1524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2800" dirty="0"/>
              <a:t>Appendix 4 </a:t>
            </a:r>
            <a:r>
              <a:rPr lang="en-US" altLang="en-US" sz="2800" dirty="0">
                <a:cs typeface="Arial" panose="020B0604020202020204" pitchFamily="34" charset="0"/>
              </a:rPr>
              <a:t>Alternatives on the Make-or-Buy Continuum</a:t>
            </a:r>
            <a:endParaRPr lang="en-US" altLang="en-US" dirty="0"/>
          </a:p>
        </p:txBody>
      </p:sp>
      <p:sp>
        <p:nvSpPr>
          <p:cNvPr id="139266" name="Content Placeholder 9">
            <a:extLst>
              <a:ext uri="{FF2B5EF4-FFF2-40B4-BE49-F238E27FC236}">
                <a16:creationId xmlns:a16="http://schemas.microsoft.com/office/drawing/2014/main" id="{00658C96-EF12-4B15-B221-9ABB4C3638A0}"/>
              </a:ext>
            </a:extLst>
          </p:cNvPr>
          <p:cNvSpPr>
            <a:spLocks noGrp="1"/>
          </p:cNvSpPr>
          <p:nvPr>
            <p:ph idx="1"/>
          </p:nvPr>
        </p:nvSpPr>
        <p:spPr bwMode="auto">
          <a:xfrm>
            <a:off x="457200" y="1371600"/>
            <a:ext cx="8229600" cy="3124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sz="2400" dirty="0"/>
              <a:t>Several alternative hybrid arrangements are available between these two extremes.  Moving from transacting in the market (“buy”) to full integration (“make”), alternatives include short-term contracts as well as various forms of strategic alliances (long-term contracts, equity alliances, and joint ventures) and parent–subsidiary relationships.</a:t>
            </a:r>
          </a:p>
        </p:txBody>
      </p:sp>
      <p:sp>
        <p:nvSpPr>
          <p:cNvPr id="139267" name="Text Placeholder 11">
            <a:extLst>
              <a:ext uri="{FF2B5EF4-FFF2-40B4-BE49-F238E27FC236}">
                <a16:creationId xmlns:a16="http://schemas.microsoft.com/office/drawing/2014/main" id="{9AE45571-2597-4AA1-A819-3C8A6577B543}"/>
              </a:ext>
            </a:extLst>
          </p:cNvPr>
          <p:cNvSpPr>
            <a:spLocks noGrp="1"/>
          </p:cNvSpPr>
          <p:nvPr>
            <p:ph type="body" sz="quarter" idx="16"/>
          </p:nvPr>
        </p:nvSpPr>
        <p:spPr bwMode="auto">
          <a:xfrm>
            <a:off x="3886200" y="6324600"/>
            <a:ext cx="1371600" cy="3286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r>
              <a:rPr lang="en-US" altLang="en-US" dirty="0">
                <a:hlinkClick r:id="rId2" action="ppaction://hlinksldjump"/>
              </a:rPr>
              <a:t>Return to slide</a:t>
            </a:r>
            <a:endParaRPr lang="en-US" altLang="en-US" dirty="0"/>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40289" name="Title 1">
            <a:extLst>
              <a:ext uri="{FF2B5EF4-FFF2-40B4-BE49-F238E27FC236}">
                <a16:creationId xmlns:a16="http://schemas.microsoft.com/office/drawing/2014/main" id="{666F6566-B85E-4FB4-AEC7-B54A1A106274}"/>
              </a:ext>
            </a:extLst>
          </p:cNvPr>
          <p:cNvSpPr>
            <a:spLocks noGrp="1"/>
          </p:cNvSpPr>
          <p:nvPr>
            <p:ph type="title"/>
          </p:nvPr>
        </p:nvSpPr>
        <p:spPr bwMode="auto">
          <a:xfrm>
            <a:off x="0" y="-1524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Appendix 5 </a:t>
            </a:r>
            <a:r>
              <a:rPr lang="en-US" altLang="en-US" dirty="0">
                <a:cs typeface="Arial" panose="020B0604020202020204" pitchFamily="34" charset="0"/>
              </a:rPr>
              <a:t>Backward and Forward Vertical Integration Along the Industry Value Chain</a:t>
            </a:r>
            <a:endParaRPr lang="en-US" altLang="en-US" dirty="0"/>
          </a:p>
        </p:txBody>
      </p:sp>
      <p:sp>
        <p:nvSpPr>
          <p:cNvPr id="140290" name="Content Placeholder 9">
            <a:extLst>
              <a:ext uri="{FF2B5EF4-FFF2-40B4-BE49-F238E27FC236}">
                <a16:creationId xmlns:a16="http://schemas.microsoft.com/office/drawing/2014/main" id="{41CA345A-2B5E-43AD-B1E2-03D27AF75AAD}"/>
              </a:ext>
            </a:extLst>
          </p:cNvPr>
          <p:cNvSpPr>
            <a:spLocks noGrp="1"/>
          </p:cNvSpPr>
          <p:nvPr>
            <p:ph idx="1"/>
          </p:nvPr>
        </p:nvSpPr>
        <p:spPr bwMode="auto">
          <a:xfrm>
            <a:off x="457200" y="1371600"/>
            <a:ext cx="8229600" cy="426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sz="2000" dirty="0"/>
              <a:t>This image shows a downward facing series of arrows that moves from upstream activities (backward integration) toward upstream activities (forward integration).</a:t>
            </a:r>
          </a:p>
          <a:p>
            <a:pPr marL="0" indent="0">
              <a:buFont typeface="Arial" panose="020B0604020202020204" pitchFamily="34" charset="0"/>
              <a:buNone/>
            </a:pPr>
            <a:r>
              <a:rPr lang="en-US" altLang="en-US" sz="2000" dirty="0"/>
              <a:t>The arrows move along the following sequence:</a:t>
            </a:r>
          </a:p>
          <a:p>
            <a:pPr marL="0" indent="0">
              <a:buFont typeface="Arial" panose="020B0604020202020204" pitchFamily="34" charset="0"/>
              <a:buNone/>
            </a:pPr>
            <a:r>
              <a:rPr lang="en-US" altLang="en-US" sz="2000" dirty="0"/>
              <a:t>Stage 1 - Raw Materials</a:t>
            </a:r>
          </a:p>
          <a:p>
            <a:pPr marL="0" indent="0">
              <a:buFont typeface="Arial" panose="020B0604020202020204" pitchFamily="34" charset="0"/>
              <a:buNone/>
            </a:pPr>
            <a:r>
              <a:rPr lang="en-US" altLang="en-US" sz="2000" dirty="0"/>
              <a:t>Stage 2 - Components and Intermediate Goods</a:t>
            </a:r>
          </a:p>
          <a:p>
            <a:pPr marL="0" indent="0">
              <a:buFont typeface="Arial" panose="020B0604020202020204" pitchFamily="34" charset="0"/>
              <a:buNone/>
            </a:pPr>
            <a:r>
              <a:rPr lang="en-US" altLang="en-US" sz="2000" dirty="0"/>
              <a:t>Stage 3 - Final Assembly &amp; Marketing</a:t>
            </a:r>
          </a:p>
          <a:p>
            <a:pPr marL="0" indent="0">
              <a:buFont typeface="Arial" panose="020B0604020202020204" pitchFamily="34" charset="0"/>
              <a:buNone/>
            </a:pPr>
            <a:r>
              <a:rPr lang="en-US" altLang="en-US" sz="2000" dirty="0"/>
              <a:t>Stage 4 - Marketing and Sales</a:t>
            </a:r>
          </a:p>
          <a:p>
            <a:pPr marL="0" indent="0">
              <a:buFont typeface="Arial" panose="020B0604020202020204" pitchFamily="34" charset="0"/>
              <a:buNone/>
            </a:pPr>
            <a:r>
              <a:rPr lang="en-US" altLang="en-US" sz="2000" dirty="0"/>
              <a:t>Stage 5 - After-Sales Service and Support</a:t>
            </a:r>
          </a:p>
        </p:txBody>
      </p:sp>
      <p:sp>
        <p:nvSpPr>
          <p:cNvPr id="140291" name="Text Placeholder 11">
            <a:extLst>
              <a:ext uri="{FF2B5EF4-FFF2-40B4-BE49-F238E27FC236}">
                <a16:creationId xmlns:a16="http://schemas.microsoft.com/office/drawing/2014/main" id="{FB5B1474-F90B-42DF-B788-0F7FE7ED9860}"/>
              </a:ext>
            </a:extLst>
          </p:cNvPr>
          <p:cNvSpPr>
            <a:spLocks noGrp="1"/>
          </p:cNvSpPr>
          <p:nvPr>
            <p:ph type="body" sz="quarter" idx="16"/>
          </p:nvPr>
        </p:nvSpPr>
        <p:spPr bwMode="auto">
          <a:xfrm>
            <a:off x="3886200" y="6324600"/>
            <a:ext cx="1371600" cy="3286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r>
              <a:rPr lang="en-US" altLang="en-US" dirty="0">
                <a:hlinkClick r:id="rId2" action="ppaction://hlinksldjump"/>
              </a:rPr>
              <a:t>Return to slide</a:t>
            </a:r>
            <a:endParaRPr lang="en-US" altLang="en-US" dirty="0"/>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41313" name="Title 1">
            <a:extLst>
              <a:ext uri="{FF2B5EF4-FFF2-40B4-BE49-F238E27FC236}">
                <a16:creationId xmlns:a16="http://schemas.microsoft.com/office/drawing/2014/main" id="{D1A6A362-9167-47F2-9125-9F8386C3D786}"/>
              </a:ext>
            </a:extLst>
          </p:cNvPr>
          <p:cNvSpPr>
            <a:spLocks noGrp="1"/>
          </p:cNvSpPr>
          <p:nvPr>
            <p:ph type="title"/>
          </p:nvPr>
        </p:nvSpPr>
        <p:spPr bwMode="auto">
          <a:xfrm>
            <a:off x="0" y="17463"/>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2800" dirty="0"/>
              <a:t>Appendix 6 </a:t>
            </a:r>
            <a:r>
              <a:rPr lang="en-US" altLang="en-US" sz="2800" dirty="0">
                <a:cs typeface="Arial" panose="020B0604020202020204" pitchFamily="34" charset="0"/>
              </a:rPr>
              <a:t>Forward and Backward Integration: </a:t>
            </a:r>
            <a:br>
              <a:rPr lang="en-US" altLang="en-US" sz="2800" dirty="0">
                <a:cs typeface="Arial" panose="020B0604020202020204" pitchFamily="34" charset="0"/>
              </a:rPr>
            </a:br>
            <a:r>
              <a:rPr lang="en-US" altLang="en-US" sz="2800" dirty="0">
                <a:cs typeface="Arial" panose="020B0604020202020204" pitchFamily="34" charset="0"/>
              </a:rPr>
              <a:t>The Smartphone Industry</a:t>
            </a:r>
            <a:endParaRPr lang="en-US" altLang="en-US" sz="2800" dirty="0"/>
          </a:p>
        </p:txBody>
      </p:sp>
      <p:sp>
        <p:nvSpPr>
          <p:cNvPr id="141314" name="Content Placeholder 9">
            <a:extLst>
              <a:ext uri="{FF2B5EF4-FFF2-40B4-BE49-F238E27FC236}">
                <a16:creationId xmlns:a16="http://schemas.microsoft.com/office/drawing/2014/main" id="{BB7BDD41-2664-4287-BB72-61B4AAE1FEAB}"/>
              </a:ext>
            </a:extLst>
          </p:cNvPr>
          <p:cNvSpPr>
            <a:spLocks noGrp="1"/>
          </p:cNvSpPr>
          <p:nvPr>
            <p:ph idx="1"/>
          </p:nvPr>
        </p:nvSpPr>
        <p:spPr bwMode="auto">
          <a:xfrm>
            <a:off x="457200" y="1371600"/>
            <a:ext cx="8229600" cy="426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sz="2000" dirty="0"/>
              <a:t>Backward Vertical Integration achieved through:</a:t>
            </a:r>
          </a:p>
          <a:p>
            <a:pPr marL="0" indent="0">
              <a:buFont typeface="Arial" panose="020B0604020202020204" pitchFamily="34" charset="0"/>
              <a:buNone/>
            </a:pPr>
            <a:r>
              <a:rPr lang="en-US" altLang="en-US" sz="2000" dirty="0"/>
              <a:t>Stage 1, Design: Apple, Blackberry, Google, HTC, Microsoft, LG, Samsung, Xiaomi</a:t>
            </a:r>
          </a:p>
          <a:p>
            <a:pPr marL="0" indent="0">
              <a:buFont typeface="Arial" panose="020B0604020202020204" pitchFamily="34" charset="0"/>
              <a:buNone/>
            </a:pPr>
            <a:r>
              <a:rPr lang="en-US" altLang="en-US" sz="2000" dirty="0"/>
              <a:t>Stage 2, Manufacturing: Flextronics, Foxconn, HTC, Inventec, other OEMs</a:t>
            </a:r>
          </a:p>
          <a:p>
            <a:pPr marL="0" indent="0">
              <a:buFont typeface="Arial" panose="020B0604020202020204" pitchFamily="34" charset="0"/>
              <a:buNone/>
            </a:pPr>
            <a:endParaRPr lang="en-US" altLang="en-US" sz="2000" dirty="0"/>
          </a:p>
          <a:p>
            <a:pPr marL="0" indent="0">
              <a:buFont typeface="Arial" panose="020B0604020202020204" pitchFamily="34" charset="0"/>
              <a:buNone/>
            </a:pPr>
            <a:r>
              <a:rPr lang="en-US" altLang="en-US" sz="2000" dirty="0"/>
              <a:t>Forward Vertical Integration achieved through:</a:t>
            </a:r>
          </a:p>
          <a:p>
            <a:pPr marL="0" indent="0">
              <a:buFont typeface="Arial" panose="020B0604020202020204" pitchFamily="34" charset="0"/>
              <a:buNone/>
            </a:pPr>
            <a:r>
              <a:rPr lang="en-US" altLang="en-US" sz="2000" dirty="0"/>
              <a:t>Stage 3, Marketing and Sales: Apple, BlackBerry, Google, HTC, Microsoft, LG, Samsung, Xiaomi</a:t>
            </a:r>
          </a:p>
          <a:p>
            <a:pPr marL="0" indent="0">
              <a:buFont typeface="Arial" panose="020B0604020202020204" pitchFamily="34" charset="0"/>
              <a:buNone/>
            </a:pPr>
            <a:r>
              <a:rPr lang="en-US" altLang="en-US" sz="2000" dirty="0"/>
              <a:t>Stage 4, After-Sales Service &amp; Support: AT&amp;T, Google (Project Fi), Sprint, T-Mobile, Verizon</a:t>
            </a:r>
          </a:p>
        </p:txBody>
      </p:sp>
      <p:sp>
        <p:nvSpPr>
          <p:cNvPr id="141315" name="Text Placeholder 11">
            <a:extLst>
              <a:ext uri="{FF2B5EF4-FFF2-40B4-BE49-F238E27FC236}">
                <a16:creationId xmlns:a16="http://schemas.microsoft.com/office/drawing/2014/main" id="{5603C3D6-C99F-443C-B0CA-54F5E830C7D1}"/>
              </a:ext>
            </a:extLst>
          </p:cNvPr>
          <p:cNvSpPr>
            <a:spLocks noGrp="1"/>
          </p:cNvSpPr>
          <p:nvPr>
            <p:ph type="body" sz="quarter" idx="16"/>
          </p:nvPr>
        </p:nvSpPr>
        <p:spPr bwMode="auto">
          <a:xfrm>
            <a:off x="3886200" y="6400800"/>
            <a:ext cx="1371600" cy="2524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r>
              <a:rPr lang="en-US" altLang="en-US" dirty="0">
                <a:hlinkClick r:id="rId2" action="ppaction://hlinksldjump"/>
              </a:rPr>
              <a:t>Return to slide</a:t>
            </a:r>
            <a:endParaRPr lang="en-US" altLang="en-US" dirty="0"/>
          </a:p>
        </p:txBody>
      </p:sp>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42337" name="Title 1">
            <a:extLst>
              <a:ext uri="{FF2B5EF4-FFF2-40B4-BE49-F238E27FC236}">
                <a16:creationId xmlns:a16="http://schemas.microsoft.com/office/drawing/2014/main" id="{E1FC1905-1F0A-4CBB-8D61-08F8B0367D67}"/>
              </a:ext>
            </a:extLst>
          </p:cNvPr>
          <p:cNvSpPr>
            <a:spLocks noGrp="1"/>
          </p:cNvSpPr>
          <p:nvPr>
            <p:ph type="title"/>
          </p:nvPr>
        </p:nvSpPr>
        <p:spPr bwMode="auto">
          <a:xfrm>
            <a:off x="0" y="-1524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Appendix 7 </a:t>
            </a:r>
            <a:r>
              <a:rPr lang="en-US" altLang="en-US" dirty="0">
                <a:ea typeface="ヒラギノ角ゴ Pro W3" pitchFamily="122" charset="-128"/>
              </a:rPr>
              <a:t>Taper Integration Along the </a:t>
            </a:r>
            <a:br>
              <a:rPr lang="en-US" altLang="en-US" dirty="0">
                <a:ea typeface="ヒラギノ角ゴ Pro W3" pitchFamily="122" charset="-128"/>
              </a:rPr>
            </a:br>
            <a:r>
              <a:rPr lang="en-US" altLang="en-US" dirty="0">
                <a:ea typeface="ヒラギノ角ゴ Pro W3" pitchFamily="122" charset="-128"/>
              </a:rPr>
              <a:t>Industry Value Chain</a:t>
            </a:r>
            <a:endParaRPr lang="en-US" altLang="en-US" dirty="0"/>
          </a:p>
        </p:txBody>
      </p:sp>
      <p:sp>
        <p:nvSpPr>
          <p:cNvPr id="142338" name="Content Placeholder 9">
            <a:extLst>
              <a:ext uri="{FF2B5EF4-FFF2-40B4-BE49-F238E27FC236}">
                <a16:creationId xmlns:a16="http://schemas.microsoft.com/office/drawing/2014/main" id="{F324C338-4D30-4621-95DD-2987D186F3E1}"/>
              </a:ext>
            </a:extLst>
          </p:cNvPr>
          <p:cNvSpPr>
            <a:spLocks noGrp="1"/>
          </p:cNvSpPr>
          <p:nvPr>
            <p:ph idx="1"/>
          </p:nvPr>
        </p:nvSpPr>
        <p:spPr bwMode="auto">
          <a:xfrm>
            <a:off x="457200" y="1371600"/>
            <a:ext cx="8229600" cy="3657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sz="2400" dirty="0"/>
              <a:t>In tapering integration, the firm sources intermediate goods and components from in-house suppliers as well as outside suppliers. In a similar fashion, a firm sells its products through company-owned retail outlets and through independent retailers.</a:t>
            </a:r>
          </a:p>
        </p:txBody>
      </p:sp>
      <p:sp>
        <p:nvSpPr>
          <p:cNvPr id="142339" name="Text Placeholder 11">
            <a:extLst>
              <a:ext uri="{FF2B5EF4-FFF2-40B4-BE49-F238E27FC236}">
                <a16:creationId xmlns:a16="http://schemas.microsoft.com/office/drawing/2014/main" id="{6815BA32-EA44-486F-90DE-8EFBBC2CA81E}"/>
              </a:ext>
            </a:extLst>
          </p:cNvPr>
          <p:cNvSpPr>
            <a:spLocks noGrp="1"/>
          </p:cNvSpPr>
          <p:nvPr>
            <p:ph type="body" sz="quarter" idx="16"/>
          </p:nvPr>
        </p:nvSpPr>
        <p:spPr bwMode="auto">
          <a:xfrm>
            <a:off x="3886200" y="6096000"/>
            <a:ext cx="1371600" cy="5572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r>
              <a:rPr lang="en-US" altLang="en-US" dirty="0">
                <a:hlinkClick r:id="rId2" action="ppaction://hlinksldjump"/>
              </a:rPr>
              <a:t>Return to slide</a:t>
            </a:r>
            <a:endParaRPr lang="en-US" altLang="en-US" dirty="0"/>
          </a:p>
        </p:txBody>
      </p:sp>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43361" name="Title 1">
            <a:extLst>
              <a:ext uri="{FF2B5EF4-FFF2-40B4-BE49-F238E27FC236}">
                <a16:creationId xmlns:a16="http://schemas.microsoft.com/office/drawing/2014/main" id="{1B63D7D8-5E0A-40FF-B964-7620A156C925}"/>
              </a:ext>
            </a:extLst>
          </p:cNvPr>
          <p:cNvSpPr>
            <a:spLocks noGrp="1"/>
          </p:cNvSpPr>
          <p:nvPr>
            <p:ph type="title"/>
          </p:nvPr>
        </p:nvSpPr>
        <p:spPr bwMode="auto">
          <a:xfrm>
            <a:off x="-76200" y="3810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2800" dirty="0"/>
              <a:t>Appendix 8 </a:t>
            </a:r>
            <a:r>
              <a:rPr lang="en-US" altLang="en-US" sz="2800" dirty="0">
                <a:cs typeface="Arial" panose="020B0604020202020204" pitchFamily="34" charset="0"/>
              </a:rPr>
              <a:t>Leverage Core Competencies for Diversification</a:t>
            </a:r>
            <a:endParaRPr lang="en-US" altLang="en-US" sz="2800" dirty="0"/>
          </a:p>
        </p:txBody>
      </p:sp>
      <p:sp>
        <p:nvSpPr>
          <p:cNvPr id="143362" name="Content Placeholder 9">
            <a:extLst>
              <a:ext uri="{FF2B5EF4-FFF2-40B4-BE49-F238E27FC236}">
                <a16:creationId xmlns:a16="http://schemas.microsoft.com/office/drawing/2014/main" id="{360EAE1B-6F8C-4364-971A-0E6F15F11FCF}"/>
              </a:ext>
            </a:extLst>
          </p:cNvPr>
          <p:cNvSpPr>
            <a:spLocks noGrp="1"/>
          </p:cNvSpPr>
          <p:nvPr>
            <p:ph idx="1"/>
          </p:nvPr>
        </p:nvSpPr>
        <p:spPr bwMode="auto">
          <a:xfrm>
            <a:off x="457200" y="1371600"/>
            <a:ext cx="8229600" cy="4495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sz="1400" dirty="0"/>
              <a:t>The first task for managers is to identify their existing core competencies and understand the firm’s current market situation. When applying an existing or new dimension to core competencies and markets, four quadrants emerge, each with distinct strategic implications.</a:t>
            </a:r>
          </a:p>
          <a:p>
            <a:pPr marL="0" indent="0">
              <a:buFont typeface="Arial" panose="020B0604020202020204" pitchFamily="34" charset="0"/>
              <a:buNone/>
            </a:pPr>
            <a:r>
              <a:rPr lang="en-US" altLang="en-US" sz="1400" dirty="0"/>
              <a:t>The lower-left quadrant combines existing core competencies with existing markets. Here, managers must come up with ideas of how to leverage existing core competencies to improve the firm’s current market position. </a:t>
            </a:r>
          </a:p>
          <a:p>
            <a:pPr marL="0" indent="0">
              <a:buFont typeface="Arial" panose="020B0604020202020204" pitchFamily="34" charset="0"/>
              <a:buNone/>
            </a:pPr>
            <a:r>
              <a:rPr lang="en-US" altLang="en-US" sz="1400" dirty="0"/>
              <a:t>The lower-right quadrant combines existing core competencies with new market opportunities. Here, managers must strategize about how to redeploy and recombine existing core competencies to compete in future markets. </a:t>
            </a:r>
          </a:p>
          <a:p>
            <a:pPr marL="0" indent="0">
              <a:buFont typeface="Arial" panose="020B0604020202020204" pitchFamily="34" charset="0"/>
              <a:buNone/>
            </a:pPr>
            <a:r>
              <a:rPr lang="en-US" altLang="en-US" sz="1400" dirty="0"/>
              <a:t>The upper-left quadrant combines new core competencies with existing market opportunities. Here, managers must come up with strategic initiatives to build new core competencies to protect and extend the company’s current market position. </a:t>
            </a:r>
          </a:p>
          <a:p>
            <a:pPr marL="0" indent="0">
              <a:buFont typeface="Arial" panose="020B0604020202020204" pitchFamily="34" charset="0"/>
              <a:buNone/>
            </a:pPr>
            <a:r>
              <a:rPr lang="en-US" altLang="en-US" sz="1400" dirty="0"/>
              <a:t>Finally, the upper-right quadrant combines new core competencies with new market opportunities. Hamel and Prahalad call this combination “mega- opportunities”—those that hold significant future-growth opportunities. </a:t>
            </a:r>
          </a:p>
        </p:txBody>
      </p:sp>
      <p:sp>
        <p:nvSpPr>
          <p:cNvPr id="143363" name="Text Placeholder 11">
            <a:extLst>
              <a:ext uri="{FF2B5EF4-FFF2-40B4-BE49-F238E27FC236}">
                <a16:creationId xmlns:a16="http://schemas.microsoft.com/office/drawing/2014/main" id="{12BE38A6-1520-4FB4-ABF2-C869CE3B0AA5}"/>
              </a:ext>
            </a:extLst>
          </p:cNvPr>
          <p:cNvSpPr>
            <a:spLocks noGrp="1"/>
          </p:cNvSpPr>
          <p:nvPr>
            <p:ph type="body" sz="quarter" idx="16"/>
          </p:nvPr>
        </p:nvSpPr>
        <p:spPr bwMode="auto">
          <a:xfrm>
            <a:off x="3886200" y="6248400"/>
            <a:ext cx="1371600" cy="4048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r>
              <a:rPr lang="en-US" altLang="en-US" dirty="0">
                <a:hlinkClick r:id="rId2" action="ppaction://hlinksldjump"/>
              </a:rPr>
              <a:t>Return to slide</a:t>
            </a:r>
            <a:endParaRPr lang="en-US" altLang="en-US" dirty="0"/>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Title 1">
            <a:extLst>
              <a:ext uri="{FF2B5EF4-FFF2-40B4-BE49-F238E27FC236}">
                <a16:creationId xmlns:a16="http://schemas.microsoft.com/office/drawing/2014/main" id="{FE9BE801-0272-4FC7-A9AE-975EE0C86A07}"/>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Corporate Strategy</a:t>
            </a:r>
          </a:p>
        </p:txBody>
      </p:sp>
      <p:sp>
        <p:nvSpPr>
          <p:cNvPr id="82946" name="Content Placeholder 2">
            <a:extLst>
              <a:ext uri="{FF2B5EF4-FFF2-40B4-BE49-F238E27FC236}">
                <a16:creationId xmlns:a16="http://schemas.microsoft.com/office/drawing/2014/main" id="{D332C430-1E6A-4CF3-89B9-53F6EBB5D13D}"/>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The decisions that leaders make</a:t>
            </a:r>
          </a:p>
          <a:p>
            <a:r>
              <a:rPr lang="en-US" altLang="en-US" dirty="0">
                <a:ea typeface="ヒラギノ角ゴ Pro W3" pitchFamily="122" charset="-128"/>
              </a:rPr>
              <a:t>Goal directed actions </a:t>
            </a:r>
          </a:p>
          <a:p>
            <a:r>
              <a:rPr lang="en-US" altLang="en-US" dirty="0">
                <a:ea typeface="ヒラギノ角ゴ Pro W3" pitchFamily="122" charset="-128"/>
              </a:rPr>
              <a:t>Boundaries of the firm</a:t>
            </a:r>
          </a:p>
          <a:p>
            <a:pPr lvl="1"/>
            <a:r>
              <a:rPr lang="en-US" altLang="en-US" dirty="0">
                <a:ea typeface="ヒラギノ角ゴ Pro W3" pitchFamily="122" charset="-128"/>
              </a:rPr>
              <a:t>Vertical integration</a:t>
            </a:r>
          </a:p>
          <a:p>
            <a:pPr lvl="1"/>
            <a:r>
              <a:rPr lang="en-US" altLang="en-US" dirty="0">
                <a:ea typeface="ヒラギノ角ゴ Pro W3" pitchFamily="122" charset="-128"/>
              </a:rPr>
              <a:t>Diversification</a:t>
            </a:r>
          </a:p>
          <a:p>
            <a:pPr lvl="1"/>
            <a:r>
              <a:rPr lang="en-US" altLang="en-US" dirty="0">
                <a:ea typeface="ヒラギノ角ゴ Pro W3" pitchFamily="122" charset="-128"/>
              </a:rPr>
              <a:t>Geographic scope</a:t>
            </a:r>
          </a:p>
        </p:txBody>
      </p:sp>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44385" name="Title 9">
            <a:extLst>
              <a:ext uri="{FF2B5EF4-FFF2-40B4-BE49-F238E27FC236}">
                <a16:creationId xmlns:a16="http://schemas.microsoft.com/office/drawing/2014/main" id="{F38587A6-536B-4BAD-B1F6-982EA9590F95}"/>
              </a:ext>
            </a:extLst>
          </p:cNvPr>
          <p:cNvSpPr>
            <a:spLocks noGrp="1"/>
          </p:cNvSpPr>
          <p:nvPr>
            <p:ph type="title"/>
          </p:nvPr>
        </p:nvSpPr>
        <p:spPr bwMode="auto">
          <a:xfrm>
            <a:off x="-12700" y="2286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2800" dirty="0"/>
              <a:t>Appendix 9 </a:t>
            </a:r>
            <a:r>
              <a:rPr lang="en-US" altLang="en-US" sz="2800" dirty="0">
                <a:cs typeface="Arial" panose="020B0604020202020204" pitchFamily="34" charset="0"/>
              </a:rPr>
              <a:t>Corporate Diversification and Firm Performance</a:t>
            </a:r>
            <a:endParaRPr lang="en-US" altLang="en-US" sz="2800" dirty="0"/>
          </a:p>
        </p:txBody>
      </p:sp>
      <p:sp>
        <p:nvSpPr>
          <p:cNvPr id="144386" name="Content Placeholder 10">
            <a:extLst>
              <a:ext uri="{FF2B5EF4-FFF2-40B4-BE49-F238E27FC236}">
                <a16:creationId xmlns:a16="http://schemas.microsoft.com/office/drawing/2014/main" id="{40D54E11-E781-48C3-A8B2-00DB9FE14646}"/>
              </a:ext>
            </a:extLst>
          </p:cNvPr>
          <p:cNvSpPr>
            <a:spLocks noGrp="1"/>
          </p:cNvSpPr>
          <p:nvPr>
            <p:ph idx="1"/>
          </p:nvPr>
        </p:nvSpPr>
        <p:spPr bwMode="auto">
          <a:xfrm>
            <a:off x="457200" y="1371600"/>
            <a:ext cx="8229600" cy="3429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sz="2400" dirty="0"/>
              <a:t>This image shows an inverted U-shaped relationship between the type of diversification and overall firm performance. High and low levels of diversification are generally associated with lower overall performance, while moderate levels of diversification are associated with higher firm performance.</a:t>
            </a:r>
          </a:p>
        </p:txBody>
      </p:sp>
      <p:sp>
        <p:nvSpPr>
          <p:cNvPr id="144387" name="Text Placeholder 12">
            <a:extLst>
              <a:ext uri="{FF2B5EF4-FFF2-40B4-BE49-F238E27FC236}">
                <a16:creationId xmlns:a16="http://schemas.microsoft.com/office/drawing/2014/main" id="{2A631428-2B63-4750-8B0C-244B6AD4B630}"/>
              </a:ext>
            </a:extLst>
          </p:cNvPr>
          <p:cNvSpPr>
            <a:spLocks noGrp="1"/>
          </p:cNvSpPr>
          <p:nvPr>
            <p:ph type="body" sz="quarter" idx="16"/>
          </p:nvPr>
        </p:nvSpPr>
        <p:spPr bwMode="auto">
          <a:xfrm>
            <a:off x="3886200" y="6248400"/>
            <a:ext cx="1371600" cy="4048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r>
              <a:rPr lang="en-US" altLang="en-US" dirty="0">
                <a:hlinkClick r:id="rId2" action="ppaction://hlinksldjump"/>
              </a:rPr>
              <a:t>Return to slide</a:t>
            </a:r>
            <a:endParaRPr lang="en-US" altLang="en-US" dirty="0"/>
          </a:p>
        </p:txBody>
      </p:sp>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46433" name="Title 1">
            <a:extLst>
              <a:ext uri="{FF2B5EF4-FFF2-40B4-BE49-F238E27FC236}">
                <a16:creationId xmlns:a16="http://schemas.microsoft.com/office/drawing/2014/main" id="{F263EF6A-CF6B-4ED0-85AE-F296E21A12CF}"/>
              </a:ext>
            </a:extLst>
          </p:cNvPr>
          <p:cNvSpPr>
            <a:spLocks noGrp="1"/>
          </p:cNvSpPr>
          <p:nvPr>
            <p:ph type="title"/>
          </p:nvPr>
        </p:nvSpPr>
        <p:spPr bwMode="auto">
          <a:xfrm>
            <a:off x="0" y="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2800" dirty="0"/>
              <a:t>Appendix 10 </a:t>
            </a:r>
            <a:r>
              <a:rPr lang="en-IN" altLang="en-US" sz="2800" dirty="0">
                <a:cs typeface="Arial" panose="020B0604020202020204" pitchFamily="34" charset="0"/>
              </a:rPr>
              <a:t>Boston Consulting Group (BCG) </a:t>
            </a:r>
            <a:br>
              <a:rPr lang="en-IN" altLang="en-US" sz="2800" dirty="0">
                <a:cs typeface="Arial" panose="020B0604020202020204" pitchFamily="34" charset="0"/>
              </a:rPr>
            </a:br>
            <a:r>
              <a:rPr lang="en-IN" altLang="en-US" sz="2800" dirty="0">
                <a:cs typeface="Arial" panose="020B0604020202020204" pitchFamily="34" charset="0"/>
              </a:rPr>
              <a:t>Growth-share Matrix</a:t>
            </a:r>
            <a:endParaRPr lang="en-US" altLang="en-US" sz="2800" dirty="0"/>
          </a:p>
        </p:txBody>
      </p:sp>
      <p:sp>
        <p:nvSpPr>
          <p:cNvPr id="146434" name="Content Placeholder 9">
            <a:extLst>
              <a:ext uri="{FF2B5EF4-FFF2-40B4-BE49-F238E27FC236}">
                <a16:creationId xmlns:a16="http://schemas.microsoft.com/office/drawing/2014/main" id="{4D2E531F-996D-4B7A-A77F-9B759BFD721A}"/>
              </a:ext>
            </a:extLst>
          </p:cNvPr>
          <p:cNvSpPr>
            <a:spLocks noGrp="1"/>
          </p:cNvSpPr>
          <p:nvPr>
            <p:ph idx="1"/>
          </p:nvPr>
        </p:nvSpPr>
        <p:spPr bwMode="auto">
          <a:xfrm>
            <a:off x="457200" y="1371600"/>
            <a:ext cx="8229600" cy="441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sz="2000" dirty="0"/>
              <a:t>This image shows the BCG corporate planning tool in which the corporation is viewed as a portfolio of business units, which are represented graphically along relative market share (horizontal axis) and speed of market growth (vertical axis). SBUs are plotted into four categories (dog, cash cow, star, and question mark), each of which warrants a different investment strategy.</a:t>
            </a:r>
          </a:p>
          <a:p>
            <a:pPr marL="0" indent="0">
              <a:buFont typeface="Arial" panose="020B0604020202020204" pitchFamily="34" charset="0"/>
              <a:buNone/>
            </a:pPr>
            <a:endParaRPr lang="en-US" altLang="en-US" sz="2000" dirty="0"/>
          </a:p>
          <a:p>
            <a:pPr marL="0" indent="0">
              <a:buFont typeface="Arial" panose="020B0604020202020204" pitchFamily="34" charset="0"/>
              <a:buNone/>
            </a:pPr>
            <a:r>
              <a:rPr lang="en-US" altLang="en-US" sz="2000" dirty="0"/>
              <a:t>High market growth and high market share = star </a:t>
            </a:r>
          </a:p>
          <a:p>
            <a:pPr marL="0" indent="0">
              <a:buFont typeface="Arial" panose="020B0604020202020204" pitchFamily="34" charset="0"/>
              <a:buNone/>
            </a:pPr>
            <a:r>
              <a:rPr lang="en-US" altLang="en-US" sz="2000" dirty="0"/>
              <a:t>High market growth and low market share = question mark</a:t>
            </a:r>
          </a:p>
          <a:p>
            <a:pPr marL="0" indent="0">
              <a:buFont typeface="Arial" panose="020B0604020202020204" pitchFamily="34" charset="0"/>
              <a:buNone/>
            </a:pPr>
            <a:r>
              <a:rPr lang="en-US" altLang="en-US" sz="2000" dirty="0"/>
              <a:t>Low market growth and high market share = cash cow </a:t>
            </a:r>
          </a:p>
          <a:p>
            <a:pPr marL="0" indent="0">
              <a:buFont typeface="Arial" panose="020B0604020202020204" pitchFamily="34" charset="0"/>
              <a:buNone/>
            </a:pPr>
            <a:r>
              <a:rPr lang="en-US" altLang="en-US" sz="2000" dirty="0"/>
              <a:t>Low market growth and low market share  = dog</a:t>
            </a:r>
          </a:p>
        </p:txBody>
      </p:sp>
      <p:sp>
        <p:nvSpPr>
          <p:cNvPr id="146435" name="Text Placeholder 11">
            <a:extLst>
              <a:ext uri="{FF2B5EF4-FFF2-40B4-BE49-F238E27FC236}">
                <a16:creationId xmlns:a16="http://schemas.microsoft.com/office/drawing/2014/main" id="{29638F36-F9F7-4544-ACB8-220FBDE5C8D1}"/>
              </a:ext>
            </a:extLst>
          </p:cNvPr>
          <p:cNvSpPr>
            <a:spLocks noGrp="1"/>
          </p:cNvSpPr>
          <p:nvPr>
            <p:ph type="body" sz="quarter" idx="16"/>
          </p:nvPr>
        </p:nvSpPr>
        <p:spPr bwMode="auto">
          <a:xfrm>
            <a:off x="3886200" y="6400800"/>
            <a:ext cx="1371600" cy="2524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r>
              <a:rPr lang="en-US" altLang="en-US" dirty="0">
                <a:hlinkClick r:id="rId2" action="ppaction://hlinksldjump"/>
              </a:rPr>
              <a:t>Return to slide</a:t>
            </a:r>
            <a:endParaRPr lang="en-US" altLang="en-US" dirty="0"/>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Title 1">
            <a:extLst>
              <a:ext uri="{FF2B5EF4-FFF2-40B4-BE49-F238E27FC236}">
                <a16:creationId xmlns:a16="http://schemas.microsoft.com/office/drawing/2014/main" id="{48D00F70-08F9-47D8-A80C-705F8A5FF653}"/>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Why Firms Need to Grow</a:t>
            </a:r>
          </a:p>
        </p:txBody>
      </p:sp>
      <p:sp>
        <p:nvSpPr>
          <p:cNvPr id="84994" name="Content Placeholder 2">
            <a:extLst>
              <a:ext uri="{FF2B5EF4-FFF2-40B4-BE49-F238E27FC236}">
                <a16:creationId xmlns:a16="http://schemas.microsoft.com/office/drawing/2014/main" id="{9F051F4A-DFB4-47FC-B126-68F01E8229B4}"/>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To increase profits and shareholder returns</a:t>
            </a:r>
          </a:p>
          <a:p>
            <a:r>
              <a:rPr lang="en-US" altLang="en-US" dirty="0">
                <a:ea typeface="ヒラギノ角ゴ Pro W3" pitchFamily="122" charset="-128"/>
              </a:rPr>
              <a:t>To lower costs and achieve economies of scale</a:t>
            </a:r>
          </a:p>
          <a:p>
            <a:r>
              <a:rPr lang="en-US" altLang="en-US" dirty="0">
                <a:ea typeface="ヒラギノ角ゴ Pro W3" pitchFamily="122" charset="-128"/>
              </a:rPr>
              <a:t>To increase market power </a:t>
            </a:r>
          </a:p>
          <a:p>
            <a:r>
              <a:rPr lang="en-US" altLang="en-US" dirty="0">
                <a:ea typeface="ヒラギノ角ゴ Pro W3" pitchFamily="122" charset="-128"/>
              </a:rPr>
              <a:t>To reduce risk through diversification</a:t>
            </a:r>
          </a:p>
          <a:p>
            <a:r>
              <a:rPr lang="en-US" altLang="en-US" dirty="0">
                <a:ea typeface="ヒラギノ角ゴ Pro W3" pitchFamily="122" charset="-128"/>
              </a:rPr>
              <a:t>To motivate management</a:t>
            </a: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Title 1">
            <a:extLst>
              <a:ext uri="{FF2B5EF4-FFF2-40B4-BE49-F238E27FC236}">
                <a16:creationId xmlns:a16="http://schemas.microsoft.com/office/drawing/2014/main" id="{8B2A632A-82AC-47DD-8712-596853B0C96D}"/>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cs typeface="Arial" panose="020B0604020202020204" pitchFamily="34" charset="0"/>
              </a:rPr>
              <a:t>Three Dimensions of Corporate Strategy</a:t>
            </a:r>
          </a:p>
        </p:txBody>
      </p:sp>
      <p:sp>
        <p:nvSpPr>
          <p:cNvPr id="87042" name="Content Placeholder 2">
            <a:extLst>
              <a:ext uri="{FF2B5EF4-FFF2-40B4-BE49-F238E27FC236}">
                <a16:creationId xmlns:a16="http://schemas.microsoft.com/office/drawing/2014/main" id="{DB6EF22E-EC45-44D7-8E2B-6DED6B7182DF}"/>
              </a:ext>
            </a:extLst>
          </p:cNvPr>
          <p:cNvSpPr>
            <a:spLocks noGrp="1"/>
          </p:cNvSpPr>
          <p:nvPr>
            <p:ph idx="1"/>
          </p:nvPr>
        </p:nvSpPr>
        <p:spPr bwMode="auto">
          <a:xfrm>
            <a:off x="457200" y="1417638"/>
            <a:ext cx="8534400" cy="51355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Vertical integration</a:t>
            </a:r>
          </a:p>
          <a:p>
            <a:r>
              <a:rPr lang="en-US" altLang="en-US" dirty="0">
                <a:ea typeface="ヒラギノ角ゴ Pro W3" pitchFamily="122" charset="-128"/>
              </a:rPr>
              <a:t>Diversification</a:t>
            </a:r>
          </a:p>
          <a:p>
            <a:r>
              <a:rPr lang="en-US" altLang="en-US" dirty="0">
                <a:ea typeface="ヒラギノ角ゴ Pro W3" pitchFamily="122" charset="-128"/>
              </a:rPr>
              <a:t>Geographic scope</a:t>
            </a:r>
          </a:p>
          <a:p>
            <a:r>
              <a:rPr lang="en-US" altLang="en-US" dirty="0">
                <a:ea typeface="ヒラギノ角ゴ Pro W3" pitchFamily="122" charset="-128"/>
              </a:rPr>
              <a:t>Underlying concepts that guide these:</a:t>
            </a:r>
          </a:p>
          <a:p>
            <a:pPr lvl="1"/>
            <a:r>
              <a:rPr lang="en-US" altLang="en-US" dirty="0">
                <a:ea typeface="ヒラギノ角ゴ Pro W3" pitchFamily="122" charset="-128"/>
              </a:rPr>
              <a:t>Core Competencies (Chapter 4)</a:t>
            </a:r>
          </a:p>
          <a:p>
            <a:pPr lvl="1"/>
            <a:r>
              <a:rPr lang="en-US" altLang="en-US" dirty="0">
                <a:ea typeface="ヒラギノ角ゴ Pro W3" pitchFamily="122" charset="-128"/>
              </a:rPr>
              <a:t>Economies of Scale (Chapter 6)</a:t>
            </a:r>
          </a:p>
          <a:p>
            <a:pPr lvl="1"/>
            <a:r>
              <a:rPr lang="en-US" altLang="en-US" dirty="0">
                <a:ea typeface="ヒラギノ角ゴ Pro W3" pitchFamily="122" charset="-128"/>
              </a:rPr>
              <a:t>Economies of Scope (Chapter 6)</a:t>
            </a:r>
          </a:p>
          <a:p>
            <a:pPr lvl="1"/>
            <a:r>
              <a:rPr lang="en-US" altLang="en-US" dirty="0">
                <a:ea typeface="ヒラギノ角ゴ Pro W3" pitchFamily="122" charset="-128"/>
              </a:rPr>
              <a:t>Transaction Costs </a:t>
            </a:r>
          </a:p>
          <a:p>
            <a:pPr lvl="2"/>
            <a:r>
              <a:rPr lang="en-US" altLang="en-US" dirty="0">
                <a:ea typeface="ヒラギノ角ゴ Pro W3" pitchFamily="122" charset="-128"/>
              </a:rPr>
              <a:t>Cost effectiveness of vertical integration vs. diversification</a:t>
            </a: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Title 1">
            <a:extLst>
              <a:ext uri="{FF2B5EF4-FFF2-40B4-BE49-F238E27FC236}">
                <a16:creationId xmlns:a16="http://schemas.microsoft.com/office/drawing/2014/main" id="{75371018-DC22-4EAD-8B7C-A9B757C24C50}"/>
              </a:ext>
            </a:extLst>
          </p:cNvPr>
          <p:cNvSpPr>
            <a:spLocks noGrp="1"/>
          </p:cNvSpPr>
          <p:nvPr>
            <p:ph type="title"/>
          </p:nvPr>
        </p:nvSpPr>
        <p:spPr bwMode="auto">
          <a:xfrm>
            <a:off x="0" y="2286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Internal and External Transaction Costs</a:t>
            </a:r>
          </a:p>
        </p:txBody>
      </p:sp>
      <p:pic>
        <p:nvPicPr>
          <p:cNvPr id="89094" name="Picture 1" descr="Graphic of internal and external transaction costs">
            <a:extLst>
              <a:ext uri="{FF2B5EF4-FFF2-40B4-BE49-F238E27FC236}">
                <a16:creationId xmlns:a16="http://schemas.microsoft.com/office/drawing/2014/main" id="{0E05F081-96BE-4DE0-A834-7320A8A2BA2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09600" y="1752600"/>
            <a:ext cx="7978775" cy="339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9091" name="Content Placeholder 1">
            <a:extLst>
              <a:ext uri="{FF2B5EF4-FFF2-40B4-BE49-F238E27FC236}">
                <a16:creationId xmlns:a16="http://schemas.microsoft.com/office/drawing/2014/main" id="{C5C1C20C-4FB4-4EE0-8E62-94EDD4780B63}"/>
              </a:ext>
            </a:extLst>
          </p:cNvPr>
          <p:cNvSpPr>
            <a:spLocks noGrp="1"/>
          </p:cNvSpPr>
          <p:nvPr>
            <p:ph sz="half" idx="2"/>
          </p:nvPr>
        </p:nvSpPr>
        <p:spPr bwMode="auto">
          <a:xfrm>
            <a:off x="3798887" y="5619097"/>
            <a:ext cx="1600200" cy="5111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lgn="ctr">
              <a:buFont typeface="Arial" panose="020B0604020202020204" pitchFamily="34" charset="0"/>
              <a:buNone/>
            </a:pPr>
            <a:r>
              <a:rPr lang="en-US" altLang="en-US" dirty="0"/>
              <a:t>Exhibit 8.2</a:t>
            </a:r>
          </a:p>
        </p:txBody>
      </p:sp>
      <p:sp>
        <p:nvSpPr>
          <p:cNvPr id="89090" name="Content Placeholder 2">
            <a:extLst>
              <a:ext uri="{FF2B5EF4-FFF2-40B4-BE49-F238E27FC236}">
                <a16:creationId xmlns:a16="http://schemas.microsoft.com/office/drawing/2014/main" id="{5423CC00-C8F8-466C-9D69-E55399E7A19F}"/>
              </a:ext>
            </a:extLst>
          </p:cNvPr>
          <p:cNvSpPr>
            <a:spLocks noGrp="1"/>
          </p:cNvSpPr>
          <p:nvPr>
            <p:ph sz="half" idx="1"/>
          </p:nvPr>
        </p:nvSpPr>
        <p:spPr bwMode="auto">
          <a:xfrm>
            <a:off x="1905000" y="5943600"/>
            <a:ext cx="5334000" cy="381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lgn="ctr">
              <a:spcBef>
                <a:spcPct val="0"/>
              </a:spcBef>
              <a:spcAft>
                <a:spcPts val="600"/>
              </a:spcAft>
              <a:buFont typeface="Arial" panose="020B0604020202020204" pitchFamily="34" charset="0"/>
              <a:buNone/>
            </a:pPr>
            <a:r>
              <a:rPr lang="en-US" altLang="en-US" sz="1400" dirty="0"/>
              <a:t>Source: Rothaermel, 3e, p. 258, Ex. 8.2</a:t>
            </a:r>
            <a:endParaRPr lang="en-US" altLang="en-US" sz="1400" dirty="0">
              <a:cs typeface="Arial" panose="020B0604020202020204" pitchFamily="34" charset="0"/>
            </a:endParaRPr>
          </a:p>
        </p:txBody>
      </p:sp>
      <p:sp>
        <p:nvSpPr>
          <p:cNvPr id="89093" name="Text Placeholder 2">
            <a:extLst>
              <a:ext uri="{FF2B5EF4-FFF2-40B4-BE49-F238E27FC236}">
                <a16:creationId xmlns:a16="http://schemas.microsoft.com/office/drawing/2014/main" id="{94B9AAAA-C302-47F1-AE4F-008AC04EFAE5}"/>
              </a:ext>
            </a:extLst>
          </p:cNvPr>
          <p:cNvSpPr>
            <a:spLocks noGrp="1"/>
          </p:cNvSpPr>
          <p:nvPr>
            <p:ph type="body" sz="quarter" idx="11"/>
          </p:nvPr>
        </p:nvSpPr>
        <p:spPr bwMode="auto">
          <a:xfrm>
            <a:off x="2770187" y="6477000"/>
            <a:ext cx="3657600" cy="152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algn="ctr"/>
            <a:r>
              <a:rPr lang="en-US" altLang="en-US" dirty="0">
                <a:hlinkClick r:id="rId4" action="ppaction://hlinksldjump"/>
              </a:rPr>
              <a:t>Jump to Appendix 2 long image description</a:t>
            </a:r>
            <a:endParaRPr lang="en-US" altLang="en-US" dirty="0"/>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Title 1">
            <a:extLst>
              <a:ext uri="{FF2B5EF4-FFF2-40B4-BE49-F238E27FC236}">
                <a16:creationId xmlns:a16="http://schemas.microsoft.com/office/drawing/2014/main" id="{7CFBF7DB-462C-4990-893E-CAAE6201805E}"/>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Transaction Costs</a:t>
            </a:r>
          </a:p>
        </p:txBody>
      </p:sp>
      <p:sp>
        <p:nvSpPr>
          <p:cNvPr id="91138" name="Content Placeholder 2">
            <a:extLst>
              <a:ext uri="{FF2B5EF4-FFF2-40B4-BE49-F238E27FC236}">
                <a16:creationId xmlns:a16="http://schemas.microsoft.com/office/drawing/2014/main" id="{44EC09A1-4C1E-4C79-A376-3D702D9D228A}"/>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spcBef>
                <a:spcPct val="0"/>
              </a:spcBef>
              <a:spcAft>
                <a:spcPts val="600"/>
              </a:spcAft>
            </a:pPr>
            <a:r>
              <a:rPr lang="en-US" altLang="en-US" dirty="0">
                <a:ea typeface="ヒラギノ角ゴ Pro W3" pitchFamily="122" charset="-128"/>
              </a:rPr>
              <a:t>Associated with an economic exchange</a:t>
            </a:r>
          </a:p>
          <a:p>
            <a:pPr>
              <a:spcBef>
                <a:spcPct val="0"/>
              </a:spcBef>
              <a:spcAft>
                <a:spcPts val="600"/>
              </a:spcAft>
            </a:pPr>
            <a:r>
              <a:rPr lang="en-US" altLang="en-US" dirty="0">
                <a:ea typeface="ヒラギノ角ゴ Pro W3" pitchFamily="122" charset="-128"/>
              </a:rPr>
              <a:t>External transaction costs</a:t>
            </a:r>
          </a:p>
          <a:p>
            <a:pPr lvl="1">
              <a:spcBef>
                <a:spcPct val="0"/>
              </a:spcBef>
              <a:spcAft>
                <a:spcPts val="600"/>
              </a:spcAft>
            </a:pPr>
            <a:r>
              <a:rPr lang="en-US" altLang="en-US" dirty="0">
                <a:cs typeface="Arial" panose="020B0604020202020204" pitchFamily="34" charset="0"/>
              </a:rPr>
              <a:t>Searching for contractors</a:t>
            </a:r>
          </a:p>
          <a:p>
            <a:pPr lvl="1">
              <a:spcBef>
                <a:spcPct val="0"/>
              </a:spcBef>
              <a:spcAft>
                <a:spcPts val="600"/>
              </a:spcAft>
            </a:pPr>
            <a:r>
              <a:rPr lang="en-US" altLang="en-US" dirty="0">
                <a:cs typeface="Arial" panose="020B0604020202020204" pitchFamily="34" charset="0"/>
              </a:rPr>
              <a:t>Negotiating, monitoring, and enforcing contracts</a:t>
            </a:r>
          </a:p>
          <a:p>
            <a:pPr>
              <a:spcBef>
                <a:spcPct val="0"/>
              </a:spcBef>
              <a:spcAft>
                <a:spcPts val="600"/>
              </a:spcAft>
            </a:pPr>
            <a:r>
              <a:rPr lang="en-US" altLang="en-US" dirty="0">
                <a:ea typeface="ヒラギノ角ゴ Pro W3" pitchFamily="122" charset="-128"/>
              </a:rPr>
              <a:t>Internal transaction costs</a:t>
            </a:r>
          </a:p>
          <a:p>
            <a:pPr lvl="1">
              <a:spcBef>
                <a:spcPct val="0"/>
              </a:spcBef>
              <a:spcAft>
                <a:spcPts val="600"/>
              </a:spcAft>
            </a:pPr>
            <a:r>
              <a:rPr lang="en-US" altLang="en-US" dirty="0">
                <a:cs typeface="Arial" panose="020B0604020202020204" pitchFamily="34" charset="0"/>
              </a:rPr>
              <a:t>Recruiting and retaining employees</a:t>
            </a:r>
          </a:p>
          <a:p>
            <a:pPr lvl="1">
              <a:spcBef>
                <a:spcPct val="0"/>
              </a:spcBef>
              <a:spcAft>
                <a:spcPts val="600"/>
              </a:spcAft>
            </a:pPr>
            <a:r>
              <a:rPr lang="en-US" altLang="en-US" dirty="0">
                <a:cs typeface="Arial" panose="020B0604020202020204" pitchFamily="34" charset="0"/>
              </a:rPr>
              <a:t>Setting up a shop floor</a:t>
            </a: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Title 1">
            <a:extLst>
              <a:ext uri="{FF2B5EF4-FFF2-40B4-BE49-F238E27FC236}">
                <a16:creationId xmlns:a16="http://schemas.microsoft.com/office/drawing/2014/main" id="{507333E7-9420-404B-9315-801F80912B3B}"/>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Make Or Buy?</a:t>
            </a:r>
          </a:p>
        </p:txBody>
      </p:sp>
      <p:sp>
        <p:nvSpPr>
          <p:cNvPr id="93186" name="Content Placeholder 2">
            <a:extLst>
              <a:ext uri="{FF2B5EF4-FFF2-40B4-BE49-F238E27FC236}">
                <a16:creationId xmlns:a16="http://schemas.microsoft.com/office/drawing/2014/main" id="{3E7B36D2-BF8A-4953-B816-EA962E1A6EDA}"/>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If Costs</a:t>
            </a:r>
            <a:r>
              <a:rPr lang="en-US" altLang="en-US" baseline="-25000" dirty="0">
                <a:ea typeface="ヒラギノ角ゴ Pro W3" pitchFamily="122" charset="-128"/>
              </a:rPr>
              <a:t>in-house</a:t>
            </a:r>
            <a:r>
              <a:rPr lang="en-US" altLang="en-US" dirty="0">
                <a:ea typeface="ヒラギノ角ゴ Pro W3" pitchFamily="122" charset="-128"/>
              </a:rPr>
              <a:t> &lt; Costs</a:t>
            </a:r>
            <a:r>
              <a:rPr lang="en-US" altLang="en-US" baseline="-25000" dirty="0">
                <a:ea typeface="ヒラギノ角ゴ Pro W3" pitchFamily="122" charset="-128"/>
              </a:rPr>
              <a:t>market</a:t>
            </a:r>
            <a:r>
              <a:rPr lang="en-US" altLang="en-US" dirty="0">
                <a:ea typeface="ヒラギノ角ゴ Pro W3" pitchFamily="122" charset="-128"/>
              </a:rPr>
              <a:t>, </a:t>
            </a:r>
          </a:p>
          <a:p>
            <a:pPr lvl="1"/>
            <a:r>
              <a:rPr lang="en-US" altLang="en-US" dirty="0">
                <a:ea typeface="ヒラギノ角ゴ Pro W3" pitchFamily="122" charset="-128"/>
              </a:rPr>
              <a:t>The firm should vertically integrate</a:t>
            </a:r>
          </a:p>
          <a:p>
            <a:pPr lvl="1"/>
            <a:r>
              <a:rPr lang="en-US" altLang="en-US" dirty="0">
                <a:cs typeface="Arial" panose="020B0604020202020204" pitchFamily="34" charset="0"/>
              </a:rPr>
              <a:t>Own production of the inputs or </a:t>
            </a:r>
          </a:p>
          <a:p>
            <a:pPr lvl="1"/>
            <a:r>
              <a:rPr lang="en-US" altLang="en-US" dirty="0">
                <a:cs typeface="Arial" panose="020B0604020202020204" pitchFamily="34" charset="0"/>
              </a:rPr>
              <a:t>Own output distribution channels</a:t>
            </a:r>
          </a:p>
          <a:p>
            <a:r>
              <a:rPr lang="en-US" altLang="en-US" dirty="0">
                <a:ea typeface="ヒラギノ角ゴ Pro W3" pitchFamily="122" charset="-128"/>
              </a:rPr>
              <a:t>If Costs</a:t>
            </a:r>
            <a:r>
              <a:rPr lang="en-US" altLang="en-US" baseline="-25000" dirty="0">
                <a:ea typeface="ヒラギノ角ゴ Pro W3" pitchFamily="122" charset="-128"/>
              </a:rPr>
              <a:t>market</a:t>
            </a:r>
            <a:r>
              <a:rPr lang="en-US" altLang="en-US" dirty="0">
                <a:ea typeface="ヒラギノ角ゴ Pro W3" pitchFamily="122" charset="-128"/>
              </a:rPr>
              <a:t> &lt; Costs</a:t>
            </a:r>
            <a:r>
              <a:rPr lang="en-US" altLang="en-US" baseline="-25000" dirty="0">
                <a:ea typeface="ヒラギノ角ゴ Pro W3" pitchFamily="122" charset="-128"/>
              </a:rPr>
              <a:t>in-house</a:t>
            </a:r>
            <a:r>
              <a:rPr lang="en-US" altLang="en-US" dirty="0">
                <a:ea typeface="ヒラギノ角ゴ Pro W3" pitchFamily="122" charset="-128"/>
              </a:rPr>
              <a:t>, </a:t>
            </a:r>
          </a:p>
          <a:p>
            <a:pPr lvl="1"/>
            <a:r>
              <a:rPr lang="en-US" altLang="en-US" dirty="0">
                <a:ea typeface="ヒラギノ角ゴ Pro W3" pitchFamily="122" charset="-128"/>
              </a:rPr>
              <a:t>The firm should consider purchasing instead</a:t>
            </a:r>
          </a:p>
        </p:txBody>
      </p:sp>
    </p:spTree>
  </p:cSld>
  <p:clrMapOvr>
    <a:masterClrMapping/>
  </p:clrMapOvr>
  <p:transition/>
</p:sld>
</file>

<file path=ppt/theme/theme1.xml><?xml version="1.0" encoding="utf-8"?>
<a:theme xmlns:a="http://schemas.openxmlformats.org/drawingml/2006/main" name="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Alternate FIRST, BREAK, LAST slide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Red bar footer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PLAIN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RED FOOTER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1_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25576</TotalTime>
  <Words>4476</Words>
  <Application>Microsoft Macintosh PowerPoint</Application>
  <PresentationFormat>On-screen Show (4:3)</PresentationFormat>
  <Paragraphs>398</Paragraphs>
  <Slides>41</Slides>
  <Notes>27</Notes>
  <HiddenSlides>11</HiddenSlides>
  <MMClips>0</MMClips>
  <ScaleCrop>false</ScaleCrop>
  <HeadingPairs>
    <vt:vector size="6" baseType="variant">
      <vt:variant>
        <vt:lpstr>Fonts Used</vt:lpstr>
      </vt:variant>
      <vt:variant>
        <vt:i4>7</vt:i4>
      </vt:variant>
      <vt:variant>
        <vt:lpstr>Theme</vt:lpstr>
      </vt:variant>
      <vt:variant>
        <vt:i4>7</vt:i4>
      </vt:variant>
      <vt:variant>
        <vt:lpstr>Slide Titles</vt:lpstr>
      </vt:variant>
      <vt:variant>
        <vt:i4>41</vt:i4>
      </vt:variant>
    </vt:vector>
  </HeadingPairs>
  <TitlesOfParts>
    <vt:vector size="55" baseType="lpstr">
      <vt:lpstr>ＭＳ Ｐゴシック</vt:lpstr>
      <vt:lpstr>ヒラギノ角ゴ Pro W3</vt:lpstr>
      <vt:lpstr>Arial</vt:lpstr>
      <vt:lpstr>ArumSans Bold</vt:lpstr>
      <vt:lpstr>ArumSans Regular</vt:lpstr>
      <vt:lpstr>Calibri</vt:lpstr>
      <vt:lpstr>Vectipede Rg</vt:lpstr>
      <vt:lpstr>FIRST, BREAK, LAST slides </vt:lpstr>
      <vt:lpstr>Alternate FIRST, BREAK, LAST slides</vt:lpstr>
      <vt:lpstr>Plain BODY/MAIN CONTENT</vt:lpstr>
      <vt:lpstr>Red bar footer BODY/MAIN CONTENT</vt:lpstr>
      <vt:lpstr>PLAIN Section Divider, Quotes, Callouts</vt:lpstr>
      <vt:lpstr>RED FOOTER Section Divider, Quotes, Callouts</vt:lpstr>
      <vt:lpstr>1_Plain BODY/MAIN CONTENT</vt:lpstr>
      <vt:lpstr>PowerPoint Presentation</vt:lpstr>
      <vt:lpstr>The AFI Strategy Framework</vt:lpstr>
      <vt:lpstr>Learning Objectives</vt:lpstr>
      <vt:lpstr>Corporate Strategy</vt:lpstr>
      <vt:lpstr>Why Firms Need to Grow</vt:lpstr>
      <vt:lpstr>Three Dimensions of Corporate Strategy</vt:lpstr>
      <vt:lpstr>Internal and External Transaction Costs</vt:lpstr>
      <vt:lpstr>Transaction Costs</vt:lpstr>
      <vt:lpstr>Make Or Buy?</vt:lpstr>
      <vt:lpstr>Organizing Economic Activity:  Firms vs. Markets</vt:lpstr>
      <vt:lpstr>The Principal-Agent Problem</vt:lpstr>
      <vt:lpstr>Alternatives on the Make-or-Buy Continuum</vt:lpstr>
      <vt:lpstr>Vertical Integration</vt:lpstr>
      <vt:lpstr>Backward and Forward Vertical Integration Along the Industry Value Chain</vt:lpstr>
      <vt:lpstr>The Vertical Value Chain of Your Cell Phone</vt:lpstr>
      <vt:lpstr>Forward and Backward Integration:  The Smartphone Industry</vt:lpstr>
      <vt:lpstr>Benefits of Vertical Integration</vt:lpstr>
      <vt:lpstr>Risks of Vertical Integration</vt:lpstr>
      <vt:lpstr>When Does Vertical Integration Make Sense?</vt:lpstr>
      <vt:lpstr>Alternatives to Vertical Integration </vt:lpstr>
      <vt:lpstr>Taper Integration Along the  Industry Value Chain</vt:lpstr>
      <vt:lpstr>Types of Diversification</vt:lpstr>
      <vt:lpstr>Types of Corporate Diversification</vt:lpstr>
      <vt:lpstr>Leverage Core Competencies for Diversification</vt:lpstr>
      <vt:lpstr>Corporate Diversification and Firm Performance</vt:lpstr>
      <vt:lpstr>How Diversification Can Enhance  Firm Performance</vt:lpstr>
      <vt:lpstr>Vertical Integration and Diversification: Sources of Value Creation and Costs</vt:lpstr>
      <vt:lpstr>Restructuring</vt:lpstr>
      <vt:lpstr>Boston Consulting Group (BCG)  Growth-share Matrix</vt:lpstr>
      <vt:lpstr>Internal Capital Markets</vt:lpstr>
      <vt:lpstr>Appendices Descriptions of Visual Graphics to Support Student Accessibility Needs</vt:lpstr>
      <vt:lpstr>Appendix 1 The AFI Strategy Framework</vt:lpstr>
      <vt:lpstr>Appendix 2 Internal and External Transaction Costs</vt:lpstr>
      <vt:lpstr>Appendix 3 Organizing Economic Activity:  Firms vs. Markets</vt:lpstr>
      <vt:lpstr>Appendix 4 Alternatives on the Make-or-Buy Continuum</vt:lpstr>
      <vt:lpstr>Appendix 5 Backward and Forward Vertical Integration Along the Industry Value Chain</vt:lpstr>
      <vt:lpstr>Appendix 6 Forward and Backward Integration:  The Smartphone Industry</vt:lpstr>
      <vt:lpstr>Appendix 7 Taper Integration Along the  Industry Value Chain</vt:lpstr>
      <vt:lpstr>Appendix 8 Leverage Core Competencies for Diversification</vt:lpstr>
      <vt:lpstr>Appendix 9 Corporate Diversification and Firm Performance</vt:lpstr>
      <vt:lpstr>Appendix 10 Boston Consulting Group (BCG)  Growth-share Matrix</vt:lpstr>
    </vt:vector>
  </TitlesOfParts>
  <LinksUpToDate>false</LinksUpToDate>
  <SharedDoc>false</SharedDoc>
  <HyperlinksChanged>false</HyperlinksChanged>
  <AppVersion>16.0011</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8 Corporate Strategy: Vertical Integration and Diversification</dc:title>
  <dc:subject>Chapter 08</dc:subject>
  <dc:creator>McGraw Hill Education</dc:creator>
  <cp:lastModifiedBy>Teresa Ward</cp:lastModifiedBy>
  <cp:revision>480</cp:revision>
  <dcterms:created xsi:type="dcterms:W3CDTF">2015-09-24T21:11:41Z</dcterms:created>
  <dcterms:modified xsi:type="dcterms:W3CDTF">2018-03-19T21:24:26Z</dcterms:modified>
</cp:coreProperties>
</file>