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3.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4.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5.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6.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2" r:id="rId1"/>
    <p:sldMasterId id="2147483988" r:id="rId2"/>
    <p:sldMasterId id="2147483996" r:id="rId3"/>
    <p:sldMasterId id="2147484006" r:id="rId4"/>
    <p:sldMasterId id="2147484016" r:id="rId5"/>
    <p:sldMasterId id="2147484024" r:id="rId6"/>
    <p:sldMasterId id="2147484740" r:id="rId7"/>
  </p:sldMasterIdLst>
  <p:notesMasterIdLst>
    <p:notesMasterId r:id="rId49"/>
  </p:notesMasterIdLst>
  <p:handoutMasterIdLst>
    <p:handoutMasterId r:id="rId50"/>
  </p:handoutMasterIdLst>
  <p:sldIdLst>
    <p:sldId id="586" r:id="rId8"/>
    <p:sldId id="587" r:id="rId9"/>
    <p:sldId id="642" r:id="rId10"/>
    <p:sldId id="644" r:id="rId11"/>
    <p:sldId id="616" r:id="rId12"/>
    <p:sldId id="696" r:id="rId13"/>
    <p:sldId id="646" r:id="rId14"/>
    <p:sldId id="647" r:id="rId15"/>
    <p:sldId id="648" r:id="rId16"/>
    <p:sldId id="697" r:id="rId17"/>
    <p:sldId id="651" r:id="rId18"/>
    <p:sldId id="698" r:id="rId19"/>
    <p:sldId id="653" r:id="rId20"/>
    <p:sldId id="699" r:id="rId21"/>
    <p:sldId id="657" r:id="rId22"/>
    <p:sldId id="659" r:id="rId23"/>
    <p:sldId id="700" r:id="rId24"/>
    <p:sldId id="661" r:id="rId25"/>
    <p:sldId id="701" r:id="rId26"/>
    <p:sldId id="664" r:id="rId27"/>
    <p:sldId id="702" r:id="rId28"/>
    <p:sldId id="670" r:id="rId29"/>
    <p:sldId id="703" r:id="rId30"/>
    <p:sldId id="673" r:id="rId31"/>
    <p:sldId id="675" r:id="rId32"/>
    <p:sldId id="704" r:id="rId33"/>
    <p:sldId id="678" r:id="rId34"/>
    <p:sldId id="705" r:id="rId35"/>
    <p:sldId id="683" r:id="rId36"/>
    <p:sldId id="706" r:id="rId37"/>
    <p:sldId id="709" r:id="rId38"/>
    <p:sldId id="686" r:id="rId39"/>
    <p:sldId id="687" r:id="rId40"/>
    <p:sldId id="707" r:id="rId41"/>
    <p:sldId id="688" r:id="rId42"/>
    <p:sldId id="689" r:id="rId43"/>
    <p:sldId id="690" r:id="rId44"/>
    <p:sldId id="691" r:id="rId45"/>
    <p:sldId id="692" r:id="rId46"/>
    <p:sldId id="693" r:id="rId47"/>
    <p:sldId id="694" r:id="rId48"/>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5pPr>
    <a:lvl6pPr marL="22860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6pPr>
    <a:lvl7pPr marL="27432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7pPr>
    <a:lvl8pPr marL="32004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8pPr>
    <a:lvl9pPr marL="36576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DB8E"/>
    <a:srgbClr val="749BCA"/>
    <a:srgbClr val="D66D5C"/>
    <a:srgbClr val="F2CD64"/>
    <a:srgbClr val="D25D4A"/>
    <a:srgbClr val="E14D4D"/>
    <a:srgbClr val="CC0066"/>
    <a:srgbClr val="F9BB8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0745" autoAdjust="0"/>
    <p:restoredTop sz="94872" autoAdjust="0"/>
  </p:normalViewPr>
  <p:slideViewPr>
    <p:cSldViewPr>
      <p:cViewPr varScale="1">
        <p:scale>
          <a:sx n="68" d="100"/>
          <a:sy n="68" d="100"/>
        </p:scale>
        <p:origin x="828" y="72"/>
      </p:cViewPr>
      <p:guideLst>
        <p:guide orient="horz" pos="2160"/>
        <p:guide pos="2880"/>
      </p:guideLst>
    </p:cSldViewPr>
  </p:slideViewPr>
  <p:outlineViewPr>
    <p:cViewPr>
      <p:scale>
        <a:sx n="33" d="100"/>
        <a:sy n="33" d="100"/>
      </p:scale>
      <p:origin x="0" y="-37188"/>
    </p:cViewPr>
  </p:outlineViewPr>
  <p:notesTextViewPr>
    <p:cViewPr>
      <p:scale>
        <a:sx n="100" d="100"/>
        <a:sy n="100" d="100"/>
      </p:scale>
      <p:origin x="0" y="0"/>
    </p:cViewPr>
  </p:notesTextViewPr>
  <p:sorterViewPr>
    <p:cViewPr varScale="1">
      <p:scale>
        <a:sx n="1" d="1"/>
        <a:sy n="1" d="1"/>
      </p:scale>
      <p:origin x="0" y="0"/>
    </p:cViewPr>
  </p:sorterViewPr>
  <p:notesViewPr>
    <p:cSldViewPr>
      <p:cViewPr varScale="1">
        <p:scale>
          <a:sx n="67" d="100"/>
          <a:sy n="67" d="100"/>
        </p:scale>
        <p:origin x="-3168" y="-8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3" Type="http://schemas.openxmlformats.org/officeDocument/2006/relationships/slideMaster" Target="slideMasters/slideMaster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handoutMaster" Target="handoutMasters/handoutMaster1.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slide" Target="slides/slide34.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notesMaster" Target="notesMasters/notesMaster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8" Type="http://schemas.openxmlformats.org/officeDocument/2006/relationships/slide" Target="slides/slide1.xml"/><Relationship Id="rId51"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BF8285-563F-4AAF-BF91-83A59B23A1C9}"/>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Calibri" pitchFamily="34" charset="0"/>
                <a:ea typeface="+mn-ea"/>
                <a:cs typeface="Arial" charset="0"/>
              </a:defRPr>
            </a:lvl1pPr>
          </a:lstStyle>
          <a:p>
            <a:pPr>
              <a:defRPr/>
            </a:pPr>
            <a:endParaRPr lang="en-US" dirty="0"/>
          </a:p>
        </p:txBody>
      </p:sp>
      <p:sp>
        <p:nvSpPr>
          <p:cNvPr id="3" name="Date Placeholder 2">
            <a:extLst>
              <a:ext uri="{FF2B5EF4-FFF2-40B4-BE49-F238E27FC236}">
                <a16:creationId xmlns:a16="http://schemas.microsoft.com/office/drawing/2014/main" id="{23A745A6-3F52-4FAE-B9DC-9B66DEF48574}"/>
              </a:ext>
            </a:extLst>
          </p:cNvPr>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cs typeface="Arial" panose="020B0604020202020204" pitchFamily="34" charset="0"/>
              </a:defRPr>
            </a:lvl1pPr>
          </a:lstStyle>
          <a:p>
            <a:pPr>
              <a:defRPr/>
            </a:pPr>
            <a:fld id="{ADBF1A92-FBC6-42AD-A223-76798DECF86F}" type="datetimeFigureOut">
              <a:rPr lang="en-US" altLang="en-US"/>
              <a:pPr>
                <a:defRPr/>
              </a:pPr>
              <a:t>10/10/2018</a:t>
            </a:fld>
            <a:endParaRPr lang="en-US" altLang="en-US" dirty="0"/>
          </a:p>
        </p:txBody>
      </p:sp>
      <p:sp>
        <p:nvSpPr>
          <p:cNvPr id="4" name="Footer Placeholder 3">
            <a:extLst>
              <a:ext uri="{FF2B5EF4-FFF2-40B4-BE49-F238E27FC236}">
                <a16:creationId xmlns:a16="http://schemas.microsoft.com/office/drawing/2014/main" id="{9D8F8953-4410-4F41-B27E-90964A1B8A30}"/>
              </a:ext>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Calibri" pitchFamily="34" charset="0"/>
                <a:ea typeface="+mn-ea"/>
                <a:cs typeface="Arial" charset="0"/>
              </a:defRPr>
            </a:lvl1pPr>
          </a:lstStyle>
          <a:p>
            <a:pPr>
              <a:defRPr/>
            </a:pPr>
            <a:endParaRPr lang="en-US" dirty="0"/>
          </a:p>
        </p:txBody>
      </p:sp>
      <p:sp>
        <p:nvSpPr>
          <p:cNvPr id="5" name="Slide Number Placeholder 4">
            <a:extLst>
              <a:ext uri="{FF2B5EF4-FFF2-40B4-BE49-F238E27FC236}">
                <a16:creationId xmlns:a16="http://schemas.microsoft.com/office/drawing/2014/main" id="{626EB39A-5C29-4929-981C-B9DFB7AE858B}"/>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cs typeface="Arial" panose="020B0604020202020204" pitchFamily="34" charset="0"/>
              </a:defRPr>
            </a:lvl1pPr>
          </a:lstStyle>
          <a:p>
            <a:pPr>
              <a:defRPr/>
            </a:pPr>
            <a:fld id="{C8290841-1C9F-42E7-B30E-12309351CF20}" type="slidenum">
              <a:rPr lang="en-US" altLang="en-US"/>
              <a:pPr>
                <a:defRPr/>
              </a:pPr>
              <a:t>‹#›</a:t>
            </a:fld>
            <a:endParaRPr lang="en-US" alt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B0D81DB-FEF5-4496-9252-DCC222DD5F91}"/>
              </a:ext>
            </a:extLst>
          </p:cNvPr>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ea typeface="+mn-ea"/>
                <a:cs typeface="Arial" charset="0"/>
              </a:defRPr>
            </a:lvl1pPr>
          </a:lstStyle>
          <a:p>
            <a:pPr>
              <a:defRPr/>
            </a:pPr>
            <a:endParaRPr lang="en-US" altLang="en-US" dirty="0"/>
          </a:p>
        </p:txBody>
      </p:sp>
      <p:sp>
        <p:nvSpPr>
          <p:cNvPr id="3" name="Date Placeholder 2">
            <a:extLst>
              <a:ext uri="{FF2B5EF4-FFF2-40B4-BE49-F238E27FC236}">
                <a16:creationId xmlns:a16="http://schemas.microsoft.com/office/drawing/2014/main" id="{04FB01CB-2F89-4664-90D9-415BB65EAFB8}"/>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cs typeface="Arial" panose="020B0604020202020204" pitchFamily="34" charset="0"/>
              </a:defRPr>
            </a:lvl1pPr>
          </a:lstStyle>
          <a:p>
            <a:pPr>
              <a:defRPr/>
            </a:pPr>
            <a:fld id="{BB734F71-91E8-495C-98DA-07FD76D5BB64}" type="datetimeFigureOut">
              <a:rPr lang="en-US" altLang="en-US"/>
              <a:pPr>
                <a:defRPr/>
              </a:pPr>
              <a:t>10/10/2018</a:t>
            </a:fld>
            <a:endParaRPr lang="en-US" altLang="en-US" dirty="0"/>
          </a:p>
        </p:txBody>
      </p:sp>
      <p:sp>
        <p:nvSpPr>
          <p:cNvPr id="4" name="Slide Image Placeholder 3">
            <a:extLst>
              <a:ext uri="{FF2B5EF4-FFF2-40B4-BE49-F238E27FC236}">
                <a16:creationId xmlns:a16="http://schemas.microsoft.com/office/drawing/2014/main" id="{52FB2765-313E-4182-AF6E-D232EAC73EA2}"/>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a:extLst>
              <a:ext uri="{FF2B5EF4-FFF2-40B4-BE49-F238E27FC236}">
                <a16:creationId xmlns:a16="http://schemas.microsoft.com/office/drawing/2014/main" id="{5E222F69-8373-4C46-B157-260D3A4665D1}"/>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2EAF8CDA-8612-4587-835A-967FAAD85EA3}"/>
              </a:ext>
            </a:extLst>
          </p:cNvPr>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ea typeface="+mn-ea"/>
                <a:cs typeface="Arial" charset="0"/>
              </a:defRPr>
            </a:lvl1pPr>
          </a:lstStyle>
          <a:p>
            <a:pPr>
              <a:defRPr/>
            </a:pPr>
            <a:endParaRPr lang="en-US" altLang="en-US" dirty="0"/>
          </a:p>
        </p:txBody>
      </p:sp>
      <p:sp>
        <p:nvSpPr>
          <p:cNvPr id="7" name="Slide Number Placeholder 6">
            <a:extLst>
              <a:ext uri="{FF2B5EF4-FFF2-40B4-BE49-F238E27FC236}">
                <a16:creationId xmlns:a16="http://schemas.microsoft.com/office/drawing/2014/main" id="{C78324C2-2BDB-4749-B7DE-35887CED1D48}"/>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cs typeface="Arial" panose="020B0604020202020204" pitchFamily="34" charset="0"/>
              </a:defRPr>
            </a:lvl1pPr>
          </a:lstStyle>
          <a:p>
            <a:pPr>
              <a:defRPr/>
            </a:pPr>
            <a:fld id="{BFF87DCE-AF3A-43CE-BD6B-3C2644D496DB}" type="slidenum">
              <a:rPr lang="en-US" altLang="en-US"/>
              <a:pPr>
                <a:defRPr/>
              </a:pPr>
              <a:t>‹#›</a:t>
            </a:fld>
            <a:endParaRPr lang="en-US"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ヒラギノ角ゴ Pro W3" charset="0"/>
        <a:cs typeface="ヒラギノ角ゴ Pro W3" charset="0"/>
      </a:defRPr>
    </a:lvl1pPr>
    <a:lvl2pPr marL="457200" algn="l" rtl="0" eaLnBrk="0" fontAlgn="base" hangingPunct="0">
      <a:spcBef>
        <a:spcPct val="30000"/>
      </a:spcBef>
      <a:spcAft>
        <a:spcPct val="0"/>
      </a:spcAft>
      <a:defRPr sz="1200" kern="1200">
        <a:solidFill>
          <a:schemeClr val="tx1"/>
        </a:solidFill>
        <a:latin typeface="+mn-lt"/>
        <a:ea typeface="ヒラギノ角ゴ Pro W3" charset="0"/>
        <a:cs typeface="+mn-cs"/>
      </a:defRPr>
    </a:lvl2pPr>
    <a:lvl3pPr marL="914400" algn="l" rtl="0" eaLnBrk="0" fontAlgn="base" hangingPunct="0">
      <a:spcBef>
        <a:spcPct val="30000"/>
      </a:spcBef>
      <a:spcAft>
        <a:spcPct val="0"/>
      </a:spcAft>
      <a:defRPr sz="1200" kern="1200">
        <a:solidFill>
          <a:schemeClr val="tx1"/>
        </a:solidFill>
        <a:latin typeface="+mn-lt"/>
        <a:ea typeface="ヒラギノ角ゴ Pro W3" charset="0"/>
        <a:cs typeface="+mn-cs"/>
      </a:defRPr>
    </a:lvl3pPr>
    <a:lvl4pPr marL="1371600" algn="l" rtl="0" eaLnBrk="0" fontAlgn="base" hangingPunct="0">
      <a:spcBef>
        <a:spcPct val="30000"/>
      </a:spcBef>
      <a:spcAft>
        <a:spcPct val="0"/>
      </a:spcAft>
      <a:defRPr sz="1200" kern="1200">
        <a:solidFill>
          <a:schemeClr val="tx1"/>
        </a:solidFill>
        <a:latin typeface="+mn-lt"/>
        <a:ea typeface="ヒラギノ角ゴ Pro W3" charset="0"/>
        <a:cs typeface="+mn-cs"/>
      </a:defRPr>
    </a:lvl4pPr>
    <a:lvl5pPr marL="1828800" algn="l" rtl="0" eaLnBrk="0" fontAlgn="base" hangingPunct="0">
      <a:spcBef>
        <a:spcPct val="30000"/>
      </a:spcBef>
      <a:spcAft>
        <a:spcPct val="0"/>
      </a:spcAft>
      <a:defRPr sz="1200" kern="1200">
        <a:solidFill>
          <a:schemeClr val="tx1"/>
        </a:solidFill>
        <a:latin typeface="+mn-lt"/>
        <a:ea typeface="ヒラギノ角ゴ Pro W3"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a:extLst>
              <a:ext uri="{FF2B5EF4-FFF2-40B4-BE49-F238E27FC236}">
                <a16:creationId xmlns:a16="http://schemas.microsoft.com/office/drawing/2014/main" id="{298032C2-C967-4E30-BCF7-53528C0ABED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Notes Placeholder 2">
            <a:extLst>
              <a:ext uri="{FF2B5EF4-FFF2-40B4-BE49-F238E27FC236}">
                <a16:creationId xmlns:a16="http://schemas.microsoft.com/office/drawing/2014/main" id="{5AFB8076-6645-4491-BB6F-53D8EEDC5CF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latin typeface="Arial" panose="020B0604020202020204" pitchFamily="34" charset="0"/>
                <a:ea typeface="ヒラギノ角ゴ Pro W3" pitchFamily="122" charset="-128"/>
                <a:cs typeface="Arial" panose="020B0604020202020204" pitchFamily="34" charset="0"/>
              </a:rPr>
              <a:t>Be sure to see the NEW integrated Teacher’s Resource </a:t>
            </a:r>
            <a:r>
              <a:rPr lang="en-US" altLang="ja-JP" dirty="0">
                <a:latin typeface="Arial" panose="020B0604020202020204" pitchFamily="34" charset="0"/>
                <a:ea typeface="ヒラギノ角ゴ Pro W3" pitchFamily="122" charset="-128"/>
                <a:cs typeface="Arial" panose="020B0604020202020204" pitchFamily="34" charset="0"/>
              </a:rPr>
              <a:t>Manual located in the Connect Library under Instructor’s Resources.</a:t>
            </a:r>
            <a:endParaRPr lang="en-US" altLang="ja-JP" dirty="0">
              <a:ea typeface="ヒラギノ角ゴ Pro W3" pitchFamily="122" charset="-128"/>
              <a:cs typeface="Arial" panose="020B0604020202020204" pitchFamily="34" charset="0"/>
            </a:endParaRPr>
          </a:p>
          <a:p>
            <a:endParaRPr lang="en-US" altLang="en-US" dirty="0">
              <a:ea typeface="ヒラギノ角ゴ Pro W3" pitchFamily="122" charset="-128"/>
              <a:cs typeface="Arial" panose="020B0604020202020204" pitchFamily="34" charset="0"/>
            </a:endParaRPr>
          </a:p>
        </p:txBody>
      </p:sp>
      <p:sp>
        <p:nvSpPr>
          <p:cNvPr id="71684" name="Slide Number Placeholder 3">
            <a:extLst>
              <a:ext uri="{FF2B5EF4-FFF2-40B4-BE49-F238E27FC236}">
                <a16:creationId xmlns:a16="http://schemas.microsoft.com/office/drawing/2014/main" id="{03EA4B7B-C59D-49AD-8D31-447685A9BA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B9BDA456-3F0C-4BBC-99C8-BCFBEF9FF0F8}" type="slidenum">
              <a:rPr lang="en-US" altLang="en-US" smtClean="0">
                <a:solidFill>
                  <a:srgbClr val="000000"/>
                </a:solidFill>
              </a:rPr>
              <a:pPr/>
              <a:t>1</a:t>
            </a:fld>
            <a:endParaRPr lang="en-US" altLang="en-US" dirty="0">
              <a:solidFill>
                <a:srgbClr val="000000"/>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a:extLst>
              <a:ext uri="{FF2B5EF4-FFF2-40B4-BE49-F238E27FC236}">
                <a16:creationId xmlns:a16="http://schemas.microsoft.com/office/drawing/2014/main" id="{6241E281-9F35-440D-A450-D3197781EA4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3" name="Notes Placeholder 2">
            <a:extLst>
              <a:ext uri="{FF2B5EF4-FFF2-40B4-BE49-F238E27FC236}">
                <a16:creationId xmlns:a16="http://schemas.microsoft.com/office/drawing/2014/main" id="{24374534-15AB-4033-B8D0-95BCEDD23D0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Under a differentiation strategy, firms that successfully differentiate their products enjoy a competitive advantage. Firm A’s product is seen as a generic commodity with no unique brand value. Firm B has the same cost structure as Firm A but creates more economic value, and thus has a competitive advantage over both Firm A and Firm C because (</a:t>
            </a:r>
            <a:r>
              <a:rPr lang="en-US" altLang="en-US" i="1" dirty="0">
                <a:ea typeface="ヒラギノ角ゴ Pro W3" pitchFamily="122" charset="-128"/>
              </a:rPr>
              <a:t>V</a:t>
            </a:r>
            <a:r>
              <a:rPr lang="en-US" altLang="en-US" dirty="0">
                <a:ea typeface="ヒラギノ角ゴ Pro W3" pitchFamily="122" charset="-128"/>
              </a:rPr>
              <a:t> − </a:t>
            </a:r>
            <a:r>
              <a:rPr lang="en-US" altLang="en-US" i="1" dirty="0">
                <a:ea typeface="ヒラギノ角ゴ Pro W3" pitchFamily="122" charset="-128"/>
              </a:rPr>
              <a:t>C</a:t>
            </a:r>
            <a:r>
              <a:rPr lang="en-US" altLang="en-US" dirty="0">
                <a:ea typeface="ヒラギノ角ゴ Pro W3" pitchFamily="122" charset="-128"/>
              </a:rPr>
              <a:t>)</a:t>
            </a:r>
            <a:r>
              <a:rPr lang="en-US" altLang="en-US" baseline="-25000" dirty="0">
                <a:ea typeface="ヒラギノ角ゴ Pro W3" pitchFamily="122" charset="-128"/>
              </a:rPr>
              <a:t>B</a:t>
            </a:r>
            <a:r>
              <a:rPr lang="en-US" altLang="en-US" dirty="0">
                <a:ea typeface="ヒラギノ角ゴ Pro W3" pitchFamily="122" charset="-128"/>
              </a:rPr>
              <a:t> &gt; (</a:t>
            </a:r>
            <a:r>
              <a:rPr lang="en-US" altLang="en-US" i="1" dirty="0">
                <a:ea typeface="ヒラギノ角ゴ Pro W3" pitchFamily="122" charset="-128"/>
              </a:rPr>
              <a:t>V</a:t>
            </a:r>
            <a:r>
              <a:rPr lang="en-US" altLang="en-US" dirty="0">
                <a:ea typeface="ヒラギノ角ゴ Pro W3" pitchFamily="122" charset="-128"/>
              </a:rPr>
              <a:t> − </a:t>
            </a:r>
            <a:r>
              <a:rPr lang="en-US" altLang="en-US" i="1" dirty="0">
                <a:ea typeface="ヒラギノ角ゴ Pro W3" pitchFamily="122" charset="-128"/>
              </a:rPr>
              <a:t>C</a:t>
            </a:r>
            <a:r>
              <a:rPr lang="en-US" altLang="en-US" dirty="0">
                <a:ea typeface="ヒラギノ角ゴ Pro W3" pitchFamily="122" charset="-128"/>
              </a:rPr>
              <a:t>)</a:t>
            </a:r>
            <a:r>
              <a:rPr lang="en-US" altLang="en-US" baseline="-25000" dirty="0">
                <a:ea typeface="ヒラギノ角ゴ Pro W3" pitchFamily="122" charset="-128"/>
              </a:rPr>
              <a:t>C</a:t>
            </a:r>
            <a:r>
              <a:rPr lang="en-US" altLang="en-US" dirty="0">
                <a:ea typeface="ヒラギノ角ゴ Pro W3" pitchFamily="122" charset="-128"/>
              </a:rPr>
              <a:t> &gt; (</a:t>
            </a:r>
            <a:r>
              <a:rPr lang="en-US" altLang="en-US" i="1" dirty="0">
                <a:ea typeface="ヒラギノ角ゴ Pro W3" pitchFamily="122" charset="-128"/>
              </a:rPr>
              <a:t>V</a:t>
            </a:r>
            <a:r>
              <a:rPr lang="en-US" altLang="en-US" dirty="0">
                <a:ea typeface="ヒラギノ角ゴ Pro W3" pitchFamily="122" charset="-128"/>
              </a:rPr>
              <a:t> − </a:t>
            </a:r>
            <a:r>
              <a:rPr lang="en-US" altLang="en-US" i="1" dirty="0">
                <a:ea typeface="ヒラギノ角ゴ Pro W3" pitchFamily="122" charset="-128"/>
              </a:rPr>
              <a:t>C</a:t>
            </a:r>
            <a:r>
              <a:rPr lang="en-US" altLang="en-US" dirty="0">
                <a:ea typeface="ヒラギノ角ゴ Pro W3" pitchFamily="122" charset="-128"/>
              </a:rPr>
              <a:t>)</a:t>
            </a:r>
            <a:r>
              <a:rPr lang="en-US" altLang="en-US" baseline="-25000" dirty="0">
                <a:ea typeface="ヒラギノ角ゴ Pro W3" pitchFamily="122" charset="-128"/>
              </a:rPr>
              <a:t>A</a:t>
            </a:r>
            <a:r>
              <a:rPr lang="en-US" altLang="en-US" dirty="0">
                <a:ea typeface="ヒラギノ角ゴ Pro W3" pitchFamily="122" charset="-128"/>
              </a:rPr>
              <a:t>. Although, Firm C has higher costs than Firm A and B, it still generates a significantly higher economic value than Firm A.</a:t>
            </a:r>
          </a:p>
        </p:txBody>
      </p:sp>
      <p:sp>
        <p:nvSpPr>
          <p:cNvPr id="92164" name="Slide Number Placeholder 3">
            <a:extLst>
              <a:ext uri="{FF2B5EF4-FFF2-40B4-BE49-F238E27FC236}">
                <a16:creationId xmlns:a16="http://schemas.microsoft.com/office/drawing/2014/main" id="{70B49127-07DE-4258-A710-2DF0449982F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5338DB92-0DAA-4C88-9CD1-5BACBCDFD579}" type="slidenum">
              <a:rPr lang="en-US" altLang="en-US" smtClean="0">
                <a:solidFill>
                  <a:srgbClr val="000000"/>
                </a:solidFill>
              </a:rPr>
              <a:pPr/>
              <a:t>12</a:t>
            </a:fld>
            <a:endParaRPr lang="en-US" altLang="en-US" dirty="0">
              <a:solidFill>
                <a:srgbClr val="000000"/>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a:extLst>
              <a:ext uri="{FF2B5EF4-FFF2-40B4-BE49-F238E27FC236}">
                <a16:creationId xmlns:a16="http://schemas.microsoft.com/office/drawing/2014/main" id="{BEBBF1BE-8651-44AC-B564-8379F7EABB1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1" name="Notes Placeholder 2">
            <a:extLst>
              <a:ext uri="{FF2B5EF4-FFF2-40B4-BE49-F238E27FC236}">
                <a16:creationId xmlns:a16="http://schemas.microsoft.com/office/drawing/2014/main" id="{22C1DF3A-D72E-4986-82CD-C3E922594C6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Economies of Scale:</a:t>
            </a:r>
          </a:p>
          <a:p>
            <a:r>
              <a:rPr lang="en-US" altLang="en-US" dirty="0">
                <a:ea typeface="ヒラギノ角ゴ Pro W3" pitchFamily="122" charset="-128"/>
              </a:rPr>
              <a:t>Reaping economies of scale and learning is critical for the airframe-manufacturing industry in order to ensure cost-competitiveness. The market for commercial airplanes is often not large enough to allow more than one competitor to reach sufficient scale to drive down unit cost. Boeing chose not to compete with Airbus in the market for superjumbo jets; rather, it decided to focus on a smaller, fuel-efficient airplane (the 787 Dreamliner, priced at roughly $250 million) that allows for long-distance, point-to-point connections. By 2017, it had built over 530 Dreamliners with more than 1,200 orders for the new airplane. Boeing can expect to reap significant economies of scale and learning, which will lower per-unit cost. At the same time, Airbus had delivered 210 A-380 superjumbos (sticker price: $430 million) with more than 100 orders on its books. If both companies would have chosen to compete head-on in each market segment, the resulting per-unit cost for each airplane would have been much higher because neither could have achieved significant economies of scale (overall their market share split is roughly 50–50).</a:t>
            </a:r>
          </a:p>
        </p:txBody>
      </p:sp>
      <p:sp>
        <p:nvSpPr>
          <p:cNvPr id="94212" name="Slide Number Placeholder 3">
            <a:extLst>
              <a:ext uri="{FF2B5EF4-FFF2-40B4-BE49-F238E27FC236}">
                <a16:creationId xmlns:a16="http://schemas.microsoft.com/office/drawing/2014/main" id="{97F6EB5C-DE68-424B-A964-9FD0F97A2D9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AA98E1E2-F1AD-4CA9-9BC0-2CBE4DCD5091}" type="slidenum">
              <a:rPr lang="en-US" altLang="en-US" smtClean="0"/>
              <a:pPr/>
              <a:t>13</a:t>
            </a:fld>
            <a:endParaRPr lang="en-US"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a:extLst>
              <a:ext uri="{FF2B5EF4-FFF2-40B4-BE49-F238E27FC236}">
                <a16:creationId xmlns:a16="http://schemas.microsoft.com/office/drawing/2014/main" id="{16EE108B-47FD-4EAA-89E5-3822628DD57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9" name="Notes Placeholder 2">
            <a:extLst>
              <a:ext uri="{FF2B5EF4-FFF2-40B4-BE49-F238E27FC236}">
                <a16:creationId xmlns:a16="http://schemas.microsoft.com/office/drawing/2014/main" id="{067D6470-C2BF-4BF7-91E5-E07F5AFF499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Example of customer service: Zappo’s o</a:t>
            </a:r>
            <a:r>
              <a:rPr lang="en-US" altLang="en-US" dirty="0">
                <a:ea typeface="ヒラギノ角ゴ Pro W3" pitchFamily="122" charset="-128"/>
                <a:cs typeface="Arial" panose="020B0604020202020204" pitchFamily="34" charset="0"/>
              </a:rPr>
              <a:t>ffers free shipping both ways, they do not outsource customer service, and they don’t use pre-determined scripts for service. Trader Joe’s stores stock local products as requested by the community.</a:t>
            </a:r>
          </a:p>
          <a:p>
            <a:endParaRPr lang="en-US" altLang="en-US" dirty="0">
              <a:ea typeface="ヒラギノ角ゴ Pro W3" pitchFamily="122" charset="-128"/>
              <a:cs typeface="Arial" panose="020B0604020202020204" pitchFamily="34" charset="0"/>
            </a:endParaRPr>
          </a:p>
          <a:p>
            <a:r>
              <a:rPr lang="en-US" altLang="en-US" dirty="0">
                <a:ea typeface="ヒラギノ角ゴ Pro W3" pitchFamily="122" charset="-128"/>
                <a:cs typeface="Arial" panose="020B0604020202020204" pitchFamily="34" charset="0"/>
              </a:rPr>
              <a:t>Example of complements: </a:t>
            </a:r>
            <a:r>
              <a:rPr lang="en-US" altLang="en-US" dirty="0">
                <a:ea typeface="ヒラギノ角ゴ Pro W3" pitchFamily="122" charset="-128"/>
              </a:rPr>
              <a:t>smartphones and cellular services. A smartphone without a service plan is much less useful than one with a data plan. Traditionally, the providers of phones such as Apple, Samsung, and others did not provide wireless services. AT&amp;T and Verizon are by far the two largest service providers in United States, jointly holding some 70 percent of market share. To enhance the attractiveness of their phone and service bundles, phone makers and service providers frequently sign exclusive deals. When first released, for instance, service for the iPhone was exclusively offered by AT&amp;T. Thus, if you wanted an iPhone, you had to sign up for a two-year service contract with AT&amp;T. </a:t>
            </a:r>
            <a:endParaRPr lang="en-US" altLang="en-US" dirty="0">
              <a:ea typeface="ヒラギノ角ゴ Pro W3" pitchFamily="122" charset="-128"/>
              <a:cs typeface="Arial" panose="020B0604020202020204" pitchFamily="34" charset="0"/>
            </a:endParaRPr>
          </a:p>
          <a:p>
            <a:endParaRPr lang="en-US" altLang="en-US" dirty="0">
              <a:ea typeface="ヒラギノ角ゴ Pro W3" pitchFamily="122" charset="-128"/>
            </a:endParaRPr>
          </a:p>
        </p:txBody>
      </p:sp>
      <p:sp>
        <p:nvSpPr>
          <p:cNvPr id="96260" name="Slide Number Placeholder 3">
            <a:extLst>
              <a:ext uri="{FF2B5EF4-FFF2-40B4-BE49-F238E27FC236}">
                <a16:creationId xmlns:a16="http://schemas.microsoft.com/office/drawing/2014/main" id="{1343CDDE-7887-4563-B423-6424E2DB33E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A16E6EDA-6C70-44B3-A621-3EC4851A5D36}" type="slidenum">
              <a:rPr lang="en-US" altLang="en-US" smtClean="0"/>
              <a:pPr/>
              <a:t>14</a:t>
            </a:fld>
            <a:endParaRPr lang="en-US"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a:extLst>
              <a:ext uri="{FF2B5EF4-FFF2-40B4-BE49-F238E27FC236}">
                <a16:creationId xmlns:a16="http://schemas.microsoft.com/office/drawing/2014/main" id="{496480B1-BAB1-4EAE-A743-ACC199C2152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9331" name="Notes Placeholder 2">
            <a:extLst>
              <a:ext uri="{FF2B5EF4-FFF2-40B4-BE49-F238E27FC236}">
                <a16:creationId xmlns:a16="http://schemas.microsoft.com/office/drawing/2014/main" id="{BAD1AA1D-E9FA-4C46-B3F2-9EC2AFF7B9F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As an example, GM and Korean car manufacturer Kia offer some models that compete directly with one another, yet Kia’s cars tend to be produced at lower cost, while providing a similar value proposition.</a:t>
            </a:r>
          </a:p>
        </p:txBody>
      </p:sp>
      <p:sp>
        <p:nvSpPr>
          <p:cNvPr id="99332" name="Slide Number Placeholder 3">
            <a:extLst>
              <a:ext uri="{FF2B5EF4-FFF2-40B4-BE49-F238E27FC236}">
                <a16:creationId xmlns:a16="http://schemas.microsoft.com/office/drawing/2014/main" id="{807F87D3-CADE-438C-A94D-0EE3C673B9B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2CA27C04-A30C-4213-8E2F-E0D0040EB6B4}" type="slidenum">
              <a:rPr lang="en-US" altLang="en-US" smtClean="0"/>
              <a:pPr/>
              <a:t>16</a:t>
            </a:fld>
            <a:endParaRPr lang="en-US"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a:extLst>
              <a:ext uri="{FF2B5EF4-FFF2-40B4-BE49-F238E27FC236}">
                <a16:creationId xmlns:a16="http://schemas.microsoft.com/office/drawing/2014/main" id="{601EEB67-8D85-40E5-8055-D07FE4A2449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1379" name="Notes Placeholder 2">
            <a:extLst>
              <a:ext uri="{FF2B5EF4-FFF2-40B4-BE49-F238E27FC236}">
                <a16:creationId xmlns:a16="http://schemas.microsoft.com/office/drawing/2014/main" id="{6F3E144E-E008-4EF8-A80F-646FCDCBDAB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Under a cost-leadership strategy, firms that can keep their cost at the lowest point in the industry while offering acceptable value are able to gain a competitive advantage. Firm A has not managed to take advantage of possible cost savings, and thus experiences a competitive disadvantage. The offering from Firm B has the same perceived value as Firm A but through more effective cost containment creates more economic value (over both Firm A and Firm C because (</a:t>
            </a:r>
            <a:r>
              <a:rPr lang="en-US" altLang="en-US" i="1" dirty="0">
                <a:ea typeface="ヒラギノ角ゴ Pro W3" pitchFamily="122" charset="-128"/>
              </a:rPr>
              <a:t>V</a:t>
            </a:r>
            <a:r>
              <a:rPr lang="en-US" altLang="en-US" dirty="0">
                <a:ea typeface="ヒラギノ角ゴ Pro W3" pitchFamily="122" charset="-128"/>
              </a:rPr>
              <a:t> − </a:t>
            </a:r>
            <a:r>
              <a:rPr lang="en-US" altLang="en-US" i="1" dirty="0">
                <a:ea typeface="ヒラギノ角ゴ Pro W3" pitchFamily="122" charset="-128"/>
              </a:rPr>
              <a:t>C</a:t>
            </a:r>
            <a:r>
              <a:rPr lang="en-US" altLang="en-US" dirty="0">
                <a:ea typeface="ヒラギノ角ゴ Pro W3" pitchFamily="122" charset="-128"/>
              </a:rPr>
              <a:t>)</a:t>
            </a:r>
            <a:r>
              <a:rPr lang="en-US" altLang="en-US" baseline="-25000" dirty="0">
                <a:ea typeface="ヒラギノ角ゴ Pro W3" pitchFamily="122" charset="-128"/>
              </a:rPr>
              <a:t>B</a:t>
            </a:r>
            <a:r>
              <a:rPr lang="en-US" altLang="en-US" dirty="0">
                <a:ea typeface="ヒラギノ角ゴ Pro W3" pitchFamily="122" charset="-128"/>
              </a:rPr>
              <a:t> &gt; (</a:t>
            </a:r>
            <a:r>
              <a:rPr lang="en-US" altLang="en-US" i="1" dirty="0">
                <a:ea typeface="ヒラギノ角ゴ Pro W3" pitchFamily="122" charset="-128"/>
              </a:rPr>
              <a:t>V</a:t>
            </a:r>
            <a:r>
              <a:rPr lang="en-US" altLang="en-US" dirty="0">
                <a:ea typeface="ヒラギノ角ゴ Pro W3" pitchFamily="122" charset="-128"/>
              </a:rPr>
              <a:t> − </a:t>
            </a:r>
            <a:r>
              <a:rPr lang="en-US" altLang="en-US" i="1" dirty="0">
                <a:ea typeface="ヒラギノ角ゴ Pro W3" pitchFamily="122" charset="-128"/>
              </a:rPr>
              <a:t>C</a:t>
            </a:r>
            <a:r>
              <a:rPr lang="en-US" altLang="en-US" dirty="0">
                <a:ea typeface="ヒラギノ角ゴ Pro W3" pitchFamily="122" charset="-128"/>
              </a:rPr>
              <a:t>)</a:t>
            </a:r>
            <a:r>
              <a:rPr lang="en-US" altLang="en-US" baseline="-25000" dirty="0">
                <a:ea typeface="ヒラギノ角ゴ Pro W3" pitchFamily="122" charset="-128"/>
              </a:rPr>
              <a:t>C</a:t>
            </a:r>
            <a:r>
              <a:rPr lang="en-US" altLang="en-US" dirty="0">
                <a:ea typeface="ヒラギノ角ゴ Pro W3" pitchFamily="122" charset="-128"/>
              </a:rPr>
              <a:t> &gt; (</a:t>
            </a:r>
            <a:r>
              <a:rPr lang="en-US" altLang="en-US" i="1" dirty="0">
                <a:ea typeface="ヒラギノ角ゴ Pro W3" pitchFamily="122" charset="-128"/>
              </a:rPr>
              <a:t>V</a:t>
            </a:r>
            <a:r>
              <a:rPr lang="en-US" altLang="en-US" dirty="0">
                <a:ea typeface="ヒラギノ角ゴ Pro W3" pitchFamily="122" charset="-128"/>
              </a:rPr>
              <a:t> − </a:t>
            </a:r>
            <a:r>
              <a:rPr lang="en-US" altLang="en-US" i="1" dirty="0">
                <a:ea typeface="ヒラギノ角ゴ Pro W3" pitchFamily="122" charset="-128"/>
              </a:rPr>
              <a:t>C</a:t>
            </a:r>
            <a:r>
              <a:rPr lang="en-US" altLang="en-US" dirty="0">
                <a:ea typeface="ヒラギノ角ゴ Pro W3" pitchFamily="122" charset="-128"/>
              </a:rPr>
              <a:t>)</a:t>
            </a:r>
            <a:r>
              <a:rPr lang="en-US" altLang="en-US" baseline="-25000" dirty="0">
                <a:ea typeface="ヒラギノ角ゴ Pro W3" pitchFamily="122" charset="-128"/>
              </a:rPr>
              <a:t>A</a:t>
            </a:r>
            <a:r>
              <a:rPr lang="en-US" altLang="en-US" dirty="0">
                <a:ea typeface="ヒラギノ角ゴ Pro W3" pitchFamily="122" charset="-128"/>
              </a:rPr>
              <a:t>. The offering from Firm C has a lower perceived value than that of Firm A or B and has the same reduced product cost as with Firm B; as a result, Firm C still generates higher economic value than Firm A.</a:t>
            </a:r>
          </a:p>
        </p:txBody>
      </p:sp>
      <p:sp>
        <p:nvSpPr>
          <p:cNvPr id="101380" name="Slide Number Placeholder 3">
            <a:extLst>
              <a:ext uri="{FF2B5EF4-FFF2-40B4-BE49-F238E27FC236}">
                <a16:creationId xmlns:a16="http://schemas.microsoft.com/office/drawing/2014/main" id="{A09FE49D-060E-48DC-B67B-20E1493EC2D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281FC584-7E05-4023-B7DF-E558989DD243}" type="slidenum">
              <a:rPr lang="en-US" altLang="en-US" smtClean="0">
                <a:solidFill>
                  <a:srgbClr val="000000"/>
                </a:solidFill>
              </a:rPr>
              <a:pPr/>
              <a:t>17</a:t>
            </a:fld>
            <a:endParaRPr lang="en-US" altLang="en-US" dirty="0">
              <a:solidFill>
                <a:srgbClr val="000000"/>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a:extLst>
              <a:ext uri="{FF2B5EF4-FFF2-40B4-BE49-F238E27FC236}">
                <a16:creationId xmlns:a16="http://schemas.microsoft.com/office/drawing/2014/main" id="{109FF87B-1997-4E51-ADB2-6D6280A353E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Notes Placeholder 2">
            <a:extLst>
              <a:ext uri="{FF2B5EF4-FFF2-40B4-BE49-F238E27FC236}">
                <a16:creationId xmlns:a16="http://schemas.microsoft.com/office/drawing/2014/main" id="{169052CE-408C-47F8-A1B2-662DF21D164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Cost of input: In the market for international long-distance travel, the greatest competitive threat facing U.S. legacy carriers—American, Delta, and United—comes from three fast-growing airlines located in the Persian Gulf states—Emirates, Etihad, and Qatar. These airlines achieve a competitive advantage over their U.S. counterparts thanks to lower-cost inputs—raw materials (access to cheaper fuel), capital (interest-free government loans), labor—and fewer regulations (for example, regarding nighttime takeoffs and landings, or in adding new runways and building luxury airports with swimming pools, among other amenities).</a:t>
            </a:r>
          </a:p>
          <a:p>
            <a:endParaRPr lang="en-US" altLang="en-US" dirty="0">
              <a:ea typeface="ヒラギノ角ゴ Pro W3" pitchFamily="122" charset="-128"/>
            </a:endParaRPr>
          </a:p>
          <a:p>
            <a:r>
              <a:rPr lang="en-US" altLang="en-US" dirty="0">
                <a:ea typeface="ヒラギノ角ゴ Pro W3" pitchFamily="122" charset="-128"/>
              </a:rPr>
              <a:t>Learning curve effects: Learning drives down cost, because it takes less time to produce the same output. Professionals learn how to be more efficient with cumulative experience, for example: writing computer code, developing new medicines and building submarines.</a:t>
            </a:r>
          </a:p>
          <a:p>
            <a:endParaRPr lang="en-US" altLang="en-US" dirty="0">
              <a:ea typeface="ヒラギノ角ゴ Pro W3" pitchFamily="122" charset="-128"/>
            </a:endParaRPr>
          </a:p>
        </p:txBody>
      </p:sp>
      <p:sp>
        <p:nvSpPr>
          <p:cNvPr id="103428" name="Slide Number Placeholder 3">
            <a:extLst>
              <a:ext uri="{FF2B5EF4-FFF2-40B4-BE49-F238E27FC236}">
                <a16:creationId xmlns:a16="http://schemas.microsoft.com/office/drawing/2014/main" id="{B9F762B3-9B9D-48D0-A2C5-99F6DF3CEDA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364952D4-4869-4DF4-B380-E75BA4C48C3A}" type="slidenum">
              <a:rPr lang="en-US" altLang="en-US" smtClean="0"/>
              <a:pPr/>
              <a:t>18</a:t>
            </a:fld>
            <a:endParaRPr lang="en-US"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a:extLst>
              <a:ext uri="{FF2B5EF4-FFF2-40B4-BE49-F238E27FC236}">
                <a16:creationId xmlns:a16="http://schemas.microsoft.com/office/drawing/2014/main" id="{0C96C53A-759E-4749-8971-CEEA532BE09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5475" name="Notes Placeholder 2">
            <a:extLst>
              <a:ext uri="{FF2B5EF4-FFF2-40B4-BE49-F238E27FC236}">
                <a16:creationId xmlns:a16="http://schemas.microsoft.com/office/drawing/2014/main" id="{DA0D2AF8-08E1-47BD-959E-3090129F0FF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Firms with greater market share might be in a position to reap </a:t>
            </a:r>
            <a:r>
              <a:rPr lang="en-US" altLang="en-US" i="1" dirty="0">
                <a:ea typeface="ヒラギノ角ゴ Pro W3" pitchFamily="122" charset="-128"/>
              </a:rPr>
              <a:t>economies of scale</a:t>
            </a:r>
            <a:r>
              <a:rPr lang="en-US" altLang="en-US" dirty="0">
                <a:ea typeface="ヒラギノ角ゴ Pro W3" pitchFamily="122" charset="-128"/>
              </a:rPr>
              <a:t>, decreases in cost per unit as output increases. This relationship between unit cost and output is depicted in the first (left-hand) part of this image. Cost per unit falls as output increases up to point </a:t>
            </a:r>
            <a:r>
              <a:rPr lang="en-US" altLang="en-US" i="1" dirty="0">
                <a:ea typeface="ヒラギノ角ゴ Pro W3" pitchFamily="122" charset="-128"/>
              </a:rPr>
              <a:t>Q</a:t>
            </a:r>
            <a:r>
              <a:rPr lang="en-US" altLang="en-US" baseline="-25000" dirty="0">
                <a:ea typeface="ヒラギノ角ゴ Pro W3" pitchFamily="122" charset="-128"/>
              </a:rPr>
              <a:t>1</a:t>
            </a:r>
            <a:r>
              <a:rPr lang="en-US" altLang="en-US" dirty="0">
                <a:ea typeface="ヒラギノ角ゴ Pro W3" pitchFamily="122" charset="-128"/>
              </a:rPr>
              <a:t>. A firm whose output is closer to </a:t>
            </a:r>
            <a:r>
              <a:rPr lang="en-US" altLang="en-US" i="1" dirty="0">
                <a:ea typeface="ヒラギノ角ゴ Pro W3" pitchFamily="122" charset="-128"/>
              </a:rPr>
              <a:t>Q</a:t>
            </a:r>
            <a:r>
              <a:rPr lang="en-US" altLang="en-US" baseline="-25000" dirty="0">
                <a:ea typeface="ヒラギノ角ゴ Pro W3" pitchFamily="122" charset="-128"/>
              </a:rPr>
              <a:t>1</a:t>
            </a:r>
            <a:r>
              <a:rPr lang="en-US" altLang="en-US" dirty="0">
                <a:ea typeface="ヒラギノ角ゴ Pro W3" pitchFamily="122" charset="-128"/>
              </a:rPr>
              <a:t> has a cost advantage over other firms with less output. In this sense, bigger is better.</a:t>
            </a:r>
          </a:p>
          <a:p>
            <a:endParaRPr lang="en-US" altLang="en-US" dirty="0">
              <a:ea typeface="ヒラギノ角ゴ Pro W3" pitchFamily="122" charset="-128"/>
            </a:endParaRPr>
          </a:p>
          <a:p>
            <a:r>
              <a:rPr lang="en-US" altLang="en-US" dirty="0">
                <a:ea typeface="ヒラギノ角ゴ Pro W3" pitchFamily="122" charset="-128"/>
              </a:rPr>
              <a:t>The output range between </a:t>
            </a:r>
            <a:r>
              <a:rPr lang="en-US" altLang="en-US" i="1" dirty="0">
                <a:ea typeface="ヒラギノ角ゴ Pro W3" pitchFamily="122" charset="-128"/>
              </a:rPr>
              <a:t>Q</a:t>
            </a:r>
            <a:r>
              <a:rPr lang="en-US" altLang="en-US" baseline="-25000" dirty="0">
                <a:ea typeface="ヒラギノ角ゴ Pro W3" pitchFamily="122" charset="-128"/>
              </a:rPr>
              <a:t>1</a:t>
            </a:r>
            <a:r>
              <a:rPr lang="en-US" altLang="en-US" dirty="0">
                <a:ea typeface="ヒラギノ角ゴ Pro W3" pitchFamily="122" charset="-128"/>
              </a:rPr>
              <a:t> and </a:t>
            </a:r>
            <a:r>
              <a:rPr lang="en-US" altLang="en-US" i="1" dirty="0">
                <a:ea typeface="ヒラギノ角ゴ Pro W3" pitchFamily="122" charset="-128"/>
              </a:rPr>
              <a:t>Q</a:t>
            </a:r>
            <a:r>
              <a:rPr lang="en-US" altLang="en-US" baseline="-25000" dirty="0">
                <a:ea typeface="ヒラギノ角ゴ Pro W3" pitchFamily="122" charset="-128"/>
              </a:rPr>
              <a:t>2</a:t>
            </a:r>
            <a:r>
              <a:rPr lang="en-US" altLang="en-US" dirty="0">
                <a:ea typeface="ヒラギノ角ゴ Pro W3" pitchFamily="122" charset="-128"/>
              </a:rPr>
              <a:t> in the figure is considered the </a:t>
            </a:r>
            <a:r>
              <a:rPr lang="en-US" altLang="en-US" i="1" dirty="0">
                <a:ea typeface="ヒラギノ角ゴ Pro W3" pitchFamily="122" charset="-128"/>
              </a:rPr>
              <a:t>minimum efficient scale (MES)</a:t>
            </a:r>
            <a:r>
              <a:rPr lang="en-US" altLang="en-US" dirty="0">
                <a:ea typeface="ヒラギノ角ゴ Pro W3" pitchFamily="122" charset="-128"/>
              </a:rPr>
              <a:t> to be cost-competitive. Between </a:t>
            </a:r>
            <a:r>
              <a:rPr lang="en-US" altLang="en-US" i="1" dirty="0">
                <a:ea typeface="ヒラギノ角ゴ Pro W3" pitchFamily="122" charset="-128"/>
              </a:rPr>
              <a:t>Q</a:t>
            </a:r>
            <a:r>
              <a:rPr lang="en-US" altLang="en-US" baseline="-25000" dirty="0">
                <a:ea typeface="ヒラギノ角ゴ Pro W3" pitchFamily="122" charset="-128"/>
              </a:rPr>
              <a:t>1</a:t>
            </a:r>
            <a:r>
              <a:rPr lang="en-US" altLang="en-US" dirty="0">
                <a:ea typeface="ヒラギノ角ゴ Pro W3" pitchFamily="122" charset="-128"/>
              </a:rPr>
              <a:t> and </a:t>
            </a:r>
            <a:r>
              <a:rPr lang="en-US" altLang="en-US" i="1" dirty="0">
                <a:ea typeface="ヒラギノ角ゴ Pro W3" pitchFamily="122" charset="-128"/>
              </a:rPr>
              <a:t>Q</a:t>
            </a:r>
            <a:r>
              <a:rPr lang="en-US" altLang="en-US" baseline="-25000" dirty="0">
                <a:ea typeface="ヒラギノ角ゴ Pro W3" pitchFamily="122" charset="-128"/>
              </a:rPr>
              <a:t>2</a:t>
            </a:r>
            <a:r>
              <a:rPr lang="en-US" altLang="en-US" dirty="0">
                <a:ea typeface="ヒラギノ角ゴ Pro W3" pitchFamily="122" charset="-128"/>
              </a:rPr>
              <a:t>, the returns to scale are constant. It is the output range needed to bring the cost per unit down as much as possible, allowing a firm to stake out the lowest-cost position achievable through economies of scale.</a:t>
            </a:r>
          </a:p>
          <a:p>
            <a:endParaRPr lang="en-US" altLang="en-US" dirty="0">
              <a:ea typeface="ヒラギノ角ゴ Pro W3" pitchFamily="122" charset="-128"/>
            </a:endParaRPr>
          </a:p>
          <a:p>
            <a:r>
              <a:rPr lang="en-US" altLang="en-US" dirty="0">
                <a:ea typeface="ヒラギノ角ゴ Pro W3" pitchFamily="122" charset="-128"/>
              </a:rPr>
              <a:t>Benefits to scale cannot go on indefinitely, though. Bigger is not always better; in fact, sometimes bigger is worse. Beyond </a:t>
            </a:r>
            <a:r>
              <a:rPr lang="en-US" altLang="en-US" i="1" dirty="0">
                <a:ea typeface="ヒラギノ角ゴ Pro W3" pitchFamily="122" charset="-128"/>
              </a:rPr>
              <a:t>Q</a:t>
            </a:r>
            <a:r>
              <a:rPr lang="en-US" altLang="en-US" dirty="0">
                <a:ea typeface="ヒラギノ角ゴ Pro W3" pitchFamily="122" charset="-128"/>
              </a:rPr>
              <a:t>2, firms experience </a:t>
            </a:r>
            <a:r>
              <a:rPr lang="en-US" altLang="en-US" i="1" dirty="0">
                <a:ea typeface="ヒラギノ角ゴ Pro W3" pitchFamily="122" charset="-128"/>
              </a:rPr>
              <a:t>diseconomies of scale</a:t>
            </a:r>
            <a:r>
              <a:rPr lang="en-US" altLang="en-US" dirty="0">
                <a:ea typeface="ヒラギノ角ゴ Pro W3" pitchFamily="122" charset="-128"/>
              </a:rPr>
              <a:t>—increases in cost as output increases. As firms get too big, the complexity of managing and coordinating the production process raises the cost, negating any benefits to scale.</a:t>
            </a:r>
          </a:p>
        </p:txBody>
      </p:sp>
      <p:sp>
        <p:nvSpPr>
          <p:cNvPr id="105476" name="Slide Number Placeholder 3">
            <a:extLst>
              <a:ext uri="{FF2B5EF4-FFF2-40B4-BE49-F238E27FC236}">
                <a16:creationId xmlns:a16="http://schemas.microsoft.com/office/drawing/2014/main" id="{A708BC16-0D77-4001-AB7D-83B786A169E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EDB75A4B-593A-47F1-BE2E-C5F7EB40F484}" type="slidenum">
              <a:rPr lang="en-US" altLang="en-US" smtClean="0">
                <a:solidFill>
                  <a:srgbClr val="000000"/>
                </a:solidFill>
              </a:rPr>
              <a:pPr/>
              <a:t>19</a:t>
            </a:fld>
            <a:endParaRPr lang="en-US" altLang="en-US" dirty="0">
              <a:solidFill>
                <a:srgbClr val="000000"/>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a:extLst>
              <a:ext uri="{FF2B5EF4-FFF2-40B4-BE49-F238E27FC236}">
                <a16:creationId xmlns:a16="http://schemas.microsoft.com/office/drawing/2014/main" id="{7F3A9E01-AE3C-4F52-A774-731262402F2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7523" name="Notes Placeholder 2">
            <a:extLst>
              <a:ext uri="{FF2B5EF4-FFF2-40B4-BE49-F238E27FC236}">
                <a16:creationId xmlns:a16="http://schemas.microsoft.com/office/drawing/2014/main" id="{0F0D600D-C06C-4EF1-B635-68AD3953B3F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Spread fixed costs over a larger output e</a:t>
            </a:r>
            <a:r>
              <a:rPr lang="en-US" altLang="en-US" dirty="0">
                <a:ea typeface="ヒラギノ角ゴ Pro W3" pitchFamily="122" charset="-128"/>
                <a:cs typeface="Arial" panose="020B0604020202020204" pitchFamily="34" charset="0"/>
              </a:rPr>
              <a:t>xample: Microsoft spent $25 billion on R&amp;D for Windows 7 before a single copy was sold</a:t>
            </a:r>
          </a:p>
          <a:p>
            <a:r>
              <a:rPr lang="en-US" altLang="en-US" dirty="0">
                <a:ea typeface="ヒラギノ角ゴ Pro W3" pitchFamily="122" charset="-128"/>
              </a:rPr>
              <a:t>Employ specialized systems and equipment example: </a:t>
            </a:r>
            <a:r>
              <a:rPr lang="en-US" altLang="en-US" dirty="0">
                <a:ea typeface="ヒラギノ角ゴ Pro W3" pitchFamily="122" charset="-128"/>
                <a:cs typeface="Arial" panose="020B0604020202020204" pitchFamily="34" charset="0"/>
              </a:rPr>
              <a:t>Demand for Tesla’s Model S sedan allowed it to employ cutting-edge robotics </a:t>
            </a:r>
          </a:p>
          <a:p>
            <a:r>
              <a:rPr lang="en-US" altLang="en-US" dirty="0">
                <a:ea typeface="ヒラギノ角ゴ Pro W3" pitchFamily="122" charset="-128"/>
              </a:rPr>
              <a:t>Take advantage of certain physical properties example: </a:t>
            </a:r>
            <a:r>
              <a:rPr lang="en-US" altLang="en-US" dirty="0">
                <a:ea typeface="ヒラギノ角ゴ Pro W3" pitchFamily="122" charset="-128"/>
                <a:cs typeface="Arial" panose="020B0604020202020204" pitchFamily="34" charset="0"/>
              </a:rPr>
              <a:t>Big box stores can stock more merchandise and handle inventory efficiently</a:t>
            </a:r>
          </a:p>
          <a:p>
            <a:endParaRPr lang="en-US" altLang="en-US" dirty="0">
              <a:ea typeface="ヒラギノ角ゴ Pro W3" pitchFamily="122" charset="-128"/>
            </a:endParaRPr>
          </a:p>
        </p:txBody>
      </p:sp>
      <p:sp>
        <p:nvSpPr>
          <p:cNvPr id="107524" name="Slide Number Placeholder 3">
            <a:extLst>
              <a:ext uri="{FF2B5EF4-FFF2-40B4-BE49-F238E27FC236}">
                <a16:creationId xmlns:a16="http://schemas.microsoft.com/office/drawing/2014/main" id="{73D6DF42-1E3E-4343-BCB0-F5334AF85F5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383AF3BE-5EFE-476D-BDCA-9682EAFAE9C6}" type="slidenum">
              <a:rPr lang="en-US" altLang="en-US" smtClean="0"/>
              <a:pPr/>
              <a:t>20</a:t>
            </a:fld>
            <a:endParaRPr lang="en-US"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a:extLst>
              <a:ext uri="{FF2B5EF4-FFF2-40B4-BE49-F238E27FC236}">
                <a16:creationId xmlns:a16="http://schemas.microsoft.com/office/drawing/2014/main" id="{88428C5D-20A7-4CA4-8D93-95EC1FFCB31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1" name="Notes Placeholder 2">
            <a:extLst>
              <a:ext uri="{FF2B5EF4-FFF2-40B4-BE49-F238E27FC236}">
                <a16:creationId xmlns:a16="http://schemas.microsoft.com/office/drawing/2014/main" id="{BC9E5124-3DE6-41B5-B9B0-BF3B3D1ADB8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Firm A produces eight aircraft and reaches a per-unit cost of $73 million per aircraft. Firm B produces 128 aircraft using the same technology as Firm A (because both firms are on the same [90 percent] learning curve), but given a much larger cumulative output, its per unit-cost falls to only $48 million. Thus, Firm B has a clear competitive advantage over Firm A, assuming similar or identical quality in output. Firm C realizes a positive impact of change due to technology and process innovation.</a:t>
            </a:r>
          </a:p>
        </p:txBody>
      </p:sp>
      <p:sp>
        <p:nvSpPr>
          <p:cNvPr id="109572" name="Slide Number Placeholder 3">
            <a:extLst>
              <a:ext uri="{FF2B5EF4-FFF2-40B4-BE49-F238E27FC236}">
                <a16:creationId xmlns:a16="http://schemas.microsoft.com/office/drawing/2014/main" id="{6FCE1ABF-3D95-4630-B571-2BCFD21A67B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2843229E-8592-409F-B798-D4B693615C0B}" type="slidenum">
              <a:rPr lang="en-US" altLang="en-US" smtClean="0">
                <a:solidFill>
                  <a:srgbClr val="000000"/>
                </a:solidFill>
              </a:rPr>
              <a:pPr/>
              <a:t>21</a:t>
            </a:fld>
            <a:endParaRPr lang="en-US" altLang="en-US" dirty="0">
              <a:solidFill>
                <a:srgbClr val="000000"/>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a:extLst>
              <a:ext uri="{FF2B5EF4-FFF2-40B4-BE49-F238E27FC236}">
                <a16:creationId xmlns:a16="http://schemas.microsoft.com/office/drawing/2014/main" id="{FA462EE0-F8F2-402A-9410-E183A41707D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43" name="Notes Placeholder 2">
            <a:extLst>
              <a:ext uri="{FF2B5EF4-FFF2-40B4-BE49-F238E27FC236}">
                <a16:creationId xmlns:a16="http://schemas.microsoft.com/office/drawing/2014/main" id="{880FED45-1053-4D46-91D7-5744C166D39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Reference section 6.4 for additional details.</a:t>
            </a:r>
          </a:p>
        </p:txBody>
      </p:sp>
      <p:sp>
        <p:nvSpPr>
          <p:cNvPr id="112644" name="Slide Number Placeholder 3">
            <a:extLst>
              <a:ext uri="{FF2B5EF4-FFF2-40B4-BE49-F238E27FC236}">
                <a16:creationId xmlns:a16="http://schemas.microsoft.com/office/drawing/2014/main" id="{EB7B3714-523A-4D83-9E60-7BDF2F8A543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D84A6C66-9CFB-42D4-8BA5-0DF1EE53FE64}" type="slidenum">
              <a:rPr lang="en-US" altLang="en-US" smtClean="0"/>
              <a:pPr/>
              <a:t>23</a:t>
            </a:fld>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a:extLst>
              <a:ext uri="{FF2B5EF4-FFF2-40B4-BE49-F238E27FC236}">
                <a16:creationId xmlns:a16="http://schemas.microsoft.com/office/drawing/2014/main" id="{54C8985F-4A29-46F8-960B-2D5A716B1A6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a:extLst>
              <a:ext uri="{FF2B5EF4-FFF2-40B4-BE49-F238E27FC236}">
                <a16:creationId xmlns:a16="http://schemas.microsoft.com/office/drawing/2014/main" id="{21E2958D-E5AE-4933-86A8-50AF9FF93D4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ヒラギノ角ゴ Pro W3" pitchFamily="122" charset="-128"/>
            </a:endParaRPr>
          </a:p>
        </p:txBody>
      </p:sp>
      <p:sp>
        <p:nvSpPr>
          <p:cNvPr id="73732" name="Slide Number Placeholder 3">
            <a:extLst>
              <a:ext uri="{FF2B5EF4-FFF2-40B4-BE49-F238E27FC236}">
                <a16:creationId xmlns:a16="http://schemas.microsoft.com/office/drawing/2014/main" id="{A4D3E06A-C041-4851-9187-23DADF9E65E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3C1E9EB4-AFAC-4B97-88FA-33A4D339F305}" type="slidenum">
              <a:rPr lang="en-US" altLang="en-US" smtClean="0">
                <a:solidFill>
                  <a:srgbClr val="000000"/>
                </a:solidFill>
              </a:rPr>
              <a:pPr/>
              <a:t>2</a:t>
            </a:fld>
            <a:endParaRPr lang="en-US" altLang="en-US" dirty="0">
              <a:solidFill>
                <a:srgbClr val="000000"/>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a:extLst>
              <a:ext uri="{FF2B5EF4-FFF2-40B4-BE49-F238E27FC236}">
                <a16:creationId xmlns:a16="http://schemas.microsoft.com/office/drawing/2014/main" id="{ECFF98C3-A1D2-403A-AD62-5B95029875A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4691" name="Notes Placeholder 2">
            <a:extLst>
              <a:ext uri="{FF2B5EF4-FFF2-40B4-BE49-F238E27FC236}">
                <a16:creationId xmlns:a16="http://schemas.microsoft.com/office/drawing/2014/main" id="{86750AF3-08B7-419D-B161-2ECC907A7F4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There is no single correct business strategy for a specific industry. The deciding factor is that the chosen business strategy provides a strong position that attempts to maximize economic value creation and is effectively implemented.</a:t>
            </a:r>
          </a:p>
        </p:txBody>
      </p:sp>
      <p:sp>
        <p:nvSpPr>
          <p:cNvPr id="114692" name="Slide Number Placeholder 3">
            <a:extLst>
              <a:ext uri="{FF2B5EF4-FFF2-40B4-BE49-F238E27FC236}">
                <a16:creationId xmlns:a16="http://schemas.microsoft.com/office/drawing/2014/main" id="{7A720AC5-C58D-4E05-854E-BF6DB6FC835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C7251F09-B86B-4CE1-8EF6-A820869AA7CC}" type="slidenum">
              <a:rPr lang="en-US" altLang="en-US" smtClean="0"/>
              <a:pPr/>
              <a:t>24</a:t>
            </a:fld>
            <a:endParaRPr lang="en-US"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a:extLst>
              <a:ext uri="{FF2B5EF4-FFF2-40B4-BE49-F238E27FC236}">
                <a16:creationId xmlns:a16="http://schemas.microsoft.com/office/drawing/2014/main" id="{6479EB38-F9A8-4FF1-A943-EC864FD56B3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6739" name="Notes Placeholder 2">
            <a:extLst>
              <a:ext uri="{FF2B5EF4-FFF2-40B4-BE49-F238E27FC236}">
                <a16:creationId xmlns:a16="http://schemas.microsoft.com/office/drawing/2014/main" id="{B0CE7EF5-A3DD-4F1F-BD6E-14E7FD80D5D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In </a:t>
            </a:r>
            <a:r>
              <a:rPr lang="en-US" altLang="en-US" i="1" dirty="0">
                <a:ea typeface="ヒラギノ角ゴ Pro W3" pitchFamily="122" charset="-128"/>
              </a:rPr>
              <a:t>red oceans</a:t>
            </a:r>
            <a:r>
              <a:rPr lang="en-US" altLang="en-US" dirty="0">
                <a:ea typeface="ヒラギノ角ゴ Pro W3" pitchFamily="122" charset="-128"/>
              </a:rPr>
              <a:t> the rivalry among existing firms is cut-throat because the market space is crowded and competition is a zero-sum game. Products become commodities, and competition is focused mainly on price. Any market share gain comes at the expense of other competitors in the same industry, turning the oceans bloody red.</a:t>
            </a:r>
          </a:p>
          <a:p>
            <a:endParaRPr lang="en-US" altLang="en-US" dirty="0">
              <a:ea typeface="ヒラギノ角ゴ Pro W3" pitchFamily="122" charset="-128"/>
            </a:endParaRPr>
          </a:p>
          <a:p>
            <a:r>
              <a:rPr lang="en-US" altLang="en-US" dirty="0">
                <a:ea typeface="ヒラギノ角ゴ Pro W3" pitchFamily="122" charset="-128"/>
              </a:rPr>
              <a:t>Instructors: </a:t>
            </a:r>
          </a:p>
          <a:p>
            <a:endParaRPr lang="en-US" altLang="en-US" dirty="0">
              <a:ea typeface="ヒラギノ角ゴ Pro W3" pitchFamily="122" charset="-128"/>
            </a:endParaRPr>
          </a:p>
          <a:p>
            <a:pPr eaLnBrk="1" hangingPunct="1">
              <a:spcBef>
                <a:spcPts val="438"/>
              </a:spcBef>
            </a:pPr>
            <a:r>
              <a:rPr lang="en-US" altLang="en-US" dirty="0">
                <a:ea typeface="ヒラギノ角ゴ Pro W3" pitchFamily="122" charset="-128"/>
              </a:rPr>
              <a:t>The digital companion to this book </a:t>
            </a:r>
            <a:r>
              <a:rPr lang="en-US" altLang="en-US" b="1" dirty="0">
                <a:ea typeface="ヒラギノ角ゴ Pro W3" pitchFamily="122" charset="-128"/>
              </a:rPr>
              <a:t>McGraw-Hill Connect</a:t>
            </a:r>
            <a:r>
              <a:rPr lang="en-US" altLang="en-US" dirty="0">
                <a:ea typeface="ヒラギノ角ゴ Pro W3" pitchFamily="122" charset="-128"/>
              </a:rPr>
              <a:t> has an application exercise on this section of the textbook. It builds student confidence on blue ocean strategy and value innovation (LO 6-5). </a:t>
            </a:r>
          </a:p>
          <a:p>
            <a:endParaRPr lang="en-US" altLang="en-US" dirty="0">
              <a:ea typeface="ヒラギノ角ゴ Pro W3" pitchFamily="122" charset="-128"/>
            </a:endParaRPr>
          </a:p>
        </p:txBody>
      </p:sp>
      <p:sp>
        <p:nvSpPr>
          <p:cNvPr id="116740" name="Slide Number Placeholder 3">
            <a:extLst>
              <a:ext uri="{FF2B5EF4-FFF2-40B4-BE49-F238E27FC236}">
                <a16:creationId xmlns:a16="http://schemas.microsoft.com/office/drawing/2014/main" id="{6188E4E6-2582-4797-A7F6-6B4B097709C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94CE7AD8-D900-4B95-A206-5A24FDC71D14}" type="slidenum">
              <a:rPr lang="en-US" altLang="en-US" smtClean="0"/>
              <a:pPr/>
              <a:t>25</a:t>
            </a:fld>
            <a:endParaRPr lang="en-US"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a:extLst>
              <a:ext uri="{FF2B5EF4-FFF2-40B4-BE49-F238E27FC236}">
                <a16:creationId xmlns:a16="http://schemas.microsoft.com/office/drawing/2014/main" id="{E42FF737-3233-4D3C-BA77-17C29774D37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8787" name="Notes Placeholder 2">
            <a:extLst>
              <a:ext uri="{FF2B5EF4-FFF2-40B4-BE49-F238E27FC236}">
                <a16:creationId xmlns:a16="http://schemas.microsoft.com/office/drawing/2014/main" id="{AED6C1D2-99D6-4A19-B4EE-9AB4F24592C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Lowering a firm’s costs is primarily achieved by eliminating and reducing the taken-for-granted factors that the firm’s rivals in their industry compete on. Perceived buyer value is increased by raising existing key success factors and by creating new elements that the industry has not offered previously. </a:t>
            </a:r>
          </a:p>
          <a:p>
            <a:endParaRPr lang="en-US" altLang="en-US" dirty="0">
              <a:ea typeface="ヒラギノ角ゴ Pro W3" pitchFamily="122" charset="-128"/>
            </a:endParaRPr>
          </a:p>
        </p:txBody>
      </p:sp>
      <p:sp>
        <p:nvSpPr>
          <p:cNvPr id="118788" name="Slide Number Placeholder 3">
            <a:extLst>
              <a:ext uri="{FF2B5EF4-FFF2-40B4-BE49-F238E27FC236}">
                <a16:creationId xmlns:a16="http://schemas.microsoft.com/office/drawing/2014/main" id="{405D855C-CECE-421B-A608-919CAA36CD3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3E83A84D-527C-459D-8E42-2861F0D8582B}" type="slidenum">
              <a:rPr lang="en-US" altLang="en-US" smtClean="0">
                <a:solidFill>
                  <a:srgbClr val="000000"/>
                </a:solidFill>
              </a:rPr>
              <a:pPr/>
              <a:t>26</a:t>
            </a:fld>
            <a:endParaRPr lang="en-US" altLang="en-US" dirty="0">
              <a:solidFill>
                <a:srgbClr val="000000"/>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ide Image Placeholder 1">
            <a:extLst>
              <a:ext uri="{FF2B5EF4-FFF2-40B4-BE49-F238E27FC236}">
                <a16:creationId xmlns:a16="http://schemas.microsoft.com/office/drawing/2014/main" id="{75A882A7-CB79-4959-8C5B-CE2F5B6772C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0835" name="Notes Placeholder 2">
            <a:extLst>
              <a:ext uri="{FF2B5EF4-FFF2-40B4-BE49-F238E27FC236}">
                <a16:creationId xmlns:a16="http://schemas.microsoft.com/office/drawing/2014/main" id="{287680A6-8F42-4B4B-BBB9-AF6EF49E50B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Consider IKEA: </a:t>
            </a:r>
          </a:p>
          <a:p>
            <a:r>
              <a:rPr lang="en-US" altLang="en-US" dirty="0">
                <a:ea typeface="ヒラギノ角ゴ Pro W3" pitchFamily="122" charset="-128"/>
              </a:rPr>
              <a:t>Eliminated: </a:t>
            </a:r>
            <a:r>
              <a:rPr lang="en-US" altLang="en-US" dirty="0">
                <a:ea typeface="ヒラギノ角ゴ Pro W3" pitchFamily="122" charset="-128"/>
                <a:cs typeface="Arial" panose="020B0604020202020204" pitchFamily="34" charset="0"/>
              </a:rPr>
              <a:t>sales people, and after sales service</a:t>
            </a:r>
          </a:p>
          <a:p>
            <a:r>
              <a:rPr lang="en-US" altLang="en-US" dirty="0">
                <a:ea typeface="ヒラギノ角ゴ Pro W3" pitchFamily="122" charset="-128"/>
              </a:rPr>
              <a:t>Reduced: w</a:t>
            </a:r>
            <a:r>
              <a:rPr lang="en-US" altLang="en-US" dirty="0">
                <a:ea typeface="ヒラギノ角ゴ Pro W3" pitchFamily="122" charset="-128"/>
                <a:cs typeface="Arial" panose="020B0604020202020204" pitchFamily="34" charset="0"/>
              </a:rPr>
              <a:t>arranties</a:t>
            </a:r>
          </a:p>
          <a:p>
            <a:r>
              <a:rPr lang="en-US" altLang="en-US" dirty="0">
                <a:ea typeface="ヒラギノ角ゴ Pro W3" pitchFamily="122" charset="-128"/>
              </a:rPr>
              <a:t>Raised: o</a:t>
            </a:r>
            <a:r>
              <a:rPr lang="en-US" altLang="en-US" dirty="0">
                <a:ea typeface="ヒラギノ角ゴ Pro W3" pitchFamily="122" charset="-128"/>
                <a:cs typeface="Arial" panose="020B0604020202020204" pitchFamily="34" charset="0"/>
              </a:rPr>
              <a:t>ffers tens of thousands of home furnishing items</a:t>
            </a:r>
          </a:p>
          <a:p>
            <a:r>
              <a:rPr lang="en-US" altLang="en-US" dirty="0">
                <a:ea typeface="ヒラギノ角ゴ Pro W3" pitchFamily="122" charset="-128"/>
              </a:rPr>
              <a:t>Created: a n</a:t>
            </a:r>
            <a:r>
              <a:rPr lang="en-US" altLang="en-US" dirty="0">
                <a:ea typeface="ヒラギノ角ゴ Pro W3" pitchFamily="122" charset="-128"/>
                <a:cs typeface="Arial" panose="020B0604020202020204" pitchFamily="34" charset="0"/>
              </a:rPr>
              <a:t>ew way to shop for furniture</a:t>
            </a:r>
          </a:p>
          <a:p>
            <a:endParaRPr lang="en-US" altLang="en-US" dirty="0">
              <a:ea typeface="ヒラギノ角ゴ Pro W3" pitchFamily="122" charset="-128"/>
            </a:endParaRPr>
          </a:p>
        </p:txBody>
      </p:sp>
      <p:sp>
        <p:nvSpPr>
          <p:cNvPr id="120836" name="Slide Number Placeholder 3">
            <a:extLst>
              <a:ext uri="{FF2B5EF4-FFF2-40B4-BE49-F238E27FC236}">
                <a16:creationId xmlns:a16="http://schemas.microsoft.com/office/drawing/2014/main" id="{6AA5A69D-FFB4-4192-AD60-0592A7450F9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7E9102F0-441A-4A9A-BB42-034C0FF93320}" type="slidenum">
              <a:rPr lang="en-US" altLang="en-US" smtClean="0"/>
              <a:pPr/>
              <a:t>27</a:t>
            </a:fld>
            <a:endParaRPr lang="en-US"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a:extLst>
              <a:ext uri="{FF2B5EF4-FFF2-40B4-BE49-F238E27FC236}">
                <a16:creationId xmlns:a16="http://schemas.microsoft.com/office/drawing/2014/main" id="{CD8FE1F9-C26E-43C7-9855-6426A18F369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3" name="Notes Placeholder 2">
            <a:extLst>
              <a:ext uri="{FF2B5EF4-FFF2-40B4-BE49-F238E27FC236}">
                <a16:creationId xmlns:a16="http://schemas.microsoft.com/office/drawing/2014/main" id="{F338D42A-5E0F-4D9B-AB77-4FB945FA0F1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Being </a:t>
            </a:r>
            <a:r>
              <a:rPr lang="en-US" altLang="en-US" i="1" dirty="0">
                <a:ea typeface="ヒラギノ角ゴ Pro W3" pitchFamily="122" charset="-128"/>
              </a:rPr>
              <a:t>stuck in the middle</a:t>
            </a:r>
            <a:r>
              <a:rPr lang="en-US" altLang="en-US" dirty="0">
                <a:ea typeface="ヒラギノ角ゴ Pro W3" pitchFamily="122" charset="-128"/>
              </a:rPr>
              <a:t> leads to inferior performance and a resulting competitive disadvantage.</a:t>
            </a:r>
          </a:p>
        </p:txBody>
      </p:sp>
      <p:sp>
        <p:nvSpPr>
          <p:cNvPr id="122884" name="Slide Number Placeholder 3">
            <a:extLst>
              <a:ext uri="{FF2B5EF4-FFF2-40B4-BE49-F238E27FC236}">
                <a16:creationId xmlns:a16="http://schemas.microsoft.com/office/drawing/2014/main" id="{4276BF53-DEC3-4E86-BB57-3A95243A8DA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2FE0A8C1-245E-4A42-845F-82FFE593C5B8}" type="slidenum">
              <a:rPr lang="en-US" altLang="en-US" smtClean="0">
                <a:solidFill>
                  <a:srgbClr val="000000"/>
                </a:solidFill>
              </a:rPr>
              <a:pPr/>
              <a:t>28</a:t>
            </a:fld>
            <a:endParaRPr lang="en-US" altLang="en-US" dirty="0">
              <a:solidFill>
                <a:srgbClr val="000000"/>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a:extLst>
              <a:ext uri="{FF2B5EF4-FFF2-40B4-BE49-F238E27FC236}">
                <a16:creationId xmlns:a16="http://schemas.microsoft.com/office/drawing/2014/main" id="{04FC27D9-242A-4284-9DE5-37F8A8ED68F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5955" name="Notes Placeholder 2">
            <a:extLst>
              <a:ext uri="{FF2B5EF4-FFF2-40B4-BE49-F238E27FC236}">
                <a16:creationId xmlns:a16="http://schemas.microsoft.com/office/drawing/2014/main" id="{F8F9CBB8-3866-44AF-BBAF-D95800891F9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Legacy carriers tend to score highly among most competitive elements in the airline industry, including different seating class choices (such as first class, business class, economy comfort, basic economy, and so on), a high level of in-flight amenities such as Wi-Fi, personal video console to view movies or play games, complimentary drinks and meals, coast-to-coast coverage via connecting hubs, plush airport lounges, international routes and global coverage, high customer service, and high reliability in terms of safety and on-time departures and arrivals. As is expected when pursuing a generic differentiation strategy, all these scores along the different competitive elements in an industry go along with a relative higher cost structure.</a:t>
            </a:r>
          </a:p>
          <a:p>
            <a:endParaRPr lang="en-US" altLang="en-US" dirty="0">
              <a:ea typeface="ヒラギノ角ゴ Pro W3" pitchFamily="122" charset="-128"/>
            </a:endParaRPr>
          </a:p>
          <a:p>
            <a:r>
              <a:rPr lang="en-US" altLang="en-US" dirty="0">
                <a:ea typeface="ヒラギノ角ゴ Pro W3" pitchFamily="122" charset="-128"/>
              </a:rPr>
              <a:t>In contrast, the low-cost airlines tend to hover near the bottom of the strategy canvas, indicating low scores along a number of competitive factors in the industry, with no assigned seating, no in-flight amenities, no drinks or meals, no airport lounges, few if any international routes, low to intermediate level of customer service. A relatively lower cost structure goes along with a generic low-cost leadership strategy.</a:t>
            </a:r>
          </a:p>
          <a:p>
            <a:endParaRPr lang="en-US" altLang="en-US" dirty="0">
              <a:ea typeface="ヒラギノ角ゴ Pro W3" pitchFamily="122" charset="-128"/>
            </a:endParaRPr>
          </a:p>
          <a:p>
            <a:r>
              <a:rPr lang="en-US" altLang="en-US" dirty="0">
                <a:ea typeface="ヒラギノ角ゴ Pro W3" pitchFamily="122" charset="-128"/>
              </a:rPr>
              <a:t>JetBlue value curve follows a zigzag pattern. JetBlue attempts to achieve parity or even out-compete differentiators in the U.S. airline industry along the competitive factors such as different seating classes (e.g., the high-end Mint offering discussed in the ChapterCase), higher level of in-flight amenities, higher-quality beverages and meals, plush airport lounges, and a large number of international routes (mainly with global partner airlines). JetBlue, however, looks more like a low-cost leader in terms of the ability to provide only a few connections via hubs domestically, and it recently has had a poor record of customer service, mainly because of some high-profile missteps as documented in the ChapterCase</a:t>
            </a:r>
          </a:p>
        </p:txBody>
      </p:sp>
      <p:sp>
        <p:nvSpPr>
          <p:cNvPr id="125956" name="Slide Number Placeholder 3">
            <a:extLst>
              <a:ext uri="{FF2B5EF4-FFF2-40B4-BE49-F238E27FC236}">
                <a16:creationId xmlns:a16="http://schemas.microsoft.com/office/drawing/2014/main" id="{662D3783-EEAD-4DC6-A74F-82D499EFEA2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2E2F3311-FD63-4FCC-9F69-2339134B9649}" type="slidenum">
              <a:rPr lang="en-US" altLang="en-US" smtClean="0">
                <a:solidFill>
                  <a:srgbClr val="000000"/>
                </a:solidFill>
              </a:rPr>
              <a:pPr/>
              <a:t>30</a:t>
            </a:fld>
            <a:endParaRPr lang="en-US" altLang="en-US" dirty="0">
              <a:solidFill>
                <a:srgbClr val="000000"/>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a:extLst>
              <a:ext uri="{FF2B5EF4-FFF2-40B4-BE49-F238E27FC236}">
                <a16:creationId xmlns:a16="http://schemas.microsoft.com/office/drawing/2014/main" id="{38104065-2D15-4102-8F1B-8F8109A6F7E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a:extLst>
              <a:ext uri="{FF2B5EF4-FFF2-40B4-BE49-F238E27FC236}">
                <a16:creationId xmlns:a16="http://schemas.microsoft.com/office/drawing/2014/main" id="{EB11507B-8853-4022-9E5F-3BD68459632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Instructors: </a:t>
            </a:r>
          </a:p>
          <a:p>
            <a:endParaRPr lang="en-US" altLang="en-US" dirty="0">
              <a:ea typeface="ヒラギノ角ゴ Pro W3" pitchFamily="122" charset="-128"/>
            </a:endParaRPr>
          </a:p>
          <a:p>
            <a:pPr eaLnBrk="1" hangingPunct="1">
              <a:spcBef>
                <a:spcPts val="438"/>
              </a:spcBef>
            </a:pPr>
            <a:r>
              <a:rPr lang="en-US" altLang="en-US" dirty="0">
                <a:ea typeface="ヒラギノ角ゴ Pro W3" pitchFamily="122" charset="-128"/>
              </a:rPr>
              <a:t>The digital companion to this book </a:t>
            </a:r>
            <a:r>
              <a:rPr lang="en-US" altLang="en-US" b="1" dirty="0">
                <a:ea typeface="ヒラギノ角ゴ Pro W3" pitchFamily="122" charset="-128"/>
              </a:rPr>
              <a:t>McGraw-Hill Connect</a:t>
            </a:r>
            <a:r>
              <a:rPr lang="en-US" altLang="en-US" dirty="0">
                <a:ea typeface="ヒラギノ角ゴ Pro W3" pitchFamily="122" charset="-128"/>
              </a:rPr>
              <a:t> has an application exercise on this section of the textbook. It builds student confidence on business level strategy (LO 6-1). </a:t>
            </a:r>
          </a:p>
          <a:p>
            <a:endParaRPr lang="en-US" altLang="en-US" dirty="0">
              <a:ea typeface="ヒラギノ角ゴ Pro W3" pitchFamily="122" charset="-128"/>
            </a:endParaRPr>
          </a:p>
        </p:txBody>
      </p:sp>
      <p:sp>
        <p:nvSpPr>
          <p:cNvPr id="76804" name="Slide Number Placeholder 3">
            <a:extLst>
              <a:ext uri="{FF2B5EF4-FFF2-40B4-BE49-F238E27FC236}">
                <a16:creationId xmlns:a16="http://schemas.microsoft.com/office/drawing/2014/main" id="{47F6130A-A0C9-47E0-A022-ED60CE8961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130C9394-FC25-441E-A728-53A4F060396E}" type="slidenum">
              <a:rPr lang="en-US" altLang="en-US" smtClean="0"/>
              <a:pPr/>
              <a:t>4</a:t>
            </a:fld>
            <a:endParaRPr lang="en-US"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a:extLst>
              <a:ext uri="{FF2B5EF4-FFF2-40B4-BE49-F238E27FC236}">
                <a16:creationId xmlns:a16="http://schemas.microsoft.com/office/drawing/2014/main" id="{74C87365-36A6-4B7B-8581-2810A6ED585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Notes Placeholder 2">
            <a:extLst>
              <a:ext uri="{FF2B5EF4-FFF2-40B4-BE49-F238E27FC236}">
                <a16:creationId xmlns:a16="http://schemas.microsoft.com/office/drawing/2014/main" id="{29F227F1-0C38-4687-8026-FB90F589184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ヒラギノ角ゴ Pro W3" pitchFamily="122" charset="-128"/>
            </a:endParaRPr>
          </a:p>
        </p:txBody>
      </p:sp>
      <p:sp>
        <p:nvSpPr>
          <p:cNvPr id="78852" name="Slide Number Placeholder 3">
            <a:extLst>
              <a:ext uri="{FF2B5EF4-FFF2-40B4-BE49-F238E27FC236}">
                <a16:creationId xmlns:a16="http://schemas.microsoft.com/office/drawing/2014/main" id="{33B30B8C-331D-49FE-BACD-0E95EDC6B11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7AD9C3E0-25B9-41E2-BB76-1908FA726D12}" type="slidenum">
              <a:rPr lang="en-US" altLang="en-US" smtClean="0">
                <a:solidFill>
                  <a:srgbClr val="000000"/>
                </a:solidFill>
              </a:rPr>
              <a:pPr/>
              <a:t>5</a:t>
            </a:fld>
            <a:endParaRPr lang="en-US" altLang="en-US" dirty="0">
              <a:solidFill>
                <a:srgbClr val="000000"/>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a:extLst>
              <a:ext uri="{FF2B5EF4-FFF2-40B4-BE49-F238E27FC236}">
                <a16:creationId xmlns:a16="http://schemas.microsoft.com/office/drawing/2014/main" id="{EE9B0008-7CB4-4E2F-86C4-61CAB0E6C9A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es Placeholder 2">
            <a:extLst>
              <a:ext uri="{FF2B5EF4-FFF2-40B4-BE49-F238E27FC236}">
                <a16:creationId xmlns:a16="http://schemas.microsoft.com/office/drawing/2014/main" id="{F7DB153E-2CB0-46BA-86A8-4BD1666922F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ヒラギノ角ゴ Pro W3" pitchFamily="122" charset="-128"/>
            </a:endParaRPr>
          </a:p>
        </p:txBody>
      </p:sp>
      <p:sp>
        <p:nvSpPr>
          <p:cNvPr id="81924" name="Slide Number Placeholder 3">
            <a:extLst>
              <a:ext uri="{FF2B5EF4-FFF2-40B4-BE49-F238E27FC236}">
                <a16:creationId xmlns:a16="http://schemas.microsoft.com/office/drawing/2014/main" id="{2CFD04EA-25B4-4492-B98A-83E004C5F22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0EECE30F-B9DA-4637-B0C3-1841E8CCD5BB}" type="slidenum">
              <a:rPr lang="en-US" altLang="en-US" smtClean="0"/>
              <a:pPr/>
              <a:t>7</a:t>
            </a:fld>
            <a:endParaRPr lang="en-US"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a:extLst>
              <a:ext uri="{FF2B5EF4-FFF2-40B4-BE49-F238E27FC236}">
                <a16:creationId xmlns:a16="http://schemas.microsoft.com/office/drawing/2014/main" id="{ECA48D56-5536-46BE-90B6-DFC8B84FC56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Notes Placeholder 2">
            <a:extLst>
              <a:ext uri="{FF2B5EF4-FFF2-40B4-BE49-F238E27FC236}">
                <a16:creationId xmlns:a16="http://schemas.microsoft.com/office/drawing/2014/main" id="{E050D84B-D2A8-4733-B53E-C5FE36F52B7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These two business strategies are called </a:t>
            </a:r>
            <a:r>
              <a:rPr lang="en-US" altLang="en-US" i="1" dirty="0">
                <a:ea typeface="ヒラギノ角ゴ Pro W3" pitchFamily="122" charset="-128"/>
              </a:rPr>
              <a:t>generic strategies</a:t>
            </a:r>
            <a:r>
              <a:rPr lang="en-US" altLang="en-US" dirty="0">
                <a:ea typeface="ヒラギノ角ゴ Pro W3" pitchFamily="122" charset="-128"/>
              </a:rPr>
              <a:t> because they can be used by any organization—manufacturing or service, large or small, for-profit or nonprofit, public or private, domestic or foreign—in the quest for competitive advantage, independent of industry context. Differentiation and cost leadership require distinct strategic positions, and in turn increase a firm’s chances to gain and sustain a competitive advantage.</a:t>
            </a:r>
          </a:p>
        </p:txBody>
      </p:sp>
      <p:sp>
        <p:nvSpPr>
          <p:cNvPr id="83972" name="Slide Number Placeholder 3">
            <a:extLst>
              <a:ext uri="{FF2B5EF4-FFF2-40B4-BE49-F238E27FC236}">
                <a16:creationId xmlns:a16="http://schemas.microsoft.com/office/drawing/2014/main" id="{C676B7A3-05B5-4F10-B75B-869BD33811D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54F77CE0-D325-48BD-B0D6-60534A271999}" type="slidenum">
              <a:rPr lang="en-US" altLang="en-US" smtClean="0"/>
              <a:pPr/>
              <a:t>8</a:t>
            </a:fld>
            <a:endParaRPr lang="en-US"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a:extLst>
              <a:ext uri="{FF2B5EF4-FFF2-40B4-BE49-F238E27FC236}">
                <a16:creationId xmlns:a16="http://schemas.microsoft.com/office/drawing/2014/main" id="{4E2BF25E-6EE8-4E60-8D33-29B4937EFE6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Notes Placeholder 2">
            <a:extLst>
              <a:ext uri="{FF2B5EF4-FFF2-40B4-BE49-F238E27FC236}">
                <a16:creationId xmlns:a16="http://schemas.microsoft.com/office/drawing/2014/main" id="{AA79393F-9A93-4435-BAD3-E0FB83692C5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The automobile industry provides an example of the </a:t>
            </a:r>
            <a:r>
              <a:rPr lang="en-US" altLang="en-US" i="1" dirty="0">
                <a:ea typeface="ヒラギノ角ゴ Pro W3" pitchFamily="122" charset="-128"/>
              </a:rPr>
              <a:t>scope of competition.</a:t>
            </a:r>
            <a:r>
              <a:rPr lang="en-US" altLang="en-US" dirty="0">
                <a:ea typeface="ヒラギノ角ゴ Pro W3" pitchFamily="122" charset="-128"/>
              </a:rPr>
              <a:t> Alfred P. Sloan, longtime president and CEO of GM, defined the carmaker’s mission as providing a car for every purse and purpose. GM was one of the first to implement a multidivisional structure in order to separate the brands into strategic business units, allowing each brand to create its unique strategic position (with its own profit and loss responsibility) within the broad automotive market</a:t>
            </a:r>
            <a:r>
              <a:rPr lang="en-US" altLang="en-US" i="1" dirty="0">
                <a:ea typeface="ヒラギノ角ゴ Pro W3" pitchFamily="122" charset="-128"/>
              </a:rPr>
              <a:t>.</a:t>
            </a:r>
            <a:r>
              <a:rPr lang="en-US" altLang="en-US" dirty="0">
                <a:ea typeface="ヒラギノ角ゴ Pro W3" pitchFamily="122" charset="-128"/>
              </a:rPr>
              <a:t> For example, GM’s product lineup ranges from the low-cost-positioned Chevy brand to the differentiated Cadillac brand. In this case, Chevy is pursuing a broad cost-leadership strategy, while Cadillac is pursuing a broad differentiation strategy. The two different business strategies are integrated at the corporate level at GM.</a:t>
            </a:r>
          </a:p>
        </p:txBody>
      </p:sp>
      <p:sp>
        <p:nvSpPr>
          <p:cNvPr id="86020" name="Slide Number Placeholder 3">
            <a:extLst>
              <a:ext uri="{FF2B5EF4-FFF2-40B4-BE49-F238E27FC236}">
                <a16:creationId xmlns:a16="http://schemas.microsoft.com/office/drawing/2014/main" id="{D1CF86BA-7104-4CFA-A263-526911003ED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7B36BE4F-DD19-4DB1-B00A-7D9026D4B20F}" type="slidenum">
              <a:rPr lang="en-US" altLang="en-US" smtClean="0"/>
              <a:pPr/>
              <a:t>9</a:t>
            </a:fld>
            <a:endParaRPr lang="en-US"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a:extLst>
              <a:ext uri="{FF2B5EF4-FFF2-40B4-BE49-F238E27FC236}">
                <a16:creationId xmlns:a16="http://schemas.microsoft.com/office/drawing/2014/main" id="{7E997691-B0D3-484A-B189-D1174E50E62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Notes Placeholder 2">
            <a:extLst>
              <a:ext uri="{FF2B5EF4-FFF2-40B4-BE49-F238E27FC236}">
                <a16:creationId xmlns:a16="http://schemas.microsoft.com/office/drawing/2014/main" id="{9B54E3F3-2FB9-4824-BBDD-CD3A36729C9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JetBlue attempts to combine a focused cost-leadership position with a focused differentiation position. Although initially successful, JetBlue has been consistently outperformed for several years by airlines that do not attempt to straddle different strategic positions, but rather have a clear strategic profile as either a differentiator or a low-cost leader. For example, Southwest Airlines competes clearly as a broad cost leader (and would be placed squarely in the upper-left quadrant. The legacy carriers—Delta, American, and United—all compete as broad differentiators (and would be placed in the upper-right quadrant. Regionally, we find smaller airlines that are ultra low cost, such as Allegiant Air, Frontier Airlines, or Spirit Airlines, with a very clear strategic position. These smaller airlines would be placed in the lower-left quadrant because they are pursuing a focused cost-leadership strategy.</a:t>
            </a:r>
          </a:p>
        </p:txBody>
      </p:sp>
      <p:sp>
        <p:nvSpPr>
          <p:cNvPr id="88068" name="Slide Number Placeholder 3">
            <a:extLst>
              <a:ext uri="{FF2B5EF4-FFF2-40B4-BE49-F238E27FC236}">
                <a16:creationId xmlns:a16="http://schemas.microsoft.com/office/drawing/2014/main" id="{A060F40C-F1B9-4138-A649-7A3E8C17F5F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A2154A56-5C7B-48C6-BF5C-E1936AAF39D8}" type="slidenum">
              <a:rPr lang="en-US" altLang="en-US" smtClean="0">
                <a:solidFill>
                  <a:srgbClr val="000000"/>
                </a:solidFill>
              </a:rPr>
              <a:pPr/>
              <a:t>10</a:t>
            </a:fld>
            <a:endParaRPr lang="en-US" altLang="en-US" dirty="0">
              <a:solidFill>
                <a:srgbClr val="000000"/>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a:extLst>
              <a:ext uri="{FF2B5EF4-FFF2-40B4-BE49-F238E27FC236}">
                <a16:creationId xmlns:a16="http://schemas.microsoft.com/office/drawing/2014/main" id="{843A073E-4D5A-41FF-B4B6-8C8B1554B4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5" name="Notes Placeholder 2">
            <a:extLst>
              <a:ext uri="{FF2B5EF4-FFF2-40B4-BE49-F238E27FC236}">
                <a16:creationId xmlns:a16="http://schemas.microsoft.com/office/drawing/2014/main" id="{AD27FA12-9702-469B-972E-A18BD2BA45D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Several competitors in the bottled-water industry provide a prime example of pursuing a successful differentiation strategy. As more and more consumers shift from carbonated soft drinks to healthier choices, the industry for bottled water is booming—growing about 10 percent per year. In the United States, the per person consumption of bottled water surpassed that of carbonated soft drinks for the first time in 2016. Such a fast-growing industry provides ample opportunity for differentiation. In particular, the industry is split into two broad segments depending on the sales price. Bottled water with a sticker price of $1.30 or less per 32 ounces (close to one liter) is considered low-end, while those with a higher price tag are seen as luxury items. For example, PepsiCo’s Aquafina and Coca-Cola’s Dasani are considered low-end products, selling purified tap water at low prices, often in bulk at big-box retailers such as Walmart. On the premium end, PepsiCo introduced Lifewtr with a splashy ad during Super Bowl LI (2017), while Jennifer Aniston markets Smartwater, Coca-Cola’s premium water.</a:t>
            </a:r>
          </a:p>
          <a:p>
            <a:endParaRPr lang="en-US" altLang="en-US" dirty="0">
              <a:ea typeface="ヒラギノ角ゴ Pro W3" pitchFamily="122" charset="-128"/>
            </a:endParaRPr>
          </a:p>
          <a:p>
            <a:r>
              <a:rPr lang="en-US" altLang="en-US" dirty="0">
                <a:ea typeface="ヒラギノ角ゴ Pro W3" pitchFamily="122" charset="-128"/>
              </a:rPr>
              <a:t>Instructors: </a:t>
            </a:r>
          </a:p>
          <a:p>
            <a:endParaRPr lang="en-US" altLang="en-US" dirty="0">
              <a:ea typeface="ヒラギノ角ゴ Pro W3" pitchFamily="122" charset="-128"/>
            </a:endParaRPr>
          </a:p>
          <a:p>
            <a:pPr eaLnBrk="1" hangingPunct="1">
              <a:spcBef>
                <a:spcPts val="438"/>
              </a:spcBef>
            </a:pPr>
            <a:r>
              <a:rPr lang="en-US" altLang="en-US" dirty="0">
                <a:ea typeface="ヒラギノ角ゴ Pro W3" pitchFamily="122" charset="-128"/>
              </a:rPr>
              <a:t>The digital companion to this book </a:t>
            </a:r>
            <a:r>
              <a:rPr lang="en-US" altLang="en-US" b="1" dirty="0">
                <a:ea typeface="ヒラギノ角ゴ Pro W3" pitchFamily="122" charset="-128"/>
              </a:rPr>
              <a:t>McGraw-Hill Connect</a:t>
            </a:r>
            <a:r>
              <a:rPr lang="en-US" altLang="en-US" dirty="0">
                <a:ea typeface="ヒラギノ角ゴ Pro W3" pitchFamily="122" charset="-128"/>
              </a:rPr>
              <a:t> has a brief case analysis exercise on this section of the textbook. It builds student confidence on understanding the value drivers of a differentiation strategy (LO 6-2). </a:t>
            </a:r>
          </a:p>
          <a:p>
            <a:endParaRPr lang="en-US" altLang="en-US" dirty="0">
              <a:ea typeface="ヒラギノ角ゴ Pro W3" pitchFamily="122" charset="-128"/>
            </a:endParaRPr>
          </a:p>
        </p:txBody>
      </p:sp>
      <p:sp>
        <p:nvSpPr>
          <p:cNvPr id="90116" name="Slide Number Placeholder 3">
            <a:extLst>
              <a:ext uri="{FF2B5EF4-FFF2-40B4-BE49-F238E27FC236}">
                <a16:creationId xmlns:a16="http://schemas.microsoft.com/office/drawing/2014/main" id="{BE9CF5E1-688D-4BE5-A0EA-E5B7CBE0C7C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B33DB4FA-AA93-49C3-9999-6D987478EF14}" type="slidenum">
              <a:rPr lang="en-US" altLang="en-US" smtClean="0"/>
              <a:pPr/>
              <a:t>11</a:t>
            </a:fld>
            <a:endParaRPr lang="en-US"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10.tif"/><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DECAF871-B4FC-441B-8A2C-E01C44B30298}"/>
              </a:ext>
            </a:extLst>
          </p:cNvPr>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endParaRPr>
          </a:p>
        </p:txBody>
      </p:sp>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4408930E-F669-4DE4-8659-2627EA6558B3}"/>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5965677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3E983D2-34CF-48F3-BEC1-8AEE88916F32}"/>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p>
        </p:txBody>
      </p:sp>
      <p:sp>
        <p:nvSpPr>
          <p:cNvPr id="4" name="TextBox 3">
            <a:extLst>
              <a:ext uri="{FF2B5EF4-FFF2-40B4-BE49-F238E27FC236}">
                <a16:creationId xmlns:a16="http://schemas.microsoft.com/office/drawing/2014/main" id="{38D57584-1F0E-4E2D-9084-047E6875D238}"/>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p>
        </p:txBody>
      </p:sp>
      <p:pic>
        <p:nvPicPr>
          <p:cNvPr id="5" name="Picture 7">
            <a:extLst>
              <a:ext uri="{FF2B5EF4-FFF2-40B4-BE49-F238E27FC236}">
                <a16:creationId xmlns:a16="http://schemas.microsoft.com/office/drawing/2014/main" id="{4D4E6673-C673-4E1B-ADBD-53D485B8318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6D40A88D-F7ED-4D89-939C-6223E92C9EF4}"/>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694C2B84-0E44-4304-ABA9-88E0A94DBEAB}"/>
              </a:ext>
            </a:extLst>
          </p:cNvPr>
          <p:cNvSpPr>
            <a:spLocks noGrp="1"/>
          </p:cNvSpPr>
          <p:nvPr>
            <p:ph type="sldNum" sz="quarter" idx="10"/>
          </p:nvPr>
        </p:nvSpPr>
        <p:spPr>
          <a:xfrm>
            <a:off x="0" y="0"/>
            <a:ext cx="0" cy="0"/>
          </a:xfrm>
        </p:spPr>
        <p:txBody>
          <a:bodyPr/>
          <a:lstStyle>
            <a:lvl1pPr>
              <a:defRPr>
                <a:cs typeface="Arial" charset="0"/>
              </a:defRPr>
            </a:lvl1pPr>
          </a:lstStyle>
          <a:p>
            <a:pPr>
              <a:defRPr/>
            </a:pPr>
            <a:fld id="{60B344B8-7EB8-4D94-B7A8-704ED8999E73}" type="slidenum">
              <a:rPr lang="en-US" altLang="en-US"/>
              <a:pPr>
                <a:defRPr/>
              </a:pPr>
              <a:t>‹#›</a:t>
            </a:fld>
            <a:endParaRPr lang="en-US" altLang="en-US" dirty="0"/>
          </a:p>
        </p:txBody>
      </p:sp>
    </p:spTree>
    <p:extLst>
      <p:ext uri="{BB962C8B-B14F-4D97-AF65-F5344CB8AC3E}">
        <p14:creationId xmlns:p14="http://schemas.microsoft.com/office/powerpoint/2010/main" val="39104266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1D90A788-D027-4767-B6C1-F567AFD0F093}"/>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Picture 4">
            <a:extLst>
              <a:ext uri="{FF2B5EF4-FFF2-40B4-BE49-F238E27FC236}">
                <a16:creationId xmlns:a16="http://schemas.microsoft.com/office/drawing/2014/main" id="{1C16A944-F50D-4841-B260-098687123C4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045325"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E64AB3C6-0DA8-486B-83E2-5F9BE8619DF6}"/>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p:txBody>
          <a:bodyPr>
            <a:normAutofit/>
          </a:bodyPr>
          <a:lstStyle>
            <a:lvl1pPr>
              <a:defRPr sz="3600"/>
            </a:lvl1pPr>
          </a:lstStyle>
          <a:p>
            <a:r>
              <a:rPr lang="en-US"/>
              <a:t>Click to edit Master title style</a:t>
            </a:r>
          </a:p>
        </p:txBody>
      </p:sp>
      <p:sp>
        <p:nvSpPr>
          <p:cNvPr id="3" name="Content Placeholder 2"/>
          <p:cNvSpPr>
            <a:spLocks noGrp="1"/>
          </p:cNvSpPr>
          <p:nvPr>
            <p:ph sz="half" idx="1"/>
          </p:nvPr>
        </p:nvSpPr>
        <p:spPr>
          <a:xfrm>
            <a:off x="457200" y="1600200"/>
            <a:ext cx="4038600" cy="4525963"/>
          </a:xfrm>
          <a:ln>
            <a:noFill/>
          </a:ln>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ln>
            <a:noFill/>
          </a:ln>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6">
            <a:extLst>
              <a:ext uri="{FF2B5EF4-FFF2-40B4-BE49-F238E27FC236}">
                <a16:creationId xmlns:a16="http://schemas.microsoft.com/office/drawing/2014/main" id="{4171A63E-1F0A-434E-A909-21DB93EBB61B}"/>
              </a:ext>
            </a:extLst>
          </p:cNvPr>
          <p:cNvSpPr>
            <a:spLocks noGrp="1"/>
          </p:cNvSpPr>
          <p:nvPr>
            <p:ph type="sldNum" sz="quarter" idx="10"/>
          </p:nvPr>
        </p:nvSpPr>
        <p:spPr>
          <a:xfrm>
            <a:off x="0" y="0"/>
            <a:ext cx="0" cy="0"/>
          </a:xfrm>
        </p:spPr>
        <p:txBody>
          <a:bodyPr/>
          <a:lstStyle>
            <a:lvl1pPr>
              <a:defRPr>
                <a:cs typeface="Arial" charset="0"/>
              </a:defRPr>
            </a:lvl1pPr>
          </a:lstStyle>
          <a:p>
            <a:pPr>
              <a:defRPr/>
            </a:pPr>
            <a:fld id="{30CB0C6D-D676-4809-A1B9-CCBB65718837}" type="slidenum">
              <a:rPr lang="en-US" altLang="en-US"/>
              <a:pPr>
                <a:defRPr/>
              </a:pPr>
              <a:t>‹#›</a:t>
            </a:fld>
            <a:endParaRPr lang="en-US" altLang="en-US" dirty="0"/>
          </a:p>
        </p:txBody>
      </p:sp>
    </p:spTree>
    <p:extLst>
      <p:ext uri="{BB962C8B-B14F-4D97-AF65-F5344CB8AC3E}">
        <p14:creationId xmlns:p14="http://schemas.microsoft.com/office/powerpoint/2010/main" val="37688310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C7B69FE8-45D4-4B3B-902E-4D766CD5AC5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4FC3848B-BA1B-4035-AA2C-3164686CC449}"/>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C4955E6D-7139-44BB-AC50-5A1E96EC30C1}"/>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7" name="TextBox 6">
            <a:extLst>
              <a:ext uri="{FF2B5EF4-FFF2-40B4-BE49-F238E27FC236}">
                <a16:creationId xmlns:a16="http://schemas.microsoft.com/office/drawing/2014/main" id="{3061E726-579B-4A95-A232-63F73882EFF0}"/>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8" name="TextBox 10">
            <a:extLst>
              <a:ext uri="{FF2B5EF4-FFF2-40B4-BE49-F238E27FC236}">
                <a16:creationId xmlns:a16="http://schemas.microsoft.com/office/drawing/2014/main" id="{634153DC-9F1B-4BF8-8AFD-55A489675EEE}"/>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9" name="TextBox 8">
            <a:extLst>
              <a:ext uri="{FF2B5EF4-FFF2-40B4-BE49-F238E27FC236}">
                <a16:creationId xmlns:a16="http://schemas.microsoft.com/office/drawing/2014/main" id="{8FF2FA2D-08C9-4A45-A5A5-A346225FBAEC}"/>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F3AA7F72-9AC7-4ABA-80E4-5E97F45CD430}"/>
              </a:ext>
            </a:extLst>
          </p:cNvPr>
          <p:cNvSpPr>
            <a:spLocks noGrp="1"/>
          </p:cNvSpPr>
          <p:nvPr>
            <p:ph type="sldNum" sz="quarter" idx="10"/>
          </p:nvPr>
        </p:nvSpPr>
        <p:spPr>
          <a:xfrm>
            <a:off x="0" y="0"/>
            <a:ext cx="0" cy="0"/>
          </a:xfrm>
        </p:spPr>
        <p:txBody>
          <a:bodyPr/>
          <a:lstStyle>
            <a:lvl1pPr>
              <a:defRPr>
                <a:cs typeface="Arial" charset="0"/>
              </a:defRPr>
            </a:lvl1pPr>
          </a:lstStyle>
          <a:p>
            <a:pPr>
              <a:defRPr/>
            </a:pPr>
            <a:fld id="{E4D38813-F995-4588-A2D9-C04FF1E0CD01}" type="slidenum">
              <a:rPr lang="en-US" altLang="en-US"/>
              <a:pPr>
                <a:defRPr/>
              </a:pPr>
              <a:t>‹#›</a:t>
            </a:fld>
            <a:endParaRPr lang="en-US" altLang="en-US" dirty="0"/>
          </a:p>
        </p:txBody>
      </p:sp>
    </p:spTree>
    <p:extLst>
      <p:ext uri="{BB962C8B-B14F-4D97-AF65-F5344CB8AC3E}">
        <p14:creationId xmlns:p14="http://schemas.microsoft.com/office/powerpoint/2010/main" val="35935955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515B2D07-6F3A-4D20-8018-992DFEBF3B8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C699AA9C-003C-411E-B189-34358C3061BB}"/>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FC474AAE-5F8F-4E23-88A5-D8E8AF9D5744}"/>
              </a:ext>
            </a:extLst>
          </p:cNvPr>
          <p:cNvSpPr>
            <a:spLocks noGrp="1"/>
          </p:cNvSpPr>
          <p:nvPr>
            <p:ph type="sldNum" sz="quarter" idx="10"/>
          </p:nvPr>
        </p:nvSpPr>
        <p:spPr>
          <a:xfrm>
            <a:off x="0" y="0"/>
            <a:ext cx="0" cy="0"/>
          </a:xfrm>
        </p:spPr>
        <p:txBody>
          <a:bodyPr/>
          <a:lstStyle>
            <a:lvl1pPr>
              <a:defRPr>
                <a:cs typeface="Arial" charset="0"/>
              </a:defRPr>
            </a:lvl1pPr>
          </a:lstStyle>
          <a:p>
            <a:pPr>
              <a:defRPr/>
            </a:pPr>
            <a:fld id="{0C43A9C2-3EAD-4106-8A8A-900250313EB2}" type="slidenum">
              <a:rPr lang="en-US" altLang="en-US"/>
              <a:pPr>
                <a:defRPr/>
              </a:pPr>
              <a:t>‹#›</a:t>
            </a:fld>
            <a:endParaRPr lang="en-US" altLang="en-US" dirty="0"/>
          </a:p>
        </p:txBody>
      </p:sp>
    </p:spTree>
    <p:extLst>
      <p:ext uri="{BB962C8B-B14F-4D97-AF65-F5344CB8AC3E}">
        <p14:creationId xmlns:p14="http://schemas.microsoft.com/office/powerpoint/2010/main" val="13934059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6FE231A4-4D2E-40CD-A727-20E4E7A6C7E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6AACE5F5-A1A1-435A-900B-A2D3A342783C}"/>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AF1BF929-3D3F-4914-BB5A-2879FE75747C}"/>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7" name="TextBox 6">
            <a:extLst>
              <a:ext uri="{FF2B5EF4-FFF2-40B4-BE49-F238E27FC236}">
                <a16:creationId xmlns:a16="http://schemas.microsoft.com/office/drawing/2014/main" id="{60130310-659E-4384-9ECC-77CCAABA4F7B}"/>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8" name="TextBox 10">
            <a:extLst>
              <a:ext uri="{FF2B5EF4-FFF2-40B4-BE49-F238E27FC236}">
                <a16:creationId xmlns:a16="http://schemas.microsoft.com/office/drawing/2014/main" id="{D98B5D83-C361-40E9-8B27-A588068F762D}"/>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9" name="TextBox 8">
            <a:extLst>
              <a:ext uri="{FF2B5EF4-FFF2-40B4-BE49-F238E27FC236}">
                <a16:creationId xmlns:a16="http://schemas.microsoft.com/office/drawing/2014/main" id="{D4E7D772-D60C-4C28-BA2A-B6A9C198041C}"/>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36D70BC6-2B8C-40FB-94E4-C2CFE15F4285}"/>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1D83B335-4E85-480A-838E-6BB317961EF7}"/>
              </a:ext>
            </a:extLst>
          </p:cNvPr>
          <p:cNvSpPr>
            <a:spLocks noGrp="1"/>
          </p:cNvSpPr>
          <p:nvPr>
            <p:ph type="sldNum" sz="quarter" idx="10"/>
          </p:nvPr>
        </p:nvSpPr>
        <p:spPr>
          <a:xfrm>
            <a:off x="0" y="0"/>
            <a:ext cx="0" cy="0"/>
          </a:xfrm>
        </p:spPr>
        <p:txBody>
          <a:bodyPr/>
          <a:lstStyle>
            <a:lvl1pPr>
              <a:defRPr>
                <a:cs typeface="Arial" charset="0"/>
              </a:defRPr>
            </a:lvl1pPr>
          </a:lstStyle>
          <a:p>
            <a:pPr>
              <a:defRPr/>
            </a:pPr>
            <a:fld id="{3E81AFB3-7F40-46DB-9C6F-2DA2C3D1674D}" type="slidenum">
              <a:rPr lang="en-US" altLang="en-US"/>
              <a:pPr>
                <a:defRPr/>
              </a:pPr>
              <a:t>‹#›</a:t>
            </a:fld>
            <a:endParaRPr lang="en-US" altLang="en-US" dirty="0"/>
          </a:p>
        </p:txBody>
      </p:sp>
    </p:spTree>
    <p:extLst>
      <p:ext uri="{BB962C8B-B14F-4D97-AF65-F5344CB8AC3E}">
        <p14:creationId xmlns:p14="http://schemas.microsoft.com/office/powerpoint/2010/main" val="37535184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AA117C6C-5914-460F-8AFA-F9568245257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E318431E-6E7A-4008-ABB4-7E113BB08189}"/>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5" name="TextBox 4">
            <a:extLst>
              <a:ext uri="{FF2B5EF4-FFF2-40B4-BE49-F238E27FC236}">
                <a16:creationId xmlns:a16="http://schemas.microsoft.com/office/drawing/2014/main" id="{E022F097-D96B-4140-BFE0-782DE041CAE7}"/>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6" name="TextBox 5">
            <a:extLst>
              <a:ext uri="{FF2B5EF4-FFF2-40B4-BE49-F238E27FC236}">
                <a16:creationId xmlns:a16="http://schemas.microsoft.com/office/drawing/2014/main" id="{18ECFEC3-1A7D-40F7-A110-6598467A9C70}"/>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7" name="Picture 2">
            <a:extLst>
              <a:ext uri="{FF2B5EF4-FFF2-40B4-BE49-F238E27FC236}">
                <a16:creationId xmlns:a16="http://schemas.microsoft.com/office/drawing/2014/main" id="{3356A3F8-3ECE-4806-AAF2-7B50597BE38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2809AAFB-2445-4B2A-B704-7426D6CCCEAC}"/>
              </a:ext>
            </a:extLst>
          </p:cNvPr>
          <p:cNvSpPr>
            <a:spLocks noGrp="1"/>
          </p:cNvSpPr>
          <p:nvPr>
            <p:ph type="sldNum" sz="quarter" idx="10"/>
          </p:nvPr>
        </p:nvSpPr>
        <p:spPr>
          <a:xfrm>
            <a:off x="7010400" y="0"/>
            <a:ext cx="2133600" cy="365125"/>
          </a:xfrm>
          <a:prstGeom prst="rect">
            <a:avLst/>
          </a:prstGeom>
        </p:spPr>
        <p:txBody>
          <a:bodyPr/>
          <a:lstStyle>
            <a:lvl1pPr>
              <a:defRPr>
                <a:cs typeface="Arial" charset="0"/>
              </a:defRPr>
            </a:lvl1pPr>
          </a:lstStyle>
          <a:p>
            <a:pPr>
              <a:defRPr/>
            </a:pPr>
            <a:fld id="{ADB242A5-4067-4602-81FD-8D2C15506559}" type="slidenum">
              <a:rPr lang="en-US" altLang="en-US"/>
              <a:pPr>
                <a:defRPr/>
              </a:pPr>
              <a:t>‹#›</a:t>
            </a:fld>
            <a:endParaRPr lang="en-US" altLang="en-US" dirty="0"/>
          </a:p>
        </p:txBody>
      </p:sp>
    </p:spTree>
    <p:extLst>
      <p:ext uri="{BB962C8B-B14F-4D97-AF65-F5344CB8AC3E}">
        <p14:creationId xmlns:p14="http://schemas.microsoft.com/office/powerpoint/2010/main" val="24330438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6F91A7D8-514B-4F9B-A227-E363C9988A7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0E119D6F-17C6-4EAD-9534-FF5803A0CEC6}"/>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926D4884-0452-41B5-B8E5-509AE9432BFD}"/>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7" name="TextBox 6">
            <a:extLst>
              <a:ext uri="{FF2B5EF4-FFF2-40B4-BE49-F238E27FC236}">
                <a16:creationId xmlns:a16="http://schemas.microsoft.com/office/drawing/2014/main" id="{6614A0EF-96C9-4EF7-903C-416B57148DCB}"/>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8" name="TextBox 10">
            <a:extLst>
              <a:ext uri="{FF2B5EF4-FFF2-40B4-BE49-F238E27FC236}">
                <a16:creationId xmlns:a16="http://schemas.microsoft.com/office/drawing/2014/main" id="{354048C6-63DD-46E4-9CD3-062195D5F257}"/>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9" name="TextBox 8">
            <a:extLst>
              <a:ext uri="{FF2B5EF4-FFF2-40B4-BE49-F238E27FC236}">
                <a16:creationId xmlns:a16="http://schemas.microsoft.com/office/drawing/2014/main" id="{6F96738B-5B3E-444B-8A58-48663512A249}"/>
              </a:ext>
            </a:extLst>
          </p:cNvPr>
          <p:cNvSpPr txBox="1">
            <a:spLocks noChangeArrowheads="1"/>
          </p:cNvSpPr>
          <p:nvPr userDrawn="1"/>
        </p:nvSpPr>
        <p:spPr bwMode="auto">
          <a:xfrm>
            <a:off x="379413" y="6519863"/>
            <a:ext cx="6284912" cy="338137"/>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FBB59734-F58B-48B4-91A8-9A2E1DB17B44}"/>
              </a:ext>
            </a:extLst>
          </p:cNvPr>
          <p:cNvSpPr>
            <a:spLocks noGrp="1"/>
          </p:cNvSpPr>
          <p:nvPr>
            <p:ph type="sldNum" sz="quarter" idx="10"/>
          </p:nvPr>
        </p:nvSpPr>
        <p:spPr>
          <a:xfrm>
            <a:off x="7010400" y="0"/>
            <a:ext cx="2133600" cy="365125"/>
          </a:xfrm>
          <a:prstGeom prst="rect">
            <a:avLst/>
          </a:prstGeom>
        </p:spPr>
        <p:txBody>
          <a:bodyPr/>
          <a:lstStyle>
            <a:lvl1pPr>
              <a:defRPr>
                <a:cs typeface="Arial" charset="0"/>
              </a:defRPr>
            </a:lvl1pPr>
          </a:lstStyle>
          <a:p>
            <a:pPr>
              <a:defRPr/>
            </a:pPr>
            <a:fld id="{A77DE179-42FA-4947-98B0-21C0869CC969}" type="slidenum">
              <a:rPr lang="en-US" altLang="en-US"/>
              <a:pPr>
                <a:defRPr/>
              </a:pPr>
              <a:t>‹#›</a:t>
            </a:fld>
            <a:endParaRPr lang="en-US" altLang="en-US" dirty="0"/>
          </a:p>
        </p:txBody>
      </p:sp>
    </p:spTree>
    <p:extLst>
      <p:ext uri="{BB962C8B-B14F-4D97-AF65-F5344CB8AC3E}">
        <p14:creationId xmlns:p14="http://schemas.microsoft.com/office/powerpoint/2010/main" val="15199120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CC24B84-45C2-491E-8CEA-EC949D7B6068}"/>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p>
        </p:txBody>
      </p:sp>
      <p:sp>
        <p:nvSpPr>
          <p:cNvPr id="4" name="TextBox 3">
            <a:extLst>
              <a:ext uri="{FF2B5EF4-FFF2-40B4-BE49-F238E27FC236}">
                <a16:creationId xmlns:a16="http://schemas.microsoft.com/office/drawing/2014/main" id="{893177A6-D1F9-4C3B-8715-A8B3F3157DCF}"/>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p>
        </p:txBody>
      </p:sp>
      <p:pic>
        <p:nvPicPr>
          <p:cNvPr id="5" name="Picture 7">
            <a:extLst>
              <a:ext uri="{FF2B5EF4-FFF2-40B4-BE49-F238E27FC236}">
                <a16:creationId xmlns:a16="http://schemas.microsoft.com/office/drawing/2014/main" id="{A91C95F9-68D2-4B28-B4A1-0F63C50F4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FDC03F17-30AA-49CA-9233-17796A847E2A}"/>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prstGeom prst="rect">
            <a:avLst/>
          </a:prstGeo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31624A21-503D-4576-92DE-5FCC991A987D}"/>
              </a:ext>
            </a:extLst>
          </p:cNvPr>
          <p:cNvSpPr>
            <a:spLocks noGrp="1"/>
          </p:cNvSpPr>
          <p:nvPr>
            <p:ph type="sldNum" sz="quarter" idx="10"/>
          </p:nvPr>
        </p:nvSpPr>
        <p:spPr>
          <a:xfrm>
            <a:off x="7010400" y="0"/>
            <a:ext cx="2133600" cy="365125"/>
          </a:xfrm>
          <a:prstGeom prst="rect">
            <a:avLst/>
          </a:prstGeom>
        </p:spPr>
        <p:txBody>
          <a:bodyPr/>
          <a:lstStyle>
            <a:lvl1pPr>
              <a:defRPr>
                <a:cs typeface="Arial" charset="0"/>
              </a:defRPr>
            </a:lvl1pPr>
          </a:lstStyle>
          <a:p>
            <a:pPr>
              <a:defRPr/>
            </a:pPr>
            <a:fld id="{3AE1D890-E2E9-4DE2-AF97-30BC6FB35B71}" type="slidenum">
              <a:rPr lang="en-US" altLang="en-US"/>
              <a:pPr>
                <a:defRPr/>
              </a:pPr>
              <a:t>‹#›</a:t>
            </a:fld>
            <a:endParaRPr lang="en-US" altLang="en-US" dirty="0"/>
          </a:p>
        </p:txBody>
      </p:sp>
    </p:spTree>
    <p:extLst>
      <p:ext uri="{BB962C8B-B14F-4D97-AF65-F5344CB8AC3E}">
        <p14:creationId xmlns:p14="http://schemas.microsoft.com/office/powerpoint/2010/main" val="4944949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C8F84C96-0487-4E1C-9276-7540D6BBA1E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197F4A1B-9D1E-48DB-8E6A-C049A3F9CC5A}"/>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68C92252-FAC8-45F6-AC23-A0D8B550C96F}"/>
              </a:ext>
            </a:extLst>
          </p:cNvPr>
          <p:cNvSpPr>
            <a:spLocks noGrp="1"/>
          </p:cNvSpPr>
          <p:nvPr>
            <p:ph type="sldNum" sz="quarter" idx="10"/>
          </p:nvPr>
        </p:nvSpPr>
        <p:spPr>
          <a:xfrm>
            <a:off x="7010400" y="0"/>
            <a:ext cx="2133600" cy="365125"/>
          </a:xfrm>
          <a:prstGeom prst="rect">
            <a:avLst/>
          </a:prstGeom>
        </p:spPr>
        <p:txBody>
          <a:bodyPr/>
          <a:lstStyle>
            <a:lvl1pPr>
              <a:defRPr>
                <a:cs typeface="Arial" charset="0"/>
              </a:defRPr>
            </a:lvl1pPr>
          </a:lstStyle>
          <a:p>
            <a:pPr>
              <a:defRPr/>
            </a:pPr>
            <a:fld id="{8229A280-E2AC-4A19-B737-E7703E094C4F}" type="slidenum">
              <a:rPr lang="en-US" altLang="en-US"/>
              <a:pPr>
                <a:defRPr/>
              </a:pPr>
              <a:t>‹#›</a:t>
            </a:fld>
            <a:endParaRPr lang="en-US" altLang="en-US" dirty="0"/>
          </a:p>
        </p:txBody>
      </p:sp>
    </p:spTree>
    <p:extLst>
      <p:ext uri="{BB962C8B-B14F-4D97-AF65-F5344CB8AC3E}">
        <p14:creationId xmlns:p14="http://schemas.microsoft.com/office/powerpoint/2010/main" val="41972141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EB9DBBCF-5557-4AC2-BB3A-4690665B8DE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8921687D-5A5B-4761-89B7-6E12C72815B2}"/>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0A3D9655-7328-4B31-BDDB-4336E3169C62}"/>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7" name="TextBox 6">
            <a:extLst>
              <a:ext uri="{FF2B5EF4-FFF2-40B4-BE49-F238E27FC236}">
                <a16:creationId xmlns:a16="http://schemas.microsoft.com/office/drawing/2014/main" id="{3509A076-8874-4DDF-B7B9-2156DEEC60C3}"/>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8" name="TextBox 10">
            <a:extLst>
              <a:ext uri="{FF2B5EF4-FFF2-40B4-BE49-F238E27FC236}">
                <a16:creationId xmlns:a16="http://schemas.microsoft.com/office/drawing/2014/main" id="{AC6064F5-2FE2-40EC-AE81-5578B3CEB88E}"/>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9" name="TextBox 8">
            <a:extLst>
              <a:ext uri="{FF2B5EF4-FFF2-40B4-BE49-F238E27FC236}">
                <a16:creationId xmlns:a16="http://schemas.microsoft.com/office/drawing/2014/main" id="{F1C633F7-618F-4789-B94F-45F64C6CD33D}"/>
              </a:ext>
            </a:extLst>
          </p:cNvPr>
          <p:cNvSpPr txBox="1">
            <a:spLocks noChangeArrowheads="1"/>
          </p:cNvSpPr>
          <p:nvPr userDrawn="1"/>
        </p:nvSpPr>
        <p:spPr bwMode="auto">
          <a:xfrm>
            <a:off x="379413" y="6519863"/>
            <a:ext cx="6284912" cy="338137"/>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773E58E5-4C0C-49E8-B306-B3A1E6AE809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2F8B58D8-4E19-44D0-800A-5E951F8353AE}"/>
              </a:ext>
            </a:extLst>
          </p:cNvPr>
          <p:cNvSpPr>
            <a:spLocks noGrp="1"/>
          </p:cNvSpPr>
          <p:nvPr>
            <p:ph type="sldNum" sz="quarter" idx="10"/>
          </p:nvPr>
        </p:nvSpPr>
        <p:spPr>
          <a:xfrm>
            <a:off x="7010400" y="0"/>
            <a:ext cx="2133600" cy="365125"/>
          </a:xfrm>
          <a:prstGeom prst="rect">
            <a:avLst/>
          </a:prstGeom>
        </p:spPr>
        <p:txBody>
          <a:bodyPr/>
          <a:lstStyle>
            <a:lvl1pPr>
              <a:defRPr>
                <a:cs typeface="Arial" charset="0"/>
              </a:defRPr>
            </a:lvl1pPr>
          </a:lstStyle>
          <a:p>
            <a:pPr>
              <a:defRPr/>
            </a:pPr>
            <a:fld id="{B7DC839D-71F1-4322-B281-BE209197E145}" type="slidenum">
              <a:rPr lang="en-US" altLang="en-US"/>
              <a:pPr>
                <a:defRPr/>
              </a:pPr>
              <a:t>‹#›</a:t>
            </a:fld>
            <a:endParaRPr lang="en-US" altLang="en-US" dirty="0"/>
          </a:p>
        </p:txBody>
      </p:sp>
    </p:spTree>
    <p:extLst>
      <p:ext uri="{BB962C8B-B14F-4D97-AF65-F5344CB8AC3E}">
        <p14:creationId xmlns:p14="http://schemas.microsoft.com/office/powerpoint/2010/main" val="31022043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88983DF0-44C3-4C65-A442-71BC5A937A53}"/>
              </a:ext>
            </a:extLst>
          </p:cNvPr>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endParaRPr>
          </a:p>
        </p:txBody>
      </p:sp>
      <p:sp>
        <p:nvSpPr>
          <p:cNvPr id="8"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0D131F29-9768-4193-9E9E-5B9EB73D6941}"/>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52046733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8" name="TextBox 10">
            <a:extLst>
              <a:ext uri="{FF2B5EF4-FFF2-40B4-BE49-F238E27FC236}">
                <a16:creationId xmlns:a16="http://schemas.microsoft.com/office/drawing/2014/main" id="{40F4F708-82DF-416D-8936-3BF2C9DDDD54}"/>
              </a:ext>
            </a:extLst>
          </p:cNvPr>
          <p:cNvSpPr txBox="1">
            <a:spLocks noChangeArrowheads="1"/>
          </p:cNvSpPr>
          <p:nvPr userDrawn="1"/>
        </p:nvSpPr>
        <p:spPr bwMode="auto">
          <a:xfrm>
            <a:off x="0" y="846138"/>
            <a:ext cx="9144000" cy="369887"/>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10" name="Rectangle 9">
            <a:extLst>
              <a:ext uri="{FF2B5EF4-FFF2-40B4-BE49-F238E27FC236}">
                <a16:creationId xmlns:a16="http://schemas.microsoft.com/office/drawing/2014/main" id="{2A4CAD4F-A0A9-49EA-A3D2-E085206058E2}"/>
              </a:ext>
            </a:extLst>
          </p:cNvPr>
          <p:cNvSpPr/>
          <p:nvPr userDrawn="1"/>
        </p:nvSpPr>
        <p:spPr>
          <a:xfrm>
            <a:off x="8802688" y="0"/>
            <a:ext cx="341312" cy="6764338"/>
          </a:xfrm>
          <a:prstGeom prst="rect">
            <a:avLst/>
          </a:prstGeom>
          <a:solidFill>
            <a:srgbClr val="749BCA"/>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1371600"/>
            <a:ext cx="8229600" cy="5181600"/>
          </a:xfrm>
          <a:prstGeom prst="rect">
            <a:avLst/>
          </a:prstGeom>
        </p:spPr>
        <p:txBody>
          <a:bodyPr/>
          <a:lstStyle>
            <a:lvl1pPr>
              <a:spcAft>
                <a:spcPts val="800"/>
              </a:spcAft>
              <a:defRPr sz="2800"/>
            </a:lvl1pPr>
            <a:lvl2pPr>
              <a:spcAft>
                <a:spcPts val="800"/>
              </a:spcAft>
              <a:defRPr sz="2400"/>
            </a:lvl2pPr>
            <a:lvl3pPr>
              <a:spcAft>
                <a:spcPts val="800"/>
              </a:spcAft>
              <a:defRPr sz="2000"/>
            </a:lvl3pPr>
            <a:lvl4pPr>
              <a:spcAft>
                <a:spcPts val="800"/>
              </a:spcAft>
              <a:defRPr sz="20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744548259"/>
      </p:ext>
    </p:extLst>
  </p:cSld>
  <p:clrMapOvr>
    <a:masterClrMapping/>
  </p:clrMapOvr>
  <p:transition spd="med">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D05F96CC-02D4-48A6-AA7D-C150BDEBE34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23AD9F0D-DC41-480F-ABE8-5831C5A6B6A8}"/>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5" name="TextBox 4">
            <a:extLst>
              <a:ext uri="{FF2B5EF4-FFF2-40B4-BE49-F238E27FC236}">
                <a16:creationId xmlns:a16="http://schemas.microsoft.com/office/drawing/2014/main" id="{7AD9B1A2-4501-485C-B208-17544F7B3F40}"/>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6" name="TextBox 5">
            <a:extLst>
              <a:ext uri="{FF2B5EF4-FFF2-40B4-BE49-F238E27FC236}">
                <a16:creationId xmlns:a16="http://schemas.microsoft.com/office/drawing/2014/main" id="{9C493D40-2E06-4CA1-9F41-5B9365457959}"/>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7" name="Picture 2">
            <a:extLst>
              <a:ext uri="{FF2B5EF4-FFF2-40B4-BE49-F238E27FC236}">
                <a16:creationId xmlns:a16="http://schemas.microsoft.com/office/drawing/2014/main" id="{E42E4352-3A3A-4DCA-BB66-FEE0496840C9}"/>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6D83DB69-8B55-40B9-BD09-4DDBF3967B59}"/>
              </a:ext>
            </a:extLst>
          </p:cNvPr>
          <p:cNvSpPr>
            <a:spLocks noGrp="1"/>
          </p:cNvSpPr>
          <p:nvPr>
            <p:ph type="sldNum" sz="quarter" idx="10"/>
          </p:nvPr>
        </p:nvSpPr>
        <p:spPr>
          <a:xfrm>
            <a:off x="7010400" y="0"/>
            <a:ext cx="2133600" cy="365125"/>
          </a:xfrm>
          <a:prstGeom prst="rect">
            <a:avLst/>
          </a:prstGeom>
        </p:spPr>
        <p:txBody>
          <a:bodyPr/>
          <a:lstStyle>
            <a:lvl1pPr>
              <a:defRPr/>
            </a:lvl1pPr>
          </a:lstStyle>
          <a:p>
            <a:pPr>
              <a:defRPr/>
            </a:pPr>
            <a:fld id="{75959601-3380-4A19-9F7C-9593E4243C88}" type="slidenum">
              <a:rPr lang="en-US" altLang="en-US"/>
              <a:pPr>
                <a:defRPr/>
              </a:pPr>
              <a:t>‹#›</a:t>
            </a:fld>
            <a:endParaRPr lang="en-US" altLang="en-US" dirty="0"/>
          </a:p>
        </p:txBody>
      </p:sp>
    </p:spTree>
    <p:extLst>
      <p:ext uri="{BB962C8B-B14F-4D97-AF65-F5344CB8AC3E}">
        <p14:creationId xmlns:p14="http://schemas.microsoft.com/office/powerpoint/2010/main" val="119972232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67E007C1-AC21-4705-AB9A-7F443939C73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7BD16373-A796-4C8C-BE0C-1DDA8CC8ED25}"/>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E82CB73E-5C51-4B39-A805-FD6FE640CD5A}"/>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FC74EA1E-A409-4D26-B01C-95B911404C80}"/>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9C6F7A61-6120-46FF-9448-AF466AA48B35}"/>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EB2F5857-12E6-44ED-93EF-277381408096}"/>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75A29569-31A7-42CD-B670-ACF5C123C831}"/>
              </a:ext>
            </a:extLst>
          </p:cNvPr>
          <p:cNvSpPr>
            <a:spLocks noGrp="1"/>
          </p:cNvSpPr>
          <p:nvPr>
            <p:ph type="sldNum" sz="quarter" idx="10"/>
          </p:nvPr>
        </p:nvSpPr>
        <p:spPr>
          <a:xfrm>
            <a:off x="7010400" y="0"/>
            <a:ext cx="2133600" cy="365125"/>
          </a:xfrm>
          <a:prstGeom prst="rect">
            <a:avLst/>
          </a:prstGeom>
        </p:spPr>
        <p:txBody>
          <a:bodyPr/>
          <a:lstStyle>
            <a:lvl1pPr>
              <a:defRPr/>
            </a:lvl1pPr>
          </a:lstStyle>
          <a:p>
            <a:pPr>
              <a:defRPr/>
            </a:pPr>
            <a:fld id="{2C06BF60-C547-4974-97A2-D42B7B8ACC54}" type="slidenum">
              <a:rPr lang="en-US" altLang="en-US"/>
              <a:pPr>
                <a:defRPr/>
              </a:pPr>
              <a:t>‹#›</a:t>
            </a:fld>
            <a:endParaRPr lang="en-US" altLang="en-US" dirty="0"/>
          </a:p>
        </p:txBody>
      </p:sp>
    </p:spTree>
    <p:extLst>
      <p:ext uri="{BB962C8B-B14F-4D97-AF65-F5344CB8AC3E}">
        <p14:creationId xmlns:p14="http://schemas.microsoft.com/office/powerpoint/2010/main" val="241327979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AC86F1B-960A-4B9B-9D28-8B5B53D64AB3}"/>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sp>
        <p:nvSpPr>
          <p:cNvPr id="4" name="TextBox 3">
            <a:extLst>
              <a:ext uri="{FF2B5EF4-FFF2-40B4-BE49-F238E27FC236}">
                <a16:creationId xmlns:a16="http://schemas.microsoft.com/office/drawing/2014/main" id="{FEB88B31-CF4C-46A5-8480-5AD453C5560F}"/>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pic>
        <p:nvPicPr>
          <p:cNvPr id="5" name="Picture 7">
            <a:extLst>
              <a:ext uri="{FF2B5EF4-FFF2-40B4-BE49-F238E27FC236}">
                <a16:creationId xmlns:a16="http://schemas.microsoft.com/office/drawing/2014/main" id="{173D1B35-83B5-45E1-81F6-9CC67DB6B4A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1CA38C52-286A-4A17-BAF6-8AE47A9385B7}"/>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prstGeom prst="rect">
            <a:avLst/>
          </a:prstGeo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27F5AF65-7562-4C92-BE01-7B1EB17C0846}"/>
              </a:ext>
            </a:extLst>
          </p:cNvPr>
          <p:cNvSpPr>
            <a:spLocks noGrp="1"/>
          </p:cNvSpPr>
          <p:nvPr>
            <p:ph type="sldNum" sz="quarter" idx="10"/>
          </p:nvPr>
        </p:nvSpPr>
        <p:spPr>
          <a:xfrm>
            <a:off x="7010400" y="0"/>
            <a:ext cx="2133600" cy="365125"/>
          </a:xfrm>
          <a:prstGeom prst="rect">
            <a:avLst/>
          </a:prstGeom>
        </p:spPr>
        <p:txBody>
          <a:bodyPr/>
          <a:lstStyle>
            <a:lvl1pPr>
              <a:defRPr/>
            </a:lvl1pPr>
          </a:lstStyle>
          <a:p>
            <a:pPr>
              <a:defRPr/>
            </a:pPr>
            <a:fld id="{EC06B523-4B22-4DE2-BC14-5E70B9726C7B}" type="slidenum">
              <a:rPr lang="en-US" altLang="en-US"/>
              <a:pPr>
                <a:defRPr/>
              </a:pPr>
              <a:t>‹#›</a:t>
            </a:fld>
            <a:endParaRPr lang="en-US" altLang="en-US" dirty="0"/>
          </a:p>
        </p:txBody>
      </p:sp>
    </p:spTree>
    <p:extLst>
      <p:ext uri="{BB962C8B-B14F-4D97-AF65-F5344CB8AC3E}">
        <p14:creationId xmlns:p14="http://schemas.microsoft.com/office/powerpoint/2010/main" val="66854569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F6A35089-303F-4E87-B81C-6D0F52D13B5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BFAB7CF4-D7FD-41F7-B4DE-A147D858B0F4}"/>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FA76F7BB-CE4B-410C-901D-B6CCA1FC1B77}"/>
              </a:ext>
            </a:extLst>
          </p:cNvPr>
          <p:cNvSpPr>
            <a:spLocks noGrp="1"/>
          </p:cNvSpPr>
          <p:nvPr>
            <p:ph type="sldNum" sz="quarter" idx="10"/>
          </p:nvPr>
        </p:nvSpPr>
        <p:spPr>
          <a:xfrm>
            <a:off x="7010400" y="0"/>
            <a:ext cx="2133600" cy="365125"/>
          </a:xfrm>
          <a:prstGeom prst="rect">
            <a:avLst/>
          </a:prstGeom>
        </p:spPr>
        <p:txBody>
          <a:bodyPr/>
          <a:lstStyle>
            <a:lvl1pPr>
              <a:defRPr/>
            </a:lvl1pPr>
          </a:lstStyle>
          <a:p>
            <a:pPr>
              <a:defRPr/>
            </a:pPr>
            <a:fld id="{FB95B86C-2A66-4C49-9AAF-D79ECD8B0E32}" type="slidenum">
              <a:rPr lang="en-US" altLang="en-US"/>
              <a:pPr>
                <a:defRPr/>
              </a:pPr>
              <a:t>‹#›</a:t>
            </a:fld>
            <a:endParaRPr lang="en-US" altLang="en-US" dirty="0"/>
          </a:p>
        </p:txBody>
      </p:sp>
    </p:spTree>
    <p:extLst>
      <p:ext uri="{BB962C8B-B14F-4D97-AF65-F5344CB8AC3E}">
        <p14:creationId xmlns:p14="http://schemas.microsoft.com/office/powerpoint/2010/main" val="355475590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568639E8-08BF-4C8E-9993-C5D50103BB7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E7AE0CF8-5AE8-4939-B63A-5156FCF65D7D}"/>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549F5397-734D-44EB-B3CE-A9E57740302A}"/>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0AEFC1B6-827D-42B7-B6A7-B074A27F5991}"/>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F42F42FE-CCD7-4379-9E47-11DD1D4F6602}"/>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EBDF3867-70A4-4275-8C76-270D7E0552A4}"/>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DDFC982D-7080-44DF-90EA-42423A5C6E1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EB43C531-3575-47F6-9008-AA6BDAE6AE1C}"/>
              </a:ext>
            </a:extLst>
          </p:cNvPr>
          <p:cNvSpPr>
            <a:spLocks noGrp="1"/>
          </p:cNvSpPr>
          <p:nvPr>
            <p:ph type="sldNum" sz="quarter" idx="10"/>
          </p:nvPr>
        </p:nvSpPr>
        <p:spPr>
          <a:xfrm>
            <a:off x="7010400" y="0"/>
            <a:ext cx="2133600" cy="365125"/>
          </a:xfrm>
          <a:prstGeom prst="rect">
            <a:avLst/>
          </a:prstGeom>
        </p:spPr>
        <p:txBody>
          <a:bodyPr/>
          <a:lstStyle>
            <a:lvl1pPr>
              <a:defRPr/>
            </a:lvl1pPr>
          </a:lstStyle>
          <a:p>
            <a:pPr>
              <a:defRPr/>
            </a:pPr>
            <a:fld id="{FE3B1E95-F161-4768-8DF7-415B288A04A5}" type="slidenum">
              <a:rPr lang="en-US" altLang="en-US"/>
              <a:pPr>
                <a:defRPr/>
              </a:pPr>
              <a:t>‹#›</a:t>
            </a:fld>
            <a:endParaRPr lang="en-US" altLang="en-US" dirty="0"/>
          </a:p>
        </p:txBody>
      </p:sp>
    </p:spTree>
    <p:extLst>
      <p:ext uri="{BB962C8B-B14F-4D97-AF65-F5344CB8AC3E}">
        <p14:creationId xmlns:p14="http://schemas.microsoft.com/office/powerpoint/2010/main" val="347466414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1D52016C-9464-45D3-BD70-749CD9EAD14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811E03F4-4853-4E03-837D-A59F078BD916}"/>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5" name="TextBox 4">
            <a:extLst>
              <a:ext uri="{FF2B5EF4-FFF2-40B4-BE49-F238E27FC236}">
                <a16:creationId xmlns:a16="http://schemas.microsoft.com/office/drawing/2014/main" id="{8C542B98-2B6D-459F-81BC-7169CC219D55}"/>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6" name="TextBox 5">
            <a:extLst>
              <a:ext uri="{FF2B5EF4-FFF2-40B4-BE49-F238E27FC236}">
                <a16:creationId xmlns:a16="http://schemas.microsoft.com/office/drawing/2014/main" id="{8EDB33E2-4F3B-474B-B72A-4440BF9FA023}"/>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7" name="Picture 2">
            <a:extLst>
              <a:ext uri="{FF2B5EF4-FFF2-40B4-BE49-F238E27FC236}">
                <a16:creationId xmlns:a16="http://schemas.microsoft.com/office/drawing/2014/main" id="{A2BD33D7-7F5E-4A60-A2C7-2292F6A22B38}"/>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2A03A564-077D-4DDB-9EF7-044995298F78}"/>
              </a:ext>
            </a:extLst>
          </p:cNvPr>
          <p:cNvSpPr>
            <a:spLocks noGrp="1"/>
          </p:cNvSpPr>
          <p:nvPr>
            <p:ph type="sldNum" sz="quarter" idx="10"/>
          </p:nvPr>
        </p:nvSpPr>
        <p:spPr>
          <a:xfrm>
            <a:off x="7010400" y="0"/>
            <a:ext cx="2133600" cy="365125"/>
          </a:xfrm>
          <a:prstGeom prst="rect">
            <a:avLst/>
          </a:prstGeom>
        </p:spPr>
        <p:txBody>
          <a:bodyPr/>
          <a:lstStyle>
            <a:lvl1pPr>
              <a:defRPr/>
            </a:lvl1pPr>
          </a:lstStyle>
          <a:p>
            <a:pPr>
              <a:defRPr/>
            </a:pPr>
            <a:fld id="{E0AD68A6-91EA-46F8-8A41-3B079C20CA09}" type="slidenum">
              <a:rPr lang="en-US" altLang="en-US"/>
              <a:pPr>
                <a:defRPr/>
              </a:pPr>
              <a:t>‹#›</a:t>
            </a:fld>
            <a:endParaRPr lang="en-US" altLang="en-US" dirty="0"/>
          </a:p>
        </p:txBody>
      </p:sp>
    </p:spTree>
    <p:extLst>
      <p:ext uri="{BB962C8B-B14F-4D97-AF65-F5344CB8AC3E}">
        <p14:creationId xmlns:p14="http://schemas.microsoft.com/office/powerpoint/2010/main" val="273684824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8A587787-18F6-4C8F-B95E-CB4E261B77B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A149813C-827D-4BEE-946D-9C03AE28FE99}"/>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3378AEED-D0BF-4BD0-8ADA-2B4A03310206}"/>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B2E180A7-4D70-4066-92C3-500C342A41CE}"/>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2B672797-92FB-4C8B-B768-4105868E9BCE}"/>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96C644B1-FEAF-4F77-BBB5-A2C0047AD30E}"/>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27320DD0-0B8D-4796-B5CE-8EA5B658C0EB}"/>
              </a:ext>
            </a:extLst>
          </p:cNvPr>
          <p:cNvSpPr>
            <a:spLocks noGrp="1"/>
          </p:cNvSpPr>
          <p:nvPr>
            <p:ph type="sldNum" sz="quarter" idx="10"/>
          </p:nvPr>
        </p:nvSpPr>
        <p:spPr>
          <a:xfrm>
            <a:off x="7010400" y="0"/>
            <a:ext cx="2133600" cy="365125"/>
          </a:xfrm>
          <a:prstGeom prst="rect">
            <a:avLst/>
          </a:prstGeom>
        </p:spPr>
        <p:txBody>
          <a:bodyPr/>
          <a:lstStyle>
            <a:lvl1pPr>
              <a:defRPr/>
            </a:lvl1pPr>
          </a:lstStyle>
          <a:p>
            <a:pPr>
              <a:defRPr/>
            </a:pPr>
            <a:fld id="{2162C7FB-66A0-4F7D-A46F-7BAE9ECBD485}" type="slidenum">
              <a:rPr lang="en-US" altLang="en-US"/>
              <a:pPr>
                <a:defRPr/>
              </a:pPr>
              <a:t>‹#›</a:t>
            </a:fld>
            <a:endParaRPr lang="en-US" altLang="en-US" dirty="0"/>
          </a:p>
        </p:txBody>
      </p:sp>
    </p:spTree>
    <p:extLst>
      <p:ext uri="{BB962C8B-B14F-4D97-AF65-F5344CB8AC3E}">
        <p14:creationId xmlns:p14="http://schemas.microsoft.com/office/powerpoint/2010/main" val="189806065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DBC3A38-DD2B-491F-B0A8-00B808E310F4}"/>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sp>
        <p:nvSpPr>
          <p:cNvPr id="4" name="TextBox 3">
            <a:extLst>
              <a:ext uri="{FF2B5EF4-FFF2-40B4-BE49-F238E27FC236}">
                <a16:creationId xmlns:a16="http://schemas.microsoft.com/office/drawing/2014/main" id="{65AB3CFE-5872-4F1F-9072-752A26F8CE24}"/>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pic>
        <p:nvPicPr>
          <p:cNvPr id="5" name="Picture 7">
            <a:extLst>
              <a:ext uri="{FF2B5EF4-FFF2-40B4-BE49-F238E27FC236}">
                <a16:creationId xmlns:a16="http://schemas.microsoft.com/office/drawing/2014/main" id="{7660AE49-E733-4C3B-9F3C-26082823C9F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256D0FE5-6E98-474A-8A76-6F2A0DCEF8A9}"/>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prstGeom prst="rect">
            <a:avLst/>
          </a:prstGeo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90C55C87-87B6-4BCF-AF78-0E89BD1CD6FB}"/>
              </a:ext>
            </a:extLst>
          </p:cNvPr>
          <p:cNvSpPr>
            <a:spLocks noGrp="1"/>
          </p:cNvSpPr>
          <p:nvPr>
            <p:ph type="sldNum" sz="quarter" idx="10"/>
          </p:nvPr>
        </p:nvSpPr>
        <p:spPr>
          <a:xfrm>
            <a:off x="7010400" y="0"/>
            <a:ext cx="2133600" cy="365125"/>
          </a:xfrm>
          <a:prstGeom prst="rect">
            <a:avLst/>
          </a:prstGeom>
        </p:spPr>
        <p:txBody>
          <a:bodyPr/>
          <a:lstStyle>
            <a:lvl1pPr>
              <a:defRPr/>
            </a:lvl1pPr>
          </a:lstStyle>
          <a:p>
            <a:pPr>
              <a:defRPr/>
            </a:pPr>
            <a:fld id="{CA02B482-A9E2-44C9-8196-2C5E9558AE20}" type="slidenum">
              <a:rPr lang="en-US" altLang="en-US"/>
              <a:pPr>
                <a:defRPr/>
              </a:pPr>
              <a:t>‹#›</a:t>
            </a:fld>
            <a:endParaRPr lang="en-US" altLang="en-US" dirty="0"/>
          </a:p>
        </p:txBody>
      </p:sp>
    </p:spTree>
    <p:extLst>
      <p:ext uri="{BB962C8B-B14F-4D97-AF65-F5344CB8AC3E}">
        <p14:creationId xmlns:p14="http://schemas.microsoft.com/office/powerpoint/2010/main" val="319627409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C488136C-89DC-4507-9781-C29250BFBB7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F3CABA1F-63EB-4717-8AD6-6AB167866127}"/>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A839B5FB-6EEE-424E-8DAF-5043589287AE}"/>
              </a:ext>
            </a:extLst>
          </p:cNvPr>
          <p:cNvSpPr>
            <a:spLocks noGrp="1"/>
          </p:cNvSpPr>
          <p:nvPr>
            <p:ph type="sldNum" sz="quarter" idx="10"/>
          </p:nvPr>
        </p:nvSpPr>
        <p:spPr>
          <a:xfrm>
            <a:off x="7010400" y="0"/>
            <a:ext cx="2133600" cy="365125"/>
          </a:xfrm>
          <a:prstGeom prst="rect">
            <a:avLst/>
          </a:prstGeom>
        </p:spPr>
        <p:txBody>
          <a:bodyPr/>
          <a:lstStyle>
            <a:lvl1pPr>
              <a:defRPr/>
            </a:lvl1pPr>
          </a:lstStyle>
          <a:p>
            <a:pPr>
              <a:defRPr/>
            </a:pPr>
            <a:fld id="{275B1060-01B8-458E-BB54-9B0A50C771EF}" type="slidenum">
              <a:rPr lang="en-US" altLang="en-US"/>
              <a:pPr>
                <a:defRPr/>
              </a:pPr>
              <a:t>‹#›</a:t>
            </a:fld>
            <a:endParaRPr lang="en-US" altLang="en-US" dirty="0"/>
          </a:p>
        </p:txBody>
      </p:sp>
    </p:spTree>
    <p:extLst>
      <p:ext uri="{BB962C8B-B14F-4D97-AF65-F5344CB8AC3E}">
        <p14:creationId xmlns:p14="http://schemas.microsoft.com/office/powerpoint/2010/main" val="7538846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E6354EB7-9B1A-467E-86FA-1352053FD86C}"/>
              </a:ext>
            </a:extLst>
          </p:cNvPr>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endParaRPr>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DF6ACBA0-0962-4F6A-A068-39B3EA7E693D}"/>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09690188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2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985B228A-ECD1-4E28-A149-165147395E2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AC5785CC-B8B1-44E6-A0C6-A84487BDD04C}"/>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2B693B1A-0D1D-4F90-AC19-6D1B270B619B}"/>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BB99C0AD-3C86-45B4-9E52-D10707415582}"/>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BD1861E4-439B-4BD3-8B1F-C84B3991C259}"/>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59FA7D52-D8D2-465C-B1CD-7D88D474994C}"/>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676CAC5F-D494-4058-951B-63C525625B1A}"/>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0D41616B-D332-4119-8BDE-6E078FA3F992}"/>
              </a:ext>
            </a:extLst>
          </p:cNvPr>
          <p:cNvSpPr>
            <a:spLocks noGrp="1"/>
          </p:cNvSpPr>
          <p:nvPr>
            <p:ph type="sldNum" sz="quarter" idx="10"/>
          </p:nvPr>
        </p:nvSpPr>
        <p:spPr>
          <a:xfrm>
            <a:off x="7010400" y="0"/>
            <a:ext cx="2133600" cy="365125"/>
          </a:xfrm>
          <a:prstGeom prst="rect">
            <a:avLst/>
          </a:prstGeom>
        </p:spPr>
        <p:txBody>
          <a:bodyPr/>
          <a:lstStyle>
            <a:lvl1pPr>
              <a:defRPr/>
            </a:lvl1pPr>
          </a:lstStyle>
          <a:p>
            <a:pPr>
              <a:defRPr/>
            </a:pPr>
            <a:fld id="{8211CFAB-F1DB-4EBC-89EB-9F673B247D5D}" type="slidenum">
              <a:rPr lang="en-US" altLang="en-US"/>
              <a:pPr>
                <a:defRPr/>
              </a:pPr>
              <a:t>‹#›</a:t>
            </a:fld>
            <a:endParaRPr lang="en-US" altLang="en-US" dirty="0"/>
          </a:p>
        </p:txBody>
      </p:sp>
    </p:spTree>
    <p:extLst>
      <p:ext uri="{BB962C8B-B14F-4D97-AF65-F5344CB8AC3E}">
        <p14:creationId xmlns:p14="http://schemas.microsoft.com/office/powerpoint/2010/main" val="127812883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2FD0527F-DB00-41F5-A906-18F74070EB2F}"/>
              </a:ext>
            </a:extLst>
          </p:cNvPr>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endParaRPr>
          </a:p>
        </p:txBody>
      </p:sp>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51279E86-DEDD-4406-8EEA-AD21DD0C953C}"/>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22094117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9AA59960-68D4-435F-A3AE-01D483B53EB6}"/>
              </a:ext>
            </a:extLst>
          </p:cNvPr>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endParaRPr>
          </a:p>
        </p:txBody>
      </p:sp>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A83B4111-4F8A-45DB-AA60-1229ACF8F0A2}"/>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00377515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972D1E71-3988-4CED-AFCB-46EDE281262A}"/>
              </a:ext>
            </a:extLst>
          </p:cNvPr>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endParaRPr>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63899DB4-23AA-4356-9E0A-43F9ECC75C9E}"/>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65712945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D672A994-9F7E-4076-AEDB-CD9F03608117}"/>
              </a:ext>
            </a:extLst>
          </p:cNvPr>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endParaRPr>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D75DEFEE-416B-4C4E-B0EA-CB89833AB181}"/>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425182879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240CCBDA-0203-4921-A8EE-AB6829F2D24A}"/>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519627241"/>
      </p:ext>
    </p:extLst>
  </p:cSld>
  <p:clrMapOvr>
    <a:masterClrMapping/>
  </p:clrMapOvr>
  <p:transition spd="slow"/>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0F6BD483-06F4-44A4-85E4-DAB9B7F8D8B1}"/>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4018946685"/>
      </p:ext>
    </p:extLst>
  </p:cSld>
  <p:clrMapOvr>
    <a:masterClrMapping/>
  </p:clrMapOvr>
  <p:transition spd="slow"/>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1F94DDD0-C75E-4775-9A08-B64E8A90EF23}"/>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927663776"/>
      </p:ext>
    </p:extLst>
  </p:cSld>
  <p:clrMapOvr>
    <a:masterClrMapping/>
  </p:clrMapOvr>
  <p:transition spd="slow"/>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8" name="TextBox 10">
            <a:extLst>
              <a:ext uri="{FF2B5EF4-FFF2-40B4-BE49-F238E27FC236}">
                <a16:creationId xmlns:a16="http://schemas.microsoft.com/office/drawing/2014/main" id="{54A14DC0-A5F0-49A1-9A93-1446A0297ED1}"/>
              </a:ext>
            </a:extLst>
          </p:cNvPr>
          <p:cNvSpPr txBox="1">
            <a:spLocks noChangeArrowheads="1"/>
          </p:cNvSpPr>
          <p:nvPr userDrawn="1"/>
        </p:nvSpPr>
        <p:spPr bwMode="auto">
          <a:xfrm>
            <a:off x="0" y="903288"/>
            <a:ext cx="9144000" cy="369887"/>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10" name="Rectangle 9">
            <a:extLst>
              <a:ext uri="{FF2B5EF4-FFF2-40B4-BE49-F238E27FC236}">
                <a16:creationId xmlns:a16="http://schemas.microsoft.com/office/drawing/2014/main" id="{5B58EE06-D467-40B2-A3F7-0744093364CD}"/>
              </a:ext>
            </a:extLst>
          </p:cNvPr>
          <p:cNvSpPr/>
          <p:nvPr userDrawn="1"/>
        </p:nvSpPr>
        <p:spPr>
          <a:xfrm>
            <a:off x="8802688" y="0"/>
            <a:ext cx="341312" cy="6764338"/>
          </a:xfrm>
          <a:prstGeom prst="rect">
            <a:avLst/>
          </a:prstGeom>
          <a:solidFill>
            <a:srgbClr val="749BCA"/>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1371600"/>
            <a:ext cx="8229600" cy="5181600"/>
          </a:xfrm>
          <a:prstGeom prst="rect">
            <a:avLst/>
          </a:prstGeom>
        </p:spPr>
        <p:txBody>
          <a:bodyPr/>
          <a:lstStyle>
            <a:lvl1pPr>
              <a:spcAft>
                <a:spcPts val="800"/>
              </a:spcAft>
              <a:defRPr sz="2800"/>
            </a:lvl1pPr>
            <a:lvl2pPr>
              <a:spcAft>
                <a:spcPts val="800"/>
              </a:spcAft>
              <a:defRPr sz="2400"/>
            </a:lvl2pPr>
            <a:lvl3pPr>
              <a:spcAft>
                <a:spcPts val="800"/>
              </a:spcAft>
              <a:defRPr sz="2000"/>
            </a:lvl3pPr>
            <a:lvl4pPr>
              <a:spcAft>
                <a:spcPts val="800"/>
              </a:spcAft>
              <a:defRPr sz="20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136103450"/>
      </p:ext>
    </p:extLst>
  </p:cSld>
  <p:clrMapOvr>
    <a:masterClrMapping/>
  </p:clrMapOvr>
  <p:transition spd="med">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6653685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43A7222B-88F2-4D14-B37D-3A88F4006AC4}"/>
              </a:ext>
            </a:extLst>
          </p:cNvPr>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endParaRPr>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FA8BFF97-8387-4628-AC0B-9242057BD72B}"/>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Text Photo Credit3"/>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96813719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0"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81659369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2"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89380094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p:nvPr>
        </p:nvSpPr>
        <p:spPr>
          <a:xfrm>
            <a:off x="3817620" y="59960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56397836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544512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8"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94282192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232727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35020752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7" name="Jump Link"/>
          <p:cNvSpPr>
            <a:spLocks noGrp="1"/>
          </p:cNvSpPr>
          <p:nvPr>
            <p:ph type="body" sz="quarter" idx="16"/>
          </p:nvPr>
        </p:nvSpPr>
        <p:spPr>
          <a:xfrm>
            <a:off x="3886200" y="508165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74667188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9144000" cy="5315957"/>
          </a:xfrm>
          <a:prstGeom prst="rect">
            <a:avLst/>
          </a:prstGeom>
        </p:spPr>
        <p:txBody>
          <a:bodyPr/>
          <a:lstStyle/>
          <a:p>
            <a:pPr lvl="0"/>
            <a:endParaRPr lang="en-US" noProof="0" dirty="0"/>
          </a:p>
        </p:txBody>
      </p:sp>
      <p:sp>
        <p:nvSpPr>
          <p:cNvPr id="5" name="Video Credit"/>
          <p:cNvSpPr>
            <a:spLocks noGrp="1"/>
          </p:cNvSpPr>
          <p:nvPr>
            <p:ph type="body" sz="quarter" idx="12"/>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703088807"/>
      </p:ext>
    </p:extLst>
  </p:cSld>
  <p:clrMapOvr>
    <a:masterClrMapping/>
  </p:clrMapOvr>
  <p:transition spd="med">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77995035"/>
      </p:ext>
    </p:extLst>
  </p:cSld>
  <p:clrMapOvr>
    <a:masterClrMapping/>
  </p:clrMapOvr>
  <p:transition spd="med">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404410015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0"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8783901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10DC00D8-2D39-495E-8D2C-983021823BAD}"/>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495427000"/>
      </p:ext>
    </p:extLst>
  </p:cSld>
  <p:clrMapOvr>
    <a:masterClrMapping/>
  </p:clrMapOvr>
  <p:transition spd="slow"/>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2"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68762351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p:nvPr>
        </p:nvSpPr>
        <p:spPr>
          <a:xfrm>
            <a:off x="3817620" y="59960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92567831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544512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8"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28815750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232727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21780778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7" name="Jump Link"/>
          <p:cNvSpPr>
            <a:spLocks noGrp="1"/>
          </p:cNvSpPr>
          <p:nvPr>
            <p:ph type="body" sz="quarter" idx="16"/>
          </p:nvPr>
        </p:nvSpPr>
        <p:spPr>
          <a:xfrm>
            <a:off x="3886200" y="508165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69654563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pPr lvl="0"/>
            <a:endParaRPr lang="en-US" noProof="0" dirty="0"/>
          </a:p>
        </p:txBody>
      </p:sp>
      <p:sp>
        <p:nvSpPr>
          <p:cNvPr id="5" name="Video Credit"/>
          <p:cNvSpPr>
            <a:spLocks noGrp="1"/>
          </p:cNvSpPr>
          <p:nvPr>
            <p:ph type="body" sz="quarter" idx="12"/>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830753923"/>
      </p:ext>
    </p:extLst>
  </p:cSld>
  <p:clrMapOvr>
    <a:masterClrMapping/>
  </p:clrMapOvr>
  <p:transition spd="med">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D9075A00-A51D-4A16-8EBC-F78953F26285}"/>
              </a:ext>
            </a:extLst>
          </p:cNvPr>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68083189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A8C00D4E-CD6F-442E-8BA5-8C9ACDEF7516}"/>
              </a:ext>
            </a:extLst>
          </p:cNvPr>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410540321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C152107B-74E9-4CFE-A183-39FF078D5DEE}"/>
              </a:ext>
            </a:extLst>
          </p:cNvPr>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401650799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8CDD47EA-917A-46A9-B222-0184F7B8108C}"/>
              </a:ext>
            </a:extLst>
          </p:cNvPr>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1343020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D21A7CB1-D357-4BA6-9C64-189B617C1771}"/>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4200513218"/>
      </p:ext>
    </p:extLst>
  </p:cSld>
  <p:clrMapOvr>
    <a:masterClrMapping/>
  </p:clrMapOvr>
  <p:transition spd="slow"/>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81637749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7"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92731088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13"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341301926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872A330B-0B9D-4A5B-A51A-3AB668FF2067}"/>
              </a:ext>
            </a:extLst>
          </p:cNvPr>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64218526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55709A18-6776-4AD5-982C-22EE16DC03D0}"/>
              </a:ext>
            </a:extLst>
          </p:cNvPr>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37771680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AE2D953F-663C-45C5-82F4-9A63CA59894A}"/>
              </a:ext>
            </a:extLst>
          </p:cNvPr>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91787500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60FE7A98-A2DD-4D90-89C8-CA27BF61B8A4}"/>
              </a:ext>
            </a:extLst>
          </p:cNvPr>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41877251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26640326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82693559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301142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50C4B7DB-845C-4FFF-8F65-06F4EDC59A51}"/>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576100208"/>
      </p:ext>
    </p:extLst>
  </p:cSld>
  <p:clrMapOvr>
    <a:masterClrMapping/>
  </p:clrMapOvr>
  <p:transition spd="slow"/>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1_WhiteTagline-Gray BG, Title &amp; Subtitle Lef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0D09E81C-6194-4D15-A1BB-DC1DF15015F7}"/>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pic>
        <p:nvPicPr>
          <p:cNvPr id="6" name="Picture 7">
            <a:extLst>
              <a:ext uri="{FF2B5EF4-FFF2-40B4-BE49-F238E27FC236}">
                <a16:creationId xmlns:a16="http://schemas.microsoft.com/office/drawing/2014/main" id="{4FB6FE5B-9671-445F-A504-CBA648CBBE4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284978" y="685800"/>
            <a:ext cx="37338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1"/>
          <p:cNvSpPr>
            <a:spLocks noGrp="1"/>
          </p:cNvSpPr>
          <p:nvPr>
            <p:ph type="body" sz="quarter" idx="10"/>
          </p:nvPr>
        </p:nvSpPr>
        <p:spPr>
          <a:xfrm>
            <a:off x="5321554" y="1769269"/>
            <a:ext cx="3733800" cy="1507331"/>
          </a:xfrm>
          <a:prstGeom prst="rect">
            <a:avLst/>
          </a:prstGeom>
        </p:spPr>
        <p:txBody>
          <a:bodyPr/>
          <a:lstStyle>
            <a:lvl1pPr marL="0" indent="0" algn="ctr">
              <a:buNone/>
              <a:defRPr sz="32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
        <p:nvSpPr>
          <p:cNvPr id="4"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
        <p:nvSpPr>
          <p:cNvPr id="12" name="Text Placeholder 1">
            <a:extLst/>
          </p:cNvPr>
          <p:cNvSpPr>
            <a:spLocks noGrp="1"/>
          </p:cNvSpPr>
          <p:nvPr>
            <p:ph type="body" sz="quarter" idx="12"/>
          </p:nvPr>
        </p:nvSpPr>
        <p:spPr>
          <a:xfrm>
            <a:off x="5321554" y="3505200"/>
            <a:ext cx="3733800" cy="2604294"/>
          </a:xfrm>
          <a:prstGeom prst="rect">
            <a:avLst/>
          </a:prstGeom>
        </p:spPr>
        <p:txBody>
          <a:bodyPr/>
          <a:lstStyle>
            <a:lvl1pPr marL="0" indent="0" algn="ctr">
              <a:buNone/>
              <a:defRPr sz="32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Edit Master text styles</a:t>
            </a:r>
          </a:p>
        </p:txBody>
      </p:sp>
      <p:pic>
        <p:nvPicPr>
          <p:cNvPr id="13" name="Picture 7">
            <a:extLst>
              <a:ext uri="{FF2B5EF4-FFF2-40B4-BE49-F238E27FC236}">
                <a16:creationId xmlns:a16="http://schemas.microsoft.com/office/drawing/2014/main" id="{210C5219-17E8-6644-8F66-F062CC5A752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321554" y="5969984"/>
            <a:ext cx="37338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1608966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4489D33C-CD74-458E-8EC2-F5017A66B3D7}"/>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pic>
        <p:nvPicPr>
          <p:cNvPr id="9" name="Picture 7">
            <a:extLst>
              <a:ext uri="{FF2B5EF4-FFF2-40B4-BE49-F238E27FC236}">
                <a16:creationId xmlns:a16="http://schemas.microsoft.com/office/drawing/2014/main" id="{80417CA3-0FD7-42B6-BD87-D55B3EBE669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892425"/>
            <a:ext cx="91440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1"/>
          <p:cNvSpPr>
            <a:spLocks noGrp="1"/>
          </p:cNvSpPr>
          <p:nvPr>
            <p:ph type="body" sz="quarter" idx="10"/>
          </p:nvPr>
        </p:nvSpPr>
        <p:spPr>
          <a:xfrm>
            <a:off x="0" y="3379787"/>
            <a:ext cx="9144000" cy="811213"/>
          </a:xfrm>
          <a:prstGeom prst="rect">
            <a:avLst/>
          </a:prstGeom>
        </p:spPr>
        <p:txBody>
          <a:bodyPr/>
          <a:lstStyle>
            <a:lvl1pPr marL="0" indent="0" algn="ctr">
              <a:buNone/>
              <a:defRPr sz="32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Edit Master text styles</a:t>
            </a:r>
          </a:p>
        </p:txBody>
      </p:sp>
      <p:sp>
        <p:nvSpPr>
          <p:cNvPr id="4"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
        <p:nvSpPr>
          <p:cNvPr id="12" name="Text Placeholder 1">
            <a:extLst/>
          </p:cNvPr>
          <p:cNvSpPr>
            <a:spLocks noGrp="1"/>
          </p:cNvSpPr>
          <p:nvPr>
            <p:ph type="body" sz="quarter" idx="12"/>
          </p:nvPr>
        </p:nvSpPr>
        <p:spPr>
          <a:xfrm>
            <a:off x="0" y="4391108"/>
            <a:ext cx="9144000" cy="1689894"/>
          </a:xfrm>
          <a:prstGeom prst="rect">
            <a:avLst/>
          </a:prstGeom>
        </p:spPr>
        <p:txBody>
          <a:bodyPr/>
          <a:lstStyle>
            <a:lvl1pPr marL="0" indent="0" algn="ctr">
              <a:buNone/>
              <a:defRPr sz="32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Edit Master text styles</a:t>
            </a:r>
          </a:p>
        </p:txBody>
      </p:sp>
      <p:pic>
        <p:nvPicPr>
          <p:cNvPr id="3" name="Picture 2">
            <a:extLst>
              <a:ext uri="{FF2B5EF4-FFF2-40B4-BE49-F238E27FC236}">
                <a16:creationId xmlns:a16="http://schemas.microsoft.com/office/drawing/2014/main" id="{F00E971C-0B83-4C15-A787-DC6EDF7F3E1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38200" y="211157"/>
            <a:ext cx="6050280" cy="2596896"/>
          </a:xfrm>
          <a:prstGeom prst="rect">
            <a:avLst/>
          </a:prstGeom>
        </p:spPr>
      </p:pic>
    </p:spTree>
    <p:extLst>
      <p:ext uri="{BB962C8B-B14F-4D97-AF65-F5344CB8AC3E}">
        <p14:creationId xmlns:p14="http://schemas.microsoft.com/office/powerpoint/2010/main" val="139992607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D33A3F1C-B711-47B7-B78A-34D6337737D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Title"/>
          <p:cNvSpPr>
            <a:spLocks noGrp="1"/>
          </p:cNvSpPr>
          <p:nvPr>
            <p:ph type="title"/>
          </p:nvPr>
        </p:nvSpPr>
        <p:spPr>
          <a:xfrm>
            <a:off x="0" y="228600"/>
            <a:ext cx="9144000"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Content Placeholder 1"/>
          <p:cNvSpPr>
            <a:spLocks noGrp="1"/>
          </p:cNvSpPr>
          <p:nvPr>
            <p:ph idx="1"/>
          </p:nvPr>
        </p:nvSpPr>
        <p:spPr>
          <a:xfrm>
            <a:off x="457200" y="1417638"/>
            <a:ext cx="8229600" cy="5135562"/>
          </a:xfrm>
          <a:prstGeom prst="rect">
            <a:avLst/>
          </a:prstGeom>
        </p:spPr>
        <p:txBody>
          <a:bodyPr/>
          <a:lstStyle>
            <a:lvl1pPr>
              <a:spcAft>
                <a:spcPts val="800"/>
              </a:spcAft>
              <a:defRPr sz="2800"/>
            </a:lvl1pPr>
            <a:lvl2pPr marL="914400" indent="-457200">
              <a:spcAft>
                <a:spcPts val="800"/>
              </a:spcAft>
              <a:buFont typeface="Arial" panose="020B0604020202020204" pitchFamily="34" charset="0"/>
              <a:buChar char="•"/>
              <a:defRPr sz="2600"/>
            </a:lvl2pPr>
            <a:lvl3pPr marL="1257300" indent="-342900">
              <a:spcAft>
                <a:spcPts val="800"/>
              </a:spcAft>
              <a:buFont typeface="Arial" panose="020B0604020202020204" pitchFamily="34" charset="0"/>
              <a:buChar char="•"/>
              <a:defRPr sz="2400"/>
            </a:lvl3pPr>
            <a:lvl4pPr marL="1657350" indent="-285750">
              <a:spcAft>
                <a:spcPts val="800"/>
              </a:spcAft>
              <a:buFont typeface="Arial" panose="020B0604020202020204" pitchFamily="34" charset="0"/>
              <a:buChar char="•"/>
              <a:defRPr sz="18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330716523"/>
      </p:ext>
    </p:extLst>
  </p:cSld>
  <p:clrMapOvr>
    <a:masterClrMapping/>
  </p:clrMapOvr>
  <p:transition spd="med">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106F38E0-DF63-4DB6-80A3-8EC39472F6D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0" y="228600"/>
            <a:ext cx="9144000" cy="639762"/>
          </a:xfrm>
          <a:prstGeom prst="rect">
            <a:avLst/>
          </a:prstGeom>
        </p:spPr>
        <p:txBody>
          <a:bodyPr/>
          <a:lstStyle>
            <a:lvl1pPr>
              <a:defRPr lang="en-US" sz="3200" dirty="0">
                <a:solidFill>
                  <a:srgbClr val="336699"/>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371600"/>
            <a:ext cx="8153400" cy="8382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2860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3"/>
          <p:cNvSpPr>
            <a:spLocks noGrp="1"/>
          </p:cNvSpPr>
          <p:nvPr>
            <p:ph sz="quarter" idx="14"/>
          </p:nvPr>
        </p:nvSpPr>
        <p:spPr>
          <a:xfrm>
            <a:off x="533400" y="31851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4"/>
          <p:cNvSpPr>
            <a:spLocks noGrp="1"/>
          </p:cNvSpPr>
          <p:nvPr>
            <p:ph sz="quarter" idx="15"/>
          </p:nvPr>
        </p:nvSpPr>
        <p:spPr>
          <a:xfrm>
            <a:off x="533400" y="39776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5"/>
          <p:cNvSpPr>
            <a:spLocks noGrp="1"/>
          </p:cNvSpPr>
          <p:nvPr>
            <p:ph sz="quarter" idx="10"/>
          </p:nvPr>
        </p:nvSpPr>
        <p:spPr>
          <a:xfrm>
            <a:off x="533400" y="49225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6"/>
          <p:cNvSpPr>
            <a:spLocks noGrp="1"/>
          </p:cNvSpPr>
          <p:nvPr>
            <p:ph sz="quarter" idx="11"/>
          </p:nvPr>
        </p:nvSpPr>
        <p:spPr>
          <a:xfrm>
            <a:off x="533400" y="59436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Photo Credit"/>
          <p:cNvSpPr>
            <a:spLocks noGrp="1"/>
          </p:cNvSpPr>
          <p:nvPr>
            <p:ph type="body" sz="quarter" idx="16"/>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46497658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B2978C41-65E0-4531-B242-31C7E0C1FEC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Title"/>
          <p:cNvSpPr>
            <a:spLocks noGrp="1"/>
          </p:cNvSpPr>
          <p:nvPr>
            <p:ph type="title"/>
          </p:nvPr>
        </p:nvSpPr>
        <p:spPr>
          <a:xfrm>
            <a:off x="-1" y="228600"/>
            <a:ext cx="9144001"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Content Placeholder 1"/>
          <p:cNvSpPr>
            <a:spLocks noGrp="1"/>
          </p:cNvSpPr>
          <p:nvPr>
            <p:ph sz="half" idx="1"/>
          </p:nvPr>
        </p:nvSpPr>
        <p:spPr>
          <a:xfrm>
            <a:off x="457200" y="1417638"/>
            <a:ext cx="4038600" cy="51127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1417638"/>
            <a:ext cx="4038600" cy="51127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0"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721333354"/>
      </p:ext>
    </p:extLst>
  </p:cSld>
  <p:clrMapOvr>
    <a:masterClrMapping/>
  </p:clrMapOvr>
  <p:transition spd="slow"/>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pic>
        <p:nvPicPr>
          <p:cNvPr id="11" name="Picture 2">
            <a:extLst>
              <a:ext uri="{FF2B5EF4-FFF2-40B4-BE49-F238E27FC236}">
                <a16:creationId xmlns:a16="http://schemas.microsoft.com/office/drawing/2014/main" id="{9EDBC85A-B5A8-4BED-87F3-F132232427C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Title"/>
          <p:cNvSpPr>
            <a:spLocks noGrp="1"/>
          </p:cNvSpPr>
          <p:nvPr>
            <p:ph type="title"/>
          </p:nvPr>
        </p:nvSpPr>
        <p:spPr>
          <a:xfrm>
            <a:off x="-20713" y="228600"/>
            <a:ext cx="9185426"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Header 1"/>
          <p:cNvSpPr>
            <a:spLocks noGrp="1"/>
          </p:cNvSpPr>
          <p:nvPr>
            <p:ph type="body" idx="1"/>
          </p:nvPr>
        </p:nvSpPr>
        <p:spPr>
          <a:xfrm>
            <a:off x="457201" y="1341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981200"/>
            <a:ext cx="4040188" cy="4531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1341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981200"/>
            <a:ext cx="4041775" cy="4531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2"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533054422"/>
      </p:ext>
    </p:extLst>
  </p:cSld>
  <p:clrMapOvr>
    <a:masterClrMapping/>
  </p:clrMapOvr>
  <p:transition spd="slow"/>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43C76934-386A-426F-8E18-7FE26C74E4B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Title"/>
          <p:cNvSpPr>
            <a:spLocks noGrp="1"/>
          </p:cNvSpPr>
          <p:nvPr>
            <p:ph type="title"/>
          </p:nvPr>
        </p:nvSpPr>
        <p:spPr>
          <a:xfrm>
            <a:off x="-20713" y="228600"/>
            <a:ext cx="9185426"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Header 1"/>
          <p:cNvSpPr>
            <a:spLocks noGrp="1"/>
          </p:cNvSpPr>
          <p:nvPr>
            <p:ph type="body" idx="1"/>
          </p:nvPr>
        </p:nvSpPr>
        <p:spPr>
          <a:xfrm>
            <a:off x="457200" y="1415036"/>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0" y="2054798"/>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5" y="1415036"/>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5" y="2054798"/>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199" y="40386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4" name="Content Placeholder 3"/>
          <p:cNvSpPr>
            <a:spLocks noGrp="1"/>
          </p:cNvSpPr>
          <p:nvPr>
            <p:ph sz="half" idx="14"/>
          </p:nvPr>
        </p:nvSpPr>
        <p:spPr>
          <a:xfrm>
            <a:off x="457199" y="4648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199" y="40386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5" name="Content Placeholder 4"/>
          <p:cNvSpPr>
            <a:spLocks noGrp="1"/>
          </p:cNvSpPr>
          <p:nvPr>
            <p:ph sz="quarter" idx="15"/>
          </p:nvPr>
        </p:nvSpPr>
        <p:spPr>
          <a:xfrm>
            <a:off x="4645024" y="4645598"/>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586884368"/>
      </p:ext>
    </p:extLst>
  </p:cSld>
  <p:clrMapOvr>
    <a:masterClrMapping/>
  </p:clrMapOvr>
  <p:transition spd="slow"/>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73CAE295-F545-4A1D-955A-F04FA5C0BA8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3388" y="1120775"/>
            <a:ext cx="3032125"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rgbClr val="336699"/>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676400"/>
            <a:ext cx="3008313" cy="4800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544512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8"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652420201"/>
      </p:ext>
    </p:extLst>
  </p:cSld>
  <p:clrMapOvr>
    <a:masterClrMapping/>
  </p:clrMapOvr>
  <p:transition spd="slow"/>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2E0FFF02-A8FB-46FC-BDFC-609FA4C7F5A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678488" y="1112838"/>
            <a:ext cx="3008312"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752600"/>
            <a:ext cx="3008313" cy="47244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232727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265031001"/>
      </p:ext>
    </p:extLst>
  </p:cSld>
  <p:clrMapOvr>
    <a:masterClrMapping/>
  </p:clrMapOvr>
  <p:transition spd="slow"/>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863FF5B2-6E92-4795-88C0-8CEB65ECF00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48212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rgbClr val="336699"/>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1"/>
            <a:ext cx="7086600" cy="4616784"/>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7" name="Jump Link"/>
          <p:cNvSpPr>
            <a:spLocks noGrp="1"/>
          </p:cNvSpPr>
          <p:nvPr>
            <p:ph type="body" sz="quarter" idx="16"/>
          </p:nvPr>
        </p:nvSpPr>
        <p:spPr>
          <a:xfrm>
            <a:off x="3886200" y="65318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657211956"/>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00E63AF9-724B-4214-9885-B83BFE5D3E6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062F60D3-2F49-441D-B51D-AE9CD29CB5EA}"/>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5" name="TextBox 4">
            <a:extLst>
              <a:ext uri="{FF2B5EF4-FFF2-40B4-BE49-F238E27FC236}">
                <a16:creationId xmlns:a16="http://schemas.microsoft.com/office/drawing/2014/main" id="{999ED3D6-8143-4576-99C1-CA00916F250C}"/>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pic>
        <p:nvPicPr>
          <p:cNvPr id="6" name="Picture 2">
            <a:extLst>
              <a:ext uri="{FF2B5EF4-FFF2-40B4-BE49-F238E27FC236}">
                <a16:creationId xmlns:a16="http://schemas.microsoft.com/office/drawing/2014/main" id="{F9292EF7-800E-4474-930B-D7B995435FDF}"/>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6D8CC71E-99F9-4D91-83AB-9A7F3F77B925}"/>
              </a:ext>
            </a:extLst>
          </p:cNvPr>
          <p:cNvSpPr>
            <a:spLocks noGrp="1"/>
          </p:cNvSpPr>
          <p:nvPr>
            <p:ph type="sldNum" sz="quarter" idx="10"/>
          </p:nvPr>
        </p:nvSpPr>
        <p:spPr>
          <a:xfrm>
            <a:off x="0" y="0"/>
            <a:ext cx="0" cy="0"/>
          </a:xfrm>
        </p:spPr>
        <p:txBody>
          <a:bodyPr/>
          <a:lstStyle>
            <a:lvl1pPr>
              <a:defRPr>
                <a:cs typeface="Arial" charset="0"/>
              </a:defRPr>
            </a:lvl1pPr>
          </a:lstStyle>
          <a:p>
            <a:pPr>
              <a:defRPr/>
            </a:pPr>
            <a:fld id="{36C22E7D-3285-4E4C-857E-35168CAB1A8B}" type="slidenum">
              <a:rPr lang="en-US" altLang="en-US"/>
              <a:pPr>
                <a:defRPr/>
              </a:pPr>
              <a:t>‹#›</a:t>
            </a:fld>
            <a:endParaRPr lang="en-US" altLang="en-US" dirty="0"/>
          </a:p>
        </p:txBody>
      </p:sp>
    </p:spTree>
    <p:extLst>
      <p:ext uri="{BB962C8B-B14F-4D97-AF65-F5344CB8AC3E}">
        <p14:creationId xmlns:p14="http://schemas.microsoft.com/office/powerpoint/2010/main" val="4264705869"/>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pic>
        <p:nvPicPr>
          <p:cNvPr id="7" name="Picture 2">
            <a:extLst>
              <a:ext uri="{FF2B5EF4-FFF2-40B4-BE49-F238E27FC236}">
                <a16:creationId xmlns:a16="http://schemas.microsoft.com/office/drawing/2014/main" id="{62604D07-08BC-44AF-8D0C-6D9148B8FED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2251" y="228600"/>
            <a:ext cx="9172252" cy="609600"/>
          </a:xfrm>
          <a:prstGeom prst="rect">
            <a:avLst/>
          </a:prstGeom>
        </p:spPr>
        <p:txBody>
          <a:bodyPr/>
          <a:lstStyle>
            <a:lvl1pPr>
              <a:defRPr sz="3600">
                <a:solidFill>
                  <a:srgbClr val="336699"/>
                </a:solidFill>
              </a:defRPr>
            </a:lvl1pPr>
          </a:lstStyle>
          <a:p>
            <a:r>
              <a:rPr lang="en-US" dirty="0"/>
              <a:t>Click to edit Master title style</a:t>
            </a:r>
          </a:p>
        </p:txBody>
      </p:sp>
      <p:sp>
        <p:nvSpPr>
          <p:cNvPr id="6" name="Media Placeholder 1"/>
          <p:cNvSpPr>
            <a:spLocks noGrp="1"/>
          </p:cNvSpPr>
          <p:nvPr>
            <p:ph type="media" sz="quarter" idx="11"/>
          </p:nvPr>
        </p:nvSpPr>
        <p:spPr>
          <a:xfrm>
            <a:off x="0" y="1600200"/>
            <a:ext cx="9144000" cy="4782556"/>
          </a:xfrm>
          <a:prstGeom prst="rect">
            <a:avLst/>
          </a:prstGeom>
        </p:spPr>
        <p:txBody>
          <a:bodyPr/>
          <a:lstStyle/>
          <a:p>
            <a:pPr lvl="0"/>
            <a:endParaRPr lang="en-US" noProof="0" dirty="0"/>
          </a:p>
        </p:txBody>
      </p:sp>
      <p:sp>
        <p:nvSpPr>
          <p:cNvPr id="5" name="Video Credit"/>
          <p:cNvSpPr>
            <a:spLocks noGrp="1"/>
          </p:cNvSpPr>
          <p:nvPr>
            <p:ph type="body" sz="quarter" idx="12"/>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506737203"/>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3455ADA5-28CE-4DDB-BD33-06F9A167AF96}"/>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5" name="Picture 6">
            <a:extLst>
              <a:ext uri="{FF2B5EF4-FFF2-40B4-BE49-F238E27FC236}">
                <a16:creationId xmlns:a16="http://schemas.microsoft.com/office/drawing/2014/main" id="{50885D70-B0BC-468A-9907-A659A917153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045325"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A2A3029B-5885-4CFB-B569-4F1D2BB2A82D}"/>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p:txBody>
          <a:bodyPr>
            <a:normAutofit/>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5">
            <a:extLst>
              <a:ext uri="{FF2B5EF4-FFF2-40B4-BE49-F238E27FC236}">
                <a16:creationId xmlns:a16="http://schemas.microsoft.com/office/drawing/2014/main" id="{7EA4600D-5BAD-4101-A75A-D832A90DE50E}"/>
              </a:ext>
            </a:extLst>
          </p:cNvPr>
          <p:cNvSpPr>
            <a:spLocks noGrp="1"/>
          </p:cNvSpPr>
          <p:nvPr>
            <p:ph type="sldNum" sz="quarter" idx="10"/>
          </p:nvPr>
        </p:nvSpPr>
        <p:spPr>
          <a:xfrm>
            <a:off x="0" y="0"/>
            <a:ext cx="0" cy="0"/>
          </a:xfrm>
        </p:spPr>
        <p:txBody>
          <a:bodyPr/>
          <a:lstStyle>
            <a:lvl1pPr>
              <a:defRPr sz="1400">
                <a:cs typeface="Arial" charset="0"/>
              </a:defRPr>
            </a:lvl1pPr>
          </a:lstStyle>
          <a:p>
            <a:pPr>
              <a:defRPr/>
            </a:pPr>
            <a:fld id="{5CCD316C-FF65-4334-8C8A-82454FB3A6DB}" type="slidenum">
              <a:rPr lang="en-US" altLang="en-US"/>
              <a:pPr>
                <a:defRPr/>
              </a:pPr>
              <a:t>‹#›</a:t>
            </a:fld>
            <a:endParaRPr lang="en-US" altLang="en-US" dirty="0"/>
          </a:p>
        </p:txBody>
      </p:sp>
    </p:spTree>
    <p:extLst>
      <p:ext uri="{BB962C8B-B14F-4D97-AF65-F5344CB8AC3E}">
        <p14:creationId xmlns:p14="http://schemas.microsoft.com/office/powerpoint/2010/main" val="11616974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33.xml"/><Relationship Id="rId7" Type="http://schemas.openxmlformats.org/officeDocument/2006/relationships/slideLayout" Target="../slideLayouts/slideLayout37.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5" Type="http://schemas.openxmlformats.org/officeDocument/2006/relationships/slideLayout" Target="../slideLayouts/slideLayout35.xml"/><Relationship Id="rId10" Type="http://schemas.openxmlformats.org/officeDocument/2006/relationships/image" Target="../media/image8.png"/><Relationship Id="rId4" Type="http://schemas.openxmlformats.org/officeDocument/2006/relationships/slideLayout" Target="../slideLayouts/slideLayout34.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5" Type="http://schemas.openxmlformats.org/officeDocument/2006/relationships/slideLayout" Target="../slideLayouts/slideLayout42.xml"/><Relationship Id="rId10" Type="http://schemas.openxmlformats.org/officeDocument/2006/relationships/theme" Target="../theme/theme3.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4.xml"/><Relationship Id="rId3" Type="http://schemas.openxmlformats.org/officeDocument/2006/relationships/slideLayout" Target="../slideLayouts/slideLayout49.xml"/><Relationship Id="rId7" Type="http://schemas.openxmlformats.org/officeDocument/2006/relationships/slideLayout" Target="../slideLayouts/slideLayout53.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5" Type="http://schemas.openxmlformats.org/officeDocument/2006/relationships/slideLayout" Target="../slideLayouts/slideLayout51.xml"/><Relationship Id="rId10" Type="http://schemas.openxmlformats.org/officeDocument/2006/relationships/theme" Target="../theme/theme4.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58.xml"/><Relationship Id="rId7" Type="http://schemas.openxmlformats.org/officeDocument/2006/relationships/slideLayout" Target="../slideLayouts/slideLayout62.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5" Type="http://schemas.openxmlformats.org/officeDocument/2006/relationships/slideLayout" Target="../slideLayouts/slideLayout60.xml"/><Relationship Id="rId4" Type="http://schemas.openxmlformats.org/officeDocument/2006/relationships/slideLayout" Target="../slideLayouts/slideLayout59.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65.xml"/><Relationship Id="rId7" Type="http://schemas.openxmlformats.org/officeDocument/2006/relationships/slideLayout" Target="../slideLayouts/slideLayout69.xml"/><Relationship Id="rId2" Type="http://schemas.openxmlformats.org/officeDocument/2006/relationships/slideLayout" Target="../slideLayouts/slideLayout64.xml"/><Relationship Id="rId1" Type="http://schemas.openxmlformats.org/officeDocument/2006/relationships/slideLayout" Target="../slideLayouts/slideLayout63.xml"/><Relationship Id="rId6" Type="http://schemas.openxmlformats.org/officeDocument/2006/relationships/slideLayout" Target="../slideLayouts/slideLayout68.xml"/><Relationship Id="rId5" Type="http://schemas.openxmlformats.org/officeDocument/2006/relationships/slideLayout" Target="../slideLayouts/slideLayout67.xml"/><Relationship Id="rId4" Type="http://schemas.openxmlformats.org/officeDocument/2006/relationships/slideLayout" Target="../slideLayouts/slideLayout6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7.xml"/><Relationship Id="rId3" Type="http://schemas.openxmlformats.org/officeDocument/2006/relationships/slideLayout" Target="../slideLayouts/slideLayout72.xml"/><Relationship Id="rId7" Type="http://schemas.openxmlformats.org/officeDocument/2006/relationships/slideLayout" Target="../slideLayouts/slideLayout76.xml"/><Relationship Id="rId12" Type="http://schemas.openxmlformats.org/officeDocument/2006/relationships/theme" Target="../theme/theme7.xml"/><Relationship Id="rId2" Type="http://schemas.openxmlformats.org/officeDocument/2006/relationships/slideLayout" Target="../slideLayouts/slideLayout71.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5" Type="http://schemas.openxmlformats.org/officeDocument/2006/relationships/slideLayout" Target="../slideLayouts/slideLayout74.xml"/><Relationship Id="rId10" Type="http://schemas.openxmlformats.org/officeDocument/2006/relationships/slideLayout" Target="../slideLayouts/slideLayout79.xml"/><Relationship Id="rId4" Type="http://schemas.openxmlformats.org/officeDocument/2006/relationships/slideLayout" Target="../slideLayouts/slideLayout73.xml"/><Relationship Id="rId9" Type="http://schemas.openxmlformats.org/officeDocument/2006/relationships/slideLayout" Target="../slideLayouts/slideLayout7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MH Logo" descr="Logo: McGraw-Hill Education">
            <a:extLst>
              <a:ext uri="{FF2B5EF4-FFF2-40B4-BE49-F238E27FC236}">
                <a16:creationId xmlns:a16="http://schemas.microsoft.com/office/drawing/2014/main" id="{010351A1-2ABD-46C9-863B-6A118691F93A}"/>
              </a:ext>
            </a:extLst>
          </p:cNvPr>
          <p:cNvPicPr>
            <a:picLocks noChangeAspect="1"/>
          </p:cNvPicPr>
          <p:nvPr userDrawn="1"/>
        </p:nvPicPr>
        <p:blipFill>
          <a:blip r:embed="rId32">
            <a:extLst>
              <a:ext uri="{28A0092B-C50C-407E-A947-70E740481C1C}">
                <a14:useLocalDpi xmlns:a14="http://schemas.microsoft.com/office/drawing/2010/main" val="0"/>
              </a:ext>
            </a:extLst>
          </a:blip>
          <a:srcRect/>
          <a:stretch>
            <a:fillRect/>
          </a:stretch>
        </p:blipFill>
        <p:spPr bwMode="auto">
          <a:xfrm>
            <a:off x="0" y="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d Bar">
            <a:extLst>
              <a:ext uri="{FF2B5EF4-FFF2-40B4-BE49-F238E27FC236}">
                <a16:creationId xmlns:a16="http://schemas.microsoft.com/office/drawing/2014/main" id="{44D6FBAB-A993-4D76-8416-E6A11E67CAF8}"/>
              </a:ext>
            </a:extLst>
          </p:cNvPr>
          <p:cNvSpPr/>
          <p:nvPr userDrawn="1"/>
        </p:nvSpPr>
        <p:spPr>
          <a:xfrm>
            <a:off x="0" y="6248400"/>
            <a:ext cx="9144000" cy="503238"/>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bg2"/>
              </a:solidFill>
            </a:endParaRPr>
          </a:p>
        </p:txBody>
      </p:sp>
      <p:pic>
        <p:nvPicPr>
          <p:cNvPr id="1028" name="MH Tagline" descr="Tagline: Because learning changes everything.™">
            <a:extLst>
              <a:ext uri="{FF2B5EF4-FFF2-40B4-BE49-F238E27FC236}">
                <a16:creationId xmlns:a16="http://schemas.microsoft.com/office/drawing/2014/main" id="{A1D34C0D-46E3-45A7-A642-D570B37D5604}"/>
              </a:ext>
            </a:extLst>
          </p:cNvPr>
          <p:cNvPicPr>
            <a:picLocks noChangeAspect="1"/>
          </p:cNvPicPr>
          <p:nvPr userDrawn="1"/>
        </p:nvPicPr>
        <p:blipFill>
          <a:blip r:embed="rId33">
            <a:extLst>
              <a:ext uri="{28A0092B-C50C-407E-A947-70E740481C1C}">
                <a14:useLocalDpi xmlns:a14="http://schemas.microsoft.com/office/drawing/2010/main" val="0"/>
              </a:ext>
            </a:extLst>
          </a:blip>
          <a:srcRect/>
          <a:stretch>
            <a:fillRect/>
          </a:stretch>
        </p:blipFill>
        <p:spPr bwMode="auto">
          <a:xfrm>
            <a:off x="53975" y="6351588"/>
            <a:ext cx="3222625"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244" r:id="rId1"/>
    <p:sldLayoutId id="2147485245" r:id="rId2"/>
    <p:sldLayoutId id="2147485246" r:id="rId3"/>
    <p:sldLayoutId id="2147485247" r:id="rId4"/>
    <p:sldLayoutId id="2147485248" r:id="rId5"/>
    <p:sldLayoutId id="2147485249" r:id="rId6"/>
    <p:sldLayoutId id="2147485250" r:id="rId7"/>
    <p:sldLayoutId id="2147485251" r:id="rId8"/>
    <p:sldLayoutId id="2147485252" r:id="rId9"/>
    <p:sldLayoutId id="2147485253" r:id="rId10"/>
    <p:sldLayoutId id="2147485254" r:id="rId11"/>
    <p:sldLayoutId id="2147485255" r:id="rId12"/>
    <p:sldLayoutId id="2147485256" r:id="rId13"/>
    <p:sldLayoutId id="2147485257" r:id="rId14"/>
    <p:sldLayoutId id="2147485258" r:id="rId15"/>
    <p:sldLayoutId id="2147485259" r:id="rId16"/>
    <p:sldLayoutId id="2147485260" r:id="rId17"/>
    <p:sldLayoutId id="2147485261" r:id="rId18"/>
    <p:sldLayoutId id="2147485262" r:id="rId19"/>
    <p:sldLayoutId id="2147485263" r:id="rId20"/>
    <p:sldLayoutId id="2147485264" r:id="rId21"/>
    <p:sldLayoutId id="2147485265" r:id="rId22"/>
    <p:sldLayoutId id="2147485266" r:id="rId23"/>
    <p:sldLayoutId id="2147485267" r:id="rId24"/>
    <p:sldLayoutId id="2147485268" r:id="rId25"/>
    <p:sldLayoutId id="2147485269" r:id="rId26"/>
    <p:sldLayoutId id="2147485270" r:id="rId27"/>
    <p:sldLayoutId id="2147485271" r:id="rId28"/>
    <p:sldLayoutId id="2147485272" r:id="rId29"/>
    <p:sldLayoutId id="2147485273" r:id="rId30"/>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algn="r" rtl="0" eaLnBrk="0" fontAlgn="base" hangingPunct="0">
        <a:spcBef>
          <a:spcPct val="0"/>
        </a:spcBef>
        <a:spcAft>
          <a:spcPct val="0"/>
        </a:spcAft>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MH Logo" descr="Logo: McGraw-Hill Education">
            <a:extLst>
              <a:ext uri="{FF2B5EF4-FFF2-40B4-BE49-F238E27FC236}">
                <a16:creationId xmlns:a16="http://schemas.microsoft.com/office/drawing/2014/main" id="{568AFDA3-A76F-4428-8146-61BFB03EFC4A}"/>
              </a:ext>
            </a:extLst>
          </p:cNvPr>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0" y="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MH Tagline" descr="Tag line: Because learning changes everything™">
            <a:extLst>
              <a:ext uri="{FF2B5EF4-FFF2-40B4-BE49-F238E27FC236}">
                <a16:creationId xmlns:a16="http://schemas.microsoft.com/office/drawing/2014/main" id="{ED069735-D203-4AD9-9071-713F02674E00}"/>
              </a:ext>
            </a:extLst>
          </p:cNvPr>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0" y="6257925"/>
            <a:ext cx="337185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274" r:id="rId1"/>
    <p:sldLayoutId id="2147485275" r:id="rId2"/>
    <p:sldLayoutId id="2147485276" r:id="rId3"/>
    <p:sldLayoutId id="2147485277" r:id="rId4"/>
    <p:sldLayoutId id="2147485278" r:id="rId5"/>
    <p:sldLayoutId id="2147485279" r:id="rId6"/>
    <p:sldLayoutId id="2147485280" r:id="rId7"/>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Copyright" descr="©McGraw-Hill Education">
            <a:extLst>
              <a:ext uri="{FF2B5EF4-FFF2-40B4-BE49-F238E27FC236}">
                <a16:creationId xmlns:a16="http://schemas.microsoft.com/office/drawing/2014/main" id="{EE61ADA1-746F-405B-82BE-AC5D8802C4E4}"/>
              </a:ext>
            </a:extLst>
          </p:cNvPr>
          <p:cNvSpPr txBox="1">
            <a:spLocks/>
          </p:cNvSpPr>
          <p:nvPr userDrawn="1"/>
        </p:nvSpPr>
        <p:spPr>
          <a:xfrm>
            <a:off x="0" y="6705600"/>
            <a:ext cx="1371600" cy="15240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dirty="0">
                <a:solidFill>
                  <a:srgbClr val="6A6A6A"/>
                </a:solidFill>
              </a:rPr>
              <a:t>©McGraw-Hill Education.</a:t>
            </a:r>
          </a:p>
        </p:txBody>
      </p:sp>
    </p:spTree>
  </p:cSld>
  <p:clrMap bg1="lt1" tx1="dk1" bg2="lt2" tx2="dk2" accent1="accent1" accent2="accent2" accent3="accent3" accent4="accent4" accent5="accent5" accent6="accent6" hlink="hlink" folHlink="folHlink"/>
  <p:sldLayoutIdLst>
    <p:sldLayoutId id="2147485281" r:id="rId1"/>
    <p:sldLayoutId id="2147485224" r:id="rId2"/>
    <p:sldLayoutId id="2147485225" r:id="rId3"/>
    <p:sldLayoutId id="2147485226" r:id="rId4"/>
    <p:sldLayoutId id="2147485227" r:id="rId5"/>
    <p:sldLayoutId id="2147485228" r:id="rId6"/>
    <p:sldLayoutId id="2147485229" r:id="rId7"/>
    <p:sldLayoutId id="2147485230" r:id="rId8"/>
    <p:sldLayoutId id="2147485282" r:id="rId9"/>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Red Bar">
            <a:extLst>
              <a:ext uri="{FF2B5EF4-FFF2-40B4-BE49-F238E27FC236}">
                <a16:creationId xmlns:a16="http://schemas.microsoft.com/office/drawing/2014/main" id="{E7DD7709-6B8A-4D25-B0FC-9813E72E120A}"/>
              </a:ext>
            </a:extLst>
          </p:cNvP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bg2"/>
              </a:solidFill>
            </a:endParaRPr>
          </a:p>
        </p:txBody>
      </p:sp>
      <p:sp>
        <p:nvSpPr>
          <p:cNvPr id="10" name="Copyright" descr="©McGraw-Hill Education&#10;">
            <a:extLst>
              <a:ext uri="{FF2B5EF4-FFF2-40B4-BE49-F238E27FC236}">
                <a16:creationId xmlns:a16="http://schemas.microsoft.com/office/drawing/2014/main" id="{C629484B-4AB5-4D38-9F9C-32F08D6C41DA}"/>
              </a:ext>
            </a:extLst>
          </p:cNvPr>
          <p:cNvSpPr txBox="1">
            <a:spLocks/>
          </p:cNvSpPr>
          <p:nvPr userDrawn="1"/>
        </p:nvSpPr>
        <p:spPr>
          <a:xfrm>
            <a:off x="0" y="6705600"/>
            <a:ext cx="1371600" cy="15240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dirty="0">
                <a:solidFill>
                  <a:schemeClr val="bg1"/>
                </a:solidFill>
              </a:rPr>
              <a:t>©McGraw-Hill Education.</a:t>
            </a:r>
          </a:p>
        </p:txBody>
      </p:sp>
    </p:spTree>
  </p:cSld>
  <p:clrMap bg1="lt1" tx1="dk1" bg2="lt2" tx2="dk2" accent1="accent1" accent2="accent2" accent3="accent3" accent4="accent4" accent5="accent5" accent6="accent6" hlink="hlink" folHlink="folHlink"/>
  <p:sldLayoutIdLst>
    <p:sldLayoutId id="2147485283" r:id="rId1"/>
    <p:sldLayoutId id="2147485231" r:id="rId2"/>
    <p:sldLayoutId id="2147485232" r:id="rId3"/>
    <p:sldLayoutId id="2147485233" r:id="rId4"/>
    <p:sldLayoutId id="2147485234" r:id="rId5"/>
    <p:sldLayoutId id="2147485235" r:id="rId6"/>
    <p:sldLayoutId id="2147485236" r:id="rId7"/>
    <p:sldLayoutId id="2147485237" r:id="rId8"/>
    <p:sldLayoutId id="2147485284" r:id="rId9"/>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Copyright" descr="©McGraw-Hill Education&#10;">
            <a:extLst>
              <a:ext uri="{FF2B5EF4-FFF2-40B4-BE49-F238E27FC236}">
                <a16:creationId xmlns:a16="http://schemas.microsoft.com/office/drawing/2014/main" id="{F5ADE543-A0BB-4813-BC22-FE0B658F2C49}"/>
              </a:ext>
            </a:extLst>
          </p:cNvPr>
          <p:cNvSpPr txBox="1">
            <a:spLocks noChangeArrowheads="1"/>
          </p:cNvSpPr>
          <p:nvPr userDrawn="1"/>
        </p:nvSpPr>
        <p:spPr bwMode="auto">
          <a:xfrm>
            <a:off x="0" y="6642100"/>
            <a:ext cx="12954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defRPr/>
            </a:pPr>
            <a:r>
              <a:rPr lang="en-US" altLang="en-US" sz="800" dirty="0">
                <a:solidFill>
                  <a:srgbClr val="6A6A6A"/>
                </a:solidFill>
                <a:cs typeface="Arial" charset="0"/>
              </a:rPr>
              <a:t>©McGraw-Hill Education</a:t>
            </a:r>
          </a:p>
        </p:txBody>
      </p:sp>
    </p:spTree>
  </p:cSld>
  <p:clrMap bg1="lt1" tx1="dk1" bg2="lt2" tx2="dk2" accent1="accent1" accent2="accent2" accent3="accent3" accent4="accent4" accent5="accent5" accent6="accent6" hlink="hlink" folHlink="folHlink"/>
  <p:sldLayoutIdLst>
    <p:sldLayoutId id="2147485285" r:id="rId1"/>
    <p:sldLayoutId id="2147485286" r:id="rId2"/>
    <p:sldLayoutId id="2147485287" r:id="rId3"/>
    <p:sldLayoutId id="2147485288" r:id="rId4"/>
    <p:sldLayoutId id="2147485238" r:id="rId5"/>
    <p:sldLayoutId id="2147485239" r:id="rId6"/>
    <p:sldLayoutId id="2147485240" r:id="rId7"/>
  </p:sldLayoutIdLst>
  <p:hf sldNum="0" hdr="0" ftr="0" dt="0"/>
  <p:txStyles>
    <p:titleStyle>
      <a:lvl1pPr algn="l" rtl="0" eaLnBrk="0" fontAlgn="base" hangingPunct="0">
        <a:spcBef>
          <a:spcPct val="0"/>
        </a:spcBef>
        <a:spcAft>
          <a:spcPct val="0"/>
        </a:spcAft>
        <a:defRPr sz="3200" kern="1200">
          <a:solidFill>
            <a:schemeClr val="bg1"/>
          </a:solidFill>
          <a:latin typeface="Vectipede Rg" pitchFamily="18" charset="0"/>
          <a:ea typeface="+mj-ea"/>
          <a:cs typeface="+mj-cs"/>
        </a:defRPr>
      </a:lvl1pPr>
      <a:lvl2pPr algn="l" rtl="0" eaLnBrk="0" fontAlgn="base" hangingPunct="0">
        <a:spcBef>
          <a:spcPct val="0"/>
        </a:spcBef>
        <a:spcAft>
          <a:spcPct val="0"/>
        </a:spcAft>
        <a:defRPr sz="3200">
          <a:solidFill>
            <a:schemeClr val="bg1"/>
          </a:solidFill>
          <a:latin typeface="Vectipede Rg"/>
        </a:defRPr>
      </a:lvl2pPr>
      <a:lvl3pPr algn="l" rtl="0" eaLnBrk="0" fontAlgn="base" hangingPunct="0">
        <a:spcBef>
          <a:spcPct val="0"/>
        </a:spcBef>
        <a:spcAft>
          <a:spcPct val="0"/>
        </a:spcAft>
        <a:defRPr sz="3200">
          <a:solidFill>
            <a:schemeClr val="bg1"/>
          </a:solidFill>
          <a:latin typeface="Vectipede Rg"/>
        </a:defRPr>
      </a:lvl3pPr>
      <a:lvl4pPr algn="l" rtl="0" eaLnBrk="0" fontAlgn="base" hangingPunct="0">
        <a:spcBef>
          <a:spcPct val="0"/>
        </a:spcBef>
        <a:spcAft>
          <a:spcPct val="0"/>
        </a:spcAft>
        <a:defRPr sz="3200">
          <a:solidFill>
            <a:schemeClr val="bg1"/>
          </a:solidFill>
          <a:latin typeface="Vectipede Rg"/>
        </a:defRPr>
      </a:lvl4pPr>
      <a:lvl5pPr algn="l" rtl="0" eaLnBrk="0" fontAlgn="base" hangingPunct="0">
        <a:spcBef>
          <a:spcPct val="0"/>
        </a:spcBef>
        <a:spcAft>
          <a:spcPct val="0"/>
        </a:spcAft>
        <a:defRPr sz="3200">
          <a:solidFill>
            <a:schemeClr val="bg1"/>
          </a:solidFill>
          <a:latin typeface="Vectipede Rg"/>
        </a:defRPr>
      </a:lvl5pPr>
      <a:lvl6pPr marL="457200" algn="l" rtl="0" fontAlgn="base">
        <a:spcBef>
          <a:spcPct val="0"/>
        </a:spcBef>
        <a:spcAft>
          <a:spcPct val="0"/>
        </a:spcAft>
        <a:defRPr sz="3200">
          <a:solidFill>
            <a:schemeClr val="bg1"/>
          </a:solidFill>
          <a:latin typeface="Vectipede Rg"/>
        </a:defRPr>
      </a:lvl6pPr>
      <a:lvl7pPr marL="914400" algn="l" rtl="0" fontAlgn="base">
        <a:spcBef>
          <a:spcPct val="0"/>
        </a:spcBef>
        <a:spcAft>
          <a:spcPct val="0"/>
        </a:spcAft>
        <a:defRPr sz="3200">
          <a:solidFill>
            <a:schemeClr val="bg1"/>
          </a:solidFill>
          <a:latin typeface="Vectipede Rg"/>
        </a:defRPr>
      </a:lvl7pPr>
      <a:lvl8pPr marL="1371600" algn="l" rtl="0" fontAlgn="base">
        <a:spcBef>
          <a:spcPct val="0"/>
        </a:spcBef>
        <a:spcAft>
          <a:spcPct val="0"/>
        </a:spcAft>
        <a:defRPr sz="3200">
          <a:solidFill>
            <a:schemeClr val="bg1"/>
          </a:solidFill>
          <a:latin typeface="Vectipede Rg"/>
        </a:defRPr>
      </a:lvl8pPr>
      <a:lvl9pPr marL="1828800" algn="l" rtl="0" fontAlgn="base">
        <a:spcBef>
          <a:spcPct val="0"/>
        </a:spcBef>
        <a:spcAft>
          <a:spcPct val="0"/>
        </a:spcAft>
        <a:defRPr sz="3200">
          <a:solidFill>
            <a:schemeClr val="bg1"/>
          </a:solidFill>
          <a:latin typeface="Vectipede Rg"/>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Red bar">
            <a:extLst>
              <a:ext uri="{FF2B5EF4-FFF2-40B4-BE49-F238E27FC236}">
                <a16:creationId xmlns:a16="http://schemas.microsoft.com/office/drawing/2014/main" id="{08257552-EF27-47C8-B712-533D08922FEC}"/>
              </a:ext>
            </a:extLst>
          </p:cNvPr>
          <p:cNvSpPr/>
          <p:nvPr userDrawn="1"/>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bg2"/>
              </a:solidFill>
            </a:endParaRPr>
          </a:p>
        </p:txBody>
      </p:sp>
      <p:sp>
        <p:nvSpPr>
          <p:cNvPr id="6147" name="Copyright" descr="©McGraw-Hill Education.">
            <a:extLst>
              <a:ext uri="{FF2B5EF4-FFF2-40B4-BE49-F238E27FC236}">
                <a16:creationId xmlns:a16="http://schemas.microsoft.com/office/drawing/2014/main" id="{1670F1B8-8B03-4629-B238-15C53694A5D7}"/>
              </a:ext>
            </a:extLst>
          </p:cNvPr>
          <p:cNvSpPr txBox="1">
            <a:spLocks noChangeArrowheads="1"/>
          </p:cNvSpPr>
          <p:nvPr userDrawn="1"/>
        </p:nvSpPr>
        <p:spPr bwMode="auto">
          <a:xfrm>
            <a:off x="0" y="6629400"/>
            <a:ext cx="18288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defRPr/>
            </a:pPr>
            <a:r>
              <a:rPr lang="en-US" altLang="en-US" sz="800" dirty="0">
                <a:solidFill>
                  <a:schemeClr val="bg1"/>
                </a:solidFill>
                <a:cs typeface="Arial" charset="0"/>
              </a:rPr>
              <a:t>©McGraw-Hill EducationCopy</a:t>
            </a:r>
          </a:p>
        </p:txBody>
      </p:sp>
    </p:spTree>
  </p:cSld>
  <p:clrMap bg1="lt1" tx1="dk1" bg2="lt2" tx2="dk2" accent1="accent1" accent2="accent2" accent3="accent3" accent4="accent4" accent5="accent5" accent6="accent6" hlink="hlink" folHlink="folHlink"/>
  <p:sldLayoutIdLst>
    <p:sldLayoutId id="2147485289" r:id="rId1"/>
    <p:sldLayoutId id="2147485290" r:id="rId2"/>
    <p:sldLayoutId id="2147485291" r:id="rId3"/>
    <p:sldLayoutId id="2147485292" r:id="rId4"/>
    <p:sldLayoutId id="2147485241" r:id="rId5"/>
    <p:sldLayoutId id="2147485242" r:id="rId6"/>
    <p:sldLayoutId id="2147485243" r:id="rId7"/>
  </p:sldLayoutIdLst>
  <p:hf sldNum="0" hdr="0" ftr="0" dt="0"/>
  <p:txStyles>
    <p:titleStyle>
      <a:lvl1pPr algn="l" rtl="0" eaLnBrk="0" fontAlgn="base" hangingPunct="0">
        <a:spcBef>
          <a:spcPct val="0"/>
        </a:spcBef>
        <a:spcAft>
          <a:spcPct val="0"/>
        </a:spcAft>
        <a:defRPr sz="3200" kern="1200">
          <a:solidFill>
            <a:schemeClr val="bg1"/>
          </a:solidFill>
          <a:latin typeface="Vectipede Rg" pitchFamily="18" charset="0"/>
          <a:ea typeface="+mj-ea"/>
          <a:cs typeface="+mj-cs"/>
        </a:defRPr>
      </a:lvl1pPr>
      <a:lvl2pPr algn="l" rtl="0" eaLnBrk="0" fontAlgn="base" hangingPunct="0">
        <a:spcBef>
          <a:spcPct val="0"/>
        </a:spcBef>
        <a:spcAft>
          <a:spcPct val="0"/>
        </a:spcAft>
        <a:defRPr sz="3200">
          <a:solidFill>
            <a:schemeClr val="bg1"/>
          </a:solidFill>
          <a:latin typeface="Vectipede Rg"/>
        </a:defRPr>
      </a:lvl2pPr>
      <a:lvl3pPr algn="l" rtl="0" eaLnBrk="0" fontAlgn="base" hangingPunct="0">
        <a:spcBef>
          <a:spcPct val="0"/>
        </a:spcBef>
        <a:spcAft>
          <a:spcPct val="0"/>
        </a:spcAft>
        <a:defRPr sz="3200">
          <a:solidFill>
            <a:schemeClr val="bg1"/>
          </a:solidFill>
          <a:latin typeface="Vectipede Rg"/>
        </a:defRPr>
      </a:lvl3pPr>
      <a:lvl4pPr algn="l" rtl="0" eaLnBrk="0" fontAlgn="base" hangingPunct="0">
        <a:spcBef>
          <a:spcPct val="0"/>
        </a:spcBef>
        <a:spcAft>
          <a:spcPct val="0"/>
        </a:spcAft>
        <a:defRPr sz="3200">
          <a:solidFill>
            <a:schemeClr val="bg1"/>
          </a:solidFill>
          <a:latin typeface="Vectipede Rg"/>
        </a:defRPr>
      </a:lvl4pPr>
      <a:lvl5pPr algn="l" rtl="0" eaLnBrk="0" fontAlgn="base" hangingPunct="0">
        <a:spcBef>
          <a:spcPct val="0"/>
        </a:spcBef>
        <a:spcAft>
          <a:spcPct val="0"/>
        </a:spcAft>
        <a:defRPr sz="3200">
          <a:solidFill>
            <a:schemeClr val="bg1"/>
          </a:solidFill>
          <a:latin typeface="Vectipede Rg"/>
        </a:defRPr>
      </a:lvl5pPr>
      <a:lvl6pPr marL="457200" algn="l" rtl="0" fontAlgn="base">
        <a:spcBef>
          <a:spcPct val="0"/>
        </a:spcBef>
        <a:spcAft>
          <a:spcPct val="0"/>
        </a:spcAft>
        <a:defRPr sz="3200">
          <a:solidFill>
            <a:schemeClr val="bg1"/>
          </a:solidFill>
          <a:latin typeface="Vectipede Rg"/>
        </a:defRPr>
      </a:lvl6pPr>
      <a:lvl7pPr marL="914400" algn="l" rtl="0" fontAlgn="base">
        <a:spcBef>
          <a:spcPct val="0"/>
        </a:spcBef>
        <a:spcAft>
          <a:spcPct val="0"/>
        </a:spcAft>
        <a:defRPr sz="3200">
          <a:solidFill>
            <a:schemeClr val="bg1"/>
          </a:solidFill>
          <a:latin typeface="Vectipede Rg"/>
        </a:defRPr>
      </a:lvl7pPr>
      <a:lvl8pPr marL="1371600" algn="l" rtl="0" fontAlgn="base">
        <a:spcBef>
          <a:spcPct val="0"/>
        </a:spcBef>
        <a:spcAft>
          <a:spcPct val="0"/>
        </a:spcAft>
        <a:defRPr sz="3200">
          <a:solidFill>
            <a:schemeClr val="bg1"/>
          </a:solidFill>
          <a:latin typeface="Vectipede Rg"/>
        </a:defRPr>
      </a:lvl8pPr>
      <a:lvl9pPr marL="1828800" algn="l" rtl="0" fontAlgn="base">
        <a:spcBef>
          <a:spcPct val="0"/>
        </a:spcBef>
        <a:spcAft>
          <a:spcPct val="0"/>
        </a:spcAft>
        <a:defRPr sz="3200">
          <a:solidFill>
            <a:schemeClr val="bg1"/>
          </a:solidFill>
          <a:latin typeface="Vectipede Rg"/>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Copyright" descr="©McGraw-Hill Education">
            <a:extLst>
              <a:ext uri="{FF2B5EF4-FFF2-40B4-BE49-F238E27FC236}">
                <a16:creationId xmlns:a16="http://schemas.microsoft.com/office/drawing/2014/main" id="{4E404C34-44B3-4610-A49B-CAF2B99B32F1}"/>
              </a:ext>
            </a:extLst>
          </p:cNvPr>
          <p:cNvSpPr txBox="1">
            <a:spLocks/>
          </p:cNvSpPr>
          <p:nvPr userDrawn="1"/>
        </p:nvSpPr>
        <p:spPr>
          <a:xfrm>
            <a:off x="0" y="6705600"/>
            <a:ext cx="1371600" cy="15240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dirty="0">
                <a:solidFill>
                  <a:srgbClr val="6A6A6A"/>
                </a:solidFill>
              </a:rPr>
              <a:t>©McGraw-Hill Education.</a:t>
            </a:r>
          </a:p>
        </p:txBody>
      </p:sp>
    </p:spTree>
  </p:cSld>
  <p:clrMap bg1="lt1" tx1="dk1" bg2="lt2" tx2="dk2" accent1="accent1" accent2="accent2" accent3="accent3" accent4="accent4" accent5="accent5" accent6="accent6" hlink="hlink" folHlink="folHlink"/>
  <p:sldLayoutIdLst>
    <p:sldLayoutId id="2147485303" r:id="rId1"/>
    <p:sldLayoutId id="2147485293" r:id="rId2"/>
    <p:sldLayoutId id="2147485294" r:id="rId3"/>
    <p:sldLayoutId id="2147485295" r:id="rId4"/>
    <p:sldLayoutId id="2147485296" r:id="rId5"/>
    <p:sldLayoutId id="2147485297" r:id="rId6"/>
    <p:sldLayoutId id="2147485298" r:id="rId7"/>
    <p:sldLayoutId id="2147485299" r:id="rId8"/>
    <p:sldLayoutId id="2147485300" r:id="rId9"/>
    <p:sldLayoutId id="2147485301" r:id="rId10"/>
    <p:sldLayoutId id="2147485302" r:id="rId11"/>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xml"/><Relationship Id="rId1" Type="http://schemas.openxmlformats.org/officeDocument/2006/relationships/slideLayout" Target="../slideLayouts/slideLayout70.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74.xml"/><Relationship Id="rId4" Type="http://schemas.openxmlformats.org/officeDocument/2006/relationships/slide" Target="slide3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2.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74.xml"/><Relationship Id="rId4" Type="http://schemas.openxmlformats.org/officeDocument/2006/relationships/slide" Target="slide3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2.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74.xml"/><Relationship Id="rId4" Type="http://schemas.openxmlformats.org/officeDocument/2006/relationships/slide" Target="slide3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2.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74.xml"/><Relationship Id="rId4" Type="http://schemas.openxmlformats.org/officeDocument/2006/relationships/slide" Target="slide37.xml"/></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74.xml"/><Relationship Id="rId4" Type="http://schemas.openxmlformats.org/officeDocument/2006/relationships/slide" Target="slide3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2.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74.xml"/><Relationship Id="rId4" Type="http://schemas.openxmlformats.org/officeDocument/2006/relationships/slide" Target="slide3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2.xml"/></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74.xml"/><Relationship Id="rId4" Type="http://schemas.openxmlformats.org/officeDocument/2006/relationships/slide" Target="slide3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2.xml"/></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4.xml"/><Relationship Id="rId1" Type="http://schemas.openxmlformats.org/officeDocument/2006/relationships/slideLayout" Target="../slideLayouts/slideLayout74.xml"/><Relationship Id="rId4" Type="http://schemas.openxmlformats.org/officeDocument/2006/relationships/slide" Target="slide4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5.xml"/><Relationship Id="rId1" Type="http://schemas.openxmlformats.org/officeDocument/2006/relationships/slideLayout" Target="../slideLayouts/slideLayout74.xml"/><Relationship Id="rId4" Type="http://schemas.openxmlformats.org/officeDocument/2006/relationships/slide" Target="slide4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3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2.xml"/></Relationships>
</file>

<file path=ppt/slides/_rels/slide33.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72.xml"/></Relationships>
</file>

<file path=ppt/slides/_rels/slide34.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72.xml"/></Relationships>
</file>

<file path=ppt/slides/_rels/slide35.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72.xml"/></Relationships>
</file>

<file path=ppt/slides/_rels/slide36.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72.xml"/></Relationships>
</file>

<file path=ppt/slides/_rels/slide37.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72.xml"/></Relationships>
</file>

<file path=ppt/slides/_rels/slide38.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72.xml"/></Relationships>
</file>

<file path=ppt/slides/_rels/slide39.xml.rels><?xml version="1.0" encoding="UTF-8" standalone="yes"?>
<Relationships xmlns="http://schemas.openxmlformats.org/package/2006/relationships"><Relationship Id="rId2" Type="http://schemas.openxmlformats.org/officeDocument/2006/relationships/slide" Target="slide26.xml"/><Relationship Id="rId1" Type="http://schemas.openxmlformats.org/officeDocument/2006/relationships/slideLayout" Target="../slideLayouts/slideLayout7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2.xml"/></Relationships>
</file>

<file path=ppt/slides/_rels/slide40.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72.xml"/></Relationships>
</file>

<file path=ppt/slides/_rels/slide41.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72.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74.xml"/><Relationship Id="rId4" Type="http://schemas.openxmlformats.org/officeDocument/2006/relationships/slide" Target="slide3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84874A3F-2044-4F1E-ABC6-83965C5FF81D}"/>
              </a:ext>
            </a:extLst>
          </p:cNvPr>
          <p:cNvSpPr>
            <a:spLocks noGrp="1"/>
          </p:cNvSpPr>
          <p:nvPr>
            <p:ph type="body" sz="quarter" idx="10"/>
          </p:nvPr>
        </p:nvSpPr>
        <p:spPr/>
        <p:txBody>
          <a:bodyPr/>
          <a:lstStyle/>
          <a:p>
            <a:pPr eaLnBrk="1" fontAlgn="auto" hangingPunct="1">
              <a:spcAft>
                <a:spcPts val="0"/>
              </a:spcAft>
              <a:buFont typeface="Arial"/>
              <a:buNone/>
              <a:defRPr/>
            </a:pPr>
            <a:r>
              <a:rPr lang="en-US" dirty="0"/>
              <a:t>CHAPTER 6</a:t>
            </a:r>
          </a:p>
        </p:txBody>
      </p:sp>
      <p:sp>
        <p:nvSpPr>
          <p:cNvPr id="2" name="Text Placeholder 1">
            <a:extLst>
              <a:ext uri="{FF2B5EF4-FFF2-40B4-BE49-F238E27FC236}">
                <a16:creationId xmlns:a16="http://schemas.microsoft.com/office/drawing/2014/main" id="{0CBF1DE2-8DA5-F74A-BA48-A3616512C86C}"/>
              </a:ext>
            </a:extLst>
          </p:cNvPr>
          <p:cNvSpPr>
            <a:spLocks noGrp="1"/>
          </p:cNvSpPr>
          <p:nvPr>
            <p:ph type="body" sz="quarter" idx="12"/>
          </p:nvPr>
        </p:nvSpPr>
        <p:spPr/>
        <p:txBody>
          <a:bodyPr/>
          <a:lstStyle/>
          <a:p>
            <a:r>
              <a:rPr lang="en-US" dirty="0"/>
              <a:t>Business Strategy: Differentiation, Cost Leadership, </a:t>
            </a:r>
            <a:br>
              <a:rPr lang="en-US" dirty="0"/>
            </a:br>
            <a:r>
              <a:rPr lang="en-US" dirty="0"/>
              <a:t>and Blue Oceans</a:t>
            </a:r>
          </a:p>
          <a:p>
            <a:endParaRPr lang="en-US" dirty="0"/>
          </a:p>
        </p:txBody>
      </p:sp>
      <p:pic>
        <p:nvPicPr>
          <p:cNvPr id="4" name="Picture 3">
            <a:extLst>
              <a:ext uri="{FF2B5EF4-FFF2-40B4-BE49-F238E27FC236}">
                <a16:creationId xmlns:a16="http://schemas.microsoft.com/office/drawing/2014/main" id="{F09142C4-E2C8-E449-9828-152EE084D4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655"/>
            <a:ext cx="5184648" cy="6526131"/>
          </a:xfrm>
          <a:prstGeom prst="rect">
            <a:avLst/>
          </a:prstGeom>
        </p:spPr>
      </p:pic>
      <p:sp>
        <p:nvSpPr>
          <p:cNvPr id="7" name="Text Placeholder 6">
            <a:extLst>
              <a:ext uri="{FF2B5EF4-FFF2-40B4-BE49-F238E27FC236}">
                <a16:creationId xmlns:a16="http://schemas.microsoft.com/office/drawing/2014/main" id="{C2C718B5-8F2C-4756-812C-4FCD22697C0B}"/>
              </a:ext>
            </a:extLst>
          </p:cNvPr>
          <p:cNvSpPr>
            <a:spLocks noGrp="1"/>
          </p:cNvSpPr>
          <p:nvPr>
            <p:ph type="body" sz="quarter" idx="11"/>
          </p:nvPr>
        </p:nvSpPr>
        <p:spPr/>
        <p:txBody>
          <a:bodyPr/>
          <a:lstStyle/>
          <a:p>
            <a:pPr eaLnBrk="1" fontAlgn="auto" hangingPunct="1">
              <a:spcAft>
                <a:spcPts val="0"/>
              </a:spcAft>
              <a:defRPr/>
            </a:pPr>
            <a:r>
              <a:rPr lang="en-US" dirty="0"/>
              <a:t>©</a:t>
            </a:r>
            <a:r>
              <a:rPr lang="en-US" dirty="0" err="1"/>
              <a:t>ISerg</a:t>
            </a:r>
            <a:r>
              <a:rPr lang="en-US" dirty="0"/>
              <a:t>/</a:t>
            </a:r>
            <a:r>
              <a:rPr lang="en-US" dirty="0" err="1"/>
              <a:t>iStock</a:t>
            </a:r>
            <a:r>
              <a:rPr lang="en-US" dirty="0"/>
              <a:t>/Getty Images RF</a:t>
            </a:r>
          </a:p>
          <a:p>
            <a:pPr eaLnBrk="1" fontAlgn="auto" hangingPunct="1">
              <a:spcAft>
                <a:spcPts val="0"/>
              </a:spcAft>
              <a:defRPr/>
            </a:pPr>
            <a:endParaRPr lang="en-US" dirty="0"/>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le 1">
            <a:extLst>
              <a:ext uri="{FF2B5EF4-FFF2-40B4-BE49-F238E27FC236}">
                <a16:creationId xmlns:a16="http://schemas.microsoft.com/office/drawing/2014/main" id="{C64039DB-F849-404F-B998-8EFB0B614950}"/>
              </a:ext>
            </a:extLst>
          </p:cNvPr>
          <p:cNvSpPr>
            <a:spLocks noGrp="1"/>
          </p:cNvSpPr>
          <p:nvPr>
            <p:ph type="title"/>
          </p:nvPr>
        </p:nvSpPr>
        <p:spPr bwMode="auto">
          <a:xfrm>
            <a:off x="0" y="-152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IN" altLang="en-US" dirty="0">
                <a:cs typeface="Arial" panose="020B0604020202020204" pitchFamily="34" charset="0"/>
              </a:rPr>
              <a:t>Strategic Position and Competitive Scope: </a:t>
            </a:r>
            <a:br>
              <a:rPr lang="en-IN" altLang="en-US" dirty="0">
                <a:cs typeface="Arial" panose="020B0604020202020204" pitchFamily="34" charset="0"/>
              </a:rPr>
            </a:br>
            <a:r>
              <a:rPr lang="en-IN" altLang="en-US" dirty="0">
                <a:cs typeface="Arial" panose="020B0604020202020204" pitchFamily="34" charset="0"/>
              </a:rPr>
              <a:t>Generic Business Strategies</a:t>
            </a:r>
            <a:endParaRPr lang="en-US" altLang="en-US" dirty="0">
              <a:ea typeface="ヒラギノ角ゴ Pro W3" pitchFamily="122" charset="-128"/>
            </a:endParaRPr>
          </a:p>
        </p:txBody>
      </p:sp>
      <p:sp>
        <p:nvSpPr>
          <p:cNvPr id="87043" name="Content Placeholder 2">
            <a:extLst>
              <a:ext uri="{FF2B5EF4-FFF2-40B4-BE49-F238E27FC236}">
                <a16:creationId xmlns:a16="http://schemas.microsoft.com/office/drawing/2014/main" id="{1D91F322-263D-4DA2-B152-AC384C484B7D}"/>
              </a:ext>
            </a:extLst>
          </p:cNvPr>
          <p:cNvSpPr>
            <a:spLocks noGrp="1" noChangeArrowheads="1"/>
          </p:cNvSpPr>
          <p:nvPr>
            <p:ph sz="half" idx="2"/>
          </p:nvPr>
        </p:nvSpPr>
        <p:spPr bwMode="auto">
          <a:xfrm>
            <a:off x="152400" y="1580276"/>
            <a:ext cx="2324100" cy="4079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6.2</a:t>
            </a:r>
          </a:p>
        </p:txBody>
      </p:sp>
      <p:pic>
        <p:nvPicPr>
          <p:cNvPr id="3" name="Picture 2" descr="The graphic shows competitive scopes and strategic positions.">
            <a:extLst>
              <a:ext uri="{FF2B5EF4-FFF2-40B4-BE49-F238E27FC236}">
                <a16:creationId xmlns:a16="http://schemas.microsoft.com/office/drawing/2014/main" id="{D44F23AB-3AAD-4DD2-8814-9C3B31BC17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1052" y="1676400"/>
            <a:ext cx="7012947" cy="5035296"/>
          </a:xfrm>
          <a:prstGeom prst="rect">
            <a:avLst/>
          </a:prstGeom>
        </p:spPr>
      </p:pic>
      <p:sp>
        <p:nvSpPr>
          <p:cNvPr id="87045" name="Content Placeholder 1">
            <a:extLst>
              <a:ext uri="{FF2B5EF4-FFF2-40B4-BE49-F238E27FC236}">
                <a16:creationId xmlns:a16="http://schemas.microsoft.com/office/drawing/2014/main" id="{E681B945-F579-424D-ABE7-C7824C7FFE0E}"/>
              </a:ext>
            </a:extLst>
          </p:cNvPr>
          <p:cNvSpPr>
            <a:spLocks noGrp="1"/>
          </p:cNvSpPr>
          <p:nvPr>
            <p:ph sz="half" idx="1"/>
          </p:nvPr>
        </p:nvSpPr>
        <p:spPr bwMode="auto">
          <a:xfrm>
            <a:off x="14868" y="5984139"/>
            <a:ext cx="3871332" cy="6619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1000" dirty="0"/>
              <a:t>SOURCE: Adapted from M.E. Porter (1980), Competitive Strategy. Techniques for Analyzing Industries and Competitors (New York: Free Press).</a:t>
            </a:r>
          </a:p>
        </p:txBody>
      </p:sp>
      <p:sp>
        <p:nvSpPr>
          <p:cNvPr id="87044" name="Text Placeholder 2">
            <a:extLst>
              <a:ext uri="{FF2B5EF4-FFF2-40B4-BE49-F238E27FC236}">
                <a16:creationId xmlns:a16="http://schemas.microsoft.com/office/drawing/2014/main" id="{198B8E2D-F554-4E67-A5AD-DE1CAE6BE538}"/>
              </a:ext>
            </a:extLst>
          </p:cNvPr>
          <p:cNvSpPr>
            <a:spLocks noGrp="1"/>
          </p:cNvSpPr>
          <p:nvPr>
            <p:ph type="body" sz="quarter" idx="11"/>
          </p:nvPr>
        </p:nvSpPr>
        <p:spPr bwMode="auto">
          <a:xfrm>
            <a:off x="1828800" y="6629400"/>
            <a:ext cx="2324100" cy="17842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algn="l" eaLnBrk="1" hangingPunct="1"/>
            <a:r>
              <a:rPr lang="en-US" altLang="en-US" dirty="0">
                <a:hlinkClick r:id="rId4" action="ppaction://hlinksldjump"/>
              </a:rPr>
              <a:t>Jump to Appendix 3 long image description</a:t>
            </a:r>
            <a:endParaRPr lang="en-US" altLang="en-US" dirty="0"/>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1">
            <a:extLst>
              <a:ext uri="{FF2B5EF4-FFF2-40B4-BE49-F238E27FC236}">
                <a16:creationId xmlns:a16="http://schemas.microsoft.com/office/drawing/2014/main" id="{DDD3476E-4B9C-4398-8358-EBDD5618AFD7}"/>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Differentiation Strategy</a:t>
            </a:r>
          </a:p>
        </p:txBody>
      </p:sp>
      <p:sp>
        <p:nvSpPr>
          <p:cNvPr id="89091" name="Content Placeholder 2">
            <a:extLst>
              <a:ext uri="{FF2B5EF4-FFF2-40B4-BE49-F238E27FC236}">
                <a16:creationId xmlns:a16="http://schemas.microsoft.com/office/drawing/2014/main" id="{531813F7-1A76-4748-A270-67BEC72B8A11}"/>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spcBef>
                <a:spcPct val="0"/>
              </a:spcBef>
              <a:spcAft>
                <a:spcPts val="600"/>
              </a:spcAft>
              <a:buNone/>
            </a:pPr>
            <a:r>
              <a:rPr lang="en-US" altLang="en-US" dirty="0">
                <a:ea typeface="ヒラギノ角ゴ Pro W3" pitchFamily="122" charset="-128"/>
              </a:rPr>
              <a:t>Unique features that increase value </a:t>
            </a:r>
          </a:p>
          <a:p>
            <a:pPr lvl="1">
              <a:spcBef>
                <a:spcPct val="0"/>
              </a:spcBef>
              <a:spcAft>
                <a:spcPts val="600"/>
              </a:spcAft>
            </a:pPr>
            <a:r>
              <a:rPr lang="en-US" altLang="en-US" dirty="0">
                <a:ea typeface="ヒラギノ角ゴ Pro W3" pitchFamily="122" charset="-128"/>
              </a:rPr>
              <a:t>Consumers pay a higher price</a:t>
            </a:r>
          </a:p>
          <a:p>
            <a:pPr marL="0" indent="0">
              <a:spcBef>
                <a:spcPct val="0"/>
              </a:spcBef>
              <a:spcAft>
                <a:spcPts val="600"/>
              </a:spcAft>
              <a:buNone/>
            </a:pPr>
            <a:r>
              <a:rPr lang="en-US" altLang="en-US" dirty="0">
                <a:ea typeface="ヒラギノ角ゴ Pro W3" pitchFamily="122" charset="-128"/>
              </a:rPr>
              <a:t>The focus of competition:</a:t>
            </a:r>
          </a:p>
          <a:p>
            <a:pPr lvl="1">
              <a:spcBef>
                <a:spcPct val="0"/>
              </a:spcBef>
              <a:spcAft>
                <a:spcPts val="600"/>
              </a:spcAft>
            </a:pPr>
            <a:r>
              <a:rPr lang="en-US" altLang="en-US" dirty="0">
                <a:cs typeface="Arial" panose="020B0604020202020204" pitchFamily="34" charset="0"/>
              </a:rPr>
              <a:t>Unique product features</a:t>
            </a:r>
          </a:p>
          <a:p>
            <a:pPr lvl="1">
              <a:spcBef>
                <a:spcPct val="0"/>
              </a:spcBef>
              <a:spcAft>
                <a:spcPts val="600"/>
              </a:spcAft>
            </a:pPr>
            <a:r>
              <a:rPr lang="en-US" altLang="en-US" dirty="0">
                <a:cs typeface="Arial" panose="020B0604020202020204" pitchFamily="34" charset="0"/>
              </a:rPr>
              <a:t>Service</a:t>
            </a:r>
          </a:p>
          <a:p>
            <a:pPr lvl="1">
              <a:spcBef>
                <a:spcPct val="0"/>
              </a:spcBef>
              <a:spcAft>
                <a:spcPts val="600"/>
              </a:spcAft>
            </a:pPr>
            <a:r>
              <a:rPr lang="en-US" altLang="en-US" dirty="0">
                <a:cs typeface="Arial" panose="020B0604020202020204" pitchFamily="34" charset="0"/>
              </a:rPr>
              <a:t>New product launches</a:t>
            </a:r>
          </a:p>
          <a:p>
            <a:pPr lvl="1">
              <a:spcBef>
                <a:spcPct val="0"/>
              </a:spcBef>
              <a:spcAft>
                <a:spcPts val="600"/>
              </a:spcAft>
            </a:pPr>
            <a:r>
              <a:rPr lang="en-US" altLang="en-US" dirty="0">
                <a:cs typeface="Arial" panose="020B0604020202020204" pitchFamily="34" charset="0"/>
              </a:rPr>
              <a:t>Marketing and promotion </a:t>
            </a:r>
          </a:p>
          <a:p>
            <a:pPr marL="0" indent="0">
              <a:spcBef>
                <a:spcPct val="0"/>
              </a:spcBef>
              <a:spcAft>
                <a:spcPts val="600"/>
              </a:spcAft>
              <a:buNone/>
            </a:pPr>
            <a:r>
              <a:rPr lang="en-US" altLang="en-US" dirty="0">
                <a:ea typeface="ヒラギノ角ゴ Pro W3" pitchFamily="122" charset="-128"/>
              </a:rPr>
              <a:t>Competitive advantage achieved when:</a:t>
            </a:r>
          </a:p>
          <a:p>
            <a:pPr lvl="1">
              <a:spcBef>
                <a:spcPct val="0"/>
              </a:spcBef>
              <a:spcAft>
                <a:spcPts val="600"/>
              </a:spcAft>
            </a:pPr>
            <a:r>
              <a:rPr lang="en-US" altLang="en-US" dirty="0">
                <a:cs typeface="Arial" panose="020B0604020202020204" pitchFamily="34" charset="0"/>
              </a:rPr>
              <a:t>Value – Cost &gt; competitors</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1">
            <a:extLst>
              <a:ext uri="{FF2B5EF4-FFF2-40B4-BE49-F238E27FC236}">
                <a16:creationId xmlns:a16="http://schemas.microsoft.com/office/drawing/2014/main" id="{6E8C6E24-115C-436D-B834-2C54E73EAA10}"/>
              </a:ext>
            </a:extLst>
          </p:cNvPr>
          <p:cNvSpPr>
            <a:spLocks noGrp="1"/>
          </p:cNvSpPr>
          <p:nvPr>
            <p:ph type="title"/>
          </p:nvPr>
        </p:nvSpPr>
        <p:spPr bwMode="auto">
          <a:xfrm>
            <a:off x="0" y="-152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IN" altLang="en-US" dirty="0">
                <a:cs typeface="Arial" panose="020B0604020202020204" pitchFamily="34" charset="0"/>
              </a:rPr>
              <a:t>Differentiation Strategy: </a:t>
            </a:r>
            <a:br>
              <a:rPr lang="en-IN" altLang="en-US" dirty="0">
                <a:cs typeface="Arial" panose="020B0604020202020204" pitchFamily="34" charset="0"/>
              </a:rPr>
            </a:br>
            <a:r>
              <a:rPr lang="en-IN" altLang="en-US" dirty="0">
                <a:cs typeface="Arial" panose="020B0604020202020204" pitchFamily="34" charset="0"/>
              </a:rPr>
              <a:t>Achieving Competitive Advantage</a:t>
            </a:r>
            <a:endParaRPr lang="en-US" altLang="en-US" dirty="0">
              <a:ea typeface="ヒラギノ角ゴ Pro W3" pitchFamily="122" charset="-128"/>
            </a:endParaRPr>
          </a:p>
        </p:txBody>
      </p:sp>
      <p:sp>
        <p:nvSpPr>
          <p:cNvPr id="91139" name="Content Placeholder 2">
            <a:extLst>
              <a:ext uri="{FF2B5EF4-FFF2-40B4-BE49-F238E27FC236}">
                <a16:creationId xmlns:a16="http://schemas.microsoft.com/office/drawing/2014/main" id="{F847F5F8-44E6-4C1C-9465-ACDAD8062485}"/>
              </a:ext>
            </a:extLst>
          </p:cNvPr>
          <p:cNvSpPr>
            <a:spLocks noGrp="1" noChangeArrowheads="1"/>
          </p:cNvSpPr>
          <p:nvPr>
            <p:ph sz="half" idx="2"/>
          </p:nvPr>
        </p:nvSpPr>
        <p:spPr bwMode="auto">
          <a:xfrm>
            <a:off x="152400" y="1447800"/>
            <a:ext cx="2324100" cy="4079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6.3</a:t>
            </a:r>
          </a:p>
        </p:txBody>
      </p:sp>
      <p:pic>
        <p:nvPicPr>
          <p:cNvPr id="3" name="Picture 2" descr="This is a bar graphic depicting Competitive Position in differentiation strategy.">
            <a:extLst>
              <a:ext uri="{FF2B5EF4-FFF2-40B4-BE49-F238E27FC236}">
                <a16:creationId xmlns:a16="http://schemas.microsoft.com/office/drawing/2014/main" id="{C64D739F-0DE8-40FB-A285-A349984AA5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7006" y="1285129"/>
            <a:ext cx="6408145" cy="4786884"/>
          </a:xfrm>
          <a:prstGeom prst="rect">
            <a:avLst/>
          </a:prstGeom>
        </p:spPr>
      </p:pic>
      <p:sp>
        <p:nvSpPr>
          <p:cNvPr id="91141" name="Content Placeholder 1">
            <a:extLst>
              <a:ext uri="{FF2B5EF4-FFF2-40B4-BE49-F238E27FC236}">
                <a16:creationId xmlns:a16="http://schemas.microsoft.com/office/drawing/2014/main" id="{DDE3DDCD-81D3-438A-8156-DC5828E0918E}"/>
              </a:ext>
            </a:extLst>
          </p:cNvPr>
          <p:cNvSpPr>
            <a:spLocks noGrp="1"/>
          </p:cNvSpPr>
          <p:nvPr>
            <p:ph sz="half" idx="1"/>
          </p:nvPr>
        </p:nvSpPr>
        <p:spPr bwMode="auto">
          <a:xfrm>
            <a:off x="2128865" y="6045993"/>
            <a:ext cx="6406286" cy="4079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a:buFont typeface="Arial" panose="020B0604020202020204" pitchFamily="34" charset="0"/>
              <a:buNone/>
            </a:pPr>
            <a:r>
              <a:rPr lang="en-US" altLang="en-US" sz="1000" dirty="0"/>
              <a:t>SOURCE: Adapted from M.E. Porter (1980), Competitive Strategy. Techniques for Analyzing Industries and Competitors (New York: Free Press).</a:t>
            </a:r>
          </a:p>
        </p:txBody>
      </p:sp>
      <p:sp>
        <p:nvSpPr>
          <p:cNvPr id="91140" name="Text Placeholder 2">
            <a:extLst>
              <a:ext uri="{FF2B5EF4-FFF2-40B4-BE49-F238E27FC236}">
                <a16:creationId xmlns:a16="http://schemas.microsoft.com/office/drawing/2014/main" id="{C490DA8F-753F-4B3B-8A8D-0447B2B706AF}"/>
              </a:ext>
            </a:extLst>
          </p:cNvPr>
          <p:cNvSpPr>
            <a:spLocks noGrp="1"/>
          </p:cNvSpPr>
          <p:nvPr>
            <p:ph type="body" sz="quarter" idx="11"/>
          </p:nvPr>
        </p:nvSpPr>
        <p:spPr bwMode="auto">
          <a:xfrm>
            <a:off x="1828800" y="6634163"/>
            <a:ext cx="3657600" cy="1476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4" action="ppaction://hlinksldjump"/>
              </a:rPr>
              <a:t>Jump to Appendix 4 long image description</a:t>
            </a:r>
            <a:endParaRPr lang="en-US" altLang="en-US" dirty="0"/>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itle 1">
            <a:extLst>
              <a:ext uri="{FF2B5EF4-FFF2-40B4-BE49-F238E27FC236}">
                <a16:creationId xmlns:a16="http://schemas.microsoft.com/office/drawing/2014/main" id="{2EBC8036-0398-48B0-949A-EEE5F0719F25}"/>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Economies of Scale and Scope</a:t>
            </a:r>
          </a:p>
        </p:txBody>
      </p:sp>
      <p:sp>
        <p:nvSpPr>
          <p:cNvPr id="93187" name="Content Placeholder 2">
            <a:extLst>
              <a:ext uri="{FF2B5EF4-FFF2-40B4-BE49-F238E27FC236}">
                <a16:creationId xmlns:a16="http://schemas.microsoft.com/office/drawing/2014/main" id="{6E832B29-4703-467F-AFEE-74A7275ADCE7}"/>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en-US" altLang="en-US" dirty="0">
                <a:ea typeface="ヒラギノ角ゴ Pro W3" pitchFamily="122" charset="-128"/>
              </a:rPr>
              <a:t>Economies of Scale</a:t>
            </a:r>
          </a:p>
          <a:p>
            <a:pPr lvl="1"/>
            <a:r>
              <a:rPr lang="en-US" altLang="en-US" dirty="0">
                <a:ea typeface="ヒラギノ角ゴ Pro W3" pitchFamily="122" charset="-128"/>
              </a:rPr>
              <a:t>Decreases in cost per unit</a:t>
            </a:r>
          </a:p>
          <a:p>
            <a:pPr lvl="1"/>
            <a:r>
              <a:rPr lang="en-US" altLang="en-US" dirty="0">
                <a:ea typeface="ヒラギノ角ゴ Pro W3" pitchFamily="122" charset="-128"/>
              </a:rPr>
              <a:t>Achieved as output increases</a:t>
            </a:r>
          </a:p>
          <a:p>
            <a:pPr marL="0" indent="0">
              <a:buNone/>
            </a:pPr>
            <a:r>
              <a:rPr lang="en-US" altLang="en-US" dirty="0">
                <a:ea typeface="ヒラギノ角ゴ Pro W3" pitchFamily="122" charset="-128"/>
              </a:rPr>
              <a:t>Economies of Scope</a:t>
            </a:r>
          </a:p>
          <a:p>
            <a:pPr lvl="1"/>
            <a:r>
              <a:rPr lang="en-US" altLang="en-US" dirty="0">
                <a:ea typeface="ヒラギノ角ゴ Pro W3" pitchFamily="122" charset="-128"/>
              </a:rPr>
              <a:t>Producing two outputs at less cost</a:t>
            </a:r>
          </a:p>
          <a:p>
            <a:pPr lvl="1"/>
            <a:r>
              <a:rPr lang="en-US" altLang="en-US" dirty="0">
                <a:ea typeface="ヒラギノ角ゴ Pro W3" pitchFamily="122" charset="-128"/>
              </a:rPr>
              <a:t>Shares resources or technology</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a:extLst>
              <a:ext uri="{FF2B5EF4-FFF2-40B4-BE49-F238E27FC236}">
                <a16:creationId xmlns:a16="http://schemas.microsoft.com/office/drawing/2014/main" id="{38437C4D-1814-4C43-9F17-54FB7DC7DC57}"/>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Three Drivers That Increase Perceived Value</a:t>
            </a:r>
          </a:p>
        </p:txBody>
      </p:sp>
      <p:sp>
        <p:nvSpPr>
          <p:cNvPr id="95235" name="Content Placeholder 2">
            <a:extLst>
              <a:ext uri="{FF2B5EF4-FFF2-40B4-BE49-F238E27FC236}">
                <a16:creationId xmlns:a16="http://schemas.microsoft.com/office/drawing/2014/main" id="{B6E5FB8D-62DB-4C6C-AB5D-CC260D724C77}"/>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en-US" altLang="en-US" dirty="0">
                <a:ea typeface="ヒラギノ角ゴ Pro W3" pitchFamily="122" charset="-128"/>
              </a:rPr>
              <a:t>Product features</a:t>
            </a:r>
          </a:p>
          <a:p>
            <a:pPr lvl="1"/>
            <a:r>
              <a:rPr lang="en-US" altLang="en-US" dirty="0">
                <a:ea typeface="ヒラギノ角ゴ Pro W3" pitchFamily="122" charset="-128"/>
              </a:rPr>
              <a:t>Enables differentiation</a:t>
            </a:r>
          </a:p>
          <a:p>
            <a:pPr marL="0" indent="0">
              <a:buNone/>
            </a:pPr>
            <a:r>
              <a:rPr lang="en-US" altLang="en-US" dirty="0">
                <a:ea typeface="ヒラギノ角ゴ Pro W3" pitchFamily="122" charset="-128"/>
              </a:rPr>
              <a:t>Customer service</a:t>
            </a:r>
          </a:p>
          <a:p>
            <a:pPr marL="0" indent="0">
              <a:buNone/>
            </a:pPr>
            <a:r>
              <a:rPr lang="en-US" altLang="en-US" dirty="0">
                <a:ea typeface="ヒラギノ角ゴ Pro W3" pitchFamily="122" charset="-128"/>
              </a:rPr>
              <a:t>Complements</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itle 1">
            <a:extLst>
              <a:ext uri="{FF2B5EF4-FFF2-40B4-BE49-F238E27FC236}">
                <a16:creationId xmlns:a16="http://schemas.microsoft.com/office/drawing/2014/main" id="{5FD670AD-635C-416E-B892-2C2B5B423C09}"/>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Differentiation Strategies: Summary</a:t>
            </a:r>
          </a:p>
        </p:txBody>
      </p:sp>
      <p:sp>
        <p:nvSpPr>
          <p:cNvPr id="97283" name="Content Placeholder 2">
            <a:extLst>
              <a:ext uri="{FF2B5EF4-FFF2-40B4-BE49-F238E27FC236}">
                <a16:creationId xmlns:a16="http://schemas.microsoft.com/office/drawing/2014/main" id="{939D80E2-5E3A-41F4-9792-43225EF8146F}"/>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en-US" altLang="en-US" dirty="0">
                <a:ea typeface="ヒラギノ角ゴ Pro W3" pitchFamily="122" charset="-128"/>
              </a:rPr>
              <a:t>Focused on adding value</a:t>
            </a:r>
          </a:p>
          <a:p>
            <a:pPr lvl="1"/>
            <a:r>
              <a:rPr lang="en-US" altLang="en-US" dirty="0">
                <a:ea typeface="ヒラギノ角ゴ Pro W3" pitchFamily="122" charset="-128"/>
              </a:rPr>
              <a:t>Unique features</a:t>
            </a:r>
          </a:p>
          <a:p>
            <a:pPr lvl="1"/>
            <a:r>
              <a:rPr lang="en-US" altLang="en-US" dirty="0">
                <a:ea typeface="ヒラギノ角ゴ Pro W3" pitchFamily="122" charset="-128"/>
              </a:rPr>
              <a:t>Customer service</a:t>
            </a:r>
          </a:p>
          <a:p>
            <a:pPr lvl="1"/>
            <a:r>
              <a:rPr lang="en-US" altLang="en-US" dirty="0">
                <a:ea typeface="ヒラギノ角ゴ Pro W3" pitchFamily="122" charset="-128"/>
              </a:rPr>
              <a:t>Effective marketing</a:t>
            </a:r>
          </a:p>
          <a:p>
            <a:pPr marL="0" indent="0">
              <a:buNone/>
            </a:pPr>
            <a:r>
              <a:rPr lang="en-US" altLang="en-US" dirty="0">
                <a:ea typeface="ヒラギノ角ゴ Pro W3" pitchFamily="122" charset="-128"/>
              </a:rPr>
              <a:t>Can increase costs</a:t>
            </a:r>
          </a:p>
          <a:p>
            <a:pPr lvl="1"/>
            <a:r>
              <a:rPr lang="en-US" altLang="en-US" dirty="0">
                <a:cs typeface="Arial" panose="020B0604020202020204" pitchFamily="34" charset="0"/>
              </a:rPr>
              <a:t>R&amp;D / innovation needed</a:t>
            </a:r>
          </a:p>
          <a:p>
            <a:pPr marL="0" indent="0">
              <a:buNone/>
            </a:pPr>
            <a:r>
              <a:rPr lang="en-US" altLang="en-US" dirty="0">
                <a:cs typeface="Arial" panose="020B0604020202020204" pitchFamily="34" charset="0"/>
              </a:rPr>
              <a:t>Customers willing to pay a premium</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itle 1">
            <a:extLst>
              <a:ext uri="{FF2B5EF4-FFF2-40B4-BE49-F238E27FC236}">
                <a16:creationId xmlns:a16="http://schemas.microsoft.com/office/drawing/2014/main" id="{5E788A5B-4FC6-46F6-9CA6-5F62C5D3D873}"/>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Cost Leadership Strategy</a:t>
            </a:r>
          </a:p>
        </p:txBody>
      </p:sp>
      <p:sp>
        <p:nvSpPr>
          <p:cNvPr id="98307" name="Content Placeholder 2">
            <a:extLst>
              <a:ext uri="{FF2B5EF4-FFF2-40B4-BE49-F238E27FC236}">
                <a16:creationId xmlns:a16="http://schemas.microsoft.com/office/drawing/2014/main" id="{C8F06423-FFE9-4DE2-AE2F-B34D179D1E76}"/>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en-US" altLang="en-US" dirty="0">
                <a:ea typeface="ヒラギノ角ゴ Pro W3" pitchFamily="122" charset="-128"/>
              </a:rPr>
              <a:t>Goal: </a:t>
            </a:r>
          </a:p>
          <a:p>
            <a:pPr lvl="1"/>
            <a:r>
              <a:rPr lang="en-US" altLang="en-US" dirty="0">
                <a:cs typeface="Arial" panose="020B0604020202020204" pitchFamily="34" charset="0"/>
              </a:rPr>
              <a:t>Reduce cost below competitors</a:t>
            </a:r>
          </a:p>
          <a:p>
            <a:pPr lvl="1"/>
            <a:r>
              <a:rPr lang="en-US" altLang="en-US" dirty="0">
                <a:cs typeface="Arial" panose="020B0604020202020204" pitchFamily="34" charset="0"/>
              </a:rPr>
              <a:t>Offer adequate value</a:t>
            </a:r>
          </a:p>
          <a:p>
            <a:pPr lvl="1"/>
            <a:r>
              <a:rPr lang="en-US" altLang="en-US" dirty="0">
                <a:cs typeface="Arial" panose="020B0604020202020204" pitchFamily="34" charset="0"/>
              </a:rPr>
              <a:t>Reduce prices for customers</a:t>
            </a:r>
          </a:p>
          <a:p>
            <a:pPr lvl="1"/>
            <a:r>
              <a:rPr lang="en-US" altLang="en-US" dirty="0">
                <a:cs typeface="Arial" panose="020B0604020202020204" pitchFamily="34" charset="0"/>
              </a:rPr>
              <a:t>Optimize the value chain for low cost</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itle 1">
            <a:extLst>
              <a:ext uri="{FF2B5EF4-FFF2-40B4-BE49-F238E27FC236}">
                <a16:creationId xmlns:a16="http://schemas.microsoft.com/office/drawing/2014/main" id="{1383A41B-DFF1-4999-AF62-6190F275A86A}"/>
              </a:ext>
            </a:extLst>
          </p:cNvPr>
          <p:cNvSpPr>
            <a:spLocks noGrp="1"/>
          </p:cNvSpPr>
          <p:nvPr>
            <p:ph type="title"/>
          </p:nvPr>
        </p:nvSpPr>
        <p:spPr bwMode="auto">
          <a:xfrm>
            <a:off x="0" y="-152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IN" altLang="en-US" dirty="0">
                <a:cs typeface="Arial" panose="020B0604020202020204" pitchFamily="34" charset="0"/>
              </a:rPr>
              <a:t>Cost Leadership Strategy: </a:t>
            </a:r>
            <a:br>
              <a:rPr lang="en-IN" altLang="en-US" dirty="0">
                <a:cs typeface="Arial" panose="020B0604020202020204" pitchFamily="34" charset="0"/>
              </a:rPr>
            </a:br>
            <a:r>
              <a:rPr lang="en-IN" altLang="en-US" dirty="0">
                <a:cs typeface="Arial" panose="020B0604020202020204" pitchFamily="34" charset="0"/>
              </a:rPr>
              <a:t>Achieving Competitive Advantage</a:t>
            </a:r>
            <a:endParaRPr lang="en-US" altLang="en-US" dirty="0">
              <a:ea typeface="ヒラギノ角ゴ Pro W3" pitchFamily="122" charset="-128"/>
            </a:endParaRPr>
          </a:p>
        </p:txBody>
      </p:sp>
      <p:sp>
        <p:nvSpPr>
          <p:cNvPr id="100355" name="Content Placeholder 2">
            <a:extLst>
              <a:ext uri="{FF2B5EF4-FFF2-40B4-BE49-F238E27FC236}">
                <a16:creationId xmlns:a16="http://schemas.microsoft.com/office/drawing/2014/main" id="{7CF5138D-4BCD-472F-8810-1E9485088B1D}"/>
              </a:ext>
            </a:extLst>
          </p:cNvPr>
          <p:cNvSpPr>
            <a:spLocks noGrp="1" noChangeArrowheads="1"/>
          </p:cNvSpPr>
          <p:nvPr>
            <p:ph sz="half" idx="2"/>
          </p:nvPr>
        </p:nvSpPr>
        <p:spPr bwMode="auto">
          <a:xfrm>
            <a:off x="6705600" y="6148388"/>
            <a:ext cx="2324100" cy="4079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6.4</a:t>
            </a:r>
          </a:p>
        </p:txBody>
      </p:sp>
      <p:pic>
        <p:nvPicPr>
          <p:cNvPr id="3" name="Picture 2" descr="The bar graphic shows competitive position in cost leadership strategy.">
            <a:extLst>
              <a:ext uri="{FF2B5EF4-FFF2-40B4-BE49-F238E27FC236}">
                <a16:creationId xmlns:a16="http://schemas.microsoft.com/office/drawing/2014/main" id="{956F4186-C7FA-4012-8CCE-7CB1E8C96F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8700" y="1627137"/>
            <a:ext cx="7086600" cy="4521251"/>
          </a:xfrm>
          <a:prstGeom prst="rect">
            <a:avLst/>
          </a:prstGeom>
        </p:spPr>
      </p:pic>
      <p:sp>
        <p:nvSpPr>
          <p:cNvPr id="100356" name="Text Placeholder 2">
            <a:extLst>
              <a:ext uri="{FF2B5EF4-FFF2-40B4-BE49-F238E27FC236}">
                <a16:creationId xmlns:a16="http://schemas.microsoft.com/office/drawing/2014/main" id="{24348E38-BA0B-47F6-993D-B0222E6F6ECE}"/>
              </a:ext>
            </a:extLst>
          </p:cNvPr>
          <p:cNvSpPr>
            <a:spLocks noGrp="1"/>
          </p:cNvSpPr>
          <p:nvPr>
            <p:ph type="body" sz="quarter" idx="11"/>
          </p:nvPr>
        </p:nvSpPr>
        <p:spPr bwMode="auto">
          <a:xfrm>
            <a:off x="1828800" y="6629400"/>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4" action="ppaction://hlinksldjump"/>
              </a:rPr>
              <a:t>Jump to Appendix 5 long image description</a:t>
            </a:r>
            <a:endParaRPr lang="en-US" altLang="en-US" dirty="0"/>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itle 1">
            <a:extLst>
              <a:ext uri="{FF2B5EF4-FFF2-40B4-BE49-F238E27FC236}">
                <a16:creationId xmlns:a16="http://schemas.microsoft.com/office/drawing/2014/main" id="{31C20DEE-11E3-4B8E-A94C-918721332E72}"/>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Cost Drivers That Keep Costs Low</a:t>
            </a:r>
          </a:p>
        </p:txBody>
      </p:sp>
      <p:sp>
        <p:nvSpPr>
          <p:cNvPr id="102403" name="Content Placeholder 2">
            <a:extLst>
              <a:ext uri="{FF2B5EF4-FFF2-40B4-BE49-F238E27FC236}">
                <a16:creationId xmlns:a16="http://schemas.microsoft.com/office/drawing/2014/main" id="{8F0D0F54-6013-4050-BF6A-82F3A89855D4}"/>
              </a:ext>
            </a:extLst>
          </p:cNvPr>
          <p:cNvSpPr>
            <a:spLocks noGrp="1"/>
          </p:cNvSpPr>
          <p:nvPr>
            <p:ph idx="1"/>
          </p:nvPr>
        </p:nvSpPr>
        <p:spPr bwMode="auto">
          <a:xfrm>
            <a:off x="457200" y="1417638"/>
            <a:ext cx="8458200" cy="51355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en-US" altLang="en-US" dirty="0">
                <a:ea typeface="ヒラギノ角ゴ Pro W3" pitchFamily="122" charset="-128"/>
              </a:rPr>
              <a:t>Cost of input factors</a:t>
            </a:r>
          </a:p>
          <a:p>
            <a:pPr lvl="1"/>
            <a:r>
              <a:rPr lang="en-US" altLang="en-US" dirty="0">
                <a:ea typeface="ヒラギノ角ゴ Pro W3" pitchFamily="122" charset="-128"/>
              </a:rPr>
              <a:t>Raw materials, capital, labor, and IT services</a:t>
            </a:r>
          </a:p>
          <a:p>
            <a:pPr marL="0" indent="0">
              <a:buNone/>
            </a:pPr>
            <a:r>
              <a:rPr lang="en-US" altLang="en-US" dirty="0">
                <a:ea typeface="ヒラギノ角ゴ Pro W3" pitchFamily="122" charset="-128"/>
              </a:rPr>
              <a:t>Economies of scale</a:t>
            </a:r>
          </a:p>
          <a:p>
            <a:pPr lvl="1"/>
            <a:r>
              <a:rPr lang="en-US" altLang="en-US" dirty="0">
                <a:ea typeface="ヒラギノ角ゴ Pro W3" pitchFamily="122" charset="-128"/>
              </a:rPr>
              <a:t>Decreases in cost per unit as output increases</a:t>
            </a:r>
          </a:p>
          <a:p>
            <a:pPr marL="0" indent="0">
              <a:buNone/>
            </a:pPr>
            <a:r>
              <a:rPr lang="en-US" altLang="en-US" dirty="0">
                <a:ea typeface="ヒラギノ角ゴ Pro W3" pitchFamily="122" charset="-128"/>
              </a:rPr>
              <a:t>Learning-curve effects</a:t>
            </a:r>
          </a:p>
          <a:p>
            <a:pPr lvl="1"/>
            <a:r>
              <a:rPr lang="en-US" altLang="en-US" dirty="0">
                <a:ea typeface="ヒラギノ角ゴ Pro W3" pitchFamily="122" charset="-128"/>
              </a:rPr>
              <a:t>Less time to produce output with experience</a:t>
            </a:r>
          </a:p>
          <a:p>
            <a:pPr marL="0" indent="0">
              <a:buNone/>
            </a:pPr>
            <a:r>
              <a:rPr lang="en-US" altLang="en-US" dirty="0">
                <a:ea typeface="ヒラギノ角ゴ Pro W3" pitchFamily="122" charset="-128"/>
              </a:rPr>
              <a:t>Experience-curve effects</a:t>
            </a:r>
          </a:p>
          <a:p>
            <a:pPr lvl="1"/>
            <a:r>
              <a:rPr lang="en-US" altLang="en-US" dirty="0">
                <a:ea typeface="ヒラギノ角ゴ Pro W3" pitchFamily="122" charset="-128"/>
              </a:rPr>
              <a:t>Improvements to technology and production processes</a:t>
            </a:r>
          </a:p>
          <a:p>
            <a:endParaRPr lang="en-US" altLang="en-US" dirty="0">
              <a:ea typeface="ヒラギノ角ゴ Pro W3" pitchFamily="122" charset="-128"/>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Title 1">
            <a:extLst>
              <a:ext uri="{FF2B5EF4-FFF2-40B4-BE49-F238E27FC236}">
                <a16:creationId xmlns:a16="http://schemas.microsoft.com/office/drawing/2014/main" id="{83D9378C-F9EB-4A83-85FC-FF8B4DDD6095}"/>
              </a:ext>
            </a:extLst>
          </p:cNvPr>
          <p:cNvSpPr>
            <a:spLocks noGrp="1"/>
          </p:cNvSpPr>
          <p:nvPr>
            <p:ph type="title"/>
          </p:nvPr>
        </p:nvSpPr>
        <p:spPr bwMode="auto">
          <a:xfrm>
            <a:off x="0" y="301625"/>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IN" altLang="en-US" dirty="0">
                <a:cs typeface="Arial" panose="020B0604020202020204" pitchFamily="34" charset="0"/>
              </a:rPr>
              <a:t>Economies of Scale</a:t>
            </a:r>
            <a:endParaRPr lang="en-US" altLang="en-US" dirty="0">
              <a:ea typeface="ヒラギノ角ゴ Pro W3" pitchFamily="122" charset="-128"/>
            </a:endParaRPr>
          </a:p>
        </p:txBody>
      </p:sp>
      <p:pic>
        <p:nvPicPr>
          <p:cNvPr id="3" name="Picture 2" descr="This relationship between unit cost and output is depicted.">
            <a:extLst>
              <a:ext uri="{FF2B5EF4-FFF2-40B4-BE49-F238E27FC236}">
                <a16:creationId xmlns:a16="http://schemas.microsoft.com/office/drawing/2014/main" id="{ECAE149B-8D8A-43CF-9B64-57D8CB704B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0100" y="1580672"/>
            <a:ext cx="7543800" cy="4563999"/>
          </a:xfrm>
          <a:prstGeom prst="rect">
            <a:avLst/>
          </a:prstGeom>
        </p:spPr>
      </p:pic>
      <p:sp>
        <p:nvSpPr>
          <p:cNvPr id="104451" name="Content Placeholder 2">
            <a:extLst>
              <a:ext uri="{FF2B5EF4-FFF2-40B4-BE49-F238E27FC236}">
                <a16:creationId xmlns:a16="http://schemas.microsoft.com/office/drawing/2014/main" id="{4E236C10-1D5E-44A1-8570-6155C2FED16C}"/>
              </a:ext>
            </a:extLst>
          </p:cNvPr>
          <p:cNvSpPr>
            <a:spLocks noGrp="1" noChangeArrowheads="1"/>
          </p:cNvSpPr>
          <p:nvPr>
            <p:ph sz="half" idx="2"/>
          </p:nvPr>
        </p:nvSpPr>
        <p:spPr bwMode="auto">
          <a:xfrm>
            <a:off x="6705600" y="6148388"/>
            <a:ext cx="2324100" cy="4079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6.5</a:t>
            </a:r>
          </a:p>
        </p:txBody>
      </p:sp>
      <p:sp>
        <p:nvSpPr>
          <p:cNvPr id="104452" name="Text Placeholder 2">
            <a:extLst>
              <a:ext uri="{FF2B5EF4-FFF2-40B4-BE49-F238E27FC236}">
                <a16:creationId xmlns:a16="http://schemas.microsoft.com/office/drawing/2014/main" id="{80E55D94-5ACB-42BF-8A58-5FAB907968CF}"/>
              </a:ext>
            </a:extLst>
          </p:cNvPr>
          <p:cNvSpPr>
            <a:spLocks noGrp="1"/>
          </p:cNvSpPr>
          <p:nvPr>
            <p:ph type="body" sz="quarter" idx="11"/>
          </p:nvPr>
        </p:nvSpPr>
        <p:spPr bwMode="auto">
          <a:xfrm>
            <a:off x="1828800" y="6629400"/>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4" action="ppaction://hlinksldjump"/>
              </a:rPr>
              <a:t>Jump to Appendix 6 long image description</a:t>
            </a:r>
            <a:endParaRPr lang="en-US" altLang="en-US" dirty="0"/>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a:extLst>
              <a:ext uri="{FF2B5EF4-FFF2-40B4-BE49-F238E27FC236}">
                <a16:creationId xmlns:a16="http://schemas.microsoft.com/office/drawing/2014/main" id="{ECBD502F-91CE-40B2-A7CA-6094830DB463}"/>
              </a:ext>
            </a:extLst>
          </p:cNvPr>
          <p:cNvSpPr>
            <a:spLocks noGrp="1"/>
          </p:cNvSpPr>
          <p:nvPr>
            <p:ph type="title"/>
          </p:nvPr>
        </p:nvSpPr>
        <p:spPr bwMode="auto">
          <a:xfrm>
            <a:off x="0" y="2286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The AFI Strategy Framework</a:t>
            </a:r>
          </a:p>
        </p:txBody>
      </p:sp>
      <p:sp>
        <p:nvSpPr>
          <p:cNvPr id="72709" name="Content Placeholder 5">
            <a:extLst>
              <a:ext uri="{FF2B5EF4-FFF2-40B4-BE49-F238E27FC236}">
                <a16:creationId xmlns:a16="http://schemas.microsoft.com/office/drawing/2014/main" id="{4508A015-022A-4341-AABD-C7D7EB3FEFF4}"/>
              </a:ext>
            </a:extLst>
          </p:cNvPr>
          <p:cNvSpPr>
            <a:spLocks noGrp="1" noChangeArrowheads="1"/>
          </p:cNvSpPr>
          <p:nvPr>
            <p:ph sz="half" idx="1"/>
          </p:nvPr>
        </p:nvSpPr>
        <p:spPr bwMode="auto">
          <a:xfrm>
            <a:off x="76200" y="6248400"/>
            <a:ext cx="4038600" cy="51133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1.3</a:t>
            </a:r>
          </a:p>
        </p:txBody>
      </p:sp>
      <p:pic>
        <p:nvPicPr>
          <p:cNvPr id="7" name="Picture 6" descr="The AFI Strategy Framework">
            <a:extLst>
              <a:ext uri="{FF2B5EF4-FFF2-40B4-BE49-F238E27FC236}">
                <a16:creationId xmlns:a16="http://schemas.microsoft.com/office/drawing/2014/main" id="{B746798C-C1B0-49BC-8915-F0772EF45D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7060" y="1278318"/>
            <a:ext cx="7669880" cy="4970082"/>
          </a:xfrm>
          <a:prstGeom prst="rect">
            <a:avLst/>
          </a:prstGeom>
        </p:spPr>
      </p:pic>
      <p:sp>
        <p:nvSpPr>
          <p:cNvPr id="72710" name="Text Placeholder 4">
            <a:extLst>
              <a:ext uri="{FF2B5EF4-FFF2-40B4-BE49-F238E27FC236}">
                <a16:creationId xmlns:a16="http://schemas.microsoft.com/office/drawing/2014/main" id="{03C8FEF3-64D6-421E-8FFB-D12301562DD1}"/>
              </a:ext>
            </a:extLst>
          </p:cNvPr>
          <p:cNvSpPr>
            <a:spLocks noGrp="1"/>
          </p:cNvSpPr>
          <p:nvPr>
            <p:ph type="body" sz="quarter" idx="11"/>
          </p:nvPr>
        </p:nvSpPr>
        <p:spPr bwMode="auto">
          <a:xfrm>
            <a:off x="5395332" y="6477000"/>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4" action="ppaction://hlinksldjump"/>
              </a:rPr>
              <a:t>Jump to Appendix 1 long image description</a:t>
            </a:r>
            <a:endParaRPr lang="en-US" altLang="en-US" dirty="0"/>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Title 1">
            <a:extLst>
              <a:ext uri="{FF2B5EF4-FFF2-40B4-BE49-F238E27FC236}">
                <a16:creationId xmlns:a16="http://schemas.microsoft.com/office/drawing/2014/main" id="{4BA88B71-3FFB-4EA7-925B-EBD521E498E7}"/>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Economies and Diseconomies of Scale</a:t>
            </a:r>
          </a:p>
        </p:txBody>
      </p:sp>
      <p:sp>
        <p:nvSpPr>
          <p:cNvPr id="106499" name="Content Placeholder 2">
            <a:extLst>
              <a:ext uri="{FF2B5EF4-FFF2-40B4-BE49-F238E27FC236}">
                <a16:creationId xmlns:a16="http://schemas.microsoft.com/office/drawing/2014/main" id="{B3177034-9497-4194-947E-2ECA1AFE7A0C}"/>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en-US" altLang="en-US" dirty="0">
                <a:ea typeface="ヒラギノ角ゴ Pro W3" pitchFamily="122" charset="-128"/>
              </a:rPr>
              <a:t>Economies of Scale:</a:t>
            </a:r>
          </a:p>
          <a:p>
            <a:pPr lvl="1"/>
            <a:r>
              <a:rPr lang="en-US" altLang="en-US" dirty="0">
                <a:ea typeface="ヒラギノ角ゴ Pro W3" pitchFamily="122" charset="-128"/>
              </a:rPr>
              <a:t>Spreads fixed costs over a larger output</a:t>
            </a:r>
          </a:p>
          <a:p>
            <a:pPr lvl="1"/>
            <a:r>
              <a:rPr lang="en-US" altLang="en-US" dirty="0">
                <a:ea typeface="ヒラギノ角ゴ Pro W3" pitchFamily="122" charset="-128"/>
              </a:rPr>
              <a:t>Employs specialized systems and equipment</a:t>
            </a:r>
          </a:p>
          <a:p>
            <a:pPr lvl="1"/>
            <a:r>
              <a:rPr lang="en-US" altLang="en-US" dirty="0">
                <a:ea typeface="ヒラギノ角ゴ Pro W3" pitchFamily="122" charset="-128"/>
              </a:rPr>
              <a:t>Takes advantage of certain physical properties</a:t>
            </a:r>
          </a:p>
          <a:p>
            <a:pPr marL="0" indent="0">
              <a:buNone/>
            </a:pPr>
            <a:r>
              <a:rPr lang="en-US" altLang="en-US" dirty="0">
                <a:ea typeface="ヒラギノ角ゴ Pro W3" pitchFamily="122" charset="-128"/>
              </a:rPr>
              <a:t>Diseconomies of Scale:</a:t>
            </a:r>
          </a:p>
          <a:p>
            <a:pPr lvl="1"/>
            <a:r>
              <a:rPr lang="en-US" altLang="en-US" dirty="0">
                <a:ea typeface="ヒラギノ角ゴ Pro W3" pitchFamily="122" charset="-128"/>
              </a:rPr>
              <a:t>Firms too big</a:t>
            </a:r>
          </a:p>
          <a:p>
            <a:pPr lvl="1"/>
            <a:r>
              <a:rPr lang="en-US" altLang="en-US" dirty="0">
                <a:ea typeface="ヒラギノ角ゴ Pro W3" pitchFamily="122" charset="-128"/>
              </a:rPr>
              <a:t>Complexities of too much coordination</a:t>
            </a:r>
          </a:p>
          <a:p>
            <a:pPr lvl="1"/>
            <a:r>
              <a:rPr lang="en-US" altLang="en-US" dirty="0">
                <a:ea typeface="ヒラギノ角ゴ Pro W3" pitchFamily="122" charset="-128"/>
              </a:rPr>
              <a:t>Inflexible and slow</a:t>
            </a:r>
          </a:p>
          <a:p>
            <a:endParaRPr lang="en-US" altLang="en-US" dirty="0">
              <a:ea typeface="ヒラギノ角ゴ Pro W3" pitchFamily="122" charset="-128"/>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Title 1">
            <a:extLst>
              <a:ext uri="{FF2B5EF4-FFF2-40B4-BE49-F238E27FC236}">
                <a16:creationId xmlns:a16="http://schemas.microsoft.com/office/drawing/2014/main" id="{617D1EEA-1E55-45CA-A7C7-B95532E0FE77}"/>
              </a:ext>
            </a:extLst>
          </p:cNvPr>
          <p:cNvSpPr>
            <a:spLocks noGrp="1"/>
          </p:cNvSpPr>
          <p:nvPr>
            <p:ph type="title"/>
          </p:nvPr>
        </p:nvSpPr>
        <p:spPr bwMode="auto">
          <a:xfrm>
            <a:off x="0" y="-152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IN" altLang="en-US" dirty="0">
                <a:cs typeface="Arial" panose="020B0604020202020204" pitchFamily="34" charset="0"/>
              </a:rPr>
              <a:t>Gaining Competitive Advantage Through Learning Curve and Experience Curve Effects</a:t>
            </a:r>
            <a:endParaRPr lang="en-US" altLang="en-US" dirty="0">
              <a:ea typeface="ヒラギノ角ゴ Pro W3" pitchFamily="122" charset="-128"/>
            </a:endParaRPr>
          </a:p>
        </p:txBody>
      </p:sp>
      <p:sp>
        <p:nvSpPr>
          <p:cNvPr id="108547" name="Content Placeholder 2">
            <a:extLst>
              <a:ext uri="{FF2B5EF4-FFF2-40B4-BE49-F238E27FC236}">
                <a16:creationId xmlns:a16="http://schemas.microsoft.com/office/drawing/2014/main" id="{4DC107D3-C90F-4CBC-AF85-52913C2F42B8}"/>
              </a:ext>
            </a:extLst>
          </p:cNvPr>
          <p:cNvSpPr>
            <a:spLocks noGrp="1" noChangeArrowheads="1"/>
          </p:cNvSpPr>
          <p:nvPr>
            <p:ph sz="half" idx="2"/>
          </p:nvPr>
        </p:nvSpPr>
        <p:spPr bwMode="auto">
          <a:xfrm>
            <a:off x="6705600" y="6148388"/>
            <a:ext cx="2324100" cy="4079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6.7</a:t>
            </a:r>
          </a:p>
        </p:txBody>
      </p:sp>
      <p:pic>
        <p:nvPicPr>
          <p:cNvPr id="3" name="Picture 2" descr="The line graphic gives examples of 3 firms and their learning and experience curves.">
            <a:extLst>
              <a:ext uri="{FF2B5EF4-FFF2-40B4-BE49-F238E27FC236}">
                <a16:creationId xmlns:a16="http://schemas.microsoft.com/office/drawing/2014/main" id="{AD641AD2-FC10-4EF4-83AB-1FCAFF979D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1609596"/>
            <a:ext cx="7467600" cy="4241597"/>
          </a:xfrm>
          <a:prstGeom prst="rect">
            <a:avLst/>
          </a:prstGeom>
        </p:spPr>
      </p:pic>
      <p:sp>
        <p:nvSpPr>
          <p:cNvPr id="108548" name="Text Placeholder 2">
            <a:extLst>
              <a:ext uri="{FF2B5EF4-FFF2-40B4-BE49-F238E27FC236}">
                <a16:creationId xmlns:a16="http://schemas.microsoft.com/office/drawing/2014/main" id="{57D3806E-0713-41C0-AB8C-9583DE9C4FE1}"/>
              </a:ext>
            </a:extLst>
          </p:cNvPr>
          <p:cNvSpPr>
            <a:spLocks noGrp="1"/>
          </p:cNvSpPr>
          <p:nvPr>
            <p:ph type="body" sz="quarter" idx="11"/>
          </p:nvPr>
        </p:nvSpPr>
        <p:spPr bwMode="auto">
          <a:xfrm>
            <a:off x="1828800" y="6629400"/>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4" action="ppaction://hlinksldjump"/>
              </a:rPr>
              <a:t>Jump to Appendix 7 long image description</a:t>
            </a:r>
            <a:endParaRPr lang="en-US" altLang="en-US" dirty="0"/>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Title 1">
            <a:extLst>
              <a:ext uri="{FF2B5EF4-FFF2-40B4-BE49-F238E27FC236}">
                <a16:creationId xmlns:a16="http://schemas.microsoft.com/office/drawing/2014/main" id="{C9932FF5-5B3A-4BA0-B04A-833208EB05A6}"/>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Cost Leadership Strategies: Summary</a:t>
            </a:r>
          </a:p>
        </p:txBody>
      </p:sp>
      <p:sp>
        <p:nvSpPr>
          <p:cNvPr id="110595" name="Content Placeholder 2">
            <a:extLst>
              <a:ext uri="{FF2B5EF4-FFF2-40B4-BE49-F238E27FC236}">
                <a16:creationId xmlns:a16="http://schemas.microsoft.com/office/drawing/2014/main" id="{D930885E-0D02-4F8F-BAF6-E7C697656277}"/>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en-US" altLang="en-US" dirty="0">
                <a:ea typeface="ヒラギノ角ゴ Pro W3" pitchFamily="122" charset="-128"/>
              </a:rPr>
              <a:t>Focus on:</a:t>
            </a:r>
          </a:p>
          <a:p>
            <a:pPr lvl="1"/>
            <a:r>
              <a:rPr lang="en-US" altLang="en-US" dirty="0">
                <a:ea typeface="ヒラギノ角ゴ Pro W3" pitchFamily="122" charset="-128"/>
              </a:rPr>
              <a:t>Offering lower costs than competitors</a:t>
            </a:r>
          </a:p>
          <a:p>
            <a:pPr lvl="1"/>
            <a:r>
              <a:rPr lang="en-US" altLang="en-US" dirty="0">
                <a:ea typeface="ヒラギノ角ゴ Pro W3" pitchFamily="122" charset="-128"/>
              </a:rPr>
              <a:t>Maintaining acceptable quality</a:t>
            </a:r>
          </a:p>
          <a:p>
            <a:pPr marL="0" indent="0">
              <a:buNone/>
            </a:pPr>
            <a:r>
              <a:rPr lang="en-US" altLang="en-US" dirty="0">
                <a:ea typeface="ヒラギノ角ゴ Pro W3" pitchFamily="122" charset="-128"/>
              </a:rPr>
              <a:t>Appeals to the bargain-conscious buyer</a:t>
            </a:r>
          </a:p>
          <a:p>
            <a:pPr lvl="1"/>
            <a:r>
              <a:rPr lang="en-US" altLang="en-US" dirty="0">
                <a:ea typeface="ヒラギノ角ゴ Pro W3" pitchFamily="122" charset="-128"/>
              </a:rPr>
              <a:t>Attracts an increased sales</a:t>
            </a:r>
          </a:p>
          <a:p>
            <a:pPr marL="0" indent="0">
              <a:buNone/>
            </a:pPr>
            <a:r>
              <a:rPr lang="en-US" altLang="en-US" dirty="0">
                <a:ea typeface="ヒラギノ角ゴ Pro W3" pitchFamily="122" charset="-128"/>
              </a:rPr>
              <a:t>Can be profitable over a long period of time</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Title 1">
            <a:extLst>
              <a:ext uri="{FF2B5EF4-FFF2-40B4-BE49-F238E27FC236}">
                <a16:creationId xmlns:a16="http://schemas.microsoft.com/office/drawing/2014/main" id="{FABD1F16-B5CE-4A43-9E01-EF9C7ADCA5A6}"/>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Benefits &amp; Risks of Competitive Positioning</a:t>
            </a:r>
          </a:p>
        </p:txBody>
      </p:sp>
      <p:graphicFrame>
        <p:nvGraphicFramePr>
          <p:cNvPr id="2" name="Table 1">
            <a:extLst>
              <a:ext uri="{FF2B5EF4-FFF2-40B4-BE49-F238E27FC236}">
                <a16:creationId xmlns:a16="http://schemas.microsoft.com/office/drawing/2014/main" id="{F9F6FAB3-6562-4F5F-ADCF-584761DF0E13}"/>
              </a:ext>
            </a:extLst>
          </p:cNvPr>
          <p:cNvGraphicFramePr>
            <a:graphicFrameLocks noGrp="1"/>
          </p:cNvGraphicFramePr>
          <p:nvPr>
            <p:extLst>
              <p:ext uri="{D42A27DB-BD31-4B8C-83A1-F6EECF244321}">
                <p14:modId xmlns:p14="http://schemas.microsoft.com/office/powerpoint/2010/main" val="814208248"/>
              </p:ext>
            </p:extLst>
          </p:nvPr>
        </p:nvGraphicFramePr>
        <p:xfrm>
          <a:off x="0" y="1397000"/>
          <a:ext cx="9144000" cy="4722446"/>
        </p:xfrm>
        <a:graphic>
          <a:graphicData uri="http://schemas.openxmlformats.org/drawingml/2006/table">
            <a:tbl>
              <a:tblPr firstRow="1" bandRow="1">
                <a:tableStyleId>{5940675A-B579-460E-94D1-54222C63F5DA}</a:tableStyleId>
              </a:tblPr>
              <a:tblGrid>
                <a:gridCol w="1295400">
                  <a:extLst>
                    <a:ext uri="{9D8B030D-6E8A-4147-A177-3AD203B41FA5}">
                      <a16:colId xmlns:a16="http://schemas.microsoft.com/office/drawing/2014/main" val="20000"/>
                    </a:ext>
                  </a:extLst>
                </a:gridCol>
                <a:gridCol w="2362200">
                  <a:extLst>
                    <a:ext uri="{9D8B030D-6E8A-4147-A177-3AD203B41FA5}">
                      <a16:colId xmlns:a16="http://schemas.microsoft.com/office/drawing/2014/main" val="20001"/>
                    </a:ext>
                  </a:extLst>
                </a:gridCol>
                <a:gridCol w="1828800">
                  <a:extLst>
                    <a:ext uri="{9D8B030D-6E8A-4147-A177-3AD203B41FA5}">
                      <a16:colId xmlns:a16="http://schemas.microsoft.com/office/drawing/2014/main" val="20002"/>
                    </a:ext>
                  </a:extLst>
                </a:gridCol>
                <a:gridCol w="1828800">
                  <a:extLst>
                    <a:ext uri="{9D8B030D-6E8A-4147-A177-3AD203B41FA5}">
                      <a16:colId xmlns:a16="http://schemas.microsoft.com/office/drawing/2014/main" val="20003"/>
                    </a:ext>
                  </a:extLst>
                </a:gridCol>
                <a:gridCol w="1828800">
                  <a:extLst>
                    <a:ext uri="{9D8B030D-6E8A-4147-A177-3AD203B41FA5}">
                      <a16:colId xmlns:a16="http://schemas.microsoft.com/office/drawing/2014/main" val="20004"/>
                    </a:ext>
                  </a:extLst>
                </a:gridCol>
              </a:tblGrid>
              <a:tr h="375123">
                <a:tc>
                  <a:txBody>
                    <a:bodyPr/>
                    <a:lstStyle/>
                    <a:p>
                      <a:pPr algn="ctr"/>
                      <a:r>
                        <a:rPr lang="en-US" sz="1100" b="1" dirty="0"/>
                        <a:t>Competitive Force</a:t>
                      </a:r>
                    </a:p>
                  </a:txBody>
                  <a:tcPr marT="45714" marB="45714"/>
                </a:tc>
                <a:tc>
                  <a:txBody>
                    <a:bodyPr/>
                    <a:lstStyle/>
                    <a:p>
                      <a:pPr algn="ctr"/>
                      <a:r>
                        <a:rPr lang="en-US" sz="1100" b="1" dirty="0"/>
                        <a:t>Differentiation Benefits</a:t>
                      </a:r>
                    </a:p>
                  </a:txBody>
                  <a:tcPr marT="45714" marB="45714"/>
                </a:tc>
                <a:tc>
                  <a:txBody>
                    <a:bodyPr/>
                    <a:lstStyle/>
                    <a:p>
                      <a:pPr algn="ctr"/>
                      <a:r>
                        <a:rPr lang="en-US" sz="1100" b="1" dirty="0"/>
                        <a:t>Differentiation Risks</a:t>
                      </a:r>
                    </a:p>
                  </a:txBody>
                  <a:tcPr marT="45714" marB="45714"/>
                </a:tc>
                <a:tc>
                  <a:txBody>
                    <a:bodyPr/>
                    <a:lstStyle/>
                    <a:p>
                      <a:pPr algn="ctr"/>
                      <a:r>
                        <a:rPr lang="en-US" sz="1100" b="1" dirty="0"/>
                        <a:t>Cost Leadership Benefits</a:t>
                      </a:r>
                    </a:p>
                  </a:txBody>
                  <a:tcPr marT="45714" marB="45714"/>
                </a:tc>
                <a:tc>
                  <a:txBody>
                    <a:bodyPr/>
                    <a:lstStyle/>
                    <a:p>
                      <a:pPr algn="ctr"/>
                      <a:r>
                        <a:rPr lang="en-US" sz="1100" b="1" dirty="0"/>
                        <a:t>Cost Leadership Risks</a:t>
                      </a:r>
                    </a:p>
                  </a:txBody>
                  <a:tcPr marT="45714" marB="45714"/>
                </a:tc>
                <a:extLst>
                  <a:ext uri="{0D108BD9-81ED-4DB2-BD59-A6C34878D82A}">
                    <a16:rowId xmlns:a16="http://schemas.microsoft.com/office/drawing/2014/main" val="10001"/>
                  </a:ext>
                </a:extLst>
              </a:tr>
              <a:tr h="739970">
                <a:tc>
                  <a:txBody>
                    <a:bodyPr/>
                    <a:lstStyle/>
                    <a:p>
                      <a:pPr algn="ctr"/>
                      <a:r>
                        <a:rPr lang="en-US" sz="1100" b="1" dirty="0"/>
                        <a:t>Threat of Entry</a:t>
                      </a:r>
                    </a:p>
                  </a:txBody>
                  <a:tcPr marT="45714" marB="45714"/>
                </a:tc>
                <a:tc>
                  <a:txBody>
                    <a:bodyPr/>
                    <a:lstStyle/>
                    <a:p>
                      <a:pPr marL="171450" indent="-171450">
                        <a:buFont typeface="Arial" panose="020B0604020202020204" pitchFamily="34" charset="0"/>
                        <a:buChar char="•"/>
                      </a:pPr>
                      <a:r>
                        <a:rPr lang="en-US" sz="1000" dirty="0"/>
                        <a:t>Protection against entry due to intangible resources such as a reputation for innovation, quality, or customer service</a:t>
                      </a:r>
                    </a:p>
                  </a:txBody>
                  <a:tcPr marT="45714" marB="45714" anchor="ctr"/>
                </a:tc>
                <a:tc>
                  <a:txBody>
                    <a:bodyPr/>
                    <a:lstStyle/>
                    <a:p>
                      <a:pPr marL="171450" indent="-171450">
                        <a:buFont typeface="Arial" panose="020B0604020202020204" pitchFamily="34" charset="0"/>
                        <a:buChar char="•"/>
                      </a:pPr>
                      <a:r>
                        <a:rPr lang="en-US" sz="1000" dirty="0"/>
                        <a:t>Erosion of margins</a:t>
                      </a:r>
                    </a:p>
                    <a:p>
                      <a:pPr marL="171450" indent="-171450">
                        <a:buFont typeface="Arial" panose="020B0604020202020204" pitchFamily="34" charset="0"/>
                        <a:buChar char="•"/>
                      </a:pPr>
                      <a:r>
                        <a:rPr lang="en-US" sz="1000" dirty="0"/>
                        <a:t>Replacement</a:t>
                      </a:r>
                    </a:p>
                  </a:txBody>
                  <a:tcPr marT="45714" marB="45714" anchor="ctr"/>
                </a:tc>
                <a:tc>
                  <a:txBody>
                    <a:bodyPr/>
                    <a:lstStyle/>
                    <a:p>
                      <a:pPr marL="171450" indent="-171450">
                        <a:buFont typeface="Arial" panose="020B0604020202020204" pitchFamily="34" charset="0"/>
                        <a:buChar char="•"/>
                      </a:pPr>
                      <a:r>
                        <a:rPr lang="en-US" sz="1000" dirty="0"/>
                        <a:t>Protection against entry due to economies of scale</a:t>
                      </a:r>
                    </a:p>
                  </a:txBody>
                  <a:tcPr marT="45714" marB="45714" anchor="ctr"/>
                </a:tc>
                <a:tc>
                  <a:txBody>
                    <a:bodyPr/>
                    <a:lstStyle/>
                    <a:p>
                      <a:pPr marL="171450" indent="-171450">
                        <a:buFont typeface="Arial" panose="020B0604020202020204" pitchFamily="34" charset="0"/>
                        <a:buChar char="•"/>
                      </a:pPr>
                      <a:r>
                        <a:rPr lang="en-US" sz="1000" dirty="0"/>
                        <a:t>Erosion of margins</a:t>
                      </a:r>
                    </a:p>
                    <a:p>
                      <a:pPr marL="171450" indent="-171450">
                        <a:buFont typeface="Arial" panose="020B0604020202020204" pitchFamily="34" charset="0"/>
                        <a:buChar char="•"/>
                      </a:pPr>
                      <a:r>
                        <a:rPr lang="en-US" sz="1000" dirty="0"/>
                        <a:t>Replacement</a:t>
                      </a:r>
                    </a:p>
                  </a:txBody>
                  <a:tcPr marT="45714" marB="45714" anchor="ctr"/>
                </a:tc>
                <a:extLst>
                  <a:ext uri="{0D108BD9-81ED-4DB2-BD59-A6C34878D82A}">
                    <a16:rowId xmlns:a16="http://schemas.microsoft.com/office/drawing/2014/main" val="10002"/>
                  </a:ext>
                </a:extLst>
              </a:tr>
              <a:tr h="578101">
                <a:tc>
                  <a:txBody>
                    <a:bodyPr/>
                    <a:lstStyle/>
                    <a:p>
                      <a:pPr algn="ctr"/>
                      <a:r>
                        <a:rPr lang="en-US" sz="1100" b="1" dirty="0"/>
                        <a:t>Power of Suppliers</a:t>
                      </a:r>
                    </a:p>
                  </a:txBody>
                  <a:tcPr marT="45714" marB="45714"/>
                </a:tc>
                <a:tc>
                  <a:txBody>
                    <a:bodyPr/>
                    <a:lstStyle/>
                    <a:p>
                      <a:pPr marL="171450" indent="-171450" algn="l" defTabSz="457200" rtl="0" eaLnBrk="1" latinLnBrk="0" hangingPunct="1">
                        <a:buFont typeface="Arial" panose="020B0604020202020204" pitchFamily="34" charset="0"/>
                        <a:buChar char="•"/>
                      </a:pPr>
                      <a:r>
                        <a:rPr lang="en-US" sz="1000" kern="1200" dirty="0"/>
                        <a:t>Protection against increase in input prices, which can be passed on to customers</a:t>
                      </a:r>
                      <a:endParaRPr lang="en-US" sz="1000" kern="1200" dirty="0">
                        <a:solidFill>
                          <a:schemeClr val="dk1"/>
                        </a:solidFill>
                        <a:latin typeface="+mn-lt"/>
                        <a:ea typeface="+mn-ea"/>
                        <a:cs typeface="+mn-cs"/>
                      </a:endParaRPr>
                    </a:p>
                  </a:txBody>
                  <a:tcPr marT="45714" marB="45714" anchor="ctr"/>
                </a:tc>
                <a:tc>
                  <a:txBody>
                    <a:bodyPr/>
                    <a:lstStyle/>
                    <a:p>
                      <a:pPr marL="171450" indent="-171450" algn="l" defTabSz="457200" rtl="0" eaLnBrk="1" latinLnBrk="0" hangingPunct="1">
                        <a:buFont typeface="Arial" panose="020B0604020202020204" pitchFamily="34" charset="0"/>
                        <a:buChar char="•"/>
                      </a:pPr>
                      <a:r>
                        <a:rPr lang="en-US" sz="1000" kern="1200" dirty="0"/>
                        <a:t>Erosion of margins</a:t>
                      </a:r>
                      <a:endParaRPr lang="en-US" sz="1000" kern="1200" dirty="0">
                        <a:solidFill>
                          <a:schemeClr val="dk1"/>
                        </a:solidFill>
                        <a:latin typeface="+mn-lt"/>
                        <a:ea typeface="+mn-ea"/>
                        <a:cs typeface="+mn-cs"/>
                      </a:endParaRPr>
                    </a:p>
                  </a:txBody>
                  <a:tcPr marT="45714" marB="45714" anchor="ctr"/>
                </a:tc>
                <a:tc>
                  <a:txBody>
                    <a:bodyPr/>
                    <a:lstStyle/>
                    <a:p>
                      <a:pPr marL="171450" indent="-171450" algn="l" defTabSz="457200" rtl="0" eaLnBrk="1" latinLnBrk="0" hangingPunct="1">
                        <a:buFont typeface="Arial" panose="020B0604020202020204" pitchFamily="34" charset="0"/>
                        <a:buChar char="•"/>
                      </a:pPr>
                      <a:r>
                        <a:rPr lang="en-US" sz="1000" kern="1200" dirty="0"/>
                        <a:t>Protection against increase in input prices, which can be absorbed</a:t>
                      </a:r>
                      <a:endParaRPr lang="en-US" sz="1000" kern="1200" dirty="0">
                        <a:solidFill>
                          <a:schemeClr val="dk1"/>
                        </a:solidFill>
                        <a:latin typeface="+mn-lt"/>
                        <a:ea typeface="+mn-ea"/>
                        <a:cs typeface="+mn-cs"/>
                      </a:endParaRPr>
                    </a:p>
                  </a:txBody>
                  <a:tcPr marT="45714" marB="45714" anchor="ctr"/>
                </a:tc>
                <a:tc>
                  <a:txBody>
                    <a:bodyPr/>
                    <a:lstStyle/>
                    <a:p>
                      <a:pPr marL="171450" indent="-171450" algn="l" defTabSz="457200" rtl="0" eaLnBrk="1" latinLnBrk="0" hangingPunct="1">
                        <a:buFont typeface="Arial" panose="020B0604020202020204" pitchFamily="34" charset="0"/>
                        <a:buChar char="•"/>
                      </a:pPr>
                      <a:r>
                        <a:rPr lang="en-US" sz="1000" kern="1200" dirty="0"/>
                        <a:t>Erosion of margins</a:t>
                      </a:r>
                      <a:endParaRPr lang="en-US" sz="1000" kern="1200" dirty="0">
                        <a:solidFill>
                          <a:schemeClr val="dk1"/>
                        </a:solidFill>
                        <a:latin typeface="+mn-lt"/>
                        <a:ea typeface="+mn-ea"/>
                        <a:cs typeface="+mn-cs"/>
                      </a:endParaRPr>
                    </a:p>
                  </a:txBody>
                  <a:tcPr marT="45714" marB="45714" anchor="ctr"/>
                </a:tc>
                <a:extLst>
                  <a:ext uri="{0D108BD9-81ED-4DB2-BD59-A6C34878D82A}">
                    <a16:rowId xmlns:a16="http://schemas.microsoft.com/office/drawing/2014/main" val="10003"/>
                  </a:ext>
                </a:extLst>
              </a:tr>
              <a:tr h="739970">
                <a:tc>
                  <a:txBody>
                    <a:bodyPr/>
                    <a:lstStyle/>
                    <a:p>
                      <a:pPr algn="ctr"/>
                      <a:r>
                        <a:rPr lang="en-US" sz="1100" b="1" dirty="0"/>
                        <a:t>Power of Buyers</a:t>
                      </a:r>
                    </a:p>
                  </a:txBody>
                  <a:tcPr marT="45714" marB="45714"/>
                </a:tc>
                <a:tc>
                  <a:txBody>
                    <a:bodyPr/>
                    <a:lstStyle/>
                    <a:p>
                      <a:pPr marL="171450" indent="-171450" algn="l" defTabSz="457200" rtl="0" eaLnBrk="1" latinLnBrk="0" hangingPunct="1">
                        <a:buFont typeface="Arial" panose="020B0604020202020204" pitchFamily="34" charset="0"/>
                        <a:buChar char="•"/>
                      </a:pPr>
                      <a:r>
                        <a:rPr lang="en-US" sz="1000" kern="1200" dirty="0"/>
                        <a:t>Protection against decrease in sales prices, because well-differentiated products or services are not perfect imitations</a:t>
                      </a:r>
                      <a:endParaRPr lang="en-US" sz="1000" kern="1200" dirty="0">
                        <a:solidFill>
                          <a:schemeClr val="dk1"/>
                        </a:solidFill>
                        <a:latin typeface="+mn-lt"/>
                        <a:ea typeface="+mn-ea"/>
                        <a:cs typeface="+mn-cs"/>
                      </a:endParaRPr>
                    </a:p>
                  </a:txBody>
                  <a:tcPr marT="45714" marB="45714" anchor="ctr"/>
                </a:tc>
                <a:tc>
                  <a:txBody>
                    <a:bodyPr/>
                    <a:lstStyle/>
                    <a:p>
                      <a:pPr marL="171450" indent="-171450" algn="l" defTabSz="457200" rtl="0" eaLnBrk="1" latinLnBrk="0" hangingPunct="1">
                        <a:buFont typeface="Arial" panose="020B0604020202020204" pitchFamily="34" charset="0"/>
                        <a:buChar char="•"/>
                      </a:pPr>
                      <a:r>
                        <a:rPr lang="en-US" sz="1000" kern="1200" dirty="0"/>
                        <a:t>Erosion of margins</a:t>
                      </a:r>
                      <a:endParaRPr lang="en-US" sz="1000" kern="1200" dirty="0">
                        <a:solidFill>
                          <a:schemeClr val="dk1"/>
                        </a:solidFill>
                        <a:latin typeface="+mn-lt"/>
                        <a:ea typeface="+mn-ea"/>
                        <a:cs typeface="+mn-cs"/>
                      </a:endParaRPr>
                    </a:p>
                  </a:txBody>
                  <a:tcPr marT="45714" marB="45714" anchor="ctr"/>
                </a:tc>
                <a:tc>
                  <a:txBody>
                    <a:bodyPr/>
                    <a:lstStyle/>
                    <a:p>
                      <a:pPr marL="171450" indent="-171450" algn="l" defTabSz="457200" rtl="0" eaLnBrk="1" latinLnBrk="0" hangingPunct="1">
                        <a:buFont typeface="Arial" panose="020B0604020202020204" pitchFamily="34" charset="0"/>
                        <a:buChar char="•"/>
                      </a:pPr>
                      <a:r>
                        <a:rPr lang="en-US" sz="1000" kern="1200" dirty="0"/>
                        <a:t>Protection against decrease in sales prices, which can be absorbed</a:t>
                      </a:r>
                      <a:endParaRPr lang="en-US" sz="1000" kern="1200" dirty="0">
                        <a:solidFill>
                          <a:schemeClr val="dk1"/>
                        </a:solidFill>
                        <a:latin typeface="+mn-lt"/>
                        <a:ea typeface="+mn-ea"/>
                        <a:cs typeface="+mn-cs"/>
                      </a:endParaRPr>
                    </a:p>
                  </a:txBody>
                  <a:tcPr marT="45714" marB="45714" anchor="ctr"/>
                </a:tc>
                <a:tc>
                  <a:txBody>
                    <a:bodyPr/>
                    <a:lstStyle/>
                    <a:p>
                      <a:pPr marL="171450" indent="-171450" algn="l" defTabSz="457200" rtl="0" eaLnBrk="1" latinLnBrk="0" hangingPunct="1">
                        <a:buFont typeface="Arial" panose="020B0604020202020204" pitchFamily="34" charset="0"/>
                        <a:buChar char="•"/>
                      </a:pPr>
                      <a:r>
                        <a:rPr lang="en-US" sz="1000" kern="1200" dirty="0"/>
                        <a:t>Erosion of margins</a:t>
                      </a:r>
                      <a:endParaRPr lang="en-US" sz="1000" kern="1200" dirty="0">
                        <a:solidFill>
                          <a:schemeClr val="dk1"/>
                        </a:solidFill>
                        <a:latin typeface="+mn-lt"/>
                        <a:ea typeface="+mn-ea"/>
                        <a:cs typeface="+mn-cs"/>
                      </a:endParaRPr>
                    </a:p>
                  </a:txBody>
                  <a:tcPr marT="45714" marB="45714" anchor="ctr"/>
                </a:tc>
                <a:extLst>
                  <a:ext uri="{0D108BD9-81ED-4DB2-BD59-A6C34878D82A}">
                    <a16:rowId xmlns:a16="http://schemas.microsoft.com/office/drawing/2014/main" val="10004"/>
                  </a:ext>
                </a:extLst>
              </a:tr>
              <a:tr h="739970">
                <a:tc>
                  <a:txBody>
                    <a:bodyPr/>
                    <a:lstStyle/>
                    <a:p>
                      <a:pPr algn="ctr"/>
                      <a:r>
                        <a:rPr lang="en-US" sz="1100" b="1" dirty="0"/>
                        <a:t>Threat of Substitutes</a:t>
                      </a:r>
                    </a:p>
                  </a:txBody>
                  <a:tcPr marT="45714" marB="45714"/>
                </a:tc>
                <a:tc>
                  <a:txBody>
                    <a:bodyPr/>
                    <a:lstStyle/>
                    <a:p>
                      <a:pPr marL="171450" indent="-171450" algn="l" defTabSz="457200" rtl="0" eaLnBrk="1" latinLnBrk="0" hangingPunct="1">
                        <a:buFont typeface="Arial" panose="020B0604020202020204" pitchFamily="34" charset="0"/>
                        <a:buChar char="•"/>
                      </a:pPr>
                      <a:r>
                        <a:rPr lang="en-US" sz="1000" kern="1200" dirty="0"/>
                        <a:t>Protection against substitute products due to differential appeal</a:t>
                      </a:r>
                      <a:endParaRPr lang="en-US" sz="1000" kern="1200" dirty="0">
                        <a:solidFill>
                          <a:schemeClr val="dk1"/>
                        </a:solidFill>
                        <a:latin typeface="+mn-lt"/>
                        <a:ea typeface="+mn-ea"/>
                        <a:cs typeface="+mn-cs"/>
                      </a:endParaRPr>
                    </a:p>
                  </a:txBody>
                  <a:tcPr marT="45714" marB="45714" anchor="ctr"/>
                </a:tc>
                <a:tc>
                  <a:txBody>
                    <a:bodyPr/>
                    <a:lstStyle/>
                    <a:p>
                      <a:pPr marL="171450" indent="-171450" algn="l" defTabSz="457200" rtl="0" eaLnBrk="1" latinLnBrk="0" hangingPunct="1">
                        <a:buFont typeface="Arial" panose="020B0604020202020204" pitchFamily="34" charset="0"/>
                        <a:buChar char="•"/>
                      </a:pPr>
                      <a:r>
                        <a:rPr lang="en-US" sz="1000" kern="1200" dirty="0"/>
                        <a:t>Replacement, especially when faced with innovation</a:t>
                      </a:r>
                      <a:endParaRPr lang="en-US" sz="1000" kern="1200" dirty="0">
                        <a:solidFill>
                          <a:schemeClr val="dk1"/>
                        </a:solidFill>
                        <a:latin typeface="+mn-lt"/>
                        <a:ea typeface="+mn-ea"/>
                        <a:cs typeface="+mn-cs"/>
                      </a:endParaRPr>
                    </a:p>
                  </a:txBody>
                  <a:tcPr marT="45714" marB="45714" anchor="ctr"/>
                </a:tc>
                <a:tc>
                  <a:txBody>
                    <a:bodyPr/>
                    <a:lstStyle/>
                    <a:p>
                      <a:pPr marL="171450" indent="-171450" algn="l" defTabSz="457200" rtl="0" eaLnBrk="1" latinLnBrk="0" hangingPunct="1">
                        <a:buFont typeface="Arial" panose="020B0604020202020204" pitchFamily="34" charset="0"/>
                        <a:buChar char="•"/>
                      </a:pPr>
                      <a:r>
                        <a:rPr lang="en-US" sz="1000" kern="1200" dirty="0"/>
                        <a:t>Protection against substitute products through further lowering of prices</a:t>
                      </a:r>
                      <a:endParaRPr lang="en-US" sz="1000" kern="1200" dirty="0">
                        <a:solidFill>
                          <a:schemeClr val="dk1"/>
                        </a:solidFill>
                        <a:latin typeface="+mn-lt"/>
                        <a:ea typeface="+mn-ea"/>
                        <a:cs typeface="+mn-cs"/>
                      </a:endParaRPr>
                    </a:p>
                  </a:txBody>
                  <a:tcPr marT="45714" marB="45714" anchor="ctr"/>
                </a:tc>
                <a:tc>
                  <a:txBody>
                    <a:bodyPr/>
                    <a:lstStyle/>
                    <a:p>
                      <a:pPr marL="171450" indent="-171450" algn="l" defTabSz="457200" rtl="0" eaLnBrk="1" latinLnBrk="0" hangingPunct="1">
                        <a:buFont typeface="Arial" panose="020B0604020202020204" pitchFamily="34" charset="0"/>
                        <a:buChar char="•"/>
                      </a:pPr>
                      <a:r>
                        <a:rPr lang="en-US" sz="1000" kern="1200" dirty="0"/>
                        <a:t>Replacement, especially when faced with innovation</a:t>
                      </a:r>
                      <a:endParaRPr lang="en-US" sz="1000" kern="1200" dirty="0">
                        <a:solidFill>
                          <a:schemeClr val="dk1"/>
                        </a:solidFill>
                        <a:latin typeface="+mn-lt"/>
                        <a:ea typeface="+mn-ea"/>
                        <a:cs typeface="+mn-cs"/>
                      </a:endParaRPr>
                    </a:p>
                  </a:txBody>
                  <a:tcPr marT="45714" marB="45714" anchor="ctr"/>
                </a:tc>
                <a:extLst>
                  <a:ext uri="{0D108BD9-81ED-4DB2-BD59-A6C34878D82A}">
                    <a16:rowId xmlns:a16="http://schemas.microsoft.com/office/drawing/2014/main" val="10005"/>
                  </a:ext>
                </a:extLst>
              </a:tr>
              <a:tr h="1549312">
                <a:tc>
                  <a:txBody>
                    <a:bodyPr/>
                    <a:lstStyle/>
                    <a:p>
                      <a:pPr algn="ctr"/>
                      <a:r>
                        <a:rPr lang="en-US" sz="1100" b="1" dirty="0"/>
                        <a:t>Rivalry Among</a:t>
                      </a:r>
                      <a:r>
                        <a:rPr lang="en-US" sz="1100" b="1" baseline="0" dirty="0"/>
                        <a:t> Existing Competitors</a:t>
                      </a:r>
                      <a:endParaRPr lang="en-US" sz="1100" b="1" dirty="0"/>
                    </a:p>
                  </a:txBody>
                  <a:tcPr marT="45714" marB="45714"/>
                </a:tc>
                <a:tc>
                  <a:txBody>
                    <a:bodyPr/>
                    <a:lstStyle/>
                    <a:p>
                      <a:pPr marL="171450" indent="-171450" algn="l" defTabSz="457200" rtl="0" eaLnBrk="1" latinLnBrk="0" hangingPunct="1">
                        <a:buFont typeface="Arial" panose="020B0604020202020204" pitchFamily="34" charset="0"/>
                        <a:buChar char="•"/>
                      </a:pPr>
                      <a:r>
                        <a:rPr lang="en-US" sz="1000" kern="1200" dirty="0"/>
                        <a:t>Protection against competitors if product or service has enough differential appeal to command premium price</a:t>
                      </a:r>
                      <a:endParaRPr lang="en-US" sz="1000" kern="1200" dirty="0">
                        <a:solidFill>
                          <a:schemeClr val="dk1"/>
                        </a:solidFill>
                        <a:latin typeface="+mn-lt"/>
                        <a:ea typeface="+mn-ea"/>
                        <a:cs typeface="+mn-cs"/>
                      </a:endParaRPr>
                    </a:p>
                  </a:txBody>
                  <a:tcPr marT="45714" marB="45714" anchor="ctr"/>
                </a:tc>
                <a:tc>
                  <a:txBody>
                    <a:bodyPr/>
                    <a:lstStyle/>
                    <a:p>
                      <a:pPr marL="171450" indent="-171450" algn="l" defTabSz="457200" rtl="0" eaLnBrk="1" latinLnBrk="0" hangingPunct="1">
                        <a:buFont typeface="Arial" panose="020B0604020202020204" pitchFamily="34" charset="0"/>
                        <a:buChar char="•"/>
                      </a:pPr>
                      <a:r>
                        <a:rPr lang="en-US" sz="1000" kern="1200" dirty="0"/>
                        <a:t>Focus of competition shifts to price</a:t>
                      </a:r>
                    </a:p>
                    <a:p>
                      <a:pPr marL="171450" indent="-171450" algn="l" defTabSz="457200" rtl="0" eaLnBrk="1" latinLnBrk="0" hangingPunct="1">
                        <a:buFont typeface="Arial" panose="020B0604020202020204" pitchFamily="34" charset="0"/>
                        <a:buChar char="•"/>
                      </a:pPr>
                      <a:r>
                        <a:rPr lang="en-US" sz="1000" kern="1200" dirty="0"/>
                        <a:t>Increasing differentiation of product features that do not create value but raise costs</a:t>
                      </a:r>
                    </a:p>
                    <a:p>
                      <a:pPr marL="171450" indent="-171450" algn="l" defTabSz="457200" rtl="0" eaLnBrk="1" latinLnBrk="0" hangingPunct="1">
                        <a:buFont typeface="Arial" panose="020B0604020202020204" pitchFamily="34" charset="0"/>
                        <a:buChar char="•"/>
                      </a:pPr>
                      <a:r>
                        <a:rPr lang="en-US" sz="1000" kern="1200" dirty="0"/>
                        <a:t>Increasing differentiation to raise costs above acceptable threshold</a:t>
                      </a:r>
                      <a:endParaRPr lang="en-US" sz="1000" kern="1200" dirty="0">
                        <a:solidFill>
                          <a:schemeClr val="dk1"/>
                        </a:solidFill>
                        <a:latin typeface="+mn-lt"/>
                        <a:ea typeface="+mn-ea"/>
                        <a:cs typeface="+mn-cs"/>
                      </a:endParaRPr>
                    </a:p>
                  </a:txBody>
                  <a:tcPr marT="45714" marB="45714" anchor="ctr"/>
                </a:tc>
                <a:tc>
                  <a:txBody>
                    <a:bodyPr/>
                    <a:lstStyle/>
                    <a:p>
                      <a:pPr marL="171450" indent="-171450" algn="l" defTabSz="457200" rtl="0" eaLnBrk="1" latinLnBrk="0" hangingPunct="1">
                        <a:buFont typeface="Arial" panose="020B0604020202020204" pitchFamily="34" charset="0"/>
                        <a:buChar char="•"/>
                      </a:pPr>
                      <a:r>
                        <a:rPr lang="en-US" sz="1000" kern="1200" dirty="0"/>
                        <a:t>Protection against price wars because lowest-cost firm will win</a:t>
                      </a:r>
                      <a:endParaRPr lang="en-US" sz="1000" kern="1200" dirty="0">
                        <a:solidFill>
                          <a:schemeClr val="dk1"/>
                        </a:solidFill>
                        <a:latin typeface="+mn-lt"/>
                        <a:ea typeface="+mn-ea"/>
                        <a:cs typeface="+mn-cs"/>
                      </a:endParaRPr>
                    </a:p>
                  </a:txBody>
                  <a:tcPr marT="45714" marB="45714" anchor="ctr"/>
                </a:tc>
                <a:tc>
                  <a:txBody>
                    <a:bodyPr/>
                    <a:lstStyle/>
                    <a:p>
                      <a:pPr marL="171450" indent="-171450" algn="l" defTabSz="457200" rtl="0" eaLnBrk="1" latinLnBrk="0" hangingPunct="1">
                        <a:buFont typeface="Arial" panose="020B0604020202020204" pitchFamily="34" charset="0"/>
                        <a:buChar char="•"/>
                      </a:pPr>
                      <a:r>
                        <a:rPr lang="en-US" sz="1000" kern="1200" dirty="0"/>
                        <a:t>Focus of competition shifts to non-price attributes</a:t>
                      </a:r>
                    </a:p>
                    <a:p>
                      <a:pPr marL="171450" indent="-171450" algn="l" defTabSz="457200" rtl="0" eaLnBrk="1" latinLnBrk="0" hangingPunct="1">
                        <a:buFont typeface="Arial" panose="020B0604020202020204" pitchFamily="34" charset="0"/>
                        <a:buChar char="•"/>
                      </a:pPr>
                      <a:r>
                        <a:rPr lang="en-US" sz="1000" kern="1200" dirty="0"/>
                        <a:t>Lowering costs to drive value creation below acceptable threshold</a:t>
                      </a:r>
                      <a:endParaRPr lang="en-US" sz="1000" kern="1200" dirty="0">
                        <a:solidFill>
                          <a:schemeClr val="dk1"/>
                        </a:solidFill>
                        <a:latin typeface="+mn-lt"/>
                        <a:ea typeface="+mn-ea"/>
                        <a:cs typeface="+mn-cs"/>
                      </a:endParaRPr>
                    </a:p>
                  </a:txBody>
                  <a:tcPr marT="45714" marB="45714" anchor="ctr"/>
                </a:tc>
                <a:extLst>
                  <a:ext uri="{0D108BD9-81ED-4DB2-BD59-A6C34878D82A}">
                    <a16:rowId xmlns:a16="http://schemas.microsoft.com/office/drawing/2014/main" val="10006"/>
                  </a:ext>
                </a:extLst>
              </a:tr>
            </a:tbl>
          </a:graphicData>
        </a:graphic>
      </p:graphicFrame>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Title 1">
            <a:extLst>
              <a:ext uri="{FF2B5EF4-FFF2-40B4-BE49-F238E27FC236}">
                <a16:creationId xmlns:a16="http://schemas.microsoft.com/office/drawing/2014/main" id="{FEA6F155-FFBB-40DD-BE28-1DBC0AC98420}"/>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Successful Business Strategy</a:t>
            </a:r>
          </a:p>
        </p:txBody>
      </p:sp>
      <p:sp>
        <p:nvSpPr>
          <p:cNvPr id="113667" name="Content Placeholder 2">
            <a:extLst>
              <a:ext uri="{FF2B5EF4-FFF2-40B4-BE49-F238E27FC236}">
                <a16:creationId xmlns:a16="http://schemas.microsoft.com/office/drawing/2014/main" id="{796DDA4F-159E-4930-B3CC-4F8724987157}"/>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en-US" altLang="en-US" dirty="0">
                <a:cs typeface="Arial" panose="020B0604020202020204" pitchFamily="34" charset="0"/>
              </a:rPr>
              <a:t>Leverages the firm strengths</a:t>
            </a:r>
          </a:p>
          <a:p>
            <a:pPr marL="0" indent="0">
              <a:buNone/>
            </a:pPr>
            <a:r>
              <a:rPr lang="en-US" altLang="en-US" dirty="0">
                <a:cs typeface="Arial" panose="020B0604020202020204" pitchFamily="34" charset="0"/>
              </a:rPr>
              <a:t>Mitigates firm weaknesses</a:t>
            </a:r>
          </a:p>
          <a:p>
            <a:pPr marL="0" indent="0">
              <a:buNone/>
            </a:pPr>
            <a:r>
              <a:rPr lang="en-US" altLang="en-US" dirty="0">
                <a:ea typeface="ヒラギノ角ゴ Pro W3" pitchFamily="122" charset="-128"/>
              </a:rPr>
              <a:t>Helps the firm:</a:t>
            </a:r>
          </a:p>
          <a:p>
            <a:pPr lvl="1"/>
            <a:r>
              <a:rPr lang="en-US" altLang="en-US" dirty="0">
                <a:cs typeface="Arial" panose="020B0604020202020204" pitchFamily="34" charset="0"/>
              </a:rPr>
              <a:t>Exploit external opportunities</a:t>
            </a:r>
          </a:p>
          <a:p>
            <a:pPr lvl="1"/>
            <a:r>
              <a:rPr lang="en-US" altLang="en-US" dirty="0">
                <a:cs typeface="Arial" panose="020B0604020202020204" pitchFamily="34" charset="0"/>
              </a:rPr>
              <a:t>Avoid external threats</a:t>
            </a:r>
          </a:p>
          <a:p>
            <a:endParaRPr lang="en-US" altLang="en-US" dirty="0">
              <a:ea typeface="ヒラギノ角ゴ Pro W3" pitchFamily="122" charset="-128"/>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Title 1">
            <a:extLst>
              <a:ext uri="{FF2B5EF4-FFF2-40B4-BE49-F238E27FC236}">
                <a16:creationId xmlns:a16="http://schemas.microsoft.com/office/drawing/2014/main" id="{A01AF173-1595-4E4E-B1B7-CC4BD274EFFF}"/>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What Is Blue Ocean Strategy?</a:t>
            </a:r>
          </a:p>
        </p:txBody>
      </p:sp>
      <p:sp>
        <p:nvSpPr>
          <p:cNvPr id="115715" name="Content Placeholder 2">
            <a:extLst>
              <a:ext uri="{FF2B5EF4-FFF2-40B4-BE49-F238E27FC236}">
                <a16:creationId xmlns:a16="http://schemas.microsoft.com/office/drawing/2014/main" id="{DC9CB0B3-8508-4DDE-B45D-CEB733662491}"/>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en-US" altLang="en-US" dirty="0">
                <a:ea typeface="ヒラギノ角ゴ Pro W3" pitchFamily="122" charset="-128"/>
              </a:rPr>
              <a:t>Differentiation and cost-leadership activities</a:t>
            </a:r>
          </a:p>
          <a:p>
            <a:pPr marL="0" indent="0">
              <a:buNone/>
            </a:pPr>
            <a:r>
              <a:rPr lang="en-US" altLang="en-US" dirty="0">
                <a:ea typeface="ヒラギノ角ゴ Pro W3" pitchFamily="122" charset="-128"/>
              </a:rPr>
              <a:t>Uses value innovation to reconcile trade-offs</a:t>
            </a:r>
          </a:p>
          <a:p>
            <a:pPr marL="0" indent="0">
              <a:buNone/>
            </a:pPr>
            <a:r>
              <a:rPr lang="en-US" altLang="en-US" dirty="0">
                <a:ea typeface="ヒラギノ角ゴ Pro W3" pitchFamily="122" charset="-128"/>
              </a:rPr>
              <a:t>Blue oceans represent:</a:t>
            </a:r>
          </a:p>
          <a:p>
            <a:pPr lvl="1"/>
            <a:r>
              <a:rPr lang="en-US" altLang="en-US" dirty="0">
                <a:cs typeface="Arial" panose="020B0604020202020204" pitchFamily="34" charset="0"/>
              </a:rPr>
              <a:t>Untapped market space</a:t>
            </a:r>
          </a:p>
          <a:p>
            <a:pPr lvl="1"/>
            <a:r>
              <a:rPr lang="en-US" altLang="en-US" dirty="0">
                <a:cs typeface="Arial" panose="020B0604020202020204" pitchFamily="34" charset="0"/>
              </a:rPr>
              <a:t>Creation of additional demand</a:t>
            </a:r>
          </a:p>
          <a:p>
            <a:pPr lvl="1"/>
            <a:r>
              <a:rPr lang="en-US" altLang="en-US" dirty="0">
                <a:cs typeface="Arial" panose="020B0604020202020204" pitchFamily="34" charset="0"/>
              </a:rPr>
              <a:t>Opportunities for highly profitable growth	</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Title 1">
            <a:extLst>
              <a:ext uri="{FF2B5EF4-FFF2-40B4-BE49-F238E27FC236}">
                <a16:creationId xmlns:a16="http://schemas.microsoft.com/office/drawing/2014/main" id="{CC5B5D21-BA4D-4A3C-9EF1-8EEBAD1BC926}"/>
              </a:ext>
            </a:extLst>
          </p:cNvPr>
          <p:cNvSpPr>
            <a:spLocks noGrp="1"/>
          </p:cNvSpPr>
          <p:nvPr>
            <p:ph type="title"/>
          </p:nvPr>
        </p:nvSpPr>
        <p:spPr bwMode="auto">
          <a:xfrm>
            <a:off x="0" y="-152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cs typeface="Arial" panose="020B0604020202020204" pitchFamily="34" charset="0"/>
              </a:rPr>
              <a:t> Value Innovation Accomplished Through Pursuing Differentiation and Low Cost</a:t>
            </a:r>
            <a:endParaRPr lang="en-US" altLang="en-US" dirty="0">
              <a:ea typeface="ヒラギノ角ゴ Pro W3" pitchFamily="122" charset="-128"/>
            </a:endParaRPr>
          </a:p>
        </p:txBody>
      </p:sp>
      <p:sp>
        <p:nvSpPr>
          <p:cNvPr id="117763" name="Content Placeholder 2">
            <a:extLst>
              <a:ext uri="{FF2B5EF4-FFF2-40B4-BE49-F238E27FC236}">
                <a16:creationId xmlns:a16="http://schemas.microsoft.com/office/drawing/2014/main" id="{A3B48464-42F2-4681-9B8E-19ED2DC541F5}"/>
              </a:ext>
            </a:extLst>
          </p:cNvPr>
          <p:cNvSpPr>
            <a:spLocks noGrp="1" noChangeArrowheads="1"/>
          </p:cNvSpPr>
          <p:nvPr>
            <p:ph sz="half" idx="2"/>
          </p:nvPr>
        </p:nvSpPr>
        <p:spPr bwMode="auto">
          <a:xfrm>
            <a:off x="154259" y="3203949"/>
            <a:ext cx="2324100" cy="4079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6.9</a:t>
            </a:r>
          </a:p>
        </p:txBody>
      </p:sp>
      <p:pic>
        <p:nvPicPr>
          <p:cNvPr id="3" name="Picture 2" descr="The graphic shows how successful value innovation requires that a firm’s strategic moves lower its costs and also increases the perceived value for buyers.">
            <a:extLst>
              <a:ext uri="{FF2B5EF4-FFF2-40B4-BE49-F238E27FC236}">
                <a16:creationId xmlns:a16="http://schemas.microsoft.com/office/drawing/2014/main" id="{7CE9961C-0960-4799-973A-E055C2C035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6400" y="1329485"/>
            <a:ext cx="5791200" cy="4818903"/>
          </a:xfrm>
          <a:prstGeom prst="rect">
            <a:avLst/>
          </a:prstGeom>
        </p:spPr>
      </p:pic>
      <p:sp>
        <p:nvSpPr>
          <p:cNvPr id="117765" name="Content Placeholder 1">
            <a:extLst>
              <a:ext uri="{FF2B5EF4-FFF2-40B4-BE49-F238E27FC236}">
                <a16:creationId xmlns:a16="http://schemas.microsoft.com/office/drawing/2014/main" id="{B7200E83-E1CB-4FCE-8313-005BBBE37A7E}"/>
              </a:ext>
            </a:extLst>
          </p:cNvPr>
          <p:cNvSpPr>
            <a:spLocks noGrp="1"/>
          </p:cNvSpPr>
          <p:nvPr>
            <p:ph sz="half" idx="1"/>
          </p:nvPr>
        </p:nvSpPr>
        <p:spPr bwMode="auto">
          <a:xfrm>
            <a:off x="1028700" y="6142114"/>
            <a:ext cx="7086600" cy="6619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a:buFont typeface="Arial" panose="020B0604020202020204" pitchFamily="34" charset="0"/>
              <a:buNone/>
            </a:pPr>
            <a:r>
              <a:rPr lang="en-US" altLang="en-US" sz="1000" dirty="0"/>
              <a:t>Source: Adapted from C.W. Kim and R. Mauborgne (2005), Blue Ocean Strategy: How to Create Uncontested Market Space and Make Competition Irrelevant (Boston, MA: Harvard Business School Publishing).</a:t>
            </a:r>
          </a:p>
        </p:txBody>
      </p:sp>
      <p:sp>
        <p:nvSpPr>
          <p:cNvPr id="117764" name="Text Placeholder 2">
            <a:extLst>
              <a:ext uri="{FF2B5EF4-FFF2-40B4-BE49-F238E27FC236}">
                <a16:creationId xmlns:a16="http://schemas.microsoft.com/office/drawing/2014/main" id="{CF90F07F-D231-4059-92AD-203A0E9E313B}"/>
              </a:ext>
            </a:extLst>
          </p:cNvPr>
          <p:cNvSpPr>
            <a:spLocks noGrp="1"/>
          </p:cNvSpPr>
          <p:nvPr>
            <p:ph type="body" sz="quarter" idx="11"/>
          </p:nvPr>
        </p:nvSpPr>
        <p:spPr bwMode="auto">
          <a:xfrm>
            <a:off x="1828800" y="6643688"/>
            <a:ext cx="3657600" cy="1381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4" action="ppaction://hlinksldjump"/>
              </a:rPr>
              <a:t>Jump to Appendix 8 long image description</a:t>
            </a:r>
            <a:endParaRPr lang="en-US" altLang="en-US" dirty="0"/>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Title 1">
            <a:extLst>
              <a:ext uri="{FF2B5EF4-FFF2-40B4-BE49-F238E27FC236}">
                <a16:creationId xmlns:a16="http://schemas.microsoft.com/office/drawing/2014/main" id="{262E1B3C-3719-4359-A90C-E8DF0F6A4FDA}"/>
              </a:ext>
            </a:extLst>
          </p:cNvPr>
          <p:cNvSpPr>
            <a:spLocks noGrp="1"/>
          </p:cNvSpPr>
          <p:nvPr>
            <p:ph type="title"/>
          </p:nvPr>
        </p:nvSpPr>
        <p:spPr bwMode="auto">
          <a:xfrm>
            <a:off x="-76200" y="3048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To Achieve Successful Value Innovation</a:t>
            </a:r>
          </a:p>
        </p:txBody>
      </p:sp>
      <p:sp>
        <p:nvSpPr>
          <p:cNvPr id="119811" name="Content Placeholder 2">
            <a:extLst>
              <a:ext uri="{FF2B5EF4-FFF2-40B4-BE49-F238E27FC236}">
                <a16:creationId xmlns:a16="http://schemas.microsoft.com/office/drawing/2014/main" id="{693B1602-4CB2-44F9-B0FD-A22569919D42}"/>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en-US" altLang="en-US" dirty="0">
                <a:ea typeface="ヒラギノ角ゴ Pro W3" pitchFamily="122" charset="-128"/>
              </a:rPr>
              <a:t>Lower costs</a:t>
            </a:r>
          </a:p>
          <a:p>
            <a:pPr lvl="1"/>
            <a:r>
              <a:rPr lang="en-US" altLang="en-US" b="1" dirty="0">
                <a:cs typeface="Arial" panose="020B0604020202020204" pitchFamily="34" charset="0"/>
              </a:rPr>
              <a:t>Eliminate</a:t>
            </a:r>
            <a:r>
              <a:rPr lang="en-US" altLang="en-US" dirty="0">
                <a:cs typeface="Arial" panose="020B0604020202020204" pitchFamily="34" charset="0"/>
              </a:rPr>
              <a:t>: Which of the factors should be eliminated?</a:t>
            </a:r>
          </a:p>
          <a:p>
            <a:pPr lvl="1"/>
            <a:r>
              <a:rPr lang="en-US" altLang="en-US" b="1" dirty="0">
                <a:cs typeface="Arial" panose="020B0604020202020204" pitchFamily="34" charset="0"/>
              </a:rPr>
              <a:t>Reduce</a:t>
            </a:r>
            <a:r>
              <a:rPr lang="en-US" altLang="en-US" dirty="0">
                <a:cs typeface="Arial" panose="020B0604020202020204" pitchFamily="34" charset="0"/>
              </a:rPr>
              <a:t>: Which of the factors should be reduced?</a:t>
            </a:r>
          </a:p>
          <a:p>
            <a:pPr marL="0" indent="0">
              <a:buNone/>
            </a:pPr>
            <a:r>
              <a:rPr lang="en-US" altLang="en-US" dirty="0">
                <a:ea typeface="ヒラギノ角ゴ Pro W3" pitchFamily="122" charset="-128"/>
              </a:rPr>
              <a:t>Increase perceived consumer benefits</a:t>
            </a:r>
          </a:p>
          <a:p>
            <a:pPr lvl="1"/>
            <a:r>
              <a:rPr lang="en-US" altLang="en-US" b="1" dirty="0">
                <a:cs typeface="Arial" panose="020B0604020202020204" pitchFamily="34" charset="0"/>
              </a:rPr>
              <a:t>Raise</a:t>
            </a:r>
            <a:r>
              <a:rPr lang="en-US" altLang="en-US" dirty="0">
                <a:cs typeface="Arial" panose="020B0604020202020204" pitchFamily="34" charset="0"/>
              </a:rPr>
              <a:t>: Which of the factors should be raised?</a:t>
            </a:r>
          </a:p>
          <a:p>
            <a:pPr lvl="1"/>
            <a:r>
              <a:rPr lang="en-US" altLang="en-US" b="1" dirty="0">
                <a:cs typeface="Arial" panose="020B0604020202020204" pitchFamily="34" charset="0"/>
              </a:rPr>
              <a:t>Create</a:t>
            </a:r>
            <a:r>
              <a:rPr lang="en-US" altLang="en-US" dirty="0">
                <a:cs typeface="Arial" panose="020B0604020202020204" pitchFamily="34" charset="0"/>
              </a:rPr>
              <a:t>: Which factors should be created?</a:t>
            </a:r>
          </a:p>
          <a:p>
            <a:pPr lvl="1"/>
            <a:endParaRPr lang="en-US" altLang="en-US" dirty="0">
              <a:cs typeface="Arial" panose="020B0604020202020204" pitchFamily="34" charset="0"/>
            </a:endParaRP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Title 1">
            <a:extLst>
              <a:ext uri="{FF2B5EF4-FFF2-40B4-BE49-F238E27FC236}">
                <a16:creationId xmlns:a16="http://schemas.microsoft.com/office/drawing/2014/main" id="{6FBB45C5-13EC-44D2-8022-764552F46BFC}"/>
              </a:ext>
            </a:extLst>
          </p:cNvPr>
          <p:cNvSpPr>
            <a:spLocks noGrp="1"/>
          </p:cNvSpPr>
          <p:nvPr>
            <p:ph type="title"/>
          </p:nvPr>
        </p:nvSpPr>
        <p:spPr bwMode="auto">
          <a:xfrm>
            <a:off x="-9525" y="3048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cs typeface="Arial" panose="020B0604020202020204" pitchFamily="34" charset="0"/>
              </a:rPr>
              <a:t> Value Innovation vs. Stuck In the Middle</a:t>
            </a:r>
            <a:endParaRPr lang="en-US" altLang="en-US" dirty="0">
              <a:ea typeface="ヒラギノ角ゴ Pro W3" pitchFamily="122" charset="-128"/>
            </a:endParaRPr>
          </a:p>
        </p:txBody>
      </p:sp>
      <p:sp>
        <p:nvSpPr>
          <p:cNvPr id="121859" name="Content Placeholder 2">
            <a:extLst>
              <a:ext uri="{FF2B5EF4-FFF2-40B4-BE49-F238E27FC236}">
                <a16:creationId xmlns:a16="http://schemas.microsoft.com/office/drawing/2014/main" id="{396F705E-7FB4-4BAC-B0DA-A39D1C2655F4}"/>
              </a:ext>
            </a:extLst>
          </p:cNvPr>
          <p:cNvSpPr>
            <a:spLocks noGrp="1" noChangeArrowheads="1"/>
          </p:cNvSpPr>
          <p:nvPr>
            <p:ph sz="half" idx="2"/>
          </p:nvPr>
        </p:nvSpPr>
        <p:spPr bwMode="auto">
          <a:xfrm>
            <a:off x="6668429" y="6381731"/>
            <a:ext cx="2324100" cy="4079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6.10</a:t>
            </a:r>
          </a:p>
        </p:txBody>
      </p:sp>
      <p:pic>
        <p:nvPicPr>
          <p:cNvPr id="3" name="Picture 2" descr="The graphic depicts the blue ocean strategy versus stuck in the middle.">
            <a:extLst>
              <a:ext uri="{FF2B5EF4-FFF2-40B4-BE49-F238E27FC236}">
                <a16:creationId xmlns:a16="http://schemas.microsoft.com/office/drawing/2014/main" id="{D389B451-347A-4BCD-80F5-C4EE27C662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7532" y="1506753"/>
            <a:ext cx="7012947" cy="5035296"/>
          </a:xfrm>
          <a:prstGeom prst="rect">
            <a:avLst/>
          </a:prstGeom>
        </p:spPr>
      </p:pic>
      <p:sp>
        <p:nvSpPr>
          <p:cNvPr id="121860" name="Text Placeholder 2">
            <a:extLst>
              <a:ext uri="{FF2B5EF4-FFF2-40B4-BE49-F238E27FC236}">
                <a16:creationId xmlns:a16="http://schemas.microsoft.com/office/drawing/2014/main" id="{C6319FD5-1A46-4A23-BFBA-A07E4211BADE}"/>
              </a:ext>
            </a:extLst>
          </p:cNvPr>
          <p:cNvSpPr>
            <a:spLocks noGrp="1"/>
          </p:cNvSpPr>
          <p:nvPr>
            <p:ph type="body" sz="quarter" idx="11"/>
          </p:nvPr>
        </p:nvSpPr>
        <p:spPr bwMode="auto">
          <a:xfrm>
            <a:off x="1828800" y="6629400"/>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4" action="ppaction://hlinksldjump"/>
              </a:rPr>
              <a:t>Jump to Appendix 9 long image description</a:t>
            </a:r>
            <a:endParaRPr lang="en-US" altLang="en-US" dirty="0"/>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Title 1">
            <a:extLst>
              <a:ext uri="{FF2B5EF4-FFF2-40B4-BE49-F238E27FC236}">
                <a16:creationId xmlns:a16="http://schemas.microsoft.com/office/drawing/2014/main" id="{203E0DCC-2FD8-4493-B8EF-32CEC0EA07D7}"/>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The Strategy Canvas</a:t>
            </a:r>
          </a:p>
        </p:txBody>
      </p:sp>
      <p:sp>
        <p:nvSpPr>
          <p:cNvPr id="123907" name="Content Placeholder 2">
            <a:extLst>
              <a:ext uri="{FF2B5EF4-FFF2-40B4-BE49-F238E27FC236}">
                <a16:creationId xmlns:a16="http://schemas.microsoft.com/office/drawing/2014/main" id="{E0E7E4C7-AB18-4858-A8D8-B20FF0C8C526}"/>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en-US" altLang="en-US" dirty="0">
                <a:cs typeface="Arial" panose="020B0604020202020204" pitchFamily="34" charset="0"/>
              </a:rPr>
              <a:t>Graphical depiction of a company’s performance</a:t>
            </a:r>
          </a:p>
          <a:p>
            <a:pPr lvl="1"/>
            <a:r>
              <a:rPr lang="en-US" altLang="en-US" dirty="0">
                <a:cs typeface="Arial" panose="020B0604020202020204" pitchFamily="34" charset="0"/>
              </a:rPr>
              <a:t>Relative to its competitors</a:t>
            </a:r>
          </a:p>
          <a:p>
            <a:pPr lvl="2"/>
            <a:r>
              <a:rPr lang="en-US" altLang="en-US" dirty="0">
                <a:cs typeface="Arial" panose="020B0604020202020204" pitchFamily="34" charset="0"/>
              </a:rPr>
              <a:t>Shows focus or divergence</a:t>
            </a:r>
          </a:p>
          <a:p>
            <a:pPr marL="0" indent="0">
              <a:buNone/>
            </a:pPr>
            <a:r>
              <a:rPr lang="en-US" altLang="en-US" dirty="0">
                <a:cs typeface="Arial" panose="020B0604020202020204" pitchFamily="34" charset="0"/>
              </a:rPr>
              <a:t>Viewed across the  industry’s key success factors</a:t>
            </a:r>
          </a:p>
          <a:p>
            <a:pPr marL="0" indent="0">
              <a:buNone/>
            </a:pPr>
            <a:r>
              <a:rPr lang="en-US" altLang="en-US" dirty="0">
                <a:ea typeface="ヒラギノ角ゴ Pro W3" pitchFamily="122" charset="-128"/>
              </a:rPr>
              <a:t>Provides insights into strategy</a:t>
            </a:r>
            <a:endParaRPr lang="en-US" altLang="en-US" dirty="0">
              <a:cs typeface="Arial" panose="020B0604020202020204" pitchFamily="34" charset="0"/>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a:extLst>
              <a:ext uri="{FF2B5EF4-FFF2-40B4-BE49-F238E27FC236}">
                <a16:creationId xmlns:a16="http://schemas.microsoft.com/office/drawing/2014/main" id="{794B26CB-0632-42B6-A0E1-7F6D3E31F0F5}"/>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Learning Objectives</a:t>
            </a:r>
          </a:p>
        </p:txBody>
      </p:sp>
      <p:sp>
        <p:nvSpPr>
          <p:cNvPr id="22530" name="Content Placeholder 2">
            <a:extLst>
              <a:ext uri="{FF2B5EF4-FFF2-40B4-BE49-F238E27FC236}">
                <a16:creationId xmlns:a16="http://schemas.microsoft.com/office/drawing/2014/main" id="{BAADEC41-A0C8-40F5-8918-A0948E26ACB9}"/>
              </a:ext>
            </a:extLst>
          </p:cNvPr>
          <p:cNvSpPr>
            <a:spLocks noGrp="1"/>
          </p:cNvSpPr>
          <p:nvPr>
            <p:ph idx="1"/>
          </p:nvPr>
        </p:nvSpPr>
        <p:spPr/>
        <p:txBody>
          <a:bodyPr/>
          <a:lstStyle/>
          <a:p>
            <a:pPr marL="914400" indent="-914400" eaLnBrk="1" hangingPunct="1">
              <a:spcBef>
                <a:spcPts val="0"/>
              </a:spcBef>
              <a:spcAft>
                <a:spcPts val="600"/>
              </a:spcAft>
              <a:buFont typeface="Arial" panose="020B0604020202020204" pitchFamily="34" charset="0"/>
              <a:buNone/>
              <a:defRPr/>
            </a:pPr>
            <a:r>
              <a:rPr lang="en-US" altLang="en-US" sz="2000" dirty="0">
                <a:ea typeface="ヒラギノ角ゴ Pro W3" pitchFamily="122" charset="-128"/>
              </a:rPr>
              <a:t>LO 6-1	Define business-level strategy and describe how it determines a firm’s strategic position.</a:t>
            </a:r>
          </a:p>
          <a:p>
            <a:pPr marL="914400" indent="-914400" eaLnBrk="1" hangingPunct="1">
              <a:spcBef>
                <a:spcPts val="0"/>
              </a:spcBef>
              <a:spcAft>
                <a:spcPts val="600"/>
              </a:spcAft>
              <a:buFont typeface="Arial" panose="020B0604020202020204" pitchFamily="34" charset="0"/>
              <a:buNone/>
              <a:defRPr/>
            </a:pPr>
            <a:r>
              <a:rPr lang="en-US" altLang="en-US" sz="2000" dirty="0">
                <a:ea typeface="ヒラギノ角ゴ Pro W3" pitchFamily="122" charset="-128"/>
              </a:rPr>
              <a:t>LO 6-2	Examine the relationship between value drivers and differentiation strategy.</a:t>
            </a:r>
          </a:p>
          <a:p>
            <a:pPr marL="914400" indent="-914400" eaLnBrk="1" hangingPunct="1">
              <a:spcBef>
                <a:spcPts val="0"/>
              </a:spcBef>
              <a:spcAft>
                <a:spcPts val="600"/>
              </a:spcAft>
              <a:buFont typeface="Arial" panose="020B0604020202020204" pitchFamily="34" charset="0"/>
              <a:buNone/>
              <a:defRPr/>
            </a:pPr>
            <a:r>
              <a:rPr lang="en-US" altLang="en-US" sz="2000" dirty="0">
                <a:ea typeface="ヒラギノ角ゴ Pro W3" pitchFamily="122" charset="-128"/>
              </a:rPr>
              <a:t>LO 6-3	Examine the relationship between cost drivers and the cost-leadership strategy.</a:t>
            </a:r>
          </a:p>
          <a:p>
            <a:pPr marL="914400" indent="-914400" eaLnBrk="1" hangingPunct="1">
              <a:spcBef>
                <a:spcPts val="0"/>
              </a:spcBef>
              <a:spcAft>
                <a:spcPts val="600"/>
              </a:spcAft>
              <a:buFont typeface="Arial" panose="020B0604020202020204" pitchFamily="34" charset="0"/>
              <a:buNone/>
              <a:defRPr/>
            </a:pPr>
            <a:r>
              <a:rPr lang="en-US" altLang="en-US" sz="2000" dirty="0">
                <a:ea typeface="ヒラギノ角ゴ Pro W3" pitchFamily="122" charset="-128"/>
              </a:rPr>
              <a:t>LO 6-4	Assess the benefits and risks of differentiation and cost-leadership strategies vis-à-vis the five forces that shape competition.</a:t>
            </a:r>
          </a:p>
          <a:p>
            <a:pPr marL="914400" indent="-914400" eaLnBrk="1" hangingPunct="1">
              <a:spcBef>
                <a:spcPts val="0"/>
              </a:spcBef>
              <a:spcAft>
                <a:spcPts val="600"/>
              </a:spcAft>
              <a:buFont typeface="Arial" panose="020B0604020202020204" pitchFamily="34" charset="0"/>
              <a:buNone/>
              <a:defRPr/>
            </a:pPr>
            <a:r>
              <a:rPr lang="en-US" altLang="en-US" sz="2000" dirty="0">
                <a:ea typeface="ヒラギノ角ゴ Pro W3" pitchFamily="122" charset="-128"/>
              </a:rPr>
              <a:t>LO 6-5	Evaluate value and cost drivers that may allow a firm to pursue a blue ocean strategy.</a:t>
            </a:r>
          </a:p>
          <a:p>
            <a:pPr marL="914400" indent="-914400" eaLnBrk="1" hangingPunct="1">
              <a:spcBef>
                <a:spcPts val="0"/>
              </a:spcBef>
              <a:spcAft>
                <a:spcPts val="600"/>
              </a:spcAft>
              <a:buFont typeface="Arial" panose="020B0604020202020204" pitchFamily="34" charset="0"/>
              <a:buNone/>
              <a:defRPr/>
            </a:pPr>
            <a:r>
              <a:rPr lang="en-US" altLang="en-US" sz="2000" dirty="0">
                <a:ea typeface="ヒラギノ角ゴ Pro W3" pitchFamily="122" charset="-128"/>
              </a:rPr>
              <a:t>LO 6-6	Assess the risks of a blue ocean strategy, and explain why it is difficult to succeed at value innovation.</a:t>
            </a:r>
          </a:p>
          <a:p>
            <a:pPr marL="0" indent="0">
              <a:defRPr/>
            </a:pPr>
            <a:endParaRPr lang="en-US" altLang="en-US" sz="2000" dirty="0">
              <a:ea typeface="ヒラギノ角ゴ Pro W3" pitchFamily="122" charset="-128"/>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Title 1">
            <a:extLst>
              <a:ext uri="{FF2B5EF4-FFF2-40B4-BE49-F238E27FC236}">
                <a16:creationId xmlns:a16="http://schemas.microsoft.com/office/drawing/2014/main" id="{DBBB6C45-817D-44DA-AE46-851CBE0BE6D8}"/>
              </a:ext>
            </a:extLst>
          </p:cNvPr>
          <p:cNvSpPr>
            <a:spLocks noGrp="1"/>
          </p:cNvSpPr>
          <p:nvPr>
            <p:ph type="title"/>
          </p:nvPr>
        </p:nvSpPr>
        <p:spPr bwMode="auto">
          <a:xfrm>
            <a:off x="-9525" y="3048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cs typeface="Arial" panose="020B0604020202020204" pitchFamily="34" charset="0"/>
              </a:rPr>
              <a:t>JetBlue’s Strategy Canvas</a:t>
            </a:r>
            <a:endParaRPr lang="en-US" altLang="en-US" dirty="0">
              <a:ea typeface="ヒラギノ角ゴ Pro W3" pitchFamily="122" charset="-128"/>
            </a:endParaRPr>
          </a:p>
        </p:txBody>
      </p:sp>
      <p:sp>
        <p:nvSpPr>
          <p:cNvPr id="124931" name="Content Placeholder 2">
            <a:extLst>
              <a:ext uri="{FF2B5EF4-FFF2-40B4-BE49-F238E27FC236}">
                <a16:creationId xmlns:a16="http://schemas.microsoft.com/office/drawing/2014/main" id="{661095F7-1801-40E3-8675-5063FEDD813C}"/>
              </a:ext>
            </a:extLst>
          </p:cNvPr>
          <p:cNvSpPr>
            <a:spLocks noGrp="1" noChangeArrowheads="1"/>
          </p:cNvSpPr>
          <p:nvPr>
            <p:ph sz="half" idx="2"/>
          </p:nvPr>
        </p:nvSpPr>
        <p:spPr bwMode="auto">
          <a:xfrm>
            <a:off x="6705600" y="6148388"/>
            <a:ext cx="2324100" cy="4079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6.11</a:t>
            </a:r>
          </a:p>
        </p:txBody>
      </p:sp>
      <p:pic>
        <p:nvPicPr>
          <p:cNvPr id="3" name="Picture 2" descr="The line graphic lays out differentiation strategy, Jet Blue's stuck in the middle, and low-cost leadership strategies.">
            <a:extLst>
              <a:ext uri="{FF2B5EF4-FFF2-40B4-BE49-F238E27FC236}">
                <a16:creationId xmlns:a16="http://schemas.microsoft.com/office/drawing/2014/main" id="{CE1A2AD7-6492-4BAE-8183-B5C6E43F7D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2900" y="1905000"/>
            <a:ext cx="8686800" cy="3274924"/>
          </a:xfrm>
          <a:prstGeom prst="rect">
            <a:avLst/>
          </a:prstGeom>
        </p:spPr>
      </p:pic>
      <p:sp>
        <p:nvSpPr>
          <p:cNvPr id="124932" name="Text Placeholder 2">
            <a:extLst>
              <a:ext uri="{FF2B5EF4-FFF2-40B4-BE49-F238E27FC236}">
                <a16:creationId xmlns:a16="http://schemas.microsoft.com/office/drawing/2014/main" id="{CFB4FB7C-E09E-499B-934A-6D677DE36656}"/>
              </a:ext>
            </a:extLst>
          </p:cNvPr>
          <p:cNvSpPr>
            <a:spLocks noGrp="1"/>
          </p:cNvSpPr>
          <p:nvPr>
            <p:ph type="body" sz="quarter" idx="11"/>
          </p:nvPr>
        </p:nvSpPr>
        <p:spPr bwMode="auto">
          <a:xfrm>
            <a:off x="1828800" y="6629400"/>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4" action="ppaction://hlinksldjump"/>
              </a:rPr>
              <a:t>Jump to Appendix 10 long image description</a:t>
            </a:r>
            <a:endParaRPr lang="en-US" altLang="en-US" dirty="0"/>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4994" name="Title 1">
            <a:extLst>
              <a:ext uri="{FF2B5EF4-FFF2-40B4-BE49-F238E27FC236}">
                <a16:creationId xmlns:a16="http://schemas.microsoft.com/office/drawing/2014/main" id="{9543327A-C24D-425B-97E1-3E67CC770AF1}"/>
              </a:ext>
            </a:extLst>
          </p:cNvPr>
          <p:cNvSpPr>
            <a:spLocks noGrp="1"/>
          </p:cNvSpPr>
          <p:nvPr>
            <p:ph type="title"/>
          </p:nvPr>
        </p:nvSpPr>
        <p:spPr bwMode="auto">
          <a:xfrm>
            <a:off x="0" y="2362200"/>
            <a:ext cx="9144000" cy="18875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dirty="0">
                <a:solidFill>
                  <a:schemeClr val="tx1"/>
                </a:solidFill>
                <a:ea typeface="ヒラギノ角ゴ Pro W3" pitchFamily="122" charset="-128"/>
              </a:rPr>
              <a:t>Appendices</a:t>
            </a:r>
            <a:br>
              <a:rPr lang="en-US" altLang="en-US" b="1" dirty="0">
                <a:solidFill>
                  <a:schemeClr val="tx1"/>
                </a:solidFill>
                <a:ea typeface="ヒラギノ角ゴ Pro W3" pitchFamily="122" charset="-128"/>
              </a:rPr>
            </a:br>
            <a:r>
              <a:rPr lang="en-US" altLang="en-US" b="1" dirty="0">
                <a:solidFill>
                  <a:schemeClr val="tx1"/>
                </a:solidFill>
                <a:ea typeface="ヒラギノ角ゴ Pro W3" pitchFamily="122" charset="-128"/>
              </a:rPr>
              <a:t>Descriptions of Visual Graphics to Support</a:t>
            </a:r>
            <a:br>
              <a:rPr lang="en-US" altLang="en-US" b="1" dirty="0">
                <a:solidFill>
                  <a:schemeClr val="tx1"/>
                </a:solidFill>
                <a:ea typeface="ヒラギノ角ゴ Pro W3" pitchFamily="122" charset="-128"/>
              </a:rPr>
            </a:br>
            <a:r>
              <a:rPr lang="en-US" altLang="en-US" b="1" dirty="0">
                <a:solidFill>
                  <a:schemeClr val="tx1"/>
                </a:solidFill>
                <a:ea typeface="ヒラギノ角ゴ Pro W3" pitchFamily="122" charset="-128"/>
              </a:rPr>
              <a:t>Student Accessibility Needs</a:t>
            </a:r>
          </a:p>
        </p:txBody>
      </p:sp>
      <p:sp>
        <p:nvSpPr>
          <p:cNvPr id="84995" name="Text Placeholder 3">
            <a:extLst>
              <a:ext uri="{FF2B5EF4-FFF2-40B4-BE49-F238E27FC236}">
                <a16:creationId xmlns:a16="http://schemas.microsoft.com/office/drawing/2014/main" id="{1E78B20F-BD81-4F04-AAC8-DEEB9A524B3B}"/>
              </a:ext>
            </a:extLst>
          </p:cNvPr>
          <p:cNvSpPr>
            <a:spLocks noGrp="1"/>
          </p:cNvSpPr>
          <p:nvPr>
            <p:ph type="body" sz="quarter" idx="16"/>
          </p:nvPr>
        </p:nvSpPr>
        <p:spPr bwMode="auto">
          <a:xfrm>
            <a:off x="3886200" y="6553200"/>
            <a:ext cx="1371600" cy="1000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endParaRPr lang="en-US" altLang="en-US" dirty="0"/>
          </a:p>
        </p:txBody>
      </p:sp>
      <p:sp>
        <p:nvSpPr>
          <p:cNvPr id="84996" name="Text Placeholder 2">
            <a:extLst>
              <a:ext uri="{FF2B5EF4-FFF2-40B4-BE49-F238E27FC236}">
                <a16:creationId xmlns:a16="http://schemas.microsoft.com/office/drawing/2014/main" id="{A751B36A-17E4-4778-B4BD-9343B8600794}"/>
              </a:ext>
            </a:extLst>
          </p:cNvPr>
          <p:cNvSpPr>
            <a:spLocks noGrp="1"/>
          </p:cNvSpPr>
          <p:nvPr>
            <p:ph type="body"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numCol="1" anchor="t" anchorCtr="0" compatLnSpc="1">
            <a:prstTxWarp prst="textNoShape">
              <a:avLst/>
            </a:prstTxWarp>
          </a:bodyPr>
          <a:lstStyle/>
          <a:p>
            <a:pPr eaLnBrk="1" hangingPunct="1"/>
            <a:endParaRPr lang="en-US" altLang="en-US" dirty="0"/>
          </a:p>
        </p:txBody>
      </p:sp>
    </p:spTree>
    <p:extLst>
      <p:ext uri="{BB962C8B-B14F-4D97-AF65-F5344CB8AC3E}">
        <p14:creationId xmlns:p14="http://schemas.microsoft.com/office/powerpoint/2010/main" val="2837545506"/>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6978" name="Title 9">
            <a:extLst>
              <a:ext uri="{FF2B5EF4-FFF2-40B4-BE49-F238E27FC236}">
                <a16:creationId xmlns:a16="http://schemas.microsoft.com/office/drawing/2014/main" id="{BAC7581F-C4BE-4F51-A3CD-6BF5003159C9}"/>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Appendix 1 The A F I Strategy Framework</a:t>
            </a:r>
          </a:p>
        </p:txBody>
      </p:sp>
      <p:sp>
        <p:nvSpPr>
          <p:cNvPr id="126979" name="Content Placeholder 10">
            <a:extLst>
              <a:ext uri="{FF2B5EF4-FFF2-40B4-BE49-F238E27FC236}">
                <a16:creationId xmlns:a16="http://schemas.microsoft.com/office/drawing/2014/main" id="{53174939-0D51-4E5B-BF1A-0D72B99BC266}"/>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1200" dirty="0"/>
              <a:t>The graphic shows the interdependent relationships in the A F I strategy framework. The specifics follow.</a:t>
            </a:r>
          </a:p>
          <a:p>
            <a:pPr marL="0" indent="0">
              <a:buFont typeface="Arial" panose="020B0604020202020204" pitchFamily="34" charset="0"/>
              <a:buNone/>
            </a:pPr>
            <a:r>
              <a:rPr lang="en-US" altLang="en-US" sz="1200" dirty="0"/>
              <a:t>The important inside circle is titled "Gaining and Sustaining a Competitive Advantage" that is at the very center of the image, with five different circles on the outside of it. Arrows go back and forth from the center circle to each of the five outer circles. The five outer circles are labeled: (1) Getting Started, (2) External and Internal Analysis, (3) Formulation: Business Strategy, (4) Formulation, Corporate Strategy, and (5) Implementation.</a:t>
            </a:r>
          </a:p>
          <a:p>
            <a:pPr marL="0" indent="0">
              <a:buFont typeface="Arial" panose="020B0604020202020204" pitchFamily="34" charset="0"/>
              <a:buNone/>
            </a:pPr>
            <a:r>
              <a:rPr lang="en-US" altLang="en-US" sz="1200" dirty="0"/>
              <a:t>Each of these outer five circles have a brief description beside them to explain what the circle means:</a:t>
            </a:r>
          </a:p>
          <a:p>
            <a:pPr marL="0" indent="0">
              <a:buFont typeface="Arial" panose="020B0604020202020204" pitchFamily="34" charset="0"/>
              <a:buNone/>
            </a:pPr>
            <a:r>
              <a:rPr lang="en-US" altLang="en-US" sz="1200" dirty="0"/>
              <a:t>Under the first outer circle titled "Getting Started," it says: Part 1, Strategy Analysis, "What is Strategy (Chapter 1)" and "Strategic Leadership: Managing the Strategy Process (Chapter 2)."</a:t>
            </a:r>
          </a:p>
          <a:p>
            <a:pPr marL="0" indent="0">
              <a:buFont typeface="Arial" panose="020B0604020202020204" pitchFamily="34" charset="0"/>
              <a:buNone/>
            </a:pPr>
            <a:r>
              <a:rPr lang="en-US" altLang="en-US" sz="1200" dirty="0"/>
              <a:t>Under the second outer circle titled "External and Internal Analysis," it says: Part 1, Strategy Analysis, "External Analysis: Industry Structure, Competitive Forces and Strategic Groups (Chapter 3)," "Internal Analysis: Resources, Capabilities and Core Competencies (Chapter 4)," and "Competitive Advantage, Firm Performance, and Business Models (Chapter 5)."</a:t>
            </a:r>
          </a:p>
          <a:p>
            <a:pPr marL="0" indent="0">
              <a:buFont typeface="Arial" panose="020B0604020202020204" pitchFamily="34" charset="0"/>
              <a:buNone/>
            </a:pPr>
            <a:r>
              <a:rPr lang="en-US" altLang="en-US" sz="1200" dirty="0"/>
              <a:t>Under the third outer circle titled "Formulation: Business Strategy," it says: Part 2, Strategy Formulation, "Business Strategy: Differentiation, Cost Leadership and Integration (Chapter 6)" and "Business Strategy, Innovation and Entrepreneurship (Chapter 7)."</a:t>
            </a:r>
          </a:p>
          <a:p>
            <a:pPr marL="0" indent="0">
              <a:buFont typeface="Arial" panose="020B0604020202020204" pitchFamily="34" charset="0"/>
              <a:buNone/>
            </a:pPr>
            <a:r>
              <a:rPr lang="en-US" altLang="en-US" sz="1200" dirty="0"/>
              <a:t>Under the fourth outer circle titled "Formulation: Corporate Strategy," it says: Part 2, Strategy Formulation, "Corporate Strategy: Vertical Integration and Diversification (Chapter 8)," "Corporate Strategy: Strategic Alliances, Mergers and Acquisitions (Chapter 9)," and "Global Strategy: Competing Around the World (Chapter 10)"</a:t>
            </a:r>
          </a:p>
          <a:p>
            <a:pPr marL="0" indent="0">
              <a:buFont typeface="Arial" panose="020B0604020202020204" pitchFamily="34" charset="0"/>
              <a:buNone/>
            </a:pPr>
            <a:r>
              <a:rPr lang="en-US" altLang="en-US" sz="1200" dirty="0"/>
              <a:t>Under the fifth outer circle titled "Implementation," it says: Part 3, Strategy Implementation, "Organizational Design: Structure, Culture and Control (Chapter 11)," and "Corporate Governance and Business Ethics (Chapter 12)."</a:t>
            </a:r>
          </a:p>
        </p:txBody>
      </p:sp>
      <p:sp>
        <p:nvSpPr>
          <p:cNvPr id="126980" name="Text Placeholder 12">
            <a:extLst>
              <a:ext uri="{FF2B5EF4-FFF2-40B4-BE49-F238E27FC236}">
                <a16:creationId xmlns:a16="http://schemas.microsoft.com/office/drawing/2014/main" id="{11FE1326-1F33-400C-9C59-718DDEA76810}"/>
              </a:ext>
            </a:extLst>
          </p:cNvPr>
          <p:cNvSpPr>
            <a:spLocks noGrp="1"/>
          </p:cNvSpPr>
          <p:nvPr>
            <p:ph type="body" sz="quarter" idx="16"/>
          </p:nvPr>
        </p:nvSpPr>
        <p:spPr bwMode="auto">
          <a:xfrm>
            <a:off x="3886200" y="6477000"/>
            <a:ext cx="1371600" cy="1762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8002" name="Title 9">
            <a:extLst>
              <a:ext uri="{FF2B5EF4-FFF2-40B4-BE49-F238E27FC236}">
                <a16:creationId xmlns:a16="http://schemas.microsoft.com/office/drawing/2014/main" id="{CA258E1B-7F44-4377-B50F-6FDF9F9C148D}"/>
              </a:ext>
            </a:extLst>
          </p:cNvPr>
          <p:cNvSpPr>
            <a:spLocks noGrp="1"/>
          </p:cNvSpPr>
          <p:nvPr>
            <p:ph type="title"/>
          </p:nvPr>
        </p:nvSpPr>
        <p:spPr bwMode="auto">
          <a:xfrm>
            <a:off x="-152400" y="762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400" dirty="0"/>
              <a:t>Appendix 2 </a:t>
            </a:r>
            <a:r>
              <a:rPr lang="en-US" altLang="en-US" sz="2400" dirty="0">
                <a:cs typeface="Arial" panose="020B0604020202020204" pitchFamily="34" charset="0"/>
              </a:rPr>
              <a:t>Exhibit 6.1 Industry and Firm Effects Jointly </a:t>
            </a:r>
            <a:br>
              <a:rPr lang="en-US" altLang="en-US" sz="2400" dirty="0">
                <a:cs typeface="Arial" panose="020B0604020202020204" pitchFamily="34" charset="0"/>
              </a:rPr>
            </a:br>
            <a:r>
              <a:rPr lang="en-US" altLang="en-US" sz="2400" dirty="0">
                <a:cs typeface="Arial" panose="020B0604020202020204" pitchFamily="34" charset="0"/>
              </a:rPr>
              <a:t>Determine Competitive Advantage</a:t>
            </a:r>
            <a:endParaRPr lang="en-US" altLang="en-US" sz="2400" dirty="0"/>
          </a:p>
        </p:txBody>
      </p:sp>
      <p:sp>
        <p:nvSpPr>
          <p:cNvPr id="128003" name="Content Placeholder 10">
            <a:extLst>
              <a:ext uri="{FF2B5EF4-FFF2-40B4-BE49-F238E27FC236}">
                <a16:creationId xmlns:a16="http://schemas.microsoft.com/office/drawing/2014/main" id="{8C341323-ACC1-478A-9525-A516FFADD59D}"/>
              </a:ext>
            </a:extLst>
          </p:cNvPr>
          <p:cNvSpPr>
            <a:spLocks noGrp="1"/>
          </p:cNvSpPr>
          <p:nvPr>
            <p:ph idx="1"/>
          </p:nvPr>
        </p:nvSpPr>
        <p:spPr bwMode="auto">
          <a:xfrm>
            <a:off x="457200" y="1371600"/>
            <a:ext cx="82296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en-US" altLang="en-US" sz="2000" dirty="0"/>
              <a:t>Both industry and firm effects go through a process that leads to competitive advantage.</a:t>
            </a:r>
          </a:p>
          <a:p>
            <a:pPr marL="0" indent="0">
              <a:buFont typeface="Arial" panose="020B0604020202020204" pitchFamily="34" charset="0"/>
              <a:buNone/>
            </a:pPr>
            <a:r>
              <a:rPr lang="en-US" altLang="en-US" sz="2000" dirty="0"/>
              <a:t>Exhibit 6.1 shows the interdependence of industry and firm effects. The process map begins with Industry Effects and Firm Effects, which are both linked with a two-direction arrow. Industry effects points to another box titled "Industry Attractiveness" (Five Forces Model, and Complements), which points to a box titled "Within Industry" (Strategic Groups). Firm Effects points to two boxes, one titled "Value Position" (relative to competitors) and the other is titled "Cost Position" (relative to competitors). Both of these boxes point to a box titled "Business Strategy" (Cost Leadership, Differentiation, Value Innovation). Both the "Within Industry" box from the Industry Effects side and the "Business Strategy"  box from the Firm Effects side point to a final box titled "Competitive Advantage.“</a:t>
            </a:r>
          </a:p>
        </p:txBody>
      </p:sp>
      <p:sp>
        <p:nvSpPr>
          <p:cNvPr id="128004" name="Text Placeholder 12">
            <a:extLst>
              <a:ext uri="{FF2B5EF4-FFF2-40B4-BE49-F238E27FC236}">
                <a16:creationId xmlns:a16="http://schemas.microsoft.com/office/drawing/2014/main" id="{A95CA44F-EF96-483B-A3BB-625BF1C632E5}"/>
              </a:ext>
            </a:extLst>
          </p:cNvPr>
          <p:cNvSpPr>
            <a:spLocks noGrp="1"/>
          </p:cNvSpPr>
          <p:nvPr>
            <p:ph type="body" sz="quarter" idx="16"/>
          </p:nvPr>
        </p:nvSpPr>
        <p:spPr bwMode="auto">
          <a:xfrm>
            <a:off x="3886200" y="6248748"/>
            <a:ext cx="1371600" cy="4048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9026" name="Title 9">
            <a:extLst>
              <a:ext uri="{FF2B5EF4-FFF2-40B4-BE49-F238E27FC236}">
                <a16:creationId xmlns:a16="http://schemas.microsoft.com/office/drawing/2014/main" id="{B2125379-FC34-444E-8512-2B6DCFDB0BD6}"/>
              </a:ext>
            </a:extLst>
          </p:cNvPr>
          <p:cNvSpPr>
            <a:spLocks noGrp="1"/>
          </p:cNvSpPr>
          <p:nvPr>
            <p:ph type="title"/>
          </p:nvPr>
        </p:nvSpPr>
        <p:spPr bwMode="auto">
          <a:xfrm>
            <a:off x="-152400" y="762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400" dirty="0"/>
              <a:t>Appendix 3 </a:t>
            </a:r>
            <a:r>
              <a:rPr lang="en-US" altLang="en-US" sz="2400" dirty="0">
                <a:cs typeface="Arial" panose="020B0604020202020204" pitchFamily="34" charset="0"/>
              </a:rPr>
              <a:t>Exhibit 6.2 Strategic Position and Competitive Scope: </a:t>
            </a:r>
            <a:br>
              <a:rPr lang="en-US" altLang="en-US" sz="2400" dirty="0">
                <a:cs typeface="Arial" panose="020B0604020202020204" pitchFamily="34" charset="0"/>
              </a:rPr>
            </a:br>
            <a:r>
              <a:rPr lang="en-US" altLang="en-US" sz="2400" dirty="0">
                <a:cs typeface="Arial" panose="020B0604020202020204" pitchFamily="34" charset="0"/>
              </a:rPr>
              <a:t>Generic Business Strategies</a:t>
            </a:r>
            <a:endParaRPr lang="en-US" altLang="en-US" sz="2400" dirty="0"/>
          </a:p>
        </p:txBody>
      </p:sp>
      <p:sp>
        <p:nvSpPr>
          <p:cNvPr id="129027" name="Content Placeholder 10">
            <a:extLst>
              <a:ext uri="{FF2B5EF4-FFF2-40B4-BE49-F238E27FC236}">
                <a16:creationId xmlns:a16="http://schemas.microsoft.com/office/drawing/2014/main" id="{4BA70EAC-81EF-43F3-B7BB-1E5B2415C89C}"/>
              </a:ext>
            </a:extLst>
          </p:cNvPr>
          <p:cNvSpPr>
            <a:spLocks noGrp="1"/>
          </p:cNvSpPr>
          <p:nvPr>
            <p:ph idx="1"/>
          </p:nvPr>
        </p:nvSpPr>
        <p:spPr bwMode="auto">
          <a:xfrm>
            <a:off x="457200" y="1371600"/>
            <a:ext cx="82296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en-US" altLang="en-US" sz="2000" dirty="0"/>
              <a:t>The image shows how combining a firm’s strategic position with the scope of competition results in the two major broad business strategies: cost leadership and differentiation.</a:t>
            </a:r>
          </a:p>
          <a:p>
            <a:pPr marL="0" indent="0">
              <a:buFont typeface="Arial" panose="020B0604020202020204" pitchFamily="34" charset="0"/>
              <a:buNone/>
            </a:pPr>
            <a:r>
              <a:rPr lang="en-US" altLang="en-US" sz="2000" dirty="0"/>
              <a:t>This image shows four squares: Cost Leadership (broad scope and focused on cost), Differentiation (broad scope and focused on differentiation), Focused Cost Leadership (narrow scope and focused on cost), and Focused Differentiation (narrow scope and focused on differentiation). </a:t>
            </a:r>
          </a:p>
        </p:txBody>
      </p:sp>
      <p:sp>
        <p:nvSpPr>
          <p:cNvPr id="129028" name="Text Placeholder 12">
            <a:extLst>
              <a:ext uri="{FF2B5EF4-FFF2-40B4-BE49-F238E27FC236}">
                <a16:creationId xmlns:a16="http://schemas.microsoft.com/office/drawing/2014/main" id="{25AFF765-50FF-4D85-A8D1-4A854AA540CE}"/>
              </a:ext>
            </a:extLst>
          </p:cNvPr>
          <p:cNvSpPr>
            <a:spLocks noGrp="1"/>
          </p:cNvSpPr>
          <p:nvPr>
            <p:ph type="body" sz="quarter" idx="16"/>
          </p:nvPr>
        </p:nvSpPr>
        <p:spPr bwMode="auto">
          <a:xfrm>
            <a:off x="3886200" y="6248400"/>
            <a:ext cx="1371600" cy="4048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0050" name="Title 9">
            <a:extLst>
              <a:ext uri="{FF2B5EF4-FFF2-40B4-BE49-F238E27FC236}">
                <a16:creationId xmlns:a16="http://schemas.microsoft.com/office/drawing/2014/main" id="{59106015-7CFB-49DD-A385-8391432E48EE}"/>
              </a:ext>
            </a:extLst>
          </p:cNvPr>
          <p:cNvSpPr>
            <a:spLocks noGrp="1"/>
          </p:cNvSpPr>
          <p:nvPr>
            <p:ph type="title"/>
          </p:nvPr>
        </p:nvSpPr>
        <p:spPr bwMode="auto">
          <a:xfrm>
            <a:off x="-34925" y="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800" dirty="0"/>
              <a:t>Appendix 4 </a:t>
            </a:r>
            <a:r>
              <a:rPr lang="en-US" altLang="en-US" sz="2800" dirty="0">
                <a:cs typeface="Arial" panose="020B0604020202020204" pitchFamily="34" charset="0"/>
              </a:rPr>
              <a:t>Exhibit 6.3 Differentiation Strategy: </a:t>
            </a:r>
            <a:br>
              <a:rPr lang="en-US" altLang="en-US" sz="2800" dirty="0">
                <a:cs typeface="Arial" panose="020B0604020202020204" pitchFamily="34" charset="0"/>
              </a:rPr>
            </a:br>
            <a:r>
              <a:rPr lang="en-US" altLang="en-US" sz="2800" dirty="0">
                <a:cs typeface="Arial" panose="020B0604020202020204" pitchFamily="34" charset="0"/>
              </a:rPr>
              <a:t>Achieving Competitive Advantage</a:t>
            </a:r>
            <a:endParaRPr lang="en-US" altLang="en-US" sz="2800" dirty="0"/>
          </a:p>
        </p:txBody>
      </p:sp>
      <p:sp>
        <p:nvSpPr>
          <p:cNvPr id="130051" name="Content Placeholder 10">
            <a:extLst>
              <a:ext uri="{FF2B5EF4-FFF2-40B4-BE49-F238E27FC236}">
                <a16:creationId xmlns:a16="http://schemas.microsoft.com/office/drawing/2014/main" id="{F154240C-E108-40AC-A65E-87A3EADBD31E}"/>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1600" dirty="0"/>
              <a:t>On the left, at a disadvantage, is Firm A that offers the lowest amount of value. On the right are two companies that are at an advantage. Both firm B and firm C have higher value than Firm A, however firm B extracts higher value because it has lower costs. </a:t>
            </a:r>
          </a:p>
          <a:p>
            <a:pPr marL="0" indent="0">
              <a:buFont typeface="Arial" panose="020B0604020202020204" pitchFamily="34" charset="0"/>
              <a:buNone/>
            </a:pPr>
            <a:r>
              <a:rPr lang="en-US" altLang="en-US" sz="1600" dirty="0"/>
              <a:t>Firm A in this image produces a generic commodity. Firm B and Firm C represent two efforts at differentiation. Firm B not only offers greater value than Firm A, but also maintains cost parity, meaning it has the same costs as Firm A. However, even if a firm fails to achieve cost parity (which is often the case because higher value creation tends to go along with higher costs in terms of higher-quality raw materials, research and development, employee training to provide superior customer service, and so on), it can still gain a competitive advantage if its economic value creation exceeds that of its competitors. Firm C represents just such a competitive advantage. For the approach shown either in Firm B or Firm C, economic value creation, (V - C)B or (V – C)C, is greater than that of Firm A (V - C)A. Either Firm B or C, therefore, achieves a competitive advantage because it has a higher value gap over Firm A [(V - C)B &gt; (V - C)A, or (V – C)C &gt; (V – C)A], which allows it to charge a premium price, reflecting its higher value creation. To complete the relative comparison, although both companies pursue a differentiation strategy, Firm B also has a competitive advantage over Firm C because although both offer identical value, Firm B has lower cost, thus (V - C)B &gt; (V - C)C.</a:t>
            </a:r>
          </a:p>
        </p:txBody>
      </p:sp>
      <p:sp>
        <p:nvSpPr>
          <p:cNvPr id="130052" name="Text Placeholder 12">
            <a:extLst>
              <a:ext uri="{FF2B5EF4-FFF2-40B4-BE49-F238E27FC236}">
                <a16:creationId xmlns:a16="http://schemas.microsoft.com/office/drawing/2014/main" id="{4F03815B-A470-425B-B525-F8B5EA030D67}"/>
              </a:ext>
            </a:extLst>
          </p:cNvPr>
          <p:cNvSpPr>
            <a:spLocks noGrp="1"/>
          </p:cNvSpPr>
          <p:nvPr>
            <p:ph type="body" sz="quarter" idx="16"/>
          </p:nvPr>
        </p:nvSpPr>
        <p:spPr bwMode="auto">
          <a:xfrm>
            <a:off x="3886200" y="6400800"/>
            <a:ext cx="1371600" cy="2524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1074" name="Title 9">
            <a:extLst>
              <a:ext uri="{FF2B5EF4-FFF2-40B4-BE49-F238E27FC236}">
                <a16:creationId xmlns:a16="http://schemas.microsoft.com/office/drawing/2014/main" id="{B2B40B7D-AFCE-4E01-A2D2-0ACB4CD626E3}"/>
              </a:ext>
            </a:extLst>
          </p:cNvPr>
          <p:cNvSpPr>
            <a:spLocks noGrp="1"/>
          </p:cNvSpPr>
          <p:nvPr>
            <p:ph type="title"/>
          </p:nvPr>
        </p:nvSpPr>
        <p:spPr bwMode="auto">
          <a:xfrm>
            <a:off x="-76200" y="635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800" dirty="0"/>
              <a:t>Appendix 5 </a:t>
            </a:r>
            <a:r>
              <a:rPr lang="en-US" altLang="en-US" sz="2800" dirty="0">
                <a:cs typeface="Arial" panose="020B0604020202020204" pitchFamily="34" charset="0"/>
              </a:rPr>
              <a:t>Exhibit 6.4 Cost Leadership Strategy: </a:t>
            </a:r>
            <a:br>
              <a:rPr lang="en-US" altLang="en-US" sz="2800" dirty="0">
                <a:cs typeface="Arial" panose="020B0604020202020204" pitchFamily="34" charset="0"/>
              </a:rPr>
            </a:br>
            <a:r>
              <a:rPr lang="en-US" altLang="en-US" sz="2800" dirty="0">
                <a:cs typeface="Arial" panose="020B0604020202020204" pitchFamily="34" charset="0"/>
              </a:rPr>
              <a:t>Achieving Competitive Advantage</a:t>
            </a:r>
            <a:endParaRPr lang="en-US" altLang="en-US" sz="2800" dirty="0"/>
          </a:p>
        </p:txBody>
      </p:sp>
      <p:sp>
        <p:nvSpPr>
          <p:cNvPr id="131075" name="Content Placeholder 10">
            <a:extLst>
              <a:ext uri="{FF2B5EF4-FFF2-40B4-BE49-F238E27FC236}">
                <a16:creationId xmlns:a16="http://schemas.microsoft.com/office/drawing/2014/main" id="{83DC8984-913B-46EA-9895-8741547B11A5}"/>
              </a:ext>
            </a:extLst>
          </p:cNvPr>
          <p:cNvSpPr>
            <a:spLocks noGrp="1"/>
          </p:cNvSpPr>
          <p:nvPr>
            <p:ph idx="1"/>
          </p:nvPr>
        </p:nvSpPr>
        <p:spPr bwMode="auto">
          <a:xfrm>
            <a:off x="457200" y="1371600"/>
            <a:ext cx="8229600" cy="4648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1800" dirty="0"/>
              <a:t>On the left, at a disadvantage, is Firm A that offers higher cost and lower value. On the right are two companies that are at an advantage. Both firm B and firm C have lower costs than Firm A, however firm B extracts higher value. </a:t>
            </a:r>
          </a:p>
          <a:p>
            <a:pPr marL="0" indent="0">
              <a:buFont typeface="Arial" panose="020B0604020202020204" pitchFamily="34" charset="0"/>
              <a:buNone/>
            </a:pPr>
            <a:r>
              <a:rPr lang="en-US" altLang="en-US" sz="1800" dirty="0"/>
              <a:t>In both approaches to cost leadership in this image, Firm B’s economic value creation is greater than that of Firm A and Firm C. Yet, both firms B and C achieve a competitive advantage over Firm A. Either one can charge prices similar to its competitors and benefit from a greater profit margin per unit, or it can charge lower prices than its competition and gain higher profits from higher volume. Both variations of a cost-leadership strategy can result in competitive advantage. Although Firm B has a competitive advantage over both firms A and C, Firm C has a competitive advantage in comparison to Firm A.</a:t>
            </a:r>
          </a:p>
        </p:txBody>
      </p:sp>
      <p:sp>
        <p:nvSpPr>
          <p:cNvPr id="131076" name="Text Placeholder 12">
            <a:extLst>
              <a:ext uri="{FF2B5EF4-FFF2-40B4-BE49-F238E27FC236}">
                <a16:creationId xmlns:a16="http://schemas.microsoft.com/office/drawing/2014/main" id="{26F0EE0A-ECC9-4B92-B8E2-2D16EF75AEA7}"/>
              </a:ext>
            </a:extLst>
          </p:cNvPr>
          <p:cNvSpPr>
            <a:spLocks noGrp="1"/>
          </p:cNvSpPr>
          <p:nvPr>
            <p:ph type="body" sz="quarter" idx="16"/>
          </p:nvPr>
        </p:nvSpPr>
        <p:spPr bwMode="auto">
          <a:xfrm>
            <a:off x="3886200" y="6400800"/>
            <a:ext cx="1371600" cy="2524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2098" name="Title 1">
            <a:extLst>
              <a:ext uri="{FF2B5EF4-FFF2-40B4-BE49-F238E27FC236}">
                <a16:creationId xmlns:a16="http://schemas.microsoft.com/office/drawing/2014/main" id="{D63D005E-B508-4168-8B7D-ED63EC84595F}"/>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Appendix 6 </a:t>
            </a:r>
            <a:r>
              <a:rPr lang="en-US" altLang="en-US" dirty="0">
                <a:ea typeface="ヒラギノ角ゴ Pro W3" pitchFamily="122" charset="-128"/>
              </a:rPr>
              <a:t>Exhibit 6.5 Economies of Scale</a:t>
            </a:r>
            <a:endParaRPr lang="en-US" altLang="en-US" dirty="0"/>
          </a:p>
        </p:txBody>
      </p:sp>
      <p:sp>
        <p:nvSpPr>
          <p:cNvPr id="132099" name="Content Placeholder 9">
            <a:extLst>
              <a:ext uri="{FF2B5EF4-FFF2-40B4-BE49-F238E27FC236}">
                <a16:creationId xmlns:a16="http://schemas.microsoft.com/office/drawing/2014/main" id="{988A1965-1650-449D-9C57-14C8CEB50B4B}"/>
              </a:ext>
            </a:extLst>
          </p:cNvPr>
          <p:cNvSpPr>
            <a:spLocks noGrp="1"/>
          </p:cNvSpPr>
          <p:nvPr>
            <p:ph idx="1"/>
          </p:nvPr>
        </p:nvSpPr>
        <p:spPr bwMode="auto">
          <a:xfrm>
            <a:off x="457200" y="1371600"/>
            <a:ext cx="8229600" cy="4572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2400" dirty="0"/>
              <a:t>In the Economies of Scale phase, cost per unit falls as output increases up to a certain point. A firm whose output is closer to this point has a cost advantage over other firms with less output. In this sense, bigger is better. The second part of the curve is the Minimum Efficient Scale phase. In this phase, returns are constant and are flat, as further economies of scale cannot be achieved. In the third phase of the graph, towards the right side, diseconomies of scale are realized as additional output results in per unit cost increases.</a:t>
            </a:r>
          </a:p>
        </p:txBody>
      </p:sp>
      <p:sp>
        <p:nvSpPr>
          <p:cNvPr id="132100" name="Text Placeholder 11">
            <a:extLst>
              <a:ext uri="{FF2B5EF4-FFF2-40B4-BE49-F238E27FC236}">
                <a16:creationId xmlns:a16="http://schemas.microsoft.com/office/drawing/2014/main" id="{A05CC46B-9604-4ED9-86DA-D8661D1F4308}"/>
              </a:ext>
            </a:extLst>
          </p:cNvPr>
          <p:cNvSpPr>
            <a:spLocks noGrp="1"/>
          </p:cNvSpPr>
          <p:nvPr>
            <p:ph type="body" sz="quarter" idx="16"/>
          </p:nvPr>
        </p:nvSpPr>
        <p:spPr bwMode="auto">
          <a:xfrm>
            <a:off x="3886200" y="6172200"/>
            <a:ext cx="1371600" cy="4810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3122" name="Title 1">
            <a:extLst>
              <a:ext uri="{FF2B5EF4-FFF2-40B4-BE49-F238E27FC236}">
                <a16:creationId xmlns:a16="http://schemas.microsoft.com/office/drawing/2014/main" id="{AB14F410-0225-4350-BD1F-8D3F90ACE1AF}"/>
              </a:ext>
            </a:extLst>
          </p:cNvPr>
          <p:cNvSpPr>
            <a:spLocks noGrp="1"/>
          </p:cNvSpPr>
          <p:nvPr>
            <p:ph type="title"/>
          </p:nvPr>
        </p:nvSpPr>
        <p:spPr bwMode="auto">
          <a:xfrm>
            <a:off x="-34925" y="17463"/>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800" dirty="0"/>
              <a:t>Appendix 7 Exhibit 6.7 </a:t>
            </a:r>
            <a:r>
              <a:rPr lang="en-US" altLang="en-US" sz="2800" dirty="0">
                <a:cs typeface="Arial" panose="020B0604020202020204" pitchFamily="34" charset="0"/>
              </a:rPr>
              <a:t>Gaining Competitive Advantage Through Learning Curve and Experience Curve Effects</a:t>
            </a:r>
            <a:endParaRPr lang="en-US" altLang="en-US" sz="2800" dirty="0"/>
          </a:p>
        </p:txBody>
      </p:sp>
      <p:sp>
        <p:nvSpPr>
          <p:cNvPr id="133123" name="Content Placeholder 9">
            <a:extLst>
              <a:ext uri="{FF2B5EF4-FFF2-40B4-BE49-F238E27FC236}">
                <a16:creationId xmlns:a16="http://schemas.microsoft.com/office/drawing/2014/main" id="{D175FEB7-835F-45BF-9629-B682C2DEF611}"/>
              </a:ext>
            </a:extLst>
          </p:cNvPr>
          <p:cNvSpPr>
            <a:spLocks noGrp="1"/>
          </p:cNvSpPr>
          <p:nvPr>
            <p:ph idx="1"/>
          </p:nvPr>
        </p:nvSpPr>
        <p:spPr bwMode="auto">
          <a:xfrm>
            <a:off x="457200" y="1371600"/>
            <a:ext cx="8229600" cy="4572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2000" dirty="0"/>
              <a:t>In a 90 percent learning curve, per-unit cost drops 10 percent every time output is doubled. The steeper 80 percent learning curve indicates a 20 percent drop every time output is doubled. </a:t>
            </a:r>
          </a:p>
          <a:p>
            <a:pPr marL="0" indent="0">
              <a:buFont typeface="Arial" panose="020B0604020202020204" pitchFamily="34" charset="0"/>
              <a:buNone/>
            </a:pPr>
            <a:r>
              <a:rPr lang="en-US" altLang="en-US" sz="2000" dirty="0"/>
              <a:t>There is an increase in learning that occurs as a result of changes in technology and process innovation.</a:t>
            </a:r>
          </a:p>
          <a:p>
            <a:pPr marL="0" indent="0">
              <a:buFont typeface="Arial" panose="020B0604020202020204" pitchFamily="34" charset="0"/>
              <a:buNone/>
            </a:pPr>
            <a:r>
              <a:rPr lang="en-US" altLang="en-US" sz="2000" dirty="0"/>
              <a:t>It is important to note that the learning-curve effect is driven by increasing cumulative output within the existing technology over time. That implies that the only difference between two points on the same learning curve is the size of the cumulative output. The underlying technology remains the same. The speed of learning determines the slope of the learning curve, or how steep the learning curve is (e.g., 80 percent is steeper than a 90 percent learning curve, because costs decrease by 20 percent versus a mere 10 percent each time output doubles). </a:t>
            </a:r>
          </a:p>
        </p:txBody>
      </p:sp>
      <p:sp>
        <p:nvSpPr>
          <p:cNvPr id="133124" name="Text Placeholder 11">
            <a:extLst>
              <a:ext uri="{FF2B5EF4-FFF2-40B4-BE49-F238E27FC236}">
                <a16:creationId xmlns:a16="http://schemas.microsoft.com/office/drawing/2014/main" id="{A2C15851-A315-4492-B748-06BBCD429F01}"/>
              </a:ext>
            </a:extLst>
          </p:cNvPr>
          <p:cNvSpPr>
            <a:spLocks noGrp="1"/>
          </p:cNvSpPr>
          <p:nvPr>
            <p:ph type="body" sz="quarter" idx="16"/>
          </p:nvPr>
        </p:nvSpPr>
        <p:spPr bwMode="auto">
          <a:xfrm>
            <a:off x="3886200" y="6324600"/>
            <a:ext cx="1371600" cy="3286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4146" name="Title 1">
            <a:extLst>
              <a:ext uri="{FF2B5EF4-FFF2-40B4-BE49-F238E27FC236}">
                <a16:creationId xmlns:a16="http://schemas.microsoft.com/office/drawing/2014/main" id="{AC1D17D9-EF78-4B11-AC55-F9722A7054F0}"/>
              </a:ext>
            </a:extLst>
          </p:cNvPr>
          <p:cNvSpPr>
            <a:spLocks noGrp="1"/>
          </p:cNvSpPr>
          <p:nvPr>
            <p:ph type="title"/>
          </p:nvPr>
        </p:nvSpPr>
        <p:spPr bwMode="auto">
          <a:xfrm>
            <a:off x="0" y="-28575"/>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800" dirty="0"/>
              <a:t>Appendix 8 </a:t>
            </a:r>
            <a:r>
              <a:rPr lang="en-US" altLang="en-US" sz="2800" dirty="0">
                <a:cs typeface="Arial" panose="020B0604020202020204" pitchFamily="34" charset="0"/>
              </a:rPr>
              <a:t>Exhibit 6.9 Value Innovation Accomplished through Pursuing Differentiation and Low Cost Strategies</a:t>
            </a:r>
            <a:endParaRPr lang="en-US" altLang="en-US" sz="2800" dirty="0"/>
          </a:p>
        </p:txBody>
      </p:sp>
      <p:sp>
        <p:nvSpPr>
          <p:cNvPr id="134147" name="Content Placeholder 9">
            <a:extLst>
              <a:ext uri="{FF2B5EF4-FFF2-40B4-BE49-F238E27FC236}">
                <a16:creationId xmlns:a16="http://schemas.microsoft.com/office/drawing/2014/main" id="{58BED7B3-800C-4765-AED8-09BA31BD24F2}"/>
              </a:ext>
            </a:extLst>
          </p:cNvPr>
          <p:cNvSpPr>
            <a:spLocks noGrp="1"/>
          </p:cNvSpPr>
          <p:nvPr>
            <p:ph idx="1"/>
          </p:nvPr>
        </p:nvSpPr>
        <p:spPr bwMode="auto">
          <a:xfrm>
            <a:off x="457200" y="1371600"/>
            <a:ext cx="8229600" cy="4572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spcBef>
                <a:spcPct val="0"/>
              </a:spcBef>
              <a:spcAft>
                <a:spcPts val="600"/>
              </a:spcAft>
              <a:buFont typeface="Arial" panose="020B0604020202020204" pitchFamily="34" charset="0"/>
              <a:buNone/>
            </a:pPr>
            <a:r>
              <a:rPr lang="en-US" altLang="en-US" sz="1800" dirty="0"/>
              <a:t>This image depicts two triangles, one facing down and the other facing up. The triangle facing down says “costs” with an arrow pointing down. The triangle facing up says “total perceived benefits” with an arrow pointing up. In the middle of these two overlapping triangles is a diamond image that says “Value Innovation.”</a:t>
            </a:r>
          </a:p>
        </p:txBody>
      </p:sp>
      <p:sp>
        <p:nvSpPr>
          <p:cNvPr id="134148" name="Text Placeholder 11">
            <a:extLst>
              <a:ext uri="{FF2B5EF4-FFF2-40B4-BE49-F238E27FC236}">
                <a16:creationId xmlns:a16="http://schemas.microsoft.com/office/drawing/2014/main" id="{F86BC9EB-5019-43E5-98FD-79C7B099E057}"/>
              </a:ext>
            </a:extLst>
          </p:cNvPr>
          <p:cNvSpPr>
            <a:spLocks noGrp="1"/>
          </p:cNvSpPr>
          <p:nvPr>
            <p:ph type="body" sz="quarter" idx="16"/>
          </p:nvPr>
        </p:nvSpPr>
        <p:spPr bwMode="auto">
          <a:xfrm>
            <a:off x="3886200" y="6400800"/>
            <a:ext cx="1371600" cy="2524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a:extLst>
              <a:ext uri="{FF2B5EF4-FFF2-40B4-BE49-F238E27FC236}">
                <a16:creationId xmlns:a16="http://schemas.microsoft.com/office/drawing/2014/main" id="{C9EAA838-090E-48B1-99F3-44BA86E70948}"/>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What Is Business Level Strategy?</a:t>
            </a:r>
          </a:p>
        </p:txBody>
      </p:sp>
      <p:sp>
        <p:nvSpPr>
          <p:cNvPr id="75779" name="Content Placeholder 2">
            <a:extLst>
              <a:ext uri="{FF2B5EF4-FFF2-40B4-BE49-F238E27FC236}">
                <a16:creationId xmlns:a16="http://schemas.microsoft.com/office/drawing/2014/main" id="{CF51FD71-D6AF-492F-8849-19418969163A}"/>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en-US" altLang="en-US" dirty="0">
                <a:ea typeface="ヒラギノ角ゴ Pro W3" pitchFamily="122" charset="-128"/>
              </a:rPr>
              <a:t>Goal-directed actions:</a:t>
            </a:r>
          </a:p>
          <a:p>
            <a:pPr lvl="1"/>
            <a:r>
              <a:rPr lang="en-US" altLang="en-US" dirty="0">
                <a:cs typeface="Arial" panose="020B0604020202020204" pitchFamily="34" charset="0"/>
              </a:rPr>
              <a:t>To achieve competitive advantage</a:t>
            </a:r>
          </a:p>
          <a:p>
            <a:pPr lvl="1"/>
            <a:r>
              <a:rPr lang="en-US" altLang="en-US" dirty="0">
                <a:cs typeface="Arial" panose="020B0604020202020204" pitchFamily="34" charset="0"/>
              </a:rPr>
              <a:t>In a single product market</a:t>
            </a:r>
          </a:p>
          <a:p>
            <a:pPr marL="0" indent="0">
              <a:buNone/>
            </a:pPr>
            <a:r>
              <a:rPr lang="en-US" altLang="en-US" dirty="0">
                <a:ea typeface="ヒラギノ角ゴ Pro W3" pitchFamily="122" charset="-128"/>
              </a:rPr>
              <a:t>“How should we compete?”</a:t>
            </a:r>
          </a:p>
          <a:p>
            <a:pPr lvl="1"/>
            <a:r>
              <a:rPr lang="en-US" altLang="en-US" b="1" dirty="0">
                <a:cs typeface="Arial" panose="020B0604020202020204" pitchFamily="34" charset="0"/>
              </a:rPr>
              <a:t>Who</a:t>
            </a:r>
            <a:r>
              <a:rPr lang="en-US" altLang="en-US" dirty="0">
                <a:cs typeface="Arial" panose="020B0604020202020204" pitchFamily="34" charset="0"/>
              </a:rPr>
              <a:t>: which customer segments?</a:t>
            </a:r>
          </a:p>
          <a:p>
            <a:pPr lvl="1"/>
            <a:r>
              <a:rPr lang="en-US" altLang="en-US" b="1" dirty="0">
                <a:cs typeface="Arial" panose="020B0604020202020204" pitchFamily="34" charset="0"/>
              </a:rPr>
              <a:t>What</a:t>
            </a:r>
            <a:r>
              <a:rPr lang="en-US" altLang="en-US" dirty="0">
                <a:cs typeface="Arial" panose="020B0604020202020204" pitchFamily="34" charset="0"/>
              </a:rPr>
              <a:t>: customer needs will we satisfy?</a:t>
            </a:r>
          </a:p>
          <a:p>
            <a:pPr lvl="1"/>
            <a:r>
              <a:rPr lang="en-US" altLang="en-US" b="1" dirty="0">
                <a:cs typeface="Arial" panose="020B0604020202020204" pitchFamily="34" charset="0"/>
              </a:rPr>
              <a:t>Why</a:t>
            </a:r>
            <a:r>
              <a:rPr lang="en-US" altLang="en-US" dirty="0">
                <a:cs typeface="Arial" panose="020B0604020202020204" pitchFamily="34" charset="0"/>
              </a:rPr>
              <a:t>: do we want to satisfy them?</a:t>
            </a:r>
          </a:p>
          <a:p>
            <a:pPr lvl="1"/>
            <a:r>
              <a:rPr lang="en-US" altLang="en-US" b="1" dirty="0">
                <a:cs typeface="Arial" panose="020B0604020202020204" pitchFamily="34" charset="0"/>
              </a:rPr>
              <a:t>How</a:t>
            </a:r>
            <a:r>
              <a:rPr lang="en-US" altLang="en-US" dirty="0">
                <a:cs typeface="Arial" panose="020B0604020202020204" pitchFamily="34" charset="0"/>
              </a:rPr>
              <a:t>: will we satisfy our customers’ needs? </a:t>
            </a:r>
          </a:p>
          <a:p>
            <a:pPr lvl="1"/>
            <a:endParaRPr lang="en-US" altLang="en-US" dirty="0">
              <a:cs typeface="Arial" panose="020B0604020202020204" pitchFamily="34" charset="0"/>
            </a:endParaRP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5170" name="Title 1">
            <a:extLst>
              <a:ext uri="{FF2B5EF4-FFF2-40B4-BE49-F238E27FC236}">
                <a16:creationId xmlns:a16="http://schemas.microsoft.com/office/drawing/2014/main" id="{CC9667FA-C451-484E-BEA9-0C5796239EE7}"/>
              </a:ext>
            </a:extLst>
          </p:cNvPr>
          <p:cNvSpPr>
            <a:spLocks noGrp="1"/>
          </p:cNvSpPr>
          <p:nvPr>
            <p:ph type="title"/>
          </p:nvPr>
        </p:nvSpPr>
        <p:spPr bwMode="auto">
          <a:xfrm>
            <a:off x="-28575" y="-762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800" dirty="0"/>
              <a:t>Appendix 9 Exhibit 6.10 </a:t>
            </a:r>
            <a:br>
              <a:rPr lang="en-US" altLang="en-US" sz="2800" dirty="0"/>
            </a:br>
            <a:r>
              <a:rPr lang="en-US" altLang="en-US" sz="2800" dirty="0">
                <a:cs typeface="Arial" panose="020B0604020202020204" pitchFamily="34" charset="0"/>
              </a:rPr>
              <a:t>Value Innovation versus Stuck In the Middle</a:t>
            </a:r>
            <a:endParaRPr lang="en-US" altLang="en-US" sz="2800" dirty="0"/>
          </a:p>
        </p:txBody>
      </p:sp>
      <p:sp>
        <p:nvSpPr>
          <p:cNvPr id="135171" name="Content Placeholder 9">
            <a:extLst>
              <a:ext uri="{FF2B5EF4-FFF2-40B4-BE49-F238E27FC236}">
                <a16:creationId xmlns:a16="http://schemas.microsoft.com/office/drawing/2014/main" id="{5D05A3D7-CC5C-4E21-986B-C3BFE78F3748}"/>
              </a:ext>
            </a:extLst>
          </p:cNvPr>
          <p:cNvSpPr>
            <a:spLocks noGrp="1"/>
          </p:cNvSpPr>
          <p:nvPr>
            <p:ph idx="1"/>
          </p:nvPr>
        </p:nvSpPr>
        <p:spPr bwMode="auto">
          <a:xfrm>
            <a:off x="457200" y="1371600"/>
            <a:ext cx="8229600" cy="4648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2000" dirty="0"/>
              <a:t>This image shows four squares: Cost Leadership (broad scope and focused on cost), Differentiation (broad scope and focused on differentiation), Focused Cost Leadership (narrow scope and focused on cost), and Focused Differentiation (narrow scope and focused on differentiation). In the middle of this graphic is a square that says "Blue Ocean Strategy vs. Stuck in the Middle."</a:t>
            </a:r>
          </a:p>
          <a:p>
            <a:pPr marL="0" indent="0">
              <a:buFont typeface="Arial" panose="020B0604020202020204" pitchFamily="34" charset="0"/>
              <a:buNone/>
            </a:pPr>
            <a:r>
              <a:rPr lang="en-US" altLang="en-US" sz="2000" dirty="0"/>
              <a:t>This image suggests how a successfully formulated blue ocean strategy based on value innovation combines both a differentiation and low-cost position. It also shows the consequence of a blue ocean strategy gone bad—the firm ends up being stuck in the middle, meaning the firm has neither a clear differentiation nor a clear cost-leadership profile. Being stuck in the middle leads to inferior performance and a resulting competitive disadvantage.</a:t>
            </a:r>
          </a:p>
        </p:txBody>
      </p:sp>
      <p:sp>
        <p:nvSpPr>
          <p:cNvPr id="135172" name="Text Placeholder 11">
            <a:extLst>
              <a:ext uri="{FF2B5EF4-FFF2-40B4-BE49-F238E27FC236}">
                <a16:creationId xmlns:a16="http://schemas.microsoft.com/office/drawing/2014/main" id="{095DC870-6C40-43ED-983A-C0F2AC6E1D93}"/>
              </a:ext>
            </a:extLst>
          </p:cNvPr>
          <p:cNvSpPr>
            <a:spLocks noGrp="1"/>
          </p:cNvSpPr>
          <p:nvPr>
            <p:ph type="body" sz="quarter" idx="16"/>
          </p:nvPr>
        </p:nvSpPr>
        <p:spPr bwMode="auto">
          <a:xfrm>
            <a:off x="3886200" y="6324600"/>
            <a:ext cx="1371600" cy="3286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6194" name="Title 9">
            <a:extLst>
              <a:ext uri="{FF2B5EF4-FFF2-40B4-BE49-F238E27FC236}">
                <a16:creationId xmlns:a16="http://schemas.microsoft.com/office/drawing/2014/main" id="{B966D190-F7AB-4B14-81F1-EA3642D832CC}"/>
              </a:ext>
            </a:extLst>
          </p:cNvPr>
          <p:cNvSpPr>
            <a:spLocks noGrp="1"/>
          </p:cNvSpPr>
          <p:nvPr>
            <p:ph type="title"/>
          </p:nvPr>
        </p:nvSpPr>
        <p:spPr bwMode="auto">
          <a:xfrm>
            <a:off x="0" y="-762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dirty="0"/>
              <a:t>Appendix 10 Exhibit 6.11 </a:t>
            </a:r>
            <a:br>
              <a:rPr lang="en-US" altLang="en-US" sz="3200" dirty="0"/>
            </a:br>
            <a:r>
              <a:rPr lang="en-US" altLang="en-US" sz="3200" dirty="0">
                <a:ea typeface="ヒラギノ角ゴ Pro W3" pitchFamily="122" charset="-128"/>
              </a:rPr>
              <a:t>Jet Blue’s Strategy Canvas</a:t>
            </a:r>
            <a:endParaRPr lang="en-US" altLang="en-US" sz="3200" dirty="0"/>
          </a:p>
        </p:txBody>
      </p:sp>
      <p:sp>
        <p:nvSpPr>
          <p:cNvPr id="136195" name="Content Placeholder 10">
            <a:extLst>
              <a:ext uri="{FF2B5EF4-FFF2-40B4-BE49-F238E27FC236}">
                <a16:creationId xmlns:a16="http://schemas.microsoft.com/office/drawing/2014/main" id="{55A3195D-3838-4961-9CAF-C30AD768F9AE}"/>
              </a:ext>
            </a:extLst>
          </p:cNvPr>
          <p:cNvSpPr>
            <a:spLocks noGrp="1"/>
          </p:cNvSpPr>
          <p:nvPr>
            <p:ph idx="1"/>
          </p:nvPr>
        </p:nvSpPr>
        <p:spPr bwMode="auto">
          <a:xfrm>
            <a:off x="457200" y="1371600"/>
            <a:ext cx="8229600" cy="396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2000" dirty="0"/>
              <a:t>On the X axis are the key industry metrics of price, seating class, in-flight amenities, meals, connections (via hub), lounges, international routes, customer service, reliability and convenience. On the Y axis are the words "Low" and "High." </a:t>
            </a:r>
          </a:p>
          <a:p>
            <a:pPr marL="0" indent="0">
              <a:buFont typeface="Arial" panose="020B0604020202020204" pitchFamily="34" charset="0"/>
              <a:buNone/>
            </a:pPr>
            <a:r>
              <a:rPr lang="en-US" altLang="en-US" sz="2000" dirty="0"/>
              <a:t>Scoring mostly on the high end of this graph are the Legacy Carriers, who pursue a differentiation strategy. Scoring mostly on the low end of this graph are the Low-Cost Airlines who pursue a cost-leadership strategy. In the middle, is Jet Blue, who oscillates from low to high in a number of categories, indicating a lack of effectiveness in its strategic profile.</a:t>
            </a:r>
          </a:p>
        </p:txBody>
      </p:sp>
      <p:sp>
        <p:nvSpPr>
          <p:cNvPr id="136196" name="Text Placeholder 12">
            <a:extLst>
              <a:ext uri="{FF2B5EF4-FFF2-40B4-BE49-F238E27FC236}">
                <a16:creationId xmlns:a16="http://schemas.microsoft.com/office/drawing/2014/main" id="{0F84CBEA-4058-4D7C-8A93-EACCF4E17FDA}"/>
              </a:ext>
            </a:extLst>
          </p:cNvPr>
          <p:cNvSpPr>
            <a:spLocks noGrp="1"/>
          </p:cNvSpPr>
          <p:nvPr>
            <p:ph type="body" sz="quarter" idx="16"/>
          </p:nvPr>
        </p:nvSpPr>
        <p:spPr bwMode="auto">
          <a:xfrm>
            <a:off x="3886200" y="6248400"/>
            <a:ext cx="1371600" cy="4048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a:extLst>
              <a:ext uri="{FF2B5EF4-FFF2-40B4-BE49-F238E27FC236}">
                <a16:creationId xmlns:a16="http://schemas.microsoft.com/office/drawing/2014/main" id="{D352C340-AFA2-4D0F-BC42-B70533C04917}"/>
              </a:ext>
            </a:extLst>
          </p:cNvPr>
          <p:cNvSpPr>
            <a:spLocks noGrp="1"/>
          </p:cNvSpPr>
          <p:nvPr>
            <p:ph type="title"/>
          </p:nvPr>
        </p:nvSpPr>
        <p:spPr bwMode="auto">
          <a:xfrm>
            <a:off x="0" y="-152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Industry and Firm Effects Jointly </a:t>
            </a:r>
            <a:br>
              <a:rPr lang="en-US" altLang="en-US" dirty="0">
                <a:ea typeface="ヒラギノ角ゴ Pro W3" pitchFamily="122" charset="-128"/>
              </a:rPr>
            </a:br>
            <a:r>
              <a:rPr lang="en-US" altLang="en-US" dirty="0">
                <a:ea typeface="ヒラギノ角ゴ Pro W3" pitchFamily="122" charset="-128"/>
              </a:rPr>
              <a:t>Determine Competitive Advantage</a:t>
            </a:r>
          </a:p>
        </p:txBody>
      </p:sp>
      <p:sp>
        <p:nvSpPr>
          <p:cNvPr id="77827" name="Content Placeholder 2">
            <a:extLst>
              <a:ext uri="{FF2B5EF4-FFF2-40B4-BE49-F238E27FC236}">
                <a16:creationId xmlns:a16="http://schemas.microsoft.com/office/drawing/2014/main" id="{DE491A64-90FE-451C-BB4D-C079D58514F4}"/>
              </a:ext>
            </a:extLst>
          </p:cNvPr>
          <p:cNvSpPr>
            <a:spLocks noGrp="1" noChangeArrowheads="1"/>
          </p:cNvSpPr>
          <p:nvPr>
            <p:ph sz="half" idx="2"/>
          </p:nvPr>
        </p:nvSpPr>
        <p:spPr bwMode="auto">
          <a:xfrm>
            <a:off x="6705600" y="6148388"/>
            <a:ext cx="2324100" cy="4079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6.1</a:t>
            </a:r>
          </a:p>
        </p:txBody>
      </p:sp>
      <p:pic>
        <p:nvPicPr>
          <p:cNvPr id="3" name="Picture 2" descr="The process map for industry and firm effects">
            <a:extLst>
              <a:ext uri="{FF2B5EF4-FFF2-40B4-BE49-F238E27FC236}">
                <a16:creationId xmlns:a16="http://schemas.microsoft.com/office/drawing/2014/main" id="{937AFD80-08D5-4EE9-BF1B-148F0A0946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4066" y="1704364"/>
            <a:ext cx="8458200" cy="4085311"/>
          </a:xfrm>
          <a:prstGeom prst="rect">
            <a:avLst/>
          </a:prstGeom>
        </p:spPr>
      </p:pic>
      <p:sp>
        <p:nvSpPr>
          <p:cNvPr id="77828" name="Text Placeholder 2">
            <a:extLst>
              <a:ext uri="{FF2B5EF4-FFF2-40B4-BE49-F238E27FC236}">
                <a16:creationId xmlns:a16="http://schemas.microsoft.com/office/drawing/2014/main" id="{E6A95EFD-C2AA-4461-820A-A90C0A955F42}"/>
              </a:ext>
            </a:extLst>
          </p:cNvPr>
          <p:cNvSpPr>
            <a:spLocks noGrp="1"/>
          </p:cNvSpPr>
          <p:nvPr>
            <p:ph type="body" sz="quarter" idx="11"/>
          </p:nvPr>
        </p:nvSpPr>
        <p:spPr bwMode="auto">
          <a:xfrm>
            <a:off x="1828800" y="6629400"/>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4" action="ppaction://hlinksldjump"/>
              </a:rPr>
              <a:t>Jump to Appendix 2 long image description</a:t>
            </a:r>
            <a:endParaRPr lang="en-US" altLang="en-US" dirty="0"/>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a:extLst>
              <a:ext uri="{FF2B5EF4-FFF2-40B4-BE49-F238E27FC236}">
                <a16:creationId xmlns:a16="http://schemas.microsoft.com/office/drawing/2014/main" id="{BACAC97C-B912-437D-AF95-FF29E53A1E81}"/>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Strategic Position</a:t>
            </a:r>
          </a:p>
        </p:txBody>
      </p:sp>
      <p:sp>
        <p:nvSpPr>
          <p:cNvPr id="79875" name="Content Placeholder 2">
            <a:extLst>
              <a:ext uri="{FF2B5EF4-FFF2-40B4-BE49-F238E27FC236}">
                <a16:creationId xmlns:a16="http://schemas.microsoft.com/office/drawing/2014/main" id="{7E85988E-700C-46A4-B647-BF71F68F34AF}"/>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en-US" altLang="en-US" dirty="0">
                <a:ea typeface="ヒラギノ角ゴ Pro W3" pitchFamily="122" charset="-128"/>
              </a:rPr>
              <a:t>Profile based on value creation and cost</a:t>
            </a:r>
          </a:p>
          <a:p>
            <a:pPr lvl="1"/>
            <a:r>
              <a:rPr lang="en-US" altLang="en-US" dirty="0">
                <a:ea typeface="ヒラギノ角ゴ Pro W3" pitchFamily="122" charset="-128"/>
                <a:cs typeface="Arial" panose="020B0604020202020204" pitchFamily="34" charset="0"/>
              </a:rPr>
              <a:t>In a specific product market</a:t>
            </a:r>
          </a:p>
          <a:p>
            <a:pPr marL="0" indent="0">
              <a:buNone/>
            </a:pPr>
            <a:r>
              <a:rPr lang="en-US" altLang="en-US" dirty="0">
                <a:ea typeface="ヒラギノ角ゴ Pro W3" pitchFamily="122" charset="-128"/>
                <a:cs typeface="Arial" panose="020B0604020202020204" pitchFamily="34" charset="0"/>
              </a:rPr>
              <a:t>A valuable and unique position, which:</a:t>
            </a:r>
          </a:p>
          <a:p>
            <a:pPr lvl="1"/>
            <a:r>
              <a:rPr lang="en-US" altLang="en-US" dirty="0">
                <a:ea typeface="ヒラギノ角ゴ Pro W3" pitchFamily="122" charset="-128"/>
                <a:cs typeface="Arial" panose="020B0604020202020204" pitchFamily="34" charset="0"/>
              </a:rPr>
              <a:t>Meets customer needs</a:t>
            </a:r>
          </a:p>
          <a:p>
            <a:pPr lvl="1"/>
            <a:r>
              <a:rPr lang="en-US" altLang="en-US" dirty="0">
                <a:ea typeface="ヒラギノ角ゴ Pro W3" pitchFamily="122" charset="-128"/>
                <a:cs typeface="Arial" panose="020B0604020202020204" pitchFamily="34" charset="0"/>
              </a:rPr>
              <a:t>At the highest possible product value</a:t>
            </a:r>
          </a:p>
          <a:p>
            <a:pPr lvl="1"/>
            <a:r>
              <a:rPr lang="en-US" altLang="en-US" dirty="0">
                <a:ea typeface="ヒラギノ角ゴ Pro W3" pitchFamily="122" charset="-128"/>
                <a:cs typeface="Arial" panose="020B0604020202020204" pitchFamily="34" charset="0"/>
              </a:rPr>
              <a:t>For the lowest possible product cost</a:t>
            </a:r>
            <a:endParaRPr lang="en-US" altLang="en-US" dirty="0">
              <a:cs typeface="Arial" panose="020B0604020202020204" pitchFamily="34" charset="0"/>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a:extLst>
              <a:ext uri="{FF2B5EF4-FFF2-40B4-BE49-F238E27FC236}">
                <a16:creationId xmlns:a16="http://schemas.microsoft.com/office/drawing/2014/main" id="{8D58BA37-CE47-4384-95E5-E5D9A0283097}"/>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Strategic Trade-Offs</a:t>
            </a:r>
          </a:p>
        </p:txBody>
      </p:sp>
      <p:sp>
        <p:nvSpPr>
          <p:cNvPr id="80899" name="Content Placeholder 2">
            <a:extLst>
              <a:ext uri="{FF2B5EF4-FFF2-40B4-BE49-F238E27FC236}">
                <a16:creationId xmlns:a16="http://schemas.microsoft.com/office/drawing/2014/main" id="{E290B942-F101-4490-B037-DBE06063784F}"/>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en-US" altLang="en-US" dirty="0">
                <a:ea typeface="ヒラギノ角ゴ Pro W3" pitchFamily="122" charset="-128"/>
              </a:rPr>
              <a:t>Choices between a cost OR value position</a:t>
            </a:r>
          </a:p>
          <a:p>
            <a:pPr marL="0" indent="0">
              <a:buNone/>
            </a:pPr>
            <a:r>
              <a:rPr lang="en-US" altLang="en-US" dirty="0">
                <a:ea typeface="ヒラギノ角ゴ Pro W3" pitchFamily="122" charset="-128"/>
              </a:rPr>
              <a:t>Tension between:</a:t>
            </a:r>
          </a:p>
          <a:p>
            <a:pPr lvl="1"/>
            <a:r>
              <a:rPr lang="en-US" altLang="en-US" dirty="0">
                <a:cs typeface="Arial" panose="020B0604020202020204" pitchFamily="34" charset="0"/>
              </a:rPr>
              <a:t>Value creation and</a:t>
            </a:r>
          </a:p>
          <a:p>
            <a:pPr lvl="1"/>
            <a:r>
              <a:rPr lang="en-US" altLang="en-US" dirty="0">
                <a:cs typeface="Arial" panose="020B0604020202020204" pitchFamily="34" charset="0"/>
              </a:rPr>
              <a:t>Pressure to keep cost in check</a:t>
            </a:r>
          </a:p>
          <a:p>
            <a:pPr marL="0" indent="0">
              <a:buNone/>
            </a:pPr>
            <a:r>
              <a:rPr lang="en-US" altLang="en-US" dirty="0">
                <a:ea typeface="ヒラギノ角ゴ Pro W3" pitchFamily="122" charset="-128"/>
              </a:rPr>
              <a:t>Purpose to maximize the firm’s:</a:t>
            </a:r>
          </a:p>
          <a:p>
            <a:pPr lvl="1"/>
            <a:r>
              <a:rPr lang="en-US" altLang="en-US" dirty="0">
                <a:cs typeface="Arial" panose="020B0604020202020204" pitchFamily="34" charset="0"/>
              </a:rPr>
              <a:t>Economic value creation</a:t>
            </a:r>
          </a:p>
          <a:p>
            <a:pPr lvl="1"/>
            <a:r>
              <a:rPr lang="en-US" altLang="en-US" dirty="0">
                <a:cs typeface="Arial" panose="020B0604020202020204" pitchFamily="34" charset="0"/>
              </a:rPr>
              <a:t>Profit margin</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a:extLst>
              <a:ext uri="{FF2B5EF4-FFF2-40B4-BE49-F238E27FC236}">
                <a16:creationId xmlns:a16="http://schemas.microsoft.com/office/drawing/2014/main" id="{FFCEB710-0C71-4E8A-9296-E03E3D566F81}"/>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Generic Business Strategies</a:t>
            </a:r>
          </a:p>
        </p:txBody>
      </p:sp>
      <p:sp>
        <p:nvSpPr>
          <p:cNvPr id="82947" name="Content Placeholder 2">
            <a:extLst>
              <a:ext uri="{FF2B5EF4-FFF2-40B4-BE49-F238E27FC236}">
                <a16:creationId xmlns:a16="http://schemas.microsoft.com/office/drawing/2014/main" id="{C67AEEEC-4734-499D-9F63-EE2E035120C5}"/>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en-US" altLang="en-US" dirty="0">
                <a:ea typeface="ヒラギノ角ゴ Pro W3" pitchFamily="122" charset="-128"/>
              </a:rPr>
              <a:t>Differentiation</a:t>
            </a:r>
          </a:p>
          <a:p>
            <a:pPr lvl="1"/>
            <a:r>
              <a:rPr lang="en-US" altLang="en-US" dirty="0">
                <a:cs typeface="Arial" panose="020B0604020202020204" pitchFamily="34" charset="0"/>
              </a:rPr>
              <a:t>Seeks to create higher value vs. competitors</a:t>
            </a:r>
          </a:p>
          <a:p>
            <a:pPr lvl="1"/>
            <a:r>
              <a:rPr lang="en-US" altLang="en-US" dirty="0">
                <a:cs typeface="Arial" panose="020B0604020202020204" pitchFamily="34" charset="0"/>
              </a:rPr>
              <a:t>Offers unique features  </a:t>
            </a:r>
          </a:p>
          <a:p>
            <a:pPr lvl="1"/>
            <a:r>
              <a:rPr lang="en-US" altLang="en-US" dirty="0">
                <a:cs typeface="Arial" panose="020B0604020202020204" pitchFamily="34" charset="0"/>
              </a:rPr>
              <a:t>Charges higher prices</a:t>
            </a:r>
          </a:p>
          <a:p>
            <a:pPr marL="0" indent="0">
              <a:buNone/>
            </a:pPr>
            <a:r>
              <a:rPr lang="en-US" altLang="en-US" dirty="0">
                <a:ea typeface="ヒラギノ角ゴ Pro W3" pitchFamily="122" charset="-128"/>
              </a:rPr>
              <a:t>Cost Leadership</a:t>
            </a:r>
          </a:p>
          <a:p>
            <a:pPr lvl="1"/>
            <a:r>
              <a:rPr lang="en-US" altLang="en-US" dirty="0">
                <a:cs typeface="Arial" panose="020B0604020202020204" pitchFamily="34" charset="0"/>
              </a:rPr>
              <a:t>Seeks to create similar value vs. competitors</a:t>
            </a:r>
          </a:p>
          <a:p>
            <a:pPr lvl="1"/>
            <a:r>
              <a:rPr lang="en-US" altLang="en-US" dirty="0">
                <a:cs typeface="Arial" panose="020B0604020202020204" pitchFamily="34" charset="0"/>
              </a:rPr>
              <a:t>Charges lower prices</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a:extLst>
              <a:ext uri="{FF2B5EF4-FFF2-40B4-BE49-F238E27FC236}">
                <a16:creationId xmlns:a16="http://schemas.microsoft.com/office/drawing/2014/main" id="{9563D222-70DC-4EEF-89D1-C4B686D14818}"/>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Focused Business Strategies</a:t>
            </a:r>
          </a:p>
        </p:txBody>
      </p:sp>
      <p:sp>
        <p:nvSpPr>
          <p:cNvPr id="84995" name="Content Placeholder 2">
            <a:extLst>
              <a:ext uri="{FF2B5EF4-FFF2-40B4-BE49-F238E27FC236}">
                <a16:creationId xmlns:a16="http://schemas.microsoft.com/office/drawing/2014/main" id="{AB87F16F-4378-4208-B022-5DF2918E320A}"/>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en-US" altLang="en-US" dirty="0">
                <a:ea typeface="ヒラギノ角ゴ Pro W3" pitchFamily="122" charset="-128"/>
              </a:rPr>
              <a:t>Narrower competitive scope</a:t>
            </a:r>
          </a:p>
          <a:p>
            <a:pPr marL="0" indent="0">
              <a:buNone/>
            </a:pPr>
            <a:r>
              <a:rPr lang="en-US" altLang="en-US" dirty="0">
                <a:cs typeface="Arial" panose="020B0604020202020204" pitchFamily="34" charset="0"/>
              </a:rPr>
              <a:t>Focused Differentiation</a:t>
            </a:r>
          </a:p>
          <a:p>
            <a:pPr lvl="1"/>
            <a:r>
              <a:rPr lang="en-US" altLang="en-US" dirty="0">
                <a:cs typeface="Arial" panose="020B0604020202020204" pitchFamily="34" charset="0"/>
              </a:rPr>
              <a:t>Ex: Mont Blanc: exquisite pens at several hundred dollars</a:t>
            </a:r>
          </a:p>
          <a:p>
            <a:pPr marL="0" indent="0">
              <a:buNone/>
            </a:pPr>
            <a:r>
              <a:rPr lang="en-US" altLang="en-US" dirty="0">
                <a:cs typeface="Arial" panose="020B0604020202020204" pitchFamily="34" charset="0"/>
              </a:rPr>
              <a:t>Focused Cost Leadership</a:t>
            </a:r>
          </a:p>
          <a:p>
            <a:pPr lvl="1"/>
            <a:r>
              <a:rPr lang="en-US" altLang="en-US" dirty="0">
                <a:cs typeface="Arial" panose="020B0604020202020204" pitchFamily="34" charset="0"/>
              </a:rPr>
              <a:t>Ex: BIC: disposable pens and lighters at low cost</a:t>
            </a:r>
          </a:p>
          <a:p>
            <a:endParaRPr lang="en-US" altLang="en-US" dirty="0">
              <a:ea typeface="ヒラギノ角ゴ Pro W3" pitchFamily="122" charset="-128"/>
            </a:endParaRPr>
          </a:p>
        </p:txBody>
      </p:sp>
    </p:spTree>
  </p:cSld>
  <p:clrMapOvr>
    <a:masterClrMapping/>
  </p:clrMapOvr>
  <p:transition/>
</p:sld>
</file>

<file path=ppt/theme/theme1.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1_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18591</TotalTime>
  <Words>4859</Words>
  <Application>Microsoft Office PowerPoint</Application>
  <PresentationFormat>On-screen Show (4:3)</PresentationFormat>
  <Paragraphs>326</Paragraphs>
  <Slides>41</Slides>
  <Notes>25</Notes>
  <HiddenSlides>11</HiddenSlides>
  <MMClips>0</MMClips>
  <ScaleCrop>false</ScaleCrop>
  <HeadingPairs>
    <vt:vector size="6" baseType="variant">
      <vt:variant>
        <vt:lpstr>Fonts Used</vt:lpstr>
      </vt:variant>
      <vt:variant>
        <vt:i4>6</vt:i4>
      </vt:variant>
      <vt:variant>
        <vt:lpstr>Theme</vt:lpstr>
      </vt:variant>
      <vt:variant>
        <vt:i4>7</vt:i4>
      </vt:variant>
      <vt:variant>
        <vt:lpstr>Slide Titles</vt:lpstr>
      </vt:variant>
      <vt:variant>
        <vt:i4>41</vt:i4>
      </vt:variant>
    </vt:vector>
  </HeadingPairs>
  <TitlesOfParts>
    <vt:vector size="54" baseType="lpstr">
      <vt:lpstr>Arial</vt:lpstr>
      <vt:lpstr>ArumSans Bold</vt:lpstr>
      <vt:lpstr>ArumSans Regular</vt:lpstr>
      <vt:lpstr>Calibri</vt:lpstr>
      <vt:lpstr>Vectipede Rg</vt:lpstr>
      <vt:lpstr>ヒラギノ角ゴ Pro W3</vt:lpstr>
      <vt:lpstr>FIRST, BREAK, LAST slides </vt:lpstr>
      <vt:lpstr>Alternate FIRST, BREAK, LAST slides</vt:lpstr>
      <vt:lpstr>Plain BODY/MAIN CONTENT</vt:lpstr>
      <vt:lpstr>Red bar footer BODY/MAIN CONTENT</vt:lpstr>
      <vt:lpstr>PLAIN Section Divider, Quotes, Callouts</vt:lpstr>
      <vt:lpstr>RED FOOTER Section Divider, Quotes, Callouts</vt:lpstr>
      <vt:lpstr>1_Plain BODY/MAIN CONTENT</vt:lpstr>
      <vt:lpstr>PowerPoint Presentation</vt:lpstr>
      <vt:lpstr>The AFI Strategy Framework</vt:lpstr>
      <vt:lpstr>Learning Objectives</vt:lpstr>
      <vt:lpstr>What Is Business Level Strategy?</vt:lpstr>
      <vt:lpstr>Industry and Firm Effects Jointly  Determine Competitive Advantage</vt:lpstr>
      <vt:lpstr>Strategic Position</vt:lpstr>
      <vt:lpstr>Strategic Trade-Offs</vt:lpstr>
      <vt:lpstr>Generic Business Strategies</vt:lpstr>
      <vt:lpstr>Focused Business Strategies</vt:lpstr>
      <vt:lpstr>Strategic Position and Competitive Scope:  Generic Business Strategies</vt:lpstr>
      <vt:lpstr>Differentiation Strategy</vt:lpstr>
      <vt:lpstr>Differentiation Strategy:  Achieving Competitive Advantage</vt:lpstr>
      <vt:lpstr>Economies of Scale and Scope</vt:lpstr>
      <vt:lpstr>Three Drivers That Increase Perceived Value</vt:lpstr>
      <vt:lpstr>Differentiation Strategies: Summary</vt:lpstr>
      <vt:lpstr>Cost Leadership Strategy</vt:lpstr>
      <vt:lpstr>Cost Leadership Strategy:  Achieving Competitive Advantage</vt:lpstr>
      <vt:lpstr>Cost Drivers That Keep Costs Low</vt:lpstr>
      <vt:lpstr>Economies of Scale</vt:lpstr>
      <vt:lpstr>Economies and Diseconomies of Scale</vt:lpstr>
      <vt:lpstr>Gaining Competitive Advantage Through Learning Curve and Experience Curve Effects</vt:lpstr>
      <vt:lpstr>Cost Leadership Strategies: Summary</vt:lpstr>
      <vt:lpstr>Benefits &amp; Risks of Competitive Positioning</vt:lpstr>
      <vt:lpstr>Successful Business Strategy</vt:lpstr>
      <vt:lpstr>What Is Blue Ocean Strategy?</vt:lpstr>
      <vt:lpstr> Value Innovation Accomplished Through Pursuing Differentiation and Low Cost</vt:lpstr>
      <vt:lpstr>To Achieve Successful Value Innovation</vt:lpstr>
      <vt:lpstr> Value Innovation vs. Stuck In the Middle</vt:lpstr>
      <vt:lpstr>The Strategy Canvas</vt:lpstr>
      <vt:lpstr>JetBlue’s Strategy Canvas</vt:lpstr>
      <vt:lpstr>Appendices Descriptions of Visual Graphics to Support Student Accessibility Needs</vt:lpstr>
      <vt:lpstr>Appendix 1 The A F I Strategy Framework</vt:lpstr>
      <vt:lpstr>Appendix 2 Exhibit 6.1 Industry and Firm Effects Jointly  Determine Competitive Advantage</vt:lpstr>
      <vt:lpstr>Appendix 3 Exhibit 6.2 Strategic Position and Competitive Scope:  Generic Business Strategies</vt:lpstr>
      <vt:lpstr>Appendix 4 Exhibit 6.3 Differentiation Strategy:  Achieving Competitive Advantage</vt:lpstr>
      <vt:lpstr>Appendix 5 Exhibit 6.4 Cost Leadership Strategy:  Achieving Competitive Advantage</vt:lpstr>
      <vt:lpstr>Appendix 6 Exhibit 6.5 Economies of Scale</vt:lpstr>
      <vt:lpstr>Appendix 7 Exhibit 6.7 Gaining Competitive Advantage Through Learning Curve and Experience Curve Effects</vt:lpstr>
      <vt:lpstr>Appendix 8 Exhibit 6.9 Value Innovation Accomplished through Pursuing Differentiation and Low Cost Strategies</vt:lpstr>
      <vt:lpstr>Appendix 9 Exhibit 6.10  Value Innovation versus Stuck In the Middle</vt:lpstr>
      <vt:lpstr>Appendix 10 Exhibit 6.11  Jet Blue’s Strategy Canvas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6 Business Strategy: Differentiation, Cost Leadership, and Blue Oceans</dc:title>
  <dc:subject>Chapter 06</dc:subject>
  <dc:creator>McGraw Hill Education</dc:creator>
  <cp:lastModifiedBy>Ehrenworth, Anne</cp:lastModifiedBy>
  <cp:revision>323</cp:revision>
  <dcterms:created xsi:type="dcterms:W3CDTF">2015-09-24T21:11:41Z</dcterms:created>
  <dcterms:modified xsi:type="dcterms:W3CDTF">2018-10-10T18:54:27Z</dcterms:modified>
</cp:coreProperties>
</file>