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5.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6.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8" r:id="rId1"/>
    <p:sldMasterId id="2147483949" r:id="rId2"/>
    <p:sldMasterId id="2147483957" r:id="rId3"/>
    <p:sldMasterId id="2147483967" r:id="rId4"/>
    <p:sldMasterId id="2147483977" r:id="rId5"/>
    <p:sldMasterId id="2147483985" r:id="rId6"/>
    <p:sldMasterId id="2147484761" r:id="rId7"/>
  </p:sldMasterIdLst>
  <p:notesMasterIdLst>
    <p:notesMasterId r:id="rId59"/>
  </p:notesMasterIdLst>
  <p:handoutMasterIdLst>
    <p:handoutMasterId r:id="rId60"/>
  </p:handoutMasterIdLst>
  <p:sldIdLst>
    <p:sldId id="627" r:id="rId8"/>
    <p:sldId id="628" r:id="rId9"/>
    <p:sldId id="670" r:id="rId10"/>
    <p:sldId id="672" r:id="rId11"/>
    <p:sldId id="729" r:id="rId12"/>
    <p:sldId id="674" r:id="rId13"/>
    <p:sldId id="730" r:id="rId14"/>
    <p:sldId id="676" r:id="rId15"/>
    <p:sldId id="731" r:id="rId16"/>
    <p:sldId id="679" r:id="rId17"/>
    <p:sldId id="680" r:id="rId18"/>
    <p:sldId id="684" r:id="rId19"/>
    <p:sldId id="732" r:id="rId20"/>
    <p:sldId id="686" r:id="rId21"/>
    <p:sldId id="733" r:id="rId22"/>
    <p:sldId id="688" r:id="rId23"/>
    <p:sldId id="734" r:id="rId24"/>
    <p:sldId id="690" r:id="rId25"/>
    <p:sldId id="691" r:id="rId26"/>
    <p:sldId id="692" r:id="rId27"/>
    <p:sldId id="736" r:id="rId28"/>
    <p:sldId id="694" r:id="rId29"/>
    <p:sldId id="695" r:id="rId30"/>
    <p:sldId id="696" r:id="rId31"/>
    <p:sldId id="697" r:id="rId32"/>
    <p:sldId id="698" r:id="rId33"/>
    <p:sldId id="737" r:id="rId34"/>
    <p:sldId id="700" r:id="rId35"/>
    <p:sldId id="701" r:id="rId36"/>
    <p:sldId id="738" r:id="rId37"/>
    <p:sldId id="705" r:id="rId38"/>
    <p:sldId id="707" r:id="rId39"/>
    <p:sldId id="708" r:id="rId40"/>
    <p:sldId id="739" r:id="rId41"/>
    <p:sldId id="712" r:id="rId42"/>
    <p:sldId id="740" r:id="rId43"/>
    <p:sldId id="742" r:id="rId44"/>
    <p:sldId id="741" r:id="rId45"/>
    <p:sldId id="747" r:id="rId46"/>
    <p:sldId id="720" r:id="rId47"/>
    <p:sldId id="721" r:id="rId48"/>
    <p:sldId id="743" r:id="rId49"/>
    <p:sldId id="744" r:id="rId50"/>
    <p:sldId id="722" r:id="rId51"/>
    <p:sldId id="723" r:id="rId52"/>
    <p:sldId id="724" r:id="rId53"/>
    <p:sldId id="745" r:id="rId54"/>
    <p:sldId id="725" r:id="rId55"/>
    <p:sldId id="726" r:id="rId56"/>
    <p:sldId id="746" r:id="rId57"/>
    <p:sldId id="727" r:id="rId5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5D4A"/>
    <a:srgbClr val="FF6600"/>
    <a:srgbClr val="F6DB8E"/>
    <a:srgbClr val="749BCA"/>
    <a:srgbClr val="D66D5C"/>
    <a:srgbClr val="F2CD64"/>
    <a:srgbClr val="E14D4D"/>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10" autoAdjust="0"/>
    <p:restoredTop sz="94231" autoAdjust="0"/>
  </p:normalViewPr>
  <p:slideViewPr>
    <p:cSldViewPr>
      <p:cViewPr varScale="1">
        <p:scale>
          <a:sx n="101" d="100"/>
          <a:sy n="101" d="100"/>
        </p:scale>
        <p:origin x="1272" y="192"/>
      </p:cViewPr>
      <p:guideLst>
        <p:guide orient="horz" pos="2160"/>
        <p:guide pos="2880"/>
      </p:guideLst>
    </p:cSldViewPr>
  </p:slideViewPr>
  <p:outlineViewPr>
    <p:cViewPr>
      <p:scale>
        <a:sx n="33" d="100"/>
        <a:sy n="33" d="100"/>
      </p:scale>
      <p:origin x="0" y="-78630"/>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67" d="100"/>
          <a:sy n="67" d="100"/>
        </p:scale>
        <p:origin x="-3168" y="-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5" Type="http://schemas.openxmlformats.org/officeDocument/2006/relationships/slideMaster" Target="slideMasters/slideMaster5.xml"/><Relationship Id="rId61" Type="http://schemas.openxmlformats.org/officeDocument/2006/relationships/presProps" Target="presProp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notesMaster" Target="notesMasters/notesMaster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E9F2307-6116-417F-97FF-4EDDBF6FC093}"/>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dirty="0"/>
          </a:p>
        </p:txBody>
      </p:sp>
      <p:sp>
        <p:nvSpPr>
          <p:cNvPr id="3" name="Date Placeholder 2">
            <a:extLst>
              <a:ext uri="{FF2B5EF4-FFF2-40B4-BE49-F238E27FC236}">
                <a16:creationId xmlns:a16="http://schemas.microsoft.com/office/drawing/2014/main" id="{DE94DE0C-1DDF-4453-8483-B5B056C3DA6B}"/>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ea typeface="ヒラギノ角ゴ Pro W3" pitchFamily="122" charset="-128"/>
                <a:cs typeface="Arial" panose="020B0604020202020204" pitchFamily="34" charset="0"/>
              </a:defRPr>
            </a:lvl1pPr>
          </a:lstStyle>
          <a:p>
            <a:pPr>
              <a:defRPr/>
            </a:pPr>
            <a:fld id="{BC17FBC4-5921-45C5-9A8D-840D468321E6}" type="datetimeFigureOut">
              <a:rPr lang="en-US" altLang="en-US"/>
              <a:pPr>
                <a:defRPr/>
              </a:pPr>
              <a:t>3/19/18</a:t>
            </a:fld>
            <a:endParaRPr lang="en-US" altLang="en-US" dirty="0"/>
          </a:p>
        </p:txBody>
      </p:sp>
      <p:sp>
        <p:nvSpPr>
          <p:cNvPr id="4" name="Footer Placeholder 3">
            <a:extLst>
              <a:ext uri="{FF2B5EF4-FFF2-40B4-BE49-F238E27FC236}">
                <a16:creationId xmlns:a16="http://schemas.microsoft.com/office/drawing/2014/main" id="{97A941F3-4414-486E-8C71-06D4E9EB0C0F}"/>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dirty="0"/>
          </a:p>
        </p:txBody>
      </p:sp>
      <p:sp>
        <p:nvSpPr>
          <p:cNvPr id="5" name="Slide Number Placeholder 4">
            <a:extLst>
              <a:ext uri="{FF2B5EF4-FFF2-40B4-BE49-F238E27FC236}">
                <a16:creationId xmlns:a16="http://schemas.microsoft.com/office/drawing/2014/main" id="{EEF2DF8F-357C-4A16-B972-543D3F8A67B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ea typeface="ヒラギノ角ゴ Pro W3" pitchFamily="122" charset="-128"/>
                <a:cs typeface="Arial" panose="020B0604020202020204" pitchFamily="34" charset="0"/>
              </a:defRPr>
            </a:lvl1pPr>
          </a:lstStyle>
          <a:p>
            <a:pPr>
              <a:defRPr/>
            </a:pPr>
            <a:fld id="{B410EC1E-C1ED-4A26-832F-FC73451E7FD2}"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E8DF5C-D612-4BE5-8CF6-3C04A1F14A2F}"/>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3" name="Date Placeholder 2">
            <a:extLst>
              <a:ext uri="{FF2B5EF4-FFF2-40B4-BE49-F238E27FC236}">
                <a16:creationId xmlns:a16="http://schemas.microsoft.com/office/drawing/2014/main" id="{852AC65E-4182-4C9A-A668-6D6CF835D8AB}"/>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cs typeface="Arial" panose="020B0604020202020204" pitchFamily="34" charset="0"/>
              </a:defRPr>
            </a:lvl1pPr>
          </a:lstStyle>
          <a:p>
            <a:pPr>
              <a:defRPr/>
            </a:pPr>
            <a:fld id="{E009BD91-D976-4D6E-B9CB-E9EB94E786A3}" type="datetimeFigureOut">
              <a:rPr lang="en-US" altLang="en-US"/>
              <a:pPr>
                <a:defRPr/>
              </a:pPr>
              <a:t>3/19/18</a:t>
            </a:fld>
            <a:endParaRPr lang="en-US" altLang="en-US" dirty="0"/>
          </a:p>
        </p:txBody>
      </p:sp>
      <p:sp>
        <p:nvSpPr>
          <p:cNvPr id="4" name="Slide Image Placeholder 3">
            <a:extLst>
              <a:ext uri="{FF2B5EF4-FFF2-40B4-BE49-F238E27FC236}">
                <a16:creationId xmlns:a16="http://schemas.microsoft.com/office/drawing/2014/main" id="{A55C2357-0CF9-487F-9BA8-74CA3008DA5A}"/>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3FD5EC81-DB91-46E6-B842-FB94760360A7}"/>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8B95C75-0457-4E49-A356-F413C58421AC}"/>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7" name="Slide Number Placeholder 6">
            <a:extLst>
              <a:ext uri="{FF2B5EF4-FFF2-40B4-BE49-F238E27FC236}">
                <a16:creationId xmlns:a16="http://schemas.microsoft.com/office/drawing/2014/main" id="{9BB2C42F-B521-4576-8241-FEFB112FA9D4}"/>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cs typeface="Arial" panose="020B0604020202020204" pitchFamily="34" charset="0"/>
              </a:defRPr>
            </a:lvl1pPr>
          </a:lstStyle>
          <a:p>
            <a:pPr>
              <a:defRPr/>
            </a:pPr>
            <a:fld id="{E4ED5DCE-EEDD-4647-9E9E-EC46154595A0}"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a:extLst>
              <a:ext uri="{FF2B5EF4-FFF2-40B4-BE49-F238E27FC236}">
                <a16:creationId xmlns:a16="http://schemas.microsoft.com/office/drawing/2014/main" id="{4AF8FCEB-99E9-4D3B-AFBC-FF0AFDFABAD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0" name="Notes Placeholder 2">
            <a:extLst>
              <a:ext uri="{FF2B5EF4-FFF2-40B4-BE49-F238E27FC236}">
                <a16:creationId xmlns:a16="http://schemas.microsoft.com/office/drawing/2014/main" id="{91C052DE-D0A7-4AD0-ADDF-3AC80095BAF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ヒラギノ角ゴ Pro W3" pitchFamily="122" charset="-128"/>
              </a:rPr>
              <a:t>Be sure to see the NEW Teacher’s Resource Manual </a:t>
            </a:r>
            <a:r>
              <a:rPr lang="en-US" altLang="ja-JP" dirty="0">
                <a:latin typeface="Arial" panose="020B0604020202020204" pitchFamily="34" charset="0"/>
                <a:ea typeface="ヒラギノ角ゴ Pro W3" pitchFamily="122" charset="-128"/>
              </a:rPr>
              <a:t>located in the Connect Library under Instructor’s Resources.</a:t>
            </a:r>
            <a:endParaRPr lang="en-US" altLang="ja-JP" dirty="0">
              <a:ea typeface="ヒラギノ角ゴ Pro W3" pitchFamily="122" charset="-128"/>
            </a:endParaRPr>
          </a:p>
          <a:p>
            <a:endParaRPr lang="en-US" altLang="en-US" dirty="0">
              <a:ea typeface="ヒラギノ角ゴ Pro W3" pitchFamily="122" charset="-128"/>
            </a:endParaRPr>
          </a:p>
        </p:txBody>
      </p:sp>
      <p:sp>
        <p:nvSpPr>
          <p:cNvPr id="73731" name="Slide Number Placeholder 3">
            <a:extLst>
              <a:ext uri="{FF2B5EF4-FFF2-40B4-BE49-F238E27FC236}">
                <a16:creationId xmlns:a16="http://schemas.microsoft.com/office/drawing/2014/main" id="{DB439F75-D0CB-40CE-B72A-7445E4D97FA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5B1E269-8334-41EA-AE6F-1316A219D729}" type="slidenum">
              <a:rPr lang="en-US" altLang="en-US" smtClean="0">
                <a:solidFill>
                  <a:srgbClr val="000000"/>
                </a:solidFill>
              </a:rPr>
              <a:pPr/>
              <a:t>1</a:t>
            </a:fld>
            <a:endParaRPr lang="en-US" altLang="en-US" dirty="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a:extLst>
              <a:ext uri="{FF2B5EF4-FFF2-40B4-BE49-F238E27FC236}">
                <a16:creationId xmlns:a16="http://schemas.microsoft.com/office/drawing/2014/main" id="{7B26736C-12C1-4BF6-8957-734087C3C04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8" name="Notes Placeholder 2">
            <a:extLst>
              <a:ext uri="{FF2B5EF4-FFF2-40B4-BE49-F238E27FC236}">
                <a16:creationId xmlns:a16="http://schemas.microsoft.com/office/drawing/2014/main" id="{5000CF54-81B0-4EA1-B6C3-416410354FF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spcAft>
                <a:spcPts val="600"/>
              </a:spcAft>
            </a:pPr>
            <a:r>
              <a:rPr lang="en-US" altLang="en-US" dirty="0">
                <a:ea typeface="ヒラギノ角ゴ Pro W3" pitchFamily="122" charset="-128"/>
              </a:rPr>
              <a:t>The emphasis is on uniqueness and performance in this stage. The initial market size is small, growth is slow, and barriers to entry are high. </a:t>
            </a:r>
          </a:p>
        </p:txBody>
      </p:sp>
      <p:sp>
        <p:nvSpPr>
          <p:cNvPr id="96259" name="Slide Number Placeholder 3">
            <a:extLst>
              <a:ext uri="{FF2B5EF4-FFF2-40B4-BE49-F238E27FC236}">
                <a16:creationId xmlns:a16="http://schemas.microsoft.com/office/drawing/2014/main" id="{453E499A-1719-4618-92A1-5BBDB09D7F5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449026F-51E5-469D-8404-C5AF16A3D3F9}" type="slidenum">
              <a:rPr lang="en-US" altLang="en-US" smtClean="0"/>
              <a:pPr/>
              <a:t>14</a:t>
            </a:fld>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a:extLst>
              <a:ext uri="{FF2B5EF4-FFF2-40B4-BE49-F238E27FC236}">
                <a16:creationId xmlns:a16="http://schemas.microsoft.com/office/drawing/2014/main" id="{DE574897-F055-4A90-A152-B01B7A4CDA0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6" name="Notes Placeholder 2">
            <a:extLst>
              <a:ext uri="{FF2B5EF4-FFF2-40B4-BE49-F238E27FC236}">
                <a16:creationId xmlns:a16="http://schemas.microsoft.com/office/drawing/2014/main" id="{9D9DB3D8-D057-4598-B382-DD73A434E35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Network effects occur when the value of a product or service increases, often exponentially, with the number of users. If successful, network effects propel the industry to the next stage of the life cycle, the growth stage.</a:t>
            </a:r>
          </a:p>
          <a:p>
            <a:endParaRPr lang="en-US" altLang="en-US" dirty="0">
              <a:ea typeface="ヒラギノ角ゴ Pro W3" pitchFamily="122" charset="-128"/>
            </a:endParaRPr>
          </a:p>
          <a:p>
            <a:r>
              <a:rPr lang="en-US" altLang="en-US" dirty="0">
                <a:ea typeface="ヒラギノ角ゴ Pro W3" pitchFamily="122" charset="-128"/>
              </a:rPr>
              <a:t>The explosive growth of the iPhone is due to the fact that the Apple App Store offers the largest selection of apps to its users. The 1.5 million apps available were downloaded 75 billion times as of spring 2015. Apple argues that users have a better experience because the apps take advantage of the tight integration of hardware and software provided by the iPhone. The availability of apps, in turn, leads to network effects that increase the value of the iPhone for its users.</a:t>
            </a:r>
          </a:p>
          <a:p>
            <a:endParaRPr lang="en-US" altLang="en-US" dirty="0">
              <a:ea typeface="ヒラギノ角ゴ Pro W3" pitchFamily="122" charset="-128"/>
            </a:endParaRPr>
          </a:p>
        </p:txBody>
      </p:sp>
      <p:sp>
        <p:nvSpPr>
          <p:cNvPr id="98307" name="Slide Number Placeholder 3">
            <a:extLst>
              <a:ext uri="{FF2B5EF4-FFF2-40B4-BE49-F238E27FC236}">
                <a16:creationId xmlns:a16="http://schemas.microsoft.com/office/drawing/2014/main" id="{C14F4E55-EC5D-44E7-A405-CC5B8C7E03F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FE916DB-F4C3-4166-85F9-ECBF9779F1EA}" type="slidenum">
              <a:rPr lang="en-US" altLang="en-US" smtClean="0">
                <a:solidFill>
                  <a:srgbClr val="000000"/>
                </a:solidFill>
              </a:rPr>
              <a:pPr/>
              <a:t>15</a:t>
            </a:fld>
            <a:endParaRPr lang="en-US" altLang="en-US" dirty="0">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a:extLst>
              <a:ext uri="{FF2B5EF4-FFF2-40B4-BE49-F238E27FC236}">
                <a16:creationId xmlns:a16="http://schemas.microsoft.com/office/drawing/2014/main" id="{6A9907E5-44D1-421C-93A8-BFC33066A08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4" name="Notes Placeholder 2">
            <a:extLst>
              <a:ext uri="{FF2B5EF4-FFF2-40B4-BE49-F238E27FC236}">
                <a16:creationId xmlns:a16="http://schemas.microsoft.com/office/drawing/2014/main" id="{7FD6B660-DE39-4EDE-A8CF-3A9114DC9A9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Core competencies of focus during this stage are in manufacturing and marketing. </a:t>
            </a:r>
          </a:p>
          <a:p>
            <a:endParaRPr lang="en-US" altLang="en-US" dirty="0">
              <a:ea typeface="ヒラギノ角ゴ Pro W3" pitchFamily="122" charset="-128"/>
            </a:endParaRPr>
          </a:p>
          <a:p>
            <a:r>
              <a:rPr lang="en-US" altLang="en-US" dirty="0">
                <a:ea typeface="ヒラギノ角ゴ Pro W3" pitchFamily="122" charset="-128"/>
              </a:rPr>
              <a:t>Process innovations are made possible through advances such as the internet, lean manufacturing, Six Sigma, biotechnology, nanotechnology, and so on.</a:t>
            </a:r>
          </a:p>
        </p:txBody>
      </p:sp>
      <p:sp>
        <p:nvSpPr>
          <p:cNvPr id="100355" name="Slide Number Placeholder 3">
            <a:extLst>
              <a:ext uri="{FF2B5EF4-FFF2-40B4-BE49-F238E27FC236}">
                <a16:creationId xmlns:a16="http://schemas.microsoft.com/office/drawing/2014/main" id="{F9BB9BEC-4570-4E35-942E-01BDA3A1E66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230A508-C47D-4E7D-B86A-E9E0D9AF1DCE}" type="slidenum">
              <a:rPr lang="en-US" altLang="en-US" smtClean="0"/>
              <a:pPr/>
              <a:t>16</a:t>
            </a:fld>
            <a:endParaRPr lang="en-US"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a:extLst>
              <a:ext uri="{FF2B5EF4-FFF2-40B4-BE49-F238E27FC236}">
                <a16:creationId xmlns:a16="http://schemas.microsoft.com/office/drawing/2014/main" id="{96A4DF54-35F7-42DB-9DC6-A685FCF9E69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2" name="Notes Placeholder 2">
            <a:extLst>
              <a:ext uri="{FF2B5EF4-FFF2-40B4-BE49-F238E27FC236}">
                <a16:creationId xmlns:a16="http://schemas.microsoft.com/office/drawing/2014/main" id="{8A0BA5E1-EDF8-47D7-8155-EDC5D5DE1E5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Frequently, a standard emerges during the growth stage of the industry life cycle. At that point, most of the technological and commercial uncertainties about the new product are gone. After the market accepts a new product, and a standard for the new technology has emerged, </a:t>
            </a:r>
            <a:r>
              <a:rPr lang="en-US" altLang="en-US" i="1" dirty="0">
                <a:ea typeface="ヒラギノ角ゴ Pro W3" pitchFamily="122" charset="-128"/>
              </a:rPr>
              <a:t>process</a:t>
            </a:r>
            <a:r>
              <a:rPr lang="en-US" altLang="en-US" dirty="0">
                <a:ea typeface="ヒラギノ角ゴ Pro W3" pitchFamily="122" charset="-128"/>
              </a:rPr>
              <a:t> innovation rapidly becomes more important than product innovation. As market demand increases, economies of scale kick in: Firms establish and optimize standard business processes through applications of lean manufacturing, Six Sigma, and so on. As a consequence, product improvements become incremental, while the level of process innovation rises rapidly.</a:t>
            </a:r>
          </a:p>
        </p:txBody>
      </p:sp>
      <p:sp>
        <p:nvSpPr>
          <p:cNvPr id="102403" name="Slide Number Placeholder 3">
            <a:extLst>
              <a:ext uri="{FF2B5EF4-FFF2-40B4-BE49-F238E27FC236}">
                <a16:creationId xmlns:a16="http://schemas.microsoft.com/office/drawing/2014/main" id="{EA79C2CF-3EA9-4CF9-9968-DAE79543BA9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E0A6853-8BD9-4511-A395-ACAA1DCA0283}" type="slidenum">
              <a:rPr lang="en-US" altLang="en-US" smtClean="0">
                <a:solidFill>
                  <a:srgbClr val="000000"/>
                </a:solidFill>
              </a:rPr>
              <a:pPr/>
              <a:t>17</a:t>
            </a:fld>
            <a:endParaRPr lang="en-US" altLang="en-US" dirty="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a:extLst>
              <a:ext uri="{FF2B5EF4-FFF2-40B4-BE49-F238E27FC236}">
                <a16:creationId xmlns:a16="http://schemas.microsoft.com/office/drawing/2014/main" id="{35F634D8-FA18-4F78-B600-C937D64FE4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0" name="Notes Placeholder 2">
            <a:extLst>
              <a:ext uri="{FF2B5EF4-FFF2-40B4-BE49-F238E27FC236}">
                <a16:creationId xmlns:a16="http://schemas.microsoft.com/office/drawing/2014/main" id="{8A0F1500-FC91-4A72-8E48-0C53FBF7A02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winners in this increasingly competitive environment are often firms that stake out a strong position as cost leaders. Key success factors at this stage are the manufacturing and process engineering capabilities that can be used to drive costs down. The importance of process innovation further increases (albeit at diminishing marginal returns), while the importance of product innovation further declines.</a:t>
            </a:r>
          </a:p>
        </p:txBody>
      </p:sp>
      <p:sp>
        <p:nvSpPr>
          <p:cNvPr id="104451" name="Slide Number Placeholder 3">
            <a:extLst>
              <a:ext uri="{FF2B5EF4-FFF2-40B4-BE49-F238E27FC236}">
                <a16:creationId xmlns:a16="http://schemas.microsoft.com/office/drawing/2014/main" id="{2899D6CD-C383-468B-B56F-E6AD4BC9EAD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23463AA-1CDD-4F0E-A421-BFED754BADA5}" type="slidenum">
              <a:rPr lang="en-US" altLang="en-US" smtClean="0"/>
              <a:pPr/>
              <a:t>18</a:t>
            </a:fld>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a:extLst>
              <a:ext uri="{FF2B5EF4-FFF2-40B4-BE49-F238E27FC236}">
                <a16:creationId xmlns:a16="http://schemas.microsoft.com/office/drawing/2014/main" id="{C79A6A88-3A81-4CA4-A0C2-95A29815AA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8" name="Notes Placeholder 2">
            <a:extLst>
              <a:ext uri="{FF2B5EF4-FFF2-40B4-BE49-F238E27FC236}">
                <a16:creationId xmlns:a16="http://schemas.microsoft.com/office/drawing/2014/main" id="{D588EE9A-3C52-414D-8AB1-63D777BB877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domestic airline industry has been in the maturity stage for a long time. The large number of bankruptcies as well as the wave of mega-mergers, such as those of Delta and Northwest, United and Continental, and American Airlines and US Airways, are a consequence of low or zero growth in a mature market characterized by significant excess capacity.</a:t>
            </a:r>
          </a:p>
        </p:txBody>
      </p:sp>
      <p:sp>
        <p:nvSpPr>
          <p:cNvPr id="106499" name="Slide Number Placeholder 3">
            <a:extLst>
              <a:ext uri="{FF2B5EF4-FFF2-40B4-BE49-F238E27FC236}">
                <a16:creationId xmlns:a16="http://schemas.microsoft.com/office/drawing/2014/main" id="{7AA95F05-B961-41F9-ABB8-D379EE7E211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9993472-F229-4083-B1F9-41F19301C7DE}" type="slidenum">
              <a:rPr lang="en-US" altLang="en-US" smtClean="0"/>
              <a:pPr/>
              <a:t>19</a:t>
            </a:fld>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a:extLst>
              <a:ext uri="{FF2B5EF4-FFF2-40B4-BE49-F238E27FC236}">
                <a16:creationId xmlns:a16="http://schemas.microsoft.com/office/drawing/2014/main" id="{C3729D17-4B2B-4668-A494-883C68E76A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6" name="Notes Placeholder 2">
            <a:extLst>
              <a:ext uri="{FF2B5EF4-FFF2-40B4-BE49-F238E27FC236}">
                <a16:creationId xmlns:a16="http://schemas.microsoft.com/office/drawing/2014/main" id="{24085622-41E1-492F-AF9A-BB6F173C9A8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ea typeface="ヒラギノ角ゴ Pro W3" pitchFamily="122" charset="-128"/>
              </a:rPr>
              <a:t>Exit.</a:t>
            </a:r>
            <a:r>
              <a:rPr lang="en-US" altLang="en-US" dirty="0">
                <a:ea typeface="ヒラギノ角ゴ Pro W3" pitchFamily="122" charset="-128"/>
              </a:rPr>
              <a:t> Some firms are forced to </a:t>
            </a:r>
            <a:r>
              <a:rPr lang="en-US" altLang="en-US" i="1" dirty="0">
                <a:ea typeface="ヒラギノ角ゴ Pro W3" pitchFamily="122" charset="-128"/>
              </a:rPr>
              <a:t>exit</a:t>
            </a:r>
            <a:r>
              <a:rPr lang="en-US" altLang="en-US" dirty="0">
                <a:ea typeface="ヒラギノ角ゴ Pro W3" pitchFamily="122" charset="-128"/>
              </a:rPr>
              <a:t> the industry by bankruptcy or liquidation. </a:t>
            </a:r>
          </a:p>
          <a:p>
            <a:r>
              <a:rPr lang="en-US" altLang="en-US" b="1" dirty="0">
                <a:ea typeface="ヒラギノ角ゴ Pro W3" pitchFamily="122" charset="-128"/>
              </a:rPr>
              <a:t>Harvest.</a:t>
            </a:r>
            <a:r>
              <a:rPr lang="en-US" altLang="en-US" dirty="0">
                <a:ea typeface="ヒラギノ角ゴ Pro W3" pitchFamily="122" charset="-128"/>
              </a:rPr>
              <a:t> In pursuing a </a:t>
            </a:r>
            <a:r>
              <a:rPr lang="en-US" altLang="en-US" i="1" dirty="0">
                <a:ea typeface="ヒラギノ角ゴ Pro W3" pitchFamily="122" charset="-128"/>
              </a:rPr>
              <a:t>harvest strategy,</a:t>
            </a:r>
            <a:r>
              <a:rPr lang="en-US" altLang="en-US" dirty="0">
                <a:ea typeface="ヒラギノ角ゴ Pro W3" pitchFamily="122" charset="-128"/>
              </a:rPr>
              <a:t> the firm reduces investments in product support and allocates only a minimum of human and other resources. </a:t>
            </a:r>
          </a:p>
          <a:p>
            <a:r>
              <a:rPr lang="en-US" altLang="en-US" b="1" dirty="0">
                <a:ea typeface="ヒラギノ角ゴ Pro W3" pitchFamily="122" charset="-128"/>
              </a:rPr>
              <a:t>Maintain.</a:t>
            </a:r>
            <a:r>
              <a:rPr lang="en-US" altLang="en-US" dirty="0">
                <a:ea typeface="ヒラギノ角ゴ Pro W3" pitchFamily="122" charset="-128"/>
              </a:rPr>
              <a:t> Philip Morris, on the other hand, is following a </a:t>
            </a:r>
            <a:r>
              <a:rPr lang="en-US" altLang="en-US" i="1" dirty="0">
                <a:ea typeface="ヒラギノ角ゴ Pro W3" pitchFamily="122" charset="-128"/>
              </a:rPr>
              <a:t>maintain strategy</a:t>
            </a:r>
            <a:r>
              <a:rPr lang="en-US" altLang="en-US" dirty="0">
                <a:ea typeface="ヒラギノ角ゴ Pro W3" pitchFamily="122" charset="-128"/>
              </a:rPr>
              <a:t> with its Marlboro brand, continuing to support marketing efforts at a given level despite the fact that U.S. cigarette consumption has been declining.</a:t>
            </a:r>
          </a:p>
          <a:p>
            <a:r>
              <a:rPr lang="en-US" altLang="en-US" b="1" dirty="0">
                <a:ea typeface="ヒラギノ角ゴ Pro W3" pitchFamily="122" charset="-128"/>
              </a:rPr>
              <a:t>Consolidate.</a:t>
            </a:r>
            <a:r>
              <a:rPr lang="en-US" altLang="en-US" dirty="0">
                <a:ea typeface="ヒラギノ角ゴ Pro W3" pitchFamily="122" charset="-128"/>
              </a:rPr>
              <a:t> Although market size shrinks in a declining industry, some firms may choose to </a:t>
            </a:r>
            <a:r>
              <a:rPr lang="en-US" altLang="en-US" i="1" dirty="0">
                <a:ea typeface="ヒラギノ角ゴ Pro W3" pitchFamily="122" charset="-128"/>
              </a:rPr>
              <a:t>consolidate</a:t>
            </a:r>
            <a:r>
              <a:rPr lang="en-US" altLang="en-US" dirty="0">
                <a:ea typeface="ヒラギノ角ゴ Pro W3" pitchFamily="122" charset="-128"/>
              </a:rPr>
              <a:t> the industry by buying rivals. </a:t>
            </a:r>
          </a:p>
        </p:txBody>
      </p:sp>
      <p:sp>
        <p:nvSpPr>
          <p:cNvPr id="108547" name="Slide Number Placeholder 3">
            <a:extLst>
              <a:ext uri="{FF2B5EF4-FFF2-40B4-BE49-F238E27FC236}">
                <a16:creationId xmlns:a16="http://schemas.microsoft.com/office/drawing/2014/main" id="{E73AF3A9-5E6B-4FFA-9D5A-63803D81EA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25455EA-BFEC-4B87-9CEB-6F0E9651643A}" type="slidenum">
              <a:rPr lang="en-US" altLang="en-US" smtClean="0"/>
              <a:pPr/>
              <a:t>20</a:t>
            </a:fld>
            <a:endParaRPr lang="en-US"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a:extLst>
              <a:ext uri="{FF2B5EF4-FFF2-40B4-BE49-F238E27FC236}">
                <a16:creationId xmlns:a16="http://schemas.microsoft.com/office/drawing/2014/main" id="{C88A6477-69A1-4DBA-80C8-F2BE567B06D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4" name="Notes Placeholder 2">
            <a:extLst>
              <a:ext uri="{FF2B5EF4-FFF2-40B4-BE49-F238E27FC236}">
                <a16:creationId xmlns:a16="http://schemas.microsoft.com/office/drawing/2014/main" id="{134846B3-5253-4200-92AD-094F11FBCD0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110595" name="Slide Number Placeholder 3">
            <a:extLst>
              <a:ext uri="{FF2B5EF4-FFF2-40B4-BE49-F238E27FC236}">
                <a16:creationId xmlns:a16="http://schemas.microsoft.com/office/drawing/2014/main" id="{E02B6068-5BFA-4482-B5AF-7B2AEB58965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5555D93-C5A4-451E-863B-B289B18C30F3}" type="slidenum">
              <a:rPr lang="en-US" altLang="en-US" smtClean="0">
                <a:solidFill>
                  <a:srgbClr val="000000"/>
                </a:solidFill>
              </a:rPr>
              <a:pPr/>
              <a:t>21</a:t>
            </a:fld>
            <a:endParaRPr lang="en-US" altLang="en-US" dirty="0">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a:extLst>
              <a:ext uri="{FF2B5EF4-FFF2-40B4-BE49-F238E27FC236}">
                <a16:creationId xmlns:a16="http://schemas.microsoft.com/office/drawing/2014/main" id="{196371E8-C9F4-4E3F-A97D-327AEFF61A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2" name="Notes Placeholder 2">
            <a:extLst>
              <a:ext uri="{FF2B5EF4-FFF2-40B4-BE49-F238E27FC236}">
                <a16:creationId xmlns:a16="http://schemas.microsoft.com/office/drawing/2014/main" id="{38A2FB19-F9F8-4B46-BD93-C21381223B4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A recent example of an innovation that appeals to technology enthusiasts is Google Glass, a mobile computer that is worn like a pair of regular glasses. Instead of a lens, however, one side displays a small, high-definition computer screen. Google Glass allows the wearer to use the Internet and smartphone-like applications via voice commands (e.g., conduct online search, stream video, and so on). </a:t>
            </a:r>
          </a:p>
        </p:txBody>
      </p:sp>
      <p:sp>
        <p:nvSpPr>
          <p:cNvPr id="112643" name="Slide Number Placeholder 3">
            <a:extLst>
              <a:ext uri="{FF2B5EF4-FFF2-40B4-BE49-F238E27FC236}">
                <a16:creationId xmlns:a16="http://schemas.microsoft.com/office/drawing/2014/main" id="{6AA78516-6F36-4EB5-A054-3C20A12464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391EF12-113C-4E99-B9E9-7D6233124597}" type="slidenum">
              <a:rPr lang="en-US" altLang="en-US" smtClean="0"/>
              <a:pPr/>
              <a:t>22</a:t>
            </a:fld>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a:extLst>
              <a:ext uri="{FF2B5EF4-FFF2-40B4-BE49-F238E27FC236}">
                <a16:creationId xmlns:a16="http://schemas.microsoft.com/office/drawing/2014/main" id="{864B3AEE-96B1-4974-95BA-E804649B589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0" name="Notes Placeholder 2">
            <a:extLst>
              <a:ext uri="{FF2B5EF4-FFF2-40B4-BE49-F238E27FC236}">
                <a16:creationId xmlns:a16="http://schemas.microsoft.com/office/drawing/2014/main" id="{39DE6B9F-5915-4F1F-AAE7-74B5F314CE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Early adopters’ demand is fueled more by intuition and vision rather than technology concerns. These are the people that lined up at Apple Stores in the spring of 2015 when it introduced Apple Watch.</a:t>
            </a:r>
          </a:p>
        </p:txBody>
      </p:sp>
      <p:sp>
        <p:nvSpPr>
          <p:cNvPr id="114691" name="Slide Number Placeholder 3">
            <a:extLst>
              <a:ext uri="{FF2B5EF4-FFF2-40B4-BE49-F238E27FC236}">
                <a16:creationId xmlns:a16="http://schemas.microsoft.com/office/drawing/2014/main" id="{DE7AF4EE-B730-498C-AE43-D5549121774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BC2F5D7-B4BE-4191-8B79-D40D7173C566}" type="slidenum">
              <a:rPr lang="en-US" altLang="en-US" smtClean="0"/>
              <a:pPr/>
              <a:t>23</a:t>
            </a:fld>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a:extLst>
              <a:ext uri="{FF2B5EF4-FFF2-40B4-BE49-F238E27FC236}">
                <a16:creationId xmlns:a16="http://schemas.microsoft.com/office/drawing/2014/main" id="{917F25B7-BD68-4F6F-BFCD-FCF510FA897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8" name="Notes Placeholder 2">
            <a:extLst>
              <a:ext uri="{FF2B5EF4-FFF2-40B4-BE49-F238E27FC236}">
                <a16:creationId xmlns:a16="http://schemas.microsoft.com/office/drawing/2014/main" id="{D1EC7968-B82B-47FA-8383-92A3881DA09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75779" name="Slide Number Placeholder 3">
            <a:extLst>
              <a:ext uri="{FF2B5EF4-FFF2-40B4-BE49-F238E27FC236}">
                <a16:creationId xmlns:a16="http://schemas.microsoft.com/office/drawing/2014/main" id="{F160150D-E58B-4BCB-91C4-39E5DAB2D6C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6F4CC43-6BD3-467A-81CA-0B9066DA8271}" type="slidenum">
              <a:rPr lang="en-US" altLang="en-US" smtClean="0">
                <a:solidFill>
                  <a:srgbClr val="000000"/>
                </a:solidFill>
              </a:rPr>
              <a:pPr/>
              <a:t>2</a:t>
            </a:fld>
            <a:endParaRPr lang="en-US" altLang="en-US" dirty="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Slide Image Placeholder 1">
            <a:extLst>
              <a:ext uri="{FF2B5EF4-FFF2-40B4-BE49-F238E27FC236}">
                <a16:creationId xmlns:a16="http://schemas.microsoft.com/office/drawing/2014/main" id="{45E9FF1A-75C9-4FB3-A50A-FA97224B8E1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8" name="Notes Placeholder 2">
            <a:extLst>
              <a:ext uri="{FF2B5EF4-FFF2-40B4-BE49-F238E27FC236}">
                <a16:creationId xmlns:a16="http://schemas.microsoft.com/office/drawing/2014/main" id="{D2BC7458-D668-473B-9922-E9A011ADB91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Fisker Automotive, a California-based designer and manufacturer of premium plug-in hybrid vehicles, fell into the chasm because it was unable to transition to early adopters, let alone the mass market. Between its founding in 2007 and 2012, Fisker sold some 1,800 of its Karma model, a $100K sports car, to technology enthusiasts. It was unable, however, to follow up with a lower-cost model to attract the early adopters into the market. In addition, technology and reliability issues for the Karma could not be overcome. By 2013, Fisker had crashed into a chasm, filing for bankruptcy. The assets of Fisker Automotive were purchased by Wanxiang, a Chinese auto parts maker. </a:t>
            </a:r>
          </a:p>
          <a:p>
            <a:r>
              <a:rPr lang="en-US" altLang="en-US" dirty="0">
                <a:ea typeface="ヒラギノ角ゴ Pro W3" pitchFamily="122" charset="-128"/>
              </a:rPr>
              <a:t>In contrast, Tesla Motors, the maker of all-electric vehicles, and a fierce rival of Fisker at one time, was able to overcome some of the early chasms.</a:t>
            </a:r>
          </a:p>
        </p:txBody>
      </p:sp>
      <p:sp>
        <p:nvSpPr>
          <p:cNvPr id="116739" name="Slide Number Placeholder 3">
            <a:extLst>
              <a:ext uri="{FF2B5EF4-FFF2-40B4-BE49-F238E27FC236}">
                <a16:creationId xmlns:a16="http://schemas.microsoft.com/office/drawing/2014/main" id="{4F368741-EAEC-4219-870B-C2EC679DB5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8A68B2E-1E1F-42D4-A32B-EB5F75FC6939}" type="slidenum">
              <a:rPr lang="en-US" altLang="en-US" smtClean="0"/>
              <a:pPr/>
              <a:t>24</a:t>
            </a:fld>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Slide Image Placeholder 1">
            <a:extLst>
              <a:ext uri="{FF2B5EF4-FFF2-40B4-BE49-F238E27FC236}">
                <a16:creationId xmlns:a16="http://schemas.microsoft.com/office/drawing/2014/main" id="{ACCAFA2E-A3CC-4065-9CAA-5777A4BF4A9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4" name="Notes Placeholder 2">
            <a:extLst>
              <a:ext uri="{FF2B5EF4-FFF2-40B4-BE49-F238E27FC236}">
                <a16:creationId xmlns:a16="http://schemas.microsoft.com/office/drawing/2014/main" id="{55A0B0F5-F4D1-4652-A1B1-4346101FDDE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 2007, RIM’s dominance over the smartphone market began to erode quickly. The main reason was Apple’s introduction of the iPhone. Although technology enthusiasts and early adopters argue that the iPhone is an inferior product to the BlackBerry based on technological criteria, the iPhone enticed not only the early majority, but also the late majority to enter the market. For the late majority, encrypted software security was much less important than having fun with a device that allowed users to surf the web, take pictures, play games, and send and receive e-mail. </a:t>
            </a:r>
          </a:p>
        </p:txBody>
      </p:sp>
      <p:sp>
        <p:nvSpPr>
          <p:cNvPr id="120835" name="Slide Number Placeholder 3">
            <a:extLst>
              <a:ext uri="{FF2B5EF4-FFF2-40B4-BE49-F238E27FC236}">
                <a16:creationId xmlns:a16="http://schemas.microsoft.com/office/drawing/2014/main" id="{B7485449-D1A4-4EFD-86C8-5F71AD4398A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D083FD7-9EF8-4B2B-910B-127395C85548}" type="slidenum">
              <a:rPr lang="en-US" altLang="en-US" smtClean="0">
                <a:solidFill>
                  <a:srgbClr val="000000"/>
                </a:solidFill>
              </a:rPr>
              <a:pPr/>
              <a:t>27</a:t>
            </a:fld>
            <a:endParaRPr lang="en-US" altLang="en-US" dirty="0">
              <a:solidFill>
                <a:srgbClr val="000000"/>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Slide Image Placeholder 1">
            <a:extLst>
              <a:ext uri="{FF2B5EF4-FFF2-40B4-BE49-F238E27FC236}">
                <a16:creationId xmlns:a16="http://schemas.microsoft.com/office/drawing/2014/main" id="{1BDF30FE-0474-4BB2-896B-157E112FA2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2" name="Notes Placeholder 2">
            <a:extLst>
              <a:ext uri="{FF2B5EF4-FFF2-40B4-BE49-F238E27FC236}">
                <a16:creationId xmlns:a16="http://schemas.microsoft.com/office/drawing/2014/main" id="{78CC9C9C-9EA5-45F7-B2B8-88E819D436A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Exhibit 7.10</a:t>
            </a:r>
          </a:p>
        </p:txBody>
      </p:sp>
      <p:sp>
        <p:nvSpPr>
          <p:cNvPr id="122883" name="Slide Number Placeholder 3">
            <a:extLst>
              <a:ext uri="{FF2B5EF4-FFF2-40B4-BE49-F238E27FC236}">
                <a16:creationId xmlns:a16="http://schemas.microsoft.com/office/drawing/2014/main" id="{24F5390E-3FF4-4522-8875-3A90B1C9A5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9C8F6B6-C3BB-4C9D-8B14-42C722275DE0}" type="slidenum">
              <a:rPr lang="en-US" altLang="en-US" smtClean="0"/>
              <a:pPr/>
              <a:t>28</a:t>
            </a:fld>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Slide Image Placeholder 1">
            <a:extLst>
              <a:ext uri="{FF2B5EF4-FFF2-40B4-BE49-F238E27FC236}">
                <a16:creationId xmlns:a16="http://schemas.microsoft.com/office/drawing/2014/main" id="{564D6685-4E0A-4F10-B031-A5AFE7AD0F2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0" name="Notes Placeholder 2">
            <a:extLst>
              <a:ext uri="{FF2B5EF4-FFF2-40B4-BE49-F238E27FC236}">
                <a16:creationId xmlns:a16="http://schemas.microsoft.com/office/drawing/2014/main" id="{EBE32C78-2137-4243-85B4-CF67681270D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Exhibit 7.10</a:t>
            </a:r>
          </a:p>
        </p:txBody>
      </p:sp>
      <p:sp>
        <p:nvSpPr>
          <p:cNvPr id="124931" name="Slide Number Placeholder 3">
            <a:extLst>
              <a:ext uri="{FF2B5EF4-FFF2-40B4-BE49-F238E27FC236}">
                <a16:creationId xmlns:a16="http://schemas.microsoft.com/office/drawing/2014/main" id="{3CB09AFA-8FBA-4426-BF11-C5D8202C69E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35725CA-C304-45F0-9F1E-4EDD641C7B94}" type="slidenum">
              <a:rPr lang="en-US" altLang="en-US" smtClean="0"/>
              <a:pPr/>
              <a:t>29</a:t>
            </a:fld>
            <a:endParaRPr lang="en-US"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Slide Image Placeholder 1">
            <a:extLst>
              <a:ext uri="{FF2B5EF4-FFF2-40B4-BE49-F238E27FC236}">
                <a16:creationId xmlns:a16="http://schemas.microsoft.com/office/drawing/2014/main" id="{EB3B81B4-A95F-4C4B-A17A-1461294BB75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8" name="Notes Placeholder 2">
            <a:extLst>
              <a:ext uri="{FF2B5EF4-FFF2-40B4-BE49-F238E27FC236}">
                <a16:creationId xmlns:a16="http://schemas.microsoft.com/office/drawing/2014/main" id="{115D8567-0442-493E-87AB-5CABE49B09D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This is called the Each type of innovation has different strategic implications.</a:t>
            </a:r>
          </a:p>
          <a:p>
            <a:endParaRPr lang="en-US" altLang="en-US" dirty="0">
              <a:ea typeface="ヒラギノ角ゴ Pro W3" pitchFamily="122" charset="-128"/>
            </a:endParaRPr>
          </a:p>
        </p:txBody>
      </p:sp>
      <p:sp>
        <p:nvSpPr>
          <p:cNvPr id="126979" name="Slide Number Placeholder 3">
            <a:extLst>
              <a:ext uri="{FF2B5EF4-FFF2-40B4-BE49-F238E27FC236}">
                <a16:creationId xmlns:a16="http://schemas.microsoft.com/office/drawing/2014/main" id="{C499327B-254A-45F5-93CF-785C7EB98EA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30445DE-1A37-4E09-BB97-55228EE0E687}" type="slidenum">
              <a:rPr lang="en-US" altLang="en-US" smtClean="0">
                <a:solidFill>
                  <a:srgbClr val="000000"/>
                </a:solidFill>
              </a:rPr>
              <a:pPr/>
              <a:t>30</a:t>
            </a:fld>
            <a:endParaRPr lang="en-US" altLang="en-US" dirty="0">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Slide Image Placeholder 1">
            <a:extLst>
              <a:ext uri="{FF2B5EF4-FFF2-40B4-BE49-F238E27FC236}">
                <a16:creationId xmlns:a16="http://schemas.microsoft.com/office/drawing/2014/main" id="{945E1526-20EF-42EF-9493-85EE779DC95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6" name="Notes Placeholder 2">
            <a:extLst>
              <a:ext uri="{FF2B5EF4-FFF2-40B4-BE49-F238E27FC236}">
                <a16:creationId xmlns:a16="http://schemas.microsoft.com/office/drawing/2014/main" id="{D698D485-95A8-4C83-BCBD-5AA09213E8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 1903, entrepreneur King C. Gillette invented and began selling the safety razor with a disposable blade. This </a:t>
            </a:r>
            <a:r>
              <a:rPr lang="en-US" altLang="en-US" i="1" dirty="0">
                <a:ea typeface="ヒラギノ角ゴ Pro W3" pitchFamily="122" charset="-128"/>
              </a:rPr>
              <a:t>radical innovation</a:t>
            </a:r>
            <a:r>
              <a:rPr lang="en-US" altLang="en-US" dirty="0">
                <a:ea typeface="ヒラギノ角ゴ Pro W3" pitchFamily="122" charset="-128"/>
              </a:rPr>
              <a:t> launched the Gillette Co. (now a brand of Procter &amp; Gamble). To sustain its competitive advantage, Gillette not only made sure that its razors were inexpensive and widely available by introducing the “razor and razor blade” business model, but also continually improved its blades. </a:t>
            </a:r>
          </a:p>
          <a:p>
            <a:endParaRPr lang="en-US" altLang="en-US" dirty="0">
              <a:ea typeface="ヒラギノ角ゴ Pro W3" pitchFamily="122" charset="-128"/>
            </a:endParaRPr>
          </a:p>
          <a:p>
            <a:r>
              <a:rPr lang="en-US" altLang="en-US" dirty="0">
                <a:ea typeface="ヒラギノ角ゴ Pro W3" pitchFamily="122" charset="-128"/>
              </a:rPr>
              <a:t>In a classic example of a string of </a:t>
            </a:r>
            <a:r>
              <a:rPr lang="en-US" altLang="en-US" i="1" dirty="0">
                <a:ea typeface="ヒラギノ角ゴ Pro W3" pitchFamily="122" charset="-128"/>
              </a:rPr>
              <a:t>incremental innovations,</a:t>
            </a:r>
            <a:r>
              <a:rPr lang="en-US" altLang="en-US" dirty="0">
                <a:ea typeface="ヒラギノ角ゴ Pro W3" pitchFamily="122" charset="-128"/>
              </a:rPr>
              <a:t> Gillette kept adding an additional blade with each new version of its razor until the number had gone from one to six! Though this innovation strategy seems predictable, it worked. Gillette’s newest razor, the Fusion ProGlide with Flexball technology, a razor handle that features a swiveling ball hinge, costs $11.49 (and $12.59 for a battery-operated one) </a:t>
            </a:r>
            <a:r>
              <a:rPr lang="en-US" altLang="en-US" i="1" dirty="0">
                <a:ea typeface="ヒラギノ角ゴ Pro W3" pitchFamily="122" charset="-128"/>
              </a:rPr>
              <a:t>per</a:t>
            </a:r>
            <a:r>
              <a:rPr lang="en-US" altLang="en-US" dirty="0">
                <a:ea typeface="ヒラギノ角ゴ Pro W3" pitchFamily="122" charset="-128"/>
              </a:rPr>
              <a:t> razor!</a:t>
            </a:r>
          </a:p>
          <a:p>
            <a:endParaRPr lang="en-US" altLang="en-US" dirty="0">
              <a:ea typeface="ヒラギノ角ゴ Pro W3" pitchFamily="122" charset="-128"/>
            </a:endParaRPr>
          </a:p>
          <a:p>
            <a:r>
              <a:rPr lang="en-US" altLang="en-US" dirty="0">
                <a:ea typeface="ヒラギノ角ゴ Pro W3" pitchFamily="122" charset="-128"/>
              </a:rPr>
              <a:t>Examples of radical innovation: the iPhone, the Ford Model T, the x-ray machine, the airplane, genetic engineering, and decoding of the human genome. </a:t>
            </a:r>
          </a:p>
        </p:txBody>
      </p:sp>
      <p:sp>
        <p:nvSpPr>
          <p:cNvPr id="129027" name="Slide Number Placeholder 3">
            <a:extLst>
              <a:ext uri="{FF2B5EF4-FFF2-40B4-BE49-F238E27FC236}">
                <a16:creationId xmlns:a16="http://schemas.microsoft.com/office/drawing/2014/main" id="{F5EA355F-896A-4BEE-BE64-2869232EE4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5108BE8-CD27-48EB-AEA0-FE2808D0F38D}" type="slidenum">
              <a:rPr lang="en-US" altLang="en-US" smtClean="0"/>
              <a:pPr/>
              <a:t>31</a:t>
            </a:fld>
            <a:endParaRPr lang="en-US"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a:extLst>
              <a:ext uri="{FF2B5EF4-FFF2-40B4-BE49-F238E27FC236}">
                <a16:creationId xmlns:a16="http://schemas.microsoft.com/office/drawing/2014/main" id="{80E2CDB3-BFBE-40B5-9368-3D7B2A149AD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8" name="Notes Placeholder 2">
            <a:extLst>
              <a:ext uri="{FF2B5EF4-FFF2-40B4-BE49-F238E27FC236}">
                <a16:creationId xmlns:a16="http://schemas.microsoft.com/office/drawing/2014/main" id="{0399C9E6-243B-426E-8100-67262475ECE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Examples of Disruptive Innovation include digital photography (which has improved over time to result in higher definition pictures, and has largely replaced film photography) and laptops, (which disrupted desktops…although now tablets and large screen phones are disrupting laptops). </a:t>
            </a:r>
          </a:p>
        </p:txBody>
      </p:sp>
      <p:sp>
        <p:nvSpPr>
          <p:cNvPr id="132099" name="Slide Number Placeholder 3">
            <a:extLst>
              <a:ext uri="{FF2B5EF4-FFF2-40B4-BE49-F238E27FC236}">
                <a16:creationId xmlns:a16="http://schemas.microsoft.com/office/drawing/2014/main" id="{94C9745F-7ADA-4390-9DCA-0E131DA0E38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0199684-A504-4412-BD1A-481CF8B56DDD}" type="slidenum">
              <a:rPr lang="en-US" altLang="en-US" smtClean="0"/>
              <a:pPr/>
              <a:t>33</a:t>
            </a:fld>
            <a:endParaRPr lang="en-US"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Slide Image Placeholder 1">
            <a:extLst>
              <a:ext uri="{FF2B5EF4-FFF2-40B4-BE49-F238E27FC236}">
                <a16:creationId xmlns:a16="http://schemas.microsoft.com/office/drawing/2014/main" id="{E2B8F4EC-150F-43D7-9CDD-DA73B544552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6" name="Notes Placeholder 2">
            <a:extLst>
              <a:ext uri="{FF2B5EF4-FFF2-40B4-BE49-F238E27FC236}">
                <a16:creationId xmlns:a16="http://schemas.microsoft.com/office/drawing/2014/main" id="{77F76EB5-90A4-4113-BC73-523EDD62283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dashed lines represent different market segments, from Segment 1 at the low end to Segment 4 at the high end. Low-end market segments are generally associated with low profit margins, while high-end market segments often have high profit margins.</a:t>
            </a:r>
          </a:p>
        </p:txBody>
      </p:sp>
      <p:sp>
        <p:nvSpPr>
          <p:cNvPr id="134147" name="Slide Number Placeholder 3">
            <a:extLst>
              <a:ext uri="{FF2B5EF4-FFF2-40B4-BE49-F238E27FC236}">
                <a16:creationId xmlns:a16="http://schemas.microsoft.com/office/drawing/2014/main" id="{90159A95-57D9-4EDC-ABE0-48F66A7344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9B0A8E4-93FC-4529-9760-2AEC18F32988}" type="slidenum">
              <a:rPr lang="en-US" altLang="en-US" smtClean="0">
                <a:solidFill>
                  <a:srgbClr val="000000"/>
                </a:solidFill>
              </a:rPr>
              <a:pPr/>
              <a:t>34</a:t>
            </a:fld>
            <a:endParaRPr lang="en-US" altLang="en-US" dirty="0">
              <a:solidFill>
                <a:srgbClr val="000000"/>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a:extLst>
              <a:ext uri="{FF2B5EF4-FFF2-40B4-BE49-F238E27FC236}">
                <a16:creationId xmlns:a16="http://schemas.microsoft.com/office/drawing/2014/main" id="{34F91237-CAFF-432C-81E0-8E93057DCB4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4" name="Notes Placeholder 2">
            <a:extLst>
              <a:ext uri="{FF2B5EF4-FFF2-40B4-BE49-F238E27FC236}">
                <a16:creationId xmlns:a16="http://schemas.microsoft.com/office/drawing/2014/main" id="{362E843A-6CBA-4BAB-A1AD-0DF5D4485C4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ea typeface="ヒラギノ角ゴ Pro W3" pitchFamily="122" charset="-128"/>
              </a:rPr>
              <a:t>Reverse Innovation: </a:t>
            </a:r>
            <a:r>
              <a:rPr lang="en-US" altLang="en-US" dirty="0">
                <a:ea typeface="ヒラギノ角ゴ Pro W3" pitchFamily="122" charset="-128"/>
              </a:rPr>
              <a:t>An innovation that was developed for emerging economies before being introduced in developed economies. Sometimes also called </a:t>
            </a:r>
            <a:r>
              <a:rPr lang="en-US" altLang="en-US" i="1" dirty="0">
                <a:ea typeface="ヒラギノ角ゴ Pro W3" pitchFamily="122" charset="-128"/>
              </a:rPr>
              <a:t>frugal innovation.</a:t>
            </a:r>
            <a:endParaRPr lang="en-US" altLang="en-US" dirty="0">
              <a:ea typeface="ヒラギノ角ゴ Pro W3" pitchFamily="122" charset="-128"/>
            </a:endParaRPr>
          </a:p>
          <a:p>
            <a:endParaRPr lang="en-US" altLang="en-US" dirty="0">
              <a:ea typeface="ヒラギノ角ゴ Pro W3" pitchFamily="122" charset="-128"/>
            </a:endParaRPr>
          </a:p>
          <a:p>
            <a:r>
              <a:rPr lang="en-US" altLang="en-US" dirty="0">
                <a:ea typeface="ヒラギノ角ゴ Pro W3" pitchFamily="122" charset="-128"/>
              </a:rPr>
              <a:t>Strategy Highlight 7.2 describes how GE Healthcare invented and commercialized a disruptive innovation in China that is now entering the U.S. market, riding the steep technology trajectory of disruptive innovation.</a:t>
            </a:r>
          </a:p>
        </p:txBody>
      </p:sp>
      <p:sp>
        <p:nvSpPr>
          <p:cNvPr id="136195" name="Slide Number Placeholder 3">
            <a:extLst>
              <a:ext uri="{FF2B5EF4-FFF2-40B4-BE49-F238E27FC236}">
                <a16:creationId xmlns:a16="http://schemas.microsoft.com/office/drawing/2014/main" id="{B648AA43-B2E0-4BC9-A6D2-B78A84E697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383A978-4270-476A-B6B2-890FD5D1BCC9}" type="slidenum">
              <a:rPr lang="en-US" altLang="en-US" smtClean="0"/>
              <a:pPr/>
              <a:t>35</a:t>
            </a:fld>
            <a:endParaRPr lang="en-US"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Slide Image Placeholder 1">
            <a:extLst>
              <a:ext uri="{FF2B5EF4-FFF2-40B4-BE49-F238E27FC236}">
                <a16:creationId xmlns:a16="http://schemas.microsoft.com/office/drawing/2014/main" id="{FA201121-C5A6-4C80-BFA8-D4986C7D3A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8242" name="Notes Placeholder 2">
            <a:extLst>
              <a:ext uri="{FF2B5EF4-FFF2-40B4-BE49-F238E27FC236}">
                <a16:creationId xmlns:a16="http://schemas.microsoft.com/office/drawing/2014/main" id="{228487F2-A075-4BDC-8CC8-C2222AA1CEE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five most valuable companies globally (Apple, Alphabet, Microsoft, Amazon, and Facebook) all run platform business models. </a:t>
            </a:r>
          </a:p>
        </p:txBody>
      </p:sp>
      <p:sp>
        <p:nvSpPr>
          <p:cNvPr id="138243" name="Slide Number Placeholder 3">
            <a:extLst>
              <a:ext uri="{FF2B5EF4-FFF2-40B4-BE49-F238E27FC236}">
                <a16:creationId xmlns:a16="http://schemas.microsoft.com/office/drawing/2014/main" id="{4BBB4FF2-D4CD-492C-AB02-7CC65FE4F34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4E31A45-192D-4034-8107-10737BB52448}" type="slidenum">
              <a:rPr lang="en-US" altLang="en-US" smtClean="0"/>
              <a:pPr/>
              <a:t>36</a:t>
            </a:fld>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a:extLst>
              <a:ext uri="{FF2B5EF4-FFF2-40B4-BE49-F238E27FC236}">
                <a16:creationId xmlns:a16="http://schemas.microsoft.com/office/drawing/2014/main" id="{6B345949-EB6A-4326-B9BA-EB72F8404EE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4" name="Notes Placeholder 2">
            <a:extLst>
              <a:ext uri="{FF2B5EF4-FFF2-40B4-BE49-F238E27FC236}">
                <a16:creationId xmlns:a16="http://schemas.microsoft.com/office/drawing/2014/main" id="{132BA87A-9747-42A9-A5F1-C88B376A778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79875" name="Slide Number Placeholder 3">
            <a:extLst>
              <a:ext uri="{FF2B5EF4-FFF2-40B4-BE49-F238E27FC236}">
                <a16:creationId xmlns:a16="http://schemas.microsoft.com/office/drawing/2014/main" id="{8BFCC378-8ADC-485C-BC3F-6E342D02068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FB2B89B-D469-4777-A866-A2A3D22457B8}" type="slidenum">
              <a:rPr lang="en-US" altLang="en-US" smtClean="0">
                <a:solidFill>
                  <a:srgbClr val="000000"/>
                </a:solidFill>
              </a:rPr>
              <a:pPr/>
              <a:t>5</a:t>
            </a:fld>
            <a:endParaRPr lang="en-US" altLang="en-US" dirty="0">
              <a:solidFill>
                <a:srgbClr val="000000"/>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Slide Image Placeholder 1">
            <a:extLst>
              <a:ext uri="{FF2B5EF4-FFF2-40B4-BE49-F238E27FC236}">
                <a16:creationId xmlns:a16="http://schemas.microsoft.com/office/drawing/2014/main" id="{E8883459-50E1-4EC0-9313-F7F2649A0A8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0" name="Notes Placeholder 2">
            <a:extLst>
              <a:ext uri="{FF2B5EF4-FFF2-40B4-BE49-F238E27FC236}">
                <a16:creationId xmlns:a16="http://schemas.microsoft.com/office/drawing/2014/main" id="{387AFF08-1912-4128-B7B4-F3A887D55FE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From a value chain perspective, </a:t>
            </a:r>
            <a:r>
              <a:rPr lang="en-US" altLang="en-US" i="1" dirty="0">
                <a:ea typeface="ヒラギノ角ゴ Pro W3" pitchFamily="122" charset="-128"/>
              </a:rPr>
              <a:t>producers</a:t>
            </a:r>
            <a:r>
              <a:rPr lang="en-US" altLang="en-US" dirty="0">
                <a:ea typeface="ヒラギノ角ゴ Pro W3" pitchFamily="122" charset="-128"/>
              </a:rPr>
              <a:t> produce or create a product or service that </a:t>
            </a:r>
            <a:r>
              <a:rPr lang="en-US" altLang="en-US" i="1" dirty="0">
                <a:ea typeface="ヒラギノ角ゴ Pro W3" pitchFamily="122" charset="-128"/>
              </a:rPr>
              <a:t>consumers</a:t>
            </a:r>
            <a:r>
              <a:rPr lang="en-US" altLang="en-US" dirty="0">
                <a:ea typeface="ヒラギノ角ゴ Pro W3" pitchFamily="122" charset="-128"/>
              </a:rPr>
              <a:t> consume. The </a:t>
            </a:r>
            <a:r>
              <a:rPr lang="en-US" altLang="en-US" i="1" dirty="0">
                <a:ea typeface="ヒラギノ角ゴ Pro W3" pitchFamily="122" charset="-128"/>
              </a:rPr>
              <a:t>owner</a:t>
            </a:r>
            <a:r>
              <a:rPr lang="en-US" altLang="en-US" dirty="0">
                <a:ea typeface="ヒラギノ角ゴ Pro W3" pitchFamily="122" charset="-128"/>
              </a:rPr>
              <a:t> of the platform controls the platform IP address and controls who may participate and in what ways. The </a:t>
            </a:r>
            <a:r>
              <a:rPr lang="en-US" altLang="en-US" i="1" dirty="0">
                <a:ea typeface="ヒラギノ角ゴ Pro W3" pitchFamily="122" charset="-128"/>
              </a:rPr>
              <a:t>providers</a:t>
            </a:r>
            <a:r>
              <a:rPr lang="en-US" altLang="en-US" dirty="0">
                <a:ea typeface="ヒラギノ角ゴ Pro W3" pitchFamily="122" charset="-128"/>
              </a:rPr>
              <a:t> provide the interfaces for the platform, enabling its accessibility online. </a:t>
            </a:r>
          </a:p>
        </p:txBody>
      </p:sp>
      <p:sp>
        <p:nvSpPr>
          <p:cNvPr id="140291" name="Slide Number Placeholder 3">
            <a:extLst>
              <a:ext uri="{FF2B5EF4-FFF2-40B4-BE49-F238E27FC236}">
                <a16:creationId xmlns:a16="http://schemas.microsoft.com/office/drawing/2014/main" id="{FE89E80C-F862-42B0-AACA-D6420456C85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D492250-D6F3-405F-A978-28FF01B1DCC9}" type="slidenum">
              <a:rPr lang="en-US" altLang="en-US" smtClean="0">
                <a:solidFill>
                  <a:srgbClr val="000000"/>
                </a:solidFill>
              </a:rPr>
              <a:pPr/>
              <a:t>37</a:t>
            </a:fld>
            <a:endParaRPr lang="en-US" altLang="en-US" dirty="0">
              <a:solidFill>
                <a:srgbClr val="000000"/>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Slide Image Placeholder 1">
            <a:extLst>
              <a:ext uri="{FF2B5EF4-FFF2-40B4-BE49-F238E27FC236}">
                <a16:creationId xmlns:a16="http://schemas.microsoft.com/office/drawing/2014/main" id="{071DFCA2-C57C-4415-9290-1E2ADE38AC2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8" name="Notes Placeholder 2">
            <a:extLst>
              <a:ext uri="{FF2B5EF4-FFF2-40B4-BE49-F238E27FC236}">
                <a16:creationId xmlns:a16="http://schemas.microsoft.com/office/drawing/2014/main" id="{CE731CF9-1B88-4AAB-B9B7-900333496BF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New sources of value creation and supply - To grow, traditional competitors such as Marriott or Hilton would need to add additional rooms to their existing stock. To add new hotel room inventory to their chains, they would need to find suitable real estate, develop and build a new hotel, furnish all the rooms, and hire and train staff to run the new hotel. This often takes years, not to mention the multimillion-dollar upfront investments required and the risks involved. In contrast, Airbnb faces no such constraints because it does not own any real estate, nor does it manage any hotels. Just like Marriott or Hilton, however, it uses sophisticated pricing and booking systems to allow guests to find a large variety of rooms pretty much anywhere in the world to suit their needs.</a:t>
            </a:r>
          </a:p>
          <a:p>
            <a:endParaRPr lang="en-US" altLang="en-US" dirty="0">
              <a:ea typeface="ヒラギノ角ゴ Pro W3" pitchFamily="122" charset="-128"/>
            </a:endParaRPr>
          </a:p>
          <a:p>
            <a:r>
              <a:rPr lang="en-US" altLang="en-US" dirty="0">
                <a:ea typeface="ヒラギノ角ゴ Pro W3" pitchFamily="122" charset="-128"/>
              </a:rPr>
              <a:t>Community feedback - TripAdvisor, a travel website, derives significant value from the large amount of quality reviews (including pictures) by its users of hotels, restaurants, and so on. This enables TripAdvisor to consummate more effective matches between hotels and guests via its website, thus creating more value for all participants.</a:t>
            </a:r>
          </a:p>
          <a:p>
            <a:endParaRPr lang="en-US" altLang="en-US" dirty="0">
              <a:ea typeface="ヒラギノ角ゴ Pro W3" pitchFamily="122" charset="-128"/>
            </a:endParaRPr>
          </a:p>
          <a:p>
            <a:r>
              <a:rPr lang="en-US" altLang="en-US" dirty="0">
                <a:ea typeface="ヒラギノ角ゴ Pro W3" pitchFamily="122" charset="-128"/>
              </a:rPr>
              <a:t>Network effects - Growing its user base is critical for Netflix to sustain its competitive advantage. Netflix has been hugely successful in attracting new users: As of 2017 it had some 95 million subscribers worldwide. Yet, while providing a large selection of high-quality streaming content is a necessity of the Netflix business model, this element can and has been easily duplicated by others such as Amazon, Hulu, and premium services on Google’s YouTube. To lock in its large installed base of users, however, Netflix has begun producing and distributing original content such as the hugely popular shows </a:t>
            </a:r>
            <a:r>
              <a:rPr lang="en-US" altLang="en-US" i="1" dirty="0">
                <a:ea typeface="ヒラギノ角ゴ Pro W3" pitchFamily="122" charset="-128"/>
              </a:rPr>
              <a:t>House of Cards</a:t>
            </a:r>
            <a:r>
              <a:rPr lang="en-US" altLang="en-US" dirty="0">
                <a:ea typeface="ヒラギノ角ゴ Pro W3" pitchFamily="122" charset="-128"/>
              </a:rPr>
              <a:t> and </a:t>
            </a:r>
            <a:r>
              <a:rPr lang="en-US" altLang="en-US" i="1" dirty="0">
                <a:ea typeface="ヒラギノ角ゴ Pro W3" pitchFamily="122" charset="-128"/>
              </a:rPr>
              <a:t>Orange Is the New Black.</a:t>
            </a:r>
            <a:r>
              <a:rPr lang="en-US" altLang="en-US" dirty="0">
                <a:ea typeface="ヒラギノ角ゴ Pro W3" pitchFamily="122" charset="-128"/>
              </a:rPr>
              <a:t> To sustain its competitive advantage going forward, Netflix needs to rely on its core competencies, including its proprietary recommendation engine, data-driven content investments, and network infrastructure management.</a:t>
            </a:r>
          </a:p>
        </p:txBody>
      </p:sp>
      <p:sp>
        <p:nvSpPr>
          <p:cNvPr id="142339" name="Slide Number Placeholder 3">
            <a:extLst>
              <a:ext uri="{FF2B5EF4-FFF2-40B4-BE49-F238E27FC236}">
                <a16:creationId xmlns:a16="http://schemas.microsoft.com/office/drawing/2014/main" id="{66DF38A8-D5F5-4C11-A320-25255D9CABE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C107D18-C73C-4976-BEF4-EE9CBD13DB4D}" type="slidenum">
              <a:rPr lang="en-US" altLang="en-US" smtClean="0"/>
              <a:pPr/>
              <a:t>38</a:t>
            </a:fld>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a:extLst>
              <a:ext uri="{FF2B5EF4-FFF2-40B4-BE49-F238E27FC236}">
                <a16:creationId xmlns:a16="http://schemas.microsoft.com/office/drawing/2014/main" id="{1054485D-B8B7-44E8-9FCF-BFB672DBA4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2" name="Notes Placeholder 2">
            <a:extLst>
              <a:ext uri="{FF2B5EF4-FFF2-40B4-BE49-F238E27FC236}">
                <a16:creationId xmlns:a16="http://schemas.microsoft.com/office/drawing/2014/main" id="{BC0C0EDF-3A84-461C-B8C3-10FA7A0AA0E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This image shows how many years it took for different technological innovations to reach 50 percent of the U.S. population (either through ownership or usage). As an example, it took 84 years for half of the U.S. population to own a car, but only 28 years for half the population to own a TV. The pace of the adoption rate of recent innovations continues to accelerate. It took 19 years for the PC to reach 50 percent ownership, but only 6 years for MP3 players to accomplish the same diffusion rate.</a:t>
            </a:r>
          </a:p>
        </p:txBody>
      </p:sp>
      <p:sp>
        <p:nvSpPr>
          <p:cNvPr id="81923" name="Slide Number Placeholder 3">
            <a:extLst>
              <a:ext uri="{FF2B5EF4-FFF2-40B4-BE49-F238E27FC236}">
                <a16:creationId xmlns:a16="http://schemas.microsoft.com/office/drawing/2014/main" id="{C3EF67EE-40CB-4666-9750-30BF8E6E06B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0147099-3699-4EE7-8277-67F2667B43B3}" type="slidenum">
              <a:rPr lang="en-US" altLang="en-US" smtClean="0"/>
              <a:pPr/>
              <a:t>6</a:t>
            </a:fld>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a:extLst>
              <a:ext uri="{FF2B5EF4-FFF2-40B4-BE49-F238E27FC236}">
                <a16:creationId xmlns:a16="http://schemas.microsoft.com/office/drawing/2014/main" id="{C4FB2518-BE3D-4A91-838A-3FD79BBD710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0" name="Notes Placeholder 2">
            <a:extLst>
              <a:ext uri="{FF2B5EF4-FFF2-40B4-BE49-F238E27FC236}">
                <a16:creationId xmlns:a16="http://schemas.microsoft.com/office/drawing/2014/main" id="{DA463660-2E49-4798-8DA4-A2B1E117A3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83971" name="Slide Number Placeholder 3">
            <a:extLst>
              <a:ext uri="{FF2B5EF4-FFF2-40B4-BE49-F238E27FC236}">
                <a16:creationId xmlns:a16="http://schemas.microsoft.com/office/drawing/2014/main" id="{FBDFB9DB-EDE8-4268-8761-0609EEC3B25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A2BE7A5-A3EC-4A8E-91F4-85C04DF3A126}" type="slidenum">
              <a:rPr lang="en-US" altLang="en-US" smtClean="0">
                <a:solidFill>
                  <a:srgbClr val="000000"/>
                </a:solidFill>
              </a:rPr>
              <a:pPr/>
              <a:t>7</a:t>
            </a:fld>
            <a:endParaRPr lang="en-US" altLang="en-US" dirty="0">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a:extLst>
              <a:ext uri="{FF2B5EF4-FFF2-40B4-BE49-F238E27FC236}">
                <a16:creationId xmlns:a16="http://schemas.microsoft.com/office/drawing/2014/main" id="{4852175B-8EE0-4FC0-AFB7-127D887FD92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2" name="Notes Placeholder 2">
            <a:extLst>
              <a:ext uri="{FF2B5EF4-FFF2-40B4-BE49-F238E27FC236}">
                <a16:creationId xmlns:a16="http://schemas.microsoft.com/office/drawing/2014/main" id="{04DCC1A1-0663-4B52-9AF2-E0D190981AB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87043" name="Slide Number Placeholder 3">
            <a:extLst>
              <a:ext uri="{FF2B5EF4-FFF2-40B4-BE49-F238E27FC236}">
                <a16:creationId xmlns:a16="http://schemas.microsoft.com/office/drawing/2014/main" id="{C6D5FB8D-F0E6-465E-AF01-FEA76260DAD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8D8FDE5-3BDC-48D5-8F8E-0B4E742E9027}" type="slidenum">
              <a:rPr lang="en-US" altLang="en-US" smtClean="0">
                <a:solidFill>
                  <a:srgbClr val="000000"/>
                </a:solidFill>
              </a:rPr>
              <a:pPr/>
              <a:t>9</a:t>
            </a:fld>
            <a:endParaRPr lang="en-US" altLang="en-US" dirty="0">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a:extLst>
              <a:ext uri="{FF2B5EF4-FFF2-40B4-BE49-F238E27FC236}">
                <a16:creationId xmlns:a16="http://schemas.microsoft.com/office/drawing/2014/main" id="{E30B5FA0-0BEF-458C-A269-077938C45F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0" name="Notes Placeholder 2">
            <a:extLst>
              <a:ext uri="{FF2B5EF4-FFF2-40B4-BE49-F238E27FC236}">
                <a16:creationId xmlns:a16="http://schemas.microsoft.com/office/drawing/2014/main" id="{E3627E12-E4D0-4F4B-9D54-003E926838D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Reed Hastings – Netflix</a:t>
            </a:r>
          </a:p>
          <a:p>
            <a:r>
              <a:rPr lang="en-US" altLang="en-US" dirty="0">
                <a:ea typeface="ヒラギノ角ゴ Pro W3" pitchFamily="122" charset="-128"/>
              </a:rPr>
              <a:t>          Volunteered in the Peace Corps for 2 years</a:t>
            </a:r>
          </a:p>
          <a:p>
            <a:r>
              <a:rPr lang="en-US" altLang="en-US" dirty="0">
                <a:ea typeface="ヒラギノ角ゴ Pro W3" pitchFamily="122" charset="-128"/>
              </a:rPr>
              <a:t>          Educated at Stanford where he first learned about the entrepreneurial model, net worth is now $1B</a:t>
            </a:r>
          </a:p>
          <a:p>
            <a:r>
              <a:rPr lang="en-US" altLang="en-US" dirty="0">
                <a:ea typeface="ヒラギノ角ゴ Pro W3" pitchFamily="122" charset="-128"/>
              </a:rPr>
              <a:t>Elon Musk – Tesla Motors, Solar City, SpaceX, PayPal</a:t>
            </a:r>
          </a:p>
          <a:p>
            <a:pPr lvl="1"/>
            <a:r>
              <a:rPr lang="en-US" altLang="en-US" dirty="0">
                <a:ea typeface="ヒラギノ角ゴ Pro W3" pitchFamily="122" charset="-128"/>
              </a:rPr>
              <a:t>An engineer and serial entrepreneur </a:t>
            </a:r>
          </a:p>
          <a:p>
            <a:pPr lvl="1"/>
            <a:r>
              <a:rPr lang="en-US" altLang="en-US" dirty="0">
                <a:ea typeface="ヒラギノ角ゴ Pro W3" pitchFamily="122" charset="-128"/>
              </a:rPr>
              <a:t>Deep passion to solve environmental, social, and economic challenges</a:t>
            </a:r>
          </a:p>
          <a:p>
            <a:endParaRPr lang="en-US" altLang="en-US" dirty="0">
              <a:ea typeface="ヒラギノ角ゴ Pro W3" pitchFamily="122" charset="-128"/>
            </a:endParaRPr>
          </a:p>
        </p:txBody>
      </p:sp>
      <p:sp>
        <p:nvSpPr>
          <p:cNvPr id="89091" name="Slide Number Placeholder 3">
            <a:extLst>
              <a:ext uri="{FF2B5EF4-FFF2-40B4-BE49-F238E27FC236}">
                <a16:creationId xmlns:a16="http://schemas.microsoft.com/office/drawing/2014/main" id="{A15CFEB9-F88B-4B90-80E6-3B4FD9B0BD8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C2F0BDB-0048-4CD5-B88E-48566D094F10}" type="slidenum">
              <a:rPr lang="en-US" altLang="en-US" smtClean="0"/>
              <a:pPr/>
              <a:t>10</a:t>
            </a:fld>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a:extLst>
              <a:ext uri="{FF2B5EF4-FFF2-40B4-BE49-F238E27FC236}">
                <a16:creationId xmlns:a16="http://schemas.microsoft.com/office/drawing/2014/main" id="{CA891216-8493-4BB5-9B06-C4CFC1C0D45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8" name="Notes Placeholder 2">
            <a:extLst>
              <a:ext uri="{FF2B5EF4-FFF2-40B4-BE49-F238E27FC236}">
                <a16:creationId xmlns:a16="http://schemas.microsoft.com/office/drawing/2014/main" id="{8578CF54-5F11-4EA0-94C9-900FB37E4BF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 brief case exercise about Elon Musk on this section of the textbook. It builds student confidence on strategic entrepreneurship (LO 7-2). </a:t>
            </a:r>
          </a:p>
          <a:p>
            <a:endParaRPr lang="en-US" altLang="en-US" dirty="0">
              <a:ea typeface="ヒラギノ角ゴ Pro W3" pitchFamily="122" charset="-128"/>
            </a:endParaRPr>
          </a:p>
        </p:txBody>
      </p:sp>
      <p:sp>
        <p:nvSpPr>
          <p:cNvPr id="91139" name="Slide Number Placeholder 3">
            <a:extLst>
              <a:ext uri="{FF2B5EF4-FFF2-40B4-BE49-F238E27FC236}">
                <a16:creationId xmlns:a16="http://schemas.microsoft.com/office/drawing/2014/main" id="{122CB666-CFEF-4EAA-AEDA-5A50FBBF4BB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2DB166F-4C80-4A45-B25F-4455649D29E4}" type="slidenum">
              <a:rPr lang="en-US" altLang="en-US" smtClean="0"/>
              <a:pPr/>
              <a:t>11</a:t>
            </a:fld>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a:extLst>
              <a:ext uri="{FF2B5EF4-FFF2-40B4-BE49-F238E27FC236}">
                <a16:creationId xmlns:a16="http://schemas.microsoft.com/office/drawing/2014/main" id="{8767C480-795B-417B-B27E-0B2DEE0EEB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0" name="Notes Placeholder 2">
            <a:extLst>
              <a:ext uri="{FF2B5EF4-FFF2-40B4-BE49-F238E27FC236}">
                <a16:creationId xmlns:a16="http://schemas.microsoft.com/office/drawing/2014/main" id="{590065EE-29D4-4B90-A303-041CD28644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94211" name="Slide Number Placeholder 3">
            <a:extLst>
              <a:ext uri="{FF2B5EF4-FFF2-40B4-BE49-F238E27FC236}">
                <a16:creationId xmlns:a16="http://schemas.microsoft.com/office/drawing/2014/main" id="{3F27B6A4-39C3-40DD-AF36-B0EBB3A98C4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E62A1BD-AA86-4A01-86F3-AB9D93E14326}" type="slidenum">
              <a:rPr lang="en-US" altLang="en-US" smtClean="0">
                <a:solidFill>
                  <a:srgbClr val="000000"/>
                </a:solidFill>
              </a:rPr>
              <a:pPr/>
              <a:t>13</a:t>
            </a:fld>
            <a:endParaRPr lang="en-US" altLang="en-US" dirty="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E40E1D01-9A3B-44FD-939E-5B7CCE58C82D}"/>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85FB663-6753-4187-AF67-BC53F299F19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635589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5DD5866-D153-45F3-BEB9-A960CE2AFCC1}"/>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sp>
        <p:nvSpPr>
          <p:cNvPr id="4" name="TextBox 3">
            <a:extLst>
              <a:ext uri="{FF2B5EF4-FFF2-40B4-BE49-F238E27FC236}">
                <a16:creationId xmlns:a16="http://schemas.microsoft.com/office/drawing/2014/main" id="{6ECA1E1E-DB37-4FAD-B79E-F375A9F35042}"/>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pic>
        <p:nvPicPr>
          <p:cNvPr id="5" name="Picture 7">
            <a:extLst>
              <a:ext uri="{FF2B5EF4-FFF2-40B4-BE49-F238E27FC236}">
                <a16:creationId xmlns:a16="http://schemas.microsoft.com/office/drawing/2014/main" id="{FA478904-5480-47CB-96D2-79551599A98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3FDC1997-0B45-41F9-9F0B-BDBF2BA02E96}"/>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D7FAFA90-2798-4256-85E4-F4124E2D32E2}"/>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0FD677CA-B837-41E2-88F2-6448D9B29738}" type="slidenum">
              <a:rPr lang="en-US" altLang="en-US"/>
              <a:pPr>
                <a:defRPr/>
              </a:pPr>
              <a:t>‹#›</a:t>
            </a:fld>
            <a:endParaRPr lang="en-US" altLang="en-US" dirty="0"/>
          </a:p>
        </p:txBody>
      </p:sp>
    </p:spTree>
    <p:extLst>
      <p:ext uri="{BB962C8B-B14F-4D97-AF65-F5344CB8AC3E}">
        <p14:creationId xmlns:p14="http://schemas.microsoft.com/office/powerpoint/2010/main" val="6778422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516FED7-9572-4568-AC78-42797E32E11A}"/>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D6CD9A27-E0C9-423C-9F0E-D96F6A31337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BD22C225-22FF-48B8-B083-246C29090CF1}"/>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6">
            <a:extLst>
              <a:ext uri="{FF2B5EF4-FFF2-40B4-BE49-F238E27FC236}">
                <a16:creationId xmlns:a16="http://schemas.microsoft.com/office/drawing/2014/main" id="{2ABCEE12-A7E5-4AF6-A6AD-DA2A71993DED}"/>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1FFE386A-410D-4A13-BA30-48D88A31DD73}" type="slidenum">
              <a:rPr lang="en-US" altLang="en-US"/>
              <a:pPr>
                <a:defRPr/>
              </a:pPr>
              <a:t>‹#›</a:t>
            </a:fld>
            <a:endParaRPr lang="en-US" altLang="en-US" dirty="0"/>
          </a:p>
        </p:txBody>
      </p:sp>
    </p:spTree>
    <p:extLst>
      <p:ext uri="{BB962C8B-B14F-4D97-AF65-F5344CB8AC3E}">
        <p14:creationId xmlns:p14="http://schemas.microsoft.com/office/powerpoint/2010/main" val="1516330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368D7100-9D6B-48DF-87D0-9BBA32B90FA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72E8ECEB-CE94-45E3-B15D-E98AB7BE3E82}"/>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F44A3A7-9E58-4B7B-B285-8B0EDE7B584D}"/>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1453603D-A482-4D21-99C7-209C1A598128}"/>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E19DA96A-C705-4358-8943-D6D16A3516A6}"/>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E6DAA687-9685-4ADE-8DFB-64CA87B698E2}"/>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E91B1064-0875-4A7D-AB85-FC72AD95CB41}"/>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EF6D01D6-C060-4BB6-826F-2C29D09FFCA4}" type="slidenum">
              <a:rPr lang="en-US" altLang="en-US"/>
              <a:pPr>
                <a:defRPr/>
              </a:pPr>
              <a:t>‹#›</a:t>
            </a:fld>
            <a:endParaRPr lang="en-US" altLang="en-US" dirty="0"/>
          </a:p>
        </p:txBody>
      </p:sp>
    </p:spTree>
    <p:extLst>
      <p:ext uri="{BB962C8B-B14F-4D97-AF65-F5344CB8AC3E}">
        <p14:creationId xmlns:p14="http://schemas.microsoft.com/office/powerpoint/2010/main" val="541174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D6195627-03C0-4AF5-AA66-B9D37722A34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6FCC0A3C-FC74-4009-A2A2-B18F453D9066}"/>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8D4E4A14-6DAE-4F88-B03C-318E71BC602E}"/>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D811AEBB-0809-4FCF-91E2-A2C92D058846}" type="slidenum">
              <a:rPr lang="en-US" altLang="en-US"/>
              <a:pPr>
                <a:defRPr/>
              </a:pPr>
              <a:t>‹#›</a:t>
            </a:fld>
            <a:endParaRPr lang="en-US" altLang="en-US" dirty="0"/>
          </a:p>
        </p:txBody>
      </p:sp>
    </p:spTree>
    <p:extLst>
      <p:ext uri="{BB962C8B-B14F-4D97-AF65-F5344CB8AC3E}">
        <p14:creationId xmlns:p14="http://schemas.microsoft.com/office/powerpoint/2010/main" val="3418646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B0A21C97-64BE-432D-B98C-23ABD8754E9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566E180C-513C-4741-8C32-161F76D437AD}"/>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951E932-E6EF-46A5-A87C-89E742E46C9C}"/>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FF708A89-E521-4437-A4B7-34E8D4BC92EC}"/>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3C178A11-019A-489C-851C-257882585ED7}"/>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DF85401B-9ACB-443D-B5B8-5A81A4929693}"/>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18023D92-35E7-49C3-94C0-B4737DA2286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7B589E26-CB98-445A-8220-4CC2B9F98A9D}"/>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1EA30247-290D-4DC2-82A8-CFFD3E540999}" type="slidenum">
              <a:rPr lang="en-US" altLang="en-US"/>
              <a:pPr>
                <a:defRPr/>
              </a:pPr>
              <a:t>‹#›</a:t>
            </a:fld>
            <a:endParaRPr lang="en-US" altLang="en-US" dirty="0"/>
          </a:p>
        </p:txBody>
      </p:sp>
    </p:spTree>
    <p:extLst>
      <p:ext uri="{BB962C8B-B14F-4D97-AF65-F5344CB8AC3E}">
        <p14:creationId xmlns:p14="http://schemas.microsoft.com/office/powerpoint/2010/main" val="36544632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D376DC67-0EA4-4A75-A54E-45696583A41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94A938C1-EC60-41DD-9150-8260F0E45F80}"/>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5" name="TextBox 4">
            <a:extLst>
              <a:ext uri="{FF2B5EF4-FFF2-40B4-BE49-F238E27FC236}">
                <a16:creationId xmlns:a16="http://schemas.microsoft.com/office/drawing/2014/main" id="{E92C620C-FA09-4C91-A2AA-B02B9BDB7EC5}"/>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6" name="TextBox 5">
            <a:extLst>
              <a:ext uri="{FF2B5EF4-FFF2-40B4-BE49-F238E27FC236}">
                <a16:creationId xmlns:a16="http://schemas.microsoft.com/office/drawing/2014/main" id="{68E7A25E-8386-4C08-96C9-0D91341AEA08}"/>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B0277CD8-C0B0-4FE3-8DA8-EDF5E63BE58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6D5089B9-B1AA-4BE9-8E71-8811160AC845}"/>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53D55E2F-23C1-4696-958D-B6835C865A06}" type="slidenum">
              <a:rPr lang="en-US" altLang="en-US"/>
              <a:pPr>
                <a:defRPr/>
              </a:pPr>
              <a:t>‹#›</a:t>
            </a:fld>
            <a:endParaRPr lang="en-US" altLang="en-US" dirty="0"/>
          </a:p>
        </p:txBody>
      </p:sp>
    </p:spTree>
    <p:extLst>
      <p:ext uri="{BB962C8B-B14F-4D97-AF65-F5344CB8AC3E}">
        <p14:creationId xmlns:p14="http://schemas.microsoft.com/office/powerpoint/2010/main" val="7125932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BF51DC02-22E7-4117-A848-2687D423C61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37B0F255-BB52-4A1E-BEE7-3DFFB1F0CAC5}"/>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C516AA2-E8B7-4938-9E10-A7C805CD25CE}"/>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B0CFFFFF-9EF4-425D-8A71-071D050AF922}"/>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120DC7DD-EB18-4A70-BF09-E247C79DC320}"/>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E825D16A-9E9A-426C-9FC3-D6722144BF4E}"/>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F5E167EC-DCB6-4EEC-8A2B-79759D6DA3A4}"/>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B3E266F1-9268-4A1B-8737-AD7E8751946A}" type="slidenum">
              <a:rPr lang="en-US" altLang="en-US"/>
              <a:pPr>
                <a:defRPr/>
              </a:pPr>
              <a:t>‹#›</a:t>
            </a:fld>
            <a:endParaRPr lang="en-US" altLang="en-US" dirty="0"/>
          </a:p>
        </p:txBody>
      </p:sp>
    </p:spTree>
    <p:extLst>
      <p:ext uri="{BB962C8B-B14F-4D97-AF65-F5344CB8AC3E}">
        <p14:creationId xmlns:p14="http://schemas.microsoft.com/office/powerpoint/2010/main" val="39565660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E042607-4DEC-4E91-9E7D-9C5EADDE51B0}"/>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sp>
        <p:nvSpPr>
          <p:cNvPr id="4" name="TextBox 3">
            <a:extLst>
              <a:ext uri="{FF2B5EF4-FFF2-40B4-BE49-F238E27FC236}">
                <a16:creationId xmlns:a16="http://schemas.microsoft.com/office/drawing/2014/main" id="{BAAAEC36-4A0D-429F-9EF9-F4315D468D38}"/>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pic>
        <p:nvPicPr>
          <p:cNvPr id="5" name="Picture 7">
            <a:extLst>
              <a:ext uri="{FF2B5EF4-FFF2-40B4-BE49-F238E27FC236}">
                <a16:creationId xmlns:a16="http://schemas.microsoft.com/office/drawing/2014/main" id="{F12EA73A-7BC7-45E4-A4F3-21730C4817F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93586F82-80E4-456F-99AE-ADE7627D7626}"/>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11B2FC78-0BAF-4755-9000-8A3019E2EEB7}"/>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5AA0C406-A614-4C8C-B332-5CED22EC52C1}" type="slidenum">
              <a:rPr lang="en-US" altLang="en-US"/>
              <a:pPr>
                <a:defRPr/>
              </a:pPr>
              <a:t>‹#›</a:t>
            </a:fld>
            <a:endParaRPr lang="en-US" altLang="en-US" dirty="0"/>
          </a:p>
        </p:txBody>
      </p:sp>
    </p:spTree>
    <p:extLst>
      <p:ext uri="{BB962C8B-B14F-4D97-AF65-F5344CB8AC3E}">
        <p14:creationId xmlns:p14="http://schemas.microsoft.com/office/powerpoint/2010/main" val="8760741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3B3BC494-F597-4941-8C1A-D8DC1091D8B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2F8D0357-1572-4C36-9575-F5084F3CA0D8}"/>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69C29544-974D-49A9-998B-026D86B0414B}"/>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3D2E51C7-CA7D-4713-9C4F-1EEABD10FA92}" type="slidenum">
              <a:rPr lang="en-US" altLang="en-US"/>
              <a:pPr>
                <a:defRPr/>
              </a:pPr>
              <a:t>‹#›</a:t>
            </a:fld>
            <a:endParaRPr lang="en-US" altLang="en-US" dirty="0"/>
          </a:p>
        </p:txBody>
      </p:sp>
    </p:spTree>
    <p:extLst>
      <p:ext uri="{BB962C8B-B14F-4D97-AF65-F5344CB8AC3E}">
        <p14:creationId xmlns:p14="http://schemas.microsoft.com/office/powerpoint/2010/main" val="33946703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5F54454B-7FF9-4FE2-8BE7-6F68DF17E79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A778BAA6-3C35-4201-87DE-92B4F4F42E69}"/>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09F7DDC-11D3-4123-9A1A-AA27FE5B99AF}"/>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F5526993-6964-45B3-8FF5-F44D872FB9AF}"/>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A9693D5F-9CAA-4D6B-9731-1903ACBAB344}"/>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BCF7B17D-A282-4537-A18D-01C934EA9BEB}"/>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874F7CEB-AB9D-4E7E-BCF7-21938C3622B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C6FB4E8E-43D6-4062-8E1D-849B57F9766D}"/>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44BDFA46-3B20-4ADF-858E-5FB4C29C7FA0}" type="slidenum">
              <a:rPr lang="en-US" altLang="en-US"/>
              <a:pPr>
                <a:defRPr/>
              </a:pPr>
              <a:t>‹#›</a:t>
            </a:fld>
            <a:endParaRPr lang="en-US" altLang="en-US" dirty="0"/>
          </a:p>
        </p:txBody>
      </p:sp>
    </p:spTree>
    <p:extLst>
      <p:ext uri="{BB962C8B-B14F-4D97-AF65-F5344CB8AC3E}">
        <p14:creationId xmlns:p14="http://schemas.microsoft.com/office/powerpoint/2010/main" val="4218096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FC757AC7-46DC-4832-8435-A0B1254CB7F8}"/>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8"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B08007A9-10F2-4D6F-9A66-8B9B513E612A}"/>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736110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F416BE83-A9A7-4BB9-8452-2B1E2C4B9D4B}"/>
              </a:ext>
            </a:extLst>
          </p:cNvPr>
          <p:cNvSpPr txBox="1">
            <a:spLocks noChangeArrowheads="1"/>
          </p:cNvSpPr>
          <p:nvPr userDrawn="1"/>
        </p:nvSpPr>
        <p:spPr bwMode="auto">
          <a:xfrm>
            <a:off x="0" y="84613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10" name="Rectangle 9">
            <a:extLst>
              <a:ext uri="{FF2B5EF4-FFF2-40B4-BE49-F238E27FC236}">
                <a16:creationId xmlns:a16="http://schemas.microsoft.com/office/drawing/2014/main" id="{929CF667-EDEE-4B2E-AC18-A77D2E3A8EF7}"/>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224145369"/>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DB43E46D-5446-4692-9D52-CA3991A74DC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9EB83D68-9795-4628-B1DA-81B579CCC34C}"/>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CB1E31C1-1BE7-4BE4-9CB9-0F40CCC42E43}"/>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500997FF-B391-4830-839E-F323D75C495E}"/>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93536FBA-74C9-4DB5-B932-92D294D6ABE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737180C0-7F67-4192-BA44-92B8FEBF4514}"/>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79FC5645-3948-4131-A17E-F32295CAC33E}" type="slidenum">
              <a:rPr lang="en-US" altLang="en-US"/>
              <a:pPr>
                <a:defRPr/>
              </a:pPr>
              <a:t>‹#›</a:t>
            </a:fld>
            <a:endParaRPr lang="en-US" altLang="en-US" dirty="0"/>
          </a:p>
        </p:txBody>
      </p:sp>
    </p:spTree>
    <p:extLst>
      <p:ext uri="{BB962C8B-B14F-4D97-AF65-F5344CB8AC3E}">
        <p14:creationId xmlns:p14="http://schemas.microsoft.com/office/powerpoint/2010/main" val="33340504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B4FA5D6-3FBA-484C-ACAA-195345ADFC9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A55E5325-8FDD-4DCE-B447-3C7C41DBAB2A}"/>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0E046E0-D5CD-4393-8B4D-EDD6414C7B1A}"/>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0523AA67-B5B9-41D3-B11A-7EA5AB63795B}"/>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1A15F48E-8672-4A81-AA5A-102D5E681064}"/>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CA391B9C-3D77-4FCA-8FCA-39A714C69D92}"/>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74490245-81C1-4555-A92B-2C9B77F314E4}"/>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904C4FC6-8F6C-4BD4-959F-ABFF27AFBF72}" type="slidenum">
              <a:rPr lang="en-US" altLang="en-US"/>
              <a:pPr>
                <a:defRPr/>
              </a:pPr>
              <a:t>‹#›</a:t>
            </a:fld>
            <a:endParaRPr lang="en-US" altLang="en-US" dirty="0"/>
          </a:p>
        </p:txBody>
      </p:sp>
    </p:spTree>
    <p:extLst>
      <p:ext uri="{BB962C8B-B14F-4D97-AF65-F5344CB8AC3E}">
        <p14:creationId xmlns:p14="http://schemas.microsoft.com/office/powerpoint/2010/main" val="16558613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86E6F48-0E45-4F02-AB82-3376809431B9}"/>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340F31C7-3FD5-42D4-A6DC-1A9EB62A0376}"/>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EAC92933-80ED-4960-857B-219309B8832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A22E968-6A6C-4C0D-B356-27866764AB29}"/>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D2470074-C5CD-421D-B87A-A61AE8FCEE30}"/>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F2DCEC75-997A-42AE-A74E-20573DB2B4D8}" type="slidenum">
              <a:rPr lang="en-US" altLang="en-US"/>
              <a:pPr>
                <a:defRPr/>
              </a:pPr>
              <a:t>‹#›</a:t>
            </a:fld>
            <a:endParaRPr lang="en-US" altLang="en-US" dirty="0"/>
          </a:p>
        </p:txBody>
      </p:sp>
    </p:spTree>
    <p:extLst>
      <p:ext uri="{BB962C8B-B14F-4D97-AF65-F5344CB8AC3E}">
        <p14:creationId xmlns:p14="http://schemas.microsoft.com/office/powerpoint/2010/main" val="42192558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5189CBCB-7CEE-416B-B4E0-93FD2A0C904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A35F20E6-9789-443B-83C4-2C909719CEEF}"/>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1A30CE47-71C5-4B58-8E94-D1642F6DF1D6}"/>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8DECA957-D9D8-4BAE-B2F5-53711216D6E9}" type="slidenum">
              <a:rPr lang="en-US" altLang="en-US"/>
              <a:pPr>
                <a:defRPr/>
              </a:pPr>
              <a:t>‹#›</a:t>
            </a:fld>
            <a:endParaRPr lang="en-US" altLang="en-US" dirty="0"/>
          </a:p>
        </p:txBody>
      </p:sp>
    </p:spTree>
    <p:extLst>
      <p:ext uri="{BB962C8B-B14F-4D97-AF65-F5344CB8AC3E}">
        <p14:creationId xmlns:p14="http://schemas.microsoft.com/office/powerpoint/2010/main" val="37231626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5F99FCB8-2785-4B3A-8D37-1DC8B97B898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EA88DEE1-D013-4B5B-B5AC-6BC7632B538F}"/>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E52CBAB-F20D-4D01-B19D-A2E0F280B4B2}"/>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EA68C92F-818B-4BA5-A52D-B2ECA6EE0477}"/>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A5795BBF-8154-4D24-9DB1-49D296063F1D}"/>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2A339683-4524-48D8-8814-3781546B3469}"/>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65758186-E0AE-464F-8F9E-22EC1AC820C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2C11EEEA-A3DE-4326-BF50-82B562991C55}"/>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903A61B6-EEE8-4E15-895C-9E8386274975}" type="slidenum">
              <a:rPr lang="en-US" altLang="en-US"/>
              <a:pPr>
                <a:defRPr/>
              </a:pPr>
              <a:t>‹#›</a:t>
            </a:fld>
            <a:endParaRPr lang="en-US" altLang="en-US" dirty="0"/>
          </a:p>
        </p:txBody>
      </p:sp>
    </p:spTree>
    <p:extLst>
      <p:ext uri="{BB962C8B-B14F-4D97-AF65-F5344CB8AC3E}">
        <p14:creationId xmlns:p14="http://schemas.microsoft.com/office/powerpoint/2010/main" val="28920322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40338004-C459-432B-9E55-43A2E6F7124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D4682142-05AE-40B9-B4F1-51AB83BA716C}"/>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E804FF4F-7E7D-438B-B2EC-8A5F4D1B7AF2}"/>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8CCF5D07-0F40-41E4-A1C6-DC95A39C6666}"/>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23E43441-B70D-4D62-BAA4-7211FFA2FDF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5AE14083-2050-4B90-9974-612718469E08}"/>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C10687C6-20B3-4B4C-8269-D11830066CC4}" type="slidenum">
              <a:rPr lang="en-US" altLang="en-US"/>
              <a:pPr>
                <a:defRPr/>
              </a:pPr>
              <a:t>‹#›</a:t>
            </a:fld>
            <a:endParaRPr lang="en-US" altLang="en-US" dirty="0"/>
          </a:p>
        </p:txBody>
      </p:sp>
    </p:spTree>
    <p:extLst>
      <p:ext uri="{BB962C8B-B14F-4D97-AF65-F5344CB8AC3E}">
        <p14:creationId xmlns:p14="http://schemas.microsoft.com/office/powerpoint/2010/main" val="33503709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D2DDE9DB-C9B1-41A1-A6BF-329F65C3F69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D0425290-872B-4641-9957-8B5A10AD5537}"/>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69E5E88-D526-466A-A3AA-75E2AC26B54A}"/>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44E3CDEB-C471-4639-9810-A524179FD9F5}"/>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E9B047F4-7CAB-410E-B132-B091C249AF33}"/>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BCCE328A-75AB-499B-9490-5DF17B150A90}"/>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1A9E8AE6-DD3B-47E6-8E9B-117F0548DD8D}"/>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396DEAE0-A3C4-4426-9BA6-0F18B42E0829}" type="slidenum">
              <a:rPr lang="en-US" altLang="en-US"/>
              <a:pPr>
                <a:defRPr/>
              </a:pPr>
              <a:t>‹#›</a:t>
            </a:fld>
            <a:endParaRPr lang="en-US" altLang="en-US" dirty="0"/>
          </a:p>
        </p:txBody>
      </p:sp>
    </p:spTree>
    <p:extLst>
      <p:ext uri="{BB962C8B-B14F-4D97-AF65-F5344CB8AC3E}">
        <p14:creationId xmlns:p14="http://schemas.microsoft.com/office/powerpoint/2010/main" val="14643118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A351EFA-1FAD-4642-94DB-A36A3E7346A9}"/>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030618C9-A759-4E8D-93CA-CC29AD055FD7}"/>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ED98D094-044D-44DF-BB4E-49F19F90260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D510F600-C8CF-4DC5-BC67-FFBA63762DCA}"/>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FF2037A4-5C7A-4EAF-8560-F8BCDE1E4C9D}"/>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950F926F-DB97-48E6-85E0-2A1A40107FAB}" type="slidenum">
              <a:rPr lang="en-US" altLang="en-US"/>
              <a:pPr>
                <a:defRPr/>
              </a:pPr>
              <a:t>‹#›</a:t>
            </a:fld>
            <a:endParaRPr lang="en-US" altLang="en-US" dirty="0"/>
          </a:p>
        </p:txBody>
      </p:sp>
    </p:spTree>
    <p:extLst>
      <p:ext uri="{BB962C8B-B14F-4D97-AF65-F5344CB8AC3E}">
        <p14:creationId xmlns:p14="http://schemas.microsoft.com/office/powerpoint/2010/main" val="31529776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164E5CF2-3DBF-4865-950E-9CAA53D12C0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AC4563B3-F9AB-475C-8D63-B313311E9884}"/>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774F0483-1468-46A6-83A5-A54271A0ECC8}"/>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51ACDA3A-AB5E-4F77-BA6B-737E7EED70B8}" type="slidenum">
              <a:rPr lang="en-US" altLang="en-US"/>
              <a:pPr>
                <a:defRPr/>
              </a:pPr>
              <a:t>‹#›</a:t>
            </a:fld>
            <a:endParaRPr lang="en-US" altLang="en-US" dirty="0"/>
          </a:p>
        </p:txBody>
      </p:sp>
    </p:spTree>
    <p:extLst>
      <p:ext uri="{BB962C8B-B14F-4D97-AF65-F5344CB8AC3E}">
        <p14:creationId xmlns:p14="http://schemas.microsoft.com/office/powerpoint/2010/main" val="3840692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37A33C2F-3655-400E-B961-52B010AB0582}"/>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B6F4D458-8A31-4E94-930E-8A4BB326DEDE}"/>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2110492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10A77902-C9C9-4012-A3DD-DD1F2F36618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D3E69904-0967-4356-A3D7-8D39A8133F78}"/>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7B16FEB9-59BB-4957-94C9-A5745CAB21A9}"/>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773D470E-3D1B-49D6-9315-F48E5C64A75A}"/>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9A0BBE4B-2B69-42D3-A153-1F30E6E3752D}"/>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ED891F82-79D1-4620-9B06-3C337E227F09}"/>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366ACF4B-4DA4-4ED1-9BCD-EA5389B91BD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99DD5883-37B7-4097-802A-D3872EC90F4F}"/>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5BBB6ECF-FFA3-4FFD-9C54-A414954E2F13}" type="slidenum">
              <a:rPr lang="en-US" altLang="en-US"/>
              <a:pPr>
                <a:defRPr/>
              </a:pPr>
              <a:t>‹#›</a:t>
            </a:fld>
            <a:endParaRPr lang="en-US" altLang="en-US" dirty="0"/>
          </a:p>
        </p:txBody>
      </p:sp>
    </p:spTree>
    <p:extLst>
      <p:ext uri="{BB962C8B-B14F-4D97-AF65-F5344CB8AC3E}">
        <p14:creationId xmlns:p14="http://schemas.microsoft.com/office/powerpoint/2010/main" val="31791588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05792C84-8AF8-4DEE-828E-ABB91DEA4F1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42F50D9B-41FA-4C23-B9D1-E0D08F7A196C}"/>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F7A85388-5429-4645-A599-3EBC125285EA}"/>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1DB49488-96C5-468F-977A-D22E52C21F3B}"/>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B422071B-3D2F-4DFD-8186-D580A623ECE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C7E020F9-A314-42E8-B751-A8CB92AB23E6}"/>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4D80959B-058A-4005-B9EB-457A11F4A3C4}" type="slidenum">
              <a:rPr lang="en-US" altLang="en-US"/>
              <a:pPr>
                <a:defRPr/>
              </a:pPr>
              <a:t>‹#›</a:t>
            </a:fld>
            <a:endParaRPr lang="en-US" altLang="en-US" dirty="0"/>
          </a:p>
        </p:txBody>
      </p:sp>
    </p:spTree>
    <p:extLst>
      <p:ext uri="{BB962C8B-B14F-4D97-AF65-F5344CB8AC3E}">
        <p14:creationId xmlns:p14="http://schemas.microsoft.com/office/powerpoint/2010/main" val="23064403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9CDAB069-3EC0-40B1-B072-AC1310D99E2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E3FD2F3D-23FE-4E2B-BC80-67C822C2B498}"/>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63CDBA0-B29D-420E-A1C2-D8CC90E68D61}"/>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0F50FE0E-5641-495F-9CDD-A15D691D5C7F}"/>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9C878105-4CBF-4C0C-A8E4-CA6C8053E7F9}"/>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202AB0A4-FD99-4393-8F7A-5DB8300D5D51}"/>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F5A2A854-6081-46CD-9893-6D81D0ED6CB0}"/>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67AFAE1A-068A-417D-9CEF-A8EF55C363C8}" type="slidenum">
              <a:rPr lang="en-US" altLang="en-US"/>
              <a:pPr>
                <a:defRPr/>
              </a:pPr>
              <a:t>‹#›</a:t>
            </a:fld>
            <a:endParaRPr lang="en-US" altLang="en-US" dirty="0"/>
          </a:p>
        </p:txBody>
      </p:sp>
    </p:spTree>
    <p:extLst>
      <p:ext uri="{BB962C8B-B14F-4D97-AF65-F5344CB8AC3E}">
        <p14:creationId xmlns:p14="http://schemas.microsoft.com/office/powerpoint/2010/main" val="7649240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608AA29-7D09-439B-AE7F-83FA9769F2D7}"/>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87E20CAA-0B00-4001-856C-EF8E2B66E03E}"/>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725B4DAE-E528-45B0-86EE-1D703115FE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F4F7D535-9FFB-4A46-87E8-F635C1E91751}"/>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B70F14B3-8B26-4EBE-B602-8310720A9CF5}"/>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FFFAF6CF-A225-46E5-9ADC-0A5C4961E54B}" type="slidenum">
              <a:rPr lang="en-US" altLang="en-US"/>
              <a:pPr>
                <a:defRPr/>
              </a:pPr>
              <a:t>‹#›</a:t>
            </a:fld>
            <a:endParaRPr lang="en-US" altLang="en-US" dirty="0"/>
          </a:p>
        </p:txBody>
      </p:sp>
    </p:spTree>
    <p:extLst>
      <p:ext uri="{BB962C8B-B14F-4D97-AF65-F5344CB8AC3E}">
        <p14:creationId xmlns:p14="http://schemas.microsoft.com/office/powerpoint/2010/main" val="21936778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FF9B0E90-7DA6-4B64-B587-FEC39DACF75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6FD60943-C2D4-4A39-8197-1D995C3ADD8C}"/>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06E037B1-767F-47C9-BDF3-96B46446C58C}"/>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686E1055-9404-410E-B6A9-5C991494B2B3}" type="slidenum">
              <a:rPr lang="en-US" altLang="en-US"/>
              <a:pPr>
                <a:defRPr/>
              </a:pPr>
              <a:t>‹#›</a:t>
            </a:fld>
            <a:endParaRPr lang="en-US" altLang="en-US" dirty="0"/>
          </a:p>
        </p:txBody>
      </p:sp>
    </p:spTree>
    <p:extLst>
      <p:ext uri="{BB962C8B-B14F-4D97-AF65-F5344CB8AC3E}">
        <p14:creationId xmlns:p14="http://schemas.microsoft.com/office/powerpoint/2010/main" val="132581255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31303FDA-9FBA-4238-BF5E-3E68072B4C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FC9F5696-8915-4B00-9177-726D78B6CEC6}"/>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7AEC31E-B0C1-40F8-9D27-29495CFAA993}"/>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EB8917BA-240A-4568-B987-2DA71137CE1D}"/>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99974FDE-26BC-47A7-951A-BDE15078553A}"/>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1C54E70F-96F9-40C8-94F7-385B5DA147B8}"/>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CF51381D-514D-4C0E-900E-7E1C89EC7B3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246A0FCA-0FF0-4DA5-8EBF-19A8A5EBCB30}"/>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F7703C4E-EC24-45F2-9D22-972CAB0D00C0}" type="slidenum">
              <a:rPr lang="en-US" altLang="en-US"/>
              <a:pPr>
                <a:defRPr/>
              </a:pPr>
              <a:t>‹#›</a:t>
            </a:fld>
            <a:endParaRPr lang="en-US" altLang="en-US" dirty="0"/>
          </a:p>
        </p:txBody>
      </p:sp>
    </p:spTree>
    <p:extLst>
      <p:ext uri="{BB962C8B-B14F-4D97-AF65-F5344CB8AC3E}">
        <p14:creationId xmlns:p14="http://schemas.microsoft.com/office/powerpoint/2010/main" val="20992567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C9D2C796-4265-4751-8171-BC65D28F8D30}"/>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556738E6-3B75-4A63-AC0F-FD948350A353}"/>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9901364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8A25FFD8-29B0-4177-9B16-FC73002B8A0C}"/>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957E80CA-1CC6-47EB-A7F2-50BFAD0CCB85}"/>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54219259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891D5DB2-EA88-4A82-8DF0-DCE3E8712817}"/>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E9D30C50-7571-47BC-B66A-8CBBC875A31C}"/>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6576083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6E6ECCF2-126F-4E47-96A7-1E8BA1018ED5}"/>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2E9BAE46-948D-4E35-8C17-642C74B5D77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805605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9C7659A8-4607-43AD-BB3E-74900C292AB2}"/>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3643C380-A773-4625-88AE-D74A4F7609D9}"/>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08212572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22060357-3F25-4BED-B68B-17189EBC9F43}"/>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986971438"/>
      </p:ext>
    </p:extLst>
  </p:cSld>
  <p:clrMapOvr>
    <a:masterClrMapping/>
  </p:clrMapOvr>
  <p:transition spd="slow"/>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89E63860-F5DB-41D7-8049-8152D342DD0D}"/>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944411646"/>
      </p:ext>
    </p:extLst>
  </p:cSld>
  <p:clrMapOvr>
    <a:masterClrMapping/>
  </p:clrMapOvr>
  <p:transition spd="slow"/>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C8F5751E-C063-46B4-B40D-28F867F32973}"/>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63509876"/>
      </p:ext>
    </p:extLst>
  </p:cSld>
  <p:clrMapOvr>
    <a:masterClrMapping/>
  </p:clrMapOvr>
  <p:transition spd="slow"/>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BB07B5B6-2F7B-49AE-BA10-E829026649C2}"/>
              </a:ext>
            </a:extLst>
          </p:cNvPr>
          <p:cNvSpPr txBox="1">
            <a:spLocks noChangeArrowheads="1"/>
          </p:cNvSpPr>
          <p:nvPr userDrawn="1"/>
        </p:nvSpPr>
        <p:spPr bwMode="auto">
          <a:xfrm>
            <a:off x="0" y="90328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10" name="Rectangle 9">
            <a:extLst>
              <a:ext uri="{FF2B5EF4-FFF2-40B4-BE49-F238E27FC236}">
                <a16:creationId xmlns:a16="http://schemas.microsoft.com/office/drawing/2014/main" id="{CCB65596-3038-4B90-9F04-46E8A02EC838}"/>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287763667"/>
      </p:ext>
    </p:extLst>
  </p:cSld>
  <p:clrMapOvr>
    <a:masterClrMapping/>
  </p:clrMapOvr>
  <p:transitio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84006860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15397929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5054969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55059646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4014426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1255297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10FFDA1F-56E3-4333-B524-11EAEAA3EAF9}"/>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442941139"/>
      </p:ext>
    </p:extLst>
  </p:cSld>
  <p:clrMapOvr>
    <a:masterClrMapping/>
  </p:clrMapOvr>
  <p:transition spd="slow"/>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56596538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960578831"/>
      </p:ext>
    </p:extLst>
  </p:cSld>
  <p:clrMapOvr>
    <a:masterClrMapping/>
  </p:clrMapOvr>
  <p:transition spd="med">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041012306"/>
      </p:ext>
    </p:extLst>
  </p:cSld>
  <p:clrMapOvr>
    <a:masterClrMapping/>
  </p:clrMapOvr>
  <p:transition spd="med">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36760973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17197269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18105167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34237137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7475693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3492558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882806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3531BAA-FAF3-4D94-8DF1-9E7B9565D6D3}"/>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2304159"/>
      </p:ext>
    </p:extLst>
  </p:cSld>
  <p:clrMapOvr>
    <a:masterClrMapping/>
  </p:clrMapOvr>
  <p:transition spd="slow"/>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312671532"/>
      </p:ext>
    </p:extLst>
  </p:cSld>
  <p:clrMapOvr>
    <a:masterClrMapping/>
  </p:clrMapOvr>
  <p:transition spd="med">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4BD83EF5-6736-4572-B548-B8367162571C}"/>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47369544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76D493D3-CADD-4B11-B0D3-EC13F975EBD8}"/>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86034408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390BC990-4A94-4EBC-8271-78EC63CD1285}"/>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18336702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8611A1F9-6D6D-4D2F-9605-8958889AB911}"/>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09193781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67218327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48275194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91494603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4C0CFD31-0182-445A-B561-84F308078A99}"/>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42673971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800AB1FB-AA6F-4E96-B593-395409D6F626}"/>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5641334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FA4216C-7679-488B-8B7E-3FC061BDD902}"/>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351811004"/>
      </p:ext>
    </p:extLst>
  </p:cSld>
  <p:clrMapOvr>
    <a:masterClrMapping/>
  </p:clrMapOvr>
  <p:transition spd="slow"/>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8B5835B9-3D7C-48DE-B0AF-A18007853494}"/>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00904973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E8C4C90E-9DCC-46B1-80FF-1283B6E4EF8A}"/>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dirty="0"/>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76682512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39686721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51059073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18494047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769269"/>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3505200"/>
            <a:ext cx="3733800" cy="26042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977657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FEB193B-E0C5-4432-AF7B-7669642EF78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FDB8C1FB-6A0F-448A-93D2-F141E3076F4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3FB25522-9585-4945-84D0-E77D034F886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46225" y="184150"/>
            <a:ext cx="6051550" cy="259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0" y="4391108"/>
            <a:ext cx="9144000" cy="16898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sp>
        <p:nvSpPr>
          <p:cNvPr id="2" name="Title 1">
            <a:extLst>
              <a:ext uri="{FF2B5EF4-FFF2-40B4-BE49-F238E27FC236}">
                <a16:creationId xmlns:a16="http://schemas.microsoft.com/office/drawing/2014/main" id="{F9FBA61A-1A24-4364-A4A8-CB834336E895}"/>
              </a:ext>
            </a:extLst>
          </p:cNvPr>
          <p:cNvSpPr>
            <a:spLocks noGrp="1"/>
          </p:cNvSpPr>
          <p:nvPr>
            <p:ph type="title" hasCustomPrompt="1"/>
          </p:nvPr>
        </p:nvSpPr>
        <p:spPr>
          <a:xfrm>
            <a:off x="76200" y="3404311"/>
            <a:ext cx="9067800" cy="1325563"/>
          </a:xfrm>
          <a:prstGeom prst="rect">
            <a:avLst/>
          </a:prstGeom>
        </p:spPr>
        <p:txBody>
          <a:bodyPr/>
          <a:lstStyle>
            <a:lvl1pPr>
              <a:defRPr sz="3600" b="1"/>
            </a:lvl1pPr>
          </a:lstStyle>
          <a:p>
            <a:r>
              <a:rPr lang="en-US" dirty="0"/>
              <a:t>CLICK TO EDIT MASTER TITLE STYLE</a:t>
            </a:r>
          </a:p>
        </p:txBody>
      </p:sp>
    </p:spTree>
    <p:extLst>
      <p:ext uri="{BB962C8B-B14F-4D97-AF65-F5344CB8AC3E}">
        <p14:creationId xmlns:p14="http://schemas.microsoft.com/office/powerpoint/2010/main" val="424184205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8DA26517-D5BF-4013-A292-9448A00B0B2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None/>
              <a:defRPr sz="2800"/>
            </a:lvl1pPr>
            <a:lvl2pPr marL="742950" indent="-285750">
              <a:spcAft>
                <a:spcPts val="800"/>
              </a:spcAft>
              <a:buFont typeface="Arial" panose="020B0604020202020204" pitchFamily="34" charset="0"/>
              <a:buChar char="•"/>
              <a:defRPr sz="2600"/>
            </a:lvl2pPr>
            <a:lvl3pPr marL="1143000" indent="-228600">
              <a:spcAft>
                <a:spcPts val="800"/>
              </a:spcAft>
              <a:buFont typeface="Arial" panose="020B0604020202020204" pitchFamily="34" charset="0"/>
              <a:buChar char="•"/>
              <a:defRPr sz="24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652197903"/>
      </p:ext>
    </p:extLst>
  </p:cSld>
  <p:clrMapOvr>
    <a:masterClrMapping/>
  </p:clrMapOvr>
  <p:transition spd="med">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694FEAEC-912B-4915-986E-C8D14BAF76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marL="0" indent="0">
              <a:spcAft>
                <a:spcPts val="800"/>
              </a:spcAft>
              <a:buNone/>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67336984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D20CE1C6-E013-46D5-8E1E-7C41720451C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186900839"/>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A2784531-2F7E-4088-BDF7-525151BDB8A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5CAD2687-5C19-4277-BDE6-DF092B9EE9FD}"/>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5" name="TextBox 4">
            <a:extLst>
              <a:ext uri="{FF2B5EF4-FFF2-40B4-BE49-F238E27FC236}">
                <a16:creationId xmlns:a16="http://schemas.microsoft.com/office/drawing/2014/main" id="{9C346BFF-B2E9-4BF6-B072-D832AD761AB0}"/>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pic>
        <p:nvPicPr>
          <p:cNvPr id="6" name="Picture 2">
            <a:extLst>
              <a:ext uri="{FF2B5EF4-FFF2-40B4-BE49-F238E27FC236}">
                <a16:creationId xmlns:a16="http://schemas.microsoft.com/office/drawing/2014/main" id="{53F0E184-D493-496D-B426-A5A37FC7FC9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E132F4C4-75E8-4019-A402-65C6E45F5B7B}"/>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C6020AF5-D4A7-4752-B679-248C0714044D}" type="slidenum">
              <a:rPr lang="en-US" altLang="en-US"/>
              <a:pPr>
                <a:defRPr/>
              </a:pPr>
              <a:t>‹#›</a:t>
            </a:fld>
            <a:endParaRPr lang="en-US" altLang="en-US" dirty="0"/>
          </a:p>
        </p:txBody>
      </p:sp>
    </p:spTree>
    <p:extLst>
      <p:ext uri="{BB962C8B-B14F-4D97-AF65-F5344CB8AC3E}">
        <p14:creationId xmlns:p14="http://schemas.microsoft.com/office/powerpoint/2010/main" val="345490906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6691CDC5-77AD-4639-B383-5C3DD6C156C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096447413"/>
      </p:ext>
    </p:extLst>
  </p:cSld>
  <p:clrMapOvr>
    <a:masterClrMapping/>
  </p:clrMapOvr>
  <p:transition spd="slow"/>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66FFED-2247-4A52-9223-CCA81B7D21A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marL="342900" indent="-342900">
              <a:spcAft>
                <a:spcPts val="800"/>
              </a:spcAft>
              <a:buFont typeface="Arial" panose="020B0604020202020204" pitchFamily="34" charset="0"/>
              <a:buChar char="•"/>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474365716"/>
      </p:ext>
    </p:extLst>
  </p:cSld>
  <p:clrMapOvr>
    <a:masterClrMapping/>
  </p:clrMapOvr>
  <p:transition spd="slow"/>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48E51B85-3797-4ABE-8536-1E3643AE69E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843434305"/>
      </p:ext>
    </p:extLst>
  </p:cSld>
  <p:clrMapOvr>
    <a:masterClrMapping/>
  </p:clrMapOvr>
  <p:transition spd="slow"/>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73390B26-EFF9-4F18-9E1F-0CF388D2256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327434232"/>
      </p:ext>
    </p:extLst>
  </p:cSld>
  <p:clrMapOvr>
    <a:masterClrMapping/>
  </p:clrMapOvr>
  <p:transition spd="slow"/>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875B4ADE-C8D4-42A4-9CCD-A5F3F0EA6EE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511084921"/>
      </p:ext>
    </p:extLst>
  </p:cSld>
  <p:clrMapOvr>
    <a:masterClrMapping/>
  </p:clrMapOvr>
  <p:transition spd="slow"/>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D421960D-3E72-4E41-AEAA-E410FB3A6FC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943595855"/>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D5BD16A9-7EC3-4169-89A3-D770A2396157}"/>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6">
            <a:extLst>
              <a:ext uri="{FF2B5EF4-FFF2-40B4-BE49-F238E27FC236}">
                <a16:creationId xmlns:a16="http://schemas.microsoft.com/office/drawing/2014/main" id="{712C4E58-ABE7-4140-A47A-F1760829A8A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D805AFA7-9422-4F31-9D71-9F893E2C8053}"/>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a:extLst>
              <a:ext uri="{FF2B5EF4-FFF2-40B4-BE49-F238E27FC236}">
                <a16:creationId xmlns:a16="http://schemas.microsoft.com/office/drawing/2014/main" id="{2DE7DB65-1024-4294-82A7-8D79E0B15C08}"/>
              </a:ext>
            </a:extLst>
          </p:cNvPr>
          <p:cNvSpPr>
            <a:spLocks noGrp="1"/>
          </p:cNvSpPr>
          <p:nvPr>
            <p:ph type="sldNum" sz="quarter" idx="10"/>
          </p:nvPr>
        </p:nvSpPr>
        <p:spPr>
          <a:xfrm>
            <a:off x="0" y="0"/>
            <a:ext cx="0" cy="0"/>
          </a:xfrm>
        </p:spPr>
        <p:txBody>
          <a:bodyPr/>
          <a:lstStyle>
            <a:lvl1pPr>
              <a:defRPr sz="1400">
                <a:latin typeface="Calibri" panose="020F0502020204030204" pitchFamily="34" charset="0"/>
                <a:ea typeface="ヒラギノ角ゴ Pro W3" pitchFamily="122" charset="-128"/>
                <a:cs typeface="Arial" charset="0"/>
              </a:defRPr>
            </a:lvl1pPr>
          </a:lstStyle>
          <a:p>
            <a:pPr>
              <a:defRPr/>
            </a:pPr>
            <a:fld id="{918AF87E-746B-413A-966E-41EFBF47AFE6}" type="slidenum">
              <a:rPr lang="en-US" altLang="en-US"/>
              <a:pPr>
                <a:defRPr/>
              </a:pPr>
              <a:t>‹#›</a:t>
            </a:fld>
            <a:endParaRPr lang="en-US" altLang="en-US" dirty="0"/>
          </a:p>
        </p:txBody>
      </p:sp>
    </p:spTree>
    <p:extLst>
      <p:ext uri="{BB962C8B-B14F-4D97-AF65-F5344CB8AC3E}">
        <p14:creationId xmlns:p14="http://schemas.microsoft.com/office/powerpoint/2010/main" val="140115124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5" Type="http://schemas.openxmlformats.org/officeDocument/2006/relationships/slideLayout" Target="../slideLayouts/slideLayout40.xml"/><Relationship Id="rId10" Type="http://schemas.openxmlformats.org/officeDocument/2006/relationships/image" Target="../media/image8.png"/><Relationship Id="rId4" Type="http://schemas.openxmlformats.org/officeDocument/2006/relationships/slideLayout" Target="../slideLayouts/slideLayout39.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10" Type="http://schemas.openxmlformats.org/officeDocument/2006/relationships/theme" Target="../theme/theme3.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5" Type="http://schemas.openxmlformats.org/officeDocument/2006/relationships/slideLayout" Target="../slideLayouts/slideLayout56.xml"/><Relationship Id="rId10" Type="http://schemas.openxmlformats.org/officeDocument/2006/relationships/theme" Target="../theme/theme4.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63.xml"/><Relationship Id="rId7" Type="http://schemas.openxmlformats.org/officeDocument/2006/relationships/slideLayout" Target="../slideLayouts/slideLayout6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5" Type="http://schemas.openxmlformats.org/officeDocument/2006/relationships/slideLayout" Target="../slideLayouts/slideLayout65.xml"/><Relationship Id="rId4" Type="http://schemas.openxmlformats.org/officeDocument/2006/relationships/slideLayout" Target="../slideLayouts/slideLayout64.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70.xml"/><Relationship Id="rId7" Type="http://schemas.openxmlformats.org/officeDocument/2006/relationships/slideLayout" Target="../slideLayouts/slideLayout74.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5" Type="http://schemas.openxmlformats.org/officeDocument/2006/relationships/slideLayout" Target="../slideLayouts/slideLayout72.xml"/><Relationship Id="rId4"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2.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theme" Target="../theme/theme7.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MH Logo" descr="Logo: McGraw-Hill Education">
            <a:extLst>
              <a:ext uri="{FF2B5EF4-FFF2-40B4-BE49-F238E27FC236}">
                <a16:creationId xmlns:a16="http://schemas.microsoft.com/office/drawing/2014/main" id="{29F0EA26-7E89-4737-87D8-0FB4E635EE90}"/>
              </a:ext>
            </a:extLst>
          </p:cNvPr>
          <p:cNvPicPr>
            <a:picLocks noChangeAspect="1"/>
          </p:cNvPicPr>
          <p:nvPr userDrawn="1"/>
        </p:nvPicPr>
        <p:blipFill>
          <a:blip r:embed="rId37">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d Bar">
            <a:extLst>
              <a:ext uri="{FF2B5EF4-FFF2-40B4-BE49-F238E27FC236}">
                <a16:creationId xmlns:a16="http://schemas.microsoft.com/office/drawing/2014/main" id="{580F4DB0-E18F-48EF-A49B-2B0AF90EFBB4}"/>
              </a:ext>
            </a:extLst>
          </p:cNvPr>
          <p:cNvSpPr/>
          <p:nvPr userDrawn="1"/>
        </p:nvSpPr>
        <p:spPr>
          <a:xfrm>
            <a:off x="0" y="6248400"/>
            <a:ext cx="9144000" cy="503238"/>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pic>
        <p:nvPicPr>
          <p:cNvPr id="1028" name="MH Tagline" descr="Tagline: Because learning changes everything.™">
            <a:extLst>
              <a:ext uri="{FF2B5EF4-FFF2-40B4-BE49-F238E27FC236}">
                <a16:creationId xmlns:a16="http://schemas.microsoft.com/office/drawing/2014/main" id="{B8F6EE88-1764-4661-8C20-8EAEE3BEDBED}"/>
              </a:ext>
            </a:extLst>
          </p:cNvPr>
          <p:cNvPicPr>
            <a:picLocks noChangeAspect="1"/>
          </p:cNvPicPr>
          <p:nvPr userDrawn="1"/>
        </p:nvPicPr>
        <p:blipFill>
          <a:blip r:embed="rId38">
            <a:extLst>
              <a:ext uri="{28A0092B-C50C-407E-A947-70E740481C1C}">
                <a14:useLocalDpi xmlns:a14="http://schemas.microsoft.com/office/drawing/2010/main" val="0"/>
              </a:ext>
            </a:extLst>
          </a:blip>
          <a:srcRect/>
          <a:stretch>
            <a:fillRect/>
          </a:stretch>
        </p:blipFill>
        <p:spPr bwMode="auto">
          <a:xfrm>
            <a:off x="53975" y="6351588"/>
            <a:ext cx="322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596" r:id="rId1"/>
    <p:sldLayoutId id="2147485597" r:id="rId2"/>
    <p:sldLayoutId id="2147485598" r:id="rId3"/>
    <p:sldLayoutId id="2147485599" r:id="rId4"/>
    <p:sldLayoutId id="2147485600" r:id="rId5"/>
    <p:sldLayoutId id="2147485601" r:id="rId6"/>
    <p:sldLayoutId id="2147485602" r:id="rId7"/>
    <p:sldLayoutId id="2147485603" r:id="rId8"/>
    <p:sldLayoutId id="2147485604" r:id="rId9"/>
    <p:sldLayoutId id="2147485605" r:id="rId10"/>
    <p:sldLayoutId id="2147485606" r:id="rId11"/>
    <p:sldLayoutId id="2147485607" r:id="rId12"/>
    <p:sldLayoutId id="2147485608" r:id="rId13"/>
    <p:sldLayoutId id="2147485609" r:id="rId14"/>
    <p:sldLayoutId id="2147485610" r:id="rId15"/>
    <p:sldLayoutId id="2147485611" r:id="rId16"/>
    <p:sldLayoutId id="2147485612" r:id="rId17"/>
    <p:sldLayoutId id="2147485613" r:id="rId18"/>
    <p:sldLayoutId id="2147485614" r:id="rId19"/>
    <p:sldLayoutId id="2147485615" r:id="rId20"/>
    <p:sldLayoutId id="2147485616" r:id="rId21"/>
    <p:sldLayoutId id="2147485617" r:id="rId22"/>
    <p:sldLayoutId id="2147485618" r:id="rId23"/>
    <p:sldLayoutId id="2147485619" r:id="rId24"/>
    <p:sldLayoutId id="2147485620" r:id="rId25"/>
    <p:sldLayoutId id="2147485621" r:id="rId26"/>
    <p:sldLayoutId id="2147485622" r:id="rId27"/>
    <p:sldLayoutId id="2147485623" r:id="rId28"/>
    <p:sldLayoutId id="2147485624" r:id="rId29"/>
    <p:sldLayoutId id="2147485625" r:id="rId30"/>
    <p:sldLayoutId id="2147485626" r:id="rId31"/>
    <p:sldLayoutId id="2147485627" r:id="rId32"/>
    <p:sldLayoutId id="2147485628" r:id="rId33"/>
    <p:sldLayoutId id="2147485629" r:id="rId34"/>
    <p:sldLayoutId id="2147485630" r:id="rId35"/>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r" rtl="0" eaLnBrk="0" fontAlgn="base" hangingPunct="0">
        <a:spcBef>
          <a:spcPct val="0"/>
        </a:spcBef>
        <a:spcAft>
          <a:spcPct val="0"/>
        </a:spcAft>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7890" name="MH Logo" descr="Logo: McGraw-Hill Education">
            <a:extLst>
              <a:ext uri="{FF2B5EF4-FFF2-40B4-BE49-F238E27FC236}">
                <a16:creationId xmlns:a16="http://schemas.microsoft.com/office/drawing/2014/main" id="{5C2F3896-7D82-4C43-9B96-3DA6916401C8}"/>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MH Tagline" descr="Tag line: Because learning changes everything™">
            <a:extLst>
              <a:ext uri="{FF2B5EF4-FFF2-40B4-BE49-F238E27FC236}">
                <a16:creationId xmlns:a16="http://schemas.microsoft.com/office/drawing/2014/main" id="{2B94D582-A412-43A5-8903-810984C85B69}"/>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6257925"/>
            <a:ext cx="33718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31" r:id="rId1"/>
    <p:sldLayoutId id="2147485632" r:id="rId2"/>
    <p:sldLayoutId id="2147485633" r:id="rId3"/>
    <p:sldLayoutId id="2147485634" r:id="rId4"/>
    <p:sldLayoutId id="2147485635" r:id="rId5"/>
    <p:sldLayoutId id="2147485636" r:id="rId6"/>
    <p:sldLayoutId id="2147485637" r:id="rId7"/>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9A2F1285-E8DA-4FB7-A98A-7D76CCC27702}"/>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638" r:id="rId1"/>
    <p:sldLayoutId id="2147485576" r:id="rId2"/>
    <p:sldLayoutId id="2147485577" r:id="rId3"/>
    <p:sldLayoutId id="2147485578" r:id="rId4"/>
    <p:sldLayoutId id="2147485579" r:id="rId5"/>
    <p:sldLayoutId id="2147485580" r:id="rId6"/>
    <p:sldLayoutId id="2147485581" r:id="rId7"/>
    <p:sldLayoutId id="2147485582" r:id="rId8"/>
    <p:sldLayoutId id="2147485639"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d Bar">
            <a:extLst>
              <a:ext uri="{FF2B5EF4-FFF2-40B4-BE49-F238E27FC236}">
                <a16:creationId xmlns:a16="http://schemas.microsoft.com/office/drawing/2014/main" id="{4B513056-C37C-4272-B7E3-53FA301D4131}"/>
              </a:ext>
            </a:extLst>
          </p:cNvP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10" name="Copyright" descr="©McGraw-Hill Education&#10;">
            <a:extLst>
              <a:ext uri="{FF2B5EF4-FFF2-40B4-BE49-F238E27FC236}">
                <a16:creationId xmlns:a16="http://schemas.microsoft.com/office/drawing/2014/main" id="{0E41D328-B12F-45A9-B0EE-FFCDB083D771}"/>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chemeClr val="bg1"/>
                </a:solidFill>
              </a:rPr>
              <a:t>©McGraw-Hill Education.</a:t>
            </a:r>
          </a:p>
        </p:txBody>
      </p:sp>
    </p:spTree>
  </p:cSld>
  <p:clrMap bg1="lt1" tx1="dk1" bg2="lt2" tx2="dk2" accent1="accent1" accent2="accent2" accent3="accent3" accent4="accent4" accent5="accent5" accent6="accent6" hlink="hlink" folHlink="folHlink"/>
  <p:sldLayoutIdLst>
    <p:sldLayoutId id="2147485640" r:id="rId1"/>
    <p:sldLayoutId id="2147485583" r:id="rId2"/>
    <p:sldLayoutId id="2147485584" r:id="rId3"/>
    <p:sldLayoutId id="2147485585" r:id="rId4"/>
    <p:sldLayoutId id="2147485586" r:id="rId5"/>
    <p:sldLayoutId id="2147485587" r:id="rId6"/>
    <p:sldLayoutId id="2147485588" r:id="rId7"/>
    <p:sldLayoutId id="2147485589" r:id="rId8"/>
    <p:sldLayoutId id="2147485641"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Copyright" descr="©McGraw-Hill Education&#10;">
            <a:extLst>
              <a:ext uri="{FF2B5EF4-FFF2-40B4-BE49-F238E27FC236}">
                <a16:creationId xmlns:a16="http://schemas.microsoft.com/office/drawing/2014/main" id="{912B5952-AFF0-4545-8F8F-35362DA786CC}"/>
              </a:ext>
            </a:extLst>
          </p:cNvPr>
          <p:cNvSpPr txBox="1">
            <a:spLocks noChangeArrowheads="1"/>
          </p:cNvSpPr>
          <p:nvPr userDrawn="1"/>
        </p:nvSpPr>
        <p:spPr bwMode="auto">
          <a:xfrm>
            <a:off x="0" y="6642100"/>
            <a:ext cx="1295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rgbClr val="6A6A6A"/>
                </a:solidFill>
                <a:cs typeface="Arial" charset="0"/>
              </a:rPr>
              <a:t>©McGraw-Hill Education</a:t>
            </a:r>
          </a:p>
        </p:txBody>
      </p:sp>
    </p:spTree>
  </p:cSld>
  <p:clrMap bg1="lt1" tx1="dk1" bg2="lt2" tx2="dk2" accent1="accent1" accent2="accent2" accent3="accent3" accent4="accent4" accent5="accent5" accent6="accent6" hlink="hlink" folHlink="folHlink"/>
  <p:sldLayoutIdLst>
    <p:sldLayoutId id="2147485642" r:id="rId1"/>
    <p:sldLayoutId id="2147485643" r:id="rId2"/>
    <p:sldLayoutId id="2147485644" r:id="rId3"/>
    <p:sldLayoutId id="2147485645" r:id="rId4"/>
    <p:sldLayoutId id="2147485590" r:id="rId5"/>
    <p:sldLayoutId id="2147485591" r:id="rId6"/>
    <p:sldLayoutId id="2147485592"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d bar">
            <a:extLst>
              <a:ext uri="{FF2B5EF4-FFF2-40B4-BE49-F238E27FC236}">
                <a16:creationId xmlns:a16="http://schemas.microsoft.com/office/drawing/2014/main" id="{022127A3-0C75-4244-A37E-D103BED3EB51}"/>
              </a:ext>
            </a:extLst>
          </p:cNvP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6147" name="Copyright" descr="©McGraw-Hill Education.">
            <a:extLst>
              <a:ext uri="{FF2B5EF4-FFF2-40B4-BE49-F238E27FC236}">
                <a16:creationId xmlns:a16="http://schemas.microsoft.com/office/drawing/2014/main" id="{E5AEB39B-295F-4658-8EBB-43AA565034B2}"/>
              </a:ext>
            </a:extLst>
          </p:cNvPr>
          <p:cNvSpPr txBox="1">
            <a:spLocks noChangeArrowheads="1"/>
          </p:cNvSpPr>
          <p:nvPr userDrawn="1"/>
        </p:nvSpPr>
        <p:spPr bwMode="auto">
          <a:xfrm>
            <a:off x="0" y="6629400"/>
            <a:ext cx="1828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chemeClr val="bg1"/>
                </a:solidFill>
                <a:cs typeface="Arial" charset="0"/>
              </a:rPr>
              <a:t>©McGraw-Hill EducationCopy</a:t>
            </a:r>
          </a:p>
        </p:txBody>
      </p:sp>
    </p:spTree>
  </p:cSld>
  <p:clrMap bg1="lt1" tx1="dk1" bg2="lt2" tx2="dk2" accent1="accent1" accent2="accent2" accent3="accent3" accent4="accent4" accent5="accent5" accent6="accent6" hlink="hlink" folHlink="folHlink"/>
  <p:sldLayoutIdLst>
    <p:sldLayoutId id="2147485646" r:id="rId1"/>
    <p:sldLayoutId id="2147485647" r:id="rId2"/>
    <p:sldLayoutId id="2147485648" r:id="rId3"/>
    <p:sldLayoutId id="2147485649" r:id="rId4"/>
    <p:sldLayoutId id="2147485593" r:id="rId5"/>
    <p:sldLayoutId id="2147485594" r:id="rId6"/>
    <p:sldLayoutId id="2147485595"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0A269658-7289-4EFE-8822-7FF94F76F427}"/>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660" r:id="rId1"/>
    <p:sldLayoutId id="2147485650" r:id="rId2"/>
    <p:sldLayoutId id="2147485651" r:id="rId3"/>
    <p:sldLayoutId id="2147485652" r:id="rId4"/>
    <p:sldLayoutId id="2147485653" r:id="rId5"/>
    <p:sldLayoutId id="2147485654" r:id="rId6"/>
    <p:sldLayoutId id="2147485655" r:id="rId7"/>
    <p:sldLayoutId id="2147485656" r:id="rId8"/>
    <p:sldLayoutId id="2147485657" r:id="rId9"/>
    <p:sldLayoutId id="2147485658" r:id="rId10"/>
    <p:sldLayoutId id="2147485659"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7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79.xml"/><Relationship Id="rId4" Type="http://schemas.openxmlformats.org/officeDocument/2006/relationships/slide" Target="slide4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79.xml"/><Relationship Id="rId4" Type="http://schemas.openxmlformats.org/officeDocument/2006/relationships/slide" Target="slide4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7.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9.xml"/><Relationship Id="rId4" Type="http://schemas.openxmlformats.org/officeDocument/2006/relationships/slide" Target="slide4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7.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9.xml"/><Relationship Id="rId4" Type="http://schemas.openxmlformats.org/officeDocument/2006/relationships/slide" Target="slide4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7.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79.xml"/><Relationship Id="rId4" Type="http://schemas.openxmlformats.org/officeDocument/2006/relationships/slide" Target="slide4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79.xml"/><Relationship Id="rId4" Type="http://schemas.openxmlformats.org/officeDocument/2006/relationships/slide" Target="slide4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79.xml"/><Relationship Id="rId4" Type="http://schemas.openxmlformats.org/officeDocument/2006/relationships/slide" Target="slide4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7.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79.xml"/><Relationship Id="rId4" Type="http://schemas.openxmlformats.org/officeDocument/2006/relationships/slide" Target="slide5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7.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79.xml"/><Relationship Id="rId4" Type="http://schemas.openxmlformats.org/officeDocument/2006/relationships/slide" Target="slide5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7.xml"/></Relationships>
</file>

<file path=ppt/slides/_rels/slide4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77.xml"/></Relationships>
</file>

<file path=ppt/slides/_rels/slide42.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77.xml"/></Relationships>
</file>

<file path=ppt/slides/_rels/slide43.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77.xml"/></Relationships>
</file>

<file path=ppt/slides/_rels/slide44.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77.xml"/></Relationships>
</file>

<file path=ppt/slides/_rels/slide45.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77.xml"/></Relationships>
</file>

<file path=ppt/slides/_rels/slide4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77.xml"/></Relationships>
</file>

<file path=ppt/slides/_rels/slide47.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77.xml"/></Relationships>
</file>

<file path=ppt/slides/_rels/slide4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77.xml"/></Relationships>
</file>

<file path=ppt/slides/_rels/slide49.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77.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9.xml"/><Relationship Id="rId4" Type="http://schemas.openxmlformats.org/officeDocument/2006/relationships/slide" Target="slide41.xml"/></Relationships>
</file>

<file path=ppt/slides/_rels/slide50.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77.xml"/></Relationships>
</file>

<file path=ppt/slides/_rels/slide51.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7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7.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9.xml"/><Relationship Id="rId4" Type="http://schemas.openxmlformats.org/officeDocument/2006/relationships/slide" Target="slide4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79.xml"/><Relationship Id="rId4" Type="http://schemas.openxmlformats.org/officeDocument/2006/relationships/slide" Target="slide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B8EAFD7-318E-4655-BC42-7DA7319CC211}"/>
              </a:ext>
            </a:extLst>
          </p:cNvPr>
          <p:cNvSpPr>
            <a:spLocks noGrp="1"/>
          </p:cNvSpPr>
          <p:nvPr>
            <p:ph type="body" sz="quarter" idx="10"/>
          </p:nvPr>
        </p:nvSpPr>
        <p:spPr/>
        <p:txBody>
          <a:bodyPr/>
          <a:lstStyle/>
          <a:p>
            <a:r>
              <a:rPr lang="en-US" dirty="0"/>
              <a:t>CHAPTER 7</a:t>
            </a:r>
          </a:p>
        </p:txBody>
      </p:sp>
      <p:sp>
        <p:nvSpPr>
          <p:cNvPr id="4" name="Text Placeholder 3">
            <a:extLst>
              <a:ext uri="{FF2B5EF4-FFF2-40B4-BE49-F238E27FC236}">
                <a16:creationId xmlns:a16="http://schemas.microsoft.com/office/drawing/2014/main" id="{12EFB140-143D-8743-9950-B49E384598DB}"/>
              </a:ext>
            </a:extLst>
          </p:cNvPr>
          <p:cNvSpPr>
            <a:spLocks noGrp="1"/>
          </p:cNvSpPr>
          <p:nvPr>
            <p:ph type="body" sz="quarter" idx="12"/>
          </p:nvPr>
        </p:nvSpPr>
        <p:spPr/>
        <p:txBody>
          <a:bodyPr/>
          <a:lstStyle/>
          <a:p>
            <a:r>
              <a:rPr lang="en-US" dirty="0"/>
              <a:t>Business Strategy: </a:t>
            </a:r>
            <a:br>
              <a:rPr lang="en-US" dirty="0"/>
            </a:br>
            <a:r>
              <a:rPr lang="en-US" dirty="0"/>
              <a:t>Innovation, Entrepreneurship, and Platforms</a:t>
            </a:r>
          </a:p>
        </p:txBody>
      </p:sp>
      <p:pic>
        <p:nvPicPr>
          <p:cNvPr id="7" name="Picture 6">
            <a:extLst>
              <a:ext uri="{FF2B5EF4-FFF2-40B4-BE49-F238E27FC236}">
                <a16:creationId xmlns:a16="http://schemas.microsoft.com/office/drawing/2014/main" id="{FCE519B6-0D27-0345-B2E3-2696A160E5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84648" cy="6526131"/>
          </a:xfrm>
          <a:prstGeom prst="rect">
            <a:avLst/>
          </a:prstGeom>
        </p:spPr>
      </p:pic>
      <p:sp>
        <p:nvSpPr>
          <p:cNvPr id="2" name="Text Placeholder 1">
            <a:extLst>
              <a:ext uri="{FF2B5EF4-FFF2-40B4-BE49-F238E27FC236}">
                <a16:creationId xmlns:a16="http://schemas.microsoft.com/office/drawing/2014/main" id="{5F5840D8-DD15-DE4E-A2D0-4EE1AB3229DD}"/>
              </a:ext>
            </a:extLst>
          </p:cNvPr>
          <p:cNvSpPr>
            <a:spLocks noGrp="1"/>
          </p:cNvSpPr>
          <p:nvPr>
            <p:ph type="body" sz="quarter" idx="11"/>
          </p:nvPr>
        </p:nvSpPr>
        <p:spPr/>
        <p:txBody>
          <a:bodyPr/>
          <a:lstStyle/>
          <a:p>
            <a:r>
              <a:rPr lang="en-US" dirty="0"/>
              <a:t>©</a:t>
            </a:r>
            <a:r>
              <a:rPr lang="en-US" dirty="0" err="1"/>
              <a:t>ISerg</a:t>
            </a:r>
            <a:r>
              <a:rPr lang="en-US" dirty="0"/>
              <a:t>/</a:t>
            </a:r>
            <a:r>
              <a:rPr lang="en-US" dirty="0" err="1"/>
              <a:t>iStock</a:t>
            </a:r>
            <a:r>
              <a:rPr lang="en-US" dirty="0"/>
              <a:t>/Getty Images RF</a:t>
            </a:r>
          </a:p>
          <a:p>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1">
            <a:extLst>
              <a:ext uri="{FF2B5EF4-FFF2-40B4-BE49-F238E27FC236}">
                <a16:creationId xmlns:a16="http://schemas.microsoft.com/office/drawing/2014/main" id="{03ADE6D5-5524-4F8D-B180-7841A88B822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Entrepreneurs</a:t>
            </a:r>
          </a:p>
        </p:txBody>
      </p:sp>
      <p:sp>
        <p:nvSpPr>
          <p:cNvPr id="88066" name="Content Placeholder 2">
            <a:extLst>
              <a:ext uri="{FF2B5EF4-FFF2-40B4-BE49-F238E27FC236}">
                <a16:creationId xmlns:a16="http://schemas.microsoft.com/office/drawing/2014/main" id="{0EFD54F7-6651-4B62-9AD3-87FE2D77CE1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Agents who introduce change</a:t>
            </a:r>
          </a:p>
          <a:p>
            <a:r>
              <a:rPr lang="en-US" altLang="en-US" dirty="0">
                <a:ea typeface="ヒラギノ角ゴ Pro W3" pitchFamily="122" charset="-128"/>
              </a:rPr>
              <a:t>Undertake economic risk to innovate</a:t>
            </a:r>
          </a:p>
          <a:p>
            <a:pPr lvl="1"/>
            <a:r>
              <a:rPr lang="en-US" altLang="en-US" dirty="0">
                <a:cs typeface="Arial" panose="020B0604020202020204" pitchFamily="34" charset="0"/>
              </a:rPr>
              <a:t>Create new products, processes, &amp; organizations</a:t>
            </a:r>
          </a:p>
          <a:p>
            <a:r>
              <a:rPr lang="en-US" altLang="en-US" dirty="0">
                <a:cs typeface="Arial" panose="020B0604020202020204" pitchFamily="34" charset="0"/>
              </a:rPr>
              <a:t>Create value for society</a:t>
            </a:r>
          </a:p>
          <a:p>
            <a:endParaRPr lang="en-US" altLang="en-US" dirty="0">
              <a:ea typeface="ヒラギノ角ゴ Pro W3" pitchFamily="122" charset="-128"/>
            </a:endParaRPr>
          </a:p>
          <a:p>
            <a:r>
              <a:rPr lang="en-US" altLang="en-US" dirty="0">
                <a:ea typeface="ヒラギノ角ゴ Pro W3" pitchFamily="122" charset="-128"/>
              </a:rPr>
              <a:t>Examples:</a:t>
            </a:r>
          </a:p>
          <a:p>
            <a:pPr lvl="1"/>
            <a:r>
              <a:rPr lang="en-US" altLang="en-US" dirty="0">
                <a:cs typeface="Arial" panose="020B0604020202020204" pitchFamily="34" charset="0"/>
              </a:rPr>
              <a:t>Reed Hastings: Netflix</a:t>
            </a:r>
          </a:p>
          <a:p>
            <a:pPr lvl="1"/>
            <a:r>
              <a:rPr lang="en-US" altLang="en-US" dirty="0">
                <a:cs typeface="Arial" panose="020B0604020202020204" pitchFamily="34" charset="0"/>
              </a:rPr>
              <a:t>Elon Musk: Tesla Motors, Solar City, SpaceX, PayPal</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1">
            <a:extLst>
              <a:ext uri="{FF2B5EF4-FFF2-40B4-BE49-F238E27FC236}">
                <a16:creationId xmlns:a16="http://schemas.microsoft.com/office/drawing/2014/main" id="{1D641665-3EB5-413F-9720-E2F51725E9E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Strategic and Social Entrepreneurship</a:t>
            </a:r>
          </a:p>
        </p:txBody>
      </p:sp>
      <p:sp>
        <p:nvSpPr>
          <p:cNvPr id="90114" name="Content Placeholder 2">
            <a:extLst>
              <a:ext uri="{FF2B5EF4-FFF2-40B4-BE49-F238E27FC236}">
                <a16:creationId xmlns:a16="http://schemas.microsoft.com/office/drawing/2014/main" id="{852D315E-B8F4-4E36-A0CF-21592AD4D070}"/>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Strategic Entrepreneurship</a:t>
            </a:r>
          </a:p>
          <a:p>
            <a:pPr lvl="1"/>
            <a:r>
              <a:rPr lang="en-US" altLang="en-US" dirty="0">
                <a:ea typeface="ヒラギノ角ゴ Pro W3" pitchFamily="122" charset="-128"/>
              </a:rPr>
              <a:t>Pursuit of innovation using strategic tools</a:t>
            </a:r>
          </a:p>
          <a:p>
            <a:pPr lvl="2"/>
            <a:r>
              <a:rPr lang="en-US" altLang="en-US" dirty="0">
                <a:cs typeface="Arial" panose="020B0604020202020204" pitchFamily="34" charset="0"/>
              </a:rPr>
              <a:t>Combining entrepreneurial actions</a:t>
            </a:r>
          </a:p>
          <a:p>
            <a:pPr lvl="2"/>
            <a:r>
              <a:rPr lang="en-US" altLang="en-US" dirty="0">
                <a:cs typeface="Arial" panose="020B0604020202020204" pitchFamily="34" charset="0"/>
              </a:rPr>
              <a:t>Creating new opportunities</a:t>
            </a:r>
          </a:p>
          <a:p>
            <a:pPr lvl="2"/>
            <a:r>
              <a:rPr lang="en-US" altLang="en-US" dirty="0">
                <a:cs typeface="Arial" panose="020B0604020202020204" pitchFamily="34" charset="0"/>
              </a:rPr>
              <a:t>Exploiting existing opportunities</a:t>
            </a:r>
          </a:p>
          <a:p>
            <a:r>
              <a:rPr lang="en-US" altLang="en-US" dirty="0">
                <a:ea typeface="ヒラギノ角ゴ Pro W3" pitchFamily="122" charset="-128"/>
              </a:rPr>
              <a:t>Social Entrepreneurship</a:t>
            </a:r>
          </a:p>
          <a:p>
            <a:pPr lvl="1"/>
            <a:r>
              <a:rPr lang="en-US" altLang="en-US" dirty="0">
                <a:ea typeface="ヒラギノ角ゴ Pro W3" pitchFamily="122" charset="-128"/>
              </a:rPr>
              <a:t>The pursuit of social goals AND a profitable business</a:t>
            </a:r>
          </a:p>
          <a:p>
            <a:pPr lvl="2"/>
            <a:r>
              <a:rPr lang="en-US" altLang="en-US" dirty="0">
                <a:ea typeface="ヒラギノ角ゴ Pro W3" pitchFamily="122" charset="-128"/>
              </a:rPr>
              <a:t>Example: Jimmy Wales at Wikipedia</a:t>
            </a:r>
          </a:p>
          <a:p>
            <a:pPr lvl="2"/>
            <a:r>
              <a:rPr lang="en-US" altLang="en-US" dirty="0">
                <a:cs typeface="Arial" panose="020B0604020202020204" pitchFamily="34" charset="0"/>
              </a:rPr>
              <a:t>Goal: provide knowledge on very large-scale</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1">
            <a:extLst>
              <a:ext uri="{FF2B5EF4-FFF2-40B4-BE49-F238E27FC236}">
                <a16:creationId xmlns:a16="http://schemas.microsoft.com/office/drawing/2014/main" id="{D0A2D0E9-200B-4081-921B-5D8F208D564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The Five Phases of an Industry Lifecycle</a:t>
            </a:r>
          </a:p>
        </p:txBody>
      </p:sp>
      <p:sp>
        <p:nvSpPr>
          <p:cNvPr id="40962" name="Content Placeholder 2">
            <a:extLst>
              <a:ext uri="{FF2B5EF4-FFF2-40B4-BE49-F238E27FC236}">
                <a16:creationId xmlns:a16="http://schemas.microsoft.com/office/drawing/2014/main" id="{407AF7BC-E0E4-4730-86F8-73F6EE2823F8}"/>
              </a:ext>
            </a:extLst>
          </p:cNvPr>
          <p:cNvSpPr>
            <a:spLocks noGrp="1"/>
          </p:cNvSpPr>
          <p:nvPr>
            <p:ph idx="1"/>
          </p:nvPr>
        </p:nvSpPr>
        <p:spPr/>
        <p:txBody>
          <a:bodyPr/>
          <a:lstStyle/>
          <a:p>
            <a:pPr marL="514350" indent="-514350">
              <a:buFont typeface="+mj-lt"/>
              <a:buAutoNum type="arabicPeriod"/>
              <a:defRPr/>
            </a:pPr>
            <a:r>
              <a:rPr lang="en-US" altLang="en-US" dirty="0">
                <a:ea typeface="ヒラギノ角ゴ Pro W3" pitchFamily="122" charset="-128"/>
              </a:rPr>
              <a:t>Introduction</a:t>
            </a:r>
          </a:p>
          <a:p>
            <a:pPr marL="514350" indent="-514350">
              <a:buFont typeface="+mj-lt"/>
              <a:buAutoNum type="arabicPeriod"/>
              <a:defRPr/>
            </a:pPr>
            <a:r>
              <a:rPr lang="en-US" altLang="en-US" dirty="0">
                <a:ea typeface="ヒラギノ角ゴ Pro W3" pitchFamily="122" charset="-128"/>
              </a:rPr>
              <a:t>Growth</a:t>
            </a:r>
          </a:p>
          <a:p>
            <a:pPr marL="514350" indent="-514350">
              <a:buFont typeface="+mj-lt"/>
              <a:buAutoNum type="arabicPeriod"/>
              <a:defRPr/>
            </a:pPr>
            <a:r>
              <a:rPr lang="en-US" altLang="en-US" dirty="0">
                <a:ea typeface="ヒラギノ角ゴ Pro W3" pitchFamily="122" charset="-128"/>
              </a:rPr>
              <a:t>Shakeout</a:t>
            </a:r>
          </a:p>
          <a:p>
            <a:pPr marL="514350" indent="-514350">
              <a:buFont typeface="+mj-lt"/>
              <a:buAutoNum type="arabicPeriod"/>
              <a:defRPr/>
            </a:pPr>
            <a:r>
              <a:rPr lang="en-US" altLang="en-US" dirty="0">
                <a:ea typeface="ヒラギノ角ゴ Pro W3" pitchFamily="122" charset="-128"/>
              </a:rPr>
              <a:t>Maturity</a:t>
            </a:r>
          </a:p>
          <a:p>
            <a:pPr marL="514350" indent="-514350">
              <a:buFont typeface="+mj-lt"/>
              <a:buAutoNum type="arabicPeriod"/>
              <a:defRPr/>
            </a:pPr>
            <a:r>
              <a:rPr lang="en-US" altLang="en-US" dirty="0">
                <a:ea typeface="ヒラギノ角ゴ Pro W3" pitchFamily="122" charset="-128"/>
              </a:rPr>
              <a:t>Decline</a:t>
            </a:r>
          </a:p>
          <a:p>
            <a:pPr marL="514350" indent="-514350">
              <a:buFont typeface="+mj-lt"/>
              <a:buAutoNum type="arabicPeriod"/>
              <a:defRPr/>
            </a:pPr>
            <a:endParaRPr lang="en-US" altLang="en-US" dirty="0">
              <a:ea typeface="ヒラギノ角ゴ Pro W3" pitchFamily="122" charset="-128"/>
            </a:endParaRPr>
          </a:p>
          <a:p>
            <a:pPr>
              <a:defRPr/>
            </a:pPr>
            <a:r>
              <a:rPr lang="en-US" altLang="en-US" dirty="0">
                <a:ea typeface="ヒラギノ角ゴ Pro W3" pitchFamily="122" charset="-128"/>
              </a:rPr>
              <a:t>Supply and demand changes as industries age</a:t>
            </a:r>
          </a:p>
          <a:p>
            <a:pPr>
              <a:defRPr/>
            </a:pPr>
            <a:r>
              <a:rPr lang="en-US" altLang="en-US" dirty="0">
                <a:ea typeface="ヒラギノ角ゴ Pro W3" pitchFamily="122" charset="-128"/>
              </a:rPr>
              <a:t>Each stage requires different competencies</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Title 1">
            <a:extLst>
              <a:ext uri="{FF2B5EF4-FFF2-40B4-BE49-F238E27FC236}">
                <a16:creationId xmlns:a16="http://schemas.microsoft.com/office/drawing/2014/main" id="{0C6DA93E-5D4F-45C1-832B-AB3B740B3DAF}"/>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Industry Life Cycle: The Smartphone Industry</a:t>
            </a:r>
          </a:p>
        </p:txBody>
      </p:sp>
      <p:pic>
        <p:nvPicPr>
          <p:cNvPr id="93188" name="Picture 1" descr="The graphic shows the life cycle of the smartphone industry.">
            <a:extLst>
              <a:ext uri="{FF2B5EF4-FFF2-40B4-BE49-F238E27FC236}">
                <a16:creationId xmlns:a16="http://schemas.microsoft.com/office/drawing/2014/main" id="{D1DCC974-B7D1-49D2-BC8B-C794948F021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371600"/>
            <a:ext cx="7162800" cy="503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85" name="Content Placeholder 2">
            <a:extLst>
              <a:ext uri="{FF2B5EF4-FFF2-40B4-BE49-F238E27FC236}">
                <a16:creationId xmlns:a16="http://schemas.microsoft.com/office/drawing/2014/main" id="{2485C019-2FD0-4F92-B774-44E097683A6F}"/>
              </a:ext>
            </a:extLst>
          </p:cNvPr>
          <p:cNvSpPr>
            <a:spLocks noGrp="1" noChangeArrowheads="1"/>
          </p:cNvSpPr>
          <p:nvPr>
            <p:ph sz="half" idx="2"/>
          </p:nvPr>
        </p:nvSpPr>
        <p:spPr bwMode="auto">
          <a:xfrm>
            <a:off x="7467600" y="6400800"/>
            <a:ext cx="1676400" cy="341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7.4</a:t>
            </a:r>
          </a:p>
        </p:txBody>
      </p:sp>
      <p:sp>
        <p:nvSpPr>
          <p:cNvPr id="93186" name="Text Placeholder 2">
            <a:extLst>
              <a:ext uri="{FF2B5EF4-FFF2-40B4-BE49-F238E27FC236}">
                <a16:creationId xmlns:a16="http://schemas.microsoft.com/office/drawing/2014/main" id="{CB2174B6-FFE7-4964-A11B-E10BBD86227F}"/>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5 long image description</a:t>
            </a:r>
            <a:endParaRPr lang="en-US" altLang="en-US"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a:extLst>
              <a:ext uri="{FF2B5EF4-FFF2-40B4-BE49-F238E27FC236}">
                <a16:creationId xmlns:a16="http://schemas.microsoft.com/office/drawing/2014/main" id="{20C46A1F-0347-4989-853D-8A5C0422685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Introduction Stage</a:t>
            </a:r>
          </a:p>
        </p:txBody>
      </p:sp>
      <p:sp>
        <p:nvSpPr>
          <p:cNvPr id="95234" name="Content Placeholder 2">
            <a:extLst>
              <a:ext uri="{FF2B5EF4-FFF2-40B4-BE49-F238E27FC236}">
                <a16:creationId xmlns:a16="http://schemas.microsoft.com/office/drawing/2014/main" id="{271A5834-66EA-4D9F-990F-EA03DE8F946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dirty="0">
                <a:ea typeface="ヒラギノ角ゴ Pro W3" pitchFamily="122" charset="-128"/>
              </a:rPr>
              <a:t>Core competency: R&amp;D</a:t>
            </a:r>
          </a:p>
          <a:p>
            <a:pPr>
              <a:spcBef>
                <a:spcPct val="0"/>
              </a:spcBef>
              <a:spcAft>
                <a:spcPts val="600"/>
              </a:spcAft>
            </a:pPr>
            <a:r>
              <a:rPr lang="en-US" altLang="en-US" dirty="0">
                <a:ea typeface="ヒラギノ角ゴ Pro W3" pitchFamily="122" charset="-128"/>
              </a:rPr>
              <a:t>Strategic objective: market acceptance &amp; future growth</a:t>
            </a:r>
          </a:p>
          <a:p>
            <a:pPr>
              <a:spcBef>
                <a:spcPct val="0"/>
              </a:spcBef>
              <a:spcAft>
                <a:spcPts val="600"/>
              </a:spcAft>
            </a:pPr>
            <a:r>
              <a:rPr lang="en-US" altLang="en-US" dirty="0">
                <a:ea typeface="ヒラギノ角ゴ Pro W3" pitchFamily="122" charset="-128"/>
              </a:rPr>
              <a:t>Capital-intensive</a:t>
            </a:r>
          </a:p>
          <a:p>
            <a:pPr lvl="1">
              <a:spcBef>
                <a:spcPct val="0"/>
              </a:spcBef>
              <a:spcAft>
                <a:spcPts val="600"/>
              </a:spcAft>
            </a:pPr>
            <a:r>
              <a:rPr lang="en-US" altLang="en-US" dirty="0">
                <a:cs typeface="Arial" panose="020B0604020202020204" pitchFamily="34" charset="0"/>
              </a:rPr>
              <a:t>Designing a unique product</a:t>
            </a:r>
          </a:p>
          <a:p>
            <a:pPr lvl="1">
              <a:spcBef>
                <a:spcPct val="0"/>
              </a:spcBef>
              <a:spcAft>
                <a:spcPts val="600"/>
              </a:spcAft>
            </a:pPr>
            <a:r>
              <a:rPr lang="en-US" altLang="en-US" dirty="0">
                <a:cs typeface="Arial" panose="020B0604020202020204" pitchFamily="34" charset="0"/>
              </a:rPr>
              <a:t>Trying new ideas to attract customers</a:t>
            </a:r>
          </a:p>
          <a:p>
            <a:pPr lvl="1">
              <a:spcBef>
                <a:spcPct val="0"/>
              </a:spcBef>
              <a:spcAft>
                <a:spcPts val="600"/>
              </a:spcAft>
            </a:pPr>
            <a:r>
              <a:rPr lang="en-US" altLang="en-US" dirty="0">
                <a:cs typeface="Arial" panose="020B0604020202020204" pitchFamily="34" charset="0"/>
              </a:rPr>
              <a:t>Producing small quantities</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Title 1">
            <a:extLst>
              <a:ext uri="{FF2B5EF4-FFF2-40B4-BE49-F238E27FC236}">
                <a16:creationId xmlns:a16="http://schemas.microsoft.com/office/drawing/2014/main" id="{2F97F6D5-0990-4099-8D27-2AB889D3E053}"/>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Network Effects in the Introduction Stage</a:t>
            </a:r>
          </a:p>
        </p:txBody>
      </p:sp>
      <p:sp>
        <p:nvSpPr>
          <p:cNvPr id="97284" name="Content Placeholder 2">
            <a:extLst>
              <a:ext uri="{FF2B5EF4-FFF2-40B4-BE49-F238E27FC236}">
                <a16:creationId xmlns:a16="http://schemas.microsoft.com/office/drawing/2014/main" id="{F71780F4-6F14-4172-A007-9DD046F5C53B}"/>
              </a:ext>
            </a:extLst>
          </p:cNvPr>
          <p:cNvSpPr>
            <a:spLocks noGrp="1"/>
          </p:cNvSpPr>
          <p:nvPr>
            <p:ph idx="1"/>
          </p:nvPr>
        </p:nvSpPr>
        <p:spPr bwMode="auto">
          <a:xfrm>
            <a:off x="457200" y="1417638"/>
            <a:ext cx="82296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The positive effect that one user has on the value of a product for other users</a:t>
            </a:r>
          </a:p>
          <a:p>
            <a:r>
              <a:rPr lang="en-US" altLang="en-US" dirty="0">
                <a:ea typeface="ヒラギノ角ゴ Pro W3" pitchFamily="122" charset="-128"/>
              </a:rPr>
              <a:t>Example: Apple’s iPhone and the creation of apps</a:t>
            </a:r>
          </a:p>
        </p:txBody>
      </p:sp>
      <p:pic>
        <p:nvPicPr>
          <p:cNvPr id="97285" name="Picture 1" descr="Graphic showing the example of iPhones effects at the introduction stage">
            <a:extLst>
              <a:ext uri="{FF2B5EF4-FFF2-40B4-BE49-F238E27FC236}">
                <a16:creationId xmlns:a16="http://schemas.microsoft.com/office/drawing/2014/main" id="{42EC5DFB-7F12-4598-BC38-C8666AC3E1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2792413"/>
            <a:ext cx="4786313" cy="354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1" name="Content Placeholder 2">
            <a:extLst>
              <a:ext uri="{FF2B5EF4-FFF2-40B4-BE49-F238E27FC236}">
                <a16:creationId xmlns:a16="http://schemas.microsoft.com/office/drawing/2014/main" id="{BABEC7EA-234F-42F0-9556-094B6674316A}"/>
              </a:ext>
            </a:extLst>
          </p:cNvPr>
          <p:cNvSpPr>
            <a:spLocks noGrp="1" noChangeArrowheads="1"/>
          </p:cNvSpPr>
          <p:nvPr>
            <p:ph sz="half" idx="2"/>
          </p:nvPr>
        </p:nvSpPr>
        <p:spPr bwMode="auto">
          <a:xfrm>
            <a:off x="7162800" y="6334125"/>
            <a:ext cx="1571625" cy="407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7.5</a:t>
            </a:r>
          </a:p>
        </p:txBody>
      </p:sp>
      <p:sp>
        <p:nvSpPr>
          <p:cNvPr id="97282" name="Text Placeholder 2">
            <a:extLst>
              <a:ext uri="{FF2B5EF4-FFF2-40B4-BE49-F238E27FC236}">
                <a16:creationId xmlns:a16="http://schemas.microsoft.com/office/drawing/2014/main" id="{63DDE28F-31DA-4183-A72F-4FEC68CD3B9A}"/>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6  long image description</a:t>
            </a:r>
            <a:endParaRPr lang="en-US" altLang="en-US"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itle 1">
            <a:extLst>
              <a:ext uri="{FF2B5EF4-FFF2-40B4-BE49-F238E27FC236}">
                <a16:creationId xmlns:a16="http://schemas.microsoft.com/office/drawing/2014/main" id="{2629E9ED-2360-4942-8325-2AFFC5223EF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Growth Stage</a:t>
            </a:r>
          </a:p>
        </p:txBody>
      </p:sp>
      <p:sp>
        <p:nvSpPr>
          <p:cNvPr id="99330" name="Content Placeholder 2">
            <a:extLst>
              <a:ext uri="{FF2B5EF4-FFF2-40B4-BE49-F238E27FC236}">
                <a16:creationId xmlns:a16="http://schemas.microsoft.com/office/drawing/2014/main" id="{8E1F2869-D375-4CF9-A7BA-1FB9F22A7D3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dirty="0">
                <a:ea typeface="ヒラギノ角ゴ Pro W3" pitchFamily="122" charset="-128"/>
              </a:rPr>
              <a:t>Demand increases rapidly.</a:t>
            </a:r>
          </a:p>
          <a:p>
            <a:pPr lvl="1">
              <a:spcBef>
                <a:spcPct val="0"/>
              </a:spcBef>
              <a:spcAft>
                <a:spcPts val="600"/>
              </a:spcAft>
            </a:pPr>
            <a:r>
              <a:rPr lang="en-US" altLang="en-US" dirty="0">
                <a:cs typeface="Arial" panose="020B0604020202020204" pitchFamily="34" charset="0"/>
              </a:rPr>
              <a:t>First-time buyers rush to purchase.</a:t>
            </a:r>
          </a:p>
          <a:p>
            <a:pPr lvl="1">
              <a:spcBef>
                <a:spcPct val="0"/>
              </a:spcBef>
              <a:spcAft>
                <a:spcPts val="600"/>
              </a:spcAft>
            </a:pPr>
            <a:r>
              <a:rPr lang="en-US" altLang="en-US" dirty="0">
                <a:cs typeface="Arial" panose="020B0604020202020204" pitchFamily="34" charset="0"/>
              </a:rPr>
              <a:t>Proof of concept has been demonstrated</a:t>
            </a:r>
          </a:p>
          <a:p>
            <a:pPr>
              <a:spcBef>
                <a:spcPct val="0"/>
              </a:spcBef>
              <a:spcAft>
                <a:spcPts val="600"/>
              </a:spcAft>
            </a:pPr>
            <a:r>
              <a:rPr lang="en-US" altLang="en-US" dirty="0">
                <a:ea typeface="ヒラギノ角ゴ Pro W3" pitchFamily="122" charset="-128"/>
              </a:rPr>
              <a:t>Product / service standards emerge</a:t>
            </a:r>
          </a:p>
          <a:p>
            <a:pPr lvl="1">
              <a:spcBef>
                <a:spcPct val="0"/>
              </a:spcBef>
              <a:spcAft>
                <a:spcPts val="600"/>
              </a:spcAft>
            </a:pPr>
            <a:r>
              <a:rPr lang="en-US" altLang="en-US" dirty="0">
                <a:cs typeface="Arial" panose="020B0604020202020204" pitchFamily="34" charset="0"/>
              </a:rPr>
              <a:t>A common set of features and design choices</a:t>
            </a:r>
          </a:p>
          <a:p>
            <a:pPr>
              <a:spcBef>
                <a:spcPct val="0"/>
              </a:spcBef>
              <a:spcAft>
                <a:spcPts val="600"/>
              </a:spcAft>
            </a:pPr>
            <a:r>
              <a:rPr lang="en-US" altLang="en-US" dirty="0">
                <a:ea typeface="ヒラギノ角ゴ Pro W3" pitchFamily="122" charset="-128"/>
              </a:rPr>
              <a:t>Product innovation</a:t>
            </a:r>
          </a:p>
          <a:p>
            <a:pPr lvl="1">
              <a:spcBef>
                <a:spcPct val="0"/>
              </a:spcBef>
              <a:spcAft>
                <a:spcPts val="600"/>
              </a:spcAft>
            </a:pPr>
            <a:r>
              <a:rPr lang="en-US" altLang="en-US" dirty="0">
                <a:ea typeface="ヒラギノ角ゴ Pro W3" pitchFamily="122" charset="-128"/>
              </a:rPr>
              <a:t>New / recombined aspects of a product</a:t>
            </a:r>
          </a:p>
          <a:p>
            <a:pPr>
              <a:spcBef>
                <a:spcPct val="0"/>
              </a:spcBef>
              <a:spcAft>
                <a:spcPts val="600"/>
              </a:spcAft>
            </a:pPr>
            <a:r>
              <a:rPr lang="en-US" altLang="en-US" dirty="0">
                <a:ea typeface="ヒラギノ角ゴ Pro W3" pitchFamily="122" charset="-128"/>
                <a:cs typeface="Arial" panose="020B0604020202020204" pitchFamily="34" charset="0"/>
              </a:rPr>
              <a:t>Process innovation</a:t>
            </a:r>
          </a:p>
          <a:p>
            <a:pPr lvl="1">
              <a:spcBef>
                <a:spcPct val="0"/>
              </a:spcBef>
              <a:spcAft>
                <a:spcPts val="600"/>
              </a:spcAft>
            </a:pPr>
            <a:r>
              <a:rPr lang="en-US" altLang="en-US" dirty="0">
                <a:ea typeface="ヒラギノ角ゴ Pro W3" pitchFamily="122" charset="-128"/>
                <a:cs typeface="Arial" panose="020B0604020202020204" pitchFamily="34" charset="0"/>
              </a:rPr>
              <a:t>New ways to produce a product</a:t>
            </a:r>
          </a:p>
          <a:p>
            <a:pPr lvl="1">
              <a:spcBef>
                <a:spcPct val="0"/>
              </a:spcBef>
              <a:spcAft>
                <a:spcPts val="600"/>
              </a:spcAft>
            </a:pPr>
            <a:endParaRPr lang="en-US" altLang="en-US" dirty="0">
              <a:cs typeface="Arial" panose="020B060402020202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Title 1">
            <a:extLst>
              <a:ext uri="{FF2B5EF4-FFF2-40B4-BE49-F238E27FC236}">
                <a16:creationId xmlns:a16="http://schemas.microsoft.com/office/drawing/2014/main" id="{5D9F66E2-147F-409D-B0F6-8760AC556791}"/>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Product vs. Process Innovation During Growth</a:t>
            </a:r>
          </a:p>
        </p:txBody>
      </p:sp>
      <p:pic>
        <p:nvPicPr>
          <p:cNvPr id="101380" name="Picture 1" descr="Graphic shows product versus process innovation during the growth stage">
            <a:extLst>
              <a:ext uri="{FF2B5EF4-FFF2-40B4-BE49-F238E27FC236}">
                <a16:creationId xmlns:a16="http://schemas.microsoft.com/office/drawing/2014/main" id="{E86BA013-5687-4D7A-B16B-4CEFE60102B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741488"/>
            <a:ext cx="7239000" cy="450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77" name="Content Placeholder 2">
            <a:extLst>
              <a:ext uri="{FF2B5EF4-FFF2-40B4-BE49-F238E27FC236}">
                <a16:creationId xmlns:a16="http://schemas.microsoft.com/office/drawing/2014/main" id="{BDEAEEBC-BCBE-4284-8E93-EA8897246E1C}"/>
              </a:ext>
            </a:extLst>
          </p:cNvPr>
          <p:cNvSpPr>
            <a:spLocks noGrp="1" noChangeArrowheads="1"/>
          </p:cNvSpPr>
          <p:nvPr>
            <p:ph sz="half" idx="2"/>
          </p:nvPr>
        </p:nvSpPr>
        <p:spPr bwMode="auto">
          <a:xfrm>
            <a:off x="7162800" y="6334125"/>
            <a:ext cx="1571625" cy="407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7.7</a:t>
            </a:r>
          </a:p>
        </p:txBody>
      </p:sp>
      <p:sp>
        <p:nvSpPr>
          <p:cNvPr id="101378" name="Text Placeholder 2">
            <a:extLst>
              <a:ext uri="{FF2B5EF4-FFF2-40B4-BE49-F238E27FC236}">
                <a16:creationId xmlns:a16="http://schemas.microsoft.com/office/drawing/2014/main" id="{29CD2C34-6318-45FC-8A51-D722D353ED18}"/>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7 long image description</a:t>
            </a:r>
            <a:endParaRPr lang="en-US" altLang="en-US"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1">
            <a:extLst>
              <a:ext uri="{FF2B5EF4-FFF2-40B4-BE49-F238E27FC236}">
                <a16:creationId xmlns:a16="http://schemas.microsoft.com/office/drawing/2014/main" id="{8A4A6D2C-1750-4608-933A-4909D44FB7B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Shakeout Stage</a:t>
            </a:r>
          </a:p>
        </p:txBody>
      </p:sp>
      <p:sp>
        <p:nvSpPr>
          <p:cNvPr id="103426" name="Content Placeholder 2">
            <a:extLst>
              <a:ext uri="{FF2B5EF4-FFF2-40B4-BE49-F238E27FC236}">
                <a16:creationId xmlns:a16="http://schemas.microsoft.com/office/drawing/2014/main" id="{CCF91E83-B9D5-4FF1-AAF0-CBC30673F33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The rate of growth declines.</a:t>
            </a:r>
          </a:p>
          <a:p>
            <a:r>
              <a:rPr lang="en-US" altLang="en-US" dirty="0">
                <a:ea typeface="ヒラギノ角ゴ Pro W3" pitchFamily="122" charset="-128"/>
              </a:rPr>
              <a:t>Firms begin to intensely compete.</a:t>
            </a:r>
          </a:p>
          <a:p>
            <a:pPr lvl="1"/>
            <a:r>
              <a:rPr lang="en-US" altLang="en-US" dirty="0">
                <a:cs typeface="Arial" panose="020B0604020202020204" pitchFamily="34" charset="0"/>
              </a:rPr>
              <a:t>Weaker firms forced out</a:t>
            </a:r>
          </a:p>
          <a:p>
            <a:pPr lvl="1"/>
            <a:r>
              <a:rPr lang="en-US" altLang="en-US" dirty="0">
                <a:cs typeface="Arial" panose="020B0604020202020204" pitchFamily="34" charset="0"/>
              </a:rPr>
              <a:t>Industry consolidation</a:t>
            </a:r>
          </a:p>
          <a:p>
            <a:pPr lvl="1"/>
            <a:r>
              <a:rPr lang="en-US" altLang="en-US" dirty="0">
                <a:cs typeface="Arial" panose="020B0604020202020204" pitchFamily="34" charset="0"/>
              </a:rPr>
              <a:t>Only the strongest competitors survive.</a:t>
            </a:r>
          </a:p>
          <a:p>
            <a:r>
              <a:rPr lang="en-US" altLang="en-US" dirty="0">
                <a:ea typeface="ヒラギノ角ゴ Pro W3" pitchFamily="122" charset="-128"/>
              </a:rPr>
              <a:t>Price is an important competitive weapon.</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1">
            <a:extLst>
              <a:ext uri="{FF2B5EF4-FFF2-40B4-BE49-F238E27FC236}">
                <a16:creationId xmlns:a16="http://schemas.microsoft.com/office/drawing/2014/main" id="{B8C0BF47-A38D-4B96-9788-9EFD7360029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Maturity Stage</a:t>
            </a:r>
          </a:p>
        </p:txBody>
      </p:sp>
      <p:sp>
        <p:nvSpPr>
          <p:cNvPr id="105474" name="Content Placeholder 2">
            <a:extLst>
              <a:ext uri="{FF2B5EF4-FFF2-40B4-BE49-F238E27FC236}">
                <a16:creationId xmlns:a16="http://schemas.microsoft.com/office/drawing/2014/main" id="{B578F910-FCBD-491A-8129-BFDC18DD573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Only a few large firms remain.</a:t>
            </a:r>
          </a:p>
          <a:p>
            <a:pPr lvl="1"/>
            <a:r>
              <a:rPr lang="en-US" altLang="en-US" dirty="0">
                <a:cs typeface="Arial" panose="020B0604020202020204" pitchFamily="34" charset="0"/>
              </a:rPr>
              <a:t>They enjoy economies of scale.</a:t>
            </a:r>
          </a:p>
          <a:p>
            <a:pPr lvl="1"/>
            <a:r>
              <a:rPr lang="en-US" altLang="en-US" dirty="0">
                <a:cs typeface="Arial" panose="020B0604020202020204" pitchFamily="34" charset="0"/>
              </a:rPr>
              <a:t>Process innovation has reached a maximum</a:t>
            </a:r>
          </a:p>
          <a:p>
            <a:r>
              <a:rPr lang="en-US" altLang="en-US" dirty="0">
                <a:cs typeface="Arial" panose="020B0604020202020204" pitchFamily="34" charset="0"/>
              </a:rPr>
              <a:t>Demand: replacement or repeat purchases</a:t>
            </a:r>
          </a:p>
          <a:p>
            <a:r>
              <a:rPr lang="en-US" altLang="en-US" dirty="0">
                <a:ea typeface="ヒラギノ角ゴ Pro W3" pitchFamily="122" charset="-128"/>
              </a:rPr>
              <a:t>Market has reached maximum size.</a:t>
            </a:r>
          </a:p>
          <a:p>
            <a:pPr lvl="1"/>
            <a:r>
              <a:rPr lang="en-US" altLang="en-US" dirty="0">
                <a:ea typeface="ヒラギノ角ゴ Pro W3" pitchFamily="122" charset="-128"/>
              </a:rPr>
              <a:t>Industry growth is zero or negative</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a:extLst>
              <a:ext uri="{FF2B5EF4-FFF2-40B4-BE49-F238E27FC236}">
                <a16:creationId xmlns:a16="http://schemas.microsoft.com/office/drawing/2014/main" id="{553AF398-24CD-4D76-A57D-FD748A5582BB}"/>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AFI Strategy Framework</a:t>
            </a:r>
          </a:p>
        </p:txBody>
      </p:sp>
      <p:pic>
        <p:nvPicPr>
          <p:cNvPr id="74756" name="Picture 1" descr="Graphic of AFI Strategy Framework">
            <a:extLst>
              <a:ext uri="{FF2B5EF4-FFF2-40B4-BE49-F238E27FC236}">
                <a16:creationId xmlns:a16="http://schemas.microsoft.com/office/drawing/2014/main" id="{BE0D84C5-54E3-4E9E-997B-08518A952CD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370013"/>
            <a:ext cx="7391400"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4" name="Content Placeholder 5">
            <a:extLst>
              <a:ext uri="{FF2B5EF4-FFF2-40B4-BE49-F238E27FC236}">
                <a16:creationId xmlns:a16="http://schemas.microsoft.com/office/drawing/2014/main" id="{917378C8-40A8-4873-B40F-CC0F888DBFC7}"/>
              </a:ext>
            </a:extLst>
          </p:cNvPr>
          <p:cNvSpPr>
            <a:spLocks noGrp="1" noChangeArrowheads="1"/>
          </p:cNvSpPr>
          <p:nvPr>
            <p:ph sz="half" idx="1"/>
          </p:nvPr>
        </p:nvSpPr>
        <p:spPr bwMode="auto">
          <a:xfrm>
            <a:off x="0" y="6302375"/>
            <a:ext cx="1752600" cy="501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1.3</a:t>
            </a:r>
          </a:p>
        </p:txBody>
      </p:sp>
      <p:sp>
        <p:nvSpPr>
          <p:cNvPr id="74755" name="Text Placeholder 4">
            <a:extLst>
              <a:ext uri="{FF2B5EF4-FFF2-40B4-BE49-F238E27FC236}">
                <a16:creationId xmlns:a16="http://schemas.microsoft.com/office/drawing/2014/main" id="{27382221-CD9F-4F2A-B67E-3349F45B991C}"/>
              </a:ext>
            </a:extLst>
          </p:cNvPr>
          <p:cNvSpPr>
            <a:spLocks noGrp="1"/>
          </p:cNvSpPr>
          <p:nvPr>
            <p:ph type="body" sz="quarter" idx="11"/>
          </p:nvPr>
        </p:nvSpPr>
        <p:spPr bwMode="auto">
          <a:xfrm>
            <a:off x="2209800" y="64770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1 long image description</a:t>
            </a:r>
            <a:endParaRPr lang="en-US"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itle 1">
            <a:extLst>
              <a:ext uri="{FF2B5EF4-FFF2-40B4-BE49-F238E27FC236}">
                <a16:creationId xmlns:a16="http://schemas.microsoft.com/office/drawing/2014/main" id="{E2759E7A-3763-45D7-A690-449E4E2531D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Decline Stage</a:t>
            </a:r>
          </a:p>
        </p:txBody>
      </p:sp>
      <p:sp>
        <p:nvSpPr>
          <p:cNvPr id="107522" name="Content Placeholder 2">
            <a:extLst>
              <a:ext uri="{FF2B5EF4-FFF2-40B4-BE49-F238E27FC236}">
                <a16:creationId xmlns:a16="http://schemas.microsoft.com/office/drawing/2014/main" id="{05BFAC13-0D7A-438F-B115-517FC6B7FF1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Demand falls rapidly.</a:t>
            </a:r>
          </a:p>
          <a:p>
            <a:pPr lvl="1"/>
            <a:r>
              <a:rPr lang="en-US" altLang="en-US" dirty="0">
                <a:ea typeface="ヒラギノ角ゴ Pro W3" pitchFamily="122" charset="-128"/>
              </a:rPr>
              <a:t>Innovation efforts cease</a:t>
            </a:r>
          </a:p>
          <a:p>
            <a:pPr lvl="1"/>
            <a:r>
              <a:rPr lang="en-US" altLang="en-US" dirty="0">
                <a:ea typeface="ヒラギノ角ゴ Pro W3" pitchFamily="122" charset="-128"/>
              </a:rPr>
              <a:t>Strong pressure on prices</a:t>
            </a:r>
          </a:p>
          <a:p>
            <a:r>
              <a:rPr lang="en-US" altLang="en-US" dirty="0">
                <a:ea typeface="ヒラギノ角ゴ Pro W3" pitchFamily="122" charset="-128"/>
              </a:rPr>
              <a:t>Four strategic options to pursue.</a:t>
            </a:r>
          </a:p>
          <a:p>
            <a:pPr marL="971550" lvl="1" indent="-514350">
              <a:buFont typeface="+mj-lt"/>
              <a:buAutoNum type="arabicPeriod"/>
            </a:pPr>
            <a:r>
              <a:rPr lang="en-US" altLang="en-US" dirty="0">
                <a:cs typeface="Arial" panose="020B0604020202020204" pitchFamily="34" charset="0"/>
              </a:rPr>
              <a:t>Exit: bankruptcy / liquidation</a:t>
            </a:r>
          </a:p>
          <a:p>
            <a:pPr marL="971550" lvl="1" indent="-514350">
              <a:buFont typeface="+mj-lt"/>
              <a:buAutoNum type="arabicPeriod"/>
            </a:pPr>
            <a:r>
              <a:rPr lang="en-US" altLang="en-US" dirty="0">
                <a:cs typeface="Arial" panose="020B0604020202020204" pitchFamily="34" charset="0"/>
              </a:rPr>
              <a:t>Harvest: reduce further investments</a:t>
            </a:r>
          </a:p>
          <a:p>
            <a:pPr marL="971550" lvl="1" indent="-514350">
              <a:buFont typeface="+mj-lt"/>
              <a:buAutoNum type="arabicPeriod"/>
            </a:pPr>
            <a:r>
              <a:rPr lang="en-US" altLang="en-US" dirty="0">
                <a:cs typeface="Arial" panose="020B0604020202020204" pitchFamily="34" charset="0"/>
              </a:rPr>
              <a:t>Maintain: support at a given level</a:t>
            </a:r>
          </a:p>
          <a:p>
            <a:pPr marL="971550" lvl="1" indent="-514350">
              <a:buFont typeface="+mj-lt"/>
              <a:buAutoNum type="arabicPeriod"/>
            </a:pPr>
            <a:r>
              <a:rPr lang="en-US" altLang="en-US" dirty="0">
                <a:cs typeface="Arial" panose="020B0604020202020204" pitchFamily="34" charset="0"/>
              </a:rPr>
              <a:t>Consolidate: buy rivals</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Title 1">
            <a:extLst>
              <a:ext uri="{FF2B5EF4-FFF2-40B4-BE49-F238E27FC236}">
                <a16:creationId xmlns:a16="http://schemas.microsoft.com/office/drawing/2014/main" id="{659BBC46-5D90-4CE4-BBF2-65A48560E038}"/>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cs typeface="Arial" panose="020B0604020202020204" pitchFamily="34" charset="0"/>
              </a:rPr>
              <a:t>Crossing the Chasm Framework</a:t>
            </a:r>
            <a:endParaRPr lang="en-US" altLang="en-US" dirty="0">
              <a:ea typeface="ヒラギノ角ゴ Pro W3" pitchFamily="122" charset="-128"/>
            </a:endParaRPr>
          </a:p>
        </p:txBody>
      </p:sp>
      <p:sp>
        <p:nvSpPr>
          <p:cNvPr id="109573" name="Content Placeholder 2">
            <a:extLst>
              <a:ext uri="{FF2B5EF4-FFF2-40B4-BE49-F238E27FC236}">
                <a16:creationId xmlns:a16="http://schemas.microsoft.com/office/drawing/2014/main" id="{FBABA7EC-B804-412A-BE87-B1D00654EF40}"/>
              </a:ext>
            </a:extLst>
          </p:cNvPr>
          <p:cNvSpPr txBox="1">
            <a:spLocks/>
          </p:cNvSpPr>
          <p:nvPr/>
        </p:nvSpPr>
        <p:spPr bwMode="auto">
          <a:xfrm>
            <a:off x="457200" y="1417638"/>
            <a:ext cx="8229600" cy="140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a:solidFill>
                  <a:schemeClr val="tx1"/>
                </a:solidFill>
                <a:latin typeface="Calibri" panose="020F0502020204030204" pitchFamily="34" charset="0"/>
                <a:ea typeface="ヒラギノ角ゴ Pro W3" pitchFamily="122" charset="-128"/>
              </a:defRPr>
            </a:lvl1pPr>
            <a:lvl2pPr marL="742950" indent="-285750" defTabSz="457200">
              <a:defRPr>
                <a:solidFill>
                  <a:schemeClr val="tx1"/>
                </a:solidFill>
                <a:latin typeface="Calibri" panose="020F0502020204030204" pitchFamily="34" charset="0"/>
                <a:ea typeface="ヒラギノ角ゴ Pro W3" pitchFamily="122" charset="-128"/>
              </a:defRPr>
            </a:lvl2pPr>
            <a:lvl3pPr marL="1143000" indent="-228600" defTabSz="457200">
              <a:defRPr>
                <a:solidFill>
                  <a:schemeClr val="tx1"/>
                </a:solidFill>
                <a:latin typeface="Calibri" panose="020F0502020204030204" pitchFamily="34" charset="0"/>
                <a:ea typeface="ヒラギノ角ゴ Pro W3" pitchFamily="122" charset="-128"/>
              </a:defRPr>
            </a:lvl3pPr>
            <a:lvl4pPr marL="1600200" indent="-228600" defTabSz="457200">
              <a:defRPr>
                <a:solidFill>
                  <a:schemeClr val="tx1"/>
                </a:solidFill>
                <a:latin typeface="Calibri" panose="020F0502020204030204" pitchFamily="34" charset="0"/>
                <a:ea typeface="ヒラギノ角ゴ Pro W3" pitchFamily="122" charset="-128"/>
              </a:defRPr>
            </a:lvl4pPr>
            <a:lvl5pPr marL="2057400" indent="-228600" defTabSz="457200">
              <a:defRPr>
                <a:solidFill>
                  <a:schemeClr val="tx1"/>
                </a:solidFill>
                <a:latin typeface="Calibri" panose="020F0502020204030204" pitchFamily="34" charset="0"/>
                <a:ea typeface="ヒラギノ角ゴ Pro W3" pitchFamily="122"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spcBef>
                <a:spcPct val="20000"/>
              </a:spcBef>
              <a:spcAft>
                <a:spcPts val="800"/>
              </a:spcAft>
              <a:buFont typeface="Arial" panose="020B0604020202020204" pitchFamily="34" charset="0"/>
              <a:buNone/>
            </a:pPr>
            <a:r>
              <a:rPr lang="en-US" altLang="en-US" sz="2400" dirty="0"/>
              <a:t>Many innovators do not successfully transition from one stage of the industry life cycle to the next.</a:t>
            </a:r>
          </a:p>
        </p:txBody>
      </p:sp>
      <p:pic>
        <p:nvPicPr>
          <p:cNvPr id="109574" name="Picture 1" descr="Graphic of crossing the chasm framework">
            <a:extLst>
              <a:ext uri="{FF2B5EF4-FFF2-40B4-BE49-F238E27FC236}">
                <a16:creationId xmlns:a16="http://schemas.microsoft.com/office/drawing/2014/main" id="{0902ED8A-FD10-479D-9C90-305F74783F9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286000"/>
            <a:ext cx="7696200" cy="341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70" name="Content Placeholder 2">
            <a:extLst>
              <a:ext uri="{FF2B5EF4-FFF2-40B4-BE49-F238E27FC236}">
                <a16:creationId xmlns:a16="http://schemas.microsoft.com/office/drawing/2014/main" id="{3A0133C0-F7EB-4FC1-9E1C-7A90958B870C}"/>
              </a:ext>
            </a:extLst>
          </p:cNvPr>
          <p:cNvSpPr>
            <a:spLocks noGrp="1" noChangeArrowheads="1"/>
          </p:cNvSpPr>
          <p:nvPr>
            <p:ph sz="half" idx="2"/>
          </p:nvPr>
        </p:nvSpPr>
        <p:spPr bwMode="auto">
          <a:xfrm>
            <a:off x="7162800" y="6334125"/>
            <a:ext cx="1571625" cy="407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7.8</a:t>
            </a:r>
          </a:p>
        </p:txBody>
      </p:sp>
      <p:sp>
        <p:nvSpPr>
          <p:cNvPr id="109572" name="Content Placeholder 1">
            <a:extLst>
              <a:ext uri="{FF2B5EF4-FFF2-40B4-BE49-F238E27FC236}">
                <a16:creationId xmlns:a16="http://schemas.microsoft.com/office/drawing/2014/main" id="{5EE2E371-55CE-4AF7-8FFA-6CCC5A287756}"/>
              </a:ext>
            </a:extLst>
          </p:cNvPr>
          <p:cNvSpPr>
            <a:spLocks noGrp="1"/>
          </p:cNvSpPr>
          <p:nvPr>
            <p:ph sz="half" idx="1"/>
          </p:nvPr>
        </p:nvSpPr>
        <p:spPr bwMode="auto">
          <a:xfrm>
            <a:off x="152400" y="6096000"/>
            <a:ext cx="8763000" cy="357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1000" dirty="0"/>
              <a:t>Source: Adapted from G.A. Moore, </a:t>
            </a:r>
            <a:r>
              <a:rPr lang="en-US" altLang="en-US" sz="1000" i="1" dirty="0"/>
              <a:t>Crossing the Chasm: Marketing and Selling Disruptive Products to Mainstream Customers</a:t>
            </a:r>
            <a:r>
              <a:rPr lang="en-US" altLang="en-US" sz="1000" dirty="0"/>
              <a:t>, New York: HarperCollins, 1991, 17.</a:t>
            </a:r>
          </a:p>
        </p:txBody>
      </p:sp>
      <p:sp>
        <p:nvSpPr>
          <p:cNvPr id="109571" name="Text Placeholder 2">
            <a:extLst>
              <a:ext uri="{FF2B5EF4-FFF2-40B4-BE49-F238E27FC236}">
                <a16:creationId xmlns:a16="http://schemas.microsoft.com/office/drawing/2014/main" id="{4E7FE71F-04CF-4126-864E-34FC0C6BE9B5}"/>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8 long image description</a:t>
            </a:r>
            <a:endParaRPr lang="en-US" altLang="en-US"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Title 1">
            <a:extLst>
              <a:ext uri="{FF2B5EF4-FFF2-40B4-BE49-F238E27FC236}">
                <a16:creationId xmlns:a16="http://schemas.microsoft.com/office/drawing/2014/main" id="{A443A44D-199B-49B8-A323-438CF49DD9A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Technology Enthusiasts</a:t>
            </a:r>
          </a:p>
        </p:txBody>
      </p:sp>
      <p:sp>
        <p:nvSpPr>
          <p:cNvPr id="111618" name="Content Placeholder 2">
            <a:extLst>
              <a:ext uri="{FF2B5EF4-FFF2-40B4-BE49-F238E27FC236}">
                <a16:creationId xmlns:a16="http://schemas.microsoft.com/office/drawing/2014/main" id="{A83FB3D0-6A67-4081-9E80-89D503CCC900}"/>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Enter the market during the introductory stage</a:t>
            </a:r>
          </a:p>
          <a:p>
            <a:pPr lvl="1"/>
            <a:r>
              <a:rPr lang="en-US" altLang="en-US" dirty="0">
                <a:ea typeface="ヒラギノ角ゴ Pro W3" pitchFamily="122" charset="-128"/>
              </a:rPr>
              <a:t>2.5% of the total market potential</a:t>
            </a:r>
          </a:p>
          <a:p>
            <a:r>
              <a:rPr lang="en-US" altLang="en-US" dirty="0">
                <a:ea typeface="ヒラギノ角ゴ Pro W3" pitchFamily="122" charset="-128"/>
              </a:rPr>
              <a:t>Have an engineering mind</a:t>
            </a:r>
          </a:p>
          <a:p>
            <a:r>
              <a:rPr lang="en-US" altLang="en-US" dirty="0">
                <a:ea typeface="ヒラギノ角ゴ Pro W3" pitchFamily="122" charset="-128"/>
              </a:rPr>
              <a:t>Proactively pursue new technology </a:t>
            </a:r>
          </a:p>
          <a:p>
            <a:r>
              <a:rPr lang="en-US" altLang="en-US" dirty="0">
                <a:ea typeface="ヒラギノ角ゴ Pro W3" pitchFamily="122" charset="-128"/>
              </a:rPr>
              <a:t>Enjoy using beta versions </a:t>
            </a:r>
          </a:p>
          <a:p>
            <a:r>
              <a:rPr lang="en-US" altLang="en-US" dirty="0">
                <a:ea typeface="ヒラギノ角ゴ Pro W3" pitchFamily="122" charset="-128"/>
              </a:rPr>
              <a:t>Tinker with product imperfections</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Title 1">
            <a:extLst>
              <a:ext uri="{FF2B5EF4-FFF2-40B4-BE49-F238E27FC236}">
                <a16:creationId xmlns:a16="http://schemas.microsoft.com/office/drawing/2014/main" id="{A00BF61B-30D3-484B-AEE7-B4261BD6E00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Early Adopters</a:t>
            </a:r>
          </a:p>
        </p:txBody>
      </p:sp>
      <p:sp>
        <p:nvSpPr>
          <p:cNvPr id="113667" name="Content Placeholder 2">
            <a:extLst>
              <a:ext uri="{FF2B5EF4-FFF2-40B4-BE49-F238E27FC236}">
                <a16:creationId xmlns:a16="http://schemas.microsoft.com/office/drawing/2014/main" id="{93A20F1D-611B-41FB-B036-53103F049BC3}"/>
              </a:ext>
            </a:extLst>
          </p:cNvPr>
          <p:cNvSpPr>
            <a:spLocks noGrp="1"/>
          </p:cNvSpPr>
          <p:nvPr>
            <p:ph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r>
              <a:rPr lang="en-US" altLang="en-US" dirty="0">
                <a:ea typeface="ヒラギノ角ゴ Pro W3" pitchFamily="122" charset="-128"/>
              </a:rPr>
              <a:t>Enter the market during the growth stage</a:t>
            </a:r>
          </a:p>
          <a:p>
            <a:pPr lvl="1">
              <a:defRPr/>
            </a:pPr>
            <a:r>
              <a:rPr lang="en-US" altLang="en-US" dirty="0">
                <a:ea typeface="ヒラギノ角ゴ Pro W3" pitchFamily="122" charset="-128"/>
              </a:rPr>
              <a:t>13.5% of the total market potential</a:t>
            </a:r>
          </a:p>
          <a:p>
            <a:pPr>
              <a:defRPr/>
            </a:pPr>
            <a:r>
              <a:rPr lang="en-US" altLang="en-US" dirty="0">
                <a:ea typeface="ヒラギノ角ゴ Pro W3" pitchFamily="122" charset="-128"/>
              </a:rPr>
              <a:t>Demand is driven by imagination and creativity</a:t>
            </a:r>
          </a:p>
          <a:p>
            <a:pPr lvl="1">
              <a:defRPr/>
            </a:pPr>
            <a:r>
              <a:rPr lang="en-US" altLang="en-US" dirty="0">
                <a:ea typeface="ヒラギノ角ゴ Pro W3" pitchFamily="122" charset="-128"/>
              </a:rPr>
              <a:t>Not technology</a:t>
            </a:r>
          </a:p>
          <a:p>
            <a:pPr>
              <a:defRPr/>
            </a:pPr>
            <a:r>
              <a:rPr lang="en-US" altLang="en-US" dirty="0">
                <a:ea typeface="ヒラギノ角ゴ Pro W3" pitchFamily="122" charset="-128"/>
              </a:rPr>
              <a:t>To capture these customers:</a:t>
            </a:r>
          </a:p>
          <a:p>
            <a:pPr lvl="1">
              <a:defRPr/>
            </a:pPr>
            <a:r>
              <a:rPr lang="en-US" altLang="en-US" dirty="0">
                <a:ea typeface="ヒラギノ角ゴ Pro W3" pitchFamily="122" charset="-128"/>
              </a:rPr>
              <a:t>Directly communicate the product’s potential</a:t>
            </a:r>
          </a:p>
          <a:p>
            <a:pPr marL="457200" lvl="1" indent="0">
              <a:buFont typeface="Arial" panose="020B0604020202020204" pitchFamily="34" charset="0"/>
              <a:buNone/>
              <a:defRPr/>
            </a:pPr>
            <a:endParaRPr lang="en-US" altLang="en-US" dirty="0">
              <a:ea typeface="ヒラギノ角ゴ Pro W3" pitchFamily="122" charset="-128"/>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Title 1">
            <a:extLst>
              <a:ext uri="{FF2B5EF4-FFF2-40B4-BE49-F238E27FC236}">
                <a16:creationId xmlns:a16="http://schemas.microsoft.com/office/drawing/2014/main" id="{0568BC1E-9904-4069-83E7-3FC49D7DF33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Early Majority</a:t>
            </a:r>
          </a:p>
        </p:txBody>
      </p:sp>
      <p:sp>
        <p:nvSpPr>
          <p:cNvPr id="115714" name="Content Placeholder 2">
            <a:extLst>
              <a:ext uri="{FF2B5EF4-FFF2-40B4-BE49-F238E27FC236}">
                <a16:creationId xmlns:a16="http://schemas.microsoft.com/office/drawing/2014/main" id="{085936B0-EB92-4F3F-BE06-10D59D7E273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Enter the market during the shakeout stage</a:t>
            </a:r>
          </a:p>
          <a:p>
            <a:pPr lvl="1"/>
            <a:r>
              <a:rPr lang="en-US" altLang="en-US" dirty="0">
                <a:ea typeface="ヒラギノ角ゴ Pro W3" pitchFamily="122" charset="-128"/>
              </a:rPr>
              <a:t>34% of the total market potential</a:t>
            </a:r>
          </a:p>
          <a:p>
            <a:r>
              <a:rPr lang="en-US" altLang="en-US" dirty="0">
                <a:ea typeface="ヒラギノ角ゴ Pro W3" pitchFamily="122" charset="-128"/>
              </a:rPr>
              <a:t>“What Can This Do For Me?”</a:t>
            </a:r>
          </a:p>
          <a:p>
            <a:pPr lvl="1"/>
            <a:r>
              <a:rPr lang="en-US" altLang="en-US" dirty="0">
                <a:ea typeface="ヒラギノ角ゴ Pro W3" pitchFamily="122" charset="-128"/>
              </a:rPr>
              <a:t>Weigh the benefits and costs carefully</a:t>
            </a:r>
          </a:p>
          <a:p>
            <a:pPr lvl="1"/>
            <a:r>
              <a:rPr lang="en-US" altLang="en-US" dirty="0">
                <a:cs typeface="Arial" panose="020B0604020202020204" pitchFamily="34" charset="0"/>
              </a:rPr>
              <a:t>Rely on endorsements of others</a:t>
            </a:r>
          </a:p>
          <a:p>
            <a:r>
              <a:rPr lang="en-US" altLang="en-US" dirty="0">
                <a:ea typeface="ヒラギノ角ゴ Pro W3" pitchFamily="122" charset="-128"/>
              </a:rPr>
              <a:t>This group is key to catching the growth wave. </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1">
            <a:extLst>
              <a:ext uri="{FF2B5EF4-FFF2-40B4-BE49-F238E27FC236}">
                <a16:creationId xmlns:a16="http://schemas.microsoft.com/office/drawing/2014/main" id="{F53FDF28-7A6E-4F41-83D3-823788A5338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Late Majority</a:t>
            </a:r>
          </a:p>
        </p:txBody>
      </p:sp>
      <p:sp>
        <p:nvSpPr>
          <p:cNvPr id="117762" name="Content Placeholder 2">
            <a:extLst>
              <a:ext uri="{FF2B5EF4-FFF2-40B4-BE49-F238E27FC236}">
                <a16:creationId xmlns:a16="http://schemas.microsoft.com/office/drawing/2014/main" id="{FD91E27E-428D-45EB-ACE0-5DCD54271CCB}"/>
              </a:ext>
            </a:extLst>
          </p:cNvPr>
          <p:cNvSpPr>
            <a:spLocks noGrp="1"/>
          </p:cNvSpPr>
          <p:nvPr>
            <p:ph idx="1"/>
          </p:nvPr>
        </p:nvSpPr>
        <p:spPr bwMode="auto">
          <a:xfrm>
            <a:off x="457200" y="1417638"/>
            <a:ext cx="84582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Enter the market during the maturity stage</a:t>
            </a:r>
          </a:p>
          <a:p>
            <a:pPr lvl="1"/>
            <a:r>
              <a:rPr lang="en-US" altLang="en-US" dirty="0">
                <a:ea typeface="ヒラギノ角ゴ Pro W3" pitchFamily="122" charset="-128"/>
              </a:rPr>
              <a:t>34% of the total market potential</a:t>
            </a:r>
          </a:p>
          <a:p>
            <a:r>
              <a:rPr lang="en-US" altLang="en-US" dirty="0">
                <a:ea typeface="ヒラギノ角ゴ Pro W3" pitchFamily="122" charset="-128"/>
              </a:rPr>
              <a:t>Not as confident in their ability to master the technology</a:t>
            </a:r>
          </a:p>
          <a:p>
            <a:pPr lvl="1"/>
            <a:r>
              <a:rPr lang="en-US" altLang="en-US" dirty="0">
                <a:ea typeface="ヒラギノ角ゴ Pro W3" pitchFamily="122" charset="-128"/>
              </a:rPr>
              <a:t>Wait until standards have emerged</a:t>
            </a:r>
          </a:p>
          <a:p>
            <a:r>
              <a:rPr lang="en-US" altLang="en-US" dirty="0">
                <a:ea typeface="ヒラギノ角ゴ Pro W3" pitchFamily="122" charset="-128"/>
              </a:rPr>
              <a:t>Represent the majority of the market</a:t>
            </a:r>
          </a:p>
          <a:p>
            <a:r>
              <a:rPr lang="en-US" altLang="en-US" dirty="0">
                <a:ea typeface="ヒラギノ角ゴ Pro W3" pitchFamily="122" charset="-128"/>
              </a:rPr>
              <a:t>Buy from well-established firms</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1">
            <a:extLst>
              <a:ext uri="{FF2B5EF4-FFF2-40B4-BE49-F238E27FC236}">
                <a16:creationId xmlns:a16="http://schemas.microsoft.com/office/drawing/2014/main" id="{997FD24D-913B-4F93-BEEC-F46182AF44C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Laggards</a:t>
            </a:r>
          </a:p>
        </p:txBody>
      </p:sp>
      <p:sp>
        <p:nvSpPr>
          <p:cNvPr id="118786" name="Content Placeholder 2">
            <a:extLst>
              <a:ext uri="{FF2B5EF4-FFF2-40B4-BE49-F238E27FC236}">
                <a16:creationId xmlns:a16="http://schemas.microsoft.com/office/drawing/2014/main" id="{BDBF08F8-1989-4F5A-9A4C-8D6A8F21DC4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Enter the market during the decline stage</a:t>
            </a:r>
          </a:p>
          <a:p>
            <a:pPr lvl="1"/>
            <a:r>
              <a:rPr lang="en-US" altLang="en-US" dirty="0">
                <a:ea typeface="ヒラギノ角ゴ Pro W3" pitchFamily="122" charset="-128"/>
              </a:rPr>
              <a:t>16% of total market potential</a:t>
            </a:r>
          </a:p>
          <a:p>
            <a:r>
              <a:rPr lang="en-US" altLang="en-US" dirty="0">
                <a:ea typeface="ヒラギノ角ゴ Pro W3" pitchFamily="122" charset="-128"/>
              </a:rPr>
              <a:t>Adopt a new product only if necessary</a:t>
            </a:r>
          </a:p>
          <a:p>
            <a:r>
              <a:rPr lang="en-US" altLang="en-US" dirty="0">
                <a:ea typeface="ヒラギノ角ゴ Pro W3" pitchFamily="122" charset="-128"/>
              </a:rPr>
              <a:t>Generally don’t want new technology</a:t>
            </a:r>
          </a:p>
          <a:p>
            <a:r>
              <a:rPr lang="en-US" altLang="en-US" dirty="0">
                <a:ea typeface="ヒラギノ角ゴ Pro W3" pitchFamily="122" charset="-128"/>
              </a:rPr>
              <a:t>Typically not pursued as future customers</a:t>
            </a:r>
          </a:p>
          <a:p>
            <a:pPr lvl="1"/>
            <a:r>
              <a:rPr lang="en-US" altLang="en-US" dirty="0">
                <a:ea typeface="ヒラギノ角ゴ Pro W3" pitchFamily="122" charset="-128"/>
              </a:rPr>
              <a:t>Demand small</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itle 1">
            <a:extLst>
              <a:ext uri="{FF2B5EF4-FFF2-40B4-BE49-F238E27FC236}">
                <a16:creationId xmlns:a16="http://schemas.microsoft.com/office/drawing/2014/main" id="{F1E4CACC-3FB0-401C-B776-5BD245C7DFF2}"/>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cs typeface="Arial" panose="020B0604020202020204" pitchFamily="34" charset="0"/>
              </a:rPr>
              <a:t>Crossing the Chasm Framework: Mobile Phones</a:t>
            </a:r>
            <a:endParaRPr lang="en-US" altLang="en-US" dirty="0">
              <a:ea typeface="ヒラギノ角ゴ Pro W3" pitchFamily="122" charset="-128"/>
            </a:endParaRPr>
          </a:p>
        </p:txBody>
      </p:sp>
      <p:pic>
        <p:nvPicPr>
          <p:cNvPr id="119812" name="Picture 1" descr="the crossing the chasm framework of mobile phones">
            <a:extLst>
              <a:ext uri="{FF2B5EF4-FFF2-40B4-BE49-F238E27FC236}">
                <a16:creationId xmlns:a16="http://schemas.microsoft.com/office/drawing/2014/main" id="{9E74EA5A-D917-41AA-8DB7-ACB0CBDC061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828800"/>
            <a:ext cx="7239000" cy="381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0" name="Content Placeholder 2">
            <a:extLst>
              <a:ext uri="{FF2B5EF4-FFF2-40B4-BE49-F238E27FC236}">
                <a16:creationId xmlns:a16="http://schemas.microsoft.com/office/drawing/2014/main" id="{FF6BDF75-EDC4-4558-9584-5C1CDD3FFBB2}"/>
              </a:ext>
            </a:extLst>
          </p:cNvPr>
          <p:cNvSpPr>
            <a:spLocks noGrp="1" noChangeArrowheads="1"/>
          </p:cNvSpPr>
          <p:nvPr>
            <p:ph sz="half" idx="2"/>
          </p:nvPr>
        </p:nvSpPr>
        <p:spPr bwMode="auto">
          <a:xfrm>
            <a:off x="7162800" y="6334125"/>
            <a:ext cx="1571625" cy="407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7.9</a:t>
            </a:r>
          </a:p>
        </p:txBody>
      </p:sp>
      <p:sp>
        <p:nvSpPr>
          <p:cNvPr id="119811" name="Text Placeholder 2">
            <a:extLst>
              <a:ext uri="{FF2B5EF4-FFF2-40B4-BE49-F238E27FC236}">
                <a16:creationId xmlns:a16="http://schemas.microsoft.com/office/drawing/2014/main" id="{D89BA0FB-8E2B-4456-A05D-AB69B47110CF}"/>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9 long image description</a:t>
            </a:r>
            <a:endParaRPr lang="en-US" altLang="en-US"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le 1" descr="Table of life cycle stages">
            <a:extLst>
              <a:ext uri="{FF2B5EF4-FFF2-40B4-BE49-F238E27FC236}">
                <a16:creationId xmlns:a16="http://schemas.microsoft.com/office/drawing/2014/main" id="{4D14E864-822E-4B13-AD06-20E60BB72291}"/>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Features and Strategic Implications </a:t>
            </a:r>
            <a:br>
              <a:rPr lang="en-US" altLang="en-US" dirty="0">
                <a:cs typeface="Arial" panose="020B0604020202020204" pitchFamily="34" charset="0"/>
              </a:rPr>
            </a:br>
            <a:r>
              <a:rPr lang="en-US" altLang="en-US" dirty="0">
                <a:cs typeface="Arial" panose="020B0604020202020204" pitchFamily="34" charset="0"/>
              </a:rPr>
              <a:t>of the Industry Life Cycle</a:t>
            </a:r>
            <a:r>
              <a:rPr lang="en-US" altLang="en-US" sz="3200" dirty="0">
                <a:cs typeface="Arial" panose="020B0604020202020204" pitchFamily="34" charset="0"/>
              </a:rPr>
              <a:t> </a:t>
            </a:r>
            <a:r>
              <a:rPr lang="en-US" altLang="en-US" sz="2000" dirty="0">
                <a:cs typeface="Arial" panose="020B0604020202020204" pitchFamily="34" charset="0"/>
              </a:rPr>
              <a:t>(1 of 2)</a:t>
            </a:r>
          </a:p>
        </p:txBody>
      </p:sp>
      <p:graphicFrame>
        <p:nvGraphicFramePr>
          <p:cNvPr id="8" name="Content Placeholder 7">
            <a:extLst>
              <a:ext uri="{FF2B5EF4-FFF2-40B4-BE49-F238E27FC236}">
                <a16:creationId xmlns:a16="http://schemas.microsoft.com/office/drawing/2014/main" id="{9594177D-CA60-41A6-8335-3D85336F1F14}"/>
              </a:ext>
            </a:extLst>
          </p:cNvPr>
          <p:cNvGraphicFramePr>
            <a:graphicFrameLocks noGrp="1"/>
          </p:cNvGraphicFramePr>
          <p:nvPr>
            <p:ph idx="1"/>
            <p:extLst>
              <p:ext uri="{D42A27DB-BD31-4B8C-83A1-F6EECF244321}">
                <p14:modId xmlns:p14="http://schemas.microsoft.com/office/powerpoint/2010/main" val="1945519354"/>
              </p:ext>
            </p:extLst>
          </p:nvPr>
        </p:nvGraphicFramePr>
        <p:xfrm>
          <a:off x="304800" y="1371600"/>
          <a:ext cx="8686800" cy="5311775"/>
        </p:xfrm>
        <a:graphic>
          <a:graphicData uri="http://schemas.openxmlformats.org/drawingml/2006/table">
            <a:tbl>
              <a:tblPr firstRow="1"/>
              <a:tblGrid>
                <a:gridCol w="15240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gridCol w="1447800">
                  <a:extLst>
                    <a:ext uri="{9D8B030D-6E8A-4147-A177-3AD203B41FA5}">
                      <a16:colId xmlns:a16="http://schemas.microsoft.com/office/drawing/2014/main" val="20005"/>
                    </a:ext>
                  </a:extLst>
                </a:gridCol>
              </a:tblGrid>
              <a:tr h="396922">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bg1"/>
                          </a:solidFill>
                          <a:effectLst/>
                          <a:latin typeface="Calibri" charset="0"/>
                          <a:ea typeface="ヒラギノ角ゴ Pro W3" charset="-128"/>
                        </a:rPr>
                        <a:t>Life Cycle Stages</a:t>
                      </a:r>
                    </a:p>
                  </a:txBody>
                  <a:tcPr marT="45726" marB="4572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bg1"/>
                        </a:solidFill>
                        <a:effectLst/>
                        <a:latin typeface="Calibri" charset="0"/>
                        <a:ea typeface="ヒラギノ角ゴ Pro W3" charset="-128"/>
                      </a:endParaRPr>
                    </a:p>
                  </a:txBody>
                  <a:tcPr marT="45726" marB="4572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bg1"/>
                        </a:solidFill>
                        <a:effectLst/>
                        <a:latin typeface="Calibri" charset="0"/>
                        <a:ea typeface="ヒラギノ角ゴ Pro W3" charset="-128"/>
                      </a:endParaRPr>
                    </a:p>
                  </a:txBody>
                  <a:tcPr marT="45726" marB="4572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bg1"/>
                        </a:solidFill>
                        <a:effectLst/>
                        <a:latin typeface="Calibri" charset="0"/>
                        <a:ea typeface="ヒラギノ角ゴ Pro W3" charset="-128"/>
                      </a:endParaRPr>
                    </a:p>
                  </a:txBody>
                  <a:tcPr marT="45726" marB="4572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bg1"/>
                        </a:solidFill>
                        <a:effectLst/>
                        <a:latin typeface="Calibri" charset="0"/>
                        <a:ea typeface="ヒラギノ角ゴ Pro W3" charset="-128"/>
                      </a:endParaRPr>
                    </a:p>
                  </a:txBody>
                  <a:tcPr marT="45726" marB="4572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bg1"/>
                        </a:solidFill>
                        <a:effectLst/>
                        <a:latin typeface="Calibri" charset="0"/>
                        <a:ea typeface="ヒラギノ角ゴ Pro W3" charset="-128"/>
                      </a:endParaRPr>
                    </a:p>
                  </a:txBody>
                  <a:tcPr marT="45726" marB="45726"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0000"/>
                  </a:ext>
                </a:extLst>
              </a:tr>
              <a:tr h="396922">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altLang="en-US" sz="1300" b="0" i="0" u="none" strike="noStrike" cap="none" normalizeH="0" baseline="0" dirty="0">
                        <a:ln>
                          <a:noFill/>
                        </a:ln>
                        <a:solidFill>
                          <a:schemeClr val="tx1"/>
                        </a:solidFill>
                        <a:effectLst/>
                        <a:latin typeface="Calibri" charset="0"/>
                        <a:ea typeface="ヒラギノ角ゴ Pro W3" charset="-128"/>
                      </a:endParaRPr>
                    </a:p>
                  </a:txBody>
                  <a:tcPr marT="45726" marB="45726" horzOverflow="overflow">
                    <a:lnL w="9525" cap="flat" cmpd="sng" algn="ctr">
                      <a:solidFill>
                        <a:srgbClr val="000000"/>
                      </a:solidFill>
                      <a:prstDash val="solid"/>
                      <a:round/>
                      <a:headEnd type="none" w="med" len="med"/>
                      <a:tailEnd type="none" w="med" len="med"/>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Introduction</a:t>
                      </a:r>
                      <a:endParaRPr kumimoji="0" lang="en-US" altLang="en-US" sz="1300" b="1" i="0" u="none" strike="noStrike" cap="none" normalizeH="0" baseline="0" dirty="0">
                        <a:ln>
                          <a:noFill/>
                        </a:ln>
                        <a:solidFill>
                          <a:schemeClr val="tx1"/>
                        </a:solidFill>
                        <a:effectLst/>
                        <a:latin typeface="Calibri" charset="0"/>
                        <a:ea typeface="ヒラギノ角ゴ Pro W3" charset="-128"/>
                      </a:endParaRP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Growth</a:t>
                      </a:r>
                      <a:endParaRPr kumimoji="0" lang="en-US" altLang="en-US" sz="1300" b="1" i="0" u="none" strike="noStrike" cap="none" normalizeH="0" baseline="0" dirty="0">
                        <a:ln>
                          <a:noFill/>
                        </a:ln>
                        <a:solidFill>
                          <a:schemeClr val="tx1"/>
                        </a:solidFill>
                        <a:effectLst/>
                        <a:latin typeface="Calibri" charset="0"/>
                        <a:ea typeface="ヒラギノ角ゴ Pro W3" charset="-128"/>
                      </a:endParaRP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Shakeout</a:t>
                      </a:r>
                      <a:endParaRPr kumimoji="0" lang="en-US" altLang="en-US" sz="1300" b="1" i="0" u="none" strike="noStrike" cap="none" normalizeH="0" baseline="0" dirty="0">
                        <a:ln>
                          <a:noFill/>
                        </a:ln>
                        <a:solidFill>
                          <a:schemeClr val="tx1"/>
                        </a:solidFill>
                        <a:effectLst/>
                        <a:latin typeface="Calibri" charset="0"/>
                        <a:ea typeface="ヒラギノ角ゴ Pro W3" charset="-128"/>
                      </a:endParaRP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Maturity</a:t>
                      </a:r>
                      <a:endParaRPr kumimoji="0" lang="en-US" altLang="en-US" sz="1300" b="1" i="0" u="none" strike="noStrike" cap="none" normalizeH="0" baseline="0" dirty="0">
                        <a:ln>
                          <a:noFill/>
                        </a:ln>
                        <a:solidFill>
                          <a:schemeClr val="tx1"/>
                        </a:solidFill>
                        <a:effectLst/>
                        <a:latin typeface="Calibri" charset="0"/>
                        <a:ea typeface="ヒラギノ角ゴ Pro W3" charset="-128"/>
                      </a:endParaRP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Decline</a:t>
                      </a:r>
                      <a:endParaRPr kumimoji="0" lang="en-US" altLang="en-US" sz="1300" b="1" i="0" u="none" strike="noStrike" cap="none" normalizeH="0" baseline="0" dirty="0">
                        <a:ln>
                          <a:noFill/>
                        </a:ln>
                        <a:solidFill>
                          <a:schemeClr val="tx1"/>
                        </a:solidFill>
                        <a:effectLst/>
                        <a:latin typeface="Calibri" charset="0"/>
                        <a:ea typeface="ヒラギノ角ゴ Pro W3" charset="-128"/>
                      </a:endParaRPr>
                    </a:p>
                  </a:txBody>
                  <a:tcPr marT="45726" marB="45726" horzOverflow="overflow">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84343">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Core competency</a:t>
                      </a:r>
                      <a:endParaRPr kumimoji="0" lang="en-US" altLang="en-US" sz="1300" b="1" i="0" u="none" strike="noStrike" cap="none" normalizeH="0" baseline="0" dirty="0">
                        <a:ln>
                          <a:noFill/>
                        </a:ln>
                        <a:solidFill>
                          <a:schemeClr val="tx1"/>
                        </a:solidFill>
                        <a:effectLst/>
                        <a:latin typeface="Calibri" charset="0"/>
                        <a:ea typeface="ヒラギノ角ゴ Pro W3" charset="-128"/>
                      </a:endParaRPr>
                    </a:p>
                  </a:txBody>
                  <a:tcPr marT="45726" marB="45726" horzOverflow="overflow">
                    <a:lnL w="9525" cap="flat" cmpd="sng" algn="ctr">
                      <a:solidFill>
                        <a:srgbClr val="000000"/>
                      </a:solidFill>
                      <a:prstDash val="solid"/>
                      <a:round/>
                      <a:headEnd type="none" w="med" len="med"/>
                      <a:tailEnd type="none" w="med" len="med"/>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R&amp;D, some</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marketing</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R&amp;D, some</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manufacturing,</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marketing</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Manufacturing,</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process</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Engineering</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Manufacturing,</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process</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engineering,</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marketing</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Manufacturing,</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process</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engineering,</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marketing, service</a:t>
                      </a:r>
                    </a:p>
                  </a:txBody>
                  <a:tcPr marT="45726" marB="45726" horzOverflow="overflow">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875060">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Type and level of innovation</a:t>
                      </a:r>
                      <a:endParaRPr kumimoji="0" lang="en-US" altLang="en-US" sz="1300" b="1" i="0" u="none" strike="noStrike" cap="none" normalizeH="0" baseline="0" dirty="0">
                        <a:ln>
                          <a:noFill/>
                        </a:ln>
                        <a:solidFill>
                          <a:schemeClr val="tx1"/>
                        </a:solidFill>
                        <a:effectLst/>
                        <a:latin typeface="Calibri" charset="0"/>
                        <a:ea typeface="ヒラギノ角ゴ Pro W3" charset="-128"/>
                      </a:endParaRPr>
                    </a:p>
                  </a:txBody>
                  <a:tcPr marT="45726" marB="45726" horzOverflow="overflow">
                    <a:lnL w="9525" cap="flat" cmpd="sng" algn="ctr">
                      <a:solidFill>
                        <a:srgbClr val="000000"/>
                      </a:solidFill>
                      <a:prstDash val="solid"/>
                      <a:round/>
                      <a:headEnd type="none" w="med" len="med"/>
                      <a:tailEnd type="none" w="med" len="med"/>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Product</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innovation at</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a maximum;</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process</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innovation at a</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minimum</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Product</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innovation</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decreasing;</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process</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innovation</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increasing</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After emergence</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of standard:</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product innovation</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decreasing rapidly;</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process innovation</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increasing rapidly</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Product</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innovation</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low; process</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innovation high</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Product innovation</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at a minimum;</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process innovation</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at a maximum</a:t>
                      </a:r>
                    </a:p>
                  </a:txBody>
                  <a:tcPr marT="45726" marB="45726" horzOverflow="overflow">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90596">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Market growth</a:t>
                      </a:r>
                      <a:endParaRPr kumimoji="0" lang="en-US" altLang="en-US" sz="1300" b="1" i="0" u="none" strike="noStrike" cap="none" normalizeH="0" baseline="0" dirty="0">
                        <a:ln>
                          <a:noFill/>
                        </a:ln>
                        <a:solidFill>
                          <a:schemeClr val="tx1"/>
                        </a:solidFill>
                        <a:effectLst/>
                        <a:latin typeface="Calibri" charset="0"/>
                        <a:ea typeface="ヒラギノ角ゴ Pro W3" charset="-128"/>
                      </a:endParaRPr>
                    </a:p>
                  </a:txBody>
                  <a:tcPr marT="45726" marB="45726" horzOverflow="overflow">
                    <a:lnL w="9525" cap="flat" cmpd="sng" algn="ctr">
                      <a:solidFill>
                        <a:srgbClr val="000000"/>
                      </a:solidFill>
                      <a:prstDash val="solid"/>
                      <a:round/>
                      <a:headEnd type="none" w="med" len="med"/>
                      <a:tailEnd type="none" w="med" len="med"/>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Slow</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High</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Moderate and</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slowing down</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None to moderate</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Negative</a:t>
                      </a:r>
                    </a:p>
                  </a:txBody>
                  <a:tcPr marT="45726" marB="45726" horzOverflow="overflow">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7740">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Market size</a:t>
                      </a:r>
                      <a:endParaRPr kumimoji="0" lang="en-US" altLang="en-US" sz="1300" b="1" i="0" u="none" strike="noStrike" cap="none" normalizeH="0" baseline="0" dirty="0">
                        <a:ln>
                          <a:noFill/>
                        </a:ln>
                        <a:solidFill>
                          <a:schemeClr val="tx1"/>
                        </a:solidFill>
                        <a:effectLst/>
                        <a:latin typeface="Calibri" charset="0"/>
                        <a:ea typeface="ヒラギノ角ゴ Pro W3" charset="-128"/>
                      </a:endParaRPr>
                    </a:p>
                  </a:txBody>
                  <a:tcPr marT="45726" marB="45726" horzOverflow="overflow">
                    <a:lnL w="9525" cap="flat" cmpd="sng" algn="ctr">
                      <a:solidFill>
                        <a:srgbClr val="000000"/>
                      </a:solidFill>
                      <a:prstDash val="solid"/>
                      <a:round/>
                      <a:headEnd type="none" w="med" len="med"/>
                      <a:tailEnd type="none" w="med" len="med"/>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Small</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Moderate</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Large</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Largest</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Small to moderate</a:t>
                      </a:r>
                    </a:p>
                  </a:txBody>
                  <a:tcPr marT="45726" marB="45726" horzOverflow="overflow">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89596">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Price</a:t>
                      </a:r>
                      <a:endParaRPr kumimoji="0" lang="en-US" altLang="en-US" sz="1300" b="1" i="0" u="none" strike="noStrike" cap="none" normalizeH="0" baseline="0" dirty="0">
                        <a:ln>
                          <a:noFill/>
                        </a:ln>
                        <a:solidFill>
                          <a:schemeClr val="tx1"/>
                        </a:solidFill>
                        <a:effectLst/>
                        <a:latin typeface="Calibri" charset="0"/>
                        <a:ea typeface="ヒラギノ角ゴ Pro W3" charset="-128"/>
                      </a:endParaRPr>
                    </a:p>
                  </a:txBody>
                  <a:tcPr marT="45726" marB="45726" horzOverflow="overflow">
                    <a:lnL w="9525" cap="flat" cmpd="sng" algn="ctr">
                      <a:solidFill>
                        <a:srgbClr val="000000"/>
                      </a:solidFill>
                      <a:prstDash val="solid"/>
                      <a:round/>
                      <a:headEnd type="none" w="med" len="med"/>
                      <a:tailEnd type="none" w="med" len="med"/>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High</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Falling</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Moderate</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Low</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Low to high</a:t>
                      </a:r>
                    </a:p>
                  </a:txBody>
                  <a:tcPr marT="45726" marB="45726" horzOverflow="overflow">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90596">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Number of competitors</a:t>
                      </a:r>
                      <a:endParaRPr kumimoji="0" lang="en-US" altLang="en-US" sz="1300" b="1" i="0" u="none" strike="noStrike" cap="none" normalizeH="0" baseline="0" dirty="0">
                        <a:ln>
                          <a:noFill/>
                        </a:ln>
                        <a:solidFill>
                          <a:schemeClr val="tx1"/>
                        </a:solidFill>
                        <a:effectLst/>
                        <a:latin typeface="Calibri" charset="0"/>
                        <a:ea typeface="ヒラギノ角ゴ Pro W3" charset="-128"/>
                      </a:endParaRPr>
                    </a:p>
                  </a:txBody>
                  <a:tcPr marT="45726" marB="45726" horzOverflow="overflow">
                    <a:lnL w="9525" cap="flat" cmpd="sng" algn="ctr">
                      <a:solidFill>
                        <a:srgbClr val="000000"/>
                      </a:solidFill>
                      <a:prstDash val="solid"/>
                      <a:round/>
                      <a:headEnd type="none" w="med" len="med"/>
                      <a:tailEnd type="none" w="med" len="med"/>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Few, if any</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Many</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Fewer</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Moderate but large</a:t>
                      </a:r>
                    </a:p>
                  </a:txBody>
                  <a:tcPr marT="45726" marB="45726"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Few if any</a:t>
                      </a:r>
                    </a:p>
                  </a:txBody>
                  <a:tcPr marT="45726" marB="45726" horzOverflow="overflow">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1" descr="Table of life cycle stages">
            <a:extLst>
              <a:ext uri="{FF2B5EF4-FFF2-40B4-BE49-F238E27FC236}">
                <a16:creationId xmlns:a16="http://schemas.microsoft.com/office/drawing/2014/main" id="{2F3ECDFC-F96B-49F6-ACF1-786916226CB0}"/>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Features and Strategic Implications </a:t>
            </a:r>
            <a:br>
              <a:rPr lang="en-US" altLang="en-US" dirty="0">
                <a:cs typeface="Arial" panose="020B0604020202020204" pitchFamily="34" charset="0"/>
              </a:rPr>
            </a:br>
            <a:r>
              <a:rPr lang="en-US" altLang="en-US" dirty="0">
                <a:cs typeface="Arial" panose="020B0604020202020204" pitchFamily="34" charset="0"/>
              </a:rPr>
              <a:t>of the Industry Life Cycle </a:t>
            </a:r>
            <a:r>
              <a:rPr lang="en-US" altLang="en-US" sz="2000" dirty="0">
                <a:cs typeface="Arial" panose="020B0604020202020204" pitchFamily="34" charset="0"/>
              </a:rPr>
              <a:t>(2 of 2)</a:t>
            </a:r>
          </a:p>
        </p:txBody>
      </p:sp>
      <p:graphicFrame>
        <p:nvGraphicFramePr>
          <p:cNvPr id="8" name="Content Placeholder 7">
            <a:extLst>
              <a:ext uri="{FF2B5EF4-FFF2-40B4-BE49-F238E27FC236}">
                <a16:creationId xmlns:a16="http://schemas.microsoft.com/office/drawing/2014/main" id="{542ABF74-6372-46ED-89D9-4E4DEC8CAFF0}"/>
              </a:ext>
            </a:extLst>
          </p:cNvPr>
          <p:cNvGraphicFramePr>
            <a:graphicFrameLocks noGrp="1"/>
          </p:cNvGraphicFramePr>
          <p:nvPr>
            <p:ph idx="1"/>
            <p:extLst>
              <p:ext uri="{D42A27DB-BD31-4B8C-83A1-F6EECF244321}">
                <p14:modId xmlns:p14="http://schemas.microsoft.com/office/powerpoint/2010/main" val="1293252878"/>
              </p:ext>
            </p:extLst>
          </p:nvPr>
        </p:nvGraphicFramePr>
        <p:xfrm>
          <a:off x="304800" y="1447800"/>
          <a:ext cx="8534400" cy="4095751"/>
        </p:xfrm>
        <a:graphic>
          <a:graphicData uri="http://schemas.openxmlformats.org/drawingml/2006/table">
            <a:tbl>
              <a:tblPr firstRow="1"/>
              <a:tblGrid>
                <a:gridCol w="1422400">
                  <a:extLst>
                    <a:ext uri="{9D8B030D-6E8A-4147-A177-3AD203B41FA5}">
                      <a16:colId xmlns:a16="http://schemas.microsoft.com/office/drawing/2014/main" val="20000"/>
                    </a:ext>
                  </a:extLst>
                </a:gridCol>
                <a:gridCol w="1422400">
                  <a:extLst>
                    <a:ext uri="{9D8B030D-6E8A-4147-A177-3AD203B41FA5}">
                      <a16:colId xmlns:a16="http://schemas.microsoft.com/office/drawing/2014/main" val="20001"/>
                    </a:ext>
                  </a:extLst>
                </a:gridCol>
                <a:gridCol w="1422400">
                  <a:extLst>
                    <a:ext uri="{9D8B030D-6E8A-4147-A177-3AD203B41FA5}">
                      <a16:colId xmlns:a16="http://schemas.microsoft.com/office/drawing/2014/main" val="20002"/>
                    </a:ext>
                  </a:extLst>
                </a:gridCol>
                <a:gridCol w="1422400">
                  <a:extLst>
                    <a:ext uri="{9D8B030D-6E8A-4147-A177-3AD203B41FA5}">
                      <a16:colId xmlns:a16="http://schemas.microsoft.com/office/drawing/2014/main" val="20003"/>
                    </a:ext>
                  </a:extLst>
                </a:gridCol>
                <a:gridCol w="1422400">
                  <a:extLst>
                    <a:ext uri="{9D8B030D-6E8A-4147-A177-3AD203B41FA5}">
                      <a16:colId xmlns:a16="http://schemas.microsoft.com/office/drawing/2014/main" val="20004"/>
                    </a:ext>
                  </a:extLst>
                </a:gridCol>
                <a:gridCol w="1422400">
                  <a:extLst>
                    <a:ext uri="{9D8B030D-6E8A-4147-A177-3AD203B41FA5}">
                      <a16:colId xmlns:a16="http://schemas.microsoft.com/office/drawing/2014/main" val="20005"/>
                    </a:ext>
                  </a:extLst>
                </a:gridCol>
              </a:tblGrid>
              <a:tr h="396875">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bg1"/>
                          </a:solidFill>
                          <a:effectLst/>
                          <a:latin typeface="Calibri" charset="0"/>
                          <a:ea typeface="ヒラギノ角ゴ Pro W3" charset="-128"/>
                        </a:rPr>
                        <a:t>Life Cycle Stages</a:t>
                      </a:r>
                    </a:p>
                  </a:txBody>
                  <a:tcPr marT="45722" marB="45722"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bg1"/>
                        </a:solidFill>
                        <a:effectLst/>
                        <a:latin typeface="Calibri" charset="0"/>
                        <a:ea typeface="ヒラギノ角ゴ Pro W3" charset="-128"/>
                      </a:endParaRPr>
                    </a:p>
                  </a:txBody>
                  <a:tcPr marT="45722" marB="45722"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bg1"/>
                        </a:solidFill>
                        <a:effectLst/>
                        <a:latin typeface="Calibri" charset="0"/>
                        <a:ea typeface="ヒラギノ角ゴ Pro W3" charset="-128"/>
                      </a:endParaRPr>
                    </a:p>
                  </a:txBody>
                  <a:tcPr marT="45722" marB="45722"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bg1"/>
                        </a:solidFill>
                        <a:effectLst/>
                        <a:latin typeface="Calibri" charset="0"/>
                        <a:ea typeface="ヒラギノ角ゴ Pro W3" charset="-128"/>
                      </a:endParaRPr>
                    </a:p>
                  </a:txBody>
                  <a:tcPr marT="45722" marB="45722"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bg1"/>
                        </a:solidFill>
                        <a:effectLst/>
                        <a:latin typeface="Calibri" charset="0"/>
                        <a:ea typeface="ヒラギノ角ゴ Pro W3" charset="-128"/>
                      </a:endParaRPr>
                    </a:p>
                  </a:txBody>
                  <a:tcPr marT="45722" marB="45722"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bg1"/>
                        </a:solidFill>
                        <a:effectLst/>
                        <a:latin typeface="Calibri" charset="0"/>
                        <a:ea typeface="ヒラギノ角ゴ Pro W3" charset="-128"/>
                      </a:endParaRPr>
                    </a:p>
                  </a:txBody>
                  <a:tcPr marT="45722" marB="45722"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0000"/>
                  </a:ext>
                </a:extLst>
              </a:tr>
              <a:tr h="396875">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altLang="en-US" sz="1300" b="0" i="0" u="none" strike="noStrike" cap="none" normalizeH="0" baseline="0" dirty="0">
                        <a:ln>
                          <a:noFill/>
                        </a:ln>
                        <a:solidFill>
                          <a:schemeClr val="tx1"/>
                        </a:solidFill>
                        <a:effectLst/>
                        <a:latin typeface="Calibri" charset="0"/>
                        <a:ea typeface="ヒラギノ角ゴ Pro W3" charset="-128"/>
                      </a:endParaRPr>
                    </a:p>
                  </a:txBody>
                  <a:tcPr marT="45722" marB="45722" horzOverflow="overflow">
                    <a:lnL w="9525" cap="flat" cmpd="sng" algn="ctr">
                      <a:solidFill>
                        <a:srgbClr val="000000"/>
                      </a:solidFill>
                      <a:prstDash val="solid"/>
                      <a:round/>
                      <a:headEnd type="none" w="med" len="med"/>
                      <a:tailEnd type="none" w="med" len="med"/>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Introduction</a:t>
                      </a:r>
                      <a:endParaRPr kumimoji="0" lang="en-US" altLang="en-US" sz="1300" b="1" i="0" u="none" strike="noStrike" cap="none" normalizeH="0" baseline="0" dirty="0">
                        <a:ln>
                          <a:noFill/>
                        </a:ln>
                        <a:solidFill>
                          <a:schemeClr val="tx1"/>
                        </a:solidFill>
                        <a:effectLst/>
                        <a:latin typeface="Calibri" charset="0"/>
                        <a:ea typeface="ヒラギノ角ゴ Pro W3" charset="-128"/>
                      </a:endParaRPr>
                    </a:p>
                  </a:txBody>
                  <a:tcPr marT="45722" marB="45722"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Growth</a:t>
                      </a:r>
                      <a:endParaRPr kumimoji="0" lang="en-US" altLang="en-US" sz="1300" b="1" i="0" u="none" strike="noStrike" cap="none" normalizeH="0" baseline="0" dirty="0">
                        <a:ln>
                          <a:noFill/>
                        </a:ln>
                        <a:solidFill>
                          <a:schemeClr val="tx1"/>
                        </a:solidFill>
                        <a:effectLst/>
                        <a:latin typeface="Calibri" charset="0"/>
                        <a:ea typeface="ヒラギノ角ゴ Pro W3" charset="-128"/>
                      </a:endParaRPr>
                    </a:p>
                  </a:txBody>
                  <a:tcPr marT="45722" marB="45722"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Shakeout</a:t>
                      </a:r>
                      <a:endParaRPr kumimoji="0" lang="en-US" altLang="en-US" sz="1300" b="1" i="0" u="none" strike="noStrike" cap="none" normalizeH="0" baseline="0" dirty="0">
                        <a:ln>
                          <a:noFill/>
                        </a:ln>
                        <a:solidFill>
                          <a:schemeClr val="tx1"/>
                        </a:solidFill>
                        <a:effectLst/>
                        <a:latin typeface="Calibri" charset="0"/>
                        <a:ea typeface="ヒラギノ角ゴ Pro W3" charset="-128"/>
                      </a:endParaRPr>
                    </a:p>
                  </a:txBody>
                  <a:tcPr marT="45722" marB="45722"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Maturity</a:t>
                      </a:r>
                      <a:endParaRPr kumimoji="0" lang="en-US" altLang="en-US" sz="1300" b="1" i="0" u="none" strike="noStrike" cap="none" normalizeH="0" baseline="0" dirty="0">
                        <a:ln>
                          <a:noFill/>
                        </a:ln>
                        <a:solidFill>
                          <a:schemeClr val="tx1"/>
                        </a:solidFill>
                        <a:effectLst/>
                        <a:latin typeface="Calibri" charset="0"/>
                        <a:ea typeface="ヒラギノ角ゴ Pro W3" charset="-128"/>
                      </a:endParaRPr>
                    </a:p>
                  </a:txBody>
                  <a:tcPr marT="45722" marB="45722"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Decline</a:t>
                      </a:r>
                      <a:endParaRPr kumimoji="0" lang="en-US" altLang="en-US" sz="1300" b="1" i="0" u="none" strike="noStrike" cap="none" normalizeH="0" baseline="0" dirty="0">
                        <a:ln>
                          <a:noFill/>
                        </a:ln>
                        <a:solidFill>
                          <a:schemeClr val="tx1"/>
                        </a:solidFill>
                        <a:effectLst/>
                        <a:latin typeface="Calibri" charset="0"/>
                        <a:ea typeface="ヒラギノ角ゴ Pro W3" charset="-128"/>
                      </a:endParaRPr>
                    </a:p>
                  </a:txBody>
                  <a:tcPr marT="45722" marB="45722" horzOverflow="overflow">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27075">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Mode of</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competition</a:t>
                      </a:r>
                    </a:p>
                  </a:txBody>
                  <a:tcPr marT="45722" marB="45722" horzOverflow="overflow">
                    <a:lnL w="9525" cap="flat" cmpd="sng" algn="ctr">
                      <a:solidFill>
                        <a:srgbClr val="000000"/>
                      </a:solidFill>
                      <a:prstDash val="solid"/>
                      <a:round/>
                      <a:headEnd type="none" w="med" len="med"/>
                      <a:tailEnd type="none" w="med" len="med"/>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Non-price</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competition</a:t>
                      </a:r>
                    </a:p>
                  </a:txBody>
                  <a:tcPr marT="45722" marB="45722"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Non-price</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competition</a:t>
                      </a:r>
                    </a:p>
                  </a:txBody>
                  <a:tcPr marT="45722" marB="45722"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Shifting from</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non-price to price</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competition</a:t>
                      </a:r>
                    </a:p>
                  </a:txBody>
                  <a:tcPr marT="45722" marB="45722"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Price</a:t>
                      </a:r>
                    </a:p>
                  </a:txBody>
                  <a:tcPr marT="45722" marB="45722"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Price or non-price</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competition</a:t>
                      </a:r>
                    </a:p>
                  </a:txBody>
                  <a:tcPr marT="45722" marB="45722" horzOverflow="overflow">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08013">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Type of buyers</a:t>
                      </a:r>
                    </a:p>
                  </a:txBody>
                  <a:tcPr marT="45722" marB="45722" horzOverflow="overflow">
                    <a:lnL w="9525" cap="flat" cmpd="sng" algn="ctr">
                      <a:solidFill>
                        <a:srgbClr val="000000"/>
                      </a:solidFill>
                      <a:prstDash val="solid"/>
                      <a:round/>
                      <a:headEnd type="none" w="med" len="med"/>
                      <a:tailEnd type="none" w="med" len="med"/>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Technology</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enthusiasts</a:t>
                      </a:r>
                    </a:p>
                  </a:txBody>
                  <a:tcPr marT="45722" marB="45722"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Early adopters</a:t>
                      </a:r>
                    </a:p>
                  </a:txBody>
                  <a:tcPr marT="45722" marB="45722"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Early majority</a:t>
                      </a:r>
                    </a:p>
                  </a:txBody>
                  <a:tcPr marT="45722" marB="45722"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Late majority</a:t>
                      </a:r>
                    </a:p>
                  </a:txBody>
                  <a:tcPr marT="45722" marB="45722"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Laggards</a:t>
                      </a:r>
                    </a:p>
                  </a:txBody>
                  <a:tcPr marT="45722" marB="45722" horzOverflow="overflow">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84238">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Business-level</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Strategy</a:t>
                      </a:r>
                    </a:p>
                  </a:txBody>
                  <a:tcPr marT="45722" marB="45722" horzOverflow="overflow">
                    <a:lnL w="9525" cap="flat" cmpd="sng" algn="ctr">
                      <a:solidFill>
                        <a:srgbClr val="000000"/>
                      </a:solidFill>
                      <a:prstDash val="solid"/>
                      <a:round/>
                      <a:headEnd type="none" w="med" len="med"/>
                      <a:tailEnd type="none" w="med" len="med"/>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Differentiation</a:t>
                      </a:r>
                    </a:p>
                  </a:txBody>
                  <a:tcPr marT="45722" marB="45722"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Differentiation</a:t>
                      </a:r>
                    </a:p>
                  </a:txBody>
                  <a:tcPr marT="45722" marB="45722"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Differentiation, or</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integration strategy</a:t>
                      </a:r>
                    </a:p>
                  </a:txBody>
                  <a:tcPr marT="45722" marB="45722"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Cost-leadership</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or integration</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strategy</a:t>
                      </a:r>
                    </a:p>
                  </a:txBody>
                  <a:tcPr marT="45722" marB="45722"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Cost-leadership,</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differentiation,</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or integration</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strategy</a:t>
                      </a:r>
                    </a:p>
                  </a:txBody>
                  <a:tcPr marT="45722" marB="45722" horzOverflow="overflow">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082675">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Strategic</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objective</a:t>
                      </a:r>
                    </a:p>
                  </a:txBody>
                  <a:tcPr marT="45722" marB="45722" horzOverflow="overflow">
                    <a:lnL w="9525" cap="flat" cmpd="sng" algn="ctr">
                      <a:solidFill>
                        <a:srgbClr val="000000"/>
                      </a:solidFill>
                      <a:prstDash val="solid"/>
                      <a:round/>
                      <a:headEnd type="none" w="med" len="med"/>
                      <a:tailEnd type="none" w="med" len="med"/>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Achieving</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market</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acceptance</a:t>
                      </a:r>
                    </a:p>
                  </a:txBody>
                  <a:tcPr marT="45722" marB="45722"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Staking out a</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strong strategic</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position;</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generating “deep</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pockets”</a:t>
                      </a:r>
                    </a:p>
                  </a:txBody>
                  <a:tcPr marT="45722" marB="45722"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Surviving by</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drawing on “deep</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pockets”</a:t>
                      </a:r>
                    </a:p>
                  </a:txBody>
                  <a:tcPr marT="45722" marB="45722"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Maintaining</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strong strategic</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position</a:t>
                      </a:r>
                    </a:p>
                  </a:txBody>
                  <a:tcPr marT="45722" marB="45722" horzOverflow="overflow">
                    <a:lnL>
                      <a:noFill/>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20000"/>
                        </a:spcBef>
                        <a:buFont typeface="Arial" charset="0"/>
                        <a:defRPr sz="2800">
                          <a:solidFill>
                            <a:schemeClr val="tx1"/>
                          </a:solidFill>
                          <a:latin typeface="Calibri" charset="0"/>
                        </a:defRPr>
                      </a:lvl1pPr>
                      <a:lvl2pPr marL="742950" indent="-285750" defTabSz="457200">
                        <a:spcBef>
                          <a:spcPct val="20000"/>
                        </a:spcBef>
                        <a:buFont typeface="Arial" charset="0"/>
                        <a:defRPr sz="2400">
                          <a:solidFill>
                            <a:schemeClr val="tx1"/>
                          </a:solidFill>
                          <a:latin typeface="Calibri" charset="0"/>
                        </a:defRPr>
                      </a:lvl2pPr>
                      <a:lvl3pPr marL="1143000" indent="-228600" defTabSz="457200">
                        <a:spcBef>
                          <a:spcPct val="20000"/>
                        </a:spcBef>
                        <a:buFont typeface="Arial" charset="0"/>
                        <a:defRPr sz="2000">
                          <a:solidFill>
                            <a:schemeClr val="tx1"/>
                          </a:solidFill>
                          <a:latin typeface="Calibri" charset="0"/>
                        </a:defRPr>
                      </a:lvl3pPr>
                      <a:lvl4pPr marL="1600200" indent="-228600" defTabSz="457200">
                        <a:spcBef>
                          <a:spcPct val="20000"/>
                        </a:spcBef>
                        <a:buFont typeface="Arial" charset="0"/>
                        <a:defRPr>
                          <a:solidFill>
                            <a:schemeClr val="tx1"/>
                          </a:solidFill>
                          <a:latin typeface="Calibri" charset="0"/>
                        </a:defRPr>
                      </a:lvl4pPr>
                      <a:lvl5pPr marL="2057400" indent="-228600" defTabSz="457200">
                        <a:spcBef>
                          <a:spcPct val="20000"/>
                        </a:spcBef>
                        <a:buFont typeface="Arial" charset="0"/>
                        <a:defRPr>
                          <a:solidFill>
                            <a:schemeClr val="tx1"/>
                          </a:solidFill>
                          <a:latin typeface="Calibri" charset="0"/>
                        </a:defRPr>
                      </a:lvl5pPr>
                      <a:lvl6pPr marL="2514600" indent="-228600" defTabSz="457200" eaLnBrk="0" fontAlgn="base" hangingPunct="0">
                        <a:spcBef>
                          <a:spcPct val="20000"/>
                        </a:spcBef>
                        <a:spcAft>
                          <a:spcPct val="0"/>
                        </a:spcAft>
                        <a:buFont typeface="Arial" charset="0"/>
                        <a:defRPr>
                          <a:solidFill>
                            <a:schemeClr val="tx1"/>
                          </a:solidFill>
                          <a:latin typeface="Calibri" charset="0"/>
                        </a:defRPr>
                      </a:lvl6pPr>
                      <a:lvl7pPr marL="2971800" indent="-228600" defTabSz="457200" eaLnBrk="0" fontAlgn="base" hangingPunct="0">
                        <a:spcBef>
                          <a:spcPct val="20000"/>
                        </a:spcBef>
                        <a:spcAft>
                          <a:spcPct val="0"/>
                        </a:spcAft>
                        <a:buFont typeface="Arial" charset="0"/>
                        <a:defRPr>
                          <a:solidFill>
                            <a:schemeClr val="tx1"/>
                          </a:solidFill>
                          <a:latin typeface="Calibri" charset="0"/>
                        </a:defRPr>
                      </a:lvl7pPr>
                      <a:lvl8pPr marL="3429000" indent="-228600" defTabSz="457200" eaLnBrk="0" fontAlgn="base" hangingPunct="0">
                        <a:spcBef>
                          <a:spcPct val="20000"/>
                        </a:spcBef>
                        <a:spcAft>
                          <a:spcPct val="0"/>
                        </a:spcAft>
                        <a:buFont typeface="Arial" charset="0"/>
                        <a:defRPr>
                          <a:solidFill>
                            <a:schemeClr val="tx1"/>
                          </a:solidFill>
                          <a:latin typeface="Calibri" charset="0"/>
                        </a:defRPr>
                      </a:lvl8pPr>
                      <a:lvl9pPr marL="3886200" indent="-228600" defTabSz="457200" eaLnBrk="0" fontAlgn="base" hangingPunct="0">
                        <a:spcBef>
                          <a:spcPct val="20000"/>
                        </a:spcBef>
                        <a:spcAft>
                          <a:spcPct val="0"/>
                        </a:spcAft>
                        <a:buFont typeface="Arial" charset="0"/>
                        <a:defRPr>
                          <a:solidFill>
                            <a:schemeClr val="tx1"/>
                          </a:solidFill>
                          <a:latin typeface="Calibri"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Exit, harvest,</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maintain, or</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charset="0"/>
                          <a:ea typeface="ヒラギノ角ゴ Pro W3" charset="-128"/>
                        </a:rPr>
                        <a:t>consolidate</a:t>
                      </a:r>
                    </a:p>
                  </a:txBody>
                  <a:tcPr marT="45722" marB="45722" horzOverflow="overflow">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a:extLst>
              <a:ext uri="{FF2B5EF4-FFF2-40B4-BE49-F238E27FC236}">
                <a16:creationId xmlns:a16="http://schemas.microsoft.com/office/drawing/2014/main" id="{9F36AFD7-26A5-4CE9-B8F3-836464FC14A2}"/>
              </a:ext>
            </a:extLst>
          </p:cNvPr>
          <p:cNvSpPr>
            <a:spLocks noGrp="1"/>
          </p:cNvSpPr>
          <p:nvPr>
            <p:ph type="title"/>
          </p:nvPr>
        </p:nvSpPr>
        <p:spPr/>
        <p:txBody>
          <a:bodyPr>
            <a:normAutofit fontScale="90000"/>
          </a:bodyPr>
          <a:lstStyle/>
          <a:p>
            <a:pPr>
              <a:defRPr/>
            </a:pPr>
            <a:r>
              <a:rPr lang="en-US" altLang="en-US" dirty="0">
                <a:ea typeface="ヒラギノ角ゴ Pro W3" pitchFamily="122" charset="-128"/>
              </a:rPr>
              <a:t>Learning Objectives</a:t>
            </a:r>
          </a:p>
        </p:txBody>
      </p:sp>
      <p:sp>
        <p:nvSpPr>
          <p:cNvPr id="76802" name="Content Placeholder 2">
            <a:extLst>
              <a:ext uri="{FF2B5EF4-FFF2-40B4-BE49-F238E27FC236}">
                <a16:creationId xmlns:a16="http://schemas.microsoft.com/office/drawing/2014/main" id="{315892F3-56EC-40C3-BC9A-9EFBE643124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914400" indent="-91440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7-1	Outline the four-step innovation process from idea to imitation.</a:t>
            </a:r>
          </a:p>
          <a:p>
            <a:pPr marL="914400" indent="-91440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7-2	Apply strategic management concepts to entrepreneurship and innovation.</a:t>
            </a:r>
          </a:p>
          <a:p>
            <a:pPr marL="914400" indent="-91440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7-3	Describe the competitive implications of different stages in the industry life cycle.</a:t>
            </a:r>
          </a:p>
          <a:p>
            <a:pPr marL="914400" indent="-91440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7-4	Derive strategic implications of the crossing-the-chasm framework.</a:t>
            </a:r>
          </a:p>
          <a:p>
            <a:pPr marL="914400" indent="-91440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7-5	Categorize different types of innovations in the markets-and-technology framework.</a:t>
            </a:r>
          </a:p>
          <a:p>
            <a:pPr marL="914400" indent="-914400" eaLnBrk="1" hangingPunct="1">
              <a:spcBef>
                <a:spcPct val="0"/>
              </a:spcBef>
              <a:spcAft>
                <a:spcPts val="600"/>
              </a:spcAft>
              <a:buFont typeface="Arial" panose="020B0604020202020204" pitchFamily="34" charset="0"/>
              <a:buNone/>
            </a:pPr>
            <a:r>
              <a:rPr lang="en-US" altLang="en-US" sz="2000" dirty="0">
                <a:latin typeface="Arial" panose="020B0604020202020204" pitchFamily="34" charset="0"/>
                <a:cs typeface="Arial" panose="020B0604020202020204" pitchFamily="34" charset="0"/>
              </a:rPr>
              <a:t>LO 7-6	Explain why and how platform businesses can outperform pipeline businesses.</a:t>
            </a:r>
            <a:endParaRPr lang="en-US" altLang="en-US" sz="2000" dirty="0">
              <a:cs typeface="Arial" panose="020B0604020202020204" pitchFamily="34"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1">
            <a:extLst>
              <a:ext uri="{FF2B5EF4-FFF2-40B4-BE49-F238E27FC236}">
                <a16:creationId xmlns:a16="http://schemas.microsoft.com/office/drawing/2014/main" id="{C7750AD0-01AA-4298-8347-05A6004DBD48}"/>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cs typeface="Arial" panose="020B0604020202020204" pitchFamily="34" charset="0"/>
              </a:rPr>
              <a:t>Innovation: Markets and Technologies</a:t>
            </a:r>
            <a:endParaRPr lang="en-US" altLang="en-US" dirty="0">
              <a:ea typeface="ヒラギノ角ゴ Pro W3" pitchFamily="122" charset="-128"/>
            </a:endParaRPr>
          </a:p>
        </p:txBody>
      </p:sp>
      <p:pic>
        <p:nvPicPr>
          <p:cNvPr id="125956" name="Picture 1" descr="The graphic depicts technologies and markets.">
            <a:extLst>
              <a:ext uri="{FF2B5EF4-FFF2-40B4-BE49-F238E27FC236}">
                <a16:creationId xmlns:a16="http://schemas.microsoft.com/office/drawing/2014/main" id="{DB0A0426-44B3-4E8C-A053-4B579465467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600200"/>
            <a:ext cx="6553200" cy="470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55" name="Text Placeholder 2">
            <a:extLst>
              <a:ext uri="{FF2B5EF4-FFF2-40B4-BE49-F238E27FC236}">
                <a16:creationId xmlns:a16="http://schemas.microsoft.com/office/drawing/2014/main" id="{D918AFCC-E282-49C9-8CD8-514E8B6E4FAD}"/>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10 long image description</a:t>
            </a:r>
            <a:endParaRPr lang="en-US" altLang="en-US"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Title 1">
            <a:extLst>
              <a:ext uri="{FF2B5EF4-FFF2-40B4-BE49-F238E27FC236}">
                <a16:creationId xmlns:a16="http://schemas.microsoft.com/office/drawing/2014/main" id="{41492409-E7EF-493B-B0AD-88FA908ED4C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Incremental vs. Radical Innovation</a:t>
            </a:r>
          </a:p>
        </p:txBody>
      </p:sp>
      <p:sp>
        <p:nvSpPr>
          <p:cNvPr id="128002" name="Content Placeholder 2">
            <a:extLst>
              <a:ext uri="{FF2B5EF4-FFF2-40B4-BE49-F238E27FC236}">
                <a16:creationId xmlns:a16="http://schemas.microsoft.com/office/drawing/2014/main" id="{80C12DD7-5AE0-4CE4-9B35-9328AD722D7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dirty="0">
                <a:ea typeface="ヒラギノ角ゴ Pro W3" pitchFamily="122" charset="-128"/>
              </a:rPr>
              <a:t>Incremental Innovation:</a:t>
            </a:r>
          </a:p>
          <a:p>
            <a:pPr lvl="1">
              <a:spcBef>
                <a:spcPct val="0"/>
              </a:spcBef>
              <a:spcAft>
                <a:spcPts val="600"/>
              </a:spcAft>
            </a:pPr>
            <a:r>
              <a:rPr lang="en-US" altLang="en-US" dirty="0">
                <a:cs typeface="Arial" panose="020B0604020202020204" pitchFamily="34" charset="0"/>
              </a:rPr>
              <a:t>Builds on established knowledge </a:t>
            </a:r>
          </a:p>
          <a:p>
            <a:pPr lvl="1">
              <a:spcBef>
                <a:spcPct val="0"/>
              </a:spcBef>
              <a:spcAft>
                <a:spcPts val="600"/>
              </a:spcAft>
            </a:pPr>
            <a:r>
              <a:rPr lang="en-US" altLang="en-US" dirty="0">
                <a:cs typeface="Arial" panose="020B0604020202020204" pitchFamily="34" charset="0"/>
              </a:rPr>
              <a:t>Results from steady improvement</a:t>
            </a:r>
          </a:p>
          <a:p>
            <a:pPr lvl="1">
              <a:spcBef>
                <a:spcPct val="0"/>
              </a:spcBef>
              <a:spcAft>
                <a:spcPts val="600"/>
              </a:spcAft>
            </a:pPr>
            <a:r>
              <a:rPr lang="en-US" altLang="en-US" dirty="0">
                <a:cs typeface="Arial" panose="020B0604020202020204" pitchFamily="34" charset="0"/>
              </a:rPr>
              <a:t>Targets existing markets and technology</a:t>
            </a:r>
          </a:p>
          <a:p>
            <a:pPr>
              <a:spcBef>
                <a:spcPct val="0"/>
              </a:spcBef>
              <a:spcAft>
                <a:spcPts val="600"/>
              </a:spcAft>
            </a:pPr>
            <a:endParaRPr lang="en-US" altLang="en-US" dirty="0">
              <a:ea typeface="ヒラギノ角ゴ Pro W3" pitchFamily="122" charset="-128"/>
            </a:endParaRPr>
          </a:p>
          <a:p>
            <a:pPr>
              <a:spcBef>
                <a:spcPct val="0"/>
              </a:spcBef>
              <a:spcAft>
                <a:spcPts val="600"/>
              </a:spcAft>
            </a:pPr>
            <a:r>
              <a:rPr lang="en-US" altLang="en-US" dirty="0">
                <a:ea typeface="ヒラギノ角ゴ Pro W3" pitchFamily="122" charset="-128"/>
              </a:rPr>
              <a:t>Radical Innovation:</a:t>
            </a:r>
          </a:p>
          <a:p>
            <a:pPr lvl="1">
              <a:spcBef>
                <a:spcPct val="0"/>
              </a:spcBef>
              <a:spcAft>
                <a:spcPts val="600"/>
              </a:spcAft>
            </a:pPr>
            <a:r>
              <a:rPr lang="en-US" altLang="en-US" dirty="0">
                <a:cs typeface="Arial" panose="020B0604020202020204" pitchFamily="34" charset="0"/>
              </a:rPr>
              <a:t>Novel methods &amp; materials</a:t>
            </a:r>
          </a:p>
          <a:p>
            <a:pPr lvl="1">
              <a:spcBef>
                <a:spcPct val="0"/>
              </a:spcBef>
              <a:spcAft>
                <a:spcPts val="600"/>
              </a:spcAft>
            </a:pPr>
            <a:r>
              <a:rPr lang="en-US" altLang="en-US" dirty="0">
                <a:cs typeface="Arial" panose="020B0604020202020204" pitchFamily="34" charset="0"/>
              </a:rPr>
              <a:t>Entirely new knowledge base</a:t>
            </a:r>
          </a:p>
          <a:p>
            <a:pPr lvl="2">
              <a:spcBef>
                <a:spcPct val="0"/>
              </a:spcBef>
              <a:spcAft>
                <a:spcPts val="600"/>
              </a:spcAft>
            </a:pPr>
            <a:r>
              <a:rPr lang="en-US" altLang="en-US" dirty="0">
                <a:cs typeface="Arial" panose="020B0604020202020204" pitchFamily="34" charset="0"/>
              </a:rPr>
              <a:t>Or, recombination of existing knowledge</a:t>
            </a:r>
          </a:p>
          <a:p>
            <a:pPr lvl="1">
              <a:spcBef>
                <a:spcPct val="0"/>
              </a:spcBef>
              <a:spcAft>
                <a:spcPts val="600"/>
              </a:spcAft>
            </a:pPr>
            <a:r>
              <a:rPr lang="en-US" altLang="en-US" dirty="0">
                <a:cs typeface="Arial" panose="020B0604020202020204" pitchFamily="34" charset="0"/>
              </a:rPr>
              <a:t>Targets new markets and technology</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1">
            <a:extLst>
              <a:ext uri="{FF2B5EF4-FFF2-40B4-BE49-F238E27FC236}">
                <a16:creationId xmlns:a16="http://schemas.microsoft.com/office/drawing/2014/main" id="{78799E37-B21A-4578-A2EF-C9F2DCCB6600}"/>
              </a:ext>
            </a:extLst>
          </p:cNvPr>
          <p:cNvSpPr>
            <a:spLocks noGrp="1"/>
          </p:cNvSpPr>
          <p:nvPr>
            <p:ph type="title"/>
          </p:nvPr>
        </p:nvSpPr>
        <p:spPr bwMode="auto">
          <a:xfrm>
            <a:off x="-9525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Why Incumbent Firms Tend to </a:t>
            </a:r>
            <a:br>
              <a:rPr lang="en-US" altLang="en-US" dirty="0">
                <a:cs typeface="Arial" panose="020B0604020202020204" pitchFamily="34" charset="0"/>
              </a:rPr>
            </a:br>
            <a:r>
              <a:rPr lang="en-US" altLang="en-US" dirty="0">
                <a:cs typeface="Arial" panose="020B0604020202020204" pitchFamily="34" charset="0"/>
              </a:rPr>
              <a:t>Focus Only On Incremental Innovation</a:t>
            </a:r>
          </a:p>
        </p:txBody>
      </p:sp>
      <p:sp>
        <p:nvSpPr>
          <p:cNvPr id="130050" name="Content Placeholder 2">
            <a:extLst>
              <a:ext uri="{FF2B5EF4-FFF2-40B4-BE49-F238E27FC236}">
                <a16:creationId xmlns:a16="http://schemas.microsoft.com/office/drawing/2014/main" id="{89A006DD-329F-45F4-9EBF-08277FD961A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Economic Incentives:</a:t>
            </a:r>
          </a:p>
          <a:p>
            <a:pPr lvl="1"/>
            <a:r>
              <a:rPr lang="en-US" altLang="en-US" dirty="0">
                <a:cs typeface="Arial" panose="020B0604020202020204" pitchFamily="34" charset="0"/>
              </a:rPr>
              <a:t>They must defend their position</a:t>
            </a:r>
          </a:p>
          <a:p>
            <a:r>
              <a:rPr lang="en-US" altLang="en-US" dirty="0">
                <a:ea typeface="ヒラギノ角ゴ Pro W3" pitchFamily="122" charset="-128"/>
              </a:rPr>
              <a:t>Organizational Inertia:</a:t>
            </a:r>
          </a:p>
          <a:p>
            <a:pPr lvl="1"/>
            <a:r>
              <a:rPr lang="en-US" altLang="en-US" dirty="0">
                <a:cs typeface="Arial" panose="020B0604020202020204" pitchFamily="34" charset="0"/>
              </a:rPr>
              <a:t>They have formalized processes and structures</a:t>
            </a:r>
          </a:p>
          <a:p>
            <a:r>
              <a:rPr lang="en-US" altLang="en-US" dirty="0">
                <a:ea typeface="ヒラギノ角ゴ Pro W3" pitchFamily="122" charset="-128"/>
              </a:rPr>
              <a:t>Innovation Ecosystem:</a:t>
            </a:r>
          </a:p>
          <a:p>
            <a:pPr lvl="1"/>
            <a:r>
              <a:rPr lang="en-US" altLang="en-US" dirty="0">
                <a:cs typeface="Arial" panose="020B0604020202020204" pitchFamily="34" charset="0"/>
              </a:rPr>
              <a:t>They rely on certain suppliers, buyers, complementors</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Title 1">
            <a:extLst>
              <a:ext uri="{FF2B5EF4-FFF2-40B4-BE49-F238E27FC236}">
                <a16:creationId xmlns:a16="http://schemas.microsoft.com/office/drawing/2014/main" id="{0181D6B4-E7BE-43B1-B795-5D6627DD41E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Architectural vs. Disruptive Innovation</a:t>
            </a:r>
          </a:p>
        </p:txBody>
      </p:sp>
      <p:sp>
        <p:nvSpPr>
          <p:cNvPr id="131074" name="Content Placeholder 2">
            <a:extLst>
              <a:ext uri="{FF2B5EF4-FFF2-40B4-BE49-F238E27FC236}">
                <a16:creationId xmlns:a16="http://schemas.microsoft.com/office/drawing/2014/main" id="{9DFFF754-C628-44B7-84A3-BBD43470B1C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Architectural Innovation:</a:t>
            </a:r>
          </a:p>
          <a:p>
            <a:pPr lvl="1"/>
            <a:r>
              <a:rPr lang="en-US" altLang="en-US" dirty="0">
                <a:cs typeface="Arial" panose="020B0604020202020204" pitchFamily="34" charset="0"/>
              </a:rPr>
              <a:t>Existing technology leveraged into a new market</a:t>
            </a:r>
          </a:p>
          <a:p>
            <a:pPr lvl="1"/>
            <a:r>
              <a:rPr lang="en-US" altLang="en-US" dirty="0">
                <a:cs typeface="Arial" panose="020B0604020202020204" pitchFamily="34" charset="0"/>
              </a:rPr>
              <a:t>Known components, used in a novel way</a:t>
            </a:r>
          </a:p>
          <a:p>
            <a:r>
              <a:rPr lang="en-US" altLang="en-US" dirty="0">
                <a:ea typeface="ヒラギノ角ゴ Pro W3" pitchFamily="122" charset="-128"/>
              </a:rPr>
              <a:t>Disruptive Innovation:</a:t>
            </a:r>
          </a:p>
          <a:p>
            <a:pPr lvl="1"/>
            <a:r>
              <a:rPr lang="en-US" altLang="en-US" dirty="0">
                <a:cs typeface="Arial" panose="020B0604020202020204" pitchFamily="34" charset="0"/>
              </a:rPr>
              <a:t>Leverages new technologies in existing markets</a:t>
            </a:r>
          </a:p>
          <a:p>
            <a:pPr lvl="1"/>
            <a:r>
              <a:rPr lang="en-US" altLang="en-US" dirty="0">
                <a:cs typeface="Arial" panose="020B0604020202020204" pitchFamily="34" charset="0"/>
              </a:rPr>
              <a:t>New product / process meets existing customer needs</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Title 1">
            <a:extLst>
              <a:ext uri="{FF2B5EF4-FFF2-40B4-BE49-F238E27FC236}">
                <a16:creationId xmlns:a16="http://schemas.microsoft.com/office/drawing/2014/main" id="{BCF3AED5-2D41-4902-8C90-57823754D126}"/>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dirty="0">
                <a:cs typeface="Arial" panose="020B0604020202020204" pitchFamily="34" charset="0"/>
              </a:rPr>
              <a:t>Disruptive Innovation: Riding the Technology Trajectory to Invade Different Market Segments</a:t>
            </a:r>
            <a:endParaRPr lang="en-US" altLang="en-US" sz="3200" dirty="0">
              <a:ea typeface="ヒラギノ角ゴ Pro W3" pitchFamily="122" charset="-128"/>
            </a:endParaRPr>
          </a:p>
        </p:txBody>
      </p:sp>
      <p:sp>
        <p:nvSpPr>
          <p:cNvPr id="8" name="Content Placeholder 2" title=" to Invade Different Market Segments from the Bottom Up">
            <a:extLst>
              <a:ext uri="{FF2B5EF4-FFF2-40B4-BE49-F238E27FC236}">
                <a16:creationId xmlns:a16="http://schemas.microsoft.com/office/drawing/2014/main" id="{C803FE79-E8AD-4B9E-BD2C-BC4C34CA4D5D}"/>
              </a:ext>
            </a:extLst>
          </p:cNvPr>
          <p:cNvSpPr>
            <a:spLocks noGrp="1"/>
          </p:cNvSpPr>
          <p:nvPr>
            <p:ph idx="1"/>
          </p:nvPr>
        </p:nvSpPr>
        <p:spPr>
          <a:xfrm>
            <a:off x="457200" y="1417638"/>
            <a:ext cx="8229600" cy="5135562"/>
          </a:xfrm>
        </p:spPr>
        <p:txBody>
          <a:bodyPr vert="horz" wrap="square" lIns="91440" tIns="45720" rIns="91440" bIns="45720" numCol="1" anchor="t" anchorCtr="0" compatLnSpc="1">
            <a:prstTxWarp prst="textNoShape">
              <a:avLst/>
            </a:prstTxWarp>
          </a:bodyPr>
          <a:lstStyle/>
          <a:p>
            <a:r>
              <a:rPr lang="en-US" altLang="en-US" sz="2000" dirty="0">
                <a:latin typeface="Arial" panose="020B0604020202020204" pitchFamily="34" charset="0"/>
                <a:cs typeface="Arial" panose="020B0604020202020204" pitchFamily="34" charset="0"/>
              </a:rPr>
              <a:t>Begins as a low cost solution to existing problem</a:t>
            </a:r>
          </a:p>
          <a:p>
            <a:r>
              <a:rPr lang="en-US" altLang="en-US" sz="2000" dirty="0">
                <a:latin typeface="Arial" panose="020B0604020202020204" pitchFamily="34" charset="0"/>
                <a:cs typeface="Arial" panose="020B0604020202020204" pitchFamily="34" charset="0"/>
              </a:rPr>
              <a:t>The rate of technological improvement increases</a:t>
            </a:r>
          </a:p>
          <a:p>
            <a:endParaRPr lang="en-US" altLang="en-US" dirty="0">
              <a:latin typeface="Arial" panose="020B0604020202020204" pitchFamily="34" charset="0"/>
              <a:cs typeface="Arial" panose="020B0604020202020204" pitchFamily="34" charset="0"/>
            </a:endParaRPr>
          </a:p>
        </p:txBody>
      </p:sp>
      <p:pic>
        <p:nvPicPr>
          <p:cNvPr id="133125" name="Picture 1" descr="Graphic shows disruptive innovation trajectory">
            <a:extLst>
              <a:ext uri="{FF2B5EF4-FFF2-40B4-BE49-F238E27FC236}">
                <a16:creationId xmlns:a16="http://schemas.microsoft.com/office/drawing/2014/main" id="{857C0DA5-1BF6-4C8F-9C71-B042AA3A18A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511425"/>
            <a:ext cx="7010400" cy="385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22" name="Content Placeholder 2">
            <a:extLst>
              <a:ext uri="{FF2B5EF4-FFF2-40B4-BE49-F238E27FC236}">
                <a16:creationId xmlns:a16="http://schemas.microsoft.com/office/drawing/2014/main" id="{3A8ACEDE-FB9C-47CA-BABD-16505A6EA5CD}"/>
              </a:ext>
            </a:extLst>
          </p:cNvPr>
          <p:cNvSpPr>
            <a:spLocks noGrp="1" noChangeArrowheads="1"/>
          </p:cNvSpPr>
          <p:nvPr>
            <p:ph sz="half" idx="2"/>
          </p:nvPr>
        </p:nvSpPr>
        <p:spPr bwMode="auto">
          <a:xfrm>
            <a:off x="7162800" y="6334125"/>
            <a:ext cx="1752600" cy="407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7.12</a:t>
            </a:r>
          </a:p>
        </p:txBody>
      </p:sp>
      <p:sp>
        <p:nvSpPr>
          <p:cNvPr id="133123" name="Text Placeholder 2">
            <a:extLst>
              <a:ext uri="{FF2B5EF4-FFF2-40B4-BE49-F238E27FC236}">
                <a16:creationId xmlns:a16="http://schemas.microsoft.com/office/drawing/2014/main" id="{9C91046D-1C54-4DE0-BE3F-68310CDF1C97}"/>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11 long image description</a:t>
            </a:r>
            <a:endParaRPr lang="en-US" altLang="en-US" dirty="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Title 1">
            <a:extLst>
              <a:ext uri="{FF2B5EF4-FFF2-40B4-BE49-F238E27FC236}">
                <a16:creationId xmlns:a16="http://schemas.microsoft.com/office/drawing/2014/main" id="{4267D1C3-F980-48DF-9D83-49FAF716223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How to Respond to Disruptive Innovation</a:t>
            </a:r>
          </a:p>
        </p:txBody>
      </p:sp>
      <p:sp>
        <p:nvSpPr>
          <p:cNvPr id="135170" name="Content Placeholder 2">
            <a:extLst>
              <a:ext uri="{FF2B5EF4-FFF2-40B4-BE49-F238E27FC236}">
                <a16:creationId xmlns:a16="http://schemas.microsoft.com/office/drawing/2014/main" id="{7CEC5D96-9E6F-43E1-8487-C0F23D4DA56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Continue to innovate</a:t>
            </a:r>
          </a:p>
          <a:p>
            <a:pPr lvl="1"/>
            <a:r>
              <a:rPr lang="en-US" altLang="en-US" dirty="0">
                <a:cs typeface="Arial" panose="020B0604020202020204" pitchFamily="34" charset="0"/>
              </a:rPr>
              <a:t>Stay ahead of the competition</a:t>
            </a:r>
          </a:p>
          <a:p>
            <a:r>
              <a:rPr lang="en-US" altLang="en-US" dirty="0">
                <a:ea typeface="ヒラギノ角ゴ Pro W3" pitchFamily="122" charset="-128"/>
              </a:rPr>
              <a:t>Guard against disruptive innovation </a:t>
            </a:r>
          </a:p>
          <a:p>
            <a:pPr lvl="1"/>
            <a:r>
              <a:rPr lang="en-US" altLang="en-US" dirty="0">
                <a:cs typeface="Arial" panose="020B0604020202020204" pitchFamily="34" charset="0"/>
              </a:rPr>
              <a:t>Protect the low end of the market </a:t>
            </a:r>
          </a:p>
          <a:p>
            <a:r>
              <a:rPr lang="en-US" altLang="en-US" dirty="0">
                <a:ea typeface="ヒラギノ角ゴ Pro W3" pitchFamily="122" charset="-128"/>
              </a:rPr>
              <a:t>Disrupt yourself</a:t>
            </a:r>
          </a:p>
          <a:p>
            <a:pPr lvl="1"/>
            <a:r>
              <a:rPr lang="en-US" altLang="en-US" dirty="0">
                <a:cs typeface="Arial" panose="020B0604020202020204" pitchFamily="34" charset="0"/>
              </a:rPr>
              <a:t>Don’t wait for others to disrupt you</a:t>
            </a:r>
          </a:p>
          <a:p>
            <a:pPr lvl="1"/>
            <a:r>
              <a:rPr lang="en-US" altLang="en-US" dirty="0">
                <a:cs typeface="Arial" panose="020B0604020202020204" pitchFamily="34" charset="0"/>
              </a:rPr>
              <a:t>Called “reverse innovation”</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Title 1">
            <a:extLst>
              <a:ext uri="{FF2B5EF4-FFF2-40B4-BE49-F238E27FC236}">
                <a16:creationId xmlns:a16="http://schemas.microsoft.com/office/drawing/2014/main" id="{3B929F30-E477-4691-9B95-9E0ADEB1260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Pipeline vs. Platform Businesses</a:t>
            </a:r>
          </a:p>
        </p:txBody>
      </p:sp>
      <p:sp>
        <p:nvSpPr>
          <p:cNvPr id="137220" name="Content Placeholder 1">
            <a:extLst>
              <a:ext uri="{FF2B5EF4-FFF2-40B4-BE49-F238E27FC236}">
                <a16:creationId xmlns:a16="http://schemas.microsoft.com/office/drawing/2014/main" id="{A3D1A0CC-5237-4FF1-9767-D6D82FD2170F}"/>
              </a:ext>
            </a:extLst>
          </p:cNvPr>
          <p:cNvSpPr>
            <a:spLocks noGrp="1"/>
          </p:cNvSpPr>
          <p:nvPr>
            <p:ph idx="1"/>
          </p:nvPr>
        </p:nvSpPr>
        <p:spPr bwMode="auto">
          <a:xfrm>
            <a:off x="457200" y="1417638"/>
            <a:ext cx="84582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Pipeline Business</a:t>
            </a:r>
          </a:p>
          <a:p>
            <a:pPr lvl="1"/>
            <a:r>
              <a:rPr lang="en-US" altLang="en-US" dirty="0"/>
              <a:t>Linear transformation through the value chain</a:t>
            </a:r>
          </a:p>
          <a:p>
            <a:pPr lvl="1"/>
            <a:r>
              <a:rPr lang="en-US" altLang="en-US" dirty="0"/>
              <a:t>R&amp;D, then design, then manufacture, then sell</a:t>
            </a:r>
          </a:p>
          <a:p>
            <a:r>
              <a:rPr lang="en-US" altLang="en-US" dirty="0"/>
              <a:t>Platform Business</a:t>
            </a:r>
          </a:p>
          <a:p>
            <a:pPr lvl="1"/>
            <a:r>
              <a:rPr lang="en-US" altLang="en-US" dirty="0"/>
              <a:t>Enables interaction between producers and consumers</a:t>
            </a:r>
          </a:p>
          <a:p>
            <a:pPr lvl="1"/>
            <a:r>
              <a:rPr lang="en-US" altLang="en-US" dirty="0"/>
              <a:t>Enable matches among users</a:t>
            </a:r>
          </a:p>
          <a:p>
            <a:pPr lvl="1"/>
            <a:r>
              <a:rPr lang="en-US" altLang="en-US" dirty="0"/>
              <a:t>Provides infrastructure and governance</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Title 1">
            <a:extLst>
              <a:ext uri="{FF2B5EF4-FFF2-40B4-BE49-F238E27FC236}">
                <a16:creationId xmlns:a16="http://schemas.microsoft.com/office/drawing/2014/main" id="{CED0D146-E2B5-44B7-B29B-406DA94BA9F1}"/>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cs typeface="Arial" panose="020B0604020202020204" pitchFamily="34" charset="0"/>
              </a:rPr>
              <a:t>The Platform Ecosystem</a:t>
            </a:r>
            <a:endParaRPr lang="en-US" altLang="en-US" dirty="0">
              <a:ea typeface="ヒラギノ角ゴ Pro W3" pitchFamily="122" charset="-128"/>
            </a:endParaRPr>
          </a:p>
        </p:txBody>
      </p:sp>
      <p:pic>
        <p:nvPicPr>
          <p:cNvPr id="139269" name="Picture 1" descr="Graphic of the platform ecosystem">
            <a:extLst>
              <a:ext uri="{FF2B5EF4-FFF2-40B4-BE49-F238E27FC236}">
                <a16:creationId xmlns:a16="http://schemas.microsoft.com/office/drawing/2014/main" id="{028AA241-939E-45B4-858C-AC0158141F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905000"/>
            <a:ext cx="8197850" cy="308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266" name="Content Placeholder 2">
            <a:extLst>
              <a:ext uri="{FF2B5EF4-FFF2-40B4-BE49-F238E27FC236}">
                <a16:creationId xmlns:a16="http://schemas.microsoft.com/office/drawing/2014/main" id="{337A6F1A-39E7-4C06-9354-C7F8CDB5E0DC}"/>
              </a:ext>
            </a:extLst>
          </p:cNvPr>
          <p:cNvSpPr>
            <a:spLocks noGrp="1" noChangeArrowheads="1"/>
          </p:cNvSpPr>
          <p:nvPr>
            <p:ph sz="half" idx="2"/>
          </p:nvPr>
        </p:nvSpPr>
        <p:spPr bwMode="auto">
          <a:xfrm>
            <a:off x="7162800" y="6334125"/>
            <a:ext cx="1828800" cy="407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7.13</a:t>
            </a:r>
          </a:p>
        </p:txBody>
      </p:sp>
      <p:sp>
        <p:nvSpPr>
          <p:cNvPr id="139268" name="Content Placeholder 1">
            <a:extLst>
              <a:ext uri="{FF2B5EF4-FFF2-40B4-BE49-F238E27FC236}">
                <a16:creationId xmlns:a16="http://schemas.microsoft.com/office/drawing/2014/main" id="{374BB91E-8A5C-48CF-842F-B30252A40BF4}"/>
              </a:ext>
            </a:extLst>
          </p:cNvPr>
          <p:cNvSpPr>
            <a:spLocks noGrp="1"/>
          </p:cNvSpPr>
          <p:nvPr>
            <p:ph sz="half" idx="1"/>
          </p:nvPr>
        </p:nvSpPr>
        <p:spPr bwMode="auto">
          <a:xfrm>
            <a:off x="152400" y="6096000"/>
            <a:ext cx="8839200" cy="357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1000" dirty="0"/>
              <a:t>SOURCE: Adapted from Marshall W. Van Alstyne, Geoffrey G. Parker, and Sangeet Paul Choudary, “Pipelines, Platforms, and the New Rules of Strategy,” </a:t>
            </a:r>
            <a:r>
              <a:rPr lang="en-US" altLang="en-US" sz="1000" i="1" dirty="0"/>
              <a:t>Harvard Business Review,</a:t>
            </a:r>
            <a:r>
              <a:rPr lang="en-US" altLang="en-US" sz="1000" dirty="0"/>
              <a:t> April 2016.</a:t>
            </a:r>
          </a:p>
        </p:txBody>
      </p:sp>
      <p:sp>
        <p:nvSpPr>
          <p:cNvPr id="139267" name="Text Placeholder 2">
            <a:extLst>
              <a:ext uri="{FF2B5EF4-FFF2-40B4-BE49-F238E27FC236}">
                <a16:creationId xmlns:a16="http://schemas.microsoft.com/office/drawing/2014/main" id="{FC387E5B-C84D-476C-A019-E54FD9D6F06F}"/>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12 long image description</a:t>
            </a:r>
            <a:endParaRPr lang="en-US" altLang="en-US" dirty="0"/>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
            <a:extLst>
              <a:ext uri="{FF2B5EF4-FFF2-40B4-BE49-F238E27FC236}">
                <a16:creationId xmlns:a16="http://schemas.microsoft.com/office/drawing/2014/main" id="{425439C4-1AE7-444C-B83F-B3BFCC8FBE0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Advantages of the Platform Business Model</a:t>
            </a:r>
          </a:p>
        </p:txBody>
      </p:sp>
      <p:sp>
        <p:nvSpPr>
          <p:cNvPr id="141316" name="Content Placeholder 1">
            <a:extLst>
              <a:ext uri="{FF2B5EF4-FFF2-40B4-BE49-F238E27FC236}">
                <a16:creationId xmlns:a16="http://schemas.microsoft.com/office/drawing/2014/main" id="{4C199394-8ED9-455B-8405-8BCB4F70CB8B}"/>
              </a:ext>
            </a:extLst>
          </p:cNvPr>
          <p:cNvSpPr>
            <a:spLocks noGrp="1"/>
          </p:cNvSpPr>
          <p:nvPr>
            <p:ph idx="1"/>
          </p:nvPr>
        </p:nvSpPr>
        <p:spPr bwMode="auto">
          <a:xfrm>
            <a:off x="457200" y="1417638"/>
            <a:ext cx="84582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They scale more efficiently.</a:t>
            </a:r>
          </a:p>
          <a:p>
            <a:pPr lvl="1"/>
            <a:r>
              <a:rPr lang="en-US" altLang="en-US" dirty="0"/>
              <a:t>There are no gatekeepers.</a:t>
            </a:r>
          </a:p>
          <a:p>
            <a:r>
              <a:rPr lang="en-US" altLang="en-US" dirty="0"/>
              <a:t>They unlock new sources of value creation and supply.</a:t>
            </a:r>
          </a:p>
          <a:p>
            <a:r>
              <a:rPr lang="en-US" altLang="en-US" dirty="0"/>
              <a:t>They benefit from community feedback.</a:t>
            </a:r>
          </a:p>
          <a:p>
            <a:r>
              <a:rPr lang="en-US" altLang="en-US" dirty="0"/>
              <a:t>Success occurs when positive network effects are realized.</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9543327A-C24D-425B-97E1-3E67CC770AF1}"/>
              </a:ext>
            </a:extLst>
          </p:cNvPr>
          <p:cNvSpPr>
            <a:spLocks noGrp="1"/>
          </p:cNvSpPr>
          <p:nvPr>
            <p:ph type="title"/>
          </p:nvPr>
        </p:nvSpPr>
        <p:spPr bwMode="auto">
          <a:xfrm>
            <a:off x="0" y="2362200"/>
            <a:ext cx="9144000" cy="1887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Appendices</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Descriptions of Visual Graphics to Support</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Student Accessibility Needs</a:t>
            </a:r>
          </a:p>
        </p:txBody>
      </p:sp>
    </p:spTree>
    <p:extLst>
      <p:ext uri="{BB962C8B-B14F-4D97-AF65-F5344CB8AC3E}">
        <p14:creationId xmlns:p14="http://schemas.microsoft.com/office/powerpoint/2010/main" val="429353379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1">
            <a:extLst>
              <a:ext uri="{FF2B5EF4-FFF2-40B4-BE49-F238E27FC236}">
                <a16:creationId xmlns:a16="http://schemas.microsoft.com/office/drawing/2014/main" id="{E2B66D23-72D1-4D3D-9F9C-31DB9872A9BA}"/>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Innovation Is a Competitive Weapon</a:t>
            </a:r>
          </a:p>
        </p:txBody>
      </p:sp>
      <p:sp>
        <p:nvSpPr>
          <p:cNvPr id="77826" name="Content Placeholder 2">
            <a:extLst>
              <a:ext uri="{FF2B5EF4-FFF2-40B4-BE49-F238E27FC236}">
                <a16:creationId xmlns:a16="http://schemas.microsoft.com/office/drawing/2014/main" id="{658ACFD1-890F-4E32-AF73-FA93B9C1553D}"/>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Innovation can create and destroy value.</a:t>
            </a:r>
          </a:p>
          <a:p>
            <a:pPr lvl="1"/>
            <a:r>
              <a:rPr lang="en-US" altLang="en-US" dirty="0">
                <a:ea typeface="ヒラギノ角ゴ Pro W3" pitchFamily="122" charset="-128"/>
              </a:rPr>
              <a:t>Traditional networks vs. cable providers</a:t>
            </a:r>
          </a:p>
          <a:p>
            <a:pPr lvl="1"/>
            <a:r>
              <a:rPr lang="en-US" altLang="en-US" dirty="0">
                <a:ea typeface="ヒラギノ角ゴ Pro W3" pitchFamily="122" charset="-128"/>
              </a:rPr>
              <a:t>Cable providers vs. streaming content</a:t>
            </a:r>
          </a:p>
          <a:p>
            <a:pPr lvl="1"/>
            <a:r>
              <a:rPr lang="en-US" altLang="en-US" dirty="0">
                <a:ea typeface="ヒラギノ角ゴ Pro W3" pitchFamily="122" charset="-128"/>
              </a:rPr>
              <a:t>Typewriters to PC’s to mobile devices</a:t>
            </a:r>
          </a:p>
          <a:p>
            <a:r>
              <a:rPr lang="en-US" altLang="en-US" dirty="0">
                <a:ea typeface="ヒラギノ角ゴ Pro W3" pitchFamily="122" charset="-128"/>
              </a:rPr>
              <a:t>Innovation often comes in waves.</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61" name="Title 9">
            <a:extLst>
              <a:ext uri="{FF2B5EF4-FFF2-40B4-BE49-F238E27FC236}">
                <a16:creationId xmlns:a16="http://schemas.microsoft.com/office/drawing/2014/main" id="{5F9A23D0-366D-4CB0-9209-AE41494ADDE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1 The </a:t>
            </a:r>
            <a:r>
              <a:rPr lang="en-US" altLang="en-US" dirty="0">
                <a:ea typeface="ヒラギノ角ゴ Pro W3" pitchFamily="122" charset="-128"/>
              </a:rPr>
              <a:t>AFI Strategy Framework</a:t>
            </a:r>
            <a:endParaRPr lang="en-US" altLang="en-US" dirty="0"/>
          </a:p>
        </p:txBody>
      </p:sp>
      <p:sp>
        <p:nvSpPr>
          <p:cNvPr id="143362" name="Content Placeholder 10">
            <a:extLst>
              <a:ext uri="{FF2B5EF4-FFF2-40B4-BE49-F238E27FC236}">
                <a16:creationId xmlns:a16="http://schemas.microsoft.com/office/drawing/2014/main" id="{AFE07DBD-9F9C-465C-82BF-59D031044BA5}"/>
              </a:ext>
            </a:extLst>
          </p:cNvPr>
          <p:cNvSpPr>
            <a:spLocks noGrp="1"/>
          </p:cNvSpPr>
          <p:nvPr>
            <p:ph idx="1"/>
          </p:nvPr>
        </p:nvSpPr>
        <p:spPr bwMode="auto">
          <a:xfrm>
            <a:off x="457200" y="1371600"/>
            <a:ext cx="8229600"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200" dirty="0"/>
              <a:t>The important inside circle is titled "Gaining and Sustaining a Competitive Advantage" that is at the very center of the image, with five different circles on the outside of it. Arrows go back and forth from the center circle to each of the five outer circles. The five outer circles are labeled: (1) Getting Started, (2) External and Internal Analysis, (3) Formulation: Business Strategy, (4) Formulation, Corporate Strategy, and (5) Implementation.</a:t>
            </a:r>
          </a:p>
          <a:p>
            <a:pPr marL="0" indent="0">
              <a:buFont typeface="Arial" panose="020B0604020202020204" pitchFamily="34" charset="0"/>
              <a:buNone/>
            </a:pPr>
            <a:r>
              <a:rPr lang="en-US" altLang="en-US" sz="1200" dirty="0"/>
              <a:t>Each of these outer five circles have a brief description beside them to explain what the circle means:</a:t>
            </a:r>
          </a:p>
          <a:p>
            <a:pPr marL="0" indent="0">
              <a:buFont typeface="Arial" panose="020B0604020202020204" pitchFamily="34" charset="0"/>
              <a:buNone/>
            </a:pPr>
            <a:r>
              <a:rPr lang="en-US" altLang="en-US" sz="1200" dirty="0"/>
              <a:t>Under the first outer circle titled "Getting Started," it says: Part 1, Strategy Analysis, "What is Strategy (Chapter 1)" and "Strategic Leadership: Managing the Strategy Process (Chapter 2)."</a:t>
            </a:r>
          </a:p>
          <a:p>
            <a:pPr marL="0" indent="0">
              <a:buFont typeface="Arial" panose="020B0604020202020204" pitchFamily="34" charset="0"/>
              <a:buNone/>
            </a:pPr>
            <a:r>
              <a:rPr lang="en-US" altLang="en-US" sz="1200" dirty="0"/>
              <a:t>Under the second outer circle titled "External and Internal Analysis," it says: Part 1, Strategy Analysis, "External Analysis: Industry Structure, Competitive Forces and Strategic Groups (Chapter 3)," "Internal Analysis: Resources, Capabilities and Core Competencies (Chapter 4)," and "Competitive Advantage, Firm Performance, and Business Models (Chapter 5)."</a:t>
            </a:r>
          </a:p>
          <a:p>
            <a:pPr marL="0" indent="0">
              <a:buFont typeface="Arial" panose="020B0604020202020204" pitchFamily="34" charset="0"/>
              <a:buNone/>
            </a:pPr>
            <a:r>
              <a:rPr lang="en-US" altLang="en-US" sz="1200" dirty="0"/>
              <a:t>Under the third outer circle titled "Formulation: Business Strategy," it says: Part 2, Strategy Formulation, "Business Strategy: Differentiation, Cost Leadership and Integration (Chapter 6)" and "Business Strategy, Innovation and Entrepreneurship (Chapter 7)."</a:t>
            </a:r>
          </a:p>
          <a:p>
            <a:pPr marL="0" indent="0">
              <a:buFont typeface="Arial" panose="020B0604020202020204" pitchFamily="34" charset="0"/>
              <a:buNone/>
            </a:pPr>
            <a:r>
              <a:rPr lang="en-US" altLang="en-US" sz="1200" dirty="0"/>
              <a:t>Under the fourth outer circle titled "Formulation: Corporate Strategy," it says: Part 2, Strategy Formulation, "Corporate Strategy: Vertical Integration and Diversification (Chapter 8)," "Corporate Strategy: Strategic Alliances, Mergers and Acquisitions (Chapter 9)," and "Global Strategy: Competing Around the World (Chapter 10)."</a:t>
            </a:r>
          </a:p>
          <a:p>
            <a:pPr marL="0" indent="0">
              <a:buFont typeface="Arial" panose="020B0604020202020204" pitchFamily="34" charset="0"/>
              <a:buNone/>
            </a:pPr>
            <a:r>
              <a:rPr lang="en-US" altLang="en-US" sz="1200" dirty="0"/>
              <a:t>Under the fifth outer circle titled "Implementation," it says: Part 3, Strategy Implementation, "Organizational Design: Structure, Culture and Control (Chapter 11)," and "Corporate Governance and Business Ethics (Chapter 12)."</a:t>
            </a:r>
          </a:p>
        </p:txBody>
      </p:sp>
      <p:sp>
        <p:nvSpPr>
          <p:cNvPr id="143363" name="Text Placeholder 12">
            <a:extLst>
              <a:ext uri="{FF2B5EF4-FFF2-40B4-BE49-F238E27FC236}">
                <a16:creationId xmlns:a16="http://schemas.microsoft.com/office/drawing/2014/main" id="{EAAA3A82-1E5E-43DC-AEA4-9209D1A0A55F}"/>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4385" name="Title 9">
            <a:extLst>
              <a:ext uri="{FF2B5EF4-FFF2-40B4-BE49-F238E27FC236}">
                <a16:creationId xmlns:a16="http://schemas.microsoft.com/office/drawing/2014/main" id="{A41C5C06-C17A-4654-8142-E6FC30057559}"/>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2 </a:t>
            </a:r>
            <a:r>
              <a:rPr lang="en-IN" altLang="en-US" sz="2800" dirty="0">
                <a:cs typeface="Arial" panose="020B0604020202020204" pitchFamily="34" charset="0"/>
              </a:rPr>
              <a:t>The Speed of Technological Change Accelerates</a:t>
            </a:r>
            <a:endParaRPr lang="en-US" altLang="en-US" sz="2800" dirty="0"/>
          </a:p>
        </p:txBody>
      </p:sp>
      <p:sp>
        <p:nvSpPr>
          <p:cNvPr id="144386" name="Content Placeholder 10">
            <a:extLst>
              <a:ext uri="{FF2B5EF4-FFF2-40B4-BE49-F238E27FC236}">
                <a16:creationId xmlns:a16="http://schemas.microsoft.com/office/drawing/2014/main" id="{CD5CD279-4CC5-483C-A919-4EFB035C4EFE}"/>
              </a:ext>
            </a:extLst>
          </p:cNvPr>
          <p:cNvSpPr>
            <a:spLocks noGrp="1"/>
          </p:cNvSpPr>
          <p:nvPr>
            <p:ph idx="1"/>
          </p:nvPr>
        </p:nvSpPr>
        <p:spPr bwMode="auto">
          <a:xfrm>
            <a:off x="457200" y="1371600"/>
            <a:ext cx="8229600"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As an example, it took 84 years for half of the U.S. population to own a car, but only 28 years for half the population to own a TV. The pace of the adoption rate of recent innovations continues to accelerate. It took 19 years for the PC to reach 50 percent ownership, but only 6 years for MP3 players to accomplish the same diffusion rate.</a:t>
            </a:r>
          </a:p>
        </p:txBody>
      </p:sp>
      <p:sp>
        <p:nvSpPr>
          <p:cNvPr id="144387" name="Text Placeholder 12">
            <a:extLst>
              <a:ext uri="{FF2B5EF4-FFF2-40B4-BE49-F238E27FC236}">
                <a16:creationId xmlns:a16="http://schemas.microsoft.com/office/drawing/2014/main" id="{6F6D066E-2D3A-4519-B96D-8B7D87259E93}"/>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5409" name="Title 9">
            <a:extLst>
              <a:ext uri="{FF2B5EF4-FFF2-40B4-BE49-F238E27FC236}">
                <a16:creationId xmlns:a16="http://schemas.microsoft.com/office/drawing/2014/main" id="{6E453D99-B7B0-43EF-A750-E8F68175A703}"/>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3 </a:t>
            </a:r>
            <a:r>
              <a:rPr lang="en-US" altLang="en-US" sz="2800" dirty="0">
                <a:cs typeface="Arial" panose="020B0604020202020204" pitchFamily="34" charset="0"/>
              </a:rPr>
              <a:t>The Innovation Process</a:t>
            </a:r>
            <a:endParaRPr lang="en-US" altLang="en-US" sz="2800" dirty="0"/>
          </a:p>
        </p:txBody>
      </p:sp>
      <p:sp>
        <p:nvSpPr>
          <p:cNvPr id="145410" name="Content Placeholder 10">
            <a:extLst>
              <a:ext uri="{FF2B5EF4-FFF2-40B4-BE49-F238E27FC236}">
                <a16:creationId xmlns:a16="http://schemas.microsoft.com/office/drawing/2014/main" id="{66296798-839B-42F1-92C3-A4F1D292CE08}"/>
              </a:ext>
            </a:extLst>
          </p:cNvPr>
          <p:cNvSpPr>
            <a:spLocks noGrp="1"/>
          </p:cNvSpPr>
          <p:nvPr>
            <p:ph idx="1"/>
          </p:nvPr>
        </p:nvSpPr>
        <p:spPr bwMode="auto">
          <a:xfrm>
            <a:off x="457200" y="1371600"/>
            <a:ext cx="8229600"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This image is of an upward facing arrow, at the bottom is the word idea, and then moving sequentially upward are the words invention, innovation and imitation. This image is intended to convey that broadly viewed, innovation describes the discovery, development, and transformation of new knowledge in a four-step process captured in the four I’s: idea, invention, innovation, and imitation. </a:t>
            </a:r>
          </a:p>
        </p:txBody>
      </p:sp>
      <p:sp>
        <p:nvSpPr>
          <p:cNvPr id="145411" name="Text Placeholder 12">
            <a:extLst>
              <a:ext uri="{FF2B5EF4-FFF2-40B4-BE49-F238E27FC236}">
                <a16:creationId xmlns:a16="http://schemas.microsoft.com/office/drawing/2014/main" id="{0C660E8C-CD15-408D-8282-63CA10FCA076}"/>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6433" name="Title 9">
            <a:extLst>
              <a:ext uri="{FF2B5EF4-FFF2-40B4-BE49-F238E27FC236}">
                <a16:creationId xmlns:a16="http://schemas.microsoft.com/office/drawing/2014/main" id="{E95BEAFB-C374-4F77-BAC5-DE7CDCDABC32}"/>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4 </a:t>
            </a:r>
            <a:r>
              <a:rPr lang="en-US" altLang="en-US" sz="2800" dirty="0">
                <a:cs typeface="Arial" panose="020B0604020202020204" pitchFamily="34" charset="0"/>
              </a:rPr>
              <a:t>What Is Innovation?</a:t>
            </a:r>
            <a:endParaRPr lang="en-US" altLang="en-US" sz="2800" dirty="0"/>
          </a:p>
        </p:txBody>
      </p:sp>
      <p:sp>
        <p:nvSpPr>
          <p:cNvPr id="146434" name="Content Placeholder 10">
            <a:extLst>
              <a:ext uri="{FF2B5EF4-FFF2-40B4-BE49-F238E27FC236}">
                <a16:creationId xmlns:a16="http://schemas.microsoft.com/office/drawing/2014/main" id="{F9ABB824-D175-464D-8C36-076E47A26746}"/>
              </a:ext>
            </a:extLst>
          </p:cNvPr>
          <p:cNvSpPr>
            <a:spLocks noGrp="1"/>
          </p:cNvSpPr>
          <p:nvPr>
            <p:ph idx="1"/>
          </p:nvPr>
        </p:nvSpPr>
        <p:spPr bwMode="auto">
          <a:xfrm>
            <a:off x="457200" y="1371600"/>
            <a:ext cx="8229600"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This image has three overlapping circles which each read: novel, useful, implemented. In the middle of the three circles is the word “innovation.” This image is meant to convey that innovation needs to be novel, useful, and successfully implemented to help firms gain and sustain a competitive advantage.</a:t>
            </a:r>
          </a:p>
        </p:txBody>
      </p:sp>
      <p:sp>
        <p:nvSpPr>
          <p:cNvPr id="146435" name="Text Placeholder 12">
            <a:extLst>
              <a:ext uri="{FF2B5EF4-FFF2-40B4-BE49-F238E27FC236}">
                <a16:creationId xmlns:a16="http://schemas.microsoft.com/office/drawing/2014/main" id="{F298D638-BEBF-4FF3-8C78-1815917C4ACE}"/>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7457" name="Title 1">
            <a:extLst>
              <a:ext uri="{FF2B5EF4-FFF2-40B4-BE49-F238E27FC236}">
                <a16:creationId xmlns:a16="http://schemas.microsoft.com/office/drawing/2014/main" id="{08305349-C3DF-43A6-A544-A21BD0C646B4}"/>
              </a:ext>
            </a:extLst>
          </p:cNvPr>
          <p:cNvSpPr>
            <a:spLocks noGrp="1"/>
          </p:cNvSpPr>
          <p:nvPr>
            <p:ph type="title"/>
          </p:nvPr>
        </p:nvSpPr>
        <p:spPr bwMode="auto">
          <a:xfrm>
            <a:off x="-15240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5 Industry Life Cycle: The Smartphone Industry</a:t>
            </a:r>
          </a:p>
        </p:txBody>
      </p:sp>
      <p:sp>
        <p:nvSpPr>
          <p:cNvPr id="147458" name="Content Placeholder 9">
            <a:extLst>
              <a:ext uri="{FF2B5EF4-FFF2-40B4-BE49-F238E27FC236}">
                <a16:creationId xmlns:a16="http://schemas.microsoft.com/office/drawing/2014/main" id="{5F6F1E98-F916-4C59-9560-E08632F27AEB}"/>
              </a:ext>
            </a:extLst>
          </p:cNvPr>
          <p:cNvSpPr>
            <a:spLocks noGrp="1"/>
          </p:cNvSpPr>
          <p:nvPr>
            <p:ph idx="1"/>
          </p:nvPr>
        </p:nvSpPr>
        <p:spPr bwMode="auto">
          <a:xfrm>
            <a:off x="457200" y="1371600"/>
            <a:ext cx="8229600" cy="434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In a stylized industry life cycle model, the horizontal axis shows time (in years) and the vertical axis market size. This image takes a snapshot of the global smartphone industry in the year 2016. This implies that we are joining two different life cycles (one for emerging economies and one for developed economies) in the same exhibit at one point in time. In emerging economies, smartphones are in the Growth stage. In developed economies however, they are in the Maturity stage.</a:t>
            </a:r>
          </a:p>
        </p:txBody>
      </p:sp>
      <p:sp>
        <p:nvSpPr>
          <p:cNvPr id="147459" name="Text Placeholder 11">
            <a:extLst>
              <a:ext uri="{FF2B5EF4-FFF2-40B4-BE49-F238E27FC236}">
                <a16:creationId xmlns:a16="http://schemas.microsoft.com/office/drawing/2014/main" id="{07B52513-73E1-486E-975D-141536C786D0}"/>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8481" name="Title 1">
            <a:extLst>
              <a:ext uri="{FF2B5EF4-FFF2-40B4-BE49-F238E27FC236}">
                <a16:creationId xmlns:a16="http://schemas.microsoft.com/office/drawing/2014/main" id="{AC3A3C2E-8011-442F-AA1A-0CF7C9EFBDD9}"/>
              </a:ext>
            </a:extLst>
          </p:cNvPr>
          <p:cNvSpPr>
            <a:spLocks noGrp="1"/>
          </p:cNvSpPr>
          <p:nvPr>
            <p:ph type="title"/>
          </p:nvPr>
        </p:nvSpPr>
        <p:spPr bwMode="auto">
          <a:xfrm>
            <a:off x="-26988" y="152400"/>
            <a:ext cx="9144001"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t>Appendix 6 Network Effects in the Introduction Stage</a:t>
            </a:r>
          </a:p>
        </p:txBody>
      </p:sp>
      <p:sp>
        <p:nvSpPr>
          <p:cNvPr id="148482" name="Content Placeholder 9">
            <a:extLst>
              <a:ext uri="{FF2B5EF4-FFF2-40B4-BE49-F238E27FC236}">
                <a16:creationId xmlns:a16="http://schemas.microsoft.com/office/drawing/2014/main" id="{36232A49-1897-400E-96BB-9AE0B5F805A6}"/>
              </a:ext>
            </a:extLst>
          </p:cNvPr>
          <p:cNvSpPr>
            <a:spLocks noGrp="1"/>
          </p:cNvSpPr>
          <p:nvPr>
            <p:ph idx="1"/>
          </p:nvPr>
        </p:nvSpPr>
        <p:spPr bwMode="auto">
          <a:xfrm>
            <a:off x="457200" y="1371600"/>
            <a:ext cx="8229600" cy="2362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This image demonstrates how the installed base of users for the iPhone result in more use of apps, which increase the value of the iPhone, which thus increases the demand for the iPhone.</a:t>
            </a:r>
          </a:p>
        </p:txBody>
      </p:sp>
      <p:sp>
        <p:nvSpPr>
          <p:cNvPr id="148483" name="Text Placeholder 11">
            <a:extLst>
              <a:ext uri="{FF2B5EF4-FFF2-40B4-BE49-F238E27FC236}">
                <a16:creationId xmlns:a16="http://schemas.microsoft.com/office/drawing/2014/main" id="{B0EE0151-AE81-4633-9394-792196DEBB9F}"/>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9505" name="Title 9">
            <a:extLst>
              <a:ext uri="{FF2B5EF4-FFF2-40B4-BE49-F238E27FC236}">
                <a16:creationId xmlns:a16="http://schemas.microsoft.com/office/drawing/2014/main" id="{DA0349B4-B018-4AF3-A4C0-6EA3FADCCDAD}"/>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7 Product vs. Process Innovation During Growth</a:t>
            </a:r>
          </a:p>
        </p:txBody>
      </p:sp>
      <p:sp>
        <p:nvSpPr>
          <p:cNvPr id="149506" name="Content Placeholder 10">
            <a:extLst>
              <a:ext uri="{FF2B5EF4-FFF2-40B4-BE49-F238E27FC236}">
                <a16:creationId xmlns:a16="http://schemas.microsoft.com/office/drawing/2014/main" id="{45047241-85A8-456B-B807-0FCB442B987E}"/>
              </a:ext>
            </a:extLst>
          </p:cNvPr>
          <p:cNvSpPr>
            <a:spLocks noGrp="1"/>
          </p:cNvSpPr>
          <p:nvPr>
            <p:ph idx="1"/>
          </p:nvPr>
        </p:nvSpPr>
        <p:spPr bwMode="auto">
          <a:xfrm>
            <a:off x="457200" y="1371600"/>
            <a:ext cx="8229600" cy="464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This image shows a graph with two axes: time on the X axis, and level of innovation on the Y axis. As you move from left to right on the graph, the phases of the industry life cycle are listed: introduction, growth, shakeout, maturity and decline. </a:t>
            </a:r>
          </a:p>
          <a:p>
            <a:pPr marL="0" indent="0">
              <a:buFont typeface="Arial" panose="020B0604020202020204" pitchFamily="34" charset="0"/>
              <a:buNone/>
            </a:pPr>
            <a:r>
              <a:rPr lang="en-US" altLang="en-US" sz="2000" dirty="0"/>
              <a:t>There are two main lines on the graph. The first line, titled Product Innovation,  has a very high level of innovation during the introduction and growth stages, and begins a sharp decline during the shakeout phase. </a:t>
            </a:r>
          </a:p>
          <a:p>
            <a:pPr marL="0" indent="0">
              <a:buFont typeface="Arial" panose="020B0604020202020204" pitchFamily="34" charset="0"/>
              <a:buNone/>
            </a:pPr>
            <a:r>
              <a:rPr lang="en-US" altLang="en-US" sz="2000" dirty="0"/>
              <a:t>The second line, titled Process Innovation, starts out very low at the beginning of the life cycle, and increases rapidly during shakeout and maturity, only to decline again during decline. </a:t>
            </a:r>
          </a:p>
        </p:txBody>
      </p:sp>
      <p:sp>
        <p:nvSpPr>
          <p:cNvPr id="149507" name="Text Placeholder 12">
            <a:extLst>
              <a:ext uri="{FF2B5EF4-FFF2-40B4-BE49-F238E27FC236}">
                <a16:creationId xmlns:a16="http://schemas.microsoft.com/office/drawing/2014/main" id="{577CD6D9-8E8D-4191-B2F4-208598CBA5D0}"/>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0529" name="Title 9">
            <a:extLst>
              <a:ext uri="{FF2B5EF4-FFF2-40B4-BE49-F238E27FC236}">
                <a16:creationId xmlns:a16="http://schemas.microsoft.com/office/drawing/2014/main" id="{74FB4E94-1F7E-41E1-A5A5-79654287EB6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8 </a:t>
            </a:r>
            <a:r>
              <a:rPr lang="en-IN" altLang="en-US" dirty="0">
                <a:cs typeface="Arial" panose="020B0604020202020204" pitchFamily="34" charset="0"/>
              </a:rPr>
              <a:t>Crossing the Chasm Framework</a:t>
            </a:r>
            <a:endParaRPr lang="en-US" altLang="en-US" dirty="0"/>
          </a:p>
        </p:txBody>
      </p:sp>
      <p:sp>
        <p:nvSpPr>
          <p:cNvPr id="150530" name="Content Placeholder 10">
            <a:extLst>
              <a:ext uri="{FF2B5EF4-FFF2-40B4-BE49-F238E27FC236}">
                <a16:creationId xmlns:a16="http://schemas.microsoft.com/office/drawing/2014/main" id="{D5B0A0AF-5EC9-4BC3-B57E-357A0FEDA290}"/>
              </a:ext>
            </a:extLst>
          </p:cNvPr>
          <p:cNvSpPr>
            <a:spLocks noGrp="1"/>
          </p:cNvSpPr>
          <p:nvPr>
            <p:ph idx="1"/>
          </p:nvPr>
        </p:nvSpPr>
        <p:spPr bwMode="auto">
          <a:xfrm>
            <a:off x="457200" y="1371600"/>
            <a:ext cx="8229600" cy="464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This image shows a traditional bell curve, that is similar to the Industry Lifecycle, however, there are different phase names and there is a space between the Early Adopters and the Early Majority, titled The Chasm.</a:t>
            </a:r>
          </a:p>
          <a:p>
            <a:pPr marL="0" indent="0">
              <a:buFont typeface="Arial" panose="020B0604020202020204" pitchFamily="34" charset="0"/>
              <a:buNone/>
            </a:pPr>
            <a:r>
              <a:rPr lang="en-US" altLang="en-US" sz="2000" dirty="0"/>
              <a:t>The chasm framework breaks down the 100 percent market potential into different customer segments, highlighting the incremental contribution each specific segment can bring into the market. </a:t>
            </a:r>
          </a:p>
          <a:p>
            <a:pPr marL="0" indent="0">
              <a:buFont typeface="Arial" panose="020B0604020202020204" pitchFamily="34" charset="0"/>
              <a:buNone/>
            </a:pPr>
            <a:r>
              <a:rPr lang="en-US" altLang="en-US" sz="2000" dirty="0"/>
              <a:t>Technology Enthusiasts: 2.5%</a:t>
            </a:r>
          </a:p>
          <a:p>
            <a:pPr marL="0" indent="0">
              <a:buFont typeface="Arial" panose="020B0604020202020204" pitchFamily="34" charset="0"/>
              <a:buNone/>
            </a:pPr>
            <a:r>
              <a:rPr lang="en-US" altLang="en-US" sz="2000" dirty="0"/>
              <a:t>Early Adopters: 13.5%</a:t>
            </a:r>
          </a:p>
          <a:p>
            <a:pPr marL="0" indent="0">
              <a:buFont typeface="Arial" panose="020B0604020202020204" pitchFamily="34" charset="0"/>
              <a:buNone/>
            </a:pPr>
            <a:r>
              <a:rPr lang="en-US" altLang="en-US" sz="2000" dirty="0"/>
              <a:t>Early Majority: 34%</a:t>
            </a:r>
          </a:p>
          <a:p>
            <a:pPr marL="0" indent="0">
              <a:buFont typeface="Arial" panose="020B0604020202020204" pitchFamily="34" charset="0"/>
              <a:buNone/>
            </a:pPr>
            <a:r>
              <a:rPr lang="en-US" altLang="en-US" sz="2000" dirty="0"/>
              <a:t>Late Majority: 34%</a:t>
            </a:r>
          </a:p>
          <a:p>
            <a:pPr marL="0" indent="0">
              <a:buFont typeface="Arial" panose="020B0604020202020204" pitchFamily="34" charset="0"/>
              <a:buNone/>
            </a:pPr>
            <a:r>
              <a:rPr lang="en-US" altLang="en-US" sz="2000" dirty="0"/>
              <a:t>Laggards: 16%</a:t>
            </a:r>
          </a:p>
        </p:txBody>
      </p:sp>
      <p:sp>
        <p:nvSpPr>
          <p:cNvPr id="150531" name="Text Placeholder 12">
            <a:extLst>
              <a:ext uri="{FF2B5EF4-FFF2-40B4-BE49-F238E27FC236}">
                <a16:creationId xmlns:a16="http://schemas.microsoft.com/office/drawing/2014/main" id="{E42DFFE7-B510-4081-854D-8F21C4176399}"/>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1553" name="Title 1">
            <a:extLst>
              <a:ext uri="{FF2B5EF4-FFF2-40B4-BE49-F238E27FC236}">
                <a16:creationId xmlns:a16="http://schemas.microsoft.com/office/drawing/2014/main" id="{8B311DA2-7877-4CFF-9D78-A6313AED8849}"/>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9 </a:t>
            </a:r>
            <a:r>
              <a:rPr lang="en-IN" altLang="en-US" sz="2800" dirty="0">
                <a:cs typeface="Arial" panose="020B0604020202020204" pitchFamily="34" charset="0"/>
              </a:rPr>
              <a:t>Crossing the Chasm Framework: Mobile Phones</a:t>
            </a:r>
            <a:endParaRPr lang="en-US" altLang="en-US" sz="2800" dirty="0"/>
          </a:p>
        </p:txBody>
      </p:sp>
      <p:sp>
        <p:nvSpPr>
          <p:cNvPr id="151554" name="Content Placeholder 9">
            <a:extLst>
              <a:ext uri="{FF2B5EF4-FFF2-40B4-BE49-F238E27FC236}">
                <a16:creationId xmlns:a16="http://schemas.microsoft.com/office/drawing/2014/main" id="{D28D177E-1DF8-4DC8-B198-EE90D438EFE3}"/>
              </a:ext>
            </a:extLst>
          </p:cNvPr>
          <p:cNvSpPr>
            <a:spLocks noGrp="1"/>
          </p:cNvSpPr>
          <p:nvPr>
            <p:ph idx="1"/>
          </p:nvPr>
        </p:nvSpPr>
        <p:spPr bwMode="auto">
          <a:xfrm>
            <a:off x="457200" y="1371600"/>
            <a:ext cx="8229600" cy="426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Blackberry, while it was accepted by the early adopters and early majority, the iPhone was also able to capture the late majority and laggards as well.</a:t>
            </a:r>
          </a:p>
          <a:p>
            <a:pPr marL="0" indent="0">
              <a:buFont typeface="Arial" panose="020B0604020202020204" pitchFamily="34" charset="0"/>
              <a:buNone/>
            </a:pPr>
            <a:r>
              <a:rPr lang="en-US" altLang="en-US" sz="2000" dirty="0"/>
              <a:t>In 2007, RIM’s dominance over the smartphone market began to erode quickly. The main reason was Apple’s introduction of the iPhone. Although technology enthusiasts and early adopters argue that the iPhone is an inferior product to the BlackBerry based on technological criteria, the iPhone enticed not only the early majority, but also the late majority to enter the market. For the late majority, encrypted software security was much less important than having fun with a device that allowed users to surf the web, take pictures, play games, and send and receive e-mail. </a:t>
            </a:r>
          </a:p>
        </p:txBody>
      </p:sp>
      <p:sp>
        <p:nvSpPr>
          <p:cNvPr id="151555" name="Text Placeholder 11">
            <a:extLst>
              <a:ext uri="{FF2B5EF4-FFF2-40B4-BE49-F238E27FC236}">
                <a16:creationId xmlns:a16="http://schemas.microsoft.com/office/drawing/2014/main" id="{55628D01-FD7F-4086-AAA9-B55BB43258B9}"/>
              </a:ext>
            </a:extLst>
          </p:cNvPr>
          <p:cNvSpPr>
            <a:spLocks noGrp="1"/>
          </p:cNvSpPr>
          <p:nvPr>
            <p:ph type="body" sz="quarter" idx="16"/>
          </p:nvPr>
        </p:nvSpPr>
        <p:spPr bwMode="auto">
          <a:xfrm>
            <a:off x="3886200" y="6172200"/>
            <a:ext cx="1371600" cy="481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2577" name="Title 1">
            <a:extLst>
              <a:ext uri="{FF2B5EF4-FFF2-40B4-BE49-F238E27FC236}">
                <a16:creationId xmlns:a16="http://schemas.microsoft.com/office/drawing/2014/main" id="{4FB15D6C-54E8-4CBB-A050-E38838ECD66F}"/>
              </a:ext>
            </a:extLst>
          </p:cNvPr>
          <p:cNvSpPr>
            <a:spLocks noGrp="1"/>
          </p:cNvSpPr>
          <p:nvPr>
            <p:ph type="title"/>
          </p:nvPr>
        </p:nvSpPr>
        <p:spPr bwMode="auto">
          <a:xfrm>
            <a:off x="-228600" y="9525"/>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10 </a:t>
            </a:r>
            <a:r>
              <a:rPr lang="en-IN" altLang="en-US" sz="2800" dirty="0">
                <a:cs typeface="Arial" panose="020B0604020202020204" pitchFamily="34" charset="0"/>
              </a:rPr>
              <a:t>Innovation: Markets and Technologies</a:t>
            </a:r>
            <a:endParaRPr lang="en-US" altLang="en-US" sz="2800" dirty="0"/>
          </a:p>
        </p:txBody>
      </p:sp>
      <p:sp>
        <p:nvSpPr>
          <p:cNvPr id="152578" name="Content Placeholder 9">
            <a:extLst>
              <a:ext uri="{FF2B5EF4-FFF2-40B4-BE49-F238E27FC236}">
                <a16:creationId xmlns:a16="http://schemas.microsoft.com/office/drawing/2014/main" id="{870453A6-DE51-4DB5-BB31-24A9E6AD79E9}"/>
              </a:ext>
            </a:extLst>
          </p:cNvPr>
          <p:cNvSpPr>
            <a:spLocks noGrp="1"/>
          </p:cNvSpPr>
          <p:nvPr>
            <p:ph idx="1"/>
          </p:nvPr>
        </p:nvSpPr>
        <p:spPr bwMode="auto">
          <a:xfrm>
            <a:off x="457200" y="1371600"/>
            <a:ext cx="8229600" cy="419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This image shows a large square, imbedded within it are four other squares. The two characteristics that differentiates each square are its technology and market:</a:t>
            </a:r>
          </a:p>
          <a:p>
            <a:pPr marL="0" indent="0">
              <a:buFont typeface="Arial" panose="020B0604020202020204" pitchFamily="34" charset="0"/>
              <a:buNone/>
            </a:pPr>
            <a:r>
              <a:rPr lang="en-US" altLang="en-US" sz="2400" dirty="0"/>
              <a:t>New market and new technology = radical innovation</a:t>
            </a:r>
          </a:p>
          <a:p>
            <a:pPr marL="0" indent="0">
              <a:buFont typeface="Arial" panose="020B0604020202020204" pitchFamily="34" charset="0"/>
              <a:buNone/>
            </a:pPr>
            <a:r>
              <a:rPr lang="en-US" altLang="en-US" sz="2400" dirty="0"/>
              <a:t>New market and existing technology = architectural innovation</a:t>
            </a:r>
          </a:p>
          <a:p>
            <a:pPr marL="0" indent="0">
              <a:buFont typeface="Arial" panose="020B0604020202020204" pitchFamily="34" charset="0"/>
              <a:buNone/>
            </a:pPr>
            <a:r>
              <a:rPr lang="en-US" altLang="en-US" sz="2400" dirty="0"/>
              <a:t>Existing market and new technology = disruptive innovation</a:t>
            </a:r>
          </a:p>
          <a:p>
            <a:pPr marL="0" indent="0">
              <a:buFont typeface="Arial" panose="020B0604020202020204" pitchFamily="34" charset="0"/>
              <a:buNone/>
            </a:pPr>
            <a:r>
              <a:rPr lang="en-US" altLang="en-US" sz="2400" dirty="0"/>
              <a:t>Existing market and existing technology = incremental innovation</a:t>
            </a:r>
          </a:p>
        </p:txBody>
      </p:sp>
      <p:sp>
        <p:nvSpPr>
          <p:cNvPr id="152579" name="Text Placeholder 11">
            <a:extLst>
              <a:ext uri="{FF2B5EF4-FFF2-40B4-BE49-F238E27FC236}">
                <a16:creationId xmlns:a16="http://schemas.microsoft.com/office/drawing/2014/main" id="{9D7E9415-B4B7-49DE-98B0-8AF768BF1392}"/>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1">
            <a:extLst>
              <a:ext uri="{FF2B5EF4-FFF2-40B4-BE49-F238E27FC236}">
                <a16:creationId xmlns:a16="http://schemas.microsoft.com/office/drawing/2014/main" id="{043BF5B8-7ECA-4CCD-AAD1-6AE9819D2747}"/>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cs typeface="Arial" panose="020B0604020202020204" pitchFamily="34" charset="0"/>
              </a:rPr>
              <a:t>The Speed of Technological Change Accelerates</a:t>
            </a:r>
            <a:endParaRPr lang="en-US" altLang="en-US" dirty="0">
              <a:ea typeface="ヒラギノ角ゴ Pro W3" pitchFamily="122" charset="-128"/>
            </a:endParaRPr>
          </a:p>
        </p:txBody>
      </p:sp>
      <p:pic>
        <p:nvPicPr>
          <p:cNvPr id="78853" name="Picture 1" descr="Graphic that dispalys how technology has accelearted">
            <a:extLst>
              <a:ext uri="{FF2B5EF4-FFF2-40B4-BE49-F238E27FC236}">
                <a16:creationId xmlns:a16="http://schemas.microsoft.com/office/drawing/2014/main" id="{F97D45EF-057C-436D-8893-08DD4FEEAB1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336675"/>
            <a:ext cx="7010400"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0" name="Content Placeholder 2">
            <a:extLst>
              <a:ext uri="{FF2B5EF4-FFF2-40B4-BE49-F238E27FC236}">
                <a16:creationId xmlns:a16="http://schemas.microsoft.com/office/drawing/2014/main" id="{01362DB7-D9D7-46A5-9AE2-B9947611FDA9}"/>
              </a:ext>
            </a:extLst>
          </p:cNvPr>
          <p:cNvSpPr>
            <a:spLocks noGrp="1" noChangeArrowheads="1"/>
          </p:cNvSpPr>
          <p:nvPr>
            <p:ph sz="half" idx="2"/>
          </p:nvPr>
        </p:nvSpPr>
        <p:spPr bwMode="auto">
          <a:xfrm>
            <a:off x="0" y="4648200"/>
            <a:ext cx="1143000" cy="407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400" dirty="0"/>
              <a:t>Exhibit 7.1</a:t>
            </a:r>
          </a:p>
        </p:txBody>
      </p:sp>
      <p:sp>
        <p:nvSpPr>
          <p:cNvPr id="78852" name="Content Placeholder 1">
            <a:extLst>
              <a:ext uri="{FF2B5EF4-FFF2-40B4-BE49-F238E27FC236}">
                <a16:creationId xmlns:a16="http://schemas.microsoft.com/office/drawing/2014/main" id="{1AB3E7CA-B752-4944-A331-60F1E1357386}"/>
              </a:ext>
            </a:extLst>
          </p:cNvPr>
          <p:cNvSpPr>
            <a:spLocks noGrp="1"/>
          </p:cNvSpPr>
          <p:nvPr>
            <p:ph sz="half" idx="1"/>
          </p:nvPr>
        </p:nvSpPr>
        <p:spPr bwMode="auto">
          <a:xfrm>
            <a:off x="1219200" y="6354763"/>
            <a:ext cx="67056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800" dirty="0"/>
              <a:t>Source: Depiction of data from the U.S. Census Bureau, the Consumer Electronics Association, </a:t>
            </a:r>
            <a:r>
              <a:rPr lang="en-US" altLang="en-US" sz="800" i="1" dirty="0"/>
              <a:t>Forbes</a:t>
            </a:r>
            <a:r>
              <a:rPr lang="en-US" altLang="en-US" sz="800" dirty="0"/>
              <a:t>, and the National Cable and Telecommunications Association.</a:t>
            </a:r>
          </a:p>
        </p:txBody>
      </p:sp>
      <p:sp>
        <p:nvSpPr>
          <p:cNvPr id="78851" name="Text Placeholder 2">
            <a:extLst>
              <a:ext uri="{FF2B5EF4-FFF2-40B4-BE49-F238E27FC236}">
                <a16:creationId xmlns:a16="http://schemas.microsoft.com/office/drawing/2014/main" id="{484252CC-A8AF-449D-B327-25A17737CFA6}"/>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2 long image description</a:t>
            </a:r>
            <a:endParaRPr lang="en-US" altLang="en-US" dirty="0"/>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3601" name="Title 1">
            <a:extLst>
              <a:ext uri="{FF2B5EF4-FFF2-40B4-BE49-F238E27FC236}">
                <a16:creationId xmlns:a16="http://schemas.microsoft.com/office/drawing/2014/main" id="{ADA6999E-2824-460A-9804-74C8AE8414A4}"/>
              </a:ext>
            </a:extLst>
          </p:cNvPr>
          <p:cNvSpPr>
            <a:spLocks noGrp="1"/>
          </p:cNvSpPr>
          <p:nvPr>
            <p:ph type="title"/>
          </p:nvPr>
        </p:nvSpPr>
        <p:spPr bwMode="auto">
          <a:xfrm>
            <a:off x="-228600" y="9525"/>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11 </a:t>
            </a:r>
            <a:r>
              <a:rPr lang="en-US" altLang="en-US" sz="2800" dirty="0">
                <a:cs typeface="Arial" panose="020B0604020202020204" pitchFamily="34" charset="0"/>
              </a:rPr>
              <a:t>Disruptive Innovation: Riding the Technology Trajectory to Invade Different Market Segments</a:t>
            </a:r>
            <a:endParaRPr lang="en-US" altLang="en-US" sz="2800" dirty="0"/>
          </a:p>
        </p:txBody>
      </p:sp>
      <p:sp>
        <p:nvSpPr>
          <p:cNvPr id="153602" name="Content Placeholder 9">
            <a:extLst>
              <a:ext uri="{FF2B5EF4-FFF2-40B4-BE49-F238E27FC236}">
                <a16:creationId xmlns:a16="http://schemas.microsoft.com/office/drawing/2014/main" id="{70D1FE62-CCB9-40D0-B294-D1ACBE175C1E}"/>
              </a:ext>
            </a:extLst>
          </p:cNvPr>
          <p:cNvSpPr>
            <a:spLocks noGrp="1"/>
          </p:cNvSpPr>
          <p:nvPr>
            <p:ph idx="1"/>
          </p:nvPr>
        </p:nvSpPr>
        <p:spPr bwMode="auto">
          <a:xfrm>
            <a:off x="457200" y="1371600"/>
            <a:ext cx="8229600" cy="419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This image shows dashed lines representing different market segments, from Segment 1 at the low end to Segment 4 at the high end. Low-end market segments are generally associated with low profit margins, while high-end market segments often have high profit margins. The technology trajectory used by a disruptive innovator to invade market segments must move from the bottom up.</a:t>
            </a:r>
          </a:p>
        </p:txBody>
      </p:sp>
      <p:sp>
        <p:nvSpPr>
          <p:cNvPr id="153603" name="Text Placeholder 11">
            <a:extLst>
              <a:ext uri="{FF2B5EF4-FFF2-40B4-BE49-F238E27FC236}">
                <a16:creationId xmlns:a16="http://schemas.microsoft.com/office/drawing/2014/main" id="{F47CF8DC-DA5B-4986-828E-1A04BD3BB17B}"/>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4625" name="Title 1">
            <a:extLst>
              <a:ext uri="{FF2B5EF4-FFF2-40B4-BE49-F238E27FC236}">
                <a16:creationId xmlns:a16="http://schemas.microsoft.com/office/drawing/2014/main" id="{CA67E2E0-912D-476A-B41D-2BD79779A32A}"/>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12 </a:t>
            </a:r>
            <a:r>
              <a:rPr lang="en-IN" altLang="en-US" sz="2800" dirty="0">
                <a:cs typeface="Arial" panose="020B0604020202020204" pitchFamily="34" charset="0"/>
              </a:rPr>
              <a:t>The Platform Ecosystem</a:t>
            </a:r>
            <a:endParaRPr lang="en-US" altLang="en-US" sz="2800" dirty="0"/>
          </a:p>
        </p:txBody>
      </p:sp>
      <p:sp>
        <p:nvSpPr>
          <p:cNvPr id="154626" name="Content Placeholder 9">
            <a:extLst>
              <a:ext uri="{FF2B5EF4-FFF2-40B4-BE49-F238E27FC236}">
                <a16:creationId xmlns:a16="http://schemas.microsoft.com/office/drawing/2014/main" id="{9EBA7160-3091-4861-80DC-E35140A5779E}"/>
              </a:ext>
            </a:extLst>
          </p:cNvPr>
          <p:cNvSpPr>
            <a:spLocks noGrp="1"/>
          </p:cNvSpPr>
          <p:nvPr>
            <p:ph idx="1"/>
          </p:nvPr>
        </p:nvSpPr>
        <p:spPr bwMode="auto">
          <a:xfrm>
            <a:off x="457200" y="1371600"/>
            <a:ext cx="8229600"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This image depicts a platform ecosystem. In the middle of the platform is the owner – the controller of platform IP and arbiter of who may participate and in what ways. In addition, the platform also hosts providers, which provide interfaces for the platform. </a:t>
            </a:r>
          </a:p>
          <a:p>
            <a:pPr marL="0" indent="0">
              <a:buFont typeface="Arial" panose="020B0604020202020204" pitchFamily="34" charset="0"/>
              <a:buNone/>
            </a:pPr>
            <a:r>
              <a:rPr lang="en-US" altLang="en-US" sz="2000" dirty="0"/>
              <a:t>Value and data is exchanged outward from the owner to both the producers (creators of the platform’s offerings) and the consumers (buyers or users of the offerings). </a:t>
            </a:r>
          </a:p>
        </p:txBody>
      </p:sp>
      <p:sp>
        <p:nvSpPr>
          <p:cNvPr id="154627" name="Text Placeholder 11">
            <a:extLst>
              <a:ext uri="{FF2B5EF4-FFF2-40B4-BE49-F238E27FC236}">
                <a16:creationId xmlns:a16="http://schemas.microsoft.com/office/drawing/2014/main" id="{A238A7F4-7F10-43C9-9629-F19E022C5DFF}"/>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le 1">
            <a:extLst>
              <a:ext uri="{FF2B5EF4-FFF2-40B4-BE49-F238E27FC236}">
                <a16:creationId xmlns:a16="http://schemas.microsoft.com/office/drawing/2014/main" id="{3D132E1E-64FB-40F5-9E84-93A029608ADC}"/>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What Causes </a:t>
            </a:r>
            <a:r>
              <a:rPr lang="en-IN" altLang="en-US" dirty="0">
                <a:cs typeface="Arial" panose="020B0604020202020204" pitchFamily="34" charset="0"/>
              </a:rPr>
              <a:t>Rapid Technological </a:t>
            </a:r>
            <a:br>
              <a:rPr lang="en-IN" altLang="en-US" dirty="0">
                <a:cs typeface="Arial" panose="020B0604020202020204" pitchFamily="34" charset="0"/>
              </a:rPr>
            </a:br>
            <a:r>
              <a:rPr lang="en-IN" altLang="en-US" dirty="0">
                <a:cs typeface="Arial" panose="020B0604020202020204" pitchFamily="34" charset="0"/>
              </a:rPr>
              <a:t>Diffusion and Adoption</a:t>
            </a:r>
            <a:endParaRPr lang="en-US" altLang="en-US" dirty="0">
              <a:cs typeface="Arial" panose="020B0604020202020204" pitchFamily="34" charset="0"/>
            </a:endParaRPr>
          </a:p>
        </p:txBody>
      </p:sp>
      <p:sp>
        <p:nvSpPr>
          <p:cNvPr id="80898" name="Content Placeholder 2">
            <a:extLst>
              <a:ext uri="{FF2B5EF4-FFF2-40B4-BE49-F238E27FC236}">
                <a16:creationId xmlns:a16="http://schemas.microsoft.com/office/drawing/2014/main" id="{B124B4C1-AAB5-4057-B398-CA23A80BC70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Initial innovations are foundational for other rapid innovation.</a:t>
            </a:r>
          </a:p>
          <a:p>
            <a:r>
              <a:rPr lang="en-US" altLang="en-US" dirty="0">
                <a:ea typeface="ヒラギノ角ゴ Pro W3" pitchFamily="122" charset="-128"/>
              </a:rPr>
              <a:t>New business models make innovation possible.</a:t>
            </a:r>
          </a:p>
          <a:p>
            <a:pPr lvl="1"/>
            <a:r>
              <a:rPr lang="en-US" altLang="en-US" dirty="0">
                <a:cs typeface="Arial" panose="020B0604020202020204" pitchFamily="34" charset="0"/>
              </a:rPr>
              <a:t>Ex: Dell’s direct to consumer model</a:t>
            </a:r>
          </a:p>
          <a:p>
            <a:r>
              <a:rPr lang="en-US" altLang="en-US" dirty="0">
                <a:ea typeface="ヒラギノ角ゴ Pro W3" pitchFamily="122" charset="-128"/>
              </a:rPr>
              <a:t>Satellite and cable distribution systems</a:t>
            </a:r>
          </a:p>
          <a:p>
            <a:pPr lvl="1"/>
            <a:r>
              <a:rPr lang="en-US" altLang="en-US" dirty="0">
                <a:cs typeface="Arial" panose="020B0604020202020204" pitchFamily="34" charset="0"/>
              </a:rPr>
              <a:t>Enable mass media such as radio and TV</a:t>
            </a:r>
          </a:p>
          <a:p>
            <a:r>
              <a:rPr lang="en-US" altLang="en-US" dirty="0">
                <a:ea typeface="ヒラギノ角ゴ Pro W3" pitchFamily="122" charset="-128"/>
              </a:rPr>
              <a:t>The emergence of the internet	</a:t>
            </a:r>
          </a:p>
          <a:p>
            <a:pPr lvl="1"/>
            <a:r>
              <a:rPr lang="en-US" altLang="en-US" dirty="0">
                <a:cs typeface="Arial" panose="020B0604020202020204" pitchFamily="34" charset="0"/>
              </a:rPr>
              <a:t>Social networking</a:t>
            </a:r>
          </a:p>
          <a:p>
            <a:pPr lvl="1"/>
            <a:r>
              <a:rPr lang="en-US" altLang="en-US" dirty="0">
                <a:cs typeface="Arial" panose="020B0604020202020204" pitchFamily="34" charset="0"/>
              </a:rPr>
              <a:t>Viral messaging</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1">
            <a:extLst>
              <a:ext uri="{FF2B5EF4-FFF2-40B4-BE49-F238E27FC236}">
                <a16:creationId xmlns:a16="http://schemas.microsoft.com/office/drawing/2014/main" id="{C68BB679-35F4-422E-BA44-AF3200E7677E}"/>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cs typeface="Arial" panose="020B0604020202020204" pitchFamily="34" charset="0"/>
              </a:rPr>
              <a:t>The Innovation Process</a:t>
            </a:r>
            <a:endParaRPr lang="en-US" altLang="en-US" dirty="0">
              <a:ea typeface="ヒラギノ角ゴ Pro W3" pitchFamily="122" charset="-128"/>
            </a:endParaRPr>
          </a:p>
        </p:txBody>
      </p:sp>
      <p:sp>
        <p:nvSpPr>
          <p:cNvPr id="9" name="Content Placeholder 2" title="Exhibit 7.2: The Four-I’s: Idea, Invention, Innovation, and Imitation">
            <a:extLst>
              <a:ext uri="{FF2B5EF4-FFF2-40B4-BE49-F238E27FC236}">
                <a16:creationId xmlns:a16="http://schemas.microsoft.com/office/drawing/2014/main" id="{9FD81235-6199-4D0B-AB72-DB5682A5F5FB}"/>
              </a:ext>
            </a:extLst>
          </p:cNvPr>
          <p:cNvSpPr txBox="1">
            <a:spLocks/>
          </p:cNvSpPr>
          <p:nvPr/>
        </p:nvSpPr>
        <p:spPr>
          <a:xfrm>
            <a:off x="457200" y="1417638"/>
            <a:ext cx="2667000" cy="3001962"/>
          </a:xfrm>
          <a:prstGeom prst="rect">
            <a:avLst/>
          </a:prstGeom>
        </p:spPr>
        <p:txBody>
          <a:bodyPr/>
          <a:lstStyle>
            <a:lvl1pPr marL="342900" indent="-342900" algn="l" defTabSz="457200" rtl="0" eaLnBrk="0" fontAlgn="base" hangingPunct="0">
              <a:spcBef>
                <a:spcPct val="20000"/>
              </a:spcBef>
              <a:spcAft>
                <a:spcPts val="800"/>
              </a:spcAft>
              <a:buFont typeface="Arial" panose="020B0604020202020204" pitchFamily="34" charset="0"/>
              <a:buChar char="•"/>
              <a:defRPr sz="2400" kern="1200">
                <a:solidFill>
                  <a:schemeClr val="tx1"/>
                </a:solidFill>
                <a:latin typeface="+mn-lt"/>
                <a:ea typeface="+mn-ea"/>
                <a:cs typeface="+mn-cs"/>
              </a:defRPr>
            </a:lvl1pPr>
            <a:lvl2pPr marL="742950" indent="-285750" algn="l" defTabSz="457200" rtl="0" eaLnBrk="0" fontAlgn="base" hangingPunct="0">
              <a:spcBef>
                <a:spcPct val="20000"/>
              </a:spcBef>
              <a:spcAft>
                <a:spcPts val="800"/>
              </a:spcAft>
              <a:buFont typeface="Arial" panose="020B0604020202020204" pitchFamily="34" charset="0"/>
              <a:buChar char="–"/>
              <a:defRPr sz="2000" kern="1200">
                <a:solidFill>
                  <a:schemeClr val="tx1"/>
                </a:solidFill>
                <a:latin typeface="+mn-lt"/>
                <a:ea typeface="+mn-ea"/>
                <a:cs typeface="+mn-cs"/>
              </a:defRPr>
            </a:lvl2pPr>
            <a:lvl3pPr marL="1143000" indent="-228600" algn="l" defTabSz="457200" rtl="0" eaLnBrk="0" fontAlgn="base" hangingPunct="0">
              <a:spcBef>
                <a:spcPct val="20000"/>
              </a:spcBef>
              <a:spcAft>
                <a:spcPts val="800"/>
              </a:spcAft>
              <a:buFont typeface="Arial" panose="020B0604020202020204" pitchFamily="34" charset="0"/>
              <a:buChar char="•"/>
              <a:defRPr sz="1800" kern="1200">
                <a:solidFill>
                  <a:schemeClr val="tx1"/>
                </a:solidFill>
                <a:latin typeface="+mn-lt"/>
                <a:ea typeface="+mn-ea"/>
                <a:cs typeface="+mn-cs"/>
              </a:defRPr>
            </a:lvl3pPr>
            <a:lvl4pPr marL="1600200" indent="-228600" algn="l" defTabSz="457200" rtl="0" eaLnBrk="0" fontAlgn="base" hangingPunct="0">
              <a:spcBef>
                <a:spcPct val="20000"/>
              </a:spcBef>
              <a:spcAft>
                <a:spcPts val="800"/>
              </a:spcAft>
              <a:buFont typeface="Arial" panose="020B0604020202020204" pitchFamily="34" charset="0"/>
              <a:buChar char="–"/>
              <a:defRPr sz="1600" kern="1200">
                <a:solidFill>
                  <a:schemeClr val="tx1"/>
                </a:solidFill>
                <a:latin typeface="+mn-lt"/>
                <a:ea typeface="+mn-ea"/>
                <a:cs typeface="+mn-cs"/>
              </a:defRPr>
            </a:lvl4pPr>
            <a:lvl5pPr marL="2057400" indent="-228600" algn="l" defTabSz="457200" rtl="0" eaLnBrk="0" fontAlgn="base" hangingPunct="0">
              <a:spcBef>
                <a:spcPct val="20000"/>
              </a:spcBef>
              <a:spcAft>
                <a:spcPts val="800"/>
              </a:spcAft>
              <a:buFont typeface="Arial" panose="020B060402020202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buFont typeface="Arial" charset="0"/>
              <a:buChar char="•"/>
              <a:defRPr/>
            </a:pPr>
            <a:r>
              <a:rPr lang="en-US" altLang="en-US" dirty="0">
                <a:latin typeface="Arial" charset="0"/>
                <a:ea typeface="Arial" charset="0"/>
                <a:cs typeface="Arial" charset="0"/>
              </a:rPr>
              <a:t>Idea</a:t>
            </a:r>
          </a:p>
          <a:p>
            <a:pPr>
              <a:buFont typeface="Arial" charset="0"/>
              <a:buChar char="•"/>
              <a:defRPr/>
            </a:pPr>
            <a:r>
              <a:rPr lang="en-US" altLang="en-US" dirty="0">
                <a:latin typeface="Arial" charset="0"/>
                <a:ea typeface="Arial" charset="0"/>
                <a:cs typeface="Arial" charset="0"/>
              </a:rPr>
              <a:t>Invention</a:t>
            </a:r>
          </a:p>
          <a:p>
            <a:pPr>
              <a:buFont typeface="Arial" charset="0"/>
              <a:buChar char="•"/>
              <a:defRPr/>
            </a:pPr>
            <a:r>
              <a:rPr lang="en-US" altLang="en-US" dirty="0">
                <a:latin typeface="Arial" charset="0"/>
                <a:ea typeface="Arial" charset="0"/>
                <a:cs typeface="Arial" charset="0"/>
              </a:rPr>
              <a:t>Innovation</a:t>
            </a:r>
          </a:p>
          <a:p>
            <a:pPr>
              <a:buFont typeface="Arial" charset="0"/>
              <a:buChar char="•"/>
              <a:defRPr/>
            </a:pPr>
            <a:r>
              <a:rPr lang="en-US" altLang="en-US" dirty="0">
                <a:latin typeface="Arial" charset="0"/>
                <a:ea typeface="Arial" charset="0"/>
                <a:cs typeface="Arial" charset="0"/>
              </a:rPr>
              <a:t>Imitation</a:t>
            </a:r>
          </a:p>
        </p:txBody>
      </p:sp>
      <p:pic>
        <p:nvPicPr>
          <p:cNvPr id="82949" name="Picture 1" descr="Graphic gives the innovation process from idea to imitation">
            <a:extLst>
              <a:ext uri="{FF2B5EF4-FFF2-40B4-BE49-F238E27FC236}">
                <a16:creationId xmlns:a16="http://schemas.microsoft.com/office/drawing/2014/main" id="{A5D91505-09D0-484A-8861-BA128DA5942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55838" y="1952625"/>
            <a:ext cx="6888162" cy="430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46" name="Content Placeholder 2">
            <a:extLst>
              <a:ext uri="{FF2B5EF4-FFF2-40B4-BE49-F238E27FC236}">
                <a16:creationId xmlns:a16="http://schemas.microsoft.com/office/drawing/2014/main" id="{E9896D55-024B-4006-B1CD-F3FFE39EF018}"/>
              </a:ext>
            </a:extLst>
          </p:cNvPr>
          <p:cNvSpPr>
            <a:spLocks noGrp="1" noChangeArrowheads="1"/>
          </p:cNvSpPr>
          <p:nvPr>
            <p:ph sz="half" idx="2"/>
          </p:nvPr>
        </p:nvSpPr>
        <p:spPr bwMode="auto">
          <a:xfrm>
            <a:off x="7162800" y="6334125"/>
            <a:ext cx="1571625" cy="407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7.2</a:t>
            </a:r>
          </a:p>
        </p:txBody>
      </p:sp>
      <p:sp>
        <p:nvSpPr>
          <p:cNvPr id="82947" name="Text Placeholder 2">
            <a:extLst>
              <a:ext uri="{FF2B5EF4-FFF2-40B4-BE49-F238E27FC236}">
                <a16:creationId xmlns:a16="http://schemas.microsoft.com/office/drawing/2014/main" id="{AB1C2637-B522-4D65-8367-AB1A010FEBC7}"/>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3 long image description</a:t>
            </a:r>
            <a:endParaRPr lang="en-US" altLang="en-US"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a:extLst>
              <a:ext uri="{FF2B5EF4-FFF2-40B4-BE49-F238E27FC236}">
                <a16:creationId xmlns:a16="http://schemas.microsoft.com/office/drawing/2014/main" id="{23B80031-45B6-467D-879B-ED4A7223A66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dirty="0">
                <a:cs typeface="Arial" panose="020B0604020202020204" pitchFamily="34" charset="0"/>
              </a:rPr>
              <a:t>Idea, Invention, Innovation, and Imitation</a:t>
            </a:r>
            <a:endParaRPr lang="en-US" altLang="en-US" dirty="0">
              <a:cs typeface="Arial" panose="020B0604020202020204" pitchFamily="34" charset="0"/>
            </a:endParaRPr>
          </a:p>
        </p:txBody>
      </p:sp>
      <p:sp>
        <p:nvSpPr>
          <p:cNvPr id="84994" name="Content Placeholder 2">
            <a:extLst>
              <a:ext uri="{FF2B5EF4-FFF2-40B4-BE49-F238E27FC236}">
                <a16:creationId xmlns:a16="http://schemas.microsoft.com/office/drawing/2014/main" id="{92976D39-A467-4617-9999-6087FA1FE11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Idea</a:t>
            </a:r>
          </a:p>
          <a:p>
            <a:pPr lvl="1"/>
            <a:r>
              <a:rPr lang="en-US" altLang="en-US" dirty="0">
                <a:cs typeface="Arial" panose="020B0604020202020204" pitchFamily="34" charset="0"/>
              </a:rPr>
              <a:t>Abstract concepts or research findings</a:t>
            </a:r>
          </a:p>
          <a:p>
            <a:r>
              <a:rPr lang="en-US" altLang="en-US" dirty="0">
                <a:ea typeface="ヒラギノ角ゴ Pro W3" pitchFamily="122" charset="-128"/>
              </a:rPr>
              <a:t>Invention</a:t>
            </a:r>
          </a:p>
          <a:p>
            <a:pPr lvl="1"/>
            <a:r>
              <a:rPr lang="en-US" altLang="en-US" dirty="0">
                <a:cs typeface="Arial" panose="020B0604020202020204" pitchFamily="34" charset="0"/>
              </a:rPr>
              <a:t>Transformation of an idea into a product </a:t>
            </a:r>
          </a:p>
          <a:p>
            <a:pPr lvl="1"/>
            <a:r>
              <a:rPr lang="en-US" altLang="en-US" dirty="0">
                <a:cs typeface="Arial" panose="020B0604020202020204" pitchFamily="34" charset="0"/>
              </a:rPr>
              <a:t>The modification and recombination of products</a:t>
            </a:r>
          </a:p>
          <a:p>
            <a:r>
              <a:rPr lang="en-US" altLang="en-US" dirty="0">
                <a:ea typeface="ヒラギノ角ゴ Pro W3" pitchFamily="122" charset="-128"/>
              </a:rPr>
              <a:t>Innovation</a:t>
            </a:r>
          </a:p>
          <a:p>
            <a:pPr lvl="1"/>
            <a:r>
              <a:rPr lang="en-US" altLang="en-US" dirty="0">
                <a:cs typeface="Arial" panose="020B0604020202020204" pitchFamily="34" charset="0"/>
              </a:rPr>
              <a:t>Commercialization of an invention</a:t>
            </a:r>
          </a:p>
          <a:p>
            <a:r>
              <a:rPr lang="en-US" altLang="en-US" dirty="0">
                <a:ea typeface="ヒラギノ角ゴ Pro W3" pitchFamily="122" charset="-128"/>
              </a:rPr>
              <a:t>Imitation</a:t>
            </a:r>
          </a:p>
          <a:p>
            <a:pPr lvl="1"/>
            <a:r>
              <a:rPr lang="en-US" altLang="en-US" dirty="0">
                <a:cs typeface="Arial" panose="020B0604020202020204" pitchFamily="34" charset="0"/>
              </a:rPr>
              <a:t>Copying a successful innovation</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a:extLst>
              <a:ext uri="{FF2B5EF4-FFF2-40B4-BE49-F238E27FC236}">
                <a16:creationId xmlns:a16="http://schemas.microsoft.com/office/drawing/2014/main" id="{3AF3DF25-3C8D-49C9-A8D0-C66F5DB13909}"/>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cs typeface="Arial" panose="020B0604020202020204" pitchFamily="34" charset="0"/>
              </a:rPr>
              <a:t>What Is Innovation?</a:t>
            </a:r>
            <a:endParaRPr lang="en-US" altLang="en-US" dirty="0">
              <a:ea typeface="ヒラギノ角ゴ Pro W3" pitchFamily="122" charset="-128"/>
            </a:endParaRPr>
          </a:p>
        </p:txBody>
      </p:sp>
      <p:sp>
        <p:nvSpPr>
          <p:cNvPr id="9" name="Content Placeholder 2" title="Exhibit 7.2: The Four-I’s: Idea, Invention, Innovation, and Imitation">
            <a:extLst>
              <a:ext uri="{FF2B5EF4-FFF2-40B4-BE49-F238E27FC236}">
                <a16:creationId xmlns:a16="http://schemas.microsoft.com/office/drawing/2014/main" id="{A110EB00-473A-41DD-B075-EFE92C25AF8D}"/>
              </a:ext>
            </a:extLst>
          </p:cNvPr>
          <p:cNvSpPr txBox="1">
            <a:spLocks/>
          </p:cNvSpPr>
          <p:nvPr/>
        </p:nvSpPr>
        <p:spPr>
          <a:xfrm>
            <a:off x="457200" y="1417638"/>
            <a:ext cx="8229600" cy="5135562"/>
          </a:xfrm>
          <a:prstGeom prst="rect">
            <a:avLst/>
          </a:prstGeom>
        </p:spPr>
        <p:txBody>
          <a:bodyPr/>
          <a:lstStyle>
            <a:lvl1pPr marL="342900" indent="-342900" algn="l" defTabSz="457200" rtl="0" eaLnBrk="0" fontAlgn="base" hangingPunct="0">
              <a:spcBef>
                <a:spcPct val="20000"/>
              </a:spcBef>
              <a:spcAft>
                <a:spcPts val="800"/>
              </a:spcAft>
              <a:buFont typeface="Arial" panose="020B0604020202020204" pitchFamily="34" charset="0"/>
              <a:buChar char="•"/>
              <a:defRPr sz="2400" kern="1200">
                <a:solidFill>
                  <a:schemeClr val="tx1"/>
                </a:solidFill>
                <a:latin typeface="+mn-lt"/>
                <a:ea typeface="+mn-ea"/>
                <a:cs typeface="+mn-cs"/>
              </a:defRPr>
            </a:lvl1pPr>
            <a:lvl2pPr marL="742950" indent="-285750" algn="l" defTabSz="457200" rtl="0" eaLnBrk="0" fontAlgn="base" hangingPunct="0">
              <a:spcBef>
                <a:spcPct val="20000"/>
              </a:spcBef>
              <a:spcAft>
                <a:spcPts val="800"/>
              </a:spcAft>
              <a:buFont typeface="Arial" panose="020B0604020202020204" pitchFamily="34" charset="0"/>
              <a:buChar char="–"/>
              <a:defRPr sz="2000" kern="1200">
                <a:solidFill>
                  <a:schemeClr val="tx1"/>
                </a:solidFill>
                <a:latin typeface="+mn-lt"/>
                <a:ea typeface="+mn-ea"/>
                <a:cs typeface="+mn-cs"/>
              </a:defRPr>
            </a:lvl2pPr>
            <a:lvl3pPr marL="1143000" indent="-228600" algn="l" defTabSz="457200" rtl="0" eaLnBrk="0" fontAlgn="base" hangingPunct="0">
              <a:spcBef>
                <a:spcPct val="20000"/>
              </a:spcBef>
              <a:spcAft>
                <a:spcPts val="800"/>
              </a:spcAft>
              <a:buFont typeface="Arial" panose="020B0604020202020204" pitchFamily="34" charset="0"/>
              <a:buChar char="•"/>
              <a:defRPr sz="1800" kern="1200">
                <a:solidFill>
                  <a:schemeClr val="tx1"/>
                </a:solidFill>
                <a:latin typeface="+mn-lt"/>
                <a:ea typeface="+mn-ea"/>
                <a:cs typeface="+mn-cs"/>
              </a:defRPr>
            </a:lvl3pPr>
            <a:lvl4pPr marL="1600200" indent="-228600" algn="l" defTabSz="457200" rtl="0" eaLnBrk="0" fontAlgn="base" hangingPunct="0">
              <a:spcBef>
                <a:spcPct val="20000"/>
              </a:spcBef>
              <a:spcAft>
                <a:spcPts val="800"/>
              </a:spcAft>
              <a:buFont typeface="Arial" panose="020B0604020202020204" pitchFamily="34" charset="0"/>
              <a:buChar char="–"/>
              <a:defRPr sz="1600" kern="1200">
                <a:solidFill>
                  <a:schemeClr val="tx1"/>
                </a:solidFill>
                <a:latin typeface="+mn-lt"/>
                <a:ea typeface="+mn-ea"/>
                <a:cs typeface="+mn-cs"/>
              </a:defRPr>
            </a:lvl4pPr>
            <a:lvl5pPr marL="2057400" indent="-228600" algn="l" defTabSz="457200" rtl="0" eaLnBrk="0" fontAlgn="base" hangingPunct="0">
              <a:spcBef>
                <a:spcPct val="20000"/>
              </a:spcBef>
              <a:spcAft>
                <a:spcPts val="800"/>
              </a:spcAft>
              <a:buFont typeface="Arial" panose="020B060402020202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a:buFont typeface="Arial" charset="0"/>
              <a:buNone/>
              <a:defRPr/>
            </a:pPr>
            <a:r>
              <a:rPr lang="en-US" altLang="en-US" dirty="0">
                <a:latin typeface="Arial" charset="0"/>
                <a:ea typeface="Arial" charset="0"/>
                <a:cs typeface="Arial" charset="0"/>
              </a:rPr>
              <a:t>A novel and useful idea that is successfully implemented</a:t>
            </a:r>
          </a:p>
        </p:txBody>
      </p:sp>
      <p:pic>
        <p:nvPicPr>
          <p:cNvPr id="86021" name="Picture 1" descr="A Venn diagram shows the three aspects of innovaton.">
            <a:extLst>
              <a:ext uri="{FF2B5EF4-FFF2-40B4-BE49-F238E27FC236}">
                <a16:creationId xmlns:a16="http://schemas.microsoft.com/office/drawing/2014/main" id="{0AACC9C0-0A7F-4B15-B466-9B342932EB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98675" y="2043113"/>
            <a:ext cx="494665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18" name="Content Placeholder 2">
            <a:extLst>
              <a:ext uri="{FF2B5EF4-FFF2-40B4-BE49-F238E27FC236}">
                <a16:creationId xmlns:a16="http://schemas.microsoft.com/office/drawing/2014/main" id="{DC125F78-379B-40E5-BBDF-16D9CD7E2B9E}"/>
              </a:ext>
            </a:extLst>
          </p:cNvPr>
          <p:cNvSpPr>
            <a:spLocks noGrp="1" noChangeArrowheads="1"/>
          </p:cNvSpPr>
          <p:nvPr>
            <p:ph sz="half" idx="2"/>
          </p:nvPr>
        </p:nvSpPr>
        <p:spPr bwMode="auto">
          <a:xfrm>
            <a:off x="7162800" y="6334125"/>
            <a:ext cx="1571625" cy="407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7.3</a:t>
            </a:r>
          </a:p>
        </p:txBody>
      </p:sp>
      <p:sp>
        <p:nvSpPr>
          <p:cNvPr id="86019" name="Text Placeholder 2">
            <a:extLst>
              <a:ext uri="{FF2B5EF4-FFF2-40B4-BE49-F238E27FC236}">
                <a16:creationId xmlns:a16="http://schemas.microsoft.com/office/drawing/2014/main" id="{5E36B029-28D0-4679-A96E-E0CEE922FE0E}"/>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4 long image description</a:t>
            </a:r>
            <a:endParaRPr lang="en-US" altLang="en-US" dirty="0"/>
          </a:p>
        </p:txBody>
      </p:sp>
    </p:spTree>
  </p:cSld>
  <p:clrMapOvr>
    <a:masterClrMapping/>
  </p:clrMapOvr>
  <p:transition/>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20618</TotalTime>
  <Words>4798</Words>
  <Application>Microsoft Macintosh PowerPoint</Application>
  <PresentationFormat>On-screen Show (4:3)</PresentationFormat>
  <Paragraphs>505</Paragraphs>
  <Slides>51</Slides>
  <Notes>31</Notes>
  <HiddenSlides>13</HiddenSlides>
  <MMClips>0</MMClips>
  <ScaleCrop>false</ScaleCrop>
  <HeadingPairs>
    <vt:vector size="6" baseType="variant">
      <vt:variant>
        <vt:lpstr>Fonts Used</vt:lpstr>
      </vt:variant>
      <vt:variant>
        <vt:i4>6</vt:i4>
      </vt:variant>
      <vt:variant>
        <vt:lpstr>Theme</vt:lpstr>
      </vt:variant>
      <vt:variant>
        <vt:i4>7</vt:i4>
      </vt:variant>
      <vt:variant>
        <vt:lpstr>Slide Titles</vt:lpstr>
      </vt:variant>
      <vt:variant>
        <vt:i4>51</vt:i4>
      </vt:variant>
    </vt:vector>
  </HeadingPairs>
  <TitlesOfParts>
    <vt:vector size="64" baseType="lpstr">
      <vt:lpstr>ヒラギノ角ゴ Pro W3</vt:lpstr>
      <vt:lpstr>Arial</vt:lpstr>
      <vt:lpstr>ArumSans Bold</vt:lpstr>
      <vt:lpstr>ArumSans Regular</vt:lpstr>
      <vt:lpstr>Calibri</vt:lpstr>
      <vt:lpstr>Vectipede Rg</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1_Plain BODY/MAIN CONTENT</vt:lpstr>
      <vt:lpstr>PowerPoint Presentation</vt:lpstr>
      <vt:lpstr>The AFI Strategy Framework</vt:lpstr>
      <vt:lpstr>Learning Objectives</vt:lpstr>
      <vt:lpstr>Innovation Is a Competitive Weapon</vt:lpstr>
      <vt:lpstr>The Speed of Technological Change Accelerates</vt:lpstr>
      <vt:lpstr>What Causes Rapid Technological  Diffusion and Adoption</vt:lpstr>
      <vt:lpstr>The Innovation Process</vt:lpstr>
      <vt:lpstr>Idea, Invention, Innovation, and Imitation</vt:lpstr>
      <vt:lpstr>What Is Innovation?</vt:lpstr>
      <vt:lpstr>Entrepreneurs</vt:lpstr>
      <vt:lpstr>Strategic and Social Entrepreneurship</vt:lpstr>
      <vt:lpstr>The Five Phases of an Industry Lifecycle</vt:lpstr>
      <vt:lpstr>Industry Life Cycle: The Smartphone Industry</vt:lpstr>
      <vt:lpstr>Introduction Stage</vt:lpstr>
      <vt:lpstr>Network Effects in the Introduction Stage</vt:lpstr>
      <vt:lpstr>Growth Stage</vt:lpstr>
      <vt:lpstr>Product vs. Process Innovation During Growth</vt:lpstr>
      <vt:lpstr>Shakeout Stage</vt:lpstr>
      <vt:lpstr>Maturity Stage</vt:lpstr>
      <vt:lpstr>Decline Stage</vt:lpstr>
      <vt:lpstr>Crossing the Chasm Framework</vt:lpstr>
      <vt:lpstr>Technology Enthusiasts</vt:lpstr>
      <vt:lpstr>Early Adopters</vt:lpstr>
      <vt:lpstr>Early Majority</vt:lpstr>
      <vt:lpstr>Late Majority</vt:lpstr>
      <vt:lpstr>Laggards</vt:lpstr>
      <vt:lpstr>Crossing the Chasm Framework: Mobile Phones</vt:lpstr>
      <vt:lpstr>Features and Strategic Implications  of the Industry Life Cycle (1 of 2)</vt:lpstr>
      <vt:lpstr>Features and Strategic Implications  of the Industry Life Cycle (2 of 2)</vt:lpstr>
      <vt:lpstr>Innovation: Markets and Technologies</vt:lpstr>
      <vt:lpstr>Incremental vs. Radical Innovation</vt:lpstr>
      <vt:lpstr>Why Incumbent Firms Tend to  Focus Only On Incremental Innovation</vt:lpstr>
      <vt:lpstr>Architectural vs. Disruptive Innovation</vt:lpstr>
      <vt:lpstr>Disruptive Innovation: Riding the Technology Trajectory to Invade Different Market Segments</vt:lpstr>
      <vt:lpstr>How to Respond to Disruptive Innovation</vt:lpstr>
      <vt:lpstr>Pipeline vs. Platform Businesses</vt:lpstr>
      <vt:lpstr>The Platform Ecosystem</vt:lpstr>
      <vt:lpstr>Advantages of the Platform Business Model</vt:lpstr>
      <vt:lpstr>Appendices Descriptions of Visual Graphics to Support Student Accessibility Needs</vt:lpstr>
      <vt:lpstr>Appendix 1 The AFI Strategy Framework</vt:lpstr>
      <vt:lpstr>Appendix 2 The Speed of Technological Change Accelerates</vt:lpstr>
      <vt:lpstr>Appendix 3 The Innovation Process</vt:lpstr>
      <vt:lpstr>Appendix 4 What Is Innovation?</vt:lpstr>
      <vt:lpstr>Appendix 5 Industry Life Cycle: The Smartphone Industry</vt:lpstr>
      <vt:lpstr>Appendix 6 Network Effects in the Introduction Stage</vt:lpstr>
      <vt:lpstr>Appendix 7 Product vs. Process Innovation During Growth</vt:lpstr>
      <vt:lpstr>Appendix 8 Crossing the Chasm Framework</vt:lpstr>
      <vt:lpstr>Appendix 9 Crossing the Chasm Framework: Mobile Phones</vt:lpstr>
      <vt:lpstr>Appendix 10 Innovation: Markets and Technologies</vt:lpstr>
      <vt:lpstr>Appendix 11 Disruptive Innovation: Riding the Technology Trajectory to Invade Different Market Segments</vt:lpstr>
      <vt:lpstr>Appendix 12 The Platform Ecosystem</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Business Strategy: Innovation and Entrepreneurship</dc:title>
  <dc:subject>Chapter 07</dc:subject>
  <dc:creator>McGraw Hill Education</dc:creator>
  <cp:lastModifiedBy>Teresa Ward</cp:lastModifiedBy>
  <cp:revision>423</cp:revision>
  <dcterms:created xsi:type="dcterms:W3CDTF">2015-09-24T21:11:41Z</dcterms:created>
  <dcterms:modified xsi:type="dcterms:W3CDTF">2018-03-19T21:24:45Z</dcterms:modified>
</cp:coreProperties>
</file>