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5.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6.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8" r:id="rId1"/>
    <p:sldMasterId id="2147483933" r:id="rId2"/>
    <p:sldMasterId id="2147483941" r:id="rId3"/>
    <p:sldMasterId id="2147483951" r:id="rId4"/>
    <p:sldMasterId id="2147483961" r:id="rId5"/>
    <p:sldMasterId id="2147483969" r:id="rId6"/>
    <p:sldMasterId id="2147484468" r:id="rId7"/>
  </p:sldMasterIdLst>
  <p:notesMasterIdLst>
    <p:notesMasterId r:id="rId54"/>
  </p:notesMasterIdLst>
  <p:handoutMasterIdLst>
    <p:handoutMasterId r:id="rId55"/>
  </p:handoutMasterIdLst>
  <p:sldIdLst>
    <p:sldId id="665" r:id="rId8"/>
    <p:sldId id="666" r:id="rId9"/>
    <p:sldId id="719" r:id="rId10"/>
    <p:sldId id="721" r:id="rId11"/>
    <p:sldId id="723" r:id="rId12"/>
    <p:sldId id="725" r:id="rId13"/>
    <p:sldId id="726" r:id="rId14"/>
    <p:sldId id="727" r:id="rId15"/>
    <p:sldId id="728" r:id="rId16"/>
    <p:sldId id="729" r:id="rId17"/>
    <p:sldId id="730" r:id="rId18"/>
    <p:sldId id="733" r:id="rId19"/>
    <p:sldId id="735" r:id="rId20"/>
    <p:sldId id="736" r:id="rId21"/>
    <p:sldId id="737" r:id="rId22"/>
    <p:sldId id="738" r:id="rId23"/>
    <p:sldId id="739" r:id="rId24"/>
    <p:sldId id="740" r:id="rId25"/>
    <p:sldId id="741" r:id="rId26"/>
    <p:sldId id="742" r:id="rId27"/>
    <p:sldId id="743" r:id="rId28"/>
    <p:sldId id="744" r:id="rId29"/>
    <p:sldId id="745" r:id="rId30"/>
    <p:sldId id="746" r:id="rId31"/>
    <p:sldId id="747" r:id="rId32"/>
    <p:sldId id="748" r:id="rId33"/>
    <p:sldId id="749" r:id="rId34"/>
    <p:sldId id="769" r:id="rId35"/>
    <p:sldId id="770" r:id="rId36"/>
    <p:sldId id="751" r:id="rId37"/>
    <p:sldId id="752" r:id="rId38"/>
    <p:sldId id="753" r:id="rId39"/>
    <p:sldId id="754" r:id="rId40"/>
    <p:sldId id="755" r:id="rId41"/>
    <p:sldId id="758" r:id="rId42"/>
    <p:sldId id="759" r:id="rId43"/>
    <p:sldId id="760" r:id="rId44"/>
    <p:sldId id="772" r:id="rId45"/>
    <p:sldId id="762" r:id="rId46"/>
    <p:sldId id="763" r:id="rId47"/>
    <p:sldId id="764" r:id="rId48"/>
    <p:sldId id="765" r:id="rId49"/>
    <p:sldId id="766" r:id="rId50"/>
    <p:sldId id="767" r:id="rId51"/>
    <p:sldId id="771" r:id="rId52"/>
    <p:sldId id="768" r:id="rId53"/>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5pPr>
    <a:lvl6pPr marL="22860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6pPr>
    <a:lvl7pPr marL="27432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7pPr>
    <a:lvl8pPr marL="32004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8pPr>
    <a:lvl9pPr marL="36576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DB8E"/>
    <a:srgbClr val="FF6600"/>
    <a:srgbClr val="749BCA"/>
    <a:srgbClr val="D66D5C"/>
    <a:srgbClr val="F2CD64"/>
    <a:srgbClr val="D25D4A"/>
    <a:srgbClr val="E14D4D"/>
    <a:srgbClr val="CC00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9216" autoAdjust="0"/>
    <p:restoredTop sz="91186" autoAdjust="0"/>
  </p:normalViewPr>
  <p:slideViewPr>
    <p:cSldViewPr>
      <p:cViewPr varScale="1">
        <p:scale>
          <a:sx n="97" d="100"/>
          <a:sy n="97" d="100"/>
        </p:scale>
        <p:origin x="336" y="200"/>
      </p:cViewPr>
      <p:guideLst>
        <p:guide orient="horz" pos="2160"/>
        <p:guide pos="2880"/>
      </p:guideLst>
    </p:cSldViewPr>
  </p:slideViewPr>
  <p:outlineViewPr>
    <p:cViewPr>
      <p:scale>
        <a:sx n="33" d="100"/>
        <a:sy n="33" d="100"/>
      </p:scale>
      <p:origin x="0" y="-84378"/>
    </p:cViewPr>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67" d="100"/>
          <a:sy n="67" d="100"/>
        </p:scale>
        <p:origin x="-3120" y="-8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handoutMaster" Target="handoutMasters/handoutMaster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theme" Target="theme/theme1.xml"/><Relationship Id="rId5" Type="http://schemas.openxmlformats.org/officeDocument/2006/relationships/slideMaster" Target="slideMasters/slideMaster5.xml"/><Relationship Id="rId19" Type="http://schemas.openxmlformats.org/officeDocument/2006/relationships/slide" Target="slides/slide12.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presProps" Target="presProps.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tableStyles" Target="tableStyles.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viewProps" Target="viewProps.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5E10D77-C8BD-4155-B1DF-EE76951282B8}"/>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alibri" pitchFamily="34" charset="0"/>
                <a:ea typeface="+mn-ea"/>
                <a:cs typeface="Arial" charset="0"/>
              </a:defRPr>
            </a:lvl1pPr>
          </a:lstStyle>
          <a:p>
            <a:pPr>
              <a:defRPr/>
            </a:pPr>
            <a:endParaRPr lang="en-US" dirty="0"/>
          </a:p>
        </p:txBody>
      </p:sp>
      <p:sp>
        <p:nvSpPr>
          <p:cNvPr id="3" name="Date Placeholder 2">
            <a:extLst>
              <a:ext uri="{FF2B5EF4-FFF2-40B4-BE49-F238E27FC236}">
                <a16:creationId xmlns:a16="http://schemas.microsoft.com/office/drawing/2014/main" id="{205FB299-7FC3-465E-9B65-BDBD8EEAA6E8}"/>
              </a:ext>
            </a:extLst>
          </p:cNvPr>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anose="020F0502020204030204" pitchFamily="34" charset="0"/>
                <a:ea typeface="ヒラギノ角ゴ Pro W3" pitchFamily="122" charset="-128"/>
                <a:cs typeface="+mn-cs"/>
              </a:defRPr>
            </a:lvl1pPr>
          </a:lstStyle>
          <a:p>
            <a:pPr>
              <a:defRPr/>
            </a:pPr>
            <a:fld id="{8B7573B4-36FB-4870-8447-4F3B25DBDFB2}" type="datetimeFigureOut">
              <a:rPr lang="en-US" altLang="en-US"/>
              <a:pPr>
                <a:defRPr/>
              </a:pPr>
              <a:t>3/19/18</a:t>
            </a:fld>
            <a:endParaRPr lang="en-US" altLang="en-US" dirty="0"/>
          </a:p>
        </p:txBody>
      </p:sp>
      <p:sp>
        <p:nvSpPr>
          <p:cNvPr id="4" name="Footer Placeholder 3">
            <a:extLst>
              <a:ext uri="{FF2B5EF4-FFF2-40B4-BE49-F238E27FC236}">
                <a16:creationId xmlns:a16="http://schemas.microsoft.com/office/drawing/2014/main" id="{F6A3F3CE-FB25-44C6-B4DB-1F717C223939}"/>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Calibri" pitchFamily="34" charset="0"/>
                <a:ea typeface="+mn-ea"/>
                <a:cs typeface="Arial" charset="0"/>
              </a:defRPr>
            </a:lvl1pPr>
          </a:lstStyle>
          <a:p>
            <a:pPr>
              <a:defRPr/>
            </a:pPr>
            <a:endParaRPr lang="en-US" dirty="0"/>
          </a:p>
        </p:txBody>
      </p:sp>
      <p:sp>
        <p:nvSpPr>
          <p:cNvPr id="5" name="Slide Number Placeholder 4">
            <a:extLst>
              <a:ext uri="{FF2B5EF4-FFF2-40B4-BE49-F238E27FC236}">
                <a16:creationId xmlns:a16="http://schemas.microsoft.com/office/drawing/2014/main" id="{B1D193DB-628B-4F7A-A5BB-76289139AF44}"/>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ea typeface="ヒラギノ角ゴ Pro W3" pitchFamily="122" charset="-128"/>
                <a:cs typeface="+mn-cs"/>
              </a:defRPr>
            </a:lvl1pPr>
          </a:lstStyle>
          <a:p>
            <a:pPr>
              <a:defRPr/>
            </a:pPr>
            <a:fld id="{91DE902E-35C2-445A-9685-6A133CF6BF02}"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9EF2C50-922D-4D4B-9E00-65C7F2998FD7}"/>
              </a:ext>
            </a:extLst>
          </p:cNvPr>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ea typeface="+mn-ea"/>
                <a:cs typeface="Arial" charset="0"/>
              </a:defRPr>
            </a:lvl1pPr>
          </a:lstStyle>
          <a:p>
            <a:pPr>
              <a:defRPr/>
            </a:pPr>
            <a:endParaRPr lang="en-US" altLang="en-US" dirty="0"/>
          </a:p>
        </p:txBody>
      </p:sp>
      <p:sp>
        <p:nvSpPr>
          <p:cNvPr id="3" name="Date Placeholder 2">
            <a:extLst>
              <a:ext uri="{FF2B5EF4-FFF2-40B4-BE49-F238E27FC236}">
                <a16:creationId xmlns:a16="http://schemas.microsoft.com/office/drawing/2014/main" id="{CC775A8D-15F9-4348-92D3-58FF49AAF12B}"/>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anose="020F0502020204030204" pitchFamily="34" charset="0"/>
                <a:ea typeface="ヒラギノ角ゴ Pro W3" pitchFamily="122" charset="-128"/>
                <a:cs typeface="+mn-cs"/>
              </a:defRPr>
            </a:lvl1pPr>
          </a:lstStyle>
          <a:p>
            <a:pPr>
              <a:defRPr/>
            </a:pPr>
            <a:fld id="{807BD865-7479-4C29-B8F5-72D05B469033}" type="datetimeFigureOut">
              <a:rPr lang="en-US" altLang="en-US"/>
              <a:pPr>
                <a:defRPr/>
              </a:pPr>
              <a:t>3/19/18</a:t>
            </a:fld>
            <a:endParaRPr lang="en-US" altLang="en-US" dirty="0"/>
          </a:p>
        </p:txBody>
      </p:sp>
      <p:sp>
        <p:nvSpPr>
          <p:cNvPr id="4" name="Slide Image Placeholder 3">
            <a:extLst>
              <a:ext uri="{FF2B5EF4-FFF2-40B4-BE49-F238E27FC236}">
                <a16:creationId xmlns:a16="http://schemas.microsoft.com/office/drawing/2014/main" id="{D5474A93-10DA-401E-936E-23F5038FB8E0}"/>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a:extLst>
              <a:ext uri="{FF2B5EF4-FFF2-40B4-BE49-F238E27FC236}">
                <a16:creationId xmlns:a16="http://schemas.microsoft.com/office/drawing/2014/main" id="{8D58D3B3-E31B-4F3D-B720-E2A296F1DD74}"/>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E0A8A062-E2F9-4BFE-BCB4-D2910C7B9C5A}"/>
              </a:ext>
            </a:extLst>
          </p:cNvPr>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ea typeface="+mn-ea"/>
                <a:cs typeface="Arial" charset="0"/>
              </a:defRPr>
            </a:lvl1pPr>
          </a:lstStyle>
          <a:p>
            <a:pPr>
              <a:defRPr/>
            </a:pPr>
            <a:endParaRPr lang="en-US" altLang="en-US" dirty="0"/>
          </a:p>
        </p:txBody>
      </p:sp>
      <p:sp>
        <p:nvSpPr>
          <p:cNvPr id="7" name="Slide Number Placeholder 6">
            <a:extLst>
              <a:ext uri="{FF2B5EF4-FFF2-40B4-BE49-F238E27FC236}">
                <a16:creationId xmlns:a16="http://schemas.microsoft.com/office/drawing/2014/main" id="{461BE8B2-F077-450C-8DDC-593ABD771020}"/>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ea typeface="ヒラギノ角ゴ Pro W3" pitchFamily="122" charset="-128"/>
                <a:cs typeface="+mn-cs"/>
              </a:defRPr>
            </a:lvl1pPr>
          </a:lstStyle>
          <a:p>
            <a:pPr>
              <a:defRPr/>
            </a:pPr>
            <a:fld id="{B55AC882-9A20-4B1A-961D-11C80DD986BC}"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ヒラギノ角ゴ Pro W3" charset="0"/>
        <a:cs typeface="ヒラギノ角ゴ Pro W3" charset="0"/>
      </a:defRPr>
    </a:lvl1pPr>
    <a:lvl2pPr marL="457200" algn="l"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2pPr>
    <a:lvl3pPr marL="914400" algn="l"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3pPr>
    <a:lvl4pPr marL="1371600" algn="l"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4pPr>
    <a:lvl5pPr marL="1828800" algn="l"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a:extLst>
              <a:ext uri="{FF2B5EF4-FFF2-40B4-BE49-F238E27FC236}">
                <a16:creationId xmlns:a16="http://schemas.microsoft.com/office/drawing/2014/main" id="{D44FE007-2065-4BC6-ABDF-6A2F99DD48F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a:extLst>
              <a:ext uri="{FF2B5EF4-FFF2-40B4-BE49-F238E27FC236}">
                <a16:creationId xmlns:a16="http://schemas.microsoft.com/office/drawing/2014/main" id="{94E6272A-1188-495E-BE65-A2536EAA075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latin typeface="Arial" panose="020B0604020202020204" pitchFamily="34" charset="0"/>
                <a:ea typeface="ヒラギノ角ゴ Pro W3" pitchFamily="122" charset="-128"/>
              </a:rPr>
              <a:t>Be sure to see the NEW Teacher’s Resource Manual </a:t>
            </a:r>
            <a:r>
              <a:rPr lang="en-US" altLang="ja-JP" dirty="0">
                <a:latin typeface="Arial" panose="020B0604020202020204" pitchFamily="34" charset="0"/>
                <a:ea typeface="ヒラギノ角ゴ Pro W3" pitchFamily="122" charset="-128"/>
              </a:rPr>
              <a:t>located in the Connect Library under Instructor’s Resources.</a:t>
            </a:r>
            <a:endParaRPr lang="en-US" altLang="ja-JP" dirty="0">
              <a:ea typeface="ヒラギノ角ゴ Pro W3" pitchFamily="122" charset="-128"/>
            </a:endParaRPr>
          </a:p>
          <a:p>
            <a:endParaRPr lang="en-US" altLang="en-US" dirty="0">
              <a:ea typeface="ヒラギノ角ゴ Pro W3" pitchFamily="122" charset="-128"/>
            </a:endParaRPr>
          </a:p>
        </p:txBody>
      </p:sp>
      <p:sp>
        <p:nvSpPr>
          <p:cNvPr id="61444" name="Slide Number Placeholder 3">
            <a:extLst>
              <a:ext uri="{FF2B5EF4-FFF2-40B4-BE49-F238E27FC236}">
                <a16:creationId xmlns:a16="http://schemas.microsoft.com/office/drawing/2014/main" id="{CD4F6369-E51B-45F8-9AF5-D4CB423ABE0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F922B8EC-2DAB-41E9-A652-D32BED189502}" type="slidenum">
              <a:rPr lang="en-US" altLang="en-US" smtClean="0">
                <a:solidFill>
                  <a:srgbClr val="000000"/>
                </a:solidFill>
              </a:rPr>
              <a:pPr/>
              <a:t>1</a:t>
            </a:fld>
            <a:endParaRPr lang="en-US" altLang="en-US" dirty="0">
              <a:solidFill>
                <a:srgbClr val="000000"/>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a:extLst>
              <a:ext uri="{FF2B5EF4-FFF2-40B4-BE49-F238E27FC236}">
                <a16:creationId xmlns:a16="http://schemas.microsoft.com/office/drawing/2014/main" id="{7B6A7E60-FF0A-44B6-ABD2-E818F4C7BB5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Notes Placeholder 2">
            <a:extLst>
              <a:ext uri="{FF2B5EF4-FFF2-40B4-BE49-F238E27FC236}">
                <a16:creationId xmlns:a16="http://schemas.microsoft.com/office/drawing/2014/main" id="{D4488A3E-DD0F-4331-86F4-E269F16411D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In tall organizational structures, the span of control is narrow. In flat structures, the span of control is wide, meaning one manager supervises many employees. In recent years, firms have de-layered by reducing the headcount (often middle managers), making the organizations flatter and more nimble.</a:t>
            </a:r>
          </a:p>
        </p:txBody>
      </p:sp>
      <p:sp>
        <p:nvSpPr>
          <p:cNvPr id="79876" name="Slide Number Placeholder 3">
            <a:extLst>
              <a:ext uri="{FF2B5EF4-FFF2-40B4-BE49-F238E27FC236}">
                <a16:creationId xmlns:a16="http://schemas.microsoft.com/office/drawing/2014/main" id="{C3969514-DEDD-489A-A2F7-3B19B422DF9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91C7F375-9C8D-4389-96AD-6F39F5127EA0}" type="slidenum">
              <a:rPr lang="en-US" altLang="en-US" smtClean="0"/>
              <a:pPr/>
              <a:t>10</a:t>
            </a:fld>
            <a:endParaRPr lang="en-US"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a:extLst>
              <a:ext uri="{FF2B5EF4-FFF2-40B4-BE49-F238E27FC236}">
                <a16:creationId xmlns:a16="http://schemas.microsoft.com/office/drawing/2014/main" id="{6B24423C-68FB-4B51-8AA0-E9BC9F2B01F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a:extLst>
              <a:ext uri="{FF2B5EF4-FFF2-40B4-BE49-F238E27FC236}">
                <a16:creationId xmlns:a16="http://schemas.microsoft.com/office/drawing/2014/main" id="{97560470-0F53-4CAA-AA92-1D56C7F3B42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Mechanistic example: The fast food chain McDonald’s fits this description quite well. Each step of every job such as deep-frying fries is documented in minute detail (e.g., what kind of vat, the quantity of oil, how many fries, what temperature, how long, and so on). Decision power is centralized at the top of the organization: McDonald’s headquarters provides detailed instructions to each of its franchisees so that they provide comparable quality and service across the board although with some local menu variations. Communication and authority lines are top-down and well defined. To ensure standardized operating procedures and consistent food quality throughout the world, McDonald’s operates Hamburger University, a state-of-the-art teaching facility in a Chicago suburb, where 50 full-time instructors teach courses in chemistry, food preparation, and marketing. In 2010, McDonald’s opened a second Hamburger University campus in Shanghai, China.</a:t>
            </a:r>
          </a:p>
          <a:p>
            <a:endParaRPr lang="en-US" altLang="en-US" dirty="0">
              <a:ea typeface="ヒラギノ角ゴ Pro W3" pitchFamily="122" charset="-128"/>
            </a:endParaRPr>
          </a:p>
          <a:p>
            <a:r>
              <a:rPr lang="en-US" altLang="en-US" dirty="0">
                <a:ea typeface="ヒラギノ角ゴ Pro W3" pitchFamily="122" charset="-128"/>
              </a:rPr>
              <a:t>Organic example: See Strategy Highlight 11.1</a:t>
            </a:r>
          </a:p>
        </p:txBody>
      </p:sp>
      <p:sp>
        <p:nvSpPr>
          <p:cNvPr id="81924" name="Slide Number Placeholder 3">
            <a:extLst>
              <a:ext uri="{FF2B5EF4-FFF2-40B4-BE49-F238E27FC236}">
                <a16:creationId xmlns:a16="http://schemas.microsoft.com/office/drawing/2014/main" id="{D4D838C0-8E36-454D-A8C0-D0F908F7D53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09F85385-6DDB-43C1-9E5F-E74D732240B7}" type="slidenum">
              <a:rPr lang="en-US" altLang="en-US" smtClean="0"/>
              <a:pPr/>
              <a:t>11</a:t>
            </a:fld>
            <a:endParaRPr lang="en-US"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a:extLst>
              <a:ext uri="{FF2B5EF4-FFF2-40B4-BE49-F238E27FC236}">
                <a16:creationId xmlns:a16="http://schemas.microsoft.com/office/drawing/2014/main" id="{E834D310-00DD-4235-BC13-76245559369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a:extLst>
              <a:ext uri="{FF2B5EF4-FFF2-40B4-BE49-F238E27FC236}">
                <a16:creationId xmlns:a16="http://schemas.microsoft.com/office/drawing/2014/main" id="{C336B82F-62E1-47DD-9B00-106CE8B804D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Although at first glance organic organizations may appear to be more attractive than mechanistic ones, their relative effectiveness depends on context. McDonald’s, with its some 37,000 restaurants across the globe, would not be successful with an organic structure. Similarly, a mechanistic structure would not allow Zappos or W.L. Gore to develop and hone their respective core competencies in customer service and product innovation.</a:t>
            </a:r>
          </a:p>
        </p:txBody>
      </p:sp>
      <p:sp>
        <p:nvSpPr>
          <p:cNvPr id="83972" name="Slide Number Placeholder 3">
            <a:extLst>
              <a:ext uri="{FF2B5EF4-FFF2-40B4-BE49-F238E27FC236}">
                <a16:creationId xmlns:a16="http://schemas.microsoft.com/office/drawing/2014/main" id="{FB2ED509-C748-4BC2-80FE-66A917EA575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5E2A8BD0-F8EB-441A-B8F0-E9C9390A9907}" type="slidenum">
              <a:rPr lang="en-US" altLang="en-US" smtClean="0"/>
              <a:pPr/>
              <a:t>12</a:t>
            </a:fld>
            <a:endParaRPr lang="en-US"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a:extLst>
              <a:ext uri="{FF2B5EF4-FFF2-40B4-BE49-F238E27FC236}">
                <a16:creationId xmlns:a16="http://schemas.microsoft.com/office/drawing/2014/main" id="{71F4A1EE-F293-43BF-92F3-7C4EC6628A6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a:extLst>
              <a:ext uri="{FF2B5EF4-FFF2-40B4-BE49-F238E27FC236}">
                <a16:creationId xmlns:a16="http://schemas.microsoft.com/office/drawing/2014/main" id="{DDDEEAFA-CF62-42C9-BD2E-A025D9EE1A0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Successful new ventures generally grow first by increasing sales, then by obtaining larger geographic reach, and finally by diversifying through vertical integration and entering into related and unrelated businesses.</a:t>
            </a:r>
          </a:p>
          <a:p>
            <a:endParaRPr lang="en-US" altLang="en-US" dirty="0">
              <a:ea typeface="ヒラギノ角ゴ Pro W3" pitchFamily="122" charset="-128"/>
            </a:endParaRPr>
          </a:p>
          <a:p>
            <a:r>
              <a:rPr lang="en-US" altLang="en-US" dirty="0">
                <a:ea typeface="ヒラギノ角ゴ Pro W3" pitchFamily="122" charset="-128"/>
              </a:rPr>
              <a:t>Instructors: </a:t>
            </a:r>
          </a:p>
          <a:p>
            <a:endParaRPr lang="en-US" altLang="en-US" dirty="0">
              <a:ea typeface="ヒラギノ角ゴ Pro W3" pitchFamily="122" charset="-128"/>
            </a:endParaRPr>
          </a:p>
          <a:p>
            <a:pPr eaLnBrk="1" hangingPunct="1">
              <a:spcBef>
                <a:spcPts val="438"/>
              </a:spcBef>
            </a:pPr>
            <a:r>
              <a:rPr lang="en-US" altLang="en-US" dirty="0">
                <a:ea typeface="ヒラギノ角ゴ Pro W3" pitchFamily="122" charset="-128"/>
              </a:rPr>
              <a:t>The digital companion to this book </a:t>
            </a:r>
            <a:r>
              <a:rPr lang="en-US" altLang="en-US" b="1" dirty="0">
                <a:ea typeface="ヒラギノ角ゴ Pro W3" pitchFamily="122" charset="-128"/>
              </a:rPr>
              <a:t>McGraw-Hill Connect</a:t>
            </a:r>
            <a:r>
              <a:rPr lang="en-US" altLang="en-US" dirty="0">
                <a:ea typeface="ヒラギノ角ゴ Pro W3" pitchFamily="122" charset="-128"/>
              </a:rPr>
              <a:t> has a brief case exercise on this section of the textbook. It builds student confidence on the connections between strategy and organizational structure using a short case on W.L. Gore. (LO 11-5). </a:t>
            </a:r>
          </a:p>
          <a:p>
            <a:endParaRPr lang="en-US" altLang="en-US" dirty="0">
              <a:ea typeface="ヒラギノ角ゴ Pro W3" pitchFamily="122" charset="-128"/>
            </a:endParaRPr>
          </a:p>
        </p:txBody>
      </p:sp>
      <p:sp>
        <p:nvSpPr>
          <p:cNvPr id="86020" name="Slide Number Placeholder 3">
            <a:extLst>
              <a:ext uri="{FF2B5EF4-FFF2-40B4-BE49-F238E27FC236}">
                <a16:creationId xmlns:a16="http://schemas.microsoft.com/office/drawing/2014/main" id="{A0FFB06F-E2B3-463B-B974-59B501791A4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704BE20A-ECA5-4658-9F7B-DC69A02A777F}" type="slidenum">
              <a:rPr lang="en-US" altLang="en-US" smtClean="0"/>
              <a:pPr/>
              <a:t>13</a:t>
            </a:fld>
            <a:endParaRPr lang="en-US"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a:extLst>
              <a:ext uri="{FF2B5EF4-FFF2-40B4-BE49-F238E27FC236}">
                <a16:creationId xmlns:a16="http://schemas.microsoft.com/office/drawing/2014/main" id="{6334AD03-9408-420D-9FDA-B8F19782579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Notes Placeholder 2">
            <a:extLst>
              <a:ext uri="{FF2B5EF4-FFF2-40B4-BE49-F238E27FC236}">
                <a16:creationId xmlns:a16="http://schemas.microsoft.com/office/drawing/2014/main" id="{25876BC6-FFB6-400E-B8CA-821E16E2C8A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The important and interdependent relationship between strategy and structure directly impacts a firm’s performance. Moreover, the relationship is dynamic—changing over time in a somewhat predictable pattern as firms grow in size and complexity. Successful new ventures generally grow first by increasing sales, then by obtaining larger geographic reach, and finally by diversifying through vertical integration and entering into related and unrelated businesses.</a:t>
            </a:r>
          </a:p>
        </p:txBody>
      </p:sp>
      <p:sp>
        <p:nvSpPr>
          <p:cNvPr id="88068" name="Slide Number Placeholder 3">
            <a:extLst>
              <a:ext uri="{FF2B5EF4-FFF2-40B4-BE49-F238E27FC236}">
                <a16:creationId xmlns:a16="http://schemas.microsoft.com/office/drawing/2014/main" id="{B7B59BE9-430A-40CE-8FA1-9F08B0B0877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4C2E7622-F0F5-4171-8299-107B790588CF}" type="slidenum">
              <a:rPr lang="en-US" altLang="en-US" smtClean="0"/>
              <a:pPr/>
              <a:t>14</a:t>
            </a:fld>
            <a:endParaRPr lang="en-US"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a:extLst>
              <a:ext uri="{FF2B5EF4-FFF2-40B4-BE49-F238E27FC236}">
                <a16:creationId xmlns:a16="http://schemas.microsoft.com/office/drawing/2014/main" id="{2F58E8A4-14B5-4D6D-9D9B-CEBB4F7F6AE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Notes Placeholder 2">
            <a:extLst>
              <a:ext uri="{FF2B5EF4-FFF2-40B4-BE49-F238E27FC236}">
                <a16:creationId xmlns:a16="http://schemas.microsoft.com/office/drawing/2014/main" id="{7655705A-8ACC-4983-A18D-09749AA5866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Examples include entrepreneurial ventures such as Facebook in 2004, when the startup operated out of Mark Zuckerberg’s dorm room, and professional service firms such as smaller advertising, consulting, accounting, and law firms, as well as family-owned businesses. </a:t>
            </a:r>
          </a:p>
        </p:txBody>
      </p:sp>
      <p:sp>
        <p:nvSpPr>
          <p:cNvPr id="90116" name="Slide Number Placeholder 3">
            <a:extLst>
              <a:ext uri="{FF2B5EF4-FFF2-40B4-BE49-F238E27FC236}">
                <a16:creationId xmlns:a16="http://schemas.microsoft.com/office/drawing/2014/main" id="{D7D0A4A2-6382-49DC-B269-156522E764A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480A2F52-F44F-4536-AFC2-7B5C6F57698D}" type="slidenum">
              <a:rPr lang="en-US" altLang="en-US" smtClean="0"/>
              <a:pPr/>
              <a:t>15</a:t>
            </a:fld>
            <a:endParaRPr lang="en-US"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a:extLst>
              <a:ext uri="{FF2B5EF4-FFF2-40B4-BE49-F238E27FC236}">
                <a16:creationId xmlns:a16="http://schemas.microsoft.com/office/drawing/2014/main" id="{92338024-4B40-4DBD-B99F-1AB9A6E6760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Notes Placeholder 2">
            <a:extLst>
              <a:ext uri="{FF2B5EF4-FFF2-40B4-BE49-F238E27FC236}">
                <a16:creationId xmlns:a16="http://schemas.microsoft.com/office/drawing/2014/main" id="{A21F9E25-D921-4EDD-B1A2-C5D5E52A3F7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92164" name="Slide Number Placeholder 3">
            <a:extLst>
              <a:ext uri="{FF2B5EF4-FFF2-40B4-BE49-F238E27FC236}">
                <a16:creationId xmlns:a16="http://schemas.microsoft.com/office/drawing/2014/main" id="{8383CC6C-EA0D-41AB-A26D-F83EF468130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41991878-6CB3-4268-9311-19CAFD5DD198}" type="slidenum">
              <a:rPr lang="en-US" altLang="en-US" smtClean="0"/>
              <a:pPr/>
              <a:t>16</a:t>
            </a:fld>
            <a:endParaRPr lang="en-US"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a:extLst>
              <a:ext uri="{FF2B5EF4-FFF2-40B4-BE49-F238E27FC236}">
                <a16:creationId xmlns:a16="http://schemas.microsoft.com/office/drawing/2014/main" id="{C0CD246B-EDBA-4323-A61F-711235DB35A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Notes Placeholder 2">
            <a:extLst>
              <a:ext uri="{FF2B5EF4-FFF2-40B4-BE49-F238E27FC236}">
                <a16:creationId xmlns:a16="http://schemas.microsoft.com/office/drawing/2014/main" id="{6846F0FB-5ACC-4420-8C41-1B17AADEF9D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W.L. Gore began as a company by operating out of Bill Gore’s basement and using a simple structure. Two years after its founding, the company received a large manufacturing order for high-tech cable that it could not meet with its ad hoc basement operation. At that point, W.L. Gore reorganized itself into a functional structure. A simple structure could not provide the effective division, coordination, and integration of work required to accommodate future growth.</a:t>
            </a:r>
          </a:p>
          <a:p>
            <a:endParaRPr lang="en-US" altLang="en-US" dirty="0">
              <a:ea typeface="ヒラギノ角ゴ Pro W3" pitchFamily="122" charset="-128"/>
            </a:endParaRPr>
          </a:p>
          <a:p>
            <a:r>
              <a:rPr lang="en-US" altLang="en-US" dirty="0">
                <a:ea typeface="ヒラギノ角ゴ Pro W3" pitchFamily="122" charset="-128"/>
              </a:rPr>
              <a:t>A business school student generally majors in one of these functional areas such as finance, accounting, IT, marketing, operations, or human resources, and is then recruited into a corresponding functional group.</a:t>
            </a:r>
          </a:p>
        </p:txBody>
      </p:sp>
      <p:sp>
        <p:nvSpPr>
          <p:cNvPr id="94212" name="Slide Number Placeholder 3">
            <a:extLst>
              <a:ext uri="{FF2B5EF4-FFF2-40B4-BE49-F238E27FC236}">
                <a16:creationId xmlns:a16="http://schemas.microsoft.com/office/drawing/2014/main" id="{4C6706C0-975E-4656-9800-7C1FD74CCCB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EC905508-82C1-4B9A-8647-51A4E2CA0614}" type="slidenum">
              <a:rPr lang="en-US" altLang="en-US" smtClean="0"/>
              <a:pPr/>
              <a:t>17</a:t>
            </a:fld>
            <a:endParaRPr lang="en-US"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a:extLst>
              <a:ext uri="{FF2B5EF4-FFF2-40B4-BE49-F238E27FC236}">
                <a16:creationId xmlns:a16="http://schemas.microsoft.com/office/drawing/2014/main" id="{27EC2F9F-95ED-4280-BA31-7BF54B00A95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Notes Placeholder 2">
            <a:extLst>
              <a:ext uri="{FF2B5EF4-FFF2-40B4-BE49-F238E27FC236}">
                <a16:creationId xmlns:a16="http://schemas.microsoft.com/office/drawing/2014/main" id="{E493A58A-23F2-46C8-8C1E-A47C5F8D8B3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spcAft>
                <a:spcPts val="600"/>
              </a:spcAft>
            </a:pPr>
            <a:r>
              <a:rPr lang="en-US" altLang="en-US" dirty="0">
                <a:ea typeface="ヒラギノ角ゴ Pro W3" pitchFamily="122" charset="-128"/>
              </a:rPr>
              <a:t>Exhibit 11.6 presents a detailed match between different business strategies and their corresponding functional structures.</a:t>
            </a:r>
          </a:p>
          <a:p>
            <a:pPr>
              <a:spcBef>
                <a:spcPct val="0"/>
              </a:spcBef>
              <a:spcAft>
                <a:spcPts val="600"/>
              </a:spcAft>
            </a:pPr>
            <a:endParaRPr lang="en-US" altLang="en-US" dirty="0">
              <a:ea typeface="ヒラギノ角ゴ Pro W3" pitchFamily="122" charset="-128"/>
            </a:endParaRPr>
          </a:p>
          <a:p>
            <a:pPr>
              <a:spcBef>
                <a:spcPct val="0"/>
              </a:spcBef>
              <a:spcAft>
                <a:spcPts val="600"/>
              </a:spcAft>
            </a:pPr>
            <a:r>
              <a:rPr lang="en-US" altLang="en-US" dirty="0">
                <a:ea typeface="ヒラギノ角ゴ Pro W3" pitchFamily="122" charset="-128"/>
              </a:rPr>
              <a:t>Cost Leadership Strategy</a:t>
            </a:r>
          </a:p>
          <a:p>
            <a:pPr lvl="1">
              <a:spcBef>
                <a:spcPct val="0"/>
              </a:spcBef>
              <a:spcAft>
                <a:spcPts val="600"/>
              </a:spcAft>
            </a:pPr>
            <a:r>
              <a:rPr lang="en-US" altLang="en-US" dirty="0">
                <a:ea typeface="ヒラギノ角ゴ Pro W3" pitchFamily="122" charset="-128"/>
              </a:rPr>
              <a:t>Using a functional structure allows the cost leader to:</a:t>
            </a:r>
          </a:p>
          <a:p>
            <a:pPr lvl="2">
              <a:spcBef>
                <a:spcPct val="0"/>
              </a:spcBef>
              <a:spcAft>
                <a:spcPts val="600"/>
              </a:spcAft>
            </a:pPr>
            <a:r>
              <a:rPr lang="en-US" altLang="en-US" dirty="0">
                <a:ea typeface="ヒラギノ角ゴ Pro W3" pitchFamily="122" charset="-128"/>
              </a:rPr>
              <a:t>Nurture and constantly upgrade core competencies</a:t>
            </a:r>
          </a:p>
          <a:p>
            <a:pPr>
              <a:spcBef>
                <a:spcPct val="0"/>
              </a:spcBef>
              <a:spcAft>
                <a:spcPts val="600"/>
              </a:spcAft>
            </a:pPr>
            <a:r>
              <a:rPr lang="en-US" altLang="en-US" dirty="0">
                <a:ea typeface="ヒラギノ角ゴ Pro W3" pitchFamily="122" charset="-128"/>
              </a:rPr>
              <a:t>Differentiation Strategy</a:t>
            </a:r>
          </a:p>
          <a:p>
            <a:pPr lvl="1">
              <a:spcBef>
                <a:spcPct val="0"/>
              </a:spcBef>
              <a:spcAft>
                <a:spcPts val="600"/>
              </a:spcAft>
            </a:pPr>
            <a:r>
              <a:rPr lang="en-US" altLang="en-US" dirty="0">
                <a:ea typeface="ヒラギノ角ゴ Pro W3" pitchFamily="122" charset="-128"/>
              </a:rPr>
              <a:t>Using a functional structure allows a differentiator to:</a:t>
            </a:r>
          </a:p>
          <a:p>
            <a:pPr lvl="2">
              <a:spcBef>
                <a:spcPct val="0"/>
              </a:spcBef>
              <a:spcAft>
                <a:spcPts val="600"/>
              </a:spcAft>
            </a:pPr>
            <a:r>
              <a:rPr lang="en-US" altLang="en-US" dirty="0">
                <a:ea typeface="ヒラギノ角ゴ Pro W3" pitchFamily="122" charset="-128"/>
              </a:rPr>
              <a:t>Incorporate decentralized decision making</a:t>
            </a:r>
          </a:p>
          <a:p>
            <a:pPr lvl="2">
              <a:spcBef>
                <a:spcPct val="0"/>
              </a:spcBef>
              <a:spcAft>
                <a:spcPts val="600"/>
              </a:spcAft>
            </a:pPr>
            <a:r>
              <a:rPr lang="en-US" altLang="en-US" dirty="0">
                <a:ea typeface="ヒラギノ角ゴ Pro W3" pitchFamily="122" charset="-128"/>
              </a:rPr>
              <a:t>Foster and incentivize continuous innovation and creativity</a:t>
            </a:r>
          </a:p>
          <a:p>
            <a:pPr>
              <a:spcBef>
                <a:spcPct val="0"/>
              </a:spcBef>
              <a:spcAft>
                <a:spcPts val="600"/>
              </a:spcAft>
            </a:pPr>
            <a:r>
              <a:rPr lang="en-US" altLang="en-US" dirty="0">
                <a:ea typeface="ヒラギノ角ゴ Pro W3" pitchFamily="122" charset="-128"/>
              </a:rPr>
              <a:t>Blue Ocean Strategy</a:t>
            </a:r>
          </a:p>
          <a:p>
            <a:pPr lvl="1">
              <a:spcBef>
                <a:spcPct val="0"/>
              </a:spcBef>
              <a:spcAft>
                <a:spcPts val="600"/>
              </a:spcAft>
            </a:pPr>
            <a:r>
              <a:rPr lang="en-US" altLang="en-US" dirty="0">
                <a:ea typeface="ヒラギノ角ゴ Pro W3" pitchFamily="122" charset="-128"/>
              </a:rPr>
              <a:t>To implement a functional blue ocean strategy:</a:t>
            </a:r>
          </a:p>
          <a:p>
            <a:pPr lvl="2">
              <a:spcBef>
                <a:spcPct val="0"/>
              </a:spcBef>
              <a:spcAft>
                <a:spcPts val="600"/>
              </a:spcAft>
            </a:pPr>
            <a:r>
              <a:rPr lang="en-US" altLang="en-US" dirty="0">
                <a:ea typeface="ヒラギノ角ゴ Pro W3" pitchFamily="122" charset="-128"/>
              </a:rPr>
              <a:t>The firm must be both efficient and flexible</a:t>
            </a:r>
          </a:p>
          <a:p>
            <a:pPr lvl="2">
              <a:spcBef>
                <a:spcPct val="0"/>
              </a:spcBef>
              <a:spcAft>
                <a:spcPts val="600"/>
              </a:spcAft>
            </a:pPr>
            <a:r>
              <a:rPr lang="en-US" altLang="en-US" dirty="0">
                <a:ea typeface="ヒラギノ角ゴ Pro W3" pitchFamily="122" charset="-128"/>
              </a:rPr>
              <a:t>The firm must control costs &amp; foster creativity</a:t>
            </a:r>
          </a:p>
          <a:p>
            <a:pPr lvl="2">
              <a:spcBef>
                <a:spcPct val="0"/>
              </a:spcBef>
              <a:spcAft>
                <a:spcPts val="600"/>
              </a:spcAft>
            </a:pPr>
            <a:r>
              <a:rPr lang="en-US" altLang="en-US" dirty="0">
                <a:ea typeface="ヒラギノ角ゴ Pro W3" pitchFamily="122" charset="-128"/>
              </a:rPr>
              <a:t>Mitigate the disadvantages of this approach</a:t>
            </a:r>
          </a:p>
        </p:txBody>
      </p:sp>
      <p:sp>
        <p:nvSpPr>
          <p:cNvPr id="96260" name="Slide Number Placeholder 3">
            <a:extLst>
              <a:ext uri="{FF2B5EF4-FFF2-40B4-BE49-F238E27FC236}">
                <a16:creationId xmlns:a16="http://schemas.microsoft.com/office/drawing/2014/main" id="{28BCA754-48A3-4B9A-8C0B-E0F189693FE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DAC161AE-7C61-4CE2-9B0F-02A43041F1D4}" type="slidenum">
              <a:rPr lang="en-US" altLang="en-US" smtClean="0"/>
              <a:pPr/>
              <a:t>18</a:t>
            </a:fld>
            <a:endParaRPr lang="en-US"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a:extLst>
              <a:ext uri="{FF2B5EF4-FFF2-40B4-BE49-F238E27FC236}">
                <a16:creationId xmlns:a16="http://schemas.microsoft.com/office/drawing/2014/main" id="{E9469E05-43CC-47C3-892F-DA77E5E71A8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7" name="Notes Placeholder 2">
            <a:extLst>
              <a:ext uri="{FF2B5EF4-FFF2-40B4-BE49-F238E27FC236}">
                <a16:creationId xmlns:a16="http://schemas.microsoft.com/office/drawing/2014/main" id="{0F9E09EA-C63E-41BB-B0E6-2FA9E5385A2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Strategy Highlight 11.1 outlines how W.L. Gore employs cross-functional teams successfully.</a:t>
            </a:r>
          </a:p>
        </p:txBody>
      </p:sp>
      <p:sp>
        <p:nvSpPr>
          <p:cNvPr id="98308" name="Slide Number Placeholder 3">
            <a:extLst>
              <a:ext uri="{FF2B5EF4-FFF2-40B4-BE49-F238E27FC236}">
                <a16:creationId xmlns:a16="http://schemas.microsoft.com/office/drawing/2014/main" id="{FC14862B-DC2B-465C-9EEB-59987E5B905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82503924-1615-45AD-BDA7-87F34608AFBB}" type="slidenum">
              <a:rPr lang="en-US" altLang="en-US" smtClean="0"/>
              <a:pPr/>
              <a:t>19</a:t>
            </a:fld>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a:extLst>
              <a:ext uri="{FF2B5EF4-FFF2-40B4-BE49-F238E27FC236}">
                <a16:creationId xmlns:a16="http://schemas.microsoft.com/office/drawing/2014/main" id="{83C66618-DCCC-4EAA-9BAE-3B7DAB8CE10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a:extLst>
              <a:ext uri="{FF2B5EF4-FFF2-40B4-BE49-F238E27FC236}">
                <a16:creationId xmlns:a16="http://schemas.microsoft.com/office/drawing/2014/main" id="{E021EB93-91A7-4A7F-B962-6BB629807E2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63492" name="Slide Number Placeholder 3">
            <a:extLst>
              <a:ext uri="{FF2B5EF4-FFF2-40B4-BE49-F238E27FC236}">
                <a16:creationId xmlns:a16="http://schemas.microsoft.com/office/drawing/2014/main" id="{8EE2618D-3FAB-4C7A-B27F-C761A801100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0DF8FD8A-81D9-4B12-9028-0BA69B49F4E5}" type="slidenum">
              <a:rPr lang="en-US" altLang="en-US" smtClean="0">
                <a:solidFill>
                  <a:srgbClr val="000000"/>
                </a:solidFill>
              </a:rPr>
              <a:pPr/>
              <a:t>2</a:t>
            </a:fld>
            <a:endParaRPr lang="en-US" altLang="en-US" dirty="0">
              <a:solidFill>
                <a:srgbClr val="000000"/>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a:extLst>
              <a:ext uri="{FF2B5EF4-FFF2-40B4-BE49-F238E27FC236}">
                <a16:creationId xmlns:a16="http://schemas.microsoft.com/office/drawing/2014/main" id="{77C93457-C7ED-455B-B750-292CCBDBD1F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5" name="Notes Placeholder 2">
            <a:extLst>
              <a:ext uri="{FF2B5EF4-FFF2-40B4-BE49-F238E27FC236}">
                <a16:creationId xmlns:a16="http://schemas.microsoft.com/office/drawing/2014/main" id="{EB44F01B-D278-4BEE-A4C2-357A58BEC48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Zappos is an SBU under Amazon, which employs a multidivisional structure. Also, W.L. Gore uses a multidivisional structure to administer its differentiation and related diversification strategies. It has four product divisions (electronic products, industrial products, medical products, and fabrics division) with manufacturing facilities in the United States, China, Germany, Japan, and Scotland, and business activities in 30 countries across the globe.</a:t>
            </a:r>
          </a:p>
        </p:txBody>
      </p:sp>
      <p:sp>
        <p:nvSpPr>
          <p:cNvPr id="100356" name="Slide Number Placeholder 3">
            <a:extLst>
              <a:ext uri="{FF2B5EF4-FFF2-40B4-BE49-F238E27FC236}">
                <a16:creationId xmlns:a16="http://schemas.microsoft.com/office/drawing/2014/main" id="{31989514-F285-4E09-98FC-426D5D32DF5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AA9124F4-0A1B-4A25-B6F0-4A7A53488FCD}" type="slidenum">
              <a:rPr lang="en-US" altLang="en-US" smtClean="0"/>
              <a:pPr/>
              <a:t>20</a:t>
            </a:fld>
            <a:endParaRPr lang="en-US"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a:extLst>
              <a:ext uri="{FF2B5EF4-FFF2-40B4-BE49-F238E27FC236}">
                <a16:creationId xmlns:a16="http://schemas.microsoft.com/office/drawing/2014/main" id="{34568E09-121D-46FB-A3F1-876C4A057A2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3" name="Notes Placeholder 2">
            <a:extLst>
              <a:ext uri="{FF2B5EF4-FFF2-40B4-BE49-F238E27FC236}">
                <a16:creationId xmlns:a16="http://schemas.microsoft.com/office/drawing/2014/main" id="{EE99D776-E01D-4FC2-A927-C31D561DC1F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In this example, the company has four SBUs, each led by a CEO. Corporations may use SBUs to organize around different businesses and product lines or around different geographic regions. Each SBU represents a self-contained business with its own hierarchy and organizational structure. Note that SBU 2 is organized using a functional structure, while SBU 4 is organized using a matrix structure. The CEO of each SBU must determine which organizational structure is most appropriate to implement the SBU’s business strategy.</a:t>
            </a:r>
          </a:p>
          <a:p>
            <a:endParaRPr lang="en-US" altLang="en-US" dirty="0">
              <a:ea typeface="ヒラギノ角ゴ Pro W3" pitchFamily="122" charset="-128"/>
            </a:endParaRPr>
          </a:p>
        </p:txBody>
      </p:sp>
      <p:sp>
        <p:nvSpPr>
          <p:cNvPr id="102404" name="Slide Number Placeholder 3">
            <a:extLst>
              <a:ext uri="{FF2B5EF4-FFF2-40B4-BE49-F238E27FC236}">
                <a16:creationId xmlns:a16="http://schemas.microsoft.com/office/drawing/2014/main" id="{D743E9F2-9A76-44CC-8E19-E694AC3DCE7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3872F454-058C-489A-9F03-298130616ED7}" type="slidenum">
              <a:rPr lang="en-US" altLang="en-US" smtClean="0"/>
              <a:pPr/>
              <a:t>21</a:t>
            </a:fld>
            <a:endParaRPr lang="en-US"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a:extLst>
              <a:ext uri="{FF2B5EF4-FFF2-40B4-BE49-F238E27FC236}">
                <a16:creationId xmlns:a16="http://schemas.microsoft.com/office/drawing/2014/main" id="{34F8B25B-9405-4521-9F22-A60B95ACD3F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1" name="Notes Placeholder 2">
            <a:extLst>
              <a:ext uri="{FF2B5EF4-FFF2-40B4-BE49-F238E27FC236}">
                <a16:creationId xmlns:a16="http://schemas.microsoft.com/office/drawing/2014/main" id="{2159F20E-DC2A-43F8-8AD2-E045A41ED8F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i="1" dirty="0">
                <a:ea typeface="ヒラギノ角ゴ Pro W3" pitchFamily="122" charset="-128"/>
              </a:rPr>
              <a:t>Co-opetition</a:t>
            </a:r>
            <a:r>
              <a:rPr lang="en-US" altLang="en-US" dirty="0">
                <a:ea typeface="ヒラギノ角ゴ Pro W3" pitchFamily="122" charset="-128"/>
              </a:rPr>
              <a:t>—competition and cooperation at the same time. Exhibit 11.8 matches different corporate strategies and their corresponding organizational structures.</a:t>
            </a:r>
          </a:p>
        </p:txBody>
      </p:sp>
      <p:sp>
        <p:nvSpPr>
          <p:cNvPr id="104452" name="Slide Number Placeholder 3">
            <a:extLst>
              <a:ext uri="{FF2B5EF4-FFF2-40B4-BE49-F238E27FC236}">
                <a16:creationId xmlns:a16="http://schemas.microsoft.com/office/drawing/2014/main" id="{1C7B0962-38A5-4274-95DA-4FF2F679B64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20C3ECE2-97F2-477B-BAA0-7F95897779A5}" type="slidenum">
              <a:rPr lang="en-US" altLang="en-US" smtClean="0"/>
              <a:pPr/>
              <a:t>22</a:t>
            </a:fld>
            <a:endParaRPr lang="en-US"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a:extLst>
              <a:ext uri="{FF2B5EF4-FFF2-40B4-BE49-F238E27FC236}">
                <a16:creationId xmlns:a16="http://schemas.microsoft.com/office/drawing/2014/main" id="{C0BC3654-FC07-4B1D-AE5A-78A035CA8DD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9" name="Notes Placeholder 2">
            <a:extLst>
              <a:ext uri="{FF2B5EF4-FFF2-40B4-BE49-F238E27FC236}">
                <a16:creationId xmlns:a16="http://schemas.microsoft.com/office/drawing/2014/main" id="{B39AD0D4-4357-4FCF-BF69-4A4AEA5F079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In some instances, spinning out SBUs to make them independent companies is beneficial. The BCG growth-share matrix helps corporate executives when making these types of decisions. In the last few years when owned by eBay, PayPal outperformed its parent company. PayPal’s executives (and investors) were tired of subsidizing eBay’s stagnant business. Investors also liked separating eBay and PayPal, giving it a valuation that is estimated to be as high as $100 billion; eBay’s standalone valuation is about $35 billion</a:t>
            </a:r>
          </a:p>
        </p:txBody>
      </p:sp>
      <p:sp>
        <p:nvSpPr>
          <p:cNvPr id="106500" name="Slide Number Placeholder 3">
            <a:extLst>
              <a:ext uri="{FF2B5EF4-FFF2-40B4-BE49-F238E27FC236}">
                <a16:creationId xmlns:a16="http://schemas.microsoft.com/office/drawing/2014/main" id="{F98D80F9-88B8-46A6-A722-E6610D03E05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69CD5790-D0FB-4185-96D6-C8C676A9B2D4}" type="slidenum">
              <a:rPr lang="en-US" altLang="en-US" smtClean="0"/>
              <a:pPr/>
              <a:t>23</a:t>
            </a:fld>
            <a:endParaRPr lang="en-US"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a:extLst>
              <a:ext uri="{FF2B5EF4-FFF2-40B4-BE49-F238E27FC236}">
                <a16:creationId xmlns:a16="http://schemas.microsoft.com/office/drawing/2014/main" id="{31A12629-E2A0-4FF5-BB0E-D8623FBCF90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7" name="Notes Placeholder 2">
            <a:extLst>
              <a:ext uri="{FF2B5EF4-FFF2-40B4-BE49-F238E27FC236}">
                <a16:creationId xmlns:a16="http://schemas.microsoft.com/office/drawing/2014/main" id="{9CA257FE-FBAA-4204-9BD4-8E2CF39CEC7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108548" name="Slide Number Placeholder 3">
            <a:extLst>
              <a:ext uri="{FF2B5EF4-FFF2-40B4-BE49-F238E27FC236}">
                <a16:creationId xmlns:a16="http://schemas.microsoft.com/office/drawing/2014/main" id="{3CC88AB4-F67C-4C44-A21A-24CDCAD648A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1AEC26FC-77A2-4FC2-AC2C-8735AECA0EDD}" type="slidenum">
              <a:rPr lang="en-US" altLang="en-US" smtClean="0"/>
              <a:pPr/>
              <a:t>24</a:t>
            </a:fld>
            <a:endParaRPr lang="en-US"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a:extLst>
              <a:ext uri="{FF2B5EF4-FFF2-40B4-BE49-F238E27FC236}">
                <a16:creationId xmlns:a16="http://schemas.microsoft.com/office/drawing/2014/main" id="{87DB01B2-54C3-4AFA-95DB-787C1417174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5" name="Notes Placeholder 2">
            <a:extLst>
              <a:ext uri="{FF2B5EF4-FFF2-40B4-BE49-F238E27FC236}">
                <a16:creationId xmlns:a16="http://schemas.microsoft.com/office/drawing/2014/main" id="{9330AFCC-4B9C-43C7-98A6-E02A553704F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The horizontal and vertical reporting lines between SBUs and geographic areas intersect, creating nodes in the matrix. One employee in this structure is highlighted, represented by a large dot and called out by an arrow. This employee works in a group with other employees in SBU 2. This employee has two bosses—the CEO of the SBU and the general manager (GM) for the Europe division. Both supervisors report to corporate headquarters, which is led by the president of the corporation (indicated by the reporting lines from the SBUs and geographic units to the president).</a:t>
            </a:r>
          </a:p>
        </p:txBody>
      </p:sp>
      <p:sp>
        <p:nvSpPr>
          <p:cNvPr id="110596" name="Slide Number Placeholder 3">
            <a:extLst>
              <a:ext uri="{FF2B5EF4-FFF2-40B4-BE49-F238E27FC236}">
                <a16:creationId xmlns:a16="http://schemas.microsoft.com/office/drawing/2014/main" id="{CD6E04B3-6E55-4426-9F33-16A9DFB3832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3F5A6410-DB05-47EE-BFD8-8B043D0AAAAC}" type="slidenum">
              <a:rPr lang="en-US" altLang="en-US" smtClean="0"/>
              <a:pPr/>
              <a:t>25</a:t>
            </a:fld>
            <a:endParaRPr lang="en-US"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a:extLst>
              <a:ext uri="{FF2B5EF4-FFF2-40B4-BE49-F238E27FC236}">
                <a16:creationId xmlns:a16="http://schemas.microsoft.com/office/drawing/2014/main" id="{95D42B76-CDC8-4EBC-B011-68E8A1D93C4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43" name="Notes Placeholder 2">
            <a:extLst>
              <a:ext uri="{FF2B5EF4-FFF2-40B4-BE49-F238E27FC236}">
                <a16:creationId xmlns:a16="http://schemas.microsoft.com/office/drawing/2014/main" id="{91526063-F9C5-4998-AA61-32BFED7CBC8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Exhibit 11.10 shows how different global strategies best match with different organizational structures.</a:t>
            </a:r>
          </a:p>
        </p:txBody>
      </p:sp>
      <p:sp>
        <p:nvSpPr>
          <p:cNvPr id="112644" name="Slide Number Placeholder 3">
            <a:extLst>
              <a:ext uri="{FF2B5EF4-FFF2-40B4-BE49-F238E27FC236}">
                <a16:creationId xmlns:a16="http://schemas.microsoft.com/office/drawing/2014/main" id="{C94D4727-4E93-4C3A-8AF3-DE910CDB948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D0EF6C24-6DC0-4D0E-8028-15BAC8312F16}" type="slidenum">
              <a:rPr lang="en-US" altLang="en-US" smtClean="0"/>
              <a:pPr/>
              <a:t>26</a:t>
            </a:fld>
            <a:endParaRPr lang="en-US"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a:extLst>
              <a:ext uri="{FF2B5EF4-FFF2-40B4-BE49-F238E27FC236}">
                <a16:creationId xmlns:a16="http://schemas.microsoft.com/office/drawing/2014/main" id="{72E4A382-F5B0-44CD-BF03-ABFA2F1D47A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4691" name="Notes Placeholder 2">
            <a:extLst>
              <a:ext uri="{FF2B5EF4-FFF2-40B4-BE49-F238E27FC236}">
                <a16:creationId xmlns:a16="http://schemas.microsoft.com/office/drawing/2014/main" id="{8FA5D082-BA8B-4F66-96E6-3FEF4589E18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The development pattern of how organizational structures tend to change in time as firms grow in size and complexity is fairly predictable: Starting with a simple structure, then moving to functional structure, and finally implementing a multidivisional or matrix structure. As featured in the Chapter Case, Zappos even went a step further. Rapid growth and increasing complexity triggered Zappos’ move away from a multidivisional structure with different business units to the radically new organizational structure, holacracy, with its nonhierarchical, overlapping employee circles.</a:t>
            </a:r>
          </a:p>
        </p:txBody>
      </p:sp>
      <p:sp>
        <p:nvSpPr>
          <p:cNvPr id="114692" name="Slide Number Placeholder 3">
            <a:extLst>
              <a:ext uri="{FF2B5EF4-FFF2-40B4-BE49-F238E27FC236}">
                <a16:creationId xmlns:a16="http://schemas.microsoft.com/office/drawing/2014/main" id="{3BE61CFD-3C75-4EDF-A56E-8B40EC700EA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2F6A7C5B-2012-4DF0-9DB8-83F02B6DEDE2}" type="slidenum">
              <a:rPr lang="en-US" altLang="en-US" smtClean="0"/>
              <a:pPr/>
              <a:t>27</a:t>
            </a:fld>
            <a:endParaRPr lang="en-US"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a:extLst>
              <a:ext uri="{FF2B5EF4-FFF2-40B4-BE49-F238E27FC236}">
                <a16:creationId xmlns:a16="http://schemas.microsoft.com/office/drawing/2014/main" id="{3DDC8F64-9E66-4229-BCD5-C56BAA57F37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6739" name="Notes Placeholder 2">
            <a:extLst>
              <a:ext uri="{FF2B5EF4-FFF2-40B4-BE49-F238E27FC236}">
                <a16:creationId xmlns:a16="http://schemas.microsoft.com/office/drawing/2014/main" id="{F3BA87F2-C1A9-4DDE-A55A-B15A85DDFF6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Exhibit 11.13 compares and contrasts open innovation and closed innovation principles.</a:t>
            </a:r>
          </a:p>
          <a:p>
            <a:endParaRPr lang="en-US" altLang="en-US" dirty="0">
              <a:ea typeface="ヒラギノ角ゴ Pro W3" pitchFamily="122" charset="-128"/>
            </a:endParaRPr>
          </a:p>
          <a:p>
            <a:r>
              <a:rPr lang="en-US" altLang="en-US" dirty="0">
                <a:ea typeface="ヒラギノ角ゴ Pro W3" pitchFamily="122" charset="-128"/>
              </a:rPr>
              <a:t>Several factors led to a shift in the knowledge landscape from closed innovation to open innovation. They include:</a:t>
            </a:r>
          </a:p>
          <a:p>
            <a:r>
              <a:rPr lang="en-US" altLang="en-US" dirty="0">
                <a:ea typeface="ヒラギノ角ゴ Pro W3" pitchFamily="122" charset="-128"/>
              </a:rPr>
              <a:t>▪ The increasing supply and mobility of skilled workers.</a:t>
            </a:r>
          </a:p>
          <a:p>
            <a:r>
              <a:rPr lang="en-US" altLang="en-US" dirty="0">
                <a:ea typeface="ヒラギノ角ゴ Pro W3" pitchFamily="122" charset="-128"/>
              </a:rPr>
              <a:t>▪ The exponential growth of venture capital.</a:t>
            </a:r>
          </a:p>
          <a:p>
            <a:r>
              <a:rPr lang="en-US" altLang="en-US" dirty="0">
                <a:ea typeface="ヒラギノ角ゴ Pro W3" pitchFamily="122" charset="-128"/>
              </a:rPr>
              <a:t>▪ The increasing availability of external options (such as spinning out new ventures) to commercialize ideas that were previously shelved or insource promising ideas and inventions.</a:t>
            </a:r>
          </a:p>
          <a:p>
            <a:r>
              <a:rPr lang="en-US" altLang="en-US" dirty="0">
                <a:ea typeface="ヒラギノ角ゴ Pro W3" pitchFamily="122" charset="-128"/>
              </a:rPr>
              <a:t>▪ The increasing capability of external suppliers globally.</a:t>
            </a:r>
          </a:p>
          <a:p>
            <a:endParaRPr lang="en-US" altLang="en-US" dirty="0">
              <a:ea typeface="ヒラギノ角ゴ Pro W3" pitchFamily="122" charset="-128"/>
            </a:endParaRPr>
          </a:p>
        </p:txBody>
      </p:sp>
      <p:sp>
        <p:nvSpPr>
          <p:cNvPr id="116740" name="Slide Number Placeholder 3">
            <a:extLst>
              <a:ext uri="{FF2B5EF4-FFF2-40B4-BE49-F238E27FC236}">
                <a16:creationId xmlns:a16="http://schemas.microsoft.com/office/drawing/2014/main" id="{6EE95141-4757-463D-8B6A-946AB72510B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A41C3913-3146-46CB-AD3B-9D5756390F98}" type="slidenum">
              <a:rPr lang="en-US" altLang="en-US" smtClean="0"/>
              <a:pPr/>
              <a:t>28</a:t>
            </a:fld>
            <a:endParaRPr lang="en-US"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a:extLst>
              <a:ext uri="{FF2B5EF4-FFF2-40B4-BE49-F238E27FC236}">
                <a16:creationId xmlns:a16="http://schemas.microsoft.com/office/drawing/2014/main" id="{61DD7BC2-9F09-4AE4-A6D0-83ABA16DD53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8787" name="Notes Placeholder 2">
            <a:extLst>
              <a:ext uri="{FF2B5EF4-FFF2-40B4-BE49-F238E27FC236}">
                <a16:creationId xmlns:a16="http://schemas.microsoft.com/office/drawing/2014/main" id="{E7A34BC8-DD0B-412B-83F5-3E9B636A1B6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The horizontal and vertical reporting lines between SBUs and geographic areas intersect, creating nodes in the matrix. One employee in this structure is highlighted, represented by a large dot and called out by an arrow. This employee works in a group with other employees in SBU 2. This employee has two bosses—the CEO of the SBU and the general manager (GM) for the Europe division. Both supervisors report to corporate headquarters, which is led by the president of the corporation (indicated by the reporting lines from the SBUs and geographic units to the president).</a:t>
            </a:r>
          </a:p>
        </p:txBody>
      </p:sp>
      <p:sp>
        <p:nvSpPr>
          <p:cNvPr id="118788" name="Slide Number Placeholder 3">
            <a:extLst>
              <a:ext uri="{FF2B5EF4-FFF2-40B4-BE49-F238E27FC236}">
                <a16:creationId xmlns:a16="http://schemas.microsoft.com/office/drawing/2014/main" id="{41E77A61-A7A5-4B8B-AADC-442568E9C39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B60A5748-1936-4581-B9DE-A13468EDA835}" type="slidenum">
              <a:rPr lang="en-US" altLang="en-US" smtClean="0"/>
              <a:pPr/>
              <a:t>29</a:t>
            </a:fld>
            <a:endParaRPr lang="en-US"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a:extLst>
              <a:ext uri="{FF2B5EF4-FFF2-40B4-BE49-F238E27FC236}">
                <a16:creationId xmlns:a16="http://schemas.microsoft.com/office/drawing/2014/main" id="{D89154AD-86EE-43A5-804A-8DFFEFEA975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a:extLst>
              <a:ext uri="{FF2B5EF4-FFF2-40B4-BE49-F238E27FC236}">
                <a16:creationId xmlns:a16="http://schemas.microsoft.com/office/drawing/2014/main" id="{D266DABE-5CFA-46B3-97A3-C4CB20B9CBB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65540" name="Slide Number Placeholder 3">
            <a:extLst>
              <a:ext uri="{FF2B5EF4-FFF2-40B4-BE49-F238E27FC236}">
                <a16:creationId xmlns:a16="http://schemas.microsoft.com/office/drawing/2014/main" id="{023D8B7C-CDF9-4AD9-883A-AAF9B25EB64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25A675E3-A7E8-4978-8B95-9FDFC0139887}" type="slidenum">
              <a:rPr lang="en-US" altLang="en-US" smtClean="0"/>
              <a:pPr/>
              <a:t>3</a:t>
            </a:fld>
            <a:endParaRPr lang="en-US"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a:extLst>
              <a:ext uri="{FF2B5EF4-FFF2-40B4-BE49-F238E27FC236}">
                <a16:creationId xmlns:a16="http://schemas.microsoft.com/office/drawing/2014/main" id="{59383489-5528-494E-A015-C9C1DE68652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5" name="Notes Placeholder 2">
            <a:extLst>
              <a:ext uri="{FF2B5EF4-FFF2-40B4-BE49-F238E27FC236}">
                <a16:creationId xmlns:a16="http://schemas.microsoft.com/office/drawing/2014/main" id="{AE4F2592-F9E7-44D5-9F70-F1AC879E107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Artifacts include elements such as the design and layout of physical space (e.g., cubicles or private offices), symbols (e.g., the type of clothing worn by employees), vocabulary, what stories are told (see the Zappos pizza-ordering example in section 11.4), what events are celebrated and highlighted, and how they are celebrated (e.g., a formal dinner versus a casual barbecue when the firm reaches its sales target).</a:t>
            </a:r>
          </a:p>
          <a:p>
            <a:endParaRPr lang="en-US" altLang="en-US" dirty="0">
              <a:ea typeface="ヒラギノ角ゴ Pro W3" pitchFamily="122" charset="-128"/>
            </a:endParaRPr>
          </a:p>
          <a:p>
            <a:r>
              <a:rPr lang="en-US" altLang="en-US" dirty="0">
                <a:ea typeface="ヒラギノ角ゴ Pro W3" pitchFamily="122" charset="-128"/>
              </a:rPr>
              <a:t>Instructors: </a:t>
            </a:r>
          </a:p>
          <a:p>
            <a:endParaRPr lang="en-US" altLang="en-US" dirty="0">
              <a:ea typeface="ヒラギノ角ゴ Pro W3" pitchFamily="122" charset="-128"/>
            </a:endParaRPr>
          </a:p>
          <a:p>
            <a:pPr eaLnBrk="1" hangingPunct="1">
              <a:spcBef>
                <a:spcPts val="438"/>
              </a:spcBef>
            </a:pPr>
            <a:r>
              <a:rPr lang="en-US" altLang="en-US" dirty="0">
                <a:ea typeface="ヒラギノ角ゴ Pro W3" pitchFamily="122" charset="-128"/>
              </a:rPr>
              <a:t>The digital companion to this book </a:t>
            </a:r>
            <a:r>
              <a:rPr lang="en-US" altLang="en-US" b="1" dirty="0">
                <a:ea typeface="ヒラギノ角ゴ Pro W3" pitchFamily="122" charset="-128"/>
              </a:rPr>
              <a:t>McGraw-Hill Connect</a:t>
            </a:r>
            <a:r>
              <a:rPr lang="en-US" altLang="en-US" dirty="0">
                <a:ea typeface="ヒラギノ角ゴ Pro W3" pitchFamily="122" charset="-128"/>
              </a:rPr>
              <a:t> has a video case exercise on this section of the textbook. It builds student confidence on organizational culture using Zappos as an example. (LO 11-6). </a:t>
            </a:r>
          </a:p>
          <a:p>
            <a:endParaRPr lang="en-US" altLang="en-US" dirty="0">
              <a:ea typeface="ヒラギノ角ゴ Pro W3" pitchFamily="122" charset="-128"/>
            </a:endParaRPr>
          </a:p>
        </p:txBody>
      </p:sp>
      <p:sp>
        <p:nvSpPr>
          <p:cNvPr id="120836" name="Slide Number Placeholder 3">
            <a:extLst>
              <a:ext uri="{FF2B5EF4-FFF2-40B4-BE49-F238E27FC236}">
                <a16:creationId xmlns:a16="http://schemas.microsoft.com/office/drawing/2014/main" id="{255518DE-8907-4D69-BE0E-3BEEFACFF60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6D7C458F-6CE7-4C0B-9759-1AE16D3B22ED}" type="slidenum">
              <a:rPr lang="en-US" altLang="en-US" smtClean="0"/>
              <a:pPr/>
              <a:t>30</a:t>
            </a:fld>
            <a:endParaRPr lang="en-US"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a:extLst>
              <a:ext uri="{FF2B5EF4-FFF2-40B4-BE49-F238E27FC236}">
                <a16:creationId xmlns:a16="http://schemas.microsoft.com/office/drawing/2014/main" id="{604C9806-D54D-476D-A449-81016AAE0F6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Notes Placeholder 2">
            <a:extLst>
              <a:ext uri="{FF2B5EF4-FFF2-40B4-BE49-F238E27FC236}">
                <a16:creationId xmlns:a16="http://schemas.microsoft.com/office/drawing/2014/main" id="{99341EC9-CDFF-4CB1-BFE3-57900F7DFF0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The most important yet least visible element—values—is in the center. As we move outward in the figure, from values to norms to artifacts, culture becomes more observable. Understanding what organizational culture is, and how it is created, maintained, and changed, can help you be a more effective manager. A unique culture that is strategically relevant can also be the basis of a firm’s competitive advantage.</a:t>
            </a:r>
          </a:p>
        </p:txBody>
      </p:sp>
      <p:sp>
        <p:nvSpPr>
          <p:cNvPr id="122884" name="Slide Number Placeholder 3">
            <a:extLst>
              <a:ext uri="{FF2B5EF4-FFF2-40B4-BE49-F238E27FC236}">
                <a16:creationId xmlns:a16="http://schemas.microsoft.com/office/drawing/2014/main" id="{902C2E7E-4C40-4738-92FF-B9094991031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A1B76EF0-5D4C-474C-B104-72E3BFD5B95E}" type="slidenum">
              <a:rPr lang="en-US" altLang="en-US" smtClean="0"/>
              <a:pPr/>
              <a:t>31</a:t>
            </a:fld>
            <a:endParaRPr lang="en-US"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a:extLst>
              <a:ext uri="{FF2B5EF4-FFF2-40B4-BE49-F238E27FC236}">
                <a16:creationId xmlns:a16="http://schemas.microsoft.com/office/drawing/2014/main" id="{721E2619-BC2A-42D9-AD3F-3DBC75AA048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4931" name="Notes Placeholder 2">
            <a:extLst>
              <a:ext uri="{FF2B5EF4-FFF2-40B4-BE49-F238E27FC236}">
                <a16:creationId xmlns:a16="http://schemas.microsoft.com/office/drawing/2014/main" id="{A3FFADCF-9F35-47F9-A8F9-4942D083AC9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Founder imprinting: Steve Jobs (Apple), Walt Disney (Disney), Michael Dell (Dell), Sergey Brin and Larry Page (Google), Oprah Winfrey (Harpo Productions and </a:t>
            </a:r>
            <a:r>
              <a:rPr lang="en-US" altLang="en-US" i="1" dirty="0">
                <a:ea typeface="ヒラギノ角ゴ Pro W3" pitchFamily="122" charset="-128"/>
              </a:rPr>
              <a:t>OWN,</a:t>
            </a:r>
            <a:r>
              <a:rPr lang="en-US" altLang="en-US" dirty="0">
                <a:ea typeface="ヒラギノ角ゴ Pro W3" pitchFamily="122" charset="-128"/>
              </a:rPr>
              <a:t> the Oprah Winfrey Network), Bill Gates (Microsoft), Larry Ellison (Oracle), Ralph Lauren (Polo Ralph Lauren), Martha Stewart (Martha Stewart Living Omnimedia), and Herb Kelleher (Southwest Airlines).</a:t>
            </a:r>
          </a:p>
          <a:p>
            <a:endParaRPr lang="en-US" altLang="en-US" dirty="0">
              <a:ea typeface="ヒラギノ角ゴ Pro W3" pitchFamily="122" charset="-128"/>
            </a:endParaRPr>
          </a:p>
          <a:p>
            <a:r>
              <a:rPr lang="en-US" altLang="en-US" dirty="0">
                <a:ea typeface="ヒラギノ角ゴ Pro W3" pitchFamily="122" charset="-128"/>
              </a:rPr>
              <a:t>Walmart founder Sam Walton personified the retailer’s cost-leadership strategy. At one time the richest man in America, Sam Walton drove a beat-up Ford pickup truck, got $5 haircuts, went camping for vacations, and lived in a modest ranch home in Bentonville, Arkansas. Everything Walton did was consistent with the low-cost strategy. </a:t>
            </a:r>
          </a:p>
        </p:txBody>
      </p:sp>
      <p:sp>
        <p:nvSpPr>
          <p:cNvPr id="124932" name="Slide Number Placeholder 3">
            <a:extLst>
              <a:ext uri="{FF2B5EF4-FFF2-40B4-BE49-F238E27FC236}">
                <a16:creationId xmlns:a16="http://schemas.microsoft.com/office/drawing/2014/main" id="{DB6A0E6B-9C5E-400E-95F3-6B3D478731A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187E45F6-6191-4BD6-8FC6-C3CDD58AE83E}" type="slidenum">
              <a:rPr lang="en-US" altLang="en-US" smtClean="0"/>
              <a:pPr/>
              <a:t>32</a:t>
            </a:fld>
            <a:endParaRPr lang="en-US"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a:extLst>
              <a:ext uri="{FF2B5EF4-FFF2-40B4-BE49-F238E27FC236}">
                <a16:creationId xmlns:a16="http://schemas.microsoft.com/office/drawing/2014/main" id="{77530B80-2E24-4B21-8EFE-9892A55AEA1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Notes Placeholder 2">
            <a:extLst>
              <a:ext uri="{FF2B5EF4-FFF2-40B4-BE49-F238E27FC236}">
                <a16:creationId xmlns:a16="http://schemas.microsoft.com/office/drawing/2014/main" id="{9CE403AD-4566-4ACE-A639-5455F2638CA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GM</a:t>
            </a:r>
            <a:r>
              <a:rPr lang="ja-JP" altLang="en-US">
                <a:ea typeface="ヒラギノ角ゴ Pro W3" pitchFamily="122" charset="-128"/>
              </a:rPr>
              <a:t>’</a:t>
            </a:r>
            <a:r>
              <a:rPr lang="en-US" altLang="ja-JP" dirty="0">
                <a:ea typeface="ヒラギノ角ゴ Pro W3" pitchFamily="122" charset="-128"/>
              </a:rPr>
              <a:t>s bureaucratic culture, combined with its innovative M-form structure, was once hailed as the key to superior efficiency and management. However, that culture became a liability when the external environment changed following the oil-price shocks in the 1970s and the entry of Japanese carmakers into the United States. As a consequence, GM</a:t>
            </a:r>
            <a:r>
              <a:rPr lang="ja-JP" altLang="en-US">
                <a:ea typeface="ヒラギノ角ゴ Pro W3" pitchFamily="122" charset="-128"/>
              </a:rPr>
              <a:t>’</a:t>
            </a:r>
            <a:r>
              <a:rPr lang="en-US" altLang="ja-JP" dirty="0">
                <a:ea typeface="ヒラギノ角ゴ Pro W3" pitchFamily="122" charset="-128"/>
              </a:rPr>
              <a:t>s strong culture led to organizational inertia. This resulted in a failure to adapt to changing customer preferences for more fuel-efficient cars, and it prevented higher quality and more innovative designs. GM lost customers to foreign competitors that offered these features. </a:t>
            </a:r>
            <a:endParaRPr lang="en-US" altLang="en-US" dirty="0">
              <a:ea typeface="ヒラギノ角ゴ Pro W3" pitchFamily="122" charset="-128"/>
            </a:endParaRPr>
          </a:p>
        </p:txBody>
      </p:sp>
      <p:sp>
        <p:nvSpPr>
          <p:cNvPr id="126980" name="Slide Number Placeholder 3">
            <a:extLst>
              <a:ext uri="{FF2B5EF4-FFF2-40B4-BE49-F238E27FC236}">
                <a16:creationId xmlns:a16="http://schemas.microsoft.com/office/drawing/2014/main" id="{F919E2E1-9A5C-4107-97C7-E52B54B36A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F99244BE-7905-4A9A-9033-D7CC614FDE8F}" type="slidenum">
              <a:rPr lang="en-US" altLang="en-US" smtClean="0"/>
              <a:pPr/>
              <a:t>33</a:t>
            </a:fld>
            <a:endParaRPr lang="en-US"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a:extLst>
              <a:ext uri="{FF2B5EF4-FFF2-40B4-BE49-F238E27FC236}">
                <a16:creationId xmlns:a16="http://schemas.microsoft.com/office/drawing/2014/main" id="{5770BC46-384D-424C-919F-C5F455AA8FD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9027" name="Notes Placeholder 2">
            <a:extLst>
              <a:ext uri="{FF2B5EF4-FFF2-40B4-BE49-F238E27FC236}">
                <a16:creationId xmlns:a16="http://schemas.microsoft.com/office/drawing/2014/main" id="{D97C274B-6FE1-4EBF-A375-EB628CF8626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It is best to develop a strong and strategically relevant culture in the first few years of a firm’s existence. Strategy scholars have documented that the initial structure, culture, and control mechanisms established in a new firm can be a significant predictor of later success.</a:t>
            </a:r>
          </a:p>
          <a:p>
            <a:endParaRPr lang="en-US" altLang="en-US" dirty="0">
              <a:ea typeface="ヒラギノ角ゴ Pro W3" pitchFamily="122" charset="-128"/>
            </a:endParaRPr>
          </a:p>
          <a:p>
            <a:r>
              <a:rPr lang="en-US" altLang="en-US" dirty="0">
                <a:ea typeface="ヒラギノ角ゴ Pro W3" pitchFamily="122" charset="-128"/>
              </a:rPr>
              <a:t>Examples related to Southwest Airlines and Zappo’s are noted in Section 11.4.</a:t>
            </a:r>
          </a:p>
        </p:txBody>
      </p:sp>
      <p:sp>
        <p:nvSpPr>
          <p:cNvPr id="129028" name="Slide Number Placeholder 3">
            <a:extLst>
              <a:ext uri="{FF2B5EF4-FFF2-40B4-BE49-F238E27FC236}">
                <a16:creationId xmlns:a16="http://schemas.microsoft.com/office/drawing/2014/main" id="{8DCB9489-E1E0-4192-8AF7-29C66A5A76A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A463885B-7D30-47BA-BE9B-423816978DB7}" type="slidenum">
              <a:rPr lang="en-US" altLang="en-US" smtClean="0"/>
              <a:pPr/>
              <a:t>34</a:t>
            </a:fld>
            <a:endParaRPr lang="en-US"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a:extLst>
              <a:ext uri="{FF2B5EF4-FFF2-40B4-BE49-F238E27FC236}">
                <a16:creationId xmlns:a16="http://schemas.microsoft.com/office/drawing/2014/main" id="{E66C3115-FAEF-4A9E-BDA5-A3177EA88BE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1075" name="Notes Placeholder 2">
            <a:extLst>
              <a:ext uri="{FF2B5EF4-FFF2-40B4-BE49-F238E27FC236}">
                <a16:creationId xmlns:a16="http://schemas.microsoft.com/office/drawing/2014/main" id="{52C3695F-4ADB-4C1F-8D9F-A5EA507FF08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Zappos restructured its performance-evaluation system to give these values teeth: The firm rewards employees who apply the values (shown in Exhibit 11.14 ) well in their day-to-day decision making. Hsieh states, “Ideally, we want all 10 core values to be reflected in everything we do, including how we interact with each other, how we interact with our customers, and how we interact with our vendors and business partners…. Our core values should always be the framework from which we make all of our decisions.”</a:t>
            </a:r>
          </a:p>
        </p:txBody>
      </p:sp>
      <p:sp>
        <p:nvSpPr>
          <p:cNvPr id="131076" name="Slide Number Placeholder 3">
            <a:extLst>
              <a:ext uri="{FF2B5EF4-FFF2-40B4-BE49-F238E27FC236}">
                <a16:creationId xmlns:a16="http://schemas.microsoft.com/office/drawing/2014/main" id="{F6398418-E735-47A5-BF56-9C59913D555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858A7F31-A9CC-4213-AF4B-C982EF940E8C}" type="slidenum">
              <a:rPr lang="en-US" altLang="en-US" smtClean="0"/>
              <a:pPr/>
              <a:t>35</a:t>
            </a:fld>
            <a:endParaRPr lang="en-US"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a:extLst>
              <a:ext uri="{FF2B5EF4-FFF2-40B4-BE49-F238E27FC236}">
                <a16:creationId xmlns:a16="http://schemas.microsoft.com/office/drawing/2014/main" id="{5EF5E540-D3B4-4FB4-A3E7-8BDC5B663D0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23" name="Notes Placeholder 2">
            <a:extLst>
              <a:ext uri="{FF2B5EF4-FFF2-40B4-BE49-F238E27FC236}">
                <a16:creationId xmlns:a16="http://schemas.microsoft.com/office/drawing/2014/main" id="{FB6B2F43-1D67-4F7B-A972-C3CF6584FE3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The use of </a:t>
            </a:r>
            <a:r>
              <a:rPr lang="en-US" altLang="en-US" i="1" dirty="0">
                <a:ea typeface="ヒラギノ角ゴ Pro W3" pitchFamily="122" charset="-128"/>
              </a:rPr>
              <a:t>budgets</a:t>
            </a:r>
            <a:r>
              <a:rPr lang="en-US" altLang="en-US" dirty="0">
                <a:ea typeface="ヒラギノ角ゴ Pro W3" pitchFamily="122" charset="-128"/>
              </a:rPr>
              <a:t> is key to input controls. Managers set budgets before employees define and undertake the actual business activities. For example, managers decide how much money to allocate to a certain R&amp;D project before the project begins. In diversified companies using the M-form, corporate headquarters determines the budgets for each division. Public institutions, like some universities, also operate on budgets that must be balanced each year. Their funding often depends to a large extent on state appropriations and thus fluctuates depending on the economic cycle. During recessions, budgets tend to be cut, and they expand during boom periods.</a:t>
            </a:r>
          </a:p>
        </p:txBody>
      </p:sp>
      <p:sp>
        <p:nvSpPr>
          <p:cNvPr id="133124" name="Slide Number Placeholder 3">
            <a:extLst>
              <a:ext uri="{FF2B5EF4-FFF2-40B4-BE49-F238E27FC236}">
                <a16:creationId xmlns:a16="http://schemas.microsoft.com/office/drawing/2014/main" id="{C76B944A-F1A9-40C0-8780-3807C948C36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5B65E850-E814-4C74-999E-D3831D09E7C6}" type="slidenum">
              <a:rPr lang="en-US" altLang="en-US" smtClean="0"/>
              <a:pPr/>
              <a:t>36</a:t>
            </a:fld>
            <a:endParaRPr lang="en-US"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a:extLst>
              <a:ext uri="{FF2B5EF4-FFF2-40B4-BE49-F238E27FC236}">
                <a16:creationId xmlns:a16="http://schemas.microsoft.com/office/drawing/2014/main" id="{DEC09830-A6F5-443B-B7CC-6F55A2D23B1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5171" name="Notes Placeholder 2">
            <a:extLst>
              <a:ext uri="{FF2B5EF4-FFF2-40B4-BE49-F238E27FC236}">
                <a16:creationId xmlns:a16="http://schemas.microsoft.com/office/drawing/2014/main" id="{B95DC8C3-434E-4BE0-94E8-16BC3C80264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Today, 3M is best known for its adhesives and other consumer and industrial products. But its full name reflects its origins: 3M stands for Minnesota Mining and Manufacturing Company. Over time, 3M has relied on the ROWE framework and has morphed into a highly science-driven innovation company. At 3M, employees are encouraged to spend 15 percent of their time on projects of their </a:t>
            </a:r>
            <a:r>
              <a:rPr lang="en-US" altLang="en-US" i="1" dirty="0">
                <a:ea typeface="ヒラギノ角ゴ Pro W3" pitchFamily="122" charset="-128"/>
              </a:rPr>
              <a:t>own choosing.</a:t>
            </a:r>
            <a:r>
              <a:rPr lang="en-US" altLang="en-US" dirty="0">
                <a:ea typeface="ヒラギノ角ゴ Pro W3" pitchFamily="122" charset="-128"/>
              </a:rPr>
              <a:t> If any of these projects look promising, 3M provides financing through an internal venture capital fund and other resources to further develop their commercial potential. In fact, several of 3M</a:t>
            </a:r>
            <a:r>
              <a:rPr lang="ja-JP" altLang="en-US">
                <a:ea typeface="ヒラギノ角ゴ Pro W3" pitchFamily="122" charset="-128"/>
              </a:rPr>
              <a:t>’</a:t>
            </a:r>
            <a:r>
              <a:rPr lang="en-US" altLang="ja-JP" dirty="0">
                <a:ea typeface="ヒラギノ角ゴ Pro W3" pitchFamily="122" charset="-128"/>
              </a:rPr>
              <a:t>s flagship products, including Post-it Notes and Scotch Tape, were the results of serendipity. To foster continued innovation, moreover, 3M requires each of its divisions to derive at least 30 percent of their revenues from products introduced in the past four years.</a:t>
            </a:r>
            <a:endParaRPr lang="en-US" altLang="en-US" dirty="0">
              <a:ea typeface="ヒラギノ角ゴ Pro W3" pitchFamily="122" charset="-128"/>
            </a:endParaRPr>
          </a:p>
        </p:txBody>
      </p:sp>
      <p:sp>
        <p:nvSpPr>
          <p:cNvPr id="135172" name="Slide Number Placeholder 3">
            <a:extLst>
              <a:ext uri="{FF2B5EF4-FFF2-40B4-BE49-F238E27FC236}">
                <a16:creationId xmlns:a16="http://schemas.microsoft.com/office/drawing/2014/main" id="{E8AE75B2-784A-47E5-B6D4-35D29D2EF41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769A7CD9-9A35-4D7C-803A-DFA03E1FF5FC}" type="slidenum">
              <a:rPr lang="en-US" altLang="en-US" smtClean="0"/>
              <a:pPr/>
              <a:t>37</a:t>
            </a:fld>
            <a:endParaRPr lang="en-US"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a:extLst>
              <a:ext uri="{FF2B5EF4-FFF2-40B4-BE49-F238E27FC236}">
                <a16:creationId xmlns:a16="http://schemas.microsoft.com/office/drawing/2014/main" id="{A0536E57-DF04-4CAA-8143-A45904096CE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Notes Placeholder 2">
            <a:extLst>
              <a:ext uri="{FF2B5EF4-FFF2-40B4-BE49-F238E27FC236}">
                <a16:creationId xmlns:a16="http://schemas.microsoft.com/office/drawing/2014/main" id="{8D7FAF5C-45FF-4EEE-A213-EFB4B763191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Featured in the Chapter Case, Zappos provides an example of a company with flexible organizational structure. Unlike other online retailers, Zappos stocks everything it sells in its own warehouses—this is the only way to get the merchandise as quickly as possible with 100 percent accuracy to the customer. Strategy, therefore, is as much about deciding what to do as it is about deciding what </a:t>
            </a:r>
            <a:r>
              <a:rPr lang="en-US" altLang="en-US" i="1" dirty="0">
                <a:ea typeface="ヒラギノ角ゴ Pro W3" pitchFamily="122" charset="-128"/>
              </a:rPr>
              <a:t>not</a:t>
            </a:r>
            <a:r>
              <a:rPr lang="en-US" altLang="en-US" dirty="0">
                <a:ea typeface="ヒラギノ角ゴ Pro W3" pitchFamily="122" charset="-128"/>
              </a:rPr>
              <a:t> to do.</a:t>
            </a:r>
          </a:p>
          <a:p>
            <a:endParaRPr lang="en-US" altLang="en-US" dirty="0">
              <a:ea typeface="ヒラギノ角ゴ Pro W3" pitchFamily="122" charset="-128"/>
            </a:endParaRPr>
          </a:p>
          <a:p>
            <a:r>
              <a:rPr lang="en-US" altLang="en-US" dirty="0">
                <a:ea typeface="ヒラギノ角ゴ Pro W3" pitchFamily="122" charset="-128"/>
              </a:rPr>
              <a:t>Instructors: </a:t>
            </a:r>
          </a:p>
          <a:p>
            <a:endParaRPr lang="en-US" altLang="en-US" dirty="0">
              <a:ea typeface="ヒラギノ角ゴ Pro W3" pitchFamily="122" charset="-128"/>
            </a:endParaRPr>
          </a:p>
          <a:p>
            <a:pPr eaLnBrk="1" hangingPunct="1">
              <a:spcBef>
                <a:spcPts val="438"/>
              </a:spcBef>
            </a:pPr>
            <a:r>
              <a:rPr lang="en-US" altLang="en-US" dirty="0">
                <a:ea typeface="ヒラギノ角ゴ Pro W3" pitchFamily="122" charset="-128"/>
              </a:rPr>
              <a:t>The digital companion to this book </a:t>
            </a:r>
            <a:r>
              <a:rPr lang="en-US" altLang="en-US" b="1" dirty="0">
                <a:ea typeface="ヒラギノ角ゴ Pro W3" pitchFamily="122" charset="-128"/>
              </a:rPr>
              <a:t>McGraw-Hill Connect</a:t>
            </a:r>
            <a:r>
              <a:rPr lang="en-US" altLang="en-US" dirty="0">
                <a:ea typeface="ヒラギノ角ゴ Pro W3" pitchFamily="122" charset="-128"/>
              </a:rPr>
              <a:t> has a video case exercise on this section of the textbook. It builds student confidence on building competitive advantage through organizational processes. (LO 11-2). </a:t>
            </a:r>
          </a:p>
          <a:p>
            <a:endParaRPr lang="en-US" altLang="en-US" dirty="0">
              <a:ea typeface="ヒラギノ角ゴ Pro W3" pitchFamily="122" charset="-128"/>
            </a:endParaRPr>
          </a:p>
        </p:txBody>
      </p:sp>
      <p:sp>
        <p:nvSpPr>
          <p:cNvPr id="67588" name="Slide Number Placeholder 3">
            <a:extLst>
              <a:ext uri="{FF2B5EF4-FFF2-40B4-BE49-F238E27FC236}">
                <a16:creationId xmlns:a16="http://schemas.microsoft.com/office/drawing/2014/main" id="{DADDEF59-9C11-4E09-8977-6F0BB7FA078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692337FE-919A-44DF-BDE9-85ED72899AA6}" type="slidenum">
              <a:rPr lang="en-US" altLang="en-US" smtClean="0"/>
              <a:pPr/>
              <a:t>4</a:t>
            </a:fld>
            <a:endParaRPr lang="en-US"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a:extLst>
              <a:ext uri="{FF2B5EF4-FFF2-40B4-BE49-F238E27FC236}">
                <a16:creationId xmlns:a16="http://schemas.microsoft.com/office/drawing/2014/main" id="{60A72A4B-54DF-44C7-B94D-27C2F0A86D7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Notes Placeholder 2">
            <a:extLst>
              <a:ext uri="{FF2B5EF4-FFF2-40B4-BE49-F238E27FC236}">
                <a16:creationId xmlns:a16="http://schemas.microsoft.com/office/drawing/2014/main" id="{5774A799-E6F2-4295-8A3B-AD052FBC241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To implement a formulated business strategy successfully, structure must accommodate strategy, not the other way around. In reality, however, a firm’s strategy often follows its structure. Inertia, a firm’s resistance to change the status quo, can set the stage for the firm’s subsequent failure. Successful firms often plant the seed of subsequent failure: They optimize their organizational structure to the current situation. That tightly coupled system can break apart when internal or external pressures occur.</a:t>
            </a:r>
          </a:p>
        </p:txBody>
      </p:sp>
      <p:sp>
        <p:nvSpPr>
          <p:cNvPr id="69636" name="Slide Number Placeholder 3">
            <a:extLst>
              <a:ext uri="{FF2B5EF4-FFF2-40B4-BE49-F238E27FC236}">
                <a16:creationId xmlns:a16="http://schemas.microsoft.com/office/drawing/2014/main" id="{A5493564-3EE1-4662-BE37-583B66A6F5C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73B417E3-8D9C-45FB-9463-8D6039440D9F}" type="slidenum">
              <a:rPr lang="en-US" altLang="en-US" smtClean="0"/>
              <a:pPr/>
              <a:t>5</a:t>
            </a:fld>
            <a:endParaRPr lang="en-US"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a:extLst>
              <a:ext uri="{FF2B5EF4-FFF2-40B4-BE49-F238E27FC236}">
                <a16:creationId xmlns:a16="http://schemas.microsoft.com/office/drawing/2014/main" id="{21C250C8-0844-444B-823C-5090410F4F5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a:extLst>
              <a:ext uri="{FF2B5EF4-FFF2-40B4-BE49-F238E27FC236}">
                <a16:creationId xmlns:a16="http://schemas.microsoft.com/office/drawing/2014/main" id="{2607667A-B271-4CDD-B88F-3391FB1B77E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71684" name="Slide Number Placeholder 3">
            <a:extLst>
              <a:ext uri="{FF2B5EF4-FFF2-40B4-BE49-F238E27FC236}">
                <a16:creationId xmlns:a16="http://schemas.microsoft.com/office/drawing/2014/main" id="{90299128-922D-4953-B34F-9E2296C9158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F26EAE93-5253-4B2B-BC68-DCB6DDCD129E}" type="slidenum">
              <a:rPr lang="en-US" altLang="en-US" smtClean="0"/>
              <a:pPr/>
              <a:t>6</a:t>
            </a:fld>
            <a:endParaRPr lang="en-US"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a:extLst>
              <a:ext uri="{FF2B5EF4-FFF2-40B4-BE49-F238E27FC236}">
                <a16:creationId xmlns:a16="http://schemas.microsoft.com/office/drawing/2014/main" id="{87E85FC0-158A-4D19-BD0E-A0FE7CFBC55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a:extLst>
              <a:ext uri="{FF2B5EF4-FFF2-40B4-BE49-F238E27FC236}">
                <a16:creationId xmlns:a16="http://schemas.microsoft.com/office/drawing/2014/main" id="{26DA3B32-662E-4CFD-BC61-107C5957BA8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An accountant for a large firm may specialize in only one area (e.g., internal audit), whereas an accountant in a small firm needs to be more of a generalist and take on many different things (e.g., internal auditing, plus payroll, accounts receivable, financial planning, and taxes).</a:t>
            </a:r>
          </a:p>
        </p:txBody>
      </p:sp>
      <p:sp>
        <p:nvSpPr>
          <p:cNvPr id="73732" name="Slide Number Placeholder 3">
            <a:extLst>
              <a:ext uri="{FF2B5EF4-FFF2-40B4-BE49-F238E27FC236}">
                <a16:creationId xmlns:a16="http://schemas.microsoft.com/office/drawing/2014/main" id="{263EF171-79D5-4F5E-A15E-947AC1D473F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1481068B-1143-4F8F-A3B8-DC9E3BF37C53}" type="slidenum">
              <a:rPr lang="en-US" altLang="en-US" smtClean="0"/>
              <a:pPr/>
              <a:t>7</a:t>
            </a:fld>
            <a:endParaRPr lang="en-US"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a:extLst>
              <a:ext uri="{FF2B5EF4-FFF2-40B4-BE49-F238E27FC236}">
                <a16:creationId xmlns:a16="http://schemas.microsoft.com/office/drawing/2014/main" id="{D222605C-3A9D-4201-A8AD-992BE48FE35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Notes Placeholder 2">
            <a:extLst>
              <a:ext uri="{FF2B5EF4-FFF2-40B4-BE49-F238E27FC236}">
                <a16:creationId xmlns:a16="http://schemas.microsoft.com/office/drawing/2014/main" id="{E3FEFDA0-33DE-4A95-991A-68FAC1A7C80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Airlines, for instance, must rely on a high degree of formalization to instruct pilots on how to fly their airplanes to ensure safety and reliability. Yet a high degree of formalization can slow decision making, reduce creativity and innovation, and hinder customer service. Most customer service reps in call centers, for example, follow a detailed script. This is especially true when call centers are outsourced to overseas locations. Zappos deliberately avoided this approach when it made customer service its core competency.</a:t>
            </a:r>
          </a:p>
        </p:txBody>
      </p:sp>
      <p:sp>
        <p:nvSpPr>
          <p:cNvPr id="75780" name="Slide Number Placeholder 3">
            <a:extLst>
              <a:ext uri="{FF2B5EF4-FFF2-40B4-BE49-F238E27FC236}">
                <a16:creationId xmlns:a16="http://schemas.microsoft.com/office/drawing/2014/main" id="{CA7110D9-2288-4630-A03B-DF905A92964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95FEECA9-7B34-4190-9220-9D26FA388E86}" type="slidenum">
              <a:rPr lang="en-US" altLang="en-US" smtClean="0"/>
              <a:pPr/>
              <a:t>8</a:t>
            </a:fld>
            <a:endParaRPr lang="en-US"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a:extLst>
              <a:ext uri="{FF2B5EF4-FFF2-40B4-BE49-F238E27FC236}">
                <a16:creationId xmlns:a16="http://schemas.microsoft.com/office/drawing/2014/main" id="{300D6C27-EC83-4638-A3D6-A5619B12383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a:extLst>
              <a:ext uri="{FF2B5EF4-FFF2-40B4-BE49-F238E27FC236}">
                <a16:creationId xmlns:a16="http://schemas.microsoft.com/office/drawing/2014/main" id="{C9DD0A98-A932-410F-ADB2-10221BD3677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Whether centralization or decentralization is more effective depends on the specific situation. During the Gulf of Mexico oil spill in 2010, BP’s response was slow and cumbersome because key decisions were initially made in its UK headquarters and not onsite. In this case, centralization reduced response time and led to a prolonged crisis. </a:t>
            </a:r>
          </a:p>
          <a:p>
            <a:endParaRPr lang="en-US" altLang="en-US" dirty="0">
              <a:ea typeface="ヒラギノ角ゴ Pro W3" pitchFamily="122" charset="-128"/>
            </a:endParaRPr>
          </a:p>
          <a:p>
            <a:r>
              <a:rPr lang="en-US" altLang="en-US" dirty="0">
                <a:ea typeface="ヒラギノ角ゴ Pro W3" pitchFamily="122" charset="-128"/>
              </a:rPr>
              <a:t>In contrast, the FBI and the CIA were faulted in the 9/11 Commission report for </a:t>
            </a:r>
            <a:r>
              <a:rPr lang="en-US" altLang="en-US" i="1" dirty="0">
                <a:ea typeface="ヒラギノ角ゴ Pro W3" pitchFamily="122" charset="-128"/>
              </a:rPr>
              <a:t>not being centralized enough.</a:t>
            </a:r>
            <a:r>
              <a:rPr lang="en-US" altLang="en-US" baseline="30000" dirty="0">
                <a:ea typeface="ヒラギノ角ゴ Pro W3" pitchFamily="122" charset="-128"/>
              </a:rPr>
              <a:t>1</a:t>
            </a:r>
            <a:r>
              <a:rPr lang="en-US" altLang="en-US" dirty="0">
                <a:ea typeface="ヒラギノ角ゴ Pro W3" pitchFamily="122" charset="-128"/>
              </a:rPr>
              <a:t> The report concluded that although each agency had different types of evidence that a terrorist strike in the United States was imminent, their decentralization made them unable to put together the pieces to prevent the 9/11 attacks.</a:t>
            </a:r>
          </a:p>
        </p:txBody>
      </p:sp>
      <p:sp>
        <p:nvSpPr>
          <p:cNvPr id="77828" name="Slide Number Placeholder 3">
            <a:extLst>
              <a:ext uri="{FF2B5EF4-FFF2-40B4-BE49-F238E27FC236}">
                <a16:creationId xmlns:a16="http://schemas.microsoft.com/office/drawing/2014/main" id="{4FA9F763-4452-4D37-A36F-E81C43018AA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C585BE1B-23D9-4318-BF69-4007723F1618}" type="slidenum">
              <a:rPr lang="en-US" altLang="en-US" smtClean="0"/>
              <a:pPr/>
              <a:t>9</a:t>
            </a:fld>
            <a:endParaRPr lang="en-US"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1CDBC05F-4C08-4D8E-A84C-F7A6FADCC707}"/>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dirty="0"/>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92B3E6E6-1633-4A7D-A580-5BD88E4533CC}"/>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40916900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03FF23A1-A867-49DF-AAF1-CC8E89F6CCC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AD83ED96-FF13-4A7E-8CE4-DD2C9D6BAA95}"/>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5" name="TextBox 4">
            <a:extLst>
              <a:ext uri="{FF2B5EF4-FFF2-40B4-BE49-F238E27FC236}">
                <a16:creationId xmlns:a16="http://schemas.microsoft.com/office/drawing/2014/main" id="{5483BA9E-3209-4182-BBC0-29CD5FC1D25E}"/>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pic>
        <p:nvPicPr>
          <p:cNvPr id="6" name="Picture 2">
            <a:extLst>
              <a:ext uri="{FF2B5EF4-FFF2-40B4-BE49-F238E27FC236}">
                <a16:creationId xmlns:a16="http://schemas.microsoft.com/office/drawing/2014/main" id="{D53D47D5-03AA-4054-9CCA-C9FC0AC4C81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noFill/>
          <a:ln w="38100">
            <a:noFill/>
          </a:ln>
        </p:spPr>
        <p:txBody>
          <a:bodyPr>
            <a:normAutofit/>
          </a:bodyPr>
          <a:lstStyle>
            <a:lvl1pPr algn="ctr">
              <a:defRPr sz="280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E2A68F55-336C-401E-BA02-703916643E85}"/>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cs typeface="+mn-cs"/>
              </a:defRPr>
            </a:lvl1pPr>
          </a:lstStyle>
          <a:p>
            <a:pPr>
              <a:defRPr/>
            </a:pPr>
            <a:fld id="{BDA7F432-CC11-4DFA-9337-6791BAB89215}" type="slidenum">
              <a:rPr lang="en-US" altLang="en-US"/>
              <a:pPr>
                <a:defRPr/>
              </a:pPr>
              <a:t>‹#›</a:t>
            </a:fld>
            <a:endParaRPr lang="en-US" altLang="en-US" dirty="0"/>
          </a:p>
        </p:txBody>
      </p:sp>
    </p:spTree>
    <p:extLst>
      <p:ext uri="{BB962C8B-B14F-4D97-AF65-F5344CB8AC3E}">
        <p14:creationId xmlns:p14="http://schemas.microsoft.com/office/powerpoint/2010/main" val="15367323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D1F15B6-ABA0-4683-B2A7-0F12B30D7562}"/>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sp>
        <p:nvSpPr>
          <p:cNvPr id="4" name="TextBox 3">
            <a:extLst>
              <a:ext uri="{FF2B5EF4-FFF2-40B4-BE49-F238E27FC236}">
                <a16:creationId xmlns:a16="http://schemas.microsoft.com/office/drawing/2014/main" id="{1232CF93-C9BF-4322-96BE-0AD7928997E1}"/>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pic>
        <p:nvPicPr>
          <p:cNvPr id="5" name="Picture 7">
            <a:extLst>
              <a:ext uri="{FF2B5EF4-FFF2-40B4-BE49-F238E27FC236}">
                <a16:creationId xmlns:a16="http://schemas.microsoft.com/office/drawing/2014/main" id="{80088E5A-2F7B-4512-8100-A53251F9D37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A4DA3F93-9C59-4CE0-85CE-5F0D40A0A93E}"/>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464D15CC-590A-4671-BB30-E742A56B52EB}"/>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cs typeface="+mn-cs"/>
              </a:defRPr>
            </a:lvl1pPr>
          </a:lstStyle>
          <a:p>
            <a:pPr>
              <a:defRPr/>
            </a:pPr>
            <a:fld id="{506B13E7-8270-4BB6-8EEC-CCD3559DCB29}" type="slidenum">
              <a:rPr lang="en-US" altLang="en-US"/>
              <a:pPr>
                <a:defRPr/>
              </a:pPr>
              <a:t>‹#›</a:t>
            </a:fld>
            <a:endParaRPr lang="en-US" altLang="en-US" dirty="0"/>
          </a:p>
        </p:txBody>
      </p:sp>
    </p:spTree>
    <p:extLst>
      <p:ext uri="{BB962C8B-B14F-4D97-AF65-F5344CB8AC3E}">
        <p14:creationId xmlns:p14="http://schemas.microsoft.com/office/powerpoint/2010/main" val="31614647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DB682258-71E9-4604-9532-BB757F8557C5}"/>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Picture 4">
            <a:extLst>
              <a:ext uri="{FF2B5EF4-FFF2-40B4-BE49-F238E27FC236}">
                <a16:creationId xmlns:a16="http://schemas.microsoft.com/office/drawing/2014/main" id="{6C823F72-CF7C-4F03-85A6-86949763AD1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45325"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46E9AB15-2AEE-4999-A193-563CE20519B2}"/>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vl1pPr>
          </a:lstStyle>
          <a:p>
            <a:r>
              <a:rPr lang="en-US"/>
              <a:t>Click to edit Master title style</a:t>
            </a:r>
          </a:p>
        </p:txBody>
      </p:sp>
      <p:sp>
        <p:nvSpPr>
          <p:cNvPr id="3" name="Content Placeholder 2"/>
          <p:cNvSpPr>
            <a:spLocks noGrp="1"/>
          </p:cNvSpPr>
          <p:nvPr>
            <p:ph sz="half" idx="1"/>
          </p:nvPr>
        </p:nvSpPr>
        <p:spPr>
          <a:xfrm>
            <a:off x="457200" y="1600200"/>
            <a:ext cx="4038600" cy="4525963"/>
          </a:xfrm>
          <a:ln>
            <a:no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ln>
            <a:no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6">
            <a:extLst>
              <a:ext uri="{FF2B5EF4-FFF2-40B4-BE49-F238E27FC236}">
                <a16:creationId xmlns:a16="http://schemas.microsoft.com/office/drawing/2014/main" id="{8D10FFD0-B67F-406E-89D7-B7E2CD9B4B93}"/>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cs typeface="+mn-cs"/>
              </a:defRPr>
            </a:lvl1pPr>
          </a:lstStyle>
          <a:p>
            <a:pPr>
              <a:defRPr/>
            </a:pPr>
            <a:fld id="{091FE2DE-EA22-4FDD-AD8E-2CBB7B0E2873}" type="slidenum">
              <a:rPr lang="en-US" altLang="en-US"/>
              <a:pPr>
                <a:defRPr/>
              </a:pPr>
              <a:t>‹#›</a:t>
            </a:fld>
            <a:endParaRPr lang="en-US" altLang="en-US" dirty="0"/>
          </a:p>
        </p:txBody>
      </p:sp>
    </p:spTree>
    <p:extLst>
      <p:ext uri="{BB962C8B-B14F-4D97-AF65-F5344CB8AC3E}">
        <p14:creationId xmlns:p14="http://schemas.microsoft.com/office/powerpoint/2010/main" val="11715517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9B236F8D-DD9E-49C2-8D72-A25DE5CE23B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FA3DC1FE-E004-4CCD-9E1E-AEDD6C835E2E}"/>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9EAA354-5BC6-449D-A53F-6161A5FF5217}"/>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9A93DCA3-F602-4D96-A047-2FFC5586310D}"/>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7">
            <a:extLst>
              <a:ext uri="{FF2B5EF4-FFF2-40B4-BE49-F238E27FC236}">
                <a16:creationId xmlns:a16="http://schemas.microsoft.com/office/drawing/2014/main" id="{F61E4B4C-EEC5-413D-8EF3-D09C2A9C1CF0}"/>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7E987463-7B41-48BD-BDB3-886A1ADC4EBE}"/>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B608D018-A0ED-4BB6-858C-E5B18F7A5F7A}"/>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cs typeface="+mn-cs"/>
              </a:defRPr>
            </a:lvl1pPr>
          </a:lstStyle>
          <a:p>
            <a:pPr>
              <a:defRPr/>
            </a:pPr>
            <a:fld id="{CAB02087-28A0-4740-8198-6C1B393F0006}" type="slidenum">
              <a:rPr lang="en-US" altLang="en-US"/>
              <a:pPr>
                <a:defRPr/>
              </a:pPr>
              <a:t>‹#›</a:t>
            </a:fld>
            <a:endParaRPr lang="en-US" altLang="en-US" dirty="0"/>
          </a:p>
        </p:txBody>
      </p:sp>
    </p:spTree>
    <p:extLst>
      <p:ext uri="{BB962C8B-B14F-4D97-AF65-F5344CB8AC3E}">
        <p14:creationId xmlns:p14="http://schemas.microsoft.com/office/powerpoint/2010/main" val="7459752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1BCF77DB-4CCC-44AC-9E74-87D97FA01DF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41C5D104-4146-4F6A-B570-A1B929B1F3E5}"/>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72B0D5E5-03B8-46AA-B029-156CB506099C}"/>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cs typeface="+mn-cs"/>
              </a:defRPr>
            </a:lvl1pPr>
          </a:lstStyle>
          <a:p>
            <a:pPr>
              <a:defRPr/>
            </a:pPr>
            <a:fld id="{80A70131-5055-4B70-ADCB-F60FF9E84F2A}" type="slidenum">
              <a:rPr lang="en-US" altLang="en-US"/>
              <a:pPr>
                <a:defRPr/>
              </a:pPr>
              <a:t>‹#›</a:t>
            </a:fld>
            <a:endParaRPr lang="en-US" altLang="en-US" dirty="0"/>
          </a:p>
        </p:txBody>
      </p:sp>
    </p:spTree>
    <p:extLst>
      <p:ext uri="{BB962C8B-B14F-4D97-AF65-F5344CB8AC3E}">
        <p14:creationId xmlns:p14="http://schemas.microsoft.com/office/powerpoint/2010/main" val="13323316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338B818F-CB5A-4E9A-8728-92ED448BFB7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1A0D1419-A302-4071-AC24-3E1962A8B640}"/>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7CDEB3AF-983B-4147-8597-7172BADBBF78}"/>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74DFEF2B-7101-4410-B5D4-14CC5E05A764}"/>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7">
            <a:extLst>
              <a:ext uri="{FF2B5EF4-FFF2-40B4-BE49-F238E27FC236}">
                <a16:creationId xmlns:a16="http://schemas.microsoft.com/office/drawing/2014/main" id="{B01EBB52-A729-42B2-B64D-3FA63809E342}"/>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3C7EB030-E7A7-4C15-94F8-6C0792F32A06}"/>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8C69ED94-5378-4702-8B48-3C7EB94DB9F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10F0FC50-635E-49AD-B807-BEF88EC17FC7}"/>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cs typeface="+mn-cs"/>
              </a:defRPr>
            </a:lvl1pPr>
          </a:lstStyle>
          <a:p>
            <a:pPr>
              <a:defRPr/>
            </a:pPr>
            <a:fld id="{3DEF5189-A1D2-4276-A868-ACFF8F181099}" type="slidenum">
              <a:rPr lang="en-US" altLang="en-US"/>
              <a:pPr>
                <a:defRPr/>
              </a:pPr>
              <a:t>‹#›</a:t>
            </a:fld>
            <a:endParaRPr lang="en-US" altLang="en-US" dirty="0"/>
          </a:p>
        </p:txBody>
      </p:sp>
    </p:spTree>
    <p:extLst>
      <p:ext uri="{BB962C8B-B14F-4D97-AF65-F5344CB8AC3E}">
        <p14:creationId xmlns:p14="http://schemas.microsoft.com/office/powerpoint/2010/main" val="17993833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C6477B9E-0692-4324-ADEA-0F3F6A7141D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678B98A1-4003-44EE-94DB-1E6AC3179DB3}"/>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5" name="TextBox 4">
            <a:extLst>
              <a:ext uri="{FF2B5EF4-FFF2-40B4-BE49-F238E27FC236}">
                <a16:creationId xmlns:a16="http://schemas.microsoft.com/office/drawing/2014/main" id="{9C0140BE-BB6E-4451-B210-DC352FBFBD7C}"/>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6" name="TextBox 5">
            <a:extLst>
              <a:ext uri="{FF2B5EF4-FFF2-40B4-BE49-F238E27FC236}">
                <a16:creationId xmlns:a16="http://schemas.microsoft.com/office/drawing/2014/main" id="{74EFB69E-D298-40E9-818F-8A08E941D931}"/>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81B48D2C-1021-4499-A388-754BAFE710A0}"/>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8FC9B392-0403-4957-9112-FD4718AC107D}"/>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cs typeface="+mn-cs"/>
              </a:defRPr>
            </a:lvl1pPr>
          </a:lstStyle>
          <a:p>
            <a:pPr>
              <a:defRPr/>
            </a:pPr>
            <a:fld id="{C20DB0D8-A6A9-458F-917F-C5E8944D0BE6}" type="slidenum">
              <a:rPr lang="en-US" altLang="en-US"/>
              <a:pPr>
                <a:defRPr/>
              </a:pPr>
              <a:t>‹#›</a:t>
            </a:fld>
            <a:endParaRPr lang="en-US" altLang="en-US" dirty="0"/>
          </a:p>
        </p:txBody>
      </p:sp>
    </p:spTree>
    <p:extLst>
      <p:ext uri="{BB962C8B-B14F-4D97-AF65-F5344CB8AC3E}">
        <p14:creationId xmlns:p14="http://schemas.microsoft.com/office/powerpoint/2010/main" val="39464484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pic>
        <p:nvPicPr>
          <p:cNvPr id="4" name="Picture 5">
            <a:extLst>
              <a:ext uri="{FF2B5EF4-FFF2-40B4-BE49-F238E27FC236}">
                <a16:creationId xmlns:a16="http://schemas.microsoft.com/office/drawing/2014/main" id="{15613DF4-CFF5-4A28-8787-16223458A34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D17334B1-C1DE-4DD2-9CB6-7085A9882160}"/>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67F4ACE6-7C3A-45FD-9BFC-C4DB9D6D31BB}"/>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202ADEF6-859D-4CE0-9B1C-662C4A31FFAE}"/>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37431755-0193-4705-9FCE-32BFD67DA7FD}"/>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6490860C-DB0F-44D6-AFF3-DEF0FD55B58C}"/>
              </a:ext>
            </a:extLst>
          </p:cNvPr>
          <p:cNvSpPr txBox="1">
            <a:spLocks noChangeArrowheads="1"/>
          </p:cNvSpPr>
          <p:nvPr userDrawn="1"/>
        </p:nvSpPr>
        <p:spPr bwMode="auto">
          <a:xfrm>
            <a:off x="379413" y="6519863"/>
            <a:ext cx="6284912" cy="338137"/>
          </a:xfrm>
          <a:prstGeom prst="rect">
            <a:avLst/>
          </a:prstGeom>
          <a:noFill/>
          <a:ln>
            <a:noFill/>
          </a:ln>
          <a:extLst>
            <a:ext uri="{909E8E84-426E-40dd-AFC4-6F175D3DCCD1}"/>
            <a:ext uri="{91240B29-F687-4f45-9708-019B960494DF}"/>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B028429D-5708-4F3A-B231-31E4789A82FA}"/>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cs typeface="+mn-cs"/>
              </a:defRPr>
            </a:lvl1pPr>
          </a:lstStyle>
          <a:p>
            <a:pPr>
              <a:defRPr/>
            </a:pPr>
            <a:fld id="{7A12E647-1188-4AAA-8839-305DFDBCE1CF}" type="slidenum">
              <a:rPr lang="en-US" altLang="en-US"/>
              <a:pPr>
                <a:defRPr/>
              </a:pPr>
              <a:t>‹#›</a:t>
            </a:fld>
            <a:endParaRPr lang="en-US" altLang="en-US" dirty="0"/>
          </a:p>
        </p:txBody>
      </p:sp>
    </p:spTree>
    <p:extLst>
      <p:ext uri="{BB962C8B-B14F-4D97-AF65-F5344CB8AC3E}">
        <p14:creationId xmlns:p14="http://schemas.microsoft.com/office/powerpoint/2010/main" val="377464848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3DBDD84-A8B2-4821-8EB8-ABDBB1EDCF05}"/>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sp>
        <p:nvSpPr>
          <p:cNvPr id="4" name="TextBox 3">
            <a:extLst>
              <a:ext uri="{FF2B5EF4-FFF2-40B4-BE49-F238E27FC236}">
                <a16:creationId xmlns:a16="http://schemas.microsoft.com/office/drawing/2014/main" id="{DB9A36EA-AFF1-4917-914F-E05D63BC638B}"/>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pic>
        <p:nvPicPr>
          <p:cNvPr id="5" name="Picture 7">
            <a:extLst>
              <a:ext uri="{FF2B5EF4-FFF2-40B4-BE49-F238E27FC236}">
                <a16:creationId xmlns:a16="http://schemas.microsoft.com/office/drawing/2014/main" id="{1CA2EF86-7468-4AD7-92D8-5F296589869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82EBACEE-BF3B-4CBA-9D28-D9674405025A}"/>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F78FE911-8E6C-412F-BA05-25CCC810A5C6}"/>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cs typeface="+mn-cs"/>
              </a:defRPr>
            </a:lvl1pPr>
          </a:lstStyle>
          <a:p>
            <a:pPr>
              <a:defRPr/>
            </a:pPr>
            <a:fld id="{802B533A-0F14-495D-BAB5-085A11A692AC}" type="slidenum">
              <a:rPr lang="en-US" altLang="en-US"/>
              <a:pPr>
                <a:defRPr/>
              </a:pPr>
              <a:t>‹#›</a:t>
            </a:fld>
            <a:endParaRPr lang="en-US" altLang="en-US" dirty="0"/>
          </a:p>
        </p:txBody>
      </p:sp>
    </p:spTree>
    <p:extLst>
      <p:ext uri="{BB962C8B-B14F-4D97-AF65-F5344CB8AC3E}">
        <p14:creationId xmlns:p14="http://schemas.microsoft.com/office/powerpoint/2010/main" val="7411447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3" name="Picture 5">
            <a:extLst>
              <a:ext uri="{FF2B5EF4-FFF2-40B4-BE49-F238E27FC236}">
                <a16:creationId xmlns:a16="http://schemas.microsoft.com/office/drawing/2014/main" id="{2803160A-7C26-4791-817F-8786082292A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1F24EBA3-60D2-478C-99FD-7047C82D15D1}"/>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112E857F-AB60-4116-8925-9C531AF92181}"/>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cs typeface="+mn-cs"/>
              </a:defRPr>
            </a:lvl1pPr>
          </a:lstStyle>
          <a:p>
            <a:pPr>
              <a:defRPr/>
            </a:pPr>
            <a:fld id="{57F589CC-DA71-4490-BA96-A983BE1D4390}" type="slidenum">
              <a:rPr lang="en-US" altLang="en-US"/>
              <a:pPr>
                <a:defRPr/>
              </a:pPr>
              <a:t>‹#›</a:t>
            </a:fld>
            <a:endParaRPr lang="en-US" altLang="en-US" dirty="0"/>
          </a:p>
        </p:txBody>
      </p:sp>
    </p:spTree>
    <p:extLst>
      <p:ext uri="{BB962C8B-B14F-4D97-AF65-F5344CB8AC3E}">
        <p14:creationId xmlns:p14="http://schemas.microsoft.com/office/powerpoint/2010/main" val="7738919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8C28BBD6-961E-4AF9-A98C-57F798465EB0}"/>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dirty="0"/>
          </a:p>
        </p:txBody>
      </p:sp>
      <p:sp>
        <p:nvSpPr>
          <p:cNvPr id="8"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DE696324-AE62-4ACB-930D-7D43F321C08B}"/>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8050524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pic>
        <p:nvPicPr>
          <p:cNvPr id="4" name="Picture 5">
            <a:extLst>
              <a:ext uri="{FF2B5EF4-FFF2-40B4-BE49-F238E27FC236}">
                <a16:creationId xmlns:a16="http://schemas.microsoft.com/office/drawing/2014/main" id="{F62A0EB1-4024-42C0-82B6-D3F4ACDBCAA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0612E4C2-4EF7-4CE9-BC4F-96F69380E0C4}"/>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3D7C397B-6801-494E-8745-65F9765B4D02}"/>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B2E46D54-9424-4BFF-B051-0698ED46B16E}"/>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2826B76B-E8A3-437C-86DF-677196344D87}"/>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661CFD4B-3044-4479-836E-5ACB4F6FFA7A}"/>
              </a:ext>
            </a:extLst>
          </p:cNvPr>
          <p:cNvSpPr txBox="1">
            <a:spLocks noChangeArrowheads="1"/>
          </p:cNvSpPr>
          <p:nvPr userDrawn="1"/>
        </p:nvSpPr>
        <p:spPr bwMode="auto">
          <a:xfrm>
            <a:off x="379413" y="6519863"/>
            <a:ext cx="6284912" cy="338137"/>
          </a:xfrm>
          <a:prstGeom prst="rect">
            <a:avLst/>
          </a:prstGeom>
          <a:noFill/>
          <a:ln>
            <a:noFill/>
          </a:ln>
          <a:extLst>
            <a:ext uri="{909E8E84-426E-40dd-AFC4-6F175D3DCCD1}"/>
            <a:ext uri="{91240B29-F687-4f45-9708-019B960494DF}"/>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DC7FAA3E-96B6-4DDC-8AF7-681C515ECF4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92E2F15D-975B-41F2-A2A0-1FBC7C01DF71}"/>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cs typeface="+mn-cs"/>
              </a:defRPr>
            </a:lvl1pPr>
          </a:lstStyle>
          <a:p>
            <a:pPr>
              <a:defRPr/>
            </a:pPr>
            <a:fld id="{5E7338EC-DEF0-4ECF-BA24-728D765280E9}" type="slidenum">
              <a:rPr lang="en-US" altLang="en-US"/>
              <a:pPr>
                <a:defRPr/>
              </a:pPr>
              <a:t>‹#›</a:t>
            </a:fld>
            <a:endParaRPr lang="en-US" altLang="en-US" dirty="0"/>
          </a:p>
        </p:txBody>
      </p:sp>
    </p:spTree>
    <p:extLst>
      <p:ext uri="{BB962C8B-B14F-4D97-AF65-F5344CB8AC3E}">
        <p14:creationId xmlns:p14="http://schemas.microsoft.com/office/powerpoint/2010/main" val="216577702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A298A87B-A51B-466F-9A32-A6208D38DE0E}"/>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dirty="0"/>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B6B178F1-71FD-4664-BC16-115C6C823515}"/>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7626933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D8263BFC-47DB-421F-A2A7-B0B9B2B92D99}"/>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dirty="0"/>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629B923B-AE75-4191-90BD-1B5B3F13E03D}"/>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68177808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A8F0D9FD-9F84-4E2A-A57C-53D9187022AF}"/>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dirty="0"/>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80756071-5979-4D77-A258-F76B788B8F77}"/>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90040750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E1AF5E69-1236-4D61-BC2D-B0DC9BCFCEE5}"/>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dirty="0"/>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A6C83AC4-13BA-4E60-A1C6-9CEAD50BE5D7}"/>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23958681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6DF6987A-0A03-4328-B8C6-0ABACE53677F}"/>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2129155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01B0184D-543C-43AF-82FA-C1C6DFD07C21}"/>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42152843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2B0694AB-F309-49D3-8B70-7816B58153BB}"/>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51897689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8" name="TextBox 10">
            <a:extLst>
              <a:ext uri="{FF2B5EF4-FFF2-40B4-BE49-F238E27FC236}">
                <a16:creationId xmlns:a16="http://schemas.microsoft.com/office/drawing/2014/main" id="{C137B611-834B-4830-9BAF-6E299D6AA390}"/>
              </a:ext>
            </a:extLst>
          </p:cNvPr>
          <p:cNvSpPr txBox="1">
            <a:spLocks noChangeArrowheads="1"/>
          </p:cNvSpPr>
          <p:nvPr userDrawn="1"/>
        </p:nvSpPr>
        <p:spPr bwMode="auto">
          <a:xfrm>
            <a:off x="0" y="846138"/>
            <a:ext cx="9144000" cy="369887"/>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1315306"/>
            <a:ext cx="8229600" cy="5237894"/>
          </a:xfrm>
          <a:prstGeom prst="rect">
            <a:avLst/>
          </a:prstGeom>
        </p:spPr>
        <p:txBody>
          <a:bodyPr/>
          <a:lstStyle>
            <a:lvl1pPr>
              <a:spcAft>
                <a:spcPts val="800"/>
              </a:spcAft>
              <a:defRPr sz="2800"/>
            </a:lvl1pPr>
            <a:lvl2pPr>
              <a:spcAft>
                <a:spcPts val="800"/>
              </a:spcAft>
              <a:defRPr sz="2400"/>
            </a:lvl2pPr>
            <a:lvl3pPr>
              <a:spcAft>
                <a:spcPts val="800"/>
              </a:spcAft>
              <a:defRPr sz="20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788504496"/>
      </p:ext>
    </p:extLst>
  </p:cSld>
  <p:clrMapOvr>
    <a:masterClrMapping/>
  </p:clrMapOvr>
  <p:transition spd="med">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8225734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74E504FC-CAF8-45B6-B1F4-1220EEA4A45B}"/>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dirty="0"/>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86A7E3CF-CDC9-444A-A47E-D4E957CB7D64}"/>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39345747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35010890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93918781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59960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01429954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0976358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424699578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508165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63247727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9144000" cy="5315957"/>
          </a:xfrm>
          <a:prstGeom prst="rect">
            <a:avLst/>
          </a:prstGeom>
        </p:spPr>
        <p:txBody>
          <a:bodyPr/>
          <a:lstStyle/>
          <a:p>
            <a:pPr lvl="0"/>
            <a:endParaRPr lang="en-US" noProof="0" dirty="0"/>
          </a:p>
        </p:txBody>
      </p:sp>
      <p:sp>
        <p:nvSpPr>
          <p:cNvPr id="5" name="Video Credit"/>
          <p:cNvSpPr>
            <a:spLocks noGrp="1"/>
          </p:cNvSpPr>
          <p:nvPr>
            <p:ph type="body" sz="quarter" idx="12"/>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4140999589"/>
      </p:ext>
    </p:extLst>
  </p:cSld>
  <p:clrMapOvr>
    <a:masterClrMapping/>
  </p:clrMapOvr>
  <p:transition spd="med">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776850435"/>
      </p:ext>
    </p:extLst>
  </p:cSld>
  <p:clrMapOvr>
    <a:masterClrMapping/>
  </p:clrMapOvr>
  <p:transition spd="med">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64716147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0694069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BF395BDD-DB90-443F-96AD-1C5CE8132D70}"/>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dirty="0"/>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D7A5E9AE-2822-4BDB-9E35-29F2458DDCD0}"/>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73322066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44091824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59960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9128057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47115662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54944057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508165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98257010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pPr lvl="0"/>
            <a:endParaRPr lang="en-US" noProof="0" dirty="0"/>
          </a:p>
        </p:txBody>
      </p:sp>
      <p:sp>
        <p:nvSpPr>
          <p:cNvPr id="5" name="Video Credit"/>
          <p:cNvSpPr>
            <a:spLocks noGrp="1"/>
          </p:cNvSpPr>
          <p:nvPr>
            <p:ph type="body" sz="quarter" idx="12"/>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252846492"/>
      </p:ext>
    </p:extLst>
  </p:cSld>
  <p:clrMapOvr>
    <a:masterClrMapping/>
  </p:clrMapOvr>
  <p:transition spd="med">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DD5998E2-DA80-4FB5-AFC4-EAE7760F1550}"/>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dirty="0"/>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413657196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2C36D1DC-A97C-4703-851F-9516557250B6}"/>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dirty="0"/>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2996687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FBACEB06-06C9-4FAA-A5E7-37DED47F35BC}"/>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dirty="0"/>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361848275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C985D175-6643-4BF6-BB76-25B19C9949DF}"/>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dirty="0"/>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6547301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F6FFA27A-182E-4852-86BB-D2449CDFDBB4}"/>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8004120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239903246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7"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396470705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13"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133585256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D580F329-3022-413F-9711-7C724ED66854}"/>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dirty="0"/>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80634442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4BD0DD97-575F-4AE3-9AD4-3906A34FD22E}"/>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dirty="0"/>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70003193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C49A8483-8910-421C-B2B9-4A322D175E96}"/>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dirty="0"/>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38351542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B670C193-59D9-42F6-947D-B5942100732F}"/>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dirty="0"/>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69904158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405786556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55415851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5411303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7C649FB2-050E-4ECE-B458-03A0F7B6C903}"/>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16738143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1_WhiteTagline-Gray BG, Title &amp; Subtitle Lef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0D09E81C-6194-4D15-A1BB-DC1DF15015F7}"/>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pic>
        <p:nvPicPr>
          <p:cNvPr id="6" name="Picture 7">
            <a:extLst>
              <a:ext uri="{FF2B5EF4-FFF2-40B4-BE49-F238E27FC236}">
                <a16:creationId xmlns:a16="http://schemas.microsoft.com/office/drawing/2014/main" id="{4FB6FE5B-9671-445F-A504-CBA648CBBE4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284978" y="685800"/>
            <a:ext cx="37338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1"/>
          <p:cNvSpPr>
            <a:spLocks noGrp="1"/>
          </p:cNvSpPr>
          <p:nvPr>
            <p:ph type="body" sz="quarter" idx="10"/>
          </p:nvPr>
        </p:nvSpPr>
        <p:spPr>
          <a:xfrm>
            <a:off x="5321554" y="1769269"/>
            <a:ext cx="3733800" cy="1507331"/>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
        <p:nvSpPr>
          <p:cNvPr id="12" name="Text Placeholder 1">
            <a:extLst/>
          </p:cNvPr>
          <p:cNvSpPr>
            <a:spLocks noGrp="1"/>
          </p:cNvSpPr>
          <p:nvPr>
            <p:ph type="body" sz="quarter" idx="12"/>
          </p:nvPr>
        </p:nvSpPr>
        <p:spPr>
          <a:xfrm>
            <a:off x="5321554" y="3505200"/>
            <a:ext cx="3733800" cy="2604294"/>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Edit Master text styles</a:t>
            </a:r>
          </a:p>
        </p:txBody>
      </p:sp>
      <p:pic>
        <p:nvPicPr>
          <p:cNvPr id="13" name="Picture 7">
            <a:extLst>
              <a:ext uri="{FF2B5EF4-FFF2-40B4-BE49-F238E27FC236}">
                <a16:creationId xmlns:a16="http://schemas.microsoft.com/office/drawing/2014/main" id="{210C5219-17E8-6644-8F66-F062CC5A752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21554" y="5969984"/>
            <a:ext cx="37338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7038638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437A50EF-033C-41F6-A350-6600E8DA7BF5}"/>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pic>
        <p:nvPicPr>
          <p:cNvPr id="6" name="Picture 7">
            <a:extLst>
              <a:ext uri="{FF2B5EF4-FFF2-40B4-BE49-F238E27FC236}">
                <a16:creationId xmlns:a16="http://schemas.microsoft.com/office/drawing/2014/main" id="{DA5CFEEC-50CE-466A-96C1-176F833C4E8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892425"/>
            <a:ext cx="91440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a:extLst>
              <a:ext uri="{FF2B5EF4-FFF2-40B4-BE49-F238E27FC236}">
                <a16:creationId xmlns:a16="http://schemas.microsoft.com/office/drawing/2014/main" id="{E0463A24-D918-496E-A3CB-AF0420F4E9B5}"/>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46225" y="257175"/>
            <a:ext cx="6051550" cy="259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
        <p:nvSpPr>
          <p:cNvPr id="12" name="Text Placeholder 1">
            <a:extLst/>
          </p:cNvPr>
          <p:cNvSpPr>
            <a:spLocks noGrp="1"/>
          </p:cNvSpPr>
          <p:nvPr>
            <p:ph type="body" sz="quarter" idx="12"/>
          </p:nvPr>
        </p:nvSpPr>
        <p:spPr>
          <a:xfrm>
            <a:off x="0" y="4391108"/>
            <a:ext cx="9144000" cy="1689894"/>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Edit Master text styles</a:t>
            </a:r>
          </a:p>
        </p:txBody>
      </p:sp>
      <p:sp>
        <p:nvSpPr>
          <p:cNvPr id="2" name="Title 1">
            <a:extLst>
              <a:ext uri="{FF2B5EF4-FFF2-40B4-BE49-F238E27FC236}">
                <a16:creationId xmlns:a16="http://schemas.microsoft.com/office/drawing/2014/main" id="{DA6F34ED-EB5E-4550-AA32-76129D501A1D}"/>
              </a:ext>
            </a:extLst>
          </p:cNvPr>
          <p:cNvSpPr>
            <a:spLocks noGrp="1"/>
          </p:cNvSpPr>
          <p:nvPr>
            <p:ph type="title"/>
          </p:nvPr>
        </p:nvSpPr>
        <p:spPr>
          <a:xfrm>
            <a:off x="0" y="3399363"/>
            <a:ext cx="9144000" cy="915546"/>
          </a:xfrm>
          <a:prstGeom prst="rect">
            <a:avLst/>
          </a:prstGeom>
        </p:spPr>
        <p:txBody>
          <a:bodyPr/>
          <a:lstStyle>
            <a:lvl1pPr>
              <a:defRPr sz="3600" b="1"/>
            </a:lvl1pPr>
          </a:lstStyle>
          <a:p>
            <a:r>
              <a:rPr lang="en-US" dirty="0"/>
              <a:t>Click to edit Master title style</a:t>
            </a:r>
          </a:p>
        </p:txBody>
      </p:sp>
    </p:spTree>
    <p:extLst>
      <p:ext uri="{BB962C8B-B14F-4D97-AF65-F5344CB8AC3E}">
        <p14:creationId xmlns:p14="http://schemas.microsoft.com/office/powerpoint/2010/main" val="385560694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C2184FA5-7BAD-4C21-9719-867D9A90C23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Title"/>
          <p:cNvSpPr>
            <a:spLocks noGrp="1"/>
          </p:cNvSpPr>
          <p:nvPr>
            <p:ph type="title"/>
          </p:nvPr>
        </p:nvSpPr>
        <p:spPr>
          <a:xfrm>
            <a:off x="0" y="228600"/>
            <a:ext cx="9144000"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Content Placeholder 1"/>
          <p:cNvSpPr>
            <a:spLocks noGrp="1"/>
          </p:cNvSpPr>
          <p:nvPr>
            <p:ph idx="1"/>
          </p:nvPr>
        </p:nvSpPr>
        <p:spPr>
          <a:xfrm>
            <a:off x="457200" y="1417638"/>
            <a:ext cx="8229600" cy="5135562"/>
          </a:xfrm>
          <a:prstGeom prst="rect">
            <a:avLst/>
          </a:prstGeom>
        </p:spPr>
        <p:txBody>
          <a:bodyPr/>
          <a:lstStyle>
            <a:lvl1pPr marL="0" indent="0">
              <a:spcAft>
                <a:spcPts val="800"/>
              </a:spcAft>
              <a:buNone/>
              <a:defRPr sz="2800"/>
            </a:lvl1pPr>
            <a:lvl2pPr marL="742950" indent="-285750">
              <a:spcAft>
                <a:spcPts val="800"/>
              </a:spcAft>
              <a:buFont typeface="Arial" panose="020B0604020202020204" pitchFamily="34" charset="0"/>
              <a:buChar char="•"/>
              <a:defRPr sz="2600"/>
            </a:lvl2pPr>
            <a:lvl3pPr marL="1143000" indent="-228600">
              <a:spcAft>
                <a:spcPts val="800"/>
              </a:spcAft>
              <a:buFont typeface="Arial" panose="020B0604020202020204" pitchFamily="34" charset="0"/>
              <a:buChar char="•"/>
              <a:defRPr sz="2400"/>
            </a:lvl3pPr>
            <a:lvl4pPr marL="1600200" indent="-228600">
              <a:spcAft>
                <a:spcPts val="800"/>
              </a:spcAft>
              <a:buFont typeface="Arial" panose="020B0604020202020204" pitchFamily="34" charset="0"/>
              <a:buChar char="•"/>
              <a:defRPr sz="18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303784760"/>
      </p:ext>
    </p:extLst>
  </p:cSld>
  <p:clrMapOvr>
    <a:masterClrMapping/>
  </p:clrMapOvr>
  <p:transition spd="med">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A3643EF7-94F3-460A-BC7C-CF7B53CE0B5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0" y="228600"/>
            <a:ext cx="9144000" cy="639762"/>
          </a:xfrm>
          <a:prstGeom prst="rect">
            <a:avLst/>
          </a:prstGeom>
        </p:spPr>
        <p:txBody>
          <a:bodyPr/>
          <a:lstStyle>
            <a:lvl1pPr>
              <a:defRPr lang="en-US" sz="3200" dirty="0">
                <a:solidFill>
                  <a:srgbClr val="336699"/>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371600"/>
            <a:ext cx="8153400" cy="8382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286000"/>
            <a:ext cx="8153400" cy="7620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533400" y="3185160"/>
            <a:ext cx="8153400" cy="6858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977640"/>
            <a:ext cx="8153400" cy="8382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922520"/>
            <a:ext cx="8153400" cy="9144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533400" y="5943600"/>
            <a:ext cx="8153400" cy="7620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96667186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597B0089-3460-46E0-9919-35B4F00F9AB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Title"/>
          <p:cNvSpPr>
            <a:spLocks noGrp="1"/>
          </p:cNvSpPr>
          <p:nvPr>
            <p:ph type="title"/>
          </p:nvPr>
        </p:nvSpPr>
        <p:spPr>
          <a:xfrm>
            <a:off x="-1" y="228600"/>
            <a:ext cx="9144001"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Content Placeholder 1"/>
          <p:cNvSpPr>
            <a:spLocks noGrp="1"/>
          </p:cNvSpPr>
          <p:nvPr>
            <p:ph sz="half" idx="1"/>
          </p:nvPr>
        </p:nvSpPr>
        <p:spPr>
          <a:xfrm>
            <a:off x="457200" y="1417638"/>
            <a:ext cx="4038600" cy="5112702"/>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1417638"/>
            <a:ext cx="4038600" cy="5112702"/>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714247268"/>
      </p:ext>
    </p:extLst>
  </p:cSld>
  <p:clrMapOvr>
    <a:masterClrMapping/>
  </p:clrMapOvr>
  <p:transition spd="slow"/>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pic>
        <p:nvPicPr>
          <p:cNvPr id="11" name="Picture 2">
            <a:extLst>
              <a:ext uri="{FF2B5EF4-FFF2-40B4-BE49-F238E27FC236}">
                <a16:creationId xmlns:a16="http://schemas.microsoft.com/office/drawing/2014/main" id="{33C9B8A2-ACF4-4FFB-B954-741CDC9B8E6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Header 1"/>
          <p:cNvSpPr>
            <a:spLocks noGrp="1"/>
          </p:cNvSpPr>
          <p:nvPr>
            <p:ph type="body" idx="1"/>
          </p:nvPr>
        </p:nvSpPr>
        <p:spPr>
          <a:xfrm>
            <a:off x="457201" y="1341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981200"/>
            <a:ext cx="4040188" cy="4531202"/>
          </a:xfrm>
          <a:prstGeom prst="rect">
            <a:avLst/>
          </a:prstGeom>
        </p:spPr>
        <p:txBody>
          <a:bodyPr/>
          <a:lstStyle>
            <a:lvl1pPr marL="342900" indent="-342900">
              <a:spcAft>
                <a:spcPts val="800"/>
              </a:spcAft>
              <a:buFont typeface="Arial" panose="020B0604020202020204" pitchFamily="34" charset="0"/>
              <a:buChar char="•"/>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1341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981200"/>
            <a:ext cx="4041775" cy="4531202"/>
          </a:xfrm>
          <a:prstGeom prst="rect">
            <a:avLst/>
          </a:prstGeom>
        </p:spPr>
        <p:txBody>
          <a:bodyPr/>
          <a:lstStyle>
            <a:lvl1pPr marL="342900" indent="-342900">
              <a:spcAft>
                <a:spcPts val="800"/>
              </a:spcAft>
              <a:buFont typeface="Arial" panose="020B0604020202020204" pitchFamily="34" charset="0"/>
              <a:buChar char="•"/>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36902375"/>
      </p:ext>
    </p:extLst>
  </p:cSld>
  <p:clrMapOvr>
    <a:masterClrMapping/>
  </p:clrMapOvr>
  <p:transition spd="slow"/>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7168BCED-645B-4487-92CD-F4CD6DFCC99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Header 1"/>
          <p:cNvSpPr>
            <a:spLocks noGrp="1"/>
          </p:cNvSpPr>
          <p:nvPr>
            <p:ph type="body" idx="1"/>
          </p:nvPr>
        </p:nvSpPr>
        <p:spPr>
          <a:xfrm>
            <a:off x="457200" y="1415036"/>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0" y="2054798"/>
            <a:ext cx="4040188" cy="1752600"/>
          </a:xfrm>
          <a:prstGeom prst="rect">
            <a:avLst/>
          </a:prstGeom>
        </p:spPr>
        <p:txBody>
          <a:bodyPr/>
          <a:lstStyle>
            <a:lvl1pPr marL="342900" indent="-342900">
              <a:spcAft>
                <a:spcPts val="800"/>
              </a:spcAft>
              <a:buFont typeface="Arial" panose="020B0604020202020204" pitchFamily="34" charset="0"/>
              <a:buChar char="•"/>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5" y="1415036"/>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5" y="2054798"/>
            <a:ext cx="4041775" cy="1752600"/>
          </a:xfrm>
          <a:prstGeom prst="rect">
            <a:avLst/>
          </a:prstGeom>
        </p:spPr>
        <p:txBody>
          <a:bodyPr/>
          <a:lstStyle>
            <a:lvl1pPr marL="342900" indent="-342900">
              <a:spcAft>
                <a:spcPts val="800"/>
              </a:spcAft>
              <a:buFont typeface="Arial" panose="020B0604020202020204" pitchFamily="34" charset="0"/>
              <a:buChar char="•"/>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199" y="4038600"/>
            <a:ext cx="4038600" cy="609600"/>
          </a:xfrm>
          <a:prstGeom prst="rect">
            <a:avLst/>
          </a:prstGeom>
        </p:spPr>
        <p:txBody>
          <a:bodyPr anchor="b"/>
          <a:lstStyle>
            <a:lvl1pPr marL="0" indent="0">
              <a:buNone/>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199" y="4648200"/>
            <a:ext cx="4040188" cy="1752600"/>
          </a:xfrm>
          <a:prstGeom prst="rect">
            <a:avLst/>
          </a:prstGeom>
        </p:spPr>
        <p:txBody>
          <a:bodyPr/>
          <a:lstStyle>
            <a:lvl1pPr marL="342900" indent="-342900">
              <a:spcAft>
                <a:spcPts val="800"/>
              </a:spcAft>
              <a:buFont typeface="Arial" panose="020B0604020202020204" pitchFamily="34" charset="0"/>
              <a:buChar char="•"/>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199" y="4038600"/>
            <a:ext cx="4038600" cy="609600"/>
          </a:xfrm>
          <a:prstGeom prst="rect">
            <a:avLst/>
          </a:prstGeom>
        </p:spPr>
        <p:txBody>
          <a:bodyPr anchor="b"/>
          <a:lstStyle>
            <a:lvl1pPr marL="0" indent="0">
              <a:buNone/>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4" y="4645598"/>
            <a:ext cx="4041775" cy="1752600"/>
          </a:xfrm>
          <a:prstGeom prst="rect">
            <a:avLst/>
          </a:prstGeom>
        </p:spPr>
        <p:txBody>
          <a:bodyPr/>
          <a:lstStyle>
            <a:lvl1pPr marL="342900" indent="-342900">
              <a:spcAft>
                <a:spcPts val="800"/>
              </a:spcAft>
              <a:buFont typeface="Arial" panose="020B0604020202020204" pitchFamily="34" charset="0"/>
              <a:buChar char="•"/>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236987537"/>
      </p:ext>
    </p:extLst>
  </p:cSld>
  <p:clrMapOvr>
    <a:masterClrMapping/>
  </p:clrMapOvr>
  <p:transition spd="slow"/>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07FDEE7B-8D00-45A0-89D2-60CB29F2760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3388" y="1120775"/>
            <a:ext cx="3032125"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rgbClr val="336699"/>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676400"/>
            <a:ext cx="3008313" cy="4800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191075361"/>
      </p:ext>
    </p:extLst>
  </p:cSld>
  <p:clrMapOvr>
    <a:masterClrMapping/>
  </p:clrMapOvr>
  <p:transition spd="slow"/>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B7184A9B-AAD0-4E78-B6DC-B8F46E04CAF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678488" y="1112838"/>
            <a:ext cx="3008312"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752600"/>
            <a:ext cx="3008313" cy="47244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300961431"/>
      </p:ext>
    </p:extLst>
  </p:cSld>
  <p:clrMapOvr>
    <a:masterClrMapping/>
  </p:clrMapOvr>
  <p:transition spd="slow"/>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B60D24D6-DFA3-4E1C-8FAF-FB89747E95A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48212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rgbClr val="336699"/>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1"/>
            <a:ext cx="7086600" cy="4616784"/>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65318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155311763"/>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7D36BF1A-4C41-40DA-B4F6-ECF35252907B}"/>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49817865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C8BDDEB4-B4EB-4728-B934-F2F0A33247B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2251" y="228600"/>
            <a:ext cx="9172252" cy="609600"/>
          </a:xfrm>
          <a:prstGeom prst="rect">
            <a:avLst/>
          </a:prstGeom>
        </p:spPr>
        <p:txBody>
          <a:bodyPr/>
          <a:lstStyle>
            <a:lvl1pPr>
              <a:defRPr sz="3600">
                <a:solidFill>
                  <a:srgbClr val="336699"/>
                </a:solidFill>
              </a:defRPr>
            </a:lvl1pPr>
          </a:lstStyle>
          <a:p>
            <a:r>
              <a:rPr lang="en-US" dirty="0"/>
              <a:t>Click to edit Master title style</a:t>
            </a:r>
          </a:p>
        </p:txBody>
      </p:sp>
      <p:sp>
        <p:nvSpPr>
          <p:cNvPr id="6" name="Media Placeholder 1"/>
          <p:cNvSpPr>
            <a:spLocks noGrp="1"/>
          </p:cNvSpPr>
          <p:nvPr>
            <p:ph type="media" sz="quarter" idx="11"/>
          </p:nvPr>
        </p:nvSpPr>
        <p:spPr>
          <a:xfrm>
            <a:off x="0" y="1600200"/>
            <a:ext cx="9144000" cy="4782556"/>
          </a:xfrm>
          <a:prstGeom prst="rect">
            <a:avLst/>
          </a:prstGeom>
        </p:spPr>
        <p:txBody>
          <a:bodyPr/>
          <a:lstStyle/>
          <a:p>
            <a:pPr lvl="0"/>
            <a:endParaRPr lang="en-US" noProof="0" dirty="0"/>
          </a:p>
        </p:txBody>
      </p:sp>
      <p:sp>
        <p:nvSpPr>
          <p:cNvPr id="5" name="Video Credit"/>
          <p:cNvSpPr>
            <a:spLocks noGrp="1"/>
          </p:cNvSpPr>
          <p:nvPr>
            <p:ph type="body" sz="quarter" idx="12"/>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676444186"/>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88324C38-5C38-4D38-8814-F051EB0DB58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120ABF2F-2368-4D84-8277-97BE2DE5E90C}"/>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5" name="TextBox 4">
            <a:extLst>
              <a:ext uri="{FF2B5EF4-FFF2-40B4-BE49-F238E27FC236}">
                <a16:creationId xmlns:a16="http://schemas.microsoft.com/office/drawing/2014/main" id="{2C6CECA9-0D93-4727-95F9-C9F04FB1ABFF}"/>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2" name="Title 1"/>
          <p:cNvSpPr>
            <a:spLocks noGrp="1"/>
          </p:cNvSpPr>
          <p:nvPr>
            <p:ph type="ctrTitle"/>
          </p:nvPr>
        </p:nvSpPr>
        <p:spPr>
          <a:xfrm>
            <a:off x="2" y="4800600"/>
            <a:ext cx="9143998" cy="1470025"/>
          </a:xfr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7035F837-E78D-475C-8F65-1F85CE4552AF}"/>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cs typeface="+mn-cs"/>
              </a:defRPr>
            </a:lvl1pPr>
          </a:lstStyle>
          <a:p>
            <a:pPr>
              <a:defRPr/>
            </a:pPr>
            <a:endParaRPr lang="en-US" altLang="en-US" dirty="0"/>
          </a:p>
        </p:txBody>
      </p:sp>
    </p:spTree>
    <p:extLst>
      <p:ext uri="{BB962C8B-B14F-4D97-AF65-F5344CB8AC3E}">
        <p14:creationId xmlns:p14="http://schemas.microsoft.com/office/powerpoint/2010/main" val="13705796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4BAF4E95-07B1-4D4E-A677-A5032E8173F1}"/>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Picture 6">
            <a:extLst>
              <a:ext uri="{FF2B5EF4-FFF2-40B4-BE49-F238E27FC236}">
                <a16:creationId xmlns:a16="http://schemas.microsoft.com/office/drawing/2014/main" id="{E1B1DBEF-C2AF-4A45-8447-7B6DD8E859E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45325"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normAutofit/>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E6D127E0-14CC-4E58-AD3C-CFD5C20BB839}"/>
              </a:ext>
            </a:extLst>
          </p:cNvPr>
          <p:cNvSpPr>
            <a:spLocks noGrp="1"/>
          </p:cNvSpPr>
          <p:nvPr>
            <p:ph type="sldNum" sz="quarter" idx="10"/>
          </p:nvPr>
        </p:nvSpPr>
        <p:spPr>
          <a:xfrm>
            <a:off x="0" y="0"/>
            <a:ext cx="0" cy="0"/>
          </a:xfrm>
        </p:spPr>
        <p:txBody>
          <a:bodyPr/>
          <a:lstStyle>
            <a:lvl1pPr>
              <a:defRPr sz="1400">
                <a:latin typeface="Calibri" panose="020F0502020204030204" pitchFamily="34" charset="0"/>
                <a:ea typeface="ヒラギノ角ゴ Pro W3" pitchFamily="122" charset="-128"/>
                <a:cs typeface="+mn-cs"/>
              </a:defRPr>
            </a:lvl1pPr>
          </a:lstStyle>
          <a:p>
            <a:pPr>
              <a:defRPr/>
            </a:pPr>
            <a:fld id="{1B82D302-C50C-4F31-9547-AA2079FA4A2A}" type="slidenum">
              <a:rPr lang="en-US" altLang="en-US"/>
              <a:pPr>
                <a:defRPr/>
              </a:pPr>
              <a:t>‹#›</a:t>
            </a:fld>
            <a:endParaRPr lang="en-US" altLang="en-US" dirty="0"/>
          </a:p>
        </p:txBody>
      </p:sp>
    </p:spTree>
    <p:extLst>
      <p:ext uri="{BB962C8B-B14F-4D97-AF65-F5344CB8AC3E}">
        <p14:creationId xmlns:p14="http://schemas.microsoft.com/office/powerpoint/2010/main" val="22487597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10" Type="http://schemas.openxmlformats.org/officeDocument/2006/relationships/image" Target="../media/image8.png"/><Relationship Id="rId4" Type="http://schemas.openxmlformats.org/officeDocument/2006/relationships/slideLayout" Target="../slideLayouts/slideLayout24.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5" Type="http://schemas.openxmlformats.org/officeDocument/2006/relationships/slideLayout" Target="../slideLayouts/slideLayout32.xml"/><Relationship Id="rId10" Type="http://schemas.openxmlformats.org/officeDocument/2006/relationships/theme" Target="../theme/theme3.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5" Type="http://schemas.openxmlformats.org/officeDocument/2006/relationships/slideLayout" Target="../slideLayouts/slideLayout41.xml"/><Relationship Id="rId10" Type="http://schemas.openxmlformats.org/officeDocument/2006/relationships/theme" Target="../theme/theme4.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48.xml"/><Relationship Id="rId7" Type="http://schemas.openxmlformats.org/officeDocument/2006/relationships/slideLayout" Target="../slideLayouts/slideLayout52.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5" Type="http://schemas.openxmlformats.org/officeDocument/2006/relationships/slideLayout" Target="../slideLayouts/slideLayout50.xml"/><Relationship Id="rId4" Type="http://schemas.openxmlformats.org/officeDocument/2006/relationships/slideLayout" Target="../slideLayouts/slideLayout49.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55.xml"/><Relationship Id="rId7" Type="http://schemas.openxmlformats.org/officeDocument/2006/relationships/slideLayout" Target="../slideLayouts/slideLayout59.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5" Type="http://schemas.openxmlformats.org/officeDocument/2006/relationships/slideLayout" Target="../slideLayouts/slideLayout57.xml"/><Relationship Id="rId4" Type="http://schemas.openxmlformats.org/officeDocument/2006/relationships/slideLayout" Target="../slideLayouts/slideLayout5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7.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theme" Target="../theme/theme7.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MH Logo" descr="Logo: McGraw-Hill Education">
            <a:extLst>
              <a:ext uri="{FF2B5EF4-FFF2-40B4-BE49-F238E27FC236}">
                <a16:creationId xmlns:a16="http://schemas.microsoft.com/office/drawing/2014/main" id="{838A4D8B-BBA8-437E-B43F-B49A41361304}"/>
              </a:ext>
            </a:extLst>
          </p:cNvPr>
          <p:cNvPicPr>
            <a:picLocks noChangeAspect="1"/>
          </p:cNvPicPr>
          <p:nvPr userDrawn="1"/>
        </p:nvPicPr>
        <p:blipFill>
          <a:blip r:embed="rId22">
            <a:extLst>
              <a:ext uri="{28A0092B-C50C-407E-A947-70E740481C1C}">
                <a14:useLocalDpi xmlns:a14="http://schemas.microsoft.com/office/drawing/2010/main" val="0"/>
              </a:ext>
            </a:extLst>
          </a:blip>
          <a:srcRect/>
          <a:stretch>
            <a:fillRect/>
          </a:stretch>
        </p:blipFill>
        <p:spPr bwMode="auto">
          <a:xfrm>
            <a:off x="0" y="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d Bar">
            <a:extLst>
              <a:ext uri="{FF2B5EF4-FFF2-40B4-BE49-F238E27FC236}">
                <a16:creationId xmlns:a16="http://schemas.microsoft.com/office/drawing/2014/main" id="{9BF2F259-0C91-4A52-B213-BA7B29AB39F6}"/>
              </a:ext>
            </a:extLst>
          </p:cNvPr>
          <p:cNvSpPr/>
          <p:nvPr userDrawn="1"/>
        </p:nvSpPr>
        <p:spPr>
          <a:xfrm>
            <a:off x="0" y="6248400"/>
            <a:ext cx="9144000" cy="503238"/>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2"/>
              </a:solidFill>
            </a:endParaRPr>
          </a:p>
        </p:txBody>
      </p:sp>
      <p:pic>
        <p:nvPicPr>
          <p:cNvPr id="1028" name="MH Tagline" descr="Tagline: Because learning changes everything.™">
            <a:extLst>
              <a:ext uri="{FF2B5EF4-FFF2-40B4-BE49-F238E27FC236}">
                <a16:creationId xmlns:a16="http://schemas.microsoft.com/office/drawing/2014/main" id="{806EF86E-B90D-476D-B1E5-419D061D20FB}"/>
              </a:ext>
            </a:extLst>
          </p:cNvPr>
          <p:cNvPicPr>
            <a:picLocks noChangeAspect="1"/>
          </p:cNvPicPr>
          <p:nvPr userDrawn="1"/>
        </p:nvPicPr>
        <p:blipFill>
          <a:blip r:embed="rId23">
            <a:extLst>
              <a:ext uri="{28A0092B-C50C-407E-A947-70E740481C1C}">
                <a14:useLocalDpi xmlns:a14="http://schemas.microsoft.com/office/drawing/2010/main" val="0"/>
              </a:ext>
            </a:extLst>
          </a:blip>
          <a:srcRect/>
          <a:stretch>
            <a:fillRect/>
          </a:stretch>
        </p:blipFill>
        <p:spPr bwMode="auto">
          <a:xfrm>
            <a:off x="53975" y="6351588"/>
            <a:ext cx="32226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60D6F1ED-FC17-43A6-BE0B-85654A2BD2FD}"/>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Tree>
  </p:cSld>
  <p:clrMap bg1="lt1" tx1="dk1" bg2="lt2" tx2="dk2" accent1="accent1" accent2="accent2" accent3="accent3" accent4="accent4" accent5="accent5" accent6="accent6" hlink="hlink" folHlink="folHlink"/>
  <p:sldLayoutIdLst>
    <p:sldLayoutId id="2147485374" r:id="rId1"/>
    <p:sldLayoutId id="2147485375" r:id="rId2"/>
    <p:sldLayoutId id="2147485376" r:id="rId3"/>
    <p:sldLayoutId id="2147485377" r:id="rId4"/>
    <p:sldLayoutId id="2147485378" r:id="rId5"/>
    <p:sldLayoutId id="2147485379" r:id="rId6"/>
    <p:sldLayoutId id="2147485380" r:id="rId7"/>
    <p:sldLayoutId id="2147485381" r:id="rId8"/>
    <p:sldLayoutId id="2147485382" r:id="rId9"/>
    <p:sldLayoutId id="2147485383" r:id="rId10"/>
    <p:sldLayoutId id="2147485384" r:id="rId11"/>
    <p:sldLayoutId id="2147485385" r:id="rId12"/>
    <p:sldLayoutId id="2147485386" r:id="rId13"/>
    <p:sldLayoutId id="2147485387" r:id="rId14"/>
    <p:sldLayoutId id="2147485388" r:id="rId15"/>
    <p:sldLayoutId id="2147485389" r:id="rId16"/>
    <p:sldLayoutId id="2147485390" r:id="rId17"/>
    <p:sldLayoutId id="2147485391" r:id="rId18"/>
    <p:sldLayoutId id="2147485392" r:id="rId19"/>
    <p:sldLayoutId id="2147485393" r:id="rId20"/>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algn="r" rtl="0" eaLnBrk="0" fontAlgn="base" hangingPunct="0">
        <a:spcBef>
          <a:spcPct val="0"/>
        </a:spcBef>
        <a:spcAft>
          <a:spcPct val="0"/>
        </a:spcAft>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MH Logo" descr="Logo: McGraw-Hill Education">
            <a:extLst>
              <a:ext uri="{FF2B5EF4-FFF2-40B4-BE49-F238E27FC236}">
                <a16:creationId xmlns:a16="http://schemas.microsoft.com/office/drawing/2014/main" id="{5EF19FAB-E8F8-45C3-8F11-C2BDAA33755F}"/>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0" y="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MH Tagline" descr="Tag line: Because learning changes everything™">
            <a:extLst>
              <a:ext uri="{FF2B5EF4-FFF2-40B4-BE49-F238E27FC236}">
                <a16:creationId xmlns:a16="http://schemas.microsoft.com/office/drawing/2014/main" id="{8EC9530E-DF77-4B76-92E9-294470923ED6}"/>
              </a:ext>
            </a:extLst>
          </p:cNvPr>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0" y="6257925"/>
            <a:ext cx="337185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E93FE4AD-CFA8-4C14-83BA-E488315BC6CB}"/>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Tree>
  </p:cSld>
  <p:clrMap bg1="lt1" tx1="dk1" bg2="lt2" tx2="dk2" accent1="accent1" accent2="accent2" accent3="accent3" accent4="accent4" accent5="accent5" accent6="accent6" hlink="hlink" folHlink="folHlink"/>
  <p:sldLayoutIdLst>
    <p:sldLayoutId id="2147485394" r:id="rId1"/>
    <p:sldLayoutId id="2147485395" r:id="rId2"/>
    <p:sldLayoutId id="2147485396" r:id="rId3"/>
    <p:sldLayoutId id="2147485397" r:id="rId4"/>
    <p:sldLayoutId id="2147485398" r:id="rId5"/>
    <p:sldLayoutId id="2147485399" r:id="rId6"/>
    <p:sldLayoutId id="2147485400" r:id="rId7"/>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Copyright" descr="©McGraw-Hill Education">
            <a:extLst>
              <a:ext uri="{FF2B5EF4-FFF2-40B4-BE49-F238E27FC236}">
                <a16:creationId xmlns:a16="http://schemas.microsoft.com/office/drawing/2014/main" id="{F0F68B9F-77F6-4831-BB58-4E204CF469B8}"/>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rgbClr val="6A6A6A"/>
                </a:solidFill>
              </a:rPr>
              <a:t>©McGraw-Hill Education.</a:t>
            </a:r>
          </a:p>
        </p:txBody>
      </p:sp>
      <p:sp>
        <p:nvSpPr>
          <p:cNvPr id="3" name="TextBox 2">
            <a:extLst>
              <a:ext uri="{FF2B5EF4-FFF2-40B4-BE49-F238E27FC236}">
                <a16:creationId xmlns:a16="http://schemas.microsoft.com/office/drawing/2014/main" id="{E5E9E174-167D-4A20-83C0-D2DA25D56064}"/>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Tree>
  </p:cSld>
  <p:clrMap bg1="lt1" tx1="dk1" bg2="lt2" tx2="dk2" accent1="accent1" accent2="accent2" accent3="accent3" accent4="accent4" accent5="accent5" accent6="accent6" hlink="hlink" folHlink="folHlink"/>
  <p:sldLayoutIdLst>
    <p:sldLayoutId id="2147485401" r:id="rId1"/>
    <p:sldLayoutId id="2147485354" r:id="rId2"/>
    <p:sldLayoutId id="2147485355" r:id="rId3"/>
    <p:sldLayoutId id="2147485356" r:id="rId4"/>
    <p:sldLayoutId id="2147485357" r:id="rId5"/>
    <p:sldLayoutId id="2147485358" r:id="rId6"/>
    <p:sldLayoutId id="2147485359" r:id="rId7"/>
    <p:sldLayoutId id="2147485360" r:id="rId8"/>
    <p:sldLayoutId id="2147485402" r:id="rId9"/>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Red Bar">
            <a:extLst>
              <a:ext uri="{FF2B5EF4-FFF2-40B4-BE49-F238E27FC236}">
                <a16:creationId xmlns:a16="http://schemas.microsoft.com/office/drawing/2014/main" id="{39624896-0E98-407B-8451-84A075DCC02C}"/>
              </a:ext>
            </a:extLst>
          </p:cNvP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2"/>
              </a:solidFill>
            </a:endParaRPr>
          </a:p>
        </p:txBody>
      </p:sp>
      <p:sp>
        <p:nvSpPr>
          <p:cNvPr id="10" name="Copyright" descr="©McGraw-Hill Education&#10;">
            <a:extLst>
              <a:ext uri="{FF2B5EF4-FFF2-40B4-BE49-F238E27FC236}">
                <a16:creationId xmlns:a16="http://schemas.microsoft.com/office/drawing/2014/main" id="{DD229A24-FA10-4B2B-9C11-84B7F4EF2C15}"/>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chemeClr val="bg1"/>
                </a:solidFill>
              </a:rPr>
              <a:t>©McGraw-Hill Education.</a:t>
            </a:r>
          </a:p>
        </p:txBody>
      </p:sp>
      <p:sp>
        <p:nvSpPr>
          <p:cNvPr id="4" name="TextBox 3">
            <a:extLst>
              <a:ext uri="{FF2B5EF4-FFF2-40B4-BE49-F238E27FC236}">
                <a16:creationId xmlns:a16="http://schemas.microsoft.com/office/drawing/2014/main" id="{AA75E806-F8B9-4479-B1B9-188FA9CD16F0}"/>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Tree>
  </p:cSld>
  <p:clrMap bg1="lt1" tx1="dk1" bg2="lt2" tx2="dk2" accent1="accent1" accent2="accent2" accent3="accent3" accent4="accent4" accent5="accent5" accent6="accent6" hlink="hlink" folHlink="folHlink"/>
  <p:sldLayoutIdLst>
    <p:sldLayoutId id="2147485403" r:id="rId1"/>
    <p:sldLayoutId id="2147485361" r:id="rId2"/>
    <p:sldLayoutId id="2147485362" r:id="rId3"/>
    <p:sldLayoutId id="2147485363" r:id="rId4"/>
    <p:sldLayoutId id="2147485364" r:id="rId5"/>
    <p:sldLayoutId id="2147485365" r:id="rId6"/>
    <p:sldLayoutId id="2147485366" r:id="rId7"/>
    <p:sldLayoutId id="2147485367" r:id="rId8"/>
    <p:sldLayoutId id="2147485404" r:id="rId9"/>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Copyright" descr="©McGraw-Hill Education&#10;">
            <a:extLst>
              <a:ext uri="{FF2B5EF4-FFF2-40B4-BE49-F238E27FC236}">
                <a16:creationId xmlns:a16="http://schemas.microsoft.com/office/drawing/2014/main" id="{2A44923C-97BC-4067-8A55-03A9411AEA56}"/>
              </a:ext>
            </a:extLst>
          </p:cNvPr>
          <p:cNvSpPr txBox="1">
            <a:spLocks noChangeArrowheads="1"/>
          </p:cNvSpPr>
          <p:nvPr userDrawn="1"/>
        </p:nvSpPr>
        <p:spPr bwMode="auto">
          <a:xfrm>
            <a:off x="0" y="6642100"/>
            <a:ext cx="12954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defRPr/>
            </a:pPr>
            <a:r>
              <a:rPr lang="en-US" altLang="en-US" sz="800" dirty="0">
                <a:solidFill>
                  <a:srgbClr val="6A6A6A"/>
                </a:solidFill>
              </a:rPr>
              <a:t>©McGraw-Hill Education</a:t>
            </a:r>
          </a:p>
        </p:txBody>
      </p:sp>
    </p:spTree>
  </p:cSld>
  <p:clrMap bg1="lt1" tx1="dk1" bg2="lt2" tx2="dk2" accent1="accent1" accent2="accent2" accent3="accent3" accent4="accent4" accent5="accent5" accent6="accent6" hlink="hlink" folHlink="folHlink"/>
  <p:sldLayoutIdLst>
    <p:sldLayoutId id="2147485405" r:id="rId1"/>
    <p:sldLayoutId id="2147485406" r:id="rId2"/>
    <p:sldLayoutId id="2147485407" r:id="rId3"/>
    <p:sldLayoutId id="2147485408" r:id="rId4"/>
    <p:sldLayoutId id="2147485368" r:id="rId5"/>
    <p:sldLayoutId id="2147485369" r:id="rId6"/>
    <p:sldLayoutId id="2147485370" r:id="rId7"/>
  </p:sldLayoutIdLst>
  <p:hf sldNum="0" hdr="0" ftr="0" dt="0"/>
  <p:txStyles>
    <p:titleStyle>
      <a:lvl1pPr algn="l" rtl="0" eaLnBrk="0" fontAlgn="base" hangingPunct="0">
        <a:spcBef>
          <a:spcPct val="0"/>
        </a:spcBef>
        <a:spcAft>
          <a:spcPct val="0"/>
        </a:spcAft>
        <a:defRPr sz="3200" kern="1200">
          <a:solidFill>
            <a:schemeClr val="bg1"/>
          </a:solidFill>
          <a:latin typeface="Vectipede Rg" pitchFamily="18" charset="0"/>
          <a:ea typeface="+mj-ea"/>
          <a:cs typeface="+mj-cs"/>
        </a:defRPr>
      </a:lvl1pPr>
      <a:lvl2pPr algn="l" rtl="0" eaLnBrk="0" fontAlgn="base" hangingPunct="0">
        <a:spcBef>
          <a:spcPct val="0"/>
        </a:spcBef>
        <a:spcAft>
          <a:spcPct val="0"/>
        </a:spcAft>
        <a:defRPr sz="3200">
          <a:solidFill>
            <a:schemeClr val="bg1"/>
          </a:solidFill>
          <a:latin typeface="Vectipede Rg"/>
        </a:defRPr>
      </a:lvl2pPr>
      <a:lvl3pPr algn="l" rtl="0" eaLnBrk="0" fontAlgn="base" hangingPunct="0">
        <a:spcBef>
          <a:spcPct val="0"/>
        </a:spcBef>
        <a:spcAft>
          <a:spcPct val="0"/>
        </a:spcAft>
        <a:defRPr sz="3200">
          <a:solidFill>
            <a:schemeClr val="bg1"/>
          </a:solidFill>
          <a:latin typeface="Vectipede Rg"/>
        </a:defRPr>
      </a:lvl3pPr>
      <a:lvl4pPr algn="l" rtl="0" eaLnBrk="0" fontAlgn="base" hangingPunct="0">
        <a:spcBef>
          <a:spcPct val="0"/>
        </a:spcBef>
        <a:spcAft>
          <a:spcPct val="0"/>
        </a:spcAft>
        <a:defRPr sz="3200">
          <a:solidFill>
            <a:schemeClr val="bg1"/>
          </a:solidFill>
          <a:latin typeface="Vectipede Rg"/>
        </a:defRPr>
      </a:lvl4pPr>
      <a:lvl5pPr algn="l" rtl="0" eaLnBrk="0" fontAlgn="base" hangingPunct="0">
        <a:spcBef>
          <a:spcPct val="0"/>
        </a:spcBef>
        <a:spcAft>
          <a:spcPct val="0"/>
        </a:spcAft>
        <a:defRPr sz="3200">
          <a:solidFill>
            <a:schemeClr val="bg1"/>
          </a:solidFill>
          <a:latin typeface="Vectipede Rg"/>
        </a:defRPr>
      </a:lvl5pPr>
      <a:lvl6pPr marL="457200" algn="l" rtl="0" fontAlgn="base">
        <a:spcBef>
          <a:spcPct val="0"/>
        </a:spcBef>
        <a:spcAft>
          <a:spcPct val="0"/>
        </a:spcAft>
        <a:defRPr sz="3200">
          <a:solidFill>
            <a:schemeClr val="bg1"/>
          </a:solidFill>
          <a:latin typeface="Vectipede Rg"/>
        </a:defRPr>
      </a:lvl6pPr>
      <a:lvl7pPr marL="914400" algn="l" rtl="0" fontAlgn="base">
        <a:spcBef>
          <a:spcPct val="0"/>
        </a:spcBef>
        <a:spcAft>
          <a:spcPct val="0"/>
        </a:spcAft>
        <a:defRPr sz="3200">
          <a:solidFill>
            <a:schemeClr val="bg1"/>
          </a:solidFill>
          <a:latin typeface="Vectipede Rg"/>
        </a:defRPr>
      </a:lvl7pPr>
      <a:lvl8pPr marL="1371600" algn="l" rtl="0" fontAlgn="base">
        <a:spcBef>
          <a:spcPct val="0"/>
        </a:spcBef>
        <a:spcAft>
          <a:spcPct val="0"/>
        </a:spcAft>
        <a:defRPr sz="3200">
          <a:solidFill>
            <a:schemeClr val="bg1"/>
          </a:solidFill>
          <a:latin typeface="Vectipede Rg"/>
        </a:defRPr>
      </a:lvl8pPr>
      <a:lvl9pPr marL="1828800" algn="l" rtl="0" fontAlgn="base">
        <a:spcBef>
          <a:spcPct val="0"/>
        </a:spcBef>
        <a:spcAft>
          <a:spcPct val="0"/>
        </a:spcAft>
        <a:defRPr sz="3200">
          <a:solidFill>
            <a:schemeClr val="bg1"/>
          </a:solidFill>
          <a:latin typeface="Vectipede Rg"/>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Red bar">
            <a:extLst>
              <a:ext uri="{FF2B5EF4-FFF2-40B4-BE49-F238E27FC236}">
                <a16:creationId xmlns:a16="http://schemas.microsoft.com/office/drawing/2014/main" id="{D51A1D8B-4A8E-4E3A-A5CC-DE085D7A8A4A}"/>
              </a:ext>
            </a:extLst>
          </p:cNvP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2"/>
              </a:solidFill>
            </a:endParaRPr>
          </a:p>
        </p:txBody>
      </p:sp>
      <p:sp>
        <p:nvSpPr>
          <p:cNvPr id="6147" name="Copyright" descr="©McGraw-Hill Education.">
            <a:extLst>
              <a:ext uri="{FF2B5EF4-FFF2-40B4-BE49-F238E27FC236}">
                <a16:creationId xmlns:a16="http://schemas.microsoft.com/office/drawing/2014/main" id="{F6ED592D-6F27-47C8-94A0-43CB840C7A7A}"/>
              </a:ext>
            </a:extLst>
          </p:cNvPr>
          <p:cNvSpPr txBox="1">
            <a:spLocks noChangeArrowheads="1"/>
          </p:cNvSpPr>
          <p:nvPr userDrawn="1"/>
        </p:nvSpPr>
        <p:spPr bwMode="auto">
          <a:xfrm>
            <a:off x="0" y="6629400"/>
            <a:ext cx="18288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defRPr/>
            </a:pPr>
            <a:r>
              <a:rPr lang="en-US" altLang="en-US" sz="800" dirty="0">
                <a:solidFill>
                  <a:schemeClr val="bg1"/>
                </a:solidFill>
              </a:rPr>
              <a:t>©McGraw-Hill EducationCopy</a:t>
            </a:r>
          </a:p>
        </p:txBody>
      </p:sp>
    </p:spTree>
  </p:cSld>
  <p:clrMap bg1="lt1" tx1="dk1" bg2="lt2" tx2="dk2" accent1="accent1" accent2="accent2" accent3="accent3" accent4="accent4" accent5="accent5" accent6="accent6" hlink="hlink" folHlink="folHlink"/>
  <p:sldLayoutIdLst>
    <p:sldLayoutId id="2147485409" r:id="rId1"/>
    <p:sldLayoutId id="2147485410" r:id="rId2"/>
    <p:sldLayoutId id="2147485411" r:id="rId3"/>
    <p:sldLayoutId id="2147485412" r:id="rId4"/>
    <p:sldLayoutId id="2147485371" r:id="rId5"/>
    <p:sldLayoutId id="2147485372" r:id="rId6"/>
    <p:sldLayoutId id="2147485373" r:id="rId7"/>
  </p:sldLayoutIdLst>
  <p:hf sldNum="0" hdr="0" ftr="0" dt="0"/>
  <p:txStyles>
    <p:titleStyle>
      <a:lvl1pPr algn="l" rtl="0" eaLnBrk="0" fontAlgn="base" hangingPunct="0">
        <a:spcBef>
          <a:spcPct val="0"/>
        </a:spcBef>
        <a:spcAft>
          <a:spcPct val="0"/>
        </a:spcAft>
        <a:defRPr sz="3200" kern="1200">
          <a:solidFill>
            <a:schemeClr val="bg1"/>
          </a:solidFill>
          <a:latin typeface="Vectipede Rg" pitchFamily="18" charset="0"/>
          <a:ea typeface="+mj-ea"/>
          <a:cs typeface="+mj-cs"/>
        </a:defRPr>
      </a:lvl1pPr>
      <a:lvl2pPr algn="l" rtl="0" eaLnBrk="0" fontAlgn="base" hangingPunct="0">
        <a:spcBef>
          <a:spcPct val="0"/>
        </a:spcBef>
        <a:spcAft>
          <a:spcPct val="0"/>
        </a:spcAft>
        <a:defRPr sz="3200">
          <a:solidFill>
            <a:schemeClr val="bg1"/>
          </a:solidFill>
          <a:latin typeface="Vectipede Rg"/>
        </a:defRPr>
      </a:lvl2pPr>
      <a:lvl3pPr algn="l" rtl="0" eaLnBrk="0" fontAlgn="base" hangingPunct="0">
        <a:spcBef>
          <a:spcPct val="0"/>
        </a:spcBef>
        <a:spcAft>
          <a:spcPct val="0"/>
        </a:spcAft>
        <a:defRPr sz="3200">
          <a:solidFill>
            <a:schemeClr val="bg1"/>
          </a:solidFill>
          <a:latin typeface="Vectipede Rg"/>
        </a:defRPr>
      </a:lvl3pPr>
      <a:lvl4pPr algn="l" rtl="0" eaLnBrk="0" fontAlgn="base" hangingPunct="0">
        <a:spcBef>
          <a:spcPct val="0"/>
        </a:spcBef>
        <a:spcAft>
          <a:spcPct val="0"/>
        </a:spcAft>
        <a:defRPr sz="3200">
          <a:solidFill>
            <a:schemeClr val="bg1"/>
          </a:solidFill>
          <a:latin typeface="Vectipede Rg"/>
        </a:defRPr>
      </a:lvl4pPr>
      <a:lvl5pPr algn="l" rtl="0" eaLnBrk="0" fontAlgn="base" hangingPunct="0">
        <a:spcBef>
          <a:spcPct val="0"/>
        </a:spcBef>
        <a:spcAft>
          <a:spcPct val="0"/>
        </a:spcAft>
        <a:defRPr sz="3200">
          <a:solidFill>
            <a:schemeClr val="bg1"/>
          </a:solidFill>
          <a:latin typeface="Vectipede Rg"/>
        </a:defRPr>
      </a:lvl5pPr>
      <a:lvl6pPr marL="457200" algn="l" rtl="0" fontAlgn="base">
        <a:spcBef>
          <a:spcPct val="0"/>
        </a:spcBef>
        <a:spcAft>
          <a:spcPct val="0"/>
        </a:spcAft>
        <a:defRPr sz="3200">
          <a:solidFill>
            <a:schemeClr val="bg1"/>
          </a:solidFill>
          <a:latin typeface="Vectipede Rg"/>
        </a:defRPr>
      </a:lvl6pPr>
      <a:lvl7pPr marL="914400" algn="l" rtl="0" fontAlgn="base">
        <a:spcBef>
          <a:spcPct val="0"/>
        </a:spcBef>
        <a:spcAft>
          <a:spcPct val="0"/>
        </a:spcAft>
        <a:defRPr sz="3200">
          <a:solidFill>
            <a:schemeClr val="bg1"/>
          </a:solidFill>
          <a:latin typeface="Vectipede Rg"/>
        </a:defRPr>
      </a:lvl7pPr>
      <a:lvl8pPr marL="1371600" algn="l" rtl="0" fontAlgn="base">
        <a:spcBef>
          <a:spcPct val="0"/>
        </a:spcBef>
        <a:spcAft>
          <a:spcPct val="0"/>
        </a:spcAft>
        <a:defRPr sz="3200">
          <a:solidFill>
            <a:schemeClr val="bg1"/>
          </a:solidFill>
          <a:latin typeface="Vectipede Rg"/>
        </a:defRPr>
      </a:lvl8pPr>
      <a:lvl9pPr marL="1828800" algn="l" rtl="0" fontAlgn="base">
        <a:spcBef>
          <a:spcPct val="0"/>
        </a:spcBef>
        <a:spcAft>
          <a:spcPct val="0"/>
        </a:spcAft>
        <a:defRPr sz="3200">
          <a:solidFill>
            <a:schemeClr val="bg1"/>
          </a:solidFill>
          <a:latin typeface="Vectipede Rg"/>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Copyright" descr="©McGraw-Hill Education">
            <a:extLst>
              <a:ext uri="{FF2B5EF4-FFF2-40B4-BE49-F238E27FC236}">
                <a16:creationId xmlns:a16="http://schemas.microsoft.com/office/drawing/2014/main" id="{CB14F60D-B849-4E8C-9355-1589271D4464}"/>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rgbClr val="6A6A6A"/>
                </a:solidFill>
              </a:rPr>
              <a:t>©McGraw-Hill Education.</a:t>
            </a:r>
          </a:p>
        </p:txBody>
      </p:sp>
    </p:spTree>
  </p:cSld>
  <p:clrMap bg1="lt1" tx1="dk1" bg2="lt2" tx2="dk2" accent1="accent1" accent2="accent2" accent3="accent3" accent4="accent4" accent5="accent5" accent6="accent6" hlink="hlink" folHlink="folHlink"/>
  <p:sldLayoutIdLst>
    <p:sldLayoutId id="2147485423" r:id="rId1"/>
    <p:sldLayoutId id="2147485413" r:id="rId2"/>
    <p:sldLayoutId id="2147485414" r:id="rId3"/>
    <p:sldLayoutId id="2147485415" r:id="rId4"/>
    <p:sldLayoutId id="2147485416" r:id="rId5"/>
    <p:sldLayoutId id="2147485417" r:id="rId6"/>
    <p:sldLayoutId id="2147485418" r:id="rId7"/>
    <p:sldLayoutId id="2147485419" r:id="rId8"/>
    <p:sldLayoutId id="2147485420" r:id="rId9"/>
    <p:sldLayoutId id="2147485421" r:id="rId10"/>
    <p:sldLayoutId id="2147485422"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xml"/><Relationship Id="rId1" Type="http://schemas.openxmlformats.org/officeDocument/2006/relationships/slideLayout" Target="../slideLayouts/slideLayout6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64.xml"/><Relationship Id="rId4" Type="http://schemas.openxmlformats.org/officeDocument/2006/relationships/slide" Target="slide4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64.xml"/><Relationship Id="rId4" Type="http://schemas.openxmlformats.org/officeDocument/2006/relationships/slide" Target="slide4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2.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64.xml"/><Relationship Id="rId4" Type="http://schemas.openxmlformats.org/officeDocument/2006/relationships/slide" Target="slide3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2.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64.xml"/><Relationship Id="rId4" Type="http://schemas.openxmlformats.org/officeDocument/2006/relationships/slide" Target="slide4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2.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5.xml"/><Relationship Id="rId1" Type="http://schemas.openxmlformats.org/officeDocument/2006/relationships/slideLayout" Target="../slideLayouts/slideLayout64.xml"/><Relationship Id="rId4" Type="http://schemas.openxmlformats.org/officeDocument/2006/relationships/slide" Target="slide4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2.xm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9.xml"/><Relationship Id="rId1" Type="http://schemas.openxmlformats.org/officeDocument/2006/relationships/slideLayout" Target="../slideLayouts/slideLayout64.xml"/><Relationship Id="rId4" Type="http://schemas.openxmlformats.org/officeDocument/2006/relationships/slide" Target="slide4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2.xml"/></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1.xml"/><Relationship Id="rId1" Type="http://schemas.openxmlformats.org/officeDocument/2006/relationships/slideLayout" Target="../slideLayouts/slideLayout64.xml"/><Relationship Id="rId4" Type="http://schemas.openxmlformats.org/officeDocument/2006/relationships/slide" Target="slide4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3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6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2.xml"/></Relationships>
</file>

<file path=ppt/slides/_rels/slide40.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62.xml"/></Relationships>
</file>

<file path=ppt/slides/_rels/slide41.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62.xml"/></Relationships>
</file>

<file path=ppt/slides/_rels/slide42.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2.xml"/></Relationships>
</file>

<file path=ppt/slides/_rels/slide43.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62.xml"/></Relationships>
</file>

<file path=ppt/slides/_rels/slide44.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62.xml"/></Relationships>
</file>

<file path=ppt/slides/_rels/slide45.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62.xml"/></Relationships>
</file>

<file path=ppt/slides/_rels/slide46.xml.rels><?xml version="1.0" encoding="UTF-8" standalone="yes"?>
<Relationships xmlns="http://schemas.openxmlformats.org/package/2006/relationships"><Relationship Id="rId2" Type="http://schemas.openxmlformats.org/officeDocument/2006/relationships/slide" Target="slide31.xml"/><Relationship Id="rId1" Type="http://schemas.openxmlformats.org/officeDocument/2006/relationships/slideLayout" Target="../slideLayouts/slideLayout62.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64.xml"/><Relationship Id="rId4" Type="http://schemas.openxmlformats.org/officeDocument/2006/relationships/slide" Target="slide4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A5BADDFF-0B83-418E-8568-49A6C8B78501}"/>
              </a:ext>
            </a:extLst>
          </p:cNvPr>
          <p:cNvSpPr>
            <a:spLocks noGrp="1"/>
          </p:cNvSpPr>
          <p:nvPr>
            <p:ph type="body" sz="quarter" idx="10"/>
          </p:nvPr>
        </p:nvSpPr>
        <p:spPr>
          <a:prstGeom prst="rect">
            <a:avLst/>
          </a:prstGeom>
        </p:spPr>
        <p:txBody>
          <a:bodyPr/>
          <a:lstStyle/>
          <a:p>
            <a:pPr eaLnBrk="1" fontAlgn="auto" hangingPunct="1">
              <a:spcAft>
                <a:spcPts val="0"/>
              </a:spcAft>
              <a:defRPr/>
            </a:pPr>
            <a:r>
              <a:rPr lang="en-US" dirty="0"/>
              <a:t>CHAPTER 11</a:t>
            </a:r>
          </a:p>
        </p:txBody>
      </p:sp>
      <p:sp>
        <p:nvSpPr>
          <p:cNvPr id="4" name="Text Placeholder 3">
            <a:extLst>
              <a:ext uri="{FF2B5EF4-FFF2-40B4-BE49-F238E27FC236}">
                <a16:creationId xmlns:a16="http://schemas.microsoft.com/office/drawing/2014/main" id="{30EC01A6-B8D9-E748-82A3-D2F825B3C2ED}"/>
              </a:ext>
            </a:extLst>
          </p:cNvPr>
          <p:cNvSpPr>
            <a:spLocks noGrp="1"/>
          </p:cNvSpPr>
          <p:nvPr>
            <p:ph type="body" sz="quarter" idx="12"/>
          </p:nvPr>
        </p:nvSpPr>
        <p:spPr/>
        <p:txBody>
          <a:bodyPr/>
          <a:lstStyle/>
          <a:p>
            <a:r>
              <a:rPr lang="en-US" dirty="0"/>
              <a:t>Organizational Design: </a:t>
            </a:r>
            <a:br>
              <a:rPr lang="en-US" dirty="0"/>
            </a:br>
            <a:r>
              <a:rPr lang="en-US" dirty="0"/>
              <a:t>Structure, Culture, and Control</a:t>
            </a:r>
          </a:p>
        </p:txBody>
      </p:sp>
      <p:pic>
        <p:nvPicPr>
          <p:cNvPr id="7" name="Picture 6">
            <a:extLst>
              <a:ext uri="{FF2B5EF4-FFF2-40B4-BE49-F238E27FC236}">
                <a16:creationId xmlns:a16="http://schemas.microsoft.com/office/drawing/2014/main" id="{5C201607-4835-A744-98AD-2BFF02ABA9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5175504" cy="6514621"/>
          </a:xfrm>
          <a:prstGeom prst="rect">
            <a:avLst/>
          </a:prstGeom>
        </p:spPr>
      </p:pic>
      <p:sp>
        <p:nvSpPr>
          <p:cNvPr id="3" name="Text Placeholder 2">
            <a:extLst>
              <a:ext uri="{FF2B5EF4-FFF2-40B4-BE49-F238E27FC236}">
                <a16:creationId xmlns:a16="http://schemas.microsoft.com/office/drawing/2014/main" id="{325B7EDA-B41F-8B44-BACC-223D23C3EB83}"/>
              </a:ext>
            </a:extLst>
          </p:cNvPr>
          <p:cNvSpPr>
            <a:spLocks noGrp="1"/>
          </p:cNvSpPr>
          <p:nvPr>
            <p:ph type="body" sz="quarter" idx="11"/>
          </p:nvPr>
        </p:nvSpPr>
        <p:spPr/>
        <p:txBody>
          <a:bodyPr/>
          <a:lstStyle/>
          <a:p>
            <a:r>
              <a:rPr lang="en-US" dirty="0"/>
              <a:t>©</a:t>
            </a:r>
            <a:r>
              <a:rPr lang="en-US" dirty="0" err="1"/>
              <a:t>ISerg</a:t>
            </a:r>
            <a:r>
              <a:rPr lang="en-US" dirty="0"/>
              <a:t>/</a:t>
            </a:r>
            <a:r>
              <a:rPr lang="en-US" dirty="0" err="1"/>
              <a:t>iStock</a:t>
            </a:r>
            <a:r>
              <a:rPr lang="en-US" dirty="0"/>
              <a:t>/Getty Images RF</a:t>
            </a:r>
          </a:p>
          <a:p>
            <a:endParaRPr lang="en-US" dirty="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a:extLst>
              <a:ext uri="{FF2B5EF4-FFF2-40B4-BE49-F238E27FC236}">
                <a16:creationId xmlns:a16="http://schemas.microsoft.com/office/drawing/2014/main" id="{CB00F45A-6D2D-4ABE-BE10-14A600184748}"/>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#4: Hierarchy</a:t>
            </a:r>
          </a:p>
        </p:txBody>
      </p:sp>
      <p:sp>
        <p:nvSpPr>
          <p:cNvPr id="78851" name="Content Placeholder 2">
            <a:extLst>
              <a:ext uri="{FF2B5EF4-FFF2-40B4-BE49-F238E27FC236}">
                <a16:creationId xmlns:a16="http://schemas.microsoft.com/office/drawing/2014/main" id="{6F68DBA2-5601-42C1-A43D-28AC98252D40}"/>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The formal, position-based reporting lines</a:t>
            </a:r>
          </a:p>
          <a:p>
            <a:pPr lvl="1"/>
            <a:r>
              <a:rPr lang="en-US" altLang="en-US" dirty="0">
                <a:ea typeface="ヒラギノ角ゴ Pro W3" pitchFamily="122" charset="-128"/>
              </a:rPr>
              <a:t>Who reports to whom</a:t>
            </a:r>
          </a:p>
          <a:p>
            <a:r>
              <a:rPr lang="en-US" altLang="en-US" dirty="0">
                <a:ea typeface="ヒラギノ角ゴ Pro W3" pitchFamily="122" charset="-128"/>
              </a:rPr>
              <a:t>Span of control:</a:t>
            </a:r>
          </a:p>
          <a:p>
            <a:pPr lvl="1"/>
            <a:r>
              <a:rPr lang="en-US" altLang="en-US" dirty="0">
                <a:cs typeface="Arial" panose="020B0604020202020204" pitchFamily="34" charset="0"/>
              </a:rPr>
              <a:t>The number of employees who directly report to a manager</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a:extLst>
              <a:ext uri="{FF2B5EF4-FFF2-40B4-BE49-F238E27FC236}">
                <a16:creationId xmlns:a16="http://schemas.microsoft.com/office/drawing/2014/main" id="{C8707DA7-23DD-476D-8412-B28E252B823D}"/>
              </a:ext>
            </a:extLst>
          </p:cNvPr>
          <p:cNvSpPr>
            <a:spLocks noGrp="1"/>
          </p:cNvSpPr>
          <p:nvPr>
            <p:ph type="title"/>
          </p:nvPr>
        </p:nvSpPr>
        <p:spPr bwMode="auto">
          <a:xfrm>
            <a:off x="0" y="2286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Mechanistic vs. Organic Organizations</a:t>
            </a:r>
          </a:p>
        </p:txBody>
      </p:sp>
      <p:sp>
        <p:nvSpPr>
          <p:cNvPr id="80899" name="Content Placeholder 2">
            <a:extLst>
              <a:ext uri="{FF2B5EF4-FFF2-40B4-BE49-F238E27FC236}">
                <a16:creationId xmlns:a16="http://schemas.microsoft.com/office/drawing/2014/main" id="{D3F17576-F999-4925-A443-51976F0054CE}"/>
              </a:ext>
            </a:extLst>
          </p:cNvPr>
          <p:cNvSpPr>
            <a:spLocks noGrp="1"/>
          </p:cNvSpPr>
          <p:nvPr>
            <p:ph sz="half" idx="1"/>
          </p:nvPr>
        </p:nvSpPr>
        <p:spPr bwMode="auto">
          <a:xfrm>
            <a:off x="457200" y="1417638"/>
            <a:ext cx="8382000" cy="51133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800" dirty="0">
                <a:ea typeface="ヒラギノ角ゴ Pro W3" pitchFamily="122" charset="-128"/>
              </a:rPr>
              <a:t>Mechanistic Organization</a:t>
            </a:r>
          </a:p>
          <a:p>
            <a:pPr lvl="1"/>
            <a:r>
              <a:rPr lang="en-US" altLang="en-US" sz="2600" dirty="0">
                <a:cs typeface="Arial" panose="020B0604020202020204" pitchFamily="34" charset="0"/>
              </a:rPr>
              <a:t>Much specialization and formalization</a:t>
            </a:r>
          </a:p>
          <a:p>
            <a:pPr lvl="1"/>
            <a:r>
              <a:rPr lang="en-US" altLang="en-US" sz="2600" dirty="0">
                <a:cs typeface="Arial" panose="020B0604020202020204" pitchFamily="34" charset="0"/>
              </a:rPr>
              <a:t>Tall hierarchies</a:t>
            </a:r>
          </a:p>
          <a:p>
            <a:pPr lvl="1"/>
            <a:r>
              <a:rPr lang="en-US" altLang="en-US" sz="2600" dirty="0">
                <a:cs typeface="Arial" panose="020B0604020202020204" pitchFamily="34" charset="0"/>
              </a:rPr>
              <a:t>Centralized decision making</a:t>
            </a:r>
          </a:p>
          <a:p>
            <a:r>
              <a:rPr lang="en-US" altLang="en-US" sz="2800" dirty="0">
                <a:ea typeface="ヒラギノ角ゴ Pro W3" pitchFamily="122" charset="-128"/>
              </a:rPr>
              <a:t>Organic Organization</a:t>
            </a:r>
          </a:p>
          <a:p>
            <a:pPr lvl="1"/>
            <a:r>
              <a:rPr lang="en-US" altLang="en-US" sz="2600" dirty="0">
                <a:cs typeface="Arial" panose="020B0604020202020204" pitchFamily="34" charset="0"/>
              </a:rPr>
              <a:t>Little specialization and formalization</a:t>
            </a:r>
          </a:p>
          <a:p>
            <a:pPr lvl="1"/>
            <a:r>
              <a:rPr lang="en-US" altLang="en-US" sz="2600" dirty="0">
                <a:cs typeface="Arial" panose="020B0604020202020204" pitchFamily="34" charset="0"/>
              </a:rPr>
              <a:t>Flat organizational structure</a:t>
            </a:r>
          </a:p>
          <a:p>
            <a:pPr lvl="1"/>
            <a:r>
              <a:rPr lang="en-US" altLang="en-US" sz="2600" dirty="0">
                <a:cs typeface="Arial" panose="020B0604020202020204" pitchFamily="34" charset="0"/>
              </a:rPr>
              <a:t>Decentralized decision making</a:t>
            </a:r>
          </a:p>
          <a:p>
            <a:endParaRPr lang="en-US" altLang="en-US" dirty="0">
              <a:cs typeface="Arial" panose="020B0604020202020204" pitchFamily="34" charset="0"/>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80" name="Title 1">
            <a:extLst>
              <a:ext uri="{FF2B5EF4-FFF2-40B4-BE49-F238E27FC236}">
                <a16:creationId xmlns:a16="http://schemas.microsoft.com/office/drawing/2014/main" id="{5DDCCD87-D223-4EC4-8AA4-E7DB6D2731D3}"/>
              </a:ext>
            </a:extLst>
          </p:cNvPr>
          <p:cNvSpPr>
            <a:spLocks noGrp="1"/>
          </p:cNvSpPr>
          <p:nvPr>
            <p:ph type="title"/>
          </p:nvPr>
        </p:nvSpPr>
        <p:spPr bwMode="auto">
          <a:xfrm>
            <a:off x="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Mechanistic vs. Organic Organizations: </a:t>
            </a:r>
            <a:br>
              <a:rPr lang="en-US" altLang="en-US" dirty="0">
                <a:ea typeface="ヒラギノ角ゴ Pro W3" pitchFamily="122" charset="-128"/>
              </a:rPr>
            </a:br>
            <a:r>
              <a:rPr lang="en-US" altLang="en-US" dirty="0">
                <a:ea typeface="ヒラギノ角ゴ Pro W3" pitchFamily="122" charset="-128"/>
              </a:rPr>
              <a:t>A Comparison</a:t>
            </a:r>
          </a:p>
        </p:txBody>
      </p:sp>
      <p:graphicFrame>
        <p:nvGraphicFramePr>
          <p:cNvPr id="2" name="Table 1" descr="&#10;">
            <a:extLst>
              <a:ext uri="{FF2B5EF4-FFF2-40B4-BE49-F238E27FC236}">
                <a16:creationId xmlns:a16="http://schemas.microsoft.com/office/drawing/2014/main" id="{AD3DC8E1-4DD1-4284-99D4-56741EAE70FC}"/>
              </a:ext>
            </a:extLst>
          </p:cNvPr>
          <p:cNvGraphicFramePr>
            <a:graphicFrameLocks noGrp="1"/>
          </p:cNvGraphicFramePr>
          <p:nvPr>
            <p:extLst>
              <p:ext uri="{D42A27DB-BD31-4B8C-83A1-F6EECF244321}">
                <p14:modId xmlns:p14="http://schemas.microsoft.com/office/powerpoint/2010/main" val="922553129"/>
              </p:ext>
            </p:extLst>
          </p:nvPr>
        </p:nvGraphicFramePr>
        <p:xfrm>
          <a:off x="0" y="1503363"/>
          <a:ext cx="9144000" cy="4246880"/>
        </p:xfrm>
        <a:graphic>
          <a:graphicData uri="http://schemas.openxmlformats.org/drawingml/2006/table">
            <a:tbl>
              <a:tblPr firstRow="1"/>
              <a:tblGrid>
                <a:gridCol w="19431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gridCol w="3581400">
                  <a:extLst>
                    <a:ext uri="{9D8B030D-6E8A-4147-A177-3AD203B41FA5}">
                      <a16:colId xmlns:a16="http://schemas.microsoft.com/office/drawing/2014/main" val="20002"/>
                    </a:ext>
                  </a:extLst>
                </a:gridCol>
              </a:tblGrid>
              <a:tr h="406400">
                <a:tc>
                  <a:txBody>
                    <a:bodyPr/>
                    <a:lstStyle>
                      <a:lvl1pPr>
                        <a:spcBef>
                          <a:spcPct val="20000"/>
                        </a:spcBef>
                        <a:buFont typeface="Arial" charset="0"/>
                        <a:defRPr sz="2800">
                          <a:solidFill>
                            <a:schemeClr val="tx1"/>
                          </a:solidFill>
                          <a:latin typeface="Calibri" charset="0"/>
                        </a:defRPr>
                      </a:lvl1pPr>
                      <a:lvl2pPr marL="742950" indent="-285750">
                        <a:spcBef>
                          <a:spcPct val="20000"/>
                        </a:spcBef>
                        <a:buFont typeface="Arial" charset="0"/>
                        <a:defRPr sz="2400">
                          <a:solidFill>
                            <a:schemeClr val="tx1"/>
                          </a:solidFill>
                          <a:latin typeface="Calibri" charset="0"/>
                        </a:defRPr>
                      </a:lvl2pPr>
                      <a:lvl3pPr marL="1143000" indent="-228600">
                        <a:spcBef>
                          <a:spcPct val="20000"/>
                        </a:spcBef>
                        <a:buFont typeface="Arial" charset="0"/>
                        <a:defRPr sz="2000">
                          <a:solidFill>
                            <a:schemeClr val="tx1"/>
                          </a:solidFill>
                          <a:latin typeface="Calibri" charset="0"/>
                        </a:defRPr>
                      </a:lvl3pPr>
                      <a:lvl4pPr marL="1600200" indent="-228600">
                        <a:spcBef>
                          <a:spcPct val="20000"/>
                        </a:spcBef>
                        <a:buFont typeface="Arial" charset="0"/>
                        <a:defRPr>
                          <a:solidFill>
                            <a:schemeClr val="tx1"/>
                          </a:solidFill>
                          <a:latin typeface="Calibri" charset="0"/>
                        </a:defRPr>
                      </a:lvl4pPr>
                      <a:lvl5pPr marL="2057400" indent="-228600">
                        <a:spcBef>
                          <a:spcPct val="20000"/>
                        </a:spcBef>
                        <a:buFont typeface="Arial" charset="0"/>
                        <a:defRPr>
                          <a:solidFill>
                            <a:schemeClr val="tx1"/>
                          </a:solidFill>
                          <a:latin typeface="Calibri" charset="0"/>
                        </a:defRPr>
                      </a:lvl5pPr>
                      <a:lvl6pPr marL="2514600" indent="-228600" eaLnBrk="0" fontAlgn="base" hangingPunct="0">
                        <a:spcBef>
                          <a:spcPct val="20000"/>
                        </a:spcBef>
                        <a:spcAft>
                          <a:spcPct val="0"/>
                        </a:spcAft>
                        <a:buFont typeface="Arial" charset="0"/>
                        <a:defRPr>
                          <a:solidFill>
                            <a:schemeClr val="tx1"/>
                          </a:solidFill>
                          <a:latin typeface="Calibri" charset="0"/>
                        </a:defRPr>
                      </a:lvl6pPr>
                      <a:lvl7pPr marL="2971800" indent="-228600" eaLnBrk="0" fontAlgn="base" hangingPunct="0">
                        <a:spcBef>
                          <a:spcPct val="20000"/>
                        </a:spcBef>
                        <a:spcAft>
                          <a:spcPct val="0"/>
                        </a:spcAft>
                        <a:buFont typeface="Arial" charset="0"/>
                        <a:defRPr>
                          <a:solidFill>
                            <a:schemeClr val="tx1"/>
                          </a:solidFill>
                          <a:latin typeface="Calibri" charset="0"/>
                        </a:defRPr>
                      </a:lvl7pPr>
                      <a:lvl8pPr marL="3429000" indent="-228600" eaLnBrk="0" fontAlgn="base" hangingPunct="0">
                        <a:spcBef>
                          <a:spcPct val="20000"/>
                        </a:spcBef>
                        <a:spcAft>
                          <a:spcPct val="0"/>
                        </a:spcAft>
                        <a:buFont typeface="Arial" charset="0"/>
                        <a:defRPr>
                          <a:solidFill>
                            <a:schemeClr val="tx1"/>
                          </a:solidFill>
                          <a:latin typeface="Calibri" charset="0"/>
                        </a:defRPr>
                      </a:lvl8pPr>
                      <a:lvl9pPr marL="3886200" indent="-2286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914400" rtl="0" eaLnBrk="1" fontAlgn="base" latinLnBrk="0" hangingPunct="1">
                        <a:lnSpc>
                          <a:spcPct val="200000"/>
                        </a:lnSpc>
                        <a:spcBef>
                          <a:spcPct val="0"/>
                        </a:spcBef>
                        <a:spcAft>
                          <a:spcPct val="0"/>
                        </a:spcAft>
                        <a:buClrTx/>
                        <a:buSzTx/>
                        <a:buFontTx/>
                        <a:buNone/>
                        <a:tabLst/>
                      </a:pPr>
                      <a:r>
                        <a:rPr kumimoji="0" lang="en-US" altLang="en-US" sz="1400" b="1" i="1" u="none" strike="noStrike" cap="none" normalizeH="0" baseline="0" dirty="0">
                          <a:ln>
                            <a:noFill/>
                          </a:ln>
                          <a:solidFill>
                            <a:schemeClr val="bg1"/>
                          </a:solidFill>
                          <a:effectLst/>
                          <a:latin typeface="TimesLTStd-Roman" charset="0"/>
                          <a:ea typeface="ヒラギノ角ゴ Pro W3" charset="-128"/>
                          <a:cs typeface="ヒラギノ角ゴ Pro W3" charset="-128"/>
                        </a:rPr>
                        <a:t>Strategy</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buFont typeface="Arial" charset="0"/>
                        <a:defRPr sz="2800">
                          <a:solidFill>
                            <a:schemeClr val="tx1"/>
                          </a:solidFill>
                          <a:latin typeface="Calibri" charset="0"/>
                        </a:defRPr>
                      </a:lvl1pPr>
                      <a:lvl2pPr marL="742950" indent="-285750">
                        <a:spcBef>
                          <a:spcPct val="20000"/>
                        </a:spcBef>
                        <a:buFont typeface="Arial" charset="0"/>
                        <a:defRPr sz="2400">
                          <a:solidFill>
                            <a:schemeClr val="tx1"/>
                          </a:solidFill>
                          <a:latin typeface="Calibri" charset="0"/>
                        </a:defRPr>
                      </a:lvl2pPr>
                      <a:lvl3pPr marL="1143000" indent="-228600">
                        <a:spcBef>
                          <a:spcPct val="20000"/>
                        </a:spcBef>
                        <a:buFont typeface="Arial" charset="0"/>
                        <a:defRPr sz="2000">
                          <a:solidFill>
                            <a:schemeClr val="tx1"/>
                          </a:solidFill>
                          <a:latin typeface="Calibri" charset="0"/>
                        </a:defRPr>
                      </a:lvl3pPr>
                      <a:lvl4pPr marL="1600200" indent="-228600">
                        <a:spcBef>
                          <a:spcPct val="20000"/>
                        </a:spcBef>
                        <a:buFont typeface="Arial" charset="0"/>
                        <a:defRPr>
                          <a:solidFill>
                            <a:schemeClr val="tx1"/>
                          </a:solidFill>
                          <a:latin typeface="Calibri" charset="0"/>
                        </a:defRPr>
                      </a:lvl4pPr>
                      <a:lvl5pPr marL="2057400" indent="-228600">
                        <a:spcBef>
                          <a:spcPct val="20000"/>
                        </a:spcBef>
                        <a:buFont typeface="Arial" charset="0"/>
                        <a:defRPr>
                          <a:solidFill>
                            <a:schemeClr val="tx1"/>
                          </a:solidFill>
                          <a:latin typeface="Calibri" charset="0"/>
                        </a:defRPr>
                      </a:lvl5pPr>
                      <a:lvl6pPr marL="2514600" indent="-228600" eaLnBrk="0" fontAlgn="base" hangingPunct="0">
                        <a:spcBef>
                          <a:spcPct val="20000"/>
                        </a:spcBef>
                        <a:spcAft>
                          <a:spcPct val="0"/>
                        </a:spcAft>
                        <a:buFont typeface="Arial" charset="0"/>
                        <a:defRPr>
                          <a:solidFill>
                            <a:schemeClr val="tx1"/>
                          </a:solidFill>
                          <a:latin typeface="Calibri" charset="0"/>
                        </a:defRPr>
                      </a:lvl6pPr>
                      <a:lvl7pPr marL="2971800" indent="-228600" eaLnBrk="0" fontAlgn="base" hangingPunct="0">
                        <a:spcBef>
                          <a:spcPct val="20000"/>
                        </a:spcBef>
                        <a:spcAft>
                          <a:spcPct val="0"/>
                        </a:spcAft>
                        <a:buFont typeface="Arial" charset="0"/>
                        <a:defRPr>
                          <a:solidFill>
                            <a:schemeClr val="tx1"/>
                          </a:solidFill>
                          <a:latin typeface="Calibri" charset="0"/>
                        </a:defRPr>
                      </a:lvl7pPr>
                      <a:lvl8pPr marL="3429000" indent="-228600" eaLnBrk="0" fontAlgn="base" hangingPunct="0">
                        <a:spcBef>
                          <a:spcPct val="20000"/>
                        </a:spcBef>
                        <a:spcAft>
                          <a:spcPct val="0"/>
                        </a:spcAft>
                        <a:buFont typeface="Arial" charset="0"/>
                        <a:defRPr>
                          <a:solidFill>
                            <a:schemeClr val="tx1"/>
                          </a:solidFill>
                          <a:latin typeface="Calibri" charset="0"/>
                        </a:defRPr>
                      </a:lvl8pPr>
                      <a:lvl9pPr marL="3886200" indent="-228600" eaLnBrk="0" fontAlgn="base" hangingPunct="0">
                        <a:spcBef>
                          <a:spcPct val="20000"/>
                        </a:spcBef>
                        <a:spcAft>
                          <a:spcPct val="0"/>
                        </a:spcAft>
                        <a:buFont typeface="Arial" charset="0"/>
                        <a:defRPr>
                          <a:solidFill>
                            <a:schemeClr val="tx1"/>
                          </a:solidFill>
                          <a:latin typeface="Calibri"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dirty="0">
                          <a:ln>
                            <a:noFill/>
                          </a:ln>
                          <a:solidFill>
                            <a:schemeClr val="bg1"/>
                          </a:solidFill>
                          <a:effectLst/>
                          <a:latin typeface="Times New Roman" charset="0"/>
                          <a:ea typeface="ヒラギノ角ゴ Pro W3" charset="-128"/>
                          <a:cs typeface="ヒラギノ角ゴ Pro W3" charset="-128"/>
                        </a:rPr>
                        <a:t>Mechanistic Organizations</a:t>
                      </a:r>
                      <a:endParaRPr kumimoji="0" lang="en-US" altLang="en-US" sz="1000" b="1" i="0" u="none" strike="noStrike" cap="none" normalizeH="0" baseline="0" dirty="0">
                        <a:ln>
                          <a:noFill/>
                        </a:ln>
                        <a:solidFill>
                          <a:schemeClr val="bg1"/>
                        </a:solidFill>
                        <a:effectLst/>
                        <a:latin typeface="HelveticaNeueLTStd-BdCn" charset="0"/>
                        <a:ea typeface="ヒラギノ角ゴ Pro W3" charset="-128"/>
                        <a:cs typeface="ヒラギノ角ゴ Pro W3" charset="-128"/>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buFont typeface="Arial" charset="0"/>
                        <a:defRPr sz="2800">
                          <a:solidFill>
                            <a:schemeClr val="tx1"/>
                          </a:solidFill>
                          <a:latin typeface="Calibri" charset="0"/>
                        </a:defRPr>
                      </a:lvl1pPr>
                      <a:lvl2pPr marL="742950" indent="-285750">
                        <a:spcBef>
                          <a:spcPct val="20000"/>
                        </a:spcBef>
                        <a:buFont typeface="Arial" charset="0"/>
                        <a:defRPr sz="2400">
                          <a:solidFill>
                            <a:schemeClr val="tx1"/>
                          </a:solidFill>
                          <a:latin typeface="Calibri" charset="0"/>
                        </a:defRPr>
                      </a:lvl2pPr>
                      <a:lvl3pPr marL="1143000" indent="-228600">
                        <a:spcBef>
                          <a:spcPct val="20000"/>
                        </a:spcBef>
                        <a:buFont typeface="Arial" charset="0"/>
                        <a:defRPr sz="2000">
                          <a:solidFill>
                            <a:schemeClr val="tx1"/>
                          </a:solidFill>
                          <a:latin typeface="Calibri" charset="0"/>
                        </a:defRPr>
                      </a:lvl3pPr>
                      <a:lvl4pPr marL="1600200" indent="-228600">
                        <a:spcBef>
                          <a:spcPct val="20000"/>
                        </a:spcBef>
                        <a:buFont typeface="Arial" charset="0"/>
                        <a:defRPr>
                          <a:solidFill>
                            <a:schemeClr val="tx1"/>
                          </a:solidFill>
                          <a:latin typeface="Calibri" charset="0"/>
                        </a:defRPr>
                      </a:lvl4pPr>
                      <a:lvl5pPr marL="2057400" indent="-228600">
                        <a:spcBef>
                          <a:spcPct val="20000"/>
                        </a:spcBef>
                        <a:buFont typeface="Arial" charset="0"/>
                        <a:defRPr>
                          <a:solidFill>
                            <a:schemeClr val="tx1"/>
                          </a:solidFill>
                          <a:latin typeface="Calibri" charset="0"/>
                        </a:defRPr>
                      </a:lvl5pPr>
                      <a:lvl6pPr marL="2514600" indent="-228600" eaLnBrk="0" fontAlgn="base" hangingPunct="0">
                        <a:spcBef>
                          <a:spcPct val="20000"/>
                        </a:spcBef>
                        <a:spcAft>
                          <a:spcPct val="0"/>
                        </a:spcAft>
                        <a:buFont typeface="Arial" charset="0"/>
                        <a:defRPr>
                          <a:solidFill>
                            <a:schemeClr val="tx1"/>
                          </a:solidFill>
                          <a:latin typeface="Calibri" charset="0"/>
                        </a:defRPr>
                      </a:lvl6pPr>
                      <a:lvl7pPr marL="2971800" indent="-228600" eaLnBrk="0" fontAlgn="base" hangingPunct="0">
                        <a:spcBef>
                          <a:spcPct val="20000"/>
                        </a:spcBef>
                        <a:spcAft>
                          <a:spcPct val="0"/>
                        </a:spcAft>
                        <a:buFont typeface="Arial" charset="0"/>
                        <a:defRPr>
                          <a:solidFill>
                            <a:schemeClr val="tx1"/>
                          </a:solidFill>
                          <a:latin typeface="Calibri" charset="0"/>
                        </a:defRPr>
                      </a:lvl7pPr>
                      <a:lvl8pPr marL="3429000" indent="-228600" eaLnBrk="0" fontAlgn="base" hangingPunct="0">
                        <a:spcBef>
                          <a:spcPct val="20000"/>
                        </a:spcBef>
                        <a:spcAft>
                          <a:spcPct val="0"/>
                        </a:spcAft>
                        <a:buFont typeface="Arial" charset="0"/>
                        <a:defRPr>
                          <a:solidFill>
                            <a:schemeClr val="tx1"/>
                          </a:solidFill>
                          <a:latin typeface="Calibri" charset="0"/>
                        </a:defRPr>
                      </a:lvl8pPr>
                      <a:lvl9pPr marL="3886200" indent="-228600" eaLnBrk="0" fontAlgn="base" hangingPunct="0">
                        <a:spcBef>
                          <a:spcPct val="20000"/>
                        </a:spcBef>
                        <a:spcAft>
                          <a:spcPct val="0"/>
                        </a:spcAft>
                        <a:buFont typeface="Arial" charset="0"/>
                        <a:defRPr>
                          <a:solidFill>
                            <a:schemeClr val="tx1"/>
                          </a:solidFill>
                          <a:latin typeface="Calibri"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dirty="0">
                          <a:ln>
                            <a:noFill/>
                          </a:ln>
                          <a:solidFill>
                            <a:schemeClr val="bg1"/>
                          </a:solidFill>
                          <a:effectLst/>
                          <a:latin typeface="Times New Roman" charset="0"/>
                          <a:ea typeface="ヒラギノ角ゴ Pro W3" charset="-128"/>
                          <a:cs typeface="ヒラギノ角ゴ Pro W3" charset="-128"/>
                        </a:rPr>
                        <a:t>Organic Organizations</a:t>
                      </a:r>
                      <a:endParaRPr kumimoji="0" lang="en-US" altLang="en-US" sz="1000" b="1" i="0" u="none" strike="noStrike" cap="none" normalizeH="0" baseline="0" dirty="0">
                        <a:ln>
                          <a:noFill/>
                        </a:ln>
                        <a:solidFill>
                          <a:schemeClr val="bg1"/>
                        </a:solidFill>
                        <a:effectLst/>
                        <a:latin typeface="HelveticaNeueLTStd-BdCn" charset="0"/>
                        <a:ea typeface="ヒラギノ角ゴ Pro W3" charset="-128"/>
                        <a:cs typeface="ヒラギノ角ゴ Pro W3" charset="-128"/>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extLst>
                  <a:ext uri="{0D108BD9-81ED-4DB2-BD59-A6C34878D82A}">
                    <a16:rowId xmlns:a16="http://schemas.microsoft.com/office/drawing/2014/main" val="10000"/>
                  </a:ext>
                </a:extLst>
              </a:tr>
              <a:tr h="608013">
                <a:tc>
                  <a:txBody>
                    <a:bodyPr/>
                    <a:lstStyle>
                      <a:lvl1pPr>
                        <a:spcBef>
                          <a:spcPct val="20000"/>
                        </a:spcBef>
                        <a:buFont typeface="Arial" charset="0"/>
                        <a:defRPr sz="2800">
                          <a:solidFill>
                            <a:schemeClr val="tx1"/>
                          </a:solidFill>
                          <a:latin typeface="Calibri" charset="0"/>
                        </a:defRPr>
                      </a:lvl1pPr>
                      <a:lvl2pPr marL="742950" indent="-285750">
                        <a:spcBef>
                          <a:spcPct val="20000"/>
                        </a:spcBef>
                        <a:buFont typeface="Arial" charset="0"/>
                        <a:defRPr sz="2400">
                          <a:solidFill>
                            <a:schemeClr val="tx1"/>
                          </a:solidFill>
                          <a:latin typeface="Calibri" charset="0"/>
                        </a:defRPr>
                      </a:lvl2pPr>
                      <a:lvl3pPr marL="1143000" indent="-228600">
                        <a:spcBef>
                          <a:spcPct val="20000"/>
                        </a:spcBef>
                        <a:buFont typeface="Arial" charset="0"/>
                        <a:defRPr sz="2000">
                          <a:solidFill>
                            <a:schemeClr val="tx1"/>
                          </a:solidFill>
                          <a:latin typeface="Calibri" charset="0"/>
                        </a:defRPr>
                      </a:lvl3pPr>
                      <a:lvl4pPr marL="1600200" indent="-228600">
                        <a:spcBef>
                          <a:spcPct val="20000"/>
                        </a:spcBef>
                        <a:buFont typeface="Arial" charset="0"/>
                        <a:defRPr>
                          <a:solidFill>
                            <a:schemeClr val="tx1"/>
                          </a:solidFill>
                          <a:latin typeface="Calibri" charset="0"/>
                        </a:defRPr>
                      </a:lvl4pPr>
                      <a:lvl5pPr marL="2057400" indent="-228600">
                        <a:spcBef>
                          <a:spcPct val="20000"/>
                        </a:spcBef>
                        <a:buFont typeface="Arial" charset="0"/>
                        <a:defRPr>
                          <a:solidFill>
                            <a:schemeClr val="tx1"/>
                          </a:solidFill>
                          <a:latin typeface="Calibri" charset="0"/>
                        </a:defRPr>
                      </a:lvl5pPr>
                      <a:lvl6pPr marL="2514600" indent="-228600" eaLnBrk="0" fontAlgn="base" hangingPunct="0">
                        <a:spcBef>
                          <a:spcPct val="20000"/>
                        </a:spcBef>
                        <a:spcAft>
                          <a:spcPct val="0"/>
                        </a:spcAft>
                        <a:buFont typeface="Arial" charset="0"/>
                        <a:defRPr>
                          <a:solidFill>
                            <a:schemeClr val="tx1"/>
                          </a:solidFill>
                          <a:latin typeface="Calibri" charset="0"/>
                        </a:defRPr>
                      </a:lvl6pPr>
                      <a:lvl7pPr marL="2971800" indent="-228600" eaLnBrk="0" fontAlgn="base" hangingPunct="0">
                        <a:spcBef>
                          <a:spcPct val="20000"/>
                        </a:spcBef>
                        <a:spcAft>
                          <a:spcPct val="0"/>
                        </a:spcAft>
                        <a:buFont typeface="Arial" charset="0"/>
                        <a:defRPr>
                          <a:solidFill>
                            <a:schemeClr val="tx1"/>
                          </a:solidFill>
                          <a:latin typeface="Calibri" charset="0"/>
                        </a:defRPr>
                      </a:lvl7pPr>
                      <a:lvl8pPr marL="3429000" indent="-228600" eaLnBrk="0" fontAlgn="base" hangingPunct="0">
                        <a:spcBef>
                          <a:spcPct val="20000"/>
                        </a:spcBef>
                        <a:spcAft>
                          <a:spcPct val="0"/>
                        </a:spcAft>
                        <a:buFont typeface="Arial" charset="0"/>
                        <a:defRPr>
                          <a:solidFill>
                            <a:schemeClr val="tx1"/>
                          </a:solidFill>
                          <a:latin typeface="Calibri" charset="0"/>
                        </a:defRPr>
                      </a:lvl8pPr>
                      <a:lvl9pPr marL="3886200" indent="-2286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914400" rtl="0" eaLnBrk="1" fontAlgn="base" latinLnBrk="0" hangingPunct="1">
                        <a:lnSpc>
                          <a:spcPct val="200000"/>
                        </a:lnSpc>
                        <a:spcBef>
                          <a:spcPct val="0"/>
                        </a:spcBef>
                        <a:spcAft>
                          <a:spcPct val="0"/>
                        </a:spcAft>
                        <a:buClrTx/>
                        <a:buSzTx/>
                        <a:buFontTx/>
                        <a:buNone/>
                        <a:tabLst/>
                      </a:pPr>
                      <a:r>
                        <a:rPr kumimoji="0" lang="en-US" altLang="en-US" sz="1400" b="1" i="1" u="none" strike="noStrike" cap="none" normalizeH="0" baseline="0" dirty="0">
                          <a:ln>
                            <a:noFill/>
                          </a:ln>
                          <a:solidFill>
                            <a:srgbClr val="000000"/>
                          </a:solidFill>
                          <a:effectLst/>
                          <a:latin typeface="Times New Roman" charset="0"/>
                          <a:ea typeface="ヒラギノ角ゴ Pro W3" charset="-128"/>
                          <a:cs typeface="ヒラギノ角ゴ Pro W3" charset="-128"/>
                        </a:rPr>
                        <a:t>Specialization</a:t>
                      </a:r>
                      <a:endParaRPr kumimoji="0" lang="en-US" altLang="en-US" sz="1000" b="1" i="0" u="none" strike="noStrike" cap="none" normalizeH="0" baseline="0" dirty="0">
                        <a:ln>
                          <a:noFill/>
                        </a:ln>
                        <a:solidFill>
                          <a:srgbClr val="000000"/>
                        </a:solidFill>
                        <a:effectLst/>
                        <a:latin typeface="HelveticaNeueLTStd-Cn" charset="0"/>
                        <a:ea typeface="ヒラギノ角ゴ Pro W3" charset="-128"/>
                        <a:cs typeface="ヒラギノ角ゴ Pro W3" charset="-128"/>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171450" indent="-171450">
                        <a:spcBef>
                          <a:spcPct val="20000"/>
                        </a:spcBef>
                        <a:buFont typeface="Arial" charset="0"/>
                        <a:defRPr sz="2800">
                          <a:solidFill>
                            <a:schemeClr val="tx1"/>
                          </a:solidFill>
                          <a:latin typeface="Calibri" charset="0"/>
                        </a:defRPr>
                      </a:lvl1pPr>
                      <a:lvl2pPr marL="742950" indent="-285750">
                        <a:spcBef>
                          <a:spcPct val="20000"/>
                        </a:spcBef>
                        <a:buFont typeface="Arial" charset="0"/>
                        <a:defRPr sz="2400">
                          <a:solidFill>
                            <a:schemeClr val="tx1"/>
                          </a:solidFill>
                          <a:latin typeface="Calibri" charset="0"/>
                        </a:defRPr>
                      </a:lvl2pPr>
                      <a:lvl3pPr marL="1143000" indent="-228600">
                        <a:spcBef>
                          <a:spcPct val="20000"/>
                        </a:spcBef>
                        <a:buFont typeface="Arial" charset="0"/>
                        <a:defRPr sz="2000">
                          <a:solidFill>
                            <a:schemeClr val="tx1"/>
                          </a:solidFill>
                          <a:latin typeface="Calibri" charset="0"/>
                        </a:defRPr>
                      </a:lvl3pPr>
                      <a:lvl4pPr marL="1600200" indent="-228600">
                        <a:spcBef>
                          <a:spcPct val="20000"/>
                        </a:spcBef>
                        <a:buFont typeface="Arial" charset="0"/>
                        <a:defRPr>
                          <a:solidFill>
                            <a:schemeClr val="tx1"/>
                          </a:solidFill>
                          <a:latin typeface="Calibri" charset="0"/>
                        </a:defRPr>
                      </a:lvl4pPr>
                      <a:lvl5pPr marL="2057400" indent="-228600">
                        <a:spcBef>
                          <a:spcPct val="20000"/>
                        </a:spcBef>
                        <a:buFont typeface="Arial" charset="0"/>
                        <a:defRPr>
                          <a:solidFill>
                            <a:schemeClr val="tx1"/>
                          </a:solidFill>
                          <a:latin typeface="Calibri" charset="0"/>
                        </a:defRPr>
                      </a:lvl5pPr>
                      <a:lvl6pPr marL="2514600" indent="-228600" eaLnBrk="0" fontAlgn="base" hangingPunct="0">
                        <a:spcBef>
                          <a:spcPct val="20000"/>
                        </a:spcBef>
                        <a:spcAft>
                          <a:spcPct val="0"/>
                        </a:spcAft>
                        <a:buFont typeface="Arial" charset="0"/>
                        <a:defRPr>
                          <a:solidFill>
                            <a:schemeClr val="tx1"/>
                          </a:solidFill>
                          <a:latin typeface="Calibri" charset="0"/>
                        </a:defRPr>
                      </a:lvl6pPr>
                      <a:lvl7pPr marL="2971800" indent="-228600" eaLnBrk="0" fontAlgn="base" hangingPunct="0">
                        <a:spcBef>
                          <a:spcPct val="20000"/>
                        </a:spcBef>
                        <a:spcAft>
                          <a:spcPct val="0"/>
                        </a:spcAft>
                        <a:buFont typeface="Arial" charset="0"/>
                        <a:defRPr>
                          <a:solidFill>
                            <a:schemeClr val="tx1"/>
                          </a:solidFill>
                          <a:latin typeface="Calibri" charset="0"/>
                        </a:defRPr>
                      </a:lvl7pPr>
                      <a:lvl8pPr marL="3429000" indent="-228600" eaLnBrk="0" fontAlgn="base" hangingPunct="0">
                        <a:spcBef>
                          <a:spcPct val="20000"/>
                        </a:spcBef>
                        <a:spcAft>
                          <a:spcPct val="0"/>
                        </a:spcAft>
                        <a:buFont typeface="Arial" charset="0"/>
                        <a:defRPr>
                          <a:solidFill>
                            <a:schemeClr val="tx1"/>
                          </a:solidFill>
                          <a:latin typeface="Calibri" charset="0"/>
                        </a:defRPr>
                      </a:lvl8pPr>
                      <a:lvl9pPr marL="3886200" indent="-228600" eaLnBrk="0" fontAlgn="base" hangingPunct="0">
                        <a:spcBef>
                          <a:spcPct val="20000"/>
                        </a:spcBef>
                        <a:spcAft>
                          <a:spcPct val="0"/>
                        </a:spcAft>
                        <a:buFont typeface="Arial" charset="0"/>
                        <a:defRPr>
                          <a:solidFill>
                            <a:schemeClr val="tx1"/>
                          </a:solidFill>
                          <a:latin typeface="Calibri" charset="0"/>
                        </a:defRPr>
                      </a:lvl9pPr>
                    </a:lstStyle>
                    <a:p>
                      <a:pPr marL="171450" marR="0" lvl="0" indent="-17145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400" b="0" i="0" u="none" strike="noStrike" cap="none" normalizeH="0" baseline="0" dirty="0">
                          <a:ln>
                            <a:noFill/>
                          </a:ln>
                          <a:solidFill>
                            <a:srgbClr val="000000"/>
                          </a:solidFill>
                          <a:effectLst/>
                          <a:latin typeface="Times New Roman" charset="0"/>
                          <a:ea typeface="ヒラギノ角ゴ Pro W3" charset="-128"/>
                          <a:cs typeface="ヒラギノ角ゴ Pro W3" charset="-128"/>
                        </a:rPr>
                        <a:t>High degree of specialization</a:t>
                      </a:r>
                      <a:endParaRPr kumimoji="0" lang="en-US" altLang="en-US" sz="1000" b="0" i="0" u="none" strike="noStrike" cap="none" normalizeH="0" baseline="0" dirty="0">
                        <a:ln>
                          <a:noFill/>
                        </a:ln>
                        <a:solidFill>
                          <a:srgbClr val="000000"/>
                        </a:solidFill>
                        <a:effectLst/>
                        <a:latin typeface="HelveticaNeueLTStd-Cn" charset="0"/>
                        <a:ea typeface="ヒラギノ角ゴ Pro W3" charset="-128"/>
                        <a:cs typeface="ヒラギノ角ゴ Pro W3" charset="-128"/>
                      </a:endParaRPr>
                    </a:p>
                    <a:p>
                      <a:pPr marL="171450" marR="0" lvl="0" indent="-17145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400" b="0" i="0" u="none" strike="noStrike" cap="none" normalizeH="0" baseline="0" dirty="0">
                          <a:ln>
                            <a:noFill/>
                          </a:ln>
                          <a:solidFill>
                            <a:srgbClr val="000000"/>
                          </a:solidFill>
                          <a:effectLst/>
                          <a:latin typeface="Times New Roman" charset="0"/>
                          <a:ea typeface="ヒラギノ角ゴ Pro W3" charset="-128"/>
                          <a:cs typeface="ヒラギノ角ゴ Pro W3" charset="-128"/>
                        </a:rPr>
                        <a:t>Rigid division of labor</a:t>
                      </a:r>
                      <a:endParaRPr kumimoji="0" lang="en-US" altLang="en-US" sz="1000" b="0" i="0" u="none" strike="noStrike" cap="none" normalizeH="0" baseline="0" dirty="0">
                        <a:ln>
                          <a:noFill/>
                        </a:ln>
                        <a:solidFill>
                          <a:srgbClr val="000000"/>
                        </a:solidFill>
                        <a:effectLst/>
                        <a:latin typeface="HelveticaNeueLTStd-Cn" charset="0"/>
                        <a:ea typeface="ヒラギノ角ゴ Pro W3" charset="-128"/>
                        <a:cs typeface="ヒラギノ角ゴ Pro W3" charset="-128"/>
                      </a:endParaRPr>
                    </a:p>
                    <a:p>
                      <a:pPr marL="171450" marR="0" lvl="0" indent="-17145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400" b="0" i="0" u="none" strike="noStrike" cap="none" normalizeH="0" baseline="0" dirty="0">
                          <a:ln>
                            <a:noFill/>
                          </a:ln>
                          <a:solidFill>
                            <a:srgbClr val="000000"/>
                          </a:solidFill>
                          <a:effectLst/>
                          <a:latin typeface="Times New Roman" charset="0"/>
                          <a:ea typeface="ヒラギノ角ゴ Pro W3" charset="-128"/>
                          <a:cs typeface="ヒラギノ角ゴ Pro W3" charset="-128"/>
                        </a:rPr>
                        <a:t>Employees focus on narrowly defined tasks</a:t>
                      </a:r>
                      <a:endParaRPr kumimoji="0" lang="en-US" altLang="en-US" sz="1000" b="0" i="0" u="none" strike="noStrike" cap="none" normalizeH="0" baseline="0" dirty="0">
                        <a:ln>
                          <a:noFill/>
                        </a:ln>
                        <a:solidFill>
                          <a:srgbClr val="000000"/>
                        </a:solidFill>
                        <a:effectLst/>
                        <a:latin typeface="HelveticaNeueLTStd-Cn" charset="0"/>
                        <a:ea typeface="ヒラギノ角ゴ Pro W3" charset="-128"/>
                        <a:cs typeface="ヒラギノ角ゴ Pro W3" charset="-128"/>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171450" indent="-171450">
                        <a:spcBef>
                          <a:spcPct val="20000"/>
                        </a:spcBef>
                        <a:buFont typeface="Arial" charset="0"/>
                        <a:defRPr sz="2800">
                          <a:solidFill>
                            <a:schemeClr val="tx1"/>
                          </a:solidFill>
                          <a:latin typeface="Calibri" charset="0"/>
                        </a:defRPr>
                      </a:lvl1pPr>
                      <a:lvl2pPr marL="742950" indent="-285750">
                        <a:spcBef>
                          <a:spcPct val="20000"/>
                        </a:spcBef>
                        <a:buFont typeface="Arial" charset="0"/>
                        <a:defRPr sz="2400">
                          <a:solidFill>
                            <a:schemeClr val="tx1"/>
                          </a:solidFill>
                          <a:latin typeface="Calibri" charset="0"/>
                        </a:defRPr>
                      </a:lvl2pPr>
                      <a:lvl3pPr marL="1143000" indent="-228600">
                        <a:spcBef>
                          <a:spcPct val="20000"/>
                        </a:spcBef>
                        <a:buFont typeface="Arial" charset="0"/>
                        <a:defRPr sz="2000">
                          <a:solidFill>
                            <a:schemeClr val="tx1"/>
                          </a:solidFill>
                          <a:latin typeface="Calibri" charset="0"/>
                        </a:defRPr>
                      </a:lvl3pPr>
                      <a:lvl4pPr marL="1600200" indent="-228600">
                        <a:spcBef>
                          <a:spcPct val="20000"/>
                        </a:spcBef>
                        <a:buFont typeface="Arial" charset="0"/>
                        <a:defRPr>
                          <a:solidFill>
                            <a:schemeClr val="tx1"/>
                          </a:solidFill>
                          <a:latin typeface="Calibri" charset="0"/>
                        </a:defRPr>
                      </a:lvl4pPr>
                      <a:lvl5pPr marL="2057400" indent="-228600">
                        <a:spcBef>
                          <a:spcPct val="20000"/>
                        </a:spcBef>
                        <a:buFont typeface="Arial" charset="0"/>
                        <a:defRPr>
                          <a:solidFill>
                            <a:schemeClr val="tx1"/>
                          </a:solidFill>
                          <a:latin typeface="Calibri" charset="0"/>
                        </a:defRPr>
                      </a:lvl5pPr>
                      <a:lvl6pPr marL="2514600" indent="-228600" eaLnBrk="0" fontAlgn="base" hangingPunct="0">
                        <a:spcBef>
                          <a:spcPct val="20000"/>
                        </a:spcBef>
                        <a:spcAft>
                          <a:spcPct val="0"/>
                        </a:spcAft>
                        <a:buFont typeface="Arial" charset="0"/>
                        <a:defRPr>
                          <a:solidFill>
                            <a:schemeClr val="tx1"/>
                          </a:solidFill>
                          <a:latin typeface="Calibri" charset="0"/>
                        </a:defRPr>
                      </a:lvl6pPr>
                      <a:lvl7pPr marL="2971800" indent="-228600" eaLnBrk="0" fontAlgn="base" hangingPunct="0">
                        <a:spcBef>
                          <a:spcPct val="20000"/>
                        </a:spcBef>
                        <a:spcAft>
                          <a:spcPct val="0"/>
                        </a:spcAft>
                        <a:buFont typeface="Arial" charset="0"/>
                        <a:defRPr>
                          <a:solidFill>
                            <a:schemeClr val="tx1"/>
                          </a:solidFill>
                          <a:latin typeface="Calibri" charset="0"/>
                        </a:defRPr>
                      </a:lvl7pPr>
                      <a:lvl8pPr marL="3429000" indent="-228600" eaLnBrk="0" fontAlgn="base" hangingPunct="0">
                        <a:spcBef>
                          <a:spcPct val="20000"/>
                        </a:spcBef>
                        <a:spcAft>
                          <a:spcPct val="0"/>
                        </a:spcAft>
                        <a:buFont typeface="Arial" charset="0"/>
                        <a:defRPr>
                          <a:solidFill>
                            <a:schemeClr val="tx1"/>
                          </a:solidFill>
                          <a:latin typeface="Calibri" charset="0"/>
                        </a:defRPr>
                      </a:lvl8pPr>
                      <a:lvl9pPr marL="3886200" indent="-228600" eaLnBrk="0" fontAlgn="base" hangingPunct="0">
                        <a:spcBef>
                          <a:spcPct val="20000"/>
                        </a:spcBef>
                        <a:spcAft>
                          <a:spcPct val="0"/>
                        </a:spcAft>
                        <a:buFont typeface="Arial" charset="0"/>
                        <a:defRPr>
                          <a:solidFill>
                            <a:schemeClr val="tx1"/>
                          </a:solidFill>
                          <a:latin typeface="Calibri" charset="0"/>
                        </a:defRPr>
                      </a:lvl9pPr>
                    </a:lstStyle>
                    <a:p>
                      <a:pPr marL="171450" marR="0" lvl="0" indent="-17145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400" b="0" i="0" u="none" strike="noStrike" cap="none" normalizeH="0" baseline="0" dirty="0">
                          <a:ln>
                            <a:noFill/>
                          </a:ln>
                          <a:solidFill>
                            <a:srgbClr val="000000"/>
                          </a:solidFill>
                          <a:effectLst/>
                          <a:latin typeface="Times New Roman" charset="0"/>
                          <a:ea typeface="ヒラギノ角ゴ Pro W3" charset="-128"/>
                          <a:cs typeface="ヒラギノ角ゴ Pro W3" charset="-128"/>
                        </a:rPr>
                        <a:t>Low degree of specialization</a:t>
                      </a:r>
                      <a:endParaRPr kumimoji="0" lang="en-US" altLang="en-US" sz="1000" b="0" i="0" u="none" strike="noStrike" cap="none" normalizeH="0" baseline="0" dirty="0">
                        <a:ln>
                          <a:noFill/>
                        </a:ln>
                        <a:solidFill>
                          <a:srgbClr val="000000"/>
                        </a:solidFill>
                        <a:effectLst/>
                        <a:latin typeface="HelveticaNeueLTStd-Cn" charset="0"/>
                        <a:ea typeface="ヒラギノ角ゴ Pro W3" charset="-128"/>
                        <a:cs typeface="ヒラギノ角ゴ Pro W3" charset="-128"/>
                      </a:endParaRPr>
                    </a:p>
                    <a:p>
                      <a:pPr marL="171450" marR="0" lvl="0" indent="-17145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400" b="0" i="0" u="none" strike="noStrike" cap="none" normalizeH="0" baseline="0" dirty="0">
                          <a:ln>
                            <a:noFill/>
                          </a:ln>
                          <a:solidFill>
                            <a:srgbClr val="000000"/>
                          </a:solidFill>
                          <a:effectLst/>
                          <a:latin typeface="Times New Roman" charset="0"/>
                          <a:ea typeface="ヒラギノ角ゴ Pro W3" charset="-128"/>
                          <a:cs typeface="ヒラギノ角ゴ Pro W3" charset="-128"/>
                        </a:rPr>
                        <a:t>Flexible division of labor</a:t>
                      </a:r>
                      <a:endParaRPr kumimoji="0" lang="en-US" altLang="en-US" sz="1000" b="0" i="0" u="none" strike="noStrike" cap="none" normalizeH="0" baseline="0" dirty="0">
                        <a:ln>
                          <a:noFill/>
                        </a:ln>
                        <a:solidFill>
                          <a:srgbClr val="000000"/>
                        </a:solidFill>
                        <a:effectLst/>
                        <a:latin typeface="HelveticaNeueLTStd-Cn" charset="0"/>
                        <a:ea typeface="ヒラギノ角ゴ Pro W3" charset="-128"/>
                        <a:cs typeface="ヒラギノ角ゴ Pro W3" charset="-128"/>
                      </a:endParaRPr>
                    </a:p>
                    <a:p>
                      <a:pPr marL="171450" marR="0" lvl="0" indent="-17145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400" b="0" i="0" u="none" strike="noStrike" cap="none" normalizeH="0" baseline="0" dirty="0">
                          <a:ln>
                            <a:noFill/>
                          </a:ln>
                          <a:solidFill>
                            <a:srgbClr val="000000"/>
                          </a:solidFill>
                          <a:effectLst/>
                          <a:latin typeface="Times New Roman" charset="0"/>
                          <a:ea typeface="ヒラギノ角ゴ Pro W3" charset="-128"/>
                          <a:cs typeface="ヒラギノ角ゴ Pro W3" charset="-128"/>
                        </a:rPr>
                        <a:t>Employees focus on </a:t>
                      </a:r>
                      <a:r>
                        <a:rPr kumimoji="0" lang="ja-JP" altLang="en-US" sz="1400" b="0" i="0" u="none" strike="noStrike" cap="none" normalizeH="0" baseline="0">
                          <a:ln>
                            <a:noFill/>
                          </a:ln>
                          <a:solidFill>
                            <a:srgbClr val="000000"/>
                          </a:solidFill>
                          <a:effectLst/>
                          <a:latin typeface="Times New Roman" charset="0"/>
                          <a:ea typeface="ヒラギノ角ゴ Pro W3" charset="-128"/>
                          <a:cs typeface="ヒラギノ角ゴ Pro W3" charset="-128"/>
                        </a:rPr>
                        <a:t>“</a:t>
                      </a:r>
                      <a:r>
                        <a:rPr kumimoji="0" lang="en-US" altLang="ja-JP" sz="1400" b="0" i="0" u="none" strike="noStrike" cap="none" normalizeH="0" baseline="0" dirty="0">
                          <a:ln>
                            <a:noFill/>
                          </a:ln>
                          <a:solidFill>
                            <a:srgbClr val="000000"/>
                          </a:solidFill>
                          <a:effectLst/>
                          <a:latin typeface="Times New Roman" charset="0"/>
                          <a:ea typeface="ヒラギノ角ゴ Pro W3" charset="-128"/>
                          <a:cs typeface="ヒラギノ角ゴ Pro W3" charset="-128"/>
                        </a:rPr>
                        <a:t>bigger picture</a:t>
                      </a:r>
                      <a:r>
                        <a:rPr kumimoji="0" lang="ja-JP" altLang="en-US" sz="1400" b="0" i="0" u="none" strike="noStrike" cap="none" normalizeH="0" baseline="0">
                          <a:ln>
                            <a:noFill/>
                          </a:ln>
                          <a:solidFill>
                            <a:srgbClr val="000000"/>
                          </a:solidFill>
                          <a:effectLst/>
                          <a:latin typeface="Times New Roman" charset="0"/>
                          <a:ea typeface="ヒラギノ角ゴ Pro W3" charset="-128"/>
                          <a:cs typeface="ヒラギノ角ゴ Pro W3" charset="-128"/>
                        </a:rPr>
                        <a:t>”</a:t>
                      </a:r>
                      <a:endParaRPr kumimoji="0" lang="en-US" altLang="en-US" sz="1000" b="0" i="0" u="none" strike="noStrike" cap="none" normalizeH="0" baseline="0" dirty="0">
                        <a:ln>
                          <a:noFill/>
                        </a:ln>
                        <a:solidFill>
                          <a:srgbClr val="000000"/>
                        </a:solidFill>
                        <a:effectLst/>
                        <a:latin typeface="HelveticaNeueLTStd-Cn" charset="0"/>
                        <a:ea typeface="ヒラギノ角ゴ Pro W3" charset="-128"/>
                        <a:cs typeface="ヒラギノ角ゴ Pro W3" charset="-128"/>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014413">
                <a:tc>
                  <a:txBody>
                    <a:bodyPr/>
                    <a:lstStyle>
                      <a:lvl1pPr>
                        <a:spcBef>
                          <a:spcPct val="20000"/>
                        </a:spcBef>
                        <a:buFont typeface="Arial" charset="0"/>
                        <a:defRPr sz="2800">
                          <a:solidFill>
                            <a:schemeClr val="tx1"/>
                          </a:solidFill>
                          <a:latin typeface="Calibri" charset="0"/>
                        </a:defRPr>
                      </a:lvl1pPr>
                      <a:lvl2pPr marL="742950" indent="-285750">
                        <a:spcBef>
                          <a:spcPct val="20000"/>
                        </a:spcBef>
                        <a:buFont typeface="Arial" charset="0"/>
                        <a:defRPr sz="2400">
                          <a:solidFill>
                            <a:schemeClr val="tx1"/>
                          </a:solidFill>
                          <a:latin typeface="Calibri" charset="0"/>
                        </a:defRPr>
                      </a:lvl2pPr>
                      <a:lvl3pPr marL="1143000" indent="-228600">
                        <a:spcBef>
                          <a:spcPct val="20000"/>
                        </a:spcBef>
                        <a:buFont typeface="Arial" charset="0"/>
                        <a:defRPr sz="2000">
                          <a:solidFill>
                            <a:schemeClr val="tx1"/>
                          </a:solidFill>
                          <a:latin typeface="Calibri" charset="0"/>
                        </a:defRPr>
                      </a:lvl3pPr>
                      <a:lvl4pPr marL="1600200" indent="-228600">
                        <a:spcBef>
                          <a:spcPct val="20000"/>
                        </a:spcBef>
                        <a:buFont typeface="Arial" charset="0"/>
                        <a:defRPr>
                          <a:solidFill>
                            <a:schemeClr val="tx1"/>
                          </a:solidFill>
                          <a:latin typeface="Calibri" charset="0"/>
                        </a:defRPr>
                      </a:lvl4pPr>
                      <a:lvl5pPr marL="2057400" indent="-228600">
                        <a:spcBef>
                          <a:spcPct val="20000"/>
                        </a:spcBef>
                        <a:buFont typeface="Arial" charset="0"/>
                        <a:defRPr>
                          <a:solidFill>
                            <a:schemeClr val="tx1"/>
                          </a:solidFill>
                          <a:latin typeface="Calibri" charset="0"/>
                        </a:defRPr>
                      </a:lvl5pPr>
                      <a:lvl6pPr marL="2514600" indent="-228600" eaLnBrk="0" fontAlgn="base" hangingPunct="0">
                        <a:spcBef>
                          <a:spcPct val="20000"/>
                        </a:spcBef>
                        <a:spcAft>
                          <a:spcPct val="0"/>
                        </a:spcAft>
                        <a:buFont typeface="Arial" charset="0"/>
                        <a:defRPr>
                          <a:solidFill>
                            <a:schemeClr val="tx1"/>
                          </a:solidFill>
                          <a:latin typeface="Calibri" charset="0"/>
                        </a:defRPr>
                      </a:lvl6pPr>
                      <a:lvl7pPr marL="2971800" indent="-228600" eaLnBrk="0" fontAlgn="base" hangingPunct="0">
                        <a:spcBef>
                          <a:spcPct val="20000"/>
                        </a:spcBef>
                        <a:spcAft>
                          <a:spcPct val="0"/>
                        </a:spcAft>
                        <a:buFont typeface="Arial" charset="0"/>
                        <a:defRPr>
                          <a:solidFill>
                            <a:schemeClr val="tx1"/>
                          </a:solidFill>
                          <a:latin typeface="Calibri" charset="0"/>
                        </a:defRPr>
                      </a:lvl7pPr>
                      <a:lvl8pPr marL="3429000" indent="-228600" eaLnBrk="0" fontAlgn="base" hangingPunct="0">
                        <a:spcBef>
                          <a:spcPct val="20000"/>
                        </a:spcBef>
                        <a:spcAft>
                          <a:spcPct val="0"/>
                        </a:spcAft>
                        <a:buFont typeface="Arial" charset="0"/>
                        <a:defRPr>
                          <a:solidFill>
                            <a:schemeClr val="tx1"/>
                          </a:solidFill>
                          <a:latin typeface="Calibri" charset="0"/>
                        </a:defRPr>
                      </a:lvl8pPr>
                      <a:lvl9pPr marL="3886200" indent="-2286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914400" rtl="0" eaLnBrk="1" fontAlgn="base" latinLnBrk="0" hangingPunct="1">
                        <a:lnSpc>
                          <a:spcPct val="200000"/>
                        </a:lnSpc>
                        <a:spcBef>
                          <a:spcPct val="0"/>
                        </a:spcBef>
                        <a:spcAft>
                          <a:spcPct val="0"/>
                        </a:spcAft>
                        <a:buClrTx/>
                        <a:buSzTx/>
                        <a:buFontTx/>
                        <a:buNone/>
                        <a:tabLst/>
                      </a:pPr>
                      <a:r>
                        <a:rPr kumimoji="0" lang="en-US" altLang="en-US" sz="1400" b="1" i="1" u="none" strike="noStrike" cap="none" normalizeH="0" baseline="0" dirty="0">
                          <a:ln>
                            <a:noFill/>
                          </a:ln>
                          <a:solidFill>
                            <a:srgbClr val="000000"/>
                          </a:solidFill>
                          <a:effectLst/>
                          <a:latin typeface="Times New Roman" charset="0"/>
                          <a:ea typeface="ヒラギノ角ゴ Pro W3" charset="-128"/>
                          <a:cs typeface="ヒラギノ角ゴ Pro W3" charset="-128"/>
                        </a:rPr>
                        <a:t>Formalization</a:t>
                      </a:r>
                      <a:endParaRPr kumimoji="0" lang="en-US" altLang="en-US" sz="1000" b="1" i="0" u="none" strike="noStrike" cap="none" normalizeH="0" baseline="0" dirty="0">
                        <a:ln>
                          <a:noFill/>
                        </a:ln>
                        <a:solidFill>
                          <a:srgbClr val="000000"/>
                        </a:solidFill>
                        <a:effectLst/>
                        <a:latin typeface="HelveticaNeueLTStd-Cn" charset="0"/>
                        <a:ea typeface="ヒラギノ角ゴ Pro W3" charset="-128"/>
                        <a:cs typeface="ヒラギノ角ゴ Pro W3" charset="-128"/>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171450" indent="-171450">
                        <a:spcBef>
                          <a:spcPct val="20000"/>
                        </a:spcBef>
                        <a:buFont typeface="Arial" charset="0"/>
                        <a:defRPr sz="2800">
                          <a:solidFill>
                            <a:schemeClr val="tx1"/>
                          </a:solidFill>
                          <a:latin typeface="Calibri" charset="0"/>
                        </a:defRPr>
                      </a:lvl1pPr>
                      <a:lvl2pPr marL="742950" indent="-285750">
                        <a:spcBef>
                          <a:spcPct val="20000"/>
                        </a:spcBef>
                        <a:buFont typeface="Arial" charset="0"/>
                        <a:defRPr sz="2400">
                          <a:solidFill>
                            <a:schemeClr val="tx1"/>
                          </a:solidFill>
                          <a:latin typeface="Calibri" charset="0"/>
                        </a:defRPr>
                      </a:lvl2pPr>
                      <a:lvl3pPr marL="1143000" indent="-228600">
                        <a:spcBef>
                          <a:spcPct val="20000"/>
                        </a:spcBef>
                        <a:buFont typeface="Arial" charset="0"/>
                        <a:defRPr sz="2000">
                          <a:solidFill>
                            <a:schemeClr val="tx1"/>
                          </a:solidFill>
                          <a:latin typeface="Calibri" charset="0"/>
                        </a:defRPr>
                      </a:lvl3pPr>
                      <a:lvl4pPr marL="1600200" indent="-228600">
                        <a:spcBef>
                          <a:spcPct val="20000"/>
                        </a:spcBef>
                        <a:buFont typeface="Arial" charset="0"/>
                        <a:defRPr>
                          <a:solidFill>
                            <a:schemeClr val="tx1"/>
                          </a:solidFill>
                          <a:latin typeface="Calibri" charset="0"/>
                        </a:defRPr>
                      </a:lvl4pPr>
                      <a:lvl5pPr marL="2057400" indent="-228600">
                        <a:spcBef>
                          <a:spcPct val="20000"/>
                        </a:spcBef>
                        <a:buFont typeface="Arial" charset="0"/>
                        <a:defRPr>
                          <a:solidFill>
                            <a:schemeClr val="tx1"/>
                          </a:solidFill>
                          <a:latin typeface="Calibri" charset="0"/>
                        </a:defRPr>
                      </a:lvl5pPr>
                      <a:lvl6pPr marL="2514600" indent="-228600" eaLnBrk="0" fontAlgn="base" hangingPunct="0">
                        <a:spcBef>
                          <a:spcPct val="20000"/>
                        </a:spcBef>
                        <a:spcAft>
                          <a:spcPct val="0"/>
                        </a:spcAft>
                        <a:buFont typeface="Arial" charset="0"/>
                        <a:defRPr>
                          <a:solidFill>
                            <a:schemeClr val="tx1"/>
                          </a:solidFill>
                          <a:latin typeface="Calibri" charset="0"/>
                        </a:defRPr>
                      </a:lvl6pPr>
                      <a:lvl7pPr marL="2971800" indent="-228600" eaLnBrk="0" fontAlgn="base" hangingPunct="0">
                        <a:spcBef>
                          <a:spcPct val="20000"/>
                        </a:spcBef>
                        <a:spcAft>
                          <a:spcPct val="0"/>
                        </a:spcAft>
                        <a:buFont typeface="Arial" charset="0"/>
                        <a:defRPr>
                          <a:solidFill>
                            <a:schemeClr val="tx1"/>
                          </a:solidFill>
                          <a:latin typeface="Calibri" charset="0"/>
                        </a:defRPr>
                      </a:lvl7pPr>
                      <a:lvl8pPr marL="3429000" indent="-228600" eaLnBrk="0" fontAlgn="base" hangingPunct="0">
                        <a:spcBef>
                          <a:spcPct val="20000"/>
                        </a:spcBef>
                        <a:spcAft>
                          <a:spcPct val="0"/>
                        </a:spcAft>
                        <a:buFont typeface="Arial" charset="0"/>
                        <a:defRPr>
                          <a:solidFill>
                            <a:schemeClr val="tx1"/>
                          </a:solidFill>
                          <a:latin typeface="Calibri" charset="0"/>
                        </a:defRPr>
                      </a:lvl8pPr>
                      <a:lvl9pPr marL="3886200" indent="-228600" eaLnBrk="0" fontAlgn="base" hangingPunct="0">
                        <a:spcBef>
                          <a:spcPct val="20000"/>
                        </a:spcBef>
                        <a:spcAft>
                          <a:spcPct val="0"/>
                        </a:spcAft>
                        <a:buFont typeface="Arial" charset="0"/>
                        <a:defRPr>
                          <a:solidFill>
                            <a:schemeClr val="tx1"/>
                          </a:solidFill>
                          <a:latin typeface="Calibri" charset="0"/>
                        </a:defRPr>
                      </a:lvl9pPr>
                    </a:lstStyle>
                    <a:p>
                      <a:pPr marL="171450" marR="0" lvl="0" indent="-17145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400" b="0" i="0" u="none" strike="noStrike" cap="none" normalizeH="0" baseline="0" dirty="0">
                          <a:ln>
                            <a:noFill/>
                          </a:ln>
                          <a:solidFill>
                            <a:srgbClr val="000000"/>
                          </a:solidFill>
                          <a:effectLst/>
                          <a:latin typeface="Times New Roman" charset="0"/>
                          <a:ea typeface="ヒラギノ角ゴ Pro W3" charset="-128"/>
                          <a:cs typeface="ヒラギノ角ゴ Pro W3" charset="-128"/>
                        </a:rPr>
                        <a:t>Intimate familiarity with rules, policies, and processes necessary</a:t>
                      </a:r>
                      <a:endParaRPr kumimoji="0" lang="en-US" altLang="en-US" sz="1000" b="0" i="0" u="none" strike="noStrike" cap="none" normalizeH="0" baseline="0" dirty="0">
                        <a:ln>
                          <a:noFill/>
                        </a:ln>
                        <a:solidFill>
                          <a:srgbClr val="000000"/>
                        </a:solidFill>
                        <a:effectLst/>
                        <a:latin typeface="HelveticaNeueLTStd-Cn" charset="0"/>
                        <a:ea typeface="ヒラギノ角ゴ Pro W3" charset="-128"/>
                        <a:cs typeface="ヒラギノ角ゴ Pro W3" charset="-128"/>
                      </a:endParaRPr>
                    </a:p>
                    <a:p>
                      <a:pPr marL="171450" marR="0" lvl="0" indent="-17145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400" b="0" i="0" u="none" strike="noStrike" cap="none" normalizeH="0" baseline="0" dirty="0">
                          <a:ln>
                            <a:noFill/>
                          </a:ln>
                          <a:solidFill>
                            <a:srgbClr val="000000"/>
                          </a:solidFill>
                          <a:effectLst/>
                          <a:latin typeface="Times New Roman" charset="0"/>
                          <a:ea typeface="ヒラギノ角ゴ Pro W3" charset="-128"/>
                          <a:cs typeface="ヒラギノ角ゴ Pro W3" charset="-128"/>
                        </a:rPr>
                        <a:t>Deep expertise in narrowly defined domain required</a:t>
                      </a:r>
                      <a:endParaRPr kumimoji="0" lang="en-US" altLang="en-US" sz="1000" b="0" i="0" u="none" strike="noStrike" cap="none" normalizeH="0" baseline="0" dirty="0">
                        <a:ln>
                          <a:noFill/>
                        </a:ln>
                        <a:solidFill>
                          <a:srgbClr val="000000"/>
                        </a:solidFill>
                        <a:effectLst/>
                        <a:latin typeface="HelveticaNeueLTStd-Cn" charset="0"/>
                        <a:ea typeface="ヒラギノ角ゴ Pro W3" charset="-128"/>
                        <a:cs typeface="ヒラギノ角ゴ Pro W3" charset="-128"/>
                      </a:endParaRPr>
                    </a:p>
                    <a:p>
                      <a:pPr marL="171450" marR="0" lvl="0" indent="-17145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400" b="0" i="0" u="none" strike="noStrike" cap="none" normalizeH="0" baseline="0" dirty="0">
                          <a:ln>
                            <a:noFill/>
                          </a:ln>
                          <a:solidFill>
                            <a:srgbClr val="000000"/>
                          </a:solidFill>
                          <a:effectLst/>
                          <a:latin typeface="Times New Roman" charset="0"/>
                          <a:ea typeface="ヒラギノ角ゴ Pro W3" charset="-128"/>
                          <a:cs typeface="ヒラギノ角ゴ Pro W3" charset="-128"/>
                        </a:rPr>
                        <a:t>Task-specific knowledge valued</a:t>
                      </a:r>
                      <a:endParaRPr kumimoji="0" lang="en-US" altLang="en-US" sz="1000" b="0" i="0" u="none" strike="noStrike" cap="none" normalizeH="0" baseline="0" dirty="0">
                        <a:ln>
                          <a:noFill/>
                        </a:ln>
                        <a:solidFill>
                          <a:srgbClr val="000000"/>
                        </a:solidFill>
                        <a:effectLst/>
                        <a:latin typeface="HelveticaNeueLTStd-Cn" charset="0"/>
                        <a:ea typeface="ヒラギノ角ゴ Pro W3" charset="-128"/>
                        <a:cs typeface="ヒラギノ角ゴ Pro W3" charset="-128"/>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171450" indent="-171450">
                        <a:spcBef>
                          <a:spcPct val="20000"/>
                        </a:spcBef>
                        <a:buFont typeface="Arial" charset="0"/>
                        <a:defRPr sz="2800">
                          <a:solidFill>
                            <a:schemeClr val="tx1"/>
                          </a:solidFill>
                          <a:latin typeface="Calibri" charset="0"/>
                        </a:defRPr>
                      </a:lvl1pPr>
                      <a:lvl2pPr marL="742950" indent="-285750">
                        <a:spcBef>
                          <a:spcPct val="20000"/>
                        </a:spcBef>
                        <a:buFont typeface="Arial" charset="0"/>
                        <a:defRPr sz="2400">
                          <a:solidFill>
                            <a:schemeClr val="tx1"/>
                          </a:solidFill>
                          <a:latin typeface="Calibri" charset="0"/>
                        </a:defRPr>
                      </a:lvl2pPr>
                      <a:lvl3pPr marL="1143000" indent="-228600">
                        <a:spcBef>
                          <a:spcPct val="20000"/>
                        </a:spcBef>
                        <a:buFont typeface="Arial" charset="0"/>
                        <a:defRPr sz="2000">
                          <a:solidFill>
                            <a:schemeClr val="tx1"/>
                          </a:solidFill>
                          <a:latin typeface="Calibri" charset="0"/>
                        </a:defRPr>
                      </a:lvl3pPr>
                      <a:lvl4pPr marL="1600200" indent="-228600">
                        <a:spcBef>
                          <a:spcPct val="20000"/>
                        </a:spcBef>
                        <a:buFont typeface="Arial" charset="0"/>
                        <a:defRPr>
                          <a:solidFill>
                            <a:schemeClr val="tx1"/>
                          </a:solidFill>
                          <a:latin typeface="Calibri" charset="0"/>
                        </a:defRPr>
                      </a:lvl4pPr>
                      <a:lvl5pPr marL="2057400" indent="-228600">
                        <a:spcBef>
                          <a:spcPct val="20000"/>
                        </a:spcBef>
                        <a:buFont typeface="Arial" charset="0"/>
                        <a:defRPr>
                          <a:solidFill>
                            <a:schemeClr val="tx1"/>
                          </a:solidFill>
                          <a:latin typeface="Calibri" charset="0"/>
                        </a:defRPr>
                      </a:lvl5pPr>
                      <a:lvl6pPr marL="2514600" indent="-228600" eaLnBrk="0" fontAlgn="base" hangingPunct="0">
                        <a:spcBef>
                          <a:spcPct val="20000"/>
                        </a:spcBef>
                        <a:spcAft>
                          <a:spcPct val="0"/>
                        </a:spcAft>
                        <a:buFont typeface="Arial" charset="0"/>
                        <a:defRPr>
                          <a:solidFill>
                            <a:schemeClr val="tx1"/>
                          </a:solidFill>
                          <a:latin typeface="Calibri" charset="0"/>
                        </a:defRPr>
                      </a:lvl6pPr>
                      <a:lvl7pPr marL="2971800" indent="-228600" eaLnBrk="0" fontAlgn="base" hangingPunct="0">
                        <a:spcBef>
                          <a:spcPct val="20000"/>
                        </a:spcBef>
                        <a:spcAft>
                          <a:spcPct val="0"/>
                        </a:spcAft>
                        <a:buFont typeface="Arial" charset="0"/>
                        <a:defRPr>
                          <a:solidFill>
                            <a:schemeClr val="tx1"/>
                          </a:solidFill>
                          <a:latin typeface="Calibri" charset="0"/>
                        </a:defRPr>
                      </a:lvl7pPr>
                      <a:lvl8pPr marL="3429000" indent="-228600" eaLnBrk="0" fontAlgn="base" hangingPunct="0">
                        <a:spcBef>
                          <a:spcPct val="20000"/>
                        </a:spcBef>
                        <a:spcAft>
                          <a:spcPct val="0"/>
                        </a:spcAft>
                        <a:buFont typeface="Arial" charset="0"/>
                        <a:defRPr>
                          <a:solidFill>
                            <a:schemeClr val="tx1"/>
                          </a:solidFill>
                          <a:latin typeface="Calibri" charset="0"/>
                        </a:defRPr>
                      </a:lvl8pPr>
                      <a:lvl9pPr marL="3886200" indent="-228600" eaLnBrk="0" fontAlgn="base" hangingPunct="0">
                        <a:spcBef>
                          <a:spcPct val="20000"/>
                        </a:spcBef>
                        <a:spcAft>
                          <a:spcPct val="0"/>
                        </a:spcAft>
                        <a:buFont typeface="Arial" charset="0"/>
                        <a:defRPr>
                          <a:solidFill>
                            <a:schemeClr val="tx1"/>
                          </a:solidFill>
                          <a:latin typeface="Calibri" charset="0"/>
                        </a:defRPr>
                      </a:lvl9pPr>
                    </a:lstStyle>
                    <a:p>
                      <a:pPr marL="171450" marR="0" lvl="0" indent="-17145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400" b="0" i="0" u="none" strike="noStrike" cap="none" normalizeH="0" baseline="0" dirty="0">
                          <a:ln>
                            <a:noFill/>
                          </a:ln>
                          <a:solidFill>
                            <a:srgbClr val="000000"/>
                          </a:solidFill>
                          <a:effectLst/>
                          <a:latin typeface="Times New Roman" charset="0"/>
                          <a:ea typeface="ヒラギノ角ゴ Pro W3" charset="-128"/>
                          <a:cs typeface="ヒラギノ角ゴ Pro W3" charset="-128"/>
                        </a:rPr>
                        <a:t>Clear understanding of organization</a:t>
                      </a:r>
                      <a:r>
                        <a:rPr kumimoji="0" lang="ja-JP" altLang="en-US" sz="1400" b="0" i="0" u="none" strike="noStrike" cap="none" normalizeH="0" baseline="0">
                          <a:ln>
                            <a:noFill/>
                          </a:ln>
                          <a:solidFill>
                            <a:srgbClr val="000000"/>
                          </a:solidFill>
                          <a:effectLst/>
                          <a:latin typeface="Times New Roman" charset="0"/>
                          <a:ea typeface="ヒラギノ角ゴ Pro W3" charset="-128"/>
                          <a:cs typeface="ヒラギノ角ゴ Pro W3" charset="-128"/>
                        </a:rPr>
                        <a:t>’</a:t>
                      </a:r>
                      <a:r>
                        <a:rPr kumimoji="0" lang="en-US" altLang="ja-JP" sz="1400" b="0" i="0" u="none" strike="noStrike" cap="none" normalizeH="0" baseline="0" dirty="0">
                          <a:ln>
                            <a:noFill/>
                          </a:ln>
                          <a:solidFill>
                            <a:srgbClr val="000000"/>
                          </a:solidFill>
                          <a:effectLst/>
                          <a:latin typeface="Times New Roman" charset="0"/>
                          <a:ea typeface="ヒラギノ角ゴ Pro W3" charset="-128"/>
                          <a:cs typeface="ヒラギノ角ゴ Pro W3" charset="-128"/>
                        </a:rPr>
                        <a:t>s core competencies and strategic intent</a:t>
                      </a:r>
                      <a:endParaRPr kumimoji="0" lang="en-US" altLang="ja-JP" sz="1000" b="0" i="0" u="none" strike="noStrike" cap="none" normalizeH="0" baseline="0" dirty="0">
                        <a:ln>
                          <a:noFill/>
                        </a:ln>
                        <a:solidFill>
                          <a:srgbClr val="000000"/>
                        </a:solidFill>
                        <a:effectLst/>
                        <a:latin typeface="HelveticaNeueLTStd-Cn" charset="0"/>
                        <a:ea typeface="ヒラギノ角ゴ Pro W3" charset="-128"/>
                        <a:cs typeface="ヒラギノ角ゴ Pro W3" charset="-128"/>
                      </a:endParaRPr>
                    </a:p>
                    <a:p>
                      <a:pPr marL="171450" marR="0" lvl="0" indent="-17145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400" b="0" i="0" u="none" strike="noStrike" cap="none" normalizeH="0" baseline="0" dirty="0">
                          <a:ln>
                            <a:noFill/>
                          </a:ln>
                          <a:solidFill>
                            <a:srgbClr val="000000"/>
                          </a:solidFill>
                          <a:effectLst/>
                          <a:latin typeface="Times New Roman" charset="0"/>
                          <a:ea typeface="ヒラギノ角ゴ Pro W3" charset="-128"/>
                          <a:cs typeface="ヒラギノ角ゴ Pro W3" charset="-128"/>
                        </a:rPr>
                        <a:t>Domain expertise in different areas</a:t>
                      </a:r>
                      <a:endParaRPr kumimoji="0" lang="en-US" altLang="en-US" sz="1000" b="0" i="0" u="none" strike="noStrike" cap="none" normalizeH="0" baseline="0" dirty="0">
                        <a:ln>
                          <a:noFill/>
                        </a:ln>
                        <a:solidFill>
                          <a:srgbClr val="000000"/>
                        </a:solidFill>
                        <a:effectLst/>
                        <a:latin typeface="HelveticaNeueLTStd-Cn" charset="0"/>
                        <a:ea typeface="ヒラギノ角ゴ Pro W3" charset="-128"/>
                        <a:cs typeface="ヒラギノ角ゴ Pro W3" charset="-128"/>
                      </a:endParaRPr>
                    </a:p>
                    <a:p>
                      <a:pPr marL="171450" marR="0" lvl="0" indent="-17145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400" b="0" i="0" u="none" strike="noStrike" cap="none" normalizeH="0" baseline="0" dirty="0">
                          <a:ln>
                            <a:noFill/>
                          </a:ln>
                          <a:solidFill>
                            <a:srgbClr val="000000"/>
                          </a:solidFill>
                          <a:effectLst/>
                          <a:latin typeface="Times New Roman" charset="0"/>
                          <a:ea typeface="ヒラギノ角ゴ Pro W3" charset="-128"/>
                          <a:cs typeface="ヒラギノ角ゴ Pro W3" charset="-128"/>
                        </a:rPr>
                        <a:t>Generalized knowledge of how to accomplish strategic goals valued</a:t>
                      </a:r>
                      <a:endParaRPr kumimoji="0" lang="en-US" altLang="en-US" sz="1000" b="0" i="0" u="none" strike="noStrike" cap="none" normalizeH="0" baseline="0" dirty="0">
                        <a:ln>
                          <a:noFill/>
                        </a:ln>
                        <a:solidFill>
                          <a:srgbClr val="000000"/>
                        </a:solidFill>
                        <a:effectLst/>
                        <a:latin typeface="HelveticaNeueLTStd-Cn" charset="0"/>
                        <a:ea typeface="ヒラギノ角ゴ Pro W3" charset="-128"/>
                        <a:cs typeface="ヒラギノ角ゴ Pro W3" charset="-128"/>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08013">
                <a:tc>
                  <a:txBody>
                    <a:bodyPr/>
                    <a:lstStyle>
                      <a:lvl1pPr>
                        <a:spcBef>
                          <a:spcPct val="20000"/>
                        </a:spcBef>
                        <a:buFont typeface="Arial" charset="0"/>
                        <a:defRPr sz="2800">
                          <a:solidFill>
                            <a:schemeClr val="tx1"/>
                          </a:solidFill>
                          <a:latin typeface="Calibri" charset="0"/>
                        </a:defRPr>
                      </a:lvl1pPr>
                      <a:lvl2pPr marL="742950" indent="-285750">
                        <a:spcBef>
                          <a:spcPct val="20000"/>
                        </a:spcBef>
                        <a:buFont typeface="Arial" charset="0"/>
                        <a:defRPr sz="2400">
                          <a:solidFill>
                            <a:schemeClr val="tx1"/>
                          </a:solidFill>
                          <a:latin typeface="Calibri" charset="0"/>
                        </a:defRPr>
                      </a:lvl2pPr>
                      <a:lvl3pPr marL="1143000" indent="-228600">
                        <a:spcBef>
                          <a:spcPct val="20000"/>
                        </a:spcBef>
                        <a:buFont typeface="Arial" charset="0"/>
                        <a:defRPr sz="2000">
                          <a:solidFill>
                            <a:schemeClr val="tx1"/>
                          </a:solidFill>
                          <a:latin typeface="Calibri" charset="0"/>
                        </a:defRPr>
                      </a:lvl3pPr>
                      <a:lvl4pPr marL="1600200" indent="-228600">
                        <a:spcBef>
                          <a:spcPct val="20000"/>
                        </a:spcBef>
                        <a:buFont typeface="Arial" charset="0"/>
                        <a:defRPr>
                          <a:solidFill>
                            <a:schemeClr val="tx1"/>
                          </a:solidFill>
                          <a:latin typeface="Calibri" charset="0"/>
                        </a:defRPr>
                      </a:lvl4pPr>
                      <a:lvl5pPr marL="2057400" indent="-228600">
                        <a:spcBef>
                          <a:spcPct val="20000"/>
                        </a:spcBef>
                        <a:buFont typeface="Arial" charset="0"/>
                        <a:defRPr>
                          <a:solidFill>
                            <a:schemeClr val="tx1"/>
                          </a:solidFill>
                          <a:latin typeface="Calibri" charset="0"/>
                        </a:defRPr>
                      </a:lvl5pPr>
                      <a:lvl6pPr marL="2514600" indent="-228600" eaLnBrk="0" fontAlgn="base" hangingPunct="0">
                        <a:spcBef>
                          <a:spcPct val="20000"/>
                        </a:spcBef>
                        <a:spcAft>
                          <a:spcPct val="0"/>
                        </a:spcAft>
                        <a:buFont typeface="Arial" charset="0"/>
                        <a:defRPr>
                          <a:solidFill>
                            <a:schemeClr val="tx1"/>
                          </a:solidFill>
                          <a:latin typeface="Calibri" charset="0"/>
                        </a:defRPr>
                      </a:lvl6pPr>
                      <a:lvl7pPr marL="2971800" indent="-228600" eaLnBrk="0" fontAlgn="base" hangingPunct="0">
                        <a:spcBef>
                          <a:spcPct val="20000"/>
                        </a:spcBef>
                        <a:spcAft>
                          <a:spcPct val="0"/>
                        </a:spcAft>
                        <a:buFont typeface="Arial" charset="0"/>
                        <a:defRPr>
                          <a:solidFill>
                            <a:schemeClr val="tx1"/>
                          </a:solidFill>
                          <a:latin typeface="Calibri" charset="0"/>
                        </a:defRPr>
                      </a:lvl7pPr>
                      <a:lvl8pPr marL="3429000" indent="-228600" eaLnBrk="0" fontAlgn="base" hangingPunct="0">
                        <a:spcBef>
                          <a:spcPct val="20000"/>
                        </a:spcBef>
                        <a:spcAft>
                          <a:spcPct val="0"/>
                        </a:spcAft>
                        <a:buFont typeface="Arial" charset="0"/>
                        <a:defRPr>
                          <a:solidFill>
                            <a:schemeClr val="tx1"/>
                          </a:solidFill>
                          <a:latin typeface="Calibri" charset="0"/>
                        </a:defRPr>
                      </a:lvl8pPr>
                      <a:lvl9pPr marL="3886200" indent="-2286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914400" rtl="0" eaLnBrk="1" fontAlgn="base" latinLnBrk="0" hangingPunct="1">
                        <a:lnSpc>
                          <a:spcPct val="200000"/>
                        </a:lnSpc>
                        <a:spcBef>
                          <a:spcPct val="0"/>
                        </a:spcBef>
                        <a:spcAft>
                          <a:spcPct val="0"/>
                        </a:spcAft>
                        <a:buClrTx/>
                        <a:buSzTx/>
                        <a:buFontTx/>
                        <a:buNone/>
                        <a:tabLst/>
                      </a:pPr>
                      <a:r>
                        <a:rPr kumimoji="0" lang="en-US" altLang="en-US" sz="1400" b="1" i="1" u="none" strike="noStrike" cap="none" normalizeH="0" baseline="0" dirty="0">
                          <a:ln>
                            <a:noFill/>
                          </a:ln>
                          <a:solidFill>
                            <a:srgbClr val="000000"/>
                          </a:solidFill>
                          <a:effectLst/>
                          <a:latin typeface="Times New Roman" charset="0"/>
                          <a:ea typeface="ヒラギノ角ゴ Pro W3" charset="-128"/>
                          <a:cs typeface="ヒラギノ角ゴ Pro W3" charset="-128"/>
                        </a:rPr>
                        <a:t>Centralization</a:t>
                      </a:r>
                      <a:endParaRPr kumimoji="0" lang="en-US" altLang="en-US" sz="1000" b="1" i="0" u="none" strike="noStrike" cap="none" normalizeH="0" baseline="0" dirty="0">
                        <a:ln>
                          <a:noFill/>
                        </a:ln>
                        <a:solidFill>
                          <a:srgbClr val="000000"/>
                        </a:solidFill>
                        <a:effectLst/>
                        <a:latin typeface="HelveticaNeueLTStd-Cn" charset="0"/>
                        <a:ea typeface="ヒラギノ角ゴ Pro W3" charset="-128"/>
                        <a:cs typeface="ヒラギノ角ゴ Pro W3" charset="-128"/>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171450" indent="-171450">
                        <a:spcBef>
                          <a:spcPct val="20000"/>
                        </a:spcBef>
                        <a:buFont typeface="Arial" charset="0"/>
                        <a:defRPr sz="2800">
                          <a:solidFill>
                            <a:schemeClr val="tx1"/>
                          </a:solidFill>
                          <a:latin typeface="Calibri" charset="0"/>
                        </a:defRPr>
                      </a:lvl1pPr>
                      <a:lvl2pPr marL="742950" indent="-285750">
                        <a:spcBef>
                          <a:spcPct val="20000"/>
                        </a:spcBef>
                        <a:buFont typeface="Arial" charset="0"/>
                        <a:defRPr sz="2400">
                          <a:solidFill>
                            <a:schemeClr val="tx1"/>
                          </a:solidFill>
                          <a:latin typeface="Calibri" charset="0"/>
                        </a:defRPr>
                      </a:lvl2pPr>
                      <a:lvl3pPr marL="1143000" indent="-228600">
                        <a:spcBef>
                          <a:spcPct val="20000"/>
                        </a:spcBef>
                        <a:buFont typeface="Arial" charset="0"/>
                        <a:defRPr sz="2000">
                          <a:solidFill>
                            <a:schemeClr val="tx1"/>
                          </a:solidFill>
                          <a:latin typeface="Calibri" charset="0"/>
                        </a:defRPr>
                      </a:lvl3pPr>
                      <a:lvl4pPr marL="1600200" indent="-228600">
                        <a:spcBef>
                          <a:spcPct val="20000"/>
                        </a:spcBef>
                        <a:buFont typeface="Arial" charset="0"/>
                        <a:defRPr>
                          <a:solidFill>
                            <a:schemeClr val="tx1"/>
                          </a:solidFill>
                          <a:latin typeface="Calibri" charset="0"/>
                        </a:defRPr>
                      </a:lvl4pPr>
                      <a:lvl5pPr marL="2057400" indent="-228600">
                        <a:spcBef>
                          <a:spcPct val="20000"/>
                        </a:spcBef>
                        <a:buFont typeface="Arial" charset="0"/>
                        <a:defRPr>
                          <a:solidFill>
                            <a:schemeClr val="tx1"/>
                          </a:solidFill>
                          <a:latin typeface="Calibri" charset="0"/>
                        </a:defRPr>
                      </a:lvl5pPr>
                      <a:lvl6pPr marL="2514600" indent="-228600" eaLnBrk="0" fontAlgn="base" hangingPunct="0">
                        <a:spcBef>
                          <a:spcPct val="20000"/>
                        </a:spcBef>
                        <a:spcAft>
                          <a:spcPct val="0"/>
                        </a:spcAft>
                        <a:buFont typeface="Arial" charset="0"/>
                        <a:defRPr>
                          <a:solidFill>
                            <a:schemeClr val="tx1"/>
                          </a:solidFill>
                          <a:latin typeface="Calibri" charset="0"/>
                        </a:defRPr>
                      </a:lvl6pPr>
                      <a:lvl7pPr marL="2971800" indent="-228600" eaLnBrk="0" fontAlgn="base" hangingPunct="0">
                        <a:spcBef>
                          <a:spcPct val="20000"/>
                        </a:spcBef>
                        <a:spcAft>
                          <a:spcPct val="0"/>
                        </a:spcAft>
                        <a:buFont typeface="Arial" charset="0"/>
                        <a:defRPr>
                          <a:solidFill>
                            <a:schemeClr val="tx1"/>
                          </a:solidFill>
                          <a:latin typeface="Calibri" charset="0"/>
                        </a:defRPr>
                      </a:lvl7pPr>
                      <a:lvl8pPr marL="3429000" indent="-228600" eaLnBrk="0" fontAlgn="base" hangingPunct="0">
                        <a:spcBef>
                          <a:spcPct val="20000"/>
                        </a:spcBef>
                        <a:spcAft>
                          <a:spcPct val="0"/>
                        </a:spcAft>
                        <a:buFont typeface="Arial" charset="0"/>
                        <a:defRPr>
                          <a:solidFill>
                            <a:schemeClr val="tx1"/>
                          </a:solidFill>
                          <a:latin typeface="Calibri" charset="0"/>
                        </a:defRPr>
                      </a:lvl8pPr>
                      <a:lvl9pPr marL="3886200" indent="-228600" eaLnBrk="0" fontAlgn="base" hangingPunct="0">
                        <a:spcBef>
                          <a:spcPct val="20000"/>
                        </a:spcBef>
                        <a:spcAft>
                          <a:spcPct val="0"/>
                        </a:spcAft>
                        <a:buFont typeface="Arial" charset="0"/>
                        <a:defRPr>
                          <a:solidFill>
                            <a:schemeClr val="tx1"/>
                          </a:solidFill>
                          <a:latin typeface="Calibri" charset="0"/>
                        </a:defRPr>
                      </a:lvl9pPr>
                    </a:lstStyle>
                    <a:p>
                      <a:pPr marL="171450" marR="0" lvl="0" indent="-17145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400" b="0" i="0" u="none" strike="noStrike" cap="none" normalizeH="0" baseline="0" dirty="0">
                          <a:ln>
                            <a:noFill/>
                          </a:ln>
                          <a:solidFill>
                            <a:srgbClr val="000000"/>
                          </a:solidFill>
                          <a:effectLst/>
                          <a:latin typeface="Times New Roman" charset="0"/>
                          <a:ea typeface="ヒラギノ角ゴ Pro W3" charset="-128"/>
                          <a:cs typeface="ヒラギノ角ゴ Pro W3" charset="-128"/>
                        </a:rPr>
                        <a:t>Decision power centralized at top</a:t>
                      </a:r>
                      <a:endParaRPr kumimoji="0" lang="en-US" altLang="en-US" sz="1000" b="0" i="0" u="none" strike="noStrike" cap="none" normalizeH="0" baseline="0" dirty="0">
                        <a:ln>
                          <a:noFill/>
                        </a:ln>
                        <a:solidFill>
                          <a:srgbClr val="000000"/>
                        </a:solidFill>
                        <a:effectLst/>
                        <a:latin typeface="HelveticaNeueLTStd-Cn" charset="0"/>
                        <a:ea typeface="ヒラギノ角ゴ Pro W3" charset="-128"/>
                        <a:cs typeface="ヒラギノ角ゴ Pro W3" charset="-128"/>
                      </a:endParaRPr>
                    </a:p>
                    <a:p>
                      <a:pPr marL="171450" marR="0" lvl="0" indent="-17145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400" b="0" i="0" u="none" strike="noStrike" cap="none" normalizeH="0" baseline="0" dirty="0">
                          <a:ln>
                            <a:noFill/>
                          </a:ln>
                          <a:solidFill>
                            <a:srgbClr val="000000"/>
                          </a:solidFill>
                          <a:effectLst/>
                          <a:latin typeface="Times New Roman" charset="0"/>
                          <a:ea typeface="ヒラギノ角ゴ Pro W3" charset="-128"/>
                          <a:cs typeface="ヒラギノ角ゴ Pro W3" charset="-128"/>
                        </a:rPr>
                        <a:t>Vertical (top-down) communication</a:t>
                      </a:r>
                      <a:endParaRPr kumimoji="0" lang="en-US" altLang="en-US" sz="1000" b="0" i="0" u="none" strike="noStrike" cap="none" normalizeH="0" baseline="0" dirty="0">
                        <a:ln>
                          <a:noFill/>
                        </a:ln>
                        <a:solidFill>
                          <a:srgbClr val="000000"/>
                        </a:solidFill>
                        <a:effectLst/>
                        <a:latin typeface="HelveticaNeueLTStd-Cn" charset="0"/>
                        <a:ea typeface="ヒラギノ角ゴ Pro W3" charset="-128"/>
                        <a:cs typeface="ヒラギノ角ゴ Pro W3" charset="-128"/>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171450" indent="-171450">
                        <a:spcBef>
                          <a:spcPct val="20000"/>
                        </a:spcBef>
                        <a:buFont typeface="Arial" charset="0"/>
                        <a:defRPr sz="2800">
                          <a:solidFill>
                            <a:schemeClr val="tx1"/>
                          </a:solidFill>
                          <a:latin typeface="Calibri" charset="0"/>
                        </a:defRPr>
                      </a:lvl1pPr>
                      <a:lvl2pPr marL="742950" indent="-285750">
                        <a:spcBef>
                          <a:spcPct val="20000"/>
                        </a:spcBef>
                        <a:buFont typeface="Arial" charset="0"/>
                        <a:defRPr sz="2400">
                          <a:solidFill>
                            <a:schemeClr val="tx1"/>
                          </a:solidFill>
                          <a:latin typeface="Calibri" charset="0"/>
                        </a:defRPr>
                      </a:lvl2pPr>
                      <a:lvl3pPr marL="1143000" indent="-228600">
                        <a:spcBef>
                          <a:spcPct val="20000"/>
                        </a:spcBef>
                        <a:buFont typeface="Arial" charset="0"/>
                        <a:defRPr sz="2000">
                          <a:solidFill>
                            <a:schemeClr val="tx1"/>
                          </a:solidFill>
                          <a:latin typeface="Calibri" charset="0"/>
                        </a:defRPr>
                      </a:lvl3pPr>
                      <a:lvl4pPr marL="1600200" indent="-228600">
                        <a:spcBef>
                          <a:spcPct val="20000"/>
                        </a:spcBef>
                        <a:buFont typeface="Arial" charset="0"/>
                        <a:defRPr>
                          <a:solidFill>
                            <a:schemeClr val="tx1"/>
                          </a:solidFill>
                          <a:latin typeface="Calibri" charset="0"/>
                        </a:defRPr>
                      </a:lvl4pPr>
                      <a:lvl5pPr marL="2057400" indent="-228600">
                        <a:spcBef>
                          <a:spcPct val="20000"/>
                        </a:spcBef>
                        <a:buFont typeface="Arial" charset="0"/>
                        <a:defRPr>
                          <a:solidFill>
                            <a:schemeClr val="tx1"/>
                          </a:solidFill>
                          <a:latin typeface="Calibri" charset="0"/>
                        </a:defRPr>
                      </a:lvl5pPr>
                      <a:lvl6pPr marL="2514600" indent="-228600" eaLnBrk="0" fontAlgn="base" hangingPunct="0">
                        <a:spcBef>
                          <a:spcPct val="20000"/>
                        </a:spcBef>
                        <a:spcAft>
                          <a:spcPct val="0"/>
                        </a:spcAft>
                        <a:buFont typeface="Arial" charset="0"/>
                        <a:defRPr>
                          <a:solidFill>
                            <a:schemeClr val="tx1"/>
                          </a:solidFill>
                          <a:latin typeface="Calibri" charset="0"/>
                        </a:defRPr>
                      </a:lvl6pPr>
                      <a:lvl7pPr marL="2971800" indent="-228600" eaLnBrk="0" fontAlgn="base" hangingPunct="0">
                        <a:spcBef>
                          <a:spcPct val="20000"/>
                        </a:spcBef>
                        <a:spcAft>
                          <a:spcPct val="0"/>
                        </a:spcAft>
                        <a:buFont typeface="Arial" charset="0"/>
                        <a:defRPr>
                          <a:solidFill>
                            <a:schemeClr val="tx1"/>
                          </a:solidFill>
                          <a:latin typeface="Calibri" charset="0"/>
                        </a:defRPr>
                      </a:lvl7pPr>
                      <a:lvl8pPr marL="3429000" indent="-228600" eaLnBrk="0" fontAlgn="base" hangingPunct="0">
                        <a:spcBef>
                          <a:spcPct val="20000"/>
                        </a:spcBef>
                        <a:spcAft>
                          <a:spcPct val="0"/>
                        </a:spcAft>
                        <a:buFont typeface="Arial" charset="0"/>
                        <a:defRPr>
                          <a:solidFill>
                            <a:schemeClr val="tx1"/>
                          </a:solidFill>
                          <a:latin typeface="Calibri" charset="0"/>
                        </a:defRPr>
                      </a:lvl8pPr>
                      <a:lvl9pPr marL="3886200" indent="-228600" eaLnBrk="0" fontAlgn="base" hangingPunct="0">
                        <a:spcBef>
                          <a:spcPct val="20000"/>
                        </a:spcBef>
                        <a:spcAft>
                          <a:spcPct val="0"/>
                        </a:spcAft>
                        <a:buFont typeface="Arial" charset="0"/>
                        <a:defRPr>
                          <a:solidFill>
                            <a:schemeClr val="tx1"/>
                          </a:solidFill>
                          <a:latin typeface="Calibri" charset="0"/>
                        </a:defRPr>
                      </a:lvl9pPr>
                    </a:lstStyle>
                    <a:p>
                      <a:pPr marL="171450" marR="0" lvl="0" indent="-17145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400" b="0" i="0" u="none" strike="noStrike" cap="none" normalizeH="0" baseline="0" dirty="0">
                          <a:ln>
                            <a:noFill/>
                          </a:ln>
                          <a:solidFill>
                            <a:srgbClr val="000000"/>
                          </a:solidFill>
                          <a:effectLst/>
                          <a:latin typeface="Times New Roman" charset="0"/>
                          <a:ea typeface="ヒラギノ角ゴ Pro W3" charset="-128"/>
                          <a:cs typeface="ヒラギノ角ゴ Pro W3" charset="-128"/>
                        </a:rPr>
                        <a:t>Distributed decision making</a:t>
                      </a:r>
                      <a:endParaRPr kumimoji="0" lang="en-US" altLang="en-US" sz="1000" b="0" i="0" u="none" strike="noStrike" cap="none" normalizeH="0" baseline="0" dirty="0">
                        <a:ln>
                          <a:noFill/>
                        </a:ln>
                        <a:solidFill>
                          <a:srgbClr val="000000"/>
                        </a:solidFill>
                        <a:effectLst/>
                        <a:latin typeface="HelveticaNeueLTStd-Cn" charset="0"/>
                        <a:ea typeface="ヒラギノ角ゴ Pro W3" charset="-128"/>
                        <a:cs typeface="ヒラギノ角ゴ Pro W3" charset="-128"/>
                      </a:endParaRPr>
                    </a:p>
                    <a:p>
                      <a:pPr marL="171450" marR="0" lvl="0" indent="-17145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400" b="0" i="0" u="none" strike="noStrike" cap="none" normalizeH="0" baseline="0" dirty="0">
                          <a:ln>
                            <a:noFill/>
                          </a:ln>
                          <a:solidFill>
                            <a:srgbClr val="000000"/>
                          </a:solidFill>
                          <a:effectLst/>
                          <a:latin typeface="Times New Roman" charset="0"/>
                          <a:ea typeface="ヒラギノ角ゴ Pro W3" charset="-128"/>
                          <a:cs typeface="ヒラギノ角ゴ Pro W3" charset="-128"/>
                        </a:rPr>
                        <a:t>Vertical (top-down and bottom-up) as well as horizontal communication</a:t>
                      </a:r>
                      <a:endParaRPr kumimoji="0" lang="en-US" altLang="en-US" sz="1000" b="0" i="0" u="none" strike="noStrike" cap="none" normalizeH="0" baseline="0" dirty="0">
                        <a:ln>
                          <a:noFill/>
                        </a:ln>
                        <a:solidFill>
                          <a:srgbClr val="000000"/>
                        </a:solidFill>
                        <a:effectLst/>
                        <a:latin typeface="HelveticaNeueLTStd-Cn" charset="0"/>
                        <a:ea typeface="ヒラギノ角ゴ Pro W3" charset="-128"/>
                        <a:cs typeface="ヒラギノ角ゴ Pro W3" charset="-128"/>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14413">
                <a:tc>
                  <a:txBody>
                    <a:bodyPr/>
                    <a:lstStyle>
                      <a:lvl1pPr>
                        <a:spcBef>
                          <a:spcPct val="20000"/>
                        </a:spcBef>
                        <a:buFont typeface="Arial" charset="0"/>
                        <a:defRPr sz="2800">
                          <a:solidFill>
                            <a:schemeClr val="tx1"/>
                          </a:solidFill>
                          <a:latin typeface="Calibri" charset="0"/>
                        </a:defRPr>
                      </a:lvl1pPr>
                      <a:lvl2pPr marL="742950" indent="-285750">
                        <a:spcBef>
                          <a:spcPct val="20000"/>
                        </a:spcBef>
                        <a:buFont typeface="Arial" charset="0"/>
                        <a:defRPr sz="2400">
                          <a:solidFill>
                            <a:schemeClr val="tx1"/>
                          </a:solidFill>
                          <a:latin typeface="Calibri" charset="0"/>
                        </a:defRPr>
                      </a:lvl2pPr>
                      <a:lvl3pPr marL="1143000" indent="-228600">
                        <a:spcBef>
                          <a:spcPct val="20000"/>
                        </a:spcBef>
                        <a:buFont typeface="Arial" charset="0"/>
                        <a:defRPr sz="2000">
                          <a:solidFill>
                            <a:schemeClr val="tx1"/>
                          </a:solidFill>
                          <a:latin typeface="Calibri" charset="0"/>
                        </a:defRPr>
                      </a:lvl3pPr>
                      <a:lvl4pPr marL="1600200" indent="-228600">
                        <a:spcBef>
                          <a:spcPct val="20000"/>
                        </a:spcBef>
                        <a:buFont typeface="Arial" charset="0"/>
                        <a:defRPr>
                          <a:solidFill>
                            <a:schemeClr val="tx1"/>
                          </a:solidFill>
                          <a:latin typeface="Calibri" charset="0"/>
                        </a:defRPr>
                      </a:lvl4pPr>
                      <a:lvl5pPr marL="2057400" indent="-228600">
                        <a:spcBef>
                          <a:spcPct val="20000"/>
                        </a:spcBef>
                        <a:buFont typeface="Arial" charset="0"/>
                        <a:defRPr>
                          <a:solidFill>
                            <a:schemeClr val="tx1"/>
                          </a:solidFill>
                          <a:latin typeface="Calibri" charset="0"/>
                        </a:defRPr>
                      </a:lvl5pPr>
                      <a:lvl6pPr marL="2514600" indent="-228600" eaLnBrk="0" fontAlgn="base" hangingPunct="0">
                        <a:spcBef>
                          <a:spcPct val="20000"/>
                        </a:spcBef>
                        <a:spcAft>
                          <a:spcPct val="0"/>
                        </a:spcAft>
                        <a:buFont typeface="Arial" charset="0"/>
                        <a:defRPr>
                          <a:solidFill>
                            <a:schemeClr val="tx1"/>
                          </a:solidFill>
                          <a:latin typeface="Calibri" charset="0"/>
                        </a:defRPr>
                      </a:lvl6pPr>
                      <a:lvl7pPr marL="2971800" indent="-228600" eaLnBrk="0" fontAlgn="base" hangingPunct="0">
                        <a:spcBef>
                          <a:spcPct val="20000"/>
                        </a:spcBef>
                        <a:spcAft>
                          <a:spcPct val="0"/>
                        </a:spcAft>
                        <a:buFont typeface="Arial" charset="0"/>
                        <a:defRPr>
                          <a:solidFill>
                            <a:schemeClr val="tx1"/>
                          </a:solidFill>
                          <a:latin typeface="Calibri" charset="0"/>
                        </a:defRPr>
                      </a:lvl7pPr>
                      <a:lvl8pPr marL="3429000" indent="-228600" eaLnBrk="0" fontAlgn="base" hangingPunct="0">
                        <a:spcBef>
                          <a:spcPct val="20000"/>
                        </a:spcBef>
                        <a:spcAft>
                          <a:spcPct val="0"/>
                        </a:spcAft>
                        <a:buFont typeface="Arial" charset="0"/>
                        <a:defRPr>
                          <a:solidFill>
                            <a:schemeClr val="tx1"/>
                          </a:solidFill>
                          <a:latin typeface="Calibri" charset="0"/>
                        </a:defRPr>
                      </a:lvl8pPr>
                      <a:lvl9pPr marL="3886200" indent="-2286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914400" rtl="0" eaLnBrk="1" fontAlgn="base" latinLnBrk="0" hangingPunct="1">
                        <a:lnSpc>
                          <a:spcPct val="200000"/>
                        </a:lnSpc>
                        <a:spcBef>
                          <a:spcPct val="0"/>
                        </a:spcBef>
                        <a:spcAft>
                          <a:spcPct val="0"/>
                        </a:spcAft>
                        <a:buClrTx/>
                        <a:buSzTx/>
                        <a:buFontTx/>
                        <a:buNone/>
                        <a:tabLst/>
                      </a:pPr>
                      <a:r>
                        <a:rPr kumimoji="0" lang="en-US" altLang="en-US" sz="1400" b="1" i="1" u="none" strike="noStrike" cap="none" normalizeH="0" baseline="0" dirty="0">
                          <a:ln>
                            <a:noFill/>
                          </a:ln>
                          <a:solidFill>
                            <a:srgbClr val="000000"/>
                          </a:solidFill>
                          <a:effectLst/>
                          <a:latin typeface="Times New Roman" charset="0"/>
                          <a:ea typeface="ヒラギノ角ゴ Pro W3" charset="-128"/>
                          <a:cs typeface="ヒラギノ角ゴ Pro W3" charset="-128"/>
                        </a:rPr>
                        <a:t>Hierarchy</a:t>
                      </a:r>
                      <a:endParaRPr kumimoji="0" lang="en-US" altLang="en-US" sz="1000" b="1" i="0" u="none" strike="noStrike" cap="none" normalizeH="0" baseline="0" dirty="0">
                        <a:ln>
                          <a:noFill/>
                        </a:ln>
                        <a:solidFill>
                          <a:srgbClr val="000000"/>
                        </a:solidFill>
                        <a:effectLst/>
                        <a:latin typeface="HelveticaNeueLTStd-Cn" charset="0"/>
                        <a:ea typeface="ヒラギノ角ゴ Pro W3" charset="-128"/>
                        <a:cs typeface="ヒラギノ角ゴ Pro W3" charset="-128"/>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171450" indent="-171450">
                        <a:spcBef>
                          <a:spcPct val="20000"/>
                        </a:spcBef>
                        <a:buFont typeface="Arial" charset="0"/>
                        <a:defRPr sz="2800">
                          <a:solidFill>
                            <a:schemeClr val="tx1"/>
                          </a:solidFill>
                          <a:latin typeface="Calibri" charset="0"/>
                        </a:defRPr>
                      </a:lvl1pPr>
                      <a:lvl2pPr marL="742950" indent="-285750">
                        <a:spcBef>
                          <a:spcPct val="20000"/>
                        </a:spcBef>
                        <a:buFont typeface="Arial" charset="0"/>
                        <a:defRPr sz="2400">
                          <a:solidFill>
                            <a:schemeClr val="tx1"/>
                          </a:solidFill>
                          <a:latin typeface="Calibri" charset="0"/>
                        </a:defRPr>
                      </a:lvl2pPr>
                      <a:lvl3pPr marL="1143000" indent="-228600">
                        <a:spcBef>
                          <a:spcPct val="20000"/>
                        </a:spcBef>
                        <a:buFont typeface="Arial" charset="0"/>
                        <a:defRPr sz="2000">
                          <a:solidFill>
                            <a:schemeClr val="tx1"/>
                          </a:solidFill>
                          <a:latin typeface="Calibri" charset="0"/>
                        </a:defRPr>
                      </a:lvl3pPr>
                      <a:lvl4pPr marL="1600200" indent="-228600">
                        <a:spcBef>
                          <a:spcPct val="20000"/>
                        </a:spcBef>
                        <a:buFont typeface="Arial" charset="0"/>
                        <a:defRPr>
                          <a:solidFill>
                            <a:schemeClr val="tx1"/>
                          </a:solidFill>
                          <a:latin typeface="Calibri" charset="0"/>
                        </a:defRPr>
                      </a:lvl4pPr>
                      <a:lvl5pPr marL="2057400" indent="-228600">
                        <a:spcBef>
                          <a:spcPct val="20000"/>
                        </a:spcBef>
                        <a:buFont typeface="Arial" charset="0"/>
                        <a:defRPr>
                          <a:solidFill>
                            <a:schemeClr val="tx1"/>
                          </a:solidFill>
                          <a:latin typeface="Calibri" charset="0"/>
                        </a:defRPr>
                      </a:lvl5pPr>
                      <a:lvl6pPr marL="2514600" indent="-228600" eaLnBrk="0" fontAlgn="base" hangingPunct="0">
                        <a:spcBef>
                          <a:spcPct val="20000"/>
                        </a:spcBef>
                        <a:spcAft>
                          <a:spcPct val="0"/>
                        </a:spcAft>
                        <a:buFont typeface="Arial" charset="0"/>
                        <a:defRPr>
                          <a:solidFill>
                            <a:schemeClr val="tx1"/>
                          </a:solidFill>
                          <a:latin typeface="Calibri" charset="0"/>
                        </a:defRPr>
                      </a:lvl6pPr>
                      <a:lvl7pPr marL="2971800" indent="-228600" eaLnBrk="0" fontAlgn="base" hangingPunct="0">
                        <a:spcBef>
                          <a:spcPct val="20000"/>
                        </a:spcBef>
                        <a:spcAft>
                          <a:spcPct val="0"/>
                        </a:spcAft>
                        <a:buFont typeface="Arial" charset="0"/>
                        <a:defRPr>
                          <a:solidFill>
                            <a:schemeClr val="tx1"/>
                          </a:solidFill>
                          <a:latin typeface="Calibri" charset="0"/>
                        </a:defRPr>
                      </a:lvl7pPr>
                      <a:lvl8pPr marL="3429000" indent="-228600" eaLnBrk="0" fontAlgn="base" hangingPunct="0">
                        <a:spcBef>
                          <a:spcPct val="20000"/>
                        </a:spcBef>
                        <a:spcAft>
                          <a:spcPct val="0"/>
                        </a:spcAft>
                        <a:buFont typeface="Arial" charset="0"/>
                        <a:defRPr>
                          <a:solidFill>
                            <a:schemeClr val="tx1"/>
                          </a:solidFill>
                          <a:latin typeface="Calibri" charset="0"/>
                        </a:defRPr>
                      </a:lvl8pPr>
                      <a:lvl9pPr marL="3886200" indent="-228600" eaLnBrk="0" fontAlgn="base" hangingPunct="0">
                        <a:spcBef>
                          <a:spcPct val="20000"/>
                        </a:spcBef>
                        <a:spcAft>
                          <a:spcPct val="0"/>
                        </a:spcAft>
                        <a:buFont typeface="Arial" charset="0"/>
                        <a:defRPr>
                          <a:solidFill>
                            <a:schemeClr val="tx1"/>
                          </a:solidFill>
                          <a:latin typeface="Calibri" charset="0"/>
                        </a:defRPr>
                      </a:lvl9pPr>
                    </a:lstStyle>
                    <a:p>
                      <a:pPr marL="171450" marR="0" lvl="0" indent="-17145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400" b="0" i="0" u="none" strike="noStrike" cap="none" normalizeH="0" baseline="0" dirty="0">
                          <a:ln>
                            <a:noFill/>
                          </a:ln>
                          <a:solidFill>
                            <a:srgbClr val="000000"/>
                          </a:solidFill>
                          <a:effectLst/>
                          <a:latin typeface="Times New Roman" charset="0"/>
                          <a:ea typeface="ヒラギノ角ゴ Pro W3" charset="-128"/>
                          <a:cs typeface="ヒラギノ角ゴ Pro W3" charset="-128"/>
                        </a:rPr>
                        <a:t>Tall structures</a:t>
                      </a:r>
                      <a:endParaRPr kumimoji="0" lang="en-US" altLang="en-US" sz="1000" b="0" i="0" u="none" strike="noStrike" cap="none" normalizeH="0" baseline="0" dirty="0">
                        <a:ln>
                          <a:noFill/>
                        </a:ln>
                        <a:solidFill>
                          <a:srgbClr val="000000"/>
                        </a:solidFill>
                        <a:effectLst/>
                        <a:latin typeface="HelveticaNeueLTStd-Cn" charset="0"/>
                        <a:ea typeface="ヒラギノ角ゴ Pro W3" charset="-128"/>
                        <a:cs typeface="ヒラギノ角ゴ Pro W3" charset="-128"/>
                      </a:endParaRPr>
                    </a:p>
                    <a:p>
                      <a:pPr marL="171450" marR="0" lvl="0" indent="-17145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400" b="0" i="0" u="none" strike="noStrike" cap="none" normalizeH="0" baseline="0" dirty="0">
                          <a:ln>
                            <a:noFill/>
                          </a:ln>
                          <a:solidFill>
                            <a:srgbClr val="000000"/>
                          </a:solidFill>
                          <a:effectLst/>
                          <a:latin typeface="Times New Roman" charset="0"/>
                          <a:ea typeface="ヒラギノ角ゴ Pro W3" charset="-128"/>
                          <a:cs typeface="ヒラギノ角ゴ Pro W3" charset="-128"/>
                        </a:rPr>
                        <a:t>Low span of control</a:t>
                      </a:r>
                      <a:endParaRPr kumimoji="0" lang="en-US" altLang="en-US" sz="1000" b="0" i="0" u="none" strike="noStrike" cap="none" normalizeH="0" baseline="0" dirty="0">
                        <a:ln>
                          <a:noFill/>
                        </a:ln>
                        <a:solidFill>
                          <a:srgbClr val="000000"/>
                        </a:solidFill>
                        <a:effectLst/>
                        <a:latin typeface="HelveticaNeueLTStd-Cn" charset="0"/>
                        <a:ea typeface="ヒラギノ角ゴ Pro W3" charset="-128"/>
                        <a:cs typeface="ヒラギノ角ゴ Pro W3" charset="-128"/>
                      </a:endParaRPr>
                    </a:p>
                    <a:p>
                      <a:pPr marL="171450" marR="0" lvl="0" indent="-17145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400" b="0" i="0" u="none" strike="noStrike" cap="none" normalizeH="0" baseline="0" dirty="0">
                          <a:ln>
                            <a:noFill/>
                          </a:ln>
                          <a:solidFill>
                            <a:srgbClr val="000000"/>
                          </a:solidFill>
                          <a:effectLst/>
                          <a:latin typeface="Times New Roman" charset="0"/>
                          <a:ea typeface="ヒラギノ角ゴ Pro W3" charset="-128"/>
                          <a:cs typeface="ヒラギノ角ゴ Pro W3" charset="-128"/>
                        </a:rPr>
                        <a:t>Clear lines of authority</a:t>
                      </a:r>
                      <a:endParaRPr kumimoji="0" lang="en-US" altLang="en-US" sz="1000" b="0" i="0" u="none" strike="noStrike" cap="none" normalizeH="0" baseline="0" dirty="0">
                        <a:ln>
                          <a:noFill/>
                        </a:ln>
                        <a:solidFill>
                          <a:srgbClr val="000000"/>
                        </a:solidFill>
                        <a:effectLst/>
                        <a:latin typeface="HelveticaNeueLTStd-Cn" charset="0"/>
                        <a:ea typeface="ヒラギノ角ゴ Pro W3" charset="-128"/>
                        <a:cs typeface="ヒラギノ角ゴ Pro W3" charset="-128"/>
                      </a:endParaRPr>
                    </a:p>
                    <a:p>
                      <a:pPr marL="171450" marR="0" lvl="0" indent="-17145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400" b="0" i="0" u="none" strike="noStrike" cap="none" normalizeH="0" baseline="0" dirty="0">
                          <a:ln>
                            <a:noFill/>
                          </a:ln>
                          <a:solidFill>
                            <a:srgbClr val="000000"/>
                          </a:solidFill>
                          <a:effectLst/>
                          <a:latin typeface="Times New Roman" charset="0"/>
                          <a:ea typeface="ヒラギノ角ゴ Pro W3" charset="-128"/>
                          <a:cs typeface="ヒラギノ角ゴ Pro W3" charset="-128"/>
                        </a:rPr>
                        <a:t>Command and control</a:t>
                      </a:r>
                      <a:endParaRPr kumimoji="0" lang="en-US" altLang="en-US" sz="1000" b="0" i="0" u="none" strike="noStrike" cap="none" normalizeH="0" baseline="0" dirty="0">
                        <a:ln>
                          <a:noFill/>
                        </a:ln>
                        <a:solidFill>
                          <a:srgbClr val="000000"/>
                        </a:solidFill>
                        <a:effectLst/>
                        <a:latin typeface="HelveticaNeueLTStd-Cn" charset="0"/>
                        <a:ea typeface="ヒラギノ角ゴ Pro W3" charset="-128"/>
                        <a:cs typeface="ヒラギノ角ゴ Pro W3" charset="-128"/>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171450" indent="-171450">
                        <a:spcBef>
                          <a:spcPct val="20000"/>
                        </a:spcBef>
                        <a:buFont typeface="Arial" charset="0"/>
                        <a:defRPr sz="2800">
                          <a:solidFill>
                            <a:schemeClr val="tx1"/>
                          </a:solidFill>
                          <a:latin typeface="Calibri" charset="0"/>
                        </a:defRPr>
                      </a:lvl1pPr>
                      <a:lvl2pPr marL="742950" indent="-285750">
                        <a:spcBef>
                          <a:spcPct val="20000"/>
                        </a:spcBef>
                        <a:buFont typeface="Arial" charset="0"/>
                        <a:defRPr sz="2400">
                          <a:solidFill>
                            <a:schemeClr val="tx1"/>
                          </a:solidFill>
                          <a:latin typeface="Calibri" charset="0"/>
                        </a:defRPr>
                      </a:lvl2pPr>
                      <a:lvl3pPr marL="1143000" indent="-228600">
                        <a:spcBef>
                          <a:spcPct val="20000"/>
                        </a:spcBef>
                        <a:buFont typeface="Arial" charset="0"/>
                        <a:defRPr sz="2000">
                          <a:solidFill>
                            <a:schemeClr val="tx1"/>
                          </a:solidFill>
                          <a:latin typeface="Calibri" charset="0"/>
                        </a:defRPr>
                      </a:lvl3pPr>
                      <a:lvl4pPr marL="1600200" indent="-228600">
                        <a:spcBef>
                          <a:spcPct val="20000"/>
                        </a:spcBef>
                        <a:buFont typeface="Arial" charset="0"/>
                        <a:defRPr>
                          <a:solidFill>
                            <a:schemeClr val="tx1"/>
                          </a:solidFill>
                          <a:latin typeface="Calibri" charset="0"/>
                        </a:defRPr>
                      </a:lvl4pPr>
                      <a:lvl5pPr marL="2057400" indent="-228600">
                        <a:spcBef>
                          <a:spcPct val="20000"/>
                        </a:spcBef>
                        <a:buFont typeface="Arial" charset="0"/>
                        <a:defRPr>
                          <a:solidFill>
                            <a:schemeClr val="tx1"/>
                          </a:solidFill>
                          <a:latin typeface="Calibri" charset="0"/>
                        </a:defRPr>
                      </a:lvl5pPr>
                      <a:lvl6pPr marL="2514600" indent="-228600" eaLnBrk="0" fontAlgn="base" hangingPunct="0">
                        <a:spcBef>
                          <a:spcPct val="20000"/>
                        </a:spcBef>
                        <a:spcAft>
                          <a:spcPct val="0"/>
                        </a:spcAft>
                        <a:buFont typeface="Arial" charset="0"/>
                        <a:defRPr>
                          <a:solidFill>
                            <a:schemeClr val="tx1"/>
                          </a:solidFill>
                          <a:latin typeface="Calibri" charset="0"/>
                        </a:defRPr>
                      </a:lvl6pPr>
                      <a:lvl7pPr marL="2971800" indent="-228600" eaLnBrk="0" fontAlgn="base" hangingPunct="0">
                        <a:spcBef>
                          <a:spcPct val="20000"/>
                        </a:spcBef>
                        <a:spcAft>
                          <a:spcPct val="0"/>
                        </a:spcAft>
                        <a:buFont typeface="Arial" charset="0"/>
                        <a:defRPr>
                          <a:solidFill>
                            <a:schemeClr val="tx1"/>
                          </a:solidFill>
                          <a:latin typeface="Calibri" charset="0"/>
                        </a:defRPr>
                      </a:lvl7pPr>
                      <a:lvl8pPr marL="3429000" indent="-228600" eaLnBrk="0" fontAlgn="base" hangingPunct="0">
                        <a:spcBef>
                          <a:spcPct val="20000"/>
                        </a:spcBef>
                        <a:spcAft>
                          <a:spcPct val="0"/>
                        </a:spcAft>
                        <a:buFont typeface="Arial" charset="0"/>
                        <a:defRPr>
                          <a:solidFill>
                            <a:schemeClr val="tx1"/>
                          </a:solidFill>
                          <a:latin typeface="Calibri" charset="0"/>
                        </a:defRPr>
                      </a:lvl8pPr>
                      <a:lvl9pPr marL="3886200" indent="-228600" eaLnBrk="0" fontAlgn="base" hangingPunct="0">
                        <a:spcBef>
                          <a:spcPct val="20000"/>
                        </a:spcBef>
                        <a:spcAft>
                          <a:spcPct val="0"/>
                        </a:spcAft>
                        <a:buFont typeface="Arial" charset="0"/>
                        <a:defRPr>
                          <a:solidFill>
                            <a:schemeClr val="tx1"/>
                          </a:solidFill>
                          <a:latin typeface="Calibri" charset="0"/>
                        </a:defRPr>
                      </a:lvl9pPr>
                    </a:lstStyle>
                    <a:p>
                      <a:pPr marL="171450" marR="0" lvl="0" indent="-17145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400" b="0" i="0" u="none" strike="noStrike" cap="none" normalizeH="0" baseline="0" dirty="0">
                          <a:ln>
                            <a:noFill/>
                          </a:ln>
                          <a:solidFill>
                            <a:srgbClr val="000000"/>
                          </a:solidFill>
                          <a:effectLst/>
                          <a:latin typeface="Times New Roman" charset="0"/>
                          <a:ea typeface="ヒラギノ角ゴ Pro W3" charset="-128"/>
                          <a:cs typeface="ヒラギノ角ゴ Pro W3" charset="-128"/>
                        </a:rPr>
                        <a:t>Flat structures</a:t>
                      </a:r>
                      <a:endParaRPr kumimoji="0" lang="en-US" altLang="en-US" sz="1000" b="0" i="0" u="none" strike="noStrike" cap="none" normalizeH="0" baseline="0" dirty="0">
                        <a:ln>
                          <a:noFill/>
                        </a:ln>
                        <a:solidFill>
                          <a:srgbClr val="000000"/>
                        </a:solidFill>
                        <a:effectLst/>
                        <a:latin typeface="HelveticaNeueLTStd-Cn" charset="0"/>
                        <a:ea typeface="ヒラギノ角ゴ Pro W3" charset="-128"/>
                        <a:cs typeface="ヒラギノ角ゴ Pro W3" charset="-128"/>
                      </a:endParaRPr>
                    </a:p>
                    <a:p>
                      <a:pPr marL="171450" marR="0" lvl="0" indent="-17145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400" b="0" i="0" u="none" strike="noStrike" cap="none" normalizeH="0" baseline="0" dirty="0">
                          <a:ln>
                            <a:noFill/>
                          </a:ln>
                          <a:solidFill>
                            <a:srgbClr val="000000"/>
                          </a:solidFill>
                          <a:effectLst/>
                          <a:latin typeface="Times New Roman" charset="0"/>
                          <a:ea typeface="ヒラギノ角ゴ Pro W3" charset="-128"/>
                          <a:cs typeface="ヒラギノ角ゴ Pro W3" charset="-128"/>
                        </a:rPr>
                        <a:t>High span of control</a:t>
                      </a:r>
                      <a:endParaRPr kumimoji="0" lang="en-US" altLang="en-US" sz="1000" b="0" i="0" u="none" strike="noStrike" cap="none" normalizeH="0" baseline="0" dirty="0">
                        <a:ln>
                          <a:noFill/>
                        </a:ln>
                        <a:solidFill>
                          <a:srgbClr val="000000"/>
                        </a:solidFill>
                        <a:effectLst/>
                        <a:latin typeface="HelveticaNeueLTStd-Cn" charset="0"/>
                        <a:ea typeface="ヒラギノ角ゴ Pro W3" charset="-128"/>
                        <a:cs typeface="ヒラギノ角ゴ Pro W3" charset="-128"/>
                      </a:endParaRPr>
                    </a:p>
                    <a:p>
                      <a:pPr marL="171450" marR="0" lvl="0" indent="-17145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400" b="0" i="0" u="none" strike="noStrike" cap="none" normalizeH="0" baseline="0" dirty="0">
                          <a:ln>
                            <a:noFill/>
                          </a:ln>
                          <a:solidFill>
                            <a:srgbClr val="000000"/>
                          </a:solidFill>
                          <a:effectLst/>
                          <a:latin typeface="Times New Roman" charset="0"/>
                          <a:ea typeface="ヒラギノ角ゴ Pro W3" charset="-128"/>
                          <a:cs typeface="ヒラギノ角ゴ Pro W3" charset="-128"/>
                        </a:rPr>
                        <a:t>Horizontal as well as two-way vertical communication</a:t>
                      </a:r>
                      <a:endParaRPr kumimoji="0" lang="en-US" altLang="en-US" sz="1000" b="0" i="0" u="none" strike="noStrike" cap="none" normalizeH="0" baseline="0" dirty="0">
                        <a:ln>
                          <a:noFill/>
                        </a:ln>
                        <a:solidFill>
                          <a:srgbClr val="000000"/>
                        </a:solidFill>
                        <a:effectLst/>
                        <a:latin typeface="HelveticaNeueLTStd-Cn" charset="0"/>
                        <a:ea typeface="ヒラギノ角ゴ Pro W3" charset="-128"/>
                        <a:cs typeface="ヒラギノ角ゴ Pro W3" charset="-128"/>
                      </a:endParaRPr>
                    </a:p>
                    <a:p>
                      <a:pPr marL="171450" marR="0" lvl="0" indent="-17145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400" b="0" i="0" u="none" strike="noStrike" cap="none" normalizeH="0" baseline="0" dirty="0">
                          <a:ln>
                            <a:noFill/>
                          </a:ln>
                          <a:solidFill>
                            <a:srgbClr val="000000"/>
                          </a:solidFill>
                          <a:effectLst/>
                          <a:latin typeface="Times New Roman" charset="0"/>
                          <a:ea typeface="ヒラギノ角ゴ Pro W3" charset="-128"/>
                          <a:cs typeface="ヒラギノ角ゴ Pro W3" charset="-128"/>
                        </a:rPr>
                        <a:t>Mutual adjustment</a:t>
                      </a:r>
                      <a:endParaRPr kumimoji="0" lang="en-US" altLang="en-US" sz="1000" b="0" i="0" u="none" strike="noStrike" cap="none" normalizeH="0" baseline="0" dirty="0">
                        <a:ln>
                          <a:noFill/>
                        </a:ln>
                        <a:solidFill>
                          <a:srgbClr val="000000"/>
                        </a:solidFill>
                        <a:effectLst/>
                        <a:latin typeface="HelveticaNeueLTStd-Cn" charset="0"/>
                        <a:ea typeface="ヒラギノ角ゴ Pro W3" charset="-128"/>
                        <a:cs typeface="ヒラギノ角ゴ Pro W3" charset="-128"/>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06400">
                <a:tc>
                  <a:txBody>
                    <a:bodyPr/>
                    <a:lstStyle>
                      <a:lvl1pPr>
                        <a:spcBef>
                          <a:spcPct val="20000"/>
                        </a:spcBef>
                        <a:buFont typeface="Arial" charset="0"/>
                        <a:defRPr sz="2800">
                          <a:solidFill>
                            <a:schemeClr val="tx1"/>
                          </a:solidFill>
                          <a:latin typeface="Calibri" charset="0"/>
                        </a:defRPr>
                      </a:lvl1pPr>
                      <a:lvl2pPr marL="742950" indent="-285750">
                        <a:spcBef>
                          <a:spcPct val="20000"/>
                        </a:spcBef>
                        <a:buFont typeface="Arial" charset="0"/>
                        <a:defRPr sz="2400">
                          <a:solidFill>
                            <a:schemeClr val="tx1"/>
                          </a:solidFill>
                          <a:latin typeface="Calibri" charset="0"/>
                        </a:defRPr>
                      </a:lvl2pPr>
                      <a:lvl3pPr marL="1143000" indent="-228600">
                        <a:spcBef>
                          <a:spcPct val="20000"/>
                        </a:spcBef>
                        <a:buFont typeface="Arial" charset="0"/>
                        <a:defRPr sz="2000">
                          <a:solidFill>
                            <a:schemeClr val="tx1"/>
                          </a:solidFill>
                          <a:latin typeface="Calibri" charset="0"/>
                        </a:defRPr>
                      </a:lvl3pPr>
                      <a:lvl4pPr marL="1600200" indent="-228600">
                        <a:spcBef>
                          <a:spcPct val="20000"/>
                        </a:spcBef>
                        <a:buFont typeface="Arial" charset="0"/>
                        <a:defRPr>
                          <a:solidFill>
                            <a:schemeClr val="tx1"/>
                          </a:solidFill>
                          <a:latin typeface="Calibri" charset="0"/>
                        </a:defRPr>
                      </a:lvl4pPr>
                      <a:lvl5pPr marL="2057400" indent="-228600">
                        <a:spcBef>
                          <a:spcPct val="20000"/>
                        </a:spcBef>
                        <a:buFont typeface="Arial" charset="0"/>
                        <a:defRPr>
                          <a:solidFill>
                            <a:schemeClr val="tx1"/>
                          </a:solidFill>
                          <a:latin typeface="Calibri" charset="0"/>
                        </a:defRPr>
                      </a:lvl5pPr>
                      <a:lvl6pPr marL="2514600" indent="-228600" eaLnBrk="0" fontAlgn="base" hangingPunct="0">
                        <a:spcBef>
                          <a:spcPct val="20000"/>
                        </a:spcBef>
                        <a:spcAft>
                          <a:spcPct val="0"/>
                        </a:spcAft>
                        <a:buFont typeface="Arial" charset="0"/>
                        <a:defRPr>
                          <a:solidFill>
                            <a:schemeClr val="tx1"/>
                          </a:solidFill>
                          <a:latin typeface="Calibri" charset="0"/>
                        </a:defRPr>
                      </a:lvl6pPr>
                      <a:lvl7pPr marL="2971800" indent="-228600" eaLnBrk="0" fontAlgn="base" hangingPunct="0">
                        <a:spcBef>
                          <a:spcPct val="20000"/>
                        </a:spcBef>
                        <a:spcAft>
                          <a:spcPct val="0"/>
                        </a:spcAft>
                        <a:buFont typeface="Arial" charset="0"/>
                        <a:defRPr>
                          <a:solidFill>
                            <a:schemeClr val="tx1"/>
                          </a:solidFill>
                          <a:latin typeface="Calibri" charset="0"/>
                        </a:defRPr>
                      </a:lvl7pPr>
                      <a:lvl8pPr marL="3429000" indent="-228600" eaLnBrk="0" fontAlgn="base" hangingPunct="0">
                        <a:spcBef>
                          <a:spcPct val="20000"/>
                        </a:spcBef>
                        <a:spcAft>
                          <a:spcPct val="0"/>
                        </a:spcAft>
                        <a:buFont typeface="Arial" charset="0"/>
                        <a:defRPr>
                          <a:solidFill>
                            <a:schemeClr val="tx1"/>
                          </a:solidFill>
                          <a:latin typeface="Calibri" charset="0"/>
                        </a:defRPr>
                      </a:lvl8pPr>
                      <a:lvl9pPr marL="3886200" indent="-2286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914400" rtl="0" eaLnBrk="1" fontAlgn="base" latinLnBrk="0" hangingPunct="1">
                        <a:lnSpc>
                          <a:spcPct val="200000"/>
                        </a:lnSpc>
                        <a:spcBef>
                          <a:spcPct val="0"/>
                        </a:spcBef>
                        <a:spcAft>
                          <a:spcPct val="0"/>
                        </a:spcAft>
                        <a:buClrTx/>
                        <a:buSzTx/>
                        <a:buFontTx/>
                        <a:buNone/>
                        <a:tabLst/>
                      </a:pPr>
                      <a:r>
                        <a:rPr kumimoji="0" lang="en-US" altLang="en-US" sz="1400" b="1" i="1" u="none" strike="noStrike" cap="none" normalizeH="0" baseline="0" dirty="0">
                          <a:ln>
                            <a:noFill/>
                          </a:ln>
                          <a:solidFill>
                            <a:srgbClr val="000000"/>
                          </a:solidFill>
                          <a:effectLst/>
                          <a:latin typeface="Times New Roman" charset="0"/>
                          <a:ea typeface="ヒラギノ角ゴ Pro W3" charset="-128"/>
                          <a:cs typeface="ヒラギノ角ゴ Pro W3" charset="-128"/>
                        </a:rPr>
                        <a:t>Business Strategy</a:t>
                      </a:r>
                      <a:endParaRPr kumimoji="0" lang="en-US" altLang="en-US" sz="1000" b="1" i="0" u="none" strike="noStrike" cap="none" normalizeH="0" baseline="0" dirty="0">
                        <a:ln>
                          <a:noFill/>
                        </a:ln>
                        <a:solidFill>
                          <a:srgbClr val="000000"/>
                        </a:solidFill>
                        <a:effectLst/>
                        <a:latin typeface="HelveticaNeueLTStd-Cn" charset="0"/>
                        <a:ea typeface="ヒラギノ角ゴ Pro W3" charset="-128"/>
                        <a:cs typeface="ヒラギノ角ゴ Pro W3" charset="-128"/>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171450" indent="-171450">
                        <a:spcBef>
                          <a:spcPct val="20000"/>
                        </a:spcBef>
                        <a:buFont typeface="Arial" charset="0"/>
                        <a:defRPr sz="2800">
                          <a:solidFill>
                            <a:schemeClr val="tx1"/>
                          </a:solidFill>
                          <a:latin typeface="Calibri" charset="0"/>
                        </a:defRPr>
                      </a:lvl1pPr>
                      <a:lvl2pPr marL="742950" indent="-285750">
                        <a:spcBef>
                          <a:spcPct val="20000"/>
                        </a:spcBef>
                        <a:buFont typeface="Arial" charset="0"/>
                        <a:defRPr sz="2400">
                          <a:solidFill>
                            <a:schemeClr val="tx1"/>
                          </a:solidFill>
                          <a:latin typeface="Calibri" charset="0"/>
                        </a:defRPr>
                      </a:lvl2pPr>
                      <a:lvl3pPr marL="1143000" indent="-228600">
                        <a:spcBef>
                          <a:spcPct val="20000"/>
                        </a:spcBef>
                        <a:buFont typeface="Arial" charset="0"/>
                        <a:defRPr sz="2000">
                          <a:solidFill>
                            <a:schemeClr val="tx1"/>
                          </a:solidFill>
                          <a:latin typeface="Calibri" charset="0"/>
                        </a:defRPr>
                      </a:lvl3pPr>
                      <a:lvl4pPr marL="1600200" indent="-228600">
                        <a:spcBef>
                          <a:spcPct val="20000"/>
                        </a:spcBef>
                        <a:buFont typeface="Arial" charset="0"/>
                        <a:defRPr>
                          <a:solidFill>
                            <a:schemeClr val="tx1"/>
                          </a:solidFill>
                          <a:latin typeface="Calibri" charset="0"/>
                        </a:defRPr>
                      </a:lvl4pPr>
                      <a:lvl5pPr marL="2057400" indent="-228600">
                        <a:spcBef>
                          <a:spcPct val="20000"/>
                        </a:spcBef>
                        <a:buFont typeface="Arial" charset="0"/>
                        <a:defRPr>
                          <a:solidFill>
                            <a:schemeClr val="tx1"/>
                          </a:solidFill>
                          <a:latin typeface="Calibri" charset="0"/>
                        </a:defRPr>
                      </a:lvl5pPr>
                      <a:lvl6pPr marL="2514600" indent="-228600" eaLnBrk="0" fontAlgn="base" hangingPunct="0">
                        <a:spcBef>
                          <a:spcPct val="20000"/>
                        </a:spcBef>
                        <a:spcAft>
                          <a:spcPct val="0"/>
                        </a:spcAft>
                        <a:buFont typeface="Arial" charset="0"/>
                        <a:defRPr>
                          <a:solidFill>
                            <a:schemeClr val="tx1"/>
                          </a:solidFill>
                          <a:latin typeface="Calibri" charset="0"/>
                        </a:defRPr>
                      </a:lvl6pPr>
                      <a:lvl7pPr marL="2971800" indent="-228600" eaLnBrk="0" fontAlgn="base" hangingPunct="0">
                        <a:spcBef>
                          <a:spcPct val="20000"/>
                        </a:spcBef>
                        <a:spcAft>
                          <a:spcPct val="0"/>
                        </a:spcAft>
                        <a:buFont typeface="Arial" charset="0"/>
                        <a:defRPr>
                          <a:solidFill>
                            <a:schemeClr val="tx1"/>
                          </a:solidFill>
                          <a:latin typeface="Calibri" charset="0"/>
                        </a:defRPr>
                      </a:lvl7pPr>
                      <a:lvl8pPr marL="3429000" indent="-228600" eaLnBrk="0" fontAlgn="base" hangingPunct="0">
                        <a:spcBef>
                          <a:spcPct val="20000"/>
                        </a:spcBef>
                        <a:spcAft>
                          <a:spcPct val="0"/>
                        </a:spcAft>
                        <a:buFont typeface="Arial" charset="0"/>
                        <a:defRPr>
                          <a:solidFill>
                            <a:schemeClr val="tx1"/>
                          </a:solidFill>
                          <a:latin typeface="Calibri" charset="0"/>
                        </a:defRPr>
                      </a:lvl8pPr>
                      <a:lvl9pPr marL="3886200" indent="-228600" eaLnBrk="0" fontAlgn="base" hangingPunct="0">
                        <a:spcBef>
                          <a:spcPct val="20000"/>
                        </a:spcBef>
                        <a:spcAft>
                          <a:spcPct val="0"/>
                        </a:spcAft>
                        <a:buFont typeface="Arial" charset="0"/>
                        <a:defRPr>
                          <a:solidFill>
                            <a:schemeClr val="tx1"/>
                          </a:solidFill>
                          <a:latin typeface="Calibri" charset="0"/>
                        </a:defRPr>
                      </a:lvl9pPr>
                    </a:lstStyle>
                    <a:p>
                      <a:pPr marL="171450" marR="0" lvl="0" indent="-17145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400" b="0" i="0" u="none" strike="noStrike" cap="none" normalizeH="0" baseline="0" dirty="0">
                          <a:ln>
                            <a:noFill/>
                          </a:ln>
                          <a:solidFill>
                            <a:srgbClr val="000000"/>
                          </a:solidFill>
                          <a:effectLst/>
                          <a:latin typeface="Times New Roman" charset="0"/>
                          <a:ea typeface="ヒラギノ角ゴ Pro W3" charset="-128"/>
                          <a:cs typeface="ヒラギノ角ゴ Pro W3" charset="-128"/>
                        </a:rPr>
                        <a:t>Cost-leadership strategy</a:t>
                      </a:r>
                      <a:endParaRPr kumimoji="0" lang="en-US" altLang="en-US" sz="1000" b="0" i="0" u="none" strike="noStrike" cap="none" normalizeH="0" baseline="0" dirty="0">
                        <a:ln>
                          <a:noFill/>
                        </a:ln>
                        <a:solidFill>
                          <a:srgbClr val="000000"/>
                        </a:solidFill>
                        <a:effectLst/>
                        <a:latin typeface="HelveticaNeueLTStd-Cn" charset="0"/>
                        <a:ea typeface="ヒラギノ角ゴ Pro W3" charset="-128"/>
                        <a:cs typeface="ヒラギノ角ゴ Pro W3" charset="-128"/>
                      </a:endParaRPr>
                    </a:p>
                    <a:p>
                      <a:pPr marL="171450" marR="0" lvl="0" indent="-17145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400" b="0" i="0" u="none" strike="noStrike" cap="none" normalizeH="0" baseline="0" dirty="0">
                          <a:ln>
                            <a:noFill/>
                          </a:ln>
                          <a:solidFill>
                            <a:srgbClr val="000000"/>
                          </a:solidFill>
                          <a:effectLst/>
                          <a:latin typeface="Times New Roman" charset="0"/>
                          <a:ea typeface="ヒラギノ角ゴ Pro W3" charset="-128"/>
                          <a:cs typeface="ヒラギノ角ゴ Pro W3" charset="-128"/>
                        </a:rPr>
                        <a:t>Examples: McDonald</a:t>
                      </a:r>
                      <a:r>
                        <a:rPr kumimoji="0" lang="ja-JP" altLang="en-US" sz="1400" b="0" i="0" u="none" strike="noStrike" cap="none" normalizeH="0" baseline="0">
                          <a:ln>
                            <a:noFill/>
                          </a:ln>
                          <a:solidFill>
                            <a:srgbClr val="000000"/>
                          </a:solidFill>
                          <a:effectLst/>
                          <a:latin typeface="Times New Roman" charset="0"/>
                          <a:ea typeface="ヒラギノ角ゴ Pro W3" charset="-128"/>
                          <a:cs typeface="ヒラギノ角ゴ Pro W3" charset="-128"/>
                        </a:rPr>
                        <a:t>’</a:t>
                      </a:r>
                      <a:r>
                        <a:rPr kumimoji="0" lang="en-US" altLang="ja-JP" sz="1400" b="0" i="0" u="none" strike="noStrike" cap="none" normalizeH="0" baseline="0" dirty="0">
                          <a:ln>
                            <a:noFill/>
                          </a:ln>
                          <a:solidFill>
                            <a:srgbClr val="000000"/>
                          </a:solidFill>
                          <a:effectLst/>
                          <a:latin typeface="Times New Roman" charset="0"/>
                          <a:ea typeface="ヒラギノ角ゴ Pro W3" charset="-128"/>
                          <a:cs typeface="ヒラギノ角ゴ Pro W3" charset="-128"/>
                        </a:rPr>
                        <a:t>s; Walmart</a:t>
                      </a:r>
                      <a:endParaRPr kumimoji="0" lang="en-US" altLang="en-US" sz="1000" b="0" i="0" u="none" strike="noStrike" cap="none" normalizeH="0" baseline="0" dirty="0">
                        <a:ln>
                          <a:noFill/>
                        </a:ln>
                        <a:solidFill>
                          <a:srgbClr val="000000"/>
                        </a:solidFill>
                        <a:effectLst/>
                        <a:latin typeface="HelveticaNeueLTStd-Cn" charset="0"/>
                        <a:ea typeface="ヒラギノ角ゴ Pro W3" charset="-128"/>
                        <a:cs typeface="ヒラギノ角ゴ Pro W3" charset="-128"/>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171450" indent="-171450">
                        <a:spcBef>
                          <a:spcPct val="20000"/>
                        </a:spcBef>
                        <a:buFont typeface="Arial" charset="0"/>
                        <a:defRPr sz="2800">
                          <a:solidFill>
                            <a:schemeClr val="tx1"/>
                          </a:solidFill>
                          <a:latin typeface="Calibri" charset="0"/>
                        </a:defRPr>
                      </a:lvl1pPr>
                      <a:lvl2pPr marL="742950" indent="-285750">
                        <a:spcBef>
                          <a:spcPct val="20000"/>
                        </a:spcBef>
                        <a:buFont typeface="Arial" charset="0"/>
                        <a:defRPr sz="2400">
                          <a:solidFill>
                            <a:schemeClr val="tx1"/>
                          </a:solidFill>
                          <a:latin typeface="Calibri" charset="0"/>
                        </a:defRPr>
                      </a:lvl2pPr>
                      <a:lvl3pPr marL="1143000" indent="-228600">
                        <a:spcBef>
                          <a:spcPct val="20000"/>
                        </a:spcBef>
                        <a:buFont typeface="Arial" charset="0"/>
                        <a:defRPr sz="2000">
                          <a:solidFill>
                            <a:schemeClr val="tx1"/>
                          </a:solidFill>
                          <a:latin typeface="Calibri" charset="0"/>
                        </a:defRPr>
                      </a:lvl3pPr>
                      <a:lvl4pPr marL="1600200" indent="-228600">
                        <a:spcBef>
                          <a:spcPct val="20000"/>
                        </a:spcBef>
                        <a:buFont typeface="Arial" charset="0"/>
                        <a:defRPr>
                          <a:solidFill>
                            <a:schemeClr val="tx1"/>
                          </a:solidFill>
                          <a:latin typeface="Calibri" charset="0"/>
                        </a:defRPr>
                      </a:lvl4pPr>
                      <a:lvl5pPr marL="2057400" indent="-228600">
                        <a:spcBef>
                          <a:spcPct val="20000"/>
                        </a:spcBef>
                        <a:buFont typeface="Arial" charset="0"/>
                        <a:defRPr>
                          <a:solidFill>
                            <a:schemeClr val="tx1"/>
                          </a:solidFill>
                          <a:latin typeface="Calibri" charset="0"/>
                        </a:defRPr>
                      </a:lvl5pPr>
                      <a:lvl6pPr marL="2514600" indent="-228600" eaLnBrk="0" fontAlgn="base" hangingPunct="0">
                        <a:spcBef>
                          <a:spcPct val="20000"/>
                        </a:spcBef>
                        <a:spcAft>
                          <a:spcPct val="0"/>
                        </a:spcAft>
                        <a:buFont typeface="Arial" charset="0"/>
                        <a:defRPr>
                          <a:solidFill>
                            <a:schemeClr val="tx1"/>
                          </a:solidFill>
                          <a:latin typeface="Calibri" charset="0"/>
                        </a:defRPr>
                      </a:lvl6pPr>
                      <a:lvl7pPr marL="2971800" indent="-228600" eaLnBrk="0" fontAlgn="base" hangingPunct="0">
                        <a:spcBef>
                          <a:spcPct val="20000"/>
                        </a:spcBef>
                        <a:spcAft>
                          <a:spcPct val="0"/>
                        </a:spcAft>
                        <a:buFont typeface="Arial" charset="0"/>
                        <a:defRPr>
                          <a:solidFill>
                            <a:schemeClr val="tx1"/>
                          </a:solidFill>
                          <a:latin typeface="Calibri" charset="0"/>
                        </a:defRPr>
                      </a:lvl7pPr>
                      <a:lvl8pPr marL="3429000" indent="-228600" eaLnBrk="0" fontAlgn="base" hangingPunct="0">
                        <a:spcBef>
                          <a:spcPct val="20000"/>
                        </a:spcBef>
                        <a:spcAft>
                          <a:spcPct val="0"/>
                        </a:spcAft>
                        <a:buFont typeface="Arial" charset="0"/>
                        <a:defRPr>
                          <a:solidFill>
                            <a:schemeClr val="tx1"/>
                          </a:solidFill>
                          <a:latin typeface="Calibri" charset="0"/>
                        </a:defRPr>
                      </a:lvl8pPr>
                      <a:lvl9pPr marL="3886200" indent="-228600" eaLnBrk="0" fontAlgn="base" hangingPunct="0">
                        <a:spcBef>
                          <a:spcPct val="20000"/>
                        </a:spcBef>
                        <a:spcAft>
                          <a:spcPct val="0"/>
                        </a:spcAft>
                        <a:buFont typeface="Arial" charset="0"/>
                        <a:defRPr>
                          <a:solidFill>
                            <a:schemeClr val="tx1"/>
                          </a:solidFill>
                          <a:latin typeface="Calibri" charset="0"/>
                        </a:defRPr>
                      </a:lvl9pPr>
                    </a:lstStyle>
                    <a:p>
                      <a:pPr marL="171450" marR="0" lvl="0" indent="-17145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400" b="0" i="0" u="none" strike="noStrike" cap="none" normalizeH="0" baseline="0" dirty="0">
                          <a:ln>
                            <a:noFill/>
                          </a:ln>
                          <a:solidFill>
                            <a:srgbClr val="000000"/>
                          </a:solidFill>
                          <a:effectLst/>
                          <a:latin typeface="Times New Roman" charset="0"/>
                          <a:ea typeface="ヒラギノ角ゴ Pro W3" charset="-128"/>
                          <a:cs typeface="ヒラギノ角ゴ Pro W3" charset="-128"/>
                        </a:rPr>
                        <a:t>Differentiation strategy</a:t>
                      </a:r>
                      <a:endParaRPr kumimoji="0" lang="en-US" altLang="en-US" sz="1000" b="0" i="0" u="none" strike="noStrike" cap="none" normalizeH="0" baseline="0" dirty="0">
                        <a:ln>
                          <a:noFill/>
                        </a:ln>
                        <a:solidFill>
                          <a:srgbClr val="000000"/>
                        </a:solidFill>
                        <a:effectLst/>
                        <a:latin typeface="HelveticaNeueLTStd-Cn" charset="0"/>
                        <a:ea typeface="ヒラギノ角ゴ Pro W3" charset="-128"/>
                        <a:cs typeface="ヒラギノ角ゴ Pro W3" charset="-128"/>
                      </a:endParaRPr>
                    </a:p>
                    <a:p>
                      <a:pPr marL="171450" marR="0" lvl="0" indent="-17145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400" b="0" i="0" u="none" strike="noStrike" cap="none" normalizeH="0" baseline="0" dirty="0">
                          <a:ln>
                            <a:noFill/>
                          </a:ln>
                          <a:solidFill>
                            <a:srgbClr val="000000"/>
                          </a:solidFill>
                          <a:effectLst/>
                          <a:latin typeface="Times New Roman" charset="0"/>
                          <a:ea typeface="ヒラギノ角ゴ Pro W3" charset="-128"/>
                          <a:cs typeface="ヒラギノ角ゴ Pro W3" charset="-128"/>
                        </a:rPr>
                        <a:t>Examples: W.L. Gore, Zappos</a:t>
                      </a:r>
                      <a:endParaRPr kumimoji="0" lang="en-US" altLang="en-US" sz="1000" b="0" i="0" u="none" strike="noStrike" cap="none" normalizeH="0" baseline="0" dirty="0">
                        <a:ln>
                          <a:noFill/>
                        </a:ln>
                        <a:solidFill>
                          <a:srgbClr val="000000"/>
                        </a:solidFill>
                        <a:effectLst/>
                        <a:latin typeface="HelveticaNeueLTStd-Cn" charset="0"/>
                        <a:ea typeface="ヒラギノ角ゴ Pro W3" charset="-128"/>
                        <a:cs typeface="ヒラギノ角ゴ Pro W3" charset="-128"/>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82981" name="Content Placeholder 3">
            <a:extLst>
              <a:ext uri="{FF2B5EF4-FFF2-40B4-BE49-F238E27FC236}">
                <a16:creationId xmlns:a16="http://schemas.microsoft.com/office/drawing/2014/main" id="{BFAC6EC6-CC04-424A-B59E-489147ECD383}"/>
              </a:ext>
            </a:extLst>
          </p:cNvPr>
          <p:cNvSpPr>
            <a:spLocks noGrp="1"/>
          </p:cNvSpPr>
          <p:nvPr>
            <p:ph sz="half" idx="2"/>
          </p:nvPr>
        </p:nvSpPr>
        <p:spPr bwMode="auto">
          <a:xfrm>
            <a:off x="6781800" y="5943600"/>
            <a:ext cx="1905000" cy="5873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11.3</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a:extLst>
              <a:ext uri="{FF2B5EF4-FFF2-40B4-BE49-F238E27FC236}">
                <a16:creationId xmlns:a16="http://schemas.microsoft.com/office/drawing/2014/main" id="{6ABAFB44-EBCD-47D2-BF36-0CBFF90D5DFC}"/>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Firm Strategy &amp; Structure</a:t>
            </a:r>
          </a:p>
        </p:txBody>
      </p:sp>
      <p:sp>
        <p:nvSpPr>
          <p:cNvPr id="84995" name="Content Placeholder 2">
            <a:extLst>
              <a:ext uri="{FF2B5EF4-FFF2-40B4-BE49-F238E27FC236}">
                <a16:creationId xmlns:a16="http://schemas.microsoft.com/office/drawing/2014/main" id="{4E3E11FA-8EFA-47B0-AD8B-4E6CA6356D5E}"/>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0"/>
              </a:spcBef>
            </a:pPr>
            <a:r>
              <a:rPr lang="en-US" altLang="en-US" dirty="0">
                <a:ea typeface="ヒラギノ角ゴ Pro W3" pitchFamily="122" charset="-128"/>
              </a:rPr>
              <a:t>Are interdependent</a:t>
            </a:r>
          </a:p>
          <a:p>
            <a:pPr>
              <a:spcBef>
                <a:spcPct val="0"/>
              </a:spcBef>
            </a:pPr>
            <a:r>
              <a:rPr lang="en-US" altLang="en-US" dirty="0">
                <a:ea typeface="ヒラギノ角ゴ Pro W3" pitchFamily="122" charset="-128"/>
              </a:rPr>
              <a:t>Impact a firm’</a:t>
            </a:r>
            <a:r>
              <a:rPr lang="en-US" altLang="ja-JP" dirty="0">
                <a:ea typeface="ヒラギノ角ゴ Pro W3" pitchFamily="122" charset="-128"/>
              </a:rPr>
              <a:t>s performance</a:t>
            </a:r>
          </a:p>
          <a:p>
            <a:pPr>
              <a:spcBef>
                <a:spcPct val="0"/>
              </a:spcBef>
            </a:pPr>
            <a:r>
              <a:rPr lang="en-US" altLang="en-US" dirty="0">
                <a:ea typeface="ヒラギノ角ゴ Pro W3" pitchFamily="122" charset="-128"/>
              </a:rPr>
              <a:t>Changes over time as the firm grow in:</a:t>
            </a:r>
          </a:p>
          <a:p>
            <a:pPr lvl="1">
              <a:spcBef>
                <a:spcPct val="0"/>
              </a:spcBef>
            </a:pPr>
            <a:r>
              <a:rPr lang="en-US" altLang="en-US" dirty="0">
                <a:cs typeface="Arial" panose="020B0604020202020204" pitchFamily="34" charset="0"/>
              </a:rPr>
              <a:t>Size</a:t>
            </a:r>
          </a:p>
          <a:p>
            <a:pPr lvl="1">
              <a:spcBef>
                <a:spcPct val="0"/>
              </a:spcBef>
            </a:pPr>
            <a:r>
              <a:rPr lang="en-US" altLang="en-US" dirty="0">
                <a:cs typeface="Arial" panose="020B0604020202020204" pitchFamily="34" charset="0"/>
              </a:rPr>
              <a:t>Complexity</a:t>
            </a:r>
          </a:p>
          <a:p>
            <a:pPr>
              <a:spcBef>
                <a:spcPct val="0"/>
              </a:spcBef>
            </a:pPr>
            <a:r>
              <a:rPr lang="en-US" altLang="en-US" dirty="0">
                <a:ea typeface="ヒラギノ角ゴ Pro W3" pitchFamily="122" charset="-128"/>
              </a:rPr>
              <a:t>Different firm stages require different structures</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1">
            <a:extLst>
              <a:ext uri="{FF2B5EF4-FFF2-40B4-BE49-F238E27FC236}">
                <a16:creationId xmlns:a16="http://schemas.microsoft.com/office/drawing/2014/main" id="{AF82B1CB-BAA1-4D1B-A374-8919F19EA613}"/>
              </a:ext>
            </a:extLst>
          </p:cNvPr>
          <p:cNvSpPr>
            <a:spLocks noGrp="1"/>
          </p:cNvSpPr>
          <p:nvPr>
            <p:ph type="title"/>
          </p:nvPr>
        </p:nvSpPr>
        <p:spPr bwMode="auto">
          <a:xfrm>
            <a:off x="0" y="2286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Types of Organizational Structure</a:t>
            </a:r>
          </a:p>
        </p:txBody>
      </p:sp>
      <p:pic>
        <p:nvPicPr>
          <p:cNvPr id="87046" name="Picture 1" descr="Graphic of the different structures based on firm size and complexity">
            <a:extLst>
              <a:ext uri="{FF2B5EF4-FFF2-40B4-BE49-F238E27FC236}">
                <a16:creationId xmlns:a16="http://schemas.microsoft.com/office/drawing/2014/main" id="{06D6EABF-3ECD-43F6-8331-7C7E3D0D289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14400" y="1828800"/>
            <a:ext cx="7291388" cy="3849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43" name="Content Placeholder 3">
            <a:extLst>
              <a:ext uri="{FF2B5EF4-FFF2-40B4-BE49-F238E27FC236}">
                <a16:creationId xmlns:a16="http://schemas.microsoft.com/office/drawing/2014/main" id="{7922721A-EFEB-423A-ACCF-E70A4FC38E91}"/>
              </a:ext>
            </a:extLst>
          </p:cNvPr>
          <p:cNvSpPr>
            <a:spLocks noGrp="1"/>
          </p:cNvSpPr>
          <p:nvPr>
            <p:ph sz="half" idx="2"/>
          </p:nvPr>
        </p:nvSpPr>
        <p:spPr bwMode="auto">
          <a:xfrm>
            <a:off x="6934200" y="6096000"/>
            <a:ext cx="1752600" cy="4349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11.4</a:t>
            </a:r>
          </a:p>
        </p:txBody>
      </p:sp>
      <p:sp>
        <p:nvSpPr>
          <p:cNvPr id="87045" name="Text Placeholder 2">
            <a:extLst>
              <a:ext uri="{FF2B5EF4-FFF2-40B4-BE49-F238E27FC236}">
                <a16:creationId xmlns:a16="http://schemas.microsoft.com/office/drawing/2014/main" id="{29D81C14-CBB2-45E0-B33B-C1DC893A0444}"/>
              </a:ext>
            </a:extLst>
          </p:cNvPr>
          <p:cNvSpPr>
            <a:spLocks noGrp="1"/>
          </p:cNvSpPr>
          <p:nvPr>
            <p:ph type="body" sz="quarter" idx="11"/>
          </p:nvPr>
        </p:nvSpPr>
        <p:spPr bwMode="auto">
          <a:xfrm>
            <a:off x="5062852" y="6592888"/>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4" action="ppaction://hlinksldjump"/>
              </a:rPr>
              <a:t>Jump to Appendix 3 long image description</a:t>
            </a:r>
            <a:endParaRPr lang="en-US" altLang="en-US" dirty="0"/>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1">
            <a:extLst>
              <a:ext uri="{FF2B5EF4-FFF2-40B4-BE49-F238E27FC236}">
                <a16:creationId xmlns:a16="http://schemas.microsoft.com/office/drawing/2014/main" id="{3DEED1E7-C493-493F-9129-AFDA0D37E71A}"/>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Simple Structure</a:t>
            </a:r>
          </a:p>
        </p:txBody>
      </p:sp>
      <p:sp>
        <p:nvSpPr>
          <p:cNvPr id="89091" name="Content Placeholder 2">
            <a:extLst>
              <a:ext uri="{FF2B5EF4-FFF2-40B4-BE49-F238E27FC236}">
                <a16:creationId xmlns:a16="http://schemas.microsoft.com/office/drawing/2014/main" id="{901F8E88-EFF0-40FF-A3FC-3A6356F84892}"/>
              </a:ext>
            </a:extLst>
          </p:cNvPr>
          <p:cNvSpPr>
            <a:spLocks noGrp="1"/>
          </p:cNvSpPr>
          <p:nvPr>
            <p:ph idx="1"/>
          </p:nvPr>
        </p:nvSpPr>
        <p:spPr bwMode="auto">
          <a:xfrm>
            <a:off x="457200" y="1316038"/>
            <a:ext cx="84582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Used by small firms with low organizational complexity</a:t>
            </a:r>
          </a:p>
          <a:p>
            <a:r>
              <a:rPr lang="en-US" altLang="en-US" dirty="0">
                <a:ea typeface="ヒラギノ角ゴ Pro W3" pitchFamily="122" charset="-128"/>
              </a:rPr>
              <a:t>The founders usually</a:t>
            </a:r>
          </a:p>
          <a:p>
            <a:pPr lvl="1"/>
            <a:r>
              <a:rPr lang="en-US" altLang="en-US" dirty="0">
                <a:ea typeface="ヒラギノ角ゴ Pro W3" pitchFamily="122" charset="-128"/>
              </a:rPr>
              <a:t>Make all the strategic decisions. </a:t>
            </a:r>
          </a:p>
          <a:p>
            <a:pPr lvl="1"/>
            <a:r>
              <a:rPr lang="en-US" altLang="en-US" dirty="0">
                <a:ea typeface="ヒラギノ角ゴ Pro W3" pitchFamily="122" charset="-128"/>
              </a:rPr>
              <a:t>Run day-to-day operations.</a:t>
            </a:r>
          </a:p>
          <a:p>
            <a:r>
              <a:rPr lang="en-US" altLang="en-US" dirty="0">
                <a:ea typeface="ヒラギノ角ゴ Pro W3" pitchFamily="122" charset="-128"/>
              </a:rPr>
              <a:t>Professional managers and sophisticated systems are not usually in place.</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a:extLst>
              <a:ext uri="{FF2B5EF4-FFF2-40B4-BE49-F238E27FC236}">
                <a16:creationId xmlns:a16="http://schemas.microsoft.com/office/drawing/2014/main" id="{F17B49E2-7B21-4021-B062-55F5CA4BE9E5}"/>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Functional Structure</a:t>
            </a:r>
          </a:p>
        </p:txBody>
      </p:sp>
      <p:sp>
        <p:nvSpPr>
          <p:cNvPr id="91139" name="Content Placeholder 2">
            <a:extLst>
              <a:ext uri="{FF2B5EF4-FFF2-40B4-BE49-F238E27FC236}">
                <a16:creationId xmlns:a16="http://schemas.microsoft.com/office/drawing/2014/main" id="{004822DB-203F-42DA-A488-8F08B8D5E4AB}"/>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0"/>
              </a:spcBef>
            </a:pPr>
            <a:r>
              <a:rPr lang="en-US" altLang="en-US" dirty="0">
                <a:ea typeface="ヒラギノ角ゴ Pro W3" pitchFamily="122" charset="-128"/>
              </a:rPr>
              <a:t>Employees are grouped into functional areas.</a:t>
            </a:r>
          </a:p>
          <a:p>
            <a:pPr lvl="1">
              <a:spcBef>
                <a:spcPct val="0"/>
              </a:spcBef>
            </a:pPr>
            <a:r>
              <a:rPr lang="en-US" altLang="en-US" dirty="0">
                <a:cs typeface="Arial" panose="020B0604020202020204" pitchFamily="34" charset="0"/>
              </a:rPr>
              <a:t>Based on domain expertise</a:t>
            </a:r>
          </a:p>
          <a:p>
            <a:pPr lvl="1">
              <a:spcBef>
                <a:spcPct val="0"/>
              </a:spcBef>
            </a:pPr>
            <a:r>
              <a:rPr lang="en-US" altLang="en-US" dirty="0">
                <a:cs typeface="Arial" panose="020B0604020202020204" pitchFamily="34" charset="0"/>
              </a:rPr>
              <a:t>Often correspond to distinct stages in the value chain </a:t>
            </a:r>
          </a:p>
          <a:p>
            <a:pPr>
              <a:spcBef>
                <a:spcPct val="0"/>
              </a:spcBef>
            </a:pPr>
            <a:r>
              <a:rPr lang="en-US" altLang="en-US" dirty="0">
                <a:ea typeface="ヒラギノ角ゴ Pro W3" pitchFamily="122" charset="-128"/>
              </a:rPr>
              <a:t>Leaders of functional areas report to the CEO.</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1">
            <a:extLst>
              <a:ext uri="{FF2B5EF4-FFF2-40B4-BE49-F238E27FC236}">
                <a16:creationId xmlns:a16="http://schemas.microsoft.com/office/drawing/2014/main" id="{88479DF0-89F5-447B-AA11-1742A542A942}"/>
              </a:ext>
            </a:extLst>
          </p:cNvPr>
          <p:cNvSpPr>
            <a:spLocks noGrp="1"/>
          </p:cNvSpPr>
          <p:nvPr>
            <p:ph type="title"/>
          </p:nvPr>
        </p:nvSpPr>
        <p:spPr bwMode="auto">
          <a:xfrm>
            <a:off x="0" y="2286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Typical Functional Structure</a:t>
            </a:r>
          </a:p>
        </p:txBody>
      </p:sp>
      <p:pic>
        <p:nvPicPr>
          <p:cNvPr id="93191" name="Picture 1" descr="Organizational chart of typical functional structure">
            <a:extLst>
              <a:ext uri="{FF2B5EF4-FFF2-40B4-BE49-F238E27FC236}">
                <a16:creationId xmlns:a16="http://schemas.microsoft.com/office/drawing/2014/main" id="{B2EC1B84-0E45-49A9-B65A-A9C94944DF8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5413" y="2560638"/>
            <a:ext cx="8789987" cy="178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3188" name="Content Placeholder 2">
            <a:extLst>
              <a:ext uri="{FF2B5EF4-FFF2-40B4-BE49-F238E27FC236}">
                <a16:creationId xmlns:a16="http://schemas.microsoft.com/office/drawing/2014/main" id="{E6CA90B3-8F4C-4411-A904-B9ADA85ADC84}"/>
              </a:ext>
            </a:extLst>
          </p:cNvPr>
          <p:cNvSpPr>
            <a:spLocks noGrp="1"/>
          </p:cNvSpPr>
          <p:nvPr>
            <p:ph sz="half" idx="2"/>
          </p:nvPr>
        </p:nvSpPr>
        <p:spPr bwMode="auto">
          <a:xfrm>
            <a:off x="6934200" y="6019800"/>
            <a:ext cx="1752600" cy="511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11.5</a:t>
            </a:r>
          </a:p>
        </p:txBody>
      </p:sp>
      <p:sp>
        <p:nvSpPr>
          <p:cNvPr id="93190" name="Text Placeholder 3">
            <a:extLst>
              <a:ext uri="{FF2B5EF4-FFF2-40B4-BE49-F238E27FC236}">
                <a16:creationId xmlns:a16="http://schemas.microsoft.com/office/drawing/2014/main" id="{375027CF-97B5-49CA-B7C9-B7C960CC28B9}"/>
              </a:ext>
            </a:extLst>
          </p:cNvPr>
          <p:cNvSpPr>
            <a:spLocks noGrp="1"/>
          </p:cNvSpPr>
          <p:nvPr>
            <p:ph type="body" sz="quarter" idx="11"/>
          </p:nvPr>
        </p:nvSpPr>
        <p:spPr bwMode="auto">
          <a:xfrm>
            <a:off x="4876800" y="64770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4" action="ppaction://hlinksldjump"/>
              </a:rPr>
              <a:t>Jump to Appendix 4 long image description</a:t>
            </a:r>
            <a:endParaRPr lang="en-US" altLang="en-US" dirty="0"/>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a:extLst>
              <a:ext uri="{FF2B5EF4-FFF2-40B4-BE49-F238E27FC236}">
                <a16:creationId xmlns:a16="http://schemas.microsoft.com/office/drawing/2014/main" id="{B204315A-91F5-497C-9BE0-ABB61077FB76}"/>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Functional Structure &amp; Business Strategy</a:t>
            </a:r>
          </a:p>
        </p:txBody>
      </p:sp>
      <p:sp>
        <p:nvSpPr>
          <p:cNvPr id="95235" name="Content Placeholder 2">
            <a:extLst>
              <a:ext uri="{FF2B5EF4-FFF2-40B4-BE49-F238E27FC236}">
                <a16:creationId xmlns:a16="http://schemas.microsoft.com/office/drawing/2014/main" id="{3D8B8C13-2C27-4351-9223-03485B4E960D}"/>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0"/>
              </a:spcBef>
              <a:spcAft>
                <a:spcPts val="600"/>
              </a:spcAft>
            </a:pPr>
            <a:r>
              <a:rPr lang="en-US" altLang="en-US" dirty="0">
                <a:ea typeface="ヒラギノ角ゴ Pro W3" pitchFamily="122" charset="-128"/>
              </a:rPr>
              <a:t>A functional structure works when a firm has</a:t>
            </a:r>
          </a:p>
          <a:p>
            <a:pPr lvl="1">
              <a:spcBef>
                <a:spcPct val="0"/>
              </a:spcBef>
              <a:spcAft>
                <a:spcPts val="600"/>
              </a:spcAft>
            </a:pPr>
            <a:r>
              <a:rPr lang="en-US" altLang="en-US" dirty="0">
                <a:ea typeface="ヒラギノ角ゴ Pro W3" pitchFamily="122" charset="-128"/>
              </a:rPr>
              <a:t>A narrow focus and small geographic footprint</a:t>
            </a:r>
          </a:p>
          <a:p>
            <a:pPr>
              <a:spcBef>
                <a:spcPct val="0"/>
              </a:spcBef>
              <a:spcAft>
                <a:spcPts val="600"/>
              </a:spcAft>
            </a:pPr>
            <a:r>
              <a:rPr lang="en-US" altLang="en-US" dirty="0">
                <a:ea typeface="ヒラギノ角ゴ Pro W3" pitchFamily="122" charset="-128"/>
              </a:rPr>
              <a:t>It pairs well with:</a:t>
            </a:r>
          </a:p>
          <a:p>
            <a:pPr lvl="1">
              <a:spcBef>
                <a:spcPct val="0"/>
              </a:spcBef>
              <a:spcAft>
                <a:spcPts val="600"/>
              </a:spcAft>
            </a:pPr>
            <a:r>
              <a:rPr lang="en-US" altLang="en-US" dirty="0">
                <a:ea typeface="ヒラギノ角ゴ Pro W3" pitchFamily="122" charset="-128"/>
              </a:rPr>
              <a:t>Cost Leadership Strategy</a:t>
            </a:r>
          </a:p>
          <a:p>
            <a:pPr lvl="1">
              <a:spcBef>
                <a:spcPct val="0"/>
              </a:spcBef>
              <a:spcAft>
                <a:spcPts val="600"/>
              </a:spcAft>
            </a:pPr>
            <a:r>
              <a:rPr lang="en-US" altLang="en-US" dirty="0">
                <a:ea typeface="ヒラギノ角ゴ Pro W3" pitchFamily="122" charset="-128"/>
              </a:rPr>
              <a:t>Differentiation Strategy</a:t>
            </a:r>
          </a:p>
          <a:p>
            <a:pPr lvl="1">
              <a:spcBef>
                <a:spcPct val="0"/>
              </a:spcBef>
              <a:spcAft>
                <a:spcPts val="600"/>
              </a:spcAft>
            </a:pPr>
            <a:r>
              <a:rPr lang="en-US" altLang="en-US" dirty="0">
                <a:ea typeface="ヒラギノ角ゴ Pro W3" pitchFamily="122" charset="-128"/>
              </a:rPr>
              <a:t>Blue Ocean Strategy</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itle 1">
            <a:extLst>
              <a:ext uri="{FF2B5EF4-FFF2-40B4-BE49-F238E27FC236}">
                <a16:creationId xmlns:a16="http://schemas.microsoft.com/office/drawing/2014/main" id="{A55171A0-770F-4C27-9A7F-564AABA6B1A2}"/>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Disadvantages of Functional Structure</a:t>
            </a:r>
          </a:p>
        </p:txBody>
      </p:sp>
      <p:sp>
        <p:nvSpPr>
          <p:cNvPr id="97283" name="Content Placeholder 2">
            <a:extLst>
              <a:ext uri="{FF2B5EF4-FFF2-40B4-BE49-F238E27FC236}">
                <a16:creationId xmlns:a16="http://schemas.microsoft.com/office/drawing/2014/main" id="{D6162344-68FF-44A4-BCDC-7A679C86AF6A}"/>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Suboptimal communication across departments</a:t>
            </a:r>
          </a:p>
          <a:p>
            <a:pPr lvl="1"/>
            <a:r>
              <a:rPr lang="en-US" altLang="en-US" dirty="0">
                <a:ea typeface="ヒラギノ角ゴ Pro W3" pitchFamily="122" charset="-128"/>
              </a:rPr>
              <a:t>Solution: cross-functional teams </a:t>
            </a:r>
          </a:p>
          <a:p>
            <a:r>
              <a:rPr lang="en-US" altLang="en-US" dirty="0">
                <a:ea typeface="ヒラギノ角ゴ Pro W3" pitchFamily="122" charset="-128"/>
              </a:rPr>
              <a:t>Cannot effectively address greater diversification</a:t>
            </a:r>
          </a:p>
          <a:p>
            <a:pPr lvl="1"/>
            <a:r>
              <a:rPr lang="en-US" altLang="en-US" dirty="0">
                <a:ea typeface="ヒラギノ角ゴ Pro W3" pitchFamily="122" charset="-128"/>
              </a:rPr>
              <a:t>This is needed to ensure firm growth.</a:t>
            </a:r>
          </a:p>
          <a:p>
            <a:pPr lvl="1"/>
            <a:r>
              <a:rPr lang="en-US" altLang="en-US" dirty="0">
                <a:ea typeface="ヒラギノ角ゴ Pro W3" pitchFamily="122" charset="-128"/>
              </a:rPr>
              <a:t>Firms encountering this adopt a different structure.</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a:extLst>
              <a:ext uri="{FF2B5EF4-FFF2-40B4-BE49-F238E27FC236}">
                <a16:creationId xmlns:a16="http://schemas.microsoft.com/office/drawing/2014/main" id="{8EFBEC83-BC96-4D3D-837D-40A1338541FA}"/>
              </a:ext>
            </a:extLst>
          </p:cNvPr>
          <p:cNvSpPr>
            <a:spLocks noGrp="1"/>
          </p:cNvSpPr>
          <p:nvPr>
            <p:ph type="title"/>
          </p:nvPr>
        </p:nvSpPr>
        <p:spPr bwMode="auto">
          <a:xfrm>
            <a:off x="0" y="2286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The AFI Strategy Framework</a:t>
            </a:r>
          </a:p>
        </p:txBody>
      </p:sp>
      <p:pic>
        <p:nvPicPr>
          <p:cNvPr id="62469" name="Picture 2" descr="Graphic of AFI Strategy Framework">
            <a:extLst>
              <a:ext uri="{FF2B5EF4-FFF2-40B4-BE49-F238E27FC236}">
                <a16:creationId xmlns:a16="http://schemas.microsoft.com/office/drawing/2014/main" id="{B245E149-2B3E-4880-B90C-FFB9FD39109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67742" y="1371599"/>
            <a:ext cx="7342858" cy="4757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67" name="Content Placeholder 5">
            <a:extLst>
              <a:ext uri="{FF2B5EF4-FFF2-40B4-BE49-F238E27FC236}">
                <a16:creationId xmlns:a16="http://schemas.microsoft.com/office/drawing/2014/main" id="{A0F46D0C-233B-433B-95B2-45847EBFB832}"/>
              </a:ext>
            </a:extLst>
          </p:cNvPr>
          <p:cNvSpPr>
            <a:spLocks noGrp="1" noChangeArrowheads="1"/>
          </p:cNvSpPr>
          <p:nvPr>
            <p:ph sz="half" idx="1"/>
          </p:nvPr>
        </p:nvSpPr>
        <p:spPr bwMode="auto">
          <a:xfrm>
            <a:off x="76200" y="6248400"/>
            <a:ext cx="4038600" cy="51133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1.3</a:t>
            </a:r>
          </a:p>
        </p:txBody>
      </p:sp>
      <p:sp>
        <p:nvSpPr>
          <p:cNvPr id="62468" name="Text Placeholder 4">
            <a:extLst>
              <a:ext uri="{FF2B5EF4-FFF2-40B4-BE49-F238E27FC236}">
                <a16:creationId xmlns:a16="http://schemas.microsoft.com/office/drawing/2014/main" id="{DCEF505D-1DBC-4B96-840F-187947D28C46}"/>
              </a:ext>
            </a:extLst>
          </p:cNvPr>
          <p:cNvSpPr>
            <a:spLocks noGrp="1"/>
          </p:cNvSpPr>
          <p:nvPr>
            <p:ph type="body" sz="quarter" idx="11"/>
          </p:nvPr>
        </p:nvSpPr>
        <p:spPr bwMode="auto">
          <a:xfrm>
            <a:off x="2209800" y="64770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1 long image description</a:t>
            </a:r>
            <a:endParaRPr lang="en-US" altLang="en-US" dirty="0"/>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a:extLst>
              <a:ext uri="{FF2B5EF4-FFF2-40B4-BE49-F238E27FC236}">
                <a16:creationId xmlns:a16="http://schemas.microsoft.com/office/drawing/2014/main" id="{E47A54D8-67D8-47C1-9C5D-7C753DC3FCC8}"/>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Multidivisional Structure</a:t>
            </a:r>
          </a:p>
        </p:txBody>
      </p:sp>
      <p:sp>
        <p:nvSpPr>
          <p:cNvPr id="99331" name="Content Placeholder 2">
            <a:extLst>
              <a:ext uri="{FF2B5EF4-FFF2-40B4-BE49-F238E27FC236}">
                <a16:creationId xmlns:a16="http://schemas.microsoft.com/office/drawing/2014/main" id="{2F6B0F20-D71B-48E3-8DBB-4E8B70B33C69}"/>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Used as a firm diversifies products and geography</a:t>
            </a:r>
          </a:p>
          <a:p>
            <a:r>
              <a:rPr lang="en-US" altLang="en-US" dirty="0">
                <a:ea typeface="ヒラギノ角ゴ Pro W3" pitchFamily="122" charset="-128"/>
              </a:rPr>
              <a:t>Each strategic business unit (SBU):</a:t>
            </a:r>
          </a:p>
          <a:p>
            <a:pPr lvl="1"/>
            <a:r>
              <a:rPr lang="en-US" altLang="en-US" dirty="0">
                <a:cs typeface="Arial" panose="020B0604020202020204" pitchFamily="34" charset="0"/>
              </a:rPr>
              <a:t>Has profit-and-loss (P&amp;L) responsibility</a:t>
            </a:r>
          </a:p>
          <a:p>
            <a:pPr lvl="1"/>
            <a:r>
              <a:rPr lang="en-US" altLang="en-US" dirty="0">
                <a:ea typeface="ヒラギノ角ゴ Pro W3" pitchFamily="122" charset="-128"/>
              </a:rPr>
              <a:t>Operated independently</a:t>
            </a:r>
          </a:p>
          <a:p>
            <a:pPr lvl="1"/>
            <a:r>
              <a:rPr lang="en-US" altLang="en-US" dirty="0">
                <a:ea typeface="ヒラギノ角ゴ Pro W3" pitchFamily="122" charset="-128"/>
              </a:rPr>
              <a:t>Led by a unique CEO who is:</a:t>
            </a:r>
          </a:p>
          <a:p>
            <a:pPr lvl="2"/>
            <a:r>
              <a:rPr lang="en-US" altLang="en-US" dirty="0">
                <a:cs typeface="Arial" panose="020B0604020202020204" pitchFamily="34" charset="0"/>
              </a:rPr>
              <a:t>Responsible for SBU </a:t>
            </a:r>
            <a:r>
              <a:rPr lang="en-US" altLang="ja-JP" dirty="0"/>
              <a:t>strategy</a:t>
            </a:r>
          </a:p>
          <a:p>
            <a:pPr lvl="2"/>
            <a:r>
              <a:rPr lang="en-US" altLang="en-US" dirty="0">
                <a:cs typeface="Arial" panose="020B0604020202020204" pitchFamily="34" charset="0"/>
              </a:rPr>
              <a:t>Responsible for day-to-day operations</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itle 1">
            <a:extLst>
              <a:ext uri="{FF2B5EF4-FFF2-40B4-BE49-F238E27FC236}">
                <a16:creationId xmlns:a16="http://schemas.microsoft.com/office/drawing/2014/main" id="{F3E77896-0279-4977-A607-8F80BCC4EB21}"/>
              </a:ext>
            </a:extLst>
          </p:cNvPr>
          <p:cNvSpPr>
            <a:spLocks noGrp="1"/>
          </p:cNvSpPr>
          <p:nvPr>
            <p:ph type="title"/>
          </p:nvPr>
        </p:nvSpPr>
        <p:spPr bwMode="auto">
          <a:xfrm>
            <a:off x="0" y="2286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Typical Multidivisional Structure</a:t>
            </a:r>
          </a:p>
        </p:txBody>
      </p:sp>
      <p:pic>
        <p:nvPicPr>
          <p:cNvPr id="101382" name="Picture 1" descr="Organizational chart of typical multidivisional structure">
            <a:extLst>
              <a:ext uri="{FF2B5EF4-FFF2-40B4-BE49-F238E27FC236}">
                <a16:creationId xmlns:a16="http://schemas.microsoft.com/office/drawing/2014/main" id="{A8C82C6D-435A-437E-ACB8-1D2FF1E7BBE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90600" y="1476375"/>
            <a:ext cx="7470775" cy="4878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379" name="Content Placeholder 2">
            <a:extLst>
              <a:ext uri="{FF2B5EF4-FFF2-40B4-BE49-F238E27FC236}">
                <a16:creationId xmlns:a16="http://schemas.microsoft.com/office/drawing/2014/main" id="{CF5029B8-7A31-42A9-8D31-C7E0558AB0F3}"/>
              </a:ext>
            </a:extLst>
          </p:cNvPr>
          <p:cNvSpPr>
            <a:spLocks noGrp="1"/>
          </p:cNvSpPr>
          <p:nvPr>
            <p:ph sz="half" idx="2"/>
          </p:nvPr>
        </p:nvSpPr>
        <p:spPr bwMode="auto">
          <a:xfrm>
            <a:off x="228600" y="5992813"/>
            <a:ext cx="2057400" cy="5873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11.7</a:t>
            </a:r>
          </a:p>
        </p:txBody>
      </p:sp>
      <p:sp>
        <p:nvSpPr>
          <p:cNvPr id="101381" name="Text Placeholder 3">
            <a:extLst>
              <a:ext uri="{FF2B5EF4-FFF2-40B4-BE49-F238E27FC236}">
                <a16:creationId xmlns:a16="http://schemas.microsoft.com/office/drawing/2014/main" id="{39F55037-4FA4-4AD3-BDCF-E5BC8D7D7026}"/>
              </a:ext>
            </a:extLst>
          </p:cNvPr>
          <p:cNvSpPr>
            <a:spLocks noGrp="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4" action="ppaction://hlinksldjump"/>
              </a:rPr>
              <a:t>Jump to Appendix 5 long image description</a:t>
            </a:r>
            <a:endParaRPr lang="en-US" altLang="en-US" dirty="0"/>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Title 1">
            <a:extLst>
              <a:ext uri="{FF2B5EF4-FFF2-40B4-BE49-F238E27FC236}">
                <a16:creationId xmlns:a16="http://schemas.microsoft.com/office/drawing/2014/main" id="{DB249063-788B-416D-AD1A-7ED4D88391CC}"/>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M-Form &amp; Corporate Strategy</a:t>
            </a:r>
          </a:p>
        </p:txBody>
      </p:sp>
      <p:sp>
        <p:nvSpPr>
          <p:cNvPr id="103427" name="Content Placeholder 2">
            <a:extLst>
              <a:ext uri="{FF2B5EF4-FFF2-40B4-BE49-F238E27FC236}">
                <a16:creationId xmlns:a16="http://schemas.microsoft.com/office/drawing/2014/main" id="{276E2B08-1342-4CBE-904A-C2FDAADEABFA}"/>
              </a:ext>
            </a:extLst>
          </p:cNvPr>
          <p:cNvSpPr>
            <a:spLocks noGrp="1"/>
          </p:cNvSpPr>
          <p:nvPr>
            <p:ph idx="1"/>
          </p:nvPr>
        </p:nvSpPr>
        <p:spPr bwMode="auto">
          <a:xfrm>
            <a:off x="381000" y="1219200"/>
            <a:ext cx="8229600" cy="52371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Related Diversification</a:t>
            </a:r>
          </a:p>
          <a:p>
            <a:pPr lvl="1"/>
            <a:r>
              <a:rPr lang="en-US" altLang="en-US" dirty="0">
                <a:cs typeface="Arial" panose="020B0604020202020204" pitchFamily="34" charset="0"/>
              </a:rPr>
              <a:t>Cooperative M-Form</a:t>
            </a:r>
          </a:p>
          <a:p>
            <a:pPr lvl="2"/>
            <a:r>
              <a:rPr lang="en-US" altLang="en-US" dirty="0">
                <a:cs typeface="Arial" panose="020B0604020202020204" pitchFamily="34" charset="0"/>
              </a:rPr>
              <a:t>Centralized decision making</a:t>
            </a:r>
          </a:p>
          <a:p>
            <a:pPr lvl="2"/>
            <a:r>
              <a:rPr lang="en-US" altLang="en-US" dirty="0">
                <a:cs typeface="Arial" panose="020B0604020202020204" pitchFamily="34" charset="0"/>
              </a:rPr>
              <a:t>Integrated at corporate headquarters</a:t>
            </a:r>
          </a:p>
          <a:p>
            <a:pPr lvl="2"/>
            <a:r>
              <a:rPr lang="en-US" altLang="en-US" dirty="0">
                <a:cs typeface="Arial" panose="020B0604020202020204" pitchFamily="34" charset="0"/>
              </a:rPr>
              <a:t>Co-opetition among SBUs</a:t>
            </a:r>
          </a:p>
          <a:p>
            <a:r>
              <a:rPr lang="en-US" altLang="en-US" dirty="0">
                <a:ea typeface="ヒラギノ角ゴ Pro W3" pitchFamily="122" charset="-128"/>
              </a:rPr>
              <a:t>Unrelated Diversification</a:t>
            </a:r>
          </a:p>
          <a:p>
            <a:pPr lvl="1"/>
            <a:r>
              <a:rPr lang="en-US" altLang="en-US" dirty="0">
                <a:cs typeface="Arial" panose="020B0604020202020204" pitchFamily="34" charset="0"/>
              </a:rPr>
              <a:t>Competitive M-Form</a:t>
            </a:r>
          </a:p>
          <a:p>
            <a:pPr lvl="2"/>
            <a:r>
              <a:rPr lang="en-US" altLang="en-US" dirty="0">
                <a:cs typeface="Arial" panose="020B0604020202020204" pitchFamily="34" charset="0"/>
              </a:rPr>
              <a:t>Decentralized decision making</a:t>
            </a:r>
          </a:p>
          <a:p>
            <a:pPr lvl="2"/>
            <a:r>
              <a:rPr lang="en-US" altLang="en-US" dirty="0">
                <a:cs typeface="Arial" panose="020B0604020202020204" pitchFamily="34" charset="0"/>
              </a:rPr>
              <a:t>Low level of integration at corporate headquarters</a:t>
            </a:r>
          </a:p>
          <a:p>
            <a:pPr lvl="2"/>
            <a:r>
              <a:rPr lang="en-US" altLang="en-US" dirty="0">
                <a:cs typeface="Arial" panose="020B0604020202020204" pitchFamily="34" charset="0"/>
              </a:rPr>
              <a:t>Competition among SBUs for resources</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itle 1">
            <a:extLst>
              <a:ext uri="{FF2B5EF4-FFF2-40B4-BE49-F238E27FC236}">
                <a16:creationId xmlns:a16="http://schemas.microsoft.com/office/drawing/2014/main" id="{8E5C2ED8-6B88-4B7F-A5D4-66D487963E23}"/>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Disadvantages of the Multidivisional Structure</a:t>
            </a:r>
          </a:p>
        </p:txBody>
      </p:sp>
      <p:sp>
        <p:nvSpPr>
          <p:cNvPr id="105475" name="Content Placeholder 2">
            <a:extLst>
              <a:ext uri="{FF2B5EF4-FFF2-40B4-BE49-F238E27FC236}">
                <a16:creationId xmlns:a16="http://schemas.microsoft.com/office/drawing/2014/main" id="{860AC3CD-2909-426D-BBE4-95AB94F8F274}"/>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Adds another layer of corporate hierarchy </a:t>
            </a:r>
          </a:p>
          <a:p>
            <a:pPr lvl="1"/>
            <a:r>
              <a:rPr lang="en-US" altLang="en-US" dirty="0">
                <a:cs typeface="Arial" panose="020B0604020202020204" pitchFamily="34" charset="0"/>
              </a:rPr>
              <a:t>Bureaucracy, red tape, &amp; duplication of efforts</a:t>
            </a:r>
          </a:p>
          <a:p>
            <a:pPr lvl="1"/>
            <a:r>
              <a:rPr lang="en-US" altLang="en-US" dirty="0">
                <a:cs typeface="Arial" panose="020B0604020202020204" pitchFamily="34" charset="0"/>
              </a:rPr>
              <a:t>Slower decision making</a:t>
            </a:r>
          </a:p>
          <a:p>
            <a:r>
              <a:rPr lang="en-US" altLang="en-US" dirty="0">
                <a:ea typeface="ヒラギノ角ゴ Pro W3" pitchFamily="122" charset="-128"/>
              </a:rPr>
              <a:t>SBUs competing</a:t>
            </a:r>
          </a:p>
          <a:p>
            <a:pPr lvl="1"/>
            <a:r>
              <a:rPr lang="en-US" altLang="en-US" dirty="0">
                <a:cs typeface="Arial" panose="020B0604020202020204" pitchFamily="34" charset="0"/>
              </a:rPr>
              <a:t>Politics and turf wars over resources</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Title 1">
            <a:extLst>
              <a:ext uri="{FF2B5EF4-FFF2-40B4-BE49-F238E27FC236}">
                <a16:creationId xmlns:a16="http://schemas.microsoft.com/office/drawing/2014/main" id="{BA0ED4F9-6735-4960-8C0F-1CD390B1A96A}"/>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Matrix Structure</a:t>
            </a:r>
          </a:p>
        </p:txBody>
      </p:sp>
      <p:sp>
        <p:nvSpPr>
          <p:cNvPr id="107523" name="Content Placeholder 2">
            <a:extLst>
              <a:ext uri="{FF2B5EF4-FFF2-40B4-BE49-F238E27FC236}">
                <a16:creationId xmlns:a16="http://schemas.microsoft.com/office/drawing/2014/main" id="{CE557B73-0195-4F36-9866-428A62FF146F}"/>
              </a:ext>
            </a:extLst>
          </p:cNvPr>
          <p:cNvSpPr>
            <a:spLocks noGrp="1"/>
          </p:cNvSpPr>
          <p:nvPr>
            <p:ph idx="1"/>
          </p:nvPr>
        </p:nvSpPr>
        <p:spPr bwMode="auto">
          <a:xfrm>
            <a:off x="457200" y="1316038"/>
            <a:ext cx="85344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0"/>
              </a:spcBef>
            </a:pPr>
            <a:r>
              <a:rPr lang="en-US" altLang="en-US" dirty="0">
                <a:ea typeface="ヒラギノ角ゴ Pro W3" pitchFamily="122" charset="-128"/>
              </a:rPr>
              <a:t>Leverages SBU (M-form) benefits:</a:t>
            </a:r>
          </a:p>
          <a:p>
            <a:pPr lvl="1">
              <a:spcBef>
                <a:spcPct val="0"/>
              </a:spcBef>
            </a:pPr>
            <a:r>
              <a:rPr lang="en-US" altLang="en-US" dirty="0">
                <a:cs typeface="Arial" panose="020B0604020202020204" pitchFamily="34" charset="0"/>
              </a:rPr>
              <a:t>Domain expertise</a:t>
            </a:r>
          </a:p>
          <a:p>
            <a:pPr lvl="1">
              <a:spcBef>
                <a:spcPct val="0"/>
              </a:spcBef>
            </a:pPr>
            <a:r>
              <a:rPr lang="en-US" altLang="en-US" dirty="0">
                <a:cs typeface="Arial" panose="020B0604020202020204" pitchFamily="34" charset="0"/>
              </a:rPr>
              <a:t>Economies of scale</a:t>
            </a:r>
          </a:p>
          <a:p>
            <a:pPr lvl="1">
              <a:spcBef>
                <a:spcPct val="0"/>
              </a:spcBef>
            </a:pPr>
            <a:r>
              <a:rPr lang="en-US" altLang="en-US" dirty="0">
                <a:cs typeface="Arial" panose="020B0604020202020204" pitchFamily="34" charset="0"/>
              </a:rPr>
              <a:t>Efficient processing of information</a:t>
            </a:r>
            <a:endParaRPr lang="en-US" altLang="en-US" dirty="0">
              <a:ea typeface="ヒラギノ角ゴ Pro W3" pitchFamily="122" charset="-128"/>
            </a:endParaRPr>
          </a:p>
          <a:p>
            <a:pPr>
              <a:spcBef>
                <a:spcPct val="0"/>
              </a:spcBef>
            </a:pPr>
            <a:r>
              <a:rPr lang="en-US" altLang="en-US" dirty="0">
                <a:ea typeface="ヒラギノ角ゴ Pro W3" pitchFamily="122" charset="-128"/>
              </a:rPr>
              <a:t>Also leverages organizational structure benefits</a:t>
            </a:r>
          </a:p>
          <a:p>
            <a:pPr lvl="1">
              <a:spcBef>
                <a:spcPct val="0"/>
              </a:spcBef>
            </a:pPr>
            <a:r>
              <a:rPr lang="en-US" altLang="en-US" dirty="0">
                <a:cs typeface="Arial" panose="020B0604020202020204" pitchFamily="34" charset="0"/>
              </a:rPr>
              <a:t>Responsiveness</a:t>
            </a:r>
          </a:p>
          <a:p>
            <a:pPr lvl="1">
              <a:spcBef>
                <a:spcPct val="0"/>
              </a:spcBef>
            </a:pPr>
            <a:r>
              <a:rPr lang="en-US" altLang="en-US" dirty="0">
                <a:cs typeface="Arial" panose="020B0604020202020204" pitchFamily="34" charset="0"/>
              </a:rPr>
              <a:t>Decentralized focus</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Title 1">
            <a:extLst>
              <a:ext uri="{FF2B5EF4-FFF2-40B4-BE49-F238E27FC236}">
                <a16:creationId xmlns:a16="http://schemas.microsoft.com/office/drawing/2014/main" id="{128058C5-D564-4458-BB0C-22EEDF87A888}"/>
              </a:ext>
            </a:extLst>
          </p:cNvPr>
          <p:cNvSpPr>
            <a:spLocks noGrp="1"/>
          </p:cNvSpPr>
          <p:nvPr>
            <p:ph type="title"/>
          </p:nvPr>
        </p:nvSpPr>
        <p:spPr>
          <a:xfrm>
            <a:off x="0" y="228600"/>
            <a:ext cx="9144000" cy="609600"/>
          </a:xfrm>
        </p:spPr>
        <p:txBody>
          <a:bodyPr>
            <a:normAutofit fontScale="90000"/>
          </a:bodyPr>
          <a:lstStyle/>
          <a:p>
            <a:pPr>
              <a:defRPr/>
            </a:pPr>
            <a:r>
              <a:rPr lang="en-US" altLang="en-US" dirty="0">
                <a:ea typeface="ヒラギノ角ゴ Pro W3" pitchFamily="122" charset="-128"/>
              </a:rPr>
              <a:t>Typical Matrix Structure</a:t>
            </a:r>
          </a:p>
        </p:txBody>
      </p:sp>
      <p:pic>
        <p:nvPicPr>
          <p:cNvPr id="109574" name="Picture 1" descr="Organizational chart of typical matrix structure">
            <a:extLst>
              <a:ext uri="{FF2B5EF4-FFF2-40B4-BE49-F238E27FC236}">
                <a16:creationId xmlns:a16="http://schemas.microsoft.com/office/drawing/2014/main" id="{7703154A-11E5-4AC3-BB8C-22191904BBB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336675"/>
            <a:ext cx="6437313" cy="510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9571" name="Content Placeholder 2">
            <a:extLst>
              <a:ext uri="{FF2B5EF4-FFF2-40B4-BE49-F238E27FC236}">
                <a16:creationId xmlns:a16="http://schemas.microsoft.com/office/drawing/2014/main" id="{FCA9C3D7-CDBC-4A90-BD70-553561432D3A}"/>
              </a:ext>
            </a:extLst>
          </p:cNvPr>
          <p:cNvSpPr>
            <a:spLocks noGrp="1"/>
          </p:cNvSpPr>
          <p:nvPr>
            <p:ph sz="half" idx="2"/>
          </p:nvPr>
        </p:nvSpPr>
        <p:spPr bwMode="auto">
          <a:xfrm>
            <a:off x="6934200" y="6096000"/>
            <a:ext cx="2133600" cy="4333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a:buFont typeface="Arial" panose="020B0604020202020204" pitchFamily="34" charset="0"/>
              <a:buNone/>
            </a:pPr>
            <a:r>
              <a:rPr lang="en-US" altLang="en-US" dirty="0"/>
              <a:t>Exhibit 11.9</a:t>
            </a:r>
          </a:p>
        </p:txBody>
      </p:sp>
      <p:sp>
        <p:nvSpPr>
          <p:cNvPr id="109573" name="Text Placeholder 3">
            <a:extLst>
              <a:ext uri="{FF2B5EF4-FFF2-40B4-BE49-F238E27FC236}">
                <a16:creationId xmlns:a16="http://schemas.microsoft.com/office/drawing/2014/main" id="{5088C730-D929-4996-8EEC-06898862E85E}"/>
              </a:ext>
            </a:extLst>
          </p:cNvPr>
          <p:cNvSpPr>
            <a:spLocks noGrp="1"/>
          </p:cNvSpPr>
          <p:nvPr>
            <p:ph type="body" sz="quarter" idx="11"/>
          </p:nvPr>
        </p:nvSpPr>
        <p:spPr bwMode="auto">
          <a:xfrm>
            <a:off x="5257800" y="6529388"/>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4" action="ppaction://hlinksldjump"/>
              </a:rPr>
              <a:t>Jump to Appendix 6 long image description</a:t>
            </a:r>
            <a:endParaRPr lang="en-US" altLang="en-US" dirty="0"/>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itle 1">
            <a:extLst>
              <a:ext uri="{FF2B5EF4-FFF2-40B4-BE49-F238E27FC236}">
                <a16:creationId xmlns:a16="http://schemas.microsoft.com/office/drawing/2014/main" id="{2B070BD9-7CC9-4DE1-8974-60B2F9B256BF}"/>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Matrix Structure &amp; Global Strategy</a:t>
            </a:r>
          </a:p>
        </p:txBody>
      </p:sp>
      <p:sp>
        <p:nvSpPr>
          <p:cNvPr id="111619" name="Content Placeholder 2">
            <a:extLst>
              <a:ext uri="{FF2B5EF4-FFF2-40B4-BE49-F238E27FC236}">
                <a16:creationId xmlns:a16="http://schemas.microsoft.com/office/drawing/2014/main" id="{FDE598C6-0B2A-424D-8658-36B7B173EF81}"/>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0"/>
              </a:spcBef>
              <a:spcAft>
                <a:spcPts val="600"/>
              </a:spcAft>
            </a:pPr>
            <a:r>
              <a:rPr lang="en-US" altLang="en-US" dirty="0">
                <a:ea typeface="ヒラギノ角ゴ Pro W3" pitchFamily="122" charset="-128"/>
              </a:rPr>
              <a:t>This structure fits well with a transnational strategy. </a:t>
            </a:r>
          </a:p>
          <a:p>
            <a:pPr lvl="1">
              <a:spcBef>
                <a:spcPct val="0"/>
              </a:spcBef>
              <a:spcAft>
                <a:spcPts val="600"/>
              </a:spcAft>
            </a:pPr>
            <a:r>
              <a:rPr lang="en-US" altLang="en-US" dirty="0">
                <a:ea typeface="ヒラギノ角ゴ Pro W3" pitchFamily="122" charset="-128"/>
              </a:rPr>
              <a:t>International: functional structure</a:t>
            </a:r>
          </a:p>
          <a:p>
            <a:pPr lvl="1">
              <a:spcBef>
                <a:spcPct val="0"/>
              </a:spcBef>
              <a:spcAft>
                <a:spcPts val="600"/>
              </a:spcAft>
            </a:pPr>
            <a:r>
              <a:rPr lang="en-US" altLang="en-US" dirty="0">
                <a:ea typeface="ヒラギノ角ゴ Pro W3" pitchFamily="122" charset="-128"/>
              </a:rPr>
              <a:t>Multi-domestic: multi-divisional structure</a:t>
            </a:r>
          </a:p>
          <a:p>
            <a:pPr lvl="1">
              <a:spcBef>
                <a:spcPct val="0"/>
              </a:spcBef>
              <a:spcAft>
                <a:spcPts val="600"/>
              </a:spcAft>
            </a:pPr>
            <a:r>
              <a:rPr lang="en-US" altLang="en-US" dirty="0">
                <a:ea typeface="ヒラギノ角ゴ Pro W3" pitchFamily="122" charset="-128"/>
              </a:rPr>
              <a:t>Global Standardization: multi-divisional structure</a:t>
            </a:r>
          </a:p>
          <a:p>
            <a:pPr lvl="1">
              <a:spcBef>
                <a:spcPct val="0"/>
              </a:spcBef>
              <a:spcAft>
                <a:spcPts val="600"/>
              </a:spcAft>
            </a:pPr>
            <a:r>
              <a:rPr lang="en-US" altLang="en-US" dirty="0">
                <a:ea typeface="ヒラギノ角ゴ Pro W3" pitchFamily="122" charset="-128"/>
              </a:rPr>
              <a:t>Transnational: global matrix structure</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itle 1">
            <a:extLst>
              <a:ext uri="{FF2B5EF4-FFF2-40B4-BE49-F238E27FC236}">
                <a16:creationId xmlns:a16="http://schemas.microsoft.com/office/drawing/2014/main" id="{FE92266B-BA40-4CD8-9030-C3F3AE4F0D61}"/>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Disadvantages of the Matrix Structure</a:t>
            </a:r>
          </a:p>
        </p:txBody>
      </p:sp>
      <p:sp>
        <p:nvSpPr>
          <p:cNvPr id="113667" name="Content Placeholder 2">
            <a:extLst>
              <a:ext uri="{FF2B5EF4-FFF2-40B4-BE49-F238E27FC236}">
                <a16:creationId xmlns:a16="http://schemas.microsoft.com/office/drawing/2014/main" id="{3D095EF0-6CEC-40A9-920E-DBA68533F176}"/>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0"/>
              </a:spcBef>
              <a:spcAft>
                <a:spcPts val="600"/>
              </a:spcAft>
            </a:pPr>
            <a:r>
              <a:rPr lang="en-US" altLang="en-US" dirty="0">
                <a:ea typeface="ヒラギノ角ゴ Pro W3" pitchFamily="122" charset="-128"/>
              </a:rPr>
              <a:t>Difficult to implement</a:t>
            </a:r>
          </a:p>
          <a:p>
            <a:pPr lvl="1">
              <a:spcBef>
                <a:spcPct val="0"/>
              </a:spcBef>
              <a:spcAft>
                <a:spcPts val="600"/>
              </a:spcAft>
            </a:pPr>
            <a:r>
              <a:rPr lang="en-US" altLang="en-US" dirty="0">
                <a:ea typeface="ヒラギノ角ゴ Pro W3" pitchFamily="122" charset="-128"/>
              </a:rPr>
              <a:t>Organizational complexity</a:t>
            </a:r>
          </a:p>
          <a:p>
            <a:pPr lvl="1">
              <a:spcBef>
                <a:spcPct val="0"/>
              </a:spcBef>
              <a:spcAft>
                <a:spcPts val="600"/>
              </a:spcAft>
            </a:pPr>
            <a:r>
              <a:rPr lang="en-US" altLang="en-US" dirty="0">
                <a:ea typeface="ヒラギノ角ゴ Pro W3" pitchFamily="122" charset="-128"/>
              </a:rPr>
              <a:t>Administrative costs</a:t>
            </a:r>
          </a:p>
          <a:p>
            <a:pPr lvl="1">
              <a:spcBef>
                <a:spcPct val="0"/>
              </a:spcBef>
              <a:spcAft>
                <a:spcPts val="600"/>
              </a:spcAft>
            </a:pPr>
            <a:r>
              <a:rPr lang="en-US" altLang="en-US" dirty="0">
                <a:ea typeface="ヒラギノ角ゴ Pro W3" pitchFamily="122" charset="-128"/>
              </a:rPr>
              <a:t>Unclear reporting structures </a:t>
            </a:r>
          </a:p>
          <a:p>
            <a:pPr>
              <a:spcBef>
                <a:spcPct val="0"/>
              </a:spcBef>
              <a:spcAft>
                <a:spcPts val="600"/>
              </a:spcAft>
            </a:pPr>
            <a:r>
              <a:rPr lang="en-US" altLang="en-US" dirty="0">
                <a:ea typeface="ヒラギノ角ゴ Pro W3" pitchFamily="122" charset="-128"/>
              </a:rPr>
              <a:t>Accountability can be undermined.</a:t>
            </a:r>
          </a:p>
          <a:p>
            <a:pPr lvl="1">
              <a:spcBef>
                <a:spcPct val="0"/>
              </a:spcBef>
              <a:spcAft>
                <a:spcPts val="600"/>
              </a:spcAft>
            </a:pPr>
            <a:r>
              <a:rPr lang="en-US" altLang="en-US" dirty="0">
                <a:ea typeface="ヒラギノ角ゴ Pro W3" pitchFamily="122" charset="-128"/>
              </a:rPr>
              <a:t>Employees can have trouble reconciling goals.</a:t>
            </a:r>
          </a:p>
          <a:p>
            <a:pPr lvl="1">
              <a:spcBef>
                <a:spcPct val="0"/>
              </a:spcBef>
              <a:spcAft>
                <a:spcPts val="600"/>
              </a:spcAft>
            </a:pPr>
            <a:r>
              <a:rPr lang="en-US" altLang="en-US" dirty="0">
                <a:cs typeface="Arial" panose="020B0604020202020204" pitchFamily="34" charset="0"/>
              </a:rPr>
              <a:t>Principal-agent problems</a:t>
            </a:r>
          </a:p>
          <a:p>
            <a:pPr lvl="1">
              <a:spcBef>
                <a:spcPct val="0"/>
              </a:spcBef>
              <a:spcAft>
                <a:spcPts val="600"/>
              </a:spcAft>
            </a:pPr>
            <a:r>
              <a:rPr lang="en-US" altLang="en-US" dirty="0">
                <a:ea typeface="ヒラギノ角ゴ Pro W3" pitchFamily="122" charset="-128"/>
              </a:rPr>
              <a:t>Slower decision-making</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itle 1">
            <a:extLst>
              <a:ext uri="{FF2B5EF4-FFF2-40B4-BE49-F238E27FC236}">
                <a16:creationId xmlns:a16="http://schemas.microsoft.com/office/drawing/2014/main" id="{88BED7EA-F22C-4A10-8630-771105577C7B}"/>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Organizing for Innovation</a:t>
            </a:r>
          </a:p>
        </p:txBody>
      </p:sp>
      <p:sp>
        <p:nvSpPr>
          <p:cNvPr id="115715" name="Content Placeholder 2">
            <a:extLst>
              <a:ext uri="{FF2B5EF4-FFF2-40B4-BE49-F238E27FC236}">
                <a16:creationId xmlns:a16="http://schemas.microsoft.com/office/drawing/2014/main" id="{3D044398-A84E-4C9D-9B10-035F194A5C3B}"/>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0"/>
              </a:spcBef>
              <a:spcAft>
                <a:spcPts val="600"/>
              </a:spcAft>
            </a:pPr>
            <a:r>
              <a:rPr lang="en-US" altLang="en-US" dirty="0">
                <a:ea typeface="ヒラギノ角ゴ Pro W3" pitchFamily="122" charset="-128"/>
              </a:rPr>
              <a:t>Closed Innovation</a:t>
            </a:r>
          </a:p>
          <a:p>
            <a:pPr lvl="1">
              <a:spcBef>
                <a:spcPct val="0"/>
              </a:spcBef>
              <a:spcAft>
                <a:spcPts val="600"/>
              </a:spcAft>
            </a:pPr>
            <a:r>
              <a:rPr lang="en-US" altLang="en-US" dirty="0">
                <a:ea typeface="ヒラギノ角ゴ Pro W3" pitchFamily="122" charset="-128"/>
              </a:rPr>
              <a:t>Products developed internally</a:t>
            </a:r>
          </a:p>
          <a:p>
            <a:pPr lvl="1">
              <a:spcBef>
                <a:spcPct val="0"/>
              </a:spcBef>
              <a:spcAft>
                <a:spcPts val="600"/>
              </a:spcAft>
            </a:pPr>
            <a:r>
              <a:rPr lang="en-US" altLang="en-US" dirty="0">
                <a:ea typeface="ヒラギノ角ゴ Pro W3" pitchFamily="122" charset="-128"/>
              </a:rPr>
              <a:t>Costly and time consuming</a:t>
            </a:r>
          </a:p>
          <a:p>
            <a:pPr>
              <a:spcBef>
                <a:spcPct val="0"/>
              </a:spcBef>
              <a:spcAft>
                <a:spcPts val="600"/>
              </a:spcAft>
            </a:pPr>
            <a:r>
              <a:rPr lang="en-US" altLang="en-US" dirty="0">
                <a:ea typeface="ヒラギノ角ゴ Pro W3" pitchFamily="122" charset="-128"/>
              </a:rPr>
              <a:t>Open Innovation</a:t>
            </a:r>
          </a:p>
          <a:p>
            <a:pPr lvl="1">
              <a:spcBef>
                <a:spcPct val="0"/>
              </a:spcBef>
              <a:spcAft>
                <a:spcPts val="600"/>
              </a:spcAft>
            </a:pPr>
            <a:r>
              <a:rPr lang="en-US" altLang="en-US" dirty="0">
                <a:ea typeface="ヒラギノ角ゴ Pro W3" pitchFamily="122" charset="-128"/>
              </a:rPr>
              <a:t>Ideas and innovation also arise from external sources</a:t>
            </a:r>
          </a:p>
          <a:p>
            <a:pPr lvl="2">
              <a:spcBef>
                <a:spcPct val="0"/>
              </a:spcBef>
              <a:spcAft>
                <a:spcPts val="600"/>
              </a:spcAft>
            </a:pPr>
            <a:r>
              <a:rPr lang="en-US" altLang="en-US" dirty="0">
                <a:ea typeface="ヒラギノ角ゴ Pro W3" pitchFamily="122" charset="-128"/>
              </a:rPr>
              <a:t>Customers, suppliers, universities, etc.</a:t>
            </a:r>
          </a:p>
          <a:p>
            <a:pPr lvl="1">
              <a:spcBef>
                <a:spcPct val="0"/>
              </a:spcBef>
              <a:spcAft>
                <a:spcPts val="600"/>
              </a:spcAft>
            </a:pPr>
            <a:r>
              <a:rPr lang="en-US" altLang="en-US" dirty="0">
                <a:ea typeface="ヒラギノ角ゴ Pro W3" pitchFamily="122" charset="-128"/>
              </a:rPr>
              <a:t>Leverages licensing agreements, strategic alliances, joint ventures, and acquisitions</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Title 1">
            <a:extLst>
              <a:ext uri="{FF2B5EF4-FFF2-40B4-BE49-F238E27FC236}">
                <a16:creationId xmlns:a16="http://schemas.microsoft.com/office/drawing/2014/main" id="{8E297C3E-CEC4-48AB-ACF9-422FA82802FA}"/>
              </a:ext>
            </a:extLst>
          </p:cNvPr>
          <p:cNvSpPr>
            <a:spLocks noGrp="1"/>
          </p:cNvSpPr>
          <p:nvPr>
            <p:ph type="title"/>
          </p:nvPr>
        </p:nvSpPr>
        <p:spPr>
          <a:xfrm>
            <a:off x="0" y="228600"/>
            <a:ext cx="9144000" cy="609600"/>
          </a:xfrm>
        </p:spPr>
        <p:txBody>
          <a:bodyPr>
            <a:normAutofit fontScale="90000"/>
          </a:bodyPr>
          <a:lstStyle/>
          <a:p>
            <a:pPr>
              <a:defRPr/>
            </a:pPr>
            <a:r>
              <a:rPr lang="en-US" altLang="en-US" dirty="0">
                <a:ea typeface="ヒラギノ角ゴ Pro W3" pitchFamily="122" charset="-128"/>
              </a:rPr>
              <a:t>Open vs. Closed Innovation</a:t>
            </a:r>
          </a:p>
        </p:txBody>
      </p:sp>
      <p:pic>
        <p:nvPicPr>
          <p:cNvPr id="117767" name="Picture 1" descr="Graphic shows the differences between open and closed innovation.">
            <a:extLst>
              <a:ext uri="{FF2B5EF4-FFF2-40B4-BE49-F238E27FC236}">
                <a16:creationId xmlns:a16="http://schemas.microsoft.com/office/drawing/2014/main" id="{03DCBD93-D755-4092-BE25-62F6E0D2045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447800"/>
            <a:ext cx="8001000" cy="410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7763" name="Content Placeholder 2">
            <a:extLst>
              <a:ext uri="{FF2B5EF4-FFF2-40B4-BE49-F238E27FC236}">
                <a16:creationId xmlns:a16="http://schemas.microsoft.com/office/drawing/2014/main" id="{CC0A2E10-5DEE-449D-9FC2-0D4BCC7F3F0F}"/>
              </a:ext>
            </a:extLst>
          </p:cNvPr>
          <p:cNvSpPr>
            <a:spLocks noGrp="1"/>
          </p:cNvSpPr>
          <p:nvPr>
            <p:ph sz="half" idx="2"/>
          </p:nvPr>
        </p:nvSpPr>
        <p:spPr bwMode="auto">
          <a:xfrm>
            <a:off x="3611562" y="5844381"/>
            <a:ext cx="2133600" cy="4333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11.12</a:t>
            </a:r>
          </a:p>
        </p:txBody>
      </p:sp>
      <p:sp>
        <p:nvSpPr>
          <p:cNvPr id="117766" name="Content Placeholder 1">
            <a:extLst>
              <a:ext uri="{FF2B5EF4-FFF2-40B4-BE49-F238E27FC236}">
                <a16:creationId xmlns:a16="http://schemas.microsoft.com/office/drawing/2014/main" id="{F97E4D03-933A-4C35-AAB8-90AA5442EC48}"/>
              </a:ext>
            </a:extLst>
          </p:cNvPr>
          <p:cNvSpPr>
            <a:spLocks noGrp="1"/>
          </p:cNvSpPr>
          <p:nvPr>
            <p:ph sz="half" idx="1"/>
          </p:nvPr>
        </p:nvSpPr>
        <p:spPr bwMode="auto">
          <a:xfrm>
            <a:off x="898525" y="6283325"/>
            <a:ext cx="7559675" cy="2698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a:buFont typeface="Arial" panose="020B0604020202020204" pitchFamily="34" charset="0"/>
              <a:buNone/>
            </a:pPr>
            <a:r>
              <a:rPr lang="en-US" altLang="en-US" sz="800" dirty="0"/>
              <a:t>Source: Adapted from H. Chesbrough (2003), “The area of open innovation,” MIT Sloan Management Review, Spring: 35–41.</a:t>
            </a:r>
          </a:p>
        </p:txBody>
      </p:sp>
      <p:sp>
        <p:nvSpPr>
          <p:cNvPr id="117765" name="Text Placeholder 3">
            <a:extLst>
              <a:ext uri="{FF2B5EF4-FFF2-40B4-BE49-F238E27FC236}">
                <a16:creationId xmlns:a16="http://schemas.microsoft.com/office/drawing/2014/main" id="{D44369F8-C38D-46F8-AB12-B038D735A00E}"/>
              </a:ext>
            </a:extLst>
          </p:cNvPr>
          <p:cNvSpPr>
            <a:spLocks noGrp="1"/>
          </p:cNvSpPr>
          <p:nvPr>
            <p:ph type="body" sz="quarter" idx="11"/>
          </p:nvPr>
        </p:nvSpPr>
        <p:spPr bwMode="auto">
          <a:xfrm>
            <a:off x="2819400" y="65532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algn="ctr"/>
            <a:r>
              <a:rPr lang="en-US" altLang="en-US" dirty="0">
                <a:hlinkClick r:id="rId4" action="ppaction://hlinksldjump"/>
              </a:rPr>
              <a:t>Jump to Appendix 7 long image description</a:t>
            </a:r>
            <a:endParaRPr lang="en-US" altLang="en-US" dirty="0"/>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a:extLst>
              <a:ext uri="{FF2B5EF4-FFF2-40B4-BE49-F238E27FC236}">
                <a16:creationId xmlns:a16="http://schemas.microsoft.com/office/drawing/2014/main" id="{AD6D0D03-805F-4879-8DA5-4A6974D433AC}"/>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Learning Objectives</a:t>
            </a:r>
          </a:p>
        </p:txBody>
      </p:sp>
      <p:sp>
        <p:nvSpPr>
          <p:cNvPr id="64515" name="Content Placeholder 2">
            <a:extLst>
              <a:ext uri="{FF2B5EF4-FFF2-40B4-BE49-F238E27FC236}">
                <a16:creationId xmlns:a16="http://schemas.microsoft.com/office/drawing/2014/main" id="{7BBA3356-AC35-46CE-AFD4-8F5BAE9F3C38}"/>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1090613" indent="-1090613" eaLnBrk="1" hangingPunct="1">
              <a:spcBef>
                <a:spcPct val="0"/>
              </a:spcBef>
              <a:spcAft>
                <a:spcPts val="600"/>
              </a:spcAft>
              <a:buFont typeface="Arial" panose="020B0604020202020204" pitchFamily="34" charset="0"/>
              <a:buNone/>
            </a:pPr>
            <a:r>
              <a:rPr lang="en-US" altLang="en-US" sz="2000" dirty="0">
                <a:cs typeface="Arial" panose="020B0604020202020204" pitchFamily="34" charset="0"/>
              </a:rPr>
              <a:t>LO 11-1	Define organizational design and list its three components.</a:t>
            </a:r>
          </a:p>
          <a:p>
            <a:pPr marL="1090613" indent="-1090613" eaLnBrk="1" hangingPunct="1">
              <a:spcBef>
                <a:spcPct val="0"/>
              </a:spcBef>
              <a:spcAft>
                <a:spcPts val="600"/>
              </a:spcAft>
              <a:buFont typeface="Arial" panose="020B0604020202020204" pitchFamily="34" charset="0"/>
              <a:buNone/>
            </a:pPr>
            <a:r>
              <a:rPr lang="en-US" altLang="en-US" sz="2000" dirty="0">
                <a:cs typeface="Arial" panose="020B0604020202020204" pitchFamily="34" charset="0"/>
              </a:rPr>
              <a:t>LO 11-2	Explain how organizational inertia can lead established firms to failure.</a:t>
            </a:r>
          </a:p>
          <a:p>
            <a:pPr marL="1090613" indent="-1090613" eaLnBrk="1" hangingPunct="1">
              <a:spcBef>
                <a:spcPct val="0"/>
              </a:spcBef>
              <a:spcAft>
                <a:spcPts val="600"/>
              </a:spcAft>
              <a:buFont typeface="Arial" panose="020B0604020202020204" pitchFamily="34" charset="0"/>
              <a:buNone/>
            </a:pPr>
            <a:r>
              <a:rPr lang="en-US" altLang="en-US" sz="2000" dirty="0">
                <a:cs typeface="Arial" panose="020B0604020202020204" pitchFamily="34" charset="0"/>
              </a:rPr>
              <a:t>LO 11-3	Define organizational structure and describe its four elements.</a:t>
            </a:r>
          </a:p>
          <a:p>
            <a:pPr marL="1090613" indent="-1090613" eaLnBrk="1" hangingPunct="1">
              <a:spcBef>
                <a:spcPct val="0"/>
              </a:spcBef>
              <a:spcAft>
                <a:spcPts val="600"/>
              </a:spcAft>
              <a:buFont typeface="Arial" panose="020B0604020202020204" pitchFamily="34" charset="0"/>
              <a:buNone/>
            </a:pPr>
            <a:r>
              <a:rPr lang="en-US" altLang="en-US" sz="2000" dirty="0">
                <a:cs typeface="Arial" panose="020B0604020202020204" pitchFamily="34" charset="0"/>
              </a:rPr>
              <a:t>LO 11-4	Compare and contrast mechanistic versus organic 	  	  organizations.</a:t>
            </a:r>
          </a:p>
          <a:p>
            <a:pPr marL="1090613" indent="-1090613" eaLnBrk="1" hangingPunct="1">
              <a:spcBef>
                <a:spcPct val="0"/>
              </a:spcBef>
              <a:spcAft>
                <a:spcPts val="600"/>
              </a:spcAft>
              <a:buFont typeface="Arial" panose="020B0604020202020204" pitchFamily="34" charset="0"/>
              <a:buNone/>
            </a:pPr>
            <a:r>
              <a:rPr lang="en-US" altLang="en-US" sz="2000" dirty="0">
                <a:cs typeface="Arial" panose="020B0604020202020204" pitchFamily="34" charset="0"/>
              </a:rPr>
              <a:t>LO 11-5	Describe different organizational structures and match them  with appropriate strategies.</a:t>
            </a:r>
          </a:p>
          <a:p>
            <a:pPr marL="1090613" indent="-1090613" eaLnBrk="1" hangingPunct="1">
              <a:spcBef>
                <a:spcPct val="0"/>
              </a:spcBef>
              <a:spcAft>
                <a:spcPts val="600"/>
              </a:spcAft>
              <a:buFont typeface="Arial" panose="020B0604020202020204" pitchFamily="34" charset="0"/>
              <a:buNone/>
            </a:pPr>
            <a:r>
              <a:rPr lang="en-US" altLang="en-US" sz="2000" dirty="0">
                <a:cs typeface="Arial" panose="020B0604020202020204" pitchFamily="34" charset="0"/>
              </a:rPr>
              <a:t>LO 11-6	Evaluate closed and open innovation, and derive implications for organizational structure.</a:t>
            </a:r>
          </a:p>
          <a:p>
            <a:pPr marL="1090613" indent="-1090613" eaLnBrk="1" hangingPunct="1">
              <a:spcBef>
                <a:spcPct val="0"/>
              </a:spcBef>
              <a:spcAft>
                <a:spcPts val="600"/>
              </a:spcAft>
              <a:buFont typeface="Arial" panose="020B0604020202020204" pitchFamily="34" charset="0"/>
              <a:buNone/>
            </a:pPr>
            <a:r>
              <a:rPr lang="en-US" altLang="en-US" sz="2000" dirty="0">
                <a:cs typeface="Arial" panose="020B0604020202020204" pitchFamily="34" charset="0"/>
              </a:rPr>
              <a:t>LO 11-7	Describe the elements of organizational culture, and explain  where organizational cultures can come from and how they can be changed.</a:t>
            </a:r>
          </a:p>
          <a:p>
            <a:pPr marL="1090613" indent="-1090613" eaLnBrk="1" hangingPunct="1">
              <a:spcBef>
                <a:spcPct val="0"/>
              </a:spcBef>
              <a:spcAft>
                <a:spcPts val="600"/>
              </a:spcAft>
              <a:buFont typeface="Arial" panose="020B0604020202020204" pitchFamily="34" charset="0"/>
              <a:buNone/>
            </a:pPr>
            <a:r>
              <a:rPr lang="en-US" altLang="en-US" sz="2000" dirty="0">
                <a:cs typeface="Arial" panose="020B0604020202020204" pitchFamily="34" charset="0"/>
              </a:rPr>
              <a:t>LO 11-8	Compare and contrast different strategic control-and-reward systems.</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Title 1">
            <a:extLst>
              <a:ext uri="{FF2B5EF4-FFF2-40B4-BE49-F238E27FC236}">
                <a16:creationId xmlns:a16="http://schemas.microsoft.com/office/drawing/2014/main" id="{D04E326A-8F26-4297-A27E-642937AC4A61}"/>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Organizational Culture</a:t>
            </a:r>
          </a:p>
        </p:txBody>
      </p:sp>
      <p:sp>
        <p:nvSpPr>
          <p:cNvPr id="119811" name="Content Placeholder 2">
            <a:extLst>
              <a:ext uri="{FF2B5EF4-FFF2-40B4-BE49-F238E27FC236}">
                <a16:creationId xmlns:a16="http://schemas.microsoft.com/office/drawing/2014/main" id="{FC3E4536-F4F2-4B16-B1AD-BB8EF9D59BD3}"/>
              </a:ext>
            </a:extLst>
          </p:cNvPr>
          <p:cNvSpPr>
            <a:spLocks noGrp="1"/>
          </p:cNvSpPr>
          <p:nvPr>
            <p:ph idx="1"/>
          </p:nvPr>
        </p:nvSpPr>
        <p:spPr bwMode="auto">
          <a:xfrm>
            <a:off x="457200" y="1316038"/>
            <a:ext cx="85344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0"/>
              </a:spcBef>
            </a:pPr>
            <a:r>
              <a:rPr lang="en-US" altLang="en-US" dirty="0">
                <a:ea typeface="ヒラギノ角ゴ Pro W3" pitchFamily="122" charset="-128"/>
              </a:rPr>
              <a:t>Shared </a:t>
            </a:r>
            <a:r>
              <a:rPr lang="en-US" altLang="en-US" b="1" dirty="0">
                <a:ea typeface="ヒラギノ角ゴ Pro W3" pitchFamily="122" charset="-128"/>
              </a:rPr>
              <a:t>values</a:t>
            </a:r>
            <a:r>
              <a:rPr lang="en-US" altLang="en-US" dirty="0">
                <a:ea typeface="ヒラギノ角ゴ Pro W3" pitchFamily="122" charset="-128"/>
              </a:rPr>
              <a:t> and </a:t>
            </a:r>
            <a:r>
              <a:rPr lang="en-US" altLang="en-US" b="1" dirty="0">
                <a:ea typeface="ヒラギノ角ゴ Pro W3" pitchFamily="122" charset="-128"/>
              </a:rPr>
              <a:t>norms</a:t>
            </a:r>
            <a:r>
              <a:rPr lang="en-US" altLang="en-US" dirty="0">
                <a:ea typeface="ヒラギノ角ゴ Pro W3" pitchFamily="122" charset="-128"/>
              </a:rPr>
              <a:t> of an organization’</a:t>
            </a:r>
            <a:r>
              <a:rPr lang="en-US" altLang="ja-JP" dirty="0">
                <a:ea typeface="ヒラギノ角ゴ Pro W3" pitchFamily="122" charset="-128"/>
              </a:rPr>
              <a:t>s members</a:t>
            </a:r>
          </a:p>
          <a:p>
            <a:pPr lvl="1">
              <a:spcBef>
                <a:spcPct val="0"/>
              </a:spcBef>
            </a:pPr>
            <a:r>
              <a:rPr lang="en-US" altLang="en-US" dirty="0">
                <a:ea typeface="ヒラギノ角ゴ Pro W3" pitchFamily="122" charset="-128"/>
              </a:rPr>
              <a:t>Values: what is considered important</a:t>
            </a:r>
          </a:p>
          <a:p>
            <a:pPr lvl="1">
              <a:spcBef>
                <a:spcPct val="0"/>
              </a:spcBef>
            </a:pPr>
            <a:r>
              <a:rPr lang="en-US" altLang="en-US" dirty="0">
                <a:ea typeface="ヒラギノ角ゴ Pro W3" pitchFamily="122" charset="-128"/>
              </a:rPr>
              <a:t>Norms: appropriate attitudes and behaviors</a:t>
            </a:r>
          </a:p>
          <a:p>
            <a:pPr>
              <a:spcBef>
                <a:spcPct val="0"/>
              </a:spcBef>
            </a:pPr>
            <a:r>
              <a:rPr lang="en-US" altLang="en-US" dirty="0">
                <a:ea typeface="ヒラギノ角ゴ Pro W3" pitchFamily="122" charset="-128"/>
              </a:rPr>
              <a:t>Expressed through artifacts:</a:t>
            </a:r>
          </a:p>
          <a:p>
            <a:pPr lvl="1">
              <a:spcBef>
                <a:spcPct val="0"/>
              </a:spcBef>
            </a:pPr>
            <a:r>
              <a:rPr lang="en-US" altLang="en-US" dirty="0">
                <a:cs typeface="Arial" panose="020B0604020202020204" pitchFamily="34" charset="0"/>
              </a:rPr>
              <a:t>Physical space</a:t>
            </a:r>
          </a:p>
          <a:p>
            <a:pPr lvl="1">
              <a:spcBef>
                <a:spcPct val="0"/>
              </a:spcBef>
            </a:pPr>
            <a:r>
              <a:rPr lang="en-US" altLang="en-US" dirty="0">
                <a:cs typeface="Arial" panose="020B0604020202020204" pitchFamily="34" charset="0"/>
              </a:rPr>
              <a:t>Symbols</a:t>
            </a:r>
          </a:p>
          <a:p>
            <a:pPr lvl="1">
              <a:spcBef>
                <a:spcPct val="0"/>
              </a:spcBef>
            </a:pPr>
            <a:r>
              <a:rPr lang="en-US" altLang="en-US" dirty="0">
                <a:cs typeface="Arial" panose="020B0604020202020204" pitchFamily="34" charset="0"/>
              </a:rPr>
              <a:t>Events</a:t>
            </a:r>
          </a:p>
          <a:p>
            <a:pPr lvl="1">
              <a:spcBef>
                <a:spcPct val="0"/>
              </a:spcBef>
            </a:pPr>
            <a:r>
              <a:rPr lang="en-US" altLang="en-US" dirty="0">
                <a:cs typeface="Arial" panose="020B0604020202020204" pitchFamily="34" charset="0"/>
              </a:rPr>
              <a:t>Vocabulary</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Title 1">
            <a:extLst>
              <a:ext uri="{FF2B5EF4-FFF2-40B4-BE49-F238E27FC236}">
                <a16:creationId xmlns:a16="http://schemas.microsoft.com/office/drawing/2014/main" id="{636094BA-D001-4A2D-B04F-73B6B3A46C78}"/>
              </a:ext>
            </a:extLst>
          </p:cNvPr>
          <p:cNvSpPr>
            <a:spLocks noGrp="1"/>
          </p:cNvSpPr>
          <p:nvPr>
            <p:ph type="title"/>
          </p:nvPr>
        </p:nvSpPr>
        <p:spPr bwMode="auto">
          <a:xfrm>
            <a:off x="0" y="2286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The Elements of Organizational Culture</a:t>
            </a:r>
          </a:p>
        </p:txBody>
      </p:sp>
      <p:pic>
        <p:nvPicPr>
          <p:cNvPr id="121862" name="Picture 1" descr="Graphic gives the elements of Zappos' organizational culture">
            <a:extLst>
              <a:ext uri="{FF2B5EF4-FFF2-40B4-BE49-F238E27FC236}">
                <a16:creationId xmlns:a16="http://schemas.microsoft.com/office/drawing/2014/main" id="{FF2F9A1F-2A4B-47DC-9091-433EEFA8623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905000"/>
            <a:ext cx="8610600" cy="363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1859" name="Content Placeholder 2">
            <a:extLst>
              <a:ext uri="{FF2B5EF4-FFF2-40B4-BE49-F238E27FC236}">
                <a16:creationId xmlns:a16="http://schemas.microsoft.com/office/drawing/2014/main" id="{6F344D83-1A5F-4D2D-9F80-C59C25DE176E}"/>
              </a:ext>
            </a:extLst>
          </p:cNvPr>
          <p:cNvSpPr>
            <a:spLocks noGrp="1"/>
          </p:cNvSpPr>
          <p:nvPr>
            <p:ph sz="half" idx="2"/>
          </p:nvPr>
        </p:nvSpPr>
        <p:spPr bwMode="auto">
          <a:xfrm>
            <a:off x="6781800" y="6019800"/>
            <a:ext cx="1905000" cy="511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11.14</a:t>
            </a:r>
          </a:p>
        </p:txBody>
      </p:sp>
      <p:sp>
        <p:nvSpPr>
          <p:cNvPr id="121861" name="Text Placeholder 3">
            <a:extLst>
              <a:ext uri="{FF2B5EF4-FFF2-40B4-BE49-F238E27FC236}">
                <a16:creationId xmlns:a16="http://schemas.microsoft.com/office/drawing/2014/main" id="{62B26D05-D0FD-4688-9CA3-6213D1B4C805}"/>
              </a:ext>
            </a:extLst>
          </p:cNvPr>
          <p:cNvSpPr>
            <a:spLocks noGrp="1"/>
          </p:cNvSpPr>
          <p:nvPr>
            <p:ph type="body" sz="quarter" idx="11"/>
          </p:nvPr>
        </p:nvSpPr>
        <p:spPr bwMode="auto">
          <a:xfrm>
            <a:off x="4953000" y="6479491"/>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4" action="ppaction://hlinksldjump"/>
              </a:rPr>
              <a:t>Jump to Appendix 8 long image description</a:t>
            </a:r>
            <a:endParaRPr lang="en-US" altLang="en-US" dirty="0"/>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Title 1">
            <a:extLst>
              <a:ext uri="{FF2B5EF4-FFF2-40B4-BE49-F238E27FC236}">
                <a16:creationId xmlns:a16="http://schemas.microsoft.com/office/drawing/2014/main" id="{5346526E-1589-44FA-8499-C883FBED69A7}"/>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Where Do Organizational Cultures Come From?</a:t>
            </a:r>
          </a:p>
        </p:txBody>
      </p:sp>
      <p:sp>
        <p:nvSpPr>
          <p:cNvPr id="123907" name="Content Placeholder 2">
            <a:extLst>
              <a:ext uri="{FF2B5EF4-FFF2-40B4-BE49-F238E27FC236}">
                <a16:creationId xmlns:a16="http://schemas.microsoft.com/office/drawing/2014/main" id="{0B5B909D-5B9C-4452-B72E-4DCD61AE283E}"/>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Founder imprinting</a:t>
            </a:r>
          </a:p>
          <a:p>
            <a:pPr lvl="1"/>
            <a:r>
              <a:rPr lang="en-US" altLang="en-US" dirty="0">
                <a:cs typeface="Arial" panose="020B0604020202020204" pitchFamily="34" charset="0"/>
              </a:rPr>
              <a:t>Examples: Steve Jobs, Walt Disney, Michael Dell, Oprah Winfrey, Martha Stewart, Bill Gates</a:t>
            </a:r>
          </a:p>
          <a:p>
            <a:pPr lvl="1"/>
            <a:r>
              <a:rPr lang="en-US" altLang="en-US" dirty="0">
                <a:ea typeface="ヒラギノ角ゴ Pro W3" pitchFamily="122" charset="-128"/>
              </a:rPr>
              <a:t>Beware of groupthink</a:t>
            </a:r>
          </a:p>
          <a:p>
            <a:pPr lvl="2"/>
            <a:r>
              <a:rPr lang="en-US" altLang="en-US" dirty="0">
                <a:cs typeface="Arial" panose="020B0604020202020204" pitchFamily="34" charset="0"/>
              </a:rPr>
              <a:t>When individuals don</a:t>
            </a:r>
            <a:r>
              <a:rPr lang="en-US" altLang="en-US" dirty="0">
                <a:ea typeface="MS PGothic" panose="020B0600070205080204" pitchFamily="34" charset="-128"/>
              </a:rPr>
              <a:t>’</a:t>
            </a:r>
            <a:r>
              <a:rPr lang="en-US" altLang="ja-JP" dirty="0"/>
              <a:t>t challenge a leader’s opinion</a:t>
            </a:r>
          </a:p>
          <a:p>
            <a:r>
              <a:rPr lang="en-US" altLang="en-US" dirty="0">
                <a:cs typeface="Arial" panose="020B0604020202020204" pitchFamily="34" charset="0"/>
              </a:rPr>
              <a:t>Values</a:t>
            </a:r>
          </a:p>
          <a:p>
            <a:pPr lvl="1"/>
            <a:r>
              <a:rPr lang="en-US" altLang="en-US" dirty="0">
                <a:cs typeface="Arial" panose="020B0604020202020204" pitchFamily="34" charset="0"/>
              </a:rPr>
              <a:t>Should be linked to a reward system</a:t>
            </a: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Title 1">
            <a:extLst>
              <a:ext uri="{FF2B5EF4-FFF2-40B4-BE49-F238E27FC236}">
                <a16:creationId xmlns:a16="http://schemas.microsoft.com/office/drawing/2014/main" id="{D1F6CB7C-71D5-43D8-AA07-02CFAB338933}"/>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How Does Organizational Culture Change?</a:t>
            </a:r>
          </a:p>
        </p:txBody>
      </p:sp>
      <p:sp>
        <p:nvSpPr>
          <p:cNvPr id="125955" name="Content Placeholder 2">
            <a:extLst>
              <a:ext uri="{FF2B5EF4-FFF2-40B4-BE49-F238E27FC236}">
                <a16:creationId xmlns:a16="http://schemas.microsoft.com/office/drawing/2014/main" id="{D7335969-7005-47AB-BBE1-BE879F4CB330}"/>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0"/>
              </a:spcBef>
              <a:spcAft>
                <a:spcPts val="600"/>
              </a:spcAft>
            </a:pPr>
            <a:r>
              <a:rPr lang="en-US" altLang="en-US" dirty="0">
                <a:ea typeface="ヒラギノ角ゴ Pro W3" pitchFamily="122" charset="-128"/>
              </a:rPr>
              <a:t>When the environment changes</a:t>
            </a:r>
          </a:p>
          <a:p>
            <a:pPr lvl="1">
              <a:spcBef>
                <a:spcPct val="0"/>
              </a:spcBef>
              <a:spcAft>
                <a:spcPts val="600"/>
              </a:spcAft>
            </a:pPr>
            <a:r>
              <a:rPr lang="en-US" altLang="en-US" dirty="0">
                <a:ea typeface="ヒラギノ角ゴ Pro W3" pitchFamily="122" charset="-128"/>
              </a:rPr>
              <a:t>A firm must hone, refine, and upgrade</a:t>
            </a:r>
          </a:p>
          <a:p>
            <a:pPr lvl="1">
              <a:spcBef>
                <a:spcPct val="0"/>
              </a:spcBef>
              <a:spcAft>
                <a:spcPts val="600"/>
              </a:spcAft>
            </a:pPr>
            <a:r>
              <a:rPr lang="en-US" altLang="en-US" dirty="0">
                <a:ea typeface="ヒラギノ角ゴ Pro W3" pitchFamily="122" charset="-128"/>
              </a:rPr>
              <a:t>To ensure a core rigidity doesn’t emerge</a:t>
            </a:r>
          </a:p>
          <a:p>
            <a:pPr>
              <a:spcBef>
                <a:spcPct val="0"/>
              </a:spcBef>
              <a:spcAft>
                <a:spcPts val="600"/>
              </a:spcAft>
            </a:pPr>
            <a:r>
              <a:rPr lang="en-US" altLang="en-US" dirty="0">
                <a:ea typeface="ヒラギノ角ゴ Pro W3" pitchFamily="122" charset="-128"/>
              </a:rPr>
              <a:t>New leadership</a:t>
            </a:r>
            <a:endParaRPr lang="en-US" altLang="en-US" dirty="0">
              <a:cs typeface="Arial" panose="020B0604020202020204" pitchFamily="34" charset="0"/>
            </a:endParaRPr>
          </a:p>
          <a:p>
            <a:pPr lvl="1">
              <a:spcBef>
                <a:spcPct val="0"/>
              </a:spcBef>
              <a:spcAft>
                <a:spcPts val="600"/>
              </a:spcAft>
            </a:pPr>
            <a:r>
              <a:rPr lang="en-US" altLang="en-US" dirty="0">
                <a:ea typeface="ヒラギノ角ゴ Pro W3" pitchFamily="122" charset="-128"/>
              </a:rPr>
              <a:t>Changes in strategy and structure</a:t>
            </a:r>
            <a:endParaRPr lang="en-US" altLang="en-US" dirty="0">
              <a:cs typeface="Arial" panose="020B0604020202020204" pitchFamily="34" charset="0"/>
            </a:endParaRP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Title 1">
            <a:extLst>
              <a:ext uri="{FF2B5EF4-FFF2-40B4-BE49-F238E27FC236}">
                <a16:creationId xmlns:a16="http://schemas.microsoft.com/office/drawing/2014/main" id="{094835E1-0B6F-40C2-8AB8-C7AD6D130CE0}"/>
              </a:ext>
            </a:extLst>
          </p:cNvPr>
          <p:cNvSpPr>
            <a:spLocks noGrp="1"/>
          </p:cNvSpPr>
          <p:nvPr>
            <p:ph type="title"/>
          </p:nvPr>
        </p:nvSpPr>
        <p:spPr bwMode="auto">
          <a:xfrm>
            <a:off x="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Culture Can Be the Basis of a Firm’s </a:t>
            </a:r>
            <a:br>
              <a:rPr lang="en-US" altLang="en-US" dirty="0">
                <a:cs typeface="Arial" panose="020B0604020202020204" pitchFamily="34" charset="0"/>
              </a:rPr>
            </a:br>
            <a:r>
              <a:rPr lang="en-US" altLang="en-US" dirty="0">
                <a:cs typeface="Arial" panose="020B0604020202020204" pitchFamily="34" charset="0"/>
              </a:rPr>
              <a:t>Competitive Advantage If</a:t>
            </a:r>
          </a:p>
        </p:txBody>
      </p:sp>
      <p:sp>
        <p:nvSpPr>
          <p:cNvPr id="128003" name="Content Placeholder 2">
            <a:extLst>
              <a:ext uri="{FF2B5EF4-FFF2-40B4-BE49-F238E27FC236}">
                <a16:creationId xmlns:a16="http://schemas.microsoft.com/office/drawing/2014/main" id="{ACE37B28-CC16-4007-9232-1EEF394D80C8}"/>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It makes a positive contribution to </a:t>
            </a:r>
            <a:r>
              <a:rPr lang="en-US" altLang="ja-JP" dirty="0"/>
              <a:t>economic value creation.</a:t>
            </a:r>
          </a:p>
          <a:p>
            <a:r>
              <a:rPr lang="en-US" altLang="en-US" dirty="0">
                <a:cs typeface="Arial" panose="020B0604020202020204" pitchFamily="34" charset="0"/>
              </a:rPr>
              <a:t>It passes the VRIO principles.</a:t>
            </a:r>
          </a:p>
          <a:p>
            <a:r>
              <a:rPr lang="en-US" altLang="en-US" dirty="0">
                <a:ea typeface="ヒラギノ角ゴ Pro W3" pitchFamily="122" charset="-128"/>
              </a:rPr>
              <a:t>It can adapt as the business evolves.</a:t>
            </a:r>
            <a:endParaRPr lang="en-US" altLang="en-US" dirty="0">
              <a:cs typeface="Arial" panose="020B0604020202020204" pitchFamily="34" charset="0"/>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Title 1">
            <a:extLst>
              <a:ext uri="{FF2B5EF4-FFF2-40B4-BE49-F238E27FC236}">
                <a16:creationId xmlns:a16="http://schemas.microsoft.com/office/drawing/2014/main" id="{476765ED-A9CF-4CEE-BBF8-64514E1E4955}"/>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Strategic Control &amp; Reward Systems</a:t>
            </a:r>
          </a:p>
        </p:txBody>
      </p:sp>
      <p:sp>
        <p:nvSpPr>
          <p:cNvPr id="130051" name="Content Placeholder 2">
            <a:extLst>
              <a:ext uri="{FF2B5EF4-FFF2-40B4-BE49-F238E27FC236}">
                <a16:creationId xmlns:a16="http://schemas.microsoft.com/office/drawing/2014/main" id="{4ED9EB94-0EDF-4227-8F19-C2BD0DD8C47C}"/>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Internal-governance mechanisms</a:t>
            </a:r>
          </a:p>
          <a:p>
            <a:r>
              <a:rPr lang="en-US" altLang="en-US" dirty="0">
                <a:ea typeface="ヒラギノ角ゴ Pro W3" pitchFamily="122" charset="-128"/>
              </a:rPr>
              <a:t>Put in place to align the incentives of:</a:t>
            </a:r>
          </a:p>
          <a:p>
            <a:pPr lvl="1"/>
            <a:r>
              <a:rPr lang="en-US" altLang="en-US" dirty="0">
                <a:cs typeface="Arial" panose="020B0604020202020204" pitchFamily="34" charset="0"/>
              </a:rPr>
              <a:t>Principals (shareholders)</a:t>
            </a:r>
          </a:p>
          <a:p>
            <a:pPr lvl="1"/>
            <a:r>
              <a:rPr lang="en-US" altLang="en-US" dirty="0">
                <a:cs typeface="Arial" panose="020B0604020202020204" pitchFamily="34" charset="0"/>
              </a:rPr>
              <a:t>Agents (employees)</a:t>
            </a:r>
          </a:p>
          <a:p>
            <a:r>
              <a:rPr lang="en-US" altLang="en-US" dirty="0">
                <a:ea typeface="ヒラギノ角ゴ Pro W3" pitchFamily="122" charset="-128"/>
              </a:rPr>
              <a:t>Allow managers to:</a:t>
            </a:r>
          </a:p>
          <a:p>
            <a:pPr lvl="1"/>
            <a:r>
              <a:rPr lang="en-US" altLang="en-US" dirty="0">
                <a:cs typeface="Arial" panose="020B0604020202020204" pitchFamily="34" charset="0"/>
              </a:rPr>
              <a:t>Specify goals</a:t>
            </a:r>
          </a:p>
          <a:p>
            <a:pPr lvl="1"/>
            <a:r>
              <a:rPr lang="en-US" altLang="en-US" dirty="0">
                <a:cs typeface="Arial" panose="020B0604020202020204" pitchFamily="34" charset="0"/>
              </a:rPr>
              <a:t>Measure progress</a:t>
            </a:r>
          </a:p>
          <a:p>
            <a:pPr lvl="1"/>
            <a:r>
              <a:rPr lang="en-US" altLang="en-US" dirty="0">
                <a:cs typeface="Arial" panose="020B0604020202020204" pitchFamily="34" charset="0"/>
              </a:rPr>
              <a:t>Provide performance feedback</a:t>
            </a: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Title 1">
            <a:extLst>
              <a:ext uri="{FF2B5EF4-FFF2-40B4-BE49-F238E27FC236}">
                <a16:creationId xmlns:a16="http://schemas.microsoft.com/office/drawing/2014/main" id="{DA8BCF7F-91F7-4FC7-B3A4-D4D787B46514}"/>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Input Controls</a:t>
            </a:r>
          </a:p>
        </p:txBody>
      </p:sp>
      <p:sp>
        <p:nvSpPr>
          <p:cNvPr id="132099" name="Content Placeholder 2">
            <a:extLst>
              <a:ext uri="{FF2B5EF4-FFF2-40B4-BE49-F238E27FC236}">
                <a16:creationId xmlns:a16="http://schemas.microsoft.com/office/drawing/2014/main" id="{D38BB794-99E7-42BE-AAE0-100C4B8DB442}"/>
              </a:ext>
            </a:extLst>
          </p:cNvPr>
          <p:cNvSpPr>
            <a:spLocks noGrp="1"/>
          </p:cNvSpPr>
          <p:nvPr>
            <p:ph idx="1"/>
          </p:nvPr>
        </p:nvSpPr>
        <p:spPr bwMode="auto">
          <a:xfrm>
            <a:off x="457200" y="1316038"/>
            <a:ext cx="85344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Seeks to define &amp; direct employee behavior through:</a:t>
            </a:r>
          </a:p>
          <a:p>
            <a:pPr lvl="1"/>
            <a:r>
              <a:rPr lang="en-US" altLang="en-US" dirty="0">
                <a:cs typeface="Arial" panose="020B0604020202020204" pitchFamily="34" charset="0"/>
              </a:rPr>
              <a:t>Explicit, codified rules</a:t>
            </a:r>
          </a:p>
          <a:p>
            <a:pPr lvl="1"/>
            <a:r>
              <a:rPr lang="en-US" altLang="en-US" dirty="0">
                <a:cs typeface="Arial" panose="020B0604020202020204" pitchFamily="34" charset="0"/>
              </a:rPr>
              <a:t>Standard operating procedures</a:t>
            </a:r>
          </a:p>
          <a:p>
            <a:r>
              <a:rPr lang="en-US" altLang="en-US" dirty="0">
                <a:ea typeface="ヒラギノ角ゴ Pro W3" pitchFamily="122" charset="-128"/>
              </a:rPr>
              <a:t>Considered before employees make business decisions</a:t>
            </a:r>
          </a:p>
          <a:p>
            <a:r>
              <a:rPr lang="en-US" altLang="en-US" dirty="0">
                <a:ea typeface="ヒラギノ角ゴ Pro W3" pitchFamily="122" charset="-128"/>
              </a:rPr>
              <a:t>Example: a budget</a:t>
            </a:r>
          </a:p>
          <a:p>
            <a:pPr lvl="1"/>
            <a:r>
              <a:rPr lang="en-US" altLang="en-US" dirty="0">
                <a:cs typeface="Arial" panose="020B0604020202020204" pitchFamily="34" charset="0"/>
              </a:rPr>
              <a:t>Managers allocate money to R&amp;D projects before they begin</a:t>
            </a: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Title 1">
            <a:extLst>
              <a:ext uri="{FF2B5EF4-FFF2-40B4-BE49-F238E27FC236}">
                <a16:creationId xmlns:a16="http://schemas.microsoft.com/office/drawing/2014/main" id="{039D4460-73F9-4B01-8F53-CDB4C6A23731}"/>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Output Controls</a:t>
            </a:r>
          </a:p>
        </p:txBody>
      </p:sp>
      <p:sp>
        <p:nvSpPr>
          <p:cNvPr id="134147" name="Content Placeholder 2">
            <a:extLst>
              <a:ext uri="{FF2B5EF4-FFF2-40B4-BE49-F238E27FC236}">
                <a16:creationId xmlns:a16="http://schemas.microsoft.com/office/drawing/2014/main" id="{0E3F3036-201F-4B8C-BE71-2219C1569DF4}"/>
              </a:ext>
            </a:extLst>
          </p:cNvPr>
          <p:cNvSpPr>
            <a:spLocks noGrp="1"/>
          </p:cNvSpPr>
          <p:nvPr>
            <p:ph idx="1"/>
          </p:nvPr>
        </p:nvSpPr>
        <p:spPr bwMode="auto">
          <a:xfrm>
            <a:off x="457200" y="1316038"/>
            <a:ext cx="85344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Guides employee behavior by:</a:t>
            </a:r>
          </a:p>
          <a:p>
            <a:pPr lvl="1"/>
            <a:r>
              <a:rPr lang="en-US" altLang="en-US" dirty="0">
                <a:cs typeface="Arial" panose="020B0604020202020204" pitchFamily="34" charset="0"/>
              </a:rPr>
              <a:t>Defining expected results (outputs), but </a:t>
            </a:r>
          </a:p>
          <a:p>
            <a:pPr lvl="1"/>
            <a:r>
              <a:rPr lang="en-US" altLang="en-US" dirty="0">
                <a:cs typeface="Arial" panose="020B0604020202020204" pitchFamily="34" charset="0"/>
              </a:rPr>
              <a:t>Leaving the means to those results open to individual employees, groups, or SBUs</a:t>
            </a:r>
          </a:p>
          <a:p>
            <a:r>
              <a:rPr lang="en-US" altLang="en-US" dirty="0">
                <a:ea typeface="ヒラギノ角ゴ Pro W3" pitchFamily="122" charset="-128"/>
              </a:rPr>
              <a:t>Intrinsic motivation is highest when an employee has:</a:t>
            </a:r>
          </a:p>
          <a:p>
            <a:pPr lvl="1"/>
            <a:r>
              <a:rPr lang="en-US" altLang="en-US" dirty="0">
                <a:cs typeface="Arial" panose="020B0604020202020204" pitchFamily="34" charset="0"/>
              </a:rPr>
              <a:t>Autonomy (about what to do)</a:t>
            </a:r>
          </a:p>
          <a:p>
            <a:pPr lvl="1"/>
            <a:r>
              <a:rPr lang="en-US" altLang="en-US" dirty="0">
                <a:cs typeface="Arial" panose="020B0604020202020204" pitchFamily="34" charset="0"/>
              </a:rPr>
              <a:t>Mastery (how to do it)</a:t>
            </a:r>
          </a:p>
          <a:p>
            <a:pPr lvl="1"/>
            <a:r>
              <a:rPr lang="en-US" altLang="en-US" dirty="0">
                <a:cs typeface="Arial" panose="020B0604020202020204" pitchFamily="34" charset="0"/>
              </a:rPr>
              <a:t>Purpose (why to do it)</a:t>
            </a: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4994" name="Title 1">
            <a:extLst>
              <a:ext uri="{FF2B5EF4-FFF2-40B4-BE49-F238E27FC236}">
                <a16:creationId xmlns:a16="http://schemas.microsoft.com/office/drawing/2014/main" id="{9543327A-C24D-425B-97E1-3E67CC770AF1}"/>
              </a:ext>
            </a:extLst>
          </p:cNvPr>
          <p:cNvSpPr>
            <a:spLocks noGrp="1"/>
          </p:cNvSpPr>
          <p:nvPr>
            <p:ph type="title"/>
          </p:nvPr>
        </p:nvSpPr>
        <p:spPr bwMode="auto">
          <a:xfrm>
            <a:off x="0" y="2362200"/>
            <a:ext cx="9144000" cy="18875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dirty="0">
                <a:solidFill>
                  <a:schemeClr val="tx1"/>
                </a:solidFill>
                <a:ea typeface="ヒラギノ角ゴ Pro W3" pitchFamily="122" charset="-128"/>
              </a:rPr>
              <a:t>Appendices</a:t>
            </a:r>
            <a:br>
              <a:rPr lang="en-US" altLang="en-US" b="1" dirty="0">
                <a:solidFill>
                  <a:schemeClr val="tx1"/>
                </a:solidFill>
                <a:ea typeface="ヒラギノ角ゴ Pro W3" pitchFamily="122" charset="-128"/>
              </a:rPr>
            </a:br>
            <a:r>
              <a:rPr lang="en-US" altLang="en-US" b="1" dirty="0">
                <a:solidFill>
                  <a:schemeClr val="tx1"/>
                </a:solidFill>
                <a:ea typeface="ヒラギノ角ゴ Pro W3" pitchFamily="122" charset="-128"/>
              </a:rPr>
              <a:t>Descriptions of Visual Graphics to Support</a:t>
            </a:r>
            <a:br>
              <a:rPr lang="en-US" altLang="en-US" b="1" dirty="0">
                <a:solidFill>
                  <a:schemeClr val="tx1"/>
                </a:solidFill>
                <a:ea typeface="ヒラギノ角ゴ Pro W3" pitchFamily="122" charset="-128"/>
              </a:rPr>
            </a:br>
            <a:r>
              <a:rPr lang="en-US" altLang="en-US" b="1" dirty="0">
                <a:solidFill>
                  <a:schemeClr val="tx1"/>
                </a:solidFill>
                <a:ea typeface="ヒラギノ角ゴ Pro W3" pitchFamily="122" charset="-128"/>
              </a:rPr>
              <a:t>Student Accessibility Needs</a:t>
            </a:r>
          </a:p>
        </p:txBody>
      </p:sp>
    </p:spTree>
    <p:extLst>
      <p:ext uri="{BB962C8B-B14F-4D97-AF65-F5344CB8AC3E}">
        <p14:creationId xmlns:p14="http://schemas.microsoft.com/office/powerpoint/2010/main" val="2136550766"/>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6194" name="Title 1">
            <a:extLst>
              <a:ext uri="{FF2B5EF4-FFF2-40B4-BE49-F238E27FC236}">
                <a16:creationId xmlns:a16="http://schemas.microsoft.com/office/drawing/2014/main" id="{AA071490-C969-4E42-BCFB-1906F1A2A1F2}"/>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Appendix 1 </a:t>
            </a:r>
            <a:r>
              <a:rPr lang="en-US" altLang="en-US" dirty="0">
                <a:ea typeface="ヒラギノ角ゴ Pro W3" pitchFamily="122" charset="-128"/>
              </a:rPr>
              <a:t>The AFI Strategy Framework</a:t>
            </a:r>
            <a:endParaRPr lang="en-US" altLang="en-US" dirty="0"/>
          </a:p>
        </p:txBody>
      </p:sp>
      <p:sp>
        <p:nvSpPr>
          <p:cNvPr id="136195" name="Content Placeholder 9">
            <a:extLst>
              <a:ext uri="{FF2B5EF4-FFF2-40B4-BE49-F238E27FC236}">
                <a16:creationId xmlns:a16="http://schemas.microsoft.com/office/drawing/2014/main" id="{EB8D1571-5207-46DD-9D0B-7C7D3DAAC526}"/>
              </a:ext>
            </a:extLst>
          </p:cNvPr>
          <p:cNvSpPr>
            <a:spLocks noGrp="1"/>
          </p:cNvSpPr>
          <p:nvPr>
            <p:ph idx="1"/>
          </p:nvPr>
        </p:nvSpPr>
        <p:spPr bwMode="auto">
          <a:xfrm>
            <a:off x="457200" y="1316038"/>
            <a:ext cx="8229600" cy="45513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1200" dirty="0"/>
              <a:t>The important inside circle is titled "Gaining and Sustaining a Competitive Advantage" that is at the very center of the image, with five different circles on the outside of it. Arrows go back and forth from the center circle to each of the five outer circles. The five outer circles are labeled: (1) Getting Started, (2) External and Internal Analysis, (3) Formulation: Business Strategy, (4) Formulation, Corporate Strategy, and (5) Implementation.</a:t>
            </a:r>
          </a:p>
          <a:p>
            <a:pPr marL="0" indent="0">
              <a:buFont typeface="Arial" panose="020B0604020202020204" pitchFamily="34" charset="0"/>
              <a:buNone/>
            </a:pPr>
            <a:r>
              <a:rPr lang="en-US" altLang="en-US" sz="1200" dirty="0"/>
              <a:t>Each of these outer five circles have a brief description beside them to explain what the circle means:</a:t>
            </a:r>
          </a:p>
          <a:p>
            <a:pPr marL="0" indent="0">
              <a:buFont typeface="Arial" panose="020B0604020202020204" pitchFamily="34" charset="0"/>
              <a:buNone/>
            </a:pPr>
            <a:r>
              <a:rPr lang="en-US" altLang="en-US" sz="1200" dirty="0"/>
              <a:t>Under the first outer circle titled "Getting Started," it says: Part 1, Strategy Analysis, "What is Strategy (Chapter 1)" and "Strategic Leadership: Managing the Strategy Process (Chapter 2)."</a:t>
            </a:r>
          </a:p>
          <a:p>
            <a:pPr marL="0" indent="0">
              <a:buFont typeface="Arial" panose="020B0604020202020204" pitchFamily="34" charset="0"/>
              <a:buNone/>
            </a:pPr>
            <a:r>
              <a:rPr lang="en-US" altLang="en-US" sz="1200" dirty="0"/>
              <a:t>Under the second outer circle titled "External and Internal Analysis," it says: Part 1, Strategy Analysis, "External Analysis: Industry Structure, Competitive Forces and Strategic Groups (Chapter 3)," "Internal Analysis: Resources, Capabilities and Core Competencies (Chapter 4)," and "Competitive Advantage, Firm Performance, and Business Models (Chapter 5)."</a:t>
            </a:r>
          </a:p>
          <a:p>
            <a:pPr marL="0" indent="0">
              <a:buFont typeface="Arial" panose="020B0604020202020204" pitchFamily="34" charset="0"/>
              <a:buNone/>
            </a:pPr>
            <a:r>
              <a:rPr lang="en-US" altLang="en-US" sz="1200" dirty="0"/>
              <a:t>Under the third outer circle titled "Formulation: Business Strategy," it says: Part 2, Strategy Formulation, "Business Strategy: Differentiation, Cost Leadership and Integration (Chapter 6)" and "Business Strategy, Innovation and Entrepreneurship (Chapter 7)."</a:t>
            </a:r>
          </a:p>
          <a:p>
            <a:pPr marL="0" indent="0">
              <a:buFont typeface="Arial" panose="020B0604020202020204" pitchFamily="34" charset="0"/>
              <a:buNone/>
            </a:pPr>
            <a:r>
              <a:rPr lang="en-US" altLang="en-US" sz="1200" dirty="0"/>
              <a:t>Under the fourth outer circle titled "Formulation: Corporate Strategy," it says: Part 2, Strategy Formulation, "Corporate Strategy: Vertical Integration and Diversification (Chapter 8)," "Corporate Strategy: Strategic Alliances, Mergers and Acquisitions (Chapter 9)," and "Global Strategy: Competing Around the World (Chapter 10)."</a:t>
            </a:r>
          </a:p>
          <a:p>
            <a:pPr marL="0" indent="0">
              <a:buFont typeface="Arial" panose="020B0604020202020204" pitchFamily="34" charset="0"/>
              <a:buNone/>
            </a:pPr>
            <a:r>
              <a:rPr lang="en-US" altLang="en-US" sz="1200" dirty="0"/>
              <a:t>Under the fifth outer circle titled "Implementation," it says: Part 3, Strategy Implementation, "Organizational Design: Structure, Culture and Control (Chapter 11)," and "Corporate Governance and Business Ethics (Chapter 12)."</a:t>
            </a:r>
          </a:p>
        </p:txBody>
      </p:sp>
      <p:sp>
        <p:nvSpPr>
          <p:cNvPr id="136196" name="Text Placeholder 11">
            <a:extLst>
              <a:ext uri="{FF2B5EF4-FFF2-40B4-BE49-F238E27FC236}">
                <a16:creationId xmlns:a16="http://schemas.microsoft.com/office/drawing/2014/main" id="{2B892B45-0769-42B7-AE50-CBE9C725D6E2}"/>
              </a:ext>
            </a:extLst>
          </p:cNvPr>
          <p:cNvSpPr>
            <a:spLocks noGrp="1"/>
          </p:cNvSpPr>
          <p:nvPr>
            <p:ph type="body" sz="quarter" idx="16"/>
          </p:nvPr>
        </p:nvSpPr>
        <p:spPr bwMode="auto">
          <a:xfrm>
            <a:off x="3886200" y="6477000"/>
            <a:ext cx="1371600" cy="1762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a:extLst>
              <a:ext uri="{FF2B5EF4-FFF2-40B4-BE49-F238E27FC236}">
                <a16:creationId xmlns:a16="http://schemas.microsoft.com/office/drawing/2014/main" id="{ABB72781-5E8B-4ECC-9AF9-7D59BEAFF5EC}"/>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Organizational Design</a:t>
            </a:r>
          </a:p>
        </p:txBody>
      </p:sp>
      <p:sp>
        <p:nvSpPr>
          <p:cNvPr id="66563" name="Content Placeholder 2">
            <a:extLst>
              <a:ext uri="{FF2B5EF4-FFF2-40B4-BE49-F238E27FC236}">
                <a16:creationId xmlns:a16="http://schemas.microsoft.com/office/drawing/2014/main" id="{DE9E7F51-FEC2-4492-A281-AB84ABE8AF08}"/>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The process of:</a:t>
            </a:r>
          </a:p>
          <a:p>
            <a:pPr lvl="1"/>
            <a:r>
              <a:rPr lang="en-US" altLang="en-US" dirty="0">
                <a:cs typeface="Arial" panose="020B0604020202020204" pitchFamily="34" charset="0"/>
              </a:rPr>
              <a:t>Creating, implementing, monitoring, and modifying… </a:t>
            </a:r>
          </a:p>
          <a:p>
            <a:pPr lvl="1"/>
            <a:r>
              <a:rPr lang="en-US" altLang="en-US" dirty="0">
                <a:cs typeface="Arial" panose="020B0604020202020204" pitchFamily="34" charset="0"/>
              </a:rPr>
              <a:t>The structure, processes, and procedures of an organization</a:t>
            </a:r>
          </a:p>
          <a:p>
            <a:r>
              <a:rPr lang="en-US" altLang="en-US" dirty="0">
                <a:ea typeface="ヒラギノ角ゴ Pro W3" pitchFamily="122" charset="-128"/>
              </a:rPr>
              <a:t>Key components: </a:t>
            </a:r>
          </a:p>
          <a:p>
            <a:pPr lvl="1"/>
            <a:r>
              <a:rPr lang="en-US" altLang="en-US" dirty="0">
                <a:cs typeface="Arial" panose="020B0604020202020204" pitchFamily="34" charset="0"/>
              </a:rPr>
              <a:t>Structure</a:t>
            </a:r>
          </a:p>
          <a:p>
            <a:pPr lvl="1"/>
            <a:r>
              <a:rPr lang="en-US" altLang="en-US" dirty="0">
                <a:cs typeface="Arial" panose="020B0604020202020204" pitchFamily="34" charset="0"/>
              </a:rPr>
              <a:t>Culture</a:t>
            </a:r>
          </a:p>
          <a:p>
            <a:pPr lvl="1"/>
            <a:r>
              <a:rPr lang="en-US" altLang="en-US" dirty="0">
                <a:cs typeface="Arial" panose="020B0604020202020204" pitchFamily="34" charset="0"/>
              </a:rPr>
              <a:t>Control</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7218" name="Title 1">
            <a:extLst>
              <a:ext uri="{FF2B5EF4-FFF2-40B4-BE49-F238E27FC236}">
                <a16:creationId xmlns:a16="http://schemas.microsoft.com/office/drawing/2014/main" id="{68C7BCE2-3A5B-4D6E-9C8A-4A3EBC67C1BF}"/>
              </a:ext>
            </a:extLst>
          </p:cNvPr>
          <p:cNvSpPr>
            <a:spLocks noGrp="1"/>
          </p:cNvSpPr>
          <p:nvPr>
            <p:ph type="title"/>
          </p:nvPr>
        </p:nvSpPr>
        <p:spPr bwMode="auto">
          <a:xfrm>
            <a:off x="0" y="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800" dirty="0"/>
              <a:t>Appendix 2 </a:t>
            </a:r>
            <a:r>
              <a:rPr lang="en-US" altLang="en-US" sz="2800" dirty="0">
                <a:cs typeface="Arial" panose="020B0604020202020204" pitchFamily="34" charset="0"/>
              </a:rPr>
              <a:t>Organizational Inertia Results from Failure to Adjust to Shifts in the Environment</a:t>
            </a:r>
            <a:endParaRPr lang="en-US" altLang="en-US" sz="2800" dirty="0"/>
          </a:p>
        </p:txBody>
      </p:sp>
      <p:sp>
        <p:nvSpPr>
          <p:cNvPr id="137219" name="Content Placeholder 9">
            <a:extLst>
              <a:ext uri="{FF2B5EF4-FFF2-40B4-BE49-F238E27FC236}">
                <a16:creationId xmlns:a16="http://schemas.microsoft.com/office/drawing/2014/main" id="{4F7358F5-1EF4-4829-90A2-38383E3C0787}"/>
              </a:ext>
            </a:extLst>
          </p:cNvPr>
          <p:cNvSpPr>
            <a:spLocks noGrp="1"/>
          </p:cNvSpPr>
          <p:nvPr>
            <p:ph idx="1"/>
          </p:nvPr>
        </p:nvSpPr>
        <p:spPr bwMode="auto">
          <a:xfrm>
            <a:off x="457200" y="1316038"/>
            <a:ext cx="8229600" cy="41703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1800" dirty="0"/>
              <a:t>This image shows a large oval, which contains four smaller ovals: </a:t>
            </a:r>
          </a:p>
          <a:p>
            <a:pPr marL="0" indent="0">
              <a:buFont typeface="Arial" panose="020B0604020202020204" pitchFamily="34" charset="0"/>
              <a:buNone/>
            </a:pPr>
            <a:r>
              <a:rPr lang="en-US" altLang="en-US" sz="1800" dirty="0"/>
              <a:t>1. Mastery of, and fit with, the current environment.</a:t>
            </a:r>
          </a:p>
          <a:p>
            <a:pPr marL="0" indent="0">
              <a:buFont typeface="Arial" panose="020B0604020202020204" pitchFamily="34" charset="0"/>
              <a:buNone/>
            </a:pPr>
            <a:r>
              <a:rPr lang="en-US" altLang="en-US" sz="1800" dirty="0"/>
              <a:t>2. Success, usually measured by financial measurements.</a:t>
            </a:r>
          </a:p>
          <a:p>
            <a:pPr marL="0" indent="0">
              <a:buFont typeface="Arial" panose="020B0604020202020204" pitchFamily="34" charset="0"/>
              <a:buNone/>
            </a:pPr>
            <a:r>
              <a:rPr lang="en-US" altLang="en-US" sz="1800" dirty="0"/>
              <a:t>3. Structures, measures, and systems to accommodate and manage size.</a:t>
            </a:r>
          </a:p>
          <a:p>
            <a:pPr marL="0" indent="0">
              <a:buFont typeface="Arial" panose="020B0604020202020204" pitchFamily="34" charset="0"/>
              <a:buNone/>
            </a:pPr>
            <a:r>
              <a:rPr lang="en-US" altLang="en-US" sz="1800" dirty="0"/>
              <a:t>4. A resulting organizational inertia that tends to minimize opportunities and challenges created by shifts in the internal and external environment.</a:t>
            </a:r>
          </a:p>
          <a:p>
            <a:pPr marL="0" indent="0">
              <a:buFont typeface="Arial" panose="020B0604020202020204" pitchFamily="34" charset="0"/>
              <a:buNone/>
            </a:pPr>
            <a:r>
              <a:rPr lang="en-US" altLang="en-US" sz="1800" dirty="0"/>
              <a:t>There are shorter internal arrows titled "External Shifts / PESTEL Factors" which indicate pressures on the firm. A square on the inside of the model is titled "Internal Shifts" such as accelerated growth, a change in the business model, entry into new markets, a change in the top management team (TMT), or mergers and acquisitions.</a:t>
            </a:r>
          </a:p>
        </p:txBody>
      </p:sp>
      <p:sp>
        <p:nvSpPr>
          <p:cNvPr id="137220" name="Text Placeholder 11">
            <a:extLst>
              <a:ext uri="{FF2B5EF4-FFF2-40B4-BE49-F238E27FC236}">
                <a16:creationId xmlns:a16="http://schemas.microsoft.com/office/drawing/2014/main" id="{11D2AC60-2C18-442D-8B1E-01A5F3EF910E}"/>
              </a:ext>
            </a:extLst>
          </p:cNvPr>
          <p:cNvSpPr>
            <a:spLocks noGrp="1"/>
          </p:cNvSpPr>
          <p:nvPr>
            <p:ph type="body" sz="quarter" idx="16"/>
          </p:nvPr>
        </p:nvSpPr>
        <p:spPr bwMode="auto">
          <a:xfrm>
            <a:off x="3886200" y="6192838"/>
            <a:ext cx="1371600" cy="4603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8242" name="Title 1">
            <a:extLst>
              <a:ext uri="{FF2B5EF4-FFF2-40B4-BE49-F238E27FC236}">
                <a16:creationId xmlns:a16="http://schemas.microsoft.com/office/drawing/2014/main" id="{DFC4D9B0-C735-4BC9-A08F-904494156B01}"/>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800" dirty="0"/>
              <a:t>Appendix 3 </a:t>
            </a:r>
            <a:r>
              <a:rPr lang="en-US" altLang="en-US" sz="2800" dirty="0">
                <a:ea typeface="ヒラギノ角ゴ Pro W3" pitchFamily="122" charset="-128"/>
              </a:rPr>
              <a:t>Types of Organizational Structure</a:t>
            </a:r>
            <a:endParaRPr lang="en-US" altLang="en-US" sz="2800" dirty="0"/>
          </a:p>
        </p:txBody>
      </p:sp>
      <p:sp>
        <p:nvSpPr>
          <p:cNvPr id="138243" name="Content Placeholder 9">
            <a:extLst>
              <a:ext uri="{FF2B5EF4-FFF2-40B4-BE49-F238E27FC236}">
                <a16:creationId xmlns:a16="http://schemas.microsoft.com/office/drawing/2014/main" id="{0B24DCBB-5359-466F-AA8F-DB0694243E1D}"/>
              </a:ext>
            </a:extLst>
          </p:cNvPr>
          <p:cNvSpPr>
            <a:spLocks noGrp="1"/>
          </p:cNvSpPr>
          <p:nvPr>
            <p:ph idx="1"/>
          </p:nvPr>
        </p:nvSpPr>
        <p:spPr bwMode="auto">
          <a:xfrm>
            <a:off x="457200" y="1316038"/>
            <a:ext cx="8229600" cy="42465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2400" dirty="0"/>
              <a:t>This an important evolutionary pattern. </a:t>
            </a:r>
          </a:p>
          <a:p>
            <a:pPr marL="0" indent="0">
              <a:buFont typeface="Arial" panose="020B0604020202020204" pitchFamily="34" charset="0"/>
              <a:buNone/>
            </a:pPr>
            <a:r>
              <a:rPr lang="en-US" altLang="en-US" sz="2400" dirty="0"/>
              <a:t>Small firm size, low organizational complexity = simple structure. </a:t>
            </a:r>
          </a:p>
          <a:p>
            <a:pPr marL="0" indent="0">
              <a:buFont typeface="Arial" panose="020B0604020202020204" pitchFamily="34" charset="0"/>
              <a:buNone/>
            </a:pPr>
            <a:r>
              <a:rPr lang="en-US" altLang="en-US" sz="2400" dirty="0"/>
              <a:t>Medium firm size, medium organizational complexity = functional structure. </a:t>
            </a:r>
          </a:p>
          <a:p>
            <a:pPr marL="0" indent="0">
              <a:buFont typeface="Arial" panose="020B0604020202020204" pitchFamily="34" charset="0"/>
              <a:buNone/>
            </a:pPr>
            <a:r>
              <a:rPr lang="en-US" altLang="en-US" sz="2400" dirty="0"/>
              <a:t>Large firm size, high organizational complexity = multidivisional structure or matrix structure.</a:t>
            </a:r>
          </a:p>
          <a:p>
            <a:pPr marL="0" indent="0">
              <a:buFont typeface="Arial" panose="020B0604020202020204" pitchFamily="34" charset="0"/>
              <a:buNone/>
            </a:pPr>
            <a:r>
              <a:rPr lang="en-US" altLang="en-US" sz="2400" dirty="0"/>
              <a:t>As a firm diversifies into different product lines and geographies, it generally implements a multidivisional or a matrix structure.</a:t>
            </a:r>
          </a:p>
        </p:txBody>
      </p:sp>
      <p:sp>
        <p:nvSpPr>
          <p:cNvPr id="138244" name="Text Placeholder 11">
            <a:extLst>
              <a:ext uri="{FF2B5EF4-FFF2-40B4-BE49-F238E27FC236}">
                <a16:creationId xmlns:a16="http://schemas.microsoft.com/office/drawing/2014/main" id="{2EBE9785-CCBE-45ED-9A57-DD04426E389D}"/>
              </a:ext>
            </a:extLst>
          </p:cNvPr>
          <p:cNvSpPr>
            <a:spLocks noGrp="1"/>
          </p:cNvSpPr>
          <p:nvPr>
            <p:ph type="body" sz="quarter" idx="16"/>
          </p:nvPr>
        </p:nvSpPr>
        <p:spPr bwMode="auto">
          <a:xfrm>
            <a:off x="3886200" y="6400800"/>
            <a:ext cx="1371600" cy="2524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9266" name="Title 1">
            <a:extLst>
              <a:ext uri="{FF2B5EF4-FFF2-40B4-BE49-F238E27FC236}">
                <a16:creationId xmlns:a16="http://schemas.microsoft.com/office/drawing/2014/main" id="{06B9C1E3-96C3-4ADE-B4EA-D80E03449146}"/>
              </a:ext>
            </a:extLst>
          </p:cNvPr>
          <p:cNvSpPr>
            <a:spLocks noGrp="1"/>
          </p:cNvSpPr>
          <p:nvPr>
            <p:ph type="title"/>
          </p:nvPr>
        </p:nvSpPr>
        <p:spPr bwMode="auto">
          <a:xfrm>
            <a:off x="-228600" y="249238"/>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dirty="0"/>
              <a:t>Appendix 4 </a:t>
            </a:r>
            <a:r>
              <a:rPr lang="en-US" altLang="en-US" sz="3200" dirty="0">
                <a:ea typeface="ヒラギノ角ゴ Pro W3" pitchFamily="122" charset="-128"/>
              </a:rPr>
              <a:t>Typical Functional Structure</a:t>
            </a:r>
            <a:endParaRPr lang="en-US" altLang="en-US" sz="3200" dirty="0"/>
          </a:p>
        </p:txBody>
      </p:sp>
      <p:sp>
        <p:nvSpPr>
          <p:cNvPr id="139267" name="Content Placeholder 9">
            <a:extLst>
              <a:ext uri="{FF2B5EF4-FFF2-40B4-BE49-F238E27FC236}">
                <a16:creationId xmlns:a16="http://schemas.microsoft.com/office/drawing/2014/main" id="{FD9BD1F4-E535-4AD1-B436-FB310CD4B14E}"/>
              </a:ext>
            </a:extLst>
          </p:cNvPr>
          <p:cNvSpPr>
            <a:spLocks noGrp="1"/>
          </p:cNvSpPr>
          <p:nvPr>
            <p:ph idx="1"/>
          </p:nvPr>
        </p:nvSpPr>
        <p:spPr bwMode="auto">
          <a:xfrm>
            <a:off x="457200" y="1316038"/>
            <a:ext cx="8229600" cy="4094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2400" dirty="0"/>
              <a:t>This image demonstrates that while work in a functional structure tends to be specialized, it is centrally coordinated by the CEO. All positions in this image report to the CEO. A functional structure allows for an efficient top-down and bottom-up communication chain between the CEO and the functional departments, and thus relies on a relatively flat structure.</a:t>
            </a:r>
          </a:p>
        </p:txBody>
      </p:sp>
      <p:sp>
        <p:nvSpPr>
          <p:cNvPr id="139268" name="Text Placeholder 11">
            <a:extLst>
              <a:ext uri="{FF2B5EF4-FFF2-40B4-BE49-F238E27FC236}">
                <a16:creationId xmlns:a16="http://schemas.microsoft.com/office/drawing/2014/main" id="{62433935-7341-45CC-A810-9FC257387C32}"/>
              </a:ext>
            </a:extLst>
          </p:cNvPr>
          <p:cNvSpPr>
            <a:spLocks noGrp="1"/>
          </p:cNvSpPr>
          <p:nvPr>
            <p:ph type="body" sz="quarter" idx="16"/>
          </p:nvPr>
        </p:nvSpPr>
        <p:spPr bwMode="auto">
          <a:xfrm>
            <a:off x="3886200" y="6172200"/>
            <a:ext cx="1371600" cy="481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0290" name="Title 1">
            <a:extLst>
              <a:ext uri="{FF2B5EF4-FFF2-40B4-BE49-F238E27FC236}">
                <a16:creationId xmlns:a16="http://schemas.microsoft.com/office/drawing/2014/main" id="{7005C325-0343-49F7-9DC5-8FAFB1B912EF}"/>
              </a:ext>
            </a:extLst>
          </p:cNvPr>
          <p:cNvSpPr>
            <a:spLocks noGrp="1"/>
          </p:cNvSpPr>
          <p:nvPr>
            <p:ph type="title"/>
          </p:nvPr>
        </p:nvSpPr>
        <p:spPr bwMode="auto">
          <a:xfrm>
            <a:off x="-23813" y="-76200"/>
            <a:ext cx="9144001"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dirty="0"/>
              <a:t>Appendix 5 </a:t>
            </a:r>
            <a:r>
              <a:rPr lang="en-US" altLang="en-US" sz="3200" dirty="0">
                <a:ea typeface="ヒラギノ角ゴ Pro W3" pitchFamily="122" charset="-128"/>
              </a:rPr>
              <a:t>Typical </a:t>
            </a:r>
            <a:br>
              <a:rPr lang="en-US" altLang="en-US" sz="3200" dirty="0">
                <a:ea typeface="ヒラギノ角ゴ Pro W3" pitchFamily="122" charset="-128"/>
              </a:rPr>
            </a:br>
            <a:r>
              <a:rPr lang="en-US" altLang="en-US" sz="3200" dirty="0">
                <a:ea typeface="ヒラギノ角ゴ Pro W3" pitchFamily="122" charset="-128"/>
              </a:rPr>
              <a:t>Multidivisional  Structure</a:t>
            </a:r>
            <a:endParaRPr lang="en-US" altLang="en-US" sz="3200" dirty="0"/>
          </a:p>
        </p:txBody>
      </p:sp>
      <p:sp>
        <p:nvSpPr>
          <p:cNvPr id="140291" name="Content Placeholder 9">
            <a:extLst>
              <a:ext uri="{FF2B5EF4-FFF2-40B4-BE49-F238E27FC236}">
                <a16:creationId xmlns:a16="http://schemas.microsoft.com/office/drawing/2014/main" id="{65B2620A-A928-4C07-9F50-E7CA2D55D552}"/>
              </a:ext>
            </a:extLst>
          </p:cNvPr>
          <p:cNvSpPr>
            <a:spLocks noGrp="1"/>
          </p:cNvSpPr>
          <p:nvPr>
            <p:ph idx="1"/>
          </p:nvPr>
        </p:nvSpPr>
        <p:spPr bwMode="auto">
          <a:xfrm>
            <a:off x="457200" y="1316038"/>
            <a:ext cx="8229600" cy="3713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2400" dirty="0"/>
              <a:t>Corporations may use SBUs to organize around different businesses and product lines or around different geographic regions. Each SBU represents a self-contained business with its own hierarchy and organizational structure. Above all of the CEOs is a president who reports to the board of directors. Also reporting to the president are the Corporate R&amp;D team as well as the corporate HQ staff.</a:t>
            </a:r>
          </a:p>
        </p:txBody>
      </p:sp>
      <p:sp>
        <p:nvSpPr>
          <p:cNvPr id="140292" name="Text Placeholder 11">
            <a:extLst>
              <a:ext uri="{FF2B5EF4-FFF2-40B4-BE49-F238E27FC236}">
                <a16:creationId xmlns:a16="http://schemas.microsoft.com/office/drawing/2014/main" id="{0D07185F-7151-4643-A042-C44C5AE07F7C}"/>
              </a:ext>
            </a:extLst>
          </p:cNvPr>
          <p:cNvSpPr>
            <a:spLocks noGrp="1"/>
          </p:cNvSpPr>
          <p:nvPr>
            <p:ph type="body" sz="quarter" idx="16"/>
          </p:nvPr>
        </p:nvSpPr>
        <p:spPr bwMode="auto">
          <a:xfrm>
            <a:off x="3886200" y="6400800"/>
            <a:ext cx="1371600" cy="2524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1314" name="Title 1">
            <a:extLst>
              <a:ext uri="{FF2B5EF4-FFF2-40B4-BE49-F238E27FC236}">
                <a16:creationId xmlns:a16="http://schemas.microsoft.com/office/drawing/2014/main" id="{E2CA80AB-3B9E-41E1-BB9F-7121E6A45EED}"/>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dirty="0"/>
              <a:t>Appendix 6 Exhibit 11.9 </a:t>
            </a:r>
            <a:r>
              <a:rPr lang="en-US" altLang="en-US" sz="3200" dirty="0">
                <a:ea typeface="ヒラギノ角ゴ Pro W3" pitchFamily="122" charset="-128"/>
              </a:rPr>
              <a:t>Typical Matrix Structure</a:t>
            </a:r>
            <a:endParaRPr lang="en-US" altLang="en-US" sz="3200" dirty="0"/>
          </a:p>
        </p:txBody>
      </p:sp>
      <p:sp>
        <p:nvSpPr>
          <p:cNvPr id="141315" name="Content Placeholder 9">
            <a:extLst>
              <a:ext uri="{FF2B5EF4-FFF2-40B4-BE49-F238E27FC236}">
                <a16:creationId xmlns:a16="http://schemas.microsoft.com/office/drawing/2014/main" id="{73EF588A-B971-4B63-A908-0C635600C96B}"/>
              </a:ext>
            </a:extLst>
          </p:cNvPr>
          <p:cNvSpPr>
            <a:spLocks noGrp="1"/>
          </p:cNvSpPr>
          <p:nvPr>
            <p:ph idx="1"/>
          </p:nvPr>
        </p:nvSpPr>
        <p:spPr bwMode="auto">
          <a:xfrm>
            <a:off x="457200" y="1316038"/>
            <a:ext cx="8229600" cy="38655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2400" dirty="0"/>
              <a:t>The geographic divisions (North America, South America, Europe, Middle East &amp; Africa, and Asia) are charged with local responsiveness and learning. At the same time, each SBU is charged with driving down costs through economies of scale and other efficiencies. A global matrix structure also allows the firm to feed local learning back to different SBUs and thus diffuse it throughout the organization.</a:t>
            </a:r>
          </a:p>
        </p:txBody>
      </p:sp>
      <p:sp>
        <p:nvSpPr>
          <p:cNvPr id="141316" name="Text Placeholder 11">
            <a:extLst>
              <a:ext uri="{FF2B5EF4-FFF2-40B4-BE49-F238E27FC236}">
                <a16:creationId xmlns:a16="http://schemas.microsoft.com/office/drawing/2014/main" id="{F49D8F37-1C62-4FBC-93FC-49DBC495C9B8}"/>
              </a:ext>
            </a:extLst>
          </p:cNvPr>
          <p:cNvSpPr>
            <a:spLocks noGrp="1"/>
          </p:cNvSpPr>
          <p:nvPr>
            <p:ph type="body" sz="quarter" idx="16"/>
          </p:nvPr>
        </p:nvSpPr>
        <p:spPr bwMode="auto">
          <a:xfrm>
            <a:off x="4114800" y="6376988"/>
            <a:ext cx="1371600" cy="3286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2338" name="Title 1">
            <a:extLst>
              <a:ext uri="{FF2B5EF4-FFF2-40B4-BE49-F238E27FC236}">
                <a16:creationId xmlns:a16="http://schemas.microsoft.com/office/drawing/2014/main" id="{E58EFA32-D872-4A98-857B-A4419F94D6C7}"/>
              </a:ext>
            </a:extLst>
          </p:cNvPr>
          <p:cNvSpPr>
            <a:spLocks noGrp="1"/>
          </p:cNvSpPr>
          <p:nvPr>
            <p:ph type="title"/>
          </p:nvPr>
        </p:nvSpPr>
        <p:spPr bwMode="auto">
          <a:xfrm>
            <a:off x="-23813" y="304800"/>
            <a:ext cx="9144001"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dirty="0"/>
              <a:t>Appendix 7 Open vs. Closed Innovation</a:t>
            </a:r>
          </a:p>
        </p:txBody>
      </p:sp>
      <p:sp>
        <p:nvSpPr>
          <p:cNvPr id="142339" name="Content Placeholder 9">
            <a:extLst>
              <a:ext uri="{FF2B5EF4-FFF2-40B4-BE49-F238E27FC236}">
                <a16:creationId xmlns:a16="http://schemas.microsoft.com/office/drawing/2014/main" id="{249DF221-4912-4B9D-8F41-612B2509F209}"/>
              </a:ext>
            </a:extLst>
          </p:cNvPr>
          <p:cNvSpPr>
            <a:spLocks noGrp="1"/>
          </p:cNvSpPr>
          <p:nvPr>
            <p:ph idx="1"/>
          </p:nvPr>
        </p:nvSpPr>
        <p:spPr bwMode="auto">
          <a:xfrm>
            <a:off x="457200" y="1316038"/>
            <a:ext cx="8229600" cy="3713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1800" dirty="0"/>
              <a:t>This image depicts the closed and open innovation models. In the closed innovation model (Panel A), the firm is conducting all research and development in-house, using a traditional funnel approach. The boundaries of the firm are impenetrable. Outside ideas and projects cannot enter, nor does the firm allow its own research ideas and development projects to leave the firm. Firms in the closed innovation model are extremely protective of their intellectual property. This not only allows the firm to capture all the benefits from its own R&amp;D, but also prevents competitors from benefiting from it. </a:t>
            </a:r>
          </a:p>
          <a:p>
            <a:pPr marL="0" indent="0">
              <a:buFont typeface="Arial" panose="020B0604020202020204" pitchFamily="34" charset="0"/>
              <a:buNone/>
            </a:pPr>
            <a:r>
              <a:rPr lang="en-US" altLang="en-US" sz="1800" dirty="0"/>
              <a:t>In the open innovation model, in contrast, a company attempts to commercialize both its own ideas and research from other firms. It also finds external alternatives such as spin-out ventures or strategic alliances to commercialize its internally developed R&amp;D. The boundary of the firm has become porous, allowing the firm to spin out some R&amp;D projects while insourcing other promising projects. Companies using an open innovation approach realize that great ideas can come from both inside and outside the company. Significant value can be had by commercializing external R&amp;D and letting others commercialize internal R&amp;D that does not fit with the firm’s strategy. The focus is on building a more effective business model to commercialize both internal and external R&amp;D, rather than focusing on being first to market</a:t>
            </a:r>
          </a:p>
        </p:txBody>
      </p:sp>
      <p:sp>
        <p:nvSpPr>
          <p:cNvPr id="142340" name="Text Placeholder 11">
            <a:extLst>
              <a:ext uri="{FF2B5EF4-FFF2-40B4-BE49-F238E27FC236}">
                <a16:creationId xmlns:a16="http://schemas.microsoft.com/office/drawing/2014/main" id="{A087841B-2CCD-4029-891B-A14F01A91B7D}"/>
              </a:ext>
            </a:extLst>
          </p:cNvPr>
          <p:cNvSpPr>
            <a:spLocks noGrp="1"/>
          </p:cNvSpPr>
          <p:nvPr>
            <p:ph type="body" sz="quarter" idx="16"/>
          </p:nvPr>
        </p:nvSpPr>
        <p:spPr bwMode="auto">
          <a:xfrm>
            <a:off x="3862387" y="6553200"/>
            <a:ext cx="1371600" cy="2524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3362" name="Title 1">
            <a:extLst>
              <a:ext uri="{FF2B5EF4-FFF2-40B4-BE49-F238E27FC236}">
                <a16:creationId xmlns:a16="http://schemas.microsoft.com/office/drawing/2014/main" id="{43D1F25D-0AF9-4A93-A0F0-6A6907458563}"/>
              </a:ext>
            </a:extLst>
          </p:cNvPr>
          <p:cNvSpPr>
            <a:spLocks noGrp="1"/>
          </p:cNvSpPr>
          <p:nvPr>
            <p:ph type="title"/>
          </p:nvPr>
        </p:nvSpPr>
        <p:spPr bwMode="auto">
          <a:xfrm>
            <a:off x="0" y="28575"/>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800" dirty="0"/>
              <a:t>Appendix 8 </a:t>
            </a:r>
            <a:r>
              <a:rPr lang="en-US" altLang="en-US" sz="2800" dirty="0">
                <a:ea typeface="ヒラギノ角ゴ Pro W3" pitchFamily="122" charset="-128"/>
              </a:rPr>
              <a:t>The Elements of </a:t>
            </a:r>
            <a:br>
              <a:rPr lang="en-US" altLang="en-US" sz="2800" dirty="0">
                <a:ea typeface="ヒラギノ角ゴ Pro W3" pitchFamily="122" charset="-128"/>
              </a:rPr>
            </a:br>
            <a:r>
              <a:rPr lang="en-US" altLang="en-US" sz="2800" dirty="0">
                <a:ea typeface="ヒラギノ角ゴ Pro W3" pitchFamily="122" charset="-128"/>
              </a:rPr>
              <a:t>Organizational Culture</a:t>
            </a:r>
            <a:endParaRPr lang="en-US" altLang="en-US" sz="2800" dirty="0"/>
          </a:p>
        </p:txBody>
      </p:sp>
      <p:sp>
        <p:nvSpPr>
          <p:cNvPr id="143363" name="Content Placeholder 9">
            <a:extLst>
              <a:ext uri="{FF2B5EF4-FFF2-40B4-BE49-F238E27FC236}">
                <a16:creationId xmlns:a16="http://schemas.microsoft.com/office/drawing/2014/main" id="{E3A19B25-21C4-4709-9D54-87DE3488F8CB}"/>
              </a:ext>
            </a:extLst>
          </p:cNvPr>
          <p:cNvSpPr>
            <a:spLocks noGrp="1"/>
          </p:cNvSpPr>
          <p:nvPr>
            <p:ph idx="1"/>
          </p:nvPr>
        </p:nvSpPr>
        <p:spPr bwMode="auto">
          <a:xfrm>
            <a:off x="457200" y="1316038"/>
            <a:ext cx="8229600" cy="41703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2400" dirty="0"/>
              <a:t>Values, norms, and artifacts are shown as concentric circles. The most important yet least visible element—values—is in the center. As we move outward in the figure, from values to norms to artifacts, culture becomes more observable. Understanding what organizational culture is, and how it is created, maintained, and changed, can help you be a more effective manager. A unique culture that is strategically relevant can also be the basis of a firm’s competitive advantage.</a:t>
            </a:r>
          </a:p>
        </p:txBody>
      </p:sp>
      <p:sp>
        <p:nvSpPr>
          <p:cNvPr id="143364" name="Text Placeholder 11">
            <a:extLst>
              <a:ext uri="{FF2B5EF4-FFF2-40B4-BE49-F238E27FC236}">
                <a16:creationId xmlns:a16="http://schemas.microsoft.com/office/drawing/2014/main" id="{648B45B1-1A1C-4CE4-93B8-E467322AF085}"/>
              </a:ext>
            </a:extLst>
          </p:cNvPr>
          <p:cNvSpPr>
            <a:spLocks noGrp="1"/>
          </p:cNvSpPr>
          <p:nvPr>
            <p:ph type="body" sz="quarter" idx="16"/>
          </p:nvPr>
        </p:nvSpPr>
        <p:spPr bwMode="auto">
          <a:xfrm>
            <a:off x="3886200" y="6400800"/>
            <a:ext cx="1371600" cy="2524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a:extLst>
              <a:ext uri="{FF2B5EF4-FFF2-40B4-BE49-F238E27FC236}">
                <a16:creationId xmlns:a16="http://schemas.microsoft.com/office/drawing/2014/main" id="{370EFE35-6697-48A7-8B88-08CB1EA6C7BA}"/>
              </a:ext>
            </a:extLst>
          </p:cNvPr>
          <p:cNvSpPr>
            <a:spLocks noGrp="1"/>
          </p:cNvSpPr>
          <p:nvPr>
            <p:ph type="title"/>
          </p:nvPr>
        </p:nvSpPr>
        <p:spPr bwMode="auto">
          <a:xfrm>
            <a:off x="0" y="0"/>
            <a:ext cx="91440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dirty="0">
                <a:cs typeface="Arial" panose="020B0604020202020204" pitchFamily="34" charset="0"/>
              </a:rPr>
              <a:t>Organizational Inertia Results from Failure to Adjust to Shifts in the Environment</a:t>
            </a:r>
          </a:p>
        </p:txBody>
      </p:sp>
      <p:pic>
        <p:nvPicPr>
          <p:cNvPr id="68614" name="Picture 1" descr="The graphic depicts the organizational inertia due failture to adjust to shifts.">
            <a:extLst>
              <a:ext uri="{FF2B5EF4-FFF2-40B4-BE49-F238E27FC236}">
                <a16:creationId xmlns:a16="http://schemas.microsoft.com/office/drawing/2014/main" id="{F260F841-4DF1-4DC1-9112-23689DDA856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52600" y="1479550"/>
            <a:ext cx="5308600"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1" name="Content Placeholder 2">
            <a:extLst>
              <a:ext uri="{FF2B5EF4-FFF2-40B4-BE49-F238E27FC236}">
                <a16:creationId xmlns:a16="http://schemas.microsoft.com/office/drawing/2014/main" id="{0323F78C-B0BD-4E0A-ADB6-6ECAE6DD7D2C}"/>
              </a:ext>
            </a:extLst>
          </p:cNvPr>
          <p:cNvSpPr>
            <a:spLocks noGrp="1"/>
          </p:cNvSpPr>
          <p:nvPr>
            <p:ph sz="half" idx="2"/>
          </p:nvPr>
        </p:nvSpPr>
        <p:spPr bwMode="auto">
          <a:xfrm>
            <a:off x="7315200" y="5992813"/>
            <a:ext cx="1752600" cy="5873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11.2</a:t>
            </a:r>
          </a:p>
        </p:txBody>
      </p:sp>
      <p:sp>
        <p:nvSpPr>
          <p:cNvPr id="68613" name="Text Placeholder 3">
            <a:extLst>
              <a:ext uri="{FF2B5EF4-FFF2-40B4-BE49-F238E27FC236}">
                <a16:creationId xmlns:a16="http://schemas.microsoft.com/office/drawing/2014/main" id="{A151F8EB-EB8F-4326-963E-966082869398}"/>
              </a:ext>
            </a:extLst>
          </p:cNvPr>
          <p:cNvSpPr>
            <a:spLocks noGrp="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4" action="ppaction://hlinksldjump"/>
              </a:rPr>
              <a:t>Jump to Appendix 2 long image description</a:t>
            </a:r>
            <a:endParaRPr lang="en-US" altLang="en-US" dirty="0"/>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a:extLst>
              <a:ext uri="{FF2B5EF4-FFF2-40B4-BE49-F238E27FC236}">
                <a16:creationId xmlns:a16="http://schemas.microsoft.com/office/drawing/2014/main" id="{BFD21B27-F7C1-4B12-B6EF-4D5CA98D5F14}"/>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Organizational Structure</a:t>
            </a:r>
          </a:p>
        </p:txBody>
      </p:sp>
      <p:sp>
        <p:nvSpPr>
          <p:cNvPr id="74755" name="Content Placeholder 2">
            <a:extLst>
              <a:ext uri="{FF2B5EF4-FFF2-40B4-BE49-F238E27FC236}">
                <a16:creationId xmlns:a16="http://schemas.microsoft.com/office/drawing/2014/main" id="{51D81BA5-B401-4B8F-9856-67D3041E533A}"/>
              </a:ext>
            </a:extLst>
          </p:cNvPr>
          <p:cNvSpPr>
            <a:spLocks noGrp="1"/>
          </p:cNvSpPr>
          <p:nvPr>
            <p:ph idx="1"/>
          </p:nvPr>
        </p:nvSpPr>
        <p:spPr bwMode="auto">
          <a:xfrm>
            <a:off x="457200" y="1316038"/>
            <a:ext cx="8229600" cy="5237162"/>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r>
              <a:rPr lang="en-US" altLang="en-US" dirty="0">
                <a:cs typeface="Arial" panose="020B0604020202020204" pitchFamily="34" charset="0"/>
              </a:rPr>
              <a:t>Determines how efforts of individuals and teams are orchestrated</a:t>
            </a:r>
          </a:p>
          <a:p>
            <a:pPr lvl="1">
              <a:defRPr/>
            </a:pPr>
            <a:r>
              <a:rPr lang="en-US" altLang="en-US" dirty="0">
                <a:cs typeface="Arial" panose="020B0604020202020204" pitchFamily="34" charset="0"/>
              </a:rPr>
              <a:t>How resources are distributed</a:t>
            </a:r>
          </a:p>
          <a:p>
            <a:pPr>
              <a:defRPr/>
            </a:pPr>
            <a:r>
              <a:rPr lang="en-US" altLang="en-US" dirty="0">
                <a:cs typeface="Arial" panose="020B0604020202020204" pitchFamily="34" charset="0"/>
              </a:rPr>
              <a:t>Includes four building blocks:</a:t>
            </a:r>
          </a:p>
          <a:p>
            <a:pPr marL="971550" lvl="1" indent="-514350">
              <a:buFont typeface="+mj-lt"/>
              <a:buAutoNum type="arabicPeriod"/>
              <a:defRPr/>
            </a:pPr>
            <a:r>
              <a:rPr lang="en-US" altLang="en-US" dirty="0"/>
              <a:t>Specialization</a:t>
            </a:r>
          </a:p>
          <a:p>
            <a:pPr marL="971550" lvl="1" indent="-514350">
              <a:buFont typeface="+mj-lt"/>
              <a:buAutoNum type="arabicPeriod"/>
              <a:defRPr/>
            </a:pPr>
            <a:r>
              <a:rPr lang="en-US" altLang="en-US" dirty="0"/>
              <a:t>Formalization</a:t>
            </a:r>
          </a:p>
          <a:p>
            <a:pPr marL="971550" lvl="1" indent="-514350">
              <a:buFont typeface="+mj-lt"/>
              <a:buAutoNum type="arabicPeriod"/>
              <a:defRPr/>
            </a:pPr>
            <a:r>
              <a:rPr lang="en-US" altLang="en-US" dirty="0"/>
              <a:t>Centralization</a:t>
            </a:r>
          </a:p>
          <a:p>
            <a:pPr marL="971550" lvl="1" indent="-514350">
              <a:buFont typeface="+mj-lt"/>
              <a:buAutoNum type="arabicPeriod"/>
              <a:defRPr/>
            </a:pPr>
            <a:r>
              <a:rPr lang="en-US" altLang="en-US" dirty="0"/>
              <a:t>Hierarchy</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a:extLst>
              <a:ext uri="{FF2B5EF4-FFF2-40B4-BE49-F238E27FC236}">
                <a16:creationId xmlns:a16="http://schemas.microsoft.com/office/drawing/2014/main" id="{5CA6A03A-CF6C-40D9-8EB8-9E8524C65382}"/>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#1: Specialization</a:t>
            </a:r>
          </a:p>
        </p:txBody>
      </p:sp>
      <p:sp>
        <p:nvSpPr>
          <p:cNvPr id="72707" name="Content Placeholder 2">
            <a:extLst>
              <a:ext uri="{FF2B5EF4-FFF2-40B4-BE49-F238E27FC236}">
                <a16:creationId xmlns:a16="http://schemas.microsoft.com/office/drawing/2014/main" id="{66970A3F-2F7E-4FC6-955D-0E78F9B20473}"/>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0"/>
              </a:spcBef>
            </a:pPr>
            <a:r>
              <a:rPr lang="en-US" altLang="en-US" dirty="0">
                <a:ea typeface="ヒラギノ角ゴ Pro W3" pitchFamily="122" charset="-128"/>
              </a:rPr>
              <a:t>Describes the degree to which a task is divided into separate jobs </a:t>
            </a:r>
          </a:p>
          <a:p>
            <a:pPr>
              <a:spcBef>
                <a:spcPct val="0"/>
              </a:spcBef>
            </a:pPr>
            <a:r>
              <a:rPr lang="en-US" altLang="en-US" dirty="0">
                <a:ea typeface="ヒラギノ角ゴ Pro W3" pitchFamily="122" charset="-128"/>
              </a:rPr>
              <a:t>Larger firms: high degree of specialization</a:t>
            </a:r>
          </a:p>
          <a:p>
            <a:pPr>
              <a:spcBef>
                <a:spcPct val="0"/>
              </a:spcBef>
            </a:pPr>
            <a:r>
              <a:rPr lang="en-US" altLang="en-US" dirty="0">
                <a:ea typeface="ヒラギノ角ゴ Pro W3" pitchFamily="122" charset="-128"/>
              </a:rPr>
              <a:t>Smaller ventures: low degree of specialization</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a:extLst>
              <a:ext uri="{FF2B5EF4-FFF2-40B4-BE49-F238E27FC236}">
                <a16:creationId xmlns:a16="http://schemas.microsoft.com/office/drawing/2014/main" id="{77FED46C-21C1-4C4A-A842-A42E5FB416D9}"/>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#2: Formalization</a:t>
            </a:r>
          </a:p>
        </p:txBody>
      </p:sp>
      <p:sp>
        <p:nvSpPr>
          <p:cNvPr id="74755" name="Content Placeholder 2">
            <a:extLst>
              <a:ext uri="{FF2B5EF4-FFF2-40B4-BE49-F238E27FC236}">
                <a16:creationId xmlns:a16="http://schemas.microsoft.com/office/drawing/2014/main" id="{DEDEC4A9-AB90-4CC2-A2CE-671CDE335DED}"/>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The extent to which employee behavior is guided by rules and procedures</a:t>
            </a:r>
          </a:p>
          <a:p>
            <a:r>
              <a:rPr lang="en-US" altLang="en-US" dirty="0">
                <a:ea typeface="ヒラギノ角ゴ Pro W3" pitchFamily="122" charset="-128"/>
              </a:rPr>
              <a:t>Pros:</a:t>
            </a:r>
          </a:p>
          <a:p>
            <a:pPr lvl="1"/>
            <a:r>
              <a:rPr lang="en-US" altLang="en-US" dirty="0">
                <a:ea typeface="ヒラギノ角ゴ Pro W3" pitchFamily="122" charset="-128"/>
              </a:rPr>
              <a:t>Ensures consistent and predictable results</a:t>
            </a:r>
          </a:p>
          <a:p>
            <a:r>
              <a:rPr lang="en-US" altLang="en-US" dirty="0">
                <a:ea typeface="ヒラギノ角ゴ Pro W3" pitchFamily="122" charset="-128"/>
              </a:rPr>
              <a:t>Cons:</a:t>
            </a:r>
          </a:p>
          <a:p>
            <a:pPr lvl="1"/>
            <a:r>
              <a:rPr lang="en-US" altLang="en-US" dirty="0">
                <a:ea typeface="ヒラギノ角ゴ Pro W3" pitchFamily="122" charset="-128"/>
              </a:rPr>
              <a:t>Slower decision making</a:t>
            </a:r>
          </a:p>
          <a:p>
            <a:pPr lvl="1"/>
            <a:r>
              <a:rPr lang="en-US" altLang="en-US" dirty="0">
                <a:ea typeface="ヒラギノ角ゴ Pro W3" pitchFamily="122" charset="-128"/>
              </a:rPr>
              <a:t>Reduced innovation</a:t>
            </a:r>
          </a:p>
          <a:p>
            <a:pPr lvl="1"/>
            <a:r>
              <a:rPr lang="en-US" altLang="en-US" dirty="0">
                <a:ea typeface="ヒラギノ角ゴ Pro W3" pitchFamily="122" charset="-128"/>
              </a:rPr>
              <a:t>Hindered customer service</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a:extLst>
              <a:ext uri="{FF2B5EF4-FFF2-40B4-BE49-F238E27FC236}">
                <a16:creationId xmlns:a16="http://schemas.microsoft.com/office/drawing/2014/main" id="{5A7A9033-24D8-407C-8C07-776F20C2F79B}"/>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#3: Centralization</a:t>
            </a:r>
          </a:p>
        </p:txBody>
      </p:sp>
      <p:sp>
        <p:nvSpPr>
          <p:cNvPr id="76803" name="Content Placeholder 2">
            <a:extLst>
              <a:ext uri="{FF2B5EF4-FFF2-40B4-BE49-F238E27FC236}">
                <a16:creationId xmlns:a16="http://schemas.microsoft.com/office/drawing/2014/main" id="{6F7BFA36-49C2-4D2A-A933-CC281348DB35}"/>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0"/>
              </a:spcBef>
            </a:pPr>
            <a:r>
              <a:rPr lang="en-US" altLang="en-US" dirty="0">
                <a:ea typeface="ヒラギノ角ゴ Pro W3" pitchFamily="122" charset="-128"/>
              </a:rPr>
              <a:t>The degree to which decision making is concentrated at the top of the organization</a:t>
            </a:r>
          </a:p>
          <a:p>
            <a:pPr>
              <a:spcBef>
                <a:spcPct val="0"/>
              </a:spcBef>
            </a:pPr>
            <a:r>
              <a:rPr lang="en-US" altLang="en-US" dirty="0">
                <a:ea typeface="ヒラギノ角ゴ Pro W3" pitchFamily="122" charset="-128"/>
              </a:rPr>
              <a:t>Affects strategic planning:</a:t>
            </a:r>
          </a:p>
          <a:p>
            <a:pPr lvl="1">
              <a:spcBef>
                <a:spcPct val="0"/>
              </a:spcBef>
            </a:pPr>
            <a:r>
              <a:rPr lang="en-US" altLang="en-US" dirty="0">
                <a:cs typeface="Arial" panose="020B0604020202020204" pitchFamily="34" charset="0"/>
              </a:rPr>
              <a:t>Top-down strategic planning takes place in highly centralized organizations. </a:t>
            </a:r>
          </a:p>
          <a:p>
            <a:pPr lvl="1">
              <a:spcBef>
                <a:spcPct val="0"/>
              </a:spcBef>
            </a:pPr>
            <a:r>
              <a:rPr lang="en-US" altLang="en-US" dirty="0">
                <a:cs typeface="Arial" panose="020B0604020202020204" pitchFamily="34" charset="0"/>
              </a:rPr>
              <a:t>Planned emergence is found in more decentralized organizations.</a:t>
            </a:r>
          </a:p>
        </p:txBody>
      </p:sp>
    </p:spTree>
  </p:cSld>
  <p:clrMapOvr>
    <a:masterClrMapping/>
  </p:clrMapOvr>
  <p:transition/>
</p:sld>
</file>

<file path=ppt/theme/theme1.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1_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37025</TotalTime>
  <Words>5199</Words>
  <Application>Microsoft Macintosh PowerPoint</Application>
  <PresentationFormat>On-screen Show (4:3)</PresentationFormat>
  <Paragraphs>410</Paragraphs>
  <Slides>46</Slides>
  <Notes>37</Notes>
  <HiddenSlides>9</HiddenSlides>
  <MMClips>0</MMClips>
  <ScaleCrop>false</ScaleCrop>
  <HeadingPairs>
    <vt:vector size="6" baseType="variant">
      <vt:variant>
        <vt:lpstr>Fonts Used</vt:lpstr>
      </vt:variant>
      <vt:variant>
        <vt:i4>12</vt:i4>
      </vt:variant>
      <vt:variant>
        <vt:lpstr>Theme</vt:lpstr>
      </vt:variant>
      <vt:variant>
        <vt:i4>7</vt:i4>
      </vt:variant>
      <vt:variant>
        <vt:lpstr>Slide Titles</vt:lpstr>
      </vt:variant>
      <vt:variant>
        <vt:i4>46</vt:i4>
      </vt:variant>
    </vt:vector>
  </HeadingPairs>
  <TitlesOfParts>
    <vt:vector size="65" baseType="lpstr">
      <vt:lpstr>ＭＳ Ｐゴシック</vt:lpstr>
      <vt:lpstr>ＭＳ Ｐゴシック</vt:lpstr>
      <vt:lpstr>ヒラギノ角ゴ Pro W3</vt:lpstr>
      <vt:lpstr>Arial</vt:lpstr>
      <vt:lpstr>ArumSans Bold</vt:lpstr>
      <vt:lpstr>ArumSans Regular</vt:lpstr>
      <vt:lpstr>Calibri</vt:lpstr>
      <vt:lpstr>HelveticaNeueLTStd-BdCn</vt:lpstr>
      <vt:lpstr>HelveticaNeueLTStd-Cn</vt:lpstr>
      <vt:lpstr>Times New Roman</vt:lpstr>
      <vt:lpstr>TimesLTStd-Roman</vt:lpstr>
      <vt:lpstr>Vectipede Rg</vt:lpstr>
      <vt:lpstr>FIRST, BREAK, LAST slides </vt:lpstr>
      <vt:lpstr>Alternate FIRST, BREAK, LAST slides</vt:lpstr>
      <vt:lpstr>Plain BODY/MAIN CONTENT</vt:lpstr>
      <vt:lpstr>Red bar footer BODY/MAIN CONTENT</vt:lpstr>
      <vt:lpstr>PLAIN Section Divider, Quotes, Callouts</vt:lpstr>
      <vt:lpstr>RED FOOTER Section Divider, Quotes, Callouts</vt:lpstr>
      <vt:lpstr>1_Plain BODY/MAIN CONTENT</vt:lpstr>
      <vt:lpstr>PowerPoint Presentation</vt:lpstr>
      <vt:lpstr>The AFI Strategy Framework</vt:lpstr>
      <vt:lpstr>Learning Objectives</vt:lpstr>
      <vt:lpstr>Organizational Design</vt:lpstr>
      <vt:lpstr>Organizational Inertia Results from Failure to Adjust to Shifts in the Environment</vt:lpstr>
      <vt:lpstr>Organizational Structure</vt:lpstr>
      <vt:lpstr>#1: Specialization</vt:lpstr>
      <vt:lpstr>#2: Formalization</vt:lpstr>
      <vt:lpstr>#3: Centralization</vt:lpstr>
      <vt:lpstr>#4: Hierarchy</vt:lpstr>
      <vt:lpstr>Mechanistic vs. Organic Organizations</vt:lpstr>
      <vt:lpstr>Mechanistic vs. Organic Organizations:  A Comparison</vt:lpstr>
      <vt:lpstr>Firm Strategy &amp; Structure</vt:lpstr>
      <vt:lpstr>Types of Organizational Structure</vt:lpstr>
      <vt:lpstr>Simple Structure</vt:lpstr>
      <vt:lpstr>Functional Structure</vt:lpstr>
      <vt:lpstr>Typical Functional Structure</vt:lpstr>
      <vt:lpstr>Functional Structure &amp; Business Strategy</vt:lpstr>
      <vt:lpstr>Disadvantages of Functional Structure</vt:lpstr>
      <vt:lpstr>Multidivisional Structure</vt:lpstr>
      <vt:lpstr>Typical Multidivisional Structure</vt:lpstr>
      <vt:lpstr>M-Form &amp; Corporate Strategy</vt:lpstr>
      <vt:lpstr>Disadvantages of the Multidivisional Structure</vt:lpstr>
      <vt:lpstr>Matrix Structure</vt:lpstr>
      <vt:lpstr>Typical Matrix Structure</vt:lpstr>
      <vt:lpstr>Matrix Structure &amp; Global Strategy</vt:lpstr>
      <vt:lpstr>Disadvantages of the Matrix Structure</vt:lpstr>
      <vt:lpstr>Organizing for Innovation</vt:lpstr>
      <vt:lpstr>Open vs. Closed Innovation</vt:lpstr>
      <vt:lpstr>Organizational Culture</vt:lpstr>
      <vt:lpstr>The Elements of Organizational Culture</vt:lpstr>
      <vt:lpstr>Where Do Organizational Cultures Come From?</vt:lpstr>
      <vt:lpstr>How Does Organizational Culture Change?</vt:lpstr>
      <vt:lpstr>Culture Can Be the Basis of a Firm’s  Competitive Advantage If</vt:lpstr>
      <vt:lpstr>Strategic Control &amp; Reward Systems</vt:lpstr>
      <vt:lpstr>Input Controls</vt:lpstr>
      <vt:lpstr>Output Controls</vt:lpstr>
      <vt:lpstr>Appendices Descriptions of Visual Graphics to Support Student Accessibility Needs</vt:lpstr>
      <vt:lpstr>Appendix 1 The AFI Strategy Framework</vt:lpstr>
      <vt:lpstr>Appendix 2 Organizational Inertia Results from Failure to Adjust to Shifts in the Environment</vt:lpstr>
      <vt:lpstr>Appendix 3 Types of Organizational Structure</vt:lpstr>
      <vt:lpstr>Appendix 4 Typical Functional Structure</vt:lpstr>
      <vt:lpstr>Appendix 5 Typical  Multidivisional  Structure</vt:lpstr>
      <vt:lpstr>Appendix 6 Exhibit 11.9 Typical Matrix Structure</vt:lpstr>
      <vt:lpstr>Appendix 7 Open vs. Closed Innovation</vt:lpstr>
      <vt:lpstr>Appendix 8 The Elements of  Organizational Culture</vt:lpstr>
    </vt:vector>
  </TitlesOfParts>
  <LinksUpToDate>false</LinksUpToDate>
  <SharedDoc>false</SharedDoc>
  <HyperlinksChanged>false</HyperlinksChanged>
  <AppVersion>16.0011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11 Organizational Design: Structure, Culture, and Control</dc:title>
  <dc:subject>Chapter 11</dc:subject>
  <dc:creator>McGraw Hill Education</dc:creator>
  <cp:lastModifiedBy>Teresa Ward</cp:lastModifiedBy>
  <cp:revision>638</cp:revision>
  <dcterms:created xsi:type="dcterms:W3CDTF">2015-09-24T21:11:41Z</dcterms:created>
  <dcterms:modified xsi:type="dcterms:W3CDTF">2018-03-19T21:23:16Z</dcterms:modified>
</cp:coreProperties>
</file>