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8" r:id="rId1"/>
    <p:sldMasterId id="2147483959" r:id="rId2"/>
    <p:sldMasterId id="2147483967" r:id="rId3"/>
    <p:sldMasterId id="2147483977" r:id="rId4"/>
    <p:sldMasterId id="2147483987" r:id="rId5"/>
    <p:sldMasterId id="2147483995" r:id="rId6"/>
    <p:sldMasterId id="2147484743" r:id="rId7"/>
  </p:sldMasterIdLst>
  <p:notesMasterIdLst>
    <p:notesMasterId r:id="rId41"/>
  </p:notesMasterIdLst>
  <p:handoutMasterIdLst>
    <p:handoutMasterId r:id="rId42"/>
  </p:handoutMasterIdLst>
  <p:sldIdLst>
    <p:sldId id="650" r:id="rId8"/>
    <p:sldId id="651" r:id="rId9"/>
    <p:sldId id="697" r:id="rId10"/>
    <p:sldId id="698" r:id="rId11"/>
    <p:sldId id="700" r:id="rId12"/>
    <p:sldId id="701" r:id="rId13"/>
    <p:sldId id="702" r:id="rId14"/>
    <p:sldId id="703" r:id="rId15"/>
    <p:sldId id="704" r:id="rId16"/>
    <p:sldId id="705" r:id="rId17"/>
    <p:sldId id="706" r:id="rId18"/>
    <p:sldId id="708" r:id="rId19"/>
    <p:sldId id="709" r:id="rId20"/>
    <p:sldId id="710" r:id="rId21"/>
    <p:sldId id="732" r:id="rId22"/>
    <p:sldId id="717" r:id="rId23"/>
    <p:sldId id="718" r:id="rId24"/>
    <p:sldId id="719" r:id="rId25"/>
    <p:sldId id="720" r:id="rId26"/>
    <p:sldId id="721" r:id="rId27"/>
    <p:sldId id="722" r:id="rId28"/>
    <p:sldId id="723" r:id="rId29"/>
    <p:sldId id="725" r:id="rId30"/>
    <p:sldId id="726" r:id="rId31"/>
    <p:sldId id="727" r:id="rId32"/>
    <p:sldId id="729" r:id="rId33"/>
    <p:sldId id="730" r:id="rId34"/>
    <p:sldId id="731" r:id="rId35"/>
    <p:sldId id="734" r:id="rId36"/>
    <p:sldId id="691" r:id="rId37"/>
    <p:sldId id="692" r:id="rId38"/>
    <p:sldId id="733" r:id="rId39"/>
    <p:sldId id="693" r:id="rId4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DB8E"/>
    <a:srgbClr val="FF6600"/>
    <a:srgbClr val="749BCA"/>
    <a:srgbClr val="D66D5C"/>
    <a:srgbClr val="F2CD64"/>
    <a:srgbClr val="D25D4A"/>
    <a:srgbClr val="E14D4D"/>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67" autoAdjust="0"/>
    <p:restoredTop sz="85417" autoAdjust="0"/>
  </p:normalViewPr>
  <p:slideViewPr>
    <p:cSldViewPr>
      <p:cViewPr varScale="1">
        <p:scale>
          <a:sx n="91" d="100"/>
          <a:sy n="91" d="100"/>
        </p:scale>
        <p:origin x="1344" y="176"/>
      </p:cViewPr>
      <p:guideLst>
        <p:guide orient="horz" pos="2160"/>
        <p:guide pos="2880"/>
      </p:guideLst>
    </p:cSldViewPr>
  </p:slideViewPr>
  <p:outlineViewPr>
    <p:cViewPr>
      <p:scale>
        <a:sx n="33" d="100"/>
        <a:sy n="33" d="100"/>
      </p:scale>
      <p:origin x="53" y="58805"/>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EDA2D7-094B-47C0-AA15-B0BEE63927A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2D726089-114B-4468-A951-4B5FC7EEE3C2}"/>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2239AE3F-AED1-4D4D-95AF-E3A58FB71C03}" type="datetimeFigureOut">
              <a:rPr lang="en-US"/>
              <a:pPr>
                <a:defRPr/>
              </a:pPr>
              <a:t>3/19/18</a:t>
            </a:fld>
            <a:endParaRPr lang="en-US" dirty="0"/>
          </a:p>
        </p:txBody>
      </p:sp>
      <p:sp>
        <p:nvSpPr>
          <p:cNvPr id="4" name="Footer Placeholder 3">
            <a:extLst>
              <a:ext uri="{FF2B5EF4-FFF2-40B4-BE49-F238E27FC236}">
                <a16:creationId xmlns:a16="http://schemas.microsoft.com/office/drawing/2014/main" id="{1B16533B-AE7B-44B0-BB5A-6E94DE48E8E8}"/>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5CC24BB4-86CB-439E-B35F-9FBCAB9A7A62}"/>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4827DACA-AAA0-46B0-9CD2-D944A3D0A252}"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5C0ED5-676E-45EE-90C9-60653E1861AF}"/>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43D4EB0C-4FD8-498D-9CAF-91B2F148F085}"/>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88B6B173-D3D0-4E15-A602-DA2045AB1D1D}" type="datetimeFigureOut">
              <a:rPr lang="en-US"/>
              <a:pPr>
                <a:defRPr/>
              </a:pPr>
              <a:t>3/19/18</a:t>
            </a:fld>
            <a:endParaRPr lang="en-US" dirty="0"/>
          </a:p>
        </p:txBody>
      </p:sp>
      <p:sp>
        <p:nvSpPr>
          <p:cNvPr id="4" name="Slide Image Placeholder 3">
            <a:extLst>
              <a:ext uri="{FF2B5EF4-FFF2-40B4-BE49-F238E27FC236}">
                <a16:creationId xmlns:a16="http://schemas.microsoft.com/office/drawing/2014/main" id="{7349C426-D71D-4BAE-9799-0A5C3EF664F7}"/>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94DEB8BD-3E73-4B89-871D-755EA058267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1B01662-1554-4A49-B6A8-47FE12E7B09A}"/>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7BB03CB8-7CFB-4281-B4B0-B7572561F31B}"/>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5A18CD43-BCCF-4FC0-B5E2-ECC592B43C9A}"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a:extLst>
              <a:ext uri="{FF2B5EF4-FFF2-40B4-BE49-F238E27FC236}">
                <a16:creationId xmlns:a16="http://schemas.microsoft.com/office/drawing/2014/main" id="{46542073-57A1-4306-A012-DB2FAD77FB9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0" name="Notes Placeholder 2">
            <a:extLst>
              <a:ext uri="{FF2B5EF4-FFF2-40B4-BE49-F238E27FC236}">
                <a16:creationId xmlns:a16="http://schemas.microsoft.com/office/drawing/2014/main" id="{BBD66D7F-FA2B-450A-A7A0-CA411F370B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p:txBody>
      </p:sp>
      <p:sp>
        <p:nvSpPr>
          <p:cNvPr id="83971" name="Slide Number Placeholder 3">
            <a:extLst>
              <a:ext uri="{FF2B5EF4-FFF2-40B4-BE49-F238E27FC236}">
                <a16:creationId xmlns:a16="http://schemas.microsoft.com/office/drawing/2014/main" id="{9A0B4346-9664-4957-AFBC-2958B8BCB4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13AEF2A-DE2E-487C-941C-DDEC5A8F58A1}" type="slidenum">
              <a:rPr lang="en-US" altLang="en-US" smtClean="0">
                <a:solidFill>
                  <a:srgbClr val="000000"/>
                </a:solidFill>
              </a:rPr>
              <a:pPr/>
              <a:t>1</a:t>
            </a:fld>
            <a:endParaRPr lang="en-US" altLang="en-US"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a:extLst>
              <a:ext uri="{FF2B5EF4-FFF2-40B4-BE49-F238E27FC236}">
                <a16:creationId xmlns:a16="http://schemas.microsoft.com/office/drawing/2014/main" id="{59AA4E81-ECF1-4FB3-9592-FD6F717D57A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2" name="Notes Placeholder 2">
            <a:extLst>
              <a:ext uri="{FF2B5EF4-FFF2-40B4-BE49-F238E27FC236}">
                <a16:creationId xmlns:a16="http://schemas.microsoft.com/office/drawing/2014/main" id="{5B9859C2-3C46-4750-BCE4-81634F8745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Mergers and acquisitions are the most costly, complex, and difficult to reverse strategic option. This implies that only if extreme closeness to the resource partner is necessary to understand and obtain its underlying knowledge should M&amp;A be considered the </a:t>
            </a:r>
            <a:r>
              <a:rPr lang="en-US" altLang="en-US" i="1" dirty="0">
                <a:ea typeface="ヒラギノ角ゴ Pro W3" pitchFamily="122" charset="-128"/>
              </a:rPr>
              <a:t>buy</a:t>
            </a:r>
            <a:r>
              <a:rPr lang="en-US" altLang="en-US" dirty="0">
                <a:ea typeface="ヒラギノ角ゴ Pro W3" pitchFamily="122" charset="-128"/>
              </a:rPr>
              <a:t> option. Regardless, the firm should always first consider </a:t>
            </a:r>
            <a:r>
              <a:rPr lang="en-US" altLang="en-US" i="1" dirty="0">
                <a:ea typeface="ヒラギノ角ゴ Pro W3" pitchFamily="122" charset="-128"/>
              </a:rPr>
              <a:t>borrowing</a:t>
            </a:r>
            <a:r>
              <a:rPr lang="en-US" altLang="en-US" dirty="0">
                <a:ea typeface="ヒラギノ角ゴ Pro W3" pitchFamily="122" charset="-128"/>
              </a:rPr>
              <a:t> the necessary resources through integrated strategic alliances before looking at M&amp;A.</a:t>
            </a:r>
          </a:p>
        </p:txBody>
      </p:sp>
      <p:sp>
        <p:nvSpPr>
          <p:cNvPr id="102403" name="Slide Number Placeholder 3">
            <a:extLst>
              <a:ext uri="{FF2B5EF4-FFF2-40B4-BE49-F238E27FC236}">
                <a16:creationId xmlns:a16="http://schemas.microsoft.com/office/drawing/2014/main" id="{FCCF13A9-7BEC-4B88-9CBF-E2982F806A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8AAB38B-D519-453C-86EC-DFA5E653D3D5}" type="slidenum">
              <a:rPr lang="en-US" altLang="en-US" smtClean="0"/>
              <a:pPr/>
              <a:t>10</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a:extLst>
              <a:ext uri="{FF2B5EF4-FFF2-40B4-BE49-F238E27FC236}">
                <a16:creationId xmlns:a16="http://schemas.microsoft.com/office/drawing/2014/main" id="{367D39C1-48AA-42A8-A668-7FD1D41365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0" name="Notes Placeholder 2">
            <a:extLst>
              <a:ext uri="{FF2B5EF4-FFF2-40B4-BE49-F238E27FC236}">
                <a16:creationId xmlns:a16="http://schemas.microsoft.com/office/drawing/2014/main" id="{22FB73C2-E752-44A9-9AF6-28074A454A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list of post-integration failures, often due to cultural differences, is long. Multibillion-dollar failures include the Daimler-Chrysler integration, AOL and Time Warner, HP and Autonomy, and Bank of America and Merrill Lynch. More than cultural differences were involved in Microsoft’s 2015 decision to write down $7.6 billion in losses (or more than 80 percent) on its $9.4 billion acquisition of Nokia some 15 months earlier.</a:t>
            </a:r>
          </a:p>
        </p:txBody>
      </p:sp>
      <p:sp>
        <p:nvSpPr>
          <p:cNvPr id="104451" name="Slide Number Placeholder 3">
            <a:extLst>
              <a:ext uri="{FF2B5EF4-FFF2-40B4-BE49-F238E27FC236}">
                <a16:creationId xmlns:a16="http://schemas.microsoft.com/office/drawing/2014/main" id="{486D7EC9-74FD-4382-B1BD-BCB2BA2CDB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CBBE932-F75E-4EAF-B9F6-8BC61D46E9BA}" type="slidenum">
              <a:rPr lang="en-US" altLang="en-US" smtClean="0"/>
              <a:pPr/>
              <a:t>11</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a:extLst>
              <a:ext uri="{FF2B5EF4-FFF2-40B4-BE49-F238E27FC236}">
                <a16:creationId xmlns:a16="http://schemas.microsoft.com/office/drawing/2014/main" id="{6A02C802-4FFD-49AC-A4A4-D59CEDA497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8" name="Notes Placeholder 2">
            <a:extLst>
              <a:ext uri="{FF2B5EF4-FFF2-40B4-BE49-F238E27FC236}">
                <a16:creationId xmlns:a16="http://schemas.microsoft.com/office/drawing/2014/main" id="{0EA79FE7-3B0C-45FC-BF55-783C0F6A8C3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the reasons firms go into alliances. (LO 9-2). </a:t>
            </a:r>
          </a:p>
          <a:p>
            <a:endParaRPr lang="en-US" altLang="en-US" dirty="0">
              <a:ea typeface="ヒラギノ角ゴ Pro W3" pitchFamily="122" charset="-128"/>
            </a:endParaRPr>
          </a:p>
        </p:txBody>
      </p:sp>
      <p:sp>
        <p:nvSpPr>
          <p:cNvPr id="106499" name="Slide Number Placeholder 3">
            <a:extLst>
              <a:ext uri="{FF2B5EF4-FFF2-40B4-BE49-F238E27FC236}">
                <a16:creationId xmlns:a16="http://schemas.microsoft.com/office/drawing/2014/main" id="{9C1881B1-5279-4248-9D50-4767AD4C47B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369C15C-4573-42D8-9968-6B07EAE27F94}" type="slidenum">
              <a:rPr lang="en-US" altLang="en-US" smtClean="0"/>
              <a:pPr/>
              <a:t>12</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a:extLst>
              <a:ext uri="{FF2B5EF4-FFF2-40B4-BE49-F238E27FC236}">
                <a16:creationId xmlns:a16="http://schemas.microsoft.com/office/drawing/2014/main" id="{4FD14B23-CB23-4FDA-820E-8BA7290D1B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6" name="Notes Placeholder 2">
            <a:extLst>
              <a:ext uri="{FF2B5EF4-FFF2-40B4-BE49-F238E27FC236}">
                <a16:creationId xmlns:a16="http://schemas.microsoft.com/office/drawing/2014/main" id="{98E28827-D900-42E3-A531-C2DF5522CB1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Applying the VRIO framework, we know that the basis for competitive advantage is formed when a strategic alliance creates resource combinations that are valuable, rare, and difficult to imitate, and the alliance is organized appropriately to allow for value capture. In support of this perspective, over 80 percent of Fortune 1000 CEOs indicated in a survey that more than one-quarter of their firm’s revenues were derived from strategic alliances.</a:t>
            </a:r>
          </a:p>
        </p:txBody>
      </p:sp>
      <p:sp>
        <p:nvSpPr>
          <p:cNvPr id="108547" name="Slide Number Placeholder 3">
            <a:extLst>
              <a:ext uri="{FF2B5EF4-FFF2-40B4-BE49-F238E27FC236}">
                <a16:creationId xmlns:a16="http://schemas.microsoft.com/office/drawing/2014/main" id="{6BE3F943-4588-4684-81D3-800F2505582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4A3A906-78A2-4034-AF5C-71CD445E0369}" type="slidenum">
              <a:rPr lang="en-US" altLang="en-US" smtClean="0"/>
              <a:pPr/>
              <a:t>13</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a:extLst>
              <a:ext uri="{FF2B5EF4-FFF2-40B4-BE49-F238E27FC236}">
                <a16:creationId xmlns:a16="http://schemas.microsoft.com/office/drawing/2014/main" id="{02898EFB-F70D-4D45-B83B-87BE42F0C2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4" name="Notes Placeholder 2">
            <a:extLst>
              <a:ext uri="{FF2B5EF4-FFF2-40B4-BE49-F238E27FC236}">
                <a16:creationId xmlns:a16="http://schemas.microsoft.com/office/drawing/2014/main" id="{2772662B-4D00-4922-A816-677994B7B6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Strategy Highlight 9.1 shows how Tesla used alliances strategically to strengthen its competitive standing and to position itself advantageously in making battery-powered vehicles a serious contender for the future standard in car propulsion, eventually obsoleting internal combustion engines.</a:t>
            </a:r>
            <a:r>
              <a:rPr lang="en-US" altLang="en-US" b="1" dirty="0">
                <a:ea typeface="ヒラギノ角ゴ Pro W3" pitchFamily="122" charset="-128"/>
              </a:rPr>
              <a:t> </a:t>
            </a:r>
            <a:endParaRPr lang="en-US" altLang="en-US" dirty="0">
              <a:ea typeface="ヒラギノ角ゴ Pro W3" pitchFamily="122" charset="-128"/>
            </a:endParaRPr>
          </a:p>
          <a:p>
            <a:endParaRPr lang="en-US" altLang="en-US" dirty="0">
              <a:ea typeface="ヒラギノ角ゴ Pro W3" pitchFamily="122" charset="-128"/>
            </a:endParaRPr>
          </a:p>
        </p:txBody>
      </p:sp>
      <p:sp>
        <p:nvSpPr>
          <p:cNvPr id="110595" name="Slide Number Placeholder 3">
            <a:extLst>
              <a:ext uri="{FF2B5EF4-FFF2-40B4-BE49-F238E27FC236}">
                <a16:creationId xmlns:a16="http://schemas.microsoft.com/office/drawing/2014/main" id="{B68165A9-434E-44FE-8A61-CECE469FA4F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AF500B2-486B-4E1D-BE88-91AF16DCDEE1}" type="slidenum">
              <a:rPr lang="en-US" altLang="en-US" smtClean="0"/>
              <a:pPr/>
              <a:t>14</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a:extLst>
              <a:ext uri="{FF2B5EF4-FFF2-40B4-BE49-F238E27FC236}">
                <a16:creationId xmlns:a16="http://schemas.microsoft.com/office/drawing/2014/main" id="{6D3C907D-8832-4C27-BDED-D78AF85B222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2" name="Notes Placeholder 2">
            <a:extLst>
              <a:ext uri="{FF2B5EF4-FFF2-40B4-BE49-F238E27FC236}">
                <a16:creationId xmlns:a16="http://schemas.microsoft.com/office/drawing/2014/main" id="{23C20B50-F8A5-4077-A3D7-78E5652C7A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Strategy Highlight 9.1 shows how Tesla used alliances strategically to strengthen its competitive standing and to position itself advantageously in making battery-powered vehicles a serious contender for the future standard in car propulsion, eventually obsoleting internal combustion engines.</a:t>
            </a:r>
            <a:r>
              <a:rPr lang="en-US" altLang="en-US" b="1" dirty="0">
                <a:ea typeface="ヒラギノ角ゴ Pro W3" pitchFamily="122" charset="-128"/>
              </a:rPr>
              <a:t> </a:t>
            </a:r>
            <a:endParaRPr lang="en-US" altLang="en-US" dirty="0">
              <a:ea typeface="ヒラギノ角ゴ Pro W3" pitchFamily="122" charset="-128"/>
            </a:endParaRPr>
          </a:p>
          <a:p>
            <a:endParaRPr lang="en-US" altLang="en-US" dirty="0">
              <a:ea typeface="ヒラギノ角ゴ Pro W3" pitchFamily="122" charset="-128"/>
            </a:endParaRPr>
          </a:p>
        </p:txBody>
      </p:sp>
      <p:sp>
        <p:nvSpPr>
          <p:cNvPr id="112643" name="Slide Number Placeholder 3">
            <a:extLst>
              <a:ext uri="{FF2B5EF4-FFF2-40B4-BE49-F238E27FC236}">
                <a16:creationId xmlns:a16="http://schemas.microsoft.com/office/drawing/2014/main" id="{E9ED79EB-7B0A-44AC-BF8C-B17FE7CC21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7863BF2-41D6-4E90-9787-38FC79BB7997}" type="slidenum">
              <a:rPr lang="en-US" altLang="en-US" smtClean="0"/>
              <a:pPr/>
              <a:t>15</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a:extLst>
              <a:ext uri="{FF2B5EF4-FFF2-40B4-BE49-F238E27FC236}">
                <a16:creationId xmlns:a16="http://schemas.microsoft.com/office/drawing/2014/main" id="{279F61CF-30D5-41F5-8801-F92165097C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0" name="Notes Placeholder 2">
            <a:extLst>
              <a:ext uri="{FF2B5EF4-FFF2-40B4-BE49-F238E27FC236}">
                <a16:creationId xmlns:a16="http://schemas.microsoft.com/office/drawing/2014/main" id="{8A471508-2B37-48C3-907E-960C267263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Examples of non-equity alliances: supply agreements, distribution agreements, and licensing agreements</a:t>
            </a:r>
          </a:p>
          <a:p>
            <a:endParaRPr lang="en-US" altLang="en-US" dirty="0">
              <a:ea typeface="ヒラギノ角ゴ Pro W3" pitchFamily="122" charset="-128"/>
            </a:endParaRPr>
          </a:p>
        </p:txBody>
      </p:sp>
      <p:sp>
        <p:nvSpPr>
          <p:cNvPr id="114691" name="Slide Number Placeholder 3">
            <a:extLst>
              <a:ext uri="{FF2B5EF4-FFF2-40B4-BE49-F238E27FC236}">
                <a16:creationId xmlns:a16="http://schemas.microsoft.com/office/drawing/2014/main" id="{573C6910-35FD-499D-86E4-ADC2C605F6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0A81DEA-628E-4B0B-A937-700F7A91DDBF}" type="slidenum">
              <a:rPr lang="en-US" altLang="en-US" smtClean="0"/>
              <a:pPr/>
              <a:t>16</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a:extLst>
              <a:ext uri="{FF2B5EF4-FFF2-40B4-BE49-F238E27FC236}">
                <a16:creationId xmlns:a16="http://schemas.microsoft.com/office/drawing/2014/main" id="{4696CA71-2B8B-4EA6-9DF3-0E0EAD2EA1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8" name="Notes Placeholder 2">
            <a:extLst>
              <a:ext uri="{FF2B5EF4-FFF2-40B4-BE49-F238E27FC236}">
                <a16:creationId xmlns:a16="http://schemas.microsoft.com/office/drawing/2014/main" id="{B11AB09E-2A3B-4F4A-AFAD-762E8B1E1F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Reference Exhibit 9.2</a:t>
            </a:r>
          </a:p>
        </p:txBody>
      </p:sp>
      <p:sp>
        <p:nvSpPr>
          <p:cNvPr id="116739" name="Slide Number Placeholder 3">
            <a:extLst>
              <a:ext uri="{FF2B5EF4-FFF2-40B4-BE49-F238E27FC236}">
                <a16:creationId xmlns:a16="http://schemas.microsoft.com/office/drawing/2014/main" id="{1DC54739-7EB6-49BF-AC6C-501C1C5FCB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66D06DA-5752-4EE3-A64F-664292EF8DF5}" type="slidenum">
              <a:rPr lang="en-US" altLang="en-US" smtClean="0"/>
              <a:pPr/>
              <a:t>17</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a:extLst>
              <a:ext uri="{FF2B5EF4-FFF2-40B4-BE49-F238E27FC236}">
                <a16:creationId xmlns:a16="http://schemas.microsoft.com/office/drawing/2014/main" id="{DA785E2E-578E-4F07-9EF8-E78FEA58248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6" name="Notes Placeholder 2">
            <a:extLst>
              <a:ext uri="{FF2B5EF4-FFF2-40B4-BE49-F238E27FC236}">
                <a16:creationId xmlns:a16="http://schemas.microsoft.com/office/drawing/2014/main" id="{09BDF66D-EA39-412F-BA6E-9A4BEB8B33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case exercise on this section of the textbook. It builds student confidence on the features of alliance management by looking at a brief case about Starbucks (LO 9-4). </a:t>
            </a:r>
          </a:p>
          <a:p>
            <a:endParaRPr lang="en-US" altLang="en-US" dirty="0">
              <a:ea typeface="ヒラギノ角ゴ Pro W3" pitchFamily="122" charset="-128"/>
            </a:endParaRPr>
          </a:p>
        </p:txBody>
      </p:sp>
      <p:sp>
        <p:nvSpPr>
          <p:cNvPr id="118787" name="Slide Number Placeholder 3">
            <a:extLst>
              <a:ext uri="{FF2B5EF4-FFF2-40B4-BE49-F238E27FC236}">
                <a16:creationId xmlns:a16="http://schemas.microsoft.com/office/drawing/2014/main" id="{BDC58905-6ED6-4F15-B151-7CD78FB6BE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62A1AED-3908-40D7-A569-D04D9AD1A604}" type="slidenum">
              <a:rPr lang="en-US" altLang="en-US" smtClean="0"/>
              <a:pPr/>
              <a:t>18</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a:extLst>
              <a:ext uri="{FF2B5EF4-FFF2-40B4-BE49-F238E27FC236}">
                <a16:creationId xmlns:a16="http://schemas.microsoft.com/office/drawing/2014/main" id="{E0B4BC91-797D-45A1-9790-02E7193CEF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4" name="Notes Placeholder 2">
            <a:extLst>
              <a:ext uri="{FF2B5EF4-FFF2-40B4-BE49-F238E27FC236}">
                <a16:creationId xmlns:a16="http://schemas.microsoft.com/office/drawing/2014/main" id="{0148F418-AB6D-40AB-972A-054E2DC1C0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i="1" dirty="0">
                <a:ea typeface="ヒラギノ角ゴ Pro W3" pitchFamily="122" charset="-128"/>
              </a:rPr>
              <a:t>Partner compatibility</a:t>
            </a:r>
            <a:r>
              <a:rPr lang="en-US" altLang="en-US" dirty="0">
                <a:ea typeface="ヒラギノ角ゴ Pro W3" pitchFamily="122" charset="-128"/>
              </a:rPr>
              <a:t> captures aspects of cultural fit between different firms. </a:t>
            </a:r>
            <a:r>
              <a:rPr lang="en-US" altLang="en-US" i="1" dirty="0">
                <a:ea typeface="ヒラギノ角ゴ Pro W3" pitchFamily="122" charset="-128"/>
              </a:rPr>
              <a:t>Partner commitment</a:t>
            </a:r>
            <a:r>
              <a:rPr lang="en-US" altLang="en-US" dirty="0">
                <a:ea typeface="ヒラギノ角ゴ Pro W3" pitchFamily="122" charset="-128"/>
              </a:rPr>
              <a:t> concerns the willingness to make available necessary resources and to accept short-term sacrifices to ensure long-term rewards.</a:t>
            </a:r>
          </a:p>
          <a:p>
            <a:endParaRPr lang="en-US" altLang="en-US" dirty="0">
              <a:ea typeface="ヒラギノ角ゴ Pro W3" pitchFamily="122" charset="-128"/>
            </a:endParaRPr>
          </a:p>
        </p:txBody>
      </p:sp>
      <p:sp>
        <p:nvSpPr>
          <p:cNvPr id="120835" name="Slide Number Placeholder 3">
            <a:extLst>
              <a:ext uri="{FF2B5EF4-FFF2-40B4-BE49-F238E27FC236}">
                <a16:creationId xmlns:a16="http://schemas.microsoft.com/office/drawing/2014/main" id="{FA02B16C-195A-4BD7-B461-A9000A70CF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E3F2912-EB60-4392-8135-F2DA2D016B1A}" type="slidenum">
              <a:rPr lang="en-US" altLang="en-US" smtClean="0"/>
              <a:pPr/>
              <a:t>19</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a:extLst>
              <a:ext uri="{FF2B5EF4-FFF2-40B4-BE49-F238E27FC236}">
                <a16:creationId xmlns:a16="http://schemas.microsoft.com/office/drawing/2014/main" id="{6BE7200A-D9C2-4AD0-9924-4C4B17B31B0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8" name="Notes Placeholder 2">
            <a:extLst>
              <a:ext uri="{FF2B5EF4-FFF2-40B4-BE49-F238E27FC236}">
                <a16:creationId xmlns:a16="http://schemas.microsoft.com/office/drawing/2014/main" id="{1DEC189D-40F5-4D83-AF37-7E2820B739D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6019" name="Slide Number Placeholder 3">
            <a:extLst>
              <a:ext uri="{FF2B5EF4-FFF2-40B4-BE49-F238E27FC236}">
                <a16:creationId xmlns:a16="http://schemas.microsoft.com/office/drawing/2014/main" id="{32088EC2-27B6-4D55-93D7-FE48804046A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138302A-B633-4888-83E8-3F3266D71AC9}" type="slidenum">
              <a:rPr lang="en-US" altLang="en-US" smtClean="0">
                <a:solidFill>
                  <a:srgbClr val="000000"/>
                </a:solidFill>
              </a:rPr>
              <a:pPr/>
              <a:t>2</a:t>
            </a:fld>
            <a:endParaRPr lang="en-US" altLang="en-US"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a:extLst>
              <a:ext uri="{FF2B5EF4-FFF2-40B4-BE49-F238E27FC236}">
                <a16:creationId xmlns:a16="http://schemas.microsoft.com/office/drawing/2014/main" id="{FA754062-0C5F-485E-B0DB-C9A860FE2B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2" name="Notes Placeholder 2">
            <a:extLst>
              <a:ext uri="{FF2B5EF4-FFF2-40B4-BE49-F238E27FC236}">
                <a16:creationId xmlns:a16="http://schemas.microsoft.com/office/drawing/2014/main" id="{26E4687B-FC43-406A-A668-8668B35AD0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a study of over 640 alliances, researchers found that the joining of specialized complementary assets increases the likelihood that the alliance is governed hierarchically. This effect is stronger in the presence of uncertainties concerning the alliance partner as well as the envisioned tasks.</a:t>
            </a:r>
          </a:p>
        </p:txBody>
      </p:sp>
      <p:sp>
        <p:nvSpPr>
          <p:cNvPr id="122883" name="Slide Number Placeholder 3">
            <a:extLst>
              <a:ext uri="{FF2B5EF4-FFF2-40B4-BE49-F238E27FC236}">
                <a16:creationId xmlns:a16="http://schemas.microsoft.com/office/drawing/2014/main" id="{3A552D98-2791-4634-98A3-164E7F6745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F13EB7F-C0B6-4499-BF50-3FC38F91F4AA}" type="slidenum">
              <a:rPr lang="en-US" altLang="en-US" smtClean="0"/>
              <a:pPr/>
              <a:t>20</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a:extLst>
              <a:ext uri="{FF2B5EF4-FFF2-40B4-BE49-F238E27FC236}">
                <a16:creationId xmlns:a16="http://schemas.microsoft.com/office/drawing/2014/main" id="{F6E114EB-DCC7-4746-8204-557C70DA74C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7623DCB-4E9C-4D40-934C-ABFEE44FBD45}"/>
              </a:ext>
            </a:extLst>
          </p:cNvPr>
          <p:cNvSpPr>
            <a:spLocks noGrp="1"/>
          </p:cNvSpPr>
          <p:nvPr>
            <p:ph type="body" idx="1"/>
          </p:nvPr>
        </p:nvSpPr>
        <p:spPr/>
        <p:txBody>
          <a:bodyPr/>
          <a:lstStyle/>
          <a:p>
            <a:pPr>
              <a:defRPr/>
            </a:pPr>
            <a:r>
              <a:rPr lang="en-US" dirty="0"/>
              <a:t>Pharmaceutical company Eli Lilly is an acknowledged leader in alliance management. Lilly’s Office of Alliance Management, led by a director and endowed with several full-time positions, manages its far-flung alliance activity across all hierarchical levels and around the globe. Lilly’s process prescribes that each alliance is managed by a three-person team: an alliance champion, alliance leader, and alliance manager.</a:t>
            </a:r>
          </a:p>
          <a:p>
            <a:pPr marL="171450" indent="-171450">
              <a:buFont typeface="Arial" panose="020B0604020202020204" pitchFamily="34" charset="0"/>
              <a:buChar char="•"/>
              <a:defRPr/>
            </a:pPr>
            <a:r>
              <a:rPr lang="en-US" dirty="0"/>
              <a:t>The </a:t>
            </a:r>
            <a:r>
              <a:rPr lang="en-US" i="1" dirty="0"/>
              <a:t>alliance champion</a:t>
            </a:r>
            <a:r>
              <a:rPr lang="en-US" dirty="0"/>
              <a:t> is a senior, corporate-level executive responsible for high-level support and oversight. This senior manager is also responsible for making sure that the alliance fits within the firm’s existing alliance portfolio and corporate-level strategy.</a:t>
            </a:r>
          </a:p>
          <a:p>
            <a:pPr marL="171450" indent="-171450">
              <a:buFont typeface="Arial" panose="020B0604020202020204" pitchFamily="34" charset="0"/>
              <a:buChar char="•"/>
              <a:defRPr/>
            </a:pPr>
            <a:r>
              <a:rPr lang="en-US" dirty="0"/>
              <a:t>The </a:t>
            </a:r>
            <a:r>
              <a:rPr lang="en-US" i="1" dirty="0"/>
              <a:t>alliance leader</a:t>
            </a:r>
            <a:r>
              <a:rPr lang="en-US" dirty="0"/>
              <a:t> has the technical expertise and knowledge needed for the specific technical area and is responsible for the day-to-day management of the alliance.</a:t>
            </a:r>
          </a:p>
          <a:p>
            <a:pPr marL="171450" indent="-171450">
              <a:buFont typeface="Arial" panose="020B0604020202020204" pitchFamily="34" charset="0"/>
              <a:buChar char="•"/>
              <a:defRPr/>
            </a:pPr>
            <a:r>
              <a:rPr lang="en-US" dirty="0"/>
              <a:t>The </a:t>
            </a:r>
            <a:r>
              <a:rPr lang="en-US" i="1" dirty="0"/>
              <a:t>alliance manager</a:t>
            </a:r>
            <a:r>
              <a:rPr lang="en-US" dirty="0"/>
              <a:t>, positioned within the Office of Alliance Management, serves as an alliance process resource and business integrator between the two alliance partners and provides alliance training and development, as well as diagnostic tools.</a:t>
            </a:r>
          </a:p>
          <a:p>
            <a:pPr>
              <a:defRPr/>
            </a:pPr>
            <a:endParaRPr lang="en-US" dirty="0"/>
          </a:p>
        </p:txBody>
      </p:sp>
      <p:sp>
        <p:nvSpPr>
          <p:cNvPr id="125955" name="Slide Number Placeholder 3">
            <a:extLst>
              <a:ext uri="{FF2B5EF4-FFF2-40B4-BE49-F238E27FC236}">
                <a16:creationId xmlns:a16="http://schemas.microsoft.com/office/drawing/2014/main" id="{481E8068-2D43-4308-B0BE-32C7927153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62E6FB3-8EC6-4B06-8B66-07D5188F4C47}" type="slidenum">
              <a:rPr lang="en-US" altLang="en-US" smtClean="0"/>
              <a:pPr/>
              <a:t>22</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a:extLst>
              <a:ext uri="{FF2B5EF4-FFF2-40B4-BE49-F238E27FC236}">
                <a16:creationId xmlns:a16="http://schemas.microsoft.com/office/drawing/2014/main" id="{001A2855-C303-47C2-B3A0-F43DE29B66C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6" name="Notes Placeholder 2">
            <a:extLst>
              <a:ext uri="{FF2B5EF4-FFF2-40B4-BE49-F238E27FC236}">
                <a16:creationId xmlns:a16="http://schemas.microsoft.com/office/drawing/2014/main" id="{11CB6812-6834-48DC-98FB-458E1A14F3C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particular, competitors in the same industry such as airlines, banking, telecommunications, pharmaceuticals, or health insurance frequently merge to respond to changes in their external environment and to change the underlying industry structure in their favor.</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horizontal integration. (LO 9-6). </a:t>
            </a:r>
          </a:p>
          <a:p>
            <a:endParaRPr lang="en-US" altLang="en-US" dirty="0">
              <a:ea typeface="ヒラギノ角ゴ Pro W3" pitchFamily="122" charset="-128"/>
            </a:endParaRPr>
          </a:p>
        </p:txBody>
      </p:sp>
      <p:sp>
        <p:nvSpPr>
          <p:cNvPr id="129027" name="Slide Number Placeholder 3">
            <a:extLst>
              <a:ext uri="{FF2B5EF4-FFF2-40B4-BE49-F238E27FC236}">
                <a16:creationId xmlns:a16="http://schemas.microsoft.com/office/drawing/2014/main" id="{16BCC016-7102-4D34-B0D9-C8F53020F2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62473D6-7A9F-4FF5-B0BD-BDD36EF00FF6}" type="slidenum">
              <a:rPr lang="en-US" altLang="en-US" smtClean="0"/>
              <a:pPr/>
              <a:t>24</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a:extLst>
              <a:ext uri="{FF2B5EF4-FFF2-40B4-BE49-F238E27FC236}">
                <a16:creationId xmlns:a16="http://schemas.microsoft.com/office/drawing/2014/main" id="{013D6CE9-76BA-4507-AECD-9C11B24892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8" name="Notes Placeholder 2">
            <a:extLst>
              <a:ext uri="{FF2B5EF4-FFF2-40B4-BE49-F238E27FC236}">
                <a16:creationId xmlns:a16="http://schemas.microsoft.com/office/drawing/2014/main" id="{2AAC266A-4073-4B9B-848D-93D34538193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Example: Facebook acquired: Instagram (photo &amp; video sharing), WhatsApp (text messaging service), Oculus (virtual reality headsets).</a:t>
            </a:r>
          </a:p>
          <a:p>
            <a:pPr>
              <a:spcBef>
                <a:spcPct val="0"/>
              </a:spcBef>
              <a:spcAft>
                <a:spcPts val="600"/>
              </a:spcAft>
            </a:pPr>
            <a:r>
              <a:rPr lang="en-US" altLang="en-US" dirty="0">
                <a:ea typeface="ヒラギノ角ゴ Pro W3" pitchFamily="122" charset="-128"/>
              </a:rPr>
              <a:t>Example: Google acquired: YouTube (video sharing), Motorola (mobile technology), Waze (interactive mobile maps).</a:t>
            </a:r>
          </a:p>
          <a:p>
            <a:endParaRPr lang="en-US" altLang="en-US" dirty="0">
              <a:ea typeface="ヒラギノ角ゴ Pro W3" pitchFamily="122" charset="-128"/>
            </a:endParaRPr>
          </a:p>
        </p:txBody>
      </p:sp>
      <p:sp>
        <p:nvSpPr>
          <p:cNvPr id="132099" name="Slide Number Placeholder 3">
            <a:extLst>
              <a:ext uri="{FF2B5EF4-FFF2-40B4-BE49-F238E27FC236}">
                <a16:creationId xmlns:a16="http://schemas.microsoft.com/office/drawing/2014/main" id="{BC97D05D-FD93-4B6D-B2F6-43C791CD06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88C3FAA-BEEE-4F79-BFD9-AA15C6664D5B}" type="slidenum">
              <a:rPr lang="en-US" altLang="en-US" smtClean="0"/>
              <a:pPr/>
              <a:t>26</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a:extLst>
              <a:ext uri="{FF2B5EF4-FFF2-40B4-BE49-F238E27FC236}">
                <a16:creationId xmlns:a16="http://schemas.microsoft.com/office/drawing/2014/main" id="{F2894FED-22C1-486D-954A-B96D94BB9A1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6" name="Notes Placeholder 2">
            <a:extLst>
              <a:ext uri="{FF2B5EF4-FFF2-40B4-BE49-F238E27FC236}">
                <a16:creationId xmlns:a16="http://schemas.microsoft.com/office/drawing/2014/main" id="{3EB212C6-B89C-4AAC-ADB4-2198312B50E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Disney has shown superior post-merger integration capabilities after acquiring Pixar, Marvel, and Lucasfilm. Disney managed its new subsidiaries more like alliances rather than attempting full integration, which could have destroyed the unique value of the acquisitions. In Pixar’s case, Disney kept the entire creative team in place and allowed its members to continue to work in Pixar’s headquarters near San Francisco with minimal interference. The hands-off approach paid huge dividends: Although Disney paid a steep $7.4 billion for Pixar, it made some $10 billion on Pixar’s </a:t>
            </a:r>
            <a:r>
              <a:rPr lang="en-US" altLang="en-US" i="1" dirty="0">
                <a:ea typeface="ヒラギノ角ゴ Pro W3" pitchFamily="122" charset="-128"/>
              </a:rPr>
              <a:t>Toy Story 3</a:t>
            </a:r>
            <a:r>
              <a:rPr lang="en-US" altLang="en-US" dirty="0">
                <a:ea typeface="ヒラギノ角ゴ Pro W3" pitchFamily="122" charset="-128"/>
              </a:rPr>
              <a:t> franchise revenues alone. As a consequence, Disney has gained a competitive advantage over its rivals such as Sony and has also outperformed the Dow Jones Industrial Average over the past few years by a wide margin.</a:t>
            </a:r>
          </a:p>
        </p:txBody>
      </p:sp>
      <p:sp>
        <p:nvSpPr>
          <p:cNvPr id="134147" name="Slide Number Placeholder 3">
            <a:extLst>
              <a:ext uri="{FF2B5EF4-FFF2-40B4-BE49-F238E27FC236}">
                <a16:creationId xmlns:a16="http://schemas.microsoft.com/office/drawing/2014/main" id="{44C38091-EDE1-4638-B39C-E10FE28817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80CB62C-D59C-4C69-A0A5-2ACD8123CB5F}" type="slidenum">
              <a:rPr lang="en-US" altLang="en-US" smtClean="0"/>
              <a:pPr/>
              <a:t>27</a:t>
            </a:fld>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a:extLst>
              <a:ext uri="{FF2B5EF4-FFF2-40B4-BE49-F238E27FC236}">
                <a16:creationId xmlns:a16="http://schemas.microsoft.com/office/drawing/2014/main" id="{B7787418-8A58-4F84-AF61-3656088CE6C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4" name="Notes Placeholder 2">
            <a:extLst>
              <a:ext uri="{FF2B5EF4-FFF2-40B4-BE49-F238E27FC236}">
                <a16:creationId xmlns:a16="http://schemas.microsoft.com/office/drawing/2014/main" id="{EA5E3463-215C-4BA7-BD84-1DCE8B801A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Managerial hubris has led to many ill-fated deals, destroying billions of dollars. For example, Quaker Oats Co. acquired Snapple because its managers thought Snapple was another Gatorade, which was a successful previous acquisition.</a:t>
            </a:r>
            <a:r>
              <a:rPr lang="en-US" altLang="en-US" baseline="30000" dirty="0">
                <a:ea typeface="ヒラギノ角ゴ Pro W3" pitchFamily="122" charset="-128"/>
              </a:rPr>
              <a:t>6</a:t>
            </a:r>
            <a:r>
              <a:rPr lang="en-US" altLang="en-US" dirty="0">
                <a:ea typeface="ヒラギノ角ゴ Pro W3" pitchFamily="122" charset="-128"/>
              </a:rPr>
              <a:t> The difference was that Gatorade had been a standalone company and was easily integrated, but Snapple relied on a decentralized network of independent distributors and retailers who did not want Snapple to be taken over and who made it difficult and costly for Quaker Oats to integrate Snapple. The acquisition failed—and Quaker Oats itself was taken over by PepsiCo. Snapple was spun out and eventually ended up being part of the Dr Pepper Snapple Group.</a:t>
            </a:r>
          </a:p>
        </p:txBody>
      </p:sp>
      <p:sp>
        <p:nvSpPr>
          <p:cNvPr id="136195" name="Slide Number Placeholder 3">
            <a:extLst>
              <a:ext uri="{FF2B5EF4-FFF2-40B4-BE49-F238E27FC236}">
                <a16:creationId xmlns:a16="http://schemas.microsoft.com/office/drawing/2014/main" id="{8F64BD42-01EE-486B-8BA5-C8DAD3C3CA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4DB1426-751E-4D3B-97AB-1BF6CE4D0D29}" type="slidenum">
              <a:rPr lang="en-US" altLang="en-US" smtClean="0"/>
              <a:pPr/>
              <a:t>28</a:t>
            </a:fld>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a:extLst>
              <a:ext uri="{FF2B5EF4-FFF2-40B4-BE49-F238E27FC236}">
                <a16:creationId xmlns:a16="http://schemas.microsoft.com/office/drawing/2014/main" id="{BBADFB2B-48ED-40E8-B38A-C6406613E87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6" name="Notes Placeholder 2">
            <a:extLst>
              <a:ext uri="{FF2B5EF4-FFF2-40B4-BE49-F238E27FC236}">
                <a16:creationId xmlns:a16="http://schemas.microsoft.com/office/drawing/2014/main" id="{4143A830-B66B-459C-BAE7-CFAE6A1869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8067" name="Slide Number Placeholder 3">
            <a:extLst>
              <a:ext uri="{FF2B5EF4-FFF2-40B4-BE49-F238E27FC236}">
                <a16:creationId xmlns:a16="http://schemas.microsoft.com/office/drawing/2014/main" id="{4D32BADC-8472-401F-9369-D95B54252B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471A6AF-3ABF-49A8-8753-C038D077FE9C}" type="slidenum">
              <a:rPr lang="en-US" altLang="en-US" smtClean="0"/>
              <a:pPr/>
              <a:t>3</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a:extLst>
              <a:ext uri="{FF2B5EF4-FFF2-40B4-BE49-F238E27FC236}">
                <a16:creationId xmlns:a16="http://schemas.microsoft.com/office/drawing/2014/main" id="{F64852EF-68B3-4DCC-BEE1-478DAE9AA3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4" name="Notes Placeholder 2">
            <a:extLst>
              <a:ext uri="{FF2B5EF4-FFF2-40B4-BE49-F238E27FC236}">
                <a16:creationId xmlns:a16="http://schemas.microsoft.com/office/drawing/2014/main" id="{688D4D3F-AA33-453D-8454-5615ACB4EFC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0115" name="Slide Number Placeholder 3">
            <a:extLst>
              <a:ext uri="{FF2B5EF4-FFF2-40B4-BE49-F238E27FC236}">
                <a16:creationId xmlns:a16="http://schemas.microsoft.com/office/drawing/2014/main" id="{53A16E5E-C0B8-4087-9634-F6634F449A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9D09D08-FD96-4892-B193-D7C2D6BAEC18}" type="slidenum">
              <a:rPr lang="en-US" altLang="en-US" smtClean="0"/>
              <a:pPr/>
              <a:t>4</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a:extLst>
              <a:ext uri="{FF2B5EF4-FFF2-40B4-BE49-F238E27FC236}">
                <a16:creationId xmlns:a16="http://schemas.microsoft.com/office/drawing/2014/main" id="{44C79F32-3817-42D2-B797-0E35C3BD55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2" name="Notes Placeholder 2">
            <a:extLst>
              <a:ext uri="{FF2B5EF4-FFF2-40B4-BE49-F238E27FC236}">
                <a16:creationId xmlns:a16="http://schemas.microsoft.com/office/drawing/2014/main" id="{16EC261E-1052-4CEF-9D29-4F68D2C976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When acquiring a firm, you buy an entire “resource bundle,” not just a specific resource. This resource bundle, if obeying VRIO principles and successfully integrated, can then form the basis of competitive advantage.</a:t>
            </a:r>
          </a:p>
        </p:txBody>
      </p:sp>
      <p:sp>
        <p:nvSpPr>
          <p:cNvPr id="92163" name="Slide Number Placeholder 3">
            <a:extLst>
              <a:ext uri="{FF2B5EF4-FFF2-40B4-BE49-F238E27FC236}">
                <a16:creationId xmlns:a16="http://schemas.microsoft.com/office/drawing/2014/main" id="{ECF0F338-B819-45A3-BA29-B7DB6AFC22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C80954B-745E-4977-A952-B5476EF0AEA7}" type="slidenum">
              <a:rPr lang="en-US" altLang="en-US" smtClean="0"/>
              <a:pPr/>
              <a:t>5</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a:extLst>
              <a:ext uri="{FF2B5EF4-FFF2-40B4-BE49-F238E27FC236}">
                <a16:creationId xmlns:a16="http://schemas.microsoft.com/office/drawing/2014/main" id="{84543D30-E687-492C-89DD-A0781AD6A3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0" name="Notes Placeholder 2">
            <a:extLst>
              <a:ext uri="{FF2B5EF4-FFF2-40B4-BE49-F238E27FC236}">
                <a16:creationId xmlns:a16="http://schemas.microsoft.com/office/drawing/2014/main" id="{2F30C036-C40D-494D-9D52-82350C03B2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Strategic leaders must determine the degree to which certain conditions apply, either high or low, by responding to up to four questions sequentially before finding the best course. The questions cover issues of </a:t>
            </a:r>
            <a:r>
              <a:rPr lang="en-US" altLang="en-US" i="1" dirty="0">
                <a:ea typeface="ヒラギノ角ゴ Pro W3" pitchFamily="122" charset="-128"/>
              </a:rPr>
              <a:t>relevancy, tradability, closeness</a:t>
            </a:r>
            <a:r>
              <a:rPr lang="en-US" altLang="en-US" dirty="0">
                <a:ea typeface="ヒラギノ角ゴ Pro W3" pitchFamily="122" charset="-128"/>
              </a:rPr>
              <a:t>, and </a:t>
            </a:r>
            <a:r>
              <a:rPr lang="en-US" altLang="en-US" i="1" dirty="0">
                <a:ea typeface="ヒラギノ角ゴ Pro W3" pitchFamily="122" charset="-128"/>
              </a:rPr>
              <a:t>integration.</a:t>
            </a:r>
            <a:endParaRPr lang="en-US" altLang="en-US" dirty="0">
              <a:ea typeface="ヒラギノ角ゴ Pro W3" pitchFamily="122" charset="-128"/>
            </a:endParaRPr>
          </a:p>
        </p:txBody>
      </p:sp>
      <p:sp>
        <p:nvSpPr>
          <p:cNvPr id="94211" name="Slide Number Placeholder 3">
            <a:extLst>
              <a:ext uri="{FF2B5EF4-FFF2-40B4-BE49-F238E27FC236}">
                <a16:creationId xmlns:a16="http://schemas.microsoft.com/office/drawing/2014/main" id="{5B111BDD-2930-4155-A2B4-D1BAF8A0205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F021724-BC8D-48AE-B43C-9ED3789CE337}" type="slidenum">
              <a:rPr lang="en-US" altLang="en-US" smtClean="0"/>
              <a:pPr/>
              <a:t>6</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a:extLst>
              <a:ext uri="{FF2B5EF4-FFF2-40B4-BE49-F238E27FC236}">
                <a16:creationId xmlns:a16="http://schemas.microsoft.com/office/drawing/2014/main" id="{08CEF81C-96FF-4809-81B3-710ACE2111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a:extLst>
              <a:ext uri="{FF2B5EF4-FFF2-40B4-BE49-F238E27FC236}">
                <a16:creationId xmlns:a16="http://schemas.microsoft.com/office/drawing/2014/main" id="{611D6D52-3017-4EEC-8D74-ECAC88D9F9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ea typeface="ヒラギノ角ゴ Pro W3" pitchFamily="122" charset="-128"/>
              </a:rPr>
              <a:t>Relevancy.</a:t>
            </a:r>
            <a:r>
              <a:rPr lang="en-US" altLang="en-US" dirty="0">
                <a:ea typeface="ヒラギノ角ゴ Pro W3" pitchFamily="122" charset="-128"/>
              </a:rPr>
              <a:t> How </a:t>
            </a:r>
            <a:r>
              <a:rPr lang="en-US" altLang="en-US" i="1" dirty="0">
                <a:ea typeface="ヒラギノ角ゴ Pro W3" pitchFamily="122" charset="-128"/>
              </a:rPr>
              <a:t>relevant</a:t>
            </a:r>
            <a:r>
              <a:rPr lang="en-US" altLang="en-US" dirty="0">
                <a:ea typeface="ヒラギノ角ゴ Pro W3" pitchFamily="122" charset="-128"/>
              </a:rPr>
              <a:t> are the firm’s existing internal resources to solving the resource gap?</a:t>
            </a:r>
          </a:p>
          <a:p>
            <a:r>
              <a:rPr lang="en-US" altLang="en-US" b="1" dirty="0">
                <a:ea typeface="ヒラギノ角ゴ Pro W3" pitchFamily="122" charset="-128"/>
              </a:rPr>
              <a:t>Tradability.</a:t>
            </a:r>
            <a:r>
              <a:rPr lang="en-US" altLang="en-US" dirty="0">
                <a:ea typeface="ヒラギノ角ゴ Pro W3" pitchFamily="122" charset="-128"/>
              </a:rPr>
              <a:t> How </a:t>
            </a:r>
            <a:r>
              <a:rPr lang="en-US" altLang="en-US" i="1" dirty="0">
                <a:ea typeface="ヒラギノ角ゴ Pro W3" pitchFamily="122" charset="-128"/>
              </a:rPr>
              <a:t>tradable</a:t>
            </a:r>
            <a:r>
              <a:rPr lang="en-US" altLang="en-US" dirty="0">
                <a:ea typeface="ヒラギノ角ゴ Pro W3" pitchFamily="122" charset="-128"/>
              </a:rPr>
              <a:t> are the targeted resources that may be available externally?</a:t>
            </a:r>
          </a:p>
          <a:p>
            <a:r>
              <a:rPr lang="en-US" altLang="en-US" b="1" dirty="0">
                <a:ea typeface="ヒラギノ角ゴ Pro W3" pitchFamily="122" charset="-128"/>
              </a:rPr>
              <a:t>Closeness.</a:t>
            </a:r>
            <a:r>
              <a:rPr lang="en-US" altLang="en-US" dirty="0">
                <a:ea typeface="ヒラギノ角ゴ Pro W3" pitchFamily="122" charset="-128"/>
              </a:rPr>
              <a:t> How </a:t>
            </a:r>
            <a:r>
              <a:rPr lang="en-US" altLang="en-US" i="1" dirty="0">
                <a:ea typeface="ヒラギノ角ゴ Pro W3" pitchFamily="122" charset="-128"/>
              </a:rPr>
              <a:t>close</a:t>
            </a:r>
            <a:r>
              <a:rPr lang="en-US" altLang="en-US" dirty="0">
                <a:ea typeface="ヒラギノ角ゴ Pro W3" pitchFamily="122" charset="-128"/>
              </a:rPr>
              <a:t> do you need to be to your external resource partner?</a:t>
            </a:r>
          </a:p>
          <a:p>
            <a:r>
              <a:rPr lang="en-US" altLang="en-US" b="1" dirty="0">
                <a:ea typeface="ヒラギノ角ゴ Pro W3" pitchFamily="122" charset="-128"/>
              </a:rPr>
              <a:t>Integration.</a:t>
            </a:r>
            <a:r>
              <a:rPr lang="en-US" altLang="en-US" dirty="0">
                <a:ea typeface="ヒラギノ角ゴ Pro W3" pitchFamily="122" charset="-128"/>
              </a:rPr>
              <a:t> How well can you </a:t>
            </a:r>
            <a:r>
              <a:rPr lang="en-US" altLang="en-US" i="1" dirty="0">
                <a:ea typeface="ヒラギノ角ゴ Pro W3" pitchFamily="122" charset="-128"/>
              </a:rPr>
              <a:t>integrate</a:t>
            </a:r>
            <a:r>
              <a:rPr lang="en-US" altLang="en-US" dirty="0">
                <a:ea typeface="ヒラギノ角ゴ Pro W3" pitchFamily="122" charset="-128"/>
              </a:rPr>
              <a:t> the targeted firm, should you determine you need to acquire the resource partner?</a:t>
            </a:r>
          </a:p>
          <a:p>
            <a:endParaRPr lang="en-US" altLang="en-US" dirty="0">
              <a:ea typeface="ヒラギノ角ゴ Pro W3" pitchFamily="122" charset="-128"/>
            </a:endParaRPr>
          </a:p>
        </p:txBody>
      </p:sp>
      <p:sp>
        <p:nvSpPr>
          <p:cNvPr id="96259" name="Slide Number Placeholder 3">
            <a:extLst>
              <a:ext uri="{FF2B5EF4-FFF2-40B4-BE49-F238E27FC236}">
                <a16:creationId xmlns:a16="http://schemas.microsoft.com/office/drawing/2014/main" id="{2BC5E2E3-BA8E-4ADF-8B55-D1DE8594482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29A9F62-4AC0-46CF-B316-B540343964BE}" type="slidenum">
              <a:rPr lang="en-US" altLang="en-US" smtClean="0"/>
              <a:pPr/>
              <a:t>7</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a:extLst>
              <a:ext uri="{FF2B5EF4-FFF2-40B4-BE49-F238E27FC236}">
                <a16:creationId xmlns:a16="http://schemas.microsoft.com/office/drawing/2014/main" id="{95EB0880-6630-4BC8-9416-4236519A53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a:extLst>
              <a:ext uri="{FF2B5EF4-FFF2-40B4-BE49-F238E27FC236}">
                <a16:creationId xmlns:a16="http://schemas.microsoft.com/office/drawing/2014/main" id="{29E582CD-CF8F-4B7A-A4D6-2CFFDE4E946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8307" name="Slide Number Placeholder 3">
            <a:extLst>
              <a:ext uri="{FF2B5EF4-FFF2-40B4-BE49-F238E27FC236}">
                <a16:creationId xmlns:a16="http://schemas.microsoft.com/office/drawing/2014/main" id="{C280A86F-D313-45ED-B5CF-13C084C5ABA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FD4FE02-197F-4B52-BB76-B343AC9B5AD6}" type="slidenum">
              <a:rPr lang="en-US" altLang="en-US" smtClean="0"/>
              <a:pPr/>
              <a:t>8</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a:extLst>
              <a:ext uri="{FF2B5EF4-FFF2-40B4-BE49-F238E27FC236}">
                <a16:creationId xmlns:a16="http://schemas.microsoft.com/office/drawing/2014/main" id="{2419CE27-22BA-4607-ACBB-D27D391D45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Notes Placeholder 2">
            <a:extLst>
              <a:ext uri="{FF2B5EF4-FFF2-40B4-BE49-F238E27FC236}">
                <a16:creationId xmlns:a16="http://schemas.microsoft.com/office/drawing/2014/main" id="{FA396C16-3772-4620-A1A3-2A3AFD6E452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If a resource is highly tradable, then the resource should be </a:t>
            </a:r>
            <a:r>
              <a:rPr lang="en-US" altLang="en-US" i="1" dirty="0">
                <a:ea typeface="ヒラギノ角ゴ Pro W3" pitchFamily="122" charset="-128"/>
              </a:rPr>
              <a:t>borrowed</a:t>
            </a:r>
            <a:r>
              <a:rPr lang="en-US" altLang="en-US" dirty="0">
                <a:ea typeface="ヒラギノ角ゴ Pro W3" pitchFamily="122" charset="-128"/>
              </a:rPr>
              <a:t> via a licensing agreement or other contractual agreement. If the resource in question is not easily tradable, then the firm needs to consider either a deeper strategic alliance through an equity alliance or a joint venture, or an outright acquisition.</a:t>
            </a:r>
          </a:p>
        </p:txBody>
      </p:sp>
      <p:sp>
        <p:nvSpPr>
          <p:cNvPr id="100355" name="Slide Number Placeholder 3">
            <a:extLst>
              <a:ext uri="{FF2B5EF4-FFF2-40B4-BE49-F238E27FC236}">
                <a16:creationId xmlns:a16="http://schemas.microsoft.com/office/drawing/2014/main" id="{654A1706-F8EA-49D7-8C99-B61598B9DC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FC8FF73-C73A-48F3-9B9E-5B3383389476}" type="slidenum">
              <a:rPr lang="en-US" altLang="en-US" smtClean="0"/>
              <a:pPr/>
              <a:t>9</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245D4AF-8142-4098-86C1-A9E3D9B38DA5}"/>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E6FF540-163C-4AF3-8149-E27AEB4DE99A}"/>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488012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1F29440-346D-42CC-9E5D-967E52FF9103}"/>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17E88E1F-C8D5-43DD-A166-210400CF0DD6}"/>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D5E0E0DD-6FE4-4305-8746-89FA61D9CD6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8A59BBC-9A42-471D-A1C0-81D2E36E250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965F7E0B-3D3A-4207-966C-3249036427C1}"/>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755E8321-5E48-4DCB-8EDD-CF4E930B1785}" type="slidenum">
              <a:rPr lang="en-US" altLang="en-US"/>
              <a:pPr>
                <a:defRPr/>
              </a:pPr>
              <a:t>‹#›</a:t>
            </a:fld>
            <a:endParaRPr lang="en-US" altLang="en-US" dirty="0"/>
          </a:p>
        </p:txBody>
      </p:sp>
    </p:spTree>
    <p:extLst>
      <p:ext uri="{BB962C8B-B14F-4D97-AF65-F5344CB8AC3E}">
        <p14:creationId xmlns:p14="http://schemas.microsoft.com/office/powerpoint/2010/main" val="32623936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13E4109-88EB-4E5F-9779-C39EB495DAC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09E69CB1-46A0-4628-B5BA-D7F88DA8519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B8FDD222-E351-42B5-A499-CE2241E72F38}"/>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A94B1982-5987-46CD-BFC9-5B8A165A3CAF}"/>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410A8CD2-A119-48E6-A2C8-E37A6E1AD501}" type="slidenum">
              <a:rPr lang="en-US" altLang="en-US"/>
              <a:pPr>
                <a:defRPr/>
              </a:pPr>
              <a:t>‹#›</a:t>
            </a:fld>
            <a:endParaRPr lang="en-US" altLang="en-US" dirty="0"/>
          </a:p>
        </p:txBody>
      </p:sp>
    </p:spTree>
    <p:extLst>
      <p:ext uri="{BB962C8B-B14F-4D97-AF65-F5344CB8AC3E}">
        <p14:creationId xmlns:p14="http://schemas.microsoft.com/office/powerpoint/2010/main" val="15716448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6C82EC9-395E-4106-B07F-D0472956544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9126EB4-CC28-4392-9743-6C02414C47C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F9F2648-A0ED-4C40-A66E-B4378285CC28}"/>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BB4E1AA9-C76B-463E-8216-5784714A38B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1D318F39-C519-4E19-8CEF-9F9EAA849211}"/>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27093E52-1133-42AB-BA23-9B39C6F3D8B0}"/>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4FBC1C0B-230D-475E-902F-15CA16C786C3}"/>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BE811810-EB48-4849-B086-7643D1702BC6}" type="slidenum">
              <a:rPr lang="en-US" altLang="en-US"/>
              <a:pPr>
                <a:defRPr/>
              </a:pPr>
              <a:t>‹#›</a:t>
            </a:fld>
            <a:endParaRPr lang="en-US" altLang="en-US" dirty="0"/>
          </a:p>
        </p:txBody>
      </p:sp>
    </p:spTree>
    <p:extLst>
      <p:ext uri="{BB962C8B-B14F-4D97-AF65-F5344CB8AC3E}">
        <p14:creationId xmlns:p14="http://schemas.microsoft.com/office/powerpoint/2010/main" val="1830025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97C44FE2-934E-437E-8E99-5FD0E573EEE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EFBFEF6-60CB-4C15-90D4-67718957A26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042523FB-48FD-4BBD-AA0B-87250805BA5D}"/>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5DF227EE-F87E-47B4-AC75-7E7A5A7823D4}" type="slidenum">
              <a:rPr lang="en-US" altLang="en-US"/>
              <a:pPr>
                <a:defRPr/>
              </a:pPr>
              <a:t>‹#›</a:t>
            </a:fld>
            <a:endParaRPr lang="en-US" altLang="en-US" dirty="0"/>
          </a:p>
        </p:txBody>
      </p:sp>
    </p:spTree>
    <p:extLst>
      <p:ext uri="{BB962C8B-B14F-4D97-AF65-F5344CB8AC3E}">
        <p14:creationId xmlns:p14="http://schemas.microsoft.com/office/powerpoint/2010/main" val="3428249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DCC9DA9-5A89-4F09-AFC2-50E79E67B11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8D31636-B970-43DC-B585-B74E08FF9B8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E910F9D-7549-4C9D-B76F-46DEF684DFF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6FB8F6A9-73A0-4F9B-BDA5-A1E3C67BFF4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3B04995D-6463-41C4-9ADE-14DFAEE9726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0716C20D-64CB-4E52-976C-28873EFFD570}"/>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B8D662C6-7768-403F-8B75-02A4AE206AB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BD8896CC-CCCD-40A9-A207-8EF0982B525E}"/>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E845A5CD-0D73-4899-BEEA-501A52E449AA}" type="slidenum">
              <a:rPr lang="en-US" altLang="en-US"/>
              <a:pPr>
                <a:defRPr/>
              </a:pPr>
              <a:t>‹#›</a:t>
            </a:fld>
            <a:endParaRPr lang="en-US" altLang="en-US" dirty="0"/>
          </a:p>
        </p:txBody>
      </p:sp>
    </p:spTree>
    <p:extLst>
      <p:ext uri="{BB962C8B-B14F-4D97-AF65-F5344CB8AC3E}">
        <p14:creationId xmlns:p14="http://schemas.microsoft.com/office/powerpoint/2010/main" val="2442770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F36068DE-DB97-464C-817E-D8558B42A8C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4BEC7A4-AB6D-4681-83A5-F05E3F8B0B59}"/>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94AA887F-2181-404C-B965-87449531E73D}"/>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6" name="TextBox 5">
            <a:extLst>
              <a:ext uri="{FF2B5EF4-FFF2-40B4-BE49-F238E27FC236}">
                <a16:creationId xmlns:a16="http://schemas.microsoft.com/office/drawing/2014/main" id="{D5641468-D284-46A4-A1AA-4A9FAA197E28}"/>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2525C275-D335-4323-8127-D9D8A549AE7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FD97D335-0DC6-4023-BEC0-3F32ED1C0C64}"/>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5A027AC6-DB5F-48C3-AD78-BDC9A8A8887E}" type="slidenum">
              <a:rPr lang="en-US" altLang="en-US"/>
              <a:pPr>
                <a:defRPr/>
              </a:pPr>
              <a:t>‹#›</a:t>
            </a:fld>
            <a:endParaRPr lang="en-US" altLang="en-US" dirty="0"/>
          </a:p>
        </p:txBody>
      </p:sp>
    </p:spTree>
    <p:extLst>
      <p:ext uri="{BB962C8B-B14F-4D97-AF65-F5344CB8AC3E}">
        <p14:creationId xmlns:p14="http://schemas.microsoft.com/office/powerpoint/2010/main" val="27624794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97E61C8-37FF-4943-810F-D32B607B40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0244F00-6268-4336-A101-B23E22D6B3C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CE43C88-48F4-47A8-BE78-E4A350D2984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F1A67E32-FF02-4400-91BF-B87A9FA1F512}"/>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F105C1CE-5254-41D8-9AA9-BB5801AC74A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7AAC3F5B-0EFC-4004-9DF3-4DB897B0C946}"/>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9032A67-E1CF-4BE9-A213-1B77D6023BEA}"/>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CB9B6B90-D6ED-4C40-AA98-26D45631B7B5}" type="slidenum">
              <a:rPr lang="en-US" altLang="en-US"/>
              <a:pPr>
                <a:defRPr/>
              </a:pPr>
              <a:t>‹#›</a:t>
            </a:fld>
            <a:endParaRPr lang="en-US" altLang="en-US" dirty="0"/>
          </a:p>
        </p:txBody>
      </p:sp>
    </p:spTree>
    <p:extLst>
      <p:ext uri="{BB962C8B-B14F-4D97-AF65-F5344CB8AC3E}">
        <p14:creationId xmlns:p14="http://schemas.microsoft.com/office/powerpoint/2010/main" val="7669899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08CC0E-C793-4C59-8307-535D5DAC26FC}"/>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6F6A2829-2DF1-428B-818D-B866B570B932}"/>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06FB4CA2-D7EE-431C-A896-3D36D3DB88D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F9047AF-F599-48D2-AEDF-3B4733C0A048}"/>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279103BC-8366-4698-9A9E-212C350A367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A0DC57E6-ADB7-4EAD-96F8-E87EC25F4749}" type="slidenum">
              <a:rPr lang="en-US" altLang="en-US"/>
              <a:pPr>
                <a:defRPr/>
              </a:pPr>
              <a:t>‹#›</a:t>
            </a:fld>
            <a:endParaRPr lang="en-US" altLang="en-US" dirty="0"/>
          </a:p>
        </p:txBody>
      </p:sp>
    </p:spTree>
    <p:extLst>
      <p:ext uri="{BB962C8B-B14F-4D97-AF65-F5344CB8AC3E}">
        <p14:creationId xmlns:p14="http://schemas.microsoft.com/office/powerpoint/2010/main" val="20808333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866F62A4-7B69-41D2-91C6-1169A4C32E6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E3506E7-A9DC-47BC-B887-5FDA34506392}"/>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15019284-004B-478A-A3B3-D770A9C2E2F5}"/>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7EE0361D-4FBC-49FA-A830-C855CB120FEB}" type="slidenum">
              <a:rPr lang="en-US" altLang="en-US"/>
              <a:pPr>
                <a:defRPr/>
              </a:pPr>
              <a:t>‹#›</a:t>
            </a:fld>
            <a:endParaRPr lang="en-US" altLang="en-US" dirty="0"/>
          </a:p>
        </p:txBody>
      </p:sp>
    </p:spTree>
    <p:extLst>
      <p:ext uri="{BB962C8B-B14F-4D97-AF65-F5344CB8AC3E}">
        <p14:creationId xmlns:p14="http://schemas.microsoft.com/office/powerpoint/2010/main" val="38000721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3E1D28F-46A9-49A2-AC77-E3A3EA8A3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D5FBE83-4343-468E-98C8-0F68B52A257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9C5C12F-A229-4608-89EA-51ECB28FA36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B47EAA8A-DEB2-4E00-9918-49B61318521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C150D631-686D-4A9A-AFD9-CCD94892F8D5}"/>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ACC1D39A-6054-4893-BD59-43E865992287}"/>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7ABC6E9A-81F5-459C-8C47-7AD5E9C853B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7EAB5296-A4D0-4169-B584-7CEA6DC8DD97}"/>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71B58E19-135D-4E1A-BBDD-A8F8539683DC}" type="slidenum">
              <a:rPr lang="en-US" altLang="en-US"/>
              <a:pPr>
                <a:defRPr/>
              </a:pPr>
              <a:t>‹#›</a:t>
            </a:fld>
            <a:endParaRPr lang="en-US" altLang="en-US" dirty="0"/>
          </a:p>
        </p:txBody>
      </p:sp>
    </p:spTree>
    <p:extLst>
      <p:ext uri="{BB962C8B-B14F-4D97-AF65-F5344CB8AC3E}">
        <p14:creationId xmlns:p14="http://schemas.microsoft.com/office/powerpoint/2010/main" val="2437707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E2361BF6-74FA-4818-8E64-E94309A22BB3}"/>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42FD219-3985-4621-9838-1E38F316BB9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701973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564D0702-F18A-423C-802A-B1B44F138400}"/>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2A24C3D1-3E78-450A-9596-CD4CD505FBCF}"/>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81582578"/>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AD7670A5-0935-4B2B-AE17-D0BB1D48C9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8EE0B8A-5B04-4D82-A8EE-0CF3B32A2671}"/>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40918118-F95C-485C-BAA2-433B7CE8B230}"/>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AA1F4BC8-F117-4308-B2E0-75CE89BA9B0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D8594445-E654-484E-8370-50AE15A5C58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9BB023DA-233B-434A-93F2-BB469B1A395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A6E9B375-C451-48CB-97B4-7EC41212F61C}" type="slidenum">
              <a:rPr lang="en-US" altLang="en-US"/>
              <a:pPr>
                <a:defRPr/>
              </a:pPr>
              <a:t>‹#›</a:t>
            </a:fld>
            <a:endParaRPr lang="en-US" altLang="en-US" dirty="0"/>
          </a:p>
        </p:txBody>
      </p:sp>
    </p:spTree>
    <p:extLst>
      <p:ext uri="{BB962C8B-B14F-4D97-AF65-F5344CB8AC3E}">
        <p14:creationId xmlns:p14="http://schemas.microsoft.com/office/powerpoint/2010/main" val="1594627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9690F00-BA3D-40DA-BD62-211C5CEE2D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AD68A8E-C1E9-4271-B8CC-9AC422B229E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A726209-EDCF-4109-8069-B7B1BB4E6274}"/>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425BDB54-170F-40EB-8105-F131316E32FC}"/>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06CC3207-7E95-444C-BBD6-0AF7BC825A1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2704F26A-D20D-487C-9B36-1531AB0F2342}"/>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257FAFD2-9431-4F28-B9E4-5695E1C9B96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FBCB31B4-0E4A-451C-A8E8-66CEFE181568}" type="slidenum">
              <a:rPr lang="en-US" altLang="en-US"/>
              <a:pPr>
                <a:defRPr/>
              </a:pPr>
              <a:t>‹#›</a:t>
            </a:fld>
            <a:endParaRPr lang="en-US" altLang="en-US" dirty="0"/>
          </a:p>
        </p:txBody>
      </p:sp>
    </p:spTree>
    <p:extLst>
      <p:ext uri="{BB962C8B-B14F-4D97-AF65-F5344CB8AC3E}">
        <p14:creationId xmlns:p14="http://schemas.microsoft.com/office/powerpoint/2010/main" val="23594227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9D0A80-D30B-45E9-85F2-C3A495A1DC29}"/>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CBA113FA-0D42-49B4-87ED-139250C8B6B3}"/>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8C84A5CD-1023-4F5E-ACD9-545C63A6105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2BCDCFA-03C8-48AC-9D80-546A0B1EE493}"/>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A3611596-F5FC-4387-AB8B-8A7310ADFFEF}"/>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A535E1B7-7A94-4274-82F0-53C0203E9B8B}" type="slidenum">
              <a:rPr lang="en-US" altLang="en-US"/>
              <a:pPr>
                <a:defRPr/>
              </a:pPr>
              <a:t>‹#›</a:t>
            </a:fld>
            <a:endParaRPr lang="en-US" altLang="en-US" dirty="0"/>
          </a:p>
        </p:txBody>
      </p:sp>
    </p:spTree>
    <p:extLst>
      <p:ext uri="{BB962C8B-B14F-4D97-AF65-F5344CB8AC3E}">
        <p14:creationId xmlns:p14="http://schemas.microsoft.com/office/powerpoint/2010/main" val="16640421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26189364-9A05-4CC3-99B9-D5608807080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5E0451F-0460-4B48-B5C1-6D03BCC83663}"/>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5D657183-A902-4F7E-95F8-FE0FAB810C2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3D2D5A70-BA5E-48D0-A380-725DA516729D}" type="slidenum">
              <a:rPr lang="en-US" altLang="en-US"/>
              <a:pPr>
                <a:defRPr/>
              </a:pPr>
              <a:t>‹#›</a:t>
            </a:fld>
            <a:endParaRPr lang="en-US" altLang="en-US" dirty="0"/>
          </a:p>
        </p:txBody>
      </p:sp>
    </p:spTree>
    <p:extLst>
      <p:ext uri="{BB962C8B-B14F-4D97-AF65-F5344CB8AC3E}">
        <p14:creationId xmlns:p14="http://schemas.microsoft.com/office/powerpoint/2010/main" val="24483801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CC19F16-3386-48F6-BC51-9446371363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A2985E0-0C40-465F-A41D-1D6562410EB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FEA5978-C916-448D-B5B6-9B6A664BB99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E74C1D36-9780-4A59-B9E8-89EB2151B6C8}"/>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755162D7-5B6D-48B8-9220-89621E6DAFC8}"/>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F7399CB7-0357-4182-BA87-8B1383DB005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CF6E0D3C-65FE-4690-97B8-8162C6005D0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03B36AF0-E208-46BC-9285-147C304E32A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BD89F483-BEC7-4CAB-8AF4-0AEEECCE611F}" type="slidenum">
              <a:rPr lang="en-US" altLang="en-US"/>
              <a:pPr>
                <a:defRPr/>
              </a:pPr>
              <a:t>‹#›</a:t>
            </a:fld>
            <a:endParaRPr lang="en-US" altLang="en-US" dirty="0"/>
          </a:p>
        </p:txBody>
      </p:sp>
    </p:spTree>
    <p:extLst>
      <p:ext uri="{BB962C8B-B14F-4D97-AF65-F5344CB8AC3E}">
        <p14:creationId xmlns:p14="http://schemas.microsoft.com/office/powerpoint/2010/main" val="21339849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BAA14BAE-FEE7-441C-91C3-24BF79CF068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1C86E81-ED15-462F-AB76-EF712D395989}"/>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51BDFECA-5A1E-4973-AA16-B47EBF3365D3}"/>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5968A5C9-6C14-4E55-B589-E0661A4F93C0}"/>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112D39DC-CB2A-4B9A-B4EE-26F15B71140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5D006837-C10F-4DEE-B637-935032BDC000}"/>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A5B9E25D-A3DB-4C9A-96B2-D16AD7BD7A91}" type="slidenum">
              <a:rPr lang="en-US" altLang="en-US"/>
              <a:pPr>
                <a:defRPr/>
              </a:pPr>
              <a:t>‹#›</a:t>
            </a:fld>
            <a:endParaRPr lang="en-US" altLang="en-US" dirty="0"/>
          </a:p>
        </p:txBody>
      </p:sp>
    </p:spTree>
    <p:extLst>
      <p:ext uri="{BB962C8B-B14F-4D97-AF65-F5344CB8AC3E}">
        <p14:creationId xmlns:p14="http://schemas.microsoft.com/office/powerpoint/2010/main" val="748585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02501A51-EB7E-4C83-9626-20AB7117E5C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904AEC3F-AA22-49EB-9005-18F87D81F05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CBD8E0-5630-4045-92F7-399FC3DD7DA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89C3015-3057-4788-8E21-20F5454D22CC}"/>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A70C9A59-92EA-4A0C-A736-8C7B6BA369CA}"/>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BF1F6EB8-7C5F-44AD-A5FF-D61923E8AEA5}"/>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6DE0B849-A241-49C8-AA71-FFCC7B7FF00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A6DE751C-376B-41E8-A54C-827436653859}" type="slidenum">
              <a:rPr lang="en-US" altLang="en-US"/>
              <a:pPr>
                <a:defRPr/>
              </a:pPr>
              <a:t>‹#›</a:t>
            </a:fld>
            <a:endParaRPr lang="en-US" altLang="en-US" dirty="0"/>
          </a:p>
        </p:txBody>
      </p:sp>
    </p:spTree>
    <p:extLst>
      <p:ext uri="{BB962C8B-B14F-4D97-AF65-F5344CB8AC3E}">
        <p14:creationId xmlns:p14="http://schemas.microsoft.com/office/powerpoint/2010/main" val="6875862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0E6603-44AA-4A43-A5F6-2E92BCA873B3}"/>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1C418FE4-F140-40B3-A94F-B5F5002F558C}"/>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2CE07DCF-7C4F-4260-BBA7-CACF7723CCA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B4C17A8-66E4-471A-90DE-57208FF23CB3}"/>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58673384-7749-4E4C-8FEF-A335EAED172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D8F904A9-1037-4D92-8B0C-5342E3C97BD7}" type="slidenum">
              <a:rPr lang="en-US" altLang="en-US"/>
              <a:pPr>
                <a:defRPr/>
              </a:pPr>
              <a:t>‹#›</a:t>
            </a:fld>
            <a:endParaRPr lang="en-US" altLang="en-US" dirty="0"/>
          </a:p>
        </p:txBody>
      </p:sp>
    </p:spTree>
    <p:extLst>
      <p:ext uri="{BB962C8B-B14F-4D97-AF65-F5344CB8AC3E}">
        <p14:creationId xmlns:p14="http://schemas.microsoft.com/office/powerpoint/2010/main" val="17485657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FF74AC03-07BB-4A79-8DA0-2A24A2DC864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0BA8352-8200-4D16-97F5-D1FECD4BB386}"/>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B8D99252-BC5A-41D7-AEBE-FFCBFC6A8864}"/>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042A040B-994D-4293-9678-2EF3A2F24E16}" type="slidenum">
              <a:rPr lang="en-US" altLang="en-US"/>
              <a:pPr>
                <a:defRPr/>
              </a:pPr>
              <a:t>‹#›</a:t>
            </a:fld>
            <a:endParaRPr lang="en-US" altLang="en-US" dirty="0"/>
          </a:p>
        </p:txBody>
      </p:sp>
    </p:spTree>
    <p:extLst>
      <p:ext uri="{BB962C8B-B14F-4D97-AF65-F5344CB8AC3E}">
        <p14:creationId xmlns:p14="http://schemas.microsoft.com/office/powerpoint/2010/main" val="3575456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1B65A100-4DFF-4C70-B685-D464BD41F265}"/>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539899D-B7A1-462A-9CF3-10D48BA3E79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1584132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1112A02-A84A-46B3-9268-AF22EE42B05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D2C1856-E23C-4F7F-A48D-E5FA7466B8A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6243EA7-A2A8-4F6B-8077-893F2E48F73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1F7573BE-C274-459C-8CCD-0967CA0A898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26913680-DDD0-4994-ADB8-6CA229F0355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64ADCD49-52A0-483F-9798-DE3366DF6061}"/>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B22BC42D-46A1-4C98-8193-C5C08196D80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91194142-CF4F-4E10-BD5E-8CFEDA46514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F21C01DD-CF0A-4F8F-B61D-3405D1160721}" type="slidenum">
              <a:rPr lang="en-US" altLang="en-US"/>
              <a:pPr>
                <a:defRPr/>
              </a:pPr>
              <a:t>‹#›</a:t>
            </a:fld>
            <a:endParaRPr lang="en-US" altLang="en-US" dirty="0"/>
          </a:p>
        </p:txBody>
      </p:sp>
    </p:spTree>
    <p:extLst>
      <p:ext uri="{BB962C8B-B14F-4D97-AF65-F5344CB8AC3E}">
        <p14:creationId xmlns:p14="http://schemas.microsoft.com/office/powerpoint/2010/main" val="34322352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5A792BAC-B354-4229-BF35-43FBB2EFB7A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FD6B810-E05C-41DF-AF4D-2FCB78C1912D}"/>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35927186-963D-402C-84DC-A89D7BD14095}"/>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1C4FCE82-D5F0-4A9E-AFAF-62AE48A1BAF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A379F360-7710-449F-B3BC-9CE404968F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F480C757-D741-488B-81C5-D8F51EBB9AE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FCECA4BB-BDEF-4CF8-82ED-95FA6BFF29D2}" type="slidenum">
              <a:rPr lang="en-US" altLang="en-US"/>
              <a:pPr>
                <a:defRPr/>
              </a:pPr>
              <a:t>‹#›</a:t>
            </a:fld>
            <a:endParaRPr lang="en-US" altLang="en-US" dirty="0"/>
          </a:p>
        </p:txBody>
      </p:sp>
    </p:spTree>
    <p:extLst>
      <p:ext uri="{BB962C8B-B14F-4D97-AF65-F5344CB8AC3E}">
        <p14:creationId xmlns:p14="http://schemas.microsoft.com/office/powerpoint/2010/main" val="40043045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FE84CB0-C8C3-4DBB-9B51-4CC085BB993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94FF8F01-10F6-4849-94FA-0D90CD513B4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2E4AB08-C3E9-46D3-BEAC-ADAA82AC71BB}"/>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41E21B9C-2C3B-45FB-ADE0-3AC5286B08A9}"/>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811F576A-6EEB-4A42-8BEE-148A8D5A313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541CB77D-0E69-4B6D-ADC5-0F09C30E55C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92718BD-8339-4286-9FA7-0C609C3E7CC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718B3DB8-74DF-4408-9045-6B733D0ACB73}" type="slidenum">
              <a:rPr lang="en-US" altLang="en-US"/>
              <a:pPr>
                <a:defRPr/>
              </a:pPr>
              <a:t>‹#›</a:t>
            </a:fld>
            <a:endParaRPr lang="en-US" altLang="en-US" dirty="0"/>
          </a:p>
        </p:txBody>
      </p:sp>
    </p:spTree>
    <p:extLst>
      <p:ext uri="{BB962C8B-B14F-4D97-AF65-F5344CB8AC3E}">
        <p14:creationId xmlns:p14="http://schemas.microsoft.com/office/powerpoint/2010/main" val="15934245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7FF763-F96C-4C2C-9310-AA0259BDF162}"/>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179D92A5-2184-4D59-B4B2-F89964EC3FA2}"/>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56A0E98B-47F0-466E-BF2B-4991445D23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2D2324A-2783-4DAB-AEB1-F7331B8D8760}"/>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A280EA7A-7EFD-4B5E-8A34-223A6CB05D6A}"/>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C34F44CC-E467-49A0-8399-247DC37282BA}" type="slidenum">
              <a:rPr lang="en-US" altLang="en-US"/>
              <a:pPr>
                <a:defRPr/>
              </a:pPr>
              <a:t>‹#›</a:t>
            </a:fld>
            <a:endParaRPr lang="en-US" altLang="en-US" dirty="0"/>
          </a:p>
        </p:txBody>
      </p:sp>
    </p:spTree>
    <p:extLst>
      <p:ext uri="{BB962C8B-B14F-4D97-AF65-F5344CB8AC3E}">
        <p14:creationId xmlns:p14="http://schemas.microsoft.com/office/powerpoint/2010/main" val="37385969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85EA617-3E8B-4CD9-9149-6A8B98E1CF0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2A5970E-51AE-4C5D-93D8-D459C7C18CF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0486D7FA-C43E-4968-ABA2-BD4971D9F5E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2F47C783-95DD-45DE-AD12-65D31237F994}" type="slidenum">
              <a:rPr lang="en-US" altLang="en-US"/>
              <a:pPr>
                <a:defRPr/>
              </a:pPr>
              <a:t>‹#›</a:t>
            </a:fld>
            <a:endParaRPr lang="en-US" altLang="en-US" dirty="0"/>
          </a:p>
        </p:txBody>
      </p:sp>
    </p:spTree>
    <p:extLst>
      <p:ext uri="{BB962C8B-B14F-4D97-AF65-F5344CB8AC3E}">
        <p14:creationId xmlns:p14="http://schemas.microsoft.com/office/powerpoint/2010/main" val="15908824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B6C0564-E3AF-4475-8410-0A6C1F96AE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1EA669A1-7805-4120-9EFD-522F276804A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0E77D1E-7675-4BEE-80A2-A1D9229AACD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3E6F5AD7-F9A9-417B-885E-6784464812D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963823C8-B19B-4219-BFDD-93A93EA7561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287A4C14-6642-46E2-AB44-6AF172DEB575}"/>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B5E16590-7D97-40C3-86EC-ED5596E2396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E2C667FE-F21C-4067-B837-FF5C82D182F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6EBE063E-796E-482C-A6EC-15F3136C96DE}" type="slidenum">
              <a:rPr lang="en-US" altLang="en-US"/>
              <a:pPr>
                <a:defRPr/>
              </a:pPr>
              <a:t>‹#›</a:t>
            </a:fld>
            <a:endParaRPr lang="en-US" altLang="en-US" dirty="0"/>
          </a:p>
        </p:txBody>
      </p:sp>
    </p:spTree>
    <p:extLst>
      <p:ext uri="{BB962C8B-B14F-4D97-AF65-F5344CB8AC3E}">
        <p14:creationId xmlns:p14="http://schemas.microsoft.com/office/powerpoint/2010/main" val="2317545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95D566D-6E82-4C52-9019-9A749F9D88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38EBFCC-F8F7-4558-92D0-4E2DE057267A}"/>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0885E68C-739E-4694-833E-136BE026A16C}"/>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6C0FB6B5-D2DB-4745-B94C-926833D31BD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6F54C97F-B2CC-4333-9FB4-BEC34B47107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71529A15-B3D6-43D0-B739-4FB3A9CB88F1}"/>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B72CD9A4-B993-46C0-B458-01C4397E95A0}" type="slidenum">
              <a:rPr lang="en-US" altLang="en-US"/>
              <a:pPr>
                <a:defRPr/>
              </a:pPr>
              <a:t>‹#›</a:t>
            </a:fld>
            <a:endParaRPr lang="en-US" altLang="en-US" dirty="0"/>
          </a:p>
        </p:txBody>
      </p:sp>
    </p:spTree>
    <p:extLst>
      <p:ext uri="{BB962C8B-B14F-4D97-AF65-F5344CB8AC3E}">
        <p14:creationId xmlns:p14="http://schemas.microsoft.com/office/powerpoint/2010/main" val="5260033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6A5E550-1CCF-4535-AF11-88C333A530E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1DD51EDA-AADB-49CE-9AE6-6F5E146EBB9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8E06D13-1587-432E-9F93-DC28DB08952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6DB86798-7F3D-4BF1-B879-97E59666392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0CF6C4D2-69FB-4D94-AA66-BFF23D659CDC}"/>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A55B5FC7-37A6-499D-B578-5F65417CF22B}"/>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DA6D9BC1-F958-4260-8B4B-55DB147807AF}"/>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8D7EA17B-4FAC-45D0-A3FA-BA4C22AE9596}" type="slidenum">
              <a:rPr lang="en-US" altLang="en-US"/>
              <a:pPr>
                <a:defRPr/>
              </a:pPr>
              <a:t>‹#›</a:t>
            </a:fld>
            <a:endParaRPr lang="en-US" altLang="en-US" dirty="0"/>
          </a:p>
        </p:txBody>
      </p:sp>
    </p:spTree>
    <p:extLst>
      <p:ext uri="{BB962C8B-B14F-4D97-AF65-F5344CB8AC3E}">
        <p14:creationId xmlns:p14="http://schemas.microsoft.com/office/powerpoint/2010/main" val="9382516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42EF43-8028-46F8-BA66-024D7F8CB21E}"/>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1E70C823-6FDF-45CF-B755-2D4630C8A6E3}"/>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8B9A1A8D-75C4-4600-AE87-FB4C285D92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360A386-CACC-4227-8728-77EE8FBC3CF3}"/>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0B1154C5-87DA-4231-9DD1-DE99E584772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8994A723-C797-4C32-9438-9E7D69F85330}" type="slidenum">
              <a:rPr lang="en-US" altLang="en-US"/>
              <a:pPr>
                <a:defRPr/>
              </a:pPr>
              <a:t>‹#›</a:t>
            </a:fld>
            <a:endParaRPr lang="en-US" altLang="en-US" dirty="0"/>
          </a:p>
        </p:txBody>
      </p:sp>
    </p:spTree>
    <p:extLst>
      <p:ext uri="{BB962C8B-B14F-4D97-AF65-F5344CB8AC3E}">
        <p14:creationId xmlns:p14="http://schemas.microsoft.com/office/powerpoint/2010/main" val="23985645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20F6497A-80CC-49A7-A2BD-CE19547E29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7ED4900-408A-4FA0-B92B-AEDC2C44024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B80AC8B4-D78A-46D8-AEE1-B6F5E45386B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BDB8578E-9D34-4D37-BAFE-5949F284CB3F}" type="slidenum">
              <a:rPr lang="en-US" altLang="en-US"/>
              <a:pPr>
                <a:defRPr/>
              </a:pPr>
              <a:t>‹#›</a:t>
            </a:fld>
            <a:endParaRPr lang="en-US" altLang="en-US" dirty="0"/>
          </a:p>
        </p:txBody>
      </p:sp>
    </p:spTree>
    <p:extLst>
      <p:ext uri="{BB962C8B-B14F-4D97-AF65-F5344CB8AC3E}">
        <p14:creationId xmlns:p14="http://schemas.microsoft.com/office/powerpoint/2010/main" val="1948976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E9082A45-8BC0-4568-975A-0207EFA59055}"/>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54A07A9-DA00-4DEE-A4B2-8B455432DB8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1238237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B5698B0-7852-4D62-9818-2086C5CE645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35BF20DB-D9BD-4C1F-8CC0-75934B710FB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AADA0B4-D081-4492-8242-6FAE6EB270B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9EB9B834-2E53-4998-9F66-F52FCAC69437}"/>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E88FA162-7430-4B39-A1A8-12AAE65F9CC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0C0C7CA8-ED4E-4EAD-A381-3E66AE14CC10}"/>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47067CAD-4F60-4C15-8F95-98CBDAE71CE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A6382CEF-C1B6-4446-9A99-BA82B06F1E5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97DEF70A-D4E6-4765-AEF9-6AD66EE98A17}" type="slidenum">
              <a:rPr lang="en-US" altLang="en-US"/>
              <a:pPr>
                <a:defRPr/>
              </a:pPr>
              <a:t>‹#›</a:t>
            </a:fld>
            <a:endParaRPr lang="en-US" altLang="en-US" dirty="0"/>
          </a:p>
        </p:txBody>
      </p:sp>
    </p:spTree>
    <p:extLst>
      <p:ext uri="{BB962C8B-B14F-4D97-AF65-F5344CB8AC3E}">
        <p14:creationId xmlns:p14="http://schemas.microsoft.com/office/powerpoint/2010/main" val="17353173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357A784A-CC1E-4159-85C3-170624214D0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AB0C4AD-935E-46D0-BA92-81B417988B37}"/>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E34EE0DD-CEFC-4408-840E-74B8BC44B12D}"/>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58A54063-30C8-4495-9541-6A2822B8FEA1}"/>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821F4DF4-B341-48D4-AE71-1093D81D59B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C982ABEF-B17B-4C27-B9CA-307B9C67A66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68021471-1CAB-4AD7-A5E1-624EC19A4986}" type="slidenum">
              <a:rPr lang="en-US" altLang="en-US"/>
              <a:pPr>
                <a:defRPr/>
              </a:pPr>
              <a:t>‹#›</a:t>
            </a:fld>
            <a:endParaRPr lang="en-US" altLang="en-US" dirty="0"/>
          </a:p>
        </p:txBody>
      </p:sp>
    </p:spTree>
    <p:extLst>
      <p:ext uri="{BB962C8B-B14F-4D97-AF65-F5344CB8AC3E}">
        <p14:creationId xmlns:p14="http://schemas.microsoft.com/office/powerpoint/2010/main" val="862094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899057A-56C5-4EC6-9758-8E865C51A6C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A39DF47-ADEC-4056-94E3-F0A5643FEF7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852236A-1412-4281-8818-5E19560DB03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9E72A6D6-510D-4B5E-9E5B-9E4F94FE6BE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6339838F-B920-46EB-A56A-2B75873CFC8F}"/>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A4D9F634-2DDC-4231-9AB4-B08CB7810C88}"/>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3984A15-615E-45C7-BFAC-37DCCC5F14A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E88DD614-D5AE-40B7-A42F-A94C9EE1B96F}" type="slidenum">
              <a:rPr lang="en-US" altLang="en-US"/>
              <a:pPr>
                <a:defRPr/>
              </a:pPr>
              <a:t>‹#›</a:t>
            </a:fld>
            <a:endParaRPr lang="en-US" altLang="en-US" dirty="0"/>
          </a:p>
        </p:txBody>
      </p:sp>
    </p:spTree>
    <p:extLst>
      <p:ext uri="{BB962C8B-B14F-4D97-AF65-F5344CB8AC3E}">
        <p14:creationId xmlns:p14="http://schemas.microsoft.com/office/powerpoint/2010/main" val="11760619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B5CF20-24C4-4C8F-A1B4-7FD851968C32}"/>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94F67FA4-C747-4516-9E21-FF38630CED7A}"/>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6">
            <a:extLst>
              <a:ext uri="{FF2B5EF4-FFF2-40B4-BE49-F238E27FC236}">
                <a16:creationId xmlns:a16="http://schemas.microsoft.com/office/drawing/2014/main" id="{8C60866E-93F4-4822-B755-24617BADEF2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A764E1D-96C2-4D74-ACEE-9D34174E00F5}"/>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99FA08ED-2682-4ECB-9C3E-81533AD4ABF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53F6DF5B-6634-4A9A-88E6-7A05C2FDCE77}" type="slidenum">
              <a:rPr lang="en-US" altLang="en-US"/>
              <a:pPr>
                <a:defRPr/>
              </a:pPr>
              <a:t>‹#›</a:t>
            </a:fld>
            <a:endParaRPr lang="en-US" altLang="en-US" dirty="0"/>
          </a:p>
        </p:txBody>
      </p:sp>
    </p:spTree>
    <p:extLst>
      <p:ext uri="{BB962C8B-B14F-4D97-AF65-F5344CB8AC3E}">
        <p14:creationId xmlns:p14="http://schemas.microsoft.com/office/powerpoint/2010/main" val="2548278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571ED46-6355-4D31-8CF9-51ECA8EC97C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61F4D80-0B69-4A3E-B534-C0C71F8B0195}"/>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AAE384DC-9E3D-4EA5-9776-D7DAF3D91AAA}"/>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7BFBE60E-E320-479E-BEC1-09B2D96F55E7}" type="slidenum">
              <a:rPr lang="en-US" altLang="en-US"/>
              <a:pPr>
                <a:defRPr/>
              </a:pPr>
              <a:t>‹#›</a:t>
            </a:fld>
            <a:endParaRPr lang="en-US" altLang="en-US" dirty="0"/>
          </a:p>
        </p:txBody>
      </p:sp>
    </p:spTree>
    <p:extLst>
      <p:ext uri="{BB962C8B-B14F-4D97-AF65-F5344CB8AC3E}">
        <p14:creationId xmlns:p14="http://schemas.microsoft.com/office/powerpoint/2010/main" val="308823526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C9217031-854F-44F0-B118-6D9783D4BAF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1D1C20DB-2463-447D-ADD8-9BE7C7F5280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F43FF74-6566-402B-A914-87E7C6396874}"/>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DC4F0AC1-0AB8-4015-B508-36E5F229633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0C03D69F-0FB0-4F1F-A51E-A04A653069B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6A2C7140-15F8-4F1A-8A11-709734FCE1B0}"/>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EC6A4F8F-F368-443A-B9A2-E908F6AA43C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C0FE9428-538C-4276-9F77-4E706C1394B9}"/>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92A7CD73-51A9-4D4D-A56B-A9084A964764}" type="slidenum">
              <a:rPr lang="en-US" altLang="en-US"/>
              <a:pPr>
                <a:defRPr/>
              </a:pPr>
              <a:t>‹#›</a:t>
            </a:fld>
            <a:endParaRPr lang="en-US" altLang="en-US" dirty="0"/>
          </a:p>
        </p:txBody>
      </p:sp>
    </p:spTree>
    <p:extLst>
      <p:ext uri="{BB962C8B-B14F-4D97-AF65-F5344CB8AC3E}">
        <p14:creationId xmlns:p14="http://schemas.microsoft.com/office/powerpoint/2010/main" val="4843281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BA709E6-F1C8-4394-8E11-FA802135A4B2}"/>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032C5B3-842F-4403-9FFC-10BC163F464D}"/>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896101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3FB563FB-E965-472D-9E35-5C70F094DBBB}"/>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6BC66AA-FD7D-495E-A4D3-F0629EC81A5E}"/>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574266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DA4FD97-456E-4A2E-B287-FCD38716CF17}"/>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D20E260-747A-4B60-99EC-D023E0B37C6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330103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077B405-1663-4B32-9EEA-38FD3D65EE3F}"/>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06ADE27-CF72-4FD2-96AD-3224E0117C4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64301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9E31079-F672-4815-8447-A1499637396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81069361"/>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7C52BDF-08FF-4211-83D6-94C141D4316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19434632"/>
      </p:ext>
    </p:extLst>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746A402-61AA-4D32-93BF-79BEB1D5B18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68411431"/>
      </p:ext>
    </p:extLst>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66F107F-66B0-460A-9146-3FC91AEBBC5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95916213"/>
      </p:ext>
    </p:extLst>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31E178EC-77BE-4B66-8CD0-E5C92924D0C0}"/>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3AD47BF0-1AAB-43B0-AD6D-B6854DE29A7A}"/>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58784598"/>
      </p:ext>
    </p:extLst>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657988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144505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66948499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437469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0290459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17664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6FE30F3-D1B0-4EA5-8939-7052491AD96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56627064"/>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12166696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2357198"/>
      </p:ext>
    </p:extLst>
  </p:cSld>
  <p:clrMapOvr>
    <a:masterClrMapping/>
  </p:clrMapOvr>
  <p:transitio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737220025"/>
      </p:ext>
    </p:extLst>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337664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1005861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9330790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62560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9247303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211505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85209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ACA280E-3EFD-4C0B-AD61-F4C33249B0B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59182129"/>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63415419"/>
      </p:ext>
    </p:extLst>
  </p:cSld>
  <p:clrMapOvr>
    <a:masterClrMapping/>
  </p:clrMapOvr>
  <p:transition spd="med">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D0F0DF7-E6BD-487F-A55F-FD8FBDBBC9DC}"/>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68024118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0B148BB-86BE-4E4E-AB30-7A8D638153BC}"/>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0212142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5FE26E3-2410-4F36-80A3-29B457E960ED}"/>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08294732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DA33266-7036-467E-8EE2-56A893C78244}"/>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10495206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26502922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03007241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4154356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069E589F-D076-4AE0-8D78-6A8A85227152}"/>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8547726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29AF382-E4DE-429A-9B45-8D481D9C5AB6}"/>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05818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EEE838BC-B428-4933-955F-A233787821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333633DC-FDD1-4F25-8B2E-6360228847C1}"/>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435A9A83-A3EB-4149-8053-285DD7C9A016}"/>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pic>
        <p:nvPicPr>
          <p:cNvPr id="6" name="Picture 2">
            <a:extLst>
              <a:ext uri="{FF2B5EF4-FFF2-40B4-BE49-F238E27FC236}">
                <a16:creationId xmlns:a16="http://schemas.microsoft.com/office/drawing/2014/main" id="{93BEA949-0DA6-45A8-80C9-CE87B894730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3D870649-DEF1-45DA-9C00-E9F76BE5B36C}"/>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241A2BFF-AE5A-471B-B2E1-C6D59FBA7C20}" type="slidenum">
              <a:rPr lang="en-US" altLang="en-US"/>
              <a:pPr>
                <a:defRPr/>
              </a:pPr>
              <a:t>‹#›</a:t>
            </a:fld>
            <a:endParaRPr lang="en-US" altLang="en-US" dirty="0"/>
          </a:p>
        </p:txBody>
      </p:sp>
    </p:spTree>
    <p:extLst>
      <p:ext uri="{BB962C8B-B14F-4D97-AF65-F5344CB8AC3E}">
        <p14:creationId xmlns:p14="http://schemas.microsoft.com/office/powerpoint/2010/main" val="205408300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5383971-8648-47C5-9E47-5AE63A7961F6}"/>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1461426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C0A9BBF1-1AEB-4C94-A320-AD57345DB4FC}"/>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4201461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9529765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2312593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1078403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898058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6A7CE0D-12B9-4B39-A77F-B8D7977CE709}"/>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D91FEDDE-4A84-4070-B17A-B66F8754E16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2171EDC9-15A6-4904-B337-AEC6B7293F6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17145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2" name="Title 1">
            <a:extLst>
              <a:ext uri="{FF2B5EF4-FFF2-40B4-BE49-F238E27FC236}">
                <a16:creationId xmlns:a16="http://schemas.microsoft.com/office/drawing/2014/main" id="{B52BA057-5181-48B3-BE57-5DD6BD74771B}"/>
              </a:ext>
            </a:extLst>
          </p:cNvPr>
          <p:cNvSpPr>
            <a:spLocks noGrp="1"/>
          </p:cNvSpPr>
          <p:nvPr>
            <p:ph type="title" hasCustomPrompt="1"/>
          </p:nvPr>
        </p:nvSpPr>
        <p:spPr>
          <a:xfrm>
            <a:off x="0" y="3416839"/>
            <a:ext cx="9144000" cy="898069"/>
          </a:xfrm>
          <a:prstGeom prst="rect">
            <a:avLst/>
          </a:prstGeo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288842594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932A0144-F238-4357-A2A9-61A698785CB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31582381"/>
      </p:ext>
    </p:extLst>
  </p:cSld>
  <p:clrMapOvr>
    <a:masterClrMapping/>
  </p:clrMapOvr>
  <p:transition spd="med">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A814504-B646-4E4E-9D87-0713051E5FB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4946972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2B37A150-DC85-40A5-B78B-B5F06D1252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49946516"/>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721FC2A5-4D29-4E85-A624-09EA03A1226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F289DF66-40EF-41AF-B0AC-E4FFFEAAA90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19D35E4-BC4B-4491-8DAE-22978E50AAE3}"/>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EBCE14D4-B578-4589-8E1B-DA94A5E8EE31}"/>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sz="1400">
                <a:latin typeface="Calibri" panose="020F0502020204030204" pitchFamily="34" charset="0"/>
                <a:ea typeface="ヒラギノ角ゴ Pro W3" pitchFamily="122" charset="-128"/>
                <a:cs typeface="Arial" panose="020B0604020202020204" pitchFamily="34" charset="0"/>
              </a:defRPr>
            </a:lvl1pPr>
          </a:lstStyle>
          <a:p>
            <a:pPr>
              <a:defRPr/>
            </a:pPr>
            <a:fld id="{34034B33-64F5-42CB-B625-D791240C3E3A}" type="slidenum">
              <a:rPr lang="en-US" altLang="en-US"/>
              <a:pPr>
                <a:defRPr/>
              </a:pPr>
              <a:t>‹#›</a:t>
            </a:fld>
            <a:endParaRPr lang="en-US" altLang="en-US" dirty="0"/>
          </a:p>
        </p:txBody>
      </p:sp>
    </p:spTree>
    <p:extLst>
      <p:ext uri="{BB962C8B-B14F-4D97-AF65-F5344CB8AC3E}">
        <p14:creationId xmlns:p14="http://schemas.microsoft.com/office/powerpoint/2010/main" val="120723788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E772860E-3482-4B61-9E92-84EF27598C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78733517"/>
      </p:ext>
    </p:extLst>
  </p:cSld>
  <p:clrMapOvr>
    <a:masterClrMapping/>
  </p:clrMapOvr>
  <p:transition spd="slow"/>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EF6A86E8-8821-46F4-89D8-F31540E50DF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1114900"/>
      </p:ext>
    </p:extLst>
  </p:cSld>
  <p:clrMapOvr>
    <a:masterClrMapping/>
  </p:clrMapOvr>
  <p:transition spd="slow"/>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E5E34022-DB1A-4393-8035-0E6345AAD92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305772661"/>
      </p:ext>
    </p:extLst>
  </p:cSld>
  <p:clrMapOvr>
    <a:masterClrMapping/>
  </p:clrMapOvr>
  <p:transition spd="slow"/>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A38D341-C1B9-4856-A0BC-32DFE4EF185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01231409"/>
      </p:ext>
    </p:extLst>
  </p:cSld>
  <p:clrMapOvr>
    <a:masterClrMapping/>
  </p:clrMapOvr>
  <p:transition spd="slow"/>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1FAE0CC3-1276-4454-B425-0488EECD8CC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14350360"/>
      </p:ext>
    </p:extLst>
  </p:cSld>
  <p:clrMapOvr>
    <a:masterClrMapping/>
  </p:clrMapOvr>
  <p:transition spd="slow"/>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1D91E4AA-3829-4B2C-A489-15E0EC1F7F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65538137"/>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10" Type="http://schemas.openxmlformats.org/officeDocument/2006/relationships/image" Target="../media/image8.png"/><Relationship Id="rId4" Type="http://schemas.openxmlformats.org/officeDocument/2006/relationships/slideLayout" Target="../slideLayouts/slideLayout49.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10" Type="http://schemas.openxmlformats.org/officeDocument/2006/relationships/theme" Target="../theme/theme3.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5" Type="http://schemas.openxmlformats.org/officeDocument/2006/relationships/slideLayout" Target="../slideLayouts/slideLayout66.xml"/><Relationship Id="rId10" Type="http://schemas.openxmlformats.org/officeDocument/2006/relationships/theme" Target="../theme/theme4.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73.xml"/><Relationship Id="rId7" Type="http://schemas.openxmlformats.org/officeDocument/2006/relationships/slideLayout" Target="../slideLayouts/slideLayout7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80.xml"/><Relationship Id="rId7" Type="http://schemas.openxmlformats.org/officeDocument/2006/relationships/slideLayout" Target="../slideLayouts/slideLayout84.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theme" Target="../theme/theme7.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10230B16-A93B-4D88-8157-843FB0825539}"/>
              </a:ext>
            </a:extLst>
          </p:cNvPr>
          <p:cNvPicPr>
            <a:picLocks noChangeAspect="1"/>
          </p:cNvPicPr>
          <p:nvPr userDrawn="1"/>
        </p:nvPicPr>
        <p:blipFill>
          <a:blip r:embed="rId47">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AB949481-E95A-4615-A10F-C170C158B16B}"/>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FD7AD0D6-4305-42A2-9BF0-C31D7812B5EF}"/>
              </a:ext>
            </a:extLst>
          </p:cNvPr>
          <p:cNvPicPr>
            <a:picLocks noChangeAspect="1"/>
          </p:cNvPicPr>
          <p:nvPr userDrawn="1"/>
        </p:nvPicPr>
        <p:blipFill>
          <a:blip r:embed="rId48">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858" r:id="rId1"/>
    <p:sldLayoutId id="2147485859" r:id="rId2"/>
    <p:sldLayoutId id="2147485860" r:id="rId3"/>
    <p:sldLayoutId id="2147485861" r:id="rId4"/>
    <p:sldLayoutId id="2147485862" r:id="rId5"/>
    <p:sldLayoutId id="2147485863" r:id="rId6"/>
    <p:sldLayoutId id="2147485864" r:id="rId7"/>
    <p:sldLayoutId id="2147485865" r:id="rId8"/>
    <p:sldLayoutId id="2147485866" r:id="rId9"/>
    <p:sldLayoutId id="2147485867" r:id="rId10"/>
    <p:sldLayoutId id="2147485868" r:id="rId11"/>
    <p:sldLayoutId id="2147485869" r:id="rId12"/>
    <p:sldLayoutId id="2147485870" r:id="rId13"/>
    <p:sldLayoutId id="2147485871" r:id="rId14"/>
    <p:sldLayoutId id="2147485872" r:id="rId15"/>
    <p:sldLayoutId id="2147485873" r:id="rId16"/>
    <p:sldLayoutId id="2147485874" r:id="rId17"/>
    <p:sldLayoutId id="2147485875" r:id="rId18"/>
    <p:sldLayoutId id="2147485876" r:id="rId19"/>
    <p:sldLayoutId id="2147485877" r:id="rId20"/>
    <p:sldLayoutId id="2147485878" r:id="rId21"/>
    <p:sldLayoutId id="2147485879" r:id="rId22"/>
    <p:sldLayoutId id="2147485880" r:id="rId23"/>
    <p:sldLayoutId id="2147485881" r:id="rId24"/>
    <p:sldLayoutId id="2147485882" r:id="rId25"/>
    <p:sldLayoutId id="2147485883" r:id="rId26"/>
    <p:sldLayoutId id="2147485884" r:id="rId27"/>
    <p:sldLayoutId id="2147485885" r:id="rId28"/>
    <p:sldLayoutId id="2147485886" r:id="rId29"/>
    <p:sldLayoutId id="2147485887" r:id="rId30"/>
    <p:sldLayoutId id="2147485888" r:id="rId31"/>
    <p:sldLayoutId id="2147485889" r:id="rId32"/>
    <p:sldLayoutId id="2147485890" r:id="rId33"/>
    <p:sldLayoutId id="2147485891" r:id="rId34"/>
    <p:sldLayoutId id="2147485892" r:id="rId35"/>
    <p:sldLayoutId id="2147485893" r:id="rId36"/>
    <p:sldLayoutId id="2147485894" r:id="rId37"/>
    <p:sldLayoutId id="2147485895" r:id="rId38"/>
    <p:sldLayoutId id="2147485896" r:id="rId39"/>
    <p:sldLayoutId id="2147485897" r:id="rId40"/>
    <p:sldLayoutId id="2147485898" r:id="rId41"/>
    <p:sldLayoutId id="2147485899" r:id="rId42"/>
    <p:sldLayoutId id="2147485900" r:id="rId43"/>
    <p:sldLayoutId id="2147485901" r:id="rId44"/>
    <p:sldLayoutId id="2147485902" r:id="rId45"/>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8130" name="MH Logo" descr="Logo: McGraw-Hill Education">
            <a:extLst>
              <a:ext uri="{FF2B5EF4-FFF2-40B4-BE49-F238E27FC236}">
                <a16:creationId xmlns:a16="http://schemas.microsoft.com/office/drawing/2014/main" id="{E254D16C-D5AE-43FA-B72B-5DBB26BE8760}"/>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MH Tagline" descr="Tag line: Because learning changes everything™">
            <a:extLst>
              <a:ext uri="{FF2B5EF4-FFF2-40B4-BE49-F238E27FC236}">
                <a16:creationId xmlns:a16="http://schemas.microsoft.com/office/drawing/2014/main" id="{EC4E6B1D-DD7E-48B4-900C-2EFD9A829A2D}"/>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903" r:id="rId1"/>
    <p:sldLayoutId id="2147485904" r:id="rId2"/>
    <p:sldLayoutId id="2147485905" r:id="rId3"/>
    <p:sldLayoutId id="2147485906" r:id="rId4"/>
    <p:sldLayoutId id="2147485907" r:id="rId5"/>
    <p:sldLayoutId id="2147485908" r:id="rId6"/>
    <p:sldLayoutId id="2147485909"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37536968-E874-4214-9CE9-915E06F0177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910" r:id="rId1"/>
    <p:sldLayoutId id="2147485838" r:id="rId2"/>
    <p:sldLayoutId id="2147485839" r:id="rId3"/>
    <p:sldLayoutId id="2147485840" r:id="rId4"/>
    <p:sldLayoutId id="2147485841" r:id="rId5"/>
    <p:sldLayoutId id="2147485842" r:id="rId6"/>
    <p:sldLayoutId id="2147485843" r:id="rId7"/>
    <p:sldLayoutId id="2147485844" r:id="rId8"/>
    <p:sldLayoutId id="2147485911"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F663B020-FE7D-4C5B-AF8F-580551D5C2ED}"/>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DF103605-481A-4A67-86AC-7A291AE1056E}"/>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5912" r:id="rId1"/>
    <p:sldLayoutId id="2147485845" r:id="rId2"/>
    <p:sldLayoutId id="2147485846" r:id="rId3"/>
    <p:sldLayoutId id="2147485847" r:id="rId4"/>
    <p:sldLayoutId id="2147485848" r:id="rId5"/>
    <p:sldLayoutId id="2147485849" r:id="rId6"/>
    <p:sldLayoutId id="2147485850" r:id="rId7"/>
    <p:sldLayoutId id="2147485851" r:id="rId8"/>
    <p:sldLayoutId id="2147485913"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B25B8A8D-AB12-4F7F-A8E8-7BE3EB8D16B4}"/>
              </a:ext>
            </a:extLst>
          </p:cNvPr>
          <p:cNvSpPr txBox="1">
            <a:spLocks noChangeArrowheads="1"/>
          </p:cNvSpPr>
          <p:nvPr userDrawn="1"/>
        </p:nvSpPr>
        <p:spPr bwMode="auto">
          <a:xfrm>
            <a:off x="0" y="6642100"/>
            <a:ext cx="1295400" cy="215900"/>
          </a:xfrm>
          <a:prstGeom prst="rect">
            <a:avLst/>
          </a:prstGeom>
          <a:noFill/>
          <a:ln>
            <a:noFill/>
          </a:ln>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5914" r:id="rId1"/>
    <p:sldLayoutId id="2147485915" r:id="rId2"/>
    <p:sldLayoutId id="2147485916" r:id="rId3"/>
    <p:sldLayoutId id="2147485917" r:id="rId4"/>
    <p:sldLayoutId id="2147485852" r:id="rId5"/>
    <p:sldLayoutId id="2147485853" r:id="rId6"/>
    <p:sldLayoutId id="2147485854"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14D7DF5C-4757-428E-B676-8E99EBD49046}"/>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AA51C132-6388-45DD-85CF-7632270BA50B}"/>
              </a:ext>
            </a:extLst>
          </p:cNvPr>
          <p:cNvSpPr txBox="1">
            <a:spLocks noChangeArrowheads="1"/>
          </p:cNvSpPr>
          <p:nvPr userDrawn="1"/>
        </p:nvSpPr>
        <p:spPr bwMode="auto">
          <a:xfrm>
            <a:off x="0" y="6629400"/>
            <a:ext cx="1828800" cy="215900"/>
          </a:xfrm>
          <a:prstGeom prst="rect">
            <a:avLst/>
          </a:prstGeom>
          <a:noFill/>
          <a:ln>
            <a:noFill/>
          </a:ln>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5918" r:id="rId1"/>
    <p:sldLayoutId id="2147485919" r:id="rId2"/>
    <p:sldLayoutId id="2147485920" r:id="rId3"/>
    <p:sldLayoutId id="2147485921" r:id="rId4"/>
    <p:sldLayoutId id="2147485855" r:id="rId5"/>
    <p:sldLayoutId id="2147485856" r:id="rId6"/>
    <p:sldLayoutId id="2147485857"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D2F3B2B3-3FAD-4B0C-B6E2-1CB53CACA48F}"/>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932" r:id="rId1"/>
    <p:sldLayoutId id="2147485922" r:id="rId2"/>
    <p:sldLayoutId id="2147485923" r:id="rId3"/>
    <p:sldLayoutId id="2147485924" r:id="rId4"/>
    <p:sldLayoutId id="2147485925" r:id="rId5"/>
    <p:sldLayoutId id="2147485926" r:id="rId6"/>
    <p:sldLayoutId id="2147485927" r:id="rId7"/>
    <p:sldLayoutId id="2147485928" r:id="rId8"/>
    <p:sldLayoutId id="2147485929" r:id="rId9"/>
    <p:sldLayoutId id="2147485930" r:id="rId10"/>
    <p:sldLayoutId id="2147485931"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8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89.xml"/><Relationship Id="rId4" Type="http://schemas.openxmlformats.org/officeDocument/2006/relationships/slide" Target="slide3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7.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89.xml"/><Relationship Id="rId4" Type="http://schemas.openxmlformats.org/officeDocument/2006/relationships/slide" Target="slide3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89.xml"/><Relationship Id="rId4" Type="http://schemas.openxmlformats.org/officeDocument/2006/relationships/slide" Target="slide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7.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87.xml"/></Relationships>
</file>

<file path=ppt/slides/_rels/slide3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87.xml"/></Relationships>
</file>

<file path=ppt/slides/_rels/slide3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87.xml"/></Relationships>
</file>

<file path=ppt/slides/_rels/slide33.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8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9.xml"/><Relationship Id="rId4" Type="http://schemas.openxmlformats.org/officeDocument/2006/relationships/slide" Target="slide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DB2C807-7301-4E4B-8B64-40F2B0F4667E}"/>
              </a:ext>
            </a:extLst>
          </p:cNvPr>
          <p:cNvSpPr>
            <a:spLocks noGrp="1"/>
          </p:cNvSpPr>
          <p:nvPr>
            <p:ph type="body" sz="quarter" idx="10"/>
          </p:nvPr>
        </p:nvSpPr>
        <p:spPr>
          <a:prstGeom prst="rect">
            <a:avLst/>
          </a:prstGeom>
        </p:spPr>
        <p:txBody>
          <a:bodyPr/>
          <a:lstStyle/>
          <a:p>
            <a:pPr eaLnBrk="1" fontAlgn="auto" hangingPunct="1">
              <a:spcAft>
                <a:spcPts val="0"/>
              </a:spcAft>
              <a:defRPr/>
            </a:pPr>
            <a:r>
              <a:rPr lang="en-US" dirty="0"/>
              <a:t>CHAPTER 9</a:t>
            </a:r>
          </a:p>
        </p:txBody>
      </p:sp>
      <p:sp>
        <p:nvSpPr>
          <p:cNvPr id="4" name="Text Placeholder 3">
            <a:extLst>
              <a:ext uri="{FF2B5EF4-FFF2-40B4-BE49-F238E27FC236}">
                <a16:creationId xmlns:a16="http://schemas.microsoft.com/office/drawing/2014/main" id="{64CD43C1-64AD-B647-8361-D34E6BD0B8DB}"/>
              </a:ext>
            </a:extLst>
          </p:cNvPr>
          <p:cNvSpPr>
            <a:spLocks noGrp="1"/>
          </p:cNvSpPr>
          <p:nvPr>
            <p:ph type="body" sz="quarter" idx="12"/>
          </p:nvPr>
        </p:nvSpPr>
        <p:spPr/>
        <p:txBody>
          <a:bodyPr/>
          <a:lstStyle/>
          <a:p>
            <a:pPr eaLnBrk="1" fontAlgn="auto" hangingPunct="1">
              <a:spcAft>
                <a:spcPts val="0"/>
              </a:spcAft>
              <a:defRPr/>
            </a:pPr>
            <a:r>
              <a:rPr lang="en-US" dirty="0"/>
              <a:t>Corporate Strategy: Strategic Alliances, </a:t>
            </a:r>
          </a:p>
          <a:p>
            <a:pPr eaLnBrk="1" fontAlgn="auto" hangingPunct="1">
              <a:spcAft>
                <a:spcPts val="0"/>
              </a:spcAft>
              <a:defRPr/>
            </a:pPr>
            <a:r>
              <a:rPr lang="en-US" dirty="0"/>
              <a:t>Mergers and Acquisitions</a:t>
            </a:r>
          </a:p>
        </p:txBody>
      </p:sp>
      <p:pic>
        <p:nvPicPr>
          <p:cNvPr id="7" name="Picture 6">
            <a:extLst>
              <a:ext uri="{FF2B5EF4-FFF2-40B4-BE49-F238E27FC236}">
                <a16:creationId xmlns:a16="http://schemas.microsoft.com/office/drawing/2014/main" id="{25ADD2C9-21CC-CF4A-9C8D-21AAE436C3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5" y="-32656"/>
            <a:ext cx="5175504" cy="6514621"/>
          </a:xfrm>
          <a:prstGeom prst="rect">
            <a:avLst/>
          </a:prstGeom>
        </p:spPr>
      </p:pic>
      <p:sp>
        <p:nvSpPr>
          <p:cNvPr id="3" name="Text Placeholder 2">
            <a:extLst>
              <a:ext uri="{FF2B5EF4-FFF2-40B4-BE49-F238E27FC236}">
                <a16:creationId xmlns:a16="http://schemas.microsoft.com/office/drawing/2014/main" id="{D7D97857-2D3E-1A46-A89F-87909627865E}"/>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a:extLst>
              <a:ext uri="{FF2B5EF4-FFF2-40B4-BE49-F238E27FC236}">
                <a16:creationId xmlns:a16="http://schemas.microsoft.com/office/drawing/2014/main" id="{2CC34819-3EAB-49D1-AF6F-B5BF1939C5B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Closeness</a:t>
            </a:r>
          </a:p>
        </p:txBody>
      </p:sp>
      <p:sp>
        <p:nvSpPr>
          <p:cNvPr id="101378" name="Content Placeholder 2">
            <a:extLst>
              <a:ext uri="{FF2B5EF4-FFF2-40B4-BE49-F238E27FC236}">
                <a16:creationId xmlns:a16="http://schemas.microsoft.com/office/drawing/2014/main" id="{5BBDA2E4-F87C-4397-BC74-BADE09CF569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M&amp;As are complex and costly.</a:t>
            </a:r>
          </a:p>
          <a:p>
            <a:pPr lvl="1"/>
            <a:r>
              <a:rPr lang="en-US" altLang="en-US" dirty="0">
                <a:ea typeface="ヒラギノ角ゴ Pro W3" pitchFamily="122" charset="-128"/>
              </a:rPr>
              <a:t>Used only when extreme closeness is needed</a:t>
            </a:r>
          </a:p>
          <a:p>
            <a:r>
              <a:rPr lang="en-US" altLang="en-US" dirty="0">
                <a:ea typeface="ヒラギノ角ゴ Pro W3" pitchFamily="122" charset="-128"/>
              </a:rPr>
              <a:t>Closeness can be achieved through alliances.</a:t>
            </a:r>
          </a:p>
          <a:p>
            <a:pPr lvl="1"/>
            <a:r>
              <a:rPr lang="en-US" altLang="en-US" dirty="0">
                <a:cs typeface="Arial" panose="020B0604020202020204" pitchFamily="34" charset="0"/>
              </a:rPr>
              <a:t>Equity alliances</a:t>
            </a:r>
          </a:p>
          <a:p>
            <a:pPr lvl="1"/>
            <a:r>
              <a:rPr lang="en-US" altLang="en-US" dirty="0">
                <a:cs typeface="Arial" panose="020B0604020202020204" pitchFamily="34" charset="0"/>
              </a:rPr>
              <a:t>Joint ventures</a:t>
            </a:r>
          </a:p>
          <a:p>
            <a:pPr lvl="1"/>
            <a:r>
              <a:rPr lang="en-US" altLang="en-US" dirty="0">
                <a:ea typeface="ヒラギノ角ゴ Pro W3" pitchFamily="122" charset="-128"/>
              </a:rPr>
              <a:t>This enables resource borrowing</a:t>
            </a:r>
            <a:endParaRPr lang="en-US" altLang="en-US" dirty="0">
              <a:cs typeface="Arial" panose="020B0604020202020204"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a:extLst>
              <a:ext uri="{FF2B5EF4-FFF2-40B4-BE49-F238E27FC236}">
                <a16:creationId xmlns:a16="http://schemas.microsoft.com/office/drawing/2014/main" id="{0C5FC0CB-9115-4129-8B97-E268B431C0B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Integration</a:t>
            </a:r>
          </a:p>
        </p:txBody>
      </p:sp>
      <p:sp>
        <p:nvSpPr>
          <p:cNvPr id="103426" name="Content Placeholder 2">
            <a:extLst>
              <a:ext uri="{FF2B5EF4-FFF2-40B4-BE49-F238E27FC236}">
                <a16:creationId xmlns:a16="http://schemas.microsoft.com/office/drawing/2014/main" id="{0BB29DA0-B69E-4F03-A38A-99352B97F9A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Conditions for integrating the target firm:</a:t>
            </a:r>
          </a:p>
          <a:p>
            <a:pPr lvl="1"/>
            <a:r>
              <a:rPr lang="en-US" altLang="en-US" dirty="0">
                <a:ea typeface="ヒラギノ角ゴ Pro W3" pitchFamily="122" charset="-128"/>
                <a:cs typeface="Arial" panose="020B0604020202020204" pitchFamily="34" charset="0"/>
              </a:rPr>
              <a:t>Low relevancy</a:t>
            </a:r>
          </a:p>
          <a:p>
            <a:pPr lvl="1"/>
            <a:r>
              <a:rPr lang="en-US" altLang="en-US" dirty="0">
                <a:ea typeface="ヒラギノ角ゴ Pro W3" pitchFamily="122" charset="-128"/>
                <a:cs typeface="Arial" panose="020B0604020202020204" pitchFamily="34" charset="0"/>
              </a:rPr>
              <a:t>Low tradability</a:t>
            </a:r>
          </a:p>
          <a:p>
            <a:pPr lvl="1"/>
            <a:r>
              <a:rPr lang="en-US" altLang="en-US" dirty="0">
                <a:ea typeface="ヒラギノ角ゴ Pro W3" pitchFamily="122" charset="-128"/>
                <a:cs typeface="Arial" panose="020B0604020202020204" pitchFamily="34" charset="0"/>
              </a:rPr>
              <a:t>High need for closeness</a:t>
            </a:r>
          </a:p>
          <a:p>
            <a:r>
              <a:rPr lang="en-US" altLang="en-US" dirty="0">
                <a:ea typeface="ヒラギノ角ゴ Pro W3" pitchFamily="122" charset="-128"/>
                <a:cs typeface="Arial" panose="020B0604020202020204" pitchFamily="34" charset="0"/>
              </a:rPr>
              <a:t>Consider other options first</a:t>
            </a:r>
          </a:p>
          <a:p>
            <a:pPr lvl="1"/>
            <a:r>
              <a:rPr lang="en-US" altLang="en-US" dirty="0">
                <a:ea typeface="ヒラギノ角ゴ Pro W3" pitchFamily="122" charset="-128"/>
                <a:cs typeface="Arial" panose="020B0604020202020204" pitchFamily="34" charset="0"/>
              </a:rPr>
              <a:t>Examples of post integration failures abound</a:t>
            </a:r>
            <a:endParaRPr lang="en-US" altLang="en-US" dirty="0">
              <a:cs typeface="Arial" panose="020B0604020202020204"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a:extLst>
              <a:ext uri="{FF2B5EF4-FFF2-40B4-BE49-F238E27FC236}">
                <a16:creationId xmlns:a16="http://schemas.microsoft.com/office/drawing/2014/main" id="{3C684585-BD07-469E-A7FD-690B52CA6FC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What are Strategic Alliances?</a:t>
            </a:r>
          </a:p>
        </p:txBody>
      </p:sp>
      <p:sp>
        <p:nvSpPr>
          <p:cNvPr id="105474" name="Content Placeholder 2">
            <a:extLst>
              <a:ext uri="{FF2B5EF4-FFF2-40B4-BE49-F238E27FC236}">
                <a16:creationId xmlns:a16="http://schemas.microsoft.com/office/drawing/2014/main" id="{09C61EE9-3615-4B56-9D44-5FC354E0A0C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 voluntary arrangement between firms</a:t>
            </a:r>
          </a:p>
          <a:p>
            <a:r>
              <a:rPr lang="en-US" altLang="en-US" dirty="0">
                <a:ea typeface="ヒラギノ角ゴ Pro W3" pitchFamily="122" charset="-128"/>
              </a:rPr>
              <a:t>Involves the sharing of:</a:t>
            </a:r>
          </a:p>
          <a:p>
            <a:pPr lvl="1"/>
            <a:r>
              <a:rPr lang="en-US" altLang="en-US" dirty="0">
                <a:cs typeface="Arial" panose="020B0604020202020204" pitchFamily="34" charset="0"/>
              </a:rPr>
              <a:t>Knowledge, resources, capabilities</a:t>
            </a:r>
          </a:p>
          <a:p>
            <a:r>
              <a:rPr lang="en-US" altLang="en-US" dirty="0">
                <a:cs typeface="Arial" panose="020B0604020202020204" pitchFamily="34" charset="0"/>
              </a:rPr>
              <a:t>To develop:</a:t>
            </a:r>
          </a:p>
          <a:p>
            <a:pPr lvl="1"/>
            <a:r>
              <a:rPr lang="en-US" altLang="en-US" dirty="0">
                <a:cs typeface="Arial" panose="020B0604020202020204" pitchFamily="34" charset="0"/>
              </a:rPr>
              <a:t>Processes, products, services</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a:extLst>
              <a:ext uri="{FF2B5EF4-FFF2-40B4-BE49-F238E27FC236}">
                <a16:creationId xmlns:a16="http://schemas.microsoft.com/office/drawing/2014/main" id="{8E0225FF-C50A-4E14-89C4-6CEB1321285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Why Strategic Alliances Are Attractive</a:t>
            </a:r>
          </a:p>
        </p:txBody>
      </p:sp>
      <p:sp>
        <p:nvSpPr>
          <p:cNvPr id="107522" name="Content Placeholder 2">
            <a:extLst>
              <a:ext uri="{FF2B5EF4-FFF2-40B4-BE49-F238E27FC236}">
                <a16:creationId xmlns:a16="http://schemas.microsoft.com/office/drawing/2014/main" id="{A98F8411-00E9-4CEC-9F84-C3423C19D13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Firm goals can be achieved faster and at lower costs.</a:t>
            </a:r>
            <a:endParaRPr lang="en-US" altLang="ja-JP" dirty="0"/>
          </a:p>
          <a:p>
            <a:pPr marL="457200" indent="-457200">
              <a:buFont typeface="Arial" panose="020B0604020202020204" pitchFamily="34" charset="0"/>
              <a:buChar char="•"/>
            </a:pPr>
            <a:r>
              <a:rPr lang="en-US" altLang="en-US" dirty="0">
                <a:ea typeface="ヒラギノ角ゴ Pro W3" pitchFamily="122" charset="-128"/>
              </a:rPr>
              <a:t>Complement or augment the </a:t>
            </a:r>
            <a:r>
              <a:rPr lang="en-US" altLang="ja-JP" dirty="0">
                <a:ea typeface="ヒラギノ角ゴ Pro W3" pitchFamily="122" charset="-128"/>
              </a:rPr>
              <a:t>value chain</a:t>
            </a:r>
          </a:p>
          <a:p>
            <a:pPr marL="457200" indent="-457200">
              <a:buFont typeface="Arial" panose="020B0604020202020204" pitchFamily="34" charset="0"/>
              <a:buChar char="•"/>
            </a:pPr>
            <a:r>
              <a:rPr lang="en-US" altLang="en-US" dirty="0">
                <a:cs typeface="Arial" panose="020B0604020202020204" pitchFamily="34" charset="0"/>
              </a:rPr>
              <a:t>Less complex legally</a:t>
            </a:r>
          </a:p>
          <a:p>
            <a:pPr marL="457200" indent="-457200">
              <a:buFont typeface="Arial" panose="020B0604020202020204" pitchFamily="34" charset="0"/>
              <a:buChar char="•"/>
            </a:pPr>
            <a:r>
              <a:rPr lang="en-US" altLang="en-US" dirty="0">
                <a:ea typeface="ヒラギノ角ゴ Pro W3" pitchFamily="122" charset="-128"/>
              </a:rPr>
              <a:t>Can help a firm gain and sustain a competitive advantage</a:t>
            </a:r>
            <a:endParaRPr lang="en-US" altLang="en-US" dirty="0">
              <a:cs typeface="Arial" panose="020B0604020202020204" pitchFamily="34"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1">
            <a:extLst>
              <a:ext uri="{FF2B5EF4-FFF2-40B4-BE49-F238E27FC236}">
                <a16:creationId xmlns:a16="http://schemas.microsoft.com/office/drawing/2014/main" id="{473963E8-D9E5-4552-8487-061B29510AC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Why Do Firm</a:t>
            </a:r>
            <a:r>
              <a:rPr lang="en-US" altLang="ja-JP" dirty="0">
                <a:ea typeface="ヒラギノ角ゴ Pro W3" pitchFamily="122" charset="-128"/>
              </a:rPr>
              <a:t>s Enter Strategic Alliances? </a:t>
            </a:r>
            <a:r>
              <a:rPr lang="en-US" altLang="ja-JP" sz="2000" dirty="0">
                <a:ea typeface="ヒラギノ角ゴ Pro W3" pitchFamily="122" charset="-128"/>
              </a:rPr>
              <a:t>(1 of 2)</a:t>
            </a:r>
            <a:endParaRPr lang="en-US" altLang="en-US" dirty="0">
              <a:ea typeface="ヒラギノ角ゴ Pro W3" pitchFamily="122" charset="-128"/>
            </a:endParaRPr>
          </a:p>
        </p:txBody>
      </p:sp>
      <p:sp>
        <p:nvSpPr>
          <p:cNvPr id="109570" name="Content Placeholder 2">
            <a:extLst>
              <a:ext uri="{FF2B5EF4-FFF2-40B4-BE49-F238E27FC236}">
                <a16:creationId xmlns:a16="http://schemas.microsoft.com/office/drawing/2014/main" id="{925DA44A-9581-4AA0-9823-2BB409F24C4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Strengthen competitive position</a:t>
            </a:r>
          </a:p>
          <a:p>
            <a:pPr lvl="1"/>
            <a:r>
              <a:rPr lang="en-US" altLang="en-US" dirty="0">
                <a:cs typeface="Arial" panose="020B0604020202020204" pitchFamily="34" charset="0"/>
              </a:rPr>
              <a:t>Change industry structure, influence standards</a:t>
            </a:r>
          </a:p>
          <a:p>
            <a:r>
              <a:rPr lang="en-US" altLang="en-US" dirty="0">
                <a:cs typeface="Arial" panose="020B0604020202020204" pitchFamily="34" charset="0"/>
              </a:rPr>
              <a:t>Enter new markets </a:t>
            </a:r>
          </a:p>
          <a:p>
            <a:pPr lvl="1"/>
            <a:r>
              <a:rPr lang="en-US" altLang="en-US" dirty="0">
                <a:cs typeface="Arial" panose="020B0604020202020204" pitchFamily="34" charset="0"/>
              </a:rPr>
              <a:t>Product, service, or geographic markets</a:t>
            </a:r>
          </a:p>
          <a:p>
            <a:r>
              <a:rPr lang="en-US" altLang="en-US" dirty="0">
                <a:cs typeface="Arial" panose="020B0604020202020204" pitchFamily="34" charset="0"/>
              </a:rPr>
              <a:t>Hedge against uncertainty</a:t>
            </a:r>
          </a:p>
          <a:p>
            <a:pPr lvl="1"/>
            <a:r>
              <a:rPr lang="en-US" altLang="en-US" dirty="0">
                <a:cs typeface="Arial" panose="020B0604020202020204" pitchFamily="34" charset="0"/>
              </a:rPr>
              <a:t>Real options perspective</a:t>
            </a:r>
          </a:p>
          <a:p>
            <a:pPr lvl="2"/>
            <a:r>
              <a:rPr lang="en-US" altLang="en-US" dirty="0">
                <a:cs typeface="Arial" panose="020B0604020202020204" pitchFamily="34" charset="0"/>
              </a:rPr>
              <a:t>Breaks down investment into smaller decisions</a:t>
            </a:r>
          </a:p>
          <a:p>
            <a:pPr lvl="2"/>
            <a:r>
              <a:rPr lang="en-US" altLang="en-US" dirty="0">
                <a:cs typeface="Arial" panose="020B0604020202020204" pitchFamily="34" charset="0"/>
              </a:rPr>
              <a:t>Staged sequentially over time</a:t>
            </a:r>
          </a:p>
          <a:p>
            <a:pPr lvl="2"/>
            <a:endParaRPr lang="en-US" altLang="en-US" dirty="0">
              <a:cs typeface="Arial" panose="020B0604020202020204"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a:extLst>
              <a:ext uri="{FF2B5EF4-FFF2-40B4-BE49-F238E27FC236}">
                <a16:creationId xmlns:a16="http://schemas.microsoft.com/office/drawing/2014/main" id="{CF1CFF9A-7039-42EF-9A05-522CEC9BC79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Why Do Firm</a:t>
            </a:r>
            <a:r>
              <a:rPr lang="en-US" altLang="ja-JP" dirty="0">
                <a:ea typeface="ヒラギノ角ゴ Pro W3" pitchFamily="122" charset="-128"/>
              </a:rPr>
              <a:t>s Enter Strategic Alliances? </a:t>
            </a:r>
            <a:r>
              <a:rPr lang="en-US" altLang="ja-JP" sz="2000" dirty="0">
                <a:ea typeface="ヒラギノ角ゴ Pro W3" pitchFamily="122" charset="-128"/>
              </a:rPr>
              <a:t>(2 of 2)</a:t>
            </a:r>
            <a:endParaRPr lang="en-US" altLang="en-US" dirty="0">
              <a:ea typeface="ヒラギノ角ゴ Pro W3" pitchFamily="122" charset="-128"/>
            </a:endParaRPr>
          </a:p>
        </p:txBody>
      </p:sp>
      <p:sp>
        <p:nvSpPr>
          <p:cNvPr id="111618" name="Content Placeholder 2">
            <a:extLst>
              <a:ext uri="{FF2B5EF4-FFF2-40B4-BE49-F238E27FC236}">
                <a16:creationId xmlns:a16="http://schemas.microsoft.com/office/drawing/2014/main" id="{8EEB1FDC-A76C-4D03-8804-45EFFB6F954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Access critical complementary assets</a:t>
            </a:r>
          </a:p>
          <a:p>
            <a:pPr lvl="1"/>
            <a:r>
              <a:rPr lang="en-US" altLang="en-US" dirty="0">
                <a:cs typeface="Arial" panose="020B0604020202020204" pitchFamily="34" charset="0"/>
              </a:rPr>
              <a:t>Marketing, manufacturing, after-sale service</a:t>
            </a:r>
          </a:p>
          <a:p>
            <a:pPr lvl="1"/>
            <a:r>
              <a:rPr lang="en-US" altLang="en-US" dirty="0">
                <a:cs typeface="Arial" panose="020B0604020202020204" pitchFamily="34" charset="0"/>
              </a:rPr>
              <a:t>Helps complete the value chain</a:t>
            </a:r>
          </a:p>
          <a:p>
            <a:r>
              <a:rPr lang="en-US" altLang="en-US" dirty="0">
                <a:cs typeface="Arial" panose="020B0604020202020204" pitchFamily="34" charset="0"/>
              </a:rPr>
              <a:t>Learn new capabilities</a:t>
            </a:r>
          </a:p>
          <a:p>
            <a:pPr lvl="1"/>
            <a:r>
              <a:rPr lang="en-US" altLang="en-US" dirty="0">
                <a:cs typeface="Arial" panose="020B0604020202020204" pitchFamily="34" charset="0"/>
              </a:rPr>
              <a:t>Co-opetition: cooperation among competitors</a:t>
            </a:r>
          </a:p>
          <a:p>
            <a:pPr lvl="1"/>
            <a:r>
              <a:rPr lang="en-US" altLang="en-US" dirty="0">
                <a:cs typeface="Arial" panose="020B0604020202020204" pitchFamily="34" charset="0"/>
              </a:rPr>
              <a:t>Learning races: to exit the alliance quickly</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1">
            <a:extLst>
              <a:ext uri="{FF2B5EF4-FFF2-40B4-BE49-F238E27FC236}">
                <a16:creationId xmlns:a16="http://schemas.microsoft.com/office/drawing/2014/main" id="{DE9F9AFE-C913-4DE7-B3EA-C0F712793C0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Strategic Alliances Can Be Governed By:</a:t>
            </a:r>
          </a:p>
        </p:txBody>
      </p:sp>
      <p:sp>
        <p:nvSpPr>
          <p:cNvPr id="113666" name="Content Placeholder 2">
            <a:extLst>
              <a:ext uri="{FF2B5EF4-FFF2-40B4-BE49-F238E27FC236}">
                <a16:creationId xmlns:a16="http://schemas.microsoft.com/office/drawing/2014/main" id="{F31CA336-E80F-4D39-843F-3EB65F7F104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Non-Equity Alliances</a:t>
            </a:r>
          </a:p>
          <a:p>
            <a:pPr lvl="1"/>
            <a:r>
              <a:rPr lang="en-US" altLang="en-US" dirty="0">
                <a:cs typeface="Arial" panose="020B0604020202020204" pitchFamily="34" charset="0"/>
              </a:rPr>
              <a:t>Partnerships based on contracts</a:t>
            </a:r>
          </a:p>
          <a:p>
            <a:r>
              <a:rPr lang="en-US" altLang="en-US" dirty="0">
                <a:ea typeface="ヒラギノ角ゴ Pro W3" pitchFamily="122" charset="-128"/>
              </a:rPr>
              <a:t>Equity Alliances</a:t>
            </a:r>
          </a:p>
          <a:p>
            <a:pPr lvl="1"/>
            <a:r>
              <a:rPr lang="en-US" altLang="en-US" dirty="0">
                <a:cs typeface="Arial" panose="020B0604020202020204" pitchFamily="34" charset="0"/>
              </a:rPr>
              <a:t>One partner takes partial ownership in the other.</a:t>
            </a:r>
          </a:p>
          <a:p>
            <a:r>
              <a:rPr lang="en-US" altLang="en-US" dirty="0">
                <a:ea typeface="ヒラギノ角ゴ Pro W3" pitchFamily="122" charset="-128"/>
              </a:rPr>
              <a:t>Joint Ventures</a:t>
            </a:r>
          </a:p>
          <a:p>
            <a:pPr lvl="1"/>
            <a:r>
              <a:rPr lang="en-US" altLang="en-US" dirty="0">
                <a:cs typeface="Arial" panose="020B0604020202020204" pitchFamily="34" charset="0"/>
              </a:rPr>
              <a:t>A standalone organization</a:t>
            </a:r>
          </a:p>
          <a:p>
            <a:pPr lvl="1"/>
            <a:r>
              <a:rPr lang="en-US" altLang="en-US" dirty="0">
                <a:cs typeface="Arial" panose="020B0604020202020204" pitchFamily="34" charset="0"/>
              </a:rPr>
              <a:t>Jointly owned by two or more companies</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4644C6F4-CE95-447B-A772-BEC4C50A2823}"/>
              </a:ext>
            </a:extLst>
          </p:cNvPr>
          <p:cNvSpPr>
            <a:spLocks noGrp="1"/>
          </p:cNvSpPr>
          <p:nvPr>
            <p:ph type="title"/>
          </p:nvPr>
        </p:nvSpPr>
        <p:spPr>
          <a:xfrm>
            <a:off x="0" y="-152400"/>
            <a:ext cx="9144000" cy="762000"/>
          </a:xfrm>
        </p:spPr>
        <p:txBody>
          <a:bodyPr>
            <a:noAutofit/>
          </a:bodyPr>
          <a:lstStyle/>
          <a:p>
            <a:pPr>
              <a:defRPr/>
            </a:pPr>
            <a:r>
              <a:rPr lang="en-US" dirty="0">
                <a:latin typeface="+mn-lt"/>
                <a:cs typeface="Arial" charset="0"/>
              </a:rPr>
              <a:t>Key Characteristics of </a:t>
            </a:r>
            <a:br>
              <a:rPr lang="en-US" dirty="0">
                <a:latin typeface="+mn-lt"/>
                <a:cs typeface="Arial" charset="0"/>
              </a:rPr>
            </a:br>
            <a:r>
              <a:rPr lang="en-US" dirty="0">
                <a:latin typeface="+mn-lt"/>
                <a:cs typeface="Arial" charset="0"/>
              </a:rPr>
              <a:t>Different Alliance Types</a:t>
            </a:r>
          </a:p>
        </p:txBody>
      </p:sp>
      <p:graphicFrame>
        <p:nvGraphicFramePr>
          <p:cNvPr id="6" name="Table 5">
            <a:extLst>
              <a:ext uri="{FF2B5EF4-FFF2-40B4-BE49-F238E27FC236}">
                <a16:creationId xmlns:a16="http://schemas.microsoft.com/office/drawing/2014/main" id="{9435F85D-875B-4F94-907A-4BF0AAB34851}"/>
              </a:ext>
            </a:extLst>
          </p:cNvPr>
          <p:cNvGraphicFramePr>
            <a:graphicFrameLocks noGrp="1"/>
          </p:cNvGraphicFramePr>
          <p:nvPr>
            <p:extLst>
              <p:ext uri="{D42A27DB-BD31-4B8C-83A1-F6EECF244321}">
                <p14:modId xmlns:p14="http://schemas.microsoft.com/office/powerpoint/2010/main" val="4006103857"/>
              </p:ext>
            </p:extLst>
          </p:nvPr>
        </p:nvGraphicFramePr>
        <p:xfrm>
          <a:off x="0" y="1447800"/>
          <a:ext cx="9144000" cy="5381702"/>
        </p:xfrm>
        <a:graphic>
          <a:graphicData uri="http://schemas.openxmlformats.org/drawingml/2006/table">
            <a:tbl>
              <a:tblPr firstRow="1"/>
              <a:tblGrid>
                <a:gridCol w="1182688">
                  <a:extLst>
                    <a:ext uri="{9D8B030D-6E8A-4147-A177-3AD203B41FA5}">
                      <a16:colId xmlns:a16="http://schemas.microsoft.com/office/drawing/2014/main" val="20000"/>
                    </a:ext>
                  </a:extLst>
                </a:gridCol>
                <a:gridCol w="1179512">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gridCol w="2057400">
                  <a:extLst>
                    <a:ext uri="{9D8B030D-6E8A-4147-A177-3AD203B41FA5}">
                      <a16:colId xmlns:a16="http://schemas.microsoft.com/office/drawing/2014/main" val="20006"/>
                    </a:ext>
                  </a:extLst>
                </a:gridCol>
              </a:tblGrid>
              <a:tr h="809545">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FF"/>
                          </a:solidFill>
                          <a:effectLst/>
                          <a:latin typeface="Calibri" charset="0"/>
                          <a:ea typeface="ヒラギノ角ゴ Pro W3" charset="-128"/>
                        </a:rPr>
                        <a:t>Alliance Type</a:t>
                      </a:r>
                      <a:endParaRPr kumimoji="0" lang="en-US" altLang="en-US" sz="1400" b="1" i="0" u="none" strike="noStrike" cap="none" normalizeH="0" baseline="0" dirty="0">
                        <a:ln>
                          <a:noFill/>
                        </a:ln>
                        <a:solidFill>
                          <a:srgbClr val="FFFFFF"/>
                        </a:solidFill>
                        <a:effectLst/>
                        <a:latin typeface="Arial" charset="0"/>
                        <a:ea typeface="ヒラギノ角ゴ Pro W3" charset="-128"/>
                      </a:endParaRP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FF"/>
                          </a:solidFill>
                          <a:effectLst/>
                          <a:latin typeface="Calibri" charset="0"/>
                          <a:ea typeface="ヒラギノ角ゴ Pro W3" charset="-128"/>
                        </a:rPr>
                        <a:t>Governance Mechanism</a:t>
                      </a:r>
                    </a:p>
                  </a:txBody>
                  <a:tcPr marT="45723" marB="4572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en-US" sz="1400" b="1" i="0" u="none" strike="noStrike" cap="none" normalizeH="0" baseline="0" dirty="0">
                          <a:ln>
                            <a:noFill/>
                          </a:ln>
                          <a:solidFill>
                            <a:srgbClr val="FFFFFF"/>
                          </a:solidFill>
                          <a:effectLst/>
                          <a:latin typeface="Calibri" charset="0"/>
                          <a:ea typeface="ヒラギノ角ゴ Pro W3" charset="-128"/>
                        </a:rPr>
                        <a:t>Frequency</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FF"/>
                          </a:solidFill>
                          <a:effectLst/>
                          <a:latin typeface="Calibri" charset="0"/>
                          <a:ea typeface="ヒラギノ角ゴ Pro W3" charset="-128"/>
                        </a:rPr>
                        <a:t>Type of Knowledge Exchanged</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en-US" sz="1400" b="1" i="0" u="none" strike="noStrike" cap="none" normalizeH="0" baseline="0" dirty="0">
                          <a:ln>
                            <a:noFill/>
                          </a:ln>
                          <a:solidFill>
                            <a:srgbClr val="FFFFFF"/>
                          </a:solidFill>
                          <a:effectLst/>
                          <a:latin typeface="Calibri" charset="0"/>
                          <a:ea typeface="ヒラギノ角ゴ Pro W3" charset="-128"/>
                        </a:rPr>
                        <a:t>Pros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en-US" sz="1400" b="1" i="0" u="none" strike="noStrike" cap="none" normalizeH="0" baseline="0" dirty="0">
                          <a:ln>
                            <a:noFill/>
                          </a:ln>
                          <a:solidFill>
                            <a:srgbClr val="FFFFFF"/>
                          </a:solidFill>
                          <a:effectLst/>
                          <a:latin typeface="Calibri" charset="0"/>
                          <a:ea typeface="ヒラギノ角ゴ Pro W3" charset="-128"/>
                        </a:rPr>
                        <a:t>Cons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en-US" sz="1400" b="1" i="0" u="none" strike="noStrike" cap="none" normalizeH="0" baseline="0" dirty="0">
                          <a:ln>
                            <a:noFill/>
                          </a:ln>
                          <a:solidFill>
                            <a:srgbClr val="FFFFFF"/>
                          </a:solidFill>
                          <a:effectLst/>
                          <a:latin typeface="Calibri" charset="0"/>
                          <a:ea typeface="ヒラギノ角ゴ Pro W3" charset="-128"/>
                        </a:rPr>
                        <a:t>Examples</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1097251">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Non-equity (supply, licensing, and distribution agreements)</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Contract</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Most common</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Explicit</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Flexible</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Fast</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Easy to initiate and terminate</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Weak tie</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Lack of trust and commitment</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Genentech–Lilly (exclusive) licensing agreement for Humulin</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Microsoft–IBM (nonexclusive) licensing agreement for MS-DOS</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646077">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Equity (purchase of an equity stake or corporate venture capital, CVC investment)</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Equity investment</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Less common than non-equity alliances, but more common than joint ventures</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Explicit; exchange of tacit knowledge possible</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Stronger tie</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Trust and commitment can emerge</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Window into new technology (option value)</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Less flexible</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Slower</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Can entail significant investments</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Renault–Nissan alliance based on cross equity holdings, with Renault owning 44.4% in Nissan; and Nissan owning 15% in Renault</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Roche</a:t>
                      </a:r>
                      <a:r>
                        <a:rPr kumimoji="0" lang="ja-JP" altLang="en-US" sz="1200" b="0" i="0" u="none" strike="noStrike" cap="none" normalizeH="0" baseline="0">
                          <a:ln>
                            <a:noFill/>
                          </a:ln>
                          <a:solidFill>
                            <a:srgbClr val="000000"/>
                          </a:solidFill>
                          <a:effectLst/>
                          <a:latin typeface="Arial" charset="0"/>
                          <a:ea typeface="ヒラギノ角ゴ Pro W3" charset="-128"/>
                        </a:rPr>
                        <a:t>’</a:t>
                      </a:r>
                      <a:r>
                        <a:rPr kumimoji="0" lang="en-US" altLang="ja-JP" sz="1200" b="0" i="0" u="none" strike="noStrike" cap="none" normalizeH="0" baseline="0" dirty="0">
                          <a:ln>
                            <a:noFill/>
                          </a:ln>
                          <a:solidFill>
                            <a:srgbClr val="000000"/>
                          </a:solidFill>
                          <a:effectLst/>
                          <a:latin typeface="Arial" charset="0"/>
                          <a:ea typeface="ヒラギノ角ゴ Pro W3" charset="-128"/>
                        </a:rPr>
                        <a:t>s equity investment in Genentech (prior to full integration)</a:t>
                      </a:r>
                      <a:endParaRPr kumimoji="0" lang="en-US" altLang="en-US" sz="1200" b="0" i="0" u="none" strike="noStrike" cap="none" normalizeH="0" baseline="0" dirty="0">
                        <a:ln>
                          <a:noFill/>
                        </a:ln>
                        <a:solidFill>
                          <a:srgbClr val="000000"/>
                        </a:solidFill>
                        <a:effectLst/>
                        <a:latin typeface="Arial" charset="0"/>
                        <a:ea typeface="ヒラギノ角ゴ Pro W3"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1828751">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Joint venture (JV)</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Creation of new entity by two or more parent firms</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Least common</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en-US" sz="1200" b="0" i="0" u="none" strike="noStrike" cap="none" normalizeH="0" baseline="0" dirty="0">
                          <a:ln>
                            <a:noFill/>
                          </a:ln>
                          <a:solidFill>
                            <a:srgbClr val="000000"/>
                          </a:solidFill>
                          <a:effectLst/>
                          <a:latin typeface="Arial" charset="0"/>
                          <a:ea typeface="ヒラギノ角ゴ Pro W3" charset="-128"/>
                        </a:rPr>
                        <a:t>Both tacit and explicit knowledge exchanged</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Strongest tie</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Trust and commitment likely to emerge</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May be required by institutional setting</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Can entail long negotiations and significant investments</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Long-term solution</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JV managers have double reporting lines (2 bosses)</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171450" indent="-171450">
                        <a:spcBef>
                          <a:spcPct val="20000"/>
                        </a:spcBef>
                        <a:buFont typeface="Arial" charset="0"/>
                        <a:defRPr sz="2800">
                          <a:solidFill>
                            <a:schemeClr val="tx1"/>
                          </a:solidFill>
                          <a:latin typeface="Calibri" charset="0"/>
                        </a:defRPr>
                      </a:lvl1pPr>
                      <a:lvl2pPr marL="742950" indent="-285750">
                        <a:spcBef>
                          <a:spcPct val="20000"/>
                        </a:spcBef>
                        <a:buFont typeface="Arial" charset="0"/>
                        <a:defRPr sz="2400">
                          <a:solidFill>
                            <a:schemeClr val="tx1"/>
                          </a:solidFill>
                          <a:latin typeface="Calibri" charset="0"/>
                        </a:defRPr>
                      </a:lvl2pPr>
                      <a:lvl3pPr marL="1143000" indent="-228600">
                        <a:spcBef>
                          <a:spcPct val="20000"/>
                        </a:spcBef>
                        <a:buFont typeface="Arial" charset="0"/>
                        <a:defRPr sz="2000">
                          <a:solidFill>
                            <a:schemeClr val="tx1"/>
                          </a:solidFill>
                          <a:latin typeface="Calibri" charset="0"/>
                        </a:defRPr>
                      </a:lvl3pPr>
                      <a:lvl4pPr marL="1600200" indent="-228600">
                        <a:spcBef>
                          <a:spcPct val="20000"/>
                        </a:spcBef>
                        <a:buFont typeface="Arial" charset="0"/>
                        <a:defRPr>
                          <a:solidFill>
                            <a:schemeClr val="tx1"/>
                          </a:solidFill>
                          <a:latin typeface="Calibri" charset="0"/>
                        </a:defRPr>
                      </a:lvl4pPr>
                      <a:lvl5pPr marL="2057400" indent="-228600">
                        <a:spcBef>
                          <a:spcPct val="20000"/>
                        </a:spcBef>
                        <a:buFont typeface="Arial" charset="0"/>
                        <a:defRPr>
                          <a:solidFill>
                            <a:schemeClr val="tx1"/>
                          </a:solidFill>
                          <a:latin typeface="Calibri" charset="0"/>
                        </a:defRPr>
                      </a:lvl5pPr>
                      <a:lvl6pPr marL="2514600" indent="-228600" eaLnBrk="0" fontAlgn="base" hangingPunct="0">
                        <a:spcBef>
                          <a:spcPct val="20000"/>
                        </a:spcBef>
                        <a:spcAft>
                          <a:spcPct val="0"/>
                        </a:spcAft>
                        <a:buFont typeface="Arial" charset="0"/>
                        <a:defRPr>
                          <a:solidFill>
                            <a:schemeClr val="tx1"/>
                          </a:solidFill>
                          <a:latin typeface="Calibri" charset="0"/>
                        </a:defRPr>
                      </a:lvl6pPr>
                      <a:lvl7pPr marL="2971800" indent="-228600" eaLnBrk="0" fontAlgn="base" hangingPunct="0">
                        <a:spcBef>
                          <a:spcPct val="20000"/>
                        </a:spcBef>
                        <a:spcAft>
                          <a:spcPct val="0"/>
                        </a:spcAft>
                        <a:buFont typeface="Arial" charset="0"/>
                        <a:defRPr>
                          <a:solidFill>
                            <a:schemeClr val="tx1"/>
                          </a:solidFill>
                          <a:latin typeface="Calibri" charset="0"/>
                        </a:defRPr>
                      </a:lvl7pPr>
                      <a:lvl8pPr marL="3429000" indent="-228600" eaLnBrk="0" fontAlgn="base" hangingPunct="0">
                        <a:spcBef>
                          <a:spcPct val="20000"/>
                        </a:spcBef>
                        <a:spcAft>
                          <a:spcPct val="0"/>
                        </a:spcAft>
                        <a:buFont typeface="Arial" charset="0"/>
                        <a:defRPr>
                          <a:solidFill>
                            <a:schemeClr val="tx1"/>
                          </a:solidFill>
                          <a:latin typeface="Calibri" charset="0"/>
                        </a:defRPr>
                      </a:lvl8pPr>
                      <a:lvl9pPr marL="3886200" indent="-228600" eaLnBrk="0" fontAlgn="base" hangingPunct="0">
                        <a:spcBef>
                          <a:spcPct val="20000"/>
                        </a:spcBef>
                        <a:spcAft>
                          <a:spcPct val="0"/>
                        </a:spcAft>
                        <a:buFont typeface="Arial" charset="0"/>
                        <a:defRPr>
                          <a:solidFill>
                            <a:schemeClr val="tx1"/>
                          </a:solidFill>
                          <a:latin typeface="Calibri" charset="0"/>
                        </a:defRPr>
                      </a:lvl9pPr>
                    </a:lstStyle>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Hulu,  owned by NBC, Fox, and Disney-ABC</a:t>
                      </a:r>
                    </a:p>
                    <a:p>
                      <a:pPr marL="171450" marR="0" lvl="0" indent="-171450" algn="l" defTabSz="914400" rtl="0" eaLnBrk="1" fontAlgn="base" latinLnBrk="0" hangingPunct="1">
                        <a:lnSpc>
                          <a:spcPct val="100000"/>
                        </a:lnSpc>
                        <a:spcBef>
                          <a:spcPct val="0"/>
                        </a:spcBef>
                        <a:spcAft>
                          <a:spcPct val="0"/>
                        </a:spcAft>
                        <a:buClrTx/>
                        <a:buSzTx/>
                        <a:buFont typeface="Arial" charset="0"/>
                        <a:buChar char="•"/>
                        <a:tabLst/>
                      </a:pPr>
                      <a:r>
                        <a:rPr kumimoji="0" lang="en-US" altLang="en-US" sz="1200" b="0" i="0" u="none" strike="noStrike" cap="none" normalizeH="0" baseline="0" dirty="0">
                          <a:ln>
                            <a:noFill/>
                          </a:ln>
                          <a:solidFill>
                            <a:srgbClr val="000000"/>
                          </a:solidFill>
                          <a:effectLst/>
                          <a:latin typeface="Arial" charset="0"/>
                          <a:ea typeface="ヒラギノ角ゴ Pro W3" charset="-128"/>
                        </a:rPr>
                        <a:t>Dow Corning,  owned by Dow Chemical and Corning</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a:extLst>
              <a:ext uri="{FF2B5EF4-FFF2-40B4-BE49-F238E27FC236}">
                <a16:creationId xmlns:a16="http://schemas.microsoft.com/office/drawing/2014/main" id="{AE54B752-AF6A-4A47-A8A5-33A4F3B5292D}"/>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Three Alliance-Related Tasks Must Be </a:t>
            </a:r>
            <a:br>
              <a:rPr lang="en-US" altLang="en-US" dirty="0">
                <a:ea typeface="ヒラギノ角ゴ Pro W3" pitchFamily="122" charset="-128"/>
              </a:rPr>
            </a:br>
            <a:r>
              <a:rPr lang="en-US" altLang="en-US" dirty="0">
                <a:ea typeface="ヒラギノ角ゴ Pro W3" pitchFamily="122" charset="-128"/>
              </a:rPr>
              <a:t>Managed Concurrently</a:t>
            </a:r>
          </a:p>
        </p:txBody>
      </p:sp>
      <p:pic>
        <p:nvPicPr>
          <p:cNvPr id="117765" name="Picture 1" descr="Graphic gives the capabilities in alliance management">
            <a:extLst>
              <a:ext uri="{FF2B5EF4-FFF2-40B4-BE49-F238E27FC236}">
                <a16:creationId xmlns:a16="http://schemas.microsoft.com/office/drawing/2014/main" id="{92CA47F3-0AE1-4A82-B14C-538D9F7BF7B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60600"/>
            <a:ext cx="9144000" cy="232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2" name="Content Placeholder 4">
            <a:extLst>
              <a:ext uri="{FF2B5EF4-FFF2-40B4-BE49-F238E27FC236}">
                <a16:creationId xmlns:a16="http://schemas.microsoft.com/office/drawing/2014/main" id="{942E6FF7-A371-45FA-BA4D-9C8CAE36BB30}"/>
              </a:ext>
            </a:extLst>
          </p:cNvPr>
          <p:cNvSpPr>
            <a:spLocks noGrp="1"/>
          </p:cNvSpPr>
          <p:nvPr>
            <p:ph sz="half" idx="2"/>
          </p:nvPr>
        </p:nvSpPr>
        <p:spPr bwMode="auto">
          <a:xfrm>
            <a:off x="7543800" y="6019800"/>
            <a:ext cx="15240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9.3</a:t>
            </a:r>
          </a:p>
        </p:txBody>
      </p:sp>
      <p:sp>
        <p:nvSpPr>
          <p:cNvPr id="117763" name="Text Placeholder 6">
            <a:extLst>
              <a:ext uri="{FF2B5EF4-FFF2-40B4-BE49-F238E27FC236}">
                <a16:creationId xmlns:a16="http://schemas.microsoft.com/office/drawing/2014/main" id="{E31F1F56-03F3-42C9-86F7-000FC70C4B86}"/>
              </a:ext>
            </a:extLst>
          </p:cNvPr>
          <p:cNvSpPr>
            <a:spLocks noGrp="1"/>
          </p:cNvSpPr>
          <p:nvPr>
            <p:ph type="body" sz="quarter" idx="12"/>
          </p:nvPr>
        </p:nvSpPr>
        <p:spPr bwMode="auto">
          <a:xfrm>
            <a:off x="3276600" y="6530974"/>
            <a:ext cx="2514600" cy="250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4" action="ppaction://hlinksldjump"/>
              </a:rPr>
              <a:t>Jump to Appendix 3 for long description</a:t>
            </a:r>
            <a:endParaRPr lang="en-US" alt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81C64DE1-0FB3-401A-99A5-45F973C61BF8}"/>
              </a:ext>
            </a:extLst>
          </p:cNvPr>
          <p:cNvSpPr>
            <a:spLocks noGrp="1"/>
          </p:cNvSpPr>
          <p:nvPr>
            <p:ph type="title"/>
          </p:nvPr>
        </p:nvSpPr>
        <p:spPr/>
        <p:txBody>
          <a:bodyPr>
            <a:noAutofit/>
          </a:bodyPr>
          <a:lstStyle/>
          <a:p>
            <a:pPr>
              <a:defRPr/>
            </a:pPr>
            <a:r>
              <a:rPr lang="en-US" dirty="0">
                <a:latin typeface="+mn-lt"/>
                <a:cs typeface="Arial" charset="0"/>
              </a:rPr>
              <a:t>Partner Selection and Alliance Formation</a:t>
            </a:r>
          </a:p>
        </p:txBody>
      </p:sp>
      <p:sp>
        <p:nvSpPr>
          <p:cNvPr id="119810" name="Content Placeholder 2">
            <a:extLst>
              <a:ext uri="{FF2B5EF4-FFF2-40B4-BE49-F238E27FC236}">
                <a16:creationId xmlns:a16="http://schemas.microsoft.com/office/drawing/2014/main" id="{877D47F2-0B40-45C3-95A6-E9D94F9C863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Benefits must exceed the costs.</a:t>
            </a:r>
          </a:p>
          <a:p>
            <a:r>
              <a:rPr lang="en-US" altLang="en-US" dirty="0">
                <a:ea typeface="ヒラギノ角ゴ Pro W3" pitchFamily="122" charset="-128"/>
              </a:rPr>
              <a:t>Five reasons for alliance formation:</a:t>
            </a:r>
          </a:p>
          <a:p>
            <a:pPr marL="971550" lvl="1" indent="-514350">
              <a:buFont typeface="Calibri" panose="020F0502020204030204" pitchFamily="34" charset="0"/>
              <a:buAutoNum type="arabicPeriod"/>
            </a:pPr>
            <a:r>
              <a:rPr lang="en-US" altLang="en-US" dirty="0">
                <a:cs typeface="Arial" panose="020B0604020202020204" pitchFamily="34" charset="0"/>
              </a:rPr>
              <a:t>Strengthen competitive position</a:t>
            </a:r>
          </a:p>
          <a:p>
            <a:pPr marL="971550" lvl="1" indent="-514350">
              <a:buFont typeface="Calibri" panose="020F0502020204030204" pitchFamily="34" charset="0"/>
              <a:buAutoNum type="arabicPeriod"/>
            </a:pPr>
            <a:r>
              <a:rPr lang="en-US" altLang="en-US" dirty="0">
                <a:cs typeface="Arial" panose="020B0604020202020204" pitchFamily="34" charset="0"/>
              </a:rPr>
              <a:t>Enter new markets</a:t>
            </a:r>
          </a:p>
          <a:p>
            <a:pPr marL="971550" lvl="1" indent="-514350">
              <a:buFont typeface="Calibri" panose="020F0502020204030204" pitchFamily="34" charset="0"/>
              <a:buAutoNum type="arabicPeriod"/>
            </a:pPr>
            <a:r>
              <a:rPr lang="en-US" altLang="en-US" dirty="0">
                <a:cs typeface="Arial" panose="020B0604020202020204" pitchFamily="34" charset="0"/>
              </a:rPr>
              <a:t>Hedge against uncertainty</a:t>
            </a:r>
          </a:p>
          <a:p>
            <a:pPr marL="971550" lvl="1" indent="-514350">
              <a:buFont typeface="Calibri" panose="020F0502020204030204" pitchFamily="34" charset="0"/>
              <a:buAutoNum type="arabicPeriod"/>
            </a:pPr>
            <a:r>
              <a:rPr lang="en-US" altLang="en-US" dirty="0">
                <a:cs typeface="Arial" panose="020B0604020202020204" pitchFamily="34" charset="0"/>
              </a:rPr>
              <a:t>Access critical complementary resources</a:t>
            </a:r>
          </a:p>
          <a:p>
            <a:pPr marL="971550" lvl="1" indent="-514350">
              <a:buFont typeface="Calibri" panose="020F0502020204030204" pitchFamily="34" charset="0"/>
              <a:buAutoNum type="arabicPeriod"/>
            </a:pPr>
            <a:r>
              <a:rPr lang="en-US" altLang="en-US" dirty="0">
                <a:cs typeface="Arial" panose="020B0604020202020204" pitchFamily="34" charset="0"/>
              </a:rPr>
              <a:t>Learn new capabilities</a:t>
            </a:r>
          </a:p>
          <a:p>
            <a:r>
              <a:rPr lang="en-US" altLang="en-US" dirty="0">
                <a:ea typeface="ヒラギノ角ゴ Pro W3" pitchFamily="122" charset="-128"/>
              </a:rPr>
              <a:t>Partners must be compatible and committed.</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a:extLst>
              <a:ext uri="{FF2B5EF4-FFF2-40B4-BE49-F238E27FC236}">
                <a16:creationId xmlns:a16="http://schemas.microsoft.com/office/drawing/2014/main" id="{86A5EFDA-B999-4CE8-8976-ADDBD421B2CA}"/>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84996" name="Picture 2" descr="Graphic of the AFI Strategy Framework">
            <a:extLst>
              <a:ext uri="{FF2B5EF4-FFF2-40B4-BE49-F238E27FC236}">
                <a16:creationId xmlns:a16="http://schemas.microsoft.com/office/drawing/2014/main" id="{4DBF01C7-1371-47CB-B8C7-95EFB323210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7600" y="1319213"/>
            <a:ext cx="6908800" cy="447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4" name="Content Placeholder 5">
            <a:extLst>
              <a:ext uri="{FF2B5EF4-FFF2-40B4-BE49-F238E27FC236}">
                <a16:creationId xmlns:a16="http://schemas.microsoft.com/office/drawing/2014/main" id="{0035E6EB-F089-4EFD-AE96-08330371489B}"/>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sp>
        <p:nvSpPr>
          <p:cNvPr id="84995" name="Text Placeholder 4">
            <a:extLst>
              <a:ext uri="{FF2B5EF4-FFF2-40B4-BE49-F238E27FC236}">
                <a16:creationId xmlns:a16="http://schemas.microsoft.com/office/drawing/2014/main" id="{4E5E79ED-84EF-4858-BB29-7A0616601B72}"/>
              </a:ext>
            </a:extLst>
          </p:cNvPr>
          <p:cNvSpPr>
            <a:spLocks noGrp="1"/>
          </p:cNvSpPr>
          <p:nvPr>
            <p:ph type="body" sz="quarter" idx="11"/>
          </p:nvPr>
        </p:nvSpPr>
        <p:spPr bwMode="auto">
          <a:xfrm>
            <a:off x="2209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a:extLst>
              <a:ext uri="{FF2B5EF4-FFF2-40B4-BE49-F238E27FC236}">
                <a16:creationId xmlns:a16="http://schemas.microsoft.com/office/drawing/2014/main" id="{00BA0462-2ECA-485B-BBF0-A9D6F4E69B0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Alliance Design and Governance</a:t>
            </a:r>
          </a:p>
        </p:txBody>
      </p:sp>
      <p:sp>
        <p:nvSpPr>
          <p:cNvPr id="121858" name="Content Placeholder 2">
            <a:extLst>
              <a:ext uri="{FF2B5EF4-FFF2-40B4-BE49-F238E27FC236}">
                <a16:creationId xmlns:a16="http://schemas.microsoft.com/office/drawing/2014/main" id="{C35382FD-1E2A-4E82-81A3-E81917033F0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Governance mechanisms:</a:t>
            </a:r>
          </a:p>
          <a:p>
            <a:pPr lvl="1"/>
            <a:r>
              <a:rPr lang="en-US" altLang="en-US" dirty="0">
                <a:cs typeface="Arial" panose="020B0604020202020204" pitchFamily="34" charset="0"/>
              </a:rPr>
              <a:t>Contractual agreement</a:t>
            </a:r>
          </a:p>
          <a:p>
            <a:pPr lvl="1"/>
            <a:r>
              <a:rPr lang="en-US" altLang="en-US" dirty="0">
                <a:cs typeface="Arial" panose="020B0604020202020204" pitchFamily="34" charset="0"/>
              </a:rPr>
              <a:t>Equity alliances</a:t>
            </a:r>
          </a:p>
          <a:p>
            <a:pPr lvl="1"/>
            <a:r>
              <a:rPr lang="en-US" altLang="en-US" dirty="0">
                <a:cs typeface="Arial" panose="020B0604020202020204" pitchFamily="34" charset="0"/>
              </a:rPr>
              <a:t>Joint venture</a:t>
            </a:r>
          </a:p>
          <a:p>
            <a:r>
              <a:rPr lang="en-US" altLang="en-US" dirty="0">
                <a:ea typeface="ヒラギノ角ゴ Pro W3" pitchFamily="122" charset="-128"/>
              </a:rPr>
              <a:t>Inter-organizational trust is critical.</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a:extLst>
              <a:ext uri="{FF2B5EF4-FFF2-40B4-BE49-F238E27FC236}">
                <a16:creationId xmlns:a16="http://schemas.microsoft.com/office/drawing/2014/main" id="{6A1E8852-86C4-4CBE-8412-CA3692670CC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Post-Formation Alliance Management</a:t>
            </a:r>
          </a:p>
        </p:txBody>
      </p:sp>
      <p:sp>
        <p:nvSpPr>
          <p:cNvPr id="123906" name="Content Placeholder 2">
            <a:extLst>
              <a:ext uri="{FF2B5EF4-FFF2-40B4-BE49-F238E27FC236}">
                <a16:creationId xmlns:a16="http://schemas.microsoft.com/office/drawing/2014/main" id="{781175C5-F227-4240-A1AB-2416DF06BC7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To create VRIO resource combinations:</a:t>
            </a:r>
          </a:p>
          <a:p>
            <a:pPr lvl="1"/>
            <a:r>
              <a:rPr lang="en-US" altLang="en-US" dirty="0">
                <a:cs typeface="Arial" panose="020B0604020202020204" pitchFamily="34" charset="0"/>
              </a:rPr>
              <a:t>Make relation-specific investments.</a:t>
            </a:r>
          </a:p>
          <a:p>
            <a:pPr lvl="1"/>
            <a:r>
              <a:rPr lang="en-US" altLang="en-US" dirty="0">
                <a:cs typeface="Arial" panose="020B0604020202020204" pitchFamily="34" charset="0"/>
              </a:rPr>
              <a:t>Establish knowledge-sharing routines.</a:t>
            </a:r>
          </a:p>
          <a:p>
            <a:pPr lvl="1"/>
            <a:r>
              <a:rPr lang="en-US" altLang="en-US" dirty="0">
                <a:cs typeface="Arial" panose="020B0604020202020204" pitchFamily="34" charset="0"/>
              </a:rPr>
              <a:t>Build interfirm trust.</a:t>
            </a:r>
          </a:p>
          <a:p>
            <a:r>
              <a:rPr lang="en-US" altLang="en-US" dirty="0">
                <a:ea typeface="ヒラギノ角ゴ Pro W3" pitchFamily="122" charset="-128"/>
              </a:rPr>
              <a:t>Build capability through repeated experiences over time</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a:extLst>
              <a:ext uri="{FF2B5EF4-FFF2-40B4-BE49-F238E27FC236}">
                <a16:creationId xmlns:a16="http://schemas.microsoft.com/office/drawing/2014/main" id="{37E5DBDC-48AE-4865-B257-01DBB4222C0A}"/>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How to Make Alliances Work</a:t>
            </a:r>
          </a:p>
        </p:txBody>
      </p:sp>
      <p:sp>
        <p:nvSpPr>
          <p:cNvPr id="124931" name="Content Placeholder 2">
            <a:extLst>
              <a:ext uri="{FF2B5EF4-FFF2-40B4-BE49-F238E27FC236}">
                <a16:creationId xmlns:a16="http://schemas.microsoft.com/office/drawing/2014/main" id="{DF1DF0D7-FE21-46A5-9A68-3A7B6D9FB9CD}"/>
              </a:ext>
            </a:extLst>
          </p:cNvPr>
          <p:cNvSpPr>
            <a:spLocks noGrp="1"/>
          </p:cNvSpPr>
          <p:nvPr>
            <p:ph sz="half" idx="2"/>
          </p:nvPr>
        </p:nvSpPr>
        <p:spPr bwMode="auto">
          <a:xfrm>
            <a:off x="0" y="1527175"/>
            <a:ext cx="16002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800" dirty="0"/>
              <a:t>Exhibit 9.4</a:t>
            </a:r>
          </a:p>
        </p:txBody>
      </p:sp>
      <p:pic>
        <p:nvPicPr>
          <p:cNvPr id="124934" name="Picture 1" descr="The graphic lays out how to make alliances work.">
            <a:extLst>
              <a:ext uri="{FF2B5EF4-FFF2-40B4-BE49-F238E27FC236}">
                <a16:creationId xmlns:a16="http://schemas.microsoft.com/office/drawing/2014/main" id="{AF031814-8DC7-4CE9-94A2-A3341BF72A9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8900" y="1527175"/>
            <a:ext cx="657860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0" name="Content Placeholder 1">
            <a:extLst>
              <a:ext uri="{FF2B5EF4-FFF2-40B4-BE49-F238E27FC236}">
                <a16:creationId xmlns:a16="http://schemas.microsoft.com/office/drawing/2014/main" id="{1765E2D5-6B27-43EC-8702-E384F7E564C7}"/>
              </a:ext>
            </a:extLst>
          </p:cNvPr>
          <p:cNvSpPr>
            <a:spLocks noGrp="1"/>
          </p:cNvSpPr>
          <p:nvPr>
            <p:ph sz="half" idx="1"/>
          </p:nvPr>
        </p:nvSpPr>
        <p:spPr bwMode="auto">
          <a:xfrm>
            <a:off x="228600" y="6019800"/>
            <a:ext cx="86868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800" dirty="0"/>
              <a:t>Source: Adapted from J.H. Dyer and H. Singh (1998), “The relational view: Cooperative strategy and the sources of intraorganizational advantage,” </a:t>
            </a:r>
            <a:r>
              <a:rPr lang="en-US" altLang="en-US" sz="800" i="1" dirty="0"/>
              <a:t>Academy of Management Review </a:t>
            </a:r>
            <a:r>
              <a:rPr lang="en-US" altLang="en-US" sz="800" dirty="0"/>
              <a:t>23: 660–679.</a:t>
            </a:r>
          </a:p>
        </p:txBody>
      </p:sp>
      <p:sp>
        <p:nvSpPr>
          <p:cNvPr id="124933" name="Text Placeholder 7">
            <a:extLst>
              <a:ext uri="{FF2B5EF4-FFF2-40B4-BE49-F238E27FC236}">
                <a16:creationId xmlns:a16="http://schemas.microsoft.com/office/drawing/2014/main" id="{E6AA1FAE-CC67-4D84-8F72-65895D791141}"/>
              </a:ext>
            </a:extLst>
          </p:cNvPr>
          <p:cNvSpPr>
            <a:spLocks noGrp="1"/>
          </p:cNvSpPr>
          <p:nvPr>
            <p:ph type="body" sz="quarter" idx="11"/>
          </p:nvPr>
        </p:nvSpPr>
        <p:spPr bwMode="auto">
          <a:xfrm>
            <a:off x="28956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a:extLst>
              <a:ext uri="{FF2B5EF4-FFF2-40B4-BE49-F238E27FC236}">
                <a16:creationId xmlns:a16="http://schemas.microsoft.com/office/drawing/2014/main" id="{81C8C096-EC07-458B-BB3F-F40D6B6E1EA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Mergers and Acquisitions</a:t>
            </a:r>
          </a:p>
        </p:txBody>
      </p:sp>
      <p:sp>
        <p:nvSpPr>
          <p:cNvPr id="126978" name="Content Placeholder 2">
            <a:extLst>
              <a:ext uri="{FF2B5EF4-FFF2-40B4-BE49-F238E27FC236}">
                <a16:creationId xmlns:a16="http://schemas.microsoft.com/office/drawing/2014/main" id="{780871FF-B20F-401D-9217-B6B0BB3EACA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Merger:</a:t>
            </a:r>
          </a:p>
          <a:p>
            <a:pPr lvl="1"/>
            <a:r>
              <a:rPr lang="en-US" altLang="en-US" dirty="0">
                <a:cs typeface="Arial" panose="020B0604020202020204" pitchFamily="34" charset="0"/>
              </a:rPr>
              <a:t>The joining of two independent companies</a:t>
            </a:r>
          </a:p>
          <a:p>
            <a:pPr lvl="1"/>
            <a:r>
              <a:rPr lang="en-US" altLang="en-US" dirty="0">
                <a:cs typeface="Arial" panose="020B0604020202020204" pitchFamily="34" charset="0"/>
              </a:rPr>
              <a:t>Forms a combined entity</a:t>
            </a:r>
          </a:p>
          <a:p>
            <a:r>
              <a:rPr lang="en-US" altLang="en-US" dirty="0">
                <a:ea typeface="ヒラギノ角ゴ Pro W3" pitchFamily="122" charset="-128"/>
              </a:rPr>
              <a:t>Acquisition:</a:t>
            </a:r>
          </a:p>
          <a:p>
            <a:pPr lvl="1"/>
            <a:r>
              <a:rPr lang="en-US" altLang="en-US" dirty="0">
                <a:cs typeface="Arial" panose="020B0604020202020204" pitchFamily="34" charset="0"/>
              </a:rPr>
              <a:t>Purchase of one company by another</a:t>
            </a:r>
          </a:p>
          <a:p>
            <a:pPr lvl="1"/>
            <a:r>
              <a:rPr lang="en-US" altLang="en-US" dirty="0">
                <a:cs typeface="Arial" panose="020B0604020202020204" pitchFamily="34" charset="0"/>
              </a:rPr>
              <a:t>Can be hostile</a:t>
            </a:r>
          </a:p>
          <a:p>
            <a:pPr lvl="2"/>
            <a:r>
              <a:rPr lang="en-US" altLang="en-US" dirty="0">
                <a:cs typeface="Arial" panose="020B0604020202020204" pitchFamily="34" charset="0"/>
              </a:rPr>
              <a:t>When the  target firm does not wish to be acquired</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a:extLst>
              <a:ext uri="{FF2B5EF4-FFF2-40B4-BE49-F238E27FC236}">
                <a16:creationId xmlns:a16="http://schemas.microsoft.com/office/drawing/2014/main" id="{2678B11C-BE2F-414C-956D-39B749CD4A4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Why Do Firms Merge?</a:t>
            </a:r>
          </a:p>
        </p:txBody>
      </p:sp>
      <p:sp>
        <p:nvSpPr>
          <p:cNvPr id="3" name="Content Placeholder 2">
            <a:extLst>
              <a:ext uri="{FF2B5EF4-FFF2-40B4-BE49-F238E27FC236}">
                <a16:creationId xmlns:a16="http://schemas.microsoft.com/office/drawing/2014/main" id="{E6CD63DD-237F-4C08-8926-6BCDBDC3AAEB}"/>
              </a:ext>
            </a:extLst>
          </p:cNvPr>
          <p:cNvSpPr>
            <a:spLocks noGrp="1"/>
          </p:cNvSpPr>
          <p:nvPr>
            <p:ph idx="1"/>
          </p:nvPr>
        </p:nvSpPr>
        <p:spPr/>
        <p:txBody>
          <a:bodyPr/>
          <a:lstStyle/>
          <a:p>
            <a:pPr>
              <a:defRPr/>
            </a:pPr>
            <a:r>
              <a:rPr lang="en-US" dirty="0">
                <a:ea typeface="Arial" charset="0"/>
              </a:rPr>
              <a:t>Horizontal integration:</a:t>
            </a:r>
          </a:p>
          <a:p>
            <a:pPr lvl="1">
              <a:defRPr/>
            </a:pPr>
            <a:r>
              <a:rPr lang="en-US" dirty="0"/>
              <a:t>Merging with a competitor</a:t>
            </a:r>
          </a:p>
          <a:p>
            <a:pPr lvl="1">
              <a:defRPr/>
            </a:pPr>
            <a:r>
              <a:rPr lang="en-US" dirty="0"/>
              <a:t>At the same stage of the value chain</a:t>
            </a:r>
          </a:p>
          <a:p>
            <a:pPr>
              <a:defRPr/>
            </a:pPr>
            <a:r>
              <a:rPr lang="en-US" dirty="0">
                <a:ea typeface="Arial" charset="0"/>
              </a:rPr>
              <a:t>Three main benefits:</a:t>
            </a:r>
          </a:p>
          <a:p>
            <a:pPr marL="914400" lvl="1" indent="-457200">
              <a:buFont typeface="+mj-lt"/>
              <a:buAutoNum type="arabicPeriod"/>
              <a:defRPr/>
            </a:pPr>
            <a:r>
              <a:rPr lang="en-US" dirty="0"/>
              <a:t>Reduction in competitive intensity</a:t>
            </a:r>
          </a:p>
          <a:p>
            <a:pPr marL="914400" lvl="1" indent="-457200">
              <a:buFont typeface="+mj-lt"/>
              <a:buAutoNum type="arabicPeriod"/>
              <a:defRPr/>
            </a:pPr>
            <a:r>
              <a:rPr lang="en-US" dirty="0"/>
              <a:t>Lower costs</a:t>
            </a:r>
          </a:p>
          <a:p>
            <a:pPr marL="914400" lvl="1" indent="-457200">
              <a:buFont typeface="+mj-lt"/>
              <a:buAutoNum type="arabicPeriod"/>
              <a:defRPr/>
            </a:pPr>
            <a:r>
              <a:rPr lang="en-US" dirty="0"/>
              <a:t>Increased differentiation</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itle 1">
            <a:extLst>
              <a:ext uri="{FF2B5EF4-FFF2-40B4-BE49-F238E27FC236}">
                <a16:creationId xmlns:a16="http://schemas.microsoft.com/office/drawing/2014/main" id="{FE597FDA-5739-4065-9665-50E338B6B023}"/>
              </a:ext>
            </a:extLst>
          </p:cNvPr>
          <p:cNvSpPr>
            <a:spLocks noGrp="1"/>
          </p:cNvSpPr>
          <p:nvPr>
            <p:ph type="title"/>
          </p:nvPr>
        </p:nvSpPr>
        <p:spPr bwMode="auto">
          <a:xfrm>
            <a:off x="0" y="-152400"/>
            <a:ext cx="9144000" cy="6096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r>
              <a:rPr lang="en-US" altLang="en-US" dirty="0">
                <a:latin typeface="+mn-lt"/>
                <a:cs typeface="Arial" panose="020B0604020202020204" pitchFamily="34" charset="0"/>
              </a:rPr>
              <a:t>Sources of Value Creation and Costs in Horizontal Integration</a:t>
            </a:r>
          </a:p>
        </p:txBody>
      </p:sp>
      <p:graphicFrame>
        <p:nvGraphicFramePr>
          <p:cNvPr id="2" name="Table 1" descr="&#10;">
            <a:extLst>
              <a:ext uri="{FF2B5EF4-FFF2-40B4-BE49-F238E27FC236}">
                <a16:creationId xmlns:a16="http://schemas.microsoft.com/office/drawing/2014/main" id="{00F9D03A-23BA-46E3-82BE-75FEB7FBAF55}"/>
              </a:ext>
            </a:extLst>
          </p:cNvPr>
          <p:cNvGraphicFramePr>
            <a:graphicFrameLocks noGrp="1"/>
          </p:cNvGraphicFramePr>
          <p:nvPr>
            <p:extLst>
              <p:ext uri="{D42A27DB-BD31-4B8C-83A1-F6EECF244321}">
                <p14:modId xmlns:p14="http://schemas.microsoft.com/office/powerpoint/2010/main" val="1418351200"/>
              </p:ext>
            </p:extLst>
          </p:nvPr>
        </p:nvGraphicFramePr>
        <p:xfrm>
          <a:off x="0" y="1828800"/>
          <a:ext cx="9144000" cy="2590800"/>
        </p:xfrm>
        <a:graphic>
          <a:graphicData uri="http://schemas.openxmlformats.org/drawingml/2006/table">
            <a:tbl>
              <a:tblPr firstRow="1"/>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20002"/>
                    </a:ext>
                  </a:extLst>
                </a:gridCol>
              </a:tblGrid>
              <a:tr h="788988">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IN" altLang="en-US" sz="1800" b="1" i="0" u="none" strike="noStrike" cap="none" normalizeH="0" baseline="0" dirty="0">
                          <a:ln>
                            <a:noFill/>
                          </a:ln>
                          <a:solidFill>
                            <a:srgbClr val="FFFFFF"/>
                          </a:solidFill>
                          <a:effectLst/>
                          <a:latin typeface="Arial" charset="0"/>
                          <a:ea typeface="ヒラギノ角ゴ Pro W3" charset="-128"/>
                        </a:rPr>
                        <a:t>Corporate Strategy</a:t>
                      </a:r>
                      <a:endParaRPr kumimoji="0" lang="en-US" altLang="en-US" sz="1800" b="1" i="0" u="none" strike="noStrike" cap="none" normalizeH="0" baseline="0" dirty="0">
                        <a:ln>
                          <a:noFill/>
                        </a:ln>
                        <a:solidFill>
                          <a:srgbClr val="FFFFFF"/>
                        </a:solidFill>
                        <a:effectLst/>
                        <a:latin typeface="Arial" charset="0"/>
                        <a:ea typeface="ヒラギノ角ゴ Pro W3" charset="-128"/>
                      </a:endParaRP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IN" altLang="en-US" sz="1800" b="1" i="0" u="none" strike="noStrike" cap="none" normalizeH="0" baseline="0" dirty="0">
                          <a:ln>
                            <a:noFill/>
                          </a:ln>
                          <a:solidFill>
                            <a:srgbClr val="FFFFFF"/>
                          </a:solidFill>
                          <a:effectLst/>
                          <a:latin typeface="Arial" charset="0"/>
                          <a:ea typeface="ヒラギノ角ゴ Pro W3" charset="-128"/>
                        </a:rPr>
                        <a:t>Sources of Value Creation (</a:t>
                      </a:r>
                      <a:r>
                        <a:rPr kumimoji="0" lang="en-IN" altLang="en-US" sz="1800" b="0" i="1" u="none" strike="noStrike" cap="none" normalizeH="0" baseline="0" dirty="0">
                          <a:ln>
                            <a:noFill/>
                          </a:ln>
                          <a:solidFill>
                            <a:srgbClr val="FFFFFF"/>
                          </a:solidFill>
                          <a:effectLst/>
                          <a:latin typeface="Arial" charset="0"/>
                          <a:ea typeface="ヒラギノ角ゴ Pro W3" charset="-128"/>
                        </a:rPr>
                        <a:t>V</a:t>
                      </a:r>
                      <a:r>
                        <a:rPr kumimoji="0" lang="en-IN" altLang="en-US" sz="1800" b="1" i="0" u="none" strike="noStrike" cap="none" normalizeH="0" baseline="0" dirty="0">
                          <a:ln>
                            <a:noFill/>
                          </a:ln>
                          <a:solidFill>
                            <a:srgbClr val="FFFFFF"/>
                          </a:solidFill>
                          <a:effectLst/>
                          <a:latin typeface="Arial" charset="0"/>
                          <a:ea typeface="ヒラギノ角ゴ Pro W3" charset="-128"/>
                        </a:rPr>
                        <a:t>)</a:t>
                      </a:r>
                      <a:endParaRPr kumimoji="0" lang="en-US" altLang="en-US" sz="1800" b="1" i="0" u="none" strike="noStrike" cap="none" normalizeH="0" baseline="0" dirty="0">
                        <a:ln>
                          <a:noFill/>
                        </a:ln>
                        <a:solidFill>
                          <a:srgbClr val="FFFFFF"/>
                        </a:solidFill>
                        <a:effectLst/>
                        <a:latin typeface="Arial" charset="0"/>
                        <a:ea typeface="ヒラギノ角ゴ Pro W3" charset="-128"/>
                      </a:endParaRP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IN" altLang="en-US" sz="1800" b="1" i="0" u="none" strike="noStrike" cap="none" normalizeH="0" baseline="0" dirty="0">
                          <a:ln>
                            <a:noFill/>
                          </a:ln>
                          <a:solidFill>
                            <a:srgbClr val="FFFFFF"/>
                          </a:solidFill>
                          <a:effectLst/>
                          <a:latin typeface="Arial" charset="0"/>
                          <a:ea typeface="ヒラギノ角ゴ Pro W3" charset="-128"/>
                        </a:rPr>
                        <a:t>Sources of Costs (</a:t>
                      </a:r>
                      <a:r>
                        <a:rPr kumimoji="0" lang="en-IN" altLang="en-US" sz="1800" b="0" i="1" u="none" strike="noStrike" cap="none" normalizeH="0" baseline="0" dirty="0">
                          <a:ln>
                            <a:noFill/>
                          </a:ln>
                          <a:solidFill>
                            <a:srgbClr val="FFFFFF"/>
                          </a:solidFill>
                          <a:effectLst/>
                          <a:latin typeface="Arial" charset="0"/>
                          <a:ea typeface="ヒラギノ角ゴ Pro W3" charset="-128"/>
                        </a:rPr>
                        <a:t>C</a:t>
                      </a:r>
                      <a:r>
                        <a:rPr kumimoji="0" lang="en-IN" altLang="en-US" sz="1800" b="1" i="0" u="none" strike="noStrike" cap="none" normalizeH="0" baseline="0" dirty="0">
                          <a:ln>
                            <a:noFill/>
                          </a:ln>
                          <a:solidFill>
                            <a:srgbClr val="FFFFFF"/>
                          </a:solidFill>
                          <a:effectLst/>
                          <a:latin typeface="Arial" charset="0"/>
                          <a:ea typeface="ヒラギノ角ゴ Pro W3" charset="-128"/>
                        </a:rPr>
                        <a:t>)</a:t>
                      </a:r>
                      <a:endParaRPr kumimoji="0" lang="en-US" altLang="en-US" sz="1800" b="1" i="0" u="none" strike="noStrike" cap="none" normalizeH="0" baseline="0" dirty="0">
                        <a:ln>
                          <a:noFill/>
                        </a:ln>
                        <a:solidFill>
                          <a:srgbClr val="FFFFFF"/>
                        </a:solidFill>
                        <a:effectLst/>
                        <a:latin typeface="Arial" charset="0"/>
                        <a:ea typeface="ヒラギノ角ゴ Pro W3" charset="-128"/>
                      </a:endParaRPr>
                    </a:p>
                  </a:txBody>
                  <a:tcPr marT="45727" marB="4572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1801812">
                <a:tc>
                  <a:txBody>
                    <a:bodyPr/>
                    <a:lstStyle>
                      <a:lvl1pPr marL="285750" indent="-285750"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285750" marR="0" lvl="0" indent="-285750" algn="l" defTabSz="457200" rtl="0" eaLnBrk="1" fontAlgn="base" latinLnBrk="0" hangingPunct="1">
                        <a:lnSpc>
                          <a:spcPct val="100000"/>
                        </a:lnSpc>
                        <a:spcBef>
                          <a:spcPct val="0"/>
                        </a:spcBef>
                        <a:spcAft>
                          <a:spcPct val="0"/>
                        </a:spcAft>
                        <a:buClrTx/>
                        <a:buSzTx/>
                        <a:buFont typeface="Arial" charset="0"/>
                        <a:buChar char="•"/>
                        <a:tabLst/>
                      </a:pPr>
                      <a:r>
                        <a:rPr kumimoji="0" lang="en-IN" altLang="en-US" sz="1800" b="0" i="0" u="none" strike="noStrike" cap="none" normalizeH="0" baseline="0" dirty="0">
                          <a:ln>
                            <a:noFill/>
                          </a:ln>
                          <a:solidFill>
                            <a:srgbClr val="000000"/>
                          </a:solidFill>
                          <a:effectLst/>
                          <a:latin typeface="Arial" charset="0"/>
                          <a:ea typeface="ヒラギノ角ゴ Pro W3" charset="-128"/>
                        </a:rPr>
                        <a:t>Horizontal integration through M&amp;A</a:t>
                      </a:r>
                      <a:endParaRPr kumimoji="0" lang="en-US" altLang="en-US" sz="1800" b="0" i="0" u="none" strike="noStrike" cap="none" normalizeH="0" baseline="0" dirty="0">
                        <a:ln>
                          <a:noFill/>
                        </a:ln>
                        <a:solidFill>
                          <a:srgbClr val="000000"/>
                        </a:solidFill>
                        <a:effectLst/>
                        <a:latin typeface="Arial" charset="0"/>
                        <a:ea typeface="ヒラギノ角ゴ Pro W3" charset="-128"/>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285750" indent="-285750"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285750" marR="0" lvl="0" indent="-285750" algn="l" defTabSz="4572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a:ln>
                            <a:noFill/>
                          </a:ln>
                          <a:solidFill>
                            <a:srgbClr val="000000"/>
                          </a:solidFill>
                          <a:effectLst/>
                          <a:latin typeface="Arial" charset="0"/>
                          <a:ea typeface="ヒラギノ角ゴ Pro W3" charset="-128"/>
                        </a:rPr>
                        <a:t>Reduction in competitive intensity</a:t>
                      </a:r>
                    </a:p>
                    <a:p>
                      <a:pPr marL="285750" marR="0" lvl="0" indent="-285750" algn="l" defTabSz="4572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a:ln>
                            <a:noFill/>
                          </a:ln>
                          <a:solidFill>
                            <a:srgbClr val="000000"/>
                          </a:solidFill>
                          <a:effectLst/>
                          <a:latin typeface="Arial" charset="0"/>
                          <a:ea typeface="ヒラギノ角ゴ Pro W3" charset="-128"/>
                        </a:rPr>
                        <a:t>Lower costs</a:t>
                      </a:r>
                    </a:p>
                    <a:p>
                      <a:pPr marL="285750" marR="0" lvl="0" indent="-285750" algn="l" defTabSz="457200" rtl="0" eaLnBrk="1" fontAlgn="base" latinLnBrk="0" hangingPunct="1">
                        <a:lnSpc>
                          <a:spcPct val="100000"/>
                        </a:lnSpc>
                        <a:spcBef>
                          <a:spcPct val="0"/>
                        </a:spcBef>
                        <a:spcAft>
                          <a:spcPct val="0"/>
                        </a:spcAft>
                        <a:buClrTx/>
                        <a:buSzTx/>
                        <a:buFont typeface="Arial" charset="0"/>
                        <a:buChar char="•"/>
                        <a:tabLst/>
                      </a:pPr>
                      <a:r>
                        <a:rPr kumimoji="0" lang="en-IN" altLang="en-US" sz="1800" b="0" i="0" u="none" strike="noStrike" cap="none" normalizeH="0" baseline="0" dirty="0">
                          <a:ln>
                            <a:noFill/>
                          </a:ln>
                          <a:solidFill>
                            <a:srgbClr val="000000"/>
                          </a:solidFill>
                          <a:effectLst/>
                          <a:latin typeface="Arial" charset="0"/>
                          <a:ea typeface="ヒラギノ角ゴ Pro W3" charset="-128"/>
                        </a:rPr>
                        <a:t>Increased differentiation</a:t>
                      </a:r>
                      <a:endParaRPr kumimoji="0" lang="en-US" altLang="en-US" sz="1800" b="0" i="0" u="none" strike="noStrike" cap="none" normalizeH="0" baseline="0" dirty="0">
                        <a:ln>
                          <a:noFill/>
                        </a:ln>
                        <a:solidFill>
                          <a:srgbClr val="000000"/>
                        </a:solidFill>
                        <a:effectLst/>
                        <a:latin typeface="Arial" charset="0"/>
                        <a:ea typeface="ヒラギノ角ゴ Pro W3" charset="-128"/>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285750" indent="-285750"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285750" marR="0" lvl="0" indent="-285750" algn="l" defTabSz="4572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a:ln>
                            <a:noFill/>
                          </a:ln>
                          <a:solidFill>
                            <a:srgbClr val="000000"/>
                          </a:solidFill>
                          <a:effectLst/>
                          <a:latin typeface="Arial" charset="0"/>
                          <a:ea typeface="ヒラギノ角ゴ Pro W3" charset="-128"/>
                        </a:rPr>
                        <a:t>Integration failure</a:t>
                      </a:r>
                    </a:p>
                    <a:p>
                      <a:pPr marL="285750" marR="0" lvl="0" indent="-285750" algn="l" defTabSz="457200" rtl="0" eaLnBrk="1" fontAlgn="base" latinLnBrk="0" hangingPunct="1">
                        <a:lnSpc>
                          <a:spcPct val="100000"/>
                        </a:lnSpc>
                        <a:spcBef>
                          <a:spcPct val="0"/>
                        </a:spcBef>
                        <a:spcAft>
                          <a:spcPct val="0"/>
                        </a:spcAft>
                        <a:buClrTx/>
                        <a:buSzTx/>
                        <a:buFont typeface="Arial" charset="0"/>
                        <a:buChar char="•"/>
                        <a:tabLst/>
                      </a:pPr>
                      <a:r>
                        <a:rPr kumimoji="0" lang="en-US" altLang="en-US" sz="1800" b="0" i="0" u="none" strike="noStrike" cap="none" normalizeH="0" baseline="0" dirty="0">
                          <a:ln>
                            <a:noFill/>
                          </a:ln>
                          <a:solidFill>
                            <a:srgbClr val="000000"/>
                          </a:solidFill>
                          <a:effectLst/>
                          <a:latin typeface="Arial" charset="0"/>
                          <a:ea typeface="ヒラギノ角ゴ Pro W3" charset="-128"/>
                        </a:rPr>
                        <a:t>Reduced flexibility</a:t>
                      </a:r>
                    </a:p>
                    <a:p>
                      <a:pPr marL="285750" marR="0" lvl="0" indent="-285750" algn="l" defTabSz="457200" rtl="0" eaLnBrk="1" fontAlgn="base" latinLnBrk="0" hangingPunct="1">
                        <a:lnSpc>
                          <a:spcPct val="100000"/>
                        </a:lnSpc>
                        <a:spcBef>
                          <a:spcPct val="0"/>
                        </a:spcBef>
                        <a:spcAft>
                          <a:spcPct val="0"/>
                        </a:spcAft>
                        <a:buClrTx/>
                        <a:buSzTx/>
                        <a:buFont typeface="Arial" charset="0"/>
                        <a:buChar char="•"/>
                        <a:tabLst/>
                      </a:pPr>
                      <a:r>
                        <a:rPr kumimoji="0" lang="en-IN" altLang="en-US" sz="1800" b="0" i="0" u="none" strike="noStrike" cap="none" normalizeH="0" baseline="0" dirty="0">
                          <a:ln>
                            <a:noFill/>
                          </a:ln>
                          <a:solidFill>
                            <a:srgbClr val="000000"/>
                          </a:solidFill>
                          <a:effectLst/>
                          <a:latin typeface="Arial" charset="0"/>
                          <a:ea typeface="ヒラギノ角ゴ Pro W3" charset="-128"/>
                        </a:rPr>
                        <a:t>Increased potential for legal repercussions</a:t>
                      </a:r>
                      <a:endParaRPr kumimoji="0" lang="en-US" altLang="en-US" sz="1800" b="0" i="0" u="none" strike="noStrike" cap="none" normalizeH="0" baseline="0" dirty="0">
                        <a:ln>
                          <a:noFill/>
                        </a:ln>
                        <a:solidFill>
                          <a:srgbClr val="000000"/>
                        </a:solidFill>
                        <a:effectLst/>
                        <a:latin typeface="Arial" charset="0"/>
                        <a:ea typeface="ヒラギノ角ゴ Pro W3" charset="-128"/>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
        <p:nvSpPr>
          <p:cNvPr id="130050" name="Content Placeholder 3">
            <a:extLst>
              <a:ext uri="{FF2B5EF4-FFF2-40B4-BE49-F238E27FC236}">
                <a16:creationId xmlns:a16="http://schemas.microsoft.com/office/drawing/2014/main" id="{D1F47B9B-7EFD-4C39-A294-4A1283742D59}"/>
              </a:ext>
            </a:extLst>
          </p:cNvPr>
          <p:cNvSpPr>
            <a:spLocks noGrp="1"/>
          </p:cNvSpPr>
          <p:nvPr>
            <p:ph sz="half" idx="2"/>
          </p:nvPr>
        </p:nvSpPr>
        <p:spPr bwMode="auto">
          <a:xfrm>
            <a:off x="7315200" y="6094413"/>
            <a:ext cx="1600200" cy="434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9.5</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itle 1">
            <a:extLst>
              <a:ext uri="{FF2B5EF4-FFF2-40B4-BE49-F238E27FC236}">
                <a16:creationId xmlns:a16="http://schemas.microsoft.com/office/drawing/2014/main" id="{B3BBD7D9-501C-4478-828A-D097593B019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Why Do Firms Acquire Other Firms?</a:t>
            </a:r>
          </a:p>
        </p:txBody>
      </p:sp>
      <p:sp>
        <p:nvSpPr>
          <p:cNvPr id="131074" name="Content Placeholder 2">
            <a:extLst>
              <a:ext uri="{FF2B5EF4-FFF2-40B4-BE49-F238E27FC236}">
                <a16:creationId xmlns:a16="http://schemas.microsoft.com/office/drawing/2014/main" id="{20ACFA29-DA7E-4165-AEB7-AF6BAC6BBBA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To access new markets &amp; distribution channels</a:t>
            </a:r>
          </a:p>
          <a:p>
            <a:pPr lvl="1">
              <a:spcBef>
                <a:spcPct val="0"/>
              </a:spcBef>
              <a:spcAft>
                <a:spcPts val="600"/>
              </a:spcAft>
            </a:pPr>
            <a:r>
              <a:rPr lang="en-US" altLang="en-US" dirty="0">
                <a:cs typeface="Arial" panose="020B0604020202020204" pitchFamily="34" charset="0"/>
              </a:rPr>
              <a:t>To overcome entry barriers</a:t>
            </a:r>
          </a:p>
          <a:p>
            <a:pPr lvl="1">
              <a:spcBef>
                <a:spcPct val="0"/>
              </a:spcBef>
              <a:spcAft>
                <a:spcPts val="600"/>
              </a:spcAft>
            </a:pPr>
            <a:r>
              <a:rPr lang="en-US" altLang="en-US" dirty="0">
                <a:ea typeface="ヒラギノ角ゴ Pro W3" pitchFamily="122" charset="-128"/>
              </a:rPr>
              <a:t>To access new capabilities or competencies</a:t>
            </a:r>
          </a:p>
          <a:p>
            <a:pPr>
              <a:spcBef>
                <a:spcPct val="0"/>
              </a:spcBef>
              <a:spcAft>
                <a:spcPts val="600"/>
              </a:spcAft>
            </a:pPr>
            <a:r>
              <a:rPr lang="en-US" altLang="en-US" dirty="0">
                <a:ea typeface="ヒラギノ角ゴ Pro W3" pitchFamily="122" charset="-128"/>
              </a:rPr>
              <a:t>To preempt rivals</a:t>
            </a:r>
          </a:p>
          <a:p>
            <a:pPr lvl="1">
              <a:spcBef>
                <a:spcPct val="0"/>
              </a:spcBef>
              <a:spcAft>
                <a:spcPts val="600"/>
              </a:spcAft>
            </a:pPr>
            <a:r>
              <a:rPr lang="en-US" altLang="en-US" dirty="0">
                <a:ea typeface="ヒラギノ角ゴ Pro W3" pitchFamily="122" charset="-128"/>
              </a:rPr>
              <a:t>Facebook and Google are famous for this</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le 1">
            <a:extLst>
              <a:ext uri="{FF2B5EF4-FFF2-40B4-BE49-F238E27FC236}">
                <a16:creationId xmlns:a16="http://schemas.microsoft.com/office/drawing/2014/main" id="{4C2016E2-6D40-47AA-97F4-A239354C17C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M&amp;A and Competitive Advantage</a:t>
            </a:r>
          </a:p>
        </p:txBody>
      </p:sp>
      <p:sp>
        <p:nvSpPr>
          <p:cNvPr id="133122" name="Content Placeholder 2">
            <a:extLst>
              <a:ext uri="{FF2B5EF4-FFF2-40B4-BE49-F238E27FC236}">
                <a16:creationId xmlns:a16="http://schemas.microsoft.com/office/drawing/2014/main" id="{2FF1B541-2B9C-423C-8674-16E7A73A38C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In most cases mergers and acquisitions:</a:t>
            </a:r>
          </a:p>
          <a:p>
            <a:pPr lvl="1"/>
            <a:r>
              <a:rPr lang="en-US" altLang="en-US" dirty="0">
                <a:ea typeface="ヒラギノ角ゴ Pro W3" pitchFamily="122" charset="-128"/>
              </a:rPr>
              <a:t>Do not create competitive advantage</a:t>
            </a:r>
          </a:p>
          <a:p>
            <a:pPr lvl="1"/>
            <a:r>
              <a:rPr lang="en-US" altLang="en-US" dirty="0">
                <a:cs typeface="Arial" panose="020B0604020202020204" pitchFamily="34" charset="0"/>
              </a:rPr>
              <a:t>Do not realize anticipated synergies</a:t>
            </a:r>
            <a:endParaRPr lang="en-US" altLang="ja-JP" dirty="0"/>
          </a:p>
          <a:p>
            <a:r>
              <a:rPr lang="en-US" altLang="en-US" dirty="0">
                <a:ea typeface="ヒラギノ角ゴ Pro W3" pitchFamily="122" charset="-128"/>
              </a:rPr>
              <a:t>Why mergers take place:</a:t>
            </a:r>
          </a:p>
          <a:p>
            <a:pPr lvl="1"/>
            <a:r>
              <a:rPr lang="en-US" altLang="en-US" dirty="0">
                <a:cs typeface="Arial" panose="020B0604020202020204" pitchFamily="34" charset="0"/>
              </a:rPr>
              <a:t>Principal-agent problems</a:t>
            </a:r>
          </a:p>
          <a:p>
            <a:pPr lvl="1"/>
            <a:r>
              <a:rPr lang="en-US" altLang="en-US" dirty="0">
                <a:cs typeface="Arial" panose="020B0604020202020204" pitchFamily="34" charset="0"/>
              </a:rPr>
              <a:t>The desire to overcome competitive disadvantage</a:t>
            </a:r>
          </a:p>
          <a:p>
            <a:pPr lvl="1"/>
            <a:r>
              <a:rPr lang="en-US" altLang="en-US" dirty="0">
                <a:cs typeface="Arial" panose="020B0604020202020204" pitchFamily="34" charset="0"/>
              </a:rPr>
              <a:t>Superior acquisition and integration capability</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a:extLst>
              <a:ext uri="{FF2B5EF4-FFF2-40B4-BE49-F238E27FC236}">
                <a16:creationId xmlns:a16="http://schemas.microsoft.com/office/drawing/2014/main" id="{1E4CD8AB-44EC-4BCC-B423-36E48202DA7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Principal – Agent Problems</a:t>
            </a:r>
          </a:p>
        </p:txBody>
      </p:sp>
      <p:sp>
        <p:nvSpPr>
          <p:cNvPr id="135170" name="Content Placeholder 2">
            <a:extLst>
              <a:ext uri="{FF2B5EF4-FFF2-40B4-BE49-F238E27FC236}">
                <a16:creationId xmlns:a16="http://schemas.microsoft.com/office/drawing/2014/main" id="{11462700-9217-43D3-8809-80DD2B2649E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Managers incentives to acquire:</a:t>
            </a:r>
          </a:p>
          <a:p>
            <a:pPr lvl="1"/>
            <a:r>
              <a:rPr lang="en-US" altLang="en-US" dirty="0">
                <a:cs typeface="Arial" panose="020B0604020202020204" pitchFamily="34" charset="0"/>
              </a:rPr>
              <a:t>To build a larger empire</a:t>
            </a:r>
          </a:p>
          <a:p>
            <a:pPr lvl="1"/>
            <a:r>
              <a:rPr lang="en-US" altLang="en-US" dirty="0">
                <a:cs typeface="Arial" panose="020B0604020202020204" pitchFamily="34" charset="0"/>
              </a:rPr>
              <a:t>To receive prestige, power, and pay</a:t>
            </a:r>
          </a:p>
          <a:p>
            <a:r>
              <a:rPr lang="en-US" altLang="en-US" dirty="0">
                <a:ea typeface="ヒラギノ角ゴ Pro W3" pitchFamily="122" charset="-128"/>
              </a:rPr>
              <a:t>Managerial hubris:</a:t>
            </a:r>
          </a:p>
          <a:p>
            <a:pPr lvl="1"/>
            <a:r>
              <a:rPr lang="en-US" altLang="en-US" dirty="0">
                <a:cs typeface="Arial" panose="020B0604020202020204" pitchFamily="34" charset="0"/>
              </a:rPr>
              <a:t>A form of self-delusion</a:t>
            </a:r>
          </a:p>
          <a:p>
            <a:pPr lvl="1"/>
            <a:r>
              <a:rPr lang="en-US" altLang="en-US" dirty="0">
                <a:cs typeface="Arial" panose="020B0604020202020204" pitchFamily="34" charset="0"/>
              </a:rPr>
              <a:t>Managers convince themselves of their superior skills </a:t>
            </a:r>
          </a:p>
          <a:p>
            <a:pPr lvl="1"/>
            <a:r>
              <a:rPr lang="en-US" altLang="en-US" dirty="0">
                <a:cs typeface="Arial" panose="020B0604020202020204" pitchFamily="34" charset="0"/>
              </a:rPr>
              <a:t>They see themselves as exceptions to the rule</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Tree>
    <p:extLst>
      <p:ext uri="{BB962C8B-B14F-4D97-AF65-F5344CB8AC3E}">
        <p14:creationId xmlns:p14="http://schemas.microsoft.com/office/powerpoint/2010/main" val="306078309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B385BF74-1D3C-4970-B293-C89B0E4C44B2}"/>
              </a:ext>
            </a:extLst>
          </p:cNvPr>
          <p:cNvSpPr>
            <a:spLocks noGrp="1"/>
          </p:cNvSpPr>
          <p:nvPr>
            <p:ph type="title"/>
          </p:nvPr>
        </p:nvSpPr>
        <p:spPr/>
        <p:txBody>
          <a:bodyPr>
            <a:normAutofit fontScale="90000"/>
          </a:bodyPr>
          <a:lstStyle/>
          <a:p>
            <a:pPr>
              <a:defRPr/>
            </a:pPr>
            <a:r>
              <a:rPr lang="en-US" sz="4000" dirty="0">
                <a:latin typeface="+mn-lt"/>
                <a:cs typeface="Arial" charset="0"/>
              </a:rPr>
              <a:t>Learning Objectives </a:t>
            </a:r>
            <a:r>
              <a:rPr lang="en-US" sz="2200" dirty="0">
                <a:latin typeface="Arial" charset="0"/>
                <a:cs typeface="Arial" charset="0"/>
              </a:rPr>
              <a:t>(1 of 2)</a:t>
            </a:r>
          </a:p>
        </p:txBody>
      </p:sp>
      <p:sp>
        <p:nvSpPr>
          <p:cNvPr id="87042" name="Content Placeholder 2">
            <a:extLst>
              <a:ext uri="{FF2B5EF4-FFF2-40B4-BE49-F238E27FC236}">
                <a16:creationId xmlns:a16="http://schemas.microsoft.com/office/drawing/2014/main" id="{69023BD1-145C-4544-BA61-7309133BD17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9-1	Apply the build-borrow-or-buy framework to guide corporate strategy.</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9-2	Define strategic alliances, and explain why they are important to implement corporate strategy and why firms enter into them.</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9-3	Describe three alliance governance mechanisms and evaluate their pros and cons.</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9-4	Describe the three phases of alliance management and explain how an alliance management capability can lead to a competitive advantage.</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9-5	Differentiate between mergers and acquisitions, and explain why firms would use either to execute corporate strategy.</a:t>
            </a:r>
            <a:endParaRPr lang="en-US" altLang="en-US" sz="2000" dirty="0">
              <a:cs typeface="Arial" panose="020B0604020202020204"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17" name="Title 1">
            <a:extLst>
              <a:ext uri="{FF2B5EF4-FFF2-40B4-BE49-F238E27FC236}">
                <a16:creationId xmlns:a16="http://schemas.microsoft.com/office/drawing/2014/main" id="{727FAD30-8556-4D6E-A56C-C6689804B84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1 The AFI Strategy Framework</a:t>
            </a:r>
          </a:p>
        </p:txBody>
      </p:sp>
      <p:sp>
        <p:nvSpPr>
          <p:cNvPr id="137218" name="Content Placeholder 9">
            <a:extLst>
              <a:ext uri="{FF2B5EF4-FFF2-40B4-BE49-F238E27FC236}">
                <a16:creationId xmlns:a16="http://schemas.microsoft.com/office/drawing/2014/main" id="{A547A8C8-C0A0-4F1D-88D4-A93479683FAF}"/>
              </a:ext>
            </a:extLst>
          </p:cNvPr>
          <p:cNvSpPr>
            <a:spLocks noGrp="1"/>
          </p:cNvSpPr>
          <p:nvPr>
            <p:ph idx="1"/>
          </p:nvPr>
        </p:nvSpPr>
        <p:spPr bwMode="auto">
          <a:xfrm>
            <a:off x="457200" y="1371600"/>
            <a:ext cx="82296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a:buFont typeface="Arial" panose="020B0604020202020204" pitchFamily="34" charset="0"/>
              <a:buNone/>
            </a:pPr>
            <a:r>
              <a:rPr lang="en-US" altLang="en-US" sz="1200" dirty="0"/>
              <a:t>Each of these outer five circles have a brief description beside them to explain what the circle means:</a:t>
            </a:r>
          </a:p>
          <a:p>
            <a:pPr>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137219" name="Text Placeholder 11">
            <a:extLst>
              <a:ext uri="{FF2B5EF4-FFF2-40B4-BE49-F238E27FC236}">
                <a16:creationId xmlns:a16="http://schemas.microsoft.com/office/drawing/2014/main" id="{C7A12BBA-57B7-4990-9E69-98B8347042A9}"/>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1" name="Title 1">
            <a:extLst>
              <a:ext uri="{FF2B5EF4-FFF2-40B4-BE49-F238E27FC236}">
                <a16:creationId xmlns:a16="http://schemas.microsoft.com/office/drawing/2014/main" id="{EAB7DF16-8A0C-4F05-B32F-DD6DF0D60AD3}"/>
              </a:ext>
            </a:extLst>
          </p:cNvPr>
          <p:cNvSpPr>
            <a:spLocks noGrp="1"/>
          </p:cNvSpPr>
          <p:nvPr>
            <p:ph type="title"/>
          </p:nvPr>
        </p:nvSpPr>
        <p:spPr bwMode="auto">
          <a:xfrm>
            <a:off x="-41275" y="203200"/>
            <a:ext cx="91440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2 </a:t>
            </a:r>
            <a:r>
              <a:rPr lang="en-US" altLang="en-US" sz="3200" dirty="0">
                <a:cs typeface="Arial" panose="020B0604020202020204" pitchFamily="34" charset="0"/>
              </a:rPr>
              <a:t>The Build-Borrow-or-Buy Framework</a:t>
            </a:r>
            <a:endParaRPr lang="en-US" altLang="en-US" sz="3200" dirty="0"/>
          </a:p>
        </p:txBody>
      </p:sp>
      <p:sp>
        <p:nvSpPr>
          <p:cNvPr id="138242" name="Content Placeholder 9">
            <a:extLst>
              <a:ext uri="{FF2B5EF4-FFF2-40B4-BE49-F238E27FC236}">
                <a16:creationId xmlns:a16="http://schemas.microsoft.com/office/drawing/2014/main" id="{D6AB648E-B899-456B-98E7-D194BB2F61C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In this approach, executives must determine the degree to which certain conditions apply, either high or low, by responding to up to four questions sequentially before finding the best course. The questions cover issues of relevancy, tradability, closeness, and integration: </a:t>
            </a:r>
          </a:p>
          <a:p>
            <a:pPr marL="0" indent="0">
              <a:buFont typeface="Arial" panose="020B0604020202020204" pitchFamily="34" charset="0"/>
              <a:buNone/>
            </a:pPr>
            <a:r>
              <a:rPr lang="en-US" altLang="en-US" sz="2000" dirty="0"/>
              <a:t>1. How relevant are internal resources? If high, conduct internal development (BUILD), if low:</a:t>
            </a:r>
          </a:p>
          <a:p>
            <a:pPr marL="0" indent="0">
              <a:buFont typeface="Arial" panose="020B0604020202020204" pitchFamily="34" charset="0"/>
              <a:buNone/>
            </a:pPr>
            <a:r>
              <a:rPr lang="en-US" altLang="en-US" sz="2000" dirty="0"/>
              <a:t>2. How tradable are the targeted resources? If high, determine the type of strategic alliance (contract, licensing, equity alliance, joint venture aka BORROW), if low:</a:t>
            </a:r>
          </a:p>
          <a:p>
            <a:pPr marL="0" indent="0">
              <a:buFont typeface="Arial" panose="020B0604020202020204" pitchFamily="34" charset="0"/>
              <a:buNone/>
            </a:pPr>
            <a:r>
              <a:rPr lang="en-US" altLang="en-US" sz="2000" dirty="0"/>
              <a:t>3. How close to your resource partner? If high, determine the type of strategic alliance, if low:</a:t>
            </a:r>
          </a:p>
          <a:p>
            <a:pPr marL="0" indent="0">
              <a:buFont typeface="Arial" panose="020B0604020202020204" pitchFamily="34" charset="0"/>
              <a:buNone/>
            </a:pPr>
            <a:r>
              <a:rPr lang="en-US" altLang="en-US" sz="2000" dirty="0"/>
              <a:t>4. How well can you integrate the target firm? If high, acquire (BUY), if low, revisit the build-borrow-buy options or reformulate strategy.</a:t>
            </a:r>
          </a:p>
        </p:txBody>
      </p:sp>
      <p:sp>
        <p:nvSpPr>
          <p:cNvPr id="138243" name="Text Placeholder 11">
            <a:extLst>
              <a:ext uri="{FF2B5EF4-FFF2-40B4-BE49-F238E27FC236}">
                <a16:creationId xmlns:a16="http://schemas.microsoft.com/office/drawing/2014/main" id="{FA33B251-F4BE-496E-9DB7-4F3721576908}"/>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5" name="Title 1">
            <a:extLst>
              <a:ext uri="{FF2B5EF4-FFF2-40B4-BE49-F238E27FC236}">
                <a16:creationId xmlns:a16="http://schemas.microsoft.com/office/drawing/2014/main" id="{E371B554-AC06-4BB5-A3BF-FC1047EE0BD0}"/>
              </a:ext>
            </a:extLst>
          </p:cNvPr>
          <p:cNvSpPr>
            <a:spLocks noGrp="1"/>
          </p:cNvSpPr>
          <p:nvPr>
            <p:ph type="title"/>
          </p:nvPr>
        </p:nvSpPr>
        <p:spPr bwMode="auto">
          <a:xfrm>
            <a:off x="-41275" y="76200"/>
            <a:ext cx="9144000"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3 </a:t>
            </a:r>
            <a:r>
              <a:rPr lang="en-US" altLang="en-US" sz="2800" dirty="0">
                <a:ea typeface="ヒラギノ角ゴ Pro W3" pitchFamily="122" charset="-128"/>
              </a:rPr>
              <a:t>Three Alliance-Related Tasks Must Be </a:t>
            </a:r>
            <a:br>
              <a:rPr lang="en-US" altLang="en-US" sz="2800" dirty="0">
                <a:ea typeface="ヒラギノ角ゴ Pro W3" pitchFamily="122" charset="-128"/>
              </a:rPr>
            </a:br>
            <a:r>
              <a:rPr lang="en-US" altLang="en-US" sz="2800" dirty="0">
                <a:ea typeface="ヒラギノ角ゴ Pro W3" pitchFamily="122" charset="-128"/>
              </a:rPr>
              <a:t>Managed Concurrently</a:t>
            </a:r>
            <a:endParaRPr lang="en-US" altLang="en-US" sz="2800" dirty="0"/>
          </a:p>
        </p:txBody>
      </p:sp>
      <p:sp>
        <p:nvSpPr>
          <p:cNvPr id="201731" name="Content Placeholder 9">
            <a:extLst>
              <a:ext uri="{FF2B5EF4-FFF2-40B4-BE49-F238E27FC236}">
                <a16:creationId xmlns:a16="http://schemas.microsoft.com/office/drawing/2014/main" id="{FF048BE5-0AC5-4828-8B56-A48E27E95E8A}"/>
              </a:ext>
            </a:extLst>
          </p:cNvPr>
          <p:cNvSpPr>
            <a:spLocks noGrp="1"/>
          </p:cNvSpPr>
          <p:nvPr>
            <p:ph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defRPr/>
            </a:pPr>
            <a:r>
              <a:rPr lang="en-US" altLang="en-US" sz="2000" dirty="0"/>
              <a:t>This image shows three arrows which are arranged sequentially and feed into each other. These arrows say, respectively: </a:t>
            </a:r>
          </a:p>
          <a:p>
            <a:pPr>
              <a:defRPr/>
            </a:pPr>
            <a:r>
              <a:rPr lang="en-US" altLang="en-US" sz="2000" dirty="0"/>
              <a:t>Partner selection and alliance formation</a:t>
            </a:r>
          </a:p>
          <a:p>
            <a:pPr>
              <a:defRPr/>
            </a:pPr>
            <a:r>
              <a:rPr lang="en-US" altLang="en-US" sz="2000" dirty="0"/>
              <a:t>Alliance design and governance</a:t>
            </a:r>
          </a:p>
          <a:p>
            <a:pPr>
              <a:defRPr/>
            </a:pPr>
            <a:r>
              <a:rPr lang="en-US" altLang="en-US" sz="2000" dirty="0"/>
              <a:t>Post-formation alliance management</a:t>
            </a:r>
          </a:p>
          <a:p>
            <a:pPr marL="0" indent="0">
              <a:buFont typeface="Arial" panose="020B0604020202020204" pitchFamily="34" charset="0"/>
              <a:buNone/>
              <a:defRPr/>
            </a:pPr>
            <a:r>
              <a:rPr lang="en-US" altLang="en-US" sz="2000" dirty="0"/>
              <a:t>If a firm can effectively manage these three alliance-related tasks concurrently, often across a portfolio of many different alliances, then they can claim that they have alliance management capability. </a:t>
            </a:r>
          </a:p>
        </p:txBody>
      </p:sp>
      <p:sp>
        <p:nvSpPr>
          <p:cNvPr id="139267" name="Text Placeholder 11">
            <a:extLst>
              <a:ext uri="{FF2B5EF4-FFF2-40B4-BE49-F238E27FC236}">
                <a16:creationId xmlns:a16="http://schemas.microsoft.com/office/drawing/2014/main" id="{471D4FE3-B86A-44E3-B9CC-3E9A09D8563B}"/>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0289" name="Title 1">
            <a:extLst>
              <a:ext uri="{FF2B5EF4-FFF2-40B4-BE49-F238E27FC236}">
                <a16:creationId xmlns:a16="http://schemas.microsoft.com/office/drawing/2014/main" id="{DB5AE751-A9FD-4EC8-8867-D82B58AC2237}"/>
              </a:ext>
            </a:extLst>
          </p:cNvPr>
          <p:cNvSpPr>
            <a:spLocks noGrp="1"/>
          </p:cNvSpPr>
          <p:nvPr>
            <p:ph type="title"/>
          </p:nvPr>
        </p:nvSpPr>
        <p:spPr bwMode="auto">
          <a:xfrm>
            <a:off x="0" y="228600"/>
            <a:ext cx="88392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4 </a:t>
            </a:r>
            <a:r>
              <a:rPr lang="en-US" altLang="en-US" sz="3200" dirty="0">
                <a:ea typeface="ヒラギノ角ゴ Pro W3" pitchFamily="122" charset="-128"/>
              </a:rPr>
              <a:t>How to Make Alliances Work</a:t>
            </a:r>
            <a:endParaRPr lang="en-US" altLang="en-US" sz="3200" dirty="0"/>
          </a:p>
        </p:txBody>
      </p:sp>
      <p:sp>
        <p:nvSpPr>
          <p:cNvPr id="140290" name="Content Placeholder 9">
            <a:extLst>
              <a:ext uri="{FF2B5EF4-FFF2-40B4-BE49-F238E27FC236}">
                <a16:creationId xmlns:a16="http://schemas.microsoft.com/office/drawing/2014/main" id="{1C50948A-70B1-4274-A1AC-E7B3596FFF53}"/>
              </a:ext>
            </a:extLst>
          </p:cNvPr>
          <p:cNvSpPr>
            <a:spLocks noGrp="1"/>
          </p:cNvSpPr>
          <p:nvPr>
            <p:ph idx="1"/>
          </p:nvPr>
        </p:nvSpPr>
        <p:spPr bwMode="auto">
          <a:xfrm>
            <a:off x="457200" y="1371600"/>
            <a:ext cx="822960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image shows how alliance partnerships need to create resource combinations that obey the VRIO criteria through relation-specific investments, establish knowledge-sharing routines, and build interfirm trust. Each of these three elements are presented in individual boxes with arrows pointing to each other, and are all contained within the same outer circle with the words "effective alliance governance" placed inside the circle.</a:t>
            </a:r>
          </a:p>
        </p:txBody>
      </p:sp>
      <p:sp>
        <p:nvSpPr>
          <p:cNvPr id="140291" name="Text Placeholder 11">
            <a:extLst>
              <a:ext uri="{FF2B5EF4-FFF2-40B4-BE49-F238E27FC236}">
                <a16:creationId xmlns:a16="http://schemas.microsoft.com/office/drawing/2014/main" id="{F0BD6C2C-CFB9-4DB9-BBA9-7443D57197E8}"/>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a:extLst>
              <a:ext uri="{FF2B5EF4-FFF2-40B4-BE49-F238E27FC236}">
                <a16:creationId xmlns:a16="http://schemas.microsoft.com/office/drawing/2014/main" id="{D3640478-C495-4F03-A836-CDCFDF79CAD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cs typeface="Arial" panose="020B0604020202020204" pitchFamily="34" charset="0"/>
              </a:rPr>
              <a:t>Learning Objectives </a:t>
            </a:r>
            <a:r>
              <a:rPr lang="en-US" altLang="en-US" sz="1800" dirty="0">
                <a:latin typeface="Arial" panose="020B0604020202020204" pitchFamily="34" charset="0"/>
                <a:cs typeface="Arial" panose="020B0604020202020204" pitchFamily="34" charset="0"/>
              </a:rPr>
              <a:t>(2 of 2)</a:t>
            </a:r>
            <a:endParaRPr lang="en-US" altLang="en-US" sz="2900" dirty="0">
              <a:latin typeface="Arial" panose="020B0604020202020204" pitchFamily="34" charset="0"/>
              <a:cs typeface="Arial" panose="020B0604020202020204" pitchFamily="34" charset="0"/>
            </a:endParaRPr>
          </a:p>
        </p:txBody>
      </p:sp>
      <p:sp>
        <p:nvSpPr>
          <p:cNvPr id="89090" name="Content Placeholder 2">
            <a:extLst>
              <a:ext uri="{FF2B5EF4-FFF2-40B4-BE49-F238E27FC236}">
                <a16:creationId xmlns:a16="http://schemas.microsoft.com/office/drawing/2014/main" id="{84E2CC08-E44A-4352-BA40-E32E9AD2242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9-6	Define horizontal integration and evaluate the advantages and disadvantages of this option to execute corporate-level strategy.</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9-7	Explain why firms engage in acquisitions.</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9-8	Evaluate whether mergers and acquisitions lead to competitive advantage.</a:t>
            </a:r>
            <a:endParaRPr lang="en-US" altLang="en-US" sz="2000" dirty="0">
              <a:cs typeface="Arial" panose="020B0604020202020204" pitchFamily="34"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6B700A08-97DC-47A0-8CC3-4D0D783E6174}"/>
              </a:ext>
            </a:extLst>
          </p:cNvPr>
          <p:cNvSpPr>
            <a:spLocks noGrp="1"/>
          </p:cNvSpPr>
          <p:nvPr>
            <p:ph type="title"/>
          </p:nvPr>
        </p:nvSpPr>
        <p:spPr/>
        <p:txBody>
          <a:bodyPr>
            <a:noAutofit/>
          </a:bodyPr>
          <a:lstStyle/>
          <a:p>
            <a:pPr>
              <a:defRPr/>
            </a:pPr>
            <a:r>
              <a:rPr lang="en-US" dirty="0">
                <a:latin typeface="+mn-lt"/>
                <a:ea typeface="ヒラギノ角ゴ Pro W3" pitchFamily="122" charset="-128"/>
                <a:cs typeface="Arial" panose="020B0604020202020204" pitchFamily="34" charset="0"/>
              </a:rPr>
              <a:t>How Firms Achieve Growth</a:t>
            </a:r>
          </a:p>
        </p:txBody>
      </p:sp>
      <p:sp>
        <p:nvSpPr>
          <p:cNvPr id="91138" name="Content Placeholder 2">
            <a:extLst>
              <a:ext uri="{FF2B5EF4-FFF2-40B4-BE49-F238E27FC236}">
                <a16:creationId xmlns:a16="http://schemas.microsoft.com/office/drawing/2014/main" id="{2E06C65B-218A-4724-99B7-90FDD14EC2C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Build</a:t>
            </a:r>
          </a:p>
          <a:p>
            <a:pPr lvl="1"/>
            <a:r>
              <a:rPr lang="en-US" altLang="en-US" dirty="0">
                <a:cs typeface="Arial" panose="020B0604020202020204" pitchFamily="34" charset="0"/>
              </a:rPr>
              <a:t>Internal development </a:t>
            </a:r>
          </a:p>
          <a:p>
            <a:r>
              <a:rPr lang="en-US" altLang="en-US" dirty="0">
                <a:cs typeface="Arial" panose="020B0604020202020204" pitchFamily="34" charset="0"/>
              </a:rPr>
              <a:t>Borrow</a:t>
            </a:r>
          </a:p>
          <a:p>
            <a:pPr lvl="1"/>
            <a:r>
              <a:rPr lang="en-US" altLang="en-US" dirty="0">
                <a:cs typeface="Arial" panose="020B0604020202020204" pitchFamily="34" charset="0"/>
              </a:rPr>
              <a:t>Enter a contract / strategic alliance</a:t>
            </a:r>
          </a:p>
          <a:p>
            <a:r>
              <a:rPr lang="en-US" altLang="en-US" dirty="0">
                <a:cs typeface="Arial" panose="020B0604020202020204" pitchFamily="34" charset="0"/>
              </a:rPr>
              <a:t>Buy</a:t>
            </a:r>
          </a:p>
          <a:p>
            <a:pPr lvl="1"/>
            <a:r>
              <a:rPr lang="en-US" altLang="en-US" dirty="0">
                <a:cs typeface="Arial" panose="020B0604020202020204" pitchFamily="34" charset="0"/>
              </a:rPr>
              <a:t>Acquire new resources, capabilities, and competencies</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a:extLst>
              <a:ext uri="{FF2B5EF4-FFF2-40B4-BE49-F238E27FC236}">
                <a16:creationId xmlns:a16="http://schemas.microsoft.com/office/drawing/2014/main" id="{1849E490-5EF2-4277-8455-93B441BDC103}"/>
              </a:ext>
            </a:extLst>
          </p:cNvPr>
          <p:cNvSpPr>
            <a:spLocks noGrp="1"/>
          </p:cNvSpPr>
          <p:nvPr>
            <p:ph type="title"/>
          </p:nvPr>
        </p:nvSpPr>
        <p:spPr bwMode="auto">
          <a:xfrm>
            <a:off x="0" y="228600"/>
            <a:ext cx="9144000" cy="6096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r>
              <a:rPr lang="en-US" altLang="en-US" dirty="0">
                <a:latin typeface="+mn-lt"/>
                <a:cs typeface="Arial" panose="020B0604020202020204" pitchFamily="34" charset="0"/>
              </a:rPr>
              <a:t>The Build-Borrow-or-Buy Framework</a:t>
            </a:r>
          </a:p>
        </p:txBody>
      </p:sp>
      <p:pic>
        <p:nvPicPr>
          <p:cNvPr id="93190" name="Picture 1" descr="Graphic of the build borrow or buy framework">
            <a:extLst>
              <a:ext uri="{FF2B5EF4-FFF2-40B4-BE49-F238E27FC236}">
                <a16:creationId xmlns:a16="http://schemas.microsoft.com/office/drawing/2014/main" id="{E4FC35D7-6F4F-470D-8653-D98D41322BC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8663" y="1600200"/>
            <a:ext cx="79581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6" name="Content Placeholder 1">
            <a:extLst>
              <a:ext uri="{FF2B5EF4-FFF2-40B4-BE49-F238E27FC236}">
                <a16:creationId xmlns:a16="http://schemas.microsoft.com/office/drawing/2014/main" id="{B3D17DF4-32DE-4668-8575-B75DC94D5D8D}"/>
              </a:ext>
            </a:extLst>
          </p:cNvPr>
          <p:cNvSpPr>
            <a:spLocks noGrp="1"/>
          </p:cNvSpPr>
          <p:nvPr>
            <p:ph sz="half" idx="1"/>
          </p:nvPr>
        </p:nvSpPr>
        <p:spPr bwMode="auto">
          <a:xfrm>
            <a:off x="782638" y="5845175"/>
            <a:ext cx="7696200" cy="282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900" dirty="0"/>
              <a:t>Source: Adapted from L. Capron and W. Mitchell (2012), </a:t>
            </a:r>
            <a:r>
              <a:rPr lang="en-US" altLang="en-US" sz="900" i="1" dirty="0"/>
              <a:t>Build, Borrow, or Buy: Solving the Growth Dilemma</a:t>
            </a:r>
            <a:r>
              <a:rPr lang="en-US" altLang="en-US" sz="900" dirty="0"/>
              <a:t> (Boston, MA: Harvard Business Review Press).</a:t>
            </a:r>
          </a:p>
        </p:txBody>
      </p:sp>
      <p:sp>
        <p:nvSpPr>
          <p:cNvPr id="93187" name="Content Placeholder 2">
            <a:extLst>
              <a:ext uri="{FF2B5EF4-FFF2-40B4-BE49-F238E27FC236}">
                <a16:creationId xmlns:a16="http://schemas.microsoft.com/office/drawing/2014/main" id="{B88E096D-C64F-4ADA-BABE-09BB4E729BA1}"/>
              </a:ext>
            </a:extLst>
          </p:cNvPr>
          <p:cNvSpPr>
            <a:spLocks noGrp="1"/>
          </p:cNvSpPr>
          <p:nvPr>
            <p:ph sz="half" idx="2"/>
          </p:nvPr>
        </p:nvSpPr>
        <p:spPr bwMode="auto">
          <a:xfrm>
            <a:off x="3733800" y="5616575"/>
            <a:ext cx="16764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800" dirty="0"/>
              <a:t>Exhibit 9.1</a:t>
            </a:r>
          </a:p>
        </p:txBody>
      </p:sp>
      <p:sp>
        <p:nvSpPr>
          <p:cNvPr id="93189" name="Text Placeholder 8">
            <a:extLst>
              <a:ext uri="{FF2B5EF4-FFF2-40B4-BE49-F238E27FC236}">
                <a16:creationId xmlns:a16="http://schemas.microsoft.com/office/drawing/2014/main" id="{28A3FC29-2843-4C81-96B7-C3E7118EC125}"/>
              </a:ext>
            </a:extLst>
          </p:cNvPr>
          <p:cNvSpPr>
            <a:spLocks noGrp="1"/>
          </p:cNvSpPr>
          <p:nvPr>
            <p:ph type="body" sz="quarter" idx="11"/>
          </p:nvPr>
        </p:nvSpPr>
        <p:spPr bwMode="auto">
          <a:xfrm>
            <a:off x="2895600" y="628015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1AB00AB2-89DB-4F48-868B-DAE4327ECFEC}"/>
              </a:ext>
            </a:extLst>
          </p:cNvPr>
          <p:cNvSpPr>
            <a:spLocks noGrp="1"/>
          </p:cNvSpPr>
          <p:nvPr>
            <p:ph type="title"/>
          </p:nvPr>
        </p:nvSpPr>
        <p:spPr>
          <a:xfrm>
            <a:off x="0" y="-152400"/>
            <a:ext cx="9144000" cy="609600"/>
          </a:xfrm>
        </p:spPr>
        <p:txBody>
          <a:bodyPr>
            <a:noAutofit/>
          </a:bodyPr>
          <a:lstStyle/>
          <a:p>
            <a:pPr>
              <a:defRPr/>
            </a:pPr>
            <a:r>
              <a:rPr lang="en-US" dirty="0">
                <a:latin typeface="+mn-lt"/>
                <a:cs typeface="Arial" charset="0"/>
              </a:rPr>
              <a:t>Main Issues in the </a:t>
            </a:r>
            <a:br>
              <a:rPr lang="en-US" dirty="0">
                <a:latin typeface="+mn-lt"/>
                <a:cs typeface="Arial" charset="0"/>
              </a:rPr>
            </a:br>
            <a:r>
              <a:rPr lang="en-US" dirty="0">
                <a:latin typeface="+mn-lt"/>
                <a:cs typeface="Arial" charset="0"/>
              </a:rPr>
              <a:t>Build-Borrow-or-Buy Framework</a:t>
            </a:r>
          </a:p>
        </p:txBody>
      </p:sp>
      <p:sp>
        <p:nvSpPr>
          <p:cNvPr id="95234" name="Content Placeholder 2">
            <a:extLst>
              <a:ext uri="{FF2B5EF4-FFF2-40B4-BE49-F238E27FC236}">
                <a16:creationId xmlns:a16="http://schemas.microsoft.com/office/drawing/2014/main" id="{42CD32C2-5B46-4A34-B36C-784E0A1F486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Relevancy </a:t>
            </a:r>
          </a:p>
          <a:p>
            <a:pPr>
              <a:spcBef>
                <a:spcPct val="0"/>
              </a:spcBef>
              <a:spcAft>
                <a:spcPts val="600"/>
              </a:spcAft>
            </a:pPr>
            <a:r>
              <a:rPr lang="en-US" altLang="en-US" dirty="0">
                <a:ea typeface="ヒラギノ角ゴ Pro W3" pitchFamily="122" charset="-128"/>
              </a:rPr>
              <a:t>Tradability </a:t>
            </a:r>
          </a:p>
          <a:p>
            <a:pPr>
              <a:spcBef>
                <a:spcPct val="0"/>
              </a:spcBef>
              <a:spcAft>
                <a:spcPts val="600"/>
              </a:spcAft>
            </a:pPr>
            <a:r>
              <a:rPr lang="en-US" altLang="en-US" dirty="0">
                <a:ea typeface="ヒラギノ角ゴ Pro W3" pitchFamily="122" charset="-128"/>
              </a:rPr>
              <a:t>Closeness </a:t>
            </a:r>
          </a:p>
          <a:p>
            <a:pPr>
              <a:spcBef>
                <a:spcPct val="0"/>
              </a:spcBef>
              <a:spcAft>
                <a:spcPts val="600"/>
              </a:spcAft>
            </a:pPr>
            <a:r>
              <a:rPr lang="en-US" altLang="en-US" dirty="0">
                <a:ea typeface="ヒラギノ角ゴ Pro W3" pitchFamily="122" charset="-128"/>
              </a:rPr>
              <a:t>Integration </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a:extLst>
              <a:ext uri="{FF2B5EF4-FFF2-40B4-BE49-F238E27FC236}">
                <a16:creationId xmlns:a16="http://schemas.microsoft.com/office/drawing/2014/main" id="{AA9CE26C-F963-4E9F-9042-873A82C2A22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Relevance</a:t>
            </a:r>
          </a:p>
        </p:txBody>
      </p:sp>
      <p:sp>
        <p:nvSpPr>
          <p:cNvPr id="97282" name="Content Placeholder 2">
            <a:extLst>
              <a:ext uri="{FF2B5EF4-FFF2-40B4-BE49-F238E27FC236}">
                <a16:creationId xmlns:a16="http://schemas.microsoft.com/office/drawing/2014/main" id="{CD500736-F447-4386-90AF-7C702039386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Are the firm’</a:t>
            </a:r>
            <a:r>
              <a:rPr lang="en-US" altLang="ja-JP" dirty="0">
                <a:ea typeface="ヒラギノ角ゴ Pro W3" pitchFamily="122" charset="-128"/>
              </a:rPr>
              <a:t>s internal resources highly relevant?</a:t>
            </a:r>
          </a:p>
          <a:p>
            <a:pPr lvl="1"/>
            <a:r>
              <a:rPr lang="en-US" altLang="en-US" dirty="0">
                <a:cs typeface="Arial" panose="020B0604020202020204" pitchFamily="34" charset="0"/>
              </a:rPr>
              <a:t>If so, the firm should develop internally.</a:t>
            </a:r>
          </a:p>
          <a:p>
            <a:r>
              <a:rPr lang="en-US" altLang="en-US" dirty="0">
                <a:ea typeface="ヒラギノ角ゴ Pro W3" pitchFamily="122" charset="-128"/>
              </a:rPr>
              <a:t>Internal resources are relevant if:</a:t>
            </a:r>
          </a:p>
          <a:p>
            <a:pPr lvl="1"/>
            <a:r>
              <a:rPr lang="en-US" altLang="en-US" dirty="0">
                <a:cs typeface="Arial" panose="020B0604020202020204" pitchFamily="34" charset="0"/>
              </a:rPr>
              <a:t>They are similar to those the firm needs.</a:t>
            </a:r>
          </a:p>
          <a:p>
            <a:pPr lvl="1"/>
            <a:r>
              <a:rPr lang="en-US" altLang="en-US" dirty="0">
                <a:cs typeface="Arial" panose="020B0604020202020204" pitchFamily="34" charset="0"/>
              </a:rPr>
              <a:t>They are superior to those of competitors.</a:t>
            </a:r>
          </a:p>
          <a:p>
            <a:pPr lvl="1"/>
            <a:r>
              <a:rPr lang="en-US" altLang="en-US" dirty="0">
                <a:ea typeface="ヒラギノ角ゴ Pro W3" pitchFamily="122" charset="-128"/>
              </a:rPr>
              <a:t>They pass the VRIO Framework.</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a:extLst>
              <a:ext uri="{FF2B5EF4-FFF2-40B4-BE49-F238E27FC236}">
                <a16:creationId xmlns:a16="http://schemas.microsoft.com/office/drawing/2014/main" id="{16AB8808-8F37-4396-B712-904B12CFAD1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Tradability</a:t>
            </a:r>
          </a:p>
        </p:txBody>
      </p:sp>
      <p:sp>
        <p:nvSpPr>
          <p:cNvPr id="99330" name="Content Placeholder 2">
            <a:extLst>
              <a:ext uri="{FF2B5EF4-FFF2-40B4-BE49-F238E27FC236}">
                <a16:creationId xmlns:a16="http://schemas.microsoft.com/office/drawing/2014/main" id="{15F06D95-3705-4153-88B3-DCAB5A3CDF5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firm creates a contract to:</a:t>
            </a:r>
          </a:p>
          <a:p>
            <a:pPr lvl="1"/>
            <a:r>
              <a:rPr lang="en-US" altLang="en-US" dirty="0">
                <a:cs typeface="Arial" panose="020B0604020202020204" pitchFamily="34" charset="0"/>
              </a:rPr>
              <a:t>Transfer ownership </a:t>
            </a:r>
          </a:p>
          <a:p>
            <a:pPr lvl="1"/>
            <a:r>
              <a:rPr lang="en-US" altLang="en-US" dirty="0">
                <a:cs typeface="Arial" panose="020B0604020202020204" pitchFamily="34" charset="0"/>
              </a:rPr>
              <a:t>Allow use of the resource</a:t>
            </a:r>
          </a:p>
          <a:p>
            <a:r>
              <a:rPr lang="en-US" altLang="en-US" dirty="0">
                <a:ea typeface="ヒラギノ角ゴ Pro W3" pitchFamily="122" charset="-128"/>
              </a:rPr>
              <a:t>Contracts support borrowing resources</a:t>
            </a:r>
          </a:p>
          <a:p>
            <a:pPr lvl="1"/>
            <a:r>
              <a:rPr lang="en-US" altLang="en-US" dirty="0">
                <a:cs typeface="Arial" panose="020B0604020202020204" pitchFamily="34" charset="0"/>
              </a:rPr>
              <a:t>Ex. Licensing and franchising</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27778</TotalTime>
  <Words>2800</Words>
  <Application>Microsoft Macintosh PowerPoint</Application>
  <PresentationFormat>On-screen Show (4:3)</PresentationFormat>
  <Paragraphs>304</Paragraphs>
  <Slides>33</Slides>
  <Notes>25</Notes>
  <HiddenSlides>5</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33</vt:i4>
      </vt:variant>
    </vt:vector>
  </HeadingPairs>
  <TitlesOfParts>
    <vt:vector size="47" baseType="lpstr">
      <vt:lpstr>ＭＳ Ｐゴシック</vt: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The AFI Strategy Framework</vt:lpstr>
      <vt:lpstr>Learning Objectives (1 of 2)</vt:lpstr>
      <vt:lpstr>Learning Objectives (2 of 2)</vt:lpstr>
      <vt:lpstr>How Firms Achieve Growth</vt:lpstr>
      <vt:lpstr>The Build-Borrow-or-Buy Framework</vt:lpstr>
      <vt:lpstr>Main Issues in the  Build-Borrow-or-Buy Framework</vt:lpstr>
      <vt:lpstr>Relevance</vt:lpstr>
      <vt:lpstr>Tradability</vt:lpstr>
      <vt:lpstr>Closeness</vt:lpstr>
      <vt:lpstr>Integration</vt:lpstr>
      <vt:lpstr>What are Strategic Alliances?</vt:lpstr>
      <vt:lpstr>Why Strategic Alliances Are Attractive</vt:lpstr>
      <vt:lpstr>Why Do Firms Enter Strategic Alliances? (1 of 2)</vt:lpstr>
      <vt:lpstr>Why Do Firms Enter Strategic Alliances? (2 of 2)</vt:lpstr>
      <vt:lpstr>Strategic Alliances Can Be Governed By:</vt:lpstr>
      <vt:lpstr>Key Characteristics of  Different Alliance Types</vt:lpstr>
      <vt:lpstr>Three Alliance-Related Tasks Must Be  Managed Concurrently</vt:lpstr>
      <vt:lpstr>Partner Selection and Alliance Formation</vt:lpstr>
      <vt:lpstr>Alliance Design and Governance</vt:lpstr>
      <vt:lpstr>Post-Formation Alliance Management</vt:lpstr>
      <vt:lpstr>How to Make Alliances Work</vt:lpstr>
      <vt:lpstr>Mergers and Acquisitions</vt:lpstr>
      <vt:lpstr>Why Do Firms Merge?</vt:lpstr>
      <vt:lpstr>Sources of Value Creation and Costs in Horizontal Integration</vt:lpstr>
      <vt:lpstr>Why Do Firms Acquire Other Firms?</vt:lpstr>
      <vt:lpstr>M&amp;A and Competitive Advantage</vt:lpstr>
      <vt:lpstr>Principal – Agent Problems</vt:lpstr>
      <vt:lpstr>Appendices Descriptions of Visual Graphics to Support Student Accessibility Needs</vt:lpstr>
      <vt:lpstr>Appendix 1 The AFI Strategy Framework</vt:lpstr>
      <vt:lpstr>Appendix 2 The Build-Borrow-or-Buy Framework</vt:lpstr>
      <vt:lpstr>Appendix 3 Three Alliance-Related Tasks Must Be  Managed Concurrently</vt:lpstr>
      <vt:lpstr>Appendix 4 How to Make Alliances Work</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 Corporate Strategy: Strategic Alliances, and Mergers and Acquisitions</dc:title>
  <dc:subject>Chapter 09</dc:subject>
  <dc:creator>McGraw Hill Education</dc:creator>
  <cp:lastModifiedBy>Teresa Ward</cp:lastModifiedBy>
  <cp:revision>473</cp:revision>
  <dcterms:created xsi:type="dcterms:W3CDTF">2015-09-24T21:11:41Z</dcterms:created>
  <dcterms:modified xsi:type="dcterms:W3CDTF">2018-03-19T21:24:07Z</dcterms:modified>
</cp:coreProperties>
</file>