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4.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 id="2147483832" r:id="rId2"/>
    <p:sldMasterId id="2147483840" r:id="rId3"/>
    <p:sldMasterId id="2147483850" r:id="rId4"/>
    <p:sldMasterId id="2147483860" r:id="rId5"/>
    <p:sldMasterId id="2147483868" r:id="rId6"/>
    <p:sldMasterId id="2147484666" r:id="rId7"/>
  </p:sldMasterIdLst>
  <p:notesMasterIdLst>
    <p:notesMasterId r:id="rId48"/>
  </p:notesMasterIdLst>
  <p:handoutMasterIdLst>
    <p:handoutMasterId r:id="rId49"/>
  </p:handoutMasterIdLst>
  <p:sldIdLst>
    <p:sldId id="665" r:id="rId8"/>
    <p:sldId id="666" r:id="rId9"/>
    <p:sldId id="706" r:id="rId10"/>
    <p:sldId id="708" r:id="rId11"/>
    <p:sldId id="710" r:id="rId12"/>
    <p:sldId id="712" r:id="rId13"/>
    <p:sldId id="714" r:id="rId14"/>
    <p:sldId id="716" r:id="rId15"/>
    <p:sldId id="717" r:id="rId16"/>
    <p:sldId id="719" r:id="rId17"/>
    <p:sldId id="720" r:id="rId18"/>
    <p:sldId id="721" r:id="rId19"/>
    <p:sldId id="722" r:id="rId20"/>
    <p:sldId id="724" r:id="rId21"/>
    <p:sldId id="725" r:id="rId22"/>
    <p:sldId id="727" r:id="rId23"/>
    <p:sldId id="729" r:id="rId24"/>
    <p:sldId id="730" r:id="rId25"/>
    <p:sldId id="731" r:id="rId26"/>
    <p:sldId id="732" r:id="rId27"/>
    <p:sldId id="733" r:id="rId28"/>
    <p:sldId id="735" r:id="rId29"/>
    <p:sldId id="736" r:id="rId30"/>
    <p:sldId id="737" r:id="rId31"/>
    <p:sldId id="738" r:id="rId32"/>
    <p:sldId id="739" r:id="rId33"/>
    <p:sldId id="740" r:id="rId34"/>
    <p:sldId id="741" r:id="rId35"/>
    <p:sldId id="744" r:id="rId36"/>
    <p:sldId id="745" r:id="rId37"/>
    <p:sldId id="746" r:id="rId38"/>
    <p:sldId id="747" r:id="rId39"/>
    <p:sldId id="748" r:id="rId40"/>
    <p:sldId id="749" r:id="rId41"/>
    <p:sldId id="756" r:id="rId42"/>
    <p:sldId id="751" r:id="rId43"/>
    <p:sldId id="752" r:id="rId44"/>
    <p:sldId id="753" r:id="rId45"/>
    <p:sldId id="754" r:id="rId46"/>
    <p:sldId id="755" r:id="rId4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FF6600"/>
    <a:srgbClr val="749BCA"/>
    <a:srgbClr val="D66D5C"/>
    <a:srgbClr val="F2CD64"/>
    <a:srgbClr val="D25D4A"/>
    <a:srgbClr val="E14D4D"/>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922" autoAdjust="0"/>
    <p:restoredTop sz="95673" autoAdjust="0"/>
  </p:normalViewPr>
  <p:slideViewPr>
    <p:cSldViewPr>
      <p:cViewPr varScale="1">
        <p:scale>
          <a:sx n="103" d="100"/>
          <a:sy n="103" d="100"/>
        </p:scale>
        <p:origin x="512" y="168"/>
      </p:cViewPr>
      <p:guideLst>
        <p:guide orient="horz" pos="2160"/>
        <p:guide pos="2880"/>
      </p:guideLst>
    </p:cSldViewPr>
  </p:slideViewPr>
  <p:outlineViewPr>
    <p:cViewPr>
      <p:scale>
        <a:sx n="33" d="100"/>
        <a:sy n="33" d="100"/>
      </p:scale>
      <p:origin x="0" y="-9001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CE23A38-9088-4066-8A8D-74E7EB0ECD41}"/>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ltLang="en-US" dirty="0"/>
          </a:p>
        </p:txBody>
      </p:sp>
      <p:sp>
        <p:nvSpPr>
          <p:cNvPr id="3" name="Date Placeholder 2">
            <a:extLst>
              <a:ext uri="{FF2B5EF4-FFF2-40B4-BE49-F238E27FC236}">
                <a16:creationId xmlns:a16="http://schemas.microsoft.com/office/drawing/2014/main" id="{08B26B7D-A72E-40C9-8395-9FF0AF870795}"/>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CE01F8E-0883-4103-B44C-4A3CDA24C86A}" type="datetimeFigureOut">
              <a:rPr lang="en-US" altLang="en-US"/>
              <a:pPr/>
              <a:t>3/19/18</a:t>
            </a:fld>
            <a:endParaRPr lang="en-US" altLang="en-US" dirty="0"/>
          </a:p>
        </p:txBody>
      </p:sp>
      <p:sp>
        <p:nvSpPr>
          <p:cNvPr id="4" name="Footer Placeholder 3">
            <a:extLst>
              <a:ext uri="{FF2B5EF4-FFF2-40B4-BE49-F238E27FC236}">
                <a16:creationId xmlns:a16="http://schemas.microsoft.com/office/drawing/2014/main" id="{036BAC3F-FBCD-4AE5-BD97-2F34C0C8C8CF}"/>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ltLang="en-US" dirty="0"/>
          </a:p>
        </p:txBody>
      </p:sp>
      <p:sp>
        <p:nvSpPr>
          <p:cNvPr id="5" name="Slide Number Placeholder 4">
            <a:extLst>
              <a:ext uri="{FF2B5EF4-FFF2-40B4-BE49-F238E27FC236}">
                <a16:creationId xmlns:a16="http://schemas.microsoft.com/office/drawing/2014/main" id="{CE921243-8DCC-4CEF-8FE1-D082C141BB71}"/>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DD727EE-3818-44E1-9A34-CE473EB27FD1}" type="slidenum">
              <a:rPr lang="en-US" altLang="en-US"/>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3F05BF1-9863-4A34-AD8E-E81ED4B7A06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en-US" dirty="0"/>
          </a:p>
        </p:txBody>
      </p:sp>
      <p:sp>
        <p:nvSpPr>
          <p:cNvPr id="3" name="Date Placeholder 2">
            <a:extLst>
              <a:ext uri="{FF2B5EF4-FFF2-40B4-BE49-F238E27FC236}">
                <a16:creationId xmlns:a16="http://schemas.microsoft.com/office/drawing/2014/main" id="{DB1730A5-AFB9-448D-B422-5993D16D1B0C}"/>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4F1AC206-2807-4F23-9F86-7CB08F91EB31}" type="datetimeFigureOut">
              <a:rPr lang="en-US" altLang="en-US"/>
              <a:pPr/>
              <a:t>3/19/18</a:t>
            </a:fld>
            <a:endParaRPr lang="en-US" altLang="en-US" dirty="0"/>
          </a:p>
        </p:txBody>
      </p:sp>
      <p:sp>
        <p:nvSpPr>
          <p:cNvPr id="4" name="Slide Image Placeholder 3">
            <a:extLst>
              <a:ext uri="{FF2B5EF4-FFF2-40B4-BE49-F238E27FC236}">
                <a16:creationId xmlns:a16="http://schemas.microsoft.com/office/drawing/2014/main" id="{74FF765E-9425-4794-92D9-B0EE65EB487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54B6CEA0-F67A-43BA-864F-E7B38134998B}"/>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D7D0CDD-76E7-408C-A4D0-7EBB47BD7F28}"/>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en-US" dirty="0"/>
          </a:p>
        </p:txBody>
      </p:sp>
      <p:sp>
        <p:nvSpPr>
          <p:cNvPr id="7" name="Slide Number Placeholder 6">
            <a:extLst>
              <a:ext uri="{FF2B5EF4-FFF2-40B4-BE49-F238E27FC236}">
                <a16:creationId xmlns:a16="http://schemas.microsoft.com/office/drawing/2014/main" id="{2633E313-12B6-4267-83A9-F46AE0F451E4}"/>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1D1A111C-7AA3-4A43-8AF4-EAA2974EF261}"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EA97C42B-05DC-4F2D-8AB4-76707F7851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0" name="Notes Placeholder 2">
            <a:extLst>
              <a:ext uri="{FF2B5EF4-FFF2-40B4-BE49-F238E27FC236}">
                <a16:creationId xmlns:a16="http://schemas.microsoft.com/office/drawing/2014/main" id="{B07EE058-5787-4712-B3B0-76653F74C7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cs typeface="Arial" panose="020B0604020202020204" pitchFamily="34" charset="0"/>
            </a:endParaRPr>
          </a:p>
        </p:txBody>
      </p:sp>
      <p:sp>
        <p:nvSpPr>
          <p:cNvPr id="89091" name="Slide Number Placeholder 3">
            <a:extLst>
              <a:ext uri="{FF2B5EF4-FFF2-40B4-BE49-F238E27FC236}">
                <a16:creationId xmlns:a16="http://schemas.microsoft.com/office/drawing/2014/main" id="{FCC877B9-368E-4802-B1AE-C9BF5B57E4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3CEE1B8-B6F9-4BF2-8ABE-031D5AC44607}" type="slidenum">
              <a:rPr lang="en-US" altLang="en-US">
                <a:solidFill>
                  <a:srgbClr val="000000"/>
                </a:solidFill>
                <a:ea typeface="ヒラギノ角ゴ Pro W3" pitchFamily="122" charset="-128"/>
              </a:rPr>
              <a:pPr/>
              <a:t>1</a:t>
            </a:fld>
            <a:endParaRPr lang="en-US" altLang="en-US" dirty="0">
              <a:solidFill>
                <a:srgbClr val="000000"/>
              </a:solidFill>
              <a:ea typeface="ヒラギノ角ゴ Pro W3" pitchFamily="12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a:extLst>
              <a:ext uri="{FF2B5EF4-FFF2-40B4-BE49-F238E27FC236}">
                <a16:creationId xmlns:a16="http://schemas.microsoft.com/office/drawing/2014/main" id="{BE7BD990-5501-4E1E-AEAC-5E9D146955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a:extLst>
              <a:ext uri="{FF2B5EF4-FFF2-40B4-BE49-F238E27FC236}">
                <a16:creationId xmlns:a16="http://schemas.microsoft.com/office/drawing/2014/main" id="{58F86327-E3E9-4004-A3C2-D292944B1C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Walmart’s problems in several international markets are in large part because of the liability of foreignness. In particular, Walmart failed in Germany and experienced a similar fate in South Korea, where it also exited in 2006. In addition, Walmart has tried for many years to successfully enter the fast-growing markets in Russia and India, but with little or no success. Walmart’s success recipe that worked so well domestically didn’t work in Germany, South Korea, Russia, or India. Strategy Highlight 10.2 illustrates how Walmart underestimated its liability of foreignness when entering and competing in Germany, and how it is now facing the German grocery industry disruptors, Aldi and Lidl, on its home turf.</a:t>
            </a:r>
          </a:p>
        </p:txBody>
      </p:sp>
      <p:sp>
        <p:nvSpPr>
          <p:cNvPr id="110595" name="Slide Number Placeholder 3">
            <a:extLst>
              <a:ext uri="{FF2B5EF4-FFF2-40B4-BE49-F238E27FC236}">
                <a16:creationId xmlns:a16="http://schemas.microsoft.com/office/drawing/2014/main" id="{D630C5EE-1833-4887-9D44-2984AE73A3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94300B3-6AC6-40F0-83E9-67344937B228}" type="slidenum">
              <a:rPr lang="en-US" altLang="en-US"/>
              <a:pPr/>
              <a:t>13</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a:extLst>
              <a:ext uri="{FF2B5EF4-FFF2-40B4-BE49-F238E27FC236}">
                <a16:creationId xmlns:a16="http://schemas.microsoft.com/office/drawing/2014/main" id="{6A611C98-41F4-46CD-BE67-5A3266604D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2" name="Notes Placeholder 2">
            <a:extLst>
              <a:ext uri="{FF2B5EF4-FFF2-40B4-BE49-F238E27FC236}">
                <a16:creationId xmlns:a16="http://schemas.microsoft.com/office/drawing/2014/main" id="{CD319125-E110-4FBA-B743-6D969A36E37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Apple’s brand, for example, stands for innovation and superior customer experience. Apple’s brand reputation is also one of its most important resources. Apple’s brand is valued at $230 billion, making it the most valuable in the world. We detailed in Chapter 4 that a brand can be the basis for a competitive advantage if it is valuable, rare, and difficult to imitate.</a:t>
            </a:r>
          </a:p>
          <a:p>
            <a:endParaRPr lang="en-US" altLang="en-US" dirty="0"/>
          </a:p>
          <a:p>
            <a:r>
              <a:rPr lang="en-US" altLang="en-US" dirty="0"/>
              <a:t>However, low wages, long hours, and poor working and living conditions contributed to a spate of suicides at Foxconn, Apple’s main supplier in China. The Taiwanese company, which employs more than a million people, manufactures computers, tablets, smartphones, and other consumer electronics for Apple and other leading consumer electronics companies. The backlash against alleged sweatshop conditions in Foxconn prompted Apple to work with its main supplier to improve working conditions and wages. Tim Cook, Apple’s CEO, visited Foxconn in China to personally inspect its manufacturing facility and workers’ living conditions. Although conditions at Foxconn have been improving, Apple started to diversify its supplier base by adding Pegatron, another Taiwanese original equipment manufacturer (OEM).</a:t>
            </a:r>
          </a:p>
          <a:p>
            <a:endParaRPr lang="en-US" altLang="en-US" dirty="0"/>
          </a:p>
        </p:txBody>
      </p:sp>
      <p:sp>
        <p:nvSpPr>
          <p:cNvPr id="112643" name="Slide Number Placeholder 3">
            <a:extLst>
              <a:ext uri="{FF2B5EF4-FFF2-40B4-BE49-F238E27FC236}">
                <a16:creationId xmlns:a16="http://schemas.microsoft.com/office/drawing/2014/main" id="{2A6CB505-5817-4C6E-A260-05D7DA5768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CA46072-D556-47B6-8A52-A44711B49237}" type="slidenum">
              <a:rPr lang="en-US" altLang="en-US"/>
              <a:pPr/>
              <a:t>14</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a:extLst>
              <a:ext uri="{FF2B5EF4-FFF2-40B4-BE49-F238E27FC236}">
                <a16:creationId xmlns:a16="http://schemas.microsoft.com/office/drawing/2014/main" id="{531FDA21-87B7-4437-8D89-45EEAAD175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Notes Placeholder 2">
            <a:extLst>
              <a:ext uri="{FF2B5EF4-FFF2-40B4-BE49-F238E27FC236}">
                <a16:creationId xmlns:a16="http://schemas.microsoft.com/office/drawing/2014/main" id="{16DA96C9-5DBC-4B1F-8BAD-A648C30A9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4691" name="Slide Number Placeholder 3">
            <a:extLst>
              <a:ext uri="{FF2B5EF4-FFF2-40B4-BE49-F238E27FC236}">
                <a16:creationId xmlns:a16="http://schemas.microsoft.com/office/drawing/2014/main" id="{863E7566-5648-45D8-8773-4EB5FE1BA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9A78639-984E-4F28-A400-2310053963A6}" type="slidenum">
              <a:rPr lang="en-US" altLang="en-US"/>
              <a:pPr/>
              <a:t>15</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a:extLst>
              <a:ext uri="{FF2B5EF4-FFF2-40B4-BE49-F238E27FC236}">
                <a16:creationId xmlns:a16="http://schemas.microsoft.com/office/drawing/2014/main" id="{8C6163D2-BEC7-46B3-8BF9-EE128E708D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8" name="Notes Placeholder 2">
            <a:extLst>
              <a:ext uri="{FF2B5EF4-FFF2-40B4-BE49-F238E27FC236}">
                <a16:creationId xmlns:a16="http://schemas.microsoft.com/office/drawing/2014/main" id="{ABDBB5D0-866D-4D7A-A41F-AF4CEA67AE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Although absolute metrics such as country wealth or market size matter to some extent—as we know, for example, that a 1 percent increase in country wealth leads to a 0.8 percent increase in international trade—the relative factors captured by the CAGE distance model matter more. For instance, countries that are 5,000 miles apart trade only 20 percent of the amount traded among countries that are 1,000 miles apart. Cultural distance matters even more. A common language increases trade between two countries by 200 percent over country pairs without one. </a:t>
            </a:r>
            <a:endParaRPr lang="en-US" altLang="en-US" dirty="0"/>
          </a:p>
        </p:txBody>
      </p:sp>
      <p:sp>
        <p:nvSpPr>
          <p:cNvPr id="116739" name="Slide Number Placeholder 3">
            <a:extLst>
              <a:ext uri="{FF2B5EF4-FFF2-40B4-BE49-F238E27FC236}">
                <a16:creationId xmlns:a16="http://schemas.microsoft.com/office/drawing/2014/main" id="{4B91C67B-BC6B-4EA9-B4C6-357B97B756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34DD6EE-D4AB-4D9D-9E27-73BDEB96799E}" type="slidenum">
              <a:rPr lang="en-US" altLang="en-US"/>
              <a:pPr/>
              <a:t>16</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a:extLst>
              <a:ext uri="{FF2B5EF4-FFF2-40B4-BE49-F238E27FC236}">
                <a16:creationId xmlns:a16="http://schemas.microsoft.com/office/drawing/2014/main" id="{1489D427-B23E-4269-A49A-6784E7834A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6" name="Notes Placeholder 2">
            <a:extLst>
              <a:ext uri="{FF2B5EF4-FFF2-40B4-BE49-F238E27FC236}">
                <a16:creationId xmlns:a16="http://schemas.microsoft.com/office/drawing/2014/main" id="{93EF92E9-2B41-42DF-883A-E3CAFB84B9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Cultural differences find their expression in language, ethnicity, religion, and social norms. They directly affect customer preferences (see Exhibit 10.5). Because of religious beliefs, for example, Hindus do not eat beef, while Muslims do not eat pork. In terms of content-intensive service, cultural and language differences are also the reason global internet companies such as Amazon or Google offer country-specific variations of their sites.</a:t>
            </a:r>
          </a:p>
        </p:txBody>
      </p:sp>
      <p:sp>
        <p:nvSpPr>
          <p:cNvPr id="118787" name="Slide Number Placeholder 3">
            <a:extLst>
              <a:ext uri="{FF2B5EF4-FFF2-40B4-BE49-F238E27FC236}">
                <a16:creationId xmlns:a16="http://schemas.microsoft.com/office/drawing/2014/main" id="{DE5EFD38-522F-47E1-B4DF-9665301AE5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FE3AE77-16CC-4584-A6A5-4B8B113C551E}" type="slidenum">
              <a:rPr lang="en-US" altLang="en-US"/>
              <a:pPr/>
              <a:t>17</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a:extLst>
              <a:ext uri="{FF2B5EF4-FFF2-40B4-BE49-F238E27FC236}">
                <a16:creationId xmlns:a16="http://schemas.microsoft.com/office/drawing/2014/main" id="{0C6676EF-4043-4072-952C-1BDCDE1341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a:extLst>
              <a:ext uri="{FF2B5EF4-FFF2-40B4-BE49-F238E27FC236}">
                <a16:creationId xmlns:a16="http://schemas.microsoft.com/office/drawing/2014/main" id="{3962A8AC-68D3-4D7E-AA4F-3D7AA806CB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Many foreign (target) countries also erect other political and administrative barriers, such as tariffs, trade quotas, FDI restrictions, and so forth, to protect domestic competitors. In many instances, China, for example, requests the sharing of technology in a joint venture when entering the country.</a:t>
            </a:r>
          </a:p>
          <a:p>
            <a:endParaRPr lang="en-US" altLang="en-US" dirty="0"/>
          </a:p>
          <a:p>
            <a:r>
              <a:rPr lang="en-IN" altLang="en-US" dirty="0"/>
              <a:t>The 19 European countries in the eurozone not only share the same currency but also integrate politically to some extent. It should come as no surprise then that most cross-border trade between European countries takes place within the EU. Germany, one of the world’s largest exporters, conducts roughly 75 percent of its cross-border business within the EU.</a:t>
            </a:r>
            <a:endParaRPr lang="en-US" altLang="en-US" dirty="0"/>
          </a:p>
        </p:txBody>
      </p:sp>
      <p:sp>
        <p:nvSpPr>
          <p:cNvPr id="120835" name="Slide Number Placeholder 3">
            <a:extLst>
              <a:ext uri="{FF2B5EF4-FFF2-40B4-BE49-F238E27FC236}">
                <a16:creationId xmlns:a16="http://schemas.microsoft.com/office/drawing/2014/main" id="{15D9694E-A10A-4E7B-9A13-53D16F0CAD7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EEC38DB-E2ED-4202-922C-A27A909A39C8}" type="slidenum">
              <a:rPr lang="en-US" altLang="en-US"/>
              <a:pPr/>
              <a:t>18</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a:extLst>
              <a:ext uri="{FF2B5EF4-FFF2-40B4-BE49-F238E27FC236}">
                <a16:creationId xmlns:a16="http://schemas.microsoft.com/office/drawing/2014/main" id="{4476AA92-8C1B-48D3-A1E2-B82DE48DCED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6" name="Notes Placeholder 2">
            <a:extLst>
              <a:ext uri="{FF2B5EF4-FFF2-40B4-BE49-F238E27FC236}">
                <a16:creationId xmlns:a16="http://schemas.microsoft.com/office/drawing/2014/main" id="{A64A784C-F827-4678-80E8-AEF7214356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Although Walmart in Canada is a virtual carbon copy of the Walmart in the United States, Walmart in China is quite different.</a:t>
            </a:r>
            <a:endParaRPr lang="en-US" altLang="en-US" dirty="0"/>
          </a:p>
        </p:txBody>
      </p:sp>
      <p:sp>
        <p:nvSpPr>
          <p:cNvPr id="123907" name="Slide Number Placeholder 3">
            <a:extLst>
              <a:ext uri="{FF2B5EF4-FFF2-40B4-BE49-F238E27FC236}">
                <a16:creationId xmlns:a16="http://schemas.microsoft.com/office/drawing/2014/main" id="{E7B58AB2-FB67-4997-A939-0BB494AD8A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6B0C8F5-02D3-4930-A715-CFFAEC26888F}" type="slidenum">
              <a:rPr lang="en-US" altLang="en-US"/>
              <a:pPr/>
              <a:t>20</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0A302EDA-EA9F-4540-ADE5-98DCE09427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4" name="Notes Placeholder 2">
            <a:extLst>
              <a:ext uri="{FF2B5EF4-FFF2-40B4-BE49-F238E27FC236}">
                <a16:creationId xmlns:a16="http://schemas.microsoft.com/office/drawing/2014/main" id="{D4D32B52-DE77-4D43-AD46-DD759F3E42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i="1" dirty="0"/>
              <a:t>Exporting</a:t>
            </a:r>
            <a:r>
              <a:rPr lang="en-IN" altLang="en-US" dirty="0"/>
              <a:t>—producing goods in one country to sell in another—is one of the oldest forms of internationalization (part of Globalization 1.0). </a:t>
            </a:r>
          </a:p>
          <a:p>
            <a:endParaRPr lang="en-IN" altLang="en-US" dirty="0"/>
          </a:p>
          <a:p>
            <a:r>
              <a:rPr lang="en-IN" altLang="en-US" dirty="0"/>
              <a:t>It is often used to test whether a foreign market is ready for a firm’s products. When studying vertical integration and diversification (in Chapter 8), there are different forms along the make-or-buy continuum. Chapter 9 outlined how strategic alliances (including licensing, franchising, and joint ventures) and acquisitions are popular vehicles for entry into foreign markets. These organizational arrangements were discussed in detail in previous chapters.</a:t>
            </a:r>
            <a:endParaRPr lang="en-US" altLang="en-US" dirty="0"/>
          </a:p>
        </p:txBody>
      </p:sp>
      <p:sp>
        <p:nvSpPr>
          <p:cNvPr id="125955" name="Slide Number Placeholder 3">
            <a:extLst>
              <a:ext uri="{FF2B5EF4-FFF2-40B4-BE49-F238E27FC236}">
                <a16:creationId xmlns:a16="http://schemas.microsoft.com/office/drawing/2014/main" id="{53277728-9A61-43CD-9D31-3DC3B048D2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D7FA143-9361-49C2-802B-4D2ABCDDF863}" type="slidenum">
              <a:rPr lang="en-US" altLang="en-US"/>
              <a:pPr/>
              <a:t>21</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a:extLst>
              <a:ext uri="{FF2B5EF4-FFF2-40B4-BE49-F238E27FC236}">
                <a16:creationId xmlns:a16="http://schemas.microsoft.com/office/drawing/2014/main" id="{10018984-81E6-4974-B07C-ECFED4F466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a:extLst>
              <a:ext uri="{FF2B5EF4-FFF2-40B4-BE49-F238E27FC236}">
                <a16:creationId xmlns:a16="http://schemas.microsoft.com/office/drawing/2014/main" id="{8D338D0E-51A1-4D94-AFEC-52BDD786F4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a:p>
            <a:r>
              <a:rPr lang="en-US" altLang="en-US" dirty="0"/>
              <a:t>Instructors: </a:t>
            </a:r>
          </a:p>
          <a:p>
            <a:endParaRPr lang="en-US" altLang="en-US" dirty="0"/>
          </a:p>
          <a:p>
            <a:pPr eaLnBrk="1" hangingPunct="1">
              <a:spcBef>
                <a:spcPts val="438"/>
              </a:spcBef>
            </a:pPr>
            <a:r>
              <a:rPr lang="en-US" altLang="en-US" dirty="0"/>
              <a:t>The digital companion to this book </a:t>
            </a:r>
            <a:r>
              <a:rPr lang="en-US" altLang="en-US" b="1" dirty="0"/>
              <a:t>McGraw-Hill Connect</a:t>
            </a:r>
            <a:r>
              <a:rPr lang="en-US" altLang="en-US" dirty="0"/>
              <a:t> has a brief case exercise on this section of the textbook. It builds student knowledge on some of the key issues of moving businesses offshore. (LO 10-5). </a:t>
            </a:r>
          </a:p>
          <a:p>
            <a:endParaRPr lang="en-US" altLang="en-US" dirty="0"/>
          </a:p>
        </p:txBody>
      </p:sp>
      <p:sp>
        <p:nvSpPr>
          <p:cNvPr id="128003" name="Slide Number Placeholder 3">
            <a:extLst>
              <a:ext uri="{FF2B5EF4-FFF2-40B4-BE49-F238E27FC236}">
                <a16:creationId xmlns:a16="http://schemas.microsoft.com/office/drawing/2014/main" id="{2A00F4C8-E195-474F-BB69-75C0BCB58F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D1DBE53-897F-4D94-938F-4E15D35DCC11}" type="slidenum">
              <a:rPr lang="en-US" altLang="en-US"/>
              <a:pPr/>
              <a:t>22</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a:extLst>
              <a:ext uri="{FF2B5EF4-FFF2-40B4-BE49-F238E27FC236}">
                <a16:creationId xmlns:a16="http://schemas.microsoft.com/office/drawing/2014/main" id="{B5014F16-78FF-484D-8573-D36E7591A4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4" name="Notes Placeholder 2">
            <a:extLst>
              <a:ext uri="{FF2B5EF4-FFF2-40B4-BE49-F238E27FC236}">
                <a16:creationId xmlns:a16="http://schemas.microsoft.com/office/drawing/2014/main" id="{8194C88D-89F9-42DA-BE85-0A8A7153A6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A strength of the international strategy—its limited local responsiveness—is also a weakness in many industries. For example, when an MNE sells its products in foreign markets with little or no change, it leaves itself open to the expropriation of intellectual property (IP). Looking at the MNE’s products and services, pirates can reverse-engineer the products to discover the intellectual property embedded in them. </a:t>
            </a:r>
            <a:endParaRPr lang="en-US" altLang="en-US" dirty="0"/>
          </a:p>
        </p:txBody>
      </p:sp>
      <p:sp>
        <p:nvSpPr>
          <p:cNvPr id="131075" name="Slide Number Placeholder 3">
            <a:extLst>
              <a:ext uri="{FF2B5EF4-FFF2-40B4-BE49-F238E27FC236}">
                <a16:creationId xmlns:a16="http://schemas.microsoft.com/office/drawing/2014/main" id="{99536442-2CC8-4436-8BE6-1F02EE9950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7C5F525-7842-457F-9A42-2EEA0EC1B1E0}" type="slidenum">
              <a:rPr lang="en-US" altLang="en-US"/>
              <a:pPr/>
              <a:t>24</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9EB78D8E-BDC8-42FE-9D7F-7681F8D9D1C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8" name="Notes Placeholder 2">
            <a:extLst>
              <a:ext uri="{FF2B5EF4-FFF2-40B4-BE49-F238E27FC236}">
                <a16:creationId xmlns:a16="http://schemas.microsoft.com/office/drawing/2014/main" id="{D272DBC0-2F91-4FB6-8011-55794315EC9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1139" name="Slide Number Placeholder 3">
            <a:extLst>
              <a:ext uri="{FF2B5EF4-FFF2-40B4-BE49-F238E27FC236}">
                <a16:creationId xmlns:a16="http://schemas.microsoft.com/office/drawing/2014/main" id="{8A0ED1B9-D8E3-4EB6-996C-4614D201AF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10D69AF-E432-4052-8342-CE08D6B6CE11}" type="slidenum">
              <a:rPr lang="en-US" altLang="en-US">
                <a:solidFill>
                  <a:srgbClr val="000000"/>
                </a:solidFill>
                <a:ea typeface="ヒラギノ角ゴ Pro W3" pitchFamily="122" charset="-128"/>
              </a:rPr>
              <a:pPr/>
              <a:t>2</a:t>
            </a:fld>
            <a:endParaRPr lang="en-US" altLang="en-US" dirty="0">
              <a:solidFill>
                <a:srgbClr val="000000"/>
              </a:solidFill>
              <a:ea typeface="ヒラギノ角ゴ Pro W3" pitchFamily="122"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a:extLst>
              <a:ext uri="{FF2B5EF4-FFF2-40B4-BE49-F238E27FC236}">
                <a16:creationId xmlns:a16="http://schemas.microsoft.com/office/drawing/2014/main" id="{3AC92709-607D-4E66-9D0B-4B5AC04F9F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6" name="Notes Placeholder 2">
            <a:extLst>
              <a:ext uri="{FF2B5EF4-FFF2-40B4-BE49-F238E27FC236}">
                <a16:creationId xmlns:a16="http://schemas.microsoft.com/office/drawing/2014/main" id="{1E0C4BFB-A7E2-41BF-A142-74B369F8A7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Lenovo, the Chinese computer manufacturer, is the maker of the ThinkPad line of laptops, which it acquired from IBM in 2005. To keep track of the latest developments in computing, Lenovo’s research centers are located in Beijing and Shanghai in China, in Raleigh, North Carolina (in the Research Triangle Park), and in Japan. To benefit from low-cost labor and to be close to its main markets to reduce shipping costs, Lenovo’s manufacturing facilities are in Mexico, India, and China. The company describes the benefits of its global-standardization strategy insightfully: “Lenovo organizes its worldwide operations with the view that a truly global company must be able to quickly capitalize on new ideas and opportunities from anywhere. By forgoing a traditional headquarters model and focusing on centers of excellence around the world, Lenovo makes the maximum use of its resources to create the best products in the most efficient and effective way possible.”</a:t>
            </a:r>
          </a:p>
        </p:txBody>
      </p:sp>
      <p:sp>
        <p:nvSpPr>
          <p:cNvPr id="134147" name="Slide Number Placeholder 3">
            <a:extLst>
              <a:ext uri="{FF2B5EF4-FFF2-40B4-BE49-F238E27FC236}">
                <a16:creationId xmlns:a16="http://schemas.microsoft.com/office/drawing/2014/main" id="{DCA54350-56A5-4BF2-97DB-8D338CE1C8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A9776C6-1B97-4340-AAFB-B0200C608AFB}" type="slidenum">
              <a:rPr lang="en-US" altLang="en-US"/>
              <a:pPr/>
              <a:t>26</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a:extLst>
              <a:ext uri="{FF2B5EF4-FFF2-40B4-BE49-F238E27FC236}">
                <a16:creationId xmlns:a16="http://schemas.microsoft.com/office/drawing/2014/main" id="{32F2E55C-A45D-49E0-BC24-9225D6A707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8" name="Notes Placeholder 2">
            <a:extLst>
              <a:ext uri="{FF2B5EF4-FFF2-40B4-BE49-F238E27FC236}">
                <a16:creationId xmlns:a16="http://schemas.microsoft.com/office/drawing/2014/main" id="{62F1B054-C237-4C22-8124-DDEBC031E8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MTV changed its strategic positions as it attempted to respond to the pressures for both cost reduction and local responsiveness. At first, MTV followed a global-standardization strategy. To be more responsive to local audiences, MTV then implemented a multidomestic strategy to meet the need for local responsiveness. This led to a loss of scale effects, especially rolling out expensive content over a large installed base of viewers. In a move a few years later, MTV shifted its strategic position away from a multidomestic strategy and is now pursuing a transnational strategy</a:t>
            </a:r>
          </a:p>
        </p:txBody>
      </p:sp>
      <p:sp>
        <p:nvSpPr>
          <p:cNvPr id="137219" name="Slide Number Placeholder 3">
            <a:extLst>
              <a:ext uri="{FF2B5EF4-FFF2-40B4-BE49-F238E27FC236}">
                <a16:creationId xmlns:a16="http://schemas.microsoft.com/office/drawing/2014/main" id="{A5E0CE2C-F6A3-4649-9EF7-DC0D618473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2925C56-F7E7-49D6-800F-9C418AEFD607}" type="slidenum">
              <a:rPr lang="en-US" altLang="en-US"/>
              <a:pPr/>
              <a:t>28</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a:extLst>
              <a:ext uri="{FF2B5EF4-FFF2-40B4-BE49-F238E27FC236}">
                <a16:creationId xmlns:a16="http://schemas.microsoft.com/office/drawing/2014/main" id="{4CABA5BC-72FF-4B25-B0E8-3A66A447B2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6" name="Notes Placeholder 2">
            <a:extLst>
              <a:ext uri="{FF2B5EF4-FFF2-40B4-BE49-F238E27FC236}">
                <a16:creationId xmlns:a16="http://schemas.microsoft.com/office/drawing/2014/main" id="{F742AC27-4396-4AD1-8EF6-C7AD52809D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Death of Distance Hypothesis is the assumption that geographic location shouldn’t lead to firm-level competitive advantage because firms are able to source inputs globally, and this assumption is inaccurate. </a:t>
            </a:r>
          </a:p>
          <a:p>
            <a:endParaRPr lang="en-US" altLang="en-US" dirty="0"/>
          </a:p>
        </p:txBody>
      </p:sp>
      <p:sp>
        <p:nvSpPr>
          <p:cNvPr id="139267" name="Slide Number Placeholder 3">
            <a:extLst>
              <a:ext uri="{FF2B5EF4-FFF2-40B4-BE49-F238E27FC236}">
                <a16:creationId xmlns:a16="http://schemas.microsoft.com/office/drawing/2014/main" id="{C0420B79-14FF-4DC0-9B08-C2EFFDF898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B28693C-24F5-4685-93D1-24D5D86DE9BD}" type="slidenum">
              <a:rPr lang="en-US" altLang="en-US"/>
              <a:pPr/>
              <a:t>29</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a:extLst>
              <a:ext uri="{FF2B5EF4-FFF2-40B4-BE49-F238E27FC236}">
                <a16:creationId xmlns:a16="http://schemas.microsoft.com/office/drawing/2014/main" id="{72D49AD6-7A10-404A-BEA1-849712B4F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4" name="Notes Placeholder 2">
            <a:extLst>
              <a:ext uri="{FF2B5EF4-FFF2-40B4-BE49-F238E27FC236}">
                <a16:creationId xmlns:a16="http://schemas.microsoft.com/office/drawing/2014/main" id="{6C5FB3B1-E247-40EC-BF0F-96531B60E0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Instructors: </a:t>
            </a:r>
          </a:p>
          <a:p>
            <a:endParaRPr lang="en-US" altLang="en-US" dirty="0"/>
          </a:p>
          <a:p>
            <a:pPr eaLnBrk="1" hangingPunct="1">
              <a:spcBef>
                <a:spcPts val="438"/>
              </a:spcBef>
            </a:pPr>
            <a:r>
              <a:rPr lang="en-US" altLang="en-US" dirty="0"/>
              <a:t>The digital companion to this book </a:t>
            </a:r>
            <a:r>
              <a:rPr lang="en-US" altLang="en-US" b="1" dirty="0"/>
              <a:t>McGraw-Hill Connect</a:t>
            </a:r>
            <a:r>
              <a:rPr lang="en-US" altLang="en-US" dirty="0"/>
              <a:t> has an application exercise on this section of the textbook. It builds student confidence on the impacts of national competitive advantage. (LO 10-6). </a:t>
            </a:r>
          </a:p>
          <a:p>
            <a:endParaRPr lang="en-US" altLang="en-US" dirty="0"/>
          </a:p>
        </p:txBody>
      </p:sp>
      <p:sp>
        <p:nvSpPr>
          <p:cNvPr id="141315" name="Slide Number Placeholder 3">
            <a:extLst>
              <a:ext uri="{FF2B5EF4-FFF2-40B4-BE49-F238E27FC236}">
                <a16:creationId xmlns:a16="http://schemas.microsoft.com/office/drawing/2014/main" id="{43CD34EB-1233-46C5-BB71-F53211720F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DEEBDA4-BF34-4916-A136-AC8A3C507DBE}" type="slidenum">
              <a:rPr lang="en-US" altLang="en-US"/>
              <a:pPr/>
              <a:t>30</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a:extLst>
              <a:ext uri="{FF2B5EF4-FFF2-40B4-BE49-F238E27FC236}">
                <a16:creationId xmlns:a16="http://schemas.microsoft.com/office/drawing/2014/main" id="{1D80BAF8-40E5-4E34-A6AE-DCA1ED8EC9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2" name="Notes Placeholder 2">
            <a:extLst>
              <a:ext uri="{FF2B5EF4-FFF2-40B4-BE49-F238E27FC236}">
                <a16:creationId xmlns:a16="http://schemas.microsoft.com/office/drawing/2014/main" id="{2B0E152C-75E0-44C2-9A16-9E8769A908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Resource-rich countries: Afghanistan, Iran, Iraq, Russia, Saudi Arabia, and Venezuela</a:t>
            </a:r>
          </a:p>
          <a:p>
            <a:r>
              <a:rPr lang="en-IN" altLang="en-US" dirty="0"/>
              <a:t>Countries that lack natural resources: Denmark, Finland, Israel, Japan, Singapore, South Korea, Switzerland, Taiwan, and the Netherlands</a:t>
            </a:r>
            <a:endParaRPr lang="en-US" altLang="en-US" dirty="0"/>
          </a:p>
        </p:txBody>
      </p:sp>
      <p:sp>
        <p:nvSpPr>
          <p:cNvPr id="143363" name="Slide Number Placeholder 3">
            <a:extLst>
              <a:ext uri="{FF2B5EF4-FFF2-40B4-BE49-F238E27FC236}">
                <a16:creationId xmlns:a16="http://schemas.microsoft.com/office/drawing/2014/main" id="{7D5268DC-1B0A-4C3C-B74F-1F63760018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6A806C8-1E61-40B9-AA1B-776C452100C7}" type="slidenum">
              <a:rPr lang="en-US" altLang="en-US"/>
              <a:pPr/>
              <a:t>31</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a:extLst>
              <a:ext uri="{FF2B5EF4-FFF2-40B4-BE49-F238E27FC236}">
                <a16:creationId xmlns:a16="http://schemas.microsoft.com/office/drawing/2014/main" id="{EFD5EFFC-F987-4363-85D1-1A607ABBB6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0" name="Notes Placeholder 2">
            <a:extLst>
              <a:ext uri="{FF2B5EF4-FFF2-40B4-BE49-F238E27FC236}">
                <a16:creationId xmlns:a16="http://schemas.microsoft.com/office/drawing/2014/main" id="{9F9DD0D8-78A1-4DDB-917D-B4AF0BACD1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For example, due to dense urban living conditions, hot and humid summers, and high energy costs, it is not surprising that Japanese customers demand small, quiet, and energy-efficient air conditioners. In contrast to the Japanese, Finns have a sparse population living in a more remote countryside. A lack of landlines for telephone service has resulted in the Finnish demand for high-quality wireless services, combined with reliable handsets (and long-life batteries) that can be operated in remote, often hostile, environments. Cell phones have long been a necessity for survival in rural areas of Finland. This situation enabled Nokia to become an early leader in cell phones.</a:t>
            </a:r>
          </a:p>
        </p:txBody>
      </p:sp>
      <p:sp>
        <p:nvSpPr>
          <p:cNvPr id="145411" name="Slide Number Placeholder 3">
            <a:extLst>
              <a:ext uri="{FF2B5EF4-FFF2-40B4-BE49-F238E27FC236}">
                <a16:creationId xmlns:a16="http://schemas.microsoft.com/office/drawing/2014/main" id="{D04CFC18-E255-4AE2-A300-90CDFFF562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2735CD8-3A1A-4ED1-9AD5-DDDB1381CC11}" type="slidenum">
              <a:rPr lang="en-US" altLang="en-US"/>
              <a:pPr/>
              <a:t>32</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a:extLst>
              <a:ext uri="{FF2B5EF4-FFF2-40B4-BE49-F238E27FC236}">
                <a16:creationId xmlns:a16="http://schemas.microsoft.com/office/drawing/2014/main" id="{F8796D3F-3612-4C1B-8958-6463F6E19C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8" name="Notes Placeholder 2">
            <a:extLst>
              <a:ext uri="{FF2B5EF4-FFF2-40B4-BE49-F238E27FC236}">
                <a16:creationId xmlns:a16="http://schemas.microsoft.com/office/drawing/2014/main" id="{7D7A1745-0572-42E7-93F4-F57EA534350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German car companies such as Volkswagen (which also owns Audi and Porsche), BMW, and Daimler.</a:t>
            </a:r>
            <a:endParaRPr lang="en-US" altLang="en-US" dirty="0"/>
          </a:p>
        </p:txBody>
      </p:sp>
      <p:sp>
        <p:nvSpPr>
          <p:cNvPr id="147459" name="Slide Number Placeholder 3">
            <a:extLst>
              <a:ext uri="{FF2B5EF4-FFF2-40B4-BE49-F238E27FC236}">
                <a16:creationId xmlns:a16="http://schemas.microsoft.com/office/drawing/2014/main" id="{45561A16-8540-4355-A840-74AB63AF4D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14A1B5A-C1CC-416B-84C0-59DF7B575981}" type="slidenum">
              <a:rPr lang="en-US" altLang="en-US"/>
              <a:pPr/>
              <a:t>33</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a:extLst>
              <a:ext uri="{FF2B5EF4-FFF2-40B4-BE49-F238E27FC236}">
                <a16:creationId xmlns:a16="http://schemas.microsoft.com/office/drawing/2014/main" id="{3301569B-5CBD-428E-BDE2-FAB375F3DE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6" name="Notes Placeholder 2">
            <a:extLst>
              <a:ext uri="{FF2B5EF4-FFF2-40B4-BE49-F238E27FC236}">
                <a16:creationId xmlns:a16="http://schemas.microsoft.com/office/drawing/2014/main" id="{BC0690E9-E762-41B0-A661-A4D1C9A155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Toyota’s global success in the 1990s and early 2000s was based to a large extent on a network of world-class suppliers in Japan. This tightly knit network allowed for fast two-way knowledge sharing—this in turn improved Toyota’s quality and lowered its cost, which it leveraged into a successful blue ocean strategy at the business level.</a:t>
            </a:r>
          </a:p>
        </p:txBody>
      </p:sp>
      <p:sp>
        <p:nvSpPr>
          <p:cNvPr id="149507" name="Slide Number Placeholder 3">
            <a:extLst>
              <a:ext uri="{FF2B5EF4-FFF2-40B4-BE49-F238E27FC236}">
                <a16:creationId xmlns:a16="http://schemas.microsoft.com/office/drawing/2014/main" id="{61CCCEFB-0C90-4667-92C5-832389D3D69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8910E67-B9BB-459A-BA49-B9B9E6A83ECE}" type="slidenum">
              <a:rPr lang="en-US" altLang="en-US"/>
              <a:pPr/>
              <a:t>34</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a:extLst>
              <a:ext uri="{FF2B5EF4-FFF2-40B4-BE49-F238E27FC236}">
                <a16:creationId xmlns:a16="http://schemas.microsoft.com/office/drawing/2014/main" id="{0C297C18-D4B4-40CE-9D04-49B9B8938B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a:extLst>
              <a:ext uri="{FF2B5EF4-FFF2-40B4-BE49-F238E27FC236}">
                <a16:creationId xmlns:a16="http://schemas.microsoft.com/office/drawing/2014/main" id="{D7309826-4788-4D33-B81A-09AC278037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Combined, these factors reduce the costs of doing business around the world, opening the doors to a much larger market than any one home country. Globalization also allows companies to source supplies at lower costs, to learn new competencies, and to further differentiate products. Consequently, the world’s market economies are becoming more integrated and interdependent.</a:t>
            </a:r>
          </a:p>
        </p:txBody>
      </p:sp>
      <p:sp>
        <p:nvSpPr>
          <p:cNvPr id="94211" name="Slide Number Placeholder 3">
            <a:extLst>
              <a:ext uri="{FF2B5EF4-FFF2-40B4-BE49-F238E27FC236}">
                <a16:creationId xmlns:a16="http://schemas.microsoft.com/office/drawing/2014/main" id="{5F2C0145-C84F-4C48-98CE-132209C9F4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F6A0437-09E1-49CC-B53C-3BBB6E47811C}" type="slidenum">
              <a:rPr lang="en-US" altLang="en-US"/>
              <a:pPr/>
              <a:t>4</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a:extLst>
              <a:ext uri="{FF2B5EF4-FFF2-40B4-BE49-F238E27FC236}">
                <a16:creationId xmlns:a16="http://schemas.microsoft.com/office/drawing/2014/main" id="{344945BA-9FB1-4809-827D-187E98DAE7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a:extLst>
              <a:ext uri="{FF2B5EF4-FFF2-40B4-BE49-F238E27FC236}">
                <a16:creationId xmlns:a16="http://schemas.microsoft.com/office/drawing/2014/main" id="{E2BD9EB5-32DA-40F7-92F2-4CB92D73C1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MNE’s make up less than 1 percent of the number of total U.S. companies, but they: </a:t>
            </a:r>
          </a:p>
          <a:p>
            <a:r>
              <a:rPr lang="en-US" altLang="en-US" dirty="0"/>
              <a:t>Account for 11 percent of private-sector employment growth since 1990.</a:t>
            </a:r>
          </a:p>
          <a:p>
            <a:r>
              <a:rPr lang="en-US" altLang="en-US" dirty="0"/>
              <a:t>Employ 19 percent of the work force.</a:t>
            </a:r>
          </a:p>
          <a:p>
            <a:r>
              <a:rPr lang="en-US" altLang="en-US" dirty="0"/>
              <a:t>Pay 25 percent of the wages.</a:t>
            </a:r>
          </a:p>
          <a:p>
            <a:r>
              <a:rPr lang="en-US" altLang="en-US" dirty="0"/>
              <a:t>Provide for 31 percent of the U.S. gross domestic product (GDP).</a:t>
            </a:r>
          </a:p>
          <a:p>
            <a:r>
              <a:rPr lang="en-US" altLang="en-US" dirty="0"/>
              <a:t>Make up 74 percent of private-sector R&amp;D spending.</a:t>
            </a:r>
          </a:p>
          <a:p>
            <a:endParaRPr lang="en-US" altLang="en-US" dirty="0"/>
          </a:p>
        </p:txBody>
      </p:sp>
      <p:sp>
        <p:nvSpPr>
          <p:cNvPr id="96259" name="Slide Number Placeholder 3">
            <a:extLst>
              <a:ext uri="{FF2B5EF4-FFF2-40B4-BE49-F238E27FC236}">
                <a16:creationId xmlns:a16="http://schemas.microsoft.com/office/drawing/2014/main" id="{A417A850-B77B-4891-8133-1CC588BAB5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0F262D1-4FE7-461A-B8D2-EBC85B04BCA4}" type="slidenum">
              <a:rPr lang="en-US" altLang="en-US"/>
              <a:pPr/>
              <a:t>5</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a:extLst>
              <a:ext uri="{FF2B5EF4-FFF2-40B4-BE49-F238E27FC236}">
                <a16:creationId xmlns:a16="http://schemas.microsoft.com/office/drawing/2014/main" id="{EC6BBEC6-6242-4807-B135-2593A38CBC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Notes Placeholder 2">
            <a:extLst>
              <a:ext uri="{FF2B5EF4-FFF2-40B4-BE49-F238E27FC236}">
                <a16:creationId xmlns:a16="http://schemas.microsoft.com/office/drawing/2014/main" id="{E922F7F2-A7E7-4E68-9804-D375DF5BAD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Continued economic development across the globe has two consequences for MNEs. First, rising wages and other costs are likely to negate any benefits of access to low-cost input factors. Second, as the standard of living rises in emerging economies, MNEs are hoping that increased purchasing power will enable workers to purchase the products they used to make for export only.</a:t>
            </a:r>
            <a:endParaRPr lang="en-US" altLang="en-US" dirty="0"/>
          </a:p>
        </p:txBody>
      </p:sp>
      <p:sp>
        <p:nvSpPr>
          <p:cNvPr id="99331" name="Slide Number Placeholder 3">
            <a:extLst>
              <a:ext uri="{FF2B5EF4-FFF2-40B4-BE49-F238E27FC236}">
                <a16:creationId xmlns:a16="http://schemas.microsoft.com/office/drawing/2014/main" id="{80C91095-62F3-42D0-949D-D61FE587BF2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EBEA8D8-7DDA-4547-B274-42F531DE3512}" type="slidenum">
              <a:rPr lang="en-US" altLang="en-US"/>
              <a:pPr/>
              <a:t>7</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20FDCB1D-58A0-49FC-9CE5-E538713EFA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8" name="Notes Placeholder 2">
            <a:extLst>
              <a:ext uri="{FF2B5EF4-FFF2-40B4-BE49-F238E27FC236}">
                <a16:creationId xmlns:a16="http://schemas.microsoft.com/office/drawing/2014/main" id="{2E8F1B0B-7F4F-4F4D-BF48-2A936E4C5C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Instructors: </a:t>
            </a:r>
          </a:p>
          <a:p>
            <a:endParaRPr lang="en-US" altLang="en-US" dirty="0"/>
          </a:p>
          <a:p>
            <a:pPr eaLnBrk="1" hangingPunct="1">
              <a:spcBef>
                <a:spcPts val="438"/>
              </a:spcBef>
            </a:pPr>
            <a:r>
              <a:rPr lang="en-US" altLang="en-US" dirty="0"/>
              <a:t>The digital companion to this book </a:t>
            </a:r>
            <a:r>
              <a:rPr lang="en-US" altLang="en-US" b="1" dirty="0"/>
              <a:t>McGraw-Hill Connect</a:t>
            </a:r>
            <a:r>
              <a:rPr lang="en-US" altLang="en-US" dirty="0"/>
              <a:t> has a video case exercise on this section of the textbook. It builds student confidence on the reasons firms will move internationally. (LO 10-2). </a:t>
            </a:r>
          </a:p>
          <a:p>
            <a:endParaRPr lang="en-US" altLang="en-US" dirty="0"/>
          </a:p>
        </p:txBody>
      </p:sp>
      <p:sp>
        <p:nvSpPr>
          <p:cNvPr id="101379" name="Slide Number Placeholder 3">
            <a:extLst>
              <a:ext uri="{FF2B5EF4-FFF2-40B4-BE49-F238E27FC236}">
                <a16:creationId xmlns:a16="http://schemas.microsoft.com/office/drawing/2014/main" id="{FF3520F1-D4DB-493C-8812-5DA8861BB70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B0DC6A9-D274-4925-BBCA-1E4EFAF63607}" type="slidenum">
              <a:rPr lang="en-US" altLang="en-US"/>
              <a:pPr/>
              <a:t>8</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a:extLst>
              <a:ext uri="{FF2B5EF4-FFF2-40B4-BE49-F238E27FC236}">
                <a16:creationId xmlns:a16="http://schemas.microsoft.com/office/drawing/2014/main" id="{FC311C50-D2B0-43FD-9FBA-325CD2C8DD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6" name="Notes Placeholder 2">
            <a:extLst>
              <a:ext uri="{FF2B5EF4-FFF2-40B4-BE49-F238E27FC236}">
                <a16:creationId xmlns:a16="http://schemas.microsoft.com/office/drawing/2014/main" id="{E2E3E61E-EC50-46DD-A461-C57A04A63E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Strategy Highlight 6.1 highlights how Narayana Health, a specialty hospital chain in India, founded and led by Dr. Devi Shetty, obtained a low-cost competitive advantage in complex procedures such as open-heart surgery. Narayana Health is now leveraging its low-cost, high-quality position by opening specialty hospitals in the Cayman Islands (to serve U.S. patients) and Kuala Lumpur, Malaysia.</a:t>
            </a:r>
          </a:p>
        </p:txBody>
      </p:sp>
      <p:sp>
        <p:nvSpPr>
          <p:cNvPr id="103427" name="Slide Number Placeholder 3">
            <a:extLst>
              <a:ext uri="{FF2B5EF4-FFF2-40B4-BE49-F238E27FC236}">
                <a16:creationId xmlns:a16="http://schemas.microsoft.com/office/drawing/2014/main" id="{E237A380-D891-4D93-B986-B2D56FB3A7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79B2688-52DF-4194-9187-5AE8561EF895}" type="slidenum">
              <a:rPr lang="en-US" altLang="en-US"/>
              <a:pPr/>
              <a:t>9</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F4B300EB-F545-4FF2-B823-43CBA19FFE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a:extLst>
              <a:ext uri="{FF2B5EF4-FFF2-40B4-BE49-F238E27FC236}">
                <a16:creationId xmlns:a16="http://schemas.microsoft.com/office/drawing/2014/main" id="{CF3B34F8-A0C3-4D61-8B47-B29E148A76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Example: INDIA</a:t>
            </a:r>
          </a:p>
          <a:p>
            <a:r>
              <a:rPr lang="en-IN" altLang="en-US" dirty="0"/>
              <a:t>India carved out a competitive advantage in business process outsourcing (BPO), not only because of low-cost labor but because of an abundance of well-educated, English-speaking young people. Infosys, TCS, and Wipro are some of the more well-known Indian IT service companies. Taken together, these companies employ more than 250,000 people and provide services to many of the Global Fortune 500. Many MNEs have close business ties with Indian IT firms. Some, such as IBM, are engaged in foreign direct investment through equity alliances or building their own IT and customer service centers in India. More than a quarter of Accenture’s work force, a consultancy specializing in technology and outsourcing, is now in Bangalore, India.</a:t>
            </a:r>
            <a:endParaRPr lang="en-US" altLang="en-US" dirty="0"/>
          </a:p>
        </p:txBody>
      </p:sp>
      <p:sp>
        <p:nvSpPr>
          <p:cNvPr id="105475" name="Slide Number Placeholder 3">
            <a:extLst>
              <a:ext uri="{FF2B5EF4-FFF2-40B4-BE49-F238E27FC236}">
                <a16:creationId xmlns:a16="http://schemas.microsoft.com/office/drawing/2014/main" id="{675DA61D-C8C3-42E1-8C2C-70A4AF36F2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2DFCAC0-A02E-423C-9DAF-D0D337BC7CCD}" type="slidenum">
              <a:rPr lang="en-US" altLang="en-US"/>
              <a:pPr/>
              <a:t>10</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F6D3F531-2482-47EC-B3F4-D557151C549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2" name="Notes Placeholder 2">
            <a:extLst>
              <a:ext uri="{FF2B5EF4-FFF2-40B4-BE49-F238E27FC236}">
                <a16:creationId xmlns:a16="http://schemas.microsoft.com/office/drawing/2014/main" id="{2C49AB21-A455-432D-81F7-E39D2E61294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dirty="0"/>
              <a:t>AstraZeneca, a Swiss-based pharmaceutical company, relocated its research facility to Cambridge, Massachusetts, to be part of the Boston biotech cluster, in hopes of developing new R&amp;D competencies in biotechnology. Cisco invested more than $1.6 billion to create an Asian headquarters in Bangalore and support other locations in India, in order to be in the middle of India’s top IT location. Unilever’s new-concept center is located in downtown Shanghai, China, attracting hundreds of eager volunteers to test the firm’s latest product innovations on-site, while Unilever researchers monitor consumer reactions.</a:t>
            </a:r>
          </a:p>
          <a:p>
            <a:endParaRPr lang="en-IN" altLang="en-US" dirty="0"/>
          </a:p>
          <a:p>
            <a:r>
              <a:rPr lang="en-US" altLang="en-US" dirty="0"/>
              <a:t>Many MNEs now are replacing the one-way innovation flow from Western economies to developing markets with a </a:t>
            </a:r>
            <a:r>
              <a:rPr lang="en-US" altLang="en-US" i="1" dirty="0"/>
              <a:t>polycentric innovation strategy</a:t>
            </a:r>
            <a:r>
              <a:rPr lang="en-US" altLang="en-US" dirty="0"/>
              <a:t>—a strategy in which MNEs now draw on multiple, equally important innovation hubs throughout the world characteristic of Globalization 3.0; see Exhibit 10.3. </a:t>
            </a:r>
          </a:p>
        </p:txBody>
      </p:sp>
      <p:sp>
        <p:nvSpPr>
          <p:cNvPr id="107523" name="Slide Number Placeholder 3">
            <a:extLst>
              <a:ext uri="{FF2B5EF4-FFF2-40B4-BE49-F238E27FC236}">
                <a16:creationId xmlns:a16="http://schemas.microsoft.com/office/drawing/2014/main" id="{FEB9E2D5-725F-49C1-B642-52EA5CA949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F5467CC-759A-4885-9A55-9C73F8F965F5}" type="slidenum">
              <a:rPr lang="en-US" altLang="en-US"/>
              <a:pPr/>
              <a:t>11</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96BBE9A-EA8D-4ED8-A4A7-564E9A3A543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1FC5561-F96B-416F-8F35-FA3D3F708A4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18054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965C6D-8B1E-4F2E-89AB-9A1F7E4D6A2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AFEFF219-AABF-472B-AF0E-00C8D1F8913C}"/>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D154A033-6C70-4B19-B9A1-A8ED73CB2D4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54FFE05-1534-4B5C-9F45-492EDB8EB47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C946B948-789F-4FC4-9D21-6A5F18F24158}"/>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5E1903D4-141A-4AC2-9545-D0899A929C24}" type="slidenum">
              <a:rPr lang="en-US" altLang="en-US"/>
              <a:pPr/>
              <a:t>‹#›</a:t>
            </a:fld>
            <a:endParaRPr lang="en-US" altLang="en-US" dirty="0"/>
          </a:p>
        </p:txBody>
      </p:sp>
    </p:spTree>
    <p:extLst>
      <p:ext uri="{BB962C8B-B14F-4D97-AF65-F5344CB8AC3E}">
        <p14:creationId xmlns:p14="http://schemas.microsoft.com/office/powerpoint/2010/main" val="122561277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7DC6CB8D-B247-4C3E-A6DC-B47CE6D1C4B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9775960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F6E4FFA-2774-4993-9C97-CBA7C35AD43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90B9E889-E481-44C1-879B-D7336715E3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0FCF6AE-D928-46BE-9C40-6028F46CCD1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A01FC1D7-805E-4D48-9613-63B43CB60721}"/>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61FCB276-7E49-4360-88CE-CE7D8A72C1BE}" type="slidenum">
              <a:rPr lang="en-US" altLang="en-US"/>
              <a:pPr/>
              <a:t>‹#›</a:t>
            </a:fld>
            <a:endParaRPr lang="en-US" altLang="en-US" dirty="0"/>
          </a:p>
        </p:txBody>
      </p:sp>
    </p:spTree>
    <p:extLst>
      <p:ext uri="{BB962C8B-B14F-4D97-AF65-F5344CB8AC3E}">
        <p14:creationId xmlns:p14="http://schemas.microsoft.com/office/powerpoint/2010/main" val="112487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ED75E46-4AA6-4B1A-A75B-E77FE326B40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B02F297-9E4C-4A65-AC02-F3FB631B27B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194097E-A844-482C-BECF-CF6611DA154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0480C92D-9BA3-4652-A61A-AE055AF50E1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543B20AB-FF6C-4635-B538-5BC7BD5505E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46FD1524-DDA9-4535-BD12-1C18F65927B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A1925472-355E-4E72-812F-6012EE134795}"/>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06822E76-E7DC-4048-94C0-991BEF705746}" type="slidenum">
              <a:rPr lang="en-US" altLang="en-US"/>
              <a:pPr/>
              <a:t>‹#›</a:t>
            </a:fld>
            <a:endParaRPr lang="en-US" altLang="en-US" dirty="0"/>
          </a:p>
        </p:txBody>
      </p:sp>
    </p:spTree>
    <p:extLst>
      <p:ext uri="{BB962C8B-B14F-4D97-AF65-F5344CB8AC3E}">
        <p14:creationId xmlns:p14="http://schemas.microsoft.com/office/powerpoint/2010/main" val="2876984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3B1FAA74-ECE6-4211-BB17-E83E7C6B88A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22E84DF-4F8B-4377-9321-034066A1C82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02B15843-13C6-4239-B147-AD2C04902015}"/>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1980466D-76B4-4C64-B3C1-1392E97AC261}" type="slidenum">
              <a:rPr lang="en-US" altLang="en-US"/>
              <a:pPr/>
              <a:t>‹#›</a:t>
            </a:fld>
            <a:endParaRPr lang="en-US" altLang="en-US" dirty="0"/>
          </a:p>
        </p:txBody>
      </p:sp>
    </p:spTree>
    <p:extLst>
      <p:ext uri="{BB962C8B-B14F-4D97-AF65-F5344CB8AC3E}">
        <p14:creationId xmlns:p14="http://schemas.microsoft.com/office/powerpoint/2010/main" val="627091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40A268D-9C3D-44E2-94B8-336AA955678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A7DDE4E-C46A-4493-817D-7064D8AB0F1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105D089-55F1-46DE-BDC5-34696637D26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68B39B2A-834F-4498-8261-8528D8CD134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D4A08FA0-BD7D-4F29-AC7D-8755C3C2C27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C91E395A-C9FE-4A0E-90FF-C51E760DB19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5CF090A-B29E-427B-B552-DDFC955A1ED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A1A40EFD-E76E-4F0A-9B0F-A0BB550B5E89}"/>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23F3A9B4-9E1C-4D88-8B91-F4F700AA4BC9}" type="slidenum">
              <a:rPr lang="en-US" altLang="en-US"/>
              <a:pPr/>
              <a:t>‹#›</a:t>
            </a:fld>
            <a:endParaRPr lang="en-US" altLang="en-US" dirty="0"/>
          </a:p>
        </p:txBody>
      </p:sp>
    </p:spTree>
    <p:extLst>
      <p:ext uri="{BB962C8B-B14F-4D97-AF65-F5344CB8AC3E}">
        <p14:creationId xmlns:p14="http://schemas.microsoft.com/office/powerpoint/2010/main" val="2823570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7E1A405-9073-4BA5-B126-3CD7842068F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27C1C7C-06E6-43F8-9565-CEA18F15400F}"/>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397AC45C-1B96-438C-967E-B6C7934D6BC9}"/>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677F468A-73FA-474C-9551-4DBC9EC85CE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0E1BC950-53BF-4216-9FA7-7D9515C4D33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A90EB3A-AA64-40B9-ABBE-C12347E1641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39A350F-A4C4-4482-A428-9616887437D6}" type="slidenum">
              <a:rPr lang="en-US" altLang="en-US"/>
              <a:pPr/>
              <a:t>‹#›</a:t>
            </a:fld>
            <a:endParaRPr lang="en-US" altLang="en-US" dirty="0"/>
          </a:p>
        </p:txBody>
      </p:sp>
    </p:spTree>
    <p:extLst>
      <p:ext uri="{BB962C8B-B14F-4D97-AF65-F5344CB8AC3E}">
        <p14:creationId xmlns:p14="http://schemas.microsoft.com/office/powerpoint/2010/main" val="3716002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1043736-9C51-492C-8E75-AAA3AB2912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F97C139-0B09-4721-83CF-83EB4557715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61F8900-A578-4C15-9C9D-F7785E1DD38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E7C432C0-6CFC-4A50-BF17-9D0FBC63DED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2F0090AB-E71C-4C8D-85B5-A8A280C52EC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9B72E040-2A78-464F-8BF6-5E54F98813A1}"/>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390BDE2D-59B5-4617-8DE8-C197A4D9A7F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6459514-CE42-46DF-B752-4D3331658919}" type="slidenum">
              <a:rPr lang="en-US" altLang="en-US"/>
              <a:pPr/>
              <a:t>‹#›</a:t>
            </a:fld>
            <a:endParaRPr lang="en-US" altLang="en-US" dirty="0"/>
          </a:p>
        </p:txBody>
      </p:sp>
    </p:spTree>
    <p:extLst>
      <p:ext uri="{BB962C8B-B14F-4D97-AF65-F5344CB8AC3E}">
        <p14:creationId xmlns:p14="http://schemas.microsoft.com/office/powerpoint/2010/main" val="28486429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ECED5A-3841-42B8-B6AB-52000AAEAF9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E2D52FDB-726B-41D8-AFFD-B96106FDD41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AC64D73F-57EA-4AB5-8D46-11FB476B16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A1AC0EF-CC04-435A-953A-B50A27DC1E09}"/>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4570B351-E555-42CC-A893-BB80AFF6A9B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D98772EE-8FBF-420B-8D3E-93ECD489F46A}" type="slidenum">
              <a:rPr lang="en-US" altLang="en-US"/>
              <a:pPr/>
              <a:t>‹#›</a:t>
            </a:fld>
            <a:endParaRPr lang="en-US" altLang="en-US" dirty="0"/>
          </a:p>
        </p:txBody>
      </p:sp>
    </p:spTree>
    <p:extLst>
      <p:ext uri="{BB962C8B-B14F-4D97-AF65-F5344CB8AC3E}">
        <p14:creationId xmlns:p14="http://schemas.microsoft.com/office/powerpoint/2010/main" val="11140241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B6859F05-8308-44CF-8768-9583A7FD46E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FB0B384-9D77-43B3-9DA0-3BFBB64ED68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1894CC2-DB99-42DE-96D9-7BE468FD814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2FA5E8C-9724-4BFA-BF46-7E7ACF0C6DF2}" type="slidenum">
              <a:rPr lang="en-US" altLang="en-US"/>
              <a:pPr/>
              <a:t>‹#›</a:t>
            </a:fld>
            <a:endParaRPr lang="en-US" altLang="en-US" dirty="0"/>
          </a:p>
        </p:txBody>
      </p:sp>
    </p:spTree>
    <p:extLst>
      <p:ext uri="{BB962C8B-B14F-4D97-AF65-F5344CB8AC3E}">
        <p14:creationId xmlns:p14="http://schemas.microsoft.com/office/powerpoint/2010/main" val="9142858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07AB2DC-1C4D-4944-9239-75DDACCF5D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0698A70-8881-4925-890E-BB0C367E921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FC01DB5-1977-4CA7-A293-43002430381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F0C4067E-8483-434D-B76D-75A99FEF831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E43D10E6-770C-4097-8966-395E6745109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ACE87F6E-C382-45D1-8133-5AA4410EE4C6}"/>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0D6CB4DD-C95B-453C-A2C2-136A190527F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AF54CDA4-D18E-43D4-80A1-E8CE4E0D6AF2}"/>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ABD6EE7-FE45-43A8-B86C-B78F9E25E9C7}" type="slidenum">
              <a:rPr lang="en-US" altLang="en-US"/>
              <a:pPr/>
              <a:t>‹#›</a:t>
            </a:fld>
            <a:endParaRPr lang="en-US" altLang="en-US" dirty="0"/>
          </a:p>
        </p:txBody>
      </p:sp>
    </p:spTree>
    <p:extLst>
      <p:ext uri="{BB962C8B-B14F-4D97-AF65-F5344CB8AC3E}">
        <p14:creationId xmlns:p14="http://schemas.microsoft.com/office/powerpoint/2010/main" val="2786059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14883F0-AB31-4E28-A00D-5DAB3D05546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48925F8-D95C-433D-AB8D-C1DE8A2EE90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43509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86DA685F-23B3-4A21-80F8-7F8743EACC5D}"/>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10" name="Rectangle 9">
            <a:extLst>
              <a:ext uri="{FF2B5EF4-FFF2-40B4-BE49-F238E27FC236}">
                <a16:creationId xmlns:a16="http://schemas.microsoft.com/office/drawing/2014/main" id="{8E6E698E-17EA-4E55-BF78-99AE0555A80C}"/>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8946262"/>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BF4E027-6EE8-457A-912C-074E31AA22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567C6E8-2815-425F-8D59-0CAD459234F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2517BFAF-7CB1-4B27-99DD-A3878D9A705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B87D14C8-F9CB-4086-93C4-97DA2B37F0EC}"/>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3E4B488-67F7-44B7-BD6A-9ABC542DF77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1AB3E14F-1C4C-405B-8E70-F8E9D978804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7B610AE-5509-46B7-9CB1-1FE2229FCCFA}" type="slidenum">
              <a:rPr lang="en-US" altLang="en-US"/>
              <a:pPr/>
              <a:t>‹#›</a:t>
            </a:fld>
            <a:endParaRPr lang="en-US" altLang="en-US" dirty="0"/>
          </a:p>
        </p:txBody>
      </p:sp>
    </p:spTree>
    <p:extLst>
      <p:ext uri="{BB962C8B-B14F-4D97-AF65-F5344CB8AC3E}">
        <p14:creationId xmlns:p14="http://schemas.microsoft.com/office/powerpoint/2010/main" val="13467578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1C366CF-956F-4D43-8B4A-5E105483B02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23B49DB-03D7-4461-A2C6-A86EF062F5DF}"/>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C79906F-CD90-4524-976B-5D25B1A91EA5}"/>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1C579279-056E-47FD-96B5-93E09DDBE14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3DE976FD-29B9-4723-BA21-5D107A8365D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4B401701-C1F1-4E32-8D3D-357229262625}"/>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8B7422B6-6F5F-435C-88D8-AC2510CA7A5C}"/>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24B5991-8F70-42D1-81A7-A3DBE38DBAB5}" type="slidenum">
              <a:rPr lang="en-US" altLang="en-US"/>
              <a:pPr/>
              <a:t>‹#›</a:t>
            </a:fld>
            <a:endParaRPr lang="en-US" altLang="en-US" dirty="0"/>
          </a:p>
        </p:txBody>
      </p:sp>
    </p:spTree>
    <p:extLst>
      <p:ext uri="{BB962C8B-B14F-4D97-AF65-F5344CB8AC3E}">
        <p14:creationId xmlns:p14="http://schemas.microsoft.com/office/powerpoint/2010/main" val="3425546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F5D076-95DB-4F54-9B5A-406A413E9900}"/>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145CF167-1A7E-4D4A-B22B-C24F24A2628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EA1C2BE0-4487-4C28-B716-4B4A53F53E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C282AE6-BA34-4997-9FD2-B32499DAC6A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5BDE0D1-584E-4425-81CD-B5024AA3923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4CF212A-3CFD-4EE8-8D10-D44B1AE6F43F}" type="slidenum">
              <a:rPr lang="en-US" altLang="en-US"/>
              <a:pPr/>
              <a:t>‹#›</a:t>
            </a:fld>
            <a:endParaRPr lang="en-US" altLang="en-US" dirty="0"/>
          </a:p>
        </p:txBody>
      </p:sp>
    </p:spTree>
    <p:extLst>
      <p:ext uri="{BB962C8B-B14F-4D97-AF65-F5344CB8AC3E}">
        <p14:creationId xmlns:p14="http://schemas.microsoft.com/office/powerpoint/2010/main" val="14459312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4197ECA-DA58-4747-A141-6CA446618A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6541F6D-F426-4989-8153-9564C8D8C89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96AD1245-1033-46E6-B907-686DD275319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2E0F847-599D-449B-A6E3-2946C7280F3E}" type="slidenum">
              <a:rPr lang="en-US" altLang="en-US"/>
              <a:pPr/>
              <a:t>‹#›</a:t>
            </a:fld>
            <a:endParaRPr lang="en-US" altLang="en-US" dirty="0"/>
          </a:p>
        </p:txBody>
      </p:sp>
    </p:spTree>
    <p:extLst>
      <p:ext uri="{BB962C8B-B14F-4D97-AF65-F5344CB8AC3E}">
        <p14:creationId xmlns:p14="http://schemas.microsoft.com/office/powerpoint/2010/main" val="16797781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863A720-3738-4FA8-A9D8-285BB90BFE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D61E7C3-6059-4AC2-AC60-6D293DA4B95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BDEE700-44A1-4621-9FEE-1DFEE1A4B82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15C64F1B-F82D-4229-BB3F-80484D245C8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168036C1-CC8A-4D3B-BE55-1FA5523664C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88A22898-A0F7-403F-97AC-47755EBA648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BFC501B-3F20-455F-B008-CB12A73A09B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E05D8DF-67E1-4706-AEBD-826FC27E263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F6637D9-0B68-4EA4-83B3-A3FC2FBAF0E9}" type="slidenum">
              <a:rPr lang="en-US" altLang="en-US"/>
              <a:pPr/>
              <a:t>‹#›</a:t>
            </a:fld>
            <a:endParaRPr lang="en-US" altLang="en-US" dirty="0"/>
          </a:p>
        </p:txBody>
      </p:sp>
    </p:spTree>
    <p:extLst>
      <p:ext uri="{BB962C8B-B14F-4D97-AF65-F5344CB8AC3E}">
        <p14:creationId xmlns:p14="http://schemas.microsoft.com/office/powerpoint/2010/main" val="21847351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28DB3FB4-4ACC-491C-97CE-59AC5A9F45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8BBB1C5-68FC-4765-B903-CF2868858870}"/>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D515A661-98E8-439C-B00A-26B744688A67}"/>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38825365-24ED-4673-BDA6-BAFA6BED75D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18BB4156-A76B-4A34-8951-5864DF233A4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7049161-649C-4372-861A-6561A63336D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3FB2CF9-923C-44B3-8743-EA9467038AE7}" type="slidenum">
              <a:rPr lang="en-US" altLang="en-US"/>
              <a:pPr/>
              <a:t>‹#›</a:t>
            </a:fld>
            <a:endParaRPr lang="en-US" altLang="en-US" dirty="0"/>
          </a:p>
        </p:txBody>
      </p:sp>
    </p:spTree>
    <p:extLst>
      <p:ext uri="{BB962C8B-B14F-4D97-AF65-F5344CB8AC3E}">
        <p14:creationId xmlns:p14="http://schemas.microsoft.com/office/powerpoint/2010/main" val="9891648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E925D9B-37FF-45DA-B727-3F9315ECFAE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741B6F9-3C72-4DCD-8882-F2555B84F02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A3C1223-FB38-401A-9B09-6FF7207B131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21278573-0205-49E1-AC60-06864022705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5C4BD179-71BC-481C-8D86-A98C86AD6C6C}"/>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DA0ADC5F-DD73-46F9-9B9C-7F74AB8C4F7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DAB2568A-A83A-4711-B112-641FFA8F923D}"/>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8FD811D-CE01-4DD8-BF0F-C85B4C4129D0}" type="slidenum">
              <a:rPr lang="en-US" altLang="en-US"/>
              <a:pPr/>
              <a:t>‹#›</a:t>
            </a:fld>
            <a:endParaRPr lang="en-US" altLang="en-US" dirty="0"/>
          </a:p>
        </p:txBody>
      </p:sp>
    </p:spTree>
    <p:extLst>
      <p:ext uri="{BB962C8B-B14F-4D97-AF65-F5344CB8AC3E}">
        <p14:creationId xmlns:p14="http://schemas.microsoft.com/office/powerpoint/2010/main" val="10614417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6FF058-7449-49D0-A1F5-D56B28FA2BD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846CD97D-56B6-4BD6-A4CF-3699C7C0FFB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71099E15-CD16-422D-BD11-08E2A04C621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AB5F240-CA79-4F5C-B743-BD03CBD98690}"/>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A6C6B368-B7CE-4CAC-B283-110EC763464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16C9D89-883A-4C80-9ADD-55E5391F7E74}" type="slidenum">
              <a:rPr lang="en-US" altLang="en-US"/>
              <a:pPr/>
              <a:t>‹#›</a:t>
            </a:fld>
            <a:endParaRPr lang="en-US" altLang="en-US" dirty="0"/>
          </a:p>
        </p:txBody>
      </p:sp>
    </p:spTree>
    <p:extLst>
      <p:ext uri="{BB962C8B-B14F-4D97-AF65-F5344CB8AC3E}">
        <p14:creationId xmlns:p14="http://schemas.microsoft.com/office/powerpoint/2010/main" val="31646791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E7B9098-750F-49BD-BD2B-C14792DE83E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EF3C97B-BA3E-43AB-92DA-87E3DBD90CE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EF3D9831-6DF7-4361-A16E-BEB7E6059E6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973DD6E-AEBF-4E56-97E6-8AC35E649574}" type="slidenum">
              <a:rPr lang="en-US" altLang="en-US"/>
              <a:pPr/>
              <a:t>‹#›</a:t>
            </a:fld>
            <a:endParaRPr lang="en-US" altLang="en-US" dirty="0"/>
          </a:p>
        </p:txBody>
      </p:sp>
    </p:spTree>
    <p:extLst>
      <p:ext uri="{BB962C8B-B14F-4D97-AF65-F5344CB8AC3E}">
        <p14:creationId xmlns:p14="http://schemas.microsoft.com/office/powerpoint/2010/main" val="1743615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751F389-8610-48D7-B2BF-D0EBD87AA4D4}"/>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2B31A7B-36EC-4193-9965-95814E3889B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094034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639F56A-FEB0-431B-B4EF-6C0CA40C14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A124F34-9452-4EF6-BD64-1FB873BECAB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27B58EE-736B-42E2-9F0B-B726BD54276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B959B91E-F16E-4919-9C18-D5386C169BE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90505508-9F5D-47A8-9F2C-9155823254F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0EDB9F16-73E5-42F6-886A-81012CE51B0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1DD0C36F-0D3A-4D49-ADDA-06E133EFCA3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9BDE2F6-FB97-4D8C-A07B-AE331C29622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2EC93B2-34BC-46A1-A9C2-DEF382672E02}" type="slidenum">
              <a:rPr lang="en-US" altLang="en-US"/>
              <a:pPr/>
              <a:t>‹#›</a:t>
            </a:fld>
            <a:endParaRPr lang="en-US" altLang="en-US" dirty="0"/>
          </a:p>
        </p:txBody>
      </p:sp>
    </p:spTree>
    <p:extLst>
      <p:ext uri="{BB962C8B-B14F-4D97-AF65-F5344CB8AC3E}">
        <p14:creationId xmlns:p14="http://schemas.microsoft.com/office/powerpoint/2010/main" val="38856340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8CEC61C1-3E0F-451E-9CCB-DA1AE40606B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2977989-E8CC-4736-BA0B-CB34267B555F}"/>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BF871888-8F4D-4374-9A89-D8FD49705457}"/>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864F9D48-2DBC-4D5F-8331-5C3C42A6968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B5BF457-BD8A-47CA-BF75-23B53C34C5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D88449B3-9718-4D38-A6A9-549A8975611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DAA3259-2B35-400E-B1C9-8694836B5379}" type="slidenum">
              <a:rPr lang="en-US" altLang="en-US"/>
              <a:pPr/>
              <a:t>‹#›</a:t>
            </a:fld>
            <a:endParaRPr lang="en-US" altLang="en-US" dirty="0"/>
          </a:p>
        </p:txBody>
      </p:sp>
    </p:spTree>
    <p:extLst>
      <p:ext uri="{BB962C8B-B14F-4D97-AF65-F5344CB8AC3E}">
        <p14:creationId xmlns:p14="http://schemas.microsoft.com/office/powerpoint/2010/main" val="22570657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876230A-FA7B-4C67-8408-6E3B3AF22E0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1205CC6-5C6D-4802-A55B-64036ED9E24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8D0F5D1-B756-45AB-8398-6D27A1CFB5C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DBFC9B26-3435-4380-8EA1-3BF9E021CD7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5C0E146A-7414-4955-AEFF-6AD65055B0A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3FC67758-8D9A-4D4A-86B9-78E3117EB17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A7FE9054-AB38-4911-B42E-75E204740E8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A4EDBE37-2BC2-4603-8338-F0395AB2CBE4}" type="slidenum">
              <a:rPr lang="en-US" altLang="en-US"/>
              <a:pPr/>
              <a:t>‹#›</a:t>
            </a:fld>
            <a:endParaRPr lang="en-US" altLang="en-US" dirty="0"/>
          </a:p>
        </p:txBody>
      </p:sp>
    </p:spTree>
    <p:extLst>
      <p:ext uri="{BB962C8B-B14F-4D97-AF65-F5344CB8AC3E}">
        <p14:creationId xmlns:p14="http://schemas.microsoft.com/office/powerpoint/2010/main" val="19511710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3B2E6D-7218-4079-8191-A16EE0B7D81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475D8B5A-44A6-404D-8131-E44381C8DC52}"/>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95D19FC5-BF8D-4E17-9F33-B2707F6508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4F55A46-605F-4E06-AFAA-628A28A7CFD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824173E0-3498-41B4-A8D4-98595273592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F54123F-5828-4537-8182-1ABBF601ECB8}" type="slidenum">
              <a:rPr lang="en-US" altLang="en-US"/>
              <a:pPr/>
              <a:t>‹#›</a:t>
            </a:fld>
            <a:endParaRPr lang="en-US" altLang="en-US" dirty="0"/>
          </a:p>
        </p:txBody>
      </p:sp>
    </p:spTree>
    <p:extLst>
      <p:ext uri="{BB962C8B-B14F-4D97-AF65-F5344CB8AC3E}">
        <p14:creationId xmlns:p14="http://schemas.microsoft.com/office/powerpoint/2010/main" val="22421966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0339B1E0-36DE-418C-8E1E-D809D34030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A92F271-0A0B-4D99-8881-99DE6F9EC4B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E09A6745-17D3-43D8-8885-F5E0FC7F095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B855283-AF3C-4663-B47A-F25942DCF7AB}" type="slidenum">
              <a:rPr lang="en-US" altLang="en-US"/>
              <a:pPr/>
              <a:t>‹#›</a:t>
            </a:fld>
            <a:endParaRPr lang="en-US" altLang="en-US" dirty="0"/>
          </a:p>
        </p:txBody>
      </p:sp>
    </p:spTree>
    <p:extLst>
      <p:ext uri="{BB962C8B-B14F-4D97-AF65-F5344CB8AC3E}">
        <p14:creationId xmlns:p14="http://schemas.microsoft.com/office/powerpoint/2010/main" val="33641239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71895E2-2D9B-4D49-8888-6157610A85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D141509-4553-476C-B750-66EE56EC3FC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DCDA92F-01A5-4520-ACF1-608CBD2A53A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5EF68D16-F56C-482D-9A27-B3A125706B8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768D028A-E50E-4FFA-BEB0-F2812451588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1CB7BE4D-1097-4D77-93F1-3507014FBCA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0A48B42-AEEB-4722-9794-60832EAA2F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1CD00301-05A9-4E1C-8C33-97FC384133B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FD4CA18-27EF-4CCF-838C-AA0427BAA7D8}" type="slidenum">
              <a:rPr lang="en-US" altLang="en-US"/>
              <a:pPr/>
              <a:t>‹#›</a:t>
            </a:fld>
            <a:endParaRPr lang="en-US" altLang="en-US" dirty="0"/>
          </a:p>
        </p:txBody>
      </p:sp>
    </p:spTree>
    <p:extLst>
      <p:ext uri="{BB962C8B-B14F-4D97-AF65-F5344CB8AC3E}">
        <p14:creationId xmlns:p14="http://schemas.microsoft.com/office/powerpoint/2010/main" val="270593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3DFFC48-E3CC-4389-BABB-BB0F2349CF7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CB73A92-92D3-4038-8AD5-3CDC26FB6DF0}"/>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ADA772A2-1EAA-4BF3-A52A-80C2CA906D6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88B1C5AC-E7F6-45C7-B052-9B3D0B1E55E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E0906F57-C6CB-4B8A-94F2-613E2359A3C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0907031-62CD-4246-BA2F-0B79EBC4A12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97B8A9C-8413-4E56-9DAB-1E281B906564}" type="slidenum">
              <a:rPr lang="en-US" altLang="en-US"/>
              <a:pPr/>
              <a:t>‹#›</a:t>
            </a:fld>
            <a:endParaRPr lang="en-US" altLang="en-US" dirty="0"/>
          </a:p>
        </p:txBody>
      </p:sp>
    </p:spTree>
    <p:extLst>
      <p:ext uri="{BB962C8B-B14F-4D97-AF65-F5344CB8AC3E}">
        <p14:creationId xmlns:p14="http://schemas.microsoft.com/office/powerpoint/2010/main" val="3005341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72C153E-8309-4C54-9122-4A6961010C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8E57070-5D56-411D-AE52-0A13F2451EC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DC04D66-AF74-4C53-997B-B2F05167AC6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9E5C67E5-38D7-407B-A93A-A3D013143D1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0A0BE071-93EB-4647-BC7F-B499DE1F813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A8DF744A-20E5-4BB1-B529-D7CB1E1A08F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2F75C0FF-CC70-4E93-8271-10FFDBDD5AD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35EEE1F-10D7-4EF7-B68E-1E2CFC038214}" type="slidenum">
              <a:rPr lang="en-US" altLang="en-US"/>
              <a:pPr/>
              <a:t>‹#›</a:t>
            </a:fld>
            <a:endParaRPr lang="en-US" altLang="en-US" dirty="0"/>
          </a:p>
        </p:txBody>
      </p:sp>
    </p:spTree>
    <p:extLst>
      <p:ext uri="{BB962C8B-B14F-4D97-AF65-F5344CB8AC3E}">
        <p14:creationId xmlns:p14="http://schemas.microsoft.com/office/powerpoint/2010/main" val="27550187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CA1D83-0DD7-46BB-AF9C-82CAACAADAAB}"/>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497A68C3-3778-4792-A477-8CD4A4904AB7}"/>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988472EC-2948-40CA-9560-0A0B594138E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BCB8D38-B9E3-411B-BB61-7D433357B90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459C522-1E25-4B77-B1AF-64C23D2A6C6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BA7726E-5408-4ECD-9BB0-159987463A69}" type="slidenum">
              <a:rPr lang="en-US" altLang="en-US"/>
              <a:pPr/>
              <a:t>‹#›</a:t>
            </a:fld>
            <a:endParaRPr lang="en-US" altLang="en-US" dirty="0"/>
          </a:p>
        </p:txBody>
      </p:sp>
    </p:spTree>
    <p:extLst>
      <p:ext uri="{BB962C8B-B14F-4D97-AF65-F5344CB8AC3E}">
        <p14:creationId xmlns:p14="http://schemas.microsoft.com/office/powerpoint/2010/main" val="34503396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D30A180C-244D-4B25-AC8C-89ED63DA77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FE8258A-0C8C-43D0-B88A-F2B6172114A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8783C634-70C4-4CF2-9A13-4393F3D7961D}"/>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AF98884E-F28B-4154-A16C-AA5F161CD450}" type="slidenum">
              <a:rPr lang="en-US" altLang="en-US"/>
              <a:pPr/>
              <a:t>‹#›</a:t>
            </a:fld>
            <a:endParaRPr lang="en-US" altLang="en-US" dirty="0"/>
          </a:p>
        </p:txBody>
      </p:sp>
    </p:spTree>
    <p:extLst>
      <p:ext uri="{BB962C8B-B14F-4D97-AF65-F5344CB8AC3E}">
        <p14:creationId xmlns:p14="http://schemas.microsoft.com/office/powerpoint/2010/main" val="2185981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BFE6CC6-13D0-4E04-81E7-A8C6F87FAF2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27E1778-644F-4B99-98A5-91999B84BF3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380433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128B647-C242-4795-AC28-96803B690C3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7E02BCC-66C1-4A40-86CB-2472655729A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574ECF3-43AD-4CE8-9FDC-3F8EA5B51C7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56BC909A-EA55-4194-BD15-2471B091506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6BAA7308-E940-4CD6-8018-E029098CD58C}"/>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E6391EDF-A72F-4DFF-A95B-999AC07BF4B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F46BB46-30DC-468B-B0FA-24E5AD9B5B8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D4BF8EA-87B1-4AA7-95C6-90EEDC982D6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AAE8A48-2950-4871-B667-D99794B9FB7A}" type="slidenum">
              <a:rPr lang="en-US" altLang="en-US"/>
              <a:pPr/>
              <a:t>‹#›</a:t>
            </a:fld>
            <a:endParaRPr lang="en-US" altLang="en-US" dirty="0"/>
          </a:p>
        </p:txBody>
      </p:sp>
    </p:spTree>
    <p:extLst>
      <p:ext uri="{BB962C8B-B14F-4D97-AF65-F5344CB8AC3E}">
        <p14:creationId xmlns:p14="http://schemas.microsoft.com/office/powerpoint/2010/main" val="15348781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423B23D5-6C8C-4703-BB19-E6F49BADFD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C7421F5-4BA4-4DC1-9554-672CC78E8A0F}"/>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688302CE-E4F3-4572-B11D-CDC604182129}"/>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36D0CB5E-3839-4222-96A4-44E0429B573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FF13C562-104D-43AB-A600-28048F41176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E585463B-3EBC-4D80-8697-374C4AE508F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E06CC8D7-4B72-4D89-B038-BBE09F248958}" type="slidenum">
              <a:rPr lang="en-US" altLang="en-US"/>
              <a:pPr/>
              <a:t>‹#›</a:t>
            </a:fld>
            <a:endParaRPr lang="en-US" altLang="en-US" dirty="0"/>
          </a:p>
        </p:txBody>
      </p:sp>
    </p:spTree>
    <p:extLst>
      <p:ext uri="{BB962C8B-B14F-4D97-AF65-F5344CB8AC3E}">
        <p14:creationId xmlns:p14="http://schemas.microsoft.com/office/powerpoint/2010/main" val="39941733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A6A669D-E00F-4FB2-80C6-775241BDB38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465CE91-B1E6-4AAC-9C91-91A40663A0A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818CE8C-811A-4617-8354-404B4050300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A8907FF8-3D28-4725-8AB0-500BAF12A18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E3E14225-92DF-42CB-8DAD-5832FE6FFF2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3D6EF4C0-B46B-4B25-8128-3E3E6300B443}"/>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F0CDFC2-C20D-47AF-AB08-DBE20D73121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B7852A9-CF0B-40D0-9B74-C8524E243809}" type="slidenum">
              <a:rPr lang="en-US" altLang="en-US"/>
              <a:pPr/>
              <a:t>‹#›</a:t>
            </a:fld>
            <a:endParaRPr lang="en-US" altLang="en-US" dirty="0"/>
          </a:p>
        </p:txBody>
      </p:sp>
    </p:spTree>
    <p:extLst>
      <p:ext uri="{BB962C8B-B14F-4D97-AF65-F5344CB8AC3E}">
        <p14:creationId xmlns:p14="http://schemas.microsoft.com/office/powerpoint/2010/main" val="40565548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9D1734-FB9E-45C3-A48B-D57F02CECEF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C8815F47-D627-4B42-8C4C-73459457FBA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6">
            <a:extLst>
              <a:ext uri="{FF2B5EF4-FFF2-40B4-BE49-F238E27FC236}">
                <a16:creationId xmlns:a16="http://schemas.microsoft.com/office/drawing/2014/main" id="{4DCB5FB6-257B-4F67-8F1C-75A470F9027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C671023-F6BC-43C7-8F75-B680B6BA237D}"/>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C703BB9B-2540-4C24-AD80-6EC9AAC87DA1}"/>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E88FD7A-25D6-4BB3-9C93-475A4B1712C2}" type="slidenum">
              <a:rPr lang="en-US" altLang="en-US"/>
              <a:pPr/>
              <a:t>‹#›</a:t>
            </a:fld>
            <a:endParaRPr lang="en-US" altLang="en-US" dirty="0"/>
          </a:p>
        </p:txBody>
      </p:sp>
    </p:spTree>
    <p:extLst>
      <p:ext uri="{BB962C8B-B14F-4D97-AF65-F5344CB8AC3E}">
        <p14:creationId xmlns:p14="http://schemas.microsoft.com/office/powerpoint/2010/main" val="31606214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675710B4-A421-488B-B0E5-D6885A85D1A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81F2035-E3FA-411A-91E6-2578CB9280A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2E434EB-BC85-4818-9A35-72FD70B39D1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A31AEB4-B33B-4F3D-96FB-1FA300B434F3}" type="slidenum">
              <a:rPr lang="en-US" altLang="en-US"/>
              <a:pPr/>
              <a:t>‹#›</a:t>
            </a:fld>
            <a:endParaRPr lang="en-US" altLang="en-US" dirty="0"/>
          </a:p>
        </p:txBody>
      </p:sp>
    </p:spTree>
    <p:extLst>
      <p:ext uri="{BB962C8B-B14F-4D97-AF65-F5344CB8AC3E}">
        <p14:creationId xmlns:p14="http://schemas.microsoft.com/office/powerpoint/2010/main" val="18162267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701818E-5A38-492D-A060-34A6036018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25278B14-52FB-453D-A39F-FFE5F3ECDCD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63D2D2E-8F53-43CD-90B2-D02B449AD63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7CE9ED3E-D56A-4026-B318-2645FB5BEE6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3D830D62-A1B6-4360-855B-00C53B2CE46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6CA8992F-2EC2-4E06-ADC1-B30A0ED3635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1C05112-6EDB-4DF6-9B43-6080D1145CF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F4853F3E-1562-4ACD-871E-5BABB4569E41}"/>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B0EECAD-FF1F-4078-A9B1-BA4E1F564A02}" type="slidenum">
              <a:rPr lang="en-US" altLang="en-US"/>
              <a:pPr/>
              <a:t>‹#›</a:t>
            </a:fld>
            <a:endParaRPr lang="en-US" altLang="en-US" dirty="0"/>
          </a:p>
        </p:txBody>
      </p:sp>
    </p:spTree>
    <p:extLst>
      <p:ext uri="{BB962C8B-B14F-4D97-AF65-F5344CB8AC3E}">
        <p14:creationId xmlns:p14="http://schemas.microsoft.com/office/powerpoint/2010/main" val="10028940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947BE52-A9CD-4C05-A7A2-99ED495F217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A429F0A-D15E-472F-9E3C-502B4B908108}"/>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1D403DD0-3EAC-4572-8EA1-CFABEF4EE33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6" name="TextBox 5">
            <a:extLst>
              <a:ext uri="{FF2B5EF4-FFF2-40B4-BE49-F238E27FC236}">
                <a16:creationId xmlns:a16="http://schemas.microsoft.com/office/drawing/2014/main" id="{9E03944F-87F6-4046-947F-A722678334F6}"/>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ED9863A7-D4F9-4F1D-8C16-E7F7C75B25D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E5C59E6-F96D-48A4-8200-E4B3EEF7B9D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97C7BE5-2683-4E27-9B7B-25E8D7B2B771}" type="slidenum">
              <a:rPr lang="en-US" altLang="en-US"/>
              <a:pPr/>
              <a:t>‹#›</a:t>
            </a:fld>
            <a:endParaRPr lang="en-US" altLang="en-US" dirty="0"/>
          </a:p>
        </p:txBody>
      </p:sp>
    </p:spTree>
    <p:extLst>
      <p:ext uri="{BB962C8B-B14F-4D97-AF65-F5344CB8AC3E}">
        <p14:creationId xmlns:p14="http://schemas.microsoft.com/office/powerpoint/2010/main" val="14480082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5663078-C6D4-4426-8147-9781E3374A5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3295534-AB09-4B27-B481-62453FC31CA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9835729-7748-4EC2-AB4E-5363BEA11C1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73D1B118-F59D-41EF-9D1B-E4887260A6A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5BE3DF71-B5EE-43B7-AD8B-EDB24CF2811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367BC610-927F-4E81-92F8-41D00561182D}"/>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6C8864D7-D0E5-4C39-9386-A4F9C547D4C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A541339-A463-4FDC-A103-766B363DA03E}" type="slidenum">
              <a:rPr lang="en-US" altLang="en-US"/>
              <a:pPr/>
              <a:t>‹#›</a:t>
            </a:fld>
            <a:endParaRPr lang="en-US" altLang="en-US" dirty="0"/>
          </a:p>
        </p:txBody>
      </p:sp>
    </p:spTree>
    <p:extLst>
      <p:ext uri="{BB962C8B-B14F-4D97-AF65-F5344CB8AC3E}">
        <p14:creationId xmlns:p14="http://schemas.microsoft.com/office/powerpoint/2010/main" val="17679955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64DA1A7-A03A-4247-8196-A85C26D1175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sp>
        <p:nvSpPr>
          <p:cNvPr id="4" name="TextBox 3">
            <a:extLst>
              <a:ext uri="{FF2B5EF4-FFF2-40B4-BE49-F238E27FC236}">
                <a16:creationId xmlns:a16="http://schemas.microsoft.com/office/drawing/2014/main" id="{4B5CC204-6A3C-4BEA-B8A0-A71841E64D7B}"/>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dirty="0"/>
          </a:p>
        </p:txBody>
      </p:sp>
      <p:pic>
        <p:nvPicPr>
          <p:cNvPr id="5" name="Picture 7">
            <a:extLst>
              <a:ext uri="{FF2B5EF4-FFF2-40B4-BE49-F238E27FC236}">
                <a16:creationId xmlns:a16="http://schemas.microsoft.com/office/drawing/2014/main" id="{DA88F9C1-FEB9-4828-BDA6-189E5059F5D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BB57C66-EED2-4BB0-ACFC-B8045D3C052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33F225C-FF98-4144-AAC7-BA4FEFFAF1D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7EA00DB-CD98-4632-A760-392958FE5D3C}" type="slidenum">
              <a:rPr lang="en-US" altLang="en-US"/>
              <a:pPr/>
              <a:t>‹#›</a:t>
            </a:fld>
            <a:endParaRPr lang="en-US" altLang="en-US" dirty="0"/>
          </a:p>
        </p:txBody>
      </p:sp>
    </p:spTree>
    <p:extLst>
      <p:ext uri="{BB962C8B-B14F-4D97-AF65-F5344CB8AC3E}">
        <p14:creationId xmlns:p14="http://schemas.microsoft.com/office/powerpoint/2010/main" val="19614208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BB08914-F17E-46D4-B0C7-BA28F6BCD9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0DAC071-C8DC-4525-89C5-4E1CE8073C77}"/>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919955A-0A8E-4E8B-AC9E-789DB9D7106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81A25A9-8535-4E5E-8056-315CB7F0CF6C}" type="slidenum">
              <a:rPr lang="en-US" altLang="en-US"/>
              <a:pPr/>
              <a:t>‹#›</a:t>
            </a:fld>
            <a:endParaRPr lang="en-US" altLang="en-US" dirty="0"/>
          </a:p>
        </p:txBody>
      </p:sp>
    </p:spTree>
    <p:extLst>
      <p:ext uri="{BB962C8B-B14F-4D97-AF65-F5344CB8AC3E}">
        <p14:creationId xmlns:p14="http://schemas.microsoft.com/office/powerpoint/2010/main" val="3561451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4F60A50-B2A0-4953-BCBB-66D92001084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33636897"/>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95AAACE-979A-4EC4-98AD-F81228D1908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B14A566-3016-4DEE-A7FF-246D34F805C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4FE2210-FA13-444D-B887-F5E05883CCC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7" name="TextBox 6">
            <a:extLst>
              <a:ext uri="{FF2B5EF4-FFF2-40B4-BE49-F238E27FC236}">
                <a16:creationId xmlns:a16="http://schemas.microsoft.com/office/drawing/2014/main" id="{3B21E71E-4266-40C3-9982-83BD69D8850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8" name="TextBox 10">
            <a:extLst>
              <a:ext uri="{FF2B5EF4-FFF2-40B4-BE49-F238E27FC236}">
                <a16:creationId xmlns:a16="http://schemas.microsoft.com/office/drawing/2014/main" id="{2F889EEA-F181-4DA2-A76B-6E223621F281}"/>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9" name="TextBox 8">
            <a:extLst>
              <a:ext uri="{FF2B5EF4-FFF2-40B4-BE49-F238E27FC236}">
                <a16:creationId xmlns:a16="http://schemas.microsoft.com/office/drawing/2014/main" id="{003527BE-F778-43E5-99B1-EEB14A3699B8}"/>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C125595-5814-458D-839F-B13431B6498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B4725848-3867-4517-B2C7-8E8B2C26D0A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0F90B33-0F26-4B40-8C0B-885DC58F2039}" type="slidenum">
              <a:rPr lang="en-US" altLang="en-US"/>
              <a:pPr/>
              <a:t>‹#›</a:t>
            </a:fld>
            <a:endParaRPr lang="en-US" altLang="en-US" dirty="0"/>
          </a:p>
        </p:txBody>
      </p:sp>
    </p:spTree>
    <p:extLst>
      <p:ext uri="{BB962C8B-B14F-4D97-AF65-F5344CB8AC3E}">
        <p14:creationId xmlns:p14="http://schemas.microsoft.com/office/powerpoint/2010/main" val="6602015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A90EC0E-5029-4127-AA6D-3693FDF34E9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79FDF27-4D0B-4ADC-A10B-4335EFB6F712}"/>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578608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289830F-573B-469C-83D0-E0C74A1CBBD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82A62A1-4D9B-447B-9A1B-53B8630731C4}"/>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797949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B5583D7-2ED1-4C19-96AD-ACC570ADDA13}"/>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6784A01-85C5-493D-B6AF-AB85298EA80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357253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7BAE774-92C8-4356-962F-FCCBCBD9C15E}"/>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8867FE4-C161-47AC-8702-612B2C716B4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437802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3892DD7-F80B-44F7-BAEA-121C9B3E465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90597849"/>
      </p:ext>
    </p:extLst>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8E659C0-B024-47EB-9AF4-5AF43C3F4D1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10232991"/>
      </p:ext>
    </p:extLst>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1F33F7C-286B-41DF-9E65-82AC075D8F1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48297309"/>
      </p:ext>
    </p:extLst>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DD3EB44D-BF7E-45ED-A7E7-E8D981C2B45F}"/>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10" name="Rectangle 9">
            <a:extLst>
              <a:ext uri="{FF2B5EF4-FFF2-40B4-BE49-F238E27FC236}">
                <a16:creationId xmlns:a16="http://schemas.microsoft.com/office/drawing/2014/main" id="{CD077E47-D92D-4215-BB3D-B2DBDAEB6454}"/>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0092856"/>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0971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18C3433-610D-4D00-8C39-69DF8687EB1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538336"/>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556920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075276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504947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707616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273904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835007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65378265"/>
      </p:ext>
    </p:extLst>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09675439"/>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257354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82524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1B3A993-F2CE-4FBC-837F-05788647D12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67014209"/>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352785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37698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553309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500832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197240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57726017"/>
      </p:ext>
    </p:extLst>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0123BFC-6CDD-43A0-B3CE-0B543866A332}"/>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97198006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42461A0-D17D-4CAE-8201-D6D912198A41}"/>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3929713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B00E30A-71E0-42E4-9A54-3DE4A711A940}"/>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3268263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8B56E3F-59C1-4B7C-B3F4-03A292250D4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051742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37D4742-C6FA-41EE-B124-009ADB27196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C0D11C3-8B91-4D00-9A9C-83C47F25D573}"/>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sp>
        <p:nvSpPr>
          <p:cNvPr id="5" name="TextBox 4">
            <a:extLst>
              <a:ext uri="{FF2B5EF4-FFF2-40B4-BE49-F238E27FC236}">
                <a16:creationId xmlns:a16="http://schemas.microsoft.com/office/drawing/2014/main" id="{DF2787E5-F2E8-4800-9405-4CF3A1D5B14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dirty="0"/>
          </a:p>
        </p:txBody>
      </p:sp>
      <p:pic>
        <p:nvPicPr>
          <p:cNvPr id="6" name="Picture 2">
            <a:extLst>
              <a:ext uri="{FF2B5EF4-FFF2-40B4-BE49-F238E27FC236}">
                <a16:creationId xmlns:a16="http://schemas.microsoft.com/office/drawing/2014/main" id="{ED4254A7-8D1D-4CF3-9AF3-2C10FE2D7E9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94DD827-1374-4FAB-AA9A-9A57B67F96FF}"/>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CFB85CC7-FFFE-40D0-A5E4-23690C3C34A4}" type="slidenum">
              <a:rPr lang="en-US" altLang="en-US"/>
              <a:pPr/>
              <a:t>‹#›</a:t>
            </a:fld>
            <a:endParaRPr lang="en-US" altLang="en-US" dirty="0"/>
          </a:p>
        </p:txBody>
      </p:sp>
    </p:spTree>
    <p:extLst>
      <p:ext uri="{BB962C8B-B14F-4D97-AF65-F5344CB8AC3E}">
        <p14:creationId xmlns:p14="http://schemas.microsoft.com/office/powerpoint/2010/main" val="209857867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500197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75193754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26700909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4B59AF0-F48E-49DD-8B20-D7C624FB812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027737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6D5248D-B444-4305-A47F-6307A0B774E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560354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3694759-2685-485F-9F46-1A528BD663FC}"/>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957643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FC877903-EB8C-42A8-91BB-111000BEE928}"/>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151600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231015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0483589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90638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4A1B967-9C98-458C-880D-D0D896052CB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B042792E-3252-4A92-AA74-8DC203F5E7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98A87CA-9EA6-4D8F-B046-DBA05A6A13A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ED17C34A-A374-42B5-986E-D240A3038FD4}"/>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sz="1400"/>
            </a:lvl1pPr>
          </a:lstStyle>
          <a:p>
            <a:fld id="{4F162728-766C-422A-A48E-0D6A81ADA030}" type="slidenum">
              <a:rPr lang="en-US" altLang="en-US"/>
              <a:pPr/>
              <a:t>‹#›</a:t>
            </a:fld>
            <a:endParaRPr lang="en-US" altLang="en-US" dirty="0"/>
          </a:p>
        </p:txBody>
      </p:sp>
    </p:spTree>
    <p:extLst>
      <p:ext uri="{BB962C8B-B14F-4D97-AF65-F5344CB8AC3E}">
        <p14:creationId xmlns:p14="http://schemas.microsoft.com/office/powerpoint/2010/main" val="197563885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10926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4762C93-8D85-4064-9E41-5B0BA57330B4}"/>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C7290692-E930-4360-BA74-33351BCEE2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5122630B-12EC-4A4E-AC9A-2FB09C2EA37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49238"/>
            <a:ext cx="6051550" cy="259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BD9183DF-92ED-4EC4-8194-229D5E01B0B7}"/>
              </a:ext>
            </a:extLst>
          </p:cNvPr>
          <p:cNvSpPr>
            <a:spLocks noGrp="1"/>
          </p:cNvSpPr>
          <p:nvPr>
            <p:ph type="title" hasCustomPrompt="1"/>
          </p:nvPr>
        </p:nvSpPr>
        <p:spPr>
          <a:xfrm>
            <a:off x="0" y="3404257"/>
            <a:ext cx="9144000" cy="862944"/>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226694634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9C0D4C20-F38B-4668-8C83-D572617EFEF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47994410"/>
      </p:ext>
    </p:extLst>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EF4BB0ED-B9F1-4B33-8A2D-0273FDC5F8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210999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BD3AA576-4194-400C-B40C-CCE9B9A6973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10854984"/>
      </p:ext>
    </p:extLst>
  </p:cSld>
  <p:clrMapOvr>
    <a:masterClrMapping/>
  </p:clrMapOvr>
  <p:transition spd="slow"/>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0A6E0E20-5449-4970-AC9C-B5EC01F201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31442283"/>
      </p:ext>
    </p:extLst>
  </p:cSld>
  <p:clrMapOvr>
    <a:masterClrMapping/>
  </p:clrMapOvr>
  <p:transition spd="slow"/>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F44453C-73B0-47DF-8E4A-5E325D8D87D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04321754"/>
      </p:ext>
    </p:extLst>
  </p:cSld>
  <p:clrMapOvr>
    <a:masterClrMapping/>
  </p:clrMapOvr>
  <p:transition spd="slow"/>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E7D7C204-182B-497F-ACB4-2D95BF7EC3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000791383"/>
      </p:ext>
    </p:extLst>
  </p:cSld>
  <p:clrMapOvr>
    <a:masterClrMapping/>
  </p:clrMapOvr>
  <p:transition spd="slow"/>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59E0D73-DF6A-4D71-A0AE-0739C56A638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48031259"/>
      </p:ext>
    </p:extLst>
  </p:cSld>
  <p:clrMapOvr>
    <a:masterClrMapping/>
  </p:clrMapOvr>
  <p:transition spd="slow"/>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A1DB1CD7-3AB2-4486-8B47-FF61BA20AF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01221609"/>
      </p:ext>
    </p:extLst>
  </p:cSld>
  <p:clrMapOvr>
    <a:masterClrMapping/>
  </p:clrMapOvr>
  <p:transition spd="slow"/>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10" Type="http://schemas.openxmlformats.org/officeDocument/2006/relationships/image" Target="../media/image8.png"/><Relationship Id="rId4" Type="http://schemas.openxmlformats.org/officeDocument/2006/relationships/slideLayout" Target="../slideLayouts/slideLayout5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10" Type="http://schemas.openxmlformats.org/officeDocument/2006/relationships/theme" Target="../theme/theme3.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10" Type="http://schemas.openxmlformats.org/officeDocument/2006/relationships/theme" Target="../theme/theme4.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78.xml"/><Relationship Id="rId7" Type="http://schemas.openxmlformats.org/officeDocument/2006/relationships/slideLayout" Target="../slideLayouts/slideLayout82.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5" Type="http://schemas.openxmlformats.org/officeDocument/2006/relationships/slideLayout" Target="../slideLayouts/slideLayout80.xml"/><Relationship Id="rId4" Type="http://schemas.openxmlformats.org/officeDocument/2006/relationships/slideLayout" Target="../slideLayouts/slideLayout7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7.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91C8A39A-EEA5-40E2-B075-6B562B798DE3}"/>
              </a:ext>
            </a:extLst>
          </p:cNvPr>
          <p:cNvPicPr>
            <a:picLocks noChangeAspect="1"/>
          </p:cNvPicPr>
          <p:nvPr userDrawn="1"/>
        </p:nvPicPr>
        <p:blipFill>
          <a:blip r:embed="rId5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0C2019DE-7188-4959-ACBF-F0E8D704C0AB}"/>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4CDDB908-4541-45DA-9EF3-49BFFAE361C4}"/>
              </a:ext>
            </a:extLst>
          </p:cNvPr>
          <p:cNvPicPr>
            <a:picLocks noChangeAspect="1"/>
          </p:cNvPicPr>
          <p:nvPr userDrawn="1"/>
        </p:nvPicPr>
        <p:blipFill>
          <a:blip r:embed="rId5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022" r:id="rId1"/>
    <p:sldLayoutId id="2147486023" r:id="rId2"/>
    <p:sldLayoutId id="2147486024" r:id="rId3"/>
    <p:sldLayoutId id="2147486025" r:id="rId4"/>
    <p:sldLayoutId id="2147486026" r:id="rId5"/>
    <p:sldLayoutId id="2147486027" r:id="rId6"/>
    <p:sldLayoutId id="2147486028" r:id="rId7"/>
    <p:sldLayoutId id="2147486029" r:id="rId8"/>
    <p:sldLayoutId id="2147486030" r:id="rId9"/>
    <p:sldLayoutId id="2147486031" r:id="rId10"/>
    <p:sldLayoutId id="2147486032" r:id="rId11"/>
    <p:sldLayoutId id="2147486033" r:id="rId12"/>
    <p:sldLayoutId id="2147486034" r:id="rId13"/>
    <p:sldLayoutId id="2147486035" r:id="rId14"/>
    <p:sldLayoutId id="2147486036" r:id="rId15"/>
    <p:sldLayoutId id="2147486037" r:id="rId16"/>
    <p:sldLayoutId id="2147486038" r:id="rId17"/>
    <p:sldLayoutId id="2147486039" r:id="rId18"/>
    <p:sldLayoutId id="2147486040" r:id="rId19"/>
    <p:sldLayoutId id="2147486041" r:id="rId20"/>
    <p:sldLayoutId id="2147486042" r:id="rId21"/>
    <p:sldLayoutId id="2147486043" r:id="rId22"/>
    <p:sldLayoutId id="2147486044" r:id="rId23"/>
    <p:sldLayoutId id="2147486045" r:id="rId24"/>
    <p:sldLayoutId id="2147486046" r:id="rId25"/>
    <p:sldLayoutId id="2147486047" r:id="rId26"/>
    <p:sldLayoutId id="2147486048" r:id="rId27"/>
    <p:sldLayoutId id="2147486049" r:id="rId28"/>
    <p:sldLayoutId id="2147486050" r:id="rId29"/>
    <p:sldLayoutId id="2147486051" r:id="rId30"/>
    <p:sldLayoutId id="2147486052" r:id="rId31"/>
    <p:sldLayoutId id="2147486053" r:id="rId32"/>
    <p:sldLayoutId id="2147486054" r:id="rId33"/>
    <p:sldLayoutId id="2147486055" r:id="rId34"/>
    <p:sldLayoutId id="2147486056" r:id="rId35"/>
    <p:sldLayoutId id="2147486057" r:id="rId36"/>
    <p:sldLayoutId id="2147486058" r:id="rId37"/>
    <p:sldLayoutId id="2147486059" r:id="rId38"/>
    <p:sldLayoutId id="2147486060" r:id="rId39"/>
    <p:sldLayoutId id="2147486061" r:id="rId40"/>
    <p:sldLayoutId id="2147486062" r:id="rId41"/>
    <p:sldLayoutId id="2147486063" r:id="rId42"/>
    <p:sldLayoutId id="2147486064" r:id="rId43"/>
    <p:sldLayoutId id="2147486065" r:id="rId44"/>
    <p:sldLayoutId id="2147486066" r:id="rId45"/>
    <p:sldLayoutId id="2147486067" r:id="rId46"/>
    <p:sldLayoutId id="2147486068" r:id="rId47"/>
    <p:sldLayoutId id="2147486069" r:id="rId48"/>
    <p:sldLayoutId id="2147486070" r:id="rId49"/>
    <p:sldLayoutId id="2147486071" r:id="rId5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3250" name="MH Logo" descr="Logo: McGraw-Hill Education">
            <a:extLst>
              <a:ext uri="{FF2B5EF4-FFF2-40B4-BE49-F238E27FC236}">
                <a16:creationId xmlns:a16="http://schemas.microsoft.com/office/drawing/2014/main" id="{44AEA5A7-45FA-456E-9AC8-C5EFA683604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MH Tagline" descr="Tag line: Because learning changes everything™">
            <a:extLst>
              <a:ext uri="{FF2B5EF4-FFF2-40B4-BE49-F238E27FC236}">
                <a16:creationId xmlns:a16="http://schemas.microsoft.com/office/drawing/2014/main" id="{1FC4E5DD-90CD-457C-9032-BDA1080564AB}"/>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072" r:id="rId1"/>
    <p:sldLayoutId id="2147486073" r:id="rId2"/>
    <p:sldLayoutId id="2147486074" r:id="rId3"/>
    <p:sldLayoutId id="2147486075" r:id="rId4"/>
    <p:sldLayoutId id="2147486076" r:id="rId5"/>
    <p:sldLayoutId id="2147486077" r:id="rId6"/>
    <p:sldLayoutId id="2147486078"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24374614-05AD-46FC-8B2E-2B9E8F4A0253}"/>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6079" r:id="rId1"/>
    <p:sldLayoutId id="2147486002" r:id="rId2"/>
    <p:sldLayoutId id="2147486003" r:id="rId3"/>
    <p:sldLayoutId id="2147486004" r:id="rId4"/>
    <p:sldLayoutId id="2147486005" r:id="rId5"/>
    <p:sldLayoutId id="2147486006" r:id="rId6"/>
    <p:sldLayoutId id="2147486007" r:id="rId7"/>
    <p:sldLayoutId id="2147486008" r:id="rId8"/>
    <p:sldLayoutId id="2147486080"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635CBC76-2F6D-4E6C-B87C-F6493A111DEA}"/>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chemeClr val="bg2"/>
              </a:solidFill>
            </a:endParaRPr>
          </a:p>
        </p:txBody>
      </p:sp>
      <p:sp>
        <p:nvSpPr>
          <p:cNvPr id="10" name="Copyright" descr="©McGraw-Hill Education&#10;">
            <a:extLst>
              <a:ext uri="{FF2B5EF4-FFF2-40B4-BE49-F238E27FC236}">
                <a16:creationId xmlns:a16="http://schemas.microsoft.com/office/drawing/2014/main" id="{967ECD4B-A769-43BF-821F-11706C60563C}"/>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6081" r:id="rId1"/>
    <p:sldLayoutId id="2147486009" r:id="rId2"/>
    <p:sldLayoutId id="2147486010" r:id="rId3"/>
    <p:sldLayoutId id="2147486011" r:id="rId4"/>
    <p:sldLayoutId id="2147486012" r:id="rId5"/>
    <p:sldLayoutId id="2147486013" r:id="rId6"/>
    <p:sldLayoutId id="2147486014" r:id="rId7"/>
    <p:sldLayoutId id="2147486015" r:id="rId8"/>
    <p:sldLayoutId id="214748608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8E07FCB4-178C-4B99-8289-243E9D8CC633}"/>
              </a:ext>
            </a:extLst>
          </p:cNvPr>
          <p:cNvSpPr txBox="1">
            <a:spLocks noChangeArrowheads="1"/>
          </p:cNvSpPr>
          <p:nvPr userDrawn="1"/>
        </p:nvSpPr>
        <p:spPr bwMode="auto">
          <a:xfrm>
            <a:off x="0" y="6642100"/>
            <a:ext cx="12954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6083" r:id="rId1"/>
    <p:sldLayoutId id="2147486084" r:id="rId2"/>
    <p:sldLayoutId id="2147486085" r:id="rId3"/>
    <p:sldLayoutId id="2147486086" r:id="rId4"/>
    <p:sldLayoutId id="2147486016" r:id="rId5"/>
    <p:sldLayoutId id="2147486017" r:id="rId6"/>
    <p:sldLayoutId id="2147486018"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6496B8E2-F930-4B9D-AFF2-EFA60A1D77CE}"/>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dirty="0">
              <a:solidFill>
                <a:schemeClr val="bg2"/>
              </a:solidFill>
            </a:endParaRPr>
          </a:p>
        </p:txBody>
      </p:sp>
      <p:sp>
        <p:nvSpPr>
          <p:cNvPr id="6147" name="Copyright" descr="©McGraw-Hill Education.">
            <a:extLst>
              <a:ext uri="{FF2B5EF4-FFF2-40B4-BE49-F238E27FC236}">
                <a16:creationId xmlns:a16="http://schemas.microsoft.com/office/drawing/2014/main" id="{9702CB9A-BBE4-4D96-8EED-9E9F61014826}"/>
              </a:ext>
            </a:extLst>
          </p:cNvPr>
          <p:cNvSpPr txBox="1">
            <a:spLocks noChangeArrowheads="1"/>
          </p:cNvSpPr>
          <p:nvPr userDrawn="1"/>
        </p:nvSpPr>
        <p:spPr bwMode="auto">
          <a:xfrm>
            <a:off x="0" y="6629400"/>
            <a:ext cx="18288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6087" r:id="rId1"/>
    <p:sldLayoutId id="2147486088" r:id="rId2"/>
    <p:sldLayoutId id="2147486089" r:id="rId3"/>
    <p:sldLayoutId id="2147486090" r:id="rId4"/>
    <p:sldLayoutId id="2147486019" r:id="rId5"/>
    <p:sldLayoutId id="2147486020" r:id="rId6"/>
    <p:sldLayoutId id="2147486021"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B03DE167-020C-437F-9F9F-DC38E17D2D09}"/>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6101" r:id="rId1"/>
    <p:sldLayoutId id="2147486091" r:id="rId2"/>
    <p:sldLayoutId id="2147486092" r:id="rId3"/>
    <p:sldLayoutId id="2147486093" r:id="rId4"/>
    <p:sldLayoutId id="2147486094" r:id="rId5"/>
    <p:sldLayoutId id="2147486095" r:id="rId6"/>
    <p:sldLayoutId id="2147486096" r:id="rId7"/>
    <p:sldLayoutId id="2147486097" r:id="rId8"/>
    <p:sldLayoutId id="2147486098" r:id="rId9"/>
    <p:sldLayoutId id="2147486099" r:id="rId10"/>
    <p:sldLayoutId id="2147486100"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94.xml"/><Relationship Id="rId4" Type="http://schemas.openxmlformats.org/officeDocument/2006/relationships/slide" Target="slide3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94.xml"/><Relationship Id="rId4" Type="http://schemas.openxmlformats.org/officeDocument/2006/relationships/slide" Target="slide3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2.xml"/></Relationships>
</file>

<file path=ppt/slides/_rels/slide2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4.png"/><Relationship Id="rId1" Type="http://schemas.openxmlformats.org/officeDocument/2006/relationships/slideLayout" Target="../slideLayouts/slideLayout9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94.xml"/><Relationship Id="rId4" Type="http://schemas.openxmlformats.org/officeDocument/2006/relationships/slide" Target="slide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94.xml"/><Relationship Id="rId4" Type="http://schemas.openxmlformats.org/officeDocument/2006/relationships/slide" Target="slide4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92.xml"/></Relationships>
</file>

<file path=ppt/slides/_rels/slide3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2.xml"/></Relationships>
</file>

<file path=ppt/slides/_rels/slide38.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92.xml"/></Relationships>
</file>

<file path=ppt/slides/_rels/slide3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2.xml"/></Relationships>
</file>

<file path=ppt/slides/_rels/slide4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9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4B25593-A1DE-4994-AFDC-1D147DBE754A}"/>
              </a:ext>
            </a:extLst>
          </p:cNvPr>
          <p:cNvSpPr>
            <a:spLocks noGrp="1"/>
          </p:cNvSpPr>
          <p:nvPr>
            <p:ph type="body" sz="quarter" idx="10"/>
          </p:nvPr>
        </p:nvSpPr>
        <p:spPr>
          <a:prstGeom prst="rect">
            <a:avLst/>
          </a:prstGeom>
        </p:spPr>
        <p:txBody>
          <a:bodyPr/>
          <a:lstStyle/>
          <a:p>
            <a:pPr eaLnBrk="1" fontAlgn="auto" hangingPunct="1">
              <a:spcAft>
                <a:spcPts val="0"/>
              </a:spcAft>
              <a:defRPr/>
            </a:pPr>
            <a:r>
              <a:rPr lang="en-US" dirty="0"/>
              <a:t>CHAPTER 10</a:t>
            </a:r>
          </a:p>
        </p:txBody>
      </p:sp>
      <p:sp>
        <p:nvSpPr>
          <p:cNvPr id="4" name="Text Placeholder 3">
            <a:extLst>
              <a:ext uri="{FF2B5EF4-FFF2-40B4-BE49-F238E27FC236}">
                <a16:creationId xmlns:a16="http://schemas.microsoft.com/office/drawing/2014/main" id="{6C5960A0-4925-E646-A314-E541A59900C4}"/>
              </a:ext>
            </a:extLst>
          </p:cNvPr>
          <p:cNvSpPr>
            <a:spLocks noGrp="1"/>
          </p:cNvSpPr>
          <p:nvPr>
            <p:ph type="body" sz="quarter" idx="12"/>
          </p:nvPr>
        </p:nvSpPr>
        <p:spPr/>
        <p:txBody>
          <a:bodyPr/>
          <a:lstStyle/>
          <a:p>
            <a:r>
              <a:rPr lang="en-US" dirty="0"/>
              <a:t>Global Strategy: Competing Around the World</a:t>
            </a:r>
          </a:p>
        </p:txBody>
      </p:sp>
      <p:pic>
        <p:nvPicPr>
          <p:cNvPr id="7" name="Picture 6">
            <a:extLst>
              <a:ext uri="{FF2B5EF4-FFF2-40B4-BE49-F238E27FC236}">
                <a16:creationId xmlns:a16="http://schemas.microsoft.com/office/drawing/2014/main" id="{308BD694-2B78-4347-9635-39D99069A4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0" y="0"/>
            <a:ext cx="5175504" cy="6514621"/>
          </a:xfrm>
          <a:prstGeom prst="rect">
            <a:avLst/>
          </a:prstGeom>
        </p:spPr>
      </p:pic>
      <p:sp>
        <p:nvSpPr>
          <p:cNvPr id="3" name="Text Placeholder 2">
            <a:extLst>
              <a:ext uri="{FF2B5EF4-FFF2-40B4-BE49-F238E27FC236}">
                <a16:creationId xmlns:a16="http://schemas.microsoft.com/office/drawing/2014/main" id="{CCCF5D7F-B765-2B4F-B57D-DB247166F160}"/>
              </a:ext>
            </a:extLst>
          </p:cNvPr>
          <p:cNvSpPr>
            <a:spLocks noGrp="1"/>
          </p:cNvSpPr>
          <p:nvPr>
            <p:ph type="body" sz="quarter" idx="11"/>
          </p:nvPr>
        </p:nvSpPr>
        <p:spPr>
          <a:xfrm>
            <a:off x="5410200" y="6477000"/>
            <a:ext cx="3657600" cy="152400"/>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a:extLst>
              <a:ext uri="{FF2B5EF4-FFF2-40B4-BE49-F238E27FC236}">
                <a16:creationId xmlns:a16="http://schemas.microsoft.com/office/drawing/2014/main" id="{8839E843-C268-4BDF-8EFB-3A5D7B43E83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Advantage #2: Access to Low-Cost Input Factors</a:t>
            </a:r>
          </a:p>
        </p:txBody>
      </p:sp>
      <p:sp>
        <p:nvSpPr>
          <p:cNvPr id="104450" name="Content Placeholder 2">
            <a:extLst>
              <a:ext uri="{FF2B5EF4-FFF2-40B4-BE49-F238E27FC236}">
                <a16:creationId xmlns:a16="http://schemas.microsoft.com/office/drawing/2014/main" id="{C21ACABC-984F-40AA-AFAC-94CC6291AF6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Helps MNEs that pursue a low-cost leadership strategy</a:t>
            </a:r>
          </a:p>
          <a:p>
            <a:r>
              <a:rPr lang="en-US" altLang="en-US" dirty="0"/>
              <a:t>Examples of low-cost raw materials:</a:t>
            </a:r>
          </a:p>
          <a:p>
            <a:pPr lvl="1"/>
            <a:r>
              <a:rPr lang="en-US" altLang="en-US" dirty="0"/>
              <a:t>Lumber, iron ore, oil, and coal</a:t>
            </a:r>
          </a:p>
          <a:p>
            <a:r>
              <a:rPr lang="en-US" altLang="en-US" dirty="0"/>
              <a:t>Was a key driver of Globalization 1.0 and 2.0</a:t>
            </a:r>
          </a:p>
          <a:p>
            <a:pPr lvl="1"/>
            <a:r>
              <a:rPr lang="en-US" altLang="en-US" dirty="0"/>
              <a:t>Lower labor costs is the main focus now</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a:extLst>
              <a:ext uri="{FF2B5EF4-FFF2-40B4-BE49-F238E27FC236}">
                <a16:creationId xmlns:a16="http://schemas.microsoft.com/office/drawing/2014/main" id="{AA9D758A-2A55-4212-8EF2-C6F280484B2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Advantage #3: Develop New Competencies</a:t>
            </a:r>
          </a:p>
        </p:txBody>
      </p:sp>
      <p:sp>
        <p:nvSpPr>
          <p:cNvPr id="106498" name="Content Placeholder 2">
            <a:extLst>
              <a:ext uri="{FF2B5EF4-FFF2-40B4-BE49-F238E27FC236}">
                <a16:creationId xmlns:a16="http://schemas.microsoft.com/office/drawing/2014/main" id="{9A2F7A5E-8FA3-414D-A738-49951E63F0C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Helps MNEs that pursue a differentiation strategy</a:t>
            </a:r>
          </a:p>
          <a:p>
            <a:r>
              <a:rPr lang="en-US" altLang="en-US" dirty="0"/>
              <a:t>Access to:</a:t>
            </a:r>
          </a:p>
          <a:p>
            <a:pPr lvl="1"/>
            <a:r>
              <a:rPr lang="en-US" altLang="en-US" dirty="0"/>
              <a:t>Communities of learning</a:t>
            </a:r>
          </a:p>
          <a:p>
            <a:pPr lvl="2"/>
            <a:r>
              <a:rPr lang="en-US" altLang="en-US" dirty="0"/>
              <a:t>Specific geographic regions</a:t>
            </a:r>
          </a:p>
          <a:p>
            <a:pPr lvl="1"/>
            <a:r>
              <a:rPr lang="en-US" altLang="en-US" dirty="0"/>
              <a:t>Location economies</a:t>
            </a:r>
          </a:p>
          <a:p>
            <a:pPr lvl="2"/>
            <a:r>
              <a:rPr lang="en-US" altLang="en-US" dirty="0"/>
              <a:t>Locating value chain activities in optimal geographies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a:extLst>
              <a:ext uri="{FF2B5EF4-FFF2-40B4-BE49-F238E27FC236}">
                <a16:creationId xmlns:a16="http://schemas.microsoft.com/office/drawing/2014/main" id="{6BF9B21B-057B-44CB-91D6-4547A258DF6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Disadvantages of Going Global</a:t>
            </a:r>
          </a:p>
        </p:txBody>
      </p:sp>
      <p:sp>
        <p:nvSpPr>
          <p:cNvPr id="3" name="Content Placeholder 2">
            <a:extLst>
              <a:ext uri="{FF2B5EF4-FFF2-40B4-BE49-F238E27FC236}">
                <a16:creationId xmlns:a16="http://schemas.microsoft.com/office/drawing/2014/main" id="{CC3E16D8-429C-4A9E-B567-15F223EC1DCB}"/>
              </a:ext>
            </a:extLst>
          </p:cNvPr>
          <p:cNvSpPr>
            <a:spLocks noGrp="1"/>
          </p:cNvSpPr>
          <p:nvPr>
            <p:ph idx="1"/>
          </p:nvPr>
        </p:nvSpPr>
        <p:spPr/>
        <p:txBody>
          <a:bodyPr/>
          <a:lstStyle/>
          <a:p>
            <a:pPr marL="514350" indent="-514350">
              <a:buFont typeface="+mj-lt"/>
              <a:buAutoNum type="arabicPeriod"/>
              <a:defRPr/>
            </a:pPr>
            <a:r>
              <a:rPr lang="en-US" dirty="0"/>
              <a:t>Liability of foreignness</a:t>
            </a:r>
          </a:p>
          <a:p>
            <a:pPr marL="514350" indent="-514350">
              <a:buFont typeface="+mj-lt"/>
              <a:buAutoNum type="arabicPeriod"/>
              <a:defRPr/>
            </a:pPr>
            <a:r>
              <a:rPr lang="en-US" dirty="0"/>
              <a:t>Loss of reputation</a:t>
            </a:r>
          </a:p>
          <a:p>
            <a:pPr marL="514350" indent="-514350">
              <a:buFont typeface="+mj-lt"/>
              <a:buAutoNum type="arabicPeriod"/>
              <a:defRPr/>
            </a:pPr>
            <a:r>
              <a:rPr lang="en-US" dirty="0"/>
              <a:t>Loss of intellectual property</a:t>
            </a:r>
          </a:p>
          <a:p>
            <a:pPr marL="0" indent="0">
              <a:buFont typeface="Arial" panose="020B0604020202020204" pitchFamily="34" charset="0"/>
              <a:buNone/>
              <a:defRPr/>
            </a:pPr>
            <a:endParaRPr 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a:extLst>
              <a:ext uri="{FF2B5EF4-FFF2-40B4-BE49-F238E27FC236}">
                <a16:creationId xmlns:a16="http://schemas.microsoft.com/office/drawing/2014/main" id="{3B4F4034-5DF3-40AE-94E9-AEB42E63622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Disadvantage #1: Liability of Foreignness</a:t>
            </a:r>
          </a:p>
        </p:txBody>
      </p:sp>
      <p:sp>
        <p:nvSpPr>
          <p:cNvPr id="109570" name="Content Placeholder 2">
            <a:extLst>
              <a:ext uri="{FF2B5EF4-FFF2-40B4-BE49-F238E27FC236}">
                <a16:creationId xmlns:a16="http://schemas.microsoft.com/office/drawing/2014/main" id="{60F529C3-C27E-4FAA-960C-8B5D760B57E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Unfamiliar cultural environment</a:t>
            </a:r>
          </a:p>
          <a:p>
            <a:r>
              <a:rPr lang="en-US" altLang="en-US" dirty="0"/>
              <a:t>Unfamiliar economic environment</a:t>
            </a:r>
          </a:p>
          <a:p>
            <a:r>
              <a:rPr lang="en-US" altLang="en-US" dirty="0"/>
              <a:t>Coordinating across geographic distances</a:t>
            </a:r>
          </a:p>
          <a:p>
            <a:r>
              <a:rPr lang="en-US" altLang="en-US" dirty="0"/>
              <a:t>Can result in additional costs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a:extLst>
              <a:ext uri="{FF2B5EF4-FFF2-40B4-BE49-F238E27FC236}">
                <a16:creationId xmlns:a16="http://schemas.microsoft.com/office/drawing/2014/main" id="{9068DAFF-727C-433E-A3E5-A3B04F71E62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Disadvantage #2: Loss of Reputation</a:t>
            </a:r>
          </a:p>
        </p:txBody>
      </p:sp>
      <p:sp>
        <p:nvSpPr>
          <p:cNvPr id="111618" name="Content Placeholder 2">
            <a:extLst>
              <a:ext uri="{FF2B5EF4-FFF2-40B4-BE49-F238E27FC236}">
                <a16:creationId xmlns:a16="http://schemas.microsoft.com/office/drawing/2014/main" id="{66CEEF51-B466-41E7-B523-BCE4131DC28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Reputation: one of the most valuable resources</a:t>
            </a:r>
          </a:p>
          <a:p>
            <a:pPr lvl="1"/>
            <a:r>
              <a:rPr lang="en-US" altLang="en-US" dirty="0"/>
              <a:t>Innovation, customer service, brand</a:t>
            </a:r>
          </a:p>
          <a:p>
            <a:r>
              <a:rPr lang="en-US" altLang="en-US" dirty="0"/>
              <a:t>Loss of reputation can diminish competitiveness</a:t>
            </a:r>
          </a:p>
          <a:p>
            <a:pPr lvl="1"/>
            <a:r>
              <a:rPr lang="en-US" altLang="en-US" dirty="0"/>
              <a:t>Low wages, long hours, and poor conditions</a:t>
            </a:r>
          </a:p>
          <a:p>
            <a:pPr lvl="1"/>
            <a:r>
              <a:rPr lang="en-US" altLang="en-US" dirty="0"/>
              <a:t>Local government may be corrupt</a:t>
            </a:r>
          </a:p>
          <a:p>
            <a:pPr lvl="1"/>
            <a:r>
              <a:rPr lang="en-US" altLang="en-US" dirty="0"/>
              <a:t>Safety standards may not be enforceable</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782B201B-5CA8-4789-A4F6-207C47D5CF3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Disadvantage #3: Loss of Intellectual Property</a:t>
            </a:r>
          </a:p>
        </p:txBody>
      </p:sp>
      <p:sp>
        <p:nvSpPr>
          <p:cNvPr id="113666" name="Content Placeholder 2">
            <a:extLst>
              <a:ext uri="{FF2B5EF4-FFF2-40B4-BE49-F238E27FC236}">
                <a16:creationId xmlns:a16="http://schemas.microsoft.com/office/drawing/2014/main" id="{0F268513-B33B-4B71-8C9B-662860A04D8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It can be difficult to protect IP in foreign markets.</a:t>
            </a:r>
          </a:p>
          <a:p>
            <a:pPr lvl="1"/>
            <a:r>
              <a:rPr lang="en-US" altLang="en-US" dirty="0"/>
              <a:t>Particularly software, movies, and music</a:t>
            </a:r>
          </a:p>
          <a:p>
            <a:pPr lvl="1"/>
            <a:r>
              <a:rPr lang="en-US" altLang="en-US" dirty="0"/>
              <a:t>Copyright infringements can occur</a:t>
            </a:r>
          </a:p>
          <a:p>
            <a:r>
              <a:rPr lang="en-US" altLang="en-US" dirty="0"/>
              <a:t>Some countries are known for partnering initially, but then reverse-engineering capabilities.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A8581D53-0A43-4FCE-977E-A17CFF06314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CAGE Distance Framework</a:t>
            </a:r>
          </a:p>
        </p:txBody>
      </p:sp>
      <p:sp>
        <p:nvSpPr>
          <p:cNvPr id="115714" name="Content Placeholder 2">
            <a:extLst>
              <a:ext uri="{FF2B5EF4-FFF2-40B4-BE49-F238E27FC236}">
                <a16:creationId xmlns:a16="http://schemas.microsoft.com/office/drawing/2014/main" id="{63CA0017-E588-4B7F-BAB6-620DCC86829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Distance is the main cost and risk of expansion.</a:t>
            </a:r>
          </a:p>
          <a:p>
            <a:r>
              <a:rPr lang="en-US" altLang="en-US" dirty="0"/>
              <a:t>CAGE is an acronym for different types of distance.</a:t>
            </a:r>
          </a:p>
          <a:p>
            <a:pPr lvl="1"/>
            <a:r>
              <a:rPr lang="en-US" altLang="en-US" dirty="0"/>
              <a:t>Cultural</a:t>
            </a:r>
          </a:p>
          <a:p>
            <a:pPr lvl="1"/>
            <a:r>
              <a:rPr lang="en-US" altLang="en-US" dirty="0"/>
              <a:t>Administrative and political</a:t>
            </a:r>
          </a:p>
          <a:p>
            <a:pPr lvl="1"/>
            <a:r>
              <a:rPr lang="en-US" altLang="en-US" dirty="0"/>
              <a:t>Geographic</a:t>
            </a:r>
          </a:p>
          <a:p>
            <a:pPr lvl="1"/>
            <a:r>
              <a:rPr lang="en-US" altLang="en-US" dirty="0"/>
              <a:t>Economic</a:t>
            </a:r>
          </a:p>
          <a:p>
            <a:r>
              <a:rPr lang="en-US" altLang="en-US" dirty="0"/>
              <a:t>Guides MNE decisions on which countries to enter.</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488441C3-D580-4C27-BC52-6F8E04EE00E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Cultural Distance</a:t>
            </a:r>
          </a:p>
        </p:txBody>
      </p:sp>
      <p:sp>
        <p:nvSpPr>
          <p:cNvPr id="117762" name="Content Placeholder 2">
            <a:extLst>
              <a:ext uri="{FF2B5EF4-FFF2-40B4-BE49-F238E27FC236}">
                <a16:creationId xmlns:a16="http://schemas.microsoft.com/office/drawing/2014/main" id="{A58F6B74-EF43-4C73-A6D0-BF1143B3A0D8}"/>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IN" altLang="en-US" dirty="0"/>
              <a:t>Disparity between a firm’s home and host country</a:t>
            </a:r>
          </a:p>
          <a:p>
            <a:pPr lvl="1">
              <a:spcBef>
                <a:spcPct val="0"/>
              </a:spcBef>
              <a:spcAft>
                <a:spcPts val="600"/>
              </a:spcAft>
            </a:pPr>
            <a:r>
              <a:rPr lang="en-IN" altLang="en-US" dirty="0"/>
              <a:t>Social norms and morals, beliefs, and values</a:t>
            </a:r>
          </a:p>
          <a:p>
            <a:pPr>
              <a:spcBef>
                <a:spcPct val="0"/>
              </a:spcBef>
              <a:spcAft>
                <a:spcPts val="600"/>
              </a:spcAft>
            </a:pPr>
            <a:r>
              <a:rPr lang="en-IN" altLang="en-US" dirty="0"/>
              <a:t>Made up of: </a:t>
            </a:r>
          </a:p>
          <a:p>
            <a:pPr lvl="1">
              <a:spcBef>
                <a:spcPct val="0"/>
              </a:spcBef>
              <a:spcAft>
                <a:spcPts val="600"/>
              </a:spcAft>
            </a:pPr>
            <a:r>
              <a:rPr lang="en-US" altLang="en-US" dirty="0"/>
              <a:t>Power distance</a:t>
            </a:r>
          </a:p>
          <a:p>
            <a:pPr lvl="1">
              <a:spcBef>
                <a:spcPct val="0"/>
              </a:spcBef>
              <a:spcAft>
                <a:spcPts val="600"/>
              </a:spcAft>
            </a:pPr>
            <a:r>
              <a:rPr lang="en-US" altLang="en-US" dirty="0"/>
              <a:t>Individualism</a:t>
            </a:r>
          </a:p>
          <a:p>
            <a:pPr lvl="1">
              <a:spcBef>
                <a:spcPct val="0"/>
              </a:spcBef>
              <a:spcAft>
                <a:spcPts val="600"/>
              </a:spcAft>
            </a:pPr>
            <a:r>
              <a:rPr lang="en-US" altLang="en-US" dirty="0"/>
              <a:t>Masculinity–femininity</a:t>
            </a:r>
          </a:p>
          <a:p>
            <a:pPr lvl="1">
              <a:spcBef>
                <a:spcPct val="0"/>
              </a:spcBef>
              <a:spcAft>
                <a:spcPts val="600"/>
              </a:spcAft>
            </a:pPr>
            <a:r>
              <a:rPr lang="en-US" altLang="en-US" dirty="0"/>
              <a:t>Uncertainty avoidance</a:t>
            </a:r>
          </a:p>
          <a:p>
            <a:pPr lvl="1">
              <a:spcBef>
                <a:spcPct val="0"/>
              </a:spcBef>
              <a:spcAft>
                <a:spcPts val="600"/>
              </a:spcAft>
            </a:pPr>
            <a:r>
              <a:rPr lang="en-US" altLang="en-US" dirty="0"/>
              <a:t>Long-term orientation</a:t>
            </a:r>
          </a:p>
          <a:p>
            <a:pPr lvl="1">
              <a:spcBef>
                <a:spcPct val="0"/>
              </a:spcBef>
              <a:spcAft>
                <a:spcPts val="600"/>
              </a:spcAft>
            </a:pPr>
            <a:r>
              <a:rPr lang="en-US" altLang="en-US" dirty="0"/>
              <a:t>Indulgence</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80C7425F-9CE9-47B3-A836-D8DBFD2F168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Administrative &amp; Political Distance</a:t>
            </a:r>
          </a:p>
        </p:txBody>
      </p:sp>
      <p:sp>
        <p:nvSpPr>
          <p:cNvPr id="119810" name="Content Placeholder 2">
            <a:extLst>
              <a:ext uri="{FF2B5EF4-FFF2-40B4-BE49-F238E27FC236}">
                <a16:creationId xmlns:a16="http://schemas.microsoft.com/office/drawing/2014/main" id="{C2F0CD75-429F-47B0-8C88-99AE7119249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Captured in factors such as:</a:t>
            </a:r>
          </a:p>
          <a:p>
            <a:pPr lvl="1"/>
            <a:r>
              <a:rPr lang="en-US" altLang="en-US" dirty="0"/>
              <a:t>Shared monetary or political associations</a:t>
            </a:r>
          </a:p>
          <a:p>
            <a:pPr lvl="1"/>
            <a:r>
              <a:rPr lang="en-US" altLang="en-US" dirty="0"/>
              <a:t>Political hostilities</a:t>
            </a:r>
          </a:p>
          <a:p>
            <a:pPr lvl="1"/>
            <a:r>
              <a:rPr lang="en-US" altLang="en-US" dirty="0"/>
              <a:t>Weak or strong legal and financial institutions</a:t>
            </a:r>
          </a:p>
          <a:p>
            <a:r>
              <a:rPr lang="en-US" altLang="en-US" dirty="0"/>
              <a:t>Political and administrative barriers include:</a:t>
            </a:r>
          </a:p>
          <a:p>
            <a:pPr lvl="1"/>
            <a:r>
              <a:rPr lang="en-US" altLang="en-US" dirty="0"/>
              <a:t>Tariffs, quotas and restrictions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4CDAD42F-5011-4E0D-AAFF-7244B2588F3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Geographic Distance</a:t>
            </a:r>
          </a:p>
        </p:txBody>
      </p:sp>
      <p:sp>
        <p:nvSpPr>
          <p:cNvPr id="121858" name="Content Placeholder 2">
            <a:extLst>
              <a:ext uri="{FF2B5EF4-FFF2-40B4-BE49-F238E27FC236}">
                <a16:creationId xmlns:a16="http://schemas.microsoft.com/office/drawing/2014/main" id="{5F452A4B-467B-4197-BA88-086A19BE127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t>More than just physical distance</a:t>
            </a:r>
          </a:p>
          <a:p>
            <a:pPr>
              <a:spcBef>
                <a:spcPct val="0"/>
              </a:spcBef>
              <a:spcAft>
                <a:spcPts val="600"/>
              </a:spcAft>
            </a:pPr>
            <a:r>
              <a:rPr lang="en-US" altLang="en-US" dirty="0"/>
              <a:t>Measured by these attributes:</a:t>
            </a:r>
          </a:p>
          <a:p>
            <a:pPr lvl="1">
              <a:spcBef>
                <a:spcPct val="0"/>
              </a:spcBef>
              <a:spcAft>
                <a:spcPts val="600"/>
              </a:spcAft>
            </a:pPr>
            <a:r>
              <a:rPr lang="en-US" altLang="en-US" dirty="0"/>
              <a:t>Physical size (Canada versus Singapore)</a:t>
            </a:r>
          </a:p>
          <a:p>
            <a:pPr lvl="1">
              <a:spcBef>
                <a:spcPct val="0"/>
              </a:spcBef>
              <a:spcAft>
                <a:spcPts val="600"/>
              </a:spcAft>
            </a:pPr>
            <a:r>
              <a:rPr lang="en-US" altLang="en-US" dirty="0"/>
              <a:t>Within-country distances to its borders</a:t>
            </a:r>
          </a:p>
          <a:p>
            <a:pPr lvl="1">
              <a:spcBef>
                <a:spcPct val="0"/>
              </a:spcBef>
              <a:spcAft>
                <a:spcPts val="600"/>
              </a:spcAft>
            </a:pPr>
            <a:r>
              <a:rPr lang="en-US" altLang="en-US" dirty="0"/>
              <a:t>Topography</a:t>
            </a:r>
          </a:p>
          <a:p>
            <a:pPr lvl="1">
              <a:spcBef>
                <a:spcPct val="0"/>
              </a:spcBef>
              <a:spcAft>
                <a:spcPts val="600"/>
              </a:spcAft>
            </a:pPr>
            <a:r>
              <a:rPr lang="en-US" altLang="en-US" dirty="0"/>
              <a:t>Time zones</a:t>
            </a:r>
          </a:p>
          <a:p>
            <a:pPr lvl="1">
              <a:spcBef>
                <a:spcPct val="0"/>
              </a:spcBef>
              <a:spcAft>
                <a:spcPts val="600"/>
              </a:spcAft>
            </a:pPr>
            <a:r>
              <a:rPr lang="en-US" altLang="en-US" dirty="0"/>
              <a:t>Whether the countries are contiguous</a:t>
            </a:r>
          </a:p>
          <a:p>
            <a:pPr lvl="1">
              <a:spcBef>
                <a:spcPct val="0"/>
              </a:spcBef>
              <a:spcAft>
                <a:spcPts val="600"/>
              </a:spcAft>
            </a:pPr>
            <a:r>
              <a:rPr lang="en-US" altLang="en-US" dirty="0"/>
              <a:t>Access to waterways and the ocean</a:t>
            </a:r>
          </a:p>
          <a:p>
            <a:pPr lvl="1">
              <a:spcBef>
                <a:spcPct val="0"/>
              </a:spcBef>
              <a:spcAft>
                <a:spcPts val="600"/>
              </a:spcAft>
            </a:pPr>
            <a:r>
              <a:rPr lang="en-US" altLang="en-US" dirty="0"/>
              <a:t>Infrastructure </a:t>
            </a:r>
          </a:p>
          <a:p>
            <a:pPr lvl="2">
              <a:spcBef>
                <a:spcPct val="0"/>
              </a:spcBef>
              <a:spcAft>
                <a:spcPts val="600"/>
              </a:spcAft>
            </a:pPr>
            <a:r>
              <a:rPr lang="en-US" altLang="en-US" dirty="0"/>
              <a:t>Roads, power, and telecommunications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a16="http://schemas.microsoft.com/office/drawing/2014/main" id="{2A8533BE-3F2E-465E-96E9-331F3DEFCFB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90116" name="Picture 2" descr="Graphic of AFI Strategy Framework">
            <a:extLst>
              <a:ext uri="{FF2B5EF4-FFF2-40B4-BE49-F238E27FC236}">
                <a16:creationId xmlns:a16="http://schemas.microsoft.com/office/drawing/2014/main" id="{556002E1-050E-40D2-A7EA-752711C6B0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2825" y="1419225"/>
            <a:ext cx="6988175"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4" name="Content Placeholder 5">
            <a:extLst>
              <a:ext uri="{FF2B5EF4-FFF2-40B4-BE49-F238E27FC236}">
                <a16:creationId xmlns:a16="http://schemas.microsoft.com/office/drawing/2014/main" id="{0BB6D228-CACD-4E93-B08A-D5D02B7C146D}"/>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90115" name="Text Placeholder 4">
            <a:extLst>
              <a:ext uri="{FF2B5EF4-FFF2-40B4-BE49-F238E27FC236}">
                <a16:creationId xmlns:a16="http://schemas.microsoft.com/office/drawing/2014/main" id="{03159D0B-0CE3-48CA-81D4-E07C546EC0BF}"/>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a:extLst>
              <a:ext uri="{FF2B5EF4-FFF2-40B4-BE49-F238E27FC236}">
                <a16:creationId xmlns:a16="http://schemas.microsoft.com/office/drawing/2014/main" id="{5C7183E7-B84C-4D07-987B-49237A04BA4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Economic Distance</a:t>
            </a:r>
          </a:p>
        </p:txBody>
      </p:sp>
      <p:sp>
        <p:nvSpPr>
          <p:cNvPr id="122882" name="Content Placeholder 2">
            <a:extLst>
              <a:ext uri="{FF2B5EF4-FFF2-40B4-BE49-F238E27FC236}">
                <a16:creationId xmlns:a16="http://schemas.microsoft.com/office/drawing/2014/main" id="{3B821C4F-C143-499F-854E-F646DEF5A013}"/>
              </a:ext>
            </a:extLst>
          </p:cNvPr>
          <p:cNvSpPr>
            <a:spLocks noGrp="1"/>
          </p:cNvSpPr>
          <p:nvPr>
            <p:ph idx="1"/>
          </p:nvPr>
        </p:nvSpPr>
        <p:spPr bwMode="auto">
          <a:xfrm>
            <a:off x="457200" y="1417638"/>
            <a:ext cx="86868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Wealth and per capita income of consumers </a:t>
            </a:r>
          </a:p>
          <a:p>
            <a:pPr lvl="1"/>
            <a:r>
              <a:rPr lang="en-US" altLang="en-US" dirty="0"/>
              <a:t>Wealthy countries engage in more cross-border trade.</a:t>
            </a:r>
          </a:p>
          <a:p>
            <a:r>
              <a:rPr lang="en-US" altLang="en-US" dirty="0"/>
              <a:t>Wealthy countries trade with wealthy countries.</a:t>
            </a:r>
          </a:p>
          <a:p>
            <a:pPr lvl="1"/>
            <a:r>
              <a:rPr lang="en-US" altLang="en-US" dirty="0"/>
              <a:t>Economies of experience, scale, scope, and standardization</a:t>
            </a:r>
          </a:p>
          <a:p>
            <a:pPr lvl="1"/>
            <a:r>
              <a:rPr lang="en-US" altLang="en-US" dirty="0"/>
              <a:t>Similar infrastructure &amp; resources</a:t>
            </a:r>
          </a:p>
          <a:p>
            <a:r>
              <a:rPr lang="en-US" altLang="en-US" dirty="0"/>
              <a:t>Wealthy countries trade with poor countries.</a:t>
            </a:r>
          </a:p>
          <a:p>
            <a:pPr lvl="1"/>
            <a:r>
              <a:rPr lang="en-US" altLang="en-US" dirty="0"/>
              <a:t>Access to low-cost input factors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E8F25598-F5AB-46CF-9798-EC8C9073BC2D}"/>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How Do MNEs Enter Foreign Markets?</a:t>
            </a:r>
          </a:p>
        </p:txBody>
      </p:sp>
      <p:pic>
        <p:nvPicPr>
          <p:cNvPr id="124933" name="Picture 1" descr="The graphic shows the continuum of less or more investment and control.">
            <a:extLst>
              <a:ext uri="{FF2B5EF4-FFF2-40B4-BE49-F238E27FC236}">
                <a16:creationId xmlns:a16="http://schemas.microsoft.com/office/drawing/2014/main" id="{35C09A52-AC6A-44D9-97ED-5C8003BA89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828800"/>
            <a:ext cx="8191500" cy="36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0" name="Content Placeholder 3">
            <a:extLst>
              <a:ext uri="{FF2B5EF4-FFF2-40B4-BE49-F238E27FC236}">
                <a16:creationId xmlns:a16="http://schemas.microsoft.com/office/drawing/2014/main" id="{60E208E0-0301-4CFD-856C-C5168A6009CC}"/>
              </a:ext>
            </a:extLst>
          </p:cNvPr>
          <p:cNvSpPr>
            <a:spLocks noGrp="1"/>
          </p:cNvSpPr>
          <p:nvPr>
            <p:ph sz="half" idx="2"/>
          </p:nvPr>
        </p:nvSpPr>
        <p:spPr bwMode="auto">
          <a:xfrm>
            <a:off x="3962400" y="5791200"/>
            <a:ext cx="1752600" cy="517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10.6</a:t>
            </a:r>
          </a:p>
        </p:txBody>
      </p:sp>
      <p:sp>
        <p:nvSpPr>
          <p:cNvPr id="124932" name="Text Placeholder 6">
            <a:extLst>
              <a:ext uri="{FF2B5EF4-FFF2-40B4-BE49-F238E27FC236}">
                <a16:creationId xmlns:a16="http://schemas.microsoft.com/office/drawing/2014/main" id="{8E39ECA6-3764-4114-AE12-AB8639DE26B8}"/>
              </a:ext>
            </a:extLst>
          </p:cNvPr>
          <p:cNvSpPr>
            <a:spLocks noGrp="1"/>
          </p:cNvSpPr>
          <p:nvPr>
            <p:ph type="body" sz="quarter" idx="11"/>
          </p:nvPr>
        </p:nvSpPr>
        <p:spPr bwMode="auto">
          <a:xfrm>
            <a:off x="2952750" y="6447735"/>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78FE9772-9D7F-4161-897C-BB02E1507EF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Cost Reductions vs. Local Responsiveness</a:t>
            </a:r>
          </a:p>
        </p:txBody>
      </p:sp>
      <p:sp>
        <p:nvSpPr>
          <p:cNvPr id="126978" name="Content Placeholder 2">
            <a:extLst>
              <a:ext uri="{FF2B5EF4-FFF2-40B4-BE49-F238E27FC236}">
                <a16:creationId xmlns:a16="http://schemas.microsoft.com/office/drawing/2014/main" id="{FC6A915E-B442-45A7-98C5-19A231BDA23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Two opposing forces in global competition:</a:t>
            </a:r>
          </a:p>
          <a:p>
            <a:pPr marL="971550" lvl="1" indent="-514350">
              <a:buFont typeface="+mj-lt"/>
              <a:buAutoNum type="arabicPeriod"/>
            </a:pPr>
            <a:r>
              <a:rPr lang="en-US" altLang="en-US" dirty="0"/>
              <a:t>Cost reductions</a:t>
            </a:r>
          </a:p>
          <a:p>
            <a:pPr lvl="2"/>
            <a:r>
              <a:rPr lang="en-US" altLang="en-US" dirty="0"/>
              <a:t>Key competitive weapon</a:t>
            </a:r>
          </a:p>
          <a:p>
            <a:pPr marL="971550" lvl="1" indent="-514350">
              <a:buFont typeface="+mj-lt"/>
              <a:buAutoNum type="arabicPeriod"/>
            </a:pPr>
            <a:r>
              <a:rPr lang="en-US" altLang="en-US" dirty="0"/>
              <a:t>Local responsiveness</a:t>
            </a:r>
          </a:p>
          <a:p>
            <a:pPr lvl="2"/>
            <a:r>
              <a:rPr lang="en-US" altLang="en-US" dirty="0"/>
              <a:t>Tailoring to specific preferences</a:t>
            </a:r>
          </a:p>
          <a:p>
            <a:r>
              <a:rPr lang="en-US" altLang="en-US" dirty="0"/>
              <a:t>Globalization hypothesis</a:t>
            </a:r>
          </a:p>
          <a:p>
            <a:pPr lvl="1"/>
            <a:r>
              <a:rPr lang="en-US" altLang="en-US" dirty="0"/>
              <a:t>Consumer needs and preferences converging</a:t>
            </a:r>
          </a:p>
          <a:p>
            <a:pPr lvl="2"/>
            <a:r>
              <a:rPr lang="en-US" altLang="en-US" dirty="0"/>
              <a:t>Food, music, movies, clothing</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a:extLst>
              <a:ext uri="{FF2B5EF4-FFF2-40B4-BE49-F238E27FC236}">
                <a16:creationId xmlns:a16="http://schemas.microsoft.com/office/drawing/2014/main" id="{6FED3172-CB6F-4ED6-B3B4-A3DDFF7D8943}"/>
              </a:ext>
            </a:extLst>
          </p:cNvPr>
          <p:cNvSpPr>
            <a:spLocks noGrp="1"/>
          </p:cNvSpPr>
          <p:nvPr>
            <p:ph type="title"/>
          </p:nvPr>
        </p:nvSpPr>
        <p:spPr bwMode="auto">
          <a:xfrm>
            <a:off x="0" y="3397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The Integration-Responsiveness Framework</a:t>
            </a:r>
            <a:endParaRPr lang="en-US" altLang="en-US" dirty="0"/>
          </a:p>
        </p:txBody>
      </p:sp>
      <p:pic>
        <p:nvPicPr>
          <p:cNvPr id="129029" name="Picture 1" descr="Graphic of the integration responsiveness framework">
            <a:extLst>
              <a:ext uri="{FF2B5EF4-FFF2-40B4-BE49-F238E27FC236}">
                <a16:creationId xmlns:a16="http://schemas.microsoft.com/office/drawing/2014/main" id="{1D48B6CE-7C1D-4093-80C9-38E92F5A787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66825" y="1500188"/>
            <a:ext cx="554513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6" name="Content Placeholder 2">
            <a:extLst>
              <a:ext uri="{FF2B5EF4-FFF2-40B4-BE49-F238E27FC236}">
                <a16:creationId xmlns:a16="http://schemas.microsoft.com/office/drawing/2014/main" id="{CA43499C-67CD-47E4-B933-4F54CEA0A5D4}"/>
              </a:ext>
            </a:extLst>
          </p:cNvPr>
          <p:cNvSpPr>
            <a:spLocks noGrp="1"/>
          </p:cNvSpPr>
          <p:nvPr>
            <p:ph sz="half" idx="2"/>
          </p:nvPr>
        </p:nvSpPr>
        <p:spPr bwMode="auto">
          <a:xfrm>
            <a:off x="6362700" y="6048030"/>
            <a:ext cx="19050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10.7</a:t>
            </a:r>
          </a:p>
        </p:txBody>
      </p:sp>
      <p:sp>
        <p:nvSpPr>
          <p:cNvPr id="129028" name="Text Placeholder 6">
            <a:extLst>
              <a:ext uri="{FF2B5EF4-FFF2-40B4-BE49-F238E27FC236}">
                <a16:creationId xmlns:a16="http://schemas.microsoft.com/office/drawing/2014/main" id="{B837B9A8-0932-4178-A340-81354DD92EF0}"/>
              </a:ext>
            </a:extLst>
          </p:cNvPr>
          <p:cNvSpPr>
            <a:spLocks noGrp="1"/>
          </p:cNvSpPr>
          <p:nvPr>
            <p:ph type="body" sz="quarter" idx="11"/>
          </p:nvPr>
        </p:nvSpPr>
        <p:spPr bwMode="auto">
          <a:xfrm>
            <a:off x="54864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3" action="ppaction://hlinksldjump"/>
              </a:rPr>
              <a:t>Jump to Appendix 3 long image description</a:t>
            </a:r>
            <a:endParaRPr lang="en-US" alt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62CF5245-E952-4D4A-9195-74306A2285A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International Strategy</a:t>
            </a:r>
          </a:p>
        </p:txBody>
      </p:sp>
      <p:sp>
        <p:nvSpPr>
          <p:cNvPr id="130050" name="Content Placeholder 2">
            <a:extLst>
              <a:ext uri="{FF2B5EF4-FFF2-40B4-BE49-F238E27FC236}">
                <a16:creationId xmlns:a16="http://schemas.microsoft.com/office/drawing/2014/main" id="{F6473FBC-D5FE-47C3-B712-D8890CE47C7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t>Low cost reductions / low local responsiveness</a:t>
            </a:r>
          </a:p>
          <a:p>
            <a:pPr lvl="1">
              <a:spcBef>
                <a:spcPct val="0"/>
              </a:spcBef>
              <a:spcAft>
                <a:spcPts val="600"/>
              </a:spcAft>
            </a:pPr>
            <a:r>
              <a:rPr lang="en-US" altLang="en-US" dirty="0"/>
              <a:t>Leverages home-based core competencies</a:t>
            </a:r>
          </a:p>
          <a:p>
            <a:pPr lvl="1">
              <a:spcBef>
                <a:spcPct val="0"/>
              </a:spcBef>
              <a:spcAft>
                <a:spcPts val="600"/>
              </a:spcAft>
            </a:pPr>
            <a:r>
              <a:rPr lang="en-US" altLang="en-US" dirty="0"/>
              <a:t>Sells the same products domestically and abroad</a:t>
            </a:r>
          </a:p>
          <a:p>
            <a:pPr>
              <a:spcBef>
                <a:spcPct val="0"/>
              </a:spcBef>
              <a:spcAft>
                <a:spcPts val="600"/>
              </a:spcAft>
            </a:pPr>
            <a:r>
              <a:rPr lang="en-US" altLang="en-US" dirty="0"/>
              <a:t>Often used successfully by MNEs with: </a:t>
            </a:r>
          </a:p>
          <a:p>
            <a:pPr lvl="1">
              <a:spcBef>
                <a:spcPct val="0"/>
              </a:spcBef>
              <a:spcAft>
                <a:spcPts val="600"/>
              </a:spcAft>
            </a:pPr>
            <a:r>
              <a:rPr lang="en-US" altLang="en-US" dirty="0"/>
              <a:t>Large domestic markets</a:t>
            </a:r>
          </a:p>
          <a:p>
            <a:pPr lvl="1">
              <a:spcBef>
                <a:spcPct val="0"/>
              </a:spcBef>
              <a:spcAft>
                <a:spcPts val="600"/>
              </a:spcAft>
            </a:pPr>
            <a:r>
              <a:rPr lang="en-US" altLang="en-US" dirty="0"/>
              <a:t>Strong reputations and brand names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a:extLst>
              <a:ext uri="{FF2B5EF4-FFF2-40B4-BE49-F238E27FC236}">
                <a16:creationId xmlns:a16="http://schemas.microsoft.com/office/drawing/2014/main" id="{B5EC4E64-AEA3-45BE-814B-B4A5D21F2B0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Multidomestic Strategy</a:t>
            </a:r>
          </a:p>
        </p:txBody>
      </p:sp>
      <p:sp>
        <p:nvSpPr>
          <p:cNvPr id="132098" name="Content Placeholder 2">
            <a:extLst>
              <a:ext uri="{FF2B5EF4-FFF2-40B4-BE49-F238E27FC236}">
                <a16:creationId xmlns:a16="http://schemas.microsoft.com/office/drawing/2014/main" id="{DE107F12-C623-41C4-ADA9-65574C10B90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Low cost reductions / high local responsiveness</a:t>
            </a:r>
          </a:p>
          <a:p>
            <a:pPr lvl="1"/>
            <a:r>
              <a:rPr lang="en-US" altLang="en-US" dirty="0"/>
              <a:t>Local consumers ideally perceive products as local</a:t>
            </a:r>
          </a:p>
          <a:p>
            <a:r>
              <a:rPr lang="en-US" altLang="en-US" dirty="0"/>
              <a:t>Can be costly and inefficient</a:t>
            </a:r>
          </a:p>
          <a:p>
            <a:pPr lvl="1"/>
            <a:r>
              <a:rPr lang="en-US" altLang="en-US" dirty="0"/>
              <a:t>Duplication of business functions across countries</a:t>
            </a:r>
          </a:p>
          <a:p>
            <a:r>
              <a:rPr lang="en-US" altLang="en-US" dirty="0"/>
              <a:t>Common in:</a:t>
            </a:r>
          </a:p>
          <a:p>
            <a:pPr lvl="1"/>
            <a:r>
              <a:rPr lang="en-US" altLang="en-US" dirty="0"/>
              <a:t>Consumer products industry</a:t>
            </a:r>
          </a:p>
          <a:p>
            <a:pPr lvl="1"/>
            <a:r>
              <a:rPr lang="en-US" altLang="en-US" dirty="0"/>
              <a:t>Food industry</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a:extLst>
              <a:ext uri="{FF2B5EF4-FFF2-40B4-BE49-F238E27FC236}">
                <a16:creationId xmlns:a16="http://schemas.microsoft.com/office/drawing/2014/main" id="{928AF5C8-9C83-4125-8D06-E2F472752BD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Global-Standardization Strategy</a:t>
            </a:r>
          </a:p>
        </p:txBody>
      </p:sp>
      <p:sp>
        <p:nvSpPr>
          <p:cNvPr id="133122" name="Content Placeholder 2">
            <a:extLst>
              <a:ext uri="{FF2B5EF4-FFF2-40B4-BE49-F238E27FC236}">
                <a16:creationId xmlns:a16="http://schemas.microsoft.com/office/drawing/2014/main" id="{D64A87BE-3653-444F-9C35-F1C1AF8C5AB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High cost reductions / low local responsiveness</a:t>
            </a:r>
          </a:p>
          <a:p>
            <a:pPr lvl="1"/>
            <a:r>
              <a:rPr lang="en-IN" altLang="en-US" dirty="0"/>
              <a:t>Economies of scale &amp; location economies</a:t>
            </a:r>
          </a:p>
          <a:p>
            <a:pPr lvl="1"/>
            <a:r>
              <a:rPr lang="en-IN" altLang="en-US" dirty="0"/>
              <a:t>Achieved through global division of labor</a:t>
            </a:r>
          </a:p>
          <a:p>
            <a:pPr lvl="2"/>
            <a:r>
              <a:rPr lang="en-IN" altLang="en-US" dirty="0"/>
              <a:t>Based on wherever capabilities have lowest cost</a:t>
            </a:r>
          </a:p>
          <a:p>
            <a:r>
              <a:rPr lang="en-US" altLang="en-US" dirty="0"/>
              <a:t>Price, the main competitive weapon</a:t>
            </a:r>
          </a:p>
          <a:p>
            <a:pPr lvl="1"/>
            <a:r>
              <a:rPr lang="en-US" altLang="en-US" dirty="0"/>
              <a:t>Minimal local adaptation</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a:extLst>
              <a:ext uri="{FF2B5EF4-FFF2-40B4-BE49-F238E27FC236}">
                <a16:creationId xmlns:a16="http://schemas.microsoft.com/office/drawing/2014/main" id="{F1809596-1A8E-45E8-8C74-D9D7D8521D0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Transnational Strategy</a:t>
            </a:r>
          </a:p>
        </p:txBody>
      </p:sp>
      <p:sp>
        <p:nvSpPr>
          <p:cNvPr id="135170" name="Content Placeholder 2">
            <a:extLst>
              <a:ext uri="{FF2B5EF4-FFF2-40B4-BE49-F238E27FC236}">
                <a16:creationId xmlns:a16="http://schemas.microsoft.com/office/drawing/2014/main" id="{65278B5A-B44C-42DB-B61C-10DFCFED8046}"/>
              </a:ext>
            </a:extLst>
          </p:cNvPr>
          <p:cNvSpPr>
            <a:spLocks noGrp="1"/>
          </p:cNvSpPr>
          <p:nvPr>
            <p:ph idx="1"/>
          </p:nvPr>
        </p:nvSpPr>
        <p:spPr bwMode="auto">
          <a:xfrm>
            <a:off x="457200" y="1417638"/>
            <a:ext cx="86868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t>High cost reductions / high local responsiveness</a:t>
            </a:r>
          </a:p>
          <a:p>
            <a:pPr lvl="1">
              <a:spcBef>
                <a:spcPct val="0"/>
              </a:spcBef>
              <a:spcAft>
                <a:spcPts val="600"/>
              </a:spcAft>
            </a:pPr>
            <a:r>
              <a:rPr lang="en-US" altLang="en-US" dirty="0"/>
              <a:t>“Think globally, act locally”</a:t>
            </a:r>
          </a:p>
          <a:p>
            <a:pPr lvl="1">
              <a:spcBef>
                <a:spcPct val="0"/>
              </a:spcBef>
              <a:spcAft>
                <a:spcPts val="600"/>
              </a:spcAft>
            </a:pPr>
            <a:r>
              <a:rPr lang="en-US" altLang="en-US" dirty="0"/>
              <a:t>Best practices, ideas, and innovations used everywhere</a:t>
            </a:r>
          </a:p>
          <a:p>
            <a:pPr>
              <a:spcBef>
                <a:spcPct val="0"/>
              </a:spcBef>
              <a:spcAft>
                <a:spcPts val="600"/>
              </a:spcAft>
            </a:pPr>
            <a:r>
              <a:rPr lang="en-US" altLang="en-US" dirty="0"/>
              <a:t>Used by MNEs that pursue a blue ocean strategy</a:t>
            </a:r>
          </a:p>
          <a:p>
            <a:pPr>
              <a:spcBef>
                <a:spcPct val="0"/>
              </a:spcBef>
              <a:spcAft>
                <a:spcPts val="600"/>
              </a:spcAft>
            </a:pPr>
            <a:r>
              <a:rPr lang="en-US" altLang="en-US" dirty="0"/>
              <a:t>Difficult to implement:</a:t>
            </a:r>
          </a:p>
          <a:p>
            <a:pPr lvl="1">
              <a:spcBef>
                <a:spcPct val="0"/>
              </a:spcBef>
              <a:spcAft>
                <a:spcPts val="600"/>
              </a:spcAft>
            </a:pPr>
            <a:r>
              <a:rPr lang="en-US" altLang="en-US" dirty="0"/>
              <a:t>Duplication of efforts</a:t>
            </a:r>
          </a:p>
          <a:p>
            <a:pPr lvl="1">
              <a:spcBef>
                <a:spcPct val="0"/>
              </a:spcBef>
              <a:spcAft>
                <a:spcPts val="600"/>
              </a:spcAft>
            </a:pPr>
            <a:r>
              <a:rPr lang="en-US" altLang="en-US" dirty="0"/>
              <a:t>Organizational complexity</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a:extLst>
              <a:ext uri="{FF2B5EF4-FFF2-40B4-BE49-F238E27FC236}">
                <a16:creationId xmlns:a16="http://schemas.microsoft.com/office/drawing/2014/main" id="{3CB866EB-A7A4-4831-886C-14153CAEE48D}"/>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t>Dynamic Strategic Positioning: </a:t>
            </a:r>
            <a:br>
              <a:rPr lang="en-IN" altLang="en-US" dirty="0"/>
            </a:br>
            <a:r>
              <a:rPr lang="en-IN" altLang="en-US" dirty="0"/>
              <a:t>The MTV Music Channel</a:t>
            </a:r>
            <a:endParaRPr lang="en-US" altLang="en-US" dirty="0"/>
          </a:p>
        </p:txBody>
      </p:sp>
      <p:pic>
        <p:nvPicPr>
          <p:cNvPr id="136197" name="Picture 1" descr="Graphic displays the dynamic strategic positioning for the M T V Music Channel">
            <a:extLst>
              <a:ext uri="{FF2B5EF4-FFF2-40B4-BE49-F238E27FC236}">
                <a16:creationId xmlns:a16="http://schemas.microsoft.com/office/drawing/2014/main" id="{6BE14408-F84C-4111-AB4A-4C5B62CD67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5583238"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4" name="Content Placeholder 2">
            <a:extLst>
              <a:ext uri="{FF2B5EF4-FFF2-40B4-BE49-F238E27FC236}">
                <a16:creationId xmlns:a16="http://schemas.microsoft.com/office/drawing/2014/main" id="{D2E9CC57-A41A-4B89-A8A3-0F61DA0D1C07}"/>
              </a:ext>
            </a:extLst>
          </p:cNvPr>
          <p:cNvSpPr>
            <a:spLocks noGrp="1"/>
          </p:cNvSpPr>
          <p:nvPr>
            <p:ph sz="half" idx="2"/>
          </p:nvPr>
        </p:nvSpPr>
        <p:spPr bwMode="auto">
          <a:xfrm>
            <a:off x="6393829" y="6019800"/>
            <a:ext cx="17526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10.8</a:t>
            </a:r>
          </a:p>
        </p:txBody>
      </p:sp>
      <p:sp>
        <p:nvSpPr>
          <p:cNvPr id="136196" name="Text Placeholder 6">
            <a:extLst>
              <a:ext uri="{FF2B5EF4-FFF2-40B4-BE49-F238E27FC236}">
                <a16:creationId xmlns:a16="http://schemas.microsoft.com/office/drawing/2014/main" id="{CFE3ECC0-BAFA-4D27-BBE3-8494A53A9262}"/>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1">
            <a:extLst>
              <a:ext uri="{FF2B5EF4-FFF2-40B4-BE49-F238E27FC236}">
                <a16:creationId xmlns:a16="http://schemas.microsoft.com/office/drawing/2014/main" id="{8F0403DB-0285-40BC-9761-291480D05E5A}"/>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National Competitive Advantage</a:t>
            </a:r>
          </a:p>
        </p:txBody>
      </p:sp>
      <p:sp>
        <p:nvSpPr>
          <p:cNvPr id="138242" name="Content Placeholder 2">
            <a:extLst>
              <a:ext uri="{FF2B5EF4-FFF2-40B4-BE49-F238E27FC236}">
                <a16:creationId xmlns:a16="http://schemas.microsoft.com/office/drawing/2014/main" id="{820B118A-4D92-4CB1-9E62-DFB5DC55AC45}"/>
              </a:ext>
            </a:extLst>
          </p:cNvPr>
          <p:cNvSpPr>
            <a:spLocks noGrp="1"/>
          </p:cNvSpPr>
          <p:nvPr>
            <p:ph idx="1"/>
          </p:nvPr>
        </p:nvSpPr>
        <p:spPr bwMode="auto">
          <a:xfrm>
            <a:off x="457200" y="12652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High-performing firms for certain industries are concentrated in specific countries.</a:t>
            </a:r>
          </a:p>
          <a:p>
            <a:pPr lvl="1"/>
            <a:r>
              <a:rPr lang="en-US" altLang="en-US" dirty="0"/>
              <a:t>United States: biotechnology, software, internet</a:t>
            </a:r>
          </a:p>
          <a:p>
            <a:pPr lvl="1"/>
            <a:r>
              <a:rPr lang="en-US" altLang="en-US" dirty="0"/>
              <a:t>China and Taiwan: computer manufacturing</a:t>
            </a:r>
          </a:p>
          <a:p>
            <a:pPr lvl="1"/>
            <a:r>
              <a:rPr lang="en-US" altLang="en-US" dirty="0"/>
              <a:t>South Korea and Japan: consumer electronics</a:t>
            </a:r>
          </a:p>
          <a:p>
            <a:pPr lvl="1"/>
            <a:r>
              <a:rPr lang="en-US" altLang="en-US" dirty="0"/>
              <a:t>Australia: mining</a:t>
            </a:r>
          </a:p>
          <a:p>
            <a:pPr lvl="1"/>
            <a:r>
              <a:rPr lang="en-US" altLang="en-US" dirty="0"/>
              <a:t>India: business process outsourcing</a:t>
            </a:r>
          </a:p>
          <a:p>
            <a:pPr lvl="1"/>
            <a:r>
              <a:rPr lang="en-US" altLang="en-US" dirty="0"/>
              <a:t>Germany: engineering and cars</a:t>
            </a:r>
          </a:p>
          <a:p>
            <a:pPr lvl="1"/>
            <a:r>
              <a:rPr lang="en-US" altLang="en-US" dirty="0"/>
              <a:t>Italy: fashion</a:t>
            </a:r>
          </a:p>
          <a:p>
            <a:pPr lvl="1"/>
            <a:r>
              <a:rPr lang="en-US" altLang="en-US" dirty="0"/>
              <a:t>France: wine</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a:extLst>
              <a:ext uri="{FF2B5EF4-FFF2-40B4-BE49-F238E27FC236}">
                <a16:creationId xmlns:a16="http://schemas.microsoft.com/office/drawing/2014/main" id="{8E4084C9-4923-40D4-AAB6-656FBBBCEA2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Learning Objectives</a:t>
            </a:r>
          </a:p>
        </p:txBody>
      </p:sp>
      <p:sp>
        <p:nvSpPr>
          <p:cNvPr id="92162" name="Content Placeholder 2">
            <a:extLst>
              <a:ext uri="{FF2B5EF4-FFF2-40B4-BE49-F238E27FC236}">
                <a16:creationId xmlns:a16="http://schemas.microsoft.com/office/drawing/2014/main" id="{4C9BAFE8-9533-4401-A215-8CEA8A843CC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146175" indent="-1146175"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10-1   	Define globalization, multinational enterprise (MNE), foreign direct investment (FDI), and global strategy.</a:t>
            </a:r>
          </a:p>
          <a:p>
            <a:pPr marL="1146175" indent="-1146175"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10-2   	Explain why companies compete abroad, and evaluate the 	   advantages and disadvantages of going global.</a:t>
            </a:r>
          </a:p>
          <a:p>
            <a:pPr marL="1146175" indent="-1146175"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10-3   	Apply the CAGE distance framework to guide MNE decisions on which countries to enter.</a:t>
            </a:r>
          </a:p>
          <a:p>
            <a:pPr marL="1146175" indent="-1146175"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10-4   	Compare and contrast the different options MNEs have to enter foreign markets.</a:t>
            </a:r>
          </a:p>
          <a:p>
            <a:pPr marL="1146175" indent="-1146175"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10-5   	Apply the integration-responsiveness framework to evaluate the four different strategies MNEs can pursue when 	   	   competing globally.</a:t>
            </a:r>
          </a:p>
          <a:p>
            <a:pPr marL="1146175" indent="-1146175"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10-6  	 Apply Porter’s diamond framework to explain why certain 	   industries are more competitive in specific nations than in  	   others.</a:t>
            </a:r>
            <a:endParaRPr lang="en-US" altLang="en-US" sz="20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a:extLst>
              <a:ext uri="{FF2B5EF4-FFF2-40B4-BE49-F238E27FC236}">
                <a16:creationId xmlns:a16="http://schemas.microsoft.com/office/drawing/2014/main" id="{CD867FF3-2C33-441F-B9C5-426A0817B6AC}"/>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Porter’s Diamond of </a:t>
            </a:r>
            <a:br>
              <a:rPr lang="en-US" altLang="en-US" dirty="0"/>
            </a:br>
            <a:r>
              <a:rPr lang="en-US" altLang="en-US" dirty="0"/>
              <a:t>National Competitive Advantage</a:t>
            </a:r>
          </a:p>
        </p:txBody>
      </p:sp>
      <p:pic>
        <p:nvPicPr>
          <p:cNvPr id="140293" name="Picture 1" descr="The graphic depicts Porter's Diamond of National Competitive Advantage.">
            <a:extLst>
              <a:ext uri="{FF2B5EF4-FFF2-40B4-BE49-F238E27FC236}">
                <a16:creationId xmlns:a16="http://schemas.microsoft.com/office/drawing/2014/main" id="{4A85B7F0-D024-40D6-B198-C2B5E7152F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401763"/>
            <a:ext cx="5268913"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1" name="Content Placeholder 1">
            <a:extLst>
              <a:ext uri="{FF2B5EF4-FFF2-40B4-BE49-F238E27FC236}">
                <a16:creationId xmlns:a16="http://schemas.microsoft.com/office/drawing/2014/main" id="{C14C8F88-CE3A-4418-A180-69F12936A641}"/>
              </a:ext>
            </a:extLst>
          </p:cNvPr>
          <p:cNvSpPr>
            <a:spLocks noGrp="1"/>
          </p:cNvSpPr>
          <p:nvPr>
            <p:ph sz="half" idx="2"/>
          </p:nvPr>
        </p:nvSpPr>
        <p:spPr bwMode="auto">
          <a:xfrm>
            <a:off x="152400" y="1404938"/>
            <a:ext cx="1905000" cy="434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10.10</a:t>
            </a:r>
          </a:p>
        </p:txBody>
      </p:sp>
      <p:sp>
        <p:nvSpPr>
          <p:cNvPr id="140290" name="Content Placeholder 2">
            <a:extLst>
              <a:ext uri="{FF2B5EF4-FFF2-40B4-BE49-F238E27FC236}">
                <a16:creationId xmlns:a16="http://schemas.microsoft.com/office/drawing/2014/main" id="{487FC6F3-1A3F-4699-BE13-4E64A2F0E777}"/>
              </a:ext>
            </a:extLst>
          </p:cNvPr>
          <p:cNvSpPr>
            <a:spLocks noGrp="1"/>
          </p:cNvSpPr>
          <p:nvPr>
            <p:ph sz="half" idx="1"/>
          </p:nvPr>
        </p:nvSpPr>
        <p:spPr bwMode="auto">
          <a:xfrm>
            <a:off x="152400" y="6477000"/>
            <a:ext cx="8763000" cy="217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spcAft>
                <a:spcPts val="0"/>
              </a:spcAft>
              <a:buFont typeface="Arial" panose="020B0604020202020204" pitchFamily="34" charset="0"/>
              <a:buNone/>
            </a:pPr>
            <a:r>
              <a:rPr lang="en-US" altLang="en-US" sz="800" dirty="0"/>
              <a:t>Source: Adapted from M.E. Porter (1990), “The competitive advantage of nations,” </a:t>
            </a:r>
            <a:r>
              <a:rPr lang="en-US" altLang="en-US" sz="800" i="1" dirty="0"/>
              <a:t>Harvard Business Review</a:t>
            </a:r>
            <a:r>
              <a:rPr lang="en-US" altLang="en-US" sz="800" dirty="0"/>
              <a:t>, March–April: 78.</a:t>
            </a:r>
          </a:p>
        </p:txBody>
      </p:sp>
      <p:sp>
        <p:nvSpPr>
          <p:cNvPr id="140292" name="Text Placeholder 6">
            <a:extLst>
              <a:ext uri="{FF2B5EF4-FFF2-40B4-BE49-F238E27FC236}">
                <a16:creationId xmlns:a16="http://schemas.microsoft.com/office/drawing/2014/main" id="{F6B4827C-75B1-4884-8AEA-5784569DF8EC}"/>
              </a:ext>
            </a:extLst>
          </p:cNvPr>
          <p:cNvSpPr>
            <a:spLocks noGrp="1"/>
          </p:cNvSpPr>
          <p:nvPr>
            <p:ph type="body" sz="quarter" idx="11"/>
          </p:nvPr>
        </p:nvSpPr>
        <p:spPr bwMode="auto">
          <a:xfrm>
            <a:off x="1905000" y="6694487"/>
            <a:ext cx="5257800" cy="15012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1">
            <a:extLst>
              <a:ext uri="{FF2B5EF4-FFF2-40B4-BE49-F238E27FC236}">
                <a16:creationId xmlns:a16="http://schemas.microsoft.com/office/drawing/2014/main" id="{40EB1B7C-43D8-4173-8D06-19CEAFDD643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Factor Conditions</a:t>
            </a:r>
          </a:p>
        </p:txBody>
      </p:sp>
      <p:sp>
        <p:nvSpPr>
          <p:cNvPr id="142338" name="Content Placeholder 2">
            <a:extLst>
              <a:ext uri="{FF2B5EF4-FFF2-40B4-BE49-F238E27FC236}">
                <a16:creationId xmlns:a16="http://schemas.microsoft.com/office/drawing/2014/main" id="{4AA36878-FCEC-48D8-8C70-BDF38292CDB8}"/>
              </a:ext>
            </a:extLst>
          </p:cNvPr>
          <p:cNvSpPr>
            <a:spLocks noGrp="1"/>
          </p:cNvSpPr>
          <p:nvPr>
            <p:ph idx="1"/>
          </p:nvPr>
        </p:nvSpPr>
        <p:spPr bwMode="auto">
          <a:xfrm>
            <a:off x="381000" y="1295400"/>
            <a:ext cx="8229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country’s endowments:</a:t>
            </a:r>
          </a:p>
          <a:p>
            <a:pPr lvl="1"/>
            <a:r>
              <a:rPr lang="en-US" altLang="en-US" dirty="0"/>
              <a:t>Natural, human, and other resources</a:t>
            </a:r>
          </a:p>
          <a:p>
            <a:pPr lvl="1"/>
            <a:r>
              <a:rPr lang="en-US" altLang="en-US" dirty="0"/>
              <a:t>Resource-rich: focus on commerce</a:t>
            </a:r>
          </a:p>
          <a:p>
            <a:pPr lvl="1"/>
            <a:r>
              <a:rPr lang="en-US" altLang="en-US" dirty="0"/>
              <a:t>Resource-lacking: focus on human capital</a:t>
            </a:r>
          </a:p>
          <a:p>
            <a:r>
              <a:rPr lang="en-US" altLang="en-US" dirty="0"/>
              <a:t>Other important factors:</a:t>
            </a:r>
          </a:p>
          <a:p>
            <a:pPr lvl="1"/>
            <a:r>
              <a:rPr lang="en-US" altLang="en-US" dirty="0"/>
              <a:t>Capital markets, institutional frameworks, research universities, public infrastructure</a:t>
            </a:r>
          </a:p>
          <a:p>
            <a:pPr lvl="2"/>
            <a:r>
              <a:rPr lang="en-US" altLang="en-US" dirty="0"/>
              <a:t>Airports, roads, schools, health care system, etc.</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1">
            <a:extLst>
              <a:ext uri="{FF2B5EF4-FFF2-40B4-BE49-F238E27FC236}">
                <a16:creationId xmlns:a16="http://schemas.microsoft.com/office/drawing/2014/main" id="{ECDA29B5-6B14-4CE9-836C-B8C92FA37D2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Demand Conditions</a:t>
            </a:r>
          </a:p>
        </p:txBody>
      </p:sp>
      <p:sp>
        <p:nvSpPr>
          <p:cNvPr id="144386" name="Content Placeholder 2">
            <a:extLst>
              <a:ext uri="{FF2B5EF4-FFF2-40B4-BE49-F238E27FC236}">
                <a16:creationId xmlns:a16="http://schemas.microsoft.com/office/drawing/2014/main" id="{2791E29C-233E-48D3-90B0-7057401E4A3B}"/>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Characteristics of demand in a firm’s domestic market</a:t>
            </a:r>
          </a:p>
          <a:p>
            <a:r>
              <a:rPr lang="en-US" altLang="en-US" dirty="0"/>
              <a:t>Customers hold companies to standards of value creation.</a:t>
            </a:r>
          </a:p>
          <a:p>
            <a:pPr lvl="1"/>
            <a:r>
              <a:rPr lang="en-US" altLang="en-US" dirty="0"/>
              <a:t>Developments in research</a:t>
            </a:r>
          </a:p>
          <a:p>
            <a:pPr lvl="1"/>
            <a:r>
              <a:rPr lang="en-US" altLang="en-US" dirty="0"/>
              <a:t>Cost containment</a:t>
            </a:r>
          </a:p>
          <a:p>
            <a:pPr lvl="1"/>
            <a:r>
              <a:rPr lang="en-US" altLang="en-US" dirty="0"/>
              <a:t>New commercial applications for the market</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1">
            <a:extLst>
              <a:ext uri="{FF2B5EF4-FFF2-40B4-BE49-F238E27FC236}">
                <a16:creationId xmlns:a16="http://schemas.microsoft.com/office/drawing/2014/main" id="{031EB518-C10E-4788-8E0B-5FE7FD6775C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Competitive Intensity in a Focal Industry</a:t>
            </a:r>
          </a:p>
        </p:txBody>
      </p:sp>
      <p:sp>
        <p:nvSpPr>
          <p:cNvPr id="146434" name="Content Placeholder 2">
            <a:extLst>
              <a:ext uri="{FF2B5EF4-FFF2-40B4-BE49-F238E27FC236}">
                <a16:creationId xmlns:a16="http://schemas.microsoft.com/office/drawing/2014/main" id="{63E8E7E8-C5E6-49B0-8CDF-2F0592772E94}"/>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Competitive environments lead to better performance.</a:t>
            </a:r>
          </a:p>
          <a:p>
            <a:r>
              <a:rPr lang="en-US" altLang="en-US" dirty="0"/>
              <a:t>Example: German car industry</a:t>
            </a:r>
          </a:p>
          <a:p>
            <a:pPr lvl="1"/>
            <a:r>
              <a:rPr lang="en-US" altLang="en-US" dirty="0"/>
              <a:t>Fierce domestic competition</a:t>
            </a:r>
          </a:p>
          <a:p>
            <a:pPr lvl="1"/>
            <a:r>
              <a:rPr lang="en-US" altLang="en-US" dirty="0"/>
              <a:t>Demanding customers</a:t>
            </a:r>
          </a:p>
          <a:p>
            <a:pPr lvl="1"/>
            <a:r>
              <a:rPr lang="en-US" altLang="en-US" dirty="0"/>
              <a:t>Results in top-notch engineering</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1">
            <a:extLst>
              <a:ext uri="{FF2B5EF4-FFF2-40B4-BE49-F238E27FC236}">
                <a16:creationId xmlns:a16="http://schemas.microsoft.com/office/drawing/2014/main" id="{44BE28AA-9AC7-426D-9DD3-19ADCE4ADA99}"/>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Related and Supporting Industries/Complementors</a:t>
            </a:r>
            <a:r>
              <a:rPr lang="en-US" altLang="en-US" sz="3200" dirty="0"/>
              <a:t>  </a:t>
            </a:r>
          </a:p>
        </p:txBody>
      </p:sp>
      <p:sp>
        <p:nvSpPr>
          <p:cNvPr id="148482" name="Content Placeholder 2">
            <a:extLst>
              <a:ext uri="{FF2B5EF4-FFF2-40B4-BE49-F238E27FC236}">
                <a16:creationId xmlns:a16="http://schemas.microsoft.com/office/drawing/2014/main" id="{E2E5F566-94C6-44C1-A2AC-93A7FBF073B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Leadership in related and supporting industries fosters complementors in downstream industries.</a:t>
            </a:r>
          </a:p>
          <a:p>
            <a:pPr lvl="1"/>
            <a:r>
              <a:rPr lang="en-US" altLang="en-US" dirty="0"/>
              <a:t>Firms that provide an additional good or service</a:t>
            </a:r>
          </a:p>
          <a:p>
            <a:pPr lvl="2"/>
            <a:r>
              <a:rPr lang="en-US" altLang="en-US" dirty="0"/>
              <a:t>Combined with the primary product</a:t>
            </a:r>
          </a:p>
          <a:p>
            <a:pPr lvl="2"/>
            <a:r>
              <a:rPr lang="en-US" altLang="en-US" dirty="0"/>
              <a:t>Leads customers to value the firm’s offering more</a:t>
            </a:r>
          </a:p>
          <a:p>
            <a:pPr lvl="1"/>
            <a:r>
              <a:rPr lang="en-US" altLang="en-US" dirty="0"/>
              <a:t>Further strengthens national competitive advantage</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
        <p:nvSpPr>
          <p:cNvPr id="84995" name="Text Placeholder 3">
            <a:extLst>
              <a:ext uri="{FF2B5EF4-FFF2-40B4-BE49-F238E27FC236}">
                <a16:creationId xmlns:a16="http://schemas.microsoft.com/office/drawing/2014/main" id="{1E78B20F-BD81-4F04-AAC8-DEEB9A524B3B}"/>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dirty="0"/>
          </a:p>
        </p:txBody>
      </p:sp>
      <p:sp>
        <p:nvSpPr>
          <p:cNvPr id="84996" name="Text Placeholder 2">
            <a:extLst>
              <a:ext uri="{FF2B5EF4-FFF2-40B4-BE49-F238E27FC236}">
                <a16:creationId xmlns:a16="http://schemas.microsoft.com/office/drawing/2014/main" id="{A751B36A-17E4-4778-B4BD-9343B8600794}"/>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extLst>
      <p:ext uri="{BB962C8B-B14F-4D97-AF65-F5344CB8AC3E}">
        <p14:creationId xmlns:p14="http://schemas.microsoft.com/office/powerpoint/2010/main" val="26988989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0529" name="Title 9">
            <a:extLst>
              <a:ext uri="{FF2B5EF4-FFF2-40B4-BE49-F238E27FC236}">
                <a16:creationId xmlns:a16="http://schemas.microsoft.com/office/drawing/2014/main" id="{1DFD4D2A-9351-4D8D-A029-FA596C36FD1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AFI Strategy Framework</a:t>
            </a:r>
          </a:p>
        </p:txBody>
      </p:sp>
      <p:sp>
        <p:nvSpPr>
          <p:cNvPr id="150530" name="Content Placeholder 10">
            <a:extLst>
              <a:ext uri="{FF2B5EF4-FFF2-40B4-BE49-F238E27FC236}">
                <a16:creationId xmlns:a16="http://schemas.microsoft.com/office/drawing/2014/main" id="{C67367A0-FB10-4F5E-9795-0DB5493CC0B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50531" name="Text Placeholder 12">
            <a:extLst>
              <a:ext uri="{FF2B5EF4-FFF2-40B4-BE49-F238E27FC236}">
                <a16:creationId xmlns:a16="http://schemas.microsoft.com/office/drawing/2014/main" id="{ED6DBC4A-6F86-459A-BFE3-58FF09DE2C5F}"/>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1553" name="Title 1">
            <a:extLst>
              <a:ext uri="{FF2B5EF4-FFF2-40B4-BE49-F238E27FC236}">
                <a16:creationId xmlns:a16="http://schemas.microsoft.com/office/drawing/2014/main" id="{D7CC41D2-E663-4A35-8705-007C73AE0B06}"/>
              </a:ext>
            </a:extLst>
          </p:cNvPr>
          <p:cNvSpPr>
            <a:spLocks noGrp="1"/>
          </p:cNvSpPr>
          <p:nvPr>
            <p:ph type="title"/>
          </p:nvPr>
        </p:nvSpPr>
        <p:spPr bwMode="auto">
          <a:xfrm>
            <a:off x="-1588" y="15240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2 How Do MNEs Enter Foreign Markets?</a:t>
            </a:r>
          </a:p>
        </p:txBody>
      </p:sp>
      <p:sp>
        <p:nvSpPr>
          <p:cNvPr id="151554" name="Content Placeholder 9">
            <a:extLst>
              <a:ext uri="{FF2B5EF4-FFF2-40B4-BE49-F238E27FC236}">
                <a16:creationId xmlns:a16="http://schemas.microsoft.com/office/drawing/2014/main" id="{708EA16F-F989-4FAA-950D-C9FA4B120146}"/>
              </a:ext>
            </a:extLst>
          </p:cNvPr>
          <p:cNvSpPr>
            <a:spLocks noGrp="1"/>
          </p:cNvSpPr>
          <p:nvPr>
            <p:ph idx="1"/>
          </p:nvPr>
        </p:nvSpPr>
        <p:spPr bwMode="auto">
          <a:xfrm>
            <a:off x="457200" y="1371600"/>
            <a:ext cx="82296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Though it does not apply to globally born companies, this framework is relevant for manufacturing companies that are just now expanding into global operations.</a:t>
            </a:r>
          </a:p>
          <a:p>
            <a:pPr marL="0" indent="0">
              <a:buFont typeface="Arial" panose="020B0604020202020204" pitchFamily="34" charset="0"/>
              <a:buNone/>
            </a:pPr>
            <a:r>
              <a:rPr lang="en-US" altLang="en-US" sz="2000" dirty="0"/>
              <a:t>This image shows a two-sided arrow. On the left side above the title "Less Investment &amp; Control" is Contract-Based Exporting. </a:t>
            </a:r>
          </a:p>
          <a:p>
            <a:pPr marL="0" indent="0">
              <a:buFont typeface="Arial" panose="020B0604020202020204" pitchFamily="34" charset="0"/>
              <a:buNone/>
            </a:pPr>
            <a:r>
              <a:rPr lang="en-US" altLang="en-US" sz="2000" dirty="0"/>
              <a:t>In the middle, is Strategic Alliances, which contains three sub-parts from left to right: Long term contracts (licensing and franchising), equity alliances, and joint ventures. </a:t>
            </a:r>
          </a:p>
          <a:p>
            <a:pPr marL="0" indent="0">
              <a:buFont typeface="Arial" panose="020B0604020202020204" pitchFamily="34" charset="0"/>
              <a:buNone/>
            </a:pPr>
            <a:r>
              <a:rPr lang="en-US" altLang="en-US" sz="2000" dirty="0"/>
              <a:t>On the right, above the title "More Investment and Control" is Subsidiary (Acquisition &amp; Greenfield)</a:t>
            </a:r>
          </a:p>
        </p:txBody>
      </p:sp>
      <p:sp>
        <p:nvSpPr>
          <p:cNvPr id="151555" name="Text Placeholder 11">
            <a:extLst>
              <a:ext uri="{FF2B5EF4-FFF2-40B4-BE49-F238E27FC236}">
                <a16:creationId xmlns:a16="http://schemas.microsoft.com/office/drawing/2014/main" id="{DF45B0C4-ACD4-4451-8840-3875376EC693}"/>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2577" name="Title 1">
            <a:extLst>
              <a:ext uri="{FF2B5EF4-FFF2-40B4-BE49-F238E27FC236}">
                <a16:creationId xmlns:a16="http://schemas.microsoft.com/office/drawing/2014/main" id="{2595A44B-DC24-4685-94ED-AB3CB8D64E19}"/>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IN" altLang="en-US" sz="2800" dirty="0"/>
              <a:t>The Integration-Responsiveness Framework</a:t>
            </a:r>
            <a:endParaRPr lang="en-US" altLang="en-US" sz="2800" dirty="0"/>
          </a:p>
        </p:txBody>
      </p:sp>
      <p:sp>
        <p:nvSpPr>
          <p:cNvPr id="152578" name="Content Placeholder 9">
            <a:extLst>
              <a:ext uri="{FF2B5EF4-FFF2-40B4-BE49-F238E27FC236}">
                <a16:creationId xmlns:a16="http://schemas.microsoft.com/office/drawing/2014/main" id="{78ECEDDD-47A0-4D9A-B9BB-391DA2BE9073}"/>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the opposing pressures for cost reductions and local responsiveness to derive four different strategic positions to gain and sustain competitive advantage when competing globally</a:t>
            </a:r>
          </a:p>
          <a:p>
            <a:pPr marL="0" indent="0">
              <a:buFont typeface="Arial" panose="020B0604020202020204" pitchFamily="34" charset="0"/>
              <a:buNone/>
            </a:pPr>
            <a:r>
              <a:rPr lang="en-US" altLang="en-US" sz="2000" dirty="0"/>
              <a:t>High pressure for cost reduction + high pressure for local responsiveness = transnational strategy. Ex. ABB, Bertelsmann, P&amp;G</a:t>
            </a:r>
          </a:p>
          <a:p>
            <a:pPr marL="0" indent="0">
              <a:buFont typeface="Arial" panose="020B0604020202020204" pitchFamily="34" charset="0"/>
              <a:buNone/>
            </a:pPr>
            <a:r>
              <a:rPr lang="en-US" altLang="en-US" sz="2000" dirty="0"/>
              <a:t>Low pressure for cost reduction + high pressure for local responsiveness = multidomestic strategy. Ex. Bridgestone, Nestle, Philips</a:t>
            </a:r>
          </a:p>
          <a:p>
            <a:pPr marL="0" indent="0">
              <a:buFont typeface="Arial" panose="020B0604020202020204" pitchFamily="34" charset="0"/>
              <a:buNone/>
            </a:pPr>
            <a:r>
              <a:rPr lang="en-US" altLang="en-US" sz="2000" dirty="0"/>
              <a:t>High pressure for cost reduction + low pressure for local responsiveness = global standardization strategy. Ex. Infosys, Lenovo, Siemens Energy</a:t>
            </a:r>
          </a:p>
          <a:p>
            <a:pPr marL="0" indent="0">
              <a:buFont typeface="Arial" panose="020B0604020202020204" pitchFamily="34" charset="0"/>
              <a:buNone/>
            </a:pPr>
            <a:r>
              <a:rPr lang="en-US" altLang="en-US" sz="2000" dirty="0"/>
              <a:t>Low pressure for cost reduction + low pressure for local responsiveness = international strategy. Ex. Harley Davidson, Rolex, Starbucks</a:t>
            </a:r>
          </a:p>
          <a:p>
            <a:pPr marL="0" indent="0">
              <a:buFont typeface="Arial" panose="020B0604020202020204" pitchFamily="34" charset="0"/>
              <a:buNone/>
            </a:pPr>
            <a:endParaRPr lang="en-US" altLang="en-US" sz="2000" dirty="0"/>
          </a:p>
          <a:p>
            <a:pPr marL="0" indent="0">
              <a:buFont typeface="Arial" panose="020B0604020202020204" pitchFamily="34" charset="0"/>
              <a:buNone/>
            </a:pPr>
            <a:endParaRPr lang="en-US" altLang="en-US" sz="2000" dirty="0"/>
          </a:p>
          <a:p>
            <a:pPr marL="0" indent="0">
              <a:buFont typeface="Arial" panose="020B0604020202020204" pitchFamily="34" charset="0"/>
              <a:buNone/>
            </a:pPr>
            <a:endParaRPr lang="en-US" altLang="en-US" sz="2400" dirty="0"/>
          </a:p>
        </p:txBody>
      </p:sp>
      <p:sp>
        <p:nvSpPr>
          <p:cNvPr id="152579" name="Text Placeholder 11">
            <a:extLst>
              <a:ext uri="{FF2B5EF4-FFF2-40B4-BE49-F238E27FC236}">
                <a16:creationId xmlns:a16="http://schemas.microsoft.com/office/drawing/2014/main" id="{6E1D6B1E-A00B-438D-9CAC-607B50F8A9C2}"/>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01" name="Title 1">
            <a:extLst>
              <a:ext uri="{FF2B5EF4-FFF2-40B4-BE49-F238E27FC236}">
                <a16:creationId xmlns:a16="http://schemas.microsoft.com/office/drawing/2014/main" id="{AEEA4304-A960-4426-984D-975F6E0C171D}"/>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4 </a:t>
            </a:r>
            <a:r>
              <a:rPr lang="en-IN" altLang="en-US" sz="2800" dirty="0"/>
              <a:t>Dynamic Strategic Positioning: </a:t>
            </a:r>
            <a:br>
              <a:rPr lang="en-IN" altLang="en-US" sz="2800" dirty="0"/>
            </a:br>
            <a:r>
              <a:rPr lang="en-IN" altLang="en-US" sz="2800" dirty="0"/>
              <a:t>The MTV Music Channel</a:t>
            </a:r>
            <a:endParaRPr lang="en-US" altLang="en-US" sz="2800" dirty="0"/>
          </a:p>
        </p:txBody>
      </p:sp>
      <p:sp>
        <p:nvSpPr>
          <p:cNvPr id="153602" name="Content Placeholder 9">
            <a:extLst>
              <a:ext uri="{FF2B5EF4-FFF2-40B4-BE49-F238E27FC236}">
                <a16:creationId xmlns:a16="http://schemas.microsoft.com/office/drawing/2014/main" id="{C4BC3DE1-0049-4BEB-8A80-8A8C555D71AA}"/>
              </a:ext>
            </a:extLst>
          </p:cNvPr>
          <p:cNvSpPr>
            <a:spLocks noGrp="1"/>
          </p:cNvSpPr>
          <p:nvPr>
            <p:ph idx="1"/>
          </p:nvPr>
        </p:nvSpPr>
        <p:spPr bwMode="auto">
          <a:xfrm>
            <a:off x="457200" y="1371600"/>
            <a:ext cx="8229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At first, MTV followed a global standardization strategy.  To be more responsive to local audiences, MTV then implemented a multidomestic strategy to meet the need for local responsiveness. This led to a loss of all possible scale effects, especially rolling out expensive content over a large installed base of viewers. In a next move a few years later, MTV shifted its strategic position away from a multidomestic strategy and is now pursuing a transnational strategy.</a:t>
            </a:r>
          </a:p>
        </p:txBody>
      </p:sp>
      <p:sp>
        <p:nvSpPr>
          <p:cNvPr id="153603" name="Text Placeholder 11">
            <a:extLst>
              <a:ext uri="{FF2B5EF4-FFF2-40B4-BE49-F238E27FC236}">
                <a16:creationId xmlns:a16="http://schemas.microsoft.com/office/drawing/2014/main" id="{D4BAB848-E02D-4F4B-8AB2-DAA5897C447C}"/>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a:extLst>
              <a:ext uri="{FF2B5EF4-FFF2-40B4-BE49-F238E27FC236}">
                <a16:creationId xmlns:a16="http://schemas.microsoft.com/office/drawing/2014/main" id="{D6B67823-376F-4D53-8956-F65BB2C0977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What Is Globalization?</a:t>
            </a:r>
          </a:p>
        </p:txBody>
      </p:sp>
      <p:sp>
        <p:nvSpPr>
          <p:cNvPr id="93186" name="Content Placeholder 2">
            <a:extLst>
              <a:ext uri="{FF2B5EF4-FFF2-40B4-BE49-F238E27FC236}">
                <a16:creationId xmlns:a16="http://schemas.microsoft.com/office/drawing/2014/main" id="{EE684757-1EDD-42CB-99EB-9D41C07923D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process of closer integration and exchange</a:t>
            </a:r>
          </a:p>
          <a:p>
            <a:pPr lvl="1"/>
            <a:r>
              <a:rPr lang="en-US" altLang="en-US" dirty="0"/>
              <a:t>Between countries and peoples worldwide</a:t>
            </a:r>
          </a:p>
          <a:p>
            <a:r>
              <a:rPr lang="en-US" altLang="en-US" dirty="0"/>
              <a:t>Made possible by:</a:t>
            </a:r>
          </a:p>
          <a:p>
            <a:pPr lvl="1"/>
            <a:r>
              <a:rPr lang="en-US" altLang="en-US" dirty="0"/>
              <a:t>Falling trade and investment barriers</a:t>
            </a:r>
          </a:p>
          <a:p>
            <a:pPr lvl="1"/>
            <a:r>
              <a:rPr lang="en-US" altLang="en-US" dirty="0"/>
              <a:t>Advances in telecommunications</a:t>
            </a:r>
          </a:p>
          <a:p>
            <a:pPr lvl="1"/>
            <a:r>
              <a:rPr lang="en-US" altLang="en-US" dirty="0"/>
              <a:t>Reductions in transportation costs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4625" name="Title 1">
            <a:extLst>
              <a:ext uri="{FF2B5EF4-FFF2-40B4-BE49-F238E27FC236}">
                <a16:creationId xmlns:a16="http://schemas.microsoft.com/office/drawing/2014/main" id="{47013827-E5DE-4328-B8CB-FDF170FFD3FC}"/>
              </a:ext>
            </a:extLst>
          </p:cNvPr>
          <p:cNvSpPr>
            <a:spLocks noGrp="1"/>
          </p:cNvSpPr>
          <p:nvPr>
            <p:ph type="title"/>
          </p:nvPr>
        </p:nvSpPr>
        <p:spPr bwMode="auto">
          <a:xfrm>
            <a:off x="0" y="95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5 Porter’s Diamond of </a:t>
            </a:r>
            <a:br>
              <a:rPr lang="en-US" altLang="en-US" sz="2800" dirty="0"/>
            </a:br>
            <a:r>
              <a:rPr lang="en-US" altLang="en-US" sz="2800" dirty="0"/>
              <a:t>National Competitive Advantage</a:t>
            </a:r>
          </a:p>
        </p:txBody>
      </p:sp>
      <p:sp>
        <p:nvSpPr>
          <p:cNvPr id="154626" name="Content Placeholder 9">
            <a:extLst>
              <a:ext uri="{FF2B5EF4-FFF2-40B4-BE49-F238E27FC236}">
                <a16:creationId xmlns:a16="http://schemas.microsoft.com/office/drawing/2014/main" id="{1072D390-6EF8-4CFB-86A4-4B9F9917AD72}"/>
              </a:ext>
            </a:extLst>
          </p:cNvPr>
          <p:cNvSpPr>
            <a:spLocks noGrp="1"/>
          </p:cNvSpPr>
          <p:nvPr>
            <p:ph idx="1"/>
          </p:nvPr>
        </p:nvSpPr>
        <p:spPr bwMode="auto">
          <a:xfrm>
            <a:off x="457200" y="1371600"/>
            <a:ext cx="8229600" cy="281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The image is drawn as four interrelated factors, which circle an inner result titled "national competitive advantage." Factor conditions, demand conditions, competitive intensity in focal industry, related and supporting industries/complementors.</a:t>
            </a:r>
          </a:p>
        </p:txBody>
      </p:sp>
      <p:sp>
        <p:nvSpPr>
          <p:cNvPr id="154627" name="Text Placeholder 11">
            <a:extLst>
              <a:ext uri="{FF2B5EF4-FFF2-40B4-BE49-F238E27FC236}">
                <a16:creationId xmlns:a16="http://schemas.microsoft.com/office/drawing/2014/main" id="{564EC5E9-E966-434E-963C-23E0BA64B962}"/>
              </a:ext>
            </a:extLst>
          </p:cNvPr>
          <p:cNvSpPr>
            <a:spLocks noGrp="1"/>
          </p:cNvSpPr>
          <p:nvPr>
            <p:ph type="body" sz="quarter" idx="16"/>
          </p:nvPr>
        </p:nvSpPr>
        <p:spPr bwMode="auto">
          <a:xfrm>
            <a:off x="3886200" y="6096000"/>
            <a:ext cx="1371600" cy="557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a:extLst>
              <a:ext uri="{FF2B5EF4-FFF2-40B4-BE49-F238E27FC236}">
                <a16:creationId xmlns:a16="http://schemas.microsoft.com/office/drawing/2014/main" id="{F896AE00-FF5F-4783-ABD8-FB13825E755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Global Strategy</a:t>
            </a:r>
          </a:p>
        </p:txBody>
      </p:sp>
      <p:sp>
        <p:nvSpPr>
          <p:cNvPr id="95234" name="Content Placeholder 2">
            <a:extLst>
              <a:ext uri="{FF2B5EF4-FFF2-40B4-BE49-F238E27FC236}">
                <a16:creationId xmlns:a16="http://schemas.microsoft.com/office/drawing/2014/main" id="{073038DD-88BD-41C7-A01F-B836F583BF9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Part of a firm’s corporate strategy</a:t>
            </a:r>
          </a:p>
          <a:p>
            <a:pPr lvl="1"/>
            <a:r>
              <a:rPr lang="en-US" altLang="en-US" dirty="0"/>
              <a:t>Gain and sustain a competitive advantage</a:t>
            </a:r>
          </a:p>
          <a:p>
            <a:pPr lvl="1"/>
            <a:r>
              <a:rPr lang="en-US" altLang="en-US" dirty="0"/>
              <a:t>Compete against foreign and domestic companies</a:t>
            </a:r>
          </a:p>
          <a:p>
            <a:r>
              <a:rPr lang="en-US" altLang="en-US" dirty="0"/>
              <a:t>Foreign Direct Investment:</a:t>
            </a:r>
          </a:p>
          <a:p>
            <a:pPr lvl="1"/>
            <a:r>
              <a:rPr lang="en-US" altLang="en-US" dirty="0"/>
              <a:t>Investments in value chain activities abroad</a:t>
            </a:r>
          </a:p>
          <a:p>
            <a:r>
              <a:rPr lang="en-US" altLang="en-US" dirty="0"/>
              <a:t>Multi-national enterprise:</a:t>
            </a:r>
          </a:p>
          <a:p>
            <a:pPr lvl="1"/>
            <a:r>
              <a:rPr lang="en-US" altLang="en-US" dirty="0"/>
              <a:t>Deploys resources and capabilities in two countries or more</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a:extLst>
              <a:ext uri="{FF2B5EF4-FFF2-40B4-BE49-F238E27FC236}">
                <a16:creationId xmlns:a16="http://schemas.microsoft.com/office/drawing/2014/main" id="{A368E6EC-A3F4-4DCC-8CDE-D29F426B145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Stages of Globalization</a:t>
            </a:r>
          </a:p>
        </p:txBody>
      </p:sp>
      <p:sp>
        <p:nvSpPr>
          <p:cNvPr id="97282" name="Content Placeholder 2">
            <a:extLst>
              <a:ext uri="{FF2B5EF4-FFF2-40B4-BE49-F238E27FC236}">
                <a16:creationId xmlns:a16="http://schemas.microsoft.com/office/drawing/2014/main" id="{E9BB5C1A-B374-4147-84B5-757CF734C33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sz="2400" dirty="0"/>
              <a:t>Globalization 1.0: 1900–1941</a:t>
            </a:r>
          </a:p>
          <a:p>
            <a:pPr lvl="1">
              <a:spcBef>
                <a:spcPct val="0"/>
              </a:spcBef>
              <a:spcAft>
                <a:spcPts val="600"/>
              </a:spcAft>
            </a:pPr>
            <a:r>
              <a:rPr lang="en-US" altLang="en-US" sz="2000" dirty="0"/>
              <a:t>Sales, operations, and some procurement</a:t>
            </a:r>
          </a:p>
          <a:p>
            <a:pPr lvl="1">
              <a:spcBef>
                <a:spcPct val="0"/>
              </a:spcBef>
              <a:spcAft>
                <a:spcPts val="600"/>
              </a:spcAft>
            </a:pPr>
            <a:r>
              <a:rPr lang="en-US" altLang="en-US" sz="2000" dirty="0"/>
              <a:t>Strategy flowed from HQ to international sites</a:t>
            </a:r>
          </a:p>
          <a:p>
            <a:pPr>
              <a:spcBef>
                <a:spcPct val="0"/>
              </a:spcBef>
              <a:spcAft>
                <a:spcPts val="600"/>
              </a:spcAft>
            </a:pPr>
            <a:r>
              <a:rPr lang="en-US" altLang="en-US" sz="2400" dirty="0"/>
              <a:t>Globalization 2.0: 1945–2000</a:t>
            </a:r>
          </a:p>
          <a:p>
            <a:pPr lvl="1">
              <a:spcBef>
                <a:spcPct val="0"/>
              </a:spcBef>
              <a:spcAft>
                <a:spcPts val="600"/>
              </a:spcAft>
            </a:pPr>
            <a:r>
              <a:rPr lang="en-US" altLang="en-US" sz="2000" dirty="0"/>
              <a:t>To reconstruct damage from the war</a:t>
            </a:r>
          </a:p>
          <a:p>
            <a:pPr lvl="1">
              <a:spcBef>
                <a:spcPct val="0"/>
              </a:spcBef>
              <a:spcAft>
                <a:spcPts val="600"/>
              </a:spcAft>
            </a:pPr>
            <a:r>
              <a:rPr lang="en-US" altLang="en-US" sz="2000" dirty="0"/>
              <a:t>Focus on European countries, Japan, and Australia</a:t>
            </a:r>
          </a:p>
          <a:p>
            <a:pPr lvl="1">
              <a:spcBef>
                <a:spcPct val="0"/>
              </a:spcBef>
              <a:spcAft>
                <a:spcPts val="600"/>
              </a:spcAft>
            </a:pPr>
            <a:r>
              <a:rPr lang="en-US" altLang="en-US" sz="2000" dirty="0"/>
              <a:t>Greater local-responsiveness</a:t>
            </a:r>
          </a:p>
          <a:p>
            <a:pPr lvl="1">
              <a:spcBef>
                <a:spcPct val="0"/>
              </a:spcBef>
              <a:spcAft>
                <a:spcPts val="600"/>
              </a:spcAft>
            </a:pPr>
            <a:r>
              <a:rPr lang="en-US" altLang="en-US" sz="2000" dirty="0"/>
              <a:t>HQ set goals, international sites influenced tactics</a:t>
            </a:r>
          </a:p>
          <a:p>
            <a:pPr>
              <a:spcBef>
                <a:spcPct val="0"/>
              </a:spcBef>
              <a:spcAft>
                <a:spcPts val="600"/>
              </a:spcAft>
            </a:pPr>
            <a:r>
              <a:rPr lang="en-US" altLang="en-US" sz="2400" dirty="0"/>
              <a:t>Globalization 3.0: 21</a:t>
            </a:r>
            <a:r>
              <a:rPr lang="en-US" altLang="en-US" sz="2400" baseline="30000" dirty="0"/>
              <a:t>st</a:t>
            </a:r>
            <a:r>
              <a:rPr lang="en-US" altLang="en-US" sz="2400" dirty="0"/>
              <a:t> Century</a:t>
            </a:r>
          </a:p>
          <a:p>
            <a:pPr lvl="1">
              <a:spcBef>
                <a:spcPct val="0"/>
              </a:spcBef>
              <a:spcAft>
                <a:spcPts val="600"/>
              </a:spcAft>
            </a:pPr>
            <a:r>
              <a:rPr lang="en-US" altLang="en-US" sz="2000" dirty="0"/>
              <a:t>Business function locations are based on costs, capabilities, and PESTEL factors</a:t>
            </a:r>
          </a:p>
          <a:p>
            <a:pPr lvl="1">
              <a:spcBef>
                <a:spcPct val="0"/>
              </a:spcBef>
              <a:spcAft>
                <a:spcPts val="600"/>
              </a:spcAft>
            </a:pPr>
            <a:r>
              <a:rPr lang="en-US" altLang="en-US" sz="2000" dirty="0"/>
              <a:t>Companies can operate 24/7, 365 days a year</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a:extLst>
              <a:ext uri="{FF2B5EF4-FFF2-40B4-BE49-F238E27FC236}">
                <a16:creationId xmlns:a16="http://schemas.microsoft.com/office/drawing/2014/main" id="{D0E36A54-55F2-4D97-9719-DC3636CC4F1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 Current State of Globalization</a:t>
            </a:r>
          </a:p>
        </p:txBody>
      </p:sp>
      <p:sp>
        <p:nvSpPr>
          <p:cNvPr id="98306" name="Content Placeholder 2">
            <a:extLst>
              <a:ext uri="{FF2B5EF4-FFF2-40B4-BE49-F238E27FC236}">
                <a16:creationId xmlns:a16="http://schemas.microsoft.com/office/drawing/2014/main" id="{1D249F85-5028-4BE3-A16D-08383342F7DC}"/>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t>The world only semi-globalized.</a:t>
            </a:r>
          </a:p>
          <a:p>
            <a:pPr lvl="1">
              <a:spcBef>
                <a:spcPct val="0"/>
              </a:spcBef>
              <a:spcAft>
                <a:spcPts val="600"/>
              </a:spcAft>
            </a:pPr>
            <a:r>
              <a:rPr lang="en-US" altLang="en-US" dirty="0"/>
              <a:t>The level of globalization is at 10-25% total.</a:t>
            </a:r>
          </a:p>
          <a:p>
            <a:pPr>
              <a:spcBef>
                <a:spcPct val="0"/>
              </a:spcBef>
              <a:spcAft>
                <a:spcPts val="600"/>
              </a:spcAft>
            </a:pPr>
            <a:r>
              <a:rPr lang="en-US" altLang="en-US" dirty="0"/>
              <a:t>Evidence:</a:t>
            </a:r>
          </a:p>
          <a:p>
            <a:pPr lvl="1">
              <a:spcBef>
                <a:spcPct val="0"/>
              </a:spcBef>
              <a:spcAft>
                <a:spcPts val="600"/>
              </a:spcAft>
            </a:pPr>
            <a:r>
              <a:rPr lang="en-US" altLang="en-US" dirty="0"/>
              <a:t>2% of all voice-calling minutes are cross-border.</a:t>
            </a:r>
          </a:p>
          <a:p>
            <a:pPr lvl="1">
              <a:spcBef>
                <a:spcPct val="0"/>
              </a:spcBef>
              <a:spcAft>
                <a:spcPts val="600"/>
              </a:spcAft>
            </a:pPr>
            <a:r>
              <a:rPr lang="en-US" altLang="en-US" dirty="0"/>
              <a:t>3% of world’s population are immigrants.</a:t>
            </a:r>
          </a:p>
          <a:p>
            <a:pPr lvl="1">
              <a:spcBef>
                <a:spcPct val="0"/>
              </a:spcBef>
              <a:spcAft>
                <a:spcPts val="600"/>
              </a:spcAft>
            </a:pPr>
            <a:r>
              <a:rPr lang="en-US" altLang="en-US" dirty="0"/>
              <a:t>9% of investments are foreign direct investments.</a:t>
            </a:r>
          </a:p>
          <a:p>
            <a:pPr lvl="1">
              <a:spcBef>
                <a:spcPct val="0"/>
              </a:spcBef>
              <a:spcAft>
                <a:spcPts val="600"/>
              </a:spcAft>
            </a:pPr>
            <a:r>
              <a:rPr lang="en-US" altLang="en-US" dirty="0"/>
              <a:t>15% of patents list at least one foreign inventor.</a:t>
            </a:r>
          </a:p>
          <a:p>
            <a:pPr lvl="1">
              <a:spcBef>
                <a:spcPct val="0"/>
              </a:spcBef>
              <a:spcAft>
                <a:spcPts val="600"/>
              </a:spcAft>
            </a:pPr>
            <a:r>
              <a:rPr lang="en-US" altLang="en-US" dirty="0"/>
              <a:t>18% of Internet traffic crosses national borders.</a:t>
            </a:r>
          </a:p>
          <a:p>
            <a:pPr>
              <a:spcBef>
                <a:spcPct val="0"/>
              </a:spcBef>
              <a:spcAft>
                <a:spcPts val="600"/>
              </a:spcAft>
            </a:pPr>
            <a:r>
              <a:rPr lang="en-US" altLang="en-US" dirty="0"/>
              <a:t>Retrenchment may occur in the future.</a:t>
            </a:r>
          </a:p>
          <a:p>
            <a:pPr lvl="1">
              <a:spcBef>
                <a:spcPct val="0"/>
              </a:spcBef>
              <a:spcAft>
                <a:spcPts val="600"/>
              </a:spcAft>
            </a:pPr>
            <a:r>
              <a:rPr lang="en-US" altLang="en-US" dirty="0"/>
              <a:t>There has been a rise of nationalism.</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a:extLst>
              <a:ext uri="{FF2B5EF4-FFF2-40B4-BE49-F238E27FC236}">
                <a16:creationId xmlns:a16="http://schemas.microsoft.com/office/drawing/2014/main" id="{9E5BF6D8-8663-44D6-B1F0-55907AE0A4C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Advantages of Going Global</a:t>
            </a:r>
          </a:p>
        </p:txBody>
      </p:sp>
      <p:sp>
        <p:nvSpPr>
          <p:cNvPr id="100354" name="Content Placeholder 2">
            <a:extLst>
              <a:ext uri="{FF2B5EF4-FFF2-40B4-BE49-F238E27FC236}">
                <a16:creationId xmlns:a16="http://schemas.microsoft.com/office/drawing/2014/main" id="{9426161C-7526-4192-91B1-C3417370D63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a:buFont typeface="Calibri" panose="020F0502020204030204" pitchFamily="34" charset="0"/>
              <a:buAutoNum type="arabicPeriod"/>
            </a:pPr>
            <a:r>
              <a:rPr lang="en-US" altLang="en-US" dirty="0"/>
              <a:t>Gain access to a larger market.</a:t>
            </a:r>
          </a:p>
          <a:p>
            <a:pPr marL="514350" indent="-514350">
              <a:buFont typeface="Calibri" panose="020F0502020204030204" pitchFamily="34" charset="0"/>
              <a:buAutoNum type="arabicPeriod"/>
            </a:pPr>
            <a:r>
              <a:rPr lang="en-US" altLang="en-US" dirty="0"/>
              <a:t>Gain access to low-cost input factors.</a:t>
            </a:r>
          </a:p>
          <a:p>
            <a:pPr marL="514350" indent="-514350">
              <a:buFont typeface="Calibri" panose="020F0502020204030204" pitchFamily="34" charset="0"/>
              <a:buAutoNum type="arabicPeriod"/>
            </a:pPr>
            <a:r>
              <a:rPr lang="en-US" altLang="en-US" dirty="0"/>
              <a:t>Develop new competencies.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a:extLst>
              <a:ext uri="{FF2B5EF4-FFF2-40B4-BE49-F238E27FC236}">
                <a16:creationId xmlns:a16="http://schemas.microsoft.com/office/drawing/2014/main" id="{5F53E6EE-E8A8-4FC6-880F-522769AB0D6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Advantage #1: Gain Access to a Larger Market</a:t>
            </a:r>
          </a:p>
        </p:txBody>
      </p:sp>
      <p:sp>
        <p:nvSpPr>
          <p:cNvPr id="102402" name="Content Placeholder 2">
            <a:extLst>
              <a:ext uri="{FF2B5EF4-FFF2-40B4-BE49-F238E27FC236}">
                <a16:creationId xmlns:a16="http://schemas.microsoft.com/office/drawing/2014/main" id="{D5DF1369-EAF2-4698-82DF-A50ABD67466C}"/>
              </a:ext>
            </a:extLst>
          </p:cNvPr>
          <p:cNvSpPr>
            <a:spLocks noGrp="1"/>
          </p:cNvSpPr>
          <p:nvPr>
            <p:ph idx="1"/>
          </p:nvPr>
        </p:nvSpPr>
        <p:spPr bwMode="auto">
          <a:xfrm>
            <a:off x="457200" y="1417638"/>
            <a:ext cx="86868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Helps MNEs with economies of scale and scope</a:t>
            </a:r>
          </a:p>
          <a:p>
            <a:r>
              <a:rPr lang="en-US" altLang="en-US" dirty="0"/>
              <a:t>Opportunities to outcompete local rivals</a:t>
            </a:r>
          </a:p>
          <a:p>
            <a:r>
              <a:rPr lang="en-US" altLang="en-US" dirty="0"/>
              <a:t>Helps firms in smaller economies</a:t>
            </a:r>
          </a:p>
          <a:p>
            <a:pPr lvl="1"/>
            <a:r>
              <a:rPr lang="en-US" altLang="en-US" dirty="0"/>
              <a:t>Achieve growth</a:t>
            </a:r>
          </a:p>
          <a:p>
            <a:pPr lvl="1"/>
            <a:r>
              <a:rPr lang="en-US" altLang="en-US" dirty="0"/>
              <a:t>Gain and sustain competitive advantage</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30939</TotalTime>
  <Words>3910</Words>
  <Application>Microsoft Macintosh PowerPoint</Application>
  <PresentationFormat>On-screen Show (4:3)</PresentationFormat>
  <Paragraphs>331</Paragraphs>
  <Slides>40</Slides>
  <Notes>27</Notes>
  <HiddenSlides>6</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40</vt:i4>
      </vt:variant>
    </vt:vector>
  </HeadingPairs>
  <TitlesOfParts>
    <vt:vector size="53"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What Is Globalization?</vt:lpstr>
      <vt:lpstr>Global Strategy</vt:lpstr>
      <vt:lpstr>Stages of Globalization</vt:lpstr>
      <vt:lpstr>The Current State of Globalization</vt:lpstr>
      <vt:lpstr>Advantages of Going Global</vt:lpstr>
      <vt:lpstr>Advantage #1: Gain Access to a Larger Market</vt:lpstr>
      <vt:lpstr>Advantage #2: Access to Low-Cost Input Factors</vt:lpstr>
      <vt:lpstr>Advantage #3: Develop New Competencies</vt:lpstr>
      <vt:lpstr>Disadvantages of Going Global</vt:lpstr>
      <vt:lpstr>Disadvantage #1: Liability of Foreignness</vt:lpstr>
      <vt:lpstr>Disadvantage #2: Loss of Reputation</vt:lpstr>
      <vt:lpstr>Disadvantage #3: Loss of Intellectual Property</vt:lpstr>
      <vt:lpstr>The CAGE Distance Framework</vt:lpstr>
      <vt:lpstr>Cultural Distance</vt:lpstr>
      <vt:lpstr>Administrative &amp; Political Distance</vt:lpstr>
      <vt:lpstr>Geographic Distance</vt:lpstr>
      <vt:lpstr>Economic Distance</vt:lpstr>
      <vt:lpstr>How Do MNEs Enter Foreign Markets?</vt:lpstr>
      <vt:lpstr>Cost Reductions vs. Local Responsiveness</vt:lpstr>
      <vt:lpstr>The Integration-Responsiveness Framework</vt:lpstr>
      <vt:lpstr>International Strategy</vt:lpstr>
      <vt:lpstr>Multidomestic Strategy</vt:lpstr>
      <vt:lpstr>Global-Standardization Strategy</vt:lpstr>
      <vt:lpstr>Transnational Strategy</vt:lpstr>
      <vt:lpstr>Dynamic Strategic Positioning:  The MTV Music Channel</vt:lpstr>
      <vt:lpstr>National Competitive Advantage</vt:lpstr>
      <vt:lpstr>Porter’s Diamond of  National Competitive Advantage</vt:lpstr>
      <vt:lpstr>Factor Conditions</vt:lpstr>
      <vt:lpstr>Demand Conditions</vt:lpstr>
      <vt:lpstr>Competitive Intensity in a Focal Industry</vt:lpstr>
      <vt:lpstr>Related and Supporting Industries/Complementors  </vt:lpstr>
      <vt:lpstr>Appendices Descriptions of Visual Graphics to Support Student Accessibility Needs</vt:lpstr>
      <vt:lpstr>Appendix 1 The AFI Strategy Framework</vt:lpstr>
      <vt:lpstr>Appendix 2 How Do MNEs Enter Foreign Markets?</vt:lpstr>
      <vt:lpstr>Appendix 3 The Integration-Responsiveness Framework</vt:lpstr>
      <vt:lpstr>Appendix 4 Dynamic Strategic Positioning:  The MTV Music Channel</vt:lpstr>
      <vt:lpstr>Appendix 5 Porter’s Diamond of  National Competitive Advantage</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Global Strategy: Competing Around the World</dc:title>
  <dc:subject>Chapter 10</dc:subject>
  <dc:creator>McGraw Hill Education</dc:creator>
  <cp:lastModifiedBy>Teresa Ward</cp:lastModifiedBy>
  <cp:revision>565</cp:revision>
  <dcterms:created xsi:type="dcterms:W3CDTF">2015-09-24T21:11:41Z</dcterms:created>
  <dcterms:modified xsi:type="dcterms:W3CDTF">2018-03-19T21:23:44Z</dcterms:modified>
</cp:coreProperties>
</file>