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9" r:id="rId1"/>
  </p:sldMasterIdLst>
  <p:notesMasterIdLst>
    <p:notesMasterId r:id="rId52"/>
  </p:notesMasterIdLst>
  <p:handoutMasterIdLst>
    <p:handoutMasterId r:id="rId53"/>
  </p:handoutMasterIdLst>
  <p:sldIdLst>
    <p:sldId id="260" r:id="rId2"/>
    <p:sldId id="392" r:id="rId3"/>
    <p:sldId id="393" r:id="rId4"/>
    <p:sldId id="394" r:id="rId5"/>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413" r:id="rId24"/>
    <p:sldId id="414" r:id="rId25"/>
    <p:sldId id="415" r:id="rId26"/>
    <p:sldId id="416" r:id="rId27"/>
    <p:sldId id="417" r:id="rId28"/>
    <p:sldId id="418" r:id="rId29"/>
    <p:sldId id="419" r:id="rId30"/>
    <p:sldId id="420" r:id="rId31"/>
    <p:sldId id="421" r:id="rId32"/>
    <p:sldId id="422" r:id="rId33"/>
    <p:sldId id="423" r:id="rId34"/>
    <p:sldId id="424" r:id="rId35"/>
    <p:sldId id="425" r:id="rId36"/>
    <p:sldId id="426" r:id="rId37"/>
    <p:sldId id="427" r:id="rId38"/>
    <p:sldId id="428" r:id="rId39"/>
    <p:sldId id="429" r:id="rId40"/>
    <p:sldId id="430" r:id="rId41"/>
    <p:sldId id="431" r:id="rId42"/>
    <p:sldId id="432" r:id="rId43"/>
    <p:sldId id="433" r:id="rId44"/>
    <p:sldId id="434" r:id="rId45"/>
    <p:sldId id="435" r:id="rId46"/>
    <p:sldId id="436" r:id="rId47"/>
    <p:sldId id="437" r:id="rId48"/>
    <p:sldId id="438" r:id="rId49"/>
    <p:sldId id="439" r:id="rId50"/>
    <p:sldId id="440" r:id="rId5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5F5F5F"/>
    <a:srgbClr val="395616"/>
    <a:srgbClr val="008000"/>
    <a:srgbClr val="4D4D4D"/>
    <a:srgbClr val="749BCA"/>
    <a:srgbClr val="D66D5C"/>
    <a:srgbClr val="F6DB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040" autoAdjust="0"/>
    <p:restoredTop sz="92686" autoAdjust="0"/>
  </p:normalViewPr>
  <p:slideViewPr>
    <p:cSldViewPr>
      <p:cViewPr varScale="1">
        <p:scale>
          <a:sx n="114" d="100"/>
          <a:sy n="114" d="100"/>
        </p:scale>
        <p:origin x="224" y="17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p:cViewPr varScale="1">
        <p:scale>
          <a:sx n="80" d="100"/>
          <a:sy n="80" d="100"/>
        </p:scale>
        <p:origin x="2724" y="6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5BDF53C-5BFA-4BC0-987D-507EBE99622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79F2B571-76FA-4587-8E49-447E79A10831}"/>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894C7B3F-05C0-4AD6-B943-43B46691DEDA}"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DA2DC969-C25C-4856-A894-99853B40B320}"/>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0DA31482-6DE0-48CF-A683-9FC0D273D27E}"/>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ECD10E41-6FFC-4107-B5ED-9E60E43D8204}"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4A06C8-49AF-4FE3-9F07-0EEF60A467A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383B4CB6-C0A9-4439-B4BF-ED9FE654C72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02CD9243-A9FB-4BED-A113-6F36BD4C7D68}"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BA6CD95E-B963-476E-BDC8-5221312E7B3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023E1006-9C1E-4056-8CEC-512975A5FB7D}"/>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5B96875-8545-4704-9E8F-B3F04D6413C0}"/>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F56C157D-32A8-4C46-A9E4-BFA47BF6F277}"/>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6F164535-F217-48D8-A785-EAE75A5F4D2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5bremark:21b8be2b228844cb8eb251e3c6c698ef%5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5bremark:ch02_49%5d"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5bremark:ch02_50%5d"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FC536D00-CA0D-478E-BAB7-7E4BDAD4F3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F8431316-1CB3-4245-835F-3FCF14F33C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15364" name="Slide Number Placeholder 3">
            <a:extLst>
              <a:ext uri="{FF2B5EF4-FFF2-40B4-BE49-F238E27FC236}">
                <a16:creationId xmlns:a16="http://schemas.microsoft.com/office/drawing/2014/main" id="{13CED628-A9AC-4245-BF4A-C5E5DEC632F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E654DC7-FE29-4E11-8AD1-A89F29DA49ED}" type="slidenum">
              <a:rPr lang="en-US" altLang="en-US" smtClean="0"/>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C8D3E2A5-72CC-4663-B6D8-733D5912A0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0BCDA66F-9753-417D-8102-F868877601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the bestseller </a:t>
            </a:r>
            <a:r>
              <a:rPr lang="en-US" altLang="en-US" i="1" dirty="0">
                <a:ea typeface="ヒラギノ角ゴ Pro W3" pitchFamily="122" charset="-128"/>
              </a:rPr>
              <a:t>Good to Great,</a:t>
            </a:r>
            <a:r>
              <a:rPr lang="en-US" altLang="en-US" dirty="0">
                <a:ea typeface="ヒラギノ角ゴ Pro W3" pitchFamily="122" charset="-128"/>
              </a:rPr>
              <a:t> Jim Collins explored over 1,000 </a:t>
            </a:r>
            <a:r>
              <a:rPr lang="en-US" altLang="en-US" i="1" dirty="0">
                <a:ea typeface="ヒラギノ角ゴ Pro W3" pitchFamily="122" charset="-128"/>
              </a:rPr>
              <a:t>good</a:t>
            </a:r>
            <a:r>
              <a:rPr lang="en-US" altLang="en-US" dirty="0">
                <a:ea typeface="ヒラギノ角ゴ Pro W3" pitchFamily="122" charset="-128"/>
              </a:rPr>
              <a:t> companies to find 11 </a:t>
            </a:r>
            <a:r>
              <a:rPr lang="en-US" altLang="en-US" i="1" dirty="0">
                <a:ea typeface="ヒラギノ角ゴ Pro W3" pitchFamily="122" charset="-128"/>
              </a:rPr>
              <a:t>great</a:t>
            </a:r>
            <a:r>
              <a:rPr lang="en-US" altLang="en-US" dirty="0">
                <a:ea typeface="ヒラギノ角ゴ Pro W3" pitchFamily="122" charset="-128"/>
              </a:rPr>
              <a:t> ones. Collins found consistent patterns of leadership among the top companies, as pictured in the Level-5 leadership pyramid. Collins found that all the companies he identified as </a:t>
            </a:r>
            <a:r>
              <a:rPr lang="en-US" altLang="en-US" i="1" dirty="0">
                <a:ea typeface="ヒラギノ角ゴ Pro W3" pitchFamily="122" charset="-128"/>
              </a:rPr>
              <a:t>great</a:t>
            </a:r>
            <a:r>
              <a:rPr lang="en-US" altLang="en-US" dirty="0">
                <a:ea typeface="ヒラギノ角ゴ Pro W3" pitchFamily="122" charset="-128"/>
              </a:rPr>
              <a:t> were led by Level-5 executives. So if you are interested in becoming an ethical and strategic leader, the leadership pyramid suggests the areas of growth required.</a:t>
            </a:r>
          </a:p>
        </p:txBody>
      </p:sp>
      <p:sp>
        <p:nvSpPr>
          <p:cNvPr id="33796" name="Slide Number Placeholder 3">
            <a:extLst>
              <a:ext uri="{FF2B5EF4-FFF2-40B4-BE49-F238E27FC236}">
                <a16:creationId xmlns:a16="http://schemas.microsoft.com/office/drawing/2014/main" id="{09F1A7E5-21CC-490F-99BD-B0C188BC2E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742B436-84D0-4302-8A6B-2526BBF1EB8D}" type="slidenum">
              <a:rPr lang="en-US" altLang="en-US" smtClean="0"/>
              <a:pPr/>
              <a:t>11</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95DC025A-EAD7-4ED2-8994-E4D7611F1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84358795-2A7A-4A63-B33D-458C673B3A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As detailed in the Chapter Case, Facebook CEO Mark Zuckerberg highly values Sheryl Sandberg, the COO. Here he says why: “She could go be the CEO of any company that she wanted, but I think the fact that she really wants to get her hands dirty and work, and doesn’t need to be the front person all the time, is the amazing thing about her. It’s that low-ego element, where you can help the people around you and not need to be the face of all the stuff.”</a:t>
            </a:r>
            <a:r>
              <a:rPr lang="en-US" altLang="en-US" baseline="30000" dirty="0">
                <a:ea typeface="ヒラギノ角ゴ Pro W3" pitchFamily="122" charset="-128"/>
                <a:hlinkClick r:id="rId3"/>
              </a:rPr>
              <a:t>14</a:t>
            </a:r>
            <a:r>
              <a:rPr lang="en-US" altLang="en-US" dirty="0">
                <a:ea typeface="ヒラギノ角ゴ Pro W3" pitchFamily="122" charset="-128"/>
              </a:rPr>
              <a:t> Clearly, Sandberg is a Level-5 executive: She builds enduring greatness at Facebook through a combination of skill, willpower, and humility. </a:t>
            </a:r>
          </a:p>
        </p:txBody>
      </p:sp>
      <p:sp>
        <p:nvSpPr>
          <p:cNvPr id="35844" name="Slide Number Placeholder 3">
            <a:extLst>
              <a:ext uri="{FF2B5EF4-FFF2-40B4-BE49-F238E27FC236}">
                <a16:creationId xmlns:a16="http://schemas.microsoft.com/office/drawing/2014/main" id="{4EE92240-07B5-490B-9AEF-FA5E3C291D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572067C-9DD7-4A83-A707-F8A5ED879DC6}" type="slidenum">
              <a:rPr lang="en-US" altLang="en-US" smtClean="0"/>
              <a:pPr/>
              <a:t>12</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1CD7C3BE-3C86-426D-9555-C76BAF7CF4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E71A1820-8B96-4B89-9CD4-5289AC859C2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Although we generally speak of the firm in an abstract form, individual employees make strategic decisions—whether at the corporate, business, or functional level</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strategy across levels.</a:t>
            </a:r>
          </a:p>
          <a:p>
            <a:endParaRPr lang="en-US" altLang="en-US" dirty="0">
              <a:ea typeface="ヒラギノ角ゴ Pro W3" pitchFamily="122" charset="-128"/>
            </a:endParaRPr>
          </a:p>
        </p:txBody>
      </p:sp>
      <p:sp>
        <p:nvSpPr>
          <p:cNvPr id="39940" name="Slide Number Placeholder 3">
            <a:extLst>
              <a:ext uri="{FF2B5EF4-FFF2-40B4-BE49-F238E27FC236}">
                <a16:creationId xmlns:a16="http://schemas.microsoft.com/office/drawing/2014/main" id="{9D133B4C-AD63-466F-A405-CB74C9EAF7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08F1CF6-FC2A-4A0C-AA7A-402379A5D074}" type="slidenum">
              <a:rPr lang="en-US" altLang="en-US" smtClean="0"/>
              <a:pPr/>
              <a:t>15</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0068F58-ECFF-4E71-A4DC-62A59E6A1B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141A5095-6B18-4C33-95BD-0496EB2B57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i="1" dirty="0">
                <a:ea typeface="ヒラギノ角ゴ Pro W3" pitchFamily="122" charset="-128"/>
              </a:rPr>
              <a:t>Corporate executives </a:t>
            </a:r>
            <a:r>
              <a:rPr lang="en-US" altLang="en-US" dirty="0">
                <a:ea typeface="ヒラギノ角ゴ Pro W3" pitchFamily="122" charset="-128"/>
              </a:rPr>
              <a:t>at headquarters formulate corporate strategy. Think of corporate executives including Sheryl Sandberg (Facebook), Jeffrey Immelt (GE), Virginia Rometty (IBM), Mukesh Ambani (Reliance Industries), Ursula Burns (Xerox), or Marilyn Hewson (Lockheed Martin). Corporate executives need to decide in which industries, markets, and geographies their companies should compete. </a:t>
            </a:r>
          </a:p>
        </p:txBody>
      </p:sp>
      <p:sp>
        <p:nvSpPr>
          <p:cNvPr id="41988" name="Slide Number Placeholder 3">
            <a:extLst>
              <a:ext uri="{FF2B5EF4-FFF2-40B4-BE49-F238E27FC236}">
                <a16:creationId xmlns:a16="http://schemas.microsoft.com/office/drawing/2014/main" id="{90222A1C-9AF9-4B4C-B7EE-81595C2F0F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979105C-69A7-44AA-900E-DCD2C184E7BF}" type="slidenum">
              <a:rPr lang="en-US" altLang="en-US" smtClean="0"/>
              <a:pPr/>
              <a:t>16</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CDE9C99-4376-414B-8B23-CC96FE4C24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966B14F2-FA5A-479C-82E7-5CE09C1E06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Rosalind Brewer, CEO of Sam’s Club, pursues a somewhat different business strategy from the strategy of parent company Walmart. By offering higher-quality products and brand names with bulk offerings and by prescreening customers via required Sam’s Club memberships to establish creditworthiness, Brewer is able to achieve annual revenues of roughly $60 billion. This would place Sam’s Club in the top 50 in the Fortune 500 list. Although as CEO of Sam’s Club, Brewer is responsible for the performance of this strategic business unit, she reports to Walmart’s CEO, C. Douglas McMillon, who as corporate executive oversees Walmart’s entire operations, with close to $500 billion in annual revenues and over 11,000 stores globally.</a:t>
            </a:r>
          </a:p>
          <a:p>
            <a:endParaRPr lang="en-US" altLang="en-US" dirty="0">
              <a:ea typeface="ヒラギノ角ゴ Pro W3" pitchFamily="122" charset="-128"/>
            </a:endParaRPr>
          </a:p>
        </p:txBody>
      </p:sp>
      <p:sp>
        <p:nvSpPr>
          <p:cNvPr id="44036" name="Slide Number Placeholder 3">
            <a:extLst>
              <a:ext uri="{FF2B5EF4-FFF2-40B4-BE49-F238E27FC236}">
                <a16:creationId xmlns:a16="http://schemas.microsoft.com/office/drawing/2014/main" id="{781FCDE2-3F32-41BF-99F1-FADC8341E7E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ED2CD5-6DC0-40B6-B8B2-B4C885597331}" type="slidenum">
              <a:rPr lang="en-US" altLang="en-US" smtClean="0"/>
              <a:pPr/>
              <a:t>17</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AC89F9D2-8C77-48BF-8C2A-7974014628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5DD9DE39-B7A7-48B3-BB6E-31F42DC2146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Each </a:t>
            </a:r>
            <a:r>
              <a:rPr lang="en-US" altLang="en-US" i="1" dirty="0">
                <a:ea typeface="ヒラギノ角ゴ Pro W3" pitchFamily="122" charset="-128"/>
              </a:rPr>
              <a:t>functional manager</a:t>
            </a:r>
            <a:r>
              <a:rPr lang="en-US" altLang="en-US" dirty="0">
                <a:ea typeface="ヒラギノ角ゴ Pro W3" pitchFamily="122" charset="-128"/>
              </a:rPr>
              <a:t> is responsible for decisions and actions within a single functional area. These decisions aid in the implementation of the business-level strategy, made at the level above.</a:t>
            </a:r>
          </a:p>
        </p:txBody>
      </p:sp>
      <p:sp>
        <p:nvSpPr>
          <p:cNvPr id="46084" name="Slide Number Placeholder 3">
            <a:extLst>
              <a:ext uri="{FF2B5EF4-FFF2-40B4-BE49-F238E27FC236}">
                <a16:creationId xmlns:a16="http://schemas.microsoft.com/office/drawing/2014/main" id="{7BF61669-FD35-457E-B233-49A8043A6F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159E512-F1AF-45B3-9639-639868895556}" type="slidenum">
              <a:rPr lang="en-US" altLang="en-US" smtClean="0"/>
              <a:pPr/>
              <a:t>18</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9F04248C-9697-4D68-A73A-8A6960A34F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88310D4A-407F-45D5-BDF2-5F24C075C8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order also reflects how these approaches were developed. The prosperous decades after World War II resulted in tremendous growth of corporations. As company executives needed a way to manage ever more complex firms more effectively, they began to use strategic planning.</a:t>
            </a:r>
          </a:p>
        </p:txBody>
      </p:sp>
      <p:sp>
        <p:nvSpPr>
          <p:cNvPr id="48132" name="Slide Number Placeholder 3">
            <a:extLst>
              <a:ext uri="{FF2B5EF4-FFF2-40B4-BE49-F238E27FC236}">
                <a16:creationId xmlns:a16="http://schemas.microsoft.com/office/drawing/2014/main" id="{4433A123-E119-4D98-B5B2-83457B1578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888D532-505E-4A05-A53B-A42A4B60711F}" type="slidenum">
              <a:rPr lang="en-US" altLang="en-US" smtClean="0"/>
              <a:pPr/>
              <a:t>19</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77F52AFD-6714-4F9F-B829-1963E307B6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B9282B19-3169-4577-934E-80467CDA6FC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Top-down strategic planning more often rests on the assumption that we can predict the future from the past. The approach works reasonably well when the environment does not change much.</a:t>
            </a:r>
          </a:p>
        </p:txBody>
      </p:sp>
      <p:sp>
        <p:nvSpPr>
          <p:cNvPr id="51204" name="Slide Number Placeholder 3">
            <a:extLst>
              <a:ext uri="{FF2B5EF4-FFF2-40B4-BE49-F238E27FC236}">
                <a16:creationId xmlns:a16="http://schemas.microsoft.com/office/drawing/2014/main" id="{C50C11F0-C803-470C-945D-9A2B8CDDA0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9720A85-6EA1-4AB5-B610-A3FF89ABA455}" type="slidenum">
              <a:rPr lang="en-US" altLang="en-US" smtClean="0"/>
              <a:pPr/>
              <a:t>21</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D426E352-30A0-4880-85EB-F178F32EB7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0ABB5851-3682-45A5-A245-3332F50B35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Under its co-founder and long-time CEO, Steve Jobs, Apple was one of the few successful tech companies using a top-down strategic planning process. Jobs felt that he knew best what the next big thing should be. Under his top-down, autocratic leadership, Apple did not engage in market research, because Jobs firmly believed that “people don’t know what they want until you show it to them.” This traditional top-down strategy process served Apple well as it became the world’s most valuable technology company. Since Jobs’ death, however, Apple’s strategy process has become more flexible under CEO Tim Cook, and the company is now trying to incorporate the possibilities of different future scenarios and bottom-up strategic initiatives. Isaacson, W. (2011), </a:t>
            </a:r>
            <a:r>
              <a:rPr lang="en-US" altLang="en-US" i="1" dirty="0">
                <a:ea typeface="ヒラギノ角ゴ Pro W3" pitchFamily="122" charset="-128"/>
              </a:rPr>
              <a:t>Steve Jobs</a:t>
            </a:r>
            <a:r>
              <a:rPr lang="en-US" altLang="en-US" dirty="0">
                <a:ea typeface="ヒラギノ角ゴ Pro W3" pitchFamily="122" charset="-128"/>
              </a:rPr>
              <a:t> (New York: Simon &amp; Schuster). See also: Isaacson, W. (2012), “The real leadership lessons of Steve Jobs,” </a:t>
            </a:r>
            <a:r>
              <a:rPr lang="en-US" altLang="en-US" i="1" dirty="0">
                <a:ea typeface="ヒラギノ角ゴ Pro W3" pitchFamily="122" charset="-128"/>
              </a:rPr>
              <a:t>Harvard Business Review</a:t>
            </a:r>
            <a:r>
              <a:rPr lang="en-US" altLang="en-US" dirty="0">
                <a:ea typeface="ヒラギノ角ゴ Pro W3" pitchFamily="122" charset="-128"/>
              </a:rPr>
              <a:t>, April.</a:t>
            </a:r>
          </a:p>
          <a:p>
            <a:r>
              <a:rPr lang="en-US" altLang="en-US" dirty="0">
                <a:ea typeface="ヒラギノ角ゴ Pro W3" pitchFamily="122" charset="-128"/>
              </a:rPr>
              <a:t>Jobs, S., “There is sanity returning,” </a:t>
            </a:r>
            <a:r>
              <a:rPr lang="en-US" altLang="en-US" i="1" dirty="0">
                <a:ea typeface="ヒラギノ角ゴ Pro W3" pitchFamily="122" charset="-128"/>
              </a:rPr>
              <a:t>BusinessWeek,</a:t>
            </a:r>
            <a:r>
              <a:rPr lang="en-US" altLang="en-US" dirty="0">
                <a:ea typeface="ヒラギノ角ゴ Pro W3" pitchFamily="122" charset="-128"/>
              </a:rPr>
              <a:t> May 25, 1998. “CEO Tim Cook pushes employee-friendly benefits long shunned by Steve Jobs,” </a:t>
            </a:r>
            <a:r>
              <a:rPr lang="en-US" altLang="en-US" i="1" dirty="0">
                <a:ea typeface="ヒラギノ角ゴ Pro W3" pitchFamily="122" charset="-128"/>
              </a:rPr>
              <a:t>The Wall Street Journal,</a:t>
            </a:r>
            <a:r>
              <a:rPr lang="en-US" altLang="en-US" dirty="0">
                <a:ea typeface="ヒラギノ角ゴ Pro W3" pitchFamily="122" charset="-128"/>
              </a:rPr>
              <a:t> November 12, 2012.</a:t>
            </a:r>
          </a:p>
          <a:p>
            <a:endParaRPr lang="en-US" altLang="en-US" dirty="0">
              <a:ea typeface="ヒラギノ角ゴ Pro W3" pitchFamily="122" charset="-128"/>
            </a:endParaRPr>
          </a:p>
        </p:txBody>
      </p:sp>
      <p:sp>
        <p:nvSpPr>
          <p:cNvPr id="53252" name="Slide Number Placeholder 3">
            <a:extLst>
              <a:ext uri="{FF2B5EF4-FFF2-40B4-BE49-F238E27FC236}">
                <a16:creationId xmlns:a16="http://schemas.microsoft.com/office/drawing/2014/main" id="{0C4E38C5-7C48-46A2-981D-8E44E068FD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95C6A94-F577-4CF9-A7FB-B7361D2F7B6B}" type="slidenum">
              <a:rPr lang="en-US" altLang="en-US" smtClean="0"/>
              <a:pPr/>
              <a:t>22</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576FC392-08C1-426E-99D0-698D501BCC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E0C7B23B-AC9F-4328-8355-B719F00CC0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To model the scenario-planning approach, place the elements in the AFI strategy framework in a continuous feedback loop, where analysis leads to formulation to implementation and back to analysis. This image conveys the dynamic and iterative method of scenario planning. </a:t>
            </a:r>
          </a:p>
        </p:txBody>
      </p:sp>
      <p:sp>
        <p:nvSpPr>
          <p:cNvPr id="56324" name="Slide Number Placeholder 3">
            <a:extLst>
              <a:ext uri="{FF2B5EF4-FFF2-40B4-BE49-F238E27FC236}">
                <a16:creationId xmlns:a16="http://schemas.microsoft.com/office/drawing/2014/main" id="{E801D669-7C97-4620-AC6E-57E31DE064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B6EFE33-E22E-45A6-B441-CB466412EAC3}" type="slidenum">
              <a:rPr lang="en-US" altLang="en-US" smtClean="0"/>
              <a:pPr/>
              <a:t>24</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Exhibit 1.3</a:t>
            </a:r>
          </a:p>
        </p:txBody>
      </p:sp>
      <p:sp>
        <p:nvSpPr>
          <p:cNvPr id="4" name="Slide Number Placeholder 3"/>
          <p:cNvSpPr>
            <a:spLocks noGrp="1"/>
          </p:cNvSpPr>
          <p:nvPr>
            <p:ph type="sldNum" sz="quarter" idx="10"/>
          </p:nvPr>
        </p:nvSpPr>
        <p:spPr/>
        <p:txBody>
          <a:bodyPr/>
          <a:lstStyle/>
          <a:p>
            <a:pPr>
              <a:defRPr/>
            </a:pPr>
            <a:fld id="{6F164535-F217-48D8-A785-EAE75A5F4D2A}" type="slidenum">
              <a:rPr lang="en-US" altLang="en-US" smtClean="0"/>
              <a:pPr>
                <a:defRPr/>
              </a:pPr>
              <a:t>2</a:t>
            </a:fld>
            <a:endParaRPr lang="en-US" altLang="en-US" dirty="0"/>
          </a:p>
        </p:txBody>
      </p:sp>
    </p:spTree>
    <p:extLst>
      <p:ext uri="{BB962C8B-B14F-4D97-AF65-F5344CB8AC3E}">
        <p14:creationId xmlns:p14="http://schemas.microsoft.com/office/powerpoint/2010/main" val="678322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C20D896C-7633-4414-BD77-5CD30C33F4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17259EB2-8359-489D-A666-6BE45BBAA1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Typical scenario planning addresses both optimistic and pessimistic futures. For instance, strategy executives at UPS identified a number of issues as critical to shaping its future competitive scenarios: (1) big data analytics; (2) being the target of a terrorist attack, or having a security breach or IT system disruption; (3) large swings in energy prices, including gasoline, diesel and jet fuel, and interruptions in supplies of these commodities; (4) fluctuations in exchange rates or interest rates; and (5) climate change. Managers then formulate strategic plans they could activate and implement should the envisioned optimistic or pessimistic scenarios begin to appear.</a:t>
            </a:r>
          </a:p>
        </p:txBody>
      </p:sp>
      <p:sp>
        <p:nvSpPr>
          <p:cNvPr id="60420" name="Slide Number Placeholder 3">
            <a:extLst>
              <a:ext uri="{FF2B5EF4-FFF2-40B4-BE49-F238E27FC236}">
                <a16:creationId xmlns:a16="http://schemas.microsoft.com/office/drawing/2014/main" id="{155E33DF-8E9A-4897-99AF-DF1C436728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CFF2330-CC35-4770-837A-1AAB65F62427}" type="slidenum">
              <a:rPr lang="en-US" altLang="en-US" smtClean="0"/>
              <a:pPr/>
              <a:t>27</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CD79C2D-F28D-49C8-ACEF-745D08135D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901E00F4-5802-4B24-A12D-E1265C29B02A}"/>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dirty="0">
                <a:ea typeface="ヒラギノ角ゴ Pro W3" pitchFamily="122" charset="-128"/>
              </a:rPr>
              <a:t>Example: many changes have occurred in the online retail industry</a:t>
            </a:r>
          </a:p>
          <a:p>
            <a:pPr marL="171450" indent="-171450" eaLnBrk="1" hangingPunct="1">
              <a:buFont typeface="Arial" panose="020B0604020202020204" pitchFamily="34" charset="0"/>
              <a:buChar char="•"/>
              <a:defRPr/>
            </a:pPr>
            <a:r>
              <a:rPr lang="en-US" altLang="en-US" dirty="0">
                <a:ea typeface="ヒラギノ角ゴ Pro W3" pitchFamily="122" charset="-128"/>
              </a:rPr>
              <a:t>Some companies have flourished: </a:t>
            </a:r>
            <a:r>
              <a:rPr lang="en-US" altLang="en-US" dirty="0">
                <a:cs typeface="Arial" panose="020B0604020202020204" pitchFamily="34" charset="0"/>
              </a:rPr>
              <a:t>Amazon and eBay</a:t>
            </a:r>
          </a:p>
          <a:p>
            <a:pPr marL="171450" indent="-171450" eaLnBrk="1" hangingPunct="1">
              <a:buFont typeface="Arial" panose="020B0604020202020204" pitchFamily="34" charset="0"/>
              <a:buChar char="•"/>
              <a:defRPr/>
            </a:pPr>
            <a:r>
              <a:rPr lang="en-US" altLang="en-US" dirty="0">
                <a:ea typeface="ヒラギノ角ゴ Pro W3" pitchFamily="122" charset="-128"/>
              </a:rPr>
              <a:t>Others have been forced to adjust: </a:t>
            </a:r>
            <a:r>
              <a:rPr lang="en-US" altLang="en-US" dirty="0">
                <a:cs typeface="Arial" panose="020B0604020202020204" pitchFamily="34" charset="0"/>
              </a:rPr>
              <a:t>Best Buy, Home Depot, JCPenney</a:t>
            </a:r>
          </a:p>
          <a:p>
            <a:pPr marL="171450" indent="-171450" eaLnBrk="1" hangingPunct="1">
              <a:buFont typeface="Arial" panose="020B0604020202020204" pitchFamily="34" charset="0"/>
              <a:buChar char="•"/>
              <a:defRPr/>
            </a:pPr>
            <a:r>
              <a:rPr lang="en-US" altLang="en-US" dirty="0">
                <a:ea typeface="ヒラギノ角ゴ Pro W3" pitchFamily="122" charset="-128"/>
              </a:rPr>
              <a:t>Others are now out of business: </a:t>
            </a:r>
            <a:r>
              <a:rPr lang="en-US" altLang="en-US" dirty="0">
                <a:cs typeface="Arial" panose="020B0604020202020204" pitchFamily="34" charset="0"/>
              </a:rPr>
              <a:t>Circuit City and Radio Shack</a:t>
            </a:r>
          </a:p>
          <a:p>
            <a:pPr>
              <a:defRPr/>
            </a:pPr>
            <a:endParaRPr lang="en-US" altLang="en-US" dirty="0">
              <a:ea typeface="ヒラギノ角ゴ Pro W3" pitchFamily="122" charset="-128"/>
            </a:endParaRPr>
          </a:p>
          <a:p>
            <a:pPr>
              <a:defRPr/>
            </a:pPr>
            <a:r>
              <a:rPr lang="en-US" altLang="en-US" dirty="0">
                <a:ea typeface="ヒラギノ角ゴ Pro W3" pitchFamily="122" charset="-128"/>
              </a:rPr>
              <a:t>Instructors: </a:t>
            </a:r>
          </a:p>
          <a:p>
            <a:pPr>
              <a:defRPr/>
            </a:pPr>
            <a:endParaRPr lang="en-US" altLang="en-US" dirty="0">
              <a:ea typeface="ヒラギノ角ゴ Pro W3" pitchFamily="122" charset="-128"/>
            </a:endParaRPr>
          </a:p>
          <a:p>
            <a:pPr eaLnBrk="1" hangingPunct="1">
              <a:spcBef>
                <a:spcPts val="438"/>
              </a:spcBef>
              <a:defRPr/>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interactive case exercise on this section of the textbook. It builds student confidence on emergent strategy using a short case about 3M (LO 2-6). </a:t>
            </a:r>
          </a:p>
          <a:p>
            <a:pPr>
              <a:defRPr/>
            </a:pPr>
            <a:endParaRPr lang="en-US" altLang="en-US" dirty="0">
              <a:ea typeface="ヒラギノ角ゴ Pro W3" pitchFamily="122" charset="-128"/>
            </a:endParaRPr>
          </a:p>
        </p:txBody>
      </p:sp>
      <p:sp>
        <p:nvSpPr>
          <p:cNvPr id="62468" name="Slide Number Placeholder 3">
            <a:extLst>
              <a:ext uri="{FF2B5EF4-FFF2-40B4-BE49-F238E27FC236}">
                <a16:creationId xmlns:a16="http://schemas.microsoft.com/office/drawing/2014/main" id="{FC5F39F2-A0B5-4E6C-A569-C1C6A70C2B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AAC7EF2-CB0C-441E-B8CF-92CB7A656318}" type="slidenum">
              <a:rPr lang="en-US" altLang="en-US" smtClean="0"/>
              <a:pPr/>
              <a:t>28</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34F97959-D50A-463C-8EC4-5C385C7C40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A1326576-3293-4DF3-9FA1-512869996A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2.6. This figure illustrates how parts of a firm’s intended strategy are likely to fall by the wayside because of unpredictable events and turn into unrealized strategy.</a:t>
            </a:r>
          </a:p>
        </p:txBody>
      </p:sp>
      <p:sp>
        <p:nvSpPr>
          <p:cNvPr id="65540" name="Slide Number Placeholder 3">
            <a:extLst>
              <a:ext uri="{FF2B5EF4-FFF2-40B4-BE49-F238E27FC236}">
                <a16:creationId xmlns:a16="http://schemas.microsoft.com/office/drawing/2014/main" id="{70A79F9C-BD90-44DA-B65C-469430F020F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7F27AA6-E412-464A-BF23-0C3F8F7FCE18}" type="slidenum">
              <a:rPr lang="en-US" altLang="en-US" smtClean="0"/>
              <a:pPr/>
              <a:t>30</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09A0D4E3-FBC0-4E55-830B-6347B7B3B8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E37350EB-DBD2-4DF5-9AF4-D63F3E8140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For example, the new delivery-by-drone project at Amazon.com was conceived of and invented by a low-level engineer. Even relatively junior employees can come up with strategic initiatives that can make major contributions if the strategy process is sufficiently open and flexible.</a:t>
            </a:r>
          </a:p>
        </p:txBody>
      </p:sp>
      <p:sp>
        <p:nvSpPr>
          <p:cNvPr id="67588" name="Slide Number Placeholder 3">
            <a:extLst>
              <a:ext uri="{FF2B5EF4-FFF2-40B4-BE49-F238E27FC236}">
                <a16:creationId xmlns:a16="http://schemas.microsoft.com/office/drawing/2014/main" id="{21646510-E03B-4169-952D-4EE71BD078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BB1E3DB-7672-4776-B404-127CAEA3B211}" type="slidenum">
              <a:rPr lang="en-US" altLang="en-US" smtClean="0"/>
              <a:pPr/>
              <a:t>31</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0C5E1190-6ACE-4319-8B95-307DE6C642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15D840AA-7DD2-4F27-B4F2-9367022F4A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There are dozens of examples where serendipity had a crucial influence on the course of business and entire industries. The discovery of 3M’s Post-it Notes or Pfizer’s Viagra, first intended as a drug to treat hypertension, are well known.</a:t>
            </a:r>
            <a:r>
              <a:rPr lang="en-US" altLang="en-US" baseline="30000" dirty="0">
                <a:ea typeface="ヒラギノ角ゴ Pro W3" pitchFamily="122" charset="-128"/>
                <a:hlinkClick r:id="rId3"/>
              </a:rPr>
              <a:t>35</a:t>
            </a:r>
            <a:r>
              <a:rPr lang="en-US" altLang="en-US" dirty="0">
                <a:ea typeface="ヒラギノ角ゴ Pro W3" pitchFamily="122" charset="-128"/>
              </a:rPr>
              <a:t> Less well known is the discovery of potato chips.</a:t>
            </a:r>
            <a:r>
              <a:rPr lang="en-US" altLang="en-US" baseline="30000" dirty="0">
                <a:ea typeface="ヒラギノ角ゴ Pro W3" pitchFamily="122" charset="-128"/>
                <a:hlinkClick r:id="rId4"/>
              </a:rPr>
              <a:t>36</a:t>
            </a:r>
            <a:r>
              <a:rPr lang="en-US" altLang="en-US" dirty="0">
                <a:ea typeface="ヒラギノ角ゴ Pro W3" pitchFamily="122" charset="-128"/>
              </a:rPr>
              <a:t> The story goes that in the summer of 1853, George Crum was working as a cook at the Moon Lake Lodge resort in Saratoga Springs, New York. A grumpy patron ordered Moon resort’s signature fried potatoes. These potatoes were served in thick slices and eaten with a fork as was in the French tradition. When the patron received the fries, he immediately returned them to the kitchen, asking for them to be cut thinner. Crum prepared a second plate in order to please the patron, but this attempt was returned as well. The third plate was prepared by an annoyed Crum who, trying to mock the patron, sliced the potatoes sidewise as thin as he could and fried them. Instead of being offended, the patron was ecstatic with the new fries and suddenly other patrons wanted to try them as well. Crum later opened his own restaurant and offered the famous “Saratoga Chips,” which he set up in a box and some customers simply took home as a snack to be eaten later. Today, PepsiCo’s line of Frito-Lay’s chips are a multibillion-dollar business.</a:t>
            </a:r>
          </a:p>
        </p:txBody>
      </p:sp>
      <p:sp>
        <p:nvSpPr>
          <p:cNvPr id="69636" name="Slide Number Placeholder 3">
            <a:extLst>
              <a:ext uri="{FF2B5EF4-FFF2-40B4-BE49-F238E27FC236}">
                <a16:creationId xmlns:a16="http://schemas.microsoft.com/office/drawing/2014/main" id="{7A63EDF4-A520-4C1C-8341-07B72D01F1E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F8C14BB-EC29-4D1C-AD2C-6741306F76B1}" type="slidenum">
              <a:rPr lang="en-US" altLang="en-US" smtClean="0"/>
              <a:pPr/>
              <a:t>32</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514B95B0-2887-4106-A3B0-401DF272843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9F3A9510-F53A-42AB-822B-4CD7E7593A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of how Strategic failure can be expensive: once a leading technology company, Hewlett-Packard was known for innovation, resulting in superior products. The “HP way of management” included lifetime employment, generous benefits, work/life balance, and freedom to explore ideas, among other perks.</a:t>
            </a:r>
            <a:r>
              <a:rPr lang="en-US" altLang="en-US" baseline="30000" dirty="0">
                <a:ea typeface="ヒラギノ角ゴ Pro W3" pitchFamily="122" charset="-128"/>
              </a:rPr>
              <a:t> </a:t>
            </a:r>
            <a:r>
              <a:rPr lang="en-US" altLang="en-US" dirty="0">
                <a:ea typeface="ヒラギノ角ゴ Pro W3" pitchFamily="122" charset="-128"/>
              </a:rPr>
              <a:t>However, HP has not been able to address the competitive challenges of mobile computing or business IT services effectively. As a result, HP’s stakeholders suffered. Shareholder value was destroyed massively. The company also had to lay off tens of thousands of employees. Its customers no longer received the innovative products and services that made HP famous.</a:t>
            </a:r>
          </a:p>
          <a:p>
            <a:endParaRPr lang="en-US" altLang="en-US" dirty="0">
              <a:ea typeface="ヒラギノ角ゴ Pro W3" pitchFamily="122" charset="-128"/>
            </a:endParaRPr>
          </a:p>
          <a:p>
            <a:r>
              <a:rPr lang="en-US" altLang="en-US" dirty="0">
                <a:ea typeface="ヒラギノ角ゴ Pro W3" pitchFamily="122" charset="-128"/>
              </a:rPr>
              <a:t>Instructors:</a:t>
            </a:r>
          </a:p>
          <a:p>
            <a:endParaRPr lang="en-US" altLang="en-US" dirty="0">
              <a:ea typeface="ヒラギノ角ゴ Pro W3" pitchFamily="122" charset="-128"/>
            </a:endParaRPr>
          </a:p>
          <a:p>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stakeholders (LO 1-4). </a:t>
            </a:r>
          </a:p>
          <a:p>
            <a:endParaRPr lang="en-US" altLang="en-US" dirty="0">
              <a:ea typeface="ヒラギノ角ゴ Pro W3" pitchFamily="122" charset="-128"/>
            </a:endParaRPr>
          </a:p>
        </p:txBody>
      </p:sp>
      <p:sp>
        <p:nvSpPr>
          <p:cNvPr id="71684" name="Slide Number Placeholder 3">
            <a:extLst>
              <a:ext uri="{FF2B5EF4-FFF2-40B4-BE49-F238E27FC236}">
                <a16:creationId xmlns:a16="http://schemas.microsoft.com/office/drawing/2014/main" id="{BC9D4C17-9D82-48F7-8D24-8D52C79927E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ED9FFFE-44F8-4730-9B66-DCECFCDCC96E}" type="slidenum">
              <a:rPr lang="en-US" altLang="en-US" smtClean="0"/>
              <a:pPr/>
              <a:t>33</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14ECECCC-3CF5-4C4A-BFB1-D0C00CA232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05C4BA76-99D3-4758-BC7A-B0E071769A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All stakeholders make specific contributions to a firm, which in turn provides different types of benefits to different stakeholders. Employees contribute their time and talents to the firm, receiving wages and salaries in exchange. Shareholders contribute capital in the hope that the stock will rise and the firm will pay dividends. Communities provide real estate, infrastructure, and public safety. In return, they expect that companies will pay taxes, provide employment, and not pollute the environment. The firm, therefore, is embedded in a multifaceted </a:t>
            </a:r>
            <a:r>
              <a:rPr lang="en-US" altLang="en-US" i="1" dirty="0">
                <a:ea typeface="ヒラギノ角ゴ Pro W3" pitchFamily="122" charset="-128"/>
              </a:rPr>
              <a:t>exchange relationship</a:t>
            </a:r>
            <a:r>
              <a:rPr lang="en-US" altLang="en-US" dirty="0">
                <a:ea typeface="ヒラギノ角ゴ Pro W3" pitchFamily="122" charset="-128"/>
              </a:rPr>
              <a:t> with a number of diverse internal and external stakeholders.</a:t>
            </a:r>
          </a:p>
        </p:txBody>
      </p:sp>
      <p:sp>
        <p:nvSpPr>
          <p:cNvPr id="73732" name="Slide Number Placeholder 3">
            <a:extLst>
              <a:ext uri="{FF2B5EF4-FFF2-40B4-BE49-F238E27FC236}">
                <a16:creationId xmlns:a16="http://schemas.microsoft.com/office/drawing/2014/main" id="{49F9D5E3-D5BA-48B2-B32A-A2EBC6F6DE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7540F24-6DC8-494B-9BFC-EA094F2EDA0F}" type="slidenum">
              <a:rPr lang="en-US" altLang="en-US" smtClean="0"/>
              <a:pPr/>
              <a:t>34</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651FE3A0-D688-4180-94F7-2895F7E622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5D4BF161-7CAC-49AB-89CA-D748712293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ヒラギノ角ゴ Pro W3" pitchFamily="122" charset="-128"/>
              </a:rPr>
              <a:t>If any stakeholder withholds participation in the firm’s exchange relationships, it can negatively affect firm performance. The aerospace company Boeing, for example, has a long history of acrimonious labor relations, leading to walk-outs and strikes. This in turn has not only delayed production of airplanes but also raised costs. Borrowers who purchased subprime mortgages are stakeholders (in this case, customers) of financial institutions. When they defaulted in large numbers, they threatened the survival of these financial institutions and, ultimately, of the entire financial system.</a:t>
            </a:r>
          </a:p>
        </p:txBody>
      </p:sp>
      <p:sp>
        <p:nvSpPr>
          <p:cNvPr id="75780" name="Slide Number Placeholder 3">
            <a:extLst>
              <a:ext uri="{FF2B5EF4-FFF2-40B4-BE49-F238E27FC236}">
                <a16:creationId xmlns:a16="http://schemas.microsoft.com/office/drawing/2014/main" id="{C3F16153-ECBB-4F5E-9293-18FCF2C326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A3B7144-587F-47C1-81D1-96ACACC76A22}" type="slidenum">
              <a:rPr lang="en-US" altLang="en-US" smtClean="0"/>
              <a:pPr/>
              <a:t>35</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43560BC3-3A76-4025-81EA-E2E32DFAFF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2EF539EB-0F3C-4814-91EC-9EFBCAB8116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spcBef>
                <a:spcPct val="0"/>
              </a:spcBef>
              <a:buFont typeface="Calibri" panose="020F0502020204030204" pitchFamily="34" charset="0"/>
              <a:buAutoNum type="arabicPeriod"/>
              <a:defRPr/>
            </a:pPr>
            <a:r>
              <a:rPr lang="en-US" altLang="en-US" dirty="0">
                <a:ea typeface="ヒラギノ角ゴ Pro W3" pitchFamily="122" charset="-128"/>
              </a:rPr>
              <a:t>Satisfied stakeholders are </a:t>
            </a:r>
            <a:r>
              <a:rPr lang="en-US" altLang="en-US" u="sng" dirty="0">
                <a:ea typeface="ヒラギノ角ゴ Pro W3" pitchFamily="122" charset="-128"/>
              </a:rPr>
              <a:t>more cooperative</a:t>
            </a:r>
            <a:r>
              <a:rPr lang="en-US" altLang="en-US" dirty="0">
                <a:ea typeface="ヒラギノ角ゴ Pro W3" pitchFamily="122" charset="-128"/>
              </a:rPr>
              <a:t> and thus more likely to </a:t>
            </a:r>
            <a:r>
              <a:rPr lang="en-US" altLang="en-US" u="sng" dirty="0">
                <a:ea typeface="ヒラギノ角ゴ Pro W3" pitchFamily="122" charset="-128"/>
              </a:rPr>
              <a:t>reveal information</a:t>
            </a:r>
            <a:r>
              <a:rPr lang="en-US" altLang="en-US" dirty="0">
                <a:ea typeface="ヒラギノ角ゴ Pro W3" pitchFamily="122" charset="-128"/>
              </a:rPr>
              <a:t> that can further increase the firm’s value creation or lower its costs.</a:t>
            </a:r>
          </a:p>
          <a:p>
            <a:pPr marL="514350" indent="-514350" eaLnBrk="1" hangingPunct="1">
              <a:spcBef>
                <a:spcPct val="0"/>
              </a:spcBef>
              <a:buFont typeface="Calibri" panose="020F0502020204030204" pitchFamily="34" charset="0"/>
              <a:buAutoNum type="arabicPeriod"/>
              <a:defRPr/>
            </a:pPr>
            <a:r>
              <a:rPr lang="en-US" altLang="en-US" dirty="0">
                <a:ea typeface="ヒラギノ角ゴ Pro W3" pitchFamily="122" charset="-128"/>
              </a:rPr>
              <a:t>Increased trust </a:t>
            </a:r>
            <a:r>
              <a:rPr lang="en-US" altLang="en-US" u="sng" dirty="0">
                <a:ea typeface="ヒラギノ角ゴ Pro W3" pitchFamily="122" charset="-128"/>
              </a:rPr>
              <a:t>lowers the costs</a:t>
            </a:r>
            <a:r>
              <a:rPr lang="en-US" altLang="en-US" dirty="0">
                <a:ea typeface="ヒラギノ角ゴ Pro W3" pitchFamily="122" charset="-128"/>
              </a:rPr>
              <a:t> for firms’ business transactions.</a:t>
            </a:r>
          </a:p>
          <a:p>
            <a:pPr marL="514350" indent="-514350" eaLnBrk="1" hangingPunct="1">
              <a:spcBef>
                <a:spcPct val="0"/>
              </a:spcBef>
              <a:buFont typeface="Calibri" panose="020F0502020204030204" pitchFamily="34" charset="0"/>
              <a:buAutoNum type="arabicPeriod"/>
              <a:defRPr/>
            </a:pPr>
            <a:r>
              <a:rPr lang="en-US" altLang="en-US" dirty="0">
                <a:ea typeface="ヒラギノ角ゴ Pro W3" pitchFamily="122" charset="-128"/>
              </a:rPr>
              <a:t>Effective management of the complex web of stakeholders can lead to greater organizational </a:t>
            </a:r>
            <a:r>
              <a:rPr lang="en-US" altLang="en-US" u="sng" dirty="0">
                <a:ea typeface="ヒラギノ角ゴ Pro W3" pitchFamily="122" charset="-128"/>
              </a:rPr>
              <a:t>adaptability and flexibility.</a:t>
            </a:r>
            <a:endParaRPr lang="en-US" altLang="en-US" dirty="0">
              <a:ea typeface="ヒラギノ角ゴ Pro W3" pitchFamily="122" charset="-128"/>
            </a:endParaRPr>
          </a:p>
          <a:p>
            <a:pPr marL="514350" indent="-514350" eaLnBrk="1" hangingPunct="1">
              <a:spcBef>
                <a:spcPct val="0"/>
              </a:spcBef>
              <a:buFont typeface="Calibri" panose="020F0502020204030204" pitchFamily="34" charset="0"/>
              <a:buAutoNum type="arabicPeriod"/>
              <a:defRPr/>
            </a:pPr>
            <a:r>
              <a:rPr lang="en-US" altLang="en-US" dirty="0">
                <a:ea typeface="ヒラギノ角ゴ Pro W3" pitchFamily="122" charset="-128"/>
              </a:rPr>
              <a:t>The likelihood of negative outcomes can be reduced, creating more </a:t>
            </a:r>
            <a:r>
              <a:rPr lang="en-US" altLang="en-US" u="sng" dirty="0">
                <a:ea typeface="ヒラギノ角ゴ Pro W3" pitchFamily="122" charset="-128"/>
              </a:rPr>
              <a:t>predictable and stable returns.</a:t>
            </a:r>
            <a:endParaRPr lang="en-US" altLang="en-US" dirty="0">
              <a:ea typeface="ヒラギノ角ゴ Pro W3" pitchFamily="122" charset="-128"/>
            </a:endParaRPr>
          </a:p>
          <a:p>
            <a:pPr marL="514350" indent="-514350" eaLnBrk="1" hangingPunct="1">
              <a:spcBef>
                <a:spcPct val="0"/>
              </a:spcBef>
              <a:buFont typeface="Calibri" panose="020F0502020204030204" pitchFamily="34" charset="0"/>
              <a:buAutoNum type="arabicPeriod"/>
              <a:defRPr/>
            </a:pPr>
            <a:r>
              <a:rPr lang="en-US" altLang="en-US" dirty="0">
                <a:ea typeface="ヒラギノ角ゴ Pro W3" pitchFamily="122" charset="-128"/>
              </a:rPr>
              <a:t>Firms can build </a:t>
            </a:r>
            <a:r>
              <a:rPr lang="en-US" altLang="en-US" u="sng" dirty="0">
                <a:ea typeface="ヒラギノ角ゴ Pro W3" pitchFamily="122" charset="-128"/>
              </a:rPr>
              <a:t>strong reputations</a:t>
            </a:r>
            <a:r>
              <a:rPr lang="en-US" altLang="en-US" dirty="0">
                <a:ea typeface="ヒラギノ角ゴ Pro W3" pitchFamily="122" charset="-128"/>
              </a:rPr>
              <a:t> that are rewarded in the marketplace by business partners, employees, and customers.</a:t>
            </a:r>
          </a:p>
          <a:p>
            <a:pPr eaLnBrk="1" hangingPunct="1">
              <a:spcBef>
                <a:spcPct val="0"/>
              </a:spcBef>
              <a:defRPr/>
            </a:pPr>
            <a:endParaRPr lang="en-US" altLang="en-US" dirty="0">
              <a:ea typeface="ヒラギノ角ゴ Pro W3" pitchFamily="122" charset="-128"/>
            </a:endParaRPr>
          </a:p>
          <a:p>
            <a:pPr eaLnBrk="1" hangingPunct="1">
              <a:spcBef>
                <a:spcPct val="0"/>
              </a:spcBef>
              <a:defRPr/>
            </a:pPr>
            <a:r>
              <a:rPr lang="en-US" altLang="en-US" dirty="0">
                <a:ea typeface="ヒラギノ角ゴ Pro W3" pitchFamily="122" charset="-128"/>
              </a:rPr>
              <a:t>Example: Target Corporation has gathered numerous awards that reflect its strong relationship with its stakeholders. It has been named on lists such as best places to work, most admired companies, most ethical companies, best in class for corporate governance, and grassroots innovation. Since its founding, Target has contributed 5 percent of its profits to education, the arts, and social services in the communities in which it operates and reached the milestone of contributing $4 million per week in 2012. To demonstrate its commitment to minorities and women, Target launched a program to bring minority- and women-owned businesses into its supply chain. Volunteerism and corporate giving strengthen the relationship Target has with its employees, consumers, local communities, and suppliers. These actions, along with many others, can help Target gain competitive advantage as a retailer as long as the benefits Target accrues from its stakeholder strategy exceed the costs of such programs.</a:t>
            </a:r>
          </a:p>
          <a:p>
            <a:pPr eaLnBrk="1" hangingPunct="1">
              <a:spcBef>
                <a:spcPct val="0"/>
              </a:spcBef>
              <a:defRPr/>
            </a:pPr>
            <a:r>
              <a:rPr lang="en-US" altLang="en-US" dirty="0">
                <a:ea typeface="ヒラギノ角ゴ Pro W3" pitchFamily="122" charset="-128"/>
              </a:rPr>
              <a:t>Kapner, S., L. Stevens and S. Germano, “Wal-Mart and Target take fight to Amazon for holiday sales,” </a:t>
            </a:r>
            <a:r>
              <a:rPr lang="en-US" altLang="en-US" i="1" dirty="0">
                <a:ea typeface="ヒラギノ角ゴ Pro W3" pitchFamily="122" charset="-128"/>
              </a:rPr>
              <a:t>The Wall Street Journal</a:t>
            </a:r>
            <a:r>
              <a:rPr lang="en-US" altLang="en-US" dirty="0">
                <a:ea typeface="ヒラギノ角ゴ Pro W3" pitchFamily="122" charset="-128"/>
              </a:rPr>
              <a:t>, November 28, 2014.</a:t>
            </a:r>
          </a:p>
          <a:p>
            <a:pPr eaLnBrk="1" hangingPunct="1">
              <a:spcBef>
                <a:spcPct val="0"/>
              </a:spcBef>
              <a:defRPr/>
            </a:pPr>
            <a:endParaRPr lang="en-US" altLang="en-US" dirty="0">
              <a:ea typeface="ヒラギノ角ゴ Pro W3" pitchFamily="122" charset="-128"/>
            </a:endParaRPr>
          </a:p>
        </p:txBody>
      </p:sp>
      <p:sp>
        <p:nvSpPr>
          <p:cNvPr id="77828" name="Slide Number Placeholder 3">
            <a:extLst>
              <a:ext uri="{FF2B5EF4-FFF2-40B4-BE49-F238E27FC236}">
                <a16:creationId xmlns:a16="http://schemas.microsoft.com/office/drawing/2014/main" id="{98A81CC1-0C40-4E77-96CE-964A550B82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6D3B5F-541F-4C0E-A4BA-BBB6857D2AFB}" type="slidenum">
              <a:rPr lang="en-US" altLang="en-US" smtClean="0"/>
              <a:pPr/>
              <a:t>36</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6A80829E-E296-4566-8A7D-6D94E2847F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AB237BC-8BF2-4AB9-94D0-4D5082C05D8E}"/>
              </a:ext>
            </a:extLst>
          </p:cNvPr>
          <p:cNvSpPr>
            <a:spLocks noGrp="1"/>
          </p:cNvSpPr>
          <p:nvPr>
            <p:ph type="body" idx="1"/>
          </p:nvPr>
        </p:nvSpPr>
        <p:spPr/>
        <p:txBody>
          <a:bodyPr/>
          <a:lstStyle/>
          <a:p>
            <a:pPr marL="171450" indent="-171450" eaLnBrk="1" hangingPunct="1">
              <a:spcBef>
                <a:spcPct val="0"/>
              </a:spcBef>
              <a:buFont typeface="Arial" panose="020B0604020202020204" pitchFamily="34" charset="0"/>
              <a:buChar char="•"/>
              <a:defRPr/>
            </a:pPr>
            <a:r>
              <a:rPr lang="en-US" altLang="en-US" dirty="0">
                <a:ea typeface="ヒラギノ角ゴ Pro W3" pitchFamily="122" charset="-128"/>
              </a:rPr>
              <a:t>A stakeholder has </a:t>
            </a:r>
            <a:r>
              <a:rPr lang="en-US" altLang="en-US" i="1" dirty="0">
                <a:ea typeface="ヒラギノ角ゴ Pro W3" pitchFamily="122" charset="-128"/>
              </a:rPr>
              <a:t>power</a:t>
            </a:r>
            <a:r>
              <a:rPr lang="en-US" altLang="en-US" dirty="0">
                <a:ea typeface="ヒラギノ角ゴ Pro W3" pitchFamily="122" charset="-128"/>
              </a:rPr>
              <a:t> over a company when it can get the company to do something that it would not otherwise do.</a:t>
            </a:r>
          </a:p>
          <a:p>
            <a:pPr marL="171450" indent="-171450" eaLnBrk="1" hangingPunct="1">
              <a:spcBef>
                <a:spcPct val="0"/>
              </a:spcBef>
              <a:buFont typeface="Arial" panose="020B0604020202020204" pitchFamily="34" charset="0"/>
              <a:buChar char="•"/>
              <a:defRPr/>
            </a:pPr>
            <a:r>
              <a:rPr lang="en-US" altLang="en-US" dirty="0">
                <a:ea typeface="ヒラギノ角ゴ Pro W3" pitchFamily="122" charset="-128"/>
              </a:rPr>
              <a:t>A stakeholder has a </a:t>
            </a:r>
            <a:r>
              <a:rPr lang="en-US" altLang="en-US" i="1" dirty="0">
                <a:ea typeface="ヒラギノ角ゴ Pro W3" pitchFamily="122" charset="-128"/>
              </a:rPr>
              <a:t>legitimate claim</a:t>
            </a:r>
            <a:r>
              <a:rPr lang="en-US" altLang="en-US" dirty="0">
                <a:ea typeface="ヒラギノ角ゴ Pro W3" pitchFamily="122" charset="-128"/>
              </a:rPr>
              <a:t> when it is perceived to be legally valid or otherwise appropriate.</a:t>
            </a:r>
          </a:p>
          <a:p>
            <a:pPr marL="171450" indent="-171450" eaLnBrk="1" hangingPunct="1">
              <a:spcBef>
                <a:spcPct val="0"/>
              </a:spcBef>
              <a:buFont typeface="Arial" panose="020B0604020202020204" pitchFamily="34" charset="0"/>
              <a:buChar char="•"/>
              <a:defRPr/>
            </a:pPr>
            <a:r>
              <a:rPr lang="en-US" altLang="en-US" dirty="0">
                <a:ea typeface="ヒラギノ角ゴ Pro W3" pitchFamily="122" charset="-128"/>
              </a:rPr>
              <a:t>A stakeholder has an </a:t>
            </a:r>
            <a:r>
              <a:rPr lang="en-US" altLang="en-US" i="1" dirty="0">
                <a:ea typeface="ヒラギノ角ゴ Pro W3" pitchFamily="122" charset="-128"/>
              </a:rPr>
              <a:t>urgent claim</a:t>
            </a:r>
            <a:r>
              <a:rPr lang="en-US" altLang="en-US" dirty="0">
                <a:ea typeface="ヒラギノ角ゴ Pro W3" pitchFamily="122" charset="-128"/>
              </a:rPr>
              <a:t> when it requires a company’s immediate attention and response.</a:t>
            </a:r>
          </a:p>
          <a:p>
            <a:pPr>
              <a:defRPr/>
            </a:pPr>
            <a:endParaRPr lang="en-US" dirty="0"/>
          </a:p>
        </p:txBody>
      </p:sp>
      <p:sp>
        <p:nvSpPr>
          <p:cNvPr id="79876" name="Slide Number Placeholder 3">
            <a:extLst>
              <a:ext uri="{FF2B5EF4-FFF2-40B4-BE49-F238E27FC236}">
                <a16:creationId xmlns:a16="http://schemas.microsoft.com/office/drawing/2014/main" id="{BDCDED76-EF14-4FF3-8398-D63F9CB099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14CC52D-F916-4024-A7BB-F1B7E3051FC0}" type="slidenum">
              <a:rPr lang="en-US" altLang="en-US" smtClean="0"/>
              <a:pPr/>
              <a:t>37</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806CF159-28A6-4A9A-940C-275A8868EE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5FA51AC7-FC27-4948-8BC1-BE80555C42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leading Facebook to become the most successful social network and one of the most valuable technology companies worldwide, Sheryl Sandberg has clearly demonstrated effective strategic leadership. As chief operating officer, Sandberg has tremendous position power because she is the second in command at Facebook and reports only to CEO Mark Zuckerberg. Sandberg’s business development skills are legend: She transformed a money-losing outfit into a titan of online advertising, with some $25 billion in annual revenues. She designed and implemented Facebook’s business model (how it makes money). In particular, Sandberg has attracted high-profile advertisers by demonstrating how Facebook can place precisely targeted and timed ads when it matches what it knows about each user, based on that person’s social networks, with the advertisers’ targets. Less quantifiable, but perhaps an even more valuable contribution, Sandberg provides “adult supervision and a professional face” for a firm populated by socially awkward computer geeks.</a:t>
            </a:r>
          </a:p>
        </p:txBody>
      </p:sp>
      <p:sp>
        <p:nvSpPr>
          <p:cNvPr id="19460" name="Slide Number Placeholder 3">
            <a:extLst>
              <a:ext uri="{FF2B5EF4-FFF2-40B4-BE49-F238E27FC236}">
                <a16:creationId xmlns:a16="http://schemas.microsoft.com/office/drawing/2014/main" id="{CC37EAA8-1A58-4E3D-9A81-CC252DA240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1CA6977-00AD-444D-B31E-F9B6116791D1}" type="slidenum">
              <a:rPr lang="en-US" altLang="en-US" smtClean="0"/>
              <a:pPr/>
              <a:t>4</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C2B112E2-F33B-4790-84BB-AE3B70250A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BF3969F5-E3DA-4EB1-8EC0-2D9C85C26E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a:t>
            </a:r>
          </a:p>
          <a:p>
            <a:endParaRPr lang="en-US" altLang="en-US" dirty="0">
              <a:ea typeface="ヒラギノ角ゴ Pro W3" pitchFamily="122" charset="-128"/>
            </a:endParaRPr>
          </a:p>
          <a:p>
            <a:r>
              <a:rPr lang="en-US" altLang="en-US" dirty="0">
                <a:ea typeface="ヒラギノ角ゴ Pro W3" pitchFamily="122" charset="-128"/>
              </a:rPr>
              <a:t>Boeing opened a new airplane factory in South Carolina to move production away from its traditional plant near Seattle, Washington. South Carolina is one of 28 states in the United States that falls under the right-to-work law in which employees in unionized workplaces are allowed to work without being required to join the union. In contrast to its work force in Washington state, the South Carolina plant is nonunionized, which should lead to fewer work interruptions due to strikes and Boeing hopes to higher productivity and improvements along other performance dimensions (like on-time delivery of new airplanes). In 2014, Boeing announced that its new 787 Dreamliner jet would be exclusively built in its nonunionized South Carolina factory.</a:t>
            </a:r>
          </a:p>
          <a:p>
            <a:endParaRPr lang="en-US" altLang="en-US" dirty="0">
              <a:ea typeface="ヒラギノ角ゴ Pro W3" pitchFamily="122" charset="-128"/>
            </a:endParaRPr>
          </a:p>
          <a:p>
            <a:r>
              <a:rPr lang="en-US" altLang="en-US" dirty="0">
                <a:ea typeface="ヒラギノ角ゴ Pro W3" pitchFamily="122" charset="-128"/>
              </a:rPr>
              <a:t>Many companies incentivize top executives by paying part of their overall compensation with stock options. They also turn employees into shareholders through </a:t>
            </a:r>
            <a:r>
              <a:rPr lang="en-US" altLang="en-US" i="1" dirty="0">
                <a:ea typeface="ヒラギノ角ゴ Pro W3" pitchFamily="122" charset="-128"/>
              </a:rPr>
              <a:t>employee stock ownership plans (ESOPs).</a:t>
            </a:r>
            <a:r>
              <a:rPr lang="en-US" altLang="en-US" dirty="0">
                <a:ea typeface="ヒラギノ角ゴ Pro W3" pitchFamily="122" charset="-128"/>
              </a:rPr>
              <a:t> These plans allow employees to purchase stock at a discounted rate or use company stock as an investment vehicle for retirement savings. For example, Alphabet, Coca-Cola, Facebook, Microsoft, Southwest Airlines, Starbucks, Walmart, and Whole Foods all offer ESOPs</a:t>
            </a:r>
          </a:p>
        </p:txBody>
      </p:sp>
      <p:sp>
        <p:nvSpPr>
          <p:cNvPr id="81924" name="Slide Number Placeholder 3">
            <a:extLst>
              <a:ext uri="{FF2B5EF4-FFF2-40B4-BE49-F238E27FC236}">
                <a16:creationId xmlns:a16="http://schemas.microsoft.com/office/drawing/2014/main" id="{85FF71A2-5FC4-40BD-8169-7A7ABB4100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A5F3D4C-6052-4F65-961F-B4A67FFE2027}" type="slidenum">
              <a:rPr lang="en-US" altLang="en-US" smtClean="0"/>
              <a:pPr/>
              <a:t>38</a:t>
            </a:fld>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DECF29AD-D997-439E-8A0F-83E7A94EE1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EE0969F9-1908-40A1-B8FD-A622BAA4A3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Philanthropic responsibilities are often subsumed under the idea of </a:t>
            </a:r>
            <a:r>
              <a:rPr lang="en-US" altLang="en-US" i="1" dirty="0">
                <a:ea typeface="ヒラギノ角ゴ Pro W3" pitchFamily="122" charset="-128"/>
              </a:rPr>
              <a:t>corporate citizenship,</a:t>
            </a:r>
            <a:r>
              <a:rPr lang="en-US" altLang="en-US" dirty="0">
                <a:ea typeface="ヒラギノ角ゴ Pro W3" pitchFamily="122" charset="-128"/>
              </a:rPr>
              <a:t> reflecting the notion of voluntarily giving back to society. Over the years, Microsoft’s corporate philanthropy program has donated more than $3 billion in cash and software to people who can’t afford computer technology.</a:t>
            </a:r>
            <a:endParaRPr lang="en-US" altLang="en-US" dirty="0">
              <a:latin typeface="Arial" panose="020B0604020202020204" pitchFamily="34" charset="0"/>
              <a:ea typeface="ヒラギノ角ゴ Pro W3" pitchFamily="122" charset="-128"/>
            </a:endParaRPr>
          </a:p>
          <a:p>
            <a:endParaRPr lang="en-US" altLang="en-US" dirty="0">
              <a:latin typeface="Arial" panose="020B0604020202020204" pitchFamily="34" charset="0"/>
              <a:ea typeface="ヒラギノ角ゴ Pro W3" pitchFamily="122" charset="-128"/>
            </a:endParaRPr>
          </a:p>
          <a:p>
            <a:r>
              <a:rPr lang="en-US" altLang="en-US" dirty="0">
                <a:latin typeface="Arial" panose="020B0604020202020204" pitchFamily="34" charset="0"/>
                <a:ea typeface="ヒラギノ角ゴ Pro W3" pitchFamily="122" charset="-128"/>
              </a:rPr>
              <a:t>Instructors: </a:t>
            </a:r>
          </a:p>
          <a:p>
            <a:endParaRPr lang="en-US" altLang="en-US" dirty="0">
              <a:latin typeface="Arial" panose="020B0604020202020204" pitchFamily="34" charset="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t>
            </a:r>
            <a:r>
              <a:rPr lang="en-US" altLang="en-US">
                <a:ea typeface="ヒラギノ角ゴ Pro W3" pitchFamily="122" charset="-128"/>
              </a:rPr>
              <a:t>an application exercise </a:t>
            </a:r>
            <a:r>
              <a:rPr lang="en-US" altLang="en-US" dirty="0">
                <a:ea typeface="ヒラギノ角ゴ Pro W3" pitchFamily="122" charset="-128"/>
              </a:rPr>
              <a:t>on this section of the textbook. It builds student confidence on corporate and societal responsibilities (LO 1-5). </a:t>
            </a:r>
          </a:p>
          <a:p>
            <a:pPr eaLnBrk="1" hangingPunct="1">
              <a:spcBef>
                <a:spcPct val="0"/>
              </a:spcBef>
            </a:pPr>
            <a:endParaRPr lang="en-US" altLang="en-US" dirty="0">
              <a:ea typeface="ヒラギノ角ゴ Pro W3" pitchFamily="122" charset="-128"/>
            </a:endParaRPr>
          </a:p>
          <a:p>
            <a:pPr eaLnBrk="1" hangingPunct="1">
              <a:spcBef>
                <a:spcPct val="0"/>
              </a:spcBef>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According to the CSR perspective, managers need to realize that society grants shareholders the right and privilege to create a publicly traded stock company. Therefore, the firm owes something to society. Moreover, CSR provides managers with a conceptual model that more completely describes a society’s expectations and can guide strategic decision making more effectively. For an insightful but critical treatment of this topic, see the 2003 Canadian documentary film </a:t>
            </a:r>
            <a:r>
              <a:rPr lang="en-US" altLang="en-US" i="1" dirty="0">
                <a:ea typeface="ヒラギノ角ゴ Pro W3" pitchFamily="122" charset="-128"/>
              </a:rPr>
              <a:t>The Corporation.</a:t>
            </a:r>
            <a:endParaRPr lang="en-US" altLang="en-US" dirty="0">
              <a:ea typeface="ヒラギノ角ゴ Pro W3" pitchFamily="122" charset="-128"/>
            </a:endParaRPr>
          </a:p>
          <a:p>
            <a:pPr eaLnBrk="1" hangingPunct="1">
              <a:spcBef>
                <a:spcPct val="0"/>
              </a:spcBef>
            </a:pPr>
            <a:endParaRPr lang="en-US" altLang="en-US" dirty="0">
              <a:ea typeface="ヒラギノ角ゴ Pro W3" pitchFamily="122" charset="-128"/>
            </a:endParaRPr>
          </a:p>
        </p:txBody>
      </p:sp>
      <p:sp>
        <p:nvSpPr>
          <p:cNvPr id="83972" name="Slide Number Placeholder 3">
            <a:extLst>
              <a:ext uri="{FF2B5EF4-FFF2-40B4-BE49-F238E27FC236}">
                <a16:creationId xmlns:a16="http://schemas.microsoft.com/office/drawing/2014/main" id="{FEBFA0B2-B992-44C3-93C4-7E6256AE60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43A56A8-4385-4325-9D74-2CFCCA0BADAD}" type="slidenum">
              <a:rPr lang="en-US" altLang="en-US" smtClean="0"/>
              <a:pPr/>
              <a:t>39</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8F6EFAC9-F145-4FB0-B770-50B3720AC6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6D27CA67-1BC0-4D92-A222-F24593F85A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21508" name="Slide Number Placeholder 3">
            <a:extLst>
              <a:ext uri="{FF2B5EF4-FFF2-40B4-BE49-F238E27FC236}">
                <a16:creationId xmlns:a16="http://schemas.microsoft.com/office/drawing/2014/main" id="{702F432D-7A95-47A4-8E0E-179621835A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24FB2F9-FD6C-4875-B5A7-FC3D811C7276}" type="slidenum">
              <a:rPr lang="en-US" altLang="en-US" smtClean="0"/>
              <a:pPr/>
              <a:t>5</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E2E1CB02-5088-45F9-9567-8D5B257627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4433ED75-31A9-4A38-BBBA-40ED0636F7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While the effect of strategic leaders may vary, they clearly matter to firm performance.</a:t>
            </a:r>
          </a:p>
        </p:txBody>
      </p:sp>
      <p:sp>
        <p:nvSpPr>
          <p:cNvPr id="23556" name="Slide Number Placeholder 3">
            <a:extLst>
              <a:ext uri="{FF2B5EF4-FFF2-40B4-BE49-F238E27FC236}">
                <a16:creationId xmlns:a16="http://schemas.microsoft.com/office/drawing/2014/main" id="{A5AAD317-C2F6-4E58-8CD6-EBBA6F8078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86F8620-4626-45D1-8BEA-4AF6A16BB761}" type="slidenum">
              <a:rPr lang="en-US" altLang="en-US" smtClean="0"/>
              <a:pPr/>
              <a:t>6</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680B09D6-7967-4EBD-998D-43B84B5AC7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8D2E59C2-0A6F-4978-BED8-F84D70A25D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CEOs spend most of their time “interacting—talking, cajoling, soothing, selling, listening, and nodding—with a wide array of parties inside and outside the organization.” Surprisingly given the advances in information technology, CEOs today spend most of their time in face-to-face meetings. They consider face-to-face meetings most effective in getting their message across and obtaining the information they need.</a:t>
            </a:r>
          </a:p>
        </p:txBody>
      </p:sp>
      <p:sp>
        <p:nvSpPr>
          <p:cNvPr id="25604" name="Slide Number Placeholder 3">
            <a:extLst>
              <a:ext uri="{FF2B5EF4-FFF2-40B4-BE49-F238E27FC236}">
                <a16:creationId xmlns:a16="http://schemas.microsoft.com/office/drawing/2014/main" id="{A5CE1C4F-F50C-4F9F-A190-199C7F15B2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C603521-582D-48A4-877F-66907251C6BF}" type="slidenum">
              <a:rPr lang="en-US" altLang="en-US" smtClean="0"/>
              <a:pPr/>
              <a:t>7</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9E8A36CA-756C-48A5-878B-587249BCADE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83E9DF51-129C-49D2-9F2F-00E4DFB026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27652" name="Slide Number Placeholder 3">
            <a:extLst>
              <a:ext uri="{FF2B5EF4-FFF2-40B4-BE49-F238E27FC236}">
                <a16:creationId xmlns:a16="http://schemas.microsoft.com/office/drawing/2014/main" id="{F438BC91-8EE2-451D-AC1D-5474DF455D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CCACDA0-F992-44F1-AE30-CF459D3F8D7A}" type="slidenum">
              <a:rPr lang="en-US" altLang="en-US" smtClean="0"/>
              <a:pPr/>
              <a:t>8</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CF74D040-0418-4841-801D-6BBAF3319A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2B0EFCA8-96F3-404C-B302-D1F08B828A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theory states that strategic leaders interpret situations through the lens of their unique perspectives, shaped by personal circumstances, values, and experiences. Their leadership actions reflect characteristics of age, education, and career experiences, filtered through personal interpretations of the situations they face. The upper-echelons theory favors the idea that effective strategic leadership is the result of both innate abilities </a:t>
            </a:r>
            <a:r>
              <a:rPr lang="en-US" altLang="en-US" i="1" dirty="0">
                <a:ea typeface="ヒラギノ角ゴ Pro W3" pitchFamily="122" charset="-128"/>
              </a:rPr>
              <a:t>and</a:t>
            </a:r>
            <a:r>
              <a:rPr lang="en-US" altLang="en-US" dirty="0">
                <a:ea typeface="ヒラギノ角ゴ Pro W3" pitchFamily="122" charset="-128"/>
              </a:rPr>
              <a:t> learning.</a:t>
            </a:r>
          </a:p>
        </p:txBody>
      </p:sp>
      <p:sp>
        <p:nvSpPr>
          <p:cNvPr id="29700" name="Slide Number Placeholder 3">
            <a:extLst>
              <a:ext uri="{FF2B5EF4-FFF2-40B4-BE49-F238E27FC236}">
                <a16:creationId xmlns:a16="http://schemas.microsoft.com/office/drawing/2014/main" id="{571325F4-9FEE-4B97-A726-6D839B2F90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C0BBD95-A240-43AB-8F79-F0A5CF402D60}" type="slidenum">
              <a:rPr lang="en-US" altLang="en-US" smtClean="0"/>
              <a:pPr/>
              <a:t>9</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B5DA2956-6C91-4F2A-BAE2-0F13FB134D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63E99D5A-20BC-48B8-A9AB-9929D8C909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 lot has happened since the book was published over a decade ago. Today only a few of the original 11 stayed all that great, including Kimberly-Clark and Walgreens. Some fell back to mediocrity; a few no longer exist in their earlier form or at all. Anyone remember Circuit City or Fannie Mae? Let’s agree that competitive advantage is hard to achieve and even harder to sustain. But his study remains valuable for its thought-provoking observations.</a:t>
            </a:r>
          </a:p>
        </p:txBody>
      </p:sp>
      <p:sp>
        <p:nvSpPr>
          <p:cNvPr id="31748" name="Slide Number Placeholder 3">
            <a:extLst>
              <a:ext uri="{FF2B5EF4-FFF2-40B4-BE49-F238E27FC236}">
                <a16:creationId xmlns:a16="http://schemas.microsoft.com/office/drawing/2014/main" id="{9F8343B6-6474-46F8-8AF7-34F5804278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516672-0564-4745-AB37-819894278D06}" type="slidenum">
              <a:rPr lang="en-US" altLang="en-US" smtClean="0"/>
              <a:pPr/>
              <a:t>10</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267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A1AE21E6-B8E0-4939-85EF-BD4445BD80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8599595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81D173C1-8007-4551-9656-A6B9D6DF23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93004176"/>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A413360-97FB-403F-B5C8-FE36E1C23A71}"/>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29BF4D22-2275-413C-A9A3-89325DCCE2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51F5347F-7367-49B2-ADCD-22F994E65DD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952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0" y="3379787"/>
            <a:ext cx="9144000" cy="811213"/>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Tree>
    <p:extLst>
      <p:ext uri="{BB962C8B-B14F-4D97-AF65-F5344CB8AC3E}">
        <p14:creationId xmlns:p14="http://schemas.microsoft.com/office/powerpoint/2010/main" val="116104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6A871FF-74B1-4EEB-8CAC-9C4FF54BD0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6605626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2737F52E-2D24-4466-A7F9-C7BA99F399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72311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75D0AE8-0453-43C3-AFF4-84BC79A4B2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5258361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6C559D61-C7CD-40D2-9B5A-EC13D81331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8703957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2BF2F654-60D6-4493-8B49-AB525B38BB6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4872991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AEFA30FE-A342-4DD9-9DE3-55889375BC5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2474801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5979CB4-E5E2-4AEC-B2CA-A98A3F902F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3024967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D463A07-FCEE-4B74-950B-276D4B85B33F}"/>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270" r:id="rId1"/>
    <p:sldLayoutId id="2147485260" r:id="rId2"/>
    <p:sldLayoutId id="2147485261" r:id="rId3"/>
    <p:sldLayoutId id="2147485262" r:id="rId4"/>
    <p:sldLayoutId id="2147485263" r:id="rId5"/>
    <p:sldLayoutId id="2147485264" r:id="rId6"/>
    <p:sldLayoutId id="2147485265" r:id="rId7"/>
    <p:sldLayoutId id="2147485266" r:id="rId8"/>
    <p:sldLayoutId id="2147485267" r:id="rId9"/>
    <p:sldLayoutId id="2147485268" r:id="rId10"/>
    <p:sldLayoutId id="214748526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4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4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slide" Target="slide4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slide" Target="slide4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slide" Target="slide4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slide" Target="slide49.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slide" Target="slide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slide" Target="slide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83BB86B-7581-4CFE-877D-82AC8AA5EC64}"/>
              </a:ext>
            </a:extLst>
          </p:cNvPr>
          <p:cNvSpPr>
            <a:spLocks noGrp="1"/>
          </p:cNvSpPr>
          <p:nvPr>
            <p:ph type="body" sz="quarter" idx="10"/>
          </p:nvPr>
        </p:nvSpPr>
        <p:spPr/>
        <p:txBody>
          <a:bodyPr/>
          <a:lstStyle/>
          <a:p>
            <a:pPr eaLnBrk="1" fontAlgn="auto" hangingPunct="1">
              <a:spcAft>
                <a:spcPts val="0"/>
              </a:spcAft>
              <a:buFont typeface="Arial"/>
              <a:buNone/>
              <a:defRPr/>
            </a:pPr>
            <a:r>
              <a:rPr lang="en-US" dirty="0"/>
              <a:t>CHAPTER 2</a:t>
            </a:r>
          </a:p>
        </p:txBody>
      </p:sp>
      <p:sp>
        <p:nvSpPr>
          <p:cNvPr id="2" name="Text Placeholder 1">
            <a:extLst>
              <a:ext uri="{FF2B5EF4-FFF2-40B4-BE49-F238E27FC236}">
                <a16:creationId xmlns:a16="http://schemas.microsoft.com/office/drawing/2014/main" id="{5FF7D136-3819-4D40-AE6F-90165AED1636}"/>
              </a:ext>
            </a:extLst>
          </p:cNvPr>
          <p:cNvSpPr>
            <a:spLocks noGrp="1"/>
          </p:cNvSpPr>
          <p:nvPr>
            <p:ph type="body" sz="quarter" idx="12"/>
          </p:nvPr>
        </p:nvSpPr>
        <p:spPr/>
        <p:txBody>
          <a:bodyPr/>
          <a:lstStyle/>
          <a:p>
            <a:pPr eaLnBrk="1" fontAlgn="auto" hangingPunct="1">
              <a:spcAft>
                <a:spcPts val="0"/>
              </a:spcAft>
              <a:defRPr/>
            </a:pPr>
            <a:r>
              <a:rPr lang="en-US" dirty="0"/>
              <a:t>Strategic Leadership</a:t>
            </a:r>
          </a:p>
          <a:p>
            <a:pPr eaLnBrk="1" fontAlgn="auto" hangingPunct="1">
              <a:spcAft>
                <a:spcPts val="0"/>
              </a:spcAft>
              <a:defRPr/>
            </a:pPr>
            <a:r>
              <a:rPr lang="en-US" dirty="0"/>
              <a:t>Managing the Strategy Process</a:t>
            </a:r>
          </a:p>
          <a:p>
            <a:endParaRPr lang="en-US" dirty="0"/>
          </a:p>
        </p:txBody>
      </p:sp>
      <p:sp>
        <p:nvSpPr>
          <p:cNvPr id="7" name="Text Placeholder 6">
            <a:extLst>
              <a:ext uri="{FF2B5EF4-FFF2-40B4-BE49-F238E27FC236}">
                <a16:creationId xmlns:a16="http://schemas.microsoft.com/office/drawing/2014/main" id="{B1F3CDDE-74D0-4403-8094-F3D58F995C03}"/>
              </a:ext>
            </a:extLst>
          </p:cNvPr>
          <p:cNvSpPr>
            <a:spLocks noGrp="1"/>
          </p:cNvSpPr>
          <p:nvPr>
            <p:ph type="body" sz="quarter" idx="11"/>
          </p:nvPr>
        </p:nvSpPr>
        <p:spPr/>
        <p:txBody>
          <a:bodyPr/>
          <a:lstStyle/>
          <a:p>
            <a:pPr eaLnBrk="1" fontAlgn="auto" hangingPunct="1">
              <a:spcAft>
                <a:spcPts val="0"/>
              </a:spcAft>
              <a:defRPr/>
            </a:pPr>
            <a:r>
              <a:rPr lang="en-US" dirty="0"/>
              <a:t>©</a:t>
            </a:r>
            <a:r>
              <a:rPr lang="en-US" dirty="0" err="1"/>
              <a:t>ISerg</a:t>
            </a:r>
            <a:r>
              <a:rPr lang="en-US" dirty="0"/>
              <a:t>/</a:t>
            </a:r>
            <a:r>
              <a:rPr lang="en-US" dirty="0" err="1"/>
              <a:t>iStock</a:t>
            </a:r>
            <a:r>
              <a:rPr lang="en-US" dirty="0"/>
              <a:t>/Getty Images RF</a:t>
            </a:r>
          </a:p>
          <a:p>
            <a:pPr eaLnBrk="1" fontAlgn="auto" hangingPunct="1">
              <a:spcAft>
                <a:spcPts val="0"/>
              </a:spcAft>
              <a:buFont typeface="Arial"/>
              <a:buNone/>
              <a:defRPr/>
            </a:pPr>
            <a:endParaRPr lang="en-US" dirty="0"/>
          </a:p>
        </p:txBody>
      </p:sp>
      <p:pic>
        <p:nvPicPr>
          <p:cNvPr id="4" name="Picture 3">
            <a:extLst>
              <a:ext uri="{FF2B5EF4-FFF2-40B4-BE49-F238E27FC236}">
                <a16:creationId xmlns:a16="http://schemas.microsoft.com/office/drawing/2014/main" id="{68D7E2A7-2376-234A-BFED-10C913B51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4648" cy="6526129"/>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F1F1DDFF-E71C-417D-8571-61102BCDA83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Great Companies</a:t>
            </a:r>
          </a:p>
        </p:txBody>
      </p:sp>
      <p:sp>
        <p:nvSpPr>
          <p:cNvPr id="30723" name="Content Placeholder 2">
            <a:extLst>
              <a:ext uri="{FF2B5EF4-FFF2-40B4-BE49-F238E27FC236}">
                <a16:creationId xmlns:a16="http://schemas.microsoft.com/office/drawing/2014/main" id="{44AA4546-F74A-4ADE-ADCC-41EF7375270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Based on the bestseller Good to Great </a:t>
            </a:r>
          </a:p>
          <a:p>
            <a:pPr lvl="1" eaLnBrk="1" hangingPunct="1"/>
            <a:r>
              <a:rPr lang="en-US" altLang="en-US" dirty="0">
                <a:ea typeface="ヒラギノ角ゴ Pro W3" pitchFamily="122" charset="-128"/>
              </a:rPr>
              <a:t>Written by Jim Collins </a:t>
            </a:r>
          </a:p>
          <a:p>
            <a:pPr lvl="1" eaLnBrk="1" hangingPunct="1"/>
            <a:r>
              <a:rPr lang="en-US" altLang="en-US" dirty="0">
                <a:ea typeface="ヒラギノ角ゴ Pro W3" pitchFamily="122" charset="-128"/>
              </a:rPr>
              <a:t>Over 1,000 companies were analyzed.</a:t>
            </a:r>
          </a:p>
          <a:p>
            <a:pPr lvl="1" eaLnBrk="1" hangingPunct="1"/>
            <a:endParaRPr lang="en-US" altLang="en-US" dirty="0">
              <a:ea typeface="ヒラギノ角ゴ Pro W3" pitchFamily="122" charset="-128"/>
            </a:endParaRPr>
          </a:p>
          <a:p>
            <a:pPr eaLnBrk="1" hangingPunct="1"/>
            <a:r>
              <a:rPr lang="en-US" altLang="en-US" dirty="0">
                <a:ea typeface="ヒラギノ角ゴ Pro W3" pitchFamily="122" charset="-128"/>
                <a:cs typeface="Arial" panose="020B0604020202020204" pitchFamily="34" charset="0"/>
              </a:rPr>
              <a:t>Great companies had things in common:</a:t>
            </a:r>
          </a:p>
          <a:p>
            <a:pPr lvl="1" eaLnBrk="1" hangingPunct="1"/>
            <a:r>
              <a:rPr lang="en-US" altLang="en-US" dirty="0">
                <a:cs typeface="Arial" panose="020B0604020202020204" pitchFamily="34" charset="0"/>
              </a:rPr>
              <a:t>Sustained competitive advantage</a:t>
            </a:r>
          </a:p>
          <a:p>
            <a:pPr lvl="1" eaLnBrk="1" hangingPunct="1"/>
            <a:r>
              <a:rPr lang="en-US" altLang="en-US" dirty="0">
                <a:cs typeface="Arial" panose="020B0604020202020204" pitchFamily="34" charset="0"/>
              </a:rPr>
              <a:t>Stock returns of almost 7x the general market</a:t>
            </a:r>
          </a:p>
          <a:p>
            <a:pPr lvl="1" eaLnBrk="1" hangingPunct="1"/>
            <a:r>
              <a:rPr lang="en-US" altLang="en-US" dirty="0">
                <a:cs typeface="Arial" panose="020B0604020202020204" pitchFamily="34" charset="0"/>
              </a:rPr>
              <a:t>Consistent patterns of leadership</a:t>
            </a:r>
          </a:p>
          <a:p>
            <a:pPr lvl="2" eaLnBrk="1" hangingPunct="1"/>
            <a:r>
              <a:rPr lang="en-US" altLang="en-US" dirty="0">
                <a:cs typeface="Arial" panose="020B0604020202020204" pitchFamily="34" charset="0"/>
              </a:rPr>
              <a:t>Summarized in the Level 5 Leadership Pyramid</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61811BB3-9080-4106-B995-855DB82F446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Level-5 Leadership Pyramid</a:t>
            </a:r>
          </a:p>
        </p:txBody>
      </p:sp>
      <p:pic>
        <p:nvPicPr>
          <p:cNvPr id="32775" name="Picture 2" descr="Pyramid of 5 levels of leadership">
            <a:extLst>
              <a:ext uri="{FF2B5EF4-FFF2-40B4-BE49-F238E27FC236}">
                <a16:creationId xmlns:a16="http://schemas.microsoft.com/office/drawing/2014/main" id="{9D562DFB-CF13-4794-8A83-BB7AA58508A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47077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F6439E09-8DB3-495B-978B-DAB8AB769AAE}"/>
              </a:ext>
            </a:extLst>
          </p:cNvPr>
          <p:cNvSpPr>
            <a:spLocks noGrp="1"/>
          </p:cNvSpPr>
          <p:nvPr>
            <p:ph idx="1"/>
          </p:nvPr>
        </p:nvSpPr>
        <p:spPr>
          <a:xfrm>
            <a:off x="457200" y="5715000"/>
            <a:ext cx="8229600" cy="838200"/>
          </a:xfrm>
        </p:spPr>
        <p:txBody>
          <a:bodyPr/>
          <a:lstStyle/>
          <a:p>
            <a:pPr algn="ctr"/>
            <a:r>
              <a:rPr lang="en-US" altLang="en-US" sz="1100" b="1" dirty="0">
                <a:latin typeface="Arial" panose="020B0604020202020204" pitchFamily="34" charset="0"/>
              </a:rPr>
              <a:t>Exhibit 2.2</a:t>
            </a:r>
          </a:p>
          <a:p>
            <a:pPr algn="ctr"/>
            <a:r>
              <a:rPr lang="en-US" altLang="en-US" sz="1100" dirty="0">
                <a:latin typeface="Arial" panose="020B0604020202020204" pitchFamily="34" charset="0"/>
              </a:rPr>
              <a:t>(Adapted to compare corporations and entrepreneurs) SOURCE: Adapted from J. Collins (2001), </a:t>
            </a:r>
            <a:r>
              <a:rPr lang="en-US" altLang="en-US" sz="1100" i="1" dirty="0">
                <a:latin typeface="Arial" panose="020B0604020202020204" pitchFamily="34" charset="0"/>
              </a:rPr>
              <a:t>Good to Great: Why Some Companies Make the Leap . . . And Others Don’t </a:t>
            </a:r>
            <a:r>
              <a:rPr lang="en-US" altLang="en-US" sz="1100" dirty="0">
                <a:latin typeface="Arial" panose="020B0604020202020204" pitchFamily="34" charset="0"/>
              </a:rPr>
              <a:t>(New York: HarperCollins), 20. </a:t>
            </a:r>
          </a:p>
          <a:p>
            <a:endParaRPr lang="en-US" sz="1100" dirty="0"/>
          </a:p>
        </p:txBody>
      </p:sp>
      <p:sp>
        <p:nvSpPr>
          <p:cNvPr id="32771" name="Text Placeholder 2">
            <a:extLst>
              <a:ext uri="{FF2B5EF4-FFF2-40B4-BE49-F238E27FC236}">
                <a16:creationId xmlns:a16="http://schemas.microsoft.com/office/drawing/2014/main" id="{DDAA969F-3E1D-4443-81F7-C1FF022B671A}"/>
              </a:ext>
            </a:extLst>
          </p:cNvPr>
          <p:cNvSpPr>
            <a:spLocks noGrp="1"/>
          </p:cNvSpPr>
          <p:nvPr>
            <p:ph type="body" sz="quarter" idx="11"/>
          </p:nvPr>
        </p:nvSpPr>
        <p:spPr bwMode="auto">
          <a:xfrm>
            <a:off x="2590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9F43C98-5501-4412-99AB-37EA544587F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Progression of Leaders Through the Pyramid</a:t>
            </a:r>
          </a:p>
        </p:txBody>
      </p:sp>
      <p:sp>
        <p:nvSpPr>
          <p:cNvPr id="34819" name="Content Placeholder 2">
            <a:extLst>
              <a:ext uri="{FF2B5EF4-FFF2-40B4-BE49-F238E27FC236}">
                <a16:creationId xmlns:a16="http://schemas.microsoft.com/office/drawing/2014/main" id="{BFD4CCF6-8E84-45E1-B459-09DA08D331CD}"/>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Each level builds upon the previous one.</a:t>
            </a:r>
          </a:p>
          <a:p>
            <a:pPr eaLnBrk="1" hangingPunct="1"/>
            <a:r>
              <a:rPr lang="en-US" altLang="en-US" dirty="0">
                <a:ea typeface="ヒラギノ角ゴ Pro W3" pitchFamily="122" charset="-128"/>
              </a:rPr>
              <a:t>Prior levels must be mastered before moving on.</a:t>
            </a:r>
          </a:p>
          <a:p>
            <a:pPr eaLnBrk="1" hangingPunct="1"/>
            <a:r>
              <a:rPr lang="en-US" altLang="en-US" dirty="0">
                <a:cs typeface="Arial" panose="020B0604020202020204" pitchFamily="34" charset="0"/>
              </a:rPr>
              <a:t>Each level helps individuals develop the capacity for greater success.</a:t>
            </a:r>
          </a:p>
          <a:p>
            <a:pPr eaLnBrk="1" hangingPunct="1"/>
            <a:endParaRPr lang="en-US" altLang="en-US" dirty="0">
              <a:cs typeface="Arial" panose="020B0604020202020204" pitchFamily="34" charset="0"/>
            </a:endParaRPr>
          </a:p>
          <a:p>
            <a:pPr eaLnBrk="1" hangingPunct="1"/>
            <a:r>
              <a:rPr lang="en-US" altLang="en-US" dirty="0">
                <a:cs typeface="Arial" panose="020B0604020202020204" pitchFamily="34" charset="0"/>
              </a:rPr>
              <a:t>A Level-5 executive:</a:t>
            </a:r>
          </a:p>
          <a:p>
            <a:pPr lvl="1" eaLnBrk="1" hangingPunct="1"/>
            <a:r>
              <a:rPr lang="en-US" altLang="en-US" dirty="0">
                <a:cs typeface="Arial" panose="020B0604020202020204" pitchFamily="34" charset="0"/>
              </a:rPr>
              <a:t>Works to help the organization succeed</a:t>
            </a:r>
          </a:p>
          <a:p>
            <a:pPr lvl="1" eaLnBrk="1" hangingPunct="1"/>
            <a:r>
              <a:rPr lang="en-US" altLang="en-US" dirty="0">
                <a:cs typeface="Arial" panose="020B0604020202020204" pitchFamily="34" charset="0"/>
              </a:rPr>
              <a:t>Helps others reach their full potential</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179ACB41-20B4-4A4A-963F-70EAFFF9015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Strategy Process</a:t>
            </a:r>
          </a:p>
        </p:txBody>
      </p:sp>
      <p:sp>
        <p:nvSpPr>
          <p:cNvPr id="36867" name="Content Placeholder 2">
            <a:extLst>
              <a:ext uri="{FF2B5EF4-FFF2-40B4-BE49-F238E27FC236}">
                <a16:creationId xmlns:a16="http://schemas.microsoft.com/office/drawing/2014/main" id="{0403B01E-C18B-438E-B2C7-D9E68D8593A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Strategy Formulation:</a:t>
            </a:r>
          </a:p>
          <a:p>
            <a:pPr lvl="1" eaLnBrk="1" hangingPunct="1"/>
            <a:r>
              <a:rPr lang="en-US" altLang="en-US" dirty="0">
                <a:ea typeface="ヒラギノ角ゴ Pro W3" pitchFamily="122" charset="-128"/>
              </a:rPr>
              <a:t>The choice of strategy</a:t>
            </a:r>
          </a:p>
          <a:p>
            <a:pPr lvl="1" eaLnBrk="1" hangingPunct="1"/>
            <a:r>
              <a:rPr lang="en-US" altLang="en-US" dirty="0">
                <a:ea typeface="ヒラギノ角ゴ Pro W3" pitchFamily="122" charset="-128"/>
              </a:rPr>
              <a:t>Where and how to compete</a:t>
            </a:r>
          </a:p>
          <a:p>
            <a:pPr lvl="1" eaLnBrk="1" hangingPunct="1"/>
            <a:endParaRPr lang="en-US" altLang="en-US" dirty="0">
              <a:ea typeface="ヒラギノ角ゴ Pro W3" pitchFamily="122" charset="-128"/>
            </a:endParaRPr>
          </a:p>
          <a:p>
            <a:pPr eaLnBrk="1" hangingPunct="1"/>
            <a:r>
              <a:rPr lang="en-US" altLang="en-US" dirty="0">
                <a:ea typeface="ヒラギノ角ゴ Pro W3" pitchFamily="122" charset="-128"/>
              </a:rPr>
              <a:t>Strategy Implementation: </a:t>
            </a:r>
          </a:p>
          <a:p>
            <a:pPr lvl="1" eaLnBrk="1" hangingPunct="1"/>
            <a:r>
              <a:rPr lang="en-US" altLang="en-US" dirty="0">
                <a:ea typeface="ヒラギノ角ゴ Pro W3" pitchFamily="122" charset="-128"/>
              </a:rPr>
              <a:t>Organization, coordination, integration</a:t>
            </a:r>
          </a:p>
          <a:p>
            <a:pPr lvl="1" eaLnBrk="1" hangingPunct="1"/>
            <a:r>
              <a:rPr lang="en-US" altLang="en-US" dirty="0">
                <a:ea typeface="ヒラギノ角ゴ Pro W3" pitchFamily="122" charset="-128"/>
              </a:rPr>
              <a:t>How work gets done</a:t>
            </a:r>
          </a:p>
          <a:p>
            <a:pPr lvl="1" eaLnBrk="1" hangingPunct="1"/>
            <a:r>
              <a:rPr lang="en-US" altLang="en-US" dirty="0">
                <a:ea typeface="ヒラギノ角ゴ Pro W3" pitchFamily="122" charset="-128"/>
              </a:rPr>
              <a:t>The execution of strategy</a:t>
            </a:r>
          </a:p>
          <a:p>
            <a:pPr eaLnBrk="1" hangingPunct="1"/>
            <a:endParaRPr lang="en-US" altLang="en-US" dirty="0">
              <a:ea typeface="ヒラギノ角ゴ Pro W3" pitchFamily="122" charset="-128"/>
            </a:endParaRPr>
          </a:p>
          <a:p>
            <a:pPr lvl="1" eaLnBrk="1" hangingPunct="1"/>
            <a:endParaRPr lang="en-US" altLang="en-US" dirty="0">
              <a:cs typeface="Arial" panose="020B060402020202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55694DE9-35F6-46B4-812C-5184A43A0C4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Strategy Process Across Levels</a:t>
            </a:r>
          </a:p>
        </p:txBody>
      </p:sp>
      <p:sp>
        <p:nvSpPr>
          <p:cNvPr id="37891" name="Content Placeholder 2">
            <a:extLst>
              <a:ext uri="{FF2B5EF4-FFF2-40B4-BE49-F238E27FC236}">
                <a16:creationId xmlns:a16="http://schemas.microsoft.com/office/drawing/2014/main" id="{B1547827-BD14-4887-93CF-C0DF232841C6}"/>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Corporate Strategy</a:t>
            </a:r>
          </a:p>
          <a:p>
            <a:pPr lvl="1" eaLnBrk="1" hangingPunct="1"/>
            <a:r>
              <a:rPr lang="en-US" altLang="en-US" dirty="0">
                <a:cs typeface="Arial" panose="020B0604020202020204" pitchFamily="34" charset="0"/>
              </a:rPr>
              <a:t>Where to compete?</a:t>
            </a:r>
          </a:p>
          <a:p>
            <a:pPr lvl="1" eaLnBrk="1" hangingPunct="1"/>
            <a:r>
              <a:rPr lang="en-US" altLang="en-US" dirty="0">
                <a:cs typeface="Arial" panose="020B0604020202020204" pitchFamily="34" charset="0"/>
              </a:rPr>
              <a:t>Industry, markets, and geography</a:t>
            </a:r>
          </a:p>
          <a:p>
            <a:pPr eaLnBrk="1" hangingPunct="1"/>
            <a:r>
              <a:rPr lang="en-US" altLang="en-US" dirty="0">
                <a:ea typeface="ヒラギノ角ゴ Pro W3" pitchFamily="122" charset="-128"/>
              </a:rPr>
              <a:t>Business Strategy</a:t>
            </a:r>
          </a:p>
          <a:p>
            <a:pPr lvl="1" eaLnBrk="1" hangingPunct="1"/>
            <a:r>
              <a:rPr lang="en-US" altLang="en-US" dirty="0">
                <a:cs typeface="Arial" panose="020B0604020202020204" pitchFamily="34" charset="0"/>
              </a:rPr>
              <a:t>How to compete?</a:t>
            </a:r>
          </a:p>
          <a:p>
            <a:pPr lvl="1" eaLnBrk="1" hangingPunct="1"/>
            <a:r>
              <a:rPr lang="en-US" altLang="en-US" dirty="0">
                <a:cs typeface="Arial" panose="020B0604020202020204" pitchFamily="34" charset="0"/>
              </a:rPr>
              <a:t>Cost leadership, differentiation, or value innovation</a:t>
            </a:r>
          </a:p>
          <a:p>
            <a:pPr eaLnBrk="1" hangingPunct="1"/>
            <a:r>
              <a:rPr lang="en-US" altLang="en-US" dirty="0">
                <a:ea typeface="ヒラギノ角ゴ Pro W3" pitchFamily="122" charset="-128"/>
              </a:rPr>
              <a:t>Functional Strategy</a:t>
            </a:r>
          </a:p>
          <a:p>
            <a:pPr lvl="1" eaLnBrk="1" hangingPunct="1"/>
            <a:r>
              <a:rPr lang="en-US" altLang="en-US" dirty="0">
                <a:cs typeface="Arial" panose="020B0604020202020204" pitchFamily="34" charset="0"/>
              </a:rPr>
              <a:t>How to implement a chosen business strategy?</a:t>
            </a:r>
          </a:p>
          <a:p>
            <a:pPr lvl="1" eaLnBrk="1" hangingPunct="1"/>
            <a:endParaRPr lang="en-US" altLang="en-US" dirty="0">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4876FDBA-16A1-499F-9EA2-8C9DB804094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Formulation and Implementation Across Levels</a:t>
            </a:r>
            <a:endParaRPr lang="en-US" altLang="en-US" dirty="0">
              <a:cs typeface="Arial" panose="020B0604020202020204" pitchFamily="34" charset="0"/>
            </a:endParaRPr>
          </a:p>
        </p:txBody>
      </p:sp>
      <p:pic>
        <p:nvPicPr>
          <p:cNvPr id="38918" name="Picture 1" descr="Graphic of formulation and implementation across levels">
            <a:extLst>
              <a:ext uri="{FF2B5EF4-FFF2-40B4-BE49-F238E27FC236}">
                <a16:creationId xmlns:a16="http://schemas.microsoft.com/office/drawing/2014/main" id="{B47274BA-F3A1-409F-AA55-32127B9786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679926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EC26AFB1-4AA7-43F0-B713-FBFB79CE2B9A}"/>
              </a:ext>
            </a:extLst>
          </p:cNvPr>
          <p:cNvSpPr>
            <a:spLocks noGrp="1"/>
          </p:cNvSpPr>
          <p:nvPr>
            <p:ph idx="1"/>
          </p:nvPr>
        </p:nvSpPr>
        <p:spPr>
          <a:xfrm>
            <a:off x="457200" y="6096000"/>
            <a:ext cx="8229600" cy="457200"/>
          </a:xfrm>
        </p:spPr>
        <p:txBody>
          <a:bodyPr/>
          <a:lstStyle/>
          <a:p>
            <a:r>
              <a:rPr lang="en-US" dirty="0"/>
              <a:t>Exhibit 2.3</a:t>
            </a:r>
          </a:p>
        </p:txBody>
      </p:sp>
      <p:sp>
        <p:nvSpPr>
          <p:cNvPr id="38915" name="Text Placeholder 3">
            <a:extLst>
              <a:ext uri="{FF2B5EF4-FFF2-40B4-BE49-F238E27FC236}">
                <a16:creationId xmlns:a16="http://schemas.microsoft.com/office/drawing/2014/main" id="{8D0EB314-964B-4583-9026-154AD9319E1B}"/>
              </a:ext>
            </a:extLst>
          </p:cNvPr>
          <p:cNvSpPr>
            <a:spLocks noGrp="1"/>
          </p:cNvSpPr>
          <p:nvPr>
            <p:ph type="body" sz="quarter" idx="11"/>
          </p:nvPr>
        </p:nvSpPr>
        <p:spPr bwMode="auto">
          <a:xfrm>
            <a:off x="3200400" y="6585045"/>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7AFF4370-CACD-4870-A4F5-BFF3C23AECD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Corporate Strategy</a:t>
            </a:r>
          </a:p>
        </p:txBody>
      </p:sp>
      <p:sp>
        <p:nvSpPr>
          <p:cNvPr id="40963" name="Content Placeholder 2">
            <a:extLst>
              <a:ext uri="{FF2B5EF4-FFF2-40B4-BE49-F238E27FC236}">
                <a16:creationId xmlns:a16="http://schemas.microsoft.com/office/drawing/2014/main" id="{66F22506-A8E9-4136-B1EA-A9C74646BD0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Decide in which industries, markets, and geographies their companies should compete.</a:t>
            </a:r>
          </a:p>
          <a:p>
            <a:pPr eaLnBrk="1" hangingPunct="1"/>
            <a:r>
              <a:rPr lang="en-US" altLang="en-US" dirty="0">
                <a:cs typeface="Arial" panose="020B0604020202020204" pitchFamily="34" charset="0"/>
              </a:rPr>
              <a:t>Corporate executives:</a:t>
            </a:r>
          </a:p>
          <a:p>
            <a:pPr lvl="1" eaLnBrk="1" hangingPunct="1"/>
            <a:r>
              <a:rPr lang="en-US" altLang="en-US" dirty="0">
                <a:cs typeface="Arial" panose="020B0604020202020204" pitchFamily="34" charset="0"/>
              </a:rPr>
              <a:t>Create synergies across SBUs.</a:t>
            </a:r>
          </a:p>
          <a:p>
            <a:pPr lvl="1" eaLnBrk="1" hangingPunct="1"/>
            <a:r>
              <a:rPr lang="en-US" altLang="en-US" dirty="0">
                <a:cs typeface="Arial" panose="020B0604020202020204" pitchFamily="34" charset="0"/>
              </a:rPr>
              <a:t>Decide whether to enter or exit industries and markets.</a:t>
            </a:r>
          </a:p>
          <a:p>
            <a:pPr lvl="1" eaLnBrk="1" hangingPunct="1"/>
            <a:r>
              <a:rPr lang="en-US" altLang="en-US" dirty="0">
                <a:cs typeface="Arial" panose="020B0604020202020204" pitchFamily="34" charset="0"/>
              </a:rPr>
              <a:t>Set strategic objectives.</a:t>
            </a:r>
          </a:p>
          <a:p>
            <a:pPr lvl="1" eaLnBrk="1" hangingPunct="1"/>
            <a:r>
              <a:rPr lang="en-US" altLang="en-US" dirty="0">
                <a:cs typeface="Arial" panose="020B0604020202020204" pitchFamily="34" charset="0"/>
              </a:rPr>
              <a:t>Allocate scarce resources among SBU.</a:t>
            </a:r>
          </a:p>
          <a:p>
            <a:pPr lvl="1" eaLnBrk="1" hangingPunct="1"/>
            <a:r>
              <a:rPr lang="en-US" altLang="en-US" dirty="0">
                <a:cs typeface="Arial" panose="020B0604020202020204" pitchFamily="34" charset="0"/>
              </a:rPr>
              <a:t>Monitor performance.</a:t>
            </a:r>
          </a:p>
          <a:p>
            <a:pPr lvl="1" eaLnBrk="1" hangingPunct="1"/>
            <a:r>
              <a:rPr lang="en-US" altLang="en-US" dirty="0">
                <a:cs typeface="Arial" panose="020B0604020202020204" pitchFamily="34" charset="0"/>
              </a:rPr>
              <a:t>Make adjustments to the portfolio as needed.</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6AC5AFD7-6553-4E97-A300-42022E2AFE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Business Strategy</a:t>
            </a:r>
          </a:p>
        </p:txBody>
      </p:sp>
      <p:sp>
        <p:nvSpPr>
          <p:cNvPr id="43011" name="Content Placeholder 2">
            <a:extLst>
              <a:ext uri="{FF2B5EF4-FFF2-40B4-BE49-F238E27FC236}">
                <a16:creationId xmlns:a16="http://schemas.microsoft.com/office/drawing/2014/main" id="{18430810-23D2-4E1A-B930-03F1F9F9A98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Standalone division of corporate</a:t>
            </a:r>
          </a:p>
          <a:p>
            <a:pPr eaLnBrk="1" hangingPunct="1"/>
            <a:r>
              <a:rPr lang="en-US" altLang="en-US" dirty="0">
                <a:ea typeface="ヒラギノ角ゴ Pro W3" pitchFamily="122" charset="-128"/>
              </a:rPr>
              <a:t>Profit and loss responsibility</a:t>
            </a:r>
          </a:p>
          <a:p>
            <a:pPr eaLnBrk="1" hangingPunct="1"/>
            <a:r>
              <a:rPr lang="en-US" altLang="en-US" dirty="0">
                <a:ea typeface="ヒラギノ角ゴ Pro W3" pitchFamily="122" charset="-128"/>
                <a:cs typeface="Arial" panose="020B0604020202020204" pitchFamily="34" charset="0"/>
              </a:rPr>
              <a:t>Work with corporate to determine business strategy</a:t>
            </a:r>
          </a:p>
          <a:p>
            <a:pPr lvl="1" eaLnBrk="1" hangingPunct="1"/>
            <a:r>
              <a:rPr lang="en-US" altLang="en-US" dirty="0">
                <a:cs typeface="Arial" panose="020B0604020202020204" pitchFamily="34" charset="0"/>
              </a:rPr>
              <a:t>Cost leadership</a:t>
            </a:r>
          </a:p>
          <a:p>
            <a:pPr lvl="1" eaLnBrk="1" hangingPunct="1"/>
            <a:r>
              <a:rPr lang="en-US" altLang="en-US" dirty="0">
                <a:cs typeface="Arial" panose="020B0604020202020204" pitchFamily="34" charset="0"/>
              </a:rPr>
              <a:t>Differentiation</a:t>
            </a:r>
          </a:p>
          <a:p>
            <a:pPr lvl="1" eaLnBrk="1" hangingPunct="1"/>
            <a:r>
              <a:rPr lang="en-US" altLang="en-US" dirty="0">
                <a:cs typeface="Arial" panose="020B0604020202020204" pitchFamily="34" charset="0"/>
              </a:rPr>
              <a:t>Value innovation</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49289A4C-5D17-4F98-AEAE-01C5101EDC0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Functional Strategy</a:t>
            </a:r>
          </a:p>
        </p:txBody>
      </p:sp>
      <p:sp>
        <p:nvSpPr>
          <p:cNvPr id="45059" name="Content Placeholder 2">
            <a:extLst>
              <a:ext uri="{FF2B5EF4-FFF2-40B4-BE49-F238E27FC236}">
                <a16:creationId xmlns:a16="http://schemas.microsoft.com/office/drawing/2014/main" id="{DBC8E820-A9C7-4148-8AEE-1815423AF63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Within each strategic business unit:</a:t>
            </a:r>
          </a:p>
          <a:p>
            <a:pPr lvl="1" algn="just" eaLnBrk="1" hangingPunct="1">
              <a:spcAft>
                <a:spcPct val="0"/>
              </a:spcAft>
            </a:pPr>
            <a:r>
              <a:rPr lang="en-US" altLang="en-US" dirty="0">
                <a:ea typeface="ヒラギノ角ゴ Pro W3" pitchFamily="122" charset="-128"/>
              </a:rPr>
              <a:t>Accounting</a:t>
            </a:r>
          </a:p>
          <a:p>
            <a:pPr lvl="1" algn="just" eaLnBrk="1" hangingPunct="1">
              <a:spcAft>
                <a:spcPct val="0"/>
              </a:spcAft>
            </a:pPr>
            <a:r>
              <a:rPr lang="en-US" altLang="en-US" dirty="0">
                <a:ea typeface="ヒラギノ角ゴ Pro W3" pitchFamily="122" charset="-128"/>
              </a:rPr>
              <a:t>Finance</a:t>
            </a:r>
          </a:p>
          <a:p>
            <a:pPr lvl="1" algn="just" eaLnBrk="1" hangingPunct="1">
              <a:spcAft>
                <a:spcPct val="0"/>
              </a:spcAft>
            </a:pPr>
            <a:r>
              <a:rPr lang="en-US" altLang="en-US" dirty="0">
                <a:ea typeface="ヒラギノ角ゴ Pro W3" pitchFamily="122" charset="-128"/>
              </a:rPr>
              <a:t>Human resources</a:t>
            </a:r>
          </a:p>
          <a:p>
            <a:pPr lvl="1" algn="just" eaLnBrk="1" hangingPunct="1">
              <a:spcAft>
                <a:spcPct val="0"/>
              </a:spcAft>
            </a:pPr>
            <a:r>
              <a:rPr lang="en-US" altLang="en-US" dirty="0">
                <a:ea typeface="ヒラギノ角ゴ Pro W3" pitchFamily="122" charset="-128"/>
              </a:rPr>
              <a:t>Product development</a:t>
            </a:r>
          </a:p>
          <a:p>
            <a:pPr lvl="1" algn="just" eaLnBrk="1" hangingPunct="1">
              <a:spcAft>
                <a:spcPct val="0"/>
              </a:spcAft>
            </a:pPr>
            <a:r>
              <a:rPr lang="en-US" altLang="en-US" dirty="0">
                <a:ea typeface="ヒラギノ角ゴ Pro W3" pitchFamily="122" charset="-128"/>
              </a:rPr>
              <a:t>Operations</a:t>
            </a:r>
          </a:p>
          <a:p>
            <a:pPr lvl="1" algn="just" eaLnBrk="1" hangingPunct="1">
              <a:spcAft>
                <a:spcPct val="0"/>
              </a:spcAft>
            </a:pPr>
            <a:r>
              <a:rPr lang="en-US" altLang="en-US" dirty="0">
                <a:ea typeface="ヒラギノ角ゴ Pro W3" pitchFamily="122" charset="-128"/>
              </a:rPr>
              <a:t>Manufacturing</a:t>
            </a:r>
          </a:p>
          <a:p>
            <a:pPr lvl="1" algn="just" eaLnBrk="1" hangingPunct="1">
              <a:spcAft>
                <a:spcPct val="0"/>
              </a:spcAft>
            </a:pPr>
            <a:r>
              <a:rPr lang="en-US" altLang="en-US" dirty="0">
                <a:ea typeface="ヒラギノ角ゴ Pro W3" pitchFamily="122" charset="-128"/>
              </a:rPr>
              <a:t>Marketing</a:t>
            </a:r>
          </a:p>
          <a:p>
            <a:pPr lvl="1" algn="just" eaLnBrk="1" hangingPunct="1">
              <a:spcAft>
                <a:spcPct val="0"/>
              </a:spcAft>
            </a:pPr>
            <a:r>
              <a:rPr lang="en-US" altLang="en-US" dirty="0">
                <a:ea typeface="ヒラギノ角ゴ Pro W3" pitchFamily="122" charset="-128"/>
              </a:rPr>
              <a:t>Customer service</a:t>
            </a:r>
          </a:p>
          <a:p>
            <a:pPr eaLnBrk="1" hangingPunct="1"/>
            <a:r>
              <a:rPr lang="en-US" altLang="en-US" dirty="0">
                <a:ea typeface="ヒラギノ角ゴ Pro W3" pitchFamily="122" charset="-128"/>
              </a:rPr>
              <a:t>Functional managers are responsible for decisions and actions within the function. </a:t>
            </a:r>
            <a:endParaRPr lang="en-US" altLang="en-US" dirty="0">
              <a:cs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42F450A8-0444-40EC-B47C-DC51FD0590E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Three Approaches to Organizational Strategy</a:t>
            </a:r>
          </a:p>
        </p:txBody>
      </p:sp>
      <p:sp>
        <p:nvSpPr>
          <p:cNvPr id="47107" name="Content Placeholder 2">
            <a:extLst>
              <a:ext uri="{FF2B5EF4-FFF2-40B4-BE49-F238E27FC236}">
                <a16:creationId xmlns:a16="http://schemas.microsoft.com/office/drawing/2014/main" id="{2722D218-D19C-4431-B720-20E7113B363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planning</a:t>
            </a:r>
          </a:p>
          <a:p>
            <a:pPr lvl="1" eaLnBrk="1" hangingPunct="1"/>
            <a:r>
              <a:rPr lang="en-US" altLang="en-US" dirty="0">
                <a:cs typeface="Arial" panose="020B0604020202020204" pitchFamily="34" charset="0"/>
              </a:rPr>
              <a:t>A formal, top-down planning approach</a:t>
            </a:r>
          </a:p>
          <a:p>
            <a:pPr lvl="1" eaLnBrk="1" hangingPunct="1">
              <a:buFont typeface="Arial" panose="020B0604020202020204" pitchFamily="34" charset="0"/>
              <a:buNone/>
            </a:pPr>
            <a:endParaRPr lang="en-US" altLang="en-US" dirty="0">
              <a:cs typeface="Arial" panose="020B0604020202020204" pitchFamily="34" charset="0"/>
            </a:endParaRPr>
          </a:p>
          <a:p>
            <a:pPr eaLnBrk="1" hangingPunct="1"/>
            <a:r>
              <a:rPr lang="en-US" altLang="en-US" dirty="0">
                <a:ea typeface="ヒラギノ角ゴ Pro W3" pitchFamily="122" charset="-128"/>
              </a:rPr>
              <a:t>Scenario planning</a:t>
            </a:r>
          </a:p>
          <a:p>
            <a:pPr lvl="1" eaLnBrk="1" hangingPunct="1"/>
            <a:r>
              <a:rPr lang="en-US" altLang="en-US" dirty="0">
                <a:cs typeface="Arial" panose="020B0604020202020204" pitchFamily="34" charset="0"/>
              </a:rPr>
              <a:t>A formal, top-down planning approach</a:t>
            </a:r>
          </a:p>
          <a:p>
            <a:pPr lvl="1" eaLnBrk="1" hangingPunct="1">
              <a:buFont typeface="Arial" panose="020B0604020202020204" pitchFamily="34" charset="0"/>
              <a:buNone/>
            </a:pPr>
            <a:endParaRPr lang="en-US" altLang="en-US" dirty="0">
              <a:cs typeface="Arial" panose="020B0604020202020204" pitchFamily="34" charset="0"/>
            </a:endParaRPr>
          </a:p>
          <a:p>
            <a:pPr eaLnBrk="1" hangingPunct="1"/>
            <a:r>
              <a:rPr lang="en-US" altLang="en-US" dirty="0">
                <a:ea typeface="ヒラギノ角ゴ Pro W3" pitchFamily="122" charset="-128"/>
              </a:rPr>
              <a:t>Strategy as planned emergence</a:t>
            </a:r>
          </a:p>
          <a:p>
            <a:pPr lvl="1" eaLnBrk="1" hangingPunct="1"/>
            <a:r>
              <a:rPr lang="en-US" altLang="en-US" dirty="0">
                <a:cs typeface="Arial" panose="020B0604020202020204" pitchFamily="34" charset="0"/>
              </a:rPr>
              <a:t>Begins with a strategic plan, but is less formal</a:t>
            </a:r>
          </a:p>
          <a:p>
            <a:pPr eaLnBrk="1" hangingPunct="1"/>
            <a:endParaRPr lang="en-US" altLang="en-US" dirty="0">
              <a:ea typeface="ヒラギノ角ゴ Pro W3" pitchFamily="122" charset="-128"/>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3264737B-D1C9-4FF8-B002-F92678DE774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16390" name="Picture 2" descr="AFI Strategy Framework graphic">
            <a:extLst>
              <a:ext uri="{FF2B5EF4-FFF2-40B4-BE49-F238E27FC236}">
                <a16:creationId xmlns:a16="http://schemas.microsoft.com/office/drawing/2014/main" id="{35D40B00-67BD-4DD7-9C8A-4B7FEC26CB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71600"/>
            <a:ext cx="7620000"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Placeholder 4">
            <a:extLst>
              <a:ext uri="{FF2B5EF4-FFF2-40B4-BE49-F238E27FC236}">
                <a16:creationId xmlns:a16="http://schemas.microsoft.com/office/drawing/2014/main" id="{E0DF6816-1280-46AD-909F-A15AD140CF6F}"/>
              </a:ext>
            </a:extLst>
          </p:cNvPr>
          <p:cNvSpPr>
            <a:spLocks noGrp="1"/>
          </p:cNvSpPr>
          <p:nvPr>
            <p:ph type="body" sz="quarter" idx="16"/>
          </p:nvPr>
        </p:nvSpPr>
        <p:spPr bwMode="auto">
          <a:xfrm>
            <a:off x="3848100" y="6413500"/>
            <a:ext cx="1371600" cy="350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6A3E24E6-0AE5-4C7E-BBBC-23703D338A1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Top Down Strategic Planning </a:t>
            </a:r>
            <a:r>
              <a:rPr lang="en-US" altLang="en-US" sz="1800" dirty="0">
                <a:ea typeface="ヒラギノ角ゴ Pro W3" pitchFamily="122" charset="-128"/>
              </a:rPr>
              <a:t>(1 of 2)</a:t>
            </a:r>
            <a:r>
              <a:rPr lang="en-US" altLang="en-US" dirty="0">
                <a:ea typeface="ヒラギノ角ゴ Pro W3" pitchFamily="122" charset="-128"/>
              </a:rPr>
              <a:t> </a:t>
            </a:r>
          </a:p>
        </p:txBody>
      </p:sp>
      <p:sp>
        <p:nvSpPr>
          <p:cNvPr id="49155" name="Content Placeholder 2">
            <a:extLst>
              <a:ext uri="{FF2B5EF4-FFF2-40B4-BE49-F238E27FC236}">
                <a16:creationId xmlns:a16="http://schemas.microsoft.com/office/drawing/2014/main" id="{E607A907-0DFD-44B3-BA79-59DB0910C4CF}"/>
              </a:ext>
            </a:extLst>
          </p:cNvPr>
          <p:cNvSpPr>
            <a:spLocks noGrp="1"/>
          </p:cNvSpPr>
          <p:nvPr>
            <p:ph idx="1"/>
          </p:nvPr>
        </p:nvSpPr>
        <p:spPr bwMode="auto">
          <a:xfrm>
            <a:off x="457200" y="1295400"/>
            <a:ext cx="82296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Data-driven strategy process</a:t>
            </a:r>
          </a:p>
          <a:p>
            <a:pPr eaLnBrk="1" hangingPunct="1">
              <a:spcBef>
                <a:spcPct val="0"/>
              </a:spcBef>
              <a:spcAft>
                <a:spcPts val="600"/>
              </a:spcAft>
            </a:pPr>
            <a:r>
              <a:rPr lang="en-US" altLang="en-US" dirty="0">
                <a:ea typeface="ヒラギノ角ゴ Pro W3" pitchFamily="122" charset="-128"/>
              </a:rPr>
              <a:t>Top management attempts to program future success through</a:t>
            </a:r>
          </a:p>
          <a:p>
            <a:pPr lvl="1" eaLnBrk="1" hangingPunct="1">
              <a:spcBef>
                <a:spcPct val="0"/>
              </a:spcBef>
              <a:spcAft>
                <a:spcPts val="600"/>
              </a:spcAft>
            </a:pPr>
            <a:r>
              <a:rPr lang="en-US" altLang="en-US" dirty="0">
                <a:cs typeface="Arial" panose="020B0604020202020204" pitchFamily="34" charset="0"/>
              </a:rPr>
              <a:t>Analysis of:</a:t>
            </a:r>
          </a:p>
          <a:p>
            <a:pPr lvl="2" eaLnBrk="1" hangingPunct="1">
              <a:spcBef>
                <a:spcPct val="0"/>
              </a:spcBef>
              <a:spcAft>
                <a:spcPts val="600"/>
              </a:spcAft>
            </a:pPr>
            <a:r>
              <a:rPr lang="en-US" altLang="en-US" dirty="0">
                <a:cs typeface="Arial" panose="020B0604020202020204" pitchFamily="34" charset="0"/>
              </a:rPr>
              <a:t>Prices</a:t>
            </a:r>
          </a:p>
          <a:p>
            <a:pPr lvl="2" eaLnBrk="1" hangingPunct="1">
              <a:spcBef>
                <a:spcPct val="0"/>
              </a:spcBef>
              <a:spcAft>
                <a:spcPts val="600"/>
              </a:spcAft>
            </a:pPr>
            <a:r>
              <a:rPr lang="en-US" altLang="en-US" dirty="0">
                <a:cs typeface="Arial" panose="020B0604020202020204" pitchFamily="34" charset="0"/>
              </a:rPr>
              <a:t>Costs</a:t>
            </a:r>
          </a:p>
          <a:p>
            <a:pPr lvl="2" eaLnBrk="1" hangingPunct="1">
              <a:spcBef>
                <a:spcPct val="0"/>
              </a:spcBef>
              <a:spcAft>
                <a:spcPts val="600"/>
              </a:spcAft>
            </a:pPr>
            <a:r>
              <a:rPr lang="en-US" altLang="en-US" dirty="0">
                <a:cs typeface="Arial" panose="020B0604020202020204" pitchFamily="34" charset="0"/>
              </a:rPr>
              <a:t>Margins</a:t>
            </a:r>
          </a:p>
          <a:p>
            <a:pPr lvl="2" eaLnBrk="1" hangingPunct="1">
              <a:spcBef>
                <a:spcPct val="0"/>
              </a:spcBef>
              <a:spcAft>
                <a:spcPts val="600"/>
              </a:spcAft>
            </a:pPr>
            <a:r>
              <a:rPr lang="en-US" altLang="en-US" dirty="0">
                <a:cs typeface="Arial" panose="020B0604020202020204" pitchFamily="34" charset="0"/>
              </a:rPr>
              <a:t>Market demand</a:t>
            </a:r>
          </a:p>
          <a:p>
            <a:pPr lvl="2" eaLnBrk="1" hangingPunct="1">
              <a:spcBef>
                <a:spcPct val="0"/>
              </a:spcBef>
              <a:spcAft>
                <a:spcPts val="600"/>
              </a:spcAft>
            </a:pPr>
            <a:r>
              <a:rPr lang="en-US" altLang="en-US" dirty="0">
                <a:cs typeface="Arial" panose="020B0604020202020204" pitchFamily="34" charset="0"/>
              </a:rPr>
              <a:t>Head count</a:t>
            </a:r>
          </a:p>
          <a:p>
            <a:pPr lvl="2" eaLnBrk="1" hangingPunct="1">
              <a:spcBef>
                <a:spcPct val="0"/>
              </a:spcBef>
              <a:spcAft>
                <a:spcPts val="600"/>
              </a:spcAft>
            </a:pPr>
            <a:r>
              <a:rPr lang="en-US" altLang="en-US" dirty="0">
                <a:cs typeface="Arial" panose="020B0604020202020204" pitchFamily="34" charset="0"/>
              </a:rPr>
              <a:t>Production runs</a:t>
            </a:r>
          </a:p>
          <a:p>
            <a:pPr lvl="1" eaLnBrk="1" hangingPunct="1">
              <a:spcBef>
                <a:spcPct val="0"/>
              </a:spcBef>
              <a:spcAft>
                <a:spcPts val="600"/>
              </a:spcAft>
            </a:pPr>
            <a:r>
              <a:rPr lang="en-US" altLang="en-US" dirty="0">
                <a:cs typeface="Arial" panose="020B0604020202020204" pitchFamily="34" charset="0"/>
              </a:rPr>
              <a:t>Five year plans and correlated budgets</a:t>
            </a:r>
          </a:p>
          <a:p>
            <a:pPr lvl="1" eaLnBrk="1" hangingPunct="1">
              <a:spcBef>
                <a:spcPct val="0"/>
              </a:spcBef>
              <a:spcAft>
                <a:spcPts val="600"/>
              </a:spcAft>
            </a:pPr>
            <a:r>
              <a:rPr lang="en-US" altLang="en-US" dirty="0">
                <a:cs typeface="Arial" panose="020B0604020202020204" pitchFamily="34" charset="0"/>
              </a:rPr>
              <a:t>Performance monitoring</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itle 1">
            <a:extLst>
              <a:ext uri="{FF2B5EF4-FFF2-40B4-BE49-F238E27FC236}">
                <a16:creationId xmlns:a16="http://schemas.microsoft.com/office/drawing/2014/main" id="{0920C9BC-5716-440A-8E60-305EF0F28AD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Top-Down Strategic Planning </a:t>
            </a:r>
            <a:r>
              <a:rPr lang="en-US" altLang="en-US" sz="1800" dirty="0"/>
              <a:t>(2 of 2)</a:t>
            </a:r>
          </a:p>
        </p:txBody>
      </p:sp>
      <p:pic>
        <p:nvPicPr>
          <p:cNvPr id="50182" name="Picture 2" descr="Graphic of top-down strategic planning">
            <a:extLst>
              <a:ext uri="{FF2B5EF4-FFF2-40B4-BE49-F238E27FC236}">
                <a16:creationId xmlns:a16="http://schemas.microsoft.com/office/drawing/2014/main" id="{300C8E9D-D38F-4352-886F-56D224C41C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4463" y="1498600"/>
            <a:ext cx="5672137" cy="476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92546B74-AC16-413D-97B9-DADA36FC8AF7}"/>
              </a:ext>
            </a:extLst>
          </p:cNvPr>
          <p:cNvSpPr>
            <a:spLocks noGrp="1"/>
          </p:cNvSpPr>
          <p:nvPr>
            <p:ph idx="1"/>
          </p:nvPr>
        </p:nvSpPr>
        <p:spPr>
          <a:xfrm>
            <a:off x="457200" y="5943600"/>
            <a:ext cx="8229600" cy="609600"/>
          </a:xfrm>
        </p:spPr>
        <p:txBody>
          <a:bodyPr/>
          <a:lstStyle/>
          <a:p>
            <a:r>
              <a:rPr lang="en-US" dirty="0"/>
              <a:t>Exhibit 2.4</a:t>
            </a:r>
          </a:p>
        </p:txBody>
      </p:sp>
      <p:sp>
        <p:nvSpPr>
          <p:cNvPr id="50178" name="Text Placeholder 3">
            <a:extLst>
              <a:ext uri="{FF2B5EF4-FFF2-40B4-BE49-F238E27FC236}">
                <a16:creationId xmlns:a16="http://schemas.microsoft.com/office/drawing/2014/main" id="{1AFC7E52-C7C0-4E16-96C0-BB601230EB70}"/>
              </a:ext>
            </a:extLst>
          </p:cNvPr>
          <p:cNvSpPr>
            <a:spLocks noGrp="1"/>
          </p:cNvSpPr>
          <p:nvPr>
            <p:ph type="body" sz="quarter" idx="11"/>
          </p:nvPr>
        </p:nvSpPr>
        <p:spPr bwMode="auto">
          <a:xfrm>
            <a:off x="3048000" y="6580496"/>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174B872A-9D8E-435F-BF1C-F14A3462F17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Shortcomings of the Top-Down Approach</a:t>
            </a:r>
          </a:p>
        </p:txBody>
      </p:sp>
      <p:sp>
        <p:nvSpPr>
          <p:cNvPr id="52227" name="Content Placeholder 2">
            <a:extLst>
              <a:ext uri="{FF2B5EF4-FFF2-40B4-BE49-F238E27FC236}">
                <a16:creationId xmlns:a16="http://schemas.microsoft.com/office/drawing/2014/main" id="{B7374705-0B58-4DDD-9C9A-01EEEC5BA2D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May not adapt well to change</a:t>
            </a:r>
          </a:p>
          <a:p>
            <a:pPr eaLnBrk="1" hangingPunct="1"/>
            <a:r>
              <a:rPr lang="en-US" altLang="en-US" dirty="0">
                <a:ea typeface="ヒラギノ角ゴ Pro W3" pitchFamily="122" charset="-128"/>
              </a:rPr>
              <a:t>Formulation separate from implementation</a:t>
            </a:r>
          </a:p>
          <a:p>
            <a:pPr eaLnBrk="1" hangingPunct="1"/>
            <a:r>
              <a:rPr lang="en-US" altLang="en-US" dirty="0">
                <a:ea typeface="ヒラギノ角ゴ Pro W3" pitchFamily="122" charset="-128"/>
              </a:rPr>
              <a:t>Information flows one-way</a:t>
            </a:r>
          </a:p>
          <a:p>
            <a:pPr eaLnBrk="1" hangingPunct="1"/>
            <a:r>
              <a:rPr lang="en-US" altLang="en-US" dirty="0">
                <a:ea typeface="ヒラギノ角ゴ Pro W3" pitchFamily="122" charset="-128"/>
              </a:rPr>
              <a:t>Leaders’ future vision can be wrong</a:t>
            </a:r>
          </a:p>
          <a:p>
            <a:pPr eaLnBrk="1" hangingPunct="1"/>
            <a:endParaRPr lang="en-US" altLang="en-US" dirty="0">
              <a:ea typeface="ヒラギノ角ゴ Pro W3" pitchFamily="122" charset="-128"/>
            </a:endParaRPr>
          </a:p>
          <a:p>
            <a:pPr eaLnBrk="1" hangingPunct="1"/>
            <a:r>
              <a:rPr lang="en-US" altLang="en-US" dirty="0">
                <a:ea typeface="ヒラギノ角ゴ Pro W3" pitchFamily="122" charset="-128"/>
              </a:rPr>
              <a:t>Example: Apple</a:t>
            </a:r>
          </a:p>
          <a:p>
            <a:pPr lvl="1" eaLnBrk="1" hangingPunct="1"/>
            <a:r>
              <a:rPr lang="en-US" altLang="en-US" dirty="0">
                <a:cs typeface="Arial" panose="020B0604020202020204" pitchFamily="34" charset="0"/>
              </a:rPr>
              <a:t>Steve Jobs predicted customers needs</a:t>
            </a:r>
          </a:p>
          <a:p>
            <a:pPr lvl="1" eaLnBrk="1" hangingPunct="1"/>
            <a:r>
              <a:rPr lang="en-US" altLang="en-US" dirty="0">
                <a:cs typeface="Arial" panose="020B0604020202020204" pitchFamily="34" charset="0"/>
              </a:rPr>
              <a:t>Apple didn’t engage in market research</a:t>
            </a:r>
          </a:p>
          <a:p>
            <a:pPr lvl="1" eaLnBrk="1" hangingPunct="1"/>
            <a:r>
              <a:rPr lang="en-US" altLang="en-US" dirty="0">
                <a:cs typeface="Arial" panose="020B0604020202020204" pitchFamily="34" charset="0"/>
              </a:rPr>
              <a:t>Since Cook took over, their planning process has evolved</a:t>
            </a:r>
          </a:p>
          <a:p>
            <a:pPr lvl="1" eaLnBrk="1" hangingPunct="1"/>
            <a:endParaRPr lang="en-US" altLang="en-US" dirty="0">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D11E98E8-1906-4F44-8FBF-0164978ED8F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Scenario Planning </a:t>
            </a:r>
            <a:r>
              <a:rPr lang="en-US" altLang="en-US" sz="1800" dirty="0">
                <a:ea typeface="ヒラギノ角ゴ Pro W3" pitchFamily="122" charset="-128"/>
              </a:rPr>
              <a:t>(1 of 2)</a:t>
            </a:r>
          </a:p>
        </p:txBody>
      </p:sp>
      <p:sp>
        <p:nvSpPr>
          <p:cNvPr id="54275" name="Content Placeholder 2">
            <a:extLst>
              <a:ext uri="{FF2B5EF4-FFF2-40B4-BE49-F238E27FC236}">
                <a16:creationId xmlns:a16="http://schemas.microsoft.com/office/drawing/2014/main" id="{CA21BBE0-7CDE-42F0-A906-3C2A578C7B7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Asks “what if” questions:</a:t>
            </a:r>
          </a:p>
          <a:p>
            <a:pPr lvl="1" eaLnBrk="1" hangingPunct="1">
              <a:spcBef>
                <a:spcPct val="0"/>
              </a:spcBef>
              <a:spcAft>
                <a:spcPts val="600"/>
              </a:spcAft>
            </a:pPr>
            <a:r>
              <a:rPr lang="en-US" altLang="en-US" dirty="0">
                <a:cs typeface="Arial" panose="020B0604020202020204" pitchFamily="34" charset="0"/>
              </a:rPr>
              <a:t>Top management envisions different scenarios</a:t>
            </a:r>
          </a:p>
          <a:p>
            <a:pPr lvl="1" eaLnBrk="1" hangingPunct="1">
              <a:spcBef>
                <a:spcPct val="0"/>
              </a:spcBef>
              <a:spcAft>
                <a:spcPts val="600"/>
              </a:spcAft>
            </a:pPr>
            <a:r>
              <a:rPr lang="en-US" altLang="en-US" dirty="0">
                <a:cs typeface="Arial" panose="020B0604020202020204" pitchFamily="34" charset="0"/>
              </a:rPr>
              <a:t>Then they derive strategic responses</a:t>
            </a:r>
          </a:p>
          <a:p>
            <a:pPr lvl="1" eaLnBrk="1" hangingPunct="1">
              <a:spcBef>
                <a:spcPct val="0"/>
              </a:spcBef>
              <a:spcAft>
                <a:spcPts val="600"/>
              </a:spcAft>
            </a:pPr>
            <a:endParaRPr lang="en-US" altLang="en-US" dirty="0">
              <a:cs typeface="Arial" panose="020B0604020202020204" pitchFamily="34" charset="0"/>
            </a:endParaRPr>
          </a:p>
          <a:p>
            <a:pPr eaLnBrk="1" hangingPunct="1">
              <a:spcBef>
                <a:spcPct val="0"/>
              </a:spcBef>
              <a:spcAft>
                <a:spcPts val="600"/>
              </a:spcAft>
            </a:pPr>
            <a:r>
              <a:rPr lang="en-US" altLang="en-US" dirty="0">
                <a:ea typeface="ヒラギノ角ゴ Pro W3" pitchFamily="122" charset="-128"/>
              </a:rPr>
              <a:t>Optimistic and pessimistic futures planned</a:t>
            </a:r>
          </a:p>
          <a:p>
            <a:pPr eaLnBrk="1" hangingPunct="1">
              <a:spcBef>
                <a:spcPct val="0"/>
              </a:spcBef>
              <a:spcAft>
                <a:spcPts val="600"/>
              </a:spcAft>
            </a:pPr>
            <a:endParaRPr lang="en-US" altLang="en-US" dirty="0">
              <a:ea typeface="ヒラギノ角ゴ Pro W3" pitchFamily="122" charset="-128"/>
            </a:endParaRPr>
          </a:p>
          <a:p>
            <a:pPr eaLnBrk="1" hangingPunct="1">
              <a:spcBef>
                <a:spcPct val="0"/>
              </a:spcBef>
              <a:spcAft>
                <a:spcPts val="600"/>
              </a:spcAft>
            </a:pPr>
            <a:r>
              <a:rPr lang="en-US" altLang="en-US" dirty="0">
                <a:ea typeface="ヒラギノ角ゴ Pro W3" pitchFamily="122" charset="-128"/>
              </a:rPr>
              <a:t>Considerations can include:</a:t>
            </a:r>
          </a:p>
          <a:p>
            <a:pPr lvl="1" eaLnBrk="1" hangingPunct="1">
              <a:spcBef>
                <a:spcPct val="0"/>
              </a:spcBef>
              <a:spcAft>
                <a:spcPts val="600"/>
              </a:spcAft>
            </a:pPr>
            <a:r>
              <a:rPr lang="en-US" altLang="en-US" dirty="0">
                <a:cs typeface="Arial" panose="020B0604020202020204" pitchFamily="34" charset="0"/>
              </a:rPr>
              <a:t>New laws </a:t>
            </a:r>
          </a:p>
          <a:p>
            <a:pPr lvl="1" eaLnBrk="1" hangingPunct="1">
              <a:spcBef>
                <a:spcPct val="0"/>
              </a:spcBef>
              <a:spcAft>
                <a:spcPts val="600"/>
              </a:spcAft>
            </a:pPr>
            <a:r>
              <a:rPr lang="en-US" altLang="en-US" dirty="0">
                <a:cs typeface="Arial" panose="020B0604020202020204" pitchFamily="34" charset="0"/>
              </a:rPr>
              <a:t>Demographic shifts</a:t>
            </a:r>
          </a:p>
          <a:p>
            <a:pPr lvl="1" eaLnBrk="1" hangingPunct="1">
              <a:spcBef>
                <a:spcPct val="0"/>
              </a:spcBef>
              <a:spcAft>
                <a:spcPts val="600"/>
              </a:spcAft>
            </a:pPr>
            <a:r>
              <a:rPr lang="en-US" altLang="en-US" dirty="0">
                <a:cs typeface="Arial" panose="020B0604020202020204" pitchFamily="34" charset="0"/>
              </a:rPr>
              <a:t>Changing economic conditions</a:t>
            </a:r>
          </a:p>
          <a:p>
            <a:pPr lvl="1" eaLnBrk="1" hangingPunct="1">
              <a:spcBef>
                <a:spcPct val="0"/>
              </a:spcBef>
              <a:spcAft>
                <a:spcPts val="600"/>
              </a:spcAft>
            </a:pPr>
            <a:r>
              <a:rPr lang="en-US" altLang="en-US" dirty="0">
                <a:cs typeface="Arial" panose="020B0604020202020204" pitchFamily="34" charset="0"/>
              </a:rPr>
              <a:t>Technological advances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a16="http://schemas.microsoft.com/office/drawing/2014/main" id="{A1BF40FA-1066-49AE-B08D-443D93722638}"/>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2" charset="-128"/>
              </a:rPr>
              <a:t>Scenario Planning</a:t>
            </a:r>
            <a:r>
              <a:rPr lang="en-US" altLang="en-US" dirty="0">
                <a:ea typeface="ヒラギノ角ゴ Pro W3" pitchFamily="122" charset="-128"/>
              </a:rPr>
              <a:t> </a:t>
            </a:r>
            <a:r>
              <a:rPr lang="en-US" altLang="en-US" sz="2000" dirty="0">
                <a:ea typeface="ヒラギノ角ゴ Pro W3" pitchFamily="122" charset="-128"/>
              </a:rPr>
              <a:t>(2 of 2)</a:t>
            </a:r>
          </a:p>
        </p:txBody>
      </p:sp>
      <p:pic>
        <p:nvPicPr>
          <p:cNvPr id="55302" name="Picture 2" descr="Graphic showing scenario planning">
            <a:extLst>
              <a:ext uri="{FF2B5EF4-FFF2-40B4-BE49-F238E27FC236}">
                <a16:creationId xmlns:a16="http://schemas.microsoft.com/office/drawing/2014/main" id="{E67EF551-EC08-40D8-834B-D81BB71ABF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450975"/>
            <a:ext cx="583406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CC19862A-F05E-4ADD-82DE-8B4223CE6307}"/>
              </a:ext>
            </a:extLst>
          </p:cNvPr>
          <p:cNvSpPr>
            <a:spLocks noGrp="1"/>
          </p:cNvSpPr>
          <p:nvPr>
            <p:ph idx="1"/>
          </p:nvPr>
        </p:nvSpPr>
        <p:spPr>
          <a:xfrm>
            <a:off x="457200" y="6019800"/>
            <a:ext cx="8229600" cy="533400"/>
          </a:xfrm>
        </p:spPr>
        <p:txBody>
          <a:bodyPr/>
          <a:lstStyle/>
          <a:p>
            <a:r>
              <a:rPr lang="en-US" dirty="0"/>
              <a:t>Exhibit 2.5</a:t>
            </a:r>
          </a:p>
        </p:txBody>
      </p:sp>
      <p:sp>
        <p:nvSpPr>
          <p:cNvPr id="55299" name="Text Placeholder 3">
            <a:extLst>
              <a:ext uri="{FF2B5EF4-FFF2-40B4-BE49-F238E27FC236}">
                <a16:creationId xmlns:a16="http://schemas.microsoft.com/office/drawing/2014/main" id="{2BD79A7B-D2F9-483B-AA2F-08DE10B2BC92}"/>
              </a:ext>
            </a:extLst>
          </p:cNvPr>
          <p:cNvSpPr>
            <a:spLocks noGrp="1"/>
          </p:cNvSpPr>
          <p:nvPr>
            <p:ph type="body" sz="quarter" idx="11"/>
          </p:nvPr>
        </p:nvSpPr>
        <p:spPr bwMode="auto">
          <a:xfrm>
            <a:off x="2667000" y="67056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Title 1">
            <a:extLst>
              <a:ext uri="{FF2B5EF4-FFF2-40B4-BE49-F238E27FC236}">
                <a16:creationId xmlns:a16="http://schemas.microsoft.com/office/drawing/2014/main" id="{6B680432-56FB-45F5-A34C-645ED0D5949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Approaches to Scenario Planning</a:t>
            </a:r>
          </a:p>
        </p:txBody>
      </p:sp>
      <p:sp>
        <p:nvSpPr>
          <p:cNvPr id="57346" name="Content Placeholder 2">
            <a:extLst>
              <a:ext uri="{FF2B5EF4-FFF2-40B4-BE49-F238E27FC236}">
                <a16:creationId xmlns:a16="http://schemas.microsoft.com/office/drawing/2014/main" id="{B5DD64BD-D8CA-41CA-9E21-A86AB8237FE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dirty="0">
                <a:ea typeface="ヒラギノ角ゴ Pro W3" pitchFamily="122" charset="-128"/>
              </a:rPr>
              <a:t>Obtain input from different levels and functions </a:t>
            </a:r>
          </a:p>
          <a:p>
            <a:pPr lvl="1" eaLnBrk="1" hangingPunct="1">
              <a:spcBef>
                <a:spcPct val="0"/>
              </a:spcBef>
            </a:pPr>
            <a:r>
              <a:rPr lang="en-US" altLang="en-US" dirty="0">
                <a:ea typeface="ヒラギノ角ゴ Pro W3" pitchFamily="122" charset="-128"/>
              </a:rPr>
              <a:t>R&amp;D, manufacturing, and marketing and sales</a:t>
            </a:r>
          </a:p>
          <a:p>
            <a:pPr eaLnBrk="1" hangingPunct="1">
              <a:spcBef>
                <a:spcPct val="0"/>
              </a:spcBef>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Determine how to compete situationally</a:t>
            </a:r>
          </a:p>
          <a:p>
            <a:pPr lvl="1" eaLnBrk="1" hangingPunct="1">
              <a:spcBef>
                <a:spcPct val="0"/>
              </a:spcBef>
            </a:pPr>
            <a:r>
              <a:rPr lang="en-US" altLang="en-US" dirty="0">
                <a:ea typeface="ヒラギノ角ゴ Pro W3" pitchFamily="122" charset="-128"/>
              </a:rPr>
              <a:t>Example: UPS </a:t>
            </a:r>
          </a:p>
          <a:p>
            <a:pPr lvl="1" eaLnBrk="1" hangingPunct="1">
              <a:spcBef>
                <a:spcPct val="0"/>
              </a:spcBef>
            </a:pPr>
            <a:r>
              <a:rPr lang="en-US" altLang="en-US" dirty="0">
                <a:ea typeface="ヒラギノ角ゴ Pro W3" pitchFamily="122" charset="-128"/>
              </a:rPr>
              <a:t>What if the price of a barrel of oil was $35, or $100, or even $200?</a:t>
            </a:r>
          </a:p>
          <a:p>
            <a:pPr eaLnBrk="1" hangingPunct="1">
              <a:spcBef>
                <a:spcPct val="0"/>
              </a:spcBef>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Attach probabilities to different future states:</a:t>
            </a:r>
          </a:p>
          <a:p>
            <a:pPr lvl="1" eaLnBrk="1" hangingPunct="1">
              <a:spcBef>
                <a:spcPct val="0"/>
              </a:spcBef>
            </a:pPr>
            <a:r>
              <a:rPr lang="en-US" altLang="en-US" dirty="0">
                <a:cs typeface="Arial" panose="020B0604020202020204" pitchFamily="34" charset="0"/>
              </a:rPr>
              <a:t>Highly likely vs. unlikely</a:t>
            </a:r>
          </a:p>
          <a:p>
            <a:pPr lvl="1" eaLnBrk="1" hangingPunct="1">
              <a:spcBef>
                <a:spcPct val="0"/>
              </a:spcBef>
            </a:pPr>
            <a:r>
              <a:rPr lang="en-US" altLang="en-US" dirty="0">
                <a:cs typeface="Arial" panose="020B0604020202020204" pitchFamily="34" charset="0"/>
              </a:rPr>
              <a:t>85% vs. 2% likely</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Title 1">
            <a:extLst>
              <a:ext uri="{FF2B5EF4-FFF2-40B4-BE49-F238E27FC236}">
                <a16:creationId xmlns:a16="http://schemas.microsoft.com/office/drawing/2014/main" id="{D459AF2B-4B12-4B22-A06B-CC3B7DB6DC0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Black Swan Events</a:t>
            </a:r>
          </a:p>
        </p:txBody>
      </p:sp>
      <p:sp>
        <p:nvSpPr>
          <p:cNvPr id="58370" name="Content Placeholder 2">
            <a:extLst>
              <a:ext uri="{FF2B5EF4-FFF2-40B4-BE49-F238E27FC236}">
                <a16:creationId xmlns:a16="http://schemas.microsoft.com/office/drawing/2014/main" id="{C11CFA37-F91E-447A-AC20-50E5BB330C54}"/>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high impact of a highly improbable event.</a:t>
            </a:r>
          </a:p>
          <a:p>
            <a:pPr eaLnBrk="1" hangingPunct="1"/>
            <a:r>
              <a:rPr lang="en-US" altLang="en-US" dirty="0">
                <a:ea typeface="ヒラギノ角ゴ Pro W3" pitchFamily="122" charset="-128"/>
              </a:rPr>
              <a:t>In the past, most people assumed that all swans were white.</a:t>
            </a:r>
          </a:p>
          <a:p>
            <a:pPr lvl="1" eaLnBrk="1" hangingPunct="1"/>
            <a:r>
              <a:rPr lang="en-US" altLang="en-US" dirty="0">
                <a:cs typeface="Arial" panose="020B0604020202020204" pitchFamily="34" charset="0"/>
              </a:rPr>
              <a:t>When they first encountered swans that were black, they were surprised. </a:t>
            </a:r>
          </a:p>
          <a:p>
            <a:pPr eaLnBrk="1" hangingPunct="1">
              <a:spcBef>
                <a:spcPct val="0"/>
              </a:spcBef>
            </a:pPr>
            <a:r>
              <a:rPr lang="en-US" altLang="en-US" dirty="0">
                <a:ea typeface="ヒラギノ角ゴ Pro W3" pitchFamily="122" charset="-128"/>
                <a:cs typeface="Arial" panose="020B0604020202020204" pitchFamily="34" charset="0"/>
              </a:rPr>
              <a:t>Examples:</a:t>
            </a:r>
          </a:p>
          <a:p>
            <a:pPr lvl="1" eaLnBrk="1" hangingPunct="1">
              <a:spcBef>
                <a:spcPct val="0"/>
              </a:spcBef>
            </a:pPr>
            <a:r>
              <a:rPr lang="en-US" altLang="en-US" dirty="0">
                <a:ea typeface="ヒラギノ角ゴ Pro W3" pitchFamily="122" charset="-128"/>
                <a:cs typeface="Arial" panose="020B0604020202020204" pitchFamily="34" charset="0"/>
              </a:rPr>
              <a:t>Security breach of an IT system</a:t>
            </a:r>
          </a:p>
          <a:p>
            <a:pPr lvl="1" eaLnBrk="1" hangingPunct="1">
              <a:spcBef>
                <a:spcPct val="0"/>
              </a:spcBef>
            </a:pPr>
            <a:r>
              <a:rPr lang="en-US" altLang="en-US" dirty="0">
                <a:cs typeface="Arial" panose="020B0604020202020204" pitchFamily="34" charset="0"/>
              </a:rPr>
              <a:t>Accounting Scandals: Enron</a:t>
            </a:r>
          </a:p>
          <a:p>
            <a:pPr lvl="1" eaLnBrk="1" hangingPunct="1">
              <a:spcBef>
                <a:spcPct val="0"/>
              </a:spcBef>
            </a:pPr>
            <a:r>
              <a:rPr lang="en-US" altLang="en-US" dirty="0">
                <a:cs typeface="Arial" panose="020B0604020202020204" pitchFamily="34" charset="0"/>
              </a:rPr>
              <a:t>Real Estate Bubble: 2008 financial crisis</a:t>
            </a:r>
          </a:p>
          <a:p>
            <a:pPr lvl="1" eaLnBrk="1" hangingPunct="1">
              <a:spcBef>
                <a:spcPct val="0"/>
              </a:spcBef>
            </a:pPr>
            <a:endParaRPr lang="en-US" altLang="en-US" dirty="0">
              <a:cs typeface="Arial" panose="020B0604020202020204"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Title 1">
            <a:extLst>
              <a:ext uri="{FF2B5EF4-FFF2-40B4-BE49-F238E27FC236}">
                <a16:creationId xmlns:a16="http://schemas.microsoft.com/office/drawing/2014/main" id="{5CEBD825-4FB3-4671-9388-0DD552DE76D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Questions to Ask in Scenario Planning</a:t>
            </a:r>
          </a:p>
        </p:txBody>
      </p:sp>
      <p:sp>
        <p:nvSpPr>
          <p:cNvPr id="59394" name="Content Placeholder 2">
            <a:extLst>
              <a:ext uri="{FF2B5EF4-FFF2-40B4-BE49-F238E27FC236}">
                <a16:creationId xmlns:a16="http://schemas.microsoft.com/office/drawing/2014/main" id="{B5DA1646-065D-4A33-A351-72633E4073D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dirty="0">
                <a:ea typeface="ヒラギノ角ゴ Pro W3" pitchFamily="122" charset="-128"/>
              </a:rPr>
              <a:t>What resources and capabilities do we need to compete successfully in each scenario? </a:t>
            </a:r>
          </a:p>
          <a:p>
            <a:pPr eaLnBrk="1" hangingPunct="1">
              <a:spcBef>
                <a:spcPct val="0"/>
              </a:spcBef>
              <a:buFont typeface="Arial" panose="020B0604020202020204" pitchFamily="34" charset="0"/>
              <a:buNone/>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What strategic initiatives should we put in place to respond to each scenario? </a:t>
            </a:r>
          </a:p>
          <a:p>
            <a:pPr eaLnBrk="1" hangingPunct="1">
              <a:spcBef>
                <a:spcPct val="0"/>
              </a:spcBef>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How can we shape our expected future environment?</a:t>
            </a:r>
            <a:endParaRPr lang="en-US" altLang="en-US" dirty="0">
              <a:cs typeface="Arial" panose="020B0604020202020204"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FB784CFB-D459-4DD2-BF0C-4C6539527EF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Strategy as Planned Emergence</a:t>
            </a:r>
          </a:p>
        </p:txBody>
      </p:sp>
      <p:sp>
        <p:nvSpPr>
          <p:cNvPr id="61443" name="Content Placeholder 2">
            <a:extLst>
              <a:ext uri="{FF2B5EF4-FFF2-40B4-BE49-F238E27FC236}">
                <a16:creationId xmlns:a16="http://schemas.microsoft.com/office/drawing/2014/main" id="{7CA10209-3CD1-4A7A-8424-427AD1BCA13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Top Down and Bottom Up</a:t>
            </a:r>
          </a:p>
          <a:p>
            <a:pPr lvl="1" eaLnBrk="1" hangingPunct="1"/>
            <a:r>
              <a:rPr lang="en-US" altLang="en-US" dirty="0">
                <a:cs typeface="Arial" panose="020B0604020202020204" pitchFamily="34" charset="0"/>
              </a:rPr>
              <a:t>Bottom-up strategic initiatives emerge</a:t>
            </a:r>
          </a:p>
          <a:p>
            <a:pPr lvl="1" eaLnBrk="1" hangingPunct="1"/>
            <a:r>
              <a:rPr lang="en-US" altLang="en-US" dirty="0">
                <a:cs typeface="Arial" panose="020B0604020202020204" pitchFamily="34" charset="0"/>
              </a:rPr>
              <a:t>Evaluated &amp; coordinated by management</a:t>
            </a:r>
          </a:p>
          <a:p>
            <a:pPr eaLnBrk="1" hangingPunct="1"/>
            <a:endParaRPr lang="en-US" altLang="en-US" dirty="0">
              <a:ea typeface="ヒラギノ角ゴ Pro W3" pitchFamily="122" charset="-128"/>
            </a:endParaRPr>
          </a:p>
          <a:p>
            <a:pPr eaLnBrk="1" hangingPunct="1"/>
            <a:r>
              <a:rPr lang="en-US" altLang="en-US" dirty="0">
                <a:ea typeface="ヒラギノ角ゴ Pro W3" pitchFamily="122" charset="-128"/>
              </a:rPr>
              <a:t>Relies on data, plus:</a:t>
            </a:r>
          </a:p>
          <a:p>
            <a:pPr lvl="1" eaLnBrk="1" hangingPunct="1"/>
            <a:r>
              <a:rPr lang="en-US" altLang="en-US" dirty="0">
                <a:cs typeface="Arial" panose="020B0604020202020204" pitchFamily="34" charset="0"/>
              </a:rPr>
              <a:t>Personal experience</a:t>
            </a:r>
          </a:p>
          <a:p>
            <a:pPr lvl="1" eaLnBrk="1" hangingPunct="1"/>
            <a:r>
              <a:rPr lang="en-US" altLang="en-US" dirty="0">
                <a:cs typeface="Arial" panose="020B0604020202020204" pitchFamily="34" charset="0"/>
              </a:rPr>
              <a:t>Deep domain expertise</a:t>
            </a:r>
          </a:p>
          <a:p>
            <a:pPr lvl="1" eaLnBrk="1" hangingPunct="1"/>
            <a:r>
              <a:rPr lang="en-US" altLang="en-US" dirty="0">
                <a:cs typeface="Arial" panose="020B0604020202020204" pitchFamily="34" charset="0"/>
              </a:rPr>
              <a:t>Front line employee insights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95E4FB7E-8424-4226-9094-E9FE401508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Key Points About Strategy</a:t>
            </a:r>
          </a:p>
        </p:txBody>
      </p:sp>
      <p:sp>
        <p:nvSpPr>
          <p:cNvPr id="63491" name="Content Placeholder 2">
            <a:extLst>
              <a:ext uri="{FF2B5EF4-FFF2-40B4-BE49-F238E27FC236}">
                <a16:creationId xmlns:a16="http://schemas.microsoft.com/office/drawing/2014/main" id="{9C60AF98-62EA-4218-853C-5C873CD5D9A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Intended strategy</a:t>
            </a:r>
          </a:p>
          <a:p>
            <a:pPr lvl="1" eaLnBrk="1" hangingPunct="1"/>
            <a:r>
              <a:rPr lang="en-US" altLang="en-US" dirty="0">
                <a:cs typeface="Arial" panose="020B0604020202020204" pitchFamily="34" charset="0"/>
              </a:rPr>
              <a:t>The outcome of a rational and structured top-down strategic plan</a:t>
            </a:r>
          </a:p>
          <a:p>
            <a:pPr eaLnBrk="1" hangingPunct="1"/>
            <a:r>
              <a:rPr lang="en-US" altLang="en-US" dirty="0">
                <a:ea typeface="ヒラギノ角ゴ Pro W3" pitchFamily="122" charset="-128"/>
              </a:rPr>
              <a:t>Realized strategy</a:t>
            </a:r>
          </a:p>
          <a:p>
            <a:pPr lvl="1" eaLnBrk="1" hangingPunct="1"/>
            <a:r>
              <a:rPr lang="en-US" altLang="en-US" dirty="0">
                <a:cs typeface="Arial" panose="020B0604020202020204" pitchFamily="34" charset="0"/>
              </a:rPr>
              <a:t>Combination of intended and emergent strategy</a:t>
            </a:r>
          </a:p>
          <a:p>
            <a:pPr eaLnBrk="1" hangingPunct="1"/>
            <a:r>
              <a:rPr lang="en-US" altLang="en-US" dirty="0">
                <a:ea typeface="ヒラギノ角ゴ Pro W3" pitchFamily="122" charset="-128"/>
              </a:rPr>
              <a:t>Emergent strategy</a:t>
            </a:r>
          </a:p>
          <a:p>
            <a:pPr lvl="1" eaLnBrk="1" hangingPunct="1"/>
            <a:r>
              <a:rPr lang="en-US" altLang="en-US" dirty="0">
                <a:cs typeface="Arial" panose="020B0604020202020204" pitchFamily="34" charset="0"/>
              </a:rPr>
              <a:t>Any unplanned strategic initiative </a:t>
            </a:r>
          </a:p>
          <a:p>
            <a:pPr lvl="1" eaLnBrk="1" hangingPunct="1"/>
            <a:r>
              <a:rPr lang="en-US" altLang="en-US" dirty="0">
                <a:cs typeface="Arial" panose="020B0604020202020204" pitchFamily="34" charset="0"/>
              </a:rPr>
              <a:t>Bubbles up from the bottom of the organization</a:t>
            </a:r>
          </a:p>
          <a:p>
            <a:pPr lvl="1" eaLnBrk="1" hangingPunct="1"/>
            <a:r>
              <a:rPr lang="en-US" altLang="en-US" dirty="0">
                <a:cs typeface="Arial" panose="020B0604020202020204" pitchFamily="34" charset="0"/>
              </a:rPr>
              <a:t>Can influence and shape a firm’s overall strategy</a:t>
            </a:r>
          </a:p>
          <a:p>
            <a:pPr eaLnBrk="1" hangingPunct="1"/>
            <a:endParaRPr lang="en-US" altLang="en-US" dirty="0">
              <a:ea typeface="ヒラギノ角ゴ Pro W3" pitchFamily="122" charset="-128"/>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55E17E0-529C-4757-BA53-52A6ABF002A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Learning Objectives</a:t>
            </a:r>
          </a:p>
        </p:txBody>
      </p:sp>
      <p:sp>
        <p:nvSpPr>
          <p:cNvPr id="17411" name="Content Placeholder 2">
            <a:extLst>
              <a:ext uri="{FF2B5EF4-FFF2-40B4-BE49-F238E27FC236}">
                <a16:creationId xmlns:a16="http://schemas.microsoft.com/office/drawing/2014/main" id="{88E928AF-3002-44AF-AB74-82549BE3A9B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2-1	Explain the role of strategic leaders and what they do.</a:t>
            </a:r>
          </a:p>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2-2	Outline how you can become a strategic leader.</a:t>
            </a:r>
          </a:p>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2-3	Describe the roles of corporate, business, and functional managers in strategy formulation and implementation.</a:t>
            </a:r>
          </a:p>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2-4	Evaluate top-down strategic planning, scenario planning, and strategy as planned emergence.</a:t>
            </a:r>
          </a:p>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2-5	Assess the relationship between stakeholder strategy and sustainable competitive advantage.</a:t>
            </a:r>
          </a:p>
          <a:p>
            <a:pPr marL="1371600" indent="-1371600" eaLnBrk="1" hangingPunct="1">
              <a:lnSpc>
                <a:spcPct val="80000"/>
              </a:lnSpc>
              <a:buFont typeface="Arial" panose="020B0604020202020204" pitchFamily="34" charset="0"/>
              <a:buNone/>
            </a:pPr>
            <a:r>
              <a:rPr lang="en-US" altLang="en-US" dirty="0">
                <a:latin typeface="Arial" panose="020B0604020202020204" pitchFamily="34" charset="0"/>
                <a:cs typeface="Arial" panose="020B0604020202020204" pitchFamily="34" charset="0"/>
              </a:rPr>
              <a:t>LO 2-6	Conduct a stakeholder impact analysis.</a:t>
            </a: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26E7291E-7CAA-470D-9B41-24751243A5C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Intended vs. Realized Strategy</a:t>
            </a:r>
          </a:p>
        </p:txBody>
      </p:sp>
      <p:pic>
        <p:nvPicPr>
          <p:cNvPr id="64518" name="Picture 1" descr="Graphic showing the difference in intended versus realized strategies.">
            <a:extLst>
              <a:ext uri="{FF2B5EF4-FFF2-40B4-BE49-F238E27FC236}">
                <a16:creationId xmlns:a16="http://schemas.microsoft.com/office/drawing/2014/main" id="{67899E05-F3EB-4830-A4C1-6948777264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25575"/>
            <a:ext cx="7488238" cy="48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D091B097-EBB5-4CE9-BA33-4A6514068A2F}"/>
              </a:ext>
            </a:extLst>
          </p:cNvPr>
          <p:cNvSpPr>
            <a:spLocks noGrp="1"/>
          </p:cNvSpPr>
          <p:nvPr>
            <p:ph type="body" sz="quarter" idx="16"/>
          </p:nvPr>
        </p:nvSpPr>
        <p:spPr/>
        <p:txBody>
          <a:bodyPr/>
          <a:lstStyle/>
          <a:p>
            <a:r>
              <a:rPr lang="en-US" dirty="0">
                <a:hlinkClick r:id="rId4" action="ppaction://hlinksldjump"/>
              </a:rPr>
              <a:t>Jump to Appendix 7 for long description.</a:t>
            </a:r>
            <a:endParaRPr 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EF1016D0-2383-454B-A810-475698D69B6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Initiatives</a:t>
            </a:r>
          </a:p>
        </p:txBody>
      </p:sp>
      <p:sp>
        <p:nvSpPr>
          <p:cNvPr id="66563" name="Content Placeholder 2">
            <a:extLst>
              <a:ext uri="{FF2B5EF4-FFF2-40B4-BE49-F238E27FC236}">
                <a16:creationId xmlns:a16="http://schemas.microsoft.com/office/drawing/2014/main" id="{8C374614-922C-40B2-AA45-920579648BD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Any activity a firm pursues to explore and develop</a:t>
            </a:r>
          </a:p>
          <a:p>
            <a:pPr lvl="1" eaLnBrk="1" hangingPunct="1"/>
            <a:r>
              <a:rPr lang="en-US" altLang="en-US" dirty="0">
                <a:cs typeface="Arial" panose="020B0604020202020204" pitchFamily="34" charset="0"/>
              </a:rPr>
              <a:t>New products and processes</a:t>
            </a:r>
          </a:p>
          <a:p>
            <a:pPr lvl="1" eaLnBrk="1" hangingPunct="1"/>
            <a:r>
              <a:rPr lang="en-US" altLang="en-US" dirty="0">
                <a:cs typeface="Arial" panose="020B0604020202020204" pitchFamily="34" charset="0"/>
              </a:rPr>
              <a:t>New markets</a:t>
            </a:r>
          </a:p>
          <a:p>
            <a:pPr lvl="1" eaLnBrk="1" hangingPunct="1"/>
            <a:r>
              <a:rPr lang="en-US" altLang="en-US" dirty="0">
                <a:cs typeface="Arial" panose="020B0604020202020204" pitchFamily="34" charset="0"/>
              </a:rPr>
              <a:t>New ventures</a:t>
            </a:r>
          </a:p>
          <a:p>
            <a:pPr lvl="1" eaLnBrk="1" hangingPunct="1"/>
            <a:endParaRPr lang="en-US" altLang="en-US" dirty="0">
              <a:cs typeface="Arial" panose="020B0604020202020204" pitchFamily="34" charset="0"/>
            </a:endParaRPr>
          </a:p>
          <a:p>
            <a:pPr eaLnBrk="1" hangingPunct="1"/>
            <a:r>
              <a:rPr lang="en-US" altLang="en-US" dirty="0">
                <a:ea typeface="ヒラギノ角ゴ Pro W3" pitchFamily="122" charset="-128"/>
              </a:rPr>
              <a:t>Can bubble up from deep within a firm through:</a:t>
            </a:r>
          </a:p>
          <a:p>
            <a:pPr lvl="1" eaLnBrk="1" hangingPunct="1"/>
            <a:r>
              <a:rPr lang="en-US" altLang="en-US" dirty="0">
                <a:cs typeface="Arial" panose="020B0604020202020204" pitchFamily="34" charset="0"/>
              </a:rPr>
              <a:t>Autonomous actions</a:t>
            </a:r>
          </a:p>
          <a:p>
            <a:pPr lvl="1" eaLnBrk="1" hangingPunct="1"/>
            <a:r>
              <a:rPr lang="en-US" altLang="en-US" dirty="0">
                <a:cs typeface="Arial" panose="020B0604020202020204" pitchFamily="34" charset="0"/>
              </a:rPr>
              <a:t>Serendipity  </a:t>
            </a:r>
          </a:p>
          <a:p>
            <a:pPr lvl="1" eaLnBrk="1" hangingPunct="1"/>
            <a:r>
              <a:rPr lang="en-US" altLang="en-US" dirty="0">
                <a:cs typeface="Arial" panose="020B0604020202020204" pitchFamily="34" charset="0"/>
              </a:rPr>
              <a:t>Resource-allocation process (RAP)</a:t>
            </a:r>
          </a:p>
          <a:p>
            <a:pPr eaLnBrk="1" hangingPunct="1"/>
            <a:endParaRPr lang="en-US" altLang="en-US" dirty="0">
              <a:ea typeface="ヒラギノ角ゴ Pro W3" pitchFamily="122" charset="-128"/>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6948CC16-38F9-4B4C-A6E5-0AE0FF5536AC}"/>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Autonomous Actions, Serendipity, and the Resource Allocation Process (RAP)</a:t>
            </a:r>
          </a:p>
        </p:txBody>
      </p:sp>
      <p:sp>
        <p:nvSpPr>
          <p:cNvPr id="68611" name="Content Placeholder 2">
            <a:extLst>
              <a:ext uri="{FF2B5EF4-FFF2-40B4-BE49-F238E27FC236}">
                <a16:creationId xmlns:a16="http://schemas.microsoft.com/office/drawing/2014/main" id="{6DF33F57-9508-4BE3-81C1-1D57BCE4B40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Autonomous Actions</a:t>
            </a:r>
          </a:p>
          <a:p>
            <a:pPr lvl="1" eaLnBrk="1" hangingPunct="1">
              <a:spcBef>
                <a:spcPct val="0"/>
              </a:spcBef>
              <a:spcAft>
                <a:spcPts val="600"/>
              </a:spcAft>
            </a:pPr>
            <a:r>
              <a:rPr lang="en-US" altLang="en-US" dirty="0">
                <a:cs typeface="Arial" panose="020B0604020202020204" pitchFamily="34" charset="0"/>
              </a:rPr>
              <a:t>Strategic initiatives undertaken by employees</a:t>
            </a:r>
          </a:p>
          <a:p>
            <a:pPr lvl="1" eaLnBrk="1" hangingPunct="1">
              <a:spcBef>
                <a:spcPct val="0"/>
              </a:spcBef>
              <a:spcAft>
                <a:spcPts val="600"/>
              </a:spcAft>
            </a:pPr>
            <a:r>
              <a:rPr lang="en-US" altLang="en-US" dirty="0">
                <a:cs typeface="Arial" panose="020B0604020202020204" pitchFamily="34" charset="0"/>
              </a:rPr>
              <a:t>In response to unexpected situations</a:t>
            </a:r>
          </a:p>
          <a:p>
            <a:pPr eaLnBrk="1" hangingPunct="1">
              <a:spcBef>
                <a:spcPct val="0"/>
              </a:spcBef>
              <a:spcAft>
                <a:spcPts val="600"/>
              </a:spcAft>
            </a:pPr>
            <a:endParaRPr lang="en-US" altLang="en-US" dirty="0">
              <a:ea typeface="ヒラギノ角ゴ Pro W3" pitchFamily="122" charset="-128"/>
            </a:endParaRPr>
          </a:p>
          <a:p>
            <a:pPr eaLnBrk="1" hangingPunct="1">
              <a:spcBef>
                <a:spcPct val="0"/>
              </a:spcBef>
              <a:spcAft>
                <a:spcPts val="600"/>
              </a:spcAft>
            </a:pPr>
            <a:r>
              <a:rPr lang="en-US" altLang="en-US" dirty="0">
                <a:ea typeface="ヒラギノ角ゴ Pro W3" pitchFamily="122" charset="-128"/>
              </a:rPr>
              <a:t>Serendipity  </a:t>
            </a:r>
          </a:p>
          <a:p>
            <a:pPr lvl="1" eaLnBrk="1" hangingPunct="1">
              <a:spcBef>
                <a:spcPct val="0"/>
              </a:spcBef>
              <a:spcAft>
                <a:spcPts val="600"/>
              </a:spcAft>
            </a:pPr>
            <a:r>
              <a:rPr lang="en-US" altLang="en-US" dirty="0">
                <a:cs typeface="Arial" panose="020B0604020202020204" pitchFamily="34" charset="0"/>
              </a:rPr>
              <a:t>Random events, surprises, coincidences</a:t>
            </a:r>
          </a:p>
          <a:p>
            <a:pPr lvl="1" eaLnBrk="1" hangingPunct="1">
              <a:spcBef>
                <a:spcPct val="0"/>
              </a:spcBef>
              <a:spcAft>
                <a:spcPts val="600"/>
              </a:spcAft>
            </a:pPr>
            <a:r>
              <a:rPr lang="en-US" altLang="en-US" dirty="0">
                <a:cs typeface="Arial" panose="020B0604020202020204" pitchFamily="34" charset="0"/>
              </a:rPr>
              <a:t>Has an effect on strategic initiatives</a:t>
            </a:r>
          </a:p>
          <a:p>
            <a:pPr eaLnBrk="1" hangingPunct="1">
              <a:spcBef>
                <a:spcPct val="0"/>
              </a:spcBef>
              <a:spcAft>
                <a:spcPts val="600"/>
              </a:spcAft>
            </a:pPr>
            <a:endParaRPr lang="en-US" altLang="en-US" dirty="0">
              <a:ea typeface="ヒラギノ角ゴ Pro W3" pitchFamily="122" charset="-128"/>
            </a:endParaRPr>
          </a:p>
          <a:p>
            <a:pPr eaLnBrk="1" hangingPunct="1">
              <a:spcBef>
                <a:spcPct val="0"/>
              </a:spcBef>
              <a:spcAft>
                <a:spcPts val="600"/>
              </a:spcAft>
            </a:pPr>
            <a:r>
              <a:rPr lang="en-US" altLang="en-US" dirty="0">
                <a:ea typeface="ヒラギノ角ゴ Pro W3" pitchFamily="122" charset="-128"/>
              </a:rPr>
              <a:t>Resource-Allocation Process (RAP)</a:t>
            </a:r>
          </a:p>
          <a:p>
            <a:pPr lvl="1" eaLnBrk="1" hangingPunct="1">
              <a:spcBef>
                <a:spcPct val="0"/>
              </a:spcBef>
              <a:spcAft>
                <a:spcPts val="600"/>
              </a:spcAft>
            </a:pPr>
            <a:r>
              <a:rPr lang="en-US" altLang="en-US" dirty="0">
                <a:cs typeface="Arial" panose="020B0604020202020204" pitchFamily="34" charset="0"/>
              </a:rPr>
              <a:t>How a firm allocates resources based on policy</a:t>
            </a:r>
          </a:p>
          <a:p>
            <a:pPr lvl="1" eaLnBrk="1" hangingPunct="1">
              <a:spcBef>
                <a:spcPct val="0"/>
              </a:spcBef>
              <a:spcAft>
                <a:spcPts val="600"/>
              </a:spcAft>
            </a:pPr>
            <a:r>
              <a:rPr lang="en-US" altLang="en-US" dirty="0">
                <a:cs typeface="Arial" panose="020B0604020202020204" pitchFamily="34" charset="0"/>
              </a:rPr>
              <a:t>Helps shape realized strategy</a:t>
            </a:r>
          </a:p>
          <a:p>
            <a:pPr eaLnBrk="1" hangingPunct="1"/>
            <a:endParaRPr lang="en-US" altLang="en-US" dirty="0">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72D742B0-2B8C-4B86-A25E-4C6DE8ECC55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Companies with Good </a:t>
            </a:r>
            <a:r>
              <a:rPr lang="en-US" altLang="en-US">
                <a:ea typeface="ヒラギノ角ゴ Pro W3" pitchFamily="122" charset="-128"/>
              </a:rPr>
              <a:t>Strategy Are </a:t>
            </a:r>
            <a:r>
              <a:rPr lang="en-US" altLang="en-US" dirty="0">
                <a:ea typeface="ヒラギノ角ゴ Pro W3" pitchFamily="122" charset="-128"/>
              </a:rPr>
              <a:t>Valuable</a:t>
            </a:r>
            <a:endParaRPr lang="en-US" altLang="en-US" sz="2400" dirty="0">
              <a:ea typeface="ヒラギノ角ゴ Pro W3" pitchFamily="122" charset="-128"/>
            </a:endParaRPr>
          </a:p>
        </p:txBody>
      </p:sp>
      <p:sp>
        <p:nvSpPr>
          <p:cNvPr id="70659" name="Content Placeholder 2">
            <a:extLst>
              <a:ext uri="{FF2B5EF4-FFF2-40B4-BE49-F238E27FC236}">
                <a16:creationId xmlns:a16="http://schemas.microsoft.com/office/drawing/2014/main" id="{6103D8F2-707D-4DD8-860A-A70601AB01B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Companies with a good strategy:</a:t>
            </a:r>
          </a:p>
          <a:p>
            <a:pPr lvl="1" eaLnBrk="1" hangingPunct="1"/>
            <a:r>
              <a:rPr lang="en-US" altLang="en-US" dirty="0">
                <a:cs typeface="Arial" panose="020B0604020202020204" pitchFamily="34" charset="0"/>
              </a:rPr>
              <a:t>Provide products or services to consumers at an affordable price</a:t>
            </a:r>
          </a:p>
          <a:p>
            <a:pPr lvl="1" eaLnBrk="1" hangingPunct="1"/>
            <a:r>
              <a:rPr lang="en-US" altLang="en-US" dirty="0">
                <a:cs typeface="Arial" panose="020B0604020202020204" pitchFamily="34" charset="0"/>
              </a:rPr>
              <a:t>Make a profit</a:t>
            </a:r>
          </a:p>
          <a:p>
            <a:pPr lvl="1" eaLnBrk="1" hangingPunct="1"/>
            <a:r>
              <a:rPr lang="en-US" altLang="en-US" dirty="0">
                <a:cs typeface="Arial" panose="020B0604020202020204" pitchFamily="34" charset="0"/>
              </a:rPr>
              <a:t>Can provide benefits such as:</a:t>
            </a:r>
          </a:p>
          <a:p>
            <a:pPr lvl="2" eaLnBrk="1" hangingPunct="1"/>
            <a:r>
              <a:rPr lang="en-US" altLang="en-US" dirty="0">
                <a:cs typeface="Arial" panose="020B0604020202020204" pitchFamily="34" charset="0"/>
              </a:rPr>
              <a:t>Education, infrastructure, public safety, health care, clean water and air</a:t>
            </a:r>
          </a:p>
          <a:p>
            <a:pPr lvl="1" eaLnBrk="1" hangingPunct="1"/>
            <a:endParaRPr lang="en-US" altLang="en-US" dirty="0">
              <a:cs typeface="Arial" panose="020B0604020202020204" pitchFamily="34" charset="0"/>
            </a:endParaRPr>
          </a:p>
          <a:p>
            <a:pPr eaLnBrk="1" hangingPunct="1"/>
            <a:r>
              <a:rPr lang="en-US" altLang="en-US" dirty="0">
                <a:ea typeface="ヒラギノ角ゴ Pro W3" pitchFamily="122" charset="-128"/>
              </a:rPr>
              <a:t>Strategic failure is expensive</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0DC07333-C785-424E-B663-2106CF4056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Stakeholders</a:t>
            </a:r>
            <a:endParaRPr lang="en-US" altLang="en-US" sz="2400" dirty="0">
              <a:ea typeface="ヒラギノ角ゴ Pro W3" pitchFamily="122" charset="-128"/>
            </a:endParaRPr>
          </a:p>
        </p:txBody>
      </p:sp>
      <p:sp>
        <p:nvSpPr>
          <p:cNvPr id="72707" name="Content Placeholder 2">
            <a:extLst>
              <a:ext uri="{FF2B5EF4-FFF2-40B4-BE49-F238E27FC236}">
                <a16:creationId xmlns:a16="http://schemas.microsoft.com/office/drawing/2014/main" id="{A19608AD-EFF8-44A5-B35C-C3D0CF3507B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pPr>
            <a:r>
              <a:rPr lang="en-US" altLang="en-US" dirty="0">
                <a:cs typeface="Arial" panose="020B0604020202020204" pitchFamily="34" charset="0"/>
              </a:rPr>
              <a:t>Organizations, groups, and individuals</a:t>
            </a:r>
          </a:p>
          <a:p>
            <a:pPr eaLnBrk="1" hangingPunct="1">
              <a:lnSpc>
                <a:spcPct val="90000"/>
              </a:lnSpc>
            </a:pPr>
            <a:r>
              <a:rPr lang="en-US" altLang="en-US" dirty="0">
                <a:cs typeface="Arial" panose="020B0604020202020204" pitchFamily="34" charset="0"/>
              </a:rPr>
              <a:t>Can affect or are affected by a firm</a:t>
            </a:r>
            <a:r>
              <a:rPr lang="en-US" altLang="en-US" dirty="0"/>
              <a:t>’</a:t>
            </a:r>
            <a:r>
              <a:rPr lang="en-US" altLang="ja-JP" dirty="0"/>
              <a:t>s actions</a:t>
            </a:r>
          </a:p>
          <a:p>
            <a:pPr eaLnBrk="1" hangingPunct="1">
              <a:lnSpc>
                <a:spcPct val="90000"/>
              </a:lnSpc>
            </a:pPr>
            <a:r>
              <a:rPr lang="en-US" altLang="en-US" dirty="0">
                <a:ea typeface="ヒラギノ角ゴ Pro W3" pitchFamily="122" charset="-128"/>
              </a:rPr>
              <a:t>Have an interest in the performance and survival of the firm</a:t>
            </a:r>
          </a:p>
          <a:p>
            <a:pPr eaLnBrk="1" hangingPunct="1">
              <a:lnSpc>
                <a:spcPct val="90000"/>
              </a:lnSpc>
            </a:pPr>
            <a:endParaRPr lang="en-US" altLang="en-US" dirty="0">
              <a:ea typeface="ヒラギノ角ゴ Pro W3" pitchFamily="122" charset="-128"/>
            </a:endParaRPr>
          </a:p>
          <a:p>
            <a:pPr eaLnBrk="1" hangingPunct="1">
              <a:lnSpc>
                <a:spcPct val="90000"/>
              </a:lnSpc>
            </a:pPr>
            <a:r>
              <a:rPr lang="en-US" altLang="en-US" dirty="0">
                <a:cs typeface="Arial" panose="020B0604020202020204" pitchFamily="34" charset="0"/>
              </a:rPr>
              <a:t>Internal stakeholders:</a:t>
            </a:r>
          </a:p>
          <a:p>
            <a:pPr lvl="1" eaLnBrk="1" hangingPunct="1">
              <a:lnSpc>
                <a:spcPct val="90000"/>
              </a:lnSpc>
            </a:pPr>
            <a:r>
              <a:rPr lang="en-US" altLang="en-US" dirty="0">
                <a:cs typeface="Arial" panose="020B0604020202020204" pitchFamily="34" charset="0"/>
              </a:rPr>
              <a:t>Stockholders, employees (including executives, managers, and workers), and board members</a:t>
            </a:r>
          </a:p>
          <a:p>
            <a:pPr eaLnBrk="1" hangingPunct="1">
              <a:lnSpc>
                <a:spcPct val="90000"/>
              </a:lnSpc>
            </a:pPr>
            <a:r>
              <a:rPr lang="en-US" altLang="en-US" dirty="0">
                <a:cs typeface="Arial" panose="020B0604020202020204" pitchFamily="34" charset="0"/>
              </a:rPr>
              <a:t>External stakeholders:</a:t>
            </a:r>
          </a:p>
          <a:p>
            <a:pPr lvl="1" eaLnBrk="1" hangingPunct="1">
              <a:lnSpc>
                <a:spcPct val="90000"/>
              </a:lnSpc>
            </a:pPr>
            <a:r>
              <a:rPr lang="en-US" altLang="en-US" dirty="0">
                <a:cs typeface="Arial" panose="020B0604020202020204" pitchFamily="34" charset="0"/>
              </a:rPr>
              <a:t>Customers, suppliers, alliance partners, creditors, unions, communities, media, and governments at various levels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53C9B720-E9F7-40EA-8D46-0F7B797F1692}"/>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cs typeface="Arial" panose="020B0604020202020204" pitchFamily="34" charset="0"/>
              </a:rPr>
              <a:t>Internal and External Stakeholders in an Exchange Relationship with the Firm </a:t>
            </a:r>
            <a:endParaRPr lang="en-US" altLang="en-US" sz="2400" dirty="0">
              <a:ea typeface="ヒラギノ角ゴ Pro W3" pitchFamily="122" charset="-128"/>
            </a:endParaRPr>
          </a:p>
        </p:txBody>
      </p:sp>
      <p:pic>
        <p:nvPicPr>
          <p:cNvPr id="74758" name="Picture 2" descr="Graphic of the relationship between stakeholders and the firm">
            <a:extLst>
              <a:ext uri="{FF2B5EF4-FFF2-40B4-BE49-F238E27FC236}">
                <a16:creationId xmlns:a16="http://schemas.microsoft.com/office/drawing/2014/main" id="{2CF38A66-3A3A-4C62-B58A-102E7E347CA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600200"/>
            <a:ext cx="8169275"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48B404CD-B78A-4A1C-97B7-14BA6D17BF2C}"/>
              </a:ext>
            </a:extLst>
          </p:cNvPr>
          <p:cNvSpPr>
            <a:spLocks noGrp="1"/>
          </p:cNvSpPr>
          <p:nvPr>
            <p:ph idx="1"/>
          </p:nvPr>
        </p:nvSpPr>
        <p:spPr>
          <a:xfrm>
            <a:off x="457200" y="6019800"/>
            <a:ext cx="8229600" cy="533400"/>
          </a:xfrm>
        </p:spPr>
        <p:txBody>
          <a:bodyPr/>
          <a:lstStyle/>
          <a:p>
            <a:r>
              <a:rPr lang="en-US" dirty="0"/>
              <a:t>Exhibit 2.8</a:t>
            </a:r>
          </a:p>
        </p:txBody>
      </p:sp>
      <p:sp>
        <p:nvSpPr>
          <p:cNvPr id="74755" name="Text Placeholder 3">
            <a:extLst>
              <a:ext uri="{FF2B5EF4-FFF2-40B4-BE49-F238E27FC236}">
                <a16:creationId xmlns:a16="http://schemas.microsoft.com/office/drawing/2014/main" id="{0E15F724-285F-487E-87A7-D0BDA550F05F}"/>
              </a:ext>
            </a:extLst>
          </p:cNvPr>
          <p:cNvSpPr>
            <a:spLocks noGrp="1"/>
          </p:cNvSpPr>
          <p:nvPr>
            <p:ph type="body" sz="quarter" idx="11"/>
          </p:nvPr>
        </p:nvSpPr>
        <p:spPr bwMode="auto">
          <a:xfrm>
            <a:off x="38862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8 long image description</a:t>
            </a:r>
            <a:endParaRPr lang="en-US" altLang="en-US" dirty="0">
              <a:hlinkClick r:id="" action="ppaction://noaction"/>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82CA794A-123E-46EE-A477-AAF131E6D82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Stakeholder Strategy</a:t>
            </a:r>
          </a:p>
        </p:txBody>
      </p:sp>
      <p:sp>
        <p:nvSpPr>
          <p:cNvPr id="76803" name="Content Placeholder 2">
            <a:extLst>
              <a:ext uri="{FF2B5EF4-FFF2-40B4-BE49-F238E27FC236}">
                <a16:creationId xmlns:a16="http://schemas.microsoft.com/office/drawing/2014/main" id="{E1EA0510-DD5C-4BF1-AC09-95AB796BB01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dirty="0">
                <a:ea typeface="ヒラギノ角ゴ Pro W3" pitchFamily="122" charset="-128"/>
              </a:rPr>
              <a:t>An integrative approach to managing a diverse set of stakeholders to gain and sustain competitive advantage</a:t>
            </a:r>
          </a:p>
          <a:p>
            <a:pPr eaLnBrk="1" hangingPunct="1">
              <a:spcBef>
                <a:spcPct val="0"/>
              </a:spcBef>
            </a:pPr>
            <a:endParaRPr lang="en-US" altLang="en-US" dirty="0">
              <a:ea typeface="ヒラギノ角ゴ Pro W3" pitchFamily="122" charset="-128"/>
            </a:endParaRPr>
          </a:p>
          <a:p>
            <a:pPr eaLnBrk="1" hangingPunct="1">
              <a:spcBef>
                <a:spcPct val="0"/>
              </a:spcBef>
            </a:pPr>
            <a:r>
              <a:rPr lang="en-US" altLang="en-US" dirty="0">
                <a:ea typeface="ヒラギノ角ゴ Pro W3" pitchFamily="122" charset="-128"/>
              </a:rPr>
              <a:t>Stakeholder management benefits firm performance</a:t>
            </a:r>
          </a:p>
          <a:p>
            <a:pPr lvl="1" eaLnBrk="1" hangingPunct="1">
              <a:spcBef>
                <a:spcPct val="0"/>
              </a:spcBef>
            </a:pPr>
            <a:r>
              <a:rPr lang="en-US" altLang="en-US" dirty="0">
                <a:cs typeface="Arial" panose="020B0604020202020204" pitchFamily="34" charset="0"/>
              </a:rPr>
              <a:t>Stakeholders more cooperative</a:t>
            </a:r>
          </a:p>
          <a:p>
            <a:pPr lvl="1" eaLnBrk="1" hangingPunct="1">
              <a:spcBef>
                <a:spcPct val="0"/>
              </a:spcBef>
            </a:pPr>
            <a:r>
              <a:rPr lang="en-US" altLang="en-US" dirty="0">
                <a:cs typeface="Arial" panose="020B0604020202020204" pitchFamily="34" charset="0"/>
              </a:rPr>
              <a:t>Lower business transaction cost</a:t>
            </a:r>
          </a:p>
          <a:p>
            <a:pPr lvl="1" eaLnBrk="1" hangingPunct="1">
              <a:spcBef>
                <a:spcPct val="0"/>
              </a:spcBef>
            </a:pPr>
            <a:r>
              <a:rPr lang="en-US" altLang="en-US" dirty="0">
                <a:cs typeface="Arial" panose="020B0604020202020204" pitchFamily="34" charset="0"/>
              </a:rPr>
              <a:t>Greater adaptability and flexibility</a:t>
            </a:r>
          </a:p>
          <a:p>
            <a:pPr lvl="1" eaLnBrk="1" hangingPunct="1">
              <a:spcBef>
                <a:spcPct val="0"/>
              </a:spcBef>
            </a:pPr>
            <a:r>
              <a:rPr lang="en-US" altLang="en-US" dirty="0">
                <a:cs typeface="Arial" panose="020B0604020202020204" pitchFamily="34" charset="0"/>
              </a:rPr>
              <a:t>More predictable returns</a:t>
            </a:r>
          </a:p>
          <a:p>
            <a:pPr lvl="1" eaLnBrk="1" hangingPunct="1">
              <a:spcBef>
                <a:spcPct val="0"/>
              </a:spcBef>
            </a:pPr>
            <a:r>
              <a:rPr lang="en-US" altLang="en-US" dirty="0">
                <a:cs typeface="Arial" panose="020B0604020202020204" pitchFamily="34" charset="0"/>
              </a:rPr>
              <a:t>Stronger reputation</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B0F440D4-5686-4A4E-8594-8CFC5A8B390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Stakeholder Impact Analysis </a:t>
            </a:r>
            <a:r>
              <a:rPr lang="en-US" altLang="en-US" sz="1800" dirty="0">
                <a:ea typeface="ヒラギノ角ゴ Pro W3" pitchFamily="122" charset="-128"/>
              </a:rPr>
              <a:t>(1 of 2)</a:t>
            </a:r>
          </a:p>
        </p:txBody>
      </p:sp>
      <p:sp>
        <p:nvSpPr>
          <p:cNvPr id="78851" name="Content Placeholder 2">
            <a:extLst>
              <a:ext uri="{FF2B5EF4-FFF2-40B4-BE49-F238E27FC236}">
                <a16:creationId xmlns:a16="http://schemas.microsoft.com/office/drawing/2014/main" id="{C85ECF14-8196-4742-9E17-F93B541D547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 decision tool</a:t>
            </a:r>
          </a:p>
          <a:p>
            <a:pPr eaLnBrk="1" hangingPunct="1"/>
            <a:r>
              <a:rPr lang="en-US" altLang="en-US" dirty="0">
                <a:ea typeface="ヒラギノ角ゴ Pro W3" pitchFamily="122" charset="-128"/>
              </a:rPr>
              <a:t>Helps strategic leaders can recognize, prioritize, and address the needs of different stakeholders.</a:t>
            </a:r>
          </a:p>
          <a:p>
            <a:pPr eaLnBrk="1" hangingPunct="1"/>
            <a:endParaRPr lang="en-US" altLang="en-US" dirty="0">
              <a:ea typeface="ヒラギノ角ゴ Pro W3" pitchFamily="122" charset="-128"/>
            </a:endParaRPr>
          </a:p>
          <a:p>
            <a:pPr eaLnBrk="1" hangingPunct="1"/>
            <a:r>
              <a:rPr lang="en-US" altLang="en-US" dirty="0">
                <a:ea typeface="ヒラギノ角ゴ Pro W3" pitchFamily="122" charset="-128"/>
              </a:rPr>
              <a:t>Important stakeholder attributes:</a:t>
            </a:r>
          </a:p>
          <a:p>
            <a:pPr lvl="1" eaLnBrk="1" hangingPunct="1"/>
            <a:r>
              <a:rPr lang="en-US" altLang="en-US" dirty="0">
                <a:ea typeface="ヒラギノ角ゴ Pro W3" pitchFamily="122" charset="-128"/>
              </a:rPr>
              <a:t>Power: control over actions</a:t>
            </a:r>
          </a:p>
          <a:p>
            <a:pPr lvl="1" eaLnBrk="1" hangingPunct="1"/>
            <a:r>
              <a:rPr lang="en-US" altLang="en-US" dirty="0">
                <a:ea typeface="ヒラギノ角ゴ Pro W3" pitchFamily="122" charset="-128"/>
              </a:rPr>
              <a:t>Legitimacy: valid concerns</a:t>
            </a:r>
          </a:p>
          <a:p>
            <a:pPr lvl="1" eaLnBrk="1" hangingPunct="1"/>
            <a:r>
              <a:rPr lang="en-US" altLang="en-US" dirty="0">
                <a:ea typeface="ヒラギノ角ゴ Pro W3" pitchFamily="122" charset="-128"/>
              </a:rPr>
              <a:t>Urgency: require immediate attention</a:t>
            </a:r>
            <a:endParaRPr lang="en-US" altLang="en-US" dirty="0">
              <a:cs typeface="Arial" panose="020B0604020202020204"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34C3C790-92D3-4CB9-8B71-2234283E579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Stakeholder Impact Analysis </a:t>
            </a:r>
            <a:r>
              <a:rPr lang="en-US" altLang="en-US" sz="1800" dirty="0">
                <a:ea typeface="ヒラギノ角ゴ Pro W3" pitchFamily="122" charset="-128"/>
              </a:rPr>
              <a:t>(2 of 2)</a:t>
            </a:r>
          </a:p>
        </p:txBody>
      </p:sp>
      <p:pic>
        <p:nvPicPr>
          <p:cNvPr id="80902" name="Picture 2" descr="Graphic gives the steps in the analysis.">
            <a:extLst>
              <a:ext uri="{FF2B5EF4-FFF2-40B4-BE49-F238E27FC236}">
                <a16:creationId xmlns:a16="http://schemas.microsoft.com/office/drawing/2014/main" id="{1BFDA221-DFC9-4A00-9420-7B400CCB4A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557338"/>
            <a:ext cx="9144001"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923AF42D-C889-4871-B645-C8848B7F9FAF}"/>
              </a:ext>
            </a:extLst>
          </p:cNvPr>
          <p:cNvSpPr>
            <a:spLocks noGrp="1"/>
          </p:cNvSpPr>
          <p:nvPr>
            <p:ph idx="1"/>
          </p:nvPr>
        </p:nvSpPr>
        <p:spPr>
          <a:xfrm>
            <a:off x="457200" y="6172200"/>
            <a:ext cx="8229600" cy="381000"/>
          </a:xfrm>
        </p:spPr>
        <p:txBody>
          <a:bodyPr/>
          <a:lstStyle/>
          <a:p>
            <a:r>
              <a:rPr lang="en-US" dirty="0"/>
              <a:t>Exhibit 2.9</a:t>
            </a:r>
          </a:p>
        </p:txBody>
      </p:sp>
      <p:sp>
        <p:nvSpPr>
          <p:cNvPr id="80899" name="Text Placeholder 3">
            <a:extLst>
              <a:ext uri="{FF2B5EF4-FFF2-40B4-BE49-F238E27FC236}">
                <a16:creationId xmlns:a16="http://schemas.microsoft.com/office/drawing/2014/main" id="{3F7CD99C-7CAD-4E44-A7B2-24703E7D6E74}"/>
              </a:ext>
            </a:extLst>
          </p:cNvPr>
          <p:cNvSpPr>
            <a:spLocks noGrp="1"/>
          </p:cNvSpPr>
          <p:nvPr>
            <p:ph type="body" sz="quarter" idx="11"/>
          </p:nvPr>
        </p:nvSpPr>
        <p:spPr bwMode="auto">
          <a:xfrm>
            <a:off x="5105400" y="63246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C270D053-1185-4790-B092-F9CB12002AD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The Pyramid of Corporate Social Responsibility</a:t>
            </a:r>
            <a:endParaRPr lang="en-US" altLang="en-US" sz="3200" dirty="0"/>
          </a:p>
        </p:txBody>
      </p:sp>
      <p:pic>
        <p:nvPicPr>
          <p:cNvPr id="82950" name="Picture 2" descr="The graphic is the pyramid of corporate social responsibility.">
            <a:extLst>
              <a:ext uri="{FF2B5EF4-FFF2-40B4-BE49-F238E27FC236}">
                <a16:creationId xmlns:a16="http://schemas.microsoft.com/office/drawing/2014/main" id="{7BD4474A-EF1A-41A6-B225-7D20A5C212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2488" y="1646238"/>
            <a:ext cx="73914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89105E6A-D069-4456-A3CF-DFA3D9E6F169}"/>
              </a:ext>
            </a:extLst>
          </p:cNvPr>
          <p:cNvSpPr>
            <a:spLocks noGrp="1"/>
          </p:cNvSpPr>
          <p:nvPr>
            <p:ph idx="1"/>
          </p:nvPr>
        </p:nvSpPr>
        <p:spPr>
          <a:xfrm>
            <a:off x="457200" y="5791200"/>
            <a:ext cx="8229600" cy="762000"/>
          </a:xfrm>
        </p:spPr>
        <p:txBody>
          <a:bodyPr/>
          <a:lstStyle/>
          <a:p>
            <a:pPr algn="ctr"/>
            <a:r>
              <a:rPr lang="en-US" altLang="en-US" sz="1200" b="1" dirty="0">
                <a:latin typeface="Arial" panose="020B0604020202020204" pitchFamily="34" charset="0"/>
              </a:rPr>
              <a:t>Exhibit 2.10</a:t>
            </a:r>
          </a:p>
          <a:p>
            <a:pPr algn="ctr"/>
            <a:r>
              <a:rPr lang="en-US" altLang="en-US" sz="1200" dirty="0">
                <a:latin typeface="Arial" panose="020B0604020202020204" pitchFamily="34" charset="0"/>
              </a:rPr>
              <a:t>SOURCE: Adapted from A. B. Carroll (1991), “The pyramid of corporate social responsibility: Toward the moral management of organizational stakeholders,” </a:t>
            </a:r>
            <a:r>
              <a:rPr lang="en-US" altLang="en-US" sz="1200" i="1" dirty="0">
                <a:latin typeface="Arial" panose="020B0604020202020204" pitchFamily="34" charset="0"/>
              </a:rPr>
              <a:t>Business Horizons</a:t>
            </a:r>
            <a:r>
              <a:rPr lang="en-US" altLang="en-US" sz="1200" dirty="0">
                <a:latin typeface="Arial" panose="020B0604020202020204" pitchFamily="34" charset="0"/>
              </a:rPr>
              <a:t>, July-August: 42.</a:t>
            </a:r>
          </a:p>
          <a:p>
            <a:endParaRPr lang="en-US" sz="1200" dirty="0"/>
          </a:p>
        </p:txBody>
      </p:sp>
      <p:sp>
        <p:nvSpPr>
          <p:cNvPr id="82947" name="Text Placeholder 3">
            <a:extLst>
              <a:ext uri="{FF2B5EF4-FFF2-40B4-BE49-F238E27FC236}">
                <a16:creationId xmlns:a16="http://schemas.microsoft.com/office/drawing/2014/main" id="{DC242021-6ED0-49E7-9C03-4A79E5F53825}"/>
              </a:ext>
            </a:extLst>
          </p:cNvPr>
          <p:cNvSpPr>
            <a:spLocks noGrp="1"/>
          </p:cNvSpPr>
          <p:nvPr>
            <p:ph type="body" sz="quarter" idx="11"/>
          </p:nvPr>
        </p:nvSpPr>
        <p:spPr bwMode="auto">
          <a:xfrm>
            <a:off x="2819400" y="67056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10 long image description</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8EEB1E2-D329-4664-A2F9-858E4EEF3F6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What Is Strategic Leadership?</a:t>
            </a:r>
          </a:p>
        </p:txBody>
      </p:sp>
      <p:sp>
        <p:nvSpPr>
          <p:cNvPr id="18435" name="Content Placeholder 2">
            <a:extLst>
              <a:ext uri="{FF2B5EF4-FFF2-40B4-BE49-F238E27FC236}">
                <a16:creationId xmlns:a16="http://schemas.microsoft.com/office/drawing/2014/main" id="{DD56CE3E-9CA6-440C-B60E-74764A4C6B8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Successful use of power and influence </a:t>
            </a:r>
          </a:p>
          <a:p>
            <a:pPr eaLnBrk="1" hangingPunct="1"/>
            <a:r>
              <a:rPr lang="en-US" altLang="en-US" dirty="0">
                <a:ea typeface="ヒラギノ角ゴ Pro W3" pitchFamily="122" charset="-128"/>
              </a:rPr>
              <a:t>Directing the activities of others</a:t>
            </a:r>
          </a:p>
          <a:p>
            <a:pPr eaLnBrk="1" hangingPunct="1"/>
            <a:r>
              <a:rPr lang="en-US" altLang="en-US" dirty="0">
                <a:ea typeface="ヒラギノ角ゴ Pro W3" pitchFamily="122" charset="-128"/>
              </a:rPr>
              <a:t>Pursuing an organization’s goals</a:t>
            </a:r>
          </a:p>
          <a:p>
            <a:pPr eaLnBrk="1" hangingPunct="1"/>
            <a:r>
              <a:rPr lang="en-US" altLang="en-US" dirty="0">
                <a:ea typeface="ヒラギノ角ゴ Pro W3" pitchFamily="122" charset="-128"/>
              </a:rPr>
              <a:t>Enabling organizational competitive advantage</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
        <p:nvSpPr>
          <p:cNvPr id="84995" name="Text Placeholder 3">
            <a:extLst>
              <a:ext uri="{FF2B5EF4-FFF2-40B4-BE49-F238E27FC236}">
                <a16:creationId xmlns:a16="http://schemas.microsoft.com/office/drawing/2014/main" id="{1E78B20F-BD81-4F04-AAC8-DEEB9A524B3B}"/>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dirty="0"/>
          </a:p>
        </p:txBody>
      </p:sp>
      <p:sp>
        <p:nvSpPr>
          <p:cNvPr id="84996" name="Text Placeholder 2">
            <a:extLst>
              <a:ext uri="{FF2B5EF4-FFF2-40B4-BE49-F238E27FC236}">
                <a16:creationId xmlns:a16="http://schemas.microsoft.com/office/drawing/2014/main" id="{A751B36A-17E4-4778-B4BD-9343B8600794}"/>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Title 9">
            <a:extLst>
              <a:ext uri="{FF2B5EF4-FFF2-40B4-BE49-F238E27FC236}">
                <a16:creationId xmlns:a16="http://schemas.microsoft.com/office/drawing/2014/main" id="{C73BEE19-599D-43C1-81B8-D201ACE19A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1 </a:t>
            </a:r>
            <a:r>
              <a:rPr lang="en-US" altLang="en-US" dirty="0">
                <a:ea typeface="ヒラギノ角ゴ Pro W3" pitchFamily="122" charset="-128"/>
              </a:rPr>
              <a:t>The AFI Strategy Framework</a:t>
            </a:r>
            <a:endParaRPr lang="en-US" altLang="en-US" dirty="0"/>
          </a:p>
        </p:txBody>
      </p:sp>
      <p:sp>
        <p:nvSpPr>
          <p:cNvPr id="86019" name="Content Placeholder 10">
            <a:extLst>
              <a:ext uri="{FF2B5EF4-FFF2-40B4-BE49-F238E27FC236}">
                <a16:creationId xmlns:a16="http://schemas.microsoft.com/office/drawing/2014/main" id="{9B1B1588-6477-4EEF-91AA-DDB063C82993}"/>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2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86020" name="Text Placeholder 12">
            <a:extLst>
              <a:ext uri="{FF2B5EF4-FFF2-40B4-BE49-F238E27FC236}">
                <a16:creationId xmlns:a16="http://schemas.microsoft.com/office/drawing/2014/main" id="{BD589087-CD11-4D70-8551-3C36E9A8AF4C}"/>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86021" name="Text Placeholder 11">
            <a:extLst>
              <a:ext uri="{FF2B5EF4-FFF2-40B4-BE49-F238E27FC236}">
                <a16:creationId xmlns:a16="http://schemas.microsoft.com/office/drawing/2014/main" id="{2A3AE87C-0CDB-4278-89AE-417407EF4F6B}"/>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2" name="Title 9">
            <a:extLst>
              <a:ext uri="{FF2B5EF4-FFF2-40B4-BE49-F238E27FC236}">
                <a16:creationId xmlns:a16="http://schemas.microsoft.com/office/drawing/2014/main" id="{287CF016-3A34-4324-840D-335C76E41438}"/>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2 </a:t>
            </a:r>
            <a:r>
              <a:rPr lang="en-US" altLang="en-US" dirty="0">
                <a:ea typeface="ヒラギノ角ゴ Pro W3" pitchFamily="122" charset="-128"/>
              </a:rPr>
              <a:t>What Do Strategic Leaders Do?</a:t>
            </a:r>
            <a:endParaRPr lang="en-US" altLang="en-US" dirty="0"/>
          </a:p>
        </p:txBody>
      </p:sp>
      <p:sp>
        <p:nvSpPr>
          <p:cNvPr id="87043" name="Content Placeholder 10">
            <a:extLst>
              <a:ext uri="{FF2B5EF4-FFF2-40B4-BE49-F238E27FC236}">
                <a16:creationId xmlns:a16="http://schemas.microsoft.com/office/drawing/2014/main" id="{CC950970-AD2E-4641-87D9-78599003CC5B}"/>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This image is of a pie chart, which shows that CEOs typically spend, on average, 67 percent of their time in meetings, 13 percent working alone, 7 percent on e-mail, 6 percent on phone calls, 5 percent on business meals, and 2 percent on public events such as ribbon-cutting for a new factory.</a:t>
            </a:r>
          </a:p>
        </p:txBody>
      </p:sp>
      <p:sp>
        <p:nvSpPr>
          <p:cNvPr id="87044" name="Text Placeholder 12">
            <a:extLst>
              <a:ext uri="{FF2B5EF4-FFF2-40B4-BE49-F238E27FC236}">
                <a16:creationId xmlns:a16="http://schemas.microsoft.com/office/drawing/2014/main" id="{1008C145-5D26-40A4-9A06-BDA1BB012ED7}"/>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87045" name="Text Placeholder 11">
            <a:extLst>
              <a:ext uri="{FF2B5EF4-FFF2-40B4-BE49-F238E27FC236}">
                <a16:creationId xmlns:a16="http://schemas.microsoft.com/office/drawing/2014/main" id="{49BB0F77-49F9-41A6-9C9F-20EAE0731D93}"/>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6" name="Title 12">
            <a:extLst>
              <a:ext uri="{FF2B5EF4-FFF2-40B4-BE49-F238E27FC236}">
                <a16:creationId xmlns:a16="http://schemas.microsoft.com/office/drawing/2014/main" id="{FBCDD58A-6763-4264-8C2A-05C6D4309CC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3 </a:t>
            </a:r>
            <a:r>
              <a:rPr lang="en-US" altLang="en-US" dirty="0">
                <a:ea typeface="ヒラギノ角ゴ Pro W3" pitchFamily="122" charset="-128"/>
              </a:rPr>
              <a:t>Level-5 Pyramid</a:t>
            </a:r>
            <a:r>
              <a:rPr lang="en-US" altLang="en-US" dirty="0"/>
              <a:t> </a:t>
            </a:r>
          </a:p>
        </p:txBody>
      </p:sp>
      <p:sp>
        <p:nvSpPr>
          <p:cNvPr id="88067" name="Content Placeholder 13">
            <a:extLst>
              <a:ext uri="{FF2B5EF4-FFF2-40B4-BE49-F238E27FC236}">
                <a16:creationId xmlns:a16="http://schemas.microsoft.com/office/drawing/2014/main" id="{E1A6688F-A759-4148-9197-E5EB99F79F9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This image shows a pyramid that progresses from Level 1 at the lowest part of the pyramid to Level 5 at the highest part of the pyramid. The levels as they progress are</a:t>
            </a:r>
          </a:p>
          <a:p>
            <a:pPr marL="0" indent="0" eaLnBrk="1" hangingPunct="1">
              <a:buFont typeface="Arial" panose="020B0604020202020204" pitchFamily="34" charset="0"/>
              <a:buNone/>
            </a:pPr>
            <a:r>
              <a:rPr lang="en-US" altLang="en-US" dirty="0"/>
              <a:t>Level 1: Highly Capable Individual</a:t>
            </a:r>
          </a:p>
          <a:p>
            <a:pPr marL="0" indent="0" eaLnBrk="1" hangingPunct="1">
              <a:buFont typeface="Arial" panose="020B0604020202020204" pitchFamily="34" charset="0"/>
              <a:buNone/>
            </a:pPr>
            <a:r>
              <a:rPr lang="en-US" altLang="en-US" dirty="0"/>
              <a:t>Level 2: Contributing Team Member</a:t>
            </a:r>
          </a:p>
          <a:p>
            <a:pPr marL="0" indent="0" eaLnBrk="1" hangingPunct="1">
              <a:buFont typeface="Arial" panose="020B0604020202020204" pitchFamily="34" charset="0"/>
              <a:buNone/>
            </a:pPr>
            <a:r>
              <a:rPr lang="en-US" altLang="en-US" dirty="0"/>
              <a:t>Level 3: Competent Manager</a:t>
            </a:r>
          </a:p>
          <a:p>
            <a:pPr marL="0" indent="0" eaLnBrk="1" hangingPunct="1">
              <a:buFont typeface="Arial" panose="020B0604020202020204" pitchFamily="34" charset="0"/>
              <a:buNone/>
            </a:pPr>
            <a:r>
              <a:rPr lang="en-US" altLang="en-US" dirty="0"/>
              <a:t>Level 4: Effective Leader</a:t>
            </a:r>
          </a:p>
          <a:p>
            <a:pPr marL="0" indent="0" eaLnBrk="1" hangingPunct="1">
              <a:buFont typeface="Arial" panose="020B0604020202020204" pitchFamily="34" charset="0"/>
              <a:buNone/>
            </a:pPr>
            <a:r>
              <a:rPr lang="en-US" altLang="en-US" dirty="0"/>
              <a:t>Level 5: Executive</a:t>
            </a:r>
          </a:p>
        </p:txBody>
      </p:sp>
      <p:sp>
        <p:nvSpPr>
          <p:cNvPr id="88068" name="Text Placeholder 15">
            <a:extLst>
              <a:ext uri="{FF2B5EF4-FFF2-40B4-BE49-F238E27FC236}">
                <a16:creationId xmlns:a16="http://schemas.microsoft.com/office/drawing/2014/main" id="{56B87248-87B1-492B-8E8C-D527F6BD7575}"/>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88069" name="Text Placeholder 14">
            <a:extLst>
              <a:ext uri="{FF2B5EF4-FFF2-40B4-BE49-F238E27FC236}">
                <a16:creationId xmlns:a16="http://schemas.microsoft.com/office/drawing/2014/main" id="{25020A89-0B9A-4CBF-A631-B210DB61D034}"/>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90" name="Title 9">
            <a:extLst>
              <a:ext uri="{FF2B5EF4-FFF2-40B4-BE49-F238E27FC236}">
                <a16:creationId xmlns:a16="http://schemas.microsoft.com/office/drawing/2014/main" id="{541BF981-1319-4382-B4C4-66301ADA4A05}"/>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4 Strategy Formulation and Implementation Across Levels </a:t>
            </a:r>
          </a:p>
        </p:txBody>
      </p:sp>
      <p:sp>
        <p:nvSpPr>
          <p:cNvPr id="89091" name="Content Placeholder 10">
            <a:extLst>
              <a:ext uri="{FF2B5EF4-FFF2-40B4-BE49-F238E27FC236}">
                <a16:creationId xmlns:a16="http://schemas.microsoft.com/office/drawing/2014/main" id="{B15929F7-D25B-44ED-8B47-8D2A4F0AA457}"/>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This image shows several boxes in an organization-chart format. At the top level, is "Headquarters Corporate Strategy: Where to Compete?," below that box are three different boxes, Option 1 Cost Leadership, Option 2 Differentiation, Option 3 Value Innovation, each of which say "Business Strategy, How to Compete?." After choosing one of these options, the next level is labeled Business Function 1, Business Function 2, and Business Function n 4. Each of these four boxes say "Functional Strategy: How to Implement Business Strategy?"</a:t>
            </a:r>
          </a:p>
        </p:txBody>
      </p:sp>
      <p:sp>
        <p:nvSpPr>
          <p:cNvPr id="89092" name="Text Placeholder 12">
            <a:extLst>
              <a:ext uri="{FF2B5EF4-FFF2-40B4-BE49-F238E27FC236}">
                <a16:creationId xmlns:a16="http://schemas.microsoft.com/office/drawing/2014/main" id="{AE6015CE-DAF8-4F23-91AB-1ADA21A6D444}"/>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89093" name="Text Placeholder 11">
            <a:extLst>
              <a:ext uri="{FF2B5EF4-FFF2-40B4-BE49-F238E27FC236}">
                <a16:creationId xmlns:a16="http://schemas.microsoft.com/office/drawing/2014/main" id="{34FA391A-B9ED-4B6D-BAC4-EAFD57FF4CAF}"/>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114" name="Title 9">
            <a:extLst>
              <a:ext uri="{FF2B5EF4-FFF2-40B4-BE49-F238E27FC236}">
                <a16:creationId xmlns:a16="http://schemas.microsoft.com/office/drawing/2014/main" id="{ABD5B8AF-FF4B-484A-A7E6-5906C5599697}"/>
              </a:ext>
            </a:extLst>
          </p:cNvPr>
          <p:cNvSpPr>
            <a:spLocks noGrp="1"/>
          </p:cNvSpPr>
          <p:nvPr>
            <p:ph type="title"/>
          </p:nvPr>
        </p:nvSpPr>
        <p:spPr bwMode="auto">
          <a:xfrm>
            <a:off x="-18197" y="228600"/>
            <a:ext cx="89154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5 </a:t>
            </a:r>
            <a:r>
              <a:rPr lang="en-US" altLang="en-US" dirty="0">
                <a:cs typeface="Arial" panose="020B0604020202020204" pitchFamily="34" charset="0"/>
              </a:rPr>
              <a:t>Top-Down Strategic Planning</a:t>
            </a:r>
            <a:endParaRPr lang="en-US" altLang="en-US" dirty="0"/>
          </a:p>
        </p:txBody>
      </p:sp>
      <p:sp>
        <p:nvSpPr>
          <p:cNvPr id="90115" name="Content Placeholder 10">
            <a:extLst>
              <a:ext uri="{FF2B5EF4-FFF2-40B4-BE49-F238E27FC236}">
                <a16:creationId xmlns:a16="http://schemas.microsoft.com/office/drawing/2014/main" id="{89B80048-08A1-4A3F-A85C-763CEB05B1D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This image depicts three boxes. The top box is titled "Analysis" and contains three bullets titled Vision, Mission, and Values, External Analysis, and Internal Analysis. The middle box is titled "Formulation" and contains three bullets titled Corporate Strategy, Business Strategy, Functional Strategy. The bottom box is titled "Implementation" and contains two bullets titled Structure, Culture and Control, and Corporate Governance and Business Ethics. </a:t>
            </a:r>
          </a:p>
        </p:txBody>
      </p:sp>
      <p:sp>
        <p:nvSpPr>
          <p:cNvPr id="90116" name="Text Placeholder 12">
            <a:extLst>
              <a:ext uri="{FF2B5EF4-FFF2-40B4-BE49-F238E27FC236}">
                <a16:creationId xmlns:a16="http://schemas.microsoft.com/office/drawing/2014/main" id="{B2E9DB46-1AF9-48C1-B5C0-EB346AB5600E}"/>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90117" name="Text Placeholder 11">
            <a:extLst>
              <a:ext uri="{FF2B5EF4-FFF2-40B4-BE49-F238E27FC236}">
                <a16:creationId xmlns:a16="http://schemas.microsoft.com/office/drawing/2014/main" id="{F1C4CEF3-187F-46FE-8380-AE6311BD758E}"/>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1138" name="Title 9">
            <a:extLst>
              <a:ext uri="{FF2B5EF4-FFF2-40B4-BE49-F238E27FC236}">
                <a16:creationId xmlns:a16="http://schemas.microsoft.com/office/drawing/2014/main" id="{D0184D52-DC36-4D45-81D7-0B24E0BF5EC2}"/>
              </a:ext>
            </a:extLst>
          </p:cNvPr>
          <p:cNvSpPr>
            <a:spLocks noGrp="1"/>
          </p:cNvSpPr>
          <p:nvPr>
            <p:ph type="title"/>
          </p:nvPr>
        </p:nvSpPr>
        <p:spPr bwMode="auto">
          <a:xfrm>
            <a:off x="0" y="204787"/>
            <a:ext cx="89154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6 </a:t>
            </a:r>
            <a:r>
              <a:rPr lang="en-US" altLang="en-US" dirty="0">
                <a:ea typeface="ヒラギノ角ゴ Pro W3" pitchFamily="122" charset="-128"/>
              </a:rPr>
              <a:t>Scenario Planning</a:t>
            </a:r>
            <a:endParaRPr lang="en-US" altLang="en-US" dirty="0"/>
          </a:p>
        </p:txBody>
      </p:sp>
      <p:sp>
        <p:nvSpPr>
          <p:cNvPr id="91139" name="Content Placeholder 10">
            <a:extLst>
              <a:ext uri="{FF2B5EF4-FFF2-40B4-BE49-F238E27FC236}">
                <a16:creationId xmlns:a16="http://schemas.microsoft.com/office/drawing/2014/main" id="{F6C910F7-E88D-4B53-9312-5D60910A458C}"/>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The elements in the AFI strategy framework are placed in a continuous feedback loop, where Analysis leads to Formulation to Implementation and back to Analysis. This image elaborates on this simple feedback loop to show the dynamic and iterative method of scenario planning. </a:t>
            </a:r>
          </a:p>
        </p:txBody>
      </p:sp>
      <p:sp>
        <p:nvSpPr>
          <p:cNvPr id="91140" name="Text Placeholder 12">
            <a:extLst>
              <a:ext uri="{FF2B5EF4-FFF2-40B4-BE49-F238E27FC236}">
                <a16:creationId xmlns:a16="http://schemas.microsoft.com/office/drawing/2014/main" id="{B8FE2089-14F3-4E34-8FF4-F83B1F952C7C}"/>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
        <p:nvSpPr>
          <p:cNvPr id="91141" name="Text Placeholder 11">
            <a:extLst>
              <a:ext uri="{FF2B5EF4-FFF2-40B4-BE49-F238E27FC236}">
                <a16:creationId xmlns:a16="http://schemas.microsoft.com/office/drawing/2014/main" id="{F2758D9A-9B0D-4DA4-9D20-94228735C187}"/>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Title 9">
            <a:extLst>
              <a:ext uri="{FF2B5EF4-FFF2-40B4-BE49-F238E27FC236}">
                <a16:creationId xmlns:a16="http://schemas.microsoft.com/office/drawing/2014/main" id="{9C8FD8C4-EE45-4F51-8484-9E8F235EC1D7}"/>
              </a:ext>
            </a:extLst>
          </p:cNvPr>
          <p:cNvSpPr>
            <a:spLocks noGrp="1"/>
          </p:cNvSpPr>
          <p:nvPr>
            <p:ph type="title"/>
          </p:nvPr>
        </p:nvSpPr>
        <p:spPr bwMode="auto">
          <a:xfrm>
            <a:off x="0" y="152400"/>
            <a:ext cx="89154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7 </a:t>
            </a:r>
            <a:r>
              <a:rPr lang="en-US" altLang="en-US" dirty="0">
                <a:ea typeface="ヒラギノ角ゴ Pro W3" pitchFamily="122" charset="-128"/>
              </a:rPr>
              <a:t>Intended vs. Realized Strategy</a:t>
            </a:r>
            <a:endParaRPr lang="en-US" altLang="en-US" dirty="0"/>
          </a:p>
        </p:txBody>
      </p:sp>
      <p:sp>
        <p:nvSpPr>
          <p:cNvPr id="92163" name="Content Placeholder 10">
            <a:extLst>
              <a:ext uri="{FF2B5EF4-FFF2-40B4-BE49-F238E27FC236}">
                <a16:creationId xmlns:a16="http://schemas.microsoft.com/office/drawing/2014/main" id="{784097F4-757C-41DE-A80C-36C56D96C86F}"/>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dirty="0"/>
              <a:t>This image shows a big arrow along a line that follows three phases of Analysis, Formulation and Implementation. At the beginning of this line is a box that says "Intended Strategy" which is a top-down strategic plan. Coming out of the intended strategy is unpredictable events, and feeding into the strategy is bottom-up emergent strategy including autonomous actions, serendipity, and the resource allocation process. This activity results in the realized strategy at the end of the graphic. </a:t>
            </a:r>
          </a:p>
        </p:txBody>
      </p:sp>
      <p:sp>
        <p:nvSpPr>
          <p:cNvPr id="92164" name="Text Placeholder 12">
            <a:extLst>
              <a:ext uri="{FF2B5EF4-FFF2-40B4-BE49-F238E27FC236}">
                <a16:creationId xmlns:a16="http://schemas.microsoft.com/office/drawing/2014/main" id="{D4E8D5FF-C61F-44C3-9C3D-BBD9ECA8C66F}"/>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4848-A307-45F6-8CA1-EA88EE55D693}"/>
              </a:ext>
            </a:extLst>
          </p:cNvPr>
          <p:cNvSpPr>
            <a:spLocks noGrp="1"/>
          </p:cNvSpPr>
          <p:nvPr>
            <p:ph type="title"/>
          </p:nvPr>
        </p:nvSpPr>
        <p:spPr>
          <a:xfrm>
            <a:off x="0" y="76200"/>
            <a:ext cx="9144000" cy="609600"/>
          </a:xfrm>
        </p:spPr>
        <p:txBody>
          <a:bodyPr/>
          <a:lstStyle/>
          <a:p>
            <a:r>
              <a:rPr lang="en-US" sz="2800" dirty="0"/>
              <a:t>Appendix 8 Internal and External Stakeholders in an Exchange Relationship with the Firm</a:t>
            </a:r>
          </a:p>
        </p:txBody>
      </p:sp>
      <p:sp>
        <p:nvSpPr>
          <p:cNvPr id="3" name="Content Placeholder 2">
            <a:extLst>
              <a:ext uri="{FF2B5EF4-FFF2-40B4-BE49-F238E27FC236}">
                <a16:creationId xmlns:a16="http://schemas.microsoft.com/office/drawing/2014/main" id="{1D071A34-173E-4D25-B718-6238D909563A}"/>
              </a:ext>
            </a:extLst>
          </p:cNvPr>
          <p:cNvSpPr>
            <a:spLocks noGrp="1"/>
          </p:cNvSpPr>
          <p:nvPr>
            <p:ph idx="1"/>
          </p:nvPr>
        </p:nvSpPr>
        <p:spPr/>
        <p:txBody>
          <a:bodyPr/>
          <a:lstStyle/>
          <a:p>
            <a:r>
              <a:rPr lang="en-US" dirty="0"/>
              <a:t>The graphic shows the flow of the relationship between stakeholders and the firm.</a:t>
            </a:r>
          </a:p>
          <a:p>
            <a:r>
              <a:rPr lang="en-US" dirty="0"/>
              <a:t>The external stakeholders are customers, suppliers, alliance partners, creditors, unions, communities, governments, and media</a:t>
            </a:r>
          </a:p>
          <a:p>
            <a:r>
              <a:rPr lang="en-US" dirty="0"/>
              <a:t>The internal stakeholders are employees, stockholders, and board members.</a:t>
            </a:r>
          </a:p>
          <a:p>
            <a:r>
              <a:rPr lang="en-US" dirty="0"/>
              <a:t>Benefits flow from the frim to both of these  groups of stakeholders as the firm receives contributions from both.</a:t>
            </a:r>
          </a:p>
        </p:txBody>
      </p:sp>
      <p:sp>
        <p:nvSpPr>
          <p:cNvPr id="4" name="Text Placeholder 3">
            <a:extLst>
              <a:ext uri="{FF2B5EF4-FFF2-40B4-BE49-F238E27FC236}">
                <a16:creationId xmlns:a16="http://schemas.microsoft.com/office/drawing/2014/main" id="{64597AE8-D022-4B1A-AFD7-000AC67F106B}"/>
              </a:ext>
            </a:extLst>
          </p:cNvPr>
          <p:cNvSpPr>
            <a:spLocks noGrp="1"/>
          </p:cNvSpPr>
          <p:nvPr>
            <p:ph type="body" sz="quarter" idx="16"/>
          </p:nvPr>
        </p:nvSpPr>
        <p:spPr/>
        <p:txBody>
          <a:bodyPr/>
          <a:lstStyle/>
          <a:p>
            <a:r>
              <a:rPr lang="en-US" dirty="0">
                <a:hlinkClick r:id="rId2" action="ppaction://hlinksldjump"/>
              </a:rPr>
              <a:t>Return to slide.</a:t>
            </a:r>
            <a:endParaRPr lang="en-US" dirty="0"/>
          </a:p>
        </p:txBody>
      </p:sp>
    </p:spTree>
    <p:extLst>
      <p:ext uri="{BB962C8B-B14F-4D97-AF65-F5344CB8AC3E}">
        <p14:creationId xmlns:p14="http://schemas.microsoft.com/office/powerpoint/2010/main" val="1816604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D7D0-A1AB-42C0-9FEC-582B2E5547A5}"/>
              </a:ext>
            </a:extLst>
          </p:cNvPr>
          <p:cNvSpPr>
            <a:spLocks noGrp="1"/>
          </p:cNvSpPr>
          <p:nvPr>
            <p:ph type="title"/>
          </p:nvPr>
        </p:nvSpPr>
        <p:spPr/>
        <p:txBody>
          <a:bodyPr/>
          <a:lstStyle/>
          <a:p>
            <a:r>
              <a:rPr lang="en-US" dirty="0"/>
              <a:t>Appendix 9 Stakeholder Impact Analysis</a:t>
            </a:r>
          </a:p>
        </p:txBody>
      </p:sp>
      <p:sp>
        <p:nvSpPr>
          <p:cNvPr id="3" name="Content Placeholder 2">
            <a:extLst>
              <a:ext uri="{FF2B5EF4-FFF2-40B4-BE49-F238E27FC236}">
                <a16:creationId xmlns:a16="http://schemas.microsoft.com/office/drawing/2014/main" id="{F1CF946E-5C60-4877-A10B-6DDB24585045}"/>
              </a:ext>
            </a:extLst>
          </p:cNvPr>
          <p:cNvSpPr>
            <a:spLocks noGrp="1"/>
          </p:cNvSpPr>
          <p:nvPr>
            <p:ph idx="1"/>
          </p:nvPr>
        </p:nvSpPr>
        <p:spPr>
          <a:xfrm>
            <a:off x="533400" y="1600199"/>
            <a:ext cx="8229600" cy="3714527"/>
          </a:xfrm>
        </p:spPr>
        <p:txBody>
          <a:bodyPr/>
          <a:lstStyle/>
          <a:p>
            <a:r>
              <a:rPr lang="en-US" sz="1600" dirty="0"/>
              <a:t>The graphic lists the steps of stakeholder impact analysis.</a:t>
            </a:r>
          </a:p>
          <a:p>
            <a:r>
              <a:rPr lang="en-US" sz="1600" dirty="0"/>
              <a:t>Step 1: Who are our stakeholders?</a:t>
            </a:r>
          </a:p>
          <a:p>
            <a:r>
              <a:rPr lang="en-US" sz="1600" dirty="0"/>
              <a:t>Step 2: What are our stakeholders’ interests and claims?</a:t>
            </a:r>
          </a:p>
          <a:p>
            <a:r>
              <a:rPr lang="en-US" sz="1600" dirty="0"/>
              <a:t>Step 3: What opportunities and threats do our stakeholders present?</a:t>
            </a:r>
          </a:p>
          <a:p>
            <a:r>
              <a:rPr lang="en-US" sz="1600" dirty="0"/>
              <a:t>Step 4: What economic, legal, ethical, and philanthropic responsibilities do we have to our stakeholders.</a:t>
            </a:r>
          </a:p>
          <a:p>
            <a:r>
              <a:rPr lang="en-US" sz="1600" dirty="0"/>
              <a:t>Step 5: What should we do to effectively address the stakeholder concerns?</a:t>
            </a:r>
          </a:p>
          <a:p>
            <a:endParaRPr lang="en-US" sz="1600" dirty="0"/>
          </a:p>
        </p:txBody>
      </p:sp>
      <p:sp>
        <p:nvSpPr>
          <p:cNvPr id="4" name="Text Placeholder 3">
            <a:extLst>
              <a:ext uri="{FF2B5EF4-FFF2-40B4-BE49-F238E27FC236}">
                <a16:creationId xmlns:a16="http://schemas.microsoft.com/office/drawing/2014/main" id="{1CFBA1A3-9128-403E-A514-14174CA6671C}"/>
              </a:ext>
            </a:extLst>
          </p:cNvPr>
          <p:cNvSpPr>
            <a:spLocks noGrp="1"/>
          </p:cNvSpPr>
          <p:nvPr>
            <p:ph type="body" sz="quarter" idx="16"/>
          </p:nvPr>
        </p:nvSpPr>
        <p:spPr/>
        <p:txBody>
          <a:bodyPr/>
          <a:lstStyle/>
          <a:p>
            <a:r>
              <a:rPr lang="en-US" dirty="0">
                <a:hlinkClick r:id="rId2" action="ppaction://hlinksldjump"/>
              </a:rPr>
              <a:t>Return to slide.</a:t>
            </a:r>
            <a:endParaRPr lang="en-US" dirty="0"/>
          </a:p>
        </p:txBody>
      </p:sp>
      <p:sp>
        <p:nvSpPr>
          <p:cNvPr id="5" name="Text Placeholder 4">
            <a:extLst>
              <a:ext uri="{FF2B5EF4-FFF2-40B4-BE49-F238E27FC236}">
                <a16:creationId xmlns:a16="http://schemas.microsoft.com/office/drawing/2014/main" id="{950CAD82-9F11-4E4E-A6A0-F2EC76F571AF}"/>
              </a:ext>
            </a:extLst>
          </p:cNvPr>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137070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4AE6B1B-2085-42F0-AB69-BC08E3DC523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Leaders Can Positively Impact Performance</a:t>
            </a:r>
          </a:p>
        </p:txBody>
      </p:sp>
      <p:sp>
        <p:nvSpPr>
          <p:cNvPr id="20483" name="Content Placeholder 2">
            <a:extLst>
              <a:ext uri="{FF2B5EF4-FFF2-40B4-BE49-F238E27FC236}">
                <a16:creationId xmlns:a16="http://schemas.microsoft.com/office/drawing/2014/main" id="{EDEA0783-ADD4-4956-8A96-A2DCF0C4965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Mark Zuckerberg – Facebook</a:t>
            </a:r>
          </a:p>
          <a:p>
            <a:pPr eaLnBrk="1" hangingPunct="1"/>
            <a:r>
              <a:rPr lang="en-US" altLang="en-US" dirty="0">
                <a:ea typeface="ヒラギノ角ゴ Pro W3" pitchFamily="122" charset="-128"/>
              </a:rPr>
              <a:t>Elon Musk – Tesla and SpaceX</a:t>
            </a:r>
          </a:p>
          <a:p>
            <a:pPr eaLnBrk="1" hangingPunct="1"/>
            <a:r>
              <a:rPr lang="en-US" altLang="en-US" dirty="0">
                <a:ea typeface="ヒラギノ角ゴ Pro W3" pitchFamily="122" charset="-128"/>
              </a:rPr>
              <a:t>Jeff Bezos – Amazon</a:t>
            </a:r>
          </a:p>
          <a:p>
            <a:pPr eaLnBrk="1" hangingPunct="1"/>
            <a:r>
              <a:rPr lang="en-US" altLang="en-US" dirty="0">
                <a:ea typeface="ヒラギノ角ゴ Pro W3" pitchFamily="122" charset="-128"/>
              </a:rPr>
              <a:t>Oprah Winfrey – HARPO</a:t>
            </a:r>
          </a:p>
          <a:p>
            <a:pPr eaLnBrk="1" hangingPunct="1"/>
            <a:r>
              <a:rPr lang="en-US" altLang="en-US" dirty="0">
                <a:ea typeface="ヒラギノ角ゴ Pro W3" pitchFamily="122" charset="-128"/>
              </a:rPr>
              <a:t>Sheryl Sandberg – Facebook</a:t>
            </a:r>
          </a:p>
          <a:p>
            <a:pPr eaLnBrk="1" hangingPunct="1"/>
            <a:r>
              <a:rPr lang="en-US" altLang="en-US" dirty="0">
                <a:ea typeface="ヒラギノ角ゴ Pro W3" pitchFamily="122" charset="-128"/>
              </a:rPr>
              <a:t>Angela Ahrendts – Apple</a:t>
            </a:r>
          </a:p>
          <a:p>
            <a:pPr eaLnBrk="1" hangingPunct="1"/>
            <a:r>
              <a:rPr lang="en-US" altLang="en-US" dirty="0">
                <a:ea typeface="ヒラギノ角ゴ Pro W3" pitchFamily="122" charset="-128"/>
              </a:rPr>
              <a:t>Mary Barra – General Motors</a:t>
            </a:r>
          </a:p>
          <a:p>
            <a:pPr eaLnBrk="1" hangingPunct="1"/>
            <a:r>
              <a:rPr lang="en-US" altLang="en-US" dirty="0">
                <a:ea typeface="ヒラギノ角ゴ Pro W3" pitchFamily="122" charset="-128"/>
              </a:rPr>
              <a:t>Howard Schultz - Starbucks</a:t>
            </a:r>
          </a:p>
          <a:p>
            <a:pPr eaLnBrk="1" hangingPunct="1"/>
            <a:endParaRPr lang="en-US" altLang="en-US" dirty="0">
              <a:ea typeface="ヒラギノ角ゴ Pro W3" pitchFamily="122" charset="-128"/>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E790-258E-4F1F-8B3B-B0C1081E9E3B}"/>
              </a:ext>
            </a:extLst>
          </p:cNvPr>
          <p:cNvSpPr>
            <a:spLocks noGrp="1"/>
          </p:cNvSpPr>
          <p:nvPr>
            <p:ph type="title"/>
          </p:nvPr>
        </p:nvSpPr>
        <p:spPr/>
        <p:txBody>
          <a:bodyPr/>
          <a:lstStyle/>
          <a:p>
            <a:r>
              <a:rPr lang="en-US" sz="2800" dirty="0"/>
              <a:t>Appendix 10 The Pyramid of Corporate Social Responsibility</a:t>
            </a:r>
          </a:p>
        </p:txBody>
      </p:sp>
      <p:sp>
        <p:nvSpPr>
          <p:cNvPr id="3" name="Content Placeholder 2">
            <a:extLst>
              <a:ext uri="{FF2B5EF4-FFF2-40B4-BE49-F238E27FC236}">
                <a16:creationId xmlns:a16="http://schemas.microsoft.com/office/drawing/2014/main" id="{CE1B8326-F07A-41C4-9558-69695838BEF5}"/>
              </a:ext>
            </a:extLst>
          </p:cNvPr>
          <p:cNvSpPr>
            <a:spLocks noGrp="1"/>
          </p:cNvSpPr>
          <p:nvPr>
            <p:ph idx="1"/>
          </p:nvPr>
        </p:nvSpPr>
        <p:spPr>
          <a:xfrm>
            <a:off x="457200" y="1417638"/>
            <a:ext cx="7772400" cy="5135562"/>
          </a:xfrm>
        </p:spPr>
        <p:txBody>
          <a:bodyPr/>
          <a:lstStyle/>
          <a:p>
            <a:r>
              <a:rPr lang="en-US" sz="1600" dirty="0"/>
              <a:t>The pyramid’s is economic responsibilities: gain and sustain competitive advantage.</a:t>
            </a:r>
          </a:p>
          <a:p>
            <a:r>
              <a:rPr lang="en-US" sz="1600" dirty="0"/>
              <a:t>The next level is legal responsibilities: laws and regulations are society’s codified ethics; define minimum acceptable standard.</a:t>
            </a:r>
          </a:p>
          <a:p>
            <a:r>
              <a:rPr lang="en-US" sz="1600" dirty="0"/>
              <a:t>The next level is ethical responsibilities: do what is right, just, and fair.</a:t>
            </a:r>
          </a:p>
          <a:p>
            <a:r>
              <a:rPr lang="en-US" sz="1600" dirty="0"/>
              <a:t>The tip of the pyramid is philanthropic responsibilities: corporate citizenship.</a:t>
            </a:r>
          </a:p>
        </p:txBody>
      </p:sp>
      <p:sp>
        <p:nvSpPr>
          <p:cNvPr id="4" name="Text Placeholder 3">
            <a:extLst>
              <a:ext uri="{FF2B5EF4-FFF2-40B4-BE49-F238E27FC236}">
                <a16:creationId xmlns:a16="http://schemas.microsoft.com/office/drawing/2014/main" id="{F3D1432F-E5FA-4935-B188-C752B0996647}"/>
              </a:ext>
            </a:extLst>
          </p:cNvPr>
          <p:cNvSpPr>
            <a:spLocks noGrp="1"/>
          </p:cNvSpPr>
          <p:nvPr>
            <p:ph type="body" sz="quarter" idx="16"/>
          </p:nvPr>
        </p:nvSpPr>
        <p:spPr/>
        <p:txBody>
          <a:bodyPr/>
          <a:lstStyle/>
          <a:p>
            <a:r>
              <a:rPr lang="en-US" dirty="0">
                <a:hlinkClick r:id="rId2" action="ppaction://hlinksldjump"/>
              </a:rPr>
              <a:t>Return to slide.</a:t>
            </a:r>
            <a:endParaRPr lang="en-US" dirty="0"/>
          </a:p>
        </p:txBody>
      </p:sp>
    </p:spTree>
    <p:extLst>
      <p:ext uri="{BB962C8B-B14F-4D97-AF65-F5344CB8AC3E}">
        <p14:creationId xmlns:p14="http://schemas.microsoft.com/office/powerpoint/2010/main" val="4025882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A831CCB2-BD93-45A1-B135-87E0D39E76C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Leaders Can Destroy Shareholder Value</a:t>
            </a:r>
          </a:p>
        </p:txBody>
      </p:sp>
      <p:sp>
        <p:nvSpPr>
          <p:cNvPr id="22531" name="Content Placeholder 2">
            <a:extLst>
              <a:ext uri="{FF2B5EF4-FFF2-40B4-BE49-F238E27FC236}">
                <a16:creationId xmlns:a16="http://schemas.microsoft.com/office/drawing/2014/main" id="{BCD16C3A-CEBE-4739-A0D8-68B57F79D53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Ken Lay – Enron</a:t>
            </a:r>
          </a:p>
          <a:p>
            <a:pPr eaLnBrk="1" hangingPunct="1"/>
            <a:r>
              <a:rPr lang="en-US" altLang="en-US" dirty="0">
                <a:ea typeface="ヒラギノ角ゴ Pro W3" pitchFamily="122" charset="-128"/>
              </a:rPr>
              <a:t>John Sculley – Apple</a:t>
            </a:r>
          </a:p>
          <a:p>
            <a:pPr eaLnBrk="1" hangingPunct="1"/>
            <a:r>
              <a:rPr lang="en-US" altLang="en-US" dirty="0">
                <a:ea typeface="ヒラギノ角ゴ Pro W3" pitchFamily="122" charset="-128"/>
              </a:rPr>
              <a:t>Bernard Ebbers – WorldCom</a:t>
            </a:r>
          </a:p>
          <a:p>
            <a:pPr eaLnBrk="1" hangingPunct="1"/>
            <a:r>
              <a:rPr lang="en-US" altLang="en-US" dirty="0">
                <a:ea typeface="ヒラギノ角ゴ Pro W3" pitchFamily="122" charset="-128"/>
              </a:rPr>
              <a:t>Richard Fuld – Lehman Brothers</a:t>
            </a:r>
          </a:p>
          <a:p>
            <a:pPr eaLnBrk="1" hangingPunct="1"/>
            <a:r>
              <a:rPr lang="en-US" altLang="en-US" dirty="0">
                <a:ea typeface="ヒラギノ角ゴ Pro W3" pitchFamily="122" charset="-128"/>
              </a:rPr>
              <a:t>Richard Wagoner – General Motors</a:t>
            </a:r>
          </a:p>
          <a:p>
            <a:pPr eaLnBrk="1" hangingPunct="1"/>
            <a:r>
              <a:rPr lang="en-US" altLang="en-US" dirty="0">
                <a:ea typeface="ヒラギノ角ゴ Pro W3" pitchFamily="122" charset="-128"/>
              </a:rPr>
              <a:t>Robert Nardelli – The Home Depot and Chrysler</a:t>
            </a:r>
          </a:p>
          <a:p>
            <a:pPr eaLnBrk="1" hangingPunct="1"/>
            <a:r>
              <a:rPr lang="en-US" altLang="en-US" dirty="0">
                <a:ea typeface="ヒラギノ角ゴ Pro W3" pitchFamily="122" charset="-128"/>
              </a:rPr>
              <a:t>Ron Johnson – JC Penney</a:t>
            </a:r>
          </a:p>
          <a:p>
            <a:pPr eaLnBrk="1" hangingPunct="1"/>
            <a:endParaRPr lang="en-US" altLang="en-US" dirty="0">
              <a:ea typeface="ヒラギノ角ゴ Pro W3" pitchFamily="122" charset="-128"/>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0C01331-0955-41F8-8DAC-CF808BB9631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Arial" panose="020B0604020202020204" pitchFamily="34" charset="0"/>
                <a:cs typeface="Arial" panose="020B0604020202020204" pitchFamily="34" charset="0"/>
              </a:rPr>
              <a:t>What Do Strategic Leaders Do?</a:t>
            </a:r>
          </a:p>
        </p:txBody>
      </p:sp>
      <p:pic>
        <p:nvPicPr>
          <p:cNvPr id="24583" name="Picture 2" descr="Pie chart of leaders tasks">
            <a:extLst>
              <a:ext uri="{FF2B5EF4-FFF2-40B4-BE49-F238E27FC236}">
                <a16:creationId xmlns:a16="http://schemas.microsoft.com/office/drawing/2014/main" id="{1435A472-107A-40BC-A66B-25C3D109974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4599" y="1355725"/>
            <a:ext cx="3733801" cy="412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BA56BB63-ED4B-424A-97C8-94F6854E399B}"/>
              </a:ext>
            </a:extLst>
          </p:cNvPr>
          <p:cNvSpPr>
            <a:spLocks noGrp="1"/>
          </p:cNvSpPr>
          <p:nvPr>
            <p:ph sz="half" idx="2"/>
          </p:nvPr>
        </p:nvSpPr>
        <p:spPr>
          <a:xfrm>
            <a:off x="6096000" y="5042791"/>
            <a:ext cx="2438400" cy="457200"/>
          </a:xfrm>
        </p:spPr>
        <p:txBody>
          <a:bodyPr/>
          <a:lstStyle/>
          <a:p>
            <a:pPr algn="ctr"/>
            <a:r>
              <a:rPr lang="en-US" altLang="en-US" sz="1800" dirty="0"/>
              <a:t>Exhibit 2.1</a:t>
            </a:r>
          </a:p>
          <a:p>
            <a:pPr algn="ctr"/>
            <a:endParaRPr lang="en-US" sz="1800" dirty="0"/>
          </a:p>
        </p:txBody>
      </p:sp>
      <p:sp>
        <p:nvSpPr>
          <p:cNvPr id="2" name="Content Placeholder 1">
            <a:extLst>
              <a:ext uri="{FF2B5EF4-FFF2-40B4-BE49-F238E27FC236}">
                <a16:creationId xmlns:a16="http://schemas.microsoft.com/office/drawing/2014/main" id="{01FDFAA3-0224-4064-84DA-EDBFFE9FC16D}"/>
              </a:ext>
            </a:extLst>
          </p:cNvPr>
          <p:cNvSpPr>
            <a:spLocks noGrp="1"/>
          </p:cNvSpPr>
          <p:nvPr>
            <p:ph sz="half" idx="1"/>
          </p:nvPr>
        </p:nvSpPr>
        <p:spPr>
          <a:xfrm>
            <a:off x="457200" y="5791200"/>
            <a:ext cx="8153400" cy="739140"/>
          </a:xfrm>
        </p:spPr>
        <p:txBody>
          <a:bodyPr/>
          <a:lstStyle/>
          <a:p>
            <a:pPr algn="ctr"/>
            <a:r>
              <a:rPr lang="en-US" altLang="en-US" sz="1200" dirty="0">
                <a:latin typeface="Arial" panose="020B0604020202020204" pitchFamily="34" charset="0"/>
              </a:rPr>
              <a:t>SOURCE: Data from O. Bandiera, A. Prat, and R. Sadun (2012), “Management capital at the top: evidence from the time use of CEOs,” </a:t>
            </a:r>
            <a:r>
              <a:rPr lang="en-US" altLang="en-US" sz="1200" i="1" dirty="0">
                <a:latin typeface="Arial" panose="020B0604020202020204" pitchFamily="34" charset="0"/>
              </a:rPr>
              <a:t>London School of Economics and Harvard Business School Working Paper. </a:t>
            </a:r>
          </a:p>
          <a:p>
            <a:pPr algn="ctr"/>
            <a:endParaRPr lang="en-US" sz="1200" dirty="0"/>
          </a:p>
        </p:txBody>
      </p:sp>
      <p:sp>
        <p:nvSpPr>
          <p:cNvPr id="7" name="Text Placeholder 6">
            <a:extLst>
              <a:ext uri="{FF2B5EF4-FFF2-40B4-BE49-F238E27FC236}">
                <a16:creationId xmlns:a16="http://schemas.microsoft.com/office/drawing/2014/main" id="{5BFEE364-31AA-4C3D-AD27-0AE3B6FEEE44}"/>
              </a:ext>
            </a:extLst>
          </p:cNvPr>
          <p:cNvSpPr>
            <a:spLocks noGrp="1"/>
          </p:cNvSpPr>
          <p:nvPr>
            <p:ph type="body" sz="quarter" idx="12"/>
          </p:nvPr>
        </p:nvSpPr>
        <p:spPr/>
        <p:txBody>
          <a:bodyPr/>
          <a:lstStyle/>
          <a:p>
            <a:r>
              <a:rPr lang="en-US" dirty="0">
                <a:hlinkClick r:id="rId4" action="ppaction://hlinksldjump"/>
              </a:rPr>
              <a:t>Jump to Appendix 2 for long description.</a:t>
            </a:r>
            <a:endParaRPr 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E56B3D2-8529-4762-866A-902AB0A8BF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How Do You Become a Strategic Leader?</a:t>
            </a:r>
          </a:p>
        </p:txBody>
      </p:sp>
      <p:sp>
        <p:nvSpPr>
          <p:cNvPr id="26627" name="Content Placeholder 2">
            <a:extLst>
              <a:ext uri="{FF2B5EF4-FFF2-40B4-BE49-F238E27FC236}">
                <a16:creationId xmlns:a16="http://schemas.microsoft.com/office/drawing/2014/main" id="{22A960F5-5EAE-4375-BB57-B9C507EBA1C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Leadership actions reflect:</a:t>
            </a:r>
          </a:p>
          <a:p>
            <a:pPr lvl="1" eaLnBrk="1" hangingPunct="1"/>
            <a:r>
              <a:rPr lang="en-US" altLang="en-US" dirty="0">
                <a:cs typeface="Arial" panose="020B0604020202020204" pitchFamily="34" charset="0"/>
              </a:rPr>
              <a:t>Age, education, and career experiences</a:t>
            </a:r>
          </a:p>
          <a:p>
            <a:pPr lvl="1" eaLnBrk="1" hangingPunct="1"/>
            <a:r>
              <a:rPr lang="en-US" altLang="en-US" dirty="0">
                <a:cs typeface="Arial" panose="020B0604020202020204" pitchFamily="34" charset="0"/>
              </a:rPr>
              <a:t>Personal interpretations of situations</a:t>
            </a:r>
          </a:p>
          <a:p>
            <a:pPr eaLnBrk="1" hangingPunct="1"/>
            <a:endParaRPr lang="en-US" altLang="en-US" dirty="0">
              <a:ea typeface="ヒラギノ角ゴ Pro W3" pitchFamily="122" charset="-128"/>
            </a:endParaRPr>
          </a:p>
          <a:p>
            <a:pPr eaLnBrk="1" hangingPunct="1"/>
            <a:r>
              <a:rPr lang="en-US" altLang="en-US" dirty="0">
                <a:ea typeface="ヒラギノ角ゴ Pro W3" pitchFamily="122" charset="-128"/>
              </a:rPr>
              <a:t>Strong leadership: innate abilities </a:t>
            </a:r>
            <a:r>
              <a:rPr lang="en-US" altLang="en-US" u="sng" dirty="0">
                <a:ea typeface="ヒラギノ角ゴ Pro W3" pitchFamily="122" charset="-128"/>
              </a:rPr>
              <a:t>and</a:t>
            </a:r>
            <a:r>
              <a:rPr lang="en-US" altLang="en-US" dirty="0">
                <a:ea typeface="ヒラギノ角ゴ Pro W3" pitchFamily="122" charset="-128"/>
              </a:rPr>
              <a:t> learning</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7DADDB2-5C6B-497F-BBCC-AA7120940AC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Upper Echelon’s Theory</a:t>
            </a:r>
          </a:p>
        </p:txBody>
      </p:sp>
      <p:sp>
        <p:nvSpPr>
          <p:cNvPr id="28675" name="Content Placeholder 2">
            <a:extLst>
              <a:ext uri="{FF2B5EF4-FFF2-40B4-BE49-F238E27FC236}">
                <a16:creationId xmlns:a16="http://schemas.microsoft.com/office/drawing/2014/main" id="{B8D53E3F-5445-4F1A-A153-4D42FA1C97A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Organizational outcomes reflect the values of the top management team.</a:t>
            </a:r>
          </a:p>
          <a:p>
            <a:pPr eaLnBrk="1" hangingPunct="1"/>
            <a:endParaRPr lang="en-US" altLang="en-US" dirty="0">
              <a:ea typeface="ヒラギノ角ゴ Pro W3" pitchFamily="122" charset="-128"/>
            </a:endParaRPr>
          </a:p>
          <a:p>
            <a:pPr eaLnBrk="1" hangingPunct="1"/>
            <a:r>
              <a:rPr lang="en-US" altLang="en-US" dirty="0">
                <a:cs typeface="Arial" panose="020B0604020202020204" pitchFamily="34" charset="0"/>
              </a:rPr>
              <a:t>Outcomes include:</a:t>
            </a:r>
          </a:p>
          <a:p>
            <a:pPr lvl="1" eaLnBrk="1" hangingPunct="1"/>
            <a:r>
              <a:rPr lang="en-US" altLang="en-US" dirty="0">
                <a:cs typeface="Arial" panose="020B0604020202020204" pitchFamily="34" charset="0"/>
              </a:rPr>
              <a:t>Strategic choices</a:t>
            </a:r>
          </a:p>
          <a:p>
            <a:pPr lvl="1" eaLnBrk="1" hangingPunct="1"/>
            <a:r>
              <a:rPr lang="en-US" altLang="en-US" dirty="0">
                <a:cs typeface="Arial" panose="020B0604020202020204" pitchFamily="34" charset="0"/>
              </a:rPr>
              <a:t>Performance levels</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7148</TotalTime>
  <Words>4982</Words>
  <Application>Microsoft Macintosh PowerPoint</Application>
  <PresentationFormat>On-screen Show (4:3)</PresentationFormat>
  <Paragraphs>430</Paragraphs>
  <Slides>50</Slides>
  <Notes>31</Notes>
  <HiddenSlides>11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ＭＳ Ｐゴシック</vt:lpstr>
      <vt:lpstr>ヒラギノ角ゴ Pro W3</vt:lpstr>
      <vt:lpstr>Arial</vt:lpstr>
      <vt:lpstr>ArumSans Bold</vt:lpstr>
      <vt:lpstr>Calibri</vt:lpstr>
      <vt:lpstr>1_Plain BODY/MAIN CONTENT</vt:lpstr>
      <vt:lpstr>PowerPoint Presentation</vt:lpstr>
      <vt:lpstr>The AFI Strategy Framework</vt:lpstr>
      <vt:lpstr>Learning Objectives</vt:lpstr>
      <vt:lpstr>What Is Strategic Leadership?</vt:lpstr>
      <vt:lpstr>Leaders Can Positively Impact Performance</vt:lpstr>
      <vt:lpstr>Leaders Can Destroy Shareholder Value</vt:lpstr>
      <vt:lpstr>What Do Strategic Leaders Do?</vt:lpstr>
      <vt:lpstr>How Do You Become a Strategic Leader?</vt:lpstr>
      <vt:lpstr>Upper Echelon’s Theory</vt:lpstr>
      <vt:lpstr>Great Companies</vt:lpstr>
      <vt:lpstr>Level-5 Leadership Pyramid</vt:lpstr>
      <vt:lpstr>Progression of Leaders Through the Pyramid</vt:lpstr>
      <vt:lpstr>The Strategy Process</vt:lpstr>
      <vt:lpstr>The Strategy Process Across Levels</vt:lpstr>
      <vt:lpstr>Formulation and Implementation Across Levels</vt:lpstr>
      <vt:lpstr>Corporate Strategy</vt:lpstr>
      <vt:lpstr>Business Strategy</vt:lpstr>
      <vt:lpstr>Functional Strategy</vt:lpstr>
      <vt:lpstr>Three Approaches to Organizational Strategy</vt:lpstr>
      <vt:lpstr>Top Down Strategic Planning (1 of 2) </vt:lpstr>
      <vt:lpstr>Top-Down Strategic Planning (2 of 2)</vt:lpstr>
      <vt:lpstr>Shortcomings of the Top-Down Approach</vt:lpstr>
      <vt:lpstr>Scenario Planning (1 of 2)</vt:lpstr>
      <vt:lpstr>Scenario Planning (2 of 2)</vt:lpstr>
      <vt:lpstr>Approaches to Scenario Planning</vt:lpstr>
      <vt:lpstr>Black Swan Events</vt:lpstr>
      <vt:lpstr>Questions to Ask in Scenario Planning</vt:lpstr>
      <vt:lpstr>Strategy as Planned Emergence</vt:lpstr>
      <vt:lpstr>Key Points About Strategy</vt:lpstr>
      <vt:lpstr>Intended vs. Realized Strategy</vt:lpstr>
      <vt:lpstr>Strategic Initiatives</vt:lpstr>
      <vt:lpstr>Autonomous Actions, Serendipity, and the Resource Allocation Process (RAP)</vt:lpstr>
      <vt:lpstr>Companies with Good Strategy Are Valuable</vt:lpstr>
      <vt:lpstr>Stakeholders</vt:lpstr>
      <vt:lpstr>Internal and External Stakeholders in an Exchange Relationship with the Firm </vt:lpstr>
      <vt:lpstr>Stakeholder Strategy</vt:lpstr>
      <vt:lpstr>Stakeholder Impact Analysis (1 of 2)</vt:lpstr>
      <vt:lpstr>Stakeholder Impact Analysis (2 of 2)</vt:lpstr>
      <vt:lpstr>The Pyramid of Corporate Social Responsibility</vt:lpstr>
      <vt:lpstr>Appendices Descriptions of Visual Graphics to Support Student Accessibility Needs</vt:lpstr>
      <vt:lpstr>Appendix 1 The AFI Strategy Framework</vt:lpstr>
      <vt:lpstr>Appendix 2 What Do Strategic Leaders Do?</vt:lpstr>
      <vt:lpstr>Appendix 3 Level-5 Pyramid </vt:lpstr>
      <vt:lpstr>Appendix 4 Strategy Formulation and Implementation Across Levels </vt:lpstr>
      <vt:lpstr>Appendix 5 Top-Down Strategic Planning</vt:lpstr>
      <vt:lpstr>Appendix 6 Scenario Planning</vt:lpstr>
      <vt:lpstr>Appendix 7 Intended vs. Realized Strategy</vt:lpstr>
      <vt:lpstr>Appendix 8 Internal and External Stakeholders in an Exchange Relationship with the Firm</vt:lpstr>
      <vt:lpstr>Appendix 9 Stakeholder Impact Analysis</vt:lpstr>
      <vt:lpstr>Appendix 10 The Pyramid of Corporate Social Responsibility</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02</dc:title>
  <dc:subject>Chapter 02</dc:subject>
  <dc:creator>McGraw Hill Education</dc:creator>
  <cp:lastModifiedBy>Teresa Ward</cp:lastModifiedBy>
  <cp:revision>179</cp:revision>
  <dcterms:created xsi:type="dcterms:W3CDTF">2015-09-24T21:11:41Z</dcterms:created>
  <dcterms:modified xsi:type="dcterms:W3CDTF">2018-03-19T21:26:21Z</dcterms:modified>
</cp:coreProperties>
</file>