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9" r:id="rId1"/>
  </p:sldMasterIdLst>
  <p:notesMasterIdLst>
    <p:notesMasterId r:id="rId47"/>
  </p:notesMasterIdLst>
  <p:handoutMasterIdLst>
    <p:handoutMasterId r:id="rId48"/>
  </p:handoutMasterIdLst>
  <p:sldIdLst>
    <p:sldId id="260" r:id="rId2"/>
    <p:sldId id="392" r:id="rId3"/>
    <p:sldId id="444" r:id="rId4"/>
    <p:sldId id="446" r:id="rId5"/>
    <p:sldId id="447" r:id="rId6"/>
    <p:sldId id="497" r:id="rId7"/>
    <p:sldId id="449" r:id="rId8"/>
    <p:sldId id="450" r:id="rId9"/>
    <p:sldId id="453" r:id="rId10"/>
    <p:sldId id="454" r:id="rId11"/>
    <p:sldId id="455" r:id="rId12"/>
    <p:sldId id="456" r:id="rId13"/>
    <p:sldId id="460" r:id="rId14"/>
    <p:sldId id="498" r:id="rId15"/>
    <p:sldId id="507" r:id="rId16"/>
    <p:sldId id="465" r:id="rId17"/>
    <p:sldId id="508" r:id="rId18"/>
    <p:sldId id="504" r:id="rId19"/>
    <p:sldId id="466" r:id="rId20"/>
    <p:sldId id="467" r:id="rId21"/>
    <p:sldId id="470" r:id="rId22"/>
    <p:sldId id="471" r:id="rId23"/>
    <p:sldId id="473" r:id="rId24"/>
    <p:sldId id="474" r:id="rId25"/>
    <p:sldId id="509" r:id="rId26"/>
    <p:sldId id="481" r:id="rId27"/>
    <p:sldId id="482" r:id="rId28"/>
    <p:sldId id="483" r:id="rId29"/>
    <p:sldId id="484" r:id="rId30"/>
    <p:sldId id="511" r:id="rId31"/>
    <p:sldId id="510" r:id="rId32"/>
    <p:sldId id="488" r:id="rId33"/>
    <p:sldId id="490" r:id="rId34"/>
    <p:sldId id="492" r:id="rId35"/>
    <p:sldId id="513" r:id="rId36"/>
    <p:sldId id="494" r:id="rId37"/>
    <p:sldId id="495" r:id="rId38"/>
    <p:sldId id="514" r:id="rId39"/>
    <p:sldId id="499" r:id="rId40"/>
    <p:sldId id="500" r:id="rId41"/>
    <p:sldId id="505" r:id="rId42"/>
    <p:sldId id="501" r:id="rId43"/>
    <p:sldId id="502" r:id="rId44"/>
    <p:sldId id="512" r:id="rId45"/>
    <p:sldId id="503"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5F5F5F"/>
    <a:srgbClr val="395616"/>
    <a:srgbClr val="008000"/>
    <a:srgbClr val="4D4D4D"/>
    <a:srgbClr val="749BCA"/>
    <a:srgbClr val="D66D5C"/>
    <a:srgbClr val="F6DB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14" autoAdjust="0"/>
    <p:restoredTop sz="93531" autoAdjust="0"/>
  </p:normalViewPr>
  <p:slideViewPr>
    <p:cSldViewPr>
      <p:cViewPr>
        <p:scale>
          <a:sx n="63" d="100"/>
          <a:sy n="63" d="100"/>
        </p:scale>
        <p:origin x="-1644" y="-1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1438"/>
    </p:cViewPr>
  </p:sorterViewPr>
  <p:notesViewPr>
    <p:cSldViewPr>
      <p:cViewPr varScale="1">
        <p:scale>
          <a:sx n="87" d="100"/>
          <a:sy n="87" d="100"/>
        </p:scale>
        <p:origin x="3315" y="39"/>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516A2D2B-010C-4B21-BB1D-4323F28C888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 xmlns:a16="http://schemas.microsoft.com/office/drawing/2014/main" id="{247E83D0-4C5A-4288-AAA6-BEB9C45B2668}"/>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95C73CE1-088E-4107-84DB-A4AAD70CDC5E}" type="datetimeFigureOut">
              <a:rPr lang="en-US" altLang="en-US"/>
              <a:pPr>
                <a:defRPr/>
              </a:pPr>
              <a:t>14-Aug-18</a:t>
            </a:fld>
            <a:endParaRPr lang="en-US" altLang="en-US" dirty="0"/>
          </a:p>
        </p:txBody>
      </p:sp>
      <p:sp>
        <p:nvSpPr>
          <p:cNvPr id="4" name="Footer Placeholder 3">
            <a:extLst>
              <a:ext uri="{FF2B5EF4-FFF2-40B4-BE49-F238E27FC236}">
                <a16:creationId xmlns="" xmlns:a16="http://schemas.microsoft.com/office/drawing/2014/main" id="{19A2CE86-48DA-4B34-BB58-8B9E6B29E8ED}"/>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 xmlns:a16="http://schemas.microsoft.com/office/drawing/2014/main" id="{48F4CB4F-3E65-47BB-93E1-3A9845B75E4C}"/>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C37FEC9-C724-43DB-907F-31E9B6B6B3ED}" type="slidenum">
              <a:rPr lang="en-US" altLang="en-US"/>
              <a:pPr>
                <a:defRPr/>
              </a:pPr>
              <a:t>‹#›</a:t>
            </a:fld>
            <a:endParaRPr lang="en-US" altLang="en-US" dirty="0"/>
          </a:p>
        </p:txBody>
      </p:sp>
    </p:spTree>
    <p:extLst>
      <p:ext uri="{BB962C8B-B14F-4D97-AF65-F5344CB8AC3E}">
        <p14:creationId xmlns:p14="http://schemas.microsoft.com/office/powerpoint/2010/main" val="1610656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1DD84F1-9A81-425A-8EAD-A233F62CEC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 xmlns:a16="http://schemas.microsoft.com/office/drawing/2014/main" id="{8A8D2D5A-924C-404F-8472-2018E8C57EE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E30D7893-11D2-4EE4-8BCD-40915EAA8B93}" type="datetimeFigureOut">
              <a:rPr lang="en-US" altLang="en-US"/>
              <a:pPr>
                <a:defRPr/>
              </a:pPr>
              <a:t>14-Aug-18</a:t>
            </a:fld>
            <a:endParaRPr lang="en-US" altLang="en-US" dirty="0"/>
          </a:p>
        </p:txBody>
      </p:sp>
      <p:sp>
        <p:nvSpPr>
          <p:cNvPr id="4" name="Slide Image Placeholder 3">
            <a:extLst>
              <a:ext uri="{FF2B5EF4-FFF2-40B4-BE49-F238E27FC236}">
                <a16:creationId xmlns="" xmlns:a16="http://schemas.microsoft.com/office/drawing/2014/main" id="{EF097B09-8869-456D-81EA-DC7D7B089CFD}"/>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 xmlns:a16="http://schemas.microsoft.com/office/drawing/2014/main" id="{39406C27-78CA-4E79-B293-6EAE4F70AC1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AE468ABF-0CAD-4465-BEF3-8C57E00E2D90}"/>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 xmlns:a16="http://schemas.microsoft.com/office/drawing/2014/main" id="{D67E5F42-32D5-433E-92CF-151EF1A3C3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F2278CF7-B6AD-47C1-8BF4-06E73C039909}" type="slidenum">
              <a:rPr lang="en-US" altLang="en-US"/>
              <a:pPr>
                <a:defRPr/>
              </a:pPr>
              <a:t>‹#›</a:t>
            </a:fld>
            <a:endParaRPr lang="en-US" altLang="en-US" dirty="0"/>
          </a:p>
        </p:txBody>
      </p:sp>
    </p:spTree>
    <p:extLst>
      <p:ext uri="{BB962C8B-B14F-4D97-AF65-F5344CB8AC3E}">
        <p14:creationId xmlns:p14="http://schemas.microsoft.com/office/powerpoint/2010/main" val="42545336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5bremark:ch03-5%5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 xmlns:a16="http://schemas.microsoft.com/office/drawing/2014/main" id="{42D19B4A-A07E-4D3E-9500-F63B060A9B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 xmlns:a16="http://schemas.microsoft.com/office/drawing/2014/main" id="{3D4A238E-B10C-4B1A-8D73-1D7289D472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p:txBody>
      </p:sp>
      <p:sp>
        <p:nvSpPr>
          <p:cNvPr id="15363" name="Slide Number Placeholder 3">
            <a:extLst>
              <a:ext uri="{FF2B5EF4-FFF2-40B4-BE49-F238E27FC236}">
                <a16:creationId xmlns="" xmlns:a16="http://schemas.microsoft.com/office/drawing/2014/main" id="{54C21B12-F4A3-4AF6-9D78-368B63BFAB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DB73C7E-6549-4C2E-8F08-6EA94420BD05}" type="slidenum">
              <a:rPr lang="en-US" altLang="en-US" smtClean="0"/>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 xmlns:a16="http://schemas.microsoft.com/office/drawing/2014/main" id="{8FEBA3C3-377D-4C53-B219-C7342A0550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a:extLst>
              <a:ext uri="{FF2B5EF4-FFF2-40B4-BE49-F238E27FC236}">
                <a16:creationId xmlns="" xmlns:a16="http://schemas.microsoft.com/office/drawing/2014/main" id="{F5FFBAB4-4B9A-4BEC-A344-6FA87F607A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Consider how several European countries and the European Union (EU) apply political and legal pressure on U.S. tech companies. European targets include Apple, Amazon, Facebook, Google, and Microsoft—the five largest U.S. tech companies—but also startups such as Uber, the taxi-hailing mobile app. Europe’s policy makers seek to retain control over important industries ranging from transportation to the internet to ensure that profits earned in Europe by Silicon Valley firms are taxed locally. The EU parliament even proposed legislation to break up “digital monopolies” such as Google. This proposal would require Google to offer search services independently as a standalone company from its other online services.</a:t>
            </a:r>
          </a:p>
        </p:txBody>
      </p:sp>
      <p:sp>
        <p:nvSpPr>
          <p:cNvPr id="35843" name="Slide Number Placeholder 3">
            <a:extLst>
              <a:ext uri="{FF2B5EF4-FFF2-40B4-BE49-F238E27FC236}">
                <a16:creationId xmlns="" xmlns:a16="http://schemas.microsoft.com/office/drawing/2014/main" id="{2AF46E11-F322-4AC3-9B04-125D09873B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7E6237-C620-4371-B54C-F3BAB2242F02}" type="slidenum">
              <a:rPr lang="en-US" altLang="en-US" smtClean="0"/>
              <a:pPr/>
              <a:t>12</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 xmlns:a16="http://schemas.microsoft.com/office/drawing/2014/main" id="{C7B71555-E9A3-45CB-AC97-8EED93EFED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a:extLst>
              <a:ext uri="{FF2B5EF4-FFF2-40B4-BE49-F238E27FC236}">
                <a16:creationId xmlns="" xmlns:a16="http://schemas.microsoft.com/office/drawing/2014/main" id="{36C79632-ADCA-4667-8D66-49915EF2C3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Although a firm’s industry is not quite as important as the firm’s strategy within its industry, they jointly determine roughly 75 percent of overall firm performance. The remaining 25 percent relates partly to business cycles and other effects.</a:t>
            </a:r>
          </a:p>
        </p:txBody>
      </p:sp>
      <p:sp>
        <p:nvSpPr>
          <p:cNvPr id="38915" name="Slide Number Placeholder 3">
            <a:extLst>
              <a:ext uri="{FF2B5EF4-FFF2-40B4-BE49-F238E27FC236}">
                <a16:creationId xmlns="" xmlns:a16="http://schemas.microsoft.com/office/drawing/2014/main" id="{5842DEAC-CB93-4734-8F58-DCD8FC1AA4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A239F61-9CC1-44E3-98DE-255B5579410A}" type="slidenum">
              <a:rPr lang="en-US" altLang="en-US" smtClean="0">
                <a:solidFill>
                  <a:srgbClr val="000000"/>
                </a:solidFill>
              </a:rPr>
              <a:pPr/>
              <a:t>14</a:t>
            </a:fld>
            <a:endParaRPr lang="en-US" alt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 xmlns:a16="http://schemas.microsoft.com/office/drawing/2014/main" id="{CD371A31-45EC-4BBF-A7F6-38E4F89088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 xmlns:a16="http://schemas.microsoft.com/office/drawing/2014/main" id="{5911C80E-EB30-41AC-AF9E-60F3C2D9E0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Porter derived two key insights that form the basis of his seminal five forces model:</a:t>
            </a:r>
          </a:p>
          <a:p>
            <a:endParaRPr lang="en-US" altLang="en-US" dirty="0">
              <a:ea typeface="ヒラギノ角ゴ Pro W3" pitchFamily="122" charset="-128"/>
            </a:endParaRPr>
          </a:p>
          <a:p>
            <a:r>
              <a:rPr lang="en-US" altLang="en-US" dirty="0">
                <a:ea typeface="ヒラギノ角ゴ Pro W3" pitchFamily="122" charset="-128"/>
              </a:rPr>
              <a:t>1. Rather than defining competition narrowly as the firm’s closest competitors to explain and predict a firm’s performance, competition must be viewed more broadly, to also encompass the other forces in an industry: buyers, suppliers, potential new entry of other firms, and the threat of substitutes.</a:t>
            </a:r>
          </a:p>
          <a:p>
            <a:endParaRPr lang="en-US" altLang="en-US" dirty="0">
              <a:ea typeface="ヒラギノ角ゴ Pro W3" pitchFamily="122" charset="-128"/>
            </a:endParaRPr>
          </a:p>
          <a:p>
            <a:r>
              <a:rPr lang="en-US" altLang="en-US" dirty="0">
                <a:ea typeface="ヒラギノ角ゴ Pro W3" pitchFamily="122" charset="-128"/>
              </a:rPr>
              <a:t>2. The profit potential of an industry is neither random nor entirely determined by industry-specific factors. Rather, it is a function of the five forces that shape competition: </a:t>
            </a:r>
            <a:r>
              <a:rPr lang="en-US" altLang="en-US" i="1" dirty="0">
                <a:ea typeface="ヒラギノ角ゴ Pro W3" pitchFamily="122" charset="-128"/>
              </a:rPr>
              <a:t>threat of entry, power of suppliers, power of buyers, threat of substitutes,</a:t>
            </a:r>
            <a:r>
              <a:rPr lang="en-US" altLang="en-US" dirty="0">
                <a:ea typeface="ヒラギノ角ゴ Pro W3" pitchFamily="122" charset="-128"/>
              </a:rPr>
              <a:t> and </a:t>
            </a:r>
            <a:r>
              <a:rPr lang="en-US" altLang="en-US" i="1" dirty="0">
                <a:ea typeface="ヒラギノ角ゴ Pro W3" pitchFamily="122" charset="-128"/>
              </a:rPr>
              <a:t>rivalry among existing firms.</a:t>
            </a:r>
            <a:endParaRPr lang="en-US" altLang="en-US" dirty="0">
              <a:ea typeface="ヒラギノ角ゴ Pro W3" pitchFamily="122" charset="-128"/>
            </a:endParaRPr>
          </a:p>
          <a:p>
            <a:endParaRPr lang="en-US" altLang="en-US" dirty="0">
              <a:ea typeface="ヒラギノ角ゴ Pro W3" pitchFamily="122" charset="-128"/>
            </a:endParaRPr>
          </a:p>
          <a:p>
            <a:r>
              <a:rPr lang="en-US" altLang="en-US" dirty="0">
                <a:ea typeface="ヒラギノ角ゴ Pro W3" pitchFamily="122" charset="-128"/>
              </a:rPr>
              <a:t>As a rule of thumb, </a:t>
            </a:r>
            <a:r>
              <a:rPr lang="en-US" altLang="en-US" i="1" dirty="0">
                <a:ea typeface="ヒラギノ角ゴ Pro W3" pitchFamily="122" charset="-128"/>
              </a:rPr>
              <a:t>the stronger the five forces, the lower the industry’s profit potential</a:t>
            </a:r>
            <a:r>
              <a:rPr lang="en-US" altLang="en-US" dirty="0">
                <a:ea typeface="ヒラギノ角ゴ Pro W3" pitchFamily="122" charset="-128"/>
              </a:rPr>
              <a:t>—making the industry less attractive for competitors. The reverse is also true: </a:t>
            </a:r>
            <a:r>
              <a:rPr lang="en-US" altLang="en-US" i="1" dirty="0">
                <a:ea typeface="ヒラギノ角ゴ Pro W3" pitchFamily="122" charset="-128"/>
              </a:rPr>
              <a:t>the weaker the five forces, the greater the industry’s profit potential</a:t>
            </a:r>
            <a:r>
              <a:rPr lang="en-US" altLang="en-US" dirty="0">
                <a:ea typeface="ヒラギノ角ゴ Pro W3" pitchFamily="122" charset="-128"/>
              </a:rPr>
              <a:t>—making the industry more attractive.</a:t>
            </a:r>
          </a:p>
        </p:txBody>
      </p:sp>
      <p:sp>
        <p:nvSpPr>
          <p:cNvPr id="44035" name="Slide Number Placeholder 3">
            <a:extLst>
              <a:ext uri="{FF2B5EF4-FFF2-40B4-BE49-F238E27FC236}">
                <a16:creationId xmlns="" xmlns:a16="http://schemas.microsoft.com/office/drawing/2014/main" id="{006A4B34-4C7A-4E30-B9BD-5A6CB354B3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192CBA-0E90-4A95-93E0-0FADA935F5AB}" type="slidenum">
              <a:rPr lang="en-US" altLang="en-US" smtClean="0">
                <a:solidFill>
                  <a:srgbClr val="000000"/>
                </a:solidFill>
              </a:rPr>
              <a:pPr/>
              <a:t>18</a:t>
            </a:fld>
            <a:endParaRPr lang="en-US" alt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 xmlns:a16="http://schemas.microsoft.com/office/drawing/2014/main" id="{D20B0D4F-BF72-46BA-B38B-7EEF4E44C0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 xmlns:a16="http://schemas.microsoft.com/office/drawing/2014/main" id="{95628C5C-A036-44C1-8DD0-18C3222033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threat of entry is high when:</a:t>
            </a:r>
            <a:endParaRPr lang="en-US" altLang="en-US" dirty="0">
              <a:ea typeface="ヒラギノ角ゴ Pro W3" pitchFamily="122" charset="-128"/>
            </a:endParaRPr>
          </a:p>
          <a:p>
            <a:r>
              <a:rPr lang="en-US" altLang="en-US" dirty="0">
                <a:ea typeface="ヒラギノ角ゴ Pro W3" pitchFamily="122" charset="-128"/>
              </a:rPr>
              <a:t>✓The minimum efficient scale to compete in an industry is low.</a:t>
            </a:r>
          </a:p>
          <a:p>
            <a:r>
              <a:rPr lang="en-US" altLang="en-US" dirty="0">
                <a:ea typeface="ヒラギノ角ゴ Pro W3" pitchFamily="122" charset="-128"/>
              </a:rPr>
              <a:t>✓Network effects are not present.</a:t>
            </a:r>
          </a:p>
          <a:p>
            <a:r>
              <a:rPr lang="en-US" altLang="en-US" dirty="0">
                <a:ea typeface="ヒラギノ角ゴ Pro W3" pitchFamily="122" charset="-128"/>
              </a:rPr>
              <a:t>✓Customer switching costs are low.</a:t>
            </a:r>
          </a:p>
          <a:p>
            <a:r>
              <a:rPr lang="en-US" altLang="en-US" dirty="0">
                <a:ea typeface="ヒラギノ角ゴ Pro W3" pitchFamily="122" charset="-128"/>
              </a:rPr>
              <a:t>✓Capital requirements are low.</a:t>
            </a:r>
          </a:p>
          <a:p>
            <a:r>
              <a:rPr lang="en-US" altLang="en-US" dirty="0">
                <a:ea typeface="ヒラギノ角ゴ Pro W3" pitchFamily="122" charset="-128"/>
              </a:rPr>
              <a:t>✓Incumbents do not possess:</a:t>
            </a:r>
          </a:p>
          <a:p>
            <a:pPr lvl="1"/>
            <a:r>
              <a:rPr lang="en-US" altLang="en-US" dirty="0">
                <a:ea typeface="ヒラギノ角ゴ Pro W3" pitchFamily="122" charset="-128"/>
              </a:rPr>
              <a:t>Brand loyalty.</a:t>
            </a:r>
          </a:p>
          <a:p>
            <a:pPr lvl="1"/>
            <a:r>
              <a:rPr lang="en-US" altLang="en-US" dirty="0">
                <a:ea typeface="ヒラギノ角ゴ Pro W3" pitchFamily="122" charset="-128"/>
              </a:rPr>
              <a:t>Proprietary technology.</a:t>
            </a:r>
          </a:p>
          <a:p>
            <a:pPr lvl="1"/>
            <a:r>
              <a:rPr lang="en-US" altLang="en-US" dirty="0">
                <a:ea typeface="ヒラギノ角ゴ Pro W3" pitchFamily="122" charset="-128"/>
              </a:rPr>
              <a:t>Preferential access to raw materials.</a:t>
            </a:r>
          </a:p>
          <a:p>
            <a:pPr lvl="1"/>
            <a:r>
              <a:rPr lang="en-US" altLang="en-US" dirty="0">
                <a:ea typeface="ヒラギノ角ゴ Pro W3" pitchFamily="122" charset="-128"/>
              </a:rPr>
              <a:t>Preferential access to distribution channels.</a:t>
            </a:r>
          </a:p>
          <a:p>
            <a:pPr lvl="1"/>
            <a:r>
              <a:rPr lang="en-US" altLang="en-US" dirty="0">
                <a:ea typeface="ヒラギノ角ゴ Pro W3" pitchFamily="122" charset="-128"/>
              </a:rPr>
              <a:t>Favorable geographic locations.</a:t>
            </a:r>
          </a:p>
          <a:p>
            <a:pPr lvl="1"/>
            <a:r>
              <a:rPr lang="en-US" altLang="en-US" dirty="0">
                <a:ea typeface="ヒラギノ角ゴ Pro W3" pitchFamily="122" charset="-128"/>
              </a:rPr>
              <a:t>Cumulative learning and experience effects.</a:t>
            </a:r>
          </a:p>
          <a:p>
            <a:r>
              <a:rPr lang="en-US" altLang="en-US" dirty="0">
                <a:ea typeface="ヒラギノ角ゴ Pro W3" pitchFamily="122" charset="-128"/>
              </a:rPr>
              <a:t>✓Restrictive government regulations do not exist.</a:t>
            </a:r>
          </a:p>
          <a:p>
            <a:r>
              <a:rPr lang="en-US" altLang="en-US" dirty="0">
                <a:ea typeface="ヒラギノ角ゴ Pro W3" pitchFamily="122" charset="-128"/>
              </a:rPr>
              <a:t>✓New entrants expect that incumbents will not or cannot retaliate.</a:t>
            </a:r>
          </a:p>
          <a:p>
            <a:endParaRPr lang="en-US" altLang="en-US" dirty="0">
              <a:ea typeface="ヒラギノ角ゴ Pro W3" pitchFamily="122" charset="-128"/>
            </a:endParaRPr>
          </a:p>
          <a:p>
            <a:r>
              <a:rPr lang="en-US" altLang="en-US" dirty="0">
                <a:ea typeface="ヒラギノ角ゴ Pro W3" pitchFamily="122" charset="-128"/>
              </a:rPr>
              <a:t>To benefit from economies of scale, Tesla is introducing new models, helping it move away from small-scale and costly production of niche vehicles to larger production runs of cars with a stronger mass-market appeal.</a:t>
            </a:r>
          </a:p>
          <a:p>
            <a:endParaRPr lang="en-US" altLang="en-US" dirty="0">
              <a:ea typeface="ヒラギノ角ゴ Pro W3" pitchFamily="122" charset="-128"/>
            </a:endParaRPr>
          </a:p>
          <a:p>
            <a:r>
              <a:rPr lang="en-US" altLang="en-US" dirty="0">
                <a:ea typeface="ヒラギノ角ゴ Pro W3" pitchFamily="122" charset="-128"/>
              </a:rPr>
              <a:t>Network effects: For example, Facebook, with over 1.2 billion active users worldwide, enjoys tremendous network effects, making it difficult for more recent entrants such as Google Plus to compete effectively. </a:t>
            </a:r>
          </a:p>
          <a:p>
            <a:endParaRPr lang="en-US" altLang="en-US" dirty="0">
              <a:ea typeface="ヒラギノ角ゴ Pro W3" pitchFamily="122" charset="-128"/>
            </a:endParaRPr>
          </a:p>
          <a:p>
            <a:r>
              <a:rPr lang="en-US" altLang="en-US" dirty="0">
                <a:ea typeface="ヒラギノ角ゴ Pro W3" pitchFamily="122" charset="-128"/>
              </a:rPr>
              <a:t>Switching costs - For example, a firm that has used enterprise resource planning (ERP) software from SAP for many years will incur significant switching costs when implementing a new ERP system from Oracle</a:t>
            </a:r>
          </a:p>
          <a:p>
            <a:endParaRPr lang="en-US" altLang="en-US" dirty="0">
              <a:ea typeface="ヒラギノ角ゴ Pro W3" pitchFamily="122" charset="-128"/>
            </a:endParaRPr>
          </a:p>
          <a:p>
            <a:r>
              <a:rPr lang="en-US" altLang="en-US" dirty="0">
                <a:ea typeface="ヒラギノ角ゴ Pro W3" pitchFamily="122" charset="-128"/>
              </a:rPr>
              <a:t>Capital requirements: Tesla Motors made a sizable capital investment of roughly $150 million when it purchased the Fremont, California, manufacturing plant from Toyota and upgraded it with a highly automated production process, using robots to produce cars of the highest quality at large scale.</a:t>
            </a:r>
          </a:p>
          <a:p>
            <a:endParaRPr lang="en-US" altLang="en-US" dirty="0">
              <a:ea typeface="ヒラギノ角ゴ Pro W3" pitchFamily="122" charset="-128"/>
            </a:endParaRPr>
          </a:p>
          <a:p>
            <a:r>
              <a:rPr lang="en-US" altLang="en-US" dirty="0">
                <a:ea typeface="ヒラギノ角ゴ Pro W3" pitchFamily="122" charset="-128"/>
              </a:rPr>
              <a:t>Advantages independent of size – Tesla’s lithium-ion batteries are not only the most expensive and critical parts of an all-electric vehicle, but they are also in short supply. Tesla’s new battery “gigafactory” will afford it independence from the few worldwide suppliers, such as Panasonic of Japan, and also likely bestow an absolute cost advantage.</a:t>
            </a:r>
          </a:p>
          <a:p>
            <a:endParaRPr lang="en-US" altLang="en-US" dirty="0">
              <a:ea typeface="ヒラギノ角ゴ Pro W3" pitchFamily="122" charset="-128"/>
            </a:endParaRPr>
          </a:p>
          <a:p>
            <a:r>
              <a:rPr lang="en-US" altLang="en-US" dirty="0">
                <a:ea typeface="ヒラギノ角ゴ Pro W3" pitchFamily="122" charset="-128"/>
              </a:rPr>
              <a:t>Government policy - India did not allow foreign retailers such as Walmart or IKEA to own stores and compete with domestic companies in order to protect the country’s millions of small vendors and wholesalers. China frequently requires foreign companies to enter joint ventures with domestic ones and to share technology.</a:t>
            </a:r>
          </a:p>
          <a:p>
            <a:endParaRPr lang="en-US" altLang="en-US" dirty="0">
              <a:ea typeface="ヒラギノ角ゴ Pro W3" pitchFamily="122" charset="-128"/>
            </a:endParaRPr>
          </a:p>
          <a:p>
            <a:r>
              <a:rPr lang="en-US" altLang="en-US" dirty="0">
                <a:ea typeface="ヒラギノ角ゴ Pro W3" pitchFamily="122" charset="-128"/>
              </a:rPr>
              <a:t>Threat of retaliation - For example, in the southeastern United States, TV cable company Comcast has entered the market for residential and commercial telephone services and internet connectivity (as an ISP, internet service provider), emerging as a direct competitor for AT&amp;T. Comcast also acquired NBC Universal, combining delivery and content. AT&amp;T responded to Comcast’s threat by introducing U-verse, a product combining high-speed internet access with cable TV and telephone service, all provided over its fast fiber-optic network.</a:t>
            </a:r>
          </a:p>
          <a:p>
            <a:endParaRPr lang="en-US" altLang="en-US" dirty="0">
              <a:ea typeface="ヒラギノ角ゴ Pro W3" pitchFamily="122" charset="-128"/>
            </a:endParaRPr>
          </a:p>
        </p:txBody>
      </p:sp>
      <p:sp>
        <p:nvSpPr>
          <p:cNvPr id="46083" name="Slide Number Placeholder 3">
            <a:extLst>
              <a:ext uri="{FF2B5EF4-FFF2-40B4-BE49-F238E27FC236}">
                <a16:creationId xmlns="" xmlns:a16="http://schemas.microsoft.com/office/drawing/2014/main" id="{B38514FE-E68F-4CBE-B6CA-1904A4F4B9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10C3A3B-DFF2-42B4-97B5-8C1B923734A8}" type="slidenum">
              <a:rPr lang="en-US" altLang="en-US" smtClean="0"/>
              <a:pPr/>
              <a:t>19</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 xmlns:a16="http://schemas.microsoft.com/office/drawing/2014/main" id="{B73473FC-939B-49CE-8E50-3B8CABEECA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 xmlns:a16="http://schemas.microsoft.com/office/drawing/2014/main" id="{E1DE7C4D-8ED9-405F-9540-543EB1D591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power of suppliers is high when:</a:t>
            </a:r>
            <a:endParaRPr lang="en-US" altLang="en-US" dirty="0">
              <a:ea typeface="ヒラギノ角ゴ Pro W3" pitchFamily="122" charset="-128"/>
            </a:endParaRPr>
          </a:p>
          <a:p>
            <a:r>
              <a:rPr lang="en-US" altLang="en-US" dirty="0">
                <a:ea typeface="ヒラギノ角ゴ Pro W3" pitchFamily="122" charset="-128"/>
              </a:rPr>
              <a:t>✓Supplier’s industry is more concentrated than the industry it sells to.</a:t>
            </a:r>
          </a:p>
          <a:p>
            <a:r>
              <a:rPr lang="en-US" altLang="en-US" dirty="0">
                <a:ea typeface="ヒラギノ角ゴ Pro W3" pitchFamily="122" charset="-128"/>
              </a:rPr>
              <a:t>✓Suppliers do not depend heavily on the industry for their revenues.</a:t>
            </a:r>
          </a:p>
          <a:p>
            <a:r>
              <a:rPr lang="en-US" altLang="en-US" dirty="0">
                <a:ea typeface="ヒラギノ角ゴ Pro W3" pitchFamily="122" charset="-128"/>
              </a:rPr>
              <a:t>✓Incumbent firms face significant switching costs when changing suppliers.</a:t>
            </a:r>
          </a:p>
          <a:p>
            <a:r>
              <a:rPr lang="en-US" altLang="en-US" dirty="0">
                <a:ea typeface="ヒラギノ角ゴ Pro W3" pitchFamily="122" charset="-128"/>
              </a:rPr>
              <a:t>✓Suppliers offer products that are differentiated.</a:t>
            </a:r>
          </a:p>
          <a:p>
            <a:r>
              <a:rPr lang="en-US" altLang="en-US" dirty="0">
                <a:ea typeface="ヒラギノ角ゴ Pro W3" pitchFamily="122" charset="-128"/>
              </a:rPr>
              <a:t>✓There are no readily available substitutes for the products or services that the suppliers offer.</a:t>
            </a:r>
          </a:p>
          <a:p>
            <a:r>
              <a:rPr lang="en-US" altLang="en-US" dirty="0">
                <a:ea typeface="ヒラギノ角ゴ Pro W3" pitchFamily="122" charset="-128"/>
              </a:rPr>
              <a:t>✓Suppliers can credibly threaten to forward-integrate into the industry.</a:t>
            </a:r>
          </a:p>
        </p:txBody>
      </p:sp>
      <p:sp>
        <p:nvSpPr>
          <p:cNvPr id="48131" name="Slide Number Placeholder 3">
            <a:extLst>
              <a:ext uri="{FF2B5EF4-FFF2-40B4-BE49-F238E27FC236}">
                <a16:creationId xmlns="" xmlns:a16="http://schemas.microsoft.com/office/drawing/2014/main" id="{EAE58DD6-F9C1-4981-9AAA-BAD977662A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BF3C635-62EC-49F7-9F04-D5F56585E134}" type="slidenum">
              <a:rPr lang="en-US" altLang="en-US" smtClean="0"/>
              <a:pPr/>
              <a:t>20</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 xmlns:a16="http://schemas.microsoft.com/office/drawing/2014/main" id="{5BBE1CD6-0D6E-4802-A723-13D85A5EB9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a:extLst>
              <a:ext uri="{FF2B5EF4-FFF2-40B4-BE49-F238E27FC236}">
                <a16:creationId xmlns="" xmlns:a16="http://schemas.microsoft.com/office/drawing/2014/main" id="{AE27BEAB-31B9-48B9-B389-E23CEA294A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power of buyers is high when:</a:t>
            </a:r>
            <a:endParaRPr lang="en-US" altLang="en-US" dirty="0">
              <a:ea typeface="ヒラギノ角ゴ Pro W3" pitchFamily="122" charset="-128"/>
            </a:endParaRPr>
          </a:p>
          <a:p>
            <a:r>
              <a:rPr lang="en-US" altLang="en-US" dirty="0">
                <a:ea typeface="ヒラギノ角ゴ Pro W3" pitchFamily="122" charset="-128"/>
              </a:rPr>
              <a:t>✓There are a few buyers and each buyer purchases large quantities relative to the size of a single seller.</a:t>
            </a:r>
          </a:p>
          <a:p>
            <a:r>
              <a:rPr lang="en-US" altLang="en-US" dirty="0">
                <a:ea typeface="ヒラギノ角ゴ Pro W3" pitchFamily="122" charset="-128"/>
              </a:rPr>
              <a:t>✓The industry’s products are standardized or undifferentiated commodities.</a:t>
            </a:r>
          </a:p>
          <a:p>
            <a:r>
              <a:rPr lang="en-US" altLang="en-US" dirty="0">
                <a:ea typeface="ヒラギノ角ゴ Pro W3" pitchFamily="122" charset="-128"/>
              </a:rPr>
              <a:t>✓Buyers face low or no switching costs.</a:t>
            </a:r>
          </a:p>
          <a:p>
            <a:r>
              <a:rPr lang="en-US" altLang="en-US" dirty="0">
                <a:ea typeface="ヒラギノ角ゴ Pro W3" pitchFamily="122" charset="-128"/>
              </a:rPr>
              <a:t>✓Buyers can credibly threaten to backwardly integrate into the industry.</a:t>
            </a:r>
          </a:p>
          <a:p>
            <a:endParaRPr lang="en-US" altLang="en-US" dirty="0">
              <a:ea typeface="ヒラギノ角ゴ Pro W3" pitchFamily="122" charset="-128"/>
            </a:endParaRPr>
          </a:p>
          <a:p>
            <a:r>
              <a:rPr lang="en-US" altLang="en-US" dirty="0">
                <a:ea typeface="ヒラギノ角ゴ Pro W3" pitchFamily="122" charset="-128"/>
              </a:rPr>
              <a:t>The retail giant Walmart provides perhaps the most potent example of tremendous buyer power. Walmart is not only the largest retailer worldwide (with over 11,000 stores and 2.2 million employees), but it is also one of the largest companies in the world (with $485 billion in revenues in 2014). Walmart is one of the few large big-box global retail chains and frequently purchases large quantities from its suppliers. Walmart leverages its buyer power by exerting tremendous pressure on its suppliers to lower prices and to increase quality or risk losing access to shelf space at the largest retailer in the world. Walmart’s buyer power is so strong that many suppliers co-locate offices directly next to Walmart’s headquarters in Bentonville, Arkansas, because such proximity enables Walmart’s managers to test the supplier’s latest products and negotiate prices.</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50179" name="Slide Number Placeholder 3">
            <a:extLst>
              <a:ext uri="{FF2B5EF4-FFF2-40B4-BE49-F238E27FC236}">
                <a16:creationId xmlns="" xmlns:a16="http://schemas.microsoft.com/office/drawing/2014/main" id="{CFD95922-36F0-4BA0-930F-84FF841C70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DA238A0-512C-45E7-B188-4EFBCF7079ED}" type="slidenum">
              <a:rPr lang="en-US" altLang="en-US" smtClean="0"/>
              <a:pPr/>
              <a:t>21</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 xmlns:a16="http://schemas.microsoft.com/office/drawing/2014/main" id="{0DF35078-2267-4F52-80A8-E0EE666B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 xmlns:a16="http://schemas.microsoft.com/office/drawing/2014/main" id="{D5A58A8B-5DC2-454C-9B21-2C2D4016EB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threat of substitutes is high when:</a:t>
            </a:r>
            <a:endParaRPr lang="en-US" altLang="en-US" dirty="0">
              <a:ea typeface="ヒラギノ角ゴ Pro W3" pitchFamily="122" charset="-128"/>
            </a:endParaRPr>
          </a:p>
          <a:p>
            <a:r>
              <a:rPr lang="en-US" altLang="en-US" dirty="0">
                <a:ea typeface="ヒラギノ角ゴ Pro W3" pitchFamily="122" charset="-128"/>
              </a:rPr>
              <a:t>✓The substitute offers an attractive price-performance trade-off.</a:t>
            </a:r>
          </a:p>
          <a:p>
            <a:r>
              <a:rPr lang="en-US" altLang="en-US" dirty="0">
                <a:ea typeface="ヒラギノ角ゴ Pro W3" pitchFamily="122" charset="-128"/>
              </a:rPr>
              <a:t>✓The buyer’s cost of switching to the substitute is low.</a:t>
            </a:r>
          </a:p>
          <a:p>
            <a:endParaRPr lang="en-US" altLang="en-US" dirty="0">
              <a:ea typeface="ヒラギノ角ゴ Pro W3" pitchFamily="122" charset="-128"/>
            </a:endParaRPr>
          </a:p>
          <a:p>
            <a:r>
              <a:rPr lang="en-US" altLang="en-US" dirty="0">
                <a:ea typeface="ヒラギノ角ゴ Pro W3" pitchFamily="122" charset="-128"/>
              </a:rPr>
              <a:t>Examples: many software products are substitutes to professional services, at least at the lower end. Tax preparation software such as Intuit’s TurboTax is a substitute for professional services offered by H&amp;R Block and others. LegalZoom, an online legal documentation service, is a threat to professional law firms. Other examples of substitutes are energy drinks versus coffee, videoconferencing versus business travel, e-mail versus express mail, gasoline versus biofuel, and wireless telephone services versus Voice over Internet Protocol (VoIP), offered by Skype or Vonage.</a:t>
            </a:r>
          </a:p>
        </p:txBody>
      </p:sp>
      <p:sp>
        <p:nvSpPr>
          <p:cNvPr id="52227" name="Slide Number Placeholder 3">
            <a:extLst>
              <a:ext uri="{FF2B5EF4-FFF2-40B4-BE49-F238E27FC236}">
                <a16:creationId xmlns="" xmlns:a16="http://schemas.microsoft.com/office/drawing/2014/main" id="{C199AAD3-BF8D-4193-8C30-D29F5D08FC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13B3287-6A95-4FFB-991E-D66D5EFEA1EA}" type="slidenum">
              <a:rPr lang="en-US" altLang="en-US" smtClean="0"/>
              <a:pPr/>
              <a:t>22</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 xmlns:a16="http://schemas.microsoft.com/office/drawing/2014/main" id="{1CF59255-5656-435F-9858-7EDE4929F1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 xmlns:a16="http://schemas.microsoft.com/office/drawing/2014/main" id="{F202A639-F4AB-4599-8C40-6CCE1A1431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rivalry among existing competitors is high when:</a:t>
            </a:r>
            <a:endParaRPr lang="en-US" altLang="en-US" dirty="0">
              <a:ea typeface="ヒラギノ角ゴ Pro W3" pitchFamily="122" charset="-128"/>
            </a:endParaRPr>
          </a:p>
          <a:p>
            <a:r>
              <a:rPr lang="en-US" altLang="en-US" dirty="0">
                <a:ea typeface="ヒラギノ角ゴ Pro W3" pitchFamily="122" charset="-128"/>
              </a:rPr>
              <a:t>✓There are many competitors in the industry.</a:t>
            </a:r>
          </a:p>
          <a:p>
            <a:r>
              <a:rPr lang="en-US" altLang="en-US" dirty="0">
                <a:ea typeface="ヒラギノ角ゴ Pro W3" pitchFamily="122" charset="-128"/>
              </a:rPr>
              <a:t>✓The competitors are roughly of equal size.</a:t>
            </a:r>
          </a:p>
          <a:p>
            <a:r>
              <a:rPr lang="en-US" altLang="en-US" dirty="0">
                <a:ea typeface="ヒラギノ角ゴ Pro W3" pitchFamily="122" charset="-128"/>
              </a:rPr>
              <a:t>✓Industry growth is slow, zero, or even negative.</a:t>
            </a:r>
          </a:p>
          <a:p>
            <a:r>
              <a:rPr lang="en-US" altLang="en-US" dirty="0">
                <a:ea typeface="ヒラギノ角ゴ Pro W3" pitchFamily="122" charset="-128"/>
              </a:rPr>
              <a:t>✓Exit barriers are high.</a:t>
            </a:r>
          </a:p>
          <a:p>
            <a:r>
              <a:rPr lang="en-US" altLang="en-US" dirty="0">
                <a:ea typeface="ヒラギノ角ゴ Pro W3" pitchFamily="122" charset="-128"/>
              </a:rPr>
              <a:t>✓Incumbent firms are highly committed to the business.</a:t>
            </a:r>
          </a:p>
          <a:p>
            <a:r>
              <a:rPr lang="en-US" altLang="en-US" dirty="0">
                <a:ea typeface="ヒラギノ角ゴ Pro W3" pitchFamily="122" charset="-128"/>
              </a:rPr>
              <a:t>✓Incumbent firms cannot read or understand each other’s strategies well.</a:t>
            </a:r>
          </a:p>
          <a:p>
            <a:r>
              <a:rPr lang="en-US" altLang="en-US" dirty="0">
                <a:ea typeface="ヒラギノ角ゴ Pro W3" pitchFamily="122" charset="-128"/>
              </a:rPr>
              <a:t>✓Products and services are direct substitutes.</a:t>
            </a:r>
          </a:p>
          <a:p>
            <a:r>
              <a:rPr lang="en-US" altLang="en-US" dirty="0">
                <a:ea typeface="ヒラギノ角ゴ Pro W3" pitchFamily="122" charset="-128"/>
              </a:rPr>
              <a:t>✓Fixed costs are high and marginal costs are low.</a:t>
            </a:r>
          </a:p>
          <a:p>
            <a:r>
              <a:rPr lang="en-US" altLang="en-US" dirty="0">
                <a:ea typeface="ヒラギノ角ゴ Pro W3" pitchFamily="122" charset="-128"/>
              </a:rPr>
              <a:t>✓Excess capacity exists in the industry.</a:t>
            </a:r>
          </a:p>
          <a:p>
            <a:r>
              <a:rPr lang="en-US" altLang="en-US" dirty="0">
                <a:ea typeface="ヒラギノ角ゴ Pro W3" pitchFamily="122" charset="-128"/>
              </a:rPr>
              <a:t>✓The product or service is perishable.</a:t>
            </a:r>
          </a:p>
        </p:txBody>
      </p:sp>
      <p:sp>
        <p:nvSpPr>
          <p:cNvPr id="54275" name="Slide Number Placeholder 3">
            <a:extLst>
              <a:ext uri="{FF2B5EF4-FFF2-40B4-BE49-F238E27FC236}">
                <a16:creationId xmlns="" xmlns:a16="http://schemas.microsoft.com/office/drawing/2014/main" id="{A5E002DA-5B34-49B6-8A10-06283054C8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7DB1DC3-A51E-48C1-A150-7BCF536DCCE8}" type="slidenum">
              <a:rPr lang="en-US" altLang="en-US" smtClean="0"/>
              <a:pPr/>
              <a:t>23</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 xmlns:a16="http://schemas.microsoft.com/office/drawing/2014/main" id="{F91C6962-8050-4657-B01C-B4A9F0137E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a:extLst>
              <a:ext uri="{FF2B5EF4-FFF2-40B4-BE49-F238E27FC236}">
                <a16:creationId xmlns="" xmlns:a16="http://schemas.microsoft.com/office/drawing/2014/main" id="{39A620BA-17A2-4B09-BCB7-65F27707DD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56323" name="Slide Number Placeholder 3">
            <a:extLst>
              <a:ext uri="{FF2B5EF4-FFF2-40B4-BE49-F238E27FC236}">
                <a16:creationId xmlns="" xmlns:a16="http://schemas.microsoft.com/office/drawing/2014/main" id="{12534D7B-A8D0-4CEC-838F-0655744B07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6FD01F4-228F-4AA3-9E13-DD4F0C3AE3E4}" type="slidenum">
              <a:rPr lang="en-US" altLang="en-US" smtClean="0"/>
              <a:pPr/>
              <a:t>24</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 xmlns:a16="http://schemas.microsoft.com/office/drawing/2014/main" id="{A50D1E2D-4D96-4C2F-9592-21CFE5957A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a:extLst>
              <a:ext uri="{FF2B5EF4-FFF2-40B4-BE49-F238E27FC236}">
                <a16:creationId xmlns="" xmlns:a16="http://schemas.microsoft.com/office/drawing/2014/main" id="{6F5472C8-A7A0-45E4-847D-C1317848EA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Perfect competition: Many Internet entrepreneurs learned the hard way that it is difficult to beat the forces of perfect competition. Fueled by eager venture capitalists, about 100 online pet supply stores such as </a:t>
            </a:r>
            <a:r>
              <a:rPr lang="en-US" altLang="en-US" i="1" dirty="0">
                <a:ea typeface="ヒラギノ角ゴ Pro W3" pitchFamily="122" charset="-128"/>
              </a:rPr>
              <a:t>pets.com</a:t>
            </a:r>
            <a:r>
              <a:rPr lang="en-US" altLang="en-US" dirty="0">
                <a:ea typeface="ヒラギノ角ゴ Pro W3" pitchFamily="122" charset="-128"/>
              </a:rPr>
              <a:t>, </a:t>
            </a:r>
            <a:r>
              <a:rPr lang="en-US" altLang="en-US" i="1" dirty="0">
                <a:ea typeface="ヒラギノ角ゴ Pro W3" pitchFamily="122" charset="-128"/>
              </a:rPr>
              <a:t>petopia.com</a:t>
            </a:r>
            <a:r>
              <a:rPr lang="en-US" altLang="en-US" dirty="0">
                <a:ea typeface="ヒラギノ角ゴ Pro W3" pitchFamily="122" charset="-128"/>
              </a:rPr>
              <a:t>, and </a:t>
            </a:r>
            <a:r>
              <a:rPr lang="en-US" altLang="en-US" i="1" dirty="0">
                <a:ea typeface="ヒラギノ角ゴ Pro W3" pitchFamily="122" charset="-128"/>
              </a:rPr>
              <a:t>pet-store.com</a:t>
            </a:r>
            <a:r>
              <a:rPr lang="en-US" altLang="en-US" dirty="0">
                <a:ea typeface="ヒラギノ角ゴ Pro W3" pitchFamily="122" charset="-128"/>
              </a:rPr>
              <a:t> had sprung up by 1999, at the height of the Internet bubble. Cut-throat competition ensued, with online retailers selling products below cost. When there are many small firms offering a commodity product in an industry that is easy to enter, no one is able to increase prices and generate profits. Besanko, D., E. Dranove, M. Hanley, and S. Schaefer (2010), </a:t>
            </a:r>
            <a:r>
              <a:rPr lang="en-US" altLang="en-US" i="1" dirty="0">
                <a:ea typeface="ヒラギノ角ゴ Pro W3" pitchFamily="122" charset="-128"/>
              </a:rPr>
              <a:t>The Economics of Strategy,</a:t>
            </a:r>
            <a:r>
              <a:rPr lang="en-US" altLang="en-US" dirty="0">
                <a:ea typeface="ヒラギノ角ゴ Pro W3" pitchFamily="122" charset="-128"/>
              </a:rPr>
              <a:t> 5th ed. (Hoboken, NJ: John Wiley).</a:t>
            </a:r>
          </a:p>
          <a:p>
            <a:endParaRPr lang="en-US" altLang="en-US" dirty="0">
              <a:ea typeface="ヒラギノ角ゴ Pro W3" pitchFamily="122" charset="-128"/>
            </a:endParaRPr>
          </a:p>
          <a:p>
            <a:r>
              <a:rPr lang="en-US" altLang="en-US" dirty="0">
                <a:ea typeface="ヒラギノ角ゴ Pro W3" pitchFamily="122" charset="-128"/>
              </a:rPr>
              <a:t>Monopolistic competition: Example: The computer hardware industry provides one example of monopolistic competition. Many firms compete in this industry, and even the largest of them (Apple, ASUS, Dell, HP, or Lenovo) have less than 20 percent market share. Moreover, while products between competitors tend to be similar, they are by no means identical. </a:t>
            </a:r>
          </a:p>
          <a:p>
            <a:endParaRPr lang="en-US" altLang="en-US" dirty="0">
              <a:ea typeface="ヒラギノ角ゴ Pro W3" pitchFamily="122" charset="-128"/>
            </a:endParaRPr>
          </a:p>
          <a:p>
            <a:r>
              <a:rPr lang="en-US" altLang="en-US" dirty="0">
                <a:ea typeface="ヒラギノ角ゴ Pro W3" pitchFamily="122" charset="-128"/>
              </a:rPr>
              <a:t>Oligopoly: Examples: The express-delivery industry is an example of an oligopoly. The main competitors in this space are FedEx and UPS. Any strategic decision made by FedEx (e.g., to expand delivery services to ground delivery of larger-size packages) directly affects UPS; likewise, any decision made by UPS (e.g., to guarantee next-day delivery before 8:00 a.m.) directly affects FedEx. Other examples of oligopolies include the soft drink industry (Coca-Cola vs, Pepsi), airframe manufacturing business (Boeing vs. Airbus), home-improvement retailing (The Home Depot vs. Lowe’s), toys and games (Hasbro vs. Mattel), and detergents (P&amp;G vs. Unilever). When there are only two main competitors, it’s called a </a:t>
            </a:r>
            <a:r>
              <a:rPr lang="en-US" altLang="en-US" i="1" dirty="0">
                <a:ea typeface="ヒラギノ角ゴ Pro W3" pitchFamily="122" charset="-128"/>
              </a:rPr>
              <a:t>duopoly</a:t>
            </a:r>
            <a:r>
              <a:rPr lang="en-US" altLang="en-US" dirty="0">
                <a:ea typeface="ヒラギノ角ゴ Pro W3" pitchFamily="122" charset="-128"/>
              </a:rPr>
              <a:t> and is a special case of oligopoly.</a:t>
            </a:r>
          </a:p>
          <a:p>
            <a:endParaRPr lang="en-US" altLang="en-US" dirty="0">
              <a:ea typeface="ヒラギノ角ゴ Pro W3" pitchFamily="122" charset="-128"/>
            </a:endParaRPr>
          </a:p>
          <a:p>
            <a:r>
              <a:rPr lang="en-US" altLang="en-US" dirty="0">
                <a:ea typeface="ヒラギノ角ゴ Pro W3" pitchFamily="122" charset="-128"/>
              </a:rPr>
              <a:t>Monopoly: Examples: Georgia Power is the only supplier of electricity for some 2.5 million customers in the southeastern United States. Philadelphia Gas Works is the only supplier of natural gas in the city of Philadelphia, Pennsylvania, serving some 500,000 customers. </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58371" name="Slide Number Placeholder 3">
            <a:extLst>
              <a:ext uri="{FF2B5EF4-FFF2-40B4-BE49-F238E27FC236}">
                <a16:creationId xmlns="" xmlns:a16="http://schemas.microsoft.com/office/drawing/2014/main" id="{6B1FF360-7AC8-452C-9E1C-8B01357BE2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101944-1500-4C86-B11D-0D1E3FC66D75}" type="slidenum">
              <a:rPr lang="en-US" altLang="en-US" smtClean="0">
                <a:solidFill>
                  <a:srgbClr val="000000"/>
                </a:solidFill>
              </a:rPr>
              <a:pPr/>
              <a:t>25</a:t>
            </a:fld>
            <a:endParaRPr lang="en-US" altLang="en-US"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 xmlns:a16="http://schemas.microsoft.com/office/drawing/2014/main" id="{4961278E-88BA-4EC7-82D8-46EF75ACC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 xmlns:a16="http://schemas.microsoft.com/office/drawing/2014/main" id="{36088F7B-9EFB-4EA6-A744-7EC73F92FC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7411" name="Slide Number Placeholder 3">
            <a:extLst>
              <a:ext uri="{FF2B5EF4-FFF2-40B4-BE49-F238E27FC236}">
                <a16:creationId xmlns="" xmlns:a16="http://schemas.microsoft.com/office/drawing/2014/main" id="{F391862B-EBAF-4786-A66D-55B11D92688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51D7990-3D89-4F33-97B5-F7827C4B8E45}" type="slidenum">
              <a:rPr lang="en-US" altLang="en-US" smtClean="0"/>
              <a:pPr/>
              <a:t>2</a:t>
            </a:fld>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 xmlns:a16="http://schemas.microsoft.com/office/drawing/2014/main" id="{007A8253-771D-42F6-9DC8-5B9FD01156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 xmlns:a16="http://schemas.microsoft.com/office/drawing/2014/main" id="{E6B40D88-CCC3-400F-BCD4-AB1C64F67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Demand for traditional fast food providers such as McDonald’s, Burger King, and Wendy’s has been declining in recent years. Consumers have become more health-conscious and demand has shifted to alternative restaurants such as Subway, Chick-fil-A, and Chipotle. Attempts by McDonald’s, Burger King, and Wendy’s to steal customers from one another include frequent discounting tactics like dollar menus. Such competitive tactics are indicative of cut-throat competition and a low profit potential in the traditional hamburger fast food industry.</a:t>
            </a:r>
          </a:p>
        </p:txBody>
      </p:sp>
      <p:sp>
        <p:nvSpPr>
          <p:cNvPr id="60419" name="Slide Number Placeholder 3">
            <a:extLst>
              <a:ext uri="{FF2B5EF4-FFF2-40B4-BE49-F238E27FC236}">
                <a16:creationId xmlns="" xmlns:a16="http://schemas.microsoft.com/office/drawing/2014/main" id="{297B7286-D4F2-4218-84E7-7B81B148B1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929742B-C3AB-4869-B2CE-F1E045441E19}" type="slidenum">
              <a:rPr lang="en-US" altLang="en-US" smtClean="0"/>
              <a:pPr/>
              <a:t>26</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 xmlns:a16="http://schemas.microsoft.com/office/drawing/2014/main" id="{C8754BA4-E348-4CA8-A492-7C3287F973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a:extLst>
              <a:ext uri="{FF2B5EF4-FFF2-40B4-BE49-F238E27FC236}">
                <a16:creationId xmlns="" xmlns:a16="http://schemas.microsoft.com/office/drawing/2014/main" id="{88A05469-0996-49A2-95D0-E7A21514D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Significant strategic commitments are required to compete in the airline industry when using a hub-and-spoke system to provide not only domestic but also international coverage. U.S. airlines Delta, United, and American have large fixed costs to maintain their network of routes that affords global coverage, frequently in conjunction with foreign partner airlines. These fixed costs in terms of aircraft, gate leases, hangars, maintenance facilities, baggage facilities, and ground transportation all accrue before the airlines sell any tickets. </a:t>
            </a:r>
          </a:p>
        </p:txBody>
      </p:sp>
      <p:sp>
        <p:nvSpPr>
          <p:cNvPr id="62467" name="Slide Number Placeholder 3">
            <a:extLst>
              <a:ext uri="{FF2B5EF4-FFF2-40B4-BE49-F238E27FC236}">
                <a16:creationId xmlns="" xmlns:a16="http://schemas.microsoft.com/office/drawing/2014/main" id="{B7ABCA7C-0FD5-4447-A3DA-AFBC0C7D8E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0C2E90E-822C-49B2-BBA8-F1DDC6D78A38}" type="slidenum">
              <a:rPr lang="en-US" altLang="en-US" smtClean="0"/>
              <a:pPr/>
              <a:t>27</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 xmlns:a16="http://schemas.microsoft.com/office/drawing/2014/main" id="{706A6D12-0FAC-4DF9-9A58-02E8357B80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 xmlns:a16="http://schemas.microsoft.com/office/drawing/2014/main" id="{E93DC465-43D8-4B49-8A0C-F59E190307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Michigan, entire communities still depend on GM, Ford, and Chrysler. If any of those carmakers were to exit the industry, communities would suffer. Other social and economic factors include ripple effects through the supply chain. When one major player in an industry shuts down, its suppliers are adversely impacted as well.</a:t>
            </a:r>
          </a:p>
        </p:txBody>
      </p:sp>
      <p:sp>
        <p:nvSpPr>
          <p:cNvPr id="64515" name="Slide Number Placeholder 3">
            <a:extLst>
              <a:ext uri="{FF2B5EF4-FFF2-40B4-BE49-F238E27FC236}">
                <a16:creationId xmlns="" xmlns:a16="http://schemas.microsoft.com/office/drawing/2014/main" id="{D6D2F6D9-752C-487A-8F75-CB96FF22F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8FFF11-460D-4208-A5B5-0074E4FFDD21}" type="slidenum">
              <a:rPr lang="en-US" altLang="en-US" smtClean="0"/>
              <a:pPr/>
              <a:t>28</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 xmlns:a16="http://schemas.microsoft.com/office/drawing/2014/main" id="{30536372-1504-4ECB-98EE-865DB254D1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a:extLst>
              <a:ext uri="{FF2B5EF4-FFF2-40B4-BE49-F238E27FC236}">
                <a16:creationId xmlns="" xmlns:a16="http://schemas.microsoft.com/office/drawing/2014/main" id="{15293A65-39D0-4EBF-8F2B-4174AD55D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For example, in the smartphone industry, Google complements Samsung. The Korean high-tech company’s smartphones are more valuable when they come with Google’s Android system installed. At the same time, Google and Samsung are increasingly becoming competitors. With Google’s acquisition of Motorola Mobility, the online search company launched its own line of smartphones and Chromebooks. </a:t>
            </a:r>
          </a:p>
        </p:txBody>
      </p:sp>
      <p:sp>
        <p:nvSpPr>
          <p:cNvPr id="66563" name="Slide Number Placeholder 3">
            <a:extLst>
              <a:ext uri="{FF2B5EF4-FFF2-40B4-BE49-F238E27FC236}">
                <a16:creationId xmlns="" xmlns:a16="http://schemas.microsoft.com/office/drawing/2014/main" id="{521E21CB-1476-4F86-A638-4797364A77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DA37726-5F65-4A77-8818-AC4A9DD197BD}" type="slidenum">
              <a:rPr lang="en-US" altLang="en-US" smtClean="0"/>
              <a:pPr/>
              <a:t>29</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 xmlns:a16="http://schemas.microsoft.com/office/drawing/2014/main" id="{C6DCA68D-A13A-4E5C-8D7E-2D76B930E8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a:extLst>
              <a:ext uri="{FF2B5EF4-FFF2-40B4-BE49-F238E27FC236}">
                <a16:creationId xmlns="" xmlns:a16="http://schemas.microsoft.com/office/drawing/2014/main" id="{82F18001-E1EC-4A8A-AC2A-32CDE9A72F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represents an integrative model that can guide the entry choices firms make. Rather than considering firm entry as a discrete event (i.e., simple yes or no decision), or a discrete event composed of five parts, this model suggests that the entry choices firms make constitute a strategic process unfolding over time. </a:t>
            </a:r>
          </a:p>
        </p:txBody>
      </p:sp>
      <p:sp>
        <p:nvSpPr>
          <p:cNvPr id="68611" name="Slide Number Placeholder 3">
            <a:extLst>
              <a:ext uri="{FF2B5EF4-FFF2-40B4-BE49-F238E27FC236}">
                <a16:creationId xmlns="" xmlns:a16="http://schemas.microsoft.com/office/drawing/2014/main" id="{0277722E-A316-40F3-A9A2-71B72A17EC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33C429-00A1-4050-A87C-B795DE2B5EAC}" type="slidenum">
              <a:rPr lang="en-US" altLang="en-US" smtClean="0">
                <a:solidFill>
                  <a:srgbClr val="000000"/>
                </a:solidFill>
              </a:rPr>
              <a:pPr/>
              <a:t>30</a:t>
            </a:fld>
            <a:endParaRPr lang="en-US"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 xmlns:a16="http://schemas.microsoft.com/office/drawing/2014/main" id="{75718E78-1111-4386-9D85-AC2FE3EBD5B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a:extLst>
              <a:ext uri="{FF2B5EF4-FFF2-40B4-BE49-F238E27FC236}">
                <a16:creationId xmlns="" xmlns:a16="http://schemas.microsoft.com/office/drawing/2014/main" id="{C67854A5-21B9-4780-A0A5-A73136FF9B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U.S. domestic airline industry has witnessed several large, horizontal mergers between competitors, including Delta and Northwest, United and Continental, Southwest and AirTran, as well as American and U.S. Airways. These moves allow the remaining carriers to enjoy a more benign industry structure. It also allows them to retire some of the excess capacity in the industry as the merged airlines consolidate their networks of routes. The merger activity in the airline industry provides one example of how firms can proactively reshape industry structure in their favor. A more consolidated airline industry is likely to lead to higher ticket prices and fewer choices for customers, but also more profitable airlines.</a:t>
            </a:r>
          </a:p>
        </p:txBody>
      </p:sp>
      <p:sp>
        <p:nvSpPr>
          <p:cNvPr id="70659" name="Slide Number Placeholder 3">
            <a:extLst>
              <a:ext uri="{FF2B5EF4-FFF2-40B4-BE49-F238E27FC236}">
                <a16:creationId xmlns="" xmlns:a16="http://schemas.microsoft.com/office/drawing/2014/main" id="{E1EE9F6F-8EEB-44E8-8BE3-5540C03A3A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C0AC7AC-07F0-40F5-A652-6498A2E9510A}" type="slidenum">
              <a:rPr lang="en-US" altLang="en-US" smtClean="0"/>
              <a:pPr/>
              <a:t>31</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 xmlns:a16="http://schemas.microsoft.com/office/drawing/2014/main" id="{C6E3CCF4-E210-4440-AF27-91FFE2E705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a:extLst>
              <a:ext uri="{FF2B5EF4-FFF2-40B4-BE49-F238E27FC236}">
                <a16:creationId xmlns="" xmlns:a16="http://schemas.microsoft.com/office/drawing/2014/main" id="{249633CC-2B68-4A45-BDB0-FD47FD1287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Internet companies such as Google, Facebook, Instagram (acquired by Facebook), LinkedIn (acquired by Microsoft), Snap, Pinterest, and Twitter are changing the industry structure by constantly morphing their capabilities and forcing old-line media companies such as News Corp., Time Warner, and Disney to adapt. A wide variety of mobile devices, including smartphones, tablets, and e-readers, provide a new form of content delivery that has the potential to make print media obsolete.</a:t>
            </a:r>
          </a:p>
        </p:txBody>
      </p:sp>
      <p:sp>
        <p:nvSpPr>
          <p:cNvPr id="72707" name="Slide Number Placeholder 3">
            <a:extLst>
              <a:ext uri="{FF2B5EF4-FFF2-40B4-BE49-F238E27FC236}">
                <a16:creationId xmlns="" xmlns:a16="http://schemas.microsoft.com/office/drawing/2014/main" id="{E988B52A-3B01-4720-8248-A6180DED84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DFF136-F6DA-40AE-AB45-E826D6DF1B01}" type="slidenum">
              <a:rPr lang="en-US" altLang="en-US" smtClean="0"/>
              <a:pPr/>
              <a:t>32</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 xmlns:a16="http://schemas.microsoft.com/office/drawing/2014/main" id="{2AC91DE1-7E06-44BA-9AEA-0E2B2BBF60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a:extLst>
              <a:ext uri="{FF2B5EF4-FFF2-40B4-BE49-F238E27FC236}">
                <a16:creationId xmlns="" xmlns:a16="http://schemas.microsoft.com/office/drawing/2014/main" id="{B96AA3F5-F094-4AC6-A23E-7EF2014F5E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Strategic groups differ from one another along important dimensions such as expenditures on research and development, technology, product differentiation, product and service offerings, market segments, distribution channels, and customer service. </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case exercise on this section of the textbook. It builds student confidence on strategic groups using the pharmaceutical industry as an example (LO 3-6). </a:t>
            </a:r>
          </a:p>
          <a:p>
            <a:endParaRPr lang="en-US" altLang="en-US" dirty="0">
              <a:ea typeface="ヒラギノ角ゴ Pro W3" pitchFamily="122" charset="-128"/>
            </a:endParaRPr>
          </a:p>
        </p:txBody>
      </p:sp>
      <p:sp>
        <p:nvSpPr>
          <p:cNvPr id="74755" name="Slide Number Placeholder 3">
            <a:extLst>
              <a:ext uri="{FF2B5EF4-FFF2-40B4-BE49-F238E27FC236}">
                <a16:creationId xmlns="" xmlns:a16="http://schemas.microsoft.com/office/drawing/2014/main" id="{52A6635D-79C3-4E74-967A-FE642ED2D8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A969D7F-FCC4-46A3-B772-4713D141A230}" type="slidenum">
              <a:rPr lang="en-US" altLang="en-US" smtClean="0"/>
              <a:pPr/>
              <a:t>33</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 xmlns:a16="http://schemas.microsoft.com/office/drawing/2014/main" id="{8A5D2008-0FD7-47B3-A793-7CFF00C2A0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a:extLst>
              <a:ext uri="{FF2B5EF4-FFF2-40B4-BE49-F238E27FC236}">
                <a16:creationId xmlns="" xmlns:a16="http://schemas.microsoft.com/office/drawing/2014/main" id="{2045740C-741F-4F89-9E4D-8FF733BD03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of strategic dimensions: expenditures on research and development, technology, product differentiation, product and service offerings, pricing, market segments, distribution channels, and customer service.</a:t>
            </a:r>
          </a:p>
        </p:txBody>
      </p:sp>
      <p:sp>
        <p:nvSpPr>
          <p:cNvPr id="76803" name="Slide Number Placeholder 3">
            <a:extLst>
              <a:ext uri="{FF2B5EF4-FFF2-40B4-BE49-F238E27FC236}">
                <a16:creationId xmlns="" xmlns:a16="http://schemas.microsoft.com/office/drawing/2014/main" id="{3EC31AE6-3749-4641-AF2A-2DE569F916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BF0AB1-26CA-4978-BD65-A78EB6ED11FD}" type="slidenum">
              <a:rPr lang="en-US" altLang="en-US" smtClean="0"/>
              <a:pPr/>
              <a:t>34</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 xmlns:a16="http://schemas.microsoft.com/office/drawing/2014/main" id="{37176409-851A-4C7C-BCEC-D52DF861E6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a:extLst>
              <a:ext uri="{FF2B5EF4-FFF2-40B4-BE49-F238E27FC236}">
                <a16:creationId xmlns="" xmlns:a16="http://schemas.microsoft.com/office/drawing/2014/main" id="{56C94BB5-3058-48F0-B81F-E4A6CADC96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graph maps companies active in the U.S. domestic airline industry. The two strategic dimensions on the axes are cost structure and routes. As a result of this mapping, two strategic groups become apparent, as indicated by the dashed circles: Group A, low-cost, point-to-point airlines (Alaska Airlines, Frontier Airlines, JetBlue, Southwest Airlines, and Spirit Airlines) and Group B, differentiated airlines using a hub-and-spoke system (American, Delta, and United). The low-cost, point-to-point airlines are clustered in the lower-left corner because they tend to have a lower cost structure but generally serve fewer routes due to their point-to-point operating system.</a:t>
            </a:r>
          </a:p>
          <a:p>
            <a:endParaRPr lang="en-US" altLang="en-US" dirty="0">
              <a:ea typeface="ヒラギノ角ゴ Pro W3" pitchFamily="122" charset="-128"/>
            </a:endParaRPr>
          </a:p>
          <a:p>
            <a:r>
              <a:rPr lang="en-US" altLang="en-US" dirty="0">
                <a:ea typeface="ヒラギノ角ゴ Pro W3" pitchFamily="122" charset="-128"/>
              </a:rPr>
              <a:t>The differentiated airlines in Group B, offering full services using a hub-and-spoke route system, comprise the so-called legacy carriers. They are clustered in the upper-right corner because their generally higher ticket prices reflect higher cost structures. The legacy carriers usually offer many more routes than the point-to-point low-cost carriers, made possible by use of the hub-and-spoke system, and thus offer many different destinations. For example, Delta’s main hub is in Atlanta, Georgia. If you were to fly from Seattle, Washington, to Miami, Florida, you would stop to change planes in Delta’s Atlanta hub on your way.</a:t>
            </a:r>
          </a:p>
        </p:txBody>
      </p:sp>
      <p:sp>
        <p:nvSpPr>
          <p:cNvPr id="78851" name="Slide Number Placeholder 3">
            <a:extLst>
              <a:ext uri="{FF2B5EF4-FFF2-40B4-BE49-F238E27FC236}">
                <a16:creationId xmlns="" xmlns:a16="http://schemas.microsoft.com/office/drawing/2014/main" id="{4838167E-D1E5-479D-B00D-BFC87040A7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74E0F52-2AB1-4648-80FA-247D12A2FC69}" type="slidenum">
              <a:rPr lang="en-US" altLang="en-US" smtClean="0">
                <a:solidFill>
                  <a:srgbClr val="000000"/>
                </a:solidFill>
              </a:rPr>
              <a:pPr/>
              <a:t>35</a:t>
            </a:fld>
            <a:endParaRPr lang="en-US" alt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 xmlns:a16="http://schemas.microsoft.com/office/drawing/2014/main" id="{05BD6D22-5E27-4686-BC5F-10240ED437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 xmlns:a16="http://schemas.microsoft.com/office/drawing/2014/main" id="{FA503B72-53A4-4971-B8AF-48D17E6460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brief case exercise on this section of the textbook. It builds student confidence on the PESTEL tool (LO 3-1). </a:t>
            </a:r>
          </a:p>
          <a:p>
            <a:endParaRPr lang="en-US" altLang="en-US" dirty="0">
              <a:ea typeface="ヒラギノ角ゴ Pro W3" pitchFamily="122" charset="-128"/>
            </a:endParaRPr>
          </a:p>
        </p:txBody>
      </p:sp>
      <p:sp>
        <p:nvSpPr>
          <p:cNvPr id="21507" name="Slide Number Placeholder 3">
            <a:extLst>
              <a:ext uri="{FF2B5EF4-FFF2-40B4-BE49-F238E27FC236}">
                <a16:creationId xmlns="" xmlns:a16="http://schemas.microsoft.com/office/drawing/2014/main" id="{4C2F65A9-260A-4866-9DD5-5EAAE9DC85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4049A1B-2E07-47D5-B3FA-4FB4B37140EA}" type="slidenum">
              <a:rPr lang="en-US" altLang="en-US" smtClean="0"/>
              <a:pPr/>
              <a:t>5</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a:extLst>
              <a:ext uri="{FF2B5EF4-FFF2-40B4-BE49-F238E27FC236}">
                <a16:creationId xmlns="" xmlns:a16="http://schemas.microsoft.com/office/drawing/2014/main" id="{292072B7-2DB8-47C1-95F0-6EA5F63622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a:extLst>
              <a:ext uri="{FF2B5EF4-FFF2-40B4-BE49-F238E27FC236}">
                <a16:creationId xmlns="" xmlns:a16="http://schemas.microsoft.com/office/drawing/2014/main" id="{3EC988CB-51FE-44C5-B32D-99069A2A31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two groups identified in Exhibit 3.7 are separated by the fact that offering international routes necessitates the hub-and-spoke model. Frequently, the international routes tend to be the remaining profitable routes left for the legacy carriers; albeit the up-and-coming Persian Gulf region carriers, in particular Emirates, Etihad Airways, and Qatar Airways, are beginning to threaten this profit sanctuary.</a:t>
            </a:r>
          </a:p>
          <a:p>
            <a:endParaRPr lang="en-US" altLang="en-US" dirty="0">
              <a:ea typeface="ヒラギノ角ゴ Pro W3" pitchFamily="122" charset="-128"/>
            </a:endParaRPr>
          </a:p>
          <a:p>
            <a:r>
              <a:rPr lang="en-US" altLang="en-US" dirty="0">
                <a:ea typeface="ヒラギノ角ゴ Pro W3" pitchFamily="122" charset="-128"/>
              </a:rPr>
              <a:t>If carriers in the lower-left cluster, such as SWA or JetBlue, would like to compete globally, they would likely need to change their point-to-point operating model to a hub-and-spoke model. Or they could select a few profitable international routes and service them with long-range aircrafts such as Boeing 787s or Airbus A-380s. Adding international service to the low-cost model, however, would require managerial commitments resulting in significant capital investments and a likely departure from a well-functioning business model. Additional regulatory hurdles reinforce these mobility barriers, such as the difficulty of securing landing slots at international airports around the world.</a:t>
            </a:r>
          </a:p>
        </p:txBody>
      </p:sp>
      <p:sp>
        <p:nvSpPr>
          <p:cNvPr id="81923" name="Slide Number Placeholder 3">
            <a:extLst>
              <a:ext uri="{FF2B5EF4-FFF2-40B4-BE49-F238E27FC236}">
                <a16:creationId xmlns="" xmlns:a16="http://schemas.microsoft.com/office/drawing/2014/main" id="{D48F3CF6-B581-4367-9228-6DF4110A10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A711EA4-3234-4F8E-9F29-D806670DF245}" type="slidenum">
              <a:rPr lang="en-US" altLang="en-US" smtClean="0"/>
              <a:pPr/>
              <a:t>37</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 xmlns:a16="http://schemas.microsoft.com/office/drawing/2014/main" id="{4E067913-F87E-41E5-8F81-AFD1C4F9E9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 xmlns:a16="http://schemas.microsoft.com/office/drawing/2014/main" id="{E443B1DD-5C26-4AD9-BAB1-151B2B1A62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represents each of these environmental layers in detail, moving from a firm’s general environment to its task environment.</a:t>
            </a:r>
          </a:p>
        </p:txBody>
      </p:sp>
      <p:sp>
        <p:nvSpPr>
          <p:cNvPr id="23555" name="Slide Number Placeholder 3">
            <a:extLst>
              <a:ext uri="{FF2B5EF4-FFF2-40B4-BE49-F238E27FC236}">
                <a16:creationId xmlns="" xmlns:a16="http://schemas.microsoft.com/office/drawing/2014/main" id="{A89DADD3-8FB6-4DD0-B2F5-672A9AEAD7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85B344-E870-48B4-85E8-FE1B241302C6}" type="slidenum">
              <a:rPr lang="en-US" altLang="en-US" smtClean="0">
                <a:solidFill>
                  <a:srgbClr val="000000"/>
                </a:solidFill>
              </a:rPr>
              <a:pPr/>
              <a:t>6</a:t>
            </a:fld>
            <a:endParaRPr lang="en-US" altLang="en-US"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 xmlns:a16="http://schemas.microsoft.com/office/drawing/2014/main" id="{3F6DBB96-7731-4F90-9A89-2BDB8BFD54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a:extLst>
              <a:ext uri="{FF2B5EF4-FFF2-40B4-BE49-F238E27FC236}">
                <a16:creationId xmlns="" xmlns:a16="http://schemas.microsoft.com/office/drawing/2014/main" id="{B6F135CE-73E3-425A-BE5F-F5B21289C4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For example, hotel chains and resort owners have challenged Airbnb in courts and lobbied local governments, some of which passed regulations to limit or prohibit short-term rentals. Local residents in New York, San Francisco, Berlin, Paris, and many other cities are also pressuring local governments to enact more aggressive rules banning short-term rentals because they argue that companies such as Airbnb contribute to a shortage of affordable housing by turning entire apartment complexes into hotels or transforming quiet family neighborhoods into all-night, every-night party hot spots. </a:t>
            </a:r>
          </a:p>
        </p:txBody>
      </p:sp>
      <p:sp>
        <p:nvSpPr>
          <p:cNvPr id="25603" name="Slide Number Placeholder 3">
            <a:extLst>
              <a:ext uri="{FF2B5EF4-FFF2-40B4-BE49-F238E27FC236}">
                <a16:creationId xmlns="" xmlns:a16="http://schemas.microsoft.com/office/drawing/2014/main" id="{441F8D19-02C0-4B87-8EF9-4A372E7C86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DA43CF-7E32-4273-83B7-A002F73B4F50}" type="slidenum">
              <a:rPr lang="en-US" altLang="en-US" smtClean="0"/>
              <a:pPr/>
              <a:t>7</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 xmlns:a16="http://schemas.microsoft.com/office/drawing/2014/main" id="{518F1C6A-F61F-439A-9320-E391EAE542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 xmlns:a16="http://schemas.microsoft.com/office/drawing/2014/main" id="{526C6707-3131-432C-9A79-1DC7ED598B5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Occasionally, boom periods can overheat and lead to speculative asset bubbles. In the early 2000s, the United States experienced an asset bubble in real estate.</a:t>
            </a:r>
            <a:r>
              <a:rPr lang="en-US" altLang="en-US" baseline="30000" dirty="0">
                <a:ea typeface="ヒラギノ角ゴ Pro W3" pitchFamily="122" charset="-128"/>
                <a:hlinkClick r:id="rId3"/>
              </a:rPr>
              <a:t>4</a:t>
            </a:r>
            <a:r>
              <a:rPr lang="en-US" altLang="en-US" dirty="0">
                <a:ea typeface="ヒラギノ角ゴ Pro W3" pitchFamily="122" charset="-128"/>
              </a:rPr>
              <a:t> Easy credit, made possible by the availability of subprime mortgages and other financial innovations, fueled an unprecedented demand in housing. Real estate, rather than stocks, became the investment vehicle of choice for many Americans, propelled by the common belief that house prices could only go up. When the housing bubble burst, the deep economic recession of 2008–2009 began, impacting in some way nearly all businesses in the United States and worldwide.</a:t>
            </a:r>
          </a:p>
        </p:txBody>
      </p:sp>
      <p:sp>
        <p:nvSpPr>
          <p:cNvPr id="27651" name="Slide Number Placeholder 3">
            <a:extLst>
              <a:ext uri="{FF2B5EF4-FFF2-40B4-BE49-F238E27FC236}">
                <a16:creationId xmlns="" xmlns:a16="http://schemas.microsoft.com/office/drawing/2014/main" id="{C09C3FAA-46DB-4B41-B644-965DDA2484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4AA78B5-6F6D-49F0-9FC4-423E3BE40291}" type="slidenum">
              <a:rPr lang="en-US" altLang="en-US" smtClean="0"/>
              <a:pPr/>
              <a:t>8</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 xmlns:a16="http://schemas.microsoft.com/office/drawing/2014/main" id="{145E58E0-76B9-49E2-AFBF-265C578116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 xmlns:a16="http://schemas.microsoft.com/office/drawing/2014/main" id="{EE7F0018-2ED2-4206-A49C-8F1CCE21C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recent years, for example, a growing number of U.S. consumers have become more health-conscious about what they eat. This trend led to a boom for businesses such as Chipotle, Subway, and Whole Foods. At the same time, traditional fast-food companies McDonald’s and Burger King, along with grocery chains such as Albertsons and Kroger, have all had to scramble to provide healthier choices in their product offerings.</a:t>
            </a:r>
          </a:p>
          <a:p>
            <a:endParaRPr lang="en-US" altLang="en-US" dirty="0">
              <a:ea typeface="ヒラギノ角ゴ Pro W3" pitchFamily="122" charset="-128"/>
            </a:endParaRPr>
          </a:p>
          <a:p>
            <a:r>
              <a:rPr lang="en-US" altLang="en-US" dirty="0">
                <a:ea typeface="ヒラギノ角ゴ Pro W3" pitchFamily="122" charset="-128"/>
              </a:rPr>
              <a:t>The most recent U.S. census revealed that 55 million Americans (16.4 percent of the total population) are Hispanic. It is now the largest ethnic group in the United States and growing fast. On average, Hispanics are also younger and their incomes are climbing quickly. This trend is not lost on companies trying to benefit from this opportunity. For example, MundoFox and ESPN Deportes (specializing in soccer) have joined Univision and NBC’s Telemundo in the Spanish-language television market. In the United States, Univision is now the fifth most popular network overall, just behind the four major English-language networks (ABC, NBC, CBS, and Fox). Likewise, advertisers are pouring dollars into the Spanish-language networks to promote their products and services.</a:t>
            </a:r>
          </a:p>
        </p:txBody>
      </p:sp>
      <p:sp>
        <p:nvSpPr>
          <p:cNvPr id="29699" name="Slide Number Placeholder 3">
            <a:extLst>
              <a:ext uri="{FF2B5EF4-FFF2-40B4-BE49-F238E27FC236}">
                <a16:creationId xmlns="" xmlns:a16="http://schemas.microsoft.com/office/drawing/2014/main" id="{D8103CA5-86BB-4F70-8965-9372D81E9B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1E1C063-2E86-4EE4-9486-BACF2AB535FA}" type="slidenum">
              <a:rPr lang="en-US" altLang="en-US" smtClean="0"/>
              <a:pPr/>
              <a:t>9</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 xmlns:a16="http://schemas.microsoft.com/office/drawing/2014/main" id="{8B6AAAD0-5D69-4040-B292-EC619AD435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 xmlns:a16="http://schemas.microsoft.com/office/drawing/2014/main" id="{3FDD7BE1-F842-4547-AAF9-4C8D96944A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As discussed in the Chapter Case, Airbnb launched a radical process innovation of offering and renting rooms based on a business model leveraging the sharing economy. If one thing seems certain, technological progress is relentless and seems to be picking up speed.</a:t>
            </a:r>
          </a:p>
          <a:p>
            <a:endParaRPr lang="en-US" altLang="en-US" dirty="0">
              <a:ea typeface="ヒラギノ角ゴ Pro W3" pitchFamily="122" charset="-128"/>
            </a:endParaRPr>
          </a:p>
          <a:p>
            <a:r>
              <a:rPr lang="en-US" altLang="en-US" dirty="0">
                <a:ea typeface="ヒラギノ角ゴ Pro W3" pitchFamily="122" charset="-128"/>
              </a:rPr>
              <a:t>Strategy Highlight 3.1 details how BlackBerry fell victim by not paying sufficient attention to the PESTEL factors.</a:t>
            </a:r>
          </a:p>
        </p:txBody>
      </p:sp>
      <p:sp>
        <p:nvSpPr>
          <p:cNvPr id="31747" name="Slide Number Placeholder 3">
            <a:extLst>
              <a:ext uri="{FF2B5EF4-FFF2-40B4-BE49-F238E27FC236}">
                <a16:creationId xmlns="" xmlns:a16="http://schemas.microsoft.com/office/drawing/2014/main" id="{88A44A0C-B354-40FD-8D69-C81DF83253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6E7AA8E-D4CC-47C2-B4AB-D3EBDB3A9D4C}" type="slidenum">
              <a:rPr lang="en-US" altLang="en-US" smtClean="0"/>
              <a:pPr/>
              <a:t>10</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 xmlns:a16="http://schemas.microsoft.com/office/drawing/2014/main" id="{61F0F3C4-DE0B-459F-978D-5D097FC01D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 xmlns:a16="http://schemas.microsoft.com/office/drawing/2014/main" id="{5E550601-372E-4F31-811A-6BC0B6F5A0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Negative examples come readily to mind, as many business organizations have contributed to the pollution of air, water, and land, as well as depletion of the world’s natural resources. BP’s infamous oil spill in the Gulf of Mexico destroyed fauna and flora along the U.S. shoreline from Texas to Florida. This disaster led to a decrease in fish and wildlife populations, triggered a decline in the fishery and tourism industries, and threatened the livelihood of thousands of people. It also cost BP more than $40 billion and one-half of its market value (see Strategy Highlight 2.2).</a:t>
            </a:r>
          </a:p>
          <a:p>
            <a:endParaRPr lang="en-US" altLang="en-US" dirty="0">
              <a:ea typeface="ヒラギノ角ゴ Pro W3" pitchFamily="122" charset="-128"/>
            </a:endParaRPr>
          </a:p>
        </p:txBody>
      </p:sp>
      <p:sp>
        <p:nvSpPr>
          <p:cNvPr id="33795" name="Slide Number Placeholder 3">
            <a:extLst>
              <a:ext uri="{FF2B5EF4-FFF2-40B4-BE49-F238E27FC236}">
                <a16:creationId xmlns="" xmlns:a16="http://schemas.microsoft.com/office/drawing/2014/main" id="{ADF859F0-6EBA-416E-8A99-9B69B2FCAA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B0B502D-1CE4-4D53-85F4-6D2F94890606}" type="slidenum">
              <a:rPr lang="en-US" altLang="en-US" smtClean="0"/>
              <a:pPr/>
              <a:t>11</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4956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 xmlns:a16="http://schemas.microsoft.com/office/drawing/2014/main" id="{56D34DCE-66B1-4BE9-B1A8-E40AF3FF1C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16220504"/>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 xmlns:a16="http://schemas.microsoft.com/office/drawing/2014/main" id="{97A5E94B-C39D-4A78-8141-463C9926503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4615657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 xmlns:a16="http://schemas.microsoft.com/office/drawing/2014/main" id="{6B8D1D7B-C36E-4A4E-A963-DD2340665869}"/>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 xmlns:a16="http://schemas.microsoft.com/office/drawing/2014/main" id="{29F644B8-7F95-4E7B-A3AD-98D8C3998A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 xmlns:a16="http://schemas.microsoft.com/office/drawing/2014/main" id="{47E57A98-D4B7-4620-9A8D-FAA334CDB99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546225" y="1587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 xmlns:a16="http://schemas.microsoft.com/office/drawing/2014/main" id="{4637CA3D-829E-4D17-9F10-B6A9328107AC}"/>
              </a:ext>
            </a:extLst>
          </p:cNvPr>
          <p:cNvSpPr>
            <a:spLocks noGrp="1"/>
          </p:cNvSpPr>
          <p:nvPr>
            <p:ph type="title"/>
          </p:nvPr>
        </p:nvSpPr>
        <p:spPr>
          <a:xfrm>
            <a:off x="0" y="3478213"/>
            <a:ext cx="9144000" cy="865187"/>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4149151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 xmlns:a16="http://schemas.microsoft.com/office/drawing/2014/main" id="{9330AD41-A6AF-41D2-B66A-0B95771A03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6035633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 xmlns:a16="http://schemas.microsoft.com/office/drawing/2014/main" id="{9BE6130C-2CD7-463E-A664-939B5B4C32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94709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 xmlns:a16="http://schemas.microsoft.com/office/drawing/2014/main" id="{3CA79B55-D4C1-4012-86FB-4DC38748E27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9686647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 xmlns:a16="http://schemas.microsoft.com/office/drawing/2014/main" id="{C0650CCD-C4D9-4737-B0B9-0B8D6351C3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9361317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 xmlns:a16="http://schemas.microsoft.com/office/drawing/2014/main" id="{411A0FBE-9AA0-4001-9CA6-F0C0EE46C5D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9591796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 xmlns:a16="http://schemas.microsoft.com/office/drawing/2014/main" id="{F1A3FFE2-2D13-4BEA-8DE0-283455008F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017810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 xmlns:a16="http://schemas.microsoft.com/office/drawing/2014/main" id="{C893A765-1C6D-4F65-A633-548C32DFC1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74471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 xmlns:a16="http://schemas.microsoft.com/office/drawing/2014/main" id="{F34F8531-14F0-4BF3-BACC-8939A6C84EDD}"/>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330" r:id="rId1"/>
    <p:sldLayoutId id="2147485320" r:id="rId2"/>
    <p:sldLayoutId id="2147485321" r:id="rId3"/>
    <p:sldLayoutId id="2147485322" r:id="rId4"/>
    <p:sldLayoutId id="2147485323" r:id="rId5"/>
    <p:sldLayoutId id="2147485324" r:id="rId6"/>
    <p:sldLayoutId id="2147485325" r:id="rId7"/>
    <p:sldLayoutId id="2147485326" r:id="rId8"/>
    <p:sldLayoutId id="2147485327" r:id="rId9"/>
    <p:sldLayoutId id="2147485328" r:id="rId10"/>
    <p:sldLayoutId id="214748532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slide" Target="slide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slide" Target="slide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slide" Target="slide3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slide" Target="slide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slide" Target="slide4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slide" Target="slide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slide" Target="slide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 xmlns:a16="http://schemas.microsoft.com/office/drawing/2014/main" id="{60236CF4-B8F4-403B-B055-48D0FF48097A}"/>
              </a:ext>
            </a:extLst>
          </p:cNvPr>
          <p:cNvSpPr>
            <a:spLocks noGrp="1"/>
          </p:cNvSpPr>
          <p:nvPr>
            <p:ph type="body" sz="quarter" idx="10"/>
          </p:nvPr>
        </p:nvSpPr>
        <p:spPr/>
        <p:txBody>
          <a:bodyPr/>
          <a:lstStyle/>
          <a:p>
            <a:r>
              <a:rPr lang="en-US" dirty="0"/>
              <a:t>CHAPTER 3</a:t>
            </a:r>
          </a:p>
        </p:txBody>
      </p:sp>
      <p:sp>
        <p:nvSpPr>
          <p:cNvPr id="3" name="Text Placeholder 2">
            <a:extLst>
              <a:ext uri="{FF2B5EF4-FFF2-40B4-BE49-F238E27FC236}">
                <a16:creationId xmlns="" xmlns:a16="http://schemas.microsoft.com/office/drawing/2014/main" id="{41640B26-A7CD-7F41-980F-4233C860D85B}"/>
              </a:ext>
            </a:extLst>
          </p:cNvPr>
          <p:cNvSpPr>
            <a:spLocks noGrp="1"/>
          </p:cNvSpPr>
          <p:nvPr>
            <p:ph type="body" sz="quarter" idx="12"/>
          </p:nvPr>
        </p:nvSpPr>
        <p:spPr/>
        <p:txBody>
          <a:bodyPr/>
          <a:lstStyle/>
          <a:p>
            <a:r>
              <a:rPr lang="en-IN"/>
              <a:t>External Analysis: Industry Structure, Competitive Forces, and Strategic Groups</a:t>
            </a:r>
            <a:endParaRPr lang="en-US" dirty="0"/>
          </a:p>
        </p:txBody>
      </p:sp>
      <p:pic>
        <p:nvPicPr>
          <p:cNvPr id="5" name="Picture 4">
            <a:extLst>
              <a:ext uri="{FF2B5EF4-FFF2-40B4-BE49-F238E27FC236}">
                <a16:creationId xmlns="" xmlns:a16="http://schemas.microsoft.com/office/drawing/2014/main" id="{0690C8E5-25E9-0A40-B92C-D8C8F3CA1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184648" cy="6526131"/>
          </a:xfrm>
          <a:prstGeom prst="rect">
            <a:avLst/>
          </a:prstGeom>
        </p:spPr>
      </p:pic>
      <p:sp>
        <p:nvSpPr>
          <p:cNvPr id="2" name="Text Placeholder 1">
            <a:extLst>
              <a:ext uri="{FF2B5EF4-FFF2-40B4-BE49-F238E27FC236}">
                <a16:creationId xmlns="" xmlns:a16="http://schemas.microsoft.com/office/drawing/2014/main" id="{AC656E21-6336-E84E-90E4-23E5F8605D0A}"/>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 xmlns:a16="http://schemas.microsoft.com/office/drawing/2014/main" id="{C360BEF4-F114-4242-9E50-9CBD79735F0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Technological Factors</a:t>
            </a:r>
          </a:p>
        </p:txBody>
      </p:sp>
      <p:sp>
        <p:nvSpPr>
          <p:cNvPr id="30722" name="Content Placeholder 2">
            <a:extLst>
              <a:ext uri="{FF2B5EF4-FFF2-40B4-BE49-F238E27FC236}">
                <a16:creationId xmlns="" xmlns:a16="http://schemas.microsoft.com/office/drawing/2014/main" id="{337E1011-7E8A-4164-8BE8-3060624E1AD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Application of knowledge</a:t>
            </a:r>
          </a:p>
          <a:p>
            <a:pPr lvl="1" eaLnBrk="1" hangingPunct="1"/>
            <a:r>
              <a:rPr lang="en-US" altLang="en-US" dirty="0">
                <a:cs typeface="Arial" panose="020B0604020202020204" pitchFamily="34" charset="0"/>
              </a:rPr>
              <a:t>New processes and products</a:t>
            </a:r>
          </a:p>
          <a:p>
            <a:pPr eaLnBrk="1" hangingPunct="1"/>
            <a:r>
              <a:rPr lang="en-US" altLang="en-US" dirty="0">
                <a:ea typeface="ヒラギノ角ゴ Pro W3" pitchFamily="122" charset="-128"/>
              </a:rPr>
              <a:t>Innovations in process technology:</a:t>
            </a:r>
          </a:p>
          <a:p>
            <a:pPr lvl="1" eaLnBrk="1" hangingPunct="1"/>
            <a:r>
              <a:rPr lang="en-US" altLang="en-US" dirty="0">
                <a:cs typeface="Arial" panose="020B0604020202020204" pitchFamily="34" charset="0"/>
              </a:rPr>
              <a:t>Lean manufacturing and Six Sigma quality</a:t>
            </a:r>
          </a:p>
          <a:p>
            <a:pPr eaLnBrk="1" hangingPunct="1"/>
            <a:r>
              <a:rPr lang="en-US" altLang="en-US" dirty="0">
                <a:ea typeface="ヒラギノ角ゴ Pro W3" pitchFamily="122" charset="-128"/>
              </a:rPr>
              <a:t>Innovations in product technology:</a:t>
            </a:r>
          </a:p>
          <a:p>
            <a:pPr lvl="1" eaLnBrk="1" hangingPunct="1"/>
            <a:r>
              <a:rPr lang="en-US" altLang="en-US" dirty="0">
                <a:cs typeface="Arial" panose="020B0604020202020204" pitchFamily="34" charset="0"/>
              </a:rPr>
              <a:t>Smartphones and wearable devices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 xmlns:a16="http://schemas.microsoft.com/office/drawing/2014/main" id="{B476552B-D95E-4D6D-A55F-6377B125EB6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Ecological Factors</a:t>
            </a:r>
          </a:p>
        </p:txBody>
      </p:sp>
      <p:sp>
        <p:nvSpPr>
          <p:cNvPr id="32770" name="Content Placeholder 2">
            <a:extLst>
              <a:ext uri="{FF2B5EF4-FFF2-40B4-BE49-F238E27FC236}">
                <a16:creationId xmlns="" xmlns:a16="http://schemas.microsoft.com/office/drawing/2014/main" id="{77CC0EFD-640C-454C-9155-73F49C94E2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Broad environmental issues:</a:t>
            </a:r>
          </a:p>
          <a:p>
            <a:pPr lvl="1" eaLnBrk="1" hangingPunct="1"/>
            <a:r>
              <a:rPr lang="en-US" altLang="en-US" dirty="0">
                <a:cs typeface="Arial" panose="020B0604020202020204" pitchFamily="34" charset="0"/>
              </a:rPr>
              <a:t>Natural environment</a:t>
            </a:r>
          </a:p>
          <a:p>
            <a:pPr lvl="1" eaLnBrk="1" hangingPunct="1"/>
            <a:r>
              <a:rPr lang="en-US" altLang="en-US" dirty="0">
                <a:cs typeface="Arial" panose="020B0604020202020204" pitchFamily="34" charset="0"/>
              </a:rPr>
              <a:t>Global warming</a:t>
            </a:r>
          </a:p>
          <a:p>
            <a:pPr lvl="1" eaLnBrk="1" hangingPunct="1"/>
            <a:r>
              <a:rPr lang="en-US" altLang="en-US" dirty="0">
                <a:cs typeface="Arial" panose="020B0604020202020204" pitchFamily="34" charset="0"/>
              </a:rPr>
              <a:t>Sustainable economic growth</a:t>
            </a:r>
          </a:p>
          <a:p>
            <a:pPr eaLnBrk="1" hangingPunct="1"/>
            <a:r>
              <a:rPr lang="en-US" altLang="en-US" dirty="0">
                <a:cs typeface="Arial" panose="020B0604020202020204" pitchFamily="34" charset="0"/>
              </a:rPr>
              <a:t>Can provide business opportunities</a:t>
            </a:r>
          </a:p>
          <a:p>
            <a:pPr lvl="1" eaLnBrk="1" hangingPunct="1"/>
            <a:r>
              <a:rPr lang="en-US" altLang="en-US" dirty="0">
                <a:cs typeface="Arial" panose="020B0604020202020204" pitchFamily="34" charset="0"/>
              </a:rPr>
              <a:t>Tesla cars have zero emissions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 xmlns:a16="http://schemas.microsoft.com/office/drawing/2014/main" id="{7371C960-D35D-4E24-9F5F-ACB9F1DBFFA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Legal Factors</a:t>
            </a:r>
          </a:p>
        </p:txBody>
      </p:sp>
      <p:sp>
        <p:nvSpPr>
          <p:cNvPr id="34818" name="Content Placeholder 2">
            <a:extLst>
              <a:ext uri="{FF2B5EF4-FFF2-40B4-BE49-F238E27FC236}">
                <a16:creationId xmlns="" xmlns:a16="http://schemas.microsoft.com/office/drawing/2014/main" id="{80D0FC48-BB18-4E22-A31C-FC280C9687F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Official outcomes of political processes:</a:t>
            </a:r>
          </a:p>
          <a:p>
            <a:pPr lvl="1" eaLnBrk="1" hangingPunct="1">
              <a:spcBef>
                <a:spcPct val="0"/>
              </a:spcBef>
              <a:spcAft>
                <a:spcPts val="600"/>
              </a:spcAft>
            </a:pPr>
            <a:r>
              <a:rPr lang="en-US" altLang="en-US" dirty="0">
                <a:cs typeface="Arial" panose="020B0604020202020204" pitchFamily="34" charset="0"/>
              </a:rPr>
              <a:t>Laws</a:t>
            </a:r>
          </a:p>
          <a:p>
            <a:pPr lvl="1" eaLnBrk="1" hangingPunct="1">
              <a:spcBef>
                <a:spcPct val="0"/>
              </a:spcBef>
              <a:spcAft>
                <a:spcPts val="600"/>
              </a:spcAft>
            </a:pPr>
            <a:r>
              <a:rPr lang="en-US" altLang="en-US" dirty="0">
                <a:cs typeface="Arial" panose="020B0604020202020204" pitchFamily="34" charset="0"/>
              </a:rPr>
              <a:t>Mandates</a:t>
            </a:r>
          </a:p>
          <a:p>
            <a:pPr lvl="1" eaLnBrk="1" hangingPunct="1">
              <a:spcBef>
                <a:spcPct val="0"/>
              </a:spcBef>
              <a:spcAft>
                <a:spcPts val="600"/>
              </a:spcAft>
            </a:pPr>
            <a:r>
              <a:rPr lang="en-US" altLang="en-US" dirty="0">
                <a:cs typeface="Arial" panose="020B0604020202020204" pitchFamily="34" charset="0"/>
              </a:rPr>
              <a:t>Regulations</a:t>
            </a:r>
          </a:p>
          <a:p>
            <a:pPr lvl="1" eaLnBrk="1" hangingPunct="1">
              <a:spcBef>
                <a:spcPct val="0"/>
              </a:spcBef>
              <a:spcAft>
                <a:spcPts val="600"/>
              </a:spcAft>
            </a:pPr>
            <a:r>
              <a:rPr lang="en-US" altLang="en-US" dirty="0">
                <a:cs typeface="Arial" panose="020B0604020202020204" pitchFamily="34" charset="0"/>
              </a:rPr>
              <a:t>Court decisions</a:t>
            </a:r>
          </a:p>
          <a:p>
            <a:pPr eaLnBrk="1" hangingPunct="1">
              <a:spcBef>
                <a:spcPct val="0"/>
              </a:spcBef>
              <a:spcAft>
                <a:spcPts val="600"/>
              </a:spcAft>
            </a:pPr>
            <a:r>
              <a:rPr lang="en-US" altLang="en-US" dirty="0">
                <a:ea typeface="ヒラギノ角ゴ Pro W3" pitchFamily="122" charset="-128"/>
              </a:rPr>
              <a:t>Many industries have been deregulated:</a:t>
            </a:r>
          </a:p>
          <a:p>
            <a:pPr lvl="1" eaLnBrk="1" hangingPunct="1">
              <a:spcBef>
                <a:spcPct val="0"/>
              </a:spcBef>
              <a:spcAft>
                <a:spcPts val="600"/>
              </a:spcAft>
            </a:pPr>
            <a:r>
              <a:rPr lang="en-US" altLang="en-US" dirty="0">
                <a:cs typeface="Arial" panose="020B0604020202020204" pitchFamily="34" charset="0"/>
              </a:rPr>
              <a:t> Airlines, telecom, energy, and trucking</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 xmlns:a16="http://schemas.microsoft.com/office/drawing/2014/main" id="{F66F774A-B739-485F-B2A8-71961C7D766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vs. Firm Effects</a:t>
            </a:r>
          </a:p>
        </p:txBody>
      </p:sp>
      <p:sp>
        <p:nvSpPr>
          <p:cNvPr id="36866" name="Content Placeholder 2">
            <a:extLst>
              <a:ext uri="{FF2B5EF4-FFF2-40B4-BE49-F238E27FC236}">
                <a16:creationId xmlns="" xmlns:a16="http://schemas.microsoft.com/office/drawing/2014/main" id="{37F1965A-AB58-4E48-B52E-4F2ECEF6CF2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Effects</a:t>
            </a:r>
          </a:p>
          <a:p>
            <a:pPr lvl="1" eaLnBrk="1" hangingPunct="1"/>
            <a:r>
              <a:rPr lang="en-US" altLang="en-US" dirty="0">
                <a:ea typeface="ヒラギノ角ゴ Pro W3" pitchFamily="122" charset="-128"/>
              </a:rPr>
              <a:t>Elements in common to all</a:t>
            </a:r>
          </a:p>
          <a:p>
            <a:pPr lvl="2" eaLnBrk="1" hangingPunct="1"/>
            <a:r>
              <a:rPr lang="en-US" altLang="en-US" dirty="0">
                <a:ea typeface="ヒラギノ角ゴ Pro W3" pitchFamily="122" charset="-128"/>
              </a:rPr>
              <a:t>Entry and exit barriers, number and size of companies, and types of products and services offered</a:t>
            </a:r>
          </a:p>
          <a:p>
            <a:pPr eaLnBrk="1" hangingPunct="1"/>
            <a:r>
              <a:rPr lang="en-US" altLang="en-US" dirty="0">
                <a:ea typeface="ヒラギノ角ゴ Pro W3" pitchFamily="122" charset="-128"/>
                <a:cs typeface="Arial" panose="020B0604020202020204" pitchFamily="34" charset="0"/>
              </a:rPr>
              <a:t>Firm Effects</a:t>
            </a:r>
          </a:p>
          <a:p>
            <a:pPr lvl="1" eaLnBrk="1" hangingPunct="1"/>
            <a:r>
              <a:rPr lang="en-US" altLang="en-US" dirty="0">
                <a:ea typeface="ヒラギノ角ゴ Pro W3" pitchFamily="122" charset="-128"/>
                <a:cs typeface="Arial" panose="020B0604020202020204" pitchFamily="34" charset="0"/>
              </a:rPr>
              <a:t>The actions managers take</a:t>
            </a:r>
          </a:p>
          <a:p>
            <a:pPr lvl="1" eaLnBrk="1" hangingPunct="1"/>
            <a:r>
              <a:rPr lang="en-US" altLang="en-US" dirty="0">
                <a:ea typeface="ヒラギノ角ゴ Pro W3" pitchFamily="122" charset="-128"/>
                <a:cs typeface="Arial" panose="020B0604020202020204" pitchFamily="34" charset="0"/>
              </a:rPr>
              <a:t>More important than firm effects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 xmlns:a16="http://schemas.microsoft.com/office/drawing/2014/main" id="{3BC88BAA-80A1-4D6F-88DD-46DC0D1BEE94}"/>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Superior Firm Performance</a:t>
            </a:r>
          </a:p>
        </p:txBody>
      </p:sp>
      <p:pic>
        <p:nvPicPr>
          <p:cNvPr id="4" name="Picture 3" descr="Graphic of Superior Firm Performance">
            <a:extLst>
              <a:ext uri="{FF2B5EF4-FFF2-40B4-BE49-F238E27FC236}">
                <a16:creationId xmlns="" xmlns:a16="http://schemas.microsoft.com/office/drawing/2014/main" id="{0904C44D-E16C-4956-87FE-50CD3CDA1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295400"/>
            <a:ext cx="7468860" cy="4518660"/>
          </a:xfrm>
          <a:prstGeom prst="rect">
            <a:avLst/>
          </a:prstGeom>
        </p:spPr>
      </p:pic>
      <p:sp>
        <p:nvSpPr>
          <p:cNvPr id="37890" name="Content Placeholder 2">
            <a:extLst>
              <a:ext uri="{FF2B5EF4-FFF2-40B4-BE49-F238E27FC236}">
                <a16:creationId xmlns="" xmlns:a16="http://schemas.microsoft.com/office/drawing/2014/main" id="{B6D37EF0-3A6E-43A5-8EAC-5DD6ED3E0BCD}"/>
              </a:ext>
            </a:extLst>
          </p:cNvPr>
          <p:cNvSpPr>
            <a:spLocks noGrp="1" noChangeArrowheads="1"/>
          </p:cNvSpPr>
          <p:nvPr>
            <p:ph sz="half" idx="2"/>
          </p:nvPr>
        </p:nvSpPr>
        <p:spPr bwMode="auto">
          <a:xfrm>
            <a:off x="3505200" y="5909975"/>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3.2</a:t>
            </a:r>
          </a:p>
        </p:txBody>
      </p:sp>
      <p:sp>
        <p:nvSpPr>
          <p:cNvPr id="37891" name="Text Placeholder 2">
            <a:extLst>
              <a:ext uri="{FF2B5EF4-FFF2-40B4-BE49-F238E27FC236}">
                <a16:creationId xmlns="" xmlns:a16="http://schemas.microsoft.com/office/drawing/2014/main" id="{AE5B50B2-AAD8-45E8-A653-5816AB46F489}"/>
              </a:ext>
            </a:extLst>
          </p:cNvPr>
          <p:cNvSpPr>
            <a:spLocks noGrp="1"/>
          </p:cNvSpPr>
          <p:nvPr>
            <p:ph type="body" sz="quarter" idx="11"/>
          </p:nvPr>
        </p:nvSpPr>
        <p:spPr bwMode="auto">
          <a:xfrm>
            <a:off x="2895600" y="654944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a:extLst>
              <a:ext uri="{FF2B5EF4-FFF2-40B4-BE49-F238E27FC236}">
                <a16:creationId xmlns="" xmlns:a16="http://schemas.microsoft.com/office/drawing/2014/main" id="{BE03BC50-7ABB-44ED-8529-D4D88F40966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&amp; Industry Analysis</a:t>
            </a:r>
          </a:p>
        </p:txBody>
      </p:sp>
      <p:sp>
        <p:nvSpPr>
          <p:cNvPr id="39938" name="Content Placeholder 2">
            <a:extLst>
              <a:ext uri="{FF2B5EF4-FFF2-40B4-BE49-F238E27FC236}">
                <a16:creationId xmlns="" xmlns:a16="http://schemas.microsoft.com/office/drawing/2014/main" id="{37EBE038-9789-40F9-983F-089ECDDA29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a:t>
            </a:r>
          </a:p>
          <a:p>
            <a:pPr lvl="1" eaLnBrk="1" hangingPunct="1"/>
            <a:r>
              <a:rPr lang="en-US" altLang="en-US" dirty="0">
                <a:cs typeface="Arial" panose="020B0604020202020204" pitchFamily="34" charset="0"/>
              </a:rPr>
              <a:t>Group of incumbent companies</a:t>
            </a:r>
          </a:p>
          <a:p>
            <a:pPr lvl="1" eaLnBrk="1" hangingPunct="1"/>
            <a:r>
              <a:rPr lang="en-US" altLang="en-US" dirty="0">
                <a:cs typeface="Arial" panose="020B0604020202020204" pitchFamily="34" charset="0"/>
              </a:rPr>
              <a:t>Relatively similar suppliers and buyers</a:t>
            </a:r>
          </a:p>
          <a:p>
            <a:pPr lvl="1" eaLnBrk="1" hangingPunct="1"/>
            <a:r>
              <a:rPr lang="en-US" altLang="en-US" dirty="0">
                <a:cs typeface="Arial" panose="020B0604020202020204" pitchFamily="34" charset="0"/>
              </a:rPr>
              <a:t>Similar products and services</a:t>
            </a:r>
          </a:p>
          <a:p>
            <a:pPr eaLnBrk="1" hangingPunct="1"/>
            <a:r>
              <a:rPr lang="en-US" altLang="en-US" dirty="0">
                <a:ea typeface="ヒラギノ角ゴ Pro W3" pitchFamily="122" charset="-128"/>
              </a:rPr>
              <a:t>Industry analysis, a method to:</a:t>
            </a:r>
          </a:p>
          <a:p>
            <a:pPr lvl="1" eaLnBrk="1" hangingPunct="1"/>
            <a:r>
              <a:rPr lang="en-US" altLang="en-US" dirty="0">
                <a:cs typeface="Arial" panose="020B0604020202020204" pitchFamily="34" charset="0"/>
              </a:rPr>
              <a:t>Identify an industry’s profit potential</a:t>
            </a:r>
          </a:p>
          <a:p>
            <a:pPr lvl="1" eaLnBrk="1" hangingPunct="1"/>
            <a:r>
              <a:rPr lang="en-US" altLang="en-US" dirty="0">
                <a:cs typeface="Arial" panose="020B0604020202020204" pitchFamily="34" charset="0"/>
              </a:rPr>
              <a:t>Derive implications for a firm’s strategic position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a:extLst>
              <a:ext uri="{FF2B5EF4-FFF2-40B4-BE49-F238E27FC236}">
                <a16:creationId xmlns="" xmlns:a16="http://schemas.microsoft.com/office/drawing/2014/main" id="{C740CE79-B028-4071-AE51-E3F5C7B7327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Entry </a:t>
            </a:r>
            <a:r>
              <a:rPr lang="en-US" altLang="en-US" sz="2000" dirty="0">
                <a:ea typeface="ヒラギノ角ゴ Pro W3" pitchFamily="122" charset="-128"/>
              </a:rPr>
              <a:t>(1 of 2)</a:t>
            </a:r>
          </a:p>
        </p:txBody>
      </p:sp>
      <p:sp>
        <p:nvSpPr>
          <p:cNvPr id="40962" name="Content Placeholder 2">
            <a:extLst>
              <a:ext uri="{FF2B5EF4-FFF2-40B4-BE49-F238E27FC236}">
                <a16:creationId xmlns="" xmlns:a16="http://schemas.microsoft.com/office/drawing/2014/main" id="{822E54D7-6663-45C2-9CBA-537F6E92AEE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risk that potential competitors will enter an industry</a:t>
            </a:r>
          </a:p>
          <a:p>
            <a:pPr eaLnBrk="1" hangingPunct="1"/>
            <a:r>
              <a:rPr lang="en-US" altLang="en-US" dirty="0">
                <a:ea typeface="ヒラギノ角ゴ Pro W3" pitchFamily="122" charset="-128"/>
              </a:rPr>
              <a:t>Lowers industry profit potential:</a:t>
            </a:r>
          </a:p>
          <a:p>
            <a:pPr lvl="1" eaLnBrk="1" hangingPunct="1"/>
            <a:r>
              <a:rPr lang="en-US" altLang="en-US" dirty="0">
                <a:cs typeface="Arial" panose="020B0604020202020204" pitchFamily="34" charset="0"/>
              </a:rPr>
              <a:t>Incumbents lower prices</a:t>
            </a:r>
          </a:p>
          <a:p>
            <a:pPr eaLnBrk="1" hangingPunct="1"/>
            <a:r>
              <a:rPr lang="en-US" altLang="en-US" dirty="0">
                <a:ea typeface="ヒラギノ角ゴ Pro W3" pitchFamily="122" charset="-128"/>
              </a:rPr>
              <a:t>Incumbents spend more to satisfy existing customers.</a:t>
            </a:r>
          </a:p>
          <a:p>
            <a:pPr eaLnBrk="1" hangingPunct="1"/>
            <a:r>
              <a:rPr lang="en-US" altLang="en-US" dirty="0">
                <a:ea typeface="ヒラギノ角ゴ Pro W3" pitchFamily="122" charset="-128"/>
              </a:rPr>
              <a:t>Entry barriers:</a:t>
            </a:r>
          </a:p>
          <a:p>
            <a:pPr lvl="1" eaLnBrk="1" hangingPunct="1"/>
            <a:r>
              <a:rPr lang="en-US" altLang="en-US" dirty="0">
                <a:cs typeface="Arial" panose="020B0604020202020204" pitchFamily="34" charset="0"/>
              </a:rPr>
              <a:t>Obstacles blocking others from entering</a:t>
            </a:r>
          </a:p>
          <a:p>
            <a:pPr lvl="1" eaLnBrk="1" hangingPunct="1"/>
            <a:r>
              <a:rPr lang="en-US" altLang="en-US" dirty="0">
                <a:cs typeface="Arial" panose="020B0604020202020204" pitchFamily="34" charset="0"/>
              </a:rPr>
              <a:t>A significant predictor of industry profit potential</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 xmlns:a16="http://schemas.microsoft.com/office/drawing/2014/main" id="{41DD58EB-17EB-4A7A-870F-C4DF723B037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Positioning</a:t>
            </a:r>
          </a:p>
        </p:txBody>
      </p:sp>
      <p:sp>
        <p:nvSpPr>
          <p:cNvPr id="41986" name="Content Placeholder 2">
            <a:extLst>
              <a:ext uri="{FF2B5EF4-FFF2-40B4-BE49-F238E27FC236}">
                <a16:creationId xmlns="" xmlns:a16="http://schemas.microsoft.com/office/drawing/2014/main" id="{3B9DDD0C-514C-4D4F-B908-22645920FC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 firm’s ability to:</a:t>
            </a:r>
          </a:p>
          <a:p>
            <a:pPr lvl="1" eaLnBrk="1" hangingPunct="1"/>
            <a:r>
              <a:rPr lang="en-US" altLang="en-US" dirty="0">
                <a:ea typeface="ヒラギノ角ゴ Pro W3" pitchFamily="122" charset="-128"/>
              </a:rPr>
              <a:t>Create value for customers (V) </a:t>
            </a:r>
          </a:p>
          <a:p>
            <a:pPr lvl="1" eaLnBrk="1" hangingPunct="1"/>
            <a:r>
              <a:rPr lang="en-US" altLang="en-US" dirty="0">
                <a:ea typeface="ヒラギノ角ゴ Pro W3" pitchFamily="122" charset="-128"/>
              </a:rPr>
              <a:t>Contain costs (C)</a:t>
            </a:r>
          </a:p>
          <a:p>
            <a:pPr eaLnBrk="1" hangingPunct="1"/>
            <a:r>
              <a:rPr lang="en-US" altLang="en-US" dirty="0">
                <a:ea typeface="ヒラギノ角ゴ Pro W3" pitchFamily="122" charset="-128"/>
              </a:rPr>
              <a:t>Goal: Generate a large gap between:</a:t>
            </a:r>
          </a:p>
          <a:p>
            <a:pPr lvl="1" eaLnBrk="1" hangingPunct="1"/>
            <a:r>
              <a:rPr lang="en-US" altLang="en-US" dirty="0">
                <a:cs typeface="Arial" panose="020B0604020202020204" pitchFamily="34" charset="0"/>
              </a:rPr>
              <a:t>The value the firm’s product or service creates</a:t>
            </a:r>
          </a:p>
          <a:p>
            <a:pPr lvl="1" eaLnBrk="1" hangingPunct="1"/>
            <a:r>
              <a:rPr lang="en-US" altLang="en-US" dirty="0">
                <a:cs typeface="Arial" panose="020B0604020202020204" pitchFamily="34" charset="0"/>
              </a:rPr>
              <a:t>The cost required to produce it </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 xmlns:a16="http://schemas.microsoft.com/office/drawing/2014/main" id="{16F7067E-B7F3-4E64-9DDC-4ABE9D74BEC2}"/>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Porter’s Five Forces Model</a:t>
            </a:r>
          </a:p>
        </p:txBody>
      </p:sp>
      <p:pic>
        <p:nvPicPr>
          <p:cNvPr id="4" name="Picture 3" descr="Graphic of Porter's Five Forces Model">
            <a:extLst>
              <a:ext uri="{FF2B5EF4-FFF2-40B4-BE49-F238E27FC236}">
                <a16:creationId xmlns="" xmlns:a16="http://schemas.microsoft.com/office/drawing/2014/main" id="{21B741EF-702F-47BC-AA41-467019CB8C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448086"/>
            <a:ext cx="5728874" cy="4090416"/>
          </a:xfrm>
          <a:prstGeom prst="rect">
            <a:avLst/>
          </a:prstGeom>
        </p:spPr>
      </p:pic>
      <p:sp>
        <p:nvSpPr>
          <p:cNvPr id="43010" name="Content Placeholder 2">
            <a:extLst>
              <a:ext uri="{FF2B5EF4-FFF2-40B4-BE49-F238E27FC236}">
                <a16:creationId xmlns="" xmlns:a16="http://schemas.microsoft.com/office/drawing/2014/main" id="{EE05EFF6-1F65-4D81-9DEF-F3498654DF8C}"/>
              </a:ext>
            </a:extLst>
          </p:cNvPr>
          <p:cNvSpPr>
            <a:spLocks noGrp="1" noChangeArrowheads="1"/>
          </p:cNvSpPr>
          <p:nvPr>
            <p:ph sz="half" idx="2"/>
          </p:nvPr>
        </p:nvSpPr>
        <p:spPr bwMode="auto">
          <a:xfrm>
            <a:off x="3409950" y="5538502"/>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3.3</a:t>
            </a:r>
          </a:p>
        </p:txBody>
      </p:sp>
      <p:sp>
        <p:nvSpPr>
          <p:cNvPr id="2" name="Content Placeholder 1">
            <a:extLst>
              <a:ext uri="{FF2B5EF4-FFF2-40B4-BE49-F238E27FC236}">
                <a16:creationId xmlns="" xmlns:a16="http://schemas.microsoft.com/office/drawing/2014/main" id="{8CF17A7C-6D7A-454D-92B1-9AABA8FF0800}"/>
              </a:ext>
            </a:extLst>
          </p:cNvPr>
          <p:cNvSpPr>
            <a:spLocks noGrp="1"/>
          </p:cNvSpPr>
          <p:nvPr>
            <p:ph sz="half" idx="1"/>
          </p:nvPr>
        </p:nvSpPr>
        <p:spPr bwMode="auto">
          <a:xfrm>
            <a:off x="381000" y="5940423"/>
            <a:ext cx="8382000" cy="6096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100" dirty="0"/>
              <a:t>SOURCE: Michael E. Porter, “The five competitive forces that shape strategy,” Harvard Business Review, January 2008.</a:t>
            </a:r>
          </a:p>
        </p:txBody>
      </p:sp>
      <p:sp>
        <p:nvSpPr>
          <p:cNvPr id="43011" name="Text Placeholder 2">
            <a:extLst>
              <a:ext uri="{FF2B5EF4-FFF2-40B4-BE49-F238E27FC236}">
                <a16:creationId xmlns="" xmlns:a16="http://schemas.microsoft.com/office/drawing/2014/main" id="{54123B01-8F3D-4052-B9D6-6E591BCC34E2}"/>
              </a:ext>
            </a:extLst>
          </p:cNvPr>
          <p:cNvSpPr>
            <a:spLocks noGrp="1"/>
          </p:cNvSpPr>
          <p:nvPr>
            <p:ph type="body" sz="quarter" idx="11"/>
          </p:nvPr>
        </p:nvSpPr>
        <p:spPr bwMode="auto">
          <a:xfrm>
            <a:off x="2743200" y="6617277"/>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 xmlns:a16="http://schemas.microsoft.com/office/drawing/2014/main" id="{F05ACB23-CA9F-44EF-AE1E-C6915DD7072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Entry </a:t>
            </a:r>
            <a:r>
              <a:rPr lang="en-US" altLang="en-US" sz="2000" dirty="0">
                <a:ea typeface="ヒラギノ角ゴ Pro W3" pitchFamily="122" charset="-128"/>
              </a:rPr>
              <a:t>(2 of 2)</a:t>
            </a:r>
          </a:p>
        </p:txBody>
      </p:sp>
      <p:sp>
        <p:nvSpPr>
          <p:cNvPr id="45058" name="Content Placeholder 2">
            <a:extLst>
              <a:ext uri="{FF2B5EF4-FFF2-40B4-BE49-F238E27FC236}">
                <a16:creationId xmlns="" xmlns:a16="http://schemas.microsoft.com/office/drawing/2014/main" id="{A82929C4-7F56-4B7F-8365-218099325AB6}"/>
              </a:ext>
            </a:extLst>
          </p:cNvPr>
          <p:cNvSpPr>
            <a:spLocks noGrp="1"/>
          </p:cNvSpPr>
          <p:nvPr>
            <p:ph idx="1"/>
          </p:nvPr>
        </p:nvSpPr>
        <p:spPr bwMode="auto">
          <a:xfrm>
            <a:off x="457200" y="1265238"/>
            <a:ext cx="8610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risk that potential competitors will enter the industry</a:t>
            </a:r>
          </a:p>
          <a:p>
            <a:pPr eaLnBrk="1" hangingPunct="1"/>
            <a:r>
              <a:rPr lang="en-US" altLang="en-US" dirty="0">
                <a:ea typeface="ヒラギノ角ゴ Pro W3" pitchFamily="122" charset="-128"/>
              </a:rPr>
              <a:t>Entry barriers:</a:t>
            </a:r>
          </a:p>
          <a:p>
            <a:pPr lvl="1" eaLnBrk="1" hangingPunct="1"/>
            <a:r>
              <a:rPr lang="en-US" altLang="en-US" dirty="0">
                <a:ea typeface="ヒラギノ角ゴ Pro W3" pitchFamily="122" charset="-128"/>
              </a:rPr>
              <a:t>Economies of scale</a:t>
            </a:r>
          </a:p>
          <a:p>
            <a:pPr lvl="1" eaLnBrk="1" hangingPunct="1"/>
            <a:r>
              <a:rPr lang="en-US" altLang="en-US" dirty="0">
                <a:ea typeface="ヒラギノ角ゴ Pro W3" pitchFamily="122" charset="-128"/>
              </a:rPr>
              <a:t>Network effects</a:t>
            </a:r>
          </a:p>
          <a:p>
            <a:pPr lvl="1" eaLnBrk="1" hangingPunct="1"/>
            <a:r>
              <a:rPr lang="en-US" altLang="en-US" dirty="0">
                <a:ea typeface="ヒラギノ角ゴ Pro W3" pitchFamily="122" charset="-128"/>
              </a:rPr>
              <a:t>Customer switching costs</a:t>
            </a:r>
          </a:p>
          <a:p>
            <a:pPr lvl="1" eaLnBrk="1" hangingPunct="1"/>
            <a:r>
              <a:rPr lang="en-US" altLang="en-US" dirty="0">
                <a:ea typeface="ヒラギノ角ゴ Pro W3" pitchFamily="122" charset="-128"/>
              </a:rPr>
              <a:t>Capital requirements</a:t>
            </a:r>
          </a:p>
          <a:p>
            <a:pPr lvl="1" eaLnBrk="1" hangingPunct="1"/>
            <a:r>
              <a:rPr lang="en-US" altLang="en-US" dirty="0">
                <a:ea typeface="ヒラギノ角ゴ Pro W3" pitchFamily="122" charset="-128"/>
              </a:rPr>
              <a:t>Advantages independent of size</a:t>
            </a:r>
          </a:p>
          <a:p>
            <a:pPr lvl="1" eaLnBrk="1" hangingPunct="1"/>
            <a:r>
              <a:rPr lang="en-US" altLang="en-US" dirty="0">
                <a:ea typeface="ヒラギノ角ゴ Pro W3" pitchFamily="122" charset="-128"/>
              </a:rPr>
              <a:t>Government policy</a:t>
            </a:r>
          </a:p>
          <a:p>
            <a:pPr lvl="1" eaLnBrk="1" hangingPunct="1"/>
            <a:r>
              <a:rPr lang="en-US" altLang="en-US" dirty="0">
                <a:ea typeface="ヒラギノ角ゴ Pro W3" pitchFamily="122" charset="-128"/>
              </a:rPr>
              <a:t>Credible threat of retaliation</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 xmlns:a16="http://schemas.microsoft.com/office/drawing/2014/main" id="{F59DFE2B-F91C-4FED-8007-1C29D9E0E3F5}"/>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8" name="Picture 7" descr="Graphic of AFI Strategy Framework">
            <a:extLst>
              <a:ext uri="{FF2B5EF4-FFF2-40B4-BE49-F238E27FC236}">
                <a16:creationId xmlns="" xmlns:a16="http://schemas.microsoft.com/office/drawing/2014/main" id="{49312DB6-01EB-4964-8F4C-AA23EBEF6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313688"/>
            <a:ext cx="7615296" cy="4934712"/>
          </a:xfrm>
          <a:prstGeom prst="rect">
            <a:avLst/>
          </a:prstGeom>
        </p:spPr>
      </p:pic>
      <p:sp>
        <p:nvSpPr>
          <p:cNvPr id="16388" name="Content Placeholder 5">
            <a:extLst>
              <a:ext uri="{FF2B5EF4-FFF2-40B4-BE49-F238E27FC236}">
                <a16:creationId xmlns="" xmlns:a16="http://schemas.microsoft.com/office/drawing/2014/main" id="{72B24EC2-41AA-430E-889A-05D63FA019A4}"/>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16389" name="Text Placeholder 4">
            <a:extLst>
              <a:ext uri="{FF2B5EF4-FFF2-40B4-BE49-F238E27FC236}">
                <a16:creationId xmlns="" xmlns:a16="http://schemas.microsoft.com/office/drawing/2014/main" id="{79C1A6CC-2526-499E-8F18-F36FCD6AB2F4}"/>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 xmlns:a16="http://schemas.microsoft.com/office/drawing/2014/main" id="{50161412-DA59-4402-AB02-02B8AAA8DC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Power of Suppliers</a:t>
            </a:r>
          </a:p>
        </p:txBody>
      </p:sp>
      <p:sp>
        <p:nvSpPr>
          <p:cNvPr id="47106" name="Content Placeholder 2">
            <a:extLst>
              <a:ext uri="{FF2B5EF4-FFF2-40B4-BE49-F238E27FC236}">
                <a16:creationId xmlns="" xmlns:a16="http://schemas.microsoft.com/office/drawing/2014/main" id="{393810DD-2D70-4DCC-A248-9D0B0D3110D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Pressures that industry suppliers can exert on an industry’s profit potential</a:t>
            </a:r>
          </a:p>
          <a:p>
            <a:pPr eaLnBrk="1" hangingPunct="1"/>
            <a:r>
              <a:rPr lang="en-US" altLang="en-US" dirty="0">
                <a:ea typeface="ヒラギノ角ゴ Pro W3" pitchFamily="122" charset="-128"/>
              </a:rPr>
              <a:t>Lowers industry profit potential if:</a:t>
            </a:r>
          </a:p>
          <a:p>
            <a:pPr lvl="1" eaLnBrk="1" hangingPunct="1"/>
            <a:r>
              <a:rPr lang="en-US" altLang="en-US" dirty="0">
                <a:cs typeface="Arial" panose="020B0604020202020204" pitchFamily="34" charset="0"/>
              </a:rPr>
              <a:t>Suppliers demand higher prices for their inputs</a:t>
            </a:r>
          </a:p>
          <a:p>
            <a:pPr lvl="1" eaLnBrk="1" hangingPunct="1"/>
            <a:r>
              <a:rPr lang="en-US" altLang="en-US" dirty="0">
                <a:cs typeface="Arial" panose="020B0604020202020204" pitchFamily="34" charset="0"/>
              </a:rPr>
              <a:t>Suppliers reduce quality</a:t>
            </a:r>
            <a:endParaRPr lang="en-US" altLang="en-US" dirty="0">
              <a:ea typeface="ヒラギノ角ゴ Pro W3" pitchFamily="122" charset="-128"/>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a:extLst>
              <a:ext uri="{FF2B5EF4-FFF2-40B4-BE49-F238E27FC236}">
                <a16:creationId xmlns="" xmlns:a16="http://schemas.microsoft.com/office/drawing/2014/main" id="{BBBAFC8F-7650-4415-93FC-40F7A206317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Power of Buyers (Customers)</a:t>
            </a:r>
          </a:p>
        </p:txBody>
      </p:sp>
      <p:sp>
        <p:nvSpPr>
          <p:cNvPr id="49154" name="Content Placeholder 2">
            <a:extLst>
              <a:ext uri="{FF2B5EF4-FFF2-40B4-BE49-F238E27FC236}">
                <a16:creationId xmlns="" xmlns:a16="http://schemas.microsoft.com/office/drawing/2014/main" id="{8F581BE5-13D5-433E-B107-FB571AD717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Pressure customers put on an industry</a:t>
            </a:r>
          </a:p>
          <a:p>
            <a:pPr eaLnBrk="1" hangingPunct="1"/>
            <a:r>
              <a:rPr lang="en-US" altLang="en-US" dirty="0">
                <a:cs typeface="Arial" panose="020B0604020202020204" pitchFamily="34" charset="0"/>
              </a:rPr>
              <a:t>Lowers industry profit potential if:</a:t>
            </a:r>
          </a:p>
          <a:p>
            <a:pPr lvl="1" eaLnBrk="1" hangingPunct="1"/>
            <a:r>
              <a:rPr lang="en-US" altLang="en-US" dirty="0">
                <a:cs typeface="Arial" panose="020B0604020202020204" pitchFamily="34" charset="0"/>
              </a:rPr>
              <a:t>Buyers obtain price discounts</a:t>
            </a:r>
          </a:p>
          <a:p>
            <a:pPr lvl="2" eaLnBrk="1" hangingPunct="1"/>
            <a:r>
              <a:rPr lang="en-US" altLang="en-US" dirty="0">
                <a:cs typeface="Arial" panose="020B0604020202020204" pitchFamily="34" charset="0"/>
              </a:rPr>
              <a:t>Reduces revenue</a:t>
            </a:r>
          </a:p>
          <a:p>
            <a:pPr lvl="1" eaLnBrk="1" hangingPunct="1"/>
            <a:r>
              <a:rPr lang="en-US" altLang="en-US" dirty="0">
                <a:cs typeface="Arial" panose="020B0604020202020204" pitchFamily="34" charset="0"/>
              </a:rPr>
              <a:t>Buyers demand higher quality / service</a:t>
            </a:r>
          </a:p>
          <a:p>
            <a:pPr lvl="2" eaLnBrk="1" hangingPunct="1"/>
            <a:r>
              <a:rPr lang="en-US" altLang="en-US" dirty="0">
                <a:cs typeface="Arial" panose="020B0604020202020204" pitchFamily="34" charset="0"/>
              </a:rPr>
              <a:t>Raises production costs</a:t>
            </a:r>
          </a:p>
          <a:p>
            <a:pPr eaLnBrk="1" hangingPunct="1"/>
            <a:endParaRPr lang="en-US" altLang="en-US" dirty="0">
              <a:cs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 xmlns:a16="http://schemas.microsoft.com/office/drawing/2014/main" id="{3B829C99-AF92-4EA1-BBDB-B9E363A62AA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Substitutes</a:t>
            </a:r>
          </a:p>
        </p:txBody>
      </p:sp>
      <p:sp>
        <p:nvSpPr>
          <p:cNvPr id="51202" name="Content Placeholder 2">
            <a:extLst>
              <a:ext uri="{FF2B5EF4-FFF2-40B4-BE49-F238E27FC236}">
                <a16:creationId xmlns="" xmlns:a16="http://schemas.microsoft.com/office/drawing/2014/main" id="{6D2BF27E-B3E5-490F-9715-69FB590DC35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Meet the same basic customer need</a:t>
            </a:r>
          </a:p>
          <a:p>
            <a:pPr lvl="1" eaLnBrk="1" hangingPunct="1"/>
            <a:r>
              <a:rPr lang="en-US" altLang="en-US" dirty="0">
                <a:ea typeface="ヒラギノ角ゴ Pro W3" pitchFamily="122" charset="-128"/>
              </a:rPr>
              <a:t>But in a different way</a:t>
            </a:r>
          </a:p>
          <a:p>
            <a:pPr lvl="1" eaLnBrk="1" hangingPunct="1"/>
            <a:r>
              <a:rPr lang="en-US" altLang="en-US" dirty="0">
                <a:ea typeface="ヒラギノ角ゴ Pro W3" pitchFamily="122" charset="-128"/>
              </a:rPr>
              <a:t>Available from outside the given industry</a:t>
            </a:r>
          </a:p>
          <a:p>
            <a:pPr eaLnBrk="1" hangingPunct="1"/>
            <a:r>
              <a:rPr lang="en-US" altLang="en-US" dirty="0">
                <a:ea typeface="ヒラギノ角ゴ Pro W3" pitchFamily="122" charset="-128"/>
              </a:rPr>
              <a:t>Examples:</a:t>
            </a:r>
          </a:p>
          <a:p>
            <a:pPr lvl="1" eaLnBrk="1" hangingPunct="1"/>
            <a:r>
              <a:rPr lang="en-US" altLang="en-US" dirty="0">
                <a:cs typeface="Arial" panose="020B0604020202020204" pitchFamily="34" charset="0"/>
              </a:rPr>
              <a:t>Energy drinks vs. coffee</a:t>
            </a:r>
          </a:p>
          <a:p>
            <a:pPr lvl="1" eaLnBrk="1" hangingPunct="1"/>
            <a:r>
              <a:rPr lang="en-US" altLang="en-US" dirty="0">
                <a:cs typeface="Arial" panose="020B0604020202020204" pitchFamily="34" charset="0"/>
              </a:rPr>
              <a:t>Videoconferencing vs. business travel</a:t>
            </a:r>
          </a:p>
          <a:p>
            <a:pPr lvl="1" eaLnBrk="1" hangingPunct="1"/>
            <a:r>
              <a:rPr lang="en-US" altLang="en-US" dirty="0">
                <a:cs typeface="Arial" panose="020B0604020202020204" pitchFamily="34" charset="0"/>
              </a:rPr>
              <a:t>E-mail vs. express mail</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 xmlns:a16="http://schemas.microsoft.com/office/drawing/2014/main" id="{8B65D071-1A2C-4ADF-82F1-59B97066327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Rivalry Among Competitors</a:t>
            </a:r>
          </a:p>
        </p:txBody>
      </p:sp>
      <p:sp>
        <p:nvSpPr>
          <p:cNvPr id="53250" name="Content Placeholder 2">
            <a:extLst>
              <a:ext uri="{FF2B5EF4-FFF2-40B4-BE49-F238E27FC236}">
                <a16:creationId xmlns="" xmlns:a16="http://schemas.microsoft.com/office/drawing/2014/main" id="{2CF99B70-CE83-4640-9FDA-B40641B6F3C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The intensity with which companies in the same industry jockey for market share and profitability</a:t>
            </a:r>
          </a:p>
          <a:p>
            <a:pPr eaLnBrk="1" hangingPunct="1"/>
            <a:r>
              <a:rPr lang="en-US" altLang="en-US" dirty="0">
                <a:cs typeface="Arial" panose="020B0604020202020204" pitchFamily="34" charset="0"/>
              </a:rPr>
              <a:t>Other forces pressure this rivalry</a:t>
            </a:r>
          </a:p>
          <a:p>
            <a:pPr eaLnBrk="1" hangingPunct="1"/>
            <a:r>
              <a:rPr lang="en-US" altLang="en-US" dirty="0">
                <a:cs typeface="Arial" panose="020B0604020202020204" pitchFamily="34" charset="0"/>
              </a:rPr>
              <a:t>Examples of tactics:</a:t>
            </a:r>
          </a:p>
          <a:p>
            <a:pPr lvl="1" eaLnBrk="1" hangingPunct="1">
              <a:buFont typeface="Arial" panose="020B0604020202020204" pitchFamily="34" charset="0"/>
              <a:buChar char="•"/>
            </a:pPr>
            <a:r>
              <a:rPr lang="en-US" altLang="en-US" dirty="0">
                <a:cs typeface="Arial" panose="020B0604020202020204" pitchFamily="34" charset="0"/>
              </a:rPr>
              <a:t>Price discounting</a:t>
            </a:r>
          </a:p>
          <a:p>
            <a:pPr lvl="1" eaLnBrk="1" hangingPunct="1">
              <a:buFont typeface="Arial" panose="020B0604020202020204" pitchFamily="34" charset="0"/>
              <a:buChar char="•"/>
            </a:pPr>
            <a:r>
              <a:rPr lang="en-US" altLang="en-US" dirty="0">
                <a:cs typeface="Arial" panose="020B0604020202020204" pitchFamily="34" charset="0"/>
              </a:rPr>
              <a:t>After sales service</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 xmlns:a16="http://schemas.microsoft.com/office/drawing/2014/main" id="{BA9E3E82-5EAB-480C-8FDA-D6073574F0E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Competitive Industry Structure</a:t>
            </a:r>
          </a:p>
        </p:txBody>
      </p:sp>
      <p:sp>
        <p:nvSpPr>
          <p:cNvPr id="55298" name="Content Placeholder 2">
            <a:extLst>
              <a:ext uri="{FF2B5EF4-FFF2-40B4-BE49-F238E27FC236}">
                <a16:creationId xmlns="" xmlns:a16="http://schemas.microsoft.com/office/drawing/2014/main" id="{B547A4BA-D6AB-4F6D-8320-DC866ADF0BF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Number and size of competitors</a:t>
            </a:r>
          </a:p>
          <a:p>
            <a:pPr eaLnBrk="1" hangingPunct="1"/>
            <a:r>
              <a:rPr lang="en-US" altLang="en-US" dirty="0">
                <a:ea typeface="ヒラギノ角ゴ Pro W3" pitchFamily="122" charset="-128"/>
              </a:rPr>
              <a:t>Firm’s degree of pricing power</a:t>
            </a:r>
          </a:p>
          <a:p>
            <a:pPr eaLnBrk="1" hangingPunct="1"/>
            <a:r>
              <a:rPr lang="en-US" altLang="en-US" dirty="0">
                <a:ea typeface="ヒラギノ角ゴ Pro W3" pitchFamily="122" charset="-128"/>
              </a:rPr>
              <a:t>Type of product or service</a:t>
            </a:r>
          </a:p>
          <a:p>
            <a:pPr lvl="1" eaLnBrk="1" hangingPunct="1"/>
            <a:r>
              <a:rPr lang="en-US" altLang="en-US" dirty="0">
                <a:ea typeface="ヒラギノ角ゴ Pro W3" pitchFamily="122" charset="-128"/>
              </a:rPr>
              <a:t>Commodity or differentiated</a:t>
            </a:r>
          </a:p>
          <a:p>
            <a:pPr eaLnBrk="1" hangingPunct="1"/>
            <a:r>
              <a:rPr lang="en-US" altLang="en-US" dirty="0">
                <a:ea typeface="ヒラギノ角ゴ Pro W3" pitchFamily="122" charset="-128"/>
              </a:rPr>
              <a:t>Height of entry barriers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a:extLst>
              <a:ext uri="{FF2B5EF4-FFF2-40B4-BE49-F238E27FC236}">
                <a16:creationId xmlns="" xmlns:a16="http://schemas.microsoft.com/office/drawing/2014/main" id="{1B5ECD36-FE60-4BCD-A18E-56D02BB853C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4 Main Competitive Industry Structures</a:t>
            </a:r>
          </a:p>
        </p:txBody>
      </p:sp>
      <p:pic>
        <p:nvPicPr>
          <p:cNvPr id="3" name="Picture 2" descr="Graphic gives four main competitive industry structures">
            <a:extLst>
              <a:ext uri="{FF2B5EF4-FFF2-40B4-BE49-F238E27FC236}">
                <a16:creationId xmlns="" xmlns:a16="http://schemas.microsoft.com/office/drawing/2014/main" id="{27F2AD4E-029F-49BB-9A4D-2C1625010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100" y="1447800"/>
            <a:ext cx="8595799" cy="4779264"/>
          </a:xfrm>
          <a:prstGeom prst="rect">
            <a:avLst/>
          </a:prstGeom>
        </p:spPr>
      </p:pic>
      <p:sp>
        <p:nvSpPr>
          <p:cNvPr id="57346" name="Content Placeholder 2">
            <a:extLst>
              <a:ext uri="{FF2B5EF4-FFF2-40B4-BE49-F238E27FC236}">
                <a16:creationId xmlns="" xmlns:a16="http://schemas.microsoft.com/office/drawing/2014/main" id="{A09B4912-2772-4A46-BD9C-C081C4A2F4D6}"/>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3.4</a:t>
            </a:r>
          </a:p>
        </p:txBody>
      </p:sp>
      <p:sp>
        <p:nvSpPr>
          <p:cNvPr id="57347" name="Text Placeholder 2">
            <a:extLst>
              <a:ext uri="{FF2B5EF4-FFF2-40B4-BE49-F238E27FC236}">
                <a16:creationId xmlns="" xmlns:a16="http://schemas.microsoft.com/office/drawing/2014/main" id="{D33B68E9-37BC-4A73-AC2D-0242020FF8EF}"/>
              </a:ext>
            </a:extLst>
          </p:cNvPr>
          <p:cNvSpPr>
            <a:spLocks noGrp="1"/>
          </p:cNvSpPr>
          <p:nvPr>
            <p:ph type="body" sz="quarter" idx="11"/>
          </p:nvPr>
        </p:nvSpPr>
        <p:spPr bwMode="auto">
          <a:xfrm>
            <a:off x="1828800" y="627538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 xmlns:a16="http://schemas.microsoft.com/office/drawing/2014/main" id="{BF6516F7-2360-4BC0-8D07-38090F5CF71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Growth</a:t>
            </a:r>
          </a:p>
        </p:txBody>
      </p:sp>
      <p:sp>
        <p:nvSpPr>
          <p:cNvPr id="59394" name="Content Placeholder 2">
            <a:extLst>
              <a:ext uri="{FF2B5EF4-FFF2-40B4-BE49-F238E27FC236}">
                <a16:creationId xmlns="" xmlns:a16="http://schemas.microsoft.com/office/drawing/2014/main" id="{E62A5BBD-06C5-421B-A175-1D7E570FEF7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Affects intensity of rivalry among competitors</a:t>
            </a:r>
          </a:p>
          <a:p>
            <a:pPr eaLnBrk="1" hangingPunct="1"/>
            <a:r>
              <a:rPr lang="en-US" altLang="en-US" dirty="0">
                <a:ea typeface="ヒラギノ角ゴ Pro W3" pitchFamily="122" charset="-128"/>
              </a:rPr>
              <a:t>During periods of high growth:</a:t>
            </a:r>
          </a:p>
          <a:p>
            <a:pPr lvl="1" eaLnBrk="1" hangingPunct="1"/>
            <a:r>
              <a:rPr lang="en-US" altLang="en-US" dirty="0">
                <a:cs typeface="Arial" panose="020B0604020202020204" pitchFamily="34" charset="0"/>
              </a:rPr>
              <a:t>Consumer demand rises</a:t>
            </a:r>
          </a:p>
          <a:p>
            <a:pPr lvl="1" eaLnBrk="1" hangingPunct="1"/>
            <a:r>
              <a:rPr lang="en-US" altLang="en-US" dirty="0">
                <a:cs typeface="Arial" panose="020B0604020202020204" pitchFamily="34" charset="0"/>
              </a:rPr>
              <a:t>Price competition among firms decreases</a:t>
            </a:r>
          </a:p>
          <a:p>
            <a:pPr eaLnBrk="1" hangingPunct="1"/>
            <a:r>
              <a:rPr lang="en-US" altLang="en-US" dirty="0">
                <a:ea typeface="ヒラギノ角ゴ Pro W3" pitchFamily="122" charset="-128"/>
              </a:rPr>
              <a:t>During periods of negative growth:</a:t>
            </a:r>
          </a:p>
          <a:p>
            <a:pPr lvl="1" eaLnBrk="1" hangingPunct="1"/>
            <a:r>
              <a:rPr lang="en-US" altLang="en-US" dirty="0">
                <a:cs typeface="Arial" panose="020B0604020202020204" pitchFamily="34" charset="0"/>
              </a:rPr>
              <a:t>Rivalry is fierce</a:t>
            </a:r>
          </a:p>
          <a:p>
            <a:pPr lvl="1" eaLnBrk="1" hangingPunct="1"/>
            <a:r>
              <a:rPr lang="en-US" altLang="en-US" dirty="0">
                <a:cs typeface="Arial" panose="020B0604020202020204" pitchFamily="34" charset="0"/>
              </a:rPr>
              <a:t>Rivals can only gain at the expense of one another</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a:extLst>
              <a:ext uri="{FF2B5EF4-FFF2-40B4-BE49-F238E27FC236}">
                <a16:creationId xmlns="" xmlns:a16="http://schemas.microsoft.com/office/drawing/2014/main" id="{FF11F97F-DC8A-4230-8763-E983FD302D2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Commitments</a:t>
            </a:r>
          </a:p>
        </p:txBody>
      </p:sp>
      <p:sp>
        <p:nvSpPr>
          <p:cNvPr id="61442" name="Content Placeholder 2">
            <a:extLst>
              <a:ext uri="{FF2B5EF4-FFF2-40B4-BE49-F238E27FC236}">
                <a16:creationId xmlns="" xmlns:a16="http://schemas.microsoft.com/office/drawing/2014/main" id="{94F05144-81AF-4B1E-A20F-FCACFA9C9A2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Firm actions that are:</a:t>
            </a:r>
          </a:p>
          <a:p>
            <a:pPr lvl="1" eaLnBrk="1" hangingPunct="1"/>
            <a:r>
              <a:rPr lang="en-US" altLang="en-US" dirty="0">
                <a:cs typeface="Arial" panose="020B0604020202020204" pitchFamily="34" charset="0"/>
              </a:rPr>
              <a:t>Costly</a:t>
            </a:r>
          </a:p>
          <a:p>
            <a:pPr lvl="1" eaLnBrk="1" hangingPunct="1"/>
            <a:r>
              <a:rPr lang="en-US" altLang="en-US" dirty="0">
                <a:cs typeface="Arial" panose="020B0604020202020204" pitchFamily="34" charset="0"/>
              </a:rPr>
              <a:t>Long-term oriented</a:t>
            </a:r>
          </a:p>
          <a:p>
            <a:pPr lvl="1" eaLnBrk="1" hangingPunct="1"/>
            <a:r>
              <a:rPr lang="en-US" altLang="en-US" dirty="0">
                <a:cs typeface="Arial" panose="020B0604020202020204" pitchFamily="34" charset="0"/>
              </a:rPr>
              <a:t>Difficult to reverse</a:t>
            </a:r>
          </a:p>
          <a:p>
            <a:pPr eaLnBrk="1" hangingPunct="1"/>
            <a:r>
              <a:rPr lang="en-US" altLang="en-US" dirty="0">
                <a:ea typeface="ヒラギノ角ゴ Pro W3" pitchFamily="122" charset="-128"/>
              </a:rPr>
              <a:t>Affects intensity of rivalry among competitors</a:t>
            </a:r>
          </a:p>
          <a:p>
            <a:pPr eaLnBrk="1" hangingPunct="1"/>
            <a:r>
              <a:rPr lang="en-US" altLang="en-US" dirty="0">
                <a:ea typeface="ヒラギノ角ゴ Pro W3" pitchFamily="122" charset="-128"/>
              </a:rPr>
              <a:t>Example: airline industry</a:t>
            </a:r>
          </a:p>
          <a:p>
            <a:pPr lvl="1" eaLnBrk="1" hangingPunct="1"/>
            <a:r>
              <a:rPr lang="en-US" altLang="en-US" dirty="0">
                <a:cs typeface="Arial" panose="020B0604020202020204" pitchFamily="34" charset="0"/>
              </a:rPr>
              <a:t>Hub and spoke model requires significant investment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 xmlns:a16="http://schemas.microsoft.com/office/drawing/2014/main" id="{3BC4268C-3E3D-4876-9ED9-1C0E4689040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Exit Barriers</a:t>
            </a:r>
          </a:p>
        </p:txBody>
      </p:sp>
      <p:sp>
        <p:nvSpPr>
          <p:cNvPr id="63490" name="Content Placeholder 2">
            <a:extLst>
              <a:ext uri="{FF2B5EF4-FFF2-40B4-BE49-F238E27FC236}">
                <a16:creationId xmlns="" xmlns:a16="http://schemas.microsoft.com/office/drawing/2014/main" id="{71D81A46-9EBA-45B3-9D99-C40DA9BFAB8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Obstacles that determine how easily a firm can leave that industry</a:t>
            </a:r>
          </a:p>
          <a:p>
            <a:pPr eaLnBrk="1" hangingPunct="1"/>
            <a:r>
              <a:rPr lang="en-US" altLang="en-US" dirty="0">
                <a:ea typeface="ヒラギノ角ゴ Pro W3" pitchFamily="122" charset="-128"/>
              </a:rPr>
              <a:t>Mainly economic and social factors</a:t>
            </a:r>
          </a:p>
          <a:p>
            <a:pPr eaLnBrk="1" hangingPunct="1"/>
            <a:r>
              <a:rPr lang="en-US" altLang="en-US" dirty="0">
                <a:ea typeface="ヒラギノ角ゴ Pro W3" pitchFamily="122" charset="-128"/>
              </a:rPr>
              <a:t>Examples: </a:t>
            </a:r>
          </a:p>
          <a:p>
            <a:pPr lvl="1" eaLnBrk="1" hangingPunct="1"/>
            <a:r>
              <a:rPr lang="en-US" altLang="en-US" dirty="0">
                <a:cs typeface="Arial" panose="020B0604020202020204" pitchFamily="34" charset="0"/>
              </a:rPr>
              <a:t>Contractual obligations</a:t>
            </a:r>
          </a:p>
          <a:p>
            <a:pPr lvl="1" eaLnBrk="1" hangingPunct="1"/>
            <a:r>
              <a:rPr lang="en-US" altLang="en-US" dirty="0">
                <a:cs typeface="Arial" panose="020B0604020202020204" pitchFamily="34" charset="0"/>
              </a:rPr>
              <a:t>Emotional attachments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a:extLst>
              <a:ext uri="{FF2B5EF4-FFF2-40B4-BE49-F238E27FC236}">
                <a16:creationId xmlns="" xmlns:a16="http://schemas.microsoft.com/office/drawing/2014/main" id="{3B01FC59-BE72-4EB3-BF4E-C96B701582B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 Sixth Force: Complements and Co-Opetition</a:t>
            </a:r>
          </a:p>
        </p:txBody>
      </p:sp>
      <p:sp>
        <p:nvSpPr>
          <p:cNvPr id="65538" name="Content Placeholder 2">
            <a:extLst>
              <a:ext uri="{FF2B5EF4-FFF2-40B4-BE49-F238E27FC236}">
                <a16:creationId xmlns="" xmlns:a16="http://schemas.microsoft.com/office/drawing/2014/main" id="{2C6BC535-D7DD-41CE-A274-A29032F8711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Complements:</a:t>
            </a:r>
          </a:p>
          <a:p>
            <a:pPr lvl="1" eaLnBrk="1" hangingPunct="1"/>
            <a:r>
              <a:rPr lang="en-US" altLang="en-US" dirty="0">
                <a:ea typeface="ヒラギノ角ゴ Pro W3" pitchFamily="122" charset="-128"/>
              </a:rPr>
              <a:t>A product, service, or competency </a:t>
            </a:r>
          </a:p>
          <a:p>
            <a:pPr lvl="1" eaLnBrk="1" hangingPunct="1"/>
            <a:r>
              <a:rPr lang="en-US" altLang="en-US" dirty="0">
                <a:ea typeface="ヒラギノ角ゴ Pro W3" pitchFamily="122" charset="-128"/>
              </a:rPr>
              <a:t>Adds value when used with the original product</a:t>
            </a:r>
          </a:p>
          <a:p>
            <a:pPr eaLnBrk="1" hangingPunct="1"/>
            <a:r>
              <a:rPr lang="en-US" altLang="en-US" dirty="0">
                <a:cs typeface="Arial" panose="020B0604020202020204" pitchFamily="34" charset="0"/>
              </a:rPr>
              <a:t>Co-opetition:</a:t>
            </a:r>
          </a:p>
          <a:p>
            <a:pPr lvl="1" eaLnBrk="1" hangingPunct="1"/>
            <a:r>
              <a:rPr lang="en-US" altLang="en-US" dirty="0">
                <a:cs typeface="Arial" panose="020B0604020202020204" pitchFamily="34" charset="0"/>
              </a:rPr>
              <a:t>Cooperation by competitors to achieve a strategic objective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 xmlns:a16="http://schemas.microsoft.com/office/drawing/2014/main" id="{06760400-24EC-4BDE-A6F2-82DE80173CB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Learning Objectives</a:t>
            </a:r>
          </a:p>
        </p:txBody>
      </p:sp>
      <p:sp>
        <p:nvSpPr>
          <p:cNvPr id="18434" name="Content Placeholder 2">
            <a:extLst>
              <a:ext uri="{FF2B5EF4-FFF2-40B4-BE49-F238E27FC236}">
                <a16:creationId xmlns="" xmlns:a16="http://schemas.microsoft.com/office/drawing/2014/main" id="{CE5978F8-ED58-4F37-895C-DCCE25C89F3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3-1	Generate a PESTEL analysis to evaluate the impact of external 	factors on the firm.</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3-2	Differentiate the roles of firm effects and industry effects in determining firm performance.</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3-3	Apply Porter’s five competitive forces to explain the profit potential of different industries.</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3-4	Explain how competitive industry structure shapes rivalry among competitors.</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3-5	Describe the strategic role of complements in creating positive-sum co-opetition.</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3-6	Explain the five choices  required for market entry.</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3-7	Appraise the role of industry dynamics and industry convergence in shaping the firm’s external environment.</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3-8	Generate a strategic group model to reveal performance 	differences between clusters of firms in the same industry.</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 xmlns:a16="http://schemas.microsoft.com/office/drawing/2014/main" id="{AFEDEC0C-B398-469C-B032-06B8DE6F460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Entry Choices</a:t>
            </a:r>
          </a:p>
        </p:txBody>
      </p:sp>
      <p:pic>
        <p:nvPicPr>
          <p:cNvPr id="67589" name="Picture 2" descr="Graphic depicts entry choices">
            <a:extLst>
              <a:ext uri="{FF2B5EF4-FFF2-40B4-BE49-F238E27FC236}">
                <a16:creationId xmlns="" xmlns:a16="http://schemas.microsoft.com/office/drawing/2014/main" id="{136D781E-1879-4F69-BED7-B3B356177E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2318" y="1295400"/>
            <a:ext cx="5059363"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Content Placeholder 2">
            <a:extLst>
              <a:ext uri="{FF2B5EF4-FFF2-40B4-BE49-F238E27FC236}">
                <a16:creationId xmlns="" xmlns:a16="http://schemas.microsoft.com/office/drawing/2014/main" id="{AEBCEA48-CBDF-4C60-836C-F6D593B3EE0F}"/>
              </a:ext>
            </a:extLst>
          </p:cNvPr>
          <p:cNvSpPr>
            <a:spLocks noGrp="1" noChangeArrowheads="1"/>
          </p:cNvSpPr>
          <p:nvPr>
            <p:ph sz="half" idx="2"/>
          </p:nvPr>
        </p:nvSpPr>
        <p:spPr bwMode="auto">
          <a:xfrm>
            <a:off x="457200" y="5715000"/>
            <a:ext cx="16383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a:buFont typeface="Arial" panose="020B0604020202020204" pitchFamily="34" charset="0"/>
              <a:buNone/>
            </a:pPr>
            <a:r>
              <a:rPr lang="en-US" altLang="en-US" dirty="0"/>
              <a:t>Exhibit 3.6</a:t>
            </a:r>
          </a:p>
        </p:txBody>
      </p:sp>
      <p:sp>
        <p:nvSpPr>
          <p:cNvPr id="67588" name="Content Placeholder 1">
            <a:extLst>
              <a:ext uri="{FF2B5EF4-FFF2-40B4-BE49-F238E27FC236}">
                <a16:creationId xmlns="" xmlns:a16="http://schemas.microsoft.com/office/drawing/2014/main" id="{933C417E-A342-4510-BA3B-3C908286537F}"/>
              </a:ext>
            </a:extLst>
          </p:cNvPr>
          <p:cNvSpPr>
            <a:spLocks noGrp="1"/>
          </p:cNvSpPr>
          <p:nvPr>
            <p:ph sz="half" idx="1"/>
          </p:nvPr>
        </p:nvSpPr>
        <p:spPr bwMode="auto">
          <a:xfrm>
            <a:off x="354013" y="6248400"/>
            <a:ext cx="8648700" cy="39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Based on and adapted from Zachary M.A., Gianiodis P.T., Tyge Payne G., and G.D. Markman (2014), Entry timing: enduring lessons and future directions, </a:t>
            </a:r>
            <a:r>
              <a:rPr lang="en-US" altLang="en-US" sz="1000" i="1" dirty="0"/>
              <a:t>Journal of Management</a:t>
            </a:r>
            <a:r>
              <a:rPr lang="en-US" altLang="en-US" sz="1000" dirty="0"/>
              <a:t>, 41: 1409; and Bryce D.J. and J.H. Dyer (2007), Strategies to crack well-guarded markets, </a:t>
            </a:r>
            <a:r>
              <a:rPr lang="en-US" altLang="en-US" sz="1000" i="1" dirty="0"/>
              <a:t>Harvard Business Review,</a:t>
            </a:r>
            <a:r>
              <a:rPr lang="en-US" altLang="en-US" sz="1000" dirty="0"/>
              <a:t> May: 84-92.</a:t>
            </a:r>
          </a:p>
        </p:txBody>
      </p:sp>
      <p:sp>
        <p:nvSpPr>
          <p:cNvPr id="67587" name="Text Placeholder 2">
            <a:extLst>
              <a:ext uri="{FF2B5EF4-FFF2-40B4-BE49-F238E27FC236}">
                <a16:creationId xmlns="" xmlns:a16="http://schemas.microsoft.com/office/drawing/2014/main" id="{94B24637-8185-44F6-84BC-F37794286EE3}"/>
              </a:ext>
            </a:extLst>
          </p:cNvPr>
          <p:cNvSpPr>
            <a:spLocks noGrp="1"/>
          </p:cNvSpPr>
          <p:nvPr>
            <p:ph type="body" sz="quarter" idx="11"/>
          </p:nvPr>
        </p:nvSpPr>
        <p:spPr bwMode="auto">
          <a:xfrm>
            <a:off x="3810000" y="6705600"/>
            <a:ext cx="1981200"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 xmlns:a16="http://schemas.microsoft.com/office/drawing/2014/main" id="{2779D717-BFD8-46EB-A21A-D0ABE888739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Dynamics</a:t>
            </a:r>
          </a:p>
        </p:txBody>
      </p:sp>
      <p:sp>
        <p:nvSpPr>
          <p:cNvPr id="69634" name="Content Placeholder 2">
            <a:extLst>
              <a:ext uri="{FF2B5EF4-FFF2-40B4-BE49-F238E27FC236}">
                <a16:creationId xmlns="" xmlns:a16="http://schemas.microsoft.com/office/drawing/2014/main" id="{733DB68C-A8C9-4F08-975E-7AAE7F6A38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Provides insight about:</a:t>
            </a:r>
          </a:p>
          <a:p>
            <a:pPr lvl="1" eaLnBrk="1" hangingPunct="1"/>
            <a:r>
              <a:rPr lang="en-US" altLang="en-US" dirty="0">
                <a:cs typeface="Arial" panose="020B0604020202020204" pitchFamily="34" charset="0"/>
              </a:rPr>
              <a:t>Changing speed of an industry</a:t>
            </a:r>
          </a:p>
          <a:p>
            <a:pPr lvl="1" eaLnBrk="1" hangingPunct="1"/>
            <a:r>
              <a:rPr lang="en-US" altLang="en-US" dirty="0">
                <a:cs typeface="Arial" panose="020B0604020202020204" pitchFamily="34" charset="0"/>
              </a:rPr>
              <a:t>Rate of innovation</a:t>
            </a:r>
          </a:p>
          <a:p>
            <a:pPr eaLnBrk="1" hangingPunct="1"/>
            <a:r>
              <a:rPr lang="en-US" altLang="en-US" dirty="0">
                <a:ea typeface="ヒラギノ角ゴ Pro W3" pitchFamily="122" charset="-128"/>
              </a:rPr>
              <a:t>Analysis must repeat over time</a:t>
            </a:r>
          </a:p>
          <a:p>
            <a:pPr lvl="1" eaLnBrk="1" hangingPunct="1"/>
            <a:r>
              <a:rPr lang="en-US" altLang="en-US" dirty="0">
                <a:ea typeface="ヒラギノ角ゴ Pro W3" pitchFamily="122" charset="-128"/>
              </a:rPr>
              <a:t>Industry structures aren’t stable</a:t>
            </a:r>
          </a:p>
          <a:p>
            <a:pPr lvl="1" eaLnBrk="1" hangingPunct="1"/>
            <a:r>
              <a:rPr lang="en-US" altLang="en-US" dirty="0">
                <a:ea typeface="ヒラギノ角ゴ Pro W3" pitchFamily="122" charset="-128"/>
              </a:rPr>
              <a:t>They are dynamic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 xmlns:a16="http://schemas.microsoft.com/office/drawing/2014/main" id="{400A7FE8-FED2-4BEE-819C-9D00FFDD5BE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Convergence</a:t>
            </a:r>
          </a:p>
        </p:txBody>
      </p:sp>
      <p:sp>
        <p:nvSpPr>
          <p:cNvPr id="71682" name="Content Placeholder 2">
            <a:extLst>
              <a:ext uri="{FF2B5EF4-FFF2-40B4-BE49-F238E27FC236}">
                <a16:creationId xmlns="" xmlns:a16="http://schemas.microsoft.com/office/drawing/2014/main" id="{AE6E0C97-EF55-4048-8503-0EFE56DA8D3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When unrelated industries satisfy the same need</a:t>
            </a:r>
          </a:p>
          <a:p>
            <a:pPr eaLnBrk="1" hangingPunct="1">
              <a:spcBef>
                <a:spcPct val="0"/>
              </a:spcBef>
              <a:spcAft>
                <a:spcPts val="600"/>
              </a:spcAft>
            </a:pPr>
            <a:r>
              <a:rPr lang="en-US" altLang="en-US" dirty="0">
                <a:ea typeface="ヒラギノ角ゴ Pro W3" pitchFamily="122" charset="-128"/>
              </a:rPr>
              <a:t>Caused by technological advances </a:t>
            </a:r>
          </a:p>
          <a:p>
            <a:pPr eaLnBrk="1" hangingPunct="1">
              <a:spcBef>
                <a:spcPct val="0"/>
              </a:spcBef>
              <a:spcAft>
                <a:spcPts val="600"/>
              </a:spcAft>
            </a:pPr>
            <a:r>
              <a:rPr lang="en-US" altLang="en-US" dirty="0">
                <a:ea typeface="ヒラギノ角ゴ Pro W3" pitchFamily="122" charset="-128"/>
              </a:rPr>
              <a:t>Example: Media Industries</a:t>
            </a:r>
          </a:p>
          <a:p>
            <a:pPr lvl="1" eaLnBrk="1" hangingPunct="1">
              <a:spcBef>
                <a:spcPct val="0"/>
              </a:spcBef>
              <a:spcAft>
                <a:spcPts val="600"/>
              </a:spcAft>
            </a:pPr>
            <a:r>
              <a:rPr lang="en-US" altLang="en-US" dirty="0">
                <a:ea typeface="ヒラギノ角ゴ Pro W3" pitchFamily="122" charset="-128"/>
              </a:rPr>
              <a:t>Content going online</a:t>
            </a:r>
          </a:p>
          <a:p>
            <a:pPr lvl="2" eaLnBrk="1" hangingPunct="1">
              <a:spcBef>
                <a:spcPct val="0"/>
              </a:spcBef>
              <a:spcAft>
                <a:spcPts val="600"/>
              </a:spcAft>
            </a:pPr>
            <a:r>
              <a:rPr lang="en-US" altLang="en-US" dirty="0">
                <a:cs typeface="Arial" panose="020B0604020202020204" pitchFamily="34" charset="0"/>
              </a:rPr>
              <a:t>Newspapers, magazines, TV, movies, radio, music</a:t>
            </a:r>
          </a:p>
          <a:p>
            <a:pPr lvl="1" eaLnBrk="1" hangingPunct="1">
              <a:spcBef>
                <a:spcPct val="0"/>
              </a:spcBef>
              <a:spcAft>
                <a:spcPts val="600"/>
              </a:spcAft>
            </a:pPr>
            <a:r>
              <a:rPr lang="en-US" altLang="en-US" dirty="0">
                <a:ea typeface="ヒラギノ角ゴ Pro W3" pitchFamily="122" charset="-128"/>
              </a:rPr>
              <a:t>Will print media become obsolete?</a:t>
            </a:r>
            <a:endParaRPr lang="en-US" altLang="en-US" dirty="0">
              <a:cs typeface="Arial" panose="020B0604020202020204" pitchFamily="34"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a:extLst>
              <a:ext uri="{FF2B5EF4-FFF2-40B4-BE49-F238E27FC236}">
                <a16:creationId xmlns="" xmlns:a16="http://schemas.microsoft.com/office/drawing/2014/main" id="{E4C10A52-CAAD-4C6B-BE56-D376847199B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Groups</a:t>
            </a:r>
          </a:p>
        </p:txBody>
      </p:sp>
      <p:sp>
        <p:nvSpPr>
          <p:cNvPr id="73730" name="Content Placeholder 2">
            <a:extLst>
              <a:ext uri="{FF2B5EF4-FFF2-40B4-BE49-F238E27FC236}">
                <a16:creationId xmlns="" xmlns:a16="http://schemas.microsoft.com/office/drawing/2014/main" id="{92DBE8BC-97AF-41D1-8CF9-83B45F524AF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groups:</a:t>
            </a:r>
          </a:p>
          <a:p>
            <a:pPr lvl="1" eaLnBrk="1" hangingPunct="1"/>
            <a:r>
              <a:rPr lang="en-US" altLang="en-US" dirty="0">
                <a:cs typeface="Arial" panose="020B0604020202020204" pitchFamily="34" charset="0"/>
              </a:rPr>
              <a:t>A set of companies</a:t>
            </a:r>
          </a:p>
          <a:p>
            <a:pPr lvl="1" eaLnBrk="1" hangingPunct="1"/>
            <a:r>
              <a:rPr lang="en-US" altLang="en-US" dirty="0">
                <a:cs typeface="Arial" panose="020B0604020202020204" pitchFamily="34" charset="0"/>
              </a:rPr>
              <a:t>Pursue a similar strategy </a:t>
            </a:r>
          </a:p>
          <a:p>
            <a:pPr lvl="1" eaLnBrk="1" hangingPunct="1"/>
            <a:r>
              <a:rPr lang="en-US" altLang="en-US" dirty="0">
                <a:cs typeface="Arial" panose="020B0604020202020204" pitchFamily="34" charset="0"/>
              </a:rPr>
              <a:t>In the same industry</a:t>
            </a:r>
          </a:p>
          <a:p>
            <a:pPr eaLnBrk="1" hangingPunct="1"/>
            <a:r>
              <a:rPr lang="en-US" altLang="en-US" dirty="0">
                <a:ea typeface="ヒラギノ角ゴ Pro W3" pitchFamily="122" charset="-128"/>
              </a:rPr>
              <a:t>The strategic group model (framework):</a:t>
            </a:r>
          </a:p>
          <a:p>
            <a:pPr lvl="1" eaLnBrk="1" hangingPunct="1"/>
            <a:r>
              <a:rPr lang="en-US" altLang="en-US" dirty="0">
                <a:cs typeface="Arial" panose="020B0604020202020204" pitchFamily="34" charset="0"/>
              </a:rPr>
              <a:t>Clusters different firms into groups</a:t>
            </a:r>
          </a:p>
          <a:p>
            <a:pPr lvl="1" eaLnBrk="1" hangingPunct="1"/>
            <a:r>
              <a:rPr lang="en-US" altLang="en-US" dirty="0">
                <a:cs typeface="Arial" panose="020B0604020202020204" pitchFamily="34" charset="0"/>
              </a:rPr>
              <a:t>Is based on key strategic dimensions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 xmlns:a16="http://schemas.microsoft.com/office/drawing/2014/main" id="{811D0AAE-E31E-4A38-85EC-A3243A3FA36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How to Create a Strategic Group Map</a:t>
            </a:r>
          </a:p>
        </p:txBody>
      </p:sp>
      <p:sp>
        <p:nvSpPr>
          <p:cNvPr id="75778" name="Content Placeholder 2">
            <a:extLst>
              <a:ext uri="{FF2B5EF4-FFF2-40B4-BE49-F238E27FC236}">
                <a16:creationId xmlns="" xmlns:a16="http://schemas.microsoft.com/office/drawing/2014/main" id="{E39F3709-593F-40C2-B126-32384B9832D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dirty="0">
                <a:ea typeface="ヒラギノ角ゴ Pro W3" pitchFamily="122" charset="-128"/>
              </a:rPr>
              <a:t>Identify the important strategic dimensions</a:t>
            </a:r>
          </a:p>
          <a:p>
            <a:pPr marL="514350" indent="-514350" eaLnBrk="1" hangingPunct="1">
              <a:buFont typeface="Calibri" panose="020F0502020204030204" pitchFamily="34" charset="0"/>
              <a:buAutoNum type="arabicPeriod"/>
            </a:pPr>
            <a:r>
              <a:rPr lang="en-US" altLang="en-US" dirty="0">
                <a:ea typeface="ヒラギノ角ゴ Pro W3" pitchFamily="122" charset="-128"/>
              </a:rPr>
              <a:t>Choose two key dimensions </a:t>
            </a:r>
          </a:p>
          <a:p>
            <a:pPr lvl="1" eaLnBrk="1" hangingPunct="1"/>
            <a:r>
              <a:rPr lang="en-US" altLang="en-US" dirty="0">
                <a:cs typeface="Arial" panose="020B0604020202020204" pitchFamily="34" charset="0"/>
              </a:rPr>
              <a:t>For horizontal and vertical axes</a:t>
            </a:r>
          </a:p>
          <a:p>
            <a:pPr lvl="1" eaLnBrk="1" hangingPunct="1"/>
            <a:r>
              <a:rPr lang="en-US" altLang="en-US" dirty="0">
                <a:cs typeface="Arial" panose="020B0604020202020204" pitchFamily="34" charset="0"/>
              </a:rPr>
              <a:t>Ensure they’re not highly correlated</a:t>
            </a:r>
          </a:p>
          <a:p>
            <a:pPr marL="514350" indent="-514350" eaLnBrk="1" hangingPunct="1">
              <a:buFont typeface="Calibri" panose="020F0502020204030204" pitchFamily="34" charset="0"/>
              <a:buAutoNum type="arabicPeriod"/>
            </a:pPr>
            <a:r>
              <a:rPr lang="en-US" altLang="en-US" dirty="0">
                <a:ea typeface="ヒラギノ角ゴ Pro W3" pitchFamily="122" charset="-128"/>
              </a:rPr>
              <a:t>Graph the firms in the strategic group</a:t>
            </a:r>
          </a:p>
          <a:p>
            <a:pPr lvl="1" eaLnBrk="1" hangingPunct="1"/>
            <a:r>
              <a:rPr lang="en-US" altLang="en-US" dirty="0">
                <a:cs typeface="Arial" panose="020B0604020202020204" pitchFamily="34" charset="0"/>
              </a:rPr>
              <a:t>Each firm’s market share indicated by the size of the bubble</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a:extLst>
              <a:ext uri="{FF2B5EF4-FFF2-40B4-BE49-F238E27FC236}">
                <a16:creationId xmlns="" xmlns:a16="http://schemas.microsoft.com/office/drawing/2014/main" id="{33086DE9-B58E-4E8E-865A-DE35193EF67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 Map: Domestic Airline Industry</a:t>
            </a:r>
          </a:p>
        </p:txBody>
      </p:sp>
      <p:pic>
        <p:nvPicPr>
          <p:cNvPr id="77828" name="Picture 1" descr="A strategic group map of the domestic airline industry">
            <a:extLst>
              <a:ext uri="{FF2B5EF4-FFF2-40B4-BE49-F238E27FC236}">
                <a16:creationId xmlns="" xmlns:a16="http://schemas.microsoft.com/office/drawing/2014/main" id="{5F7D79C7-0EBE-4438-9294-626325BA36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501775"/>
            <a:ext cx="62007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Content Placeholder 2">
            <a:extLst>
              <a:ext uri="{FF2B5EF4-FFF2-40B4-BE49-F238E27FC236}">
                <a16:creationId xmlns="" xmlns:a16="http://schemas.microsoft.com/office/drawing/2014/main" id="{99E93370-478D-44CC-8F68-FE9B690F642E}"/>
              </a:ext>
            </a:extLst>
          </p:cNvPr>
          <p:cNvSpPr>
            <a:spLocks noGrp="1" noChangeArrowheads="1"/>
          </p:cNvSpPr>
          <p:nvPr>
            <p:ph sz="half" idx="2"/>
          </p:nvPr>
        </p:nvSpPr>
        <p:spPr bwMode="auto">
          <a:xfrm>
            <a:off x="352425" y="1486189"/>
            <a:ext cx="158115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3.7</a:t>
            </a:r>
          </a:p>
        </p:txBody>
      </p:sp>
      <p:sp>
        <p:nvSpPr>
          <p:cNvPr id="77827" name="Text Placeholder 2">
            <a:extLst>
              <a:ext uri="{FF2B5EF4-FFF2-40B4-BE49-F238E27FC236}">
                <a16:creationId xmlns="" xmlns:a16="http://schemas.microsoft.com/office/drawing/2014/main" id="{77BFBC10-F635-43F4-9424-F2F646495E80}"/>
              </a:ext>
            </a:extLst>
          </p:cNvPr>
          <p:cNvSpPr>
            <a:spLocks noGrp="1"/>
          </p:cNvSpPr>
          <p:nvPr>
            <p:ph type="body" sz="quarter" idx="11"/>
          </p:nvPr>
        </p:nvSpPr>
        <p:spPr bwMode="auto">
          <a:xfrm>
            <a:off x="228600" y="6275388"/>
            <a:ext cx="1905000" cy="2682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a:extLst>
              <a:ext uri="{FF2B5EF4-FFF2-40B4-BE49-F238E27FC236}">
                <a16:creationId xmlns="" xmlns:a16="http://schemas.microsoft.com/office/drawing/2014/main" id="{EB4E721E-FA85-4369-8965-1CA3BFCF8C4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Insights from Strategic Group Mapping</a:t>
            </a:r>
          </a:p>
        </p:txBody>
      </p:sp>
      <p:sp>
        <p:nvSpPr>
          <p:cNvPr id="79874" name="Content Placeholder 2">
            <a:extLst>
              <a:ext uri="{FF2B5EF4-FFF2-40B4-BE49-F238E27FC236}">
                <a16:creationId xmlns="" xmlns:a16="http://schemas.microsoft.com/office/drawing/2014/main" id="{C0D6A3F0-9694-4345-A7CF-EC2F2983D78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dirty="0">
                <a:ea typeface="ヒラギノ角ゴ Pro W3" pitchFamily="122" charset="-128"/>
              </a:rPr>
              <a:t>Competitive rivalry: </a:t>
            </a:r>
          </a:p>
          <a:p>
            <a:pPr marL="914400" lvl="1" indent="-514350" eaLnBrk="1" hangingPunct="1"/>
            <a:r>
              <a:rPr lang="en-US" altLang="en-US" dirty="0">
                <a:cs typeface="Arial" panose="020B0604020202020204" pitchFamily="34" charset="0"/>
              </a:rPr>
              <a:t>Strongest between firms in the same strategic group</a:t>
            </a:r>
          </a:p>
          <a:p>
            <a:pPr marL="514350" indent="-514350" eaLnBrk="1" hangingPunct="1">
              <a:buFont typeface="Calibri" panose="020F0502020204030204" pitchFamily="34" charset="0"/>
              <a:buAutoNum type="arabicPeriod"/>
            </a:pPr>
            <a:r>
              <a:rPr lang="en-US" altLang="en-US" dirty="0">
                <a:ea typeface="ヒラギノ角ゴ Pro W3" pitchFamily="122" charset="-128"/>
              </a:rPr>
              <a:t>External environment: </a:t>
            </a:r>
          </a:p>
          <a:p>
            <a:pPr marL="914400" lvl="1" indent="-514350" eaLnBrk="1" hangingPunct="1"/>
            <a:r>
              <a:rPr lang="en-US" altLang="en-US" dirty="0">
                <a:cs typeface="Arial" panose="020B0604020202020204" pitchFamily="34" charset="0"/>
              </a:rPr>
              <a:t>Affects strategic groups differently</a:t>
            </a:r>
          </a:p>
          <a:p>
            <a:pPr marL="514350" indent="-514350" eaLnBrk="1" hangingPunct="1">
              <a:buFont typeface="Calibri" panose="020F0502020204030204" pitchFamily="34" charset="0"/>
              <a:buAutoNum type="arabicPeriod"/>
            </a:pPr>
            <a:r>
              <a:rPr lang="en-US" altLang="en-US" dirty="0">
                <a:ea typeface="ヒラギノ角ゴ Pro W3" pitchFamily="122" charset="-128"/>
              </a:rPr>
              <a:t>Five competitive forces: </a:t>
            </a:r>
          </a:p>
          <a:p>
            <a:pPr marL="914400" lvl="1" indent="-514350" eaLnBrk="1" hangingPunct="1"/>
            <a:r>
              <a:rPr lang="en-US" altLang="en-US" dirty="0">
                <a:cs typeface="Arial" panose="020B0604020202020204" pitchFamily="34" charset="0"/>
              </a:rPr>
              <a:t>Affect strategic groups differently</a:t>
            </a:r>
          </a:p>
          <a:p>
            <a:pPr marL="514350" indent="-514350" eaLnBrk="1" hangingPunct="1">
              <a:buFont typeface="Calibri" panose="020F0502020204030204" pitchFamily="34" charset="0"/>
              <a:buAutoNum type="arabicPeriod"/>
            </a:pPr>
            <a:r>
              <a:rPr lang="en-US" altLang="en-US" dirty="0">
                <a:ea typeface="ヒラギノ角ゴ Pro W3" pitchFamily="122" charset="-128"/>
              </a:rPr>
              <a:t>Profitability: </a:t>
            </a:r>
          </a:p>
          <a:p>
            <a:pPr marL="914400" lvl="1" indent="-514350" eaLnBrk="1" hangingPunct="1"/>
            <a:r>
              <a:rPr lang="en-US" altLang="en-US" dirty="0">
                <a:cs typeface="Arial" panose="020B0604020202020204" pitchFamily="34" charset="0"/>
              </a:rPr>
              <a:t>Some strategic groups more profitable than others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 xmlns:a16="http://schemas.microsoft.com/office/drawing/2014/main" id="{3C84F4AE-5B76-416A-8B8D-3239384F93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Mobility Barrier</a:t>
            </a:r>
          </a:p>
        </p:txBody>
      </p:sp>
      <p:sp>
        <p:nvSpPr>
          <p:cNvPr id="80898" name="Content Placeholder 2">
            <a:extLst>
              <a:ext uri="{FF2B5EF4-FFF2-40B4-BE49-F238E27FC236}">
                <a16:creationId xmlns="" xmlns:a16="http://schemas.microsoft.com/office/drawing/2014/main" id="{17F8717C-4FFA-4DFD-891D-353D08790665}"/>
              </a:ext>
            </a:extLst>
          </p:cNvPr>
          <p:cNvSpPr>
            <a:spLocks noGrp="1"/>
          </p:cNvSpPr>
          <p:nvPr>
            <p:ph idx="1"/>
          </p:nvPr>
        </p:nvSpPr>
        <p:spPr bwMode="auto">
          <a:xfrm>
            <a:off x="381000" y="14176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Restrict movement between strategic groups</a:t>
            </a:r>
          </a:p>
          <a:p>
            <a:pPr eaLnBrk="1" hangingPunct="1"/>
            <a:r>
              <a:rPr lang="en-US" altLang="en-US" dirty="0">
                <a:ea typeface="ヒラギノ角ゴ Pro W3" pitchFamily="122" charset="-128"/>
              </a:rPr>
              <a:t>Industry-specific factors</a:t>
            </a:r>
          </a:p>
          <a:p>
            <a:pPr eaLnBrk="1" hangingPunct="1"/>
            <a:r>
              <a:rPr lang="en-US" altLang="en-US" dirty="0">
                <a:ea typeface="ヒラギノ角ゴ Pro W3" pitchFamily="122" charset="-128"/>
              </a:rPr>
              <a:t>Based on hard-to-reverse investments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244616823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Title 9">
            <a:extLst>
              <a:ext uri="{FF2B5EF4-FFF2-40B4-BE49-F238E27FC236}">
                <a16:creationId xmlns="" xmlns:a16="http://schemas.microsoft.com/office/drawing/2014/main" id="{88E6B38B-A939-44F5-AF0C-E67282C2300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1 </a:t>
            </a:r>
            <a:r>
              <a:rPr lang="en-US" altLang="en-US" dirty="0">
                <a:ea typeface="ヒラギノ角ゴ Pro W3" pitchFamily="122" charset="-128"/>
              </a:rPr>
              <a:t>The AFI Strategy Framework</a:t>
            </a:r>
            <a:endParaRPr lang="en-US" altLang="en-US" dirty="0"/>
          </a:p>
        </p:txBody>
      </p:sp>
      <p:sp>
        <p:nvSpPr>
          <p:cNvPr id="82946" name="Content Placeholder 10">
            <a:extLst>
              <a:ext uri="{FF2B5EF4-FFF2-40B4-BE49-F238E27FC236}">
                <a16:creationId xmlns="" xmlns:a16="http://schemas.microsoft.com/office/drawing/2014/main" id="{D5AC6997-E30B-4A6A-A76D-0A9ED77AC80F}"/>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2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82947" name="Text Placeholder 12">
            <a:extLst>
              <a:ext uri="{FF2B5EF4-FFF2-40B4-BE49-F238E27FC236}">
                <a16:creationId xmlns="" xmlns:a16="http://schemas.microsoft.com/office/drawing/2014/main" id="{E0559C34-1E61-4922-9411-8905D343D1EC}"/>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 xmlns:a16="http://schemas.microsoft.com/office/drawing/2014/main" id="{6D3C7352-F381-41A4-93E8-5F47D44BF00F}"/>
              </a:ext>
            </a:extLst>
          </p:cNvPr>
          <p:cNvSpPr>
            <a:spLocks noGrp="1"/>
          </p:cNvSpPr>
          <p:nvPr>
            <p:ph type="title"/>
          </p:nvPr>
        </p:nvSpPr>
        <p:spPr>
          <a:xfrm>
            <a:off x="0" y="228600"/>
            <a:ext cx="8991600" cy="609600"/>
          </a:xfrm>
        </p:spPr>
        <p:txBody>
          <a:bodyPr>
            <a:normAutofit fontScale="90000"/>
          </a:bodyPr>
          <a:lstStyle/>
          <a:p>
            <a:pPr eaLnBrk="1" hangingPunct="1">
              <a:defRPr/>
            </a:pPr>
            <a:r>
              <a:rPr lang="en-US" altLang="en-US" dirty="0">
                <a:ea typeface="Arial" charset="0"/>
              </a:rPr>
              <a:t>How External Factors Impact a Firm</a:t>
            </a:r>
          </a:p>
        </p:txBody>
      </p:sp>
      <p:sp>
        <p:nvSpPr>
          <p:cNvPr id="19458" name="Content Placeholder 2">
            <a:extLst>
              <a:ext uri="{FF2B5EF4-FFF2-40B4-BE49-F238E27FC236}">
                <a16:creationId xmlns="" xmlns:a16="http://schemas.microsoft.com/office/drawing/2014/main" id="{8D36C1FC-0F40-4B67-B271-BF352119A1B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General Environment</a:t>
            </a:r>
          </a:p>
          <a:p>
            <a:pPr lvl="1" eaLnBrk="1" hangingPunct="1"/>
            <a:r>
              <a:rPr lang="en-US" altLang="en-US" dirty="0">
                <a:ea typeface="ヒラギノ角ゴ Pro W3" pitchFamily="122" charset="-128"/>
              </a:rPr>
              <a:t>Managers have little control</a:t>
            </a:r>
          </a:p>
          <a:p>
            <a:pPr lvl="2" eaLnBrk="1" hangingPunct="1"/>
            <a:r>
              <a:rPr lang="en-US" altLang="en-US" dirty="0">
                <a:ea typeface="ヒラギノ角ゴ Pro W3" pitchFamily="122" charset="-128"/>
              </a:rPr>
              <a:t>Macroeconomic factors</a:t>
            </a:r>
          </a:p>
          <a:p>
            <a:pPr lvl="3" eaLnBrk="1" hangingPunct="1"/>
            <a:r>
              <a:rPr lang="en-US" altLang="en-US" dirty="0">
                <a:ea typeface="ヒラギノ角ゴ Pro W3" pitchFamily="122" charset="-128"/>
              </a:rPr>
              <a:t>Interest / currency exchange rates</a:t>
            </a:r>
          </a:p>
          <a:p>
            <a:pPr eaLnBrk="1" hangingPunct="1"/>
            <a:r>
              <a:rPr lang="en-US" altLang="en-US" dirty="0">
                <a:ea typeface="ヒラギノ角ゴ Pro W3" pitchFamily="122" charset="-128"/>
              </a:rPr>
              <a:t>Task Environment</a:t>
            </a:r>
          </a:p>
          <a:p>
            <a:pPr lvl="1" eaLnBrk="1" hangingPunct="1"/>
            <a:r>
              <a:rPr lang="en-US" altLang="en-US" dirty="0">
                <a:ea typeface="ヒラギノ角ゴ Pro W3" pitchFamily="122" charset="-128"/>
              </a:rPr>
              <a:t>Managers can influence</a:t>
            </a:r>
          </a:p>
          <a:p>
            <a:pPr lvl="2" eaLnBrk="1" hangingPunct="1"/>
            <a:r>
              <a:rPr lang="en-US" altLang="en-US" dirty="0">
                <a:ea typeface="ヒラギノ角ゴ Pro W3" pitchFamily="122" charset="-128"/>
              </a:rPr>
              <a:t>Composition of strategic groups</a:t>
            </a:r>
          </a:p>
          <a:p>
            <a:pPr lvl="2" eaLnBrk="1" hangingPunct="1"/>
            <a:r>
              <a:rPr lang="en-US" altLang="en-US" dirty="0">
                <a:ea typeface="ヒラギノ角ゴ Pro W3" pitchFamily="122" charset="-128"/>
              </a:rPr>
              <a:t>Industry structure </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69" name="Title 9">
            <a:extLst>
              <a:ext uri="{FF2B5EF4-FFF2-40B4-BE49-F238E27FC236}">
                <a16:creationId xmlns="" xmlns:a16="http://schemas.microsoft.com/office/drawing/2014/main" id="{56B6FB62-DC29-4919-8766-3837DC528729}"/>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2 </a:t>
            </a:r>
            <a:r>
              <a:rPr lang="en-US" altLang="en-US" sz="2800" dirty="0">
                <a:ea typeface="ヒラギノ角ゴ Pro W3" pitchFamily="122" charset="-128"/>
              </a:rPr>
              <a:t>The Firm Within Its External Environment</a:t>
            </a:r>
            <a:endParaRPr lang="en-US" altLang="en-US" sz="2800" b="1" dirty="0"/>
          </a:p>
        </p:txBody>
      </p:sp>
      <p:sp>
        <p:nvSpPr>
          <p:cNvPr id="83970" name="Content Placeholder 10">
            <a:extLst>
              <a:ext uri="{FF2B5EF4-FFF2-40B4-BE49-F238E27FC236}">
                <a16:creationId xmlns="" xmlns:a16="http://schemas.microsoft.com/office/drawing/2014/main" id="{903FB4B4-2F6D-4762-BC0D-B7BA73C3916C}"/>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shows circles within several circles. The center-most circle is titled "Firm." That circle is contained within another circle titled, "Strategic Group." That circle is contained within another circle titled, "Industry." That circle is contained within another circle titled, "External Environment." The External Environment circle contains six arrows pointing inward, and they are titled: Economic, Sociocultural, Technological, Ecological, Legal and Political.</a:t>
            </a:r>
          </a:p>
        </p:txBody>
      </p:sp>
      <p:sp>
        <p:nvSpPr>
          <p:cNvPr id="83971" name="Text Placeholder 12">
            <a:extLst>
              <a:ext uri="{FF2B5EF4-FFF2-40B4-BE49-F238E27FC236}">
                <a16:creationId xmlns="" xmlns:a16="http://schemas.microsoft.com/office/drawing/2014/main" id="{2EBFEB40-B278-41FD-A034-0D906039E697}"/>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3" name="Title 9">
            <a:extLst>
              <a:ext uri="{FF2B5EF4-FFF2-40B4-BE49-F238E27FC236}">
                <a16:creationId xmlns="" xmlns:a16="http://schemas.microsoft.com/office/drawing/2014/main" id="{6B15DE5E-45B1-49E2-8A61-334C19F39600}"/>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3 </a:t>
            </a:r>
            <a:r>
              <a:rPr lang="en-US" altLang="en-US" sz="2800" dirty="0">
                <a:ea typeface="ヒラギノ角ゴ Pro W3" pitchFamily="122" charset="-128"/>
              </a:rPr>
              <a:t>Superior Firm Performance</a:t>
            </a:r>
            <a:endParaRPr lang="en-US" altLang="en-US" sz="2800" dirty="0"/>
          </a:p>
        </p:txBody>
      </p:sp>
      <p:sp>
        <p:nvSpPr>
          <p:cNvPr id="84994" name="Content Placeholder 10">
            <a:extLst>
              <a:ext uri="{FF2B5EF4-FFF2-40B4-BE49-F238E27FC236}">
                <a16:creationId xmlns="" xmlns:a16="http://schemas.microsoft.com/office/drawing/2014/main" id="{CC88F4C0-5456-4AF7-881E-D759615D7E7E}"/>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is of a pie chart, and outlines three distinct "slices" which explain superior firm performance. The biggest slice of the pie, about 55 percent, represents firm effects. The smallest slice of the pie, about 20 percent, represents industry effects. The last slice of the pie, about 25 percent, represents other effects, such as business cycles and unexplained variance. </a:t>
            </a:r>
          </a:p>
        </p:txBody>
      </p:sp>
      <p:sp>
        <p:nvSpPr>
          <p:cNvPr id="84995" name="Text Placeholder 12">
            <a:extLst>
              <a:ext uri="{FF2B5EF4-FFF2-40B4-BE49-F238E27FC236}">
                <a16:creationId xmlns="" xmlns:a16="http://schemas.microsoft.com/office/drawing/2014/main" id="{46516241-8141-4FA5-B67A-E8ED6FC041AE}"/>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Title 9">
            <a:extLst>
              <a:ext uri="{FF2B5EF4-FFF2-40B4-BE49-F238E27FC236}">
                <a16:creationId xmlns="" xmlns:a16="http://schemas.microsoft.com/office/drawing/2014/main" id="{38FCCC58-B16F-4464-A43F-21E18842F2D3}"/>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4 </a:t>
            </a:r>
            <a:r>
              <a:rPr lang="en-US" altLang="en-US" sz="2800" dirty="0">
                <a:ea typeface="ヒラギノ角ゴ Pro W3" pitchFamily="122" charset="-128"/>
              </a:rPr>
              <a:t>Porter’s Five Forces Model</a:t>
            </a:r>
            <a:endParaRPr lang="en-US" altLang="en-US" sz="2800" dirty="0"/>
          </a:p>
        </p:txBody>
      </p:sp>
      <p:sp>
        <p:nvSpPr>
          <p:cNvPr id="86018" name="Content Placeholder 10">
            <a:extLst>
              <a:ext uri="{FF2B5EF4-FFF2-40B4-BE49-F238E27FC236}">
                <a16:creationId xmlns="" xmlns:a16="http://schemas.microsoft.com/office/drawing/2014/main" id="{18A00100-ECED-4B36-9517-1F28CE2111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shows an inner circle titled "Rivalry among Existing Competitors." There are four boxes on the outside of the inner circle, with arrows coming out from the box and pointing towards the circle. These boxes say: Threat of New Entrants, Bargaining Power of Buyers, Threat of Substitute Products or Services, Bargaining Power of Suppliers.</a:t>
            </a:r>
          </a:p>
        </p:txBody>
      </p:sp>
      <p:sp>
        <p:nvSpPr>
          <p:cNvPr id="86019" name="Text Placeholder 12">
            <a:extLst>
              <a:ext uri="{FF2B5EF4-FFF2-40B4-BE49-F238E27FC236}">
                <a16:creationId xmlns="" xmlns:a16="http://schemas.microsoft.com/office/drawing/2014/main" id="{1988FCE1-8CCC-4003-AB51-202A4681D4DA}"/>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1" name="Title 9">
            <a:extLst>
              <a:ext uri="{FF2B5EF4-FFF2-40B4-BE49-F238E27FC236}">
                <a16:creationId xmlns="" xmlns:a16="http://schemas.microsoft.com/office/drawing/2014/main" id="{CB922887-5C22-4982-9E94-61790DDB3D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5 </a:t>
            </a:r>
            <a:r>
              <a:rPr lang="en-US" altLang="en-US" sz="2800" dirty="0">
                <a:ea typeface="ヒラギノ角ゴ Pro W3" pitchFamily="122" charset="-128"/>
              </a:rPr>
              <a:t>4 Main Competitive Industry Structures</a:t>
            </a:r>
            <a:endParaRPr lang="en-US" altLang="en-US" sz="2800" dirty="0"/>
          </a:p>
        </p:txBody>
      </p:sp>
      <p:sp>
        <p:nvSpPr>
          <p:cNvPr id="87042" name="Content Placeholder 10">
            <a:extLst>
              <a:ext uri="{FF2B5EF4-FFF2-40B4-BE49-F238E27FC236}">
                <a16:creationId xmlns="" xmlns:a16="http://schemas.microsoft.com/office/drawing/2014/main" id="{A397449B-105E-45D8-B2AA-22A133CFCAF3}"/>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The most fragmented industry form is perfect competition, and it is made up of many small firms. Firms are price takers, they offer commodity products, and there are low entry barriers. The next somewhat fragmented industry form is monopolistic competition, which consists of many firms with some pricing power; they offer a differentiated product and there are medium entry barriers.  The next somewhat consolidated industry form is an oligopoly, which features few (large) firms, some pricing power, a differentiated product, and high entry barriers. The next consolidated industry form is a monopoly, which consists of one firm with considerable pricing power, a unique product, and very high entry barriers.</a:t>
            </a:r>
          </a:p>
        </p:txBody>
      </p:sp>
      <p:sp>
        <p:nvSpPr>
          <p:cNvPr id="87043" name="Text Placeholder 12">
            <a:extLst>
              <a:ext uri="{FF2B5EF4-FFF2-40B4-BE49-F238E27FC236}">
                <a16:creationId xmlns="" xmlns:a16="http://schemas.microsoft.com/office/drawing/2014/main" id="{C4DAFAAC-4A1B-4076-B409-BAA075F73E64}"/>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5" name="Title 9">
            <a:extLst>
              <a:ext uri="{FF2B5EF4-FFF2-40B4-BE49-F238E27FC236}">
                <a16:creationId xmlns="" xmlns:a16="http://schemas.microsoft.com/office/drawing/2014/main" id="{AE4A8F55-0EC9-4A3D-9F90-2BA89C94644D}"/>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6 </a:t>
            </a:r>
            <a:r>
              <a:rPr lang="en-US" altLang="en-US" sz="2800" dirty="0">
                <a:ea typeface="ヒラギノ角ゴ Pro W3" pitchFamily="122" charset="-128"/>
              </a:rPr>
              <a:t>Entry Choices</a:t>
            </a:r>
            <a:endParaRPr lang="en-US" altLang="en-US" sz="2800" dirty="0"/>
          </a:p>
        </p:txBody>
      </p:sp>
      <p:sp>
        <p:nvSpPr>
          <p:cNvPr id="88066" name="Content Placeholder 10">
            <a:extLst>
              <a:ext uri="{FF2B5EF4-FFF2-40B4-BE49-F238E27FC236}">
                <a16:creationId xmlns="" xmlns:a16="http://schemas.microsoft.com/office/drawing/2014/main" id="{F3597C72-86DA-4FA8-840E-5BBC2B587294}"/>
              </a:ext>
            </a:extLst>
          </p:cNvPr>
          <p:cNvSpPr>
            <a:spLocks noGrp="1"/>
          </p:cNvSpPr>
          <p:nvPr>
            <p:ph idx="1"/>
          </p:nvPr>
        </p:nvSpPr>
        <p:spPr bwMode="auto">
          <a:xfrm>
            <a:off x="457200" y="12192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is of a pentagon separated into five sides with a center block that reads "entry choices." The following words are inscribed in the blocks:</a:t>
            </a:r>
          </a:p>
          <a:p>
            <a:pPr marL="0" indent="0" eaLnBrk="1" hangingPunct="1">
              <a:buFont typeface="Arial" panose="020B0604020202020204" pitchFamily="34" charset="0"/>
              <a:buNone/>
            </a:pPr>
            <a:r>
              <a:rPr lang="en-US" altLang="en-US" sz="2400" dirty="0"/>
              <a:t>1. Who: identify the players </a:t>
            </a:r>
            <a:r>
              <a:rPr lang="en-US" altLang="en-US" sz="2400" dirty="0">
                <a:sym typeface="Symbol" panose="05050102010706020507" pitchFamily="18" charset="2"/>
              </a:rPr>
              <a:t></a:t>
            </a:r>
            <a:r>
              <a:rPr lang="en-US" altLang="en-US" sz="2400" dirty="0"/>
              <a:t> incumbents, entrants, suppliers, customers, other stakeholders.</a:t>
            </a:r>
          </a:p>
          <a:p>
            <a:pPr marL="0" indent="0" eaLnBrk="1" hangingPunct="1">
              <a:buFont typeface="Arial" panose="020B0604020202020204" pitchFamily="34" charset="0"/>
              <a:buNone/>
            </a:pPr>
            <a:r>
              <a:rPr lang="en-US" altLang="en-US" sz="2400" dirty="0"/>
              <a:t>2. When: entry timing, stage of industry life cycle, order of entry.</a:t>
            </a:r>
          </a:p>
          <a:p>
            <a:pPr marL="0" indent="0" eaLnBrk="1" hangingPunct="1">
              <a:buFont typeface="Arial" panose="020B0604020202020204" pitchFamily="34" charset="0"/>
              <a:buNone/>
            </a:pPr>
            <a:r>
              <a:rPr lang="en-US" altLang="en-US" sz="2400" dirty="0"/>
              <a:t>3. How: leverage existing assets, reconfigure value chains, establish niches.</a:t>
            </a:r>
          </a:p>
          <a:p>
            <a:pPr eaLnBrk="1" hangingPunct="1"/>
            <a:r>
              <a:rPr lang="en-US" altLang="en-US" sz="2400" dirty="0"/>
              <a:t>4. What: type of entry </a:t>
            </a:r>
            <a:r>
              <a:rPr lang="en-US" altLang="en-US" sz="2400" dirty="0">
                <a:sym typeface="Symbol" panose="05050102010706020507" pitchFamily="18" charset="2"/>
              </a:rPr>
              <a:t></a:t>
            </a:r>
            <a:r>
              <a:rPr lang="en-US" altLang="en-US" sz="2400" dirty="0"/>
              <a:t> scale, commitment, product and / or service, business model, etc.</a:t>
            </a:r>
          </a:p>
          <a:p>
            <a:pPr marL="0" indent="0" eaLnBrk="1" hangingPunct="1">
              <a:buFont typeface="Arial" panose="020B0604020202020204" pitchFamily="34" charset="0"/>
              <a:buNone/>
            </a:pPr>
            <a:r>
              <a:rPr lang="en-US" altLang="en-US" sz="2400" dirty="0"/>
              <a:t>5. Where: leverage existing assets, reconfigure value chains, establish niches.</a:t>
            </a:r>
          </a:p>
        </p:txBody>
      </p:sp>
      <p:sp>
        <p:nvSpPr>
          <p:cNvPr id="88067" name="Text Placeholder 12">
            <a:extLst>
              <a:ext uri="{FF2B5EF4-FFF2-40B4-BE49-F238E27FC236}">
                <a16:creationId xmlns="" xmlns:a16="http://schemas.microsoft.com/office/drawing/2014/main" id="{CBCC955F-1ECD-4009-A8C7-FAA6A3607701}"/>
              </a:ext>
            </a:extLst>
          </p:cNvPr>
          <p:cNvSpPr>
            <a:spLocks noGrp="1"/>
          </p:cNvSpPr>
          <p:nvPr>
            <p:ph type="body" sz="quarter" idx="16"/>
          </p:nvPr>
        </p:nvSpPr>
        <p:spPr bwMode="auto">
          <a:xfrm>
            <a:off x="4343400" y="6467043"/>
            <a:ext cx="1676400" cy="2385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89" name="Title 9">
            <a:extLst>
              <a:ext uri="{FF2B5EF4-FFF2-40B4-BE49-F238E27FC236}">
                <a16:creationId xmlns="" xmlns:a16="http://schemas.microsoft.com/office/drawing/2014/main" id="{82EA8819-79F2-4495-A417-7B6A0247E65B}"/>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7 </a:t>
            </a:r>
            <a:r>
              <a:rPr lang="en-US" altLang="en-US" sz="2800" dirty="0">
                <a:ea typeface="ヒラギノ角ゴ Pro W3" pitchFamily="122" charset="-128"/>
              </a:rPr>
              <a:t>Strategic Group Map: Domestic Airline Industry</a:t>
            </a:r>
            <a:endParaRPr lang="en-US" altLang="en-US" sz="2800" dirty="0"/>
          </a:p>
        </p:txBody>
      </p:sp>
      <p:sp>
        <p:nvSpPr>
          <p:cNvPr id="89090" name="Content Placeholder 10">
            <a:extLst>
              <a:ext uri="{FF2B5EF4-FFF2-40B4-BE49-F238E27FC236}">
                <a16:creationId xmlns="" xmlns:a16="http://schemas.microsoft.com/office/drawing/2014/main" id="{D5A525A4-7F17-472B-A5C3-F9F0F1F52D8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000" dirty="0"/>
              <a:t>The two strategic dimensions on the axes are prices and routes. As a result of this mapping, two strategic groups become apparent, as indicated by the dashed lines: Group A, low-cost, point-to-point airlines (Virgin Atlantic, Alaska Airlines, JetBlue, and Southwest Airlines) and Group B, differentiated airlines using a hub-and-spoke system (American, Delta, and United). The low-cost, point-to-point airlines are clustered in the lower-left corner because they tend to offer lower ticket prices but generally serve fewer routes due to their point-to-point operating system.</a:t>
            </a:r>
          </a:p>
          <a:p>
            <a:pPr marL="0" indent="0" eaLnBrk="1" hangingPunct="1">
              <a:buFont typeface="Arial" panose="020B0604020202020204" pitchFamily="34" charset="0"/>
              <a:buNone/>
            </a:pPr>
            <a:r>
              <a:rPr lang="en-US" altLang="en-US" sz="2000" dirty="0"/>
              <a:t>The differentiated airlines in Group B, offering full services using a hub-and-spoke route system, are clustered in the upper-right corner because their frequently higher ticket prices reflect frequently higher cost structures. They usually offer many more routes than the point-to-point low-cost carriers, made possible by use of the hub-and-spoke system, and thus offer many different destinations. </a:t>
            </a:r>
          </a:p>
        </p:txBody>
      </p:sp>
      <p:sp>
        <p:nvSpPr>
          <p:cNvPr id="89091" name="Text Placeholder 12">
            <a:extLst>
              <a:ext uri="{FF2B5EF4-FFF2-40B4-BE49-F238E27FC236}">
                <a16:creationId xmlns="" xmlns:a16="http://schemas.microsoft.com/office/drawing/2014/main" id="{768D23D4-4123-47F2-BA33-47CF205BD3EB}"/>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 xmlns:a16="http://schemas.microsoft.com/office/drawing/2014/main" id="{413D2BBB-DE10-472B-96C6-801F3F9E369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PESTEL Model</a:t>
            </a:r>
          </a:p>
        </p:txBody>
      </p:sp>
      <p:sp>
        <p:nvSpPr>
          <p:cNvPr id="20482" name="Content Placeholder 2">
            <a:extLst>
              <a:ext uri="{FF2B5EF4-FFF2-40B4-BE49-F238E27FC236}">
                <a16:creationId xmlns="" xmlns:a16="http://schemas.microsoft.com/office/drawing/2014/main" id="{3BFE081E-E13A-46BC-AB93-CEC688C224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Groups environmental factors into six segments:</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Political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Economic</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Sociocultural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Technological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Ecological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Legal </a:t>
            </a:r>
          </a:p>
          <a:p>
            <a:pPr eaLnBrk="1" hangingPunct="1">
              <a:spcBef>
                <a:spcPct val="0"/>
              </a:spcBef>
              <a:spcAft>
                <a:spcPts val="600"/>
              </a:spcAft>
            </a:pPr>
            <a:endParaRPr lang="en-US" altLang="en-US" dirty="0">
              <a:ea typeface="ヒラギノ角ゴ Pro W3" pitchFamily="122" charset="-128"/>
            </a:endParaRPr>
          </a:p>
          <a:p>
            <a:pPr eaLnBrk="1" hangingPunct="1">
              <a:spcBef>
                <a:spcPct val="0"/>
              </a:spcBef>
              <a:spcAft>
                <a:spcPts val="600"/>
              </a:spcAft>
            </a:pPr>
            <a:r>
              <a:rPr lang="en-US" altLang="en-US" dirty="0">
                <a:ea typeface="ヒラギノ角ゴ Pro W3" pitchFamily="122" charset="-128"/>
              </a:rPr>
              <a:t>A straightforward way to scan, monitor, and evaluate</a:t>
            </a:r>
            <a:endParaRPr lang="en-US" altLang="en-US" dirty="0">
              <a:cs typeface="Arial" panose="020B060402020202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 xmlns:a16="http://schemas.microsoft.com/office/drawing/2014/main" id="{96313AFC-BF50-4D8E-B684-0D0BE296403C}"/>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Firm Within Its External Environment</a:t>
            </a:r>
          </a:p>
        </p:txBody>
      </p:sp>
      <p:pic>
        <p:nvPicPr>
          <p:cNvPr id="3" name="Picture 2" descr="Graphic of an External Environment">
            <a:extLst>
              <a:ext uri="{FF2B5EF4-FFF2-40B4-BE49-F238E27FC236}">
                <a16:creationId xmlns="" xmlns:a16="http://schemas.microsoft.com/office/drawing/2014/main" id="{1BE8582B-0933-422F-988A-B4E467CD6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355015"/>
            <a:ext cx="6797591" cy="4887468"/>
          </a:xfrm>
          <a:prstGeom prst="rect">
            <a:avLst/>
          </a:prstGeom>
        </p:spPr>
      </p:pic>
      <p:sp>
        <p:nvSpPr>
          <p:cNvPr id="22530" name="Content Placeholder 2">
            <a:extLst>
              <a:ext uri="{FF2B5EF4-FFF2-40B4-BE49-F238E27FC236}">
                <a16:creationId xmlns="" xmlns:a16="http://schemas.microsoft.com/office/drawing/2014/main" id="{09C075B1-69F9-4BDA-A547-DB74B83330CD}"/>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3.1</a:t>
            </a:r>
          </a:p>
        </p:txBody>
      </p:sp>
      <p:sp>
        <p:nvSpPr>
          <p:cNvPr id="22531" name="Text Placeholder 2">
            <a:extLst>
              <a:ext uri="{FF2B5EF4-FFF2-40B4-BE49-F238E27FC236}">
                <a16:creationId xmlns="" xmlns:a16="http://schemas.microsoft.com/office/drawing/2014/main" id="{6189D255-ED3C-46AD-ABFB-6A1137BF70BF}"/>
              </a:ext>
            </a:extLst>
          </p:cNvPr>
          <p:cNvSpPr>
            <a:spLocks noGrp="1"/>
          </p:cNvSpPr>
          <p:nvPr>
            <p:ph type="body" sz="quarter" idx="11"/>
          </p:nvPr>
        </p:nvSpPr>
        <p:spPr bwMode="auto">
          <a:xfrm>
            <a:off x="1828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 xmlns:a16="http://schemas.microsoft.com/office/drawing/2014/main" id="{4B118DA5-A0F2-47CF-AB81-10BE1B93DDA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Political Factors</a:t>
            </a:r>
          </a:p>
        </p:txBody>
      </p:sp>
      <p:sp>
        <p:nvSpPr>
          <p:cNvPr id="24578" name="Content Placeholder 2">
            <a:extLst>
              <a:ext uri="{FF2B5EF4-FFF2-40B4-BE49-F238E27FC236}">
                <a16:creationId xmlns="" xmlns:a16="http://schemas.microsoft.com/office/drawing/2014/main" id="{E82D34D7-09D6-42AD-82A2-9EE8E46D638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Processes &amp; actions of government bodies </a:t>
            </a:r>
          </a:p>
          <a:p>
            <a:pPr eaLnBrk="1" hangingPunct="1">
              <a:spcBef>
                <a:spcPct val="0"/>
              </a:spcBef>
              <a:spcAft>
                <a:spcPts val="600"/>
              </a:spcAft>
            </a:pPr>
            <a:r>
              <a:rPr lang="en-US" altLang="en-US" dirty="0">
                <a:ea typeface="ヒラギノ角ゴ Pro W3" pitchFamily="122" charset="-128"/>
              </a:rPr>
              <a:t>Can be shaped through:</a:t>
            </a:r>
          </a:p>
          <a:p>
            <a:pPr lvl="1" eaLnBrk="1" hangingPunct="1">
              <a:spcBef>
                <a:spcPct val="0"/>
              </a:spcBef>
              <a:spcAft>
                <a:spcPts val="600"/>
              </a:spcAft>
            </a:pPr>
            <a:r>
              <a:rPr lang="en-US" altLang="en-US" dirty="0">
                <a:cs typeface="Arial" panose="020B0604020202020204" pitchFamily="34" charset="0"/>
              </a:rPr>
              <a:t>Lobbying</a:t>
            </a:r>
          </a:p>
          <a:p>
            <a:pPr lvl="1" eaLnBrk="1" hangingPunct="1">
              <a:spcBef>
                <a:spcPct val="0"/>
              </a:spcBef>
              <a:spcAft>
                <a:spcPts val="600"/>
              </a:spcAft>
            </a:pPr>
            <a:r>
              <a:rPr lang="en-US" altLang="en-US" dirty="0">
                <a:cs typeface="Arial" panose="020B0604020202020204" pitchFamily="34" charset="0"/>
              </a:rPr>
              <a:t>Public Relations</a:t>
            </a:r>
          </a:p>
          <a:p>
            <a:pPr lvl="1" eaLnBrk="1" hangingPunct="1">
              <a:spcBef>
                <a:spcPct val="0"/>
              </a:spcBef>
              <a:spcAft>
                <a:spcPts val="600"/>
              </a:spcAft>
            </a:pPr>
            <a:r>
              <a:rPr lang="en-US" altLang="en-US" dirty="0">
                <a:cs typeface="Arial" panose="020B0604020202020204" pitchFamily="34" charset="0"/>
              </a:rPr>
              <a:t>Contributions</a:t>
            </a:r>
          </a:p>
          <a:p>
            <a:pPr lvl="1" eaLnBrk="1" hangingPunct="1">
              <a:spcBef>
                <a:spcPct val="0"/>
              </a:spcBef>
              <a:spcAft>
                <a:spcPts val="600"/>
              </a:spcAft>
            </a:pPr>
            <a:r>
              <a:rPr lang="en-US" altLang="en-US" dirty="0">
                <a:cs typeface="Arial" panose="020B0604020202020204" pitchFamily="34" charset="0"/>
              </a:rPr>
              <a:t>Litigation</a:t>
            </a:r>
          </a:p>
          <a:p>
            <a:pPr eaLnBrk="1" hangingPunct="1">
              <a:spcBef>
                <a:spcPct val="0"/>
              </a:spcBef>
              <a:spcAft>
                <a:spcPts val="600"/>
              </a:spcAft>
            </a:pPr>
            <a:r>
              <a:rPr lang="en-US" altLang="en-US" dirty="0">
                <a:ea typeface="ヒラギノ角ゴ Pro W3" pitchFamily="122" charset="-128"/>
              </a:rPr>
              <a:t>Political and legal forces are closely related. </a:t>
            </a:r>
            <a:endParaRPr lang="en-US" altLang="en-US" dirty="0">
              <a:cs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 xmlns:a16="http://schemas.microsoft.com/office/drawing/2014/main" id="{985A40E2-0F82-4005-BCA7-1F881E6646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Economic Factors</a:t>
            </a:r>
          </a:p>
        </p:txBody>
      </p:sp>
      <p:sp>
        <p:nvSpPr>
          <p:cNvPr id="26626" name="Content Placeholder 2">
            <a:extLst>
              <a:ext uri="{FF2B5EF4-FFF2-40B4-BE49-F238E27FC236}">
                <a16:creationId xmlns="" xmlns:a16="http://schemas.microsoft.com/office/drawing/2014/main" id="{AAB86CD7-E999-4EC8-B6EF-1CD14033A9C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Largely macro-economic</a:t>
            </a:r>
          </a:p>
          <a:p>
            <a:pPr eaLnBrk="1" hangingPunct="1"/>
            <a:r>
              <a:rPr lang="en-US" altLang="en-US" dirty="0">
                <a:ea typeface="ヒラギノ角ゴ Pro W3" pitchFamily="122" charset="-128"/>
              </a:rPr>
              <a:t>Economy-wide phenomena</a:t>
            </a:r>
          </a:p>
          <a:p>
            <a:pPr eaLnBrk="1" hangingPunct="1"/>
            <a:r>
              <a:rPr lang="en-US" altLang="en-US" dirty="0">
                <a:ea typeface="ヒラギノ角ゴ Pro W3" pitchFamily="122" charset="-128"/>
              </a:rPr>
              <a:t>Examples include:</a:t>
            </a:r>
          </a:p>
          <a:p>
            <a:pPr lvl="1" eaLnBrk="1" hangingPunct="1"/>
            <a:r>
              <a:rPr lang="en-US" altLang="en-US" dirty="0">
                <a:cs typeface="Arial" panose="020B0604020202020204" pitchFamily="34" charset="0"/>
              </a:rPr>
              <a:t>Growth rates</a:t>
            </a:r>
          </a:p>
          <a:p>
            <a:pPr lvl="1" eaLnBrk="1" hangingPunct="1"/>
            <a:r>
              <a:rPr lang="en-US" altLang="en-US" dirty="0">
                <a:cs typeface="Arial" panose="020B0604020202020204" pitchFamily="34" charset="0"/>
              </a:rPr>
              <a:t>Levels of employment</a:t>
            </a:r>
          </a:p>
          <a:p>
            <a:pPr lvl="1" eaLnBrk="1" hangingPunct="1"/>
            <a:r>
              <a:rPr lang="en-US" altLang="en-US" dirty="0">
                <a:cs typeface="Arial" panose="020B0604020202020204" pitchFamily="34" charset="0"/>
              </a:rPr>
              <a:t>Interest rates</a:t>
            </a:r>
          </a:p>
          <a:p>
            <a:pPr lvl="1" eaLnBrk="1" hangingPunct="1"/>
            <a:r>
              <a:rPr lang="en-US" altLang="en-US" dirty="0">
                <a:cs typeface="Arial" panose="020B0604020202020204" pitchFamily="34" charset="0"/>
              </a:rPr>
              <a:t>Price stability </a:t>
            </a:r>
          </a:p>
          <a:p>
            <a:pPr lvl="1" eaLnBrk="1" hangingPunct="1"/>
            <a:r>
              <a:rPr lang="en-US" altLang="en-US" dirty="0">
                <a:cs typeface="Arial" panose="020B0604020202020204" pitchFamily="34" charset="0"/>
              </a:rPr>
              <a:t>Currency exchange rates</a:t>
            </a:r>
            <a:endParaRPr lang="en-US" altLang="en-US" dirty="0">
              <a:ea typeface="ヒラギノ角ゴ Pro W3" pitchFamily="122" charset="-128"/>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 xmlns:a16="http://schemas.microsoft.com/office/drawing/2014/main" id="{91C39C94-759E-4E2E-8E6C-E0475EF58EB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Sociocultural Factors</a:t>
            </a:r>
          </a:p>
        </p:txBody>
      </p:sp>
      <p:sp>
        <p:nvSpPr>
          <p:cNvPr id="28674" name="Content Placeholder 2">
            <a:extLst>
              <a:ext uri="{FF2B5EF4-FFF2-40B4-BE49-F238E27FC236}">
                <a16:creationId xmlns="" xmlns:a16="http://schemas.microsoft.com/office/drawing/2014/main" id="{B24923EE-0C8C-422A-90A0-DC1A06C6D02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Society’s cultures, norms, and values</a:t>
            </a:r>
          </a:p>
          <a:p>
            <a:pPr lvl="1" eaLnBrk="1" hangingPunct="1"/>
            <a:r>
              <a:rPr lang="en-US" altLang="en-US" dirty="0">
                <a:cs typeface="Arial" panose="020B0604020202020204" pitchFamily="34" charset="0"/>
              </a:rPr>
              <a:t>Are constantly in flux</a:t>
            </a:r>
          </a:p>
          <a:p>
            <a:pPr lvl="1" eaLnBrk="1" hangingPunct="1"/>
            <a:r>
              <a:rPr lang="en-US" altLang="en-US" dirty="0">
                <a:cs typeface="Arial" panose="020B0604020202020204" pitchFamily="34" charset="0"/>
              </a:rPr>
              <a:t>Differ across groups</a:t>
            </a:r>
          </a:p>
          <a:p>
            <a:pPr eaLnBrk="1" hangingPunct="1"/>
            <a:r>
              <a:rPr lang="en-US" altLang="en-US" dirty="0">
                <a:ea typeface="ヒラギノ角ゴ Pro W3" pitchFamily="122" charset="-128"/>
              </a:rPr>
              <a:t>Demographic trends</a:t>
            </a:r>
          </a:p>
          <a:p>
            <a:pPr lvl="1" eaLnBrk="1" hangingPunct="1"/>
            <a:r>
              <a:rPr lang="en-US" altLang="en-US" dirty="0">
                <a:cs typeface="Arial" panose="020B0604020202020204" pitchFamily="34" charset="0"/>
              </a:rPr>
              <a:t>Population characteristics</a:t>
            </a:r>
          </a:p>
          <a:p>
            <a:pPr lvl="2" eaLnBrk="1" hangingPunct="1"/>
            <a:r>
              <a:rPr lang="en-US" altLang="en-US" dirty="0">
                <a:cs typeface="Arial" panose="020B0604020202020204" pitchFamily="34" charset="0"/>
              </a:rPr>
              <a:t>Age, gender, family size, ethnicity, sexual orientation, religion, and socioeconomic class</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7547</TotalTime>
  <Words>5578</Words>
  <Application>Microsoft Office PowerPoint</Application>
  <PresentationFormat>On-screen Show (4:3)</PresentationFormat>
  <Paragraphs>413</Paragraphs>
  <Slides>45</Slides>
  <Notes>30</Notes>
  <HiddenSlides>8</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1_Plain BODY/MAIN CONTENT</vt:lpstr>
      <vt:lpstr>PowerPoint Presentation</vt:lpstr>
      <vt:lpstr>The AFI Strategy Framework</vt:lpstr>
      <vt:lpstr>Learning Objectives</vt:lpstr>
      <vt:lpstr>How External Factors Impact a Firm</vt:lpstr>
      <vt:lpstr>The PESTEL Model</vt:lpstr>
      <vt:lpstr>The Firm Within Its External Environment</vt:lpstr>
      <vt:lpstr>Political Factors</vt:lpstr>
      <vt:lpstr>Economic Factors</vt:lpstr>
      <vt:lpstr>Sociocultural Factors</vt:lpstr>
      <vt:lpstr>Technological Factors</vt:lpstr>
      <vt:lpstr>Ecological Factors</vt:lpstr>
      <vt:lpstr>Legal Factors</vt:lpstr>
      <vt:lpstr>Industry vs. Firm Effects</vt:lpstr>
      <vt:lpstr>Superior Firm Performance</vt:lpstr>
      <vt:lpstr>Industry &amp; Industry Analysis</vt:lpstr>
      <vt:lpstr>Threat of Entry (1 of 2)</vt:lpstr>
      <vt:lpstr>Strategic Positioning</vt:lpstr>
      <vt:lpstr>Porter’s Five Forces Model</vt:lpstr>
      <vt:lpstr>Threat of Entry (2 of 2)</vt:lpstr>
      <vt:lpstr>Power of Suppliers</vt:lpstr>
      <vt:lpstr>Power of Buyers (Customers)</vt:lpstr>
      <vt:lpstr>Threat of Substitutes</vt:lpstr>
      <vt:lpstr>Rivalry Among Competitors</vt:lpstr>
      <vt:lpstr>Competitive Industry Structure</vt:lpstr>
      <vt:lpstr>4 Main Competitive Industry Structures</vt:lpstr>
      <vt:lpstr>Industry Growth</vt:lpstr>
      <vt:lpstr>Strategic Commitments</vt:lpstr>
      <vt:lpstr>Exit Barriers</vt:lpstr>
      <vt:lpstr>A Sixth Force: Complements and Co-Opetition</vt:lpstr>
      <vt:lpstr>Entry Choices</vt:lpstr>
      <vt:lpstr>Industry Dynamics</vt:lpstr>
      <vt:lpstr>Industry Convergence</vt:lpstr>
      <vt:lpstr>Strategic Groups</vt:lpstr>
      <vt:lpstr>How to Create a Strategic Group Map</vt:lpstr>
      <vt:lpstr>Strategic Group Map: Domestic Airline Industry</vt:lpstr>
      <vt:lpstr>Insights from Strategic Group Mapping</vt:lpstr>
      <vt:lpstr>Mobility Barrier</vt:lpstr>
      <vt:lpstr>Appendices Descriptions of Visual Graphics to Support Student Accessibility Needs</vt:lpstr>
      <vt:lpstr>Appendix 1 The AFI Strategy Framework</vt:lpstr>
      <vt:lpstr>Appendix 2 The Firm Within Its External Environment</vt:lpstr>
      <vt:lpstr>Appendix 3 Superior Firm Performance</vt:lpstr>
      <vt:lpstr>Appendix 4 Porter’s Five Forces Model</vt:lpstr>
      <vt:lpstr>Appendix 5 4 Main Competitive Industry Structures</vt:lpstr>
      <vt:lpstr>Appendix 6 Entry Choices</vt:lpstr>
      <vt:lpstr>Appendix 7 Strategic Group Map: Domestic Airline Industry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03</dc:title>
  <dc:subject>Chapter 03</dc:subject>
  <dc:creator>McGraw Hill Education</dc:creator>
  <cp:lastModifiedBy>Vimalraj Gopi</cp:lastModifiedBy>
  <cp:revision>225</cp:revision>
  <dcterms:created xsi:type="dcterms:W3CDTF">2015-09-24T21:11:41Z</dcterms:created>
  <dcterms:modified xsi:type="dcterms:W3CDTF">2018-08-14T13:27:11Z</dcterms:modified>
</cp:coreProperties>
</file>