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5.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6.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6" r:id="rId1"/>
    <p:sldMasterId id="2147483801" r:id="rId2"/>
    <p:sldMasterId id="2147483809" r:id="rId3"/>
    <p:sldMasterId id="2147483819" r:id="rId4"/>
    <p:sldMasterId id="2147483829" r:id="rId5"/>
    <p:sldMasterId id="2147483837" r:id="rId6"/>
    <p:sldMasterId id="2147484532" r:id="rId7"/>
  </p:sldMasterIdLst>
  <p:notesMasterIdLst>
    <p:notesMasterId r:id="rId45"/>
  </p:notesMasterIdLst>
  <p:handoutMasterIdLst>
    <p:handoutMasterId r:id="rId46"/>
  </p:handoutMasterIdLst>
  <p:sldIdLst>
    <p:sldId id="517" r:id="rId8"/>
    <p:sldId id="518" r:id="rId9"/>
    <p:sldId id="564" r:id="rId10"/>
    <p:sldId id="565" r:id="rId11"/>
    <p:sldId id="567" r:id="rId12"/>
    <p:sldId id="569" r:id="rId13"/>
    <p:sldId id="534" r:id="rId14"/>
    <p:sldId id="570" r:id="rId15"/>
    <p:sldId id="573" r:id="rId16"/>
    <p:sldId id="596" r:id="rId17"/>
    <p:sldId id="576" r:id="rId18"/>
    <p:sldId id="597" r:id="rId19"/>
    <p:sldId id="598" r:id="rId20"/>
    <p:sldId id="578" r:id="rId21"/>
    <p:sldId id="583" r:id="rId22"/>
    <p:sldId id="599" r:id="rId23"/>
    <p:sldId id="585" r:id="rId24"/>
    <p:sldId id="588" r:id="rId25"/>
    <p:sldId id="589" r:id="rId26"/>
    <p:sldId id="600" r:id="rId27"/>
    <p:sldId id="592" r:id="rId28"/>
    <p:sldId id="601" r:id="rId29"/>
    <p:sldId id="594" r:id="rId30"/>
    <p:sldId id="595" r:id="rId31"/>
    <p:sldId id="602" r:id="rId32"/>
    <p:sldId id="605" r:id="rId33"/>
    <p:sldId id="603" r:id="rId34"/>
    <p:sldId id="604" r:id="rId35"/>
    <p:sldId id="615" r:id="rId36"/>
    <p:sldId id="606" r:id="rId37"/>
    <p:sldId id="608" r:id="rId38"/>
    <p:sldId id="609" r:id="rId39"/>
    <p:sldId id="610" r:id="rId40"/>
    <p:sldId id="611" r:id="rId41"/>
    <p:sldId id="614" r:id="rId42"/>
    <p:sldId id="612" r:id="rId43"/>
    <p:sldId id="613" r:id="rId4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DB8E"/>
    <a:srgbClr val="749BCA"/>
    <a:srgbClr val="D66D5C"/>
    <a:srgbClr val="F2CD64"/>
    <a:srgbClr val="D25D4A"/>
    <a:srgbClr val="E14D4D"/>
    <a:srgbClr val="CC0066"/>
    <a:srgbClr val="F9BB8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24" autoAdjust="0"/>
    <p:restoredTop sz="93429" autoAdjust="0"/>
  </p:normalViewPr>
  <p:slideViewPr>
    <p:cSldViewPr>
      <p:cViewPr varScale="1">
        <p:scale>
          <a:sx n="100" d="100"/>
          <a:sy n="100" d="100"/>
        </p:scale>
        <p:origin x="1664" y="168"/>
      </p:cViewPr>
      <p:guideLst>
        <p:guide orient="horz" pos="2160"/>
        <p:guide pos="2880"/>
      </p:guideLst>
    </p:cSldViewPr>
  </p:slideViewPr>
  <p:outlineViewPr>
    <p:cViewPr>
      <p:scale>
        <a:sx n="33" d="100"/>
        <a:sy n="33" d="100"/>
      </p:scale>
      <p:origin x="0" y="-68514"/>
    </p:cViewPr>
  </p:outlineViewPr>
  <p:notesTextViewPr>
    <p:cViewPr>
      <p:scale>
        <a:sx n="100" d="100"/>
        <a:sy n="100" d="100"/>
      </p:scale>
      <p:origin x="0" y="0"/>
    </p:cViewPr>
  </p:notesTextViewPr>
  <p:sorterViewPr>
    <p:cViewPr varScale="1">
      <p:scale>
        <a:sx n="1" d="1"/>
        <a:sy n="1" d="1"/>
      </p:scale>
      <p:origin x="0" y="-5870"/>
    </p:cViewPr>
  </p:sorterViewPr>
  <p:notesViewPr>
    <p:cSldViewPr>
      <p:cViewPr varScale="1">
        <p:scale>
          <a:sx n="67" d="100"/>
          <a:sy n="67" d="100"/>
        </p:scale>
        <p:origin x="-3168" y="-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viewProps" Target="viewProps.xml"/><Relationship Id="rId8" Type="http://schemas.openxmlformats.org/officeDocument/2006/relationships/slide" Target="slides/slide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handoutMaster" Target="handoutMasters/handoutMaster1.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33F4968-46AD-4F3F-90F9-17ACB323E2AD}"/>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endParaRPr lang="en-US" altLang="en-US" dirty="0"/>
          </a:p>
        </p:txBody>
      </p:sp>
      <p:sp>
        <p:nvSpPr>
          <p:cNvPr id="3" name="Date Placeholder 2">
            <a:extLst>
              <a:ext uri="{FF2B5EF4-FFF2-40B4-BE49-F238E27FC236}">
                <a16:creationId xmlns:a16="http://schemas.microsoft.com/office/drawing/2014/main" id="{BFA5B15F-9D9D-4B80-9444-206BF4C50ACE}"/>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801AE2CF-21ED-4203-B9A3-438A08CF2390}" type="datetimeFigureOut">
              <a:rPr lang="en-US" altLang="en-US"/>
              <a:pPr/>
              <a:t>3/19/18</a:t>
            </a:fld>
            <a:endParaRPr lang="en-US" altLang="en-US" dirty="0"/>
          </a:p>
        </p:txBody>
      </p:sp>
      <p:sp>
        <p:nvSpPr>
          <p:cNvPr id="4" name="Footer Placeholder 3">
            <a:extLst>
              <a:ext uri="{FF2B5EF4-FFF2-40B4-BE49-F238E27FC236}">
                <a16:creationId xmlns:a16="http://schemas.microsoft.com/office/drawing/2014/main" id="{24988AF1-634B-4FEC-AA37-79B863640486}"/>
              </a:ext>
            </a:extLst>
          </p:cNvPr>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endParaRPr lang="en-US" altLang="en-US" dirty="0"/>
          </a:p>
        </p:txBody>
      </p:sp>
      <p:sp>
        <p:nvSpPr>
          <p:cNvPr id="5" name="Slide Number Placeholder 4">
            <a:extLst>
              <a:ext uri="{FF2B5EF4-FFF2-40B4-BE49-F238E27FC236}">
                <a16:creationId xmlns:a16="http://schemas.microsoft.com/office/drawing/2014/main" id="{B63BEECD-2B63-44FA-9DD6-5B1F2789199A}"/>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71DC0542-D3C7-437C-B3A7-F4B72487BEBF}" type="slidenum">
              <a:rPr lang="en-US" altLang="en-US"/>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B1F3CD-36A1-4BEB-88D1-096E69B91539}"/>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endParaRPr lang="en-US" altLang="en-US" dirty="0"/>
          </a:p>
        </p:txBody>
      </p:sp>
      <p:sp>
        <p:nvSpPr>
          <p:cNvPr id="3" name="Date Placeholder 2">
            <a:extLst>
              <a:ext uri="{FF2B5EF4-FFF2-40B4-BE49-F238E27FC236}">
                <a16:creationId xmlns:a16="http://schemas.microsoft.com/office/drawing/2014/main" id="{53F63EC2-A12B-4A2C-986D-324F6571A678}"/>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fld id="{77BC6500-B56D-4EE1-A492-92B6AA89E0E5}" type="datetimeFigureOut">
              <a:rPr lang="en-US" altLang="en-US"/>
              <a:pPr/>
              <a:t>3/19/18</a:t>
            </a:fld>
            <a:endParaRPr lang="en-US" altLang="en-US" dirty="0"/>
          </a:p>
        </p:txBody>
      </p:sp>
      <p:sp>
        <p:nvSpPr>
          <p:cNvPr id="4" name="Slide Image Placeholder 3">
            <a:extLst>
              <a:ext uri="{FF2B5EF4-FFF2-40B4-BE49-F238E27FC236}">
                <a16:creationId xmlns:a16="http://schemas.microsoft.com/office/drawing/2014/main" id="{D80AAC91-55A3-42F6-BD65-67B9883CCFBF}"/>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C4DE130B-56D2-421E-8FEB-C84E0A7E1B75}"/>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D16F7172-C846-432C-88B4-51AEC7E085EC}"/>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endParaRPr lang="en-US" altLang="en-US" dirty="0"/>
          </a:p>
        </p:txBody>
      </p:sp>
      <p:sp>
        <p:nvSpPr>
          <p:cNvPr id="7" name="Slide Number Placeholder 6">
            <a:extLst>
              <a:ext uri="{FF2B5EF4-FFF2-40B4-BE49-F238E27FC236}">
                <a16:creationId xmlns:a16="http://schemas.microsoft.com/office/drawing/2014/main" id="{C3FACF3A-EC8E-4779-B8B2-66AA77FB7CFF}"/>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A8E63D20-60E1-48BA-BC30-D0E3F8B97B2E}" type="slidenum">
              <a:rPr lang="en-US" altLang="en-US"/>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5bremark:ch04-9%5d"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a:extLst>
              <a:ext uri="{FF2B5EF4-FFF2-40B4-BE49-F238E27FC236}">
                <a16:creationId xmlns:a16="http://schemas.microsoft.com/office/drawing/2014/main" id="{8CE6FD58-10C2-4592-9C92-8A1AAB29F40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0" name="Notes Placeholder 2">
            <a:extLst>
              <a:ext uri="{FF2B5EF4-FFF2-40B4-BE49-F238E27FC236}">
                <a16:creationId xmlns:a16="http://schemas.microsoft.com/office/drawing/2014/main" id="{86D67062-9F2F-4692-A3B6-58FEA0FB1E2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ea typeface="ヒラギノ角ゴ Pro W3" pitchFamily="122" charset="-128"/>
              </a:rPr>
              <a:t>Be sure to see the NEW Teacher’s Resource Manual </a:t>
            </a:r>
            <a:r>
              <a:rPr lang="en-US" altLang="ja-JP" dirty="0">
                <a:latin typeface="Arial" panose="020B0604020202020204" pitchFamily="34" charset="0"/>
                <a:ea typeface="ヒラギノ角ゴ Pro W3" pitchFamily="122" charset="-128"/>
              </a:rPr>
              <a:t>located in the Connect Library under Instructor’s Resources.</a:t>
            </a:r>
            <a:endParaRPr lang="en-US" altLang="ja-JP" dirty="0">
              <a:ea typeface="ヒラギノ角ゴ Pro W3" pitchFamily="122" charset="-128"/>
            </a:endParaRPr>
          </a:p>
          <a:p>
            <a:endParaRPr lang="en-US" altLang="en-US" dirty="0">
              <a:ea typeface="ヒラギノ角ゴ Pro W3" pitchFamily="122" charset="-128"/>
              <a:cs typeface="Arial" panose="020B0604020202020204" pitchFamily="34" charset="0"/>
            </a:endParaRPr>
          </a:p>
        </p:txBody>
      </p:sp>
      <p:sp>
        <p:nvSpPr>
          <p:cNvPr id="58371" name="Slide Number Placeholder 3">
            <a:extLst>
              <a:ext uri="{FF2B5EF4-FFF2-40B4-BE49-F238E27FC236}">
                <a16:creationId xmlns:a16="http://schemas.microsoft.com/office/drawing/2014/main" id="{4699204E-0646-4CA1-B0D8-F910731C0D3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48148AEE-C44F-436C-AAE1-8397C01DF087}" type="slidenum">
              <a:rPr lang="en-US" altLang="en-US">
                <a:solidFill>
                  <a:srgbClr val="000000"/>
                </a:solidFill>
                <a:ea typeface="ヒラギノ角ゴ Pro W3" pitchFamily="122" charset="-128"/>
              </a:rPr>
              <a:pPr/>
              <a:t>1</a:t>
            </a:fld>
            <a:endParaRPr lang="en-US" altLang="en-US" dirty="0">
              <a:solidFill>
                <a:srgbClr val="000000"/>
              </a:solidFill>
              <a:ea typeface="ヒラギノ角ゴ Pro W3" pitchFamily="122"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a:extLst>
              <a:ext uri="{FF2B5EF4-FFF2-40B4-BE49-F238E27FC236}">
                <a16:creationId xmlns:a16="http://schemas.microsoft.com/office/drawing/2014/main" id="{5A091268-4771-45C3-B65E-BF3A53D84C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4" name="Notes Placeholder 2">
            <a:extLst>
              <a:ext uri="{FF2B5EF4-FFF2-40B4-BE49-F238E27FC236}">
                <a16:creationId xmlns:a16="http://schemas.microsoft.com/office/drawing/2014/main" id="{7268E1F3-0171-43BA-A57C-DD885F587B8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If the answer is “yes” four times to the attributes listed in the decision tree, only then is the resource in question a core competency that underpins a firm’s sustainable competitive advantage.</a:t>
            </a:r>
          </a:p>
          <a:p>
            <a:endParaRPr lang="en-US" altLang="en-US" dirty="0">
              <a:ea typeface="ヒラギノ角ゴ Pro W3" pitchFamily="122" charset="-128"/>
            </a:endParaRPr>
          </a:p>
          <a:p>
            <a:r>
              <a:rPr lang="en-US" altLang="en-US" dirty="0"/>
              <a:t>Instructors: </a:t>
            </a:r>
          </a:p>
          <a:p>
            <a:endParaRPr lang="en-US" altLang="en-US" dirty="0"/>
          </a:p>
          <a:p>
            <a:pPr eaLnBrk="1" hangingPunct="1">
              <a:spcBef>
                <a:spcPts val="438"/>
              </a:spcBef>
            </a:pPr>
            <a:r>
              <a:rPr lang="en-US" altLang="en-US" dirty="0"/>
              <a:t>The digital companion to this book </a:t>
            </a:r>
            <a:r>
              <a:rPr lang="en-US" altLang="en-US" b="1" dirty="0"/>
              <a:t>McGraw-Hill Connect</a:t>
            </a:r>
            <a:r>
              <a:rPr lang="en-US" altLang="en-US" dirty="0"/>
              <a:t> has a brief case exercise on this section of the textbook. It builds student confidence on VRIO elements of the resource based view (LO 4-4). </a:t>
            </a:r>
          </a:p>
          <a:p>
            <a:endParaRPr lang="en-US" altLang="en-US" dirty="0">
              <a:ea typeface="ヒラギノ角ゴ Pro W3" pitchFamily="122" charset="-128"/>
            </a:endParaRPr>
          </a:p>
        </p:txBody>
      </p:sp>
      <p:sp>
        <p:nvSpPr>
          <p:cNvPr id="79875" name="Slide Number Placeholder 3">
            <a:extLst>
              <a:ext uri="{FF2B5EF4-FFF2-40B4-BE49-F238E27FC236}">
                <a16:creationId xmlns:a16="http://schemas.microsoft.com/office/drawing/2014/main" id="{333381A1-A0E6-4EE6-9F90-6AC1AABE78E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9A60FAE2-274A-4837-817A-80BA7EBBB337}" type="slidenum">
              <a:rPr lang="en-US" altLang="en-US">
                <a:solidFill>
                  <a:srgbClr val="000000"/>
                </a:solidFill>
                <a:ea typeface="ヒラギノ角ゴ Pro W3" pitchFamily="122" charset="-128"/>
              </a:rPr>
              <a:pPr/>
              <a:t>13</a:t>
            </a:fld>
            <a:endParaRPr lang="en-US" altLang="en-US" dirty="0">
              <a:solidFill>
                <a:srgbClr val="000000"/>
              </a:solidFill>
              <a:ea typeface="ヒラギノ角ゴ Pro W3" pitchFamily="122"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a:extLst>
              <a:ext uri="{FF2B5EF4-FFF2-40B4-BE49-F238E27FC236}">
                <a16:creationId xmlns:a16="http://schemas.microsoft.com/office/drawing/2014/main" id="{F1F32A48-E8FB-43FD-8178-E0A379E7464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2" name="Notes Placeholder 2">
            <a:extLst>
              <a:ext uri="{FF2B5EF4-FFF2-40B4-BE49-F238E27FC236}">
                <a16:creationId xmlns:a16="http://schemas.microsoft.com/office/drawing/2014/main" id="{C45BE1AB-899A-42B7-ABBF-4E95695F97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Example: Beats Electronics’ ability to design and market premium headphones that bestow a certain air of coolness upon wearers is a valuable resource.  The profit margins for Beats designer headphones are astronomical: The production cost for its headphones is estimated to be no more than $15, while they retail for $150 to $450, with some special editions over $1,000. Thus, Beats’ competency in designing and marketing premium headphones is a valuable resource in the VRIO framework.</a:t>
            </a:r>
          </a:p>
          <a:p>
            <a:endParaRPr lang="en-US" altLang="en-US" dirty="0"/>
          </a:p>
          <a:p>
            <a:r>
              <a:rPr lang="en-US" altLang="en-US" dirty="0"/>
              <a:t>Beats Electronics’ ability and reach in product placement and celebrity endorsements that build its coolness factor are certainly rare. No other brand in the world, not even Apple or Nike, has such a large number of celebrities from music, movies, and sports using its product in public. Thus, this resource is not only valuable but also rare.</a:t>
            </a:r>
          </a:p>
          <a:p>
            <a:endParaRPr lang="en-US" altLang="en-US" dirty="0"/>
          </a:p>
          <a:p>
            <a:r>
              <a:rPr lang="en-US" altLang="en-US" dirty="0"/>
              <a:t>Beats’ core competency in establishing a brand that communicates coolness is built upon the intuition and feel for music and cultural trends of Dr. Dre, one of music’s savviest marketing minds. Although the sound quality of Beats headphones is good enough, they mainly sell as a fashion accessory for their coolness factor and brand image. Because its creator Dr. Dre relies on gut instinct in making decisions rather than market research, this resource is costly to imitate. Even if a firm wanted to copy Beats’ core competency—how would it go about it? The music and trend-making talent as well as the social capital of Dr. Dre and Jimmy Iovine, two of the best-connected people in the music industry, might be impossible to replicate.</a:t>
            </a:r>
          </a:p>
          <a:p>
            <a:endParaRPr lang="en-US" altLang="en-US" dirty="0"/>
          </a:p>
        </p:txBody>
      </p:sp>
      <p:sp>
        <p:nvSpPr>
          <p:cNvPr id="81923" name="Slide Number Placeholder 3">
            <a:extLst>
              <a:ext uri="{FF2B5EF4-FFF2-40B4-BE49-F238E27FC236}">
                <a16:creationId xmlns:a16="http://schemas.microsoft.com/office/drawing/2014/main" id="{C27B80B2-DAB3-4E70-9493-AB5E846AEAE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E70D7CAF-3CC2-43E4-90D1-2D065FAAC19E}" type="slidenum">
              <a:rPr lang="en-US" altLang="en-US"/>
              <a:pPr/>
              <a:t>14</a:t>
            </a:fld>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a:extLst>
              <a:ext uri="{FF2B5EF4-FFF2-40B4-BE49-F238E27FC236}">
                <a16:creationId xmlns:a16="http://schemas.microsoft.com/office/drawing/2014/main" id="{D3D42C3A-C6CE-4A36-B74D-A99F68C651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0" name="Notes Placeholder 2">
            <a:extLst>
              <a:ext uri="{FF2B5EF4-FFF2-40B4-BE49-F238E27FC236}">
                <a16:creationId xmlns:a16="http://schemas.microsoft.com/office/drawing/2014/main" id="{44FABD08-BFA3-43BD-8FD3-0A77390627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IN" altLang="en-US" dirty="0"/>
              <a:t>BETTER EXPECTATIONS OF FUTURE RESOURCE VALUE. Sometimes firms can acquire resources at a low cost, which lays the foundation for a competitive advantage later when expectations about the future of the resource turn out to be more accurate. Example: obtain real estate / land at a low cost.</a:t>
            </a:r>
          </a:p>
          <a:p>
            <a:endParaRPr lang="en-IN" altLang="en-US" dirty="0"/>
          </a:p>
          <a:p>
            <a:r>
              <a:rPr lang="en-IN" altLang="en-US" dirty="0"/>
              <a:t>PATH DEPENDENCE. </a:t>
            </a:r>
            <a:r>
              <a:rPr lang="en-IN" altLang="en-US" b="1" dirty="0"/>
              <a:t>Path dependence</a:t>
            </a:r>
            <a:r>
              <a:rPr lang="en-IN" altLang="en-US" dirty="0"/>
              <a:t> describes a process in which the options one faces in a current situation are limited by decisions made in the past. Arthur, W.B. (1989), “Competing technologies, increasing returns, and lock-in by historical events,” Example; 80% of U.S. carpets are made in Dalton, GA.</a:t>
            </a:r>
          </a:p>
          <a:p>
            <a:endParaRPr lang="en-IN" altLang="en-US" dirty="0"/>
          </a:p>
          <a:p>
            <a:r>
              <a:rPr lang="en-US" altLang="en-US" dirty="0"/>
              <a:t>CAUSAL AMBIGUITY. Causal ambiguity describes a situation in which the cause and effect of a phenomenon are not readily apparent. Example: it is difficult to determine the exact root cause of Apple’s success</a:t>
            </a:r>
          </a:p>
          <a:p>
            <a:endParaRPr lang="en-US" altLang="en-US" dirty="0"/>
          </a:p>
          <a:p>
            <a:r>
              <a:rPr lang="en-IN" altLang="en-US" dirty="0"/>
              <a:t>SOCIAL COMPLEXITY. </a:t>
            </a:r>
            <a:r>
              <a:rPr lang="en-IN" altLang="en-US" b="1" dirty="0"/>
              <a:t>Social complexity</a:t>
            </a:r>
            <a:r>
              <a:rPr lang="en-IN" altLang="en-US" dirty="0"/>
              <a:t> describes situations in which different social and business systems interact. Example: the culture of Zappo’s leads to their excellence in customer service.</a:t>
            </a:r>
            <a:endParaRPr lang="en-US" altLang="en-US" dirty="0"/>
          </a:p>
          <a:p>
            <a:endParaRPr lang="en-US" altLang="en-US" dirty="0"/>
          </a:p>
          <a:p>
            <a:r>
              <a:rPr lang="en-US" altLang="en-US" dirty="0"/>
              <a:t>INTELLECTUAL PROPERTY PROTECTION.  Intellectual property (IP) protection is a critical intangible resource that can also help sustain a competitive advance. Examples: patents, designs, copyrights, trademarks, trade secrets.</a:t>
            </a:r>
          </a:p>
        </p:txBody>
      </p:sp>
      <p:sp>
        <p:nvSpPr>
          <p:cNvPr id="83971" name="Slide Number Placeholder 3">
            <a:extLst>
              <a:ext uri="{FF2B5EF4-FFF2-40B4-BE49-F238E27FC236}">
                <a16:creationId xmlns:a16="http://schemas.microsoft.com/office/drawing/2014/main" id="{780A24AF-462D-4C8A-A6EF-0525AD9497F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741027E-7BFA-4418-AF74-48A5D8C1C645}" type="slidenum">
              <a:rPr lang="en-US" altLang="en-US"/>
              <a:pPr/>
              <a:t>15</a:t>
            </a:fld>
            <a:endParaRPr lang="en-US"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a:extLst>
              <a:ext uri="{FF2B5EF4-FFF2-40B4-BE49-F238E27FC236}">
                <a16:creationId xmlns:a16="http://schemas.microsoft.com/office/drawing/2014/main" id="{C1C55DE1-6F7E-44C9-B839-65E6DAD2BB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8" name="Notes Placeholder 2">
            <a:extLst>
              <a:ext uri="{FF2B5EF4-FFF2-40B4-BE49-F238E27FC236}">
                <a16:creationId xmlns:a16="http://schemas.microsoft.com/office/drawing/2014/main" id="{B84BD0C2-9743-456F-AFF5-8E09551B521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 lack of strategic fit with a changing environment created at least two problems for Procter &amp; Gamble in recent years (see Strategy Highlight 4.2). First, following the deep recession of 2008–2009, U.S. consumers moved away from higher-priced brands, such as those offered by P&amp;G, to lower-cost alternatives. Moreover, P&amp;G’s direct rivals in branded goods, such as Colgate-Palmolive, Kimberly-Clark, and Unilever, were faster in cutting costs and prices in response to more frugal customers. </a:t>
            </a:r>
          </a:p>
          <a:p>
            <a:endParaRPr lang="en-US" altLang="en-US" dirty="0"/>
          </a:p>
          <a:p>
            <a:r>
              <a:rPr lang="en-US" altLang="en-US" dirty="0"/>
              <a:t>P&amp;G also fumbled recent launches of reformulated products such as Tide Pods (detergent sealed in single-use pouches) and the Pantene line of shampoos and conditioners. The decline in U.S. demand hit P&amp;G especially hard because the domestic market delivers about one-third of sales, but almost two-thirds of profits for the company. Second, by focusing on the U.S. market, P&amp;G not only missed out on the booming growth years that the emerging economies experienced during the 2000s, but it also left these markets to its rivals. As a consequence, Colgate-Palmolive, Kimberly-Clark, and Unilever all outperformed P&amp;G in recent years.</a:t>
            </a:r>
          </a:p>
        </p:txBody>
      </p:sp>
      <p:sp>
        <p:nvSpPr>
          <p:cNvPr id="86019" name="Slide Number Placeholder 3">
            <a:extLst>
              <a:ext uri="{FF2B5EF4-FFF2-40B4-BE49-F238E27FC236}">
                <a16:creationId xmlns:a16="http://schemas.microsoft.com/office/drawing/2014/main" id="{538B0697-3B8E-4FC7-BDB0-E2F4CB2E67A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C3A9A2EC-1B99-43B5-AA23-0836DD920A9C}" type="slidenum">
              <a:rPr lang="en-US" altLang="en-US"/>
              <a:pPr/>
              <a:t>16</a:t>
            </a:fld>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a:extLst>
              <a:ext uri="{FF2B5EF4-FFF2-40B4-BE49-F238E27FC236}">
                <a16:creationId xmlns:a16="http://schemas.microsoft.com/office/drawing/2014/main" id="{345770F6-0B62-4115-951A-F652BFCEEE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6" name="Notes Placeholder 2">
            <a:extLst>
              <a:ext uri="{FF2B5EF4-FFF2-40B4-BE49-F238E27FC236}">
                <a16:creationId xmlns:a16="http://schemas.microsoft.com/office/drawing/2014/main" id="{E4C42157-4B72-46E5-A890-197A11C98E5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IN" altLang="en-US" dirty="0"/>
              <a:t>Apple’s dynamic capabilities allowed it to redefine the markets for mobile devices and computing, in particular in music, smartphones, and media content. For the portable music market through its iPod and iTunes store, Apple generated environmental change to which Sony and others had to respond. With its iPhone, Apple redefined the market for smartphones, again creating environmental change to which competitors such as Samsung, BlackBerry, Google (with its Motorola Mobility unit), or Microsoft (with its Nokia unit) must respond. Apple’s introduction of the iPad redefined the media and tablet computing market, forcing competitors such as Amazon and Microsoft to respond. With the introduction of the Apple Watch it is attempting to shape the market for computer wearables in its favor. </a:t>
            </a:r>
            <a:endParaRPr lang="en-US" altLang="en-US" dirty="0"/>
          </a:p>
        </p:txBody>
      </p:sp>
      <p:sp>
        <p:nvSpPr>
          <p:cNvPr id="88067" name="Slide Number Placeholder 3">
            <a:extLst>
              <a:ext uri="{FF2B5EF4-FFF2-40B4-BE49-F238E27FC236}">
                <a16:creationId xmlns:a16="http://schemas.microsoft.com/office/drawing/2014/main" id="{E0A0C913-CA35-497B-AAE4-D46B4A434C4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F3362CA-3CAC-427F-974E-0C570B3E603E}" type="slidenum">
              <a:rPr lang="en-US" altLang="en-US"/>
              <a:pPr/>
              <a:t>17</a:t>
            </a:fld>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a:extLst>
              <a:ext uri="{FF2B5EF4-FFF2-40B4-BE49-F238E27FC236}">
                <a16:creationId xmlns:a16="http://schemas.microsoft.com/office/drawing/2014/main" id="{888133DA-4BD8-4332-A9E8-9CA5E7EEA79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2" name="Notes Placeholder 2">
            <a:extLst>
              <a:ext uri="{FF2B5EF4-FFF2-40B4-BE49-F238E27FC236}">
                <a16:creationId xmlns:a16="http://schemas.microsoft.com/office/drawing/2014/main" id="{DE59D733-9B7C-4539-91E1-A902D2E2D2A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The amount of water in the bathtub indicates a company’s level of a specific intangible resource stock—such as its dynamic capabilities, new product development, engineering expertise, innovation capability, reputation for quality, and so on. </a:t>
            </a:r>
          </a:p>
          <a:p>
            <a:endParaRPr lang="en-US" altLang="en-US" dirty="0"/>
          </a:p>
          <a:p>
            <a:r>
              <a:rPr lang="en-US" altLang="en-US" dirty="0"/>
              <a:t>Intangible resource stocks are built through investments over time. These resource flows are represented in the drawing by the different faucets, from which water flows into the tub. These faucets indicate investments the firm can make in different intangible resources. Investments in building an innovation capability, for example, differ from investments made in marketing expertise. Each investment flow would be represented by a different faucet. </a:t>
            </a:r>
          </a:p>
          <a:p>
            <a:endParaRPr lang="en-US" altLang="en-US" dirty="0"/>
          </a:p>
          <a:p>
            <a:r>
              <a:rPr lang="en-US" altLang="en-US" dirty="0"/>
              <a:t>How fast the bathtub fills, however, also depends on how much water leaks out of the tub. The outflows represent a reduction in the firm’s intangible resource stocks. Resource leak-age might occur through employee turnover, especially if key employees leave. Significant re-source leakage can erode a firm’s competitive advantage. A reduction in resource stocks can occur if a firm does not engage in a specific activity for some time and forgets how to do this activity well.</a:t>
            </a:r>
          </a:p>
        </p:txBody>
      </p:sp>
      <p:sp>
        <p:nvSpPr>
          <p:cNvPr id="92163" name="Slide Number Placeholder 3">
            <a:extLst>
              <a:ext uri="{FF2B5EF4-FFF2-40B4-BE49-F238E27FC236}">
                <a16:creationId xmlns:a16="http://schemas.microsoft.com/office/drawing/2014/main" id="{F4CBFB4D-6F00-4BB9-A562-A1EAB139373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81BA260-922A-49E1-A1DA-B30245B4BB0E}" type="slidenum">
              <a:rPr lang="en-US" altLang="en-US">
                <a:solidFill>
                  <a:srgbClr val="000000"/>
                </a:solidFill>
                <a:ea typeface="ヒラギノ角ゴ Pro W3" pitchFamily="122" charset="-128"/>
              </a:rPr>
              <a:pPr/>
              <a:t>20</a:t>
            </a:fld>
            <a:endParaRPr lang="en-US" altLang="en-US" dirty="0">
              <a:solidFill>
                <a:srgbClr val="000000"/>
              </a:solidFill>
              <a:ea typeface="ヒラギノ角ゴ Pro W3" pitchFamily="122"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a:extLst>
              <a:ext uri="{FF2B5EF4-FFF2-40B4-BE49-F238E27FC236}">
                <a16:creationId xmlns:a16="http://schemas.microsoft.com/office/drawing/2014/main" id="{C9ACC0D6-2F08-46B1-89AC-287078A00C6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4" name="Notes Placeholder 2">
            <a:extLst>
              <a:ext uri="{FF2B5EF4-FFF2-40B4-BE49-F238E27FC236}">
                <a16:creationId xmlns:a16="http://schemas.microsoft.com/office/drawing/2014/main" id="{E8866831-B75B-4817-A0A3-27F009C06B3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Retail chain American Eagle Outfitters, for example, needs to identify suitable store locations, either build or rent stores, purchase goods and supplies, manage distribution and store inventories, operate stores both in the brick-and-mortar world and online, hire and motivate a sales force, create payment and IT systems or partner with vendors, engage in promotions, and ensure after-sales services including returns. </a:t>
            </a:r>
          </a:p>
          <a:p>
            <a:endParaRPr lang="en-US" altLang="en-US" dirty="0"/>
          </a:p>
          <a:p>
            <a:r>
              <a:rPr lang="en-US" altLang="en-US" dirty="0"/>
              <a:t>A maker of semiconductor chips such as Intel, on the other hand, needs to engage in R&amp;D, design and engineer semiconductor chips and their production processes, purchase silicon and other ingredients, set up and staff chip fabrication plants, control quality and throughput, engage in marketing and sales, and provide after-sales customer support.</a:t>
            </a:r>
          </a:p>
        </p:txBody>
      </p:sp>
      <p:sp>
        <p:nvSpPr>
          <p:cNvPr id="95235" name="Slide Number Placeholder 3">
            <a:extLst>
              <a:ext uri="{FF2B5EF4-FFF2-40B4-BE49-F238E27FC236}">
                <a16:creationId xmlns:a16="http://schemas.microsoft.com/office/drawing/2014/main" id="{6138A979-AA87-42A3-B110-41AC6AE9153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CB62EB98-B372-4E01-BC91-E640922554E6}" type="slidenum">
              <a:rPr lang="en-US" altLang="en-US">
                <a:solidFill>
                  <a:srgbClr val="000000"/>
                </a:solidFill>
                <a:ea typeface="ヒラギノ角ゴ Pro W3" pitchFamily="122" charset="-128"/>
              </a:rPr>
              <a:pPr/>
              <a:t>22</a:t>
            </a:fld>
            <a:endParaRPr lang="en-US" altLang="en-US" dirty="0">
              <a:solidFill>
                <a:srgbClr val="000000"/>
              </a:solidFill>
              <a:ea typeface="ヒラギノ角ゴ Pro W3" pitchFamily="122"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a:extLst>
              <a:ext uri="{FF2B5EF4-FFF2-40B4-BE49-F238E27FC236}">
                <a16:creationId xmlns:a16="http://schemas.microsoft.com/office/drawing/2014/main" id="{A35BBA6E-0CE4-461D-882E-20C211BFF5F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8" name="Notes Placeholder 2">
            <a:extLst>
              <a:ext uri="{FF2B5EF4-FFF2-40B4-BE49-F238E27FC236}">
                <a16:creationId xmlns:a16="http://schemas.microsoft.com/office/drawing/2014/main" id="{68813D98-764B-467D-BE6F-5F48CD332EB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In 1997, The Vanguard Group had less than $500 million of assets under management. It pursued its mission of being the highest-value provider of investment products and services through its unique set of interconnected activities. The six larger ovals depict Vanguard’s strategic core activities: strict cost control, direct distribution, low expenses with savings passed on to clients, offering of a broad array of mutual funds, efficient investment management approach, and straightforward client communication and education. These six strategic themes were supported by clusters of tightly linked activities (smaller circles), further reinforcing the strategic activity network.</a:t>
            </a:r>
          </a:p>
        </p:txBody>
      </p:sp>
      <p:sp>
        <p:nvSpPr>
          <p:cNvPr id="101379" name="Slide Number Placeholder 3">
            <a:extLst>
              <a:ext uri="{FF2B5EF4-FFF2-40B4-BE49-F238E27FC236}">
                <a16:creationId xmlns:a16="http://schemas.microsoft.com/office/drawing/2014/main" id="{B70A624E-4D9C-4B00-8F6E-E4F7E8E9467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572D99E-C096-4995-8BB0-1AEB523AC439}" type="slidenum">
              <a:rPr lang="en-US" altLang="en-US">
                <a:solidFill>
                  <a:srgbClr val="000000"/>
                </a:solidFill>
                <a:ea typeface="ヒラギノ角ゴ Pro W3" pitchFamily="122" charset="-128"/>
              </a:rPr>
              <a:pPr/>
              <a:t>27</a:t>
            </a:fld>
            <a:endParaRPr lang="en-US" altLang="en-US" dirty="0">
              <a:solidFill>
                <a:srgbClr val="000000"/>
              </a:solidFill>
              <a:ea typeface="ヒラギノ角ゴ Pro W3" pitchFamily="122"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a:extLst>
              <a:ext uri="{FF2B5EF4-FFF2-40B4-BE49-F238E27FC236}">
                <a16:creationId xmlns:a16="http://schemas.microsoft.com/office/drawing/2014/main" id="{1EC97F03-C96E-4B9B-81E0-8C962263A47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6" name="Notes Placeholder 2">
            <a:extLst>
              <a:ext uri="{FF2B5EF4-FFF2-40B4-BE49-F238E27FC236}">
                <a16:creationId xmlns:a16="http://schemas.microsoft.com/office/drawing/2014/main" id="{1875F77C-EA19-4161-9586-7BDC590D653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The system evolved over time as Vanguard’s management added a new core activity—customer segmentation—to the six core activities already in place in 1997 (still valid in 2017). Vanguard’s managers put in place the customer-segmentation core activity, along with two new support activities, to address a new customer need that could not be met with its older configuration. Its 1997 activity system did not allow Vanguard to continue to provide quality service targeted at different customer segments at the lowest possible cost. The 2017 activity-system configuration allows Vanguard to customize its service offerings: It now separates its more traditional customers, who invest for the long term, from more active investors, who trade more often but are attracted to Vanguard funds by the firm’s high performance and low cost.</a:t>
            </a:r>
          </a:p>
        </p:txBody>
      </p:sp>
      <p:sp>
        <p:nvSpPr>
          <p:cNvPr id="103427" name="Slide Number Placeholder 3">
            <a:extLst>
              <a:ext uri="{FF2B5EF4-FFF2-40B4-BE49-F238E27FC236}">
                <a16:creationId xmlns:a16="http://schemas.microsoft.com/office/drawing/2014/main" id="{420523EE-2AC0-4045-B16B-48BC041A44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F70EAB2B-7B08-47FE-9D4F-8422FF2B7072}" type="slidenum">
              <a:rPr lang="en-US" altLang="en-US">
                <a:solidFill>
                  <a:srgbClr val="000000"/>
                </a:solidFill>
                <a:ea typeface="ヒラギノ角ゴ Pro W3" pitchFamily="122" charset="-128"/>
              </a:rPr>
              <a:pPr/>
              <a:t>28</a:t>
            </a:fld>
            <a:endParaRPr lang="en-US" altLang="en-US" dirty="0">
              <a:solidFill>
                <a:srgbClr val="000000"/>
              </a:solidFill>
              <a:ea typeface="ヒラギノ角ゴ Pro W3" pitchFamily="122"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D2841A01-E190-4460-859C-F0B3D13D7C4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A0CCD483-EB71-4D1E-98AA-1F92CD17160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60419" name="Slide Number Placeholder 3">
            <a:extLst>
              <a:ext uri="{FF2B5EF4-FFF2-40B4-BE49-F238E27FC236}">
                <a16:creationId xmlns:a16="http://schemas.microsoft.com/office/drawing/2014/main" id="{7C613FA9-1488-4D7B-9A21-E43C3C1E40B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F46F0240-93AA-4D71-BC39-667B819F4096}" type="slidenum">
              <a:rPr lang="en-US" altLang="en-US">
                <a:solidFill>
                  <a:srgbClr val="000000"/>
                </a:solidFill>
                <a:ea typeface="ヒラギノ角ゴ Pro W3" pitchFamily="122" charset="-128"/>
              </a:rPr>
              <a:pPr/>
              <a:t>2</a:t>
            </a:fld>
            <a:endParaRPr lang="en-US" altLang="en-US" dirty="0">
              <a:solidFill>
                <a:srgbClr val="000000"/>
              </a:solidFill>
              <a:ea typeface="ヒラギノ角ゴ Pro W3" pitchFamily="122"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a16="http://schemas.microsoft.com/office/drawing/2014/main" id="{D0B77615-1C9F-43F2-A808-B4B7FD42275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4" name="Notes Placeholder 2">
            <a:extLst>
              <a:ext uri="{FF2B5EF4-FFF2-40B4-BE49-F238E27FC236}">
                <a16:creationId xmlns:a16="http://schemas.microsoft.com/office/drawing/2014/main" id="{049A4541-5640-4BC3-A654-1B3C1654F70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Take Honda as an example of a company with a clearly defined core competency. Its life began with a small two-cycle motorbike engine. Through continuous learning over several decades, and often from lessons learned from failure, Honda built the core competency to design and manufacture small but powerful and highly reliable engines for which it now is famous. This core competency results from superior engineering know-how and skills carefully nurtured and honed over several decades. Honda’s business model is to find a place to put its engines. Today, Honda engines can be found everywhere: in cars, SUVs, vans, trucks, motorcycles, ATVs, boats, generators, snow blowers, lawn mowers and other yard equipment, and even small airplanes. Due to their superior performance, Honda engines have been the most popular in the Indy Racing League (IRL) since 2006. Not coincidentally, this was also the first year in its long history that the Indy 500 was run without a single engine problem.</a:t>
            </a:r>
            <a:endParaRPr lang="en-US" altLang="en-US" dirty="0">
              <a:latin typeface="Arial" panose="020B0604020202020204" pitchFamily="34" charset="0"/>
              <a:cs typeface="Arial" panose="020B0604020202020204" pitchFamily="34" charset="0"/>
            </a:endParaRPr>
          </a:p>
          <a:p>
            <a:endParaRPr lang="en-US" altLang="en-US" dirty="0">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Instructors: </a:t>
            </a:r>
          </a:p>
          <a:p>
            <a:endParaRPr lang="en-US" altLang="en-US" dirty="0">
              <a:latin typeface="Arial" panose="020B0604020202020204" pitchFamily="34" charset="0"/>
              <a:cs typeface="Arial" panose="020B0604020202020204" pitchFamily="34" charset="0"/>
            </a:endParaRPr>
          </a:p>
          <a:p>
            <a:pPr eaLnBrk="1" hangingPunct="1">
              <a:spcBef>
                <a:spcPts val="438"/>
              </a:spcBef>
            </a:pPr>
            <a:r>
              <a:rPr lang="en-US" altLang="en-US" dirty="0">
                <a:latin typeface="Arial" panose="020B0604020202020204" pitchFamily="34" charset="0"/>
                <a:cs typeface="Arial" panose="020B0604020202020204" pitchFamily="34" charset="0"/>
              </a:rPr>
              <a:t>The digital companion to this book </a:t>
            </a:r>
            <a:r>
              <a:rPr lang="en-US" altLang="en-US" b="1" dirty="0">
                <a:latin typeface="Arial" panose="020B0604020202020204" pitchFamily="34" charset="0"/>
                <a:cs typeface="Arial" panose="020B0604020202020204" pitchFamily="34" charset="0"/>
              </a:rPr>
              <a:t>McGraw-Hill Connect</a:t>
            </a:r>
            <a:r>
              <a:rPr lang="en-US" altLang="en-US" dirty="0">
                <a:latin typeface="Arial" panose="020B0604020202020204" pitchFamily="34" charset="0"/>
                <a:cs typeface="Arial" panose="020B0604020202020204" pitchFamily="34" charset="0"/>
              </a:rPr>
              <a:t> has an application exercise on this section of the textbook. It builds student confidence on the core competencies (LO 4-1). </a:t>
            </a:r>
          </a:p>
          <a:p>
            <a:endParaRPr lang="en-US" altLang="en-US" dirty="0"/>
          </a:p>
        </p:txBody>
      </p:sp>
      <p:sp>
        <p:nvSpPr>
          <p:cNvPr id="64515" name="Slide Number Placeholder 3">
            <a:extLst>
              <a:ext uri="{FF2B5EF4-FFF2-40B4-BE49-F238E27FC236}">
                <a16:creationId xmlns:a16="http://schemas.microsoft.com/office/drawing/2014/main" id="{4C3AFC0D-E8D1-41F4-B67D-117BF319DEE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49C6B4AB-62AF-479C-84B3-5598BE1A6231}" type="slidenum">
              <a:rPr lang="en-US" altLang="en-US"/>
              <a:pPr/>
              <a:t>5</a:t>
            </a:fld>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a:extLst>
              <a:ext uri="{FF2B5EF4-FFF2-40B4-BE49-F238E27FC236}">
                <a16:creationId xmlns:a16="http://schemas.microsoft.com/office/drawing/2014/main" id="{2711805A-4879-4505-97C3-1DFDEBB4882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6" name="Notes Placeholder 2">
            <a:extLst>
              <a:ext uri="{FF2B5EF4-FFF2-40B4-BE49-F238E27FC236}">
                <a16:creationId xmlns:a16="http://schemas.microsoft.com/office/drawing/2014/main" id="{EEBE2831-5C6E-4523-9A68-D9CBEE47C7B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67587" name="Slide Number Placeholder 3">
            <a:extLst>
              <a:ext uri="{FF2B5EF4-FFF2-40B4-BE49-F238E27FC236}">
                <a16:creationId xmlns:a16="http://schemas.microsoft.com/office/drawing/2014/main" id="{F5B6CD0E-68D4-4A27-B323-117710458F9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7B3C74B-40D0-47E3-8A52-AE4815F32ED4}" type="slidenum">
              <a:rPr lang="en-US" altLang="en-US">
                <a:solidFill>
                  <a:srgbClr val="000000"/>
                </a:solidFill>
                <a:ea typeface="ヒラギノ角ゴ Pro W3" pitchFamily="122" charset="-128"/>
              </a:rPr>
              <a:pPr/>
              <a:t>7</a:t>
            </a:fld>
            <a:endParaRPr lang="en-US" altLang="en-US" dirty="0">
              <a:solidFill>
                <a:srgbClr val="000000"/>
              </a:solidFill>
              <a:ea typeface="ヒラギノ角ゴ Pro W3" pitchFamily="122"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Image Placeholder 1">
            <a:extLst>
              <a:ext uri="{FF2B5EF4-FFF2-40B4-BE49-F238E27FC236}">
                <a16:creationId xmlns:a16="http://schemas.microsoft.com/office/drawing/2014/main" id="{E33B950F-6158-4363-9E83-5F3ED1D55E8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4" name="Notes Placeholder 2">
            <a:extLst>
              <a:ext uri="{FF2B5EF4-FFF2-40B4-BE49-F238E27FC236}">
                <a16:creationId xmlns:a16="http://schemas.microsoft.com/office/drawing/2014/main" id="{87A8213B-4130-4151-9DDF-8CEDECC5D00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Resources: Any assets that a firm can draw on when formulating and implementing a strategy. Examples: cash, buildings, machinery, or intellectual property. </a:t>
            </a:r>
          </a:p>
          <a:p>
            <a:endParaRPr lang="en-US" altLang="en-US" dirty="0"/>
          </a:p>
          <a:p>
            <a:r>
              <a:rPr lang="en-US" altLang="en-US" dirty="0"/>
              <a:t>Capabilities: Organizational and managerial skills necessary to orchestrate a diverse set of resources and deploy them strategically. They find their expression in a company’s structure, routines, and culture.</a:t>
            </a:r>
          </a:p>
          <a:p>
            <a:endParaRPr lang="en-US" altLang="en-US" dirty="0"/>
          </a:p>
          <a:p>
            <a:r>
              <a:rPr lang="en-US" altLang="en-US" dirty="0"/>
              <a:t>Activities: Distinct and fine-grained business processes that enable firms to add incremental value by transforming inputs into goods and services. Examples include: order taking, the physical delivery of products, or invoicing customers.</a:t>
            </a:r>
          </a:p>
          <a:p>
            <a:endParaRPr lang="en-US" altLang="en-US" dirty="0"/>
          </a:p>
          <a:p>
            <a:r>
              <a:rPr lang="en-US" altLang="en-US" dirty="0"/>
              <a:t>Key point: core competencies that are not continuously nourished will eventually lose their ability to yield a competitive advantage. And second, in analyzing a company’s success in the market, it can be too easy to focus on the more </a:t>
            </a:r>
            <a:r>
              <a:rPr lang="en-US" altLang="en-US" i="1" dirty="0"/>
              <a:t>visible</a:t>
            </a:r>
            <a:r>
              <a:rPr lang="en-US" altLang="en-US" dirty="0"/>
              <a:t> elements or facets of core competencies such as superior products or services. While these are the outward manifestation of core competencies, what is even more important is to understand the </a:t>
            </a:r>
            <a:r>
              <a:rPr lang="en-US" altLang="en-US" i="1" dirty="0"/>
              <a:t>invisible</a:t>
            </a:r>
            <a:r>
              <a:rPr lang="en-US" altLang="en-US" dirty="0"/>
              <a:t> part of core competencies.</a:t>
            </a:r>
          </a:p>
          <a:p>
            <a:endParaRPr lang="en-US" altLang="en-US" dirty="0"/>
          </a:p>
        </p:txBody>
      </p:sp>
      <p:sp>
        <p:nvSpPr>
          <p:cNvPr id="69635" name="Slide Number Placeholder 3">
            <a:extLst>
              <a:ext uri="{FF2B5EF4-FFF2-40B4-BE49-F238E27FC236}">
                <a16:creationId xmlns:a16="http://schemas.microsoft.com/office/drawing/2014/main" id="{6019ED46-BD8F-4DD9-AF77-AB587D208D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41E7882-0AA6-41B9-A41E-48F2FFAC2C57}" type="slidenum">
              <a:rPr lang="en-US" altLang="en-US"/>
              <a:pPr/>
              <a:t>8</a:t>
            </a:fld>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a:extLst>
              <a:ext uri="{FF2B5EF4-FFF2-40B4-BE49-F238E27FC236}">
                <a16:creationId xmlns:a16="http://schemas.microsoft.com/office/drawing/2014/main" id="{DA0E1FE5-AA0C-4AB9-B22F-3EDD84D4740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2" name="Notes Placeholder 2">
            <a:extLst>
              <a:ext uri="{FF2B5EF4-FFF2-40B4-BE49-F238E27FC236}">
                <a16:creationId xmlns:a16="http://schemas.microsoft.com/office/drawing/2014/main" id="{5F85DE8A-C456-4309-98C3-7F8C7E435E0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Note that the resource-based view of the firm uses the term </a:t>
            </a:r>
            <a:r>
              <a:rPr lang="en-US" altLang="en-US" i="1" dirty="0"/>
              <a:t>resource</a:t>
            </a:r>
            <a:r>
              <a:rPr lang="en-US" altLang="en-US" dirty="0"/>
              <a:t> much more broadly than previously defined. In the resource-based view of the firm, a resource includes any assets as well as any capabilities and competencies that a firm can draw upon when formulating and implementing strategy.</a:t>
            </a:r>
          </a:p>
          <a:p>
            <a:endParaRPr lang="en-US" altLang="en-US" dirty="0"/>
          </a:p>
          <a:p>
            <a:endParaRPr lang="en-US" altLang="en-US" dirty="0"/>
          </a:p>
        </p:txBody>
      </p:sp>
      <p:sp>
        <p:nvSpPr>
          <p:cNvPr id="71683" name="Slide Number Placeholder 3">
            <a:extLst>
              <a:ext uri="{FF2B5EF4-FFF2-40B4-BE49-F238E27FC236}">
                <a16:creationId xmlns:a16="http://schemas.microsoft.com/office/drawing/2014/main" id="{7C8C5CD5-E1B8-4854-AC46-4B8DD77F577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56BE78A-6D92-482F-8FD4-CA62BF1BAF40}" type="slidenum">
              <a:rPr lang="en-US" altLang="en-US"/>
              <a:pPr/>
              <a:t>9</a:t>
            </a:fld>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a:extLst>
              <a:ext uri="{FF2B5EF4-FFF2-40B4-BE49-F238E27FC236}">
                <a16:creationId xmlns:a16="http://schemas.microsoft.com/office/drawing/2014/main" id="{DFAC93BA-D642-4579-B5C1-58B806B8972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0" name="Notes Placeholder 2">
            <a:extLst>
              <a:ext uri="{FF2B5EF4-FFF2-40B4-BE49-F238E27FC236}">
                <a16:creationId xmlns:a16="http://schemas.microsoft.com/office/drawing/2014/main" id="{FC5D88EB-3893-425F-BB35-5222E9996D2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Example: </a:t>
            </a:r>
            <a:r>
              <a:rPr lang="en-US" altLang="en-US" dirty="0"/>
              <a:t>Google’s headquarters provides examples of both tangible and intangible resources. The Googleplex is a piece of land with a futuristic building, and thus a tangible resource. The </a:t>
            </a:r>
            <a:r>
              <a:rPr lang="en-US" altLang="en-US" i="1" dirty="0"/>
              <a:t>location</a:t>
            </a:r>
            <a:r>
              <a:rPr lang="en-US" altLang="en-US" dirty="0"/>
              <a:t> of the company in the heart of Silicon Valley is an </a:t>
            </a:r>
            <a:r>
              <a:rPr lang="en-US" altLang="en-US" i="1" dirty="0"/>
              <a:t>intangible resource</a:t>
            </a:r>
            <a:r>
              <a:rPr lang="en-US" altLang="en-US" dirty="0"/>
              <a:t> that provides access to a valuable network of contacts and gives the company several benefits. It allows Google to tap into a large and computer-savvy work force and access graduates and knowledge spillovers from a large number of universities, which adds to Google’s technical and managerial capabilities.</a:t>
            </a:r>
            <a:r>
              <a:rPr lang="en-US" altLang="en-US" baseline="30000" dirty="0">
                <a:hlinkClick r:id="rId3"/>
              </a:rPr>
              <a:t>9</a:t>
            </a:r>
            <a:r>
              <a:rPr lang="en-US" altLang="en-US" dirty="0"/>
              <a:t> Another benefit stems from Silicon Valley’s designation as having the largest concentration of venture capital in the United States. This proximity benefits Google because venture capitalists tend to prefer local investments to ensure closer monitoring. Google received initial funding from the well-known venture capital firms Kleiner Perkins Caufield &amp; Byers and Sequoia Capital, both located in Silicon Valley.</a:t>
            </a:r>
            <a:endParaRPr lang="en-US" altLang="en-US" dirty="0">
              <a:ea typeface="ヒラギノ角ゴ Pro W3" pitchFamily="122" charset="-128"/>
            </a:endParaRPr>
          </a:p>
        </p:txBody>
      </p:sp>
      <p:sp>
        <p:nvSpPr>
          <p:cNvPr id="73731" name="Slide Number Placeholder 3">
            <a:extLst>
              <a:ext uri="{FF2B5EF4-FFF2-40B4-BE49-F238E27FC236}">
                <a16:creationId xmlns:a16="http://schemas.microsoft.com/office/drawing/2014/main" id="{FD24E8EB-F741-485C-91CC-70AE2A821F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99025A06-3C14-499E-AF76-15A9BC2548BC}" type="slidenum">
              <a:rPr lang="en-US" altLang="en-US">
                <a:solidFill>
                  <a:srgbClr val="000000"/>
                </a:solidFill>
                <a:ea typeface="ヒラギノ角ゴ Pro W3" pitchFamily="122" charset="-128"/>
              </a:rPr>
              <a:pPr/>
              <a:t>10</a:t>
            </a:fld>
            <a:endParaRPr lang="en-US" altLang="en-US" dirty="0">
              <a:solidFill>
                <a:srgbClr val="000000"/>
              </a:solidFill>
              <a:ea typeface="ヒラギノ角ゴ Pro W3" pitchFamily="122"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a:extLst>
              <a:ext uri="{FF2B5EF4-FFF2-40B4-BE49-F238E27FC236}">
                <a16:creationId xmlns:a16="http://schemas.microsoft.com/office/drawing/2014/main" id="{98D602E9-5E39-4E22-B699-3B89EC931C1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8" name="Notes Placeholder 2">
            <a:extLst>
              <a:ext uri="{FF2B5EF4-FFF2-40B4-BE49-F238E27FC236}">
                <a16:creationId xmlns:a16="http://schemas.microsoft.com/office/drawing/2014/main" id="{95F3F466-AAB3-4681-9FA6-E5B9454221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Resource Heterogeneity: For example, Southwest Airlines (SWA) and Alaska Airlines both compete in the same strategic group (low-cost, point-to-point airlines). But they draw on different resource bundles. SWA’s employee productivity tends to be higher than that of Alaska Airlines, because the two companies differ along human and organizational resources. At SWA, job descriptions are informal and employees pitch in to “get the job done.” Pilots may help load luggage to ensure an on-time departure; flight attendants clean airplanes to help turn them around at the gate within 15 minutes from arrival to departure. This allows SWA to keep its planes flying for longer and lowers its cost structure, savings that SWA passes on to passengers in lower ticket prices.</a:t>
            </a:r>
          </a:p>
          <a:p>
            <a:endParaRPr lang="en-US" altLang="en-US" dirty="0"/>
          </a:p>
          <a:p>
            <a:r>
              <a:rPr lang="en-US" altLang="en-US" dirty="0"/>
              <a:t>Resource Immobility: Continental and Delta both attempted to copy SWA, with Continental Lite and Song airline offerings, respectively. Neither airline, however, was able to successfully imitate the resource bundles and firm capabilities that make SWA unique.</a:t>
            </a:r>
          </a:p>
        </p:txBody>
      </p:sp>
      <p:sp>
        <p:nvSpPr>
          <p:cNvPr id="75779" name="Slide Number Placeholder 3">
            <a:extLst>
              <a:ext uri="{FF2B5EF4-FFF2-40B4-BE49-F238E27FC236}">
                <a16:creationId xmlns:a16="http://schemas.microsoft.com/office/drawing/2014/main" id="{D3FCA27C-7916-4D76-A252-D9AF92AA062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98CAE1C2-0776-4B1D-A67C-0B41B15C55FF}" type="slidenum">
              <a:rPr lang="en-US" altLang="en-US"/>
              <a:pPr/>
              <a:t>11</a:t>
            </a:fld>
            <a:endParaRPr lang="en-US"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a:extLst>
              <a:ext uri="{FF2B5EF4-FFF2-40B4-BE49-F238E27FC236}">
                <a16:creationId xmlns:a16="http://schemas.microsoft.com/office/drawing/2014/main" id="{7332E747-9EEA-49BC-8628-9DEABF82EA5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6" name="Notes Placeholder 2">
            <a:extLst>
              <a:ext uri="{FF2B5EF4-FFF2-40B4-BE49-F238E27FC236}">
                <a16:creationId xmlns:a16="http://schemas.microsoft.com/office/drawing/2014/main" id="{AC765E30-D37A-48C6-B5E0-37A4E3C38A9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According to this model, a firm can gain and sustain a competitive advantage only when it has resources that satisfy all of the VRIO criteria. </a:t>
            </a:r>
          </a:p>
        </p:txBody>
      </p:sp>
      <p:sp>
        <p:nvSpPr>
          <p:cNvPr id="77827" name="Slide Number Placeholder 3">
            <a:extLst>
              <a:ext uri="{FF2B5EF4-FFF2-40B4-BE49-F238E27FC236}">
                <a16:creationId xmlns:a16="http://schemas.microsoft.com/office/drawing/2014/main" id="{5424D643-5112-49E9-B466-8B7A8FE7494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9521996D-A19B-4FD9-B090-D1F945B54B58}" type="slidenum">
              <a:rPr lang="en-US" altLang="en-US"/>
              <a:pPr/>
              <a:t>12</a:t>
            </a:fld>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A1EE16FA-9027-4948-BE1E-BB088CB5B9F3}"/>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4C4D516-388D-4133-B80D-3B258214A128}"/>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0482123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0AB4E94-87F9-4004-B073-6B4A4FDAE4B4}"/>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dirty="0"/>
          </a:p>
        </p:txBody>
      </p:sp>
      <p:sp>
        <p:nvSpPr>
          <p:cNvPr id="4" name="TextBox 3">
            <a:extLst>
              <a:ext uri="{FF2B5EF4-FFF2-40B4-BE49-F238E27FC236}">
                <a16:creationId xmlns:a16="http://schemas.microsoft.com/office/drawing/2014/main" id="{2E221BFA-1692-417B-9441-7B4392319ECF}"/>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dirty="0"/>
          </a:p>
        </p:txBody>
      </p:sp>
      <p:pic>
        <p:nvPicPr>
          <p:cNvPr id="5" name="Picture 7">
            <a:extLst>
              <a:ext uri="{FF2B5EF4-FFF2-40B4-BE49-F238E27FC236}">
                <a16:creationId xmlns:a16="http://schemas.microsoft.com/office/drawing/2014/main" id="{0793C105-CB49-4110-A7ED-DDB07C45689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311D0D37-AF36-4C06-8FDE-CDF3C0C548E9}"/>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0927DEC4-8CBE-48FA-BC05-94C6E28261E8}"/>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vl1pPr>
          </a:lstStyle>
          <a:p>
            <a:fld id="{D4F2625E-84F7-4E22-9582-E9FEBBE710E0}" type="slidenum">
              <a:rPr lang="en-US" altLang="en-US"/>
              <a:pPr/>
              <a:t>‹#›</a:t>
            </a:fld>
            <a:endParaRPr lang="en-US" altLang="en-US" dirty="0"/>
          </a:p>
        </p:txBody>
      </p:sp>
    </p:spTree>
    <p:extLst>
      <p:ext uri="{BB962C8B-B14F-4D97-AF65-F5344CB8AC3E}">
        <p14:creationId xmlns:p14="http://schemas.microsoft.com/office/powerpoint/2010/main" val="1592274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DC71614D-F2DB-44A7-BB1F-8178905746F4}"/>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4">
            <a:extLst>
              <a:ext uri="{FF2B5EF4-FFF2-40B4-BE49-F238E27FC236}">
                <a16:creationId xmlns:a16="http://schemas.microsoft.com/office/drawing/2014/main" id="{F372E84D-AEAB-45B2-B23B-0836FF52062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9CBC7278-6963-4F5E-87C5-8C5BEB066FEE}"/>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6">
            <a:extLst>
              <a:ext uri="{FF2B5EF4-FFF2-40B4-BE49-F238E27FC236}">
                <a16:creationId xmlns:a16="http://schemas.microsoft.com/office/drawing/2014/main" id="{A5F7AC0A-D330-4EAE-B27D-8FCB3F3F0D6D}"/>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vl1pPr>
          </a:lstStyle>
          <a:p>
            <a:fld id="{2662EBCD-1462-4EA2-A4B1-04C531B87C26}" type="slidenum">
              <a:rPr lang="en-US" altLang="en-US"/>
              <a:pPr/>
              <a:t>‹#›</a:t>
            </a:fld>
            <a:endParaRPr lang="en-US" altLang="en-US" dirty="0"/>
          </a:p>
        </p:txBody>
      </p:sp>
    </p:spTree>
    <p:extLst>
      <p:ext uri="{BB962C8B-B14F-4D97-AF65-F5344CB8AC3E}">
        <p14:creationId xmlns:p14="http://schemas.microsoft.com/office/powerpoint/2010/main" val="27186508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DC79F1B1-5B18-41E8-BD85-68455EBDDB1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CDAA2410-7135-4260-8B85-B700EBE42912}"/>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080BFA5-F780-4A14-963C-BF36FBE6324D}"/>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7" name="TextBox 6">
            <a:extLst>
              <a:ext uri="{FF2B5EF4-FFF2-40B4-BE49-F238E27FC236}">
                <a16:creationId xmlns:a16="http://schemas.microsoft.com/office/drawing/2014/main" id="{027C39CF-FC2C-43C5-A072-53EBF44A7674}"/>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8" name="TextBox 10">
            <a:extLst>
              <a:ext uri="{FF2B5EF4-FFF2-40B4-BE49-F238E27FC236}">
                <a16:creationId xmlns:a16="http://schemas.microsoft.com/office/drawing/2014/main" id="{23390E9C-841E-421E-AC73-52A0F9FFC897}"/>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9" name="TextBox 8">
            <a:extLst>
              <a:ext uri="{FF2B5EF4-FFF2-40B4-BE49-F238E27FC236}">
                <a16:creationId xmlns:a16="http://schemas.microsoft.com/office/drawing/2014/main" id="{6FA6D89A-A3B0-45ED-A058-1A48C3BE2834}"/>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764A2C12-1020-416E-B16C-4CCD70347074}"/>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vl1pPr>
          </a:lstStyle>
          <a:p>
            <a:fld id="{1E01C218-F162-4128-9855-868798937D58}" type="slidenum">
              <a:rPr lang="en-US" altLang="en-US"/>
              <a:pPr/>
              <a:t>‹#›</a:t>
            </a:fld>
            <a:endParaRPr lang="en-US" altLang="en-US" dirty="0"/>
          </a:p>
        </p:txBody>
      </p:sp>
    </p:spTree>
    <p:extLst>
      <p:ext uri="{BB962C8B-B14F-4D97-AF65-F5344CB8AC3E}">
        <p14:creationId xmlns:p14="http://schemas.microsoft.com/office/powerpoint/2010/main" val="28010989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E0168E8D-0941-49AA-8DBB-45D58A1EBE4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590E751B-CAB5-4001-9CE3-2F0F0B2FF624}"/>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85AAD354-A84B-4B65-8F11-C236EA483ABA}"/>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vl1pPr>
          </a:lstStyle>
          <a:p>
            <a:fld id="{8F62E3F4-56DE-48E5-B672-B39B53729F3D}" type="slidenum">
              <a:rPr lang="en-US" altLang="en-US"/>
              <a:pPr/>
              <a:t>‹#›</a:t>
            </a:fld>
            <a:endParaRPr lang="en-US" altLang="en-US" dirty="0"/>
          </a:p>
        </p:txBody>
      </p:sp>
    </p:spTree>
    <p:extLst>
      <p:ext uri="{BB962C8B-B14F-4D97-AF65-F5344CB8AC3E}">
        <p14:creationId xmlns:p14="http://schemas.microsoft.com/office/powerpoint/2010/main" val="38373594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7354089A-117F-4EF7-B1E5-0B3ECAF6F5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E58DB5B5-D95A-498D-95B4-95924D0FC824}"/>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166AFF9-99B3-4917-AB48-AD3166867ED0}"/>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7" name="TextBox 6">
            <a:extLst>
              <a:ext uri="{FF2B5EF4-FFF2-40B4-BE49-F238E27FC236}">
                <a16:creationId xmlns:a16="http://schemas.microsoft.com/office/drawing/2014/main" id="{1F118B51-E005-4758-A617-7CACAF58468D}"/>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8" name="TextBox 10">
            <a:extLst>
              <a:ext uri="{FF2B5EF4-FFF2-40B4-BE49-F238E27FC236}">
                <a16:creationId xmlns:a16="http://schemas.microsoft.com/office/drawing/2014/main" id="{9B87022D-DAED-4671-B165-20C746CE692D}"/>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9" name="TextBox 8">
            <a:extLst>
              <a:ext uri="{FF2B5EF4-FFF2-40B4-BE49-F238E27FC236}">
                <a16:creationId xmlns:a16="http://schemas.microsoft.com/office/drawing/2014/main" id="{669B2CA9-C372-41F2-956D-3EDA9F88EB66}"/>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D8EF0D74-124B-4F06-A3C4-72322DAC5AA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BC8948D2-7D88-4B10-B492-8BE5A13E91AF}"/>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vl1pPr>
          </a:lstStyle>
          <a:p>
            <a:fld id="{683E8270-D2A3-42A4-A74B-8005111247C1}" type="slidenum">
              <a:rPr lang="en-US" altLang="en-US"/>
              <a:pPr/>
              <a:t>‹#›</a:t>
            </a:fld>
            <a:endParaRPr lang="en-US" altLang="en-US" dirty="0"/>
          </a:p>
        </p:txBody>
      </p:sp>
    </p:spTree>
    <p:extLst>
      <p:ext uri="{BB962C8B-B14F-4D97-AF65-F5344CB8AC3E}">
        <p14:creationId xmlns:p14="http://schemas.microsoft.com/office/powerpoint/2010/main" val="41497369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3DFAE5A9-9EE6-48BF-9179-15E4895988E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D8AD0B03-4E7F-4973-9EAC-776F31178102}"/>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5" name="TextBox 4">
            <a:extLst>
              <a:ext uri="{FF2B5EF4-FFF2-40B4-BE49-F238E27FC236}">
                <a16:creationId xmlns:a16="http://schemas.microsoft.com/office/drawing/2014/main" id="{84BA9D37-2F7D-4272-8B6A-6511A3DBE92A}"/>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6" name="TextBox 5">
            <a:extLst>
              <a:ext uri="{FF2B5EF4-FFF2-40B4-BE49-F238E27FC236}">
                <a16:creationId xmlns:a16="http://schemas.microsoft.com/office/drawing/2014/main" id="{D42B8884-6FF6-41AD-A897-200A77C2D910}"/>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91747C80-35DC-4186-95D5-C3738018C22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9C973CBB-586F-4EB0-BBC3-09D384548888}"/>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9438F197-E5B4-4454-A65B-3BF066EB9C8C}" type="slidenum">
              <a:rPr lang="en-US" altLang="en-US"/>
              <a:pPr/>
              <a:t>‹#›</a:t>
            </a:fld>
            <a:endParaRPr lang="en-US" altLang="en-US" dirty="0"/>
          </a:p>
        </p:txBody>
      </p:sp>
    </p:spTree>
    <p:extLst>
      <p:ext uri="{BB962C8B-B14F-4D97-AF65-F5344CB8AC3E}">
        <p14:creationId xmlns:p14="http://schemas.microsoft.com/office/powerpoint/2010/main" val="7021986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82EAEA86-A1D0-4C81-8AD7-F764FD699D9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E872FF71-E087-432E-AF8B-C58E44C4FD18}"/>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8E03E925-B3B2-4E11-A4ED-DEBCC8B479A0}"/>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7" name="TextBox 6">
            <a:extLst>
              <a:ext uri="{FF2B5EF4-FFF2-40B4-BE49-F238E27FC236}">
                <a16:creationId xmlns:a16="http://schemas.microsoft.com/office/drawing/2014/main" id="{E82F1DA1-EB0B-402F-8D07-2201F0329660}"/>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8" name="TextBox 10">
            <a:extLst>
              <a:ext uri="{FF2B5EF4-FFF2-40B4-BE49-F238E27FC236}">
                <a16:creationId xmlns:a16="http://schemas.microsoft.com/office/drawing/2014/main" id="{43BDC306-687B-4982-83E5-86D8C6220281}"/>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9" name="TextBox 8">
            <a:extLst>
              <a:ext uri="{FF2B5EF4-FFF2-40B4-BE49-F238E27FC236}">
                <a16:creationId xmlns:a16="http://schemas.microsoft.com/office/drawing/2014/main" id="{DF1B95D8-61D5-4364-83CD-E67EE314F24A}"/>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75461212-FD35-408B-A210-9C628FBD98A1}"/>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DA89CB44-BBDA-4441-8D2F-9047B939FC2C}" type="slidenum">
              <a:rPr lang="en-US" altLang="en-US"/>
              <a:pPr/>
              <a:t>‹#›</a:t>
            </a:fld>
            <a:endParaRPr lang="en-US" altLang="en-US" dirty="0"/>
          </a:p>
        </p:txBody>
      </p:sp>
    </p:spTree>
    <p:extLst>
      <p:ext uri="{BB962C8B-B14F-4D97-AF65-F5344CB8AC3E}">
        <p14:creationId xmlns:p14="http://schemas.microsoft.com/office/powerpoint/2010/main" val="18982129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FE81689-C748-4A63-9F37-3F854A95A1FA}"/>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dirty="0"/>
          </a:p>
        </p:txBody>
      </p:sp>
      <p:sp>
        <p:nvSpPr>
          <p:cNvPr id="4" name="TextBox 3">
            <a:extLst>
              <a:ext uri="{FF2B5EF4-FFF2-40B4-BE49-F238E27FC236}">
                <a16:creationId xmlns:a16="http://schemas.microsoft.com/office/drawing/2014/main" id="{6C52521E-B432-42C8-A60F-082B6039422C}"/>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dirty="0"/>
          </a:p>
        </p:txBody>
      </p:sp>
      <p:pic>
        <p:nvPicPr>
          <p:cNvPr id="5" name="Picture 7">
            <a:extLst>
              <a:ext uri="{FF2B5EF4-FFF2-40B4-BE49-F238E27FC236}">
                <a16:creationId xmlns:a16="http://schemas.microsoft.com/office/drawing/2014/main" id="{1DE519DF-1D92-4A28-BB72-74162CBF519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2DD9B592-A5C2-4411-AE42-FDA402357784}"/>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4666AAB5-144B-4B06-B975-9A6254AD2EF6}"/>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3D717B8A-3DB7-424B-B246-1C4E5CBC0617}" type="slidenum">
              <a:rPr lang="en-US" altLang="en-US"/>
              <a:pPr/>
              <a:t>‹#›</a:t>
            </a:fld>
            <a:endParaRPr lang="en-US" altLang="en-US" dirty="0"/>
          </a:p>
        </p:txBody>
      </p:sp>
    </p:spTree>
    <p:extLst>
      <p:ext uri="{BB962C8B-B14F-4D97-AF65-F5344CB8AC3E}">
        <p14:creationId xmlns:p14="http://schemas.microsoft.com/office/powerpoint/2010/main" val="33812227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C8D36EA3-A6B0-428A-8CC3-4868DA53ADE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9E2F08BB-CFFC-4887-AF3C-B99C839D72A6}"/>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C92D7BF5-DFD9-4F36-9E13-2D94177314BF}"/>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50D8698D-B8B7-45CA-82EF-B593F5D8F25B}" type="slidenum">
              <a:rPr lang="en-US" altLang="en-US"/>
              <a:pPr/>
              <a:t>‹#›</a:t>
            </a:fld>
            <a:endParaRPr lang="en-US" altLang="en-US" dirty="0"/>
          </a:p>
        </p:txBody>
      </p:sp>
    </p:spTree>
    <p:extLst>
      <p:ext uri="{BB962C8B-B14F-4D97-AF65-F5344CB8AC3E}">
        <p14:creationId xmlns:p14="http://schemas.microsoft.com/office/powerpoint/2010/main" val="17120584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EEE75816-232C-430A-AA26-F40266F693B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17B62742-8F4F-4020-BB1A-1FD9CD170667}"/>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86718B7A-8CDB-4425-8768-594F330D618F}"/>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7" name="TextBox 6">
            <a:extLst>
              <a:ext uri="{FF2B5EF4-FFF2-40B4-BE49-F238E27FC236}">
                <a16:creationId xmlns:a16="http://schemas.microsoft.com/office/drawing/2014/main" id="{9D73183D-2F9E-450E-BB99-36AAF5D44B7E}"/>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8" name="TextBox 10">
            <a:extLst>
              <a:ext uri="{FF2B5EF4-FFF2-40B4-BE49-F238E27FC236}">
                <a16:creationId xmlns:a16="http://schemas.microsoft.com/office/drawing/2014/main" id="{51077ADE-AE83-4A3B-BBEA-B039F26E27C3}"/>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9" name="TextBox 8">
            <a:extLst>
              <a:ext uri="{FF2B5EF4-FFF2-40B4-BE49-F238E27FC236}">
                <a16:creationId xmlns:a16="http://schemas.microsoft.com/office/drawing/2014/main" id="{1C5AA7DB-7AC3-4941-BB36-D4D07FE214CE}"/>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637707A7-BCB2-46D6-AC6F-637917DDE01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6DCEEAAF-E060-4C66-B313-0B77DA109C73}"/>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6323E37C-6D4B-452F-B7CD-739CC63E276A}" type="slidenum">
              <a:rPr lang="en-US" altLang="en-US"/>
              <a:pPr/>
              <a:t>‹#›</a:t>
            </a:fld>
            <a:endParaRPr lang="en-US" altLang="en-US" dirty="0"/>
          </a:p>
        </p:txBody>
      </p:sp>
    </p:spTree>
    <p:extLst>
      <p:ext uri="{BB962C8B-B14F-4D97-AF65-F5344CB8AC3E}">
        <p14:creationId xmlns:p14="http://schemas.microsoft.com/office/powerpoint/2010/main" val="1297577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BA5BFA38-4FC9-411B-BD81-E58B17716F57}"/>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8"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C56550D0-7BA1-46CB-B001-0DC923D28413}"/>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3607272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644F330C-43EA-4158-863F-648D67A9BB8D}"/>
              </a:ext>
            </a:extLst>
          </p:cNvPr>
          <p:cNvSpPr txBox="1">
            <a:spLocks noChangeArrowheads="1"/>
          </p:cNvSpPr>
          <p:nvPr userDrawn="1"/>
        </p:nvSpPr>
        <p:spPr bwMode="auto">
          <a:xfrm>
            <a:off x="0" y="84613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10" name="Rectangle 9">
            <a:extLst>
              <a:ext uri="{FF2B5EF4-FFF2-40B4-BE49-F238E27FC236}">
                <a16:creationId xmlns:a16="http://schemas.microsoft.com/office/drawing/2014/main" id="{5E8F7C69-D511-416D-9915-669D4B064476}"/>
              </a:ext>
            </a:extLst>
          </p:cNvPr>
          <p:cNvSpPr>
            <a:spLocks noChangeArrowheads="1"/>
          </p:cNvSpPr>
          <p:nvPr userDrawn="1"/>
        </p:nvSpPr>
        <p:spPr bwMode="auto">
          <a:xfrm>
            <a:off x="8802688" y="0"/>
            <a:ext cx="341312" cy="6764338"/>
          </a:xfrm>
          <a:prstGeom prst="rect">
            <a:avLst/>
          </a:prstGeom>
          <a:solidFill>
            <a:srgbClr val="749BCA"/>
          </a:solidFill>
          <a:ln w="9525">
            <a:solidFill>
              <a:srgbClr val="75BEA9"/>
            </a:solidFill>
            <a:miter lim="800000"/>
            <a:headEnd/>
            <a:tailEnd/>
          </a:ln>
          <a:effectLst>
            <a:outerShdw blurRad="40000" dist="23000" dir="5400000" rotWithShape="0">
              <a:srgbClr val="808080">
                <a:alpha val="34998"/>
              </a:srgbClr>
            </a:outerShdw>
          </a:effec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solidFill>
                <a:srgbClr val="FFFFFF"/>
              </a:solidFill>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750191498"/>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09DBE312-3BF9-4888-B7D5-BE491BB22FA0}"/>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56BEE38E-6A1D-4C0B-AF5A-19DBBAD81ABE}"/>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3399512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92C4B6B7-94DD-4D83-B993-C3C157E701F4}"/>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BB398416-F90F-43DA-BB16-6B10DC25FA5B}"/>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2819463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B4A3ED38-810E-4258-BF7C-B8F47F6B8717}"/>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1AA591A2-9773-48CE-B305-141A90F0A564}"/>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0565210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48A49A60-0858-4379-AF6C-41F811BE15C4}"/>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A05B992D-6F61-4493-B884-967611232448}"/>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4245053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7607B885-0ECE-4BAB-A16D-B7EE90A5419C}"/>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593043722"/>
      </p:ext>
    </p:extLst>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EE23308C-0CAF-406A-AD7C-A512EBF06C54}"/>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587519728"/>
      </p:ext>
    </p:extLst>
  </p:cSld>
  <p:clrMapOvr>
    <a:masterClrMapping/>
  </p:clrMapOvr>
  <p:transition spd="slow"/>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7A789316-7B10-4FEC-AEFC-74188375EF82}"/>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09913902"/>
      </p:ext>
    </p:extLst>
  </p:cSld>
  <p:clrMapOvr>
    <a:masterClrMapping/>
  </p:clrMapOvr>
  <p:transition spd="slow"/>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09E9786A-A7E6-408B-A024-22516F781DE1}"/>
              </a:ext>
            </a:extLst>
          </p:cNvPr>
          <p:cNvSpPr txBox="1">
            <a:spLocks noChangeArrowheads="1"/>
          </p:cNvSpPr>
          <p:nvPr userDrawn="1"/>
        </p:nvSpPr>
        <p:spPr bwMode="auto">
          <a:xfrm>
            <a:off x="0" y="90328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10" name="Rectangle 9">
            <a:extLst>
              <a:ext uri="{FF2B5EF4-FFF2-40B4-BE49-F238E27FC236}">
                <a16:creationId xmlns:a16="http://schemas.microsoft.com/office/drawing/2014/main" id="{3649AA81-E5F6-47E8-8373-481A639D4E12}"/>
              </a:ext>
            </a:extLst>
          </p:cNvPr>
          <p:cNvSpPr>
            <a:spLocks noChangeArrowheads="1"/>
          </p:cNvSpPr>
          <p:nvPr userDrawn="1"/>
        </p:nvSpPr>
        <p:spPr bwMode="auto">
          <a:xfrm>
            <a:off x="8802688" y="0"/>
            <a:ext cx="341312" cy="6764338"/>
          </a:xfrm>
          <a:prstGeom prst="rect">
            <a:avLst/>
          </a:prstGeom>
          <a:solidFill>
            <a:srgbClr val="749BCA"/>
          </a:solidFill>
          <a:ln w="9525">
            <a:solidFill>
              <a:srgbClr val="75BEA9"/>
            </a:solidFill>
            <a:miter lim="800000"/>
            <a:headEnd/>
            <a:tailEnd/>
          </a:ln>
          <a:effectLst>
            <a:outerShdw blurRad="40000" dist="23000" dir="5400000" rotWithShape="0">
              <a:srgbClr val="808080">
                <a:alpha val="34998"/>
              </a:srgbClr>
            </a:outerShdw>
          </a:effec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solidFill>
                <a:srgbClr val="FFFFFF"/>
              </a:solidFill>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840708352"/>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011216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641F2166-061D-4AEE-8BA7-A2982C259FE5}"/>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26BDD56B-F3DC-420D-8DA0-8D7589C07F15}"/>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12371192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4532622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4698194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4321389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94884854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1577893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216453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950269446"/>
      </p:ext>
    </p:extLst>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747554225"/>
      </p:ext>
    </p:extLst>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56784460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7786163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B6D835C0-0405-421F-AB3E-B13C6ED77359}"/>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263B6344-9E68-4A8A-8E7F-C98C332FE999}"/>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18285030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8738612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98775017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09731497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19610745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49568793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840709047"/>
      </p:ext>
    </p:extLst>
  </p:cSld>
  <p:clrMapOvr>
    <a:masterClrMapping/>
  </p:clrMapOvr>
  <p:transition spd="med">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63F7AC56-9A39-4C43-8919-BDA6E07DE33B}"/>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25206035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9715ED33-8443-4B59-BD70-4556A9998F13}"/>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80820314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BA93D3FE-3755-46D3-942A-6843D33FAF1A}"/>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33563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DFAC8700-F824-4C86-B831-79C57D74A472}"/>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0970363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AE7C83B-AAB3-43B8-9278-D5D0DA6C4CC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608790083"/>
      </p:ext>
    </p:extLst>
  </p:cSld>
  <p:clrMapOvr>
    <a:masterClrMapping/>
  </p:clrMapOvr>
  <p:transition spd="slow"/>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27707460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55826331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06304823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6B9B0CF2-7098-4F19-94AD-80102312D2EF}"/>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2076121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E0312D4B-9528-45EC-9397-12001C918365}"/>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95018053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B6210B7C-EF28-4A66-9993-37A7D251361C}"/>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83190909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A79C7814-1B3A-4046-961E-33F6B1812706}"/>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56369958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0300643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05399010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020129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14AEC23D-664F-451B-98C0-CB8209B22324}"/>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791595606"/>
      </p:ext>
    </p:extLst>
  </p:cSld>
  <p:clrMapOvr>
    <a:masterClrMapping/>
  </p:clrMapOvr>
  <p:transition spd="slow"/>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769269"/>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3505200"/>
            <a:ext cx="3733800" cy="26042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17518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FAC02DE5-0AEB-4F28-B4AB-4ED08E5C6B51}"/>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8F1D1E2D-A25E-47D1-97D5-C0C24532176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277B64E1-26B3-4FAC-B148-107330416F0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243013" y="295275"/>
            <a:ext cx="6049962"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0" y="4391108"/>
            <a:ext cx="9144000" cy="16898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sp>
        <p:nvSpPr>
          <p:cNvPr id="2" name="Title 1">
            <a:extLst>
              <a:ext uri="{FF2B5EF4-FFF2-40B4-BE49-F238E27FC236}">
                <a16:creationId xmlns:a16="http://schemas.microsoft.com/office/drawing/2014/main" id="{71E4BA10-9872-4E65-B86E-4C1D301D311B}"/>
              </a:ext>
            </a:extLst>
          </p:cNvPr>
          <p:cNvSpPr>
            <a:spLocks noGrp="1"/>
          </p:cNvSpPr>
          <p:nvPr>
            <p:ph type="title"/>
          </p:nvPr>
        </p:nvSpPr>
        <p:spPr>
          <a:xfrm>
            <a:off x="0" y="3478213"/>
            <a:ext cx="9144000" cy="836695"/>
          </a:xfrm>
          <a:prstGeom prst="rect">
            <a:avLst/>
          </a:prstGeom>
        </p:spPr>
        <p:txBody>
          <a:bodyPr/>
          <a:lstStyle>
            <a:lvl1pPr>
              <a:defRPr sz="3600" b="1"/>
            </a:lvl1pPr>
          </a:lstStyle>
          <a:p>
            <a:r>
              <a:rPr lang="en-US" dirty="0"/>
              <a:t>Click to edit Master title style</a:t>
            </a:r>
          </a:p>
        </p:txBody>
      </p:sp>
    </p:spTree>
    <p:extLst>
      <p:ext uri="{BB962C8B-B14F-4D97-AF65-F5344CB8AC3E}">
        <p14:creationId xmlns:p14="http://schemas.microsoft.com/office/powerpoint/2010/main" val="212650394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2F48D189-18BF-4C89-89B3-6F05C71A75A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marL="0" indent="0">
              <a:spcAft>
                <a:spcPts val="800"/>
              </a:spcAft>
              <a:buNone/>
              <a:defRPr sz="2800"/>
            </a:lvl1pPr>
            <a:lvl2pPr marL="742950" indent="-285750">
              <a:spcAft>
                <a:spcPts val="800"/>
              </a:spcAft>
              <a:buFont typeface="Arial" panose="020B0604020202020204" pitchFamily="34" charset="0"/>
              <a:buChar char="•"/>
              <a:defRPr sz="2600"/>
            </a:lvl2pPr>
            <a:lvl3pPr marL="1143000" indent="-228600">
              <a:spcAft>
                <a:spcPts val="800"/>
              </a:spcAft>
              <a:buFont typeface="Arial" panose="020B0604020202020204" pitchFamily="34" charset="0"/>
              <a:buChar char="•"/>
              <a:defRPr sz="2400"/>
            </a:lvl3pPr>
            <a:lvl4pPr marL="1600200" indent="-228600">
              <a:spcAft>
                <a:spcPts val="800"/>
              </a:spcAft>
              <a:buFont typeface="Arial" panose="020B0604020202020204" pitchFamily="34" charset="0"/>
              <a:buChar char="•"/>
              <a:defRPr sz="18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993112900"/>
      </p:ext>
    </p:extLst>
  </p:cSld>
  <p:clrMapOvr>
    <a:masterClrMapping/>
  </p:clrMapOvr>
  <p:transition spd="med">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F31B04C7-CEC8-449A-A9CA-C29AAE89F45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3880143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B0EF5030-02B9-43AD-8129-2FA70E79E64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126080102"/>
      </p:ext>
    </p:extLst>
  </p:cSld>
  <p:clrMapOvr>
    <a:masterClrMapping/>
  </p:clrMapOvr>
  <p:transition spd="slow"/>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3D91A1A3-62A5-45D2-A188-8BBD143C083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888548481"/>
      </p:ext>
    </p:extLst>
  </p:cSld>
  <p:clrMapOvr>
    <a:masterClrMapping/>
  </p:clrMapOvr>
  <p:transition spd="slow"/>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64A5C6A3-6E57-400B-8141-E7488DB0236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marL="0" indent="0">
              <a:buNone/>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marL="0" indent="0">
              <a:buNone/>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282770372"/>
      </p:ext>
    </p:extLst>
  </p:cSld>
  <p:clrMapOvr>
    <a:masterClrMapping/>
  </p:clrMapOvr>
  <p:transition spd="slow"/>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37BC26ED-4206-43F0-80AD-76994878847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245314754"/>
      </p:ext>
    </p:extLst>
  </p:cSld>
  <p:clrMapOvr>
    <a:masterClrMapping/>
  </p:clrMapOvr>
  <p:transition spd="slow"/>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FC98E9A5-A02F-4044-A0F6-A13D75E258C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824424253"/>
      </p:ext>
    </p:extLst>
  </p:cSld>
  <p:clrMapOvr>
    <a:masterClrMapping/>
  </p:clrMapOvr>
  <p:transition spd="slow"/>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CA1F16CD-92A5-4D16-A054-FCE61A4CCE3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802737797"/>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57E0EAA9-111C-4447-9671-9F6623386DFC}"/>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984716449"/>
      </p:ext>
    </p:extLst>
  </p:cSld>
  <p:clrMapOvr>
    <a:masterClrMapping/>
  </p:clrMapOvr>
  <p:transition spd="slow"/>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5BCF3974-D94D-47FF-9733-8F6B7D46E25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808977688"/>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2AED8542-13DA-4ED2-B311-D0E2162C1B2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411561DF-8BCD-4966-A387-99274D975B5A}"/>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5" name="TextBox 4">
            <a:extLst>
              <a:ext uri="{FF2B5EF4-FFF2-40B4-BE49-F238E27FC236}">
                <a16:creationId xmlns:a16="http://schemas.microsoft.com/office/drawing/2014/main" id="{A2BACFF3-0069-47F5-B5F0-94FFE0639567}"/>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pic>
        <p:nvPicPr>
          <p:cNvPr id="6" name="Picture 2">
            <a:extLst>
              <a:ext uri="{FF2B5EF4-FFF2-40B4-BE49-F238E27FC236}">
                <a16:creationId xmlns:a16="http://schemas.microsoft.com/office/drawing/2014/main" id="{B3A31D9B-5C63-49B2-808E-94C964CFEE0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213A75C7-C566-4F60-A6EE-D1CDA7B19690}"/>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vl1pPr>
          </a:lstStyle>
          <a:p>
            <a:fld id="{57D47D8C-93F6-4E39-8709-10E96C7663C1}" type="slidenum">
              <a:rPr lang="en-US" altLang="en-US"/>
              <a:pPr/>
              <a:t>‹#›</a:t>
            </a:fld>
            <a:endParaRPr lang="en-US" altLang="en-US" dirty="0"/>
          </a:p>
        </p:txBody>
      </p:sp>
    </p:spTree>
    <p:extLst>
      <p:ext uri="{BB962C8B-B14F-4D97-AF65-F5344CB8AC3E}">
        <p14:creationId xmlns:p14="http://schemas.microsoft.com/office/powerpoint/2010/main" val="1407554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B8EF7386-24F5-4C24-9115-691AC70BFB3D}"/>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6">
            <a:extLst>
              <a:ext uri="{FF2B5EF4-FFF2-40B4-BE49-F238E27FC236}">
                <a16:creationId xmlns:a16="http://schemas.microsoft.com/office/drawing/2014/main" id="{7863E475-C480-48E9-ABC2-E4E6BF0F052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5D90889B-A864-4662-9700-10E997F7FC77}"/>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a:extLst>
              <a:ext uri="{FF2B5EF4-FFF2-40B4-BE49-F238E27FC236}">
                <a16:creationId xmlns:a16="http://schemas.microsoft.com/office/drawing/2014/main" id="{757E200B-2FDE-42C4-9A1F-B84D6EF8107B}"/>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sz="1400"/>
            </a:lvl1pPr>
          </a:lstStyle>
          <a:p>
            <a:fld id="{06464E8F-E377-4060-8540-990ADD1AEA20}" type="slidenum">
              <a:rPr lang="en-US" altLang="en-US"/>
              <a:pPr/>
              <a:t>‹#›</a:t>
            </a:fld>
            <a:endParaRPr lang="en-US" altLang="en-US" dirty="0"/>
          </a:p>
        </p:txBody>
      </p:sp>
    </p:spTree>
    <p:extLst>
      <p:ext uri="{BB962C8B-B14F-4D97-AF65-F5344CB8AC3E}">
        <p14:creationId xmlns:p14="http://schemas.microsoft.com/office/powerpoint/2010/main" val="38946296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image" Target="../media/image8.png"/><Relationship Id="rId4" Type="http://schemas.openxmlformats.org/officeDocument/2006/relationships/slideLayout" Target="../slideLayouts/slideLayout24.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5" Type="http://schemas.openxmlformats.org/officeDocument/2006/relationships/slideLayout" Target="../slideLayouts/slideLayout32.xml"/><Relationship Id="rId10" Type="http://schemas.openxmlformats.org/officeDocument/2006/relationships/theme" Target="../theme/theme3.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10" Type="http://schemas.openxmlformats.org/officeDocument/2006/relationships/theme" Target="../theme/theme4.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5.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5" Type="http://schemas.openxmlformats.org/officeDocument/2006/relationships/slideLayout" Target="../slideLayouts/slideLayout57.xml"/><Relationship Id="rId4"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7.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MH Logo" descr="Logo: McGraw-Hill Education">
            <a:extLst>
              <a:ext uri="{FF2B5EF4-FFF2-40B4-BE49-F238E27FC236}">
                <a16:creationId xmlns:a16="http://schemas.microsoft.com/office/drawing/2014/main" id="{E63FDE41-F9C5-4C36-91F8-EE3C5A3D4E0B}"/>
              </a:ext>
            </a:extLst>
          </p:cNvPr>
          <p:cNvPicPr>
            <a:picLocks noChangeAspect="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d Bar">
            <a:extLst>
              <a:ext uri="{FF2B5EF4-FFF2-40B4-BE49-F238E27FC236}">
                <a16:creationId xmlns:a16="http://schemas.microsoft.com/office/drawing/2014/main" id="{9FA79F9C-77E9-4F58-B4BE-F38263A63803}"/>
              </a:ext>
            </a:extLst>
          </p:cNvPr>
          <p:cNvSpPr/>
          <p:nvPr userDrawn="1"/>
        </p:nvSpPr>
        <p:spPr>
          <a:xfrm>
            <a:off x="0" y="6248400"/>
            <a:ext cx="9144000" cy="503238"/>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solidFill>
                <a:schemeClr val="bg2"/>
              </a:solidFill>
            </a:endParaRPr>
          </a:p>
        </p:txBody>
      </p:sp>
      <p:pic>
        <p:nvPicPr>
          <p:cNvPr id="1028" name="MH Tagline" descr="Tagline: Because learning changes everything.™">
            <a:extLst>
              <a:ext uri="{FF2B5EF4-FFF2-40B4-BE49-F238E27FC236}">
                <a16:creationId xmlns:a16="http://schemas.microsoft.com/office/drawing/2014/main" id="{51DA174F-A80E-429C-B8E3-44C6CD79C6E7}"/>
              </a:ext>
            </a:extLst>
          </p:cNvPr>
          <p:cNvPicPr>
            <a:picLocks noChangeAspect="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53975" y="6351588"/>
            <a:ext cx="32226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74" r:id="rId1"/>
    <p:sldLayoutId id="2147485675" r:id="rId2"/>
    <p:sldLayoutId id="2147485676" r:id="rId3"/>
    <p:sldLayoutId id="2147485677" r:id="rId4"/>
    <p:sldLayoutId id="2147485678" r:id="rId5"/>
    <p:sldLayoutId id="2147485679" r:id="rId6"/>
    <p:sldLayoutId id="2147485680" r:id="rId7"/>
    <p:sldLayoutId id="2147485681" r:id="rId8"/>
    <p:sldLayoutId id="2147485682" r:id="rId9"/>
    <p:sldLayoutId id="2147485683" r:id="rId10"/>
    <p:sldLayoutId id="2147485684" r:id="rId11"/>
    <p:sldLayoutId id="2147485685" r:id="rId12"/>
    <p:sldLayoutId id="2147485686" r:id="rId13"/>
    <p:sldLayoutId id="2147485687" r:id="rId14"/>
    <p:sldLayoutId id="2147485688" r:id="rId15"/>
    <p:sldLayoutId id="2147485689" r:id="rId16"/>
    <p:sldLayoutId id="2147485690" r:id="rId17"/>
    <p:sldLayoutId id="2147485691" r:id="rId18"/>
    <p:sldLayoutId id="2147485692" r:id="rId19"/>
    <p:sldLayoutId id="2147485693" r:id="rId20"/>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algn="r" rtl="0" eaLnBrk="0" fontAlgn="base" hangingPunct="0">
        <a:spcBef>
          <a:spcPct val="0"/>
        </a:spcBef>
        <a:spcAft>
          <a:spcPct val="0"/>
        </a:spcAft>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2530" name="MH Logo" descr="Logo: McGraw-Hill Education">
            <a:extLst>
              <a:ext uri="{FF2B5EF4-FFF2-40B4-BE49-F238E27FC236}">
                <a16:creationId xmlns:a16="http://schemas.microsoft.com/office/drawing/2014/main" id="{4071611E-2E14-4531-A264-56BF95B34FE0}"/>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MH Tagline" descr="Tag line: Because learning changes everything™">
            <a:extLst>
              <a:ext uri="{FF2B5EF4-FFF2-40B4-BE49-F238E27FC236}">
                <a16:creationId xmlns:a16="http://schemas.microsoft.com/office/drawing/2014/main" id="{75D59E92-2E7C-461F-A8A8-1F6124D815D7}"/>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6257925"/>
            <a:ext cx="33718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94" r:id="rId1"/>
    <p:sldLayoutId id="2147485695" r:id="rId2"/>
    <p:sldLayoutId id="2147485696" r:id="rId3"/>
    <p:sldLayoutId id="2147485697" r:id="rId4"/>
    <p:sldLayoutId id="2147485698" r:id="rId5"/>
    <p:sldLayoutId id="2147485699" r:id="rId6"/>
    <p:sldLayoutId id="2147485700" r:id="rId7"/>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FDE8B3B4-251E-4766-9742-A79A42493C09}"/>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701" r:id="rId1"/>
    <p:sldLayoutId id="2147485654" r:id="rId2"/>
    <p:sldLayoutId id="2147485655" r:id="rId3"/>
    <p:sldLayoutId id="2147485656" r:id="rId4"/>
    <p:sldLayoutId id="2147485657" r:id="rId5"/>
    <p:sldLayoutId id="2147485658" r:id="rId6"/>
    <p:sldLayoutId id="2147485659" r:id="rId7"/>
    <p:sldLayoutId id="2147485660" r:id="rId8"/>
    <p:sldLayoutId id="2147485702"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d Bar">
            <a:extLst>
              <a:ext uri="{FF2B5EF4-FFF2-40B4-BE49-F238E27FC236}">
                <a16:creationId xmlns:a16="http://schemas.microsoft.com/office/drawing/2014/main" id="{5215A834-3A06-438D-A395-943DD4671219}"/>
              </a:ext>
            </a:extLst>
          </p:cNvP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solidFill>
                <a:schemeClr val="bg2"/>
              </a:solidFill>
            </a:endParaRPr>
          </a:p>
        </p:txBody>
      </p:sp>
      <p:sp>
        <p:nvSpPr>
          <p:cNvPr id="10" name="Copyright" descr="©McGraw-Hill Education&#10;">
            <a:extLst>
              <a:ext uri="{FF2B5EF4-FFF2-40B4-BE49-F238E27FC236}">
                <a16:creationId xmlns:a16="http://schemas.microsoft.com/office/drawing/2014/main" id="{E27F9433-F10D-4A21-8101-F1252CE21961}"/>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chemeClr val="bg1"/>
                </a:solidFill>
              </a:rPr>
              <a:t>©McGraw-Hill Education.</a:t>
            </a:r>
          </a:p>
        </p:txBody>
      </p:sp>
    </p:spTree>
  </p:cSld>
  <p:clrMap bg1="lt1" tx1="dk1" bg2="lt2" tx2="dk2" accent1="accent1" accent2="accent2" accent3="accent3" accent4="accent4" accent5="accent5" accent6="accent6" hlink="hlink" folHlink="folHlink"/>
  <p:sldLayoutIdLst>
    <p:sldLayoutId id="2147485703" r:id="rId1"/>
    <p:sldLayoutId id="2147485661" r:id="rId2"/>
    <p:sldLayoutId id="2147485662" r:id="rId3"/>
    <p:sldLayoutId id="2147485663" r:id="rId4"/>
    <p:sldLayoutId id="2147485664" r:id="rId5"/>
    <p:sldLayoutId id="2147485665" r:id="rId6"/>
    <p:sldLayoutId id="2147485666" r:id="rId7"/>
    <p:sldLayoutId id="2147485667" r:id="rId8"/>
    <p:sldLayoutId id="2147485704"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Copyright" descr="©McGraw-Hill Education&#10;">
            <a:extLst>
              <a:ext uri="{FF2B5EF4-FFF2-40B4-BE49-F238E27FC236}">
                <a16:creationId xmlns:a16="http://schemas.microsoft.com/office/drawing/2014/main" id="{80215A37-E6D6-473D-AF85-2AC709EB7551}"/>
              </a:ext>
            </a:extLst>
          </p:cNvPr>
          <p:cNvSpPr txBox="1">
            <a:spLocks noChangeArrowheads="1"/>
          </p:cNvSpPr>
          <p:nvPr userDrawn="1"/>
        </p:nvSpPr>
        <p:spPr bwMode="auto">
          <a:xfrm>
            <a:off x="0" y="6642100"/>
            <a:ext cx="1295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rgbClr val="6A6A6A"/>
                </a:solidFill>
                <a:cs typeface="Arial" charset="0"/>
              </a:rPr>
              <a:t>©McGraw-Hill Education</a:t>
            </a:r>
          </a:p>
        </p:txBody>
      </p:sp>
    </p:spTree>
  </p:cSld>
  <p:clrMap bg1="lt1" tx1="dk1" bg2="lt2" tx2="dk2" accent1="accent1" accent2="accent2" accent3="accent3" accent4="accent4" accent5="accent5" accent6="accent6" hlink="hlink" folHlink="folHlink"/>
  <p:sldLayoutIdLst>
    <p:sldLayoutId id="2147485705" r:id="rId1"/>
    <p:sldLayoutId id="2147485706" r:id="rId2"/>
    <p:sldLayoutId id="2147485707" r:id="rId3"/>
    <p:sldLayoutId id="2147485708" r:id="rId4"/>
    <p:sldLayoutId id="2147485668" r:id="rId5"/>
    <p:sldLayoutId id="2147485669" r:id="rId6"/>
    <p:sldLayoutId id="2147485670"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d bar">
            <a:extLst>
              <a:ext uri="{FF2B5EF4-FFF2-40B4-BE49-F238E27FC236}">
                <a16:creationId xmlns:a16="http://schemas.microsoft.com/office/drawing/2014/main" id="{49C61BBD-023A-4F50-9134-A492D8F76CC2}"/>
              </a:ext>
            </a:extLst>
          </p:cNvP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solidFill>
                <a:schemeClr val="bg2"/>
              </a:solidFill>
            </a:endParaRPr>
          </a:p>
        </p:txBody>
      </p:sp>
      <p:sp>
        <p:nvSpPr>
          <p:cNvPr id="6147" name="Copyright" descr="©McGraw-Hill Education.">
            <a:extLst>
              <a:ext uri="{FF2B5EF4-FFF2-40B4-BE49-F238E27FC236}">
                <a16:creationId xmlns:a16="http://schemas.microsoft.com/office/drawing/2014/main" id="{042D2820-BE12-49E9-88C4-D873BC5A0F78}"/>
              </a:ext>
            </a:extLst>
          </p:cNvPr>
          <p:cNvSpPr txBox="1">
            <a:spLocks noChangeArrowheads="1"/>
          </p:cNvSpPr>
          <p:nvPr userDrawn="1"/>
        </p:nvSpPr>
        <p:spPr bwMode="auto">
          <a:xfrm>
            <a:off x="0" y="6629400"/>
            <a:ext cx="1828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chemeClr val="bg1"/>
                </a:solidFill>
                <a:cs typeface="Arial" charset="0"/>
              </a:rPr>
              <a:t>©McGraw-Hill EducationCopy</a:t>
            </a:r>
          </a:p>
        </p:txBody>
      </p:sp>
    </p:spTree>
  </p:cSld>
  <p:clrMap bg1="lt1" tx1="dk1" bg2="lt2" tx2="dk2" accent1="accent1" accent2="accent2" accent3="accent3" accent4="accent4" accent5="accent5" accent6="accent6" hlink="hlink" folHlink="folHlink"/>
  <p:sldLayoutIdLst>
    <p:sldLayoutId id="2147485709" r:id="rId1"/>
    <p:sldLayoutId id="2147485710" r:id="rId2"/>
    <p:sldLayoutId id="2147485711" r:id="rId3"/>
    <p:sldLayoutId id="2147485712" r:id="rId4"/>
    <p:sldLayoutId id="2147485671" r:id="rId5"/>
    <p:sldLayoutId id="2147485672" r:id="rId6"/>
    <p:sldLayoutId id="2147485673"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0BD39B34-A2B5-4AC6-B393-827875B375F6}"/>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723" r:id="rId1"/>
    <p:sldLayoutId id="2147485713" r:id="rId2"/>
    <p:sldLayoutId id="2147485714" r:id="rId3"/>
    <p:sldLayoutId id="2147485715" r:id="rId4"/>
    <p:sldLayoutId id="2147485716" r:id="rId5"/>
    <p:sldLayoutId id="2147485717" r:id="rId6"/>
    <p:sldLayoutId id="2147485718" r:id="rId7"/>
    <p:sldLayoutId id="2147485719" r:id="rId8"/>
    <p:sldLayoutId id="2147485720" r:id="rId9"/>
    <p:sldLayoutId id="2147485721" r:id="rId10"/>
    <p:sldLayoutId id="214748572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60.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64.xml"/><Relationship Id="rId4" Type="http://schemas.openxmlformats.org/officeDocument/2006/relationships/slide" Target="slide3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64.xml"/><Relationship Id="rId4" Type="http://schemas.openxmlformats.org/officeDocument/2006/relationships/slide" Target="slide3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64.xml"/><Relationship Id="rId4" Type="http://schemas.openxmlformats.org/officeDocument/2006/relationships/slide" Target="slide30.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64.xml"/><Relationship Id="rId4" Type="http://schemas.openxmlformats.org/officeDocument/2006/relationships/slide" Target="slide3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64.xml"/><Relationship Id="rId4" Type="http://schemas.openxmlformats.org/officeDocument/2006/relationships/slide" Target="slide3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64.xml"/><Relationship Id="rId4" Type="http://schemas.openxmlformats.org/officeDocument/2006/relationships/slide" Target="slide36.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64.xml"/><Relationship Id="rId4" Type="http://schemas.openxmlformats.org/officeDocument/2006/relationships/slide" Target="slide3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62.xml"/></Relationships>
</file>

<file path=ppt/slides/_rels/slide31.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2.xml"/></Relationships>
</file>

<file path=ppt/slides/_rels/slide32.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62.xml"/></Relationships>
</file>

<file path=ppt/slides/_rels/slide33.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62.xml"/></Relationships>
</file>

<file path=ppt/slides/_rels/slide34.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62.xml"/></Relationships>
</file>

<file path=ppt/slides/_rels/slide35.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62.xml"/></Relationships>
</file>

<file path=ppt/slides/_rels/slide36.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62.xml"/></Relationships>
</file>

<file path=ppt/slides/_rels/slide37.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6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64.xml"/><Relationship Id="rId4" Type="http://schemas.openxmlformats.org/officeDocument/2006/relationships/slide" Target="slide3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A82FD18-EF46-48D7-A2D7-CCB244A8AF35}"/>
              </a:ext>
            </a:extLst>
          </p:cNvPr>
          <p:cNvSpPr>
            <a:spLocks noGrp="1"/>
          </p:cNvSpPr>
          <p:nvPr>
            <p:ph type="body" sz="quarter" idx="10"/>
          </p:nvPr>
        </p:nvSpPr>
        <p:spPr>
          <a:prstGeom prst="rect">
            <a:avLst/>
          </a:prstGeom>
        </p:spPr>
        <p:txBody>
          <a:bodyPr/>
          <a:lstStyle/>
          <a:p>
            <a:pPr eaLnBrk="1" fontAlgn="auto" hangingPunct="1">
              <a:spcAft>
                <a:spcPts val="0"/>
              </a:spcAft>
              <a:defRPr/>
            </a:pPr>
            <a:r>
              <a:rPr lang="en-US" dirty="0"/>
              <a:t>CHAPTER 4</a:t>
            </a:r>
          </a:p>
        </p:txBody>
      </p:sp>
      <p:sp>
        <p:nvSpPr>
          <p:cNvPr id="4" name="Text Placeholder 3">
            <a:extLst>
              <a:ext uri="{FF2B5EF4-FFF2-40B4-BE49-F238E27FC236}">
                <a16:creationId xmlns:a16="http://schemas.microsoft.com/office/drawing/2014/main" id="{A3B39F9E-8BBD-114F-9DA3-42EE12E86E3D}"/>
              </a:ext>
            </a:extLst>
          </p:cNvPr>
          <p:cNvSpPr>
            <a:spLocks noGrp="1"/>
          </p:cNvSpPr>
          <p:nvPr>
            <p:ph type="body" sz="quarter" idx="12"/>
          </p:nvPr>
        </p:nvSpPr>
        <p:spPr/>
        <p:txBody>
          <a:bodyPr/>
          <a:lstStyle/>
          <a:p>
            <a:pPr eaLnBrk="1" fontAlgn="auto" hangingPunct="1">
              <a:spcAft>
                <a:spcPts val="0"/>
              </a:spcAft>
              <a:defRPr/>
            </a:pPr>
            <a:r>
              <a:rPr lang="en-US" dirty="0"/>
              <a:t>Internal Analysis: </a:t>
            </a:r>
          </a:p>
          <a:p>
            <a:pPr eaLnBrk="1" fontAlgn="auto" hangingPunct="1">
              <a:spcAft>
                <a:spcPts val="0"/>
              </a:spcAft>
              <a:defRPr/>
            </a:pPr>
            <a:r>
              <a:rPr lang="en-US" dirty="0"/>
              <a:t>Resources, Capabilities, and Core Competencies</a:t>
            </a:r>
          </a:p>
          <a:p>
            <a:endParaRPr lang="en-US" dirty="0"/>
          </a:p>
        </p:txBody>
      </p:sp>
      <p:pic>
        <p:nvPicPr>
          <p:cNvPr id="6" name="Picture 5">
            <a:extLst>
              <a:ext uri="{FF2B5EF4-FFF2-40B4-BE49-F238E27FC236}">
                <a16:creationId xmlns:a16="http://schemas.microsoft.com/office/drawing/2014/main" id="{5240CBE3-6B41-C945-8754-63F81705A0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184648" cy="6526131"/>
          </a:xfrm>
          <a:prstGeom prst="rect">
            <a:avLst/>
          </a:prstGeom>
        </p:spPr>
      </p:pic>
      <p:sp>
        <p:nvSpPr>
          <p:cNvPr id="3" name="Text Placeholder 2">
            <a:extLst>
              <a:ext uri="{FF2B5EF4-FFF2-40B4-BE49-F238E27FC236}">
                <a16:creationId xmlns:a16="http://schemas.microsoft.com/office/drawing/2014/main" id="{9EBC3EFA-D208-FA4C-9030-A66847911A1A}"/>
              </a:ext>
            </a:extLst>
          </p:cNvPr>
          <p:cNvSpPr>
            <a:spLocks noGrp="1"/>
          </p:cNvSpPr>
          <p:nvPr>
            <p:ph type="body" sz="quarter" idx="11"/>
          </p:nvPr>
        </p:nvSpPr>
        <p:spPr/>
        <p:txBody>
          <a:bodyPr/>
          <a:lstStyle/>
          <a:p>
            <a:r>
              <a:rPr lang="en-US" dirty="0"/>
              <a:t>©</a:t>
            </a:r>
            <a:r>
              <a:rPr lang="en-US" dirty="0" err="1"/>
              <a:t>ISerg</a:t>
            </a:r>
            <a:r>
              <a:rPr lang="en-US" dirty="0"/>
              <a:t>/</a:t>
            </a:r>
            <a:r>
              <a:rPr lang="en-US" dirty="0" err="1"/>
              <a:t>iStock</a:t>
            </a:r>
            <a:r>
              <a:rPr lang="en-US" dirty="0"/>
              <a:t>/Getty Images RF</a:t>
            </a:r>
          </a:p>
          <a:p>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a:extLst>
              <a:ext uri="{FF2B5EF4-FFF2-40B4-BE49-F238E27FC236}">
                <a16:creationId xmlns:a16="http://schemas.microsoft.com/office/drawing/2014/main" id="{572717E7-FCE8-442C-9674-3E97383A665D}"/>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IN" altLang="en-US" dirty="0"/>
              <a:t>Tangible and Intangible Resources</a:t>
            </a:r>
            <a:endParaRPr lang="en-US" altLang="en-US" dirty="0">
              <a:ea typeface="ヒラギノ角ゴ Pro W3" pitchFamily="122" charset="-128"/>
            </a:endParaRPr>
          </a:p>
        </p:txBody>
      </p:sp>
      <p:pic>
        <p:nvPicPr>
          <p:cNvPr id="72708" name="Picture 1" descr="Graphic lists tangible and intangible resources">
            <a:extLst>
              <a:ext uri="{FF2B5EF4-FFF2-40B4-BE49-F238E27FC236}">
                <a16:creationId xmlns:a16="http://schemas.microsoft.com/office/drawing/2014/main" id="{EE8253B7-7489-4098-BD61-94138AF0935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25638" y="1295400"/>
            <a:ext cx="5465762"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6" name="Content Placeholder 2">
            <a:extLst>
              <a:ext uri="{FF2B5EF4-FFF2-40B4-BE49-F238E27FC236}">
                <a16:creationId xmlns:a16="http://schemas.microsoft.com/office/drawing/2014/main" id="{A69DDD01-C0E1-43B2-A10A-FDCDF0B5BBB0}"/>
              </a:ext>
            </a:extLst>
          </p:cNvPr>
          <p:cNvSpPr>
            <a:spLocks noGrp="1" noChangeArrowheads="1"/>
          </p:cNvSpPr>
          <p:nvPr>
            <p:ph sz="half" idx="2"/>
          </p:nvPr>
        </p:nvSpPr>
        <p:spPr bwMode="auto">
          <a:xfrm>
            <a:off x="7467600" y="6373813"/>
            <a:ext cx="1562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r">
              <a:buFont typeface="Arial" panose="020B0604020202020204" pitchFamily="34" charset="0"/>
              <a:buNone/>
            </a:pPr>
            <a:r>
              <a:rPr lang="en-US" altLang="en-US" dirty="0"/>
              <a:t>Exhibit 4.4</a:t>
            </a:r>
          </a:p>
        </p:txBody>
      </p:sp>
      <p:sp>
        <p:nvSpPr>
          <p:cNvPr id="72707" name="Text Placeholder 2">
            <a:extLst>
              <a:ext uri="{FF2B5EF4-FFF2-40B4-BE49-F238E27FC236}">
                <a16:creationId xmlns:a16="http://schemas.microsoft.com/office/drawing/2014/main" id="{9333C850-FB22-4878-8DC2-96BB206AF326}"/>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3 long image description</a:t>
            </a:r>
            <a:endParaRPr lang="en-US" altLang="en-US"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a:extLst>
              <a:ext uri="{FF2B5EF4-FFF2-40B4-BE49-F238E27FC236}">
                <a16:creationId xmlns:a16="http://schemas.microsoft.com/office/drawing/2014/main" id="{A2420D44-4D12-4761-9B2E-303275167C8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Two Critical Assumptions of the RBV</a:t>
            </a:r>
          </a:p>
        </p:txBody>
      </p:sp>
      <p:sp>
        <p:nvSpPr>
          <p:cNvPr id="74754" name="Content Placeholder 2">
            <a:extLst>
              <a:ext uri="{FF2B5EF4-FFF2-40B4-BE49-F238E27FC236}">
                <a16:creationId xmlns:a16="http://schemas.microsoft.com/office/drawing/2014/main" id="{668E8592-0956-4CF0-ADD1-F1F7022BA0C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Resource Heterogeneity </a:t>
            </a:r>
          </a:p>
          <a:p>
            <a:pPr lvl="1"/>
            <a:r>
              <a:rPr lang="en-US" altLang="en-US" dirty="0"/>
              <a:t>A firm is a unique bundle of resources and capabilities </a:t>
            </a:r>
          </a:p>
          <a:p>
            <a:pPr lvl="1"/>
            <a:r>
              <a:rPr lang="en-US" altLang="en-US" dirty="0"/>
              <a:t>These bundles differ across firms</a:t>
            </a:r>
          </a:p>
          <a:p>
            <a:r>
              <a:rPr lang="en-US" altLang="en-US" dirty="0"/>
              <a:t>Resource Immobility</a:t>
            </a:r>
          </a:p>
          <a:p>
            <a:pPr lvl="1"/>
            <a:r>
              <a:rPr lang="en-US" altLang="en-US" dirty="0"/>
              <a:t>Resources don’t move easily from firm to firm</a:t>
            </a:r>
          </a:p>
          <a:p>
            <a:pPr lvl="1"/>
            <a:r>
              <a:rPr lang="en-US" altLang="en-US" dirty="0"/>
              <a:t>Resources are difficult to replicate</a:t>
            </a:r>
          </a:p>
          <a:p>
            <a:pPr lvl="1"/>
            <a:r>
              <a:rPr lang="en-US" altLang="en-US" dirty="0"/>
              <a:t>Resources can last for a long time</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1">
            <a:extLst>
              <a:ext uri="{FF2B5EF4-FFF2-40B4-BE49-F238E27FC236}">
                <a16:creationId xmlns:a16="http://schemas.microsoft.com/office/drawing/2014/main" id="{FFCB8141-DF2F-4C2D-BEB0-0DDF2E06C12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The VRIO Framework</a:t>
            </a:r>
          </a:p>
        </p:txBody>
      </p:sp>
      <p:sp>
        <p:nvSpPr>
          <p:cNvPr id="76802" name="Content Placeholder 2">
            <a:extLst>
              <a:ext uri="{FF2B5EF4-FFF2-40B4-BE49-F238E27FC236}">
                <a16:creationId xmlns:a16="http://schemas.microsoft.com/office/drawing/2014/main" id="{A05317E2-8251-4A8D-B284-C590A97B5F8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Tool for evaluating firm resource endowments </a:t>
            </a:r>
          </a:p>
          <a:p>
            <a:r>
              <a:rPr lang="en-US" altLang="en-US" dirty="0"/>
              <a:t>To be the basis of a competitive advantage, resources must be:</a:t>
            </a:r>
          </a:p>
          <a:p>
            <a:pPr lvl="1"/>
            <a:r>
              <a:rPr lang="en-US" altLang="en-US" dirty="0"/>
              <a:t>Valuable,</a:t>
            </a:r>
          </a:p>
          <a:p>
            <a:pPr lvl="1"/>
            <a:r>
              <a:rPr lang="en-US" altLang="en-US" dirty="0"/>
              <a:t>Rare, </a:t>
            </a:r>
          </a:p>
          <a:p>
            <a:pPr lvl="1"/>
            <a:r>
              <a:rPr lang="en-US" altLang="en-US" dirty="0"/>
              <a:t>Costly to Imitate, and the firm must be</a:t>
            </a:r>
          </a:p>
          <a:p>
            <a:pPr lvl="1"/>
            <a:r>
              <a:rPr lang="en-US" altLang="en-US" dirty="0"/>
              <a:t>Organized to capture the value of the resource</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itle 1">
            <a:extLst>
              <a:ext uri="{FF2B5EF4-FFF2-40B4-BE49-F238E27FC236}">
                <a16:creationId xmlns:a16="http://schemas.microsoft.com/office/drawing/2014/main" id="{701A01E8-E6A0-4044-A02C-BB51F5695702}"/>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IN" altLang="en-US" dirty="0"/>
              <a:t>The VRIO Decision Tree</a:t>
            </a:r>
            <a:endParaRPr lang="en-US" altLang="en-US" dirty="0">
              <a:ea typeface="ヒラギノ角ゴ Pro W3" pitchFamily="122" charset="-128"/>
            </a:endParaRPr>
          </a:p>
        </p:txBody>
      </p:sp>
      <p:pic>
        <p:nvPicPr>
          <p:cNvPr id="78852" name="Picture 1" descr="Graphic of the V R I O decision tree">
            <a:extLst>
              <a:ext uri="{FF2B5EF4-FFF2-40B4-BE49-F238E27FC236}">
                <a16:creationId xmlns:a16="http://schemas.microsoft.com/office/drawing/2014/main" id="{8B34A9BC-FCA3-4E7D-BAB2-8D7172290C6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113" y="1660525"/>
            <a:ext cx="9144000" cy="373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0" name="Content Placeholder 2">
            <a:extLst>
              <a:ext uri="{FF2B5EF4-FFF2-40B4-BE49-F238E27FC236}">
                <a16:creationId xmlns:a16="http://schemas.microsoft.com/office/drawing/2014/main" id="{2D3529B2-A560-4DFF-89C3-7732B79EC122}"/>
              </a:ext>
            </a:extLst>
          </p:cNvPr>
          <p:cNvSpPr>
            <a:spLocks noGrp="1" noChangeArrowheads="1"/>
          </p:cNvSpPr>
          <p:nvPr>
            <p:ph sz="half" idx="2"/>
          </p:nvPr>
        </p:nvSpPr>
        <p:spPr bwMode="auto">
          <a:xfrm>
            <a:off x="6705600" y="6373813"/>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4.5</a:t>
            </a:r>
          </a:p>
        </p:txBody>
      </p:sp>
      <p:sp>
        <p:nvSpPr>
          <p:cNvPr id="78851" name="Text Placeholder 2">
            <a:extLst>
              <a:ext uri="{FF2B5EF4-FFF2-40B4-BE49-F238E27FC236}">
                <a16:creationId xmlns:a16="http://schemas.microsoft.com/office/drawing/2014/main" id="{CC4FB62D-4003-4B34-BF89-53D2932E6F24}"/>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4 long image description</a:t>
            </a:r>
            <a:endParaRPr lang="en-US" altLang="en-US" dirty="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itle 1">
            <a:extLst>
              <a:ext uri="{FF2B5EF4-FFF2-40B4-BE49-F238E27FC236}">
                <a16:creationId xmlns:a16="http://schemas.microsoft.com/office/drawing/2014/main" id="{DEEC4B3A-2B66-4BCA-9935-2C8E14577D7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 Resource Is…</a:t>
            </a:r>
          </a:p>
        </p:txBody>
      </p:sp>
      <p:sp>
        <p:nvSpPr>
          <p:cNvPr id="80898" name="Content Placeholder 2">
            <a:extLst>
              <a:ext uri="{FF2B5EF4-FFF2-40B4-BE49-F238E27FC236}">
                <a16:creationId xmlns:a16="http://schemas.microsoft.com/office/drawing/2014/main" id="{B1F5B4F0-C482-46E6-9346-3BAA72AAFD8B}"/>
              </a:ext>
            </a:extLst>
          </p:cNvPr>
          <p:cNvSpPr>
            <a:spLocks noGrp="1"/>
          </p:cNvSpPr>
          <p:nvPr>
            <p:ph idx="1"/>
          </p:nvPr>
        </p:nvSpPr>
        <p:spPr bwMode="auto">
          <a:xfrm>
            <a:off x="457200" y="1295400"/>
            <a:ext cx="8610600" cy="5135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Valuable if:</a:t>
            </a:r>
          </a:p>
          <a:p>
            <a:pPr lvl="1"/>
            <a:r>
              <a:rPr lang="en-US" altLang="en-US" dirty="0"/>
              <a:t>Helps exploit an opportunity or offset a threat</a:t>
            </a:r>
          </a:p>
          <a:p>
            <a:r>
              <a:rPr lang="en-US" altLang="en-US" dirty="0"/>
              <a:t>Rare if:</a:t>
            </a:r>
          </a:p>
          <a:p>
            <a:pPr lvl="1"/>
            <a:r>
              <a:rPr lang="en-US" altLang="en-US" dirty="0"/>
              <a:t>Only one or a few firms possess it</a:t>
            </a:r>
          </a:p>
          <a:p>
            <a:r>
              <a:rPr lang="en-US" altLang="en-US" dirty="0"/>
              <a:t>Costly to Imitate if:</a:t>
            </a:r>
          </a:p>
          <a:p>
            <a:pPr lvl="1"/>
            <a:r>
              <a:rPr lang="en-US" altLang="en-US" dirty="0"/>
              <a:t>Competitors can’t develop the resource for a reasonable price</a:t>
            </a:r>
          </a:p>
          <a:p>
            <a:r>
              <a:rPr lang="en-US" altLang="en-US" dirty="0"/>
              <a:t>The firm is organized to capture value through:</a:t>
            </a:r>
          </a:p>
          <a:p>
            <a:pPr lvl="1"/>
            <a:r>
              <a:rPr lang="en-US" altLang="en-US" dirty="0"/>
              <a:t>Effective organizational structure and coordinating systems</a:t>
            </a:r>
          </a:p>
          <a:p>
            <a:pPr lvl="1"/>
            <a:endParaRPr lang="en-US" altLang="en-US"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1">
            <a:extLst>
              <a:ext uri="{FF2B5EF4-FFF2-40B4-BE49-F238E27FC236}">
                <a16:creationId xmlns:a16="http://schemas.microsoft.com/office/drawing/2014/main" id="{5549EE4F-FD73-4BEB-BE54-6C3AFF2B9CC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Isolating Mechanisms</a:t>
            </a:r>
          </a:p>
        </p:txBody>
      </p:sp>
      <p:sp>
        <p:nvSpPr>
          <p:cNvPr id="82946" name="Content Placeholder 2">
            <a:extLst>
              <a:ext uri="{FF2B5EF4-FFF2-40B4-BE49-F238E27FC236}">
                <a16:creationId xmlns:a16="http://schemas.microsoft.com/office/drawing/2014/main" id="{EED3C9A2-F762-4F29-8A3C-229500F9F7A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Barriers to imitation</a:t>
            </a:r>
          </a:p>
          <a:p>
            <a:r>
              <a:rPr lang="en-US" altLang="en-US" dirty="0"/>
              <a:t>Prevents rivals from competing away firm advantage</a:t>
            </a:r>
          </a:p>
          <a:p>
            <a:pPr lvl="1"/>
            <a:r>
              <a:rPr lang="en-US" altLang="en-US" dirty="0"/>
              <a:t>Better expectations of future resource value</a:t>
            </a:r>
          </a:p>
          <a:p>
            <a:pPr lvl="1"/>
            <a:r>
              <a:rPr lang="en-US" altLang="en-US" dirty="0"/>
              <a:t>Path dependence</a:t>
            </a:r>
          </a:p>
          <a:p>
            <a:pPr lvl="1"/>
            <a:r>
              <a:rPr lang="en-US" altLang="en-US" dirty="0"/>
              <a:t>Causal ambiguity</a:t>
            </a:r>
          </a:p>
          <a:p>
            <a:pPr lvl="1"/>
            <a:r>
              <a:rPr lang="en-US" altLang="en-US" dirty="0"/>
              <a:t>Social complexity</a:t>
            </a:r>
          </a:p>
          <a:p>
            <a:pPr lvl="1"/>
            <a:r>
              <a:rPr lang="en-US" altLang="en-US" dirty="0"/>
              <a:t>Intellectual property (IP) protection</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a:extLst>
              <a:ext uri="{FF2B5EF4-FFF2-40B4-BE49-F238E27FC236}">
                <a16:creationId xmlns:a16="http://schemas.microsoft.com/office/drawing/2014/main" id="{006AF64C-2155-4D0F-8629-51A4B28C00D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Core Rigidity</a:t>
            </a:r>
          </a:p>
        </p:txBody>
      </p:sp>
      <p:sp>
        <p:nvSpPr>
          <p:cNvPr id="84994" name="Content Placeholder 2">
            <a:extLst>
              <a:ext uri="{FF2B5EF4-FFF2-40B4-BE49-F238E27FC236}">
                <a16:creationId xmlns:a16="http://schemas.microsoft.com/office/drawing/2014/main" id="{F61AAA11-91F3-4B0F-B4E8-36162682B35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 former core competency</a:t>
            </a:r>
          </a:p>
          <a:p>
            <a:pPr lvl="1"/>
            <a:r>
              <a:rPr lang="en-US" altLang="en-US" dirty="0"/>
              <a:t>Turned into a liability</a:t>
            </a:r>
          </a:p>
          <a:p>
            <a:pPr lvl="1"/>
            <a:r>
              <a:rPr lang="en-US" altLang="en-US" dirty="0"/>
              <a:t>Result of an environment change</a:t>
            </a:r>
          </a:p>
          <a:p>
            <a:pPr lvl="1"/>
            <a:r>
              <a:rPr lang="en-US" altLang="en-US" dirty="0"/>
              <a:t>No longer fits in the external environment</a:t>
            </a:r>
          </a:p>
          <a:p>
            <a:r>
              <a:rPr lang="en-US" altLang="en-US" dirty="0"/>
              <a:t>Turns a resource from an asset to a liability</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a:extLst>
              <a:ext uri="{FF2B5EF4-FFF2-40B4-BE49-F238E27FC236}">
                <a16:creationId xmlns:a16="http://schemas.microsoft.com/office/drawing/2014/main" id="{6722E226-FEAD-4925-9793-97A8EA859C2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Dynamic Capabilities</a:t>
            </a:r>
          </a:p>
        </p:txBody>
      </p:sp>
      <p:sp>
        <p:nvSpPr>
          <p:cNvPr id="87042" name="Content Placeholder 2">
            <a:extLst>
              <a:ext uri="{FF2B5EF4-FFF2-40B4-BE49-F238E27FC236}">
                <a16:creationId xmlns:a16="http://schemas.microsoft.com/office/drawing/2014/main" id="{885592CC-9C7A-407C-BE86-0D115B9E92A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 firm’s ability to:</a:t>
            </a:r>
          </a:p>
          <a:p>
            <a:pPr lvl="1"/>
            <a:r>
              <a:rPr lang="en-US" altLang="en-US" dirty="0"/>
              <a:t>Adapt resources over time</a:t>
            </a:r>
          </a:p>
          <a:p>
            <a:pPr lvl="2"/>
            <a:r>
              <a:rPr lang="en-US" altLang="en-US" dirty="0"/>
              <a:t>Create, deploy, modify, reconfigure, upgrade, leverage</a:t>
            </a:r>
          </a:p>
          <a:p>
            <a:pPr lvl="2"/>
            <a:r>
              <a:rPr lang="en-US" altLang="en-US" dirty="0"/>
              <a:t>In consideration of the external environment</a:t>
            </a:r>
          </a:p>
          <a:p>
            <a:r>
              <a:rPr lang="en-US" altLang="en-US" dirty="0"/>
              <a:t>The goal:</a:t>
            </a:r>
          </a:p>
          <a:p>
            <a:pPr lvl="1"/>
            <a:r>
              <a:rPr lang="en-US" altLang="en-US" dirty="0"/>
              <a:t>Develop resources, capabilities, and competencies</a:t>
            </a:r>
          </a:p>
          <a:p>
            <a:pPr lvl="1"/>
            <a:r>
              <a:rPr lang="en-US" altLang="en-US" dirty="0"/>
              <a:t>Create a strategic fit with the firm’s environment</a:t>
            </a:r>
          </a:p>
          <a:p>
            <a:pPr lvl="1"/>
            <a:r>
              <a:rPr lang="en-US" altLang="en-US" dirty="0"/>
              <a:t>Change in a dynamic fashion</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1">
            <a:extLst>
              <a:ext uri="{FF2B5EF4-FFF2-40B4-BE49-F238E27FC236}">
                <a16:creationId xmlns:a16="http://schemas.microsoft.com/office/drawing/2014/main" id="{F84B56BE-7F29-40F4-AF24-D13C558033C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The Dynamic Capabilities Perspective</a:t>
            </a:r>
          </a:p>
        </p:txBody>
      </p:sp>
      <p:sp>
        <p:nvSpPr>
          <p:cNvPr id="89090" name="Content Placeholder 2">
            <a:extLst>
              <a:ext uri="{FF2B5EF4-FFF2-40B4-BE49-F238E27FC236}">
                <a16:creationId xmlns:a16="http://schemas.microsoft.com/office/drawing/2014/main" id="{DE468363-F6E4-4F6D-B62E-6E19F40E1DF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 model that emphasizes a firm’s ability to:</a:t>
            </a:r>
          </a:p>
          <a:p>
            <a:pPr lvl="1"/>
            <a:r>
              <a:rPr lang="en-US" altLang="en-US" dirty="0"/>
              <a:t>Modify and leverage its resource base </a:t>
            </a:r>
          </a:p>
          <a:p>
            <a:pPr lvl="1"/>
            <a:r>
              <a:rPr lang="en-US" altLang="en-US" dirty="0"/>
              <a:t>Gain and sustain competitive advantage in a constantly changing environment</a:t>
            </a:r>
          </a:p>
          <a:p>
            <a:r>
              <a:rPr lang="en-US" altLang="en-US" dirty="0"/>
              <a:t>Dynamic markets are due to:</a:t>
            </a:r>
          </a:p>
          <a:p>
            <a:pPr lvl="1"/>
            <a:r>
              <a:rPr lang="en-US" altLang="en-US" dirty="0"/>
              <a:t>Technological change</a:t>
            </a:r>
          </a:p>
          <a:p>
            <a:pPr lvl="1"/>
            <a:r>
              <a:rPr lang="en-US" altLang="en-US" dirty="0"/>
              <a:t>Deregulation</a:t>
            </a:r>
          </a:p>
          <a:p>
            <a:pPr lvl="1"/>
            <a:r>
              <a:rPr lang="en-US" altLang="en-US" dirty="0"/>
              <a:t>Globalization</a:t>
            </a:r>
          </a:p>
          <a:p>
            <a:pPr lvl="1"/>
            <a:r>
              <a:rPr lang="en-US" altLang="en-US" dirty="0"/>
              <a:t>Demographic shifts</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1">
            <a:extLst>
              <a:ext uri="{FF2B5EF4-FFF2-40B4-BE49-F238E27FC236}">
                <a16:creationId xmlns:a16="http://schemas.microsoft.com/office/drawing/2014/main" id="{622A8E4F-3E97-487E-BE77-4A18CA20E66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Resource Stocks and Flows</a:t>
            </a:r>
          </a:p>
        </p:txBody>
      </p:sp>
      <p:sp>
        <p:nvSpPr>
          <p:cNvPr id="90114" name="Content Placeholder 2">
            <a:extLst>
              <a:ext uri="{FF2B5EF4-FFF2-40B4-BE49-F238E27FC236}">
                <a16:creationId xmlns:a16="http://schemas.microsoft.com/office/drawing/2014/main" id="{811D9CF1-1B08-430E-ADA0-D62D132A847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Resource stocks</a:t>
            </a:r>
          </a:p>
          <a:p>
            <a:pPr lvl="1"/>
            <a:r>
              <a:rPr lang="en-US" altLang="en-US" dirty="0"/>
              <a:t>The firm’s current level of intangible resources</a:t>
            </a:r>
          </a:p>
          <a:p>
            <a:pPr lvl="2"/>
            <a:r>
              <a:rPr lang="en-US" altLang="en-US" dirty="0"/>
              <a:t>New product development</a:t>
            </a:r>
          </a:p>
          <a:p>
            <a:pPr lvl="2"/>
            <a:r>
              <a:rPr lang="en-US" altLang="en-US" dirty="0"/>
              <a:t>Engineering expertise</a:t>
            </a:r>
          </a:p>
          <a:p>
            <a:pPr lvl="2"/>
            <a:r>
              <a:rPr lang="en-US" altLang="en-US" dirty="0"/>
              <a:t>Innovation capability</a:t>
            </a:r>
          </a:p>
          <a:p>
            <a:pPr lvl="2"/>
            <a:r>
              <a:rPr lang="en-US" altLang="en-US" dirty="0"/>
              <a:t>Reputation for quality</a:t>
            </a:r>
          </a:p>
          <a:p>
            <a:r>
              <a:rPr lang="en-US" altLang="en-US" dirty="0"/>
              <a:t>Resource flows</a:t>
            </a:r>
          </a:p>
          <a:p>
            <a:pPr lvl="1"/>
            <a:r>
              <a:rPr lang="en-US" altLang="en-US" dirty="0"/>
              <a:t>The firm’s level of investments to maintain or build a resource</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1">
            <a:extLst>
              <a:ext uri="{FF2B5EF4-FFF2-40B4-BE49-F238E27FC236}">
                <a16:creationId xmlns:a16="http://schemas.microsoft.com/office/drawing/2014/main" id="{FE7FEE24-4FF6-493B-95EE-4C7CF75D8E5B}"/>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AFI Strategy Framework</a:t>
            </a:r>
          </a:p>
        </p:txBody>
      </p:sp>
      <p:pic>
        <p:nvPicPr>
          <p:cNvPr id="59396" name="Picture 3" descr="Graphic of AFI Strategy Framework">
            <a:extLst>
              <a:ext uri="{FF2B5EF4-FFF2-40B4-BE49-F238E27FC236}">
                <a16:creationId xmlns:a16="http://schemas.microsoft.com/office/drawing/2014/main" id="{E2D6B01C-3410-46DA-A2BD-27F48A7B05D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323975"/>
            <a:ext cx="7543800" cy="488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4" name="Content Placeholder 5">
            <a:extLst>
              <a:ext uri="{FF2B5EF4-FFF2-40B4-BE49-F238E27FC236}">
                <a16:creationId xmlns:a16="http://schemas.microsoft.com/office/drawing/2014/main" id="{8BC81844-1225-4DFD-9B5C-2EC578BF3959}"/>
              </a:ext>
            </a:extLst>
          </p:cNvPr>
          <p:cNvSpPr>
            <a:spLocks noGrp="1" noChangeArrowheads="1"/>
          </p:cNvSpPr>
          <p:nvPr>
            <p:ph sz="half" idx="1"/>
          </p:nvPr>
        </p:nvSpPr>
        <p:spPr bwMode="auto">
          <a:xfrm>
            <a:off x="76200" y="6248400"/>
            <a:ext cx="4038600" cy="5113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1.3</a:t>
            </a:r>
          </a:p>
        </p:txBody>
      </p:sp>
      <p:sp>
        <p:nvSpPr>
          <p:cNvPr id="59395" name="Text Placeholder 4">
            <a:extLst>
              <a:ext uri="{FF2B5EF4-FFF2-40B4-BE49-F238E27FC236}">
                <a16:creationId xmlns:a16="http://schemas.microsoft.com/office/drawing/2014/main" id="{EE6C114B-5DF0-4364-9158-76157C1B5AC4}"/>
              </a:ext>
            </a:extLst>
          </p:cNvPr>
          <p:cNvSpPr>
            <a:spLocks noGrp="1"/>
          </p:cNvSpPr>
          <p:nvPr>
            <p:ph type="body" sz="quarter" idx="11"/>
          </p:nvPr>
        </p:nvSpPr>
        <p:spPr bwMode="auto">
          <a:xfrm>
            <a:off x="2209800" y="64770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1 long image description</a:t>
            </a:r>
            <a:endParaRPr lang="en-US" alt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1">
            <a:extLst>
              <a:ext uri="{FF2B5EF4-FFF2-40B4-BE49-F238E27FC236}">
                <a16:creationId xmlns:a16="http://schemas.microsoft.com/office/drawing/2014/main" id="{A84922A4-25C0-470F-8AE5-C08227981D5D}"/>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IN" altLang="en-US" dirty="0"/>
              <a:t>The Bathtub Metaphor</a:t>
            </a:r>
            <a:endParaRPr lang="en-US" altLang="en-US" dirty="0">
              <a:ea typeface="ヒラギノ角ゴ Pro W3" pitchFamily="122" charset="-128"/>
            </a:endParaRPr>
          </a:p>
        </p:txBody>
      </p:sp>
      <p:pic>
        <p:nvPicPr>
          <p:cNvPr id="91140" name="Picture 3" descr="The graphic shows inflows and outflows and intangible resource stocks">
            <a:extLst>
              <a:ext uri="{FF2B5EF4-FFF2-40B4-BE49-F238E27FC236}">
                <a16:creationId xmlns:a16="http://schemas.microsoft.com/office/drawing/2014/main" id="{4A5BBA41-D5E2-4D60-B9B2-3C1BEC5284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8550" y="1447800"/>
            <a:ext cx="6597650" cy="430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38" name="Content Placeholder 2">
            <a:extLst>
              <a:ext uri="{FF2B5EF4-FFF2-40B4-BE49-F238E27FC236}">
                <a16:creationId xmlns:a16="http://schemas.microsoft.com/office/drawing/2014/main" id="{6A120275-D802-47DA-AF5A-F5EA3755AF32}"/>
              </a:ext>
            </a:extLst>
          </p:cNvPr>
          <p:cNvSpPr>
            <a:spLocks noGrp="1" noChangeArrowheads="1"/>
          </p:cNvSpPr>
          <p:nvPr>
            <p:ph sz="half" idx="2"/>
          </p:nvPr>
        </p:nvSpPr>
        <p:spPr bwMode="auto">
          <a:xfrm>
            <a:off x="3276600" y="5880132"/>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1800" dirty="0"/>
              <a:t>Exhibit 4.6</a:t>
            </a:r>
          </a:p>
        </p:txBody>
      </p:sp>
      <p:sp>
        <p:nvSpPr>
          <p:cNvPr id="91141" name="Content Placeholder 1">
            <a:extLst>
              <a:ext uri="{FF2B5EF4-FFF2-40B4-BE49-F238E27FC236}">
                <a16:creationId xmlns:a16="http://schemas.microsoft.com/office/drawing/2014/main" id="{DAF25610-9B8E-405D-8A78-A46D3A307074}"/>
              </a:ext>
            </a:extLst>
          </p:cNvPr>
          <p:cNvSpPr>
            <a:spLocks noGrp="1"/>
          </p:cNvSpPr>
          <p:nvPr>
            <p:ph sz="half" idx="1"/>
          </p:nvPr>
        </p:nvSpPr>
        <p:spPr bwMode="auto">
          <a:xfrm>
            <a:off x="1098550" y="6199187"/>
            <a:ext cx="6521450" cy="354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800" dirty="0">
                <a:latin typeface="Arial" panose="020B0604020202020204" pitchFamily="34" charset="0"/>
              </a:rPr>
              <a:t>SOURCE: Figure based on metaphor used in I. Dierickx and K. Cool (1989), “Asset stock accumulation and sustainability of competitive advantage,” Management Science 35: 1504–1513.</a:t>
            </a:r>
          </a:p>
        </p:txBody>
      </p:sp>
      <p:sp>
        <p:nvSpPr>
          <p:cNvPr id="91139" name="Text Placeholder 2">
            <a:extLst>
              <a:ext uri="{FF2B5EF4-FFF2-40B4-BE49-F238E27FC236}">
                <a16:creationId xmlns:a16="http://schemas.microsoft.com/office/drawing/2014/main" id="{45A423C0-F465-46E3-A5DA-420E7F015DCC}"/>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5 long image description</a:t>
            </a:r>
            <a:endParaRPr lang="en-US" altLang="en-US" dirty="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a:extLst>
              <a:ext uri="{FF2B5EF4-FFF2-40B4-BE49-F238E27FC236}">
                <a16:creationId xmlns:a16="http://schemas.microsoft.com/office/drawing/2014/main" id="{C09C3A55-158F-4AF7-9B63-731C21497C6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The Value Chain</a:t>
            </a:r>
          </a:p>
        </p:txBody>
      </p:sp>
      <p:sp>
        <p:nvSpPr>
          <p:cNvPr id="93186" name="Content Placeholder 2">
            <a:extLst>
              <a:ext uri="{FF2B5EF4-FFF2-40B4-BE49-F238E27FC236}">
                <a16:creationId xmlns:a16="http://schemas.microsoft.com/office/drawing/2014/main" id="{564142AE-82D2-4BF0-A2B7-C83FEC746826}"/>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Internal activities a firm engages in when transforming inputs into outputs</a:t>
            </a:r>
          </a:p>
          <a:p>
            <a:pPr lvl="1"/>
            <a:r>
              <a:rPr lang="en-US" altLang="en-US" dirty="0"/>
              <a:t>Through primary and support activities</a:t>
            </a:r>
          </a:p>
          <a:p>
            <a:r>
              <a:rPr lang="en-US" altLang="en-US" dirty="0"/>
              <a:t>Each activity adds incremental value</a:t>
            </a:r>
          </a:p>
          <a:p>
            <a:pPr lvl="1"/>
            <a:r>
              <a:rPr lang="en-US" altLang="en-US" dirty="0"/>
              <a:t>Raw materials </a:t>
            </a:r>
            <a:r>
              <a:rPr lang="en-US" altLang="en-US" dirty="0">
                <a:sym typeface="Wingdings" panose="05000000000000000000" pitchFamily="2" charset="2"/>
              </a:rPr>
              <a:t> components  products</a:t>
            </a:r>
          </a:p>
          <a:p>
            <a:r>
              <a:rPr lang="en-US" altLang="en-US" dirty="0">
                <a:sym typeface="Wingdings" panose="05000000000000000000" pitchFamily="2" charset="2"/>
              </a:rPr>
              <a:t>Each activity adds incremental costs</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1">
            <a:extLst>
              <a:ext uri="{FF2B5EF4-FFF2-40B4-BE49-F238E27FC236}">
                <a16:creationId xmlns:a16="http://schemas.microsoft.com/office/drawing/2014/main" id="{3A60FD2D-FD0B-42DE-9C87-454F7FA0F6A7}"/>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IN" altLang="en-US" dirty="0"/>
              <a:t>A Generic Value Chain</a:t>
            </a:r>
            <a:endParaRPr lang="en-US" altLang="en-US" dirty="0">
              <a:ea typeface="ヒラギノ角ゴ Pro W3" pitchFamily="122" charset="-128"/>
            </a:endParaRPr>
          </a:p>
        </p:txBody>
      </p:sp>
      <p:pic>
        <p:nvPicPr>
          <p:cNvPr id="94212" name="Picture 1" descr="Graphic of a generic value chain">
            <a:extLst>
              <a:ext uri="{FF2B5EF4-FFF2-40B4-BE49-F238E27FC236}">
                <a16:creationId xmlns:a16="http://schemas.microsoft.com/office/drawing/2014/main" id="{36EF0E9E-3EAE-4258-A675-AFE49081A55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06463" y="1600200"/>
            <a:ext cx="7331075"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0" name="Content Placeholder 2">
            <a:extLst>
              <a:ext uri="{FF2B5EF4-FFF2-40B4-BE49-F238E27FC236}">
                <a16:creationId xmlns:a16="http://schemas.microsoft.com/office/drawing/2014/main" id="{91363863-89ED-4BF0-A24E-23BFCE11EF6E}"/>
              </a:ext>
            </a:extLst>
          </p:cNvPr>
          <p:cNvSpPr>
            <a:spLocks noGrp="1" noChangeArrowheads="1"/>
          </p:cNvSpPr>
          <p:nvPr>
            <p:ph sz="half" idx="2"/>
          </p:nvPr>
        </p:nvSpPr>
        <p:spPr bwMode="auto">
          <a:xfrm>
            <a:off x="6705600" y="6373813"/>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4.7</a:t>
            </a:r>
          </a:p>
        </p:txBody>
      </p:sp>
      <p:sp>
        <p:nvSpPr>
          <p:cNvPr id="94211" name="Text Placeholder 2">
            <a:extLst>
              <a:ext uri="{FF2B5EF4-FFF2-40B4-BE49-F238E27FC236}">
                <a16:creationId xmlns:a16="http://schemas.microsoft.com/office/drawing/2014/main" id="{7ED69BCA-C64F-4AB7-B7DF-A0C833541AAD}"/>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6 long image description</a:t>
            </a:r>
            <a:endParaRPr lang="en-US" altLang="en-US" dirty="0"/>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1">
            <a:extLst>
              <a:ext uri="{FF2B5EF4-FFF2-40B4-BE49-F238E27FC236}">
                <a16:creationId xmlns:a16="http://schemas.microsoft.com/office/drawing/2014/main" id="{2D343D2A-CC34-4D88-873F-A572DF3CB6C5}"/>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Primary Activities</a:t>
            </a:r>
          </a:p>
        </p:txBody>
      </p:sp>
      <p:sp>
        <p:nvSpPr>
          <p:cNvPr id="96258" name="Content Placeholder 2">
            <a:extLst>
              <a:ext uri="{FF2B5EF4-FFF2-40B4-BE49-F238E27FC236}">
                <a16:creationId xmlns:a16="http://schemas.microsoft.com/office/drawing/2014/main" id="{E5315327-8797-4BB3-B8EB-BCBC8DAFB8E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Firm activities that add value directly</a:t>
            </a:r>
          </a:p>
          <a:p>
            <a:r>
              <a:rPr lang="en-US" altLang="en-US" dirty="0"/>
              <a:t>Transform inputs into outputs as the firm moves a product or service horizontally along the internal value chain.</a:t>
            </a:r>
          </a:p>
          <a:p>
            <a:pPr lvl="1"/>
            <a:r>
              <a:rPr lang="en-US" altLang="en-US" dirty="0"/>
              <a:t>Supply chain management</a:t>
            </a:r>
          </a:p>
          <a:p>
            <a:pPr lvl="1"/>
            <a:r>
              <a:rPr lang="en-US" altLang="en-US" dirty="0"/>
              <a:t>Operations</a:t>
            </a:r>
          </a:p>
          <a:p>
            <a:pPr lvl="1"/>
            <a:r>
              <a:rPr lang="en-US" altLang="en-US" dirty="0"/>
              <a:t>Distribution</a:t>
            </a:r>
          </a:p>
          <a:p>
            <a:pPr lvl="1"/>
            <a:r>
              <a:rPr lang="en-US" altLang="en-US" dirty="0"/>
              <a:t>Marketing and sales</a:t>
            </a:r>
          </a:p>
          <a:p>
            <a:pPr lvl="1"/>
            <a:r>
              <a:rPr lang="en-US" altLang="en-US" dirty="0"/>
              <a:t>After-sales service </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a:extLst>
              <a:ext uri="{FF2B5EF4-FFF2-40B4-BE49-F238E27FC236}">
                <a16:creationId xmlns:a16="http://schemas.microsoft.com/office/drawing/2014/main" id="{81DB5628-B0A2-41E1-A437-C0CD2E921C2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Support Activities</a:t>
            </a:r>
          </a:p>
        </p:txBody>
      </p:sp>
      <p:sp>
        <p:nvSpPr>
          <p:cNvPr id="97282" name="Content Placeholder 2">
            <a:extLst>
              <a:ext uri="{FF2B5EF4-FFF2-40B4-BE49-F238E27FC236}">
                <a16:creationId xmlns:a16="http://schemas.microsoft.com/office/drawing/2014/main" id="{D736EAFC-853F-4A3F-B8C4-0484A3A87FA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Firm activities that add value indirectly</a:t>
            </a:r>
          </a:p>
          <a:p>
            <a:r>
              <a:rPr lang="en-US" altLang="en-US" dirty="0"/>
              <a:t>Necessary to sustain primary activities</a:t>
            </a:r>
          </a:p>
          <a:p>
            <a:pPr lvl="1"/>
            <a:r>
              <a:rPr lang="en-US" altLang="en-US" dirty="0"/>
              <a:t>Research and development (R&amp;D)</a:t>
            </a:r>
          </a:p>
          <a:p>
            <a:pPr lvl="1"/>
            <a:r>
              <a:rPr lang="en-US" altLang="en-US" dirty="0"/>
              <a:t>Information systems</a:t>
            </a:r>
          </a:p>
          <a:p>
            <a:pPr lvl="1"/>
            <a:r>
              <a:rPr lang="en-US" altLang="en-US" dirty="0"/>
              <a:t>Human resources</a:t>
            </a:r>
          </a:p>
          <a:p>
            <a:pPr lvl="1"/>
            <a:r>
              <a:rPr lang="en-US" altLang="en-US" dirty="0"/>
              <a:t>Accounting and finance</a:t>
            </a:r>
          </a:p>
          <a:p>
            <a:pPr lvl="1"/>
            <a:r>
              <a:rPr lang="en-US" altLang="en-US" dirty="0"/>
              <a:t>Firm infrastructure</a:t>
            </a:r>
          </a:p>
          <a:p>
            <a:pPr lvl="2"/>
            <a:r>
              <a:rPr lang="en-US" altLang="en-US" dirty="0"/>
              <a:t>Processes, policies, and procedures</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1">
            <a:extLst>
              <a:ext uri="{FF2B5EF4-FFF2-40B4-BE49-F238E27FC236}">
                <a16:creationId xmlns:a16="http://schemas.microsoft.com/office/drawing/2014/main" id="{5EDABAE7-08E5-4E3A-A582-93E6C3F37C4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Strategic Activity Systems</a:t>
            </a:r>
          </a:p>
        </p:txBody>
      </p:sp>
      <p:sp>
        <p:nvSpPr>
          <p:cNvPr id="98306" name="Content Placeholder 2">
            <a:extLst>
              <a:ext uri="{FF2B5EF4-FFF2-40B4-BE49-F238E27FC236}">
                <a16:creationId xmlns:a16="http://schemas.microsoft.com/office/drawing/2014/main" id="{0CCF4ADB-F00E-4113-A23E-25093DFD1EE6}"/>
              </a:ext>
            </a:extLst>
          </p:cNvPr>
          <p:cNvSpPr>
            <a:spLocks noGrp="1"/>
          </p:cNvSpPr>
          <p:nvPr>
            <p:ph idx="1"/>
          </p:nvPr>
        </p:nvSpPr>
        <p:spPr bwMode="auto">
          <a:xfrm>
            <a:off x="457200" y="1417638"/>
            <a:ext cx="84582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 network of interconnected activities</a:t>
            </a:r>
          </a:p>
          <a:p>
            <a:pPr lvl="1"/>
            <a:r>
              <a:rPr lang="en-US" altLang="en-US" dirty="0"/>
              <a:t>Socially complex and causally ambiguous</a:t>
            </a:r>
          </a:p>
          <a:p>
            <a:pPr lvl="1"/>
            <a:r>
              <a:rPr lang="en-US" altLang="en-US" dirty="0"/>
              <a:t>Enhance likelihood of sustained competitive advantage</a:t>
            </a:r>
          </a:p>
          <a:p>
            <a:r>
              <a:rPr lang="en-US" altLang="en-US" dirty="0"/>
              <a:t>Characteristics:</a:t>
            </a:r>
          </a:p>
          <a:p>
            <a:pPr lvl="1"/>
            <a:r>
              <a:rPr lang="en-US" altLang="en-US" dirty="0"/>
              <a:t>Elements can be easily observed</a:t>
            </a:r>
          </a:p>
          <a:p>
            <a:pPr lvl="1"/>
            <a:r>
              <a:rPr lang="en-US" altLang="en-US" dirty="0"/>
              <a:t>How activities are managed is not easily observed</a:t>
            </a:r>
          </a:p>
          <a:p>
            <a:pPr lvl="1"/>
            <a:r>
              <a:rPr lang="en-US" altLang="en-US" dirty="0"/>
              <a:t>Difficult to imitate</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Title 1">
            <a:extLst>
              <a:ext uri="{FF2B5EF4-FFF2-40B4-BE49-F238E27FC236}">
                <a16:creationId xmlns:a16="http://schemas.microsoft.com/office/drawing/2014/main" id="{2AB10522-75D6-4622-A722-B32DA3A0952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Strategic Activity Systems Must Evolve</a:t>
            </a:r>
          </a:p>
        </p:txBody>
      </p:sp>
      <p:sp>
        <p:nvSpPr>
          <p:cNvPr id="99330" name="Content Placeholder 2">
            <a:extLst>
              <a:ext uri="{FF2B5EF4-FFF2-40B4-BE49-F238E27FC236}">
                <a16:creationId xmlns:a16="http://schemas.microsoft.com/office/drawing/2014/main" id="{E76F62CB-DE55-4DCA-ADD3-C1B8E46392FE}"/>
              </a:ext>
            </a:extLst>
          </p:cNvPr>
          <p:cNvSpPr>
            <a:spLocks noGrp="1"/>
          </p:cNvSpPr>
          <p:nvPr>
            <p:ph idx="1"/>
          </p:nvPr>
        </p:nvSpPr>
        <p:spPr bwMode="auto">
          <a:xfrm>
            <a:off x="457200" y="1417638"/>
            <a:ext cx="84582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External environment changes</a:t>
            </a:r>
          </a:p>
          <a:p>
            <a:r>
              <a:rPr lang="en-US" altLang="en-US" dirty="0"/>
              <a:t>Competitors develop their activity systems</a:t>
            </a:r>
          </a:p>
          <a:p>
            <a:endParaRPr lang="en-US" altLang="en-US" dirty="0"/>
          </a:p>
          <a:p>
            <a:r>
              <a:rPr lang="en-US" altLang="en-US" dirty="0"/>
              <a:t>How activity systems are updated:</a:t>
            </a:r>
          </a:p>
          <a:p>
            <a:pPr lvl="1"/>
            <a:r>
              <a:rPr lang="en-US" altLang="en-US" dirty="0"/>
              <a:t>Add new activities</a:t>
            </a:r>
          </a:p>
          <a:p>
            <a:pPr lvl="1"/>
            <a:r>
              <a:rPr lang="en-US" altLang="en-US" dirty="0"/>
              <a:t>Remove activities that are no longer relevant</a:t>
            </a:r>
          </a:p>
          <a:p>
            <a:pPr lvl="1"/>
            <a:r>
              <a:rPr lang="en-US" altLang="en-US" dirty="0"/>
              <a:t>Upgrade activities that have become stale</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1">
            <a:extLst>
              <a:ext uri="{FF2B5EF4-FFF2-40B4-BE49-F238E27FC236}">
                <a16:creationId xmlns:a16="http://schemas.microsoft.com/office/drawing/2014/main" id="{4216AE9C-98D0-43C3-B63A-053B02A11625}"/>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The Vanguard Group’s Activity System - 1997</a:t>
            </a:r>
            <a:endParaRPr lang="en-US" altLang="en-US" dirty="0">
              <a:ea typeface="ヒラギノ角ゴ Pro W3" pitchFamily="122" charset="-128"/>
            </a:endParaRPr>
          </a:p>
        </p:txBody>
      </p:sp>
      <p:pic>
        <p:nvPicPr>
          <p:cNvPr id="100357" name="Picture 1" descr="A cluster map shows Vanguard Group's activity system in 1997.">
            <a:extLst>
              <a:ext uri="{FF2B5EF4-FFF2-40B4-BE49-F238E27FC236}">
                <a16:creationId xmlns:a16="http://schemas.microsoft.com/office/drawing/2014/main" id="{801613AA-C5CD-41C6-8A37-D44C99BF0E7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1352550"/>
            <a:ext cx="6096000" cy="467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54" name="Content Placeholder 2">
            <a:extLst>
              <a:ext uri="{FF2B5EF4-FFF2-40B4-BE49-F238E27FC236}">
                <a16:creationId xmlns:a16="http://schemas.microsoft.com/office/drawing/2014/main" id="{8532CFEB-CC29-4A4A-A6BA-73EBC477A6DC}"/>
              </a:ext>
            </a:extLst>
          </p:cNvPr>
          <p:cNvSpPr>
            <a:spLocks noGrp="1" noChangeArrowheads="1"/>
          </p:cNvSpPr>
          <p:nvPr>
            <p:ph sz="half" idx="2"/>
          </p:nvPr>
        </p:nvSpPr>
        <p:spPr bwMode="auto">
          <a:xfrm>
            <a:off x="118992" y="3687762"/>
            <a:ext cx="16764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4.8</a:t>
            </a:r>
          </a:p>
        </p:txBody>
      </p:sp>
      <p:sp>
        <p:nvSpPr>
          <p:cNvPr id="100356" name="Content Placeholder 1">
            <a:extLst>
              <a:ext uri="{FF2B5EF4-FFF2-40B4-BE49-F238E27FC236}">
                <a16:creationId xmlns:a16="http://schemas.microsoft.com/office/drawing/2014/main" id="{068E20F9-3129-47D8-85C7-88F2909ACEA4}"/>
              </a:ext>
            </a:extLst>
          </p:cNvPr>
          <p:cNvSpPr>
            <a:spLocks noGrp="1"/>
          </p:cNvSpPr>
          <p:nvPr>
            <p:ph sz="half" idx="1"/>
          </p:nvPr>
        </p:nvSpPr>
        <p:spPr bwMode="auto">
          <a:xfrm>
            <a:off x="1905000" y="6373813"/>
            <a:ext cx="7124700" cy="309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800" dirty="0">
                <a:latin typeface="Arial" panose="020B0604020202020204" pitchFamily="34" charset="0"/>
              </a:rPr>
              <a:t>Source: Adapted from N. Siggelkow (2002), “Evolution toward fit,” </a:t>
            </a:r>
            <a:r>
              <a:rPr lang="en-US" altLang="en-US" sz="800" i="1" dirty="0">
                <a:latin typeface="Arial" panose="020B0604020202020204" pitchFamily="34" charset="0"/>
              </a:rPr>
              <a:t>Administrative Science Quarterly </a:t>
            </a:r>
            <a:r>
              <a:rPr lang="en-US" altLang="en-US" sz="800" dirty="0">
                <a:latin typeface="Arial" panose="020B0604020202020204" pitchFamily="34" charset="0"/>
              </a:rPr>
              <a:t>47: 146.</a:t>
            </a:r>
          </a:p>
        </p:txBody>
      </p:sp>
      <p:sp>
        <p:nvSpPr>
          <p:cNvPr id="100355" name="Text Placeholder 2">
            <a:extLst>
              <a:ext uri="{FF2B5EF4-FFF2-40B4-BE49-F238E27FC236}">
                <a16:creationId xmlns:a16="http://schemas.microsoft.com/office/drawing/2014/main" id="{6B38499D-B21C-433A-902C-3218794288FA}"/>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7 long image description</a:t>
            </a:r>
            <a:endParaRPr lang="en-US" altLang="en-US"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1">
            <a:extLst>
              <a:ext uri="{FF2B5EF4-FFF2-40B4-BE49-F238E27FC236}">
                <a16:creationId xmlns:a16="http://schemas.microsoft.com/office/drawing/2014/main" id="{83369B6E-502A-4A00-8AF2-DDD991BD1AF3}"/>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The Vanguard Group’s Activity System - 2017</a:t>
            </a:r>
            <a:endParaRPr lang="en-US" altLang="en-US" dirty="0">
              <a:ea typeface="ヒラギノ角ゴ Pro W3" pitchFamily="122" charset="-128"/>
            </a:endParaRPr>
          </a:p>
        </p:txBody>
      </p:sp>
      <p:pic>
        <p:nvPicPr>
          <p:cNvPr id="102405" name="Picture 1" descr="A cluster map shows Vanguard Group's activity system in 2017.">
            <a:extLst>
              <a:ext uri="{FF2B5EF4-FFF2-40B4-BE49-F238E27FC236}">
                <a16:creationId xmlns:a16="http://schemas.microsoft.com/office/drawing/2014/main" id="{ABA38A98-A6CE-4BBD-9B76-0B81F3BB780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09801" y="1371600"/>
            <a:ext cx="6400800" cy="4858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02" name="Content Placeholder 2">
            <a:extLst>
              <a:ext uri="{FF2B5EF4-FFF2-40B4-BE49-F238E27FC236}">
                <a16:creationId xmlns:a16="http://schemas.microsoft.com/office/drawing/2014/main" id="{38AE4635-0298-4699-8D69-C3395D2BED54}"/>
              </a:ext>
            </a:extLst>
          </p:cNvPr>
          <p:cNvSpPr>
            <a:spLocks noGrp="1" noChangeArrowheads="1"/>
          </p:cNvSpPr>
          <p:nvPr>
            <p:ph sz="half" idx="2"/>
          </p:nvPr>
        </p:nvSpPr>
        <p:spPr bwMode="auto">
          <a:xfrm>
            <a:off x="381000" y="3505200"/>
            <a:ext cx="1600200" cy="407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4.9</a:t>
            </a:r>
          </a:p>
        </p:txBody>
      </p:sp>
      <p:sp>
        <p:nvSpPr>
          <p:cNvPr id="102404" name="Content Placeholder 1">
            <a:extLst>
              <a:ext uri="{FF2B5EF4-FFF2-40B4-BE49-F238E27FC236}">
                <a16:creationId xmlns:a16="http://schemas.microsoft.com/office/drawing/2014/main" id="{047F7DD4-9719-44B7-AAC6-0A148FA80F2D}"/>
              </a:ext>
            </a:extLst>
          </p:cNvPr>
          <p:cNvSpPr>
            <a:spLocks noGrp="1"/>
          </p:cNvSpPr>
          <p:nvPr>
            <p:ph sz="half" idx="1"/>
          </p:nvPr>
        </p:nvSpPr>
        <p:spPr bwMode="auto">
          <a:xfrm>
            <a:off x="2819400" y="6373813"/>
            <a:ext cx="5867400" cy="309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800" dirty="0">
                <a:latin typeface="Arial" panose="020B0604020202020204" pitchFamily="34" charset="0"/>
              </a:rPr>
              <a:t>Source: Adapted from N. Siggelkow (2002), “Evolution toward fit,” </a:t>
            </a:r>
            <a:r>
              <a:rPr lang="en-US" altLang="en-US" sz="800" i="1" dirty="0">
                <a:latin typeface="Arial" panose="020B0604020202020204" pitchFamily="34" charset="0"/>
              </a:rPr>
              <a:t>Administrative Science Quarterly </a:t>
            </a:r>
            <a:r>
              <a:rPr lang="en-US" altLang="en-US" sz="800" dirty="0">
                <a:latin typeface="Arial" panose="020B0604020202020204" pitchFamily="34" charset="0"/>
              </a:rPr>
              <a:t>47: 146.</a:t>
            </a:r>
          </a:p>
        </p:txBody>
      </p:sp>
      <p:sp>
        <p:nvSpPr>
          <p:cNvPr id="102403" name="Text Placeholder 2">
            <a:extLst>
              <a:ext uri="{FF2B5EF4-FFF2-40B4-BE49-F238E27FC236}">
                <a16:creationId xmlns:a16="http://schemas.microsoft.com/office/drawing/2014/main" id="{A7546AD9-8C34-45F9-8E38-CCB67A1EE6D2}"/>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8 long image description</a:t>
            </a:r>
            <a:endParaRPr lang="en-US" altLang="en-US"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9543327A-C24D-425B-97E1-3E67CC770AF1}"/>
              </a:ext>
            </a:extLst>
          </p:cNvPr>
          <p:cNvSpPr>
            <a:spLocks noGrp="1"/>
          </p:cNvSpPr>
          <p:nvPr>
            <p:ph type="title"/>
          </p:nvPr>
        </p:nvSpPr>
        <p:spPr bwMode="auto">
          <a:xfrm>
            <a:off x="0" y="2362200"/>
            <a:ext cx="9144000" cy="1887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Appendices</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Descriptions of Visual Graphics to Support</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Student Accessibility Needs</a:t>
            </a:r>
          </a:p>
        </p:txBody>
      </p:sp>
    </p:spTree>
    <p:extLst>
      <p:ext uri="{BB962C8B-B14F-4D97-AF65-F5344CB8AC3E}">
        <p14:creationId xmlns:p14="http://schemas.microsoft.com/office/powerpoint/2010/main" val="244616823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8E7F5AD8-4BA0-4C2D-B2C5-E8E29CFD54EE}"/>
              </a:ext>
            </a:extLst>
          </p:cNvPr>
          <p:cNvSpPr>
            <a:spLocks noGrp="1"/>
          </p:cNvSpPr>
          <p:nvPr>
            <p:ph type="title"/>
          </p:nvPr>
        </p:nvSpPr>
        <p:spPr/>
        <p:txBody>
          <a:bodyPr>
            <a:normAutofit fontScale="90000"/>
          </a:bodyPr>
          <a:lstStyle/>
          <a:p>
            <a:pPr>
              <a:defRPr/>
            </a:pPr>
            <a:r>
              <a:rPr lang="en-US" altLang="en-US" sz="4000" dirty="0">
                <a:latin typeface="Arial" charset="0"/>
                <a:cs typeface="Arial" charset="0"/>
              </a:rPr>
              <a:t>Learning Objectives </a:t>
            </a:r>
            <a:r>
              <a:rPr lang="en-US" altLang="en-US" sz="2200" dirty="0">
                <a:latin typeface="Arial" charset="0"/>
                <a:cs typeface="Arial" charset="0"/>
              </a:rPr>
              <a:t>(1 of 2)</a:t>
            </a:r>
          </a:p>
        </p:txBody>
      </p:sp>
      <p:sp>
        <p:nvSpPr>
          <p:cNvPr id="61442" name="Content Placeholder 2">
            <a:extLst>
              <a:ext uri="{FF2B5EF4-FFF2-40B4-BE49-F238E27FC236}">
                <a16:creationId xmlns:a16="http://schemas.microsoft.com/office/drawing/2014/main" id="{917271B9-DE9B-41BD-8D7B-B76B4FC514F4}"/>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1371600" indent="-1371600" eaLnBrk="1" hangingPunct="1">
              <a:buFont typeface="Arial" panose="020B0604020202020204" pitchFamily="34" charset="0"/>
              <a:buNone/>
            </a:pPr>
            <a:r>
              <a:rPr lang="en-US" altLang="en-US" sz="2400" dirty="0">
                <a:latin typeface="Arial" panose="020B0604020202020204" pitchFamily="34" charset="0"/>
                <a:cs typeface="Arial" panose="020B0604020202020204" pitchFamily="34" charset="0"/>
              </a:rPr>
              <a:t>LO 4-1	Differentiate among a firm’s core competencies, resources, capabilities, and activities.</a:t>
            </a:r>
          </a:p>
          <a:p>
            <a:pPr marL="1371600" indent="-1371600" eaLnBrk="1" hangingPunct="1">
              <a:buFont typeface="Arial" panose="020B0604020202020204" pitchFamily="34" charset="0"/>
              <a:buNone/>
            </a:pPr>
            <a:r>
              <a:rPr lang="en-US" altLang="en-US" sz="2400" dirty="0">
                <a:latin typeface="Arial" panose="020B0604020202020204" pitchFamily="34" charset="0"/>
                <a:cs typeface="Arial" panose="020B0604020202020204" pitchFamily="34" charset="0"/>
              </a:rPr>
              <a:t>LO 4-2	Compare and contrast tangible and intangible resources.</a:t>
            </a:r>
          </a:p>
          <a:p>
            <a:pPr marL="1371600" indent="-1371600" eaLnBrk="1" hangingPunct="1">
              <a:buFont typeface="Arial" panose="020B0604020202020204" pitchFamily="34" charset="0"/>
              <a:buNone/>
            </a:pPr>
            <a:r>
              <a:rPr lang="en-US" altLang="en-US" sz="2400" dirty="0">
                <a:latin typeface="Arial" panose="020B0604020202020204" pitchFamily="34" charset="0"/>
                <a:cs typeface="Arial" panose="020B0604020202020204" pitchFamily="34" charset="0"/>
              </a:rPr>
              <a:t>LO 4-3	Evaluate the two critical assumptions behind the resource-based view.</a:t>
            </a:r>
          </a:p>
          <a:p>
            <a:pPr marL="1371600" indent="-1371600" eaLnBrk="1" hangingPunct="1">
              <a:buFont typeface="Arial" panose="020B0604020202020204" pitchFamily="34" charset="0"/>
              <a:buNone/>
            </a:pPr>
            <a:r>
              <a:rPr lang="en-US" altLang="en-US" sz="2400" dirty="0">
                <a:latin typeface="Arial" panose="020B0604020202020204" pitchFamily="34" charset="0"/>
                <a:cs typeface="Arial" panose="020B0604020202020204" pitchFamily="34" charset="0"/>
              </a:rPr>
              <a:t>LO 4-4	Apply the VRIO framework to assess the competitive implications of a firm’s resources.</a:t>
            </a:r>
          </a:p>
          <a:p>
            <a:pPr marL="1371600" indent="-1371600" eaLnBrk="1" hangingPunct="1">
              <a:buFont typeface="Arial" panose="020B0604020202020204" pitchFamily="34" charset="0"/>
              <a:buNone/>
            </a:pPr>
            <a:r>
              <a:rPr lang="en-US" altLang="en-US" sz="2400" dirty="0">
                <a:latin typeface="Arial" panose="020B0604020202020204" pitchFamily="34" charset="0"/>
                <a:cs typeface="Arial" panose="020B0604020202020204" pitchFamily="34" charset="0"/>
              </a:rPr>
              <a:t>LO 4-5	Evaluate different conditions that allow a firm to sustain a 	competitive advantage.</a:t>
            </a:r>
          </a:p>
          <a:p>
            <a:pPr marL="1371600" indent="-1371600" eaLnBrk="1" hangingPunct="1">
              <a:buFont typeface="Arial" panose="020B0604020202020204" pitchFamily="34" charset="0"/>
              <a:buNone/>
            </a:pPr>
            <a:endParaRPr lang="en-US" altLang="en-US" sz="2000" dirty="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4449" name="Title 9">
            <a:extLst>
              <a:ext uri="{FF2B5EF4-FFF2-40B4-BE49-F238E27FC236}">
                <a16:creationId xmlns:a16="http://schemas.microsoft.com/office/drawing/2014/main" id="{49EF7CE8-20EA-45FE-9994-4D49C168EE0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Appendix 1 </a:t>
            </a:r>
            <a:r>
              <a:rPr lang="en-US" altLang="en-US" dirty="0">
                <a:ea typeface="ヒラギノ角ゴ Pro W3" pitchFamily="122" charset="-128"/>
              </a:rPr>
              <a:t>The AFI Strategy Framework</a:t>
            </a:r>
            <a:endParaRPr lang="en-US" altLang="en-US" dirty="0"/>
          </a:p>
        </p:txBody>
      </p:sp>
      <p:sp>
        <p:nvSpPr>
          <p:cNvPr id="104450" name="Content Placeholder 10">
            <a:extLst>
              <a:ext uri="{FF2B5EF4-FFF2-40B4-BE49-F238E27FC236}">
                <a16:creationId xmlns:a16="http://schemas.microsoft.com/office/drawing/2014/main" id="{E7FA4DA2-F494-43CB-8F60-402793CF5949}"/>
              </a:ext>
            </a:extLst>
          </p:cNvPr>
          <p:cNvSpPr>
            <a:spLocks noGrp="1"/>
          </p:cNvSpPr>
          <p:nvPr>
            <p:ph idx="1"/>
          </p:nvPr>
        </p:nvSpPr>
        <p:spPr bwMode="auto">
          <a:xfrm>
            <a:off x="457200" y="1371600"/>
            <a:ext cx="8229600"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sz="1200" dirty="0"/>
              <a:t>The important inside circle is titled "Gaining and Sustaining a Competitive Advantage" that is at the very center of the image, with five different circles on the outside of it. Arrows go back and forth from the center circle to each of the five outer circles. The five outer circles are labeled: (1) Getting Started, (2) External and Internal Analysis, (3) Formulation: Business Strategy, (4) Formulation, Corporate Strategy, and (5) Implementation.</a:t>
            </a:r>
          </a:p>
          <a:p>
            <a:pPr marL="0" indent="0" eaLnBrk="1" hangingPunct="1">
              <a:buFont typeface="Arial" panose="020B0604020202020204" pitchFamily="34" charset="0"/>
              <a:buNone/>
            </a:pPr>
            <a:r>
              <a:rPr lang="en-US" altLang="en-US" sz="1200" dirty="0"/>
              <a:t>Each of these outer five circles have a brief description beside them to explain what the circle means:</a:t>
            </a:r>
          </a:p>
          <a:p>
            <a:pPr marL="0" indent="0" eaLnBrk="1" hangingPunct="1">
              <a:buFont typeface="Arial" panose="020B0604020202020204" pitchFamily="34" charset="0"/>
              <a:buNone/>
            </a:pPr>
            <a:r>
              <a:rPr lang="en-US" altLang="en-US" sz="1200" dirty="0"/>
              <a:t>Under the first outer circle titled "Getting Started," it says: Part 1, Strategy Analysis, "What is Strategy (Chapter 1)" and "Strategic Leadership: Managing the Strategy Process (Chapter 2)."</a:t>
            </a:r>
          </a:p>
          <a:p>
            <a:pPr marL="0" indent="0" eaLnBrk="1" hangingPunct="1">
              <a:buFont typeface="Arial" panose="020B0604020202020204" pitchFamily="34" charset="0"/>
              <a:buNone/>
            </a:pPr>
            <a:r>
              <a:rPr lang="en-US" altLang="en-US" sz="1200" dirty="0"/>
              <a:t>Under the second outer circle titled "External and Internal Analysis," it says: Part 1, Strategy Analysis, "External Analysis: Industry Structure, Competitive Forces and Strategic Groups (Chapter 3)," "Internal Analysis: Resources, Capabilities and Core Competencies (Chapter 4)," and "Competitive Advantage, Firm Performance, and Business Models (Chapter 5)."</a:t>
            </a:r>
          </a:p>
          <a:p>
            <a:pPr marL="0" indent="0" eaLnBrk="1" hangingPunct="1">
              <a:buFont typeface="Arial" panose="020B0604020202020204" pitchFamily="34" charset="0"/>
              <a:buNone/>
            </a:pPr>
            <a:r>
              <a:rPr lang="en-US" altLang="en-US" sz="1200" dirty="0"/>
              <a:t>Under the third outer circle titled "Formulation: Business Strategy," it says: Part 2, Strategy Formulation, "Business Strategy: Differentiation, Cost Leadership and Integration (Chapter 6)" and "Business Strategy, Innovation and Entrepreneurship (Chapter 7)."</a:t>
            </a:r>
          </a:p>
          <a:p>
            <a:pPr marL="0" indent="0" eaLnBrk="1" hangingPunct="1">
              <a:buFont typeface="Arial" panose="020B0604020202020204" pitchFamily="34" charset="0"/>
              <a:buNone/>
            </a:pPr>
            <a:r>
              <a:rPr lang="en-US" altLang="en-US" sz="1200" dirty="0"/>
              <a:t>Under the fourth outer circle titled "Formulation: Corporate Strategy," it says: Part 2, Strategy Formulation, "Corporate Strategy: Vertical Integration and Diversification (Chapter 8)," "Corporate Strategy: Strategic Alliances, Mergers and Acquisitions (Chapter 9)," and "Global Strategy: Competing Around the World (Chapter 10)."</a:t>
            </a:r>
          </a:p>
          <a:p>
            <a:pPr marL="0" indent="0" eaLnBrk="1" hangingPunct="1">
              <a:buFont typeface="Arial" panose="020B0604020202020204" pitchFamily="34" charset="0"/>
              <a:buNone/>
            </a:pPr>
            <a:r>
              <a:rPr lang="en-US" altLang="en-US" sz="1200" dirty="0"/>
              <a:t>Under the fifth outer circle titled "Implementation," it says: Part 3, Strategy Implementation, "Organizational Design: Structure, Culture and Control (Chapter 11)," and "Corporate Governance and Business Ethics (Chapter 12)."</a:t>
            </a:r>
          </a:p>
        </p:txBody>
      </p:sp>
      <p:sp>
        <p:nvSpPr>
          <p:cNvPr id="104451" name="Text Placeholder 12">
            <a:extLst>
              <a:ext uri="{FF2B5EF4-FFF2-40B4-BE49-F238E27FC236}">
                <a16:creationId xmlns:a16="http://schemas.microsoft.com/office/drawing/2014/main" id="{DB541772-77BF-4D4A-8939-437C61E5B8E3}"/>
              </a:ext>
            </a:extLst>
          </p:cNvPr>
          <p:cNvSpPr>
            <a:spLocks noGrp="1"/>
          </p:cNvSpPr>
          <p:nvPr>
            <p:ph type="body" sz="quarter" idx="16"/>
          </p:nvPr>
        </p:nvSpPr>
        <p:spPr bwMode="auto">
          <a:xfrm>
            <a:off x="3886200" y="6553200"/>
            <a:ext cx="13716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2" action="ppaction://hlinksldjump"/>
              </a:rPr>
              <a:t>Return to slide</a:t>
            </a:r>
            <a:endParaRPr lang="en-US" altLang="en-US"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5473" name="Title 9">
            <a:extLst>
              <a:ext uri="{FF2B5EF4-FFF2-40B4-BE49-F238E27FC236}">
                <a16:creationId xmlns:a16="http://schemas.microsoft.com/office/drawing/2014/main" id="{5043AF2A-0B1E-4142-BEA0-D1D809737A2C}"/>
              </a:ext>
            </a:extLst>
          </p:cNvPr>
          <p:cNvSpPr>
            <a:spLocks noGrp="1"/>
          </p:cNvSpPr>
          <p:nvPr>
            <p:ph type="title"/>
          </p:nvPr>
        </p:nvSpPr>
        <p:spPr bwMode="auto">
          <a:xfrm>
            <a:off x="23813"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t>Appendix 2 </a:t>
            </a:r>
            <a:r>
              <a:rPr lang="en-IN" altLang="en-US" sz="3200" dirty="0"/>
              <a:t>Links to Competitive Advantage and Superior Firm Performance</a:t>
            </a:r>
            <a:endParaRPr lang="en-US" altLang="en-US" sz="3200" dirty="0"/>
          </a:p>
        </p:txBody>
      </p:sp>
      <p:sp>
        <p:nvSpPr>
          <p:cNvPr id="105474" name="Content Placeholder 10">
            <a:extLst>
              <a:ext uri="{FF2B5EF4-FFF2-40B4-BE49-F238E27FC236}">
                <a16:creationId xmlns:a16="http://schemas.microsoft.com/office/drawing/2014/main" id="{A6D852F6-3C0C-40B9-AD02-9685D5777A56}"/>
              </a:ext>
            </a:extLst>
          </p:cNvPr>
          <p:cNvSpPr>
            <a:spLocks noGrp="1"/>
          </p:cNvSpPr>
          <p:nvPr>
            <p:ph idx="1"/>
          </p:nvPr>
        </p:nvSpPr>
        <p:spPr bwMode="auto">
          <a:xfrm>
            <a:off x="457200" y="1371600"/>
            <a:ext cx="8229600"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The first box is titled "Resources" and has an arrow pointing towards the second box titled "Core Competencies." The third box is titled "Capabilities" and has an arrow pointing towards the second box titled "Core Competencies." The second box titled "Core Competencies" has an arrow pointing towards a fourth box titled "Activities." The fourth "Activities" box has an arrow pointing towards a fifth box titled "Competitive Advantage." The fifth box titled "Competitive Advantage" has an arrow pointing towards a sixth box titled "Superior Firm Performance." The sixth box titled "Superior Firm Performance has two arrows coming out of it, one pointing towards the first box titled "Resources," and one pointing towards the third box titled "Capabilities." Labels along these arrow lines are titled "Reinvest, Hone, and Upgrade."</a:t>
            </a:r>
          </a:p>
        </p:txBody>
      </p:sp>
      <p:sp>
        <p:nvSpPr>
          <p:cNvPr id="105475" name="Text Placeholder 12">
            <a:extLst>
              <a:ext uri="{FF2B5EF4-FFF2-40B4-BE49-F238E27FC236}">
                <a16:creationId xmlns:a16="http://schemas.microsoft.com/office/drawing/2014/main" id="{218704B6-CB5A-4126-A2E1-B5A2BD850A73}"/>
              </a:ext>
            </a:extLst>
          </p:cNvPr>
          <p:cNvSpPr>
            <a:spLocks noGrp="1"/>
          </p:cNvSpPr>
          <p:nvPr>
            <p:ph type="body" sz="quarter" idx="16"/>
          </p:nvPr>
        </p:nvSpPr>
        <p:spPr bwMode="auto">
          <a:xfrm>
            <a:off x="3886200" y="6477000"/>
            <a:ext cx="1371600" cy="176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6497" name="Title 9">
            <a:extLst>
              <a:ext uri="{FF2B5EF4-FFF2-40B4-BE49-F238E27FC236}">
                <a16:creationId xmlns:a16="http://schemas.microsoft.com/office/drawing/2014/main" id="{59C2558F-787D-4AC4-A2DD-91B4C1602DA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3 Tangible and Intangible Resources</a:t>
            </a:r>
          </a:p>
        </p:txBody>
      </p:sp>
      <p:sp>
        <p:nvSpPr>
          <p:cNvPr id="106498" name="Content Placeholder 10">
            <a:extLst>
              <a:ext uri="{FF2B5EF4-FFF2-40B4-BE49-F238E27FC236}">
                <a16:creationId xmlns:a16="http://schemas.microsoft.com/office/drawing/2014/main" id="{5C8AFCD4-976B-46A4-BCF8-6E516724EE10}"/>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This image shows a box, titled "Resources" that points to two boxes, one titled "Tangible" and the other titled "Intangible." Tangible resources include visible, physical attributes such as labor, capital, land, buildings, plant, equipment, and supplies. Intangible resources include invisible, non-physical attributes such as culture, knowledge, brand equity, reputation, and intellectual property such as patents, designs, copyrights, trademarks and trade secrets.</a:t>
            </a:r>
          </a:p>
        </p:txBody>
      </p:sp>
      <p:sp>
        <p:nvSpPr>
          <p:cNvPr id="106499" name="Text Placeholder 12">
            <a:extLst>
              <a:ext uri="{FF2B5EF4-FFF2-40B4-BE49-F238E27FC236}">
                <a16:creationId xmlns:a16="http://schemas.microsoft.com/office/drawing/2014/main" id="{725D4992-7CDF-46A6-8B02-AF770CD990C5}"/>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7521" name="Title 9">
            <a:extLst>
              <a:ext uri="{FF2B5EF4-FFF2-40B4-BE49-F238E27FC236}">
                <a16:creationId xmlns:a16="http://schemas.microsoft.com/office/drawing/2014/main" id="{E5238A3C-8B55-4644-9880-D9AD31492EA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Appendix 4 The VRIO Decision Tree</a:t>
            </a:r>
          </a:p>
        </p:txBody>
      </p:sp>
      <p:sp>
        <p:nvSpPr>
          <p:cNvPr id="107522" name="Content Placeholder 10">
            <a:extLst>
              <a:ext uri="{FF2B5EF4-FFF2-40B4-BE49-F238E27FC236}">
                <a16:creationId xmlns:a16="http://schemas.microsoft.com/office/drawing/2014/main" id="{105E03B8-A3C7-4F19-9715-6CF6912E535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It is a decision tree to decide if the resource, capability, or competency under consideration fulfills the V R I O requirements. Each of the attributes accumulate. Only if a firm’s managers are able to answer “yes” four times to the attributes listed in the decision tree is the resource in question a core competency that underpins a firm’s sustainable competitive advantage.</a:t>
            </a:r>
          </a:p>
          <a:p>
            <a:pPr marL="0" indent="0">
              <a:buFont typeface="Arial" panose="020B0604020202020204" pitchFamily="34" charset="0"/>
              <a:buNone/>
            </a:pPr>
            <a:r>
              <a:rPr lang="en-US" altLang="en-US" sz="2000" dirty="0"/>
              <a:t>Is the Resource Capability or Competency Valuable? If no, then there is a Competitive Disadvantage. If yes...</a:t>
            </a:r>
          </a:p>
          <a:p>
            <a:pPr marL="0" indent="0">
              <a:buFont typeface="Arial" panose="020B0604020202020204" pitchFamily="34" charset="0"/>
              <a:buNone/>
            </a:pPr>
            <a:r>
              <a:rPr lang="en-US" altLang="en-US" sz="2000" dirty="0"/>
              <a:t>Is the Resource Capability or Competency Rare? If no, then there is a Competitive Parity. If yes...</a:t>
            </a:r>
          </a:p>
          <a:p>
            <a:pPr marL="0" indent="0">
              <a:buFont typeface="Arial" panose="020B0604020202020204" pitchFamily="34" charset="0"/>
              <a:buNone/>
            </a:pPr>
            <a:r>
              <a:rPr lang="en-US" altLang="en-US" sz="2000" dirty="0"/>
              <a:t>Is the Resource Capability or Costly to Imitate? If no, then there is a Temporary Competitive Advantage. If yes...</a:t>
            </a:r>
          </a:p>
          <a:p>
            <a:pPr marL="0" indent="0">
              <a:buFont typeface="Arial" panose="020B0604020202020204" pitchFamily="34" charset="0"/>
              <a:buNone/>
            </a:pPr>
            <a:r>
              <a:rPr lang="en-US" altLang="en-US" sz="2000" dirty="0"/>
              <a:t>Is the Resource Capability or Competency Organized to Capture Value? If no, then there is a Temporary Competitive Advantage. If yes, then there is a Sustainable Competitive Advantage.</a:t>
            </a:r>
          </a:p>
        </p:txBody>
      </p:sp>
      <p:sp>
        <p:nvSpPr>
          <p:cNvPr id="107523" name="Text Placeholder 12">
            <a:extLst>
              <a:ext uri="{FF2B5EF4-FFF2-40B4-BE49-F238E27FC236}">
                <a16:creationId xmlns:a16="http://schemas.microsoft.com/office/drawing/2014/main" id="{AB2DAACB-AD64-4413-BF25-FFE178857733}"/>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8545" name="Title 9">
            <a:extLst>
              <a:ext uri="{FF2B5EF4-FFF2-40B4-BE49-F238E27FC236}">
                <a16:creationId xmlns:a16="http://schemas.microsoft.com/office/drawing/2014/main" id="{61AE3979-4F75-4585-BCC2-246F8C68A0BA}"/>
              </a:ext>
            </a:extLst>
          </p:cNvPr>
          <p:cNvSpPr>
            <a:spLocks noGrp="1"/>
          </p:cNvSpPr>
          <p:nvPr>
            <p:ph type="title"/>
          </p:nvPr>
        </p:nvSpPr>
        <p:spPr bwMode="auto">
          <a:xfrm>
            <a:off x="0" y="228600"/>
            <a:ext cx="89916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Appendix 5 The Bathtub Metaphor</a:t>
            </a:r>
          </a:p>
        </p:txBody>
      </p:sp>
      <p:sp>
        <p:nvSpPr>
          <p:cNvPr id="108546" name="Content Placeholder 10">
            <a:extLst>
              <a:ext uri="{FF2B5EF4-FFF2-40B4-BE49-F238E27FC236}">
                <a16:creationId xmlns:a16="http://schemas.microsoft.com/office/drawing/2014/main" id="{A54C8891-7524-45CA-B41C-D95351C52DBF}"/>
              </a:ext>
            </a:extLst>
          </p:cNvPr>
          <p:cNvSpPr>
            <a:spLocks noGrp="1"/>
          </p:cNvSpPr>
          <p:nvPr>
            <p:ph idx="1"/>
          </p:nvPr>
        </p:nvSpPr>
        <p:spPr bwMode="auto">
          <a:xfrm>
            <a:off x="457200" y="1371600"/>
            <a:ext cx="8229600" cy="495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800" dirty="0"/>
              <a:t>This image shows a bathtub that is being filled with water. The amount of water in the bathtub indicates a company’s level of a specific intangible resource stock—such as its dynamic capabilities, new product development, engineering expertise, innovation capability, reputation for quality, and so on. </a:t>
            </a:r>
          </a:p>
          <a:p>
            <a:pPr marL="0" indent="0">
              <a:buFont typeface="Arial" panose="020B0604020202020204" pitchFamily="34" charset="0"/>
              <a:buNone/>
            </a:pPr>
            <a:r>
              <a:rPr lang="en-US" altLang="en-US" sz="1800" dirty="0"/>
              <a:t>Intangible resource stocks are built through investments over time. These resource flows are represented in the drawing by the different faucets, from which water flows into the tub. These faucets indicate investments the firm can make in different intangible resources. Investments in building an innovation capability, for example, differ from investments made in marketing expertise. Each investment flow would be represented by a different faucet. </a:t>
            </a:r>
          </a:p>
          <a:p>
            <a:pPr marL="0" indent="0">
              <a:buFont typeface="Arial" panose="020B0604020202020204" pitchFamily="34" charset="0"/>
              <a:buNone/>
            </a:pPr>
            <a:r>
              <a:rPr lang="en-US" altLang="en-US" sz="1800" dirty="0"/>
              <a:t>How fast the bathtub fills, however, also depends on how much water leaks out of the tub. The outflows represent a reduction in the firm’s intangible resource stocks. Resource leak-age might occur through employee turnover, especially if key employees leave. Significant resource leakage can erode a firm’s competitive advantage. A reduction in resource stocks can occur if a firm does not engage in a specific activity for some time and forgets how to do this activity well.</a:t>
            </a:r>
          </a:p>
        </p:txBody>
      </p:sp>
      <p:sp>
        <p:nvSpPr>
          <p:cNvPr id="108547" name="Text Placeholder 12">
            <a:extLst>
              <a:ext uri="{FF2B5EF4-FFF2-40B4-BE49-F238E27FC236}">
                <a16:creationId xmlns:a16="http://schemas.microsoft.com/office/drawing/2014/main" id="{EF595D7E-C47F-438A-8F56-88EB244E4140}"/>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9569" name="Title 9">
            <a:extLst>
              <a:ext uri="{FF2B5EF4-FFF2-40B4-BE49-F238E27FC236}">
                <a16:creationId xmlns:a16="http://schemas.microsoft.com/office/drawing/2014/main" id="{E594DE8D-02AC-4632-9B14-95213761884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Appendix 6 </a:t>
            </a:r>
            <a:r>
              <a:rPr lang="en-IN" altLang="en-US" dirty="0"/>
              <a:t>A Generic Value Chain</a:t>
            </a:r>
            <a:endParaRPr lang="en-US" altLang="en-US" dirty="0"/>
          </a:p>
        </p:txBody>
      </p:sp>
      <p:sp>
        <p:nvSpPr>
          <p:cNvPr id="109570" name="Content Placeholder 10">
            <a:extLst>
              <a:ext uri="{FF2B5EF4-FFF2-40B4-BE49-F238E27FC236}">
                <a16:creationId xmlns:a16="http://schemas.microsoft.com/office/drawing/2014/main" id="{20A43816-57AE-47D6-A726-C2C694F90354}"/>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spcBef>
                <a:spcPct val="0"/>
              </a:spcBef>
              <a:spcAft>
                <a:spcPts val="600"/>
              </a:spcAft>
              <a:buFont typeface="Arial" panose="020B0604020202020204" pitchFamily="34" charset="0"/>
              <a:buNone/>
            </a:pPr>
            <a:r>
              <a:rPr lang="en-US" altLang="en-US" sz="1800" dirty="0"/>
              <a:t>The primary activities add value directly as the firm transforms inputs into outputs—from raw materials through production phases to sales and marketing and finally customer service, specifically:</a:t>
            </a:r>
          </a:p>
          <a:p>
            <a:pPr marL="0" indent="0">
              <a:spcBef>
                <a:spcPct val="0"/>
              </a:spcBef>
              <a:spcAft>
                <a:spcPts val="600"/>
              </a:spcAft>
              <a:buFont typeface="Arial" panose="020B0604020202020204" pitchFamily="34" charset="0"/>
              <a:buNone/>
            </a:pPr>
            <a:r>
              <a:rPr lang="en-US" altLang="en-US" sz="1800" dirty="0"/>
              <a:t>•Supply chain management.</a:t>
            </a:r>
          </a:p>
          <a:p>
            <a:pPr marL="0" indent="0">
              <a:spcBef>
                <a:spcPct val="0"/>
              </a:spcBef>
              <a:spcAft>
                <a:spcPts val="600"/>
              </a:spcAft>
              <a:buFont typeface="Arial" panose="020B0604020202020204" pitchFamily="34" charset="0"/>
              <a:buNone/>
            </a:pPr>
            <a:r>
              <a:rPr lang="en-US" altLang="en-US" sz="1800" dirty="0"/>
              <a:t>•Operations.</a:t>
            </a:r>
          </a:p>
          <a:p>
            <a:pPr marL="0" indent="0">
              <a:spcBef>
                <a:spcPct val="0"/>
              </a:spcBef>
              <a:spcAft>
                <a:spcPts val="600"/>
              </a:spcAft>
              <a:buFont typeface="Arial" panose="020B0604020202020204" pitchFamily="34" charset="0"/>
              <a:buNone/>
            </a:pPr>
            <a:r>
              <a:rPr lang="en-US" altLang="en-US" sz="1800" dirty="0"/>
              <a:t>•Distribution.</a:t>
            </a:r>
          </a:p>
          <a:p>
            <a:pPr marL="0" indent="0">
              <a:spcBef>
                <a:spcPct val="0"/>
              </a:spcBef>
              <a:spcAft>
                <a:spcPts val="600"/>
              </a:spcAft>
              <a:buFont typeface="Arial" panose="020B0604020202020204" pitchFamily="34" charset="0"/>
              <a:buNone/>
            </a:pPr>
            <a:r>
              <a:rPr lang="en-US" altLang="en-US" sz="1800" dirty="0"/>
              <a:t>•Marketing and sales.</a:t>
            </a:r>
          </a:p>
          <a:p>
            <a:pPr marL="0" indent="0">
              <a:spcBef>
                <a:spcPct val="0"/>
              </a:spcBef>
              <a:spcAft>
                <a:spcPts val="600"/>
              </a:spcAft>
              <a:buFont typeface="Arial" panose="020B0604020202020204" pitchFamily="34" charset="0"/>
              <a:buNone/>
            </a:pPr>
            <a:r>
              <a:rPr lang="en-US" altLang="en-US" sz="1800" dirty="0"/>
              <a:t>•After-sales service</a:t>
            </a:r>
          </a:p>
          <a:p>
            <a:pPr marL="0" indent="0">
              <a:spcBef>
                <a:spcPct val="0"/>
              </a:spcBef>
              <a:spcAft>
                <a:spcPts val="600"/>
              </a:spcAft>
              <a:buFont typeface="Arial" panose="020B0604020202020204" pitchFamily="34" charset="0"/>
              <a:buNone/>
            </a:pPr>
            <a:endParaRPr lang="en-US" altLang="en-US" sz="1800" dirty="0"/>
          </a:p>
          <a:p>
            <a:pPr marL="0" indent="0">
              <a:spcBef>
                <a:spcPct val="0"/>
              </a:spcBef>
              <a:spcAft>
                <a:spcPts val="600"/>
              </a:spcAft>
              <a:buFont typeface="Arial" panose="020B0604020202020204" pitchFamily="34" charset="0"/>
              <a:buNone/>
            </a:pPr>
            <a:r>
              <a:rPr lang="en-US" altLang="en-US" sz="1800" dirty="0"/>
              <a:t>Other activities, called support activities, add value indirectly. These activities include:</a:t>
            </a:r>
          </a:p>
          <a:p>
            <a:pPr marL="0" indent="0">
              <a:spcBef>
                <a:spcPct val="0"/>
              </a:spcBef>
              <a:spcAft>
                <a:spcPts val="600"/>
              </a:spcAft>
              <a:buFont typeface="Arial" panose="020B0604020202020204" pitchFamily="34" charset="0"/>
              <a:buNone/>
            </a:pPr>
            <a:r>
              <a:rPr lang="en-US" altLang="en-US" sz="1800" dirty="0"/>
              <a:t>•Research and development (R&amp;D).</a:t>
            </a:r>
          </a:p>
          <a:p>
            <a:pPr marL="0" indent="0">
              <a:spcBef>
                <a:spcPct val="0"/>
              </a:spcBef>
              <a:spcAft>
                <a:spcPts val="600"/>
              </a:spcAft>
              <a:buFont typeface="Arial" panose="020B0604020202020204" pitchFamily="34" charset="0"/>
              <a:buNone/>
            </a:pPr>
            <a:r>
              <a:rPr lang="en-US" altLang="en-US" sz="1800" dirty="0"/>
              <a:t>•Information systems.</a:t>
            </a:r>
          </a:p>
          <a:p>
            <a:pPr marL="0" indent="0">
              <a:spcBef>
                <a:spcPct val="0"/>
              </a:spcBef>
              <a:spcAft>
                <a:spcPts val="600"/>
              </a:spcAft>
              <a:buFont typeface="Arial" panose="020B0604020202020204" pitchFamily="34" charset="0"/>
              <a:buNone/>
            </a:pPr>
            <a:r>
              <a:rPr lang="en-US" altLang="en-US" sz="1800" dirty="0"/>
              <a:t>•Human resources.</a:t>
            </a:r>
          </a:p>
          <a:p>
            <a:pPr marL="0" indent="0">
              <a:spcBef>
                <a:spcPct val="0"/>
              </a:spcBef>
              <a:spcAft>
                <a:spcPts val="600"/>
              </a:spcAft>
              <a:buFont typeface="Arial" panose="020B0604020202020204" pitchFamily="34" charset="0"/>
              <a:buNone/>
            </a:pPr>
            <a:r>
              <a:rPr lang="en-US" altLang="en-US" sz="1800" dirty="0"/>
              <a:t>•Accounting and finance.</a:t>
            </a:r>
          </a:p>
          <a:p>
            <a:pPr marL="0" indent="0">
              <a:spcBef>
                <a:spcPct val="0"/>
              </a:spcBef>
              <a:spcAft>
                <a:spcPts val="600"/>
              </a:spcAft>
              <a:buFont typeface="Arial" panose="020B0604020202020204" pitchFamily="34" charset="0"/>
              <a:buNone/>
            </a:pPr>
            <a:r>
              <a:rPr lang="en-US" altLang="en-US" sz="1800" dirty="0"/>
              <a:t>•Firm infrastructure including processes, policies, and procedures</a:t>
            </a:r>
          </a:p>
        </p:txBody>
      </p:sp>
      <p:sp>
        <p:nvSpPr>
          <p:cNvPr id="109571" name="Text Placeholder 12">
            <a:extLst>
              <a:ext uri="{FF2B5EF4-FFF2-40B4-BE49-F238E27FC236}">
                <a16:creationId xmlns:a16="http://schemas.microsoft.com/office/drawing/2014/main" id="{1599A424-85F1-449A-911B-02ACBAE056D3}"/>
              </a:ext>
            </a:extLst>
          </p:cNvPr>
          <p:cNvSpPr>
            <a:spLocks noGrp="1"/>
          </p:cNvSpPr>
          <p:nvPr>
            <p:ph type="body" sz="quarter" idx="16"/>
          </p:nvPr>
        </p:nvSpPr>
        <p:spPr bwMode="auto">
          <a:xfrm>
            <a:off x="3886200" y="6605587"/>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0593" name="Title 9">
            <a:extLst>
              <a:ext uri="{FF2B5EF4-FFF2-40B4-BE49-F238E27FC236}">
                <a16:creationId xmlns:a16="http://schemas.microsoft.com/office/drawing/2014/main" id="{2F53A640-EB5F-4C73-8975-049B625262E6}"/>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Appendix 7 The Vanguard Group’s Activity System - 1997</a:t>
            </a:r>
          </a:p>
        </p:txBody>
      </p:sp>
      <p:sp>
        <p:nvSpPr>
          <p:cNvPr id="110594" name="Content Placeholder 10">
            <a:extLst>
              <a:ext uri="{FF2B5EF4-FFF2-40B4-BE49-F238E27FC236}">
                <a16:creationId xmlns:a16="http://schemas.microsoft.com/office/drawing/2014/main" id="{D5C888FD-4F61-435D-8842-6A4A82DDE8E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spcBef>
                <a:spcPct val="0"/>
              </a:spcBef>
              <a:spcAft>
                <a:spcPts val="600"/>
              </a:spcAft>
              <a:buFont typeface="Arial" panose="020B0604020202020204" pitchFamily="34" charset="0"/>
              <a:buNone/>
            </a:pPr>
            <a:r>
              <a:rPr lang="en-US" altLang="en-US" sz="1800" dirty="0"/>
              <a:t>This image represents the unique set of interconnected activities of The Vanguard Group in 1997. There are six larger ovals which depict Vanguard’s strategic core activities: strict cost control, direct distribution, low expenses with savings passed on to clients, offering of a broad array of mutual funds, efficient investment management approach, and straightforward client communication and education. These six strategic themes are supported by clusters of tightly linked activities (smaller circles), further reinforcing the strategic activity network.</a:t>
            </a:r>
          </a:p>
        </p:txBody>
      </p:sp>
      <p:sp>
        <p:nvSpPr>
          <p:cNvPr id="110595" name="Text Placeholder 12">
            <a:extLst>
              <a:ext uri="{FF2B5EF4-FFF2-40B4-BE49-F238E27FC236}">
                <a16:creationId xmlns:a16="http://schemas.microsoft.com/office/drawing/2014/main" id="{377B6FCC-F346-430B-B9C7-D85DAEBDD5C9}"/>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1617" name="Title 9">
            <a:extLst>
              <a:ext uri="{FF2B5EF4-FFF2-40B4-BE49-F238E27FC236}">
                <a16:creationId xmlns:a16="http://schemas.microsoft.com/office/drawing/2014/main" id="{A7D05B86-CFC5-48B5-A28B-C76F586BD9DB}"/>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Appendix 8 The Vanguard Group’s Activity System - 2017</a:t>
            </a:r>
          </a:p>
        </p:txBody>
      </p:sp>
      <p:sp>
        <p:nvSpPr>
          <p:cNvPr id="111618" name="Content Placeholder 10">
            <a:extLst>
              <a:ext uri="{FF2B5EF4-FFF2-40B4-BE49-F238E27FC236}">
                <a16:creationId xmlns:a16="http://schemas.microsoft.com/office/drawing/2014/main" id="{CAFC5B7C-C9E1-4ED0-94AC-D7465AAD3FC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spcBef>
                <a:spcPct val="0"/>
              </a:spcBef>
              <a:spcAft>
                <a:spcPts val="600"/>
              </a:spcAft>
              <a:buFont typeface="Arial" panose="020B0604020202020204" pitchFamily="34" charset="0"/>
              <a:buNone/>
            </a:pPr>
            <a:r>
              <a:rPr lang="en-US" altLang="en-US" sz="1800" dirty="0"/>
              <a:t>This image represents the unique set of interconnected activities of The Vanguard Group in 2017. The system had evolved over time as Vanguard’s management added a new core activity—customer segmentation—to the six core activities already in place in 1997 (still valid in 2017). Vanguard’s managers put in place the customer-segmentation core activity, along with two new support activities, to address a new customer need that could not be met with its older configuration. Its 1997 activity system did not allow Vanguard to continue to provide quality service targeted at different customer segments at the lowest possible cost. The 2017 activity-system configuration allows Vanguard to customize its service offerings: It now separates its more traditional customers, who invest for the long term, from more active investors, who trade more often but are attracted to Vanguard funds by the firm’s high performance and low cost. Twenty years later, The Vanguard Group had grown some eight times in size, from a mere $500 billion (in 1997) to $4 trillion (in 2017) of assets under management.</a:t>
            </a:r>
          </a:p>
        </p:txBody>
      </p:sp>
      <p:sp>
        <p:nvSpPr>
          <p:cNvPr id="111619" name="Text Placeholder 12">
            <a:extLst>
              <a:ext uri="{FF2B5EF4-FFF2-40B4-BE49-F238E27FC236}">
                <a16:creationId xmlns:a16="http://schemas.microsoft.com/office/drawing/2014/main" id="{3ECE5091-E55B-4A16-86F5-95E37459D2E2}"/>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
        <p:nvSpPr>
          <p:cNvPr id="111620" name="Text Placeholder 11">
            <a:extLst>
              <a:ext uri="{FF2B5EF4-FFF2-40B4-BE49-F238E27FC236}">
                <a16:creationId xmlns:a16="http://schemas.microsoft.com/office/drawing/2014/main" id="{F38BEF9D-4A05-4B3F-B7E9-6FEE58FAB2B1}"/>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endParaRPr lang="en-US" altLang="en-US"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a:extLst>
              <a:ext uri="{FF2B5EF4-FFF2-40B4-BE49-F238E27FC236}">
                <a16:creationId xmlns:a16="http://schemas.microsoft.com/office/drawing/2014/main" id="{3844DF56-1004-4320-A12E-B7B9B59DF5B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latin typeface="Arial" panose="020B0604020202020204" pitchFamily="34" charset="0"/>
                <a:cs typeface="Arial" panose="020B0604020202020204" pitchFamily="34" charset="0"/>
              </a:rPr>
              <a:t>Learning Objectives</a:t>
            </a:r>
            <a:r>
              <a:rPr lang="en-US" altLang="en-US" sz="2900" dirty="0">
                <a:latin typeface="Arial" panose="020B0604020202020204" pitchFamily="34" charset="0"/>
                <a:cs typeface="Arial" panose="020B0604020202020204" pitchFamily="34" charset="0"/>
              </a:rPr>
              <a:t> </a:t>
            </a:r>
            <a:r>
              <a:rPr lang="en-US" altLang="en-US" sz="1800" dirty="0">
                <a:latin typeface="Arial" panose="020B0604020202020204" pitchFamily="34" charset="0"/>
                <a:cs typeface="Arial" panose="020B0604020202020204" pitchFamily="34" charset="0"/>
              </a:rPr>
              <a:t>(2 of 2)</a:t>
            </a:r>
            <a:endParaRPr lang="en-US" altLang="en-US" sz="2900" dirty="0">
              <a:latin typeface="Arial" panose="020B0604020202020204" pitchFamily="34" charset="0"/>
              <a:cs typeface="Arial" panose="020B0604020202020204" pitchFamily="34" charset="0"/>
            </a:endParaRPr>
          </a:p>
        </p:txBody>
      </p:sp>
      <p:sp>
        <p:nvSpPr>
          <p:cNvPr id="62466" name="Content Placeholder 2">
            <a:extLst>
              <a:ext uri="{FF2B5EF4-FFF2-40B4-BE49-F238E27FC236}">
                <a16:creationId xmlns:a16="http://schemas.microsoft.com/office/drawing/2014/main" id="{37DED1A3-551D-4092-93EC-D7256C69E48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1371600" indent="-1371600" eaLnBrk="1" hangingPunct="1">
              <a:buFont typeface="Arial" panose="020B0604020202020204" pitchFamily="34" charset="0"/>
              <a:buNone/>
            </a:pPr>
            <a:r>
              <a:rPr lang="en-US" altLang="en-US" sz="2400" dirty="0">
                <a:latin typeface="Arial" panose="020B0604020202020204" pitchFamily="34" charset="0"/>
                <a:cs typeface="Arial" panose="020B0604020202020204" pitchFamily="34" charset="0"/>
              </a:rPr>
              <a:t>LO 4-6	Outline how dynamic capabilities can enable a firm to sustain a 	competitive advantage.</a:t>
            </a:r>
          </a:p>
          <a:p>
            <a:pPr marL="1371600" indent="-1371600" eaLnBrk="1" hangingPunct="1">
              <a:buFont typeface="Arial" panose="020B0604020202020204" pitchFamily="34" charset="0"/>
              <a:buNone/>
            </a:pPr>
            <a:r>
              <a:rPr lang="en-US" altLang="en-US" sz="2400" dirty="0">
                <a:latin typeface="Arial" panose="020B0604020202020204" pitchFamily="34" charset="0"/>
                <a:cs typeface="Arial" panose="020B0604020202020204" pitchFamily="34" charset="0"/>
              </a:rPr>
              <a:t>LO 4-7	Apply a value chain analysis to understand which of the firm’s activities in the process of transforming inputs into outputs generate differentiation and which drive costs.</a:t>
            </a:r>
          </a:p>
          <a:p>
            <a:pPr marL="1371600" indent="-1371600" eaLnBrk="1" hangingPunct="1">
              <a:buFont typeface="Arial" panose="020B0604020202020204" pitchFamily="34" charset="0"/>
              <a:buNone/>
            </a:pPr>
            <a:r>
              <a:rPr lang="en-US" altLang="en-US" sz="2400" dirty="0">
                <a:latin typeface="Arial" panose="020B0604020202020204" pitchFamily="34" charset="0"/>
                <a:cs typeface="Arial" panose="020B0604020202020204" pitchFamily="34" charset="0"/>
              </a:rPr>
              <a:t>LO 4-8	Identify competitive advantage as residing in a network of distinct activities.</a:t>
            </a:r>
          </a:p>
          <a:p>
            <a:pPr marL="1371600" indent="-1371600" eaLnBrk="1" hangingPunct="1">
              <a:buFont typeface="Arial" panose="020B0604020202020204" pitchFamily="34" charset="0"/>
              <a:buNone/>
            </a:pPr>
            <a:r>
              <a:rPr lang="en-US" altLang="en-US" sz="2400" dirty="0">
                <a:latin typeface="Arial" panose="020B0604020202020204" pitchFamily="34" charset="0"/>
                <a:cs typeface="Arial" panose="020B0604020202020204" pitchFamily="34" charset="0"/>
              </a:rPr>
              <a:t>LO 4-9	Conduct a SWOT analysis to generate insights from external and internal analysis and derive strategic implications.</a:t>
            </a:r>
            <a:endParaRPr lang="en-US" altLang="en-US" sz="2000"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a:extLst>
              <a:ext uri="{FF2B5EF4-FFF2-40B4-BE49-F238E27FC236}">
                <a16:creationId xmlns:a16="http://schemas.microsoft.com/office/drawing/2014/main" id="{BD778C71-2CDD-4944-A2B1-DD8FA9A2244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What Are Core Competencies?</a:t>
            </a:r>
          </a:p>
        </p:txBody>
      </p:sp>
      <p:sp>
        <p:nvSpPr>
          <p:cNvPr id="63490" name="Content Placeholder 2">
            <a:extLst>
              <a:ext uri="{FF2B5EF4-FFF2-40B4-BE49-F238E27FC236}">
                <a16:creationId xmlns:a16="http://schemas.microsoft.com/office/drawing/2014/main" id="{0A5264B5-B4AD-43CC-A2EB-28C890DCA6D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Unique strengths</a:t>
            </a:r>
          </a:p>
          <a:p>
            <a:r>
              <a:rPr lang="en-US" altLang="en-US" dirty="0"/>
              <a:t>Embedded deep within a firm</a:t>
            </a:r>
          </a:p>
          <a:p>
            <a:r>
              <a:rPr lang="en-US" altLang="en-US" dirty="0"/>
              <a:t>Allows differentiation of products and services from rivals</a:t>
            </a:r>
          </a:p>
          <a:p>
            <a:r>
              <a:rPr lang="en-IN" altLang="en-US" dirty="0"/>
              <a:t>Results in:</a:t>
            </a:r>
          </a:p>
          <a:p>
            <a:pPr lvl="1"/>
            <a:r>
              <a:rPr lang="en-IN" altLang="en-US" dirty="0"/>
              <a:t>Creating higher value for the customer or</a:t>
            </a:r>
          </a:p>
          <a:p>
            <a:pPr lvl="1"/>
            <a:r>
              <a:rPr lang="en-IN" altLang="en-US" dirty="0"/>
              <a:t>Offering products and services at lower cost</a:t>
            </a:r>
            <a:endParaRPr lang="en-US" altLang="en-US"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a:extLst>
              <a:ext uri="{FF2B5EF4-FFF2-40B4-BE49-F238E27FC236}">
                <a16:creationId xmlns:a16="http://schemas.microsoft.com/office/drawing/2014/main" id="{9F10668C-98D6-4D82-82E6-ECCB813C7F1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Examples of Core Competencies</a:t>
            </a:r>
          </a:p>
        </p:txBody>
      </p:sp>
      <p:sp>
        <p:nvSpPr>
          <p:cNvPr id="65538" name="Content Placeholder 2">
            <a:extLst>
              <a:ext uri="{FF2B5EF4-FFF2-40B4-BE49-F238E27FC236}">
                <a16:creationId xmlns:a16="http://schemas.microsoft.com/office/drawing/2014/main" id="{A905EF2E-8F4F-4EE1-B32E-9DE8E5B653C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IKEA</a:t>
            </a:r>
          </a:p>
          <a:p>
            <a:pPr lvl="1"/>
            <a:r>
              <a:rPr lang="en-US" altLang="en-US" sz="2400" dirty="0"/>
              <a:t>Designing modern functional home furnishings at low cost</a:t>
            </a:r>
          </a:p>
          <a:p>
            <a:r>
              <a:rPr lang="en-US" altLang="en-US" dirty="0"/>
              <a:t>Beats Electronics</a:t>
            </a:r>
          </a:p>
          <a:p>
            <a:pPr lvl="1"/>
            <a:r>
              <a:rPr lang="en-US" altLang="en-US" sz="2400" dirty="0"/>
              <a:t>Marketing: perception of coolness</a:t>
            </a:r>
          </a:p>
          <a:p>
            <a:r>
              <a:rPr lang="en-US" altLang="en-US" dirty="0"/>
              <a:t>Facebook</a:t>
            </a:r>
          </a:p>
          <a:p>
            <a:pPr lvl="1"/>
            <a:r>
              <a:rPr lang="en-US" altLang="en-US" sz="2400" dirty="0"/>
              <a:t>IT capabilities to provide reliable social network services globally on a large scale.</a:t>
            </a:r>
          </a:p>
          <a:p>
            <a:r>
              <a:rPr lang="en-US" altLang="en-US" dirty="0"/>
              <a:t>Netflix</a:t>
            </a:r>
          </a:p>
          <a:p>
            <a:pPr lvl="1"/>
            <a:r>
              <a:rPr lang="en-US" altLang="en-US" sz="2400" dirty="0"/>
              <a:t>Creating proprietary algorithms-based on individual customer preferences.</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a:extLst>
              <a:ext uri="{FF2B5EF4-FFF2-40B4-BE49-F238E27FC236}">
                <a16:creationId xmlns:a16="http://schemas.microsoft.com/office/drawing/2014/main" id="{BBA95122-32F5-46A9-A4A3-782E268CFED3}"/>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IN" altLang="en-US" dirty="0"/>
              <a:t>Links to Competitive Advantage and Superior Firm Performance</a:t>
            </a:r>
            <a:endParaRPr lang="en-US" altLang="en-US" dirty="0">
              <a:ea typeface="ヒラギノ角ゴ Pro W3" pitchFamily="122" charset="-128"/>
            </a:endParaRPr>
          </a:p>
        </p:txBody>
      </p:sp>
      <p:pic>
        <p:nvPicPr>
          <p:cNvPr id="66564" name="Picture 1" descr="Graphic shows the links to competitive advantage and superior firm performance">
            <a:extLst>
              <a:ext uri="{FF2B5EF4-FFF2-40B4-BE49-F238E27FC236}">
                <a16:creationId xmlns:a16="http://schemas.microsoft.com/office/drawing/2014/main" id="{56FF6B47-9B32-40C9-BCAF-6118C85B14F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1371600"/>
            <a:ext cx="7235825" cy="534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2" name="Content Placeholder 2">
            <a:extLst>
              <a:ext uri="{FF2B5EF4-FFF2-40B4-BE49-F238E27FC236}">
                <a16:creationId xmlns:a16="http://schemas.microsoft.com/office/drawing/2014/main" id="{14BFA419-B6CC-4BB9-9E3B-0043C98124EB}"/>
              </a:ext>
            </a:extLst>
          </p:cNvPr>
          <p:cNvSpPr>
            <a:spLocks noGrp="1" noChangeArrowheads="1"/>
          </p:cNvSpPr>
          <p:nvPr>
            <p:ph sz="half" idx="2"/>
          </p:nvPr>
        </p:nvSpPr>
        <p:spPr bwMode="auto">
          <a:xfrm>
            <a:off x="39688" y="1371600"/>
            <a:ext cx="1638300" cy="407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r">
              <a:buFont typeface="Arial" panose="020B0604020202020204" pitchFamily="34" charset="0"/>
              <a:buNone/>
            </a:pPr>
            <a:r>
              <a:rPr lang="en-US" altLang="en-US" dirty="0"/>
              <a:t>Exhibit 4.3</a:t>
            </a:r>
          </a:p>
        </p:txBody>
      </p:sp>
      <p:sp>
        <p:nvSpPr>
          <p:cNvPr id="66563" name="Text Placeholder 2">
            <a:extLst>
              <a:ext uri="{FF2B5EF4-FFF2-40B4-BE49-F238E27FC236}">
                <a16:creationId xmlns:a16="http://schemas.microsoft.com/office/drawing/2014/main" id="{564D9C11-20E9-4AFA-9EDB-02371F6A23A8}"/>
              </a:ext>
            </a:extLst>
          </p:cNvPr>
          <p:cNvSpPr>
            <a:spLocks noGrp="1"/>
          </p:cNvSpPr>
          <p:nvPr>
            <p:ph type="body" sz="quarter" idx="11"/>
          </p:nvPr>
        </p:nvSpPr>
        <p:spPr bwMode="auto">
          <a:xfrm>
            <a:off x="152400" y="6324600"/>
            <a:ext cx="1981200" cy="236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l" eaLnBrk="1" hangingPunct="1"/>
            <a:r>
              <a:rPr lang="en-US" altLang="en-US" dirty="0">
                <a:hlinkClick r:id="rId4" action="ppaction://hlinksldjump"/>
              </a:rPr>
              <a:t>Jump to Appendix 2 long image description</a:t>
            </a:r>
            <a:endParaRPr lang="en-US" altLang="en-US"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a:extLst>
              <a:ext uri="{FF2B5EF4-FFF2-40B4-BE49-F238E27FC236}">
                <a16:creationId xmlns:a16="http://schemas.microsoft.com/office/drawing/2014/main" id="{EBECC240-33B8-4232-9D62-101E8AFFDE41}"/>
              </a:ext>
            </a:extLst>
          </p:cNvPr>
          <p:cNvSpPr>
            <a:spLocks noGrp="1"/>
          </p:cNvSpPr>
          <p:nvPr>
            <p:ph type="title"/>
          </p:nvPr>
        </p:nvSpPr>
        <p:spPr bwMode="auto">
          <a:xfrm>
            <a:off x="-34925" y="-228600"/>
            <a:ext cx="9144000" cy="99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br>
              <a:rPr lang="en-US" altLang="en-US" dirty="0"/>
            </a:br>
            <a:r>
              <a:rPr lang="en-US" altLang="en-US" dirty="0"/>
              <a:t>Resources, Capabilities and Activities</a:t>
            </a:r>
          </a:p>
        </p:txBody>
      </p:sp>
      <p:sp>
        <p:nvSpPr>
          <p:cNvPr id="61443" name="Content Placeholder 2">
            <a:extLst>
              <a:ext uri="{FF2B5EF4-FFF2-40B4-BE49-F238E27FC236}">
                <a16:creationId xmlns:a16="http://schemas.microsoft.com/office/drawing/2014/main" id="{9B020264-2FE3-4C99-ACCF-93E801D2B049}"/>
              </a:ext>
            </a:extLst>
          </p:cNvPr>
          <p:cNvSpPr>
            <a:spLocks noGrp="1"/>
          </p:cNvSpPr>
          <p:nvPr>
            <p:ph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defRPr/>
            </a:pPr>
            <a:r>
              <a:rPr lang="en-US" altLang="en-US" dirty="0"/>
              <a:t>Help deliver core competencies</a:t>
            </a:r>
          </a:p>
          <a:p>
            <a:pPr>
              <a:defRPr/>
            </a:pPr>
            <a:r>
              <a:rPr lang="en-US" altLang="en-US" dirty="0"/>
              <a:t>Resources: </a:t>
            </a:r>
          </a:p>
          <a:p>
            <a:pPr lvl="1">
              <a:defRPr/>
            </a:pPr>
            <a:r>
              <a:rPr lang="en-US" altLang="en-US" dirty="0"/>
              <a:t>Any assets that a firm can draw on </a:t>
            </a:r>
          </a:p>
          <a:p>
            <a:pPr>
              <a:defRPr/>
            </a:pPr>
            <a:r>
              <a:rPr lang="en-US" altLang="en-US" dirty="0"/>
              <a:t>Capabilities:</a:t>
            </a:r>
          </a:p>
          <a:p>
            <a:pPr lvl="1">
              <a:defRPr/>
            </a:pPr>
            <a:r>
              <a:rPr lang="en-US" altLang="en-US" dirty="0"/>
              <a:t>Organizational and managerial skills </a:t>
            </a:r>
          </a:p>
          <a:p>
            <a:pPr>
              <a:defRPr/>
            </a:pPr>
            <a:r>
              <a:rPr lang="en-US" altLang="en-US" dirty="0"/>
              <a:t>Activities:</a:t>
            </a:r>
          </a:p>
          <a:p>
            <a:pPr lvl="1">
              <a:defRPr/>
            </a:pPr>
            <a:r>
              <a:rPr lang="en-US" altLang="en-US" dirty="0"/>
              <a:t>Distinct and fine-grained business processes</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a:extLst>
              <a:ext uri="{FF2B5EF4-FFF2-40B4-BE49-F238E27FC236}">
                <a16:creationId xmlns:a16="http://schemas.microsoft.com/office/drawing/2014/main" id="{47587031-40DA-4A23-B08C-4E2E7D2E271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The Resource Based View</a:t>
            </a:r>
          </a:p>
        </p:txBody>
      </p:sp>
      <p:sp>
        <p:nvSpPr>
          <p:cNvPr id="70658" name="Content Placeholder 2">
            <a:extLst>
              <a:ext uri="{FF2B5EF4-FFF2-40B4-BE49-F238E27FC236}">
                <a16:creationId xmlns:a16="http://schemas.microsoft.com/office/drawing/2014/main" id="{06BAD4FD-AF43-4350-90E3-ACF7A6A6B22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Resources are key to superior firm performance</a:t>
            </a:r>
          </a:p>
          <a:p>
            <a:pPr lvl="1"/>
            <a:r>
              <a:rPr lang="en-US" altLang="en-US" dirty="0"/>
              <a:t>Aids in identifying core competencies</a:t>
            </a:r>
          </a:p>
          <a:p>
            <a:r>
              <a:rPr lang="en-US" altLang="en-US" dirty="0"/>
              <a:t>Resources fall into two categories:</a:t>
            </a:r>
          </a:p>
          <a:p>
            <a:pPr lvl="1"/>
            <a:r>
              <a:rPr lang="en-US" altLang="en-US" dirty="0"/>
              <a:t>Tangible</a:t>
            </a:r>
          </a:p>
          <a:p>
            <a:pPr lvl="2"/>
            <a:r>
              <a:rPr lang="en-US" altLang="en-US" dirty="0"/>
              <a:t>Resources that have physical attributes</a:t>
            </a:r>
          </a:p>
          <a:p>
            <a:pPr lvl="2"/>
            <a:r>
              <a:rPr lang="en-US" altLang="en-US" dirty="0"/>
              <a:t>Visible</a:t>
            </a:r>
          </a:p>
          <a:p>
            <a:pPr lvl="1"/>
            <a:r>
              <a:rPr lang="en-US" altLang="en-US" dirty="0"/>
              <a:t>Intangible</a:t>
            </a:r>
          </a:p>
          <a:p>
            <a:pPr lvl="2"/>
            <a:r>
              <a:rPr lang="en-US" altLang="en-US" dirty="0"/>
              <a:t>Resources that do not have physical attributes</a:t>
            </a:r>
          </a:p>
          <a:p>
            <a:pPr lvl="2"/>
            <a:r>
              <a:rPr lang="en-US" altLang="en-US" dirty="0"/>
              <a:t>Invisible</a:t>
            </a:r>
          </a:p>
        </p:txBody>
      </p:sp>
    </p:spTree>
  </p:cSld>
  <p:clrMapOvr>
    <a:masterClrMapping/>
  </p:clrMapOvr>
  <p:transition/>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11282</TotalTime>
  <Words>4463</Words>
  <Application>Microsoft Macintosh PowerPoint</Application>
  <PresentationFormat>On-screen Show (4:3)</PresentationFormat>
  <Paragraphs>299</Paragraphs>
  <Slides>37</Slides>
  <Notes>18</Notes>
  <HiddenSlides>9</HiddenSlides>
  <MMClips>0</MMClips>
  <ScaleCrop>false</ScaleCrop>
  <HeadingPairs>
    <vt:vector size="6" baseType="variant">
      <vt:variant>
        <vt:lpstr>Fonts Used</vt:lpstr>
      </vt:variant>
      <vt:variant>
        <vt:i4>7</vt:i4>
      </vt:variant>
      <vt:variant>
        <vt:lpstr>Theme</vt:lpstr>
      </vt:variant>
      <vt:variant>
        <vt:i4>7</vt:i4>
      </vt:variant>
      <vt:variant>
        <vt:lpstr>Slide Titles</vt:lpstr>
      </vt:variant>
      <vt:variant>
        <vt:i4>37</vt:i4>
      </vt:variant>
    </vt:vector>
  </HeadingPairs>
  <TitlesOfParts>
    <vt:vector size="51" baseType="lpstr">
      <vt:lpstr>ヒラギノ角ゴ Pro W3</vt:lpstr>
      <vt:lpstr>Arial</vt:lpstr>
      <vt:lpstr>ArumSans Bold</vt:lpstr>
      <vt:lpstr>ArumSans Regular</vt:lpstr>
      <vt:lpstr>Calibri</vt:lpstr>
      <vt:lpstr>Vectipede Rg</vt:lpstr>
      <vt:lpstr>Wingdings</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1_Plain BODY/MAIN CONTENT</vt:lpstr>
      <vt:lpstr>PowerPoint Presentation</vt:lpstr>
      <vt:lpstr>The AFI Strategy Framework</vt:lpstr>
      <vt:lpstr>Learning Objectives (1 of 2)</vt:lpstr>
      <vt:lpstr>Learning Objectives (2 of 2)</vt:lpstr>
      <vt:lpstr>What Are Core Competencies?</vt:lpstr>
      <vt:lpstr>Examples of Core Competencies</vt:lpstr>
      <vt:lpstr>Links to Competitive Advantage and Superior Firm Performance</vt:lpstr>
      <vt:lpstr> Resources, Capabilities and Activities</vt:lpstr>
      <vt:lpstr>The Resource Based View</vt:lpstr>
      <vt:lpstr>Tangible and Intangible Resources</vt:lpstr>
      <vt:lpstr>Two Critical Assumptions of the RBV</vt:lpstr>
      <vt:lpstr>The VRIO Framework</vt:lpstr>
      <vt:lpstr>The VRIO Decision Tree</vt:lpstr>
      <vt:lpstr>A Resource Is…</vt:lpstr>
      <vt:lpstr>Isolating Mechanisms</vt:lpstr>
      <vt:lpstr>Core Rigidity</vt:lpstr>
      <vt:lpstr>Dynamic Capabilities</vt:lpstr>
      <vt:lpstr>The Dynamic Capabilities Perspective</vt:lpstr>
      <vt:lpstr>Resource Stocks and Flows</vt:lpstr>
      <vt:lpstr>The Bathtub Metaphor</vt:lpstr>
      <vt:lpstr>The Value Chain</vt:lpstr>
      <vt:lpstr>A Generic Value Chain</vt:lpstr>
      <vt:lpstr>Primary Activities</vt:lpstr>
      <vt:lpstr>Support Activities</vt:lpstr>
      <vt:lpstr>Strategic Activity Systems</vt:lpstr>
      <vt:lpstr>Strategic Activity Systems Must Evolve</vt:lpstr>
      <vt:lpstr>The Vanguard Group’s Activity System - 1997</vt:lpstr>
      <vt:lpstr>The Vanguard Group’s Activity System - 2017</vt:lpstr>
      <vt:lpstr>Appendices Descriptions of Visual Graphics to Support Student Accessibility Needs</vt:lpstr>
      <vt:lpstr>Appendix 1 The AFI Strategy Framework</vt:lpstr>
      <vt:lpstr>Appendix 2 Links to Competitive Advantage and Superior Firm Performance</vt:lpstr>
      <vt:lpstr>Appendix 3 Tangible and Intangible Resources</vt:lpstr>
      <vt:lpstr>Appendix 4 The VRIO Decision Tree</vt:lpstr>
      <vt:lpstr>Appendix 5 The Bathtub Metaphor</vt:lpstr>
      <vt:lpstr>Appendix 6 A Generic Value Chain</vt:lpstr>
      <vt:lpstr>Appendix 7 The Vanguard Group’s Activity System - 1997</vt:lpstr>
      <vt:lpstr>Appendix 8 The Vanguard Group’s Activity System - 2017</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4 Internal Analysis: Resources, Capabilities, and Core Competencies</dc:title>
  <dc:subject>Chapter 04</dc:subject>
  <dc:creator>McGraw Hill Education</dc:creator>
  <cp:lastModifiedBy>Teresa Ward</cp:lastModifiedBy>
  <cp:revision>248</cp:revision>
  <dcterms:created xsi:type="dcterms:W3CDTF">2015-09-24T21:11:41Z</dcterms:created>
  <dcterms:modified xsi:type="dcterms:W3CDTF">2018-03-19T21:25:39Z</dcterms:modified>
</cp:coreProperties>
</file>