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 id="2147483917" r:id="rId2"/>
    <p:sldMasterId id="2147483925" r:id="rId3"/>
    <p:sldMasterId id="2147483935" r:id="rId4"/>
    <p:sldMasterId id="2147483945" r:id="rId5"/>
    <p:sldMasterId id="2147483953" r:id="rId6"/>
    <p:sldMasterId id="2147484609" r:id="rId7"/>
  </p:sldMasterIdLst>
  <p:notesMasterIdLst>
    <p:notesMasterId r:id="rId52"/>
  </p:notesMasterIdLst>
  <p:handoutMasterIdLst>
    <p:handoutMasterId r:id="rId53"/>
  </p:handoutMasterIdLst>
  <p:sldIdLst>
    <p:sldId id="540" r:id="rId8"/>
    <p:sldId id="634" r:id="rId9"/>
    <p:sldId id="579" r:id="rId10"/>
    <p:sldId id="581" r:id="rId11"/>
    <p:sldId id="582" r:id="rId12"/>
    <p:sldId id="583" r:id="rId13"/>
    <p:sldId id="620" r:id="rId14"/>
    <p:sldId id="621" r:id="rId15"/>
    <p:sldId id="622" r:id="rId16"/>
    <p:sldId id="623" r:id="rId17"/>
    <p:sldId id="585" r:id="rId18"/>
    <p:sldId id="625" r:id="rId19"/>
    <p:sldId id="586" r:id="rId20"/>
    <p:sldId id="626" r:id="rId21"/>
    <p:sldId id="587" r:id="rId22"/>
    <p:sldId id="588" r:id="rId23"/>
    <p:sldId id="627" r:id="rId24"/>
    <p:sldId id="628" r:id="rId25"/>
    <p:sldId id="591" r:id="rId26"/>
    <p:sldId id="629" r:id="rId27"/>
    <p:sldId id="593" r:id="rId28"/>
    <p:sldId id="595" r:id="rId29"/>
    <p:sldId id="630" r:id="rId30"/>
    <p:sldId id="597" r:id="rId31"/>
    <p:sldId id="598" r:id="rId32"/>
    <p:sldId id="599" r:id="rId33"/>
    <p:sldId id="600" r:id="rId34"/>
    <p:sldId id="631" r:id="rId35"/>
    <p:sldId id="604" r:id="rId36"/>
    <p:sldId id="632" r:id="rId37"/>
    <p:sldId id="633" r:id="rId38"/>
    <p:sldId id="606" r:id="rId39"/>
    <p:sldId id="614" r:id="rId40"/>
    <p:sldId id="640" r:id="rId41"/>
    <p:sldId id="615" r:id="rId42"/>
    <p:sldId id="639" r:id="rId43"/>
    <p:sldId id="616" r:id="rId44"/>
    <p:sldId id="638" r:id="rId45"/>
    <p:sldId id="617" r:id="rId46"/>
    <p:sldId id="618" r:id="rId47"/>
    <p:sldId id="619" r:id="rId48"/>
    <p:sldId id="635" r:id="rId49"/>
    <p:sldId id="636" r:id="rId50"/>
    <p:sldId id="637" r:id="rId5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F6DB8E"/>
    <a:srgbClr val="749BCA"/>
    <a:srgbClr val="D66D5C"/>
    <a:srgbClr val="F2CD64"/>
    <a:srgbClr val="D25D4A"/>
    <a:srgbClr val="E14D4D"/>
    <a:srgbClr val="F9BB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9" autoAdjust="0"/>
    <p:restoredTop sz="86538" autoAdjust="0"/>
  </p:normalViewPr>
  <p:slideViewPr>
    <p:cSldViewPr>
      <p:cViewPr varScale="1">
        <p:scale>
          <a:sx n="92" d="100"/>
          <a:sy n="92" d="100"/>
        </p:scale>
        <p:origin x="1688" y="184"/>
      </p:cViewPr>
      <p:guideLst>
        <p:guide orient="horz" pos="2160"/>
        <p:guide pos="2880"/>
      </p:guideLst>
    </p:cSldViewPr>
  </p:slideViewPr>
  <p:outlineViewPr>
    <p:cViewPr>
      <p:scale>
        <a:sx n="33" d="100"/>
        <a:sy n="33" d="100"/>
      </p:scale>
      <p:origin x="0" y="-64134"/>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4" d="100"/>
          <a:sy n="104" d="100"/>
        </p:scale>
        <p:origin x="-20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A93B18-0CB3-490D-94DF-753B8B16B54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B662750D-B902-47DE-ADBD-926AEC828ED2}"/>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A785CCBD-8F13-4801-B377-59907E775605}"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262ADD46-DE02-4D0E-89BC-7F6397BC344D}"/>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90C8BC89-E71C-4E02-B762-0E841A2A81C4}"/>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03D13B59-B561-418F-8224-988C38D5DCD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7DA24AF-3DDF-452E-B357-C85D1A16399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27C8E7C7-2DDC-4F6A-9EA2-BEEE1745D9A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D9DECDB6-5E62-4E41-A3DD-13A0B1E2C4F4}"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6868D79D-249F-45B3-86E8-40E5176066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317D97DD-5184-4D71-B02D-7EE97F4B8EA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A1461E9-D2A6-4053-8FBE-EA2A574426F5}"/>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3183130A-8FF7-439B-B10B-8222862B2FA7}"/>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87C438D0-6770-4863-A6F1-B7517684C3CB}"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A47B13A2-2DB4-433E-A9CA-A272971D50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76407EB6-0AEE-43C6-B203-5BBC03FBCCD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66564" name="Slide Number Placeholder 3">
            <a:extLst>
              <a:ext uri="{FF2B5EF4-FFF2-40B4-BE49-F238E27FC236}">
                <a16:creationId xmlns:a16="http://schemas.microsoft.com/office/drawing/2014/main" id="{29C4EBAF-9E92-4AD6-9E15-177989C2CD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A193278-08DA-4FB3-BC70-07402F7F3A73}"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E7DCBE9D-2888-40D5-91A8-316009F2C8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3468AE27-EBAD-499D-AB95-077AE94E52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4996" name="Slide Number Placeholder 3">
            <a:extLst>
              <a:ext uri="{FF2B5EF4-FFF2-40B4-BE49-F238E27FC236}">
                <a16:creationId xmlns:a16="http://schemas.microsoft.com/office/drawing/2014/main" id="{E58F7011-18E1-405C-854E-D20E6E2EB5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D56F57A-18FA-452E-95D0-6BA20CE9DEAF}"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2887C4B3-408A-4C4E-A64D-130D9B5272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19BE5A6C-7EE4-4A7A-8AF6-3E4CD856D1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7044" name="Slide Number Placeholder 3">
            <a:extLst>
              <a:ext uri="{FF2B5EF4-FFF2-40B4-BE49-F238E27FC236}">
                <a16:creationId xmlns:a16="http://schemas.microsoft.com/office/drawing/2014/main" id="{563F56D9-B5A9-4C22-AE7F-B2F2D87042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B5612D5-C1FC-4835-B8C9-B8B9CDE4B929}" type="slidenum">
              <a:rPr lang="en-US" altLang="en-US" smtClean="0"/>
              <a:pPr/>
              <a:t>11</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BA879E78-C2DD-4E3F-B766-DBBD1498A1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42D0E9AF-4F31-4316-A797-E30E7D21D7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1980, about 80 percent of a firm’s stock market valuation was based on its book value with 20 percent based on the market’s expectations concerning the firm’s future performance. This almost reversed by 2000 (at the height of the internet bubble), when firm valuations were based only 15 percent on assets captured by accounting data. The important take-away is that intangibles not captured in firms’ accounting data have become much more important to a firm’s competitive advantage. By 2015, about 75 percent of a firm’s market valuation was determined by its intangibles. </a:t>
            </a:r>
          </a:p>
        </p:txBody>
      </p:sp>
      <p:sp>
        <p:nvSpPr>
          <p:cNvPr id="89092" name="Slide Number Placeholder 3">
            <a:extLst>
              <a:ext uri="{FF2B5EF4-FFF2-40B4-BE49-F238E27FC236}">
                <a16:creationId xmlns:a16="http://schemas.microsoft.com/office/drawing/2014/main" id="{7D193863-DB48-48DB-A2B1-8794A4A887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5DBF2F6-27BA-482E-8C02-F07A21B6F127}" type="slidenum">
              <a:rPr lang="en-US" altLang="en-US" smtClean="0">
                <a:solidFill>
                  <a:srgbClr val="000000"/>
                </a:solidFill>
              </a:rPr>
              <a:pPr/>
              <a:t>12</a:t>
            </a:fld>
            <a:endParaRPr lang="en-US" alt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53DE5DCA-E73A-444B-8C7B-B9F62661AE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D64EC15A-EAC7-41B2-89FD-08B6B53754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All public companies in the United States are required to report total return to shareholders annually in the statements they file with the Securities and Exchange Commission (SEC). In addition, companies must also provide benchmarks, usually one comparison to the industry average and another to a broader market index that is relevant for more diversified firm.</a:t>
            </a:r>
          </a:p>
          <a:p>
            <a:endParaRPr lang="en-US" altLang="en-US" dirty="0">
              <a:ea typeface="ヒラギノ角ゴ Pro W3" pitchFamily="122" charset="-128"/>
            </a:endParaRPr>
          </a:p>
          <a:p>
            <a:r>
              <a:rPr lang="en-US" altLang="en-US" dirty="0">
                <a:ea typeface="ヒラギノ角ゴ Pro W3" pitchFamily="122" charset="-128"/>
              </a:rPr>
              <a:t>Investors also adjust their expectations over time. Since the business in the slow-growth industry surprised them by delivering higher than expected growth, they adjust their expectations upward. The next year, they expect this firm to again deliver 4 percent growth. On the other hand, if the industry average is 10 percent a year in the high-tech business, the firm that delivered 8 percent growth will again be expected to deliver at least the industry average growth rate; otherwise, its stock will be further discounted.</a:t>
            </a:r>
          </a:p>
        </p:txBody>
      </p:sp>
      <p:sp>
        <p:nvSpPr>
          <p:cNvPr id="91140" name="Slide Number Placeholder 3">
            <a:extLst>
              <a:ext uri="{FF2B5EF4-FFF2-40B4-BE49-F238E27FC236}">
                <a16:creationId xmlns:a16="http://schemas.microsoft.com/office/drawing/2014/main" id="{1B97C6E2-EE87-4526-908F-FFF708F687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F91BD20-54C4-4C41-BD7B-F47AEAA42AF1}" type="slidenum">
              <a:rPr lang="en-US" altLang="en-US" smtClean="0"/>
              <a:pPr/>
              <a:t>13</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0F57C27F-5F36-4FB8-A2D5-A9F601BC91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D2761106-7A81-4DDD-92BD-6280A834CB4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3188" name="Slide Number Placeholder 3">
            <a:extLst>
              <a:ext uri="{FF2B5EF4-FFF2-40B4-BE49-F238E27FC236}">
                <a16:creationId xmlns:a16="http://schemas.microsoft.com/office/drawing/2014/main" id="{1C2F11A6-1379-4CDD-9475-7C1B7D74152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01BC4B7-2871-489B-A02B-5B17D87B4C94}" type="slidenum">
              <a:rPr lang="en-US" altLang="en-US" smtClean="0">
                <a:solidFill>
                  <a:srgbClr val="000000"/>
                </a:solidFill>
              </a:rPr>
              <a:pPr/>
              <a:t>14</a:t>
            </a:fld>
            <a:endParaRPr lang="en-US" altLang="en-US"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F75F0848-7DE9-4A89-A022-F4F058C148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1A49E880-C832-449D-AB20-DE8ADCBAA0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5236" name="Slide Number Placeholder 3">
            <a:extLst>
              <a:ext uri="{FF2B5EF4-FFF2-40B4-BE49-F238E27FC236}">
                <a16:creationId xmlns:a16="http://schemas.microsoft.com/office/drawing/2014/main" id="{28590793-78C3-42B3-87EA-37C9B81438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4620672-3AA8-4ADC-A879-C7B051BE1246}" type="slidenum">
              <a:rPr lang="en-US" altLang="en-US" smtClean="0"/>
              <a:pPr/>
              <a:t>15</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A7CF834C-811F-4802-B353-E11FEE92DF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B57FA872-3072-4585-A45B-B23D15BBC5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Competitive advantage can be based on: economic value creation because of superior product differentiation, or a relative cost advantage over rivals.</a:t>
            </a:r>
          </a:p>
          <a:p>
            <a:endParaRPr lang="en-US" altLang="en-US" dirty="0">
              <a:ea typeface="ヒラギノ角ゴ Pro W3" pitchFamily="122" charset="-128"/>
            </a:endParaRP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the economic value perspective (LO 5-3). </a:t>
            </a:r>
          </a:p>
          <a:p>
            <a:endParaRPr lang="en-US" altLang="en-US" dirty="0">
              <a:ea typeface="ヒラギノ角ゴ Pro W3" pitchFamily="122" charset="-128"/>
            </a:endParaRPr>
          </a:p>
        </p:txBody>
      </p:sp>
      <p:sp>
        <p:nvSpPr>
          <p:cNvPr id="97284" name="Slide Number Placeholder 3">
            <a:extLst>
              <a:ext uri="{FF2B5EF4-FFF2-40B4-BE49-F238E27FC236}">
                <a16:creationId xmlns:a16="http://schemas.microsoft.com/office/drawing/2014/main" id="{55977CDB-3DD2-4977-B273-B6318807E6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ADD049D-7F32-4A88-B304-B0DF146F95B2}"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230C53E7-F255-429C-B780-DFAB42906E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319B78F4-207D-4750-91FE-99BCF97FA0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Only Firm A and Firm B are competing in the market for laptops. Assuming that both Firm A and Firm B have the same total unit cost of producing the particular laptop models under consideration ($400) and the market at large has preferences similar to yours, then Firm B will have a competitive advantage. This is because Firm B creates more economic value than Firm A (by $200), but has the same total cost.</a:t>
            </a:r>
          </a:p>
          <a:p>
            <a:endParaRPr lang="en-US" altLang="en-US" dirty="0">
              <a:ea typeface="ヒラギノ角ゴ Pro W3" pitchFamily="122" charset="-128"/>
            </a:endParaRPr>
          </a:p>
          <a:p>
            <a:r>
              <a:rPr lang="en-US" altLang="en-US" dirty="0">
                <a:ea typeface="ヒラギノ角ゴ Pro W3" pitchFamily="122" charset="-128"/>
              </a:rPr>
              <a:t>The amount of </a:t>
            </a:r>
            <a:r>
              <a:rPr lang="en-US" altLang="en-US" i="1" dirty="0">
                <a:ea typeface="ヒラギノ角ゴ Pro W3" pitchFamily="122" charset="-128"/>
              </a:rPr>
              <a:t>total perceived consumer benefits</a:t>
            </a:r>
            <a:r>
              <a:rPr lang="en-US" altLang="en-US" dirty="0">
                <a:ea typeface="ヒラギノ角ゴ Pro W3" pitchFamily="122" charset="-128"/>
              </a:rPr>
              <a:t> equals the </a:t>
            </a:r>
            <a:r>
              <a:rPr lang="en-US" altLang="en-US" i="1" dirty="0">
                <a:ea typeface="ヒラギノ角ゴ Pro W3" pitchFamily="122" charset="-128"/>
              </a:rPr>
              <a:t>maximum willingness to pay,</a:t>
            </a:r>
            <a:r>
              <a:rPr lang="en-US" altLang="en-US" dirty="0">
                <a:ea typeface="ヒラギノ角ゴ Pro W3" pitchFamily="122" charset="-128"/>
              </a:rPr>
              <a:t> or the </a:t>
            </a:r>
            <a:r>
              <a:rPr lang="en-US" altLang="en-US" i="1" dirty="0">
                <a:ea typeface="ヒラギノ角ゴ Pro W3" pitchFamily="122" charset="-128"/>
              </a:rPr>
              <a:t>reservation price.</a:t>
            </a:r>
            <a:r>
              <a:rPr lang="en-US" altLang="en-US" dirty="0">
                <a:ea typeface="ヒラギノ角ゴ Pro W3" pitchFamily="122" charset="-128"/>
              </a:rPr>
              <a:t> This amount is then split into economic value creation and the firm’s total unit cost. Firm A and Firm B have identical total unit cost, $400 per laptop. However, Firm B’s laptop (e.g., Apple’s MacBook Pro) is perceived to provide more utility than Firm A’s laptop (e.g., Dell’s generic laptop), which implies that Firm B creates more economic value ($1,200 – $400 = $800) than Firm A ($1,000 – $400 = $600). Taken together, Firm B has a competitive advantage over Firm A because Firm B creates more economic value. This is because Firm B’s offering has greater total perceived consumer benefits than Firm A’s, while the firms have the same total cost. In short, Firm B’s advantage is based on superior </a:t>
            </a:r>
            <a:r>
              <a:rPr lang="en-US" altLang="en-US" i="1" dirty="0">
                <a:ea typeface="ヒラギノ角ゴ Pro W3" pitchFamily="122" charset="-128"/>
              </a:rPr>
              <a:t>differentiation</a:t>
            </a:r>
            <a:r>
              <a:rPr lang="en-US" altLang="en-US" dirty="0">
                <a:ea typeface="ヒラギノ角ゴ Pro W3" pitchFamily="122" charset="-128"/>
              </a:rPr>
              <a:t> leading to higher perceived value. Further, the competitive advantage can be quantified: It is $200 (or, $1,200 – $1,000) per laptop sold for Firm B over Firm A.</a:t>
            </a:r>
          </a:p>
        </p:txBody>
      </p:sp>
      <p:sp>
        <p:nvSpPr>
          <p:cNvPr id="99332" name="Slide Number Placeholder 3">
            <a:extLst>
              <a:ext uri="{FF2B5EF4-FFF2-40B4-BE49-F238E27FC236}">
                <a16:creationId xmlns:a16="http://schemas.microsoft.com/office/drawing/2014/main" id="{3FCA4DF0-A899-4040-8ACF-2C3A00D187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84E3483-D979-4388-9AE6-8B67CB3B5BC0}" type="slidenum">
              <a:rPr lang="en-US" altLang="en-US" smtClean="0">
                <a:solidFill>
                  <a:srgbClr val="000000"/>
                </a:solidFill>
              </a:rPr>
              <a:pPr/>
              <a:t>17</a:t>
            </a:fld>
            <a:endParaRPr lang="en-US" altLang="en-US"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474FA499-8841-49C3-AD10-2B1E944FFF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00A796F7-5A0A-42D2-A751-5AC8869E4E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this image, two different laptop makers each offer a model that has the same perceived consumer benefits ($1,200). Firm C, however, creates greater economic value ($900, or $1,200 – $300) than that of Firm D ($600, or $1,200 – $600). This is because Firm C’s total unit cost ($300) is lower than Firm D’s ($600). Firm C has a relative cost advantage over Firm D, while both products provide identical total perceived consumer benefits ($1,200). In this example, Firm C could be Lenovo with lower cost structure than Firm D, which could be HP, but both firms offer the same value. As this image shows, Firm C has a competitive advantage over Firm D because it has lower costs. Firm C’s competitive advantage over Firm D is in the amount of $300 for each laptop sold. Here, the source of the competitive advantage is a relative cost advantage over its rival.</a:t>
            </a:r>
          </a:p>
        </p:txBody>
      </p:sp>
      <p:sp>
        <p:nvSpPr>
          <p:cNvPr id="101380" name="Slide Number Placeholder 3">
            <a:extLst>
              <a:ext uri="{FF2B5EF4-FFF2-40B4-BE49-F238E27FC236}">
                <a16:creationId xmlns:a16="http://schemas.microsoft.com/office/drawing/2014/main" id="{60A698EC-97E8-4F92-8D3A-FC9AC16220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0E0A03-87EA-446E-9E63-346B4E66F0F7}" type="slidenum">
              <a:rPr lang="en-US" altLang="en-US" smtClean="0">
                <a:solidFill>
                  <a:srgbClr val="000000"/>
                </a:solidFill>
              </a:rPr>
              <a:pPr/>
              <a:t>18</a:t>
            </a:fld>
            <a:endParaRPr lang="en-US" altLang="en-US"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5448C85D-E24B-4E86-8EF1-C6D207EDF9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85605D33-4049-40C9-9D02-2E64521684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Value</a:t>
            </a:r>
            <a:r>
              <a:rPr lang="en-US" altLang="en-US" dirty="0">
                <a:ea typeface="ヒラギノ角ゴ Pro W3" pitchFamily="122" charset="-128"/>
              </a:rPr>
              <a:t> denotes the dollar amount (</a:t>
            </a:r>
            <a:r>
              <a:rPr lang="en-US" altLang="en-US" i="1" dirty="0">
                <a:ea typeface="ヒラギノ角ゴ Pro W3" pitchFamily="122" charset="-128"/>
              </a:rPr>
              <a:t>V</a:t>
            </a:r>
            <a:r>
              <a:rPr lang="en-US" altLang="en-US" dirty="0">
                <a:ea typeface="ヒラギノ角ゴ Pro W3" pitchFamily="122" charset="-128"/>
              </a:rPr>
              <a:t>) a consumer attaches to a good or service. Value captures a consumer’s willingness to pay and is determined by the perceived benefits a good or service provides to the buyer. The cost (</a:t>
            </a:r>
            <a:r>
              <a:rPr lang="en-US" altLang="en-US" i="1" dirty="0">
                <a:ea typeface="ヒラギノ角ゴ Pro W3" pitchFamily="122" charset="-128"/>
              </a:rPr>
              <a:t>C</a:t>
            </a:r>
            <a:r>
              <a:rPr lang="en-US" altLang="en-US" dirty="0">
                <a:ea typeface="ヒラギノ角ゴ Pro W3" pitchFamily="122" charset="-128"/>
              </a:rPr>
              <a:t>) to produce the good or service matters little to the consumer, but it matters a great deal to the producer (supplier) of the good or service since it has a direct bearing on the profit margin.</a:t>
            </a:r>
          </a:p>
        </p:txBody>
      </p:sp>
      <p:sp>
        <p:nvSpPr>
          <p:cNvPr id="103428" name="Slide Number Placeholder 3">
            <a:extLst>
              <a:ext uri="{FF2B5EF4-FFF2-40B4-BE49-F238E27FC236}">
                <a16:creationId xmlns:a16="http://schemas.microsoft.com/office/drawing/2014/main" id="{616348C9-37F0-4065-9935-D30F0481DA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E0732B1-DF31-4BFD-BE6F-5183D397CADA}" type="slidenum">
              <a:rPr lang="en-US" altLang="en-US" smtClean="0"/>
              <a:pPr/>
              <a:t>19</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8DCFC275-EEA5-49C5-B3EE-ABC2A679D63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051D4741-EEDF-4C73-AC85-1B8DEE3844A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8612" name="Slide Number Placeholder 3">
            <a:extLst>
              <a:ext uri="{FF2B5EF4-FFF2-40B4-BE49-F238E27FC236}">
                <a16:creationId xmlns:a16="http://schemas.microsoft.com/office/drawing/2014/main" id="{38903B6A-9C18-4233-B43B-156CBE43F0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E7793E6-1F47-46E5-8D47-CB4A6C4E9CFF}"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7683E8F7-CC13-44FD-81CB-159119083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FF6A6002-43D9-4307-AAB9-06E90662CD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animated video on economic value creation. It builds student confidence on the a variety of value aspects (LO 5-3). </a:t>
            </a:r>
          </a:p>
          <a:p>
            <a:endParaRPr lang="en-US" altLang="en-US" dirty="0">
              <a:ea typeface="ヒラギノ角ゴ Pro W3" pitchFamily="122" charset="-128"/>
            </a:endParaRPr>
          </a:p>
        </p:txBody>
      </p:sp>
      <p:sp>
        <p:nvSpPr>
          <p:cNvPr id="105476" name="Slide Number Placeholder 3">
            <a:extLst>
              <a:ext uri="{FF2B5EF4-FFF2-40B4-BE49-F238E27FC236}">
                <a16:creationId xmlns:a16="http://schemas.microsoft.com/office/drawing/2014/main" id="{76A06713-C272-4E1C-A0C5-6F627D9448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B165E79-7FFE-4038-A5EA-93F9DCC54054}" type="slidenum">
              <a:rPr lang="en-US" altLang="en-US" smtClean="0">
                <a:solidFill>
                  <a:srgbClr val="000000"/>
                </a:solidFill>
              </a:rPr>
              <a:pPr/>
              <a:t>20</a:t>
            </a:fld>
            <a:endParaRPr lang="en-US" altLang="en-US"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A5A184A7-DA04-471F-A7C0-1B51F21951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4E779B82-1781-4029-B4A1-B2C074687C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of Opportunity Costs of an Entrepreneur: (1) forgone wages if employed elsewhere; (2) the cost of capital invested in the business vs. the stock market vs. U.S. Treasury bonds.</a:t>
            </a:r>
          </a:p>
          <a:p>
            <a:endParaRPr lang="en-US" altLang="en-US" dirty="0">
              <a:ea typeface="ヒラギノ角ゴ Pro W3" pitchFamily="122" charset="-128"/>
            </a:endParaRPr>
          </a:p>
        </p:txBody>
      </p:sp>
      <p:sp>
        <p:nvSpPr>
          <p:cNvPr id="107524" name="Slide Number Placeholder 3">
            <a:extLst>
              <a:ext uri="{FF2B5EF4-FFF2-40B4-BE49-F238E27FC236}">
                <a16:creationId xmlns:a16="http://schemas.microsoft.com/office/drawing/2014/main" id="{9DB6AB73-A38C-4BEA-83C7-C392D7EC5E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4C8C170-1B55-45FE-BFA1-319F72C8F10D}"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01F67F63-AEDB-4B24-94CC-AD80FFF1C5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7E7AC398-8BAA-47DC-90FD-B8D645F61D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Just as airplane pilots rely on a number of instruments to provide constant information about key variables—such as altitude, airspeed, fuel, position of other aircraft in the vicinity, and destination—to ensure a safe flight, so should managers rely on multiple yardsticks to more accurately assess company performance in an integrative way.</a:t>
            </a:r>
          </a:p>
        </p:txBody>
      </p:sp>
      <p:sp>
        <p:nvSpPr>
          <p:cNvPr id="109572" name="Slide Number Placeholder 3">
            <a:extLst>
              <a:ext uri="{FF2B5EF4-FFF2-40B4-BE49-F238E27FC236}">
                <a16:creationId xmlns:a16="http://schemas.microsoft.com/office/drawing/2014/main" id="{D59A93D9-18C2-4ADA-8512-B72DED5A2C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4B822E6-8244-42EB-BFEB-160B718CFDA2}" type="slidenum">
              <a:rPr lang="en-US" altLang="en-US" smtClean="0"/>
              <a:pPr/>
              <a:t>22</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45FF3D38-0540-44C6-9330-837F159C1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CD47F535-FAC8-4E07-B73B-092B0E419E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11620" name="Slide Number Placeholder 3">
            <a:extLst>
              <a:ext uri="{FF2B5EF4-FFF2-40B4-BE49-F238E27FC236}">
                <a16:creationId xmlns:a16="http://schemas.microsoft.com/office/drawing/2014/main" id="{993FAFAD-071C-4ED7-9099-80C1D902BF0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8FB5FCE-A2AE-4F4E-AEFE-2716051B2CD1}" type="slidenum">
              <a:rPr lang="en-US" altLang="en-US" smtClean="0">
                <a:solidFill>
                  <a:srgbClr val="000000"/>
                </a:solidFill>
              </a:rPr>
              <a:pPr/>
              <a:t>23</a:t>
            </a:fld>
            <a:endParaRPr lang="en-US" altLang="en-US"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9FF11E20-CD8A-428D-A861-8EFF33B7D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AF95382E-3FBD-42C4-BE37-43F7954A16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Customer view: In the air-express industry, for example, managers learned from their customers that many don’t really need next-day delivery for most of their documents and packages; rather what they really cared about was the ability to track the shipments. This discovery led to the development of steeply discounted second-day delivery by UPS and FedEx, combined with sophisticated real-time tracking tools online.</a:t>
            </a:r>
          </a:p>
          <a:p>
            <a:endParaRPr lang="en-US" altLang="en-US" dirty="0">
              <a:ea typeface="ヒラギノ角ゴ Pro W3" pitchFamily="122" charset="-128"/>
            </a:endParaRPr>
          </a:p>
          <a:p>
            <a:r>
              <a:rPr lang="en-US" altLang="en-US" dirty="0">
                <a:ea typeface="ヒラギノ角ゴ Pro W3" pitchFamily="122" charset="-128"/>
              </a:rPr>
              <a:t>Value Creation: For example, 3M requires that 30 percent of revenues must come from products introduced within the past four years.</a:t>
            </a:r>
          </a:p>
          <a:p>
            <a:endParaRPr lang="en-US" altLang="en-US" dirty="0">
              <a:ea typeface="ヒラギノ角ゴ Pro W3" pitchFamily="122" charset="-128"/>
            </a:endParaRPr>
          </a:p>
          <a:p>
            <a:r>
              <a:rPr lang="en-US" altLang="en-US" dirty="0">
                <a:ea typeface="ヒラギノ角ゴ Pro W3" pitchFamily="122" charset="-128"/>
              </a:rPr>
              <a:t>Core Competencies: Honda’s core competency is to design and manufacture small but powerful and highly reliable engines. Its business model is to find places to put its engines. Beginning with motorcycles in 1948, Honda nurtured this core competency over many decades and is leveraging it to reach stretch goals in the design, development, and manufacture of small airplanes.</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113668" name="Slide Number Placeholder 3">
            <a:extLst>
              <a:ext uri="{FF2B5EF4-FFF2-40B4-BE49-F238E27FC236}">
                <a16:creationId xmlns:a16="http://schemas.microsoft.com/office/drawing/2014/main" id="{14101991-F92C-4678-AC68-C7813A47A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F364FAB-196B-4D5E-8DB2-F83AF9109162}" type="slidenum">
              <a:rPr lang="en-US" altLang="en-US" smtClean="0"/>
              <a:pPr/>
              <a:t>24</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54AF04A3-52B8-4BBC-BA4C-AD0112402D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9273E96C-D7EC-45B6-8465-E0E09459BA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Implementing a balanced scorecard allowed FMC’s managers to align their different perspectives to create a more focused corporation overall. General managers now review progress along the chosen metrics every month, and corporate executives do so on a quarterly basis. Implementing a balanced-scorecard approach is not a onetime effort, but requires continuous tracking of metrics and updating of strategic objectives, if needed. It is a continuous process, feeding performance back into the strategy process to assess its effectiveness.</a:t>
            </a:r>
          </a:p>
        </p:txBody>
      </p:sp>
      <p:sp>
        <p:nvSpPr>
          <p:cNvPr id="115716" name="Slide Number Placeholder 3">
            <a:extLst>
              <a:ext uri="{FF2B5EF4-FFF2-40B4-BE49-F238E27FC236}">
                <a16:creationId xmlns:a16="http://schemas.microsoft.com/office/drawing/2014/main" id="{8448B0DD-8B3A-41AF-ACEC-EC05B48E30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EECFB0E-06A9-4B03-80EB-2AFFF40E260B}" type="slidenum">
              <a:rPr lang="en-US" altLang="en-US" smtClean="0"/>
              <a:pPr/>
              <a:t>25</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908620F6-6631-4BBA-BF95-F0982AB85E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027849AB-2C39-434E-9159-35B408FCAE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All of the three approaches to measuring competitive advantage—accounting profitability, shareholder value creation, and economic value creation—in addition to other quantitative and qualitative measures can be helpful when using a balanced-scorecard approach.</a:t>
            </a:r>
          </a:p>
        </p:txBody>
      </p:sp>
      <p:sp>
        <p:nvSpPr>
          <p:cNvPr id="117764" name="Slide Number Placeholder 3">
            <a:extLst>
              <a:ext uri="{FF2B5EF4-FFF2-40B4-BE49-F238E27FC236}">
                <a16:creationId xmlns:a16="http://schemas.microsoft.com/office/drawing/2014/main" id="{0E3ACEC6-94DB-49CA-83A4-782B66D4DE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BCDA730-0C73-459A-ADCD-91F2A66BC793}" type="slidenum">
              <a:rPr lang="en-US" altLang="en-US" smtClean="0"/>
              <a:pPr/>
              <a:t>26</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3235D0DE-75E1-40E6-9541-A9A6327A0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a:extLst>
              <a:ext uri="{FF2B5EF4-FFF2-40B4-BE49-F238E27FC236}">
                <a16:creationId xmlns:a16="http://schemas.microsoft.com/office/drawing/2014/main" id="{07A9F35C-B70D-4E4A-8887-2D94C78ABA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Rather than emphasizing sustaining a competitive advantage over time, </a:t>
            </a:r>
            <a:r>
              <a:rPr lang="en-US" altLang="en-US" i="1" dirty="0">
                <a:ea typeface="ヒラギノ角ゴ Pro W3" pitchFamily="122" charset="-128"/>
              </a:rPr>
              <a:t>sustainable strategy</a:t>
            </a:r>
            <a:r>
              <a:rPr lang="en-US" altLang="en-US" dirty="0">
                <a:ea typeface="ヒラギノ角ゴ Pro W3" pitchFamily="122" charset="-128"/>
              </a:rPr>
              <a:t> means a strategy that can be pursued over time without detrimental effects on people or the planet. Using renewable energy sources such as wind or solar power, for example, is sustainable over time. It can also be good for profits, or simply put “green is green,” as Jeffrey Immelt was fond of saying while CEO at GE. GE’s renewable energy business brought in more than $9 billion in revenues in 2016 (up from $3 billion in 2006). Immelt retired in 2017.</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from a mining industry executive on this section of the textbook. It builds student confidence on the triple bottom line (LO 5-5). </a:t>
            </a:r>
          </a:p>
          <a:p>
            <a:endParaRPr lang="en-US" altLang="en-US" dirty="0">
              <a:ea typeface="ヒラギノ角ゴ Pro W3" pitchFamily="122" charset="-128"/>
            </a:endParaRPr>
          </a:p>
        </p:txBody>
      </p:sp>
      <p:sp>
        <p:nvSpPr>
          <p:cNvPr id="119812" name="Slide Number Placeholder 3">
            <a:extLst>
              <a:ext uri="{FF2B5EF4-FFF2-40B4-BE49-F238E27FC236}">
                <a16:creationId xmlns:a16="http://schemas.microsoft.com/office/drawing/2014/main" id="{09C6E419-4FF6-4C44-87BE-2132E84D080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3C0B6E-4A4F-4ADC-A9B7-9FBF80871CE6}" type="slidenum">
              <a:rPr lang="en-US" altLang="en-US" smtClean="0"/>
              <a:pPr/>
              <a:t>27</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80707779-BFDF-4359-BF24-B3F092225E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a:extLst>
              <a:ext uri="{FF2B5EF4-FFF2-40B4-BE49-F238E27FC236}">
                <a16:creationId xmlns:a16="http://schemas.microsoft.com/office/drawing/2014/main" id="{51D05014-AAFD-49BB-8D0E-BF3643B36A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21860" name="Slide Number Placeholder 3">
            <a:extLst>
              <a:ext uri="{FF2B5EF4-FFF2-40B4-BE49-F238E27FC236}">
                <a16:creationId xmlns:a16="http://schemas.microsoft.com/office/drawing/2014/main" id="{D70BE93B-5124-4BE0-8ECB-D070A4D472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22CD494-9B1C-42CE-9DCB-5E45997E384D}" type="slidenum">
              <a:rPr lang="en-US" altLang="en-US" smtClean="0">
                <a:solidFill>
                  <a:srgbClr val="000000"/>
                </a:solidFill>
              </a:rPr>
              <a:pPr/>
              <a:t>28</a:t>
            </a:fld>
            <a:endParaRPr lang="en-US" altLang="en-US" dirty="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8AA9D642-FE2C-43B8-8A1C-F76824F2E6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a:extLst>
              <a:ext uri="{FF2B5EF4-FFF2-40B4-BE49-F238E27FC236}">
                <a16:creationId xmlns:a16="http://schemas.microsoft.com/office/drawing/2014/main" id="{DAF39A33-C1E2-49E7-B65D-01C8A5736B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How companies do business can sometimes be as important, if not more so, to gaining and sustaining competitive advantage as what they do. Indeed, a slight majority (54 percent) of senior executives responded to a recent survey stating that they consider business model innovation to be more important than process or product innovation.</a:t>
            </a:r>
          </a:p>
        </p:txBody>
      </p:sp>
      <p:sp>
        <p:nvSpPr>
          <p:cNvPr id="123908" name="Slide Number Placeholder 3">
            <a:extLst>
              <a:ext uri="{FF2B5EF4-FFF2-40B4-BE49-F238E27FC236}">
                <a16:creationId xmlns:a16="http://schemas.microsoft.com/office/drawing/2014/main" id="{B2542C8E-1C1C-4742-9170-B6573355B1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285CC02-6D63-418A-8364-D0991DC4D4FE}" type="slidenum">
              <a:rPr lang="en-US" altLang="en-US" smtClean="0"/>
              <a:pPr/>
              <a:t>29</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DDE15946-11CE-484D-8C53-CEA6F15AA8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006ADF84-DCD7-4723-80FA-E00B8C2D5E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0660" name="Slide Number Placeholder 3">
            <a:extLst>
              <a:ext uri="{FF2B5EF4-FFF2-40B4-BE49-F238E27FC236}">
                <a16:creationId xmlns:a16="http://schemas.microsoft.com/office/drawing/2014/main" id="{E012C1A4-04A2-4BB0-BD33-F393156116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8A55D56-B439-44FB-8B59-AA7B27CEC295}" type="slidenum">
              <a:rPr lang="en-US" altLang="en-US" smtClean="0"/>
              <a:pPr/>
              <a:t>3</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2C9B9B6E-A155-4D98-B88C-C251BAAD8A8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82B26353-4444-493C-A0F6-CFEACD8D83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How companies do business can sometimes be as important, if not more so, to gaining and sustaining competitive advantage as what they do. Indeed, a slight majority (54 percent) of senior executives responded to a recent survey stating that they consider business model innovation to be more important than process or product innovation.</a:t>
            </a:r>
          </a:p>
        </p:txBody>
      </p:sp>
      <p:sp>
        <p:nvSpPr>
          <p:cNvPr id="125956" name="Slide Number Placeholder 3">
            <a:extLst>
              <a:ext uri="{FF2B5EF4-FFF2-40B4-BE49-F238E27FC236}">
                <a16:creationId xmlns:a16="http://schemas.microsoft.com/office/drawing/2014/main" id="{078B1D72-9A82-4BB1-9FBB-3D582B4620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716759E-BF5D-40A6-AF88-BDEA87200FF6}" type="slidenum">
              <a:rPr lang="en-US" altLang="en-US" smtClean="0"/>
              <a:pPr/>
              <a:t>30</a:t>
            </a:fld>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8E35259-74FA-43E2-9F9D-B7D05CD289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0E938BE5-97B4-4E1B-8EB4-F118F0130C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28004" name="Slide Number Placeholder 3">
            <a:extLst>
              <a:ext uri="{FF2B5EF4-FFF2-40B4-BE49-F238E27FC236}">
                <a16:creationId xmlns:a16="http://schemas.microsoft.com/office/drawing/2014/main" id="{6AC2DB5B-4B13-4096-818C-B9D877CBC0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9FE8B9C-EB04-4241-8DC6-048BE9E147CF}" type="slidenum">
              <a:rPr lang="en-US" altLang="en-US" smtClean="0">
                <a:solidFill>
                  <a:srgbClr val="000000"/>
                </a:solidFill>
              </a:rPr>
              <a:pPr/>
              <a:t>31</a:t>
            </a:fld>
            <a:endParaRPr lang="en-US" altLang="en-US" dirty="0">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D0C0B168-1E92-48BD-B917-ADD02889A3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a:extLst>
              <a:ext uri="{FF2B5EF4-FFF2-40B4-BE49-F238E27FC236}">
                <a16:creationId xmlns:a16="http://schemas.microsoft.com/office/drawing/2014/main" id="{9B8D3342-C19D-47ED-9004-F51075068D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Razor-razorblade: was invented by Gillette, which gave away its razors and sold the replacement cartridges for relatively high prices. The razor–razor-blade model is found in many business applications today. For example, HP charges little for its laser printers but imposes high prices for its replacement toner cartridges.</a:t>
            </a:r>
          </a:p>
          <a:p>
            <a:endParaRPr lang="en-US" altLang="en-US" dirty="0">
              <a:ea typeface="ヒラギノ角ゴ Pro W3" pitchFamily="122" charset="-128"/>
            </a:endParaRPr>
          </a:p>
          <a:p>
            <a:r>
              <a:rPr lang="en-US" altLang="en-US" dirty="0">
                <a:ea typeface="ヒラギノ角ゴ Pro W3" pitchFamily="122" charset="-128"/>
              </a:rPr>
              <a:t>Subscription: Microsoft uses a subscription-based model for its new Office 365 suite of application software. Other industries that use this model presently are cable television, cellular service providers, satellite radio, internet service providers, and health clubs. Netflix also uses a subscription model.</a:t>
            </a:r>
          </a:p>
          <a:p>
            <a:endParaRPr lang="en-US" altLang="en-US" dirty="0">
              <a:ea typeface="ヒラギノ角ゴ Pro W3" pitchFamily="122" charset="-128"/>
            </a:endParaRPr>
          </a:p>
          <a:p>
            <a:r>
              <a:rPr lang="en-US" altLang="en-US" dirty="0">
                <a:ea typeface="ヒラギノ角ゴ Pro W3" pitchFamily="122" charset="-128"/>
              </a:rPr>
              <a:t>Pay as you go: most widely used by utilities providing power and water and cell phone service plans, but it is gaining momentum in other areas such as rental cars and cloud computing such Microsoft’s Azure.</a:t>
            </a:r>
          </a:p>
          <a:p>
            <a:endParaRPr lang="en-US" altLang="en-US" dirty="0">
              <a:ea typeface="ヒラギノ角ゴ Pro W3" pitchFamily="122" charset="-128"/>
            </a:endParaRPr>
          </a:p>
          <a:p>
            <a:r>
              <a:rPr lang="en-US" altLang="en-US" dirty="0">
                <a:ea typeface="ヒラギノ角ゴ Pro W3" pitchFamily="122" charset="-128"/>
              </a:rPr>
              <a:t>Freemium: examples include Spirit Airlines (in the United States), Ryanair (in Europe), or AirAsia, which provide minimal flight services but allow customers to pay for additional services and upgrades à la carte, often at a premium.</a:t>
            </a:r>
          </a:p>
          <a:p>
            <a:endParaRPr lang="en-US" altLang="en-US" dirty="0">
              <a:ea typeface="ヒラギノ角ゴ Pro W3" pitchFamily="122" charset="-128"/>
            </a:endParaRPr>
          </a:p>
          <a:p>
            <a:r>
              <a:rPr lang="en-US" altLang="en-US" dirty="0">
                <a:ea typeface="ヒラギノ角ゴ Pro W3" pitchFamily="122" charset="-128"/>
              </a:rPr>
              <a:t>Wholesale: book publishers sell books to retailers at a fixed price (usually 50 percent below the recommended retail price). Retailers, however, were free to set their own price on any book and profit from the difference between their selling price and the cost to buy the book from the publisher (or wholesaler).</a:t>
            </a:r>
          </a:p>
          <a:p>
            <a:endParaRPr lang="en-US" altLang="en-US" dirty="0">
              <a:ea typeface="ヒラギノ角ゴ Pro W3" pitchFamily="122" charset="-128"/>
            </a:endParaRPr>
          </a:p>
          <a:p>
            <a:r>
              <a:rPr lang="en-US" altLang="en-US" dirty="0">
                <a:ea typeface="ヒラギノ角ゴ Pro W3" pitchFamily="122" charset="-128"/>
              </a:rPr>
              <a:t>Agency: long used in the entertainment industry, where agents place artists or artistic properties and then take their commission. More recently we see this approach at work in a number of online sales venues, as in Apple’s pricing of book products or its app sales.</a:t>
            </a:r>
          </a:p>
          <a:p>
            <a:endParaRPr lang="en-US" altLang="en-US" dirty="0">
              <a:ea typeface="ヒラギノ角ゴ Pro W3" pitchFamily="122" charset="-128"/>
            </a:endParaRPr>
          </a:p>
          <a:p>
            <a:r>
              <a:rPr lang="en-US" altLang="en-US" dirty="0">
                <a:ea typeface="ヒラギノ角ゴ Pro W3" pitchFamily="122" charset="-128"/>
              </a:rPr>
              <a:t>Bundling: In the Microsoft Office Suite, a user might value Word more than Excel and vice versa. Instead of selling both products for $120 each, Microsoft bundles them in a suite and sells them combined at a discount, say $150.</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130052" name="Slide Number Placeholder 3">
            <a:extLst>
              <a:ext uri="{FF2B5EF4-FFF2-40B4-BE49-F238E27FC236}">
                <a16:creationId xmlns:a16="http://schemas.microsoft.com/office/drawing/2014/main" id="{687D7F3A-1B00-4860-8E8F-C7F0778661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AABB83B-3968-474C-B64F-9DD41DA8F96C}" type="slidenum">
              <a:rPr lang="en-US" altLang="en-US" smtClean="0"/>
              <a:pPr/>
              <a:t>32</a:t>
            </a:fld>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4E93EBE8-5E1F-431E-9353-CDB39D040A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a:extLst>
              <a:ext uri="{FF2B5EF4-FFF2-40B4-BE49-F238E27FC236}">
                <a16:creationId xmlns:a16="http://schemas.microsoft.com/office/drawing/2014/main" id="{94B11FDB-9BC8-448D-B6B1-8C698FA811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a:t>
            </a:r>
          </a:p>
          <a:p>
            <a:r>
              <a:rPr lang="en-US" altLang="en-US" dirty="0">
                <a:ea typeface="ヒラギノ角ゴ Pro W3" pitchFamily="122" charset="-128"/>
              </a:rPr>
              <a:t>Business models can be combined: AT&amp;T uses both razor-razorblade &amp; subscription models</a:t>
            </a:r>
          </a:p>
          <a:p>
            <a:endParaRPr lang="en-US" altLang="en-US" dirty="0">
              <a:ea typeface="ヒラギノ角ゴ Pro W3" pitchFamily="122" charset="-128"/>
            </a:endParaRPr>
          </a:p>
          <a:p>
            <a:r>
              <a:rPr lang="en-US" altLang="en-US" dirty="0">
                <a:ea typeface="ヒラギノ角ゴ Pro W3" pitchFamily="122" charset="-128"/>
              </a:rPr>
              <a:t>Business models can evolve: Freemium is an evolution of razor-razorblade</a:t>
            </a:r>
          </a:p>
          <a:p>
            <a:endParaRPr lang="en-US" altLang="en-US" dirty="0">
              <a:ea typeface="ヒラギノ角ゴ Pro W3" pitchFamily="122" charset="-128"/>
            </a:endParaRPr>
          </a:p>
          <a:p>
            <a:r>
              <a:rPr lang="en-US" altLang="en-US" dirty="0">
                <a:ea typeface="ヒラギノ角ゴ Pro W3" pitchFamily="122" charset="-128"/>
              </a:rPr>
              <a:t>Business models can be disrupted: Amazon disrupted wholesale models of publishers</a:t>
            </a:r>
          </a:p>
          <a:p>
            <a:endParaRPr lang="en-US" altLang="en-US" dirty="0">
              <a:ea typeface="ヒラギノ角ゴ Pro W3" pitchFamily="122" charset="-128"/>
            </a:endParaRPr>
          </a:p>
          <a:p>
            <a:r>
              <a:rPr lang="en-US" altLang="en-US" dirty="0">
                <a:ea typeface="ヒラギノ角ゴ Pro W3" pitchFamily="122" charset="-128"/>
              </a:rPr>
              <a:t>Businesses must respond to disruption &amp; adapt: Many book publishers worked with Apple on an agency approach, in which the publishers would set the price for Apple and receive 70 percent of the revenue, while Apple received 30 percent. Publishers inked their deals with Apple, but how could they get Amazon to play ball? For leverage, publishers withheld new releases from Amazon. This forced Amazon to raise prices on newly released e-books in line with the agency model to around $14.95</a:t>
            </a:r>
          </a:p>
          <a:p>
            <a:endParaRPr lang="en-US" altLang="en-US" dirty="0">
              <a:ea typeface="ヒラギノ角ゴ Pro W3" pitchFamily="122" charset="-128"/>
            </a:endParaRPr>
          </a:p>
          <a:p>
            <a:r>
              <a:rPr lang="en-US" altLang="en-US" dirty="0">
                <a:ea typeface="ヒラギノ角ゴ Pro W3" pitchFamily="122" charset="-128"/>
              </a:rPr>
              <a:t>Legal conflicts can arise: In 2012 the Department of Justice determined that Apple and major publishers had conspired to raise prices of e-books. A year later, Apple was found guilty of colluding with several major book publishers to fix prices on e-books and had to change its agency model. </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132100" name="Slide Number Placeholder 3">
            <a:extLst>
              <a:ext uri="{FF2B5EF4-FFF2-40B4-BE49-F238E27FC236}">
                <a16:creationId xmlns:a16="http://schemas.microsoft.com/office/drawing/2014/main" id="{BD1EBCA6-45CF-40A8-AF97-735BB5816F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F757895-6559-4F5A-984F-DFD47AE65F78}" type="slidenum">
              <a:rPr lang="en-US" altLang="en-US" smtClean="0"/>
              <a:pPr/>
              <a:t>33</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DB84007E-37CE-4956-9ACC-8F62CE2CB3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C4E124CF-FBD8-44FF-B20C-08E3A40912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2708" name="Slide Number Placeholder 3">
            <a:extLst>
              <a:ext uri="{FF2B5EF4-FFF2-40B4-BE49-F238E27FC236}">
                <a16:creationId xmlns:a16="http://schemas.microsoft.com/office/drawing/2014/main" id="{25DE053C-FC58-480A-B8DD-87DDEB6420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F5C2D3E-6FC8-406B-95FE-76FBD540ACCE}"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FD5DEF0D-A79D-4191-930B-BE572F61FE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47F8D48B-4743-4548-A0EF-771B2FBD9F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animated video on  the drivers of profitability. It builds student confidence on the a variety of profit measures (LO 5-1). </a:t>
            </a:r>
          </a:p>
          <a:p>
            <a:endParaRPr lang="en-US" altLang="en-US" dirty="0">
              <a:ea typeface="ヒラギノ角ゴ Pro W3" pitchFamily="122" charset="-128"/>
            </a:endParaRPr>
          </a:p>
        </p:txBody>
      </p:sp>
      <p:sp>
        <p:nvSpPr>
          <p:cNvPr id="74756" name="Slide Number Placeholder 3">
            <a:extLst>
              <a:ext uri="{FF2B5EF4-FFF2-40B4-BE49-F238E27FC236}">
                <a16:creationId xmlns:a16="http://schemas.microsoft.com/office/drawing/2014/main" id="{B19108F3-64BD-4D7E-8B31-F39F07896A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36DF5C6-8B07-438F-986A-162B14FB1C90}"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A3B185EE-73E8-4922-AA42-9349BF76B2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838761B6-BFC4-4F6E-83E0-09BE530F43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One of the most commonly used metrics in assessing firm financial performance is </a:t>
            </a:r>
            <a:r>
              <a:rPr lang="en-US" altLang="en-US" i="1" dirty="0">
                <a:ea typeface="ヒラギノ角ゴ Pro W3" pitchFamily="122" charset="-128"/>
              </a:rPr>
              <a:t>return on invested capital (ROIC),</a:t>
            </a:r>
            <a:r>
              <a:rPr lang="en-US" altLang="en-US" dirty="0">
                <a:ea typeface="ヒラギノ角ゴ Pro W3" pitchFamily="122" charset="-128"/>
              </a:rPr>
              <a:t> where ROIC = (Net profits/Invested capital). ROIC is a popular metric because it is a good proxy for </a:t>
            </a:r>
            <a:r>
              <a:rPr lang="en-US" altLang="en-US" i="1" dirty="0">
                <a:ea typeface="ヒラギノ角ゴ Pro W3" pitchFamily="122" charset="-128"/>
              </a:rPr>
              <a:t>firm profitability.</a:t>
            </a:r>
            <a:r>
              <a:rPr lang="en-US" altLang="en-US" dirty="0">
                <a:ea typeface="ヒラギノ角ゴ Pro W3" pitchFamily="122" charset="-128"/>
              </a:rPr>
              <a:t> In particular, the ratio measures how effectively a company uses its </a:t>
            </a:r>
            <a:r>
              <a:rPr lang="en-US" altLang="en-US" i="1" dirty="0">
                <a:ea typeface="ヒラギノ角ゴ Pro W3" pitchFamily="122" charset="-128"/>
              </a:rPr>
              <a:t>total invested capital,</a:t>
            </a:r>
            <a:r>
              <a:rPr lang="en-US" altLang="en-US" dirty="0">
                <a:ea typeface="ヒラギノ角ゴ Pro W3" pitchFamily="122" charset="-128"/>
              </a:rPr>
              <a:t> which consists of two components: (1) </a:t>
            </a:r>
            <a:r>
              <a:rPr lang="en-US" altLang="en-US" i="1" dirty="0">
                <a:ea typeface="ヒラギノ角ゴ Pro W3" pitchFamily="122" charset="-128"/>
              </a:rPr>
              <a:t>shareholders</a:t>
            </a:r>
            <a:r>
              <a:rPr lang="ja-JP" altLang="en-US" i="1">
                <a:ea typeface="ヒラギノ角ゴ Pro W3" pitchFamily="122" charset="-128"/>
              </a:rPr>
              <a:t>’</a:t>
            </a:r>
            <a:r>
              <a:rPr lang="en-US" altLang="ja-JP" i="1" dirty="0">
                <a:ea typeface="ヒラギノ角ゴ Pro W3" pitchFamily="122" charset="-128"/>
              </a:rPr>
              <a:t> equity</a:t>
            </a:r>
            <a:r>
              <a:rPr lang="en-US" altLang="ja-JP" dirty="0">
                <a:ea typeface="ヒラギノ角ゴ Pro W3" pitchFamily="122" charset="-128"/>
              </a:rPr>
              <a:t> through the selling of shares to the public, and (2) </a:t>
            </a:r>
            <a:r>
              <a:rPr lang="en-US" altLang="ja-JP" i="1" dirty="0">
                <a:ea typeface="ヒラギノ角ゴ Pro W3" pitchFamily="122" charset="-128"/>
              </a:rPr>
              <a:t>interest-bearing debt</a:t>
            </a:r>
            <a:r>
              <a:rPr lang="en-US" altLang="ja-JP" dirty="0">
                <a:ea typeface="ヒラギノ角ゴ Pro W3" pitchFamily="122" charset="-128"/>
              </a:rPr>
              <a:t> through borrowing from financial institutions and bond holders.</a:t>
            </a:r>
          </a:p>
          <a:p>
            <a:endParaRPr lang="en-US" altLang="en-US" dirty="0">
              <a:ea typeface="ヒラギノ角ゴ Pro W3" pitchFamily="122" charset="-128"/>
            </a:endParaRPr>
          </a:p>
          <a:p>
            <a:r>
              <a:rPr lang="en-US" altLang="en-US" dirty="0">
                <a:ea typeface="ヒラギノ角ゴ Pro W3" pitchFamily="122" charset="-128"/>
              </a:rPr>
              <a:t>To explore further drivers of this difference, we break down return on revenue into three additional financial ratios: </a:t>
            </a:r>
          </a:p>
          <a:p>
            <a:r>
              <a:rPr lang="en-US" altLang="en-US" i="1" dirty="0">
                <a:ea typeface="ヒラギノ角ゴ Pro W3" pitchFamily="122" charset="-128"/>
              </a:rPr>
              <a:t>Cost of goods sold (COGS) / Revenue</a:t>
            </a:r>
            <a:r>
              <a:rPr lang="en-US" altLang="en-US" i="1" u="sng" dirty="0">
                <a:ea typeface="ヒラギノ角ゴ Pro W3" pitchFamily="122" charset="-128"/>
              </a:rPr>
              <a:t>.</a:t>
            </a:r>
            <a:endParaRPr lang="en-US" altLang="en-US" dirty="0">
              <a:ea typeface="ヒラギノ角ゴ Pro W3" pitchFamily="122" charset="-128"/>
            </a:endParaRPr>
          </a:p>
          <a:p>
            <a:r>
              <a:rPr lang="en-US" altLang="en-US" i="1" dirty="0">
                <a:ea typeface="ヒラギノ角ゴ Pro W3" pitchFamily="122" charset="-128"/>
              </a:rPr>
              <a:t>Research &amp; development (R&amp;D) expense / Revenue</a:t>
            </a:r>
            <a:r>
              <a:rPr lang="en-US" altLang="en-US" i="1" u="sng" dirty="0">
                <a:ea typeface="ヒラギノ角ゴ Pro W3" pitchFamily="122" charset="-128"/>
              </a:rPr>
              <a:t>.</a:t>
            </a:r>
            <a:endParaRPr lang="en-US" altLang="en-US" dirty="0">
              <a:ea typeface="ヒラギノ角ゴ Pro W3" pitchFamily="122" charset="-128"/>
            </a:endParaRPr>
          </a:p>
          <a:p>
            <a:r>
              <a:rPr lang="en-US" altLang="en-US" i="1" dirty="0">
                <a:ea typeface="ヒラギノ角ゴ Pro W3" pitchFamily="122" charset="-128"/>
              </a:rPr>
              <a:t>Selling, general, &amp; administrative (SG&amp;A) expense / Revenue.</a:t>
            </a:r>
            <a:endParaRPr lang="en-US" altLang="en-US" dirty="0">
              <a:ea typeface="ヒラギノ角ゴ Pro W3" pitchFamily="122" charset="-128"/>
            </a:endParaRPr>
          </a:p>
          <a:p>
            <a:endParaRPr lang="en-US" altLang="en-US" dirty="0">
              <a:ea typeface="ヒラギノ角ゴ Pro W3" pitchFamily="122" charset="-128"/>
            </a:endParaRPr>
          </a:p>
        </p:txBody>
      </p:sp>
      <p:sp>
        <p:nvSpPr>
          <p:cNvPr id="76804" name="Slide Number Placeholder 3">
            <a:extLst>
              <a:ext uri="{FF2B5EF4-FFF2-40B4-BE49-F238E27FC236}">
                <a16:creationId xmlns:a16="http://schemas.microsoft.com/office/drawing/2014/main" id="{091F6A72-A5DC-4A4B-9512-3ABA1935B0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949C66E-1073-4722-9497-38C3E7F23F91}" type="slidenum">
              <a:rPr lang="en-US" altLang="en-US" smtClean="0"/>
              <a:pPr/>
              <a:t>6</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BD7FDECD-3FE4-4ED3-A84A-25E35D3CED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85C5DA80-FD74-468B-B5CF-8C554E3DA7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I under “financial review” inside Connect and provides a variety of exercises around calculating financial ratios. These are intended as ‘refresher’ materials for students that have already had accounting and finance classes but still need or would like more practice. </a:t>
            </a:r>
          </a:p>
          <a:p>
            <a:pPr eaLnBrk="1" hangingPunct="1">
              <a:spcBef>
                <a:spcPts val="438"/>
              </a:spcBef>
            </a:pPr>
            <a:endParaRPr lang="en-US" altLang="en-US" dirty="0">
              <a:ea typeface="ヒラギノ角ゴ Pro W3" pitchFamily="122" charset="-128"/>
            </a:endParaRPr>
          </a:p>
          <a:p>
            <a:endParaRPr lang="en-US" altLang="en-US" dirty="0">
              <a:ea typeface="ヒラギノ角ゴ Pro W3" pitchFamily="122" charset="-128"/>
            </a:endParaRPr>
          </a:p>
        </p:txBody>
      </p:sp>
      <p:sp>
        <p:nvSpPr>
          <p:cNvPr id="78852" name="Slide Number Placeholder 3">
            <a:extLst>
              <a:ext uri="{FF2B5EF4-FFF2-40B4-BE49-F238E27FC236}">
                <a16:creationId xmlns:a16="http://schemas.microsoft.com/office/drawing/2014/main" id="{7D0AA75C-1482-4200-B596-F23458F086D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7F45D2D-F1CB-4737-859D-A59D1625D212}" type="slidenum">
              <a:rPr lang="en-US" altLang="en-US" smtClean="0">
                <a:solidFill>
                  <a:srgbClr val="000000"/>
                </a:solidFill>
              </a:rPr>
              <a:pPr/>
              <a:t>7</a:t>
            </a:fld>
            <a:endParaRPr lang="en-US" altLang="en-US"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E215F8F4-8F4F-422E-A82F-9171BDE5750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D2E551C4-2746-4CB3-AB7C-8C95D0BCF5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0900" name="Slide Number Placeholder 3">
            <a:extLst>
              <a:ext uri="{FF2B5EF4-FFF2-40B4-BE49-F238E27FC236}">
                <a16:creationId xmlns:a16="http://schemas.microsoft.com/office/drawing/2014/main" id="{9ACDEA92-D51A-48A7-BAEF-9D39F3C989F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505545C-71BE-4B90-B096-099CF532F740}" type="slidenum">
              <a:rPr lang="en-US" altLang="en-US" smtClean="0"/>
              <a:pPr/>
              <a:t>8</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EE1E137F-FAC2-45F0-AF4F-C79FC69C7A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14A928B3-8958-4800-9F24-A5CB01595D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2948" name="Slide Number Placeholder 3">
            <a:extLst>
              <a:ext uri="{FF2B5EF4-FFF2-40B4-BE49-F238E27FC236}">
                <a16:creationId xmlns:a16="http://schemas.microsoft.com/office/drawing/2014/main" id="{556E69DA-E19A-45EC-857A-BC0834B4E1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0AAD761-EE3C-4E74-89CA-1D54A73953E3}" type="slidenum">
              <a:rPr lang="en-US" altLang="en-US" smtClean="0"/>
              <a:pPr/>
              <a:t>9</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F544A45-E668-4FFA-978A-0574F294E6E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E20ABFD-250C-4618-8223-B08BA71DDDF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08277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CE68ED-F3A9-48A5-8680-0E9DD45FC14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ED99EC5D-297D-432B-9669-CBF39ABB8CF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C6D23A97-C530-4861-AE8B-0E08BBAE0B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0EB2742-7A2F-4D98-AF6F-1FDCCCC75D6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9A29D01-88F2-49A1-AB95-9BD7F87628C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52BD06F1-2A74-437B-92A0-38EEB40F635D}" type="slidenum">
              <a:rPr lang="en-US" altLang="en-US"/>
              <a:pPr>
                <a:defRPr/>
              </a:pPr>
              <a:t>‹#›</a:t>
            </a:fld>
            <a:endParaRPr lang="en-US" altLang="en-US" dirty="0"/>
          </a:p>
        </p:txBody>
      </p:sp>
    </p:spTree>
    <p:extLst>
      <p:ext uri="{BB962C8B-B14F-4D97-AF65-F5344CB8AC3E}">
        <p14:creationId xmlns:p14="http://schemas.microsoft.com/office/powerpoint/2010/main" val="2111118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3AF1425-A564-410D-9017-7FBACFAA702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534CFB3A-359B-4163-999C-9D91CC3E7CC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DD73A27-1D2B-4040-BE09-7364DE6E1E3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BBCBD055-4DA7-4171-8F85-36515311BDB3}"/>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699CEA23-0668-4153-85D5-EFD54E687F59}" type="slidenum">
              <a:rPr lang="en-US" altLang="en-US"/>
              <a:pPr>
                <a:defRPr/>
              </a:pPr>
              <a:t>‹#›</a:t>
            </a:fld>
            <a:endParaRPr lang="en-US" altLang="en-US" dirty="0"/>
          </a:p>
        </p:txBody>
      </p:sp>
    </p:spTree>
    <p:extLst>
      <p:ext uri="{BB962C8B-B14F-4D97-AF65-F5344CB8AC3E}">
        <p14:creationId xmlns:p14="http://schemas.microsoft.com/office/powerpoint/2010/main" val="4201908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69A14B1-FCBA-4BAC-B9D4-067EAEC9F4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9AD9EC1-CD0A-4CF9-BDB8-132A2CD81E4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8C57142-8577-41DA-9CAB-29CBC07F19C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4764B7E2-285C-4EB4-9C5D-5DE2369B692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6C6898E0-A75A-4E49-B60C-F75B636BCE7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04CD9B72-11BB-462B-A3AC-80DECEC3619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CBFC3613-CAA1-465D-9396-FCC37C34689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F5E3F308-3B00-4ECD-8E86-6AB3AC6B653E}" type="slidenum">
              <a:rPr lang="en-US" altLang="en-US"/>
              <a:pPr>
                <a:defRPr/>
              </a:pPr>
              <a:t>‹#›</a:t>
            </a:fld>
            <a:endParaRPr lang="en-US" altLang="en-US" dirty="0"/>
          </a:p>
        </p:txBody>
      </p:sp>
    </p:spTree>
    <p:extLst>
      <p:ext uri="{BB962C8B-B14F-4D97-AF65-F5344CB8AC3E}">
        <p14:creationId xmlns:p14="http://schemas.microsoft.com/office/powerpoint/2010/main" val="2405127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97DCF595-653B-4C45-8BAA-1DBA3F54A6C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F7EE156-E4FB-4B2D-BBA8-C8F0CCF7847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B3F9E4A-6C5D-4F16-9675-ABAD05F828A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5B027C8E-9B45-40B0-816D-EFAB9DA38FA9}" type="slidenum">
              <a:rPr lang="en-US" altLang="en-US"/>
              <a:pPr>
                <a:defRPr/>
              </a:pPr>
              <a:t>‹#›</a:t>
            </a:fld>
            <a:endParaRPr lang="en-US" altLang="en-US" dirty="0"/>
          </a:p>
        </p:txBody>
      </p:sp>
    </p:spTree>
    <p:extLst>
      <p:ext uri="{BB962C8B-B14F-4D97-AF65-F5344CB8AC3E}">
        <p14:creationId xmlns:p14="http://schemas.microsoft.com/office/powerpoint/2010/main" val="346932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D33C174-F551-48F4-AC26-10EB344C70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4B6F8B1-18F0-47D5-9CAE-67358DDCB28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3D9DB14-F666-4504-82C7-A421FDB6D1A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A1FA421-1F12-4168-833D-00EE9CC68CC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6C8DCC2-CDC4-44AD-BB63-BD49A009E78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C081FBAA-5DF4-4E7F-9866-3D89CCF7166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F961E29C-1772-453E-BD24-AF50E9A8AF2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AA4FB5A-283F-4E91-B30F-0B98F6EF856D}"/>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3896E94-B9AF-4B38-B2B4-63FD09DB2C86}" type="slidenum">
              <a:rPr lang="en-US" altLang="en-US"/>
              <a:pPr>
                <a:defRPr/>
              </a:pPr>
              <a:t>‹#›</a:t>
            </a:fld>
            <a:endParaRPr lang="en-US" altLang="en-US" dirty="0"/>
          </a:p>
        </p:txBody>
      </p:sp>
    </p:spTree>
    <p:extLst>
      <p:ext uri="{BB962C8B-B14F-4D97-AF65-F5344CB8AC3E}">
        <p14:creationId xmlns:p14="http://schemas.microsoft.com/office/powerpoint/2010/main" val="3058687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7FDD27B-AF54-47F8-A46C-0128D05253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D9D9D6E-95C9-4CEC-9C6C-6EF2CFD779F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12CC0F01-3746-4AEA-8E1E-5D1F5AAFDBCF}"/>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0993F065-4BB4-4C1A-8221-DAA2704F15A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D2E37EE6-AFF1-4CD7-B751-14B4DE805E3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778C26D-24C5-420D-89F2-D4109444437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DB8F2AA3-7B7A-415D-A664-5D1C820F54CE}" type="slidenum">
              <a:rPr lang="en-US" altLang="en-US"/>
              <a:pPr>
                <a:defRPr/>
              </a:pPr>
              <a:t>‹#›</a:t>
            </a:fld>
            <a:endParaRPr lang="en-US" altLang="en-US" dirty="0"/>
          </a:p>
        </p:txBody>
      </p:sp>
    </p:spTree>
    <p:extLst>
      <p:ext uri="{BB962C8B-B14F-4D97-AF65-F5344CB8AC3E}">
        <p14:creationId xmlns:p14="http://schemas.microsoft.com/office/powerpoint/2010/main" val="1304929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F4FF18C-FE5E-4B41-9677-7ED9BC0AFF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09FE541-2CE2-49B5-ABBB-65F350B5DC5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658B9AA-7670-407F-9559-EB4BCEC719F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8452BFED-AF2A-49CC-BDB1-299ADA4BF1A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8DC1EE84-04D5-4C11-9958-36A3DAEB642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04C72716-D29E-44E1-BF3F-9BD6E419C0F5}"/>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9699B24-E21E-4873-90CF-0024FE5DF17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5D4E134B-973D-44E3-834A-88B9C0137C0D}" type="slidenum">
              <a:rPr lang="en-US" altLang="en-US"/>
              <a:pPr>
                <a:defRPr/>
              </a:pPr>
              <a:t>‹#›</a:t>
            </a:fld>
            <a:endParaRPr lang="en-US" altLang="en-US" dirty="0"/>
          </a:p>
        </p:txBody>
      </p:sp>
    </p:spTree>
    <p:extLst>
      <p:ext uri="{BB962C8B-B14F-4D97-AF65-F5344CB8AC3E}">
        <p14:creationId xmlns:p14="http://schemas.microsoft.com/office/powerpoint/2010/main" val="3920898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4BBFE2-BBB8-4691-9F4C-65CAE307311A}"/>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E1E17DD1-0ADA-4600-9D3C-DB1D068603E9}"/>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DB9FBBD0-5CEF-4B3B-AA6B-702420ED6D8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4F8073B-0D03-452C-BA81-78089123BC9B}"/>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84F2852E-4C17-446B-80CB-F9D95285871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C7CBDE7A-657B-4985-8324-F9E6F1371B2F}" type="slidenum">
              <a:rPr lang="en-US" altLang="en-US"/>
              <a:pPr>
                <a:defRPr/>
              </a:pPr>
              <a:t>‹#›</a:t>
            </a:fld>
            <a:endParaRPr lang="en-US" altLang="en-US" dirty="0"/>
          </a:p>
        </p:txBody>
      </p:sp>
    </p:spTree>
    <p:extLst>
      <p:ext uri="{BB962C8B-B14F-4D97-AF65-F5344CB8AC3E}">
        <p14:creationId xmlns:p14="http://schemas.microsoft.com/office/powerpoint/2010/main" val="322856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EA23F829-4E1E-4B02-AD9D-799F88450C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D86EFAB-F3E6-444E-9A6A-3427493D387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5A248E99-595E-42E4-ACC9-0F54328228B9}"/>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AF5567CC-A9A6-4FAA-A56E-97518085CAF3}" type="slidenum">
              <a:rPr lang="en-US" altLang="en-US"/>
              <a:pPr>
                <a:defRPr/>
              </a:pPr>
              <a:t>‹#›</a:t>
            </a:fld>
            <a:endParaRPr lang="en-US" altLang="en-US" dirty="0"/>
          </a:p>
        </p:txBody>
      </p:sp>
    </p:spTree>
    <p:extLst>
      <p:ext uri="{BB962C8B-B14F-4D97-AF65-F5344CB8AC3E}">
        <p14:creationId xmlns:p14="http://schemas.microsoft.com/office/powerpoint/2010/main" val="14590331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2D190C4-E658-40D9-9A7F-50DE9E96450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CD1F84B-68F9-4431-B40D-27B7CE7E2DD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23812E6-B9AA-449D-9CE1-F969EA84980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9E3EDA2-B015-4F76-A3D2-098C1FCA099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6BB56EC3-2243-4650-AAFD-22686B0F6AF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78B38CDD-EA10-496A-86A1-508C4B4CB7D8}"/>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97C4E08-EACD-4AAC-A69C-159CE26666C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481D997B-0CB8-4AFF-9CBB-16876097925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27DBEE4D-F5CC-44FE-80B1-722E4CB8B37D}" type="slidenum">
              <a:rPr lang="en-US" altLang="en-US"/>
              <a:pPr>
                <a:defRPr/>
              </a:pPr>
              <a:t>‹#›</a:t>
            </a:fld>
            <a:endParaRPr lang="en-US" altLang="en-US" dirty="0"/>
          </a:p>
        </p:txBody>
      </p:sp>
    </p:spTree>
    <p:extLst>
      <p:ext uri="{BB962C8B-B14F-4D97-AF65-F5344CB8AC3E}">
        <p14:creationId xmlns:p14="http://schemas.microsoft.com/office/powerpoint/2010/main" val="900847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3187B5D-4F40-44EC-BF0F-EB33EDE3015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233331-B887-4002-96F1-A16F260D022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320848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3D4A464A-FCE9-458A-B97C-D6763CFF63E8}"/>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9E6C726E-06B4-4B6A-968E-4BDFD302A52C}"/>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31473276"/>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055C5DE-8871-4CB7-A004-D8F6F69B1D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EF8AA2D-895E-4CCD-AC4B-1DE70995853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0B472024-8DEB-4C17-A0D3-3D364E2F95BE}"/>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B9AFB40F-F4B1-439D-A366-8F736AA8FA3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1487E0CD-0306-4F59-B5DE-CFD84B06673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EE705F6D-4536-4CBA-9256-CB6C75F7CD0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5E42DA5-0261-44C3-9054-FF63F5281680}" type="slidenum">
              <a:rPr lang="en-US" altLang="en-US"/>
              <a:pPr>
                <a:defRPr/>
              </a:pPr>
              <a:t>‹#›</a:t>
            </a:fld>
            <a:endParaRPr lang="en-US" altLang="en-US" dirty="0"/>
          </a:p>
        </p:txBody>
      </p:sp>
    </p:spTree>
    <p:extLst>
      <p:ext uri="{BB962C8B-B14F-4D97-AF65-F5344CB8AC3E}">
        <p14:creationId xmlns:p14="http://schemas.microsoft.com/office/powerpoint/2010/main" val="31495877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AA15655-6546-4305-BB38-F1AEA7E7F34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2DB7071-C863-4B38-BD3C-B029E9DECCF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DF06458-CD6A-4088-AA81-7A8FCDAF84F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9C8A030-D77B-4956-8613-770225D549D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3BE597BB-1536-4C95-B3F9-AFF5A5C9137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1F298CC8-680F-42CB-9FE2-E7216FD53C5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C7E4A33-82D3-4C99-9691-B54C910B998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439D14A-E6BC-4A6C-88DE-D09A8AFBE3C1}" type="slidenum">
              <a:rPr lang="en-US" altLang="en-US"/>
              <a:pPr>
                <a:defRPr/>
              </a:pPr>
              <a:t>‹#›</a:t>
            </a:fld>
            <a:endParaRPr lang="en-US" altLang="en-US" dirty="0"/>
          </a:p>
        </p:txBody>
      </p:sp>
    </p:spTree>
    <p:extLst>
      <p:ext uri="{BB962C8B-B14F-4D97-AF65-F5344CB8AC3E}">
        <p14:creationId xmlns:p14="http://schemas.microsoft.com/office/powerpoint/2010/main" val="2271836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406218-5EE7-467F-A20F-A1B67B8B91BA}"/>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EA41DF53-9C58-4A04-8CBD-66E2785BD73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1B3741B6-B79A-4409-844C-EF3208BF2B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89B2DFE-AA3E-47EC-A482-991B576835E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C004FE60-6400-4B7B-907D-95D1B99B7DD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83B4A4A-54B1-4FB5-8BF2-893BE7DD21F4}" type="slidenum">
              <a:rPr lang="en-US" altLang="en-US"/>
              <a:pPr>
                <a:defRPr/>
              </a:pPr>
              <a:t>‹#›</a:t>
            </a:fld>
            <a:endParaRPr lang="en-US" altLang="en-US" dirty="0"/>
          </a:p>
        </p:txBody>
      </p:sp>
    </p:spTree>
    <p:extLst>
      <p:ext uri="{BB962C8B-B14F-4D97-AF65-F5344CB8AC3E}">
        <p14:creationId xmlns:p14="http://schemas.microsoft.com/office/powerpoint/2010/main" val="7840974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283404F6-1533-4069-9290-0C11622D2D1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AE4640A-EC76-47C4-A0D6-177838E1B80C}"/>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30073565-3C90-47FD-883A-A960B4E35C13}"/>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2814D4F-36C9-4C28-BF2E-00681983075C}" type="slidenum">
              <a:rPr lang="en-US" altLang="en-US"/>
              <a:pPr>
                <a:defRPr/>
              </a:pPr>
              <a:t>‹#›</a:t>
            </a:fld>
            <a:endParaRPr lang="en-US" altLang="en-US" dirty="0"/>
          </a:p>
        </p:txBody>
      </p:sp>
    </p:spTree>
    <p:extLst>
      <p:ext uri="{BB962C8B-B14F-4D97-AF65-F5344CB8AC3E}">
        <p14:creationId xmlns:p14="http://schemas.microsoft.com/office/powerpoint/2010/main" val="31796275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C177229-328E-4666-9310-8C7A0968AE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877EED5-0864-4DAD-AB5F-53950F12D08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64BF088-B3AC-4FD1-B024-9B24E5D17B4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594DDB5-89F6-4FEC-BBF4-49DF0321ADE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FC3B8D2-C703-4EBA-9EE8-E8274444BF4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3855175-CD07-4BA8-9E53-A845465B3C4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C02E678-D7BF-4554-B548-A983E5A127B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A5A7770-CBE3-4C34-8FC1-5DBDC3CA9553}"/>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62DF227-B965-47C1-B080-8A51F8CC402E}" type="slidenum">
              <a:rPr lang="en-US" altLang="en-US"/>
              <a:pPr>
                <a:defRPr/>
              </a:pPr>
              <a:t>‹#›</a:t>
            </a:fld>
            <a:endParaRPr lang="en-US" altLang="en-US" dirty="0"/>
          </a:p>
        </p:txBody>
      </p:sp>
    </p:spTree>
    <p:extLst>
      <p:ext uri="{BB962C8B-B14F-4D97-AF65-F5344CB8AC3E}">
        <p14:creationId xmlns:p14="http://schemas.microsoft.com/office/powerpoint/2010/main" val="22130883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3924A1A-FB9B-4283-B8F2-485FD5FA6E9A}"/>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62E9A31-B9DA-4A53-AF43-6E5AFD52B39C}"/>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50211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D0BE450-67C9-4A4C-8D24-476A793D2AD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DC53D09-CF0C-43FB-A4FE-09C8D326EFA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12253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642C56F-1F18-4B08-A0EA-E6B4C5636B2B}"/>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13323C7-18FB-4507-8ED4-F8C724140F6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930943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1007A2F-EDDE-41F4-ABF5-7124EBDFA03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5B9AA42-4E30-4254-A1BB-32FB8D4C354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87206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AF363FB-E547-4840-B2E3-BD57E387F45F}"/>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95EE304-17D7-4737-B329-A9651BC1D97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389645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2C0A741-E86F-4565-AB5D-FF1B8437828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51883889"/>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5EC8907-92F3-4AA3-B0AA-FE9E7F8ED93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57341632"/>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EB74EDB-018C-4983-AF22-070BD88ECF7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18889835"/>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5B1F1810-949E-4033-B170-1E095B19F51C}"/>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C91231A2-7B8C-4EAB-AFB0-D131457A36AB}"/>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28113671"/>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190895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652259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98469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480570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570203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47066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DC21B16-4F89-41C1-B69E-680976AC9E8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447FC35-7F9D-4374-9305-411910619B9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047777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620143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08859054"/>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793423"/>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927174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925078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633104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291202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764514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34327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49659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BB55374-B9DE-4005-B736-3A8DF5A3E46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0443573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22331506"/>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9284BDA-1E55-4398-A98D-78E1AE89898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403041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E9D1E14-5D04-42DE-8715-024172D1559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7363050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546EC96-93C0-438D-8CD1-3C6F0BB1C542}"/>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227941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040930C-4E06-4CF0-9413-E092B2CFCD9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1601087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6856008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4654598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56977332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20BEB05-31BE-45D2-88BE-C6A9E3624C97}"/>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88097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494E534-18F2-4815-91D0-7A4CAD1A1388}"/>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83621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1DFC34E-2E78-45CF-A4A6-2059168FCD3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48715342"/>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3A8DCA4-FA96-443D-A612-2AAED06DA66C}"/>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023840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CAE3ABC-A269-4BD0-9064-8451E26C1D4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086801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453904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924352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75497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82851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72B7125-BD09-4476-97EC-46D345DC6D5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42BBEF8-A581-4996-BF2A-F9456D627E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5D367CC6-A91E-43EC-9625-C6DFB81FD5E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952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41A80C6E-5FFD-4610-8436-799B443EA33E}"/>
              </a:ext>
            </a:extLst>
          </p:cNvPr>
          <p:cNvSpPr>
            <a:spLocks noGrp="1"/>
          </p:cNvSpPr>
          <p:nvPr>
            <p:ph type="title" hasCustomPrompt="1"/>
          </p:nvPr>
        </p:nvSpPr>
        <p:spPr>
          <a:xfrm>
            <a:off x="0" y="3474223"/>
            <a:ext cx="9144000" cy="840686"/>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13799762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DFE01083-A8AA-4400-8443-CECD4062B7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Font typeface="Arial" panose="020B0604020202020204" pitchFamily="34" charset="0"/>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32303187"/>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4B77BDF-7C3F-4C60-A2EE-74297F49026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300733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65D3427-7100-4BAA-B655-B680FD5A52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2673864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9D4493B-33B4-4AA7-9D45-F3E704E196D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42775745"/>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84C6D204-7787-4642-BBF7-9FA4CA93CA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22021422"/>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D90F7A0C-042F-4554-AB6C-B0FB100B16E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13516429"/>
      </p:ext>
    </p:extLst>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AC6C97EE-45C2-48EE-9055-E94A8AC09BA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98117235"/>
      </p:ext>
    </p:extLst>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D96CC78-820B-4C2F-BCDA-ED3A0A2E57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72231978"/>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0612CB7-E5A3-4704-B57E-2344CDF463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55464151"/>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EC79F82C-F26E-4CC4-8E32-C789786F4A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466466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237AFED9-CCE9-4069-B4A0-71DA0EDD011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EC8FDA9-ED8A-4204-816A-0D7FE7D9F554}"/>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319D2658-AA6C-4745-9EAC-D9E8AE67231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338405FB-72C1-4B9E-B9C2-E6D49060341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1487485-F307-4957-903A-A818CD6BF41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04DB4E0-01AC-43C6-B232-9D2F4B5206ED}" type="slidenum">
              <a:rPr lang="en-US" altLang="en-US"/>
              <a:pPr>
                <a:defRPr/>
              </a:pPr>
              <a:t>‹#›</a:t>
            </a:fld>
            <a:endParaRPr lang="en-US" altLang="en-US" dirty="0"/>
          </a:p>
        </p:txBody>
      </p:sp>
    </p:spTree>
    <p:extLst>
      <p:ext uri="{BB962C8B-B14F-4D97-AF65-F5344CB8AC3E}">
        <p14:creationId xmlns:p14="http://schemas.microsoft.com/office/powerpoint/2010/main" val="540671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8838851-3B00-446E-AE63-3FB2B0166BB1}"/>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3D5A70DB-507A-48CE-98DD-C6B912F152F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C594481-890B-42F9-87B0-D613E2F0139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0A2281B7-FCC7-4437-8459-50667BAE8DF0}"/>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Arial" charset="0"/>
              </a:defRPr>
            </a:lvl1pPr>
          </a:lstStyle>
          <a:p>
            <a:pPr>
              <a:defRPr/>
            </a:pPr>
            <a:fld id="{44F9192C-90B3-4378-B9C5-A4B58BA3008B}" type="slidenum">
              <a:rPr lang="en-US" altLang="en-US"/>
              <a:pPr>
                <a:defRPr/>
              </a:pPr>
              <a:t>‹#›</a:t>
            </a:fld>
            <a:endParaRPr lang="en-US" altLang="en-US" dirty="0"/>
          </a:p>
        </p:txBody>
      </p:sp>
    </p:spTree>
    <p:extLst>
      <p:ext uri="{BB962C8B-B14F-4D97-AF65-F5344CB8AC3E}">
        <p14:creationId xmlns:p14="http://schemas.microsoft.com/office/powerpoint/2010/main" val="3619096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8.png"/><Relationship Id="rId4" Type="http://schemas.openxmlformats.org/officeDocument/2006/relationships/slideLayout" Target="../slideLayouts/slideLayout2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10" Type="http://schemas.openxmlformats.org/officeDocument/2006/relationships/theme" Target="../theme/theme4.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EA888248-31B2-4126-8689-378C414B3DAE}"/>
              </a:ext>
            </a:extLst>
          </p:cNvPr>
          <p:cNvPicPr>
            <a:picLocks noChangeAspect="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D57994A2-80A8-4B92-AB3C-3DD386A151A7}"/>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EC370FCA-3828-4AA1-834F-47A892967F5B}"/>
              </a:ext>
            </a:extLst>
          </p:cNvPr>
          <p:cNvPicPr>
            <a:picLocks noChangeAspect="1"/>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590" r:id="rId1"/>
    <p:sldLayoutId id="2147485591" r:id="rId2"/>
    <p:sldLayoutId id="2147485592" r:id="rId3"/>
    <p:sldLayoutId id="2147485593" r:id="rId4"/>
    <p:sldLayoutId id="2147485594" r:id="rId5"/>
    <p:sldLayoutId id="2147485595" r:id="rId6"/>
    <p:sldLayoutId id="2147485596" r:id="rId7"/>
    <p:sldLayoutId id="2147485597" r:id="rId8"/>
    <p:sldLayoutId id="2147485598" r:id="rId9"/>
    <p:sldLayoutId id="2147485599" r:id="rId10"/>
    <p:sldLayoutId id="2147485600" r:id="rId11"/>
    <p:sldLayoutId id="2147485601" r:id="rId12"/>
    <p:sldLayoutId id="2147485602" r:id="rId13"/>
    <p:sldLayoutId id="2147485603" r:id="rId14"/>
    <p:sldLayoutId id="2147485604" r:id="rId15"/>
    <p:sldLayoutId id="2147485605" r:id="rId16"/>
    <p:sldLayoutId id="2147485606" r:id="rId17"/>
    <p:sldLayoutId id="2147485607" r:id="rId18"/>
    <p:sldLayoutId id="2147485608" r:id="rId19"/>
    <p:sldLayoutId id="2147485609" r:id="rId20"/>
    <p:sldLayoutId id="2147485610" r:id="rId21"/>
    <p:sldLayoutId id="2147485611" r:id="rId22"/>
    <p:sldLayoutId id="2147485612" r:id="rId23"/>
    <p:sldLayoutId id="2147485613" r:id="rId24"/>
    <p:sldLayoutId id="2147485614" r:id="rId2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06415146-C62E-4EE9-9D2F-275B877BE171}"/>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771AA093-F23C-4FF7-9E0D-C4D8EAD37A22}"/>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15" r:id="rId1"/>
    <p:sldLayoutId id="2147485616" r:id="rId2"/>
    <p:sldLayoutId id="2147485617" r:id="rId3"/>
    <p:sldLayoutId id="2147485618" r:id="rId4"/>
    <p:sldLayoutId id="2147485619" r:id="rId5"/>
    <p:sldLayoutId id="2147485620" r:id="rId6"/>
    <p:sldLayoutId id="2147485621"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7A55D9A9-6350-43B4-A149-A1C8DD98419B}"/>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22" r:id="rId1"/>
    <p:sldLayoutId id="2147485570" r:id="rId2"/>
    <p:sldLayoutId id="2147485571" r:id="rId3"/>
    <p:sldLayoutId id="2147485572" r:id="rId4"/>
    <p:sldLayoutId id="2147485573" r:id="rId5"/>
    <p:sldLayoutId id="2147485574" r:id="rId6"/>
    <p:sldLayoutId id="2147485575" r:id="rId7"/>
    <p:sldLayoutId id="2147485576" r:id="rId8"/>
    <p:sldLayoutId id="2147485623"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6ECA6E1A-F339-46C8-A242-3B4B919F6F2B}"/>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DAEF24E8-A60E-49D7-890E-4DA0F9AD4C16}"/>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624" r:id="rId1"/>
    <p:sldLayoutId id="2147485577" r:id="rId2"/>
    <p:sldLayoutId id="2147485578" r:id="rId3"/>
    <p:sldLayoutId id="2147485579" r:id="rId4"/>
    <p:sldLayoutId id="2147485580" r:id="rId5"/>
    <p:sldLayoutId id="2147485581" r:id="rId6"/>
    <p:sldLayoutId id="2147485582" r:id="rId7"/>
    <p:sldLayoutId id="2147485583" r:id="rId8"/>
    <p:sldLayoutId id="2147485625"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996A2BD7-5B4F-4572-AE9A-240E48440723}"/>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626" r:id="rId1"/>
    <p:sldLayoutId id="2147485627" r:id="rId2"/>
    <p:sldLayoutId id="2147485628" r:id="rId3"/>
    <p:sldLayoutId id="2147485629" r:id="rId4"/>
    <p:sldLayoutId id="2147485584" r:id="rId5"/>
    <p:sldLayoutId id="2147485585" r:id="rId6"/>
    <p:sldLayoutId id="2147485586"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EB511D30-38C7-4D4F-93AA-72AE1D7064EB}"/>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B05733F6-2E1B-4B38-8787-D78EDC8EA7FA}"/>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630" r:id="rId1"/>
    <p:sldLayoutId id="2147485631" r:id="rId2"/>
    <p:sldLayoutId id="2147485632" r:id="rId3"/>
    <p:sldLayoutId id="2147485633" r:id="rId4"/>
    <p:sldLayoutId id="2147485587" r:id="rId5"/>
    <p:sldLayoutId id="2147485588" r:id="rId6"/>
    <p:sldLayoutId id="2147485589"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C158B78E-7532-4E80-A8D2-BA0E1D3E4CB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44" r:id="rId1"/>
    <p:sldLayoutId id="2147485634" r:id="rId2"/>
    <p:sldLayoutId id="2147485635" r:id="rId3"/>
    <p:sldLayoutId id="2147485636" r:id="rId4"/>
    <p:sldLayoutId id="2147485637" r:id="rId5"/>
    <p:sldLayoutId id="2147485638" r:id="rId6"/>
    <p:sldLayoutId id="2147485639" r:id="rId7"/>
    <p:sldLayoutId id="2147485640" r:id="rId8"/>
    <p:sldLayoutId id="2147485641" r:id="rId9"/>
    <p:sldLayoutId id="2147485642" r:id="rId10"/>
    <p:sldLayoutId id="214748564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9.xm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9.xml"/><Relationship Id="rId4" Type="http://schemas.openxmlformats.org/officeDocument/2006/relationships/slide" Target="slide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9.xml"/><Relationship Id="rId4" Type="http://schemas.openxmlformats.org/officeDocument/2006/relationships/slide" Target="slide39.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9.xml"/><Relationship Id="rId4" Type="http://schemas.openxmlformats.org/officeDocument/2006/relationships/slide" Target="slide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9.xml"/><Relationship Id="rId4" Type="http://schemas.openxmlformats.org/officeDocument/2006/relationships/slide" Target="slide3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9.xml"/><Relationship Id="rId4" Type="http://schemas.openxmlformats.org/officeDocument/2006/relationships/slide" Target="slide4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69.xml"/><Relationship Id="rId4" Type="http://schemas.openxmlformats.org/officeDocument/2006/relationships/slide" Target="slide4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69.xml"/><Relationship Id="rId4" Type="http://schemas.openxmlformats.org/officeDocument/2006/relationships/slide" Target="slide4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69.xml"/><Relationship Id="rId4" Type="http://schemas.openxmlformats.org/officeDocument/2006/relationships/slide" Target="slide4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9.xml"/><Relationship Id="rId4" Type="http://schemas.openxmlformats.org/officeDocument/2006/relationships/slide" Target="slide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80CB8B-6DB3-4C65-BB04-9B48836DB07B}"/>
              </a:ext>
            </a:extLst>
          </p:cNvPr>
          <p:cNvSpPr>
            <a:spLocks noGrp="1"/>
          </p:cNvSpPr>
          <p:nvPr>
            <p:ph type="body" sz="quarter" idx="10"/>
          </p:nvPr>
        </p:nvSpPr>
        <p:spPr/>
        <p:txBody>
          <a:bodyPr/>
          <a:lstStyle/>
          <a:p>
            <a:r>
              <a:rPr lang="en-US" dirty="0"/>
              <a:t>CHAPTER 5</a:t>
            </a:r>
          </a:p>
        </p:txBody>
      </p:sp>
      <p:sp>
        <p:nvSpPr>
          <p:cNvPr id="5" name="Text Placeholder 4">
            <a:extLst>
              <a:ext uri="{FF2B5EF4-FFF2-40B4-BE49-F238E27FC236}">
                <a16:creationId xmlns:a16="http://schemas.microsoft.com/office/drawing/2014/main" id="{303A83F9-477A-2540-8A17-4B35089C18E5}"/>
              </a:ext>
            </a:extLst>
          </p:cNvPr>
          <p:cNvSpPr>
            <a:spLocks noGrp="1"/>
          </p:cNvSpPr>
          <p:nvPr>
            <p:ph type="body" sz="quarter" idx="12"/>
          </p:nvPr>
        </p:nvSpPr>
        <p:spPr/>
        <p:txBody>
          <a:bodyPr/>
          <a:lstStyle/>
          <a:p>
            <a:r>
              <a:rPr lang="en-US" dirty="0"/>
              <a:t>Competitive Advantage, Firm Performance, and Business Models</a:t>
            </a:r>
          </a:p>
          <a:p>
            <a:endParaRPr lang="en-US" dirty="0"/>
          </a:p>
          <a:p>
            <a:endParaRPr lang="en-US" dirty="0"/>
          </a:p>
        </p:txBody>
      </p:sp>
      <p:pic>
        <p:nvPicPr>
          <p:cNvPr id="7" name="Picture 6">
            <a:extLst>
              <a:ext uri="{FF2B5EF4-FFF2-40B4-BE49-F238E27FC236}">
                <a16:creationId xmlns:a16="http://schemas.microsoft.com/office/drawing/2014/main" id="{F1F48125-1FA8-D942-BEDE-EEC9B132C5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004"/>
            <a:ext cx="5181600" cy="6522294"/>
          </a:xfrm>
          <a:prstGeom prst="rect">
            <a:avLst/>
          </a:prstGeom>
        </p:spPr>
      </p:pic>
      <p:sp>
        <p:nvSpPr>
          <p:cNvPr id="4" name="Text Placeholder 3">
            <a:extLst>
              <a:ext uri="{FF2B5EF4-FFF2-40B4-BE49-F238E27FC236}">
                <a16:creationId xmlns:a16="http://schemas.microsoft.com/office/drawing/2014/main" id="{2BE42032-CA6B-E746-B29A-72E09F393209}"/>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72ADF1E1-A4C1-49A7-8F20-B1372D846BE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Working Capital Turnover Elements</a:t>
            </a:r>
          </a:p>
        </p:txBody>
      </p:sp>
      <p:sp>
        <p:nvSpPr>
          <p:cNvPr id="83971" name="Content Placeholder 2">
            <a:extLst>
              <a:ext uri="{FF2B5EF4-FFF2-40B4-BE49-F238E27FC236}">
                <a16:creationId xmlns:a16="http://schemas.microsoft.com/office/drawing/2014/main" id="{D2AD6E68-185C-44A1-B777-B2CDDCDF6EE4}"/>
              </a:ext>
            </a:extLst>
          </p:cNvPr>
          <p:cNvSpPr>
            <a:spLocks noGrp="1"/>
          </p:cNvSpPr>
          <p:nvPr>
            <p:ph idx="1"/>
          </p:nvPr>
        </p:nvSpPr>
        <p:spPr bwMode="auto">
          <a:xfrm>
            <a:off x="457200" y="1341438"/>
            <a:ext cx="83058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Working capital / Revenue</a:t>
            </a:r>
          </a:p>
          <a:p>
            <a:pPr lvl="1"/>
            <a:r>
              <a:rPr lang="en-US" altLang="en-US" dirty="0">
                <a:cs typeface="Arial" panose="020B0604020202020204" pitchFamily="34" charset="0"/>
              </a:rPr>
              <a:t>How much working capital the firm has tied up in its operations</a:t>
            </a:r>
          </a:p>
          <a:p>
            <a:r>
              <a:rPr lang="en-US" altLang="en-US" dirty="0">
                <a:cs typeface="Arial" panose="020B0604020202020204" pitchFamily="34" charset="0"/>
              </a:rPr>
              <a:t>PPE / Revenue</a:t>
            </a:r>
          </a:p>
          <a:p>
            <a:pPr lvl="1"/>
            <a:r>
              <a:rPr lang="en-US" altLang="en-US" dirty="0">
                <a:cs typeface="Arial" panose="020B0604020202020204" pitchFamily="34" charset="0"/>
              </a:rPr>
              <a:t>How much of a firm’s revenues are dedicated to cover plant, property, and equipment</a:t>
            </a:r>
          </a:p>
          <a:p>
            <a:pPr lvl="2"/>
            <a:r>
              <a:rPr lang="en-US" altLang="en-US" dirty="0">
                <a:cs typeface="Arial" panose="020B0604020202020204" pitchFamily="34" charset="0"/>
              </a:rPr>
              <a:t>Critical assets and difficult to get rid of</a:t>
            </a:r>
          </a:p>
          <a:p>
            <a:r>
              <a:rPr lang="en-US" altLang="en-US" dirty="0">
                <a:cs typeface="Arial" panose="020B0604020202020204" pitchFamily="34" charset="0"/>
              </a:rPr>
              <a:t>Intangibles / Revenue</a:t>
            </a:r>
          </a:p>
          <a:p>
            <a:pPr lvl="1"/>
            <a:r>
              <a:rPr lang="en-US" altLang="en-US" dirty="0">
                <a:cs typeface="Arial" panose="020B0604020202020204" pitchFamily="34" charset="0"/>
              </a:rPr>
              <a:t>Intangibles include patents, copyrights, and trademarks, goodwill, and brand value</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1BE37F86-BBC1-453A-906B-B9F6EF4212F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Limitations of Accounting Data</a:t>
            </a:r>
          </a:p>
        </p:txBody>
      </p:sp>
      <p:sp>
        <p:nvSpPr>
          <p:cNvPr id="86019" name="Content Placeholder 2">
            <a:extLst>
              <a:ext uri="{FF2B5EF4-FFF2-40B4-BE49-F238E27FC236}">
                <a16:creationId xmlns:a16="http://schemas.microsoft.com/office/drawing/2014/main" id="{C8C04824-A8E1-4064-8CC8-9DC480217C6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Historical and backward-looking</a:t>
            </a:r>
          </a:p>
          <a:p>
            <a:r>
              <a:rPr lang="en-US" altLang="en-US" dirty="0">
                <a:ea typeface="ヒラギノ角ゴ Pro W3" pitchFamily="122" charset="-128"/>
              </a:rPr>
              <a:t>Does not consider off–balance sheet items:</a:t>
            </a:r>
          </a:p>
          <a:p>
            <a:pPr lvl="1"/>
            <a:r>
              <a:rPr lang="en-US" altLang="en-US" dirty="0">
                <a:cs typeface="Arial" panose="020B0604020202020204" pitchFamily="34" charset="0"/>
              </a:rPr>
              <a:t>Pension obligations</a:t>
            </a:r>
          </a:p>
          <a:p>
            <a:pPr lvl="1"/>
            <a:r>
              <a:rPr lang="en-US" altLang="en-US" dirty="0">
                <a:cs typeface="Arial" panose="020B0604020202020204" pitchFamily="34" charset="0"/>
              </a:rPr>
              <a:t>Leasing obligations</a:t>
            </a:r>
          </a:p>
          <a:p>
            <a:r>
              <a:rPr lang="en-US" altLang="en-US" dirty="0">
                <a:ea typeface="ヒラギノ角ゴ Pro W3" pitchFamily="122" charset="-128"/>
              </a:rPr>
              <a:t>Focuses mainly on tangible assets</a:t>
            </a:r>
          </a:p>
          <a:p>
            <a:pPr lvl="1"/>
            <a:r>
              <a:rPr lang="en-US" altLang="en-US" dirty="0">
                <a:ea typeface="ヒラギノ角ゴ Pro W3" pitchFamily="122" charset="-128"/>
              </a:rPr>
              <a:t>May not be the most important</a:t>
            </a:r>
          </a:p>
          <a:p>
            <a:pPr lvl="1"/>
            <a:r>
              <a:rPr lang="en-US" altLang="en-US" dirty="0">
                <a:cs typeface="Arial" panose="020B0604020202020204" pitchFamily="34" charset="0"/>
              </a:rPr>
              <a:t>Consider: innovation, quality, customer experience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A13F9922-7621-42E3-A1A8-A7D5C2DB1B9B}"/>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Declining Importance of Book Value in a Firm’s Stock Market Valuation</a:t>
            </a:r>
          </a:p>
        </p:txBody>
      </p:sp>
      <p:pic>
        <p:nvPicPr>
          <p:cNvPr id="88070" name="Picture 1" descr="Graphic showing the declining importance of book value in a firm's stock market valuation">
            <a:extLst>
              <a:ext uri="{FF2B5EF4-FFF2-40B4-BE49-F238E27FC236}">
                <a16:creationId xmlns:a16="http://schemas.microsoft.com/office/drawing/2014/main" id="{EA6AC4CB-31E2-4D6C-8C21-54776797ED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85899" y="1371600"/>
            <a:ext cx="6274063" cy="475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Content Placeholder 1">
            <a:extLst>
              <a:ext uri="{FF2B5EF4-FFF2-40B4-BE49-F238E27FC236}">
                <a16:creationId xmlns:a16="http://schemas.microsoft.com/office/drawing/2014/main" id="{84FB4086-14CF-4920-89C7-CD7BAC66397C}"/>
              </a:ext>
            </a:extLst>
          </p:cNvPr>
          <p:cNvSpPr>
            <a:spLocks noGrp="1"/>
          </p:cNvSpPr>
          <p:nvPr>
            <p:ph sz="half" idx="1"/>
          </p:nvPr>
        </p:nvSpPr>
        <p:spPr bwMode="auto">
          <a:xfrm>
            <a:off x="152400" y="6121400"/>
            <a:ext cx="8763000" cy="203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spcAft>
                <a:spcPts val="0"/>
              </a:spcAft>
              <a:buFont typeface="Arial" panose="020B0604020202020204" pitchFamily="34" charset="0"/>
              <a:buNone/>
            </a:pPr>
            <a:r>
              <a:rPr lang="en-US" altLang="en-US" sz="1200" b="1" dirty="0"/>
              <a:t>Exhibit 5.2</a:t>
            </a:r>
          </a:p>
          <a:p>
            <a:pPr marL="0" indent="0" algn="ctr">
              <a:spcAft>
                <a:spcPts val="0"/>
              </a:spcAft>
              <a:buFont typeface="Arial" panose="020B0604020202020204" pitchFamily="34" charset="0"/>
              <a:buNone/>
            </a:pPr>
            <a:r>
              <a:rPr lang="en-US" altLang="en-US" sz="1000" dirty="0"/>
              <a:t>Source: Analysis and depiction of data from Compustat, 1980–2015</a:t>
            </a:r>
          </a:p>
        </p:txBody>
      </p:sp>
      <p:sp>
        <p:nvSpPr>
          <p:cNvPr id="88068" name="Text Placeholder 2">
            <a:extLst>
              <a:ext uri="{FF2B5EF4-FFF2-40B4-BE49-F238E27FC236}">
                <a16:creationId xmlns:a16="http://schemas.microsoft.com/office/drawing/2014/main" id="{ED772CDD-4014-4D55-8CF5-FE8AA952DFE1}"/>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5D7D123A-F6DA-4A52-B1EE-0FBCFB9C2BC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Shareholder Value Creation - Definitions</a:t>
            </a:r>
          </a:p>
        </p:txBody>
      </p:sp>
      <p:sp>
        <p:nvSpPr>
          <p:cNvPr id="90115" name="Content Placeholder 2">
            <a:extLst>
              <a:ext uri="{FF2B5EF4-FFF2-40B4-BE49-F238E27FC236}">
                <a16:creationId xmlns:a16="http://schemas.microsoft.com/office/drawing/2014/main" id="{E0CFFEC1-02B9-47E9-AB81-A11A0CD80958}"/>
              </a:ext>
            </a:extLst>
          </p:cNvPr>
          <p:cNvSpPr>
            <a:spLocks noGrp="1"/>
          </p:cNvSpPr>
          <p:nvPr>
            <p:ph idx="1"/>
          </p:nvPr>
        </p:nvSpPr>
        <p:spPr bwMode="auto">
          <a:xfrm>
            <a:off x="457200" y="12652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Shareholders</a:t>
            </a:r>
          </a:p>
          <a:p>
            <a:pPr lvl="1">
              <a:spcBef>
                <a:spcPct val="0"/>
              </a:spcBef>
              <a:spcAft>
                <a:spcPts val="600"/>
              </a:spcAft>
            </a:pPr>
            <a:r>
              <a:rPr lang="en-US" altLang="en-US" dirty="0">
                <a:cs typeface="Arial" panose="020B0604020202020204" pitchFamily="34" charset="0"/>
              </a:rPr>
              <a:t>Own shares of stock, are legal owners</a:t>
            </a:r>
          </a:p>
          <a:p>
            <a:pPr>
              <a:spcBef>
                <a:spcPct val="0"/>
              </a:spcBef>
              <a:spcAft>
                <a:spcPts val="600"/>
              </a:spcAft>
            </a:pPr>
            <a:r>
              <a:rPr lang="en-US" altLang="en-US" dirty="0">
                <a:ea typeface="ヒラギノ角ゴ Pro W3" pitchFamily="122" charset="-128"/>
              </a:rPr>
              <a:t>Risk Capital</a:t>
            </a:r>
          </a:p>
          <a:p>
            <a:pPr lvl="1">
              <a:spcBef>
                <a:spcPct val="0"/>
              </a:spcBef>
              <a:spcAft>
                <a:spcPts val="600"/>
              </a:spcAft>
            </a:pPr>
            <a:r>
              <a:rPr lang="en-US" altLang="en-US" dirty="0">
                <a:cs typeface="Arial" panose="020B0604020202020204" pitchFamily="34" charset="0"/>
              </a:rPr>
              <a:t>Money provided for an equity share</a:t>
            </a:r>
          </a:p>
          <a:p>
            <a:pPr>
              <a:spcBef>
                <a:spcPct val="0"/>
              </a:spcBef>
              <a:spcAft>
                <a:spcPts val="600"/>
              </a:spcAft>
            </a:pPr>
            <a:r>
              <a:rPr lang="en-US" altLang="en-US" dirty="0">
                <a:ea typeface="ヒラギノ角ゴ Pro W3" pitchFamily="122" charset="-128"/>
              </a:rPr>
              <a:t>Total Return to Shareholders</a:t>
            </a:r>
          </a:p>
          <a:p>
            <a:pPr lvl="1">
              <a:spcBef>
                <a:spcPct val="0"/>
              </a:spcBef>
              <a:spcAft>
                <a:spcPts val="600"/>
              </a:spcAft>
            </a:pPr>
            <a:r>
              <a:rPr lang="en-US" altLang="en-US" dirty="0">
                <a:cs typeface="Arial" panose="020B0604020202020204" pitchFamily="34" charset="0"/>
              </a:rPr>
              <a:t>Stock price appreciation + dividends</a:t>
            </a:r>
          </a:p>
          <a:p>
            <a:pPr>
              <a:spcBef>
                <a:spcPct val="0"/>
              </a:spcBef>
              <a:spcAft>
                <a:spcPts val="600"/>
              </a:spcAft>
            </a:pPr>
            <a:r>
              <a:rPr lang="en-US" altLang="en-US" dirty="0">
                <a:ea typeface="ヒラギノ角ゴ Pro W3" pitchFamily="122" charset="-128"/>
              </a:rPr>
              <a:t>Market Capitalization</a:t>
            </a:r>
          </a:p>
          <a:p>
            <a:pPr lvl="1">
              <a:spcBef>
                <a:spcPct val="0"/>
              </a:spcBef>
              <a:spcAft>
                <a:spcPts val="600"/>
              </a:spcAft>
            </a:pPr>
            <a:r>
              <a:rPr lang="en-US" altLang="en-US" dirty="0">
                <a:cs typeface="Arial" panose="020B0604020202020204" pitchFamily="34" charset="0"/>
              </a:rPr>
              <a:t>Dollar value of total shares outstanding</a:t>
            </a:r>
          </a:p>
          <a:p>
            <a:pPr lvl="2">
              <a:spcBef>
                <a:spcPct val="0"/>
              </a:spcBef>
              <a:spcAft>
                <a:spcPts val="600"/>
              </a:spcAft>
            </a:pPr>
            <a:r>
              <a:rPr lang="en-US" altLang="en-US" dirty="0">
                <a:cs typeface="Arial" panose="020B0604020202020204" pitchFamily="34" charset="0"/>
              </a:rPr>
              <a:t>Number of outstanding shares x share price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87FB3968-E217-4EAC-8E0E-CA5FE4D78432}"/>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Stock Market Valuations of Apple and Microsoft, 1990–2017</a:t>
            </a:r>
          </a:p>
        </p:txBody>
      </p:sp>
      <p:pic>
        <p:nvPicPr>
          <p:cNvPr id="92166" name="Picture 1" descr="Graphic reflecting the stock market valuations of Apple and Microsoft, 1990 to 2017">
            <a:extLst>
              <a:ext uri="{FF2B5EF4-FFF2-40B4-BE49-F238E27FC236}">
                <a16:creationId xmlns:a16="http://schemas.microsoft.com/office/drawing/2014/main" id="{1C27C94E-7866-48FD-B849-4BBA7A1F26F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913" y="1600200"/>
            <a:ext cx="846772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3" name="Content Placeholder 2">
            <a:extLst>
              <a:ext uri="{FF2B5EF4-FFF2-40B4-BE49-F238E27FC236}">
                <a16:creationId xmlns:a16="http://schemas.microsoft.com/office/drawing/2014/main" id="{B34FCFA6-B971-413A-8ACE-2CBE9C4B5470}"/>
              </a:ext>
            </a:extLst>
          </p:cNvPr>
          <p:cNvSpPr>
            <a:spLocks noGrp="1" noChangeArrowheads="1"/>
          </p:cNvSpPr>
          <p:nvPr>
            <p:ph sz="half" idx="2"/>
          </p:nvPr>
        </p:nvSpPr>
        <p:spPr bwMode="auto">
          <a:xfrm>
            <a:off x="3352800" y="599549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600" dirty="0"/>
              <a:t>Exhibit 5.3</a:t>
            </a:r>
          </a:p>
        </p:txBody>
      </p:sp>
      <p:sp>
        <p:nvSpPr>
          <p:cNvPr id="92165" name="Content Placeholder 1">
            <a:extLst>
              <a:ext uri="{FF2B5EF4-FFF2-40B4-BE49-F238E27FC236}">
                <a16:creationId xmlns:a16="http://schemas.microsoft.com/office/drawing/2014/main" id="{47E3905A-C25B-43F5-9D5B-AF0407E85013}"/>
              </a:ext>
            </a:extLst>
          </p:cNvPr>
          <p:cNvSpPr>
            <a:spLocks noGrp="1"/>
          </p:cNvSpPr>
          <p:nvPr>
            <p:ph sz="half" idx="1"/>
          </p:nvPr>
        </p:nvSpPr>
        <p:spPr bwMode="auto">
          <a:xfrm>
            <a:off x="2365375" y="6248400"/>
            <a:ext cx="4114800" cy="307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Depiction of publicly available data</a:t>
            </a:r>
          </a:p>
        </p:txBody>
      </p:sp>
      <p:sp>
        <p:nvSpPr>
          <p:cNvPr id="92164" name="Text Placeholder 2">
            <a:extLst>
              <a:ext uri="{FF2B5EF4-FFF2-40B4-BE49-F238E27FC236}">
                <a16:creationId xmlns:a16="http://schemas.microsoft.com/office/drawing/2014/main" id="{8274D301-9F29-47BD-9581-2BFA851FBD5A}"/>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1404F357-F199-4FC8-AD26-94755524CFE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Limitations of Shareholder Value Creation</a:t>
            </a:r>
          </a:p>
        </p:txBody>
      </p:sp>
      <p:sp>
        <p:nvSpPr>
          <p:cNvPr id="94211" name="Content Placeholder 2">
            <a:extLst>
              <a:ext uri="{FF2B5EF4-FFF2-40B4-BE49-F238E27FC236}">
                <a16:creationId xmlns:a16="http://schemas.microsoft.com/office/drawing/2014/main" id="{B7D36B87-55E7-427B-BE48-8EB3F3925B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Stock prices can be volatile</a:t>
            </a:r>
          </a:p>
          <a:p>
            <a:pPr lvl="1"/>
            <a:r>
              <a:rPr lang="en-US" altLang="en-US" dirty="0">
                <a:cs typeface="Arial" panose="020B0604020202020204" pitchFamily="34" charset="0"/>
              </a:rPr>
              <a:t>Difficult to assess firm performance</a:t>
            </a:r>
          </a:p>
          <a:p>
            <a:r>
              <a:rPr lang="en-US" altLang="en-US" dirty="0">
                <a:ea typeface="ヒラギノ角ゴ Pro W3" pitchFamily="122" charset="-128"/>
              </a:rPr>
              <a:t>Macroeconomic factors affect stock prices</a:t>
            </a:r>
          </a:p>
          <a:p>
            <a:pPr lvl="1"/>
            <a:r>
              <a:rPr lang="en-US" altLang="en-US" dirty="0">
                <a:cs typeface="Arial" panose="020B0604020202020204" pitchFamily="34" charset="0"/>
              </a:rPr>
              <a:t>Economic growth or contraction</a:t>
            </a:r>
          </a:p>
          <a:p>
            <a:pPr lvl="1"/>
            <a:r>
              <a:rPr lang="en-US" altLang="en-US" dirty="0">
                <a:cs typeface="Arial" panose="020B0604020202020204" pitchFamily="34" charset="0"/>
              </a:rPr>
              <a:t>Unemployment, interest and exchange rates</a:t>
            </a:r>
          </a:p>
          <a:p>
            <a:r>
              <a:rPr lang="en-US" altLang="en-US" dirty="0">
                <a:ea typeface="ヒラギノ角ゴ Pro W3" pitchFamily="122" charset="-128"/>
              </a:rPr>
              <a:t>Stock prices can reflect the mood of investors</a:t>
            </a:r>
          </a:p>
          <a:p>
            <a:pPr lvl="1"/>
            <a:r>
              <a:rPr lang="en-US" altLang="en-US" dirty="0">
                <a:cs typeface="Arial" panose="020B0604020202020204" pitchFamily="34" charset="0"/>
              </a:rPr>
              <a:t>Investors can be irrational</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BCE01122-430B-4DF2-8879-E35F39CCE7C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Economic Value Creation</a:t>
            </a:r>
          </a:p>
        </p:txBody>
      </p:sp>
      <p:sp>
        <p:nvSpPr>
          <p:cNvPr id="96259" name="Content Placeholder 2">
            <a:extLst>
              <a:ext uri="{FF2B5EF4-FFF2-40B4-BE49-F238E27FC236}">
                <a16:creationId xmlns:a16="http://schemas.microsoft.com/office/drawing/2014/main" id="{11E50491-42F0-4525-A47D-1F1AE8E44D2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difference between:</a:t>
            </a:r>
          </a:p>
          <a:p>
            <a:pPr lvl="1"/>
            <a:r>
              <a:rPr lang="en-US" altLang="en-US" dirty="0">
                <a:cs typeface="Arial" panose="020B0604020202020204" pitchFamily="34" charset="0"/>
              </a:rPr>
              <a:t>A buyer’s willingness to pay for a product / service</a:t>
            </a:r>
          </a:p>
          <a:p>
            <a:pPr lvl="1"/>
            <a:r>
              <a:rPr lang="en-US" altLang="en-US" dirty="0">
                <a:cs typeface="Arial" panose="020B0604020202020204" pitchFamily="34" charset="0"/>
              </a:rPr>
              <a:t>And the firm’s total cost to produce it</a:t>
            </a:r>
          </a:p>
          <a:p>
            <a:pPr lvl="1"/>
            <a:r>
              <a:rPr lang="en-US" altLang="en-US" dirty="0">
                <a:cs typeface="Arial" panose="020B0604020202020204" pitchFamily="34" charset="0"/>
              </a:rPr>
              <a:t>The difference between value (V) and cost (C)</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846FB1B1-9580-4EC7-A83E-827C01276A3F}"/>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Firm B’s Competitive Advantage</a:t>
            </a:r>
          </a:p>
        </p:txBody>
      </p:sp>
      <p:sp>
        <p:nvSpPr>
          <p:cNvPr id="98309" name="Content Placeholder 1">
            <a:extLst>
              <a:ext uri="{FF2B5EF4-FFF2-40B4-BE49-F238E27FC236}">
                <a16:creationId xmlns:a16="http://schemas.microsoft.com/office/drawing/2014/main" id="{D521629C-0171-4545-BA26-E410E3381529}"/>
              </a:ext>
            </a:extLst>
          </p:cNvPr>
          <p:cNvSpPr txBox="1">
            <a:spLocks/>
          </p:cNvSpPr>
          <p:nvPr/>
        </p:nvSpPr>
        <p:spPr bwMode="auto">
          <a:xfrm>
            <a:off x="457200" y="1417638"/>
            <a:ext cx="8229600" cy="460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marL="0" indent="0">
              <a:spcBef>
                <a:spcPct val="20000"/>
              </a:spcBef>
              <a:spcAft>
                <a:spcPts val="800"/>
              </a:spcAft>
            </a:pPr>
            <a:r>
              <a:rPr lang="en-US" altLang="en-US" dirty="0">
                <a:latin typeface="Arial" panose="020B0604020202020204" pitchFamily="34" charset="0"/>
              </a:rPr>
              <a:t>Same cost as firm A but firm B creates more economic value.</a:t>
            </a:r>
          </a:p>
          <a:p>
            <a:pPr marL="0" indent="0">
              <a:spcBef>
                <a:spcPct val="20000"/>
              </a:spcBef>
              <a:spcAft>
                <a:spcPts val="800"/>
              </a:spcAft>
            </a:pPr>
            <a:r>
              <a:rPr lang="en-US" altLang="en-US" dirty="0">
                <a:latin typeface="Arial" panose="020B0604020202020204" pitchFamily="34" charset="0"/>
              </a:rPr>
              <a:t>Firm B’s advantage is based on superior differentiation.</a:t>
            </a:r>
            <a:endParaRPr lang="en-US" altLang="en-US" dirty="0"/>
          </a:p>
        </p:txBody>
      </p:sp>
      <p:pic>
        <p:nvPicPr>
          <p:cNvPr id="98310" name="Picture 1" descr="Graphic depicts shows Firm B's competitive advantage.">
            <a:extLst>
              <a:ext uri="{FF2B5EF4-FFF2-40B4-BE49-F238E27FC236}">
                <a16:creationId xmlns:a16="http://schemas.microsoft.com/office/drawing/2014/main" id="{701F3ACF-4C37-4C2C-AC1F-1EA771E37B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92350"/>
            <a:ext cx="7315200"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7" name="Content Placeholder 2">
            <a:extLst>
              <a:ext uri="{FF2B5EF4-FFF2-40B4-BE49-F238E27FC236}">
                <a16:creationId xmlns:a16="http://schemas.microsoft.com/office/drawing/2014/main" id="{419939D3-BB9F-4EEF-9F72-67EA50DB43E4}"/>
              </a:ext>
            </a:extLst>
          </p:cNvPr>
          <p:cNvSpPr>
            <a:spLocks noGrp="1" noChangeArrowheads="1"/>
          </p:cNvSpPr>
          <p:nvPr>
            <p:ph sz="half" idx="2"/>
          </p:nvPr>
        </p:nvSpPr>
        <p:spPr bwMode="auto">
          <a:xfrm>
            <a:off x="6667500" y="6315075"/>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5.4</a:t>
            </a:r>
          </a:p>
        </p:txBody>
      </p:sp>
      <p:sp>
        <p:nvSpPr>
          <p:cNvPr id="98308" name="Text Placeholder 2">
            <a:extLst>
              <a:ext uri="{FF2B5EF4-FFF2-40B4-BE49-F238E27FC236}">
                <a16:creationId xmlns:a16="http://schemas.microsoft.com/office/drawing/2014/main" id="{A6E4D7E3-5897-404C-8349-3CB60D598F18}"/>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2E2CBEB6-718D-485A-A5E0-515F348F3183}"/>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Firm C’s Competitive Advantage</a:t>
            </a:r>
          </a:p>
        </p:txBody>
      </p:sp>
      <p:sp>
        <p:nvSpPr>
          <p:cNvPr id="100355" name="Content Placeholder 2">
            <a:extLst>
              <a:ext uri="{FF2B5EF4-FFF2-40B4-BE49-F238E27FC236}">
                <a16:creationId xmlns:a16="http://schemas.microsoft.com/office/drawing/2014/main" id="{669513C4-6CD9-4971-8E1D-715E50CA5CB0}"/>
              </a:ext>
            </a:extLst>
          </p:cNvPr>
          <p:cNvSpPr>
            <a:spLocks noGrp="1" noChangeArrowheads="1"/>
          </p:cNvSpPr>
          <p:nvPr>
            <p:ph sz="half" idx="2"/>
          </p:nvPr>
        </p:nvSpPr>
        <p:spPr bwMode="auto">
          <a:xfrm>
            <a:off x="6667500" y="6315075"/>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5.5</a:t>
            </a:r>
          </a:p>
        </p:txBody>
      </p:sp>
      <p:pic>
        <p:nvPicPr>
          <p:cNvPr id="100358" name="Picture 1" descr="Graphic of Firm C's competitive advantage">
            <a:extLst>
              <a:ext uri="{FF2B5EF4-FFF2-40B4-BE49-F238E27FC236}">
                <a16:creationId xmlns:a16="http://schemas.microsoft.com/office/drawing/2014/main" id="{58CC4748-5BA8-4884-B87F-6FC7CB9F4C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438" y="2667000"/>
            <a:ext cx="8412162"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Content Placeholder 1">
            <a:extLst>
              <a:ext uri="{FF2B5EF4-FFF2-40B4-BE49-F238E27FC236}">
                <a16:creationId xmlns:a16="http://schemas.microsoft.com/office/drawing/2014/main" id="{B524686D-1B74-4EE6-8759-181989F0C62C}"/>
              </a:ext>
            </a:extLst>
          </p:cNvPr>
          <p:cNvSpPr txBox="1">
            <a:spLocks/>
          </p:cNvSpPr>
          <p:nvPr/>
        </p:nvSpPr>
        <p:spPr bwMode="auto">
          <a:xfrm>
            <a:off x="457200" y="1417638"/>
            <a:ext cx="82296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marL="0" indent="0">
              <a:spcBef>
                <a:spcPct val="20000"/>
              </a:spcBef>
              <a:spcAft>
                <a:spcPts val="800"/>
              </a:spcAft>
            </a:pPr>
            <a:r>
              <a:rPr lang="en-US" altLang="en-US" dirty="0">
                <a:latin typeface="Arial" panose="020B0604020202020204" pitchFamily="34" charset="0"/>
              </a:rPr>
              <a:t>Same total perceived consumer benefits as firm D, but firm C creates more economic value.</a:t>
            </a:r>
          </a:p>
        </p:txBody>
      </p:sp>
      <p:sp>
        <p:nvSpPr>
          <p:cNvPr id="100356" name="Text Placeholder 2">
            <a:extLst>
              <a:ext uri="{FF2B5EF4-FFF2-40B4-BE49-F238E27FC236}">
                <a16:creationId xmlns:a16="http://schemas.microsoft.com/office/drawing/2014/main" id="{ABA79EF7-8D14-4DCD-8A5C-737081EA90E8}"/>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BF297616-F97D-480D-B2D2-C25A53F6ABE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Producer &amp; Consumer Surplus</a:t>
            </a:r>
          </a:p>
        </p:txBody>
      </p:sp>
      <p:sp>
        <p:nvSpPr>
          <p:cNvPr id="102403" name="Content Placeholder 2">
            <a:extLst>
              <a:ext uri="{FF2B5EF4-FFF2-40B4-BE49-F238E27FC236}">
                <a16:creationId xmlns:a16="http://schemas.microsoft.com/office/drawing/2014/main" id="{C163BEEA-AB14-4A42-A99D-6407E2A5FC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Producer surplus (also called profit)</a:t>
            </a:r>
          </a:p>
          <a:p>
            <a:pPr lvl="1"/>
            <a:r>
              <a:rPr lang="en-US" altLang="en-US" dirty="0">
                <a:cs typeface="Arial" panose="020B0604020202020204" pitchFamily="34" charset="0"/>
              </a:rPr>
              <a:t>Price charged minus cost to produce</a:t>
            </a:r>
          </a:p>
          <a:p>
            <a:r>
              <a:rPr lang="en-US" altLang="en-US" dirty="0">
                <a:ea typeface="ヒラギノ角ゴ Pro W3" pitchFamily="122" charset="-128"/>
              </a:rPr>
              <a:t>Consumer surplus</a:t>
            </a:r>
          </a:p>
          <a:p>
            <a:pPr lvl="1"/>
            <a:r>
              <a:rPr lang="en-US" altLang="en-US" dirty="0">
                <a:cs typeface="Arial" panose="020B0604020202020204" pitchFamily="34" charset="0"/>
              </a:rPr>
              <a:t>What you were willing to pay minus what you paid</a:t>
            </a:r>
          </a:p>
          <a:p>
            <a:r>
              <a:rPr lang="en-US" altLang="en-US" dirty="0">
                <a:ea typeface="ヒラギノ角ゴ Pro W3" pitchFamily="122" charset="-128"/>
              </a:rPr>
              <a:t>Both parties capture some of the value created.</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98EA0B58-6A8A-4042-8549-92D207132F74}"/>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67589" name="Picture 1" descr="Graphic of AFI Strategy Framework">
            <a:extLst>
              <a:ext uri="{FF2B5EF4-FFF2-40B4-BE49-F238E27FC236}">
                <a16:creationId xmlns:a16="http://schemas.microsoft.com/office/drawing/2014/main" id="{1FA9A14A-4AF4-4539-AA2A-8D4B3E2FD1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87463" y="1495425"/>
            <a:ext cx="6675437"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Content Placeholder 5">
            <a:extLst>
              <a:ext uri="{FF2B5EF4-FFF2-40B4-BE49-F238E27FC236}">
                <a16:creationId xmlns:a16="http://schemas.microsoft.com/office/drawing/2014/main" id="{A550CF8A-F644-4BE5-9BD3-90E140CC25BE}"/>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67588" name="Text Placeholder 4">
            <a:extLst>
              <a:ext uri="{FF2B5EF4-FFF2-40B4-BE49-F238E27FC236}">
                <a16:creationId xmlns:a16="http://schemas.microsoft.com/office/drawing/2014/main" id="{5D829B79-26E8-4C6B-A0B9-2AAA5FD20F6D}"/>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25762E2B-7641-42FF-88E1-B623D01F47C4}"/>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Competitive Advantage and </a:t>
            </a:r>
            <a:br>
              <a:rPr lang="en-US" altLang="en-US" dirty="0">
                <a:ea typeface="ヒラギノ角ゴ Pro W3" pitchFamily="122" charset="-128"/>
              </a:rPr>
            </a:br>
            <a:r>
              <a:rPr lang="en-US" altLang="en-US" dirty="0">
                <a:ea typeface="ヒラギノ角ゴ Pro W3" pitchFamily="122" charset="-128"/>
              </a:rPr>
              <a:t>Economic Value Created</a:t>
            </a:r>
          </a:p>
        </p:txBody>
      </p:sp>
      <p:pic>
        <p:nvPicPr>
          <p:cNvPr id="104453" name="Picture 1" descr="Graphic of competitive advantage and economic value create">
            <a:extLst>
              <a:ext uri="{FF2B5EF4-FFF2-40B4-BE49-F238E27FC236}">
                <a16:creationId xmlns:a16="http://schemas.microsoft.com/office/drawing/2014/main" id="{7C6D4E11-BEF6-4629-A923-C3D7C290CD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354138"/>
            <a:ext cx="7416800"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1" name="Content Placeholder 2">
            <a:extLst>
              <a:ext uri="{FF2B5EF4-FFF2-40B4-BE49-F238E27FC236}">
                <a16:creationId xmlns:a16="http://schemas.microsoft.com/office/drawing/2014/main" id="{5E72EF7F-A48D-45D3-82FC-E1D9BBC76B5A}"/>
              </a:ext>
            </a:extLst>
          </p:cNvPr>
          <p:cNvSpPr>
            <a:spLocks noGrp="1" noChangeArrowheads="1"/>
          </p:cNvSpPr>
          <p:nvPr>
            <p:ph sz="half" idx="2"/>
          </p:nvPr>
        </p:nvSpPr>
        <p:spPr bwMode="auto">
          <a:xfrm>
            <a:off x="3276600" y="6334126"/>
            <a:ext cx="2324100" cy="3714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600" dirty="0"/>
              <a:t>Exhibit 5.7</a:t>
            </a:r>
          </a:p>
        </p:txBody>
      </p:sp>
      <p:sp>
        <p:nvSpPr>
          <p:cNvPr id="104452" name="Text Placeholder 2">
            <a:extLst>
              <a:ext uri="{FF2B5EF4-FFF2-40B4-BE49-F238E27FC236}">
                <a16:creationId xmlns:a16="http://schemas.microsoft.com/office/drawing/2014/main" id="{193692E6-801A-4CC3-BCFC-8A474452F569}"/>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6C5B133E-CD96-4C50-8BF8-A1DB5460436D}"/>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Opportunity Costs and Limitations of </a:t>
            </a:r>
            <a:br>
              <a:rPr lang="en-US" altLang="en-US" dirty="0">
                <a:ea typeface="ヒラギノ角ゴ Pro W3" pitchFamily="122" charset="-128"/>
              </a:rPr>
            </a:br>
            <a:r>
              <a:rPr lang="en-US" altLang="en-US" dirty="0">
                <a:ea typeface="ヒラギノ角ゴ Pro W3" pitchFamily="122" charset="-128"/>
              </a:rPr>
              <a:t>Economic Value Creation</a:t>
            </a:r>
          </a:p>
        </p:txBody>
      </p:sp>
      <p:sp>
        <p:nvSpPr>
          <p:cNvPr id="106499" name="Content Placeholder 2">
            <a:extLst>
              <a:ext uri="{FF2B5EF4-FFF2-40B4-BE49-F238E27FC236}">
                <a16:creationId xmlns:a16="http://schemas.microsoft.com/office/drawing/2014/main" id="{5DCFEA1F-AA59-4713-ACC8-3096F6ED8B1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Opportunity costs</a:t>
            </a:r>
          </a:p>
          <a:p>
            <a:pPr lvl="1"/>
            <a:r>
              <a:rPr lang="en-US" altLang="en-US" dirty="0">
                <a:ea typeface="ヒラギノ角ゴ Pro W3" pitchFamily="122" charset="-128"/>
              </a:rPr>
              <a:t>The value of the best forgone alternative</a:t>
            </a:r>
          </a:p>
          <a:p>
            <a:pPr lvl="1"/>
            <a:endParaRPr lang="en-US" altLang="en-US" dirty="0">
              <a:ea typeface="ヒラギノ角ゴ Pro W3" pitchFamily="122" charset="-128"/>
            </a:endParaRPr>
          </a:p>
          <a:p>
            <a:r>
              <a:rPr lang="en-US" altLang="en-US" dirty="0">
                <a:ea typeface="ヒラギノ角ゴ Pro W3" pitchFamily="122" charset="-128"/>
              </a:rPr>
              <a:t>Limitations of Economic Value Creation</a:t>
            </a:r>
          </a:p>
          <a:p>
            <a:pPr lvl="1"/>
            <a:r>
              <a:rPr lang="en-US" altLang="en-US" dirty="0">
                <a:ea typeface="ヒラギノ角ゴ Pro W3" pitchFamily="122" charset="-128"/>
              </a:rPr>
              <a:t>Valuing a consumer good isn’t easy</a:t>
            </a:r>
          </a:p>
          <a:p>
            <a:pPr lvl="1"/>
            <a:r>
              <a:rPr lang="en-US" altLang="en-US" dirty="0">
                <a:ea typeface="ヒラギノ角ゴ Pro W3" pitchFamily="122" charset="-128"/>
              </a:rPr>
              <a:t>The value of a good changes in the eyes of consumers</a:t>
            </a:r>
          </a:p>
          <a:p>
            <a:pPr lvl="2"/>
            <a:r>
              <a:rPr lang="en-US" altLang="en-US" dirty="0">
                <a:cs typeface="Arial" panose="020B0604020202020204" pitchFamily="34" charset="0"/>
              </a:rPr>
              <a:t>Income, preferences, time, etc.</a:t>
            </a:r>
          </a:p>
          <a:p>
            <a:endParaRPr lang="en-US" altLang="en-US" dirty="0">
              <a:ea typeface="ヒラギノ角ゴ Pro W3" pitchFamily="122" charset="-128"/>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616CBE5C-681F-4B64-86C8-B30D64D7099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solidFill>
                  <a:schemeClr val="tx1"/>
                </a:solidFill>
                <a:ea typeface="ヒラギノ角ゴ Pro W3" pitchFamily="122" charset="-128"/>
              </a:rPr>
              <a:t>The Balanced Scorecard</a:t>
            </a:r>
          </a:p>
        </p:txBody>
      </p:sp>
      <p:sp>
        <p:nvSpPr>
          <p:cNvPr id="108547" name="Content Placeholder 2">
            <a:extLst>
              <a:ext uri="{FF2B5EF4-FFF2-40B4-BE49-F238E27FC236}">
                <a16:creationId xmlns:a16="http://schemas.microsoft.com/office/drawing/2014/main" id="{086007BF-FF8A-4500-99BF-5C0962B32AD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Helps managers achieve their strategic objectives </a:t>
            </a:r>
          </a:p>
          <a:p>
            <a:r>
              <a:rPr lang="en-US" altLang="en-US" dirty="0">
                <a:ea typeface="ヒラギノ角ゴ Pro W3" pitchFamily="122" charset="-128"/>
              </a:rPr>
              <a:t>Uses internal and external performance metrics </a:t>
            </a:r>
          </a:p>
          <a:p>
            <a:r>
              <a:rPr lang="en-US" altLang="en-US" dirty="0">
                <a:ea typeface="ヒラギノ角ゴ Pro W3" pitchFamily="122" charset="-128"/>
              </a:rPr>
              <a:t>Balances both financial and strategic goals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98B28470-C074-4549-AE72-A8F1C2D06E20}"/>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Balanced Scorecard Approach</a:t>
            </a:r>
          </a:p>
        </p:txBody>
      </p:sp>
      <p:pic>
        <p:nvPicPr>
          <p:cNvPr id="110597" name="Picture 1" descr="Graphic lays out a balanced scorecard approach.">
            <a:extLst>
              <a:ext uri="{FF2B5EF4-FFF2-40B4-BE49-F238E27FC236}">
                <a16:creationId xmlns:a16="http://schemas.microsoft.com/office/drawing/2014/main" id="{27C4AFA6-039C-458E-AF5D-277C7C0F8C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482550"/>
            <a:ext cx="7086600" cy="48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Content Placeholder 2">
            <a:extLst>
              <a:ext uri="{FF2B5EF4-FFF2-40B4-BE49-F238E27FC236}">
                <a16:creationId xmlns:a16="http://schemas.microsoft.com/office/drawing/2014/main" id="{6A9C4C9F-F628-4FA2-9D2C-43A06C80A00E}"/>
              </a:ext>
            </a:extLst>
          </p:cNvPr>
          <p:cNvSpPr>
            <a:spLocks noGrp="1" noChangeArrowheads="1"/>
          </p:cNvSpPr>
          <p:nvPr>
            <p:ph sz="half" idx="2"/>
          </p:nvPr>
        </p:nvSpPr>
        <p:spPr bwMode="auto">
          <a:xfrm>
            <a:off x="6667500" y="6315075"/>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5.8</a:t>
            </a:r>
          </a:p>
        </p:txBody>
      </p:sp>
      <p:sp>
        <p:nvSpPr>
          <p:cNvPr id="110596" name="Text Placeholder 2">
            <a:extLst>
              <a:ext uri="{FF2B5EF4-FFF2-40B4-BE49-F238E27FC236}">
                <a16:creationId xmlns:a16="http://schemas.microsoft.com/office/drawing/2014/main" id="{3F114B70-E05D-45B2-A320-5E9F24245383}"/>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49E1879A-36FE-4B45-A556-4E47E8BE19A3}"/>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Examples of Metrics for Each</a:t>
            </a:r>
            <a:br>
              <a:rPr lang="en-US" altLang="en-US" dirty="0">
                <a:cs typeface="Arial" panose="020B0604020202020204" pitchFamily="34" charset="0"/>
              </a:rPr>
            </a:br>
            <a:r>
              <a:rPr lang="en-US" altLang="en-US" dirty="0">
                <a:cs typeface="Arial" panose="020B0604020202020204" pitchFamily="34" charset="0"/>
              </a:rPr>
              <a:t>Balanced Scorecard Section</a:t>
            </a:r>
          </a:p>
        </p:txBody>
      </p:sp>
      <p:sp>
        <p:nvSpPr>
          <p:cNvPr id="112643" name="Content Placeholder 2">
            <a:extLst>
              <a:ext uri="{FF2B5EF4-FFF2-40B4-BE49-F238E27FC236}">
                <a16:creationId xmlns:a16="http://schemas.microsoft.com/office/drawing/2014/main" id="{AE13EB15-5AE4-438E-9E6E-16ACD0F98F2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Customers</a:t>
            </a:r>
          </a:p>
          <a:p>
            <a:pPr lvl="1"/>
            <a:r>
              <a:rPr lang="en-US" altLang="en-US" dirty="0">
                <a:cs typeface="Arial" panose="020B0604020202020204" pitchFamily="34" charset="0"/>
              </a:rPr>
              <a:t>Revenue, profit, customer satisfaction</a:t>
            </a:r>
          </a:p>
          <a:p>
            <a:r>
              <a:rPr lang="en-US" altLang="en-US" dirty="0">
                <a:ea typeface="ヒラギノ角ゴ Pro W3" pitchFamily="122" charset="-128"/>
              </a:rPr>
              <a:t>Value Creation</a:t>
            </a:r>
          </a:p>
          <a:p>
            <a:pPr lvl="1"/>
            <a:r>
              <a:rPr lang="en-US" altLang="en-US" dirty="0">
                <a:cs typeface="Arial" panose="020B0604020202020204" pitchFamily="34" charset="0"/>
              </a:rPr>
              <a:t>Competitiveness, innovation, organizational learning</a:t>
            </a:r>
          </a:p>
          <a:p>
            <a:r>
              <a:rPr lang="en-US" altLang="en-US" dirty="0">
                <a:ea typeface="ヒラギノ角ゴ Pro W3" pitchFamily="122" charset="-128"/>
              </a:rPr>
              <a:t>Core Competencies</a:t>
            </a:r>
          </a:p>
          <a:p>
            <a:pPr lvl="1"/>
            <a:r>
              <a:rPr lang="en-US" altLang="en-US" dirty="0">
                <a:cs typeface="Arial" panose="020B0604020202020204" pitchFamily="34" charset="0"/>
              </a:rPr>
              <a:t>Key business processes</a:t>
            </a:r>
          </a:p>
          <a:p>
            <a:r>
              <a:rPr lang="en-US" altLang="en-US" dirty="0">
                <a:ea typeface="ヒラギノ角ゴ Pro W3" pitchFamily="122" charset="-128"/>
              </a:rPr>
              <a:t>Shareholders</a:t>
            </a:r>
          </a:p>
          <a:p>
            <a:pPr lvl="1"/>
            <a:r>
              <a:rPr lang="en-US" altLang="en-US" dirty="0">
                <a:cs typeface="Arial" panose="020B0604020202020204" pitchFamily="34" charset="0"/>
              </a:rPr>
              <a:t>Cash flow, operating income, ROIC, ROE, total returns to shareholders</a:t>
            </a:r>
          </a:p>
          <a:p>
            <a:endParaRPr lang="en-US" altLang="en-US" dirty="0">
              <a:ea typeface="ヒラギノ角ゴ Pro W3" pitchFamily="122" charset="-128"/>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BA12481D-05B9-4909-874C-E925B5B2949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Advantages of the Balanced Scorecard</a:t>
            </a:r>
          </a:p>
        </p:txBody>
      </p:sp>
      <p:sp>
        <p:nvSpPr>
          <p:cNvPr id="114691" name="Content Placeholder 2">
            <a:extLst>
              <a:ext uri="{FF2B5EF4-FFF2-40B4-BE49-F238E27FC236}">
                <a16:creationId xmlns:a16="http://schemas.microsoft.com/office/drawing/2014/main" id="{252A08D9-DCCC-4283-ADEE-885E598D35D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Links strategic vision to responsible parties</a:t>
            </a:r>
          </a:p>
          <a:p>
            <a:r>
              <a:rPr lang="en-US" altLang="en-US" dirty="0">
                <a:cs typeface="Arial" panose="020B0604020202020204" pitchFamily="34" charset="0"/>
              </a:rPr>
              <a:t>Translates vision into measurable goals</a:t>
            </a:r>
          </a:p>
          <a:p>
            <a:r>
              <a:rPr lang="en-US" altLang="en-US" dirty="0">
                <a:cs typeface="Arial" panose="020B0604020202020204" pitchFamily="34" charset="0"/>
              </a:rPr>
              <a:t>Designs and plans business processes</a:t>
            </a:r>
          </a:p>
          <a:p>
            <a:r>
              <a:rPr lang="en-US" altLang="en-US" dirty="0">
                <a:cs typeface="Arial" panose="020B0604020202020204" pitchFamily="34" charset="0"/>
              </a:rPr>
              <a:t>Implements feedback and organizational learning </a:t>
            </a:r>
          </a:p>
          <a:p>
            <a:r>
              <a:rPr lang="en-US" altLang="en-US" dirty="0">
                <a:cs typeface="Arial" panose="020B0604020202020204" pitchFamily="34" charset="0"/>
              </a:rPr>
              <a:t>Alerts to needed strategic goal adaptation</a:t>
            </a:r>
          </a:p>
          <a:p>
            <a:endParaRPr lang="en-US" altLang="en-US" dirty="0">
              <a:cs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3763FF7C-DFB6-4622-8AAC-0D7D80667B8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Disadvantages of the Balanced Scorecard</a:t>
            </a:r>
          </a:p>
        </p:txBody>
      </p:sp>
      <p:sp>
        <p:nvSpPr>
          <p:cNvPr id="116739" name="Content Placeholder 2">
            <a:extLst>
              <a:ext uri="{FF2B5EF4-FFF2-40B4-BE49-F238E27FC236}">
                <a16:creationId xmlns:a16="http://schemas.microsoft.com/office/drawing/2014/main" id="{F9A7835B-9030-4941-8818-A7C0E6614C6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Focused on implementation</a:t>
            </a:r>
          </a:p>
          <a:p>
            <a:pPr lvl="1"/>
            <a:r>
              <a:rPr lang="en-US" altLang="en-US" dirty="0">
                <a:cs typeface="Arial" panose="020B0604020202020204" pitchFamily="34" charset="0"/>
              </a:rPr>
              <a:t>Not formulation</a:t>
            </a:r>
          </a:p>
          <a:p>
            <a:r>
              <a:rPr lang="en-US" altLang="en-US" dirty="0">
                <a:ea typeface="ヒラギノ角ゴ Pro W3" pitchFamily="122" charset="-128"/>
              </a:rPr>
              <a:t>Managers must identify the right metrics to track</a:t>
            </a:r>
          </a:p>
          <a:p>
            <a:r>
              <a:rPr lang="en-US" altLang="en-US" dirty="0">
                <a:ea typeface="ヒラギノ角ゴ Pro W3" pitchFamily="122" charset="-128"/>
              </a:rPr>
              <a:t>Lacks guidance:</a:t>
            </a:r>
          </a:p>
          <a:p>
            <a:pPr lvl="1"/>
            <a:r>
              <a:rPr lang="en-US" altLang="en-US" dirty="0">
                <a:ea typeface="ヒラギノ角ゴ Pro W3" pitchFamily="122" charset="-128"/>
              </a:rPr>
              <a:t>Which metrics to use?</a:t>
            </a:r>
          </a:p>
          <a:p>
            <a:pPr lvl="1"/>
            <a:r>
              <a:rPr lang="en-US" altLang="en-US" dirty="0">
                <a:ea typeface="ヒラギノ角ゴ Pro W3" pitchFamily="122" charset="-128"/>
              </a:rPr>
              <a:t>How to address setbacks?</a:t>
            </a:r>
          </a:p>
          <a:p>
            <a:endParaRPr lang="en-US" altLang="en-US" dirty="0">
              <a:ea typeface="ヒラギノ角ゴ Pro W3" pitchFamily="122" charset="-128"/>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00E32E14-CC70-4A9C-B5AF-A9533CE555F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Triple Bottom Line</a:t>
            </a:r>
          </a:p>
        </p:txBody>
      </p:sp>
      <p:sp>
        <p:nvSpPr>
          <p:cNvPr id="118787" name="Content Placeholder 2">
            <a:extLst>
              <a:ext uri="{FF2B5EF4-FFF2-40B4-BE49-F238E27FC236}">
                <a16:creationId xmlns:a16="http://schemas.microsoft.com/office/drawing/2014/main" id="{B1B38911-D6BE-477F-97D3-4D34526F0C1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Focus: economic, social and ecological performance</a:t>
            </a:r>
          </a:p>
          <a:p>
            <a:r>
              <a:rPr lang="en-US" altLang="en-US" dirty="0">
                <a:ea typeface="ヒラギノ角ゴ Pro W3" pitchFamily="122" charset="-128"/>
              </a:rPr>
              <a:t>Three dimensions:</a:t>
            </a:r>
          </a:p>
          <a:p>
            <a:pPr lvl="1"/>
            <a:r>
              <a:rPr lang="en-US" altLang="en-US" dirty="0">
                <a:cs typeface="Arial" panose="020B0604020202020204" pitchFamily="34" charset="0"/>
              </a:rPr>
              <a:t>Economic Dimension: Profits</a:t>
            </a:r>
          </a:p>
          <a:p>
            <a:pPr lvl="2"/>
            <a:r>
              <a:rPr lang="en-US" altLang="en-US" dirty="0">
                <a:cs typeface="Arial" panose="020B0604020202020204" pitchFamily="34" charset="0"/>
              </a:rPr>
              <a:t>Businesses must be profitable to survive </a:t>
            </a:r>
          </a:p>
          <a:p>
            <a:pPr lvl="1"/>
            <a:r>
              <a:rPr lang="en-US" altLang="en-US" dirty="0">
                <a:cs typeface="Arial" panose="020B0604020202020204" pitchFamily="34" charset="0"/>
              </a:rPr>
              <a:t>Social Dimension: People</a:t>
            </a:r>
          </a:p>
          <a:p>
            <a:pPr lvl="1"/>
            <a:r>
              <a:rPr lang="en-US" altLang="en-US" dirty="0">
                <a:cs typeface="Arial" panose="020B0604020202020204" pitchFamily="34" charset="0"/>
              </a:rPr>
              <a:t>Ecological Dimension: Planet</a:t>
            </a:r>
          </a:p>
          <a:p>
            <a:pPr lvl="2"/>
            <a:r>
              <a:rPr lang="en-US" altLang="en-US" dirty="0">
                <a:cs typeface="Arial" panose="020B0604020202020204" pitchFamily="34" charset="0"/>
              </a:rPr>
              <a:t>Considers the natural environment </a:t>
            </a:r>
          </a:p>
          <a:p>
            <a:pPr lvl="1"/>
            <a:endParaRPr lang="en-US" altLang="en-US" dirty="0">
              <a:cs typeface="Arial" panose="020B0604020202020204"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085F7933-CFAC-4B2E-9400-A52DD18A38E9}"/>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Sustainable Strategy</a:t>
            </a:r>
          </a:p>
        </p:txBody>
      </p:sp>
      <p:pic>
        <p:nvPicPr>
          <p:cNvPr id="120837" name="Picture 1" descr="Graphic shows three intersecting circles of people, planet, profits, all having sustainable strategy in common.">
            <a:extLst>
              <a:ext uri="{FF2B5EF4-FFF2-40B4-BE49-F238E27FC236}">
                <a16:creationId xmlns:a16="http://schemas.microsoft.com/office/drawing/2014/main" id="{EB43DB75-7215-4826-A630-706370C92F1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79550"/>
            <a:ext cx="6985000" cy="460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5" name="Content Placeholder 2">
            <a:extLst>
              <a:ext uri="{FF2B5EF4-FFF2-40B4-BE49-F238E27FC236}">
                <a16:creationId xmlns:a16="http://schemas.microsoft.com/office/drawing/2014/main" id="{005F1FD9-EFAA-4D25-9C35-00FFCE82BFF7}"/>
              </a:ext>
            </a:extLst>
          </p:cNvPr>
          <p:cNvSpPr>
            <a:spLocks noGrp="1" noChangeArrowheads="1"/>
          </p:cNvSpPr>
          <p:nvPr>
            <p:ph sz="half" idx="2"/>
          </p:nvPr>
        </p:nvSpPr>
        <p:spPr bwMode="auto">
          <a:xfrm>
            <a:off x="6667500" y="6315075"/>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a:buFont typeface="Arial" panose="020B0604020202020204" pitchFamily="34" charset="0"/>
              <a:buNone/>
            </a:pPr>
            <a:r>
              <a:rPr lang="en-US" altLang="en-US" dirty="0"/>
              <a:t>Exhibit 5.9</a:t>
            </a:r>
          </a:p>
        </p:txBody>
      </p:sp>
      <p:sp>
        <p:nvSpPr>
          <p:cNvPr id="120836" name="Text Placeholder 2">
            <a:extLst>
              <a:ext uri="{FF2B5EF4-FFF2-40B4-BE49-F238E27FC236}">
                <a16:creationId xmlns:a16="http://schemas.microsoft.com/office/drawing/2014/main" id="{AC6837C1-758C-42CB-8F5B-8390CDEFA15C}"/>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a:extLst>
              <a:ext uri="{FF2B5EF4-FFF2-40B4-BE49-F238E27FC236}">
                <a16:creationId xmlns:a16="http://schemas.microsoft.com/office/drawing/2014/main" id="{260B4195-5875-4E20-BDC0-235D9397A3C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a Business Model?</a:t>
            </a:r>
          </a:p>
        </p:txBody>
      </p:sp>
      <p:sp>
        <p:nvSpPr>
          <p:cNvPr id="122883" name="Content Placeholder 2">
            <a:extLst>
              <a:ext uri="{FF2B5EF4-FFF2-40B4-BE49-F238E27FC236}">
                <a16:creationId xmlns:a16="http://schemas.microsoft.com/office/drawing/2014/main" id="{D967B38E-4A62-4466-A6D5-F142A3E8819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Details competitive tactics and initiatives</a:t>
            </a:r>
          </a:p>
          <a:p>
            <a:r>
              <a:rPr lang="en-US" altLang="en-US" dirty="0">
                <a:ea typeface="ヒラギノ角ゴ Pro W3" pitchFamily="122" charset="-128"/>
              </a:rPr>
              <a:t>Explains how the firm:</a:t>
            </a:r>
          </a:p>
          <a:p>
            <a:pPr lvl="1"/>
            <a:r>
              <a:rPr lang="en-US" altLang="en-US" dirty="0">
                <a:ea typeface="ヒラギノ角ゴ Pro W3" pitchFamily="122" charset="-128"/>
              </a:rPr>
              <a:t>Intends to make money</a:t>
            </a:r>
          </a:p>
          <a:p>
            <a:pPr lvl="1"/>
            <a:r>
              <a:rPr lang="en-US" altLang="en-US" dirty="0">
                <a:ea typeface="ヒラギノ角ゴ Pro W3" pitchFamily="122" charset="-128"/>
              </a:rPr>
              <a:t>Conducts its business</a:t>
            </a:r>
          </a:p>
          <a:p>
            <a:pPr lvl="2"/>
            <a:r>
              <a:rPr lang="en-US" altLang="en-US" dirty="0">
                <a:cs typeface="Arial" panose="020B0604020202020204" pitchFamily="34" charset="0"/>
              </a:rPr>
              <a:t>With buyers, suppliers, and partners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4070A0E3-E35E-4FFB-801B-0DAAF98976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Learning Objectives</a:t>
            </a:r>
          </a:p>
        </p:txBody>
      </p:sp>
      <p:sp>
        <p:nvSpPr>
          <p:cNvPr id="69635" name="Content Placeholder 2">
            <a:extLst>
              <a:ext uri="{FF2B5EF4-FFF2-40B4-BE49-F238E27FC236}">
                <a16:creationId xmlns:a16="http://schemas.microsoft.com/office/drawing/2014/main" id="{32C82C4D-99BD-44FA-889B-331CFF1344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5-1	Conduct a firm profitability analysis using accounting data to assess and evaluate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5-2	Apply shareholder value creation to assess and evaluate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5-3	Explain economic value creation and different sources of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5-4	Apply a balanced scorecard to assess and evaluate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5-5	Apply a triple bottom line to assess and evaluate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5-6	Use the why, what, who, and how of business models framework to put strategy into action.</a:t>
            </a: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B2A569DB-3586-474B-8F12-CA7924DAC26F}"/>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What, Who, and How of Business Models </a:t>
            </a:r>
            <a:r>
              <a:rPr lang="en-US" altLang="en-US" sz="2000" dirty="0">
                <a:ea typeface="ヒラギノ角ゴ Pro W3" pitchFamily="122" charset="-128"/>
              </a:rPr>
              <a:t>(1 of 2)</a:t>
            </a:r>
          </a:p>
        </p:txBody>
      </p:sp>
      <p:sp>
        <p:nvSpPr>
          <p:cNvPr id="124931" name="Content Placeholder 2">
            <a:extLst>
              <a:ext uri="{FF2B5EF4-FFF2-40B4-BE49-F238E27FC236}">
                <a16:creationId xmlns:a16="http://schemas.microsoft.com/office/drawing/2014/main" id="{6A0614CA-28EB-419B-AF37-F5BD3FB05FF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Details competitive tactics and initiatives</a:t>
            </a:r>
          </a:p>
          <a:p>
            <a:r>
              <a:rPr lang="en-US" altLang="en-US" dirty="0">
                <a:ea typeface="ヒラギノ角ゴ Pro W3" pitchFamily="122" charset="-128"/>
              </a:rPr>
              <a:t>Explains how the firm:</a:t>
            </a:r>
          </a:p>
          <a:p>
            <a:pPr lvl="1"/>
            <a:r>
              <a:rPr lang="en-US" altLang="en-US" dirty="0">
                <a:ea typeface="ヒラギノ角ゴ Pro W3" pitchFamily="122" charset="-128"/>
              </a:rPr>
              <a:t>Intends to make money</a:t>
            </a:r>
          </a:p>
          <a:p>
            <a:pPr lvl="1"/>
            <a:r>
              <a:rPr lang="en-US" altLang="en-US" dirty="0">
                <a:ea typeface="ヒラギノ角ゴ Pro W3" pitchFamily="122" charset="-128"/>
              </a:rPr>
              <a:t>Conducts its business</a:t>
            </a:r>
          </a:p>
          <a:p>
            <a:pPr lvl="2"/>
            <a:r>
              <a:rPr lang="en-US" altLang="en-US" dirty="0">
                <a:cs typeface="Arial" panose="020B0604020202020204" pitchFamily="34" charset="0"/>
              </a:rPr>
              <a:t>With buyers, suppliers, and partners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a:extLst>
              <a:ext uri="{FF2B5EF4-FFF2-40B4-BE49-F238E27FC236}">
                <a16:creationId xmlns:a16="http://schemas.microsoft.com/office/drawing/2014/main" id="{A66A30A8-D0F1-4BFE-8445-1C7085E12C57}"/>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Why, What, Who, and How of Business Models </a:t>
            </a:r>
            <a:r>
              <a:rPr lang="en-US" altLang="en-US" sz="2000" dirty="0">
                <a:ea typeface="ヒラギノ角ゴ Pro W3" pitchFamily="122" charset="-128"/>
              </a:rPr>
              <a:t>(2 of 2)</a:t>
            </a:r>
          </a:p>
        </p:txBody>
      </p:sp>
      <p:pic>
        <p:nvPicPr>
          <p:cNvPr id="126982" name="Picture 1" descr="The graphic displays the why, what, who, and how of business models.">
            <a:extLst>
              <a:ext uri="{FF2B5EF4-FFF2-40B4-BE49-F238E27FC236}">
                <a16:creationId xmlns:a16="http://schemas.microsoft.com/office/drawing/2014/main" id="{352CC93F-7890-4F3E-A226-5D73E22687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90675" y="1343025"/>
            <a:ext cx="59626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Content Placeholder 2">
            <a:extLst>
              <a:ext uri="{FF2B5EF4-FFF2-40B4-BE49-F238E27FC236}">
                <a16:creationId xmlns:a16="http://schemas.microsoft.com/office/drawing/2014/main" id="{B299CB75-529D-4BEF-90B3-61160DA4A982}"/>
              </a:ext>
            </a:extLst>
          </p:cNvPr>
          <p:cNvSpPr>
            <a:spLocks noGrp="1" noChangeArrowheads="1"/>
          </p:cNvSpPr>
          <p:nvPr>
            <p:ph sz="half" idx="2"/>
          </p:nvPr>
        </p:nvSpPr>
        <p:spPr bwMode="auto">
          <a:xfrm>
            <a:off x="6829425" y="1905000"/>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5.10</a:t>
            </a:r>
          </a:p>
        </p:txBody>
      </p:sp>
      <p:sp>
        <p:nvSpPr>
          <p:cNvPr id="126981" name="Content Placeholder 1">
            <a:extLst>
              <a:ext uri="{FF2B5EF4-FFF2-40B4-BE49-F238E27FC236}">
                <a16:creationId xmlns:a16="http://schemas.microsoft.com/office/drawing/2014/main" id="{4F8C623E-5814-442A-A345-F5F8785F95AA}"/>
              </a:ext>
            </a:extLst>
          </p:cNvPr>
          <p:cNvSpPr>
            <a:spLocks noGrp="1"/>
          </p:cNvSpPr>
          <p:nvPr>
            <p:ph sz="half" idx="1"/>
          </p:nvPr>
        </p:nvSpPr>
        <p:spPr bwMode="auto">
          <a:xfrm>
            <a:off x="152400" y="6269038"/>
            <a:ext cx="8877300" cy="207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R. Amit and C. Zott (2012), “Creating value through business model innovation,” </a:t>
            </a:r>
            <a:r>
              <a:rPr lang="en-US" altLang="en-US" sz="1000" i="1" dirty="0"/>
              <a:t>MIT Sloan Management Review</a:t>
            </a:r>
            <a:r>
              <a:rPr lang="en-US" altLang="en-US" sz="1000" dirty="0"/>
              <a:t>: 41–49.</a:t>
            </a:r>
          </a:p>
        </p:txBody>
      </p:sp>
      <p:sp>
        <p:nvSpPr>
          <p:cNvPr id="126980" name="Text Placeholder 2">
            <a:extLst>
              <a:ext uri="{FF2B5EF4-FFF2-40B4-BE49-F238E27FC236}">
                <a16:creationId xmlns:a16="http://schemas.microsoft.com/office/drawing/2014/main" id="{28EC0F9E-7B5F-472F-B24F-541DEF8B21D6}"/>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10 long image description</a:t>
            </a:r>
            <a:endParaRPr lang="en-US"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3E68C1FA-E015-4328-9F9C-6D7667A13F0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Popular Business Models</a:t>
            </a:r>
          </a:p>
        </p:txBody>
      </p:sp>
      <p:sp>
        <p:nvSpPr>
          <p:cNvPr id="129027" name="Content Placeholder 2">
            <a:extLst>
              <a:ext uri="{FF2B5EF4-FFF2-40B4-BE49-F238E27FC236}">
                <a16:creationId xmlns:a16="http://schemas.microsoft.com/office/drawing/2014/main" id="{E2A4C46A-5B75-4ACE-8E20-E93203C14DC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Razor-razorblade: pay for replacements</a:t>
            </a:r>
          </a:p>
          <a:p>
            <a:r>
              <a:rPr lang="en-US" altLang="en-US" dirty="0">
                <a:ea typeface="ヒラギノ角ゴ Pro W3" pitchFamily="122" charset="-128"/>
              </a:rPr>
              <a:t>Subscription: pay for access</a:t>
            </a:r>
          </a:p>
          <a:p>
            <a:r>
              <a:rPr lang="en-US" altLang="en-US" dirty="0">
                <a:ea typeface="ヒラギノ角ゴ Pro W3" pitchFamily="122" charset="-128"/>
              </a:rPr>
              <a:t>Pay as you go: pay for what you consume</a:t>
            </a:r>
          </a:p>
          <a:p>
            <a:r>
              <a:rPr lang="en-US" altLang="en-US" dirty="0">
                <a:ea typeface="ヒラギノ角ゴ Pro W3" pitchFamily="122" charset="-128"/>
              </a:rPr>
              <a:t>Freemium: pay for extra features / add-ons</a:t>
            </a:r>
          </a:p>
          <a:p>
            <a:r>
              <a:rPr lang="en-US" altLang="en-US" dirty="0">
                <a:ea typeface="ヒラギノ角ゴ Pro W3" pitchFamily="122" charset="-128"/>
              </a:rPr>
              <a:t>Wholesale: products sold at a discount</a:t>
            </a:r>
          </a:p>
          <a:p>
            <a:r>
              <a:rPr lang="en-US" altLang="en-US" dirty="0">
                <a:ea typeface="ヒラギノ角ゴ Pro W3" pitchFamily="122" charset="-128"/>
              </a:rPr>
              <a:t>Agency: products sold on commission</a:t>
            </a:r>
          </a:p>
          <a:p>
            <a:r>
              <a:rPr lang="en-US" altLang="en-US" dirty="0">
                <a:ea typeface="ヒラギノ角ゴ Pro W3" pitchFamily="122" charset="-128"/>
              </a:rPr>
              <a:t>Bundling: more than one product sold at a discount</a:t>
            </a:r>
          </a:p>
          <a:p>
            <a:endParaRPr lang="en-US" altLang="en-US" dirty="0">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a:extLst>
              <a:ext uri="{FF2B5EF4-FFF2-40B4-BE49-F238E27FC236}">
                <a16:creationId xmlns:a16="http://schemas.microsoft.com/office/drawing/2014/main" id="{5EFA795F-D404-4DBF-91E3-24BFA66C9BF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Dynamic Nature of Business Models</a:t>
            </a:r>
          </a:p>
        </p:txBody>
      </p:sp>
      <p:sp>
        <p:nvSpPr>
          <p:cNvPr id="131075" name="Content Placeholder 2">
            <a:extLst>
              <a:ext uri="{FF2B5EF4-FFF2-40B4-BE49-F238E27FC236}">
                <a16:creationId xmlns:a16="http://schemas.microsoft.com/office/drawing/2014/main" id="{7089B90A-6FBE-4E5D-9EA4-B1E6B0BA44E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Business Models:</a:t>
            </a:r>
          </a:p>
          <a:p>
            <a:pPr lvl="1"/>
            <a:r>
              <a:rPr lang="en-US" altLang="en-US" dirty="0">
                <a:ea typeface="ヒラギノ角ゴ Pro W3" pitchFamily="122" charset="-128"/>
              </a:rPr>
              <a:t>Can be combined</a:t>
            </a:r>
          </a:p>
          <a:p>
            <a:pPr lvl="1"/>
            <a:r>
              <a:rPr lang="en-US" altLang="en-US" dirty="0">
                <a:ea typeface="ヒラギノ角ゴ Pro W3" pitchFamily="122" charset="-128"/>
              </a:rPr>
              <a:t>Can evolve</a:t>
            </a:r>
          </a:p>
          <a:p>
            <a:pPr lvl="1"/>
            <a:r>
              <a:rPr lang="en-US" altLang="en-US" dirty="0">
                <a:ea typeface="ヒラギノ角ゴ Pro W3" pitchFamily="122" charset="-128"/>
              </a:rPr>
              <a:t>Can be disrupted</a:t>
            </a:r>
          </a:p>
          <a:p>
            <a:r>
              <a:rPr lang="en-US" altLang="en-US" dirty="0">
                <a:ea typeface="ヒラギノ角ゴ Pro W3" pitchFamily="122" charset="-128"/>
              </a:rPr>
              <a:t>Businesses must respond to disruption &amp; adapt</a:t>
            </a:r>
          </a:p>
          <a:p>
            <a:r>
              <a:rPr lang="en-US" altLang="en-US" dirty="0">
                <a:ea typeface="ヒラギノ角ゴ Pro W3" pitchFamily="122" charset="-128"/>
              </a:rPr>
              <a:t>Legal conflicts can arise</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335929006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Title 9">
            <a:extLst>
              <a:ext uri="{FF2B5EF4-FFF2-40B4-BE49-F238E27FC236}">
                <a16:creationId xmlns:a16="http://schemas.microsoft.com/office/drawing/2014/main" id="{DC0FB27B-12C7-45B3-8247-3C685FC096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a:t>
            </a:r>
            <a:r>
              <a:rPr lang="en-US" altLang="en-US" dirty="0">
                <a:ea typeface="ヒラギノ角ゴ Pro W3" pitchFamily="122" charset="-128"/>
              </a:rPr>
              <a:t>The AFI Strategy Framework</a:t>
            </a:r>
            <a:endParaRPr lang="en-US" altLang="en-US" dirty="0"/>
          </a:p>
        </p:txBody>
      </p:sp>
      <p:sp>
        <p:nvSpPr>
          <p:cNvPr id="133123" name="Content Placeholder 10">
            <a:extLst>
              <a:ext uri="{FF2B5EF4-FFF2-40B4-BE49-F238E27FC236}">
                <a16:creationId xmlns:a16="http://schemas.microsoft.com/office/drawing/2014/main" id="{E959F061-C784-4E72-82FB-ACF479D8B6A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a:t>
            </a:r>
          </a:p>
        </p:txBody>
      </p:sp>
      <p:sp>
        <p:nvSpPr>
          <p:cNvPr id="133124" name="Text Placeholder 12">
            <a:extLst>
              <a:ext uri="{FF2B5EF4-FFF2-40B4-BE49-F238E27FC236}">
                <a16:creationId xmlns:a16="http://schemas.microsoft.com/office/drawing/2014/main" id="{E399CBF8-8B17-4599-A31A-DF5A1454CBB2}"/>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Title 9">
            <a:extLst>
              <a:ext uri="{FF2B5EF4-FFF2-40B4-BE49-F238E27FC236}">
                <a16:creationId xmlns:a16="http://schemas.microsoft.com/office/drawing/2014/main" id="{E20F7983-B9DA-48CC-B4DE-20B6078A4AAE}"/>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2 </a:t>
            </a:r>
            <a:r>
              <a:rPr lang="en-US" altLang="en-US" sz="2400" dirty="0">
                <a:cs typeface="Arial" panose="020B0604020202020204" pitchFamily="34" charset="0"/>
              </a:rPr>
              <a:t>Comparing Apple and Microsoft:</a:t>
            </a:r>
            <a:br>
              <a:rPr lang="en-US" altLang="en-US" sz="2400" dirty="0">
                <a:cs typeface="Arial" panose="020B0604020202020204" pitchFamily="34" charset="0"/>
              </a:rPr>
            </a:br>
            <a:r>
              <a:rPr lang="en-US" altLang="en-US" sz="2400" dirty="0">
                <a:cs typeface="Arial" panose="020B0604020202020204" pitchFamily="34" charset="0"/>
              </a:rPr>
              <a:t>Drivers of Firm Performance</a:t>
            </a:r>
            <a:endParaRPr lang="en-US" altLang="en-US" sz="2400" dirty="0"/>
          </a:p>
        </p:txBody>
      </p:sp>
      <p:sp>
        <p:nvSpPr>
          <p:cNvPr id="134147" name="Content Placeholder 10">
            <a:extLst>
              <a:ext uri="{FF2B5EF4-FFF2-40B4-BE49-F238E27FC236}">
                <a16:creationId xmlns:a16="http://schemas.microsoft.com/office/drawing/2014/main" id="{96987F3D-51F1-4C29-94CA-4E11F9D8F16E}"/>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the R O I C for Apple and Microsoft as of fiscal year 2016. It further breaks down R O I C into its constituent components. </a:t>
            </a:r>
          </a:p>
          <a:p>
            <a:pPr marL="0" indent="0">
              <a:buFont typeface="Arial" panose="020B0604020202020204" pitchFamily="34" charset="0"/>
              <a:buNone/>
            </a:pPr>
            <a:r>
              <a:rPr lang="en-US" altLang="en-US" sz="2000" dirty="0"/>
              <a:t>On the left is a box that says R O I C, that points to two boxes on the right, one which says Return on Revenue, and the other says Working Capital Turnover. Return on Revenue points to three boxes that say: C O G S/Revenue, R and D/Revenue, S G and A/Revenue. Working Capital Turnover points to four boxes that say: Fixed Asset Turnover, Inventory Turnover, Receivables Turnover, Payables Turnover.</a:t>
            </a:r>
          </a:p>
          <a:p>
            <a:pPr marL="0" indent="0">
              <a:buFont typeface="Arial" panose="020B0604020202020204" pitchFamily="34" charset="0"/>
              <a:buNone/>
            </a:pPr>
            <a:r>
              <a:rPr lang="en-US" altLang="en-US" sz="2000" dirty="0"/>
              <a:t>This image is intended to provide important clues for managers on which areas to focus when attempting to improve firm performance relative to their competitors.</a:t>
            </a:r>
          </a:p>
        </p:txBody>
      </p:sp>
      <p:sp>
        <p:nvSpPr>
          <p:cNvPr id="134148" name="Text Placeholder 12">
            <a:extLst>
              <a:ext uri="{FF2B5EF4-FFF2-40B4-BE49-F238E27FC236}">
                <a16:creationId xmlns:a16="http://schemas.microsoft.com/office/drawing/2014/main" id="{983664AC-EF57-46AF-8374-A60316F5AF04}"/>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Title 9">
            <a:extLst>
              <a:ext uri="{FF2B5EF4-FFF2-40B4-BE49-F238E27FC236}">
                <a16:creationId xmlns:a16="http://schemas.microsoft.com/office/drawing/2014/main" id="{568EB40F-AA66-4103-B351-41E6D8C6D35F}"/>
              </a:ext>
            </a:extLst>
          </p:cNvPr>
          <p:cNvSpPr>
            <a:spLocks noGrp="1"/>
          </p:cNvSpPr>
          <p:nvPr>
            <p:ph type="title"/>
          </p:nvPr>
        </p:nvSpPr>
        <p:spPr bwMode="auto">
          <a:xfrm>
            <a:off x="-28575"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US" altLang="en-US" sz="2800" dirty="0">
                <a:ea typeface="ヒラギノ角ゴ Pro W3" pitchFamily="122" charset="-128"/>
              </a:rPr>
              <a:t>The Declining Importance of Book Value in a Firm’s Stock Market Valuation</a:t>
            </a:r>
            <a:endParaRPr lang="en-US" altLang="en-US" sz="2800" dirty="0"/>
          </a:p>
        </p:txBody>
      </p:sp>
      <p:sp>
        <p:nvSpPr>
          <p:cNvPr id="135171" name="Content Placeholder 10">
            <a:extLst>
              <a:ext uri="{FF2B5EF4-FFF2-40B4-BE49-F238E27FC236}">
                <a16:creationId xmlns:a16="http://schemas.microsoft.com/office/drawing/2014/main" id="{E685C93F-FFCF-4306-A80A-658B1C5A0175}"/>
              </a:ext>
            </a:extLst>
          </p:cNvPr>
          <p:cNvSpPr>
            <a:spLocks noGrp="1"/>
          </p:cNvSpPr>
          <p:nvPr>
            <p:ph idx="1"/>
          </p:nvPr>
        </p:nvSpPr>
        <p:spPr bwMode="auto">
          <a:xfrm>
            <a:off x="457200" y="1371600"/>
            <a:ext cx="822960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the firm’s book value (accounting data capturing the firm’s actual costs of assets minus depreciation) as part of a firm’s total stock market valuation (number of outstanding shares times share price).</a:t>
            </a:r>
          </a:p>
          <a:p>
            <a:pPr marL="0" indent="0">
              <a:buFont typeface="Arial" panose="020B0604020202020204" pitchFamily="34" charset="0"/>
              <a:buNone/>
            </a:pPr>
            <a:r>
              <a:rPr lang="en-US" altLang="en-US" sz="2000" dirty="0"/>
              <a:t> The firm’s book value captures the historical cost of a firm’s assets, whereas market valuation is based on future expectations for a firm’s growth potential and performance. </a:t>
            </a:r>
          </a:p>
          <a:p>
            <a:pPr marL="0" indent="0">
              <a:buFont typeface="Arial" panose="020B0604020202020204" pitchFamily="34" charset="0"/>
              <a:buNone/>
            </a:pPr>
            <a:r>
              <a:rPr lang="en-US" altLang="en-US" sz="2000" dirty="0"/>
              <a:t>Out of a firm’s stock market valuation, this image shows that in 1980, about 80 percent of a firm’s stock market valuation was based on its book value with 20 percent based on the market’s expectations concerning the firm’s future performance. This almost reversed by 2000 (at the height of the internet bubble), when firm valuations were based only 15 percent on assets captured by accounting data. The important take-away is that intangibles not captured in firms’ accounting data have become much more important to a firm’s competitive advantage. By 2015, about 75 percent of a firm’s market valuation was determined by its intangibles.</a:t>
            </a:r>
          </a:p>
        </p:txBody>
      </p:sp>
      <p:sp>
        <p:nvSpPr>
          <p:cNvPr id="135172" name="Text Placeholder 12">
            <a:extLst>
              <a:ext uri="{FF2B5EF4-FFF2-40B4-BE49-F238E27FC236}">
                <a16:creationId xmlns:a16="http://schemas.microsoft.com/office/drawing/2014/main" id="{10717407-242A-4B1D-938B-07F80C6D4CDD}"/>
              </a:ext>
            </a:extLst>
          </p:cNvPr>
          <p:cNvSpPr>
            <a:spLocks noGrp="1"/>
          </p:cNvSpPr>
          <p:nvPr>
            <p:ph type="body" sz="quarter" idx="16"/>
          </p:nvPr>
        </p:nvSpPr>
        <p:spPr bwMode="auto">
          <a:xfrm>
            <a:off x="3886200" y="6529387"/>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Title 9">
            <a:extLst>
              <a:ext uri="{FF2B5EF4-FFF2-40B4-BE49-F238E27FC236}">
                <a16:creationId xmlns:a16="http://schemas.microsoft.com/office/drawing/2014/main" id="{789B7EDE-09A6-4294-93AE-134394E46100}"/>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4 </a:t>
            </a:r>
            <a:r>
              <a:rPr lang="en-US" altLang="en-US" sz="2400" dirty="0">
                <a:ea typeface="ヒラギノ角ゴ Pro W3" pitchFamily="122" charset="-128"/>
              </a:rPr>
              <a:t>Stock Market Valuations of Apple and Microsoft, 1990–2017</a:t>
            </a:r>
            <a:endParaRPr lang="en-US" altLang="en-US" sz="2400" dirty="0"/>
          </a:p>
        </p:txBody>
      </p:sp>
      <p:sp>
        <p:nvSpPr>
          <p:cNvPr id="136195" name="Content Placeholder 10">
            <a:extLst>
              <a:ext uri="{FF2B5EF4-FFF2-40B4-BE49-F238E27FC236}">
                <a16:creationId xmlns:a16="http://schemas.microsoft.com/office/drawing/2014/main" id="{87EB9F9C-6788-428D-88B8-67DBD94459FF}"/>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Exhibit 5.3 shows the stock market valuations for Apple and Microsoft from 1990 until 2017. Microsoft was once the most valuable company worldwide (in December 1999 with close to $600 billion in market cap), but its market valuation dropped in the following decade.</a:t>
            </a:r>
          </a:p>
          <a:p>
            <a:pPr marL="0" indent="0">
              <a:buFont typeface="Arial" panose="020B0604020202020204" pitchFamily="34" charset="0"/>
              <a:buNone/>
            </a:pPr>
            <a:r>
              <a:rPr lang="en-US" altLang="en-US" sz="2000" dirty="0"/>
              <a:t>Since a low of about $220 billion in early 2013, Microsoft’s market cap more than doubled to over $500 billion by 2017. Nonetheless, Microsoft remains below Apple, using market cap as its metric.</a:t>
            </a:r>
          </a:p>
          <a:p>
            <a:pPr marL="0" indent="0">
              <a:buFont typeface="Arial" panose="020B0604020202020204" pitchFamily="34" charset="0"/>
              <a:buNone/>
            </a:pPr>
            <a:r>
              <a:rPr lang="en-US" altLang="en-US" sz="2000" dirty="0"/>
              <a:t>The graph portrays that in the early 2000’s Microsoft had a competitive advantage over Apple, but that shifted and in the 2010 – 2015 range, Apple had a competitive advantage over Microsoft.</a:t>
            </a:r>
          </a:p>
        </p:txBody>
      </p:sp>
      <p:sp>
        <p:nvSpPr>
          <p:cNvPr id="136196" name="Text Placeholder 12">
            <a:extLst>
              <a:ext uri="{FF2B5EF4-FFF2-40B4-BE49-F238E27FC236}">
                <a16:creationId xmlns:a16="http://schemas.microsoft.com/office/drawing/2014/main" id="{89760925-7C82-488C-A658-5013810F6277}"/>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8" name="Title 9">
            <a:extLst>
              <a:ext uri="{FF2B5EF4-FFF2-40B4-BE49-F238E27FC236}">
                <a16:creationId xmlns:a16="http://schemas.microsoft.com/office/drawing/2014/main" id="{369580FF-294F-4627-8561-EA4AA5008A2C}"/>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5 </a:t>
            </a:r>
            <a:r>
              <a:rPr lang="en-US" altLang="en-US" dirty="0">
                <a:ea typeface="ヒラギノ角ゴ Pro W3" pitchFamily="122" charset="-128"/>
              </a:rPr>
              <a:t>Firm B’s Competitive Advantage</a:t>
            </a:r>
            <a:endParaRPr lang="en-US" altLang="en-US" dirty="0"/>
          </a:p>
        </p:txBody>
      </p:sp>
      <p:sp>
        <p:nvSpPr>
          <p:cNvPr id="137219" name="Content Placeholder 10">
            <a:extLst>
              <a:ext uri="{FF2B5EF4-FFF2-40B4-BE49-F238E27FC236}">
                <a16:creationId xmlns:a16="http://schemas.microsoft.com/office/drawing/2014/main" id="{34250FB2-DDAB-4D99-85C0-ED722F37E59A}"/>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Firm A and Firm B have identical total unit cost, $400. However, Firm B is perceived to provide more utility ($1,200) than Firm A’s ($1,000), which implies that Firm B creates more economic value ($1,200 minus $400 =  $800) than Firm A ($1,000 minus $400 =  $600). Taken together, Firm B has a competitive advantage over Firm A because Firm B creates more economic value. This is because Firm B’s offering has greater total perceived consumer benefits than Firm A’s, while the firms have the same total cost. In short, Firm B’s advantage is based on superior differentiation leading to higher perceived value. Further, the competitive advantage can be quantified: It is $200 (or, $1,200 minus $1,000) for Firm B over Firm A.</a:t>
            </a:r>
          </a:p>
        </p:txBody>
      </p:sp>
      <p:sp>
        <p:nvSpPr>
          <p:cNvPr id="137220" name="Text Placeholder 12">
            <a:extLst>
              <a:ext uri="{FF2B5EF4-FFF2-40B4-BE49-F238E27FC236}">
                <a16:creationId xmlns:a16="http://schemas.microsoft.com/office/drawing/2014/main" id="{460942F9-AAF5-4BF3-8CC9-9157E1421034}"/>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FD28EB58-0945-4CC3-B4A6-A04771613FD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An Overview of Frameworks Discussed</a:t>
            </a:r>
          </a:p>
        </p:txBody>
      </p:sp>
      <p:sp>
        <p:nvSpPr>
          <p:cNvPr id="71683" name="Content Placeholder 2">
            <a:extLst>
              <a:ext uri="{FF2B5EF4-FFF2-40B4-BE49-F238E27FC236}">
                <a16:creationId xmlns:a16="http://schemas.microsoft.com/office/drawing/2014/main" id="{8619F8D7-DEF6-4BD4-B861-B6A84145F90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To measure and assess firm performance:</a:t>
            </a:r>
          </a:p>
          <a:p>
            <a:pPr lvl="1"/>
            <a:r>
              <a:rPr lang="en-US" altLang="en-US" dirty="0">
                <a:cs typeface="Arial" panose="020B0604020202020204" pitchFamily="34" charset="0"/>
              </a:rPr>
              <a:t>Accounting profitability</a:t>
            </a:r>
          </a:p>
          <a:p>
            <a:pPr lvl="1"/>
            <a:r>
              <a:rPr lang="en-US" altLang="en-US" dirty="0">
                <a:cs typeface="Arial" panose="020B0604020202020204" pitchFamily="34" charset="0"/>
              </a:rPr>
              <a:t>Shareholder value creation</a:t>
            </a:r>
          </a:p>
          <a:p>
            <a:pPr lvl="1"/>
            <a:r>
              <a:rPr lang="en-US" altLang="en-US" dirty="0">
                <a:cs typeface="Arial" panose="020B0604020202020204" pitchFamily="34" charset="0"/>
              </a:rPr>
              <a:t>Economic value creation</a:t>
            </a:r>
          </a:p>
          <a:p>
            <a:r>
              <a:rPr lang="en-US" altLang="en-US" dirty="0">
                <a:ea typeface="ヒラギノ角ゴ Pro W3" pitchFamily="122" charset="-128"/>
              </a:rPr>
              <a:t>Integrative frameworks, combining quantitative data with qualitative assessments:</a:t>
            </a:r>
          </a:p>
          <a:p>
            <a:pPr lvl="1"/>
            <a:r>
              <a:rPr lang="en-US" altLang="en-US" dirty="0">
                <a:cs typeface="Arial" panose="020B0604020202020204" pitchFamily="34" charset="0"/>
              </a:rPr>
              <a:t>The balanced scorecard</a:t>
            </a:r>
          </a:p>
          <a:p>
            <a:pPr lvl="1"/>
            <a:r>
              <a:rPr lang="en-US" altLang="en-US" dirty="0">
                <a:cs typeface="Arial" panose="020B0604020202020204" pitchFamily="34" charset="0"/>
              </a:rPr>
              <a:t>The triple bottom line</a:t>
            </a:r>
          </a:p>
          <a:p>
            <a:endParaRPr lang="en-US" altLang="en-US" dirty="0">
              <a:ea typeface="ヒラギノ角ゴ Pro W3" pitchFamily="122" charset="-128"/>
            </a:endParaRPr>
          </a:p>
          <a:p>
            <a:endParaRPr lang="en-US" altLang="en-US" dirty="0">
              <a:ea typeface="ヒラギノ角ゴ Pro W3" pitchFamily="122" charset="-128"/>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Title 9">
            <a:extLst>
              <a:ext uri="{FF2B5EF4-FFF2-40B4-BE49-F238E27FC236}">
                <a16:creationId xmlns:a16="http://schemas.microsoft.com/office/drawing/2014/main" id="{09A519AE-8886-4F33-A344-44EBE1A904B6}"/>
              </a:ext>
            </a:extLst>
          </p:cNvPr>
          <p:cNvSpPr>
            <a:spLocks noGrp="1"/>
          </p:cNvSpPr>
          <p:nvPr>
            <p:ph type="title"/>
          </p:nvPr>
        </p:nvSpPr>
        <p:spPr bwMode="auto">
          <a:xfrm>
            <a:off x="17834" y="152400"/>
            <a:ext cx="89154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6 </a:t>
            </a:r>
            <a:r>
              <a:rPr lang="en-US" altLang="en-US" sz="3200" dirty="0">
                <a:ea typeface="ヒラギノ角ゴ Pro W3" pitchFamily="122" charset="-128"/>
              </a:rPr>
              <a:t>Firm C’s Competitive Advantage</a:t>
            </a:r>
            <a:endParaRPr lang="en-US" altLang="en-US" sz="3200" dirty="0"/>
          </a:p>
        </p:txBody>
      </p:sp>
      <p:sp>
        <p:nvSpPr>
          <p:cNvPr id="138243" name="Content Placeholder 10">
            <a:extLst>
              <a:ext uri="{FF2B5EF4-FFF2-40B4-BE49-F238E27FC236}">
                <a16:creationId xmlns:a16="http://schemas.microsoft.com/office/drawing/2014/main" id="{023C3535-A18B-45CA-AEBB-5F1598AAC87E}"/>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000" dirty="0"/>
              <a:t> In this example, two different producers each offer a product that has the same perceived consumer benefits ($1,200). However, Firm C's costs are only $300 whereas Firm D's costs are $600. Firm C creates economic value greater ($900, or $1,200 minus $300) than that of Firm B ($600, or $1,200 minus $600). This is because Firm C’s total unit cost ($300) is lower than Firm D’s ($600). Firm C has a relative cost advantage over Firm D, while both products provide identical total perceived consumer benefits ($1,200). In this example, both firms offer the same value, but Firm C has a competitive advantage over Firm D because it has lower costs. Firm C’s competitive advantage over Firm D is in the amount of $300 for each product sold. Here, the source of the competitive advantage is a relative cost advantage over its rival. </a:t>
            </a:r>
          </a:p>
        </p:txBody>
      </p:sp>
      <p:sp>
        <p:nvSpPr>
          <p:cNvPr id="138244" name="Text Placeholder 12">
            <a:extLst>
              <a:ext uri="{FF2B5EF4-FFF2-40B4-BE49-F238E27FC236}">
                <a16:creationId xmlns:a16="http://schemas.microsoft.com/office/drawing/2014/main" id="{3147B297-B21B-43D3-B0AB-31EC0549508E}"/>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Title 9">
            <a:extLst>
              <a:ext uri="{FF2B5EF4-FFF2-40B4-BE49-F238E27FC236}">
                <a16:creationId xmlns:a16="http://schemas.microsoft.com/office/drawing/2014/main" id="{F7A739E5-3B8D-467D-9367-284D9509A696}"/>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7 </a:t>
            </a:r>
            <a:r>
              <a:rPr lang="en-US" altLang="en-US" sz="2800" dirty="0">
                <a:ea typeface="ヒラギノ角ゴ Pro W3" pitchFamily="122" charset="-128"/>
              </a:rPr>
              <a:t>Competitive Advantage and </a:t>
            </a:r>
            <a:br>
              <a:rPr lang="en-US" altLang="en-US" sz="2800" dirty="0">
                <a:ea typeface="ヒラギノ角ゴ Pro W3" pitchFamily="122" charset="-128"/>
              </a:rPr>
            </a:br>
            <a:r>
              <a:rPr lang="en-US" altLang="en-US" sz="2800" dirty="0">
                <a:ea typeface="ヒラギノ角ゴ Pro W3" pitchFamily="122" charset="-128"/>
              </a:rPr>
              <a:t>Economic Value Created</a:t>
            </a:r>
            <a:endParaRPr lang="en-US" altLang="en-US" sz="2800" dirty="0"/>
          </a:p>
        </p:txBody>
      </p:sp>
      <p:sp>
        <p:nvSpPr>
          <p:cNvPr id="139267" name="Content Placeholder 10">
            <a:extLst>
              <a:ext uri="{FF2B5EF4-FFF2-40B4-BE49-F238E27FC236}">
                <a16:creationId xmlns:a16="http://schemas.microsoft.com/office/drawing/2014/main" id="{9C8E91B8-3270-457D-8FFB-84E54D6688D7}"/>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On the left side of the graph is a rectangle which represents the total perceived consumer benefits (V), as captured in the consumer’s maximum willingness to pay. </a:t>
            </a:r>
          </a:p>
          <a:p>
            <a:pPr marL="0" indent="0">
              <a:buFont typeface="Arial" panose="020B0604020202020204" pitchFamily="34" charset="0"/>
              <a:buNone/>
            </a:pPr>
            <a:r>
              <a:rPr lang="en-US" altLang="en-US" sz="2000" dirty="0"/>
              <a:t>In the lower part of the center bar, C is the cost to produce the product or service (the unit cost). It follows that the difference between the consumers’ maximum willingness to pay and the firm’s cost (V - C) is the economic value created, which is the upper part of the center bar. </a:t>
            </a:r>
          </a:p>
          <a:p>
            <a:pPr marL="0" indent="0">
              <a:buFont typeface="Arial" panose="020B0604020202020204" pitchFamily="34" charset="0"/>
              <a:buNone/>
            </a:pPr>
            <a:r>
              <a:rPr lang="en-US" altLang="en-US" sz="2000" dirty="0"/>
              <a:t>The price of the product or service (P) is indicated in the dashed line, in between the consumer surplus at the top part of the right bar, and the firm's profit at the middle part of the right bar. The economic value created (V - C), from the center bar, is split between producer and consumer: (V - P) is the value the consumer captures (consumer surplus), and (P - C) is the value the producer captures (producer surplus, or profit).</a:t>
            </a:r>
          </a:p>
        </p:txBody>
      </p:sp>
      <p:sp>
        <p:nvSpPr>
          <p:cNvPr id="139268" name="Text Placeholder 12">
            <a:extLst>
              <a:ext uri="{FF2B5EF4-FFF2-40B4-BE49-F238E27FC236}">
                <a16:creationId xmlns:a16="http://schemas.microsoft.com/office/drawing/2014/main" id="{92D167C6-B12D-4DE6-93C9-E373EE1F992D}"/>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Title 9">
            <a:extLst>
              <a:ext uri="{FF2B5EF4-FFF2-40B4-BE49-F238E27FC236}">
                <a16:creationId xmlns:a16="http://schemas.microsoft.com/office/drawing/2014/main" id="{0E67E361-0EA0-4C97-A4CE-EAFA1E676286}"/>
              </a:ext>
            </a:extLst>
          </p:cNvPr>
          <p:cNvSpPr>
            <a:spLocks noGrp="1"/>
          </p:cNvSpPr>
          <p:nvPr>
            <p:ph type="title"/>
          </p:nvPr>
        </p:nvSpPr>
        <p:spPr bwMode="auto">
          <a:xfrm>
            <a:off x="0" y="256162"/>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8 </a:t>
            </a:r>
            <a:r>
              <a:rPr lang="en-US" altLang="en-US" sz="3200" dirty="0">
                <a:ea typeface="ヒラギノ角ゴ Pro W3" pitchFamily="122" charset="-128"/>
              </a:rPr>
              <a:t>The Balanced Scorecard Approach</a:t>
            </a:r>
            <a:endParaRPr lang="en-US" altLang="en-US" sz="3200" dirty="0"/>
          </a:p>
        </p:txBody>
      </p:sp>
      <p:sp>
        <p:nvSpPr>
          <p:cNvPr id="140291" name="Content Placeholder 10">
            <a:extLst>
              <a:ext uri="{FF2B5EF4-FFF2-40B4-BE49-F238E27FC236}">
                <a16:creationId xmlns:a16="http://schemas.microsoft.com/office/drawing/2014/main" id="{798F04C4-2232-4676-8F2F-B83777A1A0A7}"/>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consists of a series of arrows pointing towards the words “Competitive Advantage." There are four series of questions that point both towards the words “Competitive Advantage” and toward each other, and those are: “How do Shareholders view us?," “What Core Competencies do we need?," “How do we create value?” and “How do Customer’s view us?”</a:t>
            </a:r>
          </a:p>
        </p:txBody>
      </p:sp>
      <p:sp>
        <p:nvSpPr>
          <p:cNvPr id="140292" name="Text Placeholder 12">
            <a:extLst>
              <a:ext uri="{FF2B5EF4-FFF2-40B4-BE49-F238E27FC236}">
                <a16:creationId xmlns:a16="http://schemas.microsoft.com/office/drawing/2014/main" id="{C7A4FD98-8BB9-4E23-9340-D8B0C27A4E30}"/>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Title 9">
            <a:extLst>
              <a:ext uri="{FF2B5EF4-FFF2-40B4-BE49-F238E27FC236}">
                <a16:creationId xmlns:a16="http://schemas.microsoft.com/office/drawing/2014/main" id="{87B41EF9-D4CE-4BCC-99B8-957897DE13EE}"/>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9 </a:t>
            </a:r>
            <a:r>
              <a:rPr lang="en-US" altLang="en-US" sz="2400" dirty="0">
                <a:cs typeface="Arial" panose="020B0604020202020204" pitchFamily="34" charset="0"/>
              </a:rPr>
              <a:t>Exhibit 5.9 Sustainable Strategy</a:t>
            </a:r>
            <a:endParaRPr lang="en-US" altLang="en-US" sz="2400" dirty="0"/>
          </a:p>
        </p:txBody>
      </p:sp>
      <p:sp>
        <p:nvSpPr>
          <p:cNvPr id="141315" name="Content Placeholder 10">
            <a:extLst>
              <a:ext uri="{FF2B5EF4-FFF2-40B4-BE49-F238E27FC236}">
                <a16:creationId xmlns:a16="http://schemas.microsoft.com/office/drawing/2014/main" id="{0AEBB24E-0A36-4EB4-A9F0-F6D8BCF85EDA}"/>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reflects the simultaneous pursuit of performance along social, economic, and ecological dimensions provides a basis for a triple-bottom-line strategy. </a:t>
            </a:r>
          </a:p>
          <a:p>
            <a:pPr marL="0" indent="0">
              <a:buFont typeface="Arial" panose="020B0604020202020204" pitchFamily="34" charset="0"/>
              <a:buNone/>
            </a:pPr>
            <a:r>
              <a:rPr lang="en-US" altLang="en-US" sz="2000" dirty="0"/>
              <a:t>This is conveyed through three Venn diagram like circles, in the center of which are the words “Sustainable Strategy." The three individual circles are titled, “People," “Planet," and “Profits.”</a:t>
            </a:r>
          </a:p>
        </p:txBody>
      </p:sp>
      <p:sp>
        <p:nvSpPr>
          <p:cNvPr id="141316" name="Text Placeholder 12">
            <a:extLst>
              <a:ext uri="{FF2B5EF4-FFF2-40B4-BE49-F238E27FC236}">
                <a16:creationId xmlns:a16="http://schemas.microsoft.com/office/drawing/2014/main" id="{318D8763-6A94-4BF8-AE85-96F9F8616774}"/>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Title 9">
            <a:extLst>
              <a:ext uri="{FF2B5EF4-FFF2-40B4-BE49-F238E27FC236}">
                <a16:creationId xmlns:a16="http://schemas.microsoft.com/office/drawing/2014/main" id="{78475859-BCF9-49F6-B728-CC238F45665A}"/>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10 </a:t>
            </a:r>
            <a:r>
              <a:rPr lang="en-US" altLang="en-US" sz="2400" dirty="0">
                <a:cs typeface="Arial" panose="020B0604020202020204" pitchFamily="34" charset="0"/>
              </a:rPr>
              <a:t>Exhibit 5.10 Why, What, Who, and How of Business Models</a:t>
            </a:r>
            <a:endParaRPr lang="en-US" altLang="en-US" sz="2400" dirty="0"/>
          </a:p>
        </p:txBody>
      </p:sp>
      <p:sp>
        <p:nvSpPr>
          <p:cNvPr id="142339" name="Content Placeholder 10">
            <a:extLst>
              <a:ext uri="{FF2B5EF4-FFF2-40B4-BE49-F238E27FC236}">
                <a16:creationId xmlns:a16="http://schemas.microsoft.com/office/drawing/2014/main" id="{644B800D-06E5-458A-808A-1A01CFA62143}"/>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represents framework that is intended to guide managers through the process of formulating and implementing a business model by asking the important questions of the why, what, who, and how.</a:t>
            </a:r>
          </a:p>
          <a:p>
            <a:pPr marL="0" indent="0">
              <a:buFont typeface="Arial" panose="020B0604020202020204" pitchFamily="34" charset="0"/>
              <a:buNone/>
            </a:pPr>
            <a:r>
              <a:rPr lang="en-US" altLang="en-US" sz="2000" dirty="0"/>
              <a:t>At the center of the image is a circle which asks, “Why does the business model create value? (Revenue + Cost Models).”  </a:t>
            </a:r>
          </a:p>
          <a:p>
            <a:pPr marL="0" indent="0">
              <a:buFont typeface="Arial" panose="020B0604020202020204" pitchFamily="34" charset="0"/>
              <a:buNone/>
            </a:pPr>
            <a:r>
              <a:rPr lang="en-US" altLang="en-US" sz="2000" dirty="0"/>
              <a:t>Around this main center circle are three additional circles which each state, “What? What activities need to be performed to create and deliver the offerings to customers?," “How? How are the offerings to the customers created?," and “Who? Who are the main stakeholders performing the activities?”</a:t>
            </a:r>
          </a:p>
        </p:txBody>
      </p:sp>
      <p:sp>
        <p:nvSpPr>
          <p:cNvPr id="142340" name="Text Placeholder 12">
            <a:extLst>
              <a:ext uri="{FF2B5EF4-FFF2-40B4-BE49-F238E27FC236}">
                <a16:creationId xmlns:a16="http://schemas.microsoft.com/office/drawing/2014/main" id="{0907958B-5E7E-44D4-8010-507A73C6A64D}"/>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CB3AA34D-02F8-4CE0-8EF6-E1D5AC92415E}"/>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Three Standard Performance Dimensions</a:t>
            </a:r>
          </a:p>
        </p:txBody>
      </p:sp>
      <p:sp>
        <p:nvSpPr>
          <p:cNvPr id="73731" name="Content Placeholder 2">
            <a:extLst>
              <a:ext uri="{FF2B5EF4-FFF2-40B4-BE49-F238E27FC236}">
                <a16:creationId xmlns:a16="http://schemas.microsoft.com/office/drawing/2014/main" id="{1C64205A-245D-4DBB-BCAA-97DDAB1B6E3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the firm’s accounting profitability?</a:t>
            </a:r>
          </a:p>
          <a:p>
            <a:r>
              <a:rPr lang="en-US" altLang="en-US" dirty="0">
                <a:ea typeface="ヒラギノ角ゴ Pro W3" pitchFamily="122" charset="-128"/>
              </a:rPr>
              <a:t>How much shareholder value does the firm create?</a:t>
            </a:r>
          </a:p>
          <a:p>
            <a:r>
              <a:rPr lang="en-US" altLang="en-US" dirty="0">
                <a:ea typeface="ヒラギノ角ゴ Pro W3" pitchFamily="122" charset="-128"/>
              </a:rPr>
              <a:t>How much economic value does the firm generate?</a:t>
            </a:r>
          </a:p>
          <a:p>
            <a:endParaRPr lang="en-US" altLang="en-US" dirty="0">
              <a:ea typeface="ヒラギノ角ゴ Pro W3" pitchFamily="122" charset="-128"/>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7CA9CD87-4A44-49B9-A745-60F82C22B25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Accounting Profitability</a:t>
            </a:r>
          </a:p>
        </p:txBody>
      </p:sp>
      <p:sp>
        <p:nvSpPr>
          <p:cNvPr id="75779" name="Content Placeholder 2">
            <a:extLst>
              <a:ext uri="{FF2B5EF4-FFF2-40B4-BE49-F238E27FC236}">
                <a16:creationId xmlns:a16="http://schemas.microsoft.com/office/drawing/2014/main" id="{A86AA31B-DD7A-4902-AC86-BF2A21E720A1}"/>
              </a:ext>
            </a:extLst>
          </p:cNvPr>
          <p:cNvSpPr>
            <a:spLocks noGrp="1"/>
          </p:cNvSpPr>
          <p:nvPr>
            <p:ph idx="1"/>
          </p:nvPr>
        </p:nvSpPr>
        <p:spPr bwMode="auto">
          <a:xfrm>
            <a:off x="457200" y="13414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Accurately assesses firm performance</a:t>
            </a:r>
          </a:p>
          <a:p>
            <a:r>
              <a:rPr lang="en-US" altLang="en-US" dirty="0">
                <a:cs typeface="Arial" panose="020B0604020202020204" pitchFamily="34" charset="0"/>
              </a:rPr>
              <a:t>Compares firm performance to competitors / industry average</a:t>
            </a:r>
          </a:p>
          <a:p>
            <a:r>
              <a:rPr lang="en-US" altLang="en-US" dirty="0">
                <a:cs typeface="Arial" panose="020B0604020202020204" pitchFamily="34" charset="0"/>
              </a:rPr>
              <a:t>Available through:</a:t>
            </a:r>
          </a:p>
          <a:p>
            <a:pPr lvl="1"/>
            <a:r>
              <a:rPr lang="en-US" altLang="en-US" dirty="0">
                <a:ea typeface="ヒラギノ角ゴ Pro W3" pitchFamily="122" charset="-128"/>
              </a:rPr>
              <a:t>Standardized accounting metrics (GAAP, FASB)</a:t>
            </a:r>
          </a:p>
          <a:p>
            <a:pPr lvl="1"/>
            <a:r>
              <a:rPr lang="en-US" altLang="en-US" dirty="0">
                <a:ea typeface="ヒラギノ角ゴ Pro W3" pitchFamily="122" charset="-128"/>
              </a:rPr>
              <a:t>Form 10-K statements </a:t>
            </a:r>
          </a:p>
          <a:p>
            <a:pPr lvl="1"/>
            <a:r>
              <a:rPr lang="en-US" altLang="en-US" dirty="0">
                <a:ea typeface="ヒラギノ角ゴ Pro W3" pitchFamily="122" charset="-128"/>
              </a:rPr>
              <a:t>Profitability ratios</a:t>
            </a:r>
          </a:p>
          <a:p>
            <a:pPr lvl="2"/>
            <a:r>
              <a:rPr lang="en-US" altLang="en-US" dirty="0">
                <a:cs typeface="Arial" panose="020B0604020202020204" pitchFamily="34" charset="0"/>
              </a:rPr>
              <a:t>Return on invested capital (ROIC), return on equity (ROE), return on assets (ROA), and return on revenue (ROR)</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FE0896C6-2E99-4CE0-83A4-466D9C35635A}"/>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Comparing Apple and Microsoft:</a:t>
            </a:r>
            <a:br>
              <a:rPr lang="en-US" altLang="en-US" dirty="0">
                <a:cs typeface="Arial" panose="020B0604020202020204" pitchFamily="34" charset="0"/>
              </a:rPr>
            </a:br>
            <a:r>
              <a:rPr lang="en-US" altLang="en-US" dirty="0">
                <a:cs typeface="Arial" panose="020B0604020202020204" pitchFamily="34" charset="0"/>
              </a:rPr>
              <a:t>Drivers of Firm Performance</a:t>
            </a:r>
            <a:endParaRPr lang="en-US" altLang="en-US" dirty="0">
              <a:ea typeface="ヒラギノ角ゴ Pro W3" pitchFamily="122" charset="-128"/>
            </a:endParaRPr>
          </a:p>
        </p:txBody>
      </p:sp>
      <p:pic>
        <p:nvPicPr>
          <p:cNvPr id="77830" name="Picture 1" descr="Graphic that compares Apple and Microsoft's drivers of firm performance">
            <a:extLst>
              <a:ext uri="{FF2B5EF4-FFF2-40B4-BE49-F238E27FC236}">
                <a16:creationId xmlns:a16="http://schemas.microsoft.com/office/drawing/2014/main" id="{CD20CC1E-9336-4A7C-AB44-25FC382BE7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447800"/>
            <a:ext cx="599757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Content Placeholder 2">
            <a:extLst>
              <a:ext uri="{FF2B5EF4-FFF2-40B4-BE49-F238E27FC236}">
                <a16:creationId xmlns:a16="http://schemas.microsoft.com/office/drawing/2014/main" id="{2FD1580F-8CEB-40AD-ABD6-857BACFC5182}"/>
              </a:ext>
            </a:extLst>
          </p:cNvPr>
          <p:cNvSpPr>
            <a:spLocks noGrp="1" noChangeArrowheads="1"/>
          </p:cNvSpPr>
          <p:nvPr>
            <p:ph sz="half" idx="2"/>
          </p:nvPr>
        </p:nvSpPr>
        <p:spPr bwMode="auto">
          <a:xfrm>
            <a:off x="2667000" y="6069012"/>
            <a:ext cx="23241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400" dirty="0"/>
              <a:t>Exhibit 5.1</a:t>
            </a:r>
          </a:p>
        </p:txBody>
      </p:sp>
      <p:sp>
        <p:nvSpPr>
          <p:cNvPr id="77829" name="Content Placeholder 1">
            <a:extLst>
              <a:ext uri="{FF2B5EF4-FFF2-40B4-BE49-F238E27FC236}">
                <a16:creationId xmlns:a16="http://schemas.microsoft.com/office/drawing/2014/main" id="{54ADE477-3017-4A64-A470-3AE34D3ED5EA}"/>
              </a:ext>
            </a:extLst>
          </p:cNvPr>
          <p:cNvSpPr>
            <a:spLocks noGrp="1"/>
          </p:cNvSpPr>
          <p:nvPr>
            <p:ph sz="half" idx="1"/>
          </p:nvPr>
        </p:nvSpPr>
        <p:spPr bwMode="auto">
          <a:xfrm>
            <a:off x="2743200" y="6324600"/>
            <a:ext cx="2895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000" dirty="0"/>
              <a:t>Source: Analysis of publicly available data </a:t>
            </a:r>
          </a:p>
        </p:txBody>
      </p:sp>
      <p:sp>
        <p:nvSpPr>
          <p:cNvPr id="77828" name="Text Placeholder 2">
            <a:extLst>
              <a:ext uri="{FF2B5EF4-FFF2-40B4-BE49-F238E27FC236}">
                <a16:creationId xmlns:a16="http://schemas.microsoft.com/office/drawing/2014/main" id="{264F5E0D-EB36-436D-ABE5-8813276151EB}"/>
              </a:ext>
            </a:extLst>
          </p:cNvPr>
          <p:cNvSpPr>
            <a:spLocks noGrp="1"/>
          </p:cNvSpPr>
          <p:nvPr>
            <p:ph type="body" sz="quarter" idx="11"/>
          </p:nvPr>
        </p:nvSpPr>
        <p:spPr bwMode="auto">
          <a:xfrm>
            <a:off x="2133600" y="6589916"/>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462293AD-2940-416B-A36D-97E8B62A35C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Elements of ROIC Explained</a:t>
            </a:r>
          </a:p>
        </p:txBody>
      </p:sp>
      <p:sp>
        <p:nvSpPr>
          <p:cNvPr id="79875" name="Content Placeholder 2">
            <a:extLst>
              <a:ext uri="{FF2B5EF4-FFF2-40B4-BE49-F238E27FC236}">
                <a16:creationId xmlns:a16="http://schemas.microsoft.com/office/drawing/2014/main" id="{3C3B4314-356E-41BE-B669-E63F41D28942}"/>
              </a:ext>
            </a:extLst>
          </p:cNvPr>
          <p:cNvSpPr>
            <a:spLocks noGrp="1"/>
          </p:cNvSpPr>
          <p:nvPr>
            <p:ph idx="1"/>
          </p:nvPr>
        </p:nvSpPr>
        <p:spPr bwMode="auto">
          <a:xfrm>
            <a:off x="457200" y="13414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Return on revenue </a:t>
            </a:r>
          </a:p>
          <a:p>
            <a:pPr lvl="1"/>
            <a:r>
              <a:rPr lang="en-US" altLang="en-US" dirty="0">
                <a:cs typeface="Arial" panose="020B0604020202020204" pitchFamily="34" charset="0"/>
              </a:rPr>
              <a:t>How much of the firm’s sales is converted into profits</a:t>
            </a:r>
          </a:p>
          <a:p>
            <a:r>
              <a:rPr lang="en-US" altLang="en-US" dirty="0">
                <a:cs typeface="Arial" panose="020B0604020202020204" pitchFamily="34" charset="0"/>
              </a:rPr>
              <a:t>Working capital turnover</a:t>
            </a:r>
          </a:p>
          <a:p>
            <a:pPr lvl="1"/>
            <a:r>
              <a:rPr lang="en-US" altLang="en-US" dirty="0">
                <a:cs typeface="Arial" panose="020B0604020202020204" pitchFamily="34" charset="0"/>
              </a:rPr>
              <a:t>How effectively capital is being used to generate revenue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03C66E75-5EB7-4EBE-BB0F-1A372118165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Return on Revenue Elements</a:t>
            </a:r>
          </a:p>
        </p:txBody>
      </p:sp>
      <p:sp>
        <p:nvSpPr>
          <p:cNvPr id="81923" name="Content Placeholder 2">
            <a:extLst>
              <a:ext uri="{FF2B5EF4-FFF2-40B4-BE49-F238E27FC236}">
                <a16:creationId xmlns:a16="http://schemas.microsoft.com/office/drawing/2014/main" id="{52582C85-853F-4BFB-B443-CD2672A16524}"/>
              </a:ext>
            </a:extLst>
          </p:cNvPr>
          <p:cNvSpPr>
            <a:spLocks noGrp="1"/>
          </p:cNvSpPr>
          <p:nvPr>
            <p:ph idx="1"/>
          </p:nvPr>
        </p:nvSpPr>
        <p:spPr bwMode="auto">
          <a:xfrm>
            <a:off x="457200" y="13414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Cost of goods sold (COGS) / Revenue</a:t>
            </a:r>
          </a:p>
          <a:p>
            <a:pPr lvl="1"/>
            <a:r>
              <a:rPr lang="en-US" altLang="en-US" dirty="0">
                <a:cs typeface="Arial" panose="020B0604020202020204" pitchFamily="34" charset="0"/>
              </a:rPr>
              <a:t>How efficiently a company can produce a good</a:t>
            </a:r>
          </a:p>
          <a:p>
            <a:r>
              <a:rPr lang="en-US" altLang="en-US" dirty="0">
                <a:cs typeface="Arial" panose="020B0604020202020204" pitchFamily="34" charset="0"/>
              </a:rPr>
              <a:t>Research &amp; development expense / Revenue</a:t>
            </a:r>
          </a:p>
          <a:p>
            <a:pPr lvl="1"/>
            <a:r>
              <a:rPr lang="en-US" altLang="en-US" dirty="0">
                <a:cs typeface="Arial" panose="020B0604020202020204" pitchFamily="34" charset="0"/>
              </a:rPr>
              <a:t>How much of each dollar earned is invested in R&amp;D</a:t>
            </a:r>
          </a:p>
          <a:p>
            <a:r>
              <a:rPr lang="en-US" altLang="en-US" dirty="0">
                <a:cs typeface="Arial" panose="020B0604020202020204" pitchFamily="34" charset="0"/>
              </a:rPr>
              <a:t>Selling, general, &amp; administrative expense / Revenue</a:t>
            </a:r>
          </a:p>
          <a:p>
            <a:pPr lvl="1"/>
            <a:r>
              <a:rPr lang="en-US" altLang="en-US" dirty="0">
                <a:cs typeface="Arial" panose="020B0604020202020204" pitchFamily="34" charset="0"/>
              </a:rPr>
              <a:t>How much of each dollar earned is invested in SG&amp;A </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10357</TotalTime>
  <Words>5199</Words>
  <Application>Microsoft Macintosh PowerPoint</Application>
  <PresentationFormat>On-screen Show (4:3)</PresentationFormat>
  <Paragraphs>344</Paragraphs>
  <Slides>44</Slides>
  <Notes>33</Notes>
  <HiddenSlides>11</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44</vt:i4>
      </vt:variant>
    </vt:vector>
  </HeadingPairs>
  <TitlesOfParts>
    <vt:vector size="57"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An Overview of Frameworks Discussed</vt:lpstr>
      <vt:lpstr>Three Standard Performance Dimensions</vt:lpstr>
      <vt:lpstr>Accounting Profitability</vt:lpstr>
      <vt:lpstr>Comparing Apple and Microsoft: Drivers of Firm Performance</vt:lpstr>
      <vt:lpstr>Elements of ROIC Explained</vt:lpstr>
      <vt:lpstr>Return on Revenue Elements</vt:lpstr>
      <vt:lpstr>Working Capital Turnover Elements</vt:lpstr>
      <vt:lpstr>Limitations of Accounting Data</vt:lpstr>
      <vt:lpstr>The Declining Importance of Book Value in a Firm’s Stock Market Valuation</vt:lpstr>
      <vt:lpstr>Shareholder Value Creation - Definitions</vt:lpstr>
      <vt:lpstr>Stock Market Valuations of Apple and Microsoft, 1990–2017</vt:lpstr>
      <vt:lpstr>Limitations of Shareholder Value Creation</vt:lpstr>
      <vt:lpstr>Economic Value Creation</vt:lpstr>
      <vt:lpstr>Firm B’s Competitive Advantage</vt:lpstr>
      <vt:lpstr>Firm C’s Competitive Advantage</vt:lpstr>
      <vt:lpstr>Producer &amp; Consumer Surplus</vt:lpstr>
      <vt:lpstr>Competitive Advantage and  Economic Value Created</vt:lpstr>
      <vt:lpstr>Opportunity Costs and Limitations of  Economic Value Creation</vt:lpstr>
      <vt:lpstr>The Balanced Scorecard</vt:lpstr>
      <vt:lpstr>The Balanced Scorecard Approach</vt:lpstr>
      <vt:lpstr>Examples of Metrics for Each Balanced Scorecard Section</vt:lpstr>
      <vt:lpstr>Advantages of the Balanced Scorecard</vt:lpstr>
      <vt:lpstr>Disadvantages of the Balanced Scorecard</vt:lpstr>
      <vt:lpstr>The Triple Bottom Line</vt:lpstr>
      <vt:lpstr>Sustainable Strategy</vt:lpstr>
      <vt:lpstr>What Is a Business Model?</vt:lpstr>
      <vt:lpstr>Why, What, Who, and How of Business Models (1 of 2)</vt:lpstr>
      <vt:lpstr>Why, What, Who, and How of Business Models (2 of 2)</vt:lpstr>
      <vt:lpstr>Popular Business Models</vt:lpstr>
      <vt:lpstr>Dynamic Nature of Business Models</vt:lpstr>
      <vt:lpstr>Appendices Descriptions of Visual Graphics to Support Student Accessibility Needs</vt:lpstr>
      <vt:lpstr>Appendix 1 The AFI Strategy Framework</vt:lpstr>
      <vt:lpstr>Appendix 2 Comparing Apple and Microsoft: Drivers of Firm Performance</vt:lpstr>
      <vt:lpstr>Appendix 3 The Declining Importance of Book Value in a Firm’s Stock Market Valuation</vt:lpstr>
      <vt:lpstr>Appendix 4 Stock Market Valuations of Apple and Microsoft, 1990–2017</vt:lpstr>
      <vt:lpstr>Appendix 5 Firm B’s Competitive Advantage</vt:lpstr>
      <vt:lpstr>Appendix 6 Firm C’s Competitive Advantage</vt:lpstr>
      <vt:lpstr>Appendix 7 Competitive Advantage and  Economic Value Created</vt:lpstr>
      <vt:lpstr>Appendix 8 The Balanced Scorecard Approach</vt:lpstr>
      <vt:lpstr>Appendix 9 Exhibit 5.9 Sustainable Strategy</vt:lpstr>
      <vt:lpstr>Appendix 10 Exhibit 5.10 Why, What, Who, and How of Business Models</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Competitive Advantage, Firm Performance, and Business Models</dc:title>
  <dc:subject>Chapter 05</dc:subject>
  <dc:creator>McGraw Hill Education</dc:creator>
  <cp:lastModifiedBy>Teresa Ward</cp:lastModifiedBy>
  <cp:revision>300</cp:revision>
  <dcterms:created xsi:type="dcterms:W3CDTF">2015-09-24T21:11:41Z</dcterms:created>
  <dcterms:modified xsi:type="dcterms:W3CDTF">2018-03-19T21:25:21Z</dcterms:modified>
</cp:coreProperties>
</file>