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059" r:id="rId1"/>
  </p:sldMasterIdLst>
  <p:notesMasterIdLst>
    <p:notesMasterId r:id="rId40"/>
  </p:notesMasterIdLst>
  <p:handoutMasterIdLst>
    <p:handoutMasterId r:id="rId41"/>
  </p:handoutMasterIdLst>
  <p:sldIdLst>
    <p:sldId id="260" r:id="rId2"/>
    <p:sldId id="369" r:id="rId3"/>
    <p:sldId id="353" r:id="rId4"/>
    <p:sldId id="282" r:id="rId5"/>
    <p:sldId id="371" r:id="rId6"/>
    <p:sldId id="283" r:id="rId7"/>
    <p:sldId id="284" r:id="rId8"/>
    <p:sldId id="285" r:id="rId9"/>
    <p:sldId id="286" r:id="rId10"/>
    <p:sldId id="372" r:id="rId11"/>
    <p:sldId id="373" r:id="rId12"/>
    <p:sldId id="374" r:id="rId13"/>
    <p:sldId id="375" r:id="rId14"/>
    <p:sldId id="290" r:id="rId15"/>
    <p:sldId id="291" r:id="rId16"/>
    <p:sldId id="292" r:id="rId17"/>
    <p:sldId id="296" r:id="rId18"/>
    <p:sldId id="376" r:id="rId19"/>
    <p:sldId id="377" r:id="rId20"/>
    <p:sldId id="378" r:id="rId21"/>
    <p:sldId id="379" r:id="rId22"/>
    <p:sldId id="380" r:id="rId23"/>
    <p:sldId id="381" r:id="rId24"/>
    <p:sldId id="382" r:id="rId25"/>
    <p:sldId id="383" r:id="rId26"/>
    <p:sldId id="384" r:id="rId27"/>
    <p:sldId id="385" r:id="rId28"/>
    <p:sldId id="386" r:id="rId29"/>
    <p:sldId id="326" r:id="rId30"/>
    <p:sldId id="328" r:id="rId31"/>
    <p:sldId id="387" r:id="rId32"/>
    <p:sldId id="388" r:id="rId33"/>
    <p:sldId id="329" r:id="rId34"/>
    <p:sldId id="330" r:id="rId35"/>
    <p:sldId id="331" r:id="rId36"/>
    <p:sldId id="391" r:id="rId37"/>
    <p:sldId id="389" r:id="rId38"/>
    <p:sldId id="390" r:id="rId3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99"/>
    <a:srgbClr val="5F5F5F"/>
    <a:srgbClr val="395616"/>
    <a:srgbClr val="008000"/>
    <a:srgbClr val="4D4D4D"/>
    <a:srgbClr val="749BCA"/>
    <a:srgbClr val="D66D5C"/>
    <a:srgbClr val="F6DB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49" autoAdjust="0"/>
    <p:restoredTop sz="94391" autoAdjust="0"/>
  </p:normalViewPr>
  <p:slideViewPr>
    <p:cSldViewPr>
      <p:cViewPr varScale="1">
        <p:scale>
          <a:sx n="101" d="100"/>
          <a:sy n="101" d="100"/>
        </p:scale>
        <p:origin x="1168" y="192"/>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p:cViewPr varScale="1">
        <p:scale>
          <a:sx n="80" d="100"/>
          <a:sy n="80" d="100"/>
        </p:scale>
        <p:origin x="3735" y="3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448D5A3-0346-4662-ABAA-BF63B0D31943}"/>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a:p>
        </p:txBody>
      </p:sp>
      <p:sp>
        <p:nvSpPr>
          <p:cNvPr id="3" name="Date Placeholder 2">
            <a:extLst>
              <a:ext uri="{FF2B5EF4-FFF2-40B4-BE49-F238E27FC236}">
                <a16:creationId xmlns:a16="http://schemas.microsoft.com/office/drawing/2014/main" id="{65CAFD3A-ABDA-4972-855C-8548E853096B}"/>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3B2A8742-4719-41ED-90EE-6369D13BD22C}"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55112567-A481-4655-A802-B8B8C126969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B7184C37-00F1-4171-A065-7149216CDAD0}"/>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B1342081-5864-4F5E-9929-E3707A42047D}"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24BDA6E-2887-4037-8DFC-EBAEF9867E5D}"/>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3" name="Date Placeholder 2">
            <a:extLst>
              <a:ext uri="{FF2B5EF4-FFF2-40B4-BE49-F238E27FC236}">
                <a16:creationId xmlns:a16="http://schemas.microsoft.com/office/drawing/2014/main" id="{E38DC090-5329-4C5E-BF87-7653083E19A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840CFEA8-ADC2-4453-9CD4-FBAFA1CCC46B}"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483E2EA5-F073-4529-A0F9-D3330C5257AB}"/>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5B7D58DA-F492-4749-99A0-4BB3236D035C}"/>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489FED2C-3465-4CAA-8B7C-F111214D2185}"/>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7" name="Slide Number Placeholder 6">
            <a:extLst>
              <a:ext uri="{FF2B5EF4-FFF2-40B4-BE49-F238E27FC236}">
                <a16:creationId xmlns:a16="http://schemas.microsoft.com/office/drawing/2014/main" id="{29B3419D-8A47-4E04-90B2-E0D63AE9A6AB}"/>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98A3823A-D092-4C1C-929E-EF723D047FAC}"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5bremark:c751153097d44b18838c26bd80b86cf8%5d"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412A5B89-A2AF-4BB6-9BA8-EBD0AA6ABE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a:extLst>
              <a:ext uri="{FF2B5EF4-FFF2-40B4-BE49-F238E27FC236}">
                <a16:creationId xmlns:a16="http://schemas.microsoft.com/office/drawing/2014/main" id="{AB36BE3B-E484-4E35-BAC5-CE03D83DF8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a:p>
            <a:endParaRPr lang="en-US" altLang="en-US" dirty="0">
              <a:ea typeface="ヒラギノ角ゴ Pro W3" pitchFamily="122" charset="-128"/>
            </a:endParaRPr>
          </a:p>
        </p:txBody>
      </p:sp>
      <p:sp>
        <p:nvSpPr>
          <p:cNvPr id="15364" name="Slide Number Placeholder 3">
            <a:extLst>
              <a:ext uri="{FF2B5EF4-FFF2-40B4-BE49-F238E27FC236}">
                <a16:creationId xmlns:a16="http://schemas.microsoft.com/office/drawing/2014/main" id="{72FDAFC7-8F54-463E-88DE-7D9A8208FFD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8B39BD9-44E8-4072-AF67-C4084FB47478}" type="slidenum">
              <a:rPr lang="en-US" altLang="en-US" smtClean="0"/>
              <a:pPr/>
              <a:t>1</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C04A6041-FDCC-473E-A956-2EEB96A4E1B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956993BE-88A8-4A47-B8F5-749C7411A61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Apple, for example, has enjoyed a sustainable competitive advantage over Samsung in the smartphone industry for over a decade since its introduction of the iPhone in 2007. Other phone makers such as Microsoft (which purchased Nokia) and BlackBerry have all but exited the smartphone market, while new entrants such as Xiaomi and Huawei of China are trying to gain traction.</a:t>
            </a:r>
          </a:p>
          <a:p>
            <a:endParaRPr lang="en-US" altLang="en-US">
              <a:ea typeface="ヒラギノ角ゴ Pro W3" pitchFamily="122" charset="-128"/>
            </a:endParaRPr>
          </a:p>
        </p:txBody>
      </p:sp>
      <p:sp>
        <p:nvSpPr>
          <p:cNvPr id="33796" name="Slide Number Placeholder 3">
            <a:extLst>
              <a:ext uri="{FF2B5EF4-FFF2-40B4-BE49-F238E27FC236}">
                <a16:creationId xmlns:a16="http://schemas.microsoft.com/office/drawing/2014/main" id="{75C0EA0A-3969-4329-82C3-F15ABA8CB0F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48FA16B-E321-4556-8412-6611B59A1784}" type="slidenum">
              <a:rPr lang="en-US" altLang="en-US" smtClean="0"/>
              <a:pPr/>
              <a:t>10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DB721293-4004-445F-9CCD-60E935F1261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A42A8D01-4447-4D52-8F98-AAB8E67D7A0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35844" name="Slide Number Placeholder 3">
            <a:extLst>
              <a:ext uri="{FF2B5EF4-FFF2-40B4-BE49-F238E27FC236}">
                <a16:creationId xmlns:a16="http://schemas.microsoft.com/office/drawing/2014/main" id="{C22417B7-A985-40DE-AA13-9B71634F036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8E6131C-EE5F-4E6E-BE31-19B30CA712C5}" type="slidenum">
              <a:rPr lang="en-US" altLang="en-US" smtClean="0"/>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47D71651-3AFA-410D-B86B-80DFE2739E9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58141051-8AAC-4CB7-A506-55E2709B1DD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37892" name="Slide Number Placeholder 3">
            <a:extLst>
              <a:ext uri="{FF2B5EF4-FFF2-40B4-BE49-F238E27FC236}">
                <a16:creationId xmlns:a16="http://schemas.microsoft.com/office/drawing/2014/main" id="{3CC2E810-04EA-444D-A350-48455D9ED0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C707D27-8265-423F-AF71-88870AAF3FAA}" type="slidenum">
              <a:rPr lang="en-US" altLang="en-US" smtClean="0"/>
              <a:pPr/>
              <a:t>12</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A8D91123-F692-4A5A-8E59-6DADB3E86B6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06573986-5C2F-4713-B93C-58D3B79390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39940" name="Slide Number Placeholder 3">
            <a:extLst>
              <a:ext uri="{FF2B5EF4-FFF2-40B4-BE49-F238E27FC236}">
                <a16:creationId xmlns:a16="http://schemas.microsoft.com/office/drawing/2014/main" id="{9D743B06-9C46-4554-B6B4-21A7F262229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806C813-ABB3-47F2-B515-0B62A7409D24}" type="slidenum">
              <a:rPr lang="en-US" altLang="en-US" smtClean="0"/>
              <a:pPr/>
              <a:t>13</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F86334CA-73BC-41A3-A183-A904CC8019B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AAFFDBB5-C3BC-4ABD-8858-FB0FFC6F42B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41988" name="Slide Number Placeholder 3">
            <a:extLst>
              <a:ext uri="{FF2B5EF4-FFF2-40B4-BE49-F238E27FC236}">
                <a16:creationId xmlns:a16="http://schemas.microsoft.com/office/drawing/2014/main" id="{1710B0F8-B113-4142-9D68-11C64876E9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D0A9358-044C-429A-9796-3B369C390A92}" type="slidenum">
              <a:rPr lang="en-US" altLang="en-US" smtClean="0"/>
              <a:pPr/>
              <a:t>14</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5AB7FF77-F6A3-425F-84C0-A310F75376A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8A8C6F71-C5CA-4B9F-BE01-1B43C2379FC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44036" name="Slide Number Placeholder 3">
            <a:extLst>
              <a:ext uri="{FF2B5EF4-FFF2-40B4-BE49-F238E27FC236}">
                <a16:creationId xmlns:a16="http://schemas.microsoft.com/office/drawing/2014/main" id="{6E1147C8-E29A-4542-8420-98F43DA1E76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D16A9B4-90B1-4072-BCE0-A63FD3354785}" type="slidenum">
              <a:rPr lang="en-US" altLang="en-US" smtClean="0"/>
              <a:pPr/>
              <a:t>15</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8E173625-6050-44F1-8146-C5E9419987C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AC506488-9A93-4BCA-A84A-F2513C23451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eaLnBrk="1" hangingPunct="1">
              <a:spcBef>
                <a:spcPct val="0"/>
              </a:spcBef>
            </a:pPr>
            <a:r>
              <a:rPr lang="en-US" altLang="en-US">
                <a:ea typeface="ヒラギノ角ゴ Pro W3" pitchFamily="122" charset="-128"/>
              </a:rPr>
              <a:t>Example: Walmart’s strategic activities strengthen its position as cost leader: big retail stores in rural locations, extremely high purchasing power, sophisticated IT systems, regional distribution centers, low corporate overhead, and low base wages and salaries combined with employee profit sharing reinforce each other, to maintain the company’s cost leadership. </a:t>
            </a:r>
          </a:p>
          <a:p>
            <a:pPr eaLnBrk="1" hangingPunct="1">
              <a:spcBef>
                <a:spcPct val="0"/>
              </a:spcBef>
            </a:pPr>
            <a:endParaRPr lang="en-US" altLang="en-US">
              <a:ea typeface="ヒラギノ角ゴ Pro W3" pitchFamily="122" charset="-128"/>
            </a:endParaRPr>
          </a:p>
        </p:txBody>
      </p:sp>
      <p:sp>
        <p:nvSpPr>
          <p:cNvPr id="46084" name="Slide Number Placeholder 3">
            <a:extLst>
              <a:ext uri="{FF2B5EF4-FFF2-40B4-BE49-F238E27FC236}">
                <a16:creationId xmlns:a16="http://schemas.microsoft.com/office/drawing/2014/main" id="{7DAA8CD8-EB14-474F-8CA2-921A7A0FA4D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9302189-F9AC-4F7C-BA49-F0596786C3BF}" type="slidenum">
              <a:rPr lang="en-US" altLang="en-US" smtClean="0"/>
              <a:pPr/>
              <a:t>16</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6D6AEFBD-9966-463F-8C54-43C50F0EBE7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53602479-4CC4-408C-B822-F082462EC1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ヒラギノ角ゴ Pro W3" pitchFamily="122" charset="-128"/>
            </a:endParaRPr>
          </a:p>
        </p:txBody>
      </p:sp>
      <p:sp>
        <p:nvSpPr>
          <p:cNvPr id="48132" name="Slide Number Placeholder 3">
            <a:extLst>
              <a:ext uri="{FF2B5EF4-FFF2-40B4-BE49-F238E27FC236}">
                <a16:creationId xmlns:a16="http://schemas.microsoft.com/office/drawing/2014/main" id="{1C19AADC-B878-427A-BE5C-EC27655BA7D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8A632F2-ADF2-463D-B831-A6C5385581D3}" type="slidenum">
              <a:rPr lang="en-US" altLang="en-US" smtClean="0"/>
              <a:pPr/>
              <a:t>17</a:t>
            </a:fld>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032E5852-8FA7-4D1B-BC21-5F75FADB8F2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3E052AA3-C5C1-4294-96D1-1040F6096C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ヒラギノ角ゴ Pro W3" pitchFamily="122" charset="-128"/>
              </a:rPr>
              <a:t>Strategic leaders need to begin with the end in mind.</a:t>
            </a:r>
            <a:r>
              <a:rPr lang="en-US" altLang="en-US" baseline="30000">
                <a:ea typeface="ヒラギノ角ゴ Pro W3" pitchFamily="122" charset="-128"/>
              </a:rPr>
              <a:t> </a:t>
            </a:r>
            <a:r>
              <a:rPr lang="en-US" altLang="en-US">
                <a:ea typeface="ヒラギノ角ゴ Pro W3" pitchFamily="122" charset="-128"/>
              </a:rPr>
              <a:t> In fact, early on strategic success is created </a:t>
            </a:r>
            <a:r>
              <a:rPr lang="en-US" altLang="en-US" i="1">
                <a:ea typeface="ヒラギノ角ゴ Pro W3" pitchFamily="122" charset="-128"/>
              </a:rPr>
              <a:t>twice.</a:t>
            </a:r>
            <a:r>
              <a:rPr lang="en-US" altLang="en-US">
                <a:ea typeface="ヒラギノ角ゴ Pro W3" pitchFamily="122" charset="-128"/>
              </a:rPr>
              <a:t> Leaders create the vision in the abstract by formulating strategies that enhance the chances of gaining and sustaining competitive advantage, before any actions of strategy implementation are taken in a second round of strategy creation. This process is similar to building a house. The future owner must communicate her vision to the architect, who draws up a blueprint of the home for her review. The process is iterated a couple of times until all the homeowner’s ideas have been translated into the blueprint. Only then does the building of the house begin. The same holds for strategic success; it is first created through strategy formulation based on careful analysis before any actions are taken.</a:t>
            </a:r>
          </a:p>
        </p:txBody>
      </p:sp>
      <p:sp>
        <p:nvSpPr>
          <p:cNvPr id="50180" name="Slide Number Placeholder 3">
            <a:extLst>
              <a:ext uri="{FF2B5EF4-FFF2-40B4-BE49-F238E27FC236}">
                <a16:creationId xmlns:a16="http://schemas.microsoft.com/office/drawing/2014/main" id="{002E3BE9-18F8-49BF-9CE2-CD45BF962D8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ADDF73D-79D9-43D8-B47D-3AF6B3686D79}" type="slidenum">
              <a:rPr lang="en-US" altLang="en-US" smtClean="0"/>
              <a:pPr/>
              <a:t>18</a:t>
            </a:fld>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61B5A40E-CFA4-45AC-B8B2-66544C5C7B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EF4AC169-EC83-4172-BE1F-315B67BB631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ヒラギノ角ゴ Pro W3" pitchFamily="122" charset="-128"/>
              </a:rPr>
              <a:t>Example: Nordstrom’s vision: “provide outstanding service every day, one customer at a time”</a:t>
            </a:r>
          </a:p>
          <a:p>
            <a:pPr eaLnBrk="1" hangingPunct="1">
              <a:spcBef>
                <a:spcPct val="0"/>
              </a:spcBef>
            </a:pPr>
            <a:endParaRPr lang="en-US" altLang="en-US">
              <a:ea typeface="ヒラギノ角ゴ Pro W3" pitchFamily="122" charset="-128"/>
            </a:endParaRPr>
          </a:p>
          <a:p>
            <a:r>
              <a:rPr lang="en-US" altLang="en-US">
                <a:ea typeface="ヒラギノ角ゴ Pro W3" pitchFamily="122" charset="-128"/>
              </a:rPr>
              <a:t>Instructors: </a:t>
            </a:r>
          </a:p>
          <a:p>
            <a:endParaRPr lang="en-US" altLang="en-US">
              <a:ea typeface="ヒラギノ角ゴ Pro W3" pitchFamily="122" charset="-128"/>
            </a:endParaRPr>
          </a:p>
          <a:p>
            <a:pPr eaLnBrk="1" hangingPunct="1">
              <a:spcBef>
                <a:spcPts val="438"/>
              </a:spcBef>
            </a:pPr>
            <a:r>
              <a:rPr lang="en-US" altLang="en-US">
                <a:ea typeface="ヒラギノ角ゴ Pro W3" pitchFamily="122" charset="-128"/>
              </a:rPr>
              <a:t>The digital companion to this book </a:t>
            </a:r>
            <a:r>
              <a:rPr lang="en-US" altLang="en-US" b="1">
                <a:ea typeface="ヒラギノ角ゴ Pro W3" pitchFamily="122" charset="-128"/>
              </a:rPr>
              <a:t>McGraw-Hill Connect</a:t>
            </a:r>
            <a:r>
              <a:rPr lang="en-US" altLang="en-US">
                <a:ea typeface="ヒラギノ角ゴ Pro W3" pitchFamily="122" charset="-128"/>
              </a:rPr>
              <a:t> has an animated video exercise on this section of the textbook. It provides an example of the first people to climb Mount Everest as an example of the importance of vision, mission and values. (LO 1-3). </a:t>
            </a:r>
          </a:p>
          <a:p>
            <a:pPr eaLnBrk="1" hangingPunct="1">
              <a:spcBef>
                <a:spcPct val="0"/>
              </a:spcBef>
            </a:pPr>
            <a:endParaRPr lang="en-US" altLang="en-US">
              <a:ea typeface="ヒラギノ角ゴ Pro W3" pitchFamily="122" charset="-128"/>
            </a:endParaRPr>
          </a:p>
        </p:txBody>
      </p:sp>
      <p:sp>
        <p:nvSpPr>
          <p:cNvPr id="52228" name="Slide Number Placeholder 3">
            <a:extLst>
              <a:ext uri="{FF2B5EF4-FFF2-40B4-BE49-F238E27FC236}">
                <a16:creationId xmlns:a16="http://schemas.microsoft.com/office/drawing/2014/main" id="{2F0F91FA-6D31-4B86-AA0B-E5FB000584A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7A34681-6A37-4033-91DA-714C942C831A}" type="slidenum">
              <a:rPr lang="en-US" altLang="en-US" smtClean="0"/>
              <a:pPr/>
              <a:t>19</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F573BA81-D0A8-4692-BEFB-05E602184C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2914554A-4AD7-42BA-B054-22FEDF33884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Exhibit 1.3</a:t>
            </a:r>
          </a:p>
        </p:txBody>
      </p:sp>
      <p:sp>
        <p:nvSpPr>
          <p:cNvPr id="17412" name="Slide Number Placeholder 3">
            <a:extLst>
              <a:ext uri="{FF2B5EF4-FFF2-40B4-BE49-F238E27FC236}">
                <a16:creationId xmlns:a16="http://schemas.microsoft.com/office/drawing/2014/main" id="{64955A6F-FF8C-4F12-A1B5-21E7908D0CD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B0C2F88-461C-43B4-A85C-202B23F3077A}" type="slidenum">
              <a:rPr lang="en-US" altLang="en-US" smtClean="0"/>
              <a:pPr/>
              <a:t>2</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196FBB4D-EB2F-4B1F-918C-F07A9AB9D41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029B8F54-83BD-4D7D-AECD-250F8F84053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ヒラギノ角ゴ Pro W3" pitchFamily="122" charset="-128"/>
              </a:rPr>
              <a:t>Strategy Highlight 1.1 shows how Wendy Kopp, the founder of Teach for America, uses an inspiring vision to effectively and clearly communicate what TFA ultimately wants to accomplish, while providing a stretch goal.</a:t>
            </a:r>
          </a:p>
        </p:txBody>
      </p:sp>
      <p:sp>
        <p:nvSpPr>
          <p:cNvPr id="54276" name="Slide Number Placeholder 3">
            <a:extLst>
              <a:ext uri="{FF2B5EF4-FFF2-40B4-BE49-F238E27FC236}">
                <a16:creationId xmlns:a16="http://schemas.microsoft.com/office/drawing/2014/main" id="{F5DE24E0-71A0-490B-BEAA-FD037A5E4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96E56C5-0048-4F54-8D12-32D58979D1E2}" type="slidenum">
              <a:rPr lang="en-US" altLang="en-US" smtClean="0"/>
              <a:pPr/>
              <a:t>20</a:t>
            </a:fld>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D99E1080-EF58-4494-BD1E-01B0125DD3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5CBB00AB-8217-482B-90A0-400AE3B83C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ヒラギノ角ゴ Pro W3" pitchFamily="122" charset="-128"/>
              </a:rPr>
              <a:t>Strategy Highlight 1.1 shows how we can recast Teach for America’s mission that it will achieve its vision </a:t>
            </a:r>
            <a:r>
              <a:rPr lang="en-US" altLang="en-US" i="1">
                <a:ea typeface="ヒラギノ角ゴ Pro W3" pitchFamily="122" charset="-128"/>
              </a:rPr>
              <a:t>by enlisting, developing, and mobilizing as many as possible of our nation’s most promising future leaders to grow and strengthen the movement for educational equity and excellence</a:t>
            </a:r>
            <a:r>
              <a:rPr lang="en-US" altLang="en-US">
                <a:ea typeface="ヒラギノ角ゴ Pro W3" pitchFamily="122" charset="-128"/>
              </a:rPr>
              <a:t>.</a:t>
            </a:r>
            <a:r>
              <a:rPr lang="en-US" altLang="en-US" i="1">
                <a:ea typeface="ヒラギノ角ゴ Pro W3" pitchFamily="122" charset="-128"/>
              </a:rPr>
              <a:t> </a:t>
            </a:r>
            <a:r>
              <a:rPr lang="en-US" altLang="en-US">
                <a:ea typeface="ヒラギノ角ゴ Pro W3" pitchFamily="122" charset="-128"/>
              </a:rPr>
              <a:t>(See Exhibit 1.1).</a:t>
            </a:r>
          </a:p>
        </p:txBody>
      </p:sp>
      <p:sp>
        <p:nvSpPr>
          <p:cNvPr id="56324" name="Slide Number Placeholder 3">
            <a:extLst>
              <a:ext uri="{FF2B5EF4-FFF2-40B4-BE49-F238E27FC236}">
                <a16:creationId xmlns:a16="http://schemas.microsoft.com/office/drawing/2014/main" id="{234F77E4-7FDC-4385-81F7-D5D662623A2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A2725C5-A927-499E-93E5-ED0A0F052009}" type="slidenum">
              <a:rPr lang="en-US" altLang="en-US" smtClean="0"/>
              <a:pPr/>
              <a:t>21</a:t>
            </a:fld>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2B54EA11-2B78-4821-AC6E-32E43A3104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a:extLst>
              <a:ext uri="{FF2B5EF4-FFF2-40B4-BE49-F238E27FC236}">
                <a16:creationId xmlns:a16="http://schemas.microsoft.com/office/drawing/2014/main" id="{C7C24CF0-9DAA-49BF-A1A3-20BF3D4395A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ヒラギノ角ゴ Pro W3" pitchFamily="122" charset="-128"/>
              </a:rPr>
              <a:t>As mentioned in the Chapter Case, Tesla is investing billions of dollars to equip its car factory in California with cutting-edge robotics and to build the Gigafactory producing lithium-ion batteries in Nevada. These investments by Tesla are examples of </a:t>
            </a:r>
            <a:r>
              <a:rPr lang="en-US" altLang="en-US" i="1">
                <a:ea typeface="ヒラギノ角ゴ Pro W3" pitchFamily="122" charset="-128"/>
              </a:rPr>
              <a:t>strategic commitments </a:t>
            </a:r>
            <a:r>
              <a:rPr lang="en-US" altLang="en-US">
                <a:ea typeface="ヒラギノ角ゴ Pro W3" pitchFamily="122" charset="-128"/>
              </a:rPr>
              <a:t>because they are costly, long-term, and difficult to reverse. They are clearly supporting Tesla’s vision </a:t>
            </a:r>
            <a:r>
              <a:rPr lang="en-US" altLang="en-US" i="1" u="sng">
                <a:ea typeface="ヒラギノ角ゴ Pro W3" pitchFamily="122" charset="-128"/>
              </a:rPr>
              <a:t>to</a:t>
            </a:r>
            <a:r>
              <a:rPr lang="en-US" altLang="en-US" i="1">
                <a:ea typeface="ヒラギノ角ゴ Pro W3" pitchFamily="122" charset="-128"/>
              </a:rPr>
              <a:t> accelerate the world’s transition to sustainable transport. </a:t>
            </a:r>
            <a:r>
              <a:rPr lang="en-US" altLang="en-US">
                <a:ea typeface="ヒラギノ角ゴ Pro W3" pitchFamily="122" charset="-128"/>
              </a:rPr>
              <a:t>Tesla hopes to translate this vision into reality </a:t>
            </a:r>
            <a:r>
              <a:rPr lang="en-US" altLang="en-US" i="1" u="sng">
                <a:ea typeface="ヒラギノ角ゴ Pro W3" pitchFamily="122" charset="-128"/>
              </a:rPr>
              <a:t>by</a:t>
            </a:r>
            <a:r>
              <a:rPr lang="en-US" altLang="en-US" i="1">
                <a:ea typeface="ヒラギノ角ゴ Pro W3" pitchFamily="122" charset="-128"/>
              </a:rPr>
              <a:t> providing affordable zero-emission mass-market cars that are the best in class, </a:t>
            </a:r>
            <a:r>
              <a:rPr lang="en-US" altLang="en-US">
                <a:ea typeface="ヒラギノ角ゴ Pro W3" pitchFamily="122" charset="-128"/>
              </a:rPr>
              <a:t>which captures Tesla’s mission. </a:t>
            </a:r>
          </a:p>
        </p:txBody>
      </p:sp>
      <p:sp>
        <p:nvSpPr>
          <p:cNvPr id="58372" name="Slide Number Placeholder 3">
            <a:extLst>
              <a:ext uri="{FF2B5EF4-FFF2-40B4-BE49-F238E27FC236}">
                <a16:creationId xmlns:a16="http://schemas.microsoft.com/office/drawing/2014/main" id="{3DD507B6-8D67-495F-9206-D7D99F8DEE4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897B18A-9328-4500-B258-2500A2B9713A}" type="slidenum">
              <a:rPr lang="en-US" altLang="en-US" smtClean="0"/>
              <a:pPr/>
              <a:t>22</a:t>
            </a:fld>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14C980BC-1150-47F3-9F35-2BA12A7430C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50FD2293-11A2-4035-B287-7ACF9B338FD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ヒラギノ角ゴ Pro W3" pitchFamily="122" charset="-128"/>
              </a:rPr>
              <a:t>Clayton Christensen shares how a customer focus let him help a fast food chain increase sales of milkshakes. The company approached Christensen after it had made several changes to its shake offering based on extensive customer feedback but sales failed to improve. Rather than asking customers what kind of milkshake they wanted, he thought of the problem in a different way. He observed customer behavior and then asked customers, “What job were you trying to do that caused you to hire that milkshake?”</a:t>
            </a:r>
          </a:p>
        </p:txBody>
      </p:sp>
      <p:sp>
        <p:nvSpPr>
          <p:cNvPr id="60420" name="Slide Number Placeholder 3">
            <a:extLst>
              <a:ext uri="{FF2B5EF4-FFF2-40B4-BE49-F238E27FC236}">
                <a16:creationId xmlns:a16="http://schemas.microsoft.com/office/drawing/2014/main" id="{37B002C6-62B0-4481-9133-9C4F4844CD9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427BCB8-669A-4E39-81E1-819A2AC06983}" type="slidenum">
              <a:rPr lang="en-US" altLang="en-US" smtClean="0"/>
              <a:pPr/>
              <a:t>23</a:t>
            </a:fld>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F845F9D9-2837-462C-9467-EA83A867CD5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id="{680F595C-58DA-4BCF-9CCB-317034B5E0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ヒラギノ角ゴ Pro W3" pitchFamily="122" charset="-128"/>
            </a:endParaRPr>
          </a:p>
        </p:txBody>
      </p:sp>
      <p:sp>
        <p:nvSpPr>
          <p:cNvPr id="62468" name="Slide Number Placeholder 3">
            <a:extLst>
              <a:ext uri="{FF2B5EF4-FFF2-40B4-BE49-F238E27FC236}">
                <a16:creationId xmlns:a16="http://schemas.microsoft.com/office/drawing/2014/main" id="{AD6002DA-510C-42E0-8E2B-AE5E6FAADAA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034AF18-027A-4890-82D4-2B8904416BB0}" type="slidenum">
              <a:rPr lang="en-US" altLang="en-US" smtClean="0"/>
              <a:pPr/>
              <a:t>24</a:t>
            </a:fld>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8BD45074-5C91-4AFB-88E9-B4825D3A79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a:extLst>
              <a:ext uri="{FF2B5EF4-FFF2-40B4-BE49-F238E27FC236}">
                <a16:creationId xmlns:a16="http://schemas.microsoft.com/office/drawing/2014/main" id="{A4E0BD3D-58FA-4E90-988F-7E10C86877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ヒラギノ角ゴ Pro W3" pitchFamily="122" charset="-128"/>
            </a:endParaRPr>
          </a:p>
        </p:txBody>
      </p:sp>
      <p:sp>
        <p:nvSpPr>
          <p:cNvPr id="64516" name="Slide Number Placeholder 3">
            <a:extLst>
              <a:ext uri="{FF2B5EF4-FFF2-40B4-BE49-F238E27FC236}">
                <a16:creationId xmlns:a16="http://schemas.microsoft.com/office/drawing/2014/main" id="{C2D69370-BC03-4027-BF71-C724D0BA49F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3A21C06-591B-42A7-9C76-22E8DD699B5B}" type="slidenum">
              <a:rPr lang="en-US" altLang="en-US" smtClean="0"/>
              <a:pPr/>
              <a:t>25</a:t>
            </a:fld>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42E0432F-4E6D-4F75-BE07-735DE53442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1FA45499-2F1C-4474-BFDA-2086929CD50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ヒラギノ角ゴ Pro W3" pitchFamily="122" charset="-128"/>
              </a:rPr>
              <a:t>Exhibit 1.2</a:t>
            </a:r>
          </a:p>
        </p:txBody>
      </p:sp>
      <p:sp>
        <p:nvSpPr>
          <p:cNvPr id="66564" name="Slide Number Placeholder 3">
            <a:extLst>
              <a:ext uri="{FF2B5EF4-FFF2-40B4-BE49-F238E27FC236}">
                <a16:creationId xmlns:a16="http://schemas.microsoft.com/office/drawing/2014/main" id="{BD500EBE-D01B-477A-8B8D-D82A8FD82E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C95B148-0F68-45FD-B62E-376EB88CE33E}" type="slidenum">
              <a:rPr lang="en-US" altLang="en-US" smtClean="0"/>
              <a:pPr/>
              <a:t>26</a:t>
            </a:fld>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4EA0A583-B21C-47A7-BF75-C72B5995E13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0B1ACAC8-1D1E-411B-955A-1412B6FE15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Instructors: </a:t>
            </a:r>
          </a:p>
          <a:p>
            <a:endParaRPr lang="en-US" altLang="en-US">
              <a:ea typeface="ヒラギノ角ゴ Pro W3" pitchFamily="122" charset="-128"/>
            </a:endParaRPr>
          </a:p>
          <a:p>
            <a:pPr eaLnBrk="1" hangingPunct="1">
              <a:spcBef>
                <a:spcPts val="438"/>
              </a:spcBef>
            </a:pPr>
            <a:r>
              <a:rPr lang="en-US" altLang="en-US">
                <a:ea typeface="ヒラギノ角ゴ Pro W3" pitchFamily="122" charset="-128"/>
              </a:rPr>
              <a:t>The digital companion to this book </a:t>
            </a:r>
            <a:r>
              <a:rPr lang="en-US" altLang="en-US" b="1">
                <a:ea typeface="ヒラギノ角ゴ Pro W3" pitchFamily="122" charset="-128"/>
              </a:rPr>
              <a:t>McGraw-Hill Connect</a:t>
            </a:r>
            <a:r>
              <a:rPr lang="en-US" altLang="en-US">
                <a:ea typeface="ヒラギノ角ゴ Pro W3" pitchFamily="122" charset="-128"/>
              </a:rPr>
              <a:t> has a video exercise on this section of the textbook. It provides an interview with the president of a human society and discusses the importance of their vision in the success of the non-profit. (LO 1-3). </a:t>
            </a:r>
          </a:p>
          <a:p>
            <a:pPr eaLnBrk="1" hangingPunct="1">
              <a:spcBef>
                <a:spcPct val="0"/>
              </a:spcBef>
            </a:pPr>
            <a:endParaRPr lang="en-US" altLang="en-US">
              <a:ea typeface="ヒラギノ角ゴ Pro W3" pitchFamily="122" charset="-128"/>
            </a:endParaRPr>
          </a:p>
        </p:txBody>
      </p:sp>
      <p:sp>
        <p:nvSpPr>
          <p:cNvPr id="68612" name="Slide Number Placeholder 3">
            <a:extLst>
              <a:ext uri="{FF2B5EF4-FFF2-40B4-BE49-F238E27FC236}">
                <a16:creationId xmlns:a16="http://schemas.microsoft.com/office/drawing/2014/main" id="{EAA62EBC-D27B-4DCE-A23B-1D1BCA2A4D9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F851719-6E28-4B64-AC78-CFF148D1E55C}" type="slidenum">
              <a:rPr lang="en-US" altLang="en-US" smtClean="0"/>
              <a:pPr/>
              <a:t>27</a:t>
            </a:fld>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CE44CD8D-A524-4E8E-980F-3A92DD7C4CE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C908D80B-1DE6-4648-B6DA-5803796B75A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ヒラギノ角ゴ Pro W3" pitchFamily="122" charset="-128"/>
              </a:rPr>
              <a:t>Consider that much of unethical behavior, while repugnant, may not be illegal. Often we read the defensive comment from a company under investigation or fighting a civil suit that “we have broken no laws.” However, any firm that fails to establish extra-legal, ethical standards will be more prone to behaviors that can threaten its very existence. A company whose culture is silent on moral lapses breeds further moral lapses. Over time such a culture could result in a preponderance of behaviors that cause the company to ruin its reputation, at the least, or slide into outright legal violations with resultant penalties and punishment, at the worst.</a:t>
            </a:r>
          </a:p>
        </p:txBody>
      </p:sp>
      <p:sp>
        <p:nvSpPr>
          <p:cNvPr id="70660" name="Slide Number Placeholder 3">
            <a:extLst>
              <a:ext uri="{FF2B5EF4-FFF2-40B4-BE49-F238E27FC236}">
                <a16:creationId xmlns:a16="http://schemas.microsoft.com/office/drawing/2014/main" id="{479F70D4-0643-4726-BE27-66F49AA005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9E759F6-7489-42C6-AF46-C3300C57199F}" type="slidenum">
              <a:rPr lang="en-US" altLang="en-US" smtClean="0"/>
              <a:pPr/>
              <a:t>28</a:t>
            </a:fld>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9505F34A-A13D-4E41-A1FB-4225C4FD943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CE16D5FA-A61D-47F0-8B9C-59DFB7DD5F5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72708" name="Slide Number Placeholder 3">
            <a:extLst>
              <a:ext uri="{FF2B5EF4-FFF2-40B4-BE49-F238E27FC236}">
                <a16:creationId xmlns:a16="http://schemas.microsoft.com/office/drawing/2014/main" id="{09B01E90-2E04-4898-99D0-0E0EA7533BC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C1A4369-FFB3-42A5-B62C-26672BF5F09E}" type="slidenum">
              <a:rPr lang="en-US" altLang="en-US" smtClean="0"/>
              <a:pPr/>
              <a:t>29</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F1149673-BCDE-41CF-B9C0-5DEB34F0993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9E8E79FA-2772-47B0-864B-E439869D65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9460" name="Slide Number Placeholder 3">
            <a:extLst>
              <a:ext uri="{FF2B5EF4-FFF2-40B4-BE49-F238E27FC236}">
                <a16:creationId xmlns:a16="http://schemas.microsoft.com/office/drawing/2014/main" id="{659411FE-A8C4-401C-9984-A7D6C4EE02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7843873-EF8C-414E-8C5D-ECC1EAF69601}" type="slidenum">
              <a:rPr lang="en-US" altLang="en-US" smtClean="0"/>
              <a:pPr/>
              <a:t>3</a:t>
            </a:fld>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47BD4954-5E52-48C6-9909-ACED71E42EB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FAF3D905-0B35-4F8D-9E4A-EE21F0FC5CE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Exhibit 1.3</a:t>
            </a:r>
          </a:p>
        </p:txBody>
      </p:sp>
      <p:sp>
        <p:nvSpPr>
          <p:cNvPr id="74756" name="Slide Number Placeholder 3">
            <a:extLst>
              <a:ext uri="{FF2B5EF4-FFF2-40B4-BE49-F238E27FC236}">
                <a16:creationId xmlns:a16="http://schemas.microsoft.com/office/drawing/2014/main" id="{7D23BA5D-113F-4975-84DE-D38B0816320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C650ECD-CF92-4C76-9D2F-3895924CF7DE}" type="slidenum">
              <a:rPr lang="en-US" altLang="en-US" smtClean="0"/>
              <a:pPr/>
              <a:t>30</a:t>
            </a:fld>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E1E39E7E-59BA-48A7-950E-91D3558F93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2EAFDE3E-2C47-428C-95F4-34D7F7BE73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ヒラギノ角ゴ Pro W3" pitchFamily="122" charset="-128"/>
            </a:endParaRPr>
          </a:p>
        </p:txBody>
      </p:sp>
      <p:sp>
        <p:nvSpPr>
          <p:cNvPr id="76804" name="Slide Number Placeholder 3">
            <a:extLst>
              <a:ext uri="{FF2B5EF4-FFF2-40B4-BE49-F238E27FC236}">
                <a16:creationId xmlns:a16="http://schemas.microsoft.com/office/drawing/2014/main" id="{86DF909C-09E6-43C6-A3FB-46373CE82F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654DE14-005C-48AC-A5E0-A031F69E1784}" type="slidenum">
              <a:rPr lang="en-US" altLang="en-US" smtClean="0"/>
              <a:pPr/>
              <a:t>31</a:t>
            </a:fld>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3D9FC7B6-1993-49E1-9711-E95646ED961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161257C6-849D-4B80-A01B-7D8931B2D10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78852" name="Slide Number Placeholder 3">
            <a:extLst>
              <a:ext uri="{FF2B5EF4-FFF2-40B4-BE49-F238E27FC236}">
                <a16:creationId xmlns:a16="http://schemas.microsoft.com/office/drawing/2014/main" id="{6B6FF2E5-C06F-4353-85D5-05B78E3F056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33B0504-63F9-474C-867F-E4D92C5ACE14}" type="slidenum">
              <a:rPr lang="en-US" altLang="en-US" smtClean="0"/>
              <a:pPr/>
              <a:t>32</a:t>
            </a:fld>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C6CDB662-5F5C-4241-A800-60D8ABF1B89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a:extLst>
              <a:ext uri="{FF2B5EF4-FFF2-40B4-BE49-F238E27FC236}">
                <a16:creationId xmlns:a16="http://schemas.microsoft.com/office/drawing/2014/main" id="{A48FEEF7-E0AD-4DB4-9F39-85F1A3ED818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0900" name="Slide Number Placeholder 3">
            <a:extLst>
              <a:ext uri="{FF2B5EF4-FFF2-40B4-BE49-F238E27FC236}">
                <a16:creationId xmlns:a16="http://schemas.microsoft.com/office/drawing/2014/main" id="{0F9CABF7-1C61-488A-966C-0F094A2FB53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576CB4E-A5DD-4161-AC83-0FB20DA3A69B}" type="slidenum">
              <a:rPr lang="en-US" altLang="en-US" smtClean="0"/>
              <a:pPr/>
              <a:t>33</a:t>
            </a:fld>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DF486241-32D3-413D-AC61-B8E7D71B737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a:extLst>
              <a:ext uri="{FF2B5EF4-FFF2-40B4-BE49-F238E27FC236}">
                <a16:creationId xmlns:a16="http://schemas.microsoft.com/office/drawing/2014/main" id="{73FEE971-A9AB-4D63-AB86-41A2DE790AE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2948" name="Slide Number Placeholder 3">
            <a:extLst>
              <a:ext uri="{FF2B5EF4-FFF2-40B4-BE49-F238E27FC236}">
                <a16:creationId xmlns:a16="http://schemas.microsoft.com/office/drawing/2014/main" id="{F3AAA2B9-292E-4B3A-9365-F636D1046BB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6AF6EC6-B2C8-4061-B32B-2334F27D0897}" type="slidenum">
              <a:rPr lang="en-US" altLang="en-US" smtClean="0"/>
              <a:pPr/>
              <a:t>34</a:t>
            </a:fld>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69F93F43-B470-4708-BB27-0C5E88E685B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a:extLst>
              <a:ext uri="{FF2B5EF4-FFF2-40B4-BE49-F238E27FC236}">
                <a16:creationId xmlns:a16="http://schemas.microsoft.com/office/drawing/2014/main" id="{25ADE9D5-9CCC-441F-B4A6-9A0CBEAB844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4996" name="Slide Number Placeholder 3">
            <a:extLst>
              <a:ext uri="{FF2B5EF4-FFF2-40B4-BE49-F238E27FC236}">
                <a16:creationId xmlns:a16="http://schemas.microsoft.com/office/drawing/2014/main" id="{C14F66C9-EAE6-496C-8C9E-180C8B6C5BF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6C12103-1C77-4E71-BAB4-C0AFEF56DA98}" type="slidenum">
              <a:rPr lang="en-US" altLang="en-US" smtClean="0"/>
              <a:pPr/>
              <a:t>35</a:t>
            </a:fld>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7B839AFA-13EE-4B61-A6C3-060EC250C1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a:extLst>
              <a:ext uri="{FF2B5EF4-FFF2-40B4-BE49-F238E27FC236}">
                <a16:creationId xmlns:a16="http://schemas.microsoft.com/office/drawing/2014/main" id="{993CFE5F-D9F3-431E-8393-1F8DC1733A9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7044" name="Slide Number Placeholder 3">
            <a:extLst>
              <a:ext uri="{FF2B5EF4-FFF2-40B4-BE49-F238E27FC236}">
                <a16:creationId xmlns:a16="http://schemas.microsoft.com/office/drawing/2014/main" id="{404904CC-4A5A-4582-83D8-647942F548A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9ECA077-9DDC-47C6-B7DB-88D7A1A65E7D}" type="slidenum">
              <a:rPr lang="en-US" altLang="en-US" smtClean="0"/>
              <a:pPr/>
              <a:t>37</a:t>
            </a:fld>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61FFB974-F9FE-4E50-A21B-D98F011A966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a:extLst>
              <a:ext uri="{FF2B5EF4-FFF2-40B4-BE49-F238E27FC236}">
                <a16:creationId xmlns:a16="http://schemas.microsoft.com/office/drawing/2014/main" id="{45C89E7B-4171-4568-9A09-BFAFD7ED671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9092" name="Slide Number Placeholder 3">
            <a:extLst>
              <a:ext uri="{FF2B5EF4-FFF2-40B4-BE49-F238E27FC236}">
                <a16:creationId xmlns:a16="http://schemas.microsoft.com/office/drawing/2014/main" id="{582D5CF4-08BC-4EFC-9B7A-3ABAF95448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70B37B5-940C-499F-BFD1-04E0A3834CC2}" type="slidenum">
              <a:rPr lang="en-US" altLang="en-US" smtClean="0"/>
              <a:pPr/>
              <a:t>38</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59C8C79-7586-4F8B-B1A9-472C42B1395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6B10B9AE-EBD7-4496-8E62-CDEAA3CDE16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Instructors: </a:t>
            </a:r>
          </a:p>
          <a:p>
            <a:endParaRPr lang="en-US" altLang="en-US">
              <a:ea typeface="ヒラギノ角ゴ Pro W3" pitchFamily="122" charset="-128"/>
            </a:endParaRPr>
          </a:p>
          <a:p>
            <a:pPr eaLnBrk="1" hangingPunct="1">
              <a:spcBef>
                <a:spcPts val="438"/>
              </a:spcBef>
            </a:pPr>
            <a:r>
              <a:rPr lang="en-US" altLang="en-US">
                <a:ea typeface="ヒラギノ角ゴ Pro W3" pitchFamily="122" charset="-128"/>
              </a:rPr>
              <a:t>The digital companion to this book </a:t>
            </a:r>
            <a:r>
              <a:rPr lang="en-US" altLang="en-US" b="1">
                <a:ea typeface="ヒラギノ角ゴ Pro W3" pitchFamily="122" charset="-128"/>
              </a:rPr>
              <a:t>McGraw-Hill Connect</a:t>
            </a:r>
            <a:r>
              <a:rPr lang="en-US" altLang="en-US">
                <a:ea typeface="ヒラギノ角ゴ Pro W3" pitchFamily="122" charset="-128"/>
              </a:rPr>
              <a:t> has an animated video exercise on this section of the textbook. It provides more background with the blending of military and business strategy discussed. (LO 1-1). </a:t>
            </a:r>
          </a:p>
          <a:p>
            <a:endParaRPr lang="en-US" altLang="en-US">
              <a:ea typeface="ヒラギノ角ゴ Pro W3" pitchFamily="122" charset="-128"/>
            </a:endParaRPr>
          </a:p>
        </p:txBody>
      </p:sp>
      <p:sp>
        <p:nvSpPr>
          <p:cNvPr id="21508" name="Slide Number Placeholder 3">
            <a:extLst>
              <a:ext uri="{FF2B5EF4-FFF2-40B4-BE49-F238E27FC236}">
                <a16:creationId xmlns:a16="http://schemas.microsoft.com/office/drawing/2014/main" id="{4D67D5EF-FD80-45BC-82FA-ABF87041F2A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9BEE3D5-C483-40F5-9D2D-90EC42DFA6BA}" type="slidenum">
              <a:rPr lang="en-US" altLang="en-US" smtClean="0"/>
              <a:pPr/>
              <a:t>4</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5B93E915-1C58-4309-9C73-FE958C769A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4D6B231B-42FE-47D6-B79E-88CEFE69E51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As highlighted in the Chapter Case, Tesla, a new entrant in the automotive industry, is competing with established U.S. companies such as GM, Ford, and Chrysler and also with foreign automakers Toyota, Honda, Mercedes, and BMW, among others, for customers. In any competitive situation, a </a:t>
            </a:r>
            <a:r>
              <a:rPr lang="en-US" altLang="en-US" i="1">
                <a:ea typeface="ヒラギノ角ゴ Pro W3" pitchFamily="122" charset="-128"/>
              </a:rPr>
              <a:t>good strategy</a:t>
            </a:r>
            <a:r>
              <a:rPr lang="en-US" altLang="en-US">
                <a:ea typeface="ヒラギノ角ゴ Pro W3" pitchFamily="122" charset="-128"/>
              </a:rPr>
              <a:t> enables a firm to achieve superior performance relative to its competitors.</a:t>
            </a:r>
          </a:p>
          <a:p>
            <a:endParaRPr lang="en-US" altLang="en-US">
              <a:ea typeface="ヒラギノ角ゴ Pro W3" pitchFamily="122" charset="-128"/>
            </a:endParaRPr>
          </a:p>
          <a:p>
            <a:r>
              <a:rPr lang="en-US" altLang="en-US">
                <a:ea typeface="ヒラギノ角ゴ Pro W3" pitchFamily="122" charset="-128"/>
              </a:rPr>
              <a:t>Instructors: </a:t>
            </a:r>
          </a:p>
          <a:p>
            <a:endParaRPr lang="en-US" altLang="en-US">
              <a:ea typeface="ヒラギノ角ゴ Pro W3" pitchFamily="122" charset="-128"/>
            </a:endParaRPr>
          </a:p>
          <a:p>
            <a:pPr eaLnBrk="1" hangingPunct="1">
              <a:spcBef>
                <a:spcPts val="438"/>
              </a:spcBef>
            </a:pPr>
            <a:r>
              <a:rPr lang="en-US" altLang="en-US">
                <a:ea typeface="ヒラギノ角ゴ Pro W3" pitchFamily="122" charset="-128"/>
              </a:rPr>
              <a:t>The digital companion to this book </a:t>
            </a:r>
            <a:r>
              <a:rPr lang="en-US" altLang="en-US" b="1">
                <a:ea typeface="ヒラギノ角ゴ Pro W3" pitchFamily="122" charset="-128"/>
              </a:rPr>
              <a:t>McGraw-Hill Connect</a:t>
            </a:r>
            <a:r>
              <a:rPr lang="en-US" altLang="en-US">
                <a:ea typeface="ヒラギノ角ゴ Pro W3" pitchFamily="122" charset="-128"/>
              </a:rPr>
              <a:t> has a case exercise on this section of the textbook. It provides more background with a short case on Nvidia and builds student confidence on how strategy helps build competitive advantage. (LO 1-1). </a:t>
            </a:r>
          </a:p>
          <a:p>
            <a:endParaRPr lang="en-US" altLang="en-US">
              <a:ea typeface="ヒラギノ角ゴ Pro W3" pitchFamily="122" charset="-128"/>
            </a:endParaRPr>
          </a:p>
        </p:txBody>
      </p:sp>
      <p:sp>
        <p:nvSpPr>
          <p:cNvPr id="23556" name="Slide Number Placeholder 3">
            <a:extLst>
              <a:ext uri="{FF2B5EF4-FFF2-40B4-BE49-F238E27FC236}">
                <a16:creationId xmlns:a16="http://schemas.microsoft.com/office/drawing/2014/main" id="{6F57ECBD-9FD5-4500-9CA3-4C3B651995B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3F0D9DB-B6A6-4A3D-9190-B1BFA56EE7E2}" type="slidenum">
              <a:rPr lang="en-US" altLang="en-US" smtClean="0"/>
              <a:pPr/>
              <a:t>5</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CB003FCE-E13B-4F5A-BE2B-B0E3513BB73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A03D2781-1115-442D-B4C3-5AED4DF56F3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A good strategy needs to start with a clear and critical diagnosis of the competitive challenge. Musk, Tesla’s co-founder and CEO, describes himself as an “engineer and entrepreneur who builds and operates companies to solve environmental, social, and economic challenges.”</a:t>
            </a:r>
            <a:r>
              <a:rPr lang="en-US" altLang="en-US" baseline="30000">
                <a:ea typeface="ヒラギノ角ゴ Pro W3" pitchFamily="122" charset="-128"/>
                <a:hlinkClick r:id="rId3"/>
              </a:rPr>
              <a:t>5</a:t>
            </a:r>
            <a:r>
              <a:rPr lang="en-US" altLang="en-US">
                <a:ea typeface="ヒラギノ角ゴ Pro W3" pitchFamily="122" charset="-128"/>
              </a:rPr>
              <a:t> Tesla was founded with the vision to “accelerate the world’s transition to sustainable transport.”</a:t>
            </a:r>
          </a:p>
          <a:p>
            <a:endParaRPr lang="en-US" altLang="en-US">
              <a:ea typeface="ヒラギノ角ゴ Pro W3" pitchFamily="122" charset="-128"/>
            </a:endParaRPr>
          </a:p>
          <a:p>
            <a:r>
              <a:rPr lang="en-US" altLang="en-US">
                <a:ea typeface="ヒラギノ角ゴ Pro W3" pitchFamily="122" charset="-128"/>
              </a:rPr>
              <a:t>To accomplish this mission, Tesla must build zero-emission electric vehicles that are attractive and affordable. Beyond achieving a competitive advantage for Tesla, Musk is working to set a new standard in automotive technology. He hopes that zero-emission electric vehicles will one day replace gasoline-powered cars.</a:t>
            </a:r>
          </a:p>
          <a:p>
            <a:endParaRPr lang="en-US" altLang="en-US">
              <a:ea typeface="ヒラギノ角ゴ Pro W3" pitchFamily="122" charset="-128"/>
            </a:endParaRPr>
          </a:p>
        </p:txBody>
      </p:sp>
      <p:sp>
        <p:nvSpPr>
          <p:cNvPr id="25604" name="Slide Number Placeholder 3">
            <a:extLst>
              <a:ext uri="{FF2B5EF4-FFF2-40B4-BE49-F238E27FC236}">
                <a16:creationId xmlns:a16="http://schemas.microsoft.com/office/drawing/2014/main" id="{EB2E23C0-4367-4E1F-BA3B-24E44DCC1FE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C465A0A-6580-4F27-AB8E-4E9B1F19AB39}" type="slidenum">
              <a:rPr lang="en-US" altLang="en-US" smtClean="0"/>
              <a:pPr/>
              <a:t>6</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432D055A-B8AE-4815-ACDE-68876D066BE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88B178FA-39BC-42DE-81C9-B4B5667803E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To address the competitive challenge, Tesla’s current guiding policy is to build a cost-competitive mass-market vehicle such as the new Model 3 (this is also Step 3 in Tesla’s “Secret Strategy,” as discussed in the Chapter Case). Tesla’s formulated strategy is consistent with its mission and the competitive challenge identified. It also requires significant strategic commitments such as Tesla’s $5 billion investment in a new lithium-ion battery plant in Nevada, the so-called Gigafactory. Batteries are the most critical component for electric vehicles. To accomplish this major undertaking, Tesla has partnered with Panasonic of Japan, a world leader in battery technology.</a:t>
            </a:r>
          </a:p>
        </p:txBody>
      </p:sp>
      <p:sp>
        <p:nvSpPr>
          <p:cNvPr id="27652" name="Slide Number Placeholder 3">
            <a:extLst>
              <a:ext uri="{FF2B5EF4-FFF2-40B4-BE49-F238E27FC236}">
                <a16:creationId xmlns:a16="http://schemas.microsoft.com/office/drawing/2014/main" id="{3A91DDB9-2F6E-488F-9521-5A11F59178F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20F1E68-5EEE-4F75-8BB8-774375572D57}" type="slidenum">
              <a:rPr lang="en-US" altLang="en-US" smtClean="0"/>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7175492A-F57B-4D68-BCAE-CD0AD3B670B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7DF5F685-DA40-42C8-B9AA-4ACEF3CCEA1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Tesla appears to implement its formulated strategy with actions consistent with its diagnosis of the competitive challenge. To accomplish building a cost-competitive mass-market vehicle, Tesla must benefit from </a:t>
            </a:r>
            <a:r>
              <a:rPr lang="en-US" altLang="en-US" i="1">
                <a:ea typeface="ヒラギノ角ゴ Pro W3" pitchFamily="122" charset="-128"/>
              </a:rPr>
              <a:t>economies of scale,</a:t>
            </a:r>
            <a:r>
              <a:rPr lang="en-US" altLang="en-US">
                <a:ea typeface="ヒラギノ角ゴ Pro W3" pitchFamily="122" charset="-128"/>
              </a:rPr>
              <a:t> which are decreases in cost per vehicle as output increases. To reap these critical cost reductions, Tesla must ramp up its production volume. This is a huge challenge: Tesla aims to increase its production output by some 20 times, from 50,000 cars built in 2015 to 1 million cars per year by 2020. Tesla’s retooling of its manufacturing facility in Fremont, California, to rely more heavily on cutting-edge robotics as well as its multibillion-dollar investment to secure an uninterrupted supply of lithium-ion batteries are examples of actions coherent with Tesla’s formulated strategy. At the same time, Tesla is further building out its network of charging stations across the United States and globally. To fund this initiative, it announced that using the company’s charging network will no longer be free for new Tesla owners. </a:t>
            </a:r>
          </a:p>
        </p:txBody>
      </p:sp>
      <p:sp>
        <p:nvSpPr>
          <p:cNvPr id="29700" name="Slide Number Placeholder 3">
            <a:extLst>
              <a:ext uri="{FF2B5EF4-FFF2-40B4-BE49-F238E27FC236}">
                <a16:creationId xmlns:a16="http://schemas.microsoft.com/office/drawing/2014/main" id="{76FE9763-A4CE-42E9-BC80-A735AD0EC8A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1004593-BB30-4EB3-BF5F-90CB13E06FAC}" type="slidenum">
              <a:rPr lang="en-US" altLang="en-US" smtClean="0"/>
              <a:pPr/>
              <a:t>8</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0A1ECBB5-A128-4AE9-B87C-B8D8602CB38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61F690D5-A293-4AA1-ADBF-5D9FDC2DDDD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In terms of stock market valuation, Tesla has appreciated much more in recent years than GM, Ford, or Chrysler, and thus appears to have a competitive advantage, at least on this dimension.</a:t>
            </a:r>
          </a:p>
          <a:p>
            <a:endParaRPr lang="en-US" altLang="en-US">
              <a:ea typeface="ヒラギノ角ゴ Pro W3" pitchFamily="122" charset="-128"/>
            </a:endParaRPr>
          </a:p>
          <a:p>
            <a:r>
              <a:rPr lang="en-US" altLang="en-US">
                <a:ea typeface="ヒラギノ角ゴ Pro W3" pitchFamily="122" charset="-128"/>
              </a:rPr>
              <a:t>Instructors: </a:t>
            </a:r>
          </a:p>
          <a:p>
            <a:endParaRPr lang="en-US" altLang="en-US">
              <a:ea typeface="ヒラギノ角ゴ Pro W3" pitchFamily="122" charset="-128"/>
            </a:endParaRPr>
          </a:p>
          <a:p>
            <a:pPr eaLnBrk="1" hangingPunct="1">
              <a:spcBef>
                <a:spcPts val="438"/>
              </a:spcBef>
            </a:pPr>
            <a:r>
              <a:rPr lang="en-US" altLang="en-US">
                <a:ea typeface="ヒラギノ角ゴ Pro W3" pitchFamily="122" charset="-128"/>
              </a:rPr>
              <a:t>The digital companion to this book </a:t>
            </a:r>
            <a:r>
              <a:rPr lang="en-US" altLang="en-US" b="1">
                <a:ea typeface="ヒラギノ角ゴ Pro W3" pitchFamily="122" charset="-128"/>
              </a:rPr>
              <a:t>McGraw-Hill Connect</a:t>
            </a:r>
            <a:r>
              <a:rPr lang="en-US" altLang="en-US">
                <a:ea typeface="ヒラギノ角ゴ Pro W3" pitchFamily="122" charset="-128"/>
              </a:rPr>
              <a:t> has an animated video exercise on this section of the textbook. It provides more background with an analogy from track and field to further discuss competitive advantage. (LO 1-2). </a:t>
            </a:r>
          </a:p>
          <a:p>
            <a:endParaRPr lang="en-US" altLang="en-US">
              <a:ea typeface="ヒラギノ角ゴ Pro W3" pitchFamily="122" charset="-128"/>
            </a:endParaRPr>
          </a:p>
        </p:txBody>
      </p:sp>
      <p:sp>
        <p:nvSpPr>
          <p:cNvPr id="31748" name="Slide Number Placeholder 3">
            <a:extLst>
              <a:ext uri="{FF2B5EF4-FFF2-40B4-BE49-F238E27FC236}">
                <a16:creationId xmlns:a16="http://schemas.microsoft.com/office/drawing/2014/main" id="{E802D3C9-8671-4BBA-B3E7-9823F8195E6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76C651B-612C-4A45-BF60-D64CBE0E63E9}" type="slidenum">
              <a:rPr lang="en-US" altLang="en-US" smtClean="0"/>
              <a:pPr/>
              <a:t>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7582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F2DFBDFA-2559-4EA9-8573-C718E575F2E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440100410"/>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CE25A290-5ECD-4DF4-A0BC-19409679358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85255550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B38256BF-A97F-424D-B2F8-FC3C8A66AB1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99715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766B4DD3-A34D-43F7-A29D-437B158BCA1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36850158"/>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CE2D938F-2607-4673-B824-A06A424D519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8435958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29F8A802-AA8C-46A5-BBA9-DBD0D6CA20D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11805646"/>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C0576DBA-91D9-4047-8F86-15D060ED12E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75329325"/>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745A4DB0-F7E5-472F-8AB1-B5303D9491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771354009"/>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F0DDA70F-D517-4304-A09D-B6CA45BFAA5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25657080"/>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F8AE6E71-3DB9-4663-B642-7BBA6760F7A1}"/>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200" r:id="rId1"/>
    <p:sldLayoutId id="2147485201" r:id="rId2"/>
    <p:sldLayoutId id="2147485202" r:id="rId3"/>
    <p:sldLayoutId id="2147485203" r:id="rId4"/>
    <p:sldLayoutId id="2147485204" r:id="rId5"/>
    <p:sldLayoutId id="2147485205" r:id="rId6"/>
    <p:sldLayoutId id="2147485206" r:id="rId7"/>
    <p:sldLayoutId id="2147485207" r:id="rId8"/>
    <p:sldLayoutId id="2147485208" r:id="rId9"/>
    <p:sldLayoutId id="2147485209" r:id="rId10"/>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slide" Target="slide3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3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83EBB50-8D37-476F-A208-5AFA4FF2280B}"/>
              </a:ext>
            </a:extLst>
          </p:cNvPr>
          <p:cNvSpPr>
            <a:spLocks noGrp="1"/>
          </p:cNvSpPr>
          <p:nvPr>
            <p:ph type="body" sz="quarter" idx="10"/>
          </p:nvPr>
        </p:nvSpPr>
        <p:spPr/>
        <p:txBody>
          <a:bodyPr/>
          <a:lstStyle/>
          <a:p>
            <a:pPr eaLnBrk="1" fontAlgn="auto" hangingPunct="1">
              <a:spcAft>
                <a:spcPts val="0"/>
              </a:spcAft>
              <a:buFont typeface="Arial"/>
              <a:buNone/>
              <a:defRPr/>
            </a:pPr>
            <a:r>
              <a:rPr lang="en-US" dirty="0"/>
              <a:t>CHAPTER 1</a:t>
            </a:r>
          </a:p>
        </p:txBody>
      </p:sp>
      <p:sp>
        <p:nvSpPr>
          <p:cNvPr id="2" name="Text Placeholder 1">
            <a:extLst>
              <a:ext uri="{FF2B5EF4-FFF2-40B4-BE49-F238E27FC236}">
                <a16:creationId xmlns:a16="http://schemas.microsoft.com/office/drawing/2014/main" id="{D5533221-5BAC-9545-9266-671EC3182588}"/>
              </a:ext>
            </a:extLst>
          </p:cNvPr>
          <p:cNvSpPr>
            <a:spLocks noGrp="1"/>
          </p:cNvSpPr>
          <p:nvPr>
            <p:ph type="body" sz="quarter" idx="12"/>
          </p:nvPr>
        </p:nvSpPr>
        <p:spPr/>
        <p:txBody>
          <a:bodyPr/>
          <a:lstStyle/>
          <a:p>
            <a:r>
              <a:rPr lang="en-US" dirty="0"/>
              <a:t>What Is Strategy?</a:t>
            </a:r>
          </a:p>
        </p:txBody>
      </p:sp>
      <p:pic>
        <p:nvPicPr>
          <p:cNvPr id="4" name="Picture 3">
            <a:extLst>
              <a:ext uri="{FF2B5EF4-FFF2-40B4-BE49-F238E27FC236}">
                <a16:creationId xmlns:a16="http://schemas.microsoft.com/office/drawing/2014/main" id="{D8F19C16-EA87-ED44-892F-02111E1C24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81600" cy="6522294"/>
          </a:xfrm>
          <a:prstGeom prst="rect">
            <a:avLst/>
          </a:prstGeom>
        </p:spPr>
      </p:pic>
      <p:sp>
        <p:nvSpPr>
          <p:cNvPr id="7" name="Text Placeholder 6">
            <a:extLst>
              <a:ext uri="{FF2B5EF4-FFF2-40B4-BE49-F238E27FC236}">
                <a16:creationId xmlns:a16="http://schemas.microsoft.com/office/drawing/2014/main" id="{3013BF5F-E341-4927-B672-0567E54409CF}"/>
              </a:ext>
            </a:extLst>
          </p:cNvPr>
          <p:cNvSpPr>
            <a:spLocks noGrp="1"/>
          </p:cNvSpPr>
          <p:nvPr>
            <p:ph type="body" sz="quarter" idx="11"/>
          </p:nvPr>
        </p:nvSpPr>
        <p:spPr/>
        <p:txBody>
          <a:bodyPr/>
          <a:lstStyle/>
          <a:p>
            <a:pPr eaLnBrk="1" fontAlgn="auto" hangingPunct="1">
              <a:spcAft>
                <a:spcPts val="0"/>
              </a:spcAft>
              <a:defRPr/>
            </a:pPr>
            <a:r>
              <a:rPr lang="en-US" dirty="0"/>
              <a:t>©</a:t>
            </a:r>
            <a:r>
              <a:rPr lang="en-US" dirty="0" err="1"/>
              <a:t>ISerg</a:t>
            </a:r>
            <a:r>
              <a:rPr lang="en-US" dirty="0"/>
              <a:t>/</a:t>
            </a:r>
            <a:r>
              <a:rPr lang="en-US" dirty="0" err="1"/>
              <a:t>iStock</a:t>
            </a:r>
            <a:r>
              <a:rPr lang="en-US" dirty="0"/>
              <a:t>/Getty Images RF</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F17A1765-7D99-4B1A-A235-8BF84135832B}"/>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Sustainable Competitive Advantage</a:t>
            </a:r>
          </a:p>
        </p:txBody>
      </p:sp>
      <p:sp>
        <p:nvSpPr>
          <p:cNvPr id="32771" name="Content Placeholder 2">
            <a:extLst>
              <a:ext uri="{FF2B5EF4-FFF2-40B4-BE49-F238E27FC236}">
                <a16:creationId xmlns:a16="http://schemas.microsoft.com/office/drawing/2014/main" id="{91007CFE-4972-4E37-BFD7-57B12149A68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dirty="0">
                <a:ea typeface="ヒラギノ角ゴ Pro W3" pitchFamily="122" charset="-128"/>
              </a:rPr>
              <a:t>A firm that is able to outperform its competitors or the industry average over a prolonged period</a:t>
            </a:r>
          </a:p>
          <a:p>
            <a:pPr marL="0" indent="0" eaLnBrk="1" hangingPunct="1">
              <a:buNone/>
            </a:pPr>
            <a:r>
              <a:rPr lang="en-US" altLang="en-US" dirty="0">
                <a:ea typeface="ヒラギノ角ゴ Pro W3" pitchFamily="122" charset="-128"/>
              </a:rPr>
              <a:t>Example: Apple (smartphone industry)</a:t>
            </a:r>
          </a:p>
          <a:p>
            <a:pPr lvl="1" eaLnBrk="1" hangingPunct="1"/>
            <a:r>
              <a:rPr lang="en-US" altLang="en-US" dirty="0">
                <a:cs typeface="Arial" panose="020B0604020202020204" pitchFamily="34" charset="0"/>
              </a:rPr>
              <a:t>Sustainable competitive advantage over Samsung</a:t>
            </a:r>
          </a:p>
          <a:p>
            <a:pPr lvl="1" eaLnBrk="1" hangingPunct="1"/>
            <a:r>
              <a:rPr lang="en-US" altLang="en-US" dirty="0">
                <a:cs typeface="Arial" panose="020B0604020202020204" pitchFamily="34" charset="0"/>
              </a:rPr>
              <a:t>Has lasted over a decade</a:t>
            </a:r>
          </a:p>
          <a:p>
            <a:pPr lvl="1" eaLnBrk="1" hangingPunct="1"/>
            <a:endParaRPr lang="en-US" altLang="en-US" dirty="0">
              <a:cs typeface="Arial" panose="020B0604020202020204" pitchFamily="34"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DE9809B6-0A98-4D55-96E0-D18C9EE0821C}"/>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Competitive Disadvantage &amp; Competitive Parity</a:t>
            </a:r>
          </a:p>
        </p:txBody>
      </p:sp>
      <p:sp>
        <p:nvSpPr>
          <p:cNvPr id="34819" name="Content Placeholder 2">
            <a:extLst>
              <a:ext uri="{FF2B5EF4-FFF2-40B4-BE49-F238E27FC236}">
                <a16:creationId xmlns:a16="http://schemas.microsoft.com/office/drawing/2014/main" id="{2C51ED72-55F1-4865-9D03-031D300E78E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dirty="0">
                <a:ea typeface="ヒラギノ角ゴ Pro W3" pitchFamily="122" charset="-128"/>
              </a:rPr>
              <a:t>Competitive Disadvantage: A firm that underperforms its rivals or the industry average.</a:t>
            </a:r>
          </a:p>
          <a:p>
            <a:pPr marL="0" indent="0" eaLnBrk="1" hangingPunct="1">
              <a:buNone/>
            </a:pPr>
            <a:endParaRPr lang="en-US" altLang="en-US" dirty="0">
              <a:ea typeface="ヒラギノ角ゴ Pro W3" pitchFamily="122" charset="-128"/>
            </a:endParaRPr>
          </a:p>
          <a:p>
            <a:pPr marL="0" indent="0" eaLnBrk="1" hangingPunct="1">
              <a:buNone/>
            </a:pPr>
            <a:r>
              <a:rPr lang="en-US" altLang="en-US" dirty="0">
                <a:ea typeface="ヒラギノ角ゴ Pro W3" pitchFamily="122" charset="-128"/>
              </a:rPr>
              <a:t>Example: Is 15% ROIC superior?</a:t>
            </a:r>
          </a:p>
          <a:p>
            <a:pPr lvl="1" eaLnBrk="1" hangingPunct="1"/>
            <a:r>
              <a:rPr lang="en-US" altLang="en-US" dirty="0">
                <a:ea typeface="ヒラギノ角ゴ Pro W3" pitchFamily="122" charset="-128"/>
                <a:cs typeface="Arial" panose="020B0604020202020204" pitchFamily="34" charset="0"/>
              </a:rPr>
              <a:t>Depends on the industry</a:t>
            </a:r>
          </a:p>
          <a:p>
            <a:pPr lvl="1" eaLnBrk="1" hangingPunct="1"/>
            <a:r>
              <a:rPr lang="en-US" altLang="en-US" dirty="0">
                <a:ea typeface="ヒラギノ角ゴ Pro W3" pitchFamily="122" charset="-128"/>
                <a:cs typeface="Arial" panose="020B0604020202020204" pitchFamily="34" charset="0"/>
              </a:rPr>
              <a:t>20% ROIC is expected in the consulting industry</a:t>
            </a:r>
            <a:endParaRPr lang="en-US" altLang="en-US" dirty="0">
              <a:cs typeface="Arial" panose="020B0604020202020204" pitchFamily="34" charset="0"/>
            </a:endParaRPr>
          </a:p>
          <a:p>
            <a:pPr eaLnBrk="1" hangingPunct="1"/>
            <a:endParaRPr lang="en-US" altLang="en-US" dirty="0">
              <a:cs typeface="Arial" panose="020B0604020202020204" pitchFamily="34" charset="0"/>
            </a:endParaRPr>
          </a:p>
          <a:p>
            <a:pPr marL="0" indent="0" eaLnBrk="1" hangingPunct="1">
              <a:buNone/>
            </a:pPr>
            <a:r>
              <a:rPr lang="en-US" altLang="en-US" dirty="0">
                <a:cs typeface="Arial" panose="020B0604020202020204" pitchFamily="34" charset="0"/>
              </a:rPr>
              <a:t>Competitive Parity: two or more firms that perform at the same level.</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50826563-E6F3-48A4-A839-C1835F95E8EA}"/>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How to Gain a Competitive Advantage</a:t>
            </a:r>
          </a:p>
        </p:txBody>
      </p:sp>
      <p:sp>
        <p:nvSpPr>
          <p:cNvPr id="36867" name="Content Placeholder 2">
            <a:extLst>
              <a:ext uri="{FF2B5EF4-FFF2-40B4-BE49-F238E27FC236}">
                <a16:creationId xmlns:a16="http://schemas.microsoft.com/office/drawing/2014/main" id="{F96B2E79-0E1A-49C8-A610-1CF12D93EF3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dirty="0">
                <a:ea typeface="ヒラギノ角ゴ Pro W3" pitchFamily="122" charset="-128"/>
              </a:rPr>
              <a:t>Provide goods or services consumers value more highly than those of its competitors, or </a:t>
            </a:r>
          </a:p>
          <a:p>
            <a:pPr marL="0" indent="0" eaLnBrk="1" hangingPunct="1">
              <a:buNone/>
            </a:pPr>
            <a:r>
              <a:rPr lang="en-US" altLang="en-US" dirty="0">
                <a:ea typeface="ヒラギノ角ゴ Pro W3" pitchFamily="122" charset="-128"/>
              </a:rPr>
              <a:t>Provide goods or services similar to the competitors’ at a lower price.</a:t>
            </a:r>
          </a:p>
          <a:p>
            <a:pPr eaLnBrk="1" hangingPunct="1"/>
            <a:endParaRPr lang="en-US" altLang="en-US" dirty="0">
              <a:ea typeface="ヒラギノ角ゴ Pro W3" pitchFamily="122" charset="-128"/>
            </a:endParaRPr>
          </a:p>
          <a:p>
            <a:pPr eaLnBrk="1" hangingPunct="1"/>
            <a:endParaRPr lang="en-US" altLang="en-US" dirty="0">
              <a:ea typeface="ヒラギノ角ゴ Pro W3" pitchFamily="122" charset="-128"/>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85420180-B33A-4C2F-823D-F21B7AB584AC}"/>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Profitability and Market Share</a:t>
            </a:r>
          </a:p>
        </p:txBody>
      </p:sp>
      <p:sp>
        <p:nvSpPr>
          <p:cNvPr id="38915" name="Content Placeholder 2">
            <a:extLst>
              <a:ext uri="{FF2B5EF4-FFF2-40B4-BE49-F238E27FC236}">
                <a16:creationId xmlns:a16="http://schemas.microsoft.com/office/drawing/2014/main" id="{37EF53F3-5933-4FF0-BFEE-DE09E4EAE62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dirty="0">
                <a:ea typeface="ヒラギノ角ゴ Pro W3" pitchFamily="122" charset="-128"/>
              </a:rPr>
              <a:t>The rewards of superior value creation and capture.</a:t>
            </a:r>
          </a:p>
          <a:p>
            <a:pPr eaLnBrk="1" hangingPunct="1"/>
            <a:endParaRPr lang="en-US" altLang="en-US" dirty="0">
              <a:ea typeface="ヒラギノ角ゴ Pro W3" pitchFamily="122" charset="-128"/>
            </a:endParaRPr>
          </a:p>
          <a:p>
            <a:pPr marL="0" indent="0" eaLnBrk="1" hangingPunct="1">
              <a:buNone/>
            </a:pPr>
            <a:r>
              <a:rPr lang="en-US" altLang="en-US" dirty="0">
                <a:ea typeface="ヒラギノ角ゴ Pro W3" pitchFamily="122" charset="-128"/>
              </a:rPr>
              <a:t>Examples:</a:t>
            </a:r>
          </a:p>
          <a:p>
            <a:pPr lvl="1" eaLnBrk="1" hangingPunct="1"/>
            <a:r>
              <a:rPr lang="en-US" altLang="en-US" b="1" dirty="0">
                <a:ea typeface="ヒラギノ角ゴ Pro W3" pitchFamily="122" charset="-128"/>
              </a:rPr>
              <a:t>Tesla: </a:t>
            </a:r>
            <a:r>
              <a:rPr lang="en-US" altLang="en-US" dirty="0">
                <a:ea typeface="ヒラギノ角ゴ Pro W3" pitchFamily="122" charset="-128"/>
              </a:rPr>
              <a:t>electric vehicles address global warming</a:t>
            </a:r>
          </a:p>
          <a:p>
            <a:pPr lvl="1" eaLnBrk="1" hangingPunct="1"/>
            <a:r>
              <a:rPr lang="en-US" altLang="en-US" b="1" dirty="0">
                <a:ea typeface="ヒラギノ角ゴ Pro W3" pitchFamily="122" charset="-128"/>
              </a:rPr>
              <a:t>Spanx: </a:t>
            </a:r>
            <a:r>
              <a:rPr lang="en-US" altLang="en-US" dirty="0">
                <a:ea typeface="ヒラギノ角ゴ Pro W3" pitchFamily="122" charset="-128"/>
              </a:rPr>
              <a:t>shapewear changes women’s lives</a:t>
            </a:r>
          </a:p>
          <a:p>
            <a:pPr lvl="1" eaLnBrk="1" hangingPunct="1"/>
            <a:r>
              <a:rPr lang="en-US" altLang="en-US" b="1" dirty="0">
                <a:ea typeface="ヒラギノ角ゴ Pro W3" pitchFamily="122" charset="-128"/>
              </a:rPr>
              <a:t>Walmart: </a:t>
            </a:r>
            <a:r>
              <a:rPr lang="en-US" altLang="en-US" dirty="0">
                <a:ea typeface="ヒラギノ角ゴ Pro W3" pitchFamily="122" charset="-128"/>
              </a:rPr>
              <a:t>lowest prices for customers</a:t>
            </a:r>
          </a:p>
          <a:p>
            <a:pPr lvl="1" eaLnBrk="1" hangingPunct="1"/>
            <a:endParaRPr lang="en-US" altLang="en-US" dirty="0">
              <a:ea typeface="ヒラギノ角ゴ Pro W3" pitchFamily="122" charset="-128"/>
            </a:endParaRPr>
          </a:p>
          <a:p>
            <a:pPr eaLnBrk="1" hangingPunct="1"/>
            <a:endParaRPr lang="en-US" altLang="en-US" dirty="0">
              <a:ea typeface="ヒラギノ角ゴ Pro W3" pitchFamily="122" charset="-128"/>
            </a:endParaRPr>
          </a:p>
          <a:p>
            <a:pPr eaLnBrk="1" hangingPunct="1"/>
            <a:endParaRPr lang="en-US" altLang="en-US" dirty="0">
              <a:ea typeface="ヒラギノ角ゴ Pro W3" pitchFamily="122" charset="-128"/>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A3F9734D-9B6E-4F4C-BA79-1257C630027B}"/>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Strategic Positioning</a:t>
            </a:r>
          </a:p>
        </p:txBody>
      </p:sp>
      <p:sp>
        <p:nvSpPr>
          <p:cNvPr id="40963" name="Content Placeholder 2">
            <a:extLst>
              <a:ext uri="{FF2B5EF4-FFF2-40B4-BE49-F238E27FC236}">
                <a16:creationId xmlns:a16="http://schemas.microsoft.com/office/drawing/2014/main" id="{755128F1-B478-4757-BBE2-5111046FA99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dirty="0">
                <a:ea typeface="ヒラギノ角ゴ Pro W3" pitchFamily="122" charset="-128"/>
              </a:rPr>
              <a:t>A unique position within an industry that allows the firm to provide value to customers, while controlling costs.</a:t>
            </a:r>
          </a:p>
          <a:p>
            <a:pPr marL="0" indent="0" eaLnBrk="1" hangingPunct="1">
              <a:buNone/>
            </a:pPr>
            <a:endParaRPr lang="en-US" altLang="en-US" dirty="0">
              <a:ea typeface="ヒラギノ角ゴ Pro W3" pitchFamily="122" charset="-128"/>
            </a:endParaRPr>
          </a:p>
          <a:p>
            <a:pPr marL="0" indent="0" eaLnBrk="1" hangingPunct="1">
              <a:buNone/>
            </a:pPr>
            <a:r>
              <a:rPr lang="en-US" altLang="en-US" dirty="0">
                <a:ea typeface="ヒラギノ角ゴ Pro W3" pitchFamily="122" charset="-128"/>
              </a:rPr>
              <a:t>Value Creation – Costs = Economic Contribution</a:t>
            </a:r>
          </a:p>
          <a:p>
            <a:pPr lvl="1" eaLnBrk="1" hangingPunct="1"/>
            <a:r>
              <a:rPr lang="en-US" altLang="en-US" dirty="0">
                <a:ea typeface="ヒラギノ角ゴ Pro W3" pitchFamily="122" charset="-128"/>
              </a:rPr>
              <a:t>The greater, the better</a:t>
            </a:r>
          </a:p>
          <a:p>
            <a:pPr lvl="1" eaLnBrk="1" hangingPunct="1"/>
            <a:r>
              <a:rPr lang="en-US" altLang="en-US" dirty="0">
                <a:ea typeface="ヒラギノ角ゴ Pro W3" pitchFamily="122" charset="-128"/>
                <a:cs typeface="Arial" panose="020B0604020202020204" pitchFamily="34" charset="0"/>
              </a:rPr>
              <a:t>Enhances the likelihood of a competitive advantage</a:t>
            </a:r>
            <a:endParaRPr lang="en-US" altLang="en-US" dirty="0">
              <a:cs typeface="Arial" panose="020B0604020202020204" pitchFamily="34"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F4C9C6A8-C2E0-4285-B02E-B1B9613A7C84}"/>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Arial" panose="020B0604020202020204" pitchFamily="34" charset="0"/>
                <a:cs typeface="Arial" panose="020B0604020202020204" pitchFamily="34" charset="0"/>
              </a:rPr>
              <a:t>Strategic Positioning Requires Trade-offs</a:t>
            </a:r>
          </a:p>
        </p:txBody>
      </p:sp>
      <p:sp>
        <p:nvSpPr>
          <p:cNvPr id="43011" name="Content Placeholder 2">
            <a:extLst>
              <a:ext uri="{FF2B5EF4-FFF2-40B4-BE49-F238E27FC236}">
                <a16:creationId xmlns:a16="http://schemas.microsoft.com/office/drawing/2014/main" id="{A37CA38E-2A8E-4DA9-9BCA-897B9BAD4F8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dirty="0">
                <a:ea typeface="ヒラギノ角ゴ Pro W3" pitchFamily="122" charset="-128"/>
              </a:rPr>
              <a:t>Managers must make conscious trade-offs. </a:t>
            </a:r>
          </a:p>
          <a:p>
            <a:pPr lvl="1" eaLnBrk="1" hangingPunct="1"/>
            <a:r>
              <a:rPr lang="en-US" altLang="en-US" dirty="0">
                <a:cs typeface="Arial" panose="020B0604020202020204" pitchFamily="34" charset="0"/>
              </a:rPr>
              <a:t>How to allocate resources</a:t>
            </a:r>
          </a:p>
          <a:p>
            <a:pPr lvl="1" eaLnBrk="1" hangingPunct="1"/>
            <a:r>
              <a:rPr lang="en-US" altLang="en-US" dirty="0">
                <a:cs typeface="Arial" panose="020B0604020202020204" pitchFamily="34" charset="0"/>
              </a:rPr>
              <a:t>Which activities to pursue</a:t>
            </a:r>
          </a:p>
          <a:p>
            <a:pPr eaLnBrk="1" hangingPunct="1"/>
            <a:endParaRPr lang="en-US" altLang="en-US" dirty="0">
              <a:ea typeface="ヒラギノ角ゴ Pro W3" pitchFamily="122" charset="-128"/>
            </a:endParaRPr>
          </a:p>
          <a:p>
            <a:pPr marL="0" indent="0" eaLnBrk="1" hangingPunct="1">
              <a:buNone/>
            </a:pPr>
            <a:r>
              <a:rPr lang="en-US" altLang="en-US" dirty="0">
                <a:ea typeface="ヒラギノ角ゴ Pro W3" pitchFamily="122" charset="-128"/>
              </a:rPr>
              <a:t>Example: The retail industry</a:t>
            </a:r>
          </a:p>
          <a:p>
            <a:pPr lvl="1" eaLnBrk="1" hangingPunct="1"/>
            <a:r>
              <a:rPr lang="en-US" altLang="en-US" dirty="0">
                <a:cs typeface="Arial" panose="020B0604020202020204" pitchFamily="34" charset="0"/>
              </a:rPr>
              <a:t>Walmart – Cost Leader</a:t>
            </a:r>
          </a:p>
          <a:p>
            <a:pPr lvl="2" eaLnBrk="1" hangingPunct="1"/>
            <a:r>
              <a:rPr lang="en-US" altLang="en-US" dirty="0">
                <a:cs typeface="Arial" panose="020B0604020202020204" pitchFamily="34" charset="0"/>
              </a:rPr>
              <a:t>Big box outlet / low prices</a:t>
            </a:r>
          </a:p>
          <a:p>
            <a:pPr lvl="1" eaLnBrk="1" hangingPunct="1"/>
            <a:r>
              <a:rPr lang="en-US" altLang="en-US" dirty="0">
                <a:cs typeface="Arial" panose="020B0604020202020204" pitchFamily="34" charset="0"/>
              </a:rPr>
              <a:t>Nordstrom – Differentiator</a:t>
            </a:r>
          </a:p>
          <a:p>
            <a:pPr lvl="2" eaLnBrk="1" hangingPunct="1"/>
            <a:r>
              <a:rPr lang="en-US" altLang="en-US" dirty="0">
                <a:cs typeface="Arial" panose="020B0604020202020204" pitchFamily="34" charset="0"/>
              </a:rPr>
              <a:t>Professional salespeople / luxury setting</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A7E45694-D63A-4B2D-87AD-29C5E9768F7A}"/>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A Unique Strategic Position</a:t>
            </a:r>
          </a:p>
        </p:txBody>
      </p:sp>
      <p:sp>
        <p:nvSpPr>
          <p:cNvPr id="45059" name="Content Placeholder 2">
            <a:extLst>
              <a:ext uri="{FF2B5EF4-FFF2-40B4-BE49-F238E27FC236}">
                <a16:creationId xmlns:a16="http://schemas.microsoft.com/office/drawing/2014/main" id="{BE01F0D6-E4B5-4988-9424-6CF80FB7EE6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dirty="0">
                <a:ea typeface="ヒラギノ角ゴ Pro W3" pitchFamily="122" charset="-128"/>
              </a:rPr>
              <a:t>The key to successful strategy</a:t>
            </a:r>
          </a:p>
          <a:p>
            <a:pPr marL="0" indent="0" eaLnBrk="1" hangingPunct="1">
              <a:buNone/>
            </a:pPr>
            <a:r>
              <a:rPr lang="en-US" altLang="en-US" dirty="0">
                <a:ea typeface="ヒラギノ角ゴ Pro W3" pitchFamily="122" charset="-128"/>
              </a:rPr>
              <a:t>Requires combining activities</a:t>
            </a:r>
          </a:p>
          <a:p>
            <a:pPr eaLnBrk="1" hangingPunct="1"/>
            <a:endParaRPr lang="en-US" altLang="en-US" dirty="0">
              <a:ea typeface="ヒラギノ角ゴ Pro W3" pitchFamily="122" charset="-128"/>
            </a:endParaRPr>
          </a:p>
          <a:p>
            <a:pPr marL="0" indent="0" eaLnBrk="1" hangingPunct="1">
              <a:buNone/>
            </a:pPr>
            <a:r>
              <a:rPr lang="en-US" altLang="en-US" dirty="0">
                <a:ea typeface="ヒラギノ角ゴ Pro W3" pitchFamily="122" charset="-128"/>
              </a:rPr>
              <a:t>Competitive advantage has to come from:</a:t>
            </a:r>
          </a:p>
          <a:p>
            <a:pPr lvl="1" eaLnBrk="1" hangingPunct="1"/>
            <a:r>
              <a:rPr lang="en-US" altLang="en-US" dirty="0">
                <a:cs typeface="Arial" panose="020B0604020202020204" pitchFamily="34" charset="0"/>
              </a:rPr>
              <a:t>Performing different activities or </a:t>
            </a:r>
          </a:p>
          <a:p>
            <a:pPr lvl="1" eaLnBrk="1" hangingPunct="1"/>
            <a:r>
              <a:rPr lang="en-US" altLang="en-US" dirty="0">
                <a:cs typeface="Arial" panose="020B0604020202020204" pitchFamily="34" charset="0"/>
              </a:rPr>
              <a:t>Performing the same activities </a:t>
            </a:r>
            <a:r>
              <a:rPr lang="en-US" altLang="en-US" i="1" dirty="0">
                <a:cs typeface="Arial" panose="020B0604020202020204" pitchFamily="34" charset="0"/>
              </a:rPr>
              <a:t>differently</a:t>
            </a:r>
            <a:r>
              <a:rPr lang="en-US" altLang="en-US" dirty="0">
                <a:cs typeface="Arial" panose="020B0604020202020204" pitchFamily="34" charset="0"/>
              </a:rPr>
              <a:t> than rivals</a:t>
            </a:r>
          </a:p>
          <a:p>
            <a:pPr eaLnBrk="1" hangingPunct="1"/>
            <a:endParaRPr lang="en-US" altLang="en-US" dirty="0">
              <a:ea typeface="ヒラギノ角ゴ Pro W3" pitchFamily="122" charset="-128"/>
            </a:endParaRPr>
          </a:p>
          <a:p>
            <a:pPr marL="0" indent="0" eaLnBrk="1" hangingPunct="1">
              <a:buNone/>
            </a:pPr>
            <a:r>
              <a:rPr lang="en-US" altLang="en-US" dirty="0">
                <a:ea typeface="ヒラギノ角ゴ Pro W3" pitchFamily="122" charset="-128"/>
              </a:rPr>
              <a:t>Example: Walmart </a:t>
            </a:r>
          </a:p>
          <a:p>
            <a:pPr lvl="1" eaLnBrk="1" hangingPunct="1"/>
            <a:r>
              <a:rPr lang="en-US" altLang="en-US" dirty="0">
                <a:ea typeface="ヒラギノ角ゴ Pro W3" pitchFamily="122" charset="-128"/>
              </a:rPr>
              <a:t>Strategic activities strengthen its position as cost leader</a:t>
            </a:r>
          </a:p>
          <a:p>
            <a:pPr lvl="1" eaLnBrk="1" hangingPunct="1"/>
            <a:r>
              <a:rPr lang="en-US" altLang="en-US" dirty="0">
                <a:ea typeface="ヒラギノ角ゴ Pro W3" pitchFamily="122" charset="-128"/>
              </a:rPr>
              <a:t>Big stores, low overhead, low wages</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C042EC29-7BCE-4E0B-965C-340A40A35950}"/>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What Strategy Is Not</a:t>
            </a:r>
          </a:p>
        </p:txBody>
      </p:sp>
      <p:sp>
        <p:nvSpPr>
          <p:cNvPr id="47107" name="Content Placeholder 2">
            <a:extLst>
              <a:ext uri="{FF2B5EF4-FFF2-40B4-BE49-F238E27FC236}">
                <a16:creationId xmlns:a16="http://schemas.microsoft.com/office/drawing/2014/main" id="{52EDF0EA-1F5A-4240-B226-F9D042F457F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4350" indent="-514350" eaLnBrk="1" hangingPunct="1">
              <a:spcBef>
                <a:spcPts val="600"/>
              </a:spcBef>
              <a:spcAft>
                <a:spcPct val="0"/>
              </a:spcAft>
              <a:buFont typeface="Calibri" panose="020F0502020204030204" pitchFamily="34" charset="0"/>
              <a:buAutoNum type="arabicPeriod"/>
            </a:pPr>
            <a:r>
              <a:rPr lang="en-US" altLang="en-US" dirty="0">
                <a:ea typeface="ヒラギノ角ゴ Pro W3" pitchFamily="122" charset="-128"/>
              </a:rPr>
              <a:t>Grandiose statements </a:t>
            </a:r>
          </a:p>
          <a:p>
            <a:pPr marL="914400" lvl="1" indent="-514350" eaLnBrk="1" hangingPunct="1">
              <a:spcBef>
                <a:spcPts val="600"/>
              </a:spcBef>
              <a:spcAft>
                <a:spcPct val="0"/>
              </a:spcAft>
            </a:pPr>
            <a:r>
              <a:rPr lang="en-US" altLang="en-US" dirty="0">
                <a:cs typeface="Arial" panose="020B0604020202020204" pitchFamily="34" charset="0"/>
              </a:rPr>
              <a:t>Example: “We will be No. #1”</a:t>
            </a:r>
          </a:p>
          <a:p>
            <a:pPr marL="914400" lvl="1" indent="-514350" eaLnBrk="1" hangingPunct="1">
              <a:spcBef>
                <a:spcPts val="600"/>
              </a:spcBef>
              <a:spcAft>
                <a:spcPct val="0"/>
              </a:spcAft>
            </a:pPr>
            <a:endParaRPr lang="en-US" altLang="en-US" dirty="0">
              <a:cs typeface="Arial" panose="020B0604020202020204" pitchFamily="34" charset="0"/>
            </a:endParaRPr>
          </a:p>
          <a:p>
            <a:pPr marL="514350" indent="-514350" eaLnBrk="1" hangingPunct="1">
              <a:spcBef>
                <a:spcPts val="600"/>
              </a:spcBef>
              <a:spcAft>
                <a:spcPct val="0"/>
              </a:spcAft>
              <a:buFont typeface="Calibri" panose="020F0502020204030204" pitchFamily="34" charset="0"/>
              <a:buAutoNum type="arabicPeriod"/>
            </a:pPr>
            <a:r>
              <a:rPr lang="en-US" altLang="en-US" dirty="0">
                <a:ea typeface="ヒラギノ角ゴ Pro W3" pitchFamily="122" charset="-128"/>
              </a:rPr>
              <a:t>A failure to face a competitive challenge</a:t>
            </a:r>
          </a:p>
          <a:p>
            <a:pPr marL="914400" lvl="1" indent="-514350" eaLnBrk="1" hangingPunct="1">
              <a:spcBef>
                <a:spcPts val="600"/>
              </a:spcBef>
              <a:spcAft>
                <a:spcPct val="0"/>
              </a:spcAft>
            </a:pPr>
            <a:r>
              <a:rPr lang="en-US" altLang="en-US" dirty="0">
                <a:cs typeface="Arial" panose="020B0604020202020204" pitchFamily="34" charset="0"/>
              </a:rPr>
              <a:t>Example: Blockbuster didn’t address Netflix, Redbox, Amazon Prime, and Hulu</a:t>
            </a:r>
          </a:p>
          <a:p>
            <a:pPr marL="914400" lvl="1" indent="-514350" eaLnBrk="1" hangingPunct="1">
              <a:spcBef>
                <a:spcPts val="600"/>
              </a:spcBef>
              <a:spcAft>
                <a:spcPct val="0"/>
              </a:spcAft>
            </a:pPr>
            <a:endParaRPr lang="en-US" altLang="en-US" dirty="0">
              <a:cs typeface="Arial" panose="020B0604020202020204" pitchFamily="34" charset="0"/>
            </a:endParaRPr>
          </a:p>
          <a:p>
            <a:pPr marL="514350" indent="-514350" eaLnBrk="1" hangingPunct="1">
              <a:spcBef>
                <a:spcPts val="600"/>
              </a:spcBef>
              <a:spcAft>
                <a:spcPct val="0"/>
              </a:spcAft>
              <a:buFont typeface="Calibri" panose="020F0502020204030204" pitchFamily="34" charset="0"/>
              <a:buAutoNum type="arabicPeriod"/>
            </a:pPr>
            <a:r>
              <a:rPr lang="en-US" altLang="en-US" dirty="0">
                <a:ea typeface="ヒラギノ角ゴ Pro W3" pitchFamily="122" charset="-128"/>
              </a:rPr>
              <a:t>Operational effectiveness, competitive benchmarking, or tactical tools </a:t>
            </a:r>
          </a:p>
          <a:p>
            <a:pPr marL="914400" lvl="1" indent="-514350" eaLnBrk="1" hangingPunct="1">
              <a:spcBef>
                <a:spcPts val="600"/>
              </a:spcBef>
              <a:spcAft>
                <a:spcPct val="0"/>
              </a:spcAft>
            </a:pPr>
            <a:r>
              <a:rPr lang="en-US" altLang="en-US" dirty="0">
                <a:cs typeface="Arial" panose="020B0604020202020204" pitchFamily="34" charset="0"/>
              </a:rPr>
              <a:t>Examples: “pricing strategy," “operations strategy," “brand strategy”</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26EDB5ED-1818-47B1-A023-45E415174E06}"/>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Defining Vision, Mission and Values</a:t>
            </a:r>
          </a:p>
        </p:txBody>
      </p:sp>
      <p:sp>
        <p:nvSpPr>
          <p:cNvPr id="49155" name="Content Placeholder 2">
            <a:extLst>
              <a:ext uri="{FF2B5EF4-FFF2-40B4-BE49-F238E27FC236}">
                <a16:creationId xmlns:a16="http://schemas.microsoft.com/office/drawing/2014/main" id="{A01B76A0-9C7A-40F2-B721-49D40EC75CA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ts val="600"/>
              </a:spcBef>
              <a:spcAft>
                <a:spcPct val="0"/>
              </a:spcAft>
              <a:buNone/>
            </a:pPr>
            <a:r>
              <a:rPr lang="en-US" altLang="en-US" dirty="0">
                <a:ea typeface="ヒラギノ角ゴ Pro W3" pitchFamily="122" charset="-128"/>
              </a:rPr>
              <a:t>The first step in gaining and sustaining a competitive advantage</a:t>
            </a:r>
          </a:p>
          <a:p>
            <a:pPr marL="0" indent="0" eaLnBrk="1" hangingPunct="1">
              <a:spcBef>
                <a:spcPts val="600"/>
              </a:spcBef>
              <a:spcAft>
                <a:spcPct val="0"/>
              </a:spcAft>
              <a:buNone/>
            </a:pPr>
            <a:endParaRPr lang="en-US" altLang="en-US" dirty="0">
              <a:ea typeface="ヒラギノ角ゴ Pro W3" pitchFamily="122" charset="-128"/>
            </a:endParaRPr>
          </a:p>
          <a:p>
            <a:pPr marL="0" indent="0" eaLnBrk="1" hangingPunct="1">
              <a:spcBef>
                <a:spcPts val="600"/>
              </a:spcBef>
              <a:spcAft>
                <a:spcPct val="0"/>
              </a:spcAft>
              <a:buNone/>
            </a:pPr>
            <a:r>
              <a:rPr lang="en-US" altLang="en-US" dirty="0">
                <a:ea typeface="ヒラギノ角ゴ Pro W3" pitchFamily="122" charset="-128"/>
              </a:rPr>
              <a:t>Vision: </a:t>
            </a:r>
          </a:p>
          <a:p>
            <a:pPr lvl="1" eaLnBrk="1" hangingPunct="1">
              <a:spcBef>
                <a:spcPts val="600"/>
              </a:spcBef>
              <a:spcAft>
                <a:spcPct val="0"/>
              </a:spcAft>
            </a:pPr>
            <a:r>
              <a:rPr lang="en-US" altLang="en-US" dirty="0">
                <a:ea typeface="ヒラギノ角ゴ Pro W3" pitchFamily="122" charset="-128"/>
              </a:rPr>
              <a:t>What do we want to accomplish ultimately? </a:t>
            </a:r>
          </a:p>
          <a:p>
            <a:pPr marL="0" indent="0" eaLnBrk="1" hangingPunct="1">
              <a:spcBef>
                <a:spcPts val="600"/>
              </a:spcBef>
              <a:spcAft>
                <a:spcPct val="0"/>
              </a:spcAft>
              <a:buNone/>
            </a:pPr>
            <a:r>
              <a:rPr lang="en-US" altLang="en-US" dirty="0">
                <a:ea typeface="ヒラギノ角ゴ Pro W3" pitchFamily="122" charset="-128"/>
              </a:rPr>
              <a:t>Mission: </a:t>
            </a:r>
          </a:p>
          <a:p>
            <a:pPr lvl="1" eaLnBrk="1" hangingPunct="1">
              <a:spcBef>
                <a:spcPts val="600"/>
              </a:spcBef>
              <a:spcAft>
                <a:spcPct val="0"/>
              </a:spcAft>
            </a:pPr>
            <a:r>
              <a:rPr lang="en-US" altLang="en-US" dirty="0">
                <a:ea typeface="ヒラギノ角ゴ Pro W3" pitchFamily="122" charset="-128"/>
              </a:rPr>
              <a:t>How do we accomplish our goals? </a:t>
            </a:r>
          </a:p>
          <a:p>
            <a:pPr marL="0" indent="0" eaLnBrk="1" hangingPunct="1">
              <a:spcBef>
                <a:spcPts val="600"/>
              </a:spcBef>
              <a:spcAft>
                <a:spcPct val="0"/>
              </a:spcAft>
              <a:buNone/>
            </a:pPr>
            <a:r>
              <a:rPr lang="en-US" altLang="en-US" dirty="0">
                <a:ea typeface="ヒラギノ角ゴ Pro W3" pitchFamily="122" charset="-128"/>
              </a:rPr>
              <a:t>Values: </a:t>
            </a:r>
          </a:p>
          <a:p>
            <a:pPr lvl="1" eaLnBrk="1" hangingPunct="1">
              <a:spcBef>
                <a:spcPts val="600"/>
              </a:spcBef>
              <a:spcAft>
                <a:spcPct val="0"/>
              </a:spcAft>
            </a:pPr>
            <a:r>
              <a:rPr lang="en-US" altLang="en-US" dirty="0">
                <a:ea typeface="ヒラギノ角ゴ Pro W3" pitchFamily="122" charset="-128"/>
              </a:rPr>
              <a:t>What commitments do we make, and what guardrails do we put in place, to act both legally and ethically as we pursue our vision and mission?</a:t>
            </a:r>
            <a:endParaRPr lang="en-US" altLang="en-US" dirty="0">
              <a:cs typeface="Arial" panose="020B0604020202020204" pitchFamily="34"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2DB5D2CC-9FE9-448A-9DC3-D669FE870BB8}"/>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Vision</a:t>
            </a:r>
          </a:p>
        </p:txBody>
      </p:sp>
      <p:sp>
        <p:nvSpPr>
          <p:cNvPr id="51203" name="Content Placeholder 2">
            <a:extLst>
              <a:ext uri="{FF2B5EF4-FFF2-40B4-BE49-F238E27FC236}">
                <a16:creationId xmlns:a16="http://schemas.microsoft.com/office/drawing/2014/main" id="{C9D8B4B5-A121-4260-8112-1E09B473910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ts val="600"/>
              </a:spcBef>
              <a:spcAft>
                <a:spcPct val="0"/>
              </a:spcAft>
              <a:buNone/>
            </a:pPr>
            <a:r>
              <a:rPr lang="en-US" altLang="en-US" dirty="0">
                <a:ea typeface="ヒラギノ角ゴ Pro W3" pitchFamily="122" charset="-128"/>
              </a:rPr>
              <a:t>Captures an organization’s aspiration</a:t>
            </a:r>
          </a:p>
          <a:p>
            <a:pPr marL="0" indent="0" eaLnBrk="1" hangingPunct="1">
              <a:spcBef>
                <a:spcPts val="600"/>
              </a:spcBef>
              <a:spcAft>
                <a:spcPct val="0"/>
              </a:spcAft>
              <a:buNone/>
            </a:pPr>
            <a:r>
              <a:rPr lang="en-US" altLang="en-US" dirty="0">
                <a:ea typeface="ヒラギノ角ゴ Pro W3" pitchFamily="122" charset="-128"/>
              </a:rPr>
              <a:t>Identifies the long-term objective</a:t>
            </a:r>
          </a:p>
          <a:p>
            <a:pPr marL="0" indent="0" eaLnBrk="1" hangingPunct="1">
              <a:spcBef>
                <a:spcPts val="600"/>
              </a:spcBef>
              <a:spcAft>
                <a:spcPct val="0"/>
              </a:spcAft>
              <a:buNone/>
            </a:pPr>
            <a:r>
              <a:rPr lang="en-US" altLang="en-US" dirty="0">
                <a:ea typeface="ヒラギノ角ゴ Pro W3" pitchFamily="122" charset="-128"/>
              </a:rPr>
              <a:t>Should be forward-looking and inspiring</a:t>
            </a:r>
          </a:p>
          <a:p>
            <a:pPr marL="0" indent="0" eaLnBrk="1" hangingPunct="1">
              <a:spcBef>
                <a:spcPts val="600"/>
              </a:spcBef>
              <a:spcAft>
                <a:spcPct val="0"/>
              </a:spcAft>
              <a:buNone/>
            </a:pPr>
            <a:endParaRPr lang="en-US" altLang="en-US" dirty="0">
              <a:ea typeface="ヒラギノ角ゴ Pro W3" pitchFamily="122" charset="-128"/>
            </a:endParaRPr>
          </a:p>
          <a:p>
            <a:pPr marL="0" indent="0" eaLnBrk="1" hangingPunct="1">
              <a:spcBef>
                <a:spcPts val="600"/>
              </a:spcBef>
              <a:spcAft>
                <a:spcPct val="0"/>
              </a:spcAft>
              <a:buNone/>
            </a:pPr>
            <a:r>
              <a:rPr lang="en-US" altLang="en-US" dirty="0"/>
              <a:t>An effective vision:</a:t>
            </a:r>
          </a:p>
          <a:p>
            <a:pPr lvl="1" eaLnBrk="1" hangingPunct="1">
              <a:spcBef>
                <a:spcPts val="600"/>
              </a:spcBef>
              <a:spcAft>
                <a:spcPct val="0"/>
              </a:spcAft>
            </a:pPr>
            <a:r>
              <a:rPr lang="en-US" altLang="en-US" dirty="0"/>
              <a:t>Pervades the organization</a:t>
            </a:r>
          </a:p>
          <a:p>
            <a:pPr lvl="1" eaLnBrk="1" hangingPunct="1">
              <a:spcBef>
                <a:spcPts val="600"/>
              </a:spcBef>
              <a:spcAft>
                <a:spcPct val="0"/>
              </a:spcAft>
            </a:pPr>
            <a:r>
              <a:rPr lang="en-US" altLang="en-US" dirty="0"/>
              <a:t>Provides a sense of winning</a:t>
            </a:r>
          </a:p>
          <a:p>
            <a:pPr lvl="1" eaLnBrk="1" hangingPunct="1">
              <a:spcBef>
                <a:spcPts val="600"/>
              </a:spcBef>
              <a:spcAft>
                <a:spcPct val="0"/>
              </a:spcAft>
            </a:pPr>
            <a:r>
              <a:rPr lang="en-US" altLang="en-US" dirty="0"/>
              <a:t>Motivates employees to aim for the same target</a:t>
            </a:r>
          </a:p>
          <a:p>
            <a:pPr eaLnBrk="1" hangingPunct="1">
              <a:spcBef>
                <a:spcPts val="600"/>
              </a:spcBef>
              <a:spcAft>
                <a:spcPct val="0"/>
              </a:spcAft>
            </a:pPr>
            <a:endParaRPr lang="en-US" altLang="en-US" dirty="0">
              <a:ea typeface="ヒラギノ角ゴ Pro W3" pitchFamily="122" charset="-128"/>
            </a:endParaRPr>
          </a:p>
          <a:p>
            <a:pPr eaLnBrk="1" hangingPunct="1">
              <a:spcBef>
                <a:spcPts val="600"/>
              </a:spcBef>
              <a:spcAft>
                <a:spcPct val="0"/>
              </a:spcAft>
            </a:pPr>
            <a:endParaRPr lang="en-US" altLang="en-US" dirty="0">
              <a:cs typeface="Arial" panose="020B0604020202020204" pitchFamily="34"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87FF7DEA-CB85-4D0B-B05A-85CD5CEF7B77}"/>
              </a:ext>
            </a:extLst>
          </p:cNvPr>
          <p:cNvSpPr>
            <a:spLocks noGrp="1"/>
          </p:cNvSpPr>
          <p:nvPr>
            <p:ph type="title"/>
          </p:nvPr>
        </p:nvSpPr>
        <p:spPr/>
        <p:txBody>
          <a:bodyPr>
            <a:normAutofit fontScale="90000"/>
          </a:bodyPr>
          <a:lstStyle/>
          <a:p>
            <a:pPr eaLnBrk="1" fontAlgn="auto" hangingPunct="1">
              <a:spcAft>
                <a:spcPts val="0"/>
              </a:spcAft>
              <a:defRPr/>
            </a:pPr>
            <a:r>
              <a:rPr lang="en-US" altLang="en-US" sz="4000" dirty="0">
                <a:ea typeface="ヒラギノ角ゴ Pro W3" pitchFamily="122" charset="-128"/>
              </a:rPr>
              <a:t>The AFI Strategy Framework </a:t>
            </a:r>
            <a:r>
              <a:rPr lang="en-US" altLang="en-US" sz="2000" dirty="0">
                <a:ea typeface="ヒラギノ角ゴ Pro W3" pitchFamily="122" charset="-128"/>
              </a:rPr>
              <a:t>(1 of 4)</a:t>
            </a:r>
          </a:p>
        </p:txBody>
      </p:sp>
      <p:pic>
        <p:nvPicPr>
          <p:cNvPr id="16389" name="Picture 3" descr="AFI Srategy Framework Graphic">
            <a:extLst>
              <a:ext uri="{FF2B5EF4-FFF2-40B4-BE49-F238E27FC236}">
                <a16:creationId xmlns:a16="http://schemas.microsoft.com/office/drawing/2014/main" id="{27BC3B82-EAE9-4BF6-B2BF-7E6026D78A8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70025"/>
            <a:ext cx="7467600" cy="483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 Placeholder 2">
            <a:extLst>
              <a:ext uri="{FF2B5EF4-FFF2-40B4-BE49-F238E27FC236}">
                <a16:creationId xmlns:a16="http://schemas.microsoft.com/office/drawing/2014/main" id="{11DA2BB5-9E42-42ED-95F5-C4E1A4957016}"/>
              </a:ext>
            </a:extLst>
          </p:cNvPr>
          <p:cNvSpPr>
            <a:spLocks noGrp="1" noChangeArrowheads="1"/>
          </p:cNvSpPr>
          <p:nvPr>
            <p:ph type="body" sz="quarter" idx="16"/>
          </p:nvPr>
        </p:nvSpPr>
        <p:spPr bwMode="auto">
          <a:xfrm>
            <a:off x="3886200" y="6553200"/>
            <a:ext cx="16002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hlinkClick r:id="rId4" action="ppaction://hlinksldjump"/>
              </a:rPr>
              <a:t>Jump to Description in Appendix 1.</a:t>
            </a:r>
            <a:endParaRPr lang="en-US" alt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4221203E-BF34-42B3-AD40-B2B53DFB2F12}"/>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Vision: Strategic Intent</a:t>
            </a:r>
          </a:p>
        </p:txBody>
      </p:sp>
      <p:sp>
        <p:nvSpPr>
          <p:cNvPr id="53251" name="Content Placeholder 2">
            <a:extLst>
              <a:ext uri="{FF2B5EF4-FFF2-40B4-BE49-F238E27FC236}">
                <a16:creationId xmlns:a16="http://schemas.microsoft.com/office/drawing/2014/main" id="{E2D90545-8047-4A99-BB40-5E3AB6936D0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ts val="600"/>
              </a:spcBef>
              <a:spcAft>
                <a:spcPct val="0"/>
              </a:spcAft>
              <a:buNone/>
            </a:pPr>
            <a:r>
              <a:rPr lang="en-US" altLang="en-US" dirty="0">
                <a:ea typeface="ヒラギノ角ゴ Pro W3" pitchFamily="122" charset="-128"/>
              </a:rPr>
              <a:t>Outlines a firm’s stretch goal</a:t>
            </a:r>
          </a:p>
          <a:p>
            <a:pPr marL="0" indent="0" eaLnBrk="1" hangingPunct="1">
              <a:spcBef>
                <a:spcPts val="600"/>
              </a:spcBef>
              <a:spcAft>
                <a:spcPct val="0"/>
              </a:spcAft>
              <a:buNone/>
            </a:pPr>
            <a:r>
              <a:rPr lang="en-US" altLang="en-US" dirty="0">
                <a:ea typeface="ヒラギノ角ゴ Pro W3" pitchFamily="122" charset="-128"/>
              </a:rPr>
              <a:t>Is based on a firm’s vision</a:t>
            </a:r>
          </a:p>
          <a:p>
            <a:pPr marL="0" indent="0" eaLnBrk="1" hangingPunct="1">
              <a:spcBef>
                <a:spcPts val="600"/>
              </a:spcBef>
              <a:spcAft>
                <a:spcPct val="0"/>
              </a:spcAft>
              <a:buNone/>
            </a:pPr>
            <a:endParaRPr lang="en-US" altLang="en-US" dirty="0">
              <a:ea typeface="ヒラギノ角ゴ Pro W3" pitchFamily="122" charset="-128"/>
            </a:endParaRPr>
          </a:p>
          <a:p>
            <a:pPr marL="0" indent="0" eaLnBrk="1" hangingPunct="1">
              <a:spcBef>
                <a:spcPts val="600"/>
              </a:spcBef>
              <a:spcAft>
                <a:spcPct val="0"/>
              </a:spcAft>
              <a:buNone/>
            </a:pPr>
            <a:r>
              <a:rPr lang="en-US" altLang="en-US" dirty="0">
                <a:ea typeface="ヒラギノ角ゴ Pro W3" pitchFamily="122" charset="-128"/>
              </a:rPr>
              <a:t>Actions based on vision will:</a:t>
            </a:r>
          </a:p>
          <a:p>
            <a:pPr lvl="1" eaLnBrk="1" hangingPunct="1">
              <a:spcBef>
                <a:spcPts val="600"/>
              </a:spcBef>
              <a:spcAft>
                <a:spcPct val="0"/>
              </a:spcAft>
            </a:pPr>
            <a:r>
              <a:rPr lang="en-US" altLang="en-US" dirty="0">
                <a:ea typeface="ヒラギノ角ゴ Pro W3" pitchFamily="122" charset="-128"/>
              </a:rPr>
              <a:t>Build necessary resources</a:t>
            </a:r>
          </a:p>
          <a:p>
            <a:pPr lvl="1" eaLnBrk="1" hangingPunct="1">
              <a:spcBef>
                <a:spcPts val="600"/>
              </a:spcBef>
              <a:spcAft>
                <a:spcPct val="0"/>
              </a:spcAft>
            </a:pPr>
            <a:r>
              <a:rPr lang="en-US" altLang="en-US" dirty="0">
                <a:ea typeface="ヒラギノ角ゴ Pro W3" pitchFamily="122" charset="-128"/>
              </a:rPr>
              <a:t>Build capabilities</a:t>
            </a:r>
          </a:p>
          <a:p>
            <a:pPr lvl="1" eaLnBrk="1" hangingPunct="1">
              <a:spcBef>
                <a:spcPts val="600"/>
              </a:spcBef>
              <a:spcAft>
                <a:spcPct val="0"/>
              </a:spcAft>
            </a:pPr>
            <a:r>
              <a:rPr lang="en-US" altLang="en-US" dirty="0">
                <a:ea typeface="ヒラギノ角ゴ Pro W3" pitchFamily="122" charset="-128"/>
              </a:rPr>
              <a:t>Ensure continuous organizational learning</a:t>
            </a:r>
          </a:p>
          <a:p>
            <a:pPr lvl="1" eaLnBrk="1" hangingPunct="1">
              <a:spcBef>
                <a:spcPts val="600"/>
              </a:spcBef>
              <a:spcAft>
                <a:spcPct val="0"/>
              </a:spcAft>
            </a:pPr>
            <a:r>
              <a:rPr lang="en-US" altLang="en-US" dirty="0">
                <a:ea typeface="ヒラギノ角ゴ Pro W3" pitchFamily="122" charset="-128"/>
              </a:rPr>
              <a:t>Ensure learning from failure</a:t>
            </a:r>
            <a:endParaRPr lang="en-US" altLang="en-US" dirty="0">
              <a:cs typeface="Arial" panose="020B0604020202020204" pitchFamily="34"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F3414D31-9A72-40A1-B0C0-0D3558201FB3}"/>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Mission</a:t>
            </a:r>
          </a:p>
        </p:txBody>
      </p:sp>
      <p:sp>
        <p:nvSpPr>
          <p:cNvPr id="55299" name="Content Placeholder 2">
            <a:extLst>
              <a:ext uri="{FF2B5EF4-FFF2-40B4-BE49-F238E27FC236}">
                <a16:creationId xmlns:a16="http://schemas.microsoft.com/office/drawing/2014/main" id="{6004E015-45EC-4483-B1C6-16DF380AA25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ts val="600"/>
              </a:spcBef>
              <a:spcAft>
                <a:spcPct val="0"/>
              </a:spcAft>
              <a:buNone/>
            </a:pPr>
            <a:r>
              <a:rPr lang="en-US" altLang="en-US" dirty="0">
                <a:ea typeface="ヒラギノ角ゴ Pro W3" pitchFamily="122" charset="-128"/>
              </a:rPr>
              <a:t>What an organization actually does</a:t>
            </a:r>
          </a:p>
          <a:p>
            <a:pPr lvl="1" eaLnBrk="1" hangingPunct="1">
              <a:spcBef>
                <a:spcPts val="600"/>
              </a:spcBef>
              <a:spcAft>
                <a:spcPct val="0"/>
              </a:spcAft>
            </a:pPr>
            <a:r>
              <a:rPr lang="en-US" altLang="en-US" dirty="0">
                <a:ea typeface="ヒラギノ角ゴ Pro W3" pitchFamily="122" charset="-128"/>
              </a:rPr>
              <a:t>The products and services it will provide</a:t>
            </a:r>
          </a:p>
          <a:p>
            <a:pPr lvl="1" eaLnBrk="1" hangingPunct="1">
              <a:spcBef>
                <a:spcPts val="600"/>
              </a:spcBef>
              <a:spcAft>
                <a:spcPct val="0"/>
              </a:spcAft>
            </a:pPr>
            <a:r>
              <a:rPr lang="en-US" altLang="en-US" dirty="0">
                <a:ea typeface="ヒラギノ角ゴ Pro W3" pitchFamily="122" charset="-128"/>
              </a:rPr>
              <a:t>The markets in which it will compete</a:t>
            </a:r>
          </a:p>
          <a:p>
            <a:pPr eaLnBrk="1" hangingPunct="1">
              <a:spcBef>
                <a:spcPts val="600"/>
              </a:spcBef>
              <a:spcAft>
                <a:spcPct val="0"/>
              </a:spcAft>
            </a:pPr>
            <a:endParaRPr lang="en-US" altLang="en-US" dirty="0"/>
          </a:p>
          <a:p>
            <a:pPr marL="0" indent="0" eaLnBrk="1" hangingPunct="1">
              <a:spcBef>
                <a:spcPts val="600"/>
              </a:spcBef>
              <a:spcAft>
                <a:spcPct val="0"/>
              </a:spcAft>
              <a:buNone/>
            </a:pPr>
            <a:r>
              <a:rPr lang="en-US" altLang="en-US" dirty="0"/>
              <a:t>Defines how the vision is accomplished </a:t>
            </a:r>
          </a:p>
          <a:p>
            <a:pPr eaLnBrk="1" hangingPunct="1">
              <a:spcBef>
                <a:spcPts val="600"/>
              </a:spcBef>
              <a:spcAft>
                <a:spcPct val="0"/>
              </a:spcAft>
            </a:pPr>
            <a:endParaRPr lang="en-US" alt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525C05AF-36FF-47AB-8BD3-157B0C984E22}"/>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Mission: Strategic Commitments</a:t>
            </a:r>
          </a:p>
        </p:txBody>
      </p:sp>
      <p:sp>
        <p:nvSpPr>
          <p:cNvPr id="57347" name="Content Placeholder 2">
            <a:extLst>
              <a:ext uri="{FF2B5EF4-FFF2-40B4-BE49-F238E27FC236}">
                <a16:creationId xmlns:a16="http://schemas.microsoft.com/office/drawing/2014/main" id="{4858A2A8-B037-48E7-B321-AB29AF5C333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ts val="600"/>
              </a:spcBef>
              <a:spcAft>
                <a:spcPct val="0"/>
              </a:spcAft>
              <a:buNone/>
            </a:pPr>
            <a:r>
              <a:rPr lang="en-US" altLang="en-US" dirty="0">
                <a:ea typeface="ヒラギノ角ゴ Pro W3" pitchFamily="122" charset="-128"/>
              </a:rPr>
              <a:t>Credible actions that back up vision and mission statements. </a:t>
            </a:r>
          </a:p>
          <a:p>
            <a:pPr marL="0" indent="0" eaLnBrk="1" hangingPunct="1">
              <a:spcBef>
                <a:spcPts val="600"/>
              </a:spcBef>
              <a:spcAft>
                <a:spcPct val="0"/>
              </a:spcAft>
              <a:buNone/>
            </a:pPr>
            <a:endParaRPr lang="en-US" altLang="en-US" dirty="0">
              <a:ea typeface="ヒラギノ角ゴ Pro W3" pitchFamily="122" charset="-128"/>
            </a:endParaRPr>
          </a:p>
          <a:p>
            <a:pPr marL="0" indent="0" eaLnBrk="1" hangingPunct="1">
              <a:spcBef>
                <a:spcPts val="600"/>
              </a:spcBef>
              <a:spcAft>
                <a:spcPct val="0"/>
              </a:spcAft>
              <a:buNone/>
            </a:pPr>
            <a:r>
              <a:rPr lang="en-US" altLang="en-US" dirty="0">
                <a:ea typeface="ヒラギノ角ゴ Pro W3" pitchFamily="122" charset="-128"/>
              </a:rPr>
              <a:t>These commitments are often:</a:t>
            </a:r>
          </a:p>
          <a:p>
            <a:pPr lvl="1" eaLnBrk="1" hangingPunct="1">
              <a:spcBef>
                <a:spcPts val="600"/>
              </a:spcBef>
              <a:spcAft>
                <a:spcPct val="0"/>
              </a:spcAft>
            </a:pPr>
            <a:r>
              <a:rPr lang="en-US" altLang="en-US" dirty="0">
                <a:ea typeface="ヒラギノ角ゴ Pro W3" pitchFamily="122" charset="-128"/>
              </a:rPr>
              <a:t>Costly</a:t>
            </a:r>
          </a:p>
          <a:p>
            <a:pPr lvl="1" eaLnBrk="1" hangingPunct="1">
              <a:spcBef>
                <a:spcPts val="600"/>
              </a:spcBef>
              <a:spcAft>
                <a:spcPct val="0"/>
              </a:spcAft>
            </a:pPr>
            <a:r>
              <a:rPr lang="en-US" altLang="en-US" dirty="0">
                <a:ea typeface="ヒラギノ角ゴ Pro W3" pitchFamily="122" charset="-128"/>
              </a:rPr>
              <a:t>Long-term oriented</a:t>
            </a:r>
          </a:p>
          <a:p>
            <a:pPr lvl="1" eaLnBrk="1" hangingPunct="1">
              <a:spcBef>
                <a:spcPts val="600"/>
              </a:spcBef>
              <a:spcAft>
                <a:spcPct val="0"/>
              </a:spcAft>
            </a:pPr>
            <a:r>
              <a:rPr lang="en-US" altLang="en-US" dirty="0">
                <a:ea typeface="ヒラギノ角ゴ Pro W3" pitchFamily="122" charset="-128"/>
              </a:rPr>
              <a:t>Difficult to reverse</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0E6DDC9E-EC5E-4C1D-B77D-DB44939AC55B}"/>
              </a:ext>
            </a:extLst>
          </p:cNvPr>
          <p:cNvSpPr>
            <a:spLocks noGrp="1" noChangeArrowheads="1"/>
          </p:cNvSpPr>
          <p:nvPr>
            <p:ph type="title"/>
          </p:nvPr>
        </p:nvSpPr>
        <p:spPr bwMode="auto">
          <a:xfrm>
            <a:off x="-152400" y="228600"/>
            <a:ext cx="94488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Customer vs. Product Oriented Vision Statements</a:t>
            </a:r>
          </a:p>
        </p:txBody>
      </p:sp>
      <p:sp>
        <p:nvSpPr>
          <p:cNvPr id="59395" name="Content Placeholder 2">
            <a:extLst>
              <a:ext uri="{FF2B5EF4-FFF2-40B4-BE49-F238E27FC236}">
                <a16:creationId xmlns:a16="http://schemas.microsoft.com/office/drawing/2014/main" id="{EB57B700-2478-4568-979D-60F8C5BD237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ts val="600"/>
              </a:spcBef>
              <a:spcAft>
                <a:spcPct val="0"/>
              </a:spcAft>
              <a:buNone/>
            </a:pPr>
            <a:r>
              <a:rPr lang="en-US" altLang="en-US" dirty="0">
                <a:ea typeface="ヒラギノ角ゴ Pro W3" pitchFamily="122" charset="-128"/>
              </a:rPr>
              <a:t>Customer-oriented vision statements allow companies to adapt to changing environments. </a:t>
            </a:r>
          </a:p>
          <a:p>
            <a:pPr lvl="1" eaLnBrk="1" hangingPunct="1">
              <a:spcBef>
                <a:spcPts val="600"/>
              </a:spcBef>
              <a:spcAft>
                <a:spcPct val="0"/>
              </a:spcAft>
            </a:pPr>
            <a:r>
              <a:rPr lang="en-US" altLang="en-US" dirty="0">
                <a:ea typeface="ヒラギノ角ゴ Pro W3" pitchFamily="122" charset="-128"/>
              </a:rPr>
              <a:t>Focus employees on problem solving for the customer</a:t>
            </a:r>
          </a:p>
          <a:p>
            <a:pPr eaLnBrk="1" hangingPunct="1">
              <a:spcBef>
                <a:spcPts val="600"/>
              </a:spcBef>
              <a:spcAft>
                <a:spcPct val="0"/>
              </a:spcAft>
            </a:pPr>
            <a:endParaRPr lang="en-US" altLang="en-US" dirty="0">
              <a:ea typeface="ヒラギノ角ゴ Pro W3" pitchFamily="122" charset="-128"/>
            </a:endParaRPr>
          </a:p>
          <a:p>
            <a:pPr marL="0" indent="0" eaLnBrk="1" hangingPunct="1">
              <a:spcBef>
                <a:spcPts val="600"/>
              </a:spcBef>
              <a:spcAft>
                <a:spcPct val="0"/>
              </a:spcAft>
              <a:buNone/>
            </a:pPr>
            <a:r>
              <a:rPr lang="en-US" altLang="en-US" dirty="0">
                <a:ea typeface="ヒラギノ角ゴ Pro W3" pitchFamily="122" charset="-128"/>
              </a:rPr>
              <a:t>Product-oriented vision statements often constrain this ability.</a:t>
            </a:r>
          </a:p>
          <a:p>
            <a:pPr lvl="1" eaLnBrk="1" hangingPunct="1">
              <a:spcBef>
                <a:spcPts val="600"/>
              </a:spcBef>
              <a:spcAft>
                <a:spcPct val="0"/>
              </a:spcAft>
            </a:pPr>
            <a:r>
              <a:rPr lang="en-US" altLang="en-US" dirty="0">
                <a:ea typeface="ヒラギノ角ゴ Pro W3" pitchFamily="122" charset="-128"/>
              </a:rPr>
              <a:t>Focus employees on improving existing products and services </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9B3F9A11-1981-403A-A381-F48EE0DE399B}"/>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Product Oriented Vision Statements</a:t>
            </a:r>
          </a:p>
        </p:txBody>
      </p:sp>
      <p:sp>
        <p:nvSpPr>
          <p:cNvPr id="61443" name="Content Placeholder 2">
            <a:extLst>
              <a:ext uri="{FF2B5EF4-FFF2-40B4-BE49-F238E27FC236}">
                <a16:creationId xmlns:a16="http://schemas.microsoft.com/office/drawing/2014/main" id="{1B725F52-1419-41CE-A3BA-2B54FCB7891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ts val="600"/>
              </a:spcBef>
              <a:spcAft>
                <a:spcPct val="0"/>
              </a:spcAft>
              <a:buNone/>
            </a:pPr>
            <a:r>
              <a:rPr lang="en-US" altLang="en-US" dirty="0">
                <a:ea typeface="ヒラギノ角ゴ Pro W3" pitchFamily="122" charset="-128"/>
              </a:rPr>
              <a:t>Defines a business in terms of a good or service provided</a:t>
            </a:r>
          </a:p>
          <a:p>
            <a:pPr lvl="1" eaLnBrk="1" hangingPunct="1">
              <a:spcBef>
                <a:spcPts val="600"/>
              </a:spcBef>
              <a:spcAft>
                <a:spcPct val="0"/>
              </a:spcAft>
            </a:pPr>
            <a:r>
              <a:rPr lang="en-US" altLang="en-US" dirty="0">
                <a:ea typeface="ヒラギノ角ゴ Pro W3" pitchFamily="122" charset="-128"/>
              </a:rPr>
              <a:t>Forces managers to take a more myopic view </a:t>
            </a:r>
          </a:p>
          <a:p>
            <a:pPr lvl="1" eaLnBrk="1" hangingPunct="1">
              <a:spcBef>
                <a:spcPts val="600"/>
              </a:spcBef>
              <a:spcAft>
                <a:spcPct val="0"/>
              </a:spcAft>
            </a:pPr>
            <a:r>
              <a:rPr lang="en-US" altLang="en-US" dirty="0">
                <a:ea typeface="ヒラギノ角ゴ Pro W3" pitchFamily="122" charset="-128"/>
              </a:rPr>
              <a:t>Can hinder understanding of the competitive landscape</a:t>
            </a:r>
          </a:p>
          <a:p>
            <a:pPr lvl="1" eaLnBrk="1" hangingPunct="1">
              <a:spcBef>
                <a:spcPts val="600"/>
              </a:spcBef>
              <a:spcAft>
                <a:spcPct val="0"/>
              </a:spcAft>
            </a:pPr>
            <a:endParaRPr lang="en-US" altLang="en-US" dirty="0">
              <a:ea typeface="ヒラギノ角ゴ Pro W3" pitchFamily="122" charset="-128"/>
            </a:endParaRPr>
          </a:p>
          <a:p>
            <a:pPr marL="0" indent="0" eaLnBrk="1" hangingPunct="1">
              <a:spcBef>
                <a:spcPts val="600"/>
              </a:spcBef>
              <a:spcAft>
                <a:spcPct val="0"/>
              </a:spcAft>
              <a:buNone/>
            </a:pPr>
            <a:r>
              <a:rPr lang="en-US" altLang="en-US" dirty="0">
                <a:ea typeface="ヒラギノ角ゴ Pro W3" pitchFamily="122" charset="-128"/>
              </a:rPr>
              <a:t>Example: U.S. Railroad Companies</a:t>
            </a:r>
          </a:p>
          <a:p>
            <a:pPr lvl="1" eaLnBrk="1" hangingPunct="1">
              <a:spcBef>
                <a:spcPts val="600"/>
              </a:spcBef>
              <a:spcAft>
                <a:spcPct val="0"/>
              </a:spcAft>
            </a:pPr>
            <a:r>
              <a:rPr lang="en-US" altLang="en-US" dirty="0">
                <a:ea typeface="ヒラギノ角ゴ Pro W3" pitchFamily="122" charset="-128"/>
              </a:rPr>
              <a:t>They were focused on the railroad business</a:t>
            </a:r>
          </a:p>
          <a:p>
            <a:pPr lvl="1" eaLnBrk="1" hangingPunct="1">
              <a:spcBef>
                <a:spcPts val="600"/>
              </a:spcBef>
              <a:spcAft>
                <a:spcPct val="0"/>
              </a:spcAft>
            </a:pPr>
            <a:r>
              <a:rPr lang="en-US" altLang="en-US" dirty="0">
                <a:ea typeface="ヒラギノ角ゴ Pro W3" pitchFamily="122" charset="-128"/>
              </a:rPr>
              <a:t>They should have focused on transportation and logistics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1542CFDE-CC2A-443B-A90B-AAD7BCE8A791}"/>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Customer Oriented Vision Statements</a:t>
            </a:r>
          </a:p>
        </p:txBody>
      </p:sp>
      <p:sp>
        <p:nvSpPr>
          <p:cNvPr id="63491" name="Content Placeholder 2">
            <a:extLst>
              <a:ext uri="{FF2B5EF4-FFF2-40B4-BE49-F238E27FC236}">
                <a16:creationId xmlns:a16="http://schemas.microsoft.com/office/drawing/2014/main" id="{53B30236-3EF2-48ED-B5F3-5F0FBB49A6A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ts val="600"/>
              </a:spcBef>
              <a:spcAft>
                <a:spcPct val="0"/>
              </a:spcAft>
              <a:buNone/>
            </a:pPr>
            <a:r>
              <a:rPr lang="en-US" altLang="en-US" dirty="0">
                <a:ea typeface="ヒラギノ角ゴ Pro W3" pitchFamily="122" charset="-128"/>
              </a:rPr>
              <a:t>Defines a business in terms of providing solutions to customer needs </a:t>
            </a:r>
          </a:p>
          <a:p>
            <a:pPr lvl="1" eaLnBrk="1" hangingPunct="1">
              <a:spcBef>
                <a:spcPts val="600"/>
              </a:spcBef>
              <a:spcAft>
                <a:spcPct val="0"/>
              </a:spcAft>
            </a:pPr>
            <a:r>
              <a:rPr lang="en-US" altLang="en-US" dirty="0">
                <a:ea typeface="ヒラギノ角ゴ Pro W3" pitchFamily="122" charset="-128"/>
              </a:rPr>
              <a:t>Customer needs may change</a:t>
            </a:r>
          </a:p>
          <a:p>
            <a:pPr lvl="1" eaLnBrk="1" hangingPunct="1">
              <a:spcBef>
                <a:spcPts val="600"/>
              </a:spcBef>
              <a:spcAft>
                <a:spcPct val="0"/>
              </a:spcAft>
            </a:pPr>
            <a:r>
              <a:rPr lang="en-US" altLang="en-US" dirty="0">
                <a:ea typeface="ヒラギノ角ゴ Pro W3" pitchFamily="122" charset="-128"/>
              </a:rPr>
              <a:t>The means of meeting those needs may change also</a:t>
            </a:r>
          </a:p>
          <a:p>
            <a:pPr lvl="1" eaLnBrk="1" hangingPunct="1">
              <a:spcBef>
                <a:spcPts val="600"/>
              </a:spcBef>
              <a:spcAft>
                <a:spcPct val="0"/>
              </a:spcAft>
            </a:pPr>
            <a:endParaRPr lang="en-US" altLang="en-US" dirty="0">
              <a:ea typeface="ヒラギノ角ゴ Pro W3" pitchFamily="122" charset="-128"/>
            </a:endParaRPr>
          </a:p>
          <a:p>
            <a:pPr marL="0" indent="0" eaLnBrk="1" hangingPunct="1">
              <a:spcBef>
                <a:spcPts val="600"/>
              </a:spcBef>
              <a:spcAft>
                <a:spcPct val="0"/>
              </a:spcAft>
              <a:buNone/>
            </a:pPr>
            <a:r>
              <a:rPr lang="en-US" altLang="en-US" dirty="0">
                <a:ea typeface="ヒラギノ角ゴ Pro W3" pitchFamily="122" charset="-128"/>
              </a:rPr>
              <a:t>Example: Ford Motor Company</a:t>
            </a:r>
          </a:p>
          <a:p>
            <a:pPr lvl="1" eaLnBrk="1" hangingPunct="1">
              <a:spcBef>
                <a:spcPts val="600"/>
              </a:spcBef>
              <a:spcAft>
                <a:spcPct val="0"/>
              </a:spcAft>
            </a:pPr>
            <a:r>
              <a:rPr lang="en-US" altLang="en-US" dirty="0">
                <a:ea typeface="ヒラギノ角ゴ Pro W3" pitchFamily="122" charset="-128"/>
              </a:rPr>
              <a:t>Entered the market in the early 1900’s</a:t>
            </a:r>
          </a:p>
          <a:p>
            <a:pPr lvl="1" eaLnBrk="1" hangingPunct="1">
              <a:spcBef>
                <a:spcPts val="600"/>
              </a:spcBef>
              <a:spcAft>
                <a:spcPct val="0"/>
              </a:spcAft>
            </a:pPr>
            <a:r>
              <a:rPr lang="en-US" altLang="en-US" dirty="0">
                <a:ea typeface="ヒラギノ角ゴ Pro W3" pitchFamily="122" charset="-128"/>
              </a:rPr>
              <a:t>He didn’t build a better horse and buggy</a:t>
            </a:r>
          </a:p>
          <a:p>
            <a:pPr lvl="1" eaLnBrk="1" hangingPunct="1">
              <a:spcBef>
                <a:spcPts val="600"/>
              </a:spcBef>
              <a:spcAft>
                <a:spcPct val="0"/>
              </a:spcAft>
            </a:pPr>
            <a:r>
              <a:rPr lang="en-US" altLang="en-US" dirty="0">
                <a:ea typeface="ヒラギノ角ゴ Pro W3" pitchFamily="122" charset="-128"/>
              </a:rPr>
              <a:t>Ford’s focus: personal mobility</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853033B5-CF48-4C10-AA41-D480DF4E8F33}"/>
              </a:ext>
            </a:extLst>
          </p:cNvPr>
          <p:cNvSpPr>
            <a:spLocks noGrp="1" noChangeArrowheads="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Customer-Oriented Vision Statement Examples</a:t>
            </a:r>
          </a:p>
        </p:txBody>
      </p:sp>
      <p:graphicFrame>
        <p:nvGraphicFramePr>
          <p:cNvPr id="2" name="Table 1">
            <a:extLst>
              <a:ext uri="{FF2B5EF4-FFF2-40B4-BE49-F238E27FC236}">
                <a16:creationId xmlns:a16="http://schemas.microsoft.com/office/drawing/2014/main" id="{7316D588-2F91-42FB-900A-8DF59916E377}"/>
              </a:ext>
            </a:extLst>
          </p:cNvPr>
          <p:cNvGraphicFramePr>
            <a:graphicFrameLocks noGrp="1"/>
          </p:cNvGraphicFramePr>
          <p:nvPr>
            <p:extLst>
              <p:ext uri="{D42A27DB-BD31-4B8C-83A1-F6EECF244321}">
                <p14:modId xmlns:p14="http://schemas.microsoft.com/office/powerpoint/2010/main" val="2046494515"/>
              </p:ext>
            </p:extLst>
          </p:nvPr>
        </p:nvGraphicFramePr>
        <p:xfrm>
          <a:off x="609600" y="1371600"/>
          <a:ext cx="7924800" cy="5165726"/>
        </p:xfrm>
        <a:graphic>
          <a:graphicData uri="http://schemas.openxmlformats.org/drawingml/2006/table">
            <a:tbl>
              <a:tblPr firstRow="1" bandRow="1">
                <a:tableStyleId>{5940675A-B579-460E-94D1-54222C63F5DA}</a:tableStyleId>
              </a:tblPr>
              <a:tblGrid>
                <a:gridCol w="7924800">
                  <a:extLst>
                    <a:ext uri="{9D8B030D-6E8A-4147-A177-3AD203B41FA5}">
                      <a16:colId xmlns:a16="http://schemas.microsoft.com/office/drawing/2014/main" val="20000"/>
                    </a:ext>
                  </a:extLst>
                </a:gridCol>
              </a:tblGrid>
              <a:tr h="381000">
                <a:tc>
                  <a:txBody>
                    <a:bodyPr/>
                    <a:lstStyle/>
                    <a:p>
                      <a:r>
                        <a:rPr lang="en-US" sz="1800" b="1" dirty="0"/>
                        <a:t>VISION STATEMENTS</a:t>
                      </a:r>
                    </a:p>
                  </a:txBody>
                  <a:tcPr marT="45709" marB="45709"/>
                </a:tc>
                <a:extLst>
                  <a:ext uri="{0D108BD9-81ED-4DB2-BD59-A6C34878D82A}">
                    <a16:rowId xmlns:a16="http://schemas.microsoft.com/office/drawing/2014/main" val="2233419590"/>
                  </a:ext>
                </a:extLst>
              </a:tr>
              <a:tr h="640058">
                <a:tc>
                  <a:txBody>
                    <a:bodyPr/>
                    <a:lstStyle/>
                    <a:p>
                      <a:r>
                        <a:rPr lang="en-US" sz="1800" b="1" dirty="0"/>
                        <a:t>Amazon</a:t>
                      </a:r>
                      <a:r>
                        <a:rPr lang="en-US" sz="1800" dirty="0"/>
                        <a:t>: To be Earth’s most customer-centric company, where customers can find and discover anything they might want to buy online.</a:t>
                      </a:r>
                    </a:p>
                  </a:txBody>
                  <a:tcPr marT="45709" marB="45709"/>
                </a:tc>
                <a:extLst>
                  <a:ext uri="{0D108BD9-81ED-4DB2-BD59-A6C34878D82A}">
                    <a16:rowId xmlns:a16="http://schemas.microsoft.com/office/drawing/2014/main" val="10000"/>
                  </a:ext>
                </a:extLst>
              </a:tr>
              <a:tr h="370749">
                <a:tc>
                  <a:txBody>
                    <a:bodyPr/>
                    <a:lstStyle/>
                    <a:p>
                      <a:r>
                        <a:rPr lang="en-US" sz="1800" b="1" dirty="0"/>
                        <a:t>Alibaba</a:t>
                      </a:r>
                      <a:r>
                        <a:rPr lang="en-US" sz="1800" dirty="0"/>
                        <a:t>:</a:t>
                      </a:r>
                      <a:r>
                        <a:rPr lang="en-US" sz="1800" baseline="0" dirty="0"/>
                        <a:t> </a:t>
                      </a:r>
                      <a:r>
                        <a:rPr lang="en-US" sz="1800" dirty="0"/>
                        <a:t>To make it easy to do business anywhere.</a:t>
                      </a:r>
                    </a:p>
                  </a:txBody>
                  <a:tcPr marT="45709" marB="45709"/>
                </a:tc>
                <a:extLst>
                  <a:ext uri="{0D108BD9-81ED-4DB2-BD59-A6C34878D82A}">
                    <a16:rowId xmlns:a16="http://schemas.microsoft.com/office/drawing/2014/main" val="10001"/>
                  </a:ext>
                </a:extLst>
              </a:tr>
              <a:tr h="640058">
                <a:tc>
                  <a:txBody>
                    <a:bodyPr/>
                    <a:lstStyle/>
                    <a:p>
                      <a:r>
                        <a:rPr lang="en-US" sz="1800" b="1" dirty="0"/>
                        <a:t>Better World Books</a:t>
                      </a:r>
                      <a:r>
                        <a:rPr lang="en-US" sz="1800" dirty="0"/>
                        <a:t>: To harness the power of capitalism to bring literacy and opportunity to people around the world.</a:t>
                      </a:r>
                    </a:p>
                  </a:txBody>
                  <a:tcPr marT="45709" marB="45709"/>
                </a:tc>
                <a:extLst>
                  <a:ext uri="{0D108BD9-81ED-4DB2-BD59-A6C34878D82A}">
                    <a16:rowId xmlns:a16="http://schemas.microsoft.com/office/drawing/2014/main" val="10002"/>
                  </a:ext>
                </a:extLst>
              </a:tr>
              <a:tr h="370749">
                <a:tc>
                  <a:txBody>
                    <a:bodyPr/>
                    <a:lstStyle/>
                    <a:p>
                      <a:r>
                        <a:rPr lang="en-US" sz="1800" b="1" dirty="0"/>
                        <a:t>Facebook</a:t>
                      </a:r>
                      <a:r>
                        <a:rPr lang="en-US" sz="1800" dirty="0"/>
                        <a:t>: To make the world more open and connected.</a:t>
                      </a:r>
                    </a:p>
                  </a:txBody>
                  <a:tcPr marT="45709" marB="45709"/>
                </a:tc>
                <a:extLst>
                  <a:ext uri="{0D108BD9-81ED-4DB2-BD59-A6C34878D82A}">
                    <a16:rowId xmlns:a16="http://schemas.microsoft.com/office/drawing/2014/main" val="10003"/>
                  </a:ext>
                </a:extLst>
              </a:tr>
              <a:tr h="370749">
                <a:tc>
                  <a:txBody>
                    <a:bodyPr/>
                    <a:lstStyle/>
                    <a:p>
                      <a:r>
                        <a:rPr lang="en-US" sz="1800" b="1" dirty="0"/>
                        <a:t>GE</a:t>
                      </a:r>
                      <a:r>
                        <a:rPr lang="en-US" sz="1800" dirty="0"/>
                        <a:t>: To move, cure,</a:t>
                      </a:r>
                      <a:r>
                        <a:rPr lang="en-US" sz="1800" baseline="0" dirty="0"/>
                        <a:t> build and power the world.</a:t>
                      </a:r>
                      <a:endParaRPr lang="en-US" sz="1800" dirty="0"/>
                    </a:p>
                  </a:txBody>
                  <a:tcPr marT="45709" marB="45709"/>
                </a:tc>
                <a:extLst>
                  <a:ext uri="{0D108BD9-81ED-4DB2-BD59-A6C34878D82A}">
                    <a16:rowId xmlns:a16="http://schemas.microsoft.com/office/drawing/2014/main" val="10004"/>
                  </a:ext>
                </a:extLst>
              </a:tr>
              <a:tr h="640058">
                <a:tc>
                  <a:txBody>
                    <a:bodyPr/>
                    <a:lstStyle/>
                    <a:p>
                      <a:r>
                        <a:rPr lang="en-US" sz="1800" b="1" dirty="0"/>
                        <a:t>Google</a:t>
                      </a:r>
                      <a:r>
                        <a:rPr lang="en-US" sz="1800" dirty="0"/>
                        <a:t>: To organize the world’s information and make it universally accessible and useful.</a:t>
                      </a:r>
                    </a:p>
                  </a:txBody>
                  <a:tcPr marT="45709" marB="45709"/>
                </a:tc>
                <a:extLst>
                  <a:ext uri="{0D108BD9-81ED-4DB2-BD59-A6C34878D82A}">
                    <a16:rowId xmlns:a16="http://schemas.microsoft.com/office/drawing/2014/main" val="10005"/>
                  </a:ext>
                </a:extLst>
              </a:tr>
              <a:tr h="370749">
                <a:tc>
                  <a:txBody>
                    <a:bodyPr/>
                    <a:lstStyle/>
                    <a:p>
                      <a:r>
                        <a:rPr lang="en-US" sz="1800" b="1" dirty="0"/>
                        <a:t>Nike</a:t>
                      </a:r>
                      <a:r>
                        <a:rPr lang="en-US" sz="1800" dirty="0"/>
                        <a:t>: To bring inspiration and innovation to every athlete in the world.</a:t>
                      </a:r>
                    </a:p>
                  </a:txBody>
                  <a:tcPr marT="45709" marB="45709"/>
                </a:tc>
                <a:extLst>
                  <a:ext uri="{0D108BD9-81ED-4DB2-BD59-A6C34878D82A}">
                    <a16:rowId xmlns:a16="http://schemas.microsoft.com/office/drawing/2014/main" val="10006"/>
                  </a:ext>
                </a:extLst>
              </a:tr>
              <a:tr h="370749">
                <a:tc>
                  <a:txBody>
                    <a:bodyPr/>
                    <a:lstStyle/>
                    <a:p>
                      <a:r>
                        <a:rPr lang="en-US" sz="1800" b="1" dirty="0"/>
                        <a:t>Tesla</a:t>
                      </a:r>
                      <a:r>
                        <a:rPr lang="en-US" sz="1800" dirty="0"/>
                        <a:t>: To accelerate the world’s transition to sustainable energy. </a:t>
                      </a:r>
                    </a:p>
                  </a:txBody>
                  <a:tcPr marT="45709" marB="45709"/>
                </a:tc>
                <a:extLst>
                  <a:ext uri="{0D108BD9-81ED-4DB2-BD59-A6C34878D82A}">
                    <a16:rowId xmlns:a16="http://schemas.microsoft.com/office/drawing/2014/main" val="10007"/>
                  </a:ext>
                </a:extLst>
              </a:tr>
              <a:tr h="370749">
                <a:tc>
                  <a:txBody>
                    <a:bodyPr/>
                    <a:lstStyle/>
                    <a:p>
                      <a:r>
                        <a:rPr lang="en-US" sz="1800" b="1" dirty="0"/>
                        <a:t>SpaceX</a:t>
                      </a:r>
                      <a:r>
                        <a:rPr lang="en-US" sz="1800" dirty="0"/>
                        <a:t>: To make human life multi planetary.</a:t>
                      </a:r>
                    </a:p>
                  </a:txBody>
                  <a:tcPr marT="45709" marB="45709"/>
                </a:tc>
                <a:extLst>
                  <a:ext uri="{0D108BD9-81ED-4DB2-BD59-A6C34878D82A}">
                    <a16:rowId xmlns:a16="http://schemas.microsoft.com/office/drawing/2014/main" val="10008"/>
                  </a:ext>
                </a:extLst>
              </a:tr>
              <a:tr h="640058">
                <a:tc>
                  <a:txBody>
                    <a:bodyPr/>
                    <a:lstStyle/>
                    <a:p>
                      <a:r>
                        <a:rPr lang="en-US" sz="1800" b="1" dirty="0"/>
                        <a:t>Walmart</a:t>
                      </a:r>
                      <a:r>
                        <a:rPr lang="en-US" sz="1800" dirty="0"/>
                        <a:t>: To be the best retailer in the hearts and minds of consumers and employees.</a:t>
                      </a:r>
                    </a:p>
                  </a:txBody>
                  <a:tcPr marT="45709" marB="45709"/>
                </a:tc>
                <a:extLst>
                  <a:ext uri="{0D108BD9-81ED-4DB2-BD59-A6C34878D82A}">
                    <a16:rowId xmlns:a16="http://schemas.microsoft.com/office/drawing/2014/main" val="10009"/>
                  </a:ext>
                </a:extLst>
              </a:tr>
            </a:tbl>
          </a:graphicData>
        </a:graphic>
      </p:graphicFrame>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F0BED733-9782-43F2-BCB1-0D8846488435}"/>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ea typeface="ヒラギノ角ゴ Pro W3" pitchFamily="122" charset="-128"/>
              </a:rPr>
              <a:t>Vision and Competitive Advantage</a:t>
            </a:r>
          </a:p>
        </p:txBody>
      </p:sp>
      <p:sp>
        <p:nvSpPr>
          <p:cNvPr id="67587" name="Content Placeholder 2">
            <a:extLst>
              <a:ext uri="{FF2B5EF4-FFF2-40B4-BE49-F238E27FC236}">
                <a16:creationId xmlns:a16="http://schemas.microsoft.com/office/drawing/2014/main" id="{F5680179-4781-4F18-ACA0-6BAC8F91A1C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ts val="600"/>
              </a:spcBef>
              <a:spcAft>
                <a:spcPct val="0"/>
              </a:spcAft>
              <a:buNone/>
            </a:pPr>
            <a:r>
              <a:rPr lang="en-US" altLang="en-US" dirty="0">
                <a:ea typeface="ヒラギノ角ゴ Pro W3" pitchFamily="122" charset="-128"/>
              </a:rPr>
              <a:t>Research shows that vision statements and firm performance are related. </a:t>
            </a:r>
          </a:p>
          <a:p>
            <a:pPr marL="0" indent="0" eaLnBrk="1" hangingPunct="1">
              <a:spcBef>
                <a:spcPts val="600"/>
              </a:spcBef>
              <a:spcAft>
                <a:spcPct val="0"/>
              </a:spcAft>
              <a:buNone/>
            </a:pPr>
            <a:endParaRPr lang="en-US" altLang="en-US" dirty="0">
              <a:ea typeface="ヒラギノ角ゴ Pro W3" pitchFamily="122" charset="-128"/>
            </a:endParaRPr>
          </a:p>
          <a:p>
            <a:pPr marL="0" indent="0" eaLnBrk="1" hangingPunct="1">
              <a:spcBef>
                <a:spcPts val="600"/>
              </a:spcBef>
              <a:spcAft>
                <a:spcPct val="0"/>
              </a:spcAft>
              <a:buNone/>
            </a:pPr>
            <a:r>
              <a:rPr lang="en-US" altLang="en-US" dirty="0">
                <a:ea typeface="ヒラギノ角ゴ Pro W3" pitchFamily="122" charset="-128"/>
              </a:rPr>
              <a:t>This relationship is strongest when: </a:t>
            </a:r>
          </a:p>
          <a:p>
            <a:pPr lvl="1" eaLnBrk="1" hangingPunct="1">
              <a:spcBef>
                <a:spcPts val="600"/>
              </a:spcBef>
              <a:spcAft>
                <a:spcPct val="0"/>
              </a:spcAft>
            </a:pPr>
            <a:r>
              <a:rPr lang="en-US" altLang="en-US" dirty="0">
                <a:ea typeface="ヒラギノ角ゴ Pro W3" pitchFamily="122" charset="-128"/>
              </a:rPr>
              <a:t>The vision is customer-oriented. </a:t>
            </a:r>
          </a:p>
          <a:p>
            <a:pPr lvl="1" eaLnBrk="1" hangingPunct="1">
              <a:spcBef>
                <a:spcPts val="600"/>
              </a:spcBef>
              <a:spcAft>
                <a:spcPct val="0"/>
              </a:spcAft>
            </a:pPr>
            <a:r>
              <a:rPr lang="en-US" altLang="en-US" dirty="0">
                <a:ea typeface="ヒラギノ角ゴ Pro W3" pitchFamily="122" charset="-128"/>
              </a:rPr>
              <a:t>Internal stakeholders help define the vision. </a:t>
            </a:r>
          </a:p>
          <a:p>
            <a:pPr lvl="1" eaLnBrk="1" hangingPunct="1">
              <a:spcBef>
                <a:spcPts val="600"/>
              </a:spcBef>
              <a:spcAft>
                <a:spcPct val="0"/>
              </a:spcAft>
            </a:pPr>
            <a:r>
              <a:rPr lang="en-US" altLang="en-US" dirty="0">
                <a:ea typeface="ヒラギノ角ゴ Pro W3" pitchFamily="122" charset="-128"/>
              </a:rPr>
              <a:t>Organizational structures align to the vision.</a:t>
            </a:r>
          </a:p>
          <a:p>
            <a:pPr lvl="2" eaLnBrk="1" hangingPunct="1">
              <a:spcBef>
                <a:spcPts val="600"/>
              </a:spcBef>
              <a:spcAft>
                <a:spcPct val="0"/>
              </a:spcAft>
            </a:pPr>
            <a:r>
              <a:rPr lang="en-US" altLang="en-US" dirty="0">
                <a:ea typeface="ヒラギノ角ゴ Pro W3" pitchFamily="122" charset="-128"/>
              </a:rPr>
              <a:t>Example: Compensation</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38A6DF6F-8F03-4819-AACA-CC6172682874}"/>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Values</a:t>
            </a:r>
          </a:p>
        </p:txBody>
      </p:sp>
      <p:sp>
        <p:nvSpPr>
          <p:cNvPr id="69635" name="Content Placeholder 2">
            <a:extLst>
              <a:ext uri="{FF2B5EF4-FFF2-40B4-BE49-F238E27FC236}">
                <a16:creationId xmlns:a16="http://schemas.microsoft.com/office/drawing/2014/main" id="{4A08965F-9EB7-4CE7-B2A0-54ACFE30B89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ts val="600"/>
              </a:spcBef>
              <a:spcAft>
                <a:spcPct val="0"/>
              </a:spcAft>
              <a:buNone/>
            </a:pPr>
            <a:r>
              <a:rPr lang="en-US" altLang="en-US" dirty="0">
                <a:ea typeface="ヒラギノ角ゴ Pro W3" pitchFamily="122" charset="-128"/>
              </a:rPr>
              <a:t>Helps employees </a:t>
            </a:r>
          </a:p>
          <a:p>
            <a:pPr lvl="1" eaLnBrk="1" hangingPunct="1">
              <a:spcBef>
                <a:spcPts val="600"/>
              </a:spcBef>
              <a:spcAft>
                <a:spcPct val="0"/>
              </a:spcAft>
            </a:pPr>
            <a:r>
              <a:rPr lang="en-US" altLang="en-US" dirty="0">
                <a:ea typeface="ヒラギノ角ゴ Pro W3" pitchFamily="122" charset="-128"/>
              </a:rPr>
              <a:t>Understand the company culture</a:t>
            </a:r>
          </a:p>
          <a:p>
            <a:pPr lvl="1" eaLnBrk="1" hangingPunct="1">
              <a:spcBef>
                <a:spcPts val="600"/>
              </a:spcBef>
              <a:spcAft>
                <a:spcPct val="0"/>
              </a:spcAft>
            </a:pPr>
            <a:r>
              <a:rPr lang="en-US" altLang="en-US" dirty="0">
                <a:ea typeface="ヒラギノ角ゴ Pro W3" pitchFamily="122" charset="-128"/>
              </a:rPr>
              <a:t>Deal with complexity</a:t>
            </a:r>
          </a:p>
          <a:p>
            <a:pPr lvl="1" eaLnBrk="1" hangingPunct="1">
              <a:spcBef>
                <a:spcPts val="600"/>
              </a:spcBef>
              <a:spcAft>
                <a:spcPct val="0"/>
              </a:spcAft>
            </a:pPr>
            <a:r>
              <a:rPr lang="en-US" altLang="en-US" dirty="0">
                <a:ea typeface="ヒラギノ角ゴ Pro W3" pitchFamily="122" charset="-128"/>
              </a:rPr>
              <a:t>Resolve conflict</a:t>
            </a:r>
          </a:p>
          <a:p>
            <a:pPr lvl="1" eaLnBrk="1" hangingPunct="1">
              <a:spcBef>
                <a:spcPts val="600"/>
              </a:spcBef>
              <a:spcAft>
                <a:spcPct val="0"/>
              </a:spcAft>
            </a:pPr>
            <a:endParaRPr lang="en-US" altLang="en-US" dirty="0">
              <a:ea typeface="ヒラギノ角ゴ Pro W3" pitchFamily="122" charset="-128"/>
            </a:endParaRPr>
          </a:p>
          <a:p>
            <a:pPr marL="0" indent="0" eaLnBrk="1" hangingPunct="1">
              <a:spcBef>
                <a:spcPts val="600"/>
              </a:spcBef>
              <a:spcAft>
                <a:spcPct val="0"/>
              </a:spcAft>
              <a:buNone/>
            </a:pPr>
            <a:r>
              <a:rPr lang="en-US" altLang="en-US" dirty="0">
                <a:ea typeface="ヒラギノ角ゴ Pro W3" pitchFamily="122" charset="-128"/>
              </a:rPr>
              <a:t>Organizational core values </a:t>
            </a:r>
          </a:p>
          <a:p>
            <a:pPr lvl="1" eaLnBrk="1" hangingPunct="1">
              <a:spcBef>
                <a:spcPts val="600"/>
              </a:spcBef>
              <a:spcAft>
                <a:spcPct val="0"/>
              </a:spcAft>
            </a:pPr>
            <a:r>
              <a:rPr lang="en-US" altLang="en-US" dirty="0">
                <a:ea typeface="ヒラギノ角ゴ Pro W3" pitchFamily="122" charset="-128"/>
              </a:rPr>
              <a:t>Ethical standards and norms </a:t>
            </a:r>
          </a:p>
          <a:p>
            <a:pPr lvl="1" eaLnBrk="1" hangingPunct="1">
              <a:spcBef>
                <a:spcPts val="600"/>
              </a:spcBef>
              <a:spcAft>
                <a:spcPct val="0"/>
              </a:spcAft>
            </a:pPr>
            <a:r>
              <a:rPr lang="en-US" altLang="en-US" dirty="0">
                <a:ea typeface="ヒラギノ角ゴ Pro W3" pitchFamily="122" charset="-128"/>
              </a:rPr>
              <a:t>Govern the behavior of individuals </a:t>
            </a:r>
          </a:p>
          <a:p>
            <a:pPr lvl="1" eaLnBrk="1" hangingPunct="1">
              <a:spcBef>
                <a:spcPts val="600"/>
              </a:spcBef>
              <a:spcAft>
                <a:spcPct val="0"/>
              </a:spcAft>
            </a:pPr>
            <a:r>
              <a:rPr lang="en-US" altLang="en-US" dirty="0">
                <a:ea typeface="ヒラギノ角ゴ Pro W3" pitchFamily="122" charset="-128"/>
              </a:rPr>
              <a:t>Provide stability to the strategy</a:t>
            </a:r>
          </a:p>
          <a:p>
            <a:pPr lvl="1" eaLnBrk="1" hangingPunct="1">
              <a:spcBef>
                <a:spcPts val="600"/>
              </a:spcBef>
              <a:spcAft>
                <a:spcPct val="0"/>
              </a:spcAft>
            </a:pPr>
            <a:r>
              <a:rPr lang="en-US" altLang="en-US" dirty="0">
                <a:ea typeface="ヒラギノ角ゴ Pro W3" pitchFamily="122" charset="-128"/>
              </a:rPr>
              <a:t>Serve as guardrails to keep the company on track</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9D12A592-837E-4CAE-B374-4C2D3A9E858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The AFI Strategy Framework</a:t>
            </a:r>
            <a:endParaRPr lang="en-US" altLang="en-US" sz="2000">
              <a:ea typeface="ヒラギノ角ゴ Pro W3" pitchFamily="122" charset="-128"/>
            </a:endParaRPr>
          </a:p>
        </p:txBody>
      </p:sp>
      <p:sp>
        <p:nvSpPr>
          <p:cNvPr id="71683" name="Content Placeholder 2">
            <a:extLst>
              <a:ext uri="{FF2B5EF4-FFF2-40B4-BE49-F238E27FC236}">
                <a16:creationId xmlns:a16="http://schemas.microsoft.com/office/drawing/2014/main" id="{26DE185F-B149-4CAC-9D3D-DDB2AD18FA8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90000"/>
              </a:lnSpc>
              <a:buNone/>
            </a:pPr>
            <a:r>
              <a:rPr lang="en-US" altLang="en-US" dirty="0">
                <a:ea typeface="ヒラギノ角ゴ Pro W3" pitchFamily="122" charset="-128"/>
              </a:rPr>
              <a:t>Helps managers craft and execute a strategy.</a:t>
            </a:r>
          </a:p>
          <a:p>
            <a:pPr marL="0" indent="0" eaLnBrk="1" hangingPunct="1">
              <a:lnSpc>
                <a:spcPct val="90000"/>
              </a:lnSpc>
              <a:buNone/>
            </a:pPr>
            <a:r>
              <a:rPr lang="en-US" altLang="en-US" dirty="0">
                <a:ea typeface="ヒラギノ角ゴ Pro W3" pitchFamily="122" charset="-128"/>
              </a:rPr>
              <a:t>Enhances chances of achieving superior performance. </a:t>
            </a:r>
          </a:p>
          <a:p>
            <a:pPr marL="0" indent="0" eaLnBrk="1" hangingPunct="1">
              <a:lnSpc>
                <a:spcPct val="90000"/>
              </a:lnSpc>
              <a:buNone/>
            </a:pPr>
            <a:r>
              <a:rPr lang="en-US" altLang="en-US" dirty="0">
                <a:ea typeface="ヒラギノ角ゴ Pro W3" pitchFamily="122" charset="-128"/>
              </a:rPr>
              <a:t>Includes three broad tasks: </a:t>
            </a:r>
          </a:p>
          <a:p>
            <a:pPr lvl="1" eaLnBrk="1" hangingPunct="1">
              <a:lnSpc>
                <a:spcPct val="90000"/>
              </a:lnSpc>
            </a:pPr>
            <a:r>
              <a:rPr lang="en-US" altLang="en-US" dirty="0">
                <a:cs typeface="Arial" panose="020B0604020202020204" pitchFamily="34" charset="0"/>
              </a:rPr>
              <a:t>	Analyze (A)</a:t>
            </a:r>
          </a:p>
          <a:p>
            <a:pPr lvl="1" eaLnBrk="1" hangingPunct="1">
              <a:lnSpc>
                <a:spcPct val="90000"/>
              </a:lnSpc>
            </a:pPr>
            <a:r>
              <a:rPr lang="en-US" altLang="en-US" dirty="0">
                <a:cs typeface="Arial" panose="020B0604020202020204" pitchFamily="34" charset="0"/>
              </a:rPr>
              <a:t>	Formulate (F)</a:t>
            </a:r>
          </a:p>
          <a:p>
            <a:pPr lvl="1" eaLnBrk="1" hangingPunct="1">
              <a:lnSpc>
                <a:spcPct val="90000"/>
              </a:lnSpc>
            </a:pPr>
            <a:r>
              <a:rPr lang="en-US" altLang="en-US" dirty="0">
                <a:cs typeface="Arial" panose="020B0604020202020204" pitchFamily="34" charset="0"/>
              </a:rPr>
              <a:t>	Implement (I)</a:t>
            </a:r>
          </a:p>
          <a:p>
            <a:pPr eaLnBrk="1" hangingPunct="1">
              <a:lnSpc>
                <a:spcPct val="90000"/>
              </a:lnSpc>
            </a:pPr>
            <a:endParaRPr lang="en-US" altLang="en-US" dirty="0">
              <a:ea typeface="ヒラギノ角ゴ Pro W3" pitchFamily="122" charset="-128"/>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18228B37-91E7-448B-8AB5-C99EF25A0F5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Learning Objectives</a:t>
            </a:r>
          </a:p>
        </p:txBody>
      </p:sp>
      <p:sp>
        <p:nvSpPr>
          <p:cNvPr id="18435" name="Content Placeholder 2">
            <a:extLst>
              <a:ext uri="{FF2B5EF4-FFF2-40B4-BE49-F238E27FC236}">
                <a16:creationId xmlns:a16="http://schemas.microsoft.com/office/drawing/2014/main" id="{2165F8A7-0E25-4FF0-A937-DB05BD18472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1196975" indent="-1196975" defTabSz="304800" eaLnBrk="1" hangingPunct="1">
              <a:lnSpc>
                <a:spcPct val="80000"/>
              </a:lnSpc>
              <a:buFont typeface="Arial" panose="020B0604020202020204" pitchFamily="34" charset="0"/>
              <a:buNone/>
            </a:pPr>
            <a:r>
              <a:rPr lang="en-US" altLang="en-US">
                <a:ea typeface="ヒラギノ角ゴ Pro W3" pitchFamily="122" charset="-128"/>
              </a:rPr>
              <a:t>LO 1-1	Explain the role of strategy in a firm’s quest for competitive advantage.</a:t>
            </a:r>
          </a:p>
          <a:p>
            <a:pPr marL="1196975" indent="-1196975" defTabSz="304800" eaLnBrk="1" hangingPunct="1">
              <a:lnSpc>
                <a:spcPct val="80000"/>
              </a:lnSpc>
              <a:buFont typeface="Arial" panose="020B0604020202020204" pitchFamily="34" charset="0"/>
              <a:buNone/>
            </a:pPr>
            <a:r>
              <a:rPr lang="en-US" altLang="en-US">
                <a:ea typeface="ヒラギノ角ゴ Pro W3" pitchFamily="122" charset="-128"/>
              </a:rPr>
              <a:t>LO 1-2	Define competitive advantage, sustainable competitive advantage, competitive disadvantage, and competitive parity.</a:t>
            </a:r>
          </a:p>
          <a:p>
            <a:pPr marL="1196975" indent="-1196975" defTabSz="304800" eaLnBrk="1" hangingPunct="1">
              <a:lnSpc>
                <a:spcPct val="80000"/>
              </a:lnSpc>
              <a:buFont typeface="Arial" panose="020B0604020202020204" pitchFamily="34" charset="0"/>
              <a:buNone/>
            </a:pPr>
            <a:r>
              <a:rPr lang="en-US" altLang="en-US">
                <a:ea typeface="ヒラギノ角ゴ Pro W3" pitchFamily="122" charset="-128"/>
              </a:rPr>
              <a:t>LO 1-3	Describe the roles of vision, mission and values in a firm’s strategy.</a:t>
            </a:r>
          </a:p>
          <a:p>
            <a:pPr marL="1196975" indent="-1196975" defTabSz="304800" eaLnBrk="1" hangingPunct="1">
              <a:lnSpc>
                <a:spcPct val="80000"/>
              </a:lnSpc>
              <a:buFont typeface="Arial" panose="020B0604020202020204" pitchFamily="34" charset="0"/>
              <a:buNone/>
            </a:pPr>
            <a:r>
              <a:rPr lang="en-US" altLang="en-US">
                <a:ea typeface="ヒラギノ角ゴ Pro W3" pitchFamily="122" charset="-128"/>
              </a:rPr>
              <a:t>LO 1-4	Evaluate the strategic implications of product-oriented and customer-oriented vision statements.</a:t>
            </a:r>
          </a:p>
          <a:p>
            <a:pPr marL="1196975" indent="-1196975" defTabSz="304800" eaLnBrk="1" hangingPunct="1">
              <a:lnSpc>
                <a:spcPct val="80000"/>
              </a:lnSpc>
              <a:buFont typeface="Arial" panose="020B0604020202020204" pitchFamily="34" charset="0"/>
              <a:buNone/>
            </a:pPr>
            <a:r>
              <a:rPr lang="en-US" altLang="en-US">
                <a:ea typeface="ヒラギノ角ゴ Pro W3" pitchFamily="122" charset="-128"/>
              </a:rPr>
              <a:t>LO 1-5	Justify why anchoring a firm in ethical core values is essential for long-term success.</a:t>
            </a:r>
          </a:p>
          <a:p>
            <a:pPr marL="1196975" indent="-1196975" defTabSz="304800" eaLnBrk="1" hangingPunct="1">
              <a:lnSpc>
                <a:spcPct val="80000"/>
              </a:lnSpc>
              <a:buFont typeface="Arial" panose="020B0604020202020204" pitchFamily="34" charset="0"/>
              <a:buNone/>
            </a:pPr>
            <a:r>
              <a:rPr lang="en-US" altLang="en-US">
                <a:ea typeface="ヒラギノ角ゴ Pro W3" pitchFamily="122" charset="-128"/>
              </a:rPr>
              <a:t>LO 1-6	Explain the AFI strategy framework.</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a:extLst>
              <a:ext uri="{FF2B5EF4-FFF2-40B4-BE49-F238E27FC236}">
                <a16:creationId xmlns:a16="http://schemas.microsoft.com/office/drawing/2014/main" id="{1396F010-5EDA-4832-ADBC-CF9EEBD50906}"/>
              </a:ext>
            </a:extLst>
          </p:cNvPr>
          <p:cNvSpPr>
            <a:spLocks noGrp="1"/>
          </p:cNvSpPr>
          <p:nvPr>
            <p:ph type="title"/>
          </p:nvPr>
        </p:nvSpPr>
        <p:spPr/>
        <p:txBody>
          <a:bodyPr>
            <a:normAutofit fontScale="90000"/>
          </a:bodyPr>
          <a:lstStyle/>
          <a:p>
            <a:pPr eaLnBrk="1" fontAlgn="auto" hangingPunct="1">
              <a:spcAft>
                <a:spcPts val="0"/>
              </a:spcAft>
              <a:defRPr/>
            </a:pPr>
            <a:r>
              <a:rPr lang="en-US" altLang="en-US" sz="4000" dirty="0">
                <a:ea typeface="ヒラギノ角ゴ Pro W3" pitchFamily="121" charset="-128"/>
              </a:rPr>
              <a:t>The AFI Strategy Framework </a:t>
            </a:r>
            <a:r>
              <a:rPr lang="en-US" altLang="en-US" sz="2200" dirty="0">
                <a:ea typeface="ヒラギノ角ゴ Pro W3" pitchFamily="121" charset="-128"/>
              </a:rPr>
              <a:t>(1 of 2)</a:t>
            </a:r>
          </a:p>
        </p:txBody>
      </p:sp>
      <p:pic>
        <p:nvPicPr>
          <p:cNvPr id="73734" name="Picture 2" descr="AFI Srategy Framework Graphic">
            <a:extLst>
              <a:ext uri="{FF2B5EF4-FFF2-40B4-BE49-F238E27FC236}">
                <a16:creationId xmlns:a16="http://schemas.microsoft.com/office/drawing/2014/main" id="{C051BAE8-3F9F-4D9A-A198-062F03A545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4075" y="1416050"/>
            <a:ext cx="7207250" cy="467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 Placeholder 4">
            <a:extLst>
              <a:ext uri="{FF2B5EF4-FFF2-40B4-BE49-F238E27FC236}">
                <a16:creationId xmlns:a16="http://schemas.microsoft.com/office/drawing/2014/main" id="{AFB358A9-6680-4806-A600-E5E5C7EA3C2C}"/>
              </a:ext>
            </a:extLst>
          </p:cNvPr>
          <p:cNvSpPr>
            <a:spLocks noGrp="1"/>
          </p:cNvSpPr>
          <p:nvPr>
            <p:ph type="body" sz="quarter" idx="16"/>
          </p:nvPr>
        </p:nvSpPr>
        <p:spPr bwMode="auto">
          <a:xfrm>
            <a:off x="3657600" y="6553200"/>
            <a:ext cx="16002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hlinkClick r:id="rId4" action="ppaction://hlinksldjump"/>
              </a:rPr>
              <a:t>Jump to Appendix 2 for long image description</a:t>
            </a:r>
            <a:endParaRPr lang="en-US" alt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a:extLst>
              <a:ext uri="{FF2B5EF4-FFF2-40B4-BE49-F238E27FC236}">
                <a16:creationId xmlns:a16="http://schemas.microsoft.com/office/drawing/2014/main" id="{491F05CD-3F19-4183-8409-1BA5B3F2BC0B}"/>
              </a:ext>
            </a:extLst>
          </p:cNvPr>
          <p:cNvSpPr>
            <a:spLocks noGrp="1"/>
          </p:cNvSpPr>
          <p:nvPr>
            <p:ph type="title"/>
          </p:nvPr>
        </p:nvSpPr>
        <p:spPr/>
        <p:txBody>
          <a:bodyPr>
            <a:normAutofit fontScale="90000"/>
          </a:bodyPr>
          <a:lstStyle/>
          <a:p>
            <a:pPr eaLnBrk="1" fontAlgn="auto" hangingPunct="1">
              <a:spcAft>
                <a:spcPts val="0"/>
              </a:spcAft>
              <a:defRPr/>
            </a:pPr>
            <a:r>
              <a:rPr lang="en-US" altLang="en-US" sz="4000" dirty="0">
                <a:ea typeface="ヒラギノ角ゴ Pro W3" pitchFamily="122" charset="-128"/>
              </a:rPr>
              <a:t>The AFI Strategy Framework </a:t>
            </a:r>
            <a:r>
              <a:rPr lang="en-US" altLang="en-US" sz="2200" dirty="0">
                <a:ea typeface="ヒラギノ角ゴ Pro W3" pitchFamily="122" charset="-128"/>
              </a:rPr>
              <a:t>(2 of 2)</a:t>
            </a:r>
          </a:p>
        </p:txBody>
      </p:sp>
      <p:sp>
        <p:nvSpPr>
          <p:cNvPr id="70659" name="Content Placeholder 2">
            <a:extLst>
              <a:ext uri="{FF2B5EF4-FFF2-40B4-BE49-F238E27FC236}">
                <a16:creationId xmlns:a16="http://schemas.microsoft.com/office/drawing/2014/main" id="{1667ADA4-D01C-4C67-98B8-CB2175245197}"/>
              </a:ext>
            </a:extLst>
          </p:cNvPr>
          <p:cNvSpPr>
            <a:spLocks noGrp="1"/>
          </p:cNvSpPr>
          <p:nvPr>
            <p:ph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fontAlgn="auto" hangingPunct="1">
              <a:spcBef>
                <a:spcPts val="600"/>
              </a:spcBef>
              <a:spcAft>
                <a:spcPct val="0"/>
              </a:spcAft>
              <a:buNone/>
              <a:defRPr/>
            </a:pPr>
            <a:r>
              <a:rPr lang="en-US" altLang="en-US" dirty="0">
                <a:ea typeface="ヒラギノ角ゴ Pro W3" pitchFamily="122" charset="-128"/>
              </a:rPr>
              <a:t>Consists of interdependent relationships</a:t>
            </a:r>
          </a:p>
          <a:p>
            <a:pPr marL="0" indent="0" eaLnBrk="1" fontAlgn="auto" hangingPunct="1">
              <a:spcBef>
                <a:spcPts val="600"/>
              </a:spcBef>
              <a:spcAft>
                <a:spcPct val="0"/>
              </a:spcAft>
              <a:buNone/>
              <a:defRPr/>
            </a:pPr>
            <a:r>
              <a:rPr lang="en-US" altLang="en-US" dirty="0">
                <a:ea typeface="ヒラギノ角ゴ Pro W3" pitchFamily="122" charset="-128"/>
              </a:rPr>
              <a:t>This framework:</a:t>
            </a:r>
          </a:p>
          <a:p>
            <a:pPr marL="914400" lvl="1" indent="-457200" eaLnBrk="1" fontAlgn="auto" hangingPunct="1">
              <a:spcBef>
                <a:spcPts val="600"/>
              </a:spcBef>
              <a:spcAft>
                <a:spcPct val="0"/>
              </a:spcAft>
              <a:buFont typeface="+mj-lt"/>
              <a:buAutoNum type="arabicPeriod"/>
              <a:defRPr/>
            </a:pPr>
            <a:r>
              <a:rPr lang="en-US" altLang="en-US" dirty="0">
                <a:ea typeface="ヒラギノ角ゴ Pro W3" pitchFamily="122" charset="-128"/>
              </a:rPr>
              <a:t>Explains and predicts differences in firm performance</a:t>
            </a:r>
          </a:p>
          <a:p>
            <a:pPr marL="914400" lvl="1" indent="-457200" eaLnBrk="1" fontAlgn="auto" hangingPunct="1">
              <a:spcBef>
                <a:spcPts val="600"/>
              </a:spcBef>
              <a:spcAft>
                <a:spcPct val="0"/>
              </a:spcAft>
              <a:buFont typeface="+mj-lt"/>
              <a:buAutoNum type="arabicPeriod"/>
              <a:defRPr/>
            </a:pPr>
            <a:r>
              <a:rPr lang="en-US" altLang="en-US" dirty="0">
                <a:ea typeface="ヒラギノ角ゴ Pro W3" pitchFamily="122" charset="-128"/>
              </a:rPr>
              <a:t>Helps managers formulate and implement a strategy </a:t>
            </a:r>
          </a:p>
          <a:p>
            <a:pPr marL="914400" lvl="1" indent="-457200" eaLnBrk="1" fontAlgn="auto" hangingPunct="1">
              <a:spcBef>
                <a:spcPts val="600"/>
              </a:spcBef>
              <a:spcAft>
                <a:spcPct val="0"/>
              </a:spcAft>
              <a:buFont typeface="+mj-lt"/>
              <a:buAutoNum type="arabicPeriod"/>
              <a:defRPr/>
            </a:pPr>
            <a:endParaRPr lang="en-US" altLang="en-US" dirty="0">
              <a:ea typeface="ヒラギノ角ゴ Pro W3" pitchFamily="122" charset="-128"/>
            </a:endParaRPr>
          </a:p>
          <a:p>
            <a:pPr marL="57150" indent="0" eaLnBrk="1" fontAlgn="auto" hangingPunct="1">
              <a:spcBef>
                <a:spcPts val="600"/>
              </a:spcBef>
              <a:spcAft>
                <a:spcPct val="0"/>
              </a:spcAft>
              <a:buNone/>
              <a:defRPr/>
            </a:pPr>
            <a:r>
              <a:rPr lang="en-US" altLang="en-US" dirty="0">
                <a:ea typeface="ヒラギノ角ゴ Pro W3" pitchFamily="122" charset="-128"/>
              </a:rPr>
              <a:t>In each section, managers focus on specific questions</a:t>
            </a:r>
          </a:p>
          <a:p>
            <a:pPr lvl="1" eaLnBrk="1" fontAlgn="auto" hangingPunct="1">
              <a:spcBef>
                <a:spcPts val="600"/>
              </a:spcBef>
              <a:spcAft>
                <a:spcPct val="0"/>
              </a:spcAft>
              <a:defRPr/>
            </a:pPr>
            <a:r>
              <a:rPr lang="en-US" altLang="en-US" dirty="0">
                <a:ea typeface="ヒラギノ角ゴ Pro W3" pitchFamily="122" charset="-128"/>
              </a:rPr>
              <a:t>These are addressed in each chapter.</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Title 1">
            <a:extLst>
              <a:ext uri="{FF2B5EF4-FFF2-40B4-BE49-F238E27FC236}">
                <a16:creationId xmlns:a16="http://schemas.microsoft.com/office/drawing/2014/main" id="{F6064222-EE9E-44CB-A9B4-B15E350ACE9C}"/>
              </a:ext>
            </a:extLst>
          </p:cNvPr>
          <p:cNvSpPr>
            <a:spLocks noGrp="1"/>
          </p:cNvSpPr>
          <p:nvPr>
            <p:ph type="title"/>
          </p:nvPr>
        </p:nvSpPr>
        <p:spPr/>
        <p:txBody>
          <a:bodyPr>
            <a:normAutofit fontScale="90000"/>
          </a:bodyPr>
          <a:lstStyle/>
          <a:p>
            <a:pPr eaLnBrk="1" fontAlgn="auto" hangingPunct="1">
              <a:spcAft>
                <a:spcPts val="0"/>
              </a:spcAft>
              <a:defRPr/>
            </a:pPr>
            <a:r>
              <a:rPr lang="en-US" altLang="en-US" sz="4000" dirty="0">
                <a:ea typeface="ヒラギノ角ゴ Pro W3" pitchFamily="121" charset="-128"/>
              </a:rPr>
              <a:t>Strategy Analysis (A) Topics and Questions </a:t>
            </a:r>
            <a:r>
              <a:rPr lang="en-US" altLang="en-US" sz="2200" dirty="0">
                <a:ea typeface="ヒラギノ角ゴ Pro W3" pitchFamily="121" charset="-128"/>
              </a:rPr>
              <a:t>(1 of 2)</a:t>
            </a:r>
          </a:p>
        </p:txBody>
      </p:sp>
      <p:sp>
        <p:nvSpPr>
          <p:cNvPr id="77827" name="Content Placeholder 2">
            <a:extLst>
              <a:ext uri="{FF2B5EF4-FFF2-40B4-BE49-F238E27FC236}">
                <a16:creationId xmlns:a16="http://schemas.microsoft.com/office/drawing/2014/main" id="{BEB46E1B-981E-4052-BB39-013D4B2BB9E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80000"/>
              </a:lnSpc>
              <a:buNone/>
            </a:pPr>
            <a:r>
              <a:rPr lang="en-US" altLang="en-US" dirty="0">
                <a:ea typeface="ヒラギノ角ゴ Pro W3" pitchFamily="122" charset="-128"/>
              </a:rPr>
              <a:t>Chapter 2: Strategic leadership and the strategy process</a:t>
            </a:r>
          </a:p>
          <a:p>
            <a:pPr lvl="1" eaLnBrk="1" hangingPunct="1">
              <a:lnSpc>
                <a:spcPct val="80000"/>
              </a:lnSpc>
            </a:pPr>
            <a:r>
              <a:rPr lang="en-US" altLang="en-US" dirty="0">
                <a:cs typeface="Arial" panose="020B0604020202020204" pitchFamily="34" charset="0"/>
              </a:rPr>
              <a:t>What roles do strategic leaders play? </a:t>
            </a:r>
          </a:p>
          <a:p>
            <a:pPr lvl="1" eaLnBrk="1" hangingPunct="1">
              <a:lnSpc>
                <a:spcPct val="80000"/>
              </a:lnSpc>
            </a:pPr>
            <a:r>
              <a:rPr lang="en-US" altLang="en-US" dirty="0">
                <a:cs typeface="Arial" panose="020B0604020202020204" pitchFamily="34" charset="0"/>
              </a:rPr>
              <a:t>What is the firm’s process for creating strategy and how does strategy come about? </a:t>
            </a:r>
          </a:p>
          <a:p>
            <a:pPr lvl="1" eaLnBrk="1" hangingPunct="1">
              <a:lnSpc>
                <a:spcPct val="80000"/>
              </a:lnSpc>
            </a:pPr>
            <a:r>
              <a:rPr lang="en-US" altLang="en-US" dirty="0">
                <a:cs typeface="Arial" panose="020B0604020202020204" pitchFamily="34" charset="0"/>
              </a:rPr>
              <a:t>What is the relationship between stakeholder strategy and competitive advantage?  </a:t>
            </a:r>
          </a:p>
          <a:p>
            <a:pPr lvl="1" eaLnBrk="1" hangingPunct="1">
              <a:lnSpc>
                <a:spcPct val="80000"/>
              </a:lnSpc>
            </a:pPr>
            <a:endParaRPr lang="en-US" altLang="en-US" dirty="0">
              <a:cs typeface="Arial" panose="020B0604020202020204" pitchFamily="34" charset="0"/>
            </a:endParaRPr>
          </a:p>
          <a:p>
            <a:pPr marL="0" indent="0" eaLnBrk="1" hangingPunct="1">
              <a:lnSpc>
                <a:spcPct val="80000"/>
              </a:lnSpc>
              <a:buNone/>
            </a:pPr>
            <a:r>
              <a:rPr lang="en-US" altLang="en-US" dirty="0">
                <a:ea typeface="ヒラギノ角ゴ Pro W3" pitchFamily="122" charset="-128"/>
              </a:rPr>
              <a:t>Chapter 3: External analysis </a:t>
            </a:r>
          </a:p>
          <a:p>
            <a:pPr lvl="1" eaLnBrk="1" hangingPunct="1">
              <a:lnSpc>
                <a:spcPct val="80000"/>
              </a:lnSpc>
            </a:pPr>
            <a:r>
              <a:rPr lang="en-US" altLang="en-US" dirty="0">
                <a:cs typeface="Arial" panose="020B0604020202020204" pitchFamily="34" charset="0"/>
              </a:rPr>
              <a:t>What effects do forces in the external environment have on the firm’s potential to gain and sustain a competitive advantage? </a:t>
            </a:r>
          </a:p>
          <a:p>
            <a:pPr lvl="1" eaLnBrk="1" hangingPunct="1">
              <a:lnSpc>
                <a:spcPct val="80000"/>
              </a:lnSpc>
            </a:pPr>
            <a:r>
              <a:rPr lang="en-US" altLang="en-US" dirty="0">
                <a:cs typeface="Arial" panose="020B0604020202020204" pitchFamily="34" charset="0"/>
              </a:rPr>
              <a:t>How should the firm deal with them? </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Title 1">
            <a:extLst>
              <a:ext uri="{FF2B5EF4-FFF2-40B4-BE49-F238E27FC236}">
                <a16:creationId xmlns:a16="http://schemas.microsoft.com/office/drawing/2014/main" id="{5B71AD7A-346E-46C5-94CB-DB603652864F}"/>
              </a:ext>
            </a:extLst>
          </p:cNvPr>
          <p:cNvSpPr>
            <a:spLocks noGrp="1"/>
          </p:cNvSpPr>
          <p:nvPr>
            <p:ph type="title"/>
          </p:nvPr>
        </p:nvSpPr>
        <p:spPr/>
        <p:txBody>
          <a:bodyPr>
            <a:normAutofit fontScale="90000"/>
          </a:bodyPr>
          <a:lstStyle/>
          <a:p>
            <a:pPr eaLnBrk="1" fontAlgn="auto" hangingPunct="1">
              <a:spcAft>
                <a:spcPts val="0"/>
              </a:spcAft>
              <a:defRPr/>
            </a:pPr>
            <a:r>
              <a:rPr lang="en-US" altLang="en-US" sz="4000" dirty="0">
                <a:ea typeface="ヒラギノ角ゴ Pro W3" pitchFamily="121" charset="-128"/>
              </a:rPr>
              <a:t>Strategy Analysis (A) Topics and Questions </a:t>
            </a:r>
            <a:r>
              <a:rPr lang="en-US" altLang="en-US" sz="2200" dirty="0">
                <a:ea typeface="ヒラギノ角ゴ Pro W3" pitchFamily="121" charset="-128"/>
              </a:rPr>
              <a:t>(2 of 2)</a:t>
            </a:r>
          </a:p>
        </p:txBody>
      </p:sp>
      <p:sp>
        <p:nvSpPr>
          <p:cNvPr id="79875" name="Content Placeholder 2">
            <a:extLst>
              <a:ext uri="{FF2B5EF4-FFF2-40B4-BE49-F238E27FC236}">
                <a16:creationId xmlns:a16="http://schemas.microsoft.com/office/drawing/2014/main" id="{34DD9AD9-C0D7-43CF-B7AD-C2271D60D76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80000"/>
              </a:lnSpc>
              <a:buNone/>
            </a:pPr>
            <a:r>
              <a:rPr lang="en-US" altLang="en-US" dirty="0">
                <a:ea typeface="ヒラギノ角ゴ Pro W3" pitchFamily="122" charset="-128"/>
              </a:rPr>
              <a:t>Chapter 4: Internal analysis</a:t>
            </a:r>
          </a:p>
          <a:p>
            <a:pPr lvl="1" eaLnBrk="1" hangingPunct="1">
              <a:lnSpc>
                <a:spcPct val="80000"/>
              </a:lnSpc>
            </a:pPr>
            <a:r>
              <a:rPr lang="en-US" altLang="en-US" dirty="0">
                <a:cs typeface="Arial" panose="020B0604020202020204" pitchFamily="34" charset="0"/>
              </a:rPr>
              <a:t>What effects do internal resources, capabilities, and core competencies have on the firm’s potential to gain and sustain a competitive advantage? </a:t>
            </a:r>
          </a:p>
          <a:p>
            <a:pPr lvl="1" eaLnBrk="1" hangingPunct="1">
              <a:lnSpc>
                <a:spcPct val="80000"/>
              </a:lnSpc>
            </a:pPr>
            <a:r>
              <a:rPr lang="en-US" altLang="en-US" dirty="0">
                <a:cs typeface="Arial" panose="020B0604020202020204" pitchFamily="34" charset="0"/>
              </a:rPr>
              <a:t>How should the firm leverage them for competitive advantage? </a:t>
            </a:r>
          </a:p>
          <a:p>
            <a:pPr marL="0" indent="0" eaLnBrk="1" hangingPunct="1">
              <a:lnSpc>
                <a:spcPct val="80000"/>
              </a:lnSpc>
              <a:buNone/>
            </a:pPr>
            <a:r>
              <a:rPr lang="en-US" altLang="en-US" dirty="0">
                <a:ea typeface="ヒラギノ角ゴ Pro W3" pitchFamily="122" charset="-128"/>
              </a:rPr>
              <a:t>Chapter 5: Competitive advantage, firm performance, and business models</a:t>
            </a:r>
          </a:p>
          <a:p>
            <a:pPr lvl="1" eaLnBrk="1" hangingPunct="1">
              <a:lnSpc>
                <a:spcPct val="80000"/>
              </a:lnSpc>
            </a:pPr>
            <a:r>
              <a:rPr lang="en-US" altLang="en-US" dirty="0">
                <a:cs typeface="Arial" panose="020B0604020202020204" pitchFamily="34" charset="0"/>
              </a:rPr>
              <a:t>How does the firm make money? </a:t>
            </a:r>
          </a:p>
          <a:p>
            <a:pPr lvl="1" eaLnBrk="1" hangingPunct="1">
              <a:lnSpc>
                <a:spcPct val="80000"/>
              </a:lnSpc>
            </a:pPr>
            <a:r>
              <a:rPr lang="en-US" altLang="en-US" dirty="0">
                <a:cs typeface="Arial" panose="020B0604020202020204" pitchFamily="34" charset="0"/>
              </a:rPr>
              <a:t>How can one assess and measure competitive advantage? </a:t>
            </a:r>
          </a:p>
          <a:p>
            <a:pPr lvl="1" eaLnBrk="1" hangingPunct="1">
              <a:lnSpc>
                <a:spcPct val="80000"/>
              </a:lnSpc>
            </a:pPr>
            <a:r>
              <a:rPr lang="en-US" altLang="en-US" dirty="0">
                <a:cs typeface="Arial" panose="020B0604020202020204" pitchFamily="34" charset="0"/>
              </a:rPr>
              <a:t>What is the relationship between competitive advantage and firm performance?</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3003BB44-BBE9-472F-89EF-A31349B89892}"/>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Strategy Formulation (F) Topics and Questions</a:t>
            </a:r>
          </a:p>
        </p:txBody>
      </p:sp>
      <p:sp>
        <p:nvSpPr>
          <p:cNvPr id="81923" name="Content Placeholder 2">
            <a:extLst>
              <a:ext uri="{FF2B5EF4-FFF2-40B4-BE49-F238E27FC236}">
                <a16:creationId xmlns:a16="http://schemas.microsoft.com/office/drawing/2014/main" id="{9D8AE285-D563-408E-B46E-48D75741F1C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dirty="0">
                <a:ea typeface="ヒラギノ角ゴ Pro W3" pitchFamily="122" charset="-128"/>
              </a:rPr>
              <a:t>Chapters 6 and 7: Business strategy</a:t>
            </a:r>
          </a:p>
          <a:p>
            <a:pPr lvl="1" eaLnBrk="1" hangingPunct="1"/>
            <a:r>
              <a:rPr lang="en-US" altLang="en-US" dirty="0">
                <a:cs typeface="Arial" panose="020B0604020202020204" pitchFamily="34" charset="0"/>
              </a:rPr>
              <a:t>How should the firm compete: cost leadership, differentiation, or value innovation?</a:t>
            </a:r>
          </a:p>
          <a:p>
            <a:pPr marL="0" indent="0" eaLnBrk="1" hangingPunct="1">
              <a:buNone/>
            </a:pPr>
            <a:r>
              <a:rPr lang="en-US" altLang="en-US" dirty="0">
                <a:ea typeface="ヒラギノ角ゴ Pro W3" pitchFamily="122" charset="-128"/>
              </a:rPr>
              <a:t>Chapters 8 and 9: Corporate strategy</a:t>
            </a:r>
          </a:p>
          <a:p>
            <a:pPr lvl="1" eaLnBrk="1" hangingPunct="1"/>
            <a:r>
              <a:rPr lang="en-US" altLang="en-US" dirty="0">
                <a:cs typeface="Arial" panose="020B0604020202020204" pitchFamily="34" charset="0"/>
              </a:rPr>
              <a:t>Where should the firm compete: industry, markets, and geography? </a:t>
            </a:r>
          </a:p>
          <a:p>
            <a:pPr marL="0" indent="0" eaLnBrk="1" hangingPunct="1">
              <a:buNone/>
            </a:pPr>
            <a:r>
              <a:rPr lang="en-US" altLang="en-US" dirty="0">
                <a:ea typeface="ヒラギノ角ゴ Pro W3" pitchFamily="122" charset="-128"/>
              </a:rPr>
              <a:t>Chapter 10: Global strategy</a:t>
            </a:r>
          </a:p>
          <a:p>
            <a:pPr lvl="1" eaLnBrk="1" hangingPunct="1"/>
            <a:r>
              <a:rPr lang="en-US" altLang="en-US" dirty="0">
                <a:cs typeface="Arial" panose="020B0604020202020204" pitchFamily="34" charset="0"/>
              </a:rPr>
              <a:t>How and where should the firm compete: local, regional, national, or international?</a:t>
            </a:r>
            <a:endParaRPr lang="en-US" altLang="en-US" dirty="0">
              <a:ea typeface="ヒラギノ角ゴ Pro W3" pitchFamily="122" charset="-128"/>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id="{F7E1BA29-E0A9-4852-B4BF-53DF360956DA}"/>
              </a:ext>
            </a:extLst>
          </p:cNvPr>
          <p:cNvSpPr>
            <a:spLocks noGrp="1" noChangeArrowheads="1"/>
          </p:cNvSpPr>
          <p:nvPr>
            <p:ph type="title"/>
          </p:nvPr>
        </p:nvSpPr>
        <p:spPr bwMode="auto">
          <a:xfrm>
            <a:off x="0" y="2857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400">
                <a:ea typeface="ヒラギノ角ゴ Pro W3" pitchFamily="122" charset="-128"/>
              </a:rPr>
              <a:t>Strategy Implementation (I) Topics and Questions</a:t>
            </a:r>
          </a:p>
        </p:txBody>
      </p:sp>
      <p:sp>
        <p:nvSpPr>
          <p:cNvPr id="83971" name="Content Placeholder 2">
            <a:extLst>
              <a:ext uri="{FF2B5EF4-FFF2-40B4-BE49-F238E27FC236}">
                <a16:creationId xmlns:a16="http://schemas.microsoft.com/office/drawing/2014/main" id="{6C4B51B4-917E-4290-9B82-2752B393216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dirty="0">
                <a:ea typeface="ヒラギノ角ゴ Pro W3" pitchFamily="122" charset="-128"/>
              </a:rPr>
              <a:t>Chapter 11: Organizational design </a:t>
            </a:r>
          </a:p>
          <a:p>
            <a:pPr lvl="1" eaLnBrk="1" hangingPunct="1"/>
            <a:r>
              <a:rPr lang="en-US" altLang="en-US" dirty="0">
                <a:cs typeface="Arial" panose="020B0604020202020204" pitchFamily="34" charset="0"/>
              </a:rPr>
              <a:t>How should the firm organize to turn the formulated strategy into action?</a:t>
            </a:r>
          </a:p>
          <a:p>
            <a:pPr marL="0" indent="0" eaLnBrk="1" hangingPunct="1">
              <a:buNone/>
            </a:pPr>
            <a:r>
              <a:rPr lang="en-US" altLang="en-US" dirty="0">
                <a:ea typeface="ヒラギノ角ゴ Pro W3" pitchFamily="122" charset="-128"/>
              </a:rPr>
              <a:t>Chapter 12: Corporate governance and business ethics</a:t>
            </a:r>
          </a:p>
          <a:p>
            <a:pPr lvl="1" eaLnBrk="1" hangingPunct="1"/>
            <a:r>
              <a:rPr lang="en-US" altLang="en-US" dirty="0">
                <a:cs typeface="Arial" panose="020B0604020202020204" pitchFamily="34" charset="0"/>
              </a:rPr>
              <a:t>What type of corporate governance is most effective? </a:t>
            </a:r>
          </a:p>
          <a:p>
            <a:pPr lvl="1" eaLnBrk="1" hangingPunct="1"/>
            <a:r>
              <a:rPr lang="en-US" altLang="en-US" dirty="0">
                <a:cs typeface="Arial" panose="020B0604020202020204" pitchFamily="34" charset="0"/>
              </a:rPr>
              <a:t>How does the firm anchor strategic decisions in business ethics? </a:t>
            </a:r>
            <a:endParaRPr lang="en-US" altLang="en-US" dirty="0">
              <a:ea typeface="ヒラギノ角ゴ Pro W3" pitchFamily="122" charset="-128"/>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43327A-C24D-425B-97E1-3E67CC770AF1}"/>
              </a:ext>
            </a:extLst>
          </p:cNvPr>
          <p:cNvSpPr>
            <a:spLocks noGrp="1"/>
          </p:cNvSpPr>
          <p:nvPr>
            <p:ph type="title"/>
          </p:nvPr>
        </p:nvSpPr>
        <p:spPr bwMode="auto">
          <a:xfrm>
            <a:off x="0" y="2895600"/>
            <a:ext cx="9144000" cy="13541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Tree>
    <p:extLst>
      <p:ext uri="{BB962C8B-B14F-4D97-AF65-F5344CB8AC3E}">
        <p14:creationId xmlns:p14="http://schemas.microsoft.com/office/powerpoint/2010/main" val="454579657"/>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6018" name="Title 11">
            <a:extLst>
              <a:ext uri="{FF2B5EF4-FFF2-40B4-BE49-F238E27FC236}">
                <a16:creationId xmlns:a16="http://schemas.microsoft.com/office/drawing/2014/main" id="{D15A6ED6-9F62-4953-8A29-65180E1A423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t>Appendix 1 </a:t>
            </a:r>
            <a:r>
              <a:rPr lang="en-US" altLang="en-US">
                <a:ea typeface="ヒラギノ角ゴ Pro W3" pitchFamily="122" charset="-128"/>
              </a:rPr>
              <a:t>The AFI Strategy Framework</a:t>
            </a:r>
            <a:endParaRPr lang="en-US" altLang="en-US"/>
          </a:p>
        </p:txBody>
      </p:sp>
      <p:sp>
        <p:nvSpPr>
          <p:cNvPr id="86019" name="Content Placeholder 12">
            <a:extLst>
              <a:ext uri="{FF2B5EF4-FFF2-40B4-BE49-F238E27FC236}">
                <a16:creationId xmlns:a16="http://schemas.microsoft.com/office/drawing/2014/main" id="{11E32AFE-6111-4FBE-AB51-887CC5F06F6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1300" dirty="0"/>
              <a:t>This image shows several circles, representing the main themes from the textbook, as well as how the chapters map into each theme. 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eaLnBrk="1" hangingPunct="1">
              <a:buFont typeface="Arial" panose="020B0604020202020204" pitchFamily="34" charset="0"/>
              <a:buNone/>
            </a:pPr>
            <a:r>
              <a:rPr lang="en-US" altLang="en-US" sz="1300" dirty="0"/>
              <a:t>Each of these outer five circles have a brief description beside them to explain what the circle means:</a:t>
            </a:r>
          </a:p>
          <a:p>
            <a:pPr marL="0" indent="0" eaLnBrk="1" hangingPunct="1">
              <a:buFont typeface="Arial" panose="020B0604020202020204" pitchFamily="34" charset="0"/>
              <a:buNone/>
            </a:pPr>
            <a:r>
              <a:rPr lang="en-US" altLang="en-US" sz="1300" dirty="0"/>
              <a:t>Under the first outer circle titled "Getting Started," it says: Part 1, Strategy Analysis, "What is Strategy (Chapter 1)" and "Strategic Leadership: Managing the Strategy Process (Chapter 2)."</a:t>
            </a:r>
          </a:p>
          <a:p>
            <a:pPr marL="0" indent="0" eaLnBrk="1" hangingPunct="1">
              <a:buFont typeface="Arial" panose="020B0604020202020204" pitchFamily="34" charset="0"/>
              <a:buNone/>
            </a:pPr>
            <a:r>
              <a:rPr lang="en-US" altLang="en-US" sz="13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eaLnBrk="1" hangingPunct="1">
              <a:buFont typeface="Arial" panose="020B0604020202020204" pitchFamily="34" charset="0"/>
              <a:buNone/>
            </a:pPr>
            <a:r>
              <a:rPr lang="en-US" altLang="en-US" sz="13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eaLnBrk="1" hangingPunct="1">
              <a:buFont typeface="Arial" panose="020B0604020202020204" pitchFamily="34" charset="0"/>
              <a:buNone/>
            </a:pPr>
            <a:r>
              <a:rPr lang="en-US" altLang="en-US" sz="13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eaLnBrk="1" hangingPunct="1">
              <a:buFont typeface="Arial" panose="020B0604020202020204" pitchFamily="34" charset="0"/>
              <a:buNone/>
            </a:pPr>
            <a:r>
              <a:rPr lang="en-US" altLang="en-US" sz="1300" dirty="0"/>
              <a:t>Under the fifth outer circle titled "Implementation," it says: Part 3, Strategy Implementation, "Organizational Design: Structure, Culture and Control (Chapter 11)," and "Corporate Governance and Business Ethics (Chapter 12)."</a:t>
            </a:r>
            <a:endParaRPr lang="en-US" altLang="en-US" dirty="0"/>
          </a:p>
        </p:txBody>
      </p:sp>
      <p:sp>
        <p:nvSpPr>
          <p:cNvPr id="86020" name="Text Placeholder 14">
            <a:extLst>
              <a:ext uri="{FF2B5EF4-FFF2-40B4-BE49-F238E27FC236}">
                <a16:creationId xmlns:a16="http://schemas.microsoft.com/office/drawing/2014/main" id="{FFDEE92F-845E-4D10-9D80-39E3FE3277C0}"/>
              </a:ext>
            </a:extLst>
          </p:cNvPr>
          <p:cNvSpPr>
            <a:spLocks noGrp="1"/>
          </p:cNvSpPr>
          <p:nvPr>
            <p:ph type="body" sz="quarter" idx="16"/>
          </p:nvPr>
        </p:nvSpPr>
        <p:spPr bwMode="auto">
          <a:xfrm>
            <a:off x="3886200" y="6553200"/>
            <a:ext cx="13716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hlinkClick r:id="rId3" action="ppaction://hlinksldjump"/>
              </a:rPr>
              <a:t>Return to slide</a:t>
            </a:r>
            <a:endParaRPr lang="en-US" altLang="en-US"/>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8066" name="Title 11">
            <a:extLst>
              <a:ext uri="{FF2B5EF4-FFF2-40B4-BE49-F238E27FC236}">
                <a16:creationId xmlns:a16="http://schemas.microsoft.com/office/drawing/2014/main" id="{7D1F13FD-58BD-4567-BDC9-BDB918099B6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t>Appendix 2 </a:t>
            </a:r>
            <a:r>
              <a:rPr lang="en-US" altLang="en-US">
                <a:ea typeface="ヒラギノ角ゴ Pro W3" pitchFamily="122" charset="-128"/>
              </a:rPr>
              <a:t>The AFI Strategy Framework</a:t>
            </a:r>
            <a:endParaRPr lang="en-US" altLang="en-US"/>
          </a:p>
        </p:txBody>
      </p:sp>
      <p:sp>
        <p:nvSpPr>
          <p:cNvPr id="88067" name="Content Placeholder 12">
            <a:extLst>
              <a:ext uri="{FF2B5EF4-FFF2-40B4-BE49-F238E27FC236}">
                <a16:creationId xmlns:a16="http://schemas.microsoft.com/office/drawing/2014/main" id="{CF2E126E-1809-427D-A5A3-F28E2E3468D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1300" dirty="0"/>
              <a:t>This image shows several circles, representing the main themes from the textbook, as well as how the chapters map into each theme. 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eaLnBrk="1" hangingPunct="1">
              <a:buFont typeface="Arial" panose="020B0604020202020204" pitchFamily="34" charset="0"/>
              <a:buNone/>
            </a:pPr>
            <a:r>
              <a:rPr lang="en-US" altLang="en-US" sz="1300" dirty="0"/>
              <a:t>Each of these outer five circles have a brief description beside them to explain what the circle means:</a:t>
            </a:r>
          </a:p>
          <a:p>
            <a:pPr marL="0" indent="0" eaLnBrk="1" hangingPunct="1">
              <a:buFont typeface="Arial" panose="020B0604020202020204" pitchFamily="34" charset="0"/>
              <a:buNone/>
            </a:pPr>
            <a:r>
              <a:rPr lang="en-US" altLang="en-US" sz="1300" dirty="0"/>
              <a:t>Under the first outer circle titled "Getting Started," it says: Part 1, Strategy Analysis, "What is Strategy (Chapter 1)" and "Strategic Leadership: Managing the Strategy Process (Chapter 2)."</a:t>
            </a:r>
          </a:p>
          <a:p>
            <a:pPr marL="0" indent="0" eaLnBrk="1" hangingPunct="1">
              <a:buFont typeface="Arial" panose="020B0604020202020204" pitchFamily="34" charset="0"/>
              <a:buNone/>
            </a:pPr>
            <a:r>
              <a:rPr lang="en-US" altLang="en-US" sz="13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eaLnBrk="1" hangingPunct="1">
              <a:buFont typeface="Arial" panose="020B0604020202020204" pitchFamily="34" charset="0"/>
              <a:buNone/>
            </a:pPr>
            <a:r>
              <a:rPr lang="en-US" altLang="en-US" sz="13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eaLnBrk="1" hangingPunct="1">
              <a:buFont typeface="Arial" panose="020B0604020202020204" pitchFamily="34" charset="0"/>
              <a:buNone/>
            </a:pPr>
            <a:r>
              <a:rPr lang="en-US" altLang="en-US" sz="13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eaLnBrk="1" hangingPunct="1">
              <a:buFont typeface="Arial" panose="020B0604020202020204" pitchFamily="34" charset="0"/>
              <a:buNone/>
            </a:pPr>
            <a:r>
              <a:rPr lang="en-US" altLang="en-US" sz="1300" dirty="0"/>
              <a:t>Under the fifth outer circle titled "Implementation," it says: Part 3, Strategy Implementation, "Organizational Design: Structure, Culture and Control (Chapter 11)," and "Corporate Governance and Business Ethics (Chapter 12)."</a:t>
            </a:r>
            <a:endParaRPr lang="en-US" altLang="en-US" dirty="0"/>
          </a:p>
        </p:txBody>
      </p:sp>
      <p:sp>
        <p:nvSpPr>
          <p:cNvPr id="88068" name="Text Placeholder 14">
            <a:extLst>
              <a:ext uri="{FF2B5EF4-FFF2-40B4-BE49-F238E27FC236}">
                <a16:creationId xmlns:a16="http://schemas.microsoft.com/office/drawing/2014/main" id="{49107E5E-5167-4ED5-8308-78B0F21F32FE}"/>
              </a:ext>
            </a:extLst>
          </p:cNvPr>
          <p:cNvSpPr>
            <a:spLocks noGrp="1"/>
          </p:cNvSpPr>
          <p:nvPr>
            <p:ph type="body" sz="quarter" idx="16"/>
          </p:nvPr>
        </p:nvSpPr>
        <p:spPr bwMode="auto">
          <a:xfrm>
            <a:off x="3886200" y="6553200"/>
            <a:ext cx="13716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hlinkClick r:id="rId3" action="ppaction://hlinksldjump"/>
              </a:rPr>
              <a:t>Return to slide</a:t>
            </a:r>
            <a:endParaRPr lang="en-US"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8F12684C-2CC8-4D33-8F33-1442C173D21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Strategy</a:t>
            </a:r>
          </a:p>
        </p:txBody>
      </p:sp>
      <p:sp>
        <p:nvSpPr>
          <p:cNvPr id="20483" name="Content Placeholder 2">
            <a:extLst>
              <a:ext uri="{FF2B5EF4-FFF2-40B4-BE49-F238E27FC236}">
                <a16:creationId xmlns:a16="http://schemas.microsoft.com/office/drawing/2014/main" id="{43259FB9-B6E0-4FCF-8A00-768B0EF7F99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80000"/>
              </a:lnSpc>
              <a:buNone/>
            </a:pPr>
            <a:r>
              <a:rPr lang="en-US" altLang="en-US" dirty="0">
                <a:ea typeface="ヒラギノ角ゴ Pro W3" pitchFamily="122" charset="-128"/>
              </a:rPr>
              <a:t>A set of goal-directed actions a firm takes to gain and sustain superior performance </a:t>
            </a:r>
            <a:r>
              <a:rPr lang="en-US" altLang="en-US" i="1" dirty="0">
                <a:ea typeface="ヒラギノ角ゴ Pro W3" pitchFamily="122" charset="-128"/>
              </a:rPr>
              <a:t>relative</a:t>
            </a:r>
            <a:r>
              <a:rPr lang="en-US" altLang="en-US" dirty="0">
                <a:ea typeface="ヒラギノ角ゴ Pro W3" pitchFamily="122" charset="-128"/>
              </a:rPr>
              <a:t> to competitors.</a:t>
            </a:r>
          </a:p>
          <a:p>
            <a:pPr marL="0" indent="0" eaLnBrk="1" hangingPunct="1">
              <a:lnSpc>
                <a:spcPct val="80000"/>
              </a:lnSpc>
              <a:buNone/>
            </a:pPr>
            <a:r>
              <a:rPr lang="en-US" altLang="en-US" dirty="0">
                <a:ea typeface="ヒラギノ角ゴ Pro W3" pitchFamily="122" charset="-128"/>
              </a:rPr>
              <a:t>To achieve superior performance, companies compete for resources: </a:t>
            </a:r>
          </a:p>
          <a:p>
            <a:pPr lvl="1" eaLnBrk="1" hangingPunct="1">
              <a:lnSpc>
                <a:spcPct val="80000"/>
              </a:lnSpc>
            </a:pPr>
            <a:r>
              <a:rPr lang="en-US" altLang="en-US" dirty="0">
                <a:cs typeface="Arial" panose="020B0604020202020204" pitchFamily="34" charset="0"/>
              </a:rPr>
              <a:t>New ventures: financial and human capital</a:t>
            </a:r>
          </a:p>
          <a:p>
            <a:pPr lvl="1" eaLnBrk="1" hangingPunct="1">
              <a:lnSpc>
                <a:spcPct val="80000"/>
              </a:lnSpc>
            </a:pPr>
            <a:r>
              <a:rPr lang="en-US" altLang="en-US" dirty="0">
                <a:cs typeface="Arial" panose="020B0604020202020204" pitchFamily="34" charset="0"/>
              </a:rPr>
              <a:t>Existing companies: profitable growth</a:t>
            </a:r>
          </a:p>
          <a:p>
            <a:pPr lvl="1" eaLnBrk="1" hangingPunct="1">
              <a:lnSpc>
                <a:spcPct val="80000"/>
              </a:lnSpc>
            </a:pPr>
            <a:r>
              <a:rPr lang="en-US" altLang="en-US" dirty="0">
                <a:cs typeface="Arial" panose="020B0604020202020204" pitchFamily="34" charset="0"/>
              </a:rPr>
              <a:t>Charities: donations</a:t>
            </a:r>
          </a:p>
          <a:p>
            <a:pPr lvl="1" eaLnBrk="1" hangingPunct="1">
              <a:lnSpc>
                <a:spcPct val="80000"/>
              </a:lnSpc>
            </a:pPr>
            <a:r>
              <a:rPr lang="en-US" altLang="en-US" dirty="0">
                <a:cs typeface="Arial" panose="020B0604020202020204" pitchFamily="34" charset="0"/>
              </a:rPr>
              <a:t>Universities: the best students and professors</a:t>
            </a:r>
          </a:p>
          <a:p>
            <a:pPr lvl="1" eaLnBrk="1" hangingPunct="1">
              <a:lnSpc>
                <a:spcPct val="80000"/>
              </a:lnSpc>
            </a:pPr>
            <a:r>
              <a:rPr lang="en-US" altLang="en-US" dirty="0">
                <a:cs typeface="Arial" panose="020B0604020202020204" pitchFamily="34" charset="0"/>
              </a:rPr>
              <a:t>Sports teams: championships</a:t>
            </a:r>
          </a:p>
          <a:p>
            <a:pPr lvl="1" eaLnBrk="1" hangingPunct="1">
              <a:lnSpc>
                <a:spcPct val="80000"/>
              </a:lnSpc>
            </a:pPr>
            <a:r>
              <a:rPr lang="en-US" altLang="en-US" dirty="0">
                <a:cs typeface="Arial" panose="020B0604020202020204" pitchFamily="34" charset="0"/>
              </a:rPr>
              <a:t>Celebrities: media attention</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7A926EFC-5749-4385-8511-E6A8BC527BD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What Is a Good Strategy?</a:t>
            </a:r>
          </a:p>
        </p:txBody>
      </p:sp>
      <p:sp>
        <p:nvSpPr>
          <p:cNvPr id="22531" name="Content Placeholder 2">
            <a:extLst>
              <a:ext uri="{FF2B5EF4-FFF2-40B4-BE49-F238E27FC236}">
                <a16:creationId xmlns:a16="http://schemas.microsoft.com/office/drawing/2014/main" id="{55193D0B-D6C7-47E2-B9A5-22395816A3B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lnSpc>
                <a:spcPct val="80000"/>
              </a:lnSpc>
              <a:buNone/>
            </a:pPr>
            <a:r>
              <a:rPr lang="en-US" altLang="en-US" dirty="0">
                <a:ea typeface="ヒラギノ角ゴ Pro W3" pitchFamily="122" charset="-128"/>
              </a:rPr>
              <a:t>A diagnosis of the competitive challenge. </a:t>
            </a:r>
          </a:p>
          <a:p>
            <a:pPr lvl="1" eaLnBrk="1" hangingPunct="1">
              <a:lnSpc>
                <a:spcPct val="80000"/>
              </a:lnSpc>
            </a:pPr>
            <a:r>
              <a:rPr lang="en-US" altLang="en-US" dirty="0">
                <a:ea typeface="ヒラギノ角ゴ Pro W3" pitchFamily="122" charset="-128"/>
              </a:rPr>
              <a:t>Analysis</a:t>
            </a:r>
          </a:p>
          <a:p>
            <a:pPr eaLnBrk="1" hangingPunct="1">
              <a:lnSpc>
                <a:spcPct val="80000"/>
              </a:lnSpc>
            </a:pPr>
            <a:r>
              <a:rPr lang="en-US" altLang="en-US" dirty="0">
                <a:ea typeface="ヒラギノ角ゴ Pro W3" pitchFamily="122" charset="-128"/>
              </a:rPr>
              <a:t>A guiding policy to address the competitive challenge. </a:t>
            </a:r>
          </a:p>
          <a:p>
            <a:pPr lvl="1" eaLnBrk="1" hangingPunct="1">
              <a:lnSpc>
                <a:spcPct val="80000"/>
              </a:lnSpc>
            </a:pPr>
            <a:r>
              <a:rPr lang="en-US" altLang="en-US" dirty="0">
                <a:ea typeface="ヒラギノ角ゴ Pro W3" pitchFamily="122" charset="-128"/>
              </a:rPr>
              <a:t>Formulation</a:t>
            </a:r>
          </a:p>
          <a:p>
            <a:pPr marL="0" indent="0" eaLnBrk="1" hangingPunct="1">
              <a:lnSpc>
                <a:spcPct val="80000"/>
              </a:lnSpc>
              <a:buNone/>
            </a:pPr>
            <a:r>
              <a:rPr lang="en-US" altLang="en-US" dirty="0">
                <a:ea typeface="ヒラギノ角ゴ Pro W3" pitchFamily="122" charset="-128"/>
              </a:rPr>
              <a:t>A set of coherent actions to implement the firm’s guiding policy. </a:t>
            </a:r>
          </a:p>
          <a:p>
            <a:pPr lvl="1" eaLnBrk="1" hangingPunct="1">
              <a:lnSpc>
                <a:spcPct val="80000"/>
              </a:lnSpc>
            </a:pPr>
            <a:r>
              <a:rPr lang="en-US" altLang="en-US" dirty="0">
                <a:ea typeface="ヒラギノ角ゴ Pro W3" pitchFamily="122" charset="-128"/>
              </a:rPr>
              <a:t>Implementation</a:t>
            </a:r>
            <a:endParaRPr lang="en-US" altLang="en-US" dirty="0">
              <a:cs typeface="Arial" panose="020B0604020202020204" pitchFamily="34"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itle 1">
            <a:extLst>
              <a:ext uri="{FF2B5EF4-FFF2-40B4-BE49-F238E27FC236}">
                <a16:creationId xmlns:a16="http://schemas.microsoft.com/office/drawing/2014/main" id="{C105E1DB-5DA3-4B97-B850-8E3707F890D9}"/>
              </a:ext>
            </a:extLst>
          </p:cNvPr>
          <p:cNvSpPr>
            <a:spLocks noGrp="1"/>
          </p:cNvSpPr>
          <p:nvPr>
            <p:ph type="title"/>
          </p:nvPr>
        </p:nvSpPr>
        <p:spPr/>
        <p:txBody>
          <a:bodyPr>
            <a:normAutofit fontScale="90000"/>
          </a:bodyPr>
          <a:lstStyle/>
          <a:p>
            <a:pPr eaLnBrk="1" fontAlgn="auto" hangingPunct="1">
              <a:spcAft>
                <a:spcPts val="0"/>
              </a:spcAft>
              <a:defRPr/>
            </a:pPr>
            <a:r>
              <a:rPr lang="en-US" dirty="0">
                <a:latin typeface="Arial" charset="0"/>
                <a:cs typeface="Arial" charset="0"/>
              </a:rPr>
              <a:t>Elements of a Good Strategy: Analysis</a:t>
            </a:r>
          </a:p>
        </p:txBody>
      </p:sp>
      <p:sp>
        <p:nvSpPr>
          <p:cNvPr id="6" name="Content Placeholder 2">
            <a:extLst>
              <a:ext uri="{FF2B5EF4-FFF2-40B4-BE49-F238E27FC236}">
                <a16:creationId xmlns:a16="http://schemas.microsoft.com/office/drawing/2014/main" id="{28E16255-1F48-4828-A0B7-42F2752D51CD}"/>
              </a:ext>
            </a:extLst>
          </p:cNvPr>
          <p:cNvSpPr>
            <a:spLocks noGrp="1"/>
          </p:cNvSpPr>
          <p:nvPr>
            <p:ph idx="1"/>
          </p:nvPr>
        </p:nvSpPr>
        <p:spPr>
          <a:xfrm>
            <a:off x="228600" y="1544638"/>
            <a:ext cx="8229600" cy="5237162"/>
          </a:xfrm>
          <a:ln w="38100"/>
        </p:spPr>
        <p:txBody>
          <a:bodyPr rtlCol="0">
            <a:normAutofit/>
          </a:bodyPr>
          <a:lstStyle/>
          <a:p>
            <a:pPr marL="0" indent="0" eaLnBrk="1" fontAlgn="auto" hangingPunct="1">
              <a:lnSpc>
                <a:spcPct val="80000"/>
              </a:lnSpc>
              <a:spcBef>
                <a:spcPts val="600"/>
              </a:spcBef>
              <a:spcAft>
                <a:spcPts val="600"/>
              </a:spcAft>
              <a:buNone/>
              <a:defRPr/>
            </a:pPr>
            <a:r>
              <a:rPr lang="en-US" altLang="en-US" dirty="0"/>
              <a:t>Diagnosis of the competitive challenge</a:t>
            </a:r>
          </a:p>
          <a:p>
            <a:pPr marL="0" indent="0" eaLnBrk="1" fontAlgn="auto" hangingPunct="1">
              <a:lnSpc>
                <a:spcPct val="80000"/>
              </a:lnSpc>
              <a:spcBef>
                <a:spcPts val="600"/>
              </a:spcBef>
              <a:spcAft>
                <a:spcPts val="600"/>
              </a:spcAft>
              <a:buNone/>
              <a:defRPr/>
            </a:pPr>
            <a:r>
              <a:rPr lang="en-US" altLang="en-US" dirty="0"/>
              <a:t>Analysis of the firm’s internal and external environments</a:t>
            </a:r>
          </a:p>
          <a:p>
            <a:pPr marL="0" indent="0" algn="ctr" eaLnBrk="1" fontAlgn="auto" hangingPunct="1">
              <a:spcBef>
                <a:spcPts val="600"/>
              </a:spcBef>
              <a:spcAft>
                <a:spcPts val="0"/>
              </a:spcAft>
              <a:buFont typeface="Arial" panose="020B0604020202020204" pitchFamily="34" charset="0"/>
              <a:buNone/>
              <a:defRPr/>
            </a:pPr>
            <a:endParaRPr lang="en-US" b="1" u="sng" dirty="0"/>
          </a:p>
          <a:p>
            <a:pPr marL="0" indent="0" algn="ctr" eaLnBrk="1" fontAlgn="auto" hangingPunct="1">
              <a:spcBef>
                <a:spcPts val="600"/>
              </a:spcBef>
              <a:spcAft>
                <a:spcPts val="0"/>
              </a:spcAft>
              <a:buFont typeface="Arial" panose="020B0604020202020204" pitchFamily="34" charset="0"/>
              <a:buNone/>
              <a:defRPr/>
            </a:pPr>
            <a:r>
              <a:rPr lang="en-US" u="sng" dirty="0">
                <a:solidFill>
                  <a:srgbClr val="336699"/>
                </a:solidFill>
              </a:rPr>
              <a:t>Example: Tesla</a:t>
            </a:r>
          </a:p>
          <a:p>
            <a:pPr marL="0" indent="0" eaLnBrk="1" fontAlgn="auto" hangingPunct="1">
              <a:spcBef>
                <a:spcPts val="600"/>
              </a:spcBef>
              <a:spcAft>
                <a:spcPts val="0"/>
              </a:spcAft>
              <a:buNone/>
              <a:defRPr/>
            </a:pPr>
            <a:r>
              <a:rPr lang="en-US" dirty="0"/>
              <a:t>Vision: “accelerate the world’s transition to sustainable transport.”</a:t>
            </a:r>
          </a:p>
          <a:p>
            <a:pPr marL="0" indent="0" eaLnBrk="1" fontAlgn="auto" hangingPunct="1">
              <a:spcBef>
                <a:spcPts val="600"/>
              </a:spcBef>
              <a:spcAft>
                <a:spcPts val="0"/>
              </a:spcAft>
              <a:buNone/>
              <a:defRPr/>
            </a:pPr>
            <a:r>
              <a:rPr lang="en-US" dirty="0"/>
              <a:t>Goal: zero-emission electric vehicles that are attractive and affordable</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Title 1">
            <a:extLst>
              <a:ext uri="{FF2B5EF4-FFF2-40B4-BE49-F238E27FC236}">
                <a16:creationId xmlns:a16="http://schemas.microsoft.com/office/drawing/2014/main" id="{CEFBFDF4-0190-42BA-9F62-92CB8336BE2B}"/>
              </a:ext>
            </a:extLst>
          </p:cNvPr>
          <p:cNvSpPr>
            <a:spLocks noGrp="1"/>
          </p:cNvSpPr>
          <p:nvPr>
            <p:ph type="title"/>
          </p:nvPr>
        </p:nvSpPr>
        <p:spPr/>
        <p:txBody>
          <a:bodyPr>
            <a:normAutofit fontScale="90000"/>
          </a:bodyPr>
          <a:lstStyle/>
          <a:p>
            <a:pPr eaLnBrk="1" fontAlgn="auto" hangingPunct="1">
              <a:spcAft>
                <a:spcPts val="0"/>
              </a:spcAft>
              <a:defRPr/>
            </a:pPr>
            <a:r>
              <a:rPr lang="en-US" dirty="0">
                <a:latin typeface="Arial" charset="0"/>
                <a:cs typeface="Arial" charset="0"/>
              </a:rPr>
              <a:t>Elements of a Good Strategy: Formulation</a:t>
            </a:r>
          </a:p>
        </p:txBody>
      </p:sp>
      <p:sp>
        <p:nvSpPr>
          <p:cNvPr id="8" name="Content Placeholder 2">
            <a:extLst>
              <a:ext uri="{FF2B5EF4-FFF2-40B4-BE49-F238E27FC236}">
                <a16:creationId xmlns:a16="http://schemas.microsoft.com/office/drawing/2014/main" id="{72F2901D-D5E7-4DDC-9A7E-EEDADB698702}"/>
              </a:ext>
            </a:extLst>
          </p:cNvPr>
          <p:cNvSpPr>
            <a:spLocks noGrp="1"/>
          </p:cNvSpPr>
          <p:nvPr>
            <p:ph idx="1"/>
          </p:nvPr>
        </p:nvSpPr>
        <p:spPr>
          <a:xfrm>
            <a:off x="304800" y="1511300"/>
            <a:ext cx="8229600" cy="4889500"/>
          </a:xfrm>
          <a:ln w="38100"/>
        </p:spPr>
        <p:txBody>
          <a:bodyPr rtlCol="0">
            <a:normAutofit/>
          </a:bodyPr>
          <a:lstStyle/>
          <a:p>
            <a:pPr marL="0" indent="0" eaLnBrk="1" fontAlgn="auto" hangingPunct="1">
              <a:lnSpc>
                <a:spcPct val="80000"/>
              </a:lnSpc>
              <a:buNone/>
              <a:defRPr/>
            </a:pPr>
            <a:r>
              <a:rPr lang="en-US" altLang="en-US" dirty="0"/>
              <a:t>Effective guiding policy</a:t>
            </a:r>
          </a:p>
          <a:p>
            <a:pPr marL="0" indent="0" eaLnBrk="1" fontAlgn="auto" hangingPunct="1">
              <a:lnSpc>
                <a:spcPct val="80000"/>
              </a:lnSpc>
              <a:buNone/>
              <a:defRPr/>
            </a:pPr>
            <a:r>
              <a:rPr lang="en-US" altLang="en-US" dirty="0"/>
              <a:t>Backed by strategic commitments</a:t>
            </a:r>
          </a:p>
          <a:p>
            <a:pPr lvl="1" eaLnBrk="1" fontAlgn="auto" hangingPunct="1">
              <a:lnSpc>
                <a:spcPct val="80000"/>
              </a:lnSpc>
              <a:defRPr/>
            </a:pPr>
            <a:r>
              <a:rPr lang="en-US" altLang="en-US" dirty="0"/>
              <a:t>Investments</a:t>
            </a:r>
          </a:p>
          <a:p>
            <a:pPr lvl="1" eaLnBrk="1" fontAlgn="auto" hangingPunct="1">
              <a:lnSpc>
                <a:spcPct val="80000"/>
              </a:lnSpc>
              <a:defRPr/>
            </a:pPr>
            <a:r>
              <a:rPr lang="en-US" altLang="en-US" dirty="0"/>
              <a:t>Changes</a:t>
            </a:r>
          </a:p>
          <a:p>
            <a:pPr marL="0" indent="0" algn="ctr" eaLnBrk="1" fontAlgn="auto" hangingPunct="1">
              <a:spcAft>
                <a:spcPts val="0"/>
              </a:spcAft>
              <a:buFont typeface="Arial" panose="020B0604020202020204" pitchFamily="34" charset="0"/>
              <a:buNone/>
              <a:defRPr/>
            </a:pPr>
            <a:endParaRPr lang="en-US" b="1" u="sng" dirty="0"/>
          </a:p>
          <a:p>
            <a:pPr marL="0" indent="0" algn="ctr" eaLnBrk="1" fontAlgn="auto" hangingPunct="1">
              <a:spcAft>
                <a:spcPts val="0"/>
              </a:spcAft>
              <a:buFont typeface="Arial" panose="020B0604020202020204" pitchFamily="34" charset="0"/>
              <a:buNone/>
              <a:defRPr/>
            </a:pPr>
            <a:r>
              <a:rPr lang="en-US" u="sng" dirty="0">
                <a:solidFill>
                  <a:srgbClr val="336699"/>
                </a:solidFill>
              </a:rPr>
              <a:t>Example: Tesla</a:t>
            </a:r>
          </a:p>
          <a:p>
            <a:pPr marL="0" indent="0" eaLnBrk="1" fontAlgn="auto" hangingPunct="1">
              <a:spcAft>
                <a:spcPts val="0"/>
              </a:spcAft>
              <a:buNone/>
              <a:defRPr/>
            </a:pPr>
            <a:r>
              <a:rPr lang="en-US" dirty="0"/>
              <a:t>Cost-competitive mass-market vehicle</a:t>
            </a:r>
          </a:p>
          <a:p>
            <a:pPr marL="0" indent="0" eaLnBrk="1" fontAlgn="auto" hangingPunct="1">
              <a:spcAft>
                <a:spcPts val="0"/>
              </a:spcAft>
              <a:buNone/>
              <a:defRPr/>
            </a:pPr>
            <a:r>
              <a:rPr lang="en-US" dirty="0"/>
              <a:t>$5b investment in lithium-ion battery plant in Nevada</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1">
            <a:extLst>
              <a:ext uri="{FF2B5EF4-FFF2-40B4-BE49-F238E27FC236}">
                <a16:creationId xmlns:a16="http://schemas.microsoft.com/office/drawing/2014/main" id="{C76AFB5F-390B-4C99-997B-214DCD987A95}"/>
              </a:ext>
            </a:extLst>
          </p:cNvPr>
          <p:cNvSpPr>
            <a:spLocks noGrp="1"/>
          </p:cNvSpPr>
          <p:nvPr>
            <p:ph type="title"/>
          </p:nvPr>
        </p:nvSpPr>
        <p:spPr/>
        <p:txBody>
          <a:bodyPr>
            <a:normAutofit fontScale="90000"/>
          </a:bodyPr>
          <a:lstStyle/>
          <a:p>
            <a:pPr eaLnBrk="1" fontAlgn="auto" hangingPunct="1">
              <a:spcAft>
                <a:spcPts val="0"/>
              </a:spcAft>
              <a:defRPr/>
            </a:pPr>
            <a:r>
              <a:rPr lang="en-US" dirty="0">
                <a:latin typeface="Arial" charset="0"/>
                <a:cs typeface="Arial" charset="0"/>
              </a:rPr>
              <a:t>Elements of a Good Strategy: Implementation</a:t>
            </a:r>
          </a:p>
        </p:txBody>
      </p:sp>
      <p:sp>
        <p:nvSpPr>
          <p:cNvPr id="6" name="Content Placeholder 2">
            <a:extLst>
              <a:ext uri="{FF2B5EF4-FFF2-40B4-BE49-F238E27FC236}">
                <a16:creationId xmlns:a16="http://schemas.microsoft.com/office/drawing/2014/main" id="{12EF56F2-46CC-4EA6-889D-A43607F4491B}"/>
              </a:ext>
            </a:extLst>
          </p:cNvPr>
          <p:cNvSpPr>
            <a:spLocks noGrp="1"/>
          </p:cNvSpPr>
          <p:nvPr>
            <p:ph idx="1"/>
          </p:nvPr>
        </p:nvSpPr>
        <p:spPr>
          <a:xfrm>
            <a:off x="381000" y="1414463"/>
            <a:ext cx="8001000" cy="5238750"/>
          </a:xfrm>
          <a:ln w="38100"/>
        </p:spPr>
        <p:txBody>
          <a:bodyPr rtlCol="0">
            <a:normAutofit/>
          </a:bodyPr>
          <a:lstStyle/>
          <a:p>
            <a:pPr marL="0" indent="0" eaLnBrk="1" fontAlgn="auto" hangingPunct="1">
              <a:lnSpc>
                <a:spcPct val="80000"/>
              </a:lnSpc>
              <a:buNone/>
              <a:defRPr/>
            </a:pPr>
            <a:r>
              <a:rPr lang="en-US" altLang="en-US" dirty="0">
                <a:latin typeface="Arial" panose="020B0604020202020204" pitchFamily="34" charset="0"/>
              </a:rPr>
              <a:t>A set of coherent actions </a:t>
            </a:r>
          </a:p>
          <a:p>
            <a:pPr marL="0" indent="0" algn="ctr" eaLnBrk="1" fontAlgn="auto" hangingPunct="1">
              <a:spcAft>
                <a:spcPts val="0"/>
              </a:spcAft>
              <a:buFont typeface="Arial" panose="020B0604020202020204" pitchFamily="34" charset="0"/>
              <a:buNone/>
              <a:defRPr/>
            </a:pPr>
            <a:endParaRPr lang="en-US" b="1" u="sng" dirty="0"/>
          </a:p>
          <a:p>
            <a:pPr marL="0" indent="0" algn="ctr" eaLnBrk="1" fontAlgn="auto" hangingPunct="1">
              <a:spcAft>
                <a:spcPts val="0"/>
              </a:spcAft>
              <a:buFont typeface="Arial" panose="020B0604020202020204" pitchFamily="34" charset="0"/>
              <a:buNone/>
              <a:defRPr/>
            </a:pPr>
            <a:r>
              <a:rPr lang="en-US" sz="3000" u="sng" dirty="0">
                <a:solidFill>
                  <a:srgbClr val="336699"/>
                </a:solidFill>
              </a:rPr>
              <a:t>Example: Tesla</a:t>
            </a:r>
          </a:p>
          <a:p>
            <a:pPr lvl="1" eaLnBrk="1" fontAlgn="auto" hangingPunct="1">
              <a:spcAft>
                <a:spcPts val="0"/>
              </a:spcAft>
              <a:defRPr/>
            </a:pPr>
            <a:r>
              <a:rPr lang="en-US" sz="2400" dirty="0"/>
              <a:t>Ramp-up of production volumes</a:t>
            </a:r>
          </a:p>
          <a:p>
            <a:pPr lvl="1" eaLnBrk="1" fontAlgn="auto" hangingPunct="1">
              <a:spcAft>
                <a:spcPts val="0"/>
              </a:spcAft>
              <a:defRPr/>
            </a:pPr>
            <a:r>
              <a:rPr lang="en-US" sz="2400" dirty="0"/>
              <a:t>Achieve economies of scale</a:t>
            </a:r>
          </a:p>
          <a:p>
            <a:pPr lvl="1" eaLnBrk="1" fontAlgn="auto" hangingPunct="1">
              <a:spcAft>
                <a:spcPts val="0"/>
              </a:spcAft>
              <a:defRPr/>
            </a:pPr>
            <a:r>
              <a:rPr lang="en-US" sz="2400" dirty="0"/>
              <a:t>Cutting edge robotics</a:t>
            </a:r>
          </a:p>
          <a:p>
            <a:pPr lvl="1" eaLnBrk="1" fontAlgn="auto" hangingPunct="1">
              <a:spcAft>
                <a:spcPts val="0"/>
              </a:spcAft>
              <a:defRPr/>
            </a:pPr>
            <a:r>
              <a:rPr lang="en-US" sz="2400" dirty="0"/>
              <a:t>Secure steady supply of batteries</a:t>
            </a:r>
          </a:p>
          <a:p>
            <a:pPr lvl="1" eaLnBrk="1" fontAlgn="auto" hangingPunct="1">
              <a:spcAft>
                <a:spcPts val="0"/>
              </a:spcAft>
              <a:defRPr/>
            </a:pPr>
            <a:r>
              <a:rPr lang="en-US" sz="2400" dirty="0"/>
              <a:t>Network of charging stations</a:t>
            </a:r>
          </a:p>
          <a:p>
            <a:pPr lvl="1" eaLnBrk="1" fontAlgn="auto" hangingPunct="1">
              <a:spcAft>
                <a:spcPts val="0"/>
              </a:spcAft>
              <a:defRPr/>
            </a:pPr>
            <a:r>
              <a:rPr lang="en-US" sz="2400" dirty="0"/>
              <a:t>Sharing of technology</a:t>
            </a:r>
            <a:endParaRPr lang="en-US" sz="22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09016299-AA73-42B2-9CBA-3F1BC8B59A46}"/>
              </a:ext>
            </a:extLst>
          </p:cNvPr>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Competitive Advantage</a:t>
            </a:r>
          </a:p>
        </p:txBody>
      </p:sp>
      <p:sp>
        <p:nvSpPr>
          <p:cNvPr id="30723" name="Content Placeholder 2">
            <a:extLst>
              <a:ext uri="{FF2B5EF4-FFF2-40B4-BE49-F238E27FC236}">
                <a16:creationId xmlns:a16="http://schemas.microsoft.com/office/drawing/2014/main" id="{9CBC26A9-2ADA-427E-8EBC-B4B5ECC761E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dirty="0">
                <a:ea typeface="ヒラギノ角ゴ Pro W3" pitchFamily="122" charset="-128"/>
              </a:rPr>
              <a:t>Superior performance relative to other competitors in the same industry or the industry average.</a:t>
            </a:r>
          </a:p>
          <a:p>
            <a:pPr marL="0" indent="0" eaLnBrk="1" hangingPunct="1">
              <a:buNone/>
            </a:pPr>
            <a:r>
              <a:rPr lang="en-US" altLang="en-US" dirty="0">
                <a:ea typeface="ヒラギノ角ゴ Pro W3" pitchFamily="122" charset="-128"/>
              </a:rPr>
              <a:t>Assess competitive advantage:</a:t>
            </a:r>
          </a:p>
          <a:p>
            <a:pPr lvl="1" eaLnBrk="1" hangingPunct="1"/>
            <a:r>
              <a:rPr lang="en-US" altLang="en-US" dirty="0">
                <a:cs typeface="Arial" panose="020B0604020202020204" pitchFamily="34" charset="0"/>
              </a:rPr>
              <a:t>Compare firm to competitors in the same industry.</a:t>
            </a:r>
          </a:p>
          <a:p>
            <a:pPr lvl="1" eaLnBrk="1" hangingPunct="1"/>
            <a:r>
              <a:rPr lang="en-US" altLang="en-US" dirty="0">
                <a:cs typeface="Arial" panose="020B0604020202020204" pitchFamily="34" charset="0"/>
              </a:rPr>
              <a:t>Compare firm to industry average.</a:t>
            </a:r>
          </a:p>
        </p:txBody>
      </p:sp>
    </p:spTree>
  </p:cSld>
  <p:clrMapOvr>
    <a:masterClrMapping/>
  </p:clrMapOvr>
  <p:transition/>
</p:sld>
</file>

<file path=ppt/theme/theme1.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6766</TotalTime>
  <Words>3523</Words>
  <Application>Microsoft Macintosh PowerPoint</Application>
  <PresentationFormat>On-screen Show (4:3)</PresentationFormat>
  <Paragraphs>354</Paragraphs>
  <Slides>38</Slides>
  <Notes>37</Notes>
  <HiddenSlides>3</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ヒラギノ角ゴ Pro W3</vt:lpstr>
      <vt:lpstr>Arial</vt:lpstr>
      <vt:lpstr>ArumSans Bold</vt:lpstr>
      <vt:lpstr>Calibri</vt:lpstr>
      <vt:lpstr>1_Plain BODY/MAIN CONTENT</vt:lpstr>
      <vt:lpstr>PowerPoint Presentation</vt:lpstr>
      <vt:lpstr>The AFI Strategy Framework (1 of 4)</vt:lpstr>
      <vt:lpstr>Learning Objectives</vt:lpstr>
      <vt:lpstr>Strategy</vt:lpstr>
      <vt:lpstr>What Is a Good Strategy?</vt:lpstr>
      <vt:lpstr>Elements of a Good Strategy: Analysis</vt:lpstr>
      <vt:lpstr>Elements of a Good Strategy: Formulation</vt:lpstr>
      <vt:lpstr>Elements of a Good Strategy: Implementation</vt:lpstr>
      <vt:lpstr>Competitive Advantage</vt:lpstr>
      <vt:lpstr>Sustainable Competitive Advantage</vt:lpstr>
      <vt:lpstr>Competitive Disadvantage &amp; Competitive Parity</vt:lpstr>
      <vt:lpstr>How to Gain a Competitive Advantage</vt:lpstr>
      <vt:lpstr>Profitability and Market Share</vt:lpstr>
      <vt:lpstr>Strategic Positioning</vt:lpstr>
      <vt:lpstr>Strategic Positioning Requires Trade-offs</vt:lpstr>
      <vt:lpstr>A Unique Strategic Position</vt:lpstr>
      <vt:lpstr>What Strategy Is Not</vt:lpstr>
      <vt:lpstr>Defining Vision, Mission and Values</vt:lpstr>
      <vt:lpstr>Vision</vt:lpstr>
      <vt:lpstr>Vision: Strategic Intent</vt:lpstr>
      <vt:lpstr>Mission</vt:lpstr>
      <vt:lpstr>Mission: Strategic Commitments</vt:lpstr>
      <vt:lpstr>Customer vs. Product Oriented Vision Statements</vt:lpstr>
      <vt:lpstr>Product Oriented Vision Statements</vt:lpstr>
      <vt:lpstr>Customer Oriented Vision Statements</vt:lpstr>
      <vt:lpstr>Customer-Oriented Vision Statement Examples</vt:lpstr>
      <vt:lpstr>Vision and Competitive Advantage</vt:lpstr>
      <vt:lpstr>Values</vt:lpstr>
      <vt:lpstr>The AFI Strategy Framework</vt:lpstr>
      <vt:lpstr>The AFI Strategy Framework (1 of 2)</vt:lpstr>
      <vt:lpstr>The AFI Strategy Framework (2 of 2)</vt:lpstr>
      <vt:lpstr>Strategy Analysis (A) Topics and Questions (1 of 2)</vt:lpstr>
      <vt:lpstr>Strategy Analysis (A) Topics and Questions (2 of 2)</vt:lpstr>
      <vt:lpstr>Strategy Formulation (F) Topics and Questions</vt:lpstr>
      <vt:lpstr>Strategy Implementation (I) Topics and Questions</vt:lpstr>
      <vt:lpstr>Appendices Descriptions of Visual Graphics to Support Student Accessibility Needs</vt:lpstr>
      <vt:lpstr>Appendix 1 The AFI Strategy Framework</vt:lpstr>
      <vt:lpstr>Appendix 2 The AFI Strategy Framework</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What is Strategy?</dc:title>
  <dc:subject>Chapter 01</dc:subject>
  <dc:creator>McGraw Hill Education</dc:creator>
  <cp:lastModifiedBy>Teresa Ward</cp:lastModifiedBy>
  <cp:revision>162</cp:revision>
  <dcterms:created xsi:type="dcterms:W3CDTF">2015-09-24T21:11:41Z</dcterms:created>
  <dcterms:modified xsi:type="dcterms:W3CDTF">2018-03-19T21:26:37Z</dcterms:modified>
</cp:coreProperties>
</file>