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2" r:id="rId1"/>
  </p:sldMasterIdLst>
  <p:notesMasterIdLst>
    <p:notesMasterId r:id="rId63"/>
  </p:notesMasterIdLst>
  <p:sldIdLst>
    <p:sldId id="257" r:id="rId2"/>
    <p:sldId id="256" r:id="rId3"/>
    <p:sldId id="288" r:id="rId4"/>
    <p:sldId id="315" r:id="rId5"/>
    <p:sldId id="308" r:id="rId6"/>
    <p:sldId id="289" r:id="rId7"/>
    <p:sldId id="309" r:id="rId8"/>
    <p:sldId id="290" r:id="rId9"/>
    <p:sldId id="273" r:id="rId10"/>
    <p:sldId id="272" r:id="rId11"/>
    <p:sldId id="287" r:id="rId12"/>
    <p:sldId id="280" r:id="rId13"/>
    <p:sldId id="258" r:id="rId14"/>
    <p:sldId id="276" r:id="rId15"/>
    <p:sldId id="292" r:id="rId16"/>
    <p:sldId id="263" r:id="rId17"/>
    <p:sldId id="311" r:id="rId18"/>
    <p:sldId id="319" r:id="rId19"/>
    <p:sldId id="313" r:id="rId20"/>
    <p:sldId id="314" r:id="rId21"/>
    <p:sldId id="312" r:id="rId22"/>
    <p:sldId id="274" r:id="rId23"/>
    <p:sldId id="271" r:id="rId24"/>
    <p:sldId id="259" r:id="rId25"/>
    <p:sldId id="268" r:id="rId26"/>
    <p:sldId id="260" r:id="rId27"/>
    <p:sldId id="266" r:id="rId28"/>
    <p:sldId id="281" r:id="rId29"/>
    <p:sldId id="282" r:id="rId30"/>
    <p:sldId id="300" r:id="rId31"/>
    <p:sldId id="283" r:id="rId32"/>
    <p:sldId id="298" r:id="rId33"/>
    <p:sldId id="286" r:id="rId34"/>
    <p:sldId id="284" r:id="rId35"/>
    <p:sldId id="261" r:id="rId36"/>
    <p:sldId id="275" r:id="rId37"/>
    <p:sldId id="277" r:id="rId38"/>
    <p:sldId id="301" r:id="rId39"/>
    <p:sldId id="302" r:id="rId40"/>
    <p:sldId id="303" r:id="rId41"/>
    <p:sldId id="267" r:id="rId42"/>
    <p:sldId id="304" r:id="rId43"/>
    <p:sldId id="305" r:id="rId44"/>
    <p:sldId id="306" r:id="rId45"/>
    <p:sldId id="310" r:id="rId46"/>
    <p:sldId id="262" r:id="rId47"/>
    <p:sldId id="327" r:id="rId48"/>
    <p:sldId id="291" r:id="rId49"/>
    <p:sldId id="325" r:id="rId50"/>
    <p:sldId id="293" r:id="rId51"/>
    <p:sldId id="321" r:id="rId52"/>
    <p:sldId id="322" r:id="rId53"/>
    <p:sldId id="323" r:id="rId54"/>
    <p:sldId id="324" r:id="rId55"/>
    <p:sldId id="294" r:id="rId56"/>
    <p:sldId id="296" r:id="rId57"/>
    <p:sldId id="297" r:id="rId58"/>
    <p:sldId id="320" r:id="rId59"/>
    <p:sldId id="264" r:id="rId60"/>
    <p:sldId id="278" r:id="rId61"/>
    <p:sldId id="328" r:id="rId6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2"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itchFamily="2"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itchFamily="2"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itchFamily="2"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itchFamily="2"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pitchFamily="2"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pitchFamily="2"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pitchFamily="2"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pitchFamily="2"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411"/>
    <p:restoredTop sz="86467"/>
  </p:normalViewPr>
  <p:slideViewPr>
    <p:cSldViewPr>
      <p:cViewPr varScale="1">
        <p:scale>
          <a:sx n="97" d="100"/>
          <a:sy n="97" d="100"/>
        </p:scale>
        <p:origin x="1464" y="19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CD22CE3-0069-C74C-89DD-5B2D57619D7F}"/>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12" charset="0"/>
                <a:ea typeface="+mn-ea"/>
                <a:cs typeface="+mn-cs"/>
              </a:defRPr>
            </a:lvl1pPr>
          </a:lstStyle>
          <a:p>
            <a:pPr>
              <a:defRPr/>
            </a:pPr>
            <a:endParaRPr lang="en-US"/>
          </a:p>
        </p:txBody>
      </p:sp>
      <p:sp>
        <p:nvSpPr>
          <p:cNvPr id="12291" name="Rectangle 3">
            <a:extLst>
              <a:ext uri="{FF2B5EF4-FFF2-40B4-BE49-F238E27FC236}">
                <a16:creationId xmlns:a16="http://schemas.microsoft.com/office/drawing/2014/main" id="{7E004657-6A82-504D-85D9-0E285CDE0C26}"/>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12" charset="0"/>
                <a:ea typeface="+mn-ea"/>
                <a:cs typeface="+mn-cs"/>
              </a:defRPr>
            </a:lvl1pPr>
          </a:lstStyle>
          <a:p>
            <a:pPr>
              <a:defRPr/>
            </a:pPr>
            <a:endParaRPr lang="en-US"/>
          </a:p>
        </p:txBody>
      </p:sp>
      <p:sp>
        <p:nvSpPr>
          <p:cNvPr id="66564" name="Rectangle 4">
            <a:extLst>
              <a:ext uri="{FF2B5EF4-FFF2-40B4-BE49-F238E27FC236}">
                <a16:creationId xmlns:a16="http://schemas.microsoft.com/office/drawing/2014/main" id="{BC2251C0-DDD4-DF4E-928E-D2A95A47E11C}"/>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a:extLst>
              <a:ext uri="{FF2B5EF4-FFF2-40B4-BE49-F238E27FC236}">
                <a16:creationId xmlns:a16="http://schemas.microsoft.com/office/drawing/2014/main" id="{404BBC15-062F-8647-8468-E9793F829559}"/>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a:extLst>
              <a:ext uri="{FF2B5EF4-FFF2-40B4-BE49-F238E27FC236}">
                <a16:creationId xmlns:a16="http://schemas.microsoft.com/office/drawing/2014/main" id="{CE67C4D2-9410-774F-93DF-D1F3BBC617A6}"/>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12" charset="0"/>
                <a:ea typeface="+mn-ea"/>
                <a:cs typeface="+mn-cs"/>
              </a:defRPr>
            </a:lvl1pPr>
          </a:lstStyle>
          <a:p>
            <a:pPr>
              <a:defRPr/>
            </a:pPr>
            <a:endParaRPr lang="en-US"/>
          </a:p>
        </p:txBody>
      </p:sp>
      <p:sp>
        <p:nvSpPr>
          <p:cNvPr id="12295" name="Rectangle 7">
            <a:extLst>
              <a:ext uri="{FF2B5EF4-FFF2-40B4-BE49-F238E27FC236}">
                <a16:creationId xmlns:a16="http://schemas.microsoft.com/office/drawing/2014/main" id="{EAFEDC6F-B0D7-F240-916D-5B7D549B06D1}"/>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F565421-D1AA-844F-8580-504C0083531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12" charset="0"/>
        <a:ea typeface="MS PGothic"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pitchFamily="-112"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Times" pitchFamily="-112"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Times" pitchFamily="-112"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Times" pitchFamily="-112"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en.wikipedia.org/wiki/Art_Nouveau"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C2355C85-71B0-6148-92BE-805BB8F344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4EAC06D4-65F5-6C4D-B7BE-81D1A479FDC3}" type="slidenum">
              <a:rPr lang="en-US" altLang="en-US" sz="1200"/>
              <a:pPr/>
              <a:t>1</a:t>
            </a:fld>
            <a:endParaRPr lang="en-US" altLang="en-US" sz="1200"/>
          </a:p>
        </p:txBody>
      </p:sp>
      <p:sp>
        <p:nvSpPr>
          <p:cNvPr id="67587" name="Rectangle 2">
            <a:extLst>
              <a:ext uri="{FF2B5EF4-FFF2-40B4-BE49-F238E27FC236}">
                <a16:creationId xmlns:a16="http://schemas.microsoft.com/office/drawing/2014/main" id="{32BF37DA-FC7A-A14F-9F6B-BBAEDCB1EE06}"/>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79527658-FE8E-254C-A243-3C5B195685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INTRODUCTION</a:t>
            </a:r>
          </a:p>
          <a:p>
            <a:pPr eaLnBrk="1" hangingPunct="1"/>
            <a:endParaRPr lang="en-US" altLang="en-US" dirty="0">
              <a:latin typeface="Times" pitchFamily="2" charset="0"/>
            </a:endParaRPr>
          </a:p>
          <a:p>
            <a:pPr>
              <a:spcBef>
                <a:spcPct val="0"/>
              </a:spcBef>
              <a:buClrTx/>
              <a:buSzTx/>
              <a:buFontTx/>
              <a:buNone/>
            </a:pPr>
            <a:r>
              <a:rPr lang="en-US" altLang="en-US" sz="1200" dirty="0"/>
              <a:t>Understanding how to analyze architecture requires some knowledge of the basics of design principles. In this lecture the symbolism of architecture and forms of non-verbal communication, are also explored.</a:t>
            </a:r>
          </a:p>
          <a:p>
            <a:pPr eaLnBrk="1" hangingPunct="1"/>
            <a:endParaRPr lang="en-US" altLang="en-US" dirty="0">
              <a:latin typeface="Times" pitchFamily="2" charset="0"/>
            </a:endParaRPr>
          </a:p>
          <a:p>
            <a:pPr eaLnBrk="1" hangingPunct="1"/>
            <a:r>
              <a:rPr lang="en-US" altLang="en-US" dirty="0">
                <a:latin typeface="Times" pitchFamily="2" charset="0"/>
              </a:rPr>
              <a:t>Judging a buildings artistic merits involves understanding how architects manipulate the essential visual elements of design.</a:t>
            </a:r>
          </a:p>
          <a:p>
            <a:pPr eaLnBrk="1" hangingPunct="1"/>
            <a:endParaRPr lang="en-US" altLang="en-US" dirty="0">
              <a:latin typeface="Times" pitchFamily="2" charset="0"/>
            </a:endParaRPr>
          </a:p>
          <a:p>
            <a:pPr eaLnBrk="1" hangingPunct="1"/>
            <a:r>
              <a:rPr lang="en-US" altLang="en-US" dirty="0">
                <a:latin typeface="Times" pitchFamily="2" charset="0"/>
              </a:rPr>
              <a:t>A number of aspects must be considered in order to analyze or design an architectural form, including shape, mass size, scale, proportion, rhythm, texture, color, and light.</a:t>
            </a:r>
          </a:p>
          <a:p>
            <a:pPr eaLnBrk="1" hangingPunct="1"/>
            <a:endParaRPr lang="en-US" altLang="en-US" dirty="0">
              <a:latin typeface="Times" pitchFamily="2" charset="0"/>
            </a:endParaRPr>
          </a:p>
          <a:p>
            <a:pPr eaLnBrk="1" hangingPunct="1"/>
            <a:r>
              <a:rPr lang="en-US" altLang="en-US" dirty="0">
                <a:latin typeface="Times" pitchFamily="2" charset="0"/>
              </a:rPr>
              <a:t>Knowing this, what really makes great architecture </a:t>
            </a:r>
            <a:r>
              <a:rPr lang="ja-JP" altLang="en-US">
                <a:latin typeface="Times" pitchFamily="2" charset="0"/>
              </a:rPr>
              <a:t>“</a:t>
            </a:r>
            <a:r>
              <a:rPr lang="en-US" altLang="ja-JP" dirty="0">
                <a:latin typeface="Times" pitchFamily="2" charset="0"/>
              </a:rPr>
              <a:t>great</a:t>
            </a:r>
            <a:r>
              <a:rPr lang="ja-JP" altLang="en-US">
                <a:latin typeface="Times" pitchFamily="2" charset="0"/>
              </a:rPr>
              <a:t>”</a:t>
            </a:r>
            <a:r>
              <a:rPr lang="en-US" altLang="ja-JP" dirty="0">
                <a:latin typeface="Times" pitchFamily="2" charset="0"/>
              </a:rPr>
              <a:t>, is the handling of factors like details, craftsmanship, materials, proportions, function, surface, color and texture, as well as its relationship to its site, space and light.</a:t>
            </a:r>
          </a:p>
          <a:p>
            <a:pPr eaLnBrk="1" hangingPunct="1"/>
            <a:endParaRPr lang="en-US" altLang="en-US" dirty="0">
              <a:latin typeface="Times" pitchFamily="2" charset="0"/>
            </a:endParaRPr>
          </a:p>
          <a:p>
            <a:pPr eaLnBrk="1" hangingPunct="1"/>
            <a:r>
              <a:rPr lang="en-US" altLang="en-US" dirty="0">
                <a:latin typeface="Times" pitchFamily="2" charset="0"/>
              </a:rPr>
              <a:t>The works we will be studying are extraordinary, </a:t>
            </a:r>
            <a:r>
              <a:rPr lang="en-US" altLang="en-US" b="1" i="1" dirty="0">
                <a:latin typeface="Times" pitchFamily="2" charset="0"/>
              </a:rPr>
              <a:t>non-vernacular</a:t>
            </a:r>
            <a:r>
              <a:rPr lang="en-US" altLang="en-US" dirty="0">
                <a:latin typeface="Times" pitchFamily="2" charset="0"/>
              </a:rPr>
              <a:t>  works of historical importance. You will be able to identify the prominent parts of the forms that make the structures function, known as the </a:t>
            </a:r>
            <a:r>
              <a:rPr lang="ja-JP" altLang="en-US">
                <a:latin typeface="Times" pitchFamily="2" charset="0"/>
              </a:rPr>
              <a:t>“</a:t>
            </a:r>
            <a:r>
              <a:rPr lang="en-US" altLang="ja-JP" dirty="0">
                <a:latin typeface="Times" pitchFamily="2" charset="0"/>
              </a:rPr>
              <a:t>physical aspects of architecture.</a:t>
            </a:r>
          </a:p>
          <a:p>
            <a:pPr eaLnBrk="1" hangingPunct="1"/>
            <a:r>
              <a:rPr lang="en-US" altLang="en-US" dirty="0">
                <a:latin typeface="Times" pitchFamily="2" charset="0"/>
              </a:rPr>
              <a:t>Even more difficult to difficult to assess are the psychological effects, which require more understanding of art than science. The architects creative manipulation of light and sound have created some of the most hauntingly beautiful and awe-inspiring structures on earth.</a:t>
            </a:r>
          </a:p>
          <a:p>
            <a:pPr eaLnBrk="1" hangingPunct="1"/>
            <a:endParaRPr lang="en-US" altLang="en-US" dirty="0">
              <a:latin typeface="Times" pitchFamily="2" charset="0"/>
            </a:endParaRPr>
          </a:p>
          <a:p>
            <a:pPr eaLnBrk="1" hangingPunct="1"/>
            <a:r>
              <a:rPr lang="en-US" altLang="en-US" dirty="0">
                <a:latin typeface="Times" pitchFamily="2" charset="0"/>
              </a:rPr>
              <a:t>In addition, understanding </a:t>
            </a:r>
            <a:r>
              <a:rPr lang="ja-JP" altLang="en-US">
                <a:latin typeface="Times" pitchFamily="2" charset="0"/>
              </a:rPr>
              <a:t>“</a:t>
            </a:r>
            <a:r>
              <a:rPr lang="en-US" altLang="ja-JP" dirty="0">
                <a:latin typeface="Times" pitchFamily="2" charset="0"/>
              </a:rPr>
              <a:t>the how</a:t>
            </a:r>
            <a:r>
              <a:rPr lang="ja-JP" altLang="en-US">
                <a:latin typeface="Times" pitchFamily="2" charset="0"/>
              </a:rPr>
              <a:t>”</a:t>
            </a:r>
            <a:r>
              <a:rPr lang="en-US" altLang="ja-JP" dirty="0">
                <a:latin typeface="Times" pitchFamily="2" charset="0"/>
              </a:rPr>
              <a:t> also requires some background in the social &amp; political background of an era, which will be discussed as well.</a:t>
            </a:r>
          </a:p>
          <a:p>
            <a:pPr eaLnBrk="1" hangingPunct="1"/>
            <a:r>
              <a:rPr lang="en-US" altLang="en-US" dirty="0">
                <a:latin typeface="Times" pitchFamily="2" charset="0"/>
              </a:rPr>
              <a:t>I want to make a note to tell you that this course will be covering primarily Western architecture- from Prehistoric to the Renaissance period. This is not to dismiss the great works of eastern and south American cultures, but the format of one survey course just makes it impossible to cover all the regions of the world! There are many other ancient cultures such as the Incas, Mayans, Aztecs and those from the ancient orient that I would have loved to explore in this course, but could not due to restraints of time and our textbook, which primarily discusses the European/western cultures regions. You will also notice an absence of female architects in this course. Unfortunately females, until just the last century, were not allowed to express creativity in this field; and as you know were often denied human and civil rights we now take for granted in our present society.</a:t>
            </a:r>
          </a:p>
          <a:p>
            <a:pPr eaLnBrk="1" hangingPunct="1"/>
            <a:endParaRPr lang="en-US" altLang="en-US" dirty="0">
              <a:latin typeface="Times" pitchFamily="2"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12F21DF1-1123-0C4B-8098-83EC5A91D7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0BBBFA61-78AF-A543-8F4C-0A2738E49EB5}" type="slidenum">
              <a:rPr lang="en-US" altLang="en-US" sz="1200"/>
              <a:pPr/>
              <a:t>10</a:t>
            </a:fld>
            <a:endParaRPr lang="en-US" altLang="en-US" sz="1200"/>
          </a:p>
        </p:txBody>
      </p:sp>
      <p:sp>
        <p:nvSpPr>
          <p:cNvPr id="76803" name="Rectangle 1026">
            <a:extLst>
              <a:ext uri="{FF2B5EF4-FFF2-40B4-BE49-F238E27FC236}">
                <a16:creationId xmlns:a16="http://schemas.microsoft.com/office/drawing/2014/main" id="{DF727237-B882-8448-9161-75CF013C014F}"/>
              </a:ext>
            </a:extLst>
          </p:cNvPr>
          <p:cNvSpPr>
            <a:spLocks noGrp="1" noRot="1" noChangeAspect="1" noChangeArrowheads="1" noTextEdit="1"/>
          </p:cNvSpPr>
          <p:nvPr>
            <p:ph type="sldImg"/>
          </p:nvPr>
        </p:nvSpPr>
        <p:spPr>
          <a:ln/>
        </p:spPr>
      </p:sp>
      <p:sp>
        <p:nvSpPr>
          <p:cNvPr id="76804" name="Rectangle 1027">
            <a:extLst>
              <a:ext uri="{FF2B5EF4-FFF2-40B4-BE49-F238E27FC236}">
                <a16:creationId xmlns:a16="http://schemas.microsoft.com/office/drawing/2014/main" id="{4736324B-2DDF-8741-814E-7A9B6EF505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latin typeface="Times" pitchFamily="2" charset="0"/>
              </a:rPr>
              <a:t>SITE &amp; PROXIMITY </a:t>
            </a:r>
          </a:p>
          <a:p>
            <a:pPr eaLnBrk="1" hangingPunct="1"/>
            <a:r>
              <a:rPr lang="en-US" altLang="en-US">
                <a:latin typeface="Times" pitchFamily="2" charset="0"/>
              </a:rPr>
              <a:t>A buildings surroundings and the building</a:t>
            </a:r>
            <a:r>
              <a:rPr lang="ja-JP" altLang="en-US">
                <a:latin typeface="Times" pitchFamily="2" charset="0"/>
              </a:rPr>
              <a:t>’</a:t>
            </a:r>
            <a:r>
              <a:rPr lang="en-US" altLang="ja-JP">
                <a:latin typeface="Times" pitchFamily="2" charset="0"/>
              </a:rPr>
              <a:t>s integration into it, is a crucial factor in good design.</a:t>
            </a:r>
          </a:p>
          <a:p>
            <a:pPr eaLnBrk="1" hangingPunct="1"/>
            <a:r>
              <a:rPr lang="en-US" altLang="en-US">
                <a:latin typeface="Times" pitchFamily="2" charset="0"/>
              </a:rPr>
              <a:t>The early Greeks intentionally set their temples in beautiful landscape/nature settings to create the proper </a:t>
            </a:r>
            <a:r>
              <a:rPr lang="ja-JP" altLang="en-US">
                <a:latin typeface="Times" pitchFamily="2" charset="0"/>
              </a:rPr>
              <a:t>“</a:t>
            </a:r>
            <a:r>
              <a:rPr lang="en-US" altLang="ja-JP">
                <a:latin typeface="Times" pitchFamily="2" charset="0"/>
              </a:rPr>
              <a:t>conditions</a:t>
            </a:r>
            <a:r>
              <a:rPr lang="ja-JP" altLang="en-US">
                <a:latin typeface="Times" pitchFamily="2" charset="0"/>
              </a:rPr>
              <a:t>”</a:t>
            </a:r>
            <a:r>
              <a:rPr lang="en-US" altLang="ja-JP">
                <a:latin typeface="Times" pitchFamily="2" charset="0"/>
              </a:rPr>
              <a:t> in which to approach their gods. Their ancient temples were never crowded by competing elements and were always strategically placed into positions on the land to provide amazing views, lighting effects and minimize wind or dust issues.</a:t>
            </a:r>
          </a:p>
          <a:p>
            <a:pPr eaLnBrk="1" hangingPunct="1"/>
            <a:r>
              <a:rPr lang="en-US" altLang="en-US">
                <a:latin typeface="Times" pitchFamily="2" charset="0"/>
              </a:rPr>
              <a:t>The Greeks clearly understood the importance of using positive and negative space (Also known as the figure-ground relationship)- they clearly realized that the shape of the surrounding space around the structure and creating a harmony between them, was just as important as the building, or the </a:t>
            </a:r>
            <a:r>
              <a:rPr lang="ja-JP" altLang="en-US">
                <a:latin typeface="Times" pitchFamily="2" charset="0"/>
              </a:rPr>
              <a:t>“</a:t>
            </a:r>
            <a:r>
              <a:rPr lang="en-US" altLang="ja-JP">
                <a:latin typeface="Times" pitchFamily="2" charset="0"/>
              </a:rPr>
              <a:t>positive</a:t>
            </a:r>
            <a:r>
              <a:rPr lang="ja-JP" altLang="en-US">
                <a:latin typeface="Times" pitchFamily="2" charset="0"/>
              </a:rPr>
              <a:t>”</a:t>
            </a:r>
            <a:r>
              <a:rPr lang="en-US" altLang="ja-JP">
                <a:latin typeface="Times" pitchFamily="2" charset="0"/>
              </a:rPr>
              <a:t> space.</a:t>
            </a:r>
          </a:p>
          <a:p>
            <a:pPr eaLnBrk="1" hangingPunct="1"/>
            <a:endParaRPr lang="en-US" altLang="en-US">
              <a:latin typeface="Times" pitchFamily="2" charset="0"/>
            </a:endParaRPr>
          </a:p>
          <a:p>
            <a:pPr eaLnBrk="1" hangingPunct="1"/>
            <a:r>
              <a:rPr lang="en-US" altLang="en-US">
                <a:latin typeface="Times" pitchFamily="2" charset="0"/>
              </a:rPr>
              <a:t>PROXIMITY (PG 58)</a:t>
            </a:r>
          </a:p>
          <a:p>
            <a:pPr eaLnBrk="1" hangingPunct="1"/>
            <a:endParaRPr lang="en-US" altLang="en-US">
              <a:latin typeface="Times" pitchFamily="2" charset="0"/>
            </a:endParaRPr>
          </a:p>
          <a:p>
            <a:pPr eaLnBrk="1" hangingPunct="1"/>
            <a:endParaRPr lang="en-US" altLang="en-US">
              <a:latin typeface="Times" pitchFamily="2" charset="0"/>
            </a:endParaRPr>
          </a:p>
          <a:p>
            <a:pPr eaLnBrk="1" hangingPunct="1"/>
            <a:endParaRPr lang="en-US" altLang="en-US">
              <a:latin typeface="Times" pitchFamily="2"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B0595E5C-F0DF-4E43-AE02-B69FB0EC59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F62DB72A-CBCB-244D-AADD-C380C2BE112D}" type="slidenum">
              <a:rPr lang="en-US" altLang="en-US" sz="1200"/>
              <a:pPr/>
              <a:t>11</a:t>
            </a:fld>
            <a:endParaRPr lang="en-US" altLang="en-US" sz="1200"/>
          </a:p>
        </p:txBody>
      </p:sp>
      <p:sp>
        <p:nvSpPr>
          <p:cNvPr id="77827" name="Rectangle 1026">
            <a:extLst>
              <a:ext uri="{FF2B5EF4-FFF2-40B4-BE49-F238E27FC236}">
                <a16:creationId xmlns:a16="http://schemas.microsoft.com/office/drawing/2014/main" id="{D3CC2358-CE61-9A48-ADBA-757EED0B74D0}"/>
              </a:ext>
            </a:extLst>
          </p:cNvPr>
          <p:cNvSpPr>
            <a:spLocks noGrp="1" noRot="1" noChangeAspect="1" noChangeArrowheads="1" noTextEdit="1"/>
          </p:cNvSpPr>
          <p:nvPr>
            <p:ph type="sldImg"/>
          </p:nvPr>
        </p:nvSpPr>
        <p:spPr>
          <a:ln/>
        </p:spPr>
      </p:sp>
      <p:sp>
        <p:nvSpPr>
          <p:cNvPr id="77828" name="Rectangle 1027">
            <a:extLst>
              <a:ext uri="{FF2B5EF4-FFF2-40B4-BE49-F238E27FC236}">
                <a16:creationId xmlns:a16="http://schemas.microsoft.com/office/drawing/2014/main" id="{00C739BB-FA92-C445-9CBB-518A9CF382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Here is an example of four totally different  architectural styles in very close proximity in London, England, including the egg-shaped </a:t>
            </a:r>
            <a:r>
              <a:rPr lang="en-US" altLang="en-US" i="1">
                <a:latin typeface="Times" pitchFamily="2" charset="0"/>
              </a:rPr>
              <a:t>Swiss Re</a:t>
            </a:r>
            <a:r>
              <a:rPr lang="en-US" altLang="en-US">
                <a:latin typeface="Times" pitchFamily="2" charset="0"/>
              </a:rPr>
              <a:t> tower. (In 2004 this building</a:t>
            </a:r>
            <a:r>
              <a:rPr lang="ja-JP" altLang="en-US">
                <a:latin typeface="Times" pitchFamily="2" charset="0"/>
              </a:rPr>
              <a:t>’</a:t>
            </a:r>
            <a:r>
              <a:rPr lang="en-US" altLang="ja-JP">
                <a:latin typeface="Times" pitchFamily="2" charset="0"/>
              </a:rPr>
              <a:t>s architect won the Stirling Prize). Do you think the proximity works in this case? Why or why not?</a:t>
            </a:r>
            <a:endParaRPr lang="en-US" altLang="en-US">
              <a:latin typeface="Times" pitchFamily="2"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29571A89-E2C9-5B45-B2B8-0E946F0D14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0E01446D-E7D1-604D-A638-A51923348F10}" type="slidenum">
              <a:rPr lang="en-US" altLang="en-US" sz="1200"/>
              <a:pPr/>
              <a:t>12</a:t>
            </a:fld>
            <a:endParaRPr lang="en-US" altLang="en-US" sz="1200"/>
          </a:p>
        </p:txBody>
      </p:sp>
      <p:sp>
        <p:nvSpPr>
          <p:cNvPr id="78851" name="Rectangle 1026">
            <a:extLst>
              <a:ext uri="{FF2B5EF4-FFF2-40B4-BE49-F238E27FC236}">
                <a16:creationId xmlns:a16="http://schemas.microsoft.com/office/drawing/2014/main" id="{5FBD8AB8-43B6-6248-A590-4A4B2103F039}"/>
              </a:ext>
            </a:extLst>
          </p:cNvPr>
          <p:cNvSpPr>
            <a:spLocks noGrp="1" noRot="1" noChangeAspect="1" noChangeArrowheads="1" noTextEdit="1"/>
          </p:cNvSpPr>
          <p:nvPr>
            <p:ph type="sldImg"/>
          </p:nvPr>
        </p:nvSpPr>
        <p:spPr>
          <a:ln/>
        </p:spPr>
      </p:sp>
      <p:sp>
        <p:nvSpPr>
          <p:cNvPr id="78852" name="Rectangle 1027">
            <a:extLst>
              <a:ext uri="{FF2B5EF4-FFF2-40B4-BE49-F238E27FC236}">
                <a16:creationId xmlns:a16="http://schemas.microsoft.com/office/drawing/2014/main" id="{E9FB6875-904D-964E-BA94-A34853882D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800">
                <a:solidFill>
                  <a:schemeClr val="tx2"/>
                </a:solidFill>
                <a:latin typeface="Arial" panose="020B0604020202020204" pitchFamily="34" charset="0"/>
              </a:rPr>
              <a:t>A monumental masterpiece of successful mass and shape.</a:t>
            </a:r>
          </a:p>
          <a:p>
            <a:pPr eaLnBrk="1" hangingPunct="1"/>
            <a:r>
              <a:rPr lang="en-US" altLang="en-US" sz="1800">
                <a:solidFill>
                  <a:schemeClr val="tx2"/>
                </a:solidFill>
                <a:latin typeface="Arial" panose="020B0604020202020204" pitchFamily="34" charset="0"/>
              </a:rPr>
              <a:t>The Guggenheim Museum, NY, by  F. L. Wright.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9AB588E5-E1AD-D446-BC0E-18787B58BA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F5CA68AE-BDD6-F441-8C30-80CF5E6245F8}" type="slidenum">
              <a:rPr lang="en-US" altLang="en-US" sz="1200"/>
              <a:pPr/>
              <a:t>13</a:t>
            </a:fld>
            <a:endParaRPr lang="en-US" altLang="en-US" sz="1200"/>
          </a:p>
        </p:txBody>
      </p:sp>
      <p:sp>
        <p:nvSpPr>
          <p:cNvPr id="79875" name="Rectangle 2">
            <a:extLst>
              <a:ext uri="{FF2B5EF4-FFF2-40B4-BE49-F238E27FC236}">
                <a16:creationId xmlns:a16="http://schemas.microsoft.com/office/drawing/2014/main" id="{B60EC968-8CA5-4F48-AAF3-04728C8891E1}"/>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15A04FA8-CCC8-0547-B3B7-4753D93272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en-US" altLang="en-US" b="1">
                <a:latin typeface="Times" pitchFamily="2" charset="0"/>
              </a:rPr>
              <a:t>Shape</a:t>
            </a:r>
          </a:p>
          <a:p>
            <a:pPr marL="228600" indent="-228600" eaLnBrk="1" hangingPunct="1"/>
            <a:endParaRPr lang="en-US" altLang="en-US" b="1">
              <a:latin typeface="Times" pitchFamily="2" charset="0"/>
            </a:endParaRPr>
          </a:p>
          <a:p>
            <a:pPr marL="228600" indent="-228600" eaLnBrk="1" hangingPunct="1"/>
            <a:r>
              <a:rPr lang="en-US" altLang="en-US" sz="2400">
                <a:latin typeface="Times" pitchFamily="2" charset="0"/>
              </a:rPr>
              <a:t>Above From left to right: A Distinctive shape, A Cubic shape, A Cylindrical and pyramidal shape, and a Circle subtracted from cubic volume…</a:t>
            </a:r>
            <a:endParaRPr lang="en-US" altLang="en-US">
              <a:latin typeface="Times" pitchFamily="2" charset="0"/>
            </a:endParaRPr>
          </a:p>
          <a:p>
            <a:pPr marL="228600" indent="-228600" eaLnBrk="1" hangingPunct="1"/>
            <a:endParaRPr lang="en-US" altLang="en-US">
              <a:latin typeface="Times" pitchFamily="2" charset="0"/>
            </a:endParaRPr>
          </a:p>
          <a:p>
            <a:pPr marL="228600" indent="-228600" eaLnBrk="1" hangingPunct="1"/>
            <a:r>
              <a:rPr lang="en-US" altLang="en-US">
                <a:latin typeface="Times" pitchFamily="2" charset="0"/>
              </a:rPr>
              <a:t>Above is the  TWA Terminal at JFK.by  Eero Saarinen.</a:t>
            </a:r>
          </a:p>
          <a:p>
            <a:pPr marL="228600" indent="-228600" eaLnBrk="1" hangingPunct="1"/>
            <a:r>
              <a:rPr lang="en-US" altLang="en-US">
                <a:latin typeface="Times" pitchFamily="2" charset="0"/>
              </a:rPr>
              <a:t>It shape perhaps makes it one of the most recognizable works of architecture.</a:t>
            </a:r>
          </a:p>
          <a:p>
            <a:pPr marL="228600" indent="-228600" eaLnBrk="1" hangingPunct="1"/>
            <a:r>
              <a:rPr lang="en-US" altLang="en-US">
                <a:latin typeface="Times" pitchFamily="2" charset="0"/>
              </a:rPr>
              <a:t>This building is considered an icon of great modern design - its shape mocks that of the image of flight- and brilliantly incorporated ancient elements of pointed Gothic arches in an new organic style that continues to influence architects today.</a:t>
            </a:r>
          </a:p>
          <a:p>
            <a:pPr marL="228600" indent="-228600" eaLnBrk="1" hangingPunct="1"/>
            <a:endParaRPr lang="en-US" altLang="en-US">
              <a:latin typeface="Times" pitchFamily="2" charset="0"/>
            </a:endParaRPr>
          </a:p>
          <a:p>
            <a:pPr marL="228600" indent="-228600" eaLnBrk="1" hangingPunct="1"/>
            <a:r>
              <a:rPr lang="en-US" altLang="en-US">
                <a:latin typeface="Times" pitchFamily="2" charset="0"/>
              </a:rPr>
              <a:t>By definition, Shape refers to the configuration of surfaces and edges of a two- or three-dimensional objects. We perceive shape by the outside contour or silhouette of an object, rather than by its detail. </a:t>
            </a:r>
          </a:p>
          <a:p>
            <a:pPr marL="228600" indent="-228600" eaLnBrk="1" hangingPunct="1"/>
            <a:r>
              <a:rPr lang="en-US" altLang="en-US" b="1" i="1">
                <a:latin typeface="Times" pitchFamily="2" charset="0"/>
              </a:rPr>
              <a:t>Primary</a:t>
            </a:r>
            <a:r>
              <a:rPr lang="en-US" altLang="en-US">
                <a:latin typeface="Times" pitchFamily="2" charset="0"/>
              </a:rPr>
              <a:t> shapes, the circle, triangle, and square, are  often used in architecture to generate volumes known as "platonic solids."  The Greeks, by the way, coined the term </a:t>
            </a:r>
            <a:r>
              <a:rPr lang="en-US" altLang="en-US" b="1" i="1">
                <a:latin typeface="Times" pitchFamily="2" charset="0"/>
              </a:rPr>
              <a:t>platonic</a:t>
            </a:r>
            <a:r>
              <a:rPr lang="en-US" altLang="en-US">
                <a:latin typeface="Times" pitchFamily="2" charset="0"/>
              </a:rPr>
              <a:t> meaning </a:t>
            </a:r>
            <a:r>
              <a:rPr lang="ja-JP" altLang="en-US">
                <a:latin typeface="Times" pitchFamily="2" charset="0"/>
              </a:rPr>
              <a:t>“</a:t>
            </a:r>
            <a:r>
              <a:rPr lang="en-US" altLang="ja-JP">
                <a:latin typeface="Times" pitchFamily="2" charset="0"/>
              </a:rPr>
              <a:t>in its pure form</a:t>
            </a:r>
            <a:r>
              <a:rPr lang="ja-JP" altLang="en-US">
                <a:latin typeface="Times" pitchFamily="2" charset="0"/>
              </a:rPr>
              <a:t>”</a:t>
            </a:r>
            <a:r>
              <a:rPr lang="en-US" altLang="ja-JP">
                <a:latin typeface="Times" pitchFamily="2" charset="0"/>
              </a:rPr>
              <a:t>.</a:t>
            </a:r>
          </a:p>
          <a:p>
            <a:pPr marL="228600" indent="-228600" eaLnBrk="1" hangingPunct="1"/>
            <a:endParaRPr lang="en-US" altLang="en-US">
              <a:latin typeface="Times" pitchFamily="2" charset="0"/>
            </a:endParaRPr>
          </a:p>
          <a:p>
            <a:pPr marL="228600" indent="-228600" eaLnBrk="1" hangingPunct="1"/>
            <a:r>
              <a:rPr lang="en-US" altLang="en-US">
                <a:latin typeface="Times" pitchFamily="2" charset="0"/>
              </a:rPr>
              <a:t>A circle generates the sphere dome and cylinder, the triangle produces the cone and pyramid, and the square forms the cube or rectangle. Combinations of these platonic solids establish the basis for most architectural shapes and forms. </a:t>
            </a:r>
          </a:p>
          <a:p>
            <a:pPr marL="228600" indent="-228600" eaLnBrk="1" hangingPunct="1"/>
            <a:endParaRPr lang="en-US" altLang="en-US">
              <a:latin typeface="Times" pitchFamily="2" charset="0"/>
            </a:endParaRPr>
          </a:p>
          <a:p>
            <a:pPr marL="228600" indent="-228600" eaLnBrk="1" hangingPunct="1"/>
            <a:r>
              <a:rPr lang="en-US" altLang="en-US">
                <a:latin typeface="Times" pitchFamily="2" charset="0"/>
              </a:rPr>
              <a:t>Shape preferences may be culturally based or rooted in personal memory, or convention. For example, a dome or steeple may connote religious architecture in some cultures, while an American child's drawing of a house often depicts a square shape with pitched roof—a shape that many houses do not possess in our culture.</a:t>
            </a:r>
          </a:p>
          <a:p>
            <a:pPr marL="228600" indent="-228600" eaLnBrk="1" hangingPunct="1"/>
            <a:endParaRPr lang="en-US" altLang="en-US">
              <a:latin typeface="Times" pitchFamily="2" charset="0"/>
            </a:endParaRPr>
          </a:p>
          <a:p>
            <a:pPr marL="228600" indent="-228600" eaLnBrk="1" hangingPunct="1"/>
            <a:r>
              <a:rPr lang="en-US" altLang="en-US">
                <a:latin typeface="Times" pitchFamily="2" charset="0"/>
              </a:rPr>
              <a:t>Recent advances in digital technology have promoted the design and representation of more complex, non-platonic forms, such as the complex shape of the JFK airport above.</a:t>
            </a:r>
          </a:p>
          <a:p>
            <a:pPr marL="228600" indent="-228600" eaLnBrk="1" hangingPunct="1"/>
            <a:endParaRPr lang="en-US" altLang="en-US">
              <a:latin typeface="Times" pitchFamily="2" charset="0"/>
            </a:endParaRPr>
          </a:p>
          <a:p>
            <a:pPr marL="228600" indent="-228600" eaLnBrk="1" hangingPunct="1"/>
            <a:endParaRPr lang="en-US" altLang="en-US">
              <a:latin typeface="Times" pitchFamily="2" charset="0"/>
            </a:endParaRPr>
          </a:p>
          <a:p>
            <a:pPr marL="228600" indent="-228600" eaLnBrk="1" hangingPunct="1"/>
            <a:endParaRPr lang="en-US" altLang="en-US">
              <a:latin typeface="Times" pitchFamily="2" charset="0"/>
            </a:endParaRPr>
          </a:p>
          <a:p>
            <a:pPr marL="228600" indent="-228600" eaLnBrk="1" hangingPunct="1"/>
            <a:endParaRPr lang="en-US" altLang="en-US">
              <a:latin typeface="Times" pitchFamily="2" charset="0"/>
            </a:endParaRPr>
          </a:p>
          <a:p>
            <a:pPr marL="228600" indent="-228600" eaLnBrk="1" hangingPunct="1"/>
            <a:endParaRPr lang="en-US" altLang="en-US">
              <a:latin typeface="Times" pitchFamily="2" charset="0"/>
            </a:endParaRPr>
          </a:p>
          <a:p>
            <a:pPr marL="228600" indent="-228600" eaLnBrk="1" hangingPunct="1"/>
            <a:endParaRPr lang="en-US" altLang="en-US" sz="2400">
              <a:latin typeface="Times" pitchFamily="2"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E5E8A801-A4FC-EF46-93B8-874A003967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E1DC2FF4-AE91-EC4B-A2BB-BE48F836EA34}" type="slidenum">
              <a:rPr lang="en-US" altLang="en-US" sz="1200"/>
              <a:pPr/>
              <a:t>14</a:t>
            </a:fld>
            <a:endParaRPr lang="en-US" altLang="en-US" sz="1200"/>
          </a:p>
        </p:txBody>
      </p:sp>
      <p:sp>
        <p:nvSpPr>
          <p:cNvPr id="80899" name="Rectangle 2">
            <a:extLst>
              <a:ext uri="{FF2B5EF4-FFF2-40B4-BE49-F238E27FC236}">
                <a16:creationId xmlns:a16="http://schemas.microsoft.com/office/drawing/2014/main" id="{5F38C4F3-830C-5847-BF93-65245261CE58}"/>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A4B21E24-93E3-3643-8AD3-F14480B090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latin typeface="Times" pitchFamily="2" charset="0"/>
              </a:rPr>
              <a:t>Shape</a:t>
            </a:r>
          </a:p>
          <a:p>
            <a:pPr eaLnBrk="1" hangingPunct="1"/>
            <a:r>
              <a:rPr lang="en-US" altLang="en-US">
                <a:latin typeface="Times" pitchFamily="2" charset="0"/>
              </a:rPr>
              <a:t>Above is the L'unité d'habitation, Marseille by  Le Corbusier.</a:t>
            </a:r>
          </a:p>
          <a:p>
            <a:pPr eaLnBrk="1" hangingPunct="1"/>
            <a:r>
              <a:rPr lang="en-US" altLang="en-US">
                <a:latin typeface="Times" pitchFamily="2" charset="0"/>
              </a:rPr>
              <a:t>It is another structure which shape makes it an extremely recognizable work of architecture.</a:t>
            </a:r>
          </a:p>
          <a:p>
            <a:pPr eaLnBrk="1" hangingPunct="1"/>
            <a:r>
              <a:rPr lang="en-US" altLang="en-US">
                <a:latin typeface="Times" pitchFamily="2" charset="0"/>
              </a:rPr>
              <a:t>Note the effective use of texture as well- In my opinion Le Corbusier intentionally avoided the use of many colors so as to not take away from the unique shapes or textures he often gave to his structures…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25801A20-7C55-CE47-90FE-695A9127C3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574BAAE6-DF55-FD4E-87DF-46A2EAA3043C}" type="slidenum">
              <a:rPr lang="en-US" altLang="en-US" sz="1200"/>
              <a:pPr/>
              <a:t>15</a:t>
            </a:fld>
            <a:endParaRPr lang="en-US" altLang="en-US" sz="1200"/>
          </a:p>
        </p:txBody>
      </p:sp>
      <p:sp>
        <p:nvSpPr>
          <p:cNvPr id="81923" name="Rectangle 2">
            <a:extLst>
              <a:ext uri="{FF2B5EF4-FFF2-40B4-BE49-F238E27FC236}">
                <a16:creationId xmlns:a16="http://schemas.microsoft.com/office/drawing/2014/main" id="{D628CA59-D2DD-0D46-97AD-E013CB1E49A4}"/>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2CC49EF3-1121-E341-B1D1-EBF6D6A96E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Times" pitchFamily="2" charset="0"/>
              </a:rPr>
              <a:t>Shape</a:t>
            </a:r>
          </a:p>
          <a:p>
            <a:pPr eaLnBrk="1" hangingPunct="1"/>
            <a:r>
              <a:rPr lang="en-US" altLang="en-US" dirty="0">
                <a:latin typeface="Times" pitchFamily="2" charset="0"/>
              </a:rPr>
              <a:t>Another master of shape is the Spanish architect Antonio Gaudi. Above is his Casa Mila in Barcelona Spain-1905. His structures are immediately identifiable by their odd and uniquely incorporated organic forms. In this design, Gaudi sought to create an architecture that was modern, yet inspired by Moorish traditions and the history of the city of Barcelona. The layout and floorplan are almost entirely absent of straight lines.</a:t>
            </a:r>
          </a:p>
          <a:p>
            <a:pPr eaLnBrk="1" hangingPunct="1"/>
            <a:r>
              <a:rPr lang="en-US" altLang="en-US" dirty="0">
                <a:latin typeface="Times" pitchFamily="2" charset="0"/>
              </a:rPr>
              <a:t>(Page 453/454)</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AFE89CC6-9837-FF42-A6A6-48D3BFE2CA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E61319D8-044D-3A40-9FDF-8DD9A0978377}" type="slidenum">
              <a:rPr lang="en-US" altLang="en-US" sz="1200"/>
              <a:pPr/>
              <a:t>16</a:t>
            </a:fld>
            <a:endParaRPr lang="en-US" altLang="en-US" sz="1200"/>
          </a:p>
        </p:txBody>
      </p:sp>
      <p:sp>
        <p:nvSpPr>
          <p:cNvPr id="82947" name="Rectangle 2">
            <a:extLst>
              <a:ext uri="{FF2B5EF4-FFF2-40B4-BE49-F238E27FC236}">
                <a16:creationId xmlns:a16="http://schemas.microsoft.com/office/drawing/2014/main" id="{49BC3FCE-06D7-2E40-99F0-1E1BE347A4F7}"/>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78469D8C-09D5-6441-88F3-FD61FB78E0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latin typeface="Times" pitchFamily="2" charset="0"/>
              </a:rPr>
              <a:t>LIGHT</a:t>
            </a:r>
            <a:r>
              <a:rPr lang="en-US" altLang="en-US">
                <a:latin typeface="Times" pitchFamily="2" charset="0"/>
              </a:rPr>
              <a:t> (PG 75)</a:t>
            </a:r>
          </a:p>
          <a:p>
            <a:pPr eaLnBrk="1" hangingPunct="1"/>
            <a:r>
              <a:rPr lang="en-US" altLang="en-US">
                <a:latin typeface="Times" pitchFamily="2" charset="0"/>
              </a:rPr>
              <a:t>Perhaps the most powerful element in our perception of architecture is light. For architects, light is an element to be manipulated, so as to create a sense of mystery or drama, or accent focal points within the space. </a:t>
            </a:r>
          </a:p>
          <a:p>
            <a:pPr eaLnBrk="1" hangingPunct="1"/>
            <a:endParaRPr lang="en-US" altLang="en-US">
              <a:latin typeface="Times" pitchFamily="2" charset="0"/>
            </a:endParaRPr>
          </a:p>
          <a:p>
            <a:pPr eaLnBrk="1" hangingPunct="1"/>
            <a:r>
              <a:rPr lang="en-US" altLang="en-US">
                <a:latin typeface="Times" pitchFamily="2" charset="0"/>
              </a:rPr>
              <a:t>Light, whether natural or artificial, greatly clarifies and defines a space and form of a building, and early architects were quick to realize the dramatic effects they could create with light. It is an effective element in creating a sense of mystery and awe, or It is a tool to manipulate, that can also focus the eye on important points and highlight meaning, as well as provide visual delight, (eye-candy). For these reasons it was extensively used in the creation of many of the amazing shrines and religious buildings we will be looking at over the semester.</a:t>
            </a:r>
          </a:p>
          <a:p>
            <a:pPr eaLnBrk="1" hangingPunct="1"/>
            <a:endParaRPr lang="en-US" altLang="en-US">
              <a:latin typeface="Times" pitchFamily="2" charset="0"/>
            </a:endParaRPr>
          </a:p>
          <a:p>
            <a:pPr eaLnBrk="1" hangingPunct="1"/>
            <a:r>
              <a:rPr lang="en-US" altLang="en-US">
                <a:latin typeface="Times" pitchFamily="2" charset="0"/>
              </a:rPr>
              <a:t>The creative use of light also helps determines one</a:t>
            </a:r>
            <a:r>
              <a:rPr lang="ja-JP" altLang="en-US">
                <a:latin typeface="Times" pitchFamily="2" charset="0"/>
              </a:rPr>
              <a:t>’</a:t>
            </a:r>
            <a:r>
              <a:rPr lang="en-US" altLang="ja-JP">
                <a:latin typeface="Times" pitchFamily="2" charset="0"/>
              </a:rPr>
              <a:t>s perception of texture and form, creating both a physiological and a psychological mood.Light can effectively make an object appear much smaller or larger than it really is.</a:t>
            </a:r>
          </a:p>
          <a:p>
            <a:pPr eaLnBrk="1" hangingPunct="1"/>
            <a:endParaRPr lang="en-US" altLang="en-US">
              <a:latin typeface="Times" pitchFamily="2" charset="0"/>
            </a:endParaRPr>
          </a:p>
          <a:p>
            <a:pPr eaLnBrk="1" hangingPunct="1"/>
            <a:r>
              <a:rPr lang="en-US" altLang="en-US">
                <a:latin typeface="Times" pitchFamily="2" charset="0"/>
              </a:rPr>
              <a:t>Form is perceived differently depending on the light conditions within which the building is viewed.</a:t>
            </a:r>
          </a:p>
          <a:p>
            <a:pPr eaLnBrk="1" hangingPunct="1"/>
            <a:r>
              <a:rPr lang="en-US" altLang="en-US">
                <a:latin typeface="Times" pitchFamily="2" charset="0"/>
              </a:rPr>
              <a:t>In Baroque churches, architects like Bernini created theatrical lighting effects through hidden spotlights to heighten emotional impact. In fact, many of the early gothic churches used light and stained glass to create awe-inspiring effects and to keep their worshipers coming back for more! The light thru stained glass in gothic cathedrals softened the stone walls and also created an </a:t>
            </a:r>
            <a:r>
              <a:rPr lang="ja-JP" altLang="en-US">
                <a:latin typeface="Times" pitchFamily="2" charset="0"/>
              </a:rPr>
              <a:t>“</a:t>
            </a:r>
            <a:r>
              <a:rPr lang="en-US" altLang="ja-JP">
                <a:latin typeface="Times" pitchFamily="2" charset="0"/>
              </a:rPr>
              <a:t>other-worldly</a:t>
            </a:r>
            <a:r>
              <a:rPr lang="ja-JP" altLang="en-US">
                <a:latin typeface="Times" pitchFamily="2" charset="0"/>
              </a:rPr>
              <a:t>”</a:t>
            </a:r>
            <a:r>
              <a:rPr lang="en-US" altLang="ja-JP">
                <a:latin typeface="Times" pitchFamily="2" charset="0"/>
              </a:rPr>
              <a:t> effect.</a:t>
            </a:r>
          </a:p>
          <a:p>
            <a:pPr eaLnBrk="1" hangingPunct="1"/>
            <a:endParaRPr lang="en-US" altLang="en-US">
              <a:latin typeface="Times" pitchFamily="2" charset="0"/>
            </a:endParaRPr>
          </a:p>
          <a:p>
            <a:pPr eaLnBrk="1" hangingPunct="1"/>
            <a:r>
              <a:rPr lang="en-US" altLang="en-US">
                <a:latin typeface="Times" pitchFamily="2" charset="0"/>
              </a:rPr>
              <a:t>Above are two masterpieces of Gothic period stained glass.</a:t>
            </a:r>
          </a:p>
          <a:p>
            <a:pPr eaLnBrk="1" hangingPunct="1"/>
            <a:r>
              <a:rPr lang="en-US" altLang="en-US">
                <a:latin typeface="Times" pitchFamily="2" charset="0"/>
              </a:rPr>
              <a:t>The top image is of the </a:t>
            </a:r>
            <a:r>
              <a:rPr lang="ja-JP" altLang="en-US">
                <a:latin typeface="Times" pitchFamily="2" charset="0"/>
              </a:rPr>
              <a:t>“</a:t>
            </a:r>
            <a:r>
              <a:rPr lang="en-US" altLang="ja-JP">
                <a:latin typeface="Times" pitchFamily="2" charset="0"/>
              </a:rPr>
              <a:t>Portrait of Suger</a:t>
            </a:r>
            <a:r>
              <a:rPr lang="ja-JP" altLang="en-US">
                <a:latin typeface="Times" pitchFamily="2" charset="0"/>
              </a:rPr>
              <a:t>”</a:t>
            </a:r>
            <a:r>
              <a:rPr lang="en-US" altLang="ja-JP">
                <a:latin typeface="Times" pitchFamily="2" charset="0"/>
              </a:rPr>
              <a:t>, at </a:t>
            </a:r>
            <a:r>
              <a:rPr lang="en-US" altLang="ja-JP" b="1">
                <a:latin typeface="Times" pitchFamily="2" charset="0"/>
              </a:rPr>
              <a:t>Saint-Denis</a:t>
            </a:r>
            <a:r>
              <a:rPr lang="en-US" altLang="ja-JP">
                <a:latin typeface="Times" pitchFamily="2" charset="0"/>
              </a:rPr>
              <a:t> in France- the lower one is the </a:t>
            </a:r>
            <a:r>
              <a:rPr lang="ja-JP" altLang="en-US">
                <a:latin typeface="Times" pitchFamily="2" charset="0"/>
              </a:rPr>
              <a:t>“</a:t>
            </a:r>
            <a:r>
              <a:rPr lang="en-US" altLang="ja-JP">
                <a:latin typeface="Times" pitchFamily="2" charset="0"/>
              </a:rPr>
              <a:t>Infancy Window,- Annunciation Panel</a:t>
            </a:r>
            <a:r>
              <a:rPr lang="ja-JP" altLang="en-US">
                <a:latin typeface="Times" pitchFamily="2" charset="0"/>
              </a:rPr>
              <a:t>”</a:t>
            </a:r>
            <a:r>
              <a:rPr lang="en-US" altLang="ja-JP">
                <a:latin typeface="Times" pitchFamily="2" charset="0"/>
              </a:rPr>
              <a:t> . The great cathedrals we will be studying made extensive use of light. When the gothic period arrived, its flying buttresses allowed the opening up of more space on its walls, leaving large areas where beautiful stained glass could be incorporated.</a:t>
            </a:r>
          </a:p>
          <a:p>
            <a:pPr eaLnBrk="1" hangingPunct="1"/>
            <a:endParaRPr lang="en-US" altLang="en-US">
              <a:latin typeface="Times" pitchFamily="2" charset="0"/>
            </a:endParaRPr>
          </a:p>
          <a:p>
            <a:pPr eaLnBrk="1" hangingPunct="1"/>
            <a:r>
              <a:rPr lang="en-US" altLang="en-US">
                <a:latin typeface="Times" pitchFamily="2" charset="0"/>
              </a:rPr>
              <a:t>The use of light on a building form can also play light and shadow against one another to continuously modulate the exterior surface, like the example of Frank L. Wrights Biblio in Spain.</a:t>
            </a:r>
          </a:p>
          <a:p>
            <a:pPr eaLnBrk="1" hangingPunct="1"/>
            <a:endParaRPr lang="en-US" altLang="en-US">
              <a:latin typeface="Times" pitchFamily="2" charset="0"/>
            </a:endParaRPr>
          </a:p>
          <a:p>
            <a:pPr eaLnBrk="1" hangingPunct="1"/>
            <a:r>
              <a:rPr lang="en-US" altLang="en-US">
                <a:latin typeface="Times" pitchFamily="2" charset="0"/>
              </a:rPr>
              <a:t>Above is a model of the Hypostyle Hall of the Great Temple of Ammon at Karnak, Eygpt c. 1312 bc.</a:t>
            </a:r>
          </a:p>
          <a:p>
            <a:pPr eaLnBrk="1" hangingPunct="1"/>
            <a:endParaRPr lang="en-US" altLang="en-US">
              <a:latin typeface="Times" pitchFamily="2" charset="0"/>
            </a:endParaRPr>
          </a:p>
          <a:p>
            <a:pPr eaLnBrk="1" hangingPunct="1"/>
            <a:r>
              <a:rPr lang="en-US" altLang="en-US">
                <a:latin typeface="Times" pitchFamily="2" charset="0"/>
              </a:rPr>
              <a:t>The early Egyptians had specific lighting needs and consciously manipulated it when designing this great Hall: in order to admit light through the clerestory, the side avenues are purposely lower with columns 42 1/2 feet high and 8 feet 9 inches in diameter, instead of the larger ones placed in the center at 78 feet in height.</a:t>
            </a:r>
          </a:p>
          <a:p>
            <a:pPr eaLnBrk="1" hangingPunct="1"/>
            <a:r>
              <a:rPr lang="en-US" altLang="en-US">
                <a:latin typeface="Times" pitchFamily="2" charset="0"/>
              </a:rPr>
              <a:t> </a:t>
            </a:r>
          </a:p>
          <a:p>
            <a:pPr eaLnBrk="1" hangingPunct="1"/>
            <a:endParaRPr lang="en-US" altLang="en-US">
              <a:latin typeface="Times" pitchFamily="2"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AA106DB4-DA80-BB4E-AB15-277ACA7173D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518A852E-FD5F-1E4B-836B-58FBA8226343}" type="slidenum">
              <a:rPr lang="en-US" altLang="en-US" sz="1200"/>
              <a:pPr/>
              <a:t>17</a:t>
            </a:fld>
            <a:endParaRPr lang="en-US" altLang="en-US" sz="1200"/>
          </a:p>
        </p:txBody>
      </p:sp>
      <p:sp>
        <p:nvSpPr>
          <p:cNvPr id="84995" name="Rectangle 1026">
            <a:extLst>
              <a:ext uri="{FF2B5EF4-FFF2-40B4-BE49-F238E27FC236}">
                <a16:creationId xmlns:a16="http://schemas.microsoft.com/office/drawing/2014/main" id="{DC13A72B-86E8-2949-BF8E-C98EBAE87DE8}"/>
              </a:ext>
            </a:extLst>
          </p:cNvPr>
          <p:cNvSpPr>
            <a:spLocks noGrp="1" noRot="1" noChangeAspect="1" noChangeArrowheads="1" noTextEdit="1"/>
          </p:cNvSpPr>
          <p:nvPr>
            <p:ph type="sldImg"/>
          </p:nvPr>
        </p:nvSpPr>
        <p:spPr>
          <a:ln/>
        </p:spPr>
      </p:sp>
      <p:sp>
        <p:nvSpPr>
          <p:cNvPr id="84996" name="Rectangle 1027">
            <a:extLst>
              <a:ext uri="{FF2B5EF4-FFF2-40B4-BE49-F238E27FC236}">
                <a16:creationId xmlns:a16="http://schemas.microsoft.com/office/drawing/2014/main" id="{FE0B1F3B-BE1B-4E48-8C41-9D48D10B26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err="1">
                <a:latin typeface="Times" pitchFamily="2" charset="0"/>
              </a:rPr>
              <a:t>Seagrams</a:t>
            </a:r>
            <a:r>
              <a:rPr lang="en-US" altLang="en-US" dirty="0">
                <a:latin typeface="Times" pitchFamily="2" charset="0"/>
              </a:rPr>
              <a:t> Building was a collaboration of two great architects, </a:t>
            </a:r>
            <a:r>
              <a:rPr lang="en-US" altLang="en-US" dirty="0" err="1">
                <a:latin typeface="Times" pitchFamily="2" charset="0"/>
              </a:rPr>
              <a:t>Mies</a:t>
            </a:r>
            <a:r>
              <a:rPr lang="en-US" altLang="en-US" dirty="0">
                <a:latin typeface="Times" pitchFamily="2" charset="0"/>
              </a:rPr>
              <a:t> van der </a:t>
            </a:r>
            <a:r>
              <a:rPr lang="en-US" altLang="en-US" dirty="0" err="1">
                <a:latin typeface="Times" pitchFamily="2" charset="0"/>
              </a:rPr>
              <a:t>Rohe</a:t>
            </a:r>
            <a:r>
              <a:rPr lang="en-US" altLang="en-US" dirty="0">
                <a:latin typeface="Times" pitchFamily="2" charset="0"/>
              </a:rPr>
              <a:t> &amp; Philip Johnson. Built in 1954-58, it is considered the first modernist building in America. Johnson was very much into lighting, both natural and artificial and it is masterfully integrated in the design of this skyscraper.</a:t>
            </a:r>
          </a:p>
          <a:p>
            <a:pPr eaLnBrk="1" hangingPunct="1"/>
            <a:r>
              <a:rPr lang="en-US" altLang="en-US" dirty="0">
                <a:latin typeface="Times" pitchFamily="2" charset="0"/>
              </a:rPr>
              <a:t> The Seagram Building is constructed from the products of the industrial world: iron and glass- and modern glass was a new design element that Johnson fully exploited. This building also represents a new kind of temple - a temple to industrialization, and therefore to commerce. Any reference to the Parthenon or classical architecture is clearly absent.  It is one of the first great icons to corporate culture.</a:t>
            </a:r>
          </a:p>
          <a:p>
            <a:pPr eaLnBrk="1" hangingPunct="1"/>
            <a:r>
              <a:rPr lang="en-US" altLang="en-US" dirty="0">
                <a:latin typeface="Times" pitchFamily="2" charset="0"/>
              </a:rPr>
              <a:t> The steel skeleton framed skyscraper, headquarters of the Seagram Liquor Company, established the basic form of the corporate tower for years to come. A brilliant design feature is that the curtain wall tower is not built to the edge of the site. It occupies only 40 percent of the allowable zoning envelope, freeing up space for a granite-paved public plaza enhanced by two reflecting pools and marble benches that is widely regarded as one of the most successful in the city. The plaza is an expensive aesthetic and symbolic gesture, especially significant in the dense urban environment which surrounds it.</a:t>
            </a:r>
          </a:p>
          <a:p>
            <a:pPr eaLnBrk="1" hangingPunct="1"/>
            <a:endParaRPr lang="en-US" altLang="en-US" dirty="0">
              <a:latin typeface="Times" pitchFamily="2" charset="0"/>
            </a:endParaRPr>
          </a:p>
          <a:p>
            <a:pPr eaLnBrk="1" hangingPunct="1"/>
            <a:r>
              <a:rPr lang="en-US" altLang="en-US" dirty="0">
                <a:latin typeface="Times" pitchFamily="2" charset="0"/>
              </a:rPr>
              <a:t>In its monumental simplicity, expressed structural frame and rational use of repeated building elements, the building embodies Ludwig </a:t>
            </a:r>
            <a:r>
              <a:rPr lang="en-US" altLang="en-US" dirty="0" err="1">
                <a:latin typeface="Times" pitchFamily="2" charset="0"/>
              </a:rPr>
              <a:t>Mies</a:t>
            </a:r>
            <a:r>
              <a:rPr lang="en-US" altLang="en-US" dirty="0">
                <a:latin typeface="Times" pitchFamily="2" charset="0"/>
              </a:rPr>
              <a:t> van der </a:t>
            </a:r>
            <a:r>
              <a:rPr lang="en-US" altLang="en-US" dirty="0" err="1">
                <a:latin typeface="Times" pitchFamily="2" charset="0"/>
              </a:rPr>
              <a:t>Rohe's</a:t>
            </a:r>
            <a:r>
              <a:rPr lang="en-US" altLang="en-US" dirty="0">
                <a:latin typeface="Times" pitchFamily="2" charset="0"/>
              </a:rPr>
              <a:t> oft-repeated philosophy that "</a:t>
            </a:r>
            <a:r>
              <a:rPr lang="en-US" altLang="en-US" b="1" i="1" dirty="0">
                <a:latin typeface="Times" pitchFamily="2" charset="0"/>
              </a:rPr>
              <a:t>structure is spiritual</a:t>
            </a:r>
            <a:r>
              <a:rPr lang="en-US" altLang="en-US" dirty="0">
                <a:latin typeface="Times" pitchFamily="2" charset="0"/>
              </a:rPr>
              <a:t>" and "</a:t>
            </a:r>
            <a:r>
              <a:rPr lang="en-US" altLang="en-US" b="1" i="1" dirty="0">
                <a:latin typeface="Times" pitchFamily="2" charset="0"/>
              </a:rPr>
              <a:t>less is more</a:t>
            </a:r>
            <a:r>
              <a:rPr lang="en-US" altLang="en-US" dirty="0">
                <a:latin typeface="Times" pitchFamily="2" charset="0"/>
              </a:rPr>
              <a:t>." He believed that the more a building was pared to its essential structural and functional elements, and the less superfluous imagery is used, the more a building expresses its structure and form.</a:t>
            </a:r>
          </a:p>
          <a:p>
            <a:pPr eaLnBrk="1" hangingPunct="1"/>
            <a:endParaRPr lang="en-US" altLang="en-US" dirty="0">
              <a:latin typeface="Times" pitchFamily="2" charset="0"/>
            </a:endParaRPr>
          </a:p>
          <a:p>
            <a:pPr eaLnBrk="1" hangingPunct="1"/>
            <a:endParaRPr lang="en-US" altLang="en-US" dirty="0">
              <a:latin typeface="Times" pitchFamily="2"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8C6AE370-6CB5-C449-B113-FD73CDA40C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6297C037-4149-6046-87A2-353D5D70E042}" type="slidenum">
              <a:rPr lang="en-US" altLang="en-US" sz="1200"/>
              <a:pPr/>
              <a:t>18</a:t>
            </a:fld>
            <a:endParaRPr lang="en-US" altLang="en-US" sz="1200"/>
          </a:p>
        </p:txBody>
      </p:sp>
      <p:sp>
        <p:nvSpPr>
          <p:cNvPr id="86019" name="Rectangle 1026">
            <a:extLst>
              <a:ext uri="{FF2B5EF4-FFF2-40B4-BE49-F238E27FC236}">
                <a16:creationId xmlns:a16="http://schemas.microsoft.com/office/drawing/2014/main" id="{2BD2522C-7171-BA49-98D2-34E17E97BEFE}"/>
              </a:ext>
            </a:extLst>
          </p:cNvPr>
          <p:cNvSpPr>
            <a:spLocks noGrp="1" noRot="1" noChangeAspect="1" noChangeArrowheads="1" noTextEdit="1"/>
          </p:cNvSpPr>
          <p:nvPr>
            <p:ph type="sldImg"/>
          </p:nvPr>
        </p:nvSpPr>
        <p:spPr>
          <a:ln/>
        </p:spPr>
      </p:sp>
      <p:sp>
        <p:nvSpPr>
          <p:cNvPr id="86020" name="Rectangle 1027">
            <a:extLst>
              <a:ext uri="{FF2B5EF4-FFF2-40B4-BE49-F238E27FC236}">
                <a16:creationId xmlns:a16="http://schemas.microsoft.com/office/drawing/2014/main" id="{1E4F923A-A771-4541-AD6E-301BDD7EA4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Johnson is an expert in stylish high rise buildings and  became a corporate king of architectural buildings. His genius is in that he has designed unique hybrids: sometimes abstract, yet aesthetically pleasing and highly powerful buildings. </a:t>
            </a:r>
          </a:p>
          <a:p>
            <a:pPr eaLnBrk="1" hangingPunct="1"/>
            <a:endParaRPr lang="en-US" altLang="en-US" dirty="0">
              <a:latin typeface="Times" pitchFamily="2" charset="0"/>
            </a:endParaRPr>
          </a:p>
          <a:p>
            <a:pPr eaLnBrk="1" hangingPunct="1"/>
            <a:r>
              <a:rPr lang="en-US" altLang="en-US" dirty="0">
                <a:latin typeface="Times" pitchFamily="2" charset="0"/>
              </a:rPr>
              <a:t>So we already know Johnson was very much into lighting, both natural and artificial. But he also greatly appreciated the effect water elements could have on a site and the way light could exaggerate the effect. Not surprisingly, he has designed several fountains that invite people to interact with them. He is into the volumes of space created by sculptural forms and thought a lot about the feeling one might  experience while working or when passing through his buildings.</a:t>
            </a:r>
          </a:p>
          <a:p>
            <a:pPr eaLnBrk="1" hangingPunct="1"/>
            <a:endParaRPr lang="en-US" altLang="en-US" dirty="0">
              <a:latin typeface="Times" pitchFamily="2" charset="0"/>
            </a:endParaRPr>
          </a:p>
          <a:p>
            <a:pPr eaLnBrk="1" hangingPunct="1"/>
            <a:r>
              <a:rPr lang="en-US" altLang="en-US" i="1" dirty="0">
                <a:latin typeface="Times" pitchFamily="2" charset="0"/>
              </a:rPr>
              <a:t>To quote Phillip Johnson: </a:t>
            </a:r>
          </a:p>
          <a:p>
            <a:pPr eaLnBrk="1" hangingPunct="1"/>
            <a:r>
              <a:rPr lang="en-US" altLang="en-US" dirty="0">
                <a:latin typeface="Times" pitchFamily="2" charset="0"/>
              </a:rPr>
              <a:t>"One thing that I really think runs as a thread is my passionate interest in processional space, space as apprehended by walking through it." </a:t>
            </a:r>
          </a:p>
          <a:p>
            <a:pPr eaLnBrk="1" hangingPunct="1"/>
            <a:r>
              <a:rPr lang="en-US" altLang="en-US" dirty="0">
                <a:latin typeface="Times" pitchFamily="2" charset="0"/>
              </a:rPr>
              <a:t>Johnson continued in the footsteps of </a:t>
            </a:r>
            <a:r>
              <a:rPr lang="en-US" altLang="en-US" dirty="0" err="1">
                <a:latin typeface="Times" pitchFamily="2" charset="0"/>
              </a:rPr>
              <a:t>Mies</a:t>
            </a:r>
            <a:r>
              <a:rPr lang="en-US" altLang="en-US" dirty="0">
                <a:latin typeface="Times" pitchFamily="2" charset="0"/>
              </a:rPr>
              <a:t> van der </a:t>
            </a:r>
            <a:r>
              <a:rPr lang="en-US" altLang="en-US" dirty="0" err="1">
                <a:latin typeface="Times" pitchFamily="2" charset="0"/>
              </a:rPr>
              <a:t>Rohe</a:t>
            </a:r>
            <a:r>
              <a:rPr lang="en-US" altLang="en-US" dirty="0">
                <a:latin typeface="Times" pitchFamily="2" charset="0"/>
              </a:rPr>
              <a:t> and became a master of the skyscraper. In 1979 he was the first recipient to the Pritzker Prize for Architecture a reward for architectural brilliance. </a:t>
            </a:r>
          </a:p>
          <a:p>
            <a:pPr eaLnBrk="1" hangingPunct="1"/>
            <a:endParaRPr lang="en-US" altLang="en-US" dirty="0">
              <a:latin typeface="Times" pitchFamily="2"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480EF2E5-C592-F54D-94DB-21F8CA6241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AB13D213-6A2C-484C-BE32-33467477FB05}" type="slidenum">
              <a:rPr lang="en-US" altLang="en-US" sz="1200"/>
              <a:pPr/>
              <a:t>19</a:t>
            </a:fld>
            <a:endParaRPr lang="en-US" altLang="en-US" sz="1200"/>
          </a:p>
        </p:txBody>
      </p:sp>
      <p:sp>
        <p:nvSpPr>
          <p:cNvPr id="87043" name="Rectangle 2">
            <a:extLst>
              <a:ext uri="{FF2B5EF4-FFF2-40B4-BE49-F238E27FC236}">
                <a16:creationId xmlns:a16="http://schemas.microsoft.com/office/drawing/2014/main" id="{C6968634-4C48-904C-9C4A-D3470220E313}"/>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4FDFCCF2-933C-284D-B173-907768AC5D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Phillip Johnson was so into Glass and light, (remember the Seagram Building?), he decided to build an entire weekend house for himself entirely out of glass. To gain the advantages of natural sunlight without roasting in it, he cleverly  placed the house in a strategic position by a grouping of mature deciduous oak trees.. In the summer this would allow their foliage to shade the house to help cool it, and in the winter when the leaves dropped, the sun would enter in and help heat the house.</a:t>
            </a:r>
          </a:p>
          <a:p>
            <a:pPr eaLnBrk="1" hangingPunct="1"/>
            <a:endParaRPr lang="en-US" altLang="en-US">
              <a:latin typeface="Times" pitchFamily="2" charset="0"/>
            </a:endParaRPr>
          </a:p>
          <a:p>
            <a:pPr eaLnBrk="1" hangingPunct="1"/>
            <a:r>
              <a:rPr lang="en-US" altLang="en-US">
                <a:latin typeface="Times" pitchFamily="2" charset="0"/>
              </a:rPr>
              <a:t>This house was revolutionary in that it proved to the haters of the modernist style that there was a way to build an entirely modern/abstract architecture and still integrate with it</a:t>
            </a:r>
            <a:r>
              <a:rPr lang="ja-JP" altLang="en-US">
                <a:latin typeface="Times" pitchFamily="2" charset="0"/>
              </a:rPr>
              <a:t>’</a:t>
            </a:r>
            <a:r>
              <a:rPr lang="en-US" altLang="ja-JP">
                <a:latin typeface="Times" pitchFamily="2" charset="0"/>
              </a:rPr>
              <a:t>s surrounding environment.</a:t>
            </a:r>
          </a:p>
          <a:p>
            <a:pPr eaLnBrk="1" hangingPunct="1"/>
            <a:r>
              <a:rPr lang="en-US" altLang="en-US">
                <a:latin typeface="Times" pitchFamily="2" charset="0"/>
              </a:rPr>
              <a:t>(&amp; if you are wondering where the bathroom is like I did when I first saw it, it is concealed behind a small enclosure of brick)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2A5F7E8E-4C69-C845-B3B5-7224FF4146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92DBB107-99F9-A04C-A496-51D883050C24}" type="slidenum">
              <a:rPr lang="en-US" altLang="en-US" sz="1200"/>
              <a:pPr/>
              <a:t>2</a:t>
            </a:fld>
            <a:endParaRPr lang="en-US" altLang="en-US" sz="1200"/>
          </a:p>
        </p:txBody>
      </p:sp>
      <p:sp>
        <p:nvSpPr>
          <p:cNvPr id="68611" name="Rectangle 2">
            <a:extLst>
              <a:ext uri="{FF2B5EF4-FFF2-40B4-BE49-F238E27FC236}">
                <a16:creationId xmlns:a16="http://schemas.microsoft.com/office/drawing/2014/main" id="{E66EBFE9-5159-5D48-B58B-C431E616BA28}"/>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CA315C81-8F8B-BD4C-82EE-214ED975BE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Just as written language uses letters, words, sentences, punctuation, syntax, etc. to organize information into understandable and expressive form, the visual arts use similar fundamental elements governed by organizational principles to create a coherent structural and visual order. The list above is one system, (there are others), for categorizing these aspects of formal structure in the visual arts. The process of combining these elements and principles, is usually referred to as composition or design. This "</a:t>
            </a:r>
            <a:r>
              <a:rPr lang="en-US" altLang="en-US" b="1">
                <a:latin typeface="Times" pitchFamily="2" charset="0"/>
              </a:rPr>
              <a:t>visual language</a:t>
            </a:r>
            <a:r>
              <a:rPr lang="en-US" altLang="en-US">
                <a:latin typeface="Times" pitchFamily="2" charset="0"/>
              </a:rPr>
              <a:t>" is the skeleton upon which any painting, drawing building, etc. is built, no matter what its subject matter may be. </a:t>
            </a:r>
          </a:p>
          <a:p>
            <a:pPr eaLnBrk="1" hangingPunct="1"/>
            <a:r>
              <a:rPr lang="en-US" altLang="en-US">
                <a:latin typeface="Times" pitchFamily="2" charset="0"/>
              </a:rPr>
              <a:t>It is the order that we </a:t>
            </a:r>
            <a:r>
              <a:rPr lang="en-US" altLang="en-US" b="1" i="1">
                <a:latin typeface="Times" pitchFamily="2" charset="0"/>
              </a:rPr>
              <a:t>feel</a:t>
            </a:r>
            <a:r>
              <a:rPr lang="en-US" altLang="en-US">
                <a:latin typeface="Times" pitchFamily="2" charset="0"/>
              </a:rPr>
              <a:t>  when we look at a work of art or architecture. As the course progresses I will be pointing out design components in various works and explaining what they mean and how they are used by the architect to express their ideas. </a:t>
            </a:r>
          </a:p>
          <a:p>
            <a:pPr eaLnBrk="1" hangingPunct="1"/>
            <a:endParaRPr lang="en-US" altLang="en-US">
              <a:latin typeface="Times" pitchFamily="2" charset="0"/>
            </a:endParaRPr>
          </a:p>
          <a:p>
            <a:pPr eaLnBrk="1" hangingPunct="1"/>
            <a:endParaRPr lang="en-US" altLang="en-US">
              <a:latin typeface="Times" pitchFamily="2" charset="0"/>
            </a:endParaRPr>
          </a:p>
          <a:p>
            <a:pPr eaLnBrk="1" hangingPunct="1"/>
            <a:endParaRPr lang="en-US" altLang="en-US">
              <a:latin typeface="Times" pitchFamily="2" charset="0"/>
            </a:endParaRPr>
          </a:p>
          <a:p>
            <a:pPr eaLnBrk="1" hangingPunct="1"/>
            <a:endParaRPr lang="en-US" altLang="en-US">
              <a:latin typeface="Times" pitchFamily="2" charset="0"/>
            </a:endParaRPr>
          </a:p>
          <a:p>
            <a:pPr eaLnBrk="1" hangingPunct="1"/>
            <a:endParaRPr lang="en-US" altLang="en-US">
              <a:latin typeface="Times" pitchFamily="2" charset="0"/>
            </a:endParaRPr>
          </a:p>
          <a:p>
            <a:pPr eaLnBrk="1" hangingPunct="1"/>
            <a:endParaRPr lang="en-US" altLang="en-US">
              <a:latin typeface="Times" pitchFamily="2" charset="0"/>
            </a:endParaRPr>
          </a:p>
          <a:p>
            <a:pPr eaLnBrk="1" hangingPunct="1"/>
            <a:endParaRPr lang="en-US" altLang="en-US">
              <a:latin typeface="Times" pitchFamily="2" charset="0"/>
            </a:endParaRPr>
          </a:p>
          <a:p>
            <a:pPr eaLnBrk="1" hangingPunct="1"/>
            <a:r>
              <a:rPr lang="en-US" altLang="en-US">
                <a:latin typeface="Times" pitchFamily="2" charset="0"/>
              </a:rPr>
              <a:t>SITE (PG 58) IMAGE:FALLINGWATER (ORGANIC ARCH) HARMONY WITH NATURE: IMAGE: KORAkuen VILLA, ORAYAMA JAPAN </a:t>
            </a:r>
          </a:p>
          <a:p>
            <a:pPr eaLnBrk="1" hangingPunct="1"/>
            <a:endParaRPr lang="en-US" altLang="en-US">
              <a:latin typeface="Times" pitchFamily="2" charset="0"/>
            </a:endParaRPr>
          </a:p>
          <a:p>
            <a:pPr eaLnBrk="1" hangingPunct="1"/>
            <a:r>
              <a:rPr lang="en-US" altLang="en-US">
                <a:latin typeface="Times" pitchFamily="2" charset="0"/>
              </a:rPr>
              <a:t>SPACE:(PG 59)POSITIVE + NEGATIVE SPACE (IMAGE) CASA MIL'A -BY GAUDI, BARCELONA </a:t>
            </a:r>
          </a:p>
          <a:p>
            <a:pPr eaLnBrk="1" hangingPunct="1"/>
            <a:endParaRPr lang="en-US" altLang="en-US">
              <a:latin typeface="Times" pitchFamily="2" charset="0"/>
            </a:endParaRPr>
          </a:p>
          <a:p>
            <a:pPr eaLnBrk="1" hangingPunct="1"/>
            <a:r>
              <a:rPr lang="en-US" altLang="en-US">
                <a:latin typeface="Times" pitchFamily="2" charset="0"/>
              </a:rPr>
              <a:t>TEXTURE: (PG 70) OPTICAL (VISUAL) AND TACTILE (FELT VIA TOUCH) TEXTURES 4.21 Alvar Aalto -Baker House MIT (IMAGE pg.73) 4.24 Kaufmann Residence/Falling Water RENAISSANCE RUSTIFIED STONE USE. </a:t>
            </a:r>
          </a:p>
          <a:p>
            <a:pPr eaLnBrk="1" hangingPunct="1"/>
            <a:endParaRPr lang="en-US" altLang="en-US">
              <a:latin typeface="Times" pitchFamily="2" charset="0"/>
            </a:endParaRPr>
          </a:p>
          <a:p>
            <a:pPr eaLnBrk="1" hangingPunct="1"/>
            <a:r>
              <a:rPr lang="en-US" altLang="en-US">
                <a:latin typeface="Times" pitchFamily="2" charset="0"/>
              </a:rPr>
              <a:t>WEIGHT/MASS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33552BC8-3289-BC42-B5E6-4F8AC7D9A1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299D1165-9984-7E44-A5A6-DFABAC287112}" type="slidenum">
              <a:rPr lang="en-US" altLang="en-US" sz="1200"/>
              <a:pPr/>
              <a:t>20</a:t>
            </a:fld>
            <a:endParaRPr lang="en-US" altLang="en-US" sz="1200"/>
          </a:p>
        </p:txBody>
      </p:sp>
      <p:sp>
        <p:nvSpPr>
          <p:cNvPr id="88067" name="Rectangle 2">
            <a:extLst>
              <a:ext uri="{FF2B5EF4-FFF2-40B4-BE49-F238E27FC236}">
                <a16:creationId xmlns:a16="http://schemas.microsoft.com/office/drawing/2014/main" id="{D4CA4D5C-1B96-A940-A11C-116C5F20427D}"/>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CCB5BD82-F481-FF4D-8F9E-0E8A0B920B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Here</a:t>
            </a:r>
            <a:r>
              <a:rPr lang="ja-JP" altLang="en-US">
                <a:latin typeface="Times" pitchFamily="2" charset="0"/>
              </a:rPr>
              <a:t>’</a:t>
            </a:r>
            <a:r>
              <a:rPr lang="en-US" altLang="ja-JP" dirty="0">
                <a:latin typeface="Times" pitchFamily="2" charset="0"/>
              </a:rPr>
              <a:t>s a view from a distance, showing the bare trees during the winter months.</a:t>
            </a:r>
            <a:endParaRPr lang="en-US" altLang="en-US" dirty="0">
              <a:latin typeface="Times" pitchFamily="2"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3E37C17B-0603-204E-A914-0E91D3EB2B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A0C54CC4-58D1-9C40-9BFF-7816B3D94918}" type="slidenum">
              <a:rPr lang="en-US" altLang="en-US" sz="1200"/>
              <a:pPr/>
              <a:t>21</a:t>
            </a:fld>
            <a:endParaRPr lang="en-US" altLang="en-US" sz="1200"/>
          </a:p>
        </p:txBody>
      </p:sp>
      <p:sp>
        <p:nvSpPr>
          <p:cNvPr id="89091" name="Rectangle 2">
            <a:extLst>
              <a:ext uri="{FF2B5EF4-FFF2-40B4-BE49-F238E27FC236}">
                <a16:creationId xmlns:a16="http://schemas.microsoft.com/office/drawing/2014/main" id="{EDB5A803-3082-2B40-A7B1-F3F0B680A140}"/>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4427593F-1606-374A-8CE2-094BD36E16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A view of the  interior and the enclosed bathroom area...</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E607D8F0-3B14-824A-B1A6-7461E9AC1F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12B71CB6-279C-C44A-9A26-0894C177FAA5}" type="slidenum">
              <a:rPr lang="en-US" altLang="en-US" sz="1200"/>
              <a:pPr/>
              <a:t>22</a:t>
            </a:fld>
            <a:endParaRPr lang="en-US" altLang="en-US" sz="1200"/>
          </a:p>
        </p:txBody>
      </p:sp>
      <p:sp>
        <p:nvSpPr>
          <p:cNvPr id="90115" name="Rectangle 2">
            <a:extLst>
              <a:ext uri="{FF2B5EF4-FFF2-40B4-BE49-F238E27FC236}">
                <a16:creationId xmlns:a16="http://schemas.microsoft.com/office/drawing/2014/main" id="{1B350EAE-EBCE-6144-A787-BE321607E0AA}"/>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50D9EAE4-5BA5-0E40-93D7-59F27E66C8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Great masterpieces of architecture often manipulate many design elements. A perfect example of this is of the Guggenheim Museum in Spain, designed by Frank Gehry.</a:t>
            </a:r>
          </a:p>
          <a:p>
            <a:pPr eaLnBrk="1" hangingPunct="1"/>
            <a:r>
              <a:rPr lang="en-US" altLang="en-US" dirty="0">
                <a:latin typeface="Times" pitchFamily="2" charset="0"/>
              </a:rPr>
              <a:t>Although it is extremely massive in literal size, his design employs a complex, non-rectilinear shape that uses form and surface articulation to dramatically reduce the appearance  of the building</a:t>
            </a:r>
            <a:r>
              <a:rPr lang="ja-JP" altLang="en-US">
                <a:latin typeface="Times" pitchFamily="2" charset="0"/>
              </a:rPr>
              <a:t>’</a:t>
            </a:r>
            <a:r>
              <a:rPr lang="en-US" altLang="ja-JP" dirty="0">
                <a:latin typeface="Times" pitchFamily="2" charset="0"/>
              </a:rPr>
              <a:t>s overall scale. A masterful optical illusion. Gehry</a:t>
            </a:r>
            <a:r>
              <a:rPr lang="ja-JP" altLang="en-US">
                <a:latin typeface="Times" pitchFamily="2" charset="0"/>
              </a:rPr>
              <a:t>’</a:t>
            </a:r>
            <a:r>
              <a:rPr lang="en-US" altLang="ja-JP" dirty="0">
                <a:latin typeface="Times" pitchFamily="2" charset="0"/>
              </a:rPr>
              <a:t>s choice of a highly reflective titanium exterior cladding that covers the entire exterior further dematerializes the sense of its massiveness, and also creates an amazingly beautiful play of light and shadow on the form.</a:t>
            </a:r>
            <a:endParaRPr lang="en-US" altLang="en-US" dirty="0">
              <a:latin typeface="Times" pitchFamily="2"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9896D65A-ABBC-234A-941D-0D13D6060F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EE6AE94F-DE81-794C-8B4F-2ED3B8C6F859}" type="slidenum">
              <a:rPr lang="en-US" altLang="en-US" sz="1200"/>
              <a:pPr/>
              <a:t>23</a:t>
            </a:fld>
            <a:endParaRPr lang="en-US" altLang="en-US" sz="1200"/>
          </a:p>
        </p:txBody>
      </p:sp>
      <p:sp>
        <p:nvSpPr>
          <p:cNvPr id="91139" name="Rectangle 2">
            <a:extLst>
              <a:ext uri="{FF2B5EF4-FFF2-40B4-BE49-F238E27FC236}">
                <a16:creationId xmlns:a16="http://schemas.microsoft.com/office/drawing/2014/main" id="{659E9049-4FF4-8643-AF14-1DB77CB27CC7}"/>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6FB4307E-D52B-AF40-8A61-8689CC3575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Times" pitchFamily="2" charset="0"/>
              </a:rPr>
              <a:t>SCALE</a:t>
            </a:r>
            <a:r>
              <a:rPr lang="en-US" altLang="en-US" dirty="0">
                <a:latin typeface="Times" pitchFamily="2" charset="0"/>
              </a:rPr>
              <a:t>:</a:t>
            </a:r>
          </a:p>
          <a:p>
            <a:pPr eaLnBrk="1" hangingPunct="1"/>
            <a:r>
              <a:rPr lang="en-US" altLang="en-US" dirty="0">
                <a:latin typeface="Times" pitchFamily="2" charset="0"/>
              </a:rPr>
              <a:t>Architecture is definitely the largest and most encompassing of the visual arts, so naturally, it makes sense that scale is frequently used as a method by which architects manipulate our experience.</a:t>
            </a:r>
          </a:p>
          <a:p>
            <a:pPr eaLnBrk="1" hangingPunct="1"/>
            <a:endParaRPr lang="en-US" altLang="en-US" dirty="0">
              <a:latin typeface="Times" pitchFamily="2" charset="0"/>
            </a:endParaRPr>
          </a:p>
          <a:p>
            <a:pPr eaLnBrk="1" hangingPunct="1"/>
            <a:r>
              <a:rPr lang="en-US" altLang="en-US" dirty="0">
                <a:latin typeface="Times" pitchFamily="2" charset="0"/>
              </a:rPr>
              <a:t>Scale is said to be </a:t>
            </a:r>
            <a:r>
              <a:rPr lang="ja-JP" altLang="en-US">
                <a:latin typeface="Times" pitchFamily="2" charset="0"/>
              </a:rPr>
              <a:t>“</a:t>
            </a:r>
            <a:r>
              <a:rPr lang="en-US" altLang="ja-JP" dirty="0">
                <a:latin typeface="Times" pitchFamily="2" charset="0"/>
              </a:rPr>
              <a:t>how big a building is in relationship to an average human</a:t>
            </a:r>
            <a:r>
              <a:rPr lang="ja-JP" altLang="en-US">
                <a:latin typeface="Times" pitchFamily="2" charset="0"/>
              </a:rPr>
              <a:t>”</a:t>
            </a:r>
            <a:r>
              <a:rPr lang="en-US" altLang="ja-JP" dirty="0">
                <a:latin typeface="Times" pitchFamily="2" charset="0"/>
              </a:rPr>
              <a:t>.</a:t>
            </a:r>
          </a:p>
          <a:p>
            <a:pPr eaLnBrk="1" hangingPunct="1"/>
            <a:r>
              <a:rPr lang="en-US" altLang="en-US" dirty="0">
                <a:latin typeface="Times" pitchFamily="2" charset="0"/>
              </a:rPr>
              <a:t>These massive stone columns at the temple of Poseidon, are clearly larger then are structurally needed, conveying a clear impression of strength  and permanence to its viewer.</a:t>
            </a:r>
          </a:p>
          <a:p>
            <a:pPr eaLnBrk="1" hangingPunct="1"/>
            <a:endParaRPr lang="en-US" altLang="en-US" dirty="0">
              <a:latin typeface="Times" pitchFamily="2" charset="0"/>
            </a:endParaRPr>
          </a:p>
          <a:p>
            <a:pPr eaLnBrk="1" hangingPunct="1"/>
            <a:r>
              <a:rPr lang="en-US" altLang="en-US" dirty="0">
                <a:latin typeface="Times" pitchFamily="2" charset="0"/>
              </a:rPr>
              <a:t>SCALE (PG 66)</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F8258B50-9A54-7B41-91F6-AA5FF71DB7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3C9C6606-62D2-1147-97E8-DE9FAADE0A16}" type="slidenum">
              <a:rPr lang="en-US" altLang="en-US" sz="1200"/>
              <a:pPr/>
              <a:t>24</a:t>
            </a:fld>
            <a:endParaRPr lang="en-US" altLang="en-US" sz="1200"/>
          </a:p>
        </p:txBody>
      </p:sp>
      <p:sp>
        <p:nvSpPr>
          <p:cNvPr id="92163" name="Rectangle 2">
            <a:extLst>
              <a:ext uri="{FF2B5EF4-FFF2-40B4-BE49-F238E27FC236}">
                <a16:creationId xmlns:a16="http://schemas.microsoft.com/office/drawing/2014/main" id="{5241DEE2-2248-D443-9D85-8B1FF555ED3D}"/>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B0A2DAE3-38CA-C640-B630-64F66F03B2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latin typeface="Times" pitchFamily="2" charset="0"/>
              </a:rPr>
              <a:t>Mass/Size</a:t>
            </a:r>
          </a:p>
          <a:p>
            <a:pPr eaLnBrk="1" hangingPunct="1"/>
            <a:endParaRPr lang="en-US" altLang="en-US" b="1">
              <a:latin typeface="Times" pitchFamily="2" charset="0"/>
            </a:endParaRPr>
          </a:p>
          <a:p>
            <a:pPr eaLnBrk="1" hangingPunct="1"/>
            <a:r>
              <a:rPr lang="en-US" altLang="en-US">
                <a:latin typeface="Times" pitchFamily="2" charset="0"/>
              </a:rPr>
              <a:t>Mass combines with shape to define form. Mass refers to the size or physical bulk of a building, and can be understood as the actual size, or size relative to us. This is where scale comes into play- Scale is often just our </a:t>
            </a:r>
            <a:r>
              <a:rPr lang="en-US" altLang="en-US" b="1" i="1">
                <a:latin typeface="Times" pitchFamily="2" charset="0"/>
              </a:rPr>
              <a:t>perception</a:t>
            </a:r>
            <a:r>
              <a:rPr lang="en-US" altLang="en-US">
                <a:latin typeface="Times" pitchFamily="2" charset="0"/>
              </a:rPr>
              <a:t> of mass. </a:t>
            </a:r>
          </a:p>
          <a:p>
            <a:pPr eaLnBrk="1" hangingPunct="1"/>
            <a:endParaRPr lang="en-US" altLang="en-US">
              <a:latin typeface="Times" pitchFamily="2" charset="0"/>
            </a:endParaRPr>
          </a:p>
          <a:p>
            <a:pPr eaLnBrk="1" hangingPunct="1"/>
            <a:endParaRPr lang="en-US" altLang="en-US">
              <a:latin typeface="Times" pitchFamily="2" charset="0"/>
            </a:endParaRPr>
          </a:p>
          <a:p>
            <a:pPr eaLnBrk="1" hangingPunct="1"/>
            <a:r>
              <a:rPr lang="en-US" altLang="en-US">
                <a:latin typeface="Times" pitchFamily="2" charset="0"/>
              </a:rPr>
              <a:t>As we said, scale refers to a building</a:t>
            </a:r>
            <a:r>
              <a:rPr lang="ja-JP" altLang="en-US">
                <a:latin typeface="Times" pitchFamily="2" charset="0"/>
              </a:rPr>
              <a:t>’</a:t>
            </a:r>
            <a:r>
              <a:rPr lang="en-US" altLang="ja-JP">
                <a:latin typeface="Times" pitchFamily="2" charset="0"/>
              </a:rPr>
              <a:t>s size in relationship to the human body, as well as its surroundings. Architects manipulate scale to intentionally make a building appear cozy or overwhelming.</a:t>
            </a:r>
          </a:p>
          <a:p>
            <a:pPr eaLnBrk="1" hangingPunct="1"/>
            <a:endParaRPr lang="en-US" altLang="en-US">
              <a:latin typeface="Times" pitchFamily="2" charset="0"/>
            </a:endParaRPr>
          </a:p>
          <a:p>
            <a:pPr eaLnBrk="1" hangingPunct="1"/>
            <a:r>
              <a:rPr lang="en-US" altLang="en-US">
                <a:latin typeface="Times" pitchFamily="2" charset="0"/>
              </a:rPr>
              <a:t>An excellent example of scale are the columns in the Egyptian temple of Amon at Karnak above, which are hugely over-sized in relationship to the human body. The architects intent was to humble the egos of us mere mortals in the presence of their god Amon.</a:t>
            </a:r>
          </a:p>
          <a:p>
            <a:pPr eaLnBrk="1" hangingPunct="1"/>
            <a:endParaRPr lang="en-US" altLang="en-US">
              <a:latin typeface="Times" pitchFamily="2" charset="0"/>
            </a:endParaRPr>
          </a:p>
          <a:p>
            <a:pPr eaLnBrk="1" hangingPunct="1"/>
            <a:r>
              <a:rPr lang="en-US" altLang="en-US" b="1" i="1">
                <a:latin typeface="Times" pitchFamily="2" charset="0"/>
              </a:rPr>
              <a:t>Here are some size facts on the Temple of Amon at Karnak, (c. 1312-1301 BC) </a:t>
            </a:r>
          </a:p>
          <a:p>
            <a:pPr eaLnBrk="1" hangingPunct="1"/>
            <a:r>
              <a:rPr lang="en-US" altLang="en-US">
                <a:latin typeface="Times" pitchFamily="2" charset="0"/>
              </a:rPr>
              <a:t>Total size: 338 x 170 feet, 134 columns in 16 rows, the central avenues are about 78 feet in height, and have columns 69 feet high and 11 feet 9 inches in diameter, with capitals of the papyrus-flower or bell type, while in order to admit light through the clerestory, the side avenues are lower with columns 42 1/2 feet high and 8 feet 9 inches in diameter.</a:t>
            </a:r>
          </a:p>
          <a:p>
            <a:pPr eaLnBrk="1" hangingPunct="1"/>
            <a:endParaRPr lang="en-US" altLang="en-US">
              <a:latin typeface="Times" pitchFamily="2" charset="0"/>
            </a:endParaRPr>
          </a:p>
          <a:p>
            <a:pPr eaLnBrk="1" hangingPunct="1"/>
            <a:endParaRPr lang="en-US" altLang="en-US">
              <a:latin typeface="Times" pitchFamily="2" charset="0"/>
            </a:endParaRPr>
          </a:p>
          <a:p>
            <a:pPr eaLnBrk="1" hangingPunct="1"/>
            <a:endParaRPr lang="en-US" altLang="en-US">
              <a:latin typeface="Times" pitchFamily="2" charset="0"/>
            </a:endParaRPr>
          </a:p>
          <a:p>
            <a:pPr eaLnBrk="1" hangingPunct="1"/>
            <a:endParaRPr lang="en-US" altLang="en-US">
              <a:latin typeface="Times" pitchFamily="2" charset="0"/>
            </a:endParaRPr>
          </a:p>
          <a:p>
            <a:pPr eaLnBrk="1" hangingPunct="1"/>
            <a:endParaRPr lang="en-US" altLang="en-US">
              <a:latin typeface="Times" pitchFamily="2"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D4112724-9977-AA41-B025-9EF16257AE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FF4A23A8-F1A3-6441-8FB3-4EFE52BEC1E2}" type="slidenum">
              <a:rPr lang="en-US" altLang="en-US" sz="1200"/>
              <a:pPr/>
              <a:t>25</a:t>
            </a:fld>
            <a:endParaRPr lang="en-US" altLang="en-US" sz="1200"/>
          </a:p>
        </p:txBody>
      </p:sp>
      <p:sp>
        <p:nvSpPr>
          <p:cNvPr id="93187" name="Rectangle 2">
            <a:extLst>
              <a:ext uri="{FF2B5EF4-FFF2-40B4-BE49-F238E27FC236}">
                <a16:creationId xmlns:a16="http://schemas.microsoft.com/office/drawing/2014/main" id="{4FC17AF9-44CF-154F-AF27-79E06D49A455}"/>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80DF40AF-817A-C54B-8FDA-298DA219D8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Times" pitchFamily="2" charset="0"/>
              </a:rPr>
              <a:t>SCALE:</a:t>
            </a:r>
          </a:p>
          <a:p>
            <a:pPr eaLnBrk="1" hangingPunct="1"/>
            <a:endParaRPr lang="en-US" altLang="en-US" b="1" dirty="0">
              <a:latin typeface="Times" pitchFamily="2" charset="0"/>
            </a:endParaRPr>
          </a:p>
          <a:p>
            <a:pPr eaLnBrk="1" hangingPunct="1"/>
            <a:r>
              <a:rPr lang="en-US" altLang="en-US" dirty="0">
                <a:latin typeface="Times" pitchFamily="2" charset="0"/>
              </a:rPr>
              <a:t>Another example of  scale seen above- Michelangelo</a:t>
            </a:r>
            <a:r>
              <a:rPr lang="ja-JP" altLang="en-US">
                <a:latin typeface="Times" pitchFamily="2" charset="0"/>
              </a:rPr>
              <a:t>’</a:t>
            </a:r>
            <a:r>
              <a:rPr lang="en-US" altLang="ja-JP" dirty="0">
                <a:latin typeface="Times" pitchFamily="2" charset="0"/>
              </a:rPr>
              <a:t>s </a:t>
            </a:r>
            <a:r>
              <a:rPr lang="en-US" altLang="ja-JP" dirty="0" err="1">
                <a:latin typeface="Times" pitchFamily="2" charset="0"/>
              </a:rPr>
              <a:t>Campidoglio</a:t>
            </a:r>
            <a:r>
              <a:rPr lang="en-US" altLang="ja-JP" dirty="0">
                <a:latin typeface="Times" pitchFamily="2" charset="0"/>
              </a:rPr>
              <a:t>: Where he used giant pilasters stretching over several stories to achieve a sense of vast scale. Michelangelo often deliberately used over-scaled elements like doors and windows over 2-3 times larger that expected, to reduce the number of parts and make it more difficult to judge the true scale of the building. Also notice how heavy the structures look- This effect Adds to a psychological sense of permanence and invulnerability.</a:t>
            </a:r>
          </a:p>
          <a:p>
            <a:pPr eaLnBrk="1" hangingPunct="1"/>
            <a:endParaRPr lang="en-US" altLang="en-US" dirty="0">
              <a:latin typeface="Times" pitchFamily="2" charset="0"/>
            </a:endParaRPr>
          </a:p>
          <a:p>
            <a:pPr eaLnBrk="1" hangingPunct="1"/>
            <a:endParaRPr lang="en-US" altLang="en-US" dirty="0">
              <a:latin typeface="Times" pitchFamily="2"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71193BFA-6FDE-2B4A-B6DB-7F9EDABE84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F8E5F503-75D4-AD41-BC4E-9DC522EAB603}" type="slidenum">
              <a:rPr lang="en-US" altLang="en-US" sz="1200"/>
              <a:pPr/>
              <a:t>26</a:t>
            </a:fld>
            <a:endParaRPr lang="en-US" altLang="en-US" sz="1200"/>
          </a:p>
        </p:txBody>
      </p:sp>
      <p:sp>
        <p:nvSpPr>
          <p:cNvPr id="94211" name="Rectangle 2">
            <a:extLst>
              <a:ext uri="{FF2B5EF4-FFF2-40B4-BE49-F238E27FC236}">
                <a16:creationId xmlns:a16="http://schemas.microsoft.com/office/drawing/2014/main" id="{153A9CC7-214C-0D45-8A44-0E83DA6385FF}"/>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CED0C10C-D30E-F647-B714-698746D7C2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Times" pitchFamily="2" charset="0"/>
              </a:rPr>
              <a:t>PROPORTION / BALANCE / HARMONY</a:t>
            </a:r>
          </a:p>
          <a:p>
            <a:pPr eaLnBrk="1" hangingPunct="1"/>
            <a:endParaRPr lang="en-US" altLang="en-US" b="1" dirty="0">
              <a:latin typeface="Times" pitchFamily="2" charset="0"/>
            </a:endParaRPr>
          </a:p>
          <a:p>
            <a:pPr eaLnBrk="1" hangingPunct="1"/>
            <a:r>
              <a:rPr lang="en-US" altLang="en-US" dirty="0">
                <a:latin typeface="Times" pitchFamily="2" charset="0"/>
              </a:rPr>
              <a:t>In general, proportion in architecture refers to the relationship of one part to the other parts, and to the whole building. Numerous architectural proportioning systems have developed over time and in diverse cultures, but just a few specific examples are listed below.</a:t>
            </a:r>
          </a:p>
          <a:p>
            <a:pPr eaLnBrk="1" hangingPunct="1"/>
            <a:endParaRPr lang="en-US" altLang="en-US" dirty="0">
              <a:latin typeface="Times" pitchFamily="2" charset="0"/>
            </a:endParaRPr>
          </a:p>
          <a:p>
            <a:pPr eaLnBrk="1" hangingPunct="1"/>
            <a:r>
              <a:rPr lang="en-US" altLang="en-US" b="1" dirty="0">
                <a:latin typeface="Times" pitchFamily="2" charset="0"/>
              </a:rPr>
              <a:t>Proportioning Systems</a:t>
            </a:r>
          </a:p>
          <a:p>
            <a:pPr eaLnBrk="1" hangingPunct="1"/>
            <a:endParaRPr lang="en-US" altLang="en-US" b="1" dirty="0">
              <a:latin typeface="Times" pitchFamily="2" charset="0"/>
            </a:endParaRPr>
          </a:p>
          <a:p>
            <a:pPr eaLnBrk="1" hangingPunct="1"/>
            <a:r>
              <a:rPr lang="en-US" altLang="en-US" dirty="0">
                <a:latin typeface="Times" pitchFamily="2" charset="0"/>
              </a:rPr>
              <a:t>Since Antiquity, architects have devised proportioning systems to visually unify all the parts of a building through the same set of proportions. The process creates an internal coherence and sense of order apparent in the building, even if the underlying proportioning system is not known to the observer. These systems can be arithmetic, geometric, or harmonic. The Greeks came the closest to refining this in their invention of the Golden Mean aka the Golden Section.</a:t>
            </a:r>
          </a:p>
          <a:p>
            <a:pPr eaLnBrk="1" hangingPunct="1"/>
            <a:endParaRPr lang="en-US" altLang="en-US" dirty="0">
              <a:latin typeface="Times" pitchFamily="2" charset="0"/>
            </a:endParaRPr>
          </a:p>
          <a:p>
            <a:pPr eaLnBrk="1" hangingPunct="1"/>
            <a:r>
              <a:rPr lang="en-US" altLang="en-US" b="1" dirty="0">
                <a:latin typeface="Times" pitchFamily="2" charset="0"/>
              </a:rPr>
              <a:t>3 main Proportional systems:</a:t>
            </a:r>
          </a:p>
          <a:p>
            <a:pPr eaLnBrk="1" hangingPunct="1"/>
            <a:endParaRPr lang="en-US" altLang="en-US" b="1" dirty="0">
              <a:latin typeface="Times" pitchFamily="2" charset="0"/>
            </a:endParaRPr>
          </a:p>
          <a:p>
            <a:pPr eaLnBrk="1" hangingPunct="1"/>
            <a:r>
              <a:rPr lang="en-US" altLang="en-US" dirty="0">
                <a:latin typeface="Times" pitchFamily="2" charset="0"/>
              </a:rPr>
              <a:t>1. </a:t>
            </a:r>
            <a:r>
              <a:rPr lang="en-US" altLang="en-US" b="1" dirty="0">
                <a:latin typeface="Times" pitchFamily="2" charset="0"/>
              </a:rPr>
              <a:t>Arithmetic</a:t>
            </a:r>
            <a:r>
              <a:rPr lang="en-US" altLang="en-US" dirty="0">
                <a:latin typeface="Times" pitchFamily="2" charset="0"/>
              </a:rPr>
              <a:t>: </a:t>
            </a:r>
          </a:p>
          <a:p>
            <a:pPr eaLnBrk="1" hangingPunct="1"/>
            <a:r>
              <a:rPr lang="en-US" altLang="en-US" dirty="0">
                <a:latin typeface="Times" pitchFamily="2" charset="0"/>
              </a:rPr>
              <a:t>The Ancient Greeks used clear mathematical ratios for both visible and auditory phenomena, such as architecture and music. For instance, Pythagoras emphasized the importance of numbers. Originating in Greek Antiquity, the "Golden Section" has been used by Renaissance theorists, modern and contemporary architects. The Golden Section or Golden Mean is both arithmetic and geometrical, and is prevalent in both the natural world and classical architectural design. It may be expressed as </a:t>
            </a:r>
            <a:r>
              <a:rPr lang="en-US" altLang="en-US" dirty="0" err="1">
                <a:latin typeface="Times" pitchFamily="2" charset="0"/>
              </a:rPr>
              <a:t>a:b</a:t>
            </a:r>
            <a:r>
              <a:rPr lang="en-US" altLang="en-US" dirty="0">
                <a:latin typeface="Times" pitchFamily="2" charset="0"/>
              </a:rPr>
              <a:t> = b (</a:t>
            </a:r>
            <a:r>
              <a:rPr lang="en-US" altLang="en-US" dirty="0" err="1">
                <a:latin typeface="Times" pitchFamily="2" charset="0"/>
              </a:rPr>
              <a:t>a+b</a:t>
            </a:r>
            <a:r>
              <a:rPr lang="en-US" altLang="en-US" dirty="0">
                <a:latin typeface="Times" pitchFamily="2" charset="0"/>
              </a:rPr>
              <a:t>). </a:t>
            </a:r>
            <a:r>
              <a:rPr lang="en-US" altLang="en-US" b="1" dirty="0">
                <a:latin typeface="Times" pitchFamily="2" charset="0"/>
              </a:rPr>
              <a:t>This relationship can be verbally described as: a is to b, as b is to the whole.</a:t>
            </a:r>
            <a:r>
              <a:rPr lang="en-US" altLang="en-US" dirty="0">
                <a:latin typeface="Times" pitchFamily="2" charset="0"/>
              </a:rPr>
              <a:t> The Golden Section is also apparent in the Fibonacci series of integers: 1,1,2,3,5,8,13,21,34,55, etc. Each succeeding number is the sum of two previous numbers. This series forms the basis for a spiral, as found in the snail's shell or the spiral volutes of ionic column capitals. (see column capital above).</a:t>
            </a:r>
          </a:p>
          <a:p>
            <a:pPr eaLnBrk="1" hangingPunct="1"/>
            <a:endParaRPr lang="en-US" altLang="en-US" dirty="0">
              <a:latin typeface="Times" pitchFamily="2" charset="0"/>
            </a:endParaRPr>
          </a:p>
          <a:p>
            <a:pPr eaLnBrk="1" hangingPunct="1"/>
            <a:r>
              <a:rPr lang="en-US" altLang="en-US" dirty="0">
                <a:latin typeface="Times" pitchFamily="2" charset="0"/>
              </a:rPr>
              <a:t>2. </a:t>
            </a:r>
            <a:r>
              <a:rPr lang="en-US" altLang="en-US" b="1" dirty="0">
                <a:latin typeface="Times" pitchFamily="2" charset="0"/>
              </a:rPr>
              <a:t>Geometric</a:t>
            </a:r>
            <a:r>
              <a:rPr lang="en-US" altLang="en-US" dirty="0">
                <a:latin typeface="Times" pitchFamily="2" charset="0"/>
              </a:rPr>
              <a:t>:</a:t>
            </a:r>
          </a:p>
          <a:p>
            <a:pPr eaLnBrk="1" hangingPunct="1"/>
            <a:r>
              <a:rPr lang="en-US" altLang="en-US" dirty="0">
                <a:latin typeface="Times" pitchFamily="2" charset="0"/>
              </a:rPr>
              <a:t> In Classical architecture, the diameter of a classical column provided a unit of measurement that established all the dimensions of the building, from overall dimensions to fine detail. This system works for any size of building, since the column unit fluctuates while the internal relationships remain constant. Drawings of the "classical order" explain this set of relationships geometrically.</a:t>
            </a:r>
          </a:p>
          <a:p>
            <a:pPr eaLnBrk="1" hangingPunct="1"/>
            <a:endParaRPr lang="en-US" altLang="en-US" dirty="0">
              <a:latin typeface="Times" pitchFamily="2" charset="0"/>
            </a:endParaRPr>
          </a:p>
          <a:p>
            <a:pPr eaLnBrk="1" hangingPunct="1"/>
            <a:r>
              <a:rPr lang="en-US" altLang="en-US" dirty="0">
                <a:latin typeface="Times" pitchFamily="2" charset="0"/>
              </a:rPr>
              <a:t>3. </a:t>
            </a:r>
            <a:r>
              <a:rPr lang="en-US" altLang="en-US" b="1" dirty="0">
                <a:latin typeface="Times" pitchFamily="2" charset="0"/>
              </a:rPr>
              <a:t>Harmonic</a:t>
            </a:r>
            <a:r>
              <a:rPr lang="en-US" altLang="en-US" dirty="0">
                <a:latin typeface="Times" pitchFamily="2" charset="0"/>
              </a:rPr>
              <a:t>: The ancient discovery of harmonic proportion in music was translated to architectural proportion. For instance, this system states that when the ratio of 1:2, 2:3, or 3:4 is applied to buildings or rooms, harmonious proportion results. The early Renaissance architect Alberti credited the harmony of Roman architecture and the universe to this system. The Renaissance architect Palladio, along with Venetian musical theorists, developed a more complex system of harmonic proportion based on the major and minor third—resulting in the ratio of 5:6 or 4:5.</a:t>
            </a:r>
          </a:p>
          <a:p>
            <a:pPr eaLnBrk="1" hangingPunct="1"/>
            <a:endParaRPr lang="en-US" altLang="en-US" dirty="0">
              <a:latin typeface="Times" pitchFamily="2" charset="0"/>
            </a:endParaRPr>
          </a:p>
          <a:p>
            <a:pPr eaLnBrk="1" hangingPunct="1"/>
            <a:r>
              <a:rPr lang="en-US" altLang="en-US" dirty="0">
                <a:latin typeface="Times" pitchFamily="2" charset="0"/>
              </a:rPr>
              <a:t>Above IMAGES:</a:t>
            </a:r>
          </a:p>
          <a:p>
            <a:pPr eaLnBrk="1" hangingPunct="1"/>
            <a:r>
              <a:rPr lang="en-US" altLang="en-US" dirty="0">
                <a:latin typeface="Times" pitchFamily="2" charset="0"/>
              </a:rPr>
              <a:t>A sketch of an Ionic column capital of the Greek Doric order- It shows the incorporation of the Nautilus shell – a symbol representing the perfect proportions of the Golden Mean.</a:t>
            </a:r>
          </a:p>
          <a:p>
            <a:pPr eaLnBrk="1" hangingPunct="1"/>
            <a:endParaRPr lang="en-US" altLang="en-US" dirty="0">
              <a:latin typeface="Times" pitchFamily="2" charset="0"/>
            </a:endParaRPr>
          </a:p>
          <a:p>
            <a:pPr eaLnBrk="1" hangingPunct="1"/>
            <a:r>
              <a:rPr lang="en-US" altLang="en-US" dirty="0">
                <a:latin typeface="Times" pitchFamily="2" charset="0"/>
              </a:rPr>
              <a:t>Leonardo </a:t>
            </a:r>
            <a:r>
              <a:rPr lang="en-US" altLang="en-US" dirty="0" err="1">
                <a:latin typeface="Times" pitchFamily="2" charset="0"/>
              </a:rPr>
              <a:t>DiVinci</a:t>
            </a:r>
            <a:r>
              <a:rPr lang="en-US" altLang="en-US" dirty="0">
                <a:latin typeface="Times" pitchFamily="2" charset="0"/>
              </a:rPr>
              <a:t>, inspired  by the mathematician Vitruvius (Roman, 1st century BCE), drew this very famous picture of the </a:t>
            </a:r>
            <a:r>
              <a:rPr lang="en-US" altLang="en-US" i="1" dirty="0">
                <a:latin typeface="Times" pitchFamily="2" charset="0"/>
              </a:rPr>
              <a:t>Vitruvian Man</a:t>
            </a:r>
            <a:r>
              <a:rPr lang="en-US" altLang="en-US" dirty="0">
                <a:latin typeface="Times" pitchFamily="2" charset="0"/>
              </a:rPr>
              <a:t> — as an example of an ideally proportioned man, whose arm span is equal to his height  — a ratio of one, or 1:1. B(</a:t>
            </a:r>
            <a:r>
              <a:rPr lang="en-US" altLang="en-US" dirty="0" err="1">
                <a:latin typeface="Times" pitchFamily="2" charset="0"/>
              </a:rPr>
              <a:t>ased</a:t>
            </a:r>
            <a:r>
              <a:rPr lang="en-US" altLang="en-US" dirty="0">
                <a:latin typeface="Times" pitchFamily="2" charset="0"/>
              </a:rPr>
              <a:t> off the mathematical principles of the Golden mean).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AC36E02C-5B48-9948-8829-8E56A3D039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ED7F3FDE-FF7B-A941-AAC4-39445D6B77D3}" type="slidenum">
              <a:rPr lang="en-US" altLang="en-US" sz="1200"/>
              <a:pPr/>
              <a:t>27</a:t>
            </a:fld>
            <a:endParaRPr lang="en-US" altLang="en-US" sz="1200"/>
          </a:p>
        </p:txBody>
      </p:sp>
      <p:sp>
        <p:nvSpPr>
          <p:cNvPr id="95235" name="Rectangle 2">
            <a:extLst>
              <a:ext uri="{FF2B5EF4-FFF2-40B4-BE49-F238E27FC236}">
                <a16:creationId xmlns:a16="http://schemas.microsoft.com/office/drawing/2014/main" id="{C5CAA09F-C741-0A49-860B-11810FDD8C6A}"/>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9F9005A6-E7CF-BE46-80C8-51E859B269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Times" pitchFamily="2" charset="0"/>
              </a:rPr>
              <a:t>c</a:t>
            </a:r>
            <a:endParaRPr lang="en-US" altLang="en-US" dirty="0">
              <a:latin typeface="Times" pitchFamily="2" charset="0"/>
            </a:endParaRPr>
          </a:p>
          <a:p>
            <a:pPr eaLnBrk="1" hangingPunct="1"/>
            <a:r>
              <a:rPr lang="en-US" altLang="en-US" dirty="0">
                <a:latin typeface="Times" pitchFamily="2" charset="0"/>
              </a:rPr>
              <a:t>It is believed that the pervasive appearance of phi in all we see and experience creates a sense of balance, harmony and beauty in the design of all we find in nature.</a:t>
            </a:r>
          </a:p>
          <a:p>
            <a:pPr eaLnBrk="1" hangingPunct="1"/>
            <a:endParaRPr lang="en-US" altLang="en-US" dirty="0">
              <a:latin typeface="Times" pitchFamily="2" charset="0"/>
            </a:endParaRPr>
          </a:p>
          <a:p>
            <a:pPr eaLnBrk="1" hangingPunct="1"/>
            <a:r>
              <a:rPr lang="en-US" altLang="en-US" dirty="0">
                <a:latin typeface="Times" pitchFamily="2" charset="0"/>
              </a:rPr>
              <a:t>The Golden Mean produces a </a:t>
            </a:r>
            <a:r>
              <a:rPr lang="en-US" altLang="en-US" i="1" dirty="0">
                <a:latin typeface="Times" pitchFamily="2" charset="0"/>
              </a:rPr>
              <a:t>harmonic</a:t>
            </a:r>
            <a:r>
              <a:rPr lang="en-US" altLang="en-US" dirty="0">
                <a:latin typeface="Times" pitchFamily="2" charset="0"/>
              </a:rPr>
              <a:t> effect called </a:t>
            </a:r>
            <a:r>
              <a:rPr lang="ja-JP" altLang="en-US">
                <a:latin typeface="Times" pitchFamily="2" charset="0"/>
              </a:rPr>
              <a:t>“</a:t>
            </a:r>
            <a:r>
              <a:rPr lang="en-US" altLang="ja-JP" b="1" dirty="0">
                <a:latin typeface="Times" pitchFamily="2" charset="0"/>
              </a:rPr>
              <a:t>eurythmy</a:t>
            </a:r>
            <a:r>
              <a:rPr lang="ja-JP" altLang="en-US">
                <a:latin typeface="Times" pitchFamily="2" charset="0"/>
              </a:rPr>
              <a:t>”</a:t>
            </a:r>
            <a:r>
              <a:rPr lang="en-US" altLang="ja-JP" dirty="0">
                <a:latin typeface="Times" pitchFamily="2" charset="0"/>
              </a:rPr>
              <a:t> which is found in nature as well as in a wide variety of works of art and design. The dictionary defines </a:t>
            </a:r>
            <a:r>
              <a:rPr lang="en-US" altLang="ja-JP" b="1" i="1" dirty="0">
                <a:latin typeface="Times" pitchFamily="2" charset="0"/>
              </a:rPr>
              <a:t>eurythmy</a:t>
            </a:r>
            <a:r>
              <a:rPr lang="en-US" altLang="ja-JP" dirty="0">
                <a:latin typeface="Times" pitchFamily="2" charset="0"/>
              </a:rPr>
              <a:t> as: </a:t>
            </a:r>
            <a:r>
              <a:rPr lang="en-US" altLang="ja-JP" i="1" dirty="0">
                <a:latin typeface="Times" pitchFamily="2" charset="0"/>
              </a:rPr>
              <a:t>n. a harmony of proportion in architecture</a:t>
            </a:r>
            <a:r>
              <a:rPr lang="en-US" altLang="ja-JP" dirty="0">
                <a:latin typeface="Times" pitchFamily="2" charset="0"/>
              </a:rPr>
              <a:t>.</a:t>
            </a:r>
          </a:p>
          <a:p>
            <a:pPr eaLnBrk="1" hangingPunct="1"/>
            <a:r>
              <a:rPr lang="en-US" altLang="en-US" dirty="0">
                <a:latin typeface="Times" pitchFamily="2" charset="0"/>
              </a:rPr>
              <a:t> Artists of various periods and cultures have found that dimensions determined by this formula are aesthetically appealing.</a:t>
            </a:r>
          </a:p>
          <a:p>
            <a:pPr eaLnBrk="1" hangingPunct="1"/>
            <a:endParaRPr lang="en-US" altLang="en-US" dirty="0">
              <a:latin typeface="Times" pitchFamily="2" charset="0"/>
            </a:endParaRPr>
          </a:p>
          <a:p>
            <a:pPr eaLnBrk="1" hangingPunct="1"/>
            <a:r>
              <a:rPr lang="en-US" altLang="en-US" dirty="0">
                <a:latin typeface="Times" pitchFamily="2" charset="0"/>
              </a:rPr>
              <a:t>The chambered nautilus above is an example found in nature of the Proportional Rules of the Golden Mean.</a:t>
            </a:r>
          </a:p>
          <a:p>
            <a:pPr eaLnBrk="1" hangingPunct="1"/>
            <a:r>
              <a:rPr lang="en-US" altLang="en-US" dirty="0">
                <a:latin typeface="Times" pitchFamily="2" charset="0"/>
              </a:rPr>
              <a:t>Not surprisingly, the Nautilus shell is one of the known shapes that universally symbolizes the golden mean number. </a:t>
            </a:r>
          </a:p>
          <a:p>
            <a:pPr eaLnBrk="1" hangingPunct="1"/>
            <a:endParaRPr lang="en-US" altLang="en-US" dirty="0">
              <a:latin typeface="Times" pitchFamily="2"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6D9A9894-41A0-AE43-8869-8FF24CD5A6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91E86261-54B7-AC4B-9547-9683CB2CBFD2}" type="slidenum">
              <a:rPr lang="en-US" altLang="en-US" sz="1200"/>
              <a:pPr/>
              <a:t>28</a:t>
            </a:fld>
            <a:endParaRPr lang="en-US" altLang="en-US" sz="1200"/>
          </a:p>
        </p:txBody>
      </p:sp>
      <p:sp>
        <p:nvSpPr>
          <p:cNvPr id="96259" name="Rectangle 2">
            <a:extLst>
              <a:ext uri="{FF2B5EF4-FFF2-40B4-BE49-F238E27FC236}">
                <a16:creationId xmlns:a16="http://schemas.microsoft.com/office/drawing/2014/main" id="{EC0AF1A5-5AC6-3441-AC36-05C92AF3F4F7}"/>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0AA6A41D-0B62-FD43-B4E8-30F072469B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The golden mean number, also known as </a:t>
            </a:r>
            <a:r>
              <a:rPr lang="en-US" altLang="en-US" b="1">
                <a:latin typeface="Times" pitchFamily="2" charset="0"/>
              </a:rPr>
              <a:t>PHI</a:t>
            </a:r>
            <a:r>
              <a:rPr lang="en-US" altLang="en-US">
                <a:latin typeface="Times" pitchFamily="2" charset="0"/>
              </a:rPr>
              <a:t> –  is 1.6180339... </a:t>
            </a:r>
          </a:p>
          <a:p>
            <a:pPr eaLnBrk="1" hangingPunct="1"/>
            <a:r>
              <a:rPr lang="en-US" altLang="en-US">
                <a:latin typeface="Times" pitchFamily="2" charset="0"/>
              </a:rPr>
              <a:t>A proportional relation (ratio) obtained by dividing a line so that the shorter part is to the longer part as the longer part is to the whole. </a:t>
            </a:r>
          </a:p>
          <a:p>
            <a:pPr eaLnBrk="1" hangingPunct="1"/>
            <a:r>
              <a:rPr lang="en-US" altLang="en-US">
                <a:latin typeface="Times" pitchFamily="2" charset="0"/>
              </a:rPr>
              <a:t>Another way to describe this: a proportion between the two dimensions of a plane figure or the two divisions of a line, in which the ratio of the smaller to the larger is the same as the ratio of the larger to the whole: a ratio of approximately 0.618 to 1.0.</a:t>
            </a:r>
          </a:p>
          <a:p>
            <a:pPr eaLnBrk="1" hangingPunct="1"/>
            <a:endParaRPr lang="en-US" altLang="en-US">
              <a:latin typeface="Times" pitchFamily="2" charset="0"/>
            </a:endParaRPr>
          </a:p>
          <a:p>
            <a:pPr eaLnBrk="1" hangingPunct="1"/>
            <a:r>
              <a:rPr lang="en-US" altLang="en-US">
                <a:latin typeface="Times" pitchFamily="2" charset="0"/>
              </a:rPr>
              <a:t>The PHI is a number without arithmetic solution, the digit simply continues for eternity without repeating themselves. The uniqueness of the golden mean is that it can be found in all living forms such as the human skeleton, the shell and the sunflower seed.</a:t>
            </a:r>
          </a:p>
          <a:p>
            <a:pPr eaLnBrk="1" hangingPunct="1"/>
            <a:endParaRPr lang="en-US" altLang="en-US">
              <a:latin typeface="Times" pitchFamily="2" charset="0"/>
            </a:endParaRPr>
          </a:p>
          <a:p>
            <a:pPr eaLnBrk="1" hangingPunct="1"/>
            <a:r>
              <a:rPr lang="en-US" altLang="en-US">
                <a:latin typeface="Times" pitchFamily="2" charset="0"/>
              </a:rPr>
              <a:t>Phi appears throughout life and the universe.  Some believe that it is the most efficient outcome, the result of natural forces.  Some believe it is a universal constant of design, the signature of God.</a:t>
            </a:r>
          </a:p>
          <a:p>
            <a:pPr eaLnBrk="1" hangingPunct="1"/>
            <a:r>
              <a:rPr lang="en-US" altLang="en-US">
                <a:latin typeface="Times" pitchFamily="2" charset="0"/>
              </a:rPr>
              <a:t>It should be no surprise then that mankind would use this same proportion found in nature to achieve balance, harmony and beauty in its own creations of art, architecture, colors, design, composition, space and even music.</a:t>
            </a:r>
          </a:p>
          <a:p>
            <a:pPr eaLnBrk="1" hangingPunct="1"/>
            <a:endParaRPr lang="en-US" altLang="en-US">
              <a:latin typeface="Times" pitchFamily="2"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55AF9F35-49C3-6E4B-B068-F3CCE504D6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B761DB1B-5D42-AC49-AA3A-26F30897DECF}" type="slidenum">
              <a:rPr lang="en-US" altLang="en-US" sz="1200"/>
              <a:pPr/>
              <a:t>29</a:t>
            </a:fld>
            <a:endParaRPr lang="en-US" altLang="en-US" sz="1200"/>
          </a:p>
        </p:txBody>
      </p:sp>
      <p:sp>
        <p:nvSpPr>
          <p:cNvPr id="97283" name="Rectangle 2">
            <a:extLst>
              <a:ext uri="{FF2B5EF4-FFF2-40B4-BE49-F238E27FC236}">
                <a16:creationId xmlns:a16="http://schemas.microsoft.com/office/drawing/2014/main" id="{0A6CB4E4-3643-0B42-848B-9BFF58345A67}"/>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ADFBD964-6A3B-8D46-A48C-9C72012255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Above is a picture of The Parthenon, Athens, and a great pyramid in ancient Egypt- Both superimposed with a diagram demonstrating the use of the Golden Mean in the Parthenon's design. </a:t>
            </a:r>
          </a:p>
          <a:p>
            <a:pPr eaLnBrk="1" hangingPunct="1"/>
            <a:r>
              <a:rPr lang="en-US" altLang="en-US" dirty="0">
                <a:latin typeface="Times" pitchFamily="2" charset="0"/>
              </a:rPr>
              <a:t>Even these early architects believed that Phi creates a sense of beauty and proportion.</a:t>
            </a:r>
          </a:p>
          <a:p>
            <a:pPr eaLnBrk="1" hangingPunct="1"/>
            <a:endParaRPr lang="en-US" altLang="en-US" dirty="0">
              <a:latin typeface="Times" pitchFamily="2"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B20C83F5-B0CD-4F45-BF0F-ED26F72DB2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FE89883A-1ADC-2D4F-A54A-611259DAA92A}" type="slidenum">
              <a:rPr lang="en-US" altLang="en-US" sz="1200"/>
              <a:pPr/>
              <a:t>3</a:t>
            </a:fld>
            <a:endParaRPr lang="en-US" altLang="en-US" sz="1200"/>
          </a:p>
        </p:txBody>
      </p:sp>
      <p:sp>
        <p:nvSpPr>
          <p:cNvPr id="69635" name="Rectangle 1026">
            <a:extLst>
              <a:ext uri="{FF2B5EF4-FFF2-40B4-BE49-F238E27FC236}">
                <a16:creationId xmlns:a16="http://schemas.microsoft.com/office/drawing/2014/main" id="{5BF8F5FD-EC92-2149-85F3-A0AB4FA5D0E5}"/>
              </a:ext>
            </a:extLst>
          </p:cNvPr>
          <p:cNvSpPr>
            <a:spLocks noGrp="1" noRot="1" noChangeAspect="1" noChangeArrowheads="1" noTextEdit="1"/>
          </p:cNvSpPr>
          <p:nvPr>
            <p:ph type="sldImg"/>
          </p:nvPr>
        </p:nvSpPr>
        <p:spPr>
          <a:ln/>
        </p:spPr>
      </p:sp>
      <p:sp>
        <p:nvSpPr>
          <p:cNvPr id="69636" name="Rectangle 1027">
            <a:extLst>
              <a:ext uri="{FF2B5EF4-FFF2-40B4-BE49-F238E27FC236}">
                <a16:creationId xmlns:a16="http://schemas.microsoft.com/office/drawing/2014/main" id="{70F49EB6-548F-134D-92A6-A44E3F066D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Perhaps the easiest element to recognize and perfect for the towers and skyscrapers is the element of line.</a:t>
            </a:r>
          </a:p>
          <a:p>
            <a:pPr eaLnBrk="1" hangingPunct="1"/>
            <a:endParaRPr lang="en-US" altLang="en-US">
              <a:latin typeface="Times" pitchFamily="2" charset="0"/>
            </a:endParaRPr>
          </a:p>
          <a:p>
            <a:pPr eaLnBrk="1" hangingPunct="1"/>
            <a:r>
              <a:rPr lang="en-US" altLang="en-US">
                <a:latin typeface="Times" pitchFamily="2" charset="0"/>
              </a:rPr>
              <a:t>Vertical lines communicate a feeling of loftiness and spirituality. Erect lines seem to extend upwards beyond human reach, toward the sky. They often dominate public architecture, from cathedrals to corporate headquarters. Extended perpendicular lines suggest an overpowering grandeur, beyond ordinary human measure.</a:t>
            </a:r>
          </a:p>
          <a:p>
            <a:pPr eaLnBrk="1" hangingPunct="1"/>
            <a:endParaRPr lang="en-US" altLang="en-US">
              <a:latin typeface="Times" pitchFamily="2" charset="0"/>
            </a:endParaRPr>
          </a:p>
          <a:p>
            <a:pPr eaLnBrk="1" hangingPunct="1"/>
            <a:r>
              <a:rPr lang="en-US" altLang="en-US">
                <a:latin typeface="Times" pitchFamily="2" charset="0"/>
              </a:rPr>
              <a:t>The slide above are of the Virupaksha Temple and the great art deco masterpiece, the Chrysler Building in NYC.</a:t>
            </a:r>
          </a:p>
          <a:p>
            <a:pPr eaLnBrk="1" hangingPunct="1"/>
            <a:r>
              <a:rPr lang="en-US" altLang="en-US">
                <a:latin typeface="Times" pitchFamily="2" charset="0"/>
              </a:rPr>
              <a:t>LINE (PG 58).</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861B6C71-1F01-664A-9533-9E5B50DC50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C37BCA60-865D-3A43-9B6D-D69E7B752AE9}" type="slidenum">
              <a:rPr lang="en-US" altLang="en-US" sz="1200"/>
              <a:pPr/>
              <a:t>30</a:t>
            </a:fld>
            <a:endParaRPr lang="en-US" altLang="en-US" sz="1200"/>
          </a:p>
        </p:txBody>
      </p:sp>
      <p:sp>
        <p:nvSpPr>
          <p:cNvPr id="98307" name="Rectangle 2">
            <a:extLst>
              <a:ext uri="{FF2B5EF4-FFF2-40B4-BE49-F238E27FC236}">
                <a16:creationId xmlns:a16="http://schemas.microsoft.com/office/drawing/2014/main" id="{D3DB495F-9EC4-CD41-AE50-8A2C4351AC2B}"/>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94BE065C-BCBA-C749-B7CE-1F6F76EDB81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On the high Acropolis, against the shimmering sky, stood the beautiful temple called the Parthenon-the most wonderful monument of the Age of Pericles, the "perfect" building whose ruins enthrall us even today. The Parthenon had been designed by Ictinus and </a:t>
            </a:r>
            <a:r>
              <a:rPr lang="en-US" altLang="en-US" dirty="0" err="1">
                <a:latin typeface="Times" pitchFamily="2" charset="0"/>
              </a:rPr>
              <a:t>Callicrates</a:t>
            </a:r>
            <a:r>
              <a:rPr lang="en-US" altLang="en-US" dirty="0">
                <a:latin typeface="Times" pitchFamily="2" charset="0"/>
              </a:rPr>
              <a:t> according to mathematical principles Its surrounding pillars were an example of "number" applied: 8 pillars in front, an even number, as Pythagoras had advised, so no central posts would block the view; but 17 pillars on each side, where it was all right to have an odd number. Some of its lines were deliberately curved and slanted to correct optical distortions.</a:t>
            </a:r>
          </a:p>
          <a:p>
            <a:pPr eaLnBrk="1" hangingPunct="1"/>
            <a:endParaRPr lang="en-US" altLang="en-US" dirty="0">
              <a:latin typeface="Times" pitchFamily="2" charset="0"/>
            </a:endParaRPr>
          </a:p>
          <a:p>
            <a:pPr eaLnBrk="1" hangingPunct="1"/>
            <a:r>
              <a:rPr lang="en-US" altLang="en-US" dirty="0">
                <a:latin typeface="Times" pitchFamily="2" charset="0"/>
              </a:rPr>
              <a:t>The Parthenon was a crowning example of proportion in architecture. It was produced by the proportions of the principles of the Golden Mean. Scholars still marvel at the logical and harmonious ratios in the whole building and its various parts. </a:t>
            </a:r>
          </a:p>
          <a:p>
            <a:pPr eaLnBrk="1" hangingPunct="1"/>
            <a:endParaRPr lang="en-US" altLang="en-US" dirty="0">
              <a:latin typeface="Times" pitchFamily="2"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0EF5668E-AB8F-2547-A929-0FDBB35F6A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044126E2-AB02-F649-A560-3E55214E0E61}" type="slidenum">
              <a:rPr lang="en-US" altLang="en-US" sz="1200"/>
              <a:pPr/>
              <a:t>31</a:t>
            </a:fld>
            <a:endParaRPr lang="en-US" altLang="en-US" sz="1200"/>
          </a:p>
        </p:txBody>
      </p:sp>
      <p:sp>
        <p:nvSpPr>
          <p:cNvPr id="99331" name="Rectangle 2">
            <a:extLst>
              <a:ext uri="{FF2B5EF4-FFF2-40B4-BE49-F238E27FC236}">
                <a16:creationId xmlns:a16="http://schemas.microsoft.com/office/drawing/2014/main" id="{0AA86440-D7EE-CB46-9682-100F516EB707}"/>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7240F000-6573-764A-A103-3BF01396BE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300">
                <a:solidFill>
                  <a:srgbClr val="000000"/>
                </a:solidFill>
                <a:latin typeface="Arial" panose="020B0604020202020204" pitchFamily="34" charset="0"/>
              </a:rPr>
              <a:t>Many architects throughout history and into modern times have continued to used the Golden Section in their designs. Le Corbusier" (French, 1887-1965), often used golden </a:t>
            </a:r>
            <a:r>
              <a:rPr lang="en-US" altLang="en-US" sz="1300" u="sng">
                <a:solidFill>
                  <a:srgbClr val="00005E"/>
                </a:solidFill>
                <a:latin typeface="Arial" panose="020B0604020202020204" pitchFamily="34" charset="0"/>
              </a:rPr>
              <a:t>rectangles</a:t>
            </a:r>
            <a:r>
              <a:rPr lang="en-US" altLang="en-US" sz="1300">
                <a:solidFill>
                  <a:srgbClr val="000000"/>
                </a:solidFill>
                <a:latin typeface="Arial" panose="020B0604020202020204" pitchFamily="34" charset="0"/>
              </a:rPr>
              <a:t> in his </a:t>
            </a:r>
            <a:r>
              <a:rPr lang="en-US" altLang="en-US" sz="1300" u="sng">
                <a:solidFill>
                  <a:srgbClr val="00005E"/>
                </a:solidFill>
                <a:latin typeface="Arial" panose="020B0604020202020204" pitchFamily="34" charset="0"/>
              </a:rPr>
              <a:t>designs</a:t>
            </a:r>
            <a:r>
              <a:rPr lang="en-US" altLang="en-US" sz="1300">
                <a:solidFill>
                  <a:srgbClr val="000000"/>
                </a:solidFill>
                <a:latin typeface="Arial" panose="020B0604020202020204" pitchFamily="34" charset="0"/>
              </a:rPr>
              <a:t> for buildings. One of these is the United Nations building in New York as pictured above. </a:t>
            </a:r>
            <a:r>
              <a:rPr lang="en-US" altLang="en-US">
                <a:solidFill>
                  <a:srgbClr val="E53124"/>
                </a:solidFill>
                <a:latin typeface="Times" pitchFamily="2" charset="0"/>
              </a:rPr>
              <a:t>It was used in the design of Notre Dame in Paris…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EE5A3412-E59A-564E-8C8E-A99F8A8E49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5A2C6539-1B37-2442-AD33-ECA763F50744}" type="slidenum">
              <a:rPr lang="en-US" altLang="en-US" sz="1200"/>
              <a:pPr/>
              <a:t>32</a:t>
            </a:fld>
            <a:endParaRPr lang="en-US" altLang="en-US" sz="1200"/>
          </a:p>
        </p:txBody>
      </p:sp>
      <p:sp>
        <p:nvSpPr>
          <p:cNvPr id="100355" name="Rectangle 2">
            <a:extLst>
              <a:ext uri="{FF2B5EF4-FFF2-40B4-BE49-F238E27FC236}">
                <a16:creationId xmlns:a16="http://schemas.microsoft.com/office/drawing/2014/main" id="{45B0464D-7C4D-764A-B300-71B7AC4FB85B}"/>
              </a:ext>
            </a:extLst>
          </p:cNvPr>
          <p:cNvSpPr>
            <a:spLocks noGrp="1" noRot="1" noChangeAspect="1" noChangeArrowheads="1" noTextEdit="1"/>
          </p:cNvSpPr>
          <p:nvPr>
            <p:ph type="sldImg"/>
          </p:nvPr>
        </p:nvSpPr>
        <p:spPr>
          <a:ln/>
        </p:spPr>
      </p:sp>
      <p:sp>
        <p:nvSpPr>
          <p:cNvPr id="100356" name="Rectangle 3">
            <a:extLst>
              <a:ext uri="{FF2B5EF4-FFF2-40B4-BE49-F238E27FC236}">
                <a16:creationId xmlns:a16="http://schemas.microsoft.com/office/drawing/2014/main" id="{3693A13E-9AF9-BC4C-BEE0-859B06E496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i="1">
                <a:latin typeface="Times" pitchFamily="2" charset="0"/>
              </a:rPr>
              <a:t>Unite d</a:t>
            </a:r>
            <a:r>
              <a:rPr lang="ja-JP" altLang="en-US" b="1" i="1">
                <a:latin typeface="Times" pitchFamily="2" charset="0"/>
              </a:rPr>
              <a:t>’</a:t>
            </a:r>
            <a:r>
              <a:rPr lang="en-US" altLang="ja-JP" b="1" i="1">
                <a:latin typeface="Times" pitchFamily="2" charset="0"/>
              </a:rPr>
              <a:t>Habitation</a:t>
            </a:r>
            <a:r>
              <a:rPr lang="en-US" altLang="ja-JP" b="1">
                <a:latin typeface="Times" pitchFamily="2" charset="0"/>
              </a:rPr>
              <a:t>, Le Corbusier. 1946-52.</a:t>
            </a:r>
          </a:p>
          <a:p>
            <a:pPr eaLnBrk="1" hangingPunct="1"/>
            <a:r>
              <a:rPr lang="en-US" altLang="en-US">
                <a:latin typeface="Times" pitchFamily="2" charset="0"/>
              </a:rPr>
              <a:t> This entire apartment buildings design was based upon mathematical proportions of his </a:t>
            </a:r>
            <a:r>
              <a:rPr lang="en-US" altLang="en-US" b="1" i="1">
                <a:latin typeface="Times" pitchFamily="2" charset="0"/>
              </a:rPr>
              <a:t>Modular</a:t>
            </a:r>
            <a:r>
              <a:rPr lang="en-US" altLang="en-US">
                <a:latin typeface="Times" pitchFamily="2" charset="0"/>
              </a:rPr>
              <a:t>  system.</a:t>
            </a:r>
          </a:p>
          <a:p>
            <a:pPr eaLnBrk="1" hangingPunct="1"/>
            <a:endParaRPr lang="en-US" altLang="en-US">
              <a:latin typeface="Times" pitchFamily="2" charset="0"/>
            </a:endParaRPr>
          </a:p>
          <a:p>
            <a:pPr eaLnBrk="1" hangingPunct="1"/>
            <a:r>
              <a:rPr lang="en-US" altLang="en-US">
                <a:latin typeface="Times" pitchFamily="2" charset="0"/>
              </a:rPr>
              <a:t>Le Corbusier used a mathematical proportioning system throughout much of his work in he called the </a:t>
            </a:r>
            <a:r>
              <a:rPr lang="ja-JP" altLang="en-US">
                <a:latin typeface="Times" pitchFamily="2" charset="0"/>
              </a:rPr>
              <a:t>“</a:t>
            </a:r>
            <a:r>
              <a:rPr lang="en-US" altLang="ja-JP" b="1">
                <a:latin typeface="Times" pitchFamily="2" charset="0"/>
              </a:rPr>
              <a:t>Modular</a:t>
            </a:r>
            <a:r>
              <a:rPr lang="ja-JP" altLang="en-US">
                <a:latin typeface="Times" pitchFamily="2" charset="0"/>
              </a:rPr>
              <a:t>”</a:t>
            </a:r>
            <a:r>
              <a:rPr lang="en-US" altLang="ja-JP">
                <a:latin typeface="Times" pitchFamily="2" charset="0"/>
              </a:rPr>
              <a:t>. The system he developed was based on the work by the Medieval mathematician Leonardo Fibonacci (c. 1170-1240) and by its influence of the Golden Mean. </a:t>
            </a:r>
          </a:p>
          <a:p>
            <a:pPr eaLnBrk="1" hangingPunct="1"/>
            <a:r>
              <a:rPr lang="en-US" altLang="en-US">
                <a:latin typeface="Times" pitchFamily="2" charset="0"/>
              </a:rPr>
              <a:t>The Fibonacci numerical sequences are generated by starting with one, adding that to itself, and then generating the next number in the series by adding the preceding two numbers together…</a:t>
            </a:r>
          </a:p>
          <a:p>
            <a:pPr eaLnBrk="1" hangingPunct="1"/>
            <a:endParaRPr lang="en-US" altLang="en-US">
              <a:latin typeface="Times" pitchFamily="2" charset="0"/>
            </a:endParaRPr>
          </a:p>
          <a:p>
            <a:pPr eaLnBrk="1" hangingPunct="1"/>
            <a:r>
              <a:rPr lang="en-US" altLang="en-US" b="1" i="1">
                <a:latin typeface="Times" pitchFamily="2" charset="0"/>
              </a:rPr>
              <a:t>Thus: </a:t>
            </a:r>
          </a:p>
          <a:p>
            <a:pPr eaLnBrk="1" hangingPunct="1"/>
            <a:r>
              <a:rPr lang="en-US" altLang="en-US" b="1" i="1">
                <a:latin typeface="Times" pitchFamily="2" charset="0"/>
              </a:rPr>
              <a:t>1, 2, 3, 5, 8 , 13, 21, 34-</a:t>
            </a:r>
            <a:r>
              <a:rPr lang="en-US" altLang="en-US">
                <a:latin typeface="Times" pitchFamily="2" charset="0"/>
              </a:rPr>
              <a:t> His theory was that the larger these numbers became, the closer the last two approached the Golden Section.</a:t>
            </a:r>
          </a:p>
          <a:p>
            <a:pPr eaLnBrk="1" hangingPunct="1"/>
            <a:endParaRPr lang="en-US" altLang="en-US">
              <a:latin typeface="Times" pitchFamily="2" charset="0"/>
            </a:endParaRPr>
          </a:p>
          <a:p>
            <a:pPr eaLnBrk="1" hangingPunct="1"/>
            <a:r>
              <a:rPr lang="en-US" altLang="en-US">
                <a:latin typeface="Times" pitchFamily="2" charset="0"/>
              </a:rPr>
              <a:t>The </a:t>
            </a:r>
            <a:r>
              <a:rPr lang="en-US" altLang="en-US" i="1">
                <a:latin typeface="Times" pitchFamily="2" charset="0"/>
              </a:rPr>
              <a:t>Modular</a:t>
            </a:r>
            <a:r>
              <a:rPr lang="en-US" altLang="en-US">
                <a:latin typeface="Times" pitchFamily="2" charset="0"/>
              </a:rPr>
              <a:t> was supposed to provide a standardized system that would automatically confer harmonious proportions to everything, from door handles to high-rise buildings. </a:t>
            </a:r>
          </a:p>
          <a:p>
            <a:pPr eaLnBrk="1" hangingPunct="1"/>
            <a:endParaRPr lang="en-US" altLang="en-US">
              <a:latin typeface="Times" pitchFamily="2" charset="0"/>
            </a:endParaRPr>
          </a:p>
          <a:p>
            <a:pPr eaLnBrk="1" hangingPunct="1"/>
            <a:endParaRPr lang="en-US" altLang="en-US">
              <a:latin typeface="Times" pitchFamily="2"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E4611ED0-717E-5443-8130-C11D453C6A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405ABC22-2A72-454C-B9DE-EF1ED74A75C0}" type="slidenum">
              <a:rPr lang="en-US" altLang="en-US" sz="1200"/>
              <a:pPr/>
              <a:t>33</a:t>
            </a:fld>
            <a:endParaRPr lang="en-US" altLang="en-US" sz="1200"/>
          </a:p>
        </p:txBody>
      </p:sp>
      <p:sp>
        <p:nvSpPr>
          <p:cNvPr id="101379" name="Rectangle 2">
            <a:extLst>
              <a:ext uri="{FF2B5EF4-FFF2-40B4-BE49-F238E27FC236}">
                <a16:creationId xmlns:a16="http://schemas.microsoft.com/office/drawing/2014/main" id="{94737976-FCBD-FB48-A612-171C0806A74B}"/>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0D5A52F0-46E5-6545-8B5E-EDFF425E25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The Golden Mean number is widely used in art, architecture and religious symbols. Artists like DaVinci and Kandinsky have used the golden mean in their paintings. </a:t>
            </a:r>
          </a:p>
          <a:p>
            <a:pPr eaLnBrk="1" hangingPunct="1"/>
            <a:r>
              <a:rPr lang="en-US" altLang="en-US">
                <a:latin typeface="Times" pitchFamily="2" charset="0"/>
              </a:rPr>
              <a:t>Many books claim that if you draw a rectangle around the face of Leonardo da Vinci's Mona Lisa, the ratio of the height to width of that rectangle is equal to the Golden Ratio. No documentation exists to indicate that Leonardo consciously used the Golden Ratio in the Mona Lisa's composition, nor to where precisely the rectangle should be drawn. Nevertheless, one has to acknowledge the fact that Leonardo was a close personal friend of Luca Pacioli, who published a three-volume treatise on the Golden Ratio in 1509 (entitled Divina Proportione).</a:t>
            </a:r>
          </a:p>
          <a:p>
            <a:pPr eaLnBrk="1" hangingPunct="1"/>
            <a:endParaRPr lang="en-US" altLang="en-US">
              <a:latin typeface="Times" pitchFamily="2" charset="0"/>
            </a:endParaRPr>
          </a:p>
          <a:p>
            <a:pPr eaLnBrk="1" hangingPunct="1"/>
            <a:r>
              <a:rPr lang="en-US" altLang="en-US">
                <a:latin typeface="Times" pitchFamily="2" charset="0"/>
              </a:rPr>
              <a:t>Another painter, about whom there is very little doubt that he actually did deliberately include the Golden Ratio in his art, is the surrealist Salvador Dali. The ratio of the dimensions of Dali's painting Sacrament of the Last Supper is equal to the Golden Ratio. Dali also incorporated in the painting a huge dodecahedron (a twelve-faced Platonic solid in which each side is a pentagon) engulfing the supper table. The dodecahedron, which according to Plato is the solid "which the god used for embroidering the constellations on the whole heaven," is intimately related to the Golden Ratio - both the surface area and the volume of a dodecahedron of unit edge length are simple functions of the Golden Ratio.</a:t>
            </a:r>
          </a:p>
          <a:p>
            <a:pPr eaLnBrk="1" hangingPunct="1"/>
            <a:endParaRPr lang="en-US" altLang="en-US">
              <a:latin typeface="Times" pitchFamily="2" charset="0"/>
            </a:endParaRPr>
          </a:p>
          <a:p>
            <a:pPr eaLnBrk="1" hangingPunct="1"/>
            <a:r>
              <a:rPr lang="en-US" altLang="en-US">
                <a:latin typeface="Times" pitchFamily="2" charset="0"/>
              </a:rPr>
              <a:t>These two examples are only the tip of the iceberg in terms of the appearances of the Golden Ratio in the arts.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1E8335E5-9ABB-1C43-B7E0-12558A1370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EE0D6823-D290-D447-83F6-7D0C4C2AB2B6}" type="slidenum">
              <a:rPr lang="en-US" altLang="en-US" sz="1200"/>
              <a:pPr/>
              <a:t>34</a:t>
            </a:fld>
            <a:endParaRPr lang="en-US" altLang="en-US" sz="1200"/>
          </a:p>
        </p:txBody>
      </p:sp>
      <p:sp>
        <p:nvSpPr>
          <p:cNvPr id="102403" name="Rectangle 2">
            <a:extLst>
              <a:ext uri="{FF2B5EF4-FFF2-40B4-BE49-F238E27FC236}">
                <a16:creationId xmlns:a16="http://schemas.microsoft.com/office/drawing/2014/main" id="{9F0675E9-4B62-A040-9B76-F5DB79253D0B}"/>
              </a:ext>
            </a:extLst>
          </p:cNvPr>
          <p:cNvSpPr>
            <a:spLocks noGrp="1" noRot="1" noChangeAspect="1" noChangeArrowheads="1" noTextEdit="1"/>
          </p:cNvSpPr>
          <p:nvPr>
            <p:ph type="sldImg"/>
          </p:nvPr>
        </p:nvSpPr>
        <p:spPr>
          <a:ln/>
        </p:spPr>
      </p:sp>
      <p:sp>
        <p:nvSpPr>
          <p:cNvPr id="102404" name="Rectangle 3">
            <a:extLst>
              <a:ext uri="{FF2B5EF4-FFF2-40B4-BE49-F238E27FC236}">
                <a16:creationId xmlns:a16="http://schemas.microsoft.com/office/drawing/2014/main" id="{4AEE6901-FDF1-3E49-9086-51DE479D6F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But why would all of these artists (there are many more than mentioned above), even consider incorporating the Golden Ratio in their works? The attempts to answer this question have led to a long series of psychological experiments, designed to investigate a potential relationship between the human perception of "beauty" and mathematics.</a:t>
            </a:r>
          </a:p>
          <a:p>
            <a:pPr eaLnBrk="1" hangingPunct="1"/>
            <a:r>
              <a:rPr lang="en-US" altLang="en-US">
                <a:latin typeface="Times" pitchFamily="2" charset="0"/>
              </a:rPr>
              <a:t>Researchers have actually found that humans will consider more beautiful a piece of art work, architecture or even a face, that have the golden mean proportions.</a:t>
            </a:r>
          </a:p>
          <a:p>
            <a:pPr eaLnBrk="1" hangingPunct="1"/>
            <a:endParaRPr lang="en-US" altLang="en-US">
              <a:latin typeface="Times" pitchFamily="2" charset="0"/>
            </a:endParaRPr>
          </a:p>
          <a:p>
            <a:pPr eaLnBrk="1" hangingPunct="1"/>
            <a:r>
              <a:rPr lang="en-US" altLang="en-US">
                <a:latin typeface="Times" pitchFamily="2" charset="0"/>
              </a:rPr>
              <a:t>Pioneering experiments in this field were conducted by the German physicist and psychologist Gustav Theodor Fechner in the 1860s. Fechner's experiment was simple: ten rectangles varying in their length-to-width ratios were placed in front of a subject, who was asked to select the most pleasing one. The results showed that 76% of all choices centered on the three rectangles having ratios of 1.75, 1.62, and 1.50, with a peak at the "Golden Rectangle" (with ratio 1.62). Fechner went further and measured the dimensions of thousands of rectangular-shaped objects (windows, picture frames in the museums, books in the library), and claimed (in his book Vorschule der Aesthetik) to have found the average ratio to be close to the Golden Ratio.</a:t>
            </a:r>
          </a:p>
          <a:p>
            <a:pPr eaLnBrk="1" hangingPunct="1"/>
            <a:endParaRPr lang="en-US" altLang="en-US">
              <a:latin typeface="Times" pitchFamily="2" charset="0"/>
            </a:endParaRPr>
          </a:p>
          <a:p>
            <a:pPr eaLnBrk="1" hangingPunct="1"/>
            <a:endParaRPr lang="en-US" altLang="en-US">
              <a:latin typeface="Times" pitchFamily="2"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4D5F46AA-3A13-A44B-9D62-FF66F4C4CF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E9D58A06-A258-DB4F-A3A1-F5CFB766F1A1}" type="slidenum">
              <a:rPr lang="en-US" altLang="en-US" sz="1200"/>
              <a:pPr/>
              <a:t>35</a:t>
            </a:fld>
            <a:endParaRPr lang="en-US" altLang="en-US" sz="1200"/>
          </a:p>
        </p:txBody>
      </p:sp>
      <p:sp>
        <p:nvSpPr>
          <p:cNvPr id="103427" name="Rectangle 2">
            <a:extLst>
              <a:ext uri="{FF2B5EF4-FFF2-40B4-BE49-F238E27FC236}">
                <a16:creationId xmlns:a16="http://schemas.microsoft.com/office/drawing/2014/main" id="{B33597C1-6582-A64D-AC43-8D9D8087A86C}"/>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46E2ED18-FAE9-4245-BA6E-52BB84FCC6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latin typeface="Times" pitchFamily="2" charset="0"/>
              </a:rPr>
              <a:t>Rhythm &amp; Pattern</a:t>
            </a:r>
          </a:p>
          <a:p>
            <a:pPr eaLnBrk="1" hangingPunct="1"/>
            <a:endParaRPr lang="en-US" altLang="en-US" b="1">
              <a:latin typeface="Times" pitchFamily="2" charset="0"/>
            </a:endParaRPr>
          </a:p>
          <a:p>
            <a:pPr eaLnBrk="1" hangingPunct="1"/>
            <a:r>
              <a:rPr lang="en-US" altLang="en-US">
                <a:latin typeface="Times" pitchFamily="2" charset="0"/>
              </a:rPr>
              <a:t>Architects set up a pattern of rhythmic repetition of elements like solids and voids, walls and windows, projecting or proceeding parts. Placement of columns on a façade or arches in an arcade like we studied earlier for example, was usually regularly placed and symmetrical during the renaissance, and alternating in the mannerist period.</a:t>
            </a:r>
          </a:p>
          <a:p>
            <a:pPr eaLnBrk="1" hangingPunct="1"/>
            <a:endParaRPr lang="en-US" altLang="en-US">
              <a:latin typeface="Times" pitchFamily="2" charset="0"/>
            </a:endParaRPr>
          </a:p>
          <a:p>
            <a:pPr eaLnBrk="1" hangingPunct="1"/>
            <a:r>
              <a:rPr lang="en-US" altLang="en-US">
                <a:latin typeface="Times" pitchFamily="2" charset="0"/>
              </a:rPr>
              <a:t>Rhythm produces A visual tempo or beat. The principle of design that refers to a regular repetition of elements of art to produce the look and feel of movement, and is also closely associated with the musical elements. The appearance of rhythm is often achieved through the careful placement of repeated components which invite the viewer's eye to jump rapidly or glide smoothly from one element to the next.</a:t>
            </a:r>
          </a:p>
          <a:p>
            <a:pPr eaLnBrk="1" hangingPunct="1"/>
            <a:endParaRPr lang="en-US" altLang="en-US">
              <a:latin typeface="Times" pitchFamily="2" charset="0"/>
            </a:endParaRPr>
          </a:p>
          <a:p>
            <a:pPr eaLnBrk="1" hangingPunct="1"/>
            <a:r>
              <a:rPr lang="en-US" altLang="en-US">
                <a:latin typeface="Times" pitchFamily="2" charset="0"/>
              </a:rPr>
              <a:t>The reoccurrence or repetition of architectural elements, shapes, structural bays, windows, etc. establishes a rhythm, which may be regular or complex. A static building possesses a rhythm, while the movement of inhabitants through a building may also establish a pattern or rhythm of human movement. </a:t>
            </a:r>
          </a:p>
          <a:p>
            <a:pPr eaLnBrk="1" hangingPunct="1"/>
            <a:r>
              <a:rPr lang="en-US" altLang="en-US">
                <a:latin typeface="Times" pitchFamily="2" charset="0"/>
              </a:rPr>
              <a:t>The repetition of any thing -- shapes, lines, or colors -- also called a motif, in a design; as such it is one of the principles of design.</a:t>
            </a:r>
          </a:p>
          <a:p>
            <a:pPr eaLnBrk="1" hangingPunct="1"/>
            <a:endParaRPr lang="en-US" altLang="en-US">
              <a:latin typeface="Times" pitchFamily="2" charset="0"/>
            </a:endParaRPr>
          </a:p>
          <a:p>
            <a:pPr eaLnBrk="1" hangingPunct="1"/>
            <a:r>
              <a:rPr lang="en-US" altLang="en-US">
                <a:latin typeface="Times" pitchFamily="2" charset="0"/>
              </a:rPr>
              <a:t>Above is Le Corbusier</a:t>
            </a:r>
            <a:r>
              <a:rPr lang="ja-JP" altLang="en-US">
                <a:latin typeface="Times" pitchFamily="2" charset="0"/>
              </a:rPr>
              <a:t>’</a:t>
            </a:r>
            <a:r>
              <a:rPr lang="en-US" altLang="ja-JP">
                <a:latin typeface="Times" pitchFamily="2" charset="0"/>
              </a:rPr>
              <a:t>s Unit de</a:t>
            </a:r>
            <a:r>
              <a:rPr lang="ja-JP" altLang="en-US">
                <a:latin typeface="Times" pitchFamily="2" charset="0"/>
              </a:rPr>
              <a:t>’</a:t>
            </a:r>
            <a:r>
              <a:rPr lang="en-US" altLang="ja-JP">
                <a:latin typeface="Times" pitchFamily="2" charset="0"/>
              </a:rPr>
              <a:t> Habitation in France which shows several good examples of pattern and rhythm produced by repeating architectural elements.</a:t>
            </a:r>
          </a:p>
          <a:p>
            <a:pPr eaLnBrk="1" hangingPunct="1"/>
            <a:endParaRPr lang="en-US" altLang="en-US">
              <a:latin typeface="Times" pitchFamily="2"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98D6F35F-89A8-9648-85A1-7EDF3E7294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F609D11F-BD75-E147-9DDA-06E675D1286C}" type="slidenum">
              <a:rPr lang="en-US" altLang="en-US" sz="1200"/>
              <a:pPr/>
              <a:t>36</a:t>
            </a:fld>
            <a:endParaRPr lang="en-US" altLang="en-US" sz="1200"/>
          </a:p>
        </p:txBody>
      </p:sp>
      <p:sp>
        <p:nvSpPr>
          <p:cNvPr id="104451" name="Rectangle 2">
            <a:extLst>
              <a:ext uri="{FF2B5EF4-FFF2-40B4-BE49-F238E27FC236}">
                <a16:creationId xmlns:a16="http://schemas.microsoft.com/office/drawing/2014/main" id="{48E510B9-5542-2A4A-BA9C-2355D7BD9848}"/>
              </a:ext>
            </a:extLst>
          </p:cNvPr>
          <p:cNvSpPr>
            <a:spLocks noGrp="1" noRot="1" noChangeAspect="1" noChangeArrowheads="1" noTextEdit="1"/>
          </p:cNvSpPr>
          <p:nvPr>
            <p:ph type="sldImg"/>
          </p:nvPr>
        </p:nvSpPr>
        <p:spPr>
          <a:ln/>
        </p:spPr>
      </p:sp>
      <p:sp>
        <p:nvSpPr>
          <p:cNvPr id="104452" name="Rectangle 3">
            <a:extLst>
              <a:ext uri="{FF2B5EF4-FFF2-40B4-BE49-F238E27FC236}">
                <a16:creationId xmlns:a16="http://schemas.microsoft.com/office/drawing/2014/main" id="{72C5A436-2A65-A145-BF24-F9DED88579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Times" pitchFamily="2" charset="0"/>
              </a:rPr>
              <a:t>Rhythm</a:t>
            </a:r>
          </a:p>
          <a:p>
            <a:pPr eaLnBrk="1" hangingPunct="1"/>
            <a:endParaRPr lang="en-US" altLang="en-US" b="1" dirty="0">
              <a:latin typeface="Times" pitchFamily="2" charset="0"/>
            </a:endParaRPr>
          </a:p>
          <a:p>
            <a:pPr eaLnBrk="1" hangingPunct="1"/>
            <a:r>
              <a:rPr lang="en-US" altLang="en-US" dirty="0">
                <a:latin typeface="Times" pitchFamily="2" charset="0"/>
              </a:rPr>
              <a:t>Architects set up a pattern of rhythmic repetition of elements like solids and voids, walls and windows, projecting or proceeding parts. Placement of columns on a façade or arches in an arcade, for example, was usually regular and symmetrical during the renaissance, and syncopated in the mannerist period.</a:t>
            </a:r>
          </a:p>
          <a:p>
            <a:pPr eaLnBrk="1" hangingPunct="1"/>
            <a:endParaRPr lang="en-US" altLang="en-US" dirty="0">
              <a:latin typeface="Times" pitchFamily="2" charset="0"/>
            </a:endParaRPr>
          </a:p>
          <a:p>
            <a:pPr eaLnBrk="1" hangingPunct="1"/>
            <a:r>
              <a:rPr lang="en-US" altLang="en-US" dirty="0">
                <a:latin typeface="Times" pitchFamily="2" charset="0"/>
              </a:rPr>
              <a:t>Rhythm produces a visual tempo or beat. The principle of design that refers to a regular repetition of elements of art to produce the look and feel of movement. It is often achieved through the careful placement of repeated components which invite the viewer's eye to jump rapidly or glide smoothly from one to the next.</a:t>
            </a:r>
          </a:p>
          <a:p>
            <a:pPr eaLnBrk="1" hangingPunct="1"/>
            <a:endParaRPr lang="en-US" altLang="en-US" dirty="0">
              <a:latin typeface="Times" pitchFamily="2" charset="0"/>
            </a:endParaRPr>
          </a:p>
          <a:p>
            <a:pPr eaLnBrk="1" hangingPunct="1"/>
            <a:r>
              <a:rPr lang="en-US" altLang="en-US" dirty="0">
                <a:latin typeface="Times" pitchFamily="2" charset="0"/>
              </a:rPr>
              <a:t>The reoccurrence or repetition of architectural elements, shapes, structural bays, windows, etc. establishes a rhythm, which may be regular or complex. A static building possesses a rhythm, while the movement of inhabitants through a building may also establish a pattern or rhythm of human movement. See Fig. 13 for an example of how adjacent individual building rhythms also create a larger street wall rhythm.</a:t>
            </a:r>
          </a:p>
          <a:p>
            <a:pPr eaLnBrk="1" hangingPunct="1"/>
            <a:endParaRPr lang="en-US" altLang="en-US" dirty="0">
              <a:latin typeface="Times" pitchFamily="2" charset="0"/>
            </a:endParaRPr>
          </a:p>
          <a:p>
            <a:pPr eaLnBrk="1" hangingPunct="1"/>
            <a:r>
              <a:rPr lang="en-US" altLang="en-US" dirty="0">
                <a:latin typeface="Times" pitchFamily="2" charset="0"/>
              </a:rPr>
              <a:t>The repetition of any thing -- shapes, lines, or colors -- also called a motif, in a design, creates a visual pattern;</a:t>
            </a:r>
          </a:p>
          <a:p>
            <a:pPr eaLnBrk="1" hangingPunct="1"/>
            <a:r>
              <a:rPr lang="en-US" altLang="en-US" dirty="0">
                <a:latin typeface="Times" pitchFamily="2" charset="0"/>
              </a:rPr>
              <a:t>The examples shown above, utilize a repetition of windows and shapes to produce patterns.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FD1991F9-B45F-F84F-AB92-4B42C12DA9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19390E43-3D70-D044-B0DE-248174FA601F}" type="slidenum">
              <a:rPr lang="en-US" altLang="en-US" sz="1200"/>
              <a:pPr/>
              <a:t>37</a:t>
            </a:fld>
            <a:endParaRPr lang="en-US" altLang="en-US" sz="1200"/>
          </a:p>
        </p:txBody>
      </p:sp>
      <p:sp>
        <p:nvSpPr>
          <p:cNvPr id="105475" name="Rectangle 2">
            <a:extLst>
              <a:ext uri="{FF2B5EF4-FFF2-40B4-BE49-F238E27FC236}">
                <a16:creationId xmlns:a16="http://schemas.microsoft.com/office/drawing/2014/main" id="{FFED80E9-915C-324C-8203-E6DB0EFBE475}"/>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20648201-ED2C-2D48-A3DC-7FF03876A4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Times" pitchFamily="2" charset="0"/>
            </a:endParaRPr>
          </a:p>
          <a:p>
            <a:pPr eaLnBrk="1" hangingPunct="1"/>
            <a:r>
              <a:rPr lang="en-US" altLang="en-US" b="1" dirty="0">
                <a:latin typeface="Times" pitchFamily="2" charset="0"/>
              </a:rPr>
              <a:t>REPETITION</a:t>
            </a:r>
            <a:r>
              <a:rPr lang="en-US" altLang="en-US" dirty="0">
                <a:latin typeface="Times" pitchFamily="2" charset="0"/>
              </a:rPr>
              <a:t> (PG 58) </a:t>
            </a:r>
          </a:p>
          <a:p>
            <a:pPr eaLnBrk="1" hangingPunct="1"/>
            <a:r>
              <a:rPr lang="en-US" altLang="en-US" dirty="0">
                <a:latin typeface="Times" pitchFamily="2" charset="0"/>
              </a:rPr>
              <a:t>Closely related to Pattern is Repetition.</a:t>
            </a:r>
          </a:p>
          <a:p>
            <a:pPr eaLnBrk="1" hangingPunct="1"/>
            <a:r>
              <a:rPr lang="en-US" altLang="en-US" dirty="0">
                <a:latin typeface="Times" pitchFamily="2" charset="0"/>
              </a:rPr>
              <a:t>Repetition is defined by the equalities of spacing or distance- even when none actually exist, as in optical illusions. This is one reason why the Greeks made the corner columns of their temples intentionally a little thicker than the rest, and were also positioned a little closer to one another, </a:t>
            </a:r>
          </a:p>
          <a:p>
            <a:pPr eaLnBrk="1" hangingPunct="1"/>
            <a:r>
              <a:rPr lang="en-US" altLang="en-US" dirty="0">
                <a:latin typeface="Times" pitchFamily="2" charset="0"/>
              </a:rPr>
              <a:t>so that what we would actually see what we </a:t>
            </a:r>
            <a:r>
              <a:rPr lang="ja-JP" altLang="en-US">
                <a:latin typeface="Times" pitchFamily="2" charset="0"/>
              </a:rPr>
              <a:t>“</a:t>
            </a:r>
            <a:r>
              <a:rPr lang="en-US" altLang="ja-JP" dirty="0">
                <a:latin typeface="Times" pitchFamily="2" charset="0"/>
              </a:rPr>
              <a:t>subconsciously </a:t>
            </a:r>
            <a:r>
              <a:rPr lang="en-US" altLang="ja-JP" i="1" dirty="0">
                <a:latin typeface="Times" pitchFamily="2" charset="0"/>
              </a:rPr>
              <a:t>WANT</a:t>
            </a:r>
            <a:r>
              <a:rPr lang="en-US" altLang="ja-JP" dirty="0">
                <a:latin typeface="Times" pitchFamily="2" charset="0"/>
              </a:rPr>
              <a:t> to see.. The illusion that the columns were perfectly aligned…</a:t>
            </a:r>
          </a:p>
          <a:p>
            <a:pPr eaLnBrk="1" hangingPunct="1"/>
            <a:r>
              <a:rPr lang="en-US" altLang="en-US" dirty="0">
                <a:latin typeface="Times" pitchFamily="2" charset="0"/>
              </a:rPr>
              <a:t>Their carefully calculated sequences of inequalities gave the visual illusion of balance and perfection- Something extremely important to the Greeks.</a:t>
            </a:r>
          </a:p>
          <a:p>
            <a:pPr eaLnBrk="1" hangingPunct="1"/>
            <a:endParaRPr lang="en-US" altLang="en-US" dirty="0">
              <a:latin typeface="Times" pitchFamily="2" charset="0"/>
            </a:endParaRPr>
          </a:p>
          <a:p>
            <a:pPr eaLnBrk="1" hangingPunct="1"/>
            <a:r>
              <a:rPr lang="en-US" altLang="en-US" sz="3200" i="1" dirty="0">
                <a:latin typeface="Times" pitchFamily="2" charset="0"/>
                <a:cs typeface="Times New Roman" panose="02020603050405020304" pitchFamily="18" charset="0"/>
              </a:rPr>
              <a:t>Above is the Temple of </a:t>
            </a:r>
            <a:r>
              <a:rPr lang="en-US" altLang="en-US" sz="3200" i="1" dirty="0" err="1">
                <a:latin typeface="Times" pitchFamily="2" charset="0"/>
                <a:cs typeface="Times New Roman" panose="02020603050405020304" pitchFamily="18" charset="0"/>
              </a:rPr>
              <a:t>Hephaestos</a:t>
            </a:r>
            <a:r>
              <a:rPr lang="en-US" altLang="en-US" sz="3200" i="1" dirty="0">
                <a:latin typeface="Times" pitchFamily="2" charset="0"/>
                <a:cs typeface="Times New Roman" panose="02020603050405020304" pitchFamily="18" charset="0"/>
              </a:rPr>
              <a:t>; Greece, Athens 450-440 B.C.</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A2D1C022-98F4-514D-8676-3A4B7C5A2C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285B4EEF-0DC7-B84E-8CBC-56B15770D424}" type="slidenum">
              <a:rPr lang="en-US" altLang="en-US" sz="1200"/>
              <a:pPr/>
              <a:t>38</a:t>
            </a:fld>
            <a:endParaRPr lang="en-US" altLang="en-US" sz="1200"/>
          </a:p>
        </p:txBody>
      </p:sp>
      <p:sp>
        <p:nvSpPr>
          <p:cNvPr id="106499" name="Rectangle 2">
            <a:extLst>
              <a:ext uri="{FF2B5EF4-FFF2-40B4-BE49-F238E27FC236}">
                <a16:creationId xmlns:a16="http://schemas.microsoft.com/office/drawing/2014/main" id="{60E0400D-1C5D-2A42-804B-D322AB8C870E}"/>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0F1ECBF6-327D-3847-8270-727C3251A4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latin typeface="Times" pitchFamily="2" charset="0"/>
              </a:rPr>
              <a:t>RHYTHM</a:t>
            </a:r>
            <a:r>
              <a:rPr lang="en-US" altLang="en-US">
                <a:latin typeface="Times" pitchFamily="2" charset="0"/>
              </a:rPr>
              <a:t> </a:t>
            </a:r>
          </a:p>
          <a:p>
            <a:pPr eaLnBrk="1" hangingPunct="1"/>
            <a:r>
              <a:rPr lang="en-US" altLang="en-US">
                <a:latin typeface="Times" pitchFamily="2" charset="0"/>
              </a:rPr>
              <a:t> This building shows a strong repetitive Architectural pattern created by intervals of elements such as windows, doors, etc. (BEINECKE RARE BOOK LIBRARY-YALE).</a:t>
            </a:r>
          </a:p>
          <a:p>
            <a:pPr eaLnBrk="1" hangingPunct="1"/>
            <a:endParaRPr lang="en-US" altLang="en-US">
              <a:latin typeface="Times" pitchFamily="2"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48A51104-2057-1F4E-8E6A-1B87BE0582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66BF39D8-D757-6941-9D3C-3B6BEA067EAD}" type="slidenum">
              <a:rPr lang="en-US" altLang="en-US" sz="1200"/>
              <a:pPr/>
              <a:t>39</a:t>
            </a:fld>
            <a:endParaRPr lang="en-US" altLang="en-US" sz="1200"/>
          </a:p>
        </p:txBody>
      </p:sp>
      <p:sp>
        <p:nvSpPr>
          <p:cNvPr id="107523" name="Rectangle 2">
            <a:extLst>
              <a:ext uri="{FF2B5EF4-FFF2-40B4-BE49-F238E27FC236}">
                <a16:creationId xmlns:a16="http://schemas.microsoft.com/office/drawing/2014/main" id="{83B122A6-C7DE-B849-AC72-2901A42C3358}"/>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64E7671E-8B03-7844-BBAF-BB0C12853F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000" b="1">
                <a:solidFill>
                  <a:srgbClr val="E53124"/>
                </a:solidFill>
                <a:latin typeface="Arial Unicode MS" panose="020B0604020202020204" pitchFamily="34" charset="-128"/>
              </a:rPr>
              <a:t>Beinecke Rare Book Library</a:t>
            </a:r>
            <a:r>
              <a:rPr lang="en-US" altLang="en-US" sz="1000">
                <a:solidFill>
                  <a:srgbClr val="E53124"/>
                </a:solidFill>
                <a:latin typeface="Arial Unicode MS" panose="020B0604020202020204" pitchFamily="34" charset="-128"/>
              </a:rPr>
              <a:t>: The world balanced on a point?(The additional of Symbolism)…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207A4720-4794-F946-BCF3-CBF7EDA418C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51541585-4142-504D-9D8E-FCAE8832F07C}" type="slidenum">
              <a:rPr lang="en-US" altLang="en-US" sz="1200"/>
              <a:pPr/>
              <a:t>4</a:t>
            </a:fld>
            <a:endParaRPr lang="en-US" altLang="en-US" sz="1200"/>
          </a:p>
        </p:txBody>
      </p:sp>
      <p:sp>
        <p:nvSpPr>
          <p:cNvPr id="70659" name="Rectangle 1026">
            <a:extLst>
              <a:ext uri="{FF2B5EF4-FFF2-40B4-BE49-F238E27FC236}">
                <a16:creationId xmlns:a16="http://schemas.microsoft.com/office/drawing/2014/main" id="{90ABAD5C-5FD7-324A-A066-2995E8B1B015}"/>
              </a:ext>
            </a:extLst>
          </p:cNvPr>
          <p:cNvSpPr>
            <a:spLocks noGrp="1" noRot="1" noChangeAspect="1" noChangeArrowheads="1" noTextEdit="1"/>
          </p:cNvSpPr>
          <p:nvPr>
            <p:ph type="sldImg"/>
          </p:nvPr>
        </p:nvSpPr>
        <p:spPr>
          <a:ln/>
        </p:spPr>
      </p:sp>
      <p:sp>
        <p:nvSpPr>
          <p:cNvPr id="70660" name="Rectangle 1027">
            <a:extLst>
              <a:ext uri="{FF2B5EF4-FFF2-40B4-BE49-F238E27FC236}">
                <a16:creationId xmlns:a16="http://schemas.microsoft.com/office/drawing/2014/main" id="{3C0165C2-6F00-9445-A662-45A98735FE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A great example of the use of vertical line to express power and prestige are the corporate skyscrapers of modern times. Above is the John Hancock tower, a great example.</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309338E3-ACF0-534E-8EF0-94B982D328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5A53F4FF-B0F0-2A4D-8E6C-2448F1F4712E}" type="slidenum">
              <a:rPr lang="en-US" altLang="en-US" sz="1200"/>
              <a:pPr/>
              <a:t>40</a:t>
            </a:fld>
            <a:endParaRPr lang="en-US" altLang="en-US" sz="1200"/>
          </a:p>
        </p:txBody>
      </p:sp>
      <p:sp>
        <p:nvSpPr>
          <p:cNvPr id="108547" name="Rectangle 2">
            <a:extLst>
              <a:ext uri="{FF2B5EF4-FFF2-40B4-BE49-F238E27FC236}">
                <a16:creationId xmlns:a16="http://schemas.microsoft.com/office/drawing/2014/main" id="{D53CC672-A70F-9049-BB19-6134E23C281F}"/>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86563485-3249-0E49-9B64-4C56548D70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solidFill>
                  <a:srgbClr val="E53124"/>
                </a:solidFill>
                <a:latin typeface="Arial Unicode MS" panose="020B0604020202020204" pitchFamily="34" charset="-128"/>
              </a:rPr>
              <a:t>Math in design…</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7DDABF20-AC6A-5745-9CEA-9EC5B89634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9269E07B-7C1A-B944-BEDE-BF8F79180190}" type="slidenum">
              <a:rPr lang="en-US" altLang="en-US" sz="1200"/>
              <a:pPr/>
              <a:t>41</a:t>
            </a:fld>
            <a:endParaRPr lang="en-US" altLang="en-US" sz="1200"/>
          </a:p>
        </p:txBody>
      </p:sp>
      <p:sp>
        <p:nvSpPr>
          <p:cNvPr id="109571" name="Rectangle 2">
            <a:extLst>
              <a:ext uri="{FF2B5EF4-FFF2-40B4-BE49-F238E27FC236}">
                <a16:creationId xmlns:a16="http://schemas.microsoft.com/office/drawing/2014/main" id="{D4160AAC-F68D-4B44-BE21-5FF724BDE656}"/>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8570616D-2976-664D-A76A-DB09F2E43C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Both texture and color are inherently linked to materials, and can be used to alter the perception of any given form. Consider how the shift from a light to dark paint color can radically reduce the apparent size of a room, or how a smooth stucco or rough brick finish can alter the size and visual weight of a house. As illustrated above, the same stone rendered smooth, rusticated, or intricately carved, results in different textures and colors.</a:t>
            </a:r>
          </a:p>
          <a:p>
            <a:pPr eaLnBrk="1" hangingPunct="1"/>
            <a:endParaRPr lang="en-US" altLang="en-US" dirty="0">
              <a:latin typeface="Times" pitchFamily="2" charset="0"/>
            </a:endParaRPr>
          </a:p>
          <a:p>
            <a:pPr eaLnBrk="1" hangingPunct="1"/>
            <a:r>
              <a:rPr lang="en-US" altLang="en-US" b="1" dirty="0">
                <a:latin typeface="Times" pitchFamily="2" charset="0"/>
              </a:rPr>
              <a:t>TEXTURE</a:t>
            </a:r>
            <a:r>
              <a:rPr lang="en-US" altLang="en-US" dirty="0">
                <a:latin typeface="Times" pitchFamily="2" charset="0"/>
              </a:rPr>
              <a:t> - An element of art, texture is the surface quality or "feel" of an object, its smoothness, roughness, softness, etc. Textures may be actual or simulated. Actual textures can be felt with the fingers, while simulated textures are suggested by an artist in the painting of different areas of a picture  —  often in representing drapery, metals, rocks, hair, etc.</a:t>
            </a:r>
          </a:p>
          <a:p>
            <a:pPr eaLnBrk="1" hangingPunct="1"/>
            <a:endParaRPr lang="en-US" altLang="en-US" dirty="0">
              <a:latin typeface="Times" pitchFamily="2" charset="0"/>
            </a:endParaRPr>
          </a:p>
          <a:p>
            <a:pPr eaLnBrk="1" hangingPunct="1"/>
            <a:endParaRPr lang="en-US" altLang="en-US" dirty="0">
              <a:latin typeface="Times" pitchFamily="2" charset="0"/>
            </a:endParaRPr>
          </a:p>
          <a:p>
            <a:pPr eaLnBrk="1" hangingPunct="1"/>
            <a:r>
              <a:rPr lang="en-US" altLang="en-US" dirty="0">
                <a:latin typeface="Times" pitchFamily="2" charset="0"/>
              </a:rPr>
              <a:t>An </a:t>
            </a:r>
            <a:r>
              <a:rPr lang="en-US" altLang="en-US" dirty="0" err="1">
                <a:latin typeface="Times" pitchFamily="2" charset="0"/>
              </a:rPr>
              <a:t>extremly</a:t>
            </a:r>
            <a:r>
              <a:rPr lang="en-US" altLang="en-US" dirty="0">
                <a:latin typeface="Times" pitchFamily="2" charset="0"/>
              </a:rPr>
              <a:t> </a:t>
            </a:r>
            <a:r>
              <a:rPr lang="en-US" altLang="en-US" dirty="0" err="1">
                <a:latin typeface="Times" pitchFamily="2" charset="0"/>
              </a:rPr>
              <a:t>blatent</a:t>
            </a:r>
            <a:r>
              <a:rPr lang="en-US" altLang="en-US" dirty="0">
                <a:latin typeface="Times" pitchFamily="2" charset="0"/>
              </a:rPr>
              <a:t> recent use of texture effects was in Paul Rudolph</a:t>
            </a:r>
            <a:r>
              <a:rPr lang="ja-JP" altLang="en-US">
                <a:latin typeface="Times" pitchFamily="2" charset="0"/>
              </a:rPr>
              <a:t>’</a:t>
            </a:r>
            <a:r>
              <a:rPr lang="en-US" altLang="ja-JP" dirty="0">
                <a:latin typeface="Times" pitchFamily="2" charset="0"/>
              </a:rPr>
              <a:t>s </a:t>
            </a:r>
            <a:r>
              <a:rPr lang="en-US" altLang="ja-JP" b="1" i="1" dirty="0">
                <a:latin typeface="Times" pitchFamily="2" charset="0"/>
              </a:rPr>
              <a:t>Yale Art &amp; Architecture building-</a:t>
            </a:r>
            <a:r>
              <a:rPr lang="en-US" altLang="ja-JP" dirty="0">
                <a:latin typeface="Times" pitchFamily="2" charset="0"/>
              </a:rPr>
              <a:t> This building is an icon of the modernist Brutalist style, which looks as aggressive as it sounds.</a:t>
            </a:r>
          </a:p>
          <a:p>
            <a:pPr eaLnBrk="1" hangingPunct="1"/>
            <a:r>
              <a:rPr lang="en-US" altLang="en-US" dirty="0">
                <a:latin typeface="Times" pitchFamily="2" charset="0"/>
              </a:rPr>
              <a:t>A detail of the front and the exposed aggregate of striated concrete is shown above.</a:t>
            </a:r>
          </a:p>
          <a:p>
            <a:pPr eaLnBrk="1" hangingPunct="1"/>
            <a:endParaRPr lang="en-US" altLang="en-US" dirty="0">
              <a:latin typeface="Times" pitchFamily="2" charset="0"/>
            </a:endParaRPr>
          </a:p>
          <a:p>
            <a:pPr eaLnBrk="1" hangingPunct="1"/>
            <a:r>
              <a:rPr lang="en-US" altLang="en-US" dirty="0">
                <a:latin typeface="Times" pitchFamily="2" charset="0"/>
              </a:rPr>
              <a:t>Texture can also create an effect of solidarity or stability. In Renaissance times the bottom floors were constructed of rusticated stone to suggest A FIRM FOUNDATION AND IMPENETRATIBLE DEFENSES/ Higher floors were formed with smooth ashlar blocks with almost invisible joints between the blocks to represent the refinement of the living space.</a:t>
            </a:r>
          </a:p>
          <a:p>
            <a:pPr eaLnBrk="1" hangingPunct="1"/>
            <a:endParaRPr lang="en-US" altLang="en-US" dirty="0">
              <a:latin typeface="Times" pitchFamily="2"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DD4611FD-B80C-7745-9E08-9AF7AF8DAA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380BDE42-0DB6-3740-91C1-D1F6F8DFD66F}" type="slidenum">
              <a:rPr lang="en-US" altLang="en-US" sz="1200"/>
              <a:pPr/>
              <a:t>42</a:t>
            </a:fld>
            <a:endParaRPr lang="en-US" altLang="en-US" sz="1200"/>
          </a:p>
        </p:txBody>
      </p:sp>
      <p:sp>
        <p:nvSpPr>
          <p:cNvPr id="110595" name="Rectangle 2">
            <a:extLst>
              <a:ext uri="{FF2B5EF4-FFF2-40B4-BE49-F238E27FC236}">
                <a16:creationId xmlns:a16="http://schemas.microsoft.com/office/drawing/2014/main" id="{AB06D57E-D8C9-0E45-8952-E3F4FFBC625D}"/>
              </a:ext>
            </a:extLst>
          </p:cNvPr>
          <p:cNvSpPr>
            <a:spLocks noGrp="1" noRot="1" noChangeAspect="1" noChangeArrowheads="1" noTextEdit="1"/>
          </p:cNvSpPr>
          <p:nvPr>
            <p:ph type="sldImg"/>
          </p:nvPr>
        </p:nvSpPr>
        <p:spPr>
          <a:ln/>
        </p:spPr>
      </p:sp>
      <p:sp>
        <p:nvSpPr>
          <p:cNvPr id="199683" name="Rectangle 3">
            <a:extLst>
              <a:ext uri="{FF2B5EF4-FFF2-40B4-BE49-F238E27FC236}">
                <a16:creationId xmlns:a16="http://schemas.microsoft.com/office/drawing/2014/main" id="{102D0DF8-584A-6E4A-8BBE-F1E00DA58DF4}"/>
              </a:ext>
            </a:extLst>
          </p:cNvPr>
          <p:cNvSpPr>
            <a:spLocks noGrp="1" noChangeArrowheads="1"/>
          </p:cNvSpPr>
          <p:nvPr>
            <p:ph type="body" idx="1"/>
          </p:nvPr>
        </p:nvSpPr>
        <p:spPr/>
        <p:txBody>
          <a:bodyPr/>
          <a:lstStyle/>
          <a:p>
            <a:pPr eaLnBrk="1" hangingPunct="1">
              <a:defRPr/>
            </a:pPr>
            <a:r>
              <a:rPr lang="en-US" altLang="en-US" sz="900">
                <a:solidFill>
                  <a:srgbClr val="E53124"/>
                </a:solidFill>
                <a:effectLst>
                  <a:outerShdw blurRad="38100" dist="38100" dir="2700000" algn="tl">
                    <a:srgbClr val="C0C0C0"/>
                  </a:outerShdw>
                </a:effectLst>
                <a:latin typeface="Arial Unicode MS" pitchFamily="34" charset="-128"/>
              </a:rPr>
              <a:t>Arts &amp; Architecture Bldg. At Yale Univ.. Paul Rudolph. 1964</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59668532-6F86-1949-8774-EB557751F7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FE7B32FA-5ECC-404B-9394-505087D64195}" type="slidenum">
              <a:rPr lang="en-US" altLang="en-US" sz="1200"/>
              <a:pPr/>
              <a:t>43</a:t>
            </a:fld>
            <a:endParaRPr lang="en-US" altLang="en-US" sz="1200"/>
          </a:p>
        </p:txBody>
      </p:sp>
      <p:sp>
        <p:nvSpPr>
          <p:cNvPr id="111619" name="Rectangle 2">
            <a:extLst>
              <a:ext uri="{FF2B5EF4-FFF2-40B4-BE49-F238E27FC236}">
                <a16:creationId xmlns:a16="http://schemas.microsoft.com/office/drawing/2014/main" id="{4EC3C3BA-BD64-F04D-B15C-01DC6CB5EED2}"/>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198C4E69-30AD-3E43-958A-9A9A94770D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A close-up of the stairwell entry….</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5E7C7A5B-0C88-0146-B61C-50AC1D1B03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AA85F8F0-34F4-8D49-940F-94F6DEADF287}" type="slidenum">
              <a:rPr lang="en-US" altLang="en-US" sz="1200"/>
              <a:pPr/>
              <a:t>44</a:t>
            </a:fld>
            <a:endParaRPr lang="en-US" altLang="en-US" sz="1200"/>
          </a:p>
        </p:txBody>
      </p:sp>
      <p:sp>
        <p:nvSpPr>
          <p:cNvPr id="112643" name="Rectangle 2">
            <a:extLst>
              <a:ext uri="{FF2B5EF4-FFF2-40B4-BE49-F238E27FC236}">
                <a16:creationId xmlns:a16="http://schemas.microsoft.com/office/drawing/2014/main" id="{F80EA48A-F056-B340-A193-0418671947B3}"/>
              </a:ext>
            </a:extLst>
          </p:cNvPr>
          <p:cNvSpPr>
            <a:spLocks noGrp="1" noRot="1" noChangeAspect="1" noChangeArrowheads="1" noTextEdit="1"/>
          </p:cNvSpPr>
          <p:nvPr>
            <p:ph type="sldImg"/>
          </p:nvPr>
        </p:nvSpPr>
        <p:spPr>
          <a:ln/>
        </p:spPr>
      </p:sp>
      <p:sp>
        <p:nvSpPr>
          <p:cNvPr id="112644" name="Rectangle 3">
            <a:extLst>
              <a:ext uri="{FF2B5EF4-FFF2-40B4-BE49-F238E27FC236}">
                <a16:creationId xmlns:a16="http://schemas.microsoft.com/office/drawing/2014/main" id="{BD58743F-8F91-D042-917E-3C5843DF37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Another view, showing its massive scale, as well as its texture..</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a:extLst>
              <a:ext uri="{FF2B5EF4-FFF2-40B4-BE49-F238E27FC236}">
                <a16:creationId xmlns:a16="http://schemas.microsoft.com/office/drawing/2014/main" id="{6211E304-AD7D-574B-8A76-5E90F7A840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DDFFA4F1-FB0B-DD48-B313-2CA995ACE222}" type="slidenum">
              <a:rPr lang="en-US" altLang="en-US" sz="1200"/>
              <a:pPr/>
              <a:t>45</a:t>
            </a:fld>
            <a:endParaRPr lang="en-US" altLang="en-US" sz="1200"/>
          </a:p>
        </p:txBody>
      </p:sp>
      <p:sp>
        <p:nvSpPr>
          <p:cNvPr id="113667" name="Rectangle 2">
            <a:extLst>
              <a:ext uri="{FF2B5EF4-FFF2-40B4-BE49-F238E27FC236}">
                <a16:creationId xmlns:a16="http://schemas.microsoft.com/office/drawing/2014/main" id="{0B59ED73-566C-A441-9E78-655104463B96}"/>
              </a:ext>
            </a:extLst>
          </p:cNvPr>
          <p:cNvSpPr>
            <a:spLocks noGrp="1" noRot="1" noChangeAspect="1" noChangeArrowheads="1" noTextEdit="1"/>
          </p:cNvSpPr>
          <p:nvPr>
            <p:ph type="sldImg"/>
          </p:nvPr>
        </p:nvSpPr>
        <p:spPr>
          <a:ln/>
        </p:spPr>
      </p:sp>
      <p:sp>
        <p:nvSpPr>
          <p:cNvPr id="113668" name="Rectangle 3">
            <a:extLst>
              <a:ext uri="{FF2B5EF4-FFF2-40B4-BE49-F238E27FC236}">
                <a16:creationId xmlns:a16="http://schemas.microsoft.com/office/drawing/2014/main" id="{EEC27D7B-2147-5547-9CAD-21C1525D57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ndParaRPr>
          </a:p>
          <a:p>
            <a:pPr eaLnBrk="1" hangingPunct="1"/>
            <a:r>
              <a:rPr lang="en-US" altLang="en-US">
                <a:latin typeface="Times" pitchFamily="2" charset="0"/>
              </a:rPr>
              <a:t> Baker House Dormitory, MIT, Cambridge, MA, 1947-49. Alvar Aalto, architect. </a:t>
            </a:r>
          </a:p>
          <a:p>
            <a:pPr eaLnBrk="1" hangingPunct="1"/>
            <a:r>
              <a:rPr lang="en-US" altLang="en-US">
                <a:latin typeface="Times" pitchFamily="2" charset="0"/>
              </a:rPr>
              <a:t>This building has a rich texture, caused by the use of randomly placed rough blocks. Aalto intentionally selected  rough </a:t>
            </a:r>
            <a:r>
              <a:rPr lang="ja-JP" altLang="en-US">
                <a:latin typeface="Times" pitchFamily="2" charset="0"/>
              </a:rPr>
              <a:t>“</a:t>
            </a:r>
            <a:r>
              <a:rPr lang="en-US" altLang="ja-JP">
                <a:latin typeface="Times" pitchFamily="2" charset="0"/>
              </a:rPr>
              <a:t>clinker</a:t>
            </a:r>
            <a:r>
              <a:rPr lang="ja-JP" altLang="en-US">
                <a:latin typeface="Times" pitchFamily="2" charset="0"/>
              </a:rPr>
              <a:t>”</a:t>
            </a:r>
            <a:r>
              <a:rPr lang="en-US" altLang="ja-JP">
                <a:latin typeface="Times" pitchFamily="2" charset="0"/>
              </a:rPr>
              <a:t> brick- those that had become twisted and over burnt during the firing process and normally would have been rejected! At certain times during the day when the sun rakes over the surfaces, the protruding, misshapen brick cast  amazing shadows along the wall.</a:t>
            </a:r>
            <a:endParaRPr lang="en-US" altLang="en-US">
              <a:latin typeface="Times" pitchFamily="2"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AB7F314F-042F-A54C-8B82-7C63B956B5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C7B09914-867F-084C-8D19-4B7E2DF9AAAC}" type="slidenum">
              <a:rPr lang="en-US" altLang="en-US" sz="1200"/>
              <a:pPr/>
              <a:t>46</a:t>
            </a:fld>
            <a:endParaRPr lang="en-US" altLang="en-US" sz="1200"/>
          </a:p>
        </p:txBody>
      </p:sp>
      <p:sp>
        <p:nvSpPr>
          <p:cNvPr id="114691" name="Rectangle 2">
            <a:extLst>
              <a:ext uri="{FF2B5EF4-FFF2-40B4-BE49-F238E27FC236}">
                <a16:creationId xmlns:a16="http://schemas.microsoft.com/office/drawing/2014/main" id="{21E36078-7904-CB47-91FC-E78560F1DDF9}"/>
              </a:ext>
            </a:extLst>
          </p:cNvPr>
          <p:cNvSpPr>
            <a:spLocks noGrp="1" noRot="1" noChangeAspect="1" noChangeArrowheads="1" noTextEdit="1"/>
          </p:cNvSpPr>
          <p:nvPr>
            <p:ph type="sldImg"/>
          </p:nvPr>
        </p:nvSpPr>
        <p:spPr>
          <a:ln/>
        </p:spPr>
      </p:sp>
      <p:sp>
        <p:nvSpPr>
          <p:cNvPr id="114692" name="Rectangle 3">
            <a:extLst>
              <a:ext uri="{FF2B5EF4-FFF2-40B4-BE49-F238E27FC236}">
                <a16:creationId xmlns:a16="http://schemas.microsoft.com/office/drawing/2014/main" id="{22DC3121-87D7-724A-B7C7-3437843432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Both texture and color are inherently linked to materials, and architects use them both to alter the perception of their forms. Consider how the shift from a light to dark paint color can radically reduce the apparent size of a room, or how a smooth stucco or rough brick finish can alter the size and visual weight of a house. the same stone rendered smooth, rusticated, or intricately carved, results in different textures and colors.</a:t>
            </a:r>
          </a:p>
          <a:p>
            <a:pPr eaLnBrk="1" hangingPunct="1"/>
            <a:r>
              <a:rPr lang="en-US" altLang="en-US" b="1" dirty="0">
                <a:latin typeface="Times" pitchFamily="2" charset="0"/>
              </a:rPr>
              <a:t>COLOR</a:t>
            </a:r>
          </a:p>
          <a:p>
            <a:pPr eaLnBrk="1" hangingPunct="1"/>
            <a:r>
              <a:rPr lang="en-US" altLang="en-US" dirty="0">
                <a:latin typeface="Times" pitchFamily="2" charset="0"/>
              </a:rPr>
              <a:t>Colors can be used to differentiate various parts of a building, as in bands of contrasting stone that separate stories or room wings. Warm colors on the red-orange part of the color spectrum evoke a more heated-emotional response, while blue-green </a:t>
            </a:r>
            <a:r>
              <a:rPr lang="ja-JP" altLang="en-US">
                <a:latin typeface="Times" pitchFamily="2" charset="0"/>
              </a:rPr>
              <a:t>“</a:t>
            </a:r>
            <a:r>
              <a:rPr lang="en-US" altLang="ja-JP" dirty="0">
                <a:latin typeface="Times" pitchFamily="2" charset="0"/>
              </a:rPr>
              <a:t>cool</a:t>
            </a:r>
            <a:r>
              <a:rPr lang="ja-JP" altLang="en-US">
                <a:latin typeface="Times" pitchFamily="2" charset="0"/>
              </a:rPr>
              <a:t>”</a:t>
            </a:r>
            <a:r>
              <a:rPr lang="en-US" altLang="ja-JP" dirty="0">
                <a:latin typeface="Times" pitchFamily="2" charset="0"/>
              </a:rPr>
              <a:t> colors are perceived as restful or calming. As we</a:t>
            </a:r>
            <a:r>
              <a:rPr lang="ja-JP" altLang="en-US">
                <a:latin typeface="Times" pitchFamily="2" charset="0"/>
              </a:rPr>
              <a:t>’</a:t>
            </a:r>
            <a:r>
              <a:rPr lang="en-US" altLang="ja-JP" dirty="0" err="1">
                <a:latin typeface="Times" pitchFamily="2" charset="0"/>
              </a:rPr>
              <a:t>ll</a:t>
            </a:r>
            <a:r>
              <a:rPr lang="en-US" altLang="ja-JP" dirty="0">
                <a:latin typeface="Times" pitchFamily="2" charset="0"/>
              </a:rPr>
              <a:t> see later, the great Churches of the Byzantine era, with their vivid mosaics, or the Muslim mosques and Babylonian architecture with brightly glazed ceramic tiles used color extensively to great effect. This firing of clay was not only decorative, it provided greater durability and stability- something dull, unfired clay did not provide.</a:t>
            </a:r>
          </a:p>
          <a:p>
            <a:pPr eaLnBrk="1" hangingPunct="1"/>
            <a:endParaRPr lang="en-US" altLang="en-US" dirty="0">
              <a:latin typeface="Times" pitchFamily="2" charset="0"/>
            </a:endParaRPr>
          </a:p>
          <a:p>
            <a:pPr eaLnBrk="1" hangingPunct="1"/>
            <a:r>
              <a:rPr lang="en-US" altLang="en-US" dirty="0">
                <a:latin typeface="Times" pitchFamily="2" charset="0"/>
              </a:rPr>
              <a:t>COLOR (PG 75) CHROMA, SHADE, TINT(PASTEL), WARM (EXCITED) &amp; COOL (DEPRESSED) COLORS (PSYCHOLOGY OF COLOR) (IMAGE:COLOR WHEEL PLATE1 , CHARLES MOORE-PIAZZA,NEW ORLEANS PLATE 7 -</a:t>
            </a:r>
            <a:r>
              <a:rPr lang="en-US" altLang="en-US" dirty="0" err="1">
                <a:latin typeface="Times" pitchFamily="2" charset="0"/>
              </a:rPr>
              <a:t>pg</a:t>
            </a:r>
            <a:r>
              <a:rPr lang="en-US" altLang="en-US" dirty="0">
                <a:latin typeface="Times" pitchFamily="2" charset="0"/>
              </a:rPr>
              <a:t> 79).</a:t>
            </a:r>
          </a:p>
          <a:p>
            <a:pPr eaLnBrk="1" hangingPunct="1"/>
            <a:endParaRPr lang="en-US" altLang="en-US" b="1" dirty="0">
              <a:latin typeface="Times" pitchFamily="2" charset="0"/>
            </a:endParaRPr>
          </a:p>
          <a:p>
            <a:pPr eaLnBrk="1" hangingPunct="1"/>
            <a:r>
              <a:rPr lang="en-US" altLang="en-US" dirty="0">
                <a:latin typeface="Times" pitchFamily="2" charset="0"/>
              </a:rPr>
              <a:t>On the colorful </a:t>
            </a:r>
            <a:r>
              <a:rPr lang="en-US" altLang="en-US" dirty="0" err="1">
                <a:latin typeface="Times" pitchFamily="2" charset="0"/>
              </a:rPr>
              <a:t>Istar</a:t>
            </a:r>
            <a:r>
              <a:rPr lang="en-US" altLang="en-US" dirty="0">
                <a:latin typeface="Times" pitchFamily="2" charset="0"/>
              </a:rPr>
              <a:t> Gate we see Lions and dragons, with the dragon </a:t>
            </a:r>
            <a:r>
              <a:rPr lang="en-US" altLang="en-US" dirty="0" err="1">
                <a:latin typeface="Times" pitchFamily="2" charset="0"/>
              </a:rPr>
              <a:t>Marduk</a:t>
            </a:r>
            <a:r>
              <a:rPr lang="en-US" altLang="en-US" dirty="0">
                <a:latin typeface="Times" pitchFamily="2" charset="0"/>
              </a:rPr>
              <a:t> as the symbol of the city, decorating the gate. The brilliant dark blue bricks were glazed in a clay firing in a kiln (high temperature oven) that made clay bricks durable, colorful and water-resistant. The walls and towers were topped with </a:t>
            </a:r>
            <a:r>
              <a:rPr lang="en-US" altLang="en-US" b="1" i="1" dirty="0">
                <a:latin typeface="Times" pitchFamily="2" charset="0"/>
              </a:rPr>
              <a:t>crenellation</a:t>
            </a:r>
            <a:r>
              <a:rPr lang="en-US" altLang="en-US" dirty="0">
                <a:latin typeface="Times" pitchFamily="2" charset="0"/>
              </a:rPr>
              <a:t>. (</a:t>
            </a:r>
            <a:r>
              <a:rPr lang="ja-JP" altLang="en-US">
                <a:latin typeface="Times" pitchFamily="2" charset="0"/>
              </a:rPr>
              <a:t>“</a:t>
            </a:r>
            <a:r>
              <a:rPr lang="en-US" altLang="ja-JP" dirty="0">
                <a:latin typeface="Times" pitchFamily="2" charset="0"/>
              </a:rPr>
              <a:t>decorative notching</a:t>
            </a:r>
            <a:r>
              <a:rPr lang="ja-JP" altLang="en-US">
                <a:latin typeface="Times" pitchFamily="2" charset="0"/>
              </a:rPr>
              <a:t>”</a:t>
            </a:r>
            <a:r>
              <a:rPr lang="en-US" altLang="ja-JP" dirty="0">
                <a:latin typeface="Times" pitchFamily="2" charset="0"/>
              </a:rPr>
              <a:t>) an early form of ornamentation which was not structurally necessary. A round arch with heavy ornamentation was also used in the Gate.</a:t>
            </a:r>
          </a:p>
          <a:p>
            <a:pPr eaLnBrk="1" hangingPunct="1"/>
            <a:endParaRPr lang="en-US" altLang="en-US" dirty="0">
              <a:latin typeface="Times" pitchFamily="2" charset="0"/>
            </a:endParaRPr>
          </a:p>
          <a:p>
            <a:pPr eaLnBrk="1" hangingPunct="1"/>
            <a:endParaRPr lang="en-US" altLang="en-US" dirty="0">
              <a:latin typeface="Times" pitchFamily="2"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104013E5-31EC-5341-8ACA-4BA16C6657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5B1F5C7B-3C2E-8943-BFD5-85C2667C627F}" type="slidenum">
              <a:rPr lang="en-US" altLang="en-US" sz="1200"/>
              <a:pPr/>
              <a:t>47</a:t>
            </a:fld>
            <a:endParaRPr lang="en-US" altLang="en-US" sz="1200"/>
          </a:p>
        </p:txBody>
      </p:sp>
      <p:sp>
        <p:nvSpPr>
          <p:cNvPr id="115715" name="Rectangle 2">
            <a:extLst>
              <a:ext uri="{FF2B5EF4-FFF2-40B4-BE49-F238E27FC236}">
                <a16:creationId xmlns:a16="http://schemas.microsoft.com/office/drawing/2014/main" id="{A5CB5A30-5E23-754C-A9EF-C07D02423A19}"/>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ABC1B842-BE5C-3F47-A56A-468E701DA8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Both texture and color are inherently linked to materials, and architects use them both to alter the perception of their forms. Consider how the shift from a light to dark paint color can radically reduce the apparent size of a room, or how a smooth stucco or rough brick finish can alter the size and visual weight of a house. the same stone rendered smooth, rusticated, or intricately carved, results in different textures and colors.</a:t>
            </a:r>
          </a:p>
          <a:p>
            <a:pPr eaLnBrk="1" hangingPunct="1"/>
            <a:r>
              <a:rPr lang="en-US" altLang="en-US" b="1" dirty="0">
                <a:latin typeface="Times" pitchFamily="2" charset="0"/>
              </a:rPr>
              <a:t>COLOR</a:t>
            </a:r>
          </a:p>
          <a:p>
            <a:pPr eaLnBrk="1" hangingPunct="1"/>
            <a:r>
              <a:rPr lang="en-US" altLang="en-US" dirty="0">
                <a:latin typeface="Times" pitchFamily="2" charset="0"/>
              </a:rPr>
              <a:t>Colors can be used to differentiate various parts of a building, as in bands of contrasting stone that separate stories or room wings. Warm colors on the red-orange part of the color spectrum evoke a more heated-emotional response, while blue-green </a:t>
            </a:r>
            <a:r>
              <a:rPr lang="ja-JP" altLang="en-US">
                <a:latin typeface="Times" pitchFamily="2" charset="0"/>
              </a:rPr>
              <a:t>“</a:t>
            </a:r>
            <a:r>
              <a:rPr lang="en-US" altLang="ja-JP" dirty="0">
                <a:latin typeface="Times" pitchFamily="2" charset="0"/>
              </a:rPr>
              <a:t>cool</a:t>
            </a:r>
            <a:r>
              <a:rPr lang="ja-JP" altLang="en-US">
                <a:latin typeface="Times" pitchFamily="2" charset="0"/>
              </a:rPr>
              <a:t>”</a:t>
            </a:r>
            <a:r>
              <a:rPr lang="en-US" altLang="ja-JP" dirty="0">
                <a:latin typeface="Times" pitchFamily="2" charset="0"/>
              </a:rPr>
              <a:t> colors are perceived as restful or calming. As we</a:t>
            </a:r>
            <a:r>
              <a:rPr lang="ja-JP" altLang="en-US">
                <a:latin typeface="Times" pitchFamily="2" charset="0"/>
              </a:rPr>
              <a:t>’</a:t>
            </a:r>
            <a:r>
              <a:rPr lang="en-US" altLang="ja-JP" dirty="0" err="1">
                <a:latin typeface="Times" pitchFamily="2" charset="0"/>
              </a:rPr>
              <a:t>ll</a:t>
            </a:r>
            <a:r>
              <a:rPr lang="en-US" altLang="ja-JP" dirty="0">
                <a:latin typeface="Times" pitchFamily="2" charset="0"/>
              </a:rPr>
              <a:t> see later, the great Churches of the Byzantine era, with their vivid mosaics, or the Muslim mosques and Babylonian architecture with brightly glazed ceramic tiles used color extensively to great effect. This firing of clay was not only decorative, it provided greater durability and stability- something dull, unfired clay did not provide.</a:t>
            </a:r>
          </a:p>
          <a:p>
            <a:pPr eaLnBrk="1" hangingPunct="1"/>
            <a:endParaRPr lang="en-US" altLang="en-US" dirty="0">
              <a:latin typeface="Times" pitchFamily="2" charset="0"/>
            </a:endParaRPr>
          </a:p>
          <a:p>
            <a:pPr eaLnBrk="1" hangingPunct="1"/>
            <a:r>
              <a:rPr lang="en-US" altLang="en-US" dirty="0">
                <a:latin typeface="Times" pitchFamily="2" charset="0"/>
              </a:rPr>
              <a:t>COLOR (PG 75) CHROMA, SHADE, TINT(PASTEL), WARM (EXCITED) &amp; COOL (DEPRESSED) COLORS (PSYCHOLOGY OF COLOR) (IMAGE:COLOR WHEEL PLATE1 , CHARLES MOORE-PIAZZA,NEW ORLEANS PLATE 7 -</a:t>
            </a:r>
            <a:r>
              <a:rPr lang="en-US" altLang="en-US" dirty="0" err="1">
                <a:latin typeface="Times" pitchFamily="2" charset="0"/>
              </a:rPr>
              <a:t>pg</a:t>
            </a:r>
            <a:r>
              <a:rPr lang="en-US" altLang="en-US" dirty="0">
                <a:latin typeface="Times" pitchFamily="2" charset="0"/>
              </a:rPr>
              <a:t> 79).</a:t>
            </a:r>
          </a:p>
          <a:p>
            <a:pPr eaLnBrk="1" hangingPunct="1"/>
            <a:endParaRPr lang="en-US" altLang="en-US" b="1" dirty="0">
              <a:latin typeface="Times" pitchFamily="2" charset="0"/>
            </a:endParaRPr>
          </a:p>
          <a:p>
            <a:pPr eaLnBrk="1" hangingPunct="1"/>
            <a:r>
              <a:rPr lang="en-US" altLang="en-US" dirty="0">
                <a:latin typeface="Times" pitchFamily="2" charset="0"/>
              </a:rPr>
              <a:t>On the colorful </a:t>
            </a:r>
            <a:r>
              <a:rPr lang="en-US" altLang="en-US" dirty="0" err="1">
                <a:latin typeface="Times" pitchFamily="2" charset="0"/>
              </a:rPr>
              <a:t>Istar</a:t>
            </a:r>
            <a:r>
              <a:rPr lang="en-US" altLang="en-US" dirty="0">
                <a:latin typeface="Times" pitchFamily="2" charset="0"/>
              </a:rPr>
              <a:t> Gate we see Lions and dragons, with the dragon </a:t>
            </a:r>
            <a:r>
              <a:rPr lang="en-US" altLang="en-US" dirty="0" err="1">
                <a:latin typeface="Times" pitchFamily="2" charset="0"/>
              </a:rPr>
              <a:t>Marduk</a:t>
            </a:r>
            <a:r>
              <a:rPr lang="en-US" altLang="en-US" dirty="0">
                <a:latin typeface="Times" pitchFamily="2" charset="0"/>
              </a:rPr>
              <a:t> as the symbol of the city, decorating the gate. The brilliant dark blue bricks were glazed in a clay firing in a kiln (high temperature oven) that made clay bricks durable, colorful and water-resistant. The walls and towers were topped with </a:t>
            </a:r>
            <a:r>
              <a:rPr lang="en-US" altLang="en-US" b="1" i="1" dirty="0">
                <a:latin typeface="Times" pitchFamily="2" charset="0"/>
              </a:rPr>
              <a:t>crenellation</a:t>
            </a:r>
            <a:r>
              <a:rPr lang="en-US" altLang="en-US" dirty="0">
                <a:latin typeface="Times" pitchFamily="2" charset="0"/>
              </a:rPr>
              <a:t>. (</a:t>
            </a:r>
            <a:r>
              <a:rPr lang="ja-JP" altLang="en-US">
                <a:latin typeface="Times" pitchFamily="2" charset="0"/>
              </a:rPr>
              <a:t>“</a:t>
            </a:r>
            <a:r>
              <a:rPr lang="en-US" altLang="ja-JP" dirty="0">
                <a:latin typeface="Times" pitchFamily="2" charset="0"/>
              </a:rPr>
              <a:t>decorative notching</a:t>
            </a:r>
            <a:r>
              <a:rPr lang="ja-JP" altLang="en-US">
                <a:latin typeface="Times" pitchFamily="2" charset="0"/>
              </a:rPr>
              <a:t>”</a:t>
            </a:r>
            <a:r>
              <a:rPr lang="en-US" altLang="ja-JP" dirty="0">
                <a:latin typeface="Times" pitchFamily="2" charset="0"/>
              </a:rPr>
              <a:t>) an early form of ornamentation which was not structurally necessary. A round arch with heavy ornamentation was also used in the Gate.</a:t>
            </a:r>
          </a:p>
          <a:p>
            <a:pPr eaLnBrk="1" hangingPunct="1"/>
            <a:endParaRPr lang="en-US" altLang="en-US" dirty="0">
              <a:latin typeface="Times" pitchFamily="2" charset="0"/>
            </a:endParaRPr>
          </a:p>
          <a:p>
            <a:pPr eaLnBrk="1" hangingPunct="1"/>
            <a:endParaRPr lang="en-US" altLang="en-US" dirty="0">
              <a:latin typeface="Times" pitchFamily="2"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92ECD658-9B13-654F-A5C3-50629D41AB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76F7A66D-4C95-F544-83A3-5BDDA14A87A5}" type="slidenum">
              <a:rPr lang="en-US" altLang="en-US" sz="1200"/>
              <a:pPr/>
              <a:t>48</a:t>
            </a:fld>
            <a:endParaRPr lang="en-US" altLang="en-US" sz="1200"/>
          </a:p>
        </p:txBody>
      </p:sp>
      <p:sp>
        <p:nvSpPr>
          <p:cNvPr id="116739" name="Rectangle 2">
            <a:extLst>
              <a:ext uri="{FF2B5EF4-FFF2-40B4-BE49-F238E27FC236}">
                <a16:creationId xmlns:a16="http://schemas.microsoft.com/office/drawing/2014/main" id="{FD1D41C2-C657-3E47-B9B3-3E60A3B8C1E2}"/>
              </a:ext>
            </a:extLst>
          </p:cNvPr>
          <p:cNvSpPr>
            <a:spLocks noGrp="1" noRot="1" noChangeAspect="1" noChangeArrowheads="1" noTextEdit="1"/>
          </p:cNvSpPr>
          <p:nvPr>
            <p:ph type="sldImg"/>
          </p:nvPr>
        </p:nvSpPr>
        <p:spPr>
          <a:ln/>
        </p:spPr>
      </p:sp>
      <p:sp>
        <p:nvSpPr>
          <p:cNvPr id="116740" name="Rectangle 3">
            <a:extLst>
              <a:ext uri="{FF2B5EF4-FFF2-40B4-BE49-F238E27FC236}">
                <a16:creationId xmlns:a16="http://schemas.microsoft.com/office/drawing/2014/main" id="{8DF98B4F-0212-364D-B9A1-2C00DA8766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4400" dirty="0">
                <a:solidFill>
                  <a:schemeClr val="tx2"/>
                </a:solidFill>
                <a:latin typeface="Times" pitchFamily="2" charset="0"/>
              </a:rPr>
              <a:t>Paris Opera,</a:t>
            </a:r>
          </a:p>
          <a:p>
            <a:pPr>
              <a:spcBef>
                <a:spcPct val="0"/>
              </a:spcBef>
            </a:pPr>
            <a:r>
              <a:rPr lang="en-US" altLang="en-US" sz="4400" dirty="0">
                <a:solidFill>
                  <a:schemeClr val="tx2"/>
                </a:solidFill>
                <a:latin typeface="Times" pitchFamily="2" charset="0"/>
              </a:rPr>
              <a:t> 1861-75 (</a:t>
            </a:r>
            <a:r>
              <a:rPr lang="en-US" altLang="en-US" sz="4400" dirty="0" err="1">
                <a:solidFill>
                  <a:schemeClr val="tx2"/>
                </a:solidFill>
                <a:latin typeface="Times" pitchFamily="2" charset="0"/>
              </a:rPr>
              <a:t>pg</a:t>
            </a:r>
            <a:r>
              <a:rPr lang="en-US" altLang="en-US" sz="4400" dirty="0">
                <a:solidFill>
                  <a:schemeClr val="tx2"/>
                </a:solidFill>
                <a:latin typeface="Times" pitchFamily="2" charset="0"/>
              </a:rPr>
              <a:t> 434)</a:t>
            </a:r>
          </a:p>
          <a:p>
            <a:pPr>
              <a:spcBef>
                <a:spcPct val="0"/>
              </a:spcBef>
            </a:pPr>
            <a:r>
              <a:rPr lang="en-US" altLang="en-US" sz="3200" b="1" dirty="0">
                <a:latin typeface="Times" pitchFamily="2" charset="0"/>
              </a:rPr>
              <a:t> Charles Garnier- A perfect  example of the overly ornate rococo period in art and architecture…</a:t>
            </a:r>
            <a:endParaRPr lang="en-US" altLang="en-US" dirty="0">
              <a:latin typeface="Times" pitchFamily="2" charset="0"/>
            </a:endParaRPr>
          </a:p>
          <a:p>
            <a:pPr eaLnBrk="1" hangingPunct="1"/>
            <a:endParaRPr lang="en-US" altLang="en-US" dirty="0">
              <a:latin typeface="Times" pitchFamily="2" charset="0"/>
            </a:endParaRPr>
          </a:p>
          <a:p>
            <a:pPr eaLnBrk="1" hangingPunct="1"/>
            <a:r>
              <a:rPr lang="en-US" altLang="en-US" b="1" dirty="0">
                <a:latin typeface="Times" pitchFamily="2" charset="0"/>
              </a:rPr>
              <a:t>ORNAMENT</a:t>
            </a:r>
            <a:r>
              <a:rPr lang="en-US" altLang="en-US" dirty="0">
                <a:latin typeface="Times" pitchFamily="2" charset="0"/>
              </a:rPr>
              <a:t> </a:t>
            </a:r>
          </a:p>
          <a:p>
            <a:pPr eaLnBrk="1" hangingPunct="1"/>
            <a:r>
              <a:rPr lang="en-US" altLang="en-US" dirty="0">
                <a:latin typeface="Times" pitchFamily="2" charset="0"/>
              </a:rPr>
              <a:t>Ornament is often a controversial subject in arch., especially today- The modernists often state that </a:t>
            </a:r>
            <a:r>
              <a:rPr lang="ja-JP" altLang="en-US">
                <a:latin typeface="Times" pitchFamily="2" charset="0"/>
              </a:rPr>
              <a:t>“</a:t>
            </a:r>
            <a:r>
              <a:rPr lang="en-US" altLang="ja-JP" dirty="0">
                <a:latin typeface="Times" pitchFamily="2" charset="0"/>
              </a:rPr>
              <a:t> </a:t>
            </a:r>
            <a:r>
              <a:rPr lang="en-US" altLang="ja-JP" b="1" dirty="0">
                <a:latin typeface="Times" pitchFamily="2" charset="0"/>
              </a:rPr>
              <a:t>Ornament is crime</a:t>
            </a:r>
            <a:r>
              <a:rPr lang="ja-JP" altLang="en-US">
                <a:latin typeface="Times" pitchFamily="2" charset="0"/>
              </a:rPr>
              <a:t>”</a:t>
            </a:r>
            <a:r>
              <a:rPr lang="en-US" altLang="ja-JP" dirty="0">
                <a:latin typeface="Times" pitchFamily="2" charset="0"/>
              </a:rPr>
              <a:t>. Their complaint is that it distracts or takes away from the pure form of the structure.</a:t>
            </a:r>
          </a:p>
          <a:p>
            <a:pPr eaLnBrk="1" hangingPunct="1"/>
            <a:r>
              <a:rPr lang="en-US" altLang="en-US" dirty="0">
                <a:latin typeface="Times" pitchFamily="2" charset="0"/>
              </a:rPr>
              <a:t>But ornament can also serve practical purposes.. For instance, it can emphasize a structure by modeling light and shadow, or simply just exist to delight the viewer</a:t>
            </a:r>
            <a:r>
              <a:rPr lang="ja-JP" altLang="en-US">
                <a:latin typeface="Times" pitchFamily="2" charset="0"/>
              </a:rPr>
              <a:t>’</a:t>
            </a:r>
            <a:r>
              <a:rPr lang="en-US" altLang="ja-JP" dirty="0">
                <a:latin typeface="Times" pitchFamily="2" charset="0"/>
              </a:rPr>
              <a:t>s eyes.</a:t>
            </a:r>
          </a:p>
          <a:p>
            <a:pPr eaLnBrk="1" hangingPunct="1"/>
            <a:endParaRPr lang="en-US" altLang="en-US" dirty="0">
              <a:latin typeface="Times" pitchFamily="2" charset="0"/>
            </a:endParaRPr>
          </a:p>
          <a:p>
            <a:pPr eaLnBrk="1" hangingPunct="1"/>
            <a:endParaRPr lang="en-US" altLang="en-US" dirty="0">
              <a:latin typeface="Times" pitchFamily="2" charset="0"/>
            </a:endParaRPr>
          </a:p>
          <a:p>
            <a:pPr eaLnBrk="1" hangingPunct="1"/>
            <a:r>
              <a:rPr lang="en-US" altLang="en-US" dirty="0">
                <a:latin typeface="Times" pitchFamily="2" charset="0"/>
              </a:rPr>
              <a:t>The gargoyles of the gothic buildings doubled as downspouts. And in Romanesque and Greek times sculptured ornament served as a way to tell religious stories to the many illiterate worshipers of the times. The temple of Zeus in ancient Greece had sculptural  figures integrated in its pediment, depicting the story of battles between the centaurs and the mortal </a:t>
            </a:r>
            <a:r>
              <a:rPr lang="en-US" altLang="en-US" dirty="0" err="1">
                <a:latin typeface="Times" pitchFamily="2" charset="0"/>
              </a:rPr>
              <a:t>Lapiths</a:t>
            </a:r>
            <a:r>
              <a:rPr lang="en-US" altLang="en-US" dirty="0">
                <a:latin typeface="Times" pitchFamily="2" charset="0"/>
              </a:rPr>
              <a:t>.</a:t>
            </a:r>
          </a:p>
          <a:p>
            <a:pPr eaLnBrk="1" hangingPunct="1"/>
            <a:endParaRPr lang="en-US" altLang="en-US" dirty="0">
              <a:latin typeface="Times" pitchFamily="2" charset="0"/>
            </a:endParaRPr>
          </a:p>
          <a:p>
            <a:pPr eaLnBrk="1" hangingPunct="1"/>
            <a:r>
              <a:rPr lang="en-US" altLang="en-US" dirty="0">
                <a:latin typeface="Times" pitchFamily="2" charset="0"/>
              </a:rPr>
              <a:t>ORNAMENT (PG 79) (4.33 WOOLWORTH BUILDING, NYC-PG 85) (4.34 NOTRE-DAME DE CHARTRES, FRANCE-PG 86)</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32D9DCA8-3B68-D04A-8625-5D8A366453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9EB91433-6F88-AC41-8D39-D21519B9218D}" type="slidenum">
              <a:rPr lang="en-US" altLang="en-US" sz="1200"/>
              <a:pPr/>
              <a:t>49</a:t>
            </a:fld>
            <a:endParaRPr lang="en-US" altLang="en-US" sz="1200"/>
          </a:p>
        </p:txBody>
      </p:sp>
      <p:sp>
        <p:nvSpPr>
          <p:cNvPr id="117763" name="Rectangle 2">
            <a:extLst>
              <a:ext uri="{FF2B5EF4-FFF2-40B4-BE49-F238E27FC236}">
                <a16:creationId xmlns:a16="http://schemas.microsoft.com/office/drawing/2014/main" id="{C9612507-024F-4D4B-9AE8-B8369C5CA809}"/>
              </a:ext>
            </a:extLst>
          </p:cNvPr>
          <p:cNvSpPr>
            <a:spLocks noGrp="1" noRot="1" noChangeAspect="1" noChangeArrowheads="1" noTextEdit="1"/>
          </p:cNvSpPr>
          <p:nvPr>
            <p:ph type="sldImg"/>
          </p:nvPr>
        </p:nvSpPr>
        <p:spPr>
          <a:ln/>
        </p:spPr>
      </p:sp>
      <p:sp>
        <p:nvSpPr>
          <p:cNvPr id="117764" name="Rectangle 3">
            <a:extLst>
              <a:ext uri="{FF2B5EF4-FFF2-40B4-BE49-F238E27FC236}">
                <a16:creationId xmlns:a16="http://schemas.microsoft.com/office/drawing/2014/main" id="{1CE39094-58DD-E243-8426-9696C5C983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Exterior of the Paris Opera…</a:t>
            </a:r>
            <a:r>
              <a:rPr lang="en-US" altLang="en-US" sz="1200" dirty="0">
                <a:solidFill>
                  <a:schemeClr val="hlink"/>
                </a:solidFill>
              </a:rPr>
              <a:t>and the Papal chair of the Pope; St. Peters</a:t>
            </a:r>
            <a:r>
              <a:rPr lang="en-US" altLang="en-US" sz="1200" b="1" dirty="0">
                <a:solidFill>
                  <a:schemeClr val="hlink"/>
                </a:solidFill>
              </a:rPr>
              <a:t>.</a:t>
            </a:r>
            <a:endParaRPr lang="en-US" altLang="en-US" dirty="0">
              <a:latin typeface="Times" pitchFamily="2"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729A76E3-DF30-0B4A-8074-3D3425D3D0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AE095F80-1232-DB43-9C14-BBE7C75395F7}" type="slidenum">
              <a:rPr lang="en-US" altLang="en-US" sz="1200"/>
              <a:pPr/>
              <a:t>5</a:t>
            </a:fld>
            <a:endParaRPr lang="en-US" altLang="en-US" sz="1200"/>
          </a:p>
        </p:txBody>
      </p:sp>
      <p:sp>
        <p:nvSpPr>
          <p:cNvPr id="71683" name="Rectangle 1026">
            <a:extLst>
              <a:ext uri="{FF2B5EF4-FFF2-40B4-BE49-F238E27FC236}">
                <a16:creationId xmlns:a16="http://schemas.microsoft.com/office/drawing/2014/main" id="{EBF37EB4-70D4-B444-AFFC-1EB1EDF5D160}"/>
              </a:ext>
            </a:extLst>
          </p:cNvPr>
          <p:cNvSpPr>
            <a:spLocks noGrp="1" noRot="1" noChangeAspect="1" noChangeArrowheads="1" noTextEdit="1"/>
          </p:cNvSpPr>
          <p:nvPr>
            <p:ph type="sldImg"/>
          </p:nvPr>
        </p:nvSpPr>
        <p:spPr>
          <a:ln/>
        </p:spPr>
      </p:sp>
      <p:sp>
        <p:nvSpPr>
          <p:cNvPr id="71684" name="Rectangle 1027">
            <a:extLst>
              <a:ext uri="{FF2B5EF4-FFF2-40B4-BE49-F238E27FC236}">
                <a16:creationId xmlns:a16="http://schemas.microsoft.com/office/drawing/2014/main" id="{C825B712-5E23-2846-A51B-BBFF4DDC66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In modern times when the metal-framed skyscraper was first developed, some architects utilized Gothic details in early skyscrapers to help emphasize and exaggerate their vertical character. In this slide of the Woolworth building, we see how Gilbert used vertically soaring Gothic details to express the height of this building as dramatically as possible.</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2D7088CB-4708-684B-83F8-DECBEA4D35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FB9A9E57-34AB-0648-AF78-377B83F3FDC5}" type="slidenum">
              <a:rPr lang="en-US" altLang="en-US" sz="1200"/>
              <a:pPr/>
              <a:t>50</a:t>
            </a:fld>
            <a:endParaRPr lang="en-US" altLang="en-US" sz="1200"/>
          </a:p>
        </p:txBody>
      </p:sp>
      <p:sp>
        <p:nvSpPr>
          <p:cNvPr id="118787" name="Rectangle 2">
            <a:extLst>
              <a:ext uri="{FF2B5EF4-FFF2-40B4-BE49-F238E27FC236}">
                <a16:creationId xmlns:a16="http://schemas.microsoft.com/office/drawing/2014/main" id="{0E3DA04F-42D6-6C4A-A5AC-242B0D65884A}"/>
              </a:ext>
            </a:extLst>
          </p:cNvPr>
          <p:cNvSpPr>
            <a:spLocks noGrp="1" noRot="1" noChangeAspect="1" noChangeArrowheads="1" noTextEdit="1"/>
          </p:cNvSpPr>
          <p:nvPr>
            <p:ph type="sldImg"/>
          </p:nvPr>
        </p:nvSpPr>
        <p:spPr>
          <a:ln/>
        </p:spPr>
      </p:sp>
      <p:sp>
        <p:nvSpPr>
          <p:cNvPr id="118788" name="Rectangle 3">
            <a:extLst>
              <a:ext uri="{FF2B5EF4-FFF2-40B4-BE49-F238E27FC236}">
                <a16:creationId xmlns:a16="http://schemas.microsoft.com/office/drawing/2014/main" id="{10BBC978-0A4C-E249-A00A-7DD5CED8B8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Ornamental use of metal &amp; glass derived from plant forms, popular during the Art Nouveau  period of the late 1800</a:t>
            </a:r>
            <a:r>
              <a:rPr lang="ja-JP" altLang="en-US">
                <a:latin typeface="Times" pitchFamily="2" charset="0"/>
              </a:rPr>
              <a:t>’</a:t>
            </a:r>
            <a:r>
              <a:rPr lang="en-US" altLang="ja-JP">
                <a:latin typeface="Times" pitchFamily="2" charset="0"/>
              </a:rPr>
              <a:t>s.</a:t>
            </a:r>
          </a:p>
          <a:p>
            <a:pPr eaLnBrk="1" hangingPunct="1"/>
            <a:r>
              <a:rPr lang="en-US" altLang="en-US">
                <a:latin typeface="Times" pitchFamily="2" charset="0"/>
              </a:rPr>
              <a:t>Notice the floor mosaic with its integration of curves and lines- woven together in a continuous curvilinear pattern, and the columns with their bud-like capitals and tendril-like gas lighting fixtures… These objects, as highly decorative as they are, also are functional and serve a purpose…generally considered as the first true </a:t>
            </a:r>
            <a:r>
              <a:rPr lang="en-US" altLang="en-US">
                <a:latin typeface="Times" pitchFamily="2" charset="0"/>
                <a:hlinkClick r:id="rId3" tooltip="Art Nouveau"/>
              </a:rPr>
              <a:t>Art Nouveau</a:t>
            </a:r>
            <a:r>
              <a:rPr lang="en-US" altLang="en-US">
                <a:latin typeface="Times" pitchFamily="2" charset="0"/>
              </a:rPr>
              <a:t> building.</a:t>
            </a:r>
          </a:p>
          <a:p>
            <a:pPr eaLnBrk="1" hangingPunct="1"/>
            <a:endParaRPr lang="en-US" altLang="en-US">
              <a:latin typeface="Times" pitchFamily="2" charset="0"/>
            </a:endParaRPr>
          </a:p>
          <a:p>
            <a:pPr eaLnBrk="1" hangingPunct="1"/>
            <a:r>
              <a:rPr lang="en-US" altLang="en-US">
                <a:latin typeface="Times" pitchFamily="2" charset="0"/>
              </a:rPr>
              <a:t> </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D878C0FD-F10E-814B-AC0B-970ACD2A8A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9024D2FD-4D5D-9748-B9AA-FC047359CD88}" type="slidenum">
              <a:rPr lang="en-US" altLang="en-US" sz="1200"/>
              <a:pPr/>
              <a:t>51</a:t>
            </a:fld>
            <a:endParaRPr lang="en-US" altLang="en-US" sz="1200"/>
          </a:p>
        </p:txBody>
      </p:sp>
      <p:sp>
        <p:nvSpPr>
          <p:cNvPr id="119811" name="Rectangle 2">
            <a:extLst>
              <a:ext uri="{FF2B5EF4-FFF2-40B4-BE49-F238E27FC236}">
                <a16:creationId xmlns:a16="http://schemas.microsoft.com/office/drawing/2014/main" id="{63392487-5DD2-B54D-8731-77AD86CD3EEF}"/>
              </a:ext>
            </a:extLst>
          </p:cNvPr>
          <p:cNvSpPr>
            <a:spLocks noGrp="1" noRot="1" noChangeAspect="1" noChangeArrowheads="1" noTextEdit="1"/>
          </p:cNvSpPr>
          <p:nvPr>
            <p:ph type="sldImg"/>
          </p:nvPr>
        </p:nvSpPr>
        <p:spPr>
          <a:ln/>
        </p:spPr>
      </p:sp>
      <p:sp>
        <p:nvSpPr>
          <p:cNvPr id="119812" name="Rectangle 3">
            <a:extLst>
              <a:ext uri="{FF2B5EF4-FFF2-40B4-BE49-F238E27FC236}">
                <a16:creationId xmlns:a16="http://schemas.microsoft.com/office/drawing/2014/main" id="{900D5E8D-0D2F-1E41-9CAE-1D6CBFC4FF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RECONSTRUCTION DRAWING and PHOTOS OF THE WEST PEDIMENT OF THE TEMPLE OF ZEUS</a:t>
            </a:r>
          </a:p>
          <a:p>
            <a:pPr eaLnBrk="1" hangingPunct="1"/>
            <a:endParaRPr lang="en-US" altLang="en-US">
              <a:latin typeface="Times" pitchFamily="2" charset="0"/>
            </a:endParaRPr>
          </a:p>
          <a:p>
            <a:pPr eaLnBrk="1" hangingPunct="1"/>
            <a:r>
              <a:rPr lang="en-US" altLang="en-US">
                <a:latin typeface="Times" pitchFamily="2" charset="0"/>
              </a:rPr>
              <a:t>Like mentioned earlier, Greek sculptured ornament served as a way to tell religious stories to the many illiterate worshipers of the times. Above is an example of the temple of Zeus in ancient Greece. It has many sculptural figures integrated in its pediment, depicting the story of battles, like the one above between the centaurs and the mortal Lapiths.</a:t>
            </a:r>
          </a:p>
          <a:p>
            <a:pPr eaLnBrk="1" hangingPunct="1"/>
            <a:endParaRPr lang="en-US" altLang="en-US">
              <a:latin typeface="Times" pitchFamily="2" charset="0"/>
            </a:endParaRPr>
          </a:p>
          <a:p>
            <a:pPr eaLnBrk="1" hangingPunct="1"/>
            <a:r>
              <a:rPr lang="en-US" altLang="en-US">
                <a:latin typeface="Times" pitchFamily="2" charset="0"/>
              </a:rPr>
              <a:t>It is made of marble and was colorfully painted at one time. It is also not commonly known that the ancient Greeks loved color and often painted their temples gaudy colors.</a:t>
            </a:r>
          </a:p>
          <a:p>
            <a:pPr eaLnBrk="1" hangingPunct="1"/>
            <a:endParaRPr lang="en-US" altLang="en-US">
              <a:latin typeface="Times" pitchFamily="2"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7BE2EDB6-8458-F14B-B378-386004D413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D8E3AC74-9FF7-E24E-87F1-9F247D28D766}" type="slidenum">
              <a:rPr lang="en-US" altLang="en-US" sz="1200"/>
              <a:pPr/>
              <a:t>52</a:t>
            </a:fld>
            <a:endParaRPr lang="en-US" altLang="en-US" sz="1200"/>
          </a:p>
        </p:txBody>
      </p:sp>
      <p:sp>
        <p:nvSpPr>
          <p:cNvPr id="120835" name="Rectangle 2">
            <a:extLst>
              <a:ext uri="{FF2B5EF4-FFF2-40B4-BE49-F238E27FC236}">
                <a16:creationId xmlns:a16="http://schemas.microsoft.com/office/drawing/2014/main" id="{0A50D412-48E7-A348-8EC6-73249B28BA57}"/>
              </a:ext>
            </a:extLst>
          </p:cNvPr>
          <p:cNvSpPr>
            <a:spLocks noGrp="1" noRot="1" noChangeAspect="1" noChangeArrowheads="1" noTextEdit="1"/>
          </p:cNvSpPr>
          <p:nvPr>
            <p:ph type="sldImg"/>
          </p:nvPr>
        </p:nvSpPr>
        <p:spPr>
          <a:ln/>
        </p:spPr>
      </p:sp>
      <p:sp>
        <p:nvSpPr>
          <p:cNvPr id="120836" name="Rectangle 3">
            <a:extLst>
              <a:ext uri="{FF2B5EF4-FFF2-40B4-BE49-F238E27FC236}">
                <a16:creationId xmlns:a16="http://schemas.microsoft.com/office/drawing/2014/main" id="{79B2CF8C-6912-7341-BA25-E734F4F442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Adolf Loos, the architect of the above house, wrote the 1908  article </a:t>
            </a:r>
            <a:r>
              <a:rPr lang="ja-JP" altLang="en-US">
                <a:latin typeface="Times" pitchFamily="2" charset="0"/>
              </a:rPr>
              <a:t>“</a:t>
            </a:r>
            <a:r>
              <a:rPr lang="en-US" altLang="ja-JP">
                <a:latin typeface="Times" pitchFamily="2" charset="0"/>
              </a:rPr>
              <a:t>Ornament and Crime</a:t>
            </a:r>
            <a:r>
              <a:rPr lang="ja-JP" altLang="en-US">
                <a:latin typeface="Times" pitchFamily="2" charset="0"/>
              </a:rPr>
              <a:t>”</a:t>
            </a:r>
            <a:r>
              <a:rPr lang="en-US" altLang="ja-JP">
                <a:latin typeface="Times" pitchFamily="2" charset="0"/>
              </a:rPr>
              <a:t> , &amp; equated the use of ornament in architecture with degeneracy and thought of it as little more than a type of graffiti! He felt that the natural evolution of mature architecture would correlate with the eventual elimination of ornamentation.</a:t>
            </a:r>
          </a:p>
          <a:p>
            <a:pPr eaLnBrk="1" hangingPunct="1"/>
            <a:endParaRPr lang="en-US" altLang="en-US">
              <a:latin typeface="Times" pitchFamily="2"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B4696E78-DB5C-5C44-9E8F-19EED09CFD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7B21E3BE-FD21-5E4A-BCDC-BDF534012300}" type="slidenum">
              <a:rPr lang="en-US" altLang="en-US" sz="1200"/>
              <a:pPr/>
              <a:t>53</a:t>
            </a:fld>
            <a:endParaRPr lang="en-US" altLang="en-US" sz="1200"/>
          </a:p>
        </p:txBody>
      </p:sp>
      <p:sp>
        <p:nvSpPr>
          <p:cNvPr id="121859" name="Rectangle 2">
            <a:extLst>
              <a:ext uri="{FF2B5EF4-FFF2-40B4-BE49-F238E27FC236}">
                <a16:creationId xmlns:a16="http://schemas.microsoft.com/office/drawing/2014/main" id="{11FD898B-A5C4-C54D-8D20-F1DC47D6C175}"/>
              </a:ext>
            </a:extLst>
          </p:cNvPr>
          <p:cNvSpPr>
            <a:spLocks noGrp="1" noRot="1" noChangeAspect="1" noChangeArrowheads="1" noTextEdit="1"/>
          </p:cNvSpPr>
          <p:nvPr>
            <p:ph type="sldImg"/>
          </p:nvPr>
        </p:nvSpPr>
        <p:spPr>
          <a:ln/>
        </p:spPr>
      </p:sp>
      <p:sp>
        <p:nvSpPr>
          <p:cNvPr id="121860" name="Rectangle 3">
            <a:extLst>
              <a:ext uri="{FF2B5EF4-FFF2-40B4-BE49-F238E27FC236}">
                <a16:creationId xmlns:a16="http://schemas.microsoft.com/office/drawing/2014/main" id="{EB16986C-680E-8A44-92CE-96411B2E3D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39D29796-C308-2F4D-BAF0-24982169C9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4AAF133E-0B31-094E-A829-11CC707EB428}" type="slidenum">
              <a:rPr lang="en-US" altLang="en-US" sz="1200"/>
              <a:pPr/>
              <a:t>54</a:t>
            </a:fld>
            <a:endParaRPr lang="en-US" altLang="en-US" sz="1200"/>
          </a:p>
        </p:txBody>
      </p:sp>
      <p:sp>
        <p:nvSpPr>
          <p:cNvPr id="122883" name="Rectangle 2">
            <a:extLst>
              <a:ext uri="{FF2B5EF4-FFF2-40B4-BE49-F238E27FC236}">
                <a16:creationId xmlns:a16="http://schemas.microsoft.com/office/drawing/2014/main" id="{834BB254-684F-9842-94EF-9D20422F58CC}"/>
              </a:ext>
            </a:extLst>
          </p:cNvPr>
          <p:cNvSpPr>
            <a:spLocks noGrp="1" noRot="1" noChangeAspect="1" noChangeArrowheads="1" noTextEdit="1"/>
          </p:cNvSpPr>
          <p:nvPr>
            <p:ph type="sldImg"/>
          </p:nvPr>
        </p:nvSpPr>
        <p:spPr>
          <a:ln/>
        </p:spPr>
      </p:sp>
      <p:sp>
        <p:nvSpPr>
          <p:cNvPr id="122884" name="Rectangle 3">
            <a:extLst>
              <a:ext uri="{FF2B5EF4-FFF2-40B4-BE49-F238E27FC236}">
                <a16:creationId xmlns:a16="http://schemas.microsoft.com/office/drawing/2014/main" id="{77737EAB-AED6-C042-9972-9CAF68B71D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Using Loos theory, what are we to think of a building like the one above? At first glance one might think it excessive and the design of a wasteful or foolish designer. But the real story tells us that the house was actually built by the developer of the CA redwood industry. The start of the house actually was a time of an economic recession and the builder/owner kept his mill hands busy until the economy recovered by making the home an amazing example of what could be done with common redwood.</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A707A798-FFFC-F34C-8CA1-2101522594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762FAE54-83E7-424A-9D2F-97ADBFF517DD}" type="slidenum">
              <a:rPr lang="en-US" altLang="en-US" sz="1200"/>
              <a:pPr/>
              <a:t>55</a:t>
            </a:fld>
            <a:endParaRPr lang="en-US" altLang="en-US" sz="1200"/>
          </a:p>
        </p:txBody>
      </p:sp>
      <p:sp>
        <p:nvSpPr>
          <p:cNvPr id="123907" name="Rectangle 2">
            <a:extLst>
              <a:ext uri="{FF2B5EF4-FFF2-40B4-BE49-F238E27FC236}">
                <a16:creationId xmlns:a16="http://schemas.microsoft.com/office/drawing/2014/main" id="{93585A14-EE99-0C4F-9074-3E3E26658AC2}"/>
              </a:ext>
            </a:extLst>
          </p:cNvPr>
          <p:cNvSpPr>
            <a:spLocks noGrp="1" noRot="1" noChangeAspect="1" noChangeArrowheads="1" noTextEdit="1"/>
          </p:cNvSpPr>
          <p:nvPr>
            <p:ph type="sldImg"/>
          </p:nvPr>
        </p:nvSpPr>
        <p:spPr>
          <a:ln/>
        </p:spPr>
      </p:sp>
      <p:sp>
        <p:nvSpPr>
          <p:cNvPr id="123908" name="Rectangle 3">
            <a:extLst>
              <a:ext uri="{FF2B5EF4-FFF2-40B4-BE49-F238E27FC236}">
                <a16:creationId xmlns:a16="http://schemas.microsoft.com/office/drawing/2014/main" id="{AC47B9CC-0054-054F-8999-0CDF4CA220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200" b="1" dirty="0">
                <a:solidFill>
                  <a:schemeClr val="hlink"/>
                </a:solidFill>
                <a:latin typeface="Arial Unicode MS" panose="020B0604020202020204" pitchFamily="34" charset="-128"/>
              </a:rPr>
              <a:t>Guaranty Bldg. </a:t>
            </a:r>
            <a:r>
              <a:rPr lang="en-US" altLang="en-US" dirty="0">
                <a:latin typeface="Times" pitchFamily="2" charset="0"/>
              </a:rPr>
              <a:t>Architect. Sullivan, Buffalo, NY- 1895.</a:t>
            </a:r>
          </a:p>
          <a:p>
            <a:pPr eaLnBrk="1" hangingPunct="1"/>
            <a:r>
              <a:rPr lang="en-US" altLang="en-US" dirty="0">
                <a:latin typeface="Times" pitchFamily="2" charset="0"/>
              </a:rPr>
              <a:t> This building is simply an amazing example of excessive, yet beautiful exterior ornamentation use in architecture.</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259FB61A-5438-E242-BF8E-DD480FD4490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ACE7BEEF-F2F6-B540-A0BE-7F73BA08B3BB}" type="slidenum">
              <a:rPr lang="en-US" altLang="en-US" sz="1200"/>
              <a:pPr/>
              <a:t>56</a:t>
            </a:fld>
            <a:endParaRPr lang="en-US" altLang="en-US" sz="1200"/>
          </a:p>
        </p:txBody>
      </p:sp>
      <p:sp>
        <p:nvSpPr>
          <p:cNvPr id="124931" name="Rectangle 2">
            <a:extLst>
              <a:ext uri="{FF2B5EF4-FFF2-40B4-BE49-F238E27FC236}">
                <a16:creationId xmlns:a16="http://schemas.microsoft.com/office/drawing/2014/main" id="{1DD2B3A4-A6CE-614C-B967-B25A500638B3}"/>
              </a:ext>
            </a:extLst>
          </p:cNvPr>
          <p:cNvSpPr>
            <a:spLocks noGrp="1" noRot="1" noChangeAspect="1" noChangeArrowheads="1" noTextEdit="1"/>
          </p:cNvSpPr>
          <p:nvPr>
            <p:ph type="sldImg"/>
          </p:nvPr>
        </p:nvSpPr>
        <p:spPr>
          <a:ln/>
        </p:spPr>
      </p:sp>
      <p:sp>
        <p:nvSpPr>
          <p:cNvPr id="124932" name="Rectangle 3">
            <a:extLst>
              <a:ext uri="{FF2B5EF4-FFF2-40B4-BE49-F238E27FC236}">
                <a16:creationId xmlns:a16="http://schemas.microsoft.com/office/drawing/2014/main" id="{B10B1C32-4FB6-784B-A592-CCEC8866DC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Ornamentation can also have hidden utilitarian purposes, such as enhancing the longevity of a building. The gargoyles of the gothic buildings doubled as downspouts which threw the water collected from the upper roofs away from the building.. And in ancient times sculptured ornament served as a way to tell religious stories to the many illiterate worshipers of the time.</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44E3313A-3486-4D4A-BDE1-446930B3372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9B6F6A8D-3851-B647-85BD-9F07995C187A}" type="slidenum">
              <a:rPr lang="en-US" altLang="en-US" sz="1200"/>
              <a:pPr/>
              <a:t>57</a:t>
            </a:fld>
            <a:endParaRPr lang="en-US" altLang="en-US" sz="1200"/>
          </a:p>
        </p:txBody>
      </p:sp>
      <p:sp>
        <p:nvSpPr>
          <p:cNvPr id="125955" name="Rectangle 2">
            <a:extLst>
              <a:ext uri="{FF2B5EF4-FFF2-40B4-BE49-F238E27FC236}">
                <a16:creationId xmlns:a16="http://schemas.microsoft.com/office/drawing/2014/main" id="{C46216D2-E641-6944-BAB6-233325DF2EFF}"/>
              </a:ext>
            </a:extLst>
          </p:cNvPr>
          <p:cNvSpPr>
            <a:spLocks noGrp="1" noRot="1" noChangeAspect="1" noChangeArrowheads="1" noTextEdit="1"/>
          </p:cNvSpPr>
          <p:nvPr>
            <p:ph type="sldImg"/>
          </p:nvPr>
        </p:nvSpPr>
        <p:spPr>
          <a:ln/>
        </p:spPr>
      </p:sp>
      <p:sp>
        <p:nvSpPr>
          <p:cNvPr id="125956" name="Rectangle 3">
            <a:extLst>
              <a:ext uri="{FF2B5EF4-FFF2-40B4-BE49-F238E27FC236}">
                <a16:creationId xmlns:a16="http://schemas.microsoft.com/office/drawing/2014/main" id="{F42989DA-75D3-EB4B-925E-763A21A942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Another waterspout, disguised as a gargoyle..</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0B97A0E0-FE2D-E84A-8066-A6534C1918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63329165-140C-7647-A124-2F6F9CF2DA99}" type="slidenum">
              <a:rPr lang="en-US" altLang="en-US" sz="1200"/>
              <a:pPr/>
              <a:t>58</a:t>
            </a:fld>
            <a:endParaRPr lang="en-US" altLang="en-US" sz="1200"/>
          </a:p>
        </p:txBody>
      </p:sp>
      <p:sp>
        <p:nvSpPr>
          <p:cNvPr id="126979" name="Rectangle 2">
            <a:extLst>
              <a:ext uri="{FF2B5EF4-FFF2-40B4-BE49-F238E27FC236}">
                <a16:creationId xmlns:a16="http://schemas.microsoft.com/office/drawing/2014/main" id="{631F2BC5-86D6-0940-AA17-136A7468BC0D}"/>
              </a:ext>
            </a:extLst>
          </p:cNvPr>
          <p:cNvSpPr>
            <a:spLocks noGrp="1" noRot="1" noChangeAspect="1" noChangeArrowheads="1" noTextEdit="1"/>
          </p:cNvSpPr>
          <p:nvPr>
            <p:ph type="sldImg"/>
          </p:nvPr>
        </p:nvSpPr>
        <p:spPr>
          <a:ln/>
        </p:spPr>
      </p:sp>
      <p:sp>
        <p:nvSpPr>
          <p:cNvPr id="126980" name="Rectangle 3">
            <a:extLst>
              <a:ext uri="{FF2B5EF4-FFF2-40B4-BE49-F238E27FC236}">
                <a16:creationId xmlns:a16="http://schemas.microsoft.com/office/drawing/2014/main" id="{900C49F4-42BC-6142-9643-22DF39E088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Ornament can also serve acoustical function. An excellent case study is Philharmonic Hall, designed by Harrison and Abramovitz in 1960 as part of the Lincoln Center in N.Y.(Home of the NY philharmonic.) The original design had a simple and modern design, but did not function well. The sound was so poor that many orchestras and soloists simply refused to perform there!</a:t>
            </a:r>
          </a:p>
          <a:p>
            <a:pPr eaLnBrk="1" hangingPunct="1"/>
            <a:r>
              <a:rPr lang="en-US" altLang="en-US">
                <a:latin typeface="Times" pitchFamily="2" charset="0"/>
              </a:rPr>
              <a:t>In 1971 Phillip Johnson and a renowned acoustical consultant were commissioned to redesign the interior of the hall. By converting the room to a more traditional rectangular shape and by incorporating large, solid ornamental reflecting panels, the acoustic results were made far superior; today the hall is now considered one of the foremost symphony halls in the world- But the mistake cost over 4.5 million just to correct!</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4A00A080-84AB-8F41-9F6B-075269DAD3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E239FF50-35DE-9241-92A1-C9DCE8F6E632}" type="slidenum">
              <a:rPr lang="en-US" altLang="en-US" sz="1200"/>
              <a:pPr/>
              <a:t>59</a:t>
            </a:fld>
            <a:endParaRPr lang="en-US" altLang="en-US" sz="1200"/>
          </a:p>
        </p:txBody>
      </p:sp>
      <p:sp>
        <p:nvSpPr>
          <p:cNvPr id="128003" name="Rectangle 2">
            <a:extLst>
              <a:ext uri="{FF2B5EF4-FFF2-40B4-BE49-F238E27FC236}">
                <a16:creationId xmlns:a16="http://schemas.microsoft.com/office/drawing/2014/main" id="{EF2D16D2-DFC3-FD48-9AA6-C8DA1366DC40}"/>
              </a:ext>
            </a:extLst>
          </p:cNvPr>
          <p:cNvSpPr>
            <a:spLocks noGrp="1" noRot="1" noChangeAspect="1" noChangeArrowheads="1" noTextEdit="1"/>
          </p:cNvSpPr>
          <p:nvPr>
            <p:ph type="sldImg"/>
          </p:nvPr>
        </p:nvSpPr>
        <p:spPr>
          <a:ln/>
        </p:spPr>
      </p:sp>
      <p:sp>
        <p:nvSpPr>
          <p:cNvPr id="128004" name="Rectangle 3">
            <a:extLst>
              <a:ext uri="{FF2B5EF4-FFF2-40B4-BE49-F238E27FC236}">
                <a16:creationId xmlns:a16="http://schemas.microsoft.com/office/drawing/2014/main" id="{E4B96311-B4E2-174D-B8A9-264FF8DCBC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Buildings are perceived not just with the eyes, but by multiple senses. </a:t>
            </a:r>
          </a:p>
          <a:p>
            <a:pPr eaLnBrk="1" hangingPunct="1"/>
            <a:endParaRPr lang="en-US" altLang="en-US">
              <a:latin typeface="Times" pitchFamily="2" charset="0"/>
            </a:endParaRPr>
          </a:p>
          <a:p>
            <a:pPr eaLnBrk="1" hangingPunct="1"/>
            <a:r>
              <a:rPr lang="en-US" altLang="en-US">
                <a:latin typeface="Times" pitchFamily="2" charset="0"/>
              </a:rPr>
              <a:t>A room's acoustics are governed by the architectural design of that room because of the physics of sound waves. In an enclosed space, musical sound reflects off surfaces: ceilings, floors, and balconies. Simply put, acoustics is inseparable from architecture.</a:t>
            </a:r>
          </a:p>
          <a:p>
            <a:pPr eaLnBrk="1" hangingPunct="1"/>
            <a:r>
              <a:rPr lang="en-US" altLang="en-US">
                <a:latin typeface="Times" pitchFamily="2" charset="0"/>
              </a:rPr>
              <a:t>The classic "shoebox</a:t>
            </a:r>
            <a:r>
              <a:rPr lang="ja-JP" altLang="en-US">
                <a:latin typeface="Times" pitchFamily="2" charset="0"/>
              </a:rPr>
              <a:t>”</a:t>
            </a:r>
            <a:r>
              <a:rPr lang="en-US" altLang="ja-JP">
                <a:latin typeface="Times" pitchFamily="2" charset="0"/>
              </a:rPr>
              <a:t> shaped music halls such as those in Vienna and Boston have long been touted for warmth, presence, immediacy, strong bass, good balance, clarity, and envelopment—the buzz words of popular acoustics. They share certain architectural characteristics: narrow width, high ceilings, and the use of massive materials such as plaster and brick that provides hard, non-absorbent surfaces. </a:t>
            </a:r>
          </a:p>
          <a:p>
            <a:pPr eaLnBrk="1" hangingPunct="1"/>
            <a:r>
              <a:rPr lang="en-US" altLang="en-US" b="1">
                <a:latin typeface="Times" pitchFamily="2" charset="0"/>
              </a:rPr>
              <a:t>ACOUSTICS</a:t>
            </a:r>
          </a:p>
          <a:p>
            <a:pPr eaLnBrk="1" hangingPunct="1"/>
            <a:r>
              <a:rPr lang="en-US" altLang="en-US">
                <a:latin typeface="Times" pitchFamily="2" charset="0"/>
              </a:rPr>
              <a:t>At its most basic level, sound behaves in the same manner as light, except that it travels much more slowly. When it hits a surface, the angle of incidence equals the angle of reflection. In a concert, most of what we hear is not direct sound (sound coming toward us directly from the source of the music-making), but sound reflected off the room boundaries (walls, ceilings, floors, floors, balcony fronts, etc.).</a:t>
            </a:r>
          </a:p>
          <a:p>
            <a:pPr eaLnBrk="1" hangingPunct="1"/>
            <a:endParaRPr lang="en-US" altLang="en-US">
              <a:latin typeface="Times" pitchFamily="2" charset="0"/>
            </a:endParaRPr>
          </a:p>
          <a:p>
            <a:pPr eaLnBrk="1" hangingPunct="1"/>
            <a:r>
              <a:rPr lang="en-US" altLang="en-US">
                <a:latin typeface="Times" pitchFamily="2" charset="0"/>
              </a:rPr>
              <a:t>The development of early western music was directly effected by the form of church buildings and the acoustical effects caused by the reflection of sound off of the hard surfaces of marble and mosaics.</a:t>
            </a:r>
          </a:p>
          <a:p>
            <a:pPr eaLnBrk="1" hangingPunct="1"/>
            <a:r>
              <a:rPr lang="en-US" altLang="en-US">
                <a:latin typeface="Times" pitchFamily="2" charset="0"/>
              </a:rPr>
              <a:t>An excellent example of this is the Gregorian chants which developed because of the extended reverberation period of notes in the long naves covered with hard surfaces in the early Christian basilicas.</a:t>
            </a:r>
          </a:p>
          <a:p>
            <a:pPr eaLnBrk="1" hangingPunct="1"/>
            <a:r>
              <a:rPr lang="en-US" altLang="en-US">
                <a:latin typeface="Times" pitchFamily="2" charset="0"/>
              </a:rPr>
              <a:t>Because of experiences like this, polyphonic music was invented by Gabrieli to exploit echoes bounced between multiple choirs in the San Marco basilica in Venice.</a:t>
            </a:r>
          </a:p>
          <a:p>
            <a:pPr eaLnBrk="1" hangingPunct="1"/>
            <a:r>
              <a:rPr lang="en-US" altLang="en-US">
                <a:latin typeface="Times" pitchFamily="2" charset="0"/>
              </a:rPr>
              <a:t>In addition,  the famous composer Bach</a:t>
            </a:r>
            <a:r>
              <a:rPr lang="ja-JP" altLang="en-US">
                <a:latin typeface="Times" pitchFamily="2" charset="0"/>
              </a:rPr>
              <a:t>’</a:t>
            </a:r>
            <a:r>
              <a:rPr lang="en-US" altLang="ja-JP">
                <a:latin typeface="Times" pitchFamily="2" charset="0"/>
              </a:rPr>
              <a:t>s complex cantatas were only made possible by the special acoustical qualities found in the St. Thomas church in Leipzig.</a:t>
            </a:r>
          </a:p>
          <a:p>
            <a:pPr eaLnBrk="1" hangingPunct="1"/>
            <a:endParaRPr lang="en-US" altLang="en-US">
              <a:latin typeface="Times" pitchFamily="2" charset="0"/>
            </a:endParaRPr>
          </a:p>
          <a:p>
            <a:pPr eaLnBrk="1" hangingPunct="1"/>
            <a:r>
              <a:rPr lang="en-US" altLang="en-US">
                <a:latin typeface="Times" pitchFamily="2" charset="0"/>
              </a:rPr>
              <a:t>The photos above are of Boston Symphony Hall, the first building ever that was entirely acoustically planned. Its acoustical performance was mathematically calculated and many architectural elements were modified by an acoustical engineer long before it was ever close to being built.</a:t>
            </a:r>
          </a:p>
          <a:p>
            <a:pPr eaLnBrk="1" hangingPunct="1"/>
            <a:endParaRPr lang="en-US" altLang="en-US">
              <a:latin typeface="Times" pitchFamily="2" charset="0"/>
            </a:endParaRPr>
          </a:p>
          <a:p>
            <a:pPr eaLnBrk="1" hangingPunct="1"/>
            <a:r>
              <a:rPr lang="en-US" altLang="en-US">
                <a:latin typeface="Times" pitchFamily="2" charset="0"/>
              </a:rPr>
              <a:t>Even buildings that are not generally equated with music or sound have design elements that enhances the acoustics of the structure..</a:t>
            </a:r>
          </a:p>
          <a:p>
            <a:pPr eaLnBrk="1" hangingPunct="1"/>
            <a:r>
              <a:rPr lang="en-US" altLang="en-US">
                <a:latin typeface="Times" pitchFamily="2" charset="0"/>
              </a:rPr>
              <a:t>The New Mexico Architect Antoine Predock, for instance, tries to engage all the senses. He often plants herbs and flowers to scent the air near his buildings and uses the sounds of water to relax and draw one deeper into the interior. The sounds of water elements have been used for thousands of years by architects in the far east to create a sense of mystery and harmony with nature.</a:t>
            </a:r>
          </a:p>
          <a:p>
            <a:pPr eaLnBrk="1" hangingPunct="1"/>
            <a:endParaRPr lang="en-US" altLang="en-US">
              <a:latin typeface="Times" pitchFamily="2" charset="0"/>
            </a:endParaRPr>
          </a:p>
          <a:p>
            <a:pPr eaLnBrk="1" hangingPunct="1"/>
            <a:r>
              <a:rPr lang="en-US" altLang="en-US">
                <a:latin typeface="Times" pitchFamily="2" charset="0"/>
              </a:rPr>
              <a:t>Carlos Scarpa, one of my personal modern architects, was also a composer- So it is not surprising that he often uses the manipulation of sounds to create an amazingly </a:t>
            </a:r>
            <a:r>
              <a:rPr lang="ja-JP" altLang="en-US">
                <a:latin typeface="Times" pitchFamily="2" charset="0"/>
              </a:rPr>
              <a:t>“</a:t>
            </a:r>
            <a:r>
              <a:rPr lang="en-US" altLang="ja-JP">
                <a:latin typeface="Times" pitchFamily="2" charset="0"/>
              </a:rPr>
              <a:t>zen-like</a:t>
            </a:r>
            <a:r>
              <a:rPr lang="ja-JP" altLang="en-US">
                <a:latin typeface="Times" pitchFamily="2" charset="0"/>
              </a:rPr>
              <a:t>”</a:t>
            </a:r>
            <a:r>
              <a:rPr lang="en-US" altLang="ja-JP">
                <a:latin typeface="Times" pitchFamily="2" charset="0"/>
              </a:rPr>
              <a:t> quality and calming energy to his spaces.</a:t>
            </a:r>
          </a:p>
          <a:p>
            <a:pPr eaLnBrk="1" hangingPunct="1"/>
            <a:endParaRPr lang="en-US" altLang="en-US">
              <a:latin typeface="Times" pitchFamily="2" charset="0"/>
            </a:endParaRPr>
          </a:p>
          <a:p>
            <a:pPr eaLnBrk="1" hangingPunct="1"/>
            <a:r>
              <a:rPr lang="en-US" altLang="en-US">
                <a:latin typeface="Times" pitchFamily="2" charset="0"/>
              </a:rPr>
              <a:t>ACOUSTICS (PG 91) THE SCIENCE OF SOUND- ACOUSTIC PLANNING -(5.3 ROYAL ALBERT HALL &amp; 5.15 BOSTON SYMPHONY HALL)</a:t>
            </a:r>
          </a:p>
          <a:p>
            <a:pPr eaLnBrk="1" hangingPunct="1"/>
            <a:endParaRPr lang="en-US" altLang="en-US">
              <a:latin typeface="Times" pitchFamily="2"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0EC5BEAD-2C78-BF49-B625-F4EC657871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9AFCA8D1-F591-314C-A659-701327850B5A}" type="slidenum">
              <a:rPr lang="en-US" altLang="en-US" sz="1200"/>
              <a:pPr/>
              <a:t>6</a:t>
            </a:fld>
            <a:endParaRPr lang="en-US" altLang="en-US" sz="1200"/>
          </a:p>
        </p:txBody>
      </p:sp>
      <p:sp>
        <p:nvSpPr>
          <p:cNvPr id="72707" name="Rectangle 1026">
            <a:extLst>
              <a:ext uri="{FF2B5EF4-FFF2-40B4-BE49-F238E27FC236}">
                <a16:creationId xmlns:a16="http://schemas.microsoft.com/office/drawing/2014/main" id="{B0316692-C281-474E-A8F8-5DEE76C801CB}"/>
              </a:ext>
            </a:extLst>
          </p:cNvPr>
          <p:cNvSpPr>
            <a:spLocks noGrp="1" noRot="1" noChangeAspect="1" noChangeArrowheads="1" noTextEdit="1"/>
          </p:cNvSpPr>
          <p:nvPr>
            <p:ph type="sldImg"/>
          </p:nvPr>
        </p:nvSpPr>
        <p:spPr>
          <a:ln/>
        </p:spPr>
      </p:sp>
      <p:sp>
        <p:nvSpPr>
          <p:cNvPr id="72708" name="Rectangle 1027">
            <a:extLst>
              <a:ext uri="{FF2B5EF4-FFF2-40B4-BE49-F238E27FC236}">
                <a16:creationId xmlns:a16="http://schemas.microsoft.com/office/drawing/2014/main" id="{ECF2F603-FFB9-2D40-86B2-095BEC824C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Horizontal lines in architecture can suggest a feeling of rest or repose. Objects parallel to the earth feel at rest in relation to gravity. Therefore compositions in which horizontal lines dominate tend to be quiet and restful in feeling. One of the hallmarks of Frank Lloyd Wright's architectural style is its use of strong horizontal elements which stress the relationship of the structure to the land. Wright exploited this technique extensively to convey a sense of domestic tranquility in his work.</a:t>
            </a:r>
          </a:p>
          <a:p>
            <a:pPr eaLnBrk="1" hangingPunct="1"/>
            <a:endParaRPr lang="en-US" altLang="en-US" dirty="0">
              <a:latin typeface="Times" pitchFamily="2"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77A18903-C457-7A4A-B696-063E94E622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E4998845-55BC-8240-81D3-80BDAE87BD5F}" type="slidenum">
              <a:rPr lang="en-US" altLang="en-US" sz="1200"/>
              <a:pPr/>
              <a:t>60</a:t>
            </a:fld>
            <a:endParaRPr lang="en-US" altLang="en-US" sz="1200"/>
          </a:p>
        </p:txBody>
      </p:sp>
      <p:sp>
        <p:nvSpPr>
          <p:cNvPr id="129027" name="Rectangle 2">
            <a:extLst>
              <a:ext uri="{FF2B5EF4-FFF2-40B4-BE49-F238E27FC236}">
                <a16:creationId xmlns:a16="http://schemas.microsoft.com/office/drawing/2014/main" id="{C4833298-D3D8-784B-A87E-DA35DFABCC59}"/>
              </a:ext>
            </a:extLst>
          </p:cNvPr>
          <p:cNvSpPr>
            <a:spLocks noGrp="1" noRot="1" noChangeAspect="1" noChangeArrowheads="1" noTextEdit="1"/>
          </p:cNvSpPr>
          <p:nvPr>
            <p:ph type="sldImg"/>
          </p:nvPr>
        </p:nvSpPr>
        <p:spPr>
          <a:ln/>
        </p:spPr>
      </p:sp>
      <p:sp>
        <p:nvSpPr>
          <p:cNvPr id="129028" name="Rectangle 3">
            <a:extLst>
              <a:ext uri="{FF2B5EF4-FFF2-40B4-BE49-F238E27FC236}">
                <a16:creationId xmlns:a16="http://schemas.microsoft.com/office/drawing/2014/main" id="{3B8268B6-2EF1-3645-9A9D-B1B025A706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A classic example of a building where almost everything was done wrong in terms of acoustics, is the Royal Albert Hall in London. (Seen above)..</a:t>
            </a:r>
          </a:p>
          <a:p>
            <a:pPr eaLnBrk="1" hangingPunct="1"/>
            <a:r>
              <a:rPr lang="en-US" altLang="en-US" dirty="0">
                <a:latin typeface="Times" pitchFamily="2" charset="0"/>
              </a:rPr>
              <a:t>Because of its curved walls and ceiling this building actually turned out to be a acoustical nightmare!</a:t>
            </a:r>
          </a:p>
          <a:p>
            <a:pPr eaLnBrk="1" hangingPunct="1"/>
            <a:endParaRPr lang="en-US" altLang="en-US" dirty="0">
              <a:latin typeface="Times" pitchFamily="2" charset="0"/>
            </a:endParaRPr>
          </a:p>
          <a:p>
            <a:pPr eaLnBrk="1" hangingPunct="1"/>
            <a:r>
              <a:rPr lang="en-US" altLang="en-US" dirty="0">
                <a:latin typeface="Times" pitchFamily="2" charset="0"/>
              </a:rPr>
              <a:t>The building, a huge oval in plan view, is covered by an ellipsoidal dome, so there are curved surfaces in both in the plan and the dome. The problem was combination of its curves and its size.  The results were that portions of the audience heard clear reflected images one fifth of a second late; well over the acceptable limit for echoes.</a:t>
            </a:r>
          </a:p>
          <a:p>
            <a:pPr eaLnBrk="1" hangingPunct="1"/>
            <a:r>
              <a:rPr lang="en-US" altLang="en-US" dirty="0">
                <a:latin typeface="Times" pitchFamily="2" charset="0"/>
              </a:rPr>
              <a:t>Eventually a solution was developed to solve the problem by hanging a heavy drapery overhead to absorb the bulk of the sound formerly reflected by the dome…</a:t>
            </a:r>
          </a:p>
          <a:p>
            <a:pPr eaLnBrk="1" hangingPunct="1"/>
            <a:endParaRPr lang="en-US" altLang="en-US" dirty="0">
              <a:latin typeface="Times" pitchFamily="2" charset="0"/>
            </a:endParaRPr>
          </a:p>
          <a:p>
            <a:pPr eaLnBrk="1" hangingPunct="1"/>
            <a:r>
              <a:rPr lang="en-US" altLang="en-US" dirty="0">
                <a:latin typeface="Times" pitchFamily="2" charset="0"/>
              </a:rPr>
              <a:t>Later on we will see some brilliant examples of  the first ancient theaters and amphitheaters of the Greeks and Romans, in which they masterfully manipulated sound well over 1400 years ago!</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565421-D1AA-844F-8580-504C00835314}" type="slidenum">
              <a:rPr lang="en-US" altLang="en-US" smtClean="0"/>
              <a:pPr/>
              <a:t>61</a:t>
            </a:fld>
            <a:endParaRPr lang="en-US" altLang="en-US"/>
          </a:p>
        </p:txBody>
      </p:sp>
    </p:spTree>
    <p:extLst>
      <p:ext uri="{BB962C8B-B14F-4D97-AF65-F5344CB8AC3E}">
        <p14:creationId xmlns:p14="http://schemas.microsoft.com/office/powerpoint/2010/main" val="2894699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67A93C41-990C-264B-B1C6-312ACF0EB4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A1B401F8-F03E-4740-83F5-842FF271AF92}" type="slidenum">
              <a:rPr lang="en-US" altLang="en-US" sz="1200"/>
              <a:pPr/>
              <a:t>7</a:t>
            </a:fld>
            <a:endParaRPr lang="en-US" altLang="en-US" sz="1200"/>
          </a:p>
        </p:txBody>
      </p:sp>
      <p:sp>
        <p:nvSpPr>
          <p:cNvPr id="73731" name="Rectangle 2">
            <a:extLst>
              <a:ext uri="{FF2B5EF4-FFF2-40B4-BE49-F238E27FC236}">
                <a16:creationId xmlns:a16="http://schemas.microsoft.com/office/drawing/2014/main" id="{D6B11CA6-055D-6843-BC8A-BDA8F49A9EED}"/>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AC2420E5-AC18-134A-A40A-A21C0B98CF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Horizontal and vertical lines in combination communicate stability and solidity. Rectilinear forms stay put in relation to gravity, and are not likely to tip over. This stability suggests permanence, reliability and safety.</a:t>
            </a:r>
          </a:p>
          <a:p>
            <a:pPr eaLnBrk="1" hangingPunct="1"/>
            <a:endParaRPr lang="en-US" altLang="en-US">
              <a:latin typeface="Times" pitchFamily="2" charset="0"/>
            </a:endParaRPr>
          </a:p>
          <a:p>
            <a:pPr eaLnBrk="1" hangingPunct="1"/>
            <a:r>
              <a:rPr lang="en-US" altLang="en-US">
                <a:latin typeface="Times" pitchFamily="2" charset="0"/>
              </a:rPr>
              <a:t>Above is an excellent example of horizontal and vertical element utilized together.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555ACDAD-2E87-B94B-97C7-FFB24F90AA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014009E0-1460-434A-AA85-988493099762}" type="slidenum">
              <a:rPr lang="en-US" altLang="en-US" sz="1200"/>
              <a:pPr/>
              <a:t>8</a:t>
            </a:fld>
            <a:endParaRPr lang="en-US" altLang="en-US" sz="1200"/>
          </a:p>
        </p:txBody>
      </p:sp>
      <p:sp>
        <p:nvSpPr>
          <p:cNvPr id="74755" name="Rectangle 2">
            <a:extLst>
              <a:ext uri="{FF2B5EF4-FFF2-40B4-BE49-F238E27FC236}">
                <a16:creationId xmlns:a16="http://schemas.microsoft.com/office/drawing/2014/main" id="{A38AE39A-165E-0B44-97CE-3AF7F91C0C9E}"/>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B94FE135-CC97-7F4A-8BCB-81B0E624A2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itchFamily="2" charset="0"/>
              </a:rPr>
              <a:t>Diagonal lines in design suggest a feeling of movement or direction. The gothic cathedral like the one above, often combined diagonal line and vertical lines to create a sense of a reaching up toward the heavens…</a:t>
            </a:r>
          </a:p>
          <a:p>
            <a:pPr eaLnBrk="1" hangingPunct="1"/>
            <a:endParaRPr lang="en-US" altLang="en-US">
              <a:latin typeface="Times" pitchFamily="2" charset="0"/>
            </a:endParaRPr>
          </a:p>
          <a:p>
            <a:pPr eaLnBrk="1" hangingPunct="1"/>
            <a:r>
              <a:rPr lang="en-US" altLang="en-US">
                <a:latin typeface="Times" pitchFamily="2" charset="0"/>
              </a:rPr>
              <a:t>Objects in a diagonal position generally appear unstable in relation to gravity; Being neither vertical nor horizontal, they appear as either about to fall, or to already be in motion. If a feeling of movement or speed or a feeling of activity is desired, diagonal lines can be used by architects to achieve this effect.</a:t>
            </a:r>
          </a:p>
          <a:p>
            <a:pPr eaLnBrk="1" hangingPunct="1"/>
            <a:endParaRPr lang="en-US" altLang="en-US">
              <a:latin typeface="Times" pitchFamily="2" charset="0"/>
            </a:endParaRPr>
          </a:p>
          <a:p>
            <a:pPr eaLnBrk="1" hangingPunct="1"/>
            <a:endParaRPr lang="en-US" altLang="en-US">
              <a:latin typeface="Times" pitchFamily="2"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F72D1F2B-1C64-BE49-8746-16D4982870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fld id="{CFA9BC6D-689A-9849-B0D7-80CD1A27A70A}" type="slidenum">
              <a:rPr lang="en-US" altLang="en-US" sz="1200"/>
              <a:pPr/>
              <a:t>9</a:t>
            </a:fld>
            <a:endParaRPr lang="en-US" altLang="en-US" sz="1200"/>
          </a:p>
        </p:txBody>
      </p:sp>
      <p:sp>
        <p:nvSpPr>
          <p:cNvPr id="75779" name="Rectangle 1026">
            <a:extLst>
              <a:ext uri="{FF2B5EF4-FFF2-40B4-BE49-F238E27FC236}">
                <a16:creationId xmlns:a16="http://schemas.microsoft.com/office/drawing/2014/main" id="{B26B5CEC-58BC-514A-A973-A42122DDD7B5}"/>
              </a:ext>
            </a:extLst>
          </p:cNvPr>
          <p:cNvSpPr>
            <a:spLocks noGrp="1" noRot="1" noChangeAspect="1" noChangeArrowheads="1" noTextEdit="1"/>
          </p:cNvSpPr>
          <p:nvPr>
            <p:ph type="sldImg"/>
          </p:nvPr>
        </p:nvSpPr>
        <p:spPr>
          <a:ln/>
        </p:spPr>
      </p:sp>
      <p:sp>
        <p:nvSpPr>
          <p:cNvPr id="75780" name="Rectangle 1027">
            <a:extLst>
              <a:ext uri="{FF2B5EF4-FFF2-40B4-BE49-F238E27FC236}">
                <a16:creationId xmlns:a16="http://schemas.microsoft.com/office/drawing/2014/main" id="{9DF1536F-A1F4-2D4A-A1A5-B8914BEB7E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pitchFamily="2" charset="0"/>
              </a:rPr>
              <a:t>Perhaps one of the best known successes of modern times is Frank L. Wrights Falling Water- a home built for the Kaufman family in Bear Run, Pennsylvania. Here house and setting are spectacularly integrated.</a:t>
            </a:r>
          </a:p>
          <a:p>
            <a:pPr eaLnBrk="1" hangingPunct="1"/>
            <a:r>
              <a:rPr lang="en-US" altLang="en-US" dirty="0">
                <a:latin typeface="Times" pitchFamily="2" charset="0"/>
              </a:rPr>
              <a:t>Wright also created strong contrasts between the rough vertical masonry piers (with textured stone slabs to imitate the natural rock and bark textures around it), and the smooth horizontal concrete floor slabs.</a:t>
            </a:r>
          </a:p>
          <a:p>
            <a:pPr eaLnBrk="1" hangingPunct="1"/>
            <a:r>
              <a:rPr lang="en-US" altLang="en-US" dirty="0">
                <a:latin typeface="Times" pitchFamily="2" charset="0"/>
              </a:rPr>
              <a:t>The residence brilliantly integrates into into surroundings, actually becoming almost part of the waterfall in which is directly built over!</a:t>
            </a:r>
          </a:p>
          <a:p>
            <a:pPr eaLnBrk="1" hangingPunct="1"/>
            <a:r>
              <a:rPr lang="en-US" altLang="en-US" dirty="0">
                <a:latin typeface="Times" pitchFamily="2" charset="0"/>
              </a:rPr>
              <a:t>Notice how Wright also successfully uses natural colors, textures and a low horizontal structure line to all help it blend into the nature around it…</a:t>
            </a:r>
          </a:p>
          <a:p>
            <a:pPr eaLnBrk="1" hangingPunct="1"/>
            <a:r>
              <a:rPr lang="en-US" altLang="en-US" dirty="0">
                <a:latin typeface="Times" pitchFamily="2" charset="0"/>
              </a:rPr>
              <a:t>Just image how many </a:t>
            </a:r>
            <a:r>
              <a:rPr lang="ja-JP" altLang="en-US">
                <a:latin typeface="Times" pitchFamily="2" charset="0"/>
              </a:rPr>
              <a:t>“</a:t>
            </a:r>
            <a:r>
              <a:rPr lang="en-US" altLang="ja-JP" dirty="0">
                <a:latin typeface="Times" pitchFamily="2" charset="0"/>
              </a:rPr>
              <a:t>bad</a:t>
            </a:r>
            <a:r>
              <a:rPr lang="ja-JP" altLang="en-US">
                <a:latin typeface="Times" pitchFamily="2" charset="0"/>
              </a:rPr>
              <a:t>”</a:t>
            </a:r>
            <a:r>
              <a:rPr lang="en-US" altLang="ja-JP" dirty="0">
                <a:latin typeface="Times" pitchFamily="2" charset="0"/>
              </a:rPr>
              <a:t> examples I could show you; Because unfortunately, this is the one area of architecture is the one that is most often ignored by many designers!</a:t>
            </a:r>
            <a:endParaRPr lang="en-US" altLang="en-US" dirty="0">
              <a:latin typeface="Times" pitchFamily="2"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3FBB1D27-574B-FB42-BB78-DBF8495EC89F}"/>
              </a:ext>
            </a:extLst>
          </p:cNvPr>
          <p:cNvGrpSpPr>
            <a:grpSpLocks/>
          </p:cNvGrpSpPr>
          <p:nvPr/>
        </p:nvGrpSpPr>
        <p:grpSpPr bwMode="auto">
          <a:xfrm>
            <a:off x="-3175" y="0"/>
            <a:ext cx="9147175" cy="6867525"/>
            <a:chOff x="-2" y="0"/>
            <a:chExt cx="5762" cy="4326"/>
          </a:xfrm>
        </p:grpSpPr>
        <p:grpSp>
          <p:nvGrpSpPr>
            <p:cNvPr id="5" name="Group 3">
              <a:extLst>
                <a:ext uri="{FF2B5EF4-FFF2-40B4-BE49-F238E27FC236}">
                  <a16:creationId xmlns:a16="http://schemas.microsoft.com/office/drawing/2014/main" id="{B5A80186-0BB7-2644-BF4F-B2B087D4A42B}"/>
                </a:ext>
              </a:extLst>
            </p:cNvPr>
            <p:cNvGrpSpPr>
              <a:grpSpLocks/>
            </p:cNvGrpSpPr>
            <p:nvPr userDrawn="1"/>
          </p:nvGrpSpPr>
          <p:grpSpPr bwMode="auto">
            <a:xfrm>
              <a:off x="-2" y="0"/>
              <a:ext cx="5712" cy="4326"/>
              <a:chOff x="-2" y="0"/>
              <a:chExt cx="5712" cy="4326"/>
            </a:xfrm>
          </p:grpSpPr>
          <p:sp>
            <p:nvSpPr>
              <p:cNvPr id="8" name="Rectangle 4">
                <a:extLst>
                  <a:ext uri="{FF2B5EF4-FFF2-40B4-BE49-F238E27FC236}">
                    <a16:creationId xmlns:a16="http://schemas.microsoft.com/office/drawing/2014/main" id="{F7142A2C-1066-2C4A-96A8-0767B1AF1F9B}"/>
                  </a:ext>
                </a:extLst>
              </p:cNvPr>
              <p:cNvSpPr>
                <a:spLocks noChangeArrowheads="1"/>
              </p:cNvSpPr>
              <p:nvPr/>
            </p:nvSpPr>
            <p:spPr bwMode="auto">
              <a:xfrm>
                <a:off x="-2" y="0"/>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9" name="Rectangle 5">
                <a:extLst>
                  <a:ext uri="{FF2B5EF4-FFF2-40B4-BE49-F238E27FC236}">
                    <a16:creationId xmlns:a16="http://schemas.microsoft.com/office/drawing/2014/main" id="{91603A02-8E49-DB48-865F-DC28A0352A3C}"/>
                  </a:ext>
                </a:extLst>
              </p:cNvPr>
              <p:cNvSpPr>
                <a:spLocks noChangeArrowheads="1"/>
              </p:cNvSpPr>
              <p:nvPr/>
            </p:nvSpPr>
            <p:spPr bwMode="auto">
              <a:xfrm>
                <a:off x="9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 name="Rectangle 6">
                <a:extLst>
                  <a:ext uri="{FF2B5EF4-FFF2-40B4-BE49-F238E27FC236}">
                    <a16:creationId xmlns:a16="http://schemas.microsoft.com/office/drawing/2014/main" id="{37AB8400-D368-FD49-B166-E0BB3ED52911}"/>
                  </a:ext>
                </a:extLst>
              </p:cNvPr>
              <p:cNvSpPr>
                <a:spLocks noChangeArrowheads="1"/>
              </p:cNvSpPr>
              <p:nvPr/>
            </p:nvSpPr>
            <p:spPr bwMode="auto">
              <a:xfrm>
                <a:off x="19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1" name="Rectangle 7">
                <a:extLst>
                  <a:ext uri="{FF2B5EF4-FFF2-40B4-BE49-F238E27FC236}">
                    <a16:creationId xmlns:a16="http://schemas.microsoft.com/office/drawing/2014/main" id="{6716356B-35AC-5A4F-9339-62E51C30B7F7}"/>
                  </a:ext>
                </a:extLst>
              </p:cNvPr>
              <p:cNvSpPr>
                <a:spLocks noChangeArrowheads="1"/>
              </p:cNvSpPr>
              <p:nvPr/>
            </p:nvSpPr>
            <p:spPr bwMode="auto">
              <a:xfrm>
                <a:off x="28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2" name="Rectangle 8">
                <a:extLst>
                  <a:ext uri="{FF2B5EF4-FFF2-40B4-BE49-F238E27FC236}">
                    <a16:creationId xmlns:a16="http://schemas.microsoft.com/office/drawing/2014/main" id="{98C569E0-B1D7-A843-8C46-B79CCDF7EFE4}"/>
                  </a:ext>
                </a:extLst>
              </p:cNvPr>
              <p:cNvSpPr>
                <a:spLocks noChangeArrowheads="1"/>
              </p:cNvSpPr>
              <p:nvPr/>
            </p:nvSpPr>
            <p:spPr bwMode="auto">
              <a:xfrm>
                <a:off x="38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3" name="Rectangle 9">
                <a:extLst>
                  <a:ext uri="{FF2B5EF4-FFF2-40B4-BE49-F238E27FC236}">
                    <a16:creationId xmlns:a16="http://schemas.microsoft.com/office/drawing/2014/main" id="{E09FE9EA-11D6-374C-8817-12F8C6573382}"/>
                  </a:ext>
                </a:extLst>
              </p:cNvPr>
              <p:cNvSpPr>
                <a:spLocks noChangeArrowheads="1"/>
              </p:cNvSpPr>
              <p:nvPr/>
            </p:nvSpPr>
            <p:spPr bwMode="auto">
              <a:xfrm>
                <a:off x="47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4" name="Rectangle 10">
                <a:extLst>
                  <a:ext uri="{FF2B5EF4-FFF2-40B4-BE49-F238E27FC236}">
                    <a16:creationId xmlns:a16="http://schemas.microsoft.com/office/drawing/2014/main" id="{B3783438-1389-1440-A908-48E91538BA11}"/>
                  </a:ext>
                </a:extLst>
              </p:cNvPr>
              <p:cNvSpPr>
                <a:spLocks noChangeArrowheads="1"/>
              </p:cNvSpPr>
              <p:nvPr/>
            </p:nvSpPr>
            <p:spPr bwMode="auto">
              <a:xfrm>
                <a:off x="57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5" name="Rectangle 11">
                <a:extLst>
                  <a:ext uri="{FF2B5EF4-FFF2-40B4-BE49-F238E27FC236}">
                    <a16:creationId xmlns:a16="http://schemas.microsoft.com/office/drawing/2014/main" id="{31362F4E-EC24-EF41-BAE8-D690D75D3AD8}"/>
                  </a:ext>
                </a:extLst>
              </p:cNvPr>
              <p:cNvSpPr>
                <a:spLocks noChangeArrowheads="1"/>
              </p:cNvSpPr>
              <p:nvPr/>
            </p:nvSpPr>
            <p:spPr bwMode="auto">
              <a:xfrm>
                <a:off x="67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6" name="Rectangle 12">
                <a:extLst>
                  <a:ext uri="{FF2B5EF4-FFF2-40B4-BE49-F238E27FC236}">
                    <a16:creationId xmlns:a16="http://schemas.microsoft.com/office/drawing/2014/main" id="{BCF582D2-2666-4C46-89BB-251548589F4D}"/>
                  </a:ext>
                </a:extLst>
              </p:cNvPr>
              <p:cNvSpPr>
                <a:spLocks noChangeArrowheads="1"/>
              </p:cNvSpPr>
              <p:nvPr/>
            </p:nvSpPr>
            <p:spPr bwMode="auto">
              <a:xfrm>
                <a:off x="76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7" name="Rectangle 13">
                <a:extLst>
                  <a:ext uri="{FF2B5EF4-FFF2-40B4-BE49-F238E27FC236}">
                    <a16:creationId xmlns:a16="http://schemas.microsoft.com/office/drawing/2014/main" id="{2E65B0FA-C4B1-BC47-87B6-5D85CBAA543D}"/>
                  </a:ext>
                </a:extLst>
              </p:cNvPr>
              <p:cNvSpPr>
                <a:spLocks noChangeArrowheads="1"/>
              </p:cNvSpPr>
              <p:nvPr/>
            </p:nvSpPr>
            <p:spPr bwMode="auto">
              <a:xfrm>
                <a:off x="86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8" name="Rectangle 14">
                <a:extLst>
                  <a:ext uri="{FF2B5EF4-FFF2-40B4-BE49-F238E27FC236}">
                    <a16:creationId xmlns:a16="http://schemas.microsoft.com/office/drawing/2014/main" id="{47D18B3D-8B8F-FA45-9493-4FB58E774785}"/>
                  </a:ext>
                </a:extLst>
              </p:cNvPr>
              <p:cNvSpPr>
                <a:spLocks noChangeArrowheads="1"/>
              </p:cNvSpPr>
              <p:nvPr/>
            </p:nvSpPr>
            <p:spPr bwMode="auto">
              <a:xfrm>
                <a:off x="95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9" name="Rectangle 15">
                <a:extLst>
                  <a:ext uri="{FF2B5EF4-FFF2-40B4-BE49-F238E27FC236}">
                    <a16:creationId xmlns:a16="http://schemas.microsoft.com/office/drawing/2014/main" id="{59CE13F1-141F-D848-8919-7A19A7483222}"/>
                  </a:ext>
                </a:extLst>
              </p:cNvPr>
              <p:cNvSpPr>
                <a:spLocks noChangeArrowheads="1"/>
              </p:cNvSpPr>
              <p:nvPr/>
            </p:nvSpPr>
            <p:spPr bwMode="auto">
              <a:xfrm>
                <a:off x="105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20" name="Rectangle 16">
                <a:extLst>
                  <a:ext uri="{FF2B5EF4-FFF2-40B4-BE49-F238E27FC236}">
                    <a16:creationId xmlns:a16="http://schemas.microsoft.com/office/drawing/2014/main" id="{EBADB185-34B1-064A-BF3F-ECD12D24D92C}"/>
                  </a:ext>
                </a:extLst>
              </p:cNvPr>
              <p:cNvSpPr>
                <a:spLocks noChangeArrowheads="1"/>
              </p:cNvSpPr>
              <p:nvPr/>
            </p:nvSpPr>
            <p:spPr bwMode="auto">
              <a:xfrm>
                <a:off x="115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21" name="Rectangle 17">
                <a:extLst>
                  <a:ext uri="{FF2B5EF4-FFF2-40B4-BE49-F238E27FC236}">
                    <a16:creationId xmlns:a16="http://schemas.microsoft.com/office/drawing/2014/main" id="{D1F0DFE2-9DAA-BA48-99ED-DA28995799F4}"/>
                  </a:ext>
                </a:extLst>
              </p:cNvPr>
              <p:cNvSpPr>
                <a:spLocks noChangeArrowheads="1"/>
              </p:cNvSpPr>
              <p:nvPr/>
            </p:nvSpPr>
            <p:spPr bwMode="auto">
              <a:xfrm>
                <a:off x="124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22" name="Rectangle 18">
                <a:extLst>
                  <a:ext uri="{FF2B5EF4-FFF2-40B4-BE49-F238E27FC236}">
                    <a16:creationId xmlns:a16="http://schemas.microsoft.com/office/drawing/2014/main" id="{C3546EEF-965E-7142-8A16-724023D4F01A}"/>
                  </a:ext>
                </a:extLst>
              </p:cNvPr>
              <p:cNvSpPr>
                <a:spLocks noChangeArrowheads="1"/>
              </p:cNvSpPr>
              <p:nvPr/>
            </p:nvSpPr>
            <p:spPr bwMode="auto">
              <a:xfrm>
                <a:off x="134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23" name="Rectangle 19">
                <a:extLst>
                  <a:ext uri="{FF2B5EF4-FFF2-40B4-BE49-F238E27FC236}">
                    <a16:creationId xmlns:a16="http://schemas.microsoft.com/office/drawing/2014/main" id="{FAD9A08D-7668-A745-9685-CBDCB285EAFE}"/>
                  </a:ext>
                </a:extLst>
              </p:cNvPr>
              <p:cNvSpPr>
                <a:spLocks noChangeArrowheads="1"/>
              </p:cNvSpPr>
              <p:nvPr/>
            </p:nvSpPr>
            <p:spPr bwMode="auto">
              <a:xfrm>
                <a:off x="143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24" name="Rectangle 20">
                <a:extLst>
                  <a:ext uri="{FF2B5EF4-FFF2-40B4-BE49-F238E27FC236}">
                    <a16:creationId xmlns:a16="http://schemas.microsoft.com/office/drawing/2014/main" id="{E8EFE5F8-2454-5142-A529-725C8D176C8A}"/>
                  </a:ext>
                </a:extLst>
              </p:cNvPr>
              <p:cNvSpPr>
                <a:spLocks noChangeArrowheads="1"/>
              </p:cNvSpPr>
              <p:nvPr/>
            </p:nvSpPr>
            <p:spPr bwMode="auto">
              <a:xfrm>
                <a:off x="153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25" name="Rectangle 21">
                <a:extLst>
                  <a:ext uri="{FF2B5EF4-FFF2-40B4-BE49-F238E27FC236}">
                    <a16:creationId xmlns:a16="http://schemas.microsoft.com/office/drawing/2014/main" id="{82AE6482-2A92-E449-B0A4-65731AC5D4D5}"/>
                  </a:ext>
                </a:extLst>
              </p:cNvPr>
              <p:cNvSpPr>
                <a:spLocks noChangeArrowheads="1"/>
              </p:cNvSpPr>
              <p:nvPr/>
            </p:nvSpPr>
            <p:spPr bwMode="auto">
              <a:xfrm>
                <a:off x="163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26" name="Rectangle 22">
                <a:extLst>
                  <a:ext uri="{FF2B5EF4-FFF2-40B4-BE49-F238E27FC236}">
                    <a16:creationId xmlns:a16="http://schemas.microsoft.com/office/drawing/2014/main" id="{97D050CC-164F-9441-864A-FB1E1AB39F62}"/>
                  </a:ext>
                </a:extLst>
              </p:cNvPr>
              <p:cNvSpPr>
                <a:spLocks noChangeArrowheads="1"/>
              </p:cNvSpPr>
              <p:nvPr/>
            </p:nvSpPr>
            <p:spPr bwMode="auto">
              <a:xfrm>
                <a:off x="172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27" name="Rectangle 23">
                <a:extLst>
                  <a:ext uri="{FF2B5EF4-FFF2-40B4-BE49-F238E27FC236}">
                    <a16:creationId xmlns:a16="http://schemas.microsoft.com/office/drawing/2014/main" id="{DDE3BAFF-4892-FB46-A184-CCAB78D086C2}"/>
                  </a:ext>
                </a:extLst>
              </p:cNvPr>
              <p:cNvSpPr>
                <a:spLocks noChangeArrowheads="1"/>
              </p:cNvSpPr>
              <p:nvPr/>
            </p:nvSpPr>
            <p:spPr bwMode="auto">
              <a:xfrm>
                <a:off x="182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28" name="Rectangle 24">
                <a:extLst>
                  <a:ext uri="{FF2B5EF4-FFF2-40B4-BE49-F238E27FC236}">
                    <a16:creationId xmlns:a16="http://schemas.microsoft.com/office/drawing/2014/main" id="{776E5081-95EB-494B-B636-4F3350E5E1E1}"/>
                  </a:ext>
                </a:extLst>
              </p:cNvPr>
              <p:cNvSpPr>
                <a:spLocks noChangeArrowheads="1"/>
              </p:cNvSpPr>
              <p:nvPr/>
            </p:nvSpPr>
            <p:spPr bwMode="auto">
              <a:xfrm>
                <a:off x="191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29" name="Rectangle 25">
                <a:extLst>
                  <a:ext uri="{FF2B5EF4-FFF2-40B4-BE49-F238E27FC236}">
                    <a16:creationId xmlns:a16="http://schemas.microsoft.com/office/drawing/2014/main" id="{A724F4CF-C8F1-A340-A46E-F34A7FF56818}"/>
                  </a:ext>
                </a:extLst>
              </p:cNvPr>
              <p:cNvSpPr>
                <a:spLocks noChangeArrowheads="1"/>
              </p:cNvSpPr>
              <p:nvPr/>
            </p:nvSpPr>
            <p:spPr bwMode="auto">
              <a:xfrm>
                <a:off x="201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30" name="Rectangle 26">
                <a:extLst>
                  <a:ext uri="{FF2B5EF4-FFF2-40B4-BE49-F238E27FC236}">
                    <a16:creationId xmlns:a16="http://schemas.microsoft.com/office/drawing/2014/main" id="{DC27A4B0-2B51-5B43-A69A-D6609D539BAB}"/>
                  </a:ext>
                </a:extLst>
              </p:cNvPr>
              <p:cNvSpPr>
                <a:spLocks noChangeArrowheads="1"/>
              </p:cNvSpPr>
              <p:nvPr/>
            </p:nvSpPr>
            <p:spPr bwMode="auto">
              <a:xfrm>
                <a:off x="211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31" name="Rectangle 27">
                <a:extLst>
                  <a:ext uri="{FF2B5EF4-FFF2-40B4-BE49-F238E27FC236}">
                    <a16:creationId xmlns:a16="http://schemas.microsoft.com/office/drawing/2014/main" id="{460CEA9C-4277-3E48-8015-93F5E0EEBFDF}"/>
                  </a:ext>
                </a:extLst>
              </p:cNvPr>
              <p:cNvSpPr>
                <a:spLocks noChangeArrowheads="1"/>
              </p:cNvSpPr>
              <p:nvPr/>
            </p:nvSpPr>
            <p:spPr bwMode="auto">
              <a:xfrm>
                <a:off x="220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32" name="Rectangle 28">
                <a:extLst>
                  <a:ext uri="{FF2B5EF4-FFF2-40B4-BE49-F238E27FC236}">
                    <a16:creationId xmlns:a16="http://schemas.microsoft.com/office/drawing/2014/main" id="{B2E28A4E-E22A-9443-8B7D-462FB8A53549}"/>
                  </a:ext>
                </a:extLst>
              </p:cNvPr>
              <p:cNvSpPr>
                <a:spLocks noChangeArrowheads="1"/>
              </p:cNvSpPr>
              <p:nvPr/>
            </p:nvSpPr>
            <p:spPr bwMode="auto">
              <a:xfrm>
                <a:off x="230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33" name="Rectangle 29">
                <a:extLst>
                  <a:ext uri="{FF2B5EF4-FFF2-40B4-BE49-F238E27FC236}">
                    <a16:creationId xmlns:a16="http://schemas.microsoft.com/office/drawing/2014/main" id="{4DFC3742-7C76-CA48-AE89-F8724484D774}"/>
                  </a:ext>
                </a:extLst>
              </p:cNvPr>
              <p:cNvSpPr>
                <a:spLocks noChangeArrowheads="1"/>
              </p:cNvSpPr>
              <p:nvPr/>
            </p:nvSpPr>
            <p:spPr bwMode="auto">
              <a:xfrm>
                <a:off x="239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34" name="Rectangle 30">
                <a:extLst>
                  <a:ext uri="{FF2B5EF4-FFF2-40B4-BE49-F238E27FC236}">
                    <a16:creationId xmlns:a16="http://schemas.microsoft.com/office/drawing/2014/main" id="{4FB6B1B5-9C79-214F-ABEE-2016844F925E}"/>
                  </a:ext>
                </a:extLst>
              </p:cNvPr>
              <p:cNvSpPr>
                <a:spLocks noChangeArrowheads="1"/>
              </p:cNvSpPr>
              <p:nvPr/>
            </p:nvSpPr>
            <p:spPr bwMode="auto">
              <a:xfrm>
                <a:off x="249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35" name="Rectangle 31">
                <a:extLst>
                  <a:ext uri="{FF2B5EF4-FFF2-40B4-BE49-F238E27FC236}">
                    <a16:creationId xmlns:a16="http://schemas.microsoft.com/office/drawing/2014/main" id="{766D3C89-06D6-5344-A2C1-2D5D84560AD3}"/>
                  </a:ext>
                </a:extLst>
              </p:cNvPr>
              <p:cNvSpPr>
                <a:spLocks noChangeArrowheads="1"/>
              </p:cNvSpPr>
              <p:nvPr/>
            </p:nvSpPr>
            <p:spPr bwMode="auto">
              <a:xfrm>
                <a:off x="259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36" name="Rectangle 32">
                <a:extLst>
                  <a:ext uri="{FF2B5EF4-FFF2-40B4-BE49-F238E27FC236}">
                    <a16:creationId xmlns:a16="http://schemas.microsoft.com/office/drawing/2014/main" id="{24C07266-C01B-0E48-8B96-4840C1D06758}"/>
                  </a:ext>
                </a:extLst>
              </p:cNvPr>
              <p:cNvSpPr>
                <a:spLocks noChangeArrowheads="1"/>
              </p:cNvSpPr>
              <p:nvPr/>
            </p:nvSpPr>
            <p:spPr bwMode="auto">
              <a:xfrm>
                <a:off x="268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37" name="Rectangle 33">
                <a:extLst>
                  <a:ext uri="{FF2B5EF4-FFF2-40B4-BE49-F238E27FC236}">
                    <a16:creationId xmlns:a16="http://schemas.microsoft.com/office/drawing/2014/main" id="{3C1B67CE-938A-AC46-B544-90A5CE84B7B4}"/>
                  </a:ext>
                </a:extLst>
              </p:cNvPr>
              <p:cNvSpPr>
                <a:spLocks noChangeArrowheads="1"/>
              </p:cNvSpPr>
              <p:nvPr/>
            </p:nvSpPr>
            <p:spPr bwMode="auto">
              <a:xfrm>
                <a:off x="278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38" name="Rectangle 34">
                <a:extLst>
                  <a:ext uri="{FF2B5EF4-FFF2-40B4-BE49-F238E27FC236}">
                    <a16:creationId xmlns:a16="http://schemas.microsoft.com/office/drawing/2014/main" id="{F3918ADD-834A-F841-AD4D-0FDE1641831B}"/>
                  </a:ext>
                </a:extLst>
              </p:cNvPr>
              <p:cNvSpPr>
                <a:spLocks noChangeArrowheads="1"/>
              </p:cNvSpPr>
              <p:nvPr/>
            </p:nvSpPr>
            <p:spPr bwMode="auto">
              <a:xfrm>
                <a:off x="287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39" name="Rectangle 35">
                <a:extLst>
                  <a:ext uri="{FF2B5EF4-FFF2-40B4-BE49-F238E27FC236}">
                    <a16:creationId xmlns:a16="http://schemas.microsoft.com/office/drawing/2014/main" id="{C9564B24-FC14-9C4E-B4A7-EFC3DA562B05}"/>
                  </a:ext>
                </a:extLst>
              </p:cNvPr>
              <p:cNvSpPr>
                <a:spLocks noChangeArrowheads="1"/>
              </p:cNvSpPr>
              <p:nvPr/>
            </p:nvSpPr>
            <p:spPr bwMode="auto">
              <a:xfrm>
                <a:off x="297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40" name="Rectangle 36">
                <a:extLst>
                  <a:ext uri="{FF2B5EF4-FFF2-40B4-BE49-F238E27FC236}">
                    <a16:creationId xmlns:a16="http://schemas.microsoft.com/office/drawing/2014/main" id="{1C13B94A-0502-CA46-902C-F3F70F9F9009}"/>
                  </a:ext>
                </a:extLst>
              </p:cNvPr>
              <p:cNvSpPr>
                <a:spLocks noChangeArrowheads="1"/>
              </p:cNvSpPr>
              <p:nvPr/>
            </p:nvSpPr>
            <p:spPr bwMode="auto">
              <a:xfrm>
                <a:off x="307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41" name="Rectangle 37">
                <a:extLst>
                  <a:ext uri="{FF2B5EF4-FFF2-40B4-BE49-F238E27FC236}">
                    <a16:creationId xmlns:a16="http://schemas.microsoft.com/office/drawing/2014/main" id="{CA5DD4ED-82B3-6F4A-943E-BC2168117504}"/>
                  </a:ext>
                </a:extLst>
              </p:cNvPr>
              <p:cNvSpPr>
                <a:spLocks noChangeArrowheads="1"/>
              </p:cNvSpPr>
              <p:nvPr/>
            </p:nvSpPr>
            <p:spPr bwMode="auto">
              <a:xfrm>
                <a:off x="316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42" name="Rectangle 38">
                <a:extLst>
                  <a:ext uri="{FF2B5EF4-FFF2-40B4-BE49-F238E27FC236}">
                    <a16:creationId xmlns:a16="http://schemas.microsoft.com/office/drawing/2014/main" id="{45D6E851-33A0-8146-ADA9-EA6C9268549F}"/>
                  </a:ext>
                </a:extLst>
              </p:cNvPr>
              <p:cNvSpPr>
                <a:spLocks noChangeArrowheads="1"/>
              </p:cNvSpPr>
              <p:nvPr/>
            </p:nvSpPr>
            <p:spPr bwMode="auto">
              <a:xfrm>
                <a:off x="326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43" name="Rectangle 39">
                <a:extLst>
                  <a:ext uri="{FF2B5EF4-FFF2-40B4-BE49-F238E27FC236}">
                    <a16:creationId xmlns:a16="http://schemas.microsoft.com/office/drawing/2014/main" id="{8436BB3C-E2F3-E443-A941-2B6A429DAD40}"/>
                  </a:ext>
                </a:extLst>
              </p:cNvPr>
              <p:cNvSpPr>
                <a:spLocks noChangeArrowheads="1"/>
              </p:cNvSpPr>
              <p:nvPr/>
            </p:nvSpPr>
            <p:spPr bwMode="auto">
              <a:xfrm>
                <a:off x="335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44" name="Rectangle 40">
                <a:extLst>
                  <a:ext uri="{FF2B5EF4-FFF2-40B4-BE49-F238E27FC236}">
                    <a16:creationId xmlns:a16="http://schemas.microsoft.com/office/drawing/2014/main" id="{785A821B-CC29-5F42-9560-9F84B6521574}"/>
                  </a:ext>
                </a:extLst>
              </p:cNvPr>
              <p:cNvSpPr>
                <a:spLocks noChangeArrowheads="1"/>
              </p:cNvSpPr>
              <p:nvPr/>
            </p:nvSpPr>
            <p:spPr bwMode="auto">
              <a:xfrm>
                <a:off x="345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45" name="Rectangle 41">
                <a:extLst>
                  <a:ext uri="{FF2B5EF4-FFF2-40B4-BE49-F238E27FC236}">
                    <a16:creationId xmlns:a16="http://schemas.microsoft.com/office/drawing/2014/main" id="{B69E4B59-7D16-0146-97EF-8E6DFF6FD0A2}"/>
                  </a:ext>
                </a:extLst>
              </p:cNvPr>
              <p:cNvSpPr>
                <a:spLocks noChangeArrowheads="1"/>
              </p:cNvSpPr>
              <p:nvPr/>
            </p:nvSpPr>
            <p:spPr bwMode="auto">
              <a:xfrm>
                <a:off x="355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46" name="Rectangle 42">
                <a:extLst>
                  <a:ext uri="{FF2B5EF4-FFF2-40B4-BE49-F238E27FC236}">
                    <a16:creationId xmlns:a16="http://schemas.microsoft.com/office/drawing/2014/main" id="{69610AA7-F1CD-5844-86A2-99C433FC91CA}"/>
                  </a:ext>
                </a:extLst>
              </p:cNvPr>
              <p:cNvSpPr>
                <a:spLocks noChangeArrowheads="1"/>
              </p:cNvSpPr>
              <p:nvPr/>
            </p:nvSpPr>
            <p:spPr bwMode="auto">
              <a:xfrm>
                <a:off x="364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47" name="Rectangle 43">
                <a:extLst>
                  <a:ext uri="{FF2B5EF4-FFF2-40B4-BE49-F238E27FC236}">
                    <a16:creationId xmlns:a16="http://schemas.microsoft.com/office/drawing/2014/main" id="{11673D80-751A-2B4C-9C4D-B43EE013DF28}"/>
                  </a:ext>
                </a:extLst>
              </p:cNvPr>
              <p:cNvSpPr>
                <a:spLocks noChangeArrowheads="1"/>
              </p:cNvSpPr>
              <p:nvPr/>
            </p:nvSpPr>
            <p:spPr bwMode="auto">
              <a:xfrm>
                <a:off x="374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48" name="Rectangle 44">
                <a:extLst>
                  <a:ext uri="{FF2B5EF4-FFF2-40B4-BE49-F238E27FC236}">
                    <a16:creationId xmlns:a16="http://schemas.microsoft.com/office/drawing/2014/main" id="{8050CF25-1CDA-4B4E-B037-440894C01AFB}"/>
                  </a:ext>
                </a:extLst>
              </p:cNvPr>
              <p:cNvSpPr>
                <a:spLocks noChangeArrowheads="1"/>
              </p:cNvSpPr>
              <p:nvPr/>
            </p:nvSpPr>
            <p:spPr bwMode="auto">
              <a:xfrm>
                <a:off x="383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49" name="Rectangle 45">
                <a:extLst>
                  <a:ext uri="{FF2B5EF4-FFF2-40B4-BE49-F238E27FC236}">
                    <a16:creationId xmlns:a16="http://schemas.microsoft.com/office/drawing/2014/main" id="{4DD6D8E5-5679-3943-BCF4-D43E887EE9E1}"/>
                  </a:ext>
                </a:extLst>
              </p:cNvPr>
              <p:cNvSpPr>
                <a:spLocks noChangeArrowheads="1"/>
              </p:cNvSpPr>
              <p:nvPr/>
            </p:nvSpPr>
            <p:spPr bwMode="auto">
              <a:xfrm>
                <a:off x="393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50" name="Rectangle 46">
                <a:extLst>
                  <a:ext uri="{FF2B5EF4-FFF2-40B4-BE49-F238E27FC236}">
                    <a16:creationId xmlns:a16="http://schemas.microsoft.com/office/drawing/2014/main" id="{16B2D4A7-92DC-714D-86E9-420C64EE56C6}"/>
                  </a:ext>
                </a:extLst>
              </p:cNvPr>
              <p:cNvSpPr>
                <a:spLocks noChangeArrowheads="1"/>
              </p:cNvSpPr>
              <p:nvPr/>
            </p:nvSpPr>
            <p:spPr bwMode="auto">
              <a:xfrm>
                <a:off x="403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51" name="Rectangle 47">
                <a:extLst>
                  <a:ext uri="{FF2B5EF4-FFF2-40B4-BE49-F238E27FC236}">
                    <a16:creationId xmlns:a16="http://schemas.microsoft.com/office/drawing/2014/main" id="{353DD133-9AE6-0A43-A3FD-E0773E058924}"/>
                  </a:ext>
                </a:extLst>
              </p:cNvPr>
              <p:cNvSpPr>
                <a:spLocks noChangeArrowheads="1"/>
              </p:cNvSpPr>
              <p:nvPr/>
            </p:nvSpPr>
            <p:spPr bwMode="auto">
              <a:xfrm>
                <a:off x="412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52" name="Rectangle 48">
                <a:extLst>
                  <a:ext uri="{FF2B5EF4-FFF2-40B4-BE49-F238E27FC236}">
                    <a16:creationId xmlns:a16="http://schemas.microsoft.com/office/drawing/2014/main" id="{A56E68FB-CD9C-5E46-9E4D-BBCAE015C64B}"/>
                  </a:ext>
                </a:extLst>
              </p:cNvPr>
              <p:cNvSpPr>
                <a:spLocks noChangeArrowheads="1"/>
              </p:cNvSpPr>
              <p:nvPr/>
            </p:nvSpPr>
            <p:spPr bwMode="auto">
              <a:xfrm>
                <a:off x="422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53" name="Rectangle 49">
                <a:extLst>
                  <a:ext uri="{FF2B5EF4-FFF2-40B4-BE49-F238E27FC236}">
                    <a16:creationId xmlns:a16="http://schemas.microsoft.com/office/drawing/2014/main" id="{2B3E5A28-FD88-8E4B-977C-04AFF24863C9}"/>
                  </a:ext>
                </a:extLst>
              </p:cNvPr>
              <p:cNvSpPr>
                <a:spLocks noChangeArrowheads="1"/>
              </p:cNvSpPr>
              <p:nvPr/>
            </p:nvSpPr>
            <p:spPr bwMode="auto">
              <a:xfrm>
                <a:off x="431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54" name="Rectangle 50">
                <a:extLst>
                  <a:ext uri="{FF2B5EF4-FFF2-40B4-BE49-F238E27FC236}">
                    <a16:creationId xmlns:a16="http://schemas.microsoft.com/office/drawing/2014/main" id="{9AA867A1-3A0B-A441-B765-10173679E1C3}"/>
                  </a:ext>
                </a:extLst>
              </p:cNvPr>
              <p:cNvSpPr>
                <a:spLocks noChangeArrowheads="1"/>
              </p:cNvSpPr>
              <p:nvPr/>
            </p:nvSpPr>
            <p:spPr bwMode="auto">
              <a:xfrm>
                <a:off x="441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55" name="Rectangle 51">
                <a:extLst>
                  <a:ext uri="{FF2B5EF4-FFF2-40B4-BE49-F238E27FC236}">
                    <a16:creationId xmlns:a16="http://schemas.microsoft.com/office/drawing/2014/main" id="{E0253A2C-715F-CB42-92D7-146989485D5A}"/>
                  </a:ext>
                </a:extLst>
              </p:cNvPr>
              <p:cNvSpPr>
                <a:spLocks noChangeArrowheads="1"/>
              </p:cNvSpPr>
              <p:nvPr/>
            </p:nvSpPr>
            <p:spPr bwMode="auto">
              <a:xfrm>
                <a:off x="451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56" name="Rectangle 52">
                <a:extLst>
                  <a:ext uri="{FF2B5EF4-FFF2-40B4-BE49-F238E27FC236}">
                    <a16:creationId xmlns:a16="http://schemas.microsoft.com/office/drawing/2014/main" id="{1979E29F-9D1B-C146-B898-9C3D5914B434}"/>
                  </a:ext>
                </a:extLst>
              </p:cNvPr>
              <p:cNvSpPr>
                <a:spLocks noChangeArrowheads="1"/>
              </p:cNvSpPr>
              <p:nvPr/>
            </p:nvSpPr>
            <p:spPr bwMode="auto">
              <a:xfrm>
                <a:off x="460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57" name="Rectangle 53">
                <a:extLst>
                  <a:ext uri="{FF2B5EF4-FFF2-40B4-BE49-F238E27FC236}">
                    <a16:creationId xmlns:a16="http://schemas.microsoft.com/office/drawing/2014/main" id="{333C3B7F-BFA8-ED4B-89C4-5298CCBF6518}"/>
                  </a:ext>
                </a:extLst>
              </p:cNvPr>
              <p:cNvSpPr>
                <a:spLocks noChangeArrowheads="1"/>
              </p:cNvSpPr>
              <p:nvPr/>
            </p:nvSpPr>
            <p:spPr bwMode="auto">
              <a:xfrm>
                <a:off x="470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58" name="Rectangle 54">
                <a:extLst>
                  <a:ext uri="{FF2B5EF4-FFF2-40B4-BE49-F238E27FC236}">
                    <a16:creationId xmlns:a16="http://schemas.microsoft.com/office/drawing/2014/main" id="{4D5910CF-AE42-2D4E-955A-3DB25A70C554}"/>
                  </a:ext>
                </a:extLst>
              </p:cNvPr>
              <p:cNvSpPr>
                <a:spLocks noChangeArrowheads="1"/>
              </p:cNvSpPr>
              <p:nvPr/>
            </p:nvSpPr>
            <p:spPr bwMode="auto">
              <a:xfrm>
                <a:off x="479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59" name="Rectangle 55">
                <a:extLst>
                  <a:ext uri="{FF2B5EF4-FFF2-40B4-BE49-F238E27FC236}">
                    <a16:creationId xmlns:a16="http://schemas.microsoft.com/office/drawing/2014/main" id="{1F189FFE-B637-8C40-B376-63D7AA8EF268}"/>
                  </a:ext>
                </a:extLst>
              </p:cNvPr>
              <p:cNvSpPr>
                <a:spLocks noChangeArrowheads="1"/>
              </p:cNvSpPr>
              <p:nvPr/>
            </p:nvSpPr>
            <p:spPr bwMode="auto">
              <a:xfrm>
                <a:off x="489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60" name="Rectangle 56">
                <a:extLst>
                  <a:ext uri="{FF2B5EF4-FFF2-40B4-BE49-F238E27FC236}">
                    <a16:creationId xmlns:a16="http://schemas.microsoft.com/office/drawing/2014/main" id="{E8D20C19-6C17-0D46-8743-EE9B23AE24C7}"/>
                  </a:ext>
                </a:extLst>
              </p:cNvPr>
              <p:cNvSpPr>
                <a:spLocks noChangeArrowheads="1"/>
              </p:cNvSpPr>
              <p:nvPr/>
            </p:nvSpPr>
            <p:spPr bwMode="auto">
              <a:xfrm>
                <a:off x="499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61" name="Rectangle 57">
                <a:extLst>
                  <a:ext uri="{FF2B5EF4-FFF2-40B4-BE49-F238E27FC236}">
                    <a16:creationId xmlns:a16="http://schemas.microsoft.com/office/drawing/2014/main" id="{992AE31B-67BF-E04C-BF7D-5B9967FA0761}"/>
                  </a:ext>
                </a:extLst>
              </p:cNvPr>
              <p:cNvSpPr>
                <a:spLocks noChangeArrowheads="1"/>
              </p:cNvSpPr>
              <p:nvPr/>
            </p:nvSpPr>
            <p:spPr bwMode="auto">
              <a:xfrm>
                <a:off x="508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62" name="Rectangle 58">
                <a:extLst>
                  <a:ext uri="{FF2B5EF4-FFF2-40B4-BE49-F238E27FC236}">
                    <a16:creationId xmlns:a16="http://schemas.microsoft.com/office/drawing/2014/main" id="{9A40265B-B7ED-074C-8840-C1030B6CFA1D}"/>
                  </a:ext>
                </a:extLst>
              </p:cNvPr>
              <p:cNvSpPr>
                <a:spLocks noChangeArrowheads="1"/>
              </p:cNvSpPr>
              <p:nvPr/>
            </p:nvSpPr>
            <p:spPr bwMode="auto">
              <a:xfrm>
                <a:off x="518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63" name="Rectangle 59">
                <a:extLst>
                  <a:ext uri="{FF2B5EF4-FFF2-40B4-BE49-F238E27FC236}">
                    <a16:creationId xmlns:a16="http://schemas.microsoft.com/office/drawing/2014/main" id="{133691E9-CB1E-BD44-86CD-F715DC87E2AA}"/>
                  </a:ext>
                </a:extLst>
              </p:cNvPr>
              <p:cNvSpPr>
                <a:spLocks noChangeArrowheads="1"/>
              </p:cNvSpPr>
              <p:nvPr/>
            </p:nvSpPr>
            <p:spPr bwMode="auto">
              <a:xfrm>
                <a:off x="527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64" name="Rectangle 60">
                <a:extLst>
                  <a:ext uri="{FF2B5EF4-FFF2-40B4-BE49-F238E27FC236}">
                    <a16:creationId xmlns:a16="http://schemas.microsoft.com/office/drawing/2014/main" id="{680F082F-4448-2146-8C3A-BFF7FFE2F585}"/>
                  </a:ext>
                </a:extLst>
              </p:cNvPr>
              <p:cNvSpPr>
                <a:spLocks noChangeArrowheads="1"/>
              </p:cNvSpPr>
              <p:nvPr/>
            </p:nvSpPr>
            <p:spPr bwMode="auto">
              <a:xfrm>
                <a:off x="537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65" name="Rectangle 61">
                <a:extLst>
                  <a:ext uri="{FF2B5EF4-FFF2-40B4-BE49-F238E27FC236}">
                    <a16:creationId xmlns:a16="http://schemas.microsoft.com/office/drawing/2014/main" id="{9DD493C9-1EBF-414E-88BB-3A992EF8BC3B}"/>
                  </a:ext>
                </a:extLst>
              </p:cNvPr>
              <p:cNvSpPr>
                <a:spLocks noChangeArrowheads="1"/>
              </p:cNvSpPr>
              <p:nvPr/>
            </p:nvSpPr>
            <p:spPr bwMode="auto">
              <a:xfrm>
                <a:off x="547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66" name="Rectangle 62">
                <a:extLst>
                  <a:ext uri="{FF2B5EF4-FFF2-40B4-BE49-F238E27FC236}">
                    <a16:creationId xmlns:a16="http://schemas.microsoft.com/office/drawing/2014/main" id="{C6C85C4D-E42C-174B-94E5-97860BB9B30F}"/>
                  </a:ext>
                </a:extLst>
              </p:cNvPr>
              <p:cNvSpPr>
                <a:spLocks noChangeArrowheads="1"/>
              </p:cNvSpPr>
              <p:nvPr/>
            </p:nvSpPr>
            <p:spPr bwMode="auto">
              <a:xfrm>
                <a:off x="556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67" name="Rectangle 63">
                <a:extLst>
                  <a:ext uri="{FF2B5EF4-FFF2-40B4-BE49-F238E27FC236}">
                    <a16:creationId xmlns:a16="http://schemas.microsoft.com/office/drawing/2014/main" id="{1A521A29-34C4-4B44-90B4-D6591B91996B}"/>
                  </a:ext>
                </a:extLst>
              </p:cNvPr>
              <p:cNvSpPr>
                <a:spLocks noChangeArrowheads="1"/>
              </p:cNvSpPr>
              <p:nvPr/>
            </p:nvSpPr>
            <p:spPr bwMode="auto">
              <a:xfrm>
                <a:off x="566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grpSp>
        <p:sp>
          <p:nvSpPr>
            <p:cNvPr id="6" name="Rectangle 64">
              <a:extLst>
                <a:ext uri="{FF2B5EF4-FFF2-40B4-BE49-F238E27FC236}">
                  <a16:creationId xmlns:a16="http://schemas.microsoft.com/office/drawing/2014/main" id="{1780F9D5-62EB-254A-A336-2FC9AB59046E}"/>
                </a:ext>
              </a:extLst>
            </p:cNvPr>
            <p:cNvSpPr>
              <a:spLocks noChangeArrowheads="1"/>
            </p:cNvSpPr>
            <p:nvPr/>
          </p:nvSpPr>
          <p:spPr bwMode="auto">
            <a:xfrm>
              <a:off x="429" y="0"/>
              <a:ext cx="5331" cy="432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7" name="Rectangle 65">
              <a:extLst>
                <a:ext uri="{FF2B5EF4-FFF2-40B4-BE49-F238E27FC236}">
                  <a16:creationId xmlns:a16="http://schemas.microsoft.com/office/drawing/2014/main" id="{2F08B78D-8817-0646-A1BC-5F42D42198DB}"/>
                </a:ext>
              </a:extLst>
            </p:cNvPr>
            <p:cNvSpPr>
              <a:spLocks noChangeArrowheads="1"/>
            </p:cNvSpPr>
            <p:nvPr/>
          </p:nvSpPr>
          <p:spPr bwMode="auto">
            <a:xfrm>
              <a:off x="0" y="0"/>
              <a:ext cx="5760" cy="321"/>
            </a:xfrm>
            <a:prstGeom prst="rect">
              <a:avLst/>
            </a:prstGeom>
            <a:solidFill>
              <a:schemeClr va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grpSp>
      <p:sp>
        <p:nvSpPr>
          <p:cNvPr id="68" name="Rectangle 66">
            <a:extLst>
              <a:ext uri="{FF2B5EF4-FFF2-40B4-BE49-F238E27FC236}">
                <a16:creationId xmlns:a16="http://schemas.microsoft.com/office/drawing/2014/main" id="{9DC35C6F-1BAF-8941-94FB-95B9E1516636}"/>
              </a:ext>
            </a:extLst>
          </p:cNvPr>
          <p:cNvSpPr>
            <a:spLocks noChangeArrowheads="1"/>
          </p:cNvSpPr>
          <p:nvPr/>
        </p:nvSpPr>
        <p:spPr bwMode="auto">
          <a:xfrm>
            <a:off x="3505200" y="2590800"/>
            <a:ext cx="4892675" cy="76200"/>
          </a:xfrm>
          <a:prstGeom prst="rect">
            <a:avLst/>
          </a:prstGeom>
          <a:solidFill>
            <a:schemeClr va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lgn="ctr" eaLnBrk="1" hangingPunct="1">
              <a:defRPr/>
            </a:pPr>
            <a:endParaRPr kumimoji="1" lang="en-US" altLang="en-US">
              <a:latin typeface="Helvetica" charset="0"/>
            </a:endParaRPr>
          </a:p>
        </p:txBody>
      </p:sp>
      <p:sp>
        <p:nvSpPr>
          <p:cNvPr id="194627" name="Rectangle 67"/>
          <p:cNvSpPr>
            <a:spLocks noGrp="1" noChangeArrowheads="1"/>
          </p:cNvSpPr>
          <p:nvPr>
            <p:ph type="ctrTitle" sz="quarter"/>
          </p:nvPr>
        </p:nvSpPr>
        <p:spPr>
          <a:xfrm>
            <a:off x="779463" y="1447800"/>
            <a:ext cx="7678737" cy="1081088"/>
          </a:xfrm>
        </p:spPr>
        <p:txBody>
          <a:bodyPr/>
          <a:lstStyle>
            <a:lvl1pPr algn="r">
              <a:defRPr/>
            </a:lvl1pPr>
          </a:lstStyle>
          <a:p>
            <a:r>
              <a:rPr lang="en-US"/>
              <a:t>Click to edit Master title style</a:t>
            </a:r>
          </a:p>
        </p:txBody>
      </p:sp>
      <p:sp>
        <p:nvSpPr>
          <p:cNvPr id="194628" name="Rectangle 68"/>
          <p:cNvSpPr>
            <a:spLocks noGrp="1" noChangeArrowheads="1"/>
          </p:cNvSpPr>
          <p:nvPr>
            <p:ph type="subTitle" sz="quarter" idx="1"/>
          </p:nvPr>
        </p:nvSpPr>
        <p:spPr>
          <a:xfrm>
            <a:off x="4021138" y="2860675"/>
            <a:ext cx="4437062" cy="3114675"/>
          </a:xfrm>
        </p:spPr>
        <p:txBody>
          <a:bodyPr/>
          <a:lstStyle>
            <a:lvl1pPr marL="0" indent="0">
              <a:buFont typeface="Wingdings" pitchFamily="-112" charset="2"/>
              <a:buNone/>
              <a:defRPr/>
            </a:lvl1pPr>
          </a:lstStyle>
          <a:p>
            <a:r>
              <a:rPr lang="en-US"/>
              <a:t>Click to edit Master subtitle style</a:t>
            </a:r>
          </a:p>
        </p:txBody>
      </p:sp>
      <p:sp>
        <p:nvSpPr>
          <p:cNvPr id="69" name="Rectangle 69">
            <a:extLst>
              <a:ext uri="{FF2B5EF4-FFF2-40B4-BE49-F238E27FC236}">
                <a16:creationId xmlns:a16="http://schemas.microsoft.com/office/drawing/2014/main" id="{D3C841F3-B4DB-6849-84DE-A5281BCC1E71}"/>
              </a:ext>
            </a:extLst>
          </p:cNvPr>
          <p:cNvSpPr>
            <a:spLocks noGrp="1" noChangeArrowheads="1"/>
          </p:cNvSpPr>
          <p:nvPr>
            <p:ph type="dt" sz="quarter" idx="10"/>
          </p:nvPr>
        </p:nvSpPr>
        <p:spPr>
          <a:xfrm>
            <a:off x="685800" y="6248400"/>
            <a:ext cx="1905000" cy="457200"/>
          </a:xfrm>
        </p:spPr>
        <p:txBody>
          <a:bodyPr/>
          <a:lstStyle>
            <a:lvl1pPr>
              <a:defRPr/>
            </a:lvl1pPr>
          </a:lstStyle>
          <a:p>
            <a:pPr>
              <a:defRPr/>
            </a:pPr>
            <a:endParaRPr lang="en-US"/>
          </a:p>
        </p:txBody>
      </p:sp>
      <p:sp>
        <p:nvSpPr>
          <p:cNvPr id="70" name="Rectangle 70">
            <a:extLst>
              <a:ext uri="{FF2B5EF4-FFF2-40B4-BE49-F238E27FC236}">
                <a16:creationId xmlns:a16="http://schemas.microsoft.com/office/drawing/2014/main" id="{1BC25174-18D0-A74C-8010-689AC431AF7D}"/>
              </a:ext>
            </a:extLst>
          </p:cNvPr>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71" name="Rectangle 71">
            <a:extLst>
              <a:ext uri="{FF2B5EF4-FFF2-40B4-BE49-F238E27FC236}">
                <a16:creationId xmlns:a16="http://schemas.microsoft.com/office/drawing/2014/main" id="{64D10329-162F-124A-8FA2-26ABE913FE8B}"/>
              </a:ext>
            </a:extLst>
          </p:cNvPr>
          <p:cNvSpPr>
            <a:spLocks noGrp="1" noChangeArrowheads="1"/>
          </p:cNvSpPr>
          <p:nvPr>
            <p:ph type="sldNum" sz="quarter" idx="12"/>
          </p:nvPr>
        </p:nvSpPr>
        <p:spPr>
          <a:xfrm>
            <a:off x="6553200" y="6248400"/>
            <a:ext cx="1905000" cy="457200"/>
          </a:xfrm>
        </p:spPr>
        <p:txBody>
          <a:bodyPr/>
          <a:lstStyle>
            <a:lvl1pPr>
              <a:defRPr/>
            </a:lvl1pPr>
          </a:lstStyle>
          <a:p>
            <a:fld id="{D0D15C14-AEEB-4346-8FED-26A2F69E5CCA}" type="slidenum">
              <a:rPr lang="en-US" altLang="en-US"/>
              <a:pPr/>
              <a:t>‹#›</a:t>
            </a:fld>
            <a:endParaRPr lang="en-US" altLang="en-US"/>
          </a:p>
        </p:txBody>
      </p:sp>
    </p:spTree>
    <p:extLst>
      <p:ext uri="{BB962C8B-B14F-4D97-AF65-F5344CB8AC3E}">
        <p14:creationId xmlns:p14="http://schemas.microsoft.com/office/powerpoint/2010/main" val="51797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7">
            <a:extLst>
              <a:ext uri="{FF2B5EF4-FFF2-40B4-BE49-F238E27FC236}">
                <a16:creationId xmlns:a16="http://schemas.microsoft.com/office/drawing/2014/main" id="{88BA6775-E70B-E647-AFB0-5D44462BD4B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8">
            <a:extLst>
              <a:ext uri="{FF2B5EF4-FFF2-40B4-BE49-F238E27FC236}">
                <a16:creationId xmlns:a16="http://schemas.microsoft.com/office/drawing/2014/main" id="{EFE221A3-B084-AD4C-BB0D-F63226CBF05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FDBFA52C-7A5F-5048-B151-DC6A951F3881}"/>
              </a:ext>
            </a:extLst>
          </p:cNvPr>
          <p:cNvSpPr>
            <a:spLocks noGrp="1" noChangeArrowheads="1"/>
          </p:cNvSpPr>
          <p:nvPr>
            <p:ph type="sldNum" sz="quarter" idx="12"/>
          </p:nvPr>
        </p:nvSpPr>
        <p:spPr>
          <a:ln/>
        </p:spPr>
        <p:txBody>
          <a:bodyPr/>
          <a:lstStyle>
            <a:lvl1pPr>
              <a:defRPr/>
            </a:lvl1pPr>
          </a:lstStyle>
          <a:p>
            <a:fld id="{108E8C0F-08B3-C54E-B98D-00B86DD1CA61}" type="slidenum">
              <a:rPr lang="en-US" altLang="en-US"/>
              <a:pPr/>
              <a:t>‹#›</a:t>
            </a:fld>
            <a:endParaRPr lang="en-US" altLang="en-US"/>
          </a:p>
        </p:txBody>
      </p:sp>
    </p:spTree>
    <p:extLst>
      <p:ext uri="{BB962C8B-B14F-4D97-AF65-F5344CB8AC3E}">
        <p14:creationId xmlns:p14="http://schemas.microsoft.com/office/powerpoint/2010/main" val="3227511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533400"/>
            <a:ext cx="2039938"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71538" y="533400"/>
            <a:ext cx="5970587"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7">
            <a:extLst>
              <a:ext uri="{FF2B5EF4-FFF2-40B4-BE49-F238E27FC236}">
                <a16:creationId xmlns:a16="http://schemas.microsoft.com/office/drawing/2014/main" id="{40303B50-CA10-094A-A9DC-5B7EE755360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8">
            <a:extLst>
              <a:ext uri="{FF2B5EF4-FFF2-40B4-BE49-F238E27FC236}">
                <a16:creationId xmlns:a16="http://schemas.microsoft.com/office/drawing/2014/main" id="{0E58508C-53C4-3642-BF99-5F8BA686F53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9831D72B-C4E5-184A-8A99-FB135890DA1A}"/>
              </a:ext>
            </a:extLst>
          </p:cNvPr>
          <p:cNvSpPr>
            <a:spLocks noGrp="1" noChangeArrowheads="1"/>
          </p:cNvSpPr>
          <p:nvPr>
            <p:ph type="sldNum" sz="quarter" idx="12"/>
          </p:nvPr>
        </p:nvSpPr>
        <p:spPr>
          <a:ln/>
        </p:spPr>
        <p:txBody>
          <a:bodyPr/>
          <a:lstStyle>
            <a:lvl1pPr>
              <a:defRPr/>
            </a:lvl1pPr>
          </a:lstStyle>
          <a:p>
            <a:fld id="{4A2AF8C0-0977-4B4A-8BD9-D338F0F320ED}" type="slidenum">
              <a:rPr lang="en-US" altLang="en-US"/>
              <a:pPr/>
              <a:t>‹#›</a:t>
            </a:fld>
            <a:endParaRPr lang="en-US" altLang="en-US"/>
          </a:p>
        </p:txBody>
      </p:sp>
    </p:spTree>
    <p:extLst>
      <p:ext uri="{BB962C8B-B14F-4D97-AF65-F5344CB8AC3E}">
        <p14:creationId xmlns:p14="http://schemas.microsoft.com/office/powerpoint/2010/main" val="2620133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a:t>Click to edit Master title style</a:t>
            </a:r>
          </a:p>
        </p:txBody>
      </p:sp>
      <p:sp>
        <p:nvSpPr>
          <p:cNvPr id="3" name="Text Placeholder 2"/>
          <p:cNvSpPr>
            <a:spLocks noGrp="1"/>
          </p:cNvSpPr>
          <p:nvPr>
            <p:ph type="body" sz="half" idx="1"/>
          </p:nvPr>
        </p:nvSpPr>
        <p:spPr>
          <a:xfrm>
            <a:off x="912813" y="1905000"/>
            <a:ext cx="397827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43488" y="1905000"/>
            <a:ext cx="3979862"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7">
            <a:extLst>
              <a:ext uri="{FF2B5EF4-FFF2-40B4-BE49-F238E27FC236}">
                <a16:creationId xmlns:a16="http://schemas.microsoft.com/office/drawing/2014/main" id="{01DA8849-B9F4-8F4D-9897-2A42C37A478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8">
            <a:extLst>
              <a:ext uri="{FF2B5EF4-FFF2-40B4-BE49-F238E27FC236}">
                <a16:creationId xmlns:a16="http://schemas.microsoft.com/office/drawing/2014/main" id="{83CA73D2-08BE-D04F-A7B8-62C5C45234D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9">
            <a:extLst>
              <a:ext uri="{FF2B5EF4-FFF2-40B4-BE49-F238E27FC236}">
                <a16:creationId xmlns:a16="http://schemas.microsoft.com/office/drawing/2014/main" id="{58755B83-880E-E844-B50C-27022E3506EE}"/>
              </a:ext>
            </a:extLst>
          </p:cNvPr>
          <p:cNvSpPr>
            <a:spLocks noGrp="1" noChangeArrowheads="1"/>
          </p:cNvSpPr>
          <p:nvPr>
            <p:ph type="sldNum" sz="quarter" idx="12"/>
          </p:nvPr>
        </p:nvSpPr>
        <p:spPr>
          <a:ln/>
        </p:spPr>
        <p:txBody>
          <a:bodyPr/>
          <a:lstStyle>
            <a:lvl1pPr>
              <a:defRPr/>
            </a:lvl1pPr>
          </a:lstStyle>
          <a:p>
            <a:fld id="{44075072-898F-BB4A-9B8A-87E2913C7CCB}" type="slidenum">
              <a:rPr lang="en-US" altLang="en-US"/>
              <a:pPr/>
              <a:t>‹#›</a:t>
            </a:fld>
            <a:endParaRPr lang="en-US" altLang="en-US"/>
          </a:p>
        </p:txBody>
      </p:sp>
    </p:spTree>
    <p:extLst>
      <p:ext uri="{BB962C8B-B14F-4D97-AF65-F5344CB8AC3E}">
        <p14:creationId xmlns:p14="http://schemas.microsoft.com/office/powerpoint/2010/main" val="4169656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a:t>Click to edit Master title style</a:t>
            </a:r>
          </a:p>
        </p:txBody>
      </p:sp>
      <p:sp>
        <p:nvSpPr>
          <p:cNvPr id="3" name="Text Placeholder 2"/>
          <p:cNvSpPr>
            <a:spLocks noGrp="1"/>
          </p:cNvSpPr>
          <p:nvPr>
            <p:ph type="body" sz="half" idx="1"/>
          </p:nvPr>
        </p:nvSpPr>
        <p:spPr>
          <a:xfrm>
            <a:off x="912813" y="1905000"/>
            <a:ext cx="397827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043488" y="1905000"/>
            <a:ext cx="3979862" cy="4191000"/>
          </a:xfrm>
        </p:spPr>
        <p:txBody>
          <a:bodyPr/>
          <a:lstStyle/>
          <a:p>
            <a:pPr lvl="0"/>
            <a:endParaRPr lang="en-US" noProof="0"/>
          </a:p>
        </p:txBody>
      </p:sp>
      <p:sp>
        <p:nvSpPr>
          <p:cNvPr id="5" name="Rectangle 67">
            <a:extLst>
              <a:ext uri="{FF2B5EF4-FFF2-40B4-BE49-F238E27FC236}">
                <a16:creationId xmlns:a16="http://schemas.microsoft.com/office/drawing/2014/main" id="{B0B92864-B6E7-3945-948C-C7256D9F266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8">
            <a:extLst>
              <a:ext uri="{FF2B5EF4-FFF2-40B4-BE49-F238E27FC236}">
                <a16:creationId xmlns:a16="http://schemas.microsoft.com/office/drawing/2014/main" id="{40359E72-7742-5848-9FB2-9BC87A9104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9">
            <a:extLst>
              <a:ext uri="{FF2B5EF4-FFF2-40B4-BE49-F238E27FC236}">
                <a16:creationId xmlns:a16="http://schemas.microsoft.com/office/drawing/2014/main" id="{A441CC0F-7DC8-3D4D-A9EC-DD5F05B7FB53}"/>
              </a:ext>
            </a:extLst>
          </p:cNvPr>
          <p:cNvSpPr>
            <a:spLocks noGrp="1" noChangeArrowheads="1"/>
          </p:cNvSpPr>
          <p:nvPr>
            <p:ph type="sldNum" sz="quarter" idx="12"/>
          </p:nvPr>
        </p:nvSpPr>
        <p:spPr>
          <a:ln/>
        </p:spPr>
        <p:txBody>
          <a:bodyPr/>
          <a:lstStyle>
            <a:lvl1pPr>
              <a:defRPr/>
            </a:lvl1pPr>
          </a:lstStyle>
          <a:p>
            <a:fld id="{8CBFB12B-E207-E64F-B430-DEE8A32A507A}" type="slidenum">
              <a:rPr lang="en-US" altLang="en-US"/>
              <a:pPr/>
              <a:t>‹#›</a:t>
            </a:fld>
            <a:endParaRPr lang="en-US" altLang="en-US"/>
          </a:p>
        </p:txBody>
      </p:sp>
    </p:spTree>
    <p:extLst>
      <p:ext uri="{BB962C8B-B14F-4D97-AF65-F5344CB8AC3E}">
        <p14:creationId xmlns:p14="http://schemas.microsoft.com/office/powerpoint/2010/main" val="2964836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7">
            <a:extLst>
              <a:ext uri="{FF2B5EF4-FFF2-40B4-BE49-F238E27FC236}">
                <a16:creationId xmlns:a16="http://schemas.microsoft.com/office/drawing/2014/main" id="{79AA93F4-E470-B141-8D54-BF9E1AF649D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8">
            <a:extLst>
              <a:ext uri="{FF2B5EF4-FFF2-40B4-BE49-F238E27FC236}">
                <a16:creationId xmlns:a16="http://schemas.microsoft.com/office/drawing/2014/main" id="{3D20DADF-A181-284B-8F64-8A4D51828B3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ABBEE4DB-0F75-A24C-B0C2-5343B0177E88}"/>
              </a:ext>
            </a:extLst>
          </p:cNvPr>
          <p:cNvSpPr>
            <a:spLocks noGrp="1" noChangeArrowheads="1"/>
          </p:cNvSpPr>
          <p:nvPr>
            <p:ph type="sldNum" sz="quarter" idx="12"/>
          </p:nvPr>
        </p:nvSpPr>
        <p:spPr>
          <a:ln/>
        </p:spPr>
        <p:txBody>
          <a:bodyPr/>
          <a:lstStyle>
            <a:lvl1pPr>
              <a:defRPr/>
            </a:lvl1pPr>
          </a:lstStyle>
          <a:p>
            <a:fld id="{61ED2C16-4CFD-8441-8824-EF9D72F5FFBB}" type="slidenum">
              <a:rPr lang="en-US" altLang="en-US"/>
              <a:pPr/>
              <a:t>‹#›</a:t>
            </a:fld>
            <a:endParaRPr lang="en-US" altLang="en-US"/>
          </a:p>
        </p:txBody>
      </p:sp>
    </p:spTree>
    <p:extLst>
      <p:ext uri="{BB962C8B-B14F-4D97-AF65-F5344CB8AC3E}">
        <p14:creationId xmlns:p14="http://schemas.microsoft.com/office/powerpoint/2010/main" val="2522916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7">
            <a:extLst>
              <a:ext uri="{FF2B5EF4-FFF2-40B4-BE49-F238E27FC236}">
                <a16:creationId xmlns:a16="http://schemas.microsoft.com/office/drawing/2014/main" id="{6D170D8B-72C5-B74A-B470-40ACBBB47CA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8">
            <a:extLst>
              <a:ext uri="{FF2B5EF4-FFF2-40B4-BE49-F238E27FC236}">
                <a16:creationId xmlns:a16="http://schemas.microsoft.com/office/drawing/2014/main" id="{8FA66C85-2131-2146-A13F-62C935EEAF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C799DF1F-F1B3-3F47-AB25-8AA9B7175882}"/>
              </a:ext>
            </a:extLst>
          </p:cNvPr>
          <p:cNvSpPr>
            <a:spLocks noGrp="1" noChangeArrowheads="1"/>
          </p:cNvSpPr>
          <p:nvPr>
            <p:ph type="sldNum" sz="quarter" idx="12"/>
          </p:nvPr>
        </p:nvSpPr>
        <p:spPr>
          <a:ln/>
        </p:spPr>
        <p:txBody>
          <a:bodyPr/>
          <a:lstStyle>
            <a:lvl1pPr>
              <a:defRPr/>
            </a:lvl1pPr>
          </a:lstStyle>
          <a:p>
            <a:fld id="{7156A794-A11D-0C42-9760-24C219303491}" type="slidenum">
              <a:rPr lang="en-US" altLang="en-US"/>
              <a:pPr/>
              <a:t>‹#›</a:t>
            </a:fld>
            <a:endParaRPr lang="en-US" altLang="en-US"/>
          </a:p>
        </p:txBody>
      </p:sp>
    </p:spTree>
    <p:extLst>
      <p:ext uri="{BB962C8B-B14F-4D97-AF65-F5344CB8AC3E}">
        <p14:creationId xmlns:p14="http://schemas.microsoft.com/office/powerpoint/2010/main" val="275269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2813" y="1905000"/>
            <a:ext cx="39782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43488" y="1905000"/>
            <a:ext cx="3979862"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7">
            <a:extLst>
              <a:ext uri="{FF2B5EF4-FFF2-40B4-BE49-F238E27FC236}">
                <a16:creationId xmlns:a16="http://schemas.microsoft.com/office/drawing/2014/main" id="{B5F885D1-2C69-CD4F-8F70-40638F39A33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8">
            <a:extLst>
              <a:ext uri="{FF2B5EF4-FFF2-40B4-BE49-F238E27FC236}">
                <a16:creationId xmlns:a16="http://schemas.microsoft.com/office/drawing/2014/main" id="{1048A07D-CCB7-B645-BDB0-D49EC873670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9">
            <a:extLst>
              <a:ext uri="{FF2B5EF4-FFF2-40B4-BE49-F238E27FC236}">
                <a16:creationId xmlns:a16="http://schemas.microsoft.com/office/drawing/2014/main" id="{2DE24666-098A-3D42-9501-A6B2135E0571}"/>
              </a:ext>
            </a:extLst>
          </p:cNvPr>
          <p:cNvSpPr>
            <a:spLocks noGrp="1" noChangeArrowheads="1"/>
          </p:cNvSpPr>
          <p:nvPr>
            <p:ph type="sldNum" sz="quarter" idx="12"/>
          </p:nvPr>
        </p:nvSpPr>
        <p:spPr>
          <a:ln/>
        </p:spPr>
        <p:txBody>
          <a:bodyPr/>
          <a:lstStyle>
            <a:lvl1pPr>
              <a:defRPr/>
            </a:lvl1pPr>
          </a:lstStyle>
          <a:p>
            <a:fld id="{E294C0E0-403A-9644-A6D5-2A9DCB3D26D0}" type="slidenum">
              <a:rPr lang="en-US" altLang="en-US"/>
              <a:pPr/>
              <a:t>‹#›</a:t>
            </a:fld>
            <a:endParaRPr lang="en-US" altLang="en-US"/>
          </a:p>
        </p:txBody>
      </p:sp>
    </p:spTree>
    <p:extLst>
      <p:ext uri="{BB962C8B-B14F-4D97-AF65-F5344CB8AC3E}">
        <p14:creationId xmlns:p14="http://schemas.microsoft.com/office/powerpoint/2010/main" val="132732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7">
            <a:extLst>
              <a:ext uri="{FF2B5EF4-FFF2-40B4-BE49-F238E27FC236}">
                <a16:creationId xmlns:a16="http://schemas.microsoft.com/office/drawing/2014/main" id="{E0947DC1-AD73-B049-A797-24B0E8207BC2}"/>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68">
            <a:extLst>
              <a:ext uri="{FF2B5EF4-FFF2-40B4-BE49-F238E27FC236}">
                <a16:creationId xmlns:a16="http://schemas.microsoft.com/office/drawing/2014/main" id="{829E6464-4B40-A24D-AA9E-05295C023C5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9">
            <a:extLst>
              <a:ext uri="{FF2B5EF4-FFF2-40B4-BE49-F238E27FC236}">
                <a16:creationId xmlns:a16="http://schemas.microsoft.com/office/drawing/2014/main" id="{03257C46-5B8B-2046-B4D7-50AEBEA40420}"/>
              </a:ext>
            </a:extLst>
          </p:cNvPr>
          <p:cNvSpPr>
            <a:spLocks noGrp="1" noChangeArrowheads="1"/>
          </p:cNvSpPr>
          <p:nvPr>
            <p:ph type="sldNum" sz="quarter" idx="12"/>
          </p:nvPr>
        </p:nvSpPr>
        <p:spPr>
          <a:ln/>
        </p:spPr>
        <p:txBody>
          <a:bodyPr/>
          <a:lstStyle>
            <a:lvl1pPr>
              <a:defRPr/>
            </a:lvl1pPr>
          </a:lstStyle>
          <a:p>
            <a:fld id="{D56D48F3-DF73-6B4A-A39F-8C3DF0A56E06}" type="slidenum">
              <a:rPr lang="en-US" altLang="en-US"/>
              <a:pPr/>
              <a:t>‹#›</a:t>
            </a:fld>
            <a:endParaRPr lang="en-US" altLang="en-US"/>
          </a:p>
        </p:txBody>
      </p:sp>
    </p:spTree>
    <p:extLst>
      <p:ext uri="{BB962C8B-B14F-4D97-AF65-F5344CB8AC3E}">
        <p14:creationId xmlns:p14="http://schemas.microsoft.com/office/powerpoint/2010/main" val="3078954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7">
            <a:extLst>
              <a:ext uri="{FF2B5EF4-FFF2-40B4-BE49-F238E27FC236}">
                <a16:creationId xmlns:a16="http://schemas.microsoft.com/office/drawing/2014/main" id="{9B9C23F8-8ADA-4D4A-9BED-37B5F7128FC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68">
            <a:extLst>
              <a:ext uri="{FF2B5EF4-FFF2-40B4-BE49-F238E27FC236}">
                <a16:creationId xmlns:a16="http://schemas.microsoft.com/office/drawing/2014/main" id="{AFEE67C1-3AD0-5E44-A328-3C8F7B9BE3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B10A69E8-2A17-2549-9080-16F5D49BF4EA}"/>
              </a:ext>
            </a:extLst>
          </p:cNvPr>
          <p:cNvSpPr>
            <a:spLocks noGrp="1" noChangeArrowheads="1"/>
          </p:cNvSpPr>
          <p:nvPr>
            <p:ph type="sldNum" sz="quarter" idx="12"/>
          </p:nvPr>
        </p:nvSpPr>
        <p:spPr>
          <a:ln/>
        </p:spPr>
        <p:txBody>
          <a:bodyPr/>
          <a:lstStyle>
            <a:lvl1pPr>
              <a:defRPr/>
            </a:lvl1pPr>
          </a:lstStyle>
          <a:p>
            <a:fld id="{2B90CB0F-84E9-BE44-87A7-FE8782B68762}" type="slidenum">
              <a:rPr lang="en-US" altLang="en-US"/>
              <a:pPr/>
              <a:t>‹#›</a:t>
            </a:fld>
            <a:endParaRPr lang="en-US" altLang="en-US"/>
          </a:p>
        </p:txBody>
      </p:sp>
    </p:spTree>
    <p:extLst>
      <p:ext uri="{BB962C8B-B14F-4D97-AF65-F5344CB8AC3E}">
        <p14:creationId xmlns:p14="http://schemas.microsoft.com/office/powerpoint/2010/main" val="4001361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7">
            <a:extLst>
              <a:ext uri="{FF2B5EF4-FFF2-40B4-BE49-F238E27FC236}">
                <a16:creationId xmlns:a16="http://schemas.microsoft.com/office/drawing/2014/main" id="{DC203C49-204F-1F49-9813-72201F66162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68">
            <a:extLst>
              <a:ext uri="{FF2B5EF4-FFF2-40B4-BE49-F238E27FC236}">
                <a16:creationId xmlns:a16="http://schemas.microsoft.com/office/drawing/2014/main" id="{1F0822F6-4EC4-1A42-94AE-3B38C40795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9">
            <a:extLst>
              <a:ext uri="{FF2B5EF4-FFF2-40B4-BE49-F238E27FC236}">
                <a16:creationId xmlns:a16="http://schemas.microsoft.com/office/drawing/2014/main" id="{0BDB3113-66B6-E843-B70B-F84C49A3E0E3}"/>
              </a:ext>
            </a:extLst>
          </p:cNvPr>
          <p:cNvSpPr>
            <a:spLocks noGrp="1" noChangeArrowheads="1"/>
          </p:cNvSpPr>
          <p:nvPr>
            <p:ph type="sldNum" sz="quarter" idx="12"/>
          </p:nvPr>
        </p:nvSpPr>
        <p:spPr>
          <a:ln/>
        </p:spPr>
        <p:txBody>
          <a:bodyPr/>
          <a:lstStyle>
            <a:lvl1pPr>
              <a:defRPr/>
            </a:lvl1pPr>
          </a:lstStyle>
          <a:p>
            <a:fld id="{19ECA284-5434-1F48-B122-7DDD74F50C16}" type="slidenum">
              <a:rPr lang="en-US" altLang="en-US"/>
              <a:pPr/>
              <a:t>‹#›</a:t>
            </a:fld>
            <a:endParaRPr lang="en-US" altLang="en-US"/>
          </a:p>
        </p:txBody>
      </p:sp>
    </p:spTree>
    <p:extLst>
      <p:ext uri="{BB962C8B-B14F-4D97-AF65-F5344CB8AC3E}">
        <p14:creationId xmlns:p14="http://schemas.microsoft.com/office/powerpoint/2010/main" val="4140007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7">
            <a:extLst>
              <a:ext uri="{FF2B5EF4-FFF2-40B4-BE49-F238E27FC236}">
                <a16:creationId xmlns:a16="http://schemas.microsoft.com/office/drawing/2014/main" id="{89E2398D-BA16-AB40-A33A-62254F9633F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8">
            <a:extLst>
              <a:ext uri="{FF2B5EF4-FFF2-40B4-BE49-F238E27FC236}">
                <a16:creationId xmlns:a16="http://schemas.microsoft.com/office/drawing/2014/main" id="{3A585B90-1660-8C4B-A15F-A130F83283B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9">
            <a:extLst>
              <a:ext uri="{FF2B5EF4-FFF2-40B4-BE49-F238E27FC236}">
                <a16:creationId xmlns:a16="http://schemas.microsoft.com/office/drawing/2014/main" id="{ED9B8E3E-FFF3-4743-AE0B-8E5D147AFFBB}"/>
              </a:ext>
            </a:extLst>
          </p:cNvPr>
          <p:cNvSpPr>
            <a:spLocks noGrp="1" noChangeArrowheads="1"/>
          </p:cNvSpPr>
          <p:nvPr>
            <p:ph type="sldNum" sz="quarter" idx="12"/>
          </p:nvPr>
        </p:nvSpPr>
        <p:spPr>
          <a:ln/>
        </p:spPr>
        <p:txBody>
          <a:bodyPr/>
          <a:lstStyle>
            <a:lvl1pPr>
              <a:defRPr/>
            </a:lvl1pPr>
          </a:lstStyle>
          <a:p>
            <a:fld id="{8C603B0B-DAB9-C745-809C-C5A73473FFE4}" type="slidenum">
              <a:rPr lang="en-US" altLang="en-US"/>
              <a:pPr/>
              <a:t>‹#›</a:t>
            </a:fld>
            <a:endParaRPr lang="en-US" altLang="en-US"/>
          </a:p>
        </p:txBody>
      </p:sp>
    </p:spTree>
    <p:extLst>
      <p:ext uri="{BB962C8B-B14F-4D97-AF65-F5344CB8AC3E}">
        <p14:creationId xmlns:p14="http://schemas.microsoft.com/office/powerpoint/2010/main" val="2095058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7">
            <a:extLst>
              <a:ext uri="{FF2B5EF4-FFF2-40B4-BE49-F238E27FC236}">
                <a16:creationId xmlns:a16="http://schemas.microsoft.com/office/drawing/2014/main" id="{D8B518F7-8151-C74D-ABE1-87DB53CA4AD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8">
            <a:extLst>
              <a:ext uri="{FF2B5EF4-FFF2-40B4-BE49-F238E27FC236}">
                <a16:creationId xmlns:a16="http://schemas.microsoft.com/office/drawing/2014/main" id="{831E100B-D681-6C4D-BFCE-70DB143431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9">
            <a:extLst>
              <a:ext uri="{FF2B5EF4-FFF2-40B4-BE49-F238E27FC236}">
                <a16:creationId xmlns:a16="http://schemas.microsoft.com/office/drawing/2014/main" id="{AE815C9A-AA53-E141-8637-35FD73D69D4A}"/>
              </a:ext>
            </a:extLst>
          </p:cNvPr>
          <p:cNvSpPr>
            <a:spLocks noGrp="1" noChangeArrowheads="1"/>
          </p:cNvSpPr>
          <p:nvPr>
            <p:ph type="sldNum" sz="quarter" idx="12"/>
          </p:nvPr>
        </p:nvSpPr>
        <p:spPr>
          <a:ln/>
        </p:spPr>
        <p:txBody>
          <a:bodyPr/>
          <a:lstStyle>
            <a:lvl1pPr>
              <a:defRPr/>
            </a:lvl1pPr>
          </a:lstStyle>
          <a:p>
            <a:fld id="{01BD3E98-5375-8F41-BB92-4B385B96BAA4}" type="slidenum">
              <a:rPr lang="en-US" altLang="en-US"/>
              <a:pPr/>
              <a:t>‹#›</a:t>
            </a:fld>
            <a:endParaRPr lang="en-US" altLang="en-US"/>
          </a:p>
        </p:txBody>
      </p:sp>
    </p:spTree>
    <p:extLst>
      <p:ext uri="{BB962C8B-B14F-4D97-AF65-F5344CB8AC3E}">
        <p14:creationId xmlns:p14="http://schemas.microsoft.com/office/powerpoint/2010/main" val="2402622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1ABD97EF-4A4E-A841-89C1-608DFC2DC805}"/>
              </a:ext>
            </a:extLst>
          </p:cNvPr>
          <p:cNvGrpSpPr>
            <a:grpSpLocks/>
          </p:cNvGrpSpPr>
          <p:nvPr/>
        </p:nvGrpSpPr>
        <p:grpSpPr bwMode="auto">
          <a:xfrm>
            <a:off x="0" y="0"/>
            <a:ext cx="9147175" cy="6867525"/>
            <a:chOff x="0" y="0"/>
            <a:chExt cx="5762" cy="4326"/>
          </a:xfrm>
        </p:grpSpPr>
        <p:sp>
          <p:nvSpPr>
            <p:cNvPr id="1032" name="Rectangle 3">
              <a:extLst>
                <a:ext uri="{FF2B5EF4-FFF2-40B4-BE49-F238E27FC236}">
                  <a16:creationId xmlns:a16="http://schemas.microsoft.com/office/drawing/2014/main" id="{17C19D43-9768-354D-9E9E-43F73C2AFA54}"/>
                </a:ext>
              </a:extLst>
            </p:cNvPr>
            <p:cNvSpPr>
              <a:spLocks noChangeArrowheads="1"/>
            </p:cNvSpPr>
            <p:nvPr/>
          </p:nvSpPr>
          <p:spPr bwMode="hidden">
            <a:xfrm>
              <a:off x="0" y="0"/>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33" name="Rectangle 4">
              <a:extLst>
                <a:ext uri="{FF2B5EF4-FFF2-40B4-BE49-F238E27FC236}">
                  <a16:creationId xmlns:a16="http://schemas.microsoft.com/office/drawing/2014/main" id="{10532104-B4AB-394A-A5D8-D1AC14B236D6}"/>
                </a:ext>
              </a:extLst>
            </p:cNvPr>
            <p:cNvSpPr>
              <a:spLocks noChangeArrowheads="1"/>
            </p:cNvSpPr>
            <p:nvPr/>
          </p:nvSpPr>
          <p:spPr bwMode="hidden">
            <a:xfrm>
              <a:off x="9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34" name="Rectangle 5">
              <a:extLst>
                <a:ext uri="{FF2B5EF4-FFF2-40B4-BE49-F238E27FC236}">
                  <a16:creationId xmlns:a16="http://schemas.microsoft.com/office/drawing/2014/main" id="{4AA64169-16FB-9042-9469-0825C6C43A66}"/>
                </a:ext>
              </a:extLst>
            </p:cNvPr>
            <p:cNvSpPr>
              <a:spLocks noChangeArrowheads="1"/>
            </p:cNvSpPr>
            <p:nvPr/>
          </p:nvSpPr>
          <p:spPr bwMode="hidden">
            <a:xfrm>
              <a:off x="19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35" name="Rectangle 6">
              <a:extLst>
                <a:ext uri="{FF2B5EF4-FFF2-40B4-BE49-F238E27FC236}">
                  <a16:creationId xmlns:a16="http://schemas.microsoft.com/office/drawing/2014/main" id="{B9F302A7-72EE-E243-B595-43117592DC01}"/>
                </a:ext>
              </a:extLst>
            </p:cNvPr>
            <p:cNvSpPr>
              <a:spLocks noChangeArrowheads="1"/>
            </p:cNvSpPr>
            <p:nvPr/>
          </p:nvSpPr>
          <p:spPr bwMode="hidden">
            <a:xfrm>
              <a:off x="28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36" name="Rectangle 7">
              <a:extLst>
                <a:ext uri="{FF2B5EF4-FFF2-40B4-BE49-F238E27FC236}">
                  <a16:creationId xmlns:a16="http://schemas.microsoft.com/office/drawing/2014/main" id="{1B7E1543-19D5-CB4D-803F-739B39CA5539}"/>
                </a:ext>
              </a:extLst>
            </p:cNvPr>
            <p:cNvSpPr>
              <a:spLocks noChangeArrowheads="1"/>
            </p:cNvSpPr>
            <p:nvPr/>
          </p:nvSpPr>
          <p:spPr bwMode="hidden">
            <a:xfrm>
              <a:off x="38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37" name="Rectangle 8">
              <a:extLst>
                <a:ext uri="{FF2B5EF4-FFF2-40B4-BE49-F238E27FC236}">
                  <a16:creationId xmlns:a16="http://schemas.microsoft.com/office/drawing/2014/main" id="{126EA254-D494-BA4A-BF55-E4921F56C6CF}"/>
                </a:ext>
              </a:extLst>
            </p:cNvPr>
            <p:cNvSpPr>
              <a:spLocks noChangeArrowheads="1"/>
            </p:cNvSpPr>
            <p:nvPr/>
          </p:nvSpPr>
          <p:spPr bwMode="hidden">
            <a:xfrm>
              <a:off x="48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38" name="Rectangle 9">
              <a:extLst>
                <a:ext uri="{FF2B5EF4-FFF2-40B4-BE49-F238E27FC236}">
                  <a16:creationId xmlns:a16="http://schemas.microsoft.com/office/drawing/2014/main" id="{E373A758-6C51-0D49-835F-37C73C69F978}"/>
                </a:ext>
              </a:extLst>
            </p:cNvPr>
            <p:cNvSpPr>
              <a:spLocks noChangeArrowheads="1"/>
            </p:cNvSpPr>
            <p:nvPr/>
          </p:nvSpPr>
          <p:spPr bwMode="hidden">
            <a:xfrm>
              <a:off x="57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39" name="Rectangle 10">
              <a:extLst>
                <a:ext uri="{FF2B5EF4-FFF2-40B4-BE49-F238E27FC236}">
                  <a16:creationId xmlns:a16="http://schemas.microsoft.com/office/drawing/2014/main" id="{C50AFF6C-8897-394D-9EB4-4A2E8AA12E8F}"/>
                </a:ext>
              </a:extLst>
            </p:cNvPr>
            <p:cNvSpPr>
              <a:spLocks noChangeArrowheads="1"/>
            </p:cNvSpPr>
            <p:nvPr/>
          </p:nvSpPr>
          <p:spPr bwMode="hidden">
            <a:xfrm>
              <a:off x="67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40" name="Rectangle 11">
              <a:extLst>
                <a:ext uri="{FF2B5EF4-FFF2-40B4-BE49-F238E27FC236}">
                  <a16:creationId xmlns:a16="http://schemas.microsoft.com/office/drawing/2014/main" id="{BD89B7D9-9CD6-FD4B-8FEC-E499AB50A1E4}"/>
                </a:ext>
              </a:extLst>
            </p:cNvPr>
            <p:cNvSpPr>
              <a:spLocks noChangeArrowheads="1"/>
            </p:cNvSpPr>
            <p:nvPr/>
          </p:nvSpPr>
          <p:spPr bwMode="hidden">
            <a:xfrm>
              <a:off x="76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41" name="Rectangle 12">
              <a:extLst>
                <a:ext uri="{FF2B5EF4-FFF2-40B4-BE49-F238E27FC236}">
                  <a16:creationId xmlns:a16="http://schemas.microsoft.com/office/drawing/2014/main" id="{1DC4D47E-A75C-BC49-9660-21CF17A6B41F}"/>
                </a:ext>
              </a:extLst>
            </p:cNvPr>
            <p:cNvSpPr>
              <a:spLocks noChangeArrowheads="1"/>
            </p:cNvSpPr>
            <p:nvPr/>
          </p:nvSpPr>
          <p:spPr bwMode="hidden">
            <a:xfrm>
              <a:off x="86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42" name="Rectangle 13">
              <a:extLst>
                <a:ext uri="{FF2B5EF4-FFF2-40B4-BE49-F238E27FC236}">
                  <a16:creationId xmlns:a16="http://schemas.microsoft.com/office/drawing/2014/main" id="{D7115487-6752-B942-84C6-D4C38C46F9C6}"/>
                </a:ext>
              </a:extLst>
            </p:cNvPr>
            <p:cNvSpPr>
              <a:spLocks noChangeArrowheads="1"/>
            </p:cNvSpPr>
            <p:nvPr/>
          </p:nvSpPr>
          <p:spPr bwMode="hidden">
            <a:xfrm>
              <a:off x="96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43" name="Rectangle 14">
              <a:extLst>
                <a:ext uri="{FF2B5EF4-FFF2-40B4-BE49-F238E27FC236}">
                  <a16:creationId xmlns:a16="http://schemas.microsoft.com/office/drawing/2014/main" id="{64F5544A-9F38-3448-890A-95A3843A4D20}"/>
                </a:ext>
              </a:extLst>
            </p:cNvPr>
            <p:cNvSpPr>
              <a:spLocks noChangeArrowheads="1"/>
            </p:cNvSpPr>
            <p:nvPr/>
          </p:nvSpPr>
          <p:spPr bwMode="hidden">
            <a:xfrm>
              <a:off x="105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44" name="Rectangle 15">
              <a:extLst>
                <a:ext uri="{FF2B5EF4-FFF2-40B4-BE49-F238E27FC236}">
                  <a16:creationId xmlns:a16="http://schemas.microsoft.com/office/drawing/2014/main" id="{1E79E14D-B3DD-0B47-BBCE-1E4041B3C70A}"/>
                </a:ext>
              </a:extLst>
            </p:cNvPr>
            <p:cNvSpPr>
              <a:spLocks noChangeArrowheads="1"/>
            </p:cNvSpPr>
            <p:nvPr/>
          </p:nvSpPr>
          <p:spPr bwMode="hidden">
            <a:xfrm>
              <a:off x="115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45" name="Rectangle 16">
              <a:extLst>
                <a:ext uri="{FF2B5EF4-FFF2-40B4-BE49-F238E27FC236}">
                  <a16:creationId xmlns:a16="http://schemas.microsoft.com/office/drawing/2014/main" id="{C3592EA2-894A-B543-AD11-A59D088C796B}"/>
                </a:ext>
              </a:extLst>
            </p:cNvPr>
            <p:cNvSpPr>
              <a:spLocks noChangeArrowheads="1"/>
            </p:cNvSpPr>
            <p:nvPr/>
          </p:nvSpPr>
          <p:spPr bwMode="hidden">
            <a:xfrm>
              <a:off x="124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46" name="Rectangle 17">
              <a:extLst>
                <a:ext uri="{FF2B5EF4-FFF2-40B4-BE49-F238E27FC236}">
                  <a16:creationId xmlns:a16="http://schemas.microsoft.com/office/drawing/2014/main" id="{BBFE1845-122C-3B4E-97D4-467EBD0FDF6E}"/>
                </a:ext>
              </a:extLst>
            </p:cNvPr>
            <p:cNvSpPr>
              <a:spLocks noChangeArrowheads="1"/>
            </p:cNvSpPr>
            <p:nvPr/>
          </p:nvSpPr>
          <p:spPr bwMode="hidden">
            <a:xfrm>
              <a:off x="134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47" name="Rectangle 18">
              <a:extLst>
                <a:ext uri="{FF2B5EF4-FFF2-40B4-BE49-F238E27FC236}">
                  <a16:creationId xmlns:a16="http://schemas.microsoft.com/office/drawing/2014/main" id="{29397189-2D8F-5C47-9B4E-1FEEBEF9DC9B}"/>
                </a:ext>
              </a:extLst>
            </p:cNvPr>
            <p:cNvSpPr>
              <a:spLocks noChangeArrowheads="1"/>
            </p:cNvSpPr>
            <p:nvPr/>
          </p:nvSpPr>
          <p:spPr bwMode="hidden">
            <a:xfrm>
              <a:off x="144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48" name="Rectangle 19">
              <a:extLst>
                <a:ext uri="{FF2B5EF4-FFF2-40B4-BE49-F238E27FC236}">
                  <a16:creationId xmlns:a16="http://schemas.microsoft.com/office/drawing/2014/main" id="{2DF62F9A-2FA2-5E4A-8826-A6D8FCBC94F5}"/>
                </a:ext>
              </a:extLst>
            </p:cNvPr>
            <p:cNvSpPr>
              <a:spLocks noChangeArrowheads="1"/>
            </p:cNvSpPr>
            <p:nvPr/>
          </p:nvSpPr>
          <p:spPr bwMode="hidden">
            <a:xfrm>
              <a:off x="153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49" name="Rectangle 20">
              <a:extLst>
                <a:ext uri="{FF2B5EF4-FFF2-40B4-BE49-F238E27FC236}">
                  <a16:creationId xmlns:a16="http://schemas.microsoft.com/office/drawing/2014/main" id="{31506F0B-D176-2647-BB79-BB1538189A07}"/>
                </a:ext>
              </a:extLst>
            </p:cNvPr>
            <p:cNvSpPr>
              <a:spLocks noChangeArrowheads="1"/>
            </p:cNvSpPr>
            <p:nvPr/>
          </p:nvSpPr>
          <p:spPr bwMode="hidden">
            <a:xfrm>
              <a:off x="163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50" name="Rectangle 21">
              <a:extLst>
                <a:ext uri="{FF2B5EF4-FFF2-40B4-BE49-F238E27FC236}">
                  <a16:creationId xmlns:a16="http://schemas.microsoft.com/office/drawing/2014/main" id="{E7EB8816-C7AC-C840-B54A-4F13400D0396}"/>
                </a:ext>
              </a:extLst>
            </p:cNvPr>
            <p:cNvSpPr>
              <a:spLocks noChangeArrowheads="1"/>
            </p:cNvSpPr>
            <p:nvPr/>
          </p:nvSpPr>
          <p:spPr bwMode="hidden">
            <a:xfrm>
              <a:off x="172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51" name="Rectangle 22">
              <a:extLst>
                <a:ext uri="{FF2B5EF4-FFF2-40B4-BE49-F238E27FC236}">
                  <a16:creationId xmlns:a16="http://schemas.microsoft.com/office/drawing/2014/main" id="{C179D73B-D360-1848-B0B1-2F0C7AEBDE67}"/>
                </a:ext>
              </a:extLst>
            </p:cNvPr>
            <p:cNvSpPr>
              <a:spLocks noChangeArrowheads="1"/>
            </p:cNvSpPr>
            <p:nvPr/>
          </p:nvSpPr>
          <p:spPr bwMode="hidden">
            <a:xfrm>
              <a:off x="182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52" name="Rectangle 23">
              <a:extLst>
                <a:ext uri="{FF2B5EF4-FFF2-40B4-BE49-F238E27FC236}">
                  <a16:creationId xmlns:a16="http://schemas.microsoft.com/office/drawing/2014/main" id="{3342E399-A1ED-8443-959A-ACCABFAF1403}"/>
                </a:ext>
              </a:extLst>
            </p:cNvPr>
            <p:cNvSpPr>
              <a:spLocks noChangeArrowheads="1"/>
            </p:cNvSpPr>
            <p:nvPr/>
          </p:nvSpPr>
          <p:spPr bwMode="hidden">
            <a:xfrm>
              <a:off x="192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53" name="Rectangle 24">
              <a:extLst>
                <a:ext uri="{FF2B5EF4-FFF2-40B4-BE49-F238E27FC236}">
                  <a16:creationId xmlns:a16="http://schemas.microsoft.com/office/drawing/2014/main" id="{1C35501C-1CD9-E04C-AA2C-9CBE5242625D}"/>
                </a:ext>
              </a:extLst>
            </p:cNvPr>
            <p:cNvSpPr>
              <a:spLocks noChangeArrowheads="1"/>
            </p:cNvSpPr>
            <p:nvPr/>
          </p:nvSpPr>
          <p:spPr bwMode="hidden">
            <a:xfrm>
              <a:off x="201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54" name="Rectangle 25">
              <a:extLst>
                <a:ext uri="{FF2B5EF4-FFF2-40B4-BE49-F238E27FC236}">
                  <a16:creationId xmlns:a16="http://schemas.microsoft.com/office/drawing/2014/main" id="{E51FF7A9-8560-E84E-A446-2406A48BB27B}"/>
                </a:ext>
              </a:extLst>
            </p:cNvPr>
            <p:cNvSpPr>
              <a:spLocks noChangeArrowheads="1"/>
            </p:cNvSpPr>
            <p:nvPr/>
          </p:nvSpPr>
          <p:spPr bwMode="hidden">
            <a:xfrm>
              <a:off x="211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55" name="Rectangle 26">
              <a:extLst>
                <a:ext uri="{FF2B5EF4-FFF2-40B4-BE49-F238E27FC236}">
                  <a16:creationId xmlns:a16="http://schemas.microsoft.com/office/drawing/2014/main" id="{5ECF6E7F-4ACE-7C4A-9CFB-E5D41361480C}"/>
                </a:ext>
              </a:extLst>
            </p:cNvPr>
            <p:cNvSpPr>
              <a:spLocks noChangeArrowheads="1"/>
            </p:cNvSpPr>
            <p:nvPr/>
          </p:nvSpPr>
          <p:spPr bwMode="hidden">
            <a:xfrm>
              <a:off x="220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56" name="Rectangle 27">
              <a:extLst>
                <a:ext uri="{FF2B5EF4-FFF2-40B4-BE49-F238E27FC236}">
                  <a16:creationId xmlns:a16="http://schemas.microsoft.com/office/drawing/2014/main" id="{643660F9-B103-2541-B88A-D030456A22CF}"/>
                </a:ext>
              </a:extLst>
            </p:cNvPr>
            <p:cNvSpPr>
              <a:spLocks noChangeArrowheads="1"/>
            </p:cNvSpPr>
            <p:nvPr/>
          </p:nvSpPr>
          <p:spPr bwMode="hidden">
            <a:xfrm>
              <a:off x="230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57" name="Rectangle 28">
              <a:extLst>
                <a:ext uri="{FF2B5EF4-FFF2-40B4-BE49-F238E27FC236}">
                  <a16:creationId xmlns:a16="http://schemas.microsoft.com/office/drawing/2014/main" id="{17D451A7-73E4-A641-9EC4-5D31038F7AD3}"/>
                </a:ext>
              </a:extLst>
            </p:cNvPr>
            <p:cNvSpPr>
              <a:spLocks noChangeArrowheads="1"/>
            </p:cNvSpPr>
            <p:nvPr/>
          </p:nvSpPr>
          <p:spPr bwMode="hidden">
            <a:xfrm>
              <a:off x="240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58" name="Rectangle 29">
              <a:extLst>
                <a:ext uri="{FF2B5EF4-FFF2-40B4-BE49-F238E27FC236}">
                  <a16:creationId xmlns:a16="http://schemas.microsoft.com/office/drawing/2014/main" id="{DBA77D9F-75B5-214E-80D0-B49D57F2D3DE}"/>
                </a:ext>
              </a:extLst>
            </p:cNvPr>
            <p:cNvSpPr>
              <a:spLocks noChangeArrowheads="1"/>
            </p:cNvSpPr>
            <p:nvPr/>
          </p:nvSpPr>
          <p:spPr bwMode="hidden">
            <a:xfrm>
              <a:off x="249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59" name="Rectangle 30">
              <a:extLst>
                <a:ext uri="{FF2B5EF4-FFF2-40B4-BE49-F238E27FC236}">
                  <a16:creationId xmlns:a16="http://schemas.microsoft.com/office/drawing/2014/main" id="{4CAD8B3D-2018-9046-9274-A6BF3BB82927}"/>
                </a:ext>
              </a:extLst>
            </p:cNvPr>
            <p:cNvSpPr>
              <a:spLocks noChangeArrowheads="1"/>
            </p:cNvSpPr>
            <p:nvPr/>
          </p:nvSpPr>
          <p:spPr bwMode="hidden">
            <a:xfrm>
              <a:off x="259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60" name="Rectangle 31">
              <a:extLst>
                <a:ext uri="{FF2B5EF4-FFF2-40B4-BE49-F238E27FC236}">
                  <a16:creationId xmlns:a16="http://schemas.microsoft.com/office/drawing/2014/main" id="{38748C24-29AB-C545-8A6E-4B0AF5EA49AB}"/>
                </a:ext>
              </a:extLst>
            </p:cNvPr>
            <p:cNvSpPr>
              <a:spLocks noChangeArrowheads="1"/>
            </p:cNvSpPr>
            <p:nvPr/>
          </p:nvSpPr>
          <p:spPr bwMode="hidden">
            <a:xfrm>
              <a:off x="268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61" name="Rectangle 32">
              <a:extLst>
                <a:ext uri="{FF2B5EF4-FFF2-40B4-BE49-F238E27FC236}">
                  <a16:creationId xmlns:a16="http://schemas.microsoft.com/office/drawing/2014/main" id="{08063F21-230F-7B44-B87C-19DEC6402C24}"/>
                </a:ext>
              </a:extLst>
            </p:cNvPr>
            <p:cNvSpPr>
              <a:spLocks noChangeArrowheads="1"/>
            </p:cNvSpPr>
            <p:nvPr/>
          </p:nvSpPr>
          <p:spPr bwMode="hidden">
            <a:xfrm>
              <a:off x="278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62" name="Rectangle 33">
              <a:extLst>
                <a:ext uri="{FF2B5EF4-FFF2-40B4-BE49-F238E27FC236}">
                  <a16:creationId xmlns:a16="http://schemas.microsoft.com/office/drawing/2014/main" id="{BDBA4C19-99EB-7649-B558-796E2C8B5334}"/>
                </a:ext>
              </a:extLst>
            </p:cNvPr>
            <p:cNvSpPr>
              <a:spLocks noChangeArrowheads="1"/>
            </p:cNvSpPr>
            <p:nvPr/>
          </p:nvSpPr>
          <p:spPr bwMode="hidden">
            <a:xfrm>
              <a:off x="288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63" name="Rectangle 34">
              <a:extLst>
                <a:ext uri="{FF2B5EF4-FFF2-40B4-BE49-F238E27FC236}">
                  <a16:creationId xmlns:a16="http://schemas.microsoft.com/office/drawing/2014/main" id="{EDA81F52-BD38-3D49-8305-96D7776307EA}"/>
                </a:ext>
              </a:extLst>
            </p:cNvPr>
            <p:cNvSpPr>
              <a:spLocks noChangeArrowheads="1"/>
            </p:cNvSpPr>
            <p:nvPr/>
          </p:nvSpPr>
          <p:spPr bwMode="hidden">
            <a:xfrm>
              <a:off x="297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64" name="Rectangle 35">
              <a:extLst>
                <a:ext uri="{FF2B5EF4-FFF2-40B4-BE49-F238E27FC236}">
                  <a16:creationId xmlns:a16="http://schemas.microsoft.com/office/drawing/2014/main" id="{794D3A74-033C-BD45-946B-EBDAB520A7BA}"/>
                </a:ext>
              </a:extLst>
            </p:cNvPr>
            <p:cNvSpPr>
              <a:spLocks noChangeArrowheads="1"/>
            </p:cNvSpPr>
            <p:nvPr/>
          </p:nvSpPr>
          <p:spPr bwMode="hidden">
            <a:xfrm>
              <a:off x="307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65" name="Rectangle 36">
              <a:extLst>
                <a:ext uri="{FF2B5EF4-FFF2-40B4-BE49-F238E27FC236}">
                  <a16:creationId xmlns:a16="http://schemas.microsoft.com/office/drawing/2014/main" id="{F2B9FEE4-6D71-3A44-AEC8-6A4C2DFFC2A2}"/>
                </a:ext>
              </a:extLst>
            </p:cNvPr>
            <p:cNvSpPr>
              <a:spLocks noChangeArrowheads="1"/>
            </p:cNvSpPr>
            <p:nvPr/>
          </p:nvSpPr>
          <p:spPr bwMode="hidden">
            <a:xfrm>
              <a:off x="316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66" name="Rectangle 37">
              <a:extLst>
                <a:ext uri="{FF2B5EF4-FFF2-40B4-BE49-F238E27FC236}">
                  <a16:creationId xmlns:a16="http://schemas.microsoft.com/office/drawing/2014/main" id="{A54E90B9-37C2-584D-B376-FE7122213EB7}"/>
                </a:ext>
              </a:extLst>
            </p:cNvPr>
            <p:cNvSpPr>
              <a:spLocks noChangeArrowheads="1"/>
            </p:cNvSpPr>
            <p:nvPr/>
          </p:nvSpPr>
          <p:spPr bwMode="hidden">
            <a:xfrm>
              <a:off x="326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67" name="Rectangle 38">
              <a:extLst>
                <a:ext uri="{FF2B5EF4-FFF2-40B4-BE49-F238E27FC236}">
                  <a16:creationId xmlns:a16="http://schemas.microsoft.com/office/drawing/2014/main" id="{99F9FB40-376F-624F-BBCB-DC3CB06F3F02}"/>
                </a:ext>
              </a:extLst>
            </p:cNvPr>
            <p:cNvSpPr>
              <a:spLocks noChangeArrowheads="1"/>
            </p:cNvSpPr>
            <p:nvPr/>
          </p:nvSpPr>
          <p:spPr bwMode="hidden">
            <a:xfrm>
              <a:off x="336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68" name="Rectangle 39">
              <a:extLst>
                <a:ext uri="{FF2B5EF4-FFF2-40B4-BE49-F238E27FC236}">
                  <a16:creationId xmlns:a16="http://schemas.microsoft.com/office/drawing/2014/main" id="{569228E4-D8B4-654B-A6AE-92772AB6E0C8}"/>
                </a:ext>
              </a:extLst>
            </p:cNvPr>
            <p:cNvSpPr>
              <a:spLocks noChangeArrowheads="1"/>
            </p:cNvSpPr>
            <p:nvPr/>
          </p:nvSpPr>
          <p:spPr bwMode="hidden">
            <a:xfrm>
              <a:off x="345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69" name="Rectangle 40">
              <a:extLst>
                <a:ext uri="{FF2B5EF4-FFF2-40B4-BE49-F238E27FC236}">
                  <a16:creationId xmlns:a16="http://schemas.microsoft.com/office/drawing/2014/main" id="{83AE1A01-3658-DA45-B614-F6520ED928CE}"/>
                </a:ext>
              </a:extLst>
            </p:cNvPr>
            <p:cNvSpPr>
              <a:spLocks noChangeArrowheads="1"/>
            </p:cNvSpPr>
            <p:nvPr/>
          </p:nvSpPr>
          <p:spPr bwMode="hidden">
            <a:xfrm>
              <a:off x="355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70" name="Rectangle 41">
              <a:extLst>
                <a:ext uri="{FF2B5EF4-FFF2-40B4-BE49-F238E27FC236}">
                  <a16:creationId xmlns:a16="http://schemas.microsoft.com/office/drawing/2014/main" id="{4DE40043-4870-D244-BCA2-AC4DB4655AF4}"/>
                </a:ext>
              </a:extLst>
            </p:cNvPr>
            <p:cNvSpPr>
              <a:spLocks noChangeArrowheads="1"/>
            </p:cNvSpPr>
            <p:nvPr/>
          </p:nvSpPr>
          <p:spPr bwMode="hidden">
            <a:xfrm>
              <a:off x="364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71" name="Rectangle 42">
              <a:extLst>
                <a:ext uri="{FF2B5EF4-FFF2-40B4-BE49-F238E27FC236}">
                  <a16:creationId xmlns:a16="http://schemas.microsoft.com/office/drawing/2014/main" id="{C35E41C9-018B-EE48-87E2-AB39B917404E}"/>
                </a:ext>
              </a:extLst>
            </p:cNvPr>
            <p:cNvSpPr>
              <a:spLocks noChangeArrowheads="1"/>
            </p:cNvSpPr>
            <p:nvPr/>
          </p:nvSpPr>
          <p:spPr bwMode="hidden">
            <a:xfrm>
              <a:off x="374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72" name="Rectangle 43">
              <a:extLst>
                <a:ext uri="{FF2B5EF4-FFF2-40B4-BE49-F238E27FC236}">
                  <a16:creationId xmlns:a16="http://schemas.microsoft.com/office/drawing/2014/main" id="{2B93FC61-9CE9-0A47-915D-C3D3D8D2D0F9}"/>
                </a:ext>
              </a:extLst>
            </p:cNvPr>
            <p:cNvSpPr>
              <a:spLocks noChangeArrowheads="1"/>
            </p:cNvSpPr>
            <p:nvPr/>
          </p:nvSpPr>
          <p:spPr bwMode="hidden">
            <a:xfrm>
              <a:off x="384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73" name="Rectangle 44">
              <a:extLst>
                <a:ext uri="{FF2B5EF4-FFF2-40B4-BE49-F238E27FC236}">
                  <a16:creationId xmlns:a16="http://schemas.microsoft.com/office/drawing/2014/main" id="{F9DA7A3F-1088-6A42-9F87-902A97E72ADB}"/>
                </a:ext>
              </a:extLst>
            </p:cNvPr>
            <p:cNvSpPr>
              <a:spLocks noChangeArrowheads="1"/>
            </p:cNvSpPr>
            <p:nvPr/>
          </p:nvSpPr>
          <p:spPr bwMode="hidden">
            <a:xfrm>
              <a:off x="393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74" name="Rectangle 45">
              <a:extLst>
                <a:ext uri="{FF2B5EF4-FFF2-40B4-BE49-F238E27FC236}">
                  <a16:creationId xmlns:a16="http://schemas.microsoft.com/office/drawing/2014/main" id="{FD700E6A-A46D-5449-9FE1-9DA49E945115}"/>
                </a:ext>
              </a:extLst>
            </p:cNvPr>
            <p:cNvSpPr>
              <a:spLocks noChangeArrowheads="1"/>
            </p:cNvSpPr>
            <p:nvPr/>
          </p:nvSpPr>
          <p:spPr bwMode="hidden">
            <a:xfrm>
              <a:off x="403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75" name="Rectangle 46">
              <a:extLst>
                <a:ext uri="{FF2B5EF4-FFF2-40B4-BE49-F238E27FC236}">
                  <a16:creationId xmlns:a16="http://schemas.microsoft.com/office/drawing/2014/main" id="{8597DE2E-DA5E-4D45-B8D4-7F2A9E7A6F3D}"/>
                </a:ext>
              </a:extLst>
            </p:cNvPr>
            <p:cNvSpPr>
              <a:spLocks noChangeArrowheads="1"/>
            </p:cNvSpPr>
            <p:nvPr/>
          </p:nvSpPr>
          <p:spPr bwMode="hidden">
            <a:xfrm>
              <a:off x="412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76" name="Rectangle 47">
              <a:extLst>
                <a:ext uri="{FF2B5EF4-FFF2-40B4-BE49-F238E27FC236}">
                  <a16:creationId xmlns:a16="http://schemas.microsoft.com/office/drawing/2014/main" id="{D0C332A6-CD02-5341-8A1E-6FEAD5A0EF30}"/>
                </a:ext>
              </a:extLst>
            </p:cNvPr>
            <p:cNvSpPr>
              <a:spLocks noChangeArrowheads="1"/>
            </p:cNvSpPr>
            <p:nvPr/>
          </p:nvSpPr>
          <p:spPr bwMode="hidden">
            <a:xfrm>
              <a:off x="422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77" name="Rectangle 48">
              <a:extLst>
                <a:ext uri="{FF2B5EF4-FFF2-40B4-BE49-F238E27FC236}">
                  <a16:creationId xmlns:a16="http://schemas.microsoft.com/office/drawing/2014/main" id="{9A0B674C-ADA4-DA49-AD10-FC7437670802}"/>
                </a:ext>
              </a:extLst>
            </p:cNvPr>
            <p:cNvSpPr>
              <a:spLocks noChangeArrowheads="1"/>
            </p:cNvSpPr>
            <p:nvPr/>
          </p:nvSpPr>
          <p:spPr bwMode="hidden">
            <a:xfrm>
              <a:off x="432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78" name="Rectangle 49">
              <a:extLst>
                <a:ext uri="{FF2B5EF4-FFF2-40B4-BE49-F238E27FC236}">
                  <a16:creationId xmlns:a16="http://schemas.microsoft.com/office/drawing/2014/main" id="{C3115C0A-8549-574A-ADC6-90F4799A9D5B}"/>
                </a:ext>
              </a:extLst>
            </p:cNvPr>
            <p:cNvSpPr>
              <a:spLocks noChangeArrowheads="1"/>
            </p:cNvSpPr>
            <p:nvPr/>
          </p:nvSpPr>
          <p:spPr bwMode="hidden">
            <a:xfrm>
              <a:off x="441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79" name="Rectangle 50">
              <a:extLst>
                <a:ext uri="{FF2B5EF4-FFF2-40B4-BE49-F238E27FC236}">
                  <a16:creationId xmlns:a16="http://schemas.microsoft.com/office/drawing/2014/main" id="{FE717BED-D028-3F49-9613-EB49C93FD441}"/>
                </a:ext>
              </a:extLst>
            </p:cNvPr>
            <p:cNvSpPr>
              <a:spLocks noChangeArrowheads="1"/>
            </p:cNvSpPr>
            <p:nvPr/>
          </p:nvSpPr>
          <p:spPr bwMode="hidden">
            <a:xfrm>
              <a:off x="451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80" name="Rectangle 51">
              <a:extLst>
                <a:ext uri="{FF2B5EF4-FFF2-40B4-BE49-F238E27FC236}">
                  <a16:creationId xmlns:a16="http://schemas.microsoft.com/office/drawing/2014/main" id="{A057D268-9489-4543-933B-66E23FAA0883}"/>
                </a:ext>
              </a:extLst>
            </p:cNvPr>
            <p:cNvSpPr>
              <a:spLocks noChangeArrowheads="1"/>
            </p:cNvSpPr>
            <p:nvPr/>
          </p:nvSpPr>
          <p:spPr bwMode="hidden">
            <a:xfrm>
              <a:off x="460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81" name="Rectangle 52">
              <a:extLst>
                <a:ext uri="{FF2B5EF4-FFF2-40B4-BE49-F238E27FC236}">
                  <a16:creationId xmlns:a16="http://schemas.microsoft.com/office/drawing/2014/main" id="{14E0AD3D-FE74-DF43-9C86-22168AD895F3}"/>
                </a:ext>
              </a:extLst>
            </p:cNvPr>
            <p:cNvSpPr>
              <a:spLocks noChangeArrowheads="1"/>
            </p:cNvSpPr>
            <p:nvPr/>
          </p:nvSpPr>
          <p:spPr bwMode="hidden">
            <a:xfrm>
              <a:off x="470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82" name="Rectangle 53">
              <a:extLst>
                <a:ext uri="{FF2B5EF4-FFF2-40B4-BE49-F238E27FC236}">
                  <a16:creationId xmlns:a16="http://schemas.microsoft.com/office/drawing/2014/main" id="{92796EB9-B1F6-C54E-B47C-B914F76292F2}"/>
                </a:ext>
              </a:extLst>
            </p:cNvPr>
            <p:cNvSpPr>
              <a:spLocks noChangeArrowheads="1"/>
            </p:cNvSpPr>
            <p:nvPr/>
          </p:nvSpPr>
          <p:spPr bwMode="hidden">
            <a:xfrm>
              <a:off x="480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83" name="Rectangle 54">
              <a:extLst>
                <a:ext uri="{FF2B5EF4-FFF2-40B4-BE49-F238E27FC236}">
                  <a16:creationId xmlns:a16="http://schemas.microsoft.com/office/drawing/2014/main" id="{2FE38381-B172-954F-A982-C6613A687DDA}"/>
                </a:ext>
              </a:extLst>
            </p:cNvPr>
            <p:cNvSpPr>
              <a:spLocks noChangeArrowheads="1"/>
            </p:cNvSpPr>
            <p:nvPr/>
          </p:nvSpPr>
          <p:spPr bwMode="hidden">
            <a:xfrm>
              <a:off x="489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84" name="Rectangle 55">
              <a:extLst>
                <a:ext uri="{FF2B5EF4-FFF2-40B4-BE49-F238E27FC236}">
                  <a16:creationId xmlns:a16="http://schemas.microsoft.com/office/drawing/2014/main" id="{E75D5FDC-A83C-634E-9E41-C04EB3AB1920}"/>
                </a:ext>
              </a:extLst>
            </p:cNvPr>
            <p:cNvSpPr>
              <a:spLocks noChangeArrowheads="1"/>
            </p:cNvSpPr>
            <p:nvPr/>
          </p:nvSpPr>
          <p:spPr bwMode="hidden">
            <a:xfrm>
              <a:off x="499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85" name="Rectangle 56">
              <a:extLst>
                <a:ext uri="{FF2B5EF4-FFF2-40B4-BE49-F238E27FC236}">
                  <a16:creationId xmlns:a16="http://schemas.microsoft.com/office/drawing/2014/main" id="{1C25CE41-4B35-DA4D-96B3-15D97EA20139}"/>
                </a:ext>
              </a:extLst>
            </p:cNvPr>
            <p:cNvSpPr>
              <a:spLocks noChangeArrowheads="1"/>
            </p:cNvSpPr>
            <p:nvPr/>
          </p:nvSpPr>
          <p:spPr bwMode="hidden">
            <a:xfrm>
              <a:off x="508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86" name="Rectangle 57">
              <a:extLst>
                <a:ext uri="{FF2B5EF4-FFF2-40B4-BE49-F238E27FC236}">
                  <a16:creationId xmlns:a16="http://schemas.microsoft.com/office/drawing/2014/main" id="{A8C7EA9E-9759-844E-81E5-C29851C21C98}"/>
                </a:ext>
              </a:extLst>
            </p:cNvPr>
            <p:cNvSpPr>
              <a:spLocks noChangeArrowheads="1"/>
            </p:cNvSpPr>
            <p:nvPr/>
          </p:nvSpPr>
          <p:spPr bwMode="hidden">
            <a:xfrm>
              <a:off x="518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87" name="Rectangle 58">
              <a:extLst>
                <a:ext uri="{FF2B5EF4-FFF2-40B4-BE49-F238E27FC236}">
                  <a16:creationId xmlns:a16="http://schemas.microsoft.com/office/drawing/2014/main" id="{767F4BE0-435B-3C49-BFBE-50AB32FF2B39}"/>
                </a:ext>
              </a:extLst>
            </p:cNvPr>
            <p:cNvSpPr>
              <a:spLocks noChangeArrowheads="1"/>
            </p:cNvSpPr>
            <p:nvPr/>
          </p:nvSpPr>
          <p:spPr bwMode="hidden">
            <a:xfrm>
              <a:off x="5280"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88" name="Rectangle 59">
              <a:extLst>
                <a:ext uri="{FF2B5EF4-FFF2-40B4-BE49-F238E27FC236}">
                  <a16:creationId xmlns:a16="http://schemas.microsoft.com/office/drawing/2014/main" id="{044EF26D-0128-8445-9C6D-591049288426}"/>
                </a:ext>
              </a:extLst>
            </p:cNvPr>
            <p:cNvSpPr>
              <a:spLocks noChangeArrowheads="1"/>
            </p:cNvSpPr>
            <p:nvPr/>
          </p:nvSpPr>
          <p:spPr bwMode="hidden">
            <a:xfrm>
              <a:off x="5376"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89" name="Rectangle 60">
              <a:extLst>
                <a:ext uri="{FF2B5EF4-FFF2-40B4-BE49-F238E27FC236}">
                  <a16:creationId xmlns:a16="http://schemas.microsoft.com/office/drawing/2014/main" id="{F5970158-A4C4-0548-8F8E-BF456A21B91A}"/>
                </a:ext>
              </a:extLst>
            </p:cNvPr>
            <p:cNvSpPr>
              <a:spLocks noChangeArrowheads="1"/>
            </p:cNvSpPr>
            <p:nvPr/>
          </p:nvSpPr>
          <p:spPr bwMode="hidden">
            <a:xfrm>
              <a:off x="5472"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90" name="Rectangle 61">
              <a:extLst>
                <a:ext uri="{FF2B5EF4-FFF2-40B4-BE49-F238E27FC236}">
                  <a16:creationId xmlns:a16="http://schemas.microsoft.com/office/drawing/2014/main" id="{DAD0498E-3367-8D46-BD29-50A269E07214}"/>
                </a:ext>
              </a:extLst>
            </p:cNvPr>
            <p:cNvSpPr>
              <a:spLocks noChangeArrowheads="1"/>
            </p:cNvSpPr>
            <p:nvPr/>
          </p:nvSpPr>
          <p:spPr bwMode="hidden">
            <a:xfrm>
              <a:off x="5568"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91" name="Rectangle 62">
              <a:extLst>
                <a:ext uri="{FF2B5EF4-FFF2-40B4-BE49-F238E27FC236}">
                  <a16:creationId xmlns:a16="http://schemas.microsoft.com/office/drawing/2014/main" id="{F5A814E9-E0FB-DB46-A8B4-E62A8EFB644A}"/>
                </a:ext>
              </a:extLst>
            </p:cNvPr>
            <p:cNvSpPr>
              <a:spLocks noChangeArrowheads="1"/>
            </p:cNvSpPr>
            <p:nvPr/>
          </p:nvSpPr>
          <p:spPr bwMode="hidden">
            <a:xfrm>
              <a:off x="5664" y="6"/>
              <a:ext cx="48"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92" name="Rectangle 63">
              <a:extLst>
                <a:ext uri="{FF2B5EF4-FFF2-40B4-BE49-F238E27FC236}">
                  <a16:creationId xmlns:a16="http://schemas.microsoft.com/office/drawing/2014/main" id="{A2ACD1A4-7B96-E64A-9EEF-0861DE274E20}"/>
                </a:ext>
              </a:extLst>
            </p:cNvPr>
            <p:cNvSpPr>
              <a:spLocks noChangeArrowheads="1"/>
            </p:cNvSpPr>
            <p:nvPr/>
          </p:nvSpPr>
          <p:spPr bwMode="hidden">
            <a:xfrm>
              <a:off x="431" y="0"/>
              <a:ext cx="5331" cy="432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sp>
          <p:nvSpPr>
            <p:cNvPr id="1093" name="Rectangle 64">
              <a:extLst>
                <a:ext uri="{FF2B5EF4-FFF2-40B4-BE49-F238E27FC236}">
                  <a16:creationId xmlns:a16="http://schemas.microsoft.com/office/drawing/2014/main" id="{96B95D10-8C57-2C4D-A351-5C34FF9F2875}"/>
                </a:ext>
              </a:extLst>
            </p:cNvPr>
            <p:cNvSpPr>
              <a:spLocks noChangeArrowheads="1"/>
            </p:cNvSpPr>
            <p:nvPr/>
          </p:nvSpPr>
          <p:spPr bwMode="blackGray">
            <a:xfrm>
              <a:off x="0" y="1081"/>
              <a:ext cx="4378" cy="47"/>
            </a:xfrm>
            <a:prstGeom prst="rect">
              <a:avLst/>
            </a:prstGeom>
            <a:solidFill>
              <a:schemeClr va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defRPr/>
              </a:pPr>
              <a:endParaRPr lang="en-US" altLang="en-US"/>
            </a:p>
          </p:txBody>
        </p:sp>
      </p:grpSp>
      <p:sp>
        <p:nvSpPr>
          <p:cNvPr id="1027" name="Rectangle 65">
            <a:extLst>
              <a:ext uri="{FF2B5EF4-FFF2-40B4-BE49-F238E27FC236}">
                <a16:creationId xmlns:a16="http://schemas.microsoft.com/office/drawing/2014/main" id="{D40C98CA-2B75-FC45-80D2-5285AF1AD661}"/>
              </a:ext>
            </a:extLst>
          </p:cNvPr>
          <p:cNvSpPr>
            <a:spLocks noGrp="1" noChangeArrowheads="1"/>
          </p:cNvSpPr>
          <p:nvPr>
            <p:ph type="title"/>
          </p:nvPr>
        </p:nvSpPr>
        <p:spPr bwMode="auto">
          <a:xfrm>
            <a:off x="871538" y="533400"/>
            <a:ext cx="8162925"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66">
            <a:extLst>
              <a:ext uri="{FF2B5EF4-FFF2-40B4-BE49-F238E27FC236}">
                <a16:creationId xmlns:a16="http://schemas.microsoft.com/office/drawing/2014/main" id="{3007BA83-70E0-0540-9215-060B727877DF}"/>
              </a:ext>
            </a:extLst>
          </p:cNvPr>
          <p:cNvSpPr>
            <a:spLocks noGrp="1" noChangeArrowheads="1"/>
          </p:cNvSpPr>
          <p:nvPr>
            <p:ph type="body" idx="1"/>
          </p:nvPr>
        </p:nvSpPr>
        <p:spPr bwMode="auto">
          <a:xfrm>
            <a:off x="912813" y="1905000"/>
            <a:ext cx="8110537"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3603" name="Rectangle 67">
            <a:extLst>
              <a:ext uri="{FF2B5EF4-FFF2-40B4-BE49-F238E27FC236}">
                <a16:creationId xmlns:a16="http://schemas.microsoft.com/office/drawing/2014/main" id="{638CCE42-00AF-4841-9A0D-68252ED253AE}"/>
              </a:ext>
            </a:extLst>
          </p:cNvPr>
          <p:cNvSpPr>
            <a:spLocks noGrp="1" noChangeArrowheads="1"/>
          </p:cNvSpPr>
          <p:nvPr>
            <p:ph type="dt" sz="half" idx="2"/>
          </p:nvPr>
        </p:nvSpPr>
        <p:spPr bwMode="auto">
          <a:xfrm>
            <a:off x="1152525" y="62865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latin typeface="+mn-lt"/>
                <a:ea typeface="+mn-ea"/>
                <a:cs typeface="+mn-cs"/>
              </a:defRPr>
            </a:lvl1pPr>
          </a:lstStyle>
          <a:p>
            <a:pPr>
              <a:defRPr/>
            </a:pPr>
            <a:endParaRPr lang="en-US"/>
          </a:p>
        </p:txBody>
      </p:sp>
      <p:sp>
        <p:nvSpPr>
          <p:cNvPr id="193604" name="Rectangle 68">
            <a:extLst>
              <a:ext uri="{FF2B5EF4-FFF2-40B4-BE49-F238E27FC236}">
                <a16:creationId xmlns:a16="http://schemas.microsoft.com/office/drawing/2014/main" id="{7ED479AB-894C-A942-BA60-5E7567EDD807}"/>
              </a:ext>
            </a:extLst>
          </p:cNvPr>
          <p:cNvSpPr>
            <a:spLocks noGrp="1" noChangeArrowheads="1"/>
          </p:cNvSpPr>
          <p:nvPr>
            <p:ph type="ftr" sz="quarter" idx="3"/>
          </p:nvPr>
        </p:nvSpPr>
        <p:spPr bwMode="auto">
          <a:xfrm>
            <a:off x="3590925" y="62865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atin typeface="+mn-lt"/>
                <a:ea typeface="+mn-ea"/>
                <a:cs typeface="+mn-cs"/>
              </a:defRPr>
            </a:lvl1pPr>
          </a:lstStyle>
          <a:p>
            <a:pPr>
              <a:defRPr/>
            </a:pPr>
            <a:endParaRPr lang="en-US"/>
          </a:p>
        </p:txBody>
      </p:sp>
      <p:sp>
        <p:nvSpPr>
          <p:cNvPr id="193605" name="Rectangle 69">
            <a:extLst>
              <a:ext uri="{FF2B5EF4-FFF2-40B4-BE49-F238E27FC236}">
                <a16:creationId xmlns:a16="http://schemas.microsoft.com/office/drawing/2014/main" id="{AC119A2F-3ED8-9143-BE99-060406896184}"/>
              </a:ext>
            </a:extLst>
          </p:cNvPr>
          <p:cNvSpPr>
            <a:spLocks noGrp="1" noChangeArrowheads="1"/>
          </p:cNvSpPr>
          <p:nvPr>
            <p:ph type="sldNum" sz="quarter" idx="4"/>
          </p:nvPr>
        </p:nvSpPr>
        <p:spPr bwMode="auto">
          <a:xfrm>
            <a:off x="7019925" y="62865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atin typeface="Helvetica" pitchFamily="2" charset="0"/>
              </a:defRPr>
            </a:lvl1pPr>
          </a:lstStyle>
          <a:p>
            <a:fld id="{30415DF0-4945-1246-828F-7F070092130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61"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Lst>
  <p:txStyles>
    <p:titleStyle>
      <a:lvl1pPr algn="l" rtl="0" eaLnBrk="0" fontAlgn="base" hangingPunct="0">
        <a:spcBef>
          <a:spcPct val="0"/>
        </a:spcBef>
        <a:spcAft>
          <a:spcPct val="0"/>
        </a:spcAft>
        <a:defRPr sz="4400">
          <a:solidFill>
            <a:schemeClr val="tx2"/>
          </a:solidFill>
          <a:latin typeface="+mj-lt"/>
          <a:ea typeface="MS PGothic" pitchFamily="34" charset="-128"/>
          <a:cs typeface="ＭＳ Ｐゴシック" pitchFamily="-112" charset="-128"/>
        </a:defRPr>
      </a:lvl1pPr>
      <a:lvl2pPr algn="l" rtl="0" eaLnBrk="0" fontAlgn="base" hangingPunct="0">
        <a:spcBef>
          <a:spcPct val="0"/>
        </a:spcBef>
        <a:spcAft>
          <a:spcPct val="0"/>
        </a:spcAft>
        <a:defRPr sz="4400">
          <a:solidFill>
            <a:schemeClr val="tx2"/>
          </a:solidFill>
          <a:latin typeface="Helvetica" pitchFamily="-112" charset="0"/>
          <a:ea typeface="MS PGothic" pitchFamily="34" charset="-128"/>
          <a:cs typeface="ＭＳ Ｐゴシック" pitchFamily="-112" charset="-128"/>
        </a:defRPr>
      </a:lvl2pPr>
      <a:lvl3pPr algn="l" rtl="0" eaLnBrk="0" fontAlgn="base" hangingPunct="0">
        <a:spcBef>
          <a:spcPct val="0"/>
        </a:spcBef>
        <a:spcAft>
          <a:spcPct val="0"/>
        </a:spcAft>
        <a:defRPr sz="4400">
          <a:solidFill>
            <a:schemeClr val="tx2"/>
          </a:solidFill>
          <a:latin typeface="Helvetica" pitchFamily="-112" charset="0"/>
          <a:ea typeface="MS PGothic" pitchFamily="34" charset="-128"/>
          <a:cs typeface="ＭＳ Ｐゴシック" pitchFamily="-112" charset="-128"/>
        </a:defRPr>
      </a:lvl3pPr>
      <a:lvl4pPr algn="l" rtl="0" eaLnBrk="0" fontAlgn="base" hangingPunct="0">
        <a:spcBef>
          <a:spcPct val="0"/>
        </a:spcBef>
        <a:spcAft>
          <a:spcPct val="0"/>
        </a:spcAft>
        <a:defRPr sz="4400">
          <a:solidFill>
            <a:schemeClr val="tx2"/>
          </a:solidFill>
          <a:latin typeface="Helvetica" pitchFamily="-112" charset="0"/>
          <a:ea typeface="MS PGothic" pitchFamily="34" charset="-128"/>
          <a:cs typeface="ＭＳ Ｐゴシック" pitchFamily="-112" charset="-128"/>
        </a:defRPr>
      </a:lvl4pPr>
      <a:lvl5pPr algn="l" rtl="0" eaLnBrk="0" fontAlgn="base" hangingPunct="0">
        <a:spcBef>
          <a:spcPct val="0"/>
        </a:spcBef>
        <a:spcAft>
          <a:spcPct val="0"/>
        </a:spcAft>
        <a:defRPr sz="4400">
          <a:solidFill>
            <a:schemeClr val="tx2"/>
          </a:solidFill>
          <a:latin typeface="Helvetica" pitchFamily="-112" charset="0"/>
          <a:ea typeface="MS PGothic" pitchFamily="34" charset="-128"/>
          <a:cs typeface="ＭＳ Ｐゴシック" pitchFamily="-112" charset="-128"/>
        </a:defRPr>
      </a:lvl5pPr>
      <a:lvl6pPr marL="457200" algn="l" rtl="0" fontAlgn="base">
        <a:spcBef>
          <a:spcPct val="0"/>
        </a:spcBef>
        <a:spcAft>
          <a:spcPct val="0"/>
        </a:spcAft>
        <a:defRPr sz="4400">
          <a:solidFill>
            <a:schemeClr val="tx2"/>
          </a:solidFill>
          <a:latin typeface="Helvetica" pitchFamily="-112" charset="0"/>
        </a:defRPr>
      </a:lvl6pPr>
      <a:lvl7pPr marL="914400" algn="l" rtl="0" fontAlgn="base">
        <a:spcBef>
          <a:spcPct val="0"/>
        </a:spcBef>
        <a:spcAft>
          <a:spcPct val="0"/>
        </a:spcAft>
        <a:defRPr sz="4400">
          <a:solidFill>
            <a:schemeClr val="tx2"/>
          </a:solidFill>
          <a:latin typeface="Helvetica" pitchFamily="-112" charset="0"/>
        </a:defRPr>
      </a:lvl7pPr>
      <a:lvl8pPr marL="1371600" algn="l" rtl="0" fontAlgn="base">
        <a:spcBef>
          <a:spcPct val="0"/>
        </a:spcBef>
        <a:spcAft>
          <a:spcPct val="0"/>
        </a:spcAft>
        <a:defRPr sz="4400">
          <a:solidFill>
            <a:schemeClr val="tx2"/>
          </a:solidFill>
          <a:latin typeface="Helvetica" pitchFamily="-112" charset="0"/>
        </a:defRPr>
      </a:lvl8pPr>
      <a:lvl9pPr marL="1828800" algn="l" rtl="0" fontAlgn="base">
        <a:spcBef>
          <a:spcPct val="0"/>
        </a:spcBef>
        <a:spcAft>
          <a:spcPct val="0"/>
        </a:spcAft>
        <a:defRPr sz="4400">
          <a:solidFill>
            <a:schemeClr val="tx2"/>
          </a:solidFill>
          <a:latin typeface="Helvetica" pitchFamily="-112" charset="0"/>
        </a:defRPr>
      </a:lvl9pPr>
    </p:titleStyle>
    <p:bodyStyle>
      <a:lvl1pPr marL="342900" indent="-342900" algn="l" rtl="0" eaLnBrk="0" fontAlgn="base" hangingPunct="0">
        <a:spcBef>
          <a:spcPct val="20000"/>
        </a:spcBef>
        <a:spcAft>
          <a:spcPct val="0"/>
        </a:spcAft>
        <a:buClr>
          <a:schemeClr val="folHlink"/>
        </a:buClr>
        <a:buSzPct val="75000"/>
        <a:buFont typeface="Wingdings" pitchFamily="2" charset="2"/>
        <a:buChar char="n"/>
        <a:defRPr sz="3200">
          <a:solidFill>
            <a:schemeClr val="tx1"/>
          </a:solidFill>
          <a:latin typeface="+mn-lt"/>
          <a:ea typeface="MS PGothic" pitchFamily="34" charset="-128"/>
          <a:cs typeface="ＭＳ Ｐゴシック" pitchFamily="-112" charset="-128"/>
        </a:defRPr>
      </a:lvl1pPr>
      <a:lvl2pPr marL="742950" indent="-285750" algn="l" rtl="0" eaLnBrk="0" fontAlgn="base" hangingPunct="0">
        <a:spcBef>
          <a:spcPct val="20000"/>
        </a:spcBef>
        <a:spcAft>
          <a:spcPct val="0"/>
        </a:spcAft>
        <a:buClr>
          <a:schemeClr val="folHlink"/>
        </a:buClr>
        <a:buSzPct val="70000"/>
        <a:buFont typeface="Wingdings" pitchFamily="2" charset="2"/>
        <a:buChar char="n"/>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lr>
          <a:schemeClr val="tx1"/>
        </a:buClr>
        <a:buSzPct val="85000"/>
        <a:buChar char="•"/>
        <a:defRPr sz="2000">
          <a:solidFill>
            <a:schemeClr val="tx1"/>
          </a:solidFill>
          <a:latin typeface="+mn-lt"/>
          <a:ea typeface="MS PGothic" pitchFamily="34" charset="-128"/>
        </a:defRPr>
      </a:lvl5pPr>
      <a:lvl6pPr marL="2514600" indent="-228600" algn="l" rtl="0" fontAlgn="base">
        <a:spcBef>
          <a:spcPct val="20000"/>
        </a:spcBef>
        <a:spcAft>
          <a:spcPct val="0"/>
        </a:spcAft>
        <a:buClr>
          <a:schemeClr val="tx1"/>
        </a:buClr>
        <a:buSzPct val="85000"/>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lr>
          <a:schemeClr val="tx1"/>
        </a:buClr>
        <a:buSzPct val="85000"/>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lr>
          <a:schemeClr val="tx1"/>
        </a:buClr>
        <a:buSzPct val="85000"/>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lr>
          <a:schemeClr val="tx1"/>
        </a:buClr>
        <a:buSzPct val="85000"/>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44.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4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86.png"/></Relationships>
</file>

<file path=ppt/slides/_rels/slide4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hyperlink" Target="http://en.wikipedia.org/wiki/Art_Nouveau" TargetMode="External"/><Relationship Id="rId4" Type="http://schemas.openxmlformats.org/officeDocument/2006/relationships/hyperlink" Target="http://en.wikipedia.org/wiki/Belgium"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1.xml"/><Relationship Id="rId1" Type="http://schemas.openxmlformats.org/officeDocument/2006/relationships/slideLayout" Target="../slideLayouts/slideLayout6.xml"/><Relationship Id="rId5" Type="http://schemas.openxmlformats.org/officeDocument/2006/relationships/image" Target="../media/image94.jpeg"/><Relationship Id="rId4" Type="http://schemas.openxmlformats.org/officeDocument/2006/relationships/image" Target="../media/image93.jpeg"/></Relationships>
</file>

<file path=ppt/slides/_rels/slide5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102.png"/><Relationship Id="rId4" Type="http://schemas.openxmlformats.org/officeDocument/2006/relationships/image" Target="../media/image101.jpeg"/></Relationships>
</file>

<file path=ppt/slides/_rels/slide5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8.xml"/><Relationship Id="rId1" Type="http://schemas.openxmlformats.org/officeDocument/2006/relationships/slideLayout" Target="../slideLayouts/slideLayout4.xml"/><Relationship Id="rId4" Type="http://schemas.openxmlformats.org/officeDocument/2006/relationships/image" Target="../media/image104.jpeg"/></Relationships>
</file>

<file path=ppt/slides/_rels/slide5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9.xml"/><Relationship Id="rId1" Type="http://schemas.openxmlformats.org/officeDocument/2006/relationships/slideLayout" Target="../slideLayouts/slideLayout13.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902B727-B84D-0C41-A210-D1D49EA0055E}"/>
              </a:ext>
            </a:extLst>
          </p:cNvPr>
          <p:cNvSpPr>
            <a:spLocks noGrp="1" noChangeArrowheads="1"/>
          </p:cNvSpPr>
          <p:nvPr>
            <p:ph type="title"/>
          </p:nvPr>
        </p:nvSpPr>
        <p:spPr>
          <a:xfrm>
            <a:off x="762000" y="76200"/>
            <a:ext cx="8153400" cy="914400"/>
          </a:xfrm>
        </p:spPr>
        <p:txBody>
          <a:bodyPr/>
          <a:lstStyle/>
          <a:p>
            <a:pPr eaLnBrk="1" hangingPunct="1"/>
            <a:r>
              <a:rPr lang="en-US" altLang="en-US" b="1" u="none" dirty="0"/>
              <a:t>ANALYZING ARCHITECTURE</a:t>
            </a:r>
          </a:p>
        </p:txBody>
      </p:sp>
      <p:sp>
        <p:nvSpPr>
          <p:cNvPr id="3075" name="Rectangle 3">
            <a:extLst>
              <a:ext uri="{FF2B5EF4-FFF2-40B4-BE49-F238E27FC236}">
                <a16:creationId xmlns:a16="http://schemas.microsoft.com/office/drawing/2014/main" id="{7F29C7B3-2A98-7342-A0D9-051425EF5896}"/>
              </a:ext>
            </a:extLst>
          </p:cNvPr>
          <p:cNvSpPr>
            <a:spLocks noGrp="1" noChangeArrowheads="1"/>
          </p:cNvSpPr>
          <p:nvPr>
            <p:ph type="body" sz="half" idx="1"/>
          </p:nvPr>
        </p:nvSpPr>
        <p:spPr>
          <a:xfrm>
            <a:off x="381000" y="1021597"/>
            <a:ext cx="8763000" cy="914400"/>
          </a:xfrm>
        </p:spPr>
        <p:txBody>
          <a:bodyPr/>
          <a:lstStyle/>
          <a:p>
            <a:pPr eaLnBrk="1" hangingPunct="1">
              <a:buClr>
                <a:srgbClr val="E53124"/>
              </a:buClr>
            </a:pPr>
            <a:r>
              <a:rPr lang="en-US" altLang="en-US" sz="2400" b="1" dirty="0">
                <a:solidFill>
                  <a:srgbClr val="E53124"/>
                </a:solidFill>
              </a:rPr>
              <a:t>Understanding the Psychology &amp; Aesthetics of Design</a:t>
            </a:r>
          </a:p>
        </p:txBody>
      </p:sp>
      <p:pic>
        <p:nvPicPr>
          <p:cNvPr id="3076" name="Picture 7" descr="Large Gothic Cathedral">
            <a:extLst>
              <a:ext uri="{FF2B5EF4-FFF2-40B4-BE49-F238E27FC236}">
                <a16:creationId xmlns:a16="http://schemas.microsoft.com/office/drawing/2014/main" id="{0DB0C5D3-0380-5F47-82A8-E3EE58AB21CC}"/>
              </a:ext>
              <a:ext uri="{C183D7F6-B498-43B3-948B-1728B52AA6E4}">
                <adec:decorative xmlns:adec="http://schemas.microsoft.com/office/drawing/2017/decorative" val="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0" y="1744663"/>
            <a:ext cx="7162800" cy="5113337"/>
          </a:xfrm>
          <a:noFill/>
        </p:spPr>
      </p:pic>
      <p:sp>
        <p:nvSpPr>
          <p:cNvPr id="3077" name="TextBox 4">
            <a:extLst>
              <a:ext uri="{FF2B5EF4-FFF2-40B4-BE49-F238E27FC236}">
                <a16:creationId xmlns:a16="http://schemas.microsoft.com/office/drawing/2014/main" id="{1799CDAC-6922-864C-B181-1A2A048D62DB}"/>
              </a:ext>
            </a:extLst>
          </p:cNvPr>
          <p:cNvSpPr txBox="1">
            <a:spLocks noChangeArrowheads="1"/>
          </p:cNvSpPr>
          <p:nvPr/>
        </p:nvSpPr>
        <p:spPr bwMode="auto">
          <a:xfrm>
            <a:off x="7239000" y="1841500"/>
            <a:ext cx="1981200"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000" dirty="0"/>
              <a:t>Understanding how to analyze architecture requires some knowledge of the basics of design principles. In this lecture the symbolism of architecture and forms of non-verbal communication, are also explored.</a:t>
            </a:r>
          </a:p>
          <a:p>
            <a:pPr>
              <a:spcBef>
                <a:spcPct val="0"/>
              </a:spcBef>
              <a:buClrTx/>
              <a:buSzTx/>
              <a:buFontTx/>
              <a:buNone/>
            </a:pPr>
            <a:endParaRPr lang="en-US" altLang="en-US" sz="2000" dirty="0">
              <a:latin typeface="Times" pitchFamily="2" charset="0"/>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26">
            <a:extLst>
              <a:ext uri="{FF2B5EF4-FFF2-40B4-BE49-F238E27FC236}">
                <a16:creationId xmlns:a16="http://schemas.microsoft.com/office/drawing/2014/main" id="{0AB5EF2D-FC37-C24F-A1D3-A20373834177}"/>
              </a:ext>
            </a:extLst>
          </p:cNvPr>
          <p:cNvSpPr>
            <a:spLocks noGrp="1" noChangeArrowheads="1"/>
          </p:cNvSpPr>
          <p:nvPr>
            <p:ph type="title"/>
          </p:nvPr>
        </p:nvSpPr>
        <p:spPr>
          <a:xfrm>
            <a:off x="685800" y="-381000"/>
            <a:ext cx="7772400" cy="1143000"/>
          </a:xfrm>
        </p:spPr>
        <p:txBody>
          <a:bodyPr/>
          <a:lstStyle/>
          <a:p>
            <a:pPr eaLnBrk="1" hangingPunct="1"/>
            <a:r>
              <a:rPr lang="en-US" altLang="en-US">
                <a:solidFill>
                  <a:srgbClr val="E53124"/>
                </a:solidFill>
              </a:rPr>
              <a:t>SITE &amp; SPACE &amp; PROXIMITY</a:t>
            </a:r>
          </a:p>
        </p:txBody>
      </p:sp>
      <p:pic>
        <p:nvPicPr>
          <p:cNvPr id="12291" name="Picture 1028" descr="Bassae temple of Apollo">
            <a:extLst>
              <a:ext uri="{FF2B5EF4-FFF2-40B4-BE49-F238E27FC236}">
                <a16:creationId xmlns:a16="http://schemas.microsoft.com/office/drawing/2014/main" id="{645E6004-9B02-0340-BF8E-B257AB7DE5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685800"/>
            <a:ext cx="8001000" cy="543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 Box 1029">
            <a:extLst>
              <a:ext uri="{FF2B5EF4-FFF2-40B4-BE49-F238E27FC236}">
                <a16:creationId xmlns:a16="http://schemas.microsoft.com/office/drawing/2014/main" id="{292F63A3-C62E-B643-A26E-417C14DA61B6}"/>
              </a:ext>
            </a:extLst>
          </p:cNvPr>
          <p:cNvSpPr txBox="1">
            <a:spLocks noChangeArrowheads="1"/>
          </p:cNvSpPr>
          <p:nvPr/>
        </p:nvSpPr>
        <p:spPr bwMode="auto">
          <a:xfrm>
            <a:off x="533400" y="685800"/>
            <a:ext cx="6705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400" b="1">
                <a:solidFill>
                  <a:schemeClr val="tx2"/>
                </a:solidFill>
                <a:latin typeface="Times" pitchFamily="2" charset="0"/>
              </a:rPr>
              <a:t>A buildings surroundings and the building</a:t>
            </a:r>
            <a:r>
              <a:rPr lang="ja-JP" altLang="en-US" sz="2400" b="1">
                <a:solidFill>
                  <a:schemeClr val="tx2"/>
                </a:solidFill>
                <a:latin typeface="Times" pitchFamily="2" charset="0"/>
              </a:rPr>
              <a:t>’</a:t>
            </a:r>
            <a:r>
              <a:rPr lang="en-US" altLang="ja-JP" sz="2400" b="1">
                <a:solidFill>
                  <a:schemeClr val="tx2"/>
                </a:solidFill>
                <a:latin typeface="Times" pitchFamily="2" charset="0"/>
              </a:rPr>
              <a:t>s integration into it, is a crucial factor in good design.</a:t>
            </a:r>
            <a:endParaRPr lang="en-US" altLang="en-US" sz="2000" b="1">
              <a:latin typeface="Times" pitchFamily="2" charset="0"/>
            </a:endParaRPr>
          </a:p>
        </p:txBody>
      </p:sp>
      <p:sp>
        <p:nvSpPr>
          <p:cNvPr id="12293" name="Text Box 1030">
            <a:extLst>
              <a:ext uri="{FF2B5EF4-FFF2-40B4-BE49-F238E27FC236}">
                <a16:creationId xmlns:a16="http://schemas.microsoft.com/office/drawing/2014/main" id="{E164D7CE-F284-5A41-9E9B-8D00EABA2470}"/>
              </a:ext>
            </a:extLst>
          </p:cNvPr>
          <p:cNvSpPr txBox="1">
            <a:spLocks noChangeArrowheads="1"/>
          </p:cNvSpPr>
          <p:nvPr/>
        </p:nvSpPr>
        <p:spPr bwMode="auto">
          <a:xfrm>
            <a:off x="0" y="5591175"/>
            <a:ext cx="9144000" cy="11906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800" b="1">
                <a:latin typeface="Times" pitchFamily="2" charset="0"/>
              </a:rPr>
              <a:t>The early Greeks intentionally set their temples in beautiful landscape/nature settings to create the proper </a:t>
            </a:r>
            <a:r>
              <a:rPr lang="ja-JP" altLang="en-US" sz="1800" b="1">
                <a:latin typeface="Times" pitchFamily="2" charset="0"/>
              </a:rPr>
              <a:t>“</a:t>
            </a:r>
            <a:r>
              <a:rPr lang="en-US" altLang="ja-JP" sz="1800" b="1">
                <a:latin typeface="Times" pitchFamily="2" charset="0"/>
              </a:rPr>
              <a:t>conditions</a:t>
            </a:r>
            <a:r>
              <a:rPr lang="ja-JP" altLang="en-US" sz="1800" b="1">
                <a:latin typeface="Times" pitchFamily="2" charset="0"/>
              </a:rPr>
              <a:t>”</a:t>
            </a:r>
            <a:r>
              <a:rPr lang="en-US" altLang="ja-JP" sz="1800" b="1">
                <a:latin typeface="Times" pitchFamily="2" charset="0"/>
              </a:rPr>
              <a:t> in which to approach their gods. Their ancient temples were never crowded by competing elements and were always strategically placed into positions on the land to provide amazing views, lighting effects and minimize wind or dust issues.</a:t>
            </a:r>
            <a:endParaRPr lang="en-US" altLang="en-US" sz="1800" b="1">
              <a:latin typeface="Times" pitchFamily="2" charset="0"/>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027" descr="contrasting building sstyles in Londons skyline.">
            <a:extLst>
              <a:ext uri="{FF2B5EF4-FFF2-40B4-BE49-F238E27FC236}">
                <a16:creationId xmlns:a16="http://schemas.microsoft.com/office/drawing/2014/main" id="{86929685-F5CA-FC4D-9759-81D0B29EA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533400"/>
            <a:ext cx="6743700" cy="504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 Box 1028">
            <a:extLst>
              <a:ext uri="{FF2B5EF4-FFF2-40B4-BE49-F238E27FC236}">
                <a16:creationId xmlns:a16="http://schemas.microsoft.com/office/drawing/2014/main" id="{DDA6F8E5-6619-4B4D-AF2A-215D725E446A}"/>
              </a:ext>
            </a:extLst>
          </p:cNvPr>
          <p:cNvSpPr txBox="1">
            <a:spLocks noChangeArrowheads="1"/>
          </p:cNvSpPr>
          <p:nvPr/>
        </p:nvSpPr>
        <p:spPr bwMode="auto">
          <a:xfrm>
            <a:off x="152400" y="5562600"/>
            <a:ext cx="88392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000">
                <a:latin typeface="Times" pitchFamily="2" charset="0"/>
              </a:rPr>
              <a:t>Here is an example of four totally different  architectural styles in very close proximity in London, England, including the egg-shaped </a:t>
            </a:r>
            <a:r>
              <a:rPr lang="en-US" altLang="en-US" sz="2000" i="1">
                <a:latin typeface="Times" pitchFamily="2" charset="0"/>
              </a:rPr>
              <a:t>Swiss Re</a:t>
            </a:r>
            <a:r>
              <a:rPr lang="en-US" altLang="en-US" sz="2000">
                <a:latin typeface="Times" pitchFamily="2" charset="0"/>
              </a:rPr>
              <a:t> tower. (In 2004 this building</a:t>
            </a:r>
            <a:r>
              <a:rPr lang="ja-JP" altLang="en-US" sz="2000">
                <a:latin typeface="Times" pitchFamily="2" charset="0"/>
              </a:rPr>
              <a:t>’</a:t>
            </a:r>
            <a:r>
              <a:rPr lang="en-US" altLang="ja-JP" sz="2000">
                <a:latin typeface="Times" pitchFamily="2" charset="0"/>
              </a:rPr>
              <a:t>s architect won the Stirling Prize). Do you think the proximity works in this case? Why or why not?</a:t>
            </a:r>
            <a:endParaRPr lang="en-US" altLang="en-US" sz="2000">
              <a:latin typeface="Times" pitchFamily="2" charset="0"/>
            </a:endParaRPr>
          </a:p>
        </p:txBody>
      </p:sp>
      <p:sp>
        <p:nvSpPr>
          <p:cNvPr id="13316" name="Rectangle 1026">
            <a:extLst>
              <a:ext uri="{FF2B5EF4-FFF2-40B4-BE49-F238E27FC236}">
                <a16:creationId xmlns:a16="http://schemas.microsoft.com/office/drawing/2014/main" id="{A77049B4-0999-9A42-9B70-DAC5D16BFA6E}"/>
              </a:ext>
            </a:extLst>
          </p:cNvPr>
          <p:cNvSpPr>
            <a:spLocks noGrp="1" noChangeArrowheads="1"/>
          </p:cNvSpPr>
          <p:nvPr>
            <p:ph type="title"/>
          </p:nvPr>
        </p:nvSpPr>
        <p:spPr>
          <a:xfrm>
            <a:off x="685800" y="0"/>
            <a:ext cx="3733800" cy="762000"/>
          </a:xfrm>
          <a:solidFill>
            <a:schemeClr val="bg2"/>
          </a:solidFill>
        </p:spPr>
        <p:txBody>
          <a:bodyPr/>
          <a:lstStyle/>
          <a:p>
            <a:pPr eaLnBrk="1" hangingPunct="1"/>
            <a:r>
              <a:rPr lang="en-US" altLang="en-US">
                <a:solidFill>
                  <a:srgbClr val="E53124"/>
                </a:solidFill>
              </a:rPr>
              <a:t>PROXIMITY</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027" descr="Guggenheim Museum, NY, F. L. Wright">
            <a:extLst>
              <a:ext uri="{FF2B5EF4-FFF2-40B4-BE49-F238E27FC236}">
                <a16:creationId xmlns:a16="http://schemas.microsoft.com/office/drawing/2014/main" id="{8438FC00-762C-794D-AAA1-D391FA1F00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06438"/>
            <a:ext cx="7696200" cy="455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1028">
            <a:extLst>
              <a:ext uri="{FF2B5EF4-FFF2-40B4-BE49-F238E27FC236}">
                <a16:creationId xmlns:a16="http://schemas.microsoft.com/office/drawing/2014/main" id="{5AD545C2-129C-E44C-A624-FE10F4BFB948}"/>
              </a:ext>
            </a:extLst>
          </p:cNvPr>
          <p:cNvSpPr txBox="1">
            <a:spLocks noChangeArrowheads="1"/>
          </p:cNvSpPr>
          <p:nvPr/>
        </p:nvSpPr>
        <p:spPr bwMode="auto">
          <a:xfrm>
            <a:off x="685800" y="5791200"/>
            <a:ext cx="762000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800" b="1" dirty="0">
                <a:solidFill>
                  <a:srgbClr val="E53124"/>
                </a:solidFill>
                <a:latin typeface="Arial" panose="020B0604020202020204" pitchFamily="34" charset="0"/>
              </a:rPr>
              <a:t>Guggenheim Museum, NY, F. L. Wright</a:t>
            </a:r>
            <a:br>
              <a:rPr lang="en-US" altLang="en-US" sz="1800" dirty="0">
                <a:solidFill>
                  <a:srgbClr val="E53124"/>
                </a:solidFill>
                <a:latin typeface="Arial" panose="020B0604020202020204" pitchFamily="34" charset="0"/>
              </a:rPr>
            </a:br>
            <a:endParaRPr lang="en-US" altLang="en-US" sz="1800" dirty="0">
              <a:solidFill>
                <a:srgbClr val="E53124"/>
              </a:solidFill>
              <a:latin typeface="Arial" panose="020B0604020202020204" pitchFamily="34" charset="0"/>
            </a:endParaRPr>
          </a:p>
        </p:txBody>
      </p:sp>
      <p:sp>
        <p:nvSpPr>
          <p:cNvPr id="14341" name="Text Box 1030">
            <a:extLst>
              <a:ext uri="{FF2B5EF4-FFF2-40B4-BE49-F238E27FC236}">
                <a16:creationId xmlns:a16="http://schemas.microsoft.com/office/drawing/2014/main" id="{F696A8AB-5EA6-3943-8278-67E1BC6AE6D5}"/>
              </a:ext>
            </a:extLst>
          </p:cNvPr>
          <p:cNvSpPr txBox="1">
            <a:spLocks noChangeArrowheads="1"/>
          </p:cNvSpPr>
          <p:nvPr/>
        </p:nvSpPr>
        <p:spPr bwMode="auto">
          <a:xfrm>
            <a:off x="533400" y="5334000"/>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400">
                <a:solidFill>
                  <a:schemeClr val="tx2"/>
                </a:solidFill>
                <a:latin typeface="Arial" panose="020B0604020202020204" pitchFamily="34" charset="0"/>
              </a:rPr>
              <a:t>A monumental masterpiece of successful mass and shape.</a:t>
            </a:r>
          </a:p>
        </p:txBody>
      </p:sp>
      <p:sp>
        <p:nvSpPr>
          <p:cNvPr id="2" name="Title 1">
            <a:extLst>
              <a:ext uri="{FF2B5EF4-FFF2-40B4-BE49-F238E27FC236}">
                <a16:creationId xmlns:a16="http://schemas.microsoft.com/office/drawing/2014/main" id="{3DDA53BA-CB76-5F4A-9121-F725D3FEE1E0}"/>
              </a:ext>
            </a:extLst>
          </p:cNvPr>
          <p:cNvSpPr>
            <a:spLocks noGrp="1"/>
          </p:cNvSpPr>
          <p:nvPr>
            <p:ph type="title"/>
          </p:nvPr>
        </p:nvSpPr>
        <p:spPr>
          <a:xfrm>
            <a:off x="762000" y="-355272"/>
            <a:ext cx="8162925" cy="1090613"/>
          </a:xfrm>
        </p:spPr>
        <p:txBody>
          <a:bodyPr/>
          <a:lstStyle/>
          <a:p>
            <a:r>
              <a:rPr lang="en-US" dirty="0"/>
              <a:t>SHAPE AND MASS</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D378A3F4-B7F5-794D-A4F9-7EF7489EED1C}"/>
              </a:ext>
            </a:extLst>
          </p:cNvPr>
          <p:cNvSpPr>
            <a:spLocks noGrp="1" noChangeArrowheads="1"/>
          </p:cNvSpPr>
          <p:nvPr>
            <p:ph type="title"/>
          </p:nvPr>
        </p:nvSpPr>
        <p:spPr>
          <a:xfrm>
            <a:off x="228600" y="228600"/>
            <a:ext cx="8842375" cy="381000"/>
          </a:xfrm>
        </p:spPr>
        <p:txBody>
          <a:bodyPr/>
          <a:lstStyle/>
          <a:p>
            <a:pPr eaLnBrk="1" hangingPunct="1"/>
            <a:r>
              <a:rPr lang="en-US" altLang="en-US" sz="4000" b="1" dirty="0">
                <a:solidFill>
                  <a:srgbClr val="E53124"/>
                </a:solidFill>
              </a:rPr>
              <a:t>SHAPE:</a:t>
            </a:r>
            <a:r>
              <a:rPr lang="en-US" altLang="en-US" sz="4000" dirty="0">
                <a:solidFill>
                  <a:srgbClr val="E53124"/>
                </a:solidFill>
              </a:rPr>
              <a:t> </a:t>
            </a:r>
            <a:r>
              <a:rPr lang="en-US" altLang="en-US" sz="2800" b="1" dirty="0">
                <a:latin typeface="Times" pitchFamily="2" charset="0"/>
              </a:rPr>
              <a:t>TWA Terminal at JFK by  </a:t>
            </a:r>
            <a:r>
              <a:rPr lang="en-US" altLang="en-US" sz="2800" b="1" dirty="0" err="1">
                <a:latin typeface="Times" pitchFamily="2" charset="0"/>
              </a:rPr>
              <a:t>Eero</a:t>
            </a:r>
            <a:r>
              <a:rPr lang="en-US" altLang="en-US" sz="2800" b="1" dirty="0">
                <a:latin typeface="Times" pitchFamily="2" charset="0"/>
              </a:rPr>
              <a:t> Saarinen.</a:t>
            </a:r>
            <a:endParaRPr lang="en-US" altLang="en-US" dirty="0">
              <a:solidFill>
                <a:srgbClr val="E53124"/>
              </a:solidFill>
            </a:endParaRPr>
          </a:p>
        </p:txBody>
      </p:sp>
      <p:pic>
        <p:nvPicPr>
          <p:cNvPr id="15368" name="Picture 12" descr="TWA Terminal at JFK by  Eero Saarinen.&#10;">
            <a:extLst>
              <a:ext uri="{FF2B5EF4-FFF2-40B4-BE49-F238E27FC236}">
                <a16:creationId xmlns:a16="http://schemas.microsoft.com/office/drawing/2014/main" id="{AEE470DC-8917-8B4F-B61B-68515CCB6C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719"/>
          <a:stretch>
            <a:fillRect/>
          </a:stretch>
        </p:blipFill>
        <p:spPr bwMode="auto">
          <a:xfrm>
            <a:off x="0" y="1888577"/>
            <a:ext cx="9144000" cy="376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9" name="Text Box 14">
            <a:extLst>
              <a:ext uri="{FF2B5EF4-FFF2-40B4-BE49-F238E27FC236}">
                <a16:creationId xmlns:a16="http://schemas.microsoft.com/office/drawing/2014/main" id="{B555D3C1-B6CE-FE4C-AC89-FE87B3D44565}"/>
              </a:ext>
            </a:extLst>
          </p:cNvPr>
          <p:cNvSpPr txBox="1">
            <a:spLocks noChangeArrowheads="1"/>
          </p:cNvSpPr>
          <p:nvPr/>
        </p:nvSpPr>
        <p:spPr bwMode="auto">
          <a:xfrm>
            <a:off x="0" y="5333605"/>
            <a:ext cx="9144000" cy="1529650"/>
          </a:xfrm>
          <a:prstGeom prst="rect">
            <a:avLst/>
          </a:prstGeom>
          <a:solidFill>
            <a:schemeClr val="bg1">
              <a:alpha val="37000"/>
            </a:schemeClr>
          </a:solidFill>
          <a:ln>
            <a:noFill/>
          </a:ln>
        </p:spPr>
        <p:txBody>
          <a:bodyPr wrap="square">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endParaRPr lang="en-US" altLang="en-US" sz="1600" b="1" dirty="0">
              <a:latin typeface="Times" pitchFamily="2" charset="0"/>
            </a:endParaRPr>
          </a:p>
          <a:p>
            <a:pPr eaLnBrk="1" hangingPunct="1">
              <a:spcBef>
                <a:spcPct val="30000"/>
              </a:spcBef>
              <a:buClrTx/>
              <a:buSzTx/>
              <a:buFontTx/>
              <a:buNone/>
            </a:pPr>
            <a:r>
              <a:rPr lang="en-US" altLang="en-US" sz="1800" b="1" dirty="0">
                <a:latin typeface="Times" pitchFamily="2" charset="0"/>
              </a:rPr>
              <a:t>It shape perhaps makes it one of the most recognizable works of architecture. This building is considered an icon of great modern design - its shape mocks that of the image of flight- and brilliantly incorporated ancient elements of pointed Gothic arches in an new organic style that continues to influence architects today.</a:t>
            </a:r>
          </a:p>
        </p:txBody>
      </p:sp>
      <p:pic>
        <p:nvPicPr>
          <p:cNvPr id="15366" name="Picture 10" descr="geometrically odd shaped building">
            <a:extLst>
              <a:ext uri="{FF2B5EF4-FFF2-40B4-BE49-F238E27FC236}">
                <a16:creationId xmlns:a16="http://schemas.microsoft.com/office/drawing/2014/main" id="{1029845C-5C00-FF4A-A1D0-E9151066F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8792" y="685800"/>
            <a:ext cx="13843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9" descr="organically shaped structure.">
            <a:extLst>
              <a:ext uri="{FF2B5EF4-FFF2-40B4-BE49-F238E27FC236}">
                <a16:creationId xmlns:a16="http://schemas.microsoft.com/office/drawing/2014/main" id="{E81AB9B7-4877-C541-AA66-E4DA896934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3091" y="682624"/>
            <a:ext cx="22098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8" descr="boring shaped building.">
            <a:extLst>
              <a:ext uri="{FF2B5EF4-FFF2-40B4-BE49-F238E27FC236}">
                <a16:creationId xmlns:a16="http://schemas.microsoft.com/office/drawing/2014/main" id="{F68BD31A-9B9B-7D44-A99A-5300597A76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7883" y="682624"/>
            <a:ext cx="13843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7" descr="odd shaped building.">
            <a:extLst>
              <a:ext uri="{FF2B5EF4-FFF2-40B4-BE49-F238E27FC236}">
                <a16:creationId xmlns:a16="http://schemas.microsoft.com/office/drawing/2014/main" id="{AB33B174-CCFF-094D-A834-99AB7E12A8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5700" y="682624"/>
            <a:ext cx="13843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1034" descr="L'unité d'habitation, Marseille by  Le Corbusier. exterior.">
            <a:extLst>
              <a:ext uri="{FF2B5EF4-FFF2-40B4-BE49-F238E27FC236}">
                <a16:creationId xmlns:a16="http://schemas.microsoft.com/office/drawing/2014/main" id="{5C1CB4D5-237E-1245-AB9F-A4CF8D773B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000"/>
          <a:stretch>
            <a:fillRect/>
          </a:stretch>
        </p:blipFill>
        <p:spPr bwMode="auto">
          <a:xfrm>
            <a:off x="3175000" y="685800"/>
            <a:ext cx="59690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1033" descr="L'unité d'habitation, Marseille by  Le Corbusier.&#10;closeup tower.">
            <a:extLst>
              <a:ext uri="{FF2B5EF4-FFF2-40B4-BE49-F238E27FC236}">
                <a16:creationId xmlns:a16="http://schemas.microsoft.com/office/drawing/2014/main" id="{3280524E-4228-994B-B65F-B4DC55486A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4800" r="27600"/>
          <a:stretch>
            <a:fillRect/>
          </a:stretch>
        </p:blipFill>
        <p:spPr bwMode="auto">
          <a:xfrm>
            <a:off x="21021" y="685800"/>
            <a:ext cx="3048000" cy="534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 Box 1037">
            <a:extLst>
              <a:ext uri="{FF2B5EF4-FFF2-40B4-BE49-F238E27FC236}">
                <a16:creationId xmlns:a16="http://schemas.microsoft.com/office/drawing/2014/main" id="{337E5D9C-B3CB-DB4B-9EE6-A75AAA4E37B6}"/>
              </a:ext>
            </a:extLst>
          </p:cNvPr>
          <p:cNvSpPr txBox="1">
            <a:spLocks noChangeArrowheads="1"/>
          </p:cNvSpPr>
          <p:nvPr/>
        </p:nvSpPr>
        <p:spPr bwMode="auto">
          <a:xfrm>
            <a:off x="0" y="5562600"/>
            <a:ext cx="9448800" cy="1311275"/>
          </a:xfrm>
          <a:prstGeom prst="rect">
            <a:avLst/>
          </a:prstGeom>
          <a:solidFill>
            <a:schemeClr val="bg1">
              <a:alpha val="68000"/>
            </a:schemeClr>
          </a:solidFill>
          <a:ln>
            <a:noFill/>
          </a:ln>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2000" b="1" dirty="0">
                <a:latin typeface="Times" pitchFamily="2" charset="0"/>
              </a:rPr>
              <a:t>It is another structure which shape makes it an extremely recognizable work of architecture. Note the effective use of texture as well- In my opinion Le Corbusier intentionally avoided the use of many colors so as to not take away from the unique shapes or textures he often gave to his structures…</a:t>
            </a:r>
          </a:p>
        </p:txBody>
      </p:sp>
      <p:sp>
        <p:nvSpPr>
          <p:cNvPr id="16386" name="Rectangle 1026">
            <a:extLst>
              <a:ext uri="{FF2B5EF4-FFF2-40B4-BE49-F238E27FC236}">
                <a16:creationId xmlns:a16="http://schemas.microsoft.com/office/drawing/2014/main" id="{6FC7BF32-FE81-C946-9219-EB9CC3C78F4B}"/>
              </a:ext>
            </a:extLst>
          </p:cNvPr>
          <p:cNvSpPr>
            <a:spLocks noGrp="1" noChangeArrowheads="1"/>
          </p:cNvSpPr>
          <p:nvPr>
            <p:ph type="title"/>
          </p:nvPr>
        </p:nvSpPr>
        <p:spPr>
          <a:xfrm>
            <a:off x="266700" y="-152400"/>
            <a:ext cx="8610600" cy="838200"/>
          </a:xfrm>
          <a:solidFill>
            <a:schemeClr val="bg2">
              <a:alpha val="52000"/>
            </a:schemeClr>
          </a:solidFill>
        </p:spPr>
        <p:txBody>
          <a:bodyPr/>
          <a:lstStyle/>
          <a:p>
            <a:pPr eaLnBrk="1" hangingPunct="1"/>
            <a:r>
              <a:rPr lang="en-US" altLang="en-US" dirty="0">
                <a:solidFill>
                  <a:srgbClr val="E53124"/>
                </a:solidFill>
              </a:rPr>
              <a:t>SHAPE </a:t>
            </a:r>
            <a:r>
              <a:rPr lang="en-US" altLang="en-US" sz="2400" b="1" dirty="0" err="1">
                <a:latin typeface="Times" pitchFamily="2" charset="0"/>
              </a:rPr>
              <a:t>L'unité</a:t>
            </a:r>
            <a:r>
              <a:rPr lang="en-US" altLang="en-US" sz="2400" b="1" dirty="0">
                <a:latin typeface="Times" pitchFamily="2" charset="0"/>
              </a:rPr>
              <a:t> </a:t>
            </a:r>
            <a:r>
              <a:rPr lang="en-US" altLang="en-US" sz="2400" b="1" dirty="0" err="1">
                <a:latin typeface="Times" pitchFamily="2" charset="0"/>
              </a:rPr>
              <a:t>d'habitation</a:t>
            </a:r>
            <a:r>
              <a:rPr lang="en-US" altLang="en-US" sz="2400" b="1" dirty="0">
                <a:latin typeface="Times" pitchFamily="2" charset="0"/>
              </a:rPr>
              <a:t>, Marseille by  Le Corbusier.</a:t>
            </a:r>
            <a:endParaRPr lang="en-US" altLang="en-US" dirty="0">
              <a:solidFill>
                <a:srgbClr val="E53124"/>
              </a:solidFill>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1030" descr=" Casa Mila in Barcelona Spain-1905.">
            <a:extLst>
              <a:ext uri="{FF2B5EF4-FFF2-40B4-BE49-F238E27FC236}">
                <a16:creationId xmlns:a16="http://schemas.microsoft.com/office/drawing/2014/main" id="{6C8F0699-6632-7943-8413-CC4249EED5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997"/>
          <a:stretch>
            <a:fillRect/>
          </a:stretch>
        </p:blipFill>
        <p:spPr bwMode="auto">
          <a:xfrm>
            <a:off x="0" y="0"/>
            <a:ext cx="9144000" cy="579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1026">
            <a:extLst>
              <a:ext uri="{FF2B5EF4-FFF2-40B4-BE49-F238E27FC236}">
                <a16:creationId xmlns:a16="http://schemas.microsoft.com/office/drawing/2014/main" id="{C6323DE7-E48A-994D-ABB4-BC47EBEAAE4A}"/>
              </a:ext>
            </a:extLst>
          </p:cNvPr>
          <p:cNvSpPr>
            <a:spLocks noGrp="1" noChangeArrowheads="1"/>
          </p:cNvSpPr>
          <p:nvPr>
            <p:ph type="title"/>
          </p:nvPr>
        </p:nvSpPr>
        <p:spPr>
          <a:xfrm>
            <a:off x="685800" y="-381000"/>
            <a:ext cx="7772400" cy="1143000"/>
          </a:xfrm>
        </p:spPr>
        <p:txBody>
          <a:bodyPr/>
          <a:lstStyle/>
          <a:p>
            <a:pPr eaLnBrk="1" hangingPunct="1"/>
            <a:r>
              <a:rPr lang="en-US" altLang="en-US">
                <a:solidFill>
                  <a:srgbClr val="E53124"/>
                </a:solidFill>
              </a:rPr>
              <a:t>SHAPE</a:t>
            </a:r>
          </a:p>
        </p:txBody>
      </p:sp>
      <p:sp>
        <p:nvSpPr>
          <p:cNvPr id="17413" name="Text Box 1031">
            <a:extLst>
              <a:ext uri="{FF2B5EF4-FFF2-40B4-BE49-F238E27FC236}">
                <a16:creationId xmlns:a16="http://schemas.microsoft.com/office/drawing/2014/main" id="{2FB6762E-4B0F-2A43-8D1F-85FD5403EF3D}"/>
              </a:ext>
            </a:extLst>
          </p:cNvPr>
          <p:cNvSpPr txBox="1">
            <a:spLocks noChangeArrowheads="1"/>
          </p:cNvSpPr>
          <p:nvPr/>
        </p:nvSpPr>
        <p:spPr bwMode="auto">
          <a:xfrm>
            <a:off x="0" y="5867400"/>
            <a:ext cx="9144000" cy="13874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600">
                <a:latin typeface="Times" pitchFamily="2" charset="0"/>
              </a:rPr>
              <a:t>Another master of shape is the Spanish architect Antonio Gaudi. Above is his Casa Mila in Barcelona Spain-1905. His structures are immediately identifiable by their odd and uniquely incorporated organic forms. In this design, Gaudi sought to create an architecture that was modern, yet inspired by Moorish traditions and the history of the city of Barcelona. The layout and floorplan are almost entirely absent of straight lines.</a:t>
            </a:r>
          </a:p>
          <a:p>
            <a:pPr eaLnBrk="1" hangingPunct="1">
              <a:spcBef>
                <a:spcPct val="30000"/>
              </a:spcBef>
              <a:buClrTx/>
              <a:buSzTx/>
              <a:buFontTx/>
              <a:buNone/>
            </a:pPr>
            <a:r>
              <a:rPr lang="en-US" altLang="en-US" sz="1600">
                <a:latin typeface="Times" pitchFamily="2" charset="0"/>
              </a:rPr>
              <a:t>(Page 453/454)</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2B1386A-61D0-0F4D-86FC-E9501C485BAE}"/>
              </a:ext>
            </a:extLst>
          </p:cNvPr>
          <p:cNvSpPr>
            <a:spLocks noGrp="1" noChangeArrowheads="1"/>
          </p:cNvSpPr>
          <p:nvPr>
            <p:ph type="title"/>
          </p:nvPr>
        </p:nvSpPr>
        <p:spPr>
          <a:xfrm>
            <a:off x="685800" y="-457200"/>
            <a:ext cx="7772400" cy="1143000"/>
          </a:xfrm>
        </p:spPr>
        <p:txBody>
          <a:bodyPr/>
          <a:lstStyle/>
          <a:p>
            <a:pPr eaLnBrk="1" hangingPunct="1"/>
            <a:r>
              <a:rPr lang="en-US" altLang="en-US" dirty="0">
                <a:solidFill>
                  <a:srgbClr val="E53124"/>
                </a:solidFill>
              </a:rPr>
              <a:t>LIGHT</a:t>
            </a:r>
          </a:p>
        </p:txBody>
      </p:sp>
      <p:pic>
        <p:nvPicPr>
          <p:cNvPr id="18435" name="Picture 5" descr="light reflecting off of Frank Gheary's titanium roofing.">
            <a:extLst>
              <a:ext uri="{FF2B5EF4-FFF2-40B4-BE49-F238E27FC236}">
                <a16:creationId xmlns:a16="http://schemas.microsoft.com/office/drawing/2014/main" id="{75B66A3C-2B8F-0445-800F-8D662F17EB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09600"/>
            <a:ext cx="3200400"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9" descr="stained glass colorful close-up.">
            <a:extLst>
              <a:ext uri="{FF2B5EF4-FFF2-40B4-BE49-F238E27FC236}">
                <a16:creationId xmlns:a16="http://schemas.microsoft.com/office/drawing/2014/main" id="{188D7BA2-9106-8741-9CBD-BFEFC3B03A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000" y="0"/>
            <a:ext cx="5080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10" descr="Open roofed Egyptian Temple.">
            <a:extLst>
              <a:ext uri="{FF2B5EF4-FFF2-40B4-BE49-F238E27FC236}">
                <a16:creationId xmlns:a16="http://schemas.microsoft.com/office/drawing/2014/main" id="{DCA0DDE6-8B87-2040-B387-46E4E2F266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2971800"/>
            <a:ext cx="5334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11" descr="colorful stained glass.">
            <a:extLst>
              <a:ext uri="{FF2B5EF4-FFF2-40B4-BE49-F238E27FC236}">
                <a16:creationId xmlns:a16="http://schemas.microsoft.com/office/drawing/2014/main" id="{32EED34F-8A3D-DF4A-B5F5-3D5A5C64FE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381000"/>
            <a:ext cx="15113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Text Box 12">
            <a:extLst>
              <a:ext uri="{FF2B5EF4-FFF2-40B4-BE49-F238E27FC236}">
                <a16:creationId xmlns:a16="http://schemas.microsoft.com/office/drawing/2014/main" id="{F220482F-F5D9-D942-A96D-87309E003DF6}"/>
              </a:ext>
            </a:extLst>
          </p:cNvPr>
          <p:cNvSpPr txBox="1">
            <a:spLocks noChangeArrowheads="1"/>
          </p:cNvSpPr>
          <p:nvPr/>
        </p:nvSpPr>
        <p:spPr bwMode="auto">
          <a:xfrm>
            <a:off x="5486400" y="2286000"/>
            <a:ext cx="32766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800">
                <a:latin typeface="Times" pitchFamily="2" charset="0"/>
              </a:rPr>
              <a:t>light is an element to be manipulated, so as to create a sense of mystery or drama, or accent focal points within the space. Light, whether natural or artificial, greatly clarifies and defines a space and form of a building, and early architects were quick to realize the dramatic effects they could create with light. It can create a sense of mystery and awe, or It is a tool to manipulate, that can also focus the eye on important points and highlight meaning, as well as provide visual delight.</a:t>
            </a:r>
          </a:p>
        </p:txBody>
      </p:sp>
      <p:sp>
        <p:nvSpPr>
          <p:cNvPr id="18440" name="Text Box 13">
            <a:extLst>
              <a:ext uri="{FF2B5EF4-FFF2-40B4-BE49-F238E27FC236}">
                <a16:creationId xmlns:a16="http://schemas.microsoft.com/office/drawing/2014/main" id="{08113752-F35F-5D48-BC59-F98D24C6D287}"/>
              </a:ext>
            </a:extLst>
          </p:cNvPr>
          <p:cNvSpPr txBox="1">
            <a:spLocks noChangeArrowheads="1"/>
          </p:cNvSpPr>
          <p:nvPr/>
        </p:nvSpPr>
        <p:spPr bwMode="auto">
          <a:xfrm>
            <a:off x="0" y="6172200"/>
            <a:ext cx="556260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200">
                <a:latin typeface="Times" pitchFamily="2" charset="0"/>
              </a:rPr>
              <a:t>The creative use of light also helps determines one</a:t>
            </a:r>
            <a:r>
              <a:rPr lang="ja-JP" altLang="en-US" sz="1200">
                <a:latin typeface="Times" pitchFamily="2" charset="0"/>
              </a:rPr>
              <a:t>’</a:t>
            </a:r>
            <a:r>
              <a:rPr lang="en-US" altLang="ja-JP" sz="1200">
                <a:latin typeface="Times" pitchFamily="2" charset="0"/>
              </a:rPr>
              <a:t>s perception of texture and form, creating both a physiological and a psychological mood.Light can effectively make an object appear much smaller or larger than it really is.</a:t>
            </a:r>
          </a:p>
          <a:p>
            <a:pPr eaLnBrk="1" hangingPunct="1">
              <a:spcBef>
                <a:spcPct val="30000"/>
              </a:spcBef>
              <a:buClrTx/>
              <a:buSzTx/>
              <a:buFontTx/>
              <a:buNone/>
            </a:pPr>
            <a:endParaRPr lang="en-US" altLang="en-US" sz="1200">
              <a:latin typeface="Times" pitchFamily="2" charset="0"/>
            </a:endParaRPr>
          </a:p>
          <a:p>
            <a:pPr>
              <a:spcBef>
                <a:spcPct val="50000"/>
              </a:spcBef>
              <a:buClrTx/>
              <a:buSzTx/>
              <a:buFontTx/>
              <a:buNone/>
            </a:pPr>
            <a:endParaRPr lang="en-US" altLang="en-US" sz="2400">
              <a:latin typeface="Times" pitchFamily="2" charset="0"/>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6" descr="Seagrams Building. Highly reflective glass.">
            <a:extLst>
              <a:ext uri="{FF2B5EF4-FFF2-40B4-BE49-F238E27FC236}">
                <a16:creationId xmlns:a16="http://schemas.microsoft.com/office/drawing/2014/main" id="{BEB379D4-8A6E-774A-AACC-83525A548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4572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7" descr="Seagrams Building ">
            <a:extLst>
              <a:ext uri="{FF2B5EF4-FFF2-40B4-BE49-F238E27FC236}">
                <a16:creationId xmlns:a16="http://schemas.microsoft.com/office/drawing/2014/main" id="{D4357B85-1D7D-494C-A0FB-3813A6F887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76200"/>
            <a:ext cx="28575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3">
            <a:extLst>
              <a:ext uri="{FF2B5EF4-FFF2-40B4-BE49-F238E27FC236}">
                <a16:creationId xmlns:a16="http://schemas.microsoft.com/office/drawing/2014/main" id="{C2824D56-3261-0844-8FA3-5EBFB12F472D}"/>
              </a:ext>
            </a:extLst>
          </p:cNvPr>
          <p:cNvSpPr>
            <a:spLocks noGrp="1" noChangeArrowheads="1"/>
          </p:cNvSpPr>
          <p:nvPr>
            <p:ph type="title" idx="4294967295"/>
          </p:nvPr>
        </p:nvSpPr>
        <p:spPr>
          <a:xfrm>
            <a:off x="0" y="4267200"/>
            <a:ext cx="7543800" cy="2590800"/>
          </a:xfrm>
        </p:spPr>
        <p:txBody>
          <a:bodyPr/>
          <a:lstStyle/>
          <a:p>
            <a:pPr eaLnBrk="1" hangingPunct="1"/>
            <a:r>
              <a:rPr lang="en-US" altLang="en-US" sz="3600" b="1" dirty="0" err="1">
                <a:solidFill>
                  <a:srgbClr val="E53124"/>
                </a:solidFill>
                <a:latin typeface="Arial Unicode MS" panose="020B0604020202020204" pitchFamily="34" charset="-128"/>
              </a:rPr>
              <a:t>Seagrams</a:t>
            </a:r>
            <a:r>
              <a:rPr lang="en-US" altLang="en-US" sz="3600" b="1" dirty="0">
                <a:solidFill>
                  <a:srgbClr val="E53124"/>
                </a:solidFill>
                <a:latin typeface="Arial Unicode MS" panose="020B0604020202020204" pitchFamily="34" charset="-128"/>
              </a:rPr>
              <a:t> Building 1954</a:t>
            </a:r>
            <a:br>
              <a:rPr lang="en-US" altLang="en-US" sz="3600" b="1" dirty="0">
                <a:solidFill>
                  <a:srgbClr val="E53124"/>
                </a:solidFill>
                <a:latin typeface="Arial Unicode MS" panose="020B0604020202020204" pitchFamily="34" charset="-128"/>
              </a:rPr>
            </a:br>
            <a:r>
              <a:rPr lang="en-US" altLang="en-US" sz="1400" dirty="0" err="1"/>
              <a:t>Mies</a:t>
            </a:r>
            <a:r>
              <a:rPr lang="en-US" altLang="en-US" sz="1400" dirty="0"/>
              <a:t> van der </a:t>
            </a:r>
            <a:r>
              <a:rPr lang="en-US" altLang="en-US" sz="1400" dirty="0" err="1"/>
              <a:t>Rohe</a:t>
            </a:r>
            <a:r>
              <a:rPr lang="en-US" altLang="en-US" sz="1400" dirty="0"/>
              <a:t> &amp; Philip Johnson. </a:t>
            </a:r>
            <a:endParaRPr lang="en-US" altLang="en-US" sz="1400" b="1" dirty="0">
              <a:solidFill>
                <a:srgbClr val="E53124"/>
              </a:solidFill>
              <a:latin typeface="Arial Unicode MS" panose="020B0604020202020204" pitchFamily="34" charset="-128"/>
            </a:endParaRPr>
          </a:p>
        </p:txBody>
      </p:sp>
      <p:sp>
        <p:nvSpPr>
          <p:cNvPr id="20485" name="Rectangle 8">
            <a:extLst>
              <a:ext uri="{FF2B5EF4-FFF2-40B4-BE49-F238E27FC236}">
                <a16:creationId xmlns:a16="http://schemas.microsoft.com/office/drawing/2014/main" id="{52880637-3CA7-DC42-851A-0A3A4F6E71A6}"/>
              </a:ext>
            </a:extLst>
          </p:cNvPr>
          <p:cNvSpPr>
            <a:spLocks noChangeArrowheads="1"/>
          </p:cNvSpPr>
          <p:nvPr/>
        </p:nvSpPr>
        <p:spPr bwMode="auto">
          <a:xfrm>
            <a:off x="12192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0"/>
              </a:spcBef>
              <a:buClrTx/>
              <a:buSzTx/>
              <a:buFontTx/>
              <a:buNone/>
            </a:pPr>
            <a:r>
              <a:rPr lang="en-US" altLang="en-US" sz="4400" b="1">
                <a:solidFill>
                  <a:srgbClr val="E53124"/>
                </a:solidFill>
                <a:latin typeface="Arial Unicode MS" panose="020B0604020202020204" pitchFamily="34" charset="-128"/>
              </a:rPr>
              <a:t>SITE &amp; LIGHT</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034" descr="Seagrams Building fountain. He greatly appreciated the effect water elements could have on a site and the way light could exaggerate the effect. ">
            <a:extLst>
              <a:ext uri="{FF2B5EF4-FFF2-40B4-BE49-F238E27FC236}">
                <a16:creationId xmlns:a16="http://schemas.microsoft.com/office/drawing/2014/main" id="{18EB8D4A-00B8-2C43-8B57-1BAF06B15F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114" y="0"/>
            <a:ext cx="4613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1035" descr="Seagrams Building fountain from distance.">
            <a:extLst>
              <a:ext uri="{FF2B5EF4-FFF2-40B4-BE49-F238E27FC236}">
                <a16:creationId xmlns:a16="http://schemas.microsoft.com/office/drawing/2014/main" id="{46DB1802-3860-D747-A96B-FC748BFF46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76200"/>
            <a:ext cx="4643438"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Box 5">
            <a:extLst>
              <a:ext uri="{FF2B5EF4-FFF2-40B4-BE49-F238E27FC236}">
                <a16:creationId xmlns:a16="http://schemas.microsoft.com/office/drawing/2014/main" id="{4374CDFA-3D36-CE49-BD10-02AD79AE6FF7}"/>
              </a:ext>
            </a:extLst>
          </p:cNvPr>
          <p:cNvSpPr txBox="1">
            <a:spLocks noChangeArrowheads="1"/>
          </p:cNvSpPr>
          <p:nvPr/>
        </p:nvSpPr>
        <p:spPr bwMode="auto">
          <a:xfrm>
            <a:off x="-139481" y="5534561"/>
            <a:ext cx="4648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000" b="1" dirty="0">
                <a:latin typeface="Times" pitchFamily="2" charset="0"/>
              </a:rPr>
              <a:t>His genius is in that he has designed unique hybrids: sometimes abstract, yet aesthetically pleasing and highly powerful buildings. </a:t>
            </a:r>
          </a:p>
        </p:txBody>
      </p:sp>
      <p:sp>
        <p:nvSpPr>
          <p:cNvPr id="2" name="Title 1">
            <a:extLst>
              <a:ext uri="{FF2B5EF4-FFF2-40B4-BE49-F238E27FC236}">
                <a16:creationId xmlns:a16="http://schemas.microsoft.com/office/drawing/2014/main" id="{2C289AC2-A2B1-8F47-9F1F-BEAAE93C308C}"/>
              </a:ext>
            </a:extLst>
          </p:cNvPr>
          <p:cNvSpPr>
            <a:spLocks noGrp="1"/>
          </p:cNvSpPr>
          <p:nvPr>
            <p:ph type="title" idx="4294967295"/>
          </p:nvPr>
        </p:nvSpPr>
        <p:spPr>
          <a:xfrm>
            <a:off x="-126837" y="4724400"/>
            <a:ext cx="4836677" cy="457201"/>
          </a:xfrm>
          <a:solidFill>
            <a:schemeClr val="bg2">
              <a:lumMod val="90000"/>
            </a:schemeClr>
          </a:solidFill>
        </p:spPr>
        <p:txBody>
          <a:bodyPr/>
          <a:lstStyle/>
          <a:p>
            <a:r>
              <a:rPr lang="en-US" sz="2000" b="1" kern="1200" dirty="0">
                <a:solidFill>
                  <a:srgbClr val="C00000"/>
                </a:solidFill>
                <a:effectLst/>
                <a:cs typeface="+mn-cs"/>
              </a:rPr>
              <a:t>Johnson: expert in stylish high rises. </a:t>
            </a:r>
            <a:endParaRPr lang="en-US" b="1" dirty="0">
              <a:solidFill>
                <a:srgbClr val="C00000"/>
              </a:solidFill>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Philip Johnson House, All glass walls. 1945-49&#10;">
            <a:extLst>
              <a:ext uri="{FF2B5EF4-FFF2-40B4-BE49-F238E27FC236}">
                <a16:creationId xmlns:a16="http://schemas.microsoft.com/office/drawing/2014/main" id="{9E802410-EE09-BB4A-B155-0AF8105164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28675"/>
            <a:ext cx="9144000" cy="610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3">
            <a:extLst>
              <a:ext uri="{FF2B5EF4-FFF2-40B4-BE49-F238E27FC236}">
                <a16:creationId xmlns:a16="http://schemas.microsoft.com/office/drawing/2014/main" id="{C34BDF02-5EE1-F542-A892-2E95AC1A921F}"/>
              </a:ext>
            </a:extLst>
          </p:cNvPr>
          <p:cNvSpPr>
            <a:spLocks noGrp="1" noChangeArrowheads="1"/>
          </p:cNvSpPr>
          <p:nvPr>
            <p:ph type="title" idx="4294967295"/>
          </p:nvPr>
        </p:nvSpPr>
        <p:spPr>
          <a:xfrm>
            <a:off x="685800" y="-304800"/>
            <a:ext cx="7772400" cy="1143000"/>
          </a:xfrm>
        </p:spPr>
        <p:txBody>
          <a:bodyPr/>
          <a:lstStyle/>
          <a:p>
            <a:pPr eaLnBrk="1" hangingPunct="1"/>
            <a:r>
              <a:rPr lang="en-US" altLang="en-US" b="1">
                <a:solidFill>
                  <a:srgbClr val="E53124"/>
                </a:solidFill>
                <a:latin typeface="Arial Unicode MS" panose="020B0604020202020204" pitchFamily="34" charset="-128"/>
              </a:rPr>
              <a:t>SITE and LIGHT</a:t>
            </a:r>
          </a:p>
        </p:txBody>
      </p:sp>
      <p:sp>
        <p:nvSpPr>
          <p:cNvPr id="22532" name="Rectangle 4">
            <a:extLst>
              <a:ext uri="{FF2B5EF4-FFF2-40B4-BE49-F238E27FC236}">
                <a16:creationId xmlns:a16="http://schemas.microsoft.com/office/drawing/2014/main" id="{53DF2309-3B7C-7346-9A2E-31FE99579B97}"/>
              </a:ext>
            </a:extLst>
          </p:cNvPr>
          <p:cNvSpPr>
            <a:spLocks noChangeArrowheads="1"/>
          </p:cNvSpPr>
          <p:nvPr/>
        </p:nvSpPr>
        <p:spPr bwMode="auto">
          <a:xfrm>
            <a:off x="0" y="6019800"/>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400" dirty="0">
                <a:solidFill>
                  <a:srgbClr val="E53124"/>
                </a:solidFill>
                <a:latin typeface="Arial Unicode MS" panose="020B0604020202020204" pitchFamily="34" charset="-128"/>
              </a:rPr>
              <a:t>Philip Johnson House, 1945-49</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95C6CBB-6A72-2B44-BAC4-A30F4C072738}"/>
              </a:ext>
            </a:extLst>
          </p:cNvPr>
          <p:cNvSpPr>
            <a:spLocks noGrp="1" noChangeArrowheads="1"/>
          </p:cNvSpPr>
          <p:nvPr>
            <p:ph type="title"/>
          </p:nvPr>
        </p:nvSpPr>
        <p:spPr>
          <a:xfrm>
            <a:off x="-609600" y="0"/>
            <a:ext cx="10134600" cy="685800"/>
          </a:xfrm>
        </p:spPr>
        <p:txBody>
          <a:bodyPr/>
          <a:lstStyle/>
          <a:p>
            <a:pPr algn="ctr" eaLnBrk="1" hangingPunct="1"/>
            <a:r>
              <a:rPr lang="en-US" altLang="en-US" sz="4300" b="1">
                <a:solidFill>
                  <a:srgbClr val="E53124"/>
                </a:solidFill>
              </a:rPr>
              <a:t>Design Elements of Arch/Art</a:t>
            </a:r>
          </a:p>
        </p:txBody>
      </p:sp>
      <p:sp>
        <p:nvSpPr>
          <p:cNvPr id="4099" name="Text Box 3">
            <a:extLst>
              <a:ext uri="{FF2B5EF4-FFF2-40B4-BE49-F238E27FC236}">
                <a16:creationId xmlns:a16="http://schemas.microsoft.com/office/drawing/2014/main" id="{F35498E6-C5CC-8148-86B5-AB0FA1B5D12D}"/>
              </a:ext>
            </a:extLst>
          </p:cNvPr>
          <p:cNvSpPr txBox="1">
            <a:spLocks noChangeArrowheads="1"/>
          </p:cNvSpPr>
          <p:nvPr/>
        </p:nvSpPr>
        <p:spPr bwMode="auto">
          <a:xfrm>
            <a:off x="685800" y="1844675"/>
            <a:ext cx="350520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800" b="1">
                <a:latin typeface="Times" pitchFamily="2" charset="0"/>
              </a:rPr>
              <a:t>LINE</a:t>
            </a:r>
          </a:p>
          <a:p>
            <a:pPr>
              <a:spcBef>
                <a:spcPct val="0"/>
              </a:spcBef>
              <a:buClrTx/>
              <a:buSzTx/>
              <a:buFontTx/>
              <a:buNone/>
            </a:pPr>
            <a:r>
              <a:rPr lang="en-US" altLang="en-US" sz="2800" b="1">
                <a:latin typeface="Times" pitchFamily="2" charset="0"/>
              </a:rPr>
              <a:t>RHYTHM</a:t>
            </a:r>
          </a:p>
          <a:p>
            <a:pPr>
              <a:spcBef>
                <a:spcPct val="0"/>
              </a:spcBef>
              <a:buClrTx/>
              <a:buSzTx/>
              <a:buFontTx/>
              <a:buNone/>
            </a:pPr>
            <a:r>
              <a:rPr lang="en-US" altLang="en-US" sz="2800" b="1">
                <a:latin typeface="Times" pitchFamily="2" charset="0"/>
              </a:rPr>
              <a:t>REPETITION</a:t>
            </a:r>
          </a:p>
          <a:p>
            <a:pPr>
              <a:spcBef>
                <a:spcPct val="0"/>
              </a:spcBef>
              <a:buClrTx/>
              <a:buSzTx/>
              <a:buFontTx/>
              <a:buNone/>
            </a:pPr>
            <a:r>
              <a:rPr lang="en-US" altLang="en-US" sz="2800" b="1">
                <a:latin typeface="Times" pitchFamily="2" charset="0"/>
              </a:rPr>
              <a:t>PROPORTION</a:t>
            </a:r>
          </a:p>
          <a:p>
            <a:pPr>
              <a:spcBef>
                <a:spcPct val="0"/>
              </a:spcBef>
              <a:buClrTx/>
              <a:buSzTx/>
              <a:buFontTx/>
              <a:buNone/>
            </a:pPr>
            <a:r>
              <a:rPr lang="en-US" altLang="en-US" sz="2800" b="1">
                <a:latin typeface="Times" pitchFamily="2" charset="0"/>
              </a:rPr>
              <a:t>PROXIMITY</a:t>
            </a:r>
          </a:p>
          <a:p>
            <a:pPr>
              <a:spcBef>
                <a:spcPct val="0"/>
              </a:spcBef>
              <a:buClrTx/>
              <a:buSzTx/>
              <a:buFontTx/>
              <a:buNone/>
            </a:pPr>
            <a:r>
              <a:rPr lang="en-US" altLang="en-US" sz="2800" b="1">
                <a:latin typeface="Times" pitchFamily="2" charset="0"/>
              </a:rPr>
              <a:t>SCALE</a:t>
            </a:r>
          </a:p>
          <a:p>
            <a:pPr>
              <a:spcBef>
                <a:spcPct val="0"/>
              </a:spcBef>
              <a:buClrTx/>
              <a:buSzTx/>
              <a:buFontTx/>
              <a:buNone/>
            </a:pPr>
            <a:r>
              <a:rPr lang="en-US" altLang="en-US" sz="2800" b="1">
                <a:latin typeface="Times" pitchFamily="2" charset="0"/>
              </a:rPr>
              <a:t>LIGHT</a:t>
            </a:r>
          </a:p>
        </p:txBody>
      </p:sp>
      <p:sp>
        <p:nvSpPr>
          <p:cNvPr id="4100" name="Text Box 4">
            <a:extLst>
              <a:ext uri="{FF2B5EF4-FFF2-40B4-BE49-F238E27FC236}">
                <a16:creationId xmlns:a16="http://schemas.microsoft.com/office/drawing/2014/main" id="{3DE6347F-BD5D-9D4A-8F62-2CE78892A0C6}"/>
              </a:ext>
            </a:extLst>
          </p:cNvPr>
          <p:cNvSpPr txBox="1">
            <a:spLocks noChangeArrowheads="1"/>
          </p:cNvSpPr>
          <p:nvPr/>
        </p:nvSpPr>
        <p:spPr bwMode="auto">
          <a:xfrm>
            <a:off x="5257800" y="1828800"/>
            <a:ext cx="304800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800" b="1">
                <a:latin typeface="Times" pitchFamily="2" charset="0"/>
              </a:rPr>
              <a:t>COLOR</a:t>
            </a:r>
          </a:p>
          <a:p>
            <a:pPr>
              <a:spcBef>
                <a:spcPct val="0"/>
              </a:spcBef>
              <a:buClrTx/>
              <a:buSzTx/>
              <a:buFontTx/>
              <a:buNone/>
            </a:pPr>
            <a:r>
              <a:rPr lang="en-US" altLang="en-US" sz="2800" b="1">
                <a:latin typeface="Times" pitchFamily="2" charset="0"/>
              </a:rPr>
              <a:t>ORNAMENT</a:t>
            </a:r>
          </a:p>
          <a:p>
            <a:pPr>
              <a:spcBef>
                <a:spcPct val="0"/>
              </a:spcBef>
              <a:buClrTx/>
              <a:buSzTx/>
              <a:buFontTx/>
              <a:buNone/>
            </a:pPr>
            <a:r>
              <a:rPr lang="en-US" altLang="en-US" sz="2800" b="1">
                <a:latin typeface="Times" pitchFamily="2" charset="0"/>
              </a:rPr>
              <a:t>SITE</a:t>
            </a:r>
          </a:p>
          <a:p>
            <a:pPr>
              <a:spcBef>
                <a:spcPct val="0"/>
              </a:spcBef>
              <a:buClrTx/>
              <a:buSzTx/>
              <a:buFontTx/>
              <a:buNone/>
            </a:pPr>
            <a:r>
              <a:rPr lang="en-US" altLang="en-US" sz="2800" b="1">
                <a:latin typeface="Times" pitchFamily="2" charset="0"/>
              </a:rPr>
              <a:t>SPACE</a:t>
            </a:r>
          </a:p>
          <a:p>
            <a:pPr>
              <a:spcBef>
                <a:spcPct val="0"/>
              </a:spcBef>
              <a:buClrTx/>
              <a:buSzTx/>
              <a:buFontTx/>
              <a:buNone/>
            </a:pPr>
            <a:r>
              <a:rPr lang="en-US" altLang="en-US" sz="2800" b="1">
                <a:latin typeface="Times" pitchFamily="2" charset="0"/>
              </a:rPr>
              <a:t>TEXTURE</a:t>
            </a:r>
          </a:p>
          <a:p>
            <a:pPr>
              <a:spcBef>
                <a:spcPct val="0"/>
              </a:spcBef>
              <a:buClrTx/>
              <a:buSzTx/>
              <a:buFontTx/>
              <a:buNone/>
            </a:pPr>
            <a:r>
              <a:rPr lang="en-US" altLang="en-US" sz="2800" b="1">
                <a:latin typeface="Times" pitchFamily="2" charset="0"/>
              </a:rPr>
              <a:t>WEIGHT/MASS </a:t>
            </a:r>
          </a:p>
          <a:p>
            <a:pPr>
              <a:spcBef>
                <a:spcPct val="0"/>
              </a:spcBef>
              <a:buClrTx/>
              <a:buSzTx/>
              <a:buFontTx/>
              <a:buNone/>
            </a:pPr>
            <a:r>
              <a:rPr lang="en-US" altLang="en-US" sz="2800" b="1">
                <a:latin typeface="Times" pitchFamily="2" charset="0"/>
              </a:rPr>
              <a:t>ACOUSTICS</a:t>
            </a:r>
          </a:p>
        </p:txBody>
      </p:sp>
      <p:sp>
        <p:nvSpPr>
          <p:cNvPr id="4101" name="Text Box 5">
            <a:extLst>
              <a:ext uri="{FF2B5EF4-FFF2-40B4-BE49-F238E27FC236}">
                <a16:creationId xmlns:a16="http://schemas.microsoft.com/office/drawing/2014/main" id="{CA069CAF-CAA4-E842-BB70-49D16819D9A7}"/>
              </a:ext>
            </a:extLst>
          </p:cNvPr>
          <p:cNvSpPr txBox="1">
            <a:spLocks noChangeArrowheads="1"/>
          </p:cNvSpPr>
          <p:nvPr/>
        </p:nvSpPr>
        <p:spPr bwMode="auto">
          <a:xfrm>
            <a:off x="304800" y="4876800"/>
            <a:ext cx="85344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000" b="1">
                <a:latin typeface="Times" pitchFamily="2" charset="0"/>
              </a:rPr>
              <a:t>The list above is one system, (there are others), for categorizing aspects of formal structure in the visual arts. The process of combining these elements and principles, is usually referred to as composition or design. How well ones does this often determines their talent. This "visual language" is the skeleton upon which any painting, drawing building, etc. is built, no matter what its subject matter may be.</a:t>
            </a:r>
            <a:endParaRPr lang="en-US" altLang="en-US" sz="1200">
              <a:latin typeface="Times" pitchFamily="2" charset="0"/>
            </a:endParaRPr>
          </a:p>
        </p:txBody>
      </p:sp>
      <p:sp>
        <p:nvSpPr>
          <p:cNvPr id="4102" name="Text Box 6">
            <a:extLst>
              <a:ext uri="{FF2B5EF4-FFF2-40B4-BE49-F238E27FC236}">
                <a16:creationId xmlns:a16="http://schemas.microsoft.com/office/drawing/2014/main" id="{D58DE863-4983-6048-A5E9-C68526A62504}"/>
              </a:ext>
            </a:extLst>
          </p:cNvPr>
          <p:cNvSpPr txBox="1">
            <a:spLocks noChangeArrowheads="1"/>
          </p:cNvSpPr>
          <p:nvPr/>
        </p:nvSpPr>
        <p:spPr bwMode="auto">
          <a:xfrm>
            <a:off x="76200" y="457200"/>
            <a:ext cx="91440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000" b="1">
                <a:latin typeface="Times" pitchFamily="2" charset="0"/>
              </a:rPr>
              <a:t>It is the order that we </a:t>
            </a:r>
            <a:r>
              <a:rPr lang="en-US" altLang="en-US" sz="2000" b="1" i="1">
                <a:latin typeface="Times" pitchFamily="2" charset="0"/>
              </a:rPr>
              <a:t>feel</a:t>
            </a:r>
            <a:r>
              <a:rPr lang="en-US" altLang="en-US" sz="2000" b="1">
                <a:latin typeface="Times" pitchFamily="2" charset="0"/>
              </a:rPr>
              <a:t>  when we look at a work of art or architecture. As the course progresses I will be pointing out design components in various works and explaining what they mean and how they are used by the architect to express their ideas.</a:t>
            </a:r>
            <a:endParaRPr lang="en-US" altLang="en-US" sz="2000">
              <a:latin typeface="Times" pitchFamily="2" charset="0"/>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026" descr="Philip Johnson House, 1945-4.9 Here’s a view from a distance, showing the bare trees during the winter months.&#10;">
            <a:extLst>
              <a:ext uri="{FF2B5EF4-FFF2-40B4-BE49-F238E27FC236}">
                <a16:creationId xmlns:a16="http://schemas.microsoft.com/office/drawing/2014/main" id="{3F1FA7C8-9F74-3D44-8E90-04557BCE2D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10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1027">
            <a:extLst>
              <a:ext uri="{FF2B5EF4-FFF2-40B4-BE49-F238E27FC236}">
                <a16:creationId xmlns:a16="http://schemas.microsoft.com/office/drawing/2014/main" id="{1AB42296-E3B3-0F48-B6AA-7CAEB7779268}"/>
              </a:ext>
            </a:extLst>
          </p:cNvPr>
          <p:cNvSpPr>
            <a:spLocks noGrp="1" noChangeArrowheads="1"/>
          </p:cNvSpPr>
          <p:nvPr>
            <p:ph type="title" idx="4294967295"/>
          </p:nvPr>
        </p:nvSpPr>
        <p:spPr>
          <a:xfrm>
            <a:off x="685800" y="5715000"/>
            <a:ext cx="7772400" cy="1143000"/>
          </a:xfrm>
        </p:spPr>
        <p:txBody>
          <a:bodyPr/>
          <a:lstStyle/>
          <a:p>
            <a:pPr eaLnBrk="1" hangingPunct="1"/>
            <a:r>
              <a:rPr lang="en-US" altLang="en-US" sz="2800">
                <a:solidFill>
                  <a:srgbClr val="E53124"/>
                </a:solidFill>
                <a:latin typeface="Arial Unicode MS" panose="020B0604020202020204" pitchFamily="34" charset="-128"/>
              </a:rPr>
              <a:t>Philip Johnson House, 1945-49</a:t>
            </a:r>
            <a:endParaRPr lang="en-US" altLang="en-US" sz="4000">
              <a:solidFill>
                <a:srgbClr val="E53124"/>
              </a:solidFill>
              <a:latin typeface="Arial Unicode MS" panose="020B0604020202020204" pitchFamily="34" charset="-128"/>
            </a:endParaRPr>
          </a:p>
        </p:txBody>
      </p:sp>
      <p:sp>
        <p:nvSpPr>
          <p:cNvPr id="23556" name="Text Box 1029">
            <a:extLst>
              <a:ext uri="{FF2B5EF4-FFF2-40B4-BE49-F238E27FC236}">
                <a16:creationId xmlns:a16="http://schemas.microsoft.com/office/drawing/2014/main" id="{9FAB2406-ECAA-7448-A18B-4EF3D02B7737}"/>
              </a:ext>
            </a:extLst>
          </p:cNvPr>
          <p:cNvSpPr txBox="1">
            <a:spLocks noChangeArrowheads="1"/>
          </p:cNvSpPr>
          <p:nvPr/>
        </p:nvSpPr>
        <p:spPr bwMode="auto">
          <a:xfrm>
            <a:off x="381000" y="5576888"/>
            <a:ext cx="8763000" cy="1281112"/>
          </a:xfrm>
          <a:prstGeom prst="rect">
            <a:avLst/>
          </a:prstGeom>
          <a:solidFill>
            <a:srgbClr val="3399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2000" b="1">
                <a:latin typeface="Times" pitchFamily="2" charset="0"/>
              </a:rPr>
              <a:t>This house was revolutionary in that it proved to the haters of the modernist style that there was a way to build an entirely modern/abstract architecture and still integrate with it</a:t>
            </a:r>
            <a:r>
              <a:rPr lang="ja-JP" altLang="en-US" sz="2000" b="1">
                <a:latin typeface="Times" pitchFamily="2" charset="0"/>
              </a:rPr>
              <a:t>’</a:t>
            </a:r>
            <a:r>
              <a:rPr lang="en-US" altLang="ja-JP" sz="2000" b="1">
                <a:latin typeface="Times" pitchFamily="2" charset="0"/>
              </a:rPr>
              <a:t>s surrounding environment. </a:t>
            </a:r>
            <a:r>
              <a:rPr lang="en-US" altLang="ja-JP" sz="1800" b="1">
                <a:latin typeface="Times" pitchFamily="2" charset="0"/>
              </a:rPr>
              <a:t>Here</a:t>
            </a:r>
            <a:r>
              <a:rPr lang="ja-JP" altLang="en-US" sz="1800" b="1">
                <a:latin typeface="Times" pitchFamily="2" charset="0"/>
              </a:rPr>
              <a:t>’</a:t>
            </a:r>
            <a:r>
              <a:rPr lang="en-US" altLang="ja-JP" sz="1800" b="1">
                <a:latin typeface="Times" pitchFamily="2" charset="0"/>
              </a:rPr>
              <a:t>s a view from a distance, showing the bare trees during the winter months.</a:t>
            </a:r>
            <a:endParaRPr lang="en-US" altLang="en-US" sz="1800" b="1">
              <a:latin typeface="Times" pitchFamily="2" charset="0"/>
            </a:endParaRP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026" descr="Philip Johnson House, 1949.A view of the  interior and the well hidden enclosed bathroom area...&#10;">
            <a:extLst>
              <a:ext uri="{FF2B5EF4-FFF2-40B4-BE49-F238E27FC236}">
                <a16:creationId xmlns:a16="http://schemas.microsoft.com/office/drawing/2014/main" id="{4235FCD8-955D-A649-B6FB-83CFA64823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482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1027">
            <a:extLst>
              <a:ext uri="{FF2B5EF4-FFF2-40B4-BE49-F238E27FC236}">
                <a16:creationId xmlns:a16="http://schemas.microsoft.com/office/drawing/2014/main" id="{126C52A2-E3E0-C849-87F4-3B4D55C8D9D9}"/>
              </a:ext>
            </a:extLst>
          </p:cNvPr>
          <p:cNvSpPr>
            <a:spLocks noGrp="1" noChangeArrowheads="1"/>
          </p:cNvSpPr>
          <p:nvPr>
            <p:ph type="title" idx="4294967295"/>
          </p:nvPr>
        </p:nvSpPr>
        <p:spPr>
          <a:xfrm>
            <a:off x="5257800" y="381000"/>
            <a:ext cx="4267200" cy="914400"/>
          </a:xfrm>
        </p:spPr>
        <p:txBody>
          <a:bodyPr/>
          <a:lstStyle/>
          <a:p>
            <a:pPr eaLnBrk="1" hangingPunct="1"/>
            <a:r>
              <a:rPr lang="en-US" altLang="en-US" sz="4000" b="1" dirty="0">
                <a:solidFill>
                  <a:srgbClr val="E53124"/>
                </a:solidFill>
                <a:latin typeface="Arial Unicode MS" panose="020B0604020202020204" pitchFamily="34" charset="-128"/>
              </a:rPr>
              <a:t>Philip Johnson House, 1949</a:t>
            </a:r>
          </a:p>
        </p:txBody>
      </p:sp>
      <p:sp>
        <p:nvSpPr>
          <p:cNvPr id="24580" name="Text Box 1028">
            <a:extLst>
              <a:ext uri="{FF2B5EF4-FFF2-40B4-BE49-F238E27FC236}">
                <a16:creationId xmlns:a16="http://schemas.microsoft.com/office/drawing/2014/main" id="{798F2AE0-ECE6-5E4F-9465-71504BDB46BB}"/>
              </a:ext>
            </a:extLst>
          </p:cNvPr>
          <p:cNvSpPr txBox="1">
            <a:spLocks noChangeArrowheads="1"/>
          </p:cNvSpPr>
          <p:nvPr/>
        </p:nvSpPr>
        <p:spPr bwMode="auto">
          <a:xfrm>
            <a:off x="5257800" y="1371600"/>
            <a:ext cx="3810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000" dirty="0">
                <a:latin typeface="Times" pitchFamily="2" charset="0"/>
              </a:rPr>
              <a:t>A view of the  interior and the well hidden enclosed bathroom area...</a:t>
            </a: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descr="Great masterpieces of architecture often manipulate many design elements. A perfect example of this is of the Guggenheim Museum in Spain, designed by Frank Gehry.">
            <a:extLst>
              <a:ext uri="{FF2B5EF4-FFF2-40B4-BE49-F238E27FC236}">
                <a16:creationId xmlns:a16="http://schemas.microsoft.com/office/drawing/2014/main" id="{768DABB2-F439-414F-9766-02B091B598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6200"/>
            <a:ext cx="7772400"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 Box 6">
            <a:extLst>
              <a:ext uri="{FF2B5EF4-FFF2-40B4-BE49-F238E27FC236}">
                <a16:creationId xmlns:a16="http://schemas.microsoft.com/office/drawing/2014/main" id="{20FBEB71-9686-254D-BC21-2217C5EB65CB}"/>
              </a:ext>
            </a:extLst>
          </p:cNvPr>
          <p:cNvSpPr txBox="1">
            <a:spLocks noChangeArrowheads="1"/>
          </p:cNvSpPr>
          <p:nvPr/>
        </p:nvSpPr>
        <p:spPr bwMode="auto">
          <a:xfrm>
            <a:off x="152400" y="4954588"/>
            <a:ext cx="8991600"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700">
                <a:latin typeface="Times" pitchFamily="2" charset="0"/>
              </a:rPr>
              <a:t>Great masterpieces of architecture often manipulate many design elements. A perfect example of this is of the Guggenheim Museum in Spain, designed by Frank Gehry. Although it is extremely massive in literal size, his design employs a complex, non-rectilinear shape that uses form and surface articulation to dramatically reduce the appearance  of the building</a:t>
            </a:r>
            <a:r>
              <a:rPr lang="ja-JP" altLang="en-US" sz="1700">
                <a:latin typeface="Times" pitchFamily="2" charset="0"/>
              </a:rPr>
              <a:t>’</a:t>
            </a:r>
            <a:r>
              <a:rPr lang="en-US" altLang="ja-JP" sz="1700">
                <a:latin typeface="Times" pitchFamily="2" charset="0"/>
              </a:rPr>
              <a:t>s overall scale. A masterful optical illusion. Gehry</a:t>
            </a:r>
            <a:r>
              <a:rPr lang="ja-JP" altLang="en-US" sz="1700">
                <a:latin typeface="Times" pitchFamily="2" charset="0"/>
              </a:rPr>
              <a:t>’</a:t>
            </a:r>
            <a:r>
              <a:rPr lang="en-US" altLang="ja-JP" sz="1700">
                <a:latin typeface="Times" pitchFamily="2" charset="0"/>
              </a:rPr>
              <a:t>s choice of a highly reflective titanium exterior cladding that covers the entire exterior further dematerializes the sense of its massiveness, and also creates an amazingly beautiful play of light and shadow on the form.</a:t>
            </a:r>
            <a:endParaRPr lang="en-US" altLang="en-US" sz="1800">
              <a:latin typeface="Times" pitchFamily="2" charset="0"/>
            </a:endParaRPr>
          </a:p>
        </p:txBody>
      </p:sp>
      <p:sp>
        <p:nvSpPr>
          <p:cNvPr id="25604" name="Rectangle 2">
            <a:extLst>
              <a:ext uri="{FF2B5EF4-FFF2-40B4-BE49-F238E27FC236}">
                <a16:creationId xmlns:a16="http://schemas.microsoft.com/office/drawing/2014/main" id="{EC101831-972C-314A-9061-82745B997819}"/>
              </a:ext>
            </a:extLst>
          </p:cNvPr>
          <p:cNvSpPr>
            <a:spLocks noGrp="1" noChangeArrowheads="1"/>
          </p:cNvSpPr>
          <p:nvPr>
            <p:ph type="title"/>
          </p:nvPr>
        </p:nvSpPr>
        <p:spPr>
          <a:xfrm>
            <a:off x="0" y="-762000"/>
            <a:ext cx="9144000" cy="1066800"/>
          </a:xfrm>
          <a:solidFill>
            <a:schemeClr val="bg2"/>
          </a:solidFill>
        </p:spPr>
        <p:txBody>
          <a:bodyPr/>
          <a:lstStyle/>
          <a:p>
            <a:pPr eaLnBrk="1" hangingPunct="1"/>
            <a:r>
              <a:rPr lang="en-US" altLang="en-US" sz="4000">
                <a:solidFill>
                  <a:srgbClr val="E53124"/>
                </a:solidFill>
              </a:rPr>
              <a:t>A Masterpiece of Light, Shape &amp; Mass</a:t>
            </a:r>
            <a:endParaRPr lang="en-US" altLang="en-US">
              <a:solidFill>
                <a:srgbClr val="E53124"/>
              </a:solidFill>
            </a:endParaRP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65586354-AC53-3E44-A532-013F48D656DF}"/>
              </a:ext>
            </a:extLst>
          </p:cNvPr>
          <p:cNvSpPr>
            <a:spLocks noGrp="1" noChangeArrowheads="1"/>
          </p:cNvSpPr>
          <p:nvPr>
            <p:ph type="title"/>
          </p:nvPr>
        </p:nvSpPr>
        <p:spPr>
          <a:xfrm>
            <a:off x="685800" y="-304800"/>
            <a:ext cx="7772400" cy="1143000"/>
          </a:xfrm>
        </p:spPr>
        <p:txBody>
          <a:bodyPr/>
          <a:lstStyle/>
          <a:p>
            <a:pPr eaLnBrk="1" hangingPunct="1"/>
            <a:r>
              <a:rPr lang="en-US" altLang="en-US">
                <a:solidFill>
                  <a:srgbClr val="E53124"/>
                </a:solidFill>
              </a:rPr>
              <a:t>SCALE</a:t>
            </a:r>
          </a:p>
        </p:txBody>
      </p:sp>
      <p:pic>
        <p:nvPicPr>
          <p:cNvPr id="26627" name="Picture 5" descr="massive stone columns at the temple of Poseidon, are clearly larger then are structurally needed, conveying a clear impression of strength  and permanence to its viewer.&#10;">
            <a:extLst>
              <a:ext uri="{FF2B5EF4-FFF2-40B4-BE49-F238E27FC236}">
                <a16:creationId xmlns:a16="http://schemas.microsoft.com/office/drawing/2014/main" id="{C5938657-4EF7-C945-A006-2C5672313F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2125" y="228600"/>
            <a:ext cx="4384675" cy="625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7">
            <a:extLst>
              <a:ext uri="{FF2B5EF4-FFF2-40B4-BE49-F238E27FC236}">
                <a16:creationId xmlns:a16="http://schemas.microsoft.com/office/drawing/2014/main" id="{B15A38B1-7C97-5240-89F0-F60571973DFC}"/>
              </a:ext>
            </a:extLst>
          </p:cNvPr>
          <p:cNvSpPr txBox="1">
            <a:spLocks noChangeArrowheads="1"/>
          </p:cNvSpPr>
          <p:nvPr/>
        </p:nvSpPr>
        <p:spPr bwMode="auto">
          <a:xfrm>
            <a:off x="457200" y="1752600"/>
            <a:ext cx="37338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2000" b="1">
                <a:latin typeface="Times" pitchFamily="2" charset="0"/>
              </a:rPr>
              <a:t>Scale is said to be </a:t>
            </a:r>
            <a:r>
              <a:rPr lang="ja-JP" altLang="en-US" sz="2000" b="1">
                <a:latin typeface="Times" pitchFamily="2" charset="0"/>
              </a:rPr>
              <a:t>“</a:t>
            </a:r>
            <a:r>
              <a:rPr lang="en-US" altLang="ja-JP" sz="2000" b="1">
                <a:latin typeface="Times" pitchFamily="2" charset="0"/>
              </a:rPr>
              <a:t>how big a building is in relationship to an average human</a:t>
            </a:r>
            <a:r>
              <a:rPr lang="ja-JP" altLang="en-US" sz="2000" b="1">
                <a:latin typeface="Times" pitchFamily="2" charset="0"/>
              </a:rPr>
              <a:t>”</a:t>
            </a:r>
            <a:r>
              <a:rPr lang="en-US" altLang="ja-JP" sz="2000" b="1">
                <a:latin typeface="Times" pitchFamily="2" charset="0"/>
              </a:rPr>
              <a:t>. Architecture is definitely the largest and most encompassing of the visual arts, so naturally, it makes sense that scale is frequently used as a method by which architects manipulate our experience.</a:t>
            </a:r>
          </a:p>
          <a:p>
            <a:pPr eaLnBrk="1" hangingPunct="1">
              <a:spcBef>
                <a:spcPct val="30000"/>
              </a:spcBef>
              <a:buClrTx/>
              <a:buSzTx/>
              <a:buFontTx/>
              <a:buNone/>
            </a:pPr>
            <a:r>
              <a:rPr lang="en-US" altLang="en-US" sz="2000" b="1">
                <a:latin typeface="Times" pitchFamily="2" charset="0"/>
              </a:rPr>
              <a:t>These massive stone columns at the temple of Poseidon, are clearly larger then are structurally needed, conveying a clear impression of strength  and permanence to its viewer.</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03603FA-404C-E14D-B074-F135A806332A}"/>
              </a:ext>
            </a:extLst>
          </p:cNvPr>
          <p:cNvSpPr>
            <a:spLocks noGrp="1" noChangeArrowheads="1"/>
          </p:cNvSpPr>
          <p:nvPr>
            <p:ph type="title"/>
          </p:nvPr>
        </p:nvSpPr>
        <p:spPr>
          <a:xfrm>
            <a:off x="1295400" y="-533400"/>
            <a:ext cx="7772400" cy="1143000"/>
          </a:xfrm>
        </p:spPr>
        <p:txBody>
          <a:bodyPr/>
          <a:lstStyle/>
          <a:p>
            <a:pPr eaLnBrk="1" hangingPunct="1"/>
            <a:r>
              <a:rPr lang="en-US" altLang="en-US" sz="4000">
                <a:solidFill>
                  <a:srgbClr val="E53124"/>
                </a:solidFill>
              </a:rPr>
              <a:t>MASS- WEIGHT- SCALE</a:t>
            </a:r>
            <a:endParaRPr lang="en-US" altLang="en-US">
              <a:solidFill>
                <a:srgbClr val="E53124"/>
              </a:solidFill>
            </a:endParaRPr>
          </a:p>
        </p:txBody>
      </p:sp>
      <p:pic>
        <p:nvPicPr>
          <p:cNvPr id="27651" name="Picture 11" descr="excellent example of scale are the columns in the Egyptian temple of Amon at Karnak, which are hugely over-sized in relationship to the human body. The architects intent was to humble the egos of us mere mortals in the presence of their god Amon.">
            <a:extLst>
              <a:ext uri="{FF2B5EF4-FFF2-40B4-BE49-F238E27FC236}">
                <a16:creationId xmlns:a16="http://schemas.microsoft.com/office/drawing/2014/main" id="{57FFF6A7-5A17-614E-80E2-5FED1880E1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7200"/>
            <a:ext cx="4695825"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15" descr="Massive scale  exterior view aof the columns in the front entry of the Egyptian temple of Amon at Karnak.">
            <a:extLst>
              <a:ext uri="{FF2B5EF4-FFF2-40B4-BE49-F238E27FC236}">
                <a16:creationId xmlns:a16="http://schemas.microsoft.com/office/drawing/2014/main" id="{265660F9-132E-E647-9790-A8C0385D1D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3505200"/>
            <a:ext cx="41910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16">
            <a:extLst>
              <a:ext uri="{FF2B5EF4-FFF2-40B4-BE49-F238E27FC236}">
                <a16:creationId xmlns:a16="http://schemas.microsoft.com/office/drawing/2014/main" id="{4E295465-511F-3440-AC89-4D4D43478E13}"/>
              </a:ext>
            </a:extLst>
          </p:cNvPr>
          <p:cNvSpPr txBox="1">
            <a:spLocks noChangeArrowheads="1"/>
          </p:cNvSpPr>
          <p:nvPr/>
        </p:nvSpPr>
        <p:spPr bwMode="auto">
          <a:xfrm>
            <a:off x="4800600" y="381000"/>
            <a:ext cx="4343400" cy="319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800">
                <a:latin typeface="Times" pitchFamily="2" charset="0"/>
              </a:rPr>
              <a:t>Mass combines with shape to define form. Mass refers to the size or physical bulk of a building, and can be understood as the actual size, or size relative to us. This is where scale comes into play- Scale is often just our </a:t>
            </a:r>
            <a:r>
              <a:rPr lang="en-US" altLang="en-US" sz="1800" b="1" i="1">
                <a:latin typeface="Times" pitchFamily="2" charset="0"/>
              </a:rPr>
              <a:t>perception</a:t>
            </a:r>
            <a:r>
              <a:rPr lang="en-US" altLang="en-US" sz="1800">
                <a:latin typeface="Times" pitchFamily="2" charset="0"/>
              </a:rPr>
              <a:t> of mass. </a:t>
            </a:r>
          </a:p>
          <a:p>
            <a:pPr eaLnBrk="1" hangingPunct="1">
              <a:spcBef>
                <a:spcPct val="30000"/>
              </a:spcBef>
              <a:buClrTx/>
              <a:buSzTx/>
              <a:buFontTx/>
              <a:buNone/>
            </a:pPr>
            <a:r>
              <a:rPr lang="en-US" altLang="en-US" sz="1800">
                <a:latin typeface="Times" pitchFamily="2" charset="0"/>
              </a:rPr>
              <a:t>As we said, scale refers to a building</a:t>
            </a:r>
            <a:r>
              <a:rPr lang="ja-JP" altLang="en-US" sz="1800">
                <a:latin typeface="Times" pitchFamily="2" charset="0"/>
              </a:rPr>
              <a:t>’</a:t>
            </a:r>
            <a:r>
              <a:rPr lang="en-US" altLang="ja-JP" sz="1800">
                <a:latin typeface="Times" pitchFamily="2" charset="0"/>
              </a:rPr>
              <a:t>s size in relationship to the human body, as well as its surroundings. Architects manipulate scale to intentionally make a building appear cozy or overwhelming.</a:t>
            </a:r>
            <a:endParaRPr lang="en-US" altLang="en-US" sz="1800">
              <a:latin typeface="Times" pitchFamily="2" charset="0"/>
            </a:endParaRPr>
          </a:p>
        </p:txBody>
      </p:sp>
      <p:sp>
        <p:nvSpPr>
          <p:cNvPr id="27654" name="Text Box 17">
            <a:extLst>
              <a:ext uri="{FF2B5EF4-FFF2-40B4-BE49-F238E27FC236}">
                <a16:creationId xmlns:a16="http://schemas.microsoft.com/office/drawing/2014/main" id="{E105956C-5DFF-E041-A2A8-E65A8886A4F5}"/>
              </a:ext>
            </a:extLst>
          </p:cNvPr>
          <p:cNvSpPr txBox="1">
            <a:spLocks noChangeArrowheads="1"/>
          </p:cNvSpPr>
          <p:nvPr/>
        </p:nvSpPr>
        <p:spPr bwMode="auto">
          <a:xfrm>
            <a:off x="0" y="6032500"/>
            <a:ext cx="9144000" cy="8255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600" b="1" dirty="0">
                <a:latin typeface="Times" pitchFamily="2" charset="0"/>
              </a:rPr>
              <a:t>An excellent example of scale are the columns in the Egyptian temple of Amon at Karnak, which are hugely over-sized in relationship to the human body. The architects intent was to humble the egos of us mere mortals in the presence of their god Amon.</a:t>
            </a: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62C3CE8-694B-5942-B051-BBEA1DFCE356}"/>
              </a:ext>
            </a:extLst>
          </p:cNvPr>
          <p:cNvSpPr>
            <a:spLocks noGrp="1" noChangeArrowheads="1"/>
          </p:cNvSpPr>
          <p:nvPr>
            <p:ph type="title"/>
          </p:nvPr>
        </p:nvSpPr>
        <p:spPr>
          <a:xfrm>
            <a:off x="609600" y="-457200"/>
            <a:ext cx="7772400" cy="1143000"/>
          </a:xfrm>
        </p:spPr>
        <p:txBody>
          <a:bodyPr/>
          <a:lstStyle/>
          <a:p>
            <a:pPr eaLnBrk="1" hangingPunct="1"/>
            <a:r>
              <a:rPr lang="en-US" altLang="en-US">
                <a:solidFill>
                  <a:srgbClr val="E53124"/>
                </a:solidFill>
              </a:rPr>
              <a:t>MASS- WEIGHT</a:t>
            </a:r>
          </a:p>
        </p:txBody>
      </p:sp>
      <p:pic>
        <p:nvPicPr>
          <p:cNvPr id="28675" name="Picture 4" descr="Michelangelo’s Campidoglio: Where he used giant pilasters stretching over several stories to achieve a sense of vast scale">
            <a:extLst>
              <a:ext uri="{FF2B5EF4-FFF2-40B4-BE49-F238E27FC236}">
                <a16:creationId xmlns:a16="http://schemas.microsoft.com/office/drawing/2014/main" id="{F1A289C8-6E7F-9A47-891B-35778DF33C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38200"/>
            <a:ext cx="3633788"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5" descr="Another example of  scale seen above- Michelangelo’s Campidoglio. ">
            <a:extLst>
              <a:ext uri="{FF2B5EF4-FFF2-40B4-BE49-F238E27FC236}">
                <a16:creationId xmlns:a16="http://schemas.microsoft.com/office/drawing/2014/main" id="{5D60D4F9-BC72-B84F-B9F4-A495CE4EB7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500" y="609600"/>
            <a:ext cx="5778500" cy="374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 Box 6">
            <a:extLst>
              <a:ext uri="{FF2B5EF4-FFF2-40B4-BE49-F238E27FC236}">
                <a16:creationId xmlns:a16="http://schemas.microsoft.com/office/drawing/2014/main" id="{3547F119-69BA-8241-B82F-5DA3D56F3AB7}"/>
              </a:ext>
            </a:extLst>
          </p:cNvPr>
          <p:cNvSpPr txBox="1">
            <a:spLocks noChangeArrowheads="1"/>
          </p:cNvSpPr>
          <p:nvPr/>
        </p:nvSpPr>
        <p:spPr bwMode="auto">
          <a:xfrm>
            <a:off x="3886200" y="4343400"/>
            <a:ext cx="5257800" cy="265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600" dirty="0">
                <a:latin typeface="Times" pitchFamily="2" charset="0"/>
              </a:rPr>
              <a:t>Another example of  scale seen above- Michelangelo</a:t>
            </a:r>
            <a:r>
              <a:rPr lang="ja-JP" altLang="en-US" sz="1600">
                <a:latin typeface="Times" pitchFamily="2" charset="0"/>
              </a:rPr>
              <a:t>’</a:t>
            </a:r>
            <a:r>
              <a:rPr lang="en-US" altLang="ja-JP" sz="1600" dirty="0">
                <a:latin typeface="Times" pitchFamily="2" charset="0"/>
              </a:rPr>
              <a:t>s </a:t>
            </a:r>
            <a:r>
              <a:rPr lang="en-US" altLang="ja-JP" sz="1600" dirty="0" err="1">
                <a:latin typeface="Times" pitchFamily="2" charset="0"/>
              </a:rPr>
              <a:t>Campidoglio</a:t>
            </a:r>
            <a:r>
              <a:rPr lang="en-US" altLang="ja-JP" sz="1600" dirty="0">
                <a:latin typeface="Times" pitchFamily="2" charset="0"/>
              </a:rPr>
              <a:t>: Where he used giant pilasters stretching over several stories to achieve a sense of vast scale. Michelangelo often deliberately used over-scaled elements like doors and windows over 2-3 times larger that expected, to reduce the number of parts and make it more difficult to judge the true scale of the building. Also notice how heavy the structures look- This effect Adds to a psychological sense of permanence and invulnerability.</a:t>
            </a:r>
          </a:p>
          <a:p>
            <a:pPr>
              <a:spcBef>
                <a:spcPct val="50000"/>
              </a:spcBef>
              <a:buClrTx/>
              <a:buSzTx/>
              <a:buFontTx/>
              <a:buNone/>
            </a:pPr>
            <a:endParaRPr lang="en-US" altLang="en-US" sz="1600" dirty="0">
              <a:latin typeface="Times" pitchFamily="2" charset="0"/>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ionic capitol.">
            <a:extLst>
              <a:ext uri="{FF2B5EF4-FFF2-40B4-BE49-F238E27FC236}">
                <a16:creationId xmlns:a16="http://schemas.microsoft.com/office/drawing/2014/main" id="{87D22482-5E87-A94A-AFD7-C368FFEDA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00660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6">
            <a:extLst>
              <a:ext uri="{FF2B5EF4-FFF2-40B4-BE49-F238E27FC236}">
                <a16:creationId xmlns:a16="http://schemas.microsoft.com/office/drawing/2014/main" id="{9313A75A-DFDA-914A-AEBE-9BC4F90E5CA0}"/>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191000"/>
            <a:ext cx="254000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7">
            <a:extLst>
              <a:ext uri="{FF2B5EF4-FFF2-40B4-BE49-F238E27FC236}">
                <a16:creationId xmlns:a16="http://schemas.microsoft.com/office/drawing/2014/main" id="{458C6C9A-0A36-094F-ACFD-76103861A6E3}"/>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 y="2133600"/>
            <a:ext cx="163830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9" descr="Divinci's famous man drawing.">
            <a:extLst>
              <a:ext uri="{FF2B5EF4-FFF2-40B4-BE49-F238E27FC236}">
                <a16:creationId xmlns:a16="http://schemas.microsoft.com/office/drawing/2014/main" id="{EA78061A-2778-1949-9428-5034230102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686" t="4816" r="2892" b="21016"/>
          <a:stretch>
            <a:fillRect/>
          </a:stretch>
        </p:blipFill>
        <p:spPr bwMode="auto">
          <a:xfrm>
            <a:off x="1828800" y="1174750"/>
            <a:ext cx="5029200" cy="537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Rectangle 2">
            <a:extLst>
              <a:ext uri="{FF2B5EF4-FFF2-40B4-BE49-F238E27FC236}">
                <a16:creationId xmlns:a16="http://schemas.microsoft.com/office/drawing/2014/main" id="{7FAEA3A2-4EA2-FB4E-BC03-D214C5DB8A4C}"/>
              </a:ext>
            </a:extLst>
          </p:cNvPr>
          <p:cNvSpPr>
            <a:spLocks noGrp="1" noChangeArrowheads="1"/>
          </p:cNvSpPr>
          <p:nvPr>
            <p:ph type="title"/>
          </p:nvPr>
        </p:nvSpPr>
        <p:spPr>
          <a:xfrm>
            <a:off x="1905000" y="152400"/>
            <a:ext cx="4953000" cy="1066800"/>
          </a:xfrm>
        </p:spPr>
        <p:txBody>
          <a:bodyPr/>
          <a:lstStyle/>
          <a:p>
            <a:pPr eaLnBrk="1" hangingPunct="1"/>
            <a:r>
              <a:rPr lang="en-US" altLang="en-US">
                <a:solidFill>
                  <a:srgbClr val="E53124"/>
                </a:solidFill>
              </a:rPr>
              <a:t>PROPORTION</a:t>
            </a:r>
            <a:br>
              <a:rPr lang="en-US" altLang="en-US" sz="3200">
                <a:solidFill>
                  <a:srgbClr val="E53124"/>
                </a:solidFill>
              </a:rPr>
            </a:br>
            <a:r>
              <a:rPr lang="en-US" altLang="en-US" sz="3200">
                <a:solidFill>
                  <a:srgbClr val="E53124"/>
                </a:solidFill>
              </a:rPr>
              <a:t> </a:t>
            </a:r>
            <a:r>
              <a:rPr lang="en-US" altLang="en-US" sz="3200" b="1"/>
              <a:t>BALANCE / HARMONY</a:t>
            </a:r>
            <a:endParaRPr lang="en-US" altLang="en-US" b="1"/>
          </a:p>
        </p:txBody>
      </p:sp>
      <p:sp>
        <p:nvSpPr>
          <p:cNvPr id="29703" name="Text Box 10">
            <a:extLst>
              <a:ext uri="{FF2B5EF4-FFF2-40B4-BE49-F238E27FC236}">
                <a16:creationId xmlns:a16="http://schemas.microsoft.com/office/drawing/2014/main" id="{B89B2851-F98F-274E-885B-A973040C9A02}"/>
              </a:ext>
            </a:extLst>
          </p:cNvPr>
          <p:cNvSpPr txBox="1">
            <a:spLocks noChangeArrowheads="1"/>
          </p:cNvSpPr>
          <p:nvPr/>
        </p:nvSpPr>
        <p:spPr bwMode="auto">
          <a:xfrm>
            <a:off x="6629400" y="381000"/>
            <a:ext cx="2514600" cy="640873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1800">
                <a:latin typeface="Times" pitchFamily="2" charset="0"/>
              </a:rPr>
              <a:t>Since Antiquity, architects have devised </a:t>
            </a:r>
            <a:r>
              <a:rPr lang="en-US" altLang="en-US" sz="1800" b="1">
                <a:latin typeface="Times" pitchFamily="2" charset="0"/>
              </a:rPr>
              <a:t>proportioning systems to visually unify all the parts of a building through the same set of proportions.</a:t>
            </a:r>
            <a:r>
              <a:rPr lang="en-US" altLang="en-US" sz="1800">
                <a:latin typeface="Times" pitchFamily="2" charset="0"/>
              </a:rPr>
              <a:t> The process creates an internal coherence and sense of order apparent in the building, even if the underlying proportioning system is not known to the observer. </a:t>
            </a:r>
            <a:r>
              <a:rPr lang="en-US" altLang="en-US" sz="1800" b="1">
                <a:latin typeface="Times" pitchFamily="2" charset="0"/>
              </a:rPr>
              <a:t>These systems can be arithmetic, geometric, or harmonic</a:t>
            </a:r>
            <a:r>
              <a:rPr lang="en-US" altLang="en-US" sz="1800">
                <a:latin typeface="Times" pitchFamily="2" charset="0"/>
              </a:rPr>
              <a:t>. The Greeks came the closest to refining this in their invention of the Golden Mean aka the Golden Section.</a:t>
            </a: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70912106-3CFE-7340-AE2B-20028CD4147B}"/>
              </a:ext>
            </a:extLst>
          </p:cNvPr>
          <p:cNvSpPr>
            <a:spLocks noGrp="1" noChangeArrowheads="1"/>
          </p:cNvSpPr>
          <p:nvPr>
            <p:ph type="title"/>
          </p:nvPr>
        </p:nvSpPr>
        <p:spPr>
          <a:xfrm>
            <a:off x="685800" y="-381000"/>
            <a:ext cx="7772400" cy="1143000"/>
          </a:xfrm>
        </p:spPr>
        <p:txBody>
          <a:bodyPr/>
          <a:lstStyle/>
          <a:p>
            <a:pPr eaLnBrk="1" hangingPunct="1"/>
            <a:r>
              <a:rPr lang="en-US" altLang="en-US">
                <a:solidFill>
                  <a:srgbClr val="E53124"/>
                </a:solidFill>
              </a:rPr>
              <a:t>GOLDEN MEAN</a:t>
            </a:r>
          </a:p>
        </p:txBody>
      </p:sp>
      <p:pic>
        <p:nvPicPr>
          <p:cNvPr id="30723" name="Picture 3" descr="Golden Mean">
            <a:extLst>
              <a:ext uri="{FF2B5EF4-FFF2-40B4-BE49-F238E27FC236}">
                <a16:creationId xmlns:a16="http://schemas.microsoft.com/office/drawing/2014/main" id="{71A7D00D-1961-C849-909B-6A9FEAD276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00" y="2362200"/>
            <a:ext cx="3898900"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4" descr="Golden Mean shown in a natillus shell.">
            <a:extLst>
              <a:ext uri="{FF2B5EF4-FFF2-40B4-BE49-F238E27FC236}">
                <a16:creationId xmlns:a16="http://schemas.microsoft.com/office/drawing/2014/main" id="{1DD6E14B-E574-3746-B3AB-BFFE569325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438400"/>
            <a:ext cx="3048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7">
            <a:extLst>
              <a:ext uri="{FF2B5EF4-FFF2-40B4-BE49-F238E27FC236}">
                <a16:creationId xmlns:a16="http://schemas.microsoft.com/office/drawing/2014/main" id="{1421B86B-6A6C-CE46-88BC-56CC48DB0EAD}"/>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685800"/>
            <a:ext cx="76200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 Box 8">
            <a:extLst>
              <a:ext uri="{FF2B5EF4-FFF2-40B4-BE49-F238E27FC236}">
                <a16:creationId xmlns:a16="http://schemas.microsoft.com/office/drawing/2014/main" id="{EBA9AFEF-A505-704B-8AC4-203DD8AB4F2C}"/>
              </a:ext>
            </a:extLst>
          </p:cNvPr>
          <p:cNvSpPr txBox="1">
            <a:spLocks noChangeArrowheads="1"/>
          </p:cNvSpPr>
          <p:nvPr/>
        </p:nvSpPr>
        <p:spPr bwMode="auto">
          <a:xfrm>
            <a:off x="152400" y="5105400"/>
            <a:ext cx="89916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600">
                <a:latin typeface="Times" pitchFamily="2" charset="0"/>
              </a:rPr>
              <a:t>It is believed that the pervasive appearance of phi in all we see and experience creates a sense of balance, harmony and beauty in the design of all we find in nature.</a:t>
            </a:r>
          </a:p>
          <a:p>
            <a:pPr eaLnBrk="1" hangingPunct="1">
              <a:spcBef>
                <a:spcPct val="30000"/>
              </a:spcBef>
              <a:buClrTx/>
              <a:buSzTx/>
              <a:buFontTx/>
              <a:buNone/>
            </a:pPr>
            <a:r>
              <a:rPr lang="en-US" altLang="en-US" sz="1600">
                <a:latin typeface="Times" pitchFamily="2" charset="0"/>
              </a:rPr>
              <a:t>The Golden Mean produces a </a:t>
            </a:r>
            <a:r>
              <a:rPr lang="en-US" altLang="en-US" sz="1600" i="1">
                <a:latin typeface="Times" pitchFamily="2" charset="0"/>
              </a:rPr>
              <a:t>harmonic</a:t>
            </a:r>
            <a:r>
              <a:rPr lang="en-US" altLang="en-US" sz="1600">
                <a:latin typeface="Times" pitchFamily="2" charset="0"/>
              </a:rPr>
              <a:t> effect called </a:t>
            </a:r>
            <a:r>
              <a:rPr lang="ja-JP" altLang="en-US" sz="1600">
                <a:latin typeface="Times" pitchFamily="2" charset="0"/>
              </a:rPr>
              <a:t>“</a:t>
            </a:r>
            <a:r>
              <a:rPr lang="en-US" altLang="ja-JP" sz="1600" b="1">
                <a:latin typeface="Times" pitchFamily="2" charset="0"/>
              </a:rPr>
              <a:t>eurythmy</a:t>
            </a:r>
            <a:r>
              <a:rPr lang="ja-JP" altLang="en-US" sz="1600">
                <a:latin typeface="Times" pitchFamily="2" charset="0"/>
              </a:rPr>
              <a:t>”</a:t>
            </a:r>
            <a:r>
              <a:rPr lang="en-US" altLang="ja-JP" sz="1600">
                <a:latin typeface="Times" pitchFamily="2" charset="0"/>
              </a:rPr>
              <a:t> which is found in nature as well as in a wide variety of works of art and design. The dictionary defines </a:t>
            </a:r>
            <a:r>
              <a:rPr lang="en-US" altLang="ja-JP" sz="1600" b="1" i="1">
                <a:latin typeface="Times" pitchFamily="2" charset="0"/>
              </a:rPr>
              <a:t>eurythmy</a:t>
            </a:r>
            <a:r>
              <a:rPr lang="en-US" altLang="ja-JP" sz="1600">
                <a:latin typeface="Times" pitchFamily="2" charset="0"/>
              </a:rPr>
              <a:t> as: </a:t>
            </a:r>
            <a:r>
              <a:rPr lang="en-US" altLang="ja-JP" sz="1600" i="1">
                <a:latin typeface="Times" pitchFamily="2" charset="0"/>
              </a:rPr>
              <a:t>n. a harmony of proportion in architecture</a:t>
            </a:r>
            <a:r>
              <a:rPr lang="en-US" altLang="ja-JP" sz="1600">
                <a:latin typeface="Times" pitchFamily="2" charset="0"/>
              </a:rPr>
              <a:t>.  Artists of various periods and cultures have found that dimensions determined by this formula are aesthetically appealing.</a:t>
            </a:r>
            <a:endParaRPr lang="en-US" altLang="en-US" sz="1600">
              <a:latin typeface="Times" pitchFamily="2" charset="0"/>
            </a:endParaRP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4">
            <a:extLst>
              <a:ext uri="{FF2B5EF4-FFF2-40B4-BE49-F238E27FC236}">
                <a16:creationId xmlns:a16="http://schemas.microsoft.com/office/drawing/2014/main" id="{3238F288-82E0-4C44-B7DF-8DBBFFEFCB10}"/>
              </a:ext>
            </a:extLst>
          </p:cNvPr>
          <p:cNvSpPr>
            <a:spLocks noGrp="1" noChangeArrowheads="1"/>
          </p:cNvSpPr>
          <p:nvPr>
            <p:ph type="title" idx="4294967295"/>
          </p:nvPr>
        </p:nvSpPr>
        <p:spPr/>
        <p:txBody>
          <a:bodyPr/>
          <a:lstStyle/>
          <a:p>
            <a:pPr eaLnBrk="1" hangingPunct="1"/>
            <a:r>
              <a:rPr lang="en-US" altLang="en-US"/>
              <a:t>The Formula…</a:t>
            </a:r>
          </a:p>
        </p:txBody>
      </p:sp>
      <p:sp>
        <p:nvSpPr>
          <p:cNvPr id="31747" name="Rectangle 4">
            <a:extLst>
              <a:ext uri="{FF2B5EF4-FFF2-40B4-BE49-F238E27FC236}">
                <a16:creationId xmlns:a16="http://schemas.microsoft.com/office/drawing/2014/main" id="{DC9F5C62-E450-E245-A4A7-BCB77D7425D6}"/>
              </a:ex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p:spPr>
        <p:txBody>
          <a:bodyPr wrap="none" anchor="ct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endParaRPr lang="en-US" altLang="en-US" sz="2400">
              <a:latin typeface="Times" pitchFamily="2" charset="0"/>
            </a:endParaRPr>
          </a:p>
        </p:txBody>
      </p:sp>
      <p:sp>
        <p:nvSpPr>
          <p:cNvPr id="31748" name="Text Box 7">
            <a:extLst>
              <a:ext uri="{FF2B5EF4-FFF2-40B4-BE49-F238E27FC236}">
                <a16:creationId xmlns:a16="http://schemas.microsoft.com/office/drawing/2014/main" id="{71DE67D2-5F9D-9D4C-A5FF-D25CC76D5DBD}"/>
              </a:ext>
            </a:extLst>
          </p:cNvPr>
          <p:cNvSpPr txBox="1">
            <a:spLocks noChangeArrowheads="1"/>
          </p:cNvSpPr>
          <p:nvPr/>
        </p:nvSpPr>
        <p:spPr bwMode="auto">
          <a:xfrm>
            <a:off x="304800" y="2287588"/>
            <a:ext cx="74295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400">
                <a:solidFill>
                  <a:srgbClr val="E53124"/>
                </a:solidFill>
                <a:latin typeface="Times" pitchFamily="2" charset="0"/>
              </a:rPr>
              <a:t>In the diagram below, point C divides the line in such a way that the ratio of AC to CB is equal to the ratio of AB to AC. Some elementary algebra shows that in this case the ratio of AC to CB is equal to the irrational number 1.618 (precisely half the sum of 1 and the square root of 5).</a:t>
            </a:r>
            <a:endParaRPr lang="en-US" altLang="en-US" sz="1800">
              <a:solidFill>
                <a:srgbClr val="E53124"/>
              </a:solidFill>
              <a:latin typeface="Times" pitchFamily="2" charset="0"/>
            </a:endParaRPr>
          </a:p>
        </p:txBody>
      </p:sp>
      <p:pic>
        <p:nvPicPr>
          <p:cNvPr id="31749" name="Picture 11">
            <a:extLst>
              <a:ext uri="{FF2B5EF4-FFF2-40B4-BE49-F238E27FC236}">
                <a16:creationId xmlns:a16="http://schemas.microsoft.com/office/drawing/2014/main" id="{7AC4E907-BDA8-2B4B-9833-05BA9F833A55}"/>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999" b="6000"/>
          <a:stretch>
            <a:fillRect/>
          </a:stretch>
        </p:blipFill>
        <p:spPr bwMode="auto">
          <a:xfrm>
            <a:off x="5295900" y="4572000"/>
            <a:ext cx="38481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12" descr="symbol for PHI.">
            <a:extLst>
              <a:ext uri="{FF2B5EF4-FFF2-40B4-BE49-F238E27FC236}">
                <a16:creationId xmlns:a16="http://schemas.microsoft.com/office/drawing/2014/main" id="{D521D714-9102-2640-90B2-ED43D06D82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9200" y="0"/>
            <a:ext cx="1270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Text Box 6">
            <a:extLst>
              <a:ext uri="{FF2B5EF4-FFF2-40B4-BE49-F238E27FC236}">
                <a16:creationId xmlns:a16="http://schemas.microsoft.com/office/drawing/2014/main" id="{A595B47B-B234-4747-95B6-E27444F5633D}"/>
              </a:ext>
            </a:extLst>
          </p:cNvPr>
          <p:cNvSpPr txBox="1">
            <a:spLocks noChangeArrowheads="1"/>
          </p:cNvSpPr>
          <p:nvPr/>
        </p:nvSpPr>
        <p:spPr bwMode="auto">
          <a:xfrm>
            <a:off x="533400" y="457200"/>
            <a:ext cx="74295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400">
                <a:solidFill>
                  <a:schemeClr val="accent1"/>
                </a:solidFill>
                <a:latin typeface="Times" pitchFamily="2" charset="0"/>
              </a:rPr>
              <a:t>The Golden Section is also known as the Golden Mean, Golden Ratio and Divine Proportion. </a:t>
            </a:r>
          </a:p>
          <a:p>
            <a:pPr>
              <a:spcBef>
                <a:spcPct val="50000"/>
              </a:spcBef>
              <a:buClrTx/>
              <a:buSzTx/>
              <a:buFontTx/>
              <a:buNone/>
            </a:pPr>
            <a:r>
              <a:rPr lang="en-US" altLang="en-US" sz="2400">
                <a:solidFill>
                  <a:schemeClr val="accent1"/>
                </a:solidFill>
                <a:latin typeface="Times" pitchFamily="2" charset="0"/>
              </a:rPr>
              <a:t> It is a ratio or proportion defined by the number Phi ( = 1.618033988749895... )</a:t>
            </a:r>
            <a:endParaRPr lang="en-US" altLang="en-US" sz="2400">
              <a:latin typeface="Times" pitchFamily="2" charset="0"/>
            </a:endParaRPr>
          </a:p>
        </p:txBody>
      </p:sp>
      <p:pic>
        <p:nvPicPr>
          <p:cNvPr id="31752" name="Picture 13" descr="diagram of PHI ratio.">
            <a:extLst>
              <a:ext uri="{FF2B5EF4-FFF2-40B4-BE49-F238E27FC236}">
                <a16:creationId xmlns:a16="http://schemas.microsoft.com/office/drawing/2014/main" id="{3E14DEBF-D27B-B240-84FC-B5E0EC18F6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419600"/>
            <a:ext cx="2768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1CAE58BD-C196-9D4A-B02F-98FEDE9A1921}"/>
              </a:ex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p:spPr>
        <p:txBody>
          <a:bodyPr wrap="none" anchor="ct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endParaRPr lang="en-US" altLang="en-US" sz="2400">
              <a:latin typeface="Times" pitchFamily="2" charset="0"/>
            </a:endParaRPr>
          </a:p>
        </p:txBody>
      </p:sp>
      <p:sp>
        <p:nvSpPr>
          <p:cNvPr id="32772" name="Text Box 7">
            <a:extLst>
              <a:ext uri="{FF2B5EF4-FFF2-40B4-BE49-F238E27FC236}">
                <a16:creationId xmlns:a16="http://schemas.microsoft.com/office/drawing/2014/main" id="{4876D7AA-3FA4-FB4F-8461-5CC03268F47F}"/>
              </a:ext>
            </a:extLst>
          </p:cNvPr>
          <p:cNvSpPr txBox="1">
            <a:spLocks noChangeArrowheads="1"/>
          </p:cNvSpPr>
          <p:nvPr/>
        </p:nvSpPr>
        <p:spPr bwMode="auto">
          <a:xfrm>
            <a:off x="762000" y="609600"/>
            <a:ext cx="7239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400">
                <a:solidFill>
                  <a:srgbClr val="E53124"/>
                </a:solidFill>
                <a:latin typeface="Arial Unicode MS" panose="020B0604020202020204" pitchFamily="34" charset="-128"/>
              </a:rPr>
              <a:t>Its use may have started as early as with the Egyptians in the design of the pyramids,</a:t>
            </a:r>
            <a:endParaRPr lang="en-US" altLang="en-US" sz="2400">
              <a:solidFill>
                <a:srgbClr val="DA0507"/>
              </a:solidFill>
              <a:latin typeface="Arial Unicode MS" panose="020B0604020202020204" pitchFamily="34" charset="-128"/>
            </a:endParaRPr>
          </a:p>
        </p:txBody>
      </p:sp>
      <p:pic>
        <p:nvPicPr>
          <p:cNvPr id="32773" name="Picture 8" descr="egyptian pyramid. diagram">
            <a:extLst>
              <a:ext uri="{FF2B5EF4-FFF2-40B4-BE49-F238E27FC236}">
                <a16:creationId xmlns:a16="http://schemas.microsoft.com/office/drawing/2014/main" id="{6646DA94-441D-D249-BAE2-C095667F5D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1680581"/>
            <a:ext cx="2209800" cy="1673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 Box 11">
            <a:extLst>
              <a:ext uri="{FF2B5EF4-FFF2-40B4-BE49-F238E27FC236}">
                <a16:creationId xmlns:a16="http://schemas.microsoft.com/office/drawing/2014/main" id="{9ED5DCCA-6C5B-F34A-A2B4-D0EBF5286E23}"/>
              </a:ext>
            </a:extLst>
          </p:cNvPr>
          <p:cNvSpPr txBox="1">
            <a:spLocks noChangeArrowheads="1"/>
          </p:cNvSpPr>
          <p:nvPr/>
        </p:nvSpPr>
        <p:spPr bwMode="auto">
          <a:xfrm>
            <a:off x="457200" y="3505200"/>
            <a:ext cx="342900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400">
                <a:solidFill>
                  <a:srgbClr val="E53124"/>
                </a:solidFill>
                <a:latin typeface="Arial Unicode MS" panose="020B0604020202020204" pitchFamily="34" charset="-128"/>
              </a:rPr>
              <a:t>The Greeks recognized it as "dividing a line in the extreme and mean ratio</a:t>
            </a:r>
            <a:r>
              <a:rPr lang="ja-JP" altLang="en-US" sz="2400">
                <a:solidFill>
                  <a:srgbClr val="E53124"/>
                </a:solidFill>
                <a:latin typeface="Arial Unicode MS" panose="020B0604020202020204" pitchFamily="34" charset="-128"/>
              </a:rPr>
              <a:t>”</a:t>
            </a:r>
            <a:r>
              <a:rPr lang="en-US" altLang="ja-JP" sz="2400">
                <a:solidFill>
                  <a:srgbClr val="E53124"/>
                </a:solidFill>
                <a:latin typeface="Arial Unicode MS" panose="020B0604020202020204" pitchFamily="34" charset="-128"/>
              </a:rPr>
              <a:t> and used it for beauty and balance in the design of architecture…</a:t>
            </a:r>
            <a:endParaRPr lang="en-US" altLang="en-US" sz="2400">
              <a:solidFill>
                <a:srgbClr val="DA0507"/>
              </a:solidFill>
              <a:latin typeface="Arial Unicode MS" panose="020B0604020202020204" pitchFamily="34" charset="-128"/>
            </a:endParaRPr>
          </a:p>
        </p:txBody>
      </p:sp>
      <p:pic>
        <p:nvPicPr>
          <p:cNvPr id="32775" name="Picture 12" descr="perthenon with golden section outlined around frame.">
            <a:extLst>
              <a:ext uri="{FF2B5EF4-FFF2-40B4-BE49-F238E27FC236}">
                <a16:creationId xmlns:a16="http://schemas.microsoft.com/office/drawing/2014/main" id="{DC65BBBD-C11D-5D43-B521-0D2AF1CE1B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799" y="3467100"/>
            <a:ext cx="4497127"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Rectangle 14">
            <a:extLst>
              <a:ext uri="{FF2B5EF4-FFF2-40B4-BE49-F238E27FC236}">
                <a16:creationId xmlns:a16="http://schemas.microsoft.com/office/drawing/2014/main" id="{425F2634-9CF1-5047-80BA-AFC970008671}"/>
              </a:ext>
            </a:extLst>
          </p:cNvPr>
          <p:cNvSpPr>
            <a:spLocks noChangeArrowheads="1"/>
          </p:cNvSpPr>
          <p:nvPr/>
        </p:nvSpPr>
        <p:spPr bwMode="auto">
          <a:xfrm>
            <a:off x="1981200" y="6461125"/>
            <a:ext cx="72310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000">
                <a:solidFill>
                  <a:srgbClr val="E53124"/>
                </a:solidFill>
                <a:latin typeface="Arial Unicode MS" panose="020B0604020202020204" pitchFamily="34" charset="-128"/>
              </a:rPr>
              <a:t>The Parthenon used various golden</a:t>
            </a:r>
            <a:r>
              <a:rPr lang="en-US" altLang="en-US" sz="1800">
                <a:solidFill>
                  <a:srgbClr val="E53124"/>
                </a:solidFill>
                <a:latin typeface="Arial Unicode MS" panose="020B0604020202020204" pitchFamily="34" charset="-128"/>
              </a:rPr>
              <a:t> rectangles in its design…</a:t>
            </a:r>
          </a:p>
        </p:txBody>
      </p:sp>
      <p:pic>
        <p:nvPicPr>
          <p:cNvPr id="32778" name="Picture 15" descr="Great egytian pyramids.">
            <a:extLst>
              <a:ext uri="{FF2B5EF4-FFF2-40B4-BE49-F238E27FC236}">
                <a16:creationId xmlns:a16="http://schemas.microsoft.com/office/drawing/2014/main" id="{95BB7698-CF02-9049-ACBB-8EE7740482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1500" y="1453155"/>
            <a:ext cx="4572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5931C271-9227-D84B-A95B-8FA431A82D6B}"/>
              </a:ext>
            </a:extLst>
          </p:cNvPr>
          <p:cNvSpPr>
            <a:spLocks noGrp="1"/>
          </p:cNvSpPr>
          <p:nvPr>
            <p:ph type="title" idx="4294967295"/>
          </p:nvPr>
        </p:nvSpPr>
        <p:spPr>
          <a:xfrm>
            <a:off x="13138" y="211057"/>
            <a:ext cx="8991600" cy="1090613"/>
          </a:xfrm>
        </p:spPr>
        <p:txBody>
          <a:bodyPr/>
          <a:lstStyle/>
          <a:p>
            <a:pPr rtl="0" eaLnBrk="0" fontAlgn="base" hangingPunct="0"/>
            <a:r>
              <a:rPr lang="en-US" sz="2800" kern="1200" dirty="0">
                <a:solidFill>
                  <a:srgbClr val="E53124"/>
                </a:solidFill>
                <a:effectLst/>
                <a:latin typeface="Arial Unicode MS" panose="020B0604020202020204" pitchFamily="34" charset="-128"/>
                <a:ea typeface="MS PGothic" panose="020B0600070205080204" pitchFamily="34" charset="-128"/>
                <a:cs typeface="+mn-cs"/>
              </a:rPr>
              <a:t>Golden ratio has been used for centuries…</a:t>
            </a:r>
            <a:endParaRPr lang="en-US" dirty="0">
              <a:effectLst/>
            </a:endParaRPr>
          </a:p>
          <a:p>
            <a:endParaRPr lang="en-US"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a:extLst>
              <a:ext uri="{FF2B5EF4-FFF2-40B4-BE49-F238E27FC236}">
                <a16:creationId xmlns:a16="http://schemas.microsoft.com/office/drawing/2014/main" id="{CD3E8900-7F84-4E4D-87C5-7915057C7A84}"/>
              </a:ext>
            </a:extLst>
          </p:cNvPr>
          <p:cNvSpPr>
            <a:spLocks noGrp="1" noChangeArrowheads="1"/>
          </p:cNvSpPr>
          <p:nvPr>
            <p:ph type="title"/>
          </p:nvPr>
        </p:nvSpPr>
        <p:spPr>
          <a:xfrm>
            <a:off x="3581400" y="1447800"/>
            <a:ext cx="3810000" cy="4953000"/>
          </a:xfrm>
        </p:spPr>
        <p:txBody>
          <a:bodyPr/>
          <a:lstStyle/>
          <a:p>
            <a:pPr eaLnBrk="1" hangingPunct="1"/>
            <a:r>
              <a:rPr lang="en-US" altLang="en-US" sz="2000">
                <a:solidFill>
                  <a:schemeClr val="tx1"/>
                </a:solidFill>
              </a:rPr>
              <a:t>Perhaps the easiest element to recognize and perfect for the towers and skyscrapers is the element of line.</a:t>
            </a:r>
            <a:br>
              <a:rPr lang="en-US" altLang="en-US" sz="2000">
                <a:solidFill>
                  <a:schemeClr val="tx1"/>
                </a:solidFill>
              </a:rPr>
            </a:br>
            <a:br>
              <a:rPr lang="en-US" altLang="en-US" sz="2000">
                <a:solidFill>
                  <a:schemeClr val="tx1"/>
                </a:solidFill>
              </a:rPr>
            </a:br>
            <a:r>
              <a:rPr lang="en-US" altLang="en-US" sz="2000">
                <a:solidFill>
                  <a:schemeClr val="tx1"/>
                </a:solidFill>
              </a:rPr>
              <a:t>Vertical lines communicate a feeling of loftiness and spirituality. Erect lines seem to extend upwards beyond human reach, toward the sky. They often dominate public architecture, from cathedrals to corporate headquarters. Extended perpendicular lines suggest an overpowering grandeur, beyond ordinary human measure.</a:t>
            </a:r>
            <a:br>
              <a:rPr lang="en-US" altLang="en-US" sz="2000">
                <a:solidFill>
                  <a:schemeClr val="tx1"/>
                </a:solidFill>
              </a:rPr>
            </a:br>
            <a:br>
              <a:rPr lang="en-US" altLang="en-US" sz="2000">
                <a:solidFill>
                  <a:schemeClr val="tx1"/>
                </a:solidFill>
              </a:rPr>
            </a:br>
            <a:endParaRPr lang="en-US" altLang="en-US"/>
          </a:p>
        </p:txBody>
      </p:sp>
      <p:pic>
        <p:nvPicPr>
          <p:cNvPr id="5123" name="Picture 1027" descr="Crysler Building New York City, NY, US">
            <a:extLst>
              <a:ext uri="{FF2B5EF4-FFF2-40B4-BE49-F238E27FC236}">
                <a16:creationId xmlns:a16="http://schemas.microsoft.com/office/drawing/2014/main" id="{A5BE4C82-5055-314B-BC51-18DFBC3D6E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5838" y="0"/>
            <a:ext cx="1350962"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1028" descr="Buddhist temple in Java.">
            <a:extLst>
              <a:ext uri="{FF2B5EF4-FFF2-40B4-BE49-F238E27FC236}">
                <a16:creationId xmlns:a16="http://schemas.microsoft.com/office/drawing/2014/main" id="{6241D7DC-8EA2-9347-9C62-3EE75EDA12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219200"/>
            <a:ext cx="318452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 Box 1029">
            <a:extLst>
              <a:ext uri="{FF2B5EF4-FFF2-40B4-BE49-F238E27FC236}">
                <a16:creationId xmlns:a16="http://schemas.microsoft.com/office/drawing/2014/main" id="{D20C13AF-ADC6-2B4F-A725-61FB0726F44C}"/>
              </a:ext>
            </a:extLst>
          </p:cNvPr>
          <p:cNvSpPr txBox="1">
            <a:spLocks noChangeArrowheads="1"/>
          </p:cNvSpPr>
          <p:nvPr/>
        </p:nvSpPr>
        <p:spPr bwMode="auto">
          <a:xfrm>
            <a:off x="685800" y="152400"/>
            <a:ext cx="6019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b="1">
                <a:solidFill>
                  <a:srgbClr val="E53124"/>
                </a:solidFill>
                <a:latin typeface="Arial Unicode MS" panose="020B0604020202020204" pitchFamily="34" charset="-128"/>
              </a:rPr>
              <a:t>LINE-Vertical</a:t>
            </a:r>
            <a:endParaRPr lang="en-US" altLang="en-US" sz="2800" b="1">
              <a:solidFill>
                <a:srgbClr val="E53124"/>
              </a:solidFill>
              <a:latin typeface="Arial Unicode MS" panose="020B0604020202020204" pitchFamily="34" charset="-128"/>
            </a:endParaRPr>
          </a:p>
        </p:txBody>
      </p:sp>
      <p:sp>
        <p:nvSpPr>
          <p:cNvPr id="5126" name="Text Box 1030">
            <a:extLst>
              <a:ext uri="{FF2B5EF4-FFF2-40B4-BE49-F238E27FC236}">
                <a16:creationId xmlns:a16="http://schemas.microsoft.com/office/drawing/2014/main" id="{B82F8AC6-C963-A246-AB19-B49BE5F5FE94}"/>
              </a:ext>
            </a:extLst>
          </p:cNvPr>
          <p:cNvSpPr txBox="1">
            <a:spLocks noChangeArrowheads="1"/>
          </p:cNvSpPr>
          <p:nvPr/>
        </p:nvSpPr>
        <p:spPr bwMode="auto">
          <a:xfrm>
            <a:off x="3581400" y="5410200"/>
            <a:ext cx="3810000"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800">
                <a:latin typeface="Times" pitchFamily="2" charset="0"/>
              </a:rPr>
              <a:t>The slide above are of the Virupaksha Temple and the great art deco masterpiece, the Chrysler Building in NYC. </a:t>
            </a:r>
          </a:p>
          <a:p>
            <a:pPr>
              <a:spcBef>
                <a:spcPct val="50000"/>
              </a:spcBef>
              <a:buClrTx/>
              <a:buSzTx/>
              <a:buFontTx/>
              <a:buNone/>
            </a:pPr>
            <a:endParaRPr lang="en-US" altLang="en-US" sz="1800">
              <a:latin typeface="Times" pitchFamily="2" charset="0"/>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026" descr=" the Parthenon.">
            <a:extLst>
              <a:ext uri="{FF2B5EF4-FFF2-40B4-BE49-F238E27FC236}">
                <a16:creationId xmlns:a16="http://schemas.microsoft.com/office/drawing/2014/main" id="{1B7F7A66-F4BD-DC42-AFD2-E044F166F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9144000" cy="569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1027">
            <a:extLst>
              <a:ext uri="{FF2B5EF4-FFF2-40B4-BE49-F238E27FC236}">
                <a16:creationId xmlns:a16="http://schemas.microsoft.com/office/drawing/2014/main" id="{3C9CC477-10EA-B545-9E95-93A585024819}"/>
              </a:ext>
            </a:extLst>
          </p:cNvPr>
          <p:cNvSpPr>
            <a:spLocks noGrp="1" noChangeArrowheads="1"/>
          </p:cNvSpPr>
          <p:nvPr>
            <p:ph type="title" idx="4294967295"/>
          </p:nvPr>
        </p:nvSpPr>
        <p:spPr>
          <a:xfrm>
            <a:off x="0" y="-533400"/>
            <a:ext cx="7772400" cy="1143000"/>
          </a:xfrm>
        </p:spPr>
        <p:txBody>
          <a:bodyPr/>
          <a:lstStyle/>
          <a:p>
            <a:pPr eaLnBrk="1" hangingPunct="1"/>
            <a:r>
              <a:rPr lang="en-US" altLang="en-US" b="1" dirty="0">
                <a:solidFill>
                  <a:srgbClr val="FFFF00"/>
                </a:solidFill>
                <a:latin typeface="Arial Unicode MS" panose="020B0604020202020204" pitchFamily="34" charset="-128"/>
              </a:rPr>
              <a:t>Parthenon &amp; the Golden Mean</a:t>
            </a:r>
          </a:p>
        </p:txBody>
      </p:sp>
      <p:sp>
        <p:nvSpPr>
          <p:cNvPr id="33796" name="TextBox 3">
            <a:extLst>
              <a:ext uri="{FF2B5EF4-FFF2-40B4-BE49-F238E27FC236}">
                <a16:creationId xmlns:a16="http://schemas.microsoft.com/office/drawing/2014/main" id="{C4E1EC4C-5D45-DB46-919D-D6289F96EF4A}"/>
              </a:ext>
            </a:extLst>
          </p:cNvPr>
          <p:cNvSpPr txBox="1">
            <a:spLocks noChangeArrowheads="1"/>
          </p:cNvSpPr>
          <p:nvPr/>
        </p:nvSpPr>
        <p:spPr bwMode="auto">
          <a:xfrm>
            <a:off x="76200" y="5486400"/>
            <a:ext cx="9144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1400">
                <a:latin typeface="Times" pitchFamily="2" charset="0"/>
              </a:rPr>
              <a:t>The Parthenon was a crowning example of proportion in architecture. It was produced by the proportions of the principles of the Golden Mean. Scholars still marvel at the logical and harmonious ratios in the whole building and its various parts. The Parthenon had been designed by Ictinus and Callicrates according to mathematical principles Its surrounding pillars were an example of "number" applied: 8 pillars in front, an even number, as Pythagoras had advised, so no central posts would block the view; but 17 pillars on each side, where it was all right to have an odd number. Some of its lines were deliberately curved and slanted to correct optical distortions.</a:t>
            </a:r>
          </a:p>
          <a:p>
            <a:pPr>
              <a:spcBef>
                <a:spcPct val="0"/>
              </a:spcBef>
              <a:buClrTx/>
              <a:buSzTx/>
              <a:buFontTx/>
              <a:buNone/>
            </a:pPr>
            <a:endParaRPr lang="en-US" altLang="en-US" sz="1200">
              <a:latin typeface="Times" pitchFamily="2" charset="0"/>
            </a:endParaRP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8">
            <a:extLst>
              <a:ext uri="{FF2B5EF4-FFF2-40B4-BE49-F238E27FC236}">
                <a16:creationId xmlns:a16="http://schemas.microsoft.com/office/drawing/2014/main" id="{CB049179-BC6C-6645-95B5-E0E1DEA4F501}"/>
              </a:ext>
            </a:extLst>
          </p:cNvPr>
          <p:cNvSpPr>
            <a:spLocks noGrp="1" noChangeArrowheads="1"/>
          </p:cNvSpPr>
          <p:nvPr>
            <p:ph type="title" idx="4294967295"/>
          </p:nvPr>
        </p:nvSpPr>
        <p:spPr/>
        <p:txBody>
          <a:bodyPr/>
          <a:lstStyle/>
          <a:p>
            <a:pPr eaLnBrk="1" hangingPunct="1"/>
            <a:r>
              <a:rPr lang="en-US" altLang="en-US"/>
              <a:t>Golden Mean in Architecture..</a:t>
            </a:r>
          </a:p>
        </p:txBody>
      </p:sp>
      <p:sp>
        <p:nvSpPr>
          <p:cNvPr id="34819" name="Rectangle 2">
            <a:extLst>
              <a:ext uri="{FF2B5EF4-FFF2-40B4-BE49-F238E27FC236}">
                <a16:creationId xmlns:a16="http://schemas.microsoft.com/office/drawing/2014/main" id="{3D9FD6ED-020A-CD49-8E41-1032049EA5D3}"/>
              </a:ex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p:spPr>
        <p:txBody>
          <a:bodyPr wrap="none" anchor="ct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endParaRPr lang="en-US" altLang="en-US" sz="2400">
              <a:latin typeface="Times" pitchFamily="2" charset="0"/>
            </a:endParaRPr>
          </a:p>
        </p:txBody>
      </p:sp>
      <p:pic>
        <p:nvPicPr>
          <p:cNvPr id="34820" name="Picture 10" descr="Notre Dame in Paris.">
            <a:extLst>
              <a:ext uri="{FF2B5EF4-FFF2-40B4-BE49-F238E27FC236}">
                <a16:creationId xmlns:a16="http://schemas.microsoft.com/office/drawing/2014/main" id="{C428A3EF-4B84-2E4E-9B6B-67EB05A00F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700" y="1905000"/>
            <a:ext cx="23495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11">
            <a:extLst>
              <a:ext uri="{FF2B5EF4-FFF2-40B4-BE49-F238E27FC236}">
                <a16:creationId xmlns:a16="http://schemas.microsoft.com/office/drawing/2014/main" id="{5207D6D5-5164-3A42-A8D5-35BA62F31E71}"/>
              </a:ext>
            </a:extLst>
          </p:cNvPr>
          <p:cNvSpPr txBox="1">
            <a:spLocks noChangeArrowheads="1"/>
          </p:cNvSpPr>
          <p:nvPr/>
        </p:nvSpPr>
        <p:spPr bwMode="auto">
          <a:xfrm>
            <a:off x="228600" y="5410200"/>
            <a:ext cx="32766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400" dirty="0">
                <a:solidFill>
                  <a:srgbClr val="E53124"/>
                </a:solidFill>
                <a:latin typeface="Arial Unicode MS" panose="020B0604020202020204" pitchFamily="34" charset="-128"/>
              </a:rPr>
              <a:t>It was used in the design of Notre Dame in Paris…</a:t>
            </a:r>
          </a:p>
          <a:p>
            <a:pPr>
              <a:spcBef>
                <a:spcPct val="50000"/>
              </a:spcBef>
              <a:buClrTx/>
              <a:buSzTx/>
              <a:buFontTx/>
              <a:buNone/>
            </a:pPr>
            <a:endParaRPr lang="en-US" altLang="en-US" sz="2400" dirty="0">
              <a:latin typeface="Arial Unicode MS" panose="020B0604020202020204" pitchFamily="34" charset="-128"/>
            </a:endParaRPr>
          </a:p>
        </p:txBody>
      </p:sp>
      <p:pic>
        <p:nvPicPr>
          <p:cNvPr id="34822" name="Picture 13" descr="United nations building close-up.">
            <a:extLst>
              <a:ext uri="{FF2B5EF4-FFF2-40B4-BE49-F238E27FC236}">
                <a16:creationId xmlns:a16="http://schemas.microsoft.com/office/drawing/2014/main" id="{68947C71-5723-0940-A530-A3C8B47B53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6500" y="0"/>
            <a:ext cx="18161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3" name="Text Box 14">
            <a:extLst>
              <a:ext uri="{FF2B5EF4-FFF2-40B4-BE49-F238E27FC236}">
                <a16:creationId xmlns:a16="http://schemas.microsoft.com/office/drawing/2014/main" id="{864943D9-5C80-EA4F-99BD-70C72E49C87A}"/>
              </a:ext>
            </a:extLst>
          </p:cNvPr>
          <p:cNvSpPr txBox="1">
            <a:spLocks noChangeArrowheads="1"/>
          </p:cNvSpPr>
          <p:nvPr/>
        </p:nvSpPr>
        <p:spPr bwMode="auto">
          <a:xfrm>
            <a:off x="-76200" y="0"/>
            <a:ext cx="42672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400">
                <a:solidFill>
                  <a:srgbClr val="E53124"/>
                </a:solidFill>
                <a:latin typeface="Arial Unicode MS" panose="020B0604020202020204" pitchFamily="34" charset="-128"/>
              </a:rPr>
              <a:t>Its use continues in modern architecture, as illustrated</a:t>
            </a:r>
          </a:p>
          <a:p>
            <a:pPr>
              <a:spcBef>
                <a:spcPct val="0"/>
              </a:spcBef>
              <a:buClrTx/>
              <a:buSzTx/>
              <a:buFontTx/>
              <a:buNone/>
            </a:pPr>
            <a:r>
              <a:rPr lang="en-US" altLang="en-US" sz="2400">
                <a:solidFill>
                  <a:srgbClr val="E53124"/>
                </a:solidFill>
                <a:latin typeface="Arial Unicode MS" panose="020B0604020202020204" pitchFamily="34" charset="-128"/>
              </a:rPr>
              <a:t> in the United Nations</a:t>
            </a:r>
          </a:p>
          <a:p>
            <a:pPr>
              <a:spcBef>
                <a:spcPct val="0"/>
              </a:spcBef>
              <a:buClrTx/>
              <a:buSzTx/>
              <a:buFontTx/>
              <a:buNone/>
            </a:pPr>
            <a:r>
              <a:rPr lang="en-US" altLang="en-US" sz="2400">
                <a:solidFill>
                  <a:srgbClr val="E53124"/>
                </a:solidFill>
                <a:latin typeface="Arial Unicode MS" panose="020B0604020202020204" pitchFamily="34" charset="-128"/>
              </a:rPr>
              <a:t> building..</a:t>
            </a:r>
            <a:endParaRPr lang="en-US" altLang="en-US" sz="2400">
              <a:latin typeface="Arial Unicode MS" panose="020B0604020202020204" pitchFamily="34" charset="-128"/>
            </a:endParaRPr>
          </a:p>
        </p:txBody>
      </p:sp>
      <p:pic>
        <p:nvPicPr>
          <p:cNvPr id="34824" name="Picture 15" descr="CNN tower.">
            <a:extLst>
              <a:ext uri="{FF2B5EF4-FFF2-40B4-BE49-F238E27FC236}">
                <a16:creationId xmlns:a16="http://schemas.microsoft.com/office/drawing/2014/main" id="{8EB3DEED-D110-D345-A742-83F68DF743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1828800"/>
            <a:ext cx="16002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5" name="Text Box 16">
            <a:extLst>
              <a:ext uri="{FF2B5EF4-FFF2-40B4-BE49-F238E27FC236}">
                <a16:creationId xmlns:a16="http://schemas.microsoft.com/office/drawing/2014/main" id="{37E02BED-6EB7-1941-AF11-F896944A4D15}"/>
              </a:ext>
            </a:extLst>
          </p:cNvPr>
          <p:cNvSpPr txBox="1">
            <a:spLocks noChangeArrowheads="1"/>
          </p:cNvSpPr>
          <p:nvPr/>
        </p:nvSpPr>
        <p:spPr bwMode="auto">
          <a:xfrm>
            <a:off x="4191000" y="3276600"/>
            <a:ext cx="3048000"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000">
                <a:solidFill>
                  <a:srgbClr val="E53124"/>
                </a:solidFill>
                <a:latin typeface="Arial Unicode MS" panose="020B0604020202020204" pitchFamily="34" charset="-128"/>
              </a:rPr>
              <a:t>The CN Tower in Toronto, the tallest tower and freestanding structure in the world, contains the golden ratio in its design. The ratio of observation deck at 342 meters to the total height of 553.33 is </a:t>
            </a:r>
            <a:r>
              <a:rPr lang="en-US" altLang="en-US" sz="2000" i="1">
                <a:solidFill>
                  <a:srgbClr val="E53124"/>
                </a:solidFill>
                <a:latin typeface="Arial Unicode MS" panose="020B0604020202020204" pitchFamily="34" charset="-128"/>
              </a:rPr>
              <a:t>0.618 -or</a:t>
            </a:r>
            <a:r>
              <a:rPr lang="en-US" altLang="en-US" sz="2000">
                <a:solidFill>
                  <a:srgbClr val="E53124"/>
                </a:solidFill>
                <a:latin typeface="Arial Unicode MS" panose="020B0604020202020204" pitchFamily="34" charset="-128"/>
              </a:rPr>
              <a:t> the reciprocal of Phi!</a:t>
            </a:r>
            <a:endParaRPr lang="en-US" altLang="en-US" sz="2400">
              <a:latin typeface="Arial Unicode MS" panose="020B0604020202020204" pitchFamily="34" charset="-128"/>
            </a:endParaRPr>
          </a:p>
        </p:txBody>
      </p:sp>
      <p:pic>
        <p:nvPicPr>
          <p:cNvPr id="34826" name="Picture 17" descr="United nations building.">
            <a:extLst>
              <a:ext uri="{FF2B5EF4-FFF2-40B4-BE49-F238E27FC236}">
                <a16:creationId xmlns:a16="http://schemas.microsoft.com/office/drawing/2014/main" id="{D59CF8D5-00E7-7541-9997-5027120022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10811"/>
          <a:stretch>
            <a:fillRect/>
          </a:stretch>
        </p:blipFill>
        <p:spPr bwMode="auto">
          <a:xfrm>
            <a:off x="5626100" y="0"/>
            <a:ext cx="18415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026" descr="Unite d’Habitation, Le Corbusier 1946. ">
            <a:extLst>
              <a:ext uri="{FF2B5EF4-FFF2-40B4-BE49-F238E27FC236}">
                <a16:creationId xmlns:a16="http://schemas.microsoft.com/office/drawing/2014/main" id="{765F97A7-B564-5845-8989-DF5E3BE5D9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13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Rectangle 1027">
            <a:extLst>
              <a:ext uri="{FF2B5EF4-FFF2-40B4-BE49-F238E27FC236}">
                <a16:creationId xmlns:a16="http://schemas.microsoft.com/office/drawing/2014/main" id="{EB7949CB-052A-9148-AB78-008483DF00D4}"/>
              </a:ext>
            </a:extLst>
          </p:cNvPr>
          <p:cNvSpPr>
            <a:spLocks noGrp="1" noChangeArrowheads="1"/>
          </p:cNvSpPr>
          <p:nvPr>
            <p:ph type="title" idx="4294967295"/>
          </p:nvPr>
        </p:nvSpPr>
        <p:spPr>
          <a:xfrm>
            <a:off x="0" y="-241300"/>
            <a:ext cx="4572000" cy="1323975"/>
          </a:xfrm>
        </p:spPr>
        <p:txBody>
          <a:bodyPr>
            <a:spAutoFit/>
          </a:bodyPr>
          <a:lstStyle/>
          <a:p>
            <a:pPr eaLnBrk="1" hangingPunct="1">
              <a:defRPr/>
            </a:pPr>
            <a:r>
              <a:rPr lang="en-US" altLang="en-US" sz="4000" b="1" dirty="0">
                <a:solidFill>
                  <a:srgbClr val="E53124"/>
                </a:solidFill>
                <a:effectLst>
                  <a:outerShdw blurRad="38100" dist="38100" dir="2700000" algn="tl">
                    <a:srgbClr val="000000"/>
                  </a:outerShdw>
                </a:effectLst>
                <a:latin typeface="Arial Unicode MS" pitchFamily="34" charset="-128"/>
              </a:rPr>
              <a:t>Unite d</a:t>
            </a:r>
            <a:r>
              <a:rPr lang="ja-JP" altLang="en-US" sz="4000" b="1">
                <a:solidFill>
                  <a:srgbClr val="E53124"/>
                </a:solidFill>
                <a:effectLst>
                  <a:outerShdw blurRad="38100" dist="38100" dir="2700000" algn="tl">
                    <a:srgbClr val="000000"/>
                  </a:outerShdw>
                </a:effectLst>
                <a:latin typeface="Arial Unicode MS" pitchFamily="34" charset="-128"/>
              </a:rPr>
              <a:t>’</a:t>
            </a:r>
            <a:r>
              <a:rPr lang="en-US" altLang="ja-JP" sz="4000" b="1" dirty="0">
                <a:solidFill>
                  <a:srgbClr val="E53124"/>
                </a:solidFill>
                <a:effectLst>
                  <a:outerShdw blurRad="38100" dist="38100" dir="2700000" algn="tl">
                    <a:srgbClr val="000000"/>
                  </a:outerShdw>
                </a:effectLst>
                <a:latin typeface="Arial Unicode MS" pitchFamily="34" charset="-128"/>
              </a:rPr>
              <a:t>Habitation, Le Corbusier 1946.</a:t>
            </a:r>
            <a:r>
              <a:rPr lang="en-US" altLang="ja-JP" sz="4000" dirty="0">
                <a:latin typeface="Arial Unicode MS" pitchFamily="34" charset="-128"/>
              </a:rPr>
              <a:t> </a:t>
            </a:r>
            <a:endParaRPr lang="en-US" altLang="en-US" sz="4000" dirty="0">
              <a:latin typeface="Arial Unicode MS" pitchFamily="34" charset="-128"/>
            </a:endParaRPr>
          </a:p>
        </p:txBody>
      </p:sp>
      <p:pic>
        <p:nvPicPr>
          <p:cNvPr id="35844" name="Picture 1028" descr="Le Corbusier’s diagram of the Modular Man,1947.&#10;">
            <a:extLst>
              <a:ext uri="{FF2B5EF4-FFF2-40B4-BE49-F238E27FC236}">
                <a16:creationId xmlns:a16="http://schemas.microsoft.com/office/drawing/2014/main" id="{A74AD586-0DBA-DD44-B9E3-E78CBF7E9F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35155"/>
          <a:stretch>
            <a:fillRect/>
          </a:stretch>
        </p:blipFill>
        <p:spPr bwMode="auto">
          <a:xfrm>
            <a:off x="6373813" y="-76200"/>
            <a:ext cx="2770187"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ext Box 1029">
            <a:extLst>
              <a:ext uri="{FF2B5EF4-FFF2-40B4-BE49-F238E27FC236}">
                <a16:creationId xmlns:a16="http://schemas.microsoft.com/office/drawing/2014/main" id="{4316060B-A053-B64A-AF92-25281AC9EDA7}"/>
              </a:ext>
            </a:extLst>
          </p:cNvPr>
          <p:cNvSpPr txBox="1">
            <a:spLocks noChangeArrowheads="1"/>
          </p:cNvSpPr>
          <p:nvPr/>
        </p:nvSpPr>
        <p:spPr bwMode="auto">
          <a:xfrm>
            <a:off x="4637088" y="0"/>
            <a:ext cx="21685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400" dirty="0">
                <a:solidFill>
                  <a:srgbClr val="E53124"/>
                </a:solidFill>
                <a:latin typeface="Arial Unicode MS" panose="020B0604020202020204" pitchFamily="34" charset="-128"/>
              </a:rPr>
              <a:t>Le Corbusier</a:t>
            </a:r>
            <a:r>
              <a:rPr lang="ja-JP" altLang="en-US" sz="2400">
                <a:solidFill>
                  <a:srgbClr val="E53124"/>
                </a:solidFill>
                <a:latin typeface="Arial Unicode MS" panose="020B0604020202020204" pitchFamily="34" charset="-128"/>
              </a:rPr>
              <a:t>’</a:t>
            </a:r>
            <a:r>
              <a:rPr lang="en-US" altLang="ja-JP" sz="2400" dirty="0">
                <a:solidFill>
                  <a:srgbClr val="E53124"/>
                </a:solidFill>
                <a:latin typeface="Arial Unicode MS" panose="020B0604020202020204" pitchFamily="34" charset="-128"/>
              </a:rPr>
              <a:t>s </a:t>
            </a:r>
          </a:p>
          <a:p>
            <a:pPr>
              <a:spcBef>
                <a:spcPct val="0"/>
              </a:spcBef>
              <a:buClrTx/>
              <a:buSzTx/>
              <a:buFontTx/>
              <a:buNone/>
            </a:pPr>
            <a:r>
              <a:rPr lang="en-US" altLang="en-US" sz="2400" dirty="0">
                <a:solidFill>
                  <a:srgbClr val="E53124"/>
                </a:solidFill>
                <a:latin typeface="Arial Unicode MS" panose="020B0604020202020204" pitchFamily="34" charset="-128"/>
              </a:rPr>
              <a:t>diagram</a:t>
            </a:r>
          </a:p>
          <a:p>
            <a:pPr>
              <a:spcBef>
                <a:spcPct val="0"/>
              </a:spcBef>
              <a:buClrTx/>
              <a:buSzTx/>
              <a:buFontTx/>
              <a:buNone/>
            </a:pPr>
            <a:r>
              <a:rPr lang="en-US" altLang="en-US" sz="2400" dirty="0">
                <a:solidFill>
                  <a:srgbClr val="E53124"/>
                </a:solidFill>
                <a:latin typeface="Arial Unicode MS" panose="020B0604020202020204" pitchFamily="34" charset="-128"/>
              </a:rPr>
              <a:t> of the </a:t>
            </a:r>
          </a:p>
          <a:p>
            <a:pPr>
              <a:spcBef>
                <a:spcPct val="0"/>
              </a:spcBef>
              <a:buClrTx/>
              <a:buSzTx/>
              <a:buFontTx/>
              <a:buNone/>
            </a:pPr>
            <a:r>
              <a:rPr lang="en-US" altLang="en-US" sz="2400" dirty="0">
                <a:solidFill>
                  <a:srgbClr val="E53124"/>
                </a:solidFill>
                <a:latin typeface="Arial Unicode MS" panose="020B0604020202020204" pitchFamily="34" charset="-128"/>
              </a:rPr>
              <a:t>Modular Man,</a:t>
            </a:r>
          </a:p>
          <a:p>
            <a:pPr>
              <a:spcBef>
                <a:spcPct val="0"/>
              </a:spcBef>
              <a:buClrTx/>
              <a:buSzTx/>
              <a:buFontTx/>
              <a:buNone/>
            </a:pPr>
            <a:r>
              <a:rPr lang="en-US" altLang="en-US" sz="2400" dirty="0">
                <a:solidFill>
                  <a:srgbClr val="E53124"/>
                </a:solidFill>
                <a:latin typeface="Arial Unicode MS" panose="020B0604020202020204" pitchFamily="34" charset="-128"/>
              </a:rPr>
              <a:t> 1947</a:t>
            </a:r>
          </a:p>
        </p:txBody>
      </p:sp>
      <p:sp>
        <p:nvSpPr>
          <p:cNvPr id="35846" name="TextBox 5">
            <a:extLst>
              <a:ext uri="{FF2B5EF4-FFF2-40B4-BE49-F238E27FC236}">
                <a16:creationId xmlns:a16="http://schemas.microsoft.com/office/drawing/2014/main" id="{8E40750A-F15E-234A-8EE3-EB9AF1D26D27}"/>
              </a:ext>
            </a:extLst>
          </p:cNvPr>
          <p:cNvSpPr txBox="1">
            <a:spLocks noChangeArrowheads="1"/>
          </p:cNvSpPr>
          <p:nvPr/>
        </p:nvSpPr>
        <p:spPr bwMode="auto">
          <a:xfrm>
            <a:off x="4572000" y="4886325"/>
            <a:ext cx="47244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0"/>
              </a:spcBef>
              <a:buClrTx/>
              <a:buSzTx/>
              <a:buFontTx/>
              <a:buNone/>
            </a:pPr>
            <a:r>
              <a:rPr lang="en-US" altLang="en-US" sz="1200">
                <a:latin typeface="Times" pitchFamily="2" charset="0"/>
              </a:rPr>
              <a:t>Le Corbusier used a mathematical proportioning system throughout much of his work in he called the </a:t>
            </a:r>
            <a:r>
              <a:rPr lang="ja-JP" altLang="en-US" sz="1200">
                <a:latin typeface="Times" pitchFamily="2" charset="0"/>
              </a:rPr>
              <a:t>“</a:t>
            </a:r>
            <a:r>
              <a:rPr lang="en-US" altLang="ja-JP" sz="1200" b="1">
                <a:latin typeface="Times" pitchFamily="2" charset="0"/>
              </a:rPr>
              <a:t>Modular</a:t>
            </a:r>
            <a:r>
              <a:rPr lang="ja-JP" altLang="en-US" sz="1200">
                <a:latin typeface="Times" pitchFamily="2" charset="0"/>
              </a:rPr>
              <a:t>”</a:t>
            </a:r>
            <a:r>
              <a:rPr lang="en-US" altLang="ja-JP" sz="1200">
                <a:latin typeface="Times" pitchFamily="2" charset="0"/>
              </a:rPr>
              <a:t>. The system he developed was based on the work by the Medieval mathematician Leonardo Fibonacci </a:t>
            </a:r>
          </a:p>
          <a:p>
            <a:pPr eaLnBrk="1" hangingPunct="1">
              <a:spcBef>
                <a:spcPct val="0"/>
              </a:spcBef>
              <a:buClrTx/>
              <a:buSzTx/>
              <a:buFontTx/>
              <a:buNone/>
            </a:pPr>
            <a:r>
              <a:rPr lang="en-US" altLang="en-US" sz="1200">
                <a:latin typeface="Times" pitchFamily="2" charset="0"/>
              </a:rPr>
              <a:t>(c. 1170-1240) and by its influence of the Golden Mean. </a:t>
            </a:r>
          </a:p>
          <a:p>
            <a:pPr eaLnBrk="1" hangingPunct="1">
              <a:spcBef>
                <a:spcPct val="0"/>
              </a:spcBef>
              <a:buClrTx/>
              <a:buSzTx/>
              <a:buFontTx/>
              <a:buNone/>
            </a:pPr>
            <a:r>
              <a:rPr lang="en-US" altLang="en-US" sz="1200">
                <a:latin typeface="Times" pitchFamily="2" charset="0"/>
              </a:rPr>
              <a:t>The Fibonacci numerical sequences are generated by starting with one, adding that to itself, and then generating the next number in the series by adding the preceding two numbers together…</a:t>
            </a:r>
          </a:p>
          <a:p>
            <a:pPr eaLnBrk="1" hangingPunct="1">
              <a:spcBef>
                <a:spcPct val="0"/>
              </a:spcBef>
              <a:buClrTx/>
              <a:buSzTx/>
              <a:buFontTx/>
              <a:buNone/>
            </a:pPr>
            <a:r>
              <a:rPr lang="en-US" altLang="en-US" sz="1200" b="1" i="1">
                <a:latin typeface="Times" pitchFamily="2" charset="0"/>
              </a:rPr>
              <a:t>Thus: </a:t>
            </a:r>
          </a:p>
          <a:p>
            <a:pPr eaLnBrk="1" hangingPunct="1">
              <a:spcBef>
                <a:spcPct val="0"/>
              </a:spcBef>
              <a:buClrTx/>
              <a:buSzTx/>
              <a:buFontTx/>
              <a:buNone/>
            </a:pPr>
            <a:r>
              <a:rPr lang="en-US" altLang="en-US" sz="1200" b="1" i="1">
                <a:latin typeface="Times" pitchFamily="2" charset="0"/>
              </a:rPr>
              <a:t>1, 2, 3, 5, 8 , 13, 21, 34-</a:t>
            </a:r>
            <a:r>
              <a:rPr lang="en-US" altLang="en-US" sz="1200">
                <a:latin typeface="Times" pitchFamily="2" charset="0"/>
              </a:rPr>
              <a:t> His theory was that the larger these numbers became, the closer the last two approached the Golden Section.</a:t>
            </a:r>
          </a:p>
          <a:p>
            <a:pPr>
              <a:spcBef>
                <a:spcPct val="0"/>
              </a:spcBef>
              <a:buClrTx/>
              <a:buSzTx/>
              <a:buFontTx/>
              <a:buNone/>
            </a:pPr>
            <a:endParaRPr lang="en-US" altLang="en-US" sz="1200">
              <a:latin typeface="Times" pitchFamily="2" charset="0"/>
            </a:endParaRP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a:extLst>
              <a:ext uri="{FF2B5EF4-FFF2-40B4-BE49-F238E27FC236}">
                <a16:creationId xmlns:a16="http://schemas.microsoft.com/office/drawing/2014/main" id="{4BC14A13-0BEF-204B-85C9-FAB484577D53}"/>
              </a:ex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p:spPr>
        <p:txBody>
          <a:bodyPr wrap="none" anchor="ct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endParaRPr lang="en-US" altLang="en-US" sz="2400">
              <a:latin typeface="Times" pitchFamily="2" charset="0"/>
            </a:endParaRPr>
          </a:p>
        </p:txBody>
      </p:sp>
      <p:pic>
        <p:nvPicPr>
          <p:cNvPr id="36868" name="Picture 1028" descr="the last supper painting, DaVinci.">
            <a:extLst>
              <a:ext uri="{FF2B5EF4-FFF2-40B4-BE49-F238E27FC236}">
                <a16:creationId xmlns:a16="http://schemas.microsoft.com/office/drawing/2014/main" id="{68A9AC02-8B03-7449-BDC6-DB30C6FC7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0"/>
            <a:ext cx="3187700"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1031">
            <a:extLst>
              <a:ext uri="{FF2B5EF4-FFF2-40B4-BE49-F238E27FC236}">
                <a16:creationId xmlns:a16="http://schemas.microsoft.com/office/drawing/2014/main" id="{6574709A-C502-7C42-8B38-B786DC9B38D9}"/>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5257800"/>
            <a:ext cx="1524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1032" descr="Mona Lisa, by DaVinci.">
            <a:extLst>
              <a:ext uri="{FF2B5EF4-FFF2-40B4-BE49-F238E27FC236}">
                <a16:creationId xmlns:a16="http://schemas.microsoft.com/office/drawing/2014/main" id="{F8267170-155B-7341-9AF8-726EE07DAC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2286000"/>
            <a:ext cx="2794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1033" descr="Salvador Dali's Last Supper.">
            <a:extLst>
              <a:ext uri="{FF2B5EF4-FFF2-40B4-BE49-F238E27FC236}">
                <a16:creationId xmlns:a16="http://schemas.microsoft.com/office/drawing/2014/main" id="{A2325AD4-C1C6-8A43-AC30-9102FA5A9B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5000" y="2108200"/>
            <a:ext cx="4241800"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 Box 1030">
            <a:extLst>
              <a:ext uri="{FF2B5EF4-FFF2-40B4-BE49-F238E27FC236}">
                <a16:creationId xmlns:a16="http://schemas.microsoft.com/office/drawing/2014/main" id="{CC91FC8A-4D58-F045-85A9-6FA8539FADC1}"/>
              </a:ext>
            </a:extLst>
          </p:cNvPr>
          <p:cNvSpPr txBox="1">
            <a:spLocks noChangeArrowheads="1"/>
          </p:cNvSpPr>
          <p:nvPr/>
        </p:nvSpPr>
        <p:spPr bwMode="auto">
          <a:xfrm>
            <a:off x="3810000" y="4343400"/>
            <a:ext cx="32004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400">
                <a:solidFill>
                  <a:srgbClr val="E53124"/>
                </a:solidFill>
                <a:latin typeface="Arial Unicode MS" panose="020B0604020202020204" pitchFamily="34" charset="-128"/>
              </a:rPr>
              <a:t>and continues today in many examples of art, architecture and design such modern art like as Dali and Kandinsky</a:t>
            </a:r>
            <a:r>
              <a:rPr lang="ja-JP" altLang="en-US" sz="2400">
                <a:solidFill>
                  <a:srgbClr val="E53124"/>
                </a:solidFill>
                <a:latin typeface="Arial Unicode MS" panose="020B0604020202020204" pitchFamily="34" charset="-128"/>
              </a:rPr>
              <a:t>’</a:t>
            </a:r>
            <a:r>
              <a:rPr lang="en-US" altLang="ja-JP" sz="2400">
                <a:solidFill>
                  <a:srgbClr val="E53124"/>
                </a:solidFill>
                <a:latin typeface="Arial Unicode MS" panose="020B0604020202020204" pitchFamily="34" charset="-128"/>
              </a:rPr>
              <a:t>s.</a:t>
            </a:r>
            <a:endParaRPr lang="en-US" altLang="en-US" sz="2400">
              <a:latin typeface="Arial Unicode MS" panose="020B0604020202020204" pitchFamily="34" charset="-128"/>
            </a:endParaRPr>
          </a:p>
        </p:txBody>
      </p:sp>
      <p:sp>
        <p:nvSpPr>
          <p:cNvPr id="2" name="Title 1">
            <a:extLst>
              <a:ext uri="{FF2B5EF4-FFF2-40B4-BE49-F238E27FC236}">
                <a16:creationId xmlns:a16="http://schemas.microsoft.com/office/drawing/2014/main" id="{B2B7720B-7CE8-2942-95E2-1BF81BF7469B}"/>
              </a:ext>
            </a:extLst>
          </p:cNvPr>
          <p:cNvSpPr>
            <a:spLocks noGrp="1"/>
          </p:cNvSpPr>
          <p:nvPr>
            <p:ph type="title" idx="4294967295"/>
          </p:nvPr>
        </p:nvSpPr>
        <p:spPr>
          <a:xfrm>
            <a:off x="243161" y="1285601"/>
            <a:ext cx="5167039" cy="1090613"/>
          </a:xfrm>
        </p:spPr>
        <p:txBody>
          <a:bodyPr/>
          <a:lstStyle/>
          <a:p>
            <a:pPr rtl="0" eaLnBrk="0" fontAlgn="base" hangingPunct="0"/>
            <a:r>
              <a:rPr lang="en-US" sz="2400" kern="1200" dirty="0">
                <a:solidFill>
                  <a:srgbClr val="E53124"/>
                </a:solidFill>
                <a:effectLst/>
                <a:latin typeface="Arial Unicode MS" panose="020B0604020202020204" pitchFamily="34" charset="-128"/>
                <a:ea typeface="MS PGothic" panose="020B0600070205080204" pitchFamily="34" charset="-128"/>
                <a:cs typeface="+mn-cs"/>
              </a:rPr>
              <a:t>The Renaissance artists such as DaVinci  knew it as the Divine Proportion and used it for beauty and balance in the design of art.</a:t>
            </a:r>
            <a:endParaRPr lang="en-US" dirty="0">
              <a:effectLst/>
            </a:endParaRPr>
          </a:p>
          <a:p>
            <a:endParaRPr lang="en-US" dirty="0"/>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092EA9B1-98B1-0744-84F4-F52A1EF3972C}"/>
              </a:ex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p:spPr>
        <p:txBody>
          <a:bodyPr wrap="none" anchor="ct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endParaRPr lang="en-US" altLang="en-US" sz="2400">
              <a:latin typeface="Times" pitchFamily="2" charset="0"/>
            </a:endParaRPr>
          </a:p>
        </p:txBody>
      </p:sp>
      <p:pic>
        <p:nvPicPr>
          <p:cNvPr id="37891" name="Picture 10">
            <a:extLst>
              <a:ext uri="{FF2B5EF4-FFF2-40B4-BE49-F238E27FC236}">
                <a16:creationId xmlns:a16="http://schemas.microsoft.com/office/drawing/2014/main" id="{691B0FD5-2242-A943-BB8C-7CF4950030B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8685" y="1118338"/>
            <a:ext cx="1194681" cy="238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11" descr="George Clooneys face!">
            <a:extLst>
              <a:ext uri="{FF2B5EF4-FFF2-40B4-BE49-F238E27FC236}">
                <a16:creationId xmlns:a16="http://schemas.microsoft.com/office/drawing/2014/main" id="{6E12E6A0-F3DB-F14E-A59D-822DE331B7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3644900"/>
            <a:ext cx="9906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13">
            <a:extLst>
              <a:ext uri="{FF2B5EF4-FFF2-40B4-BE49-F238E27FC236}">
                <a16:creationId xmlns:a16="http://schemas.microsoft.com/office/drawing/2014/main" id="{9440C15D-857C-9045-BBDD-7F4AED9EC9AC}"/>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4641" y="1217438"/>
            <a:ext cx="2403310" cy="2314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 Box 14">
            <a:extLst>
              <a:ext uri="{FF2B5EF4-FFF2-40B4-BE49-F238E27FC236}">
                <a16:creationId xmlns:a16="http://schemas.microsoft.com/office/drawing/2014/main" id="{C7431C12-D4A2-2B40-A56E-A39B280B4BF0}"/>
              </a:ext>
            </a:extLst>
          </p:cNvPr>
          <p:cNvSpPr txBox="1">
            <a:spLocks noChangeArrowheads="1"/>
          </p:cNvSpPr>
          <p:nvPr/>
        </p:nvSpPr>
        <p:spPr bwMode="auto">
          <a:xfrm>
            <a:off x="647700" y="5244496"/>
            <a:ext cx="80772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000" dirty="0">
                <a:solidFill>
                  <a:srgbClr val="E53124"/>
                </a:solidFill>
                <a:latin typeface="Arial Unicode MS" panose="020B0604020202020204" pitchFamily="34" charset="-128"/>
              </a:rPr>
              <a:t>This approach can be used to explain the physical proportions of many life forms, but the most beautiful application is found in humans:</a:t>
            </a:r>
          </a:p>
          <a:p>
            <a:pPr>
              <a:spcBef>
                <a:spcPct val="0"/>
              </a:spcBef>
              <a:buClrTx/>
              <a:buSzTx/>
              <a:buFontTx/>
              <a:buNone/>
            </a:pPr>
            <a:r>
              <a:rPr lang="en-US" altLang="en-US" sz="2000" dirty="0">
                <a:solidFill>
                  <a:srgbClr val="E53124"/>
                </a:solidFill>
                <a:latin typeface="Arial Unicode MS" panose="020B0604020202020204" pitchFamily="34" charset="-128"/>
              </a:rPr>
              <a:t>It appears that this "golden rule" is a common, if not universal, metric in the design of living organisms as well as built forms.</a:t>
            </a:r>
            <a:endParaRPr lang="en-US" altLang="en-US" sz="2400" dirty="0">
              <a:latin typeface="Arial Unicode MS" panose="020B0604020202020204" pitchFamily="34" charset="-128"/>
            </a:endParaRPr>
          </a:p>
        </p:txBody>
      </p:sp>
      <p:pic>
        <p:nvPicPr>
          <p:cNvPr id="37895" name="Picture 15">
            <a:extLst>
              <a:ext uri="{FF2B5EF4-FFF2-40B4-BE49-F238E27FC236}">
                <a16:creationId xmlns:a16="http://schemas.microsoft.com/office/drawing/2014/main" id="{AE234F99-51F0-0A43-9D0F-A482214541AB}"/>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1000" y="3607938"/>
            <a:ext cx="3530600" cy="1497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16">
            <a:extLst>
              <a:ext uri="{FF2B5EF4-FFF2-40B4-BE49-F238E27FC236}">
                <a16:creationId xmlns:a16="http://schemas.microsoft.com/office/drawing/2014/main" id="{DDBFB4C6-CBDE-7E41-980F-726493F3189B}"/>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219200"/>
            <a:ext cx="381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344482A-99A0-934C-9F70-8F1DC7A1AAAD}"/>
              </a:ext>
            </a:extLst>
          </p:cNvPr>
          <p:cNvSpPr>
            <a:spLocks noGrp="1"/>
          </p:cNvSpPr>
          <p:nvPr>
            <p:ph type="title" idx="4294967295"/>
          </p:nvPr>
        </p:nvSpPr>
        <p:spPr>
          <a:xfrm>
            <a:off x="490537" y="-200476"/>
            <a:ext cx="8162925" cy="2055813"/>
          </a:xfrm>
        </p:spPr>
        <p:txBody>
          <a:bodyPr/>
          <a:lstStyle/>
          <a:p>
            <a:pPr rtl="0" eaLnBrk="0" fontAlgn="base" hangingPunct="0"/>
            <a:r>
              <a:rPr lang="en-US" sz="2400" kern="1200" dirty="0">
                <a:solidFill>
                  <a:srgbClr val="E53124"/>
                </a:solidFill>
                <a:effectLst/>
                <a:latin typeface="Arial Unicode MS" panose="020B0604020202020204" pitchFamily="34" charset="-128"/>
                <a:ea typeface="MS PGothic" panose="020B0600070205080204" pitchFamily="34" charset="-128"/>
                <a:cs typeface="+mn-cs"/>
              </a:rPr>
              <a:t>It also appears in the physical proportions of the human body, movements in the stock market and many other aspects of life and the universe…</a:t>
            </a:r>
            <a:endParaRPr lang="en-US" dirty="0">
              <a:effectLst/>
            </a:endParaRPr>
          </a:p>
          <a:p>
            <a:endParaRPr lang="en-US" dirty="0"/>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8" descr=" Le Corbusier’s Unit de’ Habitation in France.">
            <a:extLst>
              <a:ext uri="{FF2B5EF4-FFF2-40B4-BE49-F238E27FC236}">
                <a16:creationId xmlns:a16="http://schemas.microsoft.com/office/drawing/2014/main" id="{A5E8CA95-1692-4646-9FCE-3906EBB373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0" y="508000"/>
            <a:ext cx="4762500" cy="63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2">
            <a:extLst>
              <a:ext uri="{FF2B5EF4-FFF2-40B4-BE49-F238E27FC236}">
                <a16:creationId xmlns:a16="http://schemas.microsoft.com/office/drawing/2014/main" id="{4016DAF0-E442-D34E-B607-6F4ACD1A08F6}"/>
              </a:ext>
            </a:extLst>
          </p:cNvPr>
          <p:cNvSpPr>
            <a:spLocks noGrp="1" noChangeArrowheads="1"/>
          </p:cNvSpPr>
          <p:nvPr>
            <p:ph type="title"/>
          </p:nvPr>
        </p:nvSpPr>
        <p:spPr>
          <a:xfrm>
            <a:off x="304800" y="-1143000"/>
            <a:ext cx="4800600" cy="1905000"/>
          </a:xfrm>
        </p:spPr>
        <p:txBody>
          <a:bodyPr/>
          <a:lstStyle/>
          <a:p>
            <a:pPr eaLnBrk="1" hangingPunct="1"/>
            <a:r>
              <a:rPr lang="en-US" altLang="en-US" sz="3200">
                <a:solidFill>
                  <a:srgbClr val="E53124"/>
                </a:solidFill>
              </a:rPr>
              <a:t>RHYTHM -PATTERN</a:t>
            </a:r>
          </a:p>
        </p:txBody>
      </p:sp>
      <p:sp>
        <p:nvSpPr>
          <p:cNvPr id="38917" name="Text Box 9">
            <a:extLst>
              <a:ext uri="{FF2B5EF4-FFF2-40B4-BE49-F238E27FC236}">
                <a16:creationId xmlns:a16="http://schemas.microsoft.com/office/drawing/2014/main" id="{D8EF7A0A-86A6-654A-A5B7-04895FF79237}"/>
              </a:ext>
            </a:extLst>
          </p:cNvPr>
          <p:cNvSpPr txBox="1">
            <a:spLocks noChangeArrowheads="1"/>
          </p:cNvSpPr>
          <p:nvPr/>
        </p:nvSpPr>
        <p:spPr bwMode="auto">
          <a:xfrm>
            <a:off x="304800" y="914400"/>
            <a:ext cx="39624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2000" b="1">
                <a:latin typeface="Times" pitchFamily="2" charset="0"/>
              </a:rPr>
              <a:t>Architects set up a pattern of rhythmic repetition of elements like solids and voids, walls and windows, projecting or proceeding parts. Placement of columns on a façade or arches in an arcade like we studied earlier for example, was usually regularly placed and symmetrical during the renaissance, and alternating in the mannerist period.</a:t>
            </a:r>
          </a:p>
          <a:p>
            <a:pPr eaLnBrk="1" hangingPunct="1">
              <a:spcBef>
                <a:spcPct val="30000"/>
              </a:spcBef>
              <a:buClrTx/>
              <a:buSzTx/>
              <a:buFontTx/>
              <a:buNone/>
            </a:pPr>
            <a:r>
              <a:rPr lang="en-US" altLang="en-US" sz="2000" b="1">
                <a:latin typeface="Times" pitchFamily="2" charset="0"/>
              </a:rPr>
              <a:t>Rhythm produces A visual tempo or beat. The principle of design that refers to a regular repetition of elements of art to produce the look and feel of movement, and is also closely associated with the musical elements.</a:t>
            </a:r>
          </a:p>
        </p:txBody>
      </p:sp>
      <p:sp>
        <p:nvSpPr>
          <p:cNvPr id="38918" name="TextBox 7">
            <a:extLst>
              <a:ext uri="{FF2B5EF4-FFF2-40B4-BE49-F238E27FC236}">
                <a16:creationId xmlns:a16="http://schemas.microsoft.com/office/drawing/2014/main" id="{CAE15A74-A9DF-324D-AC31-6DA1ECCEB34C}"/>
              </a:ext>
            </a:extLst>
          </p:cNvPr>
          <p:cNvSpPr txBox="1">
            <a:spLocks noChangeArrowheads="1"/>
          </p:cNvSpPr>
          <p:nvPr/>
        </p:nvSpPr>
        <p:spPr bwMode="auto">
          <a:xfrm>
            <a:off x="4267200" y="76200"/>
            <a:ext cx="46482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1900" dirty="0">
                <a:solidFill>
                  <a:srgbClr val="FF0000"/>
                </a:solidFill>
                <a:latin typeface="Times" pitchFamily="2" charset="0"/>
              </a:rPr>
              <a:t> Le Corbusier</a:t>
            </a:r>
            <a:r>
              <a:rPr lang="ja-JP" altLang="en-US" sz="1900">
                <a:solidFill>
                  <a:srgbClr val="FF0000"/>
                </a:solidFill>
                <a:latin typeface="Times" pitchFamily="2" charset="0"/>
              </a:rPr>
              <a:t>’</a:t>
            </a:r>
            <a:r>
              <a:rPr lang="en-US" altLang="ja-JP" sz="1900" dirty="0">
                <a:solidFill>
                  <a:srgbClr val="FF0000"/>
                </a:solidFill>
                <a:latin typeface="Times" pitchFamily="2" charset="0"/>
              </a:rPr>
              <a:t>s Unit de</a:t>
            </a:r>
            <a:r>
              <a:rPr lang="ja-JP" altLang="en-US" sz="1900">
                <a:solidFill>
                  <a:srgbClr val="FF0000"/>
                </a:solidFill>
                <a:latin typeface="Times" pitchFamily="2" charset="0"/>
              </a:rPr>
              <a:t>’</a:t>
            </a:r>
            <a:r>
              <a:rPr lang="en-US" altLang="ja-JP" sz="1900" dirty="0">
                <a:solidFill>
                  <a:srgbClr val="FF0000"/>
                </a:solidFill>
                <a:latin typeface="Times" pitchFamily="2" charset="0"/>
              </a:rPr>
              <a:t> Habitation in France </a:t>
            </a:r>
            <a:endParaRPr lang="en-US" altLang="en-US" sz="1900" dirty="0">
              <a:solidFill>
                <a:srgbClr val="FF0000"/>
              </a:solidFill>
              <a:latin typeface="Times" pitchFamily="2" charset="0"/>
            </a:endParaRP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7">
            <a:extLst>
              <a:ext uri="{FF2B5EF4-FFF2-40B4-BE49-F238E27FC236}">
                <a16:creationId xmlns:a16="http://schemas.microsoft.com/office/drawing/2014/main" id="{234286D3-4FC0-8F4A-91E7-81A335E39D9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0" y="508000"/>
            <a:ext cx="4762500" cy="63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8">
            <a:extLst>
              <a:ext uri="{FF2B5EF4-FFF2-40B4-BE49-F238E27FC236}">
                <a16:creationId xmlns:a16="http://schemas.microsoft.com/office/drawing/2014/main" id="{E7103670-1C15-CC43-B460-204891801157}"/>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 y="3365500"/>
            <a:ext cx="4064000" cy="334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9">
            <a:extLst>
              <a:ext uri="{FF2B5EF4-FFF2-40B4-BE49-F238E27FC236}">
                <a16:creationId xmlns:a16="http://schemas.microsoft.com/office/drawing/2014/main" id="{C44B32AC-3EBD-B44E-84B2-13DB7122EEDA}"/>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457200"/>
            <a:ext cx="16383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10">
            <a:extLst>
              <a:ext uri="{FF2B5EF4-FFF2-40B4-BE49-F238E27FC236}">
                <a16:creationId xmlns:a16="http://schemas.microsoft.com/office/drawing/2014/main" id="{C0703752-4C3B-1C42-A39B-76A5ECE8EF24}"/>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 y="457200"/>
            <a:ext cx="42672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Rectangle 2">
            <a:extLst>
              <a:ext uri="{FF2B5EF4-FFF2-40B4-BE49-F238E27FC236}">
                <a16:creationId xmlns:a16="http://schemas.microsoft.com/office/drawing/2014/main" id="{B745A4C2-F08C-1C4E-926A-527600773770}"/>
              </a:ext>
            </a:extLst>
          </p:cNvPr>
          <p:cNvSpPr>
            <a:spLocks noGrp="1" noChangeArrowheads="1"/>
          </p:cNvSpPr>
          <p:nvPr>
            <p:ph type="title"/>
          </p:nvPr>
        </p:nvSpPr>
        <p:spPr>
          <a:xfrm>
            <a:off x="228600" y="-685800"/>
            <a:ext cx="7772400" cy="1143000"/>
          </a:xfrm>
        </p:spPr>
        <p:txBody>
          <a:bodyPr/>
          <a:lstStyle/>
          <a:p>
            <a:pPr eaLnBrk="1" hangingPunct="1"/>
            <a:r>
              <a:rPr lang="en-US" altLang="en-US" sz="2800">
                <a:solidFill>
                  <a:srgbClr val="E53124"/>
                </a:solidFill>
              </a:rPr>
              <a:t>RHYTHM-PATTERN &amp; </a:t>
            </a:r>
            <a:r>
              <a:rPr lang="ja-JP" altLang="en-US" sz="2800">
                <a:solidFill>
                  <a:srgbClr val="E53124"/>
                </a:solidFill>
              </a:rPr>
              <a:t>“</a:t>
            </a:r>
            <a:r>
              <a:rPr lang="en-US" altLang="ja-JP" sz="2800">
                <a:solidFill>
                  <a:srgbClr val="E53124"/>
                </a:solidFill>
              </a:rPr>
              <a:t>Fenestration</a:t>
            </a:r>
            <a:r>
              <a:rPr lang="ja-JP" altLang="en-US" sz="2800">
                <a:solidFill>
                  <a:srgbClr val="E53124"/>
                </a:solidFill>
              </a:rPr>
              <a:t>”</a:t>
            </a:r>
            <a:r>
              <a:rPr lang="en-US" altLang="ja-JP" sz="2800">
                <a:solidFill>
                  <a:srgbClr val="E53124"/>
                </a:solidFill>
              </a:rPr>
              <a:t>…</a:t>
            </a:r>
            <a:endParaRPr lang="en-US" altLang="en-US">
              <a:solidFill>
                <a:srgbClr val="E53124"/>
              </a:solidFill>
            </a:endParaRP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descr="Temple of Hephaestos; Greece, Athens 450-440 B.C.">
            <a:extLst>
              <a:ext uri="{FF2B5EF4-FFF2-40B4-BE49-F238E27FC236}">
                <a16:creationId xmlns:a16="http://schemas.microsoft.com/office/drawing/2014/main" id="{0A15EE24-4BED-1F44-9BF1-1C1396E68F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 y="152400"/>
            <a:ext cx="7696200" cy="51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2">
            <a:extLst>
              <a:ext uri="{FF2B5EF4-FFF2-40B4-BE49-F238E27FC236}">
                <a16:creationId xmlns:a16="http://schemas.microsoft.com/office/drawing/2014/main" id="{C157B8EA-BB00-DA4B-A7B7-CBA0AE5E6F8C}"/>
              </a:ext>
            </a:extLst>
          </p:cNvPr>
          <p:cNvSpPr>
            <a:spLocks noGrp="1" noChangeArrowheads="1"/>
          </p:cNvSpPr>
          <p:nvPr>
            <p:ph type="title"/>
          </p:nvPr>
        </p:nvSpPr>
        <p:spPr>
          <a:xfrm>
            <a:off x="914400" y="-228600"/>
            <a:ext cx="7772400" cy="1143000"/>
          </a:xfrm>
        </p:spPr>
        <p:txBody>
          <a:bodyPr/>
          <a:lstStyle/>
          <a:p>
            <a:pPr eaLnBrk="1" hangingPunct="1"/>
            <a:r>
              <a:rPr lang="en-US" altLang="en-US">
                <a:solidFill>
                  <a:srgbClr val="E53124"/>
                </a:solidFill>
              </a:rPr>
              <a:t>REPETITION</a:t>
            </a:r>
          </a:p>
        </p:txBody>
      </p:sp>
      <p:sp>
        <p:nvSpPr>
          <p:cNvPr id="40964" name="Text Box 4">
            <a:extLst>
              <a:ext uri="{FF2B5EF4-FFF2-40B4-BE49-F238E27FC236}">
                <a16:creationId xmlns:a16="http://schemas.microsoft.com/office/drawing/2014/main" id="{4B256F6C-F702-2E4F-8A0C-90F41CA375A7}"/>
              </a:ext>
            </a:extLst>
          </p:cNvPr>
          <p:cNvSpPr txBox="1">
            <a:spLocks noChangeArrowheads="1"/>
          </p:cNvSpPr>
          <p:nvPr/>
        </p:nvSpPr>
        <p:spPr bwMode="auto">
          <a:xfrm>
            <a:off x="152400" y="5334000"/>
            <a:ext cx="88392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600">
                <a:latin typeface="Times" pitchFamily="2" charset="0"/>
              </a:rPr>
              <a:t>Repetition is defined by the equalities of spacing or distance- even when none actually exist, as in optical illusions. This is one reason why the Greeks made the corner columns of their temples intentionally a little thicker than the rest, and were also positioned a little closer to one another,  so that what we would actually see what we </a:t>
            </a:r>
            <a:r>
              <a:rPr lang="ja-JP" altLang="en-US" sz="1600">
                <a:latin typeface="Times" pitchFamily="2" charset="0"/>
              </a:rPr>
              <a:t>“</a:t>
            </a:r>
            <a:r>
              <a:rPr lang="en-US" altLang="ja-JP" sz="1600">
                <a:latin typeface="Times" pitchFamily="2" charset="0"/>
              </a:rPr>
              <a:t>subconsciously </a:t>
            </a:r>
            <a:r>
              <a:rPr lang="en-US" altLang="ja-JP" sz="1600" i="1">
                <a:latin typeface="Times" pitchFamily="2" charset="0"/>
              </a:rPr>
              <a:t>WANT</a:t>
            </a:r>
            <a:r>
              <a:rPr lang="en-US" altLang="ja-JP" sz="1600">
                <a:latin typeface="Times" pitchFamily="2" charset="0"/>
              </a:rPr>
              <a:t> to see.. The illusion that the columns were perfectly aligned…Their carefully calculated sequences of inequalities gave the visual illusion of balance and perfection- Something extremely important to the Greeks.</a:t>
            </a:r>
            <a:endParaRPr lang="en-US" altLang="en-US" sz="1600">
              <a:latin typeface="Times" pitchFamily="2" charset="0"/>
            </a:endParaRP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descr="Beinecke Rare Book Library, Yale University. 1963">
            <a:extLst>
              <a:ext uri="{FF2B5EF4-FFF2-40B4-BE49-F238E27FC236}">
                <a16:creationId xmlns:a16="http://schemas.microsoft.com/office/drawing/2014/main" id="{4FF50A7B-5180-3946-9FC7-97E7DC589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97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4">
            <a:extLst>
              <a:ext uri="{FF2B5EF4-FFF2-40B4-BE49-F238E27FC236}">
                <a16:creationId xmlns:a16="http://schemas.microsoft.com/office/drawing/2014/main" id="{8E6EBC41-8EFF-6247-BA13-87E47E4783BE}"/>
              </a:ext>
            </a:extLst>
          </p:cNvPr>
          <p:cNvSpPr>
            <a:spLocks noGrp="1" noChangeArrowheads="1"/>
          </p:cNvSpPr>
          <p:nvPr>
            <p:ph type="title" idx="4294967295"/>
          </p:nvPr>
        </p:nvSpPr>
        <p:spPr>
          <a:xfrm>
            <a:off x="914400" y="5181600"/>
            <a:ext cx="7772400" cy="1143000"/>
          </a:xfrm>
        </p:spPr>
        <p:txBody>
          <a:bodyPr/>
          <a:lstStyle/>
          <a:p>
            <a:pPr eaLnBrk="1" hangingPunct="1"/>
            <a:r>
              <a:rPr lang="en-US" altLang="en-US" dirty="0"/>
              <a:t>Beinecke Rare Book Library, </a:t>
            </a:r>
            <a:r>
              <a:rPr lang="en-US" altLang="en-US" sz="2400" dirty="0"/>
              <a:t>Yale University. 1963</a:t>
            </a:r>
            <a:endParaRPr lang="en-US" altLang="en-US" dirty="0"/>
          </a:p>
        </p:txBody>
      </p:sp>
      <p:sp>
        <p:nvSpPr>
          <p:cNvPr id="41989" name="Text Box 5">
            <a:extLst>
              <a:ext uri="{FF2B5EF4-FFF2-40B4-BE49-F238E27FC236}">
                <a16:creationId xmlns:a16="http://schemas.microsoft.com/office/drawing/2014/main" id="{1BC6A29F-78B8-884D-87D0-EF1DB0F63F51}"/>
              </a:ext>
            </a:extLst>
          </p:cNvPr>
          <p:cNvSpPr txBox="1">
            <a:spLocks noChangeArrowheads="1"/>
          </p:cNvSpPr>
          <p:nvPr/>
        </p:nvSpPr>
        <p:spPr bwMode="auto">
          <a:xfrm>
            <a:off x="457200" y="6248400"/>
            <a:ext cx="838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1800">
                <a:latin typeface="Times" pitchFamily="2" charset="0"/>
              </a:rPr>
              <a:t>This building shows a strong repetitive Architectural pattern created by intervals of elements such as windows, doors, etc.</a:t>
            </a: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Beinecke Rare Book Library, Yale University. 1963. Close-up of support post.s">
            <a:extLst>
              <a:ext uri="{FF2B5EF4-FFF2-40B4-BE49-F238E27FC236}">
                <a16:creationId xmlns:a16="http://schemas.microsoft.com/office/drawing/2014/main" id="{47F2F89D-A543-EC40-83C2-9B847A3C52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975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
            <a:extLst>
              <a:ext uri="{FF2B5EF4-FFF2-40B4-BE49-F238E27FC236}">
                <a16:creationId xmlns:a16="http://schemas.microsoft.com/office/drawing/2014/main" id="{6D25D31E-1C78-7E41-B0E2-357664C33584}"/>
              </a:ext>
            </a:extLst>
          </p:cNvPr>
          <p:cNvSpPr>
            <a:spLocks noGrp="1" noChangeArrowheads="1"/>
          </p:cNvSpPr>
          <p:nvPr>
            <p:ph type="title" idx="4294967295"/>
          </p:nvPr>
        </p:nvSpPr>
        <p:spPr>
          <a:xfrm>
            <a:off x="5257800" y="228600"/>
            <a:ext cx="3581400" cy="5105400"/>
          </a:xfrm>
        </p:spPr>
        <p:txBody>
          <a:bodyPr/>
          <a:lstStyle/>
          <a:p>
            <a:pPr eaLnBrk="1" hangingPunct="1"/>
            <a:r>
              <a:rPr lang="en-US" altLang="en-US" sz="4000" b="1">
                <a:solidFill>
                  <a:schemeClr val="tx1"/>
                </a:solidFill>
                <a:latin typeface="Arial Unicode MS" panose="020B0604020202020204" pitchFamily="34" charset="-128"/>
              </a:rPr>
              <a:t>Beinecke Rare Book Library</a:t>
            </a:r>
            <a:r>
              <a:rPr lang="en-US" altLang="en-US" sz="4000">
                <a:solidFill>
                  <a:schemeClr val="tx1"/>
                </a:solidFill>
                <a:latin typeface="Arial Unicode MS" panose="020B0604020202020204" pitchFamily="34" charset="-128"/>
              </a:rPr>
              <a:t>: The world balanced on a point?(The additional of Symbolism)…</a:t>
            </a:r>
            <a:endParaRPr lang="en-US" altLang="en-US" sz="4000">
              <a:solidFill>
                <a:srgbClr val="E53124"/>
              </a:solidFill>
              <a:latin typeface="Arial Unicode MS" panose="020B0604020202020204" pitchFamily="34" charset="-128"/>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026" descr="John Hancock tower">
            <a:extLst>
              <a:ext uri="{FF2B5EF4-FFF2-40B4-BE49-F238E27FC236}">
                <a16:creationId xmlns:a16="http://schemas.microsoft.com/office/drawing/2014/main" id="{DB667C5B-3110-664D-9675-3EA838B2E7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714375"/>
            <a:ext cx="6324600" cy="614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1027">
            <a:extLst>
              <a:ext uri="{FF2B5EF4-FFF2-40B4-BE49-F238E27FC236}">
                <a16:creationId xmlns:a16="http://schemas.microsoft.com/office/drawing/2014/main" id="{E4C08CC3-42B3-D748-B18F-E01EE20111D2}"/>
              </a:ext>
            </a:extLst>
          </p:cNvPr>
          <p:cNvSpPr>
            <a:spLocks noGrp="1" noChangeArrowheads="1"/>
          </p:cNvSpPr>
          <p:nvPr>
            <p:ph type="title" idx="4294967295"/>
          </p:nvPr>
        </p:nvSpPr>
        <p:spPr>
          <a:xfrm>
            <a:off x="533400" y="-609600"/>
            <a:ext cx="9144000" cy="1371600"/>
          </a:xfrm>
        </p:spPr>
        <p:txBody>
          <a:bodyPr/>
          <a:lstStyle/>
          <a:p>
            <a:pPr eaLnBrk="1" hangingPunct="1"/>
            <a:r>
              <a:rPr lang="en-US" altLang="en-US" b="1">
                <a:solidFill>
                  <a:srgbClr val="E53124"/>
                </a:solidFill>
              </a:rPr>
              <a:t>John Hancock Bldg,   1965-70</a:t>
            </a:r>
          </a:p>
        </p:txBody>
      </p:sp>
      <p:sp>
        <p:nvSpPr>
          <p:cNvPr id="6148" name="Text Box 1028">
            <a:extLst>
              <a:ext uri="{FF2B5EF4-FFF2-40B4-BE49-F238E27FC236}">
                <a16:creationId xmlns:a16="http://schemas.microsoft.com/office/drawing/2014/main" id="{454CEDC1-D556-3047-A009-62F16AEDC51A}"/>
              </a:ext>
            </a:extLst>
          </p:cNvPr>
          <p:cNvSpPr txBox="1">
            <a:spLocks noChangeArrowheads="1"/>
          </p:cNvSpPr>
          <p:nvPr/>
        </p:nvSpPr>
        <p:spPr bwMode="auto">
          <a:xfrm>
            <a:off x="228600" y="952500"/>
            <a:ext cx="2209800"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400" b="1">
                <a:latin typeface="Times" pitchFamily="2" charset="0"/>
              </a:rPr>
              <a:t>A great example of the use of vertical line to express power and prestige are the corporate skyscrapers of modern times. Above is the John Hancock tower, a great example.</a:t>
            </a:r>
            <a:endParaRPr lang="en-US" altLang="en-US" sz="2400">
              <a:latin typeface="Times" pitchFamily="2" charset="0"/>
            </a:endParaRPr>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Beinecke Rare Book Library, concrete exterior close-up.">
            <a:extLst>
              <a:ext uri="{FF2B5EF4-FFF2-40B4-BE49-F238E27FC236}">
                <a16:creationId xmlns:a16="http://schemas.microsoft.com/office/drawing/2014/main" id="{185E0A40-5F8E-4F4A-86C9-13A5550603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7545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3">
            <a:extLst>
              <a:ext uri="{FF2B5EF4-FFF2-40B4-BE49-F238E27FC236}">
                <a16:creationId xmlns:a16="http://schemas.microsoft.com/office/drawing/2014/main" id="{393CA8A3-1EC9-C644-995B-59683F65FE86}"/>
              </a:ext>
            </a:extLst>
          </p:cNvPr>
          <p:cNvSpPr>
            <a:spLocks noGrp="1" noChangeArrowheads="1"/>
          </p:cNvSpPr>
          <p:nvPr>
            <p:ph type="title" idx="4294967295"/>
          </p:nvPr>
        </p:nvSpPr>
        <p:spPr>
          <a:xfrm>
            <a:off x="5029200" y="381000"/>
            <a:ext cx="3810000" cy="5029200"/>
          </a:xfrm>
        </p:spPr>
        <p:txBody>
          <a:bodyPr/>
          <a:lstStyle/>
          <a:p>
            <a:pPr eaLnBrk="1" hangingPunct="1"/>
            <a:r>
              <a:rPr lang="en-US" altLang="en-US">
                <a:solidFill>
                  <a:schemeClr val="tx1"/>
                </a:solidFill>
                <a:latin typeface="Arial Unicode MS" panose="020B0604020202020204" pitchFamily="34" charset="-128"/>
              </a:rPr>
              <a:t>Mathematical symbolism in concrete..Geometry patterns in design…</a:t>
            </a:r>
            <a:endParaRPr lang="en-US" altLang="en-US">
              <a:solidFill>
                <a:srgbClr val="E53124"/>
              </a:solidFill>
              <a:latin typeface="Arial Unicode MS" panose="020B0604020202020204" pitchFamily="34" charset="-128"/>
            </a:endParaRP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7C44529A-EA35-0242-B3D3-66AFB60F0154}"/>
              </a:ext>
            </a:extLst>
          </p:cNvPr>
          <p:cNvSpPr>
            <a:spLocks noGrp="1" noChangeArrowheads="1"/>
          </p:cNvSpPr>
          <p:nvPr>
            <p:ph type="title"/>
          </p:nvPr>
        </p:nvSpPr>
        <p:spPr>
          <a:xfrm>
            <a:off x="3886200" y="-304800"/>
            <a:ext cx="4419600" cy="1143000"/>
          </a:xfrm>
        </p:spPr>
        <p:txBody>
          <a:bodyPr/>
          <a:lstStyle/>
          <a:p>
            <a:pPr eaLnBrk="1" hangingPunct="1"/>
            <a:r>
              <a:rPr lang="en-US" altLang="en-US">
                <a:solidFill>
                  <a:srgbClr val="E53124"/>
                </a:solidFill>
              </a:rPr>
              <a:t>TEXTURE</a:t>
            </a:r>
          </a:p>
        </p:txBody>
      </p:sp>
      <p:pic>
        <p:nvPicPr>
          <p:cNvPr id="45059" name="Picture 3">
            <a:extLst>
              <a:ext uri="{FF2B5EF4-FFF2-40B4-BE49-F238E27FC236}">
                <a16:creationId xmlns:a16="http://schemas.microsoft.com/office/drawing/2014/main" id="{87B32784-30DB-2143-B951-0BC61DE318B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863851"/>
            <a:ext cx="16383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4">
            <a:extLst>
              <a:ext uri="{FF2B5EF4-FFF2-40B4-BE49-F238E27FC236}">
                <a16:creationId xmlns:a16="http://schemas.microsoft.com/office/drawing/2014/main" id="{19A164A5-2D14-DB42-86F2-4424ECF4A0D2}"/>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8779" y="2881932"/>
            <a:ext cx="16383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5">
            <a:extLst>
              <a:ext uri="{FF2B5EF4-FFF2-40B4-BE49-F238E27FC236}">
                <a16:creationId xmlns:a16="http://schemas.microsoft.com/office/drawing/2014/main" id="{7906021B-7C6B-4048-BD53-3A524982F1AA}"/>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7197" y="2863851"/>
            <a:ext cx="16383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10" descr="texture effects was in Paul Rudolph’s Yale Art &amp; Architecture building- ">
            <a:extLst>
              <a:ext uri="{FF2B5EF4-FFF2-40B4-BE49-F238E27FC236}">
                <a16:creationId xmlns:a16="http://schemas.microsoft.com/office/drawing/2014/main" id="{7AF66091-4971-BB4B-B67E-FE33765520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9399" y="641350"/>
            <a:ext cx="3501323" cy="591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Arts &amp; Architecture Bldg. At Yale Univ.. Paul Rudolph. 1964">
            <a:extLst>
              <a:ext uri="{FF2B5EF4-FFF2-40B4-BE49-F238E27FC236}">
                <a16:creationId xmlns:a16="http://schemas.microsoft.com/office/drawing/2014/main" id="{C20A8E40-6F38-DC43-B8CA-7ABA4E579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5000"/>
          <a:stretch>
            <a:fillRect/>
          </a:stretch>
        </p:blipFill>
        <p:spPr bwMode="auto">
          <a:xfrm>
            <a:off x="0" y="0"/>
            <a:ext cx="91440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Rectangle 3">
            <a:extLst>
              <a:ext uri="{FF2B5EF4-FFF2-40B4-BE49-F238E27FC236}">
                <a16:creationId xmlns:a16="http://schemas.microsoft.com/office/drawing/2014/main" id="{7D78691D-12EC-804F-A679-63D9D7699DBF}"/>
              </a:ext>
            </a:extLst>
          </p:cNvPr>
          <p:cNvSpPr>
            <a:spLocks noGrp="1" noChangeArrowheads="1"/>
          </p:cNvSpPr>
          <p:nvPr>
            <p:ph type="title" idx="4294967295"/>
          </p:nvPr>
        </p:nvSpPr>
        <p:spPr>
          <a:xfrm>
            <a:off x="304800" y="-990600"/>
            <a:ext cx="9144000" cy="1447800"/>
          </a:xfrm>
        </p:spPr>
        <p:txBody>
          <a:bodyPr/>
          <a:lstStyle/>
          <a:p>
            <a:pPr eaLnBrk="1" hangingPunct="1">
              <a:defRPr/>
            </a:pPr>
            <a:r>
              <a:rPr lang="en-US" sz="2000" dirty="0">
                <a:solidFill>
                  <a:schemeClr val="tx1"/>
                </a:solidFill>
                <a:effectLst>
                  <a:outerShdw blurRad="38100" dist="38100" dir="2700000" algn="tl">
                    <a:srgbClr val="FFFFFF"/>
                  </a:outerShdw>
                </a:effectLst>
                <a:latin typeface="Arial Unicode MS" charset="0"/>
                <a:ea typeface="ＭＳ Ｐゴシック" charset="0"/>
                <a:cs typeface="ＭＳ Ｐゴシック" charset="0"/>
              </a:rPr>
              <a:t>Arts &amp; Architecture Bldg. At Yale Univ.. Paul Rudolph. 1964</a:t>
            </a:r>
            <a:endParaRPr lang="en-US" dirty="0">
              <a:solidFill>
                <a:srgbClr val="E53124"/>
              </a:solidFill>
              <a:latin typeface="Arial Unicode MS" charset="0"/>
              <a:ea typeface="ＭＳ Ｐゴシック" charset="0"/>
              <a:cs typeface="ＭＳ Ｐゴシック" charset="0"/>
            </a:endParaRPr>
          </a:p>
        </p:txBody>
      </p:sp>
      <p:sp>
        <p:nvSpPr>
          <p:cNvPr id="46084" name="Text Box 4">
            <a:extLst>
              <a:ext uri="{FF2B5EF4-FFF2-40B4-BE49-F238E27FC236}">
                <a16:creationId xmlns:a16="http://schemas.microsoft.com/office/drawing/2014/main" id="{9C3C5E82-826A-E744-8381-BF4ED90410B1}"/>
              </a:ext>
            </a:extLst>
          </p:cNvPr>
          <p:cNvSpPr txBox="1">
            <a:spLocks noChangeArrowheads="1"/>
          </p:cNvSpPr>
          <p:nvPr/>
        </p:nvSpPr>
        <p:spPr bwMode="auto">
          <a:xfrm>
            <a:off x="76200" y="5867400"/>
            <a:ext cx="9067800" cy="126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600">
                <a:latin typeface="Times" pitchFamily="2" charset="0"/>
              </a:rPr>
              <a:t>An extremely blatant recent use of texture effects was in Paul Rudolph</a:t>
            </a:r>
            <a:r>
              <a:rPr lang="ja-JP" altLang="en-US" sz="1600">
                <a:latin typeface="Times" pitchFamily="2" charset="0"/>
              </a:rPr>
              <a:t>’</a:t>
            </a:r>
            <a:r>
              <a:rPr lang="en-US" altLang="ja-JP" sz="1600">
                <a:latin typeface="Times" pitchFamily="2" charset="0"/>
              </a:rPr>
              <a:t>s </a:t>
            </a:r>
            <a:r>
              <a:rPr lang="en-US" altLang="ja-JP" sz="1600" b="1" i="1">
                <a:latin typeface="Times" pitchFamily="2" charset="0"/>
              </a:rPr>
              <a:t>Yale Art &amp; Architecture building-</a:t>
            </a:r>
            <a:r>
              <a:rPr lang="en-US" altLang="ja-JP" sz="1600">
                <a:latin typeface="Times" pitchFamily="2" charset="0"/>
              </a:rPr>
              <a:t> This building is an icon of the modernist </a:t>
            </a:r>
            <a:r>
              <a:rPr lang="en-US" altLang="ja-JP" sz="1600" b="1">
                <a:latin typeface="Times" pitchFamily="2" charset="0"/>
              </a:rPr>
              <a:t>Brutalist</a:t>
            </a:r>
            <a:r>
              <a:rPr lang="en-US" altLang="ja-JP" sz="1600">
                <a:latin typeface="Times" pitchFamily="2" charset="0"/>
              </a:rPr>
              <a:t> style, which looks as aggressive as it sounds. </a:t>
            </a:r>
          </a:p>
          <a:p>
            <a:pPr eaLnBrk="1" hangingPunct="1">
              <a:spcBef>
                <a:spcPct val="30000"/>
              </a:spcBef>
              <a:buClrTx/>
              <a:buSzTx/>
              <a:buFontTx/>
              <a:buNone/>
            </a:pPr>
            <a:endParaRPr lang="en-US" altLang="en-US" sz="1600">
              <a:latin typeface="Times" pitchFamily="2" charset="0"/>
            </a:endParaRPr>
          </a:p>
          <a:p>
            <a:pPr>
              <a:spcBef>
                <a:spcPct val="50000"/>
              </a:spcBef>
              <a:buClrTx/>
              <a:buSzTx/>
              <a:buFontTx/>
              <a:buNone/>
            </a:pPr>
            <a:endParaRPr lang="en-US" altLang="en-US" sz="1600">
              <a:latin typeface="Times" pitchFamily="2" charset="0"/>
            </a:endParaRP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Arts &amp; Architecture Bldg. At Yale Univ.. Paul Rudolph. 1964.A close-up of the stairwell entry….&#10;">
            <a:extLst>
              <a:ext uri="{FF2B5EF4-FFF2-40B4-BE49-F238E27FC236}">
                <a16:creationId xmlns:a16="http://schemas.microsoft.com/office/drawing/2014/main" id="{87607B71-7F05-2641-B034-E5CF11C7B9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3">
            <a:extLst>
              <a:ext uri="{FF2B5EF4-FFF2-40B4-BE49-F238E27FC236}">
                <a16:creationId xmlns:a16="http://schemas.microsoft.com/office/drawing/2014/main" id="{1245D747-B735-F14D-A1F5-1199E49E9A94}"/>
              </a:ext>
            </a:extLst>
          </p:cNvPr>
          <p:cNvSpPr>
            <a:spLocks noGrp="1" noChangeArrowheads="1"/>
          </p:cNvSpPr>
          <p:nvPr>
            <p:ph type="title" idx="4294967295"/>
          </p:nvPr>
        </p:nvSpPr>
        <p:spPr>
          <a:xfrm>
            <a:off x="4800600" y="0"/>
            <a:ext cx="4495800" cy="1219200"/>
          </a:xfrm>
        </p:spPr>
        <p:txBody>
          <a:bodyPr/>
          <a:lstStyle/>
          <a:p>
            <a:pPr eaLnBrk="1" hangingPunct="1"/>
            <a:r>
              <a:rPr lang="en-US" altLang="en-US" sz="3200" dirty="0">
                <a:solidFill>
                  <a:schemeClr val="tx1"/>
                </a:solidFill>
                <a:latin typeface="Arial Unicode MS" panose="020B0604020202020204" pitchFamily="34" charset="-128"/>
              </a:rPr>
              <a:t>Arts &amp; Arch. Bldg. at Yale University.</a:t>
            </a:r>
            <a:r>
              <a:rPr lang="en-US" altLang="en-US" dirty="0"/>
              <a:t> </a:t>
            </a:r>
          </a:p>
        </p:txBody>
      </p:sp>
      <p:sp>
        <p:nvSpPr>
          <p:cNvPr id="47108" name="Text Box 4">
            <a:extLst>
              <a:ext uri="{FF2B5EF4-FFF2-40B4-BE49-F238E27FC236}">
                <a16:creationId xmlns:a16="http://schemas.microsoft.com/office/drawing/2014/main" id="{A891A200-91F1-F940-91D6-7EBFA1B37A23}"/>
              </a:ext>
            </a:extLst>
          </p:cNvPr>
          <p:cNvSpPr txBox="1">
            <a:spLocks noChangeArrowheads="1"/>
          </p:cNvSpPr>
          <p:nvPr/>
        </p:nvSpPr>
        <p:spPr bwMode="auto">
          <a:xfrm>
            <a:off x="5029200" y="4402138"/>
            <a:ext cx="3810000"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800" b="1" dirty="0">
                <a:latin typeface="Times" pitchFamily="2" charset="0"/>
              </a:rPr>
              <a:t>A detail of the stairwell and the exposed aggregate of striated concrete is shown above..</a:t>
            </a:r>
            <a:endParaRPr lang="en-US" altLang="en-US" sz="1200" dirty="0">
              <a:latin typeface="Times" pitchFamily="2" charset="0"/>
            </a:endParaRPr>
          </a:p>
        </p:txBody>
      </p:sp>
      <p:pic>
        <p:nvPicPr>
          <p:cNvPr id="47109" name="Picture 5" descr="Arts &amp; Arch. Bldg. at Yale University. A detail of the stairwell and the exposed aggregate of striated concrete is shown above..&#10;">
            <a:extLst>
              <a:ext uri="{FF2B5EF4-FFF2-40B4-BE49-F238E27FC236}">
                <a16:creationId xmlns:a16="http://schemas.microsoft.com/office/drawing/2014/main" id="{8BD9C831-3AF5-2444-A8CA-4BAB08E70A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0263" y="1219200"/>
            <a:ext cx="442753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Arts &amp; Architecture Bldg. At Yale University. Another view, showing its massive scale, as well as its texture..&#10;">
            <a:extLst>
              <a:ext uri="{FF2B5EF4-FFF2-40B4-BE49-F238E27FC236}">
                <a16:creationId xmlns:a16="http://schemas.microsoft.com/office/drawing/2014/main" id="{A4BC9AB2-1839-9F4D-B53B-DA3A971450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
            <a:ext cx="47244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3">
            <a:extLst>
              <a:ext uri="{FF2B5EF4-FFF2-40B4-BE49-F238E27FC236}">
                <a16:creationId xmlns:a16="http://schemas.microsoft.com/office/drawing/2014/main" id="{3BDB45B9-D5EF-5441-8265-08D3DC04D7A2}"/>
              </a:ext>
            </a:extLst>
          </p:cNvPr>
          <p:cNvSpPr>
            <a:spLocks noGrp="1" noChangeArrowheads="1"/>
          </p:cNvSpPr>
          <p:nvPr>
            <p:ph type="title" idx="4294967295"/>
          </p:nvPr>
        </p:nvSpPr>
        <p:spPr>
          <a:xfrm>
            <a:off x="5562600" y="-2438400"/>
            <a:ext cx="3810000" cy="4191000"/>
          </a:xfrm>
        </p:spPr>
        <p:txBody>
          <a:bodyPr/>
          <a:lstStyle/>
          <a:p>
            <a:pPr eaLnBrk="1" hangingPunct="1"/>
            <a:r>
              <a:rPr lang="en-US" altLang="en-US" sz="2800" dirty="0">
                <a:solidFill>
                  <a:schemeClr val="tx1"/>
                </a:solidFill>
                <a:latin typeface="Arial Unicode MS" panose="020B0604020202020204" pitchFamily="34" charset="-128"/>
              </a:rPr>
              <a:t>Arts &amp; Architecture Bldg. At Yale University. Paul Rudolph. 1958-64</a:t>
            </a:r>
            <a:endParaRPr lang="en-US" altLang="en-US" sz="4000" dirty="0">
              <a:solidFill>
                <a:srgbClr val="E53124"/>
              </a:solidFill>
              <a:latin typeface="Arial Unicode MS" panose="020B0604020202020204" pitchFamily="34" charset="-128"/>
            </a:endParaRPr>
          </a:p>
        </p:txBody>
      </p:sp>
      <p:sp>
        <p:nvSpPr>
          <p:cNvPr id="48132" name="Text Box 4">
            <a:extLst>
              <a:ext uri="{FF2B5EF4-FFF2-40B4-BE49-F238E27FC236}">
                <a16:creationId xmlns:a16="http://schemas.microsoft.com/office/drawing/2014/main" id="{1BD73766-398F-6648-AD8B-637D6B12164E}"/>
              </a:ext>
            </a:extLst>
          </p:cNvPr>
          <p:cNvSpPr txBox="1">
            <a:spLocks noChangeArrowheads="1"/>
          </p:cNvSpPr>
          <p:nvPr/>
        </p:nvSpPr>
        <p:spPr bwMode="auto">
          <a:xfrm>
            <a:off x="5334000" y="1981200"/>
            <a:ext cx="37338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000" dirty="0">
                <a:latin typeface="Times" pitchFamily="2" charset="0"/>
              </a:rPr>
              <a:t>Another view, showing its massive scale, as well as its texture..</a:t>
            </a:r>
            <a:endParaRPr lang="en-US" altLang="en-US" sz="1200" dirty="0">
              <a:latin typeface="Times" pitchFamily="2" charset="0"/>
            </a:endParaRPr>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027" descr="Baker House Dormitory, MIT ,MA 1949 Alvar Aalto">
            <a:extLst>
              <a:ext uri="{FF2B5EF4-FFF2-40B4-BE49-F238E27FC236}">
                <a16:creationId xmlns:a16="http://schemas.microsoft.com/office/drawing/2014/main" id="{C6C8852E-7A92-A048-82E1-EBFE64DC21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334"/>
          <a:stretch>
            <a:fillRect/>
          </a:stretch>
        </p:blipFill>
        <p:spPr bwMode="auto">
          <a:xfrm>
            <a:off x="76200" y="76200"/>
            <a:ext cx="88392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Rectangle 1028">
            <a:extLst>
              <a:ext uri="{FF2B5EF4-FFF2-40B4-BE49-F238E27FC236}">
                <a16:creationId xmlns:a16="http://schemas.microsoft.com/office/drawing/2014/main" id="{AA61424A-2FA5-3845-9ECA-A5423A6E63A1}"/>
              </a:ext>
            </a:extLst>
          </p:cNvPr>
          <p:cNvSpPr>
            <a:spLocks noGrp="1" noChangeArrowheads="1"/>
          </p:cNvSpPr>
          <p:nvPr>
            <p:ph type="title" idx="4294967295"/>
          </p:nvPr>
        </p:nvSpPr>
        <p:spPr>
          <a:xfrm>
            <a:off x="685800" y="-381000"/>
            <a:ext cx="8458200" cy="914400"/>
          </a:xfrm>
        </p:spPr>
        <p:txBody>
          <a:bodyPr/>
          <a:lstStyle/>
          <a:p>
            <a:pPr eaLnBrk="1" hangingPunct="1"/>
            <a:r>
              <a:rPr lang="en-US" altLang="en-US" sz="2800" b="1" dirty="0">
                <a:solidFill>
                  <a:srgbClr val="E53124"/>
                </a:solidFill>
                <a:latin typeface="Arial Unicode MS" panose="020B0604020202020204" pitchFamily="34" charset="-128"/>
              </a:rPr>
              <a:t>Baker House Dormitory, MIT ,MA 1949 Alvar Aalto</a:t>
            </a:r>
            <a:endParaRPr lang="en-US" altLang="en-US" sz="2000" b="1" dirty="0">
              <a:solidFill>
                <a:srgbClr val="E53124"/>
              </a:solidFill>
              <a:latin typeface="Arial Unicode MS" panose="020B0604020202020204" pitchFamily="34" charset="-128"/>
            </a:endParaRPr>
          </a:p>
        </p:txBody>
      </p:sp>
      <p:sp>
        <p:nvSpPr>
          <p:cNvPr id="49156" name="Text Box 1029">
            <a:extLst>
              <a:ext uri="{FF2B5EF4-FFF2-40B4-BE49-F238E27FC236}">
                <a16:creationId xmlns:a16="http://schemas.microsoft.com/office/drawing/2014/main" id="{23B2DC18-4D86-8648-B909-F091BF002B7F}"/>
              </a:ext>
            </a:extLst>
          </p:cNvPr>
          <p:cNvSpPr txBox="1">
            <a:spLocks noChangeArrowheads="1"/>
          </p:cNvSpPr>
          <p:nvPr/>
        </p:nvSpPr>
        <p:spPr bwMode="auto">
          <a:xfrm>
            <a:off x="0" y="5711825"/>
            <a:ext cx="9144000" cy="13239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1600">
                <a:latin typeface="Times" pitchFamily="2" charset="0"/>
              </a:rPr>
              <a:t>This building has a rich texture, caused by the use of randomly placed rough blocks. Aalto intentionally selected  rough </a:t>
            </a:r>
            <a:r>
              <a:rPr lang="ja-JP" altLang="en-US" sz="1600">
                <a:latin typeface="Times" pitchFamily="2" charset="0"/>
              </a:rPr>
              <a:t>“</a:t>
            </a:r>
            <a:r>
              <a:rPr lang="en-US" altLang="ja-JP" sz="1600">
                <a:latin typeface="Times" pitchFamily="2" charset="0"/>
              </a:rPr>
              <a:t>clinker</a:t>
            </a:r>
            <a:r>
              <a:rPr lang="ja-JP" altLang="en-US" sz="1600">
                <a:latin typeface="Times" pitchFamily="2" charset="0"/>
              </a:rPr>
              <a:t>”</a:t>
            </a:r>
            <a:r>
              <a:rPr lang="en-US" altLang="ja-JP" sz="1600">
                <a:latin typeface="Times" pitchFamily="2" charset="0"/>
              </a:rPr>
              <a:t> brick- those that had become twisted and over burnt during the firing process and normally would have been rejected! At certain times during the day when the sun rakes over the surfaces, the protruding, misshapen bricks cast amazing shadows along the wall. The odd shape also follows the view of the ocean in the distance..creating views for all its occupants! , MIT, Cambridge, MA, 1947-49</a:t>
            </a:r>
            <a:endParaRPr lang="en-US" altLang="en-US" sz="1600">
              <a:latin typeface="Times" pitchFamily="2" charset="0"/>
            </a:endParaRPr>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1" descr="On the colorful Istar Gate we see Lions and dragons, with the dragon Marduk as the symbol of the city, decorating the gate. ">
            <a:extLst>
              <a:ext uri="{FF2B5EF4-FFF2-40B4-BE49-F238E27FC236}">
                <a16:creationId xmlns:a16="http://schemas.microsoft.com/office/drawing/2014/main" id="{903F2910-1468-1B40-969B-440DBE4A0B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9350" y="0"/>
            <a:ext cx="418465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2">
            <a:extLst>
              <a:ext uri="{FF2B5EF4-FFF2-40B4-BE49-F238E27FC236}">
                <a16:creationId xmlns:a16="http://schemas.microsoft.com/office/drawing/2014/main" id="{76572402-D6AE-0341-8D18-83A6122B3A71}"/>
              </a:ext>
            </a:extLst>
          </p:cNvPr>
          <p:cNvSpPr>
            <a:spLocks noGrp="1" noChangeArrowheads="1"/>
          </p:cNvSpPr>
          <p:nvPr>
            <p:ph type="title"/>
          </p:nvPr>
        </p:nvSpPr>
        <p:spPr>
          <a:xfrm>
            <a:off x="838200" y="-381000"/>
            <a:ext cx="4648200" cy="1143000"/>
          </a:xfrm>
        </p:spPr>
        <p:txBody>
          <a:bodyPr/>
          <a:lstStyle/>
          <a:p>
            <a:pPr eaLnBrk="1" hangingPunct="1"/>
            <a:r>
              <a:rPr lang="en-US" altLang="en-US" b="1" dirty="0">
                <a:solidFill>
                  <a:srgbClr val="E53124"/>
                </a:solidFill>
              </a:rPr>
              <a:t>COLOR</a:t>
            </a:r>
            <a:r>
              <a:rPr lang="en-US" altLang="en-US" dirty="0">
                <a:solidFill>
                  <a:srgbClr val="E53124"/>
                </a:solidFill>
              </a:rPr>
              <a:t> </a:t>
            </a:r>
            <a:endParaRPr lang="en-US" altLang="en-US" dirty="0"/>
          </a:p>
        </p:txBody>
      </p:sp>
      <p:sp>
        <p:nvSpPr>
          <p:cNvPr id="50180" name="Text Box 13">
            <a:extLst>
              <a:ext uri="{FF2B5EF4-FFF2-40B4-BE49-F238E27FC236}">
                <a16:creationId xmlns:a16="http://schemas.microsoft.com/office/drawing/2014/main" id="{18E3C7F3-F3CC-3F4A-A9EC-CCCB03EBEAEA}"/>
              </a:ext>
            </a:extLst>
          </p:cNvPr>
          <p:cNvSpPr txBox="1">
            <a:spLocks noChangeArrowheads="1"/>
          </p:cNvSpPr>
          <p:nvPr/>
        </p:nvSpPr>
        <p:spPr bwMode="auto">
          <a:xfrm>
            <a:off x="152400" y="746125"/>
            <a:ext cx="4495800" cy="6001643"/>
          </a:xfrm>
          <a:prstGeom prst="rect">
            <a:avLst/>
          </a:prstGeom>
          <a:solidFill>
            <a:schemeClr val="bg1">
              <a:alpha val="58000"/>
            </a:schemeClr>
          </a:solidFill>
          <a:ln>
            <a:noFill/>
          </a:ln>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2400" dirty="0">
                <a:latin typeface="Times" pitchFamily="2" charset="0"/>
              </a:rPr>
              <a:t>On the colorful </a:t>
            </a:r>
            <a:r>
              <a:rPr lang="en-US" altLang="en-US" sz="2400" dirty="0" err="1">
                <a:latin typeface="Times" pitchFamily="2" charset="0"/>
              </a:rPr>
              <a:t>Istar</a:t>
            </a:r>
            <a:r>
              <a:rPr lang="en-US" altLang="en-US" sz="2400" dirty="0">
                <a:latin typeface="Times" pitchFamily="2" charset="0"/>
              </a:rPr>
              <a:t> Gate of the ancient Myceneans, we see Lions and dragons, with the dragon </a:t>
            </a:r>
            <a:r>
              <a:rPr lang="en-US" altLang="en-US" sz="2400" dirty="0" err="1">
                <a:latin typeface="Times" pitchFamily="2" charset="0"/>
              </a:rPr>
              <a:t>Marduk</a:t>
            </a:r>
            <a:r>
              <a:rPr lang="en-US" altLang="en-US" sz="2400" dirty="0">
                <a:latin typeface="Times" pitchFamily="2" charset="0"/>
              </a:rPr>
              <a:t> as the symbol of the city decorating the gate. The brilliant dark blue bricks were glazed in a clay firing in a kiln (high temperature oven) that made clay bricks durable, colorful and water-resistant. The walls and towers were topped with </a:t>
            </a:r>
            <a:r>
              <a:rPr lang="en-US" altLang="en-US" sz="2400" b="1" i="1" dirty="0">
                <a:latin typeface="Times" pitchFamily="2" charset="0"/>
              </a:rPr>
              <a:t>crenellation</a:t>
            </a:r>
            <a:r>
              <a:rPr lang="en-US" altLang="en-US" sz="2400" dirty="0">
                <a:latin typeface="Times" pitchFamily="2" charset="0"/>
              </a:rPr>
              <a:t>. (</a:t>
            </a:r>
            <a:r>
              <a:rPr lang="ja-JP" altLang="en-US" sz="2400">
                <a:latin typeface="Times" pitchFamily="2" charset="0"/>
              </a:rPr>
              <a:t>“</a:t>
            </a:r>
            <a:r>
              <a:rPr lang="en-US" altLang="ja-JP" sz="2400" dirty="0">
                <a:latin typeface="Times" pitchFamily="2" charset="0"/>
              </a:rPr>
              <a:t>decorative notching</a:t>
            </a:r>
            <a:r>
              <a:rPr lang="ja-JP" altLang="en-US" sz="2400">
                <a:latin typeface="Times" pitchFamily="2" charset="0"/>
              </a:rPr>
              <a:t>”</a:t>
            </a:r>
            <a:r>
              <a:rPr lang="en-US" altLang="ja-JP" sz="2400" dirty="0">
                <a:latin typeface="Times" pitchFamily="2" charset="0"/>
              </a:rPr>
              <a:t>) an early form of ornamentation which was not structurally necessary. A round arch with heavy ornamentation was also used in the Gate.</a:t>
            </a:r>
            <a:endParaRPr lang="en-US" altLang="ja-JP" sz="2000" b="1" dirty="0">
              <a:latin typeface="Times" pitchFamily="2" charset="0"/>
            </a:endParaRPr>
          </a:p>
        </p:txBody>
      </p:sp>
      <p:pic>
        <p:nvPicPr>
          <p:cNvPr id="50181" name="Picture 8" descr=":COLOR WHEEL.">
            <a:extLst>
              <a:ext uri="{FF2B5EF4-FFF2-40B4-BE49-F238E27FC236}">
                <a16:creationId xmlns:a16="http://schemas.microsoft.com/office/drawing/2014/main" id="{917571D4-0EFE-324B-925F-D67851B38D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554" t="9375" r="43143" b="9375"/>
          <a:stretch>
            <a:fillRect/>
          </a:stretch>
        </p:blipFill>
        <p:spPr bwMode="auto">
          <a:xfrm>
            <a:off x="4959350" y="4876800"/>
            <a:ext cx="2286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5">
            <a:extLst>
              <a:ext uri="{FF2B5EF4-FFF2-40B4-BE49-F238E27FC236}">
                <a16:creationId xmlns:a16="http://schemas.microsoft.com/office/drawing/2014/main" id="{B8112AC4-8FB6-E645-9FD1-340922E98E00}"/>
              </a:ext>
            </a:extLst>
          </p:cNvPr>
          <p:cNvSpPr>
            <a:spLocks noGrp="1" noChangeArrowheads="1"/>
          </p:cNvSpPr>
          <p:nvPr>
            <p:ph type="title"/>
          </p:nvPr>
        </p:nvSpPr>
        <p:spPr>
          <a:xfrm>
            <a:off x="360636" y="-562137"/>
            <a:ext cx="8422728" cy="1938992"/>
          </a:xfrm>
        </p:spPr>
        <p:txBody>
          <a:bodyPr/>
          <a:lstStyle/>
          <a:p>
            <a:pPr eaLnBrk="1" hangingPunct="1"/>
            <a:r>
              <a:rPr lang="en-US" altLang="en-US" sz="2800" b="1" dirty="0">
                <a:solidFill>
                  <a:srgbClr val="E53124"/>
                </a:solidFill>
              </a:rPr>
              <a:t>COLOR:</a:t>
            </a:r>
            <a:r>
              <a:rPr lang="en-US" altLang="en-US" sz="2400" dirty="0">
                <a:solidFill>
                  <a:srgbClr val="E53124"/>
                </a:solidFill>
              </a:rPr>
              <a:t> </a:t>
            </a:r>
            <a:r>
              <a:rPr lang="en-US" sz="2000" dirty="0">
                <a:solidFill>
                  <a:schemeClr val="tx2"/>
                </a:solidFill>
                <a:effectLst/>
              </a:rPr>
              <a:t>Warm colors on the red-orange part of the color spectrum evoke a more heated-emotional response, while blue-green </a:t>
            </a:r>
            <a:r>
              <a:rPr lang="en-US" altLang="ja-JP" sz="2000" dirty="0">
                <a:solidFill>
                  <a:schemeClr val="tx2"/>
                </a:solidFill>
                <a:effectLst/>
              </a:rPr>
              <a:t>“</a:t>
            </a:r>
            <a:r>
              <a:rPr lang="en-US" sz="2000" dirty="0">
                <a:solidFill>
                  <a:schemeClr val="tx2"/>
                </a:solidFill>
                <a:effectLst/>
              </a:rPr>
              <a:t>cool</a:t>
            </a:r>
            <a:r>
              <a:rPr lang="en-US" altLang="ja-JP" sz="2000" dirty="0">
                <a:solidFill>
                  <a:schemeClr val="tx2"/>
                </a:solidFill>
                <a:effectLst/>
              </a:rPr>
              <a:t>”</a:t>
            </a:r>
            <a:r>
              <a:rPr lang="en-US" sz="2000" dirty="0">
                <a:solidFill>
                  <a:schemeClr val="tx2"/>
                </a:solidFill>
                <a:effectLst/>
              </a:rPr>
              <a:t> colors are perceived as restful or calming as in the smooth pastel like this fresco  of the ancient Minoans</a:t>
            </a:r>
            <a:r>
              <a:rPr lang="en-US" sz="2000" dirty="0"/>
              <a:t>.</a:t>
            </a:r>
            <a:endParaRPr lang="en-US" altLang="en-US" sz="2400" dirty="0"/>
          </a:p>
        </p:txBody>
      </p:sp>
      <p:pic>
        <p:nvPicPr>
          <p:cNvPr id="51204" name="Picture 6" descr="Minoan fresco mural created with pastel shades.">
            <a:extLst>
              <a:ext uri="{FF2B5EF4-FFF2-40B4-BE49-F238E27FC236}">
                <a16:creationId xmlns:a16="http://schemas.microsoft.com/office/drawing/2014/main" id="{DA8540BD-9848-D642-97A2-23314D17FA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371600"/>
            <a:ext cx="7010400" cy="4110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7">
            <a:extLst>
              <a:ext uri="{FF2B5EF4-FFF2-40B4-BE49-F238E27FC236}">
                <a16:creationId xmlns:a16="http://schemas.microsoft.com/office/drawing/2014/main" id="{0692FD59-FCB9-1244-AAFD-37A8AD904ED2}"/>
              </a:ext>
            </a:extLst>
          </p:cNvPr>
          <p:cNvSpPr txBox="1">
            <a:spLocks noChangeArrowheads="1"/>
          </p:cNvSpPr>
          <p:nvPr/>
        </p:nvSpPr>
        <p:spPr bwMode="auto">
          <a:xfrm>
            <a:off x="228600" y="5505824"/>
            <a:ext cx="8915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2000" b="1" dirty="0">
                <a:latin typeface="Times" pitchFamily="2" charset="0"/>
              </a:rPr>
              <a:t>Colors can be used to differentiate various parts of a building, as in bands of contrasting stone that separate stories or room wings. </a:t>
            </a:r>
            <a:r>
              <a:rPr lang="en-US" altLang="ja-JP" sz="2000" b="1" dirty="0">
                <a:latin typeface="Times" pitchFamily="2" charset="0"/>
              </a:rPr>
              <a:t>We’ll see later, in the great Churches of the Byzantine era, with their vivid mosaics, or Muslim mosques and Babylonian architecture with brightly glazed ceramic tiles.</a:t>
            </a:r>
            <a:endParaRPr lang="en-US" altLang="en-US" sz="2000" b="1" dirty="0">
              <a:latin typeface="Times" pitchFamily="2" charset="0"/>
            </a:endParaRPr>
          </a:p>
        </p:txBody>
      </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6">
            <a:extLst>
              <a:ext uri="{FF2B5EF4-FFF2-40B4-BE49-F238E27FC236}">
                <a16:creationId xmlns:a16="http://schemas.microsoft.com/office/drawing/2014/main" id="{10C8A9A8-542C-DC40-81EE-B3FE2E2DDED9}"/>
              </a:ext>
            </a:extLst>
          </p:cNvPr>
          <p:cNvSpPr>
            <a:spLocks noGrp="1" noChangeArrowheads="1"/>
          </p:cNvSpPr>
          <p:nvPr>
            <p:ph type="title"/>
          </p:nvPr>
        </p:nvSpPr>
        <p:spPr>
          <a:xfrm>
            <a:off x="457200" y="0"/>
            <a:ext cx="4876800" cy="685800"/>
          </a:xfrm>
        </p:spPr>
        <p:txBody>
          <a:bodyPr/>
          <a:lstStyle/>
          <a:p>
            <a:pPr eaLnBrk="1" hangingPunct="1"/>
            <a:r>
              <a:rPr lang="en-US" altLang="en-US" b="1" dirty="0">
                <a:solidFill>
                  <a:srgbClr val="E53124"/>
                </a:solidFill>
              </a:rPr>
              <a:t>ORNAMENT</a:t>
            </a:r>
            <a:endParaRPr lang="en-US" altLang="en-US" dirty="0">
              <a:solidFill>
                <a:srgbClr val="E53124"/>
              </a:solidFill>
            </a:endParaRPr>
          </a:p>
        </p:txBody>
      </p:sp>
      <p:pic>
        <p:nvPicPr>
          <p:cNvPr id="52227" name="Picture 8" descr="Paris Opera,1861-75. Charles Garnier- A perfect  example of the overly ornate Baroque period in art and architecture.&#10;">
            <a:extLst>
              <a:ext uri="{FF2B5EF4-FFF2-40B4-BE49-F238E27FC236}">
                <a16:creationId xmlns:a16="http://schemas.microsoft.com/office/drawing/2014/main" id="{9C4620ED-4258-2449-A1E0-0995FE6A21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66700"/>
            <a:ext cx="4359275" cy="6324600"/>
          </a:xfrm>
          <a:prstGeom prst="rect">
            <a:avLst/>
          </a:prstGeom>
          <a:noFill/>
          <a:ln>
            <a:noFill/>
          </a:ln>
          <a:effectLst>
            <a:softEdge rad="1016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 Box 9">
            <a:extLst>
              <a:ext uri="{FF2B5EF4-FFF2-40B4-BE49-F238E27FC236}">
                <a16:creationId xmlns:a16="http://schemas.microsoft.com/office/drawing/2014/main" id="{943110DD-4D4A-314D-9426-7C48B9F25440}"/>
              </a:ext>
            </a:extLst>
          </p:cNvPr>
          <p:cNvSpPr txBox="1">
            <a:spLocks noChangeArrowheads="1"/>
          </p:cNvSpPr>
          <p:nvPr/>
        </p:nvSpPr>
        <p:spPr bwMode="auto">
          <a:xfrm>
            <a:off x="685800" y="457200"/>
            <a:ext cx="3657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000">
                <a:solidFill>
                  <a:schemeClr val="hlink"/>
                </a:solidFill>
                <a:latin typeface="Arial Unicode MS" panose="020B0604020202020204" pitchFamily="34" charset="-128"/>
              </a:rPr>
              <a:t>Paris Opera,</a:t>
            </a:r>
          </a:p>
          <a:p>
            <a:pPr>
              <a:spcBef>
                <a:spcPct val="0"/>
              </a:spcBef>
              <a:buClrTx/>
              <a:buSzTx/>
              <a:buFontTx/>
              <a:buNone/>
            </a:pPr>
            <a:r>
              <a:rPr lang="en-US" altLang="en-US" sz="2000" b="1">
                <a:solidFill>
                  <a:schemeClr val="hlink"/>
                </a:solidFill>
                <a:latin typeface="Arial Unicode MS" panose="020B0604020202020204" pitchFamily="34" charset="-128"/>
              </a:rPr>
              <a:t>Charles Garnier 1875</a:t>
            </a:r>
            <a:endParaRPr lang="en-US" altLang="en-US" b="1">
              <a:solidFill>
                <a:srgbClr val="E53124"/>
              </a:solidFill>
              <a:latin typeface="Arial Unicode MS" panose="020B0604020202020204" pitchFamily="34" charset="-128"/>
            </a:endParaRPr>
          </a:p>
        </p:txBody>
      </p:sp>
      <p:sp>
        <p:nvSpPr>
          <p:cNvPr id="52229" name="Text Box 11">
            <a:extLst>
              <a:ext uri="{FF2B5EF4-FFF2-40B4-BE49-F238E27FC236}">
                <a16:creationId xmlns:a16="http://schemas.microsoft.com/office/drawing/2014/main" id="{DA13EB91-BF0C-9245-858A-0CB6DA295F00}"/>
              </a:ext>
            </a:extLst>
          </p:cNvPr>
          <p:cNvSpPr txBox="1">
            <a:spLocks noChangeArrowheads="1"/>
          </p:cNvSpPr>
          <p:nvPr/>
        </p:nvSpPr>
        <p:spPr bwMode="auto">
          <a:xfrm>
            <a:off x="0" y="1447800"/>
            <a:ext cx="4343400"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800">
                <a:latin typeface="Times" pitchFamily="2" charset="0"/>
              </a:rPr>
              <a:t>Ornament is often a controversial subject in arch., especially today- The modernists often state that </a:t>
            </a:r>
            <a:r>
              <a:rPr lang="ja-JP" altLang="en-US" sz="1800">
                <a:latin typeface="Times" pitchFamily="2" charset="0"/>
              </a:rPr>
              <a:t>“</a:t>
            </a:r>
            <a:r>
              <a:rPr lang="en-US" altLang="ja-JP" sz="1800">
                <a:latin typeface="Times" pitchFamily="2" charset="0"/>
              </a:rPr>
              <a:t> Ornament is crime</a:t>
            </a:r>
            <a:r>
              <a:rPr lang="ja-JP" altLang="en-US" sz="1800">
                <a:latin typeface="Times" pitchFamily="2" charset="0"/>
              </a:rPr>
              <a:t>”</a:t>
            </a:r>
            <a:r>
              <a:rPr lang="en-US" altLang="ja-JP" sz="1800">
                <a:latin typeface="Times" pitchFamily="2" charset="0"/>
              </a:rPr>
              <a:t>. Their complaint is that it distracts or takes away from the pure form of the structure.</a:t>
            </a:r>
          </a:p>
          <a:p>
            <a:pPr eaLnBrk="1" hangingPunct="1">
              <a:spcBef>
                <a:spcPct val="30000"/>
              </a:spcBef>
              <a:buClrTx/>
              <a:buSzTx/>
              <a:buFontTx/>
              <a:buNone/>
            </a:pPr>
            <a:r>
              <a:rPr lang="en-US" altLang="en-US" sz="1800">
                <a:latin typeface="Times" pitchFamily="2" charset="0"/>
              </a:rPr>
              <a:t>But ornament can also serve practical purposes.. For instance, it can emphasize a structure by modeling light and shadow, or simply just exist to delight the viewer</a:t>
            </a:r>
            <a:r>
              <a:rPr lang="ja-JP" altLang="en-US" sz="1800">
                <a:latin typeface="Times" pitchFamily="2" charset="0"/>
              </a:rPr>
              <a:t>’</a:t>
            </a:r>
            <a:r>
              <a:rPr lang="en-US" altLang="ja-JP" sz="1800">
                <a:latin typeface="Times" pitchFamily="2" charset="0"/>
              </a:rPr>
              <a:t>s eyes. The gargoyles of the gothic buildings doubled as downspouts. And in Romanesque and Greek times sculptured ornament served as a way to tell religious stories to the many illiterate worshipers of the times. The temple of Zeus in ancient Greece had sculptural  figures integrated in its pediment, depicting the story of battles between the centaurs and the mortal Lapiths.</a:t>
            </a:r>
            <a:endParaRPr lang="en-US" altLang="en-US" sz="1800">
              <a:latin typeface="Times" pitchFamily="2" charset="0"/>
            </a:endParaRPr>
          </a:p>
        </p:txBody>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a:extLst>
              <a:ext uri="{FF2B5EF4-FFF2-40B4-BE49-F238E27FC236}">
                <a16:creationId xmlns:a16="http://schemas.microsoft.com/office/drawing/2014/main" id="{DD1EB0AA-30FB-B64F-B632-371AFFAEA97E}"/>
              </a:ext>
            </a:extLst>
          </p:cNvPr>
          <p:cNvSpPr>
            <a:spLocks noGrp="1" noChangeArrowheads="1"/>
          </p:cNvSpPr>
          <p:nvPr>
            <p:ph type="title"/>
          </p:nvPr>
        </p:nvSpPr>
        <p:spPr>
          <a:xfrm>
            <a:off x="3886200" y="762000"/>
            <a:ext cx="5045869" cy="1905000"/>
          </a:xfrm>
        </p:spPr>
        <p:txBody>
          <a:bodyPr/>
          <a:lstStyle/>
          <a:p>
            <a:pPr eaLnBrk="1" hangingPunct="1"/>
            <a:r>
              <a:rPr lang="en-US" altLang="en-US" sz="3600" dirty="0">
                <a:solidFill>
                  <a:srgbClr val="C00000"/>
                </a:solidFill>
              </a:rPr>
              <a:t>Paris Opera </a:t>
            </a:r>
            <a:r>
              <a:rPr lang="en-US" altLang="en-US" sz="2000" dirty="0">
                <a:solidFill>
                  <a:srgbClr val="C00000"/>
                </a:solidFill>
              </a:rPr>
              <a:t>(exterior</a:t>
            </a:r>
            <a:r>
              <a:rPr lang="en-US" altLang="en-US" sz="2400" dirty="0">
                <a:solidFill>
                  <a:srgbClr val="C00000"/>
                </a:solidFill>
              </a:rPr>
              <a:t>)</a:t>
            </a:r>
            <a:r>
              <a:rPr lang="en-US" altLang="en-US" sz="2400" dirty="0">
                <a:solidFill>
                  <a:schemeClr val="hlink"/>
                </a:solidFill>
              </a:rPr>
              <a:t>, </a:t>
            </a:r>
            <a:r>
              <a:rPr lang="en-US" altLang="en-US" sz="1800" dirty="0">
                <a:solidFill>
                  <a:schemeClr val="hlink"/>
                </a:solidFill>
              </a:rPr>
              <a:t>by</a:t>
            </a:r>
            <a:r>
              <a:rPr lang="en-US" altLang="en-US" sz="3200" dirty="0">
                <a:solidFill>
                  <a:schemeClr val="hlink"/>
                </a:solidFill>
              </a:rPr>
              <a:t> </a:t>
            </a:r>
            <a:r>
              <a:rPr lang="en-US" altLang="en-US" sz="2000" dirty="0">
                <a:solidFill>
                  <a:schemeClr val="hlink"/>
                </a:solidFill>
              </a:rPr>
              <a:t>Charles Garnier;</a:t>
            </a:r>
            <a:br>
              <a:rPr lang="en-US" altLang="en-US" b="1" dirty="0">
                <a:solidFill>
                  <a:schemeClr val="hlink"/>
                </a:solidFill>
              </a:rPr>
            </a:br>
            <a:r>
              <a:rPr lang="en-US" altLang="en-US" sz="2800" dirty="0">
                <a:solidFill>
                  <a:schemeClr val="hlink"/>
                </a:solidFill>
              </a:rPr>
              <a:t>and the Papal chair of the Pope; St. Peters</a:t>
            </a:r>
            <a:r>
              <a:rPr lang="en-US" altLang="en-US" sz="2800" b="1" dirty="0">
                <a:solidFill>
                  <a:schemeClr val="hlink"/>
                </a:solidFill>
              </a:rPr>
              <a:t>.</a:t>
            </a:r>
            <a:endParaRPr lang="en-US" altLang="en-US" b="1" dirty="0">
              <a:solidFill>
                <a:srgbClr val="E53124"/>
              </a:solidFill>
            </a:endParaRPr>
          </a:p>
        </p:txBody>
      </p:sp>
      <p:pic>
        <p:nvPicPr>
          <p:cNvPr id="53251" name="Picture 4" descr="Paris Opera, Charles Garnier-1861-75 Gold exterior.&#10; ">
            <a:extLst>
              <a:ext uri="{FF2B5EF4-FFF2-40B4-BE49-F238E27FC236}">
                <a16:creationId xmlns:a16="http://schemas.microsoft.com/office/drawing/2014/main" id="{148F48DE-191C-5D43-A1C3-76C092CD675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122613" y="3022600"/>
            <a:ext cx="6021387" cy="3835400"/>
          </a:xfrm>
          <a:noFill/>
          <a:effectLst>
            <a:softEdge rad="241300"/>
          </a:effectLst>
        </p:spPr>
      </p:pic>
      <p:pic>
        <p:nvPicPr>
          <p:cNvPr id="53252" name="Picture 7" descr="papal chair at Saint Peter's Basilica, Vatican City.">
            <a:extLst>
              <a:ext uri="{FF2B5EF4-FFF2-40B4-BE49-F238E27FC236}">
                <a16:creationId xmlns:a16="http://schemas.microsoft.com/office/drawing/2014/main" id="{5E41CFBF-EE8F-A442-927E-102B152301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667125" cy="4800600"/>
          </a:xfrm>
          <a:prstGeom prst="rect">
            <a:avLst/>
          </a:prstGeom>
          <a:noFill/>
          <a:ln>
            <a:noFill/>
          </a:ln>
          <a:effectLst>
            <a:softEdge rad="165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Woolworth building">
            <a:extLst>
              <a:ext uri="{FF2B5EF4-FFF2-40B4-BE49-F238E27FC236}">
                <a16:creationId xmlns:a16="http://schemas.microsoft.com/office/drawing/2014/main" id="{F5B19EE4-2A53-FD41-8A95-1CAE24FB39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76400"/>
            <a:ext cx="3152775"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Woolworth building close-up">
            <a:extLst>
              <a:ext uri="{FF2B5EF4-FFF2-40B4-BE49-F238E27FC236}">
                <a16:creationId xmlns:a16="http://schemas.microsoft.com/office/drawing/2014/main" id="{06A2D99C-7877-394F-88CC-3938163C30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7313" y="381000"/>
            <a:ext cx="3976687"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Rectangle 4">
            <a:extLst>
              <a:ext uri="{FF2B5EF4-FFF2-40B4-BE49-F238E27FC236}">
                <a16:creationId xmlns:a16="http://schemas.microsoft.com/office/drawing/2014/main" id="{FB08BC1A-6966-A341-9A2B-808E8D8BCC6B}"/>
              </a:ext>
            </a:extLst>
          </p:cNvPr>
          <p:cNvSpPr>
            <a:spLocks noGrp="1" noChangeArrowheads="1"/>
          </p:cNvSpPr>
          <p:nvPr>
            <p:ph type="title" idx="4294967295"/>
          </p:nvPr>
        </p:nvSpPr>
        <p:spPr>
          <a:xfrm>
            <a:off x="0" y="-609600"/>
            <a:ext cx="8686800" cy="1143000"/>
          </a:xfrm>
        </p:spPr>
        <p:txBody>
          <a:bodyPr/>
          <a:lstStyle/>
          <a:p>
            <a:pPr eaLnBrk="1" hangingPunct="1"/>
            <a:r>
              <a:rPr lang="en-US" altLang="en-US" sz="3200" b="1" dirty="0">
                <a:solidFill>
                  <a:srgbClr val="E53124"/>
                </a:solidFill>
                <a:latin typeface="Arial Unicode MS" panose="020B0604020202020204" pitchFamily="34" charset="-128"/>
              </a:rPr>
              <a:t>Woolworth </a:t>
            </a:r>
            <a:r>
              <a:rPr lang="en-US" altLang="en-US" sz="3200" b="1" dirty="0" err="1">
                <a:solidFill>
                  <a:srgbClr val="E53124"/>
                </a:solidFill>
                <a:latin typeface="Arial Unicode MS" panose="020B0604020202020204" pitchFamily="34" charset="-128"/>
              </a:rPr>
              <a:t>Bldg</a:t>
            </a:r>
            <a:r>
              <a:rPr lang="en-US" altLang="en-US" sz="3200" b="1" dirty="0">
                <a:solidFill>
                  <a:srgbClr val="E53124"/>
                </a:solidFill>
                <a:latin typeface="Arial Unicode MS" panose="020B0604020202020204" pitchFamily="34" charset="-128"/>
              </a:rPr>
              <a:t>, Cass Gilbert. 1913</a:t>
            </a:r>
            <a:endParaRPr lang="en-US" altLang="en-US" sz="3600" b="1" dirty="0">
              <a:solidFill>
                <a:srgbClr val="E53124"/>
              </a:solidFill>
              <a:latin typeface="Arial Unicode MS" panose="020B0604020202020204" pitchFamily="34" charset="-128"/>
            </a:endParaRPr>
          </a:p>
        </p:txBody>
      </p:sp>
      <p:sp>
        <p:nvSpPr>
          <p:cNvPr id="7173" name="Text Box 5">
            <a:extLst>
              <a:ext uri="{FF2B5EF4-FFF2-40B4-BE49-F238E27FC236}">
                <a16:creationId xmlns:a16="http://schemas.microsoft.com/office/drawing/2014/main" id="{28294F0E-F079-6F47-9381-4DFFA7FDF6C6}"/>
              </a:ext>
            </a:extLst>
          </p:cNvPr>
          <p:cNvSpPr txBox="1">
            <a:spLocks noChangeArrowheads="1"/>
          </p:cNvSpPr>
          <p:nvPr/>
        </p:nvSpPr>
        <p:spPr bwMode="auto">
          <a:xfrm>
            <a:off x="3200400" y="541338"/>
            <a:ext cx="2057400" cy="585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1800">
                <a:latin typeface="Times" pitchFamily="2" charset="0"/>
              </a:rPr>
              <a:t>In modern times when the metal-framed skyscraper was first developed, some architects utilized Gothic details in early skyscrapers to help emphasize and exaggerate their vertical character. In this slide of the Woolworth building, we see how Gilbert used vertically soaring Gothic details to express the height of this building as dramatically as possible.</a:t>
            </a:r>
          </a:p>
        </p:txBody>
      </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Tassel Hotel,Town houseHorta, 1893-Brussels, Belgium.">
            <a:extLst>
              <a:ext uri="{FF2B5EF4-FFF2-40B4-BE49-F238E27FC236}">
                <a16:creationId xmlns:a16="http://schemas.microsoft.com/office/drawing/2014/main" id="{D5123E57-9085-C54E-8D62-A4125A670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13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3">
            <a:extLst>
              <a:ext uri="{FF2B5EF4-FFF2-40B4-BE49-F238E27FC236}">
                <a16:creationId xmlns:a16="http://schemas.microsoft.com/office/drawing/2014/main" id="{9ABDEBB8-59BD-BE43-A33F-71E4413302D1}"/>
              </a:ext>
            </a:extLst>
          </p:cNvPr>
          <p:cNvSpPr>
            <a:spLocks noGrp="1" noChangeArrowheads="1"/>
          </p:cNvSpPr>
          <p:nvPr>
            <p:ph type="title" idx="4294967295"/>
          </p:nvPr>
        </p:nvSpPr>
        <p:spPr>
          <a:xfrm>
            <a:off x="5181600" y="-228600"/>
            <a:ext cx="4267200" cy="1295400"/>
          </a:xfrm>
        </p:spPr>
        <p:txBody>
          <a:bodyPr/>
          <a:lstStyle/>
          <a:p>
            <a:pPr eaLnBrk="1" hangingPunct="1"/>
            <a:r>
              <a:rPr lang="en-US" altLang="en-US" sz="2800" b="1" dirty="0">
                <a:solidFill>
                  <a:schemeClr val="hlink"/>
                </a:solidFill>
                <a:latin typeface="Arial Unicode MS" panose="020B0604020202020204" pitchFamily="34" charset="-128"/>
              </a:rPr>
              <a:t>Tassel </a:t>
            </a:r>
            <a:r>
              <a:rPr lang="en-US" altLang="en-US" sz="2800" b="1" dirty="0" err="1">
                <a:solidFill>
                  <a:schemeClr val="hlink"/>
                </a:solidFill>
                <a:latin typeface="Arial Unicode MS" panose="020B0604020202020204" pitchFamily="34" charset="-128"/>
              </a:rPr>
              <a:t>Hotel</a:t>
            </a:r>
            <a:r>
              <a:rPr lang="en-US" altLang="en-US" b="1" dirty="0" err="1">
                <a:solidFill>
                  <a:schemeClr val="hlink"/>
                </a:solidFill>
                <a:latin typeface="Arial Unicode MS" panose="020B0604020202020204" pitchFamily="34" charset="-128"/>
              </a:rPr>
              <a:t>,</a:t>
            </a:r>
            <a:r>
              <a:rPr lang="en-US" altLang="en-US" sz="2400" b="1" dirty="0" err="1">
                <a:solidFill>
                  <a:schemeClr val="hlink"/>
                </a:solidFill>
                <a:latin typeface="Arial Unicode MS" panose="020B0604020202020204" pitchFamily="34" charset="-128"/>
              </a:rPr>
              <a:t>Town</a:t>
            </a:r>
            <a:r>
              <a:rPr lang="en-US" altLang="en-US" sz="2400" b="1" dirty="0">
                <a:solidFill>
                  <a:schemeClr val="hlink"/>
                </a:solidFill>
                <a:latin typeface="Arial Unicode MS" panose="020B0604020202020204" pitchFamily="34" charset="-128"/>
              </a:rPr>
              <a:t> house</a:t>
            </a:r>
            <a:br>
              <a:rPr lang="en-US" altLang="en-US" b="1" dirty="0">
                <a:solidFill>
                  <a:schemeClr val="hlink"/>
                </a:solidFill>
                <a:latin typeface="Arial Unicode MS" panose="020B0604020202020204" pitchFamily="34" charset="-128"/>
              </a:rPr>
            </a:br>
            <a:r>
              <a:rPr lang="en-US" altLang="en-US" sz="2000" b="1" dirty="0">
                <a:solidFill>
                  <a:schemeClr val="hlink"/>
                </a:solidFill>
                <a:latin typeface="Arial Unicode MS" panose="020B0604020202020204" pitchFamily="34" charset="-128"/>
              </a:rPr>
              <a:t>Horta, 1893-Brussels, </a:t>
            </a:r>
            <a:r>
              <a:rPr lang="en-US" altLang="en-US" sz="2000" dirty="0">
                <a:hlinkClick r:id="rId4" tooltip="Belgium"/>
              </a:rPr>
              <a:t>Belgium</a:t>
            </a:r>
            <a:endParaRPr lang="en-US" altLang="en-US" sz="2000" b="1" dirty="0">
              <a:solidFill>
                <a:srgbClr val="E53124"/>
              </a:solidFill>
              <a:latin typeface="Arial Unicode MS" panose="020B0604020202020204" pitchFamily="34" charset="-128"/>
            </a:endParaRPr>
          </a:p>
        </p:txBody>
      </p:sp>
      <p:sp>
        <p:nvSpPr>
          <p:cNvPr id="54276" name="Rectangle 4">
            <a:extLst>
              <a:ext uri="{FF2B5EF4-FFF2-40B4-BE49-F238E27FC236}">
                <a16:creationId xmlns:a16="http://schemas.microsoft.com/office/drawing/2014/main" id="{5F5A2A79-AD3E-E04E-B4B6-1EF3F7FCC287}"/>
              </a:ext>
            </a:extLst>
          </p:cNvPr>
          <p:cNvSpPr>
            <a:spLocks noChangeArrowheads="1"/>
          </p:cNvSpPr>
          <p:nvPr/>
        </p:nvSpPr>
        <p:spPr bwMode="auto">
          <a:xfrm>
            <a:off x="5410200" y="1066800"/>
            <a:ext cx="4114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0"/>
              </a:spcBef>
              <a:buClrTx/>
              <a:buSzTx/>
              <a:buFontTx/>
              <a:buNone/>
            </a:pPr>
            <a:r>
              <a:rPr lang="en-US" altLang="en-US" sz="2400" b="1">
                <a:solidFill>
                  <a:srgbClr val="E53124"/>
                </a:solidFill>
                <a:latin typeface="Arial Unicode MS" panose="020B0604020202020204" pitchFamily="34" charset="-128"/>
              </a:rPr>
              <a:t>Interior expresses organic</a:t>
            </a:r>
          </a:p>
          <a:p>
            <a:pPr>
              <a:spcBef>
                <a:spcPct val="0"/>
              </a:spcBef>
              <a:buClrTx/>
              <a:buSzTx/>
              <a:buFontTx/>
              <a:buNone/>
            </a:pPr>
            <a:r>
              <a:rPr lang="en-US" altLang="en-US" sz="2400" b="1">
                <a:solidFill>
                  <a:srgbClr val="E53124"/>
                </a:solidFill>
                <a:latin typeface="Arial Unicode MS" panose="020B0604020202020204" pitchFamily="34" charset="-128"/>
              </a:rPr>
              <a:t>Inspiration and use of Modern materials</a:t>
            </a:r>
            <a:endParaRPr lang="en-US" altLang="en-US" sz="2800" b="1">
              <a:solidFill>
                <a:srgbClr val="E53124"/>
              </a:solidFill>
              <a:latin typeface="Arial Unicode MS" panose="020B0604020202020204" pitchFamily="34" charset="-128"/>
            </a:endParaRPr>
          </a:p>
        </p:txBody>
      </p:sp>
      <p:sp>
        <p:nvSpPr>
          <p:cNvPr id="54277" name="Text Box 5">
            <a:extLst>
              <a:ext uri="{FF2B5EF4-FFF2-40B4-BE49-F238E27FC236}">
                <a16:creationId xmlns:a16="http://schemas.microsoft.com/office/drawing/2014/main" id="{0AB56320-31C7-AA46-81B3-1D2E85A6DCDB}"/>
              </a:ext>
            </a:extLst>
          </p:cNvPr>
          <p:cNvSpPr txBox="1">
            <a:spLocks noChangeArrowheads="1"/>
          </p:cNvSpPr>
          <p:nvPr/>
        </p:nvSpPr>
        <p:spPr bwMode="auto">
          <a:xfrm>
            <a:off x="5257800" y="2286000"/>
            <a:ext cx="3886200" cy="438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800" b="1">
                <a:latin typeface="Times" pitchFamily="2" charset="0"/>
              </a:rPr>
              <a:t>Generally considered as the first true </a:t>
            </a:r>
            <a:r>
              <a:rPr lang="en-US" altLang="en-US" sz="1800" b="1">
                <a:latin typeface="Times" pitchFamily="2" charset="0"/>
                <a:hlinkClick r:id="rId5" tooltip="Art Nouveau"/>
              </a:rPr>
              <a:t>Art Nouveau</a:t>
            </a:r>
            <a:r>
              <a:rPr lang="en-US" altLang="en-US" sz="1800" b="1">
                <a:latin typeface="Times" pitchFamily="2" charset="0"/>
              </a:rPr>
              <a:t> building, ornamental use of metal &amp; glass derived from plant forms, popular during the Art Nouveau period of the late 1800</a:t>
            </a:r>
            <a:r>
              <a:rPr lang="ja-JP" altLang="en-US" sz="1800" b="1">
                <a:latin typeface="Times" pitchFamily="2" charset="0"/>
              </a:rPr>
              <a:t>’</a:t>
            </a:r>
            <a:r>
              <a:rPr lang="en-US" altLang="ja-JP" sz="1800" b="1">
                <a:latin typeface="Times" pitchFamily="2" charset="0"/>
              </a:rPr>
              <a:t>s. Notice the floor mosaic with its integration of curves and lines- woven together in a continuous curvilinear pattern, and the columns with their bud-like capitals and tendril-like gas lighting fixtures… These objects, as highly decorative as they are, also are functional and serve a purpose…</a:t>
            </a:r>
          </a:p>
          <a:p>
            <a:pPr eaLnBrk="1" hangingPunct="1">
              <a:spcBef>
                <a:spcPct val="30000"/>
              </a:spcBef>
              <a:buClrTx/>
              <a:buSzTx/>
              <a:buFontTx/>
              <a:buNone/>
            </a:pPr>
            <a:endParaRPr lang="en-US" altLang="en-US" sz="1600" b="1">
              <a:latin typeface="Times" pitchFamily="2" charset="0"/>
            </a:endParaRPr>
          </a:p>
          <a:p>
            <a:pPr>
              <a:spcBef>
                <a:spcPct val="50000"/>
              </a:spcBef>
              <a:buClrTx/>
              <a:buSzTx/>
              <a:buFontTx/>
              <a:buNone/>
            </a:pPr>
            <a:endParaRPr lang="en-US" altLang="en-US" sz="1600" b="1">
              <a:latin typeface="Times" pitchFamily="2" charset="0"/>
            </a:endParaRPr>
          </a:p>
        </p:txBody>
      </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3" descr="example of the temple of  Zeus.'s elaborate pediment. It has many sculptural figures integrated in its pediment, depicting the story of battles like the one above between the centaurs and the mortal Lapiths.">
            <a:extLst>
              <a:ext uri="{FF2B5EF4-FFF2-40B4-BE49-F238E27FC236}">
                <a16:creationId xmlns:a16="http://schemas.microsoft.com/office/drawing/2014/main" id="{12AC1FA6-EB79-0248-AA35-ADC51235BF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553"/>
          <a:stretch>
            <a:fillRect/>
          </a:stretch>
        </p:blipFill>
        <p:spPr bwMode="auto">
          <a:xfrm>
            <a:off x="914400" y="268288"/>
            <a:ext cx="7518400" cy="194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4" descr="Close-up. Greek sculptured pediment art served as a way to tell religious stories to the illiterate worshipers of the times.">
            <a:extLst>
              <a:ext uri="{FF2B5EF4-FFF2-40B4-BE49-F238E27FC236}">
                <a16:creationId xmlns:a16="http://schemas.microsoft.com/office/drawing/2014/main" id="{F8DC2F53-DD75-374E-A7F6-71F43C81C4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719" t="5469" r="21875" b="3125"/>
          <a:stretch>
            <a:fillRect/>
          </a:stretch>
        </p:blipFill>
        <p:spPr bwMode="auto">
          <a:xfrm>
            <a:off x="0" y="1447800"/>
            <a:ext cx="4572000" cy="419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5">
            <a:extLst>
              <a:ext uri="{FF2B5EF4-FFF2-40B4-BE49-F238E27FC236}">
                <a16:creationId xmlns:a16="http://schemas.microsoft.com/office/drawing/2014/main" id="{AE2D73C1-3547-C249-A910-7D801EAED376}"/>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485" r="13281"/>
          <a:stretch>
            <a:fillRect/>
          </a:stretch>
        </p:blipFill>
        <p:spPr bwMode="auto">
          <a:xfrm>
            <a:off x="4572000" y="1447800"/>
            <a:ext cx="4572000"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Rectangle 2">
            <a:extLst>
              <a:ext uri="{FF2B5EF4-FFF2-40B4-BE49-F238E27FC236}">
                <a16:creationId xmlns:a16="http://schemas.microsoft.com/office/drawing/2014/main" id="{FF876B07-6FCE-B544-A622-CB79B7E502F6}"/>
              </a:ext>
            </a:extLst>
          </p:cNvPr>
          <p:cNvSpPr>
            <a:spLocks noGrp="1" noChangeArrowheads="1"/>
          </p:cNvSpPr>
          <p:nvPr>
            <p:ph type="title"/>
          </p:nvPr>
        </p:nvSpPr>
        <p:spPr>
          <a:xfrm>
            <a:off x="2057400" y="-609600"/>
            <a:ext cx="7696200" cy="1143000"/>
          </a:xfrm>
        </p:spPr>
        <p:txBody>
          <a:bodyPr/>
          <a:lstStyle/>
          <a:p>
            <a:pPr eaLnBrk="1" hangingPunct="1"/>
            <a:r>
              <a:rPr lang="en-US" altLang="en-US" sz="3200" dirty="0">
                <a:solidFill>
                  <a:srgbClr val="E53124"/>
                </a:solidFill>
              </a:rPr>
              <a:t>West Pediment on Zeus Temple…</a:t>
            </a:r>
            <a:endParaRPr lang="en-US" altLang="en-US" dirty="0">
              <a:solidFill>
                <a:srgbClr val="E53124"/>
              </a:solidFill>
            </a:endParaRPr>
          </a:p>
        </p:txBody>
      </p:sp>
      <p:sp>
        <p:nvSpPr>
          <p:cNvPr id="55302" name="Text Box 6">
            <a:extLst>
              <a:ext uri="{FF2B5EF4-FFF2-40B4-BE49-F238E27FC236}">
                <a16:creationId xmlns:a16="http://schemas.microsoft.com/office/drawing/2014/main" id="{4563A6EF-CA5B-7647-83A1-F9746D9D1F26}"/>
              </a:ext>
            </a:extLst>
          </p:cNvPr>
          <p:cNvSpPr txBox="1">
            <a:spLocks noChangeArrowheads="1"/>
          </p:cNvSpPr>
          <p:nvPr/>
        </p:nvSpPr>
        <p:spPr bwMode="auto">
          <a:xfrm>
            <a:off x="-76200" y="5715000"/>
            <a:ext cx="94488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1800" dirty="0">
                <a:latin typeface="Times" pitchFamily="2" charset="0"/>
              </a:rPr>
              <a:t>Greek sculptured ornament served as a way to tell religious stories to the illiterate worshipers of the times. Above is an example of the temple of  Zeus.. It has many sculptural figures integrated in its pediment, depicting the story of battles like the one above between the centaurs and the mortal </a:t>
            </a:r>
            <a:r>
              <a:rPr lang="en-US" altLang="en-US" sz="1800" dirty="0" err="1">
                <a:latin typeface="Times" pitchFamily="2" charset="0"/>
              </a:rPr>
              <a:t>Lapiths</a:t>
            </a:r>
            <a:r>
              <a:rPr lang="en-US" altLang="en-US" sz="1800" dirty="0">
                <a:latin typeface="Times" pitchFamily="2" charset="0"/>
              </a:rPr>
              <a:t>.</a:t>
            </a:r>
          </a:p>
        </p:txBody>
      </p:sp>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Steiner House, 1910 Adolf Loos.">
            <a:extLst>
              <a:ext uri="{FF2B5EF4-FFF2-40B4-BE49-F238E27FC236}">
                <a16:creationId xmlns:a16="http://schemas.microsoft.com/office/drawing/2014/main" id="{846F5BBF-7167-6742-9581-70746E1DD0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503" b="4315"/>
          <a:stretch>
            <a:fillRect/>
          </a:stretch>
        </p:blipFill>
        <p:spPr bwMode="auto">
          <a:xfrm>
            <a:off x="533400" y="-76200"/>
            <a:ext cx="82296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3">
            <a:extLst>
              <a:ext uri="{FF2B5EF4-FFF2-40B4-BE49-F238E27FC236}">
                <a16:creationId xmlns:a16="http://schemas.microsoft.com/office/drawing/2014/main" id="{F108CF5A-3A67-BD46-98CD-DEE979691567}"/>
              </a:ext>
            </a:extLst>
          </p:cNvPr>
          <p:cNvSpPr>
            <a:spLocks noGrp="1" noChangeArrowheads="1"/>
          </p:cNvSpPr>
          <p:nvPr>
            <p:ph type="title" idx="4294967295"/>
          </p:nvPr>
        </p:nvSpPr>
        <p:spPr>
          <a:xfrm>
            <a:off x="0" y="-228600"/>
            <a:ext cx="9144000" cy="914400"/>
          </a:xfrm>
          <a:solidFill>
            <a:schemeClr val="accent1"/>
          </a:solidFill>
        </p:spPr>
        <p:txBody>
          <a:bodyPr/>
          <a:lstStyle/>
          <a:p>
            <a:pPr eaLnBrk="1" hangingPunct="1"/>
            <a:r>
              <a:rPr lang="en-US" altLang="en-US" dirty="0">
                <a:solidFill>
                  <a:schemeClr val="hlink"/>
                </a:solidFill>
              </a:rPr>
              <a:t>Steiner House, 1910 Adolf Loos</a:t>
            </a:r>
            <a:endParaRPr lang="en-US" altLang="en-US" dirty="0">
              <a:solidFill>
                <a:srgbClr val="E53124"/>
              </a:solidFill>
            </a:endParaRPr>
          </a:p>
        </p:txBody>
      </p:sp>
      <p:sp>
        <p:nvSpPr>
          <p:cNvPr id="56324" name="Text Box 4">
            <a:extLst>
              <a:ext uri="{FF2B5EF4-FFF2-40B4-BE49-F238E27FC236}">
                <a16:creationId xmlns:a16="http://schemas.microsoft.com/office/drawing/2014/main" id="{28AE2F8C-086E-A442-BE20-6E1C83FE92C1}"/>
              </a:ext>
            </a:extLst>
          </p:cNvPr>
          <p:cNvSpPr txBox="1">
            <a:spLocks noChangeArrowheads="1"/>
          </p:cNvSpPr>
          <p:nvPr/>
        </p:nvSpPr>
        <p:spPr bwMode="auto">
          <a:xfrm>
            <a:off x="228600" y="5715000"/>
            <a:ext cx="8915400" cy="11906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800">
                <a:latin typeface="Times" pitchFamily="2" charset="0"/>
              </a:rPr>
              <a:t>Adolf Loos, the architect of the above house, wrote the 1908  article </a:t>
            </a:r>
            <a:r>
              <a:rPr lang="ja-JP" altLang="en-US" sz="1800">
                <a:latin typeface="Times" pitchFamily="2" charset="0"/>
              </a:rPr>
              <a:t>“</a:t>
            </a:r>
            <a:r>
              <a:rPr lang="en-US" altLang="ja-JP" sz="1800">
                <a:latin typeface="Times" pitchFamily="2" charset="0"/>
              </a:rPr>
              <a:t>Ornament and Crime</a:t>
            </a:r>
            <a:r>
              <a:rPr lang="ja-JP" altLang="en-US" sz="1800">
                <a:latin typeface="Times" pitchFamily="2" charset="0"/>
              </a:rPr>
              <a:t>”</a:t>
            </a:r>
            <a:r>
              <a:rPr lang="en-US" altLang="ja-JP" sz="1800">
                <a:latin typeface="Times" pitchFamily="2" charset="0"/>
              </a:rPr>
              <a:t> , &amp; equated the use of ornament in architecture with degeneracy and thought of it as little more than a type of graffiti! He felt that the natural evolution of mature architecture would correlate with the eventual elimination of ornamentation.</a:t>
            </a:r>
            <a:endParaRPr lang="en-US" altLang="en-US" sz="1800">
              <a:latin typeface="Times" pitchFamily="2" charset="0"/>
            </a:endParaRPr>
          </a:p>
        </p:txBody>
      </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Steiner House, 1910 Adolf Loos, elevation.">
            <a:extLst>
              <a:ext uri="{FF2B5EF4-FFF2-40B4-BE49-F238E27FC236}">
                <a16:creationId xmlns:a16="http://schemas.microsoft.com/office/drawing/2014/main" id="{040FCB99-4EB9-7B48-BFA1-AF614478C7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1628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Rectangle 3">
            <a:extLst>
              <a:ext uri="{FF2B5EF4-FFF2-40B4-BE49-F238E27FC236}">
                <a16:creationId xmlns:a16="http://schemas.microsoft.com/office/drawing/2014/main" id="{36858720-10DC-0744-A5C5-ECCB09E46A3B}"/>
              </a:ext>
            </a:extLst>
          </p:cNvPr>
          <p:cNvSpPr>
            <a:spLocks noGrp="1" noChangeArrowheads="1"/>
          </p:cNvSpPr>
          <p:nvPr>
            <p:ph type="title" idx="4294967295"/>
          </p:nvPr>
        </p:nvSpPr>
        <p:spPr>
          <a:xfrm>
            <a:off x="7086600" y="0"/>
            <a:ext cx="2438400" cy="4876800"/>
          </a:xfrm>
        </p:spPr>
        <p:txBody>
          <a:bodyPr/>
          <a:lstStyle/>
          <a:p>
            <a:pPr eaLnBrk="1" hangingPunct="1"/>
            <a:r>
              <a:rPr lang="en-US" altLang="en-US">
                <a:solidFill>
                  <a:schemeClr val="hlink"/>
                </a:solidFill>
              </a:rPr>
              <a:t>Steiner House, </a:t>
            </a:r>
            <a:br>
              <a:rPr lang="en-US" altLang="en-US">
                <a:solidFill>
                  <a:schemeClr val="hlink"/>
                </a:solidFill>
              </a:rPr>
            </a:br>
            <a:r>
              <a:rPr lang="en-US" altLang="en-US">
                <a:solidFill>
                  <a:schemeClr val="hlink"/>
                </a:solidFill>
              </a:rPr>
              <a:t>1910</a:t>
            </a:r>
            <a:br>
              <a:rPr lang="en-US" altLang="en-US">
                <a:solidFill>
                  <a:schemeClr val="hlink"/>
                </a:solidFill>
              </a:rPr>
            </a:br>
            <a:r>
              <a:rPr lang="en-US" altLang="en-US">
                <a:solidFill>
                  <a:schemeClr val="hlink"/>
                </a:solidFill>
              </a:rPr>
              <a:t> Adolf Loos</a:t>
            </a:r>
            <a:endParaRPr lang="en-US" altLang="en-US">
              <a:solidFill>
                <a:srgbClr val="E53124"/>
              </a:solidFill>
            </a:endParaRPr>
          </a:p>
        </p:txBody>
      </p:sp>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Carson House in  Eureka, CA by S. &amp; J. Newsom. 1885. A Gothic revival building. Highly decorated redwood carvings.">
            <a:extLst>
              <a:ext uri="{FF2B5EF4-FFF2-40B4-BE49-F238E27FC236}">
                <a16:creationId xmlns:a16="http://schemas.microsoft.com/office/drawing/2014/main" id="{1F13B1D7-A5F7-3A4A-BEA3-DC95CFB3D6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359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Rectangle 3">
            <a:extLst>
              <a:ext uri="{FF2B5EF4-FFF2-40B4-BE49-F238E27FC236}">
                <a16:creationId xmlns:a16="http://schemas.microsoft.com/office/drawing/2014/main" id="{6E8C431E-AA8F-7748-ABEE-D91D8EC4CF95}"/>
              </a:ext>
            </a:extLst>
          </p:cNvPr>
          <p:cNvSpPr>
            <a:spLocks noGrp="1" noChangeArrowheads="1"/>
          </p:cNvSpPr>
          <p:nvPr>
            <p:ph type="title" idx="4294967295"/>
          </p:nvPr>
        </p:nvSpPr>
        <p:spPr>
          <a:xfrm>
            <a:off x="4648200" y="-762000"/>
            <a:ext cx="4724400" cy="2362200"/>
          </a:xfrm>
        </p:spPr>
        <p:txBody>
          <a:bodyPr/>
          <a:lstStyle/>
          <a:p>
            <a:pPr eaLnBrk="1" hangingPunct="1"/>
            <a:r>
              <a:rPr lang="en-US" altLang="en-US" sz="3200" dirty="0">
                <a:solidFill>
                  <a:schemeClr val="hlink"/>
                </a:solidFill>
              </a:rPr>
              <a:t>Carson House in </a:t>
            </a:r>
            <a:br>
              <a:rPr lang="en-US" altLang="en-US" sz="3200" dirty="0">
                <a:solidFill>
                  <a:schemeClr val="hlink"/>
                </a:solidFill>
              </a:rPr>
            </a:br>
            <a:r>
              <a:rPr lang="en-US" altLang="en-US" sz="3200" dirty="0">
                <a:solidFill>
                  <a:schemeClr val="hlink"/>
                </a:solidFill>
              </a:rPr>
              <a:t>Eureka, CA by</a:t>
            </a:r>
            <a:br>
              <a:rPr lang="en-US" altLang="en-US" sz="3200" dirty="0">
                <a:solidFill>
                  <a:schemeClr val="hlink"/>
                </a:solidFill>
              </a:rPr>
            </a:br>
            <a:r>
              <a:rPr lang="en-US" altLang="en-US" sz="3200" dirty="0">
                <a:solidFill>
                  <a:schemeClr val="hlink"/>
                </a:solidFill>
              </a:rPr>
              <a:t> S. &amp; J. Newsom. 1885</a:t>
            </a:r>
            <a:endParaRPr lang="en-US" altLang="en-US" dirty="0">
              <a:solidFill>
                <a:srgbClr val="E53124"/>
              </a:solidFill>
            </a:endParaRPr>
          </a:p>
        </p:txBody>
      </p:sp>
      <p:sp>
        <p:nvSpPr>
          <p:cNvPr id="58372" name="Text Box 4">
            <a:extLst>
              <a:ext uri="{FF2B5EF4-FFF2-40B4-BE49-F238E27FC236}">
                <a16:creationId xmlns:a16="http://schemas.microsoft.com/office/drawing/2014/main" id="{BA8F353F-21C2-7740-BD18-3A477D4876D9}"/>
              </a:ext>
            </a:extLst>
          </p:cNvPr>
          <p:cNvSpPr txBox="1">
            <a:spLocks noChangeArrowheads="1"/>
          </p:cNvSpPr>
          <p:nvPr/>
        </p:nvSpPr>
        <p:spPr bwMode="auto">
          <a:xfrm>
            <a:off x="4495800" y="1828800"/>
            <a:ext cx="4572000"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000" b="1">
                <a:latin typeface="Times" pitchFamily="2" charset="0"/>
              </a:rPr>
              <a:t>Using Loos theory, what are we to think of a building like the one above? At first glance one might think it excessive and the design of a wasteful or foolish designer. But the real story tells us that the house was actually built by the developer of the CA redwood industry. The start of the house actually was a time of an economic recession and the builder/owner kept his mill hands busy until the economy recovered by making the home an amazing example of what could be done with common redwood.</a:t>
            </a:r>
            <a:endParaRPr lang="en-US" altLang="en-US" sz="2000">
              <a:latin typeface="Times" pitchFamily="2" charset="0"/>
            </a:endParaRPr>
          </a:p>
        </p:txBody>
      </p:sp>
    </p:spTree>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Guaranty Bldg, Buffalo, NY 1895. Sullivan This building is simply an amazing example of excessive, yet beautiful exterior ornamentation use in architecture.&#10;">
            <a:extLst>
              <a:ext uri="{FF2B5EF4-FFF2-40B4-BE49-F238E27FC236}">
                <a16:creationId xmlns:a16="http://schemas.microsoft.com/office/drawing/2014/main" id="{0AE6BC6B-94D2-D04C-A107-63EDB51ABC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001000" cy="6751638"/>
          </a:xfrm>
          <a:prstGeom prst="rect">
            <a:avLst/>
          </a:prstGeom>
          <a:noFill/>
          <a:ln>
            <a:noFill/>
          </a:ln>
          <a:effectLst>
            <a:softEdge rad="190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Rectangle 3">
            <a:extLst>
              <a:ext uri="{FF2B5EF4-FFF2-40B4-BE49-F238E27FC236}">
                <a16:creationId xmlns:a16="http://schemas.microsoft.com/office/drawing/2014/main" id="{DFF8A571-ED2E-A446-B035-F2481512A5DA}"/>
              </a:ext>
            </a:extLst>
          </p:cNvPr>
          <p:cNvSpPr>
            <a:spLocks noGrp="1" noChangeArrowheads="1"/>
          </p:cNvSpPr>
          <p:nvPr>
            <p:ph type="title" idx="4294967295"/>
          </p:nvPr>
        </p:nvSpPr>
        <p:spPr>
          <a:xfrm>
            <a:off x="0" y="46672"/>
            <a:ext cx="3276600" cy="1477328"/>
          </a:xfrm>
        </p:spPr>
        <p:txBody>
          <a:bodyPr/>
          <a:lstStyle/>
          <a:p>
            <a:pPr eaLnBrk="1" hangingPunct="1"/>
            <a:r>
              <a:rPr lang="en-US" altLang="en-US" sz="2800" b="1" dirty="0">
                <a:solidFill>
                  <a:schemeClr val="hlink"/>
                </a:solidFill>
                <a:latin typeface="Arial Unicode MS" panose="020B0604020202020204" pitchFamily="34" charset="-128"/>
              </a:rPr>
              <a:t>Guaranty Bldg., </a:t>
            </a:r>
            <a:r>
              <a:rPr lang="en-US" altLang="en-US" sz="2400" dirty="0">
                <a:solidFill>
                  <a:schemeClr val="hlink"/>
                </a:solidFill>
                <a:latin typeface="Arial Unicode MS" panose="020B0604020202020204" pitchFamily="34" charset="-128"/>
              </a:rPr>
              <a:t>Buffalo, NY</a:t>
            </a:r>
            <a:br>
              <a:rPr lang="en-US" altLang="en-US" sz="1800" dirty="0">
                <a:solidFill>
                  <a:schemeClr val="hlink"/>
                </a:solidFill>
                <a:latin typeface="Arial Unicode MS" panose="020B0604020202020204" pitchFamily="34" charset="-128"/>
              </a:rPr>
            </a:br>
            <a:r>
              <a:rPr lang="en-US" altLang="en-US" sz="1800" dirty="0">
                <a:solidFill>
                  <a:schemeClr val="hlink"/>
                </a:solidFill>
                <a:latin typeface="Arial Unicode MS" panose="020B0604020202020204" pitchFamily="34" charset="-128"/>
              </a:rPr>
              <a:t> 1895-</a:t>
            </a:r>
            <a:br>
              <a:rPr lang="en-US" altLang="en-US" sz="2800" dirty="0">
                <a:solidFill>
                  <a:schemeClr val="hlink"/>
                </a:solidFill>
                <a:latin typeface="Arial Unicode MS" panose="020B0604020202020204" pitchFamily="34" charset="-128"/>
              </a:rPr>
            </a:br>
            <a:r>
              <a:rPr lang="en-US" altLang="en-US" sz="1800" dirty="0">
                <a:solidFill>
                  <a:schemeClr val="hlink"/>
                </a:solidFill>
                <a:latin typeface="Arial Unicode MS" panose="020B0604020202020204" pitchFamily="34" charset="-128"/>
              </a:rPr>
              <a:t>Sullivan</a:t>
            </a:r>
            <a:endParaRPr lang="en-US" altLang="en-US" sz="2800" dirty="0">
              <a:solidFill>
                <a:srgbClr val="E53124"/>
              </a:solidFill>
              <a:latin typeface="Arial Unicode MS" panose="020B0604020202020204" pitchFamily="34" charset="-128"/>
            </a:endParaRPr>
          </a:p>
        </p:txBody>
      </p:sp>
      <p:sp>
        <p:nvSpPr>
          <p:cNvPr id="59396" name="Text Box 4">
            <a:extLst>
              <a:ext uri="{FF2B5EF4-FFF2-40B4-BE49-F238E27FC236}">
                <a16:creationId xmlns:a16="http://schemas.microsoft.com/office/drawing/2014/main" id="{39FD786E-D73E-F94C-BC3C-AEBD9E9655A2}"/>
              </a:ext>
            </a:extLst>
          </p:cNvPr>
          <p:cNvSpPr txBox="1">
            <a:spLocks noChangeArrowheads="1"/>
          </p:cNvSpPr>
          <p:nvPr/>
        </p:nvSpPr>
        <p:spPr bwMode="auto">
          <a:xfrm>
            <a:off x="5841569" y="46672"/>
            <a:ext cx="3200400" cy="1477328"/>
          </a:xfrm>
          <a:prstGeom prst="rect">
            <a:avLst/>
          </a:prstGeom>
          <a:solidFill>
            <a:schemeClr val="bg1">
              <a:alpha val="15000"/>
            </a:schemeClr>
          </a:solidFill>
          <a:ln>
            <a:noFill/>
          </a:ln>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lgn="r" eaLnBrk="1" hangingPunct="1">
              <a:spcBef>
                <a:spcPct val="30000"/>
              </a:spcBef>
              <a:buClrTx/>
              <a:buSzTx/>
              <a:buFontTx/>
              <a:buNone/>
            </a:pPr>
            <a:r>
              <a:rPr lang="en-US" altLang="en-US" sz="1800" b="1" dirty="0">
                <a:latin typeface="Times" pitchFamily="2" charset="0"/>
              </a:rPr>
              <a:t>This building is simply an amazing example of excessive, yet beautiful exterior ornamentation use in architecture.</a:t>
            </a:r>
            <a:endParaRPr lang="en-US" altLang="en-US" sz="1400" b="1" dirty="0">
              <a:latin typeface="Times" pitchFamily="2" charset="0"/>
            </a:endParaRPr>
          </a:p>
        </p:txBody>
      </p:sp>
    </p:spTree>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Notre Dame:Paris Roof over nave and base of spire. Ornamentation can also have hidden utilitarian purposes, such as enhancing the longevity of a building. The gargoyles of the gothic buildings doubled as downspouts which threw the water collected from the upper roofs away from the building.. And in ancient times sculptured ornament served as a way to tell religious stories to the many illiterate worshipers of the time.">
            <a:extLst>
              <a:ext uri="{FF2B5EF4-FFF2-40B4-BE49-F238E27FC236}">
                <a16:creationId xmlns:a16="http://schemas.microsoft.com/office/drawing/2014/main" id="{2BC7BBCC-311F-1B43-8330-40918E4DC0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chemeClr val="bg1"/>
          </a:solidFill>
          <a:ln>
            <a:noFill/>
          </a:ln>
        </p:spPr>
      </p:pic>
      <p:sp>
        <p:nvSpPr>
          <p:cNvPr id="60419" name="Rectangle 3">
            <a:extLst>
              <a:ext uri="{FF2B5EF4-FFF2-40B4-BE49-F238E27FC236}">
                <a16:creationId xmlns:a16="http://schemas.microsoft.com/office/drawing/2014/main" id="{1FD2C45E-E6CC-3943-A97F-2955DB4EFEC2}"/>
              </a:ext>
            </a:extLst>
          </p:cNvPr>
          <p:cNvSpPr>
            <a:spLocks noGrp="1" noChangeArrowheads="1"/>
          </p:cNvSpPr>
          <p:nvPr>
            <p:ph type="title" idx="4294967295"/>
          </p:nvPr>
        </p:nvSpPr>
        <p:spPr>
          <a:xfrm>
            <a:off x="76200" y="-1447800"/>
            <a:ext cx="4800600" cy="2286000"/>
          </a:xfrm>
        </p:spPr>
        <p:txBody>
          <a:bodyPr/>
          <a:lstStyle/>
          <a:p>
            <a:pPr eaLnBrk="1" hangingPunct="1"/>
            <a:r>
              <a:rPr lang="en-US" altLang="en-US" sz="3200" dirty="0">
                <a:solidFill>
                  <a:srgbClr val="E53124"/>
                </a:solidFill>
                <a:latin typeface="Arial Unicode MS" panose="020B0604020202020204" pitchFamily="34" charset="-128"/>
              </a:rPr>
              <a:t>Notre </a:t>
            </a:r>
            <a:r>
              <a:rPr lang="en-US" altLang="en-US" sz="3200" dirty="0" err="1">
                <a:solidFill>
                  <a:srgbClr val="E53124"/>
                </a:solidFill>
                <a:latin typeface="Arial Unicode MS" panose="020B0604020202020204" pitchFamily="34" charset="-128"/>
              </a:rPr>
              <a:t>Dame:Paris</a:t>
            </a:r>
            <a:r>
              <a:rPr lang="en-US" altLang="en-US" sz="3200" dirty="0">
                <a:solidFill>
                  <a:srgbClr val="E53124"/>
                </a:solidFill>
                <a:latin typeface="Arial Unicode MS" panose="020B0604020202020204" pitchFamily="34" charset="-128"/>
              </a:rPr>
              <a:t> </a:t>
            </a:r>
            <a:r>
              <a:rPr lang="en-US" altLang="en-US" sz="1800" dirty="0">
                <a:solidFill>
                  <a:schemeClr val="hlink"/>
                </a:solidFill>
                <a:latin typeface="Arial Unicode MS" panose="020B0604020202020204" pitchFamily="34" charset="-128"/>
              </a:rPr>
              <a:t>Roof over nave and base of spire</a:t>
            </a:r>
            <a:endParaRPr lang="en-US" altLang="en-US" dirty="0"/>
          </a:p>
        </p:txBody>
      </p:sp>
      <p:sp>
        <p:nvSpPr>
          <p:cNvPr id="60420" name="Text Box 4">
            <a:extLst>
              <a:ext uri="{FF2B5EF4-FFF2-40B4-BE49-F238E27FC236}">
                <a16:creationId xmlns:a16="http://schemas.microsoft.com/office/drawing/2014/main" id="{611799E3-0D78-5547-B806-E571AA4F8F86}"/>
              </a:ext>
            </a:extLst>
          </p:cNvPr>
          <p:cNvSpPr txBox="1">
            <a:spLocks noChangeArrowheads="1"/>
          </p:cNvSpPr>
          <p:nvPr/>
        </p:nvSpPr>
        <p:spPr bwMode="auto">
          <a:xfrm>
            <a:off x="38100" y="5334000"/>
            <a:ext cx="9067800" cy="1200329"/>
          </a:xfrm>
          <a:prstGeom prst="rect">
            <a:avLst/>
          </a:prstGeom>
          <a:solidFill>
            <a:schemeClr val="bg1"/>
          </a:solidFill>
          <a:ln>
            <a:noFill/>
          </a:ln>
        </p:spPr>
        <p:txBody>
          <a:bodyPr wrap="square">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1800" dirty="0">
                <a:latin typeface="Times" pitchFamily="2" charset="0"/>
              </a:rPr>
              <a:t>Ornamentation can also have hidden utilitarian purposes, such as enhancing the longevity of a building. The gargoyles of the gothic buildings doubled as downspouts which threw the water collected from the upper roofs away from the building.. And in ancient times sculptured ornament served as a way to tell religious stories to the many illiterate worshipers of the time.</a:t>
            </a:r>
          </a:p>
        </p:txBody>
      </p:sp>
    </p:spTree>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Another hunchback waterspout, disguised as a gargoyle..">
            <a:extLst>
              <a:ext uri="{FF2B5EF4-FFF2-40B4-BE49-F238E27FC236}">
                <a16:creationId xmlns:a16="http://schemas.microsoft.com/office/drawing/2014/main" id="{BF4B380E-41F2-6640-8136-BEA9E1EE75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4038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Rectangle 3">
            <a:extLst>
              <a:ext uri="{FF2B5EF4-FFF2-40B4-BE49-F238E27FC236}">
                <a16:creationId xmlns:a16="http://schemas.microsoft.com/office/drawing/2014/main" id="{2BA951A4-3684-8840-8A53-46C3FD7EAFED}"/>
              </a:ext>
            </a:extLst>
          </p:cNvPr>
          <p:cNvSpPr>
            <a:spLocks noGrp="1" noChangeArrowheads="1"/>
          </p:cNvSpPr>
          <p:nvPr>
            <p:ph type="title" idx="4294967295"/>
          </p:nvPr>
        </p:nvSpPr>
        <p:spPr>
          <a:xfrm>
            <a:off x="5638800" y="685800"/>
            <a:ext cx="3886200" cy="1447800"/>
          </a:xfrm>
        </p:spPr>
        <p:txBody>
          <a:bodyPr/>
          <a:lstStyle/>
          <a:p>
            <a:pPr eaLnBrk="1" hangingPunct="1"/>
            <a:r>
              <a:rPr lang="en-US" altLang="en-US" b="1" dirty="0">
                <a:solidFill>
                  <a:srgbClr val="E53124"/>
                </a:solidFill>
                <a:latin typeface="Arial Unicode MS" panose="020B0604020202020204" pitchFamily="34" charset="-128"/>
              </a:rPr>
              <a:t>Notre Dame: Gargoyles &amp; Grotesques</a:t>
            </a:r>
          </a:p>
        </p:txBody>
      </p:sp>
      <p:sp>
        <p:nvSpPr>
          <p:cNvPr id="61444" name="Text Box 4">
            <a:extLst>
              <a:ext uri="{FF2B5EF4-FFF2-40B4-BE49-F238E27FC236}">
                <a16:creationId xmlns:a16="http://schemas.microsoft.com/office/drawing/2014/main" id="{292DBAFE-B9C5-5349-978E-3B3D3AA3E4CC}"/>
              </a:ext>
            </a:extLst>
          </p:cNvPr>
          <p:cNvSpPr txBox="1">
            <a:spLocks noChangeArrowheads="1"/>
          </p:cNvSpPr>
          <p:nvPr/>
        </p:nvSpPr>
        <p:spPr bwMode="auto">
          <a:xfrm>
            <a:off x="0" y="228600"/>
            <a:ext cx="3581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400" dirty="0">
                <a:latin typeface="Times" pitchFamily="2" charset="0"/>
              </a:rPr>
              <a:t>Another waterspout, disguised as a gargoyle..</a:t>
            </a:r>
          </a:p>
        </p:txBody>
      </p:sp>
      <p:pic>
        <p:nvPicPr>
          <p:cNvPr id="61445" name="Picture 2" descr="Grotesque.">
            <a:extLst>
              <a:ext uri="{FF2B5EF4-FFF2-40B4-BE49-F238E27FC236}">
                <a16:creationId xmlns:a16="http://schemas.microsoft.com/office/drawing/2014/main" id="{42A0B9AA-11D5-B84D-95F6-161B8B6ABF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4994" y="2134893"/>
            <a:ext cx="1684338"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Picture 3" descr="Grotesque.">
            <a:extLst>
              <a:ext uri="{FF2B5EF4-FFF2-40B4-BE49-F238E27FC236}">
                <a16:creationId xmlns:a16="http://schemas.microsoft.com/office/drawing/2014/main" id="{54E636A5-7FB7-3C4B-8D60-E38D31D489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6638" y="4468813"/>
            <a:ext cx="1757362" cy="238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F020867F-89A4-A440-B5B6-51B1A9B4DDF7}"/>
              </a:ext>
            </a:extLst>
          </p:cNvPr>
          <p:cNvSpPr>
            <a:spLocks noGrp="1" noChangeArrowheads="1"/>
          </p:cNvSpPr>
          <p:nvPr>
            <p:ph type="title"/>
          </p:nvPr>
        </p:nvSpPr>
        <p:spPr>
          <a:xfrm>
            <a:off x="685800" y="-609600"/>
            <a:ext cx="7772400" cy="1143000"/>
          </a:xfrm>
        </p:spPr>
        <p:txBody>
          <a:bodyPr/>
          <a:lstStyle/>
          <a:p>
            <a:pPr eaLnBrk="1" hangingPunct="1"/>
            <a:r>
              <a:rPr lang="en-US" altLang="en-US" sz="3200" b="1">
                <a:solidFill>
                  <a:srgbClr val="E53124"/>
                </a:solidFill>
                <a:latin typeface="Arial Unicode MS" panose="020B0604020202020204" pitchFamily="34" charset="-128"/>
              </a:rPr>
              <a:t>Ornament and Acoustic Design</a:t>
            </a:r>
            <a:r>
              <a:rPr lang="en-US" altLang="en-US" sz="3200">
                <a:solidFill>
                  <a:srgbClr val="E53124"/>
                </a:solidFill>
                <a:latin typeface="Arial Unicode MS" panose="020B0604020202020204" pitchFamily="34" charset="-128"/>
              </a:rPr>
              <a:t>…</a:t>
            </a:r>
            <a:endParaRPr lang="en-US" altLang="en-US" sz="4000">
              <a:solidFill>
                <a:srgbClr val="E53124"/>
              </a:solidFill>
              <a:latin typeface="Arial Unicode MS" panose="020B0604020202020204" pitchFamily="34" charset="-128"/>
            </a:endParaRPr>
          </a:p>
        </p:txBody>
      </p:sp>
      <p:pic>
        <p:nvPicPr>
          <p:cNvPr id="62467" name="Picture 4" descr="before">
            <a:extLst>
              <a:ext uri="{FF2B5EF4-FFF2-40B4-BE49-F238E27FC236}">
                <a16:creationId xmlns:a16="http://schemas.microsoft.com/office/drawing/2014/main" id="{FC1C1F29-2A9F-4D4C-8AA7-2630CDAF3A5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28600" y="457200"/>
            <a:ext cx="3768725" cy="4114800"/>
          </a:xfrm>
          <a:noFill/>
        </p:spPr>
      </p:pic>
      <p:pic>
        <p:nvPicPr>
          <p:cNvPr id="62468" name="Picture 6" descr="after">
            <a:extLst>
              <a:ext uri="{FF2B5EF4-FFF2-40B4-BE49-F238E27FC236}">
                <a16:creationId xmlns:a16="http://schemas.microsoft.com/office/drawing/2014/main" id="{04CD748B-EB07-2441-8FD7-814DEA9024D9}"/>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267200" y="522288"/>
            <a:ext cx="4495800" cy="3516312"/>
          </a:xfrm>
          <a:noFill/>
        </p:spPr>
      </p:pic>
      <p:sp>
        <p:nvSpPr>
          <p:cNvPr id="158728" name="Text Box 8">
            <a:extLst>
              <a:ext uri="{FF2B5EF4-FFF2-40B4-BE49-F238E27FC236}">
                <a16:creationId xmlns:a16="http://schemas.microsoft.com/office/drawing/2014/main" id="{0C8412DC-9A61-8F4A-B8AE-DC7934267141}"/>
              </a:ext>
            </a:extLst>
          </p:cNvPr>
          <p:cNvSpPr txBox="1">
            <a:spLocks noChangeArrowheads="1"/>
          </p:cNvSpPr>
          <p:nvPr/>
        </p:nvSpPr>
        <p:spPr bwMode="auto">
          <a:xfrm>
            <a:off x="304800" y="762000"/>
            <a:ext cx="1905000" cy="523220"/>
          </a:xfrm>
          <a:prstGeom prst="rect">
            <a:avLst/>
          </a:prstGeom>
          <a:solidFill>
            <a:schemeClr val="bg1">
              <a:alpha val="55000"/>
            </a:schemeClr>
          </a:solidFill>
          <a:ln w="9525">
            <a:noFill/>
            <a:miter lim="800000"/>
            <a:headEnd/>
            <a:tailEnd/>
          </a:ln>
          <a:effectLst/>
        </p:spPr>
        <p:txBody>
          <a:bodyPr wrap="square">
            <a:spAutoFit/>
          </a:bodyPr>
          <a:lstStyle>
            <a:lvl1pPr>
              <a:defRPr sz="2400">
                <a:solidFill>
                  <a:schemeClr val="tx1"/>
                </a:solidFill>
                <a:latin typeface="Times" charset="0"/>
                <a:ea typeface="MS PGothic" pitchFamily="34" charset="-128"/>
              </a:defRPr>
            </a:lvl1pPr>
            <a:lvl2pPr marL="742950" indent="-285750">
              <a:defRPr sz="2400">
                <a:solidFill>
                  <a:schemeClr val="tx1"/>
                </a:solidFill>
                <a:latin typeface="Times" charset="0"/>
                <a:ea typeface="MS PGothic" pitchFamily="34" charset="-128"/>
              </a:defRPr>
            </a:lvl2pPr>
            <a:lvl3pPr marL="1143000" indent="-228600">
              <a:defRPr sz="2400">
                <a:solidFill>
                  <a:schemeClr val="tx1"/>
                </a:solidFill>
                <a:latin typeface="Times" charset="0"/>
                <a:ea typeface="MS PGothic" pitchFamily="34" charset="-128"/>
              </a:defRPr>
            </a:lvl3pPr>
            <a:lvl4pPr marL="1600200" indent="-228600">
              <a:defRPr sz="2400">
                <a:solidFill>
                  <a:schemeClr val="tx1"/>
                </a:solidFill>
                <a:latin typeface="Times" charset="0"/>
                <a:ea typeface="MS PGothic" pitchFamily="34" charset="-128"/>
              </a:defRPr>
            </a:lvl4pPr>
            <a:lvl5pPr marL="2057400" indent="-228600">
              <a:defRPr sz="2400">
                <a:solidFill>
                  <a:schemeClr val="tx1"/>
                </a:solidFill>
                <a:latin typeface="Times" charset="0"/>
                <a:ea typeface="MS PGothic" pitchFamily="34" charset="-128"/>
              </a:defRPr>
            </a:lvl5pPr>
            <a:lvl6pPr marL="2514600" indent="-2286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eaLnBrk="0" fontAlgn="base" hangingPunct="0">
              <a:spcBef>
                <a:spcPct val="0"/>
              </a:spcBef>
              <a:spcAft>
                <a:spcPct val="0"/>
              </a:spcAft>
              <a:defRPr sz="2400">
                <a:solidFill>
                  <a:schemeClr val="tx1"/>
                </a:solidFill>
                <a:latin typeface="Times" charset="0"/>
                <a:ea typeface="MS PGothic" pitchFamily="34" charset="-128"/>
              </a:defRPr>
            </a:lvl9pPr>
          </a:lstStyle>
          <a:p>
            <a:pPr>
              <a:spcBef>
                <a:spcPct val="50000"/>
              </a:spcBef>
              <a:defRPr/>
            </a:pPr>
            <a:r>
              <a:rPr lang="en-US" altLang="en-US" sz="2800" b="1" i="1" dirty="0">
                <a:solidFill>
                  <a:srgbClr val="E53124"/>
                </a:solidFill>
                <a:effectLst>
                  <a:outerShdw blurRad="38100" dist="38100" dir="2700000" algn="tl">
                    <a:srgbClr val="000000"/>
                  </a:outerShdw>
                </a:effectLst>
                <a:latin typeface="Arial Unicode MS" pitchFamily="34" charset="-128"/>
              </a:rPr>
              <a:t>Before…</a:t>
            </a:r>
          </a:p>
        </p:txBody>
      </p:sp>
      <p:sp>
        <p:nvSpPr>
          <p:cNvPr id="62470" name="Text Box 9">
            <a:extLst>
              <a:ext uri="{FF2B5EF4-FFF2-40B4-BE49-F238E27FC236}">
                <a16:creationId xmlns:a16="http://schemas.microsoft.com/office/drawing/2014/main" id="{29CCD53F-C17E-DC4E-875A-30C109A196DE}"/>
              </a:ext>
            </a:extLst>
          </p:cNvPr>
          <p:cNvSpPr txBox="1">
            <a:spLocks noChangeArrowheads="1"/>
          </p:cNvSpPr>
          <p:nvPr/>
        </p:nvSpPr>
        <p:spPr bwMode="auto">
          <a:xfrm>
            <a:off x="5867400" y="4114800"/>
            <a:ext cx="2209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b="1" i="1" dirty="0">
                <a:solidFill>
                  <a:srgbClr val="E53124"/>
                </a:solidFill>
                <a:latin typeface="Arial Unicode MS" panose="020B0604020202020204" pitchFamily="34" charset="-128"/>
              </a:rPr>
              <a:t>After…</a:t>
            </a:r>
          </a:p>
        </p:txBody>
      </p:sp>
      <p:sp>
        <p:nvSpPr>
          <p:cNvPr id="62471" name="Text Box 10">
            <a:extLst>
              <a:ext uri="{FF2B5EF4-FFF2-40B4-BE49-F238E27FC236}">
                <a16:creationId xmlns:a16="http://schemas.microsoft.com/office/drawing/2014/main" id="{CBE2DF1C-B72C-D64E-8BBD-98E3C03A59F6}"/>
              </a:ext>
            </a:extLst>
          </p:cNvPr>
          <p:cNvSpPr txBox="1">
            <a:spLocks noChangeArrowheads="1"/>
          </p:cNvSpPr>
          <p:nvPr/>
        </p:nvSpPr>
        <p:spPr bwMode="auto">
          <a:xfrm>
            <a:off x="0" y="4572000"/>
            <a:ext cx="9144000"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600" b="1">
                <a:latin typeface="Times" pitchFamily="2" charset="0"/>
              </a:rPr>
              <a:t>Ornament can also serve acoustical function. An excellent case study is Philharmonic Hall, designed by Harrison and Abramovitz in 1960 as part of the Lincoln Center in N.Y.(Home of the NY philharmonic.) The original design had a simple and modern design, but did not function well. The sound was so poor that many orchestras and soloists simply refused to perform there!</a:t>
            </a:r>
          </a:p>
          <a:p>
            <a:pPr eaLnBrk="1" hangingPunct="1">
              <a:spcBef>
                <a:spcPct val="30000"/>
              </a:spcBef>
              <a:buClrTx/>
              <a:buSzTx/>
              <a:buFontTx/>
              <a:buNone/>
            </a:pPr>
            <a:r>
              <a:rPr lang="en-US" altLang="en-US" sz="1600" b="1">
                <a:latin typeface="Times" pitchFamily="2" charset="0"/>
              </a:rPr>
              <a:t>In 1971 Phillip Johnson and a renowned acoustical consultant were commissioned to redesign the interior of the hall. By converting the room to a more traditional rectangular shape and by incorporating large, solid ornamental reflecting panels, the acoustic results were made far superior; today the hall is now considered one of the foremost symphony halls in the world- But the mistake cost over 4.5 million just to correct!</a:t>
            </a:r>
          </a:p>
        </p:txBody>
      </p:sp>
    </p:spTree>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E28C611B-ABF8-E24F-968F-6F99B9D61851}"/>
              </a:ext>
            </a:extLst>
          </p:cNvPr>
          <p:cNvSpPr>
            <a:spLocks noGrp="1" noChangeArrowheads="1"/>
          </p:cNvSpPr>
          <p:nvPr>
            <p:ph type="title"/>
          </p:nvPr>
        </p:nvSpPr>
        <p:spPr>
          <a:xfrm>
            <a:off x="-76200" y="-748026"/>
            <a:ext cx="10439400" cy="1295400"/>
          </a:xfrm>
        </p:spPr>
        <p:txBody>
          <a:bodyPr/>
          <a:lstStyle/>
          <a:p>
            <a:pPr eaLnBrk="1" hangingPunct="1"/>
            <a:r>
              <a:rPr lang="en-US" altLang="en-US" sz="2800" b="1" dirty="0">
                <a:solidFill>
                  <a:srgbClr val="E53124"/>
                </a:solidFill>
              </a:rPr>
              <a:t>ACOUSTICS</a:t>
            </a:r>
            <a:r>
              <a:rPr lang="en-US" altLang="en-US" sz="3200" dirty="0">
                <a:solidFill>
                  <a:srgbClr val="E53124"/>
                </a:solidFill>
              </a:rPr>
              <a:t> </a:t>
            </a:r>
            <a:r>
              <a:rPr lang="en-US" altLang="en-US" sz="1800" dirty="0"/>
              <a:t>Buildings are perceived not just with the eyes, but multiple senses.</a:t>
            </a:r>
            <a:r>
              <a:rPr lang="en-US" altLang="en-US" dirty="0"/>
              <a:t> </a:t>
            </a:r>
          </a:p>
        </p:txBody>
      </p:sp>
      <p:pic>
        <p:nvPicPr>
          <p:cNvPr id="63491" name="Picture 5" descr="Boston Symphony Hall interior. The first building ever that was entirely acoustically planned. ">
            <a:extLst>
              <a:ext uri="{FF2B5EF4-FFF2-40B4-BE49-F238E27FC236}">
                <a16:creationId xmlns:a16="http://schemas.microsoft.com/office/drawing/2014/main" id="{B0111E5F-3E94-E14C-B285-CB84F51B52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84144"/>
            <a:ext cx="43434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Text Box 7">
            <a:extLst>
              <a:ext uri="{FF2B5EF4-FFF2-40B4-BE49-F238E27FC236}">
                <a16:creationId xmlns:a16="http://schemas.microsoft.com/office/drawing/2014/main" id="{5B1FE57C-F771-D242-B53F-2EC5425D0927}"/>
              </a:ext>
            </a:extLst>
          </p:cNvPr>
          <p:cNvSpPr txBox="1">
            <a:spLocks noChangeArrowheads="1"/>
          </p:cNvSpPr>
          <p:nvPr/>
        </p:nvSpPr>
        <p:spPr bwMode="auto">
          <a:xfrm>
            <a:off x="152401" y="3824244"/>
            <a:ext cx="7315200" cy="8771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a:spcBef>
                <a:spcPct val="50000"/>
              </a:spcBef>
              <a:buClrTx/>
              <a:buSzTx/>
              <a:buFontTx/>
              <a:buNone/>
            </a:pPr>
            <a:r>
              <a:rPr lang="en-US" altLang="en-US" sz="2400" b="1" dirty="0">
                <a:solidFill>
                  <a:srgbClr val="C00000"/>
                </a:solidFill>
                <a:latin typeface="Times" pitchFamily="2" charset="0"/>
              </a:rPr>
              <a:t>Boston Symphony Hall - </a:t>
            </a:r>
            <a:r>
              <a:rPr lang="en-US" altLang="en-US" sz="2400" dirty="0">
                <a:solidFill>
                  <a:srgbClr val="C00000"/>
                </a:solidFill>
                <a:latin typeface="Times" pitchFamily="2" charset="0"/>
              </a:rPr>
              <a:t>Superior Acoustics.</a:t>
            </a:r>
            <a:endParaRPr lang="en-US" altLang="en-US" sz="2400" b="1" dirty="0">
              <a:solidFill>
                <a:srgbClr val="C00000"/>
              </a:solidFill>
              <a:latin typeface="Times" pitchFamily="2" charset="0"/>
            </a:endParaRPr>
          </a:p>
          <a:p>
            <a:pPr>
              <a:spcBef>
                <a:spcPct val="50000"/>
              </a:spcBef>
              <a:buClrTx/>
              <a:buSzTx/>
              <a:buFontTx/>
              <a:buNone/>
            </a:pPr>
            <a:r>
              <a:rPr lang="en-US" altLang="en-US" sz="1800" b="1" dirty="0">
                <a:latin typeface="Times" pitchFamily="2" charset="0"/>
              </a:rPr>
              <a:t>The first building ever that was entirely acoustically planned. </a:t>
            </a:r>
          </a:p>
        </p:txBody>
      </p:sp>
      <p:sp>
        <p:nvSpPr>
          <p:cNvPr id="63494" name="Text Box 11">
            <a:extLst>
              <a:ext uri="{FF2B5EF4-FFF2-40B4-BE49-F238E27FC236}">
                <a16:creationId xmlns:a16="http://schemas.microsoft.com/office/drawing/2014/main" id="{B0D561B2-8EED-4149-BAA1-F579E7E1B32E}"/>
              </a:ext>
            </a:extLst>
          </p:cNvPr>
          <p:cNvSpPr txBox="1">
            <a:spLocks noChangeArrowheads="1"/>
          </p:cNvSpPr>
          <p:nvPr/>
        </p:nvSpPr>
        <p:spPr bwMode="auto">
          <a:xfrm>
            <a:off x="76200" y="4772071"/>
            <a:ext cx="8991600" cy="2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800" dirty="0">
                <a:latin typeface="Times" pitchFamily="2" charset="0"/>
              </a:rPr>
              <a:t>A room's acoustics are governed by the design of that room because of the physics of sound waves. In an enclosed space, musical sound reflects off surfaces: ceilings, floors, and balconies. Simply put, acoustics is inseparable from architecture.</a:t>
            </a:r>
          </a:p>
          <a:p>
            <a:pPr eaLnBrk="1" hangingPunct="1">
              <a:spcBef>
                <a:spcPct val="30000"/>
              </a:spcBef>
              <a:buClrTx/>
              <a:buSzTx/>
              <a:buFontTx/>
              <a:buNone/>
            </a:pPr>
            <a:r>
              <a:rPr lang="en-US" altLang="en-US" sz="1800" dirty="0">
                <a:latin typeface="Times" pitchFamily="2" charset="0"/>
              </a:rPr>
              <a:t>The classic "</a:t>
            </a:r>
            <a:r>
              <a:rPr lang="en-US" altLang="en-US" sz="1800" b="1" dirty="0">
                <a:latin typeface="Times" pitchFamily="2" charset="0"/>
              </a:rPr>
              <a:t>shoebox</a:t>
            </a:r>
            <a:r>
              <a:rPr lang="ja-JP" altLang="en-US" sz="1800">
                <a:latin typeface="Times" pitchFamily="2" charset="0"/>
              </a:rPr>
              <a:t>”</a:t>
            </a:r>
            <a:r>
              <a:rPr lang="en-US" altLang="ja-JP" sz="1800" dirty="0">
                <a:latin typeface="Times" pitchFamily="2" charset="0"/>
              </a:rPr>
              <a:t> shaped music halls have long been touted for warmth, presence, immediacy, strong bass, good balance, clarity, and envelopment—the buzz words of popular acoustics. They share certain architectural characteristics: narrow width, high ceilings, and the use of massive materials such as plaster and brick that provides hard, non-absorbent surfaces.</a:t>
            </a:r>
            <a:endParaRPr lang="en-US" altLang="en-US" sz="1600" dirty="0">
              <a:latin typeface="Times" pitchFamily="2" charset="0"/>
            </a:endParaRPr>
          </a:p>
        </p:txBody>
      </p:sp>
      <p:pic>
        <p:nvPicPr>
          <p:cNvPr id="63495" name="Picture 8" descr="Boston Symphony Hall interior. ">
            <a:extLst>
              <a:ext uri="{FF2B5EF4-FFF2-40B4-BE49-F238E27FC236}">
                <a16:creationId xmlns:a16="http://schemas.microsoft.com/office/drawing/2014/main" id="{04020E52-084E-2D43-8680-1E29DEDA01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3113" y="511947"/>
            <a:ext cx="2387600"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Picture 9" descr="Boston Symphony Hall exterior entry.">
            <a:extLst>
              <a:ext uri="{FF2B5EF4-FFF2-40B4-BE49-F238E27FC236}">
                <a16:creationId xmlns:a16="http://schemas.microsoft.com/office/drawing/2014/main" id="{9929070E-442B-5D44-97E8-4A46611229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7601" y="511947"/>
            <a:ext cx="12319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10">
            <a:extLst>
              <a:ext uri="{FF2B5EF4-FFF2-40B4-BE49-F238E27FC236}">
                <a16:creationId xmlns:a16="http://schemas.microsoft.com/office/drawing/2014/main" id="{D4FF35BF-5A24-DF47-91DD-FDE4ACB0EF36}"/>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1363"/>
          <a:stretch>
            <a:fillRect/>
          </a:stretch>
        </p:blipFill>
        <p:spPr bwMode="auto">
          <a:xfrm>
            <a:off x="6620163" y="2161387"/>
            <a:ext cx="2371436"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DE70433-2527-D947-8DDF-87095C45206E}"/>
              </a:ext>
            </a:extLst>
          </p:cNvPr>
          <p:cNvSpPr>
            <a:spLocks noGrp="1" noChangeArrowheads="1"/>
          </p:cNvSpPr>
          <p:nvPr>
            <p:ph type="title"/>
          </p:nvPr>
        </p:nvSpPr>
        <p:spPr>
          <a:xfrm>
            <a:off x="2209800" y="-381000"/>
            <a:ext cx="6477000" cy="1066800"/>
          </a:xfrm>
        </p:spPr>
        <p:txBody>
          <a:bodyPr/>
          <a:lstStyle/>
          <a:p>
            <a:pPr eaLnBrk="1" hangingPunct="1"/>
            <a:r>
              <a:rPr lang="en-US" altLang="en-US" dirty="0">
                <a:solidFill>
                  <a:srgbClr val="E53124"/>
                </a:solidFill>
              </a:rPr>
              <a:t>LINE- Horizontal</a:t>
            </a:r>
          </a:p>
        </p:txBody>
      </p:sp>
      <p:pic>
        <p:nvPicPr>
          <p:cNvPr id="8195" name="Picture 5" descr="Frank Lloyd Wright's Robie house. exterior.">
            <a:extLst>
              <a:ext uri="{FF2B5EF4-FFF2-40B4-BE49-F238E27FC236}">
                <a16:creationId xmlns:a16="http://schemas.microsoft.com/office/drawing/2014/main" id="{6778FFE5-5F7B-8849-977F-78B1ECC49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1900" y="533400"/>
            <a:ext cx="6464300"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 Box 6">
            <a:extLst>
              <a:ext uri="{FF2B5EF4-FFF2-40B4-BE49-F238E27FC236}">
                <a16:creationId xmlns:a16="http://schemas.microsoft.com/office/drawing/2014/main" id="{54C5387F-D2A9-C64A-A668-439F0345572F}"/>
              </a:ext>
            </a:extLst>
          </p:cNvPr>
          <p:cNvSpPr txBox="1">
            <a:spLocks noChangeArrowheads="1"/>
          </p:cNvSpPr>
          <p:nvPr/>
        </p:nvSpPr>
        <p:spPr bwMode="auto">
          <a:xfrm>
            <a:off x="0" y="5029200"/>
            <a:ext cx="9144000"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2000">
                <a:latin typeface="Times" pitchFamily="2" charset="0"/>
              </a:rPr>
              <a:t>Horizontal lines in architecture can suggest a feeling of rest or repose. Objects parallel to the earth feel at rest in relation to gravity. Therefore compositions in which horizontal lines dominate tend to be quiet and restful in feeling. One of the hallmarks of Frank Lloyd Wright's architectural style is its use of strong horizontal elements which stress the relationship of the structure to the land. Wright exploited this technique extensively to convey a sense of domestic tranquility in his work.</a:t>
            </a:r>
          </a:p>
          <a:p>
            <a:pPr>
              <a:spcBef>
                <a:spcPct val="50000"/>
              </a:spcBef>
              <a:buClrTx/>
              <a:buSzTx/>
              <a:buFontTx/>
              <a:buNone/>
            </a:pPr>
            <a:endParaRPr lang="en-US" altLang="en-US" sz="2000">
              <a:latin typeface="Times" pitchFamily="2" charset="0"/>
            </a:endParaRPr>
          </a:p>
        </p:txBody>
      </p:sp>
    </p:spTree>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5" descr="the Royal Albert Hall in London. A classic example of a building where almost everything was done wrong in terms of acoustics, as it was built with curved walls and ceiling! It is covered by a massive ellipsoidal dome, making it a visually stunning, but functionally, an acoustical nightmare!&#10;">
            <a:extLst>
              <a:ext uri="{FF2B5EF4-FFF2-40B4-BE49-F238E27FC236}">
                <a16:creationId xmlns:a16="http://schemas.microsoft.com/office/drawing/2014/main" id="{CC4CD15B-8E81-8549-9E75-89B32A304B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833" b="5196"/>
          <a:stretch>
            <a:fillRect/>
          </a:stretch>
        </p:blipFill>
        <p:spPr bwMode="auto">
          <a:xfrm>
            <a:off x="0" y="0"/>
            <a:ext cx="9144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6" name="Rectangle 2">
            <a:extLst>
              <a:ext uri="{FF2B5EF4-FFF2-40B4-BE49-F238E27FC236}">
                <a16:creationId xmlns:a16="http://schemas.microsoft.com/office/drawing/2014/main" id="{AE4A36A8-6B98-9145-B1D7-3455FC10464A}"/>
              </a:ext>
            </a:extLst>
          </p:cNvPr>
          <p:cNvSpPr>
            <a:spLocks noGrp="1" noChangeArrowheads="1"/>
          </p:cNvSpPr>
          <p:nvPr>
            <p:ph type="title"/>
          </p:nvPr>
        </p:nvSpPr>
        <p:spPr>
          <a:xfrm>
            <a:off x="-76200" y="-685800"/>
            <a:ext cx="6629400" cy="1219200"/>
          </a:xfrm>
          <a:solidFill>
            <a:schemeClr val="bg1">
              <a:alpha val="63000"/>
            </a:schemeClr>
          </a:solidFill>
        </p:spPr>
        <p:txBody>
          <a:bodyPr/>
          <a:lstStyle/>
          <a:p>
            <a:pPr eaLnBrk="1" hangingPunct="1">
              <a:defRPr/>
            </a:pPr>
            <a:r>
              <a:rPr lang="en-US" altLang="en-US" sz="3600" dirty="0">
                <a:solidFill>
                  <a:srgbClr val="E53124"/>
                </a:solidFill>
                <a:effectLst>
                  <a:outerShdw blurRad="38100" dist="38100" dir="2700000" algn="tl">
                    <a:srgbClr val="000000"/>
                  </a:outerShdw>
                </a:effectLst>
              </a:rPr>
              <a:t>ACOUSTIC DISASTER…</a:t>
            </a:r>
            <a:endParaRPr lang="en-US" altLang="en-US" dirty="0">
              <a:solidFill>
                <a:srgbClr val="E53124"/>
              </a:solidFill>
            </a:endParaRPr>
          </a:p>
        </p:txBody>
      </p:sp>
      <p:sp>
        <p:nvSpPr>
          <p:cNvPr id="64516" name="Text Box 7">
            <a:extLst>
              <a:ext uri="{FF2B5EF4-FFF2-40B4-BE49-F238E27FC236}">
                <a16:creationId xmlns:a16="http://schemas.microsoft.com/office/drawing/2014/main" id="{588E1183-AB06-A94E-9406-F013ADA421F1}"/>
              </a:ext>
            </a:extLst>
          </p:cNvPr>
          <p:cNvSpPr txBox="1">
            <a:spLocks noChangeArrowheads="1"/>
          </p:cNvSpPr>
          <p:nvPr/>
        </p:nvSpPr>
        <p:spPr bwMode="auto">
          <a:xfrm>
            <a:off x="0" y="4648200"/>
            <a:ext cx="922020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600">
                <a:latin typeface="Times" pitchFamily="2" charset="0"/>
              </a:rPr>
              <a:t>A classic example of a building where almost everything was done wrong in terms of acoustics, is the Royal Albert Hall in London. Because of its curved walls and ceiling this building actually turned out to be a acoustical nightmare! The building, a huge oval in plan view, is covered by an ellipsoidal dome, so there are curved surfaces in both in the plan and the dome. The problem was combination of its curves and its size.  The results were that portions of the audience heard clear reflected images one fifth of a second late; well over the acceptable limit for echoes. Eventually a solution was developed to solve the problem by hanging a heavy drapery overhead to absorb the bulk of the sound formerly reflected by the dome…Later on we will see some brilliant examples of  the first ancient theaters and amphitheaters of the Greeks and Romans, in which they masterfully manipulated sound well over 1400 years ago!</a:t>
            </a:r>
            <a:endParaRPr lang="en-US" altLang="en-US" sz="1200">
              <a:latin typeface="Times" pitchFamily="2" charset="0"/>
            </a:endParaRPr>
          </a:p>
        </p:txBody>
      </p:sp>
    </p:spTree>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70EBA141-EB7D-AC4B-8E79-579572273642}"/>
              </a:ext>
            </a:extLst>
          </p:cNvPr>
          <p:cNvSpPr>
            <a:spLocks noGrp="1" noChangeArrowheads="1"/>
          </p:cNvSpPr>
          <p:nvPr>
            <p:ph type="ctrTitle"/>
          </p:nvPr>
        </p:nvSpPr>
        <p:spPr>
          <a:xfrm>
            <a:off x="2476500" y="2819400"/>
            <a:ext cx="4191000" cy="1219200"/>
          </a:xfrm>
        </p:spPr>
        <p:txBody>
          <a:bodyPr/>
          <a:lstStyle/>
          <a:p>
            <a:pPr algn="ctr" eaLnBrk="1" hangingPunct="1"/>
            <a:r>
              <a:rPr lang="en-US" altLang="en-US" sz="6000" dirty="0">
                <a:solidFill>
                  <a:schemeClr val="hlink"/>
                </a:solidFill>
                <a:latin typeface="Lucida Grande" panose="020B0600040502020204" pitchFamily="34" charset="0"/>
              </a:rPr>
              <a:t>THE END</a:t>
            </a:r>
            <a:br>
              <a:rPr lang="en-US" altLang="en-US" sz="6000" dirty="0">
                <a:solidFill>
                  <a:schemeClr val="hlink"/>
                </a:solidFill>
                <a:latin typeface="Lucida Grande" panose="020B0600040502020204" pitchFamily="34" charset="0"/>
              </a:rPr>
            </a:br>
            <a:endParaRPr lang="en-US" altLang="en-US" sz="2000" dirty="0">
              <a:solidFill>
                <a:srgbClr val="000000"/>
              </a:solidFill>
              <a:latin typeface="Lucida Grande" panose="020B06000405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igh Court @ Chandigarh, by Le Corbusier">
            <a:extLst>
              <a:ext uri="{FF2B5EF4-FFF2-40B4-BE49-F238E27FC236}">
                <a16:creationId xmlns:a16="http://schemas.microsoft.com/office/drawing/2014/main" id="{2FC445B6-A396-D546-89A4-B5158CCC81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12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a:extLst>
              <a:ext uri="{FF2B5EF4-FFF2-40B4-BE49-F238E27FC236}">
                <a16:creationId xmlns:a16="http://schemas.microsoft.com/office/drawing/2014/main" id="{FDF922CC-ED61-BF4C-9672-A4D0A58F6471}"/>
              </a:ext>
            </a:extLst>
          </p:cNvPr>
          <p:cNvSpPr>
            <a:spLocks noGrp="1" noChangeArrowheads="1"/>
          </p:cNvSpPr>
          <p:nvPr>
            <p:ph type="title" idx="4294967295"/>
          </p:nvPr>
        </p:nvSpPr>
        <p:spPr>
          <a:xfrm>
            <a:off x="304800" y="-762000"/>
            <a:ext cx="3429000" cy="2743200"/>
          </a:xfrm>
        </p:spPr>
        <p:txBody>
          <a:bodyPr/>
          <a:lstStyle/>
          <a:p>
            <a:pPr eaLnBrk="1" hangingPunct="1"/>
            <a:r>
              <a:rPr lang="en-US" altLang="en-US" sz="3600" b="1" dirty="0">
                <a:latin typeface="Arial Unicode MS" panose="020B0604020202020204" pitchFamily="34" charset="-128"/>
              </a:rPr>
              <a:t>High Court @ Chandigarh,</a:t>
            </a:r>
            <a:br>
              <a:rPr lang="en-US" altLang="en-US" sz="3600" b="1" dirty="0">
                <a:latin typeface="Arial Unicode MS" panose="020B0604020202020204" pitchFamily="34" charset="-128"/>
              </a:rPr>
            </a:br>
            <a:r>
              <a:rPr lang="en-US" altLang="en-US" sz="3600" b="1" dirty="0">
                <a:latin typeface="Arial Unicode MS" panose="020B0604020202020204" pitchFamily="34" charset="-128"/>
              </a:rPr>
              <a:t> Le Corbusier</a:t>
            </a:r>
            <a:endParaRPr lang="en-US" altLang="en-US" b="1" dirty="0">
              <a:solidFill>
                <a:srgbClr val="E53124"/>
              </a:solidFill>
              <a:latin typeface="Arial Unicode MS" panose="020B0604020202020204" pitchFamily="34" charset="-128"/>
            </a:endParaRPr>
          </a:p>
        </p:txBody>
      </p:sp>
      <p:sp>
        <p:nvSpPr>
          <p:cNvPr id="9220" name="Text Box 4">
            <a:extLst>
              <a:ext uri="{FF2B5EF4-FFF2-40B4-BE49-F238E27FC236}">
                <a16:creationId xmlns:a16="http://schemas.microsoft.com/office/drawing/2014/main" id="{745EF16E-0564-2C4A-AE6A-ADA35D45E501}"/>
              </a:ext>
            </a:extLst>
          </p:cNvPr>
          <p:cNvSpPr txBox="1">
            <a:spLocks noChangeArrowheads="1"/>
          </p:cNvSpPr>
          <p:nvPr/>
        </p:nvSpPr>
        <p:spPr bwMode="auto">
          <a:xfrm>
            <a:off x="0" y="5165725"/>
            <a:ext cx="79248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2000" b="1">
                <a:latin typeface="Times" pitchFamily="2" charset="0"/>
              </a:rPr>
              <a:t>Horizontal and vertical lines in combination communicate stability and solidity. Rectilinear forms stay put in relation to gravity, and are not likely to tip over. This stability suggests permanence, reliability and safety. Above is an excellent example of horizontal and vertical element utilized together.</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F61B1FFC-686A-A247-9947-D69C8AB33B50}"/>
              </a:ext>
            </a:extLst>
          </p:cNvPr>
          <p:cNvSpPr>
            <a:spLocks noGrp="1" noChangeArrowheads="1"/>
          </p:cNvSpPr>
          <p:nvPr>
            <p:ph type="title"/>
          </p:nvPr>
        </p:nvSpPr>
        <p:spPr>
          <a:xfrm>
            <a:off x="304800" y="-304800"/>
            <a:ext cx="3854450" cy="1509713"/>
          </a:xfrm>
        </p:spPr>
        <p:txBody>
          <a:bodyPr/>
          <a:lstStyle/>
          <a:p>
            <a:pPr eaLnBrk="1" hangingPunct="1"/>
            <a:r>
              <a:rPr lang="en-US" altLang="en-US" b="1">
                <a:solidFill>
                  <a:srgbClr val="E53124"/>
                </a:solidFill>
              </a:rPr>
              <a:t>LINE- </a:t>
            </a:r>
            <a:r>
              <a:rPr lang="en-US" altLang="en-US" sz="3600" b="1">
                <a:solidFill>
                  <a:srgbClr val="E53124"/>
                </a:solidFill>
              </a:rPr>
              <a:t>Diagonal</a:t>
            </a:r>
            <a:endParaRPr lang="en-US" altLang="en-US" b="1">
              <a:solidFill>
                <a:srgbClr val="E53124"/>
              </a:solidFill>
            </a:endParaRPr>
          </a:p>
        </p:txBody>
      </p:sp>
      <p:pic>
        <p:nvPicPr>
          <p:cNvPr id="10243" name="Picture 4" descr="Salisbury cathedrals ribbed vault ceiling.">
            <a:extLst>
              <a:ext uri="{FF2B5EF4-FFF2-40B4-BE49-F238E27FC236}">
                <a16:creationId xmlns:a16="http://schemas.microsoft.com/office/drawing/2014/main" id="{4F31EBCE-CDA9-FF4E-AD67-7410F07A88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76200"/>
            <a:ext cx="4381500" cy="673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5">
            <a:extLst>
              <a:ext uri="{FF2B5EF4-FFF2-40B4-BE49-F238E27FC236}">
                <a16:creationId xmlns:a16="http://schemas.microsoft.com/office/drawing/2014/main" id="{14281FC2-8493-8940-BAE1-5987801E9B42}"/>
              </a:ext>
            </a:extLst>
          </p:cNvPr>
          <p:cNvSpPr txBox="1">
            <a:spLocks noChangeArrowheads="1"/>
          </p:cNvSpPr>
          <p:nvPr/>
        </p:nvSpPr>
        <p:spPr bwMode="auto">
          <a:xfrm>
            <a:off x="152400" y="1371600"/>
            <a:ext cx="4038600" cy="661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2000" b="1">
                <a:latin typeface="Times" pitchFamily="2" charset="0"/>
              </a:rPr>
              <a:t>Diagonal lines in design suggest a feeling of movement or direction. The gothic cathedral like the one above, often combined diagonal line and vertical lines to create a sense of a reaching up toward the heavens…</a:t>
            </a:r>
          </a:p>
          <a:p>
            <a:pPr eaLnBrk="1" hangingPunct="1">
              <a:spcBef>
                <a:spcPct val="30000"/>
              </a:spcBef>
              <a:buClrTx/>
              <a:buSzTx/>
              <a:buFontTx/>
              <a:buNone/>
            </a:pPr>
            <a:r>
              <a:rPr lang="en-US" altLang="en-US" sz="2000" b="1">
                <a:latin typeface="Times" pitchFamily="2" charset="0"/>
              </a:rPr>
              <a:t>Objects in a diagonal position generally appear unstable in relation to gravity; Being neither vertical nor horizontal, they appear as either about to fall, or to already be in motion. If a feeling of movement or speed or a feeling of activity is desired, diagonal lines can be used by architects to achieve this effect.</a:t>
            </a:r>
          </a:p>
          <a:p>
            <a:pPr eaLnBrk="1" hangingPunct="1">
              <a:spcBef>
                <a:spcPct val="30000"/>
              </a:spcBef>
              <a:buClrTx/>
              <a:buSzTx/>
              <a:buFontTx/>
              <a:buNone/>
            </a:pPr>
            <a:endParaRPr lang="en-US" altLang="en-US" sz="2000" b="1">
              <a:latin typeface="Times" pitchFamily="2" charset="0"/>
            </a:endParaRPr>
          </a:p>
          <a:p>
            <a:pPr eaLnBrk="1" hangingPunct="1">
              <a:spcBef>
                <a:spcPct val="30000"/>
              </a:spcBef>
              <a:buClrTx/>
              <a:buSzTx/>
              <a:buFontTx/>
              <a:buNone/>
            </a:pPr>
            <a:endParaRPr lang="en-US" altLang="en-US" sz="2000" b="1">
              <a:latin typeface="Times" pitchFamily="2" charset="0"/>
            </a:endParaRPr>
          </a:p>
          <a:p>
            <a:pPr>
              <a:spcBef>
                <a:spcPct val="50000"/>
              </a:spcBef>
              <a:buClrTx/>
              <a:buSzTx/>
              <a:buFontTx/>
              <a:buNone/>
            </a:pPr>
            <a:endParaRPr lang="en-US" altLang="en-US" sz="2000" b="1">
              <a:latin typeface="Times" pitchFamily="2" charset="0"/>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Frank L. Wrights Falling Water exterior.">
            <a:extLst>
              <a:ext uri="{FF2B5EF4-FFF2-40B4-BE49-F238E27FC236}">
                <a16:creationId xmlns:a16="http://schemas.microsoft.com/office/drawing/2014/main" id="{1F4DB235-69A6-E942-A255-9A014FAE1D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04800"/>
            <a:ext cx="8077200"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a:extLst>
              <a:ext uri="{FF2B5EF4-FFF2-40B4-BE49-F238E27FC236}">
                <a16:creationId xmlns:a16="http://schemas.microsoft.com/office/drawing/2014/main" id="{08F3B8FE-9F9D-CC4D-B403-B590BA3DC3EE}"/>
              </a:ext>
            </a:extLst>
          </p:cNvPr>
          <p:cNvSpPr>
            <a:spLocks noGrp="1" noChangeArrowheads="1"/>
          </p:cNvSpPr>
          <p:nvPr>
            <p:ph type="title"/>
          </p:nvPr>
        </p:nvSpPr>
        <p:spPr>
          <a:xfrm>
            <a:off x="457200" y="0"/>
            <a:ext cx="6629400" cy="1143000"/>
          </a:xfrm>
          <a:solidFill>
            <a:schemeClr val="accent1"/>
          </a:solidFill>
        </p:spPr>
        <p:txBody>
          <a:bodyPr/>
          <a:lstStyle/>
          <a:p>
            <a:pPr eaLnBrk="1" hangingPunct="1"/>
            <a:r>
              <a:rPr lang="en-US" altLang="en-US" sz="3600" dirty="0">
                <a:solidFill>
                  <a:srgbClr val="E53124"/>
                </a:solidFill>
              </a:rPr>
              <a:t>SITE</a:t>
            </a:r>
            <a:r>
              <a:rPr lang="en-US" altLang="en-US" sz="4000" dirty="0">
                <a:solidFill>
                  <a:srgbClr val="E53124"/>
                </a:solidFill>
              </a:rPr>
              <a:t> - Falling Water-</a:t>
            </a:r>
            <a:r>
              <a:rPr lang="en-US" altLang="en-US" sz="2800" dirty="0"/>
              <a:t>House and setting are spectacularly integrated.</a:t>
            </a:r>
            <a:endParaRPr lang="en-US" altLang="en-US" dirty="0"/>
          </a:p>
        </p:txBody>
      </p:sp>
      <p:sp>
        <p:nvSpPr>
          <p:cNvPr id="11268" name="Text Box 5">
            <a:extLst>
              <a:ext uri="{FF2B5EF4-FFF2-40B4-BE49-F238E27FC236}">
                <a16:creationId xmlns:a16="http://schemas.microsoft.com/office/drawing/2014/main" id="{63F94FFB-F4B1-AB40-9044-9805B2CC4080}"/>
              </a:ext>
            </a:extLst>
          </p:cNvPr>
          <p:cNvSpPr txBox="1">
            <a:spLocks noChangeArrowheads="1"/>
          </p:cNvSpPr>
          <p:nvPr/>
        </p:nvSpPr>
        <p:spPr bwMode="auto">
          <a:xfrm>
            <a:off x="228600" y="5562600"/>
            <a:ext cx="8915400"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75000"/>
              <a:buFont typeface="Wingdings" pitchFamily="2" charset="2"/>
              <a:buChar char="n"/>
              <a:defRPr sz="3200">
                <a:solidFill>
                  <a:schemeClr val="tx1"/>
                </a:solidFill>
                <a:latin typeface="Helvetica" pitchFamily="2" charset="0"/>
                <a:ea typeface="MS PGothic" panose="020B0600070205080204" pitchFamily="34" charset="-128"/>
              </a:defRPr>
            </a:lvl1pPr>
            <a:lvl2pPr marL="742950" indent="-285750">
              <a:spcBef>
                <a:spcPct val="20000"/>
              </a:spcBef>
              <a:buClr>
                <a:schemeClr val="folHlink"/>
              </a:buClr>
              <a:buSzPct val="70000"/>
              <a:buFont typeface="Wingdings" pitchFamily="2" charset="2"/>
              <a:buChar char="n"/>
              <a:defRPr sz="2800">
                <a:solidFill>
                  <a:schemeClr val="tx1"/>
                </a:solidFill>
                <a:latin typeface="Helvetica" pitchFamily="2" charset="0"/>
                <a:ea typeface="MS PGothic" panose="020B0600070205080204" pitchFamily="34" charset="-128"/>
              </a:defRPr>
            </a:lvl2pPr>
            <a:lvl3pPr marL="1143000" indent="-228600">
              <a:spcBef>
                <a:spcPct val="20000"/>
              </a:spcBef>
              <a:buClr>
                <a:schemeClr val="tx2"/>
              </a:buClr>
              <a:buChar char="•"/>
              <a:defRPr sz="2400">
                <a:solidFill>
                  <a:schemeClr val="tx1"/>
                </a:solidFill>
                <a:latin typeface="Helvetica" pitchFamily="2" charset="0"/>
                <a:ea typeface="MS PGothic" panose="020B0600070205080204" pitchFamily="34" charset="-128"/>
              </a:defRPr>
            </a:lvl3pPr>
            <a:lvl4pPr marL="1600200" indent="-228600">
              <a:spcBef>
                <a:spcPct val="20000"/>
              </a:spcBef>
              <a:buClr>
                <a:schemeClr val="hlink"/>
              </a:buClr>
              <a:buChar char="•"/>
              <a:defRPr sz="2000">
                <a:solidFill>
                  <a:schemeClr val="tx1"/>
                </a:solidFill>
                <a:latin typeface="Helvetica" pitchFamily="2" charset="0"/>
                <a:ea typeface="MS PGothic" panose="020B0600070205080204" pitchFamily="34" charset="-128"/>
              </a:defRPr>
            </a:lvl4pPr>
            <a:lvl5pPr marL="2057400" indent="-228600">
              <a:spcBef>
                <a:spcPct val="20000"/>
              </a:spcBef>
              <a:buClr>
                <a:schemeClr val="tx1"/>
              </a:buClr>
              <a:buSzPct val="85000"/>
              <a:buChar char="•"/>
              <a:defRPr sz="2000">
                <a:solidFill>
                  <a:schemeClr val="tx1"/>
                </a:solidFill>
                <a:latin typeface="Helvetica" pitchFamily="2" charset="0"/>
                <a:ea typeface="MS PGothic" panose="020B0600070205080204" pitchFamily="34" charset="-128"/>
              </a:defRPr>
            </a:lvl5pPr>
            <a:lvl6pPr marL="25146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6pPr>
            <a:lvl7pPr marL="29718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7pPr>
            <a:lvl8pPr marL="34290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8pPr>
            <a:lvl9pPr marL="3886200" indent="-228600" eaLnBrk="0" fontAlgn="base" hangingPunct="0">
              <a:spcBef>
                <a:spcPct val="20000"/>
              </a:spcBef>
              <a:spcAft>
                <a:spcPct val="0"/>
              </a:spcAft>
              <a:buClr>
                <a:schemeClr val="tx1"/>
              </a:buClr>
              <a:buSzPct val="85000"/>
              <a:buChar char="•"/>
              <a:defRPr sz="2000">
                <a:solidFill>
                  <a:schemeClr val="tx1"/>
                </a:solidFill>
                <a:latin typeface="Helvetica" pitchFamily="2" charset="0"/>
                <a:ea typeface="MS PGothic" panose="020B0600070205080204" pitchFamily="34" charset="-128"/>
              </a:defRPr>
            </a:lvl9pPr>
          </a:lstStyle>
          <a:p>
            <a:pPr eaLnBrk="1" hangingPunct="1">
              <a:spcBef>
                <a:spcPct val="30000"/>
              </a:spcBef>
              <a:buClrTx/>
              <a:buSzTx/>
              <a:buFontTx/>
              <a:buNone/>
            </a:pPr>
            <a:r>
              <a:rPr lang="en-US" altLang="en-US" sz="1600">
                <a:latin typeface="Times" pitchFamily="2" charset="0"/>
              </a:rPr>
              <a:t>Wright also created strong contrasts between the rough vertical masonry piers (with textured stone slabs to imitate the natural rock and bark textures around it), and the smooth horizontal concrete floor slabs. The residence brilliantly integrates into into surroundings, actually becoming almost part of the waterfall in which is directly built over! Notice how Wright also successfully uses natural colors, textures and a low horizontal structure line to all help it blend into the nature around it…</a:t>
            </a:r>
          </a:p>
          <a:p>
            <a:pPr>
              <a:spcBef>
                <a:spcPct val="50000"/>
              </a:spcBef>
              <a:buClrTx/>
              <a:buSzTx/>
              <a:buFontTx/>
              <a:buNone/>
            </a:pPr>
            <a:endParaRPr lang="en-US" altLang="en-US" sz="1600">
              <a:latin typeface="Times" pitchFamily="2" charset="0"/>
            </a:endParaRPr>
          </a:p>
        </p:txBody>
      </p:sp>
    </p:spTree>
  </p:cSld>
  <p:clrMapOvr>
    <a:masterClrMapping/>
  </p:clrMapOvr>
  <p:transition>
    <p:fade/>
  </p:transition>
</p:sld>
</file>

<file path=ppt/theme/theme1.xml><?xml version="1.0" encoding="utf-8"?>
<a:theme xmlns:a="http://schemas.openxmlformats.org/drawingml/2006/main" name="Bold Stripes">
  <a:themeElements>
    <a:clrScheme name="Bold Stripes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fontScheme name="Bold Stripes">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2" charset="0"/>
          </a:defRPr>
        </a:defPPr>
      </a:lstStyle>
    </a:lnDef>
  </a:objectDefaults>
  <a:extraClrSchemeLst>
    <a:extraClrScheme>
      <a:clrScheme name="Bold Stripes 1">
        <a:dk1>
          <a:srgbClr val="356677"/>
        </a:dk1>
        <a:lt1>
          <a:srgbClr val="FFFFFF"/>
        </a:lt1>
        <a:dk2>
          <a:srgbClr val="3E798E"/>
        </a:dk2>
        <a:lt2>
          <a:srgbClr val="FFFFCC"/>
        </a:lt2>
        <a:accent1>
          <a:srgbClr val="7FA0B1"/>
        </a:accent1>
        <a:accent2>
          <a:srgbClr val="3A7184"/>
        </a:accent2>
        <a:accent3>
          <a:srgbClr val="AFBEC6"/>
        </a:accent3>
        <a:accent4>
          <a:srgbClr val="DADADA"/>
        </a:accent4>
        <a:accent5>
          <a:srgbClr val="C0CDD5"/>
        </a:accent5>
        <a:accent6>
          <a:srgbClr val="346677"/>
        </a:accent6>
        <a:hlink>
          <a:srgbClr val="FFBF0B"/>
        </a:hlink>
        <a:folHlink>
          <a:srgbClr val="CC9900"/>
        </a:folHlink>
      </a:clrScheme>
      <a:clrMap bg1="dk2" tx1="lt1" bg2="dk1" tx2="lt2" accent1="accent1" accent2="accent2" accent3="accent3" accent4="accent4" accent5="accent5" accent6="accent6" hlink="hlink" folHlink="folHlink"/>
    </a:extraClrScheme>
    <a:extraClrScheme>
      <a:clrScheme name="Bold Stripes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clrMap bg1="lt1" tx1="dk1" bg2="lt2" tx2="dk2" accent1="accent1" accent2="accent2" accent3="accent3" accent4="accent4" accent5="accent5" accent6="accent6" hlink="hlink" folHlink="folHlink"/>
    </a:extraClrScheme>
    <a:extraClrScheme>
      <a:clrScheme name="Bold Stripes 3">
        <a:dk1>
          <a:srgbClr val="000000"/>
        </a:dk1>
        <a:lt1>
          <a:srgbClr val="EAEAEA"/>
        </a:lt1>
        <a:dk2>
          <a:srgbClr val="000000"/>
        </a:dk2>
        <a:lt2>
          <a:srgbClr val="EAEAEA"/>
        </a:lt2>
        <a:accent1>
          <a:srgbClr val="FFFFFF"/>
        </a:accent1>
        <a:accent2>
          <a:srgbClr val="DDDDDD"/>
        </a:accent2>
        <a:accent3>
          <a:srgbClr val="F3F3F3"/>
        </a:accent3>
        <a:accent4>
          <a:srgbClr val="000000"/>
        </a:accent4>
        <a:accent5>
          <a:srgbClr val="FFFFFF"/>
        </a:accent5>
        <a:accent6>
          <a:srgbClr val="C8C8C8"/>
        </a:accent6>
        <a:hlink>
          <a:srgbClr val="777777"/>
        </a:hlink>
        <a:folHlink>
          <a:srgbClr val="969696"/>
        </a:folHlink>
      </a:clrScheme>
      <a:clrMap bg1="lt1" tx1="dk1" bg2="lt2" tx2="dk2" accent1="accent1" accent2="accent2" accent3="accent3" accent4="accent4" accent5="accent5" accent6="accent6" hlink="hlink" folHlink="folHlink"/>
    </a:extraClrScheme>
    <a:extraClrScheme>
      <a:clrScheme name="Bold Stripes 4">
        <a:dk1>
          <a:srgbClr val="492417"/>
        </a:dk1>
        <a:lt1>
          <a:srgbClr val="D4D5C3"/>
        </a:lt1>
        <a:dk2>
          <a:srgbClr val="6E4900"/>
        </a:dk2>
        <a:lt2>
          <a:srgbClr val="B9BA9C"/>
        </a:lt2>
        <a:accent1>
          <a:srgbClr val="DBD8CF"/>
        </a:accent1>
        <a:accent2>
          <a:srgbClr val="C7C8B0"/>
        </a:accent2>
        <a:accent3>
          <a:srgbClr val="E6E7DE"/>
        </a:accent3>
        <a:accent4>
          <a:srgbClr val="3D1D12"/>
        </a:accent4>
        <a:accent5>
          <a:srgbClr val="EAE9E4"/>
        </a:accent5>
        <a:accent6>
          <a:srgbClr val="B4B59F"/>
        </a:accent6>
        <a:hlink>
          <a:srgbClr val="CC9900"/>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Macintosh HD:Applications:School + Work APz:Microsoft Office X:Templates:Presentations:Designs:Bold Stripes</Template>
  <TotalTime>3874</TotalTime>
  <Words>13296</Words>
  <Application>Microsoft Macintosh PowerPoint</Application>
  <PresentationFormat>On-screen Show (4:3)</PresentationFormat>
  <Paragraphs>568</Paragraphs>
  <Slides>61</Slides>
  <Notes>61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Arial Unicode MS</vt:lpstr>
      <vt:lpstr>Arial</vt:lpstr>
      <vt:lpstr>Helvetica</vt:lpstr>
      <vt:lpstr>Lucida Grande</vt:lpstr>
      <vt:lpstr>Times</vt:lpstr>
      <vt:lpstr>Wingdings</vt:lpstr>
      <vt:lpstr>Bold Stripes</vt:lpstr>
      <vt:lpstr>ANALYZING ARCHITECTURE</vt:lpstr>
      <vt:lpstr>Design Elements of Arch/Art</vt:lpstr>
      <vt:lpstr>Perhaps the easiest element to recognize and perfect for the towers and skyscrapers is the element of line.  Vertical lines communicate a feeling of loftiness and spirituality. Erect lines seem to extend upwards beyond human reach, toward the sky. They often dominate public architecture, from cathedrals to corporate headquarters. Extended perpendicular lines suggest an overpowering grandeur, beyond ordinary human measure.  </vt:lpstr>
      <vt:lpstr>John Hancock Bldg,   1965-70</vt:lpstr>
      <vt:lpstr>Woolworth Bldg, Cass Gilbert. 1913</vt:lpstr>
      <vt:lpstr>LINE- Horizontal</vt:lpstr>
      <vt:lpstr>High Court @ Chandigarh,  Le Corbusier</vt:lpstr>
      <vt:lpstr>LINE- Diagonal</vt:lpstr>
      <vt:lpstr>SITE - Falling Water-House and setting are spectacularly integrated.</vt:lpstr>
      <vt:lpstr>SITE &amp; SPACE &amp; PROXIMITY</vt:lpstr>
      <vt:lpstr>PROXIMITY</vt:lpstr>
      <vt:lpstr>SHAPE AND MASS</vt:lpstr>
      <vt:lpstr>SHAPE: TWA Terminal at JFK by  Eero Saarinen.</vt:lpstr>
      <vt:lpstr>SHAPE L'unité d'habitation, Marseille by  Le Corbusier.</vt:lpstr>
      <vt:lpstr>SHAPE</vt:lpstr>
      <vt:lpstr>LIGHT</vt:lpstr>
      <vt:lpstr>Seagrams Building 1954 Mies van der Rohe &amp; Philip Johnson. </vt:lpstr>
      <vt:lpstr>Johnson: expert in stylish high rises. </vt:lpstr>
      <vt:lpstr>SITE and LIGHT</vt:lpstr>
      <vt:lpstr>Philip Johnson House, 1945-49</vt:lpstr>
      <vt:lpstr>Philip Johnson House, 1949</vt:lpstr>
      <vt:lpstr>A Masterpiece of Light, Shape &amp; Mass</vt:lpstr>
      <vt:lpstr>SCALE</vt:lpstr>
      <vt:lpstr>MASS- WEIGHT- SCALE</vt:lpstr>
      <vt:lpstr>MASS- WEIGHT</vt:lpstr>
      <vt:lpstr>PROPORTION  BALANCE / HARMONY</vt:lpstr>
      <vt:lpstr>GOLDEN MEAN</vt:lpstr>
      <vt:lpstr>The Formula…</vt:lpstr>
      <vt:lpstr>Golden ratio has been used for centuries… </vt:lpstr>
      <vt:lpstr>Parthenon &amp; the Golden Mean</vt:lpstr>
      <vt:lpstr>Golden Mean in Architecture..</vt:lpstr>
      <vt:lpstr>Unite d’Habitation, Le Corbusier 1946. </vt:lpstr>
      <vt:lpstr>The Renaissance artists such as DaVinci  knew it as the Divine Proportion and used it for beauty and balance in the design of art. </vt:lpstr>
      <vt:lpstr>It also appears in the physical proportions of the human body, movements in the stock market and many other aspects of life and the universe… </vt:lpstr>
      <vt:lpstr>RHYTHM -PATTERN</vt:lpstr>
      <vt:lpstr>RHYTHM-PATTERN &amp; “Fenestration”…</vt:lpstr>
      <vt:lpstr>REPETITION</vt:lpstr>
      <vt:lpstr>Beinecke Rare Book Library, Yale University. 1963</vt:lpstr>
      <vt:lpstr>Beinecke Rare Book Library: The world balanced on a point?(The additional of Symbolism)…</vt:lpstr>
      <vt:lpstr>Mathematical symbolism in concrete..Geometry patterns in design…</vt:lpstr>
      <vt:lpstr>TEXTURE</vt:lpstr>
      <vt:lpstr>Arts &amp; Architecture Bldg. At Yale Univ.. Paul Rudolph. 1964</vt:lpstr>
      <vt:lpstr>Arts &amp; Arch. Bldg. at Yale University. </vt:lpstr>
      <vt:lpstr>Arts &amp; Architecture Bldg. At Yale University. Paul Rudolph. 1958-64</vt:lpstr>
      <vt:lpstr>Baker House Dormitory, MIT ,MA 1949 Alvar Aalto</vt:lpstr>
      <vt:lpstr>COLOR </vt:lpstr>
      <vt:lpstr>COLOR: Warm colors on the red-orange part of the color spectrum evoke a more heated-emotional response, while blue-green “cool” colors are perceived as restful or calming as in the smooth pastel like this fresco  of the ancient Minoans.</vt:lpstr>
      <vt:lpstr>ORNAMENT</vt:lpstr>
      <vt:lpstr>Paris Opera (exterior), by Charles Garnier; and the Papal chair of the Pope; St. Peters.</vt:lpstr>
      <vt:lpstr>Tassel Hotel,Town house Horta, 1893-Brussels, Belgium</vt:lpstr>
      <vt:lpstr>West Pediment on Zeus Temple…</vt:lpstr>
      <vt:lpstr>Steiner House, 1910 Adolf Loos</vt:lpstr>
      <vt:lpstr>Steiner House,  1910  Adolf Loos</vt:lpstr>
      <vt:lpstr>Carson House in  Eureka, CA by  S. &amp; J. Newsom. 1885</vt:lpstr>
      <vt:lpstr>Guaranty Bldg., Buffalo, NY  1895- Sullivan</vt:lpstr>
      <vt:lpstr>Notre Dame:Paris Roof over nave and base of spire</vt:lpstr>
      <vt:lpstr>Notre Dame: Gargoyles &amp; Grotesques</vt:lpstr>
      <vt:lpstr>Ornament and Acoustic Design…</vt:lpstr>
      <vt:lpstr>ACOUSTICS Buildings are perceived not just with the eyes, but multiple senses. </vt:lpstr>
      <vt:lpstr>ACOUSTIC DISASTER…</vt:lpstr>
      <vt:lpstr>THE END </vt:lpstr>
    </vt:vector>
  </TitlesOfParts>
  <Company>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visual elements of Architecture</dc:title>
  <dc:creator>Suzanne Delahanty</dc:creator>
  <cp:lastModifiedBy>Jazive Daniela Quinonez Beltran</cp:lastModifiedBy>
  <cp:revision>692</cp:revision>
  <dcterms:created xsi:type="dcterms:W3CDTF">2009-10-26T01:06:17Z</dcterms:created>
  <dcterms:modified xsi:type="dcterms:W3CDTF">2023-07-01T19:21:27Z</dcterms:modified>
</cp:coreProperties>
</file>