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31" r:id="rId1"/>
  </p:sldMasterIdLst>
  <p:notesMasterIdLst>
    <p:notesMasterId r:id="rId157"/>
  </p:notesMasterIdLst>
  <p:sldIdLst>
    <p:sldId id="526" r:id="rId2"/>
    <p:sldId id="257" r:id="rId3"/>
    <p:sldId id="369" r:id="rId4"/>
    <p:sldId id="525" r:id="rId5"/>
    <p:sldId id="370" r:id="rId6"/>
    <p:sldId id="371" r:id="rId7"/>
    <p:sldId id="372" r:id="rId8"/>
    <p:sldId id="373" r:id="rId9"/>
    <p:sldId id="374" r:id="rId10"/>
    <p:sldId id="375" r:id="rId11"/>
    <p:sldId id="376" r:id="rId12"/>
    <p:sldId id="377" r:id="rId13"/>
    <p:sldId id="378" r:id="rId14"/>
    <p:sldId id="379" r:id="rId15"/>
    <p:sldId id="381" r:id="rId16"/>
    <p:sldId id="380" r:id="rId17"/>
    <p:sldId id="382" r:id="rId18"/>
    <p:sldId id="383" r:id="rId19"/>
    <p:sldId id="384" r:id="rId20"/>
    <p:sldId id="385" r:id="rId21"/>
    <p:sldId id="386" r:id="rId22"/>
    <p:sldId id="387" r:id="rId23"/>
    <p:sldId id="388" r:id="rId24"/>
    <p:sldId id="389" r:id="rId25"/>
    <p:sldId id="390"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 id="404" r:id="rId39"/>
    <p:sldId id="405" r:id="rId40"/>
    <p:sldId id="406" r:id="rId41"/>
    <p:sldId id="407"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424" r:id="rId59"/>
    <p:sldId id="425" r:id="rId60"/>
    <p:sldId id="426" r:id="rId61"/>
    <p:sldId id="427" r:id="rId62"/>
    <p:sldId id="428" r:id="rId63"/>
    <p:sldId id="429" r:id="rId64"/>
    <p:sldId id="430" r:id="rId65"/>
    <p:sldId id="431" r:id="rId66"/>
    <p:sldId id="432" r:id="rId67"/>
    <p:sldId id="433" r:id="rId68"/>
    <p:sldId id="434" r:id="rId69"/>
    <p:sldId id="435" r:id="rId70"/>
    <p:sldId id="436" r:id="rId71"/>
    <p:sldId id="437" r:id="rId72"/>
    <p:sldId id="438" r:id="rId73"/>
    <p:sldId id="439" r:id="rId74"/>
    <p:sldId id="440" r:id="rId75"/>
    <p:sldId id="441" r:id="rId76"/>
    <p:sldId id="442" r:id="rId77"/>
    <p:sldId id="443" r:id="rId78"/>
    <p:sldId id="445" r:id="rId79"/>
    <p:sldId id="446" r:id="rId80"/>
    <p:sldId id="447" r:id="rId81"/>
    <p:sldId id="448" r:id="rId82"/>
    <p:sldId id="449" r:id="rId83"/>
    <p:sldId id="450" r:id="rId84"/>
    <p:sldId id="452" r:id="rId85"/>
    <p:sldId id="451" r:id="rId86"/>
    <p:sldId id="453" r:id="rId87"/>
    <p:sldId id="454" r:id="rId88"/>
    <p:sldId id="455" r:id="rId89"/>
    <p:sldId id="456" r:id="rId90"/>
    <p:sldId id="457" r:id="rId91"/>
    <p:sldId id="458" r:id="rId92"/>
    <p:sldId id="459" r:id="rId93"/>
    <p:sldId id="460" r:id="rId94"/>
    <p:sldId id="461" r:id="rId95"/>
    <p:sldId id="462" r:id="rId96"/>
    <p:sldId id="463" r:id="rId97"/>
    <p:sldId id="464" r:id="rId98"/>
    <p:sldId id="465" r:id="rId99"/>
    <p:sldId id="466" r:id="rId100"/>
    <p:sldId id="467" r:id="rId101"/>
    <p:sldId id="468" r:id="rId102"/>
    <p:sldId id="469" r:id="rId103"/>
    <p:sldId id="471" r:id="rId104"/>
    <p:sldId id="472" r:id="rId105"/>
    <p:sldId id="473" r:id="rId106"/>
    <p:sldId id="474" r:id="rId107"/>
    <p:sldId id="475" r:id="rId108"/>
    <p:sldId id="476" r:id="rId109"/>
    <p:sldId id="477" r:id="rId110"/>
    <p:sldId id="478" r:id="rId111"/>
    <p:sldId id="479" r:id="rId112"/>
    <p:sldId id="480" r:id="rId113"/>
    <p:sldId id="481" r:id="rId114"/>
    <p:sldId id="482" r:id="rId115"/>
    <p:sldId id="483" r:id="rId116"/>
    <p:sldId id="484" r:id="rId117"/>
    <p:sldId id="485" r:id="rId118"/>
    <p:sldId id="486" r:id="rId119"/>
    <p:sldId id="487" r:id="rId120"/>
    <p:sldId id="488" r:id="rId121"/>
    <p:sldId id="489" r:id="rId122"/>
    <p:sldId id="490" r:id="rId123"/>
    <p:sldId id="491" r:id="rId124"/>
    <p:sldId id="492" r:id="rId125"/>
    <p:sldId id="493" r:id="rId126"/>
    <p:sldId id="494" r:id="rId127"/>
    <p:sldId id="495" r:id="rId128"/>
    <p:sldId id="496" r:id="rId129"/>
    <p:sldId id="497" r:id="rId130"/>
    <p:sldId id="498" r:id="rId131"/>
    <p:sldId id="499" r:id="rId132"/>
    <p:sldId id="500" r:id="rId133"/>
    <p:sldId id="501" r:id="rId134"/>
    <p:sldId id="502" r:id="rId135"/>
    <p:sldId id="503" r:id="rId136"/>
    <p:sldId id="504" r:id="rId137"/>
    <p:sldId id="521" r:id="rId138"/>
    <p:sldId id="522" r:id="rId139"/>
    <p:sldId id="523" r:id="rId140"/>
    <p:sldId id="524" r:id="rId141"/>
    <p:sldId id="505" r:id="rId142"/>
    <p:sldId id="506" r:id="rId143"/>
    <p:sldId id="507" r:id="rId144"/>
    <p:sldId id="508" r:id="rId145"/>
    <p:sldId id="509" r:id="rId146"/>
    <p:sldId id="510" r:id="rId147"/>
    <p:sldId id="511" r:id="rId148"/>
    <p:sldId id="512" r:id="rId149"/>
    <p:sldId id="513" r:id="rId150"/>
    <p:sldId id="514" r:id="rId151"/>
    <p:sldId id="515" r:id="rId152"/>
    <p:sldId id="516" r:id="rId153"/>
    <p:sldId id="517" r:id="rId154"/>
    <p:sldId id="519" r:id="rId155"/>
    <p:sldId id="520" r:id="rId15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D" initials="CD" lastIdx="8" clrIdx="0">
    <p:extLst>
      <p:ext uri="{19B8F6BF-5375-455C-9EA6-DF929625EA0E}">
        <p15:presenceInfo xmlns:p15="http://schemas.microsoft.com/office/powerpoint/2012/main" userId="C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98F"/>
    <a:srgbClr val="003D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4" autoAdjust="0"/>
    <p:restoredTop sz="90923" autoAdjust="0"/>
  </p:normalViewPr>
  <p:slideViewPr>
    <p:cSldViewPr>
      <p:cViewPr varScale="1">
        <p:scale>
          <a:sx n="100" d="100"/>
          <a:sy n="100" d="100"/>
        </p:scale>
        <p:origin x="1888" y="160"/>
      </p:cViewPr>
      <p:guideLst>
        <p:guide orient="horz" pos="2160"/>
        <p:guide pos="2880"/>
      </p:guideLst>
    </p:cSldViewPr>
  </p:slideViewPr>
  <p:outlineViewPr>
    <p:cViewPr>
      <p:scale>
        <a:sx n="33" d="100"/>
        <a:sy n="33" d="100"/>
      </p:scale>
      <p:origin x="0" y="810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ＭＳ Ｐゴシック" pitchFamily="-128"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ＭＳ Ｐゴシック" pitchFamily="-128" charset="-128"/>
              </a:defRPr>
            </a:lvl1pPr>
          </a:lstStyle>
          <a:p>
            <a:pPr>
              <a:defRPr/>
            </a:pPr>
            <a:fld id="{A77F2F17-40EB-47C2-B4EB-46317B00DEDA}" type="datetimeFigureOut">
              <a:rPr lang="en-US"/>
              <a:pPr>
                <a:defRPr/>
              </a:pPr>
              <a:t>10/16/23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ＭＳ Ｐゴシック" pitchFamily="-128"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ea typeface="ＭＳ Ｐゴシック" pitchFamily="-128" charset="-128"/>
              </a:defRPr>
            </a:lvl1pPr>
          </a:lstStyle>
          <a:p>
            <a:pPr>
              <a:defRPr/>
            </a:pPr>
            <a:fld id="{61278F2E-F251-4216-9B05-E66403EB759F}" type="slidenum">
              <a:rPr lang="en-US"/>
              <a:pPr>
                <a:defRPr/>
              </a:pPr>
              <a:t>‹#›</a:t>
            </a:fld>
            <a:endParaRPr lang="en-US" dirty="0"/>
          </a:p>
        </p:txBody>
      </p:sp>
    </p:spTree>
    <p:extLst>
      <p:ext uri="{BB962C8B-B14F-4D97-AF65-F5344CB8AC3E}">
        <p14:creationId xmlns:p14="http://schemas.microsoft.com/office/powerpoint/2010/main" val="3937490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278F2E-F251-4216-9B05-E66403EB759F}" type="slidenum">
              <a:rPr lang="en-US" smtClean="0"/>
              <a:pPr>
                <a:defRPr/>
              </a:pPr>
              <a:t>1</a:t>
            </a:fld>
            <a:endParaRPr lang="en-US" dirty="0"/>
          </a:p>
        </p:txBody>
      </p:sp>
    </p:spTree>
    <p:extLst>
      <p:ext uri="{BB962C8B-B14F-4D97-AF65-F5344CB8AC3E}">
        <p14:creationId xmlns:p14="http://schemas.microsoft.com/office/powerpoint/2010/main" val="45943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12</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104</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105</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106</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107</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108</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109</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110</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111</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112</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113</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13</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114</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115</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116</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117</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118</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119</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120</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121</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122</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123</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14</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124</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125</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126</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127</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128</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129</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130</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131</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132</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133</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15</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134</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135</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136</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137</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138</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139</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140</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141</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142</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143</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16</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144</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145</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146</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147</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148</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149</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150</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151</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152</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153</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17</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154</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155</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18</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19</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20</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21</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2</a:t>
            </a:fld>
            <a:endParaRPr lang="en-US" dirty="0">
              <a:ea typeface="ＭＳ Ｐゴシック" pitchFamily="34" charset="-128"/>
            </a:endParaRPr>
          </a:p>
        </p:txBody>
      </p:sp>
    </p:spTree>
    <p:extLst>
      <p:ext uri="{BB962C8B-B14F-4D97-AF65-F5344CB8AC3E}">
        <p14:creationId xmlns:p14="http://schemas.microsoft.com/office/powerpoint/2010/main" val="264762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22</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23</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24</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278F2E-F251-4216-9B05-E66403EB759F}" type="slidenum">
              <a:rPr lang="en-US" smtClean="0"/>
              <a:pPr>
                <a:defRPr/>
              </a:pPr>
              <a:t>25</a:t>
            </a:fld>
            <a:endParaRPr lang="en-US" dirty="0"/>
          </a:p>
        </p:txBody>
      </p:sp>
    </p:spTree>
    <p:extLst>
      <p:ext uri="{BB962C8B-B14F-4D97-AF65-F5344CB8AC3E}">
        <p14:creationId xmlns:p14="http://schemas.microsoft.com/office/powerpoint/2010/main" val="4092501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26</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27</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29</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30</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31</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32</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3</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33</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34</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36</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37</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38</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39</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40</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41</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42</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43</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4</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44</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45</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46</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47</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48</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49</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50</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51</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52</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53</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5</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54</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55</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56</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57</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58</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59</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60</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61</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62</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63</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7</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64</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65</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66</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67</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68</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69</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70</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71</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72</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73</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9</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74</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75</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76</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77</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78</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79</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80</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81</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82</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83</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10</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84</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85</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86</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87</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88</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89</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90</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91</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92</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93</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11</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94</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95</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96</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97</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98</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99</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100</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101</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102</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9763A-FAEC-4310-B699-012E2D5D2D54}" type="slidenum">
              <a:rPr lang="en-US" smtClean="0">
                <a:ea typeface="ＭＳ Ｐゴシック" pitchFamily="34" charset="-128"/>
              </a:rPr>
              <a:pPr/>
              <a:t>103</a:t>
            </a:fld>
            <a:endParaRPr lang="en-US" dirty="0">
              <a:ea typeface="ＭＳ Ｐゴシック" pitchFamily="34" charset="-128"/>
            </a:endParaRPr>
          </a:p>
        </p:txBody>
      </p:sp>
    </p:spTree>
    <p:extLst>
      <p:ext uri="{BB962C8B-B14F-4D97-AF65-F5344CB8AC3E}">
        <p14:creationId xmlns:p14="http://schemas.microsoft.com/office/powerpoint/2010/main" val="289479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9526" y="0"/>
            <a:ext cx="9144000" cy="1371600"/>
          </a:xfrm>
          <a:prstGeom prst="rect">
            <a:avLst/>
          </a:prstGeom>
          <a:solidFill>
            <a:srgbClr val="30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mj-lt"/>
                <a:ea typeface="Verdana" pitchFamily="34" charset="0"/>
                <a:cs typeface="Arial" pitchFamily="34" charset="0"/>
              </a:defRPr>
            </a:lvl1pPr>
          </a:lstStyle>
          <a:p>
            <a:r>
              <a:rPr lang="en-US" dirty="0"/>
              <a:t>Click to edit Master title style</a:t>
            </a:r>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mj-lt"/>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mj-lt"/>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mj-lt"/>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30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sz="quarter" idx="16"/>
          </p:nvPr>
        </p:nvSpPr>
        <p:spPr>
          <a:xfrm>
            <a:off x="1600200" y="6285230"/>
            <a:ext cx="7543800" cy="572770"/>
          </a:xfrm>
          <a:solidFill>
            <a:srgbClr val="30398F"/>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12860907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30398F"/>
              </a:buClr>
              <a:buSzPct val="100000"/>
              <a:defRPr sz="2600">
                <a:latin typeface="Arial" pitchFamily="34" charset="0"/>
                <a:cs typeface="Arial" pitchFamily="34" charset="0"/>
              </a:defRPr>
            </a:lvl1pPr>
            <a:lvl2pPr>
              <a:buClr>
                <a:srgbClr val="30398F"/>
              </a:buClr>
              <a:defRPr sz="2400">
                <a:latin typeface="Arial" pitchFamily="34" charset="0"/>
                <a:cs typeface="Arial" pitchFamily="34" charset="0"/>
              </a:defRPr>
            </a:lvl2pPr>
            <a:lvl3pPr marL="1371600" indent="-457200">
              <a:buClr>
                <a:srgbClr val="30398F"/>
              </a:buClr>
              <a:buFont typeface="Wingdings" pitchFamily="2" charset="2"/>
              <a:buChar char="§"/>
              <a:defRPr sz="2200">
                <a:latin typeface="Arial" pitchFamily="34" charset="0"/>
                <a:cs typeface="Arial" pitchFamily="34" charset="0"/>
              </a:defRPr>
            </a:lvl3pPr>
            <a:lvl4pPr marL="1828800" indent="-457200">
              <a:buClr>
                <a:srgbClr val="30398F"/>
              </a:buClr>
              <a:buFont typeface="Courier New" pitchFamily="49" charset="0"/>
              <a:buChar char="o"/>
              <a:defRPr sz="2000">
                <a:latin typeface="Arial" pitchFamily="34" charset="0"/>
                <a:cs typeface="Arial" pitchFamily="34" charset="0"/>
              </a:defRPr>
            </a:lvl4pPr>
            <a:lvl5pPr>
              <a:buClr>
                <a:srgbClr val="30398F"/>
              </a:buClr>
              <a:defRPr sz="1800">
                <a:latin typeface="Arial" pitchFamily="34" charset="0"/>
                <a:cs typeface="Arial" pitchFamily="34" charset="0"/>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0"/>
          </p:nvPr>
        </p:nvSpPr>
        <p:spPr>
          <a:xfrm>
            <a:off x="228600" y="3733800"/>
            <a:ext cx="838200" cy="914400"/>
          </a:xfrm>
        </p:spPr>
        <p:txBody>
          <a:bodyPr/>
          <a:lstStyle/>
          <a:p>
            <a:endParaRPr lang="en-US"/>
          </a:p>
        </p:txBody>
      </p:sp>
    </p:spTree>
    <p:extLst>
      <p:ext uri="{BB962C8B-B14F-4D97-AF65-F5344CB8AC3E}">
        <p14:creationId xmlns:p14="http://schemas.microsoft.com/office/powerpoint/2010/main" val="13626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3" name="Title 7"/>
          <p:cNvSpPr>
            <a:spLocks noGrp="1"/>
          </p:cNvSpPr>
          <p:nvPr>
            <p:ph type="title"/>
          </p:nvPr>
        </p:nvSpPr>
        <p:spPr>
          <a:xfrm>
            <a:off x="45720" y="27709"/>
            <a:ext cx="9052560" cy="1039091"/>
          </a:xfrm>
        </p:spPr>
        <p:txBody>
          <a:bodyPr>
            <a:normAutofit/>
          </a:bodyPr>
          <a:lstStyle>
            <a:lvl1pPr algn="ctr">
              <a:defRPr sz="3600">
                <a:solidFill>
                  <a:schemeClr val="tx1"/>
                </a:solidFill>
                <a:latin typeface="Arial" pitchFamily="34" charset="0"/>
                <a:ea typeface="Verdana" pitchFamily="34" charset="0"/>
                <a:cs typeface="Arial" pitchFamily="34" charset="0"/>
              </a:defRPr>
            </a:lvl1pPr>
          </a:lstStyle>
          <a:p>
            <a:r>
              <a:rPr lang="en-US" dirty="0"/>
              <a:t>Click to edit Master title style</a:t>
            </a:r>
          </a:p>
        </p:txBody>
      </p:sp>
      <p:sp>
        <p:nvSpPr>
          <p:cNvPr id="14" name="Content Placeholder 2"/>
          <p:cNvSpPr>
            <a:spLocks noGrp="1"/>
          </p:cNvSpPr>
          <p:nvPr>
            <p:ph idx="1"/>
          </p:nvPr>
        </p:nvSpPr>
        <p:spPr>
          <a:xfrm>
            <a:off x="228600" y="1295401"/>
            <a:ext cx="8763000" cy="1295400"/>
          </a:xfrm>
        </p:spPr>
        <p:txBody>
          <a:bodyPr/>
          <a:lstStyle>
            <a:lvl1pPr>
              <a:buClr>
                <a:srgbClr val="30398F"/>
              </a:buClr>
              <a:buSzPct val="100000"/>
              <a:defRPr sz="2600">
                <a:solidFill>
                  <a:schemeClr val="tx1"/>
                </a:solidFill>
                <a:latin typeface="Arial" pitchFamily="34" charset="0"/>
                <a:cs typeface="Arial" pitchFamily="34" charset="0"/>
              </a:defRPr>
            </a:lvl1pPr>
            <a:lvl2pPr>
              <a:buClr>
                <a:srgbClr val="30398F"/>
              </a:buClr>
              <a:defRPr sz="2400">
                <a:solidFill>
                  <a:schemeClr val="tx1"/>
                </a:solidFill>
                <a:latin typeface="Arial" pitchFamily="34" charset="0"/>
                <a:cs typeface="Arial" pitchFamily="34" charset="0"/>
              </a:defRPr>
            </a:lvl2pPr>
            <a:lvl3pPr marL="1371600" indent="-457200">
              <a:buClr>
                <a:srgbClr val="30398F"/>
              </a:buClr>
              <a:buFont typeface="Wingdings" pitchFamily="2" charset="2"/>
              <a:buChar char="§"/>
              <a:defRPr sz="2200">
                <a:solidFill>
                  <a:schemeClr val="tx1"/>
                </a:solidFill>
                <a:latin typeface="Arial" pitchFamily="34" charset="0"/>
                <a:cs typeface="Arial" pitchFamily="34" charset="0"/>
              </a:defRPr>
            </a:lvl3pPr>
            <a:lvl4pPr marL="1828800" indent="-457200">
              <a:buClr>
                <a:srgbClr val="30398F"/>
              </a:buClr>
              <a:buFont typeface="Courier New" pitchFamily="49" charset="0"/>
              <a:buChar char="o"/>
              <a:defRPr sz="2000">
                <a:solidFill>
                  <a:schemeClr val="tx1"/>
                </a:solidFill>
                <a:latin typeface="Arial" pitchFamily="34" charset="0"/>
                <a:cs typeface="Arial" pitchFamily="34" charset="0"/>
              </a:defRPr>
            </a:lvl4pPr>
            <a:lvl5pPr>
              <a:buClr>
                <a:srgbClr val="30398F"/>
              </a:buClr>
              <a:defRPr sz="1800">
                <a:solidFill>
                  <a:schemeClr val="tx1"/>
                </a:solidFill>
                <a:latin typeface="Arial" pitchFamily="34" charset="0"/>
                <a:cs typeface="Arial" pitchFamily="34" charset="0"/>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able Placeholder 16"/>
          <p:cNvSpPr>
            <a:spLocks noGrp="1"/>
          </p:cNvSpPr>
          <p:nvPr>
            <p:ph type="tbl" sz="quarter" idx="14"/>
          </p:nvPr>
        </p:nvSpPr>
        <p:spPr>
          <a:xfrm>
            <a:off x="4724400" y="3124200"/>
            <a:ext cx="2057400" cy="685800"/>
          </a:xfrm>
        </p:spPr>
        <p:txBody>
          <a:bodyPr/>
          <a:lstStyle/>
          <a:p>
            <a:endParaRPr lang="en-US"/>
          </a:p>
        </p:txBody>
      </p:sp>
      <p:sp>
        <p:nvSpPr>
          <p:cNvPr id="4" name="Content Placeholder 3"/>
          <p:cNvSpPr>
            <a:spLocks noGrp="1"/>
          </p:cNvSpPr>
          <p:nvPr>
            <p:ph sz="quarter" idx="11"/>
          </p:nvPr>
        </p:nvSpPr>
        <p:spPr>
          <a:xfrm>
            <a:off x="304800" y="4876800"/>
            <a:ext cx="8610600" cy="762000"/>
          </a:xfrm>
        </p:spPr>
        <p:txBody>
          <a:bodyPr/>
          <a:lstStyle>
            <a:lvl1pPr>
              <a:buClr>
                <a:srgbClr val="30398F"/>
              </a:buClr>
              <a:defRPr sz="2600">
                <a:latin typeface="Arial" pitchFamily="34" charset="0"/>
                <a:cs typeface="Arial" pitchFamily="34" charset="0"/>
              </a:defRPr>
            </a:lvl1pPr>
            <a:lvl2pPr>
              <a:buClr>
                <a:srgbClr val="30398F"/>
              </a:buClr>
              <a:defRPr sz="2400">
                <a:latin typeface="Arial" pitchFamily="34" charset="0"/>
                <a:cs typeface="Arial" pitchFamily="34" charset="0"/>
              </a:defRPr>
            </a:lvl2pPr>
            <a:lvl3pPr>
              <a:buClr>
                <a:srgbClr val="30398F"/>
              </a:buClr>
              <a:defRPr sz="2200">
                <a:latin typeface="Arial" pitchFamily="34" charset="0"/>
                <a:cs typeface="Arial" pitchFamily="34" charset="0"/>
              </a:defRPr>
            </a:lvl3pPr>
            <a:lvl4pPr>
              <a:buClr>
                <a:srgbClr val="30398F"/>
              </a:buClr>
              <a:defRPr sz="2000">
                <a:latin typeface="Arial" pitchFamily="34" charset="0"/>
                <a:cs typeface="Arial" pitchFamily="34" charset="0"/>
              </a:defRPr>
            </a:lvl4pPr>
            <a:lvl5pPr>
              <a:buClr>
                <a:srgbClr val="30398F"/>
              </a:buCl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p:nvSpPr>
        <p:spPr bwMode="white">
          <a:xfrm>
            <a:off x="-7937" y="6262048"/>
            <a:ext cx="9151937" cy="617539"/>
          </a:xfrm>
          <a:prstGeom prst="rect">
            <a:avLst/>
          </a:prstGeom>
          <a:solidFill>
            <a:srgbClr val="3039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2" title="Cengage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200" y="6405762"/>
            <a:ext cx="1386532" cy="3106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 Placeholder 5"/>
          <p:cNvSpPr txBox="1">
            <a:spLocks/>
          </p:cNvSpPr>
          <p:nvPr userDrawn="1"/>
        </p:nvSpPr>
        <p:spPr>
          <a:xfrm>
            <a:off x="14757" y="6255699"/>
            <a:ext cx="9155007" cy="602349"/>
          </a:xfrm>
          <a:prstGeom prst="rect">
            <a:avLst/>
          </a:prstGeom>
        </p:spPr>
        <p:txBody>
          <a:bodyPr anchor="ctr"/>
          <a:lstStyle>
            <a:lvl1pPr marL="457200" indent="-457200" algn="l" defTabSz="914400" rtl="0" eaLnBrk="1" latinLnBrk="0" hangingPunct="1">
              <a:spcBef>
                <a:spcPct val="20000"/>
              </a:spcBef>
              <a:buClr>
                <a:srgbClr val="30398F"/>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914400" indent="-457200" algn="l" defTabSz="914400" rtl="0" eaLnBrk="1" latinLnBrk="0" hangingPunct="1">
              <a:spcBef>
                <a:spcPct val="20000"/>
              </a:spcBef>
              <a:buClr>
                <a:srgbClr val="30398F"/>
              </a:buClr>
              <a:buFont typeface="Arial" pitchFamily="34" charset="0"/>
              <a:buChar char="–"/>
              <a:tabLst>
                <a:tab pos="863600" algn="l"/>
              </a:tabLst>
              <a:defRPr sz="2600" kern="1200">
                <a:solidFill>
                  <a:schemeClr val="tx1"/>
                </a:solidFill>
                <a:latin typeface="Arial" pitchFamily="34" charset="0"/>
                <a:ea typeface="Verdana" pitchFamily="34" charset="0"/>
                <a:cs typeface="Arial" pitchFamily="34" charset="0"/>
              </a:defRPr>
            </a:lvl2pPr>
            <a:lvl3pPr marL="1371600" indent="-457200" algn="l" defTabSz="914400" rtl="0" eaLnBrk="1" latinLnBrk="0" hangingPunct="1">
              <a:spcBef>
                <a:spcPct val="20000"/>
              </a:spcBef>
              <a:buClr>
                <a:srgbClr val="30398F"/>
              </a:buClr>
              <a:buFont typeface="Wingdings" pitchFamily="2" charset="2"/>
              <a:buChar char="§"/>
              <a:defRPr sz="2400" kern="1200">
                <a:solidFill>
                  <a:schemeClr val="tx1"/>
                </a:solidFill>
                <a:latin typeface="Arial" pitchFamily="34" charset="0"/>
                <a:ea typeface="Verdana" pitchFamily="34" charset="0"/>
                <a:cs typeface="Arial" pitchFamily="34" charset="0"/>
              </a:defRPr>
            </a:lvl3pPr>
            <a:lvl4pPr marL="1828800" indent="-457200" algn="l" defTabSz="914400" rtl="0" eaLnBrk="1" latinLnBrk="0" hangingPunct="1">
              <a:spcBef>
                <a:spcPct val="20000"/>
              </a:spcBef>
              <a:buClr>
                <a:srgbClr val="30398F"/>
              </a:buClr>
              <a:buFont typeface="Courier New" pitchFamily="49" charset="0"/>
              <a:buChar char="o"/>
              <a:defRPr sz="2200" kern="1200">
                <a:solidFill>
                  <a:schemeClr val="tx1"/>
                </a:solidFill>
                <a:latin typeface="Arial" pitchFamily="34" charset="0"/>
                <a:ea typeface="Verdana" pitchFamily="34" charset="0"/>
                <a:cs typeface="Arial" pitchFamily="34" charset="0"/>
              </a:defRPr>
            </a:lvl4pPr>
            <a:lvl5pPr marL="2286000" indent="-457200" algn="l" defTabSz="914400" rtl="0" eaLnBrk="1" latinLnBrk="0" hangingPunct="1">
              <a:spcBef>
                <a:spcPct val="20000"/>
              </a:spcBef>
              <a:buClr>
                <a:srgbClr val="30398F"/>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spcBef>
                <a:spcPct val="0"/>
              </a:spcBef>
              <a:spcAft>
                <a:spcPct val="0"/>
              </a:spcAft>
              <a:buClrTx/>
              <a:buNone/>
              <a:defRPr/>
            </a:pPr>
            <a:r>
              <a:rPr lang="en-US" sz="1200" dirty="0">
                <a:solidFill>
                  <a:schemeClr val="bg1"/>
                </a:solidFill>
                <a:ea typeface="ＭＳ Ｐゴシック" charset="-128"/>
              </a:rPr>
              <a:t>Copyright © 2020 Cengage. All Rights Reserved.</a:t>
            </a:r>
            <a:endParaRPr lang="en-US" sz="1200" dirty="0">
              <a:solidFill>
                <a:schemeClr val="bg1"/>
              </a:solidFill>
            </a:endParaRPr>
          </a:p>
        </p:txBody>
      </p:sp>
      <p:sp>
        <p:nvSpPr>
          <p:cNvPr id="3" name="Table Placeholder 2"/>
          <p:cNvSpPr>
            <a:spLocks noGrp="1"/>
          </p:cNvSpPr>
          <p:nvPr>
            <p:ph type="tbl" sz="quarter" idx="15"/>
          </p:nvPr>
        </p:nvSpPr>
        <p:spPr>
          <a:xfrm>
            <a:off x="7315200" y="3276600"/>
            <a:ext cx="533400" cy="1143000"/>
          </a:xfrm>
        </p:spPr>
        <p:txBody>
          <a:bodyPr/>
          <a:lstStyle/>
          <a:p>
            <a:endParaRPr lang="en-US"/>
          </a:p>
        </p:txBody>
      </p:sp>
      <p:sp>
        <p:nvSpPr>
          <p:cNvPr id="9" name="Picture Placeholder 8"/>
          <p:cNvSpPr>
            <a:spLocks noGrp="1"/>
          </p:cNvSpPr>
          <p:nvPr>
            <p:ph type="pic" sz="quarter" idx="16"/>
          </p:nvPr>
        </p:nvSpPr>
        <p:spPr>
          <a:xfrm>
            <a:off x="609600" y="3200400"/>
            <a:ext cx="852488" cy="914400"/>
          </a:xfrm>
        </p:spPr>
        <p:txBody>
          <a:bodyPr/>
          <a:lstStyle/>
          <a:p>
            <a:endParaRPr lang="en-US"/>
          </a:p>
        </p:txBody>
      </p:sp>
      <p:sp>
        <p:nvSpPr>
          <p:cNvPr id="11" name="Picture Placeholder 10"/>
          <p:cNvSpPr>
            <a:spLocks noGrp="1"/>
          </p:cNvSpPr>
          <p:nvPr>
            <p:ph type="pic" sz="quarter" idx="17"/>
          </p:nvPr>
        </p:nvSpPr>
        <p:spPr>
          <a:xfrm>
            <a:off x="2209800" y="3276600"/>
            <a:ext cx="990600" cy="990600"/>
          </a:xfrm>
        </p:spPr>
        <p:txBody>
          <a:bodyPr/>
          <a:lstStyle/>
          <a:p>
            <a:endParaRPr lang="en-US"/>
          </a:p>
        </p:txBody>
      </p:sp>
    </p:spTree>
    <p:extLst>
      <p:ext uri="{BB962C8B-B14F-4D97-AF65-F5344CB8AC3E}">
        <p14:creationId xmlns:p14="http://schemas.microsoft.com/office/powerpoint/2010/main" val="4071975213"/>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6" name="Rectangle 15"/>
          <p:cNvSpPr/>
          <p:nvPr/>
        </p:nvSpPr>
        <p:spPr bwMode="white">
          <a:xfrm>
            <a:off x="4990" y="0"/>
            <a:ext cx="9144000" cy="1371600"/>
          </a:xfrm>
          <a:prstGeom prst="rect">
            <a:avLst/>
          </a:prstGeom>
          <a:solidFill>
            <a:srgbClr val="30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mj-lt"/>
                <a:ea typeface="Verdana" pitchFamily="34" charset="0"/>
                <a:cs typeface="Arial" pitchFamily="34" charset="0"/>
              </a:defRPr>
            </a:lvl1pPr>
          </a:lstStyle>
          <a:p>
            <a:r>
              <a:rPr lang="en-US" dirty="0"/>
              <a:t>Click to edit Master title style</a:t>
            </a:r>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mj-lt"/>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mj-lt"/>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mj-lt"/>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30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30398F"/>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sp>
        <p:nvSpPr>
          <p:cNvPr id="3" name="Picture Placeholder 2"/>
          <p:cNvSpPr>
            <a:spLocks noGrp="1"/>
          </p:cNvSpPr>
          <p:nvPr>
            <p:ph type="pic" sz="quarter" idx="17"/>
          </p:nvPr>
        </p:nvSpPr>
        <p:spPr>
          <a:xfrm>
            <a:off x="304800" y="1981200"/>
            <a:ext cx="3581400" cy="3733800"/>
          </a:xfrm>
        </p:spPr>
        <p:txBody>
          <a:bodyPr/>
          <a:lstStyle/>
          <a:p>
            <a:endParaRPr lang="en-US"/>
          </a:p>
        </p:txBody>
      </p:sp>
      <p:sp>
        <p:nvSpPr>
          <p:cNvPr id="6" name="Picture Placeholder 5"/>
          <p:cNvSpPr>
            <a:spLocks noGrp="1"/>
          </p:cNvSpPr>
          <p:nvPr>
            <p:ph type="pic" sz="quarter" idx="18"/>
          </p:nvPr>
        </p:nvSpPr>
        <p:spPr>
          <a:xfrm>
            <a:off x="9525" y="6248400"/>
            <a:ext cx="981075" cy="609600"/>
          </a:xfrm>
        </p:spPr>
        <p:txBody>
          <a:bodyPr/>
          <a:lstStyle/>
          <a:p>
            <a:endParaRPr lang="en-US" dirty="0"/>
          </a:p>
        </p:txBody>
      </p:sp>
    </p:spTree>
    <p:extLst>
      <p:ext uri="{BB962C8B-B14F-4D97-AF65-F5344CB8AC3E}">
        <p14:creationId xmlns:p14="http://schemas.microsoft.com/office/powerpoint/2010/main" val="733673987"/>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bwMode="white">
          <a:xfrm>
            <a:off x="0" y="0"/>
            <a:ext cx="9144000" cy="1133554"/>
          </a:xfrm>
          <a:prstGeom prst="rect">
            <a:avLst/>
          </a:prstGeom>
          <a:solidFill>
            <a:srgbClr val="30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bwMode="white">
          <a:xfrm>
            <a:off x="-7938" y="6248400"/>
            <a:ext cx="9161464" cy="629874"/>
          </a:xfrm>
          <a:prstGeom prst="rect">
            <a:avLst/>
          </a:prstGeom>
          <a:solidFill>
            <a:srgbClr val="30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5"/>
          <p:cNvSpPr>
            <a:spLocks noGrp="1" noChangeArrowheads="1"/>
          </p:cNvSpPr>
          <p:nvPr>
            <p:ph type="title"/>
          </p:nvPr>
        </p:nvSpPr>
        <p:spPr bwMode="auto">
          <a:xfrm>
            <a:off x="76200" y="38100"/>
            <a:ext cx="8915400" cy="10415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9" name="Picture 2" title="Cengage Logo"/>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76200" y="6405762"/>
            <a:ext cx="1386532" cy="3106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 Placeholder 5"/>
          <p:cNvSpPr txBox="1">
            <a:spLocks/>
          </p:cNvSpPr>
          <p:nvPr userDrawn="1"/>
        </p:nvSpPr>
        <p:spPr>
          <a:xfrm>
            <a:off x="14757" y="6255699"/>
            <a:ext cx="9155007" cy="602349"/>
          </a:xfrm>
          <a:prstGeom prst="rect">
            <a:avLst/>
          </a:prstGeom>
        </p:spPr>
        <p:txBody>
          <a:bodyPr anchor="ctr"/>
          <a:lstStyle>
            <a:lvl1pPr marL="457200" indent="-457200" algn="l" defTabSz="914400" rtl="0" eaLnBrk="1" latinLnBrk="0" hangingPunct="1">
              <a:spcBef>
                <a:spcPct val="20000"/>
              </a:spcBef>
              <a:buClr>
                <a:srgbClr val="30398F"/>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914400" indent="-457200" algn="l" defTabSz="914400" rtl="0" eaLnBrk="1" latinLnBrk="0" hangingPunct="1">
              <a:spcBef>
                <a:spcPct val="20000"/>
              </a:spcBef>
              <a:buClr>
                <a:srgbClr val="30398F"/>
              </a:buClr>
              <a:buFont typeface="Arial" pitchFamily="34" charset="0"/>
              <a:buChar char="–"/>
              <a:tabLst>
                <a:tab pos="863600" algn="l"/>
              </a:tabLst>
              <a:defRPr sz="2600" kern="1200">
                <a:solidFill>
                  <a:schemeClr val="tx1"/>
                </a:solidFill>
                <a:latin typeface="Arial" pitchFamily="34" charset="0"/>
                <a:ea typeface="Verdana" pitchFamily="34" charset="0"/>
                <a:cs typeface="Arial" pitchFamily="34" charset="0"/>
              </a:defRPr>
            </a:lvl2pPr>
            <a:lvl3pPr marL="1371600" indent="-457200" algn="l" defTabSz="914400" rtl="0" eaLnBrk="1" latinLnBrk="0" hangingPunct="1">
              <a:spcBef>
                <a:spcPct val="20000"/>
              </a:spcBef>
              <a:buClr>
                <a:srgbClr val="30398F"/>
              </a:buClr>
              <a:buFont typeface="Wingdings" pitchFamily="2" charset="2"/>
              <a:buChar char="§"/>
              <a:defRPr sz="2400" kern="1200">
                <a:solidFill>
                  <a:schemeClr val="tx1"/>
                </a:solidFill>
                <a:latin typeface="Arial" pitchFamily="34" charset="0"/>
                <a:ea typeface="Verdana" pitchFamily="34" charset="0"/>
                <a:cs typeface="Arial" pitchFamily="34" charset="0"/>
              </a:defRPr>
            </a:lvl3pPr>
            <a:lvl4pPr marL="1828800" indent="-457200" algn="l" defTabSz="914400" rtl="0" eaLnBrk="1" latinLnBrk="0" hangingPunct="1">
              <a:spcBef>
                <a:spcPct val="20000"/>
              </a:spcBef>
              <a:buClr>
                <a:srgbClr val="30398F"/>
              </a:buClr>
              <a:buFont typeface="Courier New" pitchFamily="49" charset="0"/>
              <a:buChar char="o"/>
              <a:defRPr sz="2200" kern="1200">
                <a:solidFill>
                  <a:schemeClr val="tx1"/>
                </a:solidFill>
                <a:latin typeface="Arial" pitchFamily="34" charset="0"/>
                <a:ea typeface="Verdana" pitchFamily="34" charset="0"/>
                <a:cs typeface="Arial" pitchFamily="34" charset="0"/>
              </a:defRPr>
            </a:lvl4pPr>
            <a:lvl5pPr marL="2286000" indent="-457200" algn="l" defTabSz="914400" rtl="0" eaLnBrk="1" latinLnBrk="0" hangingPunct="1">
              <a:spcBef>
                <a:spcPct val="20000"/>
              </a:spcBef>
              <a:buClr>
                <a:srgbClr val="30398F"/>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spcBef>
                <a:spcPct val="0"/>
              </a:spcBef>
              <a:spcAft>
                <a:spcPct val="0"/>
              </a:spcAft>
              <a:buClrTx/>
              <a:buNone/>
              <a:defRPr/>
            </a:pPr>
            <a:r>
              <a:rPr lang="en-US" sz="1200" dirty="0">
                <a:solidFill>
                  <a:schemeClr val="bg1"/>
                </a:solidFill>
                <a:ea typeface="ＭＳ Ｐゴシック" charset="-128"/>
              </a:rPr>
              <a:t>Copyright © 2020 Cengage. All Rights Reserved.</a:t>
            </a:r>
            <a:endParaRPr lang="en-US" sz="1200" dirty="0">
              <a:solidFill>
                <a:schemeClr val="bg1"/>
              </a:solidFill>
            </a:endParaRPr>
          </a:p>
        </p:txBody>
      </p:sp>
    </p:spTree>
    <p:extLst>
      <p:ext uri="{BB962C8B-B14F-4D97-AF65-F5344CB8AC3E}">
        <p14:creationId xmlns:p14="http://schemas.microsoft.com/office/powerpoint/2010/main" val="255558816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hf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457200" indent="-457200" algn="l" defTabSz="914400" rtl="0" eaLnBrk="1" latinLnBrk="0" hangingPunct="1">
        <a:spcBef>
          <a:spcPct val="20000"/>
        </a:spcBef>
        <a:buClr>
          <a:srgbClr val="30398F"/>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914400" indent="-457200" algn="l" defTabSz="914400" rtl="0" eaLnBrk="1" latinLnBrk="0" hangingPunct="1">
        <a:spcBef>
          <a:spcPct val="20000"/>
        </a:spcBef>
        <a:buClr>
          <a:srgbClr val="30398F"/>
        </a:buClr>
        <a:buFont typeface="Arial" pitchFamily="34" charset="0"/>
        <a:buChar char="–"/>
        <a:tabLst>
          <a:tab pos="863600" algn="l"/>
        </a:tabLst>
        <a:defRPr sz="2600" kern="1200">
          <a:solidFill>
            <a:schemeClr val="tx1"/>
          </a:solidFill>
          <a:latin typeface="Arial" pitchFamily="34" charset="0"/>
          <a:ea typeface="Verdana" pitchFamily="34" charset="0"/>
          <a:cs typeface="Arial" pitchFamily="34" charset="0"/>
        </a:defRPr>
      </a:lvl2pPr>
      <a:lvl3pPr marL="1371600" indent="-457200" algn="l" defTabSz="914400" rtl="0" eaLnBrk="1" latinLnBrk="0" hangingPunct="1">
        <a:spcBef>
          <a:spcPct val="20000"/>
        </a:spcBef>
        <a:buClr>
          <a:srgbClr val="30398F"/>
        </a:buClr>
        <a:buFont typeface="Wingdings" pitchFamily="2" charset="2"/>
        <a:buChar char="§"/>
        <a:defRPr sz="2400" kern="1200">
          <a:solidFill>
            <a:schemeClr val="tx1"/>
          </a:solidFill>
          <a:latin typeface="Arial" pitchFamily="34" charset="0"/>
          <a:ea typeface="Verdana" pitchFamily="34" charset="0"/>
          <a:cs typeface="Arial" pitchFamily="34" charset="0"/>
        </a:defRPr>
      </a:lvl3pPr>
      <a:lvl4pPr marL="1828800" indent="-457200" algn="l" defTabSz="914400" rtl="0" eaLnBrk="1" latinLnBrk="0" hangingPunct="1">
        <a:spcBef>
          <a:spcPct val="20000"/>
        </a:spcBef>
        <a:buClr>
          <a:srgbClr val="30398F"/>
        </a:buClr>
        <a:buFont typeface="Courier New" pitchFamily="49" charset="0"/>
        <a:buChar char="o"/>
        <a:defRPr sz="2200" kern="1200">
          <a:solidFill>
            <a:schemeClr val="tx1"/>
          </a:solidFill>
          <a:latin typeface="Arial" pitchFamily="34" charset="0"/>
          <a:ea typeface="Verdana" pitchFamily="34" charset="0"/>
          <a:cs typeface="Arial" pitchFamily="34" charset="0"/>
        </a:defRPr>
      </a:lvl4pPr>
      <a:lvl5pPr marL="2286000" indent="-457200" algn="l" defTabSz="914400" rtl="0" eaLnBrk="1" latinLnBrk="0" hangingPunct="1">
        <a:spcBef>
          <a:spcPct val="20000"/>
        </a:spcBef>
        <a:buClr>
          <a:srgbClr val="30398F"/>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77" y="10803"/>
            <a:ext cx="9143086" cy="753622"/>
          </a:xfrm>
        </p:spPr>
        <p:txBody>
          <a:bodyPr anchor="ctr"/>
          <a:lstStyle/>
          <a:p>
            <a:pPr algn="l"/>
            <a:r>
              <a:rPr lang="en-US" b="1" dirty="0">
                <a:latin typeface="Arial" pitchFamily="34" charset="0"/>
                <a:cs typeface="Arial" pitchFamily="34" charset="0"/>
              </a:rPr>
              <a:t>Financial &amp; Managerial Accounting</a:t>
            </a:r>
          </a:p>
        </p:txBody>
      </p:sp>
      <p:sp>
        <p:nvSpPr>
          <p:cNvPr id="4" name="Text Placeholder 3"/>
          <p:cNvSpPr>
            <a:spLocks noGrp="1"/>
          </p:cNvSpPr>
          <p:nvPr>
            <p:ph type="body" sz="quarter" idx="13"/>
          </p:nvPr>
        </p:nvSpPr>
        <p:spPr>
          <a:xfrm>
            <a:off x="38100" y="871925"/>
            <a:ext cx="8229600" cy="444180"/>
          </a:xfrm>
        </p:spPr>
        <p:txBody>
          <a:bodyPr anchor="ctr"/>
          <a:lstStyle/>
          <a:p>
            <a:r>
              <a:rPr lang="en-US" dirty="0">
                <a:latin typeface="Arial" pitchFamily="34" charset="0"/>
                <a:cs typeface="Arial" pitchFamily="34" charset="0"/>
              </a:rPr>
              <a:t>Fifteenth Edition</a:t>
            </a:r>
          </a:p>
        </p:txBody>
      </p:sp>
      <p:pic>
        <p:nvPicPr>
          <p:cNvPr id="37" name="Picture Placeholder 36" descr="The cover of a book, Financial &amp; Managerial Accounting 15th edition by Warren, Jones, and Tayler. An illustration shows a close up of a map with push pins at two points. ">
            <a:extLst>
              <a:ext uri="{FF2B5EF4-FFF2-40B4-BE49-F238E27FC236}">
                <a16:creationId xmlns:a16="http://schemas.microsoft.com/office/drawing/2014/main" id="{D3B550B0-9559-408E-857E-C49092E40279}"/>
              </a:ext>
            </a:extLst>
          </p:cNvPr>
          <p:cNvPicPr preferRelativeResize="0">
            <a:picLocks noGrp="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381000" y="1687740"/>
            <a:ext cx="3657600" cy="4298335"/>
          </a:xfrm>
        </p:spPr>
      </p:pic>
      <p:sp>
        <p:nvSpPr>
          <p:cNvPr id="5" name="Text Placeholder 4"/>
          <p:cNvSpPr>
            <a:spLocks noGrp="1"/>
          </p:cNvSpPr>
          <p:nvPr>
            <p:ph type="body" sz="quarter" idx="14"/>
          </p:nvPr>
        </p:nvSpPr>
        <p:spPr>
          <a:xfrm>
            <a:off x="4953000" y="2291864"/>
            <a:ext cx="4023360" cy="3118336"/>
          </a:xfrm>
        </p:spPr>
        <p:txBody>
          <a:bodyPr anchor="ctr"/>
          <a:lstStyle/>
          <a:p>
            <a:pPr algn="ctr"/>
            <a:r>
              <a:rPr lang="en-US" sz="4000" b="1" dirty="0">
                <a:latin typeface="Arial" pitchFamily="34" charset="0"/>
              </a:rPr>
              <a:t>Chapter 5</a:t>
            </a:r>
          </a:p>
          <a:p>
            <a:pPr algn="ctr"/>
            <a:r>
              <a:rPr lang="en-US" sz="3600" dirty="0">
                <a:latin typeface="Arial" pitchFamily="34" charset="0"/>
              </a:rPr>
              <a:t>Accounting for Retail Businesses</a:t>
            </a:r>
          </a:p>
        </p:txBody>
      </p:sp>
      <p:pic>
        <p:nvPicPr>
          <p:cNvPr id="16" name="Picture 2" title="Cengage Logo"/>
          <p:cNvPicPr>
            <a:picLocks noGrp="1" noChangeAspect="1" noChangeArrowheads="1"/>
          </p:cNvPicPr>
          <p:nvPr>
            <p:ph type="pic" sz="quarter" idx="18"/>
          </p:nvPr>
        </p:nvPicPr>
        <p:blipFill>
          <a:blip r:embed="rId4" cstate="print">
            <a:extLst>
              <a:ext uri="{28A0092B-C50C-407E-A947-70E740481C1C}">
                <a14:useLocalDpi xmlns:a14="http://schemas.microsoft.com/office/drawing/2010/main" val="0"/>
              </a:ext>
            </a:extLst>
          </a:blip>
          <a:stretch>
            <a:fillRect/>
          </a:stretch>
        </p:blipFill>
        <p:spPr bwMode="auto">
          <a:xfrm>
            <a:off x="76200" y="6405762"/>
            <a:ext cx="1386532" cy="3106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5"/>
          </p:nvPr>
        </p:nvSpPr>
        <p:spPr>
          <a:xfrm>
            <a:off x="14757" y="6255699"/>
            <a:ext cx="9155007" cy="602349"/>
          </a:xfrm>
        </p:spPr>
        <p:txBody>
          <a:bodyPr anchor="ctr"/>
          <a:lstStyle/>
          <a:p>
            <a:pPr lvl="0" algn="ctr" eaLnBrk="0" fontAlgn="base" hangingPunct="0">
              <a:spcBef>
                <a:spcPct val="0"/>
              </a:spcBef>
              <a:spcAft>
                <a:spcPct val="0"/>
              </a:spcAft>
              <a:buClrTx/>
              <a:defRPr/>
            </a:pPr>
            <a:r>
              <a:rPr lang="en-US" sz="1200" dirty="0">
                <a:solidFill>
                  <a:schemeClr val="bg1"/>
                </a:solidFill>
                <a:latin typeface="Arial" pitchFamily="34" charset="0"/>
                <a:ea typeface="ＭＳ Ｐゴシック" charset="-128"/>
                <a:cs typeface="Arial" pitchFamily="34" charset="0"/>
              </a:rPr>
              <a:t>Copyright © 2020 Cengage. All Rights Reserved.</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06208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Financial Statements (3 of 4)</a:t>
            </a:r>
          </a:p>
        </p:txBody>
      </p:sp>
      <p:sp>
        <p:nvSpPr>
          <p:cNvPr id="14339" name="Content Placeholder 7"/>
          <p:cNvSpPr>
            <a:spLocks noGrp="1"/>
          </p:cNvSpPr>
          <p:nvPr>
            <p:ph idx="1"/>
          </p:nvPr>
        </p:nvSpPr>
        <p:spPr/>
        <p:txBody>
          <a:bodyPr>
            <a:noAutofit/>
          </a:bodyPr>
          <a:lstStyle/>
          <a:p>
            <a:pPr>
              <a:defRPr/>
            </a:pPr>
            <a:r>
              <a:rPr lang="en-US" dirty="0">
                <a:latin typeface="Arial" pitchFamily="34" charset="0"/>
                <a:cs typeface="Arial" pitchFamily="34" charset="0"/>
              </a:rPr>
              <a:t>In contrast, the revenue activities of a retail business involve the buying and selling of merchandise.</a:t>
            </a:r>
          </a:p>
          <a:p>
            <a:pPr lvl="1">
              <a:defRPr/>
            </a:pPr>
            <a:r>
              <a:rPr lang="en-US" dirty="0">
                <a:latin typeface="Arial" pitchFamily="34" charset="0"/>
                <a:cs typeface="Arial" pitchFamily="34" charset="0"/>
              </a:rPr>
              <a:t>A retail business first purchases merchandise to sell to its customers.</a:t>
            </a:r>
          </a:p>
          <a:p>
            <a:pPr lvl="1">
              <a:defRPr/>
            </a:pPr>
            <a:r>
              <a:rPr lang="en-US" dirty="0">
                <a:latin typeface="Arial" pitchFamily="34" charset="0"/>
                <a:cs typeface="Arial" pitchFamily="34" charset="0"/>
              </a:rPr>
              <a:t>When this merchandise is sold, the revenue is reported as </a:t>
            </a:r>
            <a:r>
              <a:rPr lang="en-US" b="1" dirty="0">
                <a:latin typeface="Arial" pitchFamily="34" charset="0"/>
                <a:cs typeface="Arial" pitchFamily="34" charset="0"/>
              </a:rPr>
              <a:t>sales</a:t>
            </a:r>
            <a:r>
              <a:rPr lang="en-US" dirty="0">
                <a:latin typeface="Arial" pitchFamily="34" charset="0"/>
                <a:cs typeface="Arial" pitchFamily="34" charset="0"/>
              </a:rPr>
              <a:t>, and its cost is recognized as an expense called </a:t>
            </a:r>
            <a:r>
              <a:rPr lang="en-US" b="1" dirty="0">
                <a:latin typeface="Arial" pitchFamily="34" charset="0"/>
                <a:cs typeface="Arial" pitchFamily="34" charset="0"/>
              </a:rPr>
              <a:t>cost of goods sold</a:t>
            </a:r>
            <a:r>
              <a:rPr lang="en-US" dirty="0">
                <a:latin typeface="Arial" pitchFamily="34" charset="0"/>
                <a:cs typeface="Arial" pitchFamily="34" charset="0"/>
              </a:rPr>
              <a:t> or </a:t>
            </a:r>
            <a:r>
              <a:rPr lang="en-US" i="1" dirty="0">
                <a:latin typeface="Arial" pitchFamily="34" charset="0"/>
                <a:cs typeface="Arial" pitchFamily="34" charset="0"/>
              </a:rPr>
              <a:t>cost of merchandise sold</a:t>
            </a:r>
            <a:r>
              <a:rPr lang="en-US" dirty="0">
                <a:latin typeface="Arial" pitchFamily="34" charset="0"/>
                <a:cs typeface="Arial" pitchFamily="34" charset="0"/>
              </a:rPr>
              <a:t>.</a:t>
            </a:r>
          </a:p>
          <a:p>
            <a:pPr lvl="2">
              <a:defRPr/>
            </a:pPr>
            <a:r>
              <a:rPr lang="en-US" dirty="0">
                <a:latin typeface="Arial" pitchFamily="34" charset="0"/>
                <a:cs typeface="Arial" pitchFamily="34" charset="0"/>
              </a:rPr>
              <a:t>The cost of goods sold is subtracted from sales to arrive at </a:t>
            </a:r>
            <a:r>
              <a:rPr lang="en-US" b="1" dirty="0">
                <a:latin typeface="Arial" pitchFamily="34" charset="0"/>
                <a:cs typeface="Arial" pitchFamily="34" charset="0"/>
              </a:rPr>
              <a:t>gross profit</a:t>
            </a:r>
            <a:r>
              <a:rPr lang="en-US" dirty="0">
                <a:latin typeface="Arial" pitchFamily="34" charset="0"/>
                <a:cs typeface="Arial" pitchFamily="34" charset="0"/>
              </a:rPr>
              <a:t>, which is the profit </a:t>
            </a:r>
            <a:r>
              <a:rPr lang="en-US" i="1" dirty="0">
                <a:latin typeface="Arial" pitchFamily="34" charset="0"/>
                <a:cs typeface="Arial" pitchFamily="34" charset="0"/>
              </a:rPr>
              <a:t>before</a:t>
            </a:r>
            <a:r>
              <a:rPr lang="en-US" dirty="0">
                <a:latin typeface="Arial" pitchFamily="34" charset="0"/>
                <a:cs typeface="Arial" pitchFamily="34" charset="0"/>
              </a:rPr>
              <a:t> deducting operating expenses.</a:t>
            </a:r>
          </a:p>
          <a:p>
            <a:pPr lvl="3">
              <a:defRPr/>
            </a:pPr>
            <a:r>
              <a:rPr lang="en-US" dirty="0">
                <a:latin typeface="Arial" pitchFamily="34" charset="0"/>
                <a:cs typeface="Arial" pitchFamily="34" charset="0"/>
              </a:rPr>
              <a:t>The operating expenses are subtracted from gross profit to arrive at operating income.</a:t>
            </a:r>
          </a:p>
        </p:txBody>
      </p:sp>
    </p:spTree>
    <p:extLst>
      <p:ext uri="{BB962C8B-B14F-4D97-AF65-F5344CB8AC3E}">
        <p14:creationId xmlns:p14="http://schemas.microsoft.com/office/powerpoint/2010/main" val="17178892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Multiple-Step Income Statement— Cost of Goods Sold</a:t>
            </a:r>
          </a:p>
        </p:txBody>
      </p:sp>
      <p:sp>
        <p:nvSpPr>
          <p:cNvPr id="3" name="Content Placeholder 2"/>
          <p:cNvSpPr>
            <a:spLocks noGrp="1"/>
          </p:cNvSpPr>
          <p:nvPr>
            <p:ph idx="1"/>
          </p:nvPr>
        </p:nvSpPr>
        <p:spPr>
          <a:xfrm>
            <a:off x="228600" y="1219200"/>
            <a:ext cx="8763000" cy="4953000"/>
          </a:xfrm>
        </p:spPr>
        <p:txBody>
          <a:bodyPr>
            <a:noAutofit/>
          </a:bodyPr>
          <a:lstStyle/>
          <a:p>
            <a:r>
              <a:rPr lang="en-US" dirty="0">
                <a:latin typeface="Arial" pitchFamily="34" charset="0"/>
                <a:cs typeface="Arial" pitchFamily="34" charset="0"/>
              </a:rPr>
              <a:t>The amount of cost of goods sold to customers is reported in this section.</a:t>
            </a:r>
          </a:p>
          <a:p>
            <a:r>
              <a:rPr lang="en-US" dirty="0">
                <a:latin typeface="Arial" pitchFamily="34" charset="0"/>
                <a:cs typeface="Arial" pitchFamily="34" charset="0"/>
              </a:rPr>
              <a:t>Cost of goods sold may also be reported as </a:t>
            </a:r>
            <a:r>
              <a:rPr lang="en-US" i="1" dirty="0">
                <a:latin typeface="Arial" pitchFamily="34" charset="0"/>
                <a:cs typeface="Arial" pitchFamily="34" charset="0"/>
              </a:rPr>
              <a:t>cost of merchandise sold</a:t>
            </a:r>
            <a:r>
              <a:rPr lang="en-US" dirty="0">
                <a:latin typeface="Arial" pitchFamily="34" charset="0"/>
                <a:cs typeface="Arial" pitchFamily="34" charset="0"/>
              </a:rPr>
              <a:t> or </a:t>
            </a:r>
            <a:r>
              <a:rPr lang="en-US" i="1" dirty="0">
                <a:latin typeface="Arial" pitchFamily="34" charset="0"/>
                <a:cs typeface="Arial" pitchFamily="34" charset="0"/>
              </a:rPr>
              <a:t>cost of sales</a:t>
            </a:r>
            <a:r>
              <a:rPr lang="en-US" dirty="0">
                <a:latin typeface="Arial" pitchFamily="34" charset="0"/>
                <a:cs typeface="Arial" pitchFamily="34" charset="0"/>
              </a:rPr>
              <a:t>.</a:t>
            </a:r>
          </a:p>
        </p:txBody>
      </p:sp>
    </p:spTree>
    <p:extLst>
      <p:ext uri="{BB962C8B-B14F-4D97-AF65-F5344CB8AC3E}">
        <p14:creationId xmlns:p14="http://schemas.microsoft.com/office/powerpoint/2010/main" val="14461933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Multiple-Step Income Statement—Gross Profit</a:t>
            </a:r>
          </a:p>
        </p:txBody>
      </p:sp>
      <p:sp>
        <p:nvSpPr>
          <p:cNvPr id="3" name="Content Placeholder 2"/>
          <p:cNvSpPr>
            <a:spLocks noGrp="1"/>
          </p:cNvSpPr>
          <p:nvPr>
            <p:ph idx="1"/>
          </p:nvPr>
        </p:nvSpPr>
        <p:spPr>
          <a:xfrm>
            <a:off x="228600" y="1219200"/>
            <a:ext cx="8763000" cy="4953000"/>
          </a:xfrm>
        </p:spPr>
        <p:txBody>
          <a:bodyPr>
            <a:noAutofit/>
          </a:bodyPr>
          <a:lstStyle/>
          <a:p>
            <a:r>
              <a:rPr lang="en-US" dirty="0">
                <a:latin typeface="Arial" pitchFamily="34" charset="0"/>
                <a:cs typeface="Arial" pitchFamily="34" charset="0"/>
              </a:rPr>
              <a:t>The excess of sales over cost of goods sold is gross profit.</a:t>
            </a:r>
          </a:p>
        </p:txBody>
      </p:sp>
    </p:spTree>
    <p:extLst>
      <p:ext uri="{BB962C8B-B14F-4D97-AF65-F5344CB8AC3E}">
        <p14:creationId xmlns:p14="http://schemas.microsoft.com/office/powerpoint/2010/main" val="3527591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Multiple-Step Income Statement </a:t>
            </a:r>
            <a:r>
              <a:rPr lang="en-US" dirty="0">
                <a:solidFill>
                  <a:srgbClr val="FFFFFF"/>
                </a:solidFill>
                <a:latin typeface="Arial" pitchFamily="34" charset="0"/>
                <a:cs typeface="Arial" pitchFamily="34" charset="0"/>
              </a:rPr>
              <a:t>Operating Income (1 of 3)</a:t>
            </a:r>
            <a:endParaRPr lang="en-US" dirty="0">
              <a:latin typeface="Arial" pitchFamily="34" charset="0"/>
              <a:cs typeface="Arial" pitchFamily="34" charset="0"/>
            </a:endParaRPr>
          </a:p>
        </p:txBody>
      </p:sp>
      <p:sp>
        <p:nvSpPr>
          <p:cNvPr id="3" name="Content Placeholder 2"/>
          <p:cNvSpPr>
            <a:spLocks noGrp="1"/>
          </p:cNvSpPr>
          <p:nvPr>
            <p:ph idx="1"/>
          </p:nvPr>
        </p:nvSpPr>
        <p:spPr>
          <a:xfrm>
            <a:off x="228600" y="1219200"/>
            <a:ext cx="8763000" cy="4953000"/>
          </a:xfrm>
        </p:spPr>
        <p:txBody>
          <a:bodyPr>
            <a:noAutofit/>
          </a:bodyPr>
          <a:lstStyle/>
          <a:p>
            <a:r>
              <a:rPr lang="en-US" b="1" dirty="0">
                <a:latin typeface="Arial" pitchFamily="34" charset="0"/>
                <a:cs typeface="Arial" pitchFamily="34" charset="0"/>
              </a:rPr>
              <a:t>Operating income</a:t>
            </a:r>
            <a:r>
              <a:rPr lang="en-US" dirty="0">
                <a:latin typeface="Arial" pitchFamily="34" charset="0"/>
                <a:cs typeface="Arial" pitchFamily="34" charset="0"/>
              </a:rPr>
              <a:t>, sometimes called </a:t>
            </a:r>
            <a:r>
              <a:rPr lang="en-US" b="1" dirty="0">
                <a:latin typeface="Arial" pitchFamily="34" charset="0"/>
                <a:cs typeface="Arial" pitchFamily="34" charset="0"/>
              </a:rPr>
              <a:t>income from operations</a:t>
            </a:r>
            <a:r>
              <a:rPr lang="en-US" dirty="0">
                <a:latin typeface="Arial" pitchFamily="34" charset="0"/>
                <a:cs typeface="Arial" pitchFamily="34" charset="0"/>
              </a:rPr>
              <a:t>, is determined by subtracting operating expenses from gross profit.</a:t>
            </a:r>
          </a:p>
          <a:p>
            <a:pPr lvl="1"/>
            <a:r>
              <a:rPr lang="en-US" dirty="0">
                <a:latin typeface="Arial" pitchFamily="34" charset="0"/>
                <a:cs typeface="Arial" pitchFamily="34" charset="0"/>
              </a:rPr>
              <a:t>Operating expenses are normally classified as either selling expenses or administrative expenses.</a:t>
            </a:r>
          </a:p>
        </p:txBody>
      </p:sp>
    </p:spTree>
    <p:extLst>
      <p:ext uri="{BB962C8B-B14F-4D97-AF65-F5344CB8AC3E}">
        <p14:creationId xmlns:p14="http://schemas.microsoft.com/office/powerpoint/2010/main" val="38918655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Multiple-Step Income Statement </a:t>
            </a:r>
            <a:r>
              <a:rPr lang="en-US" dirty="0">
                <a:solidFill>
                  <a:srgbClr val="FFFFFF"/>
                </a:solidFill>
                <a:latin typeface="Arial" pitchFamily="34" charset="0"/>
                <a:cs typeface="Arial" pitchFamily="34" charset="0"/>
              </a:rPr>
              <a:t>Operating Income (2 of 3)</a:t>
            </a:r>
            <a:endParaRPr lang="en-US" dirty="0">
              <a:latin typeface="Arial" pitchFamily="34" charset="0"/>
              <a:cs typeface="Arial" pitchFamily="34" charset="0"/>
            </a:endParaRPr>
          </a:p>
        </p:txBody>
      </p:sp>
      <p:sp>
        <p:nvSpPr>
          <p:cNvPr id="3" name="Content Placeholder 2"/>
          <p:cNvSpPr>
            <a:spLocks noGrp="1"/>
          </p:cNvSpPr>
          <p:nvPr>
            <p:ph idx="1"/>
          </p:nvPr>
        </p:nvSpPr>
        <p:spPr>
          <a:xfrm>
            <a:off x="228600" y="1219200"/>
            <a:ext cx="8763000" cy="4953000"/>
          </a:xfrm>
        </p:spPr>
        <p:txBody>
          <a:bodyPr>
            <a:noAutofit/>
          </a:bodyPr>
          <a:lstStyle/>
          <a:p>
            <a:r>
              <a:rPr lang="en-US" b="1" dirty="0">
                <a:latin typeface="Arial" pitchFamily="34" charset="0"/>
                <a:cs typeface="Arial" pitchFamily="34" charset="0"/>
              </a:rPr>
              <a:t>Selling expenses </a:t>
            </a:r>
            <a:r>
              <a:rPr lang="en-US" dirty="0">
                <a:latin typeface="Arial" pitchFamily="34" charset="0"/>
                <a:cs typeface="Arial" pitchFamily="34" charset="0"/>
              </a:rPr>
              <a:t>are incurred directly in the selling of merchandise.</a:t>
            </a:r>
          </a:p>
          <a:p>
            <a:pPr lvl="1"/>
            <a:r>
              <a:rPr lang="en-US" dirty="0">
                <a:latin typeface="Arial" pitchFamily="34" charset="0"/>
                <a:cs typeface="Arial" pitchFamily="34" charset="0"/>
              </a:rPr>
              <a:t>Examples of selling expenses include:</a:t>
            </a:r>
          </a:p>
          <a:p>
            <a:pPr lvl="2"/>
            <a:r>
              <a:rPr lang="en-US" dirty="0">
                <a:latin typeface="Arial" pitchFamily="34" charset="0"/>
                <a:cs typeface="Arial" pitchFamily="34" charset="0"/>
              </a:rPr>
              <a:t>Sales salaries</a:t>
            </a:r>
          </a:p>
          <a:p>
            <a:pPr lvl="2"/>
            <a:r>
              <a:rPr lang="en-US" dirty="0">
                <a:latin typeface="Arial" pitchFamily="34" charset="0"/>
                <a:cs typeface="Arial" pitchFamily="34" charset="0"/>
              </a:rPr>
              <a:t>Store supplies used</a:t>
            </a:r>
          </a:p>
          <a:p>
            <a:pPr lvl="2"/>
            <a:r>
              <a:rPr lang="en-US" dirty="0">
                <a:latin typeface="Arial" pitchFamily="34" charset="0"/>
                <a:cs typeface="Arial" pitchFamily="34" charset="0"/>
              </a:rPr>
              <a:t>Depreciation of store equipment</a:t>
            </a:r>
          </a:p>
          <a:p>
            <a:pPr lvl="2"/>
            <a:r>
              <a:rPr lang="en-US" dirty="0">
                <a:latin typeface="Arial" pitchFamily="34" charset="0"/>
                <a:cs typeface="Arial" pitchFamily="34" charset="0"/>
              </a:rPr>
              <a:t>Delivery expense</a:t>
            </a:r>
          </a:p>
          <a:p>
            <a:pPr lvl="2"/>
            <a:r>
              <a:rPr lang="en-US" dirty="0">
                <a:latin typeface="Arial" pitchFamily="34" charset="0"/>
                <a:cs typeface="Arial" pitchFamily="34" charset="0"/>
              </a:rPr>
              <a:t>Advertising</a:t>
            </a:r>
          </a:p>
        </p:txBody>
      </p:sp>
    </p:spTree>
    <p:extLst>
      <p:ext uri="{BB962C8B-B14F-4D97-AF65-F5344CB8AC3E}">
        <p14:creationId xmlns:p14="http://schemas.microsoft.com/office/powerpoint/2010/main" val="36956264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Multiple-Step Income Statement </a:t>
            </a:r>
            <a:r>
              <a:rPr lang="en-US" dirty="0">
                <a:solidFill>
                  <a:srgbClr val="FFFFFF"/>
                </a:solidFill>
                <a:latin typeface="Arial" pitchFamily="34" charset="0"/>
                <a:cs typeface="Arial" pitchFamily="34" charset="0"/>
              </a:rPr>
              <a:t>Operating Income (3 of 3)</a:t>
            </a:r>
            <a:endParaRPr lang="en-US" dirty="0">
              <a:latin typeface="Arial" pitchFamily="34" charset="0"/>
              <a:cs typeface="Arial" pitchFamily="34" charset="0"/>
            </a:endParaRPr>
          </a:p>
        </p:txBody>
      </p:sp>
      <p:sp>
        <p:nvSpPr>
          <p:cNvPr id="3" name="Content Placeholder 2"/>
          <p:cNvSpPr>
            <a:spLocks noGrp="1"/>
          </p:cNvSpPr>
          <p:nvPr>
            <p:ph idx="1"/>
          </p:nvPr>
        </p:nvSpPr>
        <p:spPr>
          <a:xfrm>
            <a:off x="228600" y="1219200"/>
            <a:ext cx="8763000" cy="4953000"/>
          </a:xfrm>
        </p:spPr>
        <p:txBody>
          <a:bodyPr>
            <a:noAutofit/>
          </a:bodyPr>
          <a:lstStyle/>
          <a:p>
            <a:r>
              <a:rPr lang="en-US" b="1" dirty="0">
                <a:latin typeface="Arial" pitchFamily="34" charset="0"/>
                <a:cs typeface="Arial" pitchFamily="34" charset="0"/>
              </a:rPr>
              <a:t>Administrative expenses</a:t>
            </a:r>
            <a:r>
              <a:rPr lang="en-US" dirty="0">
                <a:latin typeface="Arial" pitchFamily="34" charset="0"/>
                <a:cs typeface="Arial" pitchFamily="34" charset="0"/>
              </a:rPr>
              <a:t>, sometimes called </a:t>
            </a:r>
            <a:r>
              <a:rPr lang="en-US" b="1" dirty="0">
                <a:latin typeface="Arial" pitchFamily="34" charset="0"/>
                <a:cs typeface="Arial" pitchFamily="34" charset="0"/>
              </a:rPr>
              <a:t>general expenses</a:t>
            </a:r>
            <a:r>
              <a:rPr lang="en-US" dirty="0">
                <a:latin typeface="Arial" pitchFamily="34" charset="0"/>
                <a:cs typeface="Arial" pitchFamily="34" charset="0"/>
              </a:rPr>
              <a:t>, are incurred in the administration or general operations of the business.</a:t>
            </a:r>
          </a:p>
          <a:p>
            <a:pPr lvl="1"/>
            <a:r>
              <a:rPr lang="en-US" dirty="0">
                <a:latin typeface="Arial" pitchFamily="34" charset="0"/>
                <a:cs typeface="Arial" pitchFamily="34" charset="0"/>
              </a:rPr>
              <a:t>Examples of administrative expenses include:</a:t>
            </a:r>
          </a:p>
          <a:p>
            <a:pPr lvl="2"/>
            <a:r>
              <a:rPr lang="en-US" dirty="0">
                <a:latin typeface="Arial" pitchFamily="34" charset="0"/>
                <a:cs typeface="Arial" pitchFamily="34" charset="0"/>
              </a:rPr>
              <a:t>Office salaries</a:t>
            </a:r>
          </a:p>
          <a:p>
            <a:pPr lvl="2"/>
            <a:r>
              <a:rPr lang="en-US" dirty="0">
                <a:latin typeface="Arial" pitchFamily="34" charset="0"/>
                <a:cs typeface="Arial" pitchFamily="34" charset="0"/>
              </a:rPr>
              <a:t>Depreciation of office equipment</a:t>
            </a:r>
          </a:p>
          <a:p>
            <a:pPr lvl="2"/>
            <a:r>
              <a:rPr lang="en-US" dirty="0">
                <a:latin typeface="Arial" pitchFamily="34" charset="0"/>
                <a:cs typeface="Arial" pitchFamily="34" charset="0"/>
              </a:rPr>
              <a:t>Office supplies used</a:t>
            </a:r>
          </a:p>
        </p:txBody>
      </p:sp>
    </p:spTree>
    <p:extLst>
      <p:ext uri="{BB962C8B-B14F-4D97-AF65-F5344CB8AC3E}">
        <p14:creationId xmlns:p14="http://schemas.microsoft.com/office/powerpoint/2010/main" val="23320872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Multiple-Step Income Statement—</a:t>
            </a:r>
            <a:r>
              <a:rPr lang="en-US" baseline="0" dirty="0">
                <a:latin typeface="Arial" pitchFamily="34" charset="0"/>
                <a:cs typeface="Arial" pitchFamily="34" charset="0"/>
              </a:rPr>
              <a:t> </a:t>
            </a:r>
            <a:r>
              <a:rPr lang="en-US" dirty="0">
                <a:latin typeface="Arial" pitchFamily="34" charset="0"/>
                <a:cs typeface="Arial" pitchFamily="34" charset="0"/>
              </a:rPr>
              <a:t>Other Revenue and Expense (1 of 2)</a:t>
            </a:r>
          </a:p>
        </p:txBody>
      </p:sp>
      <p:sp>
        <p:nvSpPr>
          <p:cNvPr id="3" name="Content Placeholder 2"/>
          <p:cNvSpPr>
            <a:spLocks noGrp="1"/>
          </p:cNvSpPr>
          <p:nvPr>
            <p:ph idx="1"/>
          </p:nvPr>
        </p:nvSpPr>
        <p:spPr>
          <a:xfrm>
            <a:off x="228600" y="1219200"/>
            <a:ext cx="8763000" cy="4953000"/>
          </a:xfrm>
        </p:spPr>
        <p:txBody>
          <a:bodyPr>
            <a:noAutofit/>
          </a:bodyPr>
          <a:lstStyle/>
          <a:p>
            <a:r>
              <a:rPr lang="en-US" dirty="0">
                <a:latin typeface="Arial" pitchFamily="34" charset="0"/>
                <a:cs typeface="Arial" pitchFamily="34" charset="0"/>
              </a:rPr>
              <a:t>Other income and expense items are not related to the primary operations of the business.</a:t>
            </a:r>
          </a:p>
          <a:p>
            <a:pPr lvl="1"/>
            <a:r>
              <a:rPr lang="en-US" b="1" dirty="0">
                <a:latin typeface="Arial" pitchFamily="34" charset="0"/>
                <a:cs typeface="Arial" pitchFamily="34" charset="0"/>
              </a:rPr>
              <a:t>Other revenue </a:t>
            </a:r>
            <a:r>
              <a:rPr lang="en-US" dirty="0">
                <a:latin typeface="Arial" pitchFamily="34" charset="0"/>
                <a:cs typeface="Arial" pitchFamily="34" charset="0"/>
              </a:rPr>
              <a:t>is revenue from sources other than the primary operating activity of a business.</a:t>
            </a:r>
          </a:p>
          <a:p>
            <a:pPr lvl="2"/>
            <a:r>
              <a:rPr lang="en-US" dirty="0">
                <a:latin typeface="Arial" pitchFamily="34" charset="0"/>
                <a:cs typeface="Arial" pitchFamily="34" charset="0"/>
              </a:rPr>
              <a:t>Examples of other income include:</a:t>
            </a:r>
          </a:p>
          <a:p>
            <a:pPr lvl="3"/>
            <a:r>
              <a:rPr lang="en-US" dirty="0">
                <a:latin typeface="Arial" pitchFamily="34" charset="0"/>
                <a:cs typeface="Arial" pitchFamily="34" charset="0"/>
              </a:rPr>
              <a:t>Income from interest</a:t>
            </a:r>
          </a:p>
          <a:p>
            <a:pPr lvl="3"/>
            <a:r>
              <a:rPr lang="en-US" dirty="0">
                <a:latin typeface="Arial" pitchFamily="34" charset="0"/>
                <a:cs typeface="Arial" pitchFamily="34" charset="0"/>
              </a:rPr>
              <a:t>Rent</a:t>
            </a:r>
          </a:p>
          <a:p>
            <a:pPr lvl="3"/>
            <a:r>
              <a:rPr lang="en-US" dirty="0">
                <a:latin typeface="Arial" pitchFamily="34" charset="0"/>
                <a:cs typeface="Arial" pitchFamily="34" charset="0"/>
              </a:rPr>
              <a:t>Gains resulting from the sale of fixed assets</a:t>
            </a:r>
          </a:p>
          <a:p>
            <a:pPr marL="914400" lvl="3" indent="-449263">
              <a:buFont typeface="Arial" pitchFamily="34" charset="0"/>
              <a:buChar char="–"/>
            </a:pPr>
            <a:r>
              <a:rPr lang="en-US" sz="2400" b="1" dirty="0">
                <a:latin typeface="Arial" pitchFamily="34" charset="0"/>
                <a:cs typeface="Arial" pitchFamily="34" charset="0"/>
              </a:rPr>
              <a:t>Other expense </a:t>
            </a:r>
            <a:r>
              <a:rPr lang="en-US" sz="2400" dirty="0">
                <a:latin typeface="Arial" pitchFamily="34" charset="0"/>
                <a:cs typeface="Arial" pitchFamily="34" charset="0"/>
              </a:rPr>
              <a:t>is an expense that cannot be traced directly to the normal operations of the business.</a:t>
            </a:r>
          </a:p>
        </p:txBody>
      </p:sp>
    </p:spTree>
    <p:extLst>
      <p:ext uri="{BB962C8B-B14F-4D97-AF65-F5344CB8AC3E}">
        <p14:creationId xmlns:p14="http://schemas.microsoft.com/office/powerpoint/2010/main" val="8478566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Multiple-Step Income Statement—</a:t>
            </a:r>
            <a:r>
              <a:rPr lang="en-US" baseline="0" dirty="0">
                <a:latin typeface="Arial" pitchFamily="34" charset="0"/>
                <a:cs typeface="Arial" pitchFamily="34" charset="0"/>
              </a:rPr>
              <a:t> </a:t>
            </a:r>
            <a:r>
              <a:rPr lang="en-US" dirty="0">
                <a:latin typeface="Arial" pitchFamily="34" charset="0"/>
                <a:cs typeface="Arial" pitchFamily="34" charset="0"/>
              </a:rPr>
              <a:t>Other Revenue and Expense (2 of 2)</a:t>
            </a:r>
          </a:p>
        </p:txBody>
      </p:sp>
      <p:sp>
        <p:nvSpPr>
          <p:cNvPr id="3" name="Content Placeholder 2"/>
          <p:cNvSpPr>
            <a:spLocks noGrp="1"/>
          </p:cNvSpPr>
          <p:nvPr>
            <p:ph idx="1"/>
          </p:nvPr>
        </p:nvSpPr>
        <p:spPr>
          <a:xfrm>
            <a:off x="108585" y="1219200"/>
            <a:ext cx="8850630" cy="4953000"/>
          </a:xfrm>
        </p:spPr>
        <p:txBody>
          <a:bodyPr>
            <a:noAutofit/>
          </a:bodyPr>
          <a:lstStyle/>
          <a:p>
            <a:pPr lvl="2"/>
            <a:r>
              <a:rPr lang="en-US" dirty="0">
                <a:latin typeface="Arial" pitchFamily="34" charset="0"/>
                <a:cs typeface="Arial" pitchFamily="34" charset="0"/>
              </a:rPr>
              <a:t>Examples of other expenses include:</a:t>
            </a:r>
          </a:p>
          <a:p>
            <a:pPr lvl="3"/>
            <a:r>
              <a:rPr lang="en-US" dirty="0">
                <a:latin typeface="Arial" pitchFamily="34" charset="0"/>
                <a:cs typeface="Arial" pitchFamily="34" charset="0"/>
              </a:rPr>
              <a:t>Interest expense</a:t>
            </a:r>
          </a:p>
          <a:p>
            <a:pPr lvl="3"/>
            <a:r>
              <a:rPr lang="en-US" dirty="0">
                <a:latin typeface="Arial" pitchFamily="34" charset="0"/>
                <a:cs typeface="Arial" pitchFamily="34" charset="0"/>
              </a:rPr>
              <a:t>Losses from disposing of fixed assets</a:t>
            </a:r>
          </a:p>
          <a:p>
            <a:r>
              <a:rPr lang="en-US" dirty="0">
                <a:latin typeface="Arial" pitchFamily="34" charset="0"/>
                <a:cs typeface="Arial" pitchFamily="34" charset="0"/>
              </a:rPr>
              <a:t>Other income and other expense are offset against each other on the income statement.</a:t>
            </a:r>
          </a:p>
          <a:p>
            <a:pPr lvl="1"/>
            <a:r>
              <a:rPr lang="en-US" dirty="0">
                <a:latin typeface="Arial" pitchFamily="34" charset="0"/>
                <a:cs typeface="Arial" pitchFamily="34" charset="0"/>
              </a:rPr>
              <a:t>If the total of other income exceeds the total of other expense, the difference is added to income from operations to determine net income.</a:t>
            </a:r>
          </a:p>
          <a:p>
            <a:pPr lvl="1"/>
            <a:r>
              <a:rPr lang="en-US" dirty="0">
                <a:latin typeface="Arial" pitchFamily="34" charset="0"/>
                <a:cs typeface="Arial" pitchFamily="34" charset="0"/>
              </a:rPr>
              <a:t>If the total of other expense exceeds the total of other income, the difference is subtracted from income from operations to determine net income.</a:t>
            </a:r>
          </a:p>
        </p:txBody>
      </p:sp>
    </p:spTree>
    <p:extLst>
      <p:ext uri="{BB962C8B-B14F-4D97-AF65-F5344CB8AC3E}">
        <p14:creationId xmlns:p14="http://schemas.microsoft.com/office/powerpoint/2010/main" val="3662580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Multiple-Step Income Statement Illustrated</a:t>
            </a:r>
          </a:p>
        </p:txBody>
      </p:sp>
      <p:pic>
        <p:nvPicPr>
          <p:cNvPr id="12" name="Picture 2" descr="An income statement for NetSolutions, for the year ended December 31, 20Y8, is shown.&#10;&#10;Sales are $708,255, which is shown in the third amount column; Cost of goods sold is (520,305) set in parentheses, which is shown in the third amount column. A single rule appears below (520,305) set in parentheses. Gross profit is $187,950, which is shown in the third amount column. Under Operating expenses:, the various selling expenses and administrative expenses are listed. Under Selling expenses:, the following are listed: Sales salaries expense is $53,430, which is shown in the first amount column; Advertising expense is 10,860, which is shown in the first amount column; Depreciation expense—store equipment is 3,100, which is shown in the first amount column; Delivery expense is 2,800, which is shown in the first amount column; Miscellaneous selling expense is 630, which is shown in the first amount column. A single rule appears below 630. Total selling expenses are $70,820, which is shown in the second amount column. Under Administrative expenses:, the following are listed: Office salaries expense is $21,020, which is shown in the first amount column; Rent expense is 8,100, which is shown in the first amount column; Depreciation expense—office equipment is 2,490, which is shown in the first amount column; Insurance expense is 1,910, which is shown in the first amount column; Office supplies expense is 610, which is shown in the first amount column; Miscellaneous administrative expense is 760, which is shown in the first amount column. A single rule appears below 760. Total administrative expenses are 34,890, which is shown in the second amount column. A single rule appears below 34,890. Total operating expenses are (105,710) set in parentheses, which is shown in the third amount column. A single rule appears below (105,710) set in parentheses. Operating income is $82,240, which is shown in the third amount column. Under Other revenue and expense:, Rent revenue is $600, which is shown in the second amount column; and Interest expense is (2,440) set in parentheses, which is shown in the second amount column. A single rule appears below (2,440) set in parentheses. To the right of (2,440) set in parentheses, a sum of (1,840) set in parentheses is shown in the third amount column. A single rule appears below (1,840) set in parentheses. Net income is $80,400, which is shown in the third amount column. A double rule appears below $80,400."/>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1606556" y="1015663"/>
            <a:ext cx="5930888" cy="519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633078"/>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Check Up Corner: Multiple-Step Income Statement (1 of 2)</a:t>
            </a:r>
          </a:p>
        </p:txBody>
      </p:sp>
      <p:sp>
        <p:nvSpPr>
          <p:cNvPr id="6" name="Content Placeholder 5"/>
          <p:cNvSpPr>
            <a:spLocks noGrp="1"/>
          </p:cNvSpPr>
          <p:nvPr>
            <p:ph idx="1"/>
          </p:nvPr>
        </p:nvSpPr>
        <p:spPr/>
        <p:txBody>
          <a:bodyPr/>
          <a:lstStyle/>
          <a:p>
            <a:pPr marL="0" indent="0">
              <a:buNone/>
            </a:pPr>
            <a:r>
              <a:rPr lang="en-US" dirty="0"/>
              <a:t>The following account balances were taken from the adjusted trial balance for Laser-</a:t>
            </a:r>
            <a:r>
              <a:rPr lang="en-US" dirty="0" err="1"/>
              <a:t>Tek</a:t>
            </a:r>
            <a:r>
              <a:rPr lang="en-US" dirty="0"/>
              <a:t> Company for the fiscal year ended December 31, 20Y2:</a:t>
            </a:r>
          </a:p>
        </p:txBody>
      </p:sp>
      <p:pic>
        <p:nvPicPr>
          <p:cNvPr id="12" name="Picture Placeholder 1" descr="The following accounts and balances taken from the adjusted trial balance for Laser-Tek Company for the fiscal year ended December 31, 2018, are listed: Advertising Expense, $32,500; Cost of Goods Sold, 512,400; Depreciation Expense—Office Equipment, 20,000; Interest Revenue, 1,425; Miscellaneous Administrative Expense, 1,200; Miscellaneous Selling Expense, $4,320; Office Salaries Expense, 82,400; Office Supplies Expense, 1,650; Sales, 912,500; Sales Salaries Expense, 160,000."/>
          <p:cNvPicPr>
            <a:picLocks noGrp="1" noChangeAspect="1"/>
          </p:cNvPicPr>
          <p:nvPr>
            <p:ph type="pic" sz="quarter" idx="4294967295"/>
          </p:nvPr>
        </p:nvPicPr>
        <p:blipFill>
          <a:blip r:embed="rId3"/>
          <a:stretch>
            <a:fillRect/>
          </a:stretch>
        </p:blipFill>
        <p:spPr>
          <a:xfrm>
            <a:off x="496547" y="3000277"/>
            <a:ext cx="8150906" cy="1163088"/>
          </a:xfrm>
          <a:prstGeom prst="rect">
            <a:avLst/>
          </a:prstGeom>
        </p:spPr>
      </p:pic>
      <p:sp>
        <p:nvSpPr>
          <p:cNvPr id="7" name="Content Placeholder 6"/>
          <p:cNvSpPr>
            <a:spLocks noGrp="1"/>
          </p:cNvSpPr>
          <p:nvPr>
            <p:ph sz="quarter" idx="11"/>
          </p:nvPr>
        </p:nvSpPr>
        <p:spPr>
          <a:xfrm>
            <a:off x="304800" y="4876800"/>
            <a:ext cx="8610600" cy="990600"/>
          </a:xfrm>
        </p:spPr>
        <p:txBody>
          <a:bodyPr>
            <a:normAutofit/>
          </a:bodyPr>
          <a:lstStyle/>
          <a:p>
            <a:pPr marL="0" indent="0">
              <a:buNone/>
            </a:pPr>
            <a:r>
              <a:rPr lang="en-US" dirty="0"/>
              <a:t>Prepare a multiple-step income statement for Laser-</a:t>
            </a:r>
            <a:r>
              <a:rPr lang="en-US" dirty="0" err="1"/>
              <a:t>Tek</a:t>
            </a:r>
            <a:r>
              <a:rPr lang="en-US" dirty="0"/>
              <a:t> Company.</a:t>
            </a:r>
          </a:p>
        </p:txBody>
      </p:sp>
    </p:spTree>
    <p:extLst>
      <p:ext uri="{BB962C8B-B14F-4D97-AF65-F5344CB8AC3E}">
        <p14:creationId xmlns:p14="http://schemas.microsoft.com/office/powerpoint/2010/main" val="2191252892"/>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Check Up Corner: Multiple-Step Income Statement (2 of 2)</a:t>
            </a:r>
          </a:p>
        </p:txBody>
      </p:sp>
      <p:pic>
        <p:nvPicPr>
          <p:cNvPr id="12" name="Picture 2" descr="An income statement for Laser-Tek Company, for the year ended December 31, 20Y2, is shown.&#10;&#10;Sales are $912,500, which is shown in the third amount column; Cost of goods sold is (512,400) set in parentheses, which is shown in the third amount column. A single rule appears below (512,400) set in parentheses. Gross profit is $400,100, which is shown in the third amount column. An arrow points to this amount and leads from a note in the right margin that states: Gross profit is the excess of sales over the cost of goods sold. Under Operating expenses:, the various selling expenses and administrative expenses are listed. Under Selling expenses:, the following are listed: Sales salaries expense is $160,000, which is shown in the first amount column; Advertising expense is 32,500, which is shown in the first amount column; Miscellaneous selling expense is 4,320, which is shown in the first amount column. A single rule appears below 4,320. Total selling expenses are $196,820, which is shown in the second amount column. Under Administrative expenses:, the following are listed: Office salaries expense is $82,400, which is shown in the first amount column; Depreciation expense—office equipment is 20,000, which is shown in the first amount column; Office supplies expense is 1,650, which is shown in the first amount column; Miscellaneous administrative expense is 1,200, which is shown in the first amount column. A single rule appears below 1,200. Total administrative expenses are 105,250, which is shown in the second amount column. A single rule appears below 105,250. Total operating expenses are (302,070) set in parentheses, which is shown in the third amount column. A single rule appears below (302,070) set in parentheses. Operating income is $98,030, which is shown in the third amount column. An arrow points to this amount and leads from a note in the right margin that states: Operating income is computed by subtracting operating expenses from gross profit. Under Other revenue and expense:, Interest revenue is 1,425, which is shown in the third amount column. An arrow points to this amount and leads from a note in the right margin that states: Other revenue and expense items are not related to the company’s primary business. A single rule appears below 1,425. Net income is $99,455, which is shown in the third amount column. A double rule appears below $99,455."/>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952439" y="1504590"/>
            <a:ext cx="7239123" cy="459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64036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Financial Statements (4 of 4)</a:t>
            </a:r>
          </a:p>
        </p:txBody>
      </p:sp>
      <p:sp>
        <p:nvSpPr>
          <p:cNvPr id="14339" name="Content Placeholder 7"/>
          <p:cNvSpPr>
            <a:spLocks noGrp="1"/>
          </p:cNvSpPr>
          <p:nvPr>
            <p:ph idx="1"/>
          </p:nvPr>
        </p:nvSpPr>
        <p:spPr/>
        <p:txBody>
          <a:bodyPr>
            <a:noAutofit/>
          </a:bodyPr>
          <a:lstStyle/>
          <a:p>
            <a:pPr>
              <a:defRPr/>
            </a:pPr>
            <a:r>
              <a:rPr lang="en-US" dirty="0">
                <a:latin typeface="Arial" pitchFamily="34" charset="0"/>
                <a:cs typeface="Arial" pitchFamily="34" charset="0"/>
              </a:rPr>
              <a:t>Merchandise on hand (not sold) at the end of an accounting period is called </a:t>
            </a:r>
            <a:r>
              <a:rPr lang="en-US" b="1" dirty="0">
                <a:latin typeface="Arial" pitchFamily="34" charset="0"/>
                <a:cs typeface="Arial" pitchFamily="34" charset="0"/>
              </a:rPr>
              <a:t>inventory </a:t>
            </a:r>
            <a:r>
              <a:rPr lang="en-US" dirty="0">
                <a:latin typeface="Arial" pitchFamily="34" charset="0"/>
                <a:cs typeface="Arial" pitchFamily="34" charset="0"/>
              </a:rPr>
              <a:t>or </a:t>
            </a:r>
            <a:r>
              <a:rPr lang="en-US" i="1" dirty="0">
                <a:latin typeface="Arial" pitchFamily="34" charset="0"/>
                <a:cs typeface="Arial" pitchFamily="34" charset="0"/>
              </a:rPr>
              <a:t>merchandise inventory</a:t>
            </a:r>
            <a:r>
              <a:rPr lang="en-US" dirty="0">
                <a:latin typeface="Arial" pitchFamily="34" charset="0"/>
                <a:cs typeface="Arial" pitchFamily="34" charset="0"/>
              </a:rPr>
              <a:t>.</a:t>
            </a:r>
          </a:p>
          <a:p>
            <a:pPr lvl="1">
              <a:defRPr/>
            </a:pPr>
            <a:r>
              <a:rPr lang="en-US" dirty="0">
                <a:latin typeface="Arial" pitchFamily="34" charset="0"/>
                <a:cs typeface="Arial" pitchFamily="34" charset="0"/>
              </a:rPr>
              <a:t>Inventory is reported as a current asset on the balance sheet.</a:t>
            </a:r>
          </a:p>
        </p:txBody>
      </p:sp>
    </p:spTree>
    <p:extLst>
      <p:ext uri="{BB962C8B-B14F-4D97-AF65-F5344CB8AC3E}">
        <p14:creationId xmlns:p14="http://schemas.microsoft.com/office/powerpoint/2010/main" val="11045318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Single-Step Income Statement</a:t>
            </a:r>
          </a:p>
        </p:txBody>
      </p:sp>
      <p:sp>
        <p:nvSpPr>
          <p:cNvPr id="3" name="Content Placeholder 2"/>
          <p:cNvSpPr>
            <a:spLocks noGrp="1"/>
          </p:cNvSpPr>
          <p:nvPr>
            <p:ph idx="1"/>
          </p:nvPr>
        </p:nvSpPr>
        <p:spPr>
          <a:xfrm>
            <a:off x="108585" y="1219200"/>
            <a:ext cx="8850630" cy="4953000"/>
          </a:xfrm>
        </p:spPr>
        <p:txBody>
          <a:bodyPr>
            <a:noAutofit/>
          </a:bodyPr>
          <a:lstStyle/>
          <a:p>
            <a:r>
              <a:rPr lang="en-US" dirty="0">
                <a:latin typeface="Arial" pitchFamily="34" charset="0"/>
                <a:cs typeface="Arial" pitchFamily="34" charset="0"/>
              </a:rPr>
              <a:t>An alternative form of income statement is the </a:t>
            </a:r>
            <a:r>
              <a:rPr lang="en-US" b="1" dirty="0">
                <a:latin typeface="Arial" pitchFamily="34" charset="0"/>
                <a:cs typeface="Arial" pitchFamily="34" charset="0"/>
              </a:rPr>
              <a:t>single-step income statement</a:t>
            </a:r>
            <a:r>
              <a:rPr lang="en-US" dirty="0">
                <a:latin typeface="Arial" pitchFamily="34" charset="0"/>
                <a:cs typeface="Arial" pitchFamily="34" charset="0"/>
              </a:rPr>
              <a:t>. </a:t>
            </a:r>
          </a:p>
          <a:p>
            <a:r>
              <a:rPr lang="en-US" dirty="0">
                <a:latin typeface="Arial" pitchFamily="34" charset="0"/>
                <a:cs typeface="Arial" pitchFamily="34" charset="0"/>
              </a:rPr>
              <a:t>The single-step form deducts the total of all expenses </a:t>
            </a:r>
            <a:r>
              <a:rPr lang="en-US" i="1" dirty="0">
                <a:latin typeface="Arial" pitchFamily="34" charset="0"/>
                <a:cs typeface="Arial" pitchFamily="34" charset="0"/>
              </a:rPr>
              <a:t>in one step </a:t>
            </a:r>
            <a:r>
              <a:rPr lang="en-US" dirty="0">
                <a:latin typeface="Arial" pitchFamily="34" charset="0"/>
                <a:cs typeface="Arial" pitchFamily="34" charset="0"/>
              </a:rPr>
              <a:t>from the total of all revenues.</a:t>
            </a:r>
          </a:p>
          <a:p>
            <a:r>
              <a:rPr lang="en-US" dirty="0">
                <a:latin typeface="Arial" pitchFamily="34" charset="0"/>
                <a:cs typeface="Arial" pitchFamily="34" charset="0"/>
              </a:rPr>
              <a:t>The single-step form emphasizes total revenues and total expenses in determining net income.</a:t>
            </a:r>
          </a:p>
          <a:p>
            <a:r>
              <a:rPr lang="en-US" dirty="0">
                <a:latin typeface="Arial" pitchFamily="34" charset="0"/>
                <a:cs typeface="Arial" pitchFamily="34" charset="0"/>
              </a:rPr>
              <a:t>A criticism of the single-step form is that gross profit and income from operations are not reported.</a:t>
            </a:r>
          </a:p>
        </p:txBody>
      </p:sp>
    </p:spTree>
    <p:extLst>
      <p:ext uri="{BB962C8B-B14F-4D97-AF65-F5344CB8AC3E}">
        <p14:creationId xmlns:p14="http://schemas.microsoft.com/office/powerpoint/2010/main" val="16497250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Single-Step Income Statement Illustrated</a:t>
            </a:r>
          </a:p>
        </p:txBody>
      </p:sp>
      <p:pic>
        <p:nvPicPr>
          <p:cNvPr id="12" name="Picture 2" descr="An income statement for NetSolutions, for the year ended December 31, 20Y8, is shown.&#10;&#10;Under Revenues:, the following are listed: Sales are $708,255, which is shown in the second amount column; and Rent revenue is 600, which is shown in the second amount column. A single rule appears below 600. Total revenues are $708,855, which is shown in the second amount column. Under Expenses:, the following are listed: Cost of goods sold is $520,305, which is shown in the first amount column; Selling expenses are 70,820, which is shown in the first amount column; Administrative expenses are 34,890, which is shown in the first amount column; Interest expense is 2,440, which is shown in the first amount column. A single rule appears below 2,440. Total expenses are (628,455) set in parentheses, which is shown in the second amount column. A single rule appears below (628,455) set in parentheses. Net income is $80,400, which is shown in the second amount column. A double rule appears below $80,400."/>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444783" y="1880667"/>
            <a:ext cx="8254435" cy="372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031159"/>
      </p:ext>
    </p:extLst>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Statement of Stockholders’ Equity for Retail Business</a:t>
            </a:r>
          </a:p>
        </p:txBody>
      </p:sp>
      <p:pic>
        <p:nvPicPr>
          <p:cNvPr id="12" name="Picture 2" descr="A statement of stockholders’ equity for NetSolutions, for the year ended December 31, 20Y8, is shown. There are four columns. The first column has no title. The other columns are titled Common Stock, Retained Earnings, and Total. The line entries are as follows:&#10;&#10;Balances, January 1, 20Y8: Common Stock of $25,000; Retained Earnings of $123,800; and Total of $148,800.&#10;Issued common stock: Common Stock of 5,000 and Total of 5,000.&#10;Net income: Retained Earnings of 80,400 and Total of 80,400.&#10;Dividends: Retained Earnings of (18,000) set in parentheses and Total of (18,000) set in parentheses. A single rule appears in each column on this line.&#10;Balances, December 31, 20Y8: Common Stock of $30,000; Retained Earnings of $186,200; and Total of $216,200. A double rule appears below each total on this line."/>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252034" y="2133600"/>
            <a:ext cx="8639933" cy="3005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231408"/>
      </p:ext>
    </p:extLst>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Balance Sheet for Retail Business</a:t>
            </a:r>
          </a:p>
        </p:txBody>
      </p:sp>
      <p:pic>
        <p:nvPicPr>
          <p:cNvPr id="10" name="Picture 2" descr="A balance sheet for NetSolutions, for December 31, 20Y8, is shown. The balance sheet is in the report form, with the Liabilities and Stockholders’ Equity shown below the Assets section.&#10;&#10;The Assets section is presented first. Under Current assets:, the following are listed: Cash is $52,650, which is shown in the second amount column; Accounts receivable is 91,080, which is shown in the second amount column; Inventory is 62,150, which is shown in the second amount column; Estimated returns inventory is 5,300, which is shown in the second amount column; Office supplies is 480, which is shown in the second amount column; Prepaid insurance is 2,650, which is shown in the second amount column. A single rule appears below 2,650. Total current assets are $214,310, which is shown in the third amount column. Under Property, plant, and equipment:, the following are listed: Land is $20,000, which is shown in the second amount column; Store equipment is $27,100, which is shown in the first amount column; Accumulated depreciation is (5,700) set in parentheses, which is shown in the first amount column. A single rule appears below (5,700) set in parentheses. On the next line, a difference of 21,400 is labeled Book value and shown in the second amount column. Office equipment is $15,570, which is shown in the first amount column; Accumulated depreciation is (4,720) set in parentheses, which is shown in the first amount column. A single rule appears below (4,720) set in parentheses. On the next line, a difference of 10,850 is labeled Book value and shown in the second amount column. Total property, plant, and equipment is 52,250, which is shown in the third amount column. A single rule appears below 52,250. Total assets are $266,560, which is shown in the third amount column. A double rule appears below $266,560.&#10;&#10;The Liabilities section is presented next. Under Current liabilities:, the following are listed: Accounts payable is $14,466, which is shown in the second amount column; Customer refunds payable is 7,954 and shown in the second amount column; Note payable (current portion) is 5,000, which is shown in the second amount column; Salaries payable is 1,140, which is shown in the second amount column; Unearned rent is 1,800, which is shown in the second amount column. A single rule appears below 1,800. Total current liabilities are $30,360, which is shown in the third amount column. Under Long-term liabilities:, the following is listed: Note payable (long-term portion) is 20,000, which is shown in the third amount column. A single rule appears below 20,000. Total liabilities are $50,360, which is shown in the third amount column.&#10;The Stockholders’ Equity section is presented next. Common stock is $30,000, which is shown in the second column. Retained earnings is 186,200, which is shown in the second column. There is a single rule under 186,200. Total stockholders’ equity is 216,200, which is shown in the third amount column. A single rule appears below 216,200. Total liabilities and stockholders’ equity are $266,560, which is shown in the third amount column. A double rule appears below $266,560."/>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2490532" y="1167845"/>
            <a:ext cx="4162936" cy="497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231234"/>
      </p:ext>
    </p:extLst>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solidFill>
                  <a:srgbClr val="FFFFFF"/>
                </a:solidFill>
                <a:latin typeface="Arial" pitchFamily="34" charset="0"/>
                <a:cs typeface="Arial" pitchFamily="34" charset="0"/>
              </a:rPr>
              <a:t>The Closing Process (1 of 3)</a:t>
            </a:r>
            <a:endParaRPr lang="en-US" dirty="0">
              <a:latin typeface="Arial" pitchFamily="34" charset="0"/>
              <a:cs typeface="Arial" pitchFamily="34" charset="0"/>
            </a:endParaRPr>
          </a:p>
        </p:txBody>
      </p:sp>
      <p:sp>
        <p:nvSpPr>
          <p:cNvPr id="3" name="Content Placeholder 2"/>
          <p:cNvSpPr>
            <a:spLocks noGrp="1"/>
          </p:cNvSpPr>
          <p:nvPr>
            <p:ph idx="1"/>
          </p:nvPr>
        </p:nvSpPr>
        <p:spPr>
          <a:xfrm>
            <a:off x="108585" y="1219200"/>
            <a:ext cx="8850630" cy="4953000"/>
          </a:xfrm>
        </p:spPr>
        <p:txBody>
          <a:bodyPr>
            <a:noAutofit/>
          </a:bodyPr>
          <a:lstStyle/>
          <a:p>
            <a:r>
              <a:rPr lang="en-US" dirty="0">
                <a:latin typeface="Arial" pitchFamily="34" charset="0"/>
                <a:cs typeface="Arial" pitchFamily="34" charset="0"/>
              </a:rPr>
              <a:t>The two closing entries for a retail business are as follows:</a:t>
            </a:r>
          </a:p>
          <a:p>
            <a:pPr lvl="1">
              <a:buFont typeface="+mj-lt"/>
              <a:buAutoNum type="arabicPeriod"/>
            </a:pPr>
            <a:r>
              <a:rPr lang="en-US" sz="2600" dirty="0">
                <a:latin typeface="Arial" pitchFamily="34" charset="0"/>
                <a:cs typeface="Arial" pitchFamily="34" charset="0"/>
              </a:rPr>
              <a:t>Debit each revenue account with for its balance, credit each expense account for its balance, and credit the retained earnings account for net income. Debit the retained earnings account for a net loss. Cost of Goods Sold is a temporary account and is closed like an expense account.</a:t>
            </a:r>
          </a:p>
          <a:p>
            <a:pPr lvl="1">
              <a:buFont typeface="+mj-lt"/>
              <a:buAutoNum type="arabicPeriod"/>
            </a:pPr>
            <a:r>
              <a:rPr lang="en-US" sz="2600" dirty="0">
                <a:latin typeface="Arial" pitchFamily="34" charset="0"/>
                <a:cs typeface="Arial" pitchFamily="34" charset="0"/>
              </a:rPr>
              <a:t>Debit the retained earnings account for the balance of the dividends account and credit the dividends account.</a:t>
            </a:r>
          </a:p>
        </p:txBody>
      </p:sp>
    </p:spTree>
    <p:extLst>
      <p:ext uri="{BB962C8B-B14F-4D97-AF65-F5344CB8AC3E}">
        <p14:creationId xmlns:p14="http://schemas.microsoft.com/office/powerpoint/2010/main" val="34413342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The Closing Process (2 of 3)</a:t>
            </a:r>
          </a:p>
        </p:txBody>
      </p:sp>
      <p:sp>
        <p:nvSpPr>
          <p:cNvPr id="3" name="Content Placeholder 2"/>
          <p:cNvSpPr>
            <a:spLocks noGrp="1"/>
          </p:cNvSpPr>
          <p:nvPr>
            <p:ph idx="1"/>
          </p:nvPr>
        </p:nvSpPr>
        <p:spPr>
          <a:xfrm>
            <a:off x="228600" y="1295401"/>
            <a:ext cx="8763000" cy="533399"/>
          </a:xfrm>
        </p:spPr>
        <p:txBody>
          <a:bodyPr>
            <a:noAutofit/>
          </a:bodyPr>
          <a:lstStyle/>
          <a:p>
            <a:r>
              <a:rPr lang="en-US" dirty="0">
                <a:latin typeface="Arial" pitchFamily="34" charset="0"/>
                <a:cs typeface="Arial" pitchFamily="34" charset="0"/>
              </a:rPr>
              <a:t>The two closing entries for NetSolutions follow:</a:t>
            </a:r>
          </a:p>
        </p:txBody>
      </p:sp>
      <p:pic>
        <p:nvPicPr>
          <p:cNvPr id="9" name="Picture Placeholder 8" descr="Closing entries for NetSolutions are shown on page 29 of a journal form. December 31, 20Y8, is the date indicated. &#10;&#10;In the first closing entry, Sales is debited—with 410 shown in the Post. Ref. column and 708,255 shown in the Debit column. Rent Revenue is debited—with 610 shown in the Post. Ref. column and 600 shown in Debit column. Cost of Goods Sold is credited—with 510 shown in the Post. Ref. column and 520,305 shown in the Credit column. Sales Salaries Expense is credited—with 520 shown in the Post. Ref. column and 53,430 shown in the Credit column. Advertising Expense is credited—with 521 shown in the Post. Ref. column and 10,860 shown in the Credit column. Depr. Expense—Store Equipment is credited—with 522 shown in the Post. Ref. column and 3,100 shown in the Credit column. Delivery Expense is credited—with 523 shown in the Post. Ref. column and 2,800 shown in the Credit column. Miscellaneous Selling Expense is credited—with 529 shown in the Post. Ref. column and 630 shown in the Credit column. Office Salaries Expense is credited—with 530 shown in the Post. Ref. column and 21,020 shown in the Credit column. Rent Expense is credited—with 531 shown in the Post. Ref. column and 8,100 shown in the Credit column. Depr. Expense—Office Equipment is credited—with 532 shown in the Post. Ref. column and 2,490 shown in the Credit column. Insurance Expense is credited—with 533 shown in the Post. Ref. column and 1,910 shown in the Credit column. Office Supplies Expense is credited—with 534 shown in the Post. Ref. column and 610 shown in the Credit column. Misc. Administrative Expense is credited—with 539 shown in the Post. Ref. column and 760 shown in the Credit column. Interest Expense is credited—with 710 shown in the Post. Ref. column and 2,440 shown in the Credit column. Retained Earnings is credited—with 311 shown in the Post. Ref. column and 80,400 shown in the Credit column.&#10;&#10;In the second closing entry, Retained Earnings is debited—with 311 shown in the Post. Ref. column and 18,000 shown in the Debit column. Dividends is credited—with 312 shown in the Post. Ref. column and 18,000 shown in the Credit column."/>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tretch>
            <a:fillRect/>
          </a:stretch>
        </p:blipFill>
        <p:spPr>
          <a:xfrm>
            <a:off x="2225733" y="2133600"/>
            <a:ext cx="4692535" cy="3994265"/>
          </a:xfrm>
          <a:prstGeom prst="rect">
            <a:avLst/>
          </a:prstGeom>
        </p:spPr>
      </p:pic>
    </p:spTree>
    <p:extLst>
      <p:ext uri="{BB962C8B-B14F-4D97-AF65-F5344CB8AC3E}">
        <p14:creationId xmlns:p14="http://schemas.microsoft.com/office/powerpoint/2010/main" val="2443105821"/>
      </p:ext>
    </p:extLst>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solidFill>
                  <a:srgbClr val="FFFFFF"/>
                </a:solidFill>
                <a:latin typeface="Arial" pitchFamily="34" charset="0"/>
                <a:cs typeface="Arial" pitchFamily="34" charset="0"/>
              </a:rPr>
              <a:t>The Closing Process (3 of 3)</a:t>
            </a:r>
            <a:endParaRPr lang="en-US" dirty="0">
              <a:latin typeface="Arial" pitchFamily="34" charset="0"/>
              <a:cs typeface="Arial" pitchFamily="34" charset="0"/>
            </a:endParaRPr>
          </a:p>
        </p:txBody>
      </p:sp>
      <p:sp>
        <p:nvSpPr>
          <p:cNvPr id="3" name="Content Placeholder 2"/>
          <p:cNvSpPr>
            <a:spLocks noGrp="1"/>
          </p:cNvSpPr>
          <p:nvPr>
            <p:ph idx="1"/>
          </p:nvPr>
        </p:nvSpPr>
        <p:spPr>
          <a:xfrm>
            <a:off x="108585" y="1219200"/>
            <a:ext cx="8850630" cy="4953000"/>
          </a:xfrm>
        </p:spPr>
        <p:txBody>
          <a:bodyPr>
            <a:noAutofit/>
          </a:bodyPr>
          <a:lstStyle/>
          <a:p>
            <a:r>
              <a:rPr lang="en-US" dirty="0">
                <a:latin typeface="Arial" pitchFamily="34" charset="0"/>
                <a:cs typeface="Arial" pitchFamily="34" charset="0"/>
              </a:rPr>
              <a:t>After the closing entries are posted to the accounts, a post-closing trial balance is prepared.</a:t>
            </a:r>
          </a:p>
          <a:p>
            <a:pPr lvl="1"/>
            <a:r>
              <a:rPr lang="en-US" dirty="0">
                <a:latin typeface="Arial" pitchFamily="34" charset="0"/>
                <a:cs typeface="Arial" pitchFamily="34" charset="0"/>
              </a:rPr>
              <a:t>The only accounts that appear on the post-closing trial balance are the asset, contra asset, liability, and stockholders’ equity accounts with balances.</a:t>
            </a:r>
          </a:p>
          <a:p>
            <a:pPr lvl="2"/>
            <a:r>
              <a:rPr lang="en-US" dirty="0">
                <a:latin typeface="Arial" pitchFamily="34" charset="0"/>
                <a:cs typeface="Arial" pitchFamily="34" charset="0"/>
              </a:rPr>
              <a:t>These are the same accounts that appear on the end-of-period balance sheet.</a:t>
            </a:r>
          </a:p>
          <a:p>
            <a:pPr lvl="1"/>
            <a:r>
              <a:rPr lang="en-US" dirty="0">
                <a:latin typeface="Arial" pitchFamily="34" charset="0"/>
                <a:cs typeface="Arial" pitchFamily="34" charset="0"/>
              </a:rPr>
              <a:t>If the two totals of the trial balance columns are not equal, an error has occurred that must be found and corrected.</a:t>
            </a:r>
          </a:p>
        </p:txBody>
      </p:sp>
    </p:spTree>
    <p:extLst>
      <p:ext uri="{BB962C8B-B14F-4D97-AF65-F5344CB8AC3E}">
        <p14:creationId xmlns:p14="http://schemas.microsoft.com/office/powerpoint/2010/main" val="1834710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Post-Closing Trial Balance</a:t>
            </a:r>
          </a:p>
        </p:txBody>
      </p:sp>
      <p:pic>
        <p:nvPicPr>
          <p:cNvPr id="12" name="Picture 2" descr="A post-closing trial balance for NetSolutions, dated December 31, 20Y8, is shown. The two amount columns are labeled Debit Balances and Credit Balances. The statement also shows a column for account numbers labeled Account No. The trial balance shows the following accounts and amounts: Cash, 110, debit balance of 52,650; Accounts Receivable, 112, debit balance of 91,080; Inventory, 115, debit balance of 62,150; Estimated Returns Inventory, 116, debit balance of 5,300; Office Supplies, 117, debit balance of 480; Prepaid Insurance, 118, debit balance of 2,650; Land, 120, debit balance of 20,000; Store Equipment, 123, debit balance of 27,100; Accumulated Depreciation—Store Equipment, 124, credit balance of 5,700; Office Equipment, 125, debit balance of 15,570; Accumulated Depreciation—Office Equipment, 126, credit balance of 4,720; Accounts Payable, 210, credit balance of 14,466; Salaries Payable, 211, credit balance of 1,140; Unearned Rent, 212, credit balance of 1,800; Customer Refunds Payable, 213, credit balance of 7,954; Notes Payable, 215, credit balance of 25,000; Common Stock, 310, credit balance of 30,000; and Retained Earnings, 311, credit balance of 186,200. A single rule appears below 186,200 in the Credit Balances column and on this line in the Debit Balances column as well. The totals of the Debit Balances and Credit Balances columns are 276,980. A double rule appears below 276,980 in both columns."/>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981200" y="1295400"/>
            <a:ext cx="51816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162398"/>
      </p:ext>
    </p:extLst>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Analysis for Decision Making: Asset Turnover Ratio (1 of 2)</a:t>
            </a:r>
          </a:p>
        </p:txBody>
      </p:sp>
      <p:sp>
        <p:nvSpPr>
          <p:cNvPr id="3" name="Content Placeholder 2"/>
          <p:cNvSpPr>
            <a:spLocks noGrp="1"/>
          </p:cNvSpPr>
          <p:nvPr>
            <p:ph idx="1"/>
          </p:nvPr>
        </p:nvSpPr>
        <p:spPr>
          <a:xfrm>
            <a:off x="228600" y="1295401"/>
            <a:ext cx="8763000" cy="1905000"/>
          </a:xfrm>
        </p:spPr>
        <p:txBody>
          <a:bodyPr>
            <a:noAutofit/>
          </a:bodyPr>
          <a:lstStyle/>
          <a:p>
            <a:pPr fontAlgn="auto">
              <a:defRPr/>
            </a:pPr>
            <a:r>
              <a:rPr lang="en-US" dirty="0">
                <a:latin typeface="Arial" pitchFamily="34" charset="0"/>
                <a:cs typeface="Arial" pitchFamily="34" charset="0"/>
              </a:rPr>
              <a:t>The </a:t>
            </a:r>
            <a:r>
              <a:rPr lang="en-US" b="1" dirty="0">
                <a:latin typeface="Arial" pitchFamily="34" charset="0"/>
                <a:cs typeface="Arial" pitchFamily="34" charset="0"/>
              </a:rPr>
              <a:t>asset turnover ratio </a:t>
            </a:r>
            <a:r>
              <a:rPr lang="en-US" dirty="0">
                <a:latin typeface="Arial" pitchFamily="34" charset="0"/>
                <a:cs typeface="Arial" pitchFamily="34" charset="0"/>
              </a:rPr>
              <a:t>measures how effectively a business is using its assets to generate sales.</a:t>
            </a:r>
          </a:p>
          <a:p>
            <a:pPr fontAlgn="auto">
              <a:defRPr/>
            </a:pPr>
            <a:r>
              <a:rPr lang="en-US" dirty="0">
                <a:latin typeface="Arial" pitchFamily="34" charset="0"/>
                <a:cs typeface="Arial" pitchFamily="34" charset="0"/>
              </a:rPr>
              <a:t>A high ratio indicates an effective use of assets.</a:t>
            </a:r>
          </a:p>
          <a:p>
            <a:pPr fontAlgn="auto">
              <a:defRPr/>
            </a:pPr>
            <a:r>
              <a:rPr lang="en-US" dirty="0">
                <a:latin typeface="Arial" pitchFamily="34" charset="0"/>
                <a:cs typeface="Arial" pitchFamily="34" charset="0"/>
              </a:rPr>
              <a:t>The asset turnover ratio is computed as follows:</a:t>
            </a:r>
          </a:p>
        </p:txBody>
      </p:sp>
      <p:graphicFrame>
        <p:nvGraphicFramePr>
          <p:cNvPr id="5" name="Picture Placeholder 4" descr="Asset turnover ratio equals sales over average total assets."/>
          <p:cNvGraphicFramePr>
            <a:graphicFrameLocks noGrp="1" noChangeAspect="1"/>
          </p:cNvGraphicFramePr>
          <p:nvPr>
            <p:ph type="pic" sz="quarter" idx="10"/>
            <p:extLst>
              <p:ext uri="{D42A27DB-BD31-4B8C-83A1-F6EECF244321}">
                <p14:modId xmlns:p14="http://schemas.microsoft.com/office/powerpoint/2010/main" val="902203441"/>
              </p:ext>
            </p:extLst>
          </p:nvPr>
        </p:nvGraphicFramePr>
        <p:xfrm>
          <a:off x="1470558" y="3771542"/>
          <a:ext cx="6202885" cy="838915"/>
        </p:xfrm>
        <a:graphic>
          <a:graphicData uri="http://schemas.openxmlformats.org/presentationml/2006/ole">
            <mc:AlternateContent xmlns:mc="http://schemas.openxmlformats.org/markup-compatibility/2006">
              <mc:Choice xmlns:v="urn:schemas-microsoft-com:vml" Requires="v">
                <p:oleObj name="Equation" r:id="rId3" imgW="3098520" imgH="419040" progId="Equation.3">
                  <p:embed/>
                </p:oleObj>
              </mc:Choice>
              <mc:Fallback>
                <p:oleObj name="Equation" r:id="rId3" imgW="3098520" imgH="419040" progId="Equation.3">
                  <p:embed/>
                  <p:pic>
                    <p:nvPicPr>
                      <p:cNvPr id="0" name="Object 1" descr="Asset turnover ratio equals sales over average total asse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558" y="3771542"/>
                        <a:ext cx="6202885" cy="83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80715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Analysis for Decision Making: Asset Turnover Ratio (2 of 2)</a:t>
            </a:r>
          </a:p>
        </p:txBody>
      </p:sp>
      <p:sp>
        <p:nvSpPr>
          <p:cNvPr id="3" name="Content Placeholder 2"/>
          <p:cNvSpPr>
            <a:spLocks noGrp="1"/>
          </p:cNvSpPr>
          <p:nvPr>
            <p:ph idx="1"/>
          </p:nvPr>
        </p:nvSpPr>
        <p:spPr>
          <a:xfrm>
            <a:off x="228600" y="1447801"/>
            <a:ext cx="8763000" cy="914399"/>
          </a:xfrm>
        </p:spPr>
        <p:txBody>
          <a:bodyPr>
            <a:noAutofit/>
          </a:bodyPr>
          <a:lstStyle/>
          <a:p>
            <a:pPr fontAlgn="auto">
              <a:defRPr/>
            </a:pPr>
            <a:r>
              <a:rPr lang="en-US" dirty="0">
                <a:latin typeface="Arial" pitchFamily="34" charset="0"/>
                <a:cs typeface="Arial" pitchFamily="34" charset="0"/>
              </a:rPr>
              <a:t>The following data (in millions) were taken from recent annual reports of Dollar Tree, Inc. </a:t>
            </a:r>
            <a:r>
              <a:rPr lang="en-US" dirty="0">
                <a:solidFill>
                  <a:srgbClr val="000000"/>
                </a:solidFill>
                <a:latin typeface="Arial" pitchFamily="34" charset="0"/>
                <a:cs typeface="Arial" pitchFamily="34" charset="0"/>
              </a:rPr>
              <a:t>(DLTR):</a:t>
            </a:r>
          </a:p>
        </p:txBody>
      </p:sp>
      <p:graphicFrame>
        <p:nvGraphicFramePr>
          <p:cNvPr id="12" name="Table Placeholder 1"/>
          <p:cNvGraphicFramePr>
            <a:graphicFrameLocks noGrp="1"/>
          </p:cNvGraphicFramePr>
          <p:nvPr>
            <p:ph type="tbl" sz="quarter" idx="14"/>
            <p:extLst>
              <p:ext uri="{D42A27DB-BD31-4B8C-83A1-F6EECF244321}">
                <p14:modId xmlns:p14="http://schemas.microsoft.com/office/powerpoint/2010/main" val="2543624455"/>
              </p:ext>
            </p:extLst>
          </p:nvPr>
        </p:nvGraphicFramePr>
        <p:xfrm>
          <a:off x="2510475" y="2514600"/>
          <a:ext cx="4123050" cy="16764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000"/>
                    </a:ext>
                  </a:extLst>
                </a:gridCol>
                <a:gridCol w="110045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152400">
                <a:tc>
                  <a:txBody>
                    <a:bodyPr/>
                    <a:lstStyle/>
                    <a:p>
                      <a:endParaRPr lang="en-US" sz="1600" dirty="0">
                        <a:latin typeface="Arial" pitchFamily="34" charset="0"/>
                        <a:cs typeface="Arial" pitchFamily="34" charset="0"/>
                      </a:endParaRPr>
                    </a:p>
                  </a:txBody>
                  <a:tcPr/>
                </a:tc>
                <a:tc>
                  <a:txBody>
                    <a:bodyPr/>
                    <a:lstStyle/>
                    <a:p>
                      <a:pPr algn="ctr"/>
                      <a:r>
                        <a:rPr lang="en-US" sz="1600" b="1" dirty="0">
                          <a:latin typeface="Arial" pitchFamily="34" charset="0"/>
                          <a:cs typeface="Arial" pitchFamily="34" charset="0"/>
                        </a:rPr>
                        <a:t>Year 2</a:t>
                      </a:r>
                    </a:p>
                  </a:txBody>
                  <a:tcPr anchor="ctr"/>
                </a:tc>
                <a:tc>
                  <a:txBody>
                    <a:bodyPr/>
                    <a:lstStyle/>
                    <a:p>
                      <a:pPr algn="ctr"/>
                      <a:r>
                        <a:rPr lang="en-US" sz="1600" b="1" dirty="0">
                          <a:latin typeface="Arial" pitchFamily="34" charset="0"/>
                          <a:cs typeface="Arial" pitchFamily="34" charset="0"/>
                        </a:rPr>
                        <a:t>Year 1</a:t>
                      </a:r>
                    </a:p>
                  </a:txBody>
                  <a:tcPr anchor="ctr"/>
                </a:tc>
                <a:extLst>
                  <a:ext uri="{0D108BD9-81ED-4DB2-BD59-A6C34878D82A}">
                    <a16:rowId xmlns:a16="http://schemas.microsoft.com/office/drawing/2014/main" val="10000"/>
                  </a:ext>
                </a:extLst>
              </a:tr>
              <a:tr h="121920">
                <a:tc>
                  <a:txBody>
                    <a:bodyPr/>
                    <a:lstStyle/>
                    <a:p>
                      <a:r>
                        <a:rPr lang="en-US" sz="1600" dirty="0">
                          <a:latin typeface="Arial" pitchFamily="34" charset="0"/>
                          <a:cs typeface="Arial" pitchFamily="34" charset="0"/>
                        </a:rPr>
                        <a:t>Total</a:t>
                      </a:r>
                      <a:r>
                        <a:rPr lang="en-US" sz="1600" baseline="0" dirty="0">
                          <a:latin typeface="Arial" pitchFamily="34" charset="0"/>
                          <a:cs typeface="Arial" pitchFamily="34" charset="0"/>
                        </a:rPr>
                        <a:t> sales</a:t>
                      </a:r>
                      <a:endParaRPr lang="en-US" sz="1600" dirty="0">
                        <a:latin typeface="Arial" pitchFamily="34" charset="0"/>
                        <a:cs typeface="Arial" pitchFamily="34" charset="0"/>
                      </a:endParaRPr>
                    </a:p>
                  </a:txBody>
                  <a:tcPr/>
                </a:tc>
                <a:tc>
                  <a:txBody>
                    <a:bodyPr/>
                    <a:lstStyle/>
                    <a:p>
                      <a:pPr algn="r"/>
                      <a:r>
                        <a:rPr lang="en-US" sz="1600" dirty="0">
                          <a:latin typeface="Arial" pitchFamily="34" charset="0"/>
                          <a:cs typeface="Arial" pitchFamily="34" charset="0"/>
                        </a:rPr>
                        <a:t>$ 15,498</a:t>
                      </a:r>
                    </a:p>
                  </a:txBody>
                  <a:tcPr/>
                </a:tc>
                <a:tc>
                  <a:txBody>
                    <a:bodyPr/>
                    <a:lstStyle/>
                    <a:p>
                      <a:pPr algn="r"/>
                      <a:r>
                        <a:rPr lang="en-US" sz="1600" dirty="0">
                          <a:latin typeface="Arial" pitchFamily="34" charset="0"/>
                          <a:cs typeface="Arial" pitchFamily="34" charset="0"/>
                        </a:rPr>
                        <a:t>$</a:t>
                      </a:r>
                      <a:r>
                        <a:rPr lang="en-US" sz="1600" baseline="0" dirty="0">
                          <a:latin typeface="Arial" pitchFamily="34" charset="0"/>
                          <a:cs typeface="Arial" pitchFamily="34" charset="0"/>
                        </a:rPr>
                        <a:t> 8,602</a:t>
                      </a:r>
                      <a:endParaRPr lang="en-US" sz="1600" dirty="0">
                        <a:latin typeface="Arial" pitchFamily="34" charset="0"/>
                        <a:cs typeface="Arial" pitchFamily="34" charset="0"/>
                      </a:endParaRPr>
                    </a:p>
                  </a:txBody>
                  <a:tcPr/>
                </a:tc>
                <a:extLst>
                  <a:ext uri="{0D108BD9-81ED-4DB2-BD59-A6C34878D82A}">
                    <a16:rowId xmlns:a16="http://schemas.microsoft.com/office/drawing/2014/main" val="10001"/>
                  </a:ext>
                </a:extLst>
              </a:tr>
              <a:tr h="167640">
                <a:tc>
                  <a:txBody>
                    <a:bodyPr/>
                    <a:lstStyle/>
                    <a:p>
                      <a:r>
                        <a:rPr lang="en-US" sz="1600" dirty="0">
                          <a:latin typeface="Arial" pitchFamily="34" charset="0"/>
                          <a:cs typeface="Arial" pitchFamily="34" charset="0"/>
                        </a:rPr>
                        <a:t>Total assets:</a:t>
                      </a:r>
                    </a:p>
                  </a:txBody>
                  <a:tcPr/>
                </a:tc>
                <a:tc>
                  <a:txBody>
                    <a:bodyPr/>
                    <a:lstStyle/>
                    <a:p>
                      <a:pPr algn="r"/>
                      <a:endParaRPr lang="en-US" sz="1600" dirty="0">
                        <a:latin typeface="Arial" pitchFamily="34" charset="0"/>
                        <a:cs typeface="Arial" pitchFamily="34" charset="0"/>
                      </a:endParaRPr>
                    </a:p>
                  </a:txBody>
                  <a:tcPr/>
                </a:tc>
                <a:tc>
                  <a:txBody>
                    <a:bodyPr/>
                    <a:lstStyle/>
                    <a:p>
                      <a:pPr algn="r"/>
                      <a:endParaRPr lang="en-US" sz="1600" dirty="0">
                        <a:latin typeface="Arial" pitchFamily="34" charset="0"/>
                        <a:cs typeface="Arial" pitchFamily="34" charset="0"/>
                      </a:endParaRPr>
                    </a:p>
                  </a:txBody>
                  <a:tcPr/>
                </a:tc>
                <a:extLst>
                  <a:ext uri="{0D108BD9-81ED-4DB2-BD59-A6C34878D82A}">
                    <a16:rowId xmlns:a16="http://schemas.microsoft.com/office/drawing/2014/main" val="10002"/>
                  </a:ext>
                </a:extLst>
              </a:tr>
              <a:tr h="213360">
                <a:tc>
                  <a:txBody>
                    <a:bodyPr/>
                    <a:lstStyle/>
                    <a:p>
                      <a:r>
                        <a:rPr lang="en-US" sz="1600" dirty="0">
                          <a:latin typeface="Arial" pitchFamily="34" charset="0"/>
                          <a:cs typeface="Arial" pitchFamily="34" charset="0"/>
                        </a:rPr>
                        <a:t>Beginning of year</a:t>
                      </a:r>
                    </a:p>
                  </a:txBody>
                  <a:tcPr/>
                </a:tc>
                <a:tc>
                  <a:txBody>
                    <a:bodyPr/>
                    <a:lstStyle/>
                    <a:p>
                      <a:pPr algn="r"/>
                      <a:r>
                        <a:rPr lang="en-US" sz="1600" dirty="0">
                          <a:latin typeface="Arial" pitchFamily="34" charset="0"/>
                          <a:cs typeface="Arial" pitchFamily="34" charset="0"/>
                        </a:rPr>
                        <a:t>3,493</a:t>
                      </a:r>
                    </a:p>
                  </a:txBody>
                  <a:tcPr/>
                </a:tc>
                <a:tc>
                  <a:txBody>
                    <a:bodyPr/>
                    <a:lstStyle/>
                    <a:p>
                      <a:pPr algn="r"/>
                      <a:r>
                        <a:rPr lang="en-US" sz="1600" dirty="0">
                          <a:latin typeface="Arial" pitchFamily="34" charset="0"/>
                          <a:cs typeface="Arial" pitchFamily="34" charset="0"/>
                        </a:rPr>
                        <a:t>2,772</a:t>
                      </a:r>
                    </a:p>
                  </a:txBody>
                  <a:tcPr/>
                </a:tc>
                <a:extLst>
                  <a:ext uri="{0D108BD9-81ED-4DB2-BD59-A6C34878D82A}">
                    <a16:rowId xmlns:a16="http://schemas.microsoft.com/office/drawing/2014/main" val="10003"/>
                  </a:ext>
                </a:extLst>
              </a:tr>
              <a:tr h="0">
                <a:tc>
                  <a:txBody>
                    <a:bodyPr/>
                    <a:lstStyle/>
                    <a:p>
                      <a:r>
                        <a:rPr lang="en-US" sz="1600" dirty="0">
                          <a:latin typeface="Arial" pitchFamily="34" charset="0"/>
                          <a:cs typeface="Arial" pitchFamily="34" charset="0"/>
                        </a:rPr>
                        <a:t>End of year</a:t>
                      </a:r>
                    </a:p>
                  </a:txBody>
                  <a:tcPr/>
                </a:tc>
                <a:tc>
                  <a:txBody>
                    <a:bodyPr/>
                    <a:lstStyle/>
                    <a:p>
                      <a:pPr algn="r"/>
                      <a:r>
                        <a:rPr lang="en-US" sz="1600" dirty="0">
                          <a:latin typeface="Arial" pitchFamily="34" charset="0"/>
                          <a:cs typeface="Arial" pitchFamily="34" charset="0"/>
                        </a:rPr>
                        <a:t>15,901</a:t>
                      </a:r>
                    </a:p>
                  </a:txBody>
                  <a:tcPr/>
                </a:tc>
                <a:tc>
                  <a:txBody>
                    <a:bodyPr/>
                    <a:lstStyle/>
                    <a:p>
                      <a:pPr algn="r"/>
                      <a:r>
                        <a:rPr lang="en-US" sz="1600" dirty="0">
                          <a:latin typeface="Arial" pitchFamily="34" charset="0"/>
                          <a:cs typeface="Arial" pitchFamily="34" charset="0"/>
                        </a:rPr>
                        <a:t>3,493</a:t>
                      </a:r>
                    </a:p>
                  </a:txBody>
                  <a:tcPr/>
                </a:tc>
                <a:extLst>
                  <a:ext uri="{0D108BD9-81ED-4DB2-BD59-A6C34878D82A}">
                    <a16:rowId xmlns:a16="http://schemas.microsoft.com/office/drawing/2014/main" val="10004"/>
                  </a:ext>
                </a:extLst>
              </a:tr>
            </a:tbl>
          </a:graphicData>
        </a:graphic>
      </p:graphicFrame>
      <p:sp>
        <p:nvSpPr>
          <p:cNvPr id="2" name="Content Placeholder 1"/>
          <p:cNvSpPr>
            <a:spLocks noGrp="1"/>
          </p:cNvSpPr>
          <p:nvPr>
            <p:ph sz="quarter" idx="11"/>
          </p:nvPr>
        </p:nvSpPr>
        <p:spPr>
          <a:xfrm>
            <a:off x="304800" y="4434840"/>
            <a:ext cx="8610600" cy="533400"/>
          </a:xfrm>
        </p:spPr>
        <p:txBody>
          <a:bodyPr>
            <a:normAutofit/>
          </a:bodyPr>
          <a:lstStyle/>
          <a:p>
            <a:pPr>
              <a:spcBef>
                <a:spcPts val="1200"/>
              </a:spcBef>
              <a:buClr>
                <a:srgbClr val="00375D"/>
              </a:buClr>
              <a:buSzPct val="100000"/>
              <a:defRPr/>
            </a:pPr>
            <a:r>
              <a:rPr lang="en-US" sz="2600" dirty="0">
                <a:latin typeface="Arial" pitchFamily="34" charset="0"/>
                <a:cs typeface="Arial" pitchFamily="34" charset="0"/>
              </a:rPr>
              <a:t>The asset turnover ratio for each year is as follows:</a:t>
            </a:r>
          </a:p>
        </p:txBody>
      </p:sp>
      <p:graphicFrame>
        <p:nvGraphicFramePr>
          <p:cNvPr id="13" name="Table Placeholder 2"/>
          <p:cNvGraphicFramePr>
            <a:graphicFrameLocks noGrp="1"/>
          </p:cNvGraphicFramePr>
          <p:nvPr>
            <p:ph type="tbl" sz="quarter" idx="15"/>
            <p:extLst>
              <p:ext uri="{D42A27DB-BD31-4B8C-83A1-F6EECF244321}">
                <p14:modId xmlns:p14="http://schemas.microsoft.com/office/powerpoint/2010/main" val="2851134794"/>
              </p:ext>
            </p:extLst>
          </p:nvPr>
        </p:nvGraphicFramePr>
        <p:xfrm>
          <a:off x="315595" y="5105400"/>
          <a:ext cx="8512811" cy="914400"/>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3569018">
                  <a:extLst>
                    <a:ext uri="{9D8B030D-6E8A-4147-A177-3AD203B41FA5}">
                      <a16:colId xmlns:a16="http://schemas.microsoft.com/office/drawing/2014/main" val="20001"/>
                    </a:ext>
                  </a:extLst>
                </a:gridCol>
                <a:gridCol w="3343593">
                  <a:extLst>
                    <a:ext uri="{9D8B030D-6E8A-4147-A177-3AD203B41FA5}">
                      <a16:colId xmlns:a16="http://schemas.microsoft.com/office/drawing/2014/main" val="20002"/>
                    </a:ext>
                  </a:extLst>
                </a:gridCol>
              </a:tblGrid>
              <a:tr h="304800">
                <a:tc>
                  <a:txBody>
                    <a:bodyPr/>
                    <a:lstStyle/>
                    <a:p>
                      <a:endParaRPr lang="en-US" sz="1600" dirty="0">
                        <a:latin typeface="Arial" pitchFamily="34" charset="0"/>
                        <a:cs typeface="Arial" pitchFamily="34" charset="0"/>
                      </a:endParaRPr>
                    </a:p>
                  </a:txBody>
                  <a:tcPr/>
                </a:tc>
                <a:tc>
                  <a:txBody>
                    <a:bodyPr/>
                    <a:lstStyle/>
                    <a:p>
                      <a:pPr algn="ctr"/>
                      <a:r>
                        <a:rPr lang="en-US" sz="1600" b="1" dirty="0">
                          <a:latin typeface="Arial" pitchFamily="34" charset="0"/>
                          <a:cs typeface="Arial" pitchFamily="34" charset="0"/>
                        </a:rPr>
                        <a:t>Year 2</a:t>
                      </a:r>
                    </a:p>
                  </a:txBody>
                  <a:tcPr anchor="ctr"/>
                </a:tc>
                <a:tc>
                  <a:txBody>
                    <a:bodyPr/>
                    <a:lstStyle/>
                    <a:p>
                      <a:pPr algn="ctr"/>
                      <a:r>
                        <a:rPr lang="en-US" sz="1600" b="1" dirty="0">
                          <a:latin typeface="Arial" pitchFamily="34" charset="0"/>
                          <a:cs typeface="Arial" pitchFamily="34" charset="0"/>
                        </a:rPr>
                        <a:t>Year 1</a:t>
                      </a:r>
                    </a:p>
                  </a:txBody>
                  <a:tcPr anchor="ctr"/>
                </a:tc>
                <a:extLst>
                  <a:ext uri="{0D108BD9-81ED-4DB2-BD59-A6C34878D82A}">
                    <a16:rowId xmlns:a16="http://schemas.microsoft.com/office/drawing/2014/main" val="10000"/>
                  </a:ext>
                </a:extLst>
              </a:tr>
              <a:tr h="533400">
                <a:tc>
                  <a:txBody>
                    <a:bodyPr/>
                    <a:lstStyle/>
                    <a:p>
                      <a:r>
                        <a:rPr lang="en-US" sz="1600" dirty="0">
                          <a:latin typeface="Arial" pitchFamily="34" charset="0"/>
                          <a:cs typeface="Arial" pitchFamily="34" charset="0"/>
                        </a:rPr>
                        <a:t>Asset turnover ratio*</a:t>
                      </a:r>
                    </a:p>
                  </a:txBody>
                  <a:tcPr/>
                </a:tc>
                <a:tc>
                  <a:txBody>
                    <a:bodyPr/>
                    <a:lstStyle/>
                    <a:p>
                      <a:r>
                        <a:rPr lang="en-US" sz="1600" dirty="0">
                          <a:latin typeface="Arial" pitchFamily="34" charset="0"/>
                          <a:cs typeface="Arial" pitchFamily="34" charset="0"/>
                        </a:rPr>
                        <a:t>1.60</a:t>
                      </a:r>
                    </a:p>
                    <a:p>
                      <a:r>
                        <a:rPr lang="en-US" sz="1600" dirty="0">
                          <a:latin typeface="Arial" pitchFamily="34" charset="0"/>
                          <a:cs typeface="Arial" pitchFamily="34" charset="0"/>
                        </a:rPr>
                        <a:t>{$ 15,498 ÷ [($3,493</a:t>
                      </a:r>
                      <a:r>
                        <a:rPr lang="en-US" sz="1600" baseline="0" dirty="0">
                          <a:latin typeface="Arial" pitchFamily="34" charset="0"/>
                          <a:cs typeface="Arial" pitchFamily="34" charset="0"/>
                        </a:rPr>
                        <a:t> + $15,901) </a:t>
                      </a:r>
                      <a:r>
                        <a:rPr lang="en-US" sz="1600" dirty="0">
                          <a:latin typeface="Arial" pitchFamily="34" charset="0"/>
                          <a:cs typeface="Arial" pitchFamily="34" charset="0"/>
                        </a:rPr>
                        <a:t>÷ 2]}</a:t>
                      </a:r>
                    </a:p>
                  </a:txBody>
                  <a:tcPr/>
                </a:tc>
                <a:tc>
                  <a:txBody>
                    <a:bodyPr/>
                    <a:lstStyle/>
                    <a:p>
                      <a:r>
                        <a:rPr lang="en-US" sz="1600" dirty="0">
                          <a:latin typeface="Arial" pitchFamily="34" charset="0"/>
                          <a:cs typeface="Arial" pitchFamily="34" charset="0"/>
                        </a:rPr>
                        <a:t>2.75</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itchFamily="34" charset="0"/>
                          <a:cs typeface="Arial" pitchFamily="34" charset="0"/>
                        </a:rPr>
                        <a:t>{$ 8,602 ÷ [($2,772</a:t>
                      </a:r>
                      <a:r>
                        <a:rPr lang="en-US" sz="1600" baseline="0" dirty="0">
                          <a:latin typeface="Arial" pitchFamily="34" charset="0"/>
                          <a:cs typeface="Arial" pitchFamily="34" charset="0"/>
                        </a:rPr>
                        <a:t> + $3,493) </a:t>
                      </a:r>
                      <a:r>
                        <a:rPr lang="en-US" sz="1600" dirty="0">
                          <a:latin typeface="Arial" pitchFamily="34" charset="0"/>
                          <a:cs typeface="Arial" pitchFamily="34" charset="0"/>
                        </a:rPr>
                        <a:t>÷ 2]}</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4778341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74418" y="27709"/>
            <a:ext cx="8195165" cy="1039091"/>
          </a:xfrm>
        </p:spPr>
        <p:txBody>
          <a:bodyPr>
            <a:noAutofit/>
          </a:bodyPr>
          <a:lstStyle/>
          <a:p>
            <a:r>
              <a:rPr lang="en-US" dirty="0">
                <a:latin typeface="Arial" pitchFamily="34" charset="0"/>
                <a:cs typeface="Arial" pitchFamily="34" charset="0"/>
              </a:rPr>
              <a:t>Chart of </a:t>
            </a:r>
            <a:r>
              <a:rPr lang="en-US" dirty="0">
                <a:solidFill>
                  <a:srgbClr val="FFFFFF"/>
                </a:solidFill>
                <a:latin typeface="Arial" pitchFamily="34" charset="0"/>
                <a:cs typeface="Arial" pitchFamily="34" charset="0"/>
              </a:rPr>
              <a:t>Accounts for Retail Business</a:t>
            </a:r>
            <a:r>
              <a:rPr lang="en-US" baseline="0" dirty="0">
                <a:solidFill>
                  <a:srgbClr val="0070C0"/>
                </a:solidFill>
                <a:latin typeface="Arial" pitchFamily="34" charset="0"/>
                <a:cs typeface="Arial" pitchFamily="34" charset="0"/>
              </a:rPr>
              <a:t> </a:t>
            </a:r>
            <a:r>
              <a:rPr lang="en-US" dirty="0">
                <a:solidFill>
                  <a:srgbClr val="FFFFFF"/>
                </a:solidFill>
                <a:latin typeface="Arial" pitchFamily="34" charset="0"/>
                <a:cs typeface="Arial" pitchFamily="34" charset="0"/>
              </a:rPr>
              <a:t>(1 of 6)</a:t>
            </a:r>
            <a:endParaRPr lang="en-US" dirty="0">
              <a:latin typeface="Arial" pitchFamily="34" charset="0"/>
              <a:cs typeface="Arial" pitchFamily="34" charset="0"/>
            </a:endParaRPr>
          </a:p>
        </p:txBody>
      </p:sp>
      <p:sp>
        <p:nvSpPr>
          <p:cNvPr id="14339" name="Content Placeholder 7"/>
          <p:cNvSpPr>
            <a:spLocks noGrp="1"/>
          </p:cNvSpPr>
          <p:nvPr>
            <p:ph idx="1"/>
          </p:nvPr>
        </p:nvSpPr>
        <p:spPr>
          <a:xfrm>
            <a:off x="76200" y="1219200"/>
            <a:ext cx="9028527" cy="4983163"/>
          </a:xfrm>
        </p:spPr>
        <p:txBody>
          <a:bodyPr>
            <a:noAutofit/>
          </a:bodyPr>
          <a:lstStyle/>
          <a:p>
            <a:r>
              <a:rPr lang="en-US" sz="2400" dirty="0">
                <a:latin typeface="Arial" pitchFamily="34" charset="0"/>
                <a:cs typeface="Arial" pitchFamily="34" charset="0"/>
              </a:rPr>
              <a:t>Merchandise transactions are recorded in the accounts, using the rules of debit and credit; however, since merchandise transactions differ from those of a service business, NetSolutions adopted a new chart of accounts.</a:t>
            </a:r>
          </a:p>
          <a:p>
            <a:r>
              <a:rPr lang="en-US" sz="2400" dirty="0">
                <a:latin typeface="Arial" pitchFamily="34" charset="0"/>
                <a:cs typeface="Arial" pitchFamily="34" charset="0"/>
              </a:rPr>
              <a:t>The accounts related to merchandising transactions are highlighted in blue.</a:t>
            </a:r>
          </a:p>
          <a:p>
            <a:r>
              <a:rPr lang="en-US" sz="2400" dirty="0">
                <a:latin typeface="Arial" pitchFamily="34" charset="0"/>
                <a:cs typeface="Arial" pitchFamily="34" charset="0"/>
              </a:rPr>
              <a:t>The chart of accounts now consists of three-digit account numbers.</a:t>
            </a:r>
          </a:p>
          <a:p>
            <a:pPr lvl="1"/>
            <a:r>
              <a:rPr lang="en-US" sz="2200" dirty="0">
                <a:latin typeface="Arial" pitchFamily="34" charset="0"/>
                <a:cs typeface="Arial" pitchFamily="34" charset="0"/>
              </a:rPr>
              <a:t>The first digit indicates the major financial statement classification (1 for assets, 2 for liabilities, etc</a:t>
            </a:r>
            <a:r>
              <a:rPr lang="en-US" sz="2200" dirty="0">
                <a:solidFill>
                  <a:srgbClr val="0070C0"/>
                </a:solidFill>
                <a:latin typeface="Arial" pitchFamily="34" charset="0"/>
                <a:cs typeface="Arial" pitchFamily="34" charset="0"/>
              </a:rPr>
              <a:t>.</a:t>
            </a:r>
            <a:r>
              <a:rPr lang="en-US" sz="2200" dirty="0">
                <a:latin typeface="Arial" pitchFamily="34" charset="0"/>
                <a:cs typeface="Arial" pitchFamily="34" charset="0"/>
              </a:rPr>
              <a:t>).</a:t>
            </a:r>
          </a:p>
          <a:p>
            <a:pPr lvl="1"/>
            <a:r>
              <a:rPr lang="en-US" sz="2200" dirty="0">
                <a:latin typeface="Arial" pitchFamily="34" charset="0"/>
                <a:cs typeface="Arial" pitchFamily="34" charset="0"/>
              </a:rPr>
              <a:t>The second digit indicates the subclassification (e.g.</a:t>
            </a:r>
            <a:r>
              <a:rPr lang="en-US" sz="2200" dirty="0">
                <a:solidFill>
                  <a:srgbClr val="0070C0"/>
                </a:solidFill>
                <a:latin typeface="Arial" pitchFamily="34" charset="0"/>
                <a:cs typeface="Arial" pitchFamily="34" charset="0"/>
              </a:rPr>
              <a:t>,</a:t>
            </a:r>
            <a:r>
              <a:rPr lang="en-US" sz="2200" dirty="0">
                <a:latin typeface="Arial" pitchFamily="34" charset="0"/>
                <a:cs typeface="Arial" pitchFamily="34" charset="0"/>
              </a:rPr>
              <a:t> 11 for current assets, 12 for noncurrent assets).</a:t>
            </a:r>
          </a:p>
          <a:p>
            <a:pPr lvl="1"/>
            <a:r>
              <a:rPr lang="en-US" sz="2200" dirty="0">
                <a:latin typeface="Arial" pitchFamily="34" charset="0"/>
                <a:cs typeface="Arial" pitchFamily="34" charset="0"/>
              </a:rPr>
              <a:t>The third digit identifies the specific account (e.g., 110 for cash).</a:t>
            </a:r>
          </a:p>
        </p:txBody>
      </p:sp>
    </p:spTree>
    <p:extLst>
      <p:ext uri="{BB962C8B-B14F-4D97-AF65-F5344CB8AC3E}">
        <p14:creationId xmlns:p14="http://schemas.microsoft.com/office/powerpoint/2010/main" val="8121270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Appendix 1: Gross Method of Recording Sales Discounts</a:t>
            </a:r>
            <a:r>
              <a:rPr lang="en-US" strike="sngStrike" dirty="0">
                <a:solidFill>
                  <a:srgbClr val="FFFFFF"/>
                </a:solidFill>
                <a:latin typeface="Arial" pitchFamily="34" charset="0"/>
                <a:cs typeface="Arial" pitchFamily="34" charset="0"/>
              </a:rPr>
              <a:t>—</a:t>
            </a:r>
            <a:r>
              <a:rPr lang="en-US" dirty="0">
                <a:solidFill>
                  <a:srgbClr val="FFFFFF"/>
                </a:solidFill>
                <a:latin typeface="Arial" pitchFamily="34" charset="0"/>
                <a:cs typeface="Arial" pitchFamily="34" charset="0"/>
              </a:rPr>
              <a:t>Transactions</a:t>
            </a:r>
            <a:endParaRPr lang="en-US" dirty="0">
              <a:latin typeface="Arial" pitchFamily="34" charset="0"/>
              <a:cs typeface="Arial" pitchFamily="34" charset="0"/>
            </a:endParaRPr>
          </a:p>
        </p:txBody>
      </p:sp>
      <p:sp>
        <p:nvSpPr>
          <p:cNvPr id="3" name="Content Placeholder 2"/>
          <p:cNvSpPr>
            <a:spLocks noGrp="1"/>
          </p:cNvSpPr>
          <p:nvPr>
            <p:ph idx="1"/>
          </p:nvPr>
        </p:nvSpPr>
        <p:spPr>
          <a:xfrm>
            <a:off x="108585" y="1219200"/>
            <a:ext cx="8850630" cy="4724400"/>
          </a:xfrm>
        </p:spPr>
        <p:txBody>
          <a:bodyPr>
            <a:noAutofit/>
          </a:bodyPr>
          <a:lstStyle/>
          <a:p>
            <a:r>
              <a:rPr lang="en-US" dirty="0">
                <a:latin typeface="Arial" pitchFamily="34" charset="0"/>
                <a:cs typeface="Arial" pitchFamily="34" charset="0"/>
              </a:rPr>
              <a:t>Under the </a:t>
            </a:r>
            <a:r>
              <a:rPr lang="en-US" b="1" dirty="0">
                <a:latin typeface="Arial" pitchFamily="34" charset="0"/>
                <a:cs typeface="Arial" pitchFamily="34" charset="0"/>
              </a:rPr>
              <a:t>gross method, </a:t>
            </a:r>
            <a:r>
              <a:rPr lang="en-US" dirty="0">
                <a:latin typeface="Arial" pitchFamily="34" charset="0"/>
                <a:cs typeface="Arial" pitchFamily="34" charset="0"/>
              </a:rPr>
              <a:t>a sales invoice with credit terms granting a discount for early payment is recorded at the gross amount of the invoice.</a:t>
            </a:r>
          </a:p>
          <a:p>
            <a:r>
              <a:rPr lang="en-US" dirty="0">
                <a:latin typeface="Arial" pitchFamily="34" charset="0"/>
                <a:cs typeface="Arial" pitchFamily="34" charset="0"/>
              </a:rPr>
              <a:t>The customer pays within the discount period, Cash is debited for the amount received, the discount is recorded as a debit to Sales, and Accounts Receivable is credited for the invoice amount.</a:t>
            </a:r>
          </a:p>
        </p:txBody>
      </p:sp>
    </p:spTree>
    <p:extLst>
      <p:ext uri="{BB962C8B-B14F-4D97-AF65-F5344CB8AC3E}">
        <p14:creationId xmlns:p14="http://schemas.microsoft.com/office/powerpoint/2010/main" val="40201432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Appendix 1: Transactions (1 of 3)</a:t>
            </a:r>
          </a:p>
        </p:txBody>
      </p:sp>
      <p:sp>
        <p:nvSpPr>
          <p:cNvPr id="3" name="Content Placeholder 2"/>
          <p:cNvSpPr>
            <a:spLocks noGrp="1"/>
          </p:cNvSpPr>
          <p:nvPr>
            <p:ph idx="1"/>
          </p:nvPr>
        </p:nvSpPr>
        <p:spPr>
          <a:xfrm>
            <a:off x="228600" y="1295400"/>
            <a:ext cx="8763000" cy="2590799"/>
          </a:xfrm>
        </p:spPr>
        <p:txBody>
          <a:bodyPr>
            <a:noAutofit/>
          </a:bodyPr>
          <a:lstStyle/>
          <a:p>
            <a:r>
              <a:rPr lang="en-US" dirty="0">
                <a:latin typeface="Arial" pitchFamily="34" charset="0"/>
                <a:cs typeface="Arial" pitchFamily="34" charset="0"/>
              </a:rPr>
              <a:t>Assume that NetSolutions uses the perpetual inventory system and sold $18,000 of merchandise to Digital Technologies on March 10, 20Y8, with credit terms of 2/10, n/30. The cost of the merchandise sold was $10,800. The sale would be recorded under the gross method as follows:</a:t>
            </a:r>
          </a:p>
        </p:txBody>
      </p:sp>
      <p:pic>
        <p:nvPicPr>
          <p:cNvPr id="10" name="Picture Placeholder 9" descr="Two journal entries are shown in a journal form. March 10, 20Y8, is the date indicated for both entries. In the first entry, Accounts Receivable—Digital Technologies is debited—with 18,000 shown in the Debit column. Sales is credited—with 18,000 shown in the Credit column. In the second entry, Cost of Goods Sold is debited—with 10,800 shown in the Debit column. Inventory is credited—with 18,000 shown in the Credit column.">
            <a:extLst>
              <a:ext uri="{FF2B5EF4-FFF2-40B4-BE49-F238E27FC236}">
                <a16:creationId xmlns:a16="http://schemas.microsoft.com/office/drawing/2014/main" id="{6ED94BC4-30EC-472B-AD4F-BFA668772980}"/>
              </a:ext>
            </a:extLst>
          </p:cNvPr>
          <p:cNvPicPr>
            <a:picLocks noGrp="1" noChangeAspect="1"/>
          </p:cNvPicPr>
          <p:nvPr>
            <p:ph type="pic" sz="quarter" idx="16"/>
          </p:nvPr>
        </p:nvPicPr>
        <p:blipFill rotWithShape="1">
          <a:blip r:embed="rId3"/>
          <a:stretch/>
        </p:blipFill>
        <p:spPr>
          <a:xfrm>
            <a:off x="725165" y="4360209"/>
            <a:ext cx="7693671" cy="1202391"/>
          </a:xfrm>
          <a:prstGeom prst="rect">
            <a:avLst/>
          </a:prstGeom>
        </p:spPr>
      </p:pic>
    </p:spTree>
    <p:extLst>
      <p:ext uri="{BB962C8B-B14F-4D97-AF65-F5344CB8AC3E}">
        <p14:creationId xmlns:p14="http://schemas.microsoft.com/office/powerpoint/2010/main" val="201136005"/>
      </p:ext>
    </p:extLst>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Appendix 1: Transactions (2 of 3)</a:t>
            </a:r>
          </a:p>
        </p:txBody>
      </p:sp>
      <p:sp>
        <p:nvSpPr>
          <p:cNvPr id="3" name="Content Placeholder 2"/>
          <p:cNvSpPr>
            <a:spLocks noGrp="1"/>
          </p:cNvSpPr>
          <p:nvPr>
            <p:ph idx="1"/>
          </p:nvPr>
        </p:nvSpPr>
        <p:spPr/>
        <p:txBody>
          <a:bodyPr>
            <a:noAutofit/>
          </a:bodyPr>
          <a:lstStyle/>
          <a:p>
            <a:r>
              <a:rPr lang="en-US" sz="2400" dirty="0">
                <a:latin typeface="Arial" pitchFamily="34" charset="0"/>
                <a:cs typeface="Arial" pitchFamily="34" charset="0"/>
              </a:rPr>
              <a:t>Assuming that Digital Technologies pays within the discount period on March 19, the payment would be recorded as follows:</a:t>
            </a:r>
          </a:p>
        </p:txBody>
      </p:sp>
      <p:pic>
        <p:nvPicPr>
          <p:cNvPr id="10" name="Picture Placeholder 9" descr="A journal entry is shown in a journal form. March 19 is the date indicated. Cash is debited—with 17,640 shown in the Debit column. Sales is debited—with 360 shown in the Debit column. Accounts Receivable—Digital Technologies is credited—with 18,000 shown in the Credit column.">
            <a:extLst>
              <a:ext uri="{FF2B5EF4-FFF2-40B4-BE49-F238E27FC236}">
                <a16:creationId xmlns:a16="http://schemas.microsoft.com/office/drawing/2014/main" id="{4498FCE2-F071-4194-87D5-6BD0B706E10E}"/>
              </a:ext>
            </a:extLst>
          </p:cNvPr>
          <p:cNvPicPr>
            <a:picLocks noGrp="1" noChangeAspect="1"/>
          </p:cNvPicPr>
          <p:nvPr>
            <p:ph type="pic" sz="quarter" idx="16"/>
          </p:nvPr>
        </p:nvPicPr>
        <p:blipFill rotWithShape="1">
          <a:blip r:embed="rId3"/>
          <a:stretch/>
        </p:blipFill>
        <p:spPr>
          <a:xfrm>
            <a:off x="711312" y="2819400"/>
            <a:ext cx="7721376" cy="861577"/>
          </a:xfrm>
          <a:prstGeom prst="rect">
            <a:avLst/>
          </a:prstGeom>
        </p:spPr>
      </p:pic>
      <p:sp>
        <p:nvSpPr>
          <p:cNvPr id="2" name="Content Placeholder 1"/>
          <p:cNvSpPr>
            <a:spLocks noGrp="1"/>
          </p:cNvSpPr>
          <p:nvPr>
            <p:ph sz="quarter" idx="11"/>
          </p:nvPr>
        </p:nvSpPr>
        <p:spPr>
          <a:xfrm>
            <a:off x="634228" y="3886200"/>
            <a:ext cx="7951745" cy="2286000"/>
          </a:xfrm>
        </p:spPr>
        <p:txBody>
          <a:bodyPr>
            <a:noAutofit/>
          </a:bodyPr>
          <a:lstStyle/>
          <a:p>
            <a:pPr marL="0" lvl="1" indent="0">
              <a:buNone/>
              <a:tabLst/>
            </a:pPr>
            <a:r>
              <a:rPr lang="en-US" sz="2400" dirty="0">
                <a:latin typeface="Arial" pitchFamily="34" charset="0"/>
                <a:cs typeface="Arial" pitchFamily="34" charset="0"/>
              </a:rPr>
              <a:t>Cash is debited for the amount received of $17,640, which is the invoice amount of $18,000 less the sales discount of $360 ($18,000 ×</a:t>
            </a:r>
            <a:r>
              <a:rPr lang="en-US" sz="2400" strike="sngStrike" dirty="0">
                <a:latin typeface="Arial" pitchFamily="34" charset="0"/>
                <a:cs typeface="Arial" pitchFamily="34" charset="0"/>
              </a:rPr>
              <a:t>X</a:t>
            </a:r>
            <a:r>
              <a:rPr lang="en-US" sz="2400" dirty="0">
                <a:latin typeface="Arial" pitchFamily="34" charset="0"/>
                <a:cs typeface="Arial" pitchFamily="34" charset="0"/>
              </a:rPr>
              <a:t> 2%). Since cash of $17,640 was received, Sales must be decreased (debited) for the sales discount of $360. The customer’s account receivable is credited for its balance of $18,000.</a:t>
            </a:r>
          </a:p>
        </p:txBody>
      </p:sp>
    </p:spTree>
    <p:extLst>
      <p:ext uri="{BB962C8B-B14F-4D97-AF65-F5344CB8AC3E}">
        <p14:creationId xmlns:p14="http://schemas.microsoft.com/office/powerpoint/2010/main" val="2057703136"/>
      </p:ext>
    </p:extLst>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Appendix 1: Transactions (3 of 3)</a:t>
            </a:r>
          </a:p>
        </p:txBody>
      </p:sp>
      <p:sp>
        <p:nvSpPr>
          <p:cNvPr id="3" name="Content Placeholder 2"/>
          <p:cNvSpPr>
            <a:spLocks noGrp="1"/>
          </p:cNvSpPr>
          <p:nvPr>
            <p:ph idx="1"/>
          </p:nvPr>
        </p:nvSpPr>
        <p:spPr>
          <a:xfrm>
            <a:off x="228600" y="1371600"/>
            <a:ext cx="8763000" cy="1752599"/>
          </a:xfrm>
        </p:spPr>
        <p:txBody>
          <a:bodyPr>
            <a:noAutofit/>
          </a:bodyPr>
          <a:lstStyle/>
          <a:p>
            <a:r>
              <a:rPr lang="en-US" dirty="0">
                <a:latin typeface="Arial" pitchFamily="34" charset="0"/>
                <a:cs typeface="Arial" pitchFamily="34" charset="0"/>
              </a:rPr>
              <a:t>Instead of paying within the discount period, assume that Digital Technologies pays the gross amount of $18,000 on April 9. The payment would be recorded as follows:</a:t>
            </a:r>
          </a:p>
        </p:txBody>
      </p:sp>
      <p:pic>
        <p:nvPicPr>
          <p:cNvPr id="10" name="Picture Placeholder 9" descr="A journal entry is shown in a journal form. April 9 is the date indicated. Cash is debited—with 18,000 shown in the Debit column. Accounts Receivable—Digital Technologies is credited—with 18,000 shown in the Credit column.">
            <a:extLst>
              <a:ext uri="{FF2B5EF4-FFF2-40B4-BE49-F238E27FC236}">
                <a16:creationId xmlns:a16="http://schemas.microsoft.com/office/drawing/2014/main" id="{657B4BAA-D254-4C5A-9555-BC486FC12F4C}"/>
              </a:ext>
            </a:extLst>
          </p:cNvPr>
          <p:cNvPicPr>
            <a:picLocks noGrp="1" noChangeAspect="1"/>
          </p:cNvPicPr>
          <p:nvPr>
            <p:ph type="pic" sz="quarter" idx="16"/>
          </p:nvPr>
        </p:nvPicPr>
        <p:blipFill rotWithShape="1">
          <a:blip r:embed="rId3"/>
          <a:stretch/>
        </p:blipFill>
        <p:spPr>
          <a:xfrm>
            <a:off x="676850" y="4014894"/>
            <a:ext cx="7790300" cy="861906"/>
          </a:xfrm>
          <a:prstGeom prst="rect">
            <a:avLst/>
          </a:prstGeom>
        </p:spPr>
      </p:pic>
    </p:spTree>
    <p:extLst>
      <p:ext uri="{BB962C8B-B14F-4D97-AF65-F5344CB8AC3E}">
        <p14:creationId xmlns:p14="http://schemas.microsoft.com/office/powerpoint/2010/main" val="619897577"/>
      </p:ext>
    </p:extLst>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Adjusting Entry (1 of 5)</a:t>
            </a:r>
          </a:p>
        </p:txBody>
      </p:sp>
      <p:sp>
        <p:nvSpPr>
          <p:cNvPr id="3" name="Content Placeholder 2"/>
          <p:cNvSpPr>
            <a:spLocks noGrp="1"/>
          </p:cNvSpPr>
          <p:nvPr>
            <p:ph idx="1"/>
          </p:nvPr>
        </p:nvSpPr>
        <p:spPr>
          <a:xfrm>
            <a:off x="108585" y="1219200"/>
            <a:ext cx="8850630" cy="4724400"/>
          </a:xfrm>
        </p:spPr>
        <p:txBody>
          <a:bodyPr>
            <a:noAutofit/>
          </a:bodyPr>
          <a:lstStyle/>
          <a:p>
            <a:r>
              <a:rPr lang="en-US" dirty="0">
                <a:latin typeface="Arial" pitchFamily="34" charset="0"/>
                <a:cs typeface="Arial" pitchFamily="34" charset="0"/>
              </a:rPr>
              <a:t>Since GAAP requires that revenue (sales) be recorded in the amount most likely to be received, the gross method requires an adjusting entry at the end of the accounting period.</a:t>
            </a:r>
          </a:p>
          <a:p>
            <a:r>
              <a:rPr lang="en-US" dirty="0">
                <a:latin typeface="Arial" pitchFamily="34" charset="0"/>
                <a:cs typeface="Arial" pitchFamily="34" charset="0"/>
              </a:rPr>
              <a:t>The adjusting entry reduces Sales for the estimated sales discounts related to the current period’s sales that are expected to be taken in the next period.</a:t>
            </a:r>
          </a:p>
        </p:txBody>
      </p:sp>
    </p:spTree>
    <p:extLst>
      <p:ext uri="{BB962C8B-B14F-4D97-AF65-F5344CB8AC3E}">
        <p14:creationId xmlns:p14="http://schemas.microsoft.com/office/powerpoint/2010/main" val="30740185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Adjusting Entry (2 of 5)</a:t>
            </a:r>
          </a:p>
        </p:txBody>
      </p:sp>
      <p:sp>
        <p:nvSpPr>
          <p:cNvPr id="3" name="Content Placeholder 2"/>
          <p:cNvSpPr>
            <a:spLocks noGrp="1"/>
          </p:cNvSpPr>
          <p:nvPr>
            <p:ph idx="1"/>
          </p:nvPr>
        </p:nvSpPr>
        <p:spPr>
          <a:xfrm>
            <a:off x="228600" y="1295401"/>
            <a:ext cx="8763000" cy="990599"/>
          </a:xfrm>
        </p:spPr>
        <p:txBody>
          <a:bodyPr>
            <a:noAutofit/>
          </a:bodyPr>
          <a:lstStyle/>
          <a:p>
            <a:r>
              <a:rPr lang="en-US" dirty="0">
                <a:latin typeface="Arial" pitchFamily="34" charset="0"/>
                <a:cs typeface="Arial" pitchFamily="34" charset="0"/>
              </a:rPr>
              <a:t>NetSolutions should record the following adjusting entry on December 31, 20Y8:</a:t>
            </a:r>
          </a:p>
        </p:txBody>
      </p:sp>
      <p:pic>
        <p:nvPicPr>
          <p:cNvPr id="10" name="Picture Placeholder 9" descr="Adjusting Entry ">
            <a:extLst>
              <a:ext uri="{FF2B5EF4-FFF2-40B4-BE49-F238E27FC236}">
                <a16:creationId xmlns:a16="http://schemas.microsoft.com/office/drawing/2014/main" id="{6537585E-A10F-41C3-8BBD-C5EB9F0CF953}"/>
              </a:ext>
            </a:extLst>
          </p:cNvPr>
          <p:cNvPicPr>
            <a:picLocks noGrp="1" noChangeAspect="1"/>
          </p:cNvPicPr>
          <p:nvPr>
            <p:ph type="pic" sz="quarter" idx="16"/>
          </p:nvPr>
        </p:nvPicPr>
        <p:blipFill>
          <a:blip r:embed="rId3"/>
          <a:stretch>
            <a:fillRect/>
          </a:stretch>
        </p:blipFill>
        <p:spPr>
          <a:xfrm>
            <a:off x="662522" y="2710310"/>
            <a:ext cx="7818957" cy="3263770"/>
          </a:xfrm>
          <a:prstGeom prst="rect">
            <a:avLst/>
          </a:prstGeom>
        </p:spPr>
      </p:pic>
    </p:spTree>
    <p:extLst>
      <p:ext uri="{BB962C8B-B14F-4D97-AF65-F5344CB8AC3E}">
        <p14:creationId xmlns:p14="http://schemas.microsoft.com/office/powerpoint/2010/main" val="3346794422"/>
      </p:ext>
    </p:extLst>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Adjusting Entry (3 of 5)</a:t>
            </a:r>
          </a:p>
        </p:txBody>
      </p:sp>
      <p:sp>
        <p:nvSpPr>
          <p:cNvPr id="3" name="Content Placeholder 2"/>
          <p:cNvSpPr>
            <a:spLocks noGrp="1"/>
          </p:cNvSpPr>
          <p:nvPr>
            <p:ph idx="1"/>
          </p:nvPr>
        </p:nvSpPr>
        <p:spPr>
          <a:xfrm>
            <a:off x="228600" y="1295401"/>
            <a:ext cx="8763000" cy="914399"/>
          </a:xfrm>
        </p:spPr>
        <p:txBody>
          <a:bodyPr>
            <a:noAutofit/>
          </a:bodyPr>
          <a:lstStyle/>
          <a:p>
            <a:r>
              <a:rPr lang="en-US" dirty="0">
                <a:latin typeface="Arial" pitchFamily="34" charset="0"/>
                <a:cs typeface="Arial" pitchFamily="34" charset="0"/>
              </a:rPr>
              <a:t>The preceding adjusting entry debits Sales for $1,700 and credits Allowance for Sales Discounts.</a:t>
            </a:r>
          </a:p>
        </p:txBody>
      </p:sp>
      <p:pic>
        <p:nvPicPr>
          <p:cNvPr id="10" name="Picture Placeholder 9" descr="A journal entry is shown in a journal form. December 31, 20Y8, is the date indicated. Sales is debited—with 1,700 shown in the Debit column. Allowance for Sales Discounts is credited—with 1,700 shown in the Credit column.">
            <a:extLst>
              <a:ext uri="{FF2B5EF4-FFF2-40B4-BE49-F238E27FC236}">
                <a16:creationId xmlns:a16="http://schemas.microsoft.com/office/drawing/2014/main" id="{808FF08B-50F8-4C07-86A3-B5F7600DEAF6}"/>
              </a:ext>
            </a:extLst>
          </p:cNvPr>
          <p:cNvPicPr>
            <a:picLocks noGrp="1" noChangeAspect="1"/>
          </p:cNvPicPr>
          <p:nvPr>
            <p:ph type="pic" sz="quarter" idx="16"/>
          </p:nvPr>
        </p:nvPicPr>
        <p:blipFill rotWithShape="1">
          <a:blip r:embed="rId3"/>
          <a:stretch/>
        </p:blipFill>
        <p:spPr>
          <a:xfrm>
            <a:off x="556286" y="3659578"/>
            <a:ext cx="8031428" cy="921501"/>
          </a:xfrm>
          <a:prstGeom prst="rect">
            <a:avLst/>
          </a:prstGeom>
        </p:spPr>
      </p:pic>
    </p:spTree>
    <p:extLst>
      <p:ext uri="{BB962C8B-B14F-4D97-AF65-F5344CB8AC3E}">
        <p14:creationId xmlns:p14="http://schemas.microsoft.com/office/powerpoint/2010/main" val="633865274"/>
      </p:ext>
    </p:extLst>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Adjusting Entry (4 of 5)</a:t>
            </a:r>
          </a:p>
        </p:txBody>
      </p:sp>
      <p:sp>
        <p:nvSpPr>
          <p:cNvPr id="3" name="Content Placeholder 2"/>
          <p:cNvSpPr>
            <a:spLocks noGrp="1"/>
          </p:cNvSpPr>
          <p:nvPr>
            <p:ph idx="1"/>
          </p:nvPr>
        </p:nvSpPr>
        <p:spPr>
          <a:xfrm>
            <a:off x="108585" y="1219200"/>
            <a:ext cx="8850630" cy="4724400"/>
          </a:xfrm>
        </p:spPr>
        <p:txBody>
          <a:bodyPr>
            <a:noAutofit/>
          </a:bodyPr>
          <a:lstStyle/>
          <a:p>
            <a:r>
              <a:rPr lang="en-US" dirty="0">
                <a:latin typeface="Arial" pitchFamily="34" charset="0"/>
                <a:cs typeface="Arial" pitchFamily="34" charset="0"/>
              </a:rPr>
              <a:t>Allowance for Sales Discounts is a contra asset account similar to the contra asset account Accumulated Depreciation.</a:t>
            </a:r>
          </a:p>
          <a:p>
            <a:r>
              <a:rPr lang="en-US" dirty="0">
                <a:latin typeface="Arial" pitchFamily="34" charset="0"/>
                <a:cs typeface="Arial" pitchFamily="34" charset="0"/>
              </a:rPr>
              <a:t>Just as Accumulated Depreciation is a contra account to a fixed asset account, Allowance for Sales Discounts is a contra account to Accounts Receivable.</a:t>
            </a:r>
          </a:p>
        </p:txBody>
      </p:sp>
    </p:spTree>
    <p:extLst>
      <p:ext uri="{BB962C8B-B14F-4D97-AF65-F5344CB8AC3E}">
        <p14:creationId xmlns:p14="http://schemas.microsoft.com/office/powerpoint/2010/main" val="23321086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Adjusting Entry (5 of 5)</a:t>
            </a:r>
          </a:p>
        </p:txBody>
      </p:sp>
      <p:sp>
        <p:nvSpPr>
          <p:cNvPr id="3" name="Content Placeholder 2"/>
          <p:cNvSpPr>
            <a:spLocks noGrp="1"/>
          </p:cNvSpPr>
          <p:nvPr>
            <p:ph idx="1"/>
          </p:nvPr>
        </p:nvSpPr>
        <p:spPr>
          <a:xfrm>
            <a:off x="228600" y="1295400"/>
            <a:ext cx="8763000" cy="1752599"/>
          </a:xfrm>
        </p:spPr>
        <p:txBody>
          <a:bodyPr>
            <a:noAutofit/>
          </a:bodyPr>
          <a:lstStyle/>
          <a:p>
            <a:r>
              <a:rPr lang="en-US" dirty="0">
                <a:latin typeface="Arial" pitchFamily="34" charset="0"/>
                <a:cs typeface="Arial" pitchFamily="34" charset="0"/>
              </a:rPr>
              <a:t>After the adjusting entry is posted, Allowance for Sales Discounts will have a credit balance of $1,800 ($100 + $1,700) and would be reported on the balance sheet as follows:</a:t>
            </a:r>
          </a:p>
        </p:txBody>
      </p:sp>
      <p:graphicFrame>
        <p:nvGraphicFramePr>
          <p:cNvPr id="10" name="Table Placeholder 9"/>
          <p:cNvGraphicFramePr>
            <a:graphicFrameLocks noGrp="1"/>
          </p:cNvGraphicFramePr>
          <p:nvPr>
            <p:ph type="tbl" sz="quarter" idx="14"/>
            <p:extLst>
              <p:ext uri="{D42A27DB-BD31-4B8C-83A1-F6EECF244321}">
                <p14:modId xmlns:p14="http://schemas.microsoft.com/office/powerpoint/2010/main" val="3814296332"/>
              </p:ext>
            </p:extLst>
          </p:nvPr>
        </p:nvGraphicFramePr>
        <p:xfrm>
          <a:off x="1524000" y="3581400"/>
          <a:ext cx="6096000" cy="110744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0">
                <a:tc>
                  <a:txBody>
                    <a:bodyPr/>
                    <a:lstStyle/>
                    <a:p>
                      <a:r>
                        <a:rPr lang="en-US" dirty="0">
                          <a:latin typeface="Arial" pitchFamily="34" charset="0"/>
                          <a:cs typeface="Arial" pitchFamily="34" charset="0"/>
                        </a:rPr>
                        <a:t>Accounts receivable</a:t>
                      </a:r>
                    </a:p>
                  </a:txBody>
                  <a:tcPr/>
                </a:tc>
                <a:tc>
                  <a:txBody>
                    <a:bodyPr/>
                    <a:lstStyle/>
                    <a:p>
                      <a:pPr algn="r"/>
                      <a:r>
                        <a:rPr lang="en-US" dirty="0">
                          <a:latin typeface="Arial" pitchFamily="34" charset="0"/>
                          <a:cs typeface="Arial" pitchFamily="34" charset="0"/>
                        </a:rPr>
                        <a:t>$92,880</a:t>
                      </a:r>
                    </a:p>
                  </a:txBody>
                  <a:tcPr/>
                </a:tc>
                <a:extLst>
                  <a:ext uri="{0D108BD9-81ED-4DB2-BD59-A6C34878D82A}">
                    <a16:rowId xmlns:a16="http://schemas.microsoft.com/office/drawing/2014/main" val="10000"/>
                  </a:ext>
                </a:extLst>
              </a:tr>
              <a:tr h="370840">
                <a:tc>
                  <a:txBody>
                    <a:bodyPr/>
                    <a:lstStyle/>
                    <a:p>
                      <a:r>
                        <a:rPr lang="en-US" dirty="0">
                          <a:latin typeface="Arial" pitchFamily="34" charset="0"/>
                          <a:cs typeface="Arial" pitchFamily="34" charset="0"/>
                        </a:rPr>
                        <a:t>Allowance for sales</a:t>
                      </a:r>
                      <a:r>
                        <a:rPr lang="en-US" baseline="0" dirty="0">
                          <a:latin typeface="Arial" pitchFamily="34" charset="0"/>
                          <a:cs typeface="Arial" pitchFamily="34" charset="0"/>
                        </a:rPr>
                        <a:t> discounts</a:t>
                      </a:r>
                      <a:endParaRPr lang="en-US" dirty="0">
                        <a:latin typeface="Arial" pitchFamily="34" charset="0"/>
                        <a:cs typeface="Arial" pitchFamily="34" charset="0"/>
                      </a:endParaRPr>
                    </a:p>
                  </a:txBody>
                  <a:tcPr/>
                </a:tc>
                <a:tc>
                  <a:txBody>
                    <a:bodyPr/>
                    <a:lstStyle/>
                    <a:p>
                      <a:pPr algn="r"/>
                      <a:r>
                        <a:rPr lang="en-US" dirty="0">
                          <a:latin typeface="Arial" pitchFamily="34" charset="0"/>
                          <a:cs typeface="Arial" pitchFamily="34" charset="0"/>
                        </a:rPr>
                        <a:t>(1,800)</a:t>
                      </a:r>
                    </a:p>
                  </a:txBody>
                  <a:tcPr/>
                </a:tc>
                <a:extLst>
                  <a:ext uri="{0D108BD9-81ED-4DB2-BD59-A6C34878D82A}">
                    <a16:rowId xmlns:a16="http://schemas.microsoft.com/office/drawing/2014/main" val="10001"/>
                  </a:ext>
                </a:extLst>
              </a:tr>
              <a:tr h="370840">
                <a:tc>
                  <a:txBody>
                    <a:bodyPr/>
                    <a:lstStyle/>
                    <a:p>
                      <a:r>
                        <a:rPr lang="en-US" dirty="0">
                          <a:latin typeface="Arial" pitchFamily="34" charset="0"/>
                          <a:cs typeface="Arial" pitchFamily="34" charset="0"/>
                        </a:rPr>
                        <a:t>Net accounts receivable</a:t>
                      </a:r>
                    </a:p>
                  </a:txBody>
                  <a:tcPr/>
                </a:tc>
                <a:tc>
                  <a:txBody>
                    <a:bodyPr/>
                    <a:lstStyle/>
                    <a:p>
                      <a:pPr algn="r"/>
                      <a:r>
                        <a:rPr lang="en-US" dirty="0">
                          <a:latin typeface="Arial" pitchFamily="34" charset="0"/>
                          <a:cs typeface="Arial" pitchFamily="34" charset="0"/>
                        </a:rPr>
                        <a:t>91,080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28664294"/>
      </p:ext>
    </p:extLst>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Subsequent Period (1 of 3)</a:t>
            </a:r>
          </a:p>
        </p:txBody>
      </p:sp>
      <p:sp>
        <p:nvSpPr>
          <p:cNvPr id="3" name="Content Placeholder 2"/>
          <p:cNvSpPr>
            <a:spLocks noGrp="1"/>
          </p:cNvSpPr>
          <p:nvPr>
            <p:ph idx="1"/>
          </p:nvPr>
        </p:nvSpPr>
        <p:spPr>
          <a:xfrm>
            <a:off x="108585" y="1219200"/>
            <a:ext cx="8850630" cy="4724400"/>
          </a:xfrm>
        </p:spPr>
        <p:txBody>
          <a:bodyPr>
            <a:noAutofit/>
          </a:bodyPr>
          <a:lstStyle/>
          <a:p>
            <a:r>
              <a:rPr lang="en-US" dirty="0">
                <a:latin typeface="Arial" pitchFamily="34" charset="0"/>
                <a:cs typeface="Arial" pitchFamily="34" charset="0"/>
              </a:rPr>
              <a:t>Customers with outstanding accounts receivable balances on December 31, 20Y8, will pay their balances in 20Y9. If a customer pays within the discount period, Allowance for Sales Discounts is debited instead of Sales.</a:t>
            </a:r>
          </a:p>
        </p:txBody>
      </p:sp>
    </p:spTree>
    <p:extLst>
      <p:ext uri="{BB962C8B-B14F-4D97-AF65-F5344CB8AC3E}">
        <p14:creationId xmlns:p14="http://schemas.microsoft.com/office/powerpoint/2010/main" val="97008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74418" y="27709"/>
            <a:ext cx="8195165" cy="1039091"/>
          </a:xfrm>
        </p:spPr>
        <p:txBody>
          <a:bodyPr>
            <a:noAutofit/>
          </a:bodyPr>
          <a:lstStyle/>
          <a:p>
            <a:r>
              <a:rPr lang="en-US" dirty="0">
                <a:latin typeface="Arial" pitchFamily="34" charset="0"/>
                <a:cs typeface="Arial" pitchFamily="34" charset="0"/>
              </a:rPr>
              <a:t>Chart of </a:t>
            </a:r>
            <a:r>
              <a:rPr lang="en-US" dirty="0">
                <a:solidFill>
                  <a:srgbClr val="FFFFFF"/>
                </a:solidFill>
                <a:latin typeface="Arial" pitchFamily="34" charset="0"/>
                <a:cs typeface="Arial" pitchFamily="34" charset="0"/>
              </a:rPr>
              <a:t>Accounts for Retail Business</a:t>
            </a:r>
            <a:r>
              <a:rPr lang="en-US" baseline="0" dirty="0">
                <a:solidFill>
                  <a:srgbClr val="0070C0"/>
                </a:solidFill>
                <a:latin typeface="Arial" pitchFamily="34" charset="0"/>
                <a:cs typeface="Arial" pitchFamily="34" charset="0"/>
              </a:rPr>
              <a:t> </a:t>
            </a:r>
            <a:r>
              <a:rPr lang="en-US" dirty="0">
                <a:solidFill>
                  <a:srgbClr val="FFFFFF"/>
                </a:solidFill>
                <a:latin typeface="Arial" pitchFamily="34" charset="0"/>
                <a:cs typeface="Arial" pitchFamily="34" charset="0"/>
              </a:rPr>
              <a:t>(2 of 6)</a:t>
            </a:r>
            <a:endParaRPr lang="en-US" dirty="0">
              <a:latin typeface="Arial" pitchFamily="34" charset="0"/>
              <a:cs typeface="Arial" pitchFamily="34" charset="0"/>
            </a:endParaRPr>
          </a:p>
        </p:txBody>
      </p:sp>
      <p:sp>
        <p:nvSpPr>
          <p:cNvPr id="14339" name="Content Placeholder 7"/>
          <p:cNvSpPr>
            <a:spLocks noGrp="1"/>
          </p:cNvSpPr>
          <p:nvPr>
            <p:ph idx="1"/>
          </p:nvPr>
        </p:nvSpPr>
        <p:spPr>
          <a:xfrm>
            <a:off x="76200" y="1219200"/>
            <a:ext cx="9028527" cy="4983163"/>
          </a:xfrm>
        </p:spPr>
        <p:txBody>
          <a:bodyPr>
            <a:noAutofit/>
          </a:bodyPr>
          <a:lstStyle/>
          <a:p>
            <a:r>
              <a:rPr lang="en-US" sz="2400" dirty="0">
                <a:latin typeface="Arial" pitchFamily="34" charset="0"/>
                <a:cs typeface="Arial" pitchFamily="34" charset="0"/>
              </a:rPr>
              <a:t>Merchandise transactions are recorded in the accounts, using the rules of debit and credit; however, since merchandise transactions differ from those of a service business, NetSolutions adopted a new chart of accounts.</a:t>
            </a:r>
          </a:p>
          <a:p>
            <a:r>
              <a:rPr lang="en-US" sz="2400" dirty="0">
                <a:latin typeface="Arial" pitchFamily="34" charset="0"/>
                <a:cs typeface="Arial" pitchFamily="34" charset="0"/>
              </a:rPr>
              <a:t>The accounts related to merchandising transactions are highlighted in blue.</a:t>
            </a:r>
          </a:p>
          <a:p>
            <a:r>
              <a:rPr lang="en-US" sz="2400" dirty="0">
                <a:latin typeface="Arial" pitchFamily="34" charset="0"/>
                <a:cs typeface="Arial" pitchFamily="34" charset="0"/>
              </a:rPr>
              <a:t>The chart of accounts now consists of three-digit account numbers.</a:t>
            </a:r>
          </a:p>
          <a:p>
            <a:pPr lvl="1"/>
            <a:r>
              <a:rPr lang="en-US" sz="2200" dirty="0">
                <a:latin typeface="Arial" pitchFamily="34" charset="0"/>
                <a:cs typeface="Arial" pitchFamily="34" charset="0"/>
              </a:rPr>
              <a:t>The first digit indicates the major financial statement classification (1 for assets, 2 for liabilities, etc</a:t>
            </a:r>
            <a:r>
              <a:rPr lang="en-US" sz="2200" dirty="0">
                <a:solidFill>
                  <a:srgbClr val="0070C0"/>
                </a:solidFill>
                <a:latin typeface="Arial" pitchFamily="34" charset="0"/>
                <a:cs typeface="Arial" pitchFamily="34" charset="0"/>
              </a:rPr>
              <a:t>.</a:t>
            </a:r>
            <a:r>
              <a:rPr lang="en-US" sz="2200" dirty="0">
                <a:latin typeface="Arial" pitchFamily="34" charset="0"/>
                <a:cs typeface="Arial" pitchFamily="34" charset="0"/>
              </a:rPr>
              <a:t>).</a:t>
            </a:r>
          </a:p>
          <a:p>
            <a:pPr lvl="1"/>
            <a:r>
              <a:rPr lang="en-US" sz="2200" dirty="0">
                <a:latin typeface="Arial" pitchFamily="34" charset="0"/>
                <a:cs typeface="Arial" pitchFamily="34" charset="0"/>
              </a:rPr>
              <a:t>The second digit indicates the subclassification (e.g.</a:t>
            </a:r>
            <a:r>
              <a:rPr lang="en-US" sz="2200" dirty="0">
                <a:solidFill>
                  <a:srgbClr val="0070C0"/>
                </a:solidFill>
                <a:latin typeface="Arial" pitchFamily="34" charset="0"/>
                <a:cs typeface="Arial" pitchFamily="34" charset="0"/>
              </a:rPr>
              <a:t>,</a:t>
            </a:r>
            <a:r>
              <a:rPr lang="en-US" sz="2200" dirty="0">
                <a:latin typeface="Arial" pitchFamily="34" charset="0"/>
                <a:cs typeface="Arial" pitchFamily="34" charset="0"/>
              </a:rPr>
              <a:t> 11 for current assets, 12 for noncurrent assets).</a:t>
            </a:r>
          </a:p>
          <a:p>
            <a:pPr lvl="1"/>
            <a:r>
              <a:rPr lang="en-US" sz="2200" dirty="0">
                <a:latin typeface="Arial" pitchFamily="34" charset="0"/>
                <a:cs typeface="Arial" pitchFamily="34" charset="0"/>
              </a:rPr>
              <a:t>The third digit identifies the specific account (e.g., 110 for cash).</a:t>
            </a:r>
          </a:p>
        </p:txBody>
      </p:sp>
    </p:spTree>
    <p:extLst>
      <p:ext uri="{BB962C8B-B14F-4D97-AF65-F5344CB8AC3E}">
        <p14:creationId xmlns:p14="http://schemas.microsoft.com/office/powerpoint/2010/main" val="27410698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Subsequent Period (2 of 3)</a:t>
            </a:r>
          </a:p>
        </p:txBody>
      </p:sp>
      <p:sp>
        <p:nvSpPr>
          <p:cNvPr id="3" name="Content Placeholder 2"/>
          <p:cNvSpPr>
            <a:spLocks noGrp="1"/>
          </p:cNvSpPr>
          <p:nvPr>
            <p:ph idx="1"/>
          </p:nvPr>
        </p:nvSpPr>
        <p:spPr>
          <a:xfrm>
            <a:off x="228600" y="1295400"/>
            <a:ext cx="8763000" cy="1828799"/>
          </a:xfrm>
        </p:spPr>
        <p:txBody>
          <a:bodyPr>
            <a:noAutofit/>
          </a:bodyPr>
          <a:lstStyle/>
          <a:p>
            <a:r>
              <a:rPr lang="en-US" dirty="0">
                <a:latin typeface="Arial" pitchFamily="34" charset="0"/>
                <a:cs typeface="Arial" pitchFamily="34" charset="0"/>
              </a:rPr>
              <a:t>Assume Jay Smith pays his December 31, 20Y8, account receivable of $2,000 on January 4, 20Y9, and takes a 2/10 sales discount. The payment would be recorded as follows:</a:t>
            </a:r>
          </a:p>
        </p:txBody>
      </p:sp>
      <p:pic>
        <p:nvPicPr>
          <p:cNvPr id="10" name="Picture Placeholder 9" descr="A journal entry is shown in a journal form. January 4, 20Y9, is the date indicated. Cash is debited—with 1,960 shown in the Debit column. Allowance for Sales Discounts is debited—with 40 shown in the Debit column. Accounts Receivable—Jay Smith is credited—with 2,000 shown in the Credit column.">
            <a:extLst>
              <a:ext uri="{FF2B5EF4-FFF2-40B4-BE49-F238E27FC236}">
                <a16:creationId xmlns:a16="http://schemas.microsoft.com/office/drawing/2014/main" id="{804852B3-98BD-46F9-B7DC-B3BCB52E714C}"/>
              </a:ext>
            </a:extLst>
          </p:cNvPr>
          <p:cNvPicPr>
            <a:picLocks noGrp="1" noChangeAspect="1"/>
          </p:cNvPicPr>
          <p:nvPr>
            <p:ph type="pic" sz="quarter" idx="16"/>
          </p:nvPr>
        </p:nvPicPr>
        <p:blipFill rotWithShape="1">
          <a:blip r:embed="rId3"/>
          <a:stretch/>
        </p:blipFill>
        <p:spPr>
          <a:xfrm>
            <a:off x="435184" y="3714306"/>
            <a:ext cx="8273632" cy="1210563"/>
          </a:xfrm>
          <a:prstGeom prst="rect">
            <a:avLst/>
          </a:prstGeom>
        </p:spPr>
      </p:pic>
    </p:spTree>
    <p:extLst>
      <p:ext uri="{BB962C8B-B14F-4D97-AF65-F5344CB8AC3E}">
        <p14:creationId xmlns:p14="http://schemas.microsoft.com/office/powerpoint/2010/main" val="485207815"/>
      </p:ext>
    </p:extLst>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a:latin typeface="Arial" pitchFamily="34" charset="0"/>
                <a:cs typeface="Arial" pitchFamily="34" charset="0"/>
              </a:rPr>
              <a:t>Subsequent Period (3 of 3)</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dirty="0">
                <a:latin typeface="Arial" pitchFamily="34" charset="0"/>
                <a:cs typeface="Arial" pitchFamily="34" charset="0"/>
              </a:rPr>
              <a:t>Assume instead that Jay Smith pays on January 20 and does not take the sales discount. The payment would be recorded as follows:</a:t>
            </a:r>
          </a:p>
        </p:txBody>
      </p:sp>
      <p:pic>
        <p:nvPicPr>
          <p:cNvPr id="17" name="Picture Placeholder 6" descr="A journal entry is shown in a journal form. January 20, 20Y9, is the date indicated. Cash is debited—with 2,000 shown in the Debit column. Accounts Receivable—Jay Smith is credited—with 2,000 shown in the Credit column.">
            <a:extLst>
              <a:ext uri="{FF2B5EF4-FFF2-40B4-BE49-F238E27FC236}">
                <a16:creationId xmlns:a16="http://schemas.microsoft.com/office/drawing/2014/main" id="{DEB72372-D324-4F72-9F99-FF67B3977DD4}"/>
              </a:ext>
            </a:extLst>
          </p:cNvPr>
          <p:cNvPicPr>
            <a:picLocks noGrp="1" noChangeAspect="1"/>
          </p:cNvPicPr>
          <p:nvPr>
            <p:ph type="pic" sz="quarter" idx="16"/>
          </p:nvPr>
        </p:nvPicPr>
        <p:blipFill rotWithShape="1">
          <a:blip r:embed="rId3"/>
          <a:stretch/>
        </p:blipFill>
        <p:spPr>
          <a:xfrm>
            <a:off x="707750" y="3505200"/>
            <a:ext cx="7728501" cy="935297"/>
          </a:xfrm>
          <a:prstGeom prst="rect">
            <a:avLst/>
          </a:prstGeom>
        </p:spPr>
      </p:pic>
    </p:spTree>
    <p:extLst>
      <p:ext uri="{BB962C8B-B14F-4D97-AF65-F5344CB8AC3E}">
        <p14:creationId xmlns:p14="http://schemas.microsoft.com/office/powerpoint/2010/main" val="1792437804"/>
      </p:ext>
    </p:extLst>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Comparison with the Net Method </a:t>
            </a:r>
            <a:r>
              <a:rPr lang="en-US" dirty="0">
                <a:solidFill>
                  <a:srgbClr val="FFFFFF"/>
                </a:solidFill>
                <a:latin typeface="Arial" pitchFamily="34" charset="0"/>
                <a:cs typeface="Arial" pitchFamily="34" charset="0"/>
              </a:rPr>
              <a:t>(1 of 2)</a:t>
            </a:r>
            <a:endParaRPr lang="en-US" dirty="0">
              <a:latin typeface="Arial" pitchFamily="34" charset="0"/>
              <a:cs typeface="Arial" pitchFamily="34" charset="0"/>
            </a:endParaRPr>
          </a:p>
        </p:txBody>
      </p:sp>
      <p:sp>
        <p:nvSpPr>
          <p:cNvPr id="3" name="Content Placeholder 2"/>
          <p:cNvSpPr>
            <a:spLocks noGrp="1"/>
          </p:cNvSpPr>
          <p:nvPr>
            <p:ph idx="1"/>
          </p:nvPr>
        </p:nvSpPr>
        <p:spPr>
          <a:xfrm>
            <a:off x="108585" y="1219200"/>
            <a:ext cx="8850630" cy="4724400"/>
          </a:xfrm>
        </p:spPr>
        <p:txBody>
          <a:bodyPr>
            <a:noAutofit/>
          </a:bodyPr>
          <a:lstStyle/>
          <a:p>
            <a:r>
              <a:rPr lang="en-US" dirty="0">
                <a:latin typeface="Arial" pitchFamily="34" charset="0"/>
                <a:cs typeface="Arial" pitchFamily="34" charset="0"/>
              </a:rPr>
              <a:t>Both the gross method and the net method are acceptable under GAAP. However, the gross method is more complex in that it requires an adjusting entry and a contra asset account. The following is a comparison of the gross and net methods using the NetSolutions sale of $18,000.</a:t>
            </a:r>
          </a:p>
        </p:txBody>
      </p:sp>
    </p:spTree>
    <p:extLst>
      <p:ext uri="{BB962C8B-B14F-4D97-AF65-F5344CB8AC3E}">
        <p14:creationId xmlns:p14="http://schemas.microsoft.com/office/powerpoint/2010/main" val="37776326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Comparison with the Net Method (2 of 2)</a:t>
            </a:r>
          </a:p>
        </p:txBody>
      </p:sp>
      <p:pic>
        <p:nvPicPr>
          <p:cNvPr id="13" name="Picture 2" descr="Comparison with the Net Method"/>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329806" y="1228492"/>
            <a:ext cx="6484389" cy="490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922034"/>
      </p:ext>
    </p:extLst>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Appendix 2: The Periodic Inventory System</a:t>
            </a:r>
            <a:r>
              <a:rPr lang="en-US" baseline="0" dirty="0">
                <a:latin typeface="Arial" pitchFamily="34" charset="0"/>
                <a:cs typeface="Arial" pitchFamily="34" charset="0"/>
              </a:rPr>
              <a:t> </a:t>
            </a:r>
            <a:r>
              <a:rPr lang="en-US" dirty="0">
                <a:latin typeface="Arial" pitchFamily="34" charset="0"/>
                <a:cs typeface="Arial" pitchFamily="34" charset="0"/>
              </a:rPr>
              <a:t>(1 of 2)</a:t>
            </a:r>
          </a:p>
        </p:txBody>
      </p:sp>
      <p:sp>
        <p:nvSpPr>
          <p:cNvPr id="3" name="Content Placeholder 2"/>
          <p:cNvSpPr>
            <a:spLocks noGrp="1"/>
          </p:cNvSpPr>
          <p:nvPr>
            <p:ph idx="1"/>
          </p:nvPr>
        </p:nvSpPr>
        <p:spPr>
          <a:xfrm>
            <a:off x="108585" y="1219200"/>
            <a:ext cx="8850630" cy="4724400"/>
          </a:xfrm>
        </p:spPr>
        <p:txBody>
          <a:bodyPr>
            <a:noAutofit/>
          </a:bodyPr>
          <a:lstStyle/>
          <a:p>
            <a:r>
              <a:rPr lang="en-US" dirty="0">
                <a:latin typeface="Arial" pitchFamily="34" charset="0"/>
                <a:cs typeface="Arial" pitchFamily="34" charset="0"/>
              </a:rPr>
              <a:t>Small retail businesses, such as a local hardware store, may use a manual accounting system.</a:t>
            </a:r>
          </a:p>
          <a:p>
            <a:r>
              <a:rPr lang="en-US" dirty="0">
                <a:latin typeface="Arial" pitchFamily="34" charset="0"/>
                <a:cs typeface="Arial" pitchFamily="34" charset="0"/>
              </a:rPr>
              <a:t>A manual perpetual inventory system is time consuming and costly to maintain.</a:t>
            </a:r>
          </a:p>
          <a:p>
            <a:r>
              <a:rPr lang="en-US" dirty="0">
                <a:latin typeface="Arial" pitchFamily="34" charset="0"/>
                <a:cs typeface="Arial" pitchFamily="34" charset="0"/>
              </a:rPr>
              <a:t>In this case, the periodic inventory system may be used.</a:t>
            </a:r>
          </a:p>
        </p:txBody>
      </p:sp>
    </p:spTree>
    <p:extLst>
      <p:ext uri="{BB962C8B-B14F-4D97-AF65-F5344CB8AC3E}">
        <p14:creationId xmlns:p14="http://schemas.microsoft.com/office/powerpoint/2010/main" val="133820231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Appendix 2: The Periodic Inventory System</a:t>
            </a:r>
            <a:r>
              <a:rPr lang="en-US" baseline="0" dirty="0">
                <a:latin typeface="Arial" pitchFamily="34" charset="0"/>
                <a:cs typeface="Arial" pitchFamily="34" charset="0"/>
              </a:rPr>
              <a:t> </a:t>
            </a:r>
            <a:r>
              <a:rPr lang="en-US" dirty="0">
                <a:latin typeface="Arial" pitchFamily="34" charset="0"/>
                <a:cs typeface="Arial" pitchFamily="34" charset="0"/>
              </a:rPr>
              <a:t>(2 of 2)</a:t>
            </a:r>
          </a:p>
        </p:txBody>
      </p:sp>
      <p:sp>
        <p:nvSpPr>
          <p:cNvPr id="3" name="Content Placeholder 2"/>
          <p:cNvSpPr>
            <a:spLocks noGrp="1"/>
          </p:cNvSpPr>
          <p:nvPr>
            <p:ph idx="1"/>
          </p:nvPr>
        </p:nvSpPr>
        <p:spPr>
          <a:xfrm>
            <a:off x="108585" y="1219200"/>
            <a:ext cx="8850630" cy="4724400"/>
          </a:xfrm>
        </p:spPr>
        <p:txBody>
          <a:bodyPr>
            <a:noAutofit/>
          </a:bodyPr>
          <a:lstStyle/>
          <a:p>
            <a:r>
              <a:rPr lang="en-US" dirty="0">
                <a:latin typeface="Arial" pitchFamily="34" charset="0"/>
                <a:cs typeface="Arial" pitchFamily="34" charset="0"/>
              </a:rPr>
              <a:t>Under the periodic inventory system, purchases are normally recorded at their invoice amount as a debit to Purchases.</a:t>
            </a:r>
          </a:p>
          <a:p>
            <a:pPr lvl="1"/>
            <a:r>
              <a:rPr lang="en-US" dirty="0">
                <a:latin typeface="Arial" pitchFamily="34" charset="0"/>
                <a:cs typeface="Arial" pitchFamily="34" charset="0"/>
              </a:rPr>
              <a:t>If the invoice is paid within the discount period, the discount is recorded as a credit in a separate account called Purchases Discounts.</a:t>
            </a:r>
          </a:p>
          <a:p>
            <a:pPr lvl="1"/>
            <a:r>
              <a:rPr lang="en-US" dirty="0">
                <a:latin typeface="Arial" pitchFamily="34" charset="0"/>
                <a:cs typeface="Arial" pitchFamily="34" charset="0"/>
              </a:rPr>
              <a:t>Likewise, purchases returns are recorded as a credit in a separate account called Purchases Returns and Allowances.</a:t>
            </a:r>
          </a:p>
        </p:txBody>
      </p:sp>
    </p:spTree>
    <p:extLst>
      <p:ext uri="{BB962C8B-B14F-4D97-AF65-F5344CB8AC3E}">
        <p14:creationId xmlns:p14="http://schemas.microsoft.com/office/powerpoint/2010/main" val="8656038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Chart of Accounts Under the Periodic Inventory System (1 of 5)</a:t>
            </a:r>
          </a:p>
        </p:txBody>
      </p:sp>
      <p:sp>
        <p:nvSpPr>
          <p:cNvPr id="3" name="Content Placeholder 2"/>
          <p:cNvSpPr>
            <a:spLocks noGrp="1"/>
          </p:cNvSpPr>
          <p:nvPr>
            <p:ph idx="1"/>
          </p:nvPr>
        </p:nvSpPr>
        <p:spPr>
          <a:xfrm>
            <a:off x="108585" y="1219200"/>
            <a:ext cx="8850630" cy="4724400"/>
          </a:xfrm>
        </p:spPr>
        <p:txBody>
          <a:bodyPr>
            <a:noAutofit/>
          </a:bodyPr>
          <a:lstStyle/>
          <a:p>
            <a:pPr marL="0" indent="0">
              <a:buNone/>
            </a:pPr>
            <a:r>
              <a:rPr lang="en-US" b="1" dirty="0">
                <a:latin typeface="Arial" pitchFamily="34" charset="0"/>
                <a:cs typeface="Arial" pitchFamily="34" charset="0"/>
              </a:rPr>
              <a:t>Balance Sheet Accounts</a:t>
            </a:r>
            <a:endParaRPr lang="en-US" dirty="0">
              <a:latin typeface="Arial" pitchFamily="34" charset="0"/>
              <a:cs typeface="Arial" pitchFamily="34" charset="0"/>
            </a:endParaRPr>
          </a:p>
          <a:p>
            <a:pPr marL="0" indent="0">
              <a:buNone/>
            </a:pPr>
            <a:r>
              <a:rPr lang="en-US" dirty="0">
                <a:latin typeface="Arial" pitchFamily="34" charset="0"/>
                <a:cs typeface="Arial" pitchFamily="34" charset="0"/>
              </a:rPr>
              <a:t>100 Assets 110 Cash</a:t>
            </a:r>
          </a:p>
          <a:p>
            <a:pPr marL="0" indent="0">
              <a:buNone/>
            </a:pPr>
            <a:r>
              <a:rPr lang="en-US" dirty="0">
                <a:latin typeface="Arial" pitchFamily="34" charset="0"/>
                <a:cs typeface="Arial" pitchFamily="34" charset="0"/>
              </a:rPr>
              <a:t>111 Notes Receivable</a:t>
            </a:r>
          </a:p>
          <a:p>
            <a:pPr marL="0" indent="0">
              <a:buNone/>
            </a:pPr>
            <a:r>
              <a:rPr lang="en-US" dirty="0">
                <a:latin typeface="Arial" pitchFamily="34" charset="0"/>
                <a:cs typeface="Arial" pitchFamily="34" charset="0"/>
              </a:rPr>
              <a:t>112 Accounts Receivable</a:t>
            </a:r>
          </a:p>
          <a:p>
            <a:pPr marL="0" indent="0">
              <a:buNone/>
            </a:pPr>
            <a:r>
              <a:rPr lang="en-US" dirty="0">
                <a:latin typeface="Arial" pitchFamily="34" charset="0"/>
                <a:cs typeface="Arial" pitchFamily="34" charset="0"/>
              </a:rPr>
              <a:t>115 Inventory</a:t>
            </a:r>
          </a:p>
          <a:p>
            <a:pPr marL="0" indent="0">
              <a:buNone/>
            </a:pPr>
            <a:r>
              <a:rPr lang="en-US" dirty="0">
                <a:latin typeface="Arial" pitchFamily="34" charset="0"/>
                <a:cs typeface="Arial" pitchFamily="34" charset="0"/>
              </a:rPr>
              <a:t>116 Estimated Returns Inventory</a:t>
            </a:r>
          </a:p>
          <a:p>
            <a:pPr marL="0" indent="0">
              <a:buNone/>
            </a:pPr>
            <a:r>
              <a:rPr lang="en-US" dirty="0">
                <a:latin typeface="Arial" pitchFamily="34" charset="0"/>
                <a:cs typeface="Arial" pitchFamily="34" charset="0"/>
              </a:rPr>
              <a:t>117 Office Supplies</a:t>
            </a:r>
          </a:p>
          <a:p>
            <a:pPr marL="0" indent="0">
              <a:buNone/>
            </a:pPr>
            <a:r>
              <a:rPr lang="en-US" dirty="0">
                <a:latin typeface="Arial" pitchFamily="34" charset="0"/>
                <a:cs typeface="Arial" pitchFamily="34" charset="0"/>
              </a:rPr>
              <a:t>118 Prepaid Insurance 120 Land</a:t>
            </a:r>
          </a:p>
          <a:p>
            <a:pPr marL="0" indent="0">
              <a:buNone/>
            </a:pPr>
            <a:r>
              <a:rPr lang="en-US" dirty="0">
                <a:latin typeface="Arial" pitchFamily="34" charset="0"/>
                <a:cs typeface="Arial" pitchFamily="34" charset="0"/>
              </a:rPr>
              <a:t>123 Store Equipment</a:t>
            </a:r>
          </a:p>
          <a:p>
            <a:pPr marL="0" indent="0">
              <a:buNone/>
            </a:pPr>
            <a:r>
              <a:rPr lang="en-US" dirty="0">
                <a:latin typeface="Arial" pitchFamily="34" charset="0"/>
                <a:cs typeface="Arial" pitchFamily="34" charset="0"/>
              </a:rPr>
              <a:t>124 Accumulated Depreciation—Store Equipment</a:t>
            </a:r>
          </a:p>
        </p:txBody>
      </p:sp>
    </p:spTree>
    <p:extLst>
      <p:ext uri="{BB962C8B-B14F-4D97-AF65-F5344CB8AC3E}">
        <p14:creationId xmlns:p14="http://schemas.microsoft.com/office/powerpoint/2010/main" val="366563503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Chart of Accounts Under the Periodic Inventory System (2 of 5)</a:t>
            </a:r>
          </a:p>
        </p:txBody>
      </p:sp>
      <p:sp>
        <p:nvSpPr>
          <p:cNvPr id="3" name="Content Placeholder 2"/>
          <p:cNvSpPr>
            <a:spLocks noGrp="1"/>
          </p:cNvSpPr>
          <p:nvPr>
            <p:ph idx="1"/>
          </p:nvPr>
        </p:nvSpPr>
        <p:spPr>
          <a:xfrm>
            <a:off x="108585" y="1219200"/>
            <a:ext cx="8850630" cy="4876800"/>
          </a:xfrm>
        </p:spPr>
        <p:txBody>
          <a:bodyPr>
            <a:noAutofit/>
          </a:bodyPr>
          <a:lstStyle/>
          <a:p>
            <a:pPr marL="0" indent="0">
              <a:buNone/>
            </a:pPr>
            <a:r>
              <a:rPr lang="en-US" dirty="0">
                <a:latin typeface="Arial" pitchFamily="34" charset="0"/>
                <a:cs typeface="Arial" pitchFamily="34" charset="0"/>
              </a:rPr>
              <a:t>125 Office Equipment</a:t>
            </a:r>
          </a:p>
          <a:p>
            <a:pPr marL="0" indent="0">
              <a:buNone/>
            </a:pPr>
            <a:r>
              <a:rPr lang="en-US" dirty="0">
                <a:latin typeface="Arial" pitchFamily="34" charset="0"/>
                <a:cs typeface="Arial" pitchFamily="34" charset="0"/>
              </a:rPr>
              <a:t>126 Accumulated Depreciation—Office Equipment</a:t>
            </a:r>
          </a:p>
          <a:p>
            <a:pPr marL="0" indent="0">
              <a:buNone/>
            </a:pPr>
            <a:r>
              <a:rPr lang="en-US" dirty="0">
                <a:latin typeface="Arial" pitchFamily="34" charset="0"/>
                <a:cs typeface="Arial" pitchFamily="34" charset="0"/>
              </a:rPr>
              <a:t>200 Liabilities</a:t>
            </a:r>
          </a:p>
          <a:p>
            <a:pPr marL="0" indent="0">
              <a:buNone/>
            </a:pPr>
            <a:r>
              <a:rPr lang="en-US" dirty="0">
                <a:latin typeface="Arial" pitchFamily="34" charset="0"/>
                <a:cs typeface="Arial" pitchFamily="34" charset="0"/>
              </a:rPr>
              <a:t>210 Accounts Payable</a:t>
            </a:r>
          </a:p>
          <a:p>
            <a:pPr marL="0" indent="0">
              <a:buNone/>
            </a:pPr>
            <a:r>
              <a:rPr lang="en-US" dirty="0">
                <a:latin typeface="Arial" pitchFamily="34" charset="0"/>
                <a:cs typeface="Arial" pitchFamily="34" charset="0"/>
              </a:rPr>
              <a:t>211 Salaries Payable</a:t>
            </a:r>
          </a:p>
          <a:p>
            <a:pPr marL="0" indent="0">
              <a:buNone/>
            </a:pPr>
            <a:r>
              <a:rPr lang="en-US" dirty="0">
                <a:latin typeface="Arial" pitchFamily="34" charset="0"/>
                <a:cs typeface="Arial" pitchFamily="34" charset="0"/>
              </a:rPr>
              <a:t>212 Unearned Rent</a:t>
            </a:r>
          </a:p>
          <a:p>
            <a:pPr marL="0" indent="0">
              <a:buNone/>
            </a:pPr>
            <a:r>
              <a:rPr lang="en-US" dirty="0">
                <a:latin typeface="Arial" pitchFamily="34" charset="0"/>
                <a:cs typeface="Arial" pitchFamily="34" charset="0"/>
              </a:rPr>
              <a:t>213 Customer Refunds Payable 215 Notes Payable</a:t>
            </a:r>
          </a:p>
          <a:p>
            <a:pPr marL="0" indent="0">
              <a:buNone/>
            </a:pPr>
            <a:r>
              <a:rPr lang="en-US" dirty="0">
                <a:latin typeface="Arial" pitchFamily="34" charset="0"/>
                <a:cs typeface="Arial" pitchFamily="34" charset="0"/>
              </a:rPr>
              <a:t>300 Stockholders' Equity</a:t>
            </a:r>
          </a:p>
          <a:p>
            <a:pPr marL="0" indent="0">
              <a:buNone/>
            </a:pPr>
            <a:r>
              <a:rPr lang="en-US" dirty="0">
                <a:latin typeface="Arial" pitchFamily="34" charset="0"/>
                <a:cs typeface="Arial" pitchFamily="34" charset="0"/>
              </a:rPr>
              <a:t>310 Common Stock</a:t>
            </a:r>
          </a:p>
          <a:p>
            <a:pPr marL="0" indent="0">
              <a:buNone/>
            </a:pPr>
            <a:r>
              <a:rPr lang="en-US" dirty="0">
                <a:latin typeface="Arial" pitchFamily="34" charset="0"/>
                <a:cs typeface="Arial" pitchFamily="34" charset="0"/>
              </a:rPr>
              <a:t>311 Retained Earnings</a:t>
            </a:r>
          </a:p>
        </p:txBody>
      </p:sp>
    </p:spTree>
    <p:extLst>
      <p:ext uri="{BB962C8B-B14F-4D97-AF65-F5344CB8AC3E}">
        <p14:creationId xmlns:p14="http://schemas.microsoft.com/office/powerpoint/2010/main" val="42408957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Chart of Accounts Under the Periodic Inventory System (3 of 5)</a:t>
            </a:r>
          </a:p>
        </p:txBody>
      </p:sp>
      <p:sp>
        <p:nvSpPr>
          <p:cNvPr id="3" name="Content Placeholder 2"/>
          <p:cNvSpPr>
            <a:spLocks noGrp="1"/>
          </p:cNvSpPr>
          <p:nvPr>
            <p:ph idx="1"/>
          </p:nvPr>
        </p:nvSpPr>
        <p:spPr>
          <a:xfrm>
            <a:off x="108585" y="1295400"/>
            <a:ext cx="8850630" cy="4724400"/>
          </a:xfrm>
        </p:spPr>
        <p:txBody>
          <a:bodyPr>
            <a:noAutofit/>
          </a:bodyPr>
          <a:lstStyle/>
          <a:p>
            <a:pPr marL="0" indent="0">
              <a:buNone/>
            </a:pPr>
            <a:r>
              <a:rPr lang="en-US" dirty="0">
                <a:latin typeface="Arial" pitchFamily="34" charset="0"/>
                <a:cs typeface="Arial" pitchFamily="34" charset="0"/>
              </a:rPr>
              <a:t>312 Dividends 400 Revenues</a:t>
            </a:r>
          </a:p>
          <a:p>
            <a:pPr marL="0" indent="0">
              <a:buNone/>
            </a:pPr>
            <a:r>
              <a:rPr lang="en-US" b="1" dirty="0">
                <a:latin typeface="Arial" pitchFamily="34" charset="0"/>
                <a:cs typeface="Arial" pitchFamily="34" charset="0"/>
              </a:rPr>
              <a:t>Income Statement Accounts</a:t>
            </a:r>
          </a:p>
          <a:p>
            <a:pPr marL="0" indent="0">
              <a:buNone/>
            </a:pPr>
            <a:r>
              <a:rPr lang="en-US" dirty="0">
                <a:latin typeface="Arial" pitchFamily="34" charset="0"/>
                <a:cs typeface="Arial" pitchFamily="34" charset="0"/>
              </a:rPr>
              <a:t>410 Sales</a:t>
            </a:r>
          </a:p>
          <a:p>
            <a:pPr marL="0" indent="0">
              <a:buNone/>
            </a:pPr>
            <a:r>
              <a:rPr lang="en-US" dirty="0">
                <a:latin typeface="Arial" pitchFamily="34" charset="0"/>
                <a:cs typeface="Arial" pitchFamily="34" charset="0"/>
              </a:rPr>
              <a:t>500 Costs and Expenses</a:t>
            </a:r>
          </a:p>
          <a:p>
            <a:pPr marL="0" indent="0">
              <a:buNone/>
            </a:pPr>
            <a:r>
              <a:rPr lang="en-US" dirty="0">
                <a:latin typeface="Arial" pitchFamily="34" charset="0"/>
                <a:cs typeface="Arial" pitchFamily="34" charset="0"/>
              </a:rPr>
              <a:t>510 Purchases</a:t>
            </a:r>
          </a:p>
          <a:p>
            <a:pPr marL="0" indent="0">
              <a:buNone/>
            </a:pPr>
            <a:r>
              <a:rPr lang="en-US" dirty="0">
                <a:latin typeface="Arial" pitchFamily="34" charset="0"/>
                <a:cs typeface="Arial" pitchFamily="34" charset="0"/>
              </a:rPr>
              <a:t>511 Purchases Returns and Allowances</a:t>
            </a:r>
          </a:p>
          <a:p>
            <a:pPr marL="0" indent="0">
              <a:buNone/>
            </a:pPr>
            <a:r>
              <a:rPr lang="en-US" dirty="0">
                <a:latin typeface="Arial" pitchFamily="34" charset="0"/>
                <a:cs typeface="Arial" pitchFamily="34" charset="0"/>
              </a:rPr>
              <a:t>512 Purchases Discounts</a:t>
            </a:r>
          </a:p>
          <a:p>
            <a:pPr marL="0" indent="0">
              <a:buNone/>
            </a:pPr>
            <a:r>
              <a:rPr lang="en-US" dirty="0">
                <a:latin typeface="Arial" pitchFamily="34" charset="0"/>
                <a:cs typeface="Arial" pitchFamily="34" charset="0"/>
              </a:rPr>
              <a:t>513 Freight In</a:t>
            </a:r>
          </a:p>
          <a:p>
            <a:pPr marL="0" indent="0">
              <a:buNone/>
            </a:pPr>
            <a:r>
              <a:rPr lang="en-US" dirty="0">
                <a:latin typeface="Arial" pitchFamily="34" charset="0"/>
                <a:cs typeface="Arial" pitchFamily="34" charset="0"/>
              </a:rPr>
              <a:t>520 Sales Salaries Expense</a:t>
            </a:r>
          </a:p>
          <a:p>
            <a:pPr marL="0" indent="0">
              <a:buNone/>
            </a:pPr>
            <a:r>
              <a:rPr lang="en-US" dirty="0">
                <a:latin typeface="Arial" pitchFamily="34" charset="0"/>
                <a:cs typeface="Arial" pitchFamily="34" charset="0"/>
              </a:rPr>
              <a:t>521 Advertising Expense</a:t>
            </a:r>
          </a:p>
        </p:txBody>
      </p:sp>
    </p:spTree>
    <p:extLst>
      <p:ext uri="{BB962C8B-B14F-4D97-AF65-F5344CB8AC3E}">
        <p14:creationId xmlns:p14="http://schemas.microsoft.com/office/powerpoint/2010/main" val="20788811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Chart of Accounts Under the Periodic Inventory System (4 of 5)</a:t>
            </a:r>
          </a:p>
        </p:txBody>
      </p:sp>
      <p:sp>
        <p:nvSpPr>
          <p:cNvPr id="3" name="Content Placeholder 2"/>
          <p:cNvSpPr>
            <a:spLocks noGrp="1"/>
          </p:cNvSpPr>
          <p:nvPr>
            <p:ph idx="1"/>
          </p:nvPr>
        </p:nvSpPr>
        <p:spPr>
          <a:xfrm>
            <a:off x="108585" y="1219200"/>
            <a:ext cx="8850630" cy="4724400"/>
          </a:xfrm>
        </p:spPr>
        <p:txBody>
          <a:bodyPr>
            <a:noAutofit/>
          </a:bodyPr>
          <a:lstStyle/>
          <a:p>
            <a:pPr marL="0" indent="0">
              <a:buNone/>
            </a:pPr>
            <a:r>
              <a:rPr lang="en-US" dirty="0">
                <a:latin typeface="Arial" pitchFamily="34" charset="0"/>
                <a:cs typeface="Arial" pitchFamily="34" charset="0"/>
              </a:rPr>
              <a:t>522 Depreciation Expense—Store Equipment</a:t>
            </a:r>
          </a:p>
          <a:p>
            <a:pPr marL="0" indent="0">
              <a:buNone/>
            </a:pPr>
            <a:r>
              <a:rPr lang="en-US" dirty="0">
                <a:latin typeface="Arial" pitchFamily="34" charset="0"/>
                <a:cs typeface="Arial" pitchFamily="34" charset="0"/>
              </a:rPr>
              <a:t>523 Delivery Expense</a:t>
            </a:r>
          </a:p>
          <a:p>
            <a:pPr marL="0" indent="0">
              <a:buNone/>
            </a:pPr>
            <a:r>
              <a:rPr lang="en-US" dirty="0">
                <a:latin typeface="Arial" pitchFamily="34" charset="0"/>
                <a:cs typeface="Arial" pitchFamily="34" charset="0"/>
              </a:rPr>
              <a:t>529 Miscellaneous Selling Expense</a:t>
            </a:r>
          </a:p>
          <a:p>
            <a:pPr marL="0" indent="0">
              <a:buNone/>
            </a:pPr>
            <a:r>
              <a:rPr lang="en-US" dirty="0">
                <a:latin typeface="Arial" pitchFamily="34" charset="0"/>
                <a:cs typeface="Arial" pitchFamily="34" charset="0"/>
              </a:rPr>
              <a:t>530 Office Salaries Expense</a:t>
            </a:r>
          </a:p>
          <a:p>
            <a:pPr marL="0" indent="0">
              <a:buNone/>
            </a:pPr>
            <a:r>
              <a:rPr lang="en-US" dirty="0">
                <a:latin typeface="Arial" pitchFamily="34" charset="0"/>
                <a:cs typeface="Arial" pitchFamily="34" charset="0"/>
              </a:rPr>
              <a:t>531 Rent Expense</a:t>
            </a:r>
          </a:p>
          <a:p>
            <a:pPr marL="0" indent="0">
              <a:buNone/>
            </a:pPr>
            <a:r>
              <a:rPr lang="en-US" dirty="0">
                <a:latin typeface="Arial" pitchFamily="34" charset="0"/>
                <a:cs typeface="Arial" pitchFamily="34" charset="0"/>
              </a:rPr>
              <a:t>532 Depreciation Expense— </a:t>
            </a:r>
            <a:br>
              <a:rPr lang="en-US" dirty="0">
                <a:latin typeface="Arial" pitchFamily="34" charset="0"/>
                <a:cs typeface="Arial" pitchFamily="34" charset="0"/>
              </a:rPr>
            </a:br>
            <a:r>
              <a:rPr lang="en-US" dirty="0">
                <a:latin typeface="Arial" pitchFamily="34" charset="0"/>
                <a:cs typeface="Arial" pitchFamily="34" charset="0"/>
              </a:rPr>
              <a:t>Office Equipment</a:t>
            </a:r>
          </a:p>
          <a:p>
            <a:pPr marL="0" indent="0">
              <a:buNone/>
            </a:pPr>
            <a:r>
              <a:rPr lang="en-US" dirty="0">
                <a:latin typeface="Arial" pitchFamily="34" charset="0"/>
                <a:cs typeface="Arial" pitchFamily="34" charset="0"/>
              </a:rPr>
              <a:t>533 Insurance Expense</a:t>
            </a:r>
          </a:p>
          <a:p>
            <a:pPr marL="0" indent="0">
              <a:buNone/>
            </a:pPr>
            <a:r>
              <a:rPr lang="en-US" dirty="0">
                <a:latin typeface="Arial" pitchFamily="34" charset="0"/>
                <a:cs typeface="Arial" pitchFamily="34" charset="0"/>
              </a:rPr>
              <a:t>534 Office Supplies Expense</a:t>
            </a:r>
          </a:p>
        </p:txBody>
      </p:sp>
    </p:spTree>
    <p:extLst>
      <p:ext uri="{BB962C8B-B14F-4D97-AF65-F5344CB8AC3E}">
        <p14:creationId xmlns:p14="http://schemas.microsoft.com/office/powerpoint/2010/main" val="3230946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97941" y="27709"/>
            <a:ext cx="8148119" cy="1039091"/>
          </a:xfrm>
        </p:spPr>
        <p:txBody>
          <a:bodyPr>
            <a:noAutofit/>
          </a:bodyPr>
          <a:lstStyle/>
          <a:p>
            <a:r>
              <a:rPr lang="en-US" dirty="0">
                <a:latin typeface="Arial" pitchFamily="34" charset="0"/>
                <a:cs typeface="Arial" pitchFamily="34" charset="0"/>
              </a:rPr>
              <a:t>Chart of </a:t>
            </a:r>
            <a:r>
              <a:rPr lang="en-US" dirty="0">
                <a:solidFill>
                  <a:srgbClr val="FFFFFF"/>
                </a:solidFill>
                <a:latin typeface="Arial" pitchFamily="34" charset="0"/>
                <a:cs typeface="Arial" pitchFamily="34" charset="0"/>
              </a:rPr>
              <a:t>Accounts for Retail Business</a:t>
            </a:r>
            <a:r>
              <a:rPr lang="en-US" baseline="0" dirty="0">
                <a:solidFill>
                  <a:srgbClr val="0070C0"/>
                </a:solidFill>
                <a:latin typeface="Arial" pitchFamily="34" charset="0"/>
                <a:cs typeface="Arial" pitchFamily="34" charset="0"/>
              </a:rPr>
              <a:t> </a:t>
            </a:r>
            <a:r>
              <a:rPr lang="en-US" dirty="0">
                <a:solidFill>
                  <a:srgbClr val="FFFFFF"/>
                </a:solidFill>
                <a:latin typeface="Arial" pitchFamily="34" charset="0"/>
                <a:cs typeface="Arial" pitchFamily="34" charset="0"/>
              </a:rPr>
              <a:t>(3 of 6)</a:t>
            </a:r>
            <a:endParaRPr lang="en-US" dirty="0">
              <a:latin typeface="Arial" pitchFamily="34" charset="0"/>
              <a:cs typeface="Arial" pitchFamily="34" charset="0"/>
            </a:endParaRPr>
          </a:p>
        </p:txBody>
      </p:sp>
      <p:sp>
        <p:nvSpPr>
          <p:cNvPr id="14339" name="Content Placeholder 7"/>
          <p:cNvSpPr>
            <a:spLocks noGrp="1"/>
          </p:cNvSpPr>
          <p:nvPr>
            <p:ph idx="1"/>
          </p:nvPr>
        </p:nvSpPr>
        <p:spPr>
          <a:xfrm>
            <a:off x="76200" y="1219200"/>
            <a:ext cx="9028527" cy="4983163"/>
          </a:xfrm>
        </p:spPr>
        <p:txBody>
          <a:bodyPr>
            <a:noAutofit/>
          </a:bodyPr>
          <a:lstStyle/>
          <a:p>
            <a:pPr marL="0" indent="0">
              <a:buNone/>
            </a:pPr>
            <a:r>
              <a:rPr lang="en-US" sz="2400" b="1" dirty="0">
                <a:latin typeface="Arial" pitchFamily="34" charset="0"/>
                <a:cs typeface="Arial" pitchFamily="34" charset="0"/>
              </a:rPr>
              <a:t>Balance Sheet Accounts</a:t>
            </a:r>
            <a:endParaRPr lang="en-US" sz="2400" dirty="0">
              <a:latin typeface="Arial" pitchFamily="34" charset="0"/>
              <a:cs typeface="Arial" pitchFamily="34" charset="0"/>
            </a:endParaRPr>
          </a:p>
          <a:p>
            <a:pPr marL="0" indent="0">
              <a:buNone/>
            </a:pPr>
            <a:r>
              <a:rPr lang="en-US" sz="2400" dirty="0">
                <a:latin typeface="Arial" pitchFamily="34" charset="0"/>
                <a:cs typeface="Arial" pitchFamily="34" charset="0"/>
              </a:rPr>
              <a:t>100 Assets</a:t>
            </a:r>
          </a:p>
          <a:p>
            <a:pPr marL="0" indent="0">
              <a:buNone/>
            </a:pPr>
            <a:r>
              <a:rPr lang="en-US" sz="2400" dirty="0">
                <a:latin typeface="Arial" pitchFamily="34" charset="0"/>
                <a:cs typeface="Arial" pitchFamily="34" charset="0"/>
              </a:rPr>
              <a:t>110 Cash</a:t>
            </a:r>
          </a:p>
          <a:p>
            <a:pPr marL="0" indent="0">
              <a:buNone/>
            </a:pPr>
            <a:r>
              <a:rPr lang="en-US" sz="2400" dirty="0">
                <a:latin typeface="Arial" pitchFamily="34" charset="0"/>
                <a:cs typeface="Arial" pitchFamily="34" charset="0"/>
              </a:rPr>
              <a:t>112 Accounts Receivable</a:t>
            </a:r>
          </a:p>
          <a:p>
            <a:pPr marL="0" indent="0">
              <a:buNone/>
            </a:pPr>
            <a:r>
              <a:rPr lang="en-US" sz="2400" dirty="0">
                <a:latin typeface="Arial" pitchFamily="34" charset="0"/>
                <a:cs typeface="Arial" pitchFamily="34" charset="0"/>
              </a:rPr>
              <a:t>115 Inventory</a:t>
            </a:r>
          </a:p>
          <a:p>
            <a:pPr marL="0" indent="0">
              <a:buNone/>
            </a:pPr>
            <a:r>
              <a:rPr lang="en-US" sz="2400" dirty="0">
                <a:latin typeface="Arial" pitchFamily="34" charset="0"/>
                <a:cs typeface="Arial" pitchFamily="34" charset="0"/>
              </a:rPr>
              <a:t>116 Estimated Returns Inventory</a:t>
            </a:r>
          </a:p>
          <a:p>
            <a:pPr marL="0" indent="0">
              <a:buNone/>
            </a:pPr>
            <a:r>
              <a:rPr lang="en-US" sz="2400" dirty="0">
                <a:latin typeface="Arial" pitchFamily="34" charset="0"/>
                <a:cs typeface="Arial" pitchFamily="34" charset="0"/>
              </a:rPr>
              <a:t>117 Office Supplies</a:t>
            </a:r>
          </a:p>
          <a:p>
            <a:pPr marL="0" indent="0">
              <a:buNone/>
            </a:pPr>
            <a:r>
              <a:rPr lang="en-US" sz="2400" dirty="0">
                <a:latin typeface="Arial" pitchFamily="34" charset="0"/>
                <a:cs typeface="Arial" pitchFamily="34" charset="0"/>
              </a:rPr>
              <a:t>118 Prepaid Insurance 120 Land</a:t>
            </a:r>
          </a:p>
          <a:p>
            <a:pPr marL="0" indent="0">
              <a:buNone/>
            </a:pPr>
            <a:r>
              <a:rPr lang="en-US" sz="2400" dirty="0">
                <a:latin typeface="Arial" pitchFamily="34" charset="0"/>
                <a:cs typeface="Arial" pitchFamily="34" charset="0"/>
              </a:rPr>
              <a:t>123 Store Equipment</a:t>
            </a:r>
          </a:p>
          <a:p>
            <a:pPr marL="0" indent="0">
              <a:buNone/>
            </a:pPr>
            <a:r>
              <a:rPr lang="en-US" sz="2400" dirty="0">
                <a:latin typeface="Arial" pitchFamily="34" charset="0"/>
                <a:cs typeface="Arial" pitchFamily="34" charset="0"/>
              </a:rPr>
              <a:t>124 Accumulated Depreciation—Store Equipment</a:t>
            </a:r>
          </a:p>
          <a:p>
            <a:pPr marL="0" indent="0">
              <a:buNone/>
            </a:pPr>
            <a:r>
              <a:rPr lang="en-US" sz="2400" dirty="0">
                <a:latin typeface="Arial" pitchFamily="34" charset="0"/>
                <a:cs typeface="Arial" pitchFamily="34" charset="0"/>
              </a:rPr>
              <a:t>125 Office Equipment</a:t>
            </a:r>
          </a:p>
        </p:txBody>
      </p:sp>
    </p:spTree>
    <p:extLst>
      <p:ext uri="{BB962C8B-B14F-4D97-AF65-F5344CB8AC3E}">
        <p14:creationId xmlns:p14="http://schemas.microsoft.com/office/powerpoint/2010/main" val="66440724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Chart of Accounts Under the Periodic Inventory System (5 of 5)</a:t>
            </a:r>
          </a:p>
        </p:txBody>
      </p:sp>
      <p:sp>
        <p:nvSpPr>
          <p:cNvPr id="3" name="Content Placeholder 2"/>
          <p:cNvSpPr>
            <a:spLocks noGrp="1"/>
          </p:cNvSpPr>
          <p:nvPr>
            <p:ph idx="1"/>
          </p:nvPr>
        </p:nvSpPr>
        <p:spPr>
          <a:xfrm>
            <a:off x="108585" y="1219200"/>
            <a:ext cx="8850630" cy="4724400"/>
          </a:xfrm>
        </p:spPr>
        <p:txBody>
          <a:bodyPr>
            <a:noAutofit/>
          </a:bodyPr>
          <a:lstStyle/>
          <a:p>
            <a:pPr marL="0" indent="0">
              <a:buNone/>
            </a:pPr>
            <a:r>
              <a:rPr lang="en-US" dirty="0">
                <a:latin typeface="Arial" pitchFamily="34" charset="0"/>
                <a:cs typeface="Arial" pitchFamily="34" charset="0"/>
              </a:rPr>
              <a:t>539 Misc. Administrative Expense</a:t>
            </a:r>
          </a:p>
          <a:p>
            <a:pPr marL="0" indent="0">
              <a:buNone/>
            </a:pPr>
            <a:r>
              <a:rPr lang="en-US" dirty="0">
                <a:latin typeface="Arial" pitchFamily="34" charset="0"/>
                <a:cs typeface="Arial" pitchFamily="34" charset="0"/>
              </a:rPr>
              <a:t>600 Other Revenue 610 Rent Revenue</a:t>
            </a:r>
          </a:p>
          <a:p>
            <a:pPr marL="0" indent="0">
              <a:buNone/>
            </a:pPr>
            <a:r>
              <a:rPr lang="en-US" dirty="0">
                <a:latin typeface="Arial" pitchFamily="34" charset="0"/>
                <a:cs typeface="Arial" pitchFamily="34" charset="0"/>
              </a:rPr>
              <a:t>700 Other Expense</a:t>
            </a:r>
          </a:p>
          <a:p>
            <a:pPr marL="0" indent="0">
              <a:buNone/>
            </a:pPr>
            <a:r>
              <a:rPr lang="en-US" dirty="0">
                <a:latin typeface="Arial" pitchFamily="34" charset="0"/>
                <a:cs typeface="Arial" pitchFamily="34" charset="0"/>
              </a:rPr>
              <a:t>710 Interest Expense</a:t>
            </a:r>
          </a:p>
        </p:txBody>
      </p:sp>
    </p:spTree>
    <p:extLst>
      <p:ext uri="{BB962C8B-B14F-4D97-AF65-F5344CB8AC3E}">
        <p14:creationId xmlns:p14="http://schemas.microsoft.com/office/powerpoint/2010/main" val="14323093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sz="3000" dirty="0">
                <a:latin typeface="Arial" pitchFamily="34" charset="0"/>
                <a:cs typeface="Arial" pitchFamily="34" charset="0"/>
              </a:rPr>
              <a:t>Appendix 2: Recording Merchandise Transactions Under the Periodic Inventory System (1 of 2)</a:t>
            </a:r>
          </a:p>
        </p:txBody>
      </p:sp>
      <p:sp>
        <p:nvSpPr>
          <p:cNvPr id="3" name="Content Placeholder 2"/>
          <p:cNvSpPr>
            <a:spLocks noGrp="1"/>
          </p:cNvSpPr>
          <p:nvPr>
            <p:ph idx="1"/>
          </p:nvPr>
        </p:nvSpPr>
        <p:spPr>
          <a:xfrm>
            <a:off x="108585" y="1219200"/>
            <a:ext cx="8850630" cy="4724400"/>
          </a:xfrm>
        </p:spPr>
        <p:txBody>
          <a:bodyPr>
            <a:noAutofit/>
          </a:bodyPr>
          <a:lstStyle/>
          <a:p>
            <a:r>
              <a:rPr lang="en-US" sz="2400" dirty="0">
                <a:latin typeface="Arial" pitchFamily="34" charset="0"/>
                <a:cs typeface="Arial" pitchFamily="34" charset="0"/>
              </a:rPr>
              <a:t>Using the periodic inventory system, purchases of inventory are not recorded in the inventory account.</a:t>
            </a:r>
          </a:p>
          <a:p>
            <a:pPr lvl="1"/>
            <a:r>
              <a:rPr lang="en-US" sz="2200" dirty="0">
                <a:latin typeface="Arial" pitchFamily="34" charset="0"/>
                <a:cs typeface="Arial" pitchFamily="34" charset="0"/>
              </a:rPr>
              <a:t>Instead, purchases, purchases discounts, and purchases returns and allowances accounts are used.</a:t>
            </a:r>
          </a:p>
          <a:p>
            <a:r>
              <a:rPr lang="en-US" sz="2400" dirty="0">
                <a:latin typeface="Arial" pitchFamily="34" charset="0"/>
                <a:cs typeface="Arial" pitchFamily="34" charset="0"/>
              </a:rPr>
              <a:t>In addition, the sales of merchandise are not recorded in the inventory account.</a:t>
            </a:r>
          </a:p>
          <a:p>
            <a:r>
              <a:rPr lang="en-US" sz="2400" dirty="0">
                <a:latin typeface="Arial" pitchFamily="34" charset="0"/>
                <a:cs typeface="Arial" pitchFamily="34" charset="0"/>
              </a:rPr>
              <a:t>Thus, there is no detailed record of the amount of inventory on hand at any given time.</a:t>
            </a:r>
          </a:p>
          <a:p>
            <a:r>
              <a:rPr lang="en-US" sz="2400" dirty="0">
                <a:latin typeface="Arial" pitchFamily="34" charset="0"/>
                <a:cs typeface="Arial" pitchFamily="34" charset="0"/>
              </a:rPr>
              <a:t>At the end of the period, a physical count of inventory on hand is taken.</a:t>
            </a:r>
          </a:p>
          <a:p>
            <a:pPr lvl="1"/>
            <a:r>
              <a:rPr lang="en-US" sz="2200" dirty="0">
                <a:latin typeface="Arial" pitchFamily="34" charset="0"/>
                <a:cs typeface="Arial" pitchFamily="34" charset="0"/>
              </a:rPr>
              <a:t>This physical count is used to determine the cost of goods sold.</a:t>
            </a:r>
          </a:p>
        </p:txBody>
      </p:sp>
    </p:spTree>
    <p:extLst>
      <p:ext uri="{BB962C8B-B14F-4D97-AF65-F5344CB8AC3E}">
        <p14:creationId xmlns:p14="http://schemas.microsoft.com/office/powerpoint/2010/main" val="18261817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sz="3000" dirty="0">
                <a:solidFill>
                  <a:srgbClr val="FFFFFF"/>
                </a:solidFill>
                <a:latin typeface="Arial" pitchFamily="34" charset="0"/>
                <a:cs typeface="Arial" pitchFamily="34" charset="0"/>
              </a:rPr>
              <a:t>Appendix 2:</a:t>
            </a:r>
            <a:r>
              <a:rPr lang="en-US" sz="3000" dirty="0">
                <a:latin typeface="Arial" pitchFamily="34" charset="0"/>
                <a:cs typeface="Arial" pitchFamily="34" charset="0"/>
              </a:rPr>
              <a:t> Recording Merchandise Transactions Under the Periodic Inventory System—Purchases</a:t>
            </a:r>
          </a:p>
        </p:txBody>
      </p:sp>
      <p:sp>
        <p:nvSpPr>
          <p:cNvPr id="3" name="Content Placeholder 2"/>
          <p:cNvSpPr>
            <a:spLocks noGrp="1"/>
          </p:cNvSpPr>
          <p:nvPr>
            <p:ph idx="1"/>
          </p:nvPr>
        </p:nvSpPr>
        <p:spPr>
          <a:xfrm>
            <a:off x="108585" y="1219200"/>
            <a:ext cx="8850630" cy="4724400"/>
          </a:xfrm>
        </p:spPr>
        <p:txBody>
          <a:bodyPr>
            <a:noAutofit/>
          </a:bodyPr>
          <a:lstStyle/>
          <a:p>
            <a:r>
              <a:rPr lang="en-US" dirty="0">
                <a:latin typeface="Arial" pitchFamily="34" charset="0"/>
                <a:cs typeface="Arial" pitchFamily="34" charset="0"/>
              </a:rPr>
              <a:t>Purchases of inventory are recorded in a purchases account rather than in the inventory account.</a:t>
            </a:r>
          </a:p>
          <a:p>
            <a:r>
              <a:rPr lang="en-US" dirty="0">
                <a:latin typeface="Arial" pitchFamily="34" charset="0"/>
                <a:cs typeface="Arial" pitchFamily="34" charset="0"/>
              </a:rPr>
              <a:t>Purchases is debited for the invoice amount of a purchase.</a:t>
            </a:r>
          </a:p>
        </p:txBody>
      </p:sp>
    </p:spTree>
    <p:extLst>
      <p:ext uri="{BB962C8B-B14F-4D97-AF65-F5344CB8AC3E}">
        <p14:creationId xmlns:p14="http://schemas.microsoft.com/office/powerpoint/2010/main" val="42360367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sz="2600" dirty="0">
                <a:solidFill>
                  <a:srgbClr val="FFFFFF"/>
                </a:solidFill>
                <a:latin typeface="Arial" pitchFamily="34" charset="0"/>
                <a:cs typeface="Arial" pitchFamily="34" charset="0"/>
              </a:rPr>
              <a:t>Appendix 2: </a:t>
            </a:r>
            <a:r>
              <a:rPr lang="en-US" sz="2600" dirty="0">
                <a:latin typeface="Arial" pitchFamily="34" charset="0"/>
                <a:cs typeface="Arial" pitchFamily="34" charset="0"/>
              </a:rPr>
              <a:t>Recording Merchandise Transactions Under the Periodic Inventory System—Purchases Discounts</a:t>
            </a:r>
          </a:p>
        </p:txBody>
      </p:sp>
      <p:sp>
        <p:nvSpPr>
          <p:cNvPr id="3" name="Content Placeholder 2"/>
          <p:cNvSpPr>
            <a:spLocks noGrp="1"/>
          </p:cNvSpPr>
          <p:nvPr>
            <p:ph idx="1"/>
          </p:nvPr>
        </p:nvSpPr>
        <p:spPr>
          <a:xfrm>
            <a:off x="108585" y="1219200"/>
            <a:ext cx="8850630" cy="4724400"/>
          </a:xfrm>
        </p:spPr>
        <p:txBody>
          <a:bodyPr>
            <a:noAutofit/>
          </a:bodyPr>
          <a:lstStyle/>
          <a:p>
            <a:r>
              <a:rPr lang="en-US" dirty="0">
                <a:latin typeface="Arial" pitchFamily="34" charset="0"/>
                <a:cs typeface="Arial" pitchFamily="34" charset="0"/>
              </a:rPr>
              <a:t>Purchases discounts are normally recorded in a separate purchases discounts account.</a:t>
            </a:r>
          </a:p>
          <a:p>
            <a:r>
              <a:rPr lang="en-US" dirty="0">
                <a:latin typeface="Arial" pitchFamily="34" charset="0"/>
                <a:cs typeface="Arial" pitchFamily="34" charset="0"/>
              </a:rPr>
              <a:t>The balance of the purchases discounts account is reported as a deduction from Purchases for the period.</a:t>
            </a:r>
          </a:p>
          <a:p>
            <a:r>
              <a:rPr lang="en-US" dirty="0">
                <a:latin typeface="Arial" pitchFamily="34" charset="0"/>
                <a:cs typeface="Arial" pitchFamily="34" charset="0"/>
              </a:rPr>
              <a:t>Thus, Purchases Discounts is a contra (or offsetting) account to Purchases.</a:t>
            </a:r>
          </a:p>
        </p:txBody>
      </p:sp>
    </p:spTree>
    <p:extLst>
      <p:ext uri="{BB962C8B-B14F-4D97-AF65-F5344CB8AC3E}">
        <p14:creationId xmlns:p14="http://schemas.microsoft.com/office/powerpoint/2010/main" val="38176483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sz="2600" dirty="0">
                <a:solidFill>
                  <a:srgbClr val="FFFFFF"/>
                </a:solidFill>
                <a:latin typeface="Arial" pitchFamily="34" charset="0"/>
                <a:cs typeface="Arial" pitchFamily="34" charset="0"/>
              </a:rPr>
              <a:t>Appendix 2: Recording </a:t>
            </a:r>
            <a:r>
              <a:rPr lang="en-US" sz="2600" dirty="0">
                <a:latin typeface="Arial" pitchFamily="34" charset="0"/>
                <a:cs typeface="Arial" pitchFamily="34" charset="0"/>
              </a:rPr>
              <a:t>Merchandise Transactions Under the Periodic Inventory System—Purchases Returns and Allowances</a:t>
            </a:r>
          </a:p>
        </p:txBody>
      </p:sp>
      <p:sp>
        <p:nvSpPr>
          <p:cNvPr id="3" name="Content Placeholder 2"/>
          <p:cNvSpPr>
            <a:spLocks noGrp="1"/>
          </p:cNvSpPr>
          <p:nvPr>
            <p:ph idx="1"/>
          </p:nvPr>
        </p:nvSpPr>
        <p:spPr>
          <a:xfrm>
            <a:off x="108585" y="1219200"/>
            <a:ext cx="8850630" cy="4724400"/>
          </a:xfrm>
        </p:spPr>
        <p:txBody>
          <a:bodyPr>
            <a:noAutofit/>
          </a:bodyPr>
          <a:lstStyle/>
          <a:p>
            <a:r>
              <a:rPr lang="en-US" dirty="0">
                <a:latin typeface="Arial" pitchFamily="34" charset="0"/>
                <a:cs typeface="Arial" pitchFamily="34" charset="0"/>
              </a:rPr>
              <a:t>A separate purchases returns and allowances account is used to record returns and allowances.</a:t>
            </a:r>
          </a:p>
          <a:p>
            <a:r>
              <a:rPr lang="en-US" dirty="0">
                <a:latin typeface="Arial" pitchFamily="34" charset="0"/>
                <a:cs typeface="Arial" pitchFamily="34" charset="0"/>
              </a:rPr>
              <a:t>Purchases returns and allowances are reported as a deduction from Purchases for the period.</a:t>
            </a:r>
          </a:p>
          <a:p>
            <a:r>
              <a:rPr lang="en-US" dirty="0">
                <a:latin typeface="Arial" pitchFamily="34" charset="0"/>
                <a:cs typeface="Arial" pitchFamily="34" charset="0"/>
              </a:rPr>
              <a:t>Thus, Purchases Returns and Allowances is a contra (or offsetting) account to Purchases.</a:t>
            </a:r>
          </a:p>
        </p:txBody>
      </p:sp>
    </p:spTree>
    <p:extLst>
      <p:ext uri="{BB962C8B-B14F-4D97-AF65-F5344CB8AC3E}">
        <p14:creationId xmlns:p14="http://schemas.microsoft.com/office/powerpoint/2010/main" val="28200322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sz="3000" dirty="0">
                <a:solidFill>
                  <a:srgbClr val="FFFFFF"/>
                </a:solidFill>
                <a:latin typeface="Arial" pitchFamily="34" charset="0"/>
                <a:cs typeface="Arial" pitchFamily="34" charset="0"/>
              </a:rPr>
              <a:t>Appendix 2: </a:t>
            </a:r>
            <a:r>
              <a:rPr lang="en-US" sz="3000" dirty="0">
                <a:latin typeface="Arial" pitchFamily="34" charset="0"/>
                <a:cs typeface="Arial" pitchFamily="34" charset="0"/>
              </a:rPr>
              <a:t>Recording Merchandise Transactions Under the Periodic Inventory System—Freight In</a:t>
            </a:r>
          </a:p>
        </p:txBody>
      </p:sp>
      <p:sp>
        <p:nvSpPr>
          <p:cNvPr id="3" name="Content Placeholder 2"/>
          <p:cNvSpPr>
            <a:spLocks noGrp="1"/>
          </p:cNvSpPr>
          <p:nvPr>
            <p:ph idx="1"/>
          </p:nvPr>
        </p:nvSpPr>
        <p:spPr>
          <a:xfrm>
            <a:off x="108585" y="1219200"/>
            <a:ext cx="8850630" cy="4724400"/>
          </a:xfrm>
        </p:spPr>
        <p:txBody>
          <a:bodyPr>
            <a:noAutofit/>
          </a:bodyPr>
          <a:lstStyle/>
          <a:p>
            <a:r>
              <a:rPr lang="en-US" dirty="0">
                <a:latin typeface="Arial" pitchFamily="34" charset="0"/>
                <a:cs typeface="Arial" pitchFamily="34" charset="0"/>
              </a:rPr>
              <a:t>Under the periodic inventory system, freight paid when purchasing merchandise FOB shipping point is debited to Freight In, Transportation In, or a similar account.</a:t>
            </a:r>
          </a:p>
        </p:txBody>
      </p:sp>
    </p:spTree>
    <p:extLst>
      <p:ext uri="{BB962C8B-B14F-4D97-AF65-F5344CB8AC3E}">
        <p14:creationId xmlns:p14="http://schemas.microsoft.com/office/powerpoint/2010/main" val="369531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5720" y="71984"/>
            <a:ext cx="9052560" cy="1636340"/>
          </a:xfrm>
        </p:spPr>
        <p:txBody>
          <a:bodyPr>
            <a:noAutofit/>
          </a:bodyPr>
          <a:lstStyle/>
          <a:p>
            <a:r>
              <a:rPr lang="en-US" dirty="0">
                <a:latin typeface="Arial" pitchFamily="34" charset="0"/>
                <a:cs typeface="Arial" pitchFamily="34" charset="0"/>
              </a:rPr>
              <a:t>Appendix 2: Recording Merchandise Transactions Under the Periodic Inventory System (2 of 2)</a:t>
            </a:r>
          </a:p>
        </p:txBody>
      </p:sp>
      <p:sp>
        <p:nvSpPr>
          <p:cNvPr id="3" name="Content Placeholder 2"/>
          <p:cNvSpPr>
            <a:spLocks noGrp="1"/>
          </p:cNvSpPr>
          <p:nvPr>
            <p:ph idx="1"/>
          </p:nvPr>
        </p:nvSpPr>
        <p:spPr>
          <a:xfrm>
            <a:off x="228600" y="1798320"/>
            <a:ext cx="8763000" cy="1295400"/>
          </a:xfrm>
        </p:spPr>
        <p:txBody>
          <a:bodyPr>
            <a:noAutofit/>
          </a:bodyPr>
          <a:lstStyle/>
          <a:p>
            <a:pPr marL="342900" indent="-342900"/>
            <a:r>
              <a:rPr lang="en-US" dirty="0">
                <a:latin typeface="Arial" pitchFamily="34" charset="0"/>
                <a:cs typeface="Arial" pitchFamily="34" charset="0"/>
              </a:rPr>
              <a:t>The preceding periodic inventory accounts and their effect on the cost of merchandise purchased are summarized as follows:</a:t>
            </a:r>
          </a:p>
        </p:txBody>
      </p:sp>
      <p:pic>
        <p:nvPicPr>
          <p:cNvPr id="15" name="Picture Placeholder 4" descr="A table summarizing information about the four periodic inventory accounts is shown. The table contains the following four columns: Account, Entry to Increase, Normal Balance, and Effect on Cost of Merchandise Purchased. &#10;&#10;For the Purchases account, the following is listed: Entry to Increase, Debit; Normal Balance, Debit; Effect on Cost of Merchandise Purchased, Increases. &#10;&#10;For the Purchases Discounts account, the following is listed: Entry to Increase, Credit; Normal Balance, Credit; Effect on Cost of Merchandise Purchased, Decreases. &#10;&#10;For the Purchases Returns and Allowances account, the following is listed: Entry to Increase, Credit; Normal Balance, Credit; Effect on Cost of Merchandise Purchased, Decreases. &#10;&#10;For the Freight In account, the following is listed: Entry to Increase, Debit; Normal Balance, Debit; Effect on Cost of Merchandise Purchased, Increases. "/>
          <p:cNvPicPr>
            <a:picLocks noGrp="1" noChangeAspect="1"/>
          </p:cNvPicPr>
          <p:nvPr>
            <p:ph type="pic" sz="quarter" idx="16"/>
          </p:nvPr>
        </p:nvPicPr>
        <p:blipFill>
          <a:blip r:embed="rId3"/>
          <a:stretch>
            <a:fillRect/>
          </a:stretch>
        </p:blipFill>
        <p:spPr>
          <a:xfrm>
            <a:off x="543220" y="3574011"/>
            <a:ext cx="8057560" cy="1893360"/>
          </a:xfrm>
          <a:prstGeom prst="rect">
            <a:avLst/>
          </a:prstGeom>
        </p:spPr>
      </p:pic>
    </p:spTree>
    <p:extLst>
      <p:ext uri="{BB962C8B-B14F-4D97-AF65-F5344CB8AC3E}">
        <p14:creationId xmlns:p14="http://schemas.microsoft.com/office/powerpoint/2010/main" val="2954223290"/>
      </p:ext>
    </p:extLst>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Transactions Using the Periodic Inventory System</a:t>
            </a:r>
          </a:p>
        </p:txBody>
      </p:sp>
      <p:pic>
        <p:nvPicPr>
          <p:cNvPr id="13" name="Picture 2" descr="An illustration shows how merchandising transactions are recorded using the periodic inventory system. There are two columns in the illustration: the first column lists the transactions, and the second column shows the journal entries. &#10;&#10;For the first transaction, June 5 is the date indicated. The transaction is as follows: Purchased $30,000 of merchandise on account, terms 2/10, n/30. The journal entry is as follows: Purchases is debited—with 30,000 shown in the debit column. Accounts Payable is credited—with 30,000 shown in the credit column.&#10;&#10;For the second transaction, June 8 is the date indicated. The transaction is as follows: Returned merchandise purchased on account on June 5, $500. The journal entry is as follows: Accounts Payable is debited—with 500 shown in the debit column. Purchases Returns and Allowances is credited—with 500 shown in the credit column.&#10;&#10;For the third transaction, June 15 is the date indicated. The transaction is as follows: Paid for purchase of June 5, less return of $500 and discount of $590 [($30,000 minus $500) set in parentheses times 2%]. The journal entry is as follows: Accounts Payable is debited—with 29,500 shown in the debit column. Cash is credited—with 28,910 shown in the credit column. Purchases Discounts is credited—with 590 shown in the credit column.&#10;&#10;For the fourth transaction, June 18 is the date indicated. The transaction is as follows: Sold merchandise on account, $12,500, 1/10, n/30. The cost of the goods sold was $9,000. The journal entry is as follows: Accounts Receivable is debited—with 12,375 shown in the debit column. Sales is credited—with 12,375 shown in the credit column. The following computation is shown below the journal entry: [$12,500 minus ($12,500 times 1%) set in parentheses]. &#10;&#10;For the fifth transaction, June 22 is the date indicated. The transaction is as follows: Purchased merchandise, $15,000, terms FOB shipping point, 2/15, n/30, with prepaid freight of $750 added to the invoice. The journal entry is as follows: Purchases is debited—with 15,000 shown in the debit column. Freight In is debited—with 750 shown in the debit column. Accounts Payable is credited—with 15,750 shown in the credit column.&#10;&#10;For the sixth transaction, June 28 is the date indicated. The transaction is as follows: Received payment on account from June 18 sale. The journal entry is as follows: Cash is debited—with 12,375 shown in the debit column. Accounts Receivable is credited—with 12,375 shown in the credit column.&#10;&#10;For the seventh transaction, June 29 is the date indicated. The transaction is as follows: Received $19,600 from cash sales. The cost of the goods sold was $13,800. The journal entry is as follows: Cash is debited—with 19,600 shown in the debit column. Sales is credited—with 19,600 shown in the credit column."/>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2326386" y="1424746"/>
            <a:ext cx="4491229" cy="46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40539"/>
      </p:ext>
    </p:extLst>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solidFill>
                  <a:srgbClr val="FFFFFF"/>
                </a:solidFill>
                <a:latin typeface="Arial" pitchFamily="34" charset="0"/>
                <a:cs typeface="Arial" pitchFamily="34" charset="0"/>
              </a:rPr>
              <a:t>Appendix 2: Adjusting Process Under the Periodic Inventory System (1 of 2)</a:t>
            </a:r>
            <a:endParaRPr lang="en-US" dirty="0">
              <a:latin typeface="Arial" pitchFamily="34" charset="0"/>
              <a:cs typeface="Arial" pitchFamily="34" charset="0"/>
            </a:endParaRPr>
          </a:p>
        </p:txBody>
      </p:sp>
      <p:sp>
        <p:nvSpPr>
          <p:cNvPr id="3" name="Content Placeholder 2"/>
          <p:cNvSpPr>
            <a:spLocks noGrp="1"/>
          </p:cNvSpPr>
          <p:nvPr>
            <p:ph idx="1"/>
          </p:nvPr>
        </p:nvSpPr>
        <p:spPr>
          <a:xfrm>
            <a:off x="108585" y="1219200"/>
            <a:ext cx="8850630" cy="4724400"/>
          </a:xfrm>
        </p:spPr>
        <p:txBody>
          <a:bodyPr>
            <a:noAutofit/>
          </a:bodyPr>
          <a:lstStyle/>
          <a:p>
            <a:r>
              <a:rPr lang="en-US" dirty="0">
                <a:latin typeface="Arial" pitchFamily="34" charset="0"/>
                <a:cs typeface="Arial" pitchFamily="34" charset="0"/>
              </a:rPr>
              <a:t>The adjusting process is the same under the periodic and perpetual inventory systems except for the inventory shrinkage adjustment and customer refunds and allowances.</a:t>
            </a:r>
          </a:p>
          <a:p>
            <a:r>
              <a:rPr lang="en-US" dirty="0">
                <a:latin typeface="Arial" pitchFamily="34" charset="0"/>
                <a:cs typeface="Arial" pitchFamily="34" charset="0"/>
              </a:rPr>
              <a:t>The ending inventory is determined by a physical count under both systems.</a:t>
            </a:r>
          </a:p>
        </p:txBody>
      </p:sp>
    </p:spTree>
    <p:extLst>
      <p:ext uri="{BB962C8B-B14F-4D97-AF65-F5344CB8AC3E}">
        <p14:creationId xmlns:p14="http://schemas.microsoft.com/office/powerpoint/2010/main" val="262338671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solidFill>
                  <a:srgbClr val="FFFFFF"/>
                </a:solidFill>
                <a:latin typeface="Arial" pitchFamily="34" charset="0"/>
                <a:cs typeface="Arial" pitchFamily="34" charset="0"/>
              </a:rPr>
              <a:t>Appendix 2: Adjusting Process Under the Periodic Inventory System (2 of 2)</a:t>
            </a:r>
            <a:endParaRPr lang="en-US" dirty="0">
              <a:latin typeface="Arial" pitchFamily="34" charset="0"/>
              <a:cs typeface="Arial" pitchFamily="34" charset="0"/>
            </a:endParaRPr>
          </a:p>
        </p:txBody>
      </p:sp>
      <p:sp>
        <p:nvSpPr>
          <p:cNvPr id="3" name="Content Placeholder 2"/>
          <p:cNvSpPr>
            <a:spLocks noGrp="1"/>
          </p:cNvSpPr>
          <p:nvPr>
            <p:ph idx="1"/>
          </p:nvPr>
        </p:nvSpPr>
        <p:spPr>
          <a:xfrm>
            <a:off x="108585" y="1219200"/>
            <a:ext cx="8850630" cy="4724400"/>
          </a:xfrm>
        </p:spPr>
        <p:txBody>
          <a:bodyPr>
            <a:noAutofit/>
          </a:bodyPr>
          <a:lstStyle/>
          <a:p>
            <a:r>
              <a:rPr lang="en-US" sz="2400" dirty="0">
                <a:latin typeface="Arial" pitchFamily="34" charset="0"/>
                <a:cs typeface="Arial" pitchFamily="34" charset="0"/>
              </a:rPr>
              <a:t>Under the perpetual inventory system, the ending inventory physical count is compared to the balance of Inventory.</a:t>
            </a:r>
          </a:p>
          <a:p>
            <a:pPr lvl="1"/>
            <a:r>
              <a:rPr lang="en-US" sz="2200" dirty="0">
                <a:latin typeface="Arial" pitchFamily="34" charset="0"/>
                <a:cs typeface="Arial" pitchFamily="34" charset="0"/>
              </a:rPr>
              <a:t>The difference is the amount of inventory shrinkage.</a:t>
            </a:r>
          </a:p>
          <a:p>
            <a:pPr lvl="1"/>
            <a:r>
              <a:rPr lang="en-US" sz="2200" dirty="0">
                <a:latin typeface="Arial" pitchFamily="34" charset="0"/>
                <a:cs typeface="Arial" pitchFamily="34" charset="0"/>
              </a:rPr>
              <a:t>The inventory shrinkage is then recorded as a debit to Cost of Goods Sold and a credit to Inventory.</a:t>
            </a:r>
          </a:p>
          <a:p>
            <a:r>
              <a:rPr lang="en-US" sz="2400" dirty="0">
                <a:latin typeface="Arial" pitchFamily="34" charset="0"/>
                <a:cs typeface="Arial" pitchFamily="34" charset="0"/>
              </a:rPr>
              <a:t>Under the periodic inventory system, the inventory account is not kept up to date for purchases and sales.</a:t>
            </a:r>
          </a:p>
          <a:p>
            <a:pPr lvl="1"/>
            <a:r>
              <a:rPr lang="en-US" sz="2200" dirty="0">
                <a:latin typeface="Arial" pitchFamily="34" charset="0"/>
                <a:cs typeface="Arial" pitchFamily="34" charset="0"/>
              </a:rPr>
              <a:t>As a result, the inventory shrinkage cannot be directly determined.</a:t>
            </a:r>
          </a:p>
          <a:p>
            <a:pPr lvl="1"/>
            <a:r>
              <a:rPr lang="en-US" sz="2200" dirty="0">
                <a:latin typeface="Arial" pitchFamily="34" charset="0"/>
                <a:cs typeface="Arial" pitchFamily="34" charset="0"/>
              </a:rPr>
              <a:t>Instead, any inventory shrinkage is included indirectly in the computation of the cost of goods sold.</a:t>
            </a:r>
          </a:p>
        </p:txBody>
      </p:sp>
    </p:spTree>
    <p:extLst>
      <p:ext uri="{BB962C8B-B14F-4D97-AF65-F5344CB8AC3E}">
        <p14:creationId xmlns:p14="http://schemas.microsoft.com/office/powerpoint/2010/main" val="101276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74418" y="27709"/>
            <a:ext cx="8195165" cy="1039091"/>
          </a:xfrm>
        </p:spPr>
        <p:txBody>
          <a:bodyPr>
            <a:noAutofit/>
          </a:bodyPr>
          <a:lstStyle/>
          <a:p>
            <a:r>
              <a:rPr lang="en-US" dirty="0">
                <a:latin typeface="Arial" pitchFamily="34" charset="0"/>
                <a:cs typeface="Arial" pitchFamily="34" charset="0"/>
              </a:rPr>
              <a:t>Chart of </a:t>
            </a:r>
            <a:r>
              <a:rPr lang="en-US" dirty="0">
                <a:solidFill>
                  <a:srgbClr val="FFFFFF"/>
                </a:solidFill>
                <a:latin typeface="Arial" pitchFamily="34" charset="0"/>
                <a:cs typeface="Arial" pitchFamily="34" charset="0"/>
              </a:rPr>
              <a:t>Accounts for Retail Business</a:t>
            </a:r>
            <a:r>
              <a:rPr lang="en-US" baseline="0" dirty="0">
                <a:solidFill>
                  <a:srgbClr val="0070C0"/>
                </a:solidFill>
                <a:latin typeface="Arial" pitchFamily="34" charset="0"/>
                <a:cs typeface="Arial" pitchFamily="34" charset="0"/>
              </a:rPr>
              <a:t> </a:t>
            </a:r>
            <a:r>
              <a:rPr lang="en-US" dirty="0">
                <a:solidFill>
                  <a:srgbClr val="FFFFFF"/>
                </a:solidFill>
                <a:latin typeface="Arial" pitchFamily="34" charset="0"/>
                <a:cs typeface="Arial" pitchFamily="34" charset="0"/>
              </a:rPr>
              <a:t>(4 of 6)</a:t>
            </a:r>
            <a:endParaRPr lang="en-US" dirty="0">
              <a:latin typeface="Arial" pitchFamily="34" charset="0"/>
              <a:cs typeface="Arial" pitchFamily="34" charset="0"/>
            </a:endParaRPr>
          </a:p>
        </p:txBody>
      </p:sp>
      <p:sp>
        <p:nvSpPr>
          <p:cNvPr id="14339" name="Content Placeholder 7"/>
          <p:cNvSpPr>
            <a:spLocks noGrp="1"/>
          </p:cNvSpPr>
          <p:nvPr>
            <p:ph idx="1"/>
          </p:nvPr>
        </p:nvSpPr>
        <p:spPr>
          <a:xfrm>
            <a:off x="76200" y="1219200"/>
            <a:ext cx="9028527" cy="4983163"/>
          </a:xfrm>
        </p:spPr>
        <p:txBody>
          <a:bodyPr>
            <a:noAutofit/>
          </a:bodyPr>
          <a:lstStyle/>
          <a:p>
            <a:pPr marL="0" indent="0">
              <a:buNone/>
            </a:pPr>
            <a:r>
              <a:rPr lang="en-US" sz="2400" dirty="0">
                <a:latin typeface="Arial" pitchFamily="34" charset="0"/>
                <a:cs typeface="Arial" pitchFamily="34" charset="0"/>
              </a:rPr>
              <a:t>126 Accumulated Depreciation—Office Equipment</a:t>
            </a:r>
          </a:p>
          <a:p>
            <a:pPr marL="0" indent="0">
              <a:buNone/>
            </a:pPr>
            <a:r>
              <a:rPr lang="en-US" sz="2400" dirty="0">
                <a:latin typeface="Arial" pitchFamily="34" charset="0"/>
                <a:cs typeface="Arial" pitchFamily="34" charset="0"/>
              </a:rPr>
              <a:t>200 Liabilities</a:t>
            </a:r>
          </a:p>
          <a:p>
            <a:pPr marL="0" indent="0">
              <a:buNone/>
            </a:pPr>
            <a:r>
              <a:rPr lang="en-US" sz="2400" dirty="0">
                <a:latin typeface="Arial" pitchFamily="34" charset="0"/>
                <a:cs typeface="Arial" pitchFamily="34" charset="0"/>
              </a:rPr>
              <a:t>210 Accounts Payable</a:t>
            </a:r>
          </a:p>
          <a:p>
            <a:pPr marL="0" indent="0">
              <a:buNone/>
            </a:pPr>
            <a:r>
              <a:rPr lang="en-US" sz="2400" dirty="0">
                <a:latin typeface="Arial" pitchFamily="34" charset="0"/>
                <a:cs typeface="Arial" pitchFamily="34" charset="0"/>
              </a:rPr>
              <a:t>211 Salaries Payable</a:t>
            </a:r>
          </a:p>
          <a:p>
            <a:pPr marL="0" indent="0">
              <a:buNone/>
            </a:pPr>
            <a:r>
              <a:rPr lang="en-US" sz="2400" dirty="0">
                <a:latin typeface="Arial" pitchFamily="34" charset="0"/>
                <a:cs typeface="Arial" pitchFamily="34" charset="0"/>
              </a:rPr>
              <a:t>212 Unearned Rent</a:t>
            </a:r>
          </a:p>
          <a:p>
            <a:pPr marL="0" indent="0">
              <a:buNone/>
            </a:pPr>
            <a:r>
              <a:rPr lang="en-US" sz="2400" dirty="0">
                <a:latin typeface="Arial" pitchFamily="34" charset="0"/>
                <a:cs typeface="Arial" pitchFamily="34" charset="0"/>
              </a:rPr>
              <a:t>213 Customer Refunds Payable 215 Notes Payable</a:t>
            </a:r>
          </a:p>
          <a:p>
            <a:pPr marL="0" indent="0">
              <a:buNone/>
            </a:pPr>
            <a:r>
              <a:rPr lang="en-US" sz="2400" dirty="0">
                <a:latin typeface="Arial" pitchFamily="34" charset="0"/>
                <a:cs typeface="Arial" pitchFamily="34" charset="0"/>
              </a:rPr>
              <a:t>300 Stockholders' Equity</a:t>
            </a:r>
          </a:p>
          <a:p>
            <a:pPr marL="0" indent="0">
              <a:buNone/>
            </a:pPr>
            <a:r>
              <a:rPr lang="en-US" sz="2400" dirty="0">
                <a:latin typeface="Arial" pitchFamily="34" charset="0"/>
                <a:cs typeface="Arial" pitchFamily="34" charset="0"/>
              </a:rPr>
              <a:t>310 Common Stock</a:t>
            </a:r>
          </a:p>
          <a:p>
            <a:pPr marL="0" indent="0">
              <a:buNone/>
            </a:pPr>
            <a:r>
              <a:rPr lang="en-US" sz="2400" dirty="0">
                <a:latin typeface="Arial" pitchFamily="34" charset="0"/>
                <a:cs typeface="Arial" pitchFamily="34" charset="0"/>
              </a:rPr>
              <a:t>311 Retained Earnings</a:t>
            </a:r>
          </a:p>
          <a:p>
            <a:pPr marL="0" indent="0">
              <a:buNone/>
            </a:pPr>
            <a:r>
              <a:rPr lang="en-US" sz="2400" dirty="0">
                <a:latin typeface="Arial" pitchFamily="34" charset="0"/>
                <a:cs typeface="Arial" pitchFamily="34" charset="0"/>
              </a:rPr>
              <a:t>312 Dividends</a:t>
            </a:r>
          </a:p>
        </p:txBody>
      </p:sp>
    </p:spTree>
    <p:extLst>
      <p:ext uri="{BB962C8B-B14F-4D97-AF65-F5344CB8AC3E}">
        <p14:creationId xmlns:p14="http://schemas.microsoft.com/office/powerpoint/2010/main" val="57838463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solidFill>
                  <a:srgbClr val="FFFFFF"/>
                </a:solidFill>
                <a:latin typeface="Arial" pitchFamily="34" charset="0"/>
                <a:cs typeface="Arial" pitchFamily="34" charset="0"/>
              </a:rPr>
              <a:t>Appendix 2: Financial </a:t>
            </a:r>
            <a:r>
              <a:rPr lang="en-US" dirty="0">
                <a:latin typeface="Arial" pitchFamily="34" charset="0"/>
                <a:cs typeface="Arial" pitchFamily="34" charset="0"/>
              </a:rPr>
              <a:t>Statements Under the Periodic Inventory System</a:t>
            </a:r>
          </a:p>
        </p:txBody>
      </p:sp>
      <p:sp>
        <p:nvSpPr>
          <p:cNvPr id="3" name="Content Placeholder 2"/>
          <p:cNvSpPr>
            <a:spLocks noGrp="1"/>
          </p:cNvSpPr>
          <p:nvPr>
            <p:ph idx="1"/>
          </p:nvPr>
        </p:nvSpPr>
        <p:spPr>
          <a:xfrm>
            <a:off x="108585" y="1219200"/>
            <a:ext cx="8850630" cy="4724400"/>
          </a:xfrm>
        </p:spPr>
        <p:txBody>
          <a:bodyPr>
            <a:noAutofit/>
          </a:bodyPr>
          <a:lstStyle/>
          <a:p>
            <a:r>
              <a:rPr lang="en-US" dirty="0">
                <a:latin typeface="Arial" pitchFamily="34" charset="0"/>
                <a:cs typeface="Arial" pitchFamily="34" charset="0"/>
              </a:rPr>
              <a:t>The financial statements are similar under the perpetual and periodic inventory systems.</a:t>
            </a:r>
          </a:p>
          <a:p>
            <a:r>
              <a:rPr lang="en-US" dirty="0">
                <a:latin typeface="Arial" pitchFamily="34" charset="0"/>
                <a:cs typeface="Arial" pitchFamily="34" charset="0"/>
              </a:rPr>
              <a:t>When the multiple-step format of income statement is used, the cost of goods sold may be reported.</a:t>
            </a:r>
          </a:p>
        </p:txBody>
      </p:sp>
    </p:spTree>
    <p:extLst>
      <p:ext uri="{BB962C8B-B14F-4D97-AF65-F5344CB8AC3E}">
        <p14:creationId xmlns:p14="http://schemas.microsoft.com/office/powerpoint/2010/main" val="177258058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Determining Cost of Goods Sold Using the Periodic System</a:t>
            </a:r>
          </a:p>
        </p:txBody>
      </p:sp>
      <p:pic>
        <p:nvPicPr>
          <p:cNvPr id="13" name="Picture 2" descr="The following are listed: Inventory, January 1, 20Y8, is $59,700, which is shown in the second amount column. Under Cost of merchandise purchased:, the following are listed: Purchases are $521,980, which is shown in the first amount column; Purchases returns and allowances are (9,100) set in parentheses, which is shown in the first amount column; Purchases discounts are (2,525) set in parentheses, which is shown in the first amount column. A single rule appears below (2,525) set in parentheses. Net purchases are $510,355, which is shown in the first amount column; Freight in is 17,400, which is shown in the first amount column. A single rule appears below 17,400. Total cost of merchandise purchased is 527,755, which is shown in the second amount column. Inventory available for sale is $587,455, which is shown in the second amount column; Inventory, December 31, 20Y8, is (62,150) set in parentheses, which is shown in the second amount column. A single rule appears below (62,150) set in parentheses. Cost of goods sold before estimated returns is $525,305, which is shown in the second amount column; Increase in estimated returns inventory is (5,000) set in parentheses, which is shown in the second amount column. A single rule appears below (5,000) set in parentheses. Cost of goods sold is $520,305, which is shown in the second amount column."/>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383562" y="2274400"/>
            <a:ext cx="8376877" cy="328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729665"/>
      </p:ext>
    </p:extLst>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solidFill>
                  <a:srgbClr val="FFFFFF"/>
                </a:solidFill>
                <a:latin typeface="Arial" pitchFamily="34" charset="0"/>
                <a:cs typeface="Arial" pitchFamily="34" charset="0"/>
              </a:rPr>
              <a:t>Appendix 2: Closing Entries Under the Periodic </a:t>
            </a:r>
            <a:r>
              <a:rPr lang="en-US" dirty="0">
                <a:latin typeface="Arial" pitchFamily="34" charset="0"/>
                <a:cs typeface="Arial" pitchFamily="34" charset="0"/>
              </a:rPr>
              <a:t>Inventory System (1 of 3)</a:t>
            </a:r>
          </a:p>
        </p:txBody>
      </p:sp>
      <p:sp>
        <p:nvSpPr>
          <p:cNvPr id="3" name="Content Placeholder 2"/>
          <p:cNvSpPr>
            <a:spLocks noGrp="1"/>
          </p:cNvSpPr>
          <p:nvPr>
            <p:ph idx="1"/>
          </p:nvPr>
        </p:nvSpPr>
        <p:spPr>
          <a:xfrm>
            <a:off x="108584" y="1295400"/>
            <a:ext cx="8959215" cy="4724400"/>
          </a:xfrm>
        </p:spPr>
        <p:txBody>
          <a:bodyPr>
            <a:noAutofit/>
          </a:bodyPr>
          <a:lstStyle/>
          <a:p>
            <a:r>
              <a:rPr lang="en-US" dirty="0">
                <a:latin typeface="Arial" pitchFamily="34" charset="0"/>
                <a:cs typeface="Arial" pitchFamily="34" charset="0"/>
              </a:rPr>
              <a:t>The closing entries differ in the periodic inventory system in that there is no cost of goods sold account to close.</a:t>
            </a:r>
          </a:p>
          <a:p>
            <a:r>
              <a:rPr lang="en-US" dirty="0">
                <a:latin typeface="Arial" pitchFamily="34" charset="0"/>
                <a:cs typeface="Arial" pitchFamily="34" charset="0"/>
              </a:rPr>
              <a:t>Instead, the purchases, purchases discounts, purchases returns and allowances, and freight in accounts are closed.</a:t>
            </a:r>
          </a:p>
          <a:p>
            <a:r>
              <a:rPr lang="en-US" dirty="0">
                <a:latin typeface="Arial" pitchFamily="34" charset="0"/>
                <a:cs typeface="Arial" pitchFamily="34" charset="0"/>
              </a:rPr>
              <a:t>In addition, the inventory account is adjusted to the end-of-period physical inventory count during the closing process.</a:t>
            </a:r>
          </a:p>
          <a:p>
            <a:r>
              <a:rPr lang="en-US" dirty="0">
                <a:latin typeface="Arial" pitchFamily="34" charset="0"/>
                <a:cs typeface="Arial" pitchFamily="34" charset="0"/>
              </a:rPr>
              <a:t>The estimated returns inventory account is also adjusted for the estimated returns from the current period’s sales.</a:t>
            </a:r>
          </a:p>
        </p:txBody>
      </p:sp>
    </p:spTree>
    <p:extLst>
      <p:ext uri="{BB962C8B-B14F-4D97-AF65-F5344CB8AC3E}">
        <p14:creationId xmlns:p14="http://schemas.microsoft.com/office/powerpoint/2010/main" val="85218010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solidFill>
                  <a:srgbClr val="FFFFFF"/>
                </a:solidFill>
                <a:latin typeface="Arial" pitchFamily="34" charset="0"/>
                <a:cs typeface="Arial" pitchFamily="34" charset="0"/>
              </a:rPr>
              <a:t>Appendix 2: Closing Entries Under the Periodic </a:t>
            </a:r>
            <a:r>
              <a:rPr lang="en-US" dirty="0">
                <a:latin typeface="Arial" pitchFamily="34" charset="0"/>
                <a:cs typeface="Arial" pitchFamily="34" charset="0"/>
              </a:rPr>
              <a:t>Inventory System (2 of 3)</a:t>
            </a:r>
          </a:p>
        </p:txBody>
      </p:sp>
      <p:sp>
        <p:nvSpPr>
          <p:cNvPr id="3" name="Content Placeholder 2"/>
          <p:cNvSpPr>
            <a:spLocks noGrp="1"/>
          </p:cNvSpPr>
          <p:nvPr>
            <p:ph idx="1"/>
          </p:nvPr>
        </p:nvSpPr>
        <p:spPr>
          <a:xfrm>
            <a:off x="108584" y="1295400"/>
            <a:ext cx="8959215" cy="4724400"/>
          </a:xfrm>
        </p:spPr>
        <p:txBody>
          <a:bodyPr>
            <a:noAutofit/>
          </a:bodyPr>
          <a:lstStyle/>
          <a:p>
            <a:r>
              <a:rPr lang="en-US" dirty="0">
                <a:latin typeface="Arial" pitchFamily="34" charset="0"/>
                <a:cs typeface="Arial" pitchFamily="34" charset="0"/>
              </a:rPr>
              <a:t>The two closing entries under the periodic inventory system are as follows:</a:t>
            </a:r>
          </a:p>
          <a:p>
            <a:pPr lvl="1">
              <a:buFont typeface="+mj-lt"/>
              <a:buAutoNum type="arabicPeriod"/>
            </a:pPr>
            <a:r>
              <a:rPr lang="en-US" sz="2600" dirty="0">
                <a:latin typeface="Arial" pitchFamily="34" charset="0"/>
                <a:cs typeface="Arial" pitchFamily="34" charset="0"/>
              </a:rPr>
              <a:t>Entry one includes the following elements:</a:t>
            </a:r>
          </a:p>
          <a:p>
            <a:pPr lvl="2">
              <a:buFont typeface="+mj-lt"/>
              <a:buAutoNum type="alphaLcParenR"/>
            </a:pPr>
            <a:r>
              <a:rPr lang="en-US" sz="2400" dirty="0">
                <a:latin typeface="Arial" pitchFamily="34" charset="0"/>
                <a:cs typeface="Arial" pitchFamily="34" charset="0"/>
              </a:rPr>
              <a:t>Debit Inventory for its end-of-period balance based on the physical inventory.</a:t>
            </a:r>
          </a:p>
          <a:p>
            <a:pPr lvl="2">
              <a:buFont typeface="+mj-lt"/>
              <a:buAutoNum type="alphaLcParenR"/>
            </a:pPr>
            <a:r>
              <a:rPr lang="en-US" sz="2400" dirty="0">
                <a:latin typeface="Arial" pitchFamily="34" charset="0"/>
                <a:cs typeface="Arial" pitchFamily="34" charset="0"/>
              </a:rPr>
              <a:t>Debit Estimated Returns Inventory for the cost of the future estimated returns of the current period’s sales.</a:t>
            </a:r>
          </a:p>
          <a:p>
            <a:pPr lvl="2">
              <a:buFont typeface="+mj-lt"/>
              <a:buAutoNum type="alphaLcParenR"/>
            </a:pPr>
            <a:r>
              <a:rPr lang="en-US" sz="2400" dirty="0">
                <a:latin typeface="Arial" pitchFamily="34" charset="0"/>
                <a:cs typeface="Arial" pitchFamily="34" charset="0"/>
              </a:rPr>
              <a:t>Debit each revenue account and the following temporary periodic inventory accounts for their balances: Purchases Discounts and Purchases Returns and Allowances.</a:t>
            </a:r>
          </a:p>
        </p:txBody>
      </p:sp>
    </p:spTree>
    <p:extLst>
      <p:ext uri="{BB962C8B-B14F-4D97-AF65-F5344CB8AC3E}">
        <p14:creationId xmlns:p14="http://schemas.microsoft.com/office/powerpoint/2010/main" val="282861987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solidFill>
                  <a:srgbClr val="FFFFFF"/>
                </a:solidFill>
                <a:latin typeface="Arial" pitchFamily="34" charset="0"/>
                <a:cs typeface="Arial" pitchFamily="34" charset="0"/>
              </a:rPr>
              <a:t>Appendix 2: Closing Entries Under the Periodic </a:t>
            </a:r>
            <a:r>
              <a:rPr lang="en-US" dirty="0">
                <a:latin typeface="Arial" pitchFamily="34" charset="0"/>
                <a:cs typeface="Arial" pitchFamily="34" charset="0"/>
              </a:rPr>
              <a:t>Inventory System (3 of 3)</a:t>
            </a:r>
          </a:p>
        </p:txBody>
      </p:sp>
      <p:sp>
        <p:nvSpPr>
          <p:cNvPr id="3" name="Content Placeholder 2"/>
          <p:cNvSpPr>
            <a:spLocks noGrp="1"/>
          </p:cNvSpPr>
          <p:nvPr>
            <p:ph idx="1"/>
          </p:nvPr>
        </p:nvSpPr>
        <p:spPr>
          <a:xfrm>
            <a:off x="108584" y="1295400"/>
            <a:ext cx="8959215" cy="4724400"/>
          </a:xfrm>
        </p:spPr>
        <p:txBody>
          <a:bodyPr>
            <a:noAutofit/>
          </a:bodyPr>
          <a:lstStyle/>
          <a:p>
            <a:pPr lvl="2">
              <a:buFont typeface="+mj-lt"/>
              <a:buAutoNum type="alphaLcParenR" startAt="4"/>
            </a:pPr>
            <a:r>
              <a:rPr lang="en-US" sz="2400" dirty="0">
                <a:latin typeface="Arial" pitchFamily="34" charset="0"/>
                <a:cs typeface="Arial" pitchFamily="34" charset="0"/>
              </a:rPr>
              <a:t>Credit Inventory for its balance as of the beginning of the period.</a:t>
            </a:r>
          </a:p>
          <a:p>
            <a:pPr lvl="2">
              <a:buFont typeface="+mj-lt"/>
              <a:buAutoNum type="alphaLcParenR" startAt="4"/>
            </a:pPr>
            <a:r>
              <a:rPr lang="en-US" sz="2400" dirty="0">
                <a:latin typeface="Arial" pitchFamily="34" charset="0"/>
                <a:cs typeface="Arial" pitchFamily="34" charset="0"/>
              </a:rPr>
              <a:t>Credit each expense account and the following temporary periodic inventory accounts for their balances: Purchases and Freight In accounts for their balances.</a:t>
            </a:r>
          </a:p>
          <a:p>
            <a:pPr lvl="2">
              <a:buFont typeface="+mj-lt"/>
              <a:buAutoNum type="alphaLcParenR" startAt="4"/>
            </a:pPr>
            <a:r>
              <a:rPr lang="en-US" sz="2400" dirty="0">
                <a:latin typeface="Arial" pitchFamily="34" charset="0"/>
                <a:cs typeface="Arial" pitchFamily="34" charset="0"/>
              </a:rPr>
              <a:t>Credit the retained earnings account for the net income, or debit the retained earnings account for a net loss.</a:t>
            </a:r>
          </a:p>
          <a:p>
            <a:pPr marL="971550" lvl="1" indent="-514350">
              <a:buFont typeface="+mj-lt"/>
              <a:buAutoNum type="arabicPeriod" startAt="2"/>
            </a:pPr>
            <a:r>
              <a:rPr lang="en-US" sz="2600" dirty="0">
                <a:latin typeface="Arial" pitchFamily="34" charset="0"/>
                <a:cs typeface="Arial" pitchFamily="34" charset="0"/>
              </a:rPr>
              <a:t>Debit the </a:t>
            </a:r>
            <a:r>
              <a:rPr lang="en-US" sz="2600" dirty="0">
                <a:solidFill>
                  <a:srgbClr val="000000"/>
                </a:solidFill>
                <a:latin typeface="Arial" pitchFamily="34" charset="0"/>
                <a:cs typeface="Arial" pitchFamily="34" charset="0"/>
              </a:rPr>
              <a:t>retained earnings account and credit the dividends account for its balance.</a:t>
            </a:r>
          </a:p>
        </p:txBody>
      </p:sp>
    </p:spTree>
    <p:extLst>
      <p:ext uri="{BB962C8B-B14F-4D97-AF65-F5344CB8AC3E}">
        <p14:creationId xmlns:p14="http://schemas.microsoft.com/office/powerpoint/2010/main" val="117133156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Closing Entries for Periodic Inventory, System</a:t>
            </a:r>
          </a:p>
        </p:txBody>
      </p:sp>
      <p:sp>
        <p:nvSpPr>
          <p:cNvPr id="3" name="Content Placeholder 2"/>
          <p:cNvSpPr>
            <a:spLocks noGrp="1"/>
          </p:cNvSpPr>
          <p:nvPr>
            <p:ph idx="1"/>
          </p:nvPr>
        </p:nvSpPr>
        <p:spPr>
          <a:xfrm>
            <a:off x="228600" y="1295400"/>
            <a:ext cx="8763000" cy="1676399"/>
          </a:xfrm>
        </p:spPr>
        <p:txBody>
          <a:bodyPr>
            <a:noAutofit/>
          </a:bodyPr>
          <a:lstStyle/>
          <a:p>
            <a:r>
              <a:rPr lang="en-US" dirty="0">
                <a:solidFill>
                  <a:srgbClr val="000000"/>
                </a:solidFill>
                <a:latin typeface="Arial" pitchFamily="34" charset="0"/>
                <a:cs typeface="Arial" pitchFamily="34" charset="0"/>
              </a:rPr>
              <a:t>The periodic inventory accounts are those in blue. Under the perpetual inventory system, the highlighted periodic inventory accounts are replaced by the cost of goods sold account.</a:t>
            </a:r>
          </a:p>
        </p:txBody>
      </p:sp>
      <p:pic>
        <p:nvPicPr>
          <p:cNvPr id="13" name="Picture 2" descr="Closing entries for NetSolutions are shown in a journal form. December 31, 20Y8, is the date indicated. &#10;&#10;In the first closing entry, Inventory is debited—with 115 shown in the Post. Ref. column and 62,150 shown in the Debit column. Estimated Returns Inventory is debited—with 116 shown in the Post. Ref. column and 5,000 shown in the Debit column. Sales is debited—with 410 shown in the Post. Ref. column and 708,255 shown in the Debit column. Purchases Returns and Allowances is debited—with 511 shown in the Post. Ref. column and 9,100 shown in the Debit column. Purchases Discounts is debited—with 512 shown in the Post. Ref. column and 2,525 shown in the Debit column. Rent Revenue is debited—with 610 shown in the Post. Ref. column and 600 shown in Debit column. The debit entries for Inventory, Estimated Returns Inventory, Purchases Returns and Allowances, and Purchases Discounts are highlighted in blue. Inventory is credited—with 115 shown in the Post. Ref. column and 59,700 shown in the Credit column. Purchases is credited—with 510 shown in the Post. Ref. column and 521,980 shown in the Credit column. Freight In is credited—with 513 shown in the Post. Ref. column and 17,400 shown in the Credit column. Sales Salaries Expense is credited—with 520 shown in the Post. Ref. column and 53,430 shown in the Credit column. Advertising Expense is credited—with 521 shown in the Post. Ref. column and 10,860 shown in the Credit column. Depreciation Expense—Store Equipment is credited—with 522 shown in the Post. Ref. column and 3,100 shown in the Credit column. Delivery Expense is credited—with 523 shown in the Post. Ref. column and 2,800 shown in the Credit column. Miscellaneous Selling Expense is credited—with 529 shown in the Post. Ref. column and 630 shown in the Credit column. Office Salaries Expense is credited—with 530 shown in the Post. Ref. column and 21,020 shown in the Credit column. Rent Expense is credited—with 531 shown in the Post. Ref. column and 8,100 shown in the Credit column. Depreciation Expense—Office Equipment is credited—with 532 shown in the Post. Ref. column and 2,490 shown in the Credit column. Insurance Expense is credited—with 533 shown in the Post. Ref. column and 1,910 shown in the Credit column. Office Supplies Expense is credited—with 534 shown in the Post. Ref. column and 610 shown in the Credit column. Miscellaneous Administrative Expense is credited—with 539 shown in the Post. Ref. column and 760 shown in the Credit column. Interest Expense is credited—with 710 shown in the Post. Ref. column and 2,440 shown in the Credit column. Retained Earnings is credited—with 311 shown in the Post. Ref. column and 80,400 shown in the Credit column. The credit entries for Inventory, Purchases, and Freight In are highlighted in blue.&#10;&#10;In the second closing entry, Retained Earnings is debited—with 311 shown in the Post. Ref. column and 18,000 shown in the Debit column. Dividends is credited—with 312 shown in the Post. Ref. column and 18,000 shown in the Credit column."/>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2866381" y="3078674"/>
            <a:ext cx="3411238" cy="308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98468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74418" y="27709"/>
            <a:ext cx="8195165" cy="1039091"/>
          </a:xfrm>
        </p:spPr>
        <p:txBody>
          <a:bodyPr>
            <a:noAutofit/>
          </a:bodyPr>
          <a:lstStyle/>
          <a:p>
            <a:r>
              <a:rPr lang="en-US" dirty="0">
                <a:latin typeface="Arial" pitchFamily="34" charset="0"/>
                <a:cs typeface="Arial" pitchFamily="34" charset="0"/>
              </a:rPr>
              <a:t>Chart of </a:t>
            </a:r>
            <a:r>
              <a:rPr lang="en-US" dirty="0">
                <a:solidFill>
                  <a:srgbClr val="FFFFFF"/>
                </a:solidFill>
                <a:latin typeface="Arial" pitchFamily="34" charset="0"/>
                <a:cs typeface="Arial" pitchFamily="34" charset="0"/>
              </a:rPr>
              <a:t>Accounts for Retail Business</a:t>
            </a:r>
            <a:r>
              <a:rPr lang="en-US" baseline="0" dirty="0">
                <a:solidFill>
                  <a:srgbClr val="0070C0"/>
                </a:solidFill>
                <a:latin typeface="Arial" pitchFamily="34" charset="0"/>
                <a:cs typeface="Arial" pitchFamily="34" charset="0"/>
              </a:rPr>
              <a:t> </a:t>
            </a:r>
            <a:r>
              <a:rPr lang="en-US" dirty="0">
                <a:solidFill>
                  <a:srgbClr val="FFFFFF"/>
                </a:solidFill>
                <a:latin typeface="Arial" pitchFamily="34" charset="0"/>
                <a:cs typeface="Arial" pitchFamily="34" charset="0"/>
              </a:rPr>
              <a:t>(5 of 6)</a:t>
            </a:r>
            <a:endParaRPr lang="en-US" dirty="0">
              <a:latin typeface="Arial" pitchFamily="34" charset="0"/>
              <a:cs typeface="Arial" pitchFamily="34" charset="0"/>
            </a:endParaRPr>
          </a:p>
        </p:txBody>
      </p:sp>
      <p:sp>
        <p:nvSpPr>
          <p:cNvPr id="14339" name="Content Placeholder 7"/>
          <p:cNvSpPr>
            <a:spLocks noGrp="1"/>
          </p:cNvSpPr>
          <p:nvPr>
            <p:ph idx="1"/>
          </p:nvPr>
        </p:nvSpPr>
        <p:spPr>
          <a:xfrm>
            <a:off x="76200" y="1189037"/>
            <a:ext cx="9028527" cy="4983163"/>
          </a:xfrm>
        </p:spPr>
        <p:txBody>
          <a:bodyPr>
            <a:noAutofit/>
          </a:bodyPr>
          <a:lstStyle/>
          <a:p>
            <a:pPr marL="0" indent="0">
              <a:buNone/>
            </a:pPr>
            <a:r>
              <a:rPr lang="en-US" b="1" dirty="0">
                <a:latin typeface="Arial" pitchFamily="34" charset="0"/>
                <a:cs typeface="Arial" pitchFamily="34" charset="0"/>
              </a:rPr>
              <a:t>Income Statement Accounts </a:t>
            </a:r>
          </a:p>
          <a:p>
            <a:pPr marL="0" indent="0">
              <a:buNone/>
            </a:pPr>
            <a:r>
              <a:rPr lang="en-US" dirty="0">
                <a:latin typeface="Arial" pitchFamily="34" charset="0"/>
                <a:cs typeface="Arial" pitchFamily="34" charset="0"/>
              </a:rPr>
              <a:t>400 Revenues</a:t>
            </a:r>
          </a:p>
          <a:p>
            <a:pPr marL="0" indent="0">
              <a:buNone/>
            </a:pPr>
            <a:r>
              <a:rPr lang="en-US" dirty="0">
                <a:latin typeface="Arial" pitchFamily="34" charset="0"/>
                <a:cs typeface="Arial" pitchFamily="34" charset="0"/>
              </a:rPr>
              <a:t>410 Sales</a:t>
            </a:r>
          </a:p>
          <a:p>
            <a:pPr marL="0" indent="0">
              <a:buNone/>
            </a:pPr>
            <a:r>
              <a:rPr lang="en-US" dirty="0">
                <a:latin typeface="Arial" pitchFamily="34" charset="0"/>
                <a:cs typeface="Arial" pitchFamily="34" charset="0"/>
              </a:rPr>
              <a:t>500 Costs and Expenses</a:t>
            </a:r>
          </a:p>
          <a:p>
            <a:pPr marL="0" indent="0">
              <a:buNone/>
            </a:pPr>
            <a:r>
              <a:rPr lang="en-US" dirty="0">
                <a:latin typeface="Arial" pitchFamily="34" charset="0"/>
                <a:cs typeface="Arial" pitchFamily="34" charset="0"/>
              </a:rPr>
              <a:t>510 Cost of Goods Sold</a:t>
            </a:r>
          </a:p>
          <a:p>
            <a:pPr marL="0" indent="0">
              <a:buNone/>
            </a:pPr>
            <a:r>
              <a:rPr lang="en-US" dirty="0">
                <a:latin typeface="Arial" pitchFamily="34" charset="0"/>
                <a:cs typeface="Arial" pitchFamily="34" charset="0"/>
              </a:rPr>
              <a:t>520 Sales Salaries Expense</a:t>
            </a:r>
          </a:p>
          <a:p>
            <a:pPr marL="0" indent="0">
              <a:buNone/>
            </a:pPr>
            <a:r>
              <a:rPr lang="en-US" dirty="0">
                <a:latin typeface="Arial" pitchFamily="34" charset="0"/>
                <a:cs typeface="Arial" pitchFamily="34" charset="0"/>
              </a:rPr>
              <a:t>521 Advertising Expense</a:t>
            </a:r>
          </a:p>
          <a:p>
            <a:pPr marL="0" indent="0">
              <a:buNone/>
            </a:pPr>
            <a:r>
              <a:rPr lang="en-US" dirty="0">
                <a:latin typeface="Arial" pitchFamily="34" charset="0"/>
                <a:cs typeface="Arial" pitchFamily="34" charset="0"/>
              </a:rPr>
              <a:t>522 Depreciation Expense—Store Equipment</a:t>
            </a:r>
          </a:p>
          <a:p>
            <a:pPr marL="0" indent="0">
              <a:buNone/>
            </a:pPr>
            <a:r>
              <a:rPr lang="en-US" dirty="0">
                <a:latin typeface="Arial" pitchFamily="34" charset="0"/>
                <a:cs typeface="Arial" pitchFamily="34" charset="0"/>
              </a:rPr>
              <a:t>523 Delivery Expense</a:t>
            </a:r>
          </a:p>
          <a:p>
            <a:pPr marL="0" indent="0">
              <a:buNone/>
            </a:pPr>
            <a:r>
              <a:rPr lang="en-US" dirty="0">
                <a:latin typeface="Arial" pitchFamily="34" charset="0"/>
                <a:cs typeface="Arial" pitchFamily="34" charset="0"/>
              </a:rPr>
              <a:t>529 Miscellaneous Selling Expense</a:t>
            </a:r>
          </a:p>
        </p:txBody>
      </p:sp>
    </p:spTree>
    <p:extLst>
      <p:ext uri="{BB962C8B-B14F-4D97-AF65-F5344CB8AC3E}">
        <p14:creationId xmlns:p14="http://schemas.microsoft.com/office/powerpoint/2010/main" val="3854290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97941" y="27709"/>
            <a:ext cx="8148119" cy="1039091"/>
          </a:xfrm>
        </p:spPr>
        <p:txBody>
          <a:bodyPr>
            <a:noAutofit/>
          </a:bodyPr>
          <a:lstStyle/>
          <a:p>
            <a:r>
              <a:rPr lang="en-US" dirty="0">
                <a:latin typeface="Arial" pitchFamily="34" charset="0"/>
                <a:cs typeface="Arial" pitchFamily="34" charset="0"/>
              </a:rPr>
              <a:t>Chart of </a:t>
            </a:r>
            <a:r>
              <a:rPr lang="en-US" dirty="0">
                <a:solidFill>
                  <a:srgbClr val="FFFFFF"/>
                </a:solidFill>
                <a:latin typeface="Arial" pitchFamily="34" charset="0"/>
                <a:cs typeface="Arial" pitchFamily="34" charset="0"/>
              </a:rPr>
              <a:t>Accounts for Retail Business</a:t>
            </a:r>
            <a:r>
              <a:rPr lang="en-US" baseline="0" dirty="0">
                <a:solidFill>
                  <a:srgbClr val="0070C0"/>
                </a:solidFill>
                <a:latin typeface="Arial" pitchFamily="34" charset="0"/>
                <a:cs typeface="Arial" pitchFamily="34" charset="0"/>
              </a:rPr>
              <a:t> </a:t>
            </a:r>
            <a:r>
              <a:rPr lang="en-US" dirty="0">
                <a:solidFill>
                  <a:srgbClr val="FFFFFF"/>
                </a:solidFill>
                <a:latin typeface="Arial" pitchFamily="34" charset="0"/>
                <a:cs typeface="Arial" pitchFamily="34" charset="0"/>
              </a:rPr>
              <a:t>(6 of 6)</a:t>
            </a:r>
            <a:endParaRPr lang="en-US" dirty="0">
              <a:latin typeface="Arial" pitchFamily="34" charset="0"/>
              <a:cs typeface="Arial" pitchFamily="34" charset="0"/>
            </a:endParaRPr>
          </a:p>
        </p:txBody>
      </p:sp>
      <p:sp>
        <p:nvSpPr>
          <p:cNvPr id="14339" name="Content Placeholder 7"/>
          <p:cNvSpPr>
            <a:spLocks noGrp="1"/>
          </p:cNvSpPr>
          <p:nvPr>
            <p:ph idx="1"/>
          </p:nvPr>
        </p:nvSpPr>
        <p:spPr>
          <a:xfrm>
            <a:off x="76200" y="1219200"/>
            <a:ext cx="9028527" cy="4983163"/>
          </a:xfrm>
        </p:spPr>
        <p:txBody>
          <a:bodyPr>
            <a:noAutofit/>
          </a:bodyPr>
          <a:lstStyle/>
          <a:p>
            <a:pPr marL="0" indent="0">
              <a:buNone/>
            </a:pPr>
            <a:r>
              <a:rPr lang="en-US" dirty="0">
                <a:latin typeface="Arial" pitchFamily="34" charset="0"/>
                <a:cs typeface="Arial" pitchFamily="34" charset="0"/>
              </a:rPr>
              <a:t>530 Office Salaries Expense</a:t>
            </a:r>
          </a:p>
          <a:p>
            <a:pPr marL="0" indent="0">
              <a:buNone/>
            </a:pPr>
            <a:r>
              <a:rPr lang="en-US" dirty="0">
                <a:latin typeface="Arial" pitchFamily="34" charset="0"/>
                <a:cs typeface="Arial" pitchFamily="34" charset="0"/>
              </a:rPr>
              <a:t>531 Rent Expense</a:t>
            </a:r>
          </a:p>
          <a:p>
            <a:pPr marL="0" indent="0">
              <a:buNone/>
            </a:pPr>
            <a:r>
              <a:rPr lang="en-US" dirty="0">
                <a:latin typeface="Arial" pitchFamily="34" charset="0"/>
                <a:cs typeface="Arial" pitchFamily="34" charset="0"/>
              </a:rPr>
              <a:t>532 Depreciation Expense—Office Equipment</a:t>
            </a:r>
          </a:p>
          <a:p>
            <a:pPr marL="0" indent="0">
              <a:buNone/>
            </a:pPr>
            <a:r>
              <a:rPr lang="en-US" dirty="0">
                <a:latin typeface="Arial" pitchFamily="34" charset="0"/>
                <a:cs typeface="Arial" pitchFamily="34" charset="0"/>
              </a:rPr>
              <a:t>533 Insurance Expense</a:t>
            </a:r>
          </a:p>
          <a:p>
            <a:pPr marL="0" indent="0">
              <a:buNone/>
            </a:pPr>
            <a:r>
              <a:rPr lang="en-US" dirty="0">
                <a:latin typeface="Arial" pitchFamily="34" charset="0"/>
                <a:cs typeface="Arial" pitchFamily="34" charset="0"/>
              </a:rPr>
              <a:t>534 Office Supplies Expense</a:t>
            </a:r>
          </a:p>
          <a:p>
            <a:pPr marL="0" indent="0">
              <a:buNone/>
            </a:pPr>
            <a:r>
              <a:rPr lang="en-US" dirty="0">
                <a:latin typeface="Arial" pitchFamily="34" charset="0"/>
                <a:cs typeface="Arial" pitchFamily="34" charset="0"/>
              </a:rPr>
              <a:t>539 Misc. Administrative Expense</a:t>
            </a:r>
          </a:p>
          <a:p>
            <a:pPr marL="0" indent="0">
              <a:buNone/>
            </a:pPr>
            <a:r>
              <a:rPr lang="en-US" dirty="0">
                <a:latin typeface="Arial" pitchFamily="34" charset="0"/>
                <a:cs typeface="Arial" pitchFamily="34" charset="0"/>
              </a:rPr>
              <a:t>600 Other Revenue 610 Rent Revenue</a:t>
            </a:r>
          </a:p>
          <a:p>
            <a:pPr marL="0" indent="0">
              <a:buNone/>
            </a:pPr>
            <a:r>
              <a:rPr lang="en-US" dirty="0">
                <a:latin typeface="Arial" pitchFamily="34" charset="0"/>
                <a:cs typeface="Arial" pitchFamily="34" charset="0"/>
              </a:rPr>
              <a:t>700 Other Expense</a:t>
            </a:r>
          </a:p>
          <a:p>
            <a:pPr marL="0" indent="0">
              <a:buNone/>
            </a:pPr>
            <a:r>
              <a:rPr lang="en-US" dirty="0">
                <a:latin typeface="Arial" pitchFamily="34" charset="0"/>
                <a:cs typeface="Arial" pitchFamily="34" charset="0"/>
              </a:rPr>
              <a:t>710 Interest Expense</a:t>
            </a:r>
          </a:p>
        </p:txBody>
      </p:sp>
    </p:spTree>
    <p:extLst>
      <p:ext uri="{BB962C8B-B14F-4D97-AF65-F5344CB8AC3E}">
        <p14:creationId xmlns:p14="http://schemas.microsoft.com/office/powerpoint/2010/main" val="184577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solidFill>
                  <a:srgbClr val="FFFFFF"/>
                </a:solidFill>
                <a:latin typeface="Arial" pitchFamily="34" charset="0"/>
                <a:cs typeface="Arial" pitchFamily="34" charset="0"/>
              </a:rPr>
              <a:t>Subsidiary Ledgers</a:t>
            </a:r>
            <a:r>
              <a:rPr lang="en-US" dirty="0">
                <a:latin typeface="Arial" pitchFamily="34" charset="0"/>
                <a:cs typeface="Arial" pitchFamily="34" charset="0"/>
              </a:rPr>
              <a:t> (1 of 4)</a:t>
            </a:r>
          </a:p>
        </p:txBody>
      </p:sp>
      <p:sp>
        <p:nvSpPr>
          <p:cNvPr id="14339" name="Content Placeholder 7"/>
          <p:cNvSpPr>
            <a:spLocks noGrp="1"/>
          </p:cNvSpPr>
          <p:nvPr>
            <p:ph idx="1"/>
          </p:nvPr>
        </p:nvSpPr>
        <p:spPr>
          <a:xfrm>
            <a:off x="76200" y="1189037"/>
            <a:ext cx="9028527" cy="4983163"/>
          </a:xfrm>
        </p:spPr>
        <p:txBody>
          <a:bodyPr>
            <a:noAutofit/>
          </a:bodyPr>
          <a:lstStyle/>
          <a:p>
            <a:r>
              <a:rPr lang="en-US" dirty="0">
                <a:latin typeface="Arial" pitchFamily="34" charset="0"/>
                <a:cs typeface="Arial" pitchFamily="34" charset="0"/>
              </a:rPr>
              <a:t>A separate account for each customer and creditor could be added to the ledger. However, as the number of customers and creditors increases, the ledger will become large and awkward to use.</a:t>
            </a:r>
          </a:p>
          <a:p>
            <a:pPr lvl="1"/>
            <a:r>
              <a:rPr lang="en-US" dirty="0">
                <a:latin typeface="Arial" pitchFamily="34" charset="0"/>
                <a:cs typeface="Arial" pitchFamily="34" charset="0"/>
              </a:rPr>
              <a:t>A large number of individual accounts with a common characteristic can be grouped together in a separate ledger, called a </a:t>
            </a:r>
            <a:r>
              <a:rPr lang="en-US" b="1" dirty="0">
                <a:latin typeface="Arial" pitchFamily="34" charset="0"/>
                <a:cs typeface="Arial" pitchFamily="34" charset="0"/>
              </a:rPr>
              <a:t>subsidiary ledger</a:t>
            </a:r>
            <a:r>
              <a:rPr lang="en-US" dirty="0">
                <a:latin typeface="Arial" pitchFamily="34" charset="0"/>
                <a:cs typeface="Arial" pitchFamily="34" charset="0"/>
              </a:rPr>
              <a:t>.</a:t>
            </a:r>
          </a:p>
          <a:p>
            <a:pPr lvl="1"/>
            <a:r>
              <a:rPr lang="en-US" dirty="0">
                <a:latin typeface="Arial" pitchFamily="34" charset="0"/>
                <a:cs typeface="Arial" pitchFamily="34" charset="0"/>
              </a:rPr>
              <a:t>The primary ledger, which contains all of the balance sheet and income statement accounts, is then called the </a:t>
            </a:r>
            <a:r>
              <a:rPr lang="en-US" b="1" dirty="0">
                <a:latin typeface="Arial" pitchFamily="34" charset="0"/>
                <a:cs typeface="Arial" pitchFamily="34" charset="0"/>
              </a:rPr>
              <a:t>general ledger</a:t>
            </a:r>
            <a:r>
              <a:rPr lang="en-US" dirty="0">
                <a:latin typeface="Arial" pitchFamily="34" charset="0"/>
                <a:cs typeface="Arial" pitchFamily="34" charset="0"/>
              </a:rPr>
              <a:t>.</a:t>
            </a:r>
          </a:p>
        </p:txBody>
      </p:sp>
    </p:spTree>
    <p:extLst>
      <p:ext uri="{BB962C8B-B14F-4D97-AF65-F5344CB8AC3E}">
        <p14:creationId xmlns:p14="http://schemas.microsoft.com/office/powerpoint/2010/main" val="1394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solidFill>
                  <a:srgbClr val="FFFFFF"/>
                </a:solidFill>
                <a:latin typeface="Arial" pitchFamily="34" charset="0"/>
                <a:cs typeface="Arial" pitchFamily="34" charset="0"/>
              </a:rPr>
              <a:t>Subsidiary Ledgers</a:t>
            </a:r>
            <a:r>
              <a:rPr lang="en-US" dirty="0">
                <a:latin typeface="Arial" pitchFamily="34" charset="0"/>
                <a:cs typeface="Arial" pitchFamily="34" charset="0"/>
              </a:rPr>
              <a:t> (2 of 4)</a:t>
            </a:r>
          </a:p>
        </p:txBody>
      </p:sp>
      <p:sp>
        <p:nvSpPr>
          <p:cNvPr id="14339" name="Content Placeholder 7"/>
          <p:cNvSpPr>
            <a:spLocks noGrp="1"/>
          </p:cNvSpPr>
          <p:nvPr>
            <p:ph idx="1"/>
          </p:nvPr>
        </p:nvSpPr>
        <p:spPr>
          <a:xfrm>
            <a:off x="76200" y="1189037"/>
            <a:ext cx="9028527" cy="4983163"/>
          </a:xfrm>
        </p:spPr>
        <p:txBody>
          <a:bodyPr>
            <a:noAutofit/>
          </a:bodyPr>
          <a:lstStyle/>
          <a:p>
            <a:pPr lvl="1"/>
            <a:r>
              <a:rPr lang="en-US" dirty="0">
                <a:latin typeface="Arial" pitchFamily="34" charset="0"/>
                <a:cs typeface="Arial" pitchFamily="34" charset="0"/>
              </a:rPr>
              <a:t>Each subsidiary ledger is represented in the general ledger by a summarizing account, called a </a:t>
            </a:r>
            <a:r>
              <a:rPr lang="en-US" b="1" dirty="0">
                <a:latin typeface="Arial" pitchFamily="34" charset="0"/>
                <a:cs typeface="Arial" pitchFamily="34" charset="0"/>
              </a:rPr>
              <a:t>controlling account</a:t>
            </a:r>
            <a:r>
              <a:rPr lang="en-US" dirty="0">
                <a:latin typeface="Arial" pitchFamily="34" charset="0"/>
                <a:cs typeface="Arial" pitchFamily="34" charset="0"/>
              </a:rPr>
              <a:t>.</a:t>
            </a:r>
          </a:p>
          <a:p>
            <a:pPr lvl="1"/>
            <a:r>
              <a:rPr lang="en-US" dirty="0">
                <a:latin typeface="Arial" pitchFamily="34" charset="0"/>
                <a:cs typeface="Arial" pitchFamily="34" charset="0"/>
              </a:rPr>
              <a:t>The sum of the balances of the accounts in the subsidiary ledger must equal the balance of the related controlling account.</a:t>
            </a:r>
          </a:p>
          <a:p>
            <a:r>
              <a:rPr lang="en-US" dirty="0">
                <a:latin typeface="Arial" pitchFamily="34" charset="0"/>
                <a:cs typeface="Arial" pitchFamily="34" charset="0"/>
              </a:rPr>
              <a:t>Common subsidiary ledgers are the:</a:t>
            </a:r>
          </a:p>
          <a:p>
            <a:pPr lvl="1"/>
            <a:r>
              <a:rPr lang="en-US" dirty="0">
                <a:latin typeface="Arial" pitchFamily="34" charset="0"/>
                <a:cs typeface="Arial" pitchFamily="34" charset="0"/>
              </a:rPr>
              <a:t>Accounts receivable subsidiary ledger</a:t>
            </a:r>
          </a:p>
          <a:p>
            <a:pPr lvl="2"/>
            <a:r>
              <a:rPr lang="en-US" dirty="0">
                <a:latin typeface="Arial" pitchFamily="34" charset="0"/>
                <a:cs typeface="Arial" pitchFamily="34" charset="0"/>
              </a:rPr>
              <a:t>The </a:t>
            </a:r>
            <a:r>
              <a:rPr lang="en-US" b="1" dirty="0">
                <a:latin typeface="Arial" pitchFamily="34" charset="0"/>
                <a:cs typeface="Arial" pitchFamily="34" charset="0"/>
              </a:rPr>
              <a:t>accounts receivable subsidiary ledger</a:t>
            </a:r>
            <a:r>
              <a:rPr lang="en-US" dirty="0">
                <a:latin typeface="Arial" pitchFamily="34" charset="0"/>
                <a:cs typeface="Arial" pitchFamily="34" charset="0"/>
              </a:rPr>
              <a:t>, or </a:t>
            </a:r>
            <a:r>
              <a:rPr lang="en-US" i="1" dirty="0">
                <a:latin typeface="Arial" pitchFamily="34" charset="0"/>
                <a:cs typeface="Arial" pitchFamily="34" charset="0"/>
              </a:rPr>
              <a:t>customers ledger,</a:t>
            </a:r>
            <a:r>
              <a:rPr lang="en-US" dirty="0">
                <a:latin typeface="Arial" pitchFamily="34" charset="0"/>
                <a:cs typeface="Arial" pitchFamily="34" charset="0"/>
              </a:rPr>
              <a:t> lists the individual customer accounts in alphabetical order.</a:t>
            </a:r>
          </a:p>
          <a:p>
            <a:pPr lvl="2"/>
            <a:r>
              <a:rPr lang="en-US" dirty="0">
                <a:latin typeface="Arial" pitchFamily="34" charset="0"/>
                <a:cs typeface="Arial" pitchFamily="34" charset="0"/>
              </a:rPr>
              <a:t>The controlling account in the general ledger is Accounts Receivable.</a:t>
            </a:r>
          </a:p>
        </p:txBody>
      </p:sp>
    </p:spTree>
    <p:extLst>
      <p:ext uri="{BB962C8B-B14F-4D97-AF65-F5344CB8AC3E}">
        <p14:creationId xmlns:p14="http://schemas.microsoft.com/office/powerpoint/2010/main" val="3431016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lstStyle/>
          <a:p>
            <a:r>
              <a:rPr lang="en-US" altLang="en-US" dirty="0">
                <a:latin typeface="Arial" pitchFamily="34" charset="0"/>
                <a:cs typeface="Arial" pitchFamily="34" charset="0"/>
              </a:rPr>
              <a:t>Learning Objectives (1 of 2)</a:t>
            </a:r>
            <a:endParaRPr lang="en-US" dirty="0">
              <a:latin typeface="Arial" pitchFamily="34" charset="0"/>
              <a:cs typeface="Arial" pitchFamily="34" charset="0"/>
            </a:endParaRPr>
          </a:p>
        </p:txBody>
      </p:sp>
      <p:sp>
        <p:nvSpPr>
          <p:cNvPr id="14339" name="Content Placeholder 7"/>
          <p:cNvSpPr>
            <a:spLocks noGrp="1"/>
          </p:cNvSpPr>
          <p:nvPr>
            <p:ph idx="1"/>
          </p:nvPr>
        </p:nvSpPr>
        <p:spPr/>
        <p:txBody>
          <a:bodyPr>
            <a:noAutofit/>
          </a:bodyPr>
          <a:lstStyle/>
          <a:p>
            <a:r>
              <a:rPr lang="en-US" altLang="en-US" sz="2600" b="1" dirty="0">
                <a:latin typeface="Arial" pitchFamily="34" charset="0"/>
                <a:cs typeface="Arial" pitchFamily="34" charset="0"/>
              </a:rPr>
              <a:t>Obj. 1</a:t>
            </a:r>
            <a:r>
              <a:rPr lang="en-US" altLang="en-US" sz="2600" dirty="0">
                <a:latin typeface="Arial" pitchFamily="34" charset="0"/>
                <a:cs typeface="Arial" pitchFamily="34" charset="0"/>
              </a:rPr>
              <a:t>: </a:t>
            </a:r>
            <a:r>
              <a:rPr lang="en-US" sz="2600" dirty="0">
                <a:latin typeface="Arial" pitchFamily="34" charset="0"/>
                <a:cs typeface="Arial" pitchFamily="34" charset="0"/>
              </a:rPr>
              <a:t>Distinguish between the activities and financial statements of service and retail businesses</a:t>
            </a:r>
            <a:r>
              <a:rPr lang="en-US" altLang="en-US" sz="2600" dirty="0">
                <a:latin typeface="Arial" pitchFamily="34" charset="0"/>
                <a:cs typeface="Arial" pitchFamily="34" charset="0"/>
              </a:rPr>
              <a:t>.</a:t>
            </a:r>
          </a:p>
          <a:p>
            <a:r>
              <a:rPr lang="en-US" altLang="en-US" sz="2600" b="1" dirty="0">
                <a:latin typeface="Arial" pitchFamily="34" charset="0"/>
                <a:cs typeface="Arial" pitchFamily="34" charset="0"/>
              </a:rPr>
              <a:t>Obj. 2</a:t>
            </a:r>
            <a:r>
              <a:rPr lang="en-US" altLang="en-US" sz="2600" dirty="0">
                <a:latin typeface="Arial" pitchFamily="34" charset="0"/>
                <a:cs typeface="Arial" pitchFamily="34" charset="0"/>
              </a:rPr>
              <a:t>: </a:t>
            </a:r>
            <a:r>
              <a:rPr lang="en-US" sz="2600" dirty="0">
                <a:latin typeface="Arial" pitchFamily="34" charset="0"/>
                <a:cs typeface="Arial" pitchFamily="34" charset="0"/>
              </a:rPr>
              <a:t>Describe and illustrate the accounting for retail transactions</a:t>
            </a:r>
            <a:r>
              <a:rPr lang="en-US" altLang="en-US" sz="2600" dirty="0">
                <a:latin typeface="Arial" pitchFamily="34" charset="0"/>
                <a:cs typeface="Arial" pitchFamily="34" charset="0"/>
              </a:rPr>
              <a:t>.</a:t>
            </a:r>
          </a:p>
          <a:p>
            <a:r>
              <a:rPr lang="en-US" altLang="en-US" sz="2600" b="1" dirty="0">
                <a:latin typeface="Arial" pitchFamily="34" charset="0"/>
                <a:cs typeface="Arial" pitchFamily="34" charset="0"/>
              </a:rPr>
              <a:t>Obj. 3</a:t>
            </a:r>
            <a:r>
              <a:rPr lang="en-US" altLang="en-US" sz="2600" dirty="0">
                <a:latin typeface="Arial" pitchFamily="34" charset="0"/>
                <a:cs typeface="Arial" pitchFamily="34" charset="0"/>
              </a:rPr>
              <a:t>: </a:t>
            </a:r>
            <a:r>
              <a:rPr lang="en-US" sz="2600" dirty="0">
                <a:latin typeface="Arial" pitchFamily="34" charset="0"/>
                <a:cs typeface="Arial" pitchFamily="34" charset="0"/>
              </a:rPr>
              <a:t>Describe and illustrate the adjusting process of a retail business</a:t>
            </a:r>
            <a:r>
              <a:rPr lang="en-US" altLang="en-US" sz="2600" dirty="0">
                <a:latin typeface="Arial" pitchFamily="34" charset="0"/>
                <a:cs typeface="Arial" pitchFamily="34" charset="0"/>
              </a:rPr>
              <a:t>.</a:t>
            </a:r>
          </a:p>
          <a:p>
            <a:r>
              <a:rPr lang="en-US" altLang="en-US" sz="2600" b="1" dirty="0">
                <a:latin typeface="Arial" pitchFamily="34" charset="0"/>
                <a:cs typeface="Arial" pitchFamily="34" charset="0"/>
              </a:rPr>
              <a:t>Obj. 4</a:t>
            </a:r>
            <a:r>
              <a:rPr lang="en-US" altLang="en-US" sz="2600" dirty="0">
                <a:latin typeface="Arial" pitchFamily="34" charset="0"/>
                <a:cs typeface="Arial" pitchFamily="34" charset="0"/>
              </a:rPr>
              <a:t>: </a:t>
            </a:r>
            <a:r>
              <a:rPr lang="en-US" sz="2600" dirty="0">
                <a:latin typeface="Arial" pitchFamily="34" charset="0"/>
                <a:cs typeface="Arial" pitchFamily="34" charset="0"/>
              </a:rPr>
              <a:t>Describe and illustrate the financial statements and closing entries for a retail business.</a:t>
            </a:r>
          </a:p>
          <a:p>
            <a:r>
              <a:rPr lang="en-US" altLang="en-US" sz="2600" b="1" dirty="0">
                <a:latin typeface="Arial" pitchFamily="34" charset="0"/>
                <a:cs typeface="Arial" pitchFamily="34" charset="0"/>
              </a:rPr>
              <a:t>Obj. 5</a:t>
            </a:r>
            <a:r>
              <a:rPr lang="en-US" altLang="en-US" sz="2600" dirty="0">
                <a:latin typeface="Arial" pitchFamily="34" charset="0"/>
                <a:cs typeface="Arial" pitchFamily="34" charset="0"/>
              </a:rPr>
              <a:t>: Describe and illustrate the use of the asset turnover ratio in evaluating a company’s operating performance.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solidFill>
                  <a:srgbClr val="FFFFFF"/>
                </a:solidFill>
                <a:latin typeface="Arial" pitchFamily="34" charset="0"/>
                <a:cs typeface="Arial" pitchFamily="34" charset="0"/>
              </a:rPr>
              <a:t>Subsidiary Ledgers</a:t>
            </a:r>
            <a:r>
              <a:rPr lang="en-US" dirty="0">
                <a:latin typeface="Arial" pitchFamily="34" charset="0"/>
                <a:cs typeface="Arial" pitchFamily="34" charset="0"/>
              </a:rPr>
              <a:t> (3 of 4)</a:t>
            </a:r>
          </a:p>
        </p:txBody>
      </p:sp>
      <p:sp>
        <p:nvSpPr>
          <p:cNvPr id="2" name="Content Placeholder 1"/>
          <p:cNvSpPr>
            <a:spLocks noGrp="1"/>
          </p:cNvSpPr>
          <p:nvPr>
            <p:ph idx="1"/>
          </p:nvPr>
        </p:nvSpPr>
        <p:spPr/>
        <p:txBody>
          <a:bodyPr/>
          <a:lstStyle/>
          <a:p>
            <a:pPr lvl="1"/>
            <a:r>
              <a:rPr lang="en-US" dirty="0">
                <a:latin typeface="Arial" pitchFamily="34" charset="0"/>
                <a:cs typeface="Arial" pitchFamily="34" charset="0"/>
              </a:rPr>
              <a:t>Accounts payable subsidiary ledger</a:t>
            </a:r>
          </a:p>
          <a:p>
            <a:pPr lvl="2"/>
            <a:r>
              <a:rPr lang="en-US" dirty="0">
                <a:latin typeface="Arial" pitchFamily="34" charset="0"/>
                <a:cs typeface="Arial" pitchFamily="34" charset="0"/>
              </a:rPr>
              <a:t>The </a:t>
            </a:r>
            <a:r>
              <a:rPr lang="en-US" b="1" dirty="0">
                <a:latin typeface="Arial" pitchFamily="34" charset="0"/>
                <a:cs typeface="Arial" pitchFamily="34" charset="0"/>
              </a:rPr>
              <a:t>accounts payable subsidiary ledger</a:t>
            </a:r>
            <a:r>
              <a:rPr lang="en-US" dirty="0">
                <a:latin typeface="Arial" pitchFamily="34" charset="0"/>
                <a:cs typeface="Arial" pitchFamily="34" charset="0"/>
              </a:rPr>
              <a:t>, or </a:t>
            </a:r>
            <a:r>
              <a:rPr lang="en-US" i="1" dirty="0">
                <a:latin typeface="Arial" pitchFamily="34" charset="0"/>
                <a:cs typeface="Arial" pitchFamily="34" charset="0"/>
              </a:rPr>
              <a:t>creditors ledger</a:t>
            </a:r>
            <a:r>
              <a:rPr lang="en-US" dirty="0">
                <a:latin typeface="Arial" pitchFamily="34" charset="0"/>
                <a:cs typeface="Arial" pitchFamily="34" charset="0"/>
              </a:rPr>
              <a:t>, lists individual creditor accounts in alphabetical order.</a:t>
            </a:r>
          </a:p>
          <a:p>
            <a:pPr lvl="2"/>
            <a:r>
              <a:rPr lang="en-US" dirty="0">
                <a:latin typeface="Arial" pitchFamily="34" charset="0"/>
                <a:cs typeface="Arial" pitchFamily="34" charset="0"/>
              </a:rPr>
              <a:t>The controlling account in the general ledger is Accounts Payable.</a:t>
            </a:r>
          </a:p>
          <a:p>
            <a:pPr lvl="1"/>
            <a:r>
              <a:rPr lang="en-US" dirty="0">
                <a:latin typeface="Arial" pitchFamily="34" charset="0"/>
                <a:cs typeface="Arial" pitchFamily="34" charset="0"/>
              </a:rPr>
              <a:t>Inventory subsidiary ledger</a:t>
            </a:r>
          </a:p>
          <a:p>
            <a:pPr lvl="2"/>
            <a:r>
              <a:rPr lang="en-US" dirty="0">
                <a:latin typeface="Arial" pitchFamily="34" charset="0"/>
                <a:cs typeface="Arial" pitchFamily="34" charset="0"/>
              </a:rPr>
              <a:t>The </a:t>
            </a:r>
            <a:r>
              <a:rPr lang="en-US" b="1" dirty="0">
                <a:latin typeface="Arial" pitchFamily="34" charset="0"/>
                <a:cs typeface="Arial" pitchFamily="34" charset="0"/>
              </a:rPr>
              <a:t>inventory subsidiary ledger</a:t>
            </a:r>
            <a:r>
              <a:rPr lang="en-US" dirty="0">
                <a:latin typeface="Arial" pitchFamily="34" charset="0"/>
                <a:cs typeface="Arial" pitchFamily="34" charset="0"/>
              </a:rPr>
              <a:t>, or </a:t>
            </a:r>
            <a:r>
              <a:rPr lang="en-US" i="1" dirty="0">
                <a:latin typeface="Arial" pitchFamily="34" charset="0"/>
                <a:cs typeface="Arial" pitchFamily="34" charset="0"/>
              </a:rPr>
              <a:t>inventory ledger</a:t>
            </a:r>
            <a:r>
              <a:rPr lang="en-US" dirty="0">
                <a:latin typeface="Arial" pitchFamily="34" charset="0"/>
                <a:cs typeface="Arial" pitchFamily="34" charset="0"/>
              </a:rPr>
              <a:t>, lists individual inventory by item (bar code) number.</a:t>
            </a:r>
          </a:p>
          <a:p>
            <a:pPr lvl="2"/>
            <a:r>
              <a:rPr lang="en-US" dirty="0">
                <a:latin typeface="Arial" pitchFamily="34" charset="0"/>
                <a:cs typeface="Arial" pitchFamily="34" charset="0"/>
              </a:rPr>
              <a:t>The controlling account in the general ledger is Inventory.</a:t>
            </a:r>
          </a:p>
        </p:txBody>
      </p:sp>
    </p:spTree>
    <p:extLst>
      <p:ext uri="{BB962C8B-B14F-4D97-AF65-F5344CB8AC3E}">
        <p14:creationId xmlns:p14="http://schemas.microsoft.com/office/powerpoint/2010/main" val="2158752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solidFill>
                  <a:srgbClr val="FFFFFF"/>
                </a:solidFill>
                <a:latin typeface="Arial" pitchFamily="34" charset="0"/>
                <a:cs typeface="Arial" pitchFamily="34" charset="0"/>
              </a:rPr>
              <a:t>Subsidiary Ledgers</a:t>
            </a:r>
            <a:r>
              <a:rPr lang="en-US" dirty="0">
                <a:latin typeface="Arial" pitchFamily="34" charset="0"/>
                <a:cs typeface="Arial" pitchFamily="34" charset="0"/>
              </a:rPr>
              <a:t> (4 of 4)</a:t>
            </a:r>
          </a:p>
        </p:txBody>
      </p:sp>
      <p:sp>
        <p:nvSpPr>
          <p:cNvPr id="3" name="Content Placeholder 2"/>
          <p:cNvSpPr>
            <a:spLocks noGrp="1"/>
          </p:cNvSpPr>
          <p:nvPr>
            <p:ph idx="1"/>
          </p:nvPr>
        </p:nvSpPr>
        <p:spPr/>
        <p:txBody>
          <a:bodyPr>
            <a:normAutofit/>
          </a:bodyPr>
          <a:lstStyle/>
          <a:p>
            <a:pPr marL="457200" lvl="1">
              <a:buSzPct val="100000"/>
              <a:buFont typeface="Arial" pitchFamily="34" charset="0"/>
              <a:buChar char="•"/>
              <a:tabLst/>
            </a:pPr>
            <a:r>
              <a:rPr lang="en-US" sz="2600" dirty="0">
                <a:latin typeface="Arial" pitchFamily="34" charset="0"/>
                <a:cs typeface="Arial" pitchFamily="34" charset="0"/>
              </a:rPr>
              <a:t>Most retail companies use computerized accounting systems that record similar transactions in separate journals called </a:t>
            </a:r>
            <a:r>
              <a:rPr lang="en-US" sz="2600" b="1" dirty="0">
                <a:latin typeface="Arial" pitchFamily="34" charset="0"/>
                <a:cs typeface="Arial" pitchFamily="34" charset="0"/>
              </a:rPr>
              <a:t>special journals</a:t>
            </a:r>
            <a:r>
              <a:rPr lang="en-US" sz="2600" dirty="0">
                <a:latin typeface="Arial" pitchFamily="34" charset="0"/>
                <a:cs typeface="Arial" pitchFamily="34" charset="0"/>
              </a:rPr>
              <a:t>. These journals generate purchase, sales, and inventory reports.</a:t>
            </a:r>
          </a:p>
        </p:txBody>
      </p:sp>
    </p:spTree>
    <p:extLst>
      <p:ext uri="{BB962C8B-B14F-4D97-AF65-F5344CB8AC3E}">
        <p14:creationId xmlns:p14="http://schemas.microsoft.com/office/powerpoint/2010/main" val="377061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Purchases Transactions (1 of 4)</a:t>
            </a:r>
          </a:p>
        </p:txBody>
      </p:sp>
      <p:sp>
        <p:nvSpPr>
          <p:cNvPr id="3" name="Content Placeholder 2"/>
          <p:cNvSpPr>
            <a:spLocks noGrp="1"/>
          </p:cNvSpPr>
          <p:nvPr>
            <p:ph idx="1"/>
          </p:nvPr>
        </p:nvSpPr>
        <p:spPr/>
        <p:txBody>
          <a:bodyPr>
            <a:normAutofit/>
          </a:bodyPr>
          <a:lstStyle/>
          <a:p>
            <a:pPr fontAlgn="auto">
              <a:defRPr/>
            </a:pPr>
            <a:r>
              <a:rPr lang="en-US" dirty="0">
                <a:latin typeface="Arial" pitchFamily="34" charset="0"/>
                <a:cs typeface="Arial" pitchFamily="34" charset="0"/>
              </a:rPr>
              <a:t>There are two systems for accounting for merchandise transactions: perpetual and periodic.</a:t>
            </a:r>
          </a:p>
          <a:p>
            <a:pPr lvl="1">
              <a:defRPr/>
            </a:pPr>
            <a:r>
              <a:rPr lang="en-US" dirty="0">
                <a:latin typeface="Arial" pitchFamily="34" charset="0"/>
                <a:cs typeface="Arial" pitchFamily="34" charset="0"/>
              </a:rPr>
              <a:t>In a </a:t>
            </a:r>
            <a:r>
              <a:rPr lang="en-US" b="1" dirty="0">
                <a:latin typeface="Arial" pitchFamily="34" charset="0"/>
                <a:cs typeface="Arial" pitchFamily="34" charset="0"/>
              </a:rPr>
              <a:t>perpetual inventory system</a:t>
            </a:r>
            <a:r>
              <a:rPr lang="en-US" dirty="0">
                <a:latin typeface="Arial" pitchFamily="34" charset="0"/>
                <a:cs typeface="Arial" pitchFamily="34" charset="0"/>
              </a:rPr>
              <a:t>, each purchase and sale of merchandise is recorded in the inventory account and related subsidiary ledger.</a:t>
            </a:r>
          </a:p>
          <a:p>
            <a:pPr lvl="2">
              <a:defRPr/>
            </a:pPr>
            <a:r>
              <a:rPr lang="en-US" dirty="0">
                <a:latin typeface="Arial" pitchFamily="34" charset="0"/>
                <a:cs typeface="Arial" pitchFamily="34" charset="0"/>
              </a:rPr>
              <a:t>In this way, the amount of merchandise available for sale and the amount sold are continuously (perpetually) updated in the inventory records.</a:t>
            </a:r>
          </a:p>
          <a:p>
            <a:pPr lvl="1">
              <a:defRPr/>
            </a:pPr>
            <a:r>
              <a:rPr lang="en-US" dirty="0">
                <a:latin typeface="Arial" pitchFamily="34" charset="0"/>
                <a:cs typeface="Arial" pitchFamily="34" charset="0"/>
              </a:rPr>
              <a:t>In a </a:t>
            </a:r>
            <a:r>
              <a:rPr lang="en-US" b="1" dirty="0">
                <a:latin typeface="Arial" pitchFamily="34" charset="0"/>
                <a:cs typeface="Arial" pitchFamily="34" charset="0"/>
              </a:rPr>
              <a:t>periodic inventory system</a:t>
            </a:r>
            <a:r>
              <a:rPr lang="en-US" dirty="0">
                <a:latin typeface="Arial" pitchFamily="34" charset="0"/>
                <a:cs typeface="Arial" pitchFamily="34" charset="0"/>
              </a:rPr>
              <a:t>, the inventory does not show the amount of merchandise available for sale and the amount sold. </a:t>
            </a:r>
          </a:p>
        </p:txBody>
      </p:sp>
    </p:spTree>
    <p:extLst>
      <p:ext uri="{BB962C8B-B14F-4D97-AF65-F5344CB8AC3E}">
        <p14:creationId xmlns:p14="http://schemas.microsoft.com/office/powerpoint/2010/main" val="1460012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Purchases Transactions (2 of 4)</a:t>
            </a:r>
          </a:p>
        </p:txBody>
      </p:sp>
      <p:sp>
        <p:nvSpPr>
          <p:cNvPr id="3" name="Content Placeholder 2"/>
          <p:cNvSpPr>
            <a:spLocks noGrp="1"/>
          </p:cNvSpPr>
          <p:nvPr>
            <p:ph idx="1"/>
          </p:nvPr>
        </p:nvSpPr>
        <p:spPr>
          <a:xfrm>
            <a:off x="228600" y="1295400"/>
            <a:ext cx="8763000" cy="2971800"/>
          </a:xfrm>
        </p:spPr>
        <p:txBody>
          <a:bodyPr>
            <a:normAutofit lnSpcReduction="10000"/>
          </a:bodyPr>
          <a:lstStyle/>
          <a:p>
            <a:pPr lvl="2">
              <a:lnSpc>
                <a:spcPct val="110000"/>
              </a:lnSpc>
              <a:defRPr/>
            </a:pPr>
            <a:r>
              <a:rPr lang="en-US" dirty="0">
                <a:latin typeface="Arial" pitchFamily="34" charset="0"/>
                <a:cs typeface="Arial" pitchFamily="34" charset="0"/>
              </a:rPr>
              <a:t>Instead, a listing of inventory on hand, called a </a:t>
            </a:r>
            <a:r>
              <a:rPr lang="en-US" b="1" dirty="0">
                <a:latin typeface="Arial" pitchFamily="34" charset="0"/>
                <a:cs typeface="Arial" pitchFamily="34" charset="0"/>
              </a:rPr>
              <a:t>physical inventory</a:t>
            </a:r>
            <a:r>
              <a:rPr lang="en-US" dirty="0">
                <a:latin typeface="Arial" pitchFamily="34" charset="0"/>
                <a:cs typeface="Arial" pitchFamily="34" charset="0"/>
              </a:rPr>
              <a:t>, is prepared at the end of the accounting period.</a:t>
            </a:r>
          </a:p>
          <a:p>
            <a:pPr lvl="3">
              <a:lnSpc>
                <a:spcPct val="110000"/>
              </a:lnSpc>
              <a:defRPr/>
            </a:pPr>
            <a:r>
              <a:rPr lang="en-US" dirty="0">
                <a:latin typeface="Arial" pitchFamily="34" charset="0"/>
                <a:cs typeface="Arial" pitchFamily="34" charset="0"/>
              </a:rPr>
              <a:t>This physical inventory is used to determine the cost of inventory on hand at the end of the period and calculate the cost of goods sold during the period.</a:t>
            </a:r>
          </a:p>
          <a:p>
            <a:pPr marL="457200" lvl="3">
              <a:lnSpc>
                <a:spcPct val="110000"/>
              </a:lnSpc>
              <a:buFont typeface="Arial" pitchFamily="34" charset="0"/>
              <a:buChar char="•"/>
              <a:defRPr/>
            </a:pPr>
            <a:r>
              <a:rPr lang="en-US" sz="2600" dirty="0">
                <a:latin typeface="Arial" pitchFamily="34" charset="0"/>
                <a:cs typeface="Arial" pitchFamily="34" charset="0"/>
              </a:rPr>
              <a:t>Under the perpetual inventory system, cash purchases of merchandise are recorded as follows:</a:t>
            </a:r>
          </a:p>
        </p:txBody>
      </p:sp>
      <p:pic>
        <p:nvPicPr>
          <p:cNvPr id="12" name="Picture 2" descr="A journal entry is given in a journal form. January 3, 20Y8, is the date indicated. Inventory is debited—with 2,510 shown in the Debit column. Cash is credited—with 2,510 shown in the Credit column. A journal entry explanation is given below the journal entry: Purchased inventory from Bowen Co."/>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533832" y="4619504"/>
            <a:ext cx="8076337" cy="117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24293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Purchases Transactions (3 of 4)</a:t>
            </a:r>
          </a:p>
        </p:txBody>
      </p:sp>
      <p:sp>
        <p:nvSpPr>
          <p:cNvPr id="6" name="Content Placeholder 5"/>
          <p:cNvSpPr>
            <a:spLocks noGrp="1"/>
          </p:cNvSpPr>
          <p:nvPr>
            <p:ph idx="1"/>
          </p:nvPr>
        </p:nvSpPr>
        <p:spPr>
          <a:xfrm>
            <a:off x="228600" y="1295401"/>
            <a:ext cx="8763000" cy="990599"/>
          </a:xfrm>
        </p:spPr>
        <p:txBody>
          <a:bodyPr/>
          <a:lstStyle/>
          <a:p>
            <a:pPr marL="457200" lvl="2">
              <a:buSzPct val="100000"/>
              <a:buFont typeface="Arial" pitchFamily="34" charset="0"/>
              <a:buChar char="•"/>
            </a:pPr>
            <a:r>
              <a:rPr lang="en-US" sz="2600" dirty="0"/>
              <a:t>Purchases of </a:t>
            </a:r>
            <a:r>
              <a:rPr lang="en-US" sz="2600" dirty="0">
                <a:solidFill>
                  <a:srgbClr val="000000"/>
                </a:solidFill>
              </a:rPr>
              <a:t>inventory </a:t>
            </a:r>
            <a:r>
              <a:rPr lang="en-US" sz="2600" dirty="0"/>
              <a:t>on account are recorded as follows:</a:t>
            </a:r>
          </a:p>
        </p:txBody>
      </p:sp>
      <p:pic>
        <p:nvPicPr>
          <p:cNvPr id="12" name="Picture Placeholder 1" descr="A journal entry is given in a journal form. January 4 is the date indicated. Inventory is debited—with 9,250 shown in the Debit column. Accounts Payable—Thomas Corporation is credited—with 9,250 shown in the Credit column. A journal entry explanation is given below the journal entry: Purchased inventory on account."/>
          <p:cNvPicPr>
            <a:picLocks noGrp="1" noChangeAspect="1"/>
          </p:cNvPicPr>
          <p:nvPr>
            <p:ph type="pic" sz="quarter" idx="4294967295"/>
          </p:nvPr>
        </p:nvPicPr>
        <p:blipFill>
          <a:blip r:embed="rId3"/>
          <a:stretch>
            <a:fillRect/>
          </a:stretch>
        </p:blipFill>
        <p:spPr>
          <a:xfrm>
            <a:off x="843145" y="2879181"/>
            <a:ext cx="7457710" cy="1116560"/>
          </a:xfrm>
          <a:prstGeom prst="rect">
            <a:avLst/>
          </a:prstGeom>
        </p:spPr>
      </p:pic>
      <p:sp>
        <p:nvSpPr>
          <p:cNvPr id="7" name="Content Placeholder 6"/>
          <p:cNvSpPr>
            <a:spLocks noGrp="1"/>
          </p:cNvSpPr>
          <p:nvPr>
            <p:ph sz="quarter" idx="11"/>
          </p:nvPr>
        </p:nvSpPr>
        <p:spPr>
          <a:xfrm>
            <a:off x="304800" y="4724400"/>
            <a:ext cx="8610600" cy="1307147"/>
          </a:xfrm>
        </p:spPr>
        <p:txBody>
          <a:bodyPr>
            <a:normAutofit/>
          </a:bodyPr>
          <a:lstStyle/>
          <a:p>
            <a:r>
              <a:rPr lang="en-US" dirty="0"/>
              <a:t>The terms of purchases on account are normally indicated on the </a:t>
            </a:r>
            <a:r>
              <a:rPr lang="en-US" b="1" dirty="0"/>
              <a:t>invoice</a:t>
            </a:r>
            <a:r>
              <a:rPr lang="en-US" dirty="0"/>
              <a:t> or bill that the seller sends the buyer.</a:t>
            </a:r>
          </a:p>
        </p:txBody>
      </p:sp>
    </p:spTree>
    <p:extLst>
      <p:ext uri="{BB962C8B-B14F-4D97-AF65-F5344CB8AC3E}">
        <p14:creationId xmlns:p14="http://schemas.microsoft.com/office/powerpoint/2010/main" val="340482148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pitchFamily="34" charset="0"/>
                <a:cs typeface="Arial" pitchFamily="34" charset="0"/>
              </a:rPr>
              <a:t>Invoice</a:t>
            </a:r>
          </a:p>
        </p:txBody>
      </p:sp>
      <p:pic>
        <p:nvPicPr>
          <p:cNvPr id="12" name="Picture 2" descr="An example of an invoice is shown. The invoice contains text that is preprinted and fields which the seller has filled out. The invoice is divided into four sections by tan horizontal lines that extend the length of the invoice.&#10;At the top-center of the invoice, the following name and address of the seller are shown in bold type on three lines: Alpha Technologies; 1000 Matrix Blvd.; San Jose, CA 95116-1000. In the upper-right corner of the invoice, the word Invoice is shown in bold type. Below this, the following invoice number is shown in bold type: 106-8. Below the invoice number, following a line of blank space, the following is shown: Made in U.S.A. &#10;In the second section of the invoice, the preprinted words SOLD TO are shown in uppercase letters and bold type. Below this, the following address is shown on three lines: NetSolutions; 5101 Washington Ave.; Cincinnati, OH 45227-5101. To the right of this, the preprinted words CUSTOMER ORDER NO. are shown on two lines in uppercase letters and bold type. Below this, the following number is shown: 412. To the right of this, the preprinted words ORDER DATE are shown on two lines in uppercase letters and bold type. Below this, the following date is shown: Jan. 3, 20Y8.&#10;In the third section of the invoice, there are two lines of preprinted text and fields. On the first line, the preprinted words DATE SHIPPED are shown in uppercase letters and bold type. Below this, the following date is shown: Jan. 5, 20Y8. To the right of this, the preprinted words HOW SHIPPED AND ROUTE are shown in uppercase letters and bold type. Below this, the following is shown: US Express Trucking Co. To the right of this, the preprinted word TERMS is shown in uppercase letters and bold type. Below this, the following is shown: 2/10, n/30. To the right of this, the preprinted words INVOICE DATE are shown in uppercase letters and bold type. Below this, the following date is shown: Jan. 5, 20Y8. On the second line of preprinted text and fields, the preprinted word FROM is shown in uppercase letters and bold type. Below this, the following is shown: San Jose. To the right of this, the abbreviation F.O.B. is shown in uppercase letters and bold type. Below this, the following is shown: Cincinnati.&#10;In the fourth section of the invoice, the preprinted word QUANTITY is shown in uppercase letters and bold type. Below this, the following number is shown: 20. To the right of this, the preprinted word DESCRIPTION is shown in uppercase letters and bold type. Below this, the following is shown: HC9 Printer/Fax/Copiers. To the right of this, the preprinted words UNIT PRICE are shown in uppercase letters and bold type. Below this, the following price is shown: 150.00. To the right of this, the preprinted word AMOUNT is shown in uppercase letters and bold type. Below this, the following amount is shown: 3,000.00."/>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695985" y="1469160"/>
            <a:ext cx="7752030" cy="427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61728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Purchases Transactions (4 of 4)</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The terms for when payments for merchandise are to be made are called the </a:t>
            </a:r>
            <a:r>
              <a:rPr lang="en-US" b="1" dirty="0">
                <a:latin typeface="Arial" pitchFamily="34" charset="0"/>
                <a:cs typeface="Arial" pitchFamily="34" charset="0"/>
              </a:rPr>
              <a:t>credit terms</a:t>
            </a:r>
            <a:r>
              <a:rPr lang="en-US" dirty="0">
                <a:latin typeface="Arial" pitchFamily="34" charset="0"/>
                <a:cs typeface="Arial" pitchFamily="34" charset="0"/>
              </a:rPr>
              <a:t>.</a:t>
            </a:r>
          </a:p>
          <a:p>
            <a:pPr lvl="1"/>
            <a:r>
              <a:rPr lang="en-US" dirty="0">
                <a:latin typeface="Arial" pitchFamily="34" charset="0"/>
                <a:cs typeface="Arial" pitchFamily="34" charset="0"/>
              </a:rPr>
              <a:t>If payment is required on delivery, the terms are cash or net cash.</a:t>
            </a:r>
          </a:p>
          <a:p>
            <a:pPr lvl="1"/>
            <a:r>
              <a:rPr lang="en-US" dirty="0">
                <a:latin typeface="Arial" pitchFamily="34" charset="0"/>
                <a:cs typeface="Arial" pitchFamily="34" charset="0"/>
              </a:rPr>
              <a:t>Otherwise, the buyer is allowed an amount of time, known as the </a:t>
            </a:r>
            <a:r>
              <a:rPr lang="en-US" b="1" dirty="0">
                <a:latin typeface="Arial" pitchFamily="34" charset="0"/>
                <a:cs typeface="Arial" pitchFamily="34" charset="0"/>
              </a:rPr>
              <a:t>credit period</a:t>
            </a:r>
            <a:r>
              <a:rPr lang="en-US" dirty="0">
                <a:latin typeface="Arial" pitchFamily="34" charset="0"/>
                <a:cs typeface="Arial" pitchFamily="34" charset="0"/>
              </a:rPr>
              <a:t>, in which to pay.</a:t>
            </a:r>
          </a:p>
          <a:p>
            <a:pPr lvl="2"/>
            <a:r>
              <a:rPr lang="en-US" dirty="0">
                <a:latin typeface="Arial" pitchFamily="34" charset="0"/>
                <a:cs typeface="Arial" pitchFamily="34" charset="0"/>
              </a:rPr>
              <a:t>The credit period usually begins with the date of the sale as shown on the invoice.</a:t>
            </a:r>
          </a:p>
        </p:txBody>
      </p:sp>
    </p:spTree>
    <p:extLst>
      <p:ext uri="{BB962C8B-B14F-4D97-AF65-F5344CB8AC3E}">
        <p14:creationId xmlns:p14="http://schemas.microsoft.com/office/powerpoint/2010/main" val="1152741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Purchases Discounts (1 of 6)</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To encourage the buyer to pay before the end of the credit period, the seller may offer a discount.</a:t>
            </a:r>
          </a:p>
          <a:p>
            <a:pPr lvl="1"/>
            <a:r>
              <a:rPr lang="en-US" dirty="0">
                <a:latin typeface="Arial" pitchFamily="34" charset="0"/>
                <a:cs typeface="Arial" pitchFamily="34" charset="0"/>
              </a:rPr>
              <a:t>For example, a seller may offer a 2% discount if the buyer pays within 10 days of the invoice date. If the buyer does not take the discount, the total invoice amount is due within 30 days.</a:t>
            </a:r>
          </a:p>
          <a:p>
            <a:pPr lvl="2"/>
            <a:r>
              <a:rPr lang="en-US" dirty="0">
                <a:latin typeface="Arial" pitchFamily="34" charset="0"/>
                <a:cs typeface="Arial" pitchFamily="34" charset="0"/>
              </a:rPr>
              <a:t>The terms are expressed as 2/10, n/30 and are read as “2% discount if paid within 10 days, net amount due within 30 days.”</a:t>
            </a:r>
          </a:p>
        </p:txBody>
      </p:sp>
    </p:spTree>
    <p:extLst>
      <p:ext uri="{BB962C8B-B14F-4D97-AF65-F5344CB8AC3E}">
        <p14:creationId xmlns:p14="http://schemas.microsoft.com/office/powerpoint/2010/main" val="4155722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pitchFamily="34" charset="0"/>
                <a:cs typeface="Arial" pitchFamily="34" charset="0"/>
              </a:rPr>
              <a:t>Credit Terms</a:t>
            </a:r>
          </a:p>
        </p:txBody>
      </p:sp>
      <p:pic>
        <p:nvPicPr>
          <p:cNvPr id="9" name="Picture Placeholder 8" descr="An illustration that summarizes the credit terms of 2/10, n/30 for the January 5 transaction between Alpha Technologies and NetSolutions is shown.&#10;&#10;A text box shaded dark yellow is shown at the top of the illustration. The following information is shown on four separate lines in the text box: Alpha Technologies; Invoice No. 106-8; Invoice date: Jan. 5; Credit terms: 2/10, n/30. Below the text box is a curly brace. &#10;&#10;Below the curly brace, a calendar for the month of January is shown. Below the name of the month, a row containing the first letter of the seven days of the week, starting with S (for Sunday) and ending with S (for Saturday) is shown. Below this is a 5 × 7 (five rows and seven columns) table of squares. The squares are numbered 1–31. January 1 is on a Thursday; therefore, the first four squares of the first row are blank. The squares for January 5–15 are shaded dark green; the squares for January 16–31 are shaded light green. To the left of the calendar, a text box shaded light blue is shown. The following information is shown in the text box: Invoice date: Jan. 5. A small black arrow extends from the bottom-right of the text box and points to the square for January 5. To the right of the calendar, a text box shaded dark green is shown. The following information is shown in the text box: Discount period: Jan. 5–15. A small black arrow extends from the left side of the text box and points to the square for January 10. Below this text box, another text box shaded dark green is shown. The following information is shown in the text box: Amount due if paid on or before Jan. 15 $2,940 [$3,000 – ($3,000 × 2%)]. A small black arrow extends from the left side of the text box and points to the square for January 15.&#10;&#10;Below the calendar for January, a calendar for February is shown. Below the name of the month, a row containing the first letter of the seven days of the week, starting with S (for Sunday) and ending with S (for Saturday) is shown. Below this is a 3 × 7 (three rows and seven columns) table of squares. The first two rows of squares are numbered 1–14. The third row of squares is not numbered; instead, a rigid line is shown to signify that the calendar has been torn here. The squares for February 1–4 are shaded light green. Below the calendar, a text box shaded light blue is shown on the left. The following information is shown in the text box: Final due date: Feb. 4. A small black arrow extends from the top-right of the text box and points to the square for February 4. Below the calendar, a text box shaded light blue is shown on the right. The following information is shown in the text box: Amount due if not paid within discount period: $3,000. A small black arrow extends from the top-left of the text box and points to the square for February 4.&#10;&#10;To the left of and in between the calendars for January and February, a text box shaded light blue is shown. The following information is shown in the text box: Credit period: 30 days consisting of 26 (31 – 5) days in Jan. and 4 days in Feb. To the right of the text box is a left curly brace that extends from the second row of squares in the calendar for January to the first row of squares in the calendar for February."/>
          <p:cNvPicPr>
            <a:picLocks noGrp="1" noChangeAspect="1"/>
          </p:cNvPicPr>
          <p:nvPr>
            <p:ph type="pic" sz="quarter" idx="4294967295"/>
          </p:nvPr>
        </p:nvPicPr>
        <p:blipFill>
          <a:blip r:embed="rId2"/>
          <a:stretch>
            <a:fillRect/>
          </a:stretch>
        </p:blipFill>
        <p:spPr>
          <a:xfrm>
            <a:off x="1016072" y="1445290"/>
            <a:ext cx="7111856" cy="4521812"/>
          </a:xfrm>
          <a:prstGeom prst="rect">
            <a:avLst/>
          </a:prstGeom>
        </p:spPr>
      </p:pic>
    </p:spTree>
    <p:extLst>
      <p:ext uri="{BB962C8B-B14F-4D97-AF65-F5344CB8AC3E}">
        <p14:creationId xmlns:p14="http://schemas.microsoft.com/office/powerpoint/2010/main" val="173454383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Purchases Discounts (2 of 6)</a:t>
            </a:r>
          </a:p>
        </p:txBody>
      </p:sp>
      <p:sp>
        <p:nvSpPr>
          <p:cNvPr id="3" name="Content Placeholder 2"/>
          <p:cNvSpPr>
            <a:spLocks noGrp="1"/>
          </p:cNvSpPr>
          <p:nvPr>
            <p:ph idx="1"/>
          </p:nvPr>
        </p:nvSpPr>
        <p:spPr/>
        <p:txBody>
          <a:bodyPr>
            <a:normAutofit/>
          </a:bodyPr>
          <a:lstStyle/>
          <a:p>
            <a:pPr>
              <a:spcBef>
                <a:spcPts val="624"/>
              </a:spcBef>
            </a:pPr>
            <a:r>
              <a:rPr lang="en-US" dirty="0">
                <a:latin typeface="Arial" pitchFamily="34" charset="0"/>
                <a:cs typeface="Arial" pitchFamily="34" charset="0"/>
              </a:rPr>
              <a:t>Discounts taken by the buyer for early payment of an invoice are called </a:t>
            </a:r>
            <a:r>
              <a:rPr lang="en-US" b="1" dirty="0">
                <a:latin typeface="Arial" pitchFamily="34" charset="0"/>
                <a:cs typeface="Arial" pitchFamily="34" charset="0"/>
              </a:rPr>
              <a:t>purchases discounts</a:t>
            </a:r>
            <a:r>
              <a:rPr lang="en-US" dirty="0">
                <a:latin typeface="Arial" pitchFamily="34" charset="0"/>
                <a:cs typeface="Arial" pitchFamily="34" charset="0"/>
              </a:rPr>
              <a:t>.</a:t>
            </a:r>
          </a:p>
          <a:p>
            <a:pPr lvl="1">
              <a:spcBef>
                <a:spcPts val="624"/>
              </a:spcBef>
            </a:pPr>
            <a:r>
              <a:rPr lang="en-US" dirty="0">
                <a:latin typeface="Arial" pitchFamily="34" charset="0"/>
                <a:cs typeface="Arial" pitchFamily="34" charset="0"/>
              </a:rPr>
              <a:t>Purchases discounts taken by a buyer reduce the cost of the merchandise purchased.</a:t>
            </a:r>
          </a:p>
        </p:txBody>
      </p:sp>
    </p:spTree>
    <p:extLst>
      <p:ext uri="{BB962C8B-B14F-4D97-AF65-F5344CB8AC3E}">
        <p14:creationId xmlns:p14="http://schemas.microsoft.com/office/powerpoint/2010/main" val="1308501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lstStyle/>
          <a:p>
            <a:r>
              <a:rPr lang="en-US" altLang="en-US" dirty="0">
                <a:latin typeface="Arial" pitchFamily="34" charset="0"/>
                <a:cs typeface="Arial" pitchFamily="34" charset="0"/>
              </a:rPr>
              <a:t>Learning Objectives (2 of 2)</a:t>
            </a:r>
            <a:endParaRPr lang="en-US" dirty="0">
              <a:latin typeface="Arial" pitchFamily="34" charset="0"/>
              <a:cs typeface="Arial" pitchFamily="34" charset="0"/>
            </a:endParaRPr>
          </a:p>
        </p:txBody>
      </p:sp>
      <p:sp>
        <p:nvSpPr>
          <p:cNvPr id="14339" name="Content Placeholder 7"/>
          <p:cNvSpPr>
            <a:spLocks noGrp="1"/>
          </p:cNvSpPr>
          <p:nvPr>
            <p:ph idx="1"/>
          </p:nvPr>
        </p:nvSpPr>
        <p:spPr/>
        <p:txBody>
          <a:bodyPr>
            <a:noAutofit/>
          </a:bodyPr>
          <a:lstStyle/>
          <a:p>
            <a:r>
              <a:rPr lang="en-US" altLang="en-US" sz="2600" b="1" dirty="0">
                <a:latin typeface="Arial" pitchFamily="34" charset="0"/>
                <a:cs typeface="Arial" pitchFamily="34" charset="0"/>
              </a:rPr>
              <a:t>Obj. App 1</a:t>
            </a:r>
            <a:r>
              <a:rPr lang="en-US" altLang="en-US" sz="2600" dirty="0">
                <a:latin typeface="Arial" pitchFamily="34" charset="0"/>
                <a:cs typeface="Arial" pitchFamily="34" charset="0"/>
              </a:rPr>
              <a:t>: </a:t>
            </a:r>
            <a:r>
              <a:rPr lang="en-US" sz="2600" dirty="0">
                <a:latin typeface="Arial" pitchFamily="34" charset="0"/>
                <a:cs typeface="Arial" pitchFamily="34" charset="0"/>
              </a:rPr>
              <a:t>Describe and illustrate the gross method of recording sales discounts</a:t>
            </a:r>
            <a:r>
              <a:rPr lang="en-US" altLang="en-US" sz="2600" dirty="0">
                <a:latin typeface="Arial" pitchFamily="34" charset="0"/>
                <a:cs typeface="Arial" pitchFamily="34" charset="0"/>
              </a:rPr>
              <a:t>.</a:t>
            </a:r>
          </a:p>
          <a:p>
            <a:r>
              <a:rPr lang="en-US" altLang="en-US" sz="2600" b="1" dirty="0">
                <a:latin typeface="Arial" pitchFamily="34" charset="0"/>
                <a:cs typeface="Arial" pitchFamily="34" charset="0"/>
              </a:rPr>
              <a:t>Obj. App 2</a:t>
            </a:r>
            <a:r>
              <a:rPr lang="en-US" altLang="en-US" sz="2600" dirty="0">
                <a:latin typeface="Arial" pitchFamily="34" charset="0"/>
                <a:cs typeface="Arial" pitchFamily="34" charset="0"/>
              </a:rPr>
              <a:t>: </a:t>
            </a:r>
            <a:r>
              <a:rPr lang="en-US" sz="2600" dirty="0">
                <a:latin typeface="Arial" pitchFamily="34" charset="0"/>
                <a:cs typeface="Arial" pitchFamily="34" charset="0"/>
              </a:rPr>
              <a:t>Describe and illustrate the periodic system of accounting for retail transactions.</a:t>
            </a:r>
            <a:endParaRPr lang="en-US" altLang="en-US" sz="2600" dirty="0">
              <a:latin typeface="Arial" pitchFamily="34" charset="0"/>
              <a:cs typeface="Arial" pitchFamily="34" charset="0"/>
            </a:endParaRPr>
          </a:p>
        </p:txBody>
      </p:sp>
    </p:spTree>
    <p:extLst>
      <p:ext uri="{BB962C8B-B14F-4D97-AF65-F5344CB8AC3E}">
        <p14:creationId xmlns:p14="http://schemas.microsoft.com/office/powerpoint/2010/main" val="2252400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Purchases Discounts (3 of 6)</a:t>
            </a:r>
          </a:p>
        </p:txBody>
      </p:sp>
      <p:sp>
        <p:nvSpPr>
          <p:cNvPr id="3" name="Content Placeholder 2"/>
          <p:cNvSpPr>
            <a:spLocks noGrp="1"/>
          </p:cNvSpPr>
          <p:nvPr>
            <p:ph idx="1"/>
          </p:nvPr>
        </p:nvSpPr>
        <p:spPr/>
        <p:txBody>
          <a:bodyPr>
            <a:normAutofit/>
          </a:bodyPr>
          <a:lstStyle/>
          <a:p>
            <a:pPr marL="457200" lvl="1">
              <a:spcBef>
                <a:spcPts val="624"/>
              </a:spcBef>
              <a:buFont typeface="Arial" pitchFamily="34" charset="0"/>
              <a:buChar char="•"/>
            </a:pPr>
            <a:r>
              <a:rPr lang="en-US" sz="2600" dirty="0">
                <a:latin typeface="Arial" pitchFamily="34" charset="0"/>
                <a:cs typeface="Arial" pitchFamily="34" charset="0"/>
              </a:rPr>
              <a:t>Assume that NetSolutions places an order from Alpha Technologies on January 5 with terms of 2/10, n/30. In order to pay the invoice on January 15 (the last day of the discount period), NetSolutions borrows $2,940, which is $3,000 less the discount of $60 ($3,000 × 2%). If an annual interest rate of 6% and a 360-day year is assumed, the interest on the loan of $2,940 for the remaining 20 days of the credit period is $9.80 ($2,940 × 6% × 20 ÷ 360).</a:t>
            </a:r>
          </a:p>
        </p:txBody>
      </p:sp>
    </p:spTree>
    <p:extLst>
      <p:ext uri="{BB962C8B-B14F-4D97-AF65-F5344CB8AC3E}">
        <p14:creationId xmlns:p14="http://schemas.microsoft.com/office/powerpoint/2010/main" val="3681878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Purchases Discounts (4 of 6)</a:t>
            </a:r>
          </a:p>
        </p:txBody>
      </p:sp>
      <p:sp>
        <p:nvSpPr>
          <p:cNvPr id="5" name="Content Placeholder 4"/>
          <p:cNvSpPr>
            <a:spLocks noGrp="1"/>
          </p:cNvSpPr>
          <p:nvPr>
            <p:ph idx="1"/>
          </p:nvPr>
        </p:nvSpPr>
        <p:spPr>
          <a:xfrm>
            <a:off x="228600" y="1295401"/>
            <a:ext cx="8763000" cy="990599"/>
          </a:xfrm>
        </p:spPr>
        <p:txBody>
          <a:bodyPr/>
          <a:lstStyle/>
          <a:p>
            <a:r>
              <a:rPr lang="en-US" dirty="0"/>
              <a:t>The net savings to NetSolutions of taking the discount is computed as follows:</a:t>
            </a:r>
          </a:p>
        </p:txBody>
      </p:sp>
      <p:pic>
        <p:nvPicPr>
          <p:cNvPr id="13" name="Picture Placeholder 1" descr="A table showing the computation for the net savings to NetSolutions for taking a purchase discount is shown. The table shows the following: Discount of 2% on $3,000, $60.000; Interest for 20 days at a rate of 6% on $2,940, 9.80. A single rule appears below 9.80. Savings from taking the discount, $50.20. A double rule appears below $50.20."/>
          <p:cNvPicPr>
            <a:picLocks noGrp="1" noChangeAspect="1"/>
          </p:cNvPicPr>
          <p:nvPr>
            <p:ph type="pic" sz="quarter" idx="4294967295"/>
          </p:nvPr>
        </p:nvPicPr>
        <p:blipFill>
          <a:blip r:embed="rId3"/>
          <a:stretch>
            <a:fillRect/>
          </a:stretch>
        </p:blipFill>
        <p:spPr>
          <a:xfrm>
            <a:off x="899475" y="2363901"/>
            <a:ext cx="7345051" cy="1309902"/>
          </a:xfrm>
          <a:prstGeom prst="rect">
            <a:avLst/>
          </a:prstGeom>
        </p:spPr>
      </p:pic>
      <p:sp>
        <p:nvSpPr>
          <p:cNvPr id="6" name="Content Placeholder 5"/>
          <p:cNvSpPr>
            <a:spLocks noGrp="1"/>
          </p:cNvSpPr>
          <p:nvPr>
            <p:ph sz="quarter" idx="11"/>
          </p:nvPr>
        </p:nvSpPr>
        <p:spPr>
          <a:xfrm>
            <a:off x="304800" y="3733800"/>
            <a:ext cx="8610600" cy="1295400"/>
          </a:xfrm>
        </p:spPr>
        <p:txBody>
          <a:bodyPr/>
          <a:lstStyle/>
          <a:p>
            <a:r>
              <a:rPr lang="en-US" dirty="0"/>
              <a:t>The terms of purchases on account are normally indicated on the </a:t>
            </a:r>
            <a:r>
              <a:rPr lang="en-US" b="1" dirty="0"/>
              <a:t>invoice</a:t>
            </a:r>
            <a:r>
              <a:rPr lang="en-US" dirty="0"/>
              <a:t> or bill that the seller sends the buyer.</a:t>
            </a:r>
          </a:p>
        </p:txBody>
      </p:sp>
      <p:pic>
        <p:nvPicPr>
          <p:cNvPr id="14" name="Picture Placeholder 3" descr="An equation is shown: 2% times 360 days divided by 20. 360 days divided by 20 days is shown in fraction form, with 360 days as the numerator and 20 days as the denominator. To the right of the equation is an equal sign. To the right of the equal sign, the equation is simplified: 2% × 18. An equal sign is shown to the right of this, followed by the answer: 36%."/>
          <p:cNvPicPr>
            <a:picLocks noGrp="1" noChangeAspect="1"/>
          </p:cNvPicPr>
          <p:nvPr>
            <p:ph type="pic" sz="quarter" idx="4294967295"/>
          </p:nvPr>
        </p:nvPicPr>
        <p:blipFill>
          <a:blip r:embed="rId4"/>
          <a:stretch>
            <a:fillRect/>
          </a:stretch>
        </p:blipFill>
        <p:spPr>
          <a:xfrm>
            <a:off x="2264035" y="5175031"/>
            <a:ext cx="4615930" cy="997169"/>
          </a:xfrm>
          <a:prstGeom prst="rect">
            <a:avLst/>
          </a:prstGeom>
        </p:spPr>
      </p:pic>
    </p:spTree>
    <p:extLst>
      <p:ext uri="{BB962C8B-B14F-4D97-AF65-F5344CB8AC3E}">
        <p14:creationId xmlns:p14="http://schemas.microsoft.com/office/powerpoint/2010/main" val="265313351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Purchases Discounts (5 of 6)</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Since buyers normally take all purchases discounts, Inventory is debited for the net purchase price under the perpetual inventory system.</a:t>
            </a:r>
          </a:p>
          <a:p>
            <a:pPr lvl="1"/>
            <a:r>
              <a:rPr lang="en-US" dirty="0">
                <a:latin typeface="Arial" pitchFamily="34" charset="0"/>
                <a:cs typeface="Arial" pitchFamily="34" charset="0"/>
              </a:rPr>
              <a:t>That is, the buyer debits Inventory for the amount of the invoice less the discount.</a:t>
            </a:r>
          </a:p>
        </p:txBody>
      </p:sp>
    </p:spTree>
    <p:extLst>
      <p:ext uri="{BB962C8B-B14F-4D97-AF65-F5344CB8AC3E}">
        <p14:creationId xmlns:p14="http://schemas.microsoft.com/office/powerpoint/2010/main" val="2665701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Purchases Discounts (6 of 6)</a:t>
            </a:r>
          </a:p>
        </p:txBody>
      </p:sp>
      <p:sp>
        <p:nvSpPr>
          <p:cNvPr id="5" name="Content Placeholder 4"/>
          <p:cNvSpPr>
            <a:spLocks noGrp="1"/>
          </p:cNvSpPr>
          <p:nvPr>
            <p:ph idx="1"/>
          </p:nvPr>
        </p:nvSpPr>
        <p:spPr>
          <a:xfrm>
            <a:off x="228600" y="1295401"/>
            <a:ext cx="8763000" cy="914399"/>
          </a:xfrm>
        </p:spPr>
        <p:txBody>
          <a:bodyPr/>
          <a:lstStyle/>
          <a:p>
            <a:r>
              <a:rPr lang="en-US" dirty="0"/>
              <a:t>NetSolutions would record the Alpha Technologies invoice and its payment as follows:</a:t>
            </a:r>
          </a:p>
        </p:txBody>
      </p:sp>
      <p:pic>
        <p:nvPicPr>
          <p:cNvPr id="13" name="Picture Placeholder 2" descr="Two journal entries are given in a journal form.&#10;&#10;In the first entry, January 5 is the date indicated. Inventory is debited—with 2,940 shown in the Debit column. Accounts Payable—Alpha Technologies is credited—with 2,940 shown in the Credit column.&#10;&#10;In the second entry, January 15 is the date indicated. Accounts Payable—Alpha Technologies is debited—with 2,940 shown in the Debit column. Cash is credited—with 2,940 shown in the Credit column."/>
          <p:cNvPicPr>
            <a:picLocks noGrp="1" noChangeAspect="1"/>
          </p:cNvPicPr>
          <p:nvPr>
            <p:ph type="pic" sz="quarter" idx="4294967295"/>
          </p:nvPr>
        </p:nvPicPr>
        <p:blipFill>
          <a:blip r:embed="rId3"/>
          <a:stretch>
            <a:fillRect/>
          </a:stretch>
        </p:blipFill>
        <p:spPr>
          <a:xfrm>
            <a:off x="1551849" y="2257858"/>
            <a:ext cx="6040302" cy="1326297"/>
          </a:xfrm>
          <a:prstGeom prst="rect">
            <a:avLst/>
          </a:prstGeom>
        </p:spPr>
      </p:pic>
      <p:sp>
        <p:nvSpPr>
          <p:cNvPr id="6" name="Content Placeholder 5"/>
          <p:cNvSpPr>
            <a:spLocks noGrp="1"/>
          </p:cNvSpPr>
          <p:nvPr>
            <p:ph sz="quarter" idx="11"/>
          </p:nvPr>
        </p:nvSpPr>
        <p:spPr>
          <a:xfrm>
            <a:off x="304800" y="3657600"/>
            <a:ext cx="8610600" cy="1295400"/>
          </a:xfrm>
        </p:spPr>
        <p:txBody>
          <a:bodyPr>
            <a:normAutofit/>
          </a:bodyPr>
          <a:lstStyle/>
          <a:p>
            <a:r>
              <a:rPr lang="en-US" dirty="0"/>
              <a:t>If NetSolutions did not pay within the discount period, inventory would be debited for the amount of the missed discount.</a:t>
            </a:r>
          </a:p>
        </p:txBody>
      </p:sp>
      <p:pic>
        <p:nvPicPr>
          <p:cNvPr id="14" name="Picture Placeholder 3" descr="A journal entry is given in a journal form. February 4 is the date indicated. Accounts Payable—Alpha Technologies is debited—with 2,940 shown in the Debit column and Inventory is debited with 60 shown in the Debit column. Cash is credited—with 3,000 shown in the Credit column.">
            <a:extLst>
              <a:ext uri="{FF2B5EF4-FFF2-40B4-BE49-F238E27FC236}">
                <a16:creationId xmlns:a16="http://schemas.microsoft.com/office/drawing/2014/main" id="{7070F384-2620-4E99-A5B6-91C885D9782A}"/>
              </a:ext>
            </a:extLst>
          </p:cNvPr>
          <p:cNvPicPr>
            <a:picLocks noGrp="1" noChangeAspect="1"/>
          </p:cNvPicPr>
          <p:nvPr>
            <p:ph type="pic" sz="quarter" idx="4294967295"/>
          </p:nvPr>
        </p:nvPicPr>
        <p:blipFill>
          <a:blip r:embed="rId4"/>
          <a:stretch>
            <a:fillRect/>
          </a:stretch>
        </p:blipFill>
        <p:spPr>
          <a:xfrm>
            <a:off x="768258" y="4983672"/>
            <a:ext cx="7607485" cy="1153482"/>
          </a:xfrm>
          <a:prstGeom prst="rect">
            <a:avLst/>
          </a:prstGeom>
        </p:spPr>
      </p:pic>
    </p:spTree>
    <p:extLst>
      <p:ext uri="{BB962C8B-B14F-4D97-AF65-F5344CB8AC3E}">
        <p14:creationId xmlns:p14="http://schemas.microsoft.com/office/powerpoint/2010/main" val="306973261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Purchases Returns and Allowances</a:t>
            </a:r>
            <a:r>
              <a:rPr lang="en-US" baseline="0" dirty="0">
                <a:latin typeface="Arial" pitchFamily="34" charset="0"/>
                <a:cs typeface="Arial" pitchFamily="34" charset="0"/>
              </a:rPr>
              <a:t> </a:t>
            </a:r>
            <a:r>
              <a:rPr lang="en-US" dirty="0">
                <a:latin typeface="Arial" pitchFamily="34" charset="0"/>
                <a:cs typeface="Arial" pitchFamily="34" charset="0"/>
              </a:rPr>
              <a:t>(1 of 5)</a:t>
            </a:r>
          </a:p>
        </p:txBody>
      </p:sp>
      <p:sp>
        <p:nvSpPr>
          <p:cNvPr id="3" name="Content Placeholder 2"/>
          <p:cNvSpPr>
            <a:spLocks noGrp="1"/>
          </p:cNvSpPr>
          <p:nvPr>
            <p:ph idx="1"/>
          </p:nvPr>
        </p:nvSpPr>
        <p:spPr/>
        <p:txBody>
          <a:bodyPr>
            <a:normAutofit fontScale="92500"/>
          </a:bodyPr>
          <a:lstStyle/>
          <a:p>
            <a:r>
              <a:rPr lang="en-US" dirty="0">
                <a:latin typeface="Arial" pitchFamily="34" charset="0"/>
                <a:cs typeface="Arial" pitchFamily="34" charset="0"/>
              </a:rPr>
              <a:t>A buyer may request an allowance for merchandise that is returned (purchases return) or a price allowance (purchases allowance) for damaged or defective merchandise. From a buyer’s perspective, such returns and allowances are called </a:t>
            </a:r>
            <a:r>
              <a:rPr lang="en-US" b="1" dirty="0">
                <a:latin typeface="Arial" pitchFamily="34" charset="0"/>
                <a:cs typeface="Arial" pitchFamily="34" charset="0"/>
              </a:rPr>
              <a:t>purchases returns and allowances</a:t>
            </a:r>
            <a:r>
              <a:rPr lang="en-US" dirty="0">
                <a:latin typeface="Arial" pitchFamily="34" charset="0"/>
                <a:cs typeface="Arial" pitchFamily="34" charset="0"/>
              </a:rPr>
              <a:t>.</a:t>
            </a:r>
          </a:p>
          <a:p>
            <a:pPr lvl="1"/>
            <a:r>
              <a:rPr lang="en-US" dirty="0">
                <a:latin typeface="Arial" pitchFamily="34" charset="0"/>
                <a:cs typeface="Arial" pitchFamily="34" charset="0"/>
              </a:rPr>
              <a:t>In both cases, the buyer normally sends the seller a </a:t>
            </a:r>
            <a:r>
              <a:rPr lang="en-US" b="1" dirty="0">
                <a:latin typeface="Arial" pitchFamily="34" charset="0"/>
                <a:cs typeface="Arial" pitchFamily="34" charset="0"/>
              </a:rPr>
              <a:t>debit memorandum</a:t>
            </a:r>
            <a:r>
              <a:rPr lang="en-US" dirty="0">
                <a:latin typeface="Arial" pitchFamily="34" charset="0"/>
                <a:cs typeface="Arial" pitchFamily="34" charset="0"/>
              </a:rPr>
              <a:t>, often called a </a:t>
            </a:r>
            <a:r>
              <a:rPr lang="en-US" b="1" dirty="0">
                <a:latin typeface="Arial" pitchFamily="34" charset="0"/>
                <a:cs typeface="Arial" pitchFamily="34" charset="0"/>
              </a:rPr>
              <a:t>debit memo</a:t>
            </a:r>
            <a:r>
              <a:rPr lang="en-US" dirty="0">
                <a:latin typeface="Arial" pitchFamily="34" charset="0"/>
                <a:cs typeface="Arial" pitchFamily="34" charset="0"/>
              </a:rPr>
              <a:t>, to notify the seller of reasons for the return (purchase return) or to request a price reduction (purchase allowance).</a:t>
            </a:r>
          </a:p>
          <a:p>
            <a:pPr lvl="2"/>
            <a:r>
              <a:rPr lang="en-US" dirty="0">
                <a:latin typeface="Arial" pitchFamily="34" charset="0"/>
                <a:cs typeface="Arial" pitchFamily="34" charset="0"/>
              </a:rPr>
              <a:t>A debit memo also informs the seller of the amount the buyer proposes to </a:t>
            </a:r>
            <a:r>
              <a:rPr lang="en-US" i="1" dirty="0">
                <a:latin typeface="Arial" pitchFamily="34" charset="0"/>
                <a:cs typeface="Arial" pitchFamily="34" charset="0"/>
              </a:rPr>
              <a:t>debit</a:t>
            </a:r>
            <a:r>
              <a:rPr lang="en-US" dirty="0">
                <a:latin typeface="Arial" pitchFamily="34" charset="0"/>
                <a:cs typeface="Arial" pitchFamily="34" charset="0"/>
              </a:rPr>
              <a:t> to the account payable due the seller and states the reasons for the return or the request for the price allowance.</a:t>
            </a:r>
          </a:p>
        </p:txBody>
      </p:sp>
    </p:spTree>
    <p:extLst>
      <p:ext uri="{BB962C8B-B14F-4D97-AF65-F5344CB8AC3E}">
        <p14:creationId xmlns:p14="http://schemas.microsoft.com/office/powerpoint/2010/main" val="2220875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pitchFamily="34" charset="0"/>
                <a:cs typeface="Arial" pitchFamily="34" charset="0"/>
              </a:rPr>
              <a:t>Debit Memo</a:t>
            </a:r>
          </a:p>
        </p:txBody>
      </p:sp>
      <p:pic>
        <p:nvPicPr>
          <p:cNvPr id="12" name="Picture 2" descr="An example of a debit memo is shown. The memo contains text that is preprinted and fields which the buyer has filled out. The memo is divided into three sections by tan horizontal lines that extend the length of the memo.&#10;&#10;At the top-center of the memo, the following name and address of the buyer are shown in bold type on three lines: NetSolutions; 5101 Washington Ave.; Cincinnati, OH 45227-5101. To the lower-left of the name and address, the preprinted words DEBIT MEMO are shown in uppercase letters and bold type. In the upper-right corner of the memo, the following is shown in bold type: No. 18. &#10;&#10;In the second section of the invoice, the preprinted word TO is shown in uppercase letters and bold type. Below this, the following address is shown on three lines: Maxim Systems; 7519 East Wilson Ave.; Seattle, WA 98101-7519. To the right of this, the preprinted word DATE is shown in uppercase letters and bold type. Below this, the following date is shown: March 7, 20Y8.&#10;&#10;In the third section of the invoice, the preprinted words WE DEBITED YOUR ACCOUNT AS FOLLOWS are shown in uppercase letters and bold type. Below this are four fields of information. In the first field, the following number is shown: 10. In the second field, the following is shown on two lines: Server Network Cards, your invoice No. 7291, are being returned via parcel post. Our order specified No. 825X. In the third field, the following is shown: @90.00. In the fourth field, the following amount is shown: 900.00."/>
          <p:cNvPicPr>
            <a:picLocks noGrp="1" noChangeAspect="1" noChangeArrowheads="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bwMode="auto">
          <a:xfrm>
            <a:off x="514946" y="2002011"/>
            <a:ext cx="8114109" cy="331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61966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Purchases Returns and Allowances</a:t>
            </a:r>
            <a:r>
              <a:rPr lang="en-US" baseline="0" dirty="0">
                <a:latin typeface="Arial" pitchFamily="34" charset="0"/>
                <a:cs typeface="Arial" pitchFamily="34" charset="0"/>
              </a:rPr>
              <a:t> </a:t>
            </a:r>
            <a:r>
              <a:rPr lang="en-US" dirty="0">
                <a:latin typeface="Arial" pitchFamily="34" charset="0"/>
                <a:cs typeface="Arial" pitchFamily="34" charset="0"/>
              </a:rPr>
              <a:t>(2 of 5)</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The buyer may use the debit memo as the basis for recording the return or allowance or wait for approval from the seller (creditor).</a:t>
            </a:r>
          </a:p>
          <a:p>
            <a:pPr lvl="1"/>
            <a:r>
              <a:rPr lang="en-US" dirty="0">
                <a:latin typeface="Arial" pitchFamily="34" charset="0"/>
                <a:cs typeface="Arial" pitchFamily="34" charset="0"/>
              </a:rPr>
              <a:t>In either case, the buyer debits Accounts Payable and credits Inventory.</a:t>
            </a:r>
          </a:p>
        </p:txBody>
      </p:sp>
    </p:spTree>
    <p:extLst>
      <p:ext uri="{BB962C8B-B14F-4D97-AF65-F5344CB8AC3E}">
        <p14:creationId xmlns:p14="http://schemas.microsoft.com/office/powerpoint/2010/main" val="4202021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Purchases Returns and Allowances</a:t>
            </a:r>
            <a:r>
              <a:rPr lang="en-US" baseline="0" dirty="0">
                <a:latin typeface="Arial" pitchFamily="34" charset="0"/>
                <a:cs typeface="Arial" pitchFamily="34" charset="0"/>
              </a:rPr>
              <a:t> </a:t>
            </a:r>
            <a:r>
              <a:rPr lang="en-US" dirty="0">
                <a:latin typeface="Arial" pitchFamily="34" charset="0"/>
                <a:cs typeface="Arial" pitchFamily="34" charset="0"/>
              </a:rPr>
              <a:t>(3 of 5)</a:t>
            </a:r>
          </a:p>
        </p:txBody>
      </p:sp>
      <p:sp>
        <p:nvSpPr>
          <p:cNvPr id="3" name="Content Placeholder 2"/>
          <p:cNvSpPr>
            <a:spLocks noGrp="1"/>
          </p:cNvSpPr>
          <p:nvPr>
            <p:ph idx="1"/>
          </p:nvPr>
        </p:nvSpPr>
        <p:spPr>
          <a:xfrm>
            <a:off x="228600" y="1295401"/>
            <a:ext cx="8763000" cy="990599"/>
          </a:xfrm>
        </p:spPr>
        <p:txBody>
          <a:bodyPr>
            <a:noAutofit/>
          </a:bodyPr>
          <a:lstStyle/>
          <a:p>
            <a:r>
              <a:rPr lang="en-US" dirty="0">
                <a:latin typeface="Arial" pitchFamily="34" charset="0"/>
                <a:cs typeface="Arial" pitchFamily="34" charset="0"/>
              </a:rPr>
              <a:t>NetSolutions records the return of the inventory indicated in the debit memo on slide 31 as follows:</a:t>
            </a:r>
          </a:p>
        </p:txBody>
      </p:sp>
      <p:pic>
        <p:nvPicPr>
          <p:cNvPr id="9" name="Picture Placeholder 8" descr="A journal entry is given in a journal form. March 7 is the date indicated. Accounts Payable—Maxim Systems is debited—with 900 shown in the Debit column. Inventory is credited—with 900 shown in the Credit column. A journal entry explanation is given below the journal entry: Debit Memo No. 18."/>
          <p:cNvPicPr>
            <a:picLocks noGrp="1" noChangeAspect="1"/>
          </p:cNvPicPr>
          <p:nvPr>
            <p:ph type="pic" sz="quarter" idx="4294967295"/>
          </p:nvPr>
        </p:nvPicPr>
        <p:blipFill>
          <a:blip r:embed="rId3"/>
          <a:stretch>
            <a:fillRect/>
          </a:stretch>
        </p:blipFill>
        <p:spPr>
          <a:xfrm>
            <a:off x="498675" y="3259112"/>
            <a:ext cx="8146651" cy="1263414"/>
          </a:xfrm>
          <a:prstGeom prst="rect">
            <a:avLst/>
          </a:prstGeom>
        </p:spPr>
      </p:pic>
    </p:spTree>
    <p:extLst>
      <p:ext uri="{BB962C8B-B14F-4D97-AF65-F5344CB8AC3E}">
        <p14:creationId xmlns:p14="http://schemas.microsoft.com/office/powerpoint/2010/main" val="3065592734"/>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Purchases Returns and Allowances</a:t>
            </a:r>
            <a:r>
              <a:rPr lang="en-US" baseline="0" dirty="0">
                <a:latin typeface="Arial" pitchFamily="34" charset="0"/>
                <a:cs typeface="Arial" pitchFamily="34" charset="0"/>
              </a:rPr>
              <a:t> </a:t>
            </a:r>
            <a:r>
              <a:rPr lang="en-US" dirty="0">
                <a:latin typeface="Arial" pitchFamily="34" charset="0"/>
                <a:cs typeface="Arial" pitchFamily="34" charset="0"/>
              </a:rPr>
              <a:t>(4 of 5)</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Before paying an invoice, a buyer may return inventory or be granted a price allowance for an invoice with a purchase discount.</a:t>
            </a:r>
          </a:p>
          <a:p>
            <a:pPr lvl="1"/>
            <a:r>
              <a:rPr lang="en-US" dirty="0">
                <a:latin typeface="Arial" pitchFamily="34" charset="0"/>
                <a:cs typeface="Arial" pitchFamily="34" charset="0"/>
              </a:rPr>
              <a:t>In this case, the amount of the return is recorded at its invoice amount less the discount.</a:t>
            </a:r>
          </a:p>
          <a:p>
            <a:r>
              <a:rPr lang="en-US" dirty="0">
                <a:latin typeface="Arial" pitchFamily="34" charset="0"/>
                <a:cs typeface="Arial" pitchFamily="34" charset="0"/>
              </a:rPr>
              <a:t>Assume the following data concerning a purchase of inventory by NetSolutions on May 2:</a:t>
            </a:r>
          </a:p>
          <a:p>
            <a:pPr lvl="1"/>
            <a:r>
              <a:rPr lang="en-US" dirty="0">
                <a:latin typeface="Arial" pitchFamily="34" charset="0"/>
                <a:cs typeface="Arial" pitchFamily="34" charset="0"/>
              </a:rPr>
              <a:t>May 2. Purchased $5,000 of inventory on account from Delta Data Link, terms 2/10, n/30.</a:t>
            </a:r>
          </a:p>
        </p:txBody>
      </p:sp>
    </p:spTree>
    <p:extLst>
      <p:ext uri="{BB962C8B-B14F-4D97-AF65-F5344CB8AC3E}">
        <p14:creationId xmlns:p14="http://schemas.microsoft.com/office/powerpoint/2010/main" val="1952645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Purchases Returns and Allowances (5 of 5)</a:t>
            </a:r>
          </a:p>
        </p:txBody>
      </p:sp>
      <p:sp>
        <p:nvSpPr>
          <p:cNvPr id="4" name="Content Placeholder 3"/>
          <p:cNvSpPr>
            <a:spLocks noGrp="1"/>
          </p:cNvSpPr>
          <p:nvPr>
            <p:ph idx="1"/>
          </p:nvPr>
        </p:nvSpPr>
        <p:spPr>
          <a:xfrm>
            <a:off x="228600" y="1266373"/>
            <a:ext cx="8763000" cy="2590800"/>
          </a:xfrm>
        </p:spPr>
        <p:txBody>
          <a:bodyPr/>
          <a:lstStyle/>
          <a:p>
            <a:pPr lvl="1"/>
            <a:r>
              <a:rPr lang="en-US" dirty="0"/>
              <a:t>May 4. Returned $1,000 of the inventory purchased on May 2.</a:t>
            </a:r>
          </a:p>
          <a:p>
            <a:pPr lvl="1"/>
            <a:r>
              <a:rPr lang="en-US" dirty="0"/>
              <a:t>May 12. Paid for the purchase of May 2 less the return and discount.</a:t>
            </a:r>
          </a:p>
          <a:p>
            <a:pPr marL="457200" lvl="1">
              <a:buFont typeface="Arial" pitchFamily="34" charset="0"/>
              <a:buChar char="•"/>
            </a:pPr>
            <a:r>
              <a:rPr lang="en-US" sz="2600" dirty="0"/>
              <a:t>NetSolutions would record these transactions as follows:</a:t>
            </a:r>
          </a:p>
        </p:txBody>
      </p:sp>
      <p:pic>
        <p:nvPicPr>
          <p:cNvPr id="11" name="Picture Placeholder 1" descr="Three journal entries are given in a journal form.&#10;&#10;In the first entry, May 2 is the date indicated. Inventory is debited—with 4,900 shown in the Debit column. Accounts Payable—Delta Data Link is credited—with 4,900 shown in the Credit column. A journal entry explanation and supporting computation is given below the journal entry: Purchased inventory. [$5,000 – ($5,000 × 2%)].&#10;&#10;In the second entry, May 4 is the date indicated. Accounts Payable—Delta Data Link is debited—with 980 shown in the Debit column. Inventory is credited—with 980 shown in the Credit column. A journal entry explanation and supporting computation is given below the journal entry: Returned portion of merchandise purchased. [$1,000 – ($1,000 × 2%)].&#10;&#10;In the third entry, May 12 is the date indicated. Accounts Payable—Delta Data Link is debited—with 3,920 shown in the Debit column. Cash is credited—with 3,920 shown in the Credit column. A supporting computation is given below the journal entry: ($4,900 – $980)."/>
          <p:cNvPicPr>
            <a:picLocks noGrp="1" noChangeAspect="1"/>
          </p:cNvPicPr>
          <p:nvPr>
            <p:ph type="pic" sz="quarter" idx="4294967295"/>
          </p:nvPr>
        </p:nvPicPr>
        <p:blipFill>
          <a:blip r:embed="rId3"/>
          <a:stretch>
            <a:fillRect/>
          </a:stretch>
        </p:blipFill>
        <p:spPr>
          <a:xfrm>
            <a:off x="2515938" y="4026274"/>
            <a:ext cx="4112125" cy="2008366"/>
          </a:xfrm>
          <a:prstGeom prst="rect">
            <a:avLst/>
          </a:prstGeom>
        </p:spPr>
      </p:pic>
    </p:spTree>
    <p:extLst>
      <p:ext uri="{BB962C8B-B14F-4D97-AF65-F5344CB8AC3E}">
        <p14:creationId xmlns:p14="http://schemas.microsoft.com/office/powerpoint/2010/main" val="234271591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lstStyle/>
          <a:p>
            <a:r>
              <a:rPr lang="en-US" dirty="0">
                <a:latin typeface="Arial" pitchFamily="34" charset="0"/>
                <a:cs typeface="Arial" pitchFamily="34" charset="0"/>
              </a:rPr>
              <a:t>Nature of Retail</a:t>
            </a:r>
            <a:r>
              <a:rPr lang="en-US" dirty="0">
                <a:solidFill>
                  <a:srgbClr val="FF0000"/>
                </a:solidFill>
                <a:latin typeface="Arial" pitchFamily="34" charset="0"/>
                <a:cs typeface="Arial" pitchFamily="34" charset="0"/>
              </a:rPr>
              <a:t> </a:t>
            </a:r>
            <a:r>
              <a:rPr lang="en-US" dirty="0">
                <a:latin typeface="Arial" pitchFamily="34" charset="0"/>
                <a:cs typeface="Arial" pitchFamily="34" charset="0"/>
              </a:rPr>
              <a:t>Businesses</a:t>
            </a:r>
          </a:p>
        </p:txBody>
      </p:sp>
      <p:sp>
        <p:nvSpPr>
          <p:cNvPr id="14339" name="Content Placeholder 7"/>
          <p:cNvSpPr>
            <a:spLocks noGrp="1"/>
          </p:cNvSpPr>
          <p:nvPr>
            <p:ph idx="1"/>
          </p:nvPr>
        </p:nvSpPr>
        <p:spPr/>
        <p:txBody>
          <a:bodyPr>
            <a:noAutofit/>
          </a:bodyPr>
          <a:lstStyle/>
          <a:p>
            <a:r>
              <a:rPr lang="en-US" dirty="0">
                <a:latin typeface="Arial" pitchFamily="34" charset="0"/>
                <a:cs typeface="Arial" pitchFamily="34" charset="0"/>
              </a:rPr>
              <a:t>The </a:t>
            </a:r>
            <a:r>
              <a:rPr lang="en-US" dirty="0">
                <a:solidFill>
                  <a:srgbClr val="000000"/>
                </a:solidFill>
                <a:latin typeface="Arial" pitchFamily="34" charset="0"/>
                <a:cs typeface="Arial" pitchFamily="34" charset="0"/>
              </a:rPr>
              <a:t>activities of a service business differ from those of a retail business.</a:t>
            </a:r>
          </a:p>
          <a:p>
            <a:pPr lvl="1"/>
            <a:r>
              <a:rPr lang="en-US" dirty="0">
                <a:solidFill>
                  <a:srgbClr val="000000"/>
                </a:solidFill>
                <a:latin typeface="Arial" pitchFamily="34" charset="0"/>
                <a:cs typeface="Arial" pitchFamily="34" charset="0"/>
              </a:rPr>
              <a:t>These differences are reflected in the operating cycles of a service and retail </a:t>
            </a:r>
            <a:r>
              <a:rPr lang="en-US" dirty="0">
                <a:latin typeface="Arial" pitchFamily="34" charset="0"/>
                <a:cs typeface="Arial" pitchFamily="34" charset="0"/>
              </a:rPr>
              <a:t>business as well as in their financial statements.</a:t>
            </a:r>
          </a:p>
        </p:txBody>
      </p:sp>
    </p:spTree>
    <p:extLst>
      <p:ext uri="{BB962C8B-B14F-4D97-AF65-F5344CB8AC3E}">
        <p14:creationId xmlns:p14="http://schemas.microsoft.com/office/powerpoint/2010/main" val="2052169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Check Up Corner: Purchases Transactions (1 of 2)</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On August 10, Knopfler Company purchased inventory on account from Fray Co. for $11,500, </a:t>
            </a:r>
            <a:r>
              <a:rPr lang="en-US" dirty="0">
                <a:solidFill>
                  <a:srgbClr val="000000"/>
                </a:solidFill>
                <a:latin typeface="Arial" pitchFamily="34" charset="0"/>
                <a:cs typeface="Arial" pitchFamily="34" charset="0"/>
              </a:rPr>
              <a:t>terms 2/10, n/30.</a:t>
            </a:r>
          </a:p>
          <a:p>
            <a:r>
              <a:rPr lang="en-US" dirty="0">
                <a:solidFill>
                  <a:srgbClr val="000000"/>
                </a:solidFill>
                <a:latin typeface="Arial" pitchFamily="34" charset="0"/>
                <a:cs typeface="Arial" pitchFamily="34" charset="0"/>
              </a:rPr>
              <a:t>Knopfler returned inventory with an invoice amount of $2,500 on August 14 and received full credit.</a:t>
            </a:r>
          </a:p>
          <a:p>
            <a:r>
              <a:rPr lang="en-US" dirty="0">
                <a:solidFill>
                  <a:srgbClr val="000000"/>
                </a:solidFill>
                <a:latin typeface="Arial" pitchFamily="34" charset="0"/>
                <a:cs typeface="Arial" pitchFamily="34" charset="0"/>
              </a:rPr>
              <a:t>Journalize Knopfler’s entries for (a) the purchase, (b) the return, and (c) the payment of the invoice on August 18.</a:t>
            </a:r>
          </a:p>
        </p:txBody>
      </p:sp>
    </p:spTree>
    <p:extLst>
      <p:ext uri="{BB962C8B-B14F-4D97-AF65-F5344CB8AC3E}">
        <p14:creationId xmlns:p14="http://schemas.microsoft.com/office/powerpoint/2010/main" val="1695327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Check Up Corner: Purchases Transactions (2 of 2)</a:t>
            </a:r>
          </a:p>
        </p:txBody>
      </p:sp>
      <p:pic>
        <p:nvPicPr>
          <p:cNvPr id="12" name="Picture 2" descr="Prior to the solutions, a note regarding the problem explains: The discount terms of 2/10 mean that the seller will reduce the amount due by 2% if the buyer pays within 10 days.&#10;&#10;Solution a: A journal entry is given in journal form for August 10. Inventory is debited—with 11,270 shown in the Debit column. Accounts Payable—Fray Co. is credited—with 11,270 shown in the Credit column. A bracket points from this entry to a note in the right margin that says: Inventory is debited and Accounts Payable is credited for the net purchase price: $11,500 minus ($11,500 times 2% discount) set in parentheses.&#10;&#10;Solution b: A journal entry is given in journal form for August 14. Accounts Payable—Fray Co. is debited—with 2,450 shown in the Debit column. Inventory is credited—with 2,450 shown in the Credit column. A bracket points from this entry to a note in the right margin that says: The return reduces Inventory and Accounts Payable and is recorded at the invoice amount less the applicable discount: $2,500 minus ($2,500 times 2%) set in parentheses.&#10;&#10;Solution c: A journal entry is given in journal form for August 18. Accounts Payable—Fray Co. is debited—with 8,820 shown in the Debit column. Cash is credited—with 8,820 shown in the Credit column. A bracket points from this entry to a note in the right margin that says: The remaining account payable ($11,270 minus $2,450) set in parentheses is paid in cash within the 10-day discount period. A note below the entry points to Aug. 18 and explains: The account payable was paid in cash within the 10-day discount period."/>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402473" y="2020402"/>
            <a:ext cx="8339055" cy="331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83888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Sales Transactions</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Revenue from merchandise sales is usually recorded as </a:t>
            </a:r>
            <a:r>
              <a:rPr lang="en-US" i="1" dirty="0">
                <a:latin typeface="Arial" pitchFamily="34" charset="0"/>
                <a:cs typeface="Arial" pitchFamily="34" charset="0"/>
              </a:rPr>
              <a:t>Sales</a:t>
            </a:r>
            <a:r>
              <a:rPr lang="en-US" dirty="0">
                <a:latin typeface="Arial" pitchFamily="34" charset="0"/>
                <a:cs typeface="Arial" pitchFamily="34" charset="0"/>
              </a:rPr>
              <a:t>.</a:t>
            </a:r>
          </a:p>
          <a:p>
            <a:pPr lvl="1"/>
            <a:r>
              <a:rPr lang="en-US" dirty="0">
                <a:latin typeface="Arial" pitchFamily="34" charset="0"/>
                <a:cs typeface="Arial" pitchFamily="34" charset="0"/>
              </a:rPr>
              <a:t>Sometimes a business may use the title </a:t>
            </a:r>
            <a:r>
              <a:rPr lang="en-US" i="1" dirty="0">
                <a:latin typeface="Arial" pitchFamily="34" charset="0"/>
                <a:cs typeface="Arial" pitchFamily="34" charset="0"/>
              </a:rPr>
              <a:t>Sales of Merchandise</a:t>
            </a:r>
            <a:r>
              <a:rPr lang="en-US" dirty="0">
                <a:latin typeface="Arial" pitchFamily="34" charset="0"/>
                <a:cs typeface="Arial" pitchFamily="34" charset="0"/>
              </a:rPr>
              <a:t>.</a:t>
            </a:r>
          </a:p>
        </p:txBody>
      </p:sp>
    </p:spTree>
    <p:extLst>
      <p:ext uri="{BB962C8B-B14F-4D97-AF65-F5344CB8AC3E}">
        <p14:creationId xmlns:p14="http://schemas.microsoft.com/office/powerpoint/2010/main" val="1136234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Cash Sales (1 of 7)</a:t>
            </a:r>
          </a:p>
        </p:txBody>
      </p:sp>
      <p:sp>
        <p:nvSpPr>
          <p:cNvPr id="3" name="Content Placeholder 2"/>
          <p:cNvSpPr>
            <a:spLocks noGrp="1"/>
          </p:cNvSpPr>
          <p:nvPr>
            <p:ph idx="1"/>
          </p:nvPr>
        </p:nvSpPr>
        <p:spPr/>
        <p:txBody>
          <a:bodyPr>
            <a:noAutofit/>
          </a:bodyPr>
          <a:lstStyle/>
          <a:p>
            <a:r>
              <a:rPr lang="en-US" dirty="0">
                <a:latin typeface="Arial" pitchFamily="34" charset="0"/>
                <a:cs typeface="Arial" pitchFamily="34" charset="0"/>
              </a:rPr>
              <a:t>Assume that on March 3, </a:t>
            </a:r>
            <a:r>
              <a:rPr lang="en-US" dirty="0" err="1">
                <a:latin typeface="Arial" pitchFamily="34" charset="0"/>
                <a:cs typeface="Arial" pitchFamily="34" charset="0"/>
              </a:rPr>
              <a:t>NetSolutions</a:t>
            </a:r>
            <a:r>
              <a:rPr lang="en-US" dirty="0">
                <a:latin typeface="Arial" pitchFamily="34" charset="0"/>
                <a:cs typeface="Arial" pitchFamily="34" charset="0"/>
              </a:rPr>
              <a:t> sells merchandise for $1,800. These cash sales are recorded as follows:</a:t>
            </a:r>
          </a:p>
        </p:txBody>
      </p:sp>
      <p:pic>
        <p:nvPicPr>
          <p:cNvPr id="12" name="Picture 2" descr="A journal entry is given in a journal form. March 3, 20Y8, is the date indicated. Cash is debited—with 1,800 shown in the Debit column. Sales is credited—with 1,800 shown in the Credit column. A journal entry explanation is given below the journal entry: To record cash sales."/>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636347" y="3804547"/>
            <a:ext cx="7871307" cy="107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85078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Cash Sales (2 of 7)</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Using the perpetual inventory system, the cost of goods sold and the decrease in inventory are also recorded.</a:t>
            </a:r>
          </a:p>
          <a:p>
            <a:pPr lvl="1"/>
            <a:r>
              <a:rPr lang="en-US" dirty="0">
                <a:latin typeface="Arial" pitchFamily="34" charset="0"/>
                <a:cs typeface="Arial" pitchFamily="34" charset="0"/>
              </a:rPr>
              <a:t>In this way, the inventory account indicates the amount of inventory on hand (not sold).</a:t>
            </a:r>
          </a:p>
        </p:txBody>
      </p:sp>
    </p:spTree>
    <p:extLst>
      <p:ext uri="{BB962C8B-B14F-4D97-AF65-F5344CB8AC3E}">
        <p14:creationId xmlns:p14="http://schemas.microsoft.com/office/powerpoint/2010/main" val="4257282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Cash Sales (3 of 7)</a:t>
            </a:r>
          </a:p>
        </p:txBody>
      </p:sp>
      <p:sp>
        <p:nvSpPr>
          <p:cNvPr id="3" name="Content Placeholder 2"/>
          <p:cNvSpPr>
            <a:spLocks noGrp="1"/>
          </p:cNvSpPr>
          <p:nvPr>
            <p:ph idx="1"/>
          </p:nvPr>
        </p:nvSpPr>
        <p:spPr/>
        <p:txBody>
          <a:bodyPr>
            <a:noAutofit/>
          </a:bodyPr>
          <a:lstStyle/>
          <a:p>
            <a:r>
              <a:rPr lang="en-US" dirty="0">
                <a:latin typeface="Arial" pitchFamily="34" charset="0"/>
                <a:cs typeface="Arial" pitchFamily="34" charset="0"/>
              </a:rPr>
              <a:t>Assume that the cost of goods sold on March 3 is $1,200. The entry to record the cost of goods sold and the decrease in the inventory is as follows:</a:t>
            </a:r>
          </a:p>
        </p:txBody>
      </p:sp>
      <p:pic>
        <p:nvPicPr>
          <p:cNvPr id="9" name="Picture Placeholder 8" descr="A journal entry is given in a journal form. March 3 is the date indicated. Cost of Goods Sold is debited—with 1,200 shown in the Debit column. Inventory is credited—with 1,200 shown in the Credit column. A journal entry explanation is given below the journal entry: To record the cost of goods sold."/>
          <p:cNvPicPr>
            <a:picLocks noGrp="1" noChangeAspect="1"/>
          </p:cNvPicPr>
          <p:nvPr>
            <p:ph type="pic" sz="quarter" idx="4294967295"/>
          </p:nvPr>
        </p:nvPicPr>
        <p:blipFill>
          <a:blip r:embed="rId3"/>
          <a:stretch>
            <a:fillRect/>
          </a:stretch>
        </p:blipFill>
        <p:spPr>
          <a:xfrm>
            <a:off x="586643" y="3429000"/>
            <a:ext cx="7970714" cy="1228243"/>
          </a:xfrm>
          <a:prstGeom prst="rect">
            <a:avLst/>
          </a:prstGeom>
        </p:spPr>
      </p:pic>
    </p:spTree>
    <p:extLst>
      <p:ext uri="{BB962C8B-B14F-4D97-AF65-F5344CB8AC3E}">
        <p14:creationId xmlns:p14="http://schemas.microsoft.com/office/powerpoint/2010/main" val="4201602101"/>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Cash Sales (4 of 7)</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Sales may be made to customers using credit cards such as MasterCard or VISA.</a:t>
            </a:r>
          </a:p>
          <a:p>
            <a:pPr lvl="1"/>
            <a:r>
              <a:rPr lang="en-US" dirty="0">
                <a:latin typeface="Arial" pitchFamily="34" charset="0"/>
                <a:cs typeface="Arial" pitchFamily="34" charset="0"/>
              </a:rPr>
              <a:t>Such sales are recorded as cash sales.</a:t>
            </a:r>
          </a:p>
          <a:p>
            <a:pPr lvl="2"/>
            <a:r>
              <a:rPr lang="en-US" dirty="0">
                <a:latin typeface="Arial" pitchFamily="34" charset="0"/>
                <a:cs typeface="Arial" pitchFamily="34" charset="0"/>
              </a:rPr>
              <a:t>This is because these sales are normally processed by a clearinghouse that contacts the bank that issued the card. The issuing bank then electronically transfers cash directly to the retailer’s bank account. Thus, the retailer normally receives cash within a few days of making the credit card sale.</a:t>
            </a:r>
          </a:p>
        </p:txBody>
      </p:sp>
    </p:spTree>
    <p:extLst>
      <p:ext uri="{BB962C8B-B14F-4D97-AF65-F5344CB8AC3E}">
        <p14:creationId xmlns:p14="http://schemas.microsoft.com/office/powerpoint/2010/main" val="878363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Cash Sales (5 of 7)</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If customers use MasterCards to pay for their purchases, the sales would be recorded as shown in the March 3 entry on slide </a:t>
            </a:r>
            <a:r>
              <a:rPr lang="en-US" dirty="0">
                <a:solidFill>
                  <a:srgbClr val="000000"/>
                </a:solidFill>
                <a:latin typeface="Arial" pitchFamily="34" charset="0"/>
                <a:cs typeface="Arial" pitchFamily="34" charset="0"/>
              </a:rPr>
              <a:t>41</a:t>
            </a:r>
            <a:r>
              <a:rPr lang="en-US" dirty="0">
                <a:latin typeface="Arial" pitchFamily="34" charset="0"/>
                <a:cs typeface="Arial" pitchFamily="34" charset="0"/>
              </a:rPr>
              <a:t>.</a:t>
            </a:r>
          </a:p>
        </p:txBody>
      </p:sp>
    </p:spTree>
    <p:extLst>
      <p:ext uri="{BB962C8B-B14F-4D97-AF65-F5344CB8AC3E}">
        <p14:creationId xmlns:p14="http://schemas.microsoft.com/office/powerpoint/2010/main" val="4217427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Cash Sales (6 of 7)</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Any processing fees charged by the clearinghouse or issuing bank are periodically recorded as an expense.</a:t>
            </a:r>
          </a:p>
          <a:p>
            <a:pPr lvl="1"/>
            <a:r>
              <a:rPr lang="en-US" dirty="0">
                <a:latin typeface="Arial" pitchFamily="34" charset="0"/>
                <a:cs typeface="Arial" pitchFamily="34" charset="0"/>
              </a:rPr>
              <a:t>This expense is normally reported on the income statement as an administrative expense.</a:t>
            </a:r>
          </a:p>
        </p:txBody>
      </p:sp>
    </p:spTree>
    <p:extLst>
      <p:ext uri="{BB962C8B-B14F-4D97-AF65-F5344CB8AC3E}">
        <p14:creationId xmlns:p14="http://schemas.microsoft.com/office/powerpoint/2010/main" val="1216861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Cash Sales (7 of 7)</a:t>
            </a:r>
          </a:p>
        </p:txBody>
      </p:sp>
      <p:sp>
        <p:nvSpPr>
          <p:cNvPr id="3" name="Content Placeholder 2"/>
          <p:cNvSpPr>
            <a:spLocks noGrp="1"/>
          </p:cNvSpPr>
          <p:nvPr>
            <p:ph idx="1"/>
          </p:nvPr>
        </p:nvSpPr>
        <p:spPr/>
        <p:txBody>
          <a:bodyPr>
            <a:noAutofit/>
          </a:bodyPr>
          <a:lstStyle/>
          <a:p>
            <a:r>
              <a:rPr lang="en-US" dirty="0">
                <a:latin typeface="Arial" pitchFamily="34" charset="0"/>
                <a:cs typeface="Arial" pitchFamily="34" charset="0"/>
              </a:rPr>
              <a:t>Assume that NetSolutions paid credit card processing fees of $4,150 on March 31. These fees would be recorded as follows:</a:t>
            </a:r>
          </a:p>
        </p:txBody>
      </p:sp>
      <p:pic>
        <p:nvPicPr>
          <p:cNvPr id="9" name="Picture Placeholder 8" descr="A journal entry is given in a journal form. March 31 is the date indicated. Credit Card Expense is debited—with 4,150 shown in the Debit column. Cash is credited—with 4,150 shown in the Credit column. A journal entry explanation is given below the journal entry: To record service charges on credit card sales for the month."/>
          <p:cNvPicPr>
            <a:picLocks noGrp="1" noChangeAspect="1"/>
          </p:cNvPicPr>
          <p:nvPr>
            <p:ph type="pic" sz="quarter" idx="4294967295"/>
          </p:nvPr>
        </p:nvPicPr>
        <p:blipFill>
          <a:blip r:embed="rId3"/>
          <a:stretch>
            <a:fillRect/>
          </a:stretch>
        </p:blipFill>
        <p:spPr>
          <a:xfrm>
            <a:off x="621012" y="3627102"/>
            <a:ext cx="7901977" cy="1485755"/>
          </a:xfrm>
          <a:prstGeom prst="rect">
            <a:avLst/>
          </a:prstGeom>
        </p:spPr>
      </p:pic>
    </p:spTree>
    <p:extLst>
      <p:ext uri="{BB962C8B-B14F-4D97-AF65-F5344CB8AC3E}">
        <p14:creationId xmlns:p14="http://schemas.microsoft.com/office/powerpoint/2010/main" val="37712517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Operating Cycle (1 of 2)</a:t>
            </a:r>
          </a:p>
        </p:txBody>
      </p:sp>
      <p:sp>
        <p:nvSpPr>
          <p:cNvPr id="14339" name="Content Placeholder 7"/>
          <p:cNvSpPr>
            <a:spLocks noGrp="1"/>
          </p:cNvSpPr>
          <p:nvPr>
            <p:ph idx="1"/>
          </p:nvPr>
        </p:nvSpPr>
        <p:spPr/>
        <p:txBody>
          <a:bodyPr>
            <a:noAutofit/>
          </a:bodyPr>
          <a:lstStyle/>
          <a:p>
            <a:pPr>
              <a:defRPr/>
            </a:pPr>
            <a:r>
              <a:rPr lang="en-US" dirty="0">
                <a:latin typeface="Arial" pitchFamily="34" charset="0"/>
                <a:cs typeface="Arial" pitchFamily="34" charset="0"/>
              </a:rPr>
              <a:t>The </a:t>
            </a:r>
            <a:r>
              <a:rPr lang="en-US" b="1" dirty="0">
                <a:latin typeface="Arial" pitchFamily="34" charset="0"/>
                <a:cs typeface="Arial" pitchFamily="34" charset="0"/>
              </a:rPr>
              <a:t>operating cycle</a:t>
            </a:r>
            <a:r>
              <a:rPr lang="en-US" dirty="0">
                <a:latin typeface="Arial" pitchFamily="34" charset="0"/>
                <a:cs typeface="Arial" pitchFamily="34" charset="0"/>
              </a:rPr>
              <a:t> is the process by which a company spends cash, generates revenues, and receives cash from customers.</a:t>
            </a:r>
          </a:p>
          <a:p>
            <a:pPr>
              <a:defRPr/>
            </a:pPr>
            <a:r>
              <a:rPr lang="en-US" dirty="0">
                <a:latin typeface="Arial" pitchFamily="34" charset="0"/>
                <a:cs typeface="Arial" pitchFamily="34" charset="0"/>
              </a:rPr>
              <a:t>The operating cycle of a service and retail business differs in that a retail business must purchase merchandise for sale to customers.</a:t>
            </a:r>
          </a:p>
        </p:txBody>
      </p:sp>
    </p:spTree>
    <p:extLst>
      <p:ext uri="{BB962C8B-B14F-4D97-AF65-F5344CB8AC3E}">
        <p14:creationId xmlns:p14="http://schemas.microsoft.com/office/powerpoint/2010/main" val="3864060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Sales on Account</a:t>
            </a:r>
          </a:p>
        </p:txBody>
      </p:sp>
      <p:sp>
        <p:nvSpPr>
          <p:cNvPr id="3" name="Content Placeholder 2"/>
          <p:cNvSpPr>
            <a:spLocks noGrp="1"/>
          </p:cNvSpPr>
          <p:nvPr>
            <p:ph idx="1"/>
          </p:nvPr>
        </p:nvSpPr>
        <p:spPr>
          <a:xfrm>
            <a:off x="228600" y="1295401"/>
            <a:ext cx="8763000" cy="990599"/>
          </a:xfrm>
        </p:spPr>
        <p:txBody>
          <a:bodyPr>
            <a:noAutofit/>
          </a:bodyPr>
          <a:lstStyle/>
          <a:p>
            <a:r>
              <a:rPr lang="en-US" dirty="0">
                <a:latin typeface="Arial" pitchFamily="34" charset="0"/>
                <a:cs typeface="Arial" pitchFamily="34" charset="0"/>
              </a:rPr>
              <a:t>NetSolutions sold merchandise on account for $18,000. The cost of goods sold was $10,800.</a:t>
            </a:r>
          </a:p>
        </p:txBody>
      </p:sp>
      <p:pic>
        <p:nvPicPr>
          <p:cNvPr id="12" name="Picture 2" descr="Two journal entries are given in a journal form.&#10;&#10;In the first entry, March 10 is the date indicated. Accounts Receivable—Digital Technologies is debited—with 18,000 shown in the Debit column. Sales is credited—with 18,000 shown in the Credit column. A journal entry explanation is given below the journal entry: Invoice No. 7172.&#10;&#10;In the second entry, March 10 is the date indicated. Cost of Goods Sold is debited—with 10,800 shown in the Debit column. Inventory is credited—with 10,800 shown in the Credit column. A journal entry explanation is given below the journal entry: Cost of merchandise sold on Invoice No. 7172."/>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596990" y="2988444"/>
            <a:ext cx="7950020" cy="21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160103"/>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Customer Discounts (1 of 6)</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A seller may grant customers a variety of discounts, called </a:t>
            </a:r>
            <a:r>
              <a:rPr lang="en-US" b="1" dirty="0">
                <a:latin typeface="Arial" pitchFamily="34" charset="0"/>
                <a:cs typeface="Arial" pitchFamily="34" charset="0"/>
              </a:rPr>
              <a:t>customer discounts</a:t>
            </a:r>
            <a:r>
              <a:rPr lang="en-US" dirty="0">
                <a:latin typeface="Arial" pitchFamily="34" charset="0"/>
                <a:cs typeface="Arial" pitchFamily="34" charset="0"/>
              </a:rPr>
              <a:t>, as incentives to encourage customers to act in a way benefiting the seller.</a:t>
            </a:r>
          </a:p>
          <a:p>
            <a:pPr lvl="1"/>
            <a:r>
              <a:rPr lang="en-US" dirty="0">
                <a:latin typeface="Arial" pitchFamily="34" charset="0"/>
                <a:cs typeface="Arial" pitchFamily="34" charset="0"/>
              </a:rPr>
              <a:t>For example, a seller may offer customer discounts to encourage customers to purchase in volume or order early.</a:t>
            </a:r>
          </a:p>
        </p:txBody>
      </p:sp>
    </p:spTree>
    <p:extLst>
      <p:ext uri="{BB962C8B-B14F-4D97-AF65-F5344CB8AC3E}">
        <p14:creationId xmlns:p14="http://schemas.microsoft.com/office/powerpoint/2010/main" val="898979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Customer Discounts (2 of 6)</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A </a:t>
            </a:r>
            <a:r>
              <a:rPr lang="en-US" b="1" dirty="0">
                <a:latin typeface="Arial" pitchFamily="34" charset="0"/>
                <a:cs typeface="Arial" pitchFamily="34" charset="0"/>
              </a:rPr>
              <a:t>sales discount </a:t>
            </a:r>
            <a:r>
              <a:rPr lang="en-US" dirty="0">
                <a:latin typeface="Arial" pitchFamily="34" charset="0"/>
                <a:cs typeface="Arial" pitchFamily="34" charset="0"/>
              </a:rPr>
              <a:t>encourages customers to pay their invoice early.</a:t>
            </a:r>
          </a:p>
          <a:p>
            <a:pPr lvl="1"/>
            <a:r>
              <a:rPr lang="en-US" dirty="0">
                <a:latin typeface="Arial" pitchFamily="34" charset="0"/>
                <a:cs typeface="Arial" pitchFamily="34" charset="0"/>
              </a:rPr>
              <a:t>For example, a seller may offer credit terms of 2/10, n/30, which provides a 2% sales discount if the invoice is paid within 10 days.</a:t>
            </a:r>
          </a:p>
        </p:txBody>
      </p:sp>
    </p:spTree>
    <p:extLst>
      <p:ext uri="{BB962C8B-B14F-4D97-AF65-F5344CB8AC3E}">
        <p14:creationId xmlns:p14="http://schemas.microsoft.com/office/powerpoint/2010/main" val="2719203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Customer Discounts (3 of 6)</a:t>
            </a:r>
          </a:p>
        </p:txBody>
      </p:sp>
      <p:sp>
        <p:nvSpPr>
          <p:cNvPr id="3" name="Content Placeholder 2"/>
          <p:cNvSpPr>
            <a:spLocks noGrp="1"/>
          </p:cNvSpPr>
          <p:nvPr>
            <p:ph idx="1"/>
          </p:nvPr>
        </p:nvSpPr>
        <p:spPr>
          <a:xfrm>
            <a:off x="228600" y="1295400"/>
            <a:ext cx="8763000" cy="1828799"/>
          </a:xfrm>
        </p:spPr>
        <p:txBody>
          <a:bodyPr>
            <a:noAutofit/>
          </a:bodyPr>
          <a:lstStyle/>
          <a:p>
            <a:r>
              <a:rPr lang="en-US" dirty="0">
                <a:latin typeface="Arial" pitchFamily="34" charset="0"/>
                <a:cs typeface="Arial" pitchFamily="34" charset="0"/>
              </a:rPr>
              <a:t>Assume that NetSolutions sold $18,000 of merchandise to Digital Technologies on March 10 with credit terms 2/10, n/30.</a:t>
            </a:r>
          </a:p>
          <a:p>
            <a:pPr lvl="1"/>
            <a:r>
              <a:rPr lang="en-US" dirty="0">
                <a:latin typeface="Arial" pitchFamily="34" charset="0"/>
                <a:cs typeface="Arial" pitchFamily="34" charset="0"/>
              </a:rPr>
              <a:t>The March 10 sale would be recorded as follows:</a:t>
            </a:r>
          </a:p>
        </p:txBody>
      </p:sp>
      <p:pic>
        <p:nvPicPr>
          <p:cNvPr id="9" name="Picture Placeholder 8" descr="A journal entry is given in a journal form. March 10 is the date indicated. Accounts Receivable—Digital Technologies is debited—with 17,640 shown in the Debit column. Sales is credited—with 17,640 shown in the Credit column. The following computation is shown to the right of the Sales account name: [$18,000 – ($18,000 × 2%)]."/>
          <p:cNvPicPr>
            <a:picLocks noGrp="1" noChangeAspect="1"/>
          </p:cNvPicPr>
          <p:nvPr>
            <p:ph type="pic" sz="quarter" idx="4294967295"/>
          </p:nvPr>
        </p:nvPicPr>
        <p:blipFill>
          <a:blip r:embed="rId3"/>
          <a:stretch>
            <a:fillRect/>
          </a:stretch>
        </p:blipFill>
        <p:spPr>
          <a:xfrm>
            <a:off x="581502" y="3948118"/>
            <a:ext cx="7980997" cy="971287"/>
          </a:xfrm>
          <a:prstGeom prst="rect">
            <a:avLst/>
          </a:prstGeom>
        </p:spPr>
      </p:pic>
    </p:spTree>
    <p:extLst>
      <p:ext uri="{BB962C8B-B14F-4D97-AF65-F5344CB8AC3E}">
        <p14:creationId xmlns:p14="http://schemas.microsoft.com/office/powerpoint/2010/main" val="1091311287"/>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Customer Discounts (4 of 6)</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The sale to Digital Technologies is recorded by NetSolutions at the most likely amount expected to be received, which is $17,640.</a:t>
            </a:r>
          </a:p>
          <a:p>
            <a:pPr lvl="1"/>
            <a:r>
              <a:rPr lang="en-US" dirty="0">
                <a:latin typeface="Arial" pitchFamily="34" charset="0"/>
                <a:cs typeface="Arial" pitchFamily="34" charset="0"/>
              </a:rPr>
              <a:t>This is the invoice amount of $18,000 less the sales discount of $360 ($18,000 X 2%).</a:t>
            </a:r>
          </a:p>
          <a:p>
            <a:r>
              <a:rPr lang="en-US" dirty="0">
                <a:latin typeface="Arial" pitchFamily="34" charset="0"/>
                <a:cs typeface="Arial" pitchFamily="34" charset="0"/>
              </a:rPr>
              <a:t>This method of recording sales discounts is called the </a:t>
            </a:r>
            <a:r>
              <a:rPr lang="en-US" b="1" dirty="0">
                <a:latin typeface="Arial" pitchFamily="34" charset="0"/>
                <a:cs typeface="Arial" pitchFamily="34" charset="0"/>
              </a:rPr>
              <a:t>net method</a:t>
            </a:r>
            <a:r>
              <a:rPr lang="en-US" dirty="0">
                <a:latin typeface="Arial" pitchFamily="34" charset="0"/>
                <a:cs typeface="Arial" pitchFamily="34" charset="0"/>
              </a:rPr>
              <a:t>.</a:t>
            </a:r>
          </a:p>
        </p:txBody>
      </p:sp>
    </p:spTree>
    <p:extLst>
      <p:ext uri="{BB962C8B-B14F-4D97-AF65-F5344CB8AC3E}">
        <p14:creationId xmlns:p14="http://schemas.microsoft.com/office/powerpoint/2010/main" val="3847604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Customer Discounts (5 of 6)</a:t>
            </a:r>
          </a:p>
        </p:txBody>
      </p:sp>
      <p:sp>
        <p:nvSpPr>
          <p:cNvPr id="3" name="Content Placeholder 2"/>
          <p:cNvSpPr>
            <a:spLocks noGrp="1"/>
          </p:cNvSpPr>
          <p:nvPr>
            <p:ph idx="1"/>
          </p:nvPr>
        </p:nvSpPr>
        <p:spPr>
          <a:xfrm>
            <a:off x="228600" y="1295401"/>
            <a:ext cx="8763000" cy="990599"/>
          </a:xfrm>
        </p:spPr>
        <p:txBody>
          <a:bodyPr>
            <a:noAutofit/>
          </a:bodyPr>
          <a:lstStyle/>
          <a:p>
            <a:r>
              <a:rPr lang="en-US" dirty="0">
                <a:latin typeface="Arial" pitchFamily="34" charset="0"/>
                <a:cs typeface="Arial" pitchFamily="34" charset="0"/>
              </a:rPr>
              <a:t>The payment by Digital Technologies on March 19 is recorded as follows:</a:t>
            </a:r>
          </a:p>
        </p:txBody>
      </p:sp>
      <p:pic>
        <p:nvPicPr>
          <p:cNvPr id="10" name="Picture Placeholder 9" descr="A journal entry is given in a journal form. March 19 is the date indicated. Cash is debited—with 17,640 shown in the Debit column. Accounts Receivable—Digital Technologies is credited—with 17,640 shown in the Credit column."/>
          <p:cNvPicPr>
            <a:picLocks noGrp="1" noChangeAspect="1"/>
          </p:cNvPicPr>
          <p:nvPr>
            <p:ph type="pic" sz="quarter" idx="4294967295"/>
          </p:nvPr>
        </p:nvPicPr>
        <p:blipFill>
          <a:blip r:embed="rId3"/>
          <a:stretch>
            <a:fillRect/>
          </a:stretch>
        </p:blipFill>
        <p:spPr>
          <a:xfrm>
            <a:off x="623557" y="3729039"/>
            <a:ext cx="7896886" cy="961670"/>
          </a:xfrm>
          <a:prstGeom prst="rect">
            <a:avLst/>
          </a:prstGeom>
        </p:spPr>
      </p:pic>
    </p:spTree>
    <p:extLst>
      <p:ext uri="{BB962C8B-B14F-4D97-AF65-F5344CB8AC3E}">
        <p14:creationId xmlns:p14="http://schemas.microsoft.com/office/powerpoint/2010/main" val="4174739158"/>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Customer Discounts (6 of 6)</a:t>
            </a:r>
          </a:p>
        </p:txBody>
      </p:sp>
      <p:sp>
        <p:nvSpPr>
          <p:cNvPr id="3" name="Content Placeholder 2"/>
          <p:cNvSpPr>
            <a:spLocks noGrp="1"/>
          </p:cNvSpPr>
          <p:nvPr>
            <p:ph idx="1"/>
          </p:nvPr>
        </p:nvSpPr>
        <p:spPr>
          <a:xfrm>
            <a:off x="228600" y="1295400"/>
            <a:ext cx="8763000" cy="1904999"/>
          </a:xfrm>
        </p:spPr>
        <p:txBody>
          <a:bodyPr>
            <a:noAutofit/>
          </a:bodyPr>
          <a:lstStyle/>
          <a:p>
            <a:r>
              <a:rPr lang="en-US" dirty="0">
                <a:latin typeface="Arial" pitchFamily="34" charset="0"/>
                <a:cs typeface="Arial" pitchFamily="34" charset="0"/>
              </a:rPr>
              <a:t>If Digital Technologies did not pay within the discount period, NetSolutions would receive $18,000 and Sales would be credited for the amount of the discount.</a:t>
            </a:r>
          </a:p>
          <a:p>
            <a:r>
              <a:rPr lang="en-US" dirty="0">
                <a:latin typeface="Arial" pitchFamily="34" charset="0"/>
                <a:cs typeface="Arial" pitchFamily="34" charset="0"/>
              </a:rPr>
              <a:t>The payment would be recorded as:</a:t>
            </a:r>
          </a:p>
        </p:txBody>
      </p:sp>
      <p:pic>
        <p:nvPicPr>
          <p:cNvPr id="12" name="Picture 2" descr="A journal entry is given in a journal form. April 9 is the date indicated. Cash is debited—with 18,000 shown in the Debit column. Accounts Receivable—Digital Technologies is credited—with 17,640 shown in the Credit column. Sales is credited—with 360 shown in the Credit column."/>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744211" y="4073153"/>
            <a:ext cx="7655579" cy="106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372476"/>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Cash Refunds and Allowances (1 of 6)</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A buyer may receive merchandise that is defective, is damaged during shipment, or does not meet the buyer’s expectations.</a:t>
            </a:r>
          </a:p>
          <a:p>
            <a:pPr lvl="1"/>
            <a:r>
              <a:rPr lang="en-US" dirty="0">
                <a:latin typeface="Arial" pitchFamily="34" charset="0"/>
                <a:cs typeface="Arial" pitchFamily="34" charset="0"/>
              </a:rPr>
              <a:t>If the customer has already paid for the merchandise, the seller may pay the buyer a </a:t>
            </a:r>
            <a:r>
              <a:rPr lang="en-US" b="1" dirty="0">
                <a:latin typeface="Arial" pitchFamily="34" charset="0"/>
                <a:cs typeface="Arial" pitchFamily="34" charset="0"/>
              </a:rPr>
              <a:t>cash refund.</a:t>
            </a:r>
          </a:p>
          <a:p>
            <a:pPr lvl="1"/>
            <a:r>
              <a:rPr lang="en-US" dirty="0">
                <a:latin typeface="Arial" pitchFamily="34" charset="0"/>
                <a:cs typeface="Arial" pitchFamily="34" charset="0"/>
              </a:rPr>
              <a:t>If the customer purchased the merchandise on account, the seller may grant a </a:t>
            </a:r>
            <a:r>
              <a:rPr lang="en-US" b="1" dirty="0">
                <a:latin typeface="Arial" pitchFamily="34" charset="0"/>
                <a:cs typeface="Arial" pitchFamily="34" charset="0"/>
              </a:rPr>
              <a:t>customer allowance </a:t>
            </a:r>
            <a:r>
              <a:rPr lang="en-US" dirty="0">
                <a:latin typeface="Arial" pitchFamily="34" charset="0"/>
                <a:cs typeface="Arial" pitchFamily="34" charset="0"/>
              </a:rPr>
              <a:t>that reduces the accounts receivable owed on the original selling price.</a:t>
            </a:r>
          </a:p>
          <a:p>
            <a:pPr lvl="1"/>
            <a:r>
              <a:rPr lang="en-US" dirty="0">
                <a:latin typeface="Arial" pitchFamily="34" charset="0"/>
                <a:cs typeface="Arial" pitchFamily="34" charset="0"/>
              </a:rPr>
              <a:t>When this is done, the seller sends the buyer a </a:t>
            </a:r>
            <a:r>
              <a:rPr lang="en-US" b="1" dirty="0">
                <a:latin typeface="Arial" pitchFamily="34" charset="0"/>
                <a:cs typeface="Arial" pitchFamily="34" charset="0"/>
              </a:rPr>
              <a:t>credit memorandum</a:t>
            </a:r>
            <a:r>
              <a:rPr lang="en-US" dirty="0">
                <a:latin typeface="Arial" pitchFamily="34" charset="0"/>
                <a:cs typeface="Arial" pitchFamily="34" charset="0"/>
              </a:rPr>
              <a:t>, or </a:t>
            </a:r>
            <a:r>
              <a:rPr lang="en-US" b="1" dirty="0">
                <a:latin typeface="Arial" pitchFamily="34" charset="0"/>
                <a:cs typeface="Arial" pitchFamily="34" charset="0"/>
              </a:rPr>
              <a:t>credit memo</a:t>
            </a:r>
            <a:r>
              <a:rPr lang="en-US" dirty="0">
                <a:latin typeface="Arial" pitchFamily="34" charset="0"/>
                <a:cs typeface="Arial" pitchFamily="34" charset="0"/>
              </a:rPr>
              <a:t>, indicating its intent to credit the customer’s account receivable.</a:t>
            </a:r>
          </a:p>
        </p:txBody>
      </p:sp>
    </p:spTree>
    <p:extLst>
      <p:ext uri="{BB962C8B-B14F-4D97-AF65-F5344CB8AC3E}">
        <p14:creationId xmlns:p14="http://schemas.microsoft.com/office/powerpoint/2010/main" val="1328586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Cash Refunds and Allowances (2 of 6)</a:t>
            </a:r>
          </a:p>
        </p:txBody>
      </p:sp>
      <p:sp>
        <p:nvSpPr>
          <p:cNvPr id="3" name="Content Placeholder 2"/>
          <p:cNvSpPr>
            <a:spLocks noGrp="1"/>
          </p:cNvSpPr>
          <p:nvPr>
            <p:ph idx="1"/>
          </p:nvPr>
        </p:nvSpPr>
        <p:spPr>
          <a:xfrm>
            <a:off x="228600" y="1295400"/>
            <a:ext cx="8763000" cy="2590799"/>
          </a:xfrm>
        </p:spPr>
        <p:txBody>
          <a:bodyPr>
            <a:noAutofit/>
          </a:bodyPr>
          <a:lstStyle/>
          <a:p>
            <a:r>
              <a:rPr lang="en-US" dirty="0">
                <a:latin typeface="Arial" pitchFamily="34" charset="0"/>
                <a:cs typeface="Arial" pitchFamily="34" charset="0"/>
              </a:rPr>
              <a:t>Assume that on March 4, NetSolutions pays Blake &amp; Sons a refund of $900 for merchandise that was damaged in shipment. Blake &amp; Sons has agreed to keep the merchandise and make any necessary repairs. NetSolutions would record the payment of the refund as follows:</a:t>
            </a:r>
          </a:p>
        </p:txBody>
      </p:sp>
      <p:pic>
        <p:nvPicPr>
          <p:cNvPr id="9" name="Picture Placeholder 8" descr="A journal entry is given in a journal form. March 4 is the date indicated. Customer Refunds Payable is debited—with 900 shown in the Debit column. Cash is credited—with 900 shown in the Credit column."/>
          <p:cNvPicPr>
            <a:picLocks noGrp="1" noChangeAspect="1"/>
          </p:cNvPicPr>
          <p:nvPr>
            <p:ph type="pic" sz="quarter" idx="4294967295"/>
          </p:nvPr>
        </p:nvPicPr>
        <p:blipFill>
          <a:blip r:embed="rId3"/>
          <a:stretch>
            <a:fillRect/>
          </a:stretch>
        </p:blipFill>
        <p:spPr>
          <a:xfrm>
            <a:off x="660130" y="4464770"/>
            <a:ext cx="7823740" cy="957185"/>
          </a:xfrm>
          <a:prstGeom prst="rect">
            <a:avLst/>
          </a:prstGeom>
        </p:spPr>
      </p:pic>
    </p:spTree>
    <p:extLst>
      <p:ext uri="{BB962C8B-B14F-4D97-AF65-F5344CB8AC3E}">
        <p14:creationId xmlns:p14="http://schemas.microsoft.com/office/powerpoint/2010/main" val="335542957"/>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Cash Refunds and Allowances (3 of 6)</a:t>
            </a:r>
          </a:p>
        </p:txBody>
      </p:sp>
      <p:sp>
        <p:nvSpPr>
          <p:cNvPr id="3" name="Content Placeholder 2"/>
          <p:cNvSpPr>
            <a:spLocks noGrp="1"/>
          </p:cNvSpPr>
          <p:nvPr>
            <p:ph idx="1"/>
          </p:nvPr>
        </p:nvSpPr>
        <p:spPr/>
        <p:txBody>
          <a:bodyPr>
            <a:normAutofit/>
          </a:bodyPr>
          <a:lstStyle/>
          <a:p>
            <a:r>
              <a:rPr lang="en-US" b="1" dirty="0">
                <a:latin typeface="Arial" pitchFamily="34" charset="0"/>
                <a:cs typeface="Arial" pitchFamily="34" charset="0"/>
              </a:rPr>
              <a:t>Customer refunds payable </a:t>
            </a:r>
            <a:r>
              <a:rPr lang="en-US" dirty="0">
                <a:latin typeface="Arial" pitchFamily="34" charset="0"/>
                <a:cs typeface="Arial" pitchFamily="34" charset="0"/>
              </a:rPr>
              <a:t>is a liability account for estimated refunds that will be paid to customers in the future.</a:t>
            </a:r>
          </a:p>
          <a:p>
            <a:pPr lvl="1"/>
            <a:r>
              <a:rPr lang="en-US" dirty="0">
                <a:latin typeface="Arial" pitchFamily="34" charset="0"/>
                <a:cs typeface="Arial" pitchFamily="34" charset="0"/>
              </a:rPr>
              <a:t>It is recorded at the end of the accounting period as part of the adjusting process.</a:t>
            </a:r>
          </a:p>
        </p:txBody>
      </p:sp>
    </p:spTree>
    <p:extLst>
      <p:ext uri="{BB962C8B-B14F-4D97-AF65-F5344CB8AC3E}">
        <p14:creationId xmlns:p14="http://schemas.microsoft.com/office/powerpoint/2010/main" val="141655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latin typeface="Arial" pitchFamily="34" charset="0"/>
                <a:cs typeface="Arial" pitchFamily="34" charset="0"/>
              </a:rPr>
              <a:t>The Operating Cycle for a Retail Business</a:t>
            </a:r>
          </a:p>
        </p:txBody>
      </p:sp>
      <p:pic>
        <p:nvPicPr>
          <p:cNvPr id="12" name="Picture 2" descr="The operating cycle for a retail business is shown in the form of a circular flowchart.&#10;&#10;An oval shaded light blue and labeled The Operating Cycle is shown. On the outer edge of the oval is a circular flowchart. At the top of the flowchart, a computer graphic image of a stack of $20 bills is shown at the 12 o’clock position. To the right of the image, the word Cash is shown. To the right of the word Cash is a small purple arrow leading to a text box situated at the 2 o’clock position. The text box is shaded green and labeled Purchases of Merchandise. A small purple line leads from the text box to a computer graphic image of a delivery truck situated at the 4 o’clock position. The word Merchandise is shown on the side of the truck. A small purple arrow leads from the image of the truck to a text box situated at the 6 o’clock position. The text box is shaded yellow and labeled Sales. A small purple line leads from the text box to a computer graphic image of an open book situated at the 8 o’clock position. The words Accounts Receivable are shown on the image. A small purple arrow leads from the image of the open book to a text box situated at the 10 o’clock position. The text box is shaded blue and labeled Collection. A small purple arrow leads from the text box to the image of the stack of money at the 12 o’clock position."/>
          <p:cNvPicPr>
            <a:picLocks noGrp="1" noChangeAspect="1" noChangeArrowheads="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bwMode="auto">
          <a:xfrm>
            <a:off x="273673" y="2033561"/>
            <a:ext cx="8596655" cy="322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902243"/>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Cash Refunds and Allowances (4 of 6)</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In some cases, a customer who is due a refund has an outstanding account receivable balance.</a:t>
            </a:r>
          </a:p>
          <a:p>
            <a:pPr lvl="1"/>
            <a:r>
              <a:rPr lang="en-US" dirty="0">
                <a:latin typeface="Arial" pitchFamily="34" charset="0"/>
                <a:cs typeface="Arial" pitchFamily="34" charset="0"/>
              </a:rPr>
              <a:t>Instead of paying a cash refund, the seller may grant the customer an allowance against the customer’s account receivable.</a:t>
            </a:r>
          </a:p>
          <a:p>
            <a:pPr lvl="2"/>
            <a:r>
              <a:rPr lang="en-US" dirty="0">
                <a:latin typeface="Arial" pitchFamily="34" charset="0"/>
                <a:cs typeface="Arial" pitchFamily="34" charset="0"/>
              </a:rPr>
              <a:t>When this is done, the seller normally sends the buyer a </a:t>
            </a:r>
            <a:r>
              <a:rPr lang="en-US" b="1" dirty="0">
                <a:latin typeface="Arial" pitchFamily="34" charset="0"/>
                <a:cs typeface="Arial" pitchFamily="34" charset="0"/>
              </a:rPr>
              <a:t>credit memorandum</a:t>
            </a:r>
            <a:r>
              <a:rPr lang="en-US" dirty="0">
                <a:latin typeface="Arial" pitchFamily="34" charset="0"/>
                <a:cs typeface="Arial" pitchFamily="34" charset="0"/>
              </a:rPr>
              <a:t>, or </a:t>
            </a:r>
            <a:r>
              <a:rPr lang="en-US" b="1" dirty="0">
                <a:latin typeface="Arial" pitchFamily="34" charset="0"/>
                <a:cs typeface="Arial" pitchFamily="34" charset="0"/>
              </a:rPr>
              <a:t>credit memo</a:t>
            </a:r>
            <a:r>
              <a:rPr lang="en-US" dirty="0">
                <a:latin typeface="Arial" pitchFamily="34" charset="0"/>
                <a:cs typeface="Arial" pitchFamily="34" charset="0"/>
              </a:rPr>
              <a:t>, indicating its intent to credit the customer’s account receivable.</a:t>
            </a:r>
          </a:p>
        </p:txBody>
      </p:sp>
    </p:spTree>
    <p:extLst>
      <p:ext uri="{BB962C8B-B14F-4D97-AF65-F5344CB8AC3E}">
        <p14:creationId xmlns:p14="http://schemas.microsoft.com/office/powerpoint/2010/main" val="2285239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Cash Refunds and Allowances (5 of 6)</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Assume that instead of paying a cash refund to Blake &amp; Sons, NetSolutions granted Blake &amp; Sons a customer allowance of $900. NetSolutions notifies Blake &amp; Sons of the allowance by issuing the credit memo shown on the next slide.</a:t>
            </a:r>
          </a:p>
        </p:txBody>
      </p:sp>
    </p:spTree>
    <p:extLst>
      <p:ext uri="{BB962C8B-B14F-4D97-AF65-F5344CB8AC3E}">
        <p14:creationId xmlns:p14="http://schemas.microsoft.com/office/powerpoint/2010/main" val="38039736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Credit Memo</a:t>
            </a:r>
          </a:p>
        </p:txBody>
      </p:sp>
      <p:pic>
        <p:nvPicPr>
          <p:cNvPr id="12" name="Picture 2" descr="An example of a credit memo is shown. The memo contains text that is preprinted and fields that the seller has filled out. The memo is divided into three sections by tan horizontal lines that extend the length of the memo.&#10;&#10;At the top-center of the memo, the following name and address of the seller is shown in bold type on three lines: NetSolutions; 5101 Washington Ave., Cincinnati, OH 45227-5101. To the lower-left of the name and address, the preprinted words CREDIT MEMO are shown in uppercase letters and bold type. &#10;&#10;In the second section of the invoice, the preprinted word TO is shown in uppercase letters and bold type. Below this, the following address is shown on three lines: Blake &amp; Sons; 7608 Melton Avenue; Los Angeles, CA 90025-3942. To the right of this, the preprinted word DATE is shown in uppercase letters and bold type. Below this, the following date is shown: March 4, 20Y8.&#10;&#10;In the third section of the invoice, the preprinted words WE CREDITED YOUR ACCOUNT AS FOLLOWS are shown in uppercase letters and bold type. Below this are two fields of information. In the first field, the following is shown: Allowance for merchandise damaged in shipment. In the second field, the following amount is shown: 900."/>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520964" y="2450915"/>
            <a:ext cx="8102072" cy="285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770131"/>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Cash Refunds and Allowances (6 of 6)</a:t>
            </a:r>
          </a:p>
        </p:txBody>
      </p:sp>
      <p:sp>
        <p:nvSpPr>
          <p:cNvPr id="3" name="Content Placeholder 2"/>
          <p:cNvSpPr>
            <a:spLocks noGrp="1"/>
          </p:cNvSpPr>
          <p:nvPr>
            <p:ph idx="1"/>
          </p:nvPr>
        </p:nvSpPr>
        <p:spPr>
          <a:xfrm>
            <a:off x="228600" y="1295401"/>
            <a:ext cx="8763000" cy="990599"/>
          </a:xfrm>
        </p:spPr>
        <p:txBody>
          <a:bodyPr>
            <a:noAutofit/>
          </a:bodyPr>
          <a:lstStyle/>
          <a:p>
            <a:r>
              <a:rPr lang="en-US" dirty="0">
                <a:latin typeface="Arial" pitchFamily="34" charset="0"/>
                <a:cs typeface="Arial" pitchFamily="34" charset="0"/>
              </a:rPr>
              <a:t>NetSolutions would record the granting of the customer allowance as follows:</a:t>
            </a:r>
          </a:p>
        </p:txBody>
      </p:sp>
      <p:pic>
        <p:nvPicPr>
          <p:cNvPr id="9" name="Picture Placeholder 8" descr="A journal entry is given in a journal form. March 4 is the date indicated. Customer Refunds Payable is debited—with 900 shown in the Debit column. Accounts Receivable—Blake &amp; Sons is credited—with 900 shown in the Credit column."/>
          <p:cNvPicPr>
            <a:picLocks noGrp="1" noChangeAspect="1"/>
          </p:cNvPicPr>
          <p:nvPr>
            <p:ph type="pic" sz="quarter" idx="4294967295"/>
          </p:nvPr>
        </p:nvPicPr>
        <p:blipFill>
          <a:blip r:embed="rId3"/>
          <a:stretch>
            <a:fillRect/>
          </a:stretch>
        </p:blipFill>
        <p:spPr>
          <a:xfrm>
            <a:off x="737210" y="3481306"/>
            <a:ext cx="7669581" cy="933388"/>
          </a:xfrm>
          <a:prstGeom prst="rect">
            <a:avLst/>
          </a:prstGeom>
        </p:spPr>
      </p:pic>
    </p:spTree>
    <p:extLst>
      <p:ext uri="{BB962C8B-B14F-4D97-AF65-F5344CB8AC3E}">
        <p14:creationId xmlns:p14="http://schemas.microsoft.com/office/powerpoint/2010/main" val="2686414503"/>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Customer Returns (1 of 2)</a:t>
            </a:r>
          </a:p>
        </p:txBody>
      </p:sp>
      <p:sp>
        <p:nvSpPr>
          <p:cNvPr id="3" name="Content Placeholder 2"/>
          <p:cNvSpPr>
            <a:spLocks noGrp="1"/>
          </p:cNvSpPr>
          <p:nvPr>
            <p:ph idx="1"/>
          </p:nvPr>
        </p:nvSpPr>
        <p:spPr/>
        <p:txBody>
          <a:bodyPr>
            <a:normAutofit/>
          </a:bodyPr>
          <a:lstStyle/>
          <a:p>
            <a:r>
              <a:rPr lang="en-US" b="1" dirty="0">
                <a:latin typeface="Arial" pitchFamily="34" charset="0"/>
                <a:cs typeface="Arial" pitchFamily="34" charset="0"/>
              </a:rPr>
              <a:t>Estimated returns inventory </a:t>
            </a:r>
            <a:r>
              <a:rPr lang="en-US" dirty="0">
                <a:latin typeface="Arial" pitchFamily="34" charset="0"/>
                <a:cs typeface="Arial" pitchFamily="34" charset="0"/>
              </a:rPr>
              <a:t>is a current asset account that is reported on the balance sheet after Inventory.</a:t>
            </a:r>
          </a:p>
          <a:p>
            <a:pPr lvl="1"/>
            <a:r>
              <a:rPr lang="en-US" dirty="0">
                <a:latin typeface="Arial" pitchFamily="34" charset="0"/>
                <a:cs typeface="Arial" pitchFamily="34" charset="0"/>
              </a:rPr>
              <a:t>It represents an estimate of merchandise that will be returned by customers.</a:t>
            </a:r>
          </a:p>
          <a:p>
            <a:pPr lvl="1"/>
            <a:r>
              <a:rPr lang="en-US" dirty="0">
                <a:latin typeface="Arial" pitchFamily="34" charset="0"/>
                <a:cs typeface="Arial" pitchFamily="34" charset="0"/>
              </a:rPr>
              <a:t>It is recorded at the end of the accounting period as part of the adjusting process.</a:t>
            </a:r>
          </a:p>
        </p:txBody>
      </p:sp>
    </p:spTree>
    <p:extLst>
      <p:ext uri="{BB962C8B-B14F-4D97-AF65-F5344CB8AC3E}">
        <p14:creationId xmlns:p14="http://schemas.microsoft.com/office/powerpoint/2010/main" val="18424700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Customer Returns (2 of 2)</a:t>
            </a:r>
          </a:p>
        </p:txBody>
      </p:sp>
      <p:sp>
        <p:nvSpPr>
          <p:cNvPr id="3" name="Content Placeholder 2"/>
          <p:cNvSpPr>
            <a:spLocks noGrp="1"/>
          </p:cNvSpPr>
          <p:nvPr>
            <p:ph idx="1"/>
          </p:nvPr>
        </p:nvSpPr>
        <p:spPr>
          <a:xfrm>
            <a:off x="228600" y="1295400"/>
            <a:ext cx="8763000" cy="2514599"/>
          </a:xfrm>
        </p:spPr>
        <p:txBody>
          <a:bodyPr>
            <a:noAutofit/>
          </a:bodyPr>
          <a:lstStyle/>
          <a:p>
            <a:r>
              <a:rPr lang="en-US" dirty="0">
                <a:latin typeface="Arial" pitchFamily="34" charset="0"/>
                <a:cs typeface="Arial" pitchFamily="34" charset="0"/>
              </a:rPr>
              <a:t>Assume that on January 15 Bormann Enterprises returned merchandise with a selling price of $3,000 for a cash refund. The merchandise originally cost NetSolutions $2,100. NetSolutions would record the cash refund and the return with the following two entries:</a:t>
            </a:r>
          </a:p>
        </p:txBody>
      </p:sp>
      <p:pic>
        <p:nvPicPr>
          <p:cNvPr id="9" name="Picture Placeholder 8" descr="Two journal entries are given in a journal form. &#10;&#10;In the first entry, January 15 is the date indicated. Customer Refunds Payable is debited—with 3,000 shown in the Debit column. Cash is credited—with 3,000 shown in the Credit column. &#10;&#10;In the second entry, January 15 is the date indicated. Inventory is debited—with 2,100 shown in the Debit column. Estimated Returns Inventory is credited—with 2,100 shown in the Credit column."/>
          <p:cNvPicPr>
            <a:picLocks noGrp="1" noChangeAspect="1"/>
          </p:cNvPicPr>
          <p:nvPr>
            <p:ph type="pic" sz="quarter" idx="4294967295"/>
          </p:nvPr>
        </p:nvPicPr>
        <p:blipFill>
          <a:blip r:embed="rId3"/>
          <a:stretch>
            <a:fillRect/>
          </a:stretch>
        </p:blipFill>
        <p:spPr>
          <a:xfrm>
            <a:off x="628645" y="4191000"/>
            <a:ext cx="7886711" cy="1724901"/>
          </a:xfrm>
          <a:prstGeom prst="rect">
            <a:avLst/>
          </a:prstGeom>
        </p:spPr>
      </p:pic>
    </p:spTree>
    <p:extLst>
      <p:ext uri="{BB962C8B-B14F-4D97-AF65-F5344CB8AC3E}">
        <p14:creationId xmlns:p14="http://schemas.microsoft.com/office/powerpoint/2010/main" val="916819602"/>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Journal Entries to Record Customer Refunds, Allowances, and Returns</a:t>
            </a:r>
          </a:p>
        </p:txBody>
      </p:sp>
      <p:pic>
        <p:nvPicPr>
          <p:cNvPr id="12" name="Picture 2" descr="Journal Entries to Record Customer Refunds, Allowances, and Returns"/>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501086" y="2733664"/>
            <a:ext cx="8141829" cy="17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160564"/>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33442" y="27709"/>
            <a:ext cx="8277117" cy="1039091"/>
          </a:xfrm>
        </p:spPr>
        <p:txBody>
          <a:bodyPr>
            <a:noAutofit/>
          </a:bodyPr>
          <a:lstStyle/>
          <a:p>
            <a:r>
              <a:rPr lang="en-US" dirty="0">
                <a:latin typeface="Arial" pitchFamily="34" charset="0"/>
                <a:cs typeface="Arial" pitchFamily="34" charset="0"/>
              </a:rPr>
              <a:t>Check Up Corner: Sales Transactions (1 of 2)</a:t>
            </a:r>
          </a:p>
        </p:txBody>
      </p:sp>
      <p:sp>
        <p:nvSpPr>
          <p:cNvPr id="3" name="Content Placeholder 2"/>
          <p:cNvSpPr>
            <a:spLocks noGrp="1"/>
          </p:cNvSpPr>
          <p:nvPr>
            <p:ph idx="1"/>
          </p:nvPr>
        </p:nvSpPr>
        <p:spPr/>
        <p:txBody>
          <a:bodyPr>
            <a:normAutofit/>
          </a:bodyPr>
          <a:lstStyle/>
          <a:p>
            <a:pPr marL="0" indent="0">
              <a:buNone/>
            </a:pPr>
            <a:r>
              <a:rPr lang="en-US" dirty="0">
                <a:latin typeface="Arial" pitchFamily="34" charset="0"/>
                <a:cs typeface="Arial" pitchFamily="34" charset="0"/>
              </a:rPr>
              <a:t>On December 30, Burrows Inc. sold $12,000 of merchandise to Wall Company on account, with terms 2/10, n/30. The merchandise originally cost Burrows $8,000. On January 3, Wall determines that a portion of the merchandise received does not operate properly, and Burrows issues a credit memo for the returned items. The invoice amount of the returned merchandise is $3,000. It originally cost Burrows $2,000. Journalize the entries by Burrows to record</a:t>
            </a:r>
            <a:br>
              <a:rPr lang="en-US" dirty="0">
                <a:latin typeface="Arial" pitchFamily="34" charset="0"/>
                <a:cs typeface="Arial" pitchFamily="34" charset="0"/>
              </a:rPr>
            </a:br>
            <a:r>
              <a:rPr lang="en-US" dirty="0">
                <a:latin typeface="Arial" pitchFamily="34" charset="0"/>
                <a:cs typeface="Arial" pitchFamily="34" charset="0"/>
              </a:rPr>
              <a:t>(a) the December 30 sale, (b) the January 3 return, and (c) the receipt of the amount due from Wall on January 6.</a:t>
            </a:r>
          </a:p>
        </p:txBody>
      </p:sp>
    </p:spTree>
    <p:extLst>
      <p:ext uri="{BB962C8B-B14F-4D97-AF65-F5344CB8AC3E}">
        <p14:creationId xmlns:p14="http://schemas.microsoft.com/office/powerpoint/2010/main" val="10625130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57200" y="27709"/>
            <a:ext cx="8229600" cy="1039091"/>
          </a:xfrm>
        </p:spPr>
        <p:txBody>
          <a:bodyPr>
            <a:noAutofit/>
          </a:bodyPr>
          <a:lstStyle/>
          <a:p>
            <a:r>
              <a:rPr lang="en-US" dirty="0">
                <a:latin typeface="Arial" pitchFamily="34" charset="0"/>
                <a:cs typeface="Arial" pitchFamily="34" charset="0"/>
              </a:rPr>
              <a:t>Check Up Corner: Sales Transactions (2 of 2)</a:t>
            </a:r>
          </a:p>
        </p:txBody>
      </p:sp>
      <p:pic>
        <p:nvPicPr>
          <p:cNvPr id="12" name="Picture 2" descr="Solution a: Two journal entries is given in a journal form to record a sale. December 30 is the date indicated for both entries. In the first entry, Accounts Receivable—Wall Company is debited—with 11,760 shown in the Debit column. Sales is credited—with 11,760 shown in the Credit column. The 11,760 in the Credit column has an arrow from a note in the right margin that says: The sale is recorded at the invoice amount ($12,000) set in parentheses less the 2% discount ($240) set in parentheses. In the second entry, Cost of Goods Sold is debited—with 8,000 shown in the Debit column. Inventory is credited—with 8,000 shown in the Credit column.&#10;&#10;Solution b: Two journal entries are given in a journal form to record a return. January 3 is the date indicated for both entries. In the first entry, Customer Refunds Payable is debited—with 2,940 shown in the Debit column. Below the entries, an arrow points to this debit from a note that says: Customer Refunds Payable is a liability account for estimated refunds and allowances. Accounts Receivable—Wall Company is credited—with 2,940 shown in the Credit column. Below the entries an arrow points to this credit from a note that says: Instead of paying a cash refund, the seller grants the customer an allowance against its account receivable. A bracketed arrow in the right margin points to this first entry, with information about the calculation: The customer refund is recorded at the invoice amount ($3,000) set in parentheses less the 2% discount ($60) set in parentheses. In the second entry, Inventory is debited—with 2,000 shown in the Debit column. Estimated Returns Inventory is credited—with 2,000 shown in the Credit column. A bracketed arrow in the right margin points to this second entry, with a note that says: When goods are returned, Estimated Returns Inventory is credited and Inventory is debited for the original cost of the inventory.&#10;&#10;Solution c: Above this entry, a connector line points to the dates in the first entry in solutions a and b and the date in the entry in solution c and a note explains: The account receivable was paid in cash within the 10-day discount period. The journal entry for receipt of payment is given in a journal form. January 6 is the date indicated. Cash is debited—with 8,820 shown in the Debit column. Accounts Receivable—Wall Company is credited—with 8,820 shown in the Credit column. The 8,820 in the Credit column has an arrow from a note in the right margin that says: The remaining account receivable ($11,760 minus $2,940) set in parentheses is paid in cash within the discount period."/>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538871" y="1557114"/>
            <a:ext cx="8066259" cy="438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323309"/>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33442" y="27709"/>
            <a:ext cx="8277117" cy="1039091"/>
          </a:xfrm>
        </p:spPr>
        <p:txBody>
          <a:bodyPr>
            <a:noAutofit/>
          </a:bodyPr>
          <a:lstStyle/>
          <a:p>
            <a:r>
              <a:rPr lang="en-US" dirty="0">
                <a:latin typeface="Arial" pitchFamily="34" charset="0"/>
                <a:cs typeface="Arial" pitchFamily="34" charset="0"/>
              </a:rPr>
              <a:t>Freight (1 of 9)</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Purchases and sales of merchandise often involve freight.</a:t>
            </a:r>
          </a:p>
          <a:p>
            <a:r>
              <a:rPr lang="en-US" dirty="0">
                <a:latin typeface="Arial" pitchFamily="34" charset="0"/>
                <a:cs typeface="Arial" pitchFamily="34" charset="0"/>
              </a:rPr>
              <a:t>The terms of a sale indicate when ownership (title and control) of the merchandise passes from the seller to the buyer.</a:t>
            </a:r>
          </a:p>
          <a:p>
            <a:pPr lvl="1"/>
            <a:r>
              <a:rPr lang="en-US" dirty="0">
                <a:latin typeface="Arial" pitchFamily="34" charset="0"/>
                <a:cs typeface="Arial" pitchFamily="34" charset="0"/>
              </a:rPr>
              <a:t>This point determines whether the buyer or the seller pays the freight costs.</a:t>
            </a:r>
          </a:p>
        </p:txBody>
      </p:sp>
    </p:spTree>
    <p:extLst>
      <p:ext uri="{BB962C8B-B14F-4D97-AF65-F5344CB8AC3E}">
        <p14:creationId xmlns:p14="http://schemas.microsoft.com/office/powerpoint/2010/main" val="197301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Operating Cycle (2 of 2)</a:t>
            </a:r>
          </a:p>
        </p:txBody>
      </p:sp>
      <p:sp>
        <p:nvSpPr>
          <p:cNvPr id="14339" name="Content Placeholder 7"/>
          <p:cNvSpPr>
            <a:spLocks noGrp="1"/>
          </p:cNvSpPr>
          <p:nvPr>
            <p:ph idx="1"/>
          </p:nvPr>
        </p:nvSpPr>
        <p:spPr/>
        <p:txBody>
          <a:bodyPr>
            <a:noAutofit/>
          </a:bodyPr>
          <a:lstStyle/>
          <a:p>
            <a:pPr>
              <a:defRPr/>
            </a:pPr>
            <a:r>
              <a:rPr lang="en-US" dirty="0">
                <a:latin typeface="Arial" pitchFamily="34" charset="0"/>
                <a:cs typeface="Arial" pitchFamily="34" charset="0"/>
              </a:rPr>
              <a:t>The time in days to complete an operating cycle differs significantly among retail businesses.</a:t>
            </a:r>
          </a:p>
          <a:p>
            <a:pPr lvl="1">
              <a:defRPr/>
            </a:pPr>
            <a:r>
              <a:rPr lang="en-US" dirty="0">
                <a:latin typeface="Arial" pitchFamily="34" charset="0"/>
                <a:cs typeface="Arial" pitchFamily="34" charset="0"/>
              </a:rPr>
              <a:t>For example, many grocery items, such as milk, have a short operating cycle and must be sold within their expiration dates of a week or two.</a:t>
            </a:r>
          </a:p>
          <a:p>
            <a:pPr lvl="1">
              <a:defRPr/>
            </a:pPr>
            <a:r>
              <a:rPr lang="en-US" dirty="0">
                <a:latin typeface="Arial" pitchFamily="34" charset="0"/>
                <a:cs typeface="Arial" pitchFamily="34" charset="0"/>
              </a:rPr>
              <a:t>In contrast, jewelry stores often carry expensive items that are often displayed months before being sold to customers.</a:t>
            </a:r>
          </a:p>
        </p:txBody>
      </p:sp>
    </p:spTree>
    <p:extLst>
      <p:ext uri="{BB962C8B-B14F-4D97-AF65-F5344CB8AC3E}">
        <p14:creationId xmlns:p14="http://schemas.microsoft.com/office/powerpoint/2010/main" val="39943206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33442" y="27709"/>
            <a:ext cx="8277117" cy="1039091"/>
          </a:xfrm>
        </p:spPr>
        <p:txBody>
          <a:bodyPr>
            <a:noAutofit/>
          </a:bodyPr>
          <a:lstStyle/>
          <a:p>
            <a:r>
              <a:rPr lang="en-US" dirty="0">
                <a:latin typeface="Arial" pitchFamily="34" charset="0"/>
                <a:cs typeface="Arial" pitchFamily="34" charset="0"/>
              </a:rPr>
              <a:t>Freight (2 of 9)</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The ownership of the merchandise may pass to the buyer when the seller delivers the merchandise to the freight carrier.</a:t>
            </a:r>
          </a:p>
          <a:p>
            <a:pPr lvl="1"/>
            <a:r>
              <a:rPr lang="en-US" dirty="0">
                <a:latin typeface="Arial" pitchFamily="34" charset="0"/>
                <a:cs typeface="Arial" pitchFamily="34" charset="0"/>
              </a:rPr>
              <a:t>In this case, the terms are said to be </a:t>
            </a:r>
            <a:r>
              <a:rPr lang="en-US" b="1" dirty="0">
                <a:latin typeface="Arial" pitchFamily="34" charset="0"/>
                <a:cs typeface="Arial" pitchFamily="34" charset="0"/>
              </a:rPr>
              <a:t>FOB (free on board) shipping point</a:t>
            </a:r>
            <a:r>
              <a:rPr lang="en-US" dirty="0">
                <a:latin typeface="Arial" pitchFamily="34" charset="0"/>
                <a:cs typeface="Arial" pitchFamily="34" charset="0"/>
              </a:rPr>
              <a:t>.</a:t>
            </a:r>
          </a:p>
          <a:p>
            <a:pPr lvl="2"/>
            <a:r>
              <a:rPr lang="en-US" dirty="0">
                <a:latin typeface="Arial" pitchFamily="34" charset="0"/>
                <a:cs typeface="Arial" pitchFamily="34" charset="0"/>
              </a:rPr>
              <a:t>This term means that the buyer pays the freight costs from the shipping point to the final destination.</a:t>
            </a:r>
          </a:p>
          <a:p>
            <a:pPr lvl="3"/>
            <a:r>
              <a:rPr lang="en-US" dirty="0">
                <a:latin typeface="Arial" pitchFamily="34" charset="0"/>
                <a:cs typeface="Arial" pitchFamily="34" charset="0"/>
              </a:rPr>
              <a:t>Such costs are part of the buyer’s total cost of purchasing inventory and are added to the cost of the inventory by debiting Inventory.</a:t>
            </a:r>
          </a:p>
        </p:txBody>
      </p:sp>
    </p:spTree>
    <p:extLst>
      <p:ext uri="{BB962C8B-B14F-4D97-AF65-F5344CB8AC3E}">
        <p14:creationId xmlns:p14="http://schemas.microsoft.com/office/powerpoint/2010/main" val="37393875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Freight (3 of 9)</a:t>
            </a:r>
          </a:p>
        </p:txBody>
      </p:sp>
      <p:sp>
        <p:nvSpPr>
          <p:cNvPr id="3" name="Content Placeholder 2"/>
          <p:cNvSpPr>
            <a:spLocks noGrp="1"/>
          </p:cNvSpPr>
          <p:nvPr>
            <p:ph idx="1"/>
          </p:nvPr>
        </p:nvSpPr>
        <p:spPr>
          <a:xfrm>
            <a:off x="228600" y="1092204"/>
            <a:ext cx="8763000" cy="3276599"/>
          </a:xfrm>
        </p:spPr>
        <p:txBody>
          <a:bodyPr>
            <a:noAutofit/>
          </a:bodyPr>
          <a:lstStyle/>
          <a:p>
            <a:pPr>
              <a:spcBef>
                <a:spcPts val="600"/>
              </a:spcBef>
            </a:pPr>
            <a:r>
              <a:rPr lang="en-US" sz="2400" dirty="0">
                <a:latin typeface="Arial" pitchFamily="34" charset="0"/>
                <a:cs typeface="Arial" pitchFamily="34" charset="0"/>
              </a:rPr>
              <a:t>Assume that on June 10, NetSolutions purchased merchandise as follows:</a:t>
            </a:r>
          </a:p>
          <a:p>
            <a:pPr marL="801688" indent="-801688">
              <a:spcBef>
                <a:spcPts val="600"/>
              </a:spcBef>
              <a:buNone/>
              <a:tabLst>
                <a:tab pos="1120775" algn="r"/>
                <a:tab pos="1371600" algn="l"/>
              </a:tabLst>
            </a:pPr>
            <a:r>
              <a:rPr lang="en-US" sz="2400" dirty="0">
                <a:latin typeface="Arial" pitchFamily="34" charset="0"/>
                <a:cs typeface="Arial" pitchFamily="34" charset="0"/>
              </a:rPr>
              <a:t>June 10. Purchased merchandise from </a:t>
            </a:r>
            <a:r>
              <a:rPr lang="en-US" sz="2400" dirty="0">
                <a:solidFill>
                  <a:srgbClr val="000000"/>
                </a:solidFill>
                <a:latin typeface="Arial" pitchFamily="34" charset="0"/>
                <a:cs typeface="Arial" pitchFamily="34" charset="0"/>
              </a:rPr>
              <a:t>Magna Data, $1,200 terms FOB shipping point.</a:t>
            </a:r>
          </a:p>
          <a:p>
            <a:pPr marL="801688" indent="0">
              <a:spcBef>
                <a:spcPts val="600"/>
              </a:spcBef>
              <a:buNone/>
              <a:tabLst>
                <a:tab pos="1219200" algn="r"/>
                <a:tab pos="1371600" algn="l"/>
              </a:tabLst>
            </a:pPr>
            <a:r>
              <a:rPr lang="en-US" sz="2400" dirty="0">
                <a:solidFill>
                  <a:srgbClr val="000000"/>
                </a:solidFill>
                <a:latin typeface="Arial" pitchFamily="34" charset="0"/>
                <a:cs typeface="Arial" pitchFamily="34" charset="0"/>
              </a:rPr>
              <a:t>10. Paid freight of $50 on June 10 purchase from Magna </a:t>
            </a:r>
            <a:r>
              <a:rPr lang="en-US" sz="2400" dirty="0">
                <a:latin typeface="Arial" pitchFamily="34" charset="0"/>
                <a:cs typeface="Arial" pitchFamily="34" charset="0"/>
              </a:rPr>
              <a:t>Data.</a:t>
            </a:r>
          </a:p>
          <a:p>
            <a:pPr>
              <a:spcBef>
                <a:spcPts val="600"/>
              </a:spcBef>
              <a:tabLst>
                <a:tab pos="1219200" algn="r"/>
                <a:tab pos="1371600" algn="l"/>
              </a:tabLst>
            </a:pPr>
            <a:r>
              <a:rPr lang="en-US" sz="2400" dirty="0">
                <a:latin typeface="Arial" pitchFamily="34" charset="0"/>
                <a:cs typeface="Arial" pitchFamily="34" charset="0"/>
              </a:rPr>
              <a:t>NetSolutions would record these two transactions as follows:</a:t>
            </a:r>
          </a:p>
        </p:txBody>
      </p:sp>
      <p:pic>
        <p:nvPicPr>
          <p:cNvPr id="12" name="Picture 2" descr="Two journal entries are given in a journal form.&#10;&#10;In the first entry, June 10 is the date indicated. Inventory is debited—with 1,200 shown in the Debit column. Accounts Payable—Magna Data is credited—with 1,200 shown in the Credit column. A journal entry explanation is given below the journal entry: Purchased merchandise, terms FOB shipping point.&#10;&#10;In the second entry, June 10 is the date indicated. Inventory is debited—with 50 shown in the Debit column. Cash is credited—with 50 shown in the Credit column. A journal entry explanation is given below the journal entry: Paid shipping cost on merchandise purchased."/>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2136372" y="4520296"/>
            <a:ext cx="4871256" cy="164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635476"/>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33442" y="27709"/>
            <a:ext cx="8277117" cy="1039091"/>
          </a:xfrm>
        </p:spPr>
        <p:txBody>
          <a:bodyPr>
            <a:noAutofit/>
          </a:bodyPr>
          <a:lstStyle/>
          <a:p>
            <a:r>
              <a:rPr lang="en-US" dirty="0">
                <a:latin typeface="Arial" pitchFamily="34" charset="0"/>
                <a:cs typeface="Arial" pitchFamily="34" charset="0"/>
              </a:rPr>
              <a:t>Freight (4 of 9)</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The ownership of the merchandise may pass to the buyer when the buyer receives the merchandise.</a:t>
            </a:r>
          </a:p>
          <a:p>
            <a:pPr lvl="1"/>
            <a:r>
              <a:rPr lang="en-US" dirty="0">
                <a:latin typeface="Arial" pitchFamily="34" charset="0"/>
                <a:cs typeface="Arial" pitchFamily="34" charset="0"/>
              </a:rPr>
              <a:t>In this case, the terms are said to be </a:t>
            </a:r>
            <a:r>
              <a:rPr lang="en-US" b="1" dirty="0">
                <a:latin typeface="Arial" pitchFamily="34" charset="0"/>
                <a:cs typeface="Arial" pitchFamily="34" charset="0"/>
              </a:rPr>
              <a:t>FOB (free on board) destination</a:t>
            </a:r>
            <a:r>
              <a:rPr lang="en-US" dirty="0">
                <a:latin typeface="Arial" pitchFamily="34" charset="0"/>
                <a:cs typeface="Arial" pitchFamily="34" charset="0"/>
              </a:rPr>
              <a:t>.</a:t>
            </a:r>
          </a:p>
          <a:p>
            <a:pPr lvl="2"/>
            <a:r>
              <a:rPr lang="en-US" dirty="0">
                <a:latin typeface="Arial" pitchFamily="34" charset="0"/>
                <a:cs typeface="Arial" pitchFamily="34" charset="0"/>
              </a:rPr>
              <a:t>This term means that the seller pays the freight costs from the shipping point to the buyer’s final destination.</a:t>
            </a:r>
          </a:p>
          <a:p>
            <a:pPr lvl="3"/>
            <a:r>
              <a:rPr lang="en-US" dirty="0">
                <a:latin typeface="Arial" pitchFamily="34" charset="0"/>
                <a:cs typeface="Arial" pitchFamily="34" charset="0"/>
              </a:rPr>
              <a:t>When the seller pays the delivery charges, the seller debits Delivery Expense or Freight Out.</a:t>
            </a:r>
          </a:p>
          <a:p>
            <a:pPr lvl="4"/>
            <a:r>
              <a:rPr lang="en-US" dirty="0">
                <a:latin typeface="Arial" pitchFamily="34" charset="0"/>
                <a:cs typeface="Arial" pitchFamily="34" charset="0"/>
              </a:rPr>
              <a:t>Delivery Expense is reported on the seller’s income statement as a selling expense.</a:t>
            </a:r>
          </a:p>
        </p:txBody>
      </p:sp>
    </p:spTree>
    <p:extLst>
      <p:ext uri="{BB962C8B-B14F-4D97-AF65-F5344CB8AC3E}">
        <p14:creationId xmlns:p14="http://schemas.microsoft.com/office/powerpoint/2010/main" val="3648832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Freight (5 of 9)</a:t>
            </a:r>
          </a:p>
        </p:txBody>
      </p:sp>
      <p:sp>
        <p:nvSpPr>
          <p:cNvPr id="3" name="Content Placeholder 2"/>
          <p:cNvSpPr>
            <a:spLocks noGrp="1"/>
          </p:cNvSpPr>
          <p:nvPr>
            <p:ph idx="1"/>
          </p:nvPr>
        </p:nvSpPr>
        <p:spPr/>
        <p:txBody>
          <a:bodyPr>
            <a:noAutofit/>
          </a:bodyPr>
          <a:lstStyle/>
          <a:p>
            <a:r>
              <a:rPr lang="en-US" dirty="0">
                <a:latin typeface="Arial" pitchFamily="34" charset="0"/>
                <a:cs typeface="Arial" pitchFamily="34" charset="0"/>
              </a:rPr>
              <a:t>Assume that NetSolutions sells merchandise as follows:</a:t>
            </a:r>
          </a:p>
          <a:p>
            <a:pPr marL="1028700" lvl="1">
              <a:spcBef>
                <a:spcPts val="600"/>
              </a:spcBef>
              <a:tabLst>
                <a:tab pos="914400" algn="r"/>
                <a:tab pos="1033463" algn="l"/>
              </a:tabLst>
            </a:pPr>
            <a:r>
              <a:rPr lang="en-US" dirty="0">
                <a:latin typeface="Arial" pitchFamily="34" charset="0"/>
                <a:cs typeface="Arial" pitchFamily="34" charset="0"/>
              </a:rPr>
              <a:t>June 15. Sold merchandise to Kranz Company on account, $700, terms FOB destination. The cost of the goods sold is $480.</a:t>
            </a:r>
          </a:p>
          <a:p>
            <a:pPr marL="1028700" lvl="1">
              <a:spcBef>
                <a:spcPts val="600"/>
              </a:spcBef>
              <a:tabLst>
                <a:tab pos="914400" algn="r"/>
                <a:tab pos="1033463" algn="l"/>
              </a:tabLst>
            </a:pPr>
            <a:r>
              <a:rPr lang="en-US" dirty="0">
                <a:latin typeface="Arial" pitchFamily="34" charset="0"/>
                <a:cs typeface="Arial" pitchFamily="34" charset="0"/>
              </a:rPr>
              <a:t>June 15. NetSolutions pays freight of $40 on the sale of June 15.</a:t>
            </a:r>
          </a:p>
          <a:p>
            <a:r>
              <a:rPr lang="en-US" dirty="0">
                <a:latin typeface="Arial" pitchFamily="34" charset="0"/>
                <a:cs typeface="Arial" pitchFamily="34" charset="0"/>
              </a:rPr>
              <a:t>NetSolutions records the sale, the cost of the sale, and the freight cost as follows:</a:t>
            </a:r>
          </a:p>
        </p:txBody>
      </p:sp>
    </p:spTree>
    <p:extLst>
      <p:ext uri="{BB962C8B-B14F-4D97-AF65-F5344CB8AC3E}">
        <p14:creationId xmlns:p14="http://schemas.microsoft.com/office/powerpoint/2010/main" val="8818344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Freight (6 of 9)</a:t>
            </a:r>
          </a:p>
        </p:txBody>
      </p:sp>
      <p:pic>
        <p:nvPicPr>
          <p:cNvPr id="15" name="Picture Placeholder 4" descr="Three journal entries are given in a journal form.&#10;&#10;In the first entry, June 15 is the date indicated. Accounts Receivable is debited—with 700 shown in the Debit column. Sales is credited—with 700 shown in the Credit column. A journal entry explanation is given below the journal entry: Sold merchandise, terms FOB destination.&#10;&#10;In the second entry, June 15 is the date indicated. Cost of Goods Sold is debited—with 480 shown in the Debit column. Inventory is credited—with 480 shown in the Credit column. A journal entry explanation is given below the journal entry: Recorded cost of goods sold to Kranz Company.&#10;&#10;In the third entry, June 15 is the date indicated. Delivery Expense is debited—with 40 shown in the Debit column. Cash is credited—with 40 shown in the Credit column. A journal entry explanation is given below the journal entry: Paid shipping cost on merchandise sold."/>
          <p:cNvPicPr>
            <a:picLocks noGrp="1" noChangeAspect="1"/>
          </p:cNvPicPr>
          <p:nvPr>
            <p:ph type="pic" sz="quarter" idx="4294967295"/>
          </p:nvPr>
        </p:nvPicPr>
        <p:blipFill>
          <a:blip r:embed="rId3"/>
          <a:stretch>
            <a:fillRect/>
          </a:stretch>
        </p:blipFill>
        <p:spPr>
          <a:xfrm>
            <a:off x="533812" y="2018132"/>
            <a:ext cx="8076376" cy="3674856"/>
          </a:xfrm>
          <a:prstGeom prst="rect">
            <a:avLst/>
          </a:prstGeom>
        </p:spPr>
      </p:pic>
    </p:spTree>
    <p:extLst>
      <p:ext uri="{BB962C8B-B14F-4D97-AF65-F5344CB8AC3E}">
        <p14:creationId xmlns:p14="http://schemas.microsoft.com/office/powerpoint/2010/main" val="198863452"/>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33442" y="27709"/>
            <a:ext cx="8277117" cy="1039091"/>
          </a:xfrm>
        </p:spPr>
        <p:txBody>
          <a:bodyPr>
            <a:noAutofit/>
          </a:bodyPr>
          <a:lstStyle/>
          <a:p>
            <a:r>
              <a:rPr lang="en-US" dirty="0">
                <a:latin typeface="Arial" pitchFamily="34" charset="0"/>
                <a:cs typeface="Arial" pitchFamily="34" charset="0"/>
              </a:rPr>
              <a:t>Freight (7 of 9)</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The seller may prepay the freight, even though the terms are FOB shipping point. The seller will then add the freight to the invoice.</a:t>
            </a:r>
          </a:p>
          <a:p>
            <a:pPr lvl="1"/>
            <a:r>
              <a:rPr lang="en-US" dirty="0">
                <a:latin typeface="Arial" pitchFamily="34" charset="0"/>
                <a:cs typeface="Arial" pitchFamily="34" charset="0"/>
              </a:rPr>
              <a:t>The buyer debits Inventory for the total amount of the invoice, including the freight.</a:t>
            </a:r>
          </a:p>
          <a:p>
            <a:pPr lvl="1"/>
            <a:r>
              <a:rPr lang="en-US" dirty="0">
                <a:latin typeface="Arial" pitchFamily="34" charset="0"/>
                <a:cs typeface="Arial" pitchFamily="34" charset="0"/>
              </a:rPr>
              <a:t>Any discount terms would not apply to the prepaid freight.</a:t>
            </a:r>
          </a:p>
        </p:txBody>
      </p:sp>
    </p:spTree>
    <p:extLst>
      <p:ext uri="{BB962C8B-B14F-4D97-AF65-F5344CB8AC3E}">
        <p14:creationId xmlns:p14="http://schemas.microsoft.com/office/powerpoint/2010/main" val="2683558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Freight (8 of 9)</a:t>
            </a:r>
          </a:p>
        </p:txBody>
      </p:sp>
      <p:sp>
        <p:nvSpPr>
          <p:cNvPr id="3" name="Content Placeholder 2"/>
          <p:cNvSpPr>
            <a:spLocks noGrp="1"/>
          </p:cNvSpPr>
          <p:nvPr>
            <p:ph idx="1"/>
          </p:nvPr>
        </p:nvSpPr>
        <p:spPr/>
        <p:txBody>
          <a:bodyPr>
            <a:noAutofit/>
          </a:bodyPr>
          <a:lstStyle/>
          <a:p>
            <a:r>
              <a:rPr lang="en-US" dirty="0">
                <a:latin typeface="Arial" pitchFamily="34" charset="0"/>
                <a:cs typeface="Arial" pitchFamily="34" charset="0"/>
              </a:rPr>
              <a:t>Assume that NetSolutions sells merchandise as follows:</a:t>
            </a:r>
          </a:p>
          <a:p>
            <a:pPr marL="0" indent="0">
              <a:spcBef>
                <a:spcPts val="600"/>
              </a:spcBef>
              <a:buNone/>
              <a:tabLst>
                <a:tab pos="1143000" algn="r"/>
                <a:tab pos="1371600" algn="l"/>
              </a:tabLst>
            </a:pPr>
            <a:r>
              <a:rPr lang="en-US" dirty="0">
                <a:latin typeface="Arial" pitchFamily="34" charset="0"/>
                <a:cs typeface="Arial" pitchFamily="34" charset="0"/>
              </a:rPr>
              <a:t>June	20. 	Sold merchandise to Planter Company on account, $800, terms FOB shipping point. NetSolutions paid freight of $45, which was added to the invoice. The cost of the goods sold is $360.</a:t>
            </a:r>
          </a:p>
          <a:p>
            <a:r>
              <a:rPr lang="en-US" dirty="0">
                <a:latin typeface="Arial" pitchFamily="34" charset="0"/>
                <a:cs typeface="Arial" pitchFamily="34" charset="0"/>
              </a:rPr>
              <a:t>NetSolutions records the sale, the cost of the sale, and the freight as follows:</a:t>
            </a:r>
          </a:p>
        </p:txBody>
      </p:sp>
    </p:spTree>
    <p:extLst>
      <p:ext uri="{BB962C8B-B14F-4D97-AF65-F5344CB8AC3E}">
        <p14:creationId xmlns:p14="http://schemas.microsoft.com/office/powerpoint/2010/main" val="21492924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Freight (9 of 9)</a:t>
            </a:r>
          </a:p>
        </p:txBody>
      </p:sp>
      <p:pic>
        <p:nvPicPr>
          <p:cNvPr id="13" name="Picture Placeholder 8" descr="Three journal entries are given in a journal form.&#10;&#10;In the first entry, June 20 is the date indicated. Accounts Receivable—Planter Company is debited—with 800 shown in the Debit column. Sales is credited—with 800 shown in the Credit column. A journal entry explanation is given below the journal entry: Sold merchandise, terms FOB shipping point.&#10;&#10;In the second entry, June 20 is the date indicated. Cost of Goods Sold is debited—with 360 shown in the Debit column. Inventory is credited—with 360 shown in the Credit column. A journal entry explanation is given below the journal entry: Recorded cost of goods sold to Planter Company.&#10;&#10;In the third entry, June 20 is the date indicated. Accounts Receivable—Planter Company is debited—with 45 shown in the Debit column. Cash is credited—with 45 shown in the Credit column. A journal entry explanation is given below the journal entry: Prepaid shipping costs on merchandise sold."/>
          <p:cNvPicPr>
            <a:picLocks noGrp="1" noChangeAspect="1"/>
          </p:cNvPicPr>
          <p:nvPr>
            <p:ph type="pic" sz="quarter" idx="16"/>
          </p:nvPr>
        </p:nvPicPr>
        <p:blipFill>
          <a:blip r:embed="rId3"/>
          <a:stretch>
            <a:fillRect/>
          </a:stretch>
        </p:blipFill>
        <p:spPr>
          <a:xfrm>
            <a:off x="369846" y="2024861"/>
            <a:ext cx="8404309" cy="3548607"/>
          </a:xfrm>
          <a:prstGeom prst="rect">
            <a:avLst/>
          </a:prstGeom>
        </p:spPr>
      </p:pic>
    </p:spTree>
    <p:extLst>
      <p:ext uri="{BB962C8B-B14F-4D97-AF65-F5344CB8AC3E}">
        <p14:creationId xmlns:p14="http://schemas.microsoft.com/office/powerpoint/2010/main" val="3579609166"/>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Freight Terms</a:t>
            </a:r>
          </a:p>
        </p:txBody>
      </p:sp>
      <p:pic>
        <p:nvPicPr>
          <p:cNvPr id="19" name="Picture 2" descr="An illustration summarizing the FOB shipping point and FOB destination terms is shown. The illustration is divided into two parts.&#10;&#10;The top part of the illustration is labeled Terms: FOB Shipping Point. On the left and right sides of the illustration are computer graphic images of buildings. The building on the left is labeled SELLER; the building on the right is labeled BUYER. To the right of the building labeled SELLER is a text box shaded yellow and labeled TITLE (CONTROL). The words “passes to buyer” are shown below TITLE (CONTROL) in the text box. A broken arrow extends from the right side of the text box and points to the right to the building labeled BUYER. In the middle of the broken arrow is a computer graphic image of a delivery truck. The word Freight is shown on the side of the truck. Below the building labeled BUYER, the words “Buyer pays freight” are shown. Below the images of the buildings are the journal entries that must be recorded by the seller and buyer when shipping terms are FOB shipping point. For the seller, the words “No journal entry for freight” are shown. For the buyer, the following journal entry is shown: Inventory is debited—with XXX shown in the Debit column. Cash is credited—with XXX shown in the Credit column.&#10;&#10;The bottom part of the illustration is labeled Terms: FOB Destination. On the left and right sides of the illustration are computer graphic images of buildings. The building on the left is labeled SELLER; the building on the right is labeled BUYER. To the left of the building labeled BUYER is a text box shaded yellow and labeled TITLE (CONTROL). The words “passes to buyer” are shown below TITLE (CONTROL) in the text box. A broken arrow extends from the right side of the building labeled SELLER and points to the right to the text box and building labeled BUYER. In the middle of the broken arrow is a computer graphic image of a delivery truck. The word Freight is shown on the side of the truck. Below the images of the buildings are the journal entries that must be recorded by the seller and buyer when shipping terms are FOB destination. For the seller, the following journal entry is shown: Delivery Expense is debited—with XXX shown in the Debit column. Cash is credited—with XXX shown in the Credit column. For the buyer, the words “No journal entry for freight” are shown."/>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tretch>
            <a:fillRect/>
          </a:stretch>
        </p:blipFill>
        <p:spPr bwMode="auto">
          <a:xfrm>
            <a:off x="1262063" y="1219200"/>
            <a:ext cx="6619875"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603204"/>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Recording Inventory Transactions</a:t>
            </a:r>
          </a:p>
        </p:txBody>
      </p:sp>
      <p:pic>
        <p:nvPicPr>
          <p:cNvPr id="20" name="Picture 2" descr="A summary of how inventory transactions under the perpetual inventory system are recorded in T account form is shown.&#10;&#10;A T account for Inventory is shown. On the first line, in the debit column of the T account, an entry for Purchases (net of discounts), XXX is shown. On the next line, in the debit column of the T account, an entry for Freight for merchandise purchased FOB shipping point, XXX is shown. On the next line, in the debit column of the T account, an entry for Customer returns, XXX is shown in blue font. On the first line, in the credit column of the T account, an entry for Purchases returns and allowances (net of discounts), XXX is shown. On the next line, in the credit column of the T account, an entry for Cost of goods sold, XXX is shown in green font.&#10;&#10;Below the T account for Inventory, a T account for Estimated Returns Inventory is shown. On the first line, in the debit column of the T account, an entry for Adjusting entry for estimated customer returns, XXX is shown in orange font. On the first line, in the credit column of the T account, an entry for Customer returns, XXX is shown in blue font.&#10;&#10;Below the T account for Estimated Returns Inventory, a T account for Cost of Goods Sold is shown. On the first line, in the debit column of the T account, an entry for Cost of goods sold, XXX is shown in green font. On the first line, in the credit column of the T account, an entry for Adjusting entry for estimated customer returns, XXX is shown in orange font."/>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525463" y="1494261"/>
            <a:ext cx="8093075" cy="399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91710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latin typeface="Arial" pitchFamily="34" charset="0"/>
                <a:cs typeface="Arial" pitchFamily="34" charset="0"/>
              </a:rPr>
              <a:t>Financial Statements (1 of 4)</a:t>
            </a:r>
          </a:p>
        </p:txBody>
      </p:sp>
      <p:sp>
        <p:nvSpPr>
          <p:cNvPr id="5" name="Content Placeholder 4"/>
          <p:cNvSpPr>
            <a:spLocks noGrp="1"/>
          </p:cNvSpPr>
          <p:nvPr>
            <p:ph idx="1"/>
          </p:nvPr>
        </p:nvSpPr>
        <p:spPr>
          <a:xfrm>
            <a:off x="228600" y="1295401"/>
            <a:ext cx="8763000" cy="990599"/>
          </a:xfrm>
        </p:spPr>
        <p:txBody>
          <a:bodyPr>
            <a:noAutofit/>
          </a:bodyPr>
          <a:lstStyle/>
          <a:p>
            <a:r>
              <a:rPr lang="en-US" dirty="0">
                <a:latin typeface="Arial" pitchFamily="34" charset="0"/>
                <a:cs typeface="Arial" pitchFamily="34" charset="0"/>
              </a:rPr>
              <a:t>The differences between service and </a:t>
            </a:r>
            <a:r>
              <a:rPr lang="en-US" dirty="0">
                <a:solidFill>
                  <a:srgbClr val="000000"/>
                </a:solidFill>
                <a:latin typeface="Arial" pitchFamily="34" charset="0"/>
                <a:cs typeface="Arial" pitchFamily="34" charset="0"/>
              </a:rPr>
              <a:t>retail </a:t>
            </a:r>
            <a:r>
              <a:rPr lang="en-US" dirty="0">
                <a:latin typeface="Arial" pitchFamily="34" charset="0"/>
                <a:cs typeface="Arial" pitchFamily="34" charset="0"/>
              </a:rPr>
              <a:t>businesses are also reflected in their financial statements.</a:t>
            </a:r>
          </a:p>
        </p:txBody>
      </p:sp>
      <p:pic>
        <p:nvPicPr>
          <p:cNvPr id="9" name="Picture Placeholder 8" descr="Condensed income statements are shown for a service business and merchandising business side-by-side as a comparison of their differences in format.&#10;For a service business, the first line shows the following: Fees earned, $XXX. The next line shows the following: Operating expenses, (XXX). A single rule appears below (XXX). The next line shows the following: Operating income, $XXX. A double rule appears below $XXX.&#10;&#10;For a merchandising business, the first line shows the following: Sales, $XXX. The next line shows the following: Cost of goods sold, (XXX). A single rule appears below (XXX). The next line shows the following: Gross profit, $XXX. The next line shows the following: Operating expenses, (XXX). A single rule appears below (XXX). The next line shows the following: Operating income, $XXX. A double rule appears below $XXX."/>
          <p:cNvPicPr>
            <a:picLocks noGrp="1" noChangeAspect="1"/>
          </p:cNvPicPr>
          <p:nvPr>
            <p:ph type="pic" sz="quarter" idx="4294967295"/>
          </p:nvPr>
        </p:nvPicPr>
        <p:blipFill>
          <a:blip r:embed="rId2"/>
          <a:stretch>
            <a:fillRect/>
          </a:stretch>
        </p:blipFill>
        <p:spPr>
          <a:xfrm>
            <a:off x="491178" y="2971800"/>
            <a:ext cx="8161644" cy="2580566"/>
          </a:xfrm>
          <a:prstGeom prst="rect">
            <a:avLst/>
          </a:prstGeom>
        </p:spPr>
      </p:pic>
    </p:spTree>
    <p:extLst>
      <p:ext uri="{BB962C8B-B14F-4D97-AF65-F5344CB8AC3E}">
        <p14:creationId xmlns:p14="http://schemas.microsoft.com/office/powerpoint/2010/main" val="952643383"/>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Dual Nature of Merchandise Transactions</a:t>
            </a:r>
          </a:p>
        </p:txBody>
      </p:sp>
      <p:sp>
        <p:nvSpPr>
          <p:cNvPr id="3" name="Content Placeholder 2"/>
          <p:cNvSpPr>
            <a:spLocks noGrp="1"/>
          </p:cNvSpPr>
          <p:nvPr>
            <p:ph idx="1"/>
          </p:nvPr>
        </p:nvSpPr>
        <p:spPr/>
        <p:txBody>
          <a:bodyPr>
            <a:noAutofit/>
          </a:bodyPr>
          <a:lstStyle/>
          <a:p>
            <a:r>
              <a:rPr lang="en-US" dirty="0">
                <a:latin typeface="Arial" pitchFamily="34" charset="0"/>
                <a:cs typeface="Arial" pitchFamily="34" charset="0"/>
              </a:rPr>
              <a:t>Each merchandising transaction affects a buyer and a seller.</a:t>
            </a:r>
          </a:p>
        </p:txBody>
      </p:sp>
    </p:spTree>
    <p:extLst>
      <p:ext uri="{BB962C8B-B14F-4D97-AF65-F5344CB8AC3E}">
        <p14:creationId xmlns:p14="http://schemas.microsoft.com/office/powerpoint/2010/main" val="17271570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Illustration of Inventory Transactions for Seller and Buyer (1 of 2)</a:t>
            </a:r>
          </a:p>
        </p:txBody>
      </p:sp>
      <p:pic>
        <p:nvPicPr>
          <p:cNvPr id="13" name="Picture 2" descr="An illustration showing how the same merchandising transactions are recorded by the seller and buyer is shown. There are three columns in the illustration: the first column lists the transactions, the second column shows the journal entries for the seller (Scully Company), and the third column shows the journal entries for the buyer (Burton Co.). &#10;&#10;For the first transaction, July 1 is the date indicated. The transaction is as follows: Scully Company sold merchandise on account to Burton Co., $7,500, terms FOB shipping point, n/45. The cost of the goods sold was $4,500. The words “FOB shipping point” in this transaction are set in blue font. For Scully Company (the seller), there are two journal entries. The first journal entry is as follows: Accounts Receivable—Burton Co. is debited—with 7,500 shown in the debit column. Sales is credited—with 7,500 shown in the credit column. The second journal entry is as follows: Cost of Goods Sold is debited—with 4,500 shown in the debit column. Inventory is credited—with 4,500 shown in the credit column. For Burton Co. (the buyer), the journal entry is as follows: Inventory is debited—with 7,500 shown in the debit column. Accounts Payable—Scully Co. is credited—with 7,500 shown in the credit column.&#10;&#10;For the second transaction, July 2 is the date indicated. The transaction is as follows: Burton Co. paid freight of $150 on July 1 purchase from Scully Company. For Scully Company (the seller), the words No journal entry. are shown. For Burton Co. (the buyer), the journal entry &#10;is as follows: Inventory is debited—with 150 shown in the debit column. Cash is credited—with &#10;150 shown in the credit column.&#10;&#10;For the third transaction&#10;, July 3 is the date indicated. The transaction is as follows: Scully Company sold merchandise on account to Burton Co., $5,000, terms FOB destination, n/15. The cost of the goods sold was $3,500. The words “FOB destination” in this transaction are set in blue font. For Scully Company, there are two journal entries. The first journal entry is as follows: Accounts Receivable—Burton Co. is debited—with 5,000 shown in the debit column. Sales is credited—with 5,000 shown in the credit column. The second journal entry is as follows: Cost of Goods Sold is debited—with 3,500 shown in the debit column. Inventory is credited—with 3,500 shown in the credit column. For Burton Co. (the buyer), the journal entry is as follows: Inventory is debited—with 5,000 shown in the debit column. Accounts Payable—Scully Co. is credited—with 5,000 shown in the credit column.&#10;&#10;For the fourth transaction, July 7 is the date indicated. The transaction is as follows: Scully Company paid freight of $250 for delivery of merchandise sold to Burton Co. on July 5. For Scully Company (the seller), the journal entry is as follows: Delivery Expense is debited—with 250 shown in the debit column. Cash is credited—with 250 shown in the credit column. For Burton Co. (the buyer), the words No journal entry. are shown.&#10;&#10;For the fifth transaction, July 17 is the date indicated. The &#10;transaction is as follows: Scully Company received payment from Burton Co. for purchase of July 3. For Scully Company (the seller), the journal entry is as follows: Cash is debited—with 5,000 shown in the debit column. Accounts Receivable—Burton Co. is credited—with 5,000 shown in the credit column. For Burton Co. (the buyer), the journal entry is as follows: Accounts Payable—Scully Co. is debited—with 5,000 shown in the debit column. Cash is credited—with 5,000 shown in the credit column."/>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1371600" y="1828800"/>
            <a:ext cx="63912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086383"/>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Illustration of Inventory Transactions for Seller and Buyer (2 of 2) </a:t>
            </a:r>
          </a:p>
        </p:txBody>
      </p:sp>
      <p:pic>
        <p:nvPicPr>
          <p:cNvPr id="12" name="Picture 2" descr="For the sixth transaction, July 18 is the date indicated. The transaction is as follows: Scully Company sold merchandise on account to Bur-ton Co., $12,000, terms FOB shipping point, 2/10, n/eom. Scully Company prepaid freight of $500, which was added to the invoice. The cost of the goods sold was $7,200. The words “FOB shipping point” and “prepaid freight” in this transaction are set in blue font. For Scully Company (the seller), there are three journal entries. The first journal entry is as follows: Accounts Receivable—Burton Co. is debited—with 11,760 shown in the debit column. Sales is credited—with 11,760 shown in the credit column. The second journal entry is as follows: Accounts Receivable—Burton Co. is debited—with 500 shown in the debit column. Cash is credited—with 500 shown in the credit column. The third journal entry is as follows: Cost of Goods Sold is debited—with 7,200 shown in the debit column. Inventory is credited—with 7,200 shown in the credit column. For Burton Co. (the buyer), the journal entry is as follows: Inventory is debited—with 12,260 shown in the debit column. Accounts Payable—Scully Co. is credited—with 12,260 shown in the credit column.&#10;&#10;For the seventh transaction, July 22 is the date indicated. The transaction is as follows: Scully Company paid Burton Co. a refund of $750 for merchandise damaged in the July 3 purchase. Burton kept the merchandise. For Scully Co. (the seller), the journal entry is as follows: Customer Refunds Payable is debited—with 750 shown in the debit column. Cash is credit-ed—with 750 shown in the credit column. For Burton Co. (the buyer), the journal entry is as follows: Cash is debited—with 750 shown in the debit column. Inventory is credited—with 750 shown in the credit column.&#10;&#10;For the eighth transaction, July 28 is the date indicated. The transaction is as follows: Scully Company received payment from Burton Co. for purchase of July 18. For Scully Company (the seller), the journal entry is as follows: Cash is debited—with 12,260 shown in the debit column. Accounts Receivable—Burton Co. is credited—with 12,260 shown in the credit column. For Burton Co. (the buyer), the journal entry is as follows: Accounts Payable—Scully Co. is debited—with 12,260 shown in the debit column. Cash is credited—with 12,260 shown in the credit column.&#10;&#10;For the last transaction, July 31 is the date in-dicated. The transaction is as follows: Scully Company granted a customer allowance (credit memo) to Burton Co. for $2,500 for merchan-dise returned from July 1 purchase. The cost of the merchandise returned was $1,500. For Scully Company, there are two journal entries. The first journal entry is as follows: Customer Refunds Payable is debited—with 2,500 shown in the debit column. Accounts Receivable—Burton Co. is credited—with 2,500 shown in the credit column. The second journal entry is as follows: Inventory is debit-ed—with 1,500 shown in the debit column. Estimated Returns Inventory is credited—with 1,500 shown in the credit column. For Burton Co. (the buyer), the journal entry is as follows: Accounts Payable—Scully Co. is debited—with 2,500 shown in the debit column. Inventory is credited—with 2,500 shown in the credit column."/>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758483" y="1400075"/>
            <a:ext cx="7627035" cy="481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986058"/>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Sales Taxes (1 of 3)</a:t>
            </a:r>
          </a:p>
        </p:txBody>
      </p:sp>
      <p:sp>
        <p:nvSpPr>
          <p:cNvPr id="3" name="Content Placeholder 2"/>
          <p:cNvSpPr>
            <a:spLocks noGrp="1"/>
          </p:cNvSpPr>
          <p:nvPr>
            <p:ph idx="1"/>
          </p:nvPr>
        </p:nvSpPr>
        <p:spPr/>
        <p:txBody>
          <a:bodyPr>
            <a:noAutofit/>
          </a:bodyPr>
          <a:lstStyle/>
          <a:p>
            <a:r>
              <a:rPr lang="en-US" dirty="0">
                <a:latin typeface="Arial" pitchFamily="34" charset="0"/>
                <a:cs typeface="Arial" pitchFamily="34" charset="0"/>
              </a:rPr>
              <a:t>Almost all states levy a tax on sales of merchandise.</a:t>
            </a:r>
          </a:p>
          <a:p>
            <a:r>
              <a:rPr lang="en-US" dirty="0">
                <a:latin typeface="Arial" pitchFamily="34" charset="0"/>
                <a:cs typeface="Arial" pitchFamily="34" charset="0"/>
              </a:rPr>
              <a:t>The liability for the sales tax is incurred when the sale is made.</a:t>
            </a:r>
          </a:p>
          <a:p>
            <a:pPr lvl="1"/>
            <a:r>
              <a:rPr lang="en-US" dirty="0">
                <a:latin typeface="Arial" pitchFamily="34" charset="0"/>
                <a:cs typeface="Arial" pitchFamily="34" charset="0"/>
              </a:rPr>
              <a:t>At the time of a cash sale, the seller collects the sales tax.</a:t>
            </a:r>
          </a:p>
          <a:p>
            <a:pPr lvl="1"/>
            <a:r>
              <a:rPr lang="en-US" dirty="0">
                <a:latin typeface="Arial" pitchFamily="34" charset="0"/>
                <a:cs typeface="Arial" pitchFamily="34" charset="0"/>
              </a:rPr>
              <a:t>When a sale is made on account, the seller charges the tax to the buyer by debiting Accounts Receivable.</a:t>
            </a:r>
          </a:p>
          <a:p>
            <a:pPr lvl="1"/>
            <a:r>
              <a:rPr lang="en-US" dirty="0">
                <a:latin typeface="Arial" pitchFamily="34" charset="0"/>
                <a:cs typeface="Arial" pitchFamily="34" charset="0"/>
              </a:rPr>
              <a:t>The seller credits the sales account for the amount of the sale and credits the tax to Sales Tax Payable.</a:t>
            </a:r>
          </a:p>
        </p:txBody>
      </p:sp>
    </p:spTree>
    <p:extLst>
      <p:ext uri="{BB962C8B-B14F-4D97-AF65-F5344CB8AC3E}">
        <p14:creationId xmlns:p14="http://schemas.microsoft.com/office/powerpoint/2010/main" val="28843126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Sales Taxes (2 of 3)</a:t>
            </a:r>
          </a:p>
        </p:txBody>
      </p:sp>
      <p:sp>
        <p:nvSpPr>
          <p:cNvPr id="3" name="Content Placeholder 2"/>
          <p:cNvSpPr>
            <a:spLocks noGrp="1"/>
          </p:cNvSpPr>
          <p:nvPr>
            <p:ph idx="1"/>
          </p:nvPr>
        </p:nvSpPr>
        <p:spPr>
          <a:xfrm>
            <a:off x="228600" y="1295401"/>
            <a:ext cx="8763000" cy="990599"/>
          </a:xfrm>
        </p:spPr>
        <p:txBody>
          <a:bodyPr>
            <a:noAutofit/>
          </a:bodyPr>
          <a:lstStyle/>
          <a:p>
            <a:r>
              <a:rPr lang="en-US" dirty="0">
                <a:latin typeface="Arial" pitchFamily="34" charset="0"/>
                <a:cs typeface="Arial" pitchFamily="34" charset="0"/>
              </a:rPr>
              <a:t>The seller would record a sale of $100 on account, subject to a tax of 6%, as follows:</a:t>
            </a:r>
          </a:p>
        </p:txBody>
      </p:sp>
      <p:pic>
        <p:nvPicPr>
          <p:cNvPr id="9" name="Picture Placeholder 8" descr="A journal entry is given in a journal form. August 12 is the date indicated. Accounts Receivable—Lemon Co. is debited—with 106 shown in the Debit column. Sales is credited—with 100 shown in the Credit column. Sales Tax Payable is credited—with 6 shown in the Credit column. A journal entry explanation is given below the journal entry: Invoice No. 339."/>
          <p:cNvPicPr>
            <a:picLocks noGrp="1" noChangeAspect="1"/>
          </p:cNvPicPr>
          <p:nvPr>
            <p:ph type="pic" sz="quarter" idx="4294967295"/>
          </p:nvPr>
        </p:nvPicPr>
        <p:blipFill>
          <a:blip r:embed="rId3"/>
          <a:stretch>
            <a:fillRect/>
          </a:stretch>
        </p:blipFill>
        <p:spPr>
          <a:xfrm>
            <a:off x="662651" y="3323298"/>
            <a:ext cx="7818699" cy="1294719"/>
          </a:xfrm>
          <a:prstGeom prst="rect">
            <a:avLst/>
          </a:prstGeom>
        </p:spPr>
      </p:pic>
    </p:spTree>
    <p:extLst>
      <p:ext uri="{BB962C8B-B14F-4D97-AF65-F5344CB8AC3E}">
        <p14:creationId xmlns:p14="http://schemas.microsoft.com/office/powerpoint/2010/main" val="4013801262"/>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Sales Taxes (3 of 3)</a:t>
            </a:r>
          </a:p>
        </p:txBody>
      </p:sp>
      <p:sp>
        <p:nvSpPr>
          <p:cNvPr id="3" name="Content Placeholder 2"/>
          <p:cNvSpPr>
            <a:spLocks noGrp="1"/>
          </p:cNvSpPr>
          <p:nvPr>
            <p:ph idx="1"/>
          </p:nvPr>
        </p:nvSpPr>
        <p:spPr>
          <a:xfrm>
            <a:off x="228600" y="1295400"/>
            <a:ext cx="8763000" cy="1371599"/>
          </a:xfrm>
        </p:spPr>
        <p:txBody>
          <a:bodyPr>
            <a:noAutofit/>
          </a:bodyPr>
          <a:lstStyle/>
          <a:p>
            <a:r>
              <a:rPr lang="en-US" dirty="0">
                <a:latin typeface="Arial" pitchFamily="34" charset="0"/>
                <a:cs typeface="Arial" pitchFamily="34" charset="0"/>
              </a:rPr>
              <a:t>On a regular basis, the seller pays to the taxing authority (state) the amount of the sales tax collected. The seller records such a payment as follows:</a:t>
            </a:r>
          </a:p>
        </p:txBody>
      </p:sp>
      <p:pic>
        <p:nvPicPr>
          <p:cNvPr id="9" name="Picture Placeholder 8" descr="A journal entry is given in a journal form. Sept. 15 is the date indicated. Sales Tax Payable is debited—with 2,900 shown in the Debit column. Cash is credited—with 2,900 shown in the Credit column. A journal entry explanation is given below the journal entry: Payment for sales taxes collected during August."/>
          <p:cNvPicPr>
            <a:picLocks noGrp="1" noChangeAspect="1"/>
          </p:cNvPicPr>
          <p:nvPr>
            <p:ph type="pic" sz="quarter" idx="4294967295"/>
          </p:nvPr>
        </p:nvPicPr>
        <p:blipFill>
          <a:blip r:embed="rId3"/>
          <a:stretch>
            <a:fillRect/>
          </a:stretch>
        </p:blipFill>
        <p:spPr>
          <a:xfrm>
            <a:off x="621012" y="3545268"/>
            <a:ext cx="7901977" cy="1302575"/>
          </a:xfrm>
          <a:prstGeom prst="rect">
            <a:avLst/>
          </a:prstGeom>
        </p:spPr>
      </p:pic>
    </p:spTree>
    <p:extLst>
      <p:ext uri="{BB962C8B-B14F-4D97-AF65-F5344CB8AC3E}">
        <p14:creationId xmlns:p14="http://schemas.microsoft.com/office/powerpoint/2010/main" val="3809155409"/>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Trade Discounts (1 of 2)</a:t>
            </a:r>
          </a:p>
        </p:txBody>
      </p:sp>
      <p:sp>
        <p:nvSpPr>
          <p:cNvPr id="3" name="Content Placeholder 2"/>
          <p:cNvSpPr>
            <a:spLocks noGrp="1"/>
          </p:cNvSpPr>
          <p:nvPr>
            <p:ph idx="1"/>
          </p:nvPr>
        </p:nvSpPr>
        <p:spPr/>
        <p:txBody>
          <a:bodyPr>
            <a:noAutofit/>
          </a:bodyPr>
          <a:lstStyle/>
          <a:p>
            <a:r>
              <a:rPr lang="en-US" dirty="0">
                <a:latin typeface="Arial" pitchFamily="34" charset="0"/>
                <a:cs typeface="Arial" pitchFamily="34" charset="0"/>
              </a:rPr>
              <a:t>Wholesalers are companies that sell merchandise to other businesses rather than to the public, called B2B transactions.</a:t>
            </a:r>
          </a:p>
          <a:p>
            <a:pPr lvl="1"/>
            <a:r>
              <a:rPr lang="en-US" dirty="0">
                <a:latin typeface="Arial" pitchFamily="34" charset="0"/>
                <a:cs typeface="Arial" pitchFamily="34" charset="0"/>
              </a:rPr>
              <a:t>Many wholesalers publish or upload sales catalogs online.</a:t>
            </a:r>
          </a:p>
          <a:p>
            <a:pPr lvl="1"/>
            <a:r>
              <a:rPr lang="en-US" dirty="0">
                <a:latin typeface="Arial" pitchFamily="34" charset="0"/>
                <a:cs typeface="Arial" pitchFamily="34" charset="0"/>
              </a:rPr>
              <a:t>Wholesalers often offer special discounts off list prices to government agencies or businesses that order large quantities.</a:t>
            </a:r>
          </a:p>
          <a:p>
            <a:pPr lvl="2"/>
            <a:r>
              <a:rPr lang="en-US" dirty="0">
                <a:latin typeface="Arial" pitchFamily="34" charset="0"/>
                <a:cs typeface="Arial" pitchFamily="34" charset="0"/>
              </a:rPr>
              <a:t>Such discounts are called </a:t>
            </a:r>
            <a:r>
              <a:rPr lang="en-US" b="1" dirty="0">
                <a:latin typeface="Arial" pitchFamily="34" charset="0"/>
                <a:cs typeface="Arial" pitchFamily="34" charset="0"/>
              </a:rPr>
              <a:t>trade discounts</a:t>
            </a:r>
            <a:r>
              <a:rPr lang="en-US" dirty="0">
                <a:latin typeface="Arial" pitchFamily="34" charset="0"/>
                <a:cs typeface="Arial" pitchFamily="34" charset="0"/>
              </a:rPr>
              <a:t>.</a:t>
            </a:r>
          </a:p>
        </p:txBody>
      </p:sp>
    </p:spTree>
    <p:extLst>
      <p:ext uri="{BB962C8B-B14F-4D97-AF65-F5344CB8AC3E}">
        <p14:creationId xmlns:p14="http://schemas.microsoft.com/office/powerpoint/2010/main" val="19637747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Trade Discounts (2 of 2)</a:t>
            </a:r>
          </a:p>
        </p:txBody>
      </p:sp>
      <p:sp>
        <p:nvSpPr>
          <p:cNvPr id="3" name="Content Placeholder 2"/>
          <p:cNvSpPr>
            <a:spLocks noGrp="1"/>
          </p:cNvSpPr>
          <p:nvPr>
            <p:ph idx="1"/>
          </p:nvPr>
        </p:nvSpPr>
        <p:spPr/>
        <p:txBody>
          <a:bodyPr>
            <a:noAutofit/>
          </a:bodyPr>
          <a:lstStyle/>
          <a:p>
            <a:r>
              <a:rPr lang="en-US" dirty="0">
                <a:latin typeface="Arial" pitchFamily="34" charset="0"/>
                <a:cs typeface="Arial" pitchFamily="34" charset="0"/>
              </a:rPr>
              <a:t>Sellers and buyers do not normally record the list prices of merchandise and trade discounts in their accounts.</a:t>
            </a:r>
          </a:p>
          <a:p>
            <a:pPr lvl="1"/>
            <a:r>
              <a:rPr lang="en-US" dirty="0">
                <a:latin typeface="Arial" pitchFamily="34" charset="0"/>
                <a:cs typeface="Arial" pitchFamily="34" charset="0"/>
              </a:rPr>
              <a:t>For example, assume that an item has a list price of $1,000 and a 40% trade discount. The seller records the sale of the item at $600 [$1,000 less the trade discount of $400 ($1,000 × 40%)]. Likewise, the buyer records the purchase at $600.</a:t>
            </a:r>
          </a:p>
        </p:txBody>
      </p:sp>
    </p:spTree>
    <p:extLst>
      <p:ext uri="{BB962C8B-B14F-4D97-AF65-F5344CB8AC3E}">
        <p14:creationId xmlns:p14="http://schemas.microsoft.com/office/powerpoint/2010/main" val="13541382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308039" y="27709"/>
            <a:ext cx="8527922" cy="1039091"/>
          </a:xfrm>
        </p:spPr>
        <p:txBody>
          <a:bodyPr>
            <a:noAutofit/>
          </a:bodyPr>
          <a:lstStyle/>
          <a:p>
            <a:r>
              <a:rPr lang="en-US" dirty="0">
                <a:latin typeface="Arial" pitchFamily="34" charset="0"/>
                <a:cs typeface="Arial" pitchFamily="34" charset="0"/>
              </a:rPr>
              <a:t>Adjusting Entry for Inventory Shrinkage</a:t>
            </a:r>
            <a:r>
              <a:rPr lang="en-US" baseline="0" dirty="0">
                <a:latin typeface="Arial" pitchFamily="34" charset="0"/>
                <a:cs typeface="Arial" pitchFamily="34" charset="0"/>
              </a:rPr>
              <a:t> </a:t>
            </a:r>
            <a:r>
              <a:rPr lang="en-US" dirty="0">
                <a:latin typeface="Arial" pitchFamily="34" charset="0"/>
                <a:cs typeface="Arial" pitchFamily="34" charset="0"/>
              </a:rPr>
              <a:t>(1 of 3)</a:t>
            </a:r>
          </a:p>
        </p:txBody>
      </p:sp>
      <p:sp>
        <p:nvSpPr>
          <p:cNvPr id="3" name="Content Placeholder 2"/>
          <p:cNvSpPr>
            <a:spLocks noGrp="1"/>
          </p:cNvSpPr>
          <p:nvPr>
            <p:ph idx="1"/>
          </p:nvPr>
        </p:nvSpPr>
        <p:spPr>
          <a:xfrm>
            <a:off x="228600" y="1219200"/>
            <a:ext cx="8763000" cy="4953000"/>
          </a:xfrm>
        </p:spPr>
        <p:txBody>
          <a:bodyPr>
            <a:noAutofit/>
          </a:bodyPr>
          <a:lstStyle/>
          <a:p>
            <a:r>
              <a:rPr lang="en-US" sz="2400" dirty="0">
                <a:latin typeface="Arial" pitchFamily="34" charset="0"/>
                <a:cs typeface="Arial" pitchFamily="34" charset="0"/>
              </a:rPr>
              <a:t>Under the perpetual inventory system, the inventory account is continually updated for purchase and sales transactions.</a:t>
            </a:r>
          </a:p>
          <a:p>
            <a:r>
              <a:rPr lang="en-US" sz="2400" dirty="0">
                <a:latin typeface="Arial" pitchFamily="34" charset="0"/>
                <a:cs typeface="Arial" pitchFamily="34" charset="0"/>
              </a:rPr>
              <a:t>As a result, the balance of the inventory account is the amount of merchandise available for sale at that point in time.</a:t>
            </a:r>
          </a:p>
          <a:p>
            <a:r>
              <a:rPr lang="en-US" sz="2400" dirty="0">
                <a:latin typeface="Arial" pitchFamily="34" charset="0"/>
                <a:cs typeface="Arial" pitchFamily="34" charset="0"/>
              </a:rPr>
              <a:t>However, retailers normally experience some loss of inventory due to shoplifting, employee theft, or errors.</a:t>
            </a:r>
          </a:p>
          <a:p>
            <a:r>
              <a:rPr lang="en-US" sz="2400" dirty="0">
                <a:latin typeface="Arial" pitchFamily="34" charset="0"/>
                <a:cs typeface="Arial" pitchFamily="34" charset="0"/>
              </a:rPr>
              <a:t>Thus, the physical inventory on hand at the end of the accounting period is usually less than the balance of Inventory.</a:t>
            </a:r>
          </a:p>
          <a:p>
            <a:pPr lvl="1"/>
            <a:r>
              <a:rPr lang="en-US" sz="2200" dirty="0">
                <a:latin typeface="Arial" pitchFamily="34" charset="0"/>
                <a:cs typeface="Arial" pitchFamily="34" charset="0"/>
              </a:rPr>
              <a:t>This difference is called </a:t>
            </a:r>
            <a:r>
              <a:rPr lang="en-US" sz="2200" b="1" dirty="0">
                <a:latin typeface="Arial" pitchFamily="34" charset="0"/>
                <a:cs typeface="Arial" pitchFamily="34" charset="0"/>
              </a:rPr>
              <a:t>inventory shrinkage </a:t>
            </a:r>
            <a:r>
              <a:rPr lang="en-US" sz="2200" dirty="0">
                <a:latin typeface="Arial" pitchFamily="34" charset="0"/>
                <a:cs typeface="Arial" pitchFamily="34" charset="0"/>
              </a:rPr>
              <a:t>or </a:t>
            </a:r>
            <a:r>
              <a:rPr lang="en-US" sz="2200" b="1" dirty="0">
                <a:latin typeface="Arial" pitchFamily="34" charset="0"/>
                <a:cs typeface="Arial" pitchFamily="34" charset="0"/>
              </a:rPr>
              <a:t>inventory shortage</a:t>
            </a:r>
            <a:r>
              <a:rPr lang="en-US" sz="2200" dirty="0">
                <a:latin typeface="Arial" pitchFamily="34" charset="0"/>
                <a:cs typeface="Arial" pitchFamily="34" charset="0"/>
              </a:rPr>
              <a:t>.</a:t>
            </a:r>
          </a:p>
        </p:txBody>
      </p:sp>
    </p:spTree>
    <p:extLst>
      <p:ext uri="{BB962C8B-B14F-4D97-AF65-F5344CB8AC3E}">
        <p14:creationId xmlns:p14="http://schemas.microsoft.com/office/powerpoint/2010/main" val="41425455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57200" y="27709"/>
            <a:ext cx="8229600" cy="1039091"/>
          </a:xfrm>
        </p:spPr>
        <p:txBody>
          <a:bodyPr>
            <a:noAutofit/>
          </a:bodyPr>
          <a:lstStyle/>
          <a:p>
            <a:r>
              <a:rPr lang="en-US" dirty="0">
                <a:latin typeface="Arial" pitchFamily="34" charset="0"/>
                <a:cs typeface="Arial" pitchFamily="34" charset="0"/>
              </a:rPr>
              <a:t>Adjusting Entry for Inventory Shrinkage</a:t>
            </a:r>
            <a:r>
              <a:rPr lang="en-US" baseline="0" dirty="0">
                <a:latin typeface="Arial" pitchFamily="34" charset="0"/>
                <a:cs typeface="Arial" pitchFamily="34" charset="0"/>
              </a:rPr>
              <a:t> </a:t>
            </a:r>
            <a:r>
              <a:rPr lang="en-US" dirty="0">
                <a:latin typeface="Arial" pitchFamily="34" charset="0"/>
                <a:cs typeface="Arial" pitchFamily="34" charset="0"/>
              </a:rPr>
              <a:t>(2 of 3)</a:t>
            </a:r>
          </a:p>
        </p:txBody>
      </p:sp>
      <p:sp>
        <p:nvSpPr>
          <p:cNvPr id="5" name="Content Placeholder 4"/>
          <p:cNvSpPr>
            <a:spLocks noGrp="1"/>
          </p:cNvSpPr>
          <p:nvPr>
            <p:ph idx="1"/>
          </p:nvPr>
        </p:nvSpPr>
        <p:spPr>
          <a:xfrm>
            <a:off x="228600" y="1295401"/>
            <a:ext cx="8763000" cy="914399"/>
          </a:xfrm>
        </p:spPr>
        <p:txBody>
          <a:bodyPr>
            <a:normAutofit/>
          </a:bodyPr>
          <a:lstStyle/>
          <a:p>
            <a:r>
              <a:rPr lang="en-US" dirty="0"/>
              <a:t>NetSolutions’ inventory records indicate the following on December 31:</a:t>
            </a:r>
          </a:p>
        </p:txBody>
      </p:sp>
      <p:pic>
        <p:nvPicPr>
          <p:cNvPr id="13" name="Picture Placeholder 2" descr="A table showing the computation for the amount of NetSolutions’ inventory shrinkage on December 31, 2017 is shown. The table shows the following: Account balance of Merchandise Inventory, $63,950; Physical merchandise inventory on hand, 62,150. A single rule appears below 62,150. Inventory shrinkage, $1,800. A double rule appears below $1,800."/>
          <p:cNvPicPr>
            <a:picLocks noGrp="1" noChangeAspect="1"/>
          </p:cNvPicPr>
          <p:nvPr>
            <p:ph type="pic" sz="quarter" idx="4294967295"/>
          </p:nvPr>
        </p:nvPicPr>
        <p:blipFill>
          <a:blip r:embed="rId3"/>
          <a:stretch>
            <a:fillRect/>
          </a:stretch>
        </p:blipFill>
        <p:spPr>
          <a:xfrm>
            <a:off x="1133890" y="2286000"/>
            <a:ext cx="6876221" cy="1019308"/>
          </a:xfrm>
          <a:prstGeom prst="rect">
            <a:avLst/>
          </a:prstGeom>
        </p:spPr>
      </p:pic>
      <p:sp>
        <p:nvSpPr>
          <p:cNvPr id="6" name="Content Placeholder 5"/>
          <p:cNvSpPr>
            <a:spLocks noGrp="1"/>
          </p:cNvSpPr>
          <p:nvPr>
            <p:ph sz="quarter" idx="11"/>
          </p:nvPr>
        </p:nvSpPr>
        <p:spPr>
          <a:xfrm>
            <a:off x="304800" y="3505200"/>
            <a:ext cx="8610600" cy="914802"/>
          </a:xfrm>
        </p:spPr>
        <p:txBody>
          <a:bodyPr/>
          <a:lstStyle/>
          <a:p>
            <a:r>
              <a:rPr lang="en-US" dirty="0"/>
              <a:t>At the end of the accounting period, inventory shrinkage is recorded by the following adjusting entry:</a:t>
            </a:r>
          </a:p>
        </p:txBody>
      </p:sp>
      <p:pic>
        <p:nvPicPr>
          <p:cNvPr id="14" name="Picture Placeholder 3" descr="An adjusting entry is given in a journal form. December 31 is the date indicated. Cost of Goods Sold is debited—with 1,800 shown in the Debit column. Inventory is credited—with 1,800 shown in the Credit column. A journal entry explanation and supporting computation is given below the journal entry: Inventory shrinkage ($63,950 – $62,150)."/>
          <p:cNvPicPr>
            <a:picLocks noGrp="1" noChangeAspect="1"/>
          </p:cNvPicPr>
          <p:nvPr>
            <p:ph type="pic" sz="quarter" idx="4294967295"/>
          </p:nvPr>
        </p:nvPicPr>
        <p:blipFill>
          <a:blip r:embed="rId4"/>
          <a:stretch>
            <a:fillRect/>
          </a:stretch>
        </p:blipFill>
        <p:spPr>
          <a:xfrm>
            <a:off x="1465824" y="4700154"/>
            <a:ext cx="6399517" cy="1242742"/>
          </a:xfrm>
          <a:prstGeom prst="rect">
            <a:avLst/>
          </a:prstGeom>
        </p:spPr>
      </p:pic>
    </p:spTree>
    <p:extLst>
      <p:ext uri="{BB962C8B-B14F-4D97-AF65-F5344CB8AC3E}">
        <p14:creationId xmlns:p14="http://schemas.microsoft.com/office/powerpoint/2010/main" val="134941874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Financial Statements (2 of 4)</a:t>
            </a:r>
          </a:p>
        </p:txBody>
      </p:sp>
      <p:sp>
        <p:nvSpPr>
          <p:cNvPr id="14339" name="Content Placeholder 7"/>
          <p:cNvSpPr>
            <a:spLocks noGrp="1"/>
          </p:cNvSpPr>
          <p:nvPr>
            <p:ph idx="1"/>
          </p:nvPr>
        </p:nvSpPr>
        <p:spPr/>
        <p:txBody>
          <a:bodyPr>
            <a:noAutofit/>
          </a:bodyPr>
          <a:lstStyle/>
          <a:p>
            <a:pPr>
              <a:defRPr/>
            </a:pPr>
            <a:r>
              <a:rPr lang="en-US" dirty="0">
                <a:latin typeface="Arial" pitchFamily="34" charset="0"/>
                <a:cs typeface="Arial" pitchFamily="34" charset="0"/>
              </a:rPr>
              <a:t>The revenue activities of a service business involve providing services to customers.</a:t>
            </a:r>
          </a:p>
          <a:p>
            <a:pPr>
              <a:defRPr/>
            </a:pPr>
            <a:r>
              <a:rPr lang="en-US" dirty="0">
                <a:latin typeface="Arial" pitchFamily="34" charset="0"/>
                <a:cs typeface="Arial" pitchFamily="34" charset="0"/>
              </a:rPr>
              <a:t>On the income statement for a service business, the revenues from services are reported as </a:t>
            </a:r>
            <a:r>
              <a:rPr lang="en-US" i="1" dirty="0">
                <a:latin typeface="Arial" pitchFamily="34" charset="0"/>
                <a:cs typeface="Arial" pitchFamily="34" charset="0"/>
              </a:rPr>
              <a:t>fees earned</a:t>
            </a:r>
            <a:r>
              <a:rPr lang="en-US" dirty="0">
                <a:latin typeface="Arial" pitchFamily="34" charset="0"/>
                <a:cs typeface="Arial" pitchFamily="34" charset="0"/>
              </a:rPr>
              <a:t>.</a:t>
            </a:r>
          </a:p>
          <a:p>
            <a:pPr>
              <a:defRPr/>
            </a:pPr>
            <a:r>
              <a:rPr lang="en-US" dirty="0">
                <a:latin typeface="Arial" pitchFamily="34" charset="0"/>
                <a:cs typeface="Arial" pitchFamily="34" charset="0"/>
              </a:rPr>
              <a:t>The operating expenses incurred in providing the services are subtracted from the fees earned to arrive at </a:t>
            </a:r>
            <a:r>
              <a:rPr lang="en-US" i="1" dirty="0">
                <a:latin typeface="Arial" pitchFamily="34" charset="0"/>
                <a:cs typeface="Arial" pitchFamily="34" charset="0"/>
              </a:rPr>
              <a:t>operating income</a:t>
            </a:r>
            <a:r>
              <a:rPr lang="en-US" dirty="0">
                <a:latin typeface="Arial" pitchFamily="34" charset="0"/>
                <a:cs typeface="Arial" pitchFamily="34" charset="0"/>
              </a:rPr>
              <a:t>.</a:t>
            </a:r>
          </a:p>
        </p:txBody>
      </p:sp>
    </p:spTree>
    <p:extLst>
      <p:ext uri="{BB962C8B-B14F-4D97-AF65-F5344CB8AC3E}">
        <p14:creationId xmlns:p14="http://schemas.microsoft.com/office/powerpoint/2010/main" val="2369436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308039" y="27709"/>
            <a:ext cx="8527922" cy="1039091"/>
          </a:xfrm>
        </p:spPr>
        <p:txBody>
          <a:bodyPr>
            <a:noAutofit/>
          </a:bodyPr>
          <a:lstStyle/>
          <a:p>
            <a:r>
              <a:rPr lang="en-US" dirty="0">
                <a:latin typeface="Arial" pitchFamily="34" charset="0"/>
                <a:cs typeface="Arial" pitchFamily="34" charset="0"/>
              </a:rPr>
              <a:t>Adjusting Entry for Inventory Shrinkage</a:t>
            </a:r>
            <a:r>
              <a:rPr lang="en-US" baseline="0" dirty="0">
                <a:latin typeface="Arial" pitchFamily="34" charset="0"/>
                <a:cs typeface="Arial" pitchFamily="34" charset="0"/>
              </a:rPr>
              <a:t> </a:t>
            </a:r>
            <a:r>
              <a:rPr lang="en-US" dirty="0">
                <a:latin typeface="Arial" pitchFamily="34" charset="0"/>
                <a:cs typeface="Arial" pitchFamily="34" charset="0"/>
              </a:rPr>
              <a:t>(3 of 3)</a:t>
            </a:r>
          </a:p>
        </p:txBody>
      </p:sp>
      <p:sp>
        <p:nvSpPr>
          <p:cNvPr id="3" name="Content Placeholder 2"/>
          <p:cNvSpPr>
            <a:spLocks noGrp="1"/>
          </p:cNvSpPr>
          <p:nvPr>
            <p:ph idx="1"/>
          </p:nvPr>
        </p:nvSpPr>
        <p:spPr>
          <a:xfrm>
            <a:off x="228600" y="1219200"/>
            <a:ext cx="8763000" cy="4953000"/>
          </a:xfrm>
        </p:spPr>
        <p:txBody>
          <a:bodyPr>
            <a:noAutofit/>
          </a:bodyPr>
          <a:lstStyle/>
          <a:p>
            <a:pPr marL="457200" lvl="1">
              <a:spcBef>
                <a:spcPts val="1200"/>
              </a:spcBef>
              <a:buSzPct val="100000"/>
              <a:buFont typeface="Arial" pitchFamily="34" charset="0"/>
              <a:buChar char="•"/>
              <a:tabLst/>
            </a:pPr>
            <a:r>
              <a:rPr lang="en-US" sz="2600" dirty="0">
                <a:latin typeface="Arial" pitchFamily="34" charset="0"/>
                <a:cs typeface="Arial" pitchFamily="34" charset="0"/>
              </a:rPr>
              <a:t>After the preceding entry is recorded, the balance of Inventory agrees with the physical inventory on hand at the end of the period.</a:t>
            </a:r>
          </a:p>
        </p:txBody>
      </p:sp>
    </p:spTree>
    <p:extLst>
      <p:ext uri="{BB962C8B-B14F-4D97-AF65-F5344CB8AC3E}">
        <p14:creationId xmlns:p14="http://schemas.microsoft.com/office/powerpoint/2010/main" val="25069779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Adjusting Entries for Customer Refunds, Allowances, and Returns (1 of 4)</a:t>
            </a:r>
          </a:p>
        </p:txBody>
      </p:sp>
      <p:sp>
        <p:nvSpPr>
          <p:cNvPr id="3" name="Content Placeholder 2"/>
          <p:cNvSpPr>
            <a:spLocks noGrp="1"/>
          </p:cNvSpPr>
          <p:nvPr>
            <p:ph idx="1"/>
          </p:nvPr>
        </p:nvSpPr>
        <p:spPr>
          <a:xfrm>
            <a:off x="228600" y="1219200"/>
            <a:ext cx="8763000" cy="4953000"/>
          </a:xfrm>
        </p:spPr>
        <p:txBody>
          <a:bodyPr>
            <a:noAutofit/>
          </a:bodyPr>
          <a:lstStyle/>
          <a:p>
            <a:r>
              <a:rPr lang="en-US" dirty="0">
                <a:latin typeface="Arial" pitchFamily="34" charset="0"/>
                <a:cs typeface="Arial" pitchFamily="34" charset="0"/>
              </a:rPr>
              <a:t>Sellers are required to estimate returns and allowances at the end of an accounting period and prepare two adjusting entries:</a:t>
            </a:r>
          </a:p>
          <a:p>
            <a:pPr lvl="1">
              <a:buFont typeface="+mj-lt"/>
              <a:buAutoNum type="arabicPeriod"/>
            </a:pPr>
            <a:r>
              <a:rPr lang="en-US" sz="2600" dirty="0">
                <a:latin typeface="Arial" pitchFamily="34" charset="0"/>
                <a:cs typeface="Arial" pitchFamily="34" charset="0"/>
              </a:rPr>
              <a:t>The first adjusting entry reduces the sales account and creates a customer refund liability account for the estimated refunds and allowances that will be granted to customers in the future.</a:t>
            </a:r>
          </a:p>
          <a:p>
            <a:pPr lvl="1">
              <a:buFont typeface="+mj-lt"/>
              <a:buAutoNum type="arabicPeriod"/>
            </a:pPr>
            <a:r>
              <a:rPr lang="en-US" sz="2600" dirty="0">
                <a:latin typeface="Arial" pitchFamily="34" charset="0"/>
                <a:cs typeface="Arial" pitchFamily="34" charset="0"/>
              </a:rPr>
              <a:t>The second adjusting entry creates an estimated returns inventory account for the cost of merchandise that is expected to be returned and reduces Cost of Goods Sold.</a:t>
            </a:r>
          </a:p>
        </p:txBody>
      </p:sp>
    </p:spTree>
    <p:extLst>
      <p:ext uri="{BB962C8B-B14F-4D97-AF65-F5344CB8AC3E}">
        <p14:creationId xmlns:p14="http://schemas.microsoft.com/office/powerpoint/2010/main" val="32538293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Adjusting Entries for Customer Refunds, Allowances, and Returns (2 of 4)</a:t>
            </a:r>
          </a:p>
        </p:txBody>
      </p:sp>
      <p:sp>
        <p:nvSpPr>
          <p:cNvPr id="3" name="Content Placeholder 2"/>
          <p:cNvSpPr>
            <a:spLocks noGrp="1"/>
          </p:cNvSpPr>
          <p:nvPr>
            <p:ph idx="1"/>
          </p:nvPr>
        </p:nvSpPr>
        <p:spPr>
          <a:xfrm>
            <a:off x="228600" y="1295401"/>
            <a:ext cx="8763000" cy="914399"/>
          </a:xfrm>
        </p:spPr>
        <p:txBody>
          <a:bodyPr>
            <a:noAutofit/>
          </a:bodyPr>
          <a:lstStyle/>
          <a:p>
            <a:r>
              <a:rPr lang="en-US" dirty="0">
                <a:latin typeface="Arial" pitchFamily="34" charset="0"/>
                <a:cs typeface="Arial" pitchFamily="34" charset="0"/>
              </a:rPr>
              <a:t>Assume the following for NetSolutions on December 31, 20Y8, before any adjustments:</a:t>
            </a:r>
          </a:p>
        </p:txBody>
      </p:sp>
      <p:pic>
        <p:nvPicPr>
          <p:cNvPr id="9" name="Picture Placeholder 8" descr="Adjusting Entries for Customer Refunds, Allowances, and Returns "/>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1280819" y="2505271"/>
            <a:ext cx="6582362" cy="3293837"/>
          </a:xfrm>
          <a:prstGeom prst="rect">
            <a:avLst/>
          </a:prstGeom>
        </p:spPr>
      </p:pic>
    </p:spTree>
    <p:extLst>
      <p:ext uri="{BB962C8B-B14F-4D97-AF65-F5344CB8AC3E}">
        <p14:creationId xmlns:p14="http://schemas.microsoft.com/office/powerpoint/2010/main" val="1027305575"/>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Adjusting Entries for Customer Refunds, Allowances, and Returns (3 of 4)</a:t>
            </a:r>
          </a:p>
        </p:txBody>
      </p:sp>
      <p:sp>
        <p:nvSpPr>
          <p:cNvPr id="3" name="Content Placeholder 2"/>
          <p:cNvSpPr>
            <a:spLocks noGrp="1"/>
          </p:cNvSpPr>
          <p:nvPr>
            <p:ph idx="1"/>
          </p:nvPr>
        </p:nvSpPr>
        <p:spPr>
          <a:xfrm>
            <a:off x="228600" y="1524001"/>
            <a:ext cx="8763000" cy="990599"/>
          </a:xfrm>
        </p:spPr>
        <p:txBody>
          <a:bodyPr>
            <a:noAutofit/>
          </a:bodyPr>
          <a:lstStyle/>
          <a:p>
            <a:r>
              <a:rPr lang="en-US" dirty="0">
                <a:latin typeface="Arial" pitchFamily="34" charset="0"/>
                <a:cs typeface="Arial" pitchFamily="34" charset="0"/>
              </a:rPr>
              <a:t>On December 31, 20Y8, NetSolutions makes the following two adjusting entries:</a:t>
            </a:r>
          </a:p>
        </p:txBody>
      </p:sp>
      <p:pic>
        <p:nvPicPr>
          <p:cNvPr id="9" name="Picture Placeholder 8" descr="Two adjusting journal entries is given in a journal form. &#10;&#10;In the first entry, December 31 is the date indicated. Sales is debited—with 7,154 shown in the Debit column. To the right of the Sales account name, the following computation is given: (1% × $715,409). Customer Refunds Payable is credited—with 7,154 shown in the Credit column.&#10;&#10;In the second journal entry, December 31 is the date indicated. Estimated Returns Inventory is debited—with 5,000 shown in the Debit column. Cost of Goods Sold is credited—with 5,000 shown in the Credit column."/>
          <p:cNvPicPr>
            <a:picLocks noGrp="1" noChangeAspect="1"/>
          </p:cNvPicPr>
          <p:nvPr>
            <p:ph type="pic" sz="quarter" idx="4294967295"/>
          </p:nvPr>
        </p:nvPicPr>
        <p:blipFill>
          <a:blip r:embed="rId3"/>
          <a:stretch>
            <a:fillRect/>
          </a:stretch>
        </p:blipFill>
        <p:spPr>
          <a:xfrm>
            <a:off x="711333" y="3048000"/>
            <a:ext cx="7721334" cy="1760744"/>
          </a:xfrm>
          <a:prstGeom prst="rect">
            <a:avLst/>
          </a:prstGeom>
        </p:spPr>
      </p:pic>
    </p:spTree>
    <p:extLst>
      <p:ext uri="{BB962C8B-B14F-4D97-AF65-F5344CB8AC3E}">
        <p14:creationId xmlns:p14="http://schemas.microsoft.com/office/powerpoint/2010/main" val="512011055"/>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Adjusting Entries for Customer Refunds, Allowances, and Returns (4 of 4)</a:t>
            </a:r>
          </a:p>
        </p:txBody>
      </p:sp>
      <p:sp>
        <p:nvSpPr>
          <p:cNvPr id="3" name="Content Placeholder 2"/>
          <p:cNvSpPr>
            <a:spLocks noGrp="1"/>
          </p:cNvSpPr>
          <p:nvPr>
            <p:ph idx="1"/>
          </p:nvPr>
        </p:nvSpPr>
        <p:spPr>
          <a:xfrm>
            <a:off x="228600" y="1219200"/>
            <a:ext cx="8763000" cy="4953000"/>
          </a:xfrm>
        </p:spPr>
        <p:txBody>
          <a:bodyPr>
            <a:noAutofit/>
          </a:bodyPr>
          <a:lstStyle/>
          <a:p>
            <a:pPr>
              <a:spcBef>
                <a:spcPts val="624"/>
              </a:spcBef>
            </a:pPr>
            <a:r>
              <a:rPr lang="en-US" dirty="0">
                <a:latin typeface="Arial" pitchFamily="34" charset="0"/>
                <a:cs typeface="Arial" pitchFamily="34" charset="0"/>
              </a:rPr>
              <a:t>The first adjusting entry reduces 20Y8 sales by the amount of estimated refunds that may occur in 20Y9. Since 1% of sales are expected to be refunded, Sales is debited for $7,154 (1% × $715,409). In addition, a liability is recorded by crediting Customer Refunds Payable for the estimated customer refunds in 20Y9.</a:t>
            </a:r>
          </a:p>
          <a:p>
            <a:pPr>
              <a:spcBef>
                <a:spcPts val="624"/>
              </a:spcBef>
            </a:pPr>
            <a:r>
              <a:rPr lang="en-US" dirty="0">
                <a:latin typeface="Arial" pitchFamily="34" charset="0"/>
                <a:cs typeface="Arial" pitchFamily="34" charset="0"/>
              </a:rPr>
              <a:t>The second adjusting entry debits the asset Estimated Returns Inventory and reduces Cost of Goods Sold for the cost of merchandise that is expected to be returned in 20Y9 of $5,000.</a:t>
            </a:r>
          </a:p>
        </p:txBody>
      </p:sp>
    </p:spTree>
    <p:extLst>
      <p:ext uri="{BB962C8B-B14F-4D97-AF65-F5344CB8AC3E}">
        <p14:creationId xmlns:p14="http://schemas.microsoft.com/office/powerpoint/2010/main" val="15526269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Adjusted Trial Balance (1 of 2)</a:t>
            </a:r>
          </a:p>
        </p:txBody>
      </p:sp>
      <p:sp>
        <p:nvSpPr>
          <p:cNvPr id="3" name="Content Placeholder 2"/>
          <p:cNvSpPr>
            <a:spLocks noGrp="1"/>
          </p:cNvSpPr>
          <p:nvPr>
            <p:ph idx="1"/>
          </p:nvPr>
        </p:nvSpPr>
        <p:spPr>
          <a:xfrm>
            <a:off x="228600" y="1219200"/>
            <a:ext cx="8763000" cy="4953000"/>
          </a:xfrm>
        </p:spPr>
        <p:txBody>
          <a:bodyPr>
            <a:noAutofit/>
          </a:bodyPr>
          <a:lstStyle/>
          <a:p>
            <a:pPr marL="342900" indent="-342900"/>
            <a:r>
              <a:rPr lang="en-US" dirty="0">
                <a:latin typeface="Arial" pitchFamily="34" charset="0"/>
                <a:cs typeface="Arial" pitchFamily="34" charset="0"/>
              </a:rPr>
              <a:t>After the adjusting entries are posted to the ledger, an adjusted trial balance is prepared.</a:t>
            </a:r>
          </a:p>
          <a:p>
            <a:pPr marL="342900" indent="-342900"/>
            <a:r>
              <a:rPr lang="en-US" dirty="0">
                <a:latin typeface="Arial" pitchFamily="34" charset="0"/>
                <a:cs typeface="Arial" pitchFamily="34" charset="0"/>
              </a:rPr>
              <a:t>The adjusted trial balance for NetSolutions as of December 31, 20Y8 is shown on the next slide.</a:t>
            </a:r>
          </a:p>
        </p:txBody>
      </p:sp>
    </p:spTree>
    <p:extLst>
      <p:ext uri="{BB962C8B-B14F-4D97-AF65-F5344CB8AC3E}">
        <p14:creationId xmlns:p14="http://schemas.microsoft.com/office/powerpoint/2010/main" val="7327837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Adjusted Trial Balance (2 of 2)</a:t>
            </a:r>
          </a:p>
        </p:txBody>
      </p:sp>
      <p:pic>
        <p:nvPicPr>
          <p:cNvPr id="13" name="Picture 2" descr="An adjusted trial balance for NetSolutions, dated December 31, 20Y8, is shown. The two amount columns are labeled Debit Balances and Credit Balances. The statement also shows a column for account numbers labeled Account No. The trial balance shows the following accounts and amounts: Cash, 110, debit balance of 52,650; Accounts Receivable, 112, debit balance of 91,080; Inventory, 115, debit balance of 62,150; Estimated Returns Inventory, 116, debit balance of 5,300; Office Supplies, 117, debit balance of 480; Prepaid Insurance, 118, debit balance of 2,650; Land, 120, debit balance of 20,000; Store Equipment, 123, debit balance of 27,100; Accumulated Depreciation—Store Equipment, 124, credit balance of 5,700; Office Equipment, 125, debit balance of 15,570; Accumulated Depreciation—Office Equipment, 126, credit balance of 4,720; Accounts Payable, 210, credit balance of 14,466; Salaries Payable, 211, credit balance of 1,140; Unearned Rent, 212, credit balance of 1,800; Customer Refunds Payable, 213, credit balance of 7,954; Notes Payable, 215, credit balance of 25,000; Common Stock, 310, credit balance of 30,000; Retained Earnings, 311, credit balance of 123,800; Dividends, 312, debit balance of 18,000; Sales, 410, credit balance of 708,255; Cost of Goods Sold, 510, debit balance of 520,305; Sales Salaries Expense, 520, debit balance of 53,430; Advertising Expense, 521, debit balance of 10,860; Depreciation Expense—Store Equipment, 522, debit balance of 3,100; Delivery Expense, 523, debit balance of 2,800; Miscellaneous Selling Expense, 529, debit balance of 630; Office Salaries Expense 530, debit balance of 21,020; Rent Expense, 531, debit balance of 8,100; Depreciation Expense—Office Equipment, 532, debit balance of 2,490; Insurance Expense, 533, debit balance of 1,910; Office Supplies Expense, 534, debit balance of 610; Miscellaneous Administrative Expense, 539, debit balance of 760; Rent Revenue, 610, credit balance of 600; and Interest Expense, 710, debit balance of 2,440. A single rule appears below 2,440 in the Debit Balances column and on this line in the Credit Balances column as well. The totals of the Debit Balances and Credit Balances columns are 923,435. A double rule appears below this total in both columns."/>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2765566" y="1176205"/>
            <a:ext cx="3612868" cy="499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342426"/>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Financial Statements for a Retail Business</a:t>
            </a:r>
          </a:p>
        </p:txBody>
      </p:sp>
      <p:sp>
        <p:nvSpPr>
          <p:cNvPr id="3" name="Content Placeholder 2"/>
          <p:cNvSpPr>
            <a:spLocks noGrp="1"/>
          </p:cNvSpPr>
          <p:nvPr>
            <p:ph idx="1"/>
          </p:nvPr>
        </p:nvSpPr>
        <p:spPr>
          <a:xfrm>
            <a:off x="228600" y="1219200"/>
            <a:ext cx="8763000" cy="4953000"/>
          </a:xfrm>
        </p:spPr>
        <p:txBody>
          <a:bodyPr>
            <a:noAutofit/>
          </a:bodyPr>
          <a:lstStyle/>
          <a:p>
            <a:r>
              <a:rPr lang="en-US" dirty="0">
                <a:latin typeface="Arial" pitchFamily="34" charset="0"/>
                <a:cs typeface="Arial" pitchFamily="34" charset="0"/>
              </a:rPr>
              <a:t>Although merchandising transactions affect the balance sheet in reporting inventory, they primarily affect the income statement.</a:t>
            </a:r>
          </a:p>
          <a:p>
            <a:r>
              <a:rPr lang="en-US" dirty="0">
                <a:latin typeface="Arial" pitchFamily="34" charset="0"/>
                <a:cs typeface="Arial" pitchFamily="34" charset="0"/>
              </a:rPr>
              <a:t>An income </a:t>
            </a:r>
            <a:r>
              <a:rPr lang="en-US" dirty="0">
                <a:solidFill>
                  <a:srgbClr val="000000"/>
                </a:solidFill>
                <a:latin typeface="Arial" pitchFamily="34" charset="0"/>
                <a:cs typeface="Arial" pitchFamily="34" charset="0"/>
              </a:rPr>
              <a:t>statement for a retail business is normally prepared using either </a:t>
            </a:r>
            <a:r>
              <a:rPr lang="en-US" dirty="0">
                <a:latin typeface="Arial" pitchFamily="34" charset="0"/>
                <a:cs typeface="Arial" pitchFamily="34" charset="0"/>
              </a:rPr>
              <a:t>a </a:t>
            </a:r>
            <a:r>
              <a:rPr lang="en-US" i="1" dirty="0">
                <a:latin typeface="Arial" pitchFamily="34" charset="0"/>
                <a:cs typeface="Arial" pitchFamily="34" charset="0"/>
              </a:rPr>
              <a:t>multiple-step </a:t>
            </a:r>
            <a:r>
              <a:rPr lang="en-US" dirty="0">
                <a:latin typeface="Arial" pitchFamily="34" charset="0"/>
                <a:cs typeface="Arial" pitchFamily="34" charset="0"/>
              </a:rPr>
              <a:t>or </a:t>
            </a:r>
            <a:r>
              <a:rPr lang="en-US" i="1" dirty="0">
                <a:latin typeface="Arial" pitchFamily="34" charset="0"/>
                <a:cs typeface="Arial" pitchFamily="34" charset="0"/>
              </a:rPr>
              <a:t>single-step</a:t>
            </a:r>
            <a:r>
              <a:rPr lang="en-US" dirty="0">
                <a:latin typeface="Arial" pitchFamily="34" charset="0"/>
                <a:cs typeface="Arial" pitchFamily="34" charset="0"/>
              </a:rPr>
              <a:t> format.</a:t>
            </a:r>
          </a:p>
        </p:txBody>
      </p:sp>
    </p:spTree>
    <p:extLst>
      <p:ext uri="{BB962C8B-B14F-4D97-AF65-F5344CB8AC3E}">
        <p14:creationId xmlns:p14="http://schemas.microsoft.com/office/powerpoint/2010/main" val="29911463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Multiple-Step Income Statement</a:t>
            </a:r>
          </a:p>
        </p:txBody>
      </p:sp>
      <p:sp>
        <p:nvSpPr>
          <p:cNvPr id="3" name="Content Placeholder 2"/>
          <p:cNvSpPr>
            <a:spLocks noGrp="1"/>
          </p:cNvSpPr>
          <p:nvPr>
            <p:ph idx="1"/>
          </p:nvPr>
        </p:nvSpPr>
        <p:spPr>
          <a:xfrm>
            <a:off x="228600" y="1219200"/>
            <a:ext cx="8763000" cy="4953000"/>
          </a:xfrm>
        </p:spPr>
        <p:txBody>
          <a:bodyPr>
            <a:noAutofit/>
          </a:bodyPr>
          <a:lstStyle/>
          <a:p>
            <a:r>
              <a:rPr lang="en-US" dirty="0">
                <a:latin typeface="Arial" pitchFamily="34" charset="0"/>
                <a:cs typeface="Arial" pitchFamily="34" charset="0"/>
              </a:rPr>
              <a:t>The </a:t>
            </a:r>
            <a:r>
              <a:rPr lang="en-US" b="1" dirty="0">
                <a:latin typeface="Arial" pitchFamily="34" charset="0"/>
                <a:cs typeface="Arial" pitchFamily="34" charset="0"/>
              </a:rPr>
              <a:t>multiple-step income statement </a:t>
            </a:r>
            <a:r>
              <a:rPr lang="en-US" dirty="0">
                <a:latin typeface="Arial" pitchFamily="34" charset="0"/>
                <a:cs typeface="Arial" pitchFamily="34" charset="0"/>
              </a:rPr>
              <a:t>contains several sections, subsections, and subtotals, including the following:</a:t>
            </a:r>
          </a:p>
          <a:p>
            <a:pPr lvl="1"/>
            <a:r>
              <a:rPr lang="en-US" b="1" dirty="0">
                <a:latin typeface="Arial" pitchFamily="34" charset="0"/>
                <a:cs typeface="Arial" pitchFamily="34" charset="0"/>
              </a:rPr>
              <a:t>Sales</a:t>
            </a:r>
          </a:p>
          <a:p>
            <a:pPr lvl="1"/>
            <a:r>
              <a:rPr lang="en-US" b="1" dirty="0">
                <a:latin typeface="Arial" pitchFamily="34" charset="0"/>
                <a:cs typeface="Arial" pitchFamily="34" charset="0"/>
              </a:rPr>
              <a:t>Cost of Goods Sold</a:t>
            </a:r>
          </a:p>
          <a:p>
            <a:pPr lvl="1"/>
            <a:r>
              <a:rPr lang="en-US" b="1" dirty="0">
                <a:latin typeface="Arial" pitchFamily="34" charset="0"/>
                <a:cs typeface="Arial" pitchFamily="34" charset="0"/>
              </a:rPr>
              <a:t>Gross Profit</a:t>
            </a:r>
          </a:p>
          <a:p>
            <a:pPr lvl="1"/>
            <a:r>
              <a:rPr lang="en-US" b="1" dirty="0">
                <a:latin typeface="Arial" pitchFamily="34" charset="0"/>
                <a:cs typeface="Arial" pitchFamily="34" charset="0"/>
              </a:rPr>
              <a:t>Operating Income</a:t>
            </a:r>
          </a:p>
          <a:p>
            <a:pPr lvl="1"/>
            <a:r>
              <a:rPr lang="en-US" b="1" dirty="0">
                <a:latin typeface="Arial" pitchFamily="34" charset="0"/>
                <a:cs typeface="Arial" pitchFamily="34" charset="0"/>
              </a:rPr>
              <a:t>Other Revenue and Expense</a:t>
            </a:r>
          </a:p>
        </p:txBody>
      </p:sp>
    </p:spTree>
    <p:extLst>
      <p:ext uri="{BB962C8B-B14F-4D97-AF65-F5344CB8AC3E}">
        <p14:creationId xmlns:p14="http://schemas.microsoft.com/office/powerpoint/2010/main" val="32613589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Autofit/>
          </a:bodyPr>
          <a:lstStyle/>
          <a:p>
            <a:r>
              <a:rPr lang="en-US" dirty="0">
                <a:latin typeface="Arial" pitchFamily="34" charset="0"/>
                <a:cs typeface="Arial" pitchFamily="34" charset="0"/>
              </a:rPr>
              <a:t>Multiple-Step Income Statement—Sales</a:t>
            </a:r>
          </a:p>
        </p:txBody>
      </p:sp>
      <p:sp>
        <p:nvSpPr>
          <p:cNvPr id="3" name="Content Placeholder 2"/>
          <p:cNvSpPr>
            <a:spLocks noGrp="1"/>
          </p:cNvSpPr>
          <p:nvPr>
            <p:ph idx="1"/>
          </p:nvPr>
        </p:nvSpPr>
        <p:spPr>
          <a:xfrm>
            <a:off x="228600" y="1219200"/>
            <a:ext cx="8763000" cy="4953000"/>
          </a:xfrm>
        </p:spPr>
        <p:txBody>
          <a:bodyPr>
            <a:noAutofit/>
          </a:bodyPr>
          <a:lstStyle/>
          <a:p>
            <a:r>
              <a:rPr lang="en-US" dirty="0">
                <a:latin typeface="Arial" pitchFamily="34" charset="0"/>
                <a:cs typeface="Arial" pitchFamily="34" charset="0"/>
              </a:rPr>
              <a:t>The total amount of sales to customers for cash and on account is reported in this section.</a:t>
            </a:r>
          </a:p>
        </p:txBody>
      </p:sp>
    </p:spTree>
    <p:extLst>
      <p:ext uri="{BB962C8B-B14F-4D97-AF65-F5344CB8AC3E}">
        <p14:creationId xmlns:p14="http://schemas.microsoft.com/office/powerpoint/2010/main" val="2345402631"/>
      </p:ext>
    </p:extLst>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4190</TotalTime>
  <Words>8010</Words>
  <Application>Microsoft Macintosh PowerPoint</Application>
  <PresentationFormat>On-screen Show (4:3)</PresentationFormat>
  <Paragraphs>732</Paragraphs>
  <Slides>155</Slides>
  <Notes>151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155</vt:i4>
      </vt:variant>
    </vt:vector>
  </HeadingPairs>
  <TitlesOfParts>
    <vt:vector size="161" baseType="lpstr">
      <vt:lpstr>Arial</vt:lpstr>
      <vt:lpstr>Calibri</vt:lpstr>
      <vt:lpstr>Courier New</vt:lpstr>
      <vt:lpstr>Wingdings</vt:lpstr>
      <vt:lpstr>Sample</vt:lpstr>
      <vt:lpstr>Equation</vt:lpstr>
      <vt:lpstr>Financial &amp; Managerial Accounting</vt:lpstr>
      <vt:lpstr>Learning Objectives (1 of 2)</vt:lpstr>
      <vt:lpstr>Learning Objectives (2 of 2)</vt:lpstr>
      <vt:lpstr>Nature of Retail Businesses</vt:lpstr>
      <vt:lpstr>Operating Cycle (1 of 2)</vt:lpstr>
      <vt:lpstr>The Operating Cycle for a Retail Business</vt:lpstr>
      <vt:lpstr>Operating Cycle (2 of 2)</vt:lpstr>
      <vt:lpstr>Financial Statements (1 of 4)</vt:lpstr>
      <vt:lpstr>Financial Statements (2 of 4)</vt:lpstr>
      <vt:lpstr>Financial Statements (3 of 4)</vt:lpstr>
      <vt:lpstr>Financial Statements (4 of 4)</vt:lpstr>
      <vt:lpstr>Chart of Accounts for Retail Business (1 of 6)</vt:lpstr>
      <vt:lpstr>Chart of Accounts for Retail Business (2 of 6)</vt:lpstr>
      <vt:lpstr>Chart of Accounts for Retail Business (3 of 6)</vt:lpstr>
      <vt:lpstr>Chart of Accounts for Retail Business (4 of 6)</vt:lpstr>
      <vt:lpstr>Chart of Accounts for Retail Business (5 of 6)</vt:lpstr>
      <vt:lpstr>Chart of Accounts for Retail Business (6 of 6)</vt:lpstr>
      <vt:lpstr>Subsidiary Ledgers (1 of 4)</vt:lpstr>
      <vt:lpstr>Subsidiary Ledgers (2 of 4)</vt:lpstr>
      <vt:lpstr>Subsidiary Ledgers (3 of 4)</vt:lpstr>
      <vt:lpstr>Subsidiary Ledgers (4 of 4)</vt:lpstr>
      <vt:lpstr>Purchases Transactions (1 of 4)</vt:lpstr>
      <vt:lpstr>Purchases Transactions (2 of 4)</vt:lpstr>
      <vt:lpstr>Purchases Transactions (3 of 4)</vt:lpstr>
      <vt:lpstr>Invoice</vt:lpstr>
      <vt:lpstr>Purchases Transactions (4 of 4)</vt:lpstr>
      <vt:lpstr>Purchases Discounts (1 of 6)</vt:lpstr>
      <vt:lpstr>Credit Terms</vt:lpstr>
      <vt:lpstr>Purchases Discounts (2 of 6)</vt:lpstr>
      <vt:lpstr>Purchases Discounts (3 of 6)</vt:lpstr>
      <vt:lpstr>Purchases Discounts (4 of 6)</vt:lpstr>
      <vt:lpstr>Purchases Discounts (5 of 6)</vt:lpstr>
      <vt:lpstr>Purchases Discounts (6 of 6)</vt:lpstr>
      <vt:lpstr>Purchases Returns and Allowances (1 of 5)</vt:lpstr>
      <vt:lpstr>Debit Memo</vt:lpstr>
      <vt:lpstr>Purchases Returns and Allowances (2 of 5)</vt:lpstr>
      <vt:lpstr>Purchases Returns and Allowances (3 of 5)</vt:lpstr>
      <vt:lpstr>Purchases Returns and Allowances (4 of 5)</vt:lpstr>
      <vt:lpstr>Purchases Returns and Allowances (5 of 5)</vt:lpstr>
      <vt:lpstr>Check Up Corner: Purchases Transactions (1 of 2)</vt:lpstr>
      <vt:lpstr>Check Up Corner: Purchases Transactions (2 of 2)</vt:lpstr>
      <vt:lpstr>Sales Transactions</vt:lpstr>
      <vt:lpstr>Cash Sales (1 of 7)</vt:lpstr>
      <vt:lpstr>Cash Sales (2 of 7)</vt:lpstr>
      <vt:lpstr>Cash Sales (3 of 7)</vt:lpstr>
      <vt:lpstr>Cash Sales (4 of 7)</vt:lpstr>
      <vt:lpstr>Cash Sales (5 of 7)</vt:lpstr>
      <vt:lpstr>Cash Sales (6 of 7)</vt:lpstr>
      <vt:lpstr>Cash Sales (7 of 7)</vt:lpstr>
      <vt:lpstr>Sales on Account</vt:lpstr>
      <vt:lpstr>Customer Discounts (1 of 6)</vt:lpstr>
      <vt:lpstr>Customer Discounts (2 of 6)</vt:lpstr>
      <vt:lpstr>Customer Discounts (3 of 6)</vt:lpstr>
      <vt:lpstr>Customer Discounts (4 of 6)</vt:lpstr>
      <vt:lpstr>Customer Discounts (5 of 6)</vt:lpstr>
      <vt:lpstr>Customer Discounts (6 of 6)</vt:lpstr>
      <vt:lpstr>Cash Refunds and Allowances (1 of 6)</vt:lpstr>
      <vt:lpstr>Cash Refunds and Allowances (2 of 6)</vt:lpstr>
      <vt:lpstr>Cash Refunds and Allowances (3 of 6)</vt:lpstr>
      <vt:lpstr>Cash Refunds and Allowances (4 of 6)</vt:lpstr>
      <vt:lpstr>Cash Refunds and Allowances (5 of 6)</vt:lpstr>
      <vt:lpstr>Credit Memo</vt:lpstr>
      <vt:lpstr>Cash Refunds and Allowances (6 of 6)</vt:lpstr>
      <vt:lpstr>Customer Returns (1 of 2)</vt:lpstr>
      <vt:lpstr>Customer Returns (2 of 2)</vt:lpstr>
      <vt:lpstr>Journal Entries to Record Customer Refunds, Allowances, and Returns</vt:lpstr>
      <vt:lpstr>Check Up Corner: Sales Transactions (1 of 2)</vt:lpstr>
      <vt:lpstr>Check Up Corner: Sales Transactions (2 of 2)</vt:lpstr>
      <vt:lpstr>Freight (1 of 9)</vt:lpstr>
      <vt:lpstr>Freight (2 of 9)</vt:lpstr>
      <vt:lpstr>Freight (3 of 9)</vt:lpstr>
      <vt:lpstr>Freight (4 of 9)</vt:lpstr>
      <vt:lpstr>Freight (5 of 9)</vt:lpstr>
      <vt:lpstr>Freight (6 of 9)</vt:lpstr>
      <vt:lpstr>Freight (7 of 9)</vt:lpstr>
      <vt:lpstr>Freight (8 of 9)</vt:lpstr>
      <vt:lpstr>Freight (9 of 9)</vt:lpstr>
      <vt:lpstr>Freight Terms</vt:lpstr>
      <vt:lpstr>Recording Inventory Transactions</vt:lpstr>
      <vt:lpstr>Dual Nature of Merchandise Transactions</vt:lpstr>
      <vt:lpstr>Illustration of Inventory Transactions for Seller and Buyer (1 of 2)</vt:lpstr>
      <vt:lpstr>Illustration of Inventory Transactions for Seller and Buyer (2 of 2) </vt:lpstr>
      <vt:lpstr>Sales Taxes (1 of 3)</vt:lpstr>
      <vt:lpstr>Sales Taxes (2 of 3)</vt:lpstr>
      <vt:lpstr>Sales Taxes (3 of 3)</vt:lpstr>
      <vt:lpstr>Trade Discounts (1 of 2)</vt:lpstr>
      <vt:lpstr>Trade Discounts (2 of 2)</vt:lpstr>
      <vt:lpstr>Adjusting Entry for Inventory Shrinkage (1 of 3)</vt:lpstr>
      <vt:lpstr>Adjusting Entry for Inventory Shrinkage (2 of 3)</vt:lpstr>
      <vt:lpstr>Adjusting Entry for Inventory Shrinkage (3 of 3)</vt:lpstr>
      <vt:lpstr>Adjusting Entries for Customer Refunds, Allowances, and Returns (1 of 4)</vt:lpstr>
      <vt:lpstr>Adjusting Entries for Customer Refunds, Allowances, and Returns (2 of 4)</vt:lpstr>
      <vt:lpstr>Adjusting Entries for Customer Refunds, Allowances, and Returns (3 of 4)</vt:lpstr>
      <vt:lpstr>Adjusting Entries for Customer Refunds, Allowances, and Returns (4 of 4)</vt:lpstr>
      <vt:lpstr>Adjusted Trial Balance (1 of 2)</vt:lpstr>
      <vt:lpstr>Adjusted Trial Balance (2 of 2)</vt:lpstr>
      <vt:lpstr>Financial Statements for a Retail Business</vt:lpstr>
      <vt:lpstr>Multiple-Step Income Statement</vt:lpstr>
      <vt:lpstr>Multiple-Step Income Statement—Sales</vt:lpstr>
      <vt:lpstr>Multiple-Step Income Statement— Cost of Goods Sold</vt:lpstr>
      <vt:lpstr>Multiple-Step Income Statement—Gross Profit</vt:lpstr>
      <vt:lpstr>Multiple-Step Income Statement Operating Income (1 of 3)</vt:lpstr>
      <vt:lpstr>Multiple-Step Income Statement Operating Income (2 of 3)</vt:lpstr>
      <vt:lpstr>Multiple-Step Income Statement Operating Income (3 of 3)</vt:lpstr>
      <vt:lpstr>Multiple-Step Income Statement— Other Revenue and Expense (1 of 2)</vt:lpstr>
      <vt:lpstr>Multiple-Step Income Statement— Other Revenue and Expense (2 of 2)</vt:lpstr>
      <vt:lpstr>Multiple-Step Income Statement Illustrated</vt:lpstr>
      <vt:lpstr>Check Up Corner: Multiple-Step Income Statement (1 of 2)</vt:lpstr>
      <vt:lpstr>Check Up Corner: Multiple-Step Income Statement (2 of 2)</vt:lpstr>
      <vt:lpstr>Single-Step Income Statement</vt:lpstr>
      <vt:lpstr>Single-Step Income Statement Illustrated</vt:lpstr>
      <vt:lpstr>Statement of Stockholders’ Equity for Retail Business</vt:lpstr>
      <vt:lpstr>Balance Sheet for Retail Business</vt:lpstr>
      <vt:lpstr>The Closing Process (1 of 3)</vt:lpstr>
      <vt:lpstr>The Closing Process (2 of 3)</vt:lpstr>
      <vt:lpstr>The Closing Process (3 of 3)</vt:lpstr>
      <vt:lpstr>Post-Closing Trial Balance</vt:lpstr>
      <vt:lpstr>Analysis for Decision Making: Asset Turnover Ratio (1 of 2)</vt:lpstr>
      <vt:lpstr>Analysis for Decision Making: Asset Turnover Ratio (2 of 2)</vt:lpstr>
      <vt:lpstr>Appendix 1: Gross Method of Recording Sales Discounts—Transactions</vt:lpstr>
      <vt:lpstr>Appendix 1: Transactions (1 of 3)</vt:lpstr>
      <vt:lpstr>Appendix 1: Transactions (2 of 3)</vt:lpstr>
      <vt:lpstr>Appendix 1: Transactions (3 of 3)</vt:lpstr>
      <vt:lpstr>Adjusting Entry (1 of 5)</vt:lpstr>
      <vt:lpstr>Adjusting Entry (2 of 5)</vt:lpstr>
      <vt:lpstr>Adjusting Entry (3 of 5)</vt:lpstr>
      <vt:lpstr>Adjusting Entry (4 of 5)</vt:lpstr>
      <vt:lpstr>Adjusting Entry (5 of 5)</vt:lpstr>
      <vt:lpstr>Subsequent Period (1 of 3)</vt:lpstr>
      <vt:lpstr>Subsequent Period (2 of 3)</vt:lpstr>
      <vt:lpstr>Subsequent Period (3 of 3)</vt:lpstr>
      <vt:lpstr>Comparison with the Net Method (1 of 2)</vt:lpstr>
      <vt:lpstr>Comparison with the Net Method (2 of 2)</vt:lpstr>
      <vt:lpstr>Appendix 2: The Periodic Inventory System (1 of 2)</vt:lpstr>
      <vt:lpstr>Appendix 2: The Periodic Inventory System (2 of 2)</vt:lpstr>
      <vt:lpstr>Chart of Accounts Under the Periodic Inventory System (1 of 5)</vt:lpstr>
      <vt:lpstr>Chart of Accounts Under the Periodic Inventory System (2 of 5)</vt:lpstr>
      <vt:lpstr>Chart of Accounts Under the Periodic Inventory System (3 of 5)</vt:lpstr>
      <vt:lpstr>Chart of Accounts Under the Periodic Inventory System (4 of 5)</vt:lpstr>
      <vt:lpstr>Chart of Accounts Under the Periodic Inventory System (5 of 5)</vt:lpstr>
      <vt:lpstr>Appendix 2: Recording Merchandise Transactions Under the Periodic Inventory System (1 of 2)</vt:lpstr>
      <vt:lpstr>Appendix 2: Recording Merchandise Transactions Under the Periodic Inventory System—Purchases</vt:lpstr>
      <vt:lpstr>Appendix 2: Recording Merchandise Transactions Under the Periodic Inventory System—Purchases Discounts</vt:lpstr>
      <vt:lpstr>Appendix 2: Recording Merchandise Transactions Under the Periodic Inventory System—Purchases Returns and Allowances</vt:lpstr>
      <vt:lpstr>Appendix 2: Recording Merchandise Transactions Under the Periodic Inventory System—Freight In</vt:lpstr>
      <vt:lpstr>Appendix 2: Recording Merchandise Transactions Under the Periodic Inventory System (2 of 2)</vt:lpstr>
      <vt:lpstr>Transactions Using the Periodic Inventory System</vt:lpstr>
      <vt:lpstr>Appendix 2: Adjusting Process Under the Periodic Inventory System (1 of 2)</vt:lpstr>
      <vt:lpstr>Appendix 2: Adjusting Process Under the Periodic Inventory System (2 of 2)</vt:lpstr>
      <vt:lpstr>Appendix 2: Financial Statements Under the Periodic Inventory System</vt:lpstr>
      <vt:lpstr>Determining Cost of Goods Sold Using the Periodic System</vt:lpstr>
      <vt:lpstr>Appendix 2: Closing Entries Under the Periodic Inventory System (1 of 3)</vt:lpstr>
      <vt:lpstr>Appendix 2: Closing Entries Under the Periodic Inventory System (2 of 3)</vt:lpstr>
      <vt:lpstr>Appendix 2: Closing Entries Under the Periodic Inventory System (3 of 3)</vt:lpstr>
      <vt:lpstr>Closing Entries for Periodic Inventory,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Accounting for Retail Businesses</dc:title>
  <dc:creator>Warren</dc:creator>
  <cp:lastModifiedBy>Bradley, Traci</cp:lastModifiedBy>
  <cp:revision>391</cp:revision>
  <dcterms:created xsi:type="dcterms:W3CDTF">2008-12-13T17:52:47Z</dcterms:created>
  <dcterms:modified xsi:type="dcterms:W3CDTF">2023-10-16T11:30:23Z</dcterms:modified>
</cp:coreProperties>
</file>