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83" r:id="rId6"/>
    <p:sldId id="260" r:id="rId7"/>
    <p:sldId id="261" r:id="rId8"/>
    <p:sldId id="262" r:id="rId9"/>
    <p:sldId id="263" r:id="rId10"/>
    <p:sldId id="264" r:id="rId11"/>
    <p:sldId id="269" r:id="rId12"/>
    <p:sldId id="265" r:id="rId13"/>
    <p:sldId id="266" r:id="rId14"/>
    <p:sldId id="267" r:id="rId15"/>
    <p:sldId id="271" r:id="rId16"/>
    <p:sldId id="272" r:id="rId17"/>
    <p:sldId id="273" r:id="rId18"/>
    <p:sldId id="274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70" r:id="rId27"/>
    <p:sldId id="275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71205A-D512-6C49-9E7D-D47CDB7AF391}" v="13" dt="2018-08-04T21:37:33.770"/>
    <p1510:client id="{A4D4C47E-1F61-4C48-93DD-303C2C12A039}" v="1" dt="2018-08-05T02:45:58.089"/>
    <p1510:client id="{A68EF6CC-D087-3C3B-6609-7E8AF61C7B11}" v="5" dt="2018-08-07T00:46:53.8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98" d="100"/>
          <a:sy n="98" d="100"/>
        </p:scale>
        <p:origin x="6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810A5-1A13-4087-8DFA-155E6E5B5D73}" type="datetimeFigureOut">
              <a:rPr lang="tr-TR" smtClean="0"/>
              <a:t>7.8.2018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00CBFCC-E1FF-473E-BF42-70E7405CF173}" type="slidenum">
              <a:rPr lang="tr-TR" smtClean="0"/>
              <a:t>‹#›</a:t>
            </a:fld>
            <a:endParaRPr lang="tr-TR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878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810A5-1A13-4087-8DFA-155E6E5B5D73}" type="datetimeFigureOut">
              <a:rPr lang="tr-TR" smtClean="0"/>
              <a:t>7.8.2018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BFCC-E1FF-473E-BF42-70E7405CF1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784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810A5-1A13-4087-8DFA-155E6E5B5D73}" type="datetimeFigureOut">
              <a:rPr lang="tr-TR" smtClean="0"/>
              <a:t>7.8.2018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BFCC-E1FF-473E-BF42-70E7405CF1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4236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810A5-1A13-4087-8DFA-155E6E5B5D73}" type="datetimeFigureOut">
              <a:rPr lang="tr-TR" smtClean="0"/>
              <a:t>7.8.2018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BFCC-E1FF-473E-BF42-70E7405CF173}" type="slidenum">
              <a:rPr lang="tr-TR" smtClean="0"/>
              <a:t>‹#›</a:t>
            </a:fld>
            <a:endParaRPr lang="tr-TR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029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810A5-1A13-4087-8DFA-155E6E5B5D73}" type="datetimeFigureOut">
              <a:rPr lang="tr-TR" smtClean="0"/>
              <a:t>7.8.2018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BFCC-E1FF-473E-BF42-70E7405CF1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6461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810A5-1A13-4087-8DFA-155E6E5B5D73}" type="datetimeFigureOut">
              <a:rPr lang="tr-TR" smtClean="0"/>
              <a:t>7.8.2018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BFCC-E1FF-473E-BF42-70E7405CF173}" type="slidenum">
              <a:rPr lang="tr-TR" smtClean="0"/>
              <a:t>‹#›</a:t>
            </a:fld>
            <a:endParaRPr lang="tr-TR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05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810A5-1A13-4087-8DFA-155E6E5B5D73}" type="datetimeFigureOut">
              <a:rPr lang="tr-TR" smtClean="0"/>
              <a:t>7.8.2018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BFCC-E1FF-473E-BF42-70E7405CF1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3613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810A5-1A13-4087-8DFA-155E6E5B5D73}" type="datetimeFigureOut">
              <a:rPr lang="tr-TR" smtClean="0"/>
              <a:t>7.8.2018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BFCC-E1FF-473E-BF42-70E7405CF173}" type="slidenum">
              <a:rPr lang="tr-TR" smtClean="0"/>
              <a:t>‹#›</a:t>
            </a:fld>
            <a:endParaRPr lang="tr-TR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665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810A5-1A13-4087-8DFA-155E6E5B5D73}" type="datetimeFigureOut">
              <a:rPr lang="tr-TR" smtClean="0"/>
              <a:t>7.8.2018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BFCC-E1FF-473E-BF42-70E7405CF1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4672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810A5-1A13-4087-8DFA-155E6E5B5D73}" type="datetimeFigureOut">
              <a:rPr lang="tr-TR" smtClean="0"/>
              <a:t>7.8.2018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BFCC-E1FF-473E-BF42-70E7405CF1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036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810A5-1A13-4087-8DFA-155E6E5B5D73}" type="datetimeFigureOut">
              <a:rPr lang="tr-TR" smtClean="0"/>
              <a:t>7.8.2018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BFCC-E1FF-473E-BF42-70E7405CF1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6702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B7810A5-1A13-4087-8DFA-155E6E5B5D73}" type="datetimeFigureOut">
              <a:rPr lang="tr-TR" smtClean="0"/>
              <a:t>7.8.2018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CBFCC-E1FF-473E-BF42-70E7405CF173}" type="slidenum">
              <a:rPr lang="tr-TR" smtClean="0"/>
              <a:t>‹#›</a:t>
            </a:fld>
            <a:endParaRPr lang="tr-TR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717581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3.png"/><Relationship Id="rId9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gif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hersheycompany.com/en_us/shared-goodness/shared-business/cocoa-for-good.html" TargetMode="External"/><Relationship Id="rId2" Type="http://schemas.openxmlformats.org/officeDocument/2006/relationships/hyperlink" Target="http://www.merriam-webster.com/dictionary/fair-trade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lobescan.com/generation-fairtrade-looking-to-the-future/" TargetMode="External"/><Relationship Id="rId2" Type="http://schemas.openxmlformats.org/officeDocument/2006/relationships/hyperlink" Target="http://www.fairtradecertified.org/products/shopping-guide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thenews.coop/112623/topic/equality/fairtrade-movement-preparing-future/" TargetMode="External"/><Relationship Id="rId4" Type="http://schemas.openxmlformats.org/officeDocument/2006/relationships/hyperlink" Target="https://www.fairtrade.org.uk/Media-Centre/Blog/2014/November/The-future-of-Fairtrad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oAG4tp90Dc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28281-3783-403A-B1AB-0182A003D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8363" y="2130777"/>
            <a:ext cx="7451287" cy="1478337"/>
          </a:xfrm>
        </p:spPr>
        <p:txBody>
          <a:bodyPr>
            <a:normAutofit/>
          </a:bodyPr>
          <a:lstStyle/>
          <a:p>
            <a:pPr algn="l"/>
            <a:r>
              <a:rPr lang="tr-TR" dirty="0" err="1">
                <a:cs typeface="Arial"/>
              </a:rPr>
              <a:t>Fair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Trade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Company</a:t>
            </a:r>
            <a:endParaRPr lang="en-US" dirty="0" err="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542EAC-8BF3-4BFD-9891-145BC4940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7148" y="4935786"/>
            <a:ext cx="7212279" cy="1160213"/>
          </a:xfrm>
        </p:spPr>
        <p:txBody>
          <a:bodyPr/>
          <a:lstStyle/>
          <a:p>
            <a:r>
              <a:rPr lang="tr-TR" dirty="0" err="1">
                <a:cs typeface="Arial"/>
              </a:rPr>
              <a:t>Brittany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Gaudry</a:t>
            </a:r>
            <a:r>
              <a:rPr lang="tr-TR" dirty="0">
                <a:cs typeface="Arial"/>
              </a:rPr>
              <a:t>, Karla </a:t>
            </a:r>
            <a:r>
              <a:rPr lang="tr-TR" dirty="0" err="1">
                <a:cs typeface="Arial"/>
              </a:rPr>
              <a:t>Nechkash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Hellenbrand,Abdulrahman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Alsaffar,Waleed</a:t>
            </a:r>
            <a:r>
              <a:rPr lang="tr-TR" dirty="0">
                <a:cs typeface="Arial"/>
              </a:rPr>
              <a:t> </a:t>
            </a:r>
            <a:r>
              <a:rPr lang="tr-TR" dirty="0" err="1">
                <a:cs typeface="Arial"/>
              </a:rPr>
              <a:t>Alrabghi</a:t>
            </a:r>
          </a:p>
        </p:txBody>
      </p:sp>
    </p:spTree>
    <p:extLst>
      <p:ext uri="{BB962C8B-B14F-4D97-AF65-F5344CB8AC3E}">
        <p14:creationId xmlns:p14="http://schemas.microsoft.com/office/powerpoint/2010/main" val="553726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FD1DC-DD0B-4E1C-85B9-60E29CC6E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300" y="808056"/>
            <a:ext cx="10287461" cy="1077229"/>
          </a:xfrm>
        </p:spPr>
        <p:txBody>
          <a:bodyPr/>
          <a:lstStyle/>
          <a:p>
            <a:pPr algn="ctr"/>
            <a:r>
              <a:rPr lang="en-US" dirty="0">
                <a:cs typeface="Arial"/>
              </a:rPr>
              <a:t>Percentage of Products That are Fair Trade Certified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EB9F9-6809-49C6-9369-4AF329BB9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4170" indent="-344170"/>
            <a:r>
              <a:rPr lang="en-US" dirty="0">
                <a:cs typeface="Arial"/>
              </a:rPr>
              <a:t>Karla</a:t>
            </a:r>
          </a:p>
        </p:txBody>
      </p:sp>
    </p:spTree>
    <p:extLst>
      <p:ext uri="{BB962C8B-B14F-4D97-AF65-F5344CB8AC3E}">
        <p14:creationId xmlns:p14="http://schemas.microsoft.com/office/powerpoint/2010/main" val="1663974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32A0F-7C99-463A-BF5F-7BA0796C7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Arial"/>
              </a:rPr>
              <a:t>Availability of Fair Trade Products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C4F05-8219-42C0-9608-7A82B0EFF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4170" indent="-344170"/>
            <a:r>
              <a:rPr lang="en-US" dirty="0">
                <a:cs typeface="Arial"/>
              </a:rPr>
              <a:t>Karla</a:t>
            </a:r>
          </a:p>
        </p:txBody>
      </p:sp>
    </p:spTree>
    <p:extLst>
      <p:ext uri="{BB962C8B-B14F-4D97-AF65-F5344CB8AC3E}">
        <p14:creationId xmlns:p14="http://schemas.microsoft.com/office/powerpoint/2010/main" val="4039449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7516B-44D9-4429-A269-4D7ACEE28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Arial"/>
              </a:rPr>
              <a:t>How To Know a Product is Fair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A1D16-55B8-417E-96F1-D3A5CDFCD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4170" indent="-344170"/>
            <a:r>
              <a:rPr lang="en-US" dirty="0">
                <a:cs typeface="Arial"/>
              </a:rPr>
              <a:t>Karla</a:t>
            </a:r>
          </a:p>
        </p:txBody>
      </p:sp>
    </p:spTree>
    <p:extLst>
      <p:ext uri="{BB962C8B-B14F-4D97-AF65-F5344CB8AC3E}">
        <p14:creationId xmlns:p14="http://schemas.microsoft.com/office/powerpoint/2010/main" val="1562194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E2329-3DA4-441F-B33B-E17CE76BC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574" y="549264"/>
            <a:ext cx="9446130" cy="1077229"/>
          </a:xfrm>
        </p:spPr>
        <p:txBody>
          <a:bodyPr/>
          <a:lstStyle/>
          <a:p>
            <a:pPr algn="ctr"/>
            <a:r>
              <a:rPr lang="en-US" dirty="0">
                <a:cs typeface="Arial"/>
              </a:rPr>
              <a:t>Cost Difference of Fair Trade Vs Non-Fair Trade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CE39A-4F2B-48E2-852B-3C5C4BDEA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27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5B3F8-5385-4A07-9E8D-C14246D04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522" y="2522556"/>
            <a:ext cx="7958331" cy="1077229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cs typeface="Arial"/>
              </a:rPr>
              <a:t>GAME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506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C20B5AE-2DF3-4293-AD4D-C11AD233A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0F2A8D-0033-418D-871B-CD795773E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EEF6DB-B22A-4752-AB3B-7D18C7B0C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5F478F0-A936-4A06-87B1-1673DAA3C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17DFA8-DCB0-4F81-8ACD-2EF401B7B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92049A-F832-48F5-B41A-162E03B40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4BAF2B-A485-4AB8-94DF-BF7CAA024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445" y="808056"/>
            <a:ext cx="2668106" cy="1077229"/>
          </a:xfrm>
        </p:spPr>
        <p:txBody>
          <a:bodyPr>
            <a:normAutofit/>
          </a:bodyPr>
          <a:lstStyle/>
          <a:p>
            <a:pPr algn="l"/>
            <a:r>
              <a:rPr lang="en-US" sz="2800">
                <a:cs typeface="Arial"/>
              </a:rPr>
              <a:t>1. Lush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0AA04F2-31AD-423C-BAB9-3CE087DDB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4444" y="2052116"/>
            <a:ext cx="2664217" cy="3997828"/>
          </a:xfrm>
        </p:spPr>
        <p:txBody>
          <a:bodyPr>
            <a:normAutofit/>
          </a:bodyPr>
          <a:lstStyle/>
          <a:p>
            <a:pPr marL="344170" indent="-344170"/>
            <a:r>
              <a:rPr lang="en-US" sz="1600">
                <a:cs typeface="Arial"/>
              </a:rPr>
              <a:t>Chicago</a:t>
            </a:r>
            <a:endParaRPr lang="en-US"/>
          </a:p>
          <a:p>
            <a:pPr marL="344170" indent="-344170"/>
            <a:r>
              <a:rPr lang="en-US" sz="1600">
                <a:cs typeface="Arial"/>
              </a:rPr>
              <a:t>Grand Rapids</a:t>
            </a:r>
            <a:endParaRPr lang="en-US" sz="1600" dirty="0">
              <a:cs typeface="Arial"/>
            </a:endParaRPr>
          </a:p>
          <a:p>
            <a:pPr marL="344170" indent="-344170"/>
            <a:r>
              <a:rPr lang="en-US" sz="1600">
                <a:cs typeface="Arial"/>
              </a:rPr>
              <a:t>Madison</a:t>
            </a:r>
          </a:p>
          <a:p>
            <a:pPr marL="344170" indent="-344170"/>
            <a:r>
              <a:rPr lang="en-US" sz="1600">
                <a:cs typeface="Arial"/>
              </a:rPr>
              <a:t>Indianapolis </a:t>
            </a:r>
            <a:endParaRPr lang="en-US" sz="1600" dirty="0">
              <a:cs typeface="Arial"/>
            </a:endParaRPr>
          </a:p>
        </p:txBody>
      </p:sp>
      <p:pic>
        <p:nvPicPr>
          <p:cNvPr id="6" name="Picture 6" descr="Food on a table&#10;&#10;Description generated with high confidence">
            <a:extLst>
              <a:ext uri="{FF2B5EF4-FFF2-40B4-BE49-F238E27FC236}">
                <a16:creationId xmlns:a16="http://schemas.microsoft.com/office/drawing/2014/main" id="{A7048706-9EC7-40E2-9781-6DCD05DA78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123" r="-3" b="12931"/>
          <a:stretch/>
        </p:blipFill>
        <p:spPr>
          <a:xfrm>
            <a:off x="5436752" y="10"/>
            <a:ext cx="5948167" cy="343258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A53A956-2539-4C9C-99AA-4EB6CF2AAD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8808" y="641225"/>
            <a:ext cx="41563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spcAft>
                <a:spcPts val="600"/>
              </a:spcAft>
            </a:pPr>
            <a:endParaRPr lang="en-US" dirty="0">
              <a:solidFill>
                <a:schemeClr val="accent6"/>
              </a:solidFill>
              <a:latin typeface="Wingdings 3"/>
              <a:sym typeface="Wingdings 3"/>
            </a:endParaRPr>
          </a:p>
        </p:txBody>
      </p:sp>
      <p:pic>
        <p:nvPicPr>
          <p:cNvPr id="9" name="Picture 4" descr="A picture containing table, sweet, wall, sitting&#10;&#10;Description generated with high confidence">
            <a:extLst>
              <a:ext uri="{FF2B5EF4-FFF2-40B4-BE49-F238E27FC236}">
                <a16:creationId xmlns:a16="http://schemas.microsoft.com/office/drawing/2014/main" id="{E4CEA4F1-EE35-4A55-8610-AB30FF028A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296" r="-3" b="-3"/>
          <a:stretch/>
        </p:blipFill>
        <p:spPr>
          <a:xfrm>
            <a:off x="5436753" y="3425635"/>
            <a:ext cx="5948167" cy="34325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0D2A828-1594-434F-8D9B-E1475EF72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17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7792309-2D28-41BC-84CF-A610592772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A77C25-5F33-4CC5-AAF6-E8103126E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3777338-BF67-4A6E-A733-9D0E81C8A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C70F0F3-B393-4F7C-9317-B73BFE59F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DB8348-6507-4338-B113-CE5F57E35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312354-3B2C-43CF-859C-4D81D57AE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9A7D8C-D069-49B5-BE88-FB96E04AC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AF0056A-5373-40EE-8E84-FB7CE7AFF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3B75FCD-0BF5-4D46-9F1A-DFDA16408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57B5C5A-716A-47D6-A89B-9004C90C5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C3EB4AA-25D0-4095-968A-B6B6A0F7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9D39574-2217-4BF3-A8A6-EBACEEACC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ECA767B-2D02-45F0-AC04-F1E907CF5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41B049-A0C5-40AE-A5E7-18CF42AE0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7364" y="4333864"/>
            <a:ext cx="3054913" cy="7847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2. Nestle </a:t>
            </a:r>
          </a:p>
        </p:txBody>
      </p:sp>
      <p:pic>
        <p:nvPicPr>
          <p:cNvPr id="8" name="Picture 8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4F4552E9-280B-41DA-932D-B217F2C2F4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067" r="26273" b="-3"/>
          <a:stretch/>
        </p:blipFill>
        <p:spPr>
          <a:xfrm>
            <a:off x="1211145" y="562523"/>
            <a:ext cx="2648825" cy="3007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 descr="A can of soda&#10;&#10;Description generated with high confidence">
            <a:extLst>
              <a:ext uri="{FF2B5EF4-FFF2-40B4-BE49-F238E27FC236}">
                <a16:creationId xmlns:a16="http://schemas.microsoft.com/office/drawing/2014/main" id="{2BC72DA3-F834-40F9-B626-AF8898FA98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803" r="10020" b="3"/>
          <a:stretch/>
        </p:blipFill>
        <p:spPr>
          <a:xfrm>
            <a:off x="4569530" y="604856"/>
            <a:ext cx="2662937" cy="3007904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4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C64769FA-E709-4000-9649-3E49E13105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19204" r="20954" b="3"/>
          <a:stretch/>
        </p:blipFill>
        <p:spPr>
          <a:xfrm>
            <a:off x="7613466" y="647191"/>
            <a:ext cx="3551936" cy="2923238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4A7365B-30BC-45B8-B4B9-389025932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8589" y="5007362"/>
            <a:ext cx="311727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spcAft>
                <a:spcPts val="600"/>
              </a:spcAft>
            </a:pPr>
            <a:endParaRPr lang="en-US" sz="2200" dirty="0">
              <a:solidFill>
                <a:schemeClr val="accent6"/>
              </a:solidFill>
              <a:latin typeface="Wingdings 3"/>
              <a:sym typeface="Wingdings 3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36C1C1C-5392-436F-A7AC-938D7521B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 descr="A picture containing indoor, table&#10;&#10;Description generated with high confidence">
            <a:extLst>
              <a:ext uri="{FF2B5EF4-FFF2-40B4-BE49-F238E27FC236}">
                <a16:creationId xmlns:a16="http://schemas.microsoft.com/office/drawing/2014/main" id="{1555C94D-E402-441C-B368-72AE7EAE26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5484" y="4036483"/>
            <a:ext cx="2552699" cy="2580922"/>
          </a:xfrm>
          <a:prstGeom prst="rect">
            <a:avLst/>
          </a:prstGeom>
        </p:spPr>
      </p:pic>
      <p:pic>
        <p:nvPicPr>
          <p:cNvPr id="12" name="Picture 13" descr="A stack of flyers on a table&#10;&#10;Description generated with high confidence">
            <a:extLst>
              <a:ext uri="{FF2B5EF4-FFF2-40B4-BE49-F238E27FC236}">
                <a16:creationId xmlns:a16="http://schemas.microsoft.com/office/drawing/2014/main" id="{CF91D570-8F59-4770-AFE6-DE47D0B347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4176" y="4094587"/>
            <a:ext cx="3251200" cy="216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11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5E448A1-B451-4011-8679-362663945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C79A7F0-84F4-4573-A826-7FFE90EC8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5967154-B8C4-4E0F-8912-47269F440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A529AB9-1A78-4121-AE3E-2E42DA1EC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8F5C491-BE48-45D7-986E-D6B7930D8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0EA5102-6D8C-4E4F-A08B-59F6C105F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68EA24-4960-4DE7-A6FD-9E483C561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4" y="808056"/>
            <a:ext cx="3969504" cy="1077229"/>
          </a:xfrm>
        </p:spPr>
        <p:txBody>
          <a:bodyPr>
            <a:normAutofit/>
          </a:bodyPr>
          <a:lstStyle/>
          <a:p>
            <a:pPr algn="l"/>
            <a:r>
              <a:rPr lang="en-US">
                <a:cs typeface="Arial"/>
              </a:rPr>
              <a:t>3. Hershey</a:t>
            </a:r>
          </a:p>
        </p:txBody>
      </p:sp>
      <p:pic>
        <p:nvPicPr>
          <p:cNvPr id="11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3E5973AD-125F-4743-B628-E5274061D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2768" y="3957718"/>
            <a:ext cx="5829061" cy="2445502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CD739A5-F73D-4408-8244-7AEC3817B4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0169" y="641225"/>
            <a:ext cx="41563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spcAft>
                <a:spcPts val="600"/>
              </a:spcAft>
            </a:pPr>
            <a:endParaRPr lang="en-US" dirty="0">
              <a:solidFill>
                <a:schemeClr val="accent6"/>
              </a:solidFill>
              <a:latin typeface="Wingdings 3"/>
              <a:sym typeface="Wingdings 3"/>
            </a:endParaRPr>
          </a:p>
        </p:txBody>
      </p:sp>
      <p:pic>
        <p:nvPicPr>
          <p:cNvPr id="8" name="Picture 8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039A30C9-A3A0-48AB-A372-4CB03F627E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4633" y="516782"/>
            <a:ext cx="2179329" cy="3043277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6" name="Picture 6" descr="A can of soda&#10;&#10;Description generated with high confidence">
            <a:extLst>
              <a:ext uri="{FF2B5EF4-FFF2-40B4-BE49-F238E27FC236}">
                <a16:creationId xmlns:a16="http://schemas.microsoft.com/office/drawing/2014/main" id="{5A6DB206-FE09-47A1-926C-6E3C7C0EA1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459" y="515307"/>
            <a:ext cx="2311148" cy="304327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91C5393-DDF8-4E35-B53E-FFE8D55EB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59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7792309-2D28-41BC-84CF-A610592772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A77C25-5F33-4CC5-AAF6-E8103126E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3777338-BF67-4A6E-A733-9D0E81C8A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C70F0F3-B393-4F7C-9317-B73BFE59F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DB8348-6507-4338-B113-CE5F57E35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312354-3B2C-43CF-859C-4D81D57AE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9A7D8C-D069-49B5-BE88-FB96E04AC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B44099B-318C-4994-BA97-0D330D506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1B09121-76BC-4E62-8437-6A0487943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DD8A800-2B10-400A-9FDE-CB431916B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B3494E8-5DCE-4C7D-BA68-BE8182508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86E9608-2C75-49BE-BD96-3C3F6FDA5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7E0CA2B-D8F6-4275-9D75-4C5242DB0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025087-0631-4C3A-BD2D-578180732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254" y="5166421"/>
            <a:ext cx="8445357" cy="8835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4. Starbucks</a:t>
            </a:r>
          </a:p>
        </p:txBody>
      </p:sp>
      <p:pic>
        <p:nvPicPr>
          <p:cNvPr id="4" name="Picture 4" descr="A cup of coffee on a table&#10;&#10;Description generated with high confidence">
            <a:extLst>
              <a:ext uri="{FF2B5EF4-FFF2-40B4-BE49-F238E27FC236}">
                <a16:creationId xmlns:a16="http://schemas.microsoft.com/office/drawing/2014/main" id="{0F4CD8AF-F5A1-4927-B78F-7A6D8FBEE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15392"/>
          <a:stretch/>
        </p:blipFill>
        <p:spPr>
          <a:xfrm>
            <a:off x="1005400" y="-2718"/>
            <a:ext cx="3457679" cy="394003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6" descr="A picture containing cup, toiletry, table, sitting&#10;&#10;Description generated with very high confidence">
            <a:extLst>
              <a:ext uri="{FF2B5EF4-FFF2-40B4-BE49-F238E27FC236}">
                <a16:creationId xmlns:a16="http://schemas.microsoft.com/office/drawing/2014/main" id="{CCCBA7C6-944A-4BC6-BD3D-EE4C6F9D19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64" r="28568" b="-2"/>
          <a:stretch/>
        </p:blipFill>
        <p:spPr>
          <a:xfrm>
            <a:off x="4463078" y="-2718"/>
            <a:ext cx="3457671" cy="394003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3605A5DE-2C4C-45E8-927A-A82E278569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476" r="20078" b="-1"/>
          <a:stretch/>
        </p:blipFill>
        <p:spPr>
          <a:xfrm>
            <a:off x="7920750" y="-2718"/>
            <a:ext cx="3464542" cy="39400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728EAE7-A8E9-4996-8BFF-86FA99342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8589" y="5007362"/>
            <a:ext cx="3117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2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2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AEA446F-6EF8-4E73-A80E-109E903F7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38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AA7C31-76FD-4B44-A1FF-D13D2515A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CE85F9-F4EE-4E5D-8235-528527A40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7338BB4-74FF-4836-86B7-F1B0C2B62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BFA8A3-A231-4BC1-B8A5-C5BE7315C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35963E-79B2-4A8E-8F24-A94E8DDDD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8E4331-210E-4E5F-9501-4C830E340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54F778-4E1C-4F6F-9318-9795AA35C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00A9256-A44C-4406-9010-B9D7D8709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31F266-5507-4462-8427-0BD0B42C8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6A06D6-90F0-42BA-94C0-AC6E6657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0349629-70E2-4E72-9E59-209F1F323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3403E22-A267-491E-9711-05F332BE7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488C64B-FA72-4C34-B7D8-ABA7E2146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1F4C3A-0055-4469-BEB0-F9DE6E459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287" y="5166420"/>
            <a:ext cx="5604231" cy="10450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5. Nike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98F5671-E172-46A3-8DC0-54EC6D0E4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0531" y="647188"/>
            <a:ext cx="9091538" cy="32972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erson standing posing for the camera&#10;&#10;Description generated with very high confidence">
            <a:extLst>
              <a:ext uri="{FF2B5EF4-FFF2-40B4-BE49-F238E27FC236}">
                <a16:creationId xmlns:a16="http://schemas.microsoft.com/office/drawing/2014/main" id="{41328D76-5794-4CAF-B08E-5D607AC40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1635" y="972646"/>
            <a:ext cx="1986287" cy="2648383"/>
          </a:xfrm>
          <a:prstGeom prst="rect">
            <a:avLst/>
          </a:prstGeom>
          <a:ln>
            <a:noFill/>
          </a:ln>
        </p:spPr>
      </p:pic>
      <p:pic>
        <p:nvPicPr>
          <p:cNvPr id="3" name="Picture 3" descr="A pair of red shoes&#10;&#10;Description generated with very high confidence">
            <a:extLst>
              <a:ext uri="{FF2B5EF4-FFF2-40B4-BE49-F238E27FC236}">
                <a16:creationId xmlns:a16="http://schemas.microsoft.com/office/drawing/2014/main" id="{D1D1A5CF-48AF-4058-8D48-3A760D6728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5887" y="1228668"/>
            <a:ext cx="4069217" cy="2136338"/>
          </a:xfrm>
          <a:prstGeom prst="rect">
            <a:avLst/>
          </a:prstGeom>
          <a:ln>
            <a:noFill/>
          </a:ln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F9744F83-FEC9-4E5B-8530-224C258F1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29148" y="319016"/>
            <a:ext cx="9734654" cy="3948816"/>
          </a:xfrm>
          <a:prstGeom prst="rect">
            <a:avLst/>
          </a:prstGeom>
          <a:noFill/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81918A1-30EC-48DB-A535-4898EA927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966" y="888935"/>
            <a:ext cx="4228687" cy="281854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301236F-2DE7-4B56-B413-C201491DF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78683" y="888935"/>
            <a:ext cx="4228687" cy="281854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5E04AC5-C350-4460-9728-3B499C510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8589" y="5007362"/>
            <a:ext cx="311727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spcAft>
                <a:spcPts val="600"/>
              </a:spcAft>
            </a:pPr>
            <a:endParaRPr lang="en-US" sz="2200" dirty="0">
              <a:solidFill>
                <a:schemeClr val="accent6"/>
              </a:solidFill>
              <a:latin typeface="Wingdings 3"/>
              <a:sym typeface="Wingdings 3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304D462-CF3A-48B2-966A-0DA7B7E61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5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7">
            <a:extLst>
              <a:ext uri="{FF2B5EF4-FFF2-40B4-BE49-F238E27FC236}">
                <a16:creationId xmlns:a16="http://schemas.microsoft.com/office/drawing/2014/main" id="{624A1565-B7E1-4C59-84A2-5831F1160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9">
            <a:extLst>
              <a:ext uri="{FF2B5EF4-FFF2-40B4-BE49-F238E27FC236}">
                <a16:creationId xmlns:a16="http://schemas.microsoft.com/office/drawing/2014/main" id="{3B8B134C-47B2-49B8-B810-2931B20EA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7" name="Picture 31">
            <a:extLst>
              <a:ext uri="{FF2B5EF4-FFF2-40B4-BE49-F238E27FC236}">
                <a16:creationId xmlns:a16="http://schemas.microsoft.com/office/drawing/2014/main" id="{1550BD34-8417-42DB-BEA7-96B1E4156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9" name="Rectangle 33">
            <a:extLst>
              <a:ext uri="{FF2B5EF4-FFF2-40B4-BE49-F238E27FC236}">
                <a16:creationId xmlns:a16="http://schemas.microsoft.com/office/drawing/2014/main" id="{EE04A24D-ECF7-4024-BAC2-981BA69CF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5">
            <a:extLst>
              <a:ext uri="{FF2B5EF4-FFF2-40B4-BE49-F238E27FC236}">
                <a16:creationId xmlns:a16="http://schemas.microsoft.com/office/drawing/2014/main" id="{F1C3D135-9831-45A9-8FBE-2A2548C87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7">
            <a:extLst>
              <a:ext uri="{FF2B5EF4-FFF2-40B4-BE49-F238E27FC236}">
                <a16:creationId xmlns:a16="http://schemas.microsoft.com/office/drawing/2014/main" id="{F8375ABF-52E0-4C78-B2CF-0A949D7D8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91EF40-9FBD-4383-BBF3-8C9774C85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582" y="455278"/>
            <a:ext cx="3969504" cy="1077229"/>
          </a:xfrm>
        </p:spPr>
        <p:txBody>
          <a:bodyPr>
            <a:normAutofit fontScale="90000"/>
          </a:bodyPr>
          <a:lstStyle/>
          <a:p>
            <a:pPr algn="l"/>
            <a:r>
              <a:rPr lang="en-US" sz="3100">
                <a:cs typeface="Arial"/>
              </a:rPr>
              <a:t>Definition of Fair Trade</a:t>
            </a:r>
            <a:br>
              <a:rPr lang="en-US" sz="3100" dirty="0">
                <a:cs typeface="Arial"/>
              </a:rPr>
            </a:br>
            <a:endParaRPr lang="en-US" sz="310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846E8-7FDC-4C6B-BE9A-83C6D0427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470" y="1487672"/>
            <a:ext cx="3969505" cy="480216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800">
                <a:cs typeface="Arial"/>
              </a:rPr>
              <a:t>- "trade in which fair prices are paid to producers in developing countries" (google)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>
                <a:cs typeface="Arial"/>
              </a:rPr>
              <a:t>- It is a tangible contribution to the fight against poverty, climate change and economic crisis (WFTO)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>
                <a:cs typeface="Arial"/>
              </a:rPr>
              <a:t>- a movement whose goal is to help producers in developing countries to get a fair price for their products so as to reduce poverty, provide for the ethical treatment of workers and farmers, and promote environmentally sustainable practices (Merrium Webster)</a:t>
            </a:r>
          </a:p>
        </p:txBody>
      </p:sp>
      <p:pic>
        <p:nvPicPr>
          <p:cNvPr id="6" name="Picture 6" descr="A picture containing book&#10;&#10;Description generated with very high confidence">
            <a:extLst>
              <a:ext uri="{FF2B5EF4-FFF2-40B4-BE49-F238E27FC236}">
                <a16:creationId xmlns:a16="http://schemas.microsoft.com/office/drawing/2014/main" id="{389EEC40-92E8-4050-9275-99BA30BEAE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768" y="868680"/>
            <a:ext cx="3994617" cy="5121303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7" name="Rectangle 41">
            <a:extLst>
              <a:ext uri="{FF2B5EF4-FFF2-40B4-BE49-F238E27FC236}">
                <a16:creationId xmlns:a16="http://schemas.microsoft.com/office/drawing/2014/main" id="{34BB1BDF-EAFF-49B6-ABF3-7F9B3201C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51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27792309-2D28-41BC-84CF-A610592772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4A77C25-5F33-4CC5-AAF6-E8103126E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D3777338-BF67-4A6E-A733-9D0E81C8A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C70F0F3-B393-4F7C-9317-B73BFE59F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3DB8348-6507-4338-B113-CE5F57E35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C312354-3B2C-43CF-859C-4D81D57AE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49A7D8C-D069-49B5-BE88-FB96E04AC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B83DBD2A-BAC5-46F2-B6A7-48DB131EC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1CBB6FCD-DA23-4DC5-B758-9386A392F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1127738-95AC-453F-9E46-7392588A3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C92D9843-2FAF-4C77-A0EF-35275A9874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8925A5C-8957-4E46-9A4B-394449428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9617292-5781-4C59-AED2-F7667FDFA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EB52BAE-FFB3-4FAA-BDEE-E32FD3D59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1939" y="3265639"/>
            <a:ext cx="415636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spcAft>
                <a:spcPts val="600"/>
              </a:spcAft>
            </a:pPr>
            <a:endParaRPr lang="en-US" sz="2400" dirty="0">
              <a:solidFill>
                <a:schemeClr val="accent6"/>
              </a:solidFill>
              <a:latin typeface="Wingdings 3"/>
              <a:sym typeface="Wingdings 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36166-075B-4964-B31E-443EFB3DA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4" y="3428998"/>
            <a:ext cx="2823582" cy="22685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/>
              <a:t>6. Petagonia</a:t>
            </a:r>
          </a:p>
        </p:txBody>
      </p:sp>
      <p:pic>
        <p:nvPicPr>
          <p:cNvPr id="3" name="Picture 3" descr="A close up of a blue wall&#10;&#10;Description generated with high confidence">
            <a:extLst>
              <a:ext uri="{FF2B5EF4-FFF2-40B4-BE49-F238E27FC236}">
                <a16:creationId xmlns:a16="http://schemas.microsoft.com/office/drawing/2014/main" id="{44245A17-C667-42FD-BA79-9ECBB34641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381" r="-2" b="800"/>
          <a:stretch/>
        </p:blipFill>
        <p:spPr>
          <a:xfrm>
            <a:off x="5444746" y="646701"/>
            <a:ext cx="5297322" cy="3100667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7" name="Picture 7" descr="A person with collar shirt&#10;&#10;Description generated with high confidence">
            <a:extLst>
              <a:ext uri="{FF2B5EF4-FFF2-40B4-BE49-F238E27FC236}">
                <a16:creationId xmlns:a16="http://schemas.microsoft.com/office/drawing/2014/main" id="{E46E7490-5FBD-4E51-BF1F-A6AE7E01AD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" b="14240"/>
          <a:stretch/>
        </p:blipFill>
        <p:spPr>
          <a:xfrm>
            <a:off x="5444747" y="4077905"/>
            <a:ext cx="2487795" cy="2133569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5" name="Picture 5" descr="A picture containing bag&#10;&#10;Description generated with high confidence">
            <a:extLst>
              <a:ext uri="{FF2B5EF4-FFF2-40B4-BE49-F238E27FC236}">
                <a16:creationId xmlns:a16="http://schemas.microsoft.com/office/drawing/2014/main" id="{8D7C0CA2-292C-4EBE-8B79-BC22480E0C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696" r="8998" b="-4"/>
          <a:stretch/>
        </p:blipFill>
        <p:spPr>
          <a:xfrm>
            <a:off x="8254276" y="4077905"/>
            <a:ext cx="2487795" cy="2133569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B03331AE-D0C7-4733-BACA-C02949BAC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20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AA7C31-76FD-4B44-A1FF-D13D2515A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CE85F9-F4EE-4E5D-8235-528527A40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7338BB4-74FF-4836-86B7-F1B0C2B62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BFA8A3-A231-4BC1-B8A5-C5BE7315C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35963E-79B2-4A8E-8F24-A94E8DDDD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8E4331-210E-4E5F-9501-4C830E340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54F778-4E1C-4F6F-9318-9795AA35C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00A9256-A44C-4406-9010-B9D7D8709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31F266-5507-4462-8427-0BD0B42C8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6A06D6-90F0-42BA-94C0-AC6E6657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0349629-70E2-4E72-9E59-209F1F323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3403E22-A267-491E-9711-05F332BE7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488C64B-FA72-4C34-B7D8-ABA7E2146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9A95FF-2868-468B-B3BA-6D63A4854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398" y="5166420"/>
            <a:ext cx="8440564" cy="10450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7. Ben and Jerry's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98F5671-E172-46A3-8DC0-54EC6D0E4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0531" y="647188"/>
            <a:ext cx="9091538" cy="32972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A picture containing table, indoor, sitting, cup&#10;&#10;Description generated with very high confidence">
            <a:extLst>
              <a:ext uri="{FF2B5EF4-FFF2-40B4-BE49-F238E27FC236}">
                <a16:creationId xmlns:a16="http://schemas.microsoft.com/office/drawing/2014/main" id="{3F145775-778F-4E80-9552-19CE5B8107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0971" y="972646"/>
            <a:ext cx="3967614" cy="2648383"/>
          </a:xfrm>
          <a:prstGeom prst="rect">
            <a:avLst/>
          </a:prstGeom>
          <a:ln>
            <a:noFill/>
          </a:ln>
        </p:spPr>
      </p:pic>
      <p:pic>
        <p:nvPicPr>
          <p:cNvPr id="5" name="Picture 5" descr="A can of soda&#10;&#10;Description generated with very high confidence">
            <a:extLst>
              <a:ext uri="{FF2B5EF4-FFF2-40B4-BE49-F238E27FC236}">
                <a16:creationId xmlns:a16="http://schemas.microsoft.com/office/drawing/2014/main" id="{4D9FFF33-878C-420D-9BA8-547EE7F09C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5887" y="1126938"/>
            <a:ext cx="4069217" cy="2339799"/>
          </a:xfrm>
          <a:prstGeom prst="rect">
            <a:avLst/>
          </a:prstGeom>
          <a:ln>
            <a:noFill/>
          </a:ln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F9744F83-FEC9-4E5B-8530-224C258F1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29148" y="319016"/>
            <a:ext cx="9734654" cy="3948816"/>
          </a:xfrm>
          <a:prstGeom prst="rect">
            <a:avLst/>
          </a:prstGeom>
          <a:noFill/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81918A1-30EC-48DB-A535-4898EA927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966" y="888935"/>
            <a:ext cx="4228687" cy="281854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301236F-2DE7-4B56-B413-C201491DF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78683" y="888935"/>
            <a:ext cx="4228687" cy="281854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5E04AC5-C350-4460-9728-3B499C510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8589" y="5007362"/>
            <a:ext cx="3117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2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2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304D462-CF3A-48B2-966A-0DA7B7E61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38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7792309-2D28-41BC-84CF-A610592772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A77C25-5F33-4CC5-AAF6-E8103126E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3777338-BF67-4A6E-A733-9D0E81C8A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70F0F3-B393-4F7C-9317-B73BFE59F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DB8348-6507-4338-B113-CE5F57E35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312354-3B2C-43CF-859C-4D81D57AE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9A7D8C-D069-49B5-BE88-FB96E04AC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AF0056A-5373-40EE-8E84-FB7CE7AFF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3B75FCD-0BF5-4D46-9F1A-DFDA16408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57B5C5A-716A-47D6-A89B-9004C90C5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C3EB4AA-25D0-4095-968A-B6B6A0F7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9D39574-2217-4BF3-A8A6-EBACEEACC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ECA767B-2D02-45F0-AC04-F1E907CF5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C64857-9795-40A0-A510-9E54AA40C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254" y="5166421"/>
            <a:ext cx="8445357" cy="8835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8. Harney and Sons</a:t>
            </a:r>
          </a:p>
        </p:txBody>
      </p:sp>
      <p:pic>
        <p:nvPicPr>
          <p:cNvPr id="7" name="Picture 7" descr="A picture containing toiletry&#10;&#10;Description generated with high confidence">
            <a:extLst>
              <a:ext uri="{FF2B5EF4-FFF2-40B4-BE49-F238E27FC236}">
                <a16:creationId xmlns:a16="http://schemas.microsoft.com/office/drawing/2014/main" id="{DA1985CE-86CC-4C61-B866-D7AD9C2319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78" r="-1" b="226"/>
          <a:stretch/>
        </p:blipFill>
        <p:spPr>
          <a:xfrm>
            <a:off x="1648589" y="647190"/>
            <a:ext cx="2916936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3" name="Picture 3" descr="A picture containing toiletry&#10;&#10;Description generated with high confidence">
            <a:extLst>
              <a:ext uri="{FF2B5EF4-FFF2-40B4-BE49-F238E27FC236}">
                <a16:creationId xmlns:a16="http://schemas.microsoft.com/office/drawing/2014/main" id="{CC489AF3-A4F2-49E5-A9E5-82677B62E9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1" r="4156" b="3"/>
          <a:stretch/>
        </p:blipFill>
        <p:spPr>
          <a:xfrm>
            <a:off x="4738863" y="647190"/>
            <a:ext cx="2916936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5" name="Picture 5" descr="A picture containing toiletry&#10;&#10;Description generated with very high confidence">
            <a:extLst>
              <a:ext uri="{FF2B5EF4-FFF2-40B4-BE49-F238E27FC236}">
                <a16:creationId xmlns:a16="http://schemas.microsoft.com/office/drawing/2014/main" id="{299A3053-B20B-4A6F-AD30-6657B6F032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61" r="1" b="1"/>
          <a:stretch/>
        </p:blipFill>
        <p:spPr>
          <a:xfrm>
            <a:off x="7825133" y="647191"/>
            <a:ext cx="2916936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4A7365B-30BC-45B8-B4B9-389025932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8589" y="5007362"/>
            <a:ext cx="311727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spcAft>
                <a:spcPts val="600"/>
              </a:spcAft>
            </a:pPr>
            <a:endParaRPr lang="en-US" sz="2200" dirty="0">
              <a:solidFill>
                <a:schemeClr val="accent6"/>
              </a:solidFill>
              <a:latin typeface="Wingdings 3"/>
              <a:sym typeface="Wingdings 3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36C1C1C-5392-436F-A7AC-938D7521B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18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8EFE003-9D09-41C6-96F7-08F412E93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1CA64A-BFC0-4049-8FD1-6EB8DD837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813CE82-4287-411D-B8F5-A58090D4B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805B62-836B-4F13-A8A3-9A7A777F1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50C9C4-B7EA-40F9-8843-F4A4DE825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8478B5-006E-4BCA-A7DA-DF072F710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B4D67F-8650-405B-AB50-BDCC56407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89164D1-B734-4ACC-A493-0BE289A81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7E71B67-96FA-477A-B27B-E9EFF14C7F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8C9FC39-4B20-45CF-B7DB-8FB720B83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460BDC7-0F4E-42A9-B758-C77C54B34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E6E12EF-14E6-4787-9174-C41B245CE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1EEBE0-F5D0-4B24-88D6-3F1552CAB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C4E21DC-8FD6-433F-8BC4-62565E21D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1939" y="3265639"/>
            <a:ext cx="415636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spcAft>
                <a:spcPts val="600"/>
              </a:spcAft>
            </a:pPr>
            <a:endParaRPr lang="en-US" sz="2400" dirty="0">
              <a:solidFill>
                <a:schemeClr val="accent6"/>
              </a:solidFill>
              <a:latin typeface="Wingdings 3"/>
              <a:sym typeface="Wingdings 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DB878C-7871-4E78-A867-9F098FCBE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4" y="3428998"/>
            <a:ext cx="2861811" cy="22685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/>
              <a:t>9. Pottery Barn</a:t>
            </a:r>
          </a:p>
        </p:txBody>
      </p:sp>
      <p:pic>
        <p:nvPicPr>
          <p:cNvPr id="7" name="Picture 7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C71DB4B6-87BB-4084-8047-B98381AD9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0811" y="646701"/>
            <a:ext cx="4645194" cy="3100667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5" name="Picture 5" descr="A kitchen with a sink and a window&#10;&#10;Description generated with very high confidence">
            <a:extLst>
              <a:ext uri="{FF2B5EF4-FFF2-40B4-BE49-F238E27FC236}">
                <a16:creationId xmlns:a16="http://schemas.microsoft.com/office/drawing/2014/main" id="{DD63B4DE-77B6-4824-883F-4F3519195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3328" y="4077905"/>
            <a:ext cx="2370632" cy="2133569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3" name="Picture 3" descr="A living room filled with furniture and a large window&#10;&#10;Description generated with very high confidence">
            <a:extLst>
              <a:ext uri="{FF2B5EF4-FFF2-40B4-BE49-F238E27FC236}">
                <a16:creationId xmlns:a16="http://schemas.microsoft.com/office/drawing/2014/main" id="{6FE93086-15FE-433B-A0C4-DD1DD75BA0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2856" y="4077905"/>
            <a:ext cx="2370632" cy="2133569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12452E7-0627-472E-836E-A841639D7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468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7792309-2D28-41BC-84CF-A610592772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A77C25-5F33-4CC5-AAF6-E8103126E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3777338-BF67-4A6E-A733-9D0E81C8A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70F0F3-B393-4F7C-9317-B73BFE59F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DB8348-6507-4338-B113-CE5F57E35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312354-3B2C-43CF-859C-4D81D57AE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9A7D8C-D069-49B5-BE88-FB96E04AC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5B44099B-318C-4994-BA97-0D330D506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1B09121-76BC-4E62-8437-6A0487943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DD8A800-2B10-400A-9FDE-CB431916B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B3494E8-5DCE-4C7D-BA68-BE8182508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6E9608-2C75-49BE-BD96-3C3F6FDA5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7E0CA2B-D8F6-4275-9D75-4C5242DB0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809082-3782-4BDD-BE30-88CB9180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254" y="5166421"/>
            <a:ext cx="8445357" cy="8835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10. American Eagle outfitters </a:t>
            </a:r>
          </a:p>
        </p:txBody>
      </p:sp>
      <p:pic>
        <p:nvPicPr>
          <p:cNvPr id="7" name="Picture 7" descr="A piece of paper&#10;&#10;Description generated with high confidence">
            <a:extLst>
              <a:ext uri="{FF2B5EF4-FFF2-40B4-BE49-F238E27FC236}">
                <a16:creationId xmlns:a16="http://schemas.microsoft.com/office/drawing/2014/main" id="{94B9325A-26D7-408D-8D30-9180197285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40" r="9359" b="-3"/>
          <a:stretch/>
        </p:blipFill>
        <p:spPr>
          <a:xfrm>
            <a:off x="1005400" y="-2718"/>
            <a:ext cx="3457679" cy="394003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5" descr="A picture containing indoor, floor, table&#10;&#10;Description generated with high confidence">
            <a:extLst>
              <a:ext uri="{FF2B5EF4-FFF2-40B4-BE49-F238E27FC236}">
                <a16:creationId xmlns:a16="http://schemas.microsoft.com/office/drawing/2014/main" id="{A4B39962-0A12-4177-B3A8-19F5D95259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75" r="33766" b="-1"/>
          <a:stretch/>
        </p:blipFill>
        <p:spPr>
          <a:xfrm>
            <a:off x="4463078" y="-2718"/>
            <a:ext cx="3457671" cy="394003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3" descr="A store inside of a building&#10;&#10;Description generated with very high confidence">
            <a:extLst>
              <a:ext uri="{FF2B5EF4-FFF2-40B4-BE49-F238E27FC236}">
                <a16:creationId xmlns:a16="http://schemas.microsoft.com/office/drawing/2014/main" id="{0FECA24F-F802-4434-B400-F41EA4BCEE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829" r="25477" b="2"/>
          <a:stretch/>
        </p:blipFill>
        <p:spPr>
          <a:xfrm>
            <a:off x="7920750" y="-2718"/>
            <a:ext cx="3464542" cy="39400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728EAE7-A8E9-4996-8BFF-86FA99342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8589" y="5007362"/>
            <a:ext cx="3117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2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2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AEA446F-6EF8-4E73-A80E-109E903F7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84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8EFE003-9D09-41C6-96F7-08F412E93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1CA64A-BFC0-4049-8FD1-6EB8DD837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813CE82-4287-411D-B8F5-A58090D4B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805B62-836B-4F13-A8A3-9A7A777F1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50C9C4-B7EA-40F9-8843-F4A4DE825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8478B5-006E-4BCA-A7DA-DF072F710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B4D67F-8650-405B-AB50-BDCC56407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0413934-0217-4604-883C-B986A84F5A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3563815-021C-44E2-B060-B873754D7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9AE22EF-5DB6-4687-B505-5762ECD01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17252A2-4FCE-4129-AC1A-5C5E17E04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914A5D5-2A45-49FA-853C-9D06EDAD8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2A0255D-22C5-470A-93B2-3441FB177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0CBAA4-8FCE-4E50-B326-F79214AC7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398" y="5166420"/>
            <a:ext cx="8440564" cy="10450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11. Victoria's Secret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2BF4EC0-9DCE-41EF-82E5-C4321802D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0531" y="647188"/>
            <a:ext cx="9091538" cy="32972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A picture containing indoor, toiletry, wall&#10;&#10;Description generated with high confidence">
            <a:extLst>
              <a:ext uri="{FF2B5EF4-FFF2-40B4-BE49-F238E27FC236}">
                <a16:creationId xmlns:a16="http://schemas.microsoft.com/office/drawing/2014/main" id="{9339C621-7277-4A9B-8322-8453694C8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170" y="1431692"/>
            <a:ext cx="2600165" cy="1730291"/>
          </a:xfrm>
          <a:prstGeom prst="rect">
            <a:avLst/>
          </a:prstGeom>
          <a:ln>
            <a:noFill/>
          </a:ln>
        </p:spPr>
      </p:pic>
      <p:pic>
        <p:nvPicPr>
          <p:cNvPr id="3" name="Picture 3" descr="A picture containing toiletry, indoor, perfume, wall&#10;&#10;Description generated with very high confidence">
            <a:extLst>
              <a:ext uri="{FF2B5EF4-FFF2-40B4-BE49-F238E27FC236}">
                <a16:creationId xmlns:a16="http://schemas.microsoft.com/office/drawing/2014/main" id="{1AA28805-4BD0-47A0-8073-18E060FBF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6835" y="1591095"/>
            <a:ext cx="2609108" cy="1411484"/>
          </a:xfrm>
          <a:prstGeom prst="rect">
            <a:avLst/>
          </a:prstGeom>
          <a:ln>
            <a:noFill/>
          </a:ln>
        </p:spPr>
      </p:pic>
      <p:pic>
        <p:nvPicPr>
          <p:cNvPr id="5" name="Picture 5" descr="A person with collar shirt&#10;&#10;Description generated with high confidence">
            <a:extLst>
              <a:ext uri="{FF2B5EF4-FFF2-40B4-BE49-F238E27FC236}">
                <a16:creationId xmlns:a16="http://schemas.microsoft.com/office/drawing/2014/main" id="{4B4FC320-5707-4989-89DE-2CFB26E6E2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5996" y="1610895"/>
            <a:ext cx="2609108" cy="1371885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6F3685ED-B334-4C62-862C-CF4D6644E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967" y="888935"/>
            <a:ext cx="2763500" cy="281854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9AA02FF-D2B3-4ACC-8AFA-773310B7E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6825" y="888935"/>
            <a:ext cx="2771384" cy="281854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1624C63-5E23-4F77-8606-FA41B3B1B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5986" y="888935"/>
            <a:ext cx="2771384" cy="281854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869C934-9912-4220-8BBF-85DEE918C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8589" y="5007362"/>
            <a:ext cx="3117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2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2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B07EB08-35D1-4F93-9A47-7A21D9B56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15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53D93-4661-441F-B8D6-0F682A0CB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References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F0011-1803-4537-BDF3-F5DCE083B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8266" y="1445339"/>
            <a:ext cx="8995984" cy="5070271"/>
          </a:xfrm>
        </p:spPr>
        <p:txBody>
          <a:bodyPr>
            <a:normAutofit fontScale="85000" lnSpcReduction="20000"/>
          </a:bodyPr>
          <a:lstStyle/>
          <a:p>
            <a:pPr marL="344170" indent="-344170"/>
            <a:r>
              <a:rPr lang="en-US">
                <a:cs typeface="Arial"/>
              </a:rPr>
              <a:t>Sarcauga, Michael. “DEFINITION OF FAIR TRADE.” </a:t>
            </a:r>
            <a:r>
              <a:rPr lang="en-US" i="1">
                <a:cs typeface="Arial"/>
              </a:rPr>
              <a:t>World Fair Trade Organization</a:t>
            </a:r>
            <a:r>
              <a:rPr lang="en-US">
                <a:cs typeface="Arial"/>
              </a:rPr>
              <a:t>, 12 Mar. 2018, wfto.com/fair-trade/definition-fair-trade. </a:t>
            </a:r>
          </a:p>
          <a:p>
            <a:pPr marL="344170" indent="-344170"/>
            <a:r>
              <a:rPr lang="en-US">
                <a:cs typeface="Arial"/>
              </a:rPr>
              <a:t>“Fair-Trade.” </a:t>
            </a:r>
            <a:r>
              <a:rPr lang="en-US" i="1">
                <a:cs typeface="Arial"/>
              </a:rPr>
              <a:t>Merriam-Webster</a:t>
            </a:r>
            <a:r>
              <a:rPr lang="en-US">
                <a:cs typeface="Arial"/>
              </a:rPr>
              <a:t>, Merriam-Webster, </a:t>
            </a:r>
            <a:r>
              <a:rPr lang="en-US" dirty="0">
                <a:cs typeface="Arial"/>
                <a:hlinkClick r:id="rId2"/>
              </a:rPr>
              <a:t>www.merriam-webster.com/dictionary/fair-trade</a:t>
            </a:r>
            <a:r>
              <a:rPr lang="en-US">
                <a:cs typeface="Arial"/>
              </a:rPr>
              <a:t>. </a:t>
            </a:r>
          </a:p>
          <a:p>
            <a:pPr marL="344170" indent="-344170"/>
            <a:r>
              <a:rPr lang="en-US">
                <a:cs typeface="Arial"/>
              </a:rPr>
              <a:t>E. Mor Barak Michàlle. </a:t>
            </a:r>
            <a:r>
              <a:rPr lang="en-US" i="1">
                <a:cs typeface="Arial"/>
              </a:rPr>
              <a:t>Managing Diversity: toward a Globally Inclusive Workplace</a:t>
            </a:r>
            <a:r>
              <a:rPr lang="en-US">
                <a:cs typeface="Arial"/>
              </a:rPr>
              <a:t>. SAGE Publications Ltd., 2017.</a:t>
            </a:r>
          </a:p>
          <a:p>
            <a:pPr marL="344170" indent="-344170"/>
            <a:r>
              <a:rPr lang="en-US">
                <a:cs typeface="Arial"/>
              </a:rPr>
              <a:t>“Cocoa For Good.” </a:t>
            </a:r>
            <a:r>
              <a:rPr lang="en-US" i="1">
                <a:cs typeface="Arial"/>
              </a:rPr>
              <a:t>Corporate</a:t>
            </a:r>
            <a:r>
              <a:rPr lang="en-US">
                <a:cs typeface="Arial"/>
              </a:rPr>
              <a:t>, </a:t>
            </a:r>
            <a:r>
              <a:rPr lang="en-US" dirty="0">
                <a:cs typeface="Arial"/>
                <a:hlinkClick r:id="rId3"/>
              </a:rPr>
              <a:t>www.thehersheycompany.com/en_us/shared-goodness/shared-business/cocoa-for-good.html</a:t>
            </a:r>
            <a:r>
              <a:rPr lang="en-US">
                <a:cs typeface="Arial"/>
              </a:rPr>
              <a:t>.</a:t>
            </a:r>
          </a:p>
          <a:p>
            <a:pPr marL="344170" indent="-344170"/>
            <a:r>
              <a:rPr lang="en-US">
                <a:cs typeface="Arial"/>
              </a:rPr>
              <a:t>“Hershey's and Fair Trade: Is It a Victory?” </a:t>
            </a:r>
            <a:r>
              <a:rPr lang="en-US" i="1">
                <a:cs typeface="Arial"/>
              </a:rPr>
              <a:t>Global Exchange - Building People-to-People Ties</a:t>
            </a:r>
            <a:r>
              <a:rPr lang="en-US">
                <a:cs typeface="Arial"/>
              </a:rPr>
              <a:t>, globalexchange.org/2013/05/07/hersheys-and-fair-trade-is-it-a-victory/.</a:t>
            </a:r>
          </a:p>
          <a:p>
            <a:pPr marL="344170" indent="-344170"/>
            <a:r>
              <a:rPr lang="en-US">
                <a:cs typeface="Arial"/>
              </a:rPr>
              <a:t>“A Starbucks Boycott Percolates over Fair Trade and Organic Ingredients.” </a:t>
            </a:r>
            <a:r>
              <a:rPr lang="en-US" i="1">
                <a:cs typeface="Arial"/>
              </a:rPr>
              <a:t>BINGHAMTONHOMEPAGE</a:t>
            </a:r>
            <a:r>
              <a:rPr lang="en-US">
                <a:cs typeface="Arial"/>
              </a:rPr>
              <a:t>, BINGHAMTONHOMEPAGE, 23 July 2015, www.binghamtonhomepage.com/news/a-starbucks-boycott-percolates-over-fair-trade-and-organic-ingredients/188397633.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2391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EFED5-69BE-4469-A288-D29388AAB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References Cont.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C7FEA-E148-4080-8B37-4118E8AB2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3599" y="1347626"/>
            <a:ext cx="7796540" cy="5148016"/>
          </a:xfrm>
        </p:spPr>
        <p:txBody>
          <a:bodyPr>
            <a:normAutofit lnSpcReduction="10000"/>
          </a:bodyPr>
          <a:lstStyle/>
          <a:p>
            <a:pPr marL="344170" indent="-344170"/>
            <a:r>
              <a:rPr lang="en-US" sz="1600" dirty="0">
                <a:cs typeface="Arial"/>
              </a:rPr>
              <a:t>“Fair Trade Shopping Guides.” </a:t>
            </a:r>
            <a:r>
              <a:rPr lang="en-US" sz="1600" i="1" dirty="0">
                <a:cs typeface="Arial"/>
              </a:rPr>
              <a:t>Fair Trade Certified</a:t>
            </a:r>
            <a:r>
              <a:rPr lang="en-US" sz="1600" dirty="0">
                <a:cs typeface="Arial"/>
              </a:rPr>
              <a:t>, </a:t>
            </a:r>
            <a:r>
              <a:rPr lang="en-US" sz="1600" dirty="0">
                <a:cs typeface="Arial"/>
                <a:hlinkClick r:id="rId2"/>
              </a:rPr>
              <a:t>www.fairtradecertified.org/products/shopping-guides</a:t>
            </a:r>
            <a:r>
              <a:rPr lang="en-US" sz="1600" dirty="0">
                <a:cs typeface="Arial"/>
              </a:rPr>
              <a:t>. </a:t>
            </a:r>
          </a:p>
          <a:p>
            <a:pPr marL="344170" indent="-344170"/>
            <a:r>
              <a:rPr lang="en-US" sz="1600" dirty="0">
                <a:cs typeface="Arial"/>
              </a:rPr>
              <a:t>"Fair Trade Generation"</a:t>
            </a:r>
            <a:r>
              <a:rPr lang="en-US" sz="1600" dirty="0">
                <a:cs typeface="Arial"/>
                <a:hlinkClick r:id="rId3"/>
              </a:rPr>
              <a:t>www.globescan.com/generation-fairtrade-looking-to-the-future/</a:t>
            </a:r>
            <a:r>
              <a:rPr lang="en-US" sz="1600" dirty="0">
                <a:cs typeface="Arial"/>
              </a:rPr>
              <a:t>.</a:t>
            </a:r>
          </a:p>
          <a:p>
            <a:pPr marL="344170" indent="-344170"/>
            <a:r>
              <a:rPr lang="en-US" sz="1600" u="sng" dirty="0">
                <a:cs typeface="Arial"/>
              </a:rPr>
              <a:t>"Fair Trade </a:t>
            </a:r>
            <a:r>
              <a:rPr lang="en-US" sz="1600" u="sng" dirty="0" err="1">
                <a:cs typeface="Arial"/>
              </a:rPr>
              <a:t>Media."Blog</a:t>
            </a:r>
          </a:p>
          <a:p>
            <a:pPr marL="344170" indent="-344170"/>
            <a:r>
              <a:rPr lang="en-US" sz="1600" dirty="0">
                <a:cs typeface="Arial"/>
                <a:hlinkClick r:id="rId4"/>
              </a:rPr>
              <a:t>www.fairtrade.org.uk/Media-Centre/Blog/2014/November/The-future-of-Fairtrade</a:t>
            </a:r>
            <a:r>
              <a:rPr lang="en-US" sz="1600" dirty="0">
                <a:cs typeface="Arial"/>
              </a:rPr>
              <a:t>.</a:t>
            </a:r>
          </a:p>
          <a:p>
            <a:pPr marL="344170" indent="-344170"/>
            <a:r>
              <a:rPr lang="en-US" sz="1600" dirty="0">
                <a:cs typeface="Arial"/>
              </a:rPr>
              <a:t>"The News." Fair Trade,  </a:t>
            </a:r>
          </a:p>
          <a:p>
            <a:pPr marL="344170" indent="-344170"/>
            <a:r>
              <a:rPr lang="en-US" sz="1600" dirty="0">
                <a:cs typeface="Arial"/>
                <a:hlinkClick r:id="rId5"/>
              </a:rPr>
              <a:t>www.thenews.coop/112623/topic/equality/fairtrade-movement-preparing-future/</a:t>
            </a:r>
            <a:r>
              <a:rPr lang="en-US" sz="1600" dirty="0">
                <a:cs typeface="Arial"/>
              </a:rPr>
              <a:t>.</a:t>
            </a:r>
          </a:p>
          <a:p>
            <a:pPr marL="344170" indent="-344170"/>
            <a:r>
              <a:rPr lang="en-US" sz="1600" dirty="0">
                <a:cs typeface="Arial"/>
              </a:rPr>
              <a:t>"WFTO." Fair Trade,</a:t>
            </a:r>
          </a:p>
          <a:p>
            <a:pPr marL="344170" indent="-344170"/>
            <a:r>
              <a:rPr lang="en-US" sz="1600" dirty="0">
                <a:cs typeface="Arial"/>
              </a:rPr>
              <a:t>wfto.com/about-us/history-</a:t>
            </a:r>
            <a:r>
              <a:rPr lang="en-US" sz="1600" dirty="0" err="1">
                <a:cs typeface="Arial"/>
              </a:rPr>
              <a:t>wfto</a:t>
            </a:r>
            <a:r>
              <a:rPr lang="en-US" sz="1600" dirty="0">
                <a:cs typeface="Arial"/>
              </a:rPr>
              <a:t>/history-fair-trade.</a:t>
            </a:r>
          </a:p>
          <a:p>
            <a:pPr marL="344170" indent="-344170"/>
            <a:r>
              <a:rPr lang="en-US" sz="1600" dirty="0">
                <a:cs typeface="Arial"/>
              </a:rPr>
              <a:t>www.youtu.be/woAG4tp90Dc</a:t>
            </a:r>
          </a:p>
        </p:txBody>
      </p:sp>
    </p:spTree>
    <p:extLst>
      <p:ext uri="{BB962C8B-B14F-4D97-AF65-F5344CB8AC3E}">
        <p14:creationId xmlns:p14="http://schemas.microsoft.com/office/powerpoint/2010/main" val="3032590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24A1565-B7E1-4C59-84A2-5831F1160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B8B134C-47B2-49B8-B810-2931B20EA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550BD34-8417-42DB-BEA7-96B1E4156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E04A24D-ECF7-4024-BAC2-981BA69CF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1C3D135-9831-45A9-8FBE-2A2548C87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8375ABF-52E0-4C78-B2CF-0A949D7D8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60A465-2E0E-48FE-B559-46BEAAFAD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4" y="808056"/>
            <a:ext cx="3969504" cy="1077229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cs typeface="Arial"/>
              </a:rPr>
              <a:t>Key Principles</a:t>
            </a:r>
            <a:endParaRPr lang="en-US">
              <a:cs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D901B3C-6BA1-4175-9507-82BCCF731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0169" y="641225"/>
            <a:ext cx="41563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spcAft>
                <a:spcPts val="600"/>
              </a:spcAft>
            </a:pPr>
            <a:endParaRPr lang="en-US" dirty="0">
              <a:solidFill>
                <a:schemeClr val="accent6"/>
              </a:solidFill>
              <a:latin typeface="Wingdings 3"/>
              <a:sym typeface="Wingdings 3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CB22F-43E7-4F34-884C-D7FD9BD68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803" y="2052116"/>
            <a:ext cx="3969505" cy="399782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44170" indent="-344170">
              <a:lnSpc>
                <a:spcPct val="110000"/>
              </a:lnSpc>
            </a:pPr>
            <a:r>
              <a:rPr lang="en-US" sz="1800">
                <a:cs typeface="Arial"/>
              </a:rPr>
              <a:t>Opportunities for economically disadvantaged producers</a:t>
            </a:r>
          </a:p>
          <a:p>
            <a:pPr marL="344170" indent="-344170">
              <a:lnSpc>
                <a:spcPct val="110000"/>
              </a:lnSpc>
            </a:pPr>
            <a:r>
              <a:rPr lang="en-US" sz="1800">
                <a:cs typeface="Arial"/>
              </a:rPr>
              <a:t>Gender equityg- women properly paid</a:t>
            </a:r>
          </a:p>
          <a:p>
            <a:pPr marL="344170" indent="-344170">
              <a:lnSpc>
                <a:spcPct val="110000"/>
              </a:lnSpc>
            </a:pPr>
            <a:r>
              <a:rPr lang="en-US" sz="1800">
                <a:cs typeface="Arial"/>
              </a:rPr>
              <a:t>Transparency between importers and producers</a:t>
            </a:r>
          </a:p>
          <a:p>
            <a:pPr marL="344170" indent="-344170">
              <a:lnSpc>
                <a:spcPct val="110000"/>
              </a:lnSpc>
            </a:pPr>
            <a:r>
              <a:rPr lang="en-US" sz="1800">
                <a:cs typeface="Arial"/>
              </a:rPr>
              <a:t>Capacity building</a:t>
            </a:r>
          </a:p>
          <a:p>
            <a:pPr marL="344170" indent="-344170">
              <a:lnSpc>
                <a:spcPct val="110000"/>
              </a:lnSpc>
            </a:pPr>
            <a:r>
              <a:rPr lang="en-US" sz="1800">
                <a:cs typeface="Arial"/>
              </a:rPr>
              <a:t>Fair pay</a:t>
            </a:r>
          </a:p>
          <a:p>
            <a:pPr marL="344170" indent="-344170">
              <a:lnSpc>
                <a:spcPct val="110000"/>
              </a:lnSpc>
            </a:pPr>
            <a:r>
              <a:rPr lang="en-US" sz="1800">
                <a:cs typeface="Arial"/>
              </a:rPr>
              <a:t>Improved working conditions</a:t>
            </a:r>
          </a:p>
          <a:p>
            <a:pPr marL="344170" indent="-344170">
              <a:lnSpc>
                <a:spcPct val="110000"/>
              </a:lnSpc>
            </a:pPr>
            <a:r>
              <a:rPr lang="en-US" sz="1800">
                <a:cs typeface="Arial"/>
              </a:rPr>
              <a:t>Environmentally sustainable</a:t>
            </a:r>
          </a:p>
        </p:txBody>
      </p:sp>
      <p:pic>
        <p:nvPicPr>
          <p:cNvPr id="8" name="Picture 9" descr="A couple of people that are standing in the grass&#10;&#10;Description generated with high confidence">
            <a:extLst>
              <a:ext uri="{FF2B5EF4-FFF2-40B4-BE49-F238E27FC236}">
                <a16:creationId xmlns:a16="http://schemas.microsoft.com/office/drawing/2014/main" id="{068F5331-5232-4EC4-941D-59C6BE71C0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768" y="2171027"/>
            <a:ext cx="3994617" cy="2516608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4BB1BDF-EAFF-49B6-ABF3-7F9B3201C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B144C2-6E7D-472A-A63E-0CC2C5DD24D8}"/>
              </a:ext>
            </a:extLst>
          </p:cNvPr>
          <p:cNvSpPr txBox="1"/>
          <p:nvPr/>
        </p:nvSpPr>
        <p:spPr>
          <a:xfrm>
            <a:off x="7504288" y="4978399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Arial"/>
              </a:rPr>
              <a:t>Cocoa bean producers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415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99BFE-3AB3-43F4-9060-864D35204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Arial"/>
              </a:rPr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5838D-55FD-44B4-A0CD-6F9A6126A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939" y="1505777"/>
            <a:ext cx="7796540" cy="3997828"/>
          </a:xfrm>
        </p:spPr>
        <p:txBody>
          <a:bodyPr/>
          <a:lstStyle/>
          <a:p>
            <a:pPr marL="344170" indent="-344170">
              <a:lnSpc>
                <a:spcPct val="200000"/>
              </a:lnSpc>
            </a:pPr>
            <a:r>
              <a:rPr lang="en-US" dirty="0"/>
              <a:t>The first formal “Fair Trade” shop opened in 1958 in the USA</a:t>
            </a:r>
            <a:endParaRPr lang="en-US"/>
          </a:p>
          <a:p>
            <a:pPr marL="344170" indent="-344170">
              <a:lnSpc>
                <a:spcPct val="200000"/>
              </a:lnSpc>
            </a:pPr>
            <a:r>
              <a:rPr lang="en-US" dirty="0">
                <a:cs typeface="Arial"/>
              </a:rPr>
              <a:t>Awareness raising, campaigning and advocacy</a:t>
            </a:r>
          </a:p>
          <a:p>
            <a:pPr marL="344170" indent="-344170">
              <a:lnSpc>
                <a:spcPct val="200000"/>
              </a:lnSpc>
            </a:pPr>
            <a:r>
              <a:rPr lang="en-US" dirty="0">
                <a:cs typeface="Arial"/>
              </a:rPr>
              <a:t>Fair Trade Organizations and Fair Trade labelling</a:t>
            </a:r>
          </a:p>
        </p:txBody>
      </p:sp>
      <p:pic>
        <p:nvPicPr>
          <p:cNvPr id="4" name="Picture 4" descr="A vintage photo of a person&#10;&#10;Description generated with very high confidence">
            <a:extLst>
              <a:ext uri="{FF2B5EF4-FFF2-40B4-BE49-F238E27FC236}">
                <a16:creationId xmlns:a16="http://schemas.microsoft.com/office/drawing/2014/main" id="{2C0D65E8-F286-4DFE-9FC2-CC850FA01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684" y="4033556"/>
            <a:ext cx="4986068" cy="267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06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25FA16DE-6EBA-4459-A165-6DBD73AB2AA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49923" y="525253"/>
            <a:ext cx="10351697" cy="617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18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61">
            <a:extLst>
              <a:ext uri="{FF2B5EF4-FFF2-40B4-BE49-F238E27FC236}">
                <a16:creationId xmlns:a16="http://schemas.microsoft.com/office/drawing/2014/main" id="{B9EEB229-3EBA-4333-B94C-ED62EC101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63">
            <a:extLst>
              <a:ext uri="{FF2B5EF4-FFF2-40B4-BE49-F238E27FC236}">
                <a16:creationId xmlns:a16="http://schemas.microsoft.com/office/drawing/2014/main" id="{B4666C73-1C44-4BD3-9529-A7E02C6A8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61" name="Picture 65">
            <a:extLst>
              <a:ext uri="{FF2B5EF4-FFF2-40B4-BE49-F238E27FC236}">
                <a16:creationId xmlns:a16="http://schemas.microsoft.com/office/drawing/2014/main" id="{723E4E2F-EA2E-477B-A595-C5A5F62E9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63" name="Rectangle 67">
            <a:extLst>
              <a:ext uri="{FF2B5EF4-FFF2-40B4-BE49-F238E27FC236}">
                <a16:creationId xmlns:a16="http://schemas.microsoft.com/office/drawing/2014/main" id="{B6500FA0-D185-45FF-9F47-EF5FB71580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9">
            <a:extLst>
              <a:ext uri="{FF2B5EF4-FFF2-40B4-BE49-F238E27FC236}">
                <a16:creationId xmlns:a16="http://schemas.microsoft.com/office/drawing/2014/main" id="{7273825F-243F-467C-8349-B97E81C3E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71">
            <a:extLst>
              <a:ext uri="{FF2B5EF4-FFF2-40B4-BE49-F238E27FC236}">
                <a16:creationId xmlns:a16="http://schemas.microsoft.com/office/drawing/2014/main" id="{255659AF-6F61-42EF-B761-0862A79DB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8E0EDE-EE3E-46F1-88A1-49DAD48FC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4" y="808056"/>
            <a:ext cx="3969504" cy="1077229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cs typeface="Arial"/>
              </a:rPr>
              <a:t>Future</a:t>
            </a:r>
            <a:endParaRPr lang="en-US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A74A7-2751-4337-87ED-3F8DFEA2A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803" y="2052116"/>
            <a:ext cx="3969505" cy="3997828"/>
          </a:xfrm>
        </p:spPr>
        <p:txBody>
          <a:bodyPr>
            <a:normAutofit/>
          </a:bodyPr>
          <a:lstStyle/>
          <a:p>
            <a:pPr marL="344170" indent="-344170"/>
            <a:r>
              <a:rPr lang="en-US" sz="1800" dirty="0"/>
              <a:t>Trade must put producer’s first</a:t>
            </a:r>
            <a:endParaRPr lang="en-US" sz="1800"/>
          </a:p>
          <a:p>
            <a:pPr marL="344170" indent="-344170"/>
            <a:r>
              <a:rPr lang="en-US" sz="1800" dirty="0">
                <a:cs typeface="Arial"/>
              </a:rPr>
              <a:t>Fair Trade Organizations playing strong rule</a:t>
            </a:r>
            <a:endParaRPr lang="en-US" sz="1800">
              <a:cs typeface="Arial"/>
            </a:endParaRPr>
          </a:p>
          <a:p>
            <a:pPr marL="344170" indent="-344170"/>
            <a:r>
              <a:rPr lang="en-US" sz="1800" dirty="0">
                <a:cs typeface="Arial"/>
              </a:rPr>
              <a:t>Spread movement</a:t>
            </a:r>
            <a:endParaRPr lang="en-US" sz="1800">
              <a:cs typeface="Arial"/>
            </a:endParaRPr>
          </a:p>
          <a:p>
            <a:pPr marL="344170" indent="-344170"/>
            <a:r>
              <a:rPr lang="en-US" sz="1800" dirty="0">
                <a:cs typeface="Arial"/>
              </a:rPr>
              <a:t>More successes are to be expected</a:t>
            </a:r>
            <a:endParaRPr lang="en-US" sz="1800">
              <a:cs typeface="Arial"/>
            </a:endParaRPr>
          </a:p>
        </p:txBody>
      </p:sp>
      <p:pic>
        <p:nvPicPr>
          <p:cNvPr id="6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C7D5763-4F82-4F9A-958C-92A0C6774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2458" y="641207"/>
            <a:ext cx="3393236" cy="2621275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69" name="TextBox 73">
            <a:extLst>
              <a:ext uri="{FF2B5EF4-FFF2-40B4-BE49-F238E27FC236}">
                <a16:creationId xmlns:a16="http://schemas.microsoft.com/office/drawing/2014/main" id="{1C750E99-18DF-4893-8548-46B4EF3F5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0169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pic>
        <p:nvPicPr>
          <p:cNvPr id="5" name="Picture 6" descr="A person riding a horse in a forest&#10;&#10;Description generated with high confidence">
            <a:extLst>
              <a:ext uri="{FF2B5EF4-FFF2-40B4-BE49-F238E27FC236}">
                <a16:creationId xmlns:a16="http://schemas.microsoft.com/office/drawing/2014/main" id="{1629B1B7-AB81-4CBA-A1AA-75126BD38F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5575" y="3590198"/>
            <a:ext cx="3927003" cy="2621275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71" name="Rectangle 75">
            <a:extLst>
              <a:ext uri="{FF2B5EF4-FFF2-40B4-BE49-F238E27FC236}">
                <a16:creationId xmlns:a16="http://schemas.microsoft.com/office/drawing/2014/main" id="{00650157-038B-4377-BAFA-B12FF57E0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6A14B-78B9-4AD8-9327-5A5155892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298" y="808056"/>
            <a:ext cx="8015841" cy="1077229"/>
          </a:xfrm>
        </p:spPr>
        <p:txBody>
          <a:bodyPr/>
          <a:lstStyle/>
          <a:p>
            <a:pPr algn="ctr"/>
            <a:r>
              <a:rPr lang="en-US" dirty="0">
                <a:cs typeface="Arial"/>
              </a:rPr>
              <a:t>Organizations That Promote and Monitor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DB3D5-94CE-4001-9137-16DA07F53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4170" indent="-344170"/>
            <a:r>
              <a:rPr lang="en-US" dirty="0">
                <a:cs typeface="Arial"/>
              </a:rPr>
              <a:t>Abdulrahman</a:t>
            </a:r>
          </a:p>
        </p:txBody>
      </p:sp>
    </p:spTree>
    <p:extLst>
      <p:ext uri="{BB962C8B-B14F-4D97-AF65-F5344CB8AC3E}">
        <p14:creationId xmlns:p14="http://schemas.microsoft.com/office/powerpoint/2010/main" val="2742282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64A22-C8EA-493A-8214-1CB23E23D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Arial"/>
              </a:rPr>
              <a:t>Stigma Towards Fair Trade Products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75D85-26F9-4503-8248-D47EB6605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4170" indent="-344170"/>
            <a:r>
              <a:rPr lang="en-US" dirty="0">
                <a:cs typeface="Arial"/>
              </a:rPr>
              <a:t>Abdulrahman 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2282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B1F1E-DFD1-474B-8570-5B722163E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Arial"/>
              </a:rPr>
              <a:t>Fair Trade Company AKA People Tree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3F31B-B87A-4A72-972D-9CA35FB9A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675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1</TotalTime>
  <Words>0</Words>
  <Application>Microsoft Office PowerPoint</Application>
  <PresentationFormat>Widescreen</PresentationFormat>
  <Paragraphs>0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Madison</vt:lpstr>
      <vt:lpstr>Fair Trade Company</vt:lpstr>
      <vt:lpstr>Definition of Fair Trade </vt:lpstr>
      <vt:lpstr>Key Principles</vt:lpstr>
      <vt:lpstr>History</vt:lpstr>
      <vt:lpstr>PowerPoint Presentation</vt:lpstr>
      <vt:lpstr>Future</vt:lpstr>
      <vt:lpstr>Organizations That Promote and Monitor</vt:lpstr>
      <vt:lpstr>Stigma Towards Fair Trade Products</vt:lpstr>
      <vt:lpstr>Fair Trade Company AKA People Tree</vt:lpstr>
      <vt:lpstr>Percentage of Products That are Fair Trade Certified</vt:lpstr>
      <vt:lpstr>Availability of Fair Trade Products</vt:lpstr>
      <vt:lpstr>How To Know a Product is Fair Trade</vt:lpstr>
      <vt:lpstr>Cost Difference of Fair Trade Vs Non-Fair Trade</vt:lpstr>
      <vt:lpstr>GAME TIME</vt:lpstr>
      <vt:lpstr>1. Lush</vt:lpstr>
      <vt:lpstr>2. Nestle </vt:lpstr>
      <vt:lpstr>3. Hershey</vt:lpstr>
      <vt:lpstr>4. Starbucks</vt:lpstr>
      <vt:lpstr>5. Nike</vt:lpstr>
      <vt:lpstr>6. Petagonia</vt:lpstr>
      <vt:lpstr>7. Ben and Jerry's </vt:lpstr>
      <vt:lpstr>8. Harney and Sons</vt:lpstr>
      <vt:lpstr>9. Pottery Barn</vt:lpstr>
      <vt:lpstr>10. American Eagle outfitters </vt:lpstr>
      <vt:lpstr>11. Victoria's Secret</vt:lpstr>
      <vt:lpstr>References</vt:lpstr>
      <vt:lpstr>References Cont.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208</cp:revision>
  <dcterms:modified xsi:type="dcterms:W3CDTF">2018-08-07T20:14:17Z</dcterms:modified>
</cp:coreProperties>
</file>