
<file path=[Content_Types].xml><?xml version="1.0" encoding="utf-8"?>
<Types xmlns="http://schemas.openxmlformats.org/package/2006/content-types"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9" r:id="rId1"/>
  </p:sldMasterIdLst>
  <p:notesMasterIdLst>
    <p:notesMasterId r:id="rId57"/>
  </p:notesMasterIdLst>
  <p:sldIdLst>
    <p:sldId id="275" r:id="rId2"/>
    <p:sldId id="930" r:id="rId3"/>
    <p:sldId id="856" r:id="rId4"/>
    <p:sldId id="828" r:id="rId5"/>
    <p:sldId id="829" r:id="rId6"/>
    <p:sldId id="830" r:id="rId7"/>
    <p:sldId id="831" r:id="rId8"/>
    <p:sldId id="857" r:id="rId9"/>
    <p:sldId id="901" r:id="rId10"/>
    <p:sldId id="903" r:id="rId11"/>
    <p:sldId id="904" r:id="rId12"/>
    <p:sldId id="905" r:id="rId13"/>
    <p:sldId id="858" r:id="rId14"/>
    <p:sldId id="907" r:id="rId15"/>
    <p:sldId id="860" r:id="rId16"/>
    <p:sldId id="940" r:id="rId17"/>
    <p:sldId id="939" r:id="rId18"/>
    <p:sldId id="908" r:id="rId19"/>
    <p:sldId id="910" r:id="rId20"/>
    <p:sldId id="917" r:id="rId21"/>
    <p:sldId id="931" r:id="rId22"/>
    <p:sldId id="919" r:id="rId23"/>
    <p:sldId id="920" r:id="rId24"/>
    <p:sldId id="921" r:id="rId25"/>
    <p:sldId id="923" r:id="rId26"/>
    <p:sldId id="922" r:id="rId27"/>
    <p:sldId id="924" r:id="rId28"/>
    <p:sldId id="941" r:id="rId29"/>
    <p:sldId id="926" r:id="rId30"/>
    <p:sldId id="925" r:id="rId31"/>
    <p:sldId id="927" r:id="rId32"/>
    <p:sldId id="928" r:id="rId33"/>
    <p:sldId id="932" r:id="rId34"/>
    <p:sldId id="929" r:id="rId35"/>
    <p:sldId id="934" r:id="rId36"/>
    <p:sldId id="826" r:id="rId37"/>
    <p:sldId id="832" r:id="rId38"/>
    <p:sldId id="935" r:id="rId39"/>
    <p:sldId id="894" r:id="rId40"/>
    <p:sldId id="937" r:id="rId41"/>
    <p:sldId id="824" r:id="rId42"/>
    <p:sldId id="835" r:id="rId43"/>
    <p:sldId id="836" r:id="rId44"/>
    <p:sldId id="837" r:id="rId45"/>
    <p:sldId id="942" r:id="rId46"/>
    <p:sldId id="827" r:id="rId47"/>
    <p:sldId id="838" r:id="rId48"/>
    <p:sldId id="842" r:id="rId49"/>
    <p:sldId id="895" r:id="rId50"/>
    <p:sldId id="843" r:id="rId51"/>
    <p:sldId id="938" r:id="rId52"/>
    <p:sldId id="834" r:id="rId53"/>
    <p:sldId id="833" r:id="rId54"/>
    <p:sldId id="844" r:id="rId55"/>
    <p:sldId id="845" r:id="rId5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/>
    <p:restoredTop sz="91818"/>
  </p:normalViewPr>
  <p:slideViewPr>
    <p:cSldViewPr>
      <p:cViewPr varScale="1">
        <p:scale>
          <a:sx n="76" d="100"/>
          <a:sy n="76" d="100"/>
        </p:scale>
        <p:origin x="115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" y="14568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>
            <a:extLst>
              <a:ext uri="{FF2B5EF4-FFF2-40B4-BE49-F238E27FC236}">
                <a16:creationId xmlns:a16="http://schemas.microsoft.com/office/drawing/2014/main" id="{EF39D1A6-8753-95F0-C75F-49521803992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5B4681E5-1CC0-CFB0-A148-24E1ED4B6DC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E4743104-AE0B-24E4-EECB-709813191F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3" name="Rectangle 5">
            <a:extLst>
              <a:ext uri="{FF2B5EF4-FFF2-40B4-BE49-F238E27FC236}">
                <a16:creationId xmlns:a16="http://schemas.microsoft.com/office/drawing/2014/main" id="{8CAFBDC3-C893-B7D5-E39C-CBCFA5B86EC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5894" name="Rectangle 6">
            <a:extLst>
              <a:ext uri="{FF2B5EF4-FFF2-40B4-BE49-F238E27FC236}">
                <a16:creationId xmlns:a16="http://schemas.microsoft.com/office/drawing/2014/main" id="{D1AE0D03-1F2B-9279-A5B8-BCA90021EE9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5" name="Rectangle 7">
            <a:extLst>
              <a:ext uri="{FF2B5EF4-FFF2-40B4-BE49-F238E27FC236}">
                <a16:creationId xmlns:a16="http://schemas.microsoft.com/office/drawing/2014/main" id="{2EAB76D6-E782-3CD1-D6A4-4594C20A0C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DB32C-EA34-7C43-8CC0-3D983469207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518D0295-A4DF-A4AB-7510-7240CE4741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906162F-396A-834C-9889-D1286B0559A5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B191EE49-7872-5935-27CF-01E1DD68D4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28743B2-4BE7-0E78-D0AF-AF80468133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>
            <a:extLst>
              <a:ext uri="{FF2B5EF4-FFF2-40B4-BE49-F238E27FC236}">
                <a16:creationId xmlns:a16="http://schemas.microsoft.com/office/drawing/2014/main" id="{20FC8DC9-D502-8008-D73C-9D2E5BDAF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charset="0"/>
              <a:buNone/>
              <a:defRPr sz="28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9F4647-EBC2-19B6-7F36-2F1810F2C9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8B4347-02F1-20C1-9A17-C7DCB5B72E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8EE8B4-B7BE-C74B-4A39-897069AA2C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BBA46C4-BCEE-0843-8219-08E8B64E14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504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C450185-F988-C00F-FD93-43B0010323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9175881-1CED-23A0-F3EB-E218923A89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71D246E-5FE2-9441-8E78-871825C20F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F8EBF7-C2E9-BF4E-B7FD-1192B21249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135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2208438-CE14-2174-E7A7-47EA984331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8DF4068-425F-E974-7971-A180A40F6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C54F864-9700-07C8-3D7F-94C89EE8E8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E058C5-7222-3142-A34B-52D213FB2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80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97BB1C-BD19-97F0-C151-DFDEAF1F94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57CCEFD-5929-94A0-0E47-A90C1AD18D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86103DB-2BF9-E58A-7190-F14967F802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E19640-5EB8-954A-B799-5293B30E49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655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BF9A7AA-AC58-1A92-F225-039313D3C5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3F0F6B2-0ED0-36C9-F84E-C166B5989F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6A764D4-36A9-F838-827F-FDA89EE3A2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85473C-F6C1-C943-8E1B-93FA8345FF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2645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2DF2319-C178-5C87-4F7C-A65AA80B9B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9C9D2A2-11BE-C155-FAD2-57E8AAABFF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E458BC38-EF11-E161-5472-0E4B7A55B5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9ED21D-0D63-BA4D-885D-FA7C7C7341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247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3CD4AF-A3E5-B78A-C0F6-CD0D713A9C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D07107-0E59-FBDB-171A-757A7BE3CD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33DEDB-FD21-A0F4-6A06-F131DA73B3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F09CC3-B2E0-664D-BD8E-B06E8C735D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549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6E0434BC-BE06-E7F3-F26B-1355DF0AD5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DC6764B-B62A-6A5D-1944-6DDE294F60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26AFF41-B8A4-B07A-AE98-3AE6D9223C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511377-4289-8E4F-A90D-9C9661C0E6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639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F141D386-3B7D-FCF8-4F8B-C5A51C13F0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84965AC8-3A99-8DDC-2C1E-5E7D09E703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EC9CE3B5-DD91-8AAB-F768-B8616CA25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F07D8A-CB69-3D4F-90EC-326B0C1165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244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A15678-4B0B-31B2-2A5D-7CBE538B17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A8C09E1-AB01-12A6-5E43-45CBB09060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87685CF-A8BF-0D1B-44F0-6E1B249796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768070-7774-564C-9E98-2161AC66D7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03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CD11E6A-F6D6-29F3-8D45-153120EE96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58754AC-BADE-E751-9AE8-A33C7D6521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95EBFFDC-13BD-98D7-368C-E8F3BA8879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07650A-726A-0048-985D-32088640FA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34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0973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FD35B98-2723-DD85-30E1-F68EAC368E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EB796C8-15BB-DDA4-8C9A-266B2816E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id="{C2C6B83D-7A36-B724-663A-2D52FD94A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>
            <a:extLst>
              <a:ext uri="{FF2B5EF4-FFF2-40B4-BE49-F238E27FC236}">
                <a16:creationId xmlns:a16="http://schemas.microsoft.com/office/drawing/2014/main" id="{AEA98977-C515-A9AC-2CE4-DC8F5649CE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2E97323-A2EF-D453-010D-9934EDCE1E9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8134458-10E6-F836-D254-655A9775B1A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AFB0F85D-E57E-1764-F799-80CBCFFFD3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B3C8929-EDD1-A845-88E0-5E94412FAC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0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30159003-3A2E-DD46-67E8-06C5B72EDE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828800"/>
            <a:ext cx="8001000" cy="1216025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latin typeface="Arial Narrow" panose="020B0604020202020204" pitchFamily="34" charset="0"/>
              </a:rPr>
              <a:t>Khaled Abou El </a:t>
            </a:r>
            <a:r>
              <a:rPr lang="en-US" altLang="en-US" sz="4000" b="1" dirty="0" err="1">
                <a:latin typeface="Arial Narrow" panose="020B0604020202020204" pitchFamily="34" charset="0"/>
              </a:rPr>
              <a:t>Fadl</a:t>
            </a:r>
            <a:r>
              <a:rPr lang="en-US" altLang="en-US" sz="4000" b="1" dirty="0">
                <a:latin typeface="Arial Narrow" panose="020B0604020202020204" pitchFamily="34" charset="0"/>
              </a:rPr>
              <a:t>:	</a:t>
            </a:r>
            <a:br>
              <a:rPr lang="en-US" altLang="en-US" sz="4000" b="1" dirty="0">
                <a:latin typeface="Arial Narrow" panose="020B0604020202020204" pitchFamily="34" charset="0"/>
              </a:rPr>
            </a:br>
            <a:r>
              <a:rPr lang="en-US" altLang="en-US" sz="4000" b="1" dirty="0">
                <a:latin typeface="Arial Narrow" panose="020B0604020202020204" pitchFamily="34" charset="0"/>
              </a:rPr>
              <a:t>Islam and the Challenge of Democracy</a:t>
            </a:r>
            <a:r>
              <a:rPr lang="en-US" altLang="en-US" sz="4000" dirty="0">
                <a:latin typeface="Arial Narrow" panose="020B0604020202020204" pitchFamily="34" charset="0"/>
              </a:rPr>
              <a:t> </a:t>
            </a:r>
            <a:endParaRPr lang="en-US" altLang="en-US" dirty="0">
              <a:latin typeface="Arial Narrow" panose="020B0604020202020204" pitchFamily="34" charset="0"/>
            </a:endParaRP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D9DFB045-39ED-4DBC-77A2-F78B9C0F8A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800100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b="1" dirty="0">
              <a:latin typeface="Arial Narrow" panose="020B0604020202020204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b="1" dirty="0">
                <a:latin typeface="Arial Narrow" panose="020B0604020202020204" pitchFamily="34" charset="0"/>
              </a:rPr>
              <a:t>  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200" b="1" dirty="0">
              <a:latin typeface="Arial Narrow" panose="020B0604020202020204" pitchFamily="34" charset="0"/>
            </a:endParaRPr>
          </a:p>
        </p:txBody>
      </p:sp>
      <p:pic>
        <p:nvPicPr>
          <p:cNvPr id="14339" name="Picture 1">
            <a:extLst>
              <a:ext uri="{FF2B5EF4-FFF2-40B4-BE49-F238E27FC236}">
                <a16:creationId xmlns:a16="http://schemas.microsoft.com/office/drawing/2014/main" id="{89622D0E-CA91-E6C2-98CE-411306826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276600"/>
            <a:ext cx="1930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2C8F2EDA-B8F1-88B0-D129-3D2A22F50D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Divine justice and divine law: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D4B6B25A-FB6E-A663-CCB5-36FD4699BA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2800">
              <a:latin typeface="Arial Narrow" panose="020B0604020202020204" pitchFamily="34" charset="0"/>
            </a:endParaRPr>
          </a:p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What comes first?</a:t>
            </a:r>
          </a:p>
          <a:p>
            <a:endParaRPr lang="en-US" altLang="en-US" sz="2800">
              <a:latin typeface="Arial Narrow" panose="020B0604020202020204" pitchFamily="34" charset="0"/>
            </a:endParaRPr>
          </a:p>
          <a:p>
            <a:endParaRPr lang="en-US" altLang="en-US" sz="2800">
              <a:latin typeface="Arial Narrow" panose="020B0604020202020204" pitchFamily="34" charset="0"/>
            </a:endParaRPr>
          </a:p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(El Fadl too, like Soroush and Sachedina, separates morality from religion)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18308DB4-B938-2972-CA57-2C6EADAD16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If the divine law is prior to divine justice (literalists or purists)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7FF09-2AF1-442A-1B28-9139001E9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then the just society is </a:t>
            </a:r>
            <a:r>
              <a:rPr lang="en-US" sz="2800" b="1" dirty="0">
                <a:latin typeface="Arial Narrow"/>
                <a:cs typeface="Arial Narrow"/>
              </a:rPr>
              <a:t>simply about the implementation of the divine law. </a:t>
            </a:r>
          </a:p>
          <a:p>
            <a:pPr>
              <a:defRPr/>
            </a:pPr>
            <a:endParaRPr lang="en-US" sz="2800" b="1" dirty="0">
              <a:latin typeface="Arial Narrow"/>
              <a:cs typeface="Arial Narrow"/>
            </a:endParaRPr>
          </a:p>
          <a:p>
            <a:pPr>
              <a:defRPr/>
            </a:pPr>
            <a:endParaRPr lang="en-US" sz="2800" b="1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b="1" dirty="0">
                <a:highlight>
                  <a:srgbClr val="FF0000"/>
                </a:highlight>
                <a:latin typeface="Arial Narrow"/>
                <a:cs typeface="Arial Narrow"/>
              </a:rPr>
              <a:t>This negates human agency </a:t>
            </a:r>
            <a:r>
              <a:rPr lang="en-US" sz="2800" b="1" dirty="0">
                <a:latin typeface="Arial Narrow"/>
                <a:cs typeface="Arial Narrow"/>
              </a:rPr>
              <a:t>by requiring a mechanical enforcement of rules.</a:t>
            </a:r>
            <a:endParaRPr lang="en-US" sz="2800" dirty="0">
              <a:latin typeface="Arial Narrow"/>
              <a:cs typeface="Arial Narrow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2FF9A94A-C625-62C9-94EE-995B268CEF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But if we instead accept primacy of justice over law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55706-93A4-E4D1-7574-E0E3C214B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the primacy of justice in the Qur’anic discourse (</a:t>
            </a:r>
            <a:r>
              <a:rPr lang="en-US" altLang="en-US" sz="2800" dirty="0">
                <a:latin typeface="Arial Narrow" panose="020B0604020202020204" pitchFamily="34" charset="0"/>
              </a:rPr>
              <a:t>justice </a:t>
            </a:r>
            <a:r>
              <a:rPr lang="en-US" altLang="en-US" sz="2800" b="1" dirty="0">
                <a:latin typeface="Arial Narrow" panose="020B0604020202020204" pitchFamily="34" charset="0"/>
              </a:rPr>
              <a:t>as a divine imperative</a:t>
            </a:r>
            <a:r>
              <a:rPr lang="en-US" altLang="en-US" sz="2800" dirty="0">
                <a:latin typeface="Arial Narrow" panose="020B0604020202020204" pitchFamily="34" charset="0"/>
              </a:rPr>
              <a:t>). </a:t>
            </a:r>
            <a:endParaRPr lang="en-US" sz="2800" dirty="0">
              <a:latin typeface="Arial Narrow"/>
              <a:cs typeface="Arial Narrow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b="1" dirty="0">
                <a:highlight>
                  <a:srgbClr val="FF0000"/>
                </a:highlight>
                <a:latin typeface="Arial Narrow"/>
                <a:cs typeface="Arial Narrow"/>
              </a:rPr>
              <a:t>the idea that the duty to foster justice has been assigned to humanity </a:t>
            </a:r>
            <a:r>
              <a:rPr lang="en-US" sz="2800" b="1" dirty="0">
                <a:latin typeface="Arial Narrow"/>
                <a:cs typeface="Arial Narrow"/>
              </a:rPr>
              <a:t>at large (</a:t>
            </a:r>
            <a:r>
              <a:rPr lang="en-US" sz="2800" dirty="0">
                <a:latin typeface="Arial Narrow"/>
                <a:cs typeface="Arial Narrow"/>
              </a:rPr>
              <a:t>the notion of human viceregency).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600AE91B-A87E-8D94-0C76-607F2FD949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What kind of government is preferred in a Muslim community?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444E31F3-6045-C043-02BB-CFCA902C0B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Government bound by a codebook of specific regulations? 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Or a </a:t>
            </a:r>
            <a:r>
              <a:rPr lang="en-US" altLang="en-US" sz="2800" b="1" dirty="0">
                <a:latin typeface="Arial Narrow" panose="020B0604020202020204" pitchFamily="34" charset="0"/>
              </a:rPr>
              <a:t>government bound </a:t>
            </a:r>
            <a:r>
              <a:rPr lang="en-US" altLang="en-US" sz="2800" dirty="0">
                <a:latin typeface="Arial Narrow" panose="020B0604020202020204" pitchFamily="34" charset="0"/>
              </a:rPr>
              <a:t>by fundamental </a:t>
            </a:r>
            <a:r>
              <a:rPr lang="en-US" altLang="en-US" sz="2800" dirty="0">
                <a:highlight>
                  <a:srgbClr val="FF0000"/>
                </a:highlight>
                <a:latin typeface="Arial Narrow" panose="020B0604020202020204" pitchFamily="34" charset="0"/>
              </a:rPr>
              <a:t>moral commitment </a:t>
            </a:r>
            <a:r>
              <a:rPr lang="en-US" altLang="en-US" sz="2800" b="1" dirty="0">
                <a:highlight>
                  <a:srgbClr val="FF0000"/>
                </a:highlight>
                <a:latin typeface="Arial Narrow" panose="020B0604020202020204" pitchFamily="34" charset="0"/>
              </a:rPr>
              <a:t>to human dignity and freedom?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D201D52-B659-E39E-B619-DEEDC842F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4000" b="1" dirty="0">
                <a:latin typeface="Arial Narrow" panose="020B0604020202020204" pitchFamily="34" charset="0"/>
              </a:rPr>
              <a:t>If we accept divine imperative of </a:t>
            </a:r>
            <a:r>
              <a:rPr lang="en-US" altLang="en-US" sz="4000" b="1" dirty="0">
                <a:highlight>
                  <a:srgbClr val="FF0000"/>
                </a:highlight>
                <a:latin typeface="Arial Narrow" panose="020B0604020202020204" pitchFamily="34" charset="0"/>
              </a:rPr>
              <a:t>justice</a:t>
            </a:r>
            <a:endParaRPr lang="en-US" altLang="en-US" b="1" dirty="0">
              <a:highlight>
                <a:srgbClr val="FF0000"/>
              </a:highlight>
              <a:latin typeface="Arial Narrow" panose="020B0604020202020204" pitchFamily="34" charset="0"/>
            </a:endParaRPr>
          </a:p>
        </p:txBody>
      </p:sp>
      <p:sp>
        <p:nvSpPr>
          <p:cNvPr id="74754" name="Content Placeholder 2">
            <a:extLst>
              <a:ext uri="{FF2B5EF4-FFF2-40B4-BE49-F238E27FC236}">
                <a16:creationId xmlns:a16="http://schemas.microsoft.com/office/drawing/2014/main" id="{3DBE1C02-9C35-CD05-A088-B2F7FEF79E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This would be a paradigm shift in Islamic thinking.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2800" b="1" dirty="0">
              <a:latin typeface="Arial Narrow" panose="020B0604020202020204" pitchFamily="34" charset="0"/>
            </a:endParaRPr>
          </a:p>
          <a:p>
            <a:pPr>
              <a:defRPr/>
            </a:pPr>
            <a:endParaRPr lang="en-US" altLang="en-US" sz="2800" b="1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In that case, the value of justice would guide interpretation </a:t>
            </a:r>
            <a:r>
              <a:rPr lang="en-US" altLang="en-US" sz="2800" dirty="0">
                <a:latin typeface="Arial Narrow" panose="020B0604020202020204" pitchFamily="34" charset="0"/>
              </a:rPr>
              <a:t>and divine law.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371FCE13-E996-F40F-5810-1250B3639D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>
                <a:latin typeface="Arial Narrow" panose="020B0604020202020204" pitchFamily="34" charset="0"/>
              </a:rPr>
              <a:t>There is some evidence for this alternative conception of the rule of law</a:t>
            </a: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3AEE3A8A-0969-C24B-22D6-10FE27AFE4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001000" cy="4267200"/>
          </a:xfrm>
        </p:spPr>
        <p:txBody>
          <a:bodyPr/>
          <a:lstStyle/>
          <a:p>
            <a:pPr>
              <a:defRPr/>
            </a:pPr>
            <a:endParaRPr lang="en-US" altLang="en-US" sz="3200" dirty="0">
              <a:latin typeface="Abadi MT Condensed Light" panose="020B0306030101010103" pitchFamily="34" charset="77"/>
            </a:endParaRPr>
          </a:p>
          <a:p>
            <a:pPr>
              <a:defRPr/>
            </a:pPr>
            <a:endParaRPr lang="en-US" altLang="en-US" sz="3200" dirty="0">
              <a:latin typeface="Abadi MT Condensed Light" panose="020B0306030101010103" pitchFamily="34" charset="77"/>
            </a:endParaRPr>
          </a:p>
          <a:p>
            <a:pPr>
              <a:defRPr/>
            </a:pPr>
            <a:r>
              <a:rPr lang="en-US" altLang="en-US" sz="3200" dirty="0">
                <a:latin typeface="Abadi MT Condensed Light" panose="020B0306030101010103" pitchFamily="34" charset="77"/>
              </a:rPr>
              <a:t>One that recognizes </a:t>
            </a:r>
            <a:r>
              <a:rPr lang="en-US" altLang="en-US" sz="3200" b="1" dirty="0">
                <a:latin typeface="Abadi MT Condensed Light" panose="020B0306030101010103" pitchFamily="34" charset="77"/>
              </a:rPr>
              <a:t>some lawmaking power of the state.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en-US" sz="3200" dirty="0">
                <a:latin typeface="Abadi MT Condensed Light" panose="020B0306030101010103" pitchFamily="34" charset="77"/>
              </a:rPr>
              <a:t>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3200" dirty="0">
              <a:latin typeface="Abadi MT Condensed Light" panose="020B0306030101010103" pitchFamily="34" charset="77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36B33252-454C-DF0F-0750-82B5F05DE7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 Narrow" panose="020B0604020202020204" pitchFamily="34" charset="0"/>
              </a:rPr>
              <a:t>In the pre-modern juristic literature</a:t>
            </a:r>
            <a:endParaRPr lang="en-US" altLang="en-US" sz="4000" b="1">
              <a:latin typeface="Abadi MT Condensed Light" panose="020B0306030101010103" pitchFamily="34" charset="77"/>
            </a:endParaRPr>
          </a:p>
        </p:txBody>
      </p:sp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648F93AF-7D2B-63C4-F801-1BDFC36AEF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badi MT Condensed Light" panose="020B0306030101010103" pitchFamily="34" charset="77"/>
            </a:endParaRPr>
          </a:p>
          <a:p>
            <a:pPr>
              <a:defRPr/>
            </a:pPr>
            <a:endParaRPr lang="en-US" altLang="en-US" sz="2800" b="1" dirty="0">
              <a:latin typeface="Abadi MT Condensed Light" panose="020B0306030101010103" pitchFamily="34" charset="77"/>
            </a:endParaRPr>
          </a:p>
          <a:p>
            <a:pPr>
              <a:defRPr/>
            </a:pPr>
            <a:r>
              <a:rPr lang="en-US" altLang="en-US" sz="2800" b="1" dirty="0">
                <a:latin typeface="Abadi MT Condensed Light" panose="020B0306030101010103" pitchFamily="34" charset="77"/>
              </a:rPr>
              <a:t>Jurists have traditionally recognized </a:t>
            </a:r>
            <a:r>
              <a:rPr lang="en-US" altLang="en-US" sz="2800" dirty="0">
                <a:latin typeface="Arial Narrow" panose="020B0604020202020204" pitchFamily="34" charset="0"/>
              </a:rPr>
              <a:t>jurisprudential concepts that </a:t>
            </a:r>
            <a:r>
              <a:rPr lang="en-US" altLang="en-US" sz="2800" b="1" dirty="0">
                <a:latin typeface="Arial Narrow" panose="020B0604020202020204" pitchFamily="34" charset="0"/>
              </a:rPr>
              <a:t>enabled the state to extend its law making powers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2800" dirty="0">
              <a:latin typeface="Abadi MT Condensed Light" panose="020B0306030101010103" pitchFamily="34" charset="77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3BA2744A-2C3B-9689-53A6-63FE4AF978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>
                <a:latin typeface="Arial Narrow" panose="020B0604020202020204" pitchFamily="34" charset="0"/>
              </a:rPr>
              <a:t>Jurists discussed the limits to be placed on the lawmaking power of the state</a:t>
            </a:r>
            <a:endParaRPr lang="en-US" alt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A6DEB-ABFC-8F5D-B9AD-118818201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public interest </a:t>
            </a:r>
            <a:r>
              <a:rPr lang="en-US" altLang="en-US" sz="2800" dirty="0">
                <a:latin typeface="Arial Narrow" panose="020B0604020202020204" pitchFamily="34" charset="0"/>
              </a:rPr>
              <a:t>(</a:t>
            </a:r>
            <a:r>
              <a:rPr lang="en-US" altLang="en-US" sz="2800" i="1" dirty="0">
                <a:latin typeface="Arial Narrow" panose="020B0604020202020204" pitchFamily="34" charset="0"/>
              </a:rPr>
              <a:t>al-</a:t>
            </a:r>
            <a:r>
              <a:rPr lang="en-US" altLang="en-US" sz="2800" i="1" dirty="0" err="1">
                <a:latin typeface="Arial Narrow" panose="020B0604020202020204" pitchFamily="34" charset="0"/>
              </a:rPr>
              <a:t>masalih</a:t>
            </a:r>
            <a:r>
              <a:rPr lang="en-US" altLang="en-US" sz="2800" i="1" dirty="0">
                <a:latin typeface="Arial Narrow" panose="020B0604020202020204" pitchFamily="34" charset="0"/>
              </a:rPr>
              <a:t> al-</a:t>
            </a:r>
            <a:r>
              <a:rPr lang="en-US" altLang="en-US" sz="2800" i="1" dirty="0" err="1">
                <a:latin typeface="Arial Narrow" panose="020B0604020202020204" pitchFamily="34" charset="0"/>
              </a:rPr>
              <a:t>mursalah</a:t>
            </a:r>
            <a:r>
              <a:rPr lang="en-US" altLang="en-US" sz="2800" dirty="0">
                <a:latin typeface="Arial Narrow" panose="020B0604020202020204" pitchFamily="34" charset="0"/>
              </a:rPr>
              <a:t>) </a:t>
            </a:r>
            <a:r>
              <a:rPr lang="en-US" altLang="en-US" sz="2800" b="1" dirty="0">
                <a:latin typeface="Arial Narrow" panose="020B0604020202020204" pitchFamily="34" charset="0"/>
              </a:rPr>
              <a:t>and </a:t>
            </a: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blocking the means to illegality </a:t>
            </a:r>
            <a:r>
              <a:rPr lang="en-US" altLang="en-US" sz="2800" dirty="0">
                <a:latin typeface="Arial Narrow" panose="020B0604020202020204" pitchFamily="34" charset="0"/>
              </a:rPr>
              <a:t>(</a:t>
            </a:r>
            <a:r>
              <a:rPr lang="en-US" altLang="en-US" sz="2800" i="1" dirty="0" err="1">
                <a:latin typeface="Arial Narrow" panose="020B0604020202020204" pitchFamily="34" charset="0"/>
              </a:rPr>
              <a:t>sadd</a:t>
            </a:r>
            <a:r>
              <a:rPr lang="en-US" altLang="en-US" sz="2800" i="1" dirty="0">
                <a:latin typeface="Arial Narrow" panose="020B0604020202020204" pitchFamily="34" charset="0"/>
              </a:rPr>
              <a:t> al-</a:t>
            </a:r>
            <a:r>
              <a:rPr lang="en-US" altLang="en-US" sz="2800" i="1" dirty="0" err="1">
                <a:latin typeface="Arial Narrow" panose="020B0604020202020204" pitchFamily="34" charset="0"/>
              </a:rPr>
              <a:t>dhari‘ah</a:t>
            </a:r>
            <a:r>
              <a:rPr lang="en-US" altLang="en-US" sz="2800" dirty="0">
                <a:latin typeface="Arial Narrow" panose="020B0604020202020204" pitchFamily="34" charset="0"/>
              </a:rPr>
              <a:t>).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Both jurisprudential concepts enabled the state to extend its law making powers.</a:t>
            </a:r>
          </a:p>
          <a:p>
            <a:pPr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870C389F-7B89-894E-06CB-CC00075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This conception of governance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9E0B6927-435D-69CD-0E06-BB0A7960E4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does not imply mechanical enforcement of rules; </a:t>
            </a: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instead, it accommodates </a:t>
            </a:r>
            <a:r>
              <a:rPr lang="en-US" altLang="en-US" sz="2800" dirty="0">
                <a:highlight>
                  <a:srgbClr val="FF0000"/>
                </a:highlight>
                <a:latin typeface="Arial Narrow" panose="020B0604020202020204" pitchFamily="34" charset="0"/>
              </a:rPr>
              <a:t>human agency </a:t>
            </a:r>
            <a:r>
              <a:rPr lang="en-US" altLang="en-US" sz="2800" dirty="0">
                <a:latin typeface="Arial Narrow" panose="020B0604020202020204" pitchFamily="34" charset="0"/>
              </a:rPr>
              <a:t>and even promotes it insofar as </a:t>
            </a:r>
            <a:r>
              <a:rPr lang="en-US" altLang="en-US" sz="2800" b="1" dirty="0">
                <a:latin typeface="Arial Narrow" panose="020B0604020202020204" pitchFamily="34" charset="0"/>
              </a:rPr>
              <a:t>it contributes to the fulfillment of justice.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AD205E8A-8A35-B88D-162D-2F1DCF3FBC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 Narrow" panose="020B0604020202020204" pitchFamily="34" charset="0"/>
              </a:rPr>
              <a:t>Is there a place for individual rights in Islamic law?</a:t>
            </a:r>
            <a:endParaRPr lang="en-US" altLang="en-US" b="1">
              <a:latin typeface="Arial Narrow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CE9AF-BB66-29C8-30D0-19927F086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There is no Bill of Rights in Islamic law. </a:t>
            </a:r>
          </a:p>
          <a:p>
            <a:pPr>
              <a:defRPr/>
            </a:pPr>
            <a:endParaRPr lang="en-US" sz="2800" b="1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b="1" dirty="0">
                <a:latin typeface="Arial Narrow"/>
                <a:cs typeface="Arial Narrow"/>
              </a:rPr>
              <a:t>But there is a a notion of protected interests of individuals in the Islamic law (found in the juristic tradition) </a:t>
            </a:r>
            <a:endParaRPr lang="en-US" sz="28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9ECB1BB5-DE20-5201-9461-374A06368A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6738" y="304800"/>
            <a:ext cx="8001000" cy="1216025"/>
          </a:xfrm>
        </p:spPr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The Qur’an itself did not specify a particular form of government</a:t>
            </a:r>
            <a:endParaRPr lang="en-US" altLang="en-US" b="1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22889-6640-C438-A22F-F3A6CD64C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b="1" dirty="0">
                <a:latin typeface="Abadi MT Condensed Light" panose="020B0306030101010103" pitchFamily="34" charset="77"/>
              </a:rPr>
              <a:t>Islamic political thought</a:t>
            </a:r>
            <a:endParaRPr lang="en-US" sz="2800" dirty="0">
              <a:latin typeface="Abadi MT Condensed Light" panose="020B0306030101010103" pitchFamily="34" charset="77"/>
            </a:endParaRPr>
          </a:p>
          <a:p>
            <a:pPr>
              <a:defRPr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pPr>
              <a:defRPr/>
            </a:pPr>
            <a:r>
              <a:rPr lang="en-US" sz="2800" dirty="0">
                <a:latin typeface="Abadi MT Condensed Light" panose="020B0306030101010103" pitchFamily="34" charset="77"/>
              </a:rPr>
              <a:t>has been developed by Islamic scholars.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1D5F9D9A-6276-4D12-CE64-D3BAFBDB32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>
                <a:latin typeface="Arial Narrow" panose="020B0604020202020204" pitchFamily="34" charset="0"/>
              </a:rPr>
              <a:t>The values that have been asserted by Muslim jurists</a:t>
            </a:r>
            <a:endParaRPr lang="en-US" altLang="en-US" b="1" dirty="0">
              <a:latin typeface="Arial Narrow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8D2FD-B72E-AF05-E50B-9DD77ECA1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sz="2800" b="1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b="1" dirty="0">
                <a:highlight>
                  <a:srgbClr val="FF0000"/>
                </a:highlight>
                <a:latin typeface="Arial Narrow"/>
                <a:cs typeface="Arial Narrow"/>
              </a:rPr>
              <a:t>could serve as a foundation for a systematic theory of individual rights in the modern age</a:t>
            </a:r>
            <a:r>
              <a:rPr lang="en-US" sz="2800" dirty="0">
                <a:latin typeface="Arial Narrow"/>
                <a:cs typeface="Arial Narrow"/>
              </a:rPr>
              <a:t>.</a:t>
            </a: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So what are those values?</a:t>
            </a:r>
          </a:p>
          <a:p>
            <a:pPr>
              <a:defRPr/>
            </a:pPr>
            <a:endParaRPr lang="en-US" sz="28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30D88A1B-0497-4291-9739-222E53AB6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badi MT Condensed Light" panose="020B0306030101010103" pitchFamily="34" charset="77"/>
              </a:rPr>
              <a:t>Example: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8629C-1138-3ADB-7A53-92E8B7BB2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>
                <a:latin typeface="Arial Narrow"/>
                <a:cs typeface="Arial Narrow"/>
              </a:rPr>
              <a:t>the idea of </a:t>
            </a:r>
            <a:r>
              <a:rPr lang="en-US" sz="2800" b="1" dirty="0">
                <a:highlight>
                  <a:srgbClr val="FF0000"/>
                </a:highlight>
                <a:latin typeface="Arial Narrow"/>
                <a:cs typeface="Arial Narrow"/>
              </a:rPr>
              <a:t>presumption of innocence </a:t>
            </a:r>
            <a:r>
              <a:rPr lang="en-US" sz="2800" dirty="0">
                <a:latin typeface="Arial Narrow"/>
                <a:cs typeface="Arial Narrow"/>
              </a:rPr>
              <a:t>in criminal and civil proceedings and argued that </a:t>
            </a:r>
            <a:r>
              <a:rPr lang="en-US" sz="2800" b="1" dirty="0">
                <a:latin typeface="Arial Narrow"/>
                <a:cs typeface="Arial Narrow"/>
              </a:rPr>
              <a:t>the accuser always carries the burden of proof</a:t>
            </a:r>
            <a:r>
              <a:rPr lang="en-US" sz="2800" dirty="0">
                <a:latin typeface="Arial Narrow"/>
                <a:cs typeface="Arial Narrow"/>
              </a:rPr>
              <a:t> (</a:t>
            </a:r>
            <a:r>
              <a:rPr lang="en-US" sz="2800" i="1" dirty="0">
                <a:latin typeface="Arial Narrow"/>
                <a:cs typeface="Arial Narrow"/>
              </a:rPr>
              <a:t>al-</a:t>
            </a:r>
            <a:r>
              <a:rPr lang="en-US" sz="2800" i="1" dirty="0" err="1">
                <a:latin typeface="Arial Narrow"/>
                <a:cs typeface="Arial Narrow"/>
              </a:rPr>
              <a:t>bayyina</a:t>
            </a:r>
            <a:r>
              <a:rPr lang="en-US" sz="2800" i="1" dirty="0">
                <a:latin typeface="Arial Narrow"/>
                <a:cs typeface="Arial Narrow"/>
              </a:rPr>
              <a:t> ‘ala man </a:t>
            </a:r>
            <a:r>
              <a:rPr lang="en-US" sz="2800" i="1" dirty="0" err="1">
                <a:latin typeface="Arial Narrow"/>
                <a:cs typeface="Arial Narrow"/>
              </a:rPr>
              <a:t>idda‘a</a:t>
            </a:r>
            <a:r>
              <a:rPr lang="en-US" sz="2800" dirty="0">
                <a:latin typeface="Arial Narrow"/>
                <a:cs typeface="Arial Narrow"/>
              </a:rPr>
              <a:t>).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/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In criminal cases </a:t>
            </a:r>
            <a:r>
              <a:rPr lang="en-US" altLang="en-US" sz="2800" dirty="0">
                <a:latin typeface="Arial Narrow" panose="020B0604020202020204" pitchFamily="34" charset="0"/>
              </a:rPr>
              <a:t>the jurists argued that </a:t>
            </a:r>
            <a:r>
              <a:rPr lang="en-US" altLang="en-US" sz="2800" dirty="0">
                <a:highlight>
                  <a:srgbClr val="FF0000"/>
                </a:highlight>
                <a:latin typeface="Arial Narrow" panose="020B0604020202020204" pitchFamily="34" charset="0"/>
              </a:rPr>
              <a:t>it is always better to release a guilty person than to run the risk of punishing an innocent one.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52AA11DA-ED93-F383-D5CF-A720F4BE65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Additional examples of protections of individuals 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F8F0CDEA-CCE2-4382-ADD7-A2AC56BCEC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In matters of </a:t>
            </a:r>
            <a:r>
              <a:rPr lang="en-US" altLang="en-US" sz="2800" b="1" dirty="0">
                <a:latin typeface="Arial Narrow" panose="020B0604020202020204" pitchFamily="34" charset="0"/>
              </a:rPr>
              <a:t>heresy</a:t>
            </a:r>
            <a:r>
              <a:rPr lang="en-US" altLang="en-US" sz="2800" dirty="0">
                <a:latin typeface="Arial Narrow" panose="020B0604020202020204" pitchFamily="34" charset="0"/>
              </a:rPr>
              <a:t>, 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Muslim jurists repeatedly argued </a:t>
            </a:r>
            <a:r>
              <a:rPr lang="en-US" altLang="en-US" sz="2800" b="1" dirty="0">
                <a:latin typeface="Arial Narrow" panose="020B0604020202020204" pitchFamily="34" charset="0"/>
              </a:rPr>
              <a:t>that </a:t>
            </a:r>
            <a:r>
              <a:rPr lang="en-US" altLang="en-US" sz="2800" b="1" dirty="0">
                <a:highlight>
                  <a:srgbClr val="FF0000"/>
                </a:highlight>
                <a:latin typeface="Arial Narrow" panose="020B0604020202020204" pitchFamily="34" charset="0"/>
              </a:rPr>
              <a:t>it is better to let a thousand heretics go free </a:t>
            </a:r>
            <a:r>
              <a:rPr lang="en-US" altLang="en-US" sz="2800" dirty="0">
                <a:highlight>
                  <a:srgbClr val="FF0000"/>
                </a:highlight>
                <a:latin typeface="Arial Narrow" panose="020B0604020202020204" pitchFamily="34" charset="0"/>
              </a:rPr>
              <a:t>than to wrongfully punish a single sincere Muslim. 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2C0B4AD1-9845-47D3-62A3-1A823681A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 Narrow" panose="020B0604020202020204" pitchFamily="34" charset="0"/>
              </a:rPr>
              <a:t>Many jurists</a:t>
            </a:r>
            <a:endParaRPr lang="en-US" altLang="en-US" b="1">
              <a:latin typeface="Arial Narrow" panose="020B0604020202020204" pitchFamily="34" charset="0"/>
            </a:endParaRP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D2F1B31F-AE3B-FCB0-9723-E640C6C2E2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highlight>
                  <a:srgbClr val="FF0000"/>
                </a:highlight>
                <a:latin typeface="Arial Narrow" panose="020B0604020202020204" pitchFamily="34" charset="0"/>
              </a:rPr>
              <a:t>condemned the practice of detaining or incarcerating </a:t>
            </a:r>
            <a:r>
              <a:rPr lang="en-US" altLang="en-US" sz="2800" b="1" dirty="0">
                <a:highlight>
                  <a:srgbClr val="FF0000"/>
                </a:highlight>
                <a:latin typeface="Arial Narrow" panose="020B0604020202020204" pitchFamily="34" charset="0"/>
              </a:rPr>
              <a:t>heterodox groups </a:t>
            </a:r>
            <a:r>
              <a:rPr lang="en-US" altLang="en-US" sz="2800" dirty="0">
                <a:latin typeface="Arial Narrow" panose="020B0604020202020204" pitchFamily="34" charset="0"/>
              </a:rPr>
              <a:t>even when such groups openly advocated and proselytized their heterodoxy, and 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argued that such groups may not be harassed or molested until they carry arms </a:t>
            </a:r>
            <a:r>
              <a:rPr lang="en-US" altLang="en-US" sz="2800" dirty="0">
                <a:latin typeface="Arial Narrow" panose="020B0604020202020204" pitchFamily="34" charset="0"/>
              </a:rPr>
              <a:t>and form a clear intent to rebel against the government.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9C27CC65-EC28-44BF-45A0-562C614891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>
                <a:latin typeface="Arial Narrow" panose="020B0604020202020204" pitchFamily="34" charset="0"/>
              </a:rPr>
              <a:t>Muslim jurists also </a:t>
            </a:r>
            <a:r>
              <a:rPr lang="en-US" altLang="en-US" b="1" dirty="0">
                <a:highlight>
                  <a:srgbClr val="FF0000"/>
                </a:highlight>
                <a:latin typeface="Arial Narrow" panose="020B0604020202020204" pitchFamily="34" charset="0"/>
              </a:rPr>
              <a:t>condemned the use of torture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5780CEA7-1080-CB4F-F55F-87484C115E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7815262" cy="4267200"/>
          </a:xfrm>
        </p:spPr>
        <p:txBody>
          <a:bodyPr/>
          <a:lstStyle/>
          <a:p>
            <a:endParaRPr lang="en-US" altLang="en-US">
              <a:latin typeface="Arial Narrow" panose="020B0604020202020204" pitchFamily="34" charset="0"/>
            </a:endParaRPr>
          </a:p>
          <a:p>
            <a:r>
              <a:rPr lang="en-US" altLang="en-US">
                <a:latin typeface="Arial Narrow" panose="020B0604020202020204" pitchFamily="34" charset="0"/>
              </a:rPr>
              <a:t>They argued that the Prophet forbade </a:t>
            </a:r>
            <a:r>
              <a:rPr lang="en-US" altLang="en-US" b="1">
                <a:latin typeface="Arial Narrow" panose="020B0604020202020204" pitchFamily="34" charset="0"/>
              </a:rPr>
              <a:t>the use of </a:t>
            </a:r>
            <a:r>
              <a:rPr lang="en-US" altLang="en-US" b="1" i="1">
                <a:latin typeface="Arial Narrow" panose="020B0604020202020204" pitchFamily="34" charset="0"/>
              </a:rPr>
              <a:t>muthla</a:t>
            </a:r>
            <a:r>
              <a:rPr lang="en-US" altLang="en-US" b="1">
                <a:latin typeface="Arial Narrow" panose="020B0604020202020204" pitchFamily="34" charset="0"/>
              </a:rPr>
              <a:t> (the use of mutilations) in all situations</a:t>
            </a:r>
            <a:r>
              <a:rPr lang="en-US" altLang="en-US">
                <a:latin typeface="Arial Narrow" panose="020B0604020202020204" pitchFamily="34" charset="0"/>
              </a:rPr>
              <a:t>,</a:t>
            </a:r>
            <a:r>
              <a:rPr lang="en-US" altLang="en-US" baseline="30000">
                <a:latin typeface="Arial Narrow" panose="020B0604020202020204" pitchFamily="34" charset="0"/>
              </a:rPr>
              <a:t> </a:t>
            </a:r>
            <a:r>
              <a:rPr lang="en-US" altLang="en-US">
                <a:latin typeface="Arial Narrow" panose="020B0604020202020204" pitchFamily="34" charset="0"/>
              </a:rPr>
              <a:t>and </a:t>
            </a:r>
          </a:p>
          <a:p>
            <a:endParaRPr lang="en-US" altLang="en-US">
              <a:latin typeface="Arial Narrow" panose="020B0604020202020204" pitchFamily="34" charset="0"/>
            </a:endParaRPr>
          </a:p>
          <a:p>
            <a:r>
              <a:rPr lang="en-US" altLang="en-US" b="1">
                <a:latin typeface="Arial Narrow" panose="020B0604020202020204" pitchFamily="34" charset="0"/>
              </a:rPr>
              <a:t>opposed the use of coerced confessions in all legal and political matters</a:t>
            </a:r>
            <a:r>
              <a:rPr lang="en-US" altLang="en-US">
                <a:latin typeface="Arial Narrow" panose="020B0604020202020204" pitchFamily="34" charset="0"/>
              </a:rPr>
              <a:t>. </a:t>
            </a:r>
          </a:p>
          <a:p>
            <a:endParaRPr lang="en-US" altLang="en-US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3D7CC80E-9712-2F06-073D-72835EDB78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badi MT Condensed Light" panose="020B0306030101010103" pitchFamily="34" charset="77"/>
              </a:rPr>
              <a:t>The major difference from the Western notion of human rights</a:t>
            </a:r>
          </a:p>
        </p:txBody>
      </p:sp>
      <p:sp>
        <p:nvSpPr>
          <p:cNvPr id="91138" name="Content Placeholder 2">
            <a:extLst>
              <a:ext uri="{FF2B5EF4-FFF2-40B4-BE49-F238E27FC236}">
                <a16:creationId xmlns:a16="http://schemas.microsoft.com/office/drawing/2014/main" id="{4630B767-4E02-FDBD-396C-6DC2D93203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In the West: the </a:t>
            </a:r>
            <a:r>
              <a:rPr lang="en-US" altLang="en-US" sz="2800" b="1">
                <a:latin typeface="Arial Narrow" panose="020B0604020202020204" pitchFamily="34" charset="0"/>
              </a:rPr>
              <a:t>positive norms specifying rights.</a:t>
            </a:r>
            <a:endParaRPr lang="en-US" altLang="en-US" sz="2800" b="1" dirty="0">
              <a:latin typeface="Arial Narrow" panose="020B0604020202020204" pitchFamily="34" charset="0"/>
            </a:endParaRPr>
          </a:p>
          <a:p>
            <a:pPr>
              <a:defRPr/>
            </a:pPr>
            <a:endParaRPr lang="en-US" altLang="en-US" sz="2800" b="1" dirty="0">
              <a:latin typeface="Arial Narrow" panose="020B0604020202020204" pitchFamily="34" charset="0"/>
            </a:endParaRPr>
          </a:p>
          <a:p>
            <a:pPr>
              <a:defRPr/>
            </a:pPr>
            <a:endParaRPr lang="en-US" altLang="en-US" sz="2800" b="1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In Islam: A person does not possess a right  </a:t>
            </a:r>
            <a:r>
              <a:rPr lang="en-US" altLang="en-US" sz="2800" b="1" u="sng" dirty="0">
                <a:latin typeface="Arial Narrow" panose="020B0604020202020204" pitchFamily="34" charset="0"/>
              </a:rPr>
              <a:t>until he or she has been wronged and obtains a claim for retribution </a:t>
            </a:r>
            <a:r>
              <a:rPr lang="en-US" altLang="en-US" sz="2800" dirty="0">
                <a:latin typeface="Arial Narrow" panose="020B0604020202020204" pitchFamily="34" charset="0"/>
              </a:rPr>
              <a:t>or compensation as a result.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66172E4E-7CFD-431D-D1C7-9681BB34FA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 Narrow" panose="020B0604020202020204" pitchFamily="34" charset="0"/>
              </a:rPr>
              <a:t>Muslim jurists</a:t>
            </a:r>
            <a:endParaRPr lang="en-US" altLang="en-US" b="1">
              <a:latin typeface="Arial Narrow" panose="020B0604020202020204" pitchFamily="34" charset="0"/>
            </a:endParaRP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DB9C6E2E-BF25-1343-E7E3-AB4CD0B4E6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Did not imagine a set of unwavering and generalizable rights that are to be held by each individual at all times. </a:t>
            </a:r>
          </a:p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Rather, </a:t>
            </a:r>
            <a:r>
              <a:rPr lang="en-US" altLang="en-US" sz="2800" b="1">
                <a:latin typeface="Arial Narrow" panose="020B0604020202020204" pitchFamily="34" charset="0"/>
              </a:rPr>
              <a:t>they thought of individual rights as arising from a legal cause</a:t>
            </a:r>
            <a:r>
              <a:rPr lang="en-US" altLang="en-US" sz="2800">
                <a:latin typeface="Arial Narrow" panose="020B0604020202020204" pitchFamily="34" charset="0"/>
              </a:rPr>
              <a:t> brought about by the suffering of a legal wrong.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384CBDA7-EC86-6BE9-DE7C-FB238CACBB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To shift paradigms </a:t>
            </a:r>
          </a:p>
        </p:txBody>
      </p:sp>
      <p:sp>
        <p:nvSpPr>
          <p:cNvPr id="92162" name="Content Placeholder 2">
            <a:extLst>
              <a:ext uri="{FF2B5EF4-FFF2-40B4-BE49-F238E27FC236}">
                <a16:creationId xmlns:a16="http://schemas.microsoft.com/office/drawing/2014/main" id="{1724B4A6-0332-4E9C-B76D-86D48A0E31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would require </a:t>
            </a:r>
            <a:r>
              <a:rPr lang="en-US" altLang="en-US" sz="2800" b="1" dirty="0">
                <a:latin typeface="Arial Narrow" panose="020B0604020202020204" pitchFamily="34" charset="0"/>
              </a:rPr>
              <a:t>transformation of traditional conceptions of rights</a:t>
            </a:r>
            <a:r>
              <a:rPr lang="en-US" altLang="en-US" sz="2800" dirty="0">
                <a:latin typeface="Arial Narrow" panose="020B0604020202020204" pitchFamily="34" charset="0"/>
              </a:rPr>
              <a:t>, so that rights become the property of individual holders, regardless of whether there is a legal cause of action.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0746B461-47DE-7CA5-240E-BEEDBECE98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badi MT Condensed Light" panose="020B0306030101010103" pitchFamily="34" charset="77"/>
              </a:rPr>
              <a:t>Literalists (Puritans) claim that…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7B22D51B-F968-D289-84EB-8AF34D891F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3200">
              <a:latin typeface="Abadi MT Condensed Light" panose="020B0306030101010103" pitchFamily="34" charset="77"/>
            </a:endParaRPr>
          </a:p>
          <a:p>
            <a:endParaRPr lang="en-US" altLang="en-US" sz="3200">
              <a:latin typeface="Abadi MT Condensed Light" panose="020B0306030101010103" pitchFamily="34" charset="77"/>
            </a:endParaRPr>
          </a:p>
          <a:p>
            <a:r>
              <a:rPr lang="en-US" altLang="en-US" sz="3200">
                <a:latin typeface="Abadi MT Condensed Light" panose="020B0306030101010103" pitchFamily="34" charset="77"/>
              </a:rPr>
              <a:t>The commitment to human rights signifies a lack of commitment to God.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57BA8C7F-85E1-9143-4A21-E5B8F974B0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 Narrow" panose="020B0604020202020204" pitchFamily="34" charset="0"/>
              </a:rPr>
              <a:t>The commitment to human rights </a:t>
            </a:r>
            <a:endParaRPr lang="en-US" altLang="en-US" b="1"/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C47B966A-BFE5-A7A6-37C2-54E0F21825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2800" dirty="0">
              <a:latin typeface="Arial Narrow" panose="020B0604020202020204" pitchFamily="34" charset="0"/>
            </a:endParaRPr>
          </a:p>
          <a:p>
            <a:r>
              <a:rPr lang="en-US" altLang="en-US" sz="2800" b="1" dirty="0">
                <a:latin typeface="Arial Narrow" panose="020B0604020202020204" pitchFamily="34" charset="0"/>
              </a:rPr>
              <a:t>does not signify a lack of commitment to God. </a:t>
            </a:r>
          </a:p>
          <a:p>
            <a:endParaRPr lang="en-US" altLang="en-US" sz="2800" b="1" dirty="0">
              <a:latin typeface="Arial Narrow" panose="020B0604020202020204" pitchFamily="34" charset="0"/>
            </a:endParaRPr>
          </a:p>
          <a:p>
            <a:r>
              <a:rPr lang="en-US" altLang="en-US" sz="2800" b="1" dirty="0">
                <a:latin typeface="Arial Narrow" panose="020B0604020202020204" pitchFamily="34" charset="0"/>
              </a:rPr>
              <a:t>It is instead</a:t>
            </a:r>
            <a:r>
              <a:rPr lang="en-US" altLang="en-US" sz="2800" dirty="0">
                <a:latin typeface="Arial Narrow" panose="020B0604020202020204" pitchFamily="34" charset="0"/>
              </a:rPr>
              <a:t> </a:t>
            </a:r>
          </a:p>
          <a:p>
            <a:pPr lvl="1"/>
            <a:r>
              <a:rPr lang="en-US" altLang="en-US" sz="2800" dirty="0">
                <a:latin typeface="Arial Narrow" panose="020B0604020202020204" pitchFamily="34" charset="0"/>
              </a:rPr>
              <a:t>a necessary part of celebrating human diversity, </a:t>
            </a:r>
          </a:p>
          <a:p>
            <a:pPr lvl="1"/>
            <a:r>
              <a:rPr lang="en-US" altLang="en-US" sz="2800" dirty="0">
                <a:latin typeface="Arial Narrow" panose="020B0604020202020204" pitchFamily="34" charset="0"/>
              </a:rPr>
              <a:t>honoring God’s vicegerents, </a:t>
            </a:r>
          </a:p>
          <a:p>
            <a:pPr lvl="1"/>
            <a:r>
              <a:rPr lang="en-US" altLang="en-US" sz="2800" dirty="0">
                <a:latin typeface="Arial Narrow" panose="020B0604020202020204" pitchFamily="34" charset="0"/>
              </a:rPr>
              <a:t>achieving mercy, and </a:t>
            </a:r>
          </a:p>
          <a:p>
            <a:pPr lvl="1"/>
            <a:r>
              <a:rPr lang="en-US" altLang="en-US" sz="2800" b="1" dirty="0">
                <a:latin typeface="Arial Narrow" panose="020B0604020202020204" pitchFamily="34" charset="0"/>
              </a:rPr>
              <a:t>pursuing the ultimate goal of justice</a:t>
            </a:r>
            <a:r>
              <a:rPr lang="en-US" altLang="en-US" sz="2800" dirty="0">
                <a:latin typeface="Arial Narrow" panose="020B0604020202020204" pitchFamily="34" charset="0"/>
              </a:rPr>
              <a:t>.</a:t>
            </a:r>
          </a:p>
          <a:p>
            <a:endParaRPr lang="en-US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7C53E85F-925B-360E-EB4F-D6DD6722B6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Islamic political thought contains a range of interpretive traditions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7F1685A6-EF70-3899-24A8-D34AC16A40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b="1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Rationalist,</a:t>
            </a:r>
            <a:r>
              <a:rPr lang="en-US" altLang="en-US" sz="2800" dirty="0">
                <a:latin typeface="Arial Narrow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Modernist, </a:t>
            </a: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Hanbali (and other jurisprudential schools of thought), </a:t>
            </a: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Revivalist, </a:t>
            </a: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Sufi.</a:t>
            </a:r>
            <a:r>
              <a:rPr lang="en-US" altLang="en-US" sz="2800" dirty="0">
                <a:latin typeface="Arial Narrow" panose="020B0604020202020204" pitchFamily="34" charset="0"/>
              </a:rPr>
              <a:t>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Some resonate more strongly with democratic principles.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669DC384-E562-8400-8741-CFEB972314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The set of rights recognized as immutable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7EC73172-7EAE-DAEC-B95A-3C2BB2A986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latin typeface="Arial Narrow" panose="020B0604020202020204" pitchFamily="34" charset="0"/>
            </a:endParaRPr>
          </a:p>
          <a:p>
            <a:r>
              <a:rPr lang="en-US" altLang="en-US">
                <a:latin typeface="Arial Narrow" panose="020B0604020202020204" pitchFamily="34" charset="0"/>
              </a:rPr>
              <a:t>are those that are necessary to achieve </a:t>
            </a:r>
            <a:r>
              <a:rPr lang="en-US" altLang="en-US" b="1">
                <a:latin typeface="Arial Narrow" panose="020B0604020202020204" pitchFamily="34" charset="0"/>
              </a:rPr>
              <a:t>a just society </a:t>
            </a:r>
            <a:r>
              <a:rPr lang="en-US" altLang="en-US">
                <a:latin typeface="Arial Narrow" panose="020B0604020202020204" pitchFamily="34" charset="0"/>
              </a:rPr>
              <a:t>while promoting the element of </a:t>
            </a:r>
            <a:r>
              <a:rPr lang="en-US" altLang="en-US" b="1">
                <a:latin typeface="Arial Narrow" panose="020B0604020202020204" pitchFamily="34" charset="0"/>
              </a:rPr>
              <a:t>mercy. </a:t>
            </a:r>
          </a:p>
          <a:p>
            <a:endParaRPr lang="en-US" altLang="en-US" b="1">
              <a:latin typeface="Arial Narrow" panose="020B0604020202020204" pitchFamily="34" charset="0"/>
            </a:endParaRPr>
          </a:p>
          <a:p>
            <a:r>
              <a:rPr lang="en-US" altLang="en-US">
                <a:latin typeface="Arial Narrow" panose="020B0604020202020204" pitchFamily="34" charset="0"/>
              </a:rPr>
              <a:t>In his view </a:t>
            </a:r>
            <a:r>
              <a:rPr lang="en-US" altLang="en-US" b="1">
                <a:latin typeface="Arial Narrow" panose="020B0604020202020204" pitchFamily="34" charset="0"/>
              </a:rPr>
              <a:t>these must be the rights that guarantee the physical safety and moral dignity </a:t>
            </a:r>
            <a:r>
              <a:rPr lang="en-US" altLang="en-US">
                <a:latin typeface="Arial Narrow" panose="020B0604020202020204" pitchFamily="34" charset="0"/>
              </a:rPr>
              <a:t>of a human being.</a:t>
            </a:r>
          </a:p>
          <a:p>
            <a:endParaRPr lang="en-US" altLang="en-US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00115A62-4527-A43C-1565-D44DDA06A8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The greatest barrier to the development of individual rights in Islam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EB30A1E4-BE02-1378-FF26-46A1524B00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Not the pre-modern juristic tradition. </a:t>
            </a:r>
          </a:p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Rather, </a:t>
            </a:r>
            <a:r>
              <a:rPr lang="en-US" altLang="en-US" sz="2800" b="1">
                <a:latin typeface="Arial Narrow" panose="020B0604020202020204" pitchFamily="34" charset="0"/>
              </a:rPr>
              <a:t>modern Muslims themselves</a:t>
            </a:r>
            <a:r>
              <a:rPr lang="en-US" altLang="en-US" sz="2800">
                <a:latin typeface="Arial Narrow" panose="020B0604020202020204" pitchFamily="34" charset="0"/>
              </a:rPr>
              <a:t>. Especially in the second half of the last century, a considerable number of Muslims have made the </a:t>
            </a:r>
            <a:r>
              <a:rPr lang="en-US" altLang="en-US" sz="2800" b="1" u="sng">
                <a:latin typeface="Arial Narrow" panose="020B0604020202020204" pitchFamily="34" charset="0"/>
              </a:rPr>
              <a:t>unfounded assumption that Islamic law is concerned primarily with duties</a:t>
            </a:r>
            <a:r>
              <a:rPr lang="en-US" altLang="en-US" sz="2800" u="sng">
                <a:latin typeface="Arial Narrow" panose="020B0604020202020204" pitchFamily="34" charset="0"/>
              </a:rPr>
              <a:t>, </a:t>
            </a:r>
            <a:r>
              <a:rPr lang="en-US" altLang="en-US" sz="2800" b="1" u="sng">
                <a:latin typeface="Arial Narrow" panose="020B0604020202020204" pitchFamily="34" charset="0"/>
              </a:rPr>
              <a:t>not rights</a:t>
            </a:r>
            <a:r>
              <a:rPr lang="en-US" altLang="en-US" sz="2800" b="1">
                <a:latin typeface="Arial Narrow" panose="020B0604020202020204" pitchFamily="34" charset="0"/>
              </a:rPr>
              <a:t>, and that the Islamic conception of rights is collectivist, not individualistic.</a:t>
            </a:r>
            <a:r>
              <a:rPr lang="en-US" altLang="en-US" sz="2800">
                <a:latin typeface="Arial Narrow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C3CC40E4-2D63-2066-985E-0F0F3C66DF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A primacy of collectivist and duty-based perspectives in Islam</a:t>
            </a:r>
          </a:p>
        </p:txBody>
      </p:sp>
      <p:sp>
        <p:nvSpPr>
          <p:cNvPr id="96258" name="Content Placeholder 2">
            <a:extLst>
              <a:ext uri="{FF2B5EF4-FFF2-40B4-BE49-F238E27FC236}">
                <a16:creationId xmlns:a16="http://schemas.microsoft.com/office/drawing/2014/main" id="{397129A5-837E-07A2-CD06-077FEDA28B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Points to the reactive nature of much contemporary discourse on Islamic law. 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2A89131B-4C56-307A-4A26-52FF3B73FB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 Narrow" panose="020B0604020202020204" pitchFamily="34" charset="0"/>
              </a:rPr>
              <a:t>But the notion of individual rights</a:t>
            </a:r>
            <a:endParaRPr lang="en-US" altLang="en-US"/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99072E74-0864-9B9F-B54C-0A686B3186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2800" b="1">
              <a:latin typeface="Arial Narrow" panose="020B0604020202020204" pitchFamily="34" charset="0"/>
            </a:endParaRPr>
          </a:p>
          <a:p>
            <a:r>
              <a:rPr lang="en-US" altLang="en-US" sz="2800" b="1">
                <a:latin typeface="Arial Narrow" panose="020B0604020202020204" pitchFamily="34" charset="0"/>
              </a:rPr>
              <a:t>is actually easier to justify in Islam than a collectivist orientation. </a:t>
            </a:r>
          </a:p>
          <a:p>
            <a:endParaRPr lang="en-US" altLang="en-US" sz="2800" b="1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God created human beings as individuals, and their liability in the Hereafter is individually determined as well. </a:t>
            </a:r>
          </a:p>
          <a:p>
            <a:endParaRPr lang="en-US" altLang="en-US" sz="28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EFE28198-5EC2-8E75-FE7C-449BD2EC32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 Narrow" panose="020B0604020202020204" pitchFamily="34" charset="0"/>
              </a:rPr>
              <a:t>This is why the Qur’an asserts that </a:t>
            </a:r>
            <a:endParaRPr lang="en-US" altLang="en-US" b="1"/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BFA5FDD6-CE60-1A7B-041E-0E6F03A89B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2800"/>
          </a:p>
          <a:p>
            <a:r>
              <a:rPr lang="en-US" altLang="en-US" sz="2800" b="1">
                <a:latin typeface="Arial Narrow" panose="020B0604020202020204" pitchFamily="34" charset="0"/>
              </a:rPr>
              <a:t>whoever kills a fellow human being unjustly has in effect murdered all of humanity</a:t>
            </a:r>
            <a:r>
              <a:rPr lang="en-US" altLang="en-US" sz="2800">
                <a:latin typeface="Arial Narrow" panose="020B0604020202020204" pitchFamily="34" charset="0"/>
              </a:rPr>
              <a:t>; it is as if the killer has murdered the divine sanctity and defiled the very meaning of divinity (5:32).	</a:t>
            </a:r>
          </a:p>
          <a:p>
            <a:endParaRPr lang="en-US" altLang="en-US" sz="28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0AAFD9D5-F3F3-ED88-BF8F-3F4BFB4E5F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badi MT Condensed Light" panose="020B0306030101010103" pitchFamily="34" charset="77"/>
              </a:rPr>
              <a:t>To conclude: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9E7DD6E3-35F1-2742-1EC1-B9B0736E87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8001000" cy="4267200"/>
          </a:xfrm>
        </p:spPr>
        <p:txBody>
          <a:bodyPr/>
          <a:lstStyle/>
          <a:p>
            <a:r>
              <a:rPr lang="en-US" altLang="en-US">
                <a:latin typeface="Abadi MT Condensed Light" panose="020B0306030101010103" pitchFamily="34" charset="77"/>
              </a:rPr>
              <a:t>Divine </a:t>
            </a:r>
            <a:r>
              <a:rPr lang="en-US" altLang="en-US" b="1">
                <a:latin typeface="Abadi MT Condensed Light" panose="020B0306030101010103" pitchFamily="34" charset="77"/>
              </a:rPr>
              <a:t>justice</a:t>
            </a:r>
            <a:r>
              <a:rPr lang="en-US" altLang="en-US">
                <a:latin typeface="Abadi MT Condensed Light" panose="020B0306030101010103" pitchFamily="34" charset="77"/>
              </a:rPr>
              <a:t> prior to divine law;</a:t>
            </a:r>
          </a:p>
          <a:p>
            <a:r>
              <a:rPr lang="en-US" altLang="en-US">
                <a:latin typeface="Abadi MT Condensed Light" panose="020B0306030101010103" pitchFamily="34" charset="77"/>
              </a:rPr>
              <a:t>There is a notion of </a:t>
            </a:r>
            <a:r>
              <a:rPr lang="en-US" altLang="en-US" b="1">
                <a:latin typeface="Abadi MT Condensed Light" panose="020B0306030101010103" pitchFamily="34" charset="77"/>
              </a:rPr>
              <a:t>individuality</a:t>
            </a:r>
            <a:r>
              <a:rPr lang="en-US" altLang="en-US">
                <a:latin typeface="Abadi MT Condensed Light" panose="020B0306030101010103" pitchFamily="34" charset="77"/>
              </a:rPr>
              <a:t> in Islamic law;</a:t>
            </a:r>
          </a:p>
          <a:p>
            <a:r>
              <a:rPr lang="en-US" altLang="en-US">
                <a:latin typeface="Abadi MT Condensed Light" panose="020B0306030101010103" pitchFamily="34" charset="77"/>
              </a:rPr>
              <a:t>There is a notion of </a:t>
            </a:r>
            <a:r>
              <a:rPr lang="en-US" altLang="en-US" b="1">
                <a:latin typeface="Abadi MT Condensed Light" panose="020B0306030101010103" pitchFamily="34" charset="77"/>
              </a:rPr>
              <a:t>individual agency in Islam </a:t>
            </a:r>
            <a:r>
              <a:rPr lang="en-US" altLang="en-US">
                <a:latin typeface="Abadi MT Condensed Light" panose="020B0306030101010103" pitchFamily="34" charset="77"/>
              </a:rPr>
              <a:t>(individuals ought to be responsible for establishing just rule); </a:t>
            </a:r>
          </a:p>
          <a:p>
            <a:r>
              <a:rPr lang="en-US" altLang="en-US">
                <a:latin typeface="Abadi MT Condensed Light" panose="020B0306030101010103" pitchFamily="34" charset="77"/>
              </a:rPr>
              <a:t>Individuals are given specific </a:t>
            </a:r>
            <a:r>
              <a:rPr lang="en-US" altLang="en-US" b="1">
                <a:latin typeface="Abadi MT Condensed Light" panose="020B0306030101010103" pitchFamily="34" charset="77"/>
              </a:rPr>
              <a:t>legal protections invoked in legal procedures</a:t>
            </a:r>
            <a:r>
              <a:rPr lang="en-US" altLang="en-US">
                <a:latin typeface="Abadi MT Condensed Light" panose="020B0306030101010103" pitchFamily="34" charset="77"/>
              </a:rPr>
              <a:t> (of retribution, restitution, etc.);</a:t>
            </a:r>
          </a:p>
          <a:p>
            <a:r>
              <a:rPr lang="en-US" altLang="en-US">
                <a:latin typeface="Abadi MT Condensed Light" panose="020B0306030101010103" pitchFamily="34" charset="77"/>
              </a:rPr>
              <a:t>If developed, such protections could evolve </a:t>
            </a:r>
            <a:r>
              <a:rPr lang="en-US" altLang="en-US" b="1">
                <a:latin typeface="Abadi MT Condensed Light" panose="020B0306030101010103" pitchFamily="34" charset="77"/>
              </a:rPr>
              <a:t>into human rights (in Islam).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CD8012CD-ED3A-F158-84D9-827B8DE36C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There can be no democracy in Islam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65F69C1E-65BF-FA5D-9E0B-38D864FC13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without will power,</a:t>
            </a:r>
          </a:p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inspired vision, and </a:t>
            </a:r>
          </a:p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moral commitment.</a:t>
            </a:r>
            <a:endParaRPr lang="en-US" altLang="en-US" sz="2800" b="1">
              <a:latin typeface="Arial Narrow" panose="020B0604020202020204" pitchFamily="34" charset="0"/>
            </a:endParaRPr>
          </a:p>
          <a:p>
            <a:endParaRPr lang="en-US" altLang="en-US" sz="280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CEF5EDC7-D062-DDB4-9BAA-4FD75C71C8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But the potential is certainly there: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C26639D-0721-48F8-66E3-FC5BC544E8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A fundamental Qur’anic idea: </a:t>
            </a:r>
          </a:p>
          <a:p>
            <a:pPr lvl="1">
              <a:defRPr/>
            </a:pPr>
            <a:endParaRPr lang="en-US" altLang="en-US" sz="2800" b="1" dirty="0">
              <a:latin typeface="Arial Narrow" panose="020B0604020202020204" pitchFamily="34" charset="0"/>
            </a:endParaRPr>
          </a:p>
          <a:p>
            <a:pPr lvl="1">
              <a:defRPr/>
            </a:pPr>
            <a:endParaRPr lang="en-US" altLang="en-US" sz="2800" b="1" dirty="0">
              <a:latin typeface="Arial Narrow" panose="020B0604020202020204" pitchFamily="34" charset="0"/>
            </a:endParaRPr>
          </a:p>
          <a:p>
            <a:pPr lvl="1"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Human beings are responsible</a:t>
            </a:r>
            <a:r>
              <a:rPr lang="en-US" altLang="en-US" sz="2800" dirty="0">
                <a:latin typeface="Arial Narrow" panose="020B0604020202020204" pitchFamily="34" charset="0"/>
              </a:rPr>
              <a:t>, as </a:t>
            </a:r>
            <a:r>
              <a:rPr lang="en-US" altLang="en-US" sz="2800">
                <a:latin typeface="Arial Narrow" panose="020B0604020202020204" pitchFamily="34" charset="0"/>
              </a:rPr>
              <a:t>God’s viceregents</a:t>
            </a:r>
            <a:r>
              <a:rPr lang="en-US" altLang="en-US" sz="2800" dirty="0">
                <a:latin typeface="Arial Narrow" panose="020B0604020202020204" pitchFamily="34" charset="0"/>
              </a:rPr>
              <a:t>, </a:t>
            </a:r>
            <a:r>
              <a:rPr lang="en-US" altLang="en-US" sz="2800" b="1" dirty="0">
                <a:highlight>
                  <a:srgbClr val="FF0000"/>
                </a:highlight>
                <a:latin typeface="Arial Narrow" panose="020B0604020202020204" pitchFamily="34" charset="0"/>
              </a:rPr>
              <a:t>for making the world more just</a:t>
            </a:r>
            <a:r>
              <a:rPr lang="en-US" altLang="en-US" sz="2800" b="1" dirty="0">
                <a:latin typeface="Arial Narrow" panose="020B0604020202020204" pitchFamily="34" charset="0"/>
              </a:rPr>
              <a:t>. </a:t>
            </a:r>
            <a:endParaRPr lang="en-US" altLang="en-US" sz="2800" dirty="0">
              <a:latin typeface="Arial Narrow" panose="020B060402020202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66E14F87-D54C-D614-23B6-ABEF4C271B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badi MT Condensed Light" panose="020B0306030101010103" pitchFamily="34" charset="77"/>
              </a:rPr>
              <a:t>Why should Muslims move in the direction of democratic rule?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24371888-CD46-B2BD-949A-5881306423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badi MT Condensed Light" panose="020B0306030101010103" pitchFamily="34" charset="77"/>
            </a:endParaRPr>
          </a:p>
          <a:p>
            <a:pPr>
              <a:defRPr/>
            </a:pPr>
            <a:r>
              <a:rPr lang="en-US" altLang="en-US" sz="2800" dirty="0">
                <a:latin typeface="Abadi MT Condensed Light" panose="020B0306030101010103" pitchFamily="34" charset="77"/>
              </a:rPr>
              <a:t>1. </a:t>
            </a:r>
            <a:r>
              <a:rPr lang="en-US" altLang="en-US" sz="2800" dirty="0">
                <a:highlight>
                  <a:srgbClr val="FF0000"/>
                </a:highlight>
                <a:latin typeface="Abadi MT Condensed Light" panose="020B0306030101010103" pitchFamily="34" charset="77"/>
              </a:rPr>
              <a:t>Democracy: an ethical good, not an ideology. </a:t>
            </a:r>
          </a:p>
          <a:p>
            <a:pPr marL="471487" lvl="1" indent="0">
              <a:buNone/>
              <a:defRPr/>
            </a:pPr>
            <a:r>
              <a:rPr lang="en-US" altLang="en-US" sz="2800" dirty="0">
                <a:latin typeface="Abadi MT Condensed Light" panose="020B0306030101010103" pitchFamily="34" charset="77"/>
              </a:rPr>
              <a:t>(Echoing Adam </a:t>
            </a:r>
            <a:r>
              <a:rPr lang="en-US" sz="2800" b="0" i="0" u="none" strike="noStrike" dirty="0" err="1">
                <a:solidFill>
                  <a:srgbClr val="1F1F1F"/>
                </a:solidFill>
                <a:effectLst/>
                <a:latin typeface="Abadi MT Condensed Light" panose="020B0306030101010103" pitchFamily="34" charset="77"/>
              </a:rPr>
              <a:t>Przeworski</a:t>
            </a:r>
            <a:r>
              <a:rPr lang="en-US" sz="2800" b="0" i="0" u="none" strike="noStrike" dirty="0">
                <a:solidFill>
                  <a:srgbClr val="1F1F1F"/>
                </a:solidFill>
                <a:effectLst/>
                <a:latin typeface="Abadi MT Condensed Light" panose="020B0306030101010103" pitchFamily="34" charset="77"/>
              </a:rPr>
              <a:t> who considered democracy </a:t>
            </a:r>
            <a:r>
              <a:rPr lang="en-US" sz="2800" dirty="0">
                <a:solidFill>
                  <a:srgbClr val="1F1F1F"/>
                </a:solidFill>
                <a:latin typeface="Abadi MT Condensed Light" panose="020B0306030101010103" pitchFamily="34" charset="77"/>
              </a:rPr>
              <a:t>as</a:t>
            </a:r>
            <a:r>
              <a:rPr lang="en-US" sz="2800" b="0" i="0" u="none" strike="noStrike" dirty="0">
                <a:solidFill>
                  <a:srgbClr val="1F1F1F"/>
                </a:solidFill>
                <a:effectLst/>
                <a:latin typeface="Abadi MT Condensed Light" panose="020B0306030101010103" pitchFamily="34" charset="77"/>
              </a:rPr>
              <a:t> a "method of processing conflicts”). </a:t>
            </a:r>
            <a:endParaRPr lang="en-US" altLang="en-US" sz="2800" dirty="0">
              <a:latin typeface="Abadi MT Condensed Light" panose="020B0306030101010103" pitchFamily="34" charset="77"/>
            </a:endParaRPr>
          </a:p>
          <a:p>
            <a:pPr>
              <a:defRPr/>
            </a:pPr>
            <a:endParaRPr lang="en-US" altLang="en-US" sz="2800" dirty="0">
              <a:latin typeface="Abadi MT Condensed Light" panose="020B0306030101010103" pitchFamily="34" charset="77"/>
            </a:endParaRPr>
          </a:p>
          <a:p>
            <a:pPr>
              <a:defRPr/>
            </a:pPr>
            <a:r>
              <a:rPr lang="en-US" altLang="en-US" sz="2800" dirty="0">
                <a:latin typeface="Abadi MT Condensed Light" panose="020B0306030101010103" pitchFamily="34" charset="77"/>
              </a:rPr>
              <a:t>2. Democracy’s potential for promoting justice and human dignity.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CCC5D4B5-59DA-339E-DDFD-C6DEE89A4A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 Narrow" panose="020B0604020202020204" pitchFamily="34" charset="0"/>
              </a:rPr>
              <a:t>El Fadl’s central argument: </a:t>
            </a:r>
            <a:endParaRPr lang="en-US" altLang="en-US" b="1"/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46555410-25A9-01CD-83E7-0661979430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badi MT Condensed Light" panose="020B0306030101010103" pitchFamily="34" charset="77"/>
            </a:endParaRPr>
          </a:p>
          <a:p>
            <a:pPr>
              <a:defRPr/>
            </a:pPr>
            <a:endParaRPr lang="en-US" altLang="en-US" sz="2800" dirty="0">
              <a:latin typeface="Abadi MT Condensed Light" panose="020B0306030101010103" pitchFamily="34" charset="77"/>
            </a:endParaRPr>
          </a:p>
          <a:p>
            <a:pPr>
              <a:defRPr/>
            </a:pPr>
            <a:r>
              <a:rPr lang="en-US" altLang="en-US" sz="2800" dirty="0">
                <a:latin typeface="Abadi MT Condensed Light" panose="020B0306030101010103" pitchFamily="34" charset="77"/>
              </a:rPr>
              <a:t>Democracy—by assigning equal rights of speech, association, and suffrage to all—</a:t>
            </a:r>
            <a:r>
              <a:rPr lang="en-US" altLang="en-US" sz="2800" b="1" dirty="0">
                <a:latin typeface="Abadi MT Condensed Light" panose="020B0306030101010103" pitchFamily="34" charset="77"/>
              </a:rPr>
              <a:t>offers the greatest potential for promoting justice and protecting human dignity.</a:t>
            </a:r>
            <a:r>
              <a:rPr lang="en-US" altLang="en-US" sz="2800" dirty="0">
                <a:latin typeface="Abadi MT Condensed Light" panose="020B0306030101010103" pitchFamily="34" charset="77"/>
              </a:rPr>
              <a:t> </a:t>
            </a:r>
          </a:p>
          <a:p>
            <a:pPr>
              <a:defRPr/>
            </a:pPr>
            <a:endParaRPr lang="en-US" altLang="en-US" sz="2800" dirty="0">
              <a:latin typeface="Abadi MT Condensed Light" panose="020B0306030101010103" pitchFamily="34" charset="77"/>
            </a:endParaRPr>
          </a:p>
          <a:p>
            <a:pPr>
              <a:defRPr/>
            </a:pPr>
            <a:endParaRPr lang="en-US" altLang="en-US" sz="2800" dirty="0">
              <a:latin typeface="Abadi MT Condensed Light" panose="020B0306030101010103" pitchFamily="34" charset="77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2800" dirty="0">
              <a:latin typeface="Abadi MT Condensed Light" panose="020B0306030101010103" pitchFamily="34" charset="7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78A8BA9E-2DA6-7A1A-AE44-BFC629E1CA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Although the Qur’an itself did not specify a particular form of government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EEE444E7-7305-3DF5-B64D-E46E0BCB80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latin typeface="Arial Narrow" panose="020B0604020202020204" pitchFamily="34" charset="0"/>
            </a:endParaRPr>
          </a:p>
          <a:p>
            <a:endParaRPr lang="en-US" altLang="en-US">
              <a:latin typeface="Arial Narrow" panose="020B0604020202020204" pitchFamily="34" charset="0"/>
            </a:endParaRPr>
          </a:p>
          <a:p>
            <a:endParaRPr lang="en-US" altLang="en-US">
              <a:latin typeface="Arial Narrow" panose="020B0604020202020204" pitchFamily="34" charset="0"/>
            </a:endParaRPr>
          </a:p>
          <a:p>
            <a:r>
              <a:rPr lang="en-US" altLang="en-US">
                <a:latin typeface="Arial Narrow" panose="020B0604020202020204" pitchFamily="34" charset="0"/>
              </a:rPr>
              <a:t>it did identify </a:t>
            </a:r>
            <a:r>
              <a:rPr lang="en-US" altLang="en-US" b="1">
                <a:latin typeface="Arial Narrow" panose="020B0604020202020204" pitchFamily="34" charset="0"/>
              </a:rPr>
              <a:t>social and political values that are central to a Muslim political community</a:t>
            </a:r>
            <a:r>
              <a:rPr lang="en-US" altLang="en-US">
                <a:latin typeface="Arial Narrow" panose="020B0604020202020204" pitchFamily="34" charset="0"/>
              </a:rPr>
              <a:t>. </a:t>
            </a:r>
          </a:p>
          <a:p>
            <a:endParaRPr lang="en-US" altLang="en-US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61AEF527-3EB0-05DB-8E9E-1C48636E2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 Narrow" panose="020B0604020202020204" pitchFamily="34" charset="0"/>
              </a:rPr>
              <a:t>By assigning equal political rights to all adults</a:t>
            </a:r>
            <a:endParaRPr lang="en-US" alt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33C35-2F5B-34B7-4025-00A610915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democracy expresses </a:t>
            </a:r>
            <a:r>
              <a:rPr lang="en-US" altLang="en-US" sz="2800" b="1" dirty="0">
                <a:latin typeface="Arial Narrow" panose="020B0604020202020204" pitchFamily="34" charset="0"/>
              </a:rPr>
              <a:t>that special status of human beings </a:t>
            </a:r>
            <a:r>
              <a:rPr lang="en-US" altLang="en-US" sz="2800" dirty="0">
                <a:latin typeface="Arial Narrow" panose="020B0604020202020204" pitchFamily="34" charset="0"/>
              </a:rPr>
              <a:t>in God’s creation and 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enables them to discharge that responsibility.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F1411423-B2D0-EA14-45A1-517DC93DA5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El Fadl</a:t>
            </a:r>
            <a:endParaRPr lang="en-US" altLang="en-US">
              <a:latin typeface="Arial Narrow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352D9-B6CF-AC74-136E-3E200C0AA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o"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r>
              <a:rPr lang="en-US" sz="2800" dirty="0">
                <a:latin typeface="Arial Narrow"/>
                <a:cs typeface="Arial Narrow"/>
              </a:rPr>
              <a:t>Democracy and Islam: </a:t>
            </a:r>
            <a:r>
              <a:rPr lang="en-US" sz="2800" b="1" dirty="0">
                <a:latin typeface="Arial Narrow"/>
                <a:cs typeface="Arial Narrow"/>
              </a:rPr>
              <a:t>underlying moral values.</a:t>
            </a:r>
          </a:p>
          <a:p>
            <a:pPr>
              <a:buFont typeface="Wingdings" charset="0"/>
              <a:buChar char="o"/>
              <a:defRPr/>
            </a:pPr>
            <a:endParaRPr lang="en-US" sz="2800" b="1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r>
              <a:rPr lang="en-US" sz="2800" b="1" dirty="0">
                <a:latin typeface="Arial Narrow"/>
                <a:cs typeface="Arial Narrow"/>
              </a:rPr>
              <a:t>If we focus on those fundamental moral values </a:t>
            </a:r>
            <a:r>
              <a:rPr lang="en-US" sz="2800" dirty="0">
                <a:latin typeface="Arial Narrow"/>
                <a:cs typeface="Arial Narrow"/>
              </a:rPr>
              <a:t>the tradition of Islamic political thought </a:t>
            </a:r>
            <a:r>
              <a:rPr lang="en-US" sz="2800" b="1" dirty="0">
                <a:latin typeface="Arial Narrow"/>
                <a:cs typeface="Arial Narrow"/>
              </a:rPr>
              <a:t>contains both interpretive and practical possibilities that can be developed into a democratic system.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endParaRPr lang="en-US" sz="28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BE67A19D-38C2-57C6-E3C2-A894301867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highlight>
                  <a:srgbClr val="FF0000"/>
                </a:highlight>
                <a:latin typeface="Arial Narrow" panose="020B0604020202020204" pitchFamily="34" charset="0"/>
              </a:rPr>
              <a:t>The requirement of accountability:  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2F7B701A-F8A3-38BD-F156-9801AD8858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In a representative democracy some individuals have greater authority than others. </a:t>
            </a:r>
          </a:p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 b="1">
                <a:latin typeface="Arial Narrow" panose="020B0604020202020204" pitchFamily="34" charset="0"/>
              </a:rPr>
              <a:t>But a democratic system makes those authorities accountable </a:t>
            </a:r>
            <a:r>
              <a:rPr lang="en-US" altLang="en-US" sz="2800">
                <a:latin typeface="Arial Narrow" panose="020B0604020202020204" pitchFamily="34" charset="0"/>
              </a:rPr>
              <a:t>to all and thus resists the tendency of the powerful to render themselves immune from judgment.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75EE0F87-4C0C-C257-9891-D6F9313915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>
                <a:latin typeface="Arial Narrow" panose="020B0604020202020204" pitchFamily="34" charset="0"/>
              </a:rPr>
              <a:t>This requirement of accountability is consistent with the imperative of justice in Islam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4F86F486-CEDA-B75A-428E-1BF1F05531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If a political system has no institutional mechanisms to call the unjust to account, </a:t>
            </a:r>
            <a:r>
              <a:rPr lang="en-US" altLang="en-US" sz="2800" b="1" dirty="0">
                <a:latin typeface="Arial Narrow" panose="020B0604020202020204" pitchFamily="34" charset="0"/>
              </a:rPr>
              <a:t>then the system is itself unjust, </a:t>
            </a:r>
            <a:r>
              <a:rPr lang="en-US" altLang="en-US" sz="2800" dirty="0">
                <a:latin typeface="Arial Narrow" panose="020B0604020202020204" pitchFamily="34" charset="0"/>
              </a:rPr>
              <a:t>regardless of whether injustice is actually committed or not.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4E431501-EE05-9D9C-8496-16D5ECA4C1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Democracy at least offers the possibility of redress through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1BCBA-20D8-F65C-209C-2536FD6A0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r>
              <a:rPr lang="en-US" sz="2800" dirty="0">
                <a:latin typeface="Arial Narrow"/>
                <a:cs typeface="Arial Narrow"/>
              </a:rPr>
              <a:t>the institutions of the vote, </a:t>
            </a:r>
          </a:p>
          <a:p>
            <a:pPr>
              <a:buFont typeface="Wingdings" charset="0"/>
              <a:buChar char="o"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r>
              <a:rPr lang="en-US" sz="2800" dirty="0">
                <a:latin typeface="Arial Narrow"/>
                <a:cs typeface="Arial Narrow"/>
              </a:rPr>
              <a:t>separation and division of power, and </a:t>
            </a:r>
          </a:p>
          <a:p>
            <a:pPr>
              <a:buFont typeface="Wingdings" charset="0"/>
              <a:buChar char="o"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r>
              <a:rPr lang="en-US" sz="2800" dirty="0">
                <a:latin typeface="Arial Narrow"/>
                <a:cs typeface="Arial Narrow"/>
              </a:rPr>
              <a:t>guarantee of pluralism.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3651CEFC-0784-F7FF-16C1-EDEEB58FAC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badi MT Condensed Light" panose="020B0306030101010103" pitchFamily="34" charset="77"/>
              </a:rPr>
              <a:t>Literalists (Purists)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D13C692B-2C3B-0654-E06E-CA55055043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2800">
              <a:latin typeface="Abadi MT Condensed Light" panose="020B0306030101010103" pitchFamily="34" charset="77"/>
            </a:endParaRPr>
          </a:p>
          <a:p>
            <a:r>
              <a:rPr lang="en-US" altLang="en-US" sz="2800">
                <a:latin typeface="Abadi MT Condensed Light" panose="020B0306030101010103" pitchFamily="34" charset="77"/>
              </a:rPr>
              <a:t>But democracy is a Western concept;</a:t>
            </a:r>
          </a:p>
          <a:p>
            <a:endParaRPr lang="en-US" altLang="en-US" sz="2800">
              <a:latin typeface="Abadi MT Condensed Light" panose="020B0306030101010103" pitchFamily="34" charset="77"/>
            </a:endParaRPr>
          </a:p>
          <a:p>
            <a:r>
              <a:rPr lang="en-US" altLang="en-US" sz="2800">
                <a:latin typeface="Abadi MT Condensed Light" panose="020B0306030101010103" pitchFamily="34" charset="77"/>
              </a:rPr>
              <a:t>It is based on the idea of popular sovereignty (which contradicts Islam).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1907357C-5988-F85D-63DA-1B5CBBCCBA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Muslims, for whom Islam is the authoritative frame of 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05770-9AF0-2AC3-4894-38DA3181D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o"/>
              <a:defRPr/>
            </a:pPr>
            <a:endParaRPr lang="en-US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r>
              <a:rPr lang="en-US" dirty="0">
                <a:latin typeface="Arial Narrow"/>
                <a:cs typeface="Arial Narrow"/>
              </a:rPr>
              <a:t>Need not worry about abandonment of their faith. </a:t>
            </a:r>
          </a:p>
          <a:p>
            <a:pPr>
              <a:buFont typeface="Wingdings" charset="0"/>
              <a:buChar char="o"/>
              <a:defRPr/>
            </a:pPr>
            <a:endParaRPr lang="en-US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r>
              <a:rPr lang="en-US" dirty="0">
                <a:latin typeface="Arial Narrow"/>
                <a:cs typeface="Arial Narrow"/>
              </a:rPr>
              <a:t>democracy is an ethical good, and </a:t>
            </a:r>
          </a:p>
          <a:p>
            <a:pPr marL="0" indent="0">
              <a:buFont typeface="Wingdings" charset="0"/>
              <a:buNone/>
              <a:defRPr/>
            </a:pPr>
            <a:endParaRPr lang="en-US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r>
              <a:rPr lang="en-US" b="1" dirty="0">
                <a:latin typeface="Arial Narrow"/>
                <a:cs typeface="Arial Narrow"/>
              </a:rPr>
              <a:t>the pursuit of this good does not require abandoning Islam. </a:t>
            </a:r>
          </a:p>
          <a:p>
            <a:pPr>
              <a:buFont typeface="Wingdings" charset="0"/>
              <a:buChar char="o"/>
              <a:defRPr/>
            </a:pPr>
            <a:endParaRPr lang="en-US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B863A442-DF97-C31B-917C-45FCD7F312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How can the higher law of Shari‘ah, founded on God’s sovereignty</a:t>
            </a:r>
          </a:p>
        </p:txBody>
      </p:sp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4848C4F6-63F4-3490-8B12-B1390BEB67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latin typeface="Arial Narrow" panose="020B0604020202020204" pitchFamily="34" charset="0"/>
            </a:endParaRPr>
          </a:p>
          <a:p>
            <a:r>
              <a:rPr lang="en-US" altLang="en-US">
                <a:latin typeface="Arial Narrow" panose="020B0604020202020204" pitchFamily="34" charset="0"/>
              </a:rPr>
              <a:t>be </a:t>
            </a:r>
            <a:r>
              <a:rPr lang="en-US" altLang="en-US" b="1">
                <a:latin typeface="Arial Narrow" panose="020B0604020202020204" pitchFamily="34" charset="0"/>
              </a:rPr>
              <a:t>reconciled with the democratic idea that the people, as the sovereign, </a:t>
            </a:r>
            <a:r>
              <a:rPr lang="en-US" altLang="en-US">
                <a:latin typeface="Arial Narrow" panose="020B0604020202020204" pitchFamily="34" charset="0"/>
              </a:rPr>
              <a:t>can be free to flout Shari‘ah law? </a:t>
            </a:r>
          </a:p>
          <a:p>
            <a:endParaRPr lang="en-US" altLang="en-US">
              <a:latin typeface="Arial Narrow" panose="020B0604020202020204" pitchFamily="34" charset="0"/>
            </a:endParaRPr>
          </a:p>
          <a:p>
            <a:r>
              <a:rPr lang="en-US" altLang="en-US" b="1">
                <a:latin typeface="Arial Narrow" panose="020B0604020202020204" pitchFamily="34" charset="0"/>
              </a:rPr>
              <a:t>What is the relationship between God’s will and human will?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21AD23B1-F99D-B3DE-F5EB-094FAD036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Claims about God’s sovereignty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38FCBC7A-F6FD-B25F-26FF-FBDFEFC5A6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latin typeface="Arial Narrow" panose="020B0604020202020204" pitchFamily="34" charset="0"/>
            </a:endParaRPr>
          </a:p>
          <a:p>
            <a:r>
              <a:rPr lang="en-US" altLang="en-US">
                <a:latin typeface="Arial Narrow" panose="020B0604020202020204" pitchFamily="34" charset="0"/>
              </a:rPr>
              <a:t>assume that </a:t>
            </a:r>
            <a:r>
              <a:rPr lang="en-US" altLang="en-US" b="1">
                <a:latin typeface="Arial Narrow" panose="020B0604020202020204" pitchFamily="34" charset="0"/>
              </a:rPr>
              <a:t>the divine legislative will seek to regulate all human interactions</a:t>
            </a:r>
            <a:r>
              <a:rPr lang="en-US" altLang="en-US">
                <a:latin typeface="Arial Narrow" panose="020B0604020202020204" pitchFamily="34" charset="0"/>
              </a:rPr>
              <a:t>, </a:t>
            </a:r>
          </a:p>
          <a:p>
            <a:endParaRPr lang="en-US" altLang="en-US">
              <a:latin typeface="Arial Narrow" panose="020B0604020202020204" pitchFamily="34" charset="0"/>
            </a:endParaRPr>
          </a:p>
          <a:p>
            <a:r>
              <a:rPr lang="en-US" altLang="en-US" b="1">
                <a:latin typeface="Arial Narrow" panose="020B0604020202020204" pitchFamily="34" charset="0"/>
              </a:rPr>
              <a:t>that Shari‘ah is a complete moral code </a:t>
            </a:r>
            <a:r>
              <a:rPr lang="en-US" altLang="en-US">
                <a:latin typeface="Arial Narrow" panose="020B0604020202020204" pitchFamily="34" charset="0"/>
              </a:rPr>
              <a:t>that prescribes for every eventuality.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A786ECF3-F419-BA3E-C85F-1900B930FD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But what if God does not seek to regulate all human affairs</a:t>
            </a:r>
            <a:endParaRPr lang="en-US" altLang="en-US" b="1"/>
          </a:p>
        </p:txBody>
      </p:sp>
      <p:sp>
        <p:nvSpPr>
          <p:cNvPr id="65538" name="Content Placeholder 2">
            <a:extLst>
              <a:ext uri="{FF2B5EF4-FFF2-40B4-BE49-F238E27FC236}">
                <a16:creationId xmlns:a16="http://schemas.microsoft.com/office/drawing/2014/main" id="{EB341967-A018-11DE-B5EF-B1B8C23595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latin typeface="Abadi MT Condensed Light" panose="020B0306030101010103" pitchFamily="34" charset="77"/>
            </a:endParaRPr>
          </a:p>
          <a:p>
            <a:r>
              <a:rPr lang="en-US" altLang="en-US" b="1">
                <a:latin typeface="Abadi MT Condensed Light" panose="020B0306030101010103" pitchFamily="34" charset="77"/>
              </a:rPr>
              <a:t>and instead leaves human beings considerable latitude in regulating their own affairs </a:t>
            </a:r>
            <a:endParaRPr lang="en-US" altLang="en-US">
              <a:latin typeface="Abadi MT Condensed Light" panose="020B0306030101010103" pitchFamily="34" charset="77"/>
            </a:endParaRPr>
          </a:p>
          <a:p>
            <a:endParaRPr lang="en-US" altLang="en-US">
              <a:latin typeface="Abadi MT Condensed Light" panose="020B0306030101010103" pitchFamily="34" charset="77"/>
            </a:endParaRPr>
          </a:p>
          <a:p>
            <a:r>
              <a:rPr lang="en-US" altLang="en-US" b="1">
                <a:latin typeface="Abadi MT Condensed Light" panose="020B0306030101010103" pitchFamily="34" charset="77"/>
              </a:rPr>
              <a:t>as long as they observe certain minimal standards of moral conduct</a:t>
            </a:r>
            <a:r>
              <a:rPr lang="en-US" altLang="en-US">
                <a:latin typeface="Abadi MT Condensed Light" panose="020B0306030101010103" pitchFamily="34" charset="77"/>
              </a:rPr>
              <a:t>, including the preservation and promotion of human dignity and well-being. </a:t>
            </a:r>
          </a:p>
          <a:p>
            <a:endParaRPr lang="en-US" altLang="en-US">
              <a:latin typeface="Abadi MT Condensed Light" panose="020B0306030101010103" pitchFamily="34" charset="7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49095A2B-89E0-D4C9-3E40-A27A40BC79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Three values are of particular importance: 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603C66D3-4B40-FB16-7DF6-1E97BDB9E5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pursuing justice through </a:t>
            </a:r>
            <a:r>
              <a:rPr lang="en-US" altLang="en-US" sz="2800" b="1" dirty="0">
                <a:latin typeface="Arial Narrow" panose="020B0604020202020204" pitchFamily="34" charset="0"/>
              </a:rPr>
              <a:t>social cooperation and mutual assistance</a:t>
            </a:r>
            <a:r>
              <a:rPr lang="en-US" altLang="en-US" sz="2800" dirty="0">
                <a:latin typeface="Arial Narrow" panose="020B0604020202020204" pitchFamily="34" charset="0"/>
              </a:rPr>
              <a:t> (Qur’an 49:13; 11:119);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establishing a non-autocratic, </a:t>
            </a:r>
            <a:r>
              <a:rPr lang="en-US" altLang="en-US" sz="2800" b="1" dirty="0">
                <a:latin typeface="Arial Narrow" panose="020B0604020202020204" pitchFamily="34" charset="0"/>
              </a:rPr>
              <a:t>consultative method </a:t>
            </a:r>
            <a:r>
              <a:rPr lang="en-US" altLang="en-US" sz="2800" dirty="0">
                <a:latin typeface="Arial Narrow" panose="020B0604020202020204" pitchFamily="34" charset="0"/>
              </a:rPr>
              <a:t>of governance (</a:t>
            </a:r>
            <a:r>
              <a:rPr lang="en-US" altLang="en-US" sz="2800" dirty="0" err="1">
                <a:latin typeface="Arial Narrow" panose="020B0604020202020204" pitchFamily="34" charset="0"/>
              </a:rPr>
              <a:t>shura</a:t>
            </a:r>
            <a:r>
              <a:rPr lang="en-US" altLang="en-US" sz="2800" dirty="0">
                <a:latin typeface="Arial Narrow" panose="020B0604020202020204" pitchFamily="34" charset="0"/>
              </a:rPr>
              <a:t>); and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institutionalizing mercy and compassion in social interactions </a:t>
            </a:r>
            <a:r>
              <a:rPr lang="en-US" altLang="en-US" sz="2800" dirty="0">
                <a:latin typeface="Arial Narrow" panose="020B0604020202020204" pitchFamily="34" charset="0"/>
              </a:rPr>
              <a:t>(6:12, 54; 21:107; 27:77; 29:51; 45.20). 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>
            <a:extLst>
              <a:ext uri="{FF2B5EF4-FFF2-40B4-BE49-F238E27FC236}">
                <a16:creationId xmlns:a16="http://schemas.microsoft.com/office/drawing/2014/main" id="{14B45F30-BC0B-BE2E-0054-CE91BDE70C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In the Qur’anic discourse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A3E94ADE-206C-1461-F629-529463323F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b="1" dirty="0">
              <a:latin typeface="Arial Narrow" panose="020B0604020202020204" pitchFamily="34" charset="0"/>
            </a:endParaRPr>
          </a:p>
          <a:p>
            <a:pPr>
              <a:defRPr/>
            </a:pPr>
            <a:endParaRPr lang="en-US" altLang="en-US" sz="2800" b="1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God commanded creation to honor human beings because of the miracle of the human intellect</a:t>
            </a:r>
            <a:r>
              <a:rPr lang="en-US" altLang="en-US" sz="2800" dirty="0">
                <a:latin typeface="Arial Narrow" panose="020B0604020202020204" pitchFamily="34" charset="0"/>
              </a:rPr>
              <a:t>—an expression of the abilities of the divine. 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>
            <a:extLst>
              <a:ext uri="{FF2B5EF4-FFF2-40B4-BE49-F238E27FC236}">
                <a16:creationId xmlns:a16="http://schemas.microsoft.com/office/drawing/2014/main" id="{BDA0C684-A910-FF19-885A-5DC095078C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 Narrow" panose="020B0604020202020204" pitchFamily="34" charset="0"/>
              </a:rPr>
              <a:t>Arguably, the fact that God honored</a:t>
            </a:r>
            <a:endParaRPr lang="en-US" altLang="en-US" b="1"/>
          </a:p>
        </p:txBody>
      </p:sp>
      <p:sp>
        <p:nvSpPr>
          <p:cNvPr id="67586" name="Content Placeholder 2">
            <a:extLst>
              <a:ext uri="{FF2B5EF4-FFF2-40B4-BE49-F238E27FC236}">
                <a16:creationId xmlns:a16="http://schemas.microsoft.com/office/drawing/2014/main" id="{1A0C7457-9C33-5F1B-C6E1-37E83F531A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 b="1">
                <a:latin typeface="Arial Narrow" panose="020B0604020202020204" pitchFamily="34" charset="0"/>
              </a:rPr>
              <a:t>the miracle of the human intellect and the human being as a symbol of divinity </a:t>
            </a:r>
            <a:r>
              <a:rPr lang="en-US" altLang="en-US" sz="2800">
                <a:latin typeface="Arial Narrow" panose="020B0604020202020204" pitchFamily="34" charset="0"/>
              </a:rPr>
              <a:t>is sufficient to justify a moral commitment to protecting and preserving the integrity and dignity of that symbol of divinity.</a:t>
            </a:r>
            <a:endParaRPr lang="en-US" altLang="en-US" sz="28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>
            <a:extLst>
              <a:ext uri="{FF2B5EF4-FFF2-40B4-BE49-F238E27FC236}">
                <a16:creationId xmlns:a16="http://schemas.microsoft.com/office/drawing/2014/main" id="{4A2BB9FB-B717-0F4A-0BF2-7138F37730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Democracy does not ensure justice</a:t>
            </a:r>
          </a:p>
        </p:txBody>
      </p:sp>
      <p:sp>
        <p:nvSpPr>
          <p:cNvPr id="68610" name="Content Placeholder 2">
            <a:extLst>
              <a:ext uri="{FF2B5EF4-FFF2-40B4-BE49-F238E27FC236}">
                <a16:creationId xmlns:a16="http://schemas.microsoft.com/office/drawing/2014/main" id="{41FA8612-276B-65A4-FBB5-B6A7139F49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latin typeface="Arial Narrow" panose="020B0604020202020204" pitchFamily="34" charset="0"/>
            </a:endParaRPr>
          </a:p>
          <a:p>
            <a:r>
              <a:rPr lang="en-US" altLang="en-US" b="1">
                <a:latin typeface="Arial Narrow" panose="020B0604020202020204" pitchFamily="34" charset="0"/>
              </a:rPr>
              <a:t>But it does establish a basis for pursuing justice </a:t>
            </a:r>
            <a:r>
              <a:rPr lang="en-US" altLang="en-US">
                <a:latin typeface="Arial Narrow" panose="020B0604020202020204" pitchFamily="34" charset="0"/>
              </a:rPr>
              <a:t>and thus for fulfilling a fundamental responsibility assigned by God to each of us.	</a:t>
            </a:r>
          </a:p>
          <a:p>
            <a:endParaRPr lang="en-US" altLang="en-US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947CB2FA-2D59-A9DD-8396-4A74E7253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God’s vicegerent does not share God’s perfection of judgment and will</a:t>
            </a:r>
          </a:p>
        </p:txBody>
      </p:sp>
      <p:sp>
        <p:nvSpPr>
          <p:cNvPr id="69634" name="Content Placeholder 2">
            <a:extLst>
              <a:ext uri="{FF2B5EF4-FFF2-40B4-BE49-F238E27FC236}">
                <a16:creationId xmlns:a16="http://schemas.microsoft.com/office/drawing/2014/main" id="{A663473D-ABD7-DD65-BDD6-290BFADC8F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 b="1">
                <a:latin typeface="Arial Narrow" panose="020B0604020202020204" pitchFamily="34" charset="0"/>
              </a:rPr>
              <a:t>A constitutional democracy acknowledges the errors </a:t>
            </a:r>
            <a:r>
              <a:rPr lang="en-US" altLang="en-US" sz="2800">
                <a:latin typeface="Arial Narrow" panose="020B0604020202020204" pitchFamily="34" charset="0"/>
              </a:rPr>
              <a:t>of judgment, temptations, and vices associated with human fallibility </a:t>
            </a:r>
          </a:p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It enshrines some basic moral standards in a constitutional document—</a:t>
            </a:r>
            <a:r>
              <a:rPr lang="en-US" altLang="en-US" sz="2800" b="1">
                <a:latin typeface="Arial Narrow" panose="020B0604020202020204" pitchFamily="34" charset="0"/>
              </a:rPr>
              <a:t>moral standards that express the dignity of individuals</a:t>
            </a:r>
            <a:r>
              <a:rPr lang="en-US" altLang="en-US" sz="2800">
                <a:latin typeface="Arial Narrow" panose="020B0604020202020204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5C734F52-ADC7-83D1-F571-535B84691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When human beings search for ways to approximate God’s beauty and justice,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D741C3E8-A2BA-A260-1815-CE0958C807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dirty="0">
                <a:latin typeface="Arial Narrow" panose="020B0604020202020204" pitchFamily="34" charset="0"/>
              </a:rPr>
              <a:t>then, </a:t>
            </a:r>
            <a:r>
              <a:rPr lang="en-US" altLang="en-US" dirty="0">
                <a:highlight>
                  <a:srgbClr val="FF0000"/>
                </a:highlight>
                <a:latin typeface="Arial Narrow" panose="020B0604020202020204" pitchFamily="34" charset="0"/>
              </a:rPr>
              <a:t>they do not deny God’s sovereignty; they honor it. </a:t>
            </a:r>
          </a:p>
          <a:p>
            <a:pPr>
              <a:defRPr/>
            </a:pPr>
            <a:endParaRPr lang="en-US" altLang="en-US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dirty="0">
                <a:latin typeface="Arial Narrow" panose="020B0604020202020204" pitchFamily="34" charset="0"/>
              </a:rPr>
              <a:t>It is honored as well in the attempt to safeguard the moral values that reflect the attributes of the divine. </a:t>
            </a:r>
          </a:p>
          <a:p>
            <a:pPr>
              <a:defRPr/>
            </a:pPr>
            <a:endParaRPr lang="en-US" altLang="en-US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>
            <a:extLst>
              <a:ext uri="{FF2B5EF4-FFF2-40B4-BE49-F238E27FC236}">
                <a16:creationId xmlns:a16="http://schemas.microsoft.com/office/drawing/2014/main" id="{5726B83E-7AD8-9849-25EF-32C2C068F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If we say that 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56785209-2C3E-9C51-9140-98490758DE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b="1" dirty="0">
                <a:latin typeface="Arial Narrow" panose="020B0604020202020204" pitchFamily="34" charset="0"/>
              </a:rPr>
              <a:t>The only legitimate source of law is the divine text </a:t>
            </a:r>
            <a:r>
              <a:rPr lang="en-US" altLang="en-US" sz="2800" dirty="0">
                <a:latin typeface="Arial Narrow" panose="020B0604020202020204" pitchFamily="34" charset="0"/>
              </a:rPr>
              <a:t>and </a:t>
            </a:r>
            <a:r>
              <a:rPr lang="en-US" altLang="en-US" sz="2800" b="1" dirty="0">
                <a:latin typeface="Arial Narrow" panose="020B0604020202020204" pitchFamily="34" charset="0"/>
              </a:rPr>
              <a:t>that human experience and intellect are irrelevant to the pursuit of the divine will</a:t>
            </a:r>
            <a:r>
              <a:rPr lang="en-US" altLang="en-US" sz="2800" dirty="0">
                <a:latin typeface="Arial Narrow" panose="020B0604020202020204" pitchFamily="34" charset="0"/>
              </a:rPr>
              <a:t>, </a:t>
            </a:r>
            <a:r>
              <a:rPr lang="en-US" altLang="en-US" sz="2800" dirty="0">
                <a:highlight>
                  <a:srgbClr val="FF0000"/>
                </a:highlight>
                <a:latin typeface="Arial Narrow" panose="020B0604020202020204" pitchFamily="34" charset="0"/>
              </a:rPr>
              <a:t>then divine sovereignty will always stand as an instrument of authoritarianism and an obstacle to democracy. 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 Narrow" panose="020B0604020202020204" pitchFamily="34" charset="0"/>
              </a:rPr>
              <a:t>But that authoritarian view denigrates God’s sovereignty.</a:t>
            </a:r>
          </a:p>
          <a:p>
            <a:pPr>
              <a:defRPr/>
            </a:pPr>
            <a:endParaRPr lang="en-US" altLang="en-US" sz="2800" dirty="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4649723A-18C8-E2D5-F743-D476D95080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Muslims today 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311298AB-F14C-797E-77EE-0ABD04FEDB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1828800"/>
            <a:ext cx="8001000" cy="4267200"/>
          </a:xfrm>
        </p:spPr>
        <p:txBody>
          <a:bodyPr/>
          <a:lstStyle/>
          <a:p>
            <a:endParaRPr lang="en-US" altLang="en-US">
              <a:latin typeface="Arial Narrow" panose="020B0604020202020204" pitchFamily="34" charset="0"/>
            </a:endParaRPr>
          </a:p>
          <a:p>
            <a:r>
              <a:rPr lang="en-US" altLang="en-US">
                <a:latin typeface="Arial Narrow" panose="020B0604020202020204" pitchFamily="34" charset="0"/>
              </a:rPr>
              <a:t>ought to endorse </a:t>
            </a:r>
            <a:r>
              <a:rPr lang="en-US" altLang="en-US" b="1">
                <a:latin typeface="Arial Narrow" panose="020B0604020202020204" pitchFamily="34" charset="0"/>
              </a:rPr>
              <a:t>the form of government that is most effective in helping them promote these values</a:t>
            </a:r>
            <a:r>
              <a:rPr lang="en-US" altLang="en-US">
                <a:latin typeface="Arial Narrow" panose="020B0604020202020204" pitchFamily="34" charset="0"/>
              </a:rPr>
              <a:t>. </a:t>
            </a:r>
          </a:p>
          <a:p>
            <a:endParaRPr lang="en-US" altLang="en-US">
              <a:latin typeface="Arial Narrow" panose="020B0604020202020204" pitchFamily="34" charset="0"/>
            </a:endParaRPr>
          </a:p>
        </p:txBody>
      </p:sp>
      <p:pic>
        <p:nvPicPr>
          <p:cNvPr id="20483" name="Picture 1">
            <a:extLst>
              <a:ext uri="{FF2B5EF4-FFF2-40B4-BE49-F238E27FC236}">
                <a16:creationId xmlns:a16="http://schemas.microsoft.com/office/drawing/2014/main" id="{227B95DD-C232-9561-89FF-500C120FA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429000"/>
            <a:ext cx="34925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49D0030C-A8C8-E52F-E8A7-5FE9A6E746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Constitutional democracy 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A357F3CC-3C31-57DF-C9EC-014129788F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1905000"/>
            <a:ext cx="8001000" cy="4267200"/>
          </a:xfrm>
        </p:spPr>
        <p:txBody>
          <a:bodyPr/>
          <a:lstStyle/>
          <a:p>
            <a:endParaRPr lang="en-US" altLang="en-US" sz="2800">
              <a:latin typeface="Arial Narrow" panose="020B0604020202020204" pitchFamily="34" charset="0"/>
            </a:endParaRPr>
          </a:p>
          <a:p>
            <a:r>
              <a:rPr lang="en-US" altLang="en-US" sz="2800">
                <a:latin typeface="Arial Narrow" panose="020B0604020202020204" pitchFamily="34" charset="0"/>
              </a:rPr>
              <a:t>that protects </a:t>
            </a:r>
            <a:r>
              <a:rPr lang="en-US" altLang="en-US" sz="2800" b="1">
                <a:latin typeface="Arial Narrow" panose="020B0604020202020204" pitchFamily="34" charset="0"/>
              </a:rPr>
              <a:t>basic individual rights</a:t>
            </a:r>
            <a:r>
              <a:rPr lang="en-US" altLang="en-US" sz="2800">
                <a:latin typeface="Arial Narrow" panose="020B0604020202020204" pitchFamily="34" charset="0"/>
              </a:rPr>
              <a:t>—is that form. </a:t>
            </a:r>
          </a:p>
        </p:txBody>
      </p:sp>
      <p:pic>
        <p:nvPicPr>
          <p:cNvPr id="21507" name="Picture 1">
            <a:extLst>
              <a:ext uri="{FF2B5EF4-FFF2-40B4-BE49-F238E27FC236}">
                <a16:creationId xmlns:a16="http://schemas.microsoft.com/office/drawing/2014/main" id="{A91BF41D-69BE-371C-D87B-129DFC0BC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048000"/>
            <a:ext cx="3810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CE07C95D-5D42-84C3-F8EA-19CCD79C54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In asserting the supremacy of Shari‘ah,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2C11D-1141-9083-AAD5-87BC8938A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r>
              <a:rPr lang="en-US" sz="2800" dirty="0">
                <a:latin typeface="Arial Narrow"/>
                <a:cs typeface="Arial Narrow"/>
              </a:rPr>
              <a:t>Muslim scholars typically were arguing that </a:t>
            </a:r>
            <a:r>
              <a:rPr lang="en-US" sz="2800" b="1" dirty="0">
                <a:latin typeface="Arial Narrow"/>
                <a:cs typeface="Arial Narrow"/>
              </a:rPr>
              <a:t>its positive commandments,</a:t>
            </a:r>
            <a:r>
              <a:rPr lang="en-US" sz="2800" dirty="0">
                <a:latin typeface="Arial Narrow"/>
                <a:cs typeface="Arial Narrow"/>
              </a:rPr>
              <a:t> such as punishment for adultery or the drinking of alcohol, </a:t>
            </a:r>
            <a:r>
              <a:rPr lang="en-US" sz="2800" b="1" dirty="0">
                <a:latin typeface="Arial Narrow"/>
                <a:cs typeface="Arial Narrow"/>
              </a:rPr>
              <a:t>ought to be honored by the government.</a:t>
            </a:r>
            <a:r>
              <a:rPr lang="en-US" sz="2800" dirty="0">
                <a:latin typeface="Arial Narrow"/>
                <a:cs typeface="Arial Narrow"/>
              </a:rPr>
              <a:t>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800" dirty="0">
              <a:latin typeface="Arial Narrow"/>
              <a:cs typeface="Arial Narrow"/>
            </a:endParaRPr>
          </a:p>
          <a:p>
            <a:pPr>
              <a:buFont typeface="Wingdings" charset="0"/>
              <a:buChar char="o"/>
              <a:defRPr/>
            </a:pPr>
            <a:endParaRPr lang="en-US" sz="28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59134AA3-B333-6D0D-9A6D-BC86EC0A79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 Narrow" panose="020B0604020202020204" pitchFamily="34" charset="0"/>
              </a:rPr>
              <a:t>But does the government administered Shari’ah guarantee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F106824F-EFAC-D5B1-D554-54726F2CFD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  <a:p>
            <a:endParaRPr lang="en-US" altLang="en-US"/>
          </a:p>
          <a:p>
            <a:r>
              <a:rPr lang="en-US" altLang="en-US" sz="2800">
                <a:latin typeface="Arial Narrow" panose="020B0604020202020204" pitchFamily="34" charset="0"/>
              </a:rPr>
              <a:t>a just society?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">
      <a:dk1>
        <a:srgbClr val="000000"/>
      </a:dk1>
      <a:lt1>
        <a:srgbClr val="73F34D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BCF8B2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2004:Templates:Presentations:Designs:Profile</Template>
  <TotalTime>46980</TotalTime>
  <Words>2021</Words>
  <Application>Microsoft Macintosh PowerPoint</Application>
  <PresentationFormat>On-screen Show (4:3)</PresentationFormat>
  <Paragraphs>288</Paragraphs>
  <Slides>55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0" baseType="lpstr">
      <vt:lpstr>Abadi MT Condensed Light</vt:lpstr>
      <vt:lpstr>Arial</vt:lpstr>
      <vt:lpstr>Arial Narrow</vt:lpstr>
      <vt:lpstr>Wingdings</vt:lpstr>
      <vt:lpstr>Profile</vt:lpstr>
      <vt:lpstr>Khaled Abou El Fadl:  Islam and the Challenge of Democracy </vt:lpstr>
      <vt:lpstr>The Qur’an itself did not specify a particular form of government</vt:lpstr>
      <vt:lpstr>Islamic political thought contains a range of interpretive traditions</vt:lpstr>
      <vt:lpstr>Although the Qur’an itself did not specify a particular form of government</vt:lpstr>
      <vt:lpstr>Three values are of particular importance: </vt:lpstr>
      <vt:lpstr>Muslims today </vt:lpstr>
      <vt:lpstr>Constitutional democracy </vt:lpstr>
      <vt:lpstr>In asserting the supremacy of Shari‘ah, </vt:lpstr>
      <vt:lpstr>But does the government administered Shari’ah guarantee</vt:lpstr>
      <vt:lpstr>Divine justice and divine law:</vt:lpstr>
      <vt:lpstr>If the divine law is prior to divine justice (literalists or purists)</vt:lpstr>
      <vt:lpstr>But if we instead accept primacy of justice over law </vt:lpstr>
      <vt:lpstr>What kind of government is preferred in a Muslim community?</vt:lpstr>
      <vt:lpstr>If we accept divine imperative of justice</vt:lpstr>
      <vt:lpstr>There is some evidence for this alternative conception of the rule of law</vt:lpstr>
      <vt:lpstr>In the pre-modern juristic literature</vt:lpstr>
      <vt:lpstr>Jurists discussed the limits to be placed on the lawmaking power of the state</vt:lpstr>
      <vt:lpstr>This conception of governance</vt:lpstr>
      <vt:lpstr>Is there a place for individual rights in Islamic law?</vt:lpstr>
      <vt:lpstr>The values that have been asserted by Muslim jurists</vt:lpstr>
      <vt:lpstr>Example:</vt:lpstr>
      <vt:lpstr>Additional examples of protections of individuals </vt:lpstr>
      <vt:lpstr>Many jurists</vt:lpstr>
      <vt:lpstr>Muslim jurists also condemned the use of torture</vt:lpstr>
      <vt:lpstr>The major difference from the Western notion of human rights</vt:lpstr>
      <vt:lpstr>Muslim jurists</vt:lpstr>
      <vt:lpstr>To shift paradigms </vt:lpstr>
      <vt:lpstr>Literalists (Puritans) claim that…</vt:lpstr>
      <vt:lpstr>The commitment to human rights </vt:lpstr>
      <vt:lpstr>The set of rights recognized as immutable</vt:lpstr>
      <vt:lpstr>The greatest barrier to the development of individual rights in Islam</vt:lpstr>
      <vt:lpstr>A primacy of collectivist and duty-based perspectives in Islam</vt:lpstr>
      <vt:lpstr>But the notion of individual rights</vt:lpstr>
      <vt:lpstr>This is why the Qur’an asserts that </vt:lpstr>
      <vt:lpstr>To conclude:</vt:lpstr>
      <vt:lpstr>There can be no democracy in Islam</vt:lpstr>
      <vt:lpstr>But the potential is certainly there:</vt:lpstr>
      <vt:lpstr>Why should Muslims move in the direction of democratic rule?</vt:lpstr>
      <vt:lpstr>El Fadl’s central argument: </vt:lpstr>
      <vt:lpstr>By assigning equal political rights to all adults</vt:lpstr>
      <vt:lpstr>El Fadl</vt:lpstr>
      <vt:lpstr>The requirement of accountability:  </vt:lpstr>
      <vt:lpstr>This requirement of accountability is consistent with the imperative of justice in Islam</vt:lpstr>
      <vt:lpstr>Democracy at least offers the possibility of redress through</vt:lpstr>
      <vt:lpstr>Literalists (Purists)</vt:lpstr>
      <vt:lpstr>Muslims, for whom Islam is the authoritative frame of reference</vt:lpstr>
      <vt:lpstr>How can the higher law of Shari‘ah, founded on God’s sovereignty</vt:lpstr>
      <vt:lpstr>Claims about God’s sovereignty</vt:lpstr>
      <vt:lpstr>But what if God does not seek to regulate all human affairs</vt:lpstr>
      <vt:lpstr>In the Qur’anic discourse</vt:lpstr>
      <vt:lpstr>Arguably, the fact that God honored</vt:lpstr>
      <vt:lpstr>Democracy does not ensure justice</vt:lpstr>
      <vt:lpstr>God’s vicegerent does not share God’s perfection of judgment and will</vt:lpstr>
      <vt:lpstr>When human beings search for ways to approximate God’s beauty and justice,</vt:lpstr>
      <vt:lpstr>If we say that </vt:lpstr>
    </vt:vector>
  </TitlesOfParts>
  <Company>University of California Irvine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 and DEMOCRACY</dc:title>
  <dc:creator>Bojan Petrovic</dc:creator>
  <cp:lastModifiedBy>Bojan Petrovic</cp:lastModifiedBy>
  <cp:revision>325</cp:revision>
  <dcterms:created xsi:type="dcterms:W3CDTF">2012-05-17T23:27:03Z</dcterms:created>
  <dcterms:modified xsi:type="dcterms:W3CDTF">2024-10-29T14:56:12Z</dcterms:modified>
</cp:coreProperties>
</file>