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1"/>
  </p:notesMasterIdLst>
  <p:sldIdLst>
    <p:sldId id="485" r:id="rId3"/>
    <p:sldId id="555" r:id="rId4"/>
    <p:sldId id="440" r:id="rId5"/>
    <p:sldId id="441" r:id="rId6"/>
    <p:sldId id="495" r:id="rId7"/>
    <p:sldId id="496" r:id="rId8"/>
    <p:sldId id="508" r:id="rId9"/>
    <p:sldId id="549" r:id="rId10"/>
    <p:sldId id="547" r:id="rId11"/>
    <p:sldId id="558" r:id="rId12"/>
    <p:sldId id="548" r:id="rId13"/>
    <p:sldId id="553" r:id="rId14"/>
    <p:sldId id="551" r:id="rId15"/>
    <p:sldId id="552" r:id="rId16"/>
    <p:sldId id="559" r:id="rId17"/>
    <p:sldId id="560" r:id="rId18"/>
    <p:sldId id="506" r:id="rId19"/>
    <p:sldId id="502" r:id="rId20"/>
    <p:sldId id="491" r:id="rId21"/>
    <p:sldId id="490" r:id="rId22"/>
    <p:sldId id="492" r:id="rId23"/>
    <p:sldId id="493" r:id="rId24"/>
    <p:sldId id="494" r:id="rId25"/>
    <p:sldId id="486" r:id="rId26"/>
    <p:sldId id="487" r:id="rId27"/>
    <p:sldId id="488" r:id="rId28"/>
    <p:sldId id="489" r:id="rId29"/>
    <p:sldId id="56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y Leidich" initials="GL" lastIdx="1" clrIdx="0">
    <p:extLst>
      <p:ext uri="{19B8F6BF-5375-455C-9EA6-DF929625EA0E}">
        <p15:presenceInfo xmlns:p15="http://schemas.microsoft.com/office/powerpoint/2012/main" userId="b341763da23e9b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F9D38-8571-4B9A-B33D-B9E35B882EA6}" v="17" dt="2021-02-09T17:51:35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Leidich" userId="b341763da23e9b00" providerId="LiveId" clId="{427F9D38-8571-4B9A-B33D-B9E35B882EA6}"/>
    <pc:docChg chg="custSel addSld delSld modSld">
      <pc:chgData name="Gary Leidich" userId="b341763da23e9b00" providerId="LiveId" clId="{427F9D38-8571-4B9A-B33D-B9E35B882EA6}" dt="2021-02-09T20:34:21.727" v="1763" actId="1076"/>
      <pc:docMkLst>
        <pc:docMk/>
      </pc:docMkLst>
      <pc:sldChg chg="modSp del mod">
        <pc:chgData name="Gary Leidich" userId="b341763da23e9b00" providerId="LiveId" clId="{427F9D38-8571-4B9A-B33D-B9E35B882EA6}" dt="2021-02-09T17:41:44.847" v="1460" actId="2696"/>
        <pc:sldMkLst>
          <pc:docMk/>
          <pc:sldMk cId="2742107470" sldId="292"/>
        </pc:sldMkLst>
        <pc:spChg chg="mod">
          <ac:chgData name="Gary Leidich" userId="b341763da23e9b00" providerId="LiveId" clId="{427F9D38-8571-4B9A-B33D-B9E35B882EA6}" dt="2021-02-09T17:37:33.458" v="1350" actId="27636"/>
          <ac:spMkLst>
            <pc:docMk/>
            <pc:sldMk cId="2742107470" sldId="292"/>
            <ac:spMk id="3" creationId="{00000000-0000-0000-0000-000000000000}"/>
          </ac:spMkLst>
        </pc:spChg>
      </pc:sldChg>
      <pc:sldChg chg="modSp del mod">
        <pc:chgData name="Gary Leidich" userId="b341763da23e9b00" providerId="LiveId" clId="{427F9D38-8571-4B9A-B33D-B9E35B882EA6}" dt="2021-02-09T16:46:38.092" v="120" actId="2696"/>
        <pc:sldMkLst>
          <pc:docMk/>
          <pc:sldMk cId="427021903" sldId="423"/>
        </pc:sldMkLst>
        <pc:spChg chg="mod">
          <ac:chgData name="Gary Leidich" userId="b341763da23e9b00" providerId="LiveId" clId="{427F9D38-8571-4B9A-B33D-B9E35B882EA6}" dt="2021-02-09T16:35:42.402" v="7" actId="255"/>
          <ac:spMkLst>
            <pc:docMk/>
            <pc:sldMk cId="427021903" sldId="423"/>
            <ac:spMk id="10246" creationId="{00000000-0000-0000-0000-000000000000}"/>
          </ac:spMkLst>
        </pc:spChg>
      </pc:sldChg>
      <pc:sldChg chg="modSp mod">
        <pc:chgData name="Gary Leidich" userId="b341763da23e9b00" providerId="LiveId" clId="{427F9D38-8571-4B9A-B33D-B9E35B882EA6}" dt="2021-02-09T20:33:15.663" v="1751" actId="20577"/>
        <pc:sldMkLst>
          <pc:docMk/>
          <pc:sldMk cId="536671177" sldId="486"/>
        </pc:sldMkLst>
        <pc:spChg chg="mod">
          <ac:chgData name="Gary Leidich" userId="b341763da23e9b00" providerId="LiveId" clId="{427F9D38-8571-4B9A-B33D-B9E35B882EA6}" dt="2021-02-09T20:32:49.231" v="1730" actId="27636"/>
          <ac:spMkLst>
            <pc:docMk/>
            <pc:sldMk cId="536671177" sldId="486"/>
            <ac:spMk id="2" creationId="{D727F232-AEFC-4BA3-80A0-3FF5F9F22EC8}"/>
          </ac:spMkLst>
        </pc:spChg>
        <pc:spChg chg="mod">
          <ac:chgData name="Gary Leidich" userId="b341763da23e9b00" providerId="LiveId" clId="{427F9D38-8571-4B9A-B33D-B9E35B882EA6}" dt="2021-02-09T20:32:35.636" v="1728" actId="6549"/>
          <ac:spMkLst>
            <pc:docMk/>
            <pc:sldMk cId="536671177" sldId="486"/>
            <ac:spMk id="3" creationId="{978A82AF-4B60-4099-8EFE-FB840D0BC29C}"/>
          </ac:spMkLst>
        </pc:spChg>
        <pc:spChg chg="mod">
          <ac:chgData name="Gary Leidich" userId="b341763da23e9b00" providerId="LiveId" clId="{427F9D38-8571-4B9A-B33D-B9E35B882EA6}" dt="2021-02-09T20:33:15.663" v="1751" actId="20577"/>
          <ac:spMkLst>
            <pc:docMk/>
            <pc:sldMk cId="536671177" sldId="486"/>
            <ac:spMk id="4" creationId="{92A4C8D7-A376-490E-A01C-840EF6030183}"/>
          </ac:spMkLst>
        </pc:spChg>
      </pc:sldChg>
      <pc:sldChg chg="modSp mod">
        <pc:chgData name="Gary Leidich" userId="b341763da23e9b00" providerId="LiveId" clId="{427F9D38-8571-4B9A-B33D-B9E35B882EA6}" dt="2021-02-09T20:33:49.884" v="1756" actId="20577"/>
        <pc:sldMkLst>
          <pc:docMk/>
          <pc:sldMk cId="1138256435" sldId="487"/>
        </pc:sldMkLst>
        <pc:spChg chg="mod">
          <ac:chgData name="Gary Leidich" userId="b341763da23e9b00" providerId="LiveId" clId="{427F9D38-8571-4B9A-B33D-B9E35B882EA6}" dt="2021-02-09T20:33:49.884" v="1756" actId="20577"/>
          <ac:spMkLst>
            <pc:docMk/>
            <pc:sldMk cId="1138256435" sldId="487"/>
            <ac:spMk id="3" creationId="{FB379904-88B8-47D9-B3CA-CCB855E9B190}"/>
          </ac:spMkLst>
        </pc:spChg>
        <pc:spChg chg="mod">
          <ac:chgData name="Gary Leidich" userId="b341763da23e9b00" providerId="LiveId" clId="{427F9D38-8571-4B9A-B33D-B9E35B882EA6}" dt="2021-02-09T17:19:49.299" v="785" actId="20577"/>
          <ac:spMkLst>
            <pc:docMk/>
            <pc:sldMk cId="1138256435" sldId="487"/>
            <ac:spMk id="10" creationId="{2AD63DC7-BB01-487A-A406-CFA96C3D5281}"/>
          </ac:spMkLst>
        </pc:spChg>
        <pc:graphicFrameChg chg="mod modGraphic">
          <ac:chgData name="Gary Leidich" userId="b341763da23e9b00" providerId="LiveId" clId="{427F9D38-8571-4B9A-B33D-B9E35B882EA6}" dt="2021-02-09T20:33:25.685" v="1752" actId="1076"/>
          <ac:graphicFrameMkLst>
            <pc:docMk/>
            <pc:sldMk cId="1138256435" sldId="487"/>
            <ac:graphicFrameMk id="8" creationId="{37CCC4C8-3538-4420-B6F8-BDC61B99D728}"/>
          </ac:graphicFrameMkLst>
        </pc:graphicFrameChg>
      </pc:sldChg>
      <pc:sldChg chg="modSp mod">
        <pc:chgData name="Gary Leidich" userId="b341763da23e9b00" providerId="LiveId" clId="{427F9D38-8571-4B9A-B33D-B9E35B882EA6}" dt="2021-02-09T20:34:21.727" v="1763" actId="1076"/>
        <pc:sldMkLst>
          <pc:docMk/>
          <pc:sldMk cId="4064743055" sldId="488"/>
        </pc:sldMkLst>
        <pc:spChg chg="mod">
          <ac:chgData name="Gary Leidich" userId="b341763da23e9b00" providerId="LiveId" clId="{427F9D38-8571-4B9A-B33D-B9E35B882EA6}" dt="2021-02-09T17:35:24.291" v="1347" actId="1076"/>
          <ac:spMkLst>
            <pc:docMk/>
            <pc:sldMk cId="4064743055" sldId="488"/>
            <ac:spMk id="2" creationId="{6F3A3B21-56AC-468F-97BC-03A43155F0F5}"/>
          </ac:spMkLst>
        </pc:spChg>
        <pc:spChg chg="mod">
          <ac:chgData name="Gary Leidich" userId="b341763da23e9b00" providerId="LiveId" clId="{427F9D38-8571-4B9A-B33D-B9E35B882EA6}" dt="2021-02-09T20:34:21.727" v="1763" actId="1076"/>
          <ac:spMkLst>
            <pc:docMk/>
            <pc:sldMk cId="4064743055" sldId="488"/>
            <ac:spMk id="3" creationId="{FB379904-88B8-47D9-B3CA-CCB855E9B190}"/>
          </ac:spMkLst>
        </pc:spChg>
        <pc:spChg chg="mod">
          <ac:chgData name="Gary Leidich" userId="b341763da23e9b00" providerId="LiveId" clId="{427F9D38-8571-4B9A-B33D-B9E35B882EA6}" dt="2021-02-09T17:24:25.861" v="1023" actId="14100"/>
          <ac:spMkLst>
            <pc:docMk/>
            <pc:sldMk cId="4064743055" sldId="488"/>
            <ac:spMk id="10" creationId="{2AD63DC7-BB01-487A-A406-CFA96C3D5281}"/>
          </ac:spMkLst>
        </pc:spChg>
        <pc:graphicFrameChg chg="modGraphic">
          <ac:chgData name="Gary Leidich" userId="b341763da23e9b00" providerId="LiveId" clId="{427F9D38-8571-4B9A-B33D-B9E35B882EA6}" dt="2021-02-09T17:31:44.410" v="1286" actId="6549"/>
          <ac:graphicFrameMkLst>
            <pc:docMk/>
            <pc:sldMk cId="4064743055" sldId="488"/>
            <ac:graphicFrameMk id="5" creationId="{442BD30C-F339-4266-AA7E-63BED79F445B}"/>
          </ac:graphicFrameMkLst>
        </pc:graphicFrameChg>
      </pc:sldChg>
      <pc:sldChg chg="modSp mod">
        <pc:chgData name="Gary Leidich" userId="b341763da23e9b00" providerId="LiveId" clId="{427F9D38-8571-4B9A-B33D-B9E35B882EA6}" dt="2021-02-09T17:48:29.424" v="1677" actId="20577"/>
        <pc:sldMkLst>
          <pc:docMk/>
          <pc:sldMk cId="1929002947" sldId="489"/>
        </pc:sldMkLst>
        <pc:spChg chg="mod">
          <ac:chgData name="Gary Leidich" userId="b341763da23e9b00" providerId="LiveId" clId="{427F9D38-8571-4B9A-B33D-B9E35B882EA6}" dt="2021-02-09T17:48:29.424" v="1677" actId="20577"/>
          <ac:spMkLst>
            <pc:docMk/>
            <pc:sldMk cId="1929002947" sldId="489"/>
            <ac:spMk id="2" creationId="{BFE0D5C4-3B11-4D96-9F73-A76DD0ADEA02}"/>
          </ac:spMkLst>
        </pc:spChg>
        <pc:spChg chg="mod">
          <ac:chgData name="Gary Leidich" userId="b341763da23e9b00" providerId="LiveId" clId="{427F9D38-8571-4B9A-B33D-B9E35B882EA6}" dt="2021-02-09T17:48:07.594" v="1638" actId="255"/>
          <ac:spMkLst>
            <pc:docMk/>
            <pc:sldMk cId="1929002947" sldId="489"/>
            <ac:spMk id="3" creationId="{3220ABD5-8F21-4760-92EB-B23A4ABA1175}"/>
          </ac:spMkLst>
        </pc:spChg>
      </pc:sldChg>
      <pc:sldChg chg="modSp mod">
        <pc:chgData name="Gary Leidich" userId="b341763da23e9b00" providerId="LiveId" clId="{427F9D38-8571-4B9A-B33D-B9E35B882EA6}" dt="2021-02-09T17:35:47.890" v="1349" actId="255"/>
        <pc:sldMkLst>
          <pc:docMk/>
          <pc:sldMk cId="3894540197" sldId="490"/>
        </pc:sldMkLst>
        <pc:spChg chg="mod">
          <ac:chgData name="Gary Leidich" userId="b341763da23e9b00" providerId="LiveId" clId="{427F9D38-8571-4B9A-B33D-B9E35B882EA6}" dt="2021-02-09T17:35:47.890" v="1349" actId="255"/>
          <ac:spMkLst>
            <pc:docMk/>
            <pc:sldMk cId="3894540197" sldId="490"/>
            <ac:spMk id="2" creationId="{2E031278-0CF7-42B3-9442-79F380DF6733}"/>
          </ac:spMkLst>
        </pc:spChg>
      </pc:sldChg>
      <pc:sldChg chg="modSp mod">
        <pc:chgData name="Gary Leidich" userId="b341763da23e9b00" providerId="LiveId" clId="{427F9D38-8571-4B9A-B33D-B9E35B882EA6}" dt="2021-02-09T17:45:48.813" v="1572" actId="255"/>
        <pc:sldMkLst>
          <pc:docMk/>
          <pc:sldMk cId="2742075243" sldId="491"/>
        </pc:sldMkLst>
        <pc:spChg chg="mod">
          <ac:chgData name="Gary Leidich" userId="b341763da23e9b00" providerId="LiveId" clId="{427F9D38-8571-4B9A-B33D-B9E35B882EA6}" dt="2021-02-09T17:45:48.813" v="1572" actId="255"/>
          <ac:spMkLst>
            <pc:docMk/>
            <pc:sldMk cId="2742075243" sldId="491"/>
            <ac:spMk id="2" creationId="{50CB5C3C-D15D-4CA8-A514-7B46DD155361}"/>
          </ac:spMkLst>
        </pc:spChg>
      </pc:sldChg>
      <pc:sldChg chg="modSp mod">
        <pc:chgData name="Gary Leidich" userId="b341763da23e9b00" providerId="LiveId" clId="{427F9D38-8571-4B9A-B33D-B9E35B882EA6}" dt="2021-02-09T17:46:02.772" v="1573" actId="255"/>
        <pc:sldMkLst>
          <pc:docMk/>
          <pc:sldMk cId="1324396642" sldId="492"/>
        </pc:sldMkLst>
        <pc:spChg chg="mod">
          <ac:chgData name="Gary Leidich" userId="b341763da23e9b00" providerId="LiveId" clId="{427F9D38-8571-4B9A-B33D-B9E35B882EA6}" dt="2021-02-09T17:46:02.772" v="1573" actId="255"/>
          <ac:spMkLst>
            <pc:docMk/>
            <pc:sldMk cId="1324396642" sldId="492"/>
            <ac:spMk id="2" creationId="{5435D805-A656-4C69-B008-D6788C337DF5}"/>
          </ac:spMkLst>
        </pc:spChg>
      </pc:sldChg>
      <pc:sldChg chg="modSp mod">
        <pc:chgData name="Gary Leidich" userId="b341763da23e9b00" providerId="LiveId" clId="{427F9D38-8571-4B9A-B33D-B9E35B882EA6}" dt="2021-02-09T17:46:10.427" v="1574" actId="255"/>
        <pc:sldMkLst>
          <pc:docMk/>
          <pc:sldMk cId="2194967778" sldId="493"/>
        </pc:sldMkLst>
        <pc:spChg chg="mod">
          <ac:chgData name="Gary Leidich" userId="b341763da23e9b00" providerId="LiveId" clId="{427F9D38-8571-4B9A-B33D-B9E35B882EA6}" dt="2021-02-09T17:46:10.427" v="1574" actId="255"/>
          <ac:spMkLst>
            <pc:docMk/>
            <pc:sldMk cId="2194967778" sldId="493"/>
            <ac:spMk id="2" creationId="{9020C2D7-BB17-420B-AAC4-932FF3B64184}"/>
          </ac:spMkLst>
        </pc:spChg>
      </pc:sldChg>
      <pc:sldChg chg="del">
        <pc:chgData name="Gary Leidich" userId="b341763da23e9b00" providerId="LiveId" clId="{427F9D38-8571-4B9A-B33D-B9E35B882EA6}" dt="2021-02-09T16:38:24.424" v="81" actId="2696"/>
        <pc:sldMkLst>
          <pc:docMk/>
          <pc:sldMk cId="1977821648" sldId="497"/>
        </pc:sldMkLst>
      </pc:sldChg>
      <pc:sldChg chg="modSp del mod">
        <pc:chgData name="Gary Leidich" userId="b341763da23e9b00" providerId="LiveId" clId="{427F9D38-8571-4B9A-B33D-B9E35B882EA6}" dt="2021-02-09T17:41:41.823" v="1459" actId="2696"/>
        <pc:sldMkLst>
          <pc:docMk/>
          <pc:sldMk cId="2299202181" sldId="498"/>
        </pc:sldMkLst>
        <pc:spChg chg="mod">
          <ac:chgData name="Gary Leidich" userId="b341763da23e9b00" providerId="LiveId" clId="{427F9D38-8571-4B9A-B33D-B9E35B882EA6}" dt="2021-02-09T16:43:33.644" v="116" actId="255"/>
          <ac:spMkLst>
            <pc:docMk/>
            <pc:sldMk cId="2299202181" sldId="498"/>
            <ac:spMk id="2" creationId="{00000000-0000-0000-0000-000000000000}"/>
          </ac:spMkLst>
        </pc:spChg>
      </pc:sldChg>
      <pc:sldChg chg="del">
        <pc:chgData name="Gary Leidich" userId="b341763da23e9b00" providerId="LiveId" clId="{427F9D38-8571-4B9A-B33D-B9E35B882EA6}" dt="2021-02-09T16:37:58.474" v="80" actId="2696"/>
        <pc:sldMkLst>
          <pc:docMk/>
          <pc:sldMk cId="3987447007" sldId="499"/>
        </pc:sldMkLst>
      </pc:sldChg>
      <pc:sldChg chg="del">
        <pc:chgData name="Gary Leidich" userId="b341763da23e9b00" providerId="LiveId" clId="{427F9D38-8571-4B9A-B33D-B9E35B882EA6}" dt="2021-02-09T16:41:29.446" v="113" actId="2696"/>
        <pc:sldMkLst>
          <pc:docMk/>
          <pc:sldMk cId="2421184531" sldId="500"/>
        </pc:sldMkLst>
      </pc:sldChg>
      <pc:sldChg chg="modSp mod">
        <pc:chgData name="Gary Leidich" userId="b341763da23e9b00" providerId="LiveId" clId="{427F9D38-8571-4B9A-B33D-B9E35B882EA6}" dt="2021-02-09T16:52:46.166" v="165" actId="20577"/>
        <pc:sldMkLst>
          <pc:docMk/>
          <pc:sldMk cId="588525044" sldId="502"/>
        </pc:sldMkLst>
        <pc:spChg chg="mod">
          <ac:chgData name="Gary Leidich" userId="b341763da23e9b00" providerId="LiveId" clId="{427F9D38-8571-4B9A-B33D-B9E35B882EA6}" dt="2021-02-09T16:52:46.166" v="165" actId="20577"/>
          <ac:spMkLst>
            <pc:docMk/>
            <pc:sldMk cId="588525044" sldId="502"/>
            <ac:spMk id="2" creationId="{1436C5B4-97A7-4809-9E9F-8F2EDEE004AF}"/>
          </ac:spMkLst>
        </pc:spChg>
      </pc:sldChg>
      <pc:sldChg chg="modSp mod">
        <pc:chgData name="Gary Leidich" userId="b341763da23e9b00" providerId="LiveId" clId="{427F9D38-8571-4B9A-B33D-B9E35B882EA6}" dt="2021-02-09T20:29:49.457" v="1679" actId="6549"/>
        <pc:sldMkLst>
          <pc:docMk/>
          <pc:sldMk cId="3022215817" sldId="547"/>
        </pc:sldMkLst>
        <pc:spChg chg="mod">
          <ac:chgData name="Gary Leidich" userId="b341763da23e9b00" providerId="LiveId" clId="{427F9D38-8571-4B9A-B33D-B9E35B882EA6}" dt="2021-02-09T20:29:49.457" v="1679" actId="6549"/>
          <ac:spMkLst>
            <pc:docMk/>
            <pc:sldMk cId="3022215817" sldId="547"/>
            <ac:spMk id="2" creationId="{CCAA062E-7297-4445-90ED-FCD3539C7C0D}"/>
          </ac:spMkLst>
        </pc:spChg>
        <pc:picChg chg="mod">
          <ac:chgData name="Gary Leidich" userId="b341763da23e9b00" providerId="LiveId" clId="{427F9D38-8571-4B9A-B33D-B9E35B882EA6}" dt="2021-02-09T16:43:50.317" v="119" actId="14100"/>
          <ac:picMkLst>
            <pc:docMk/>
            <pc:sldMk cId="3022215817" sldId="547"/>
            <ac:picMk id="3" creationId="{B3E4D91D-CB91-45E9-A018-B3B3645C21F1}"/>
          </ac:picMkLst>
        </pc:picChg>
      </pc:sldChg>
      <pc:sldChg chg="modSp mod">
        <pc:chgData name="Gary Leidich" userId="b341763da23e9b00" providerId="LiveId" clId="{427F9D38-8571-4B9A-B33D-B9E35B882EA6}" dt="2021-02-09T16:41:35.654" v="115" actId="6549"/>
        <pc:sldMkLst>
          <pc:docMk/>
          <pc:sldMk cId="2048772933" sldId="548"/>
        </pc:sldMkLst>
        <pc:spChg chg="mod">
          <ac:chgData name="Gary Leidich" userId="b341763da23e9b00" providerId="LiveId" clId="{427F9D38-8571-4B9A-B33D-B9E35B882EA6}" dt="2021-02-09T16:41:35.654" v="115" actId="6549"/>
          <ac:spMkLst>
            <pc:docMk/>
            <pc:sldMk cId="2048772933" sldId="548"/>
            <ac:spMk id="2" creationId="{F25E5335-4413-4609-A844-289F3F1294E5}"/>
          </ac:spMkLst>
        </pc:spChg>
      </pc:sldChg>
      <pc:sldChg chg="modSp mod">
        <pc:chgData name="Gary Leidich" userId="b341763da23e9b00" providerId="LiveId" clId="{427F9D38-8571-4B9A-B33D-B9E35B882EA6}" dt="2021-02-09T16:36:44.460" v="14" actId="20577"/>
        <pc:sldMkLst>
          <pc:docMk/>
          <pc:sldMk cId="24411992" sldId="549"/>
        </pc:sldMkLst>
        <pc:spChg chg="mod">
          <ac:chgData name="Gary Leidich" userId="b341763da23e9b00" providerId="LiveId" clId="{427F9D38-8571-4B9A-B33D-B9E35B882EA6}" dt="2021-02-09T16:36:44.460" v="14" actId="20577"/>
          <ac:spMkLst>
            <pc:docMk/>
            <pc:sldMk cId="24411992" sldId="549"/>
            <ac:spMk id="3" creationId="{55D852AB-6EE6-45C1-AFB2-B89BF8E61BF8}"/>
          </ac:spMkLst>
        </pc:spChg>
      </pc:sldChg>
      <pc:sldChg chg="modSp mod">
        <pc:chgData name="Gary Leidich" userId="b341763da23e9b00" providerId="LiveId" clId="{427F9D38-8571-4B9A-B33D-B9E35B882EA6}" dt="2021-02-09T20:31:16.196" v="1705" actId="20577"/>
        <pc:sldMkLst>
          <pc:docMk/>
          <pc:sldMk cId="2519301158" sldId="552"/>
        </pc:sldMkLst>
        <pc:spChg chg="mod">
          <ac:chgData name="Gary Leidich" userId="b341763da23e9b00" providerId="LiveId" clId="{427F9D38-8571-4B9A-B33D-B9E35B882EA6}" dt="2021-02-09T20:31:16.196" v="1705" actId="20577"/>
          <ac:spMkLst>
            <pc:docMk/>
            <pc:sldMk cId="2519301158" sldId="552"/>
            <ac:spMk id="3" creationId="{0DAA0D09-17B1-40B5-A374-3DCD44250B9D}"/>
          </ac:spMkLst>
        </pc:spChg>
      </pc:sldChg>
      <pc:sldChg chg="modSp mod">
        <pc:chgData name="Gary Leidich" userId="b341763da23e9b00" providerId="LiveId" clId="{427F9D38-8571-4B9A-B33D-B9E35B882EA6}" dt="2021-02-09T20:30:48.761" v="1697" actId="20577"/>
        <pc:sldMkLst>
          <pc:docMk/>
          <pc:sldMk cId="1134021655" sldId="553"/>
        </pc:sldMkLst>
        <pc:spChg chg="mod">
          <ac:chgData name="Gary Leidich" userId="b341763da23e9b00" providerId="LiveId" clId="{427F9D38-8571-4B9A-B33D-B9E35B882EA6}" dt="2021-02-09T20:30:48.761" v="1697" actId="20577"/>
          <ac:spMkLst>
            <pc:docMk/>
            <pc:sldMk cId="1134021655" sldId="553"/>
            <ac:spMk id="3" creationId="{65861290-EF18-4C67-88ED-F29AFA389BA8}"/>
          </ac:spMkLst>
        </pc:spChg>
      </pc:sldChg>
      <pc:sldChg chg="modSp del mod">
        <pc:chgData name="Gary Leidich" userId="b341763da23e9b00" providerId="LiveId" clId="{427F9D38-8571-4B9A-B33D-B9E35B882EA6}" dt="2021-02-09T17:41:50.348" v="1462" actId="2696"/>
        <pc:sldMkLst>
          <pc:docMk/>
          <pc:sldMk cId="748127350" sldId="556"/>
        </pc:sldMkLst>
        <pc:spChg chg="mod">
          <ac:chgData name="Gary Leidich" userId="b341763da23e9b00" providerId="LiveId" clId="{427F9D38-8571-4B9A-B33D-B9E35B882EA6}" dt="2021-02-09T17:38:06.225" v="1351" actId="27636"/>
          <ac:spMkLst>
            <pc:docMk/>
            <pc:sldMk cId="748127350" sldId="556"/>
            <ac:spMk id="3" creationId="{00000000-0000-0000-0000-000000000000}"/>
          </ac:spMkLst>
        </pc:spChg>
      </pc:sldChg>
      <pc:sldChg chg="modSp del mod">
        <pc:chgData name="Gary Leidich" userId="b341763da23e9b00" providerId="LiveId" clId="{427F9D38-8571-4B9A-B33D-B9E35B882EA6}" dt="2021-02-09T17:41:47.118" v="1461" actId="2696"/>
        <pc:sldMkLst>
          <pc:docMk/>
          <pc:sldMk cId="2579508066" sldId="557"/>
        </pc:sldMkLst>
        <pc:spChg chg="mod">
          <ac:chgData name="Gary Leidich" userId="b341763da23e9b00" providerId="LiveId" clId="{427F9D38-8571-4B9A-B33D-B9E35B882EA6}" dt="2021-02-09T17:38:55.858" v="1352" actId="27636"/>
          <ac:spMkLst>
            <pc:docMk/>
            <pc:sldMk cId="2579508066" sldId="557"/>
            <ac:spMk id="3" creationId="{00000000-0000-0000-0000-000000000000}"/>
          </ac:spMkLst>
        </pc:spChg>
      </pc:sldChg>
      <pc:sldChg chg="addSp modSp new mod">
        <pc:chgData name="Gary Leidich" userId="b341763da23e9b00" providerId="LiveId" clId="{427F9D38-8571-4B9A-B33D-B9E35B882EA6}" dt="2021-02-09T20:30:13.996" v="1687" actId="20577"/>
        <pc:sldMkLst>
          <pc:docMk/>
          <pc:sldMk cId="1479665222" sldId="558"/>
        </pc:sldMkLst>
        <pc:spChg chg="mod">
          <ac:chgData name="Gary Leidich" userId="b341763da23e9b00" providerId="LiveId" clId="{427F9D38-8571-4B9A-B33D-B9E35B882EA6}" dt="2021-02-09T20:30:13.996" v="1687" actId="20577"/>
          <ac:spMkLst>
            <pc:docMk/>
            <pc:sldMk cId="1479665222" sldId="558"/>
            <ac:spMk id="2" creationId="{03F07D31-64B9-4C68-91B8-5D4CE42E0D05}"/>
          </ac:spMkLst>
        </pc:spChg>
        <pc:picChg chg="add mod modCrop">
          <ac:chgData name="Gary Leidich" userId="b341763da23e9b00" providerId="LiveId" clId="{427F9D38-8571-4B9A-B33D-B9E35B882EA6}" dt="2021-02-09T17:40:36.137" v="1378" actId="14100"/>
          <ac:picMkLst>
            <pc:docMk/>
            <pc:sldMk cId="1479665222" sldId="558"/>
            <ac:picMk id="4" creationId="{D55D78CF-CF52-42E7-A026-F2C8D3564B8A}"/>
          </ac:picMkLst>
        </pc:picChg>
      </pc:sldChg>
      <pc:sldChg chg="addSp delSp modSp new mod">
        <pc:chgData name="Gary Leidich" userId="b341763da23e9b00" providerId="LiveId" clId="{427F9D38-8571-4B9A-B33D-B9E35B882EA6}" dt="2021-02-09T20:31:53.421" v="1718" actId="255"/>
        <pc:sldMkLst>
          <pc:docMk/>
          <pc:sldMk cId="1844972560" sldId="559"/>
        </pc:sldMkLst>
        <pc:spChg chg="del">
          <ac:chgData name="Gary Leidich" userId="b341763da23e9b00" providerId="LiveId" clId="{427F9D38-8571-4B9A-B33D-B9E35B882EA6}" dt="2021-02-09T17:43:32.065" v="1464"/>
          <ac:spMkLst>
            <pc:docMk/>
            <pc:sldMk cId="1844972560" sldId="559"/>
            <ac:spMk id="2" creationId="{8FE07505-BB16-4E73-BC26-A3A7F07A6353}"/>
          </ac:spMkLst>
        </pc:spChg>
        <pc:spChg chg="mod">
          <ac:chgData name="Gary Leidich" userId="b341763da23e9b00" providerId="LiveId" clId="{427F9D38-8571-4B9A-B33D-B9E35B882EA6}" dt="2021-02-09T20:31:53.421" v="1718" actId="255"/>
          <ac:spMkLst>
            <pc:docMk/>
            <pc:sldMk cId="1844972560" sldId="559"/>
            <ac:spMk id="3" creationId="{7189814C-8F61-4736-A74B-A8F4AEBCEE86}"/>
          </ac:spMkLst>
        </pc:spChg>
        <pc:picChg chg="add mod">
          <ac:chgData name="Gary Leidich" userId="b341763da23e9b00" providerId="LiveId" clId="{427F9D38-8571-4B9A-B33D-B9E35B882EA6}" dt="2021-02-09T17:44:15.512" v="1521" actId="1076"/>
          <ac:picMkLst>
            <pc:docMk/>
            <pc:sldMk cId="1844972560" sldId="559"/>
            <ac:picMk id="4" creationId="{539C9F62-6309-4824-B627-B0C7F3EF5287}"/>
          </ac:picMkLst>
        </pc:picChg>
      </pc:sldChg>
      <pc:sldChg chg="addSp delSp modSp new mod">
        <pc:chgData name="Gary Leidich" userId="b341763da23e9b00" providerId="LiveId" clId="{427F9D38-8571-4B9A-B33D-B9E35B882EA6}" dt="2021-02-09T20:32:06.521" v="1722" actId="6549"/>
        <pc:sldMkLst>
          <pc:docMk/>
          <pc:sldMk cId="852328237" sldId="560"/>
        </pc:sldMkLst>
        <pc:spChg chg="del">
          <ac:chgData name="Gary Leidich" userId="b341763da23e9b00" providerId="LiveId" clId="{427F9D38-8571-4B9A-B33D-B9E35B882EA6}" dt="2021-02-09T17:44:39.041" v="1523"/>
          <ac:spMkLst>
            <pc:docMk/>
            <pc:sldMk cId="852328237" sldId="560"/>
            <ac:spMk id="2" creationId="{5BAED2AE-B394-4476-B0A7-6B34352B759E}"/>
          </ac:spMkLst>
        </pc:spChg>
        <pc:spChg chg="mod">
          <ac:chgData name="Gary Leidich" userId="b341763da23e9b00" providerId="LiveId" clId="{427F9D38-8571-4B9A-B33D-B9E35B882EA6}" dt="2021-02-09T20:32:06.521" v="1722" actId="6549"/>
          <ac:spMkLst>
            <pc:docMk/>
            <pc:sldMk cId="852328237" sldId="560"/>
            <ac:spMk id="3" creationId="{99DA239C-09BD-40B6-98C3-4020A4BF2E7B}"/>
          </ac:spMkLst>
        </pc:spChg>
        <pc:picChg chg="add mod">
          <ac:chgData name="Gary Leidich" userId="b341763da23e9b00" providerId="LiveId" clId="{427F9D38-8571-4B9A-B33D-B9E35B882EA6}" dt="2021-02-09T17:45:15.254" v="1571" actId="1076"/>
          <ac:picMkLst>
            <pc:docMk/>
            <pc:sldMk cId="852328237" sldId="560"/>
            <ac:picMk id="4" creationId="{AD99F1A7-9C6A-4A0F-AC44-1D5B8ED22C51}"/>
          </ac:picMkLst>
        </pc:picChg>
      </pc:sldChg>
      <pc:sldMasterChg chg="delSldLayout">
        <pc:chgData name="Gary Leidich" userId="b341763da23e9b00" providerId="LiveId" clId="{427F9D38-8571-4B9A-B33D-B9E35B882EA6}" dt="2021-02-09T17:41:50.348" v="1462" actId="2696"/>
        <pc:sldMasterMkLst>
          <pc:docMk/>
          <pc:sldMasterMk cId="845352905" sldId="2147483696"/>
        </pc:sldMasterMkLst>
        <pc:sldLayoutChg chg="del">
          <pc:chgData name="Gary Leidich" userId="b341763da23e9b00" providerId="LiveId" clId="{427F9D38-8571-4B9A-B33D-B9E35B882EA6}" dt="2021-02-09T17:41:50.348" v="1462" actId="2696"/>
          <pc:sldLayoutMkLst>
            <pc:docMk/>
            <pc:sldMasterMk cId="845352905" sldId="2147483696"/>
            <pc:sldLayoutMk cId="4228237395" sldId="214748370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26C6A-EDD0-4699-BBAB-75368B549BD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540FC-2FDF-439C-BC86-4C70430F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8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BADF79-372D-4DBD-AD5F-ABA63A130A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07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711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897" indent="-296522" defTabSz="9711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224" indent="-235335" defTabSz="9711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6169" indent="-235335" defTabSz="9711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4684" indent="-235335" defTabSz="9711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6526" indent="-235335" defTabSz="971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369" indent="-235335" defTabSz="971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0211" indent="-235335" defTabSz="971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2053" indent="-235335" defTabSz="971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71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Location • Date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11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897" indent="-296522" defTabSz="9711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224" indent="-235335" defTabSz="9711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6169" indent="-235335" defTabSz="9711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4684" indent="-235335" defTabSz="9711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6526" indent="-235335" defTabSz="971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369" indent="-235335" defTabSz="971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0211" indent="-235335" defTabSz="971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2053" indent="-235335" defTabSz="971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71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7504E-33BB-499D-A011-5CA0A663A31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711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39841" y="4451117"/>
            <a:ext cx="5680693" cy="421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184" tIns="48092" rIns="96184" bIns="48092"/>
          <a:lstStyle>
            <a:lvl1pPr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454" marR="0" lvl="0" indent="-115454" algn="l" defTabSz="914400" rtl="0" eaLnBrk="1" fontAlgn="base" latinLnBrk="0" hangingPunct="1">
              <a:lnSpc>
                <a:spcPct val="100000"/>
              </a:lnSpc>
              <a:spcBef>
                <a:spcPts val="436"/>
              </a:spcBef>
              <a:spcAft>
                <a:spcPts val="606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electricity demand increases by 22 percent by 2040</a:t>
            </a:r>
          </a:p>
          <a:p>
            <a:pPr marL="115454" marR="0" lvl="0" indent="-115454" algn="l" defTabSz="914400" rtl="0" eaLnBrk="1" fontAlgn="base" latinLnBrk="0" hangingPunct="1">
              <a:lnSpc>
                <a:spcPct val="100000"/>
              </a:lnSpc>
              <a:spcBef>
                <a:spcPts val="436"/>
              </a:spcBef>
              <a:spcAft>
                <a:spcPts val="606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Electricity demand increases in response to population growth and economic growth and fluctuates in the short term in response to business cycles and weather trends</a:t>
            </a:r>
          </a:p>
          <a:p>
            <a:pPr marL="115454" marR="0" lvl="0" indent="-115454" algn="l" defTabSz="914400" rtl="0" eaLnBrk="1" fontAlgn="base" latinLnBrk="0" hangingPunct="1">
              <a:lnSpc>
                <a:spcPct val="100000"/>
              </a:lnSpc>
              <a:spcBef>
                <a:spcPts val="436"/>
              </a:spcBef>
              <a:spcAft>
                <a:spcPts val="606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Over the long term, electricity demand growth has slowed progressively in each decade since the 1950s</a:t>
            </a:r>
          </a:p>
          <a:p>
            <a:pPr marL="577272" marR="0" lvl="1" indent="-115454" algn="l" defTabSz="914400" rtl="0" eaLnBrk="1" fontAlgn="base" latinLnBrk="0" hangingPunct="1">
              <a:lnSpc>
                <a:spcPct val="100000"/>
              </a:lnSpc>
              <a:spcBef>
                <a:spcPts val="436"/>
              </a:spcBef>
              <a:spcAft>
                <a:spcPts val="606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Electricity use boomed in the 50s, when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technological advances led to household products that offered increased efficiency and labor-saving features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577272" marR="0" lvl="1" indent="-115454" algn="l" defTabSz="914400" rtl="0" eaLnBrk="1" fontAlgn="base" latinLnBrk="0" hangingPunct="1">
              <a:lnSpc>
                <a:spcPct val="100000"/>
              </a:lnSpc>
              <a:spcBef>
                <a:spcPts val="436"/>
              </a:spcBef>
              <a:spcAft>
                <a:spcPts val="606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Sales of televisions and other home appliances skyrocketed</a:t>
            </a:r>
          </a:p>
          <a:p>
            <a:pPr marL="115454" marR="0" lvl="0" indent="-115454" algn="l" defTabSz="914400" rtl="0" eaLnBrk="1" fontAlgn="base" latinLnBrk="0" hangingPunct="1">
              <a:lnSpc>
                <a:spcPct val="100000"/>
              </a:lnSpc>
              <a:spcBef>
                <a:spcPts val="436"/>
              </a:spcBef>
              <a:spcAft>
                <a:spcPts val="606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Slower growth continues as increased demand for electricity is offset by efficiency gains from new appliance efficiency standards and investment in energy-efficient equipment </a:t>
            </a:r>
          </a:p>
          <a:p>
            <a:pPr marL="115454" marR="0" lvl="0" indent="-115454" algn="l" defTabSz="914400" rtl="0" eaLnBrk="1" fontAlgn="base" latinLnBrk="0" hangingPunct="1">
              <a:lnSpc>
                <a:spcPct val="100000"/>
              </a:lnSpc>
              <a:spcBef>
                <a:spcPts val="436"/>
              </a:spcBef>
              <a:spcAft>
                <a:spcPts val="606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Largest percentage increase is in the commercial sector, with service industries continuing to lead the growth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Electricity:  Bringing Good Energy to Everyday Life</a:t>
            </a:r>
          </a:p>
        </p:txBody>
      </p:sp>
    </p:spTree>
    <p:extLst>
      <p:ext uri="{BB962C8B-B14F-4D97-AF65-F5344CB8AC3E}">
        <p14:creationId xmlns:p14="http://schemas.microsoft.com/office/powerpoint/2010/main" val="117484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6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4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1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9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776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688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4962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0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147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47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0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951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123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83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1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02902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10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9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34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6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7940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1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70EE145-475E-4C53-BAD1-9BF4264B49F8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21382A-5D45-4AF5-8BAB-2F75A3DC2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5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1912" y="795528"/>
            <a:ext cx="5517648" cy="10734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496" y="2902300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Power System Management </a:t>
            </a:r>
          </a:p>
          <a:p>
            <a:pPr algn="ctr"/>
            <a:r>
              <a:rPr lang="en-US" sz="2400" dirty="0"/>
              <a:t>EECS 4460/5460-901</a:t>
            </a:r>
          </a:p>
          <a:p>
            <a:pPr algn="ctr"/>
            <a:endParaRPr lang="en-US" dirty="0"/>
          </a:p>
        </p:txBody>
      </p:sp>
      <p:pic>
        <p:nvPicPr>
          <p:cNvPr id="15362" name="Picture 2" descr="C:\Users\Gary\AppData\Local\Microsoft\Windows\Temporary Internet Files\Content.IE5\SO11EQD9\Ut_logo_p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17" y="2829152"/>
            <a:ext cx="920052" cy="9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AB80E-C3F7-4B02-9D7B-C956F4113D5B}"/>
              </a:ext>
            </a:extLst>
          </p:cNvPr>
          <p:cNvSpPr txBox="1"/>
          <p:nvPr/>
        </p:nvSpPr>
        <p:spPr>
          <a:xfrm>
            <a:off x="1115568" y="704092"/>
            <a:ext cx="6949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Lecture #10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Power Generation Alternatives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432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7D31-64B9-4C68-91B8-5D4CE42E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Long Term Planned Additions are Primarily Renewables and Natural Gas  </a:t>
            </a:r>
          </a:p>
        </p:txBody>
      </p:sp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D55D78CF-CF52-42E7-A026-F2C8D3564B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23934" r="11951" b="14565"/>
          <a:stretch/>
        </p:blipFill>
        <p:spPr>
          <a:xfrm>
            <a:off x="333632" y="1510537"/>
            <a:ext cx="8810368" cy="40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6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5335-4413-4609-A844-289F3F12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Natural Gas Drives the Long-Term Forecast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444EA-7844-410D-98DC-73A33F135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86" b="7846"/>
          <a:stretch/>
        </p:blipFill>
        <p:spPr>
          <a:xfrm>
            <a:off x="0" y="1519881"/>
            <a:ext cx="9020432" cy="40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7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861290-EF18-4C67-88ED-F29AFA38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Natural Gas has Emerged as the Top Generation Source*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AB435-C3D9-49DE-9101-465AEE182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45" y="1582455"/>
            <a:ext cx="8018910" cy="3693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7BDDFA-2733-415A-8076-1E572AFDA196}"/>
              </a:ext>
            </a:extLst>
          </p:cNvPr>
          <p:cNvSpPr txBox="1"/>
          <p:nvPr/>
        </p:nvSpPr>
        <p:spPr>
          <a:xfrm>
            <a:off x="6014434" y="5756857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*EIA, August 26, 2020</a:t>
            </a:r>
          </a:p>
        </p:txBody>
      </p:sp>
    </p:spTree>
    <p:extLst>
      <p:ext uri="{BB962C8B-B14F-4D97-AF65-F5344CB8AC3E}">
        <p14:creationId xmlns:p14="http://schemas.microsoft.com/office/powerpoint/2010/main" val="113402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954D80-26C6-48F4-91EB-3565D51D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Coal Plant Retirement Update*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B6BD0-82A5-475E-9C11-A4E6D2461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17" y="1417638"/>
            <a:ext cx="8021565" cy="3694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FE2612-46F6-4391-9951-7169EE4DFD93}"/>
              </a:ext>
            </a:extLst>
          </p:cNvPr>
          <p:cNvSpPr txBox="1"/>
          <p:nvPr/>
        </p:nvSpPr>
        <p:spPr>
          <a:xfrm>
            <a:off x="6091707" y="5537916"/>
            <a:ext cx="232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*EIA, September 1, 2020</a:t>
            </a:r>
          </a:p>
        </p:txBody>
      </p:sp>
    </p:spTree>
    <p:extLst>
      <p:ext uri="{BB962C8B-B14F-4D97-AF65-F5344CB8AC3E}">
        <p14:creationId xmlns:p14="http://schemas.microsoft.com/office/powerpoint/2010/main" val="410088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AA0D09-17B1-40B5-A374-3DCD4425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Coal Generation has Become More Seasonal*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48368-68AE-4C94-BD79-6CB44A23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2" y="1597284"/>
            <a:ext cx="7954516" cy="3663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57DEB9-D919-4E90-BA92-DDF9DE2D9BA2}"/>
              </a:ext>
            </a:extLst>
          </p:cNvPr>
          <p:cNvSpPr txBox="1"/>
          <p:nvPr/>
        </p:nvSpPr>
        <p:spPr>
          <a:xfrm>
            <a:off x="6014433" y="5722669"/>
            <a:ext cx="2268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*EIA, September 1,2020</a:t>
            </a:r>
          </a:p>
        </p:txBody>
      </p:sp>
    </p:spTree>
    <p:extLst>
      <p:ext uri="{BB962C8B-B14F-4D97-AF65-F5344CB8AC3E}">
        <p14:creationId xmlns:p14="http://schemas.microsoft.com/office/powerpoint/2010/main" val="251930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9C9F62-6309-4824-B627-B0C7F3EF5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711" y="1389535"/>
            <a:ext cx="8362089" cy="38834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89814C-8F61-4736-A74B-A8F4AEBC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Wind Generation Sets Record at Year-End 2020</a:t>
            </a:r>
          </a:p>
        </p:txBody>
      </p:sp>
    </p:spTree>
    <p:extLst>
      <p:ext uri="{BB962C8B-B14F-4D97-AF65-F5344CB8AC3E}">
        <p14:creationId xmlns:p14="http://schemas.microsoft.com/office/powerpoint/2010/main" val="1844972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99F1A7-9C6A-4A0F-AC44-1D5B8ED22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364" y="1578843"/>
            <a:ext cx="7687271" cy="37003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DA239C-09BD-40B6-98C3-4020A4BF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December 2020 Wind Generation </a:t>
            </a:r>
          </a:p>
        </p:txBody>
      </p:sp>
    </p:spTree>
    <p:extLst>
      <p:ext uri="{BB962C8B-B14F-4D97-AF65-F5344CB8AC3E}">
        <p14:creationId xmlns:p14="http://schemas.microsoft.com/office/powerpoint/2010/main" val="85232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00B5-6ACC-46E9-AB26-5D8B5033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Customer-Owned Generation Increases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1A0C0-8487-4299-8673-6CAC92252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25600"/>
            <a:ext cx="8445365" cy="351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49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6C5B4-97A7-4809-9E9F-8F2EDEE0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1092200"/>
            <a:ext cx="6718300" cy="4927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Load Forecast – “Needs Analysis”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State Regulatory vs. Market Driven</a:t>
            </a:r>
            <a:endParaRPr lang="en-US" sz="400" b="1" dirty="0"/>
          </a:p>
          <a:p>
            <a:pPr>
              <a:lnSpc>
                <a:spcPct val="120000"/>
              </a:lnSpc>
            </a:pPr>
            <a:r>
              <a:rPr lang="en-US" sz="2600" dirty="0"/>
              <a:t>Financial Considerations 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Potential Return on Investment 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Cost Recovery Mechanisms</a:t>
            </a:r>
            <a:endParaRPr lang="en-US" sz="1500" b="1" dirty="0"/>
          </a:p>
          <a:p>
            <a:pPr>
              <a:lnSpc>
                <a:spcPct val="120000"/>
              </a:lnSpc>
            </a:pPr>
            <a:r>
              <a:rPr lang="en-US" sz="2600" dirty="0"/>
              <a:t>Capital Costs and Time to Build 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Assessing Technological Risks 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Four-year nominal build time 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Operating Costs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Fixed and Variable 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Fuel Costs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Assessing Cost and Supply Risks</a:t>
            </a:r>
          </a:p>
          <a:p>
            <a:pPr>
              <a:lnSpc>
                <a:spcPct val="120000"/>
              </a:lnSpc>
            </a:pPr>
            <a:r>
              <a:rPr lang="en-US" dirty="0"/>
              <a:t>Transmission Interface Costs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Siting and System Interface</a:t>
            </a:r>
            <a:r>
              <a:rPr lang="en-US" dirty="0"/>
              <a:t>  </a:t>
            </a:r>
          </a:p>
          <a:p>
            <a:pPr>
              <a:lnSpc>
                <a:spcPct val="120000"/>
              </a:lnSpc>
            </a:pPr>
            <a:r>
              <a:rPr lang="en-US" dirty="0"/>
              <a:t>Political and Regulatory Landscape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322AEC-B593-4BEB-AE5B-65EA09FF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81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Adding Generation to the Power System </a:t>
            </a:r>
          </a:p>
        </p:txBody>
      </p:sp>
    </p:spTree>
    <p:extLst>
      <p:ext uri="{BB962C8B-B14F-4D97-AF65-F5344CB8AC3E}">
        <p14:creationId xmlns:p14="http://schemas.microsoft.com/office/powerpoint/2010/main" val="588525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5C3C-D15D-4CA8-A514-7B46DD15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Capacity Additions and Cost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3473B-028F-41B6-A7AF-82A4B9201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7964"/>
            <a:ext cx="8365038" cy="392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7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891595" y="1579563"/>
            <a:ext cx="7597775" cy="3544887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>
              <a:spcBef>
                <a:spcPct val="50000"/>
              </a:spcBef>
              <a:buClr>
                <a:schemeClr val="accent1"/>
              </a:buClr>
              <a:buSzPct val="65000"/>
              <a:buFont typeface="Monotype Sorts" panose="01010601010101010101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271463" y="1330325"/>
          <a:ext cx="8756650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63108" imgH="4442388" progId="Excel.Sheet.8">
                  <p:embed/>
                </p:oleObj>
              </mc:Choice>
              <mc:Fallback>
                <p:oleObj name="Worksheet" r:id="rId3" imgW="8763108" imgH="4442388" progId="Excel.Sheet.8">
                  <p:embed/>
                  <p:pic>
                    <p:nvPicPr>
                      <p:cNvPr id="102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330325"/>
                        <a:ext cx="8756650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5"/>
          <p:cNvSpPr>
            <a:spLocks noGrp="1" noChangeArrowheads="1"/>
          </p:cNvSpPr>
          <p:nvPr>
            <p:ph type="title"/>
          </p:nvPr>
        </p:nvSpPr>
        <p:spPr>
          <a:xfrm>
            <a:off x="287551" y="26988"/>
            <a:ext cx="8805862" cy="1046440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Recap: Our Appetite for Electricity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931581" y="1114425"/>
            <a:ext cx="51809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chemeClr val="accent1"/>
              </a:buClr>
              <a:buSzPct val="65000"/>
              <a:buFont typeface="Monotype Sorts" panose="01010601010101010101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Annual U.S. Electricity Consumption 1950-2040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6757407" y="1662113"/>
            <a:ext cx="9350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50000"/>
              </a:spcBef>
              <a:buClr>
                <a:schemeClr val="accent1"/>
              </a:buClr>
              <a:buSzPct val="65000"/>
              <a:buFont typeface="Monotype Sorts" panose="01010601010101010101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Projected</a:t>
            </a:r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6448728" y="1693863"/>
            <a:ext cx="0" cy="3557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439738" y="1077913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chemeClr val="accent1"/>
              </a:buClr>
              <a:buSzPct val="65000"/>
              <a:buFont typeface="Monotype Sorts" panose="01010601010101010101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KWH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(billions)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gray">
          <a:xfrm>
            <a:off x="422275" y="5640388"/>
            <a:ext cx="4094163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chemeClr val="accent1"/>
              </a:buClr>
              <a:buSzPct val="65000"/>
              <a:buFont typeface="Monotype Sorts" panose="01010601010101010101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Source: Energy Information Administration, Annual Energy Outlook 2015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Question mark">
                <a:extLst>
                  <a:ext uri="{FF2B5EF4-FFF2-40B4-BE49-F238E27FC236}">
                    <a16:creationId xmlns:a16="http://schemas.microsoft.com/office/drawing/2014/main" id="{03FAC04F-1EF3-4EAE-A034-4E83AE34EA6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115188" y="2504874"/>
              <a:ext cx="1287378" cy="2086376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287378" cy="2086376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5924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Question mark">
                <a:extLst>
                  <a:ext uri="{FF2B5EF4-FFF2-40B4-BE49-F238E27FC236}">
                    <a16:creationId xmlns:a16="http://schemas.microsoft.com/office/drawing/2014/main" id="{03FAC04F-1EF3-4EAE-A034-4E83AE34EA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5188" y="2504874"/>
                <a:ext cx="1287378" cy="20863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075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31278-0CF7-42B3-9442-79F380DF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66" y="274638"/>
            <a:ext cx="8125934" cy="1143000"/>
          </a:xfrm>
        </p:spPr>
        <p:txBody>
          <a:bodyPr>
            <a:normAutofit/>
          </a:bodyPr>
          <a:lstStyle/>
          <a:p>
            <a:r>
              <a:rPr lang="en-US" sz="2800" dirty="0"/>
              <a:t>Construction Costs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91CF7-C5EC-4408-A94C-46DB01481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33" y="1695675"/>
            <a:ext cx="8125933" cy="37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40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D805-A656-4C69-B008-D6788C33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Solar Construction Costs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74ABC-B39F-4B94-A90D-8C3688778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3" y="1475149"/>
            <a:ext cx="8254313" cy="39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96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C2D7-BB17-420B-AAC4-932FF3B6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Wind Farm Construction Costs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7889B-8C80-4A28-9296-200C56636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5" y="1662545"/>
            <a:ext cx="8029645" cy="380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67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00A5E-CDD9-44DE-A106-E22890FB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Natural Gas-Fired Plant Construction Costs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9D556-9165-4672-982F-C50AAC66F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43" y="1546987"/>
            <a:ext cx="8128113" cy="37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09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27F232-AEFC-4BA3-80A0-3FF5F9F22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2236"/>
            <a:ext cx="8229600" cy="231995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i="1" dirty="0"/>
              <a:t>Levelized Cost of Electricity (LCOE) 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sz="2000" b="1" dirty="0"/>
              <a:t>Average Revenue per Unit of Electricity Generated that would be required to recover the costs of building and operating a generating or battery storage plant at an assumed financial life and duty cycle. </a:t>
            </a:r>
          </a:p>
          <a:p>
            <a:pPr marL="109728" indent="0">
              <a:buNone/>
            </a:pPr>
            <a:endParaRPr lang="en-US" sz="2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8A82AF-4B60-4099-8EFE-FB840D0B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923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One Way to Figure the Costs…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A4C8D7-A376-490E-A01C-840EF6030183}"/>
              </a:ext>
            </a:extLst>
          </p:cNvPr>
          <p:cNvSpPr txBox="1"/>
          <p:nvPr/>
        </p:nvSpPr>
        <p:spPr>
          <a:xfrm>
            <a:off x="3200401" y="3429000"/>
            <a:ext cx="41953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Includes:  Capital Cost:  $/MW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	    Fuel Costs: $/</a:t>
            </a:r>
            <a:r>
              <a:rPr lang="en-US" dirty="0" err="1"/>
              <a:t>MWhr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	    Fixed O&amp;M: $/MW-</a:t>
            </a:r>
            <a:r>
              <a:rPr lang="en-US" dirty="0" err="1"/>
              <a:t>yr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	    Variable O&amp;M:  $/</a:t>
            </a:r>
            <a:r>
              <a:rPr lang="en-US" dirty="0" err="1"/>
              <a:t>MWhr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	    Financing Costs: $ </a:t>
            </a:r>
          </a:p>
        </p:txBody>
      </p:sp>
    </p:spTree>
    <p:extLst>
      <p:ext uri="{BB962C8B-B14F-4D97-AF65-F5344CB8AC3E}">
        <p14:creationId xmlns:p14="http://schemas.microsoft.com/office/powerpoint/2010/main" val="536671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379904-88B8-47D9-B3CA-CCB855E9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" y="0"/>
            <a:ext cx="8451669" cy="979714"/>
          </a:xfrm>
        </p:spPr>
        <p:txBody>
          <a:bodyPr>
            <a:normAutofit/>
          </a:bodyPr>
          <a:lstStyle/>
          <a:p>
            <a:r>
              <a:rPr lang="en-US" sz="2800" dirty="0"/>
              <a:t>LCOE for Dispatchable Technologies </a:t>
            </a:r>
            <a:r>
              <a:rPr lang="en-US" sz="1800" i="1" dirty="0">
                <a:solidFill>
                  <a:srgbClr val="002060"/>
                </a:solidFill>
              </a:rPr>
              <a:t>($/</a:t>
            </a:r>
            <a:r>
              <a:rPr lang="en-US" sz="1800" i="1" dirty="0" err="1">
                <a:solidFill>
                  <a:srgbClr val="002060"/>
                </a:solidFill>
              </a:rPr>
              <a:t>MWhr</a:t>
            </a:r>
            <a:r>
              <a:rPr lang="en-US" sz="1800" i="1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7CCC4C8-3538-4420-B6F8-BDC61B99D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244984"/>
              </p:ext>
            </p:extLst>
          </p:nvPr>
        </p:nvGraphicFramePr>
        <p:xfrm>
          <a:off x="896662" y="904213"/>
          <a:ext cx="7485017" cy="4787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556">
                  <a:extLst>
                    <a:ext uri="{9D8B030D-6E8A-4147-A177-3AD203B41FA5}">
                      <a16:colId xmlns:a16="http://schemas.microsoft.com/office/drawing/2014/main" val="349308906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98474271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72523711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577649885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1961803703"/>
                    </a:ext>
                  </a:extLst>
                </a:gridCol>
                <a:gridCol w="1018901">
                  <a:extLst>
                    <a:ext uri="{9D8B030D-6E8A-4147-A177-3AD203B41FA5}">
                      <a16:colId xmlns:a16="http://schemas.microsoft.com/office/drawing/2014/main" val="2458368250"/>
                    </a:ext>
                  </a:extLst>
                </a:gridCol>
              </a:tblGrid>
              <a:tr h="752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Capacity</a:t>
                      </a:r>
                    </a:p>
                    <a:p>
                      <a:pPr algn="ctr"/>
                      <a:r>
                        <a:rPr lang="en-US" sz="1400" dirty="0"/>
                        <a:t>Factor</a:t>
                      </a:r>
                    </a:p>
                    <a:p>
                      <a:pPr algn="ctr"/>
                      <a:r>
                        <a:rPr lang="en-US" sz="140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Levelized</a:t>
                      </a:r>
                    </a:p>
                    <a:p>
                      <a:pPr algn="ctr"/>
                      <a:r>
                        <a:rPr lang="en-US" sz="1400" dirty="0"/>
                        <a:t>Capital</a:t>
                      </a:r>
                    </a:p>
                    <a:p>
                      <a:pPr algn="ctr"/>
                      <a:r>
                        <a:rPr lang="en-US" sz="1400" dirty="0"/>
                        <a:t>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Levelized </a:t>
                      </a:r>
                    </a:p>
                    <a:p>
                      <a:pPr algn="ctr"/>
                      <a:r>
                        <a:rPr lang="en-US" sz="1400" dirty="0"/>
                        <a:t>Fixed </a:t>
                      </a:r>
                    </a:p>
                    <a:p>
                      <a:pPr algn="ctr"/>
                      <a:r>
                        <a:rPr lang="en-US" sz="1400" dirty="0"/>
                        <a:t>O&amp;M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Levelized</a:t>
                      </a:r>
                    </a:p>
                    <a:p>
                      <a:pPr algn="ctr"/>
                      <a:r>
                        <a:rPr lang="en-US" sz="1400" dirty="0"/>
                        <a:t>Variable </a:t>
                      </a:r>
                    </a:p>
                    <a:p>
                      <a:pPr algn="ctr"/>
                      <a:r>
                        <a:rPr lang="en-US" sz="1400" dirty="0"/>
                        <a:t>O&amp;M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</a:p>
                    <a:p>
                      <a:pPr algn="ctr"/>
                      <a:r>
                        <a:rPr lang="en-US" sz="1400" dirty="0"/>
                        <a:t>LCOE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462832"/>
                  </a:ext>
                </a:extLst>
              </a:tr>
              <a:tr h="575050">
                <a:tc>
                  <a:txBody>
                    <a:bodyPr/>
                    <a:lstStyle/>
                    <a:p>
                      <a:r>
                        <a:rPr lang="en-US" sz="1600" dirty="0"/>
                        <a:t>Combined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78533"/>
                  </a:ext>
                </a:extLst>
              </a:tr>
              <a:tr h="584482">
                <a:tc>
                  <a:txBody>
                    <a:bodyPr/>
                    <a:lstStyle/>
                    <a:p>
                      <a:r>
                        <a:rPr lang="en-US" sz="1600" dirty="0"/>
                        <a:t>Combustion Turbine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132.38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194.87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402289"/>
                  </a:ext>
                </a:extLst>
              </a:tr>
              <a:tr h="57505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Advanced Nuclear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50.51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15.51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2.38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69.39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066726"/>
                  </a:ext>
                </a:extLst>
              </a:tr>
              <a:tr h="57505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Geothermal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30607"/>
                  </a:ext>
                </a:extLst>
              </a:tr>
              <a:tr h="57505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Biomass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34.96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17.38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35.78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89.21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912698"/>
                  </a:ext>
                </a:extLst>
              </a:tr>
              <a:tr h="57505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Battery Storage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57.98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119.84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26002"/>
                  </a:ext>
                </a:extLst>
              </a:tr>
              <a:tr h="57505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NB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NB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NB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NB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NB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1940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AD63DC7-BB01-487A-A406-CFA96C3D5281}"/>
              </a:ext>
            </a:extLst>
          </p:cNvPr>
          <p:cNvSpPr txBox="1"/>
          <p:nvPr/>
        </p:nvSpPr>
        <p:spPr>
          <a:xfrm>
            <a:off x="3398109" y="5775558"/>
            <a:ext cx="5511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Total Includes Transmission Costs, excludes tax credits for Nuclear and Geothermal . Source: EIA February 2021 Update</a:t>
            </a:r>
          </a:p>
          <a:p>
            <a:r>
              <a:rPr lang="en-US" sz="1400" b="1" i="1" dirty="0"/>
              <a:t>For Units Entering Service in 2026</a:t>
            </a:r>
          </a:p>
        </p:txBody>
      </p:sp>
    </p:spTree>
    <p:extLst>
      <p:ext uri="{BB962C8B-B14F-4D97-AF65-F5344CB8AC3E}">
        <p14:creationId xmlns:p14="http://schemas.microsoft.com/office/powerpoint/2010/main" val="1138256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379904-88B8-47D9-B3CA-CCB855E9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" y="53833"/>
            <a:ext cx="8686800" cy="979714"/>
          </a:xfrm>
        </p:spPr>
        <p:txBody>
          <a:bodyPr>
            <a:normAutofit/>
          </a:bodyPr>
          <a:lstStyle/>
          <a:p>
            <a:r>
              <a:rPr lang="en-US" sz="2800" dirty="0"/>
              <a:t>LCOE for Non-Dispatchable Technologies </a:t>
            </a:r>
            <a:r>
              <a:rPr lang="en-US" sz="1800" i="1" dirty="0">
                <a:solidFill>
                  <a:srgbClr val="002060"/>
                </a:solidFill>
              </a:rPr>
              <a:t>($/</a:t>
            </a:r>
            <a:r>
              <a:rPr lang="en-US" sz="1800" i="1" dirty="0" err="1">
                <a:solidFill>
                  <a:srgbClr val="002060"/>
                </a:solidFill>
              </a:rPr>
              <a:t>MWhr</a:t>
            </a:r>
            <a:r>
              <a:rPr lang="en-US" sz="1800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63DC7-BB01-487A-A406-CFA96C3D5281}"/>
              </a:ext>
            </a:extLst>
          </p:cNvPr>
          <p:cNvSpPr txBox="1"/>
          <p:nvPr/>
        </p:nvSpPr>
        <p:spPr>
          <a:xfrm>
            <a:off x="4148776" y="5365262"/>
            <a:ext cx="3277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Total Includes Transmission Costs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Source: EIA 2021 Update For Units Entering Service in 2026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442BD30C-F339-4266-AA7E-63BED79F4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944470"/>
              </p:ext>
            </p:extLst>
          </p:nvPr>
        </p:nvGraphicFramePr>
        <p:xfrm>
          <a:off x="375557" y="1123406"/>
          <a:ext cx="8405948" cy="3639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238">
                  <a:extLst>
                    <a:ext uri="{9D8B030D-6E8A-4147-A177-3AD203B41FA5}">
                      <a16:colId xmlns:a16="http://schemas.microsoft.com/office/drawing/2014/main" val="349308906"/>
                    </a:ext>
                  </a:extLst>
                </a:gridCol>
                <a:gridCol w="951470">
                  <a:extLst>
                    <a:ext uri="{9D8B030D-6E8A-4147-A177-3AD203B41FA5}">
                      <a16:colId xmlns:a16="http://schemas.microsoft.com/office/drawing/2014/main" val="984742710"/>
                    </a:ext>
                  </a:extLst>
                </a:gridCol>
                <a:gridCol w="1125613">
                  <a:extLst>
                    <a:ext uri="{9D8B030D-6E8A-4147-A177-3AD203B41FA5}">
                      <a16:colId xmlns:a16="http://schemas.microsoft.com/office/drawing/2014/main" val="725237119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577649885"/>
                    </a:ext>
                  </a:extLst>
                </a:gridCol>
                <a:gridCol w="994100">
                  <a:extLst>
                    <a:ext uri="{9D8B030D-6E8A-4147-A177-3AD203B41FA5}">
                      <a16:colId xmlns:a16="http://schemas.microsoft.com/office/drawing/2014/main" val="1961803703"/>
                    </a:ext>
                  </a:extLst>
                </a:gridCol>
                <a:gridCol w="909810">
                  <a:extLst>
                    <a:ext uri="{9D8B030D-6E8A-4147-A177-3AD203B41FA5}">
                      <a16:colId xmlns:a16="http://schemas.microsoft.com/office/drawing/2014/main" val="2458368250"/>
                    </a:ext>
                  </a:extLst>
                </a:gridCol>
                <a:gridCol w="877405">
                  <a:extLst>
                    <a:ext uri="{9D8B030D-6E8A-4147-A177-3AD203B41FA5}">
                      <a16:colId xmlns:a16="http://schemas.microsoft.com/office/drawing/2014/main" val="2441785208"/>
                    </a:ext>
                  </a:extLst>
                </a:gridCol>
                <a:gridCol w="902409">
                  <a:extLst>
                    <a:ext uri="{9D8B030D-6E8A-4147-A177-3AD203B41FA5}">
                      <a16:colId xmlns:a16="http://schemas.microsoft.com/office/drawing/2014/main" val="2894358380"/>
                    </a:ext>
                  </a:extLst>
                </a:gridCol>
              </a:tblGrid>
              <a:tr h="752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Capacity</a:t>
                      </a:r>
                    </a:p>
                    <a:p>
                      <a:pPr algn="ctr"/>
                      <a:r>
                        <a:rPr lang="en-US" sz="1400" dirty="0"/>
                        <a:t>Factor</a:t>
                      </a:r>
                    </a:p>
                    <a:p>
                      <a:pPr algn="ctr"/>
                      <a:r>
                        <a:rPr lang="en-US" sz="140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Levelized</a:t>
                      </a:r>
                    </a:p>
                    <a:p>
                      <a:pPr algn="ctr"/>
                      <a:r>
                        <a:rPr lang="en-US" sz="1400" dirty="0"/>
                        <a:t>Capital</a:t>
                      </a:r>
                    </a:p>
                    <a:p>
                      <a:pPr algn="ctr"/>
                      <a:r>
                        <a:rPr lang="en-US" sz="1400" dirty="0"/>
                        <a:t>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Levelized </a:t>
                      </a:r>
                    </a:p>
                    <a:p>
                      <a:pPr algn="ctr"/>
                      <a:r>
                        <a:rPr lang="en-US" sz="1400" dirty="0"/>
                        <a:t>Fixed </a:t>
                      </a:r>
                    </a:p>
                    <a:p>
                      <a:pPr algn="ctr"/>
                      <a:r>
                        <a:rPr lang="en-US" sz="1400" dirty="0"/>
                        <a:t>O&amp;M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Levelized</a:t>
                      </a:r>
                    </a:p>
                    <a:p>
                      <a:pPr algn="ctr"/>
                      <a:r>
                        <a:rPr lang="en-US" sz="1400" dirty="0"/>
                        <a:t>Variable </a:t>
                      </a:r>
                    </a:p>
                    <a:p>
                      <a:pPr algn="ctr"/>
                      <a:r>
                        <a:rPr lang="en-US" sz="1400" dirty="0"/>
                        <a:t>O&amp;M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</a:p>
                    <a:p>
                      <a:pPr algn="ctr"/>
                      <a:r>
                        <a:rPr lang="en-US" sz="1400" dirty="0"/>
                        <a:t>LCOE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Tax Credit*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LOCE</a:t>
                      </a:r>
                    </a:p>
                    <a:p>
                      <a:pPr algn="ctr"/>
                      <a:r>
                        <a:rPr lang="en-US" sz="1400" dirty="0"/>
                        <a:t>w/ Tax</a:t>
                      </a:r>
                    </a:p>
                    <a:p>
                      <a:pPr algn="ctr"/>
                      <a:r>
                        <a:rPr lang="en-US" sz="1400" dirty="0"/>
                        <a:t>Credit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462832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en-US" sz="1600" dirty="0"/>
                        <a:t>Wind, Onshore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78533"/>
                  </a:ext>
                </a:extLst>
              </a:tr>
              <a:tr h="575050">
                <a:tc>
                  <a:txBody>
                    <a:bodyPr/>
                    <a:lstStyle/>
                    <a:p>
                      <a:r>
                        <a:rPr lang="en-US" sz="1600" dirty="0"/>
                        <a:t>Wind, Offshore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89.20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120.52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107.62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402289"/>
                  </a:ext>
                </a:extLst>
              </a:tr>
              <a:tr h="57505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Solar, PV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066726"/>
                  </a:ext>
                </a:extLst>
              </a:tr>
              <a:tr h="57505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Solar with storage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47.67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30607"/>
                  </a:ext>
                </a:extLst>
              </a:tr>
              <a:tr h="57505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Hydro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38.62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9126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3A3B21-56AC-468F-97BC-03A43155F0F5}"/>
              </a:ext>
            </a:extLst>
          </p:cNvPr>
          <p:cNvSpPr txBox="1"/>
          <p:nvPr/>
        </p:nvSpPr>
        <p:spPr>
          <a:xfrm>
            <a:off x="572347" y="4894904"/>
            <a:ext cx="7999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*</a:t>
            </a:r>
            <a:r>
              <a:rPr lang="en-US" sz="1400" b="1" i="1" dirty="0"/>
              <a:t>Current tax credits (ITC and PTC) shown – most expire before 2026, but will likely renew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4743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E0D5C4-3B11-4D96-9F73-A76DD0AD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717" y="1079521"/>
            <a:ext cx="6230982" cy="4525963"/>
          </a:xfrm>
        </p:spPr>
        <p:txBody>
          <a:bodyPr>
            <a:normAutofit/>
          </a:bodyPr>
          <a:lstStyle/>
          <a:p>
            <a:r>
              <a:rPr lang="en-US" sz="2400" b="1" dirty="0"/>
              <a:t>Regulatory Framework </a:t>
            </a:r>
          </a:p>
          <a:p>
            <a:pPr lvl="2"/>
            <a:r>
              <a:rPr lang="en-US" sz="2000" dirty="0"/>
              <a:t>State Regulatory Resource Plan</a:t>
            </a:r>
          </a:p>
          <a:p>
            <a:pPr lvl="2"/>
            <a:r>
              <a:rPr lang="en-US" sz="2000" dirty="0"/>
              <a:t>Merchant Generation</a:t>
            </a:r>
          </a:p>
          <a:p>
            <a:pPr lvl="2"/>
            <a:r>
              <a:rPr lang="en-US" sz="2000" dirty="0"/>
              <a:t>Financial Impact – Rates and Shareholders   </a:t>
            </a:r>
          </a:p>
          <a:p>
            <a:r>
              <a:rPr lang="en-US" sz="2400" b="1" dirty="0"/>
              <a:t>Projected Utilization Rate</a:t>
            </a:r>
          </a:p>
          <a:p>
            <a:r>
              <a:rPr lang="en-US" sz="2400" b="1" dirty="0"/>
              <a:t>Regional Resource Mix</a:t>
            </a:r>
          </a:p>
          <a:p>
            <a:pPr lvl="2"/>
            <a:r>
              <a:rPr lang="en-US" dirty="0"/>
              <a:t>Area “Margins” </a:t>
            </a:r>
            <a:endParaRPr lang="en-US" sz="2400" b="1" dirty="0"/>
          </a:p>
          <a:p>
            <a:r>
              <a:rPr lang="en-US" sz="2400" b="1" dirty="0"/>
              <a:t>Capital and Operating Costs</a:t>
            </a:r>
          </a:p>
          <a:p>
            <a:r>
              <a:rPr lang="en-US" sz="2400" b="1" dirty="0"/>
              <a:t>Fuel Supply and Costs </a:t>
            </a:r>
          </a:p>
          <a:p>
            <a:r>
              <a:rPr lang="en-US" sz="2400" b="1" dirty="0"/>
              <a:t>Transmission Costs &amp; Approval </a:t>
            </a:r>
          </a:p>
          <a:p>
            <a:r>
              <a:rPr lang="en-US" sz="2400" b="1" dirty="0"/>
              <a:t>Environmental Risk Assessment</a:t>
            </a:r>
            <a:r>
              <a:rPr lang="en-US" b="1" dirty="0"/>
              <a:t>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20ABD5-8F21-4760-92EB-B23A4ABA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2" y="23018"/>
            <a:ext cx="8464732" cy="1143000"/>
          </a:xfrm>
        </p:spPr>
        <p:txBody>
          <a:bodyPr>
            <a:normAutofit/>
          </a:bodyPr>
          <a:lstStyle/>
          <a:p>
            <a:r>
              <a:rPr lang="en-US" sz="2400" dirty="0" err="1"/>
              <a:t>ReCap</a:t>
            </a:r>
            <a:r>
              <a:rPr lang="en-US" sz="2400" dirty="0"/>
              <a:t>: Factors Affecting New Generation Decisions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8FA07-366C-43AB-A37C-AB6777F3FC46}"/>
              </a:ext>
            </a:extLst>
          </p:cNvPr>
          <p:cNvSpPr txBox="1"/>
          <p:nvPr/>
        </p:nvSpPr>
        <p:spPr>
          <a:xfrm>
            <a:off x="3487942" y="5867401"/>
            <a:ext cx="5198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</a:t>
            </a:r>
            <a:r>
              <a:rPr lang="en-US" sz="2400" b="1" i="1" dirty="0">
                <a:solidFill>
                  <a:srgbClr val="FF0000"/>
                </a:solidFill>
              </a:rPr>
              <a:t>And …the Political Environment” </a:t>
            </a:r>
          </a:p>
        </p:txBody>
      </p:sp>
    </p:spTree>
    <p:extLst>
      <p:ext uri="{BB962C8B-B14F-4D97-AF65-F5344CB8AC3E}">
        <p14:creationId xmlns:p14="http://schemas.microsoft.com/office/powerpoint/2010/main" val="1929002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27F232-AEFC-4BA3-80A0-3FF5F9F22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804036"/>
            <a:ext cx="8229600" cy="2319959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Power Generation Alternatives…</a:t>
            </a:r>
            <a:r>
              <a:rPr lang="en-US" sz="2400" b="1" i="1" dirty="0"/>
              <a:t>Continued </a:t>
            </a:r>
          </a:p>
          <a:p>
            <a:endParaRPr lang="en-US" sz="2400" b="1" i="1" dirty="0"/>
          </a:p>
          <a:p>
            <a:r>
              <a:rPr lang="en-US" sz="2400" b="1" dirty="0"/>
              <a:t>Focus on FUEL </a:t>
            </a:r>
          </a:p>
          <a:p>
            <a:pPr lvl="1"/>
            <a:r>
              <a:rPr lang="en-US" sz="2000" b="1" dirty="0"/>
              <a:t>Sourcing </a:t>
            </a:r>
          </a:p>
          <a:p>
            <a:pPr lvl="1"/>
            <a:r>
              <a:rPr lang="en-US" sz="2000" b="1" dirty="0"/>
              <a:t>Process </a:t>
            </a:r>
          </a:p>
          <a:p>
            <a:pPr lvl="1"/>
            <a:r>
              <a:rPr lang="en-US" sz="2000" b="1" dirty="0"/>
              <a:t>Costs </a:t>
            </a:r>
          </a:p>
          <a:p>
            <a:pPr lvl="1"/>
            <a:r>
              <a:rPr lang="en-US" sz="2000" b="1" dirty="0"/>
              <a:t>Considerations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8A82AF-4B60-4099-8EFE-FB840D0B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92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Next Lecture(s) </a:t>
            </a:r>
          </a:p>
        </p:txBody>
      </p:sp>
    </p:spTree>
    <p:extLst>
      <p:ext uri="{BB962C8B-B14F-4D97-AF65-F5344CB8AC3E}">
        <p14:creationId xmlns:p14="http://schemas.microsoft.com/office/powerpoint/2010/main" val="365646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Including Record Consumption in 2018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59686"/>
            <a:ext cx="8358352" cy="416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79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fact, it is </a:t>
            </a:r>
            <a:r>
              <a:rPr lang="en-US" sz="3200" i="1" u="sng" dirty="0"/>
              <a:t>us</a:t>
            </a:r>
            <a:r>
              <a:rPr lang="en-US" sz="3200" i="1" dirty="0"/>
              <a:t>  …  </a:t>
            </a:r>
            <a:r>
              <a:rPr lang="en-US" sz="3200" dirty="0"/>
              <a:t>the consumer  …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1299918"/>
            <a:ext cx="8343900" cy="420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8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Historical View…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028700"/>
            <a:ext cx="75819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1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And the Historical Renewable Growth …</a:t>
            </a:r>
          </a:p>
        </p:txBody>
      </p:sp>
      <p:pic>
        <p:nvPicPr>
          <p:cNvPr id="17410" name="Picture 2" descr="https://www.eia.gov/energyexplained/images/charts/electricity-generation-renewable-sour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003301"/>
            <a:ext cx="6892925" cy="495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7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B270-4A28-42F3-AC90-557A86D6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State Renewable Portfolio Standards are Driving Renewable Growth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8F592-E388-47BF-BFF2-F77DAFDE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36700"/>
            <a:ext cx="8001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1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D852AB-6EE6-45C1-AFB2-B89BF8E6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Recap: Renewable Generation Growth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F84B9-353F-4020-8120-5A8451D8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26" y="1184554"/>
            <a:ext cx="7461148" cy="4488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9D0F6C-4DE4-4408-B9D2-15C9DB56AAC8}"/>
              </a:ext>
            </a:extLst>
          </p:cNvPr>
          <p:cNvSpPr txBox="1"/>
          <p:nvPr/>
        </p:nvSpPr>
        <p:spPr>
          <a:xfrm>
            <a:off x="2406479" y="5821727"/>
            <a:ext cx="62803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Overall, (non-hydro) Renewable Generation in 2019 was 440B </a:t>
            </a:r>
            <a:r>
              <a:rPr lang="en-US" sz="1400" b="1" dirty="0" err="1"/>
              <a:t>Kwhr</a:t>
            </a:r>
            <a:r>
              <a:rPr lang="en-US" sz="1400" b="1" dirty="0"/>
              <a:t>, or 10.6% of the total (4.1 Trillion </a:t>
            </a:r>
            <a:r>
              <a:rPr lang="en-US" sz="1400" b="1" dirty="0" err="1"/>
              <a:t>Kwhr</a:t>
            </a:r>
            <a:r>
              <a:rPr lang="en-US" sz="1400" b="1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441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A062E-7297-4445-90ED-FCD3539C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64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Recap: 2021Long-Term Forecast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4D91D-CB91-45E9-A018-B3B3645C2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12" y="1158146"/>
            <a:ext cx="8444829" cy="40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15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768</Words>
  <Application>Microsoft Office PowerPoint</Application>
  <PresentationFormat>On-screen Show (4:3)</PresentationFormat>
  <Paragraphs>217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Lucida Sans Unicode</vt:lpstr>
      <vt:lpstr>Verdana</vt:lpstr>
      <vt:lpstr>Wingdings 2</vt:lpstr>
      <vt:lpstr>Wingdings 3</vt:lpstr>
      <vt:lpstr>1_Concourse</vt:lpstr>
      <vt:lpstr>Concourse</vt:lpstr>
      <vt:lpstr>Worksheet</vt:lpstr>
      <vt:lpstr>  </vt:lpstr>
      <vt:lpstr>Recap: Our Appetite for Electricity</vt:lpstr>
      <vt:lpstr>Including Record Consumption in 2018</vt:lpstr>
      <vt:lpstr>In fact, it is us  …  the consumer  …</vt:lpstr>
      <vt:lpstr>The Historical View…</vt:lpstr>
      <vt:lpstr>And the Historical Renewable Growth …</vt:lpstr>
      <vt:lpstr>State Renewable Portfolio Standards are Driving Renewable Growth </vt:lpstr>
      <vt:lpstr>Recap: Renewable Generation Growth </vt:lpstr>
      <vt:lpstr>Recap: 2021Long-Term Forecast     </vt:lpstr>
      <vt:lpstr>Long Term Planned Additions are Primarily Renewables and Natural Gas  </vt:lpstr>
      <vt:lpstr>Natural Gas Drives the Long-Term Forecast</vt:lpstr>
      <vt:lpstr>Natural Gas has Emerged as the Top Generation Source* </vt:lpstr>
      <vt:lpstr>Coal Plant Retirement Update* </vt:lpstr>
      <vt:lpstr>Coal Generation has Become More Seasonal*</vt:lpstr>
      <vt:lpstr>Wind Generation Sets Record at Year-End 2020</vt:lpstr>
      <vt:lpstr>December 2020 Wind Generation </vt:lpstr>
      <vt:lpstr>Customer-Owned Generation Increases</vt:lpstr>
      <vt:lpstr>Adding Generation to the Power System </vt:lpstr>
      <vt:lpstr>Capacity Additions and Cost </vt:lpstr>
      <vt:lpstr>Construction Costs </vt:lpstr>
      <vt:lpstr>Solar Construction Costs </vt:lpstr>
      <vt:lpstr>Wind Farm Construction Costs </vt:lpstr>
      <vt:lpstr>Natural Gas-Fired Plant Construction Costs </vt:lpstr>
      <vt:lpstr>One Way to Figure the Costs… </vt:lpstr>
      <vt:lpstr>LCOE for Dispatchable Technologies ($/MWhr)</vt:lpstr>
      <vt:lpstr>LCOE for Non-Dispatchable Technologies ($/MWhr)</vt:lpstr>
      <vt:lpstr>ReCap: Factors Affecting New Generation Decisions </vt:lpstr>
      <vt:lpstr>Next Lecture(s)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Gary Leidich</dc:creator>
  <cp:lastModifiedBy>Gary Leidich</cp:lastModifiedBy>
  <cp:revision>1</cp:revision>
  <dcterms:created xsi:type="dcterms:W3CDTF">2019-09-16T20:24:20Z</dcterms:created>
  <dcterms:modified xsi:type="dcterms:W3CDTF">2021-02-09T20:34:47Z</dcterms:modified>
</cp:coreProperties>
</file>