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ppt/charts/chart3.xml" ContentType="application/vnd.openxmlformats-officedocument.drawingml.chart+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handoutMasterIdLst>
    <p:handoutMasterId r:id="rId19"/>
  </p:handoutMasterIdLst>
  <p:sldIdLst>
    <p:sldId id="256" r:id="rId2"/>
    <p:sldId id="257" r:id="rId3"/>
    <p:sldId id="261" r:id="rId4"/>
    <p:sldId id="262" r:id="rId5"/>
    <p:sldId id="274" r:id="rId6"/>
    <p:sldId id="259" r:id="rId7"/>
    <p:sldId id="263" r:id="rId8"/>
    <p:sldId id="264" r:id="rId9"/>
    <p:sldId id="265" r:id="rId10"/>
    <p:sldId id="266" r:id="rId11"/>
    <p:sldId id="267" r:id="rId12"/>
    <p:sldId id="275"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131" autoAdjust="0"/>
  </p:normalViewPr>
  <p:slideViewPr>
    <p:cSldViewPr>
      <p:cViewPr varScale="1">
        <p:scale>
          <a:sx n="62" d="100"/>
          <a:sy n="62" d="100"/>
        </p:scale>
        <p:origin x="-1296" y="-90"/>
      </p:cViewPr>
      <p:guideLst>
        <p:guide orient="horz" pos="2160"/>
        <p:guide pos="2880"/>
      </p:guideLst>
    </p:cSldViewPr>
  </p:slideViewPr>
  <p:notesTextViewPr>
    <p:cViewPr>
      <p:scale>
        <a:sx n="1" d="1"/>
        <a:sy n="1" d="1"/>
      </p:scale>
      <p:origin x="24"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sz="2800"/>
            </a:pPr>
            <a:r>
              <a:rPr lang="en-US" dirty="0"/>
              <a:t>Households with </a:t>
            </a:r>
            <a:r>
              <a:rPr lang="en-US" dirty="0" smtClean="0"/>
              <a:t>Children</a:t>
            </a:r>
            <a:endParaRPr lang="en-US" dirty="0"/>
          </a:p>
        </c:rich>
      </c:tx>
      <c:layout>
        <c:manualLayout>
          <c:xMode val="edge"/>
          <c:yMode val="edge"/>
          <c:x val="2.527077865266843E-2"/>
          <c:y val="1.4084507042253521E-2"/>
        </c:manualLayout>
      </c:layout>
      <c:overlay val="0"/>
    </c:title>
    <c:autoTitleDeleted val="0"/>
    <c:plotArea>
      <c:layout>
        <c:manualLayout>
          <c:layoutTarget val="inner"/>
          <c:xMode val="edge"/>
          <c:yMode val="edge"/>
          <c:x val="0.27610356517935258"/>
          <c:y val="5.6338028169014086E-2"/>
          <c:w val="0.47418175853018374"/>
          <c:h val="0.80143395807918372"/>
        </c:manualLayout>
      </c:layout>
      <c:pieChart>
        <c:varyColors val="1"/>
        <c:ser>
          <c:idx val="0"/>
          <c:order val="0"/>
          <c:tx>
            <c:strRef>
              <c:f>hOUSEHOLDS!$B$1</c:f>
              <c:strCache>
                <c:ptCount val="1"/>
                <c:pt idx="0">
                  <c:v>Households with children</c:v>
                </c:pt>
              </c:strCache>
            </c:strRef>
          </c:tx>
          <c:explosion val="18"/>
          <c:dPt>
            <c:idx val="0"/>
            <c:bubble3D val="0"/>
            <c:explosion val="1"/>
          </c:dPt>
          <c:dPt>
            <c:idx val="1"/>
            <c:bubble3D val="0"/>
            <c:explosion val="5"/>
          </c:dPt>
          <c:dPt>
            <c:idx val="2"/>
            <c:bubble3D val="0"/>
            <c:explosion val="3"/>
          </c:dPt>
          <c:dPt>
            <c:idx val="3"/>
            <c:bubble3D val="0"/>
            <c:explosion val="0"/>
          </c:dPt>
          <c:dPt>
            <c:idx val="4"/>
            <c:bubble3D val="0"/>
            <c:explosion val="0"/>
          </c:dPt>
          <c:dPt>
            <c:idx val="5"/>
            <c:bubble3D val="0"/>
            <c:explosion val="0"/>
          </c:dPt>
          <c:dLbls>
            <c:dLbl>
              <c:idx val="0"/>
              <c:layout>
                <c:manualLayout>
                  <c:x val="6.1224518810148731E-2"/>
                  <c:y val="0.13886557812037947"/>
                </c:manualLayout>
              </c:layout>
              <c:showLegendKey val="0"/>
              <c:showVal val="0"/>
              <c:showCatName val="1"/>
              <c:showSerName val="0"/>
              <c:showPercent val="1"/>
              <c:showBubbleSize val="0"/>
            </c:dLbl>
            <c:dLbl>
              <c:idx val="1"/>
              <c:layout>
                <c:manualLayout>
                  <c:x val="7.8292486876640421E-2"/>
                  <c:y val="-1.3603022750168314E-2"/>
                </c:manualLayout>
              </c:layout>
              <c:showLegendKey val="0"/>
              <c:showVal val="0"/>
              <c:showCatName val="1"/>
              <c:showSerName val="0"/>
              <c:showPercent val="1"/>
              <c:showBubbleSize val="0"/>
            </c:dLbl>
            <c:dLbl>
              <c:idx val="2"/>
              <c:layout>
                <c:manualLayout>
                  <c:x val="9.6784667541557304E-2"/>
                  <c:y val="-1.0710584535122383E-2"/>
                </c:manualLayout>
              </c:layout>
              <c:showLegendKey val="0"/>
              <c:showVal val="0"/>
              <c:showCatName val="1"/>
              <c:showSerName val="0"/>
              <c:showPercent val="1"/>
              <c:showBubbleSize val="0"/>
            </c:dLbl>
            <c:dLbl>
              <c:idx val="3"/>
              <c:layout>
                <c:manualLayout>
                  <c:x val="-1.9593175853018372E-2"/>
                  <c:y val="8.9722672262773444E-4"/>
                </c:manualLayout>
              </c:layout>
              <c:showLegendKey val="0"/>
              <c:showVal val="0"/>
              <c:showCatName val="1"/>
              <c:showSerName val="0"/>
              <c:showPercent val="1"/>
              <c:showBubbleSize val="0"/>
            </c:dLbl>
            <c:dLbl>
              <c:idx val="4"/>
              <c:layout>
                <c:manualLayout>
                  <c:x val="-3.9576881014873139E-2"/>
                  <c:y val="-2.2507926612753141E-2"/>
                </c:manualLayout>
              </c:layout>
              <c:showLegendKey val="0"/>
              <c:showVal val="0"/>
              <c:showCatName val="1"/>
              <c:showSerName val="0"/>
              <c:showPercent val="1"/>
              <c:showBubbleSize val="0"/>
            </c:dLbl>
            <c:dLbl>
              <c:idx val="5"/>
              <c:layout>
                <c:manualLayout>
                  <c:x val="-0.11264446631671041"/>
                  <c:y val="0.11080474101070165"/>
                </c:manualLayout>
              </c:layout>
              <c:spPr/>
              <c:txPr>
                <a:bodyPr/>
                <a:lstStyle/>
                <a:p>
                  <a:pPr>
                    <a:defRPr sz="2000" b="0"/>
                  </a:pPr>
                  <a:endParaRPr lang="en-US"/>
                </a:p>
              </c:txPr>
              <c:showLegendKey val="0"/>
              <c:showVal val="0"/>
              <c:showCatName val="1"/>
              <c:showSerName val="0"/>
              <c:showPercent val="1"/>
              <c:showBubbleSize val="0"/>
            </c:dLbl>
            <c:txPr>
              <a:bodyPr/>
              <a:lstStyle/>
              <a:p>
                <a:pPr>
                  <a:defRPr sz="2000"/>
                </a:pPr>
                <a:endParaRPr lang="en-US"/>
              </a:p>
            </c:txPr>
            <c:showLegendKey val="0"/>
            <c:showVal val="0"/>
            <c:showCatName val="1"/>
            <c:showSerName val="0"/>
            <c:showPercent val="1"/>
            <c:showBubbleSize val="0"/>
            <c:showLeaderLines val="1"/>
          </c:dLbls>
          <c:cat>
            <c:strRef>
              <c:f>hOUSEHOLDS!$A$2:$A$7</c:f>
              <c:strCache>
                <c:ptCount val="6"/>
                <c:pt idx="0">
                  <c:v>Adults wuth children</c:v>
                </c:pt>
                <c:pt idx="1">
                  <c:v>Elderly with children</c:v>
                </c:pt>
                <c:pt idx="2">
                  <c:v>Elderly  </c:v>
                </c:pt>
                <c:pt idx="3">
                  <c:v>Disabled with children</c:v>
                </c:pt>
                <c:pt idx="4">
                  <c:v>Disabled adults</c:v>
                </c:pt>
                <c:pt idx="5">
                  <c:v>Childless adults</c:v>
                </c:pt>
              </c:strCache>
            </c:strRef>
          </c:cat>
          <c:val>
            <c:numRef>
              <c:f>hOUSEHOLDS!$B$2:$B$7</c:f>
              <c:numCache>
                <c:formatCode>0%</c:formatCode>
                <c:ptCount val="6"/>
                <c:pt idx="0">
                  <c:v>0.36</c:v>
                </c:pt>
                <c:pt idx="1">
                  <c:v>0.01</c:v>
                </c:pt>
                <c:pt idx="2">
                  <c:v>0.23</c:v>
                </c:pt>
                <c:pt idx="3">
                  <c:v>7.0000000000000007E-2</c:v>
                </c:pt>
                <c:pt idx="4">
                  <c:v>0.2</c:v>
                </c:pt>
                <c:pt idx="5">
                  <c:v>0.13</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HOUSING ASSISTANCE EXPENDITURES</a:t>
            </a:r>
          </a:p>
        </c:rich>
      </c:tx>
      <c:layout/>
      <c:overlay val="0"/>
    </c:title>
    <c:autoTitleDeleted val="0"/>
    <c:plotArea>
      <c:layout/>
      <c:lineChart>
        <c:grouping val="standard"/>
        <c:varyColors val="0"/>
        <c:ser>
          <c:idx val="1"/>
          <c:order val="0"/>
          <c:cat>
            <c:numRef>
              <c:f>Sheet2!$A$3:$A$15</c:f>
              <c:numCache>
                <c:formatCode>yyyy</c:formatCode>
                <c:ptCount val="13"/>
                <c:pt idx="0">
                  <c:v>21916</c:v>
                </c:pt>
                <c:pt idx="1">
                  <c:v>23744</c:v>
                </c:pt>
                <c:pt idx="2">
                  <c:v>25572</c:v>
                </c:pt>
                <c:pt idx="3">
                  <c:v>27400</c:v>
                </c:pt>
                <c:pt idx="4">
                  <c:v>29228</c:v>
                </c:pt>
                <c:pt idx="5">
                  <c:v>31056</c:v>
                </c:pt>
                <c:pt idx="6">
                  <c:v>32884</c:v>
                </c:pt>
                <c:pt idx="7">
                  <c:v>34712</c:v>
                </c:pt>
                <c:pt idx="8">
                  <c:v>36540</c:v>
                </c:pt>
                <c:pt idx="9">
                  <c:v>38368</c:v>
                </c:pt>
                <c:pt idx="10">
                  <c:v>40196</c:v>
                </c:pt>
                <c:pt idx="11">
                  <c:v>42024</c:v>
                </c:pt>
                <c:pt idx="12">
                  <c:v>43859</c:v>
                </c:pt>
              </c:numCache>
            </c:numRef>
          </c:cat>
          <c:val>
            <c:numRef>
              <c:f>Sheet2!$B$3:$B$15</c:f>
              <c:numCache>
                <c:formatCode>General</c:formatCode>
                <c:ptCount val="13"/>
                <c:pt idx="0">
                  <c:v>1.1000000000000001</c:v>
                </c:pt>
                <c:pt idx="1">
                  <c:v>1.5</c:v>
                </c:pt>
                <c:pt idx="2">
                  <c:v>2.6</c:v>
                </c:pt>
                <c:pt idx="3">
                  <c:v>5.5</c:v>
                </c:pt>
                <c:pt idx="4">
                  <c:v>11.7</c:v>
                </c:pt>
                <c:pt idx="5">
                  <c:v>35.700000000000003</c:v>
                </c:pt>
                <c:pt idx="6">
                  <c:v>21.7</c:v>
                </c:pt>
                <c:pt idx="7">
                  <c:v>44.5</c:v>
                </c:pt>
                <c:pt idx="8">
                  <c:v>50.2</c:v>
                </c:pt>
                <c:pt idx="9">
                  <c:v>72.400000000000006</c:v>
                </c:pt>
                <c:pt idx="10">
                  <c:v>103.4</c:v>
                </c:pt>
                <c:pt idx="11">
                  <c:v>90.6</c:v>
                </c:pt>
                <c:pt idx="12">
                  <c:v>89.3</c:v>
                </c:pt>
              </c:numCache>
            </c:numRef>
          </c:val>
          <c:smooth val="0"/>
        </c:ser>
        <c:dLbls>
          <c:dLblPos val="t"/>
          <c:showLegendKey val="0"/>
          <c:showVal val="1"/>
          <c:showCatName val="0"/>
          <c:showSerName val="0"/>
          <c:showPercent val="0"/>
          <c:showBubbleSize val="0"/>
        </c:dLbls>
        <c:marker val="1"/>
        <c:smooth val="0"/>
        <c:axId val="182272000"/>
        <c:axId val="182273920"/>
      </c:lineChart>
      <c:dateAx>
        <c:axId val="182272000"/>
        <c:scaling>
          <c:orientation val="minMax"/>
          <c:max val="43831"/>
          <c:min val="21916"/>
        </c:scaling>
        <c:delete val="0"/>
        <c:axPos val="b"/>
        <c:title>
          <c:tx>
            <c:rich>
              <a:bodyPr/>
              <a:lstStyle/>
              <a:p>
                <a:pPr>
                  <a:defRPr sz="1200"/>
                </a:pPr>
                <a:r>
                  <a:rPr lang="en-US" sz="1200"/>
                  <a:t>PER</a:t>
                </a:r>
                <a:r>
                  <a:rPr lang="en-US" sz="1200" baseline="0"/>
                  <a:t> YEAR ADJUSTED FOR INFLATION</a:t>
                </a:r>
                <a:endParaRPr lang="en-US" sz="1200"/>
              </a:p>
            </c:rich>
          </c:tx>
          <c:layout/>
          <c:overlay val="0"/>
        </c:title>
        <c:numFmt formatCode="yyyy" sourceLinked="1"/>
        <c:majorTickMark val="out"/>
        <c:minorTickMark val="none"/>
        <c:tickLblPos val="nextTo"/>
        <c:crossAx val="182273920"/>
        <c:crosses val="autoZero"/>
        <c:auto val="1"/>
        <c:lblOffset val="100"/>
        <c:baseTimeUnit val="years"/>
        <c:majorUnit val="5"/>
        <c:majorTimeUnit val="years"/>
        <c:minorUnit val="1"/>
        <c:minorTimeUnit val="years"/>
      </c:dateAx>
      <c:valAx>
        <c:axId val="182273920"/>
        <c:scaling>
          <c:orientation val="minMax"/>
        </c:scaling>
        <c:delete val="0"/>
        <c:axPos val="l"/>
        <c:majorGridlines/>
        <c:title>
          <c:tx>
            <c:rich>
              <a:bodyPr rot="-5400000" vert="horz"/>
              <a:lstStyle/>
              <a:p>
                <a:pPr>
                  <a:defRPr sz="1200"/>
                </a:pPr>
                <a:r>
                  <a:rPr lang="en-US" sz="1200"/>
                  <a:t>IN</a:t>
                </a:r>
                <a:r>
                  <a:rPr lang="en-US" sz="1200" baseline="0"/>
                  <a:t> BILLIONS</a:t>
                </a:r>
                <a:endParaRPr lang="en-US" sz="1200"/>
              </a:p>
            </c:rich>
          </c:tx>
          <c:layout/>
          <c:overlay val="0"/>
        </c:title>
        <c:numFmt formatCode="General" sourceLinked="1"/>
        <c:majorTickMark val="out"/>
        <c:minorTickMark val="none"/>
        <c:tickLblPos val="nextTo"/>
        <c:crossAx val="182272000"/>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sz="2800"/>
            </a:pPr>
            <a:r>
              <a:rPr lang="en-US" sz="2800" dirty="0" smtClean="0"/>
              <a:t>MAKE-UP OF HOUSING ASSISTANCE </a:t>
            </a:r>
          </a:p>
          <a:p>
            <a:pPr>
              <a:defRPr sz="2800"/>
            </a:pPr>
            <a:r>
              <a:rPr lang="en-US" sz="2800" dirty="0" smtClean="0"/>
              <a:t>BILLIONS SPENT IN 2015</a:t>
            </a:r>
            <a:endParaRPr lang="en-US" sz="2800" dirty="0"/>
          </a:p>
        </c:rich>
      </c:tx>
      <c:layout>
        <c:manualLayout>
          <c:xMode val="edge"/>
          <c:yMode val="edge"/>
          <c:x val="0.10574561403508773"/>
          <c:y val="1.4124293785310734E-2"/>
        </c:manualLayout>
      </c:layout>
      <c:overlay val="0"/>
    </c:title>
    <c:autoTitleDeleted val="0"/>
    <c:plotArea>
      <c:layout/>
      <c:pieChart>
        <c:varyColors val="1"/>
        <c:ser>
          <c:idx val="0"/>
          <c:order val="0"/>
          <c:dLbls>
            <c:dLbl>
              <c:idx val="1"/>
              <c:layout>
                <c:manualLayout>
                  <c:x val="-2.0073272090988625E-3"/>
                  <c:y val="-7.0780839895013117E-2"/>
                </c:manualLayout>
              </c:layout>
              <c:showLegendKey val="0"/>
              <c:showVal val="1"/>
              <c:showCatName val="1"/>
              <c:showSerName val="0"/>
              <c:showPercent val="0"/>
              <c:showBubbleSize val="0"/>
            </c:dLbl>
            <c:dLbl>
              <c:idx val="2"/>
              <c:layout>
                <c:manualLayout>
                  <c:x val="0.23374384123037251"/>
                  <c:y val="-2.3540489642184556E-3"/>
                </c:manualLayout>
              </c:layout>
              <c:showLegendKey val="0"/>
              <c:showVal val="1"/>
              <c:showCatName val="1"/>
              <c:showSerName val="0"/>
              <c:showPercent val="0"/>
              <c:showBubbleSize val="0"/>
            </c:dLbl>
            <c:dLbl>
              <c:idx val="3"/>
              <c:layout>
                <c:manualLayout>
                  <c:x val="-3.5235126859142606E-3"/>
                  <c:y val="9.9434966462525511E-3"/>
                </c:manualLayout>
              </c:layout>
              <c:showLegendKey val="0"/>
              <c:showVal val="1"/>
              <c:showCatName val="1"/>
              <c:showSerName val="0"/>
              <c:showPercent val="0"/>
              <c:showBubbleSize val="0"/>
            </c:dLbl>
            <c:dLbl>
              <c:idx val="4"/>
              <c:layout>
                <c:manualLayout>
                  <c:x val="-4.292322834645669E-2"/>
                  <c:y val="8.6162146398366876E-3"/>
                </c:manualLayout>
              </c:layout>
              <c:showLegendKey val="0"/>
              <c:showVal val="1"/>
              <c:showCatName val="1"/>
              <c:showSerName val="0"/>
              <c:showPercent val="0"/>
              <c:showBubbleSize val="0"/>
            </c:dLbl>
            <c:dLbl>
              <c:idx val="5"/>
              <c:layout>
                <c:manualLayout>
                  <c:x val="-3.2538276465441794E-2"/>
                  <c:y val="5.5678769320501607E-2"/>
                </c:manualLayout>
              </c:layout>
              <c:showLegendKey val="0"/>
              <c:showVal val="1"/>
              <c:showCatName val="1"/>
              <c:showSerName val="0"/>
              <c:showPercent val="0"/>
              <c:showBubbleSize val="0"/>
            </c:dLbl>
            <c:txPr>
              <a:bodyPr/>
              <a:lstStyle/>
              <a:p>
                <a:pPr>
                  <a:defRPr sz="2000" b="1"/>
                </a:pPr>
                <a:endParaRPr lang="en-US"/>
              </a:p>
            </c:txPr>
            <c:showLegendKey val="0"/>
            <c:showVal val="1"/>
            <c:showCatName val="1"/>
            <c:showSerName val="0"/>
            <c:showPercent val="0"/>
            <c:showBubbleSize val="0"/>
            <c:showLeaderLines val="1"/>
          </c:dLbls>
          <c:cat>
            <c:strRef>
              <c:f>'HOUSING ASS'!$A$1:$A$6</c:f>
              <c:strCache>
                <c:ptCount val="6"/>
                <c:pt idx="0">
                  <c:v>MAKE-UP OF HOUSING ASSISTANCE BILLIONS SPENT IN 2015</c:v>
                </c:pt>
                <c:pt idx="1">
                  <c:v>Tenant Based</c:v>
                </c:pt>
                <c:pt idx="2">
                  <c:v>Project Based</c:v>
                </c:pt>
                <c:pt idx="3">
                  <c:v>Public Housing</c:v>
                </c:pt>
                <c:pt idx="4">
                  <c:v>Homeless Assistance</c:v>
                </c:pt>
                <c:pt idx="5">
                  <c:v>All Other</c:v>
                </c:pt>
              </c:strCache>
            </c:strRef>
          </c:cat>
          <c:val>
            <c:numRef>
              <c:f>'HOUSING ASS'!$B$1:$B$6</c:f>
              <c:numCache>
                <c:formatCode>"$"#,##0.00</c:formatCode>
                <c:ptCount val="6"/>
                <c:pt idx="1">
                  <c:v>18.5</c:v>
                </c:pt>
                <c:pt idx="2">
                  <c:v>10.3</c:v>
                </c:pt>
                <c:pt idx="3">
                  <c:v>6.3</c:v>
                </c:pt>
                <c:pt idx="4">
                  <c:v>1.9</c:v>
                </c:pt>
                <c:pt idx="5">
                  <c:v>10.8</c:v>
                </c:pt>
              </c:numCache>
            </c:numRef>
          </c:val>
        </c:ser>
        <c:dLbls>
          <c:showLegendKey val="0"/>
          <c:showVal val="1"/>
          <c:showCatName val="1"/>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090E1F1-F201-4324-9651-6B83DD55ADD6}" type="datetimeFigureOut">
              <a:rPr lang="en-US" smtClean="0"/>
              <a:t>9/10/2017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4AC1766-7CCA-44DE-8559-A1FABA017FFA}" type="slidenum">
              <a:rPr lang="en-US" smtClean="0"/>
              <a:t>‹#›</a:t>
            </a:fld>
            <a:endParaRPr lang="en-US"/>
          </a:p>
        </p:txBody>
      </p:sp>
    </p:spTree>
    <p:extLst>
      <p:ext uri="{BB962C8B-B14F-4D97-AF65-F5344CB8AC3E}">
        <p14:creationId xmlns:p14="http://schemas.microsoft.com/office/powerpoint/2010/main" val="7526807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CDCA90-2B8F-472C-84DD-AA68042A8E3E}" type="datetimeFigureOut">
              <a:rPr lang="en-US" smtClean="0"/>
              <a:t>9/10/2017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8B33CE-CDEA-451D-8B8D-986A4E3312A0}" type="slidenum">
              <a:rPr lang="en-US" smtClean="0"/>
              <a:t>‹#›</a:t>
            </a:fld>
            <a:endParaRPr lang="en-US"/>
          </a:p>
        </p:txBody>
      </p:sp>
    </p:spTree>
    <p:extLst>
      <p:ext uri="{BB962C8B-B14F-4D97-AF65-F5344CB8AC3E}">
        <p14:creationId xmlns:p14="http://schemas.microsoft.com/office/powerpoint/2010/main" val="280557160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dirty="0" smtClean="0">
                <a:effectLst>
                  <a:reflection blurRad="6350" stA="60000" endA="900" endPos="58000" dir="5400000" sy="-100000" algn="bl" rotWithShape="0"/>
                </a:effectLst>
              </a:rPr>
              <a:t>Government Intervention </a:t>
            </a:r>
            <a:endParaRPr lang="en-US" sz="1200" b="0" dirty="0" smtClean="0">
              <a:solidFill>
                <a:schemeClr val="tx1"/>
              </a:solidFill>
            </a:endParaRPr>
          </a:p>
          <a:p>
            <a:pPr algn="l"/>
            <a:r>
              <a:rPr lang="en-US" sz="1200" dirty="0" smtClean="0">
                <a:solidFill>
                  <a:schemeClr val="tx1"/>
                </a:solidFill>
              </a:rPr>
              <a:t>ECO/561</a:t>
            </a:r>
          </a:p>
          <a:p>
            <a:pPr algn="l"/>
            <a:r>
              <a:rPr lang="en-US" sz="1200" dirty="0" smtClean="0">
                <a:solidFill>
                  <a:schemeClr val="tx1"/>
                </a:solidFill>
              </a:rPr>
              <a:t>Mike Duerson</a:t>
            </a:r>
          </a:p>
          <a:p>
            <a:pPr algn="l"/>
            <a:r>
              <a:rPr lang="en-US" sz="1200" dirty="0" smtClean="0">
                <a:solidFill>
                  <a:schemeClr val="tx1"/>
                </a:solidFill>
              </a:rPr>
              <a:t>Dr. Jerry King</a:t>
            </a:r>
          </a:p>
          <a:p>
            <a:pPr algn="l"/>
            <a:r>
              <a:rPr lang="en-US" sz="1200" dirty="0" smtClean="0">
                <a:solidFill>
                  <a:schemeClr val="tx1"/>
                </a:solidFill>
              </a:rPr>
              <a:t>September 11, 2017</a:t>
            </a:r>
          </a:p>
          <a:p>
            <a:pPr algn="l"/>
            <a:endParaRPr lang="en-US" dirty="0"/>
          </a:p>
        </p:txBody>
      </p:sp>
      <p:sp>
        <p:nvSpPr>
          <p:cNvPr id="4" name="Slide Number Placeholder 3"/>
          <p:cNvSpPr>
            <a:spLocks noGrp="1"/>
          </p:cNvSpPr>
          <p:nvPr>
            <p:ph type="sldNum" sz="quarter" idx="10"/>
          </p:nvPr>
        </p:nvSpPr>
        <p:spPr/>
        <p:txBody>
          <a:bodyPr/>
          <a:lstStyle/>
          <a:p>
            <a:fld id="{018B33CE-CDEA-451D-8B8D-986A4E3312A0}" type="slidenum">
              <a:rPr lang="en-US" smtClean="0"/>
              <a:t>1</a:t>
            </a:fld>
            <a:endParaRPr lang="en-US"/>
          </a:p>
        </p:txBody>
      </p:sp>
    </p:spTree>
    <p:extLst>
      <p:ext uri="{BB962C8B-B14F-4D97-AF65-F5344CB8AC3E}">
        <p14:creationId xmlns:p14="http://schemas.microsoft.com/office/powerpoint/2010/main" val="2611568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administering agency voucher funding each year is based on the number of their authorized vouchers in use in the prior year and the actual cost of those vouchers, adjusted for inflation. </a:t>
            </a:r>
          </a:p>
          <a:p>
            <a:r>
              <a:rPr lang="en-US" dirty="0" smtClean="0"/>
              <a:t> </a:t>
            </a:r>
          </a:p>
          <a:p>
            <a:r>
              <a:rPr lang="en-US" dirty="0" smtClean="0"/>
              <a:t>If Congress provides less overall funding than agencies are due, each agency’s funding is reduced proportionately.  Funding for new vouchers and administrative costs is provided separately.  Agencies participating in the Moving-to-Work demonstration are funded under their agreements.</a:t>
            </a:r>
          </a:p>
          <a:p>
            <a:endParaRPr lang="en-US" dirty="0"/>
          </a:p>
        </p:txBody>
      </p:sp>
      <p:sp>
        <p:nvSpPr>
          <p:cNvPr id="4" name="Slide Number Placeholder 3"/>
          <p:cNvSpPr>
            <a:spLocks noGrp="1"/>
          </p:cNvSpPr>
          <p:nvPr>
            <p:ph type="sldNum" sz="quarter" idx="10"/>
          </p:nvPr>
        </p:nvSpPr>
        <p:spPr/>
        <p:txBody>
          <a:bodyPr/>
          <a:lstStyle/>
          <a:p>
            <a:fld id="{018B33CE-CDEA-451D-8B8D-986A4E3312A0}" type="slidenum">
              <a:rPr lang="en-US" smtClean="0"/>
              <a:t>10</a:t>
            </a:fld>
            <a:endParaRPr lang="en-US"/>
          </a:p>
        </p:txBody>
      </p:sp>
    </p:spTree>
    <p:extLst>
      <p:ext uri="{BB962C8B-B14F-4D97-AF65-F5344CB8AC3E}">
        <p14:creationId xmlns:p14="http://schemas.microsoft.com/office/powerpoint/2010/main" val="3615673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As shown in the graphs above,</a:t>
            </a:r>
            <a:r>
              <a:rPr lang="en-US" baseline="0" dirty="0" smtClean="0"/>
              <a:t> the cost to fund the low-income housing voucher program can be astronomical. From 1960 to the year 2015 there has been a fluctuation in the amount of money that has been on the program; with totals ranging from a little a $10 billion to as much as over $50 billion a year. </a:t>
            </a:r>
            <a:endParaRPr lang="en-US" dirty="0" smtClean="0"/>
          </a:p>
          <a:p>
            <a:endParaRPr lang="en-US" dirty="0"/>
          </a:p>
        </p:txBody>
      </p:sp>
      <p:sp>
        <p:nvSpPr>
          <p:cNvPr id="4" name="Slide Number Placeholder 3"/>
          <p:cNvSpPr>
            <a:spLocks noGrp="1"/>
          </p:cNvSpPr>
          <p:nvPr>
            <p:ph type="sldNum" sz="quarter" idx="10"/>
          </p:nvPr>
        </p:nvSpPr>
        <p:spPr/>
        <p:txBody>
          <a:bodyPr/>
          <a:lstStyle/>
          <a:p>
            <a:fld id="{018B33CE-CDEA-451D-8B8D-986A4E3312A0}" type="slidenum">
              <a:rPr lang="en-US" smtClean="0"/>
              <a:t>11</a:t>
            </a:fld>
            <a:endParaRPr lang="en-US"/>
          </a:p>
        </p:txBody>
      </p:sp>
    </p:spTree>
    <p:extLst>
      <p:ext uri="{BB962C8B-B14F-4D97-AF65-F5344CB8AC3E}">
        <p14:creationId xmlns:p14="http://schemas.microsoft.com/office/powerpoint/2010/main" val="1550909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As shown in the graphs above,</a:t>
            </a:r>
            <a:r>
              <a:rPr lang="en-US" baseline="0" dirty="0" smtClean="0"/>
              <a:t> the cost to fund the low-income housing voucher program can be astronomical. </a:t>
            </a:r>
            <a:r>
              <a:rPr lang="en-US" baseline="0" smtClean="0"/>
              <a:t>From 1960 to the year 2015 there has been a fluctuation in the amount of money that has been on the program; with totals ranging from a little a $10 billion to as much as over $50 billion a year. </a:t>
            </a:r>
            <a:endParaRPr lang="en-US" smtClean="0"/>
          </a:p>
          <a:p>
            <a:endParaRPr lang="en-US"/>
          </a:p>
        </p:txBody>
      </p:sp>
      <p:sp>
        <p:nvSpPr>
          <p:cNvPr id="4" name="Slide Number Placeholder 3"/>
          <p:cNvSpPr>
            <a:spLocks noGrp="1"/>
          </p:cNvSpPr>
          <p:nvPr>
            <p:ph type="sldNum" sz="quarter" idx="10"/>
          </p:nvPr>
        </p:nvSpPr>
        <p:spPr/>
        <p:txBody>
          <a:bodyPr/>
          <a:lstStyle/>
          <a:p>
            <a:fld id="{018B33CE-CDEA-451D-8B8D-986A4E3312A0}" type="slidenum">
              <a:rPr lang="en-US" smtClean="0"/>
              <a:t>12</a:t>
            </a:fld>
            <a:endParaRPr lang="en-US"/>
          </a:p>
        </p:txBody>
      </p:sp>
    </p:spTree>
    <p:extLst>
      <p:ext uri="{BB962C8B-B14F-4D97-AF65-F5344CB8AC3E}">
        <p14:creationId xmlns:p14="http://schemas.microsoft.com/office/powerpoint/2010/main" val="1550909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Blumgart, J.,</a:t>
            </a:r>
            <a:r>
              <a:rPr lang="en-US" baseline="0" dirty="0" smtClean="0"/>
              <a:t> </a:t>
            </a:r>
            <a:r>
              <a:rPr lang="en-US" dirty="0" smtClean="0"/>
              <a:t>2014. 4 Public Housing Lessons the U.S. Could Learn From the Rest of the World. Retrieved from Next City: Retrieved from</a:t>
            </a:r>
            <a:r>
              <a:rPr lang="en-US" baseline="0" dirty="0" smtClean="0"/>
              <a:t> </a:t>
            </a:r>
            <a:r>
              <a:rPr lang="en-US" dirty="0" smtClean="0"/>
              <a:t>https://nextcity.org/daily/entry/better-public-housing-lessons-failure-success-us-world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Center on Budget and Policy Priorities (</a:t>
            </a:r>
            <a:r>
              <a:rPr lang="en-US" sz="1200" dirty="0" err="1" smtClean="0"/>
              <a:t>CBPP</a:t>
            </a:r>
            <a:r>
              <a:rPr lang="en-US" sz="1200" dirty="0" smtClean="0"/>
              <a:t>) tabulation of 2016 HUD administrative data</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Devine, Deborah J. et al. 2003. Housing Choice Voucher Location Patterns: Implications for Participant and Neighborhood Welfare. Washington, D.C.: U.S. Department of Housing and Urban Development.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smtClean="0">
                <a:solidFill>
                  <a:schemeClr val="tx1"/>
                </a:solidFill>
                <a:latin typeface="+mn-lt"/>
                <a:ea typeface="+mn-ea"/>
                <a:cs typeface="+mn-cs"/>
              </a:rPr>
              <a:t>HOUSING ASSISTANCE EXPENDITURES PER YEAR ADJUSTED FOR INFLATION http://www.usgovernmentspending.com/year_spending_2020USbn_18bc6n_2030#usgs302</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Sanbonmatsu, L., 2011. Moving to opportunity for fair housing demonstration program: final impacts evaluation. Washington, DC: U.S. Dept. of Housing and Urban Development, Office of Policy Development and Research. </a:t>
            </a:r>
          </a:p>
          <a:p>
            <a:endParaRPr lang="en-US" i="0" dirty="0" smtClean="0"/>
          </a:p>
          <a:p>
            <a:r>
              <a:rPr lang="en-US" i="0" dirty="0" smtClean="0"/>
              <a:t>Steffen, B. L., Bucholtz, S., Martin, M., Vandenbroucke, D. A., &amp; Yai, Y. D. (2013). U.S. Department of Housing and Urban Development, Office of Policy Development and Research (Rep.). Retrieved https://www.huduser.gov/Publications/pdf/HUD-506_WorstCase2011_reportv3.pdf </a:t>
            </a:r>
          </a:p>
          <a:p>
            <a:endParaRPr lang="en-US" sz="1200" b="0" i="0" u="none" strike="noStrike" kern="1200" baseline="0" dirty="0" smtClean="0">
              <a:solidFill>
                <a:schemeClr val="tx1"/>
              </a:solidFill>
              <a:latin typeface="+mn-lt"/>
              <a:ea typeface="+mn-ea"/>
              <a:cs typeface="+mn-cs"/>
            </a:endParaRPr>
          </a:p>
          <a:p>
            <a:r>
              <a:rPr lang="en-US" i="0" dirty="0" smtClean="0"/>
              <a:t>Turner, M. A., Nichols, A., &amp; Comey, J.,</a:t>
            </a:r>
            <a:r>
              <a:rPr lang="en-US" i="0" baseline="0" dirty="0" smtClean="0"/>
              <a:t> </a:t>
            </a:r>
            <a:r>
              <a:rPr lang="en-US" i="0" dirty="0" smtClean="0"/>
              <a:t>2017. Benefits of Living in High-Opportunity Neighborhoods. Retrieved from https://www.urban.org/sites/default/files/publication/32821/412648-Benefits-of-Living-in-High-Opportunity-Neighborhoods.PDF</a:t>
            </a:r>
          </a:p>
          <a:p>
            <a:endParaRPr lang="en-US" i="0" dirty="0" smtClean="0"/>
          </a:p>
          <a:p>
            <a:r>
              <a:rPr lang="en-US" sz="1200" b="0" i="0" u="none" strike="noStrike" kern="1200" baseline="0" dirty="0" smtClean="0">
                <a:solidFill>
                  <a:schemeClr val="tx1"/>
                </a:solidFill>
                <a:latin typeface="+mn-lt"/>
                <a:ea typeface="+mn-ea"/>
                <a:cs typeface="+mn-cs"/>
              </a:rPr>
              <a:t>Turner, M. A., and Wilson, C., 1998. Affirmatively Furthering Fair Housing: Neighborhood Outcomes for Tenant-Based Assistance in Six Metropolitan Areas. Washington, D.C.: The Urban Institute.</a:t>
            </a:r>
            <a:endParaRPr lang="en-US" i="0" dirty="0" smtClean="0"/>
          </a:p>
          <a:p>
            <a:pPr marL="0" indent="0">
              <a:lnSpc>
                <a:spcPct val="200000"/>
              </a:lnSpc>
              <a:buNone/>
            </a:pPr>
            <a:endParaRPr lang="en-US" sz="1200" i="0" dirty="0" smtClean="0">
              <a:latin typeface="Times New Roman" panose="02020603050405020304" pitchFamily="18" charset="0"/>
              <a:cs typeface="Times New Roman" panose="02020603050405020304" pitchFamily="18" charset="0"/>
            </a:endParaRPr>
          </a:p>
          <a:p>
            <a:pPr marL="0" indent="0">
              <a:lnSpc>
                <a:spcPct val="200000"/>
              </a:lnSpc>
              <a:buNone/>
            </a:pPr>
            <a:endParaRPr lang="en-US" sz="1200" i="0" dirty="0" smtClean="0">
              <a:latin typeface="Times New Roman" panose="02020603050405020304" pitchFamily="18" charset="0"/>
              <a:cs typeface="Times New Roman" panose="02020603050405020304" pitchFamily="18" charset="0"/>
            </a:endParaRPr>
          </a:p>
          <a:p>
            <a:pPr marL="0" indent="0">
              <a:lnSpc>
                <a:spcPct val="200000"/>
              </a:lnSpc>
              <a:buNone/>
            </a:pPr>
            <a:endParaRPr lang="en-US" sz="1200" i="0" dirty="0" smtClean="0">
              <a:latin typeface="Times New Roman" panose="02020603050405020304" pitchFamily="18" charset="0"/>
              <a:cs typeface="Times New Roman" panose="02020603050405020304" pitchFamily="18" charset="0"/>
            </a:endParaRPr>
          </a:p>
          <a:p>
            <a:pPr marL="0" indent="0">
              <a:lnSpc>
                <a:spcPct val="200000"/>
              </a:lnSpc>
              <a:buNone/>
            </a:pPr>
            <a:r>
              <a:rPr lang="en-US" sz="1200" i="0" dirty="0" err="1" smtClean="0">
                <a:latin typeface="Times New Roman" panose="02020603050405020304" pitchFamily="18" charset="0"/>
                <a:cs typeface="Times New Roman" panose="02020603050405020304" pitchFamily="18" charset="0"/>
              </a:rPr>
              <a:t>Varady</a:t>
            </a:r>
            <a:r>
              <a:rPr lang="en-US" sz="1200" i="0" dirty="0" smtClean="0">
                <a:latin typeface="Times New Roman" panose="02020603050405020304" pitchFamily="18" charset="0"/>
                <a:cs typeface="Times New Roman" panose="02020603050405020304" pitchFamily="18" charset="0"/>
              </a:rPr>
              <a:t>, D. &amp; Walker, C. (Aug 2003). Housing vouchers and residential mobility. Journal of</a:t>
            </a:r>
            <a:r>
              <a:rPr lang="en-US" sz="1200" i="0" baseline="0" dirty="0" smtClean="0">
                <a:latin typeface="Times New Roman" panose="02020603050405020304" pitchFamily="18" charset="0"/>
                <a:cs typeface="Times New Roman" panose="02020603050405020304" pitchFamily="18" charset="0"/>
              </a:rPr>
              <a:t> </a:t>
            </a:r>
            <a:r>
              <a:rPr lang="en-US" sz="1200" i="0" dirty="0" smtClean="0">
                <a:latin typeface="Times New Roman" panose="02020603050405020304" pitchFamily="18" charset="0"/>
                <a:cs typeface="Times New Roman" panose="02020603050405020304" pitchFamily="18" charset="0"/>
              </a:rPr>
              <a:t>Planning Literature, 18(1), 17-30</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Center on Budget and Policy Priorities (</a:t>
            </a:r>
            <a:r>
              <a:rPr lang="en-US" sz="1200" dirty="0" err="1" smtClean="0"/>
              <a:t>CBPP</a:t>
            </a:r>
            <a:r>
              <a:rPr lang="en-US" sz="1200" dirty="0" smtClean="0"/>
              <a:t>) tabulation of 2016 HUD administrative data</a:t>
            </a:r>
          </a:p>
          <a:p>
            <a:endParaRPr lang="en-US" dirty="0" smtClean="0"/>
          </a:p>
          <a:p>
            <a:endParaRPr lang="en-US" dirty="0" smtClean="0"/>
          </a:p>
          <a:p>
            <a:endParaRPr lang="en-US" dirty="0" smtClean="0"/>
          </a:p>
          <a:p>
            <a:r>
              <a:rPr lang="en-US" dirty="0" smtClean="0"/>
              <a:t>https://www.brookings.edu/wp-content/uploads/2016/06/Housing-Voucher-Program.pdf</a:t>
            </a:r>
          </a:p>
          <a:p>
            <a:r>
              <a:rPr lang="en-US" dirty="0" smtClean="0"/>
              <a:t>https://portal.hud.gov/hudportal/HUD?src=/program_offices/public_indian_housing/programs/hcv/homeownership</a:t>
            </a:r>
          </a:p>
          <a:p>
            <a:r>
              <a:rPr lang="en-US" dirty="0" smtClean="0"/>
              <a:t>https://www.huduser.gov/Publications/pdf/HUD-506_WorstCase2011_reportv3.pdf</a:t>
            </a:r>
            <a:endParaRPr lang="en-US" dirty="0"/>
          </a:p>
        </p:txBody>
      </p:sp>
      <p:sp>
        <p:nvSpPr>
          <p:cNvPr id="4" name="Slide Number Placeholder 3"/>
          <p:cNvSpPr>
            <a:spLocks noGrp="1"/>
          </p:cNvSpPr>
          <p:nvPr>
            <p:ph type="sldNum" sz="quarter" idx="10"/>
          </p:nvPr>
        </p:nvSpPr>
        <p:spPr/>
        <p:txBody>
          <a:bodyPr/>
          <a:lstStyle/>
          <a:p>
            <a:fld id="{018B33CE-CDEA-451D-8B8D-986A4E3312A0}" type="slidenum">
              <a:rPr lang="en-US" smtClean="0"/>
              <a:t>16</a:t>
            </a:fld>
            <a:endParaRPr lang="en-US"/>
          </a:p>
        </p:txBody>
      </p:sp>
    </p:spTree>
    <p:extLst>
      <p:ext uri="{BB962C8B-B14F-4D97-AF65-F5344CB8AC3E}">
        <p14:creationId xmlns:p14="http://schemas.microsoft.com/office/powerpoint/2010/main" val="3468402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200000"/>
              </a:lnSpc>
            </a:pPr>
            <a:r>
              <a:rPr lang="en-US" dirty="0" smtClean="0"/>
              <a:t>The </a:t>
            </a:r>
            <a:r>
              <a:rPr lang="en-US" dirty="0" smtClean="0"/>
              <a:t>Section 8 - HCVP provides </a:t>
            </a:r>
            <a:r>
              <a:rPr lang="en-US" dirty="0" smtClean="0"/>
              <a:t>rental assistance payments on behalf of low income individuals and families, including the elderly and persons with disabilities. </a:t>
            </a:r>
          </a:p>
          <a:p>
            <a:pPr>
              <a:lnSpc>
                <a:spcPct val="200000"/>
              </a:lnSpc>
            </a:pPr>
            <a:endParaRPr lang="en-US" dirty="0" smtClean="0"/>
          </a:p>
          <a:p>
            <a:pPr>
              <a:lnSpc>
                <a:spcPct val="200000"/>
              </a:lnSpc>
            </a:pPr>
            <a:r>
              <a:rPr lang="en-US" dirty="0" smtClean="0"/>
              <a:t>The program provides financial assistance for decent, safe and sanitary housing to eligible households whose annual gross income does not exceed 50% of </a:t>
            </a:r>
            <a:r>
              <a:rPr lang="en-US" dirty="0" smtClean="0">
                <a:effectLst/>
              </a:rPr>
              <a:t>U.S. Department of Housing and Urban Development’s (HUD)</a:t>
            </a:r>
            <a:r>
              <a:rPr lang="en-US" dirty="0" smtClean="0"/>
              <a:t> median income guidelines. </a:t>
            </a:r>
          </a:p>
          <a:p>
            <a:pPr>
              <a:lnSpc>
                <a:spcPct val="200000"/>
              </a:lnSpc>
            </a:pPr>
            <a:endParaRPr lang="en-US" dirty="0" smtClean="0"/>
          </a:p>
          <a:p>
            <a:pPr>
              <a:lnSpc>
                <a:spcPct val="200000"/>
              </a:lnSpc>
            </a:pPr>
            <a:r>
              <a:rPr lang="en-US" dirty="0" smtClean="0"/>
              <a:t>HUD requires 75% of all new households admitted to the program be at or below 30% of the area median income. </a:t>
            </a:r>
          </a:p>
          <a:p>
            <a:pPr>
              <a:lnSpc>
                <a:spcPct val="200000"/>
              </a:lnSpc>
            </a:pPr>
            <a:endParaRPr lang="en-US" dirty="0" smtClean="0"/>
          </a:p>
          <a:p>
            <a:pPr>
              <a:lnSpc>
                <a:spcPct val="200000"/>
              </a:lnSpc>
            </a:pPr>
            <a:r>
              <a:rPr lang="en-US" dirty="0" smtClean="0"/>
              <a:t>Eligibility is based on several factors, including the household's income, size and composition, citizenship status, assets, medical and childcare expenses. </a:t>
            </a:r>
          </a:p>
          <a:p>
            <a:pPr>
              <a:lnSpc>
                <a:spcPct val="200000"/>
              </a:lnSpc>
            </a:pPr>
            <a:endParaRPr lang="en-US" dirty="0" smtClean="0"/>
          </a:p>
          <a:p>
            <a:pPr>
              <a:lnSpc>
                <a:spcPct val="200000"/>
              </a:lnSpc>
            </a:pPr>
            <a:r>
              <a:rPr lang="en-US" dirty="0" smtClean="0"/>
              <a:t>Qualified households may select the best available housing through direct negotiations with landlords to ensure accommodations that meet their needs. </a:t>
            </a:r>
          </a:p>
          <a:p>
            <a:pPr>
              <a:lnSpc>
                <a:spcPct val="200000"/>
              </a:lnSpc>
            </a:pPr>
            <a:endParaRPr lang="en-US" dirty="0" smtClean="0"/>
          </a:p>
          <a:p>
            <a:pPr>
              <a:lnSpc>
                <a:spcPct val="200000"/>
              </a:lnSpc>
            </a:pPr>
            <a:r>
              <a:rPr lang="en-US" dirty="0" smtClean="0">
                <a:effectLst/>
              </a:rPr>
              <a:t>The HCVP </a:t>
            </a:r>
            <a:r>
              <a:rPr lang="en-US" dirty="0" smtClean="0">
                <a:effectLst/>
              </a:rPr>
              <a:t>places the choice of housing in the hands of the individual family. A very low-income family is selected by the public housing agencies (PHA).  to participate is encouraged to consider several housing choices to secure the best housing for the family needs. A housing voucher holder is advised of the unit size for which it is eligible based on family size and composition. </a:t>
            </a:r>
          </a:p>
          <a:p>
            <a:pPr>
              <a:lnSpc>
                <a:spcPct val="200000"/>
              </a:lnSpc>
            </a:pPr>
            <a:endParaRPr lang="en-US" dirty="0" smtClean="0">
              <a:effectLst/>
            </a:endParaRPr>
          </a:p>
          <a:p>
            <a:pPr>
              <a:lnSpc>
                <a:spcPct val="200000"/>
              </a:lnSpc>
            </a:pPr>
            <a:r>
              <a:rPr lang="en-US" dirty="0" smtClean="0">
                <a:effectLst/>
              </a:rPr>
              <a:t>A family's housing needs change over time with changes in family size, job locations, and for other reasons. The </a:t>
            </a:r>
            <a:r>
              <a:rPr lang="en-US" dirty="0" smtClean="0">
                <a:effectLst/>
              </a:rPr>
              <a:t>HCVP program </a:t>
            </a:r>
            <a:r>
              <a:rPr lang="en-US" dirty="0" smtClean="0">
                <a:effectLst/>
              </a:rPr>
              <a:t>is designed to allow families to move without the loss of housing assistance. Moves are permissible as long as the family notifies the PHA ahead of time, terminates its existing lease within the lease provisions, and finds acceptable alternate housing. </a:t>
            </a:r>
          </a:p>
          <a:p>
            <a:pPr>
              <a:lnSpc>
                <a:spcPct val="200000"/>
              </a:lnSpc>
            </a:pPr>
            <a:endParaRPr lang="en-US" dirty="0" smtClean="0">
              <a:effectLst/>
            </a:endParaRPr>
          </a:p>
          <a:p>
            <a:pPr>
              <a:lnSpc>
                <a:spcPct val="200000"/>
              </a:lnSpc>
            </a:pPr>
            <a:r>
              <a:rPr lang="en-US" b="0" dirty="0" smtClean="0">
                <a:effectLst/>
              </a:rPr>
              <a:t>HUD's Role: </a:t>
            </a:r>
            <a:r>
              <a:rPr lang="en-US" dirty="0" smtClean="0">
                <a:effectLst/>
              </a:rPr>
              <a:t>To cover the cost of the program, HUD provides funds to allow PHAs to make housing assistance payments on behalf of the families. HUD also pays the PHA a fee for the costs of administering the program. When additional funds become available to assist new families, HUD invites PHAs to submit applications for funds for additional housing vouchers. Applications are then reviewed and funds awarded to the selected PHAs on a competitive basis. HUD monitors PHA administration of the program to ensure program rules are properly followed. </a:t>
            </a:r>
            <a:endParaRPr lang="en-US" dirty="0"/>
          </a:p>
        </p:txBody>
      </p:sp>
      <p:sp>
        <p:nvSpPr>
          <p:cNvPr id="4" name="Slide Number Placeholder 3"/>
          <p:cNvSpPr>
            <a:spLocks noGrp="1"/>
          </p:cNvSpPr>
          <p:nvPr>
            <p:ph type="sldNum" sz="quarter" idx="10"/>
          </p:nvPr>
        </p:nvSpPr>
        <p:spPr/>
        <p:txBody>
          <a:bodyPr/>
          <a:lstStyle/>
          <a:p>
            <a:fld id="{018B33CE-CDEA-451D-8B8D-986A4E3312A0}" type="slidenum">
              <a:rPr lang="en-US" smtClean="0"/>
              <a:t>2</a:t>
            </a:fld>
            <a:endParaRPr lang="en-US"/>
          </a:p>
        </p:txBody>
      </p:sp>
    </p:spTree>
    <p:extLst>
      <p:ext uri="{BB962C8B-B14F-4D97-AF65-F5344CB8AC3E}">
        <p14:creationId xmlns:p14="http://schemas.microsoft.com/office/powerpoint/2010/main" val="3845629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200000"/>
              </a:lnSpc>
            </a:pPr>
            <a:r>
              <a:rPr lang="en-US" dirty="0" smtClean="0"/>
              <a:t>Created in the 1970s, the </a:t>
            </a:r>
            <a:r>
              <a:rPr lang="en-US" dirty="0" smtClean="0"/>
              <a:t>Section 8 – HCVP program </a:t>
            </a:r>
            <a:r>
              <a:rPr lang="en-US" dirty="0" smtClean="0"/>
              <a:t>has become the dominant form of federal housing assistance.</a:t>
            </a:r>
          </a:p>
          <a:p>
            <a:pPr>
              <a:lnSpc>
                <a:spcPct val="200000"/>
              </a:lnSpc>
            </a:pPr>
            <a:endParaRPr lang="en-US" dirty="0" smtClean="0"/>
          </a:p>
          <a:p>
            <a:pPr>
              <a:lnSpc>
                <a:spcPct val="200000"/>
              </a:lnSpc>
            </a:pPr>
            <a:r>
              <a:rPr lang="en-US" dirty="0" smtClean="0"/>
              <a:t>Low-income families use vouchers to help pay for housing in the private market. The program is federally funded but run by a network of about 2,150 state and local housing agencies.  More than 5 million people in 2.2 million low-income families use </a:t>
            </a:r>
            <a:r>
              <a:rPr lang="en-US" dirty="0" smtClean="0"/>
              <a:t>vouchers, (</a:t>
            </a:r>
            <a:r>
              <a:rPr lang="en-US" sz="1200" b="0" i="0" u="none" strike="noStrike" kern="1200" baseline="0" dirty="0" smtClean="0">
                <a:solidFill>
                  <a:schemeClr val="tx1"/>
                </a:solidFill>
                <a:latin typeface="+mn-lt"/>
                <a:ea typeface="+mn-ea"/>
                <a:cs typeface="+mn-cs"/>
              </a:rPr>
              <a:t>Sanbonmatsu, 2011). </a:t>
            </a:r>
            <a:endParaRPr lang="en-US" dirty="0" smtClean="0"/>
          </a:p>
          <a:p>
            <a:pPr>
              <a:lnSpc>
                <a:spcPct val="200000"/>
              </a:lnSpc>
            </a:pPr>
            <a:endParaRPr lang="en-US" dirty="0" smtClean="0"/>
          </a:p>
          <a:p>
            <a:pPr>
              <a:lnSpc>
                <a:spcPct val="200000"/>
              </a:lnSpc>
            </a:pPr>
            <a:r>
              <a:rPr lang="en-US" dirty="0" smtClean="0"/>
              <a:t>Seventy-five percent of new households admitted each year must be “extremely low income,” with incomes not exceeding 30 percent of the local median or the poverty line, whichever is higher.  Other new households may have incomes up to 80 percent of the area median.</a:t>
            </a:r>
          </a:p>
          <a:p>
            <a:pPr>
              <a:lnSpc>
                <a:spcPct val="200000"/>
              </a:lnSpc>
            </a:pPr>
            <a:endParaRPr lang="en-US" dirty="0" smtClean="0"/>
          </a:p>
          <a:p>
            <a:pPr>
              <a:lnSpc>
                <a:spcPct val="200000"/>
              </a:lnSpc>
            </a:pPr>
            <a:r>
              <a:rPr lang="en-US" dirty="0" smtClean="0"/>
              <a:t>Housing agencies may set admissions preferences based on housing need or other criteria.  Undocumented immigrants are not eligible for voucher assistance</a:t>
            </a:r>
            <a:r>
              <a:rPr lang="en-US" dirty="0" smtClean="0"/>
              <a:t>. The Section 8 Housing Choice Voucher program, the federal government’s primary tool for addressing the housing needs of low-income renters, is administered by thousands of local PHAs, most of which serve individual cities, towns, or counties.</a:t>
            </a:r>
            <a:endParaRPr lang="en-US" dirty="0" smtClean="0"/>
          </a:p>
          <a:p>
            <a:pPr>
              <a:lnSpc>
                <a:spcPct val="200000"/>
              </a:lnSpc>
            </a:pPr>
            <a:endParaRPr lang="en-US" dirty="0" smtClean="0"/>
          </a:p>
          <a:p>
            <a:pPr marL="0" marR="0" indent="0" algn="l" defTabSz="914400" rtl="0" eaLnBrk="1" fontAlgn="auto" latinLnBrk="0" hangingPunct="1">
              <a:lnSpc>
                <a:spcPct val="200000"/>
              </a:lnSpc>
              <a:spcBef>
                <a:spcPts val="0"/>
              </a:spcBef>
              <a:spcAft>
                <a:spcPts val="0"/>
              </a:spcAft>
              <a:buClrTx/>
              <a:buSzTx/>
              <a:buFontTx/>
              <a:buNone/>
              <a:tabLst/>
              <a:defRPr/>
            </a:pPr>
            <a:r>
              <a:rPr lang="en-US" dirty="0" smtClean="0"/>
              <a:t>Once a family receives a voucher, it has at least 60 days to find housing. A family can use a voucher to help pay the rent either for its current unit or for a new unit. In either case, the housing agency must verify that the unit meets federal housing quality standards and that the rent is reasonable compared to market rents for similar units in the </a:t>
            </a:r>
            <a:r>
              <a:rPr lang="en-US" dirty="0" smtClean="0"/>
              <a:t>area, (</a:t>
            </a:r>
            <a:r>
              <a:rPr lang="en-US" sz="1200" b="0" i="0" u="none" strike="noStrike" kern="1200" baseline="0" dirty="0" smtClean="0">
                <a:solidFill>
                  <a:schemeClr val="tx1"/>
                </a:solidFill>
                <a:latin typeface="+mn-lt"/>
                <a:ea typeface="+mn-ea"/>
                <a:cs typeface="+mn-cs"/>
              </a:rPr>
              <a:t>Sanbonmatsu, 2011). </a:t>
            </a:r>
            <a:endParaRPr lang="en-US" dirty="0" smtClean="0"/>
          </a:p>
          <a:p>
            <a:pPr>
              <a:lnSpc>
                <a:spcPct val="200000"/>
              </a:lnSpc>
            </a:pPr>
            <a:endParaRPr lang="en-US" dirty="0" smtClean="0"/>
          </a:p>
          <a:p>
            <a:pPr marL="0" marR="0" indent="0" algn="l" defTabSz="914400" rtl="0" eaLnBrk="1" fontAlgn="auto" latinLnBrk="0" hangingPunct="1">
              <a:lnSpc>
                <a:spcPct val="200000"/>
              </a:lnSpc>
              <a:spcBef>
                <a:spcPts val="0"/>
              </a:spcBef>
              <a:spcAft>
                <a:spcPts val="0"/>
              </a:spcAft>
              <a:buClrTx/>
              <a:buSzTx/>
              <a:buFontTx/>
              <a:buNone/>
              <a:tabLst/>
              <a:defRPr/>
            </a:pPr>
            <a:r>
              <a:rPr lang="en-US" dirty="0" smtClean="0"/>
              <a:t>A family with a voucher generally must contribute the higher of 30 percent of its income or a “minimum rent” of up to $50 for rent and utilities. The voucher pays the rest of those costs, </a:t>
            </a:r>
            <a:r>
              <a:rPr lang="en-US" dirty="0" smtClean="0"/>
              <a:t>the payment standard limits are </a:t>
            </a:r>
            <a:r>
              <a:rPr lang="en-US" dirty="0" smtClean="0"/>
              <a:t>set by the housing </a:t>
            </a:r>
            <a:r>
              <a:rPr lang="en-US" dirty="0" smtClean="0"/>
              <a:t>agency, (</a:t>
            </a:r>
            <a:r>
              <a:rPr lang="en-US" sz="1200" b="0" i="0" u="none" strike="noStrike" kern="1200" baseline="0" dirty="0" smtClean="0">
                <a:solidFill>
                  <a:schemeClr val="tx1"/>
                </a:solidFill>
                <a:latin typeface="+mn-lt"/>
                <a:ea typeface="+mn-ea"/>
                <a:cs typeface="+mn-cs"/>
              </a:rPr>
              <a:t>Sanbonmatsu, 2011). </a:t>
            </a:r>
            <a:endParaRPr lang="en-US" dirty="0" smtClean="0"/>
          </a:p>
          <a:p>
            <a:pPr>
              <a:lnSpc>
                <a:spcPct val="200000"/>
              </a:lnSpc>
            </a:pPr>
            <a:endParaRPr lang="en-US" dirty="0" smtClean="0"/>
          </a:p>
        </p:txBody>
      </p:sp>
      <p:sp>
        <p:nvSpPr>
          <p:cNvPr id="4" name="Slide Number Placeholder 3"/>
          <p:cNvSpPr>
            <a:spLocks noGrp="1"/>
          </p:cNvSpPr>
          <p:nvPr>
            <p:ph type="sldNum" sz="quarter" idx="10"/>
          </p:nvPr>
        </p:nvSpPr>
        <p:spPr/>
        <p:txBody>
          <a:bodyPr/>
          <a:lstStyle/>
          <a:p>
            <a:fld id="{018B33CE-CDEA-451D-8B8D-986A4E3312A0}" type="slidenum">
              <a:rPr lang="en-US" smtClean="0"/>
              <a:t>3</a:t>
            </a:fld>
            <a:endParaRPr lang="en-US"/>
          </a:p>
        </p:txBody>
      </p:sp>
    </p:spTree>
    <p:extLst>
      <p:ext uri="{BB962C8B-B14F-4D97-AF65-F5344CB8AC3E}">
        <p14:creationId xmlns:p14="http://schemas.microsoft.com/office/powerpoint/2010/main" val="3845629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Three-and-a-half decades of experience have shown that providing rental assistance directly to tenants is an extremely effective and efficient mechanism for addressing the housing needs of low-income families and individuals. The majority of households who receive a voucher are successful in finding a house or apartment for which they can receive assistance, and recipients generally live in better quality housing and pay more affordable rent than similar, unassisted households. The voucher program is particularly important now, when a record number of households “worst case housing needs,” defined as either paying more than half their income for rent or living in substandard housing, (</a:t>
            </a:r>
            <a:r>
              <a:rPr lang="en-US" dirty="0" smtClean="0"/>
              <a:t>Steffen,</a:t>
            </a:r>
            <a:r>
              <a:rPr lang="en-US" baseline="0" dirty="0" smtClean="0"/>
              <a:t> </a:t>
            </a:r>
            <a:r>
              <a:rPr lang="en-US" dirty="0" smtClean="0"/>
              <a:t>Bucholtz, Martin, Vandenbroucke, &amp; Yai, 2013</a:t>
            </a:r>
            <a:r>
              <a:rPr lang="en-US" sz="1200" b="0" i="0" u="none" strike="noStrike" kern="1200" baseline="0" dirty="0" smtClean="0">
                <a:solidFill>
                  <a:schemeClr val="tx1"/>
                </a:solidFill>
                <a:latin typeface="+mn-lt"/>
                <a:ea typeface="+mn-ea"/>
                <a:cs typeface="+mn-cs"/>
              </a:rPr>
              <a:t>).  This represents an increase of roughly 69 percent since 2001.</a:t>
            </a:r>
          </a:p>
          <a:p>
            <a:endParaRPr lang="en-US" sz="1200" b="0" i="0" u="none" strike="noStrike"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The value of vouchers, however, goes beyond their role in promoting housing affordability. In principle, vouchers give low-income families the ability to move to neighborhoods of their choice. Housing mobility can benefit families by improving their access to safe and healthy environments and to educational and employment opportunities, potentially reducing poverty and contributing to a region’s prosperity over the long term,</a:t>
            </a:r>
            <a:r>
              <a:rPr lang="en-US" dirty="0" smtClean="0"/>
              <a:t> (</a:t>
            </a:r>
            <a:r>
              <a:rPr lang="en-US" sz="1200" b="0" i="0" u="none" strike="noStrike" kern="1200" baseline="0" dirty="0" smtClean="0">
                <a:solidFill>
                  <a:schemeClr val="tx1"/>
                </a:solidFill>
                <a:latin typeface="+mn-lt"/>
                <a:ea typeface="+mn-ea"/>
                <a:cs typeface="+mn-cs"/>
              </a:rPr>
              <a:t>Sanbonmatsu, 2011). </a:t>
            </a:r>
            <a:endParaRPr lang="en-US" dirty="0" smtClean="0"/>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Families who received vouchers and housing search assistance to move from distressed public housing developments to homes and apartments in low-poverty neighborhoods enjoyed significantly better health and well-being than members of a control group. Moreover, those that were able to remain in lower poverty neighborhoods for longer periods of time saw higher rates of employment, higher incomes, and better educational achievement. In addition to these family-level benefits, evidence suggests that an entire region is better off when fewer people live in neighborhoods of concentrated poverty, (</a:t>
            </a:r>
            <a:r>
              <a:rPr lang="en-US" dirty="0" smtClean="0"/>
              <a:t>Turner, Nichols, &amp; Comey, 2017). </a:t>
            </a:r>
            <a:endParaRPr lang="en-US" dirty="0" smtClean="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effectLst/>
            </a:endParaRPr>
          </a:p>
          <a:p>
            <a:pPr>
              <a:lnSpc>
                <a:spcPct val="200000"/>
              </a:lnSpc>
            </a:pPr>
            <a:endParaRPr lang="en-US" dirty="0"/>
          </a:p>
        </p:txBody>
      </p:sp>
      <p:sp>
        <p:nvSpPr>
          <p:cNvPr id="4" name="Slide Number Placeholder 3"/>
          <p:cNvSpPr>
            <a:spLocks noGrp="1"/>
          </p:cNvSpPr>
          <p:nvPr>
            <p:ph type="sldNum" sz="quarter" idx="10"/>
          </p:nvPr>
        </p:nvSpPr>
        <p:spPr/>
        <p:txBody>
          <a:bodyPr/>
          <a:lstStyle/>
          <a:p>
            <a:fld id="{018B33CE-CDEA-451D-8B8D-986A4E3312A0}" type="slidenum">
              <a:rPr lang="en-US" smtClean="0"/>
              <a:t>4</a:t>
            </a:fld>
            <a:endParaRPr lang="en-US"/>
          </a:p>
        </p:txBody>
      </p:sp>
    </p:spTree>
    <p:extLst>
      <p:ext uri="{BB962C8B-B14F-4D97-AF65-F5344CB8AC3E}">
        <p14:creationId xmlns:p14="http://schemas.microsoft.com/office/powerpoint/2010/main" val="3845629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200000"/>
              </a:lnSpc>
              <a:spcBef>
                <a:spcPts val="0"/>
              </a:spcBef>
              <a:spcAft>
                <a:spcPts val="0"/>
              </a:spcAft>
              <a:buClrTx/>
              <a:buSzTx/>
              <a:buFontTx/>
              <a:buNone/>
              <a:tabLst/>
              <a:defRPr/>
            </a:pPr>
            <a:r>
              <a:rPr lang="en-US" sz="1200" kern="1200" dirty="0" smtClean="0">
                <a:solidFill>
                  <a:schemeClr val="tx1"/>
                </a:solidFill>
                <a:effectLst/>
                <a:latin typeface="Times New Roman" panose="02020603050405020304" pitchFamily="18" charset="0"/>
                <a:ea typeface="+mn-ea"/>
                <a:cs typeface="Times New Roman" panose="02020603050405020304" pitchFamily="18" charset="0"/>
              </a:rPr>
              <a:t>With government interventions, participants are limited in what steps that can take; they are restricted to what their local governing agencies permit them to do. I</a:t>
            </a:r>
            <a:r>
              <a:rPr lang="en-US" baseline="0" dirty="0" smtClean="0">
                <a:effectLst/>
              </a:rPr>
              <a:t>ncome limits are based on an average of very low income limits, and the authorized payment standards are established by the administering entity as well. </a:t>
            </a:r>
            <a:r>
              <a:rPr lang="en-US" sz="1200" kern="1200" dirty="0" smtClean="0">
                <a:solidFill>
                  <a:schemeClr val="tx1"/>
                </a:solidFill>
                <a:effectLst/>
                <a:latin typeface="Times New Roman" panose="02020603050405020304" pitchFamily="18" charset="0"/>
                <a:ea typeface="+mn-ea"/>
                <a:cs typeface="Times New Roman" panose="02020603050405020304" pitchFamily="18" charset="0"/>
              </a:rPr>
              <a:t>There are limits set on household income, based on family size the number of bedrooms a household in allowed to have, and the agencies also set the payment standard guidelines. All of these limits can greatly hinder a family’s ability to relocate to a more desirable community. </a:t>
            </a:r>
            <a:r>
              <a:rPr lang="en-US" baseline="0" dirty="0" smtClean="0">
                <a:effectLst/>
              </a:rPr>
              <a:t>These established limits contribute to families having to rent in undesirable areas. </a:t>
            </a:r>
          </a:p>
          <a:p>
            <a:pPr marL="0" marR="0" indent="0" algn="l" defTabSz="914400" rtl="0" eaLnBrk="1" fontAlgn="auto" latinLnBrk="0" hangingPunct="1">
              <a:lnSpc>
                <a:spcPct val="200000"/>
              </a:lnSpc>
              <a:spcBef>
                <a:spcPts val="0"/>
              </a:spcBef>
              <a:spcAft>
                <a:spcPts val="0"/>
              </a:spcAft>
              <a:buClrTx/>
              <a:buSzTx/>
              <a:buFontTx/>
              <a:buNone/>
              <a:tabLst/>
              <a:defRPr/>
            </a:pPr>
            <a:endParaRPr lang="en-US" baseline="0" dirty="0" smtClean="0">
              <a:effectLst/>
            </a:endParaRPr>
          </a:p>
          <a:p>
            <a:pPr marL="0" marR="0" indent="0" algn="l" defTabSz="914400" rtl="0" eaLnBrk="1" fontAlgn="auto" latinLnBrk="0" hangingPunct="1">
              <a:lnSpc>
                <a:spcPct val="200000"/>
              </a:lnSpc>
              <a:spcBef>
                <a:spcPts val="0"/>
              </a:spcBef>
              <a:spcAft>
                <a:spcPts val="0"/>
              </a:spcAft>
              <a:buClrTx/>
              <a:buSzTx/>
              <a:buFontTx/>
              <a:buNone/>
              <a:tabLst/>
              <a:defRPr/>
            </a:pPr>
            <a:r>
              <a:rPr lang="en-US" baseline="0" dirty="0" smtClean="0">
                <a:effectLst/>
              </a:rPr>
              <a:t>On the contrary, under the Market Based Solutions, there is in increase in where the families can live and improve their lives.  Having said that, the limit would come into play by allowing families gauge what they can and can not afford with the administering agencies assistance. </a:t>
            </a:r>
            <a:r>
              <a:rPr lang="en-US" sz="1200" kern="1200" dirty="0" smtClean="0">
                <a:solidFill>
                  <a:schemeClr val="tx1"/>
                </a:solidFill>
                <a:effectLst/>
                <a:latin typeface="Times New Roman" panose="02020603050405020304" pitchFamily="18" charset="0"/>
                <a:ea typeface="+mn-ea"/>
                <a:cs typeface="Times New Roman" panose="02020603050405020304" pitchFamily="18" charset="0"/>
              </a:rPr>
              <a:t>Market Based Solutions, because family’s have the choice to relocate they can possibly find housing in a more family friendly location. This can also offer those on low-income housing with more opportunities, thereby giving the family a chance to get off the program and become self-sufficient. “Tenant-based subsidies (housing vouchers) can help to deconcentrate poverty and improve the quality of life for low-income families” (</a:t>
            </a:r>
            <a:r>
              <a:rPr lang="en-US" sz="1200" kern="1200" dirty="0" err="1" smtClean="0">
                <a:solidFill>
                  <a:schemeClr val="tx1"/>
                </a:solidFill>
                <a:effectLst/>
                <a:latin typeface="Times New Roman" panose="02020603050405020304" pitchFamily="18" charset="0"/>
                <a:ea typeface="+mn-ea"/>
                <a:cs typeface="Times New Roman" panose="02020603050405020304" pitchFamily="18" charset="0"/>
              </a:rPr>
              <a:t>Varady</a:t>
            </a:r>
            <a:r>
              <a:rPr lang="en-US" sz="1200" kern="1200" dirty="0" smtClean="0">
                <a:solidFill>
                  <a:schemeClr val="tx1"/>
                </a:solidFill>
                <a:effectLst/>
                <a:latin typeface="Times New Roman" panose="02020603050405020304" pitchFamily="18" charset="0"/>
                <a:ea typeface="+mn-ea"/>
                <a:cs typeface="Times New Roman" panose="02020603050405020304" pitchFamily="18" charset="0"/>
              </a:rPr>
              <a:t>, 2003). Market Based Solutions can also aid a family with deciding, with the help of their local agencies support, on what type of housing the household can and cannot truly afford.</a:t>
            </a:r>
            <a:endParaRPr lang="en-US" dirty="0" smtClean="0">
              <a:latin typeface="Times New Roman" panose="02020603050405020304" pitchFamily="18" charset="0"/>
              <a:cs typeface="Times New Roman" panose="02020603050405020304" pitchFamily="18" charset="0"/>
            </a:endParaRPr>
          </a:p>
          <a:p>
            <a:pPr>
              <a:lnSpc>
                <a:spcPct val="200000"/>
              </a:lnSpc>
            </a:pPr>
            <a:endParaRPr lang="en-US" dirty="0"/>
          </a:p>
        </p:txBody>
      </p:sp>
      <p:sp>
        <p:nvSpPr>
          <p:cNvPr id="4" name="Slide Number Placeholder 3"/>
          <p:cNvSpPr>
            <a:spLocks noGrp="1"/>
          </p:cNvSpPr>
          <p:nvPr>
            <p:ph type="sldNum" sz="quarter" idx="10"/>
          </p:nvPr>
        </p:nvSpPr>
        <p:spPr/>
        <p:txBody>
          <a:bodyPr/>
          <a:lstStyle/>
          <a:p>
            <a:fld id="{018B33CE-CDEA-451D-8B8D-986A4E3312A0}" type="slidenum">
              <a:rPr lang="en-US" smtClean="0"/>
              <a:t>5</a:t>
            </a:fld>
            <a:endParaRPr lang="en-US"/>
          </a:p>
        </p:txBody>
      </p:sp>
    </p:spTree>
    <p:extLst>
      <p:ext uri="{BB962C8B-B14F-4D97-AF65-F5344CB8AC3E}">
        <p14:creationId xmlns:p14="http://schemas.microsoft.com/office/powerpoint/2010/main" val="3845629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Created in the 1970s, the </a:t>
            </a:r>
            <a:r>
              <a:rPr lang="en-US" sz="1200" b="0" dirty="0" smtClean="0"/>
              <a:t>Section 8</a:t>
            </a:r>
            <a:r>
              <a:rPr lang="en-US" sz="1200" b="0" baseline="0" dirty="0" smtClean="0"/>
              <a:t> - </a:t>
            </a:r>
            <a:r>
              <a:rPr lang="en-US" sz="1200" b="0" dirty="0" smtClean="0"/>
              <a:t>HCVP has </a:t>
            </a:r>
            <a:r>
              <a:rPr lang="en-US" sz="1200" b="0" dirty="0" smtClean="0"/>
              <a:t>become the dominant form of federal housing </a:t>
            </a:r>
            <a:r>
              <a:rPr lang="en-US" sz="1200" b="0" dirty="0" err="1" smtClean="0"/>
              <a:t>assistance.</a:t>
            </a:r>
            <a:r>
              <a:rPr lang="en-US" baseline="0" dirty="0" err="1" smtClean="0"/>
              <a:t>Since</a:t>
            </a:r>
            <a:r>
              <a:rPr lang="en-US" baseline="0" dirty="0" smtClean="0"/>
              <a:t> there is a restricted set of guidelines that any family wishing to get on the program must follow. There is only such income a household can make, depending on family size there is only so many bedrooms a they may qualify for and considering what metropolitan area the family wishes to reside in their voucher is only worth so much. Let us not forget that the voucher program does not cover all the families rent, 30% of the family income must go towards rent as well as any other utilities. For a family on a limited budget, they may just be working to pay the bills. </a:t>
            </a:r>
            <a:endParaRPr lang="en-US" dirty="0" smtClean="0"/>
          </a:p>
          <a:p>
            <a:endParaRPr lang="en-US" sz="1200" b="0" dirty="0" smtClean="0"/>
          </a:p>
          <a:p>
            <a:endParaRPr lang="en-US" sz="1200" b="0" dirty="0" smtClean="0"/>
          </a:p>
          <a:p>
            <a:r>
              <a:rPr lang="en-US" sz="1200" b="1" dirty="0" smtClean="0"/>
              <a:t>What families are eligible to apply for homeownership vouchers?</a:t>
            </a:r>
          </a:p>
          <a:p>
            <a:r>
              <a:rPr lang="en-US" sz="1200" b="0" dirty="0" smtClean="0"/>
              <a:t> Families must meet these requirements:</a:t>
            </a:r>
          </a:p>
          <a:p>
            <a:pPr lvl="1"/>
            <a:r>
              <a:rPr lang="en-US" sz="1200" b="0" dirty="0" smtClean="0"/>
              <a:t>•First-time homeowner or cooperative member.</a:t>
            </a:r>
          </a:p>
          <a:p>
            <a:pPr lvl="1"/>
            <a:r>
              <a:rPr lang="en-US" sz="1200" b="0" dirty="0" smtClean="0"/>
              <a:t>•No family member has owned or had ownership interest in their residence for at least three years.</a:t>
            </a:r>
          </a:p>
          <a:p>
            <a:pPr lvl="1"/>
            <a:r>
              <a:rPr lang="en-US" sz="1200" b="0" dirty="0" smtClean="0"/>
              <a:t>•Except for cooperative members, no member of the family has any ownership interest in any residential property.</a:t>
            </a:r>
          </a:p>
          <a:p>
            <a:pPr lvl="1"/>
            <a:r>
              <a:rPr lang="en-US" sz="1200" b="0" dirty="0" smtClean="0"/>
              <a:t>•Minimum income requirement. Except in the case of disabled families, the qualified annual income of the adult family members who will own the home must not be less than the Federal minimum hourly wage multiplied by 2,000 hours. For disabled families, the qualified annual income of the adult family members who will own the home must not be less than the monthly Federal Supplemental Security Income (SSI) benefit for an individual living alone multiplied by 12. The PHA may also establish a higher minimum income requirement for either or both types of families. Except in the case of an elderly or disabled family, welfare assistance is not counted in determining whether the family meets the minimum income requirement.</a:t>
            </a:r>
          </a:p>
          <a:p>
            <a:pPr lvl="1"/>
            <a:r>
              <a:rPr lang="en-US" sz="1200" b="0" dirty="0" smtClean="0"/>
              <a:t>•Employment requirement. Except in the case of elderly and disabled families, one or more adults in the family who will own the home is currently employed on a full-time basis and has been continuously employed on a full-time basis for at least one year before commencement of homeownership assistance.</a:t>
            </a:r>
          </a:p>
          <a:p>
            <a:pPr lvl="1"/>
            <a:r>
              <a:rPr lang="en-US" sz="1200" b="0" dirty="0" smtClean="0"/>
              <a:t>•Additional PHA eligibility requirements. The family meets any other initial eligibility requirements set by the PHA.</a:t>
            </a:r>
          </a:p>
          <a:p>
            <a:pPr lvl="1"/>
            <a:r>
              <a:rPr lang="en-US" sz="1200" b="0" dirty="0" smtClean="0"/>
              <a:t>•Homeownership counseling. The family must attend and satisfactorily complete the </a:t>
            </a:r>
            <a:r>
              <a:rPr lang="en-US" sz="1200" b="0" dirty="0" err="1" smtClean="0"/>
              <a:t>PHA's</a:t>
            </a:r>
            <a:r>
              <a:rPr lang="en-US" sz="1200" b="0" dirty="0" smtClean="0"/>
              <a:t> pre-assistance homeownership and housing counseling program</a:t>
            </a:r>
            <a:r>
              <a:rPr lang="en-US" sz="1200" b="0" i="0" u="none" strike="noStrike" kern="1200" baseline="0" dirty="0" smtClean="0">
                <a:solidFill>
                  <a:schemeClr val="tx1"/>
                </a:solidFill>
                <a:latin typeface="+mn-lt"/>
                <a:ea typeface="+mn-ea"/>
                <a:cs typeface="+mn-cs"/>
              </a:rPr>
              <a:t>, (</a:t>
            </a:r>
            <a:r>
              <a:rPr lang="en-US" dirty="0" smtClean="0"/>
              <a:t>Steffen,</a:t>
            </a:r>
            <a:r>
              <a:rPr lang="en-US" baseline="0" dirty="0" smtClean="0"/>
              <a:t> </a:t>
            </a:r>
            <a:r>
              <a:rPr lang="en-US" dirty="0" smtClean="0"/>
              <a:t>Bucholtz, Martin, Vandenbroucke, &amp; Yai, 2013</a:t>
            </a:r>
            <a:r>
              <a:rPr lang="en-US" sz="1200" b="0" i="0" u="none" strike="noStrike" kern="1200" baseline="0" dirty="0" smtClean="0">
                <a:solidFill>
                  <a:schemeClr val="tx1"/>
                </a:solidFill>
                <a:latin typeface="+mn-lt"/>
                <a:ea typeface="+mn-ea"/>
                <a:cs typeface="+mn-cs"/>
              </a:rPr>
              <a:t>). </a:t>
            </a:r>
          </a:p>
          <a:p>
            <a:pPr lvl="1"/>
            <a:endParaRPr lang="en-US" sz="1200" b="0" dirty="0" smtClean="0"/>
          </a:p>
          <a:p>
            <a:r>
              <a:rPr lang="en-US" sz="1200" b="1" dirty="0" smtClean="0"/>
              <a:t>What are monthly homeownership expenses?</a:t>
            </a:r>
          </a:p>
          <a:p>
            <a:r>
              <a:rPr lang="en-US" sz="1200" b="0" dirty="0" smtClean="0"/>
              <a:t> Monthly homeownership expenses include:</a:t>
            </a:r>
          </a:p>
          <a:p>
            <a:pPr lvl="1"/>
            <a:r>
              <a:rPr lang="en-US" sz="1200" b="0" dirty="0" smtClean="0"/>
              <a:t> 1. Mortgage principal and interest,</a:t>
            </a:r>
          </a:p>
          <a:p>
            <a:pPr lvl="1"/>
            <a:r>
              <a:rPr lang="en-US" sz="1200" b="0" dirty="0" smtClean="0"/>
              <a:t> 2. Mortgage insurance premium,</a:t>
            </a:r>
          </a:p>
          <a:p>
            <a:pPr lvl="1"/>
            <a:r>
              <a:rPr lang="en-US" sz="1200" b="0" dirty="0" smtClean="0"/>
              <a:t> 3. Real estate taxes and homeowner insurance,</a:t>
            </a:r>
          </a:p>
          <a:p>
            <a:pPr lvl="1"/>
            <a:r>
              <a:rPr lang="en-US" sz="1200" b="0" dirty="0" smtClean="0"/>
              <a:t> 4. PHA allowance for utilities,</a:t>
            </a:r>
          </a:p>
          <a:p>
            <a:pPr lvl="1"/>
            <a:r>
              <a:rPr lang="en-US" sz="1200" b="0" dirty="0" smtClean="0"/>
              <a:t> 5. PHA allowance for routine maintenance costs,</a:t>
            </a:r>
          </a:p>
          <a:p>
            <a:pPr lvl="1"/>
            <a:r>
              <a:rPr lang="en-US" sz="1200" b="0" dirty="0" smtClean="0"/>
              <a:t> 6. PHA allowance for major repairs and replacements,</a:t>
            </a:r>
          </a:p>
          <a:p>
            <a:pPr lvl="1"/>
            <a:r>
              <a:rPr lang="en-US" sz="1200" b="0" dirty="0" smtClean="0"/>
              <a:t> 7. Principal and interest on debt to finance major repairs and replacements for the home, and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0" dirty="0" smtClean="0"/>
              <a:t> 8. Principal and interest on debt to finance costs to make the home accessible for a family member with disabilities if the PHA determines it is needed as a reasonable accommodation</a:t>
            </a:r>
            <a:r>
              <a:rPr lang="en-US" sz="1200" b="0" i="0" u="none" strike="noStrike" kern="1200" baseline="0" dirty="0" smtClean="0">
                <a:solidFill>
                  <a:schemeClr val="tx1"/>
                </a:solidFill>
                <a:latin typeface="+mn-lt"/>
                <a:ea typeface="+mn-ea"/>
                <a:cs typeface="+mn-cs"/>
              </a:rPr>
              <a:t>, (</a:t>
            </a:r>
            <a:r>
              <a:rPr lang="en-US" dirty="0" smtClean="0"/>
              <a:t>Steffen,</a:t>
            </a:r>
            <a:r>
              <a:rPr lang="en-US" baseline="0" dirty="0" smtClean="0"/>
              <a:t> </a:t>
            </a:r>
            <a:r>
              <a:rPr lang="en-US" dirty="0" smtClean="0"/>
              <a:t>Bucholtz, Martin, Vandenbroucke, &amp; Yai, 2013</a:t>
            </a:r>
            <a:r>
              <a:rPr lang="en-US" sz="1200" b="0" i="0" u="none" strike="noStrike" kern="1200" baseline="0" dirty="0" smtClean="0">
                <a:solidFill>
                  <a:schemeClr val="tx1"/>
                </a:solidFill>
                <a:latin typeface="+mn-lt"/>
                <a:ea typeface="+mn-ea"/>
                <a:cs typeface="+mn-cs"/>
              </a:rPr>
              <a:t>).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r>
              <a:rPr lang="en-US" sz="1200" dirty="0" smtClean="0"/>
              <a:t>Low-income families use vouchers to help pay for housing in the private market. The program is federally funded but run by a network of about 2,150 state and local housing agencies.  More than 5 million people in 2.2 million low-income families use </a:t>
            </a:r>
            <a:r>
              <a:rPr lang="en-US" sz="1200" dirty="0" smtClean="0"/>
              <a:t>vouchers</a:t>
            </a:r>
            <a:r>
              <a:rPr lang="en-US" sz="1200" b="0" i="0" u="none" strike="noStrike" kern="1200" baseline="0" dirty="0" smtClean="0">
                <a:solidFill>
                  <a:schemeClr val="tx1"/>
                </a:solidFill>
                <a:latin typeface="+mn-lt"/>
                <a:ea typeface="+mn-ea"/>
                <a:cs typeface="+mn-cs"/>
              </a:rPr>
              <a:t>, (</a:t>
            </a:r>
            <a:r>
              <a:rPr lang="en-US" dirty="0" smtClean="0"/>
              <a:t>Steffen,</a:t>
            </a:r>
            <a:r>
              <a:rPr lang="en-US" baseline="0" dirty="0" smtClean="0"/>
              <a:t> </a:t>
            </a:r>
            <a:r>
              <a:rPr lang="en-US" dirty="0" smtClean="0"/>
              <a:t>Bucholtz, Martin, Vandenbroucke, &amp; Yai, 2013</a:t>
            </a:r>
            <a:r>
              <a:rPr lang="en-US" sz="1200" b="0" i="0" u="none" strike="noStrike" kern="1200" baseline="0" dirty="0" smtClean="0">
                <a:solidFill>
                  <a:schemeClr val="tx1"/>
                </a:solidFill>
                <a:latin typeface="+mn-lt"/>
                <a:ea typeface="+mn-ea"/>
                <a:cs typeface="+mn-cs"/>
              </a:rPr>
              <a:t>). </a:t>
            </a:r>
          </a:p>
          <a:p>
            <a:endParaRPr lang="en-US" sz="1200" dirty="0" smtClean="0"/>
          </a:p>
          <a:p>
            <a:r>
              <a:rPr lang="en-US" sz="1200" dirty="0" smtClean="0"/>
              <a:t>Seventy-five percent of new households admitted each year must be “extremely low income,” with incomes not exceeding 30 percent of the local median or the poverty line, whichever is higher.  Other new households may have incomes up to 80 percent of the area </a:t>
            </a:r>
            <a:r>
              <a:rPr lang="en-US" sz="1200" dirty="0" smtClean="0"/>
              <a:t>median</a:t>
            </a:r>
            <a:r>
              <a:rPr lang="en-US" sz="1200" b="0" i="0" u="none" strike="noStrike" kern="1200" baseline="0" dirty="0" smtClean="0">
                <a:solidFill>
                  <a:schemeClr val="tx1"/>
                </a:solidFill>
                <a:latin typeface="+mn-lt"/>
                <a:ea typeface="+mn-ea"/>
                <a:cs typeface="+mn-cs"/>
              </a:rPr>
              <a:t>, (</a:t>
            </a:r>
            <a:r>
              <a:rPr lang="en-US" dirty="0" smtClean="0"/>
              <a:t>Steffen,</a:t>
            </a:r>
            <a:r>
              <a:rPr lang="en-US" baseline="0" dirty="0" smtClean="0"/>
              <a:t> </a:t>
            </a:r>
            <a:r>
              <a:rPr lang="en-US" dirty="0" smtClean="0"/>
              <a:t>Bucholtz, Martin, Vandenbroucke, &amp; Yai, 2013</a:t>
            </a:r>
            <a:r>
              <a:rPr lang="en-US" sz="1200" b="0" i="0" u="none" strike="noStrike" kern="1200" baseline="0" dirty="0" smtClean="0">
                <a:solidFill>
                  <a:schemeClr val="tx1"/>
                </a:solidFill>
                <a:latin typeface="+mn-lt"/>
                <a:ea typeface="+mn-ea"/>
                <a:cs typeface="+mn-cs"/>
              </a:rPr>
              <a:t>). </a:t>
            </a:r>
            <a:endParaRPr lang="en-US" sz="1200" dirty="0" smtClean="0"/>
          </a:p>
          <a:p>
            <a:endParaRPr lang="en-US" sz="1200" dirty="0" smtClean="0"/>
          </a:p>
          <a:p>
            <a:r>
              <a:rPr lang="en-US" sz="1200" dirty="0" smtClean="0"/>
              <a:t>Housing agencies may set admissions preferences based on housing need or other criteria.  Undocumented immigrants are not eligible for voucher assistance</a:t>
            </a:r>
            <a:r>
              <a:rPr lang="en-US" sz="1200" dirty="0" smtClean="0"/>
              <a:t>.</a:t>
            </a:r>
            <a:endParaRPr lang="en-US" sz="1200" dirty="0" smtClean="0"/>
          </a:p>
        </p:txBody>
      </p:sp>
      <p:sp>
        <p:nvSpPr>
          <p:cNvPr id="4" name="Slide Number Placeholder 3"/>
          <p:cNvSpPr>
            <a:spLocks noGrp="1"/>
          </p:cNvSpPr>
          <p:nvPr>
            <p:ph type="sldNum" sz="quarter" idx="10"/>
          </p:nvPr>
        </p:nvSpPr>
        <p:spPr/>
        <p:txBody>
          <a:bodyPr/>
          <a:lstStyle/>
          <a:p>
            <a:fld id="{018B33CE-CDEA-451D-8B8D-986A4E3312A0}" type="slidenum">
              <a:rPr lang="en-US" smtClean="0"/>
              <a:t>6</a:t>
            </a:fld>
            <a:endParaRPr lang="en-US"/>
          </a:p>
        </p:txBody>
      </p:sp>
    </p:spTree>
    <p:extLst>
      <p:ext uri="{BB962C8B-B14F-4D97-AF65-F5344CB8AC3E}">
        <p14:creationId xmlns:p14="http://schemas.microsoft.com/office/powerpoint/2010/main" val="3857663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effectLst/>
              </a:rPr>
              <a:t>In recent years, increasing numbers of households using housing vouchers have moved to the suburbs, following a general trend for minority and low-income families. Suburban residents often resist this in-movement because of concerns that the clustering of voucher families will lead to increases in crime and decreases in property values. Civic leaders, landlords, public officials, and fair housing advocates, seeks to improve the existing understanding of the level of support or resistance to the HCVP,  these stakeholders endorsed HCVP as a mechanism for accessing affordable housing, they expressed concern about some forms of negative neighborhood spillovers.  Reports of poorly maintained property exteriors, cultural conflicts, and declining school test scores.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effectLst/>
              </a:rPr>
              <a:t>Somewhere along the way, “Section 8” became a popular expression for housing that is</a:t>
            </a:r>
            <a:r>
              <a:rPr lang="en-US" baseline="0" dirty="0" smtClean="0">
                <a:effectLst/>
              </a:rPr>
              <a:t> </a:t>
            </a:r>
            <a:r>
              <a:rPr lang="en-US" dirty="0" smtClean="0">
                <a:effectLst/>
              </a:rPr>
              <a:t>indistinguishable from the public-housing properties the program was designed to help families escape. </a:t>
            </a:r>
            <a:endParaRPr lang="en-US" dirty="0" smtClean="0"/>
          </a:p>
          <a:p>
            <a:endParaRPr lang="en-US" dirty="0"/>
          </a:p>
        </p:txBody>
      </p:sp>
      <p:sp>
        <p:nvSpPr>
          <p:cNvPr id="4" name="Slide Number Placeholder 3"/>
          <p:cNvSpPr>
            <a:spLocks noGrp="1"/>
          </p:cNvSpPr>
          <p:nvPr>
            <p:ph type="sldNum" sz="quarter" idx="10"/>
          </p:nvPr>
        </p:nvSpPr>
        <p:spPr/>
        <p:txBody>
          <a:bodyPr/>
          <a:lstStyle/>
          <a:p>
            <a:fld id="{018B33CE-CDEA-451D-8B8D-986A4E3312A0}" type="slidenum">
              <a:rPr lang="en-US" smtClean="0"/>
              <a:t>7</a:t>
            </a:fld>
            <a:endParaRPr lang="en-US"/>
          </a:p>
        </p:txBody>
      </p:sp>
    </p:spTree>
    <p:extLst>
      <p:ext uri="{BB962C8B-B14F-4D97-AF65-F5344CB8AC3E}">
        <p14:creationId xmlns:p14="http://schemas.microsoft.com/office/powerpoint/2010/main" val="2436025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Vouchers have not been as effective in promoting residential mobility and choice among minority recipients as they have been for whites. White voucher recipients have gained access to housing in a substantially wider range of metropolitan neighborhoods than have African Americans and Hispanics. African-American and Hispanic voucher holders are over-represented in neighborhoods where vouchers are clustered, and under-represented in neighborhoods where they are more widely dispersed (Devine et al. 2003). Moreover, 25.2 percent of African-American recipients and 27.9 percent of Hispanics live in high-poverty neighborhoods (with poverty rates over 30 percent), compared with only 8 percent of whites (Devine et al. 2003). Nevertheless, even among African Americans and Hispanics, voucher recipients are more likely than public and assisted housing residents to live in low-poverty and racially mixed neighborhoods (Turner, Wilson, 1998).</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18B33CE-CDEA-451D-8B8D-986A4E3312A0}" type="slidenum">
              <a:rPr lang="en-US" smtClean="0"/>
              <a:t>8</a:t>
            </a:fld>
            <a:endParaRPr lang="en-US"/>
          </a:p>
        </p:txBody>
      </p:sp>
    </p:spTree>
    <p:extLst>
      <p:ext uri="{BB962C8B-B14F-4D97-AF65-F5344CB8AC3E}">
        <p14:creationId xmlns:p14="http://schemas.microsoft.com/office/powerpoint/2010/main" val="148666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There are Consequence with intervention. People who cant afford their current home.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Allow their home to go into foreclosure and then apply for</a:t>
            </a:r>
            <a:r>
              <a:rPr lang="en-US" baseline="0" dirty="0" smtClean="0"/>
              <a:t> section 8 housing</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They get a nicer new home for less than what they were paying.</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Taking away from those who really need the home.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If people continue to do things that way the real estate market will never turn around. (Blumgart, 2014).</a:t>
            </a:r>
            <a:endParaRPr lang="en-US" dirty="0" smtClean="0"/>
          </a:p>
          <a:p>
            <a:endParaRPr lang="en-US" dirty="0"/>
          </a:p>
        </p:txBody>
      </p:sp>
      <p:sp>
        <p:nvSpPr>
          <p:cNvPr id="4" name="Slide Number Placeholder 3"/>
          <p:cNvSpPr>
            <a:spLocks noGrp="1"/>
          </p:cNvSpPr>
          <p:nvPr>
            <p:ph type="sldNum" sz="quarter" idx="10"/>
          </p:nvPr>
        </p:nvSpPr>
        <p:spPr/>
        <p:txBody>
          <a:bodyPr/>
          <a:lstStyle/>
          <a:p>
            <a:fld id="{018B33CE-CDEA-451D-8B8D-986A4E3312A0}" type="slidenum">
              <a:rPr lang="en-US" smtClean="0"/>
              <a:t>9</a:t>
            </a:fld>
            <a:endParaRPr lang="en-US"/>
          </a:p>
        </p:txBody>
      </p:sp>
    </p:spTree>
    <p:extLst>
      <p:ext uri="{BB962C8B-B14F-4D97-AF65-F5344CB8AC3E}">
        <p14:creationId xmlns:p14="http://schemas.microsoft.com/office/powerpoint/2010/main" val="43120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3D71F8D3-1D15-412A-A024-1DC6B8606046}" type="datetime1">
              <a:rPr lang="en-US" smtClean="0"/>
              <a:t>9/10/2017</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F660CFB4-C18D-4FEA-86C9-76B971506FE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C8E8A73-5EB1-4C6D-AD43-042C56C1C6F5}" type="datetime1">
              <a:rPr lang="en-US" smtClean="0"/>
              <a:t>9/10/2017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0CFB4-C18D-4FEA-86C9-76B971506FE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47A9B6-5D2C-4FCF-A2B1-4728EBDF3337}" type="datetime1">
              <a:rPr lang="en-US" smtClean="0"/>
              <a:t>9/10/2017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0CFB4-C18D-4FEA-86C9-76B971506FE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E6F8EEC-3CC4-4773-B8AD-DD46EBC3DF4E}" type="datetime1">
              <a:rPr lang="en-US" smtClean="0"/>
              <a:t>9/10/2017</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F660CFB4-C18D-4FEA-86C9-76B971506FE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C7C788C8-15EA-4569-A141-20A720FC7C5D}" type="datetime1">
              <a:rPr lang="en-US" smtClean="0"/>
              <a:t>9/10/2017</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F660CFB4-C18D-4FEA-86C9-76B971506FED}" type="slidenum">
              <a:rPr lang="en-US" smtClean="0"/>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D0D908BA-D432-4BA2-B5FC-35F355838CD4}" type="datetime1">
              <a:rPr lang="en-US" smtClean="0"/>
              <a:t>9/10/2017</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F660CFB4-C18D-4FEA-86C9-76B971506FE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49B405C0-7E3C-4EA3-BA70-293B47B0515D}" type="datetime1">
              <a:rPr lang="en-US" smtClean="0"/>
              <a:t>9/10/2017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F660CFB4-C18D-4FEA-86C9-76B971506FED}" type="slidenum">
              <a:rPr lang="en-US" smtClean="0"/>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210DB4DF-B2AD-4BB6-8C41-1483997FCB20}" type="datetime1">
              <a:rPr lang="en-US" smtClean="0"/>
              <a:t>9/10/2017</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0CFB4-C18D-4FEA-86C9-76B971506FE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22974E0-6336-4BD3-A910-3B629B207B23}" type="datetime1">
              <a:rPr lang="en-US" smtClean="0"/>
              <a:t>9/10/2017</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60CFB4-C18D-4FEA-86C9-76B971506FE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264679F-20D1-412E-818B-BA670A377564}" type="datetime1">
              <a:rPr lang="en-US" smtClean="0"/>
              <a:t>9/10/2017</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60CFB4-C18D-4FEA-86C9-76B971506FE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4F98520A-B97D-40E8-9E4A-9F046D983008}" type="datetime1">
              <a:rPr lang="en-US" smtClean="0"/>
              <a:t>9/10/2017</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F660CFB4-C18D-4FEA-86C9-76B971506FED}" type="slidenum">
              <a:rPr lang="en-US" smtClean="0"/>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4EDB81B-D769-4E1B-B8BC-8C448CF3EAD6}" type="datetime1">
              <a:rPr lang="en-US" smtClean="0"/>
              <a:t>9/10/2017</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F660CFB4-C18D-4FEA-86C9-76B971506FED}" type="slidenum">
              <a:rPr lang="en-US" smtClean="0"/>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prstTxWarp prst="textPlain">
              <a:avLst/>
            </a:prstTxWarp>
            <a:normAutofit/>
          </a:bodyPr>
          <a:lstStyle/>
          <a:p>
            <a:r>
              <a:rPr lang="en-US" sz="4000" b="1" dirty="0" smtClean="0">
                <a:effectLst>
                  <a:reflection blurRad="6350" stA="60000" endA="900" endPos="58000" dir="5400000" sy="-100000" algn="bl" rotWithShape="0"/>
                </a:effectLst>
              </a:rPr>
              <a:t>Government Intervention </a:t>
            </a:r>
            <a:endParaRPr lang="en-US" sz="4000" b="1" dirty="0">
              <a:effectLst>
                <a:reflection blurRad="6350" stA="60000" endA="900" endPos="58000" dir="5400000" sy="-100000" algn="bl" rotWithShape="0"/>
              </a:effectLst>
            </a:endParaRPr>
          </a:p>
        </p:txBody>
      </p:sp>
      <p:sp>
        <p:nvSpPr>
          <p:cNvPr id="3" name="Subtitle 2"/>
          <p:cNvSpPr>
            <a:spLocks noGrp="1"/>
          </p:cNvSpPr>
          <p:nvPr>
            <p:ph type="subTitle" idx="1"/>
          </p:nvPr>
        </p:nvSpPr>
        <p:spPr>
          <a:xfrm>
            <a:off x="381000" y="3429000"/>
            <a:ext cx="8458200" cy="1371600"/>
          </a:xfrm>
        </p:spPr>
        <p:txBody>
          <a:bodyPr>
            <a:noAutofit/>
          </a:bodyPr>
          <a:lstStyle/>
          <a:p>
            <a:pPr algn="r"/>
            <a:r>
              <a:rPr lang="en-US" sz="1400" dirty="0" smtClean="0">
                <a:solidFill>
                  <a:schemeClr val="tx1"/>
                </a:solidFill>
              </a:rPr>
              <a:t>ECO/561</a:t>
            </a:r>
          </a:p>
          <a:p>
            <a:pPr algn="r"/>
            <a:r>
              <a:rPr lang="en-US" sz="1400" dirty="0" smtClean="0">
                <a:solidFill>
                  <a:schemeClr val="tx1"/>
                </a:solidFill>
              </a:rPr>
              <a:t>Mike Duerson</a:t>
            </a:r>
          </a:p>
          <a:p>
            <a:pPr algn="r"/>
            <a:r>
              <a:rPr lang="en-US" sz="1400" dirty="0" smtClean="0">
                <a:solidFill>
                  <a:schemeClr val="tx1"/>
                </a:solidFill>
              </a:rPr>
              <a:t>Dr. Jerry King</a:t>
            </a:r>
          </a:p>
          <a:p>
            <a:pPr algn="r"/>
            <a:r>
              <a:rPr lang="en-US" sz="1400" dirty="0" smtClean="0">
                <a:solidFill>
                  <a:schemeClr val="tx1"/>
                </a:solidFill>
              </a:rPr>
              <a:t>September 11, 2017</a:t>
            </a:r>
            <a:endParaRPr lang="en-US" sz="1400" dirty="0">
              <a:solidFill>
                <a:schemeClr val="tx1"/>
              </a:solidFill>
            </a:endParaRPr>
          </a:p>
        </p:txBody>
      </p:sp>
      <p:sp>
        <p:nvSpPr>
          <p:cNvPr id="4" name="Slide Number Placeholder 3"/>
          <p:cNvSpPr>
            <a:spLocks noGrp="1"/>
          </p:cNvSpPr>
          <p:nvPr>
            <p:ph type="sldNum" sz="quarter" idx="12"/>
          </p:nvPr>
        </p:nvSpPr>
        <p:spPr/>
        <p:txBody>
          <a:bodyPr/>
          <a:lstStyle/>
          <a:p>
            <a:fld id="{F660CFB4-C18D-4FEA-86C9-76B971506FED}" type="slidenum">
              <a:rPr lang="en-US" smtClean="0"/>
              <a:t>1</a:t>
            </a:fld>
            <a:endParaRPr lang="en-US"/>
          </a:p>
        </p:txBody>
      </p:sp>
    </p:spTree>
    <p:extLst>
      <p:ext uri="{BB962C8B-B14F-4D97-AF65-F5344CB8AC3E}">
        <p14:creationId xmlns:p14="http://schemas.microsoft.com/office/powerpoint/2010/main" val="464181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cost trend </a:t>
            </a:r>
            <a:r>
              <a:rPr lang="en-US" dirty="0" smtClean="0"/>
              <a:t>of HCVP</a:t>
            </a:r>
            <a:endParaRPr lang="en-US" dirty="0"/>
          </a:p>
        </p:txBody>
      </p:sp>
      <p:sp>
        <p:nvSpPr>
          <p:cNvPr id="4" name="Slide Number Placeholder 3"/>
          <p:cNvSpPr>
            <a:spLocks noGrp="1"/>
          </p:cNvSpPr>
          <p:nvPr>
            <p:ph type="sldNum" sz="quarter" idx="12"/>
          </p:nvPr>
        </p:nvSpPr>
        <p:spPr/>
        <p:txBody>
          <a:bodyPr/>
          <a:lstStyle/>
          <a:p>
            <a:fld id="{F660CFB4-C18D-4FEA-86C9-76B971506FED}" type="slidenum">
              <a:rPr lang="en-US" smtClean="0"/>
              <a:t>10</a:t>
            </a:fld>
            <a:endParaRPr lang="en-US"/>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q"/>
            </a:pPr>
            <a:r>
              <a:rPr lang="en-US" dirty="0"/>
              <a:t>Funding for </a:t>
            </a:r>
            <a:r>
              <a:rPr lang="en-US" dirty="0" smtClean="0"/>
              <a:t>low-income </a:t>
            </a:r>
            <a:r>
              <a:rPr lang="en-US" dirty="0"/>
              <a:t>housing program is determined by the number of qualified voucher that were utilized in the previous year. </a:t>
            </a:r>
            <a:endParaRPr lang="en-US" dirty="0" smtClean="0"/>
          </a:p>
          <a:p>
            <a:pPr>
              <a:buClrTx/>
              <a:buFont typeface="Wingdings" panose="05000000000000000000" pitchFamily="2" charset="2"/>
              <a:buChar char="q"/>
            </a:pPr>
            <a:r>
              <a:rPr lang="en-US" dirty="0" smtClean="0"/>
              <a:t>If Congress decrease </a:t>
            </a:r>
            <a:r>
              <a:rPr lang="en-US" dirty="0"/>
              <a:t>the </a:t>
            </a:r>
            <a:r>
              <a:rPr lang="en-US" dirty="0" smtClean="0"/>
              <a:t>funding for low-income </a:t>
            </a:r>
            <a:r>
              <a:rPr lang="en-US" dirty="0"/>
              <a:t>housing voucher program, </a:t>
            </a:r>
            <a:endParaRPr lang="en-US" dirty="0" smtClean="0"/>
          </a:p>
          <a:p>
            <a:pPr lvl="1">
              <a:buClrTx/>
              <a:buFont typeface="Wingdings" panose="05000000000000000000" pitchFamily="2" charset="2"/>
              <a:buChar char="q"/>
            </a:pPr>
            <a:r>
              <a:rPr lang="en-US" dirty="0" smtClean="0"/>
              <a:t>Then </a:t>
            </a:r>
            <a:r>
              <a:rPr lang="en-US" dirty="0"/>
              <a:t>the amount of money each agency would receive would be decreased accordingly. </a:t>
            </a:r>
          </a:p>
        </p:txBody>
      </p:sp>
    </p:spTree>
    <p:extLst>
      <p:ext uri="{BB962C8B-B14F-4D97-AF65-F5344CB8AC3E}">
        <p14:creationId xmlns:p14="http://schemas.microsoft.com/office/powerpoint/2010/main" val="341990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success </a:t>
            </a:r>
            <a:r>
              <a:rPr lang="en-US" dirty="0" smtClean="0"/>
              <a:t>of HCVP</a:t>
            </a:r>
            <a:endParaRPr lang="en-US" dirty="0"/>
          </a:p>
        </p:txBody>
      </p:sp>
      <p:sp>
        <p:nvSpPr>
          <p:cNvPr id="4" name="Slide Number Placeholder 3"/>
          <p:cNvSpPr>
            <a:spLocks noGrp="1"/>
          </p:cNvSpPr>
          <p:nvPr>
            <p:ph type="sldNum" sz="quarter" idx="12"/>
          </p:nvPr>
        </p:nvSpPr>
        <p:spPr/>
        <p:txBody>
          <a:bodyPr/>
          <a:lstStyle/>
          <a:p>
            <a:fld id="{F660CFB4-C18D-4FEA-86C9-76B971506FED}" type="slidenum">
              <a:rPr lang="en-US" smtClean="0"/>
              <a:t>11</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720788276"/>
              </p:ext>
            </p:extLst>
          </p:nvPr>
        </p:nvGraphicFramePr>
        <p:xfrm>
          <a:off x="76200" y="1554162"/>
          <a:ext cx="8915400" cy="53038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39484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success </a:t>
            </a:r>
            <a:r>
              <a:rPr lang="en-US" dirty="0" smtClean="0"/>
              <a:t>of HCVP</a:t>
            </a:r>
            <a:endParaRPr lang="en-US" dirty="0"/>
          </a:p>
        </p:txBody>
      </p:sp>
      <p:sp>
        <p:nvSpPr>
          <p:cNvPr id="4" name="Slide Number Placeholder 3"/>
          <p:cNvSpPr>
            <a:spLocks noGrp="1"/>
          </p:cNvSpPr>
          <p:nvPr>
            <p:ph type="sldNum" sz="quarter" idx="12"/>
          </p:nvPr>
        </p:nvSpPr>
        <p:spPr/>
        <p:txBody>
          <a:bodyPr/>
          <a:lstStyle/>
          <a:p>
            <a:fld id="{F660CFB4-C18D-4FEA-86C9-76B971506FED}" type="slidenum">
              <a:rPr lang="en-US" smtClean="0"/>
              <a:t>12</a:t>
            </a:fld>
            <a:endParaRPr lang="en-US"/>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3235947526"/>
              </p:ext>
            </p:extLst>
          </p:nvPr>
        </p:nvGraphicFramePr>
        <p:xfrm>
          <a:off x="304800" y="1447800"/>
          <a:ext cx="8686800" cy="53949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81686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failure </a:t>
            </a:r>
            <a:r>
              <a:rPr lang="en-US" dirty="0"/>
              <a:t>of </a:t>
            </a:r>
            <a:r>
              <a:rPr lang="en-US" dirty="0" smtClean="0"/>
              <a:t>HCVP</a:t>
            </a:r>
            <a:endParaRPr lang="en-US" dirty="0"/>
          </a:p>
        </p:txBody>
      </p:sp>
      <p:sp>
        <p:nvSpPr>
          <p:cNvPr id="4" name="Slide Number Placeholder 3"/>
          <p:cNvSpPr>
            <a:spLocks noGrp="1"/>
          </p:cNvSpPr>
          <p:nvPr>
            <p:ph type="sldNum" sz="quarter" idx="12"/>
          </p:nvPr>
        </p:nvSpPr>
        <p:spPr/>
        <p:txBody>
          <a:bodyPr/>
          <a:lstStyle/>
          <a:p>
            <a:fld id="{F660CFB4-C18D-4FEA-86C9-76B971506FED}" type="slidenum">
              <a:rPr lang="en-US" smtClean="0"/>
              <a:t>13</a:t>
            </a:fld>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937328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Recommended </a:t>
            </a:r>
            <a:r>
              <a:rPr lang="en-US" dirty="0" smtClean="0"/>
              <a:t>discontinued use</a:t>
            </a:r>
            <a:endParaRPr lang="en-US" dirty="0"/>
          </a:p>
        </p:txBody>
      </p:sp>
      <p:sp>
        <p:nvSpPr>
          <p:cNvPr id="4" name="Slide Number Placeholder 3"/>
          <p:cNvSpPr>
            <a:spLocks noGrp="1"/>
          </p:cNvSpPr>
          <p:nvPr>
            <p:ph type="sldNum" sz="quarter" idx="12"/>
          </p:nvPr>
        </p:nvSpPr>
        <p:spPr/>
        <p:txBody>
          <a:bodyPr/>
          <a:lstStyle/>
          <a:p>
            <a:fld id="{F660CFB4-C18D-4FEA-86C9-76B971506FED}" type="slidenum">
              <a:rPr lang="en-US" smtClean="0"/>
              <a:t>14</a:t>
            </a:fld>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937541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conclusion</a:t>
            </a:r>
            <a:endParaRPr lang="en-US" dirty="0"/>
          </a:p>
        </p:txBody>
      </p:sp>
      <p:sp>
        <p:nvSpPr>
          <p:cNvPr id="4" name="Slide Number Placeholder 3"/>
          <p:cNvSpPr>
            <a:spLocks noGrp="1"/>
          </p:cNvSpPr>
          <p:nvPr>
            <p:ph type="sldNum" sz="quarter" idx="12"/>
          </p:nvPr>
        </p:nvSpPr>
        <p:spPr/>
        <p:txBody>
          <a:bodyPr/>
          <a:lstStyle/>
          <a:p>
            <a:fld id="{F660CFB4-C18D-4FEA-86C9-76B971506FED}" type="slidenum">
              <a:rPr lang="en-US" smtClean="0"/>
              <a:t>15</a:t>
            </a:fld>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8213933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references</a:t>
            </a:r>
            <a:endParaRPr lang="en-US" dirty="0"/>
          </a:p>
        </p:txBody>
      </p:sp>
      <p:sp>
        <p:nvSpPr>
          <p:cNvPr id="4" name="Slide Number Placeholder 3"/>
          <p:cNvSpPr>
            <a:spLocks noGrp="1"/>
          </p:cNvSpPr>
          <p:nvPr>
            <p:ph type="sldNum" sz="quarter" idx="12"/>
          </p:nvPr>
        </p:nvSpPr>
        <p:spPr/>
        <p:txBody>
          <a:bodyPr/>
          <a:lstStyle/>
          <a:p>
            <a:fld id="{F660CFB4-C18D-4FEA-86C9-76B971506FED}" type="slidenum">
              <a:rPr lang="en-US" smtClean="0"/>
              <a:t>16</a:t>
            </a:fld>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034691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Introduction </a:t>
            </a:r>
            <a:endParaRPr lang="en-US" dirty="0"/>
          </a:p>
        </p:txBody>
      </p:sp>
      <p:sp>
        <p:nvSpPr>
          <p:cNvPr id="6" name="TextBox 5"/>
          <p:cNvSpPr txBox="1"/>
          <p:nvPr/>
        </p:nvSpPr>
        <p:spPr>
          <a:xfrm>
            <a:off x="533400" y="1600200"/>
            <a:ext cx="7696200" cy="3970318"/>
          </a:xfrm>
          <a:prstGeom prst="rect">
            <a:avLst/>
          </a:prstGeom>
          <a:noFill/>
        </p:spPr>
        <p:txBody>
          <a:bodyPr wrap="square" rtlCol="0">
            <a:spAutoFit/>
          </a:bodyPr>
          <a:lstStyle/>
          <a:p>
            <a:pPr marL="342900" indent="-342900">
              <a:lnSpc>
                <a:spcPct val="150000"/>
              </a:lnSpc>
              <a:buFont typeface="Wingdings" panose="05000000000000000000" pitchFamily="2" charset="2"/>
              <a:buChar char="q"/>
            </a:pPr>
            <a:r>
              <a:rPr lang="en-US" sz="2400" dirty="0" smtClean="0">
                <a:latin typeface="Arial" panose="020B0604020202020204" pitchFamily="34" charset="0"/>
                <a:cs typeface="Arial" panose="020B0604020202020204" pitchFamily="34" charset="0"/>
              </a:rPr>
              <a:t>The Housing Choice </a:t>
            </a:r>
            <a:r>
              <a:rPr lang="en-US" sz="2400" dirty="0" smtClean="0">
                <a:latin typeface="Arial" panose="020B0604020202020204" pitchFamily="34" charset="0"/>
                <a:cs typeface="Arial" panose="020B0604020202020204" pitchFamily="34" charset="0"/>
              </a:rPr>
              <a:t>Voucher Program (HCVP) was </a:t>
            </a:r>
            <a:r>
              <a:rPr lang="en-US" sz="2400" dirty="0" smtClean="0">
                <a:latin typeface="Arial" panose="020B0604020202020204" pitchFamily="34" charset="0"/>
                <a:cs typeface="Arial" panose="020B0604020202020204" pitchFamily="34" charset="0"/>
              </a:rPr>
              <a:t>established </a:t>
            </a:r>
            <a:r>
              <a:rPr lang="en-US" sz="2400" dirty="0">
                <a:latin typeface="Arial" panose="020B0604020202020204" pitchFamily="34" charset="0"/>
                <a:cs typeface="Arial" panose="020B0604020202020204" pitchFamily="34" charset="0"/>
              </a:rPr>
              <a:t> in the 1970s, the “Section 8” </a:t>
            </a:r>
            <a:r>
              <a:rPr lang="en-US" sz="2400" dirty="0" smtClean="0">
                <a:latin typeface="Arial" panose="020B0604020202020204" pitchFamily="34" charset="0"/>
                <a:cs typeface="Arial" panose="020B0604020202020204" pitchFamily="34" charset="0"/>
              </a:rPr>
              <a:t>HCVP has </a:t>
            </a:r>
            <a:r>
              <a:rPr lang="en-US" sz="2400" dirty="0">
                <a:latin typeface="Arial" panose="020B0604020202020204" pitchFamily="34" charset="0"/>
                <a:cs typeface="Arial" panose="020B0604020202020204" pitchFamily="34" charset="0"/>
              </a:rPr>
              <a:t>become the dominant form of federal housing assistance</a:t>
            </a:r>
            <a:r>
              <a:rPr lang="en-US" sz="2400" dirty="0" smtClean="0">
                <a:latin typeface="Arial" panose="020B0604020202020204" pitchFamily="34" charset="0"/>
                <a:cs typeface="Arial" panose="020B0604020202020204" pitchFamily="34" charset="0"/>
              </a:rPr>
              <a:t>.</a:t>
            </a:r>
          </a:p>
          <a:p>
            <a:pPr marL="342900" indent="-342900">
              <a:lnSpc>
                <a:spcPct val="150000"/>
              </a:lnSpc>
              <a:buFont typeface="Wingdings" panose="05000000000000000000" pitchFamily="2" charset="2"/>
              <a:buChar char="q"/>
            </a:pPr>
            <a:r>
              <a:rPr lang="en-US" sz="2400" dirty="0" smtClean="0">
                <a:latin typeface="Arial" panose="020B0604020202020204" pitchFamily="34" charset="0"/>
                <a:cs typeface="Arial" panose="020B0604020202020204" pitchFamily="34" charset="0"/>
              </a:rPr>
              <a:t>HCVP </a:t>
            </a:r>
            <a:r>
              <a:rPr lang="en-US" sz="2400" dirty="0" smtClean="0">
                <a:latin typeface="Arial" panose="020B0604020202020204" pitchFamily="34" charset="0"/>
                <a:cs typeface="Arial" panose="020B0604020202020204" pitchFamily="34" charset="0"/>
              </a:rPr>
              <a:t>assist very low-income families, the elderly, and the disabled so they can afford decent, safe, and sanitary housing on the private market.</a:t>
            </a:r>
            <a:endParaRPr lang="en-US" sz="2400" dirty="0">
              <a:latin typeface="Arial" panose="020B0604020202020204" pitchFamily="34" charset="0"/>
              <a:cs typeface="Arial" panose="020B0604020202020204" pitchFamily="34" charset="0"/>
            </a:endParaRPr>
          </a:p>
        </p:txBody>
      </p:sp>
      <p:sp>
        <p:nvSpPr>
          <p:cNvPr id="8" name="Slide Number Placeholder 7"/>
          <p:cNvSpPr>
            <a:spLocks noGrp="1"/>
          </p:cNvSpPr>
          <p:nvPr>
            <p:ph type="sldNum" sz="quarter" idx="12"/>
          </p:nvPr>
        </p:nvSpPr>
        <p:spPr/>
        <p:txBody>
          <a:bodyPr/>
          <a:lstStyle/>
          <a:p>
            <a:fld id="{F660CFB4-C18D-4FEA-86C9-76B971506FED}" type="slidenum">
              <a:rPr lang="en-US" smtClean="0"/>
              <a:t>2</a:t>
            </a:fld>
            <a:endParaRPr lang="en-US"/>
          </a:p>
        </p:txBody>
      </p:sp>
    </p:spTree>
    <p:extLst>
      <p:ext uri="{BB962C8B-B14F-4D97-AF65-F5344CB8AC3E}">
        <p14:creationId xmlns:p14="http://schemas.microsoft.com/office/powerpoint/2010/main" val="8130609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History- Section 8, </a:t>
            </a:r>
            <a:r>
              <a:rPr lang="en-US" dirty="0" err="1" smtClean="0"/>
              <a:t>hcvp</a:t>
            </a:r>
            <a:endParaRPr lang="en-US" dirty="0"/>
          </a:p>
        </p:txBody>
      </p:sp>
      <p:sp>
        <p:nvSpPr>
          <p:cNvPr id="6" name="TextBox 5"/>
          <p:cNvSpPr txBox="1"/>
          <p:nvPr/>
        </p:nvSpPr>
        <p:spPr>
          <a:xfrm>
            <a:off x="533400" y="1600200"/>
            <a:ext cx="7696200" cy="3416320"/>
          </a:xfrm>
          <a:prstGeom prst="rect">
            <a:avLst/>
          </a:prstGeom>
          <a:noFill/>
        </p:spPr>
        <p:txBody>
          <a:bodyPr wrap="square" rtlCol="0">
            <a:spAutoFit/>
          </a:bodyPr>
          <a:lstStyle/>
          <a:p>
            <a:pPr marL="342900" indent="-342900">
              <a:lnSpc>
                <a:spcPct val="15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Housing and Urban Development (HUD) </a:t>
            </a:r>
            <a:r>
              <a:rPr lang="en-US" sz="2400" dirty="0" smtClean="0">
                <a:latin typeface="Arial" panose="020B0604020202020204" pitchFamily="34" charset="0"/>
                <a:cs typeface="Arial" panose="020B0604020202020204" pitchFamily="34" charset="0"/>
              </a:rPr>
              <a:t>created Section 8 HCVP </a:t>
            </a:r>
            <a:r>
              <a:rPr lang="en-US" sz="2400" dirty="0" smtClean="0">
                <a:latin typeface="Arial" panose="020B0604020202020204" pitchFamily="34" charset="0"/>
                <a:cs typeface="Arial" panose="020B0604020202020204" pitchFamily="34" charset="0"/>
              </a:rPr>
              <a:t>in 1974</a:t>
            </a:r>
          </a:p>
          <a:p>
            <a:pPr marL="342900" indent="-342900">
              <a:lnSpc>
                <a:spcPct val="150000"/>
              </a:lnSpc>
              <a:buFont typeface="Wingdings" panose="05000000000000000000" pitchFamily="2" charset="2"/>
              <a:buChar char="q"/>
            </a:pPr>
            <a:r>
              <a:rPr lang="en-US" sz="2400" dirty="0" smtClean="0">
                <a:latin typeface="Arial" panose="020B0604020202020204" pitchFamily="34" charset="0"/>
                <a:cs typeface="Arial" panose="020B0604020202020204" pitchFamily="34" charset="0"/>
              </a:rPr>
              <a:t>Provides rental </a:t>
            </a:r>
            <a:r>
              <a:rPr lang="en-US" sz="2400" dirty="0">
                <a:latin typeface="Arial" panose="020B0604020202020204" pitchFamily="34" charset="0"/>
                <a:cs typeface="Arial" panose="020B0604020202020204" pitchFamily="34" charset="0"/>
              </a:rPr>
              <a:t>assistance to low-income families</a:t>
            </a:r>
          </a:p>
          <a:p>
            <a:pPr marL="342900" indent="-342900">
              <a:lnSpc>
                <a:spcPct val="15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Improve the affordable housing stock available to low-income household</a:t>
            </a:r>
          </a:p>
          <a:p>
            <a:pPr marL="342900" indent="-342900">
              <a:lnSpc>
                <a:spcPct val="15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Assist families </a:t>
            </a:r>
            <a:r>
              <a:rPr lang="en-US" sz="2400" dirty="0" smtClean="0">
                <a:latin typeface="Arial" panose="020B0604020202020204" pitchFamily="34" charset="0"/>
                <a:cs typeface="Arial" panose="020B0604020202020204" pitchFamily="34" charset="0"/>
              </a:rPr>
              <a:t>to eventually live independently</a:t>
            </a:r>
            <a:endParaRPr lang="en-US" sz="2400" dirty="0">
              <a:latin typeface="Arial" panose="020B0604020202020204" pitchFamily="34" charset="0"/>
              <a:cs typeface="Arial" panose="020B0604020202020204" pitchFamily="34" charset="0"/>
            </a:endParaRPr>
          </a:p>
        </p:txBody>
      </p:sp>
      <p:sp>
        <p:nvSpPr>
          <p:cNvPr id="8" name="Slide Number Placeholder 7"/>
          <p:cNvSpPr>
            <a:spLocks noGrp="1"/>
          </p:cNvSpPr>
          <p:nvPr>
            <p:ph type="sldNum" sz="quarter" idx="12"/>
          </p:nvPr>
        </p:nvSpPr>
        <p:spPr/>
        <p:txBody>
          <a:bodyPr/>
          <a:lstStyle/>
          <a:p>
            <a:fld id="{F660CFB4-C18D-4FEA-86C9-76B971506FED}" type="slidenum">
              <a:rPr lang="en-US" smtClean="0"/>
              <a:t>3</a:t>
            </a:fld>
            <a:endParaRPr lang="en-US"/>
          </a:p>
        </p:txBody>
      </p:sp>
    </p:spTree>
    <p:extLst>
      <p:ext uri="{BB962C8B-B14F-4D97-AF65-F5344CB8AC3E}">
        <p14:creationId xmlns:p14="http://schemas.microsoft.com/office/powerpoint/2010/main" val="6297939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government </a:t>
            </a:r>
            <a:r>
              <a:rPr lang="en-US" dirty="0"/>
              <a:t>intervention </a:t>
            </a:r>
            <a:endParaRPr lang="en-US" dirty="0"/>
          </a:p>
        </p:txBody>
      </p:sp>
      <p:sp>
        <p:nvSpPr>
          <p:cNvPr id="6" name="TextBox 5"/>
          <p:cNvSpPr txBox="1"/>
          <p:nvPr/>
        </p:nvSpPr>
        <p:spPr>
          <a:xfrm>
            <a:off x="533400" y="1600200"/>
            <a:ext cx="7696200" cy="4708981"/>
          </a:xfrm>
          <a:prstGeom prst="rect">
            <a:avLst/>
          </a:prstGeom>
          <a:noFill/>
        </p:spPr>
        <p:txBody>
          <a:bodyPr wrap="square" rtlCol="0">
            <a:spAutoFit/>
          </a:bodyPr>
          <a:lstStyle/>
          <a:p>
            <a:pPr marL="342900" indent="-342900">
              <a:lnSpc>
                <a:spcPct val="150000"/>
              </a:lnSpc>
              <a:buFont typeface="Wingdings" panose="05000000000000000000" pitchFamily="2" charset="2"/>
              <a:buChar char="q"/>
            </a:pPr>
            <a:r>
              <a:rPr lang="en-US" sz="2400" dirty="0" smtClean="0">
                <a:latin typeface="Arial" panose="020B0604020202020204" pitchFamily="34" charset="0"/>
                <a:cs typeface="Arial" panose="020B0604020202020204" pitchFamily="34" charset="0"/>
              </a:rPr>
              <a:t>Provides </a:t>
            </a:r>
            <a:r>
              <a:rPr lang="en-US" sz="2400" dirty="0" smtClean="0">
                <a:latin typeface="Arial" panose="020B0604020202020204" pitchFamily="34" charset="0"/>
                <a:cs typeface="Arial" panose="020B0604020202020204" pitchFamily="34" charset="0"/>
              </a:rPr>
              <a:t>rental </a:t>
            </a:r>
            <a:r>
              <a:rPr lang="en-US" sz="2400" dirty="0">
                <a:latin typeface="Arial" panose="020B0604020202020204" pitchFamily="34" charset="0"/>
                <a:cs typeface="Arial" panose="020B0604020202020204" pitchFamily="34" charset="0"/>
              </a:rPr>
              <a:t>assistance to low-income families</a:t>
            </a:r>
          </a:p>
          <a:p>
            <a:pPr marL="342900" indent="-342900">
              <a:lnSpc>
                <a:spcPct val="15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Improve the affordable housing stock available to low-income household</a:t>
            </a:r>
          </a:p>
          <a:p>
            <a:pPr marL="342900" indent="-342900">
              <a:lnSpc>
                <a:spcPct val="15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Assist families </a:t>
            </a:r>
            <a:r>
              <a:rPr lang="en-US" sz="2400" dirty="0" smtClean="0">
                <a:latin typeface="Arial" panose="020B0604020202020204" pitchFamily="34" charset="0"/>
                <a:cs typeface="Arial" panose="020B0604020202020204" pitchFamily="34" charset="0"/>
              </a:rPr>
              <a:t>to eventually live </a:t>
            </a:r>
            <a:r>
              <a:rPr lang="en-US" sz="2400" dirty="0" smtClean="0">
                <a:latin typeface="Arial" panose="020B0604020202020204" pitchFamily="34" charset="0"/>
                <a:cs typeface="Arial" panose="020B0604020202020204" pitchFamily="34" charset="0"/>
              </a:rPr>
              <a:t>independently</a:t>
            </a:r>
          </a:p>
          <a:p>
            <a:pPr marL="342900" indent="-342900">
              <a:lnSpc>
                <a:spcPct val="15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Restrictions of the Voucher Program</a:t>
            </a:r>
          </a:p>
          <a:p>
            <a:pPr marL="800100" lvl="1" indent="-342900">
              <a:lnSpc>
                <a:spcPct val="150000"/>
              </a:lnSpc>
              <a:buFont typeface="Wingdings" panose="05000000000000000000" pitchFamily="2" charset="2"/>
              <a:buChar char="q"/>
            </a:pPr>
            <a:r>
              <a:rPr lang="en-US" sz="2000" dirty="0">
                <a:latin typeface="Arial" panose="020B0604020202020204" pitchFamily="34" charset="0"/>
                <a:cs typeface="Arial" panose="020B0604020202020204" pitchFamily="34" charset="0"/>
              </a:rPr>
              <a:t>Limits set on a households yearly income.</a:t>
            </a:r>
          </a:p>
          <a:p>
            <a:pPr marL="800100" lvl="1" indent="-342900">
              <a:lnSpc>
                <a:spcPct val="150000"/>
              </a:lnSpc>
              <a:buFont typeface="Wingdings" panose="05000000000000000000" pitchFamily="2" charset="2"/>
              <a:buChar char="q"/>
            </a:pPr>
            <a:r>
              <a:rPr lang="en-US" sz="2000" dirty="0">
                <a:latin typeface="Arial" panose="020B0604020202020204" pitchFamily="34" charset="0"/>
                <a:cs typeface="Arial" panose="020B0604020202020204" pitchFamily="34" charset="0"/>
              </a:rPr>
              <a:t>Based on family size; limits the number of bedrooms.</a:t>
            </a:r>
          </a:p>
          <a:p>
            <a:pPr marL="800100" lvl="1" indent="-342900">
              <a:lnSpc>
                <a:spcPct val="150000"/>
              </a:lnSpc>
              <a:buFont typeface="Wingdings" panose="05000000000000000000" pitchFamily="2" charset="2"/>
              <a:buChar char="q"/>
            </a:pPr>
            <a:r>
              <a:rPr lang="en-US" sz="2000" dirty="0">
                <a:latin typeface="Arial" panose="020B0604020202020204" pitchFamily="34" charset="0"/>
                <a:cs typeface="Arial" panose="020B0604020202020204" pitchFamily="34" charset="0"/>
              </a:rPr>
              <a:t>Government Voucher Payment Guidelines.</a:t>
            </a:r>
          </a:p>
          <a:p>
            <a:pPr marL="800100" lvl="1" indent="-342900">
              <a:lnSpc>
                <a:spcPct val="150000"/>
              </a:lnSpc>
              <a:buFont typeface="Wingdings" panose="05000000000000000000" pitchFamily="2" charset="2"/>
              <a:buChar char="q"/>
            </a:pPr>
            <a:r>
              <a:rPr lang="en-US" sz="2000" dirty="0">
                <a:latin typeface="Arial" panose="020B0604020202020204" pitchFamily="34" charset="0"/>
                <a:cs typeface="Arial" panose="020B0604020202020204" pitchFamily="34" charset="0"/>
              </a:rPr>
              <a:t>30% of income must go towards rent.</a:t>
            </a:r>
          </a:p>
        </p:txBody>
      </p:sp>
      <p:sp>
        <p:nvSpPr>
          <p:cNvPr id="8" name="Slide Number Placeholder 7"/>
          <p:cNvSpPr>
            <a:spLocks noGrp="1"/>
          </p:cNvSpPr>
          <p:nvPr>
            <p:ph type="sldNum" sz="quarter" idx="12"/>
          </p:nvPr>
        </p:nvSpPr>
        <p:spPr/>
        <p:txBody>
          <a:bodyPr/>
          <a:lstStyle/>
          <a:p>
            <a:fld id="{F660CFB4-C18D-4FEA-86C9-76B971506FED}" type="slidenum">
              <a:rPr lang="en-US" smtClean="0"/>
              <a:t>4</a:t>
            </a:fld>
            <a:endParaRPr lang="en-US"/>
          </a:p>
        </p:txBody>
      </p:sp>
    </p:spTree>
    <p:extLst>
      <p:ext uri="{BB962C8B-B14F-4D97-AF65-F5344CB8AC3E}">
        <p14:creationId xmlns:p14="http://schemas.microsoft.com/office/powerpoint/2010/main" val="39601295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market – based solutions</a:t>
            </a:r>
            <a:endParaRPr lang="en-US" dirty="0"/>
          </a:p>
        </p:txBody>
      </p:sp>
      <p:sp>
        <p:nvSpPr>
          <p:cNvPr id="6" name="TextBox 5"/>
          <p:cNvSpPr txBox="1"/>
          <p:nvPr/>
        </p:nvSpPr>
        <p:spPr>
          <a:xfrm>
            <a:off x="533400" y="1600200"/>
            <a:ext cx="7696200" cy="4154984"/>
          </a:xfrm>
          <a:prstGeom prst="rect">
            <a:avLst/>
          </a:prstGeom>
          <a:noFill/>
        </p:spPr>
        <p:txBody>
          <a:bodyPr wrap="square" rtlCol="0">
            <a:spAutoFit/>
          </a:bodyPr>
          <a:lstStyle/>
          <a:p>
            <a:pPr marL="342900" indent="-342900">
              <a:lnSpc>
                <a:spcPct val="150000"/>
              </a:lnSpc>
              <a:buFont typeface="Wingdings" panose="05000000000000000000" pitchFamily="2" charset="2"/>
              <a:buChar char="q"/>
            </a:pPr>
            <a:r>
              <a:rPr lang="en-US" sz="2000" dirty="0">
                <a:latin typeface="Arial" panose="020B0604020202020204" pitchFamily="34" charset="0"/>
                <a:cs typeface="Arial" panose="020B0604020202020204" pitchFamily="34" charset="0"/>
              </a:rPr>
              <a:t>Not limiting a family with a payment standard provides freedom to </a:t>
            </a:r>
            <a:r>
              <a:rPr lang="en-US" sz="2000" dirty="0" smtClean="0">
                <a:latin typeface="Arial" panose="020B0604020202020204" pitchFamily="34" charset="0"/>
                <a:cs typeface="Arial" panose="020B0604020202020204" pitchFamily="34" charset="0"/>
              </a:rPr>
              <a:t>relocate, the opportunity to reside in better living conditions.</a:t>
            </a:r>
          </a:p>
          <a:p>
            <a:pPr marL="342900" indent="-342900">
              <a:lnSpc>
                <a:spcPct val="150000"/>
              </a:lnSpc>
              <a:buFont typeface="Wingdings" panose="05000000000000000000" pitchFamily="2" charset="2"/>
              <a:buChar char="q"/>
            </a:pPr>
            <a:r>
              <a:rPr lang="en-US" sz="2000" dirty="0" smtClean="0">
                <a:latin typeface="Arial" panose="020B0604020202020204" pitchFamily="34" charset="0"/>
                <a:cs typeface="Arial" panose="020B0604020202020204" pitchFamily="34" charset="0"/>
              </a:rPr>
              <a:t>Opportunity </a:t>
            </a:r>
            <a:r>
              <a:rPr lang="en-US" sz="2000" dirty="0">
                <a:latin typeface="Arial" panose="020B0604020202020204" pitchFamily="34" charset="0"/>
                <a:cs typeface="Arial" panose="020B0604020202020204" pitchFamily="34" charset="0"/>
              </a:rPr>
              <a:t>for better housing choices.</a:t>
            </a:r>
          </a:p>
          <a:p>
            <a:pPr marL="342900" indent="-342900">
              <a:lnSpc>
                <a:spcPct val="150000"/>
              </a:lnSpc>
              <a:buFont typeface="Wingdings" panose="05000000000000000000" pitchFamily="2" charset="2"/>
              <a:buChar char="q"/>
            </a:pPr>
            <a:r>
              <a:rPr lang="en-US" sz="2000" dirty="0">
                <a:latin typeface="Arial" panose="020B0604020202020204" pitchFamily="34" charset="0"/>
                <a:cs typeface="Arial" panose="020B0604020202020204" pitchFamily="34" charset="0"/>
              </a:rPr>
              <a:t>Have the ability and freedom to relocate to a more desirable community.</a:t>
            </a:r>
          </a:p>
          <a:p>
            <a:pPr marL="342900" indent="-342900">
              <a:lnSpc>
                <a:spcPct val="150000"/>
              </a:lnSpc>
              <a:buFont typeface="Wingdings" panose="05000000000000000000" pitchFamily="2" charset="2"/>
              <a:buChar char="q"/>
            </a:pPr>
            <a:r>
              <a:rPr lang="en-US" sz="2000" dirty="0">
                <a:latin typeface="Arial" panose="020B0604020202020204" pitchFamily="34" charset="0"/>
                <a:cs typeface="Arial" panose="020B0604020202020204" pitchFamily="34" charset="0"/>
              </a:rPr>
              <a:t>Providing families the opportunity to become </a:t>
            </a:r>
            <a:r>
              <a:rPr lang="en-US" sz="2000" dirty="0" smtClean="0">
                <a:latin typeface="Arial" panose="020B0604020202020204" pitchFamily="34" charset="0"/>
                <a:cs typeface="Arial" panose="020B0604020202020204" pitchFamily="34" charset="0"/>
              </a:rPr>
              <a:t>self-sufficient,</a:t>
            </a:r>
          </a:p>
          <a:p>
            <a:pPr marL="342900" indent="-342900">
              <a:lnSpc>
                <a:spcPct val="150000"/>
              </a:lnSpc>
              <a:buFont typeface="Wingdings" panose="05000000000000000000" pitchFamily="2" charset="2"/>
              <a:buChar char="q"/>
            </a:pPr>
            <a:r>
              <a:rPr lang="en-US" sz="2000" dirty="0" smtClean="0">
                <a:latin typeface="Arial" panose="020B0604020202020204" pitchFamily="34" charset="0"/>
                <a:cs typeface="Arial" panose="020B0604020202020204" pitchFamily="34" charset="0"/>
              </a:rPr>
              <a:t>Could </a:t>
            </a:r>
            <a:r>
              <a:rPr lang="en-US" sz="2000" dirty="0">
                <a:latin typeface="Arial" panose="020B0604020202020204" pitchFamily="34" charset="0"/>
                <a:cs typeface="Arial" panose="020B0604020202020204" pitchFamily="34" charset="0"/>
              </a:rPr>
              <a:t>Back fire and hinder those it is trying to help.</a:t>
            </a:r>
          </a:p>
          <a:p>
            <a:pPr marL="800100" lvl="1" indent="-342900">
              <a:lnSpc>
                <a:spcPct val="150000"/>
              </a:lnSpc>
              <a:buFont typeface="Wingdings" panose="05000000000000000000" pitchFamily="2" charset="2"/>
              <a:buChar char="q"/>
            </a:pPr>
            <a:r>
              <a:rPr lang="en-US" dirty="0">
                <a:latin typeface="Arial" panose="020B0604020202020204" pitchFamily="34" charset="0"/>
                <a:cs typeface="Arial" panose="020B0604020202020204" pitchFamily="34" charset="0"/>
              </a:rPr>
              <a:t>Allows people to be lazy and have things handed to them </a:t>
            </a:r>
          </a:p>
          <a:p>
            <a:pPr marL="800100" lvl="1" indent="-342900">
              <a:lnSpc>
                <a:spcPct val="150000"/>
              </a:lnSpc>
              <a:buFont typeface="Wingdings" panose="05000000000000000000" pitchFamily="2" charset="2"/>
              <a:buChar char="q"/>
            </a:pPr>
            <a:r>
              <a:rPr lang="en-US" dirty="0">
                <a:latin typeface="Arial" panose="020B0604020202020204" pitchFamily="34" charset="0"/>
                <a:cs typeface="Arial" panose="020B0604020202020204" pitchFamily="34" charset="0"/>
              </a:rPr>
              <a:t>Low- Income means more </a:t>
            </a:r>
            <a:r>
              <a:rPr lang="en-US" dirty="0" smtClean="0">
                <a:latin typeface="Arial" panose="020B0604020202020204" pitchFamily="34" charset="0"/>
                <a:cs typeface="Arial" panose="020B0604020202020204" pitchFamily="34" charset="0"/>
              </a:rPr>
              <a:t>crime</a:t>
            </a:r>
            <a:endParaRPr lang="en-US" dirty="0">
              <a:latin typeface="Arial" panose="020B0604020202020204" pitchFamily="34" charset="0"/>
              <a:cs typeface="Arial" panose="020B0604020202020204" pitchFamily="34" charset="0"/>
            </a:endParaRPr>
          </a:p>
        </p:txBody>
      </p:sp>
      <p:sp>
        <p:nvSpPr>
          <p:cNvPr id="8" name="Slide Number Placeholder 7"/>
          <p:cNvSpPr>
            <a:spLocks noGrp="1"/>
          </p:cNvSpPr>
          <p:nvPr>
            <p:ph type="sldNum" sz="quarter" idx="12"/>
          </p:nvPr>
        </p:nvSpPr>
        <p:spPr/>
        <p:txBody>
          <a:bodyPr/>
          <a:lstStyle/>
          <a:p>
            <a:fld id="{F660CFB4-C18D-4FEA-86C9-76B971506FED}" type="slidenum">
              <a:rPr lang="en-US" smtClean="0"/>
              <a:t>5</a:t>
            </a:fld>
            <a:endParaRPr lang="en-US"/>
          </a:p>
        </p:txBody>
      </p:sp>
    </p:spTree>
    <p:extLst>
      <p:ext uri="{BB962C8B-B14F-4D97-AF65-F5344CB8AC3E}">
        <p14:creationId xmlns:p14="http://schemas.microsoft.com/office/powerpoint/2010/main" val="26253956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who may be helped by HCVP </a:t>
            </a:r>
            <a:endParaRPr lang="en-US" dirty="0"/>
          </a:p>
        </p:txBody>
      </p:sp>
      <p:sp>
        <p:nvSpPr>
          <p:cNvPr id="4" name="Slide Number Placeholder 3"/>
          <p:cNvSpPr>
            <a:spLocks noGrp="1"/>
          </p:cNvSpPr>
          <p:nvPr>
            <p:ph type="sldNum" sz="quarter" idx="12"/>
          </p:nvPr>
        </p:nvSpPr>
        <p:spPr/>
        <p:txBody>
          <a:bodyPr/>
          <a:lstStyle/>
          <a:p>
            <a:fld id="{F660CFB4-C18D-4FEA-86C9-76B971506FED}" type="slidenum">
              <a:rPr lang="en-US" smtClean="0"/>
              <a:t>6</a:t>
            </a:fld>
            <a:endParaRPr lang="en-US"/>
          </a:p>
        </p:txBody>
      </p:sp>
      <p:sp>
        <p:nvSpPr>
          <p:cNvPr id="6" name="TextBox 5"/>
          <p:cNvSpPr txBox="1"/>
          <p:nvPr/>
        </p:nvSpPr>
        <p:spPr>
          <a:xfrm>
            <a:off x="457200" y="6347579"/>
            <a:ext cx="8458200" cy="307777"/>
          </a:xfrm>
          <a:prstGeom prst="rect">
            <a:avLst/>
          </a:prstGeom>
          <a:noFill/>
        </p:spPr>
        <p:txBody>
          <a:bodyPr wrap="square" rtlCol="0">
            <a:spAutoFit/>
          </a:bodyPr>
          <a:lstStyle/>
          <a:p>
            <a:pPr algn="ctr"/>
            <a:r>
              <a:rPr lang="en-US" sz="1400" dirty="0" smtClean="0"/>
              <a:t>Source</a:t>
            </a:r>
            <a:r>
              <a:rPr lang="en-US" sz="1400" dirty="0"/>
              <a:t>: Center on Budget and Policy Priorities </a:t>
            </a:r>
            <a:r>
              <a:rPr lang="en-US" sz="1400" dirty="0" smtClean="0"/>
              <a:t>(</a:t>
            </a:r>
            <a:r>
              <a:rPr lang="en-US" sz="1400" dirty="0" err="1" smtClean="0"/>
              <a:t>CBPP</a:t>
            </a:r>
            <a:r>
              <a:rPr lang="en-US" sz="1400" dirty="0" smtClean="0"/>
              <a:t>) tabulation of 2016 HUD administrative data</a:t>
            </a:r>
            <a:endParaRPr lang="en-US" sz="14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924368288"/>
              </p:ext>
            </p:extLst>
          </p:nvPr>
        </p:nvGraphicFramePr>
        <p:xfrm>
          <a:off x="0" y="1447800"/>
          <a:ext cx="9144000" cy="5410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573163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who may be </a:t>
            </a:r>
            <a:r>
              <a:rPr lang="en-US" dirty="0" smtClean="0"/>
              <a:t>harmed </a:t>
            </a:r>
            <a:r>
              <a:rPr lang="en-US" dirty="0"/>
              <a:t>by </a:t>
            </a:r>
            <a:r>
              <a:rPr lang="en-US" dirty="0" smtClean="0"/>
              <a:t>HCVP</a:t>
            </a:r>
            <a:endParaRPr lang="en-US" dirty="0"/>
          </a:p>
        </p:txBody>
      </p:sp>
      <p:sp>
        <p:nvSpPr>
          <p:cNvPr id="4" name="Slide Number Placeholder 3"/>
          <p:cNvSpPr>
            <a:spLocks noGrp="1"/>
          </p:cNvSpPr>
          <p:nvPr>
            <p:ph type="sldNum" sz="quarter" idx="12"/>
          </p:nvPr>
        </p:nvSpPr>
        <p:spPr/>
        <p:txBody>
          <a:bodyPr/>
          <a:lstStyle/>
          <a:p>
            <a:fld id="{F660CFB4-C18D-4FEA-86C9-76B971506FED}" type="slidenum">
              <a:rPr lang="en-US" smtClean="0"/>
              <a:t>7</a:t>
            </a:fld>
            <a:endParaRPr lang="en-US"/>
          </a:p>
        </p:txBody>
      </p:sp>
      <p:sp>
        <p:nvSpPr>
          <p:cNvPr id="3" name="Content Placeholder 2"/>
          <p:cNvSpPr>
            <a:spLocks noGrp="1"/>
          </p:cNvSpPr>
          <p:nvPr>
            <p:ph idx="1"/>
          </p:nvPr>
        </p:nvSpPr>
        <p:spPr>
          <a:xfrm>
            <a:off x="304800" y="1554162"/>
            <a:ext cx="8686800" cy="5075238"/>
          </a:xfrm>
        </p:spPr>
        <p:txBody>
          <a:bodyPr>
            <a:normAutofit fontScale="85000" lnSpcReduction="20000"/>
          </a:bodyPr>
          <a:lstStyle/>
          <a:p>
            <a:pPr>
              <a:buClrTx/>
              <a:buFont typeface="Wingdings" panose="05000000000000000000" pitchFamily="2" charset="2"/>
              <a:buChar char="q"/>
            </a:pPr>
            <a:r>
              <a:rPr lang="en-US" dirty="0"/>
              <a:t>Voucher Payment Standards</a:t>
            </a:r>
          </a:p>
          <a:p>
            <a:pPr lvl="1">
              <a:buClrTx/>
              <a:buFont typeface="Wingdings" panose="05000000000000000000" pitchFamily="2" charset="2"/>
              <a:buChar char="q"/>
            </a:pPr>
            <a:r>
              <a:rPr lang="en-US" dirty="0"/>
              <a:t>Families who are looking to move out of poverty, high crime areas to improve living conditions. Those on the program may not want to risk finding a better paying job for fear they could be removed</a:t>
            </a:r>
          </a:p>
          <a:p>
            <a:pPr>
              <a:buClrTx/>
              <a:buFont typeface="Wingdings" panose="05000000000000000000" pitchFamily="2" charset="2"/>
              <a:buChar char="q"/>
            </a:pPr>
            <a:r>
              <a:rPr lang="en-US" dirty="0"/>
              <a:t>Limits set on a households yearly income.</a:t>
            </a:r>
          </a:p>
          <a:p>
            <a:pPr lvl="1">
              <a:buClrTx/>
              <a:buFont typeface="Wingdings" panose="05000000000000000000" pitchFamily="2" charset="2"/>
              <a:buChar char="q"/>
            </a:pPr>
            <a:r>
              <a:rPr lang="en-US" dirty="0" smtClean="0"/>
              <a:t>Families </a:t>
            </a:r>
            <a:r>
              <a:rPr lang="en-US" dirty="0"/>
              <a:t>that need financial assistance but have income that is not sufficient to pay higher rent and not low enough to qualify for the program</a:t>
            </a:r>
          </a:p>
          <a:p>
            <a:pPr>
              <a:buClrTx/>
              <a:buFont typeface="Wingdings" panose="05000000000000000000" pitchFamily="2" charset="2"/>
              <a:buChar char="q"/>
            </a:pPr>
            <a:r>
              <a:rPr lang="en-US" dirty="0"/>
              <a:t>Based on family size; limits the number of bedrooms.</a:t>
            </a:r>
          </a:p>
          <a:p>
            <a:pPr lvl="1">
              <a:buClrTx/>
              <a:buFont typeface="Wingdings" panose="05000000000000000000" pitchFamily="2" charset="2"/>
              <a:buChar char="q"/>
            </a:pPr>
            <a:r>
              <a:rPr lang="en-US" dirty="0"/>
              <a:t>Because the voucher limits the number of bedrooms, if a the family size changes they still my not be qualified for a larger house or apartment.</a:t>
            </a:r>
          </a:p>
          <a:p>
            <a:pPr lvl="1">
              <a:buClrTx/>
              <a:buFont typeface="Wingdings" panose="05000000000000000000" pitchFamily="2" charset="2"/>
              <a:buChar char="q"/>
            </a:pPr>
            <a:r>
              <a:rPr lang="en-US" dirty="0" smtClean="0"/>
              <a:t>Families </a:t>
            </a:r>
            <a:r>
              <a:rPr lang="en-US" dirty="0"/>
              <a:t>who may require larger bedroom size for medical or other reasons</a:t>
            </a:r>
          </a:p>
          <a:p>
            <a:pPr>
              <a:buFont typeface="Wingdings" panose="05000000000000000000" pitchFamily="2" charset="2"/>
              <a:buChar char="q"/>
            </a:pPr>
            <a:endParaRPr lang="en-US" dirty="0"/>
          </a:p>
        </p:txBody>
      </p:sp>
    </p:spTree>
    <p:extLst>
      <p:ext uri="{BB962C8B-B14F-4D97-AF65-F5344CB8AC3E}">
        <p14:creationId xmlns:p14="http://schemas.microsoft.com/office/powerpoint/2010/main" val="4025598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externalities </a:t>
            </a:r>
            <a:r>
              <a:rPr lang="en-US" dirty="0" smtClean="0"/>
              <a:t>of HCVP</a:t>
            </a:r>
            <a:endParaRPr lang="en-US" dirty="0"/>
          </a:p>
        </p:txBody>
      </p:sp>
      <p:sp>
        <p:nvSpPr>
          <p:cNvPr id="4" name="Slide Number Placeholder 3"/>
          <p:cNvSpPr>
            <a:spLocks noGrp="1"/>
          </p:cNvSpPr>
          <p:nvPr>
            <p:ph type="sldNum" sz="quarter" idx="12"/>
          </p:nvPr>
        </p:nvSpPr>
        <p:spPr/>
        <p:txBody>
          <a:bodyPr/>
          <a:lstStyle/>
          <a:p>
            <a:fld id="{F660CFB4-C18D-4FEA-86C9-76B971506FED}" type="slidenum">
              <a:rPr lang="en-US" smtClean="0"/>
              <a:t>8</a:t>
            </a:fld>
            <a:endParaRPr lang="en-US"/>
          </a:p>
        </p:txBody>
      </p:sp>
      <p:sp>
        <p:nvSpPr>
          <p:cNvPr id="3" name="Content Placeholder 2"/>
          <p:cNvSpPr>
            <a:spLocks noGrp="1"/>
          </p:cNvSpPr>
          <p:nvPr>
            <p:ph idx="1"/>
          </p:nvPr>
        </p:nvSpPr>
        <p:spPr>
          <a:xfrm>
            <a:off x="304800" y="1554162"/>
            <a:ext cx="8686800" cy="4999038"/>
          </a:xfrm>
        </p:spPr>
        <p:txBody>
          <a:bodyPr>
            <a:normAutofit fontScale="85000" lnSpcReduction="10000"/>
          </a:bodyPr>
          <a:lstStyle/>
          <a:p>
            <a:pPr>
              <a:buClrTx/>
              <a:buFont typeface="Wingdings" panose="05000000000000000000" pitchFamily="2" charset="2"/>
              <a:buChar char="q"/>
            </a:pPr>
            <a:r>
              <a:rPr lang="en-US" dirty="0" smtClean="0"/>
              <a:t>Some </a:t>
            </a:r>
            <a:r>
              <a:rPr lang="en-US" dirty="0"/>
              <a:t>of the consequences that could be associated with these interpretations can include:</a:t>
            </a:r>
          </a:p>
          <a:p>
            <a:pPr lvl="1">
              <a:buClrTx/>
              <a:buFont typeface="Wingdings" panose="05000000000000000000" pitchFamily="2" charset="2"/>
              <a:buChar char="q"/>
            </a:pPr>
            <a:r>
              <a:rPr lang="en-US" dirty="0"/>
              <a:t>Families remaining in high poverty crime areas</a:t>
            </a:r>
          </a:p>
          <a:p>
            <a:pPr lvl="1">
              <a:buClrTx/>
              <a:buFont typeface="Wingdings" panose="05000000000000000000" pitchFamily="2" charset="2"/>
              <a:buChar char="q"/>
            </a:pPr>
            <a:r>
              <a:rPr lang="en-US" dirty="0"/>
              <a:t>Household members participating in criminal and drug related activity</a:t>
            </a:r>
          </a:p>
          <a:p>
            <a:pPr lvl="1">
              <a:buClrTx/>
              <a:buFont typeface="Wingdings" panose="05000000000000000000" pitchFamily="2" charset="2"/>
              <a:buChar char="q"/>
            </a:pPr>
            <a:r>
              <a:rPr lang="en-US" dirty="0"/>
              <a:t>Household members becoming second generation program </a:t>
            </a:r>
            <a:r>
              <a:rPr lang="en-US" dirty="0" smtClean="0"/>
              <a:t>participants, the </a:t>
            </a:r>
            <a:r>
              <a:rPr lang="en-US" dirty="0"/>
              <a:t>children of current participants becoming clients themselves, thereby continuing the cycle.</a:t>
            </a:r>
          </a:p>
          <a:p>
            <a:pPr lvl="1">
              <a:buClrTx/>
              <a:buFont typeface="Wingdings" panose="05000000000000000000" pitchFamily="2" charset="2"/>
              <a:buChar char="q"/>
            </a:pPr>
            <a:r>
              <a:rPr lang="en-US" dirty="0"/>
              <a:t>African-American and Hispanic  families inability to relocate out of a poverty stricken area.</a:t>
            </a:r>
          </a:p>
          <a:p>
            <a:pPr lvl="1">
              <a:buClrTx/>
              <a:buFont typeface="Wingdings" panose="05000000000000000000" pitchFamily="2" charset="2"/>
              <a:buChar char="q"/>
            </a:pPr>
            <a:r>
              <a:rPr lang="en-US" dirty="0"/>
              <a:t>African-American and Hispanic  family not having the opportunity to get off the program and become self-sufficient.</a:t>
            </a:r>
          </a:p>
          <a:p>
            <a:pPr>
              <a:buClrTx/>
              <a:buFont typeface="Wingdings" panose="05000000000000000000" pitchFamily="2" charset="2"/>
              <a:buChar char="q"/>
            </a:pPr>
            <a:endParaRPr lang="en-US" dirty="0"/>
          </a:p>
        </p:txBody>
      </p:sp>
    </p:spTree>
    <p:extLst>
      <p:ext uri="{BB962C8B-B14F-4D97-AF65-F5344CB8AC3E}">
        <p14:creationId xmlns:p14="http://schemas.microsoft.com/office/powerpoint/2010/main" val="287750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unintended </a:t>
            </a:r>
            <a:r>
              <a:rPr lang="en-US" dirty="0"/>
              <a:t>consequences of </a:t>
            </a:r>
            <a:r>
              <a:rPr lang="en-US" dirty="0" smtClean="0"/>
              <a:t>HCVP</a:t>
            </a:r>
            <a:endParaRPr lang="en-US" dirty="0"/>
          </a:p>
        </p:txBody>
      </p:sp>
      <p:sp>
        <p:nvSpPr>
          <p:cNvPr id="4" name="Slide Number Placeholder 3"/>
          <p:cNvSpPr>
            <a:spLocks noGrp="1"/>
          </p:cNvSpPr>
          <p:nvPr>
            <p:ph type="sldNum" sz="quarter" idx="12"/>
          </p:nvPr>
        </p:nvSpPr>
        <p:spPr/>
        <p:txBody>
          <a:bodyPr/>
          <a:lstStyle/>
          <a:p>
            <a:fld id="{F660CFB4-C18D-4FEA-86C9-76B971506FED}" type="slidenum">
              <a:rPr lang="en-US" smtClean="0"/>
              <a:t>9</a:t>
            </a:fld>
            <a:endParaRPr lang="en-US"/>
          </a:p>
        </p:txBody>
      </p:sp>
      <p:sp>
        <p:nvSpPr>
          <p:cNvPr id="3" name="Content Placeholder 2"/>
          <p:cNvSpPr>
            <a:spLocks noGrp="1"/>
          </p:cNvSpPr>
          <p:nvPr>
            <p:ph idx="1"/>
          </p:nvPr>
        </p:nvSpPr>
        <p:spPr/>
        <p:txBody>
          <a:bodyPr/>
          <a:lstStyle/>
          <a:p>
            <a:pPr>
              <a:buClrTx/>
              <a:buFont typeface="Wingdings" panose="05000000000000000000" pitchFamily="2" charset="2"/>
              <a:buChar char="q"/>
            </a:pPr>
            <a:r>
              <a:rPr lang="en-US" dirty="0"/>
              <a:t>People who cant afford their current home </a:t>
            </a:r>
          </a:p>
          <a:p>
            <a:pPr lvl="1">
              <a:buClrTx/>
              <a:buFont typeface="Wingdings" panose="05000000000000000000" pitchFamily="2" charset="2"/>
              <a:buChar char="q"/>
            </a:pPr>
            <a:r>
              <a:rPr lang="en-US" dirty="0"/>
              <a:t>A</a:t>
            </a:r>
            <a:r>
              <a:rPr lang="en-US" dirty="0" smtClean="0"/>
              <a:t>llow </a:t>
            </a:r>
            <a:r>
              <a:rPr lang="en-US" dirty="0"/>
              <a:t>their home to go into </a:t>
            </a:r>
            <a:r>
              <a:rPr lang="en-US" dirty="0" smtClean="0"/>
              <a:t>foreclosure</a:t>
            </a:r>
          </a:p>
          <a:p>
            <a:pPr lvl="1">
              <a:buClrTx/>
              <a:buFont typeface="Wingdings" panose="05000000000000000000" pitchFamily="2" charset="2"/>
              <a:buChar char="q"/>
            </a:pPr>
            <a:r>
              <a:rPr lang="en-US" dirty="0" smtClean="0"/>
              <a:t>Then </a:t>
            </a:r>
            <a:r>
              <a:rPr lang="en-US" dirty="0"/>
              <a:t>apply for section 8 housing </a:t>
            </a:r>
            <a:endParaRPr lang="en-US" dirty="0" smtClean="0"/>
          </a:p>
          <a:p>
            <a:pPr lvl="1">
              <a:buClrTx/>
              <a:buFont typeface="Wingdings" panose="05000000000000000000" pitchFamily="2" charset="2"/>
              <a:buChar char="q"/>
            </a:pPr>
            <a:r>
              <a:rPr lang="en-US" dirty="0" smtClean="0"/>
              <a:t>Get </a:t>
            </a:r>
            <a:r>
              <a:rPr lang="en-US" dirty="0"/>
              <a:t>a nicer new home for less than what they were </a:t>
            </a:r>
            <a:r>
              <a:rPr lang="en-US" dirty="0" smtClean="0"/>
              <a:t>paying</a:t>
            </a:r>
          </a:p>
          <a:p>
            <a:pPr lvl="1">
              <a:buClrTx/>
              <a:buFont typeface="Wingdings" panose="05000000000000000000" pitchFamily="2" charset="2"/>
              <a:buChar char="q"/>
            </a:pPr>
            <a:r>
              <a:rPr lang="en-US" dirty="0" smtClean="0"/>
              <a:t>Taking </a:t>
            </a:r>
            <a:r>
              <a:rPr lang="en-US" dirty="0"/>
              <a:t>away from those who really need the home</a:t>
            </a:r>
            <a:r>
              <a:rPr lang="en-US" dirty="0" smtClean="0"/>
              <a:t>.</a:t>
            </a:r>
          </a:p>
          <a:p>
            <a:pPr>
              <a:buClrTx/>
              <a:buFont typeface="Wingdings" panose="05000000000000000000" pitchFamily="2" charset="2"/>
              <a:buChar char="q"/>
            </a:pPr>
            <a:r>
              <a:rPr lang="en-US" dirty="0" smtClean="0"/>
              <a:t>Housing </a:t>
            </a:r>
            <a:r>
              <a:rPr lang="en-US" dirty="0"/>
              <a:t>Market not turning around</a:t>
            </a:r>
          </a:p>
          <a:p>
            <a:pPr>
              <a:buClrTx/>
              <a:buFont typeface="Wingdings" panose="05000000000000000000" pitchFamily="2" charset="2"/>
              <a:buChar char="q"/>
            </a:pPr>
            <a:endParaRPr lang="en-US" dirty="0"/>
          </a:p>
        </p:txBody>
      </p:sp>
    </p:spTree>
    <p:extLst>
      <p:ext uri="{BB962C8B-B14F-4D97-AF65-F5344CB8AC3E}">
        <p14:creationId xmlns:p14="http://schemas.microsoft.com/office/powerpoint/2010/main" val="34874156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636</TotalTime>
  <Words>3167</Words>
  <Application>Microsoft Office PowerPoint</Application>
  <PresentationFormat>On-screen Show (4:3)</PresentationFormat>
  <Paragraphs>219</Paragraphs>
  <Slides>16</Slides>
  <Notes>13</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Trek</vt:lpstr>
      <vt:lpstr>Government Intervention </vt:lpstr>
      <vt:lpstr>Introduction </vt:lpstr>
      <vt:lpstr>History- Section 8, hcvp</vt:lpstr>
      <vt:lpstr>government intervention </vt:lpstr>
      <vt:lpstr>market – based solutions</vt:lpstr>
      <vt:lpstr>who may be helped by HCVP </vt:lpstr>
      <vt:lpstr>who may be harmed by HCVP</vt:lpstr>
      <vt:lpstr>externalities of HCVP</vt:lpstr>
      <vt:lpstr>unintended consequences of HCVP</vt:lpstr>
      <vt:lpstr>cost trend of HCVP</vt:lpstr>
      <vt:lpstr>success of HCVP</vt:lpstr>
      <vt:lpstr>success of HCVP</vt:lpstr>
      <vt:lpstr>failure of HCVP</vt:lpstr>
      <vt:lpstr>Recommended discontinued use</vt:lpstr>
      <vt:lpstr>conclusion</vt:lpstr>
      <vt:lpstr>references</vt:lpstr>
    </vt:vector>
  </TitlesOfParts>
  <Company>Flight Saftey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Government Intervention</dc:title>
  <dc:creator>admin</dc:creator>
  <cp:lastModifiedBy>admin</cp:lastModifiedBy>
  <cp:revision>35</cp:revision>
  <dcterms:created xsi:type="dcterms:W3CDTF">2017-09-06T17:39:04Z</dcterms:created>
  <dcterms:modified xsi:type="dcterms:W3CDTF">2017-09-10T22:00:53Z</dcterms:modified>
</cp:coreProperties>
</file>