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63"/>
  </p:notesMasterIdLst>
  <p:sldIdLst>
    <p:sldId id="275" r:id="rId2"/>
    <p:sldId id="329" r:id="rId3"/>
    <p:sldId id="276" r:id="rId4"/>
    <p:sldId id="311" r:id="rId5"/>
    <p:sldId id="446" r:id="rId6"/>
    <p:sldId id="511" r:id="rId7"/>
    <p:sldId id="313" r:id="rId8"/>
    <p:sldId id="1069" r:id="rId9"/>
    <p:sldId id="330" r:id="rId10"/>
    <p:sldId id="408" r:id="rId11"/>
    <p:sldId id="337" r:id="rId12"/>
    <p:sldId id="335" r:id="rId13"/>
    <p:sldId id="354" r:id="rId14"/>
    <p:sldId id="355" r:id="rId15"/>
    <p:sldId id="1079" r:id="rId16"/>
    <p:sldId id="358" r:id="rId17"/>
    <p:sldId id="357" r:id="rId18"/>
    <p:sldId id="314" r:id="rId19"/>
    <p:sldId id="1080" r:id="rId20"/>
    <p:sldId id="1029" r:id="rId21"/>
    <p:sldId id="1081" r:id="rId22"/>
    <p:sldId id="1025" r:id="rId23"/>
    <p:sldId id="1083" r:id="rId24"/>
    <p:sldId id="1027" r:id="rId25"/>
    <p:sldId id="1064" r:id="rId26"/>
    <p:sldId id="453" r:id="rId27"/>
    <p:sldId id="1065" r:id="rId28"/>
    <p:sldId id="1055" r:id="rId29"/>
    <p:sldId id="1058" r:id="rId30"/>
    <p:sldId id="1082" r:id="rId31"/>
    <p:sldId id="514" r:id="rId32"/>
    <p:sldId id="1076" r:id="rId33"/>
    <p:sldId id="520" r:id="rId34"/>
    <p:sldId id="512" r:id="rId35"/>
    <p:sldId id="561" r:id="rId36"/>
    <p:sldId id="1077" r:id="rId37"/>
    <p:sldId id="1061" r:id="rId38"/>
    <p:sldId id="607" r:id="rId39"/>
    <p:sldId id="521" r:id="rId40"/>
    <p:sldId id="558" r:id="rId41"/>
    <p:sldId id="602" r:id="rId42"/>
    <p:sldId id="1062" r:id="rId43"/>
    <p:sldId id="271" r:id="rId44"/>
    <p:sldId id="523" r:id="rId45"/>
    <p:sldId id="524" r:id="rId46"/>
    <p:sldId id="530" r:id="rId47"/>
    <p:sldId id="527" r:id="rId48"/>
    <p:sldId id="528" r:id="rId49"/>
    <p:sldId id="533" r:id="rId50"/>
    <p:sldId id="1071" r:id="rId51"/>
    <p:sldId id="534" r:id="rId52"/>
    <p:sldId id="535" r:id="rId53"/>
    <p:sldId id="539" r:id="rId54"/>
    <p:sldId id="548" r:id="rId55"/>
    <p:sldId id="549" r:id="rId56"/>
    <p:sldId id="552" r:id="rId57"/>
    <p:sldId id="540" r:id="rId58"/>
    <p:sldId id="577" r:id="rId59"/>
    <p:sldId id="554" r:id="rId60"/>
    <p:sldId id="555" r:id="rId61"/>
    <p:sldId id="556" r:id="rId6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EFF"/>
    <a:srgbClr val="F9F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433" autoAdjust="0"/>
    <p:restoredTop sz="91429" autoAdjust="0"/>
  </p:normalViewPr>
  <p:slideViewPr>
    <p:cSldViewPr>
      <p:cViewPr varScale="1">
        <p:scale>
          <a:sx n="32" d="100"/>
          <a:sy n="32" d="100"/>
        </p:scale>
        <p:origin x="168" y="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61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CCDD90-A288-6F46-9BC7-D66256B4F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615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C2C32DB-4D70-E84F-86E9-68208BEB75A2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CDD90-A288-6F46-9BC7-D66256B4FB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28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0702A09D-FCFB-AA48-B9AE-F3CD5E8FD9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4C825EC-C616-A440-8AFF-F97958428640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9DF642E0-903E-1F46-BC8A-E93091B33D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AE8C93E-3106-1642-BCD9-AC37B4843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1671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E5AFDDBE-D59A-4B4D-9AF2-F34441E264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BE239F-31BC-B54B-A599-15B80A205199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415746" name="Rectangle 2">
            <a:extLst>
              <a:ext uri="{FF2B5EF4-FFF2-40B4-BE49-F238E27FC236}">
                <a16:creationId xmlns:a16="http://schemas.microsoft.com/office/drawing/2014/main" id="{AD6B476A-49C7-2046-BBD3-C4735F5980E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378078B-E792-2D48-AE96-05ECFCF509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7005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CDD90-A288-6F46-9BC7-D66256B4FB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704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CDD90-A288-6F46-9BC7-D66256B4FB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965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CDD90-A288-6F46-9BC7-D66256B4FB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42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CDD90-A288-6F46-9BC7-D66256B4FB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92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CDD90-A288-6F46-9BC7-D66256B4FB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49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charset="0"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0FE89-4116-B941-8345-F9EA5354A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5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06ED9-C8BD-104C-9926-15C0AA1CC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8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1AE22-2FD5-7947-93BC-637DC96DC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91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C0C5C-4F07-D947-A13E-B41D2F6C3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94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4C019-F616-F545-B6A9-988109D94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67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3F7D7-934E-B648-ADA8-7FD2389D7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65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C3872-527F-F547-8FBB-023CC5929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6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A33F6-0E46-3747-87F7-03C1B6589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9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22C48-E487-F04B-BB53-F28CCF8EE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21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D6687-CC91-2648-89D2-B95BA7EF9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89B99-8C33-9C4F-8E87-5FFBC35BE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5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C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C615A41-1E6B-6146-8B38-8E3F8A961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286000"/>
            <a:ext cx="722826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latin typeface="Arial Narrow"/>
                <a:cs typeface="Arial Narrow"/>
              </a:rPr>
              <a:t>   Early Muslim encounters with </a:t>
            </a:r>
          </a:p>
          <a:p>
            <a:pPr algn="ctr"/>
            <a:r>
              <a:rPr lang="en-US" sz="4400" b="1" dirty="0">
                <a:latin typeface="Arial Narrow"/>
                <a:cs typeface="Arial Narrow"/>
              </a:rPr>
              <a:t>Western liberal thought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782F6-BB11-9442-B537-E224477A411E}"/>
              </a:ext>
            </a:extLst>
          </p:cNvPr>
          <p:cNvSpPr txBox="1"/>
          <p:nvPr/>
        </p:nvSpPr>
        <p:spPr>
          <a:xfrm>
            <a:off x="1178356" y="4038600"/>
            <a:ext cx="69194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badi MT Condensed Light" panose="020B0306030101010103" pitchFamily="34" charset="77"/>
              </a:rPr>
              <a:t>How to make political rule accountable in a modernizing society? </a:t>
            </a:r>
          </a:p>
          <a:p>
            <a:r>
              <a:rPr lang="en-US" dirty="0">
                <a:latin typeface="Abadi MT Condensed Light" panose="020B0306030101010103" pitchFamily="34" charset="77"/>
              </a:rPr>
              <a:t>How to modernize society without abandoning faith?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b="1" dirty="0">
                <a:latin typeface="Arial Narrow"/>
                <a:cs typeface="Arial Narrow"/>
              </a:rPr>
              <a:t>But secularization cannot be generalized as a universal process of societal development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800" dirty="0">
              <a:latin typeface="Abadi MT Condensed Light" panose="020B0306030101010103" pitchFamily="34" charset="77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The decline in religiosity was much more </a:t>
            </a:r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dramatic in Europe </a:t>
            </a: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than in </a:t>
            </a:r>
          </a:p>
          <a:p>
            <a:pPr lvl="1">
              <a:defRPr/>
            </a:pP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South America, </a:t>
            </a:r>
          </a:p>
          <a:p>
            <a:pPr lvl="1">
              <a:defRPr/>
            </a:pP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Central and South Africa, </a:t>
            </a:r>
          </a:p>
          <a:p>
            <a:pPr lvl="1">
              <a:defRPr/>
            </a:pP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South Asia, </a:t>
            </a:r>
          </a:p>
          <a:p>
            <a:pPr lvl="1">
              <a:defRPr/>
            </a:pPr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the U.S.</a:t>
            </a: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, and </a:t>
            </a:r>
          </a:p>
          <a:p>
            <a:pPr lvl="1">
              <a:defRPr/>
            </a:pPr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the Muslim world</a:t>
            </a: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.</a:t>
            </a:r>
          </a:p>
          <a:p>
            <a:pPr>
              <a:defRPr/>
            </a:pPr>
            <a:endParaRPr lang="en-US" dirty="0">
              <a:latin typeface="Arial Narrow"/>
              <a:cs typeface="Arial Narrow"/>
            </a:endParaRPr>
          </a:p>
          <a:p>
            <a:pPr>
              <a:defRPr/>
            </a:pPr>
            <a:endParaRPr lang="en-US" dirty="0">
              <a:latin typeface="Arial Narrow"/>
              <a:cs typeface="Arial Narrow"/>
            </a:endParaRPr>
          </a:p>
          <a:p>
            <a:pPr>
              <a:defRPr/>
            </a:pPr>
            <a:endParaRPr lang="en-US" dirty="0">
              <a:latin typeface="Arial Narrow"/>
              <a:cs typeface="Arial Narrow"/>
            </a:endParaRPr>
          </a:p>
          <a:p>
            <a:pPr>
              <a:defRPr/>
            </a:pPr>
            <a:endParaRPr lang="en-US" b="1" dirty="0">
              <a:latin typeface="Arial Narrow"/>
              <a:cs typeface="Arial Narrow"/>
            </a:endParaRPr>
          </a:p>
          <a:p>
            <a:pPr>
              <a:defRPr/>
            </a:pPr>
            <a:endParaRPr lang="en-US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137092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“Secularization”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Arial Narrow"/>
                <a:cs typeface="Arial Narrow"/>
              </a:rPr>
              <a:t>1.</a:t>
            </a:r>
            <a:r>
              <a:rPr lang="en-US" sz="2800" b="1" dirty="0">
                <a:latin typeface="Arial Narrow"/>
                <a:cs typeface="Arial Narrow"/>
              </a:rPr>
              <a:t>differentiation of the secular sphere</a:t>
            </a:r>
            <a:r>
              <a:rPr lang="en-US" sz="2800" dirty="0">
                <a:latin typeface="Arial Narrow"/>
                <a:cs typeface="Arial Narrow"/>
              </a:rPr>
              <a:t>, such as state, economy, and science, from religious institutions and norms;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2. </a:t>
            </a:r>
            <a:r>
              <a:rPr lang="en-US" sz="2800" b="1" dirty="0">
                <a:latin typeface="Arial Narrow"/>
                <a:cs typeface="Arial Narrow"/>
              </a:rPr>
              <a:t>the decline of religious beliefs </a:t>
            </a:r>
            <a:r>
              <a:rPr lang="en-US" sz="2800" dirty="0">
                <a:latin typeface="Arial Narrow"/>
                <a:cs typeface="Arial Narrow"/>
              </a:rPr>
              <a:t>and practices as a concomitant of levels of modernization, and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3. </a:t>
            </a:r>
            <a:r>
              <a:rPr lang="en-US" sz="2800" b="1" dirty="0">
                <a:latin typeface="Arial Narrow"/>
                <a:cs typeface="Arial Narrow"/>
              </a:rPr>
              <a:t>privatization of religion </a:t>
            </a:r>
            <a:r>
              <a:rPr lang="en-US" sz="2800" dirty="0">
                <a:latin typeface="Arial Narrow"/>
                <a:cs typeface="Arial Narrow"/>
              </a:rPr>
              <a:t>as a precondition of modern democratic politics. </a:t>
            </a:r>
          </a:p>
        </p:txBody>
      </p:sp>
    </p:spTree>
    <p:extLst>
      <p:ext uri="{BB962C8B-B14F-4D97-AF65-F5344CB8AC3E}">
        <p14:creationId xmlns:p14="http://schemas.microsoft.com/office/powerpoint/2010/main" val="786968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In Europe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The three processes of secular differentiation, religion decline, and privatization </a:t>
            </a:r>
            <a:r>
              <a:rPr lang="en-US" sz="2800" b="1" dirty="0">
                <a:latin typeface="Arial Narrow"/>
                <a:cs typeface="Arial Narrow"/>
              </a:rPr>
              <a:t>have been intrinsically interconnected,</a:t>
            </a:r>
            <a:r>
              <a:rPr lang="en-US" sz="2800" dirty="0">
                <a:latin typeface="Arial Narrow"/>
                <a:cs typeface="Arial Narrow"/>
              </a:rPr>
              <a:t>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the tendency has been to view all three processes as intrinsically interrelated.</a:t>
            </a:r>
          </a:p>
        </p:txBody>
      </p:sp>
    </p:spTree>
    <p:extLst>
      <p:ext uri="{BB962C8B-B14F-4D97-AF65-F5344CB8AC3E}">
        <p14:creationId xmlns:p14="http://schemas.microsoft.com/office/powerpoint/2010/main" val="1982687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>
                <a:latin typeface="Arial Narrow"/>
                <a:cs typeface="Arial Narrow"/>
              </a:rPr>
              <a:t>The U.S.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Has gone through the secularization of its legal and political institutions. </a:t>
            </a:r>
          </a:p>
          <a:p>
            <a:pPr marL="0" indent="0"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b="1" dirty="0">
                <a:latin typeface="Arial Narrow"/>
                <a:cs typeface="Arial Narrow"/>
              </a:rPr>
              <a:t>But a U.S. population has stayed committed to its faiths. </a:t>
            </a:r>
          </a:p>
          <a:p>
            <a:pPr marL="0" indent="0"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b="1" dirty="0">
                <a:latin typeface="Arial Narrow"/>
                <a:cs typeface="Arial Narrow"/>
              </a:rPr>
              <a:t>Public significance of religiosity in the US (</a:t>
            </a:r>
            <a:r>
              <a:rPr lang="en-US" sz="2800" dirty="0">
                <a:latin typeface="Arial Narrow"/>
                <a:cs typeface="Arial Narrow"/>
              </a:rPr>
              <a:t>American South, Utah).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 marL="0" indent="0">
              <a:buNone/>
              <a:defRPr/>
            </a:pPr>
            <a:r>
              <a:rPr lang="en-US" sz="2800" b="1" dirty="0">
                <a:latin typeface="Arial Narrow"/>
                <a:cs typeface="Arial Narrow"/>
              </a:rPr>
              <a:t> </a:t>
            </a:r>
          </a:p>
          <a:p>
            <a:pPr>
              <a:defRPr/>
            </a:pPr>
            <a:endParaRPr lang="en-US" sz="2800" b="1" dirty="0">
              <a:latin typeface="Arial Narrow"/>
              <a:cs typeface="Arial Narrow"/>
            </a:endParaRP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59779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b="1" dirty="0">
                <a:latin typeface="Arial Narrow"/>
                <a:cs typeface="Arial Narrow"/>
              </a:rPr>
              <a:t>In America, the separation of church and state is constitutional, but…</a:t>
            </a:r>
            <a:endParaRPr lang="en-US" b="1" dirty="0">
              <a:latin typeface="Arial Narrow"/>
              <a:cs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God is invoked in the oath of allegiance, 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God bless America is the clarion call, and 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sessions of Congress open in prayer. </a:t>
            </a:r>
          </a:p>
        </p:txBody>
      </p:sp>
    </p:spTree>
    <p:extLst>
      <p:ext uri="{BB962C8B-B14F-4D97-AF65-F5344CB8AC3E}">
        <p14:creationId xmlns:p14="http://schemas.microsoft.com/office/powerpoint/2010/main" val="3143351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15867-BA79-5779-B09A-A1C015A1C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Europe and the US comparisons: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030F6-68E4-732E-9B53-0B299C656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 marL="0" indent="0">
              <a:buNone/>
            </a:pPr>
            <a:r>
              <a:rPr lang="en-US" altLang="en-US" sz="2800" b="1" dirty="0">
                <a:latin typeface="Arial Narrow" panose="020B0604020202020204" pitchFamily="34" charset="0"/>
              </a:rPr>
              <a:t>Philip Jenkins: </a:t>
            </a:r>
            <a:r>
              <a:rPr lang="en-US" altLang="en-US" sz="2800" i="1" dirty="0">
                <a:latin typeface="Arial Narrow" panose="020B0604020202020204" pitchFamily="34" charset="0"/>
              </a:rPr>
              <a:t>God's Continent: Christianity, Islam, and Europe's Religious Crisis</a:t>
            </a:r>
            <a:r>
              <a:rPr lang="en-US" altLang="en-US" sz="2800" dirty="0">
                <a:latin typeface="Arial Narrow" panose="020B0604020202020204" pitchFamily="34" charset="0"/>
              </a:rPr>
              <a:t>. New York: Oxford University Press. 2007.</a:t>
            </a:r>
            <a:r>
              <a:rPr lang="en-US" altLang="en-US" sz="2800" b="1" dirty="0">
                <a:latin typeface="Arial Narrow" panose="020B0604020202020204" pitchFamily="34" charset="0"/>
              </a:rPr>
              <a:t> 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Only 20% of Europeans say that God plays an important role in their lives, 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(60% saying so in the US).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0656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U.S.: A self-identified Christianity far above that of other developed nations: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About </a:t>
            </a:r>
            <a:r>
              <a:rPr lang="en-US" sz="2800" b="1" dirty="0">
                <a:latin typeface="Arial Narrow"/>
                <a:cs typeface="Arial Narrow"/>
              </a:rPr>
              <a:t>90% adult Americans say they never doubt the existence of higher power (if not necessarily God as described in the Bible)</a:t>
            </a:r>
            <a:r>
              <a:rPr lang="en-US" sz="2800" dirty="0">
                <a:latin typeface="Arial Narrow"/>
                <a:cs typeface="Arial Narrow"/>
              </a:rPr>
              <a:t>, and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about 55% say prayer is an important part of their daily lives. </a:t>
            </a:r>
          </a:p>
          <a:p>
            <a:endParaRPr lang="en-US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319333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rial Narrow"/>
                <a:cs typeface="Arial Narrow"/>
              </a:rPr>
              <a:t>Americans often demonstrate explosive religious differences over</a:t>
            </a:r>
            <a:endParaRPr lang="en-US" b="1" dirty="0">
              <a:latin typeface="Arial Narrow"/>
              <a:cs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abortion, </a:t>
            </a: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prayer in schools, </a:t>
            </a: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censorship, </a:t>
            </a: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euthanasia, </a:t>
            </a: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biological research and countless other issues. </a:t>
            </a: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157717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DFEFC-A1BA-A14F-9247-29D533846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>
                <a:latin typeface="Arial Narrow"/>
                <a:cs typeface="Arial Narrow"/>
              </a:rPr>
              <a:t>Non-Western Countries: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A1E03-791F-D146-9365-F457E5E1D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sz="2800" dirty="0">
                <a:latin typeface="Arial Narrow"/>
                <a:cs typeface="Arial Narrow"/>
              </a:rPr>
              <a:t>Most have clear </a:t>
            </a:r>
            <a:r>
              <a:rPr lang="en-US" sz="2800" b="1" dirty="0">
                <a:latin typeface="Arial Narrow"/>
                <a:cs typeface="Arial Narrow"/>
              </a:rPr>
              <a:t>divisions between religion and state </a:t>
            </a:r>
            <a:r>
              <a:rPr lang="en-US" sz="2800" dirty="0">
                <a:latin typeface="Arial Narrow"/>
                <a:cs typeface="Arial Narrow"/>
              </a:rPr>
              <a:t>institutions, but some don’t (e.g., Pakistan, Saudi Arabia, Iran, Afghanistan, India, and Israel)</a:t>
            </a:r>
          </a:p>
          <a:p>
            <a:pPr marL="0" indent="0">
              <a:buNone/>
              <a:defRPr/>
            </a:pPr>
            <a:r>
              <a:rPr lang="en-US" sz="2800" dirty="0">
                <a:latin typeface="Arial Narrow"/>
                <a:cs typeface="Arial Narrow"/>
              </a:rPr>
              <a:t> </a:t>
            </a:r>
          </a:p>
          <a:p>
            <a:pPr>
              <a:buFont typeface="Wingdings" charset="0"/>
              <a:buChar char="o"/>
              <a:defRPr/>
            </a:pPr>
            <a:r>
              <a:rPr lang="en-US" sz="2800" dirty="0">
                <a:latin typeface="Arial Narrow"/>
                <a:cs typeface="Arial Narrow"/>
              </a:rPr>
              <a:t>Some have high level </a:t>
            </a:r>
            <a:r>
              <a:rPr lang="en-US" sz="2800" b="1" dirty="0">
                <a:latin typeface="Arial Narrow"/>
                <a:cs typeface="Arial Narrow"/>
              </a:rPr>
              <a:t>of public religiosity</a:t>
            </a:r>
            <a:r>
              <a:rPr lang="en-US" sz="2800" dirty="0">
                <a:latin typeface="Arial Narrow"/>
                <a:cs typeface="Arial Narrow"/>
              </a:rPr>
              <a:t>, others don’t   </a:t>
            </a:r>
          </a:p>
          <a:p>
            <a:pPr marL="0" indent="0">
              <a:buNone/>
              <a:defRPr/>
            </a:pPr>
            <a:r>
              <a:rPr lang="en-US" sz="2800" dirty="0">
                <a:latin typeface="Arial Narrow"/>
                <a:cs typeface="Arial Narrow"/>
              </a:rPr>
              <a:t>      (Uruguay, Ireland). </a:t>
            </a:r>
          </a:p>
          <a:p>
            <a:pPr marL="0" indent="0"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517804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DEAF7-81E9-FE71-129D-0BD2568E2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Religion is very resilient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33005-CE3E-B12E-3F87-315DC688E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Abadi MT Condensed Light" panose="020B0306030101010103" pitchFamily="34" charset="77"/>
              </a:rPr>
              <a:t>In some Christian communities.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In some Jewish communities, and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In some Muslims communities.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Buddhist, Zoroastrian, Shinto, Jain, Druze, Sikh and Hindu too!</a:t>
            </a:r>
          </a:p>
        </p:txBody>
      </p:sp>
    </p:spTree>
    <p:extLst>
      <p:ext uri="{BB962C8B-B14F-4D97-AF65-F5344CB8AC3E}">
        <p14:creationId xmlns:p14="http://schemas.microsoft.com/office/powerpoint/2010/main" val="2421611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09E6CEE-8921-1F49-AB79-9B639989DF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>
                <a:latin typeface="Arial Narrow" panose="020B0604020202020204" pitchFamily="34" charset="0"/>
              </a:rPr>
              <a:t>The secularization process in the West: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0FBA9-7950-424E-A11A-6080E971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Begun with the Enlightenment in the eighteenth century when reason began questioning religion. 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320175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A125E-5132-CB43-9439-D3C39F5A0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Egypt in 1805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1D3C3-5197-AB48-9C56-EF737879C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institutionalized religion (Islam), </a:t>
            </a:r>
          </a:p>
          <a:p>
            <a:r>
              <a:rPr lang="en-US" sz="2800" dirty="0">
                <a:latin typeface="Abadi MT Condensed Light" panose="020B0306030101010103" pitchFamily="34" charset="77"/>
              </a:rPr>
              <a:t>Khedival autocracy, </a:t>
            </a:r>
          </a:p>
          <a:p>
            <a:r>
              <a:rPr lang="en-US" sz="2800" dirty="0">
                <a:latin typeface="Abadi MT Condensed Light" panose="020B0306030101010103" pitchFamily="34" charset="77"/>
              </a:rPr>
              <a:t>authoritarian Ottoman political norms, and </a:t>
            </a:r>
          </a:p>
          <a:p>
            <a:r>
              <a:rPr lang="en-US" sz="2800" dirty="0">
                <a:latin typeface="Abadi MT Condensed Light" panose="020B0306030101010103" pitchFamily="34" charset="77"/>
              </a:rPr>
              <a:t>Egyptian-Ottoman aristocracy and oligarchy.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Population</a:t>
            </a:r>
            <a:r>
              <a:rPr lang="en-US" sz="2800" dirty="0">
                <a:latin typeface="Abadi MT Condensed Light" panose="020B0306030101010103" pitchFamily="34" charset="77"/>
              </a:rPr>
              <a:t>: highly illiterate, religious, and socially conservative. </a:t>
            </a:r>
          </a:p>
        </p:txBody>
      </p:sp>
    </p:spTree>
    <p:extLst>
      <p:ext uri="{BB962C8B-B14F-4D97-AF65-F5344CB8AC3E}">
        <p14:creationId xmlns:p14="http://schemas.microsoft.com/office/powerpoint/2010/main" val="1255183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0C98E-4009-8E57-1292-A268B8B55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Western (European) liberal thought and Muslim communities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0EFA4-734F-0B3F-924D-1A7A02C3A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Scientific and technological development;</a:t>
            </a:r>
          </a:p>
          <a:p>
            <a:r>
              <a:rPr lang="en-US" sz="2800" dirty="0">
                <a:latin typeface="Abadi MT Condensed Light" panose="020B0306030101010103" pitchFamily="34" charset="77"/>
              </a:rPr>
              <a:t>Mass secular education;</a:t>
            </a:r>
          </a:p>
          <a:p>
            <a:r>
              <a:rPr lang="en-US" sz="2800" dirty="0">
                <a:latin typeface="Abadi MT Condensed Light" panose="020B0306030101010103" pitchFamily="34" charset="77"/>
              </a:rPr>
              <a:t>Secularization (separation of religion and state);</a:t>
            </a:r>
          </a:p>
          <a:p>
            <a:r>
              <a:rPr lang="en-US" sz="2800" dirty="0">
                <a:latin typeface="Abadi MT Condensed Light" panose="020B0306030101010103" pitchFamily="34" charset="77"/>
              </a:rPr>
              <a:t>Rational accountability of political power. 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418045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57F05-1D39-344A-80CD-7210A8FEE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8" y="381000"/>
            <a:ext cx="8001000" cy="1216025"/>
          </a:xfrm>
        </p:spPr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Some 19</a:t>
            </a:r>
            <a:r>
              <a:rPr lang="en-US" b="1" baseline="30000" dirty="0">
                <a:latin typeface="Abadi MT Condensed Light" panose="020B0306030101010103" pitchFamily="34" charset="77"/>
              </a:rPr>
              <a:t>th</a:t>
            </a:r>
            <a:r>
              <a:rPr lang="en-US" b="1" dirty="0">
                <a:latin typeface="Abadi MT Condensed Light" panose="020B0306030101010103" pitchFamily="34" charset="77"/>
              </a:rPr>
              <a:t> century Muslim intellectuals (Egypt, Tunisia and the Levant):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6F46D-27AC-AE40-9365-9DF5E6D49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b="1" dirty="0">
              <a:latin typeface="Arial Narrow"/>
              <a:cs typeface="Arial Narrow"/>
            </a:endParaRPr>
          </a:p>
          <a:p>
            <a:r>
              <a:rPr lang="en-US" sz="3200" b="1" dirty="0">
                <a:latin typeface="Arial Narrow"/>
                <a:cs typeface="Arial Narrow"/>
              </a:rPr>
              <a:t>Would gradually acquire the terminology of </a:t>
            </a:r>
          </a:p>
          <a:p>
            <a:pPr lvl="1"/>
            <a:endParaRPr lang="en-US" sz="2800" b="1" dirty="0">
              <a:latin typeface="Arial Narrow"/>
              <a:cs typeface="Arial Narrow"/>
            </a:endParaRPr>
          </a:p>
          <a:p>
            <a:pPr lvl="1"/>
            <a:r>
              <a:rPr lang="en-US" sz="2800" b="1" dirty="0">
                <a:latin typeface="Arial Narrow"/>
                <a:cs typeface="Arial Narrow"/>
              </a:rPr>
              <a:t>liberal thought and</a:t>
            </a:r>
            <a:r>
              <a:rPr lang="en-US" sz="2800" dirty="0">
                <a:latin typeface="Arial Narrow"/>
                <a:cs typeface="Arial Narrow"/>
              </a:rPr>
              <a:t> </a:t>
            </a:r>
          </a:p>
          <a:p>
            <a:pPr lvl="1"/>
            <a:endParaRPr lang="en-US" sz="2800" dirty="0">
              <a:latin typeface="Arial Narrow"/>
              <a:cs typeface="Arial Narrow"/>
            </a:endParaRPr>
          </a:p>
          <a:p>
            <a:pPr lvl="1"/>
            <a:r>
              <a:rPr lang="en-US" sz="2800" dirty="0">
                <a:latin typeface="Arial Narrow"/>
                <a:cs typeface="Arial Narrow"/>
              </a:rPr>
              <a:t>democratic governance (as these ideas spread from Europe).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218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map of the middle east&#10;&#10;Description automatically generated">
            <a:extLst>
              <a:ext uri="{FF2B5EF4-FFF2-40B4-BE49-F238E27FC236}">
                <a16:creationId xmlns:a16="http://schemas.microsoft.com/office/drawing/2014/main" id="{60132BBB-7323-F87C-E8BC-B390ED60E1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600200"/>
            <a:ext cx="4267200" cy="426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95705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E9599-1FEA-E94C-85C8-53149CD05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 Narrow"/>
                <a:cs typeface="Arial Narrow"/>
              </a:rPr>
              <a:t>Rifa’a</a:t>
            </a:r>
            <a:r>
              <a:rPr lang="en-US" dirty="0">
                <a:latin typeface="Arial Narrow"/>
                <a:cs typeface="Arial Narrow"/>
              </a:rPr>
              <a:t> Badawi Rafi’ </a:t>
            </a:r>
            <a:r>
              <a:rPr lang="en-US" b="1" dirty="0">
                <a:latin typeface="Arial Narrow"/>
                <a:cs typeface="Arial Narrow"/>
              </a:rPr>
              <a:t>al-</a:t>
            </a:r>
            <a:r>
              <a:rPr lang="en-US" b="1" dirty="0" err="1">
                <a:latin typeface="Arial Narrow"/>
                <a:cs typeface="Arial Narrow"/>
              </a:rPr>
              <a:t>Tahtawi</a:t>
            </a:r>
            <a:r>
              <a:rPr lang="en-US" b="1" dirty="0">
                <a:latin typeface="Arial Narrow"/>
                <a:cs typeface="Arial Narrow"/>
              </a:rPr>
              <a:t> (1801-73)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9A381-057C-6743-809B-A403735B9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the nature of society </a:t>
            </a:r>
            <a:r>
              <a:rPr lang="en-US" sz="2800" dirty="0">
                <a:latin typeface="Arial Narrow"/>
                <a:cs typeface="Arial Narrow"/>
              </a:rPr>
              <a:t>and </a:t>
            </a:r>
            <a:r>
              <a:rPr lang="en-US" sz="2800" b="1" dirty="0">
                <a:latin typeface="Arial Narrow"/>
                <a:cs typeface="Arial Narrow"/>
              </a:rPr>
              <a:t>the function of government </a:t>
            </a:r>
            <a:r>
              <a:rPr lang="en-US" sz="2800" dirty="0">
                <a:latin typeface="Arial Narrow"/>
                <a:cs typeface="Arial Narrow"/>
              </a:rPr>
              <a:t>were different from what they had been in the past. </a:t>
            </a:r>
          </a:p>
          <a:p>
            <a:endParaRPr lang="en-US" sz="3200" b="1" dirty="0">
              <a:latin typeface="Abadi MT Condensed Light" panose="020B0306030101010103" pitchFamily="34" charset="77"/>
            </a:endParaRPr>
          </a:p>
          <a:p>
            <a:endParaRPr lang="en-US" sz="3200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1351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F5743-5D60-BA4E-B3CD-47D0D764C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al-</a:t>
            </a:r>
            <a:r>
              <a:rPr lang="en-US" b="1" dirty="0" err="1">
                <a:latin typeface="Arial Narrow"/>
                <a:cs typeface="Arial Narrow"/>
              </a:rPr>
              <a:t>Tahtawi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A08B7-F85B-3D40-8862-40011A9E5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Changes necessary in Egyptian society:</a:t>
            </a:r>
          </a:p>
          <a:p>
            <a:pPr lvl="1"/>
            <a:r>
              <a:rPr lang="en-US" sz="2400" b="1" dirty="0">
                <a:latin typeface="Abadi MT Condensed Light" panose="020B0306030101010103" pitchFamily="34" charset="77"/>
              </a:rPr>
              <a:t>Science (nothing wrong with adopting sciences</a:t>
            </a:r>
            <a:r>
              <a:rPr lang="en-US" sz="2400" dirty="0">
                <a:latin typeface="Abadi MT Condensed Light" panose="020B0306030101010103" pitchFamily="34" charset="77"/>
              </a:rPr>
              <a:t>);</a:t>
            </a:r>
          </a:p>
          <a:p>
            <a:pPr lvl="1"/>
            <a:r>
              <a:rPr lang="en-US" sz="2400" dirty="0">
                <a:latin typeface="Abadi MT Condensed Light" panose="020B0306030101010103" pitchFamily="34" charset="77"/>
              </a:rPr>
              <a:t>Political education for everyone (including girls);</a:t>
            </a:r>
            <a:endParaRPr lang="en-US" sz="2400" b="1" dirty="0">
              <a:latin typeface="Abadi MT Condensed Light" panose="020B0306030101010103" pitchFamily="34" charset="77"/>
              <a:cs typeface="Arial Narrow"/>
            </a:endParaRPr>
          </a:p>
          <a:p>
            <a:pPr lvl="1"/>
            <a:r>
              <a:rPr lang="en-US" sz="2400" b="1" dirty="0">
                <a:latin typeface="Abadi MT Condensed Light" panose="020B0306030101010103" pitchFamily="34" charset="77"/>
                <a:cs typeface="Arial Narrow"/>
              </a:rPr>
              <a:t>More responsive, more accountable, more transparent governance</a:t>
            </a:r>
            <a:r>
              <a:rPr lang="en-US" sz="2400" dirty="0">
                <a:latin typeface="Abadi MT Condensed Light" panose="020B0306030101010103" pitchFamily="34" charset="77"/>
                <a:cs typeface="Arial Narrow"/>
              </a:rPr>
              <a:t>; </a:t>
            </a:r>
            <a:endParaRPr lang="en-US" sz="2400" dirty="0">
              <a:latin typeface="Abadi MT Condensed Light" panose="020B0306030101010103" pitchFamily="34" charset="77"/>
            </a:endParaRPr>
          </a:p>
          <a:p>
            <a:pPr lvl="1"/>
            <a:r>
              <a:rPr lang="en-US" sz="2400" dirty="0">
                <a:latin typeface="Abadi MT Condensed Light" panose="020B0306030101010103" pitchFamily="34" charset="77"/>
              </a:rPr>
              <a:t>Good relations between rulers and ruled;</a:t>
            </a:r>
          </a:p>
          <a:p>
            <a:pPr lvl="1"/>
            <a:r>
              <a:rPr lang="en-US" sz="2400" b="1" dirty="0">
                <a:latin typeface="Abadi MT Condensed Light" panose="020B0306030101010103" pitchFamily="34" charset="77"/>
              </a:rPr>
              <a:t>Public opinion;</a:t>
            </a:r>
          </a:p>
          <a:p>
            <a:pPr lvl="1"/>
            <a:r>
              <a:rPr lang="en-US" sz="2400" dirty="0">
                <a:latin typeface="Abadi MT Condensed Light" panose="020B0306030101010103" pitchFamily="34" charset="77"/>
                <a:cs typeface="Arial Narrow"/>
              </a:rPr>
              <a:t>Importance of welfare</a:t>
            </a:r>
            <a:r>
              <a:rPr lang="en-US" sz="2400" b="1" dirty="0">
                <a:latin typeface="Abadi MT Condensed Light" panose="020B0306030101010103" pitchFamily="34" charset="77"/>
                <a:cs typeface="Arial Narrow"/>
              </a:rPr>
              <a:t> (the concept of progress);</a:t>
            </a:r>
          </a:p>
          <a:p>
            <a:pPr lvl="1"/>
            <a:r>
              <a:rPr lang="en-US" sz="2400" b="1" dirty="0">
                <a:latin typeface="Abadi MT Condensed Light" panose="020B0306030101010103" pitchFamily="34" charset="77"/>
                <a:cs typeface="Arial Narrow"/>
              </a:rPr>
              <a:t>Government as the necessary instrument of change.</a:t>
            </a:r>
          </a:p>
          <a:p>
            <a:pPr lvl="1"/>
            <a:endParaRPr lang="en-US" sz="2400" b="1" dirty="0">
              <a:latin typeface="Abadi MT Condensed Light" panose="020B0306030101010103" pitchFamily="34" charset="77"/>
              <a:cs typeface="Arial Narrow"/>
            </a:endParaRPr>
          </a:p>
          <a:p>
            <a:pPr marL="0" indent="0">
              <a:buNone/>
            </a:pPr>
            <a:endParaRPr lang="en-US" sz="3200" b="1" dirty="0">
              <a:latin typeface="Abadi MT Condensed Light" panose="020B0306030101010103" pitchFamily="34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7952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D791E-133C-3C4A-8601-2DA5E8F6E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Al-</a:t>
            </a:r>
            <a:r>
              <a:rPr lang="en-US" sz="4000" b="1" dirty="0" err="1">
                <a:latin typeface="Abadi MT Condensed Light" panose="020B0306030101010103" pitchFamily="34" charset="77"/>
              </a:rPr>
              <a:t>Tahtawi</a:t>
            </a:r>
            <a:r>
              <a:rPr lang="en-US" sz="4000" b="1" dirty="0">
                <a:latin typeface="Abadi MT Condensed Light" panose="020B0306030101010103" pitchFamily="34" charset="77"/>
              </a:rPr>
              <a:t> (modernizer but not a democrat)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DD6F-3F85-564E-8B55-CF7E3E627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Accepted the authority of the khedive rulers in Egypt.</a:t>
            </a:r>
            <a:endParaRPr lang="en-US" sz="2800" dirty="0">
              <a:latin typeface="Arial Narrow"/>
              <a:cs typeface="Arial Narrow"/>
            </a:endParaRP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Egypt was ruled by a Muslim autocrat, </a:t>
            </a:r>
            <a:r>
              <a:rPr lang="en-US" sz="2800" b="1" dirty="0">
                <a:latin typeface="Arial Narrow"/>
                <a:cs typeface="Arial Narrow"/>
              </a:rPr>
              <a:t>and the only hope of effective reform was that the autocrat should use his powers properly. </a:t>
            </a:r>
          </a:p>
          <a:p>
            <a:pPr marL="0" indent="0">
              <a:buNone/>
            </a:pPr>
            <a:endParaRPr lang="en-US" sz="2800" b="1" dirty="0">
              <a:latin typeface="Arial Narrow"/>
              <a:cs typeface="Arial Narrow"/>
            </a:endParaRPr>
          </a:p>
          <a:p>
            <a:endParaRPr lang="en-US" sz="2800" b="1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82725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11FAC-1212-EA45-A124-155B28794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The proper use of political power: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74E0C-3934-F24E-839F-FDC5E42D0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The ruler possesses absolute executive power but his use of it should be tempered by respect for the law </a:t>
            </a: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and those who preserve it (</a:t>
            </a:r>
            <a:r>
              <a:rPr lang="en-US" sz="2800" b="1" dirty="0" err="1">
                <a:latin typeface="Abadi MT Condensed Light" panose="020B0306030101010103" pitchFamily="34" charset="77"/>
                <a:cs typeface="Arial Narrow"/>
              </a:rPr>
              <a:t>the’ulama</a:t>
            </a:r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’); </a:t>
            </a:r>
          </a:p>
          <a:p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The ‘ulama’ should have a modern education.</a:t>
            </a:r>
          </a:p>
          <a:p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Doctors, engineers, all who had mastered sciences which were useful to the State.,</a:t>
            </a: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 should be honored and consulted by the ruler. </a:t>
            </a:r>
          </a:p>
          <a:p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Rulers and ruler were closely linked to each other by rights and duties. </a:t>
            </a:r>
          </a:p>
          <a:p>
            <a:endParaRPr lang="en-US" sz="2800" dirty="0">
              <a:latin typeface="Abadi MT Condensed Light" panose="020B0306030101010103" pitchFamily="34" charset="77"/>
              <a:cs typeface="Arial Narrow"/>
            </a:endParaRPr>
          </a:p>
          <a:p>
            <a:pPr marL="0" indent="0">
              <a:buNone/>
            </a:pPr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 </a:t>
            </a:r>
            <a:endParaRPr lang="en-US" sz="2800" dirty="0">
              <a:latin typeface="Abadi MT Condensed Light" panose="020B0306030101010103" pitchFamily="34" charset="77"/>
              <a:cs typeface="Arial Narrow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4337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C1A10-DE7F-EF4F-B2F7-F65921D61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Society has two purposes: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3651C-5616-B244-A23A-DDE1D3B7C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09637" lvl="2" indent="0">
              <a:buNone/>
            </a:pPr>
            <a:endParaRPr lang="en-US" sz="2800" b="1" dirty="0">
              <a:latin typeface="Arial Narrow"/>
              <a:cs typeface="Arial Narrow"/>
            </a:endParaRPr>
          </a:p>
          <a:p>
            <a:pPr marL="909637" lvl="2" indent="0">
              <a:buNone/>
            </a:pPr>
            <a:r>
              <a:rPr lang="en-US" sz="2800" b="1" dirty="0">
                <a:latin typeface="Arial Narrow"/>
                <a:cs typeface="Arial Narrow"/>
              </a:rPr>
              <a:t>To do the will of God: the training of character in religious and human virtues’ </a:t>
            </a:r>
            <a:r>
              <a:rPr lang="en-US" sz="2800" dirty="0">
                <a:latin typeface="Arial Narrow"/>
                <a:cs typeface="Arial Narrow"/>
              </a:rPr>
              <a:t>and </a:t>
            </a:r>
          </a:p>
          <a:p>
            <a:pPr marL="909637" lvl="2" indent="0">
              <a:buNone/>
            </a:pPr>
            <a:endParaRPr lang="en-US" sz="2800" b="1" dirty="0">
              <a:latin typeface="Arial Narrow"/>
              <a:cs typeface="Arial Narrow"/>
            </a:endParaRPr>
          </a:p>
          <a:p>
            <a:pPr marL="909637" lvl="2" indent="0">
              <a:buNone/>
            </a:pPr>
            <a:r>
              <a:rPr lang="en-US" sz="2800" b="1" dirty="0">
                <a:latin typeface="Arial Narrow"/>
                <a:cs typeface="Arial Narrow"/>
              </a:rPr>
              <a:t>The economic activities </a:t>
            </a:r>
            <a:r>
              <a:rPr lang="en-US" sz="2800" dirty="0">
                <a:latin typeface="Arial Narrow"/>
                <a:cs typeface="Arial Narrow"/>
              </a:rPr>
              <a:t>which lead to wealth and the improvement of conditions and contentment among the people as a whole. </a:t>
            </a:r>
          </a:p>
          <a:p>
            <a:endParaRPr lang="en-US" sz="2800" b="1" dirty="0">
              <a:latin typeface="Arial Narrow"/>
              <a:cs typeface="Arial Narrow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6278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F97B9-7530-C047-8AFE-70F9026CC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Arial Narrow"/>
                <a:cs typeface="Arial Narrow"/>
              </a:rPr>
              <a:t>Khayr</a:t>
            </a:r>
            <a:r>
              <a:rPr lang="en-US" b="1" dirty="0">
                <a:latin typeface="Arial Narrow"/>
                <a:cs typeface="Arial Narrow"/>
              </a:rPr>
              <a:t> al-Din (al-</a:t>
            </a:r>
            <a:r>
              <a:rPr lang="en-US" b="1" dirty="0" err="1">
                <a:latin typeface="Arial Narrow"/>
                <a:cs typeface="Arial Narrow"/>
              </a:rPr>
              <a:t>Tunisi</a:t>
            </a:r>
            <a:r>
              <a:rPr lang="en-US" b="1" dirty="0">
                <a:latin typeface="Arial Narrow"/>
                <a:cs typeface="Arial Narrow"/>
              </a:rPr>
              <a:t>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62F56-E752-A846-AF8C-FFEACAEA5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The progress of Europe is not in any sense due to its being Christian.</a:t>
            </a:r>
            <a:endParaRPr lang="en-US" sz="2800" dirty="0">
              <a:latin typeface="Arial Narrow"/>
              <a:cs typeface="Arial Narrow"/>
            </a:endParaRP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If the Muslim countries try to adopt the causes of European progress, </a:t>
            </a:r>
            <a:r>
              <a:rPr lang="en-US" sz="2800" b="1" dirty="0">
                <a:latin typeface="Arial Narrow"/>
                <a:cs typeface="Arial Narrow"/>
              </a:rPr>
              <a:t>they will not be adopting Christianity.  </a:t>
            </a: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endParaRPr lang="en-US" sz="2800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1841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rial Narrow"/>
                <a:cs typeface="Arial Narrow"/>
              </a:rPr>
              <a:t>An Enlightenment theory: no more divine authorization of political power</a:t>
            </a:r>
            <a:endParaRPr lang="en-US" b="1" dirty="0">
              <a:latin typeface="Arial Narrow"/>
              <a:cs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sz="2800" b="1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Governance fundamentally at odds with the traditional religious way of life. 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It is committed to neutrality and </a:t>
            </a:r>
            <a:r>
              <a:rPr lang="en-US" sz="2800" b="1" dirty="0">
                <a:latin typeface="Arial Narrow"/>
                <a:cs typeface="Arial Narrow"/>
              </a:rPr>
              <a:t>the “Doctrine of Religious Restraint” (</a:t>
            </a:r>
            <a:r>
              <a:rPr lang="en-US" sz="2800" dirty="0">
                <a:latin typeface="Arial Narrow"/>
                <a:cs typeface="Arial Narrow"/>
              </a:rPr>
              <a:t>i.e., the separation of religion and state). </a:t>
            </a:r>
          </a:p>
        </p:txBody>
      </p:sp>
    </p:spTree>
    <p:extLst>
      <p:ext uri="{BB962C8B-B14F-4D97-AF65-F5344CB8AC3E}">
        <p14:creationId xmlns:p14="http://schemas.microsoft.com/office/powerpoint/2010/main" val="6803893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EE11E-5107-9D0E-2DC7-2DEB17CAF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rial Narrow"/>
                <a:cs typeface="Arial Narrow"/>
              </a:rPr>
              <a:t>al-</a:t>
            </a:r>
            <a:r>
              <a:rPr lang="en-US" sz="4000" b="1" dirty="0" err="1">
                <a:latin typeface="Arial Narrow"/>
                <a:cs typeface="Arial Narrow"/>
              </a:rPr>
              <a:t>Tunisi</a:t>
            </a:r>
            <a:r>
              <a:rPr lang="en-US" sz="4000" b="1" dirty="0">
                <a:latin typeface="Arial Narrow"/>
                <a:cs typeface="Arial Narrow"/>
              </a:rPr>
              <a:t>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26109-B786-F8BE-084C-8BFC3CACD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Accountability of political rule: law and policies must be altered.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They should be agreed upon between the ‘ulama’ and the rulers. </a:t>
            </a: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14662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rial Narrow"/>
                <a:cs typeface="Arial Narrow"/>
              </a:rPr>
              <a:t>The main problem of </a:t>
            </a:r>
            <a:r>
              <a:rPr lang="en-US" sz="4000" b="1" dirty="0" err="1">
                <a:latin typeface="Arial Narrow"/>
                <a:cs typeface="Arial Narrow"/>
              </a:rPr>
              <a:t>Tahtawi</a:t>
            </a:r>
            <a:r>
              <a:rPr lang="en-US" sz="4000" b="1" dirty="0">
                <a:latin typeface="Arial Narrow"/>
                <a:cs typeface="Arial Narrow"/>
              </a:rPr>
              <a:t> and </a:t>
            </a:r>
            <a:r>
              <a:rPr lang="en-US" sz="4000" b="1" dirty="0" err="1">
                <a:latin typeface="Arial Narrow"/>
                <a:cs typeface="Arial Narrow"/>
              </a:rPr>
              <a:t>Khayr</a:t>
            </a:r>
            <a:r>
              <a:rPr lang="en-US" sz="4000" b="1" dirty="0">
                <a:latin typeface="Arial Narrow"/>
                <a:cs typeface="Arial Narrow"/>
              </a:rPr>
              <a:t> al-Din:</a:t>
            </a:r>
            <a:endParaRPr lang="en-US" sz="4000" dirty="0">
              <a:latin typeface="Arial Narrow"/>
              <a:cs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How to become part of the modern world while remaining Muslims? </a:t>
            </a: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0263026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53582-5CA1-1E48-B0F4-46CE3FA7D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Egyptian scholar Mohammad </a:t>
            </a:r>
            <a:r>
              <a:rPr lang="en-US" b="1" dirty="0" err="1">
                <a:latin typeface="Abadi MT Condensed Light" panose="020B0306030101010103" pitchFamily="34" charset="77"/>
              </a:rPr>
              <a:t>Abduh</a:t>
            </a:r>
            <a:r>
              <a:rPr lang="en-US" b="1" dirty="0">
                <a:latin typeface="Abadi MT Condensed Light" panose="020B0306030101010103" pitchFamily="34" charset="77"/>
              </a:rPr>
              <a:t>, traveling to Europe in the late 19th century: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C03DC-B077-6B41-9CEE-20580AB78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"</a:t>
            </a:r>
            <a:r>
              <a:rPr lang="en-US" b="1" dirty="0">
                <a:latin typeface="Abadi MT Condensed Light" panose="020B0306030101010103" pitchFamily="34" charset="77"/>
              </a:rPr>
              <a:t>I went to the West and saw Islam, but no Muslims</a:t>
            </a:r>
            <a:r>
              <a:rPr lang="en-US" dirty="0">
                <a:latin typeface="Abadi MT Condensed Light" panose="020B0306030101010103" pitchFamily="34" charset="77"/>
              </a:rPr>
              <a:t>; I got back to the East and saw Muslims, but no Islam."</a:t>
            </a:r>
          </a:p>
        </p:txBody>
      </p:sp>
    </p:spTree>
    <p:extLst>
      <p:ext uri="{BB962C8B-B14F-4D97-AF65-F5344CB8AC3E}">
        <p14:creationId xmlns:p14="http://schemas.microsoft.com/office/powerpoint/2010/main" val="30392146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Muhammad ‘</a:t>
            </a:r>
            <a:r>
              <a:rPr lang="en-US" b="1" dirty="0" err="1">
                <a:latin typeface="Arial Narrow"/>
                <a:cs typeface="Arial Narrow"/>
              </a:rPr>
              <a:t>Abduh</a:t>
            </a:r>
            <a:r>
              <a:rPr lang="en-US" b="1" dirty="0">
                <a:latin typeface="Arial Narrow"/>
                <a:cs typeface="Arial Narrow"/>
              </a:rPr>
              <a:t>’ (1849-1905)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  <a:cs typeface="Arial Narrow"/>
            </a:endParaRPr>
          </a:p>
          <a:p>
            <a:r>
              <a:rPr lang="en-US" dirty="0">
                <a:latin typeface="Abadi MT Condensed Light" panose="020B0306030101010103" pitchFamily="34" charset="77"/>
                <a:cs typeface="Arial Narrow"/>
              </a:rPr>
              <a:t>Changes in law and policies are </a:t>
            </a:r>
            <a:r>
              <a:rPr lang="en-US" b="1" dirty="0">
                <a:latin typeface="Abadi MT Condensed Light" panose="020B0306030101010103" pitchFamily="34" charset="77"/>
                <a:cs typeface="Arial Narrow"/>
              </a:rPr>
              <a:t>not enough to re-vitalize Islamic communities.</a:t>
            </a:r>
          </a:p>
          <a:p>
            <a:r>
              <a:rPr lang="en-US" sz="2800" dirty="0">
                <a:solidFill>
                  <a:srgbClr val="FF0000"/>
                </a:solidFill>
                <a:latin typeface="Abadi MT Condensed Light" panose="020B0306030101010103" pitchFamily="34" charset="77"/>
                <a:cs typeface="Arial Narrow"/>
              </a:rPr>
              <a:t>The importance of </a:t>
            </a:r>
            <a:r>
              <a:rPr lang="en-US" sz="2800" b="1" dirty="0">
                <a:solidFill>
                  <a:srgbClr val="FF0000"/>
                </a:solidFill>
                <a:latin typeface="Abadi MT Condensed Light" panose="020B0306030101010103" pitchFamily="34" charset="77"/>
                <a:cs typeface="Arial Narrow"/>
              </a:rPr>
              <a:t>reason </a:t>
            </a:r>
            <a:r>
              <a:rPr lang="en-US" sz="2800" dirty="0">
                <a:solidFill>
                  <a:srgbClr val="FF0000"/>
                </a:solidFill>
                <a:latin typeface="Abadi MT Condensed Light" panose="020B0306030101010103" pitchFamily="34" charset="77"/>
                <a:cs typeface="Arial Narrow"/>
              </a:rPr>
              <a:t>(</a:t>
            </a:r>
            <a:r>
              <a:rPr lang="en-US" sz="2800" dirty="0">
                <a:solidFill>
                  <a:srgbClr val="FF0000"/>
                </a:solidFill>
                <a:latin typeface="Abadi MT Condensed Light" panose="020B0306030101010103" pitchFamily="34" charset="77"/>
              </a:rPr>
              <a:t>independence of thought and opinion) and independence of will; </a:t>
            </a:r>
            <a:endParaRPr lang="en-US" sz="2800" dirty="0">
              <a:solidFill>
                <a:srgbClr val="FF0000"/>
              </a:solidFill>
              <a:latin typeface="Abadi MT Condensed Light" panose="020B0306030101010103" pitchFamily="34" charset="77"/>
              <a:cs typeface="Arial Narrow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He </a:t>
            </a:r>
            <a:r>
              <a:rPr lang="en-US" sz="2800" b="1" dirty="0">
                <a:latin typeface="Abadi MT Condensed Light" panose="020B0306030101010103" pitchFamily="34" charset="77"/>
              </a:rPr>
              <a:t>endorsed Western science and technology;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Argued for adoption of sciences at Al </a:t>
            </a:r>
            <a:r>
              <a:rPr lang="en-US" sz="2800" dirty="0" err="1">
                <a:latin typeface="Abadi MT Condensed Light" panose="020B0306030101010103" pitchFamily="34" charset="77"/>
              </a:rPr>
              <a:t>Azhar</a:t>
            </a:r>
            <a:r>
              <a:rPr lang="en-US" sz="2800" dirty="0">
                <a:latin typeface="Abadi MT Condensed Light" panose="020B0306030101010103" pitchFamily="34" charset="77"/>
              </a:rPr>
              <a:t> University.  </a:t>
            </a: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47788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At the same time, Abduh was concerned about skeptical reason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  <a:cs typeface="Arial Narrow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The moral bases of society would be destroyed </a:t>
            </a:r>
          </a:p>
          <a:p>
            <a:pPr lvl="1"/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by the restless spirit of individual reason, </a:t>
            </a:r>
          </a:p>
          <a:p>
            <a:pPr lvl="1"/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always questioning, </a:t>
            </a:r>
          </a:p>
          <a:p>
            <a:pPr lvl="1"/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always doubting. </a:t>
            </a:r>
          </a:p>
          <a:p>
            <a:endParaRPr lang="en-US" sz="2800" dirty="0">
              <a:latin typeface="Abadi MT Condensed Light" panose="020B0306030101010103" pitchFamily="34" charset="77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5605006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29625-DE4F-CE4E-8DF3-8A5E874CB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Progress by reason needs to be tamed by religion: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43ED1-5C71-1A44-B287-4CF58FE25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latin typeface="Arial Narrow"/>
                <a:cs typeface="Arial Narrow"/>
              </a:rPr>
              <a:t>Not everything done in the name of progress is necessarily good for society. </a:t>
            </a:r>
          </a:p>
          <a:p>
            <a:pPr marL="0" indent="0">
              <a:buNone/>
            </a:pPr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Islam would not approve of everything done in the name of progress.</a:t>
            </a:r>
            <a:endParaRPr lang="en-US" sz="2800" dirty="0">
              <a:latin typeface="Arial Narrow"/>
              <a:cs typeface="Arial Narrow"/>
            </a:endParaRP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Religion would enable Muslims to distinguish good from bad among all the suggested directions of change.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46929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88BB1-68A6-CC45-83DF-6D7EB2C79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rial Narrow"/>
                <a:cs typeface="Arial Narrow"/>
              </a:rPr>
              <a:t>What is the role of prophecy (religion) in the age of reason (science)?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C137C-99BF-9847-B1B7-DA231E517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88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FFC4A-E577-5E45-AA69-4B9C4F3EF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There must be a </a:t>
            </a:r>
            <a:r>
              <a:rPr lang="en-US" b="1" dirty="0" err="1">
                <a:latin typeface="Abadi MT Condensed Light" panose="020B0306030101010103" pitchFamily="34" charset="77"/>
              </a:rPr>
              <a:t>harmonius</a:t>
            </a:r>
            <a:r>
              <a:rPr lang="en-US" b="1" dirty="0">
                <a:latin typeface="Abadi MT Condensed Light" panose="020B0306030101010103" pitchFamily="34" charset="77"/>
              </a:rPr>
              <a:t> relationship between reason and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BFD13-660D-2E4C-B6AD-C5A577BE9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The urgency of reforms.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But also the necessity of revelation and the truth of the Quran.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Islam needs to be preserved!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952417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96499-052F-DD47-9A90-F8363DEAC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Abadi MT Condensed Light" panose="020B0306030101010103" pitchFamily="34" charset="77"/>
              </a:rPr>
              <a:t>Abduh</a:t>
            </a:r>
            <a:endParaRPr lang="en-US" b="1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AEDB2-A534-5648-835A-029D213AF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Considered </a:t>
            </a:r>
            <a:r>
              <a:rPr lang="en-US" b="1" dirty="0">
                <a:latin typeface="Abadi MT Condensed Light" panose="020B0306030101010103" pitchFamily="34" charset="77"/>
              </a:rPr>
              <a:t>the father of Islamic modernism;</a:t>
            </a: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sz="3200" b="1" dirty="0">
                <a:latin typeface="Abadi MT Condensed Light" panose="020B0306030101010103" pitchFamily="34" charset="77"/>
              </a:rPr>
              <a:t>Islam is inherently capable of staying true to itself while adapting to the world.  </a:t>
            </a:r>
          </a:p>
          <a:p>
            <a:pPr marL="0" indent="0">
              <a:buNone/>
            </a:pPr>
            <a:r>
              <a:rPr lang="en-US" b="1" dirty="0">
                <a:latin typeface="Abadi MT Condensed Light" panose="020B0306030101010103" pitchFamily="34" charset="77"/>
              </a:rPr>
              <a:t> </a:t>
            </a:r>
            <a:r>
              <a:rPr lang="en-US" dirty="0">
                <a:latin typeface="Abadi MT Condensed Light" panose="020B0306030101010103" pitchFamily="34" charset="77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5389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Arial Narrow"/>
                <a:cs typeface="Arial Narrow"/>
              </a:rPr>
              <a:t>Abduh’s</a:t>
            </a:r>
            <a:r>
              <a:rPr lang="en-US" b="1" dirty="0">
                <a:latin typeface="Arial Narrow"/>
                <a:cs typeface="Arial Narrow"/>
              </a:rPr>
              <a:t> ideal of government: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 Narrow"/>
              <a:cs typeface="Arial Narrow"/>
            </a:endParaRPr>
          </a:p>
          <a:p>
            <a:r>
              <a:rPr lang="en-US" dirty="0">
                <a:highlight>
                  <a:srgbClr val="FF0000"/>
                </a:highlight>
                <a:latin typeface="Arial Narrow"/>
                <a:cs typeface="Arial Narrow"/>
              </a:rPr>
              <a:t>The just ruler, ruling in accordance with a law and in consultation with the leaders of the people.</a:t>
            </a:r>
          </a:p>
          <a:p>
            <a:pPr marL="0" indent="0">
              <a:buNone/>
            </a:pPr>
            <a:endParaRPr lang="en-US" dirty="0">
              <a:latin typeface="Arial Narrow"/>
              <a:cs typeface="Arial Narrow"/>
            </a:endParaRPr>
          </a:p>
          <a:p>
            <a:r>
              <a:rPr lang="en-US" dirty="0">
                <a:latin typeface="Arial Narrow"/>
                <a:cs typeface="Arial Narrow"/>
              </a:rPr>
              <a:t>Limited constitutional monarchy</a:t>
            </a:r>
            <a:r>
              <a:rPr lang="en-US" b="1" dirty="0">
                <a:latin typeface="Arial Narrow"/>
                <a:cs typeface="Arial Narrow"/>
              </a:rPr>
              <a:t> but he did not believe Egypt was yet ready for it. </a:t>
            </a:r>
            <a:endParaRPr lang="en-US" dirty="0">
              <a:highlight>
                <a:srgbClr val="FF0000"/>
              </a:highlight>
              <a:latin typeface="Arial Narrow"/>
              <a:cs typeface="Arial Narrow"/>
            </a:endParaRPr>
          </a:p>
          <a:p>
            <a:endParaRPr lang="en-US" dirty="0">
              <a:highlight>
                <a:srgbClr val="FF0000"/>
              </a:highlight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105783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E1BA7AA3-72C0-5844-BAA2-8E1FCC6CE8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latin typeface="Arial Narrow" charset="0"/>
                <a:cs typeface="+mj-cs"/>
              </a:rPr>
              <a:t>Rationalized Western culture</a:t>
            </a:r>
            <a:endParaRPr lang="en-US" dirty="0">
              <a:latin typeface="Arial Narrow" charset="0"/>
              <a:cs typeface="+mj-cs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96CB9034-D3AD-6545-A3C5-4E486BE455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Abandoned a reference to </a:t>
            </a:r>
            <a:r>
              <a:rPr lang="ja-JP" altLang="en-US" sz="2800">
                <a:latin typeface="Arial Narrow" panose="020B0604020202020204" pitchFamily="34" charset="0"/>
              </a:rPr>
              <a:t>“</a:t>
            </a:r>
            <a:r>
              <a:rPr lang="en-US" altLang="ja-JP" sz="2800" dirty="0">
                <a:latin typeface="Arial Narrow" panose="020B0604020202020204" pitchFamily="34" charset="0"/>
              </a:rPr>
              <a:t>religious unity</a:t>
            </a:r>
            <a:r>
              <a:rPr lang="ja-JP" altLang="en-US" sz="2800">
                <a:latin typeface="Arial Narrow" panose="020B0604020202020204" pitchFamily="34" charset="0"/>
              </a:rPr>
              <a:t>”</a:t>
            </a:r>
            <a:r>
              <a:rPr lang="en-US" altLang="ja-JP" sz="2800" dirty="0">
                <a:latin typeface="Arial Narrow" panose="020B0604020202020204" pitchFamily="34" charset="0"/>
              </a:rPr>
              <a:t> of thought and religious legitimation of the state.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The assumption of a common human reason forms the basis of justification of political power.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800" dirty="0">
              <a:solidFill>
                <a:srgbClr val="F6FFFA"/>
              </a:solidFill>
              <a:latin typeface="Arial Narrow" panose="020B0604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Secularization of political power.</a:t>
            </a:r>
            <a:r>
              <a:rPr lang="en-US" altLang="en-US" sz="2800" dirty="0">
                <a:solidFill>
                  <a:srgbClr val="F6FFFA"/>
                </a:solidFill>
                <a:latin typeface="Arial Narrow" panose="020B0604020202020204" pitchFamily="34" charset="0"/>
              </a:rPr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312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Relations among 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b="1" dirty="0">
                <a:latin typeface="Arial Narrow"/>
                <a:cs typeface="Arial Narrow"/>
              </a:rPr>
              <a:t>Where there is a clear text in the Quran or hadith</a:t>
            </a:r>
            <a:r>
              <a:rPr lang="en-US" sz="2800" dirty="0">
                <a:latin typeface="Arial Narrow"/>
                <a:cs typeface="Arial Narrow"/>
              </a:rPr>
              <a:t>, there is no scope for discussion. </a:t>
            </a: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endParaRPr lang="en-US" sz="2800" dirty="0">
              <a:latin typeface="Arial Narrow"/>
              <a:cs typeface="Arial Narrow"/>
            </a:endParaRPr>
          </a:p>
          <a:p>
            <a:endParaRPr lang="en-US" sz="2800" dirty="0">
              <a:latin typeface="Arial Narrow"/>
              <a:cs typeface="Arial Narrow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55617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E7B3D-9493-2B4E-87F3-E2EFFD238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Arial Narrow"/>
                <a:cs typeface="Arial Narrow"/>
              </a:rPr>
              <a:t>But where there is no text, or where there is a text which can be interpreted in different ways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C663B-A83F-7147-BB03-2E9EB54D5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b="1" dirty="0">
                <a:highlight>
                  <a:srgbClr val="FF0000"/>
                </a:highlight>
                <a:latin typeface="Arial Narrow"/>
                <a:cs typeface="Arial Narrow"/>
              </a:rPr>
              <a:t>one must choose among alternatives in the light of social welfare</a:t>
            </a:r>
            <a:r>
              <a:rPr lang="en-US" sz="2800" dirty="0">
                <a:highlight>
                  <a:srgbClr val="FF0000"/>
                </a:highlight>
                <a:latin typeface="Arial Narrow"/>
                <a:cs typeface="Arial Narrow"/>
              </a:rPr>
              <a:t>.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In such cases, traditional rules and interpretations are not sacred</a:t>
            </a:r>
            <a:r>
              <a:rPr lang="en-US" sz="2800" dirty="0">
                <a:latin typeface="Arial Narrow"/>
                <a:cs typeface="Arial Narrow"/>
              </a:rPr>
              <a:t>, they are purely human customs embedded in religion (which change from time to time).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959990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CE669-1FFE-5947-BB87-C90BCD888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>
                <a:solidFill>
                  <a:schemeClr val="tx1"/>
                </a:solidFill>
                <a:latin typeface="Arial Narrow"/>
                <a:cs typeface="Arial Narrow"/>
              </a:rPr>
              <a:t>Abduh’s</a:t>
            </a:r>
            <a:r>
              <a:rPr lang="en-US" sz="3600" b="1" dirty="0">
                <a:solidFill>
                  <a:schemeClr val="tx1"/>
                </a:solidFill>
                <a:latin typeface="Arial Narrow"/>
                <a:cs typeface="Arial Narrow"/>
              </a:rPr>
              <a:t> followers (Islamic modernists) went further in endorsing secular values: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14811-ABF2-AD40-9F12-E2821EDD2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 err="1">
                <a:latin typeface="Arial Narrow"/>
                <a:cs typeface="Arial Narrow"/>
              </a:rPr>
              <a:t>Qasim</a:t>
            </a:r>
            <a:r>
              <a:rPr lang="en-US" sz="2800" dirty="0">
                <a:latin typeface="Arial Narrow"/>
                <a:cs typeface="Arial Narrow"/>
              </a:rPr>
              <a:t> </a:t>
            </a:r>
            <a:r>
              <a:rPr lang="en-US" sz="2800" b="1" dirty="0">
                <a:latin typeface="Arial Narrow"/>
                <a:cs typeface="Arial Narrow"/>
              </a:rPr>
              <a:t>Amin</a:t>
            </a:r>
            <a:r>
              <a:rPr lang="en-US" sz="2800" dirty="0">
                <a:latin typeface="Arial Narrow"/>
                <a:cs typeface="Arial Narrow"/>
              </a:rPr>
              <a:t> (1863-1908)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Ahmed Lutfi </a:t>
            </a:r>
            <a:r>
              <a:rPr lang="en-US" sz="2800" b="1" dirty="0">
                <a:latin typeface="Arial Narrow"/>
                <a:cs typeface="Arial Narrow"/>
              </a:rPr>
              <a:t>al-Sayyid</a:t>
            </a:r>
            <a:r>
              <a:rPr lang="en-US" sz="2800" dirty="0">
                <a:latin typeface="Arial Narrow"/>
                <a:cs typeface="Arial Narrow"/>
              </a:rPr>
              <a:t> (1872-1963)</a:t>
            </a:r>
            <a:br>
              <a:rPr lang="en-US" sz="2800" dirty="0">
                <a:latin typeface="Arial Narrow"/>
                <a:cs typeface="Arial Narrow"/>
              </a:rPr>
            </a:br>
            <a:r>
              <a:rPr lang="en-US" sz="2800" dirty="0">
                <a:latin typeface="Arial Narrow"/>
                <a:cs typeface="Arial Narrow"/>
              </a:rPr>
              <a:t>     </a:t>
            </a:r>
          </a:p>
          <a:p>
            <a:r>
              <a:rPr lang="en-US" sz="2800" dirty="0">
                <a:latin typeface="Arial Narrow"/>
                <a:cs typeface="Arial Narrow"/>
              </a:rPr>
              <a:t>Ali ‘Abd </a:t>
            </a:r>
            <a:r>
              <a:rPr lang="en-US" sz="2800" b="1" dirty="0">
                <a:latin typeface="Arial Narrow"/>
                <a:cs typeface="Arial Narrow"/>
              </a:rPr>
              <a:t>al-</a:t>
            </a:r>
            <a:r>
              <a:rPr lang="en-US" sz="2800" b="1" dirty="0" err="1">
                <a:latin typeface="Arial Narrow"/>
                <a:cs typeface="Arial Narrow"/>
              </a:rPr>
              <a:t>Raziq</a:t>
            </a:r>
            <a:r>
              <a:rPr lang="en-US" sz="2800" dirty="0">
                <a:latin typeface="Arial Narrow"/>
                <a:cs typeface="Arial Narrow"/>
              </a:rPr>
              <a:t> (1888-1966)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705960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>
                <a:latin typeface="Arial Narrow"/>
                <a:cs typeface="Arial Narrow"/>
              </a:rPr>
              <a:t>Issues and questions: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Education (beyond Islamic studies); </a:t>
            </a: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Emancipation of women;</a:t>
            </a: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Should morality be drawn from tradition or from science?</a:t>
            </a: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Is Islam a civilization morally superior to other civilizations or is it like any other? </a:t>
            </a: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Is there a necessity of caliphate (traditional Islamic state)? 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 marL="0" indent="0"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0209870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Arial Narrow"/>
                <a:cs typeface="Arial Narrow"/>
              </a:rPr>
              <a:t>Qasim</a:t>
            </a:r>
            <a:r>
              <a:rPr lang="en-US" b="1" dirty="0">
                <a:latin typeface="Arial Narrow"/>
                <a:cs typeface="Arial Narrow"/>
              </a:rPr>
              <a:t> Amin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Decay</a:t>
            </a:r>
            <a:r>
              <a:rPr lang="en-US" sz="2800" dirty="0">
                <a:latin typeface="Arial Narrow"/>
                <a:cs typeface="Arial Narrow"/>
              </a:rPr>
              <a:t> (moral apathy and authoritarian political rule) in the Muslim communities is not due to Islam. </a:t>
            </a:r>
          </a:p>
          <a:p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The real cause: the disappearance of the social virtues, of ‘moral strength’ (due to ignorance). </a:t>
            </a:r>
          </a:p>
        </p:txBody>
      </p:sp>
    </p:spTree>
    <p:extLst>
      <p:ext uri="{BB962C8B-B14F-4D97-AF65-F5344CB8AC3E}">
        <p14:creationId xmlns:p14="http://schemas.microsoft.com/office/powerpoint/2010/main" val="39605333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Amin: The heart of the social problem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Education</a:t>
            </a:r>
            <a:r>
              <a:rPr lang="en-US" sz="2800" dirty="0">
                <a:latin typeface="Arial Narrow"/>
                <a:cs typeface="Arial Narrow"/>
              </a:rPr>
              <a:t> would end the tyranny, </a:t>
            </a:r>
          </a:p>
          <a:p>
            <a:r>
              <a:rPr lang="en-US" sz="2800" dirty="0">
                <a:latin typeface="Arial Narrow"/>
                <a:cs typeface="Arial Narrow"/>
              </a:rPr>
              <a:t>It would also end the veiling and seclusion of women. </a:t>
            </a:r>
          </a:p>
          <a:p>
            <a:r>
              <a:rPr lang="en-US" sz="2800" dirty="0">
                <a:latin typeface="Arial Narrow"/>
                <a:cs typeface="Arial Narrow"/>
              </a:rPr>
              <a:t>The position of women could be improved by education;</a:t>
            </a:r>
          </a:p>
          <a:p>
            <a:pPr marL="0" indent="0">
              <a:buNone/>
            </a:pPr>
            <a:r>
              <a:rPr lang="en-US" sz="2800" dirty="0">
                <a:latin typeface="Arial Narrow"/>
                <a:cs typeface="Arial Narrow"/>
              </a:rPr>
              <a:t> </a:t>
            </a:r>
          </a:p>
          <a:p>
            <a:r>
              <a:rPr lang="en-US" sz="2800" dirty="0">
                <a:latin typeface="Arial Narrow"/>
                <a:cs typeface="Arial Narrow"/>
              </a:rPr>
              <a:t>But he stopped short of suggesting political rights for women. </a:t>
            </a:r>
          </a:p>
        </p:txBody>
      </p:sp>
    </p:spTree>
    <p:extLst>
      <p:ext uri="{BB962C8B-B14F-4D97-AF65-F5344CB8AC3E}">
        <p14:creationId xmlns:p14="http://schemas.microsoft.com/office/powerpoint/2010/main" val="26375547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The Europeans are morally more advanced: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The basis of all this is science, for without knowledge good moral can exist but not be stable.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The freedom of women in Europe, for example, is </a:t>
            </a:r>
            <a:r>
              <a:rPr lang="en-US" sz="2800" b="1" dirty="0">
                <a:latin typeface="Arial Narrow"/>
                <a:cs typeface="Arial Narrow"/>
              </a:rPr>
              <a:t>not based on custom and feeling but on rational and scientific principles</a:t>
            </a:r>
            <a:r>
              <a:rPr lang="en-US" sz="2800" dirty="0">
                <a:latin typeface="Arial Narrow"/>
                <a:cs typeface="Arial Narrow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769005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  <a:cs typeface="Arial Narrow"/>
              </a:rPr>
              <a:t>Amin attacked </a:t>
            </a:r>
            <a:r>
              <a:rPr lang="en-US" sz="4000" b="1" dirty="0">
                <a:latin typeface="Abadi MT Condensed Light" panose="020B0306030101010103" pitchFamily="34" charset="77"/>
                <a:cs typeface="Arial Narrow"/>
              </a:rPr>
              <a:t>the idea that Islamic civilization is “the model of human perfection”</a:t>
            </a:r>
            <a:r>
              <a:rPr lang="en-US" b="1" dirty="0">
                <a:latin typeface="Abadi MT Condensed Light" panose="020B0306030101010103" pitchFamily="34" charset="77"/>
                <a:cs typeface="Arial Narrow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Perfect civilization is based on science, </a:t>
            </a:r>
            <a:r>
              <a:rPr lang="en-US" sz="2800" b="1" dirty="0">
                <a:latin typeface="Arial Narrow"/>
                <a:cs typeface="Arial Narrow"/>
              </a:rPr>
              <a:t> </a:t>
            </a:r>
          </a:p>
          <a:p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Since Islamic civilization reached its full development before the true sciences were established</a:t>
            </a:r>
            <a:r>
              <a:rPr lang="en-US" sz="2800" dirty="0">
                <a:latin typeface="Arial Narrow"/>
                <a:cs typeface="Arial Narrow"/>
              </a:rPr>
              <a:t>, it cannot be taken as the model. </a:t>
            </a:r>
          </a:p>
        </p:txBody>
      </p:sp>
    </p:spTree>
    <p:extLst>
      <p:ext uri="{BB962C8B-B14F-4D97-AF65-F5344CB8AC3E}">
        <p14:creationId xmlns:p14="http://schemas.microsoft.com/office/powerpoint/2010/main" val="37274998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Islamic civilization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There is no sign that Muslims of the great age were either better or worse than other men. </a:t>
            </a:r>
          </a:p>
          <a:p>
            <a:pPr marL="0" indent="0">
              <a:buNone/>
            </a:pPr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Perfection was not to be found in the past, even the Islamic past; it could only be found in the future. </a:t>
            </a:r>
          </a:p>
          <a:p>
            <a:pPr marL="0" indent="0">
              <a:buNone/>
            </a:pPr>
            <a:endParaRPr lang="en-US" sz="2800" b="1" dirty="0">
              <a:latin typeface="Arial Narrow"/>
              <a:cs typeface="Arial Narrow"/>
            </a:endParaRPr>
          </a:p>
          <a:p>
            <a:endParaRPr lang="en-US" sz="2800" dirty="0">
              <a:latin typeface="Arial Narrow"/>
              <a:cs typeface="Arial Narrow"/>
            </a:endParaRPr>
          </a:p>
          <a:p>
            <a:endParaRPr lang="en-US" sz="2800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8990191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  <a:cs typeface="Arial Narrow"/>
              </a:rPr>
              <a:t>Lutfi al-Sayyid </a:t>
            </a:r>
            <a:r>
              <a:rPr lang="en-US" sz="4000" b="1" dirty="0">
                <a:latin typeface="Abadi MT Condensed Light" panose="020B0306030101010103" pitchFamily="34" charset="77"/>
              </a:rPr>
              <a:t>(1872–1963)</a:t>
            </a:r>
            <a:endParaRPr lang="en-US" sz="4000" b="1" dirty="0">
              <a:latin typeface="Abadi MT Condensed Light" panose="020B0306030101010103" pitchFamily="34" charset="77"/>
              <a:cs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 Narrow"/>
              <a:cs typeface="Arial Narrow"/>
            </a:endParaRPr>
          </a:p>
          <a:p>
            <a:r>
              <a:rPr lang="en-US" b="1" dirty="0">
                <a:latin typeface="Arial Narrow"/>
                <a:cs typeface="Arial Narrow"/>
              </a:rPr>
              <a:t>A religious society is morally superior to </a:t>
            </a:r>
            <a:r>
              <a:rPr lang="en-US" b="1">
                <a:latin typeface="Arial Narrow"/>
                <a:cs typeface="Arial Narrow"/>
              </a:rPr>
              <a:t>a non-religious.</a:t>
            </a:r>
            <a:endParaRPr lang="en-US" b="1" dirty="0">
              <a:latin typeface="Arial Narrow"/>
              <a:cs typeface="Arial Narrow"/>
            </a:endParaRPr>
          </a:p>
          <a:p>
            <a:endParaRPr lang="en-US" dirty="0">
              <a:latin typeface="Arial Narrow"/>
              <a:cs typeface="Arial Narrow"/>
            </a:endParaRPr>
          </a:p>
          <a:p>
            <a:r>
              <a:rPr lang="en-US" dirty="0">
                <a:latin typeface="Arial Narrow"/>
                <a:cs typeface="Arial Narrow"/>
              </a:rPr>
              <a:t>But he does not assert that an Islamic society is superior to a non-Islamic. </a:t>
            </a:r>
          </a:p>
        </p:txBody>
      </p:sp>
    </p:spTree>
    <p:extLst>
      <p:ext uri="{BB962C8B-B14F-4D97-AF65-F5344CB8AC3E}">
        <p14:creationId xmlns:p14="http://schemas.microsoft.com/office/powerpoint/2010/main" val="2533203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>
            <a:extLst>
              <a:ext uri="{FF2B5EF4-FFF2-40B4-BE49-F238E27FC236}">
                <a16:creationId xmlns:a16="http://schemas.microsoft.com/office/drawing/2014/main" id="{E71B3ED5-8721-5B4D-A4FC-CD2A8699AF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000" b="1" dirty="0">
                <a:latin typeface="Arial Narrow" charset="0"/>
              </a:rPr>
              <a:t>A transition from communities of faith to national communities:</a:t>
            </a:r>
          </a:p>
        </p:txBody>
      </p:sp>
      <p:sp>
        <p:nvSpPr>
          <p:cNvPr id="414723" name="Rectangle 3">
            <a:extLst>
              <a:ext uri="{FF2B5EF4-FFF2-40B4-BE49-F238E27FC236}">
                <a16:creationId xmlns:a16="http://schemas.microsoft.com/office/drawing/2014/main" id="{407123CF-C4E5-E14D-BE8B-774EE478B1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endParaRPr lang="en-US" sz="2400" dirty="0">
              <a:latin typeface="Arial Narrow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r>
              <a:rPr lang="en-US" sz="2400" dirty="0">
                <a:latin typeface="Arial Narrow" charset="0"/>
              </a:rPr>
              <a:t>Secular (universal) citizenship;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r>
              <a:rPr lang="en-US" sz="2400" b="1" dirty="0">
                <a:latin typeface="Arial Narrow" charset="0"/>
              </a:rPr>
              <a:t>Rational legitimation of political rule;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r>
              <a:rPr lang="en-US" sz="2400" dirty="0">
                <a:latin typeface="Arial Narrow" charset="0"/>
              </a:rPr>
              <a:t>Religious pluralism</a:t>
            </a:r>
            <a:r>
              <a:rPr lang="en-US" sz="2400" b="1" dirty="0">
                <a:latin typeface="Arial Narrow" charset="0"/>
              </a:rPr>
              <a:t>;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r>
              <a:rPr lang="en-US" sz="2400" b="1" dirty="0">
                <a:latin typeface="Arial Narrow" charset="0"/>
              </a:rPr>
              <a:t>Anti-monarchism;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r>
              <a:rPr lang="en-US" sz="2400" dirty="0">
                <a:latin typeface="Arial Narrow" charset="0"/>
              </a:rPr>
              <a:t>Constitutional government;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r>
              <a:rPr lang="en-US" sz="2400" b="1" dirty="0">
                <a:latin typeface="Arial Narrow" charset="0"/>
              </a:rPr>
              <a:t>Individual rights; </a:t>
            </a:r>
            <a:endParaRPr lang="en-US" sz="2400" b="1" dirty="0">
              <a:latin typeface="Arial Narrow" charset="0"/>
              <a:cs typeface="+mn-cs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r>
              <a:rPr lang="en-US" sz="2400" dirty="0">
                <a:latin typeface="Arial Narrow" charset="0"/>
                <a:cs typeface="+mn-cs"/>
              </a:rPr>
              <a:t>Unified legal, judicial, educational system;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r>
              <a:rPr lang="en-US" sz="2400" b="1" dirty="0">
                <a:latin typeface="Arial Narrow" charset="0"/>
                <a:cs typeface="+mn-cs"/>
              </a:rPr>
              <a:t>The expansion of the state institutions (bureaucracy, surveillance).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o"/>
              <a:defRPr/>
            </a:pPr>
            <a:endParaRPr lang="en-US" sz="2600" dirty="0">
              <a:latin typeface="Arial Narrow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3738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1197B-5B59-FA4A-B4CA-77719C8AF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Ahmad Lutfi al-Sayyid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62942-171E-2141-B92F-FA5D43C5E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his journal </a:t>
            </a:r>
            <a:r>
              <a:rPr lang="en-US" sz="2800" i="1" dirty="0">
                <a:latin typeface="Abadi MT Condensed Light" panose="020B0306030101010103" pitchFamily="34" charset="77"/>
              </a:rPr>
              <a:t>al-</a:t>
            </a:r>
            <a:r>
              <a:rPr lang="en-US" sz="2800" i="1" dirty="0" err="1">
                <a:latin typeface="Abadi MT Condensed Light" panose="020B0306030101010103" pitchFamily="34" charset="77"/>
              </a:rPr>
              <a:t>Jarida</a:t>
            </a:r>
            <a:r>
              <a:rPr lang="en-US" sz="2800" dirty="0">
                <a:latin typeface="Abadi MT Condensed Light" panose="020B0306030101010103" pitchFamily="34" charset="77"/>
              </a:rPr>
              <a:t> (”The Newspaper” and his </a:t>
            </a:r>
            <a:r>
              <a:rPr lang="en-US" sz="2800" i="1" dirty="0" err="1">
                <a:latin typeface="Abadi MT Condensed Light" panose="020B0306030101010103" pitchFamily="34" charset="77"/>
              </a:rPr>
              <a:t>Hizb</a:t>
            </a:r>
            <a:r>
              <a:rPr lang="en-US" sz="2800" i="1" dirty="0">
                <a:latin typeface="Abadi MT Condensed Light" panose="020B0306030101010103" pitchFamily="34" charset="77"/>
              </a:rPr>
              <a:t> al-</a:t>
            </a:r>
            <a:r>
              <a:rPr lang="en-US" sz="2800" i="1" dirty="0" err="1">
                <a:latin typeface="Abadi MT Condensed Light" panose="020B0306030101010103" pitchFamily="34" charset="77"/>
              </a:rPr>
              <a:t>Umma</a:t>
            </a:r>
            <a:r>
              <a:rPr lang="en-US" sz="2800" dirty="0">
                <a:latin typeface="Abadi MT Condensed Light" panose="020B0306030101010103" pitchFamily="34" charset="77"/>
              </a:rPr>
              <a:t> (the “Party of the Nation”) </a:t>
            </a:r>
            <a:r>
              <a:rPr lang="en-US" sz="2800" b="1" dirty="0">
                <a:latin typeface="Abadi MT Condensed Light" panose="020B0306030101010103" pitchFamily="34" charset="77"/>
              </a:rPr>
              <a:t>laid the groundwork for the emergence of a liberal democratic worldview from 1907–15.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49780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Arial Narrow"/>
                <a:cs typeface="Arial Narrow"/>
              </a:rPr>
              <a:t>Egyptians have always had the wrong sort of government (one that did not respect freedoms)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rial Narrow"/>
              <a:cs typeface="Arial Narrow"/>
            </a:endParaRPr>
          </a:p>
          <a:p>
            <a:r>
              <a:rPr lang="en-US" dirty="0">
                <a:latin typeface="Arial Narrow"/>
                <a:cs typeface="Arial Narrow"/>
              </a:rPr>
              <a:t>Despotism prevents man’s moral nature developing in all its fullness. </a:t>
            </a:r>
          </a:p>
        </p:txBody>
      </p:sp>
    </p:spTree>
    <p:extLst>
      <p:ext uri="{BB962C8B-B14F-4D97-AF65-F5344CB8AC3E}">
        <p14:creationId xmlns:p14="http://schemas.microsoft.com/office/powerpoint/2010/main" val="40701578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The right of community </a:t>
            </a:r>
            <a:r>
              <a:rPr lang="en-US" b="1" dirty="0">
                <a:highlight>
                  <a:srgbClr val="FF0000"/>
                </a:highlight>
                <a:latin typeface="Arial Narrow"/>
                <a:cs typeface="Arial Narrow"/>
              </a:rPr>
              <a:t>to rule itself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dirty="0">
              <a:latin typeface="Arial Narrow"/>
              <a:cs typeface="Arial Narrow"/>
            </a:endParaRPr>
          </a:p>
          <a:p>
            <a:r>
              <a:rPr lang="en-US" dirty="0">
                <a:latin typeface="Arial Narrow"/>
                <a:cs typeface="Arial Narrow"/>
              </a:rPr>
              <a:t>It is only in wholly uncivilized communities that despotism is necessary. </a:t>
            </a:r>
          </a:p>
        </p:txBody>
      </p:sp>
    </p:spTree>
    <p:extLst>
      <p:ext uri="{BB962C8B-B14F-4D97-AF65-F5344CB8AC3E}">
        <p14:creationId xmlns:p14="http://schemas.microsoft.com/office/powerpoint/2010/main" val="12099510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01000" cy="1216025"/>
          </a:xfrm>
        </p:spPr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Ali ‘</a:t>
            </a:r>
            <a:r>
              <a:rPr lang="en-US" b="1" dirty="0" err="1">
                <a:latin typeface="Arial Narrow"/>
                <a:cs typeface="Arial Narrow"/>
              </a:rPr>
              <a:t>Abd</a:t>
            </a:r>
            <a:r>
              <a:rPr lang="en-US" b="1" dirty="0">
                <a:latin typeface="Arial Narrow"/>
                <a:cs typeface="Arial Narrow"/>
              </a:rPr>
              <a:t> al-</a:t>
            </a:r>
            <a:r>
              <a:rPr lang="en-US" b="1" dirty="0" err="1">
                <a:latin typeface="Arial Narrow"/>
                <a:cs typeface="Arial Narrow"/>
              </a:rPr>
              <a:t>Raziq</a:t>
            </a:r>
            <a:r>
              <a:rPr lang="en-US" b="1" dirty="0">
                <a:latin typeface="Arial Narrow"/>
                <a:cs typeface="Arial Narrow"/>
              </a:rPr>
              <a:t> (1888-1966)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 Narrow"/>
              <a:cs typeface="Arial Narrow"/>
            </a:endParaRPr>
          </a:p>
          <a:p>
            <a:r>
              <a:rPr lang="en-US" dirty="0">
                <a:latin typeface="Arial Narrow"/>
                <a:cs typeface="Arial Narrow"/>
              </a:rPr>
              <a:t>Is there such a thing as an Islamic system of government? </a:t>
            </a:r>
          </a:p>
          <a:p>
            <a:endParaRPr lang="en-US" dirty="0">
              <a:latin typeface="Arial Narrow"/>
              <a:cs typeface="Arial Narrow"/>
            </a:endParaRPr>
          </a:p>
          <a:p>
            <a:r>
              <a:rPr lang="en-US" dirty="0">
                <a:latin typeface="Arial Narrow"/>
                <a:cs typeface="Arial Narrow"/>
              </a:rPr>
              <a:t>Is the caliphate really necessary?</a:t>
            </a:r>
          </a:p>
          <a:p>
            <a:endParaRPr lang="en-US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1603285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Prophet Muhammad: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By virtue of his authority created a community, but not for the type we normally call a “State’;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it was a community which had no essential relationship with one government rather than another or one nation rather than another.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24216822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 Narrow"/>
              <a:cs typeface="Arial Narrow"/>
            </a:endParaRPr>
          </a:p>
          <a:p>
            <a:r>
              <a:rPr lang="en-US" b="1" dirty="0">
                <a:latin typeface="Arial Narrow"/>
                <a:cs typeface="Arial Narrow"/>
              </a:rPr>
              <a:t>Has left the field of civil government and worldly interest for the exercise of human reason. </a:t>
            </a:r>
          </a:p>
        </p:txBody>
      </p:sp>
    </p:spTree>
    <p:extLst>
      <p:ext uri="{BB962C8B-B14F-4D97-AF65-F5344CB8AC3E}">
        <p14:creationId xmlns:p14="http://schemas.microsoft.com/office/powerpoint/2010/main" val="39181586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Religion: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Has nothing to do with one form of government rather than another,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there is nothing in Islam which forbids Muslims to destroy their old political system </a:t>
            </a:r>
            <a:r>
              <a:rPr lang="en-US" sz="2800" dirty="0">
                <a:latin typeface="Arial Narrow"/>
                <a:cs typeface="Arial Narrow"/>
              </a:rPr>
              <a:t>and build a new one on the basis of the newest conceptions of the human spirit and the experience of nations. </a:t>
            </a:r>
          </a:p>
        </p:txBody>
      </p:sp>
    </p:spTree>
    <p:extLst>
      <p:ext uri="{BB962C8B-B14F-4D97-AF65-F5344CB8AC3E}">
        <p14:creationId xmlns:p14="http://schemas.microsoft.com/office/powerpoint/2010/main" val="37112159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Al-</a:t>
            </a:r>
            <a:r>
              <a:rPr lang="en-US" b="1" dirty="0" err="1">
                <a:latin typeface="Arial Narrow"/>
                <a:cs typeface="Arial Narrow"/>
              </a:rPr>
              <a:t>Raziq</a:t>
            </a:r>
            <a:endParaRPr lang="en-US" b="1" dirty="0">
              <a:latin typeface="Arial Narrow"/>
              <a:cs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Religion should be separate from political authority.</a:t>
            </a: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The nature of political power can change over time.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Free expression of opinion is possible. </a:t>
            </a:r>
          </a:p>
          <a:p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48816096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rial Narrow"/>
                <a:cs typeface="Arial Narrow"/>
              </a:rPr>
              <a:t>The effect of reforms had exceeded ‘</a:t>
            </a:r>
            <a:r>
              <a:rPr lang="en-US" sz="4000" b="1" dirty="0" err="1">
                <a:latin typeface="Arial Narrow"/>
                <a:cs typeface="Arial Narrow"/>
              </a:rPr>
              <a:t>Abduh</a:t>
            </a:r>
            <a:r>
              <a:rPr lang="en-US" sz="4000" b="1" dirty="0">
                <a:latin typeface="Arial Narrow"/>
                <a:cs typeface="Arial Narrow"/>
              </a:rPr>
              <a:t> expectations: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Arial Narrow"/>
                <a:cs typeface="Arial Narrow"/>
              </a:rPr>
              <a:t>an attempt to restate the principles of Islamic society had led to the idea </a:t>
            </a:r>
            <a:r>
              <a:rPr lang="en-US" sz="2800" b="1" dirty="0">
                <a:latin typeface="Arial Narrow"/>
                <a:cs typeface="Arial Narrow"/>
              </a:rPr>
              <a:t>of a secular national society; </a:t>
            </a:r>
          </a:p>
          <a:p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Islam was tolerated, honored, even helped to strengthen the affective links between fellow citizens, </a:t>
            </a:r>
            <a:r>
              <a:rPr lang="en-US" sz="2800" b="1" dirty="0">
                <a:latin typeface="Arial Narrow"/>
                <a:cs typeface="Arial Narrow"/>
              </a:rPr>
              <a:t>but no longer provided the norms of law and policy;</a:t>
            </a:r>
          </a:p>
          <a:p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What bound Egyptians together was not revealed law, but </a:t>
            </a:r>
            <a:r>
              <a:rPr lang="en-US" sz="2800" b="1" dirty="0">
                <a:latin typeface="Arial Narrow"/>
                <a:cs typeface="Arial Narrow"/>
              </a:rPr>
              <a:t>the natural link </a:t>
            </a:r>
            <a:r>
              <a:rPr lang="en-US" sz="2800" dirty="0">
                <a:latin typeface="Arial Narrow"/>
                <a:cs typeface="Arial Narrow"/>
              </a:rPr>
              <a:t>of living in the same country.  </a:t>
            </a:r>
          </a:p>
          <a:p>
            <a:endParaRPr lang="en-US" sz="2800" b="1" dirty="0">
              <a:latin typeface="Arial Narrow"/>
              <a:cs typeface="Arial Narrow"/>
            </a:endParaRPr>
          </a:p>
          <a:p>
            <a:endParaRPr lang="en-US" sz="2800" b="1" dirty="0">
              <a:latin typeface="Arial Narrow"/>
              <a:cs typeface="Arial Narrow"/>
            </a:endParaRPr>
          </a:p>
          <a:p>
            <a:endParaRPr lang="en-US" sz="2800" b="1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894557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Criticism of al-</a:t>
            </a:r>
            <a:r>
              <a:rPr lang="en-US" b="1" dirty="0" err="1">
                <a:latin typeface="Arial Narrow"/>
                <a:cs typeface="Arial Narrow"/>
              </a:rPr>
              <a:t>Raziq</a:t>
            </a:r>
            <a:endParaRPr lang="en-US" b="1" dirty="0">
              <a:latin typeface="Arial Narrow"/>
              <a:cs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 err="1">
                <a:latin typeface="Arial Narrow"/>
                <a:cs typeface="Arial Narrow"/>
              </a:rPr>
              <a:t>Shaykh</a:t>
            </a:r>
            <a:r>
              <a:rPr lang="en-US" sz="2800" b="1" dirty="0">
                <a:latin typeface="Arial Narrow"/>
                <a:cs typeface="Arial Narrow"/>
              </a:rPr>
              <a:t> </a:t>
            </a:r>
            <a:r>
              <a:rPr lang="en-US" sz="2800" b="1" dirty="0" err="1">
                <a:latin typeface="Arial Narrow"/>
                <a:cs typeface="Arial Narrow"/>
              </a:rPr>
              <a:t>Bakhit</a:t>
            </a:r>
            <a:r>
              <a:rPr lang="en-US" sz="2800" dirty="0">
                <a:latin typeface="Arial Narrow"/>
                <a:cs typeface="Arial Narrow"/>
              </a:rPr>
              <a:t>: Al-</a:t>
            </a:r>
            <a:r>
              <a:rPr lang="en-US" sz="2800" dirty="0" err="1">
                <a:latin typeface="Arial Narrow"/>
                <a:cs typeface="Arial Narrow"/>
              </a:rPr>
              <a:t>Raziq’s</a:t>
            </a:r>
            <a:r>
              <a:rPr lang="en-US" sz="2800" dirty="0">
                <a:latin typeface="Arial Narrow"/>
                <a:cs typeface="Arial Narrow"/>
              </a:rPr>
              <a:t> thesis attacked the whole system of Islamic prophecy. </a:t>
            </a:r>
          </a:p>
          <a:p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rial Narrow"/>
                <a:cs typeface="Arial Narrow"/>
              </a:rPr>
              <a:t>Muslim theologians: </a:t>
            </a:r>
            <a:r>
              <a:rPr lang="en-US" sz="2800" dirty="0">
                <a:latin typeface="Arial Narrow"/>
                <a:cs typeface="Arial Narrow"/>
              </a:rPr>
              <a:t>some prophets were sent to reveal a Book only, to reveal a truth about God and the world (i.e., Jesus) others were sent also to reveal a law, a system of morality derived from the Book, </a:t>
            </a:r>
            <a:r>
              <a:rPr lang="en-US" sz="2800" b="1" dirty="0">
                <a:latin typeface="Arial Narrow"/>
                <a:cs typeface="Arial Narrow"/>
              </a:rPr>
              <a:t>and to execute it (i.e. Muhammad). </a:t>
            </a:r>
          </a:p>
        </p:txBody>
      </p:sp>
    </p:spTree>
    <p:extLst>
      <p:ext uri="{BB962C8B-B14F-4D97-AF65-F5344CB8AC3E}">
        <p14:creationId xmlns:p14="http://schemas.microsoft.com/office/powerpoint/2010/main" val="2127224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693EC0EF-FB3F-124F-906F-A01CB06090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badi MT Condensed Light" panose="020B0306030101010103" pitchFamily="34" charset="77"/>
              </a:rPr>
              <a:t>The Enlightenment ideals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45DA9-7774-494A-94A2-C0912EAAC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latin typeface="Abadi MT Condensed Light" panose="020B0306030101010103" pitchFamily="34" charset="77"/>
            </a:endParaRPr>
          </a:p>
          <a:p>
            <a:pPr>
              <a:defRPr/>
            </a:pPr>
            <a:r>
              <a:rPr lang="en-US" dirty="0">
                <a:latin typeface="Abadi MT Condensed Light" panose="020B0306030101010103" pitchFamily="34" charset="77"/>
              </a:rPr>
              <a:t>Embodied in two revolutions: </a:t>
            </a:r>
          </a:p>
          <a:p>
            <a:pPr lvl="1">
              <a:defRPr/>
            </a:pPr>
            <a:r>
              <a:rPr lang="en-US" dirty="0">
                <a:latin typeface="Abadi MT Condensed Light" panose="020B0306030101010103" pitchFamily="34" charset="77"/>
              </a:rPr>
              <a:t>American (1775-1783)  “New World”</a:t>
            </a:r>
          </a:p>
          <a:p>
            <a:pPr lvl="1">
              <a:defRPr/>
            </a:pPr>
            <a:r>
              <a:rPr lang="en-US" dirty="0">
                <a:latin typeface="Abadi MT Condensed Light" panose="020B0306030101010103" pitchFamily="34" charset="77"/>
              </a:rPr>
              <a:t>French (1789)                “Old World”</a:t>
            </a:r>
          </a:p>
          <a:p>
            <a:pPr marL="471487" lvl="1" indent="0">
              <a:buFont typeface="Wingdings" pitchFamily="2" charset="2"/>
              <a:buNone/>
              <a:defRPr/>
            </a:pPr>
            <a:endParaRPr lang="en-US" dirty="0">
              <a:latin typeface="Abadi MT Condensed Light" panose="020B0306030101010103" pitchFamily="34" charset="77"/>
            </a:endParaRPr>
          </a:p>
          <a:p>
            <a:pPr marL="471487" lvl="1" indent="0">
              <a:buFont typeface="Wingdings" pitchFamily="2" charset="2"/>
              <a:buNone/>
              <a:defRPr/>
            </a:pPr>
            <a:r>
              <a:rPr lang="en-US" dirty="0">
                <a:latin typeface="Abadi MT Condensed Light" panose="020B0306030101010103" pitchFamily="34" charset="77"/>
              </a:rPr>
              <a:t>But the implementation in Europe, in the Americas and elsewhere would go on for a couple of centuries and would have different effects. </a:t>
            </a:r>
          </a:p>
        </p:txBody>
      </p:sp>
    </p:spTree>
    <p:extLst>
      <p:ext uri="{BB962C8B-B14F-4D97-AF65-F5344CB8AC3E}">
        <p14:creationId xmlns:p14="http://schemas.microsoft.com/office/powerpoint/2010/main" val="55338642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Narrow"/>
                <a:cs typeface="Arial Narrow"/>
              </a:rPr>
              <a:t>Since the Book and the law were given not for one generation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pPr marL="0" indent="0">
              <a:buNone/>
            </a:pPr>
            <a:endParaRPr lang="en-US" sz="2800" dirty="0">
              <a:latin typeface="Arial Narrow"/>
              <a:cs typeface="Arial Narrow"/>
            </a:endParaRPr>
          </a:p>
          <a:p>
            <a:r>
              <a:rPr lang="en-US" sz="2800" dirty="0">
                <a:latin typeface="Arial Narrow"/>
                <a:cs typeface="Arial Narrow"/>
              </a:rPr>
              <a:t>But for all time, </a:t>
            </a:r>
            <a:r>
              <a:rPr lang="en-US" sz="2800" b="1" dirty="0">
                <a:latin typeface="Arial Narrow"/>
                <a:cs typeface="Arial Narrow"/>
              </a:rPr>
              <a:t>there must always be someone who exercises political power in the </a:t>
            </a:r>
            <a:r>
              <a:rPr lang="en-US" sz="2800" b="1" dirty="0" err="1">
                <a:latin typeface="Arial Narrow"/>
                <a:cs typeface="Arial Narrow"/>
              </a:rPr>
              <a:t>umma</a:t>
            </a:r>
            <a:r>
              <a:rPr lang="en-US" sz="2800" dirty="0">
                <a:latin typeface="Arial Narrow"/>
                <a:cs typeface="Arial Narrow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351134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Arial Narrow"/>
                <a:cs typeface="Arial Narrow"/>
              </a:rPr>
              <a:t>There is a fundamental difference between the social teaching of Islam and Christianity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 Narrow"/>
              <a:cs typeface="Arial Narrow"/>
            </a:endParaRPr>
          </a:p>
          <a:p>
            <a:endParaRPr lang="en-US" sz="2800" b="1" dirty="0">
              <a:latin typeface="Arial Narrow"/>
              <a:cs typeface="Arial Narrow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Shaykh </a:t>
            </a:r>
            <a:r>
              <a:rPr lang="en-US" sz="2800" b="1" dirty="0" err="1">
                <a:latin typeface="Abadi MT Condensed Light" panose="020B0306030101010103" pitchFamily="34" charset="77"/>
                <a:cs typeface="Arial Narrow"/>
              </a:rPr>
              <a:t>Bakhit</a:t>
            </a:r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: al-</a:t>
            </a:r>
            <a:r>
              <a:rPr lang="en-US" sz="2800" b="1" dirty="0" err="1">
                <a:latin typeface="Abadi MT Condensed Light" panose="020B0306030101010103" pitchFamily="34" charset="77"/>
                <a:cs typeface="Arial Narrow"/>
              </a:rPr>
              <a:t>Raziq</a:t>
            </a:r>
            <a:r>
              <a:rPr lang="en-US" sz="2800" b="1" dirty="0">
                <a:latin typeface="Abadi MT Condensed Light" panose="020B0306030101010103" pitchFamily="34" charset="77"/>
                <a:cs typeface="Arial Narrow"/>
              </a:rPr>
              <a:t> was denying prophecy and political rule, and asserting the difference between the kingdom of God and the kingdom of the world, </a:t>
            </a:r>
            <a:r>
              <a:rPr lang="en-US" sz="2800" dirty="0">
                <a:latin typeface="Abadi MT Condensed Light" panose="020B0306030101010103" pitchFamily="34" charset="77"/>
                <a:cs typeface="Arial Narrow"/>
              </a:rPr>
              <a:t>which was appropriate to Christianity but not to Islam. </a:t>
            </a:r>
          </a:p>
        </p:txBody>
      </p:sp>
    </p:spTree>
    <p:extLst>
      <p:ext uri="{BB962C8B-B14F-4D97-AF65-F5344CB8AC3E}">
        <p14:creationId xmlns:p14="http://schemas.microsoft.com/office/powerpoint/2010/main" val="1025773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1BD99-75B8-184B-AD7B-FAFE8FD18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>
                <a:latin typeface="Arial Narrow"/>
                <a:cs typeface="Arial Narrow"/>
              </a:rPr>
              <a:t>Secularization: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FD1CB-012B-F342-9D0D-2BBA66721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sz="2800" dirty="0">
                <a:latin typeface="Arial Narrow"/>
                <a:cs typeface="Arial Narrow"/>
              </a:rPr>
              <a:t>Made sense within the context of transformation of Western European Christianity from the Middle Ages to the present. </a:t>
            </a:r>
          </a:p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b="1" dirty="0">
                <a:latin typeface="Arial Narrow"/>
                <a:cs typeface="Arial Narrow"/>
              </a:rPr>
              <a:t>The population of Western Europe was deeply wary of the sort of bloodshed caused by the wars of religion</a:t>
            </a:r>
            <a:r>
              <a:rPr lang="en-US" sz="2800" dirty="0">
                <a:latin typeface="Arial Narrow"/>
                <a:cs typeface="Arial Narrow"/>
              </a:rPr>
              <a:t>. </a:t>
            </a:r>
          </a:p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070969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684DEE4F-E891-DC43-8374-3078D5DDD0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>
                <a:latin typeface="Arial Narrow" panose="020B0604020202020204" pitchFamily="34" charset="0"/>
              </a:rPr>
              <a:t>Christianity in Europe (late 19</a:t>
            </a:r>
            <a:r>
              <a:rPr lang="en-US" altLang="en-US" sz="4000" b="1" baseline="30000" dirty="0">
                <a:latin typeface="Arial Narrow" panose="020B0604020202020204" pitchFamily="34" charset="0"/>
              </a:rPr>
              <a:t>th</a:t>
            </a:r>
            <a:r>
              <a:rPr lang="en-US" altLang="en-US" sz="4000" b="1" dirty="0">
                <a:latin typeface="Arial Narrow" panose="020B0604020202020204" pitchFamily="34" charset="0"/>
              </a:rPr>
              <a:t> century)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F9CBD-AC2A-AE4D-843D-725A29264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Religion virtually removed from the public square.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Decline of religious practice;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Spread of atheism and/or agnosticism.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24597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2FCB3F7A-F972-CA47-AFFC-622AB2A767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>
                <a:latin typeface="Arial Narrow" panose="020B0604020202020204" pitchFamily="34" charset="0"/>
              </a:rPr>
              <a:t>The late-nineteenth century prediction:</a:t>
            </a:r>
            <a:br>
              <a:rPr lang="en-US" altLang="en-US" sz="3600" b="1">
                <a:latin typeface="Arial Narrow" panose="020B0604020202020204" pitchFamily="34" charset="0"/>
              </a:rPr>
            </a:br>
            <a:r>
              <a:rPr lang="en-US" altLang="en-US" sz="3600" b="1">
                <a:latin typeface="Arial Narrow" panose="020B0604020202020204" pitchFamily="34" charset="0"/>
              </a:rPr>
              <a:t>Karl Marx, Emile Durkheim, and Max Weber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1B989-278C-CE49-8214-FD57E7A74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7" lvl="1" indent="0">
              <a:buFont typeface="Wingdings" pitchFamily="2" charset="2"/>
              <a:buNone/>
              <a:defRPr/>
            </a:pPr>
            <a:endParaRPr lang="en-US" sz="2800" b="1" dirty="0">
              <a:latin typeface="Arial Narrow"/>
              <a:cs typeface="Arial Narrow"/>
            </a:endParaRPr>
          </a:p>
          <a:p>
            <a:pPr lvl="1">
              <a:defRPr/>
            </a:pPr>
            <a:r>
              <a:rPr lang="en-US" sz="2800" b="1" dirty="0">
                <a:latin typeface="Arial Narrow"/>
                <a:cs typeface="Arial Narrow"/>
              </a:rPr>
              <a:t>The modernization of society would include a decline in levels of religiosity</a:t>
            </a:r>
            <a:r>
              <a:rPr lang="en-US" sz="2800" dirty="0">
                <a:latin typeface="Arial Narrow"/>
                <a:cs typeface="Arial Narrow"/>
              </a:rPr>
              <a:t>. </a:t>
            </a:r>
          </a:p>
          <a:p>
            <a:pPr lvl="1"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 lvl="1">
              <a:defRPr/>
            </a:pPr>
            <a:r>
              <a:rPr lang="en-US" sz="2800" b="1" dirty="0">
                <a:latin typeface="Arial Narrow"/>
                <a:cs typeface="Arial Narrow"/>
              </a:rPr>
              <a:t>Secularization would </a:t>
            </a:r>
            <a:r>
              <a:rPr lang="en-US" sz="2800" dirty="0">
                <a:latin typeface="Arial Narrow"/>
                <a:cs typeface="Arial Narrow"/>
              </a:rPr>
              <a:t>make people abandon their traditional faiths. </a:t>
            </a:r>
          </a:p>
          <a:p>
            <a:pPr lvl="1"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642836450"/>
      </p:ext>
    </p:extLst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">
      <a:dk1>
        <a:srgbClr val="000000"/>
      </a:dk1>
      <a:lt1>
        <a:srgbClr val="73F34D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BCF8B2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{08DFCEAA-A9A1-BA4D-BBDA-FB25FD0536B6}tf10001063</Template>
  <TotalTime>94013</TotalTime>
  <Words>2442</Words>
  <Application>Microsoft Macintosh PowerPoint</Application>
  <PresentationFormat>On-screen Show (4:3)</PresentationFormat>
  <Paragraphs>362</Paragraphs>
  <Slides>61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6" baseType="lpstr">
      <vt:lpstr>Abadi MT Condensed Light</vt:lpstr>
      <vt:lpstr>Arial</vt:lpstr>
      <vt:lpstr>Arial Narrow</vt:lpstr>
      <vt:lpstr>Wingdings</vt:lpstr>
      <vt:lpstr>Profile</vt:lpstr>
      <vt:lpstr>PowerPoint Presentation</vt:lpstr>
      <vt:lpstr>The secularization process in the West:</vt:lpstr>
      <vt:lpstr>An Enlightenment theory: no more divine authorization of political power</vt:lpstr>
      <vt:lpstr>Rationalized Western culture</vt:lpstr>
      <vt:lpstr>A transition from communities of faith to national communities:</vt:lpstr>
      <vt:lpstr>The Enlightenment ideals</vt:lpstr>
      <vt:lpstr>Secularization: </vt:lpstr>
      <vt:lpstr>Christianity in Europe (late 19th century)</vt:lpstr>
      <vt:lpstr>The late-nineteenth century prediction: Karl Marx, Emile Durkheim, and Max Weber</vt:lpstr>
      <vt:lpstr>But secularization cannot be generalized as a universal process of societal development </vt:lpstr>
      <vt:lpstr>“Secularization”</vt:lpstr>
      <vt:lpstr>In Europe</vt:lpstr>
      <vt:lpstr>The U.S.</vt:lpstr>
      <vt:lpstr>In America, the separation of church and state is constitutional, but…</vt:lpstr>
      <vt:lpstr>Europe and the US comparisons: </vt:lpstr>
      <vt:lpstr>U.S.: A self-identified Christianity far above that of other developed nations: </vt:lpstr>
      <vt:lpstr>Americans often demonstrate explosive religious differences over</vt:lpstr>
      <vt:lpstr>Non-Western Countries:  </vt:lpstr>
      <vt:lpstr>Religion is very resilient</vt:lpstr>
      <vt:lpstr>Egypt in 1805</vt:lpstr>
      <vt:lpstr>Western (European) liberal thought and Muslim communities</vt:lpstr>
      <vt:lpstr>Some 19th century Muslim intellectuals (Egypt, Tunisia and the Levant):</vt:lpstr>
      <vt:lpstr>PowerPoint Presentation</vt:lpstr>
      <vt:lpstr>Rifa’a Badawi Rafi’ al-Tahtawi (1801-73)</vt:lpstr>
      <vt:lpstr>al-Tahtawi</vt:lpstr>
      <vt:lpstr>Al-Tahtawi (modernizer but not a democrat)</vt:lpstr>
      <vt:lpstr>The proper use of political power:</vt:lpstr>
      <vt:lpstr>Society has two purposes:</vt:lpstr>
      <vt:lpstr>Khayr al-Din (al-Tunisi) </vt:lpstr>
      <vt:lpstr>al-Tunisi:</vt:lpstr>
      <vt:lpstr>The main problem of Tahtawi and Khayr al-Din:</vt:lpstr>
      <vt:lpstr>Egyptian scholar Mohammad Abduh, traveling to Europe in the late 19th century:</vt:lpstr>
      <vt:lpstr>Muhammad ‘Abduh’ (1849-1905)</vt:lpstr>
      <vt:lpstr>At the same time, Abduh was concerned about skeptical reason</vt:lpstr>
      <vt:lpstr>Progress by reason needs to be tamed by religion:</vt:lpstr>
      <vt:lpstr>What is the role of prophecy (religion) in the age of reason (science)? </vt:lpstr>
      <vt:lpstr>There must be a harmonius relationship between reason and revelation</vt:lpstr>
      <vt:lpstr>Abduh</vt:lpstr>
      <vt:lpstr>Abduh’s ideal of government: </vt:lpstr>
      <vt:lpstr>Relations among men</vt:lpstr>
      <vt:lpstr>But where there is no text, or where there is a text which can be interpreted in different ways</vt:lpstr>
      <vt:lpstr>Abduh’s followers (Islamic modernists) went further in endorsing secular values:</vt:lpstr>
      <vt:lpstr>Issues and questions:</vt:lpstr>
      <vt:lpstr>Qasim Amin</vt:lpstr>
      <vt:lpstr>Amin: The heart of the social problem </vt:lpstr>
      <vt:lpstr>The Europeans are morally more advanced: </vt:lpstr>
      <vt:lpstr>Amin attacked the idea that Islamic civilization is “the model of human perfection” </vt:lpstr>
      <vt:lpstr>Islamic civilization</vt:lpstr>
      <vt:lpstr>Lutfi al-Sayyid (1872–1963)</vt:lpstr>
      <vt:lpstr>Ahmad Lutfi al-Sayyid</vt:lpstr>
      <vt:lpstr>Egyptians have always had the wrong sort of government (one that did not respect freedoms)</vt:lpstr>
      <vt:lpstr>The right of community to rule itself </vt:lpstr>
      <vt:lpstr>Ali ‘Abd al-Raziq (1888-1966)</vt:lpstr>
      <vt:lpstr>Prophet Muhammad:</vt:lpstr>
      <vt:lpstr>God</vt:lpstr>
      <vt:lpstr>Religion:</vt:lpstr>
      <vt:lpstr>Al-Raziq</vt:lpstr>
      <vt:lpstr>The effect of reforms had exceeded ‘Abduh expectations:</vt:lpstr>
      <vt:lpstr>Criticism of al-Raziq</vt:lpstr>
      <vt:lpstr>Since the Book and the law were given not for one generation only</vt:lpstr>
      <vt:lpstr>There is a fundamental difference between the social teaching of Islam and Christianity</vt:lpstr>
    </vt:vector>
  </TitlesOfParts>
  <Company>University of California Irvine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 and DEMOCRACY</dc:title>
  <dc:creator>Bojan Petrovic</dc:creator>
  <cp:lastModifiedBy>Bojan Petrovic</cp:lastModifiedBy>
  <cp:revision>408</cp:revision>
  <dcterms:created xsi:type="dcterms:W3CDTF">2012-05-17T23:27:03Z</dcterms:created>
  <dcterms:modified xsi:type="dcterms:W3CDTF">2024-10-01T01:07:59Z</dcterms:modified>
</cp:coreProperties>
</file>