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3"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Lst>
  <p:sldSz cy="7620000" cx="10160000"/>
  <p:notesSz cx="7620000" cy="10160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slide" Target="slides/slide60.xml"/><Relationship Id="rId63" Type="http://schemas.openxmlformats.org/officeDocument/2006/relationships/slide" Target="slides/slide59.xml"/><Relationship Id="rId22" Type="http://schemas.openxmlformats.org/officeDocument/2006/relationships/slide" Target="slides/slide18.xml"/><Relationship Id="rId66" Type="http://schemas.openxmlformats.org/officeDocument/2006/relationships/slide" Target="slides/slide62.xml"/><Relationship Id="rId21" Type="http://schemas.openxmlformats.org/officeDocument/2006/relationships/slide" Target="slides/slide17.xml"/><Relationship Id="rId65" Type="http://schemas.openxmlformats.org/officeDocument/2006/relationships/slide" Target="slides/slide61.xml"/><Relationship Id="rId24" Type="http://schemas.openxmlformats.org/officeDocument/2006/relationships/slide" Target="slides/slide20.xml"/><Relationship Id="rId23" Type="http://schemas.openxmlformats.org/officeDocument/2006/relationships/slide" Target="slides/slide19.xml"/><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762000" y="4826000"/>
            <a:ext cx="6096000" cy="4572000"/>
          </a:xfrm>
          <a:prstGeom prst="rect">
            <a:avLst/>
          </a:prstGeom>
          <a:noFill/>
          <a:ln>
            <a:noFill/>
          </a:ln>
        </p:spPr>
        <p:txBody>
          <a:bodyPr anchorCtr="0" anchor="t" bIns="91425" lIns="91425" rIns="91425" wrap="square" tIns="91425"/>
          <a:lstStyle>
            <a:lvl1pPr lvl="0">
              <a:spcBef>
                <a:spcPts val="0"/>
              </a:spcBef>
              <a:buSzPts val="1400"/>
              <a:buChar char="●"/>
              <a:defRPr sz="1100"/>
            </a:lvl1pPr>
            <a:lvl2pPr lvl="1">
              <a:spcBef>
                <a:spcPts val="0"/>
              </a:spcBef>
              <a:buSzPts val="1400"/>
              <a:buChar char="○"/>
              <a:defRPr sz="1100"/>
            </a:lvl2pPr>
            <a:lvl3pPr lvl="2">
              <a:spcBef>
                <a:spcPts val="0"/>
              </a:spcBef>
              <a:buSzPts val="1400"/>
              <a:buChar char="■"/>
              <a:defRPr sz="1100"/>
            </a:lvl3pPr>
            <a:lvl4pPr lvl="3">
              <a:spcBef>
                <a:spcPts val="0"/>
              </a:spcBef>
              <a:buSzPts val="1400"/>
              <a:buChar char="●"/>
              <a:defRPr sz="1100"/>
            </a:lvl4pPr>
            <a:lvl5pPr lvl="4">
              <a:spcBef>
                <a:spcPts val="0"/>
              </a:spcBef>
              <a:buSzPts val="1400"/>
              <a:buChar char="○"/>
              <a:defRPr sz="1100"/>
            </a:lvl5pPr>
            <a:lvl6pPr lvl="5">
              <a:spcBef>
                <a:spcPts val="0"/>
              </a:spcBef>
              <a:buSzPts val="1400"/>
              <a:buChar char="■"/>
              <a:defRPr sz="1100"/>
            </a:lvl6pPr>
            <a:lvl7pPr lvl="6">
              <a:spcBef>
                <a:spcPts val="0"/>
              </a:spcBef>
              <a:buSzPts val="1400"/>
              <a:buChar char="●"/>
              <a:defRPr sz="1100"/>
            </a:lvl7pPr>
            <a:lvl8pPr lvl="7">
              <a:spcBef>
                <a:spcPts val="0"/>
              </a:spcBef>
              <a:buSzPts val="1400"/>
              <a:buChar char="○"/>
              <a:defRPr sz="1100"/>
            </a:lvl8pPr>
            <a:lvl9pPr lvl="8">
              <a:spcBef>
                <a:spcPts val="0"/>
              </a:spcBef>
              <a:buSzPts val="14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 name="Shape 19"/>
        <p:cNvGrpSpPr/>
        <p:nvPr/>
      </p:nvGrpSpPr>
      <p:grpSpPr>
        <a:xfrm>
          <a:off x="0" y="0"/>
          <a:ext cx="0" cy="0"/>
          <a:chOff x="0" y="0"/>
          <a:chExt cx="0" cy="0"/>
        </a:xfrm>
      </p:grpSpPr>
      <p:sp>
        <p:nvSpPr>
          <p:cNvPr id="20" name="Shape 2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1" name="Shape 2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81" name="Shape 8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 name="Shape 85"/>
        <p:cNvGrpSpPr/>
        <p:nvPr/>
      </p:nvGrpSpPr>
      <p:grpSpPr>
        <a:xfrm>
          <a:off x="0" y="0"/>
          <a:ext cx="0" cy="0"/>
          <a:chOff x="0" y="0"/>
          <a:chExt cx="0" cy="0"/>
        </a:xfrm>
      </p:grpSpPr>
      <p:sp>
        <p:nvSpPr>
          <p:cNvPr id="86" name="Shape 86"/>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87" name="Shape 8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Shape 91"/>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92" name="Shape 9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Shape 96"/>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97" name="Shape 9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Shape 111"/>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112" name="Shape 11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Shape 120"/>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121" name="Shape 12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Shape 125"/>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126" name="Shape 12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Shape 132"/>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133" name="Shape 13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Shape 139"/>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140" name="Shape 14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Shape 144"/>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145" name="Shape 14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 name="Shape 26"/>
        <p:cNvGrpSpPr/>
        <p:nvPr/>
      </p:nvGrpSpPr>
      <p:grpSpPr>
        <a:xfrm>
          <a:off x="0" y="0"/>
          <a:ext cx="0" cy="0"/>
          <a:chOff x="0" y="0"/>
          <a:chExt cx="0" cy="0"/>
        </a:xfrm>
      </p:grpSpPr>
      <p:sp>
        <p:nvSpPr>
          <p:cNvPr id="27" name="Shape 2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8" name="Shape 2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Shape 149"/>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50" name="Shape 15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Shape 158"/>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159" name="Shape 15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65" name="Shape 16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171" name="Shape 17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sz="1466"/>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Shape 17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78" name="Shape 17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85" name="Shape 18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Shape 192"/>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93" name="Shape 19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01" name="Shape 20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Shape 20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08" name="Shape 20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 name="Shape 213"/>
        <p:cNvGrpSpPr/>
        <p:nvPr/>
      </p:nvGrpSpPr>
      <p:grpSpPr>
        <a:xfrm>
          <a:off x="0" y="0"/>
          <a:ext cx="0" cy="0"/>
          <a:chOff x="0" y="0"/>
          <a:chExt cx="0" cy="0"/>
        </a:xfrm>
      </p:grpSpPr>
      <p:sp>
        <p:nvSpPr>
          <p:cNvPr id="214" name="Shape 21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15" name="Shape 21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 name="Shape 32"/>
        <p:cNvGrpSpPr/>
        <p:nvPr/>
      </p:nvGrpSpPr>
      <p:grpSpPr>
        <a:xfrm>
          <a:off x="0" y="0"/>
          <a:ext cx="0" cy="0"/>
          <a:chOff x="0" y="0"/>
          <a:chExt cx="0" cy="0"/>
        </a:xfrm>
      </p:grpSpPr>
      <p:sp>
        <p:nvSpPr>
          <p:cNvPr id="33" name="Shape 33"/>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34" name="Shape 3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 name="Shape 220"/>
        <p:cNvGrpSpPr/>
        <p:nvPr/>
      </p:nvGrpSpPr>
      <p:grpSpPr>
        <a:xfrm>
          <a:off x="0" y="0"/>
          <a:ext cx="0" cy="0"/>
          <a:chOff x="0" y="0"/>
          <a:chExt cx="0" cy="0"/>
        </a:xfrm>
      </p:grpSpPr>
      <p:sp>
        <p:nvSpPr>
          <p:cNvPr id="221" name="Shape 22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22" name="Shape 22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Shape 22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28" name="Shape 22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Shape 23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35" name="Shape 23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42" name="Shape 24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Shape 248"/>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49" name="Shape 24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Shape 255"/>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56" name="Shape 25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Shape 26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64" name="Shape 26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Shape 27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71" name="Shape 27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Shape 27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78" name="Shape 27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Shape 28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85" name="Shape 28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 name="Shape 37"/>
        <p:cNvGrpSpPr/>
        <p:nvPr/>
      </p:nvGrpSpPr>
      <p:grpSpPr>
        <a:xfrm>
          <a:off x="0" y="0"/>
          <a:ext cx="0" cy="0"/>
          <a:chOff x="0" y="0"/>
          <a:chExt cx="0" cy="0"/>
        </a:xfrm>
      </p:grpSpPr>
      <p:sp>
        <p:nvSpPr>
          <p:cNvPr id="38" name="Shape 38"/>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39" name="Shape 3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 name="Shape 290"/>
        <p:cNvGrpSpPr/>
        <p:nvPr/>
      </p:nvGrpSpPr>
      <p:grpSpPr>
        <a:xfrm>
          <a:off x="0" y="0"/>
          <a:ext cx="0" cy="0"/>
          <a:chOff x="0" y="0"/>
          <a:chExt cx="0" cy="0"/>
        </a:xfrm>
      </p:grpSpPr>
      <p:sp>
        <p:nvSpPr>
          <p:cNvPr id="291" name="Shape 29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92" name="Shape 29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Shape 299"/>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00" name="Shape 30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Shape 306"/>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07" name="Shape 30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 name="Shape 312"/>
        <p:cNvGrpSpPr/>
        <p:nvPr/>
      </p:nvGrpSpPr>
      <p:grpSpPr>
        <a:xfrm>
          <a:off x="0" y="0"/>
          <a:ext cx="0" cy="0"/>
          <a:chOff x="0" y="0"/>
          <a:chExt cx="0" cy="0"/>
        </a:xfrm>
      </p:grpSpPr>
      <p:sp>
        <p:nvSpPr>
          <p:cNvPr id="313" name="Shape 31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14" name="Shape 31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9" name="Shape 319"/>
        <p:cNvGrpSpPr/>
        <p:nvPr/>
      </p:nvGrpSpPr>
      <p:grpSpPr>
        <a:xfrm>
          <a:off x="0" y="0"/>
          <a:ext cx="0" cy="0"/>
          <a:chOff x="0" y="0"/>
          <a:chExt cx="0" cy="0"/>
        </a:xfrm>
      </p:grpSpPr>
      <p:sp>
        <p:nvSpPr>
          <p:cNvPr id="320" name="Shape 32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21" name="Shape 32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Shape 32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28" name="Shape 32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3" name="Shape 333"/>
        <p:cNvGrpSpPr/>
        <p:nvPr/>
      </p:nvGrpSpPr>
      <p:grpSpPr>
        <a:xfrm>
          <a:off x="0" y="0"/>
          <a:ext cx="0" cy="0"/>
          <a:chOff x="0" y="0"/>
          <a:chExt cx="0" cy="0"/>
        </a:xfrm>
      </p:grpSpPr>
      <p:sp>
        <p:nvSpPr>
          <p:cNvPr id="334" name="Shape 33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35" name="Shape 33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Shape 34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42" name="Shape 34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7" name="Shape 347"/>
        <p:cNvGrpSpPr/>
        <p:nvPr/>
      </p:nvGrpSpPr>
      <p:grpSpPr>
        <a:xfrm>
          <a:off x="0" y="0"/>
          <a:ext cx="0" cy="0"/>
          <a:chOff x="0" y="0"/>
          <a:chExt cx="0" cy="0"/>
        </a:xfrm>
      </p:grpSpPr>
      <p:sp>
        <p:nvSpPr>
          <p:cNvPr id="348" name="Shape 348"/>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49" name="Shape 34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Shape 355"/>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56" name="Shape 35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 name="Shape 42"/>
        <p:cNvGrpSpPr/>
        <p:nvPr/>
      </p:nvGrpSpPr>
      <p:grpSpPr>
        <a:xfrm>
          <a:off x="0" y="0"/>
          <a:ext cx="0" cy="0"/>
          <a:chOff x="0" y="0"/>
          <a:chExt cx="0" cy="0"/>
        </a:xfrm>
      </p:grpSpPr>
      <p:sp>
        <p:nvSpPr>
          <p:cNvPr id="43" name="Shape 43"/>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44" name="Shape 4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Shape 362"/>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63" name="Shape 36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Shape 369"/>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70" name="Shape 37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Shape 376"/>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77" name="Shape 37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Shape 38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84" name="Shape 38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9" name="Shape 389"/>
        <p:cNvGrpSpPr/>
        <p:nvPr/>
      </p:nvGrpSpPr>
      <p:grpSpPr>
        <a:xfrm>
          <a:off x="0" y="0"/>
          <a:ext cx="0" cy="0"/>
          <a:chOff x="0" y="0"/>
          <a:chExt cx="0" cy="0"/>
        </a:xfrm>
      </p:grpSpPr>
      <p:sp>
        <p:nvSpPr>
          <p:cNvPr id="390" name="Shape 39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91" name="Shape 39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Shape 39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98" name="Shape 39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3" name="Shape 403"/>
        <p:cNvGrpSpPr/>
        <p:nvPr/>
      </p:nvGrpSpPr>
      <p:grpSpPr>
        <a:xfrm>
          <a:off x="0" y="0"/>
          <a:ext cx="0" cy="0"/>
          <a:chOff x="0" y="0"/>
          <a:chExt cx="0" cy="0"/>
        </a:xfrm>
      </p:grpSpPr>
      <p:sp>
        <p:nvSpPr>
          <p:cNvPr id="404" name="Shape 40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05" name="Shape 40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0" name="Shape 410"/>
        <p:cNvGrpSpPr/>
        <p:nvPr/>
      </p:nvGrpSpPr>
      <p:grpSpPr>
        <a:xfrm>
          <a:off x="0" y="0"/>
          <a:ext cx="0" cy="0"/>
          <a:chOff x="0" y="0"/>
          <a:chExt cx="0" cy="0"/>
        </a:xfrm>
      </p:grpSpPr>
      <p:sp>
        <p:nvSpPr>
          <p:cNvPr id="411" name="Shape 41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12" name="Shape 41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7" name="Shape 417"/>
        <p:cNvGrpSpPr/>
        <p:nvPr/>
      </p:nvGrpSpPr>
      <p:grpSpPr>
        <a:xfrm>
          <a:off x="0" y="0"/>
          <a:ext cx="0" cy="0"/>
          <a:chOff x="0" y="0"/>
          <a:chExt cx="0" cy="0"/>
        </a:xfrm>
      </p:grpSpPr>
      <p:sp>
        <p:nvSpPr>
          <p:cNvPr id="418" name="Shape 418"/>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19" name="Shape 41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4" name="Shape 424"/>
        <p:cNvGrpSpPr/>
        <p:nvPr/>
      </p:nvGrpSpPr>
      <p:grpSpPr>
        <a:xfrm>
          <a:off x="0" y="0"/>
          <a:ext cx="0" cy="0"/>
          <a:chOff x="0" y="0"/>
          <a:chExt cx="0" cy="0"/>
        </a:xfrm>
      </p:grpSpPr>
      <p:sp>
        <p:nvSpPr>
          <p:cNvPr id="425" name="Shape 425"/>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26" name="Shape 42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 name="Shape 51"/>
        <p:cNvGrpSpPr/>
        <p:nvPr/>
      </p:nvGrpSpPr>
      <p:grpSpPr>
        <a:xfrm>
          <a:off x="0" y="0"/>
          <a:ext cx="0" cy="0"/>
          <a:chOff x="0" y="0"/>
          <a:chExt cx="0" cy="0"/>
        </a:xfrm>
      </p:grpSpPr>
      <p:sp>
        <p:nvSpPr>
          <p:cNvPr id="52" name="Shape 52"/>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53" name="Shape 5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 name="Shape 431"/>
        <p:cNvGrpSpPr/>
        <p:nvPr/>
      </p:nvGrpSpPr>
      <p:grpSpPr>
        <a:xfrm>
          <a:off x="0" y="0"/>
          <a:ext cx="0" cy="0"/>
          <a:chOff x="0" y="0"/>
          <a:chExt cx="0" cy="0"/>
        </a:xfrm>
      </p:grpSpPr>
      <p:sp>
        <p:nvSpPr>
          <p:cNvPr id="432" name="Shape 432"/>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33" name="Shape 43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7" name="Shape 437"/>
        <p:cNvGrpSpPr/>
        <p:nvPr/>
      </p:nvGrpSpPr>
      <p:grpSpPr>
        <a:xfrm>
          <a:off x="0" y="0"/>
          <a:ext cx="0" cy="0"/>
          <a:chOff x="0" y="0"/>
          <a:chExt cx="0" cy="0"/>
        </a:xfrm>
      </p:grpSpPr>
      <p:sp>
        <p:nvSpPr>
          <p:cNvPr id="438" name="Shape 438"/>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39" name="Shape 43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3" name="Shape 443"/>
        <p:cNvGrpSpPr/>
        <p:nvPr/>
      </p:nvGrpSpPr>
      <p:grpSpPr>
        <a:xfrm>
          <a:off x="0" y="0"/>
          <a:ext cx="0" cy="0"/>
          <a:chOff x="0" y="0"/>
          <a:chExt cx="0" cy="0"/>
        </a:xfrm>
      </p:grpSpPr>
      <p:sp>
        <p:nvSpPr>
          <p:cNvPr id="444" name="Shape 44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45" name="Shape 44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 name="Shape 56"/>
        <p:cNvGrpSpPr/>
        <p:nvPr/>
      </p:nvGrpSpPr>
      <p:grpSpPr>
        <a:xfrm>
          <a:off x="0" y="0"/>
          <a:ext cx="0" cy="0"/>
          <a:chOff x="0" y="0"/>
          <a:chExt cx="0" cy="0"/>
        </a:xfrm>
      </p:grpSpPr>
      <p:sp>
        <p:nvSpPr>
          <p:cNvPr id="57" name="Shape 57"/>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58" name="Shape 5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 name="Shape 61"/>
        <p:cNvGrpSpPr/>
        <p:nvPr/>
      </p:nvGrpSpPr>
      <p:grpSpPr>
        <a:xfrm>
          <a:off x="0" y="0"/>
          <a:ext cx="0" cy="0"/>
          <a:chOff x="0" y="0"/>
          <a:chExt cx="0" cy="0"/>
        </a:xfrm>
      </p:grpSpPr>
      <p:sp>
        <p:nvSpPr>
          <p:cNvPr id="62" name="Shape 62"/>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63" name="Shape 6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sz="1466"/>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 name="Shape 70"/>
        <p:cNvGrpSpPr/>
        <p:nvPr/>
      </p:nvGrpSpPr>
      <p:grpSpPr>
        <a:xfrm>
          <a:off x="0" y="0"/>
          <a:ext cx="0" cy="0"/>
          <a:chOff x="0" y="0"/>
          <a:chExt cx="0" cy="0"/>
        </a:xfrm>
      </p:grpSpPr>
      <p:sp>
        <p:nvSpPr>
          <p:cNvPr id="71" name="Shape 7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72" name="Shape 7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6" name="Shape 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7" name="Shape 7"/>
        <p:cNvGrpSpPr/>
        <p:nvPr/>
      </p:nvGrpSpPr>
      <p:grpSpPr>
        <a:xfrm>
          <a:off x="0" y="0"/>
          <a:ext cx="0" cy="0"/>
          <a:chOff x="0" y="0"/>
          <a:chExt cx="0" cy="0"/>
        </a:xfrm>
      </p:grpSpPr>
      <p:sp>
        <p:nvSpPr>
          <p:cNvPr id="8" name="Shape 8"/>
          <p:cNvSpPr txBox="1"/>
          <p:nvPr>
            <p:ph type="ctrTitle"/>
          </p:nvPr>
        </p:nvSpPr>
        <p:spPr>
          <a:xfrm>
            <a:off x="914400" y="3048000"/>
            <a:ext cx="8331200" cy="1219200"/>
          </a:xfrm>
          <a:prstGeom prst="rect">
            <a:avLst/>
          </a:prstGeom>
          <a:noFill/>
          <a:ln>
            <a:noFill/>
          </a:ln>
        </p:spPr>
        <p:txBody>
          <a:bodyPr anchorCtr="0" anchor="t" bIns="91425" lIns="91425" rIns="91425" wrap="square" tIns="91425"/>
          <a:lstStyle>
            <a:lvl1pPr lvl="0" algn="ctr">
              <a:spcBef>
                <a:spcPts val="0"/>
              </a:spcBef>
              <a:buSzPts val="4800"/>
              <a:buChar char="●"/>
              <a:defRPr sz="4800"/>
            </a:lvl1pPr>
            <a:lvl2pPr lvl="1" algn="ctr">
              <a:spcBef>
                <a:spcPts val="0"/>
              </a:spcBef>
              <a:buSzPts val="4800"/>
              <a:buChar char="○"/>
              <a:defRPr sz="4800"/>
            </a:lvl2pPr>
            <a:lvl3pPr lvl="2" algn="ctr">
              <a:spcBef>
                <a:spcPts val="0"/>
              </a:spcBef>
              <a:buSzPts val="4800"/>
              <a:buChar char="■"/>
              <a:defRPr sz="4800"/>
            </a:lvl3pPr>
            <a:lvl4pPr lvl="3" algn="ctr">
              <a:spcBef>
                <a:spcPts val="0"/>
              </a:spcBef>
              <a:buSzPts val="4800"/>
              <a:buChar char="●"/>
              <a:defRPr sz="4800"/>
            </a:lvl4pPr>
            <a:lvl5pPr lvl="4" algn="ctr">
              <a:spcBef>
                <a:spcPts val="0"/>
              </a:spcBef>
              <a:buSzPts val="4800"/>
              <a:buChar char="○"/>
              <a:defRPr sz="4800"/>
            </a:lvl5pPr>
            <a:lvl6pPr lvl="5" algn="ctr">
              <a:spcBef>
                <a:spcPts val="0"/>
              </a:spcBef>
              <a:buSzPts val="4800"/>
              <a:buChar char="■"/>
              <a:defRPr sz="4800"/>
            </a:lvl6pPr>
            <a:lvl7pPr lvl="6" algn="ctr">
              <a:spcBef>
                <a:spcPts val="0"/>
              </a:spcBef>
              <a:buSzPts val="4800"/>
              <a:buChar char="●"/>
              <a:defRPr sz="4800"/>
            </a:lvl7pPr>
            <a:lvl8pPr lvl="7" algn="ctr">
              <a:spcBef>
                <a:spcPts val="0"/>
              </a:spcBef>
              <a:buSzPts val="4800"/>
              <a:buChar char="○"/>
              <a:defRPr sz="4800"/>
            </a:lvl8pPr>
            <a:lvl9pPr lvl="8" algn="ctr">
              <a:spcBef>
                <a:spcPts val="0"/>
              </a:spcBef>
              <a:buSzPts val="4800"/>
              <a:buChar char="■"/>
              <a:defRPr sz="4800"/>
            </a:lvl9pPr>
          </a:lstStyle>
          <a:p/>
        </p:txBody>
      </p:sp>
      <p:sp>
        <p:nvSpPr>
          <p:cNvPr id="9" name="Shape 9"/>
          <p:cNvSpPr txBox="1"/>
          <p:nvPr>
            <p:ph idx="1" type="subTitle"/>
          </p:nvPr>
        </p:nvSpPr>
        <p:spPr>
          <a:xfrm>
            <a:off x="1828800" y="4572000"/>
            <a:ext cx="6502400" cy="914400"/>
          </a:xfrm>
          <a:prstGeom prst="rect">
            <a:avLst/>
          </a:prstGeom>
          <a:noFill/>
          <a:ln>
            <a:noFill/>
          </a:ln>
        </p:spPr>
        <p:txBody>
          <a:bodyPr anchorCtr="0" anchor="t" bIns="91425" lIns="91425" rIns="91425" wrap="square" tIns="91425"/>
          <a:lstStyle>
            <a:lvl1pPr lvl="0" algn="ctr">
              <a:spcBef>
                <a:spcPts val="0"/>
              </a:spcBef>
              <a:buSzPts val="3200"/>
              <a:buChar char="●"/>
              <a:defRPr sz="3200"/>
            </a:lvl1pPr>
            <a:lvl2pPr lvl="1" algn="ctr">
              <a:spcBef>
                <a:spcPts val="0"/>
              </a:spcBef>
              <a:buSzPts val="3200"/>
              <a:buChar char="○"/>
              <a:defRPr sz="3200"/>
            </a:lvl2pPr>
            <a:lvl3pPr lvl="2" algn="ctr">
              <a:spcBef>
                <a:spcPts val="0"/>
              </a:spcBef>
              <a:buSzPts val="3200"/>
              <a:buChar char="■"/>
              <a:defRPr sz="3200"/>
            </a:lvl3pPr>
            <a:lvl4pPr lvl="3" algn="ctr">
              <a:spcBef>
                <a:spcPts val="0"/>
              </a:spcBef>
              <a:buSzPts val="3200"/>
              <a:buChar char="●"/>
              <a:defRPr sz="3200"/>
            </a:lvl4pPr>
            <a:lvl5pPr lvl="4" algn="ctr">
              <a:spcBef>
                <a:spcPts val="0"/>
              </a:spcBef>
              <a:buSzPts val="3200"/>
              <a:buChar char="○"/>
              <a:defRPr sz="3200"/>
            </a:lvl5pPr>
            <a:lvl6pPr lvl="5" algn="ctr">
              <a:spcBef>
                <a:spcPts val="0"/>
              </a:spcBef>
              <a:buSzPts val="3200"/>
              <a:buChar char="■"/>
              <a:defRPr sz="3200"/>
            </a:lvl6pPr>
            <a:lvl7pPr lvl="6" algn="ctr">
              <a:spcBef>
                <a:spcPts val="0"/>
              </a:spcBef>
              <a:buSzPts val="3200"/>
              <a:buChar char="●"/>
              <a:defRPr sz="3200"/>
            </a:lvl7pPr>
            <a:lvl8pPr lvl="7" algn="ctr">
              <a:spcBef>
                <a:spcPts val="0"/>
              </a:spcBef>
              <a:buSzPts val="3200"/>
              <a:buChar char="○"/>
              <a:defRPr sz="3200"/>
            </a:lvl8pPr>
            <a:lvl9pPr lvl="8" algn="ctr">
              <a:spcBef>
                <a:spcPts val="0"/>
              </a:spcBef>
              <a:buSzPts val="3200"/>
              <a:buChar char="■"/>
              <a:defRPr sz="32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0" name="Shape 10"/>
        <p:cNvGrpSpPr/>
        <p:nvPr/>
      </p:nvGrpSpPr>
      <p:grpSpPr>
        <a:xfrm>
          <a:off x="0" y="0"/>
          <a:ext cx="0" cy="0"/>
          <a:chOff x="0" y="0"/>
          <a:chExt cx="0" cy="0"/>
        </a:xfrm>
      </p:grpSpPr>
      <p:sp>
        <p:nvSpPr>
          <p:cNvPr id="11" name="Shape 11"/>
          <p:cNvSpPr txBox="1"/>
          <p:nvPr>
            <p:ph type="title"/>
          </p:nvPr>
        </p:nvSpPr>
        <p:spPr>
          <a:xfrm>
            <a:off x="304800" y="304800"/>
            <a:ext cx="9550400" cy="914400"/>
          </a:xfrm>
          <a:prstGeom prst="rect">
            <a:avLst/>
          </a:prstGeom>
          <a:noFill/>
          <a:ln>
            <a:noFill/>
          </a:ln>
        </p:spPr>
        <p:txBody>
          <a:bodyPr anchorCtr="0" anchor="t" bIns="91425" lIns="91425" rIns="91425" wrap="square" tIns="91425"/>
          <a:lstStyle>
            <a:lvl1pPr lvl="0">
              <a:spcBef>
                <a:spcPts val="0"/>
              </a:spcBef>
              <a:buSzPts val="4267"/>
              <a:buChar char="●"/>
              <a:defRPr sz="4266"/>
            </a:lvl1pPr>
            <a:lvl2pPr lvl="1">
              <a:spcBef>
                <a:spcPts val="0"/>
              </a:spcBef>
              <a:buSzPts val="4267"/>
              <a:buChar char="○"/>
              <a:defRPr sz="4266"/>
            </a:lvl2pPr>
            <a:lvl3pPr lvl="2">
              <a:spcBef>
                <a:spcPts val="0"/>
              </a:spcBef>
              <a:buSzPts val="4267"/>
              <a:buChar char="■"/>
              <a:defRPr sz="4266"/>
            </a:lvl3pPr>
            <a:lvl4pPr lvl="3">
              <a:spcBef>
                <a:spcPts val="0"/>
              </a:spcBef>
              <a:buSzPts val="4267"/>
              <a:buChar char="●"/>
              <a:defRPr sz="4266"/>
            </a:lvl4pPr>
            <a:lvl5pPr lvl="4">
              <a:spcBef>
                <a:spcPts val="0"/>
              </a:spcBef>
              <a:buSzPts val="4267"/>
              <a:buChar char="○"/>
              <a:defRPr sz="4266"/>
            </a:lvl5pPr>
            <a:lvl6pPr lvl="5">
              <a:spcBef>
                <a:spcPts val="0"/>
              </a:spcBef>
              <a:buSzPts val="4267"/>
              <a:buChar char="■"/>
              <a:defRPr sz="4266"/>
            </a:lvl6pPr>
            <a:lvl7pPr lvl="6">
              <a:spcBef>
                <a:spcPts val="0"/>
              </a:spcBef>
              <a:buSzPts val="4267"/>
              <a:buChar char="●"/>
              <a:defRPr sz="4266"/>
            </a:lvl7pPr>
            <a:lvl8pPr lvl="7">
              <a:spcBef>
                <a:spcPts val="0"/>
              </a:spcBef>
              <a:buSzPts val="4267"/>
              <a:buChar char="○"/>
              <a:defRPr sz="4266"/>
            </a:lvl8pPr>
            <a:lvl9pPr lvl="8">
              <a:spcBef>
                <a:spcPts val="0"/>
              </a:spcBef>
              <a:buSzPts val="4267"/>
              <a:buChar char="■"/>
              <a:defRPr sz="4266"/>
            </a:lvl9pPr>
          </a:lstStyle>
          <a:p/>
        </p:txBody>
      </p:sp>
      <p:sp>
        <p:nvSpPr>
          <p:cNvPr id="12" name="Shape 12"/>
          <p:cNvSpPr txBox="1"/>
          <p:nvPr>
            <p:ph idx="1" type="body"/>
          </p:nvPr>
        </p:nvSpPr>
        <p:spPr>
          <a:xfrm>
            <a:off x="304800" y="1828800"/>
            <a:ext cx="955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13" name="Shape 13"/>
        <p:cNvGrpSpPr/>
        <p:nvPr/>
      </p:nvGrpSpPr>
      <p:grpSpPr>
        <a:xfrm>
          <a:off x="0" y="0"/>
          <a:ext cx="0" cy="0"/>
          <a:chOff x="0" y="0"/>
          <a:chExt cx="0" cy="0"/>
        </a:xfrm>
      </p:grpSpPr>
      <p:sp>
        <p:nvSpPr>
          <p:cNvPr id="14" name="Shape 14"/>
          <p:cNvSpPr txBox="1"/>
          <p:nvPr>
            <p:ph type="title"/>
          </p:nvPr>
        </p:nvSpPr>
        <p:spPr>
          <a:xfrm>
            <a:off x="304800" y="304800"/>
            <a:ext cx="9550400" cy="914400"/>
          </a:xfrm>
          <a:prstGeom prst="rect">
            <a:avLst/>
          </a:prstGeom>
          <a:noFill/>
          <a:ln>
            <a:noFill/>
          </a:ln>
        </p:spPr>
        <p:txBody>
          <a:bodyPr anchorCtr="0" anchor="t" bIns="91425" lIns="91425" rIns="91425" wrap="square" tIns="91425"/>
          <a:lstStyle>
            <a:lvl1pPr lvl="0">
              <a:spcBef>
                <a:spcPts val="0"/>
              </a:spcBef>
              <a:buSzPts val="4267"/>
              <a:buChar char="●"/>
              <a:defRPr sz="4266"/>
            </a:lvl1pPr>
            <a:lvl2pPr lvl="1">
              <a:spcBef>
                <a:spcPts val="0"/>
              </a:spcBef>
              <a:buSzPts val="4267"/>
              <a:buChar char="○"/>
              <a:defRPr sz="4266"/>
            </a:lvl2pPr>
            <a:lvl3pPr lvl="2">
              <a:spcBef>
                <a:spcPts val="0"/>
              </a:spcBef>
              <a:buSzPts val="4267"/>
              <a:buChar char="■"/>
              <a:defRPr sz="4266"/>
            </a:lvl3pPr>
            <a:lvl4pPr lvl="3">
              <a:spcBef>
                <a:spcPts val="0"/>
              </a:spcBef>
              <a:buSzPts val="4267"/>
              <a:buChar char="●"/>
              <a:defRPr sz="4266"/>
            </a:lvl4pPr>
            <a:lvl5pPr lvl="4">
              <a:spcBef>
                <a:spcPts val="0"/>
              </a:spcBef>
              <a:buSzPts val="4267"/>
              <a:buChar char="○"/>
              <a:defRPr sz="4266"/>
            </a:lvl5pPr>
            <a:lvl6pPr lvl="5">
              <a:spcBef>
                <a:spcPts val="0"/>
              </a:spcBef>
              <a:buSzPts val="4267"/>
              <a:buChar char="■"/>
              <a:defRPr sz="4266"/>
            </a:lvl6pPr>
            <a:lvl7pPr lvl="6">
              <a:spcBef>
                <a:spcPts val="0"/>
              </a:spcBef>
              <a:buSzPts val="4267"/>
              <a:buChar char="●"/>
              <a:defRPr sz="4266"/>
            </a:lvl7pPr>
            <a:lvl8pPr lvl="7">
              <a:spcBef>
                <a:spcPts val="0"/>
              </a:spcBef>
              <a:buSzPts val="4267"/>
              <a:buChar char="○"/>
              <a:defRPr sz="4266"/>
            </a:lvl8pPr>
            <a:lvl9pPr lvl="8">
              <a:spcBef>
                <a:spcPts val="0"/>
              </a:spcBef>
              <a:buSzPts val="4267"/>
              <a:buChar char="■"/>
              <a:defRPr sz="4266"/>
            </a:lvl9pPr>
          </a:lstStyle>
          <a:p/>
        </p:txBody>
      </p:sp>
      <p:sp>
        <p:nvSpPr>
          <p:cNvPr id="15" name="Shape 15"/>
          <p:cNvSpPr txBox="1"/>
          <p:nvPr>
            <p:ph idx="1" type="body"/>
          </p:nvPr>
        </p:nvSpPr>
        <p:spPr>
          <a:xfrm>
            <a:off x="304800" y="1828800"/>
            <a:ext cx="447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
        <p:nvSpPr>
          <p:cNvPr id="16" name="Shape 16"/>
          <p:cNvSpPr txBox="1"/>
          <p:nvPr>
            <p:ph idx="2" type="body"/>
          </p:nvPr>
        </p:nvSpPr>
        <p:spPr>
          <a:xfrm>
            <a:off x="5384800" y="1828800"/>
            <a:ext cx="447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17" name="Shape 17"/>
        <p:cNvGrpSpPr/>
        <p:nvPr/>
      </p:nvGrpSpPr>
      <p:grpSpPr>
        <a:xfrm>
          <a:off x="0" y="0"/>
          <a:ext cx="0" cy="0"/>
          <a:chOff x="0" y="0"/>
          <a:chExt cx="0" cy="0"/>
        </a:xfrm>
      </p:grpSpPr>
      <p:sp>
        <p:nvSpPr>
          <p:cNvPr id="18" name="Shape 18"/>
          <p:cNvSpPr txBox="1"/>
          <p:nvPr>
            <p:ph idx="1" type="body"/>
          </p:nvPr>
        </p:nvSpPr>
        <p:spPr>
          <a:xfrm>
            <a:off x="304800" y="6705600"/>
            <a:ext cx="9550400" cy="609600"/>
          </a:xfrm>
          <a:prstGeom prst="rect">
            <a:avLst/>
          </a:prstGeom>
          <a:noFill/>
          <a:ln>
            <a:noFill/>
          </a:ln>
        </p:spPr>
        <p:txBody>
          <a:bodyPr anchorCtr="0" anchor="t" bIns="91425" lIns="91425" rIns="91425" wrap="square" tIns="91425"/>
          <a:lstStyle>
            <a:lvl1pPr lvl="0" algn="ctr">
              <a:spcBef>
                <a:spcPts val="0"/>
              </a:spcBef>
              <a:buSzPts val="3200"/>
              <a:buChar char="●"/>
              <a:defRPr sz="3200"/>
            </a:lvl1pPr>
            <a:lvl2pPr lvl="1" algn="ctr">
              <a:spcBef>
                <a:spcPts val="0"/>
              </a:spcBef>
              <a:buSzPts val="3200"/>
              <a:buChar char="○"/>
              <a:defRPr sz="3200"/>
            </a:lvl2pPr>
            <a:lvl3pPr lvl="2" algn="ctr">
              <a:spcBef>
                <a:spcPts val="0"/>
              </a:spcBef>
              <a:buSzPts val="3200"/>
              <a:buChar char="■"/>
              <a:defRPr sz="3200"/>
            </a:lvl3pPr>
            <a:lvl4pPr lvl="3" algn="ctr">
              <a:spcBef>
                <a:spcPts val="0"/>
              </a:spcBef>
              <a:buSzPts val="3200"/>
              <a:buChar char="●"/>
              <a:defRPr sz="3200"/>
            </a:lvl4pPr>
            <a:lvl5pPr lvl="4" algn="ctr">
              <a:spcBef>
                <a:spcPts val="0"/>
              </a:spcBef>
              <a:buSzPts val="3200"/>
              <a:buChar char="○"/>
              <a:defRPr sz="3200"/>
            </a:lvl5pPr>
            <a:lvl6pPr lvl="5" algn="ctr">
              <a:spcBef>
                <a:spcPts val="0"/>
              </a:spcBef>
              <a:buSzPts val="3200"/>
              <a:buChar char="■"/>
              <a:defRPr sz="3200"/>
            </a:lvl6pPr>
            <a:lvl7pPr lvl="6" algn="ctr">
              <a:spcBef>
                <a:spcPts val="0"/>
              </a:spcBef>
              <a:buSzPts val="3200"/>
              <a:buChar char="●"/>
              <a:defRPr sz="3200"/>
            </a:lvl7pPr>
            <a:lvl8pPr lvl="7" algn="ctr">
              <a:spcBef>
                <a:spcPts val="0"/>
              </a:spcBef>
              <a:buSzPts val="3200"/>
              <a:buChar char="○"/>
              <a:defRPr sz="3200"/>
            </a:lvl8pPr>
            <a:lvl9pPr lvl="8" algn="ctr">
              <a:spcBef>
                <a:spcPts val="0"/>
              </a:spcBef>
              <a:buSzPts val="3200"/>
              <a:buChar char="■"/>
              <a:defRPr sz="32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gif"/><Relationship Id="rId4" Type="http://schemas.openxmlformats.org/officeDocument/2006/relationships/hyperlink" Target="http://en.wikipedia.org/wiki/EPICA"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8.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9.gif"/><Relationship Id="rId4" Type="http://schemas.openxmlformats.org/officeDocument/2006/relationships/hyperlink" Target="http://www.faculty.ucr.edu/~legneref/bronze/climate.htm" TargetMode="External"/><Relationship Id="rId5" Type="http://schemas.openxmlformats.org/officeDocument/2006/relationships/hyperlink" Target="http://elainemeinelsupkis.typepad.com/earth_news/2007/04/elaine_meinel_s_5.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3.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0" Type="http://schemas.openxmlformats.org/officeDocument/2006/relationships/hyperlink" Target="http://www.thewire.com/politics/2014/05/will-the-worlds-carbon-dioxide-levels-ever-be-lower-than-the-record-we-just-set/361605/" TargetMode="External"/><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hyperlink" Target="http://www.esrl.noaa.gov/gmd/ccgg/trends/graph.html" TargetMode="External"/><Relationship Id="rId4" Type="http://schemas.openxmlformats.org/officeDocument/2006/relationships/hyperlink" Target="http://www.slate.com/blogs/future_tense/2014/05/01/mauna_loa_atmosphere_measurements_carbon_dioxide_levels_above_400_ppm_throughout.html" TargetMode="External"/><Relationship Id="rId9" Type="http://schemas.openxmlformats.org/officeDocument/2006/relationships/hyperlink" Target="http://www.reuters.com/article/2014/04/13/climatechange-un-idUSL6N0N40BE20140413" TargetMode="External"/><Relationship Id="rId5" Type="http://schemas.openxmlformats.org/officeDocument/2006/relationships/hyperlink" Target="http://www.climatecentral.org/news/april-becomes-first-month-with-co2-levels-above-400-ppm-17367" TargetMode="External"/><Relationship Id="rId6" Type="http://schemas.openxmlformats.org/officeDocument/2006/relationships/hyperlink" Target="http://keelingcurve.ucsd.edu/" TargetMode="External"/><Relationship Id="rId7" Type="http://schemas.openxmlformats.org/officeDocument/2006/relationships/hyperlink" Target="http://www.thewire.com/politics/2014/03/climate-change-more-violence-less-food-and-embarrassment-for-political-leaders/359902/" TargetMode="External"/><Relationship Id="rId8" Type="http://schemas.openxmlformats.org/officeDocument/2006/relationships/hyperlink" Target="http://www.thewire.com/politics/2014/04/the-main-climate-change-question-when-do-you-want-to-pay-for-it-and-how/360621/"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6.jpg"/><Relationship Id="rId4" Type="http://schemas.openxmlformats.org/officeDocument/2006/relationships/image" Target="../media/image3.jpg"/><Relationship Id="rId5" Type="http://schemas.openxmlformats.org/officeDocument/2006/relationships/hyperlink" Target="https://www.youtube.com/watch?v=KA9XNRHxKbg"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png"/><Relationship Id="rId4" Type="http://schemas.openxmlformats.org/officeDocument/2006/relationships/image" Target="../media/image18.png"/><Relationship Id="rId5" Type="http://schemas.openxmlformats.org/officeDocument/2006/relationships/hyperlink" Target="http://www.youtube.com/watch?v=QDqskltCixA&amp;NR=1"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image" Target="../media/image20.png"/><Relationship Id="rId5" Type="http://schemas.openxmlformats.org/officeDocument/2006/relationships/hyperlink" Target="http://www.youtube.com/watch?v=NYbTNFN3NBo&amp;NR=1"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2.png"/><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2.png"/><Relationship Id="rId4" Type="http://schemas.openxmlformats.org/officeDocument/2006/relationships/hyperlink" Target="http://esminfo.prenhall.com/science/geoanimations/animations/35_VolcanicAct.html" TargetMode="External"/><Relationship Id="rId5" Type="http://schemas.openxmlformats.org/officeDocument/2006/relationships/image" Target="../media/image19.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2.png"/><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2.png"/><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2.png"/><Relationship Id="rId4" Type="http://schemas.openxmlformats.org/officeDocument/2006/relationships/image" Target="../media/image2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2.png"/><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2.png"/><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11" Type="http://schemas.openxmlformats.org/officeDocument/2006/relationships/hyperlink" Target="http://www.youtube.com/watch?feature=fvwp&amp;v=yN6EgMMrhdI&amp;NR=1" TargetMode="External"/><Relationship Id="rId10" Type="http://schemas.openxmlformats.org/officeDocument/2006/relationships/hyperlink" Target="http://www.youtube.com/watch?feature=fvwp&amp;v=yN6EgMMrhdI&amp;NR=1" TargetMode="External"/><Relationship Id="rId12" Type="http://schemas.openxmlformats.org/officeDocument/2006/relationships/hyperlink" Target="http://www.youtube.com/watch?v=Y0IgwVElUwE&amp;feature=related" TargetMode="External"/><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2.png"/><Relationship Id="rId4" Type="http://schemas.openxmlformats.org/officeDocument/2006/relationships/hyperlink" Target="http://www.youtube.com/watch?v=3xLiOFjemWQ&amp;feature=fvw" TargetMode="External"/><Relationship Id="rId9" Type="http://schemas.openxmlformats.org/officeDocument/2006/relationships/hyperlink" Target="http://www.youtube.com/watch?v=RRsT77McdE8" TargetMode="External"/><Relationship Id="rId5" Type="http://schemas.openxmlformats.org/officeDocument/2006/relationships/hyperlink" Target="http://www.youtube.com/watch?v=3xLiOFjemWQ&amp;feature=fvw" TargetMode="External"/><Relationship Id="rId6" Type="http://schemas.openxmlformats.org/officeDocument/2006/relationships/hyperlink" Target="http://www.youtube.com/watch?v=3xLiOFjemWQ&amp;feature=fvw" TargetMode="External"/><Relationship Id="rId7" Type="http://schemas.openxmlformats.org/officeDocument/2006/relationships/hyperlink" Target="http://www.youtube.com/watch?v=Fzm49fUSCPk" TargetMode="External"/><Relationship Id="rId8" Type="http://schemas.openxmlformats.org/officeDocument/2006/relationships/hyperlink" Target="http://www.youtube.com/watch?v=Fzm49fUSCPk"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2.png"/><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24.png"/><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hyperlink" Target="http://en.wikipedia.org/wiki/Eocene" TargetMode="External"/><Relationship Id="rId9" Type="http://schemas.openxmlformats.org/officeDocument/2006/relationships/hyperlink" Target="https://www.youtube.com/watch?v=XeJiuWkBWzw" TargetMode="External"/><Relationship Id="rId5" Type="http://schemas.openxmlformats.org/officeDocument/2006/relationships/hyperlink" Target="http://en.wikipedia.org/wiki/Geologic_period" TargetMode="External"/><Relationship Id="rId6" Type="http://schemas.openxmlformats.org/officeDocument/2006/relationships/hyperlink" Target="http://en.wikipedia.org/wiki/Paleocene-Eocene_Thermal_Maximum" TargetMode="External"/><Relationship Id="rId7" Type="http://schemas.openxmlformats.org/officeDocument/2006/relationships/hyperlink" Target="http://en.wikipedia.org/wiki/Methane" TargetMode="External"/><Relationship Id="rId8" Type="http://schemas.openxmlformats.org/officeDocument/2006/relationships/hyperlink" Target="http://en.wikipedia.org/wiki/Clathrates"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2.png"/><Relationship Id="rId4" Type="http://schemas.openxmlformats.org/officeDocument/2006/relationships/image" Target="../media/image3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2.png"/><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2.png"/><Relationship Id="rId4" Type="http://schemas.openxmlformats.org/officeDocument/2006/relationships/image" Target="../media/image3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 Id="rId3" Type="http://schemas.openxmlformats.org/officeDocument/2006/relationships/image" Target="../media/image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 Id="rId3" Type="http://schemas.openxmlformats.org/officeDocument/2006/relationships/image" Target="../media/image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image" Target="../media/image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 Id="rId3" Type="http://schemas.openxmlformats.org/officeDocument/2006/relationships/image" Target="../media/image2.png"/><Relationship Id="rId4" Type="http://schemas.openxmlformats.org/officeDocument/2006/relationships/image" Target="../media/image3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 Id="rId3" Type="http://schemas.openxmlformats.org/officeDocument/2006/relationships/image" Target="../media/image2.png"/><Relationship Id="rId4" Type="http://schemas.openxmlformats.org/officeDocument/2006/relationships/hyperlink" Target="http://www.youtube.com/watch?v=Ap_YUwdiy8I&amp;feature=related" TargetMode="External"/><Relationship Id="rId5" Type="http://schemas.openxmlformats.org/officeDocument/2006/relationships/hyperlink" Target="http://armageddononline.tripod.com/volcano.htm"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35.jpg"/><Relationship Id="rId4" Type="http://schemas.openxmlformats.org/officeDocument/2006/relationships/hyperlink" Target="http://en.wikipedia.org/wiki/Mount_Tambora" TargetMode="External"/><Relationship Id="rId5" Type="http://schemas.openxmlformats.org/officeDocument/2006/relationships/hyperlink" Target="http://www.history.com/shows/how-the-earth-was-made/videos/the-krakatoa-volcano#the-krakatoa-volcano"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hyperlink" Target="http://en.wikipedia.org/wiki/Matrilineality" TargetMode="External"/><Relationship Id="rId4" Type="http://schemas.openxmlformats.org/officeDocument/2006/relationships/hyperlink" Target="http://en.wikipedia.org/wiki/Mitochondrial_Eve" TargetMode="External"/><Relationship Id="rId5" Type="http://schemas.openxmlformats.org/officeDocument/2006/relationships/hyperlink" Target="http://en.wikipedia.org/wiki/Patrilineality" TargetMode="External"/><Relationship Id="rId6" Type="http://schemas.openxmlformats.org/officeDocument/2006/relationships/hyperlink" Target="http://en.wikipedia.org/wiki/Y-chromosomal_Adam"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hyperlink" Target="http://www.armageddononline.org/lake-toba.html" TargetMode="External"/><Relationship Id="rId4" Type="http://schemas.openxmlformats.org/officeDocument/2006/relationships/hyperlink" Target="http://www.livescience.com/29130-toba-supervolcano-effects.html"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3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hyperlink" Target="http://en.wikipedia.org/wiki/Mammal" TargetMode="External"/><Relationship Id="rId11" Type="http://schemas.openxmlformats.org/officeDocument/2006/relationships/image" Target="../media/image15.png"/><Relationship Id="rId10" Type="http://schemas.openxmlformats.org/officeDocument/2006/relationships/hyperlink" Target="http://en.wikipedia.org/wiki/Equatorial_belt" TargetMode="External"/><Relationship Id="rId9" Type="http://schemas.openxmlformats.org/officeDocument/2006/relationships/hyperlink" Target="http://en.wikipedia.org/wiki/Forest" TargetMode="External"/><Relationship Id="rId5" Type="http://schemas.openxmlformats.org/officeDocument/2006/relationships/hyperlink" Target="http://en.wikipedia.org/wiki/Evolution" TargetMode="External"/><Relationship Id="rId6" Type="http://schemas.openxmlformats.org/officeDocument/2006/relationships/hyperlink" Target="http://en.wikipedia.org/wiki/Ecosystem" TargetMode="External"/><Relationship Id="rId7" Type="http://schemas.openxmlformats.org/officeDocument/2006/relationships/hyperlink" Target="http://en.wikipedia.org/wiki/Grassland" TargetMode="External"/><Relationship Id="rId8" Type="http://schemas.openxmlformats.org/officeDocument/2006/relationships/hyperlink" Target="http://en.wikipedia.org/wiki/Tropical" TargetMode="External"/></Relationships>
</file>

<file path=ppt/slides/_rels/slide9.xml.rels><?xml version="1.0" encoding="UTF-8" standalone="yes"?><Relationships xmlns="http://schemas.openxmlformats.org/package/2006/relationships"><Relationship Id="rId11" Type="http://schemas.openxmlformats.org/officeDocument/2006/relationships/hyperlink" Target="http://en.wikipedia.org/wiki/Arid" TargetMode="External"/><Relationship Id="rId10" Type="http://schemas.openxmlformats.org/officeDocument/2006/relationships/hyperlink" Target="http://en.wikipedia.org/wiki/Laurentide_ice_sheet" TargetMode="External"/><Relationship Id="rId13" Type="http://schemas.openxmlformats.org/officeDocument/2006/relationships/hyperlink" Target="http://gsa.confex.com/gsa/2001NE/finalprogram/abstract_2566.htm" TargetMode="External"/><Relationship Id="rId12" Type="http://schemas.openxmlformats.org/officeDocument/2006/relationships/hyperlink" Target="http://en.wikipedia.org/wiki/Arctic_Ocean" TargetMode="External"/><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2.png"/><Relationship Id="rId9" Type="http://schemas.openxmlformats.org/officeDocument/2006/relationships/hyperlink" Target="http://en.wikipedia.org/wiki/Arctic_Ocean" TargetMode="External"/><Relationship Id="rId14" Type="http://schemas.openxmlformats.org/officeDocument/2006/relationships/hyperlink" Target="http://books.google.com/books?id=g226StJJ4ngC&amp;pg=PA377&amp;dq=glacier+thickness+22,000+years+ago&amp;hl=en&amp;sa=X&amp;ei=J9a8UPaZO4aCyAG4q4HgCA&amp;ved=0CDAQ6AEwAA#v=onepage&amp;q=glacier%20thickness%2022%2C000%20years%20ago&amp;f=false" TargetMode="External"/><Relationship Id="rId5" Type="http://schemas.openxmlformats.org/officeDocument/2006/relationships/hyperlink" Target="http://en.wikipedia.org/wiki/Last_glacial_period" TargetMode="External"/><Relationship Id="rId6" Type="http://schemas.openxmlformats.org/officeDocument/2006/relationships/hyperlink" Target="http://en.wikipedia.org/wiki/Holocene" TargetMode="External"/><Relationship Id="rId7" Type="http://schemas.openxmlformats.org/officeDocument/2006/relationships/hyperlink" Target="http://en.wikipedia.org/wiki/Last_Glacial_Maximum" TargetMode="External"/><Relationship Id="rId8" Type="http://schemas.openxmlformats.org/officeDocument/2006/relationships/hyperlink" Target="http://en.wikipedia.org/wiki/Glaciation"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2" name="Shape 22"/>
        <p:cNvGrpSpPr/>
        <p:nvPr/>
      </p:nvGrpSpPr>
      <p:grpSpPr>
        <a:xfrm>
          <a:off x="0" y="0"/>
          <a:ext cx="0" cy="0"/>
          <a:chOff x="0" y="0"/>
          <a:chExt cx="0" cy="0"/>
        </a:xfrm>
      </p:grpSpPr>
      <p:sp>
        <p:nvSpPr>
          <p:cNvPr id="23" name="Shape 23"/>
          <p:cNvSpPr txBox="1"/>
          <p:nvPr>
            <p:ph type="ctrTitle"/>
          </p:nvPr>
        </p:nvSpPr>
        <p:spPr>
          <a:xfrm>
            <a:off x="710125" y="3267650"/>
            <a:ext cx="8903100" cy="2643300"/>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i="1" lang="en-US" sz="4888">
                <a:solidFill>
                  <a:srgbClr val="3333CC"/>
                </a:solidFill>
                <a:latin typeface="Arial"/>
                <a:ea typeface="Arial"/>
                <a:cs typeface="Arial"/>
                <a:sym typeface="Arial"/>
              </a:rPr>
              <a:t>Chapter 14 </a:t>
            </a:r>
          </a:p>
          <a:p>
            <a:pPr indent="0" lvl="0" marL="0" marR="0" rtl="0" algn="ctr">
              <a:lnSpc>
                <a:spcPct val="119886"/>
              </a:lnSpc>
              <a:spcBef>
                <a:spcPts val="0"/>
              </a:spcBef>
              <a:spcAft>
                <a:spcPts val="0"/>
              </a:spcAft>
              <a:buNone/>
            </a:pPr>
            <a:r>
              <a:rPr b="1" i="1" lang="en-US" sz="4888">
                <a:solidFill>
                  <a:srgbClr val="3333CC"/>
                </a:solidFill>
              </a:rPr>
              <a:t>Catastrophic Climate Events</a:t>
            </a:r>
            <a:br>
              <a:rPr b="1" i="1" lang="en-US" sz="4888">
                <a:solidFill>
                  <a:srgbClr val="3333CC"/>
                </a:solidFill>
                <a:latin typeface="Arial"/>
                <a:ea typeface="Arial"/>
                <a:cs typeface="Arial"/>
                <a:sym typeface="Arial"/>
              </a:rPr>
            </a:br>
            <a:r>
              <a:rPr b="1" i="1" lang="en-US" sz="4888">
                <a:solidFill>
                  <a:srgbClr val="3333CC"/>
                </a:solidFill>
                <a:latin typeface="Arial"/>
                <a:ea typeface="Arial"/>
                <a:cs typeface="Arial"/>
                <a:sym typeface="Arial"/>
              </a:rPr>
              <a:t>The Internal Processes </a:t>
            </a:r>
          </a:p>
        </p:txBody>
      </p:sp>
      <p:sp>
        <p:nvSpPr>
          <p:cNvPr id="24" name="Shape 24"/>
          <p:cNvSpPr txBox="1"/>
          <p:nvPr>
            <p:ph idx="1" type="subTitle"/>
          </p:nvPr>
        </p:nvSpPr>
        <p:spPr>
          <a:xfrm>
            <a:off x="2811625" y="4917700"/>
            <a:ext cx="6281550" cy="1462600"/>
          </a:xfrm>
          <a:prstGeom prst="rect">
            <a:avLst/>
          </a:prstGeom>
          <a:noFill/>
          <a:ln>
            <a:noFill/>
          </a:ln>
        </p:spPr>
        <p:txBody>
          <a:bodyPr anchorCtr="0" anchor="t" bIns="38100" lIns="38100" rIns="38100" wrap="square" tIns="38100">
            <a:noAutofit/>
          </a:bodyPr>
          <a:lstStyle/>
          <a:p>
            <a:pPr indent="0" lvl="0" marL="0" marR="0" algn="ctr">
              <a:lnSpc>
                <a:spcPct val="120000"/>
              </a:lnSpc>
              <a:spcBef>
                <a:spcPts val="396"/>
              </a:spcBef>
              <a:spcAft>
                <a:spcPts val="0"/>
              </a:spcAft>
              <a:buNone/>
            </a:pPr>
            <a:r>
              <a:t/>
            </a:r>
            <a:endParaRPr b="1" sz="2222">
              <a:solidFill>
                <a:srgbClr val="3333CC"/>
              </a:solidFill>
              <a:latin typeface="Arial"/>
              <a:ea typeface="Arial"/>
              <a:cs typeface="Arial"/>
              <a:sym typeface="Arial"/>
            </a:endParaRPr>
          </a:p>
          <a:p>
            <a:pPr indent="0" lvl="0" marL="0" marR="0" algn="ctr">
              <a:lnSpc>
                <a:spcPct val="119791"/>
              </a:lnSpc>
              <a:spcBef>
                <a:spcPts val="479"/>
              </a:spcBef>
              <a:spcAft>
                <a:spcPts val="0"/>
              </a:spcAft>
              <a:buNone/>
            </a:pPr>
            <a:r>
              <a:t/>
            </a:r>
            <a:endParaRPr b="1" sz="2666">
              <a:solidFill>
                <a:srgbClr val="3333CC"/>
              </a:solidFill>
              <a:latin typeface="Arial"/>
              <a:ea typeface="Arial"/>
              <a:cs typeface="Arial"/>
              <a:sym typeface="Arial"/>
            </a:endParaRPr>
          </a:p>
          <a:p>
            <a:pPr indent="0" lvl="0" marL="0" marR="0" algn="ctr">
              <a:lnSpc>
                <a:spcPct val="119921"/>
              </a:lnSpc>
              <a:spcBef>
                <a:spcPts val="635"/>
              </a:spcBef>
              <a:spcAft>
                <a:spcPts val="0"/>
              </a:spcAft>
              <a:buNone/>
            </a:pPr>
            <a:r>
              <a:t/>
            </a:r>
            <a:endParaRPr b="1" sz="3555">
              <a:solidFill>
                <a:srgbClr val="3333CC"/>
              </a:solidFill>
              <a:latin typeface="Arial"/>
              <a:ea typeface="Arial"/>
              <a:cs typeface="Arial"/>
              <a:sym typeface="Arial"/>
            </a:endParaRPr>
          </a:p>
        </p:txBody>
      </p:sp>
      <p:pic>
        <p:nvPicPr>
          <p:cNvPr id="25" name="Shape 25"/>
          <p:cNvPicPr preferRelativeResize="0"/>
          <p:nvPr/>
        </p:nvPicPr>
        <p:blipFill>
          <a:blip r:embed="rId4">
            <a:alphaModFix/>
          </a:blip>
          <a:stretch>
            <a:fillRect/>
          </a:stretch>
        </p:blipFill>
        <p:spPr>
          <a:xfrm>
            <a:off x="-3525" y="2155900"/>
            <a:ext cx="2065600" cy="18428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 name="Shape 82"/>
        <p:cNvGrpSpPr/>
        <p:nvPr/>
      </p:nvGrpSpPr>
      <p:grpSpPr>
        <a:xfrm>
          <a:off x="0" y="0"/>
          <a:ext cx="0" cy="0"/>
          <a:chOff x="0" y="0"/>
          <a:chExt cx="0" cy="0"/>
        </a:xfrm>
      </p:grpSpPr>
      <p:pic>
        <p:nvPicPr>
          <p:cNvPr id="83" name="Shape 83"/>
          <p:cNvPicPr preferRelativeResize="0"/>
          <p:nvPr/>
        </p:nvPicPr>
        <p:blipFill>
          <a:blip r:embed="rId3">
            <a:alphaModFix/>
          </a:blip>
          <a:stretch>
            <a:fillRect/>
          </a:stretch>
        </p:blipFill>
        <p:spPr>
          <a:xfrm>
            <a:off x="3043000" y="0"/>
            <a:ext cx="7117350" cy="4362900"/>
          </a:xfrm>
          <a:prstGeom prst="rect">
            <a:avLst/>
          </a:prstGeom>
          <a:noFill/>
          <a:ln>
            <a:noFill/>
          </a:ln>
        </p:spPr>
      </p:pic>
      <p:sp>
        <p:nvSpPr>
          <p:cNvPr id="84" name="Shape 84"/>
          <p:cNvSpPr txBox="1"/>
          <p:nvPr/>
        </p:nvSpPr>
        <p:spPr>
          <a:xfrm>
            <a:off x="0" y="2917650"/>
            <a:ext cx="5940600" cy="4597800"/>
          </a:xfrm>
          <a:prstGeom prst="rect">
            <a:avLst/>
          </a:prstGeom>
          <a:noFill/>
          <a:ln>
            <a:noFill/>
          </a:ln>
        </p:spPr>
        <p:txBody>
          <a:bodyPr anchorCtr="0" anchor="t" bIns="91425" lIns="91425" rIns="91425" wrap="square" tIns="91425">
            <a:noAutofit/>
          </a:bodyPr>
          <a:lstStyle/>
          <a:p>
            <a:pPr indent="-342900" lvl="0" marL="457200" rtl="0">
              <a:spcBef>
                <a:spcPts val="0"/>
              </a:spcBef>
              <a:buSzPts val="1800"/>
              <a:buChar char="●"/>
            </a:pPr>
            <a:r>
              <a:rPr lang="en-US" sz="1800">
                <a:solidFill>
                  <a:schemeClr val="dk1"/>
                </a:solidFill>
                <a:highlight>
                  <a:srgbClr val="FFFFFF"/>
                </a:highlight>
              </a:rPr>
              <a:t>Ice cores are used to obtain a high resolution record of recent glaciation. It confirms the chronology of the marine isotopic stages. </a:t>
            </a:r>
          </a:p>
          <a:p>
            <a:pPr indent="0" lvl="0" marL="0" rtl="0">
              <a:spcBef>
                <a:spcPts val="0"/>
              </a:spcBef>
              <a:buNone/>
            </a:pPr>
            <a:r>
              <a:t/>
            </a:r>
            <a:endParaRPr sz="1800">
              <a:solidFill>
                <a:schemeClr val="dk1"/>
              </a:solidFill>
              <a:highlight>
                <a:srgbClr val="FFFFFF"/>
              </a:highlight>
            </a:endParaRPr>
          </a:p>
          <a:p>
            <a:pPr indent="-342900" lvl="0" marL="457200" rtl="0">
              <a:spcBef>
                <a:spcPts val="0"/>
              </a:spcBef>
              <a:buSzPts val="1800"/>
              <a:buChar char="●"/>
            </a:pPr>
            <a:r>
              <a:rPr lang="en-US" sz="1800">
                <a:solidFill>
                  <a:schemeClr val="dk1"/>
                </a:solidFill>
                <a:highlight>
                  <a:srgbClr val="FFFFFF"/>
                </a:highlight>
              </a:rPr>
              <a:t>Ice core data shows that the last 400,000 years have consisted of short interglacials (10,000 to 30,000 years) as warm as the present, alternated with much longer (70,000 to 120,000 years) glacials that are substantially colder than present. </a:t>
            </a:r>
          </a:p>
          <a:p>
            <a:pPr indent="0" lvl="0" marL="0" rtl="0">
              <a:spcBef>
                <a:spcPts val="0"/>
              </a:spcBef>
              <a:buNone/>
            </a:pPr>
            <a:r>
              <a:t/>
            </a:r>
            <a:endParaRPr sz="1800">
              <a:solidFill>
                <a:schemeClr val="dk1"/>
              </a:solidFill>
              <a:highlight>
                <a:srgbClr val="FFFFFF"/>
              </a:highlight>
            </a:endParaRPr>
          </a:p>
          <a:p>
            <a:pPr indent="-342900" lvl="0" marL="457200">
              <a:spcBef>
                <a:spcPts val="0"/>
              </a:spcBef>
              <a:buSzPts val="1800"/>
              <a:buChar char="●"/>
            </a:pPr>
            <a:r>
              <a:rPr lang="en-US" sz="1800">
                <a:solidFill>
                  <a:schemeClr val="dk1"/>
                </a:solidFill>
                <a:highlight>
                  <a:srgbClr val="FFFFFF"/>
                </a:highlight>
              </a:rPr>
              <a:t>The new </a:t>
            </a:r>
            <a:r>
              <a:rPr lang="en-US" sz="1800">
                <a:solidFill>
                  <a:srgbClr val="0B0080"/>
                </a:solidFill>
                <a:highlight>
                  <a:srgbClr val="FFFFFF"/>
                </a:highlight>
                <a:hlinkClick r:id="rId4"/>
              </a:rPr>
              <a:t>EPICA</a:t>
            </a:r>
            <a:r>
              <a:rPr lang="en-US" sz="1800">
                <a:solidFill>
                  <a:schemeClr val="dk1"/>
                </a:solidFill>
                <a:highlight>
                  <a:srgbClr val="FFFFFF"/>
                </a:highlight>
              </a:rPr>
              <a:t> Antarctic ice core has revealed that between 400,000 and 780,000 years ago, interglacials occupied a considerably larger proportion of each glacial/interglacial cycle, but were not as warm as subsequent interglacials.</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pic>
        <p:nvPicPr>
          <p:cNvPr id="89" name="Shape 89"/>
          <p:cNvPicPr preferRelativeResize="0"/>
          <p:nvPr/>
        </p:nvPicPr>
        <p:blipFill>
          <a:blip r:embed="rId3">
            <a:alphaModFix/>
          </a:blip>
          <a:stretch>
            <a:fillRect/>
          </a:stretch>
        </p:blipFill>
        <p:spPr>
          <a:xfrm>
            <a:off x="350" y="0"/>
            <a:ext cx="10160000" cy="622802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pic>
        <p:nvPicPr>
          <p:cNvPr descr="127.jpg" id="94" name="Shape 94"/>
          <p:cNvPicPr preferRelativeResize="0"/>
          <p:nvPr/>
        </p:nvPicPr>
        <p:blipFill>
          <a:blip r:embed="rId3">
            <a:alphaModFix/>
          </a:blip>
          <a:stretch>
            <a:fillRect/>
          </a:stretch>
        </p:blipFill>
        <p:spPr>
          <a:xfrm>
            <a:off x="1561292" y="30225"/>
            <a:ext cx="7239633" cy="76200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pic>
        <p:nvPicPr>
          <p:cNvPr id="99" name="Shape 99"/>
          <p:cNvPicPr preferRelativeResize="0"/>
          <p:nvPr/>
        </p:nvPicPr>
        <p:blipFill>
          <a:blip r:embed="rId3">
            <a:alphaModFix/>
          </a:blip>
          <a:stretch>
            <a:fillRect/>
          </a:stretch>
        </p:blipFill>
        <p:spPr>
          <a:xfrm>
            <a:off x="71450" y="2444726"/>
            <a:ext cx="10088700" cy="5111899"/>
          </a:xfrm>
          <a:prstGeom prst="rect">
            <a:avLst/>
          </a:prstGeom>
          <a:noFill/>
          <a:ln>
            <a:noFill/>
          </a:ln>
        </p:spPr>
      </p:pic>
      <p:sp>
        <p:nvSpPr>
          <p:cNvPr id="100" name="Shape 100"/>
          <p:cNvSpPr/>
          <p:nvPr/>
        </p:nvSpPr>
        <p:spPr>
          <a:xfrm>
            <a:off x="-225550" y="1577262"/>
            <a:ext cx="10969775" cy="5672175"/>
          </a:xfrm>
          <a:custGeom>
            <a:pathLst>
              <a:path extrusionOk="0" h="226887" w="438791">
                <a:moveTo>
                  <a:pt x="0" y="226244"/>
                </a:moveTo>
                <a:cubicBezTo>
                  <a:pt x="41348" y="188546"/>
                  <a:pt x="178217" y="3795"/>
                  <a:pt x="248093" y="61"/>
                </a:cubicBezTo>
                <a:cubicBezTo>
                  <a:pt x="317968" y="-3673"/>
                  <a:pt x="387780" y="166440"/>
                  <a:pt x="419253" y="203840"/>
                </a:cubicBezTo>
                <a:cubicBezTo>
                  <a:pt x="450725" y="241240"/>
                  <a:pt x="433982" y="221024"/>
                  <a:pt x="436928" y="224461"/>
                </a:cubicBezTo>
              </a:path>
            </a:pathLst>
          </a:custGeom>
          <a:noFill/>
          <a:ln cap="flat" cmpd="sng" w="28575">
            <a:solidFill>
              <a:srgbClr val="A4C2F4"/>
            </a:solidFill>
            <a:prstDash val="solid"/>
            <a:round/>
            <a:headEnd len="lg" w="lg" type="none"/>
            <a:tailEnd len="lg" w="lg" type="none"/>
          </a:ln>
        </p:spPr>
      </p:sp>
      <p:sp>
        <p:nvSpPr>
          <p:cNvPr id="101" name="Shape 101"/>
          <p:cNvSpPr txBox="1"/>
          <p:nvPr/>
        </p:nvSpPr>
        <p:spPr>
          <a:xfrm>
            <a:off x="71450" y="103175"/>
            <a:ext cx="10088700" cy="1021500"/>
          </a:xfrm>
          <a:prstGeom prst="rect">
            <a:avLst/>
          </a:prstGeom>
          <a:noFill/>
          <a:ln>
            <a:noFill/>
          </a:ln>
        </p:spPr>
        <p:txBody>
          <a:bodyPr anchorCtr="0" anchor="t" bIns="91425" lIns="91425" rIns="91425" wrap="square" tIns="91425">
            <a:noAutofit/>
          </a:bodyPr>
          <a:lstStyle/>
          <a:p>
            <a:pPr indent="0" lvl="0" marL="0">
              <a:spcBef>
                <a:spcPts val="0"/>
              </a:spcBef>
              <a:buNone/>
            </a:pPr>
            <a:r>
              <a:rPr b="1" lang="en-US"/>
              <a:t>The idea that man-made pollution is responsible for global warming is not supported by historical fact.</a:t>
            </a:r>
            <a:r>
              <a:rPr lang="en-US"/>
              <a:t> The period known as the Holocene Maximum is a good example-- so-named because it was the hottest period in human history. The interesting thing is this period occurred approximately 7500 to 4000 years B.P. (before present)-- long before humans invented industrial pollution. </a:t>
            </a:r>
          </a:p>
          <a:p>
            <a:pPr indent="0" lvl="0" marL="0">
              <a:spcBef>
                <a:spcPts val="0"/>
              </a:spcBef>
              <a:buNone/>
            </a:pPr>
            <a:r>
              <a:rPr lang="en-US" u="sng">
                <a:solidFill>
                  <a:schemeClr val="hlink"/>
                </a:solidFill>
                <a:hlinkClick r:id="rId4"/>
              </a:rPr>
              <a:t>http://www.faculty.ucr.edu/~legneref/bronze/climate.htm</a:t>
            </a:r>
          </a:p>
          <a:p>
            <a:pPr indent="0" lvl="0" marL="0" rtl="0">
              <a:spcBef>
                <a:spcPts val="0"/>
              </a:spcBef>
              <a:buNone/>
            </a:pPr>
            <a:r>
              <a:t/>
            </a:r>
            <a:endParaRPr/>
          </a:p>
          <a:p>
            <a:pPr indent="0" lvl="0" marL="0">
              <a:spcBef>
                <a:spcPts val="0"/>
              </a:spcBef>
              <a:buNone/>
            </a:pPr>
            <a:r>
              <a:t/>
            </a:r>
            <a:endParaRPr>
              <a:highlight>
                <a:srgbClr val="FFFFFF"/>
              </a:highlight>
              <a:latin typeface="Times New Roman"/>
              <a:ea typeface="Times New Roman"/>
              <a:cs typeface="Times New Roman"/>
              <a:sym typeface="Times New Roman"/>
            </a:endParaRPr>
          </a:p>
        </p:txBody>
      </p:sp>
      <p:sp>
        <p:nvSpPr>
          <p:cNvPr id="102" name="Shape 102"/>
          <p:cNvSpPr/>
          <p:nvPr/>
        </p:nvSpPr>
        <p:spPr>
          <a:xfrm>
            <a:off x="4975700" y="3191950"/>
            <a:ext cx="500700" cy="1314300"/>
          </a:xfrm>
          <a:prstGeom prst="ellipse">
            <a:avLst/>
          </a:prstGeom>
          <a:noFill/>
          <a:ln cap="flat" cmpd="sng" w="9525">
            <a:solidFill>
              <a:srgbClr val="FF0000"/>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103" name="Shape 103"/>
          <p:cNvSpPr txBox="1"/>
          <p:nvPr/>
        </p:nvSpPr>
        <p:spPr>
          <a:xfrm>
            <a:off x="3207600" y="3332775"/>
            <a:ext cx="1861800" cy="594600"/>
          </a:xfrm>
          <a:prstGeom prst="rect">
            <a:avLst/>
          </a:prstGeom>
          <a:noFill/>
          <a:ln>
            <a:noFill/>
          </a:ln>
        </p:spPr>
        <p:txBody>
          <a:bodyPr anchorCtr="0" anchor="t" bIns="91425" lIns="91425" rIns="91425" wrap="square" tIns="91425">
            <a:noAutofit/>
          </a:bodyPr>
          <a:lstStyle/>
          <a:p>
            <a:pPr indent="-69850" lvl="0" marL="0">
              <a:spcBef>
                <a:spcPts val="0"/>
              </a:spcBef>
              <a:buClr>
                <a:schemeClr val="dk1"/>
              </a:buClr>
              <a:buSzPts val="1100"/>
              <a:buFont typeface="Arial"/>
              <a:buNone/>
            </a:pPr>
            <a:r>
              <a:rPr lang="en-US">
                <a:solidFill>
                  <a:srgbClr val="FF0000"/>
                </a:solidFill>
              </a:rPr>
              <a:t>Last Obliquity Maximus 8700 BCE</a:t>
            </a:r>
          </a:p>
        </p:txBody>
      </p:sp>
      <p:sp>
        <p:nvSpPr>
          <p:cNvPr id="104" name="Shape 104"/>
          <p:cNvSpPr/>
          <p:nvPr/>
        </p:nvSpPr>
        <p:spPr>
          <a:xfrm>
            <a:off x="5476400" y="4489925"/>
            <a:ext cx="500700" cy="1021500"/>
          </a:xfrm>
          <a:prstGeom prst="ellipse">
            <a:avLst/>
          </a:prstGeom>
          <a:noFill/>
          <a:ln cap="flat" cmpd="sng" w="28575">
            <a:solidFill>
              <a:srgbClr val="00FFFF"/>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105" name="Shape 105"/>
          <p:cNvSpPr txBox="1"/>
          <p:nvPr/>
        </p:nvSpPr>
        <p:spPr>
          <a:xfrm>
            <a:off x="4752575" y="5511750"/>
            <a:ext cx="5398200" cy="688500"/>
          </a:xfrm>
          <a:prstGeom prst="rect">
            <a:avLst/>
          </a:prstGeom>
          <a:noFill/>
          <a:ln>
            <a:noFill/>
          </a:ln>
        </p:spPr>
        <p:txBody>
          <a:bodyPr anchorCtr="0" anchor="t" bIns="91425" lIns="91425" rIns="91425" wrap="square" tIns="91425">
            <a:noAutofit/>
          </a:bodyPr>
          <a:lstStyle/>
          <a:p>
            <a:pPr indent="0" lvl="0" marL="0">
              <a:spcBef>
                <a:spcPts val="0"/>
              </a:spcBef>
              <a:buNone/>
            </a:pPr>
            <a:r>
              <a:rPr lang="en-US"/>
              <a:t>Mt Mazama; Crater Lake Oregon</a:t>
            </a:r>
          </a:p>
          <a:p>
            <a:pPr indent="0" lvl="0" marL="0">
              <a:spcBef>
                <a:spcPts val="0"/>
              </a:spcBef>
              <a:buNone/>
            </a:pPr>
            <a:r>
              <a:rPr lang="en-US" u="sng">
                <a:solidFill>
                  <a:srgbClr val="00FFFF"/>
                </a:solidFill>
                <a:hlinkClick r:id="rId5"/>
              </a:rPr>
              <a:t>http://elainemeinelsupkis.typepad.com/earth_news/2007/04/elaine_meinel_s_5.html</a:t>
            </a:r>
            <a:r>
              <a:rPr lang="en-US">
                <a:solidFill>
                  <a:srgbClr val="00FFFF"/>
                </a:solidFill>
              </a:rPr>
              <a:t> </a:t>
            </a:r>
          </a:p>
        </p:txBody>
      </p:sp>
      <p:sp>
        <p:nvSpPr>
          <p:cNvPr id="106" name="Shape 106"/>
          <p:cNvSpPr txBox="1"/>
          <p:nvPr/>
        </p:nvSpPr>
        <p:spPr>
          <a:xfrm>
            <a:off x="5312400" y="2863375"/>
            <a:ext cx="3942900" cy="391200"/>
          </a:xfrm>
          <a:prstGeom prst="rect">
            <a:avLst/>
          </a:prstGeom>
          <a:noFill/>
          <a:ln>
            <a:noFill/>
          </a:ln>
        </p:spPr>
        <p:txBody>
          <a:bodyPr anchorCtr="0" anchor="t" bIns="91425" lIns="91425" rIns="91425" wrap="square" tIns="91425">
            <a:noAutofit/>
          </a:bodyPr>
          <a:lstStyle/>
          <a:p>
            <a:pPr indent="0" lvl="0" marL="0">
              <a:spcBef>
                <a:spcPts val="0"/>
              </a:spcBef>
              <a:buNone/>
            </a:pPr>
            <a:r>
              <a:rPr lang="en-US"/>
              <a:t>Arctic Ocean ice free Greenland loses Glaciers</a:t>
            </a:r>
          </a:p>
        </p:txBody>
      </p:sp>
      <p:sp>
        <p:nvSpPr>
          <p:cNvPr id="107" name="Shape 107"/>
          <p:cNvSpPr/>
          <p:nvPr/>
        </p:nvSpPr>
        <p:spPr>
          <a:xfrm rot="2604875">
            <a:off x="3225331" y="4809661"/>
            <a:ext cx="1533453" cy="938623"/>
          </a:xfrm>
          <a:prstGeom prst="ellipse">
            <a:avLst/>
          </a:prstGeom>
          <a:noFill/>
          <a:ln cap="flat" cmpd="sng" w="9525">
            <a:solidFill>
              <a:srgbClr val="0000FF"/>
            </a:solidFill>
            <a:prstDash val="solid"/>
            <a:round/>
            <a:headEnd len="med" w="med" type="none"/>
            <a:tailEnd len="med" w="med" type="none"/>
          </a:ln>
        </p:spPr>
        <p:txBody>
          <a:bodyPr anchorCtr="0" anchor="ctr" bIns="91425" lIns="91425" rIns="91425" wrap="square" tIns="91425">
            <a:noAutofit/>
          </a:bodyPr>
          <a:lstStyle/>
          <a:p>
            <a:pPr indent="0" lvl="0" marL="0">
              <a:spcBef>
                <a:spcPts val="0"/>
              </a:spcBef>
              <a:buNone/>
            </a:pPr>
            <a:r>
              <a:t/>
            </a:r>
            <a:endParaRPr/>
          </a:p>
        </p:txBody>
      </p:sp>
      <p:sp>
        <p:nvSpPr>
          <p:cNvPr id="108" name="Shape 108"/>
          <p:cNvSpPr txBox="1"/>
          <p:nvPr/>
        </p:nvSpPr>
        <p:spPr>
          <a:xfrm>
            <a:off x="2941600" y="5732825"/>
            <a:ext cx="1596000" cy="469500"/>
          </a:xfrm>
          <a:prstGeom prst="rect">
            <a:avLst/>
          </a:prstGeom>
          <a:noFill/>
          <a:ln>
            <a:noFill/>
          </a:ln>
        </p:spPr>
        <p:txBody>
          <a:bodyPr anchorCtr="0" anchor="t" bIns="91425" lIns="91425" rIns="91425" wrap="square" tIns="91425">
            <a:noAutofit/>
          </a:bodyPr>
          <a:lstStyle/>
          <a:p>
            <a:pPr indent="0" lvl="0" marL="0">
              <a:spcBef>
                <a:spcPts val="0"/>
              </a:spcBef>
              <a:buNone/>
            </a:pPr>
            <a:r>
              <a:rPr lang="en-US"/>
              <a:t>Clovis Comet</a:t>
            </a:r>
          </a:p>
        </p:txBody>
      </p:sp>
      <p:sp>
        <p:nvSpPr>
          <p:cNvPr id="109" name="Shape 109"/>
          <p:cNvSpPr txBox="1"/>
          <p:nvPr/>
        </p:nvSpPr>
        <p:spPr>
          <a:xfrm>
            <a:off x="7088375" y="1562675"/>
            <a:ext cx="2931900" cy="391200"/>
          </a:xfrm>
          <a:prstGeom prst="rect">
            <a:avLst/>
          </a:prstGeom>
          <a:noFill/>
          <a:ln>
            <a:noFill/>
          </a:ln>
        </p:spPr>
        <p:txBody>
          <a:bodyPr anchorCtr="0" anchor="t" bIns="91425" lIns="91425" rIns="91425" wrap="square" tIns="91425">
            <a:noAutofit/>
          </a:bodyPr>
          <a:lstStyle/>
          <a:p>
            <a:pPr indent="0" lvl="0" marL="0">
              <a:spcBef>
                <a:spcPts val="0"/>
              </a:spcBef>
              <a:buNone/>
            </a:pPr>
            <a:r>
              <a:rPr lang="en-US"/>
              <a:t>Theoretical interglacial temp curve</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pic>
        <p:nvPicPr>
          <p:cNvPr descr="web1_ivanpah_solar_plant_web_2.jpg" id="114" name="Shape 114"/>
          <p:cNvPicPr preferRelativeResize="0"/>
          <p:nvPr/>
        </p:nvPicPr>
        <p:blipFill>
          <a:blip r:embed="rId3">
            <a:alphaModFix/>
          </a:blip>
          <a:stretch>
            <a:fillRect/>
          </a:stretch>
        </p:blipFill>
        <p:spPr>
          <a:xfrm>
            <a:off x="2032000" y="923925"/>
            <a:ext cx="6096000" cy="4095750"/>
          </a:xfrm>
          <a:prstGeom prst="rect">
            <a:avLst/>
          </a:prstGeom>
          <a:noFill/>
          <a:ln>
            <a:noFill/>
          </a:ln>
        </p:spPr>
      </p:pic>
      <p:sp>
        <p:nvSpPr>
          <p:cNvPr id="115" name="Shape 115"/>
          <p:cNvSpPr txBox="1"/>
          <p:nvPr/>
        </p:nvSpPr>
        <p:spPr>
          <a:xfrm>
            <a:off x="237625" y="205950"/>
            <a:ext cx="7287300" cy="111000"/>
          </a:xfrm>
          <a:prstGeom prst="rect">
            <a:avLst/>
          </a:prstGeom>
          <a:noFill/>
          <a:ln>
            <a:noFill/>
          </a:ln>
        </p:spPr>
        <p:txBody>
          <a:bodyPr anchorCtr="0" anchor="t" bIns="91425" lIns="91425" rIns="91425" wrap="square" tIns="91425">
            <a:noAutofit/>
          </a:bodyPr>
          <a:lstStyle/>
          <a:p>
            <a:pPr indent="0" lvl="0" marL="0" rtl="0">
              <a:spcBef>
                <a:spcPts val="0"/>
              </a:spcBef>
              <a:buNone/>
            </a:pPr>
            <a:r>
              <a:t/>
            </a:r>
            <a:endParaRPr/>
          </a:p>
        </p:txBody>
      </p:sp>
      <p:sp>
        <p:nvSpPr>
          <p:cNvPr id="116" name="Shape 116"/>
          <p:cNvSpPr txBox="1"/>
          <p:nvPr/>
        </p:nvSpPr>
        <p:spPr>
          <a:xfrm>
            <a:off x="253475" y="237625"/>
            <a:ext cx="3231900" cy="1188300"/>
          </a:xfrm>
          <a:prstGeom prst="rect">
            <a:avLst/>
          </a:prstGeom>
          <a:noFill/>
          <a:ln>
            <a:noFill/>
          </a:ln>
        </p:spPr>
        <p:txBody>
          <a:bodyPr anchorCtr="0" anchor="t" bIns="91425" lIns="91425" rIns="91425" wrap="square" tIns="91425">
            <a:noAutofit/>
          </a:bodyPr>
          <a:lstStyle/>
          <a:p>
            <a:pPr indent="0" lvl="0" marL="0" rtl="0">
              <a:spcBef>
                <a:spcPts val="0"/>
              </a:spcBef>
              <a:buNone/>
            </a:pPr>
            <a:r>
              <a:t/>
            </a:r>
            <a:endParaRPr/>
          </a:p>
        </p:txBody>
      </p:sp>
      <p:sp>
        <p:nvSpPr>
          <p:cNvPr id="117" name="Shape 117"/>
          <p:cNvSpPr txBox="1"/>
          <p:nvPr/>
        </p:nvSpPr>
        <p:spPr>
          <a:xfrm>
            <a:off x="158425" y="269325"/>
            <a:ext cx="9853500" cy="887100"/>
          </a:xfrm>
          <a:prstGeom prst="rect">
            <a:avLst/>
          </a:prstGeom>
          <a:noFill/>
          <a:ln>
            <a:noFill/>
          </a:ln>
        </p:spPr>
        <p:txBody>
          <a:bodyPr anchorCtr="0" anchor="t" bIns="91425" lIns="91425" rIns="91425" wrap="square" tIns="91425">
            <a:noAutofit/>
          </a:bodyPr>
          <a:lstStyle/>
          <a:p>
            <a:pPr indent="0" lvl="0" marL="0" rtl="0">
              <a:lnSpc>
                <a:spcPct val="115000"/>
              </a:lnSpc>
              <a:spcBef>
                <a:spcPts val="200"/>
              </a:spcBef>
              <a:spcAft>
                <a:spcPts val="800"/>
              </a:spcAft>
              <a:buNone/>
            </a:pPr>
            <a:r>
              <a:rPr b="1" lang="en-US" sz="2400">
                <a:solidFill>
                  <a:srgbClr val="333333"/>
                </a:solidFill>
                <a:highlight>
                  <a:srgbClr val="FFFFFF"/>
                </a:highlight>
                <a:latin typeface="Verdana"/>
                <a:ea typeface="Verdana"/>
                <a:cs typeface="Verdana"/>
                <a:sym typeface="Verdana"/>
              </a:rPr>
              <a:t>Giant Ivanpah solar plant south of Las Vegas falls short</a:t>
            </a:r>
          </a:p>
        </p:txBody>
      </p:sp>
      <p:sp>
        <p:nvSpPr>
          <p:cNvPr id="118" name="Shape 118"/>
          <p:cNvSpPr txBox="1"/>
          <p:nvPr/>
        </p:nvSpPr>
        <p:spPr>
          <a:xfrm>
            <a:off x="0" y="5212025"/>
            <a:ext cx="9917100" cy="2249700"/>
          </a:xfrm>
          <a:prstGeom prst="rect">
            <a:avLst/>
          </a:prstGeom>
          <a:noFill/>
          <a:ln>
            <a:noFill/>
          </a:ln>
        </p:spPr>
        <p:txBody>
          <a:bodyPr anchorCtr="0" anchor="ctr" bIns="91425" lIns="91425" rIns="91425" wrap="square" tIns="91425">
            <a:noAutofit/>
          </a:bodyPr>
          <a:lstStyle/>
          <a:p>
            <a:pPr indent="0" lvl="0" marL="0" rtl="0">
              <a:spcBef>
                <a:spcPts val="0"/>
              </a:spcBef>
              <a:buNone/>
            </a:pPr>
            <a:r>
              <a:rPr lang="en-US"/>
              <a:t>LOS ANGELES — The largest solar power plant of its type in the world — once promoted as a turning point in green energy — isn’t producing as much energy as planned.</a:t>
            </a:r>
          </a:p>
          <a:p>
            <a:pPr indent="0" lvl="0" marL="0" rtl="0">
              <a:spcBef>
                <a:spcPts val="0"/>
              </a:spcBef>
              <a:buNone/>
            </a:pPr>
            <a:r>
              <a:rPr lang="en-US"/>
              <a:t>One of the reasons is as basic as it gets: The sun isn’t shining as much as expected.</a:t>
            </a:r>
          </a:p>
          <a:p>
            <a:pPr indent="0" lvl="0" marL="0" rtl="0">
              <a:spcBef>
                <a:spcPts val="0"/>
              </a:spcBef>
              <a:buNone/>
            </a:pPr>
            <a:r>
              <a:rPr lang="en-US"/>
              <a:t>Sprawling across approximately 5 square miles of federal desert near the California-Nevada border south of Las Vegas, the Ivanpah Solar Electric Generating System opened in February, with operators saying it would produce enough electricity to power a city of 140,000 homes.</a:t>
            </a:r>
          </a:p>
          <a:p>
            <a:pPr indent="0" lvl="0" marL="0" rtl="0">
              <a:spcBef>
                <a:spcPts val="0"/>
              </a:spcBef>
              <a:buNone/>
            </a:pPr>
            <a:r>
              <a:rPr lang="en-US"/>
              <a:t>So far, however, the plant is producing about half of its expected annual output for 2014, according to calculations by the California Energy Commission.</a:t>
            </a:r>
          </a:p>
          <a:p>
            <a:pPr indent="0" lvl="0" marL="0" rtl="0">
              <a:spcBef>
                <a:spcPts val="0"/>
              </a:spcBef>
              <a:buNone/>
            </a:pPr>
            <a:r>
              <a:rPr lang="en-US"/>
              <a:t>It had been projected to produce its full capacity for eight hours a day, on average.</a:t>
            </a:r>
          </a:p>
          <a:p>
            <a:pPr indent="0" lvl="0" marL="0" rtl="0">
              <a:spcBef>
                <a:spcPts val="0"/>
              </a:spcBef>
              <a:buNone/>
            </a:pPr>
            <a:r>
              <a:rPr lang="en-US"/>
              <a:t>“Factors such as clouds, jet contrails and weather have had a greater impact on the plant than the owners anticipated,” the agency said in a statement.</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pic>
        <p:nvPicPr>
          <p:cNvPr id="123" name="Shape 123"/>
          <p:cNvPicPr preferRelativeResize="0"/>
          <p:nvPr/>
        </p:nvPicPr>
        <p:blipFill>
          <a:blip r:embed="rId3">
            <a:alphaModFix/>
          </a:blip>
          <a:stretch>
            <a:fillRect/>
          </a:stretch>
        </p:blipFill>
        <p:spPr>
          <a:xfrm>
            <a:off x="0" y="160510"/>
            <a:ext cx="10160002" cy="729898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pic>
        <p:nvPicPr>
          <p:cNvPr id="128" name="Shape 128"/>
          <p:cNvPicPr preferRelativeResize="0"/>
          <p:nvPr/>
        </p:nvPicPr>
        <p:blipFill>
          <a:blip r:embed="rId3">
            <a:alphaModFix/>
          </a:blip>
          <a:stretch>
            <a:fillRect/>
          </a:stretch>
        </p:blipFill>
        <p:spPr>
          <a:xfrm>
            <a:off x="3754550" y="2901700"/>
            <a:ext cx="6405600" cy="4718301"/>
          </a:xfrm>
          <a:prstGeom prst="rect">
            <a:avLst/>
          </a:prstGeom>
          <a:noFill/>
          <a:ln>
            <a:noFill/>
          </a:ln>
        </p:spPr>
      </p:pic>
      <p:sp>
        <p:nvSpPr>
          <p:cNvPr id="129" name="Shape 129"/>
          <p:cNvSpPr txBox="1"/>
          <p:nvPr/>
        </p:nvSpPr>
        <p:spPr>
          <a:xfrm>
            <a:off x="71450" y="617850"/>
            <a:ext cx="4015800" cy="7002000"/>
          </a:xfrm>
          <a:prstGeom prst="rect">
            <a:avLst/>
          </a:prstGeom>
          <a:noFill/>
          <a:ln>
            <a:noFill/>
          </a:ln>
        </p:spPr>
        <p:txBody>
          <a:bodyPr anchorCtr="0" anchor="t" bIns="91425" lIns="91425" rIns="91425" wrap="square" tIns="91425">
            <a:noAutofit/>
          </a:bodyPr>
          <a:lstStyle/>
          <a:p>
            <a:pPr indent="-69850" lvl="0" marL="0" rtl="0">
              <a:spcBef>
                <a:spcPts val="0"/>
              </a:spcBef>
              <a:buClr>
                <a:schemeClr val="dk1"/>
              </a:buClr>
              <a:buSzPts val="1100"/>
              <a:buFont typeface="Arial"/>
              <a:buNone/>
            </a:pPr>
            <a:r>
              <a:rPr b="1" lang="en-US"/>
              <a:t>Great Famine</a:t>
            </a:r>
          </a:p>
          <a:p>
            <a:pPr indent="-69850" lvl="0" marL="0" rtl="0">
              <a:spcBef>
                <a:spcPts val="0"/>
              </a:spcBef>
              <a:buClr>
                <a:schemeClr val="dk1"/>
              </a:buClr>
              <a:buSzPts val="1100"/>
              <a:buFont typeface="Arial"/>
              <a:buNone/>
            </a:pPr>
            <a:r>
              <a:rPr lang="en-US"/>
              <a:t>Beginning in the spring of 1315, cold weather and torrential rains decimated crops and livestock across Europe. Class warfare and political strife destabilized formerly prosperous countries as millions of people starved, setting the stage for the crises of the Late Middle Ages. According to reports, some </a:t>
            </a:r>
            <a:r>
              <a:rPr b="1" lang="en-US"/>
              <a:t>desperate Europeans resorted to cannibalism</a:t>
            </a:r>
            <a:r>
              <a:rPr lang="en-US"/>
              <a:t> during the so-called Great Famine, which persisted until the early 1320s.</a:t>
            </a:r>
          </a:p>
          <a:p>
            <a:pPr indent="-69850" lvl="0" marL="0" rtl="0">
              <a:spcBef>
                <a:spcPts val="0"/>
              </a:spcBef>
              <a:buClr>
                <a:schemeClr val="dk1"/>
              </a:buClr>
              <a:buSzPts val="1100"/>
              <a:buFont typeface="Arial"/>
              <a:buNone/>
            </a:pPr>
            <a:r>
              <a:rPr b="1" lang="en-US"/>
              <a:t>Black Death</a:t>
            </a:r>
          </a:p>
          <a:p>
            <a:pPr indent="0" lvl="0" marL="0" rtl="0">
              <a:spcBef>
                <a:spcPts val="0"/>
              </a:spcBef>
              <a:buNone/>
            </a:pPr>
            <a:r>
              <a:rPr lang="en-US"/>
              <a:t>Typically considered an outbreak of the bubonic plague, which is transmitted by rats and fleas, the Black Death wreaked havoc on Europe, North Africa and Central Asia in the mid-14th century. </a:t>
            </a:r>
            <a:r>
              <a:rPr b="1" lang="en-US"/>
              <a:t>It killed an estimated 75 million people, including 30 to 60 percent of Europe’s population.</a:t>
            </a:r>
            <a:r>
              <a:rPr lang="en-US"/>
              <a:t> Some experts have tied the outbreak to the food shortages of the Little Ice Age, which purportedly weakened human immune systems while allowing rats to flourish.</a:t>
            </a:r>
          </a:p>
          <a:p>
            <a:pPr indent="-69850" lvl="0" marL="0" rtl="0">
              <a:spcBef>
                <a:spcPts val="0"/>
              </a:spcBef>
              <a:buClr>
                <a:schemeClr val="dk1"/>
              </a:buClr>
              <a:buSzPts val="1100"/>
              <a:buFont typeface="Arial"/>
              <a:buNone/>
            </a:pPr>
            <a:r>
              <a:rPr b="1" lang="en-US"/>
              <a:t>Rise of the Potato</a:t>
            </a:r>
          </a:p>
          <a:p>
            <a:pPr indent="-69850" lvl="0" marL="0" rtl="0">
              <a:spcBef>
                <a:spcPts val="0"/>
              </a:spcBef>
              <a:buClr>
                <a:schemeClr val="dk1"/>
              </a:buClr>
              <a:buSzPts val="1100"/>
              <a:buFont typeface="Arial"/>
              <a:buNone/>
            </a:pPr>
            <a:r>
              <a:rPr lang="en-US"/>
              <a:t>When Spanish conquistadors first introduced the potato in the late 16th century, Europeans scoffed at the unfamiliar starch. In the mid-1700s, however, some countries began promoting the hardy tuber as an alternative to crops indigenous to the region, which often failed to withstand the Little Ice Age’s colder seasons. It soon caught on with farmers throughout Europe, particularly in Ireland.</a:t>
            </a:r>
          </a:p>
          <a:p>
            <a:pPr indent="0" lvl="0" marL="0" rtl="0">
              <a:spcBef>
                <a:spcPts val="0"/>
              </a:spcBef>
              <a:buNone/>
            </a:pPr>
            <a:r>
              <a:t/>
            </a:r>
            <a:endParaRPr>
              <a:highlight>
                <a:srgbClr val="FFFFFF"/>
              </a:highlight>
              <a:latin typeface="Times New Roman"/>
              <a:ea typeface="Times New Roman"/>
              <a:cs typeface="Times New Roman"/>
              <a:sym typeface="Times New Roman"/>
            </a:endParaRPr>
          </a:p>
        </p:txBody>
      </p:sp>
      <p:sp>
        <p:nvSpPr>
          <p:cNvPr id="130" name="Shape 130"/>
          <p:cNvSpPr txBox="1"/>
          <p:nvPr/>
        </p:nvSpPr>
        <p:spPr>
          <a:xfrm>
            <a:off x="79200" y="79200"/>
            <a:ext cx="9948900" cy="665400"/>
          </a:xfrm>
          <a:prstGeom prst="rect">
            <a:avLst/>
          </a:prstGeom>
          <a:noFill/>
          <a:ln>
            <a:noFill/>
          </a:ln>
        </p:spPr>
        <p:txBody>
          <a:bodyPr anchorCtr="0" anchor="t" bIns="91425" lIns="91425" rIns="91425" wrap="square" tIns="91425">
            <a:noAutofit/>
          </a:bodyPr>
          <a:lstStyle/>
          <a:p>
            <a:pPr indent="0" lvl="0" marL="0">
              <a:spcBef>
                <a:spcPts val="0"/>
              </a:spcBef>
              <a:buNone/>
            </a:pPr>
            <a:r>
              <a:rPr b="1" lang="en-US">
                <a:solidFill>
                  <a:schemeClr val="dk1"/>
                </a:solidFill>
              </a:rPr>
              <a:t>Was man really responsible for pulling the Earth out of the Little Ice Age with his industrial pollution? If so, this may be one of the greatest unheralded achievements of the Industrial Age!</a:t>
            </a:r>
            <a:r>
              <a:rPr lang="en-US">
                <a:solidFill>
                  <a:schemeClr val="dk1"/>
                </a:solidFill>
              </a:rPr>
              <a:t> </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Shape 135"/>
          <p:cNvSpPr txBox="1"/>
          <p:nvPr/>
        </p:nvSpPr>
        <p:spPr>
          <a:xfrm>
            <a:off x="359875" y="328575"/>
            <a:ext cx="9419400" cy="610200"/>
          </a:xfrm>
          <a:prstGeom prst="rect">
            <a:avLst/>
          </a:prstGeom>
          <a:noFill/>
          <a:ln>
            <a:noFill/>
          </a:ln>
        </p:spPr>
        <p:txBody>
          <a:bodyPr anchorCtr="0" anchor="t" bIns="91425" lIns="91425" rIns="91425" wrap="square" tIns="91425">
            <a:noAutofit/>
          </a:bodyPr>
          <a:lstStyle/>
          <a:p>
            <a:pPr indent="0" lvl="0" marL="0">
              <a:spcBef>
                <a:spcPts val="0"/>
              </a:spcBef>
              <a:buNone/>
            </a:pPr>
            <a:r>
              <a:rPr lang="en-US" sz="3000"/>
              <a:t>Little Ice Age proposed causes:</a:t>
            </a:r>
          </a:p>
        </p:txBody>
      </p:sp>
      <p:sp>
        <p:nvSpPr>
          <p:cNvPr id="136" name="Shape 136"/>
          <p:cNvSpPr txBox="1"/>
          <p:nvPr/>
        </p:nvSpPr>
        <p:spPr>
          <a:xfrm>
            <a:off x="266000" y="1236100"/>
            <a:ext cx="9544500" cy="2941500"/>
          </a:xfrm>
          <a:prstGeom prst="rect">
            <a:avLst/>
          </a:prstGeom>
          <a:noFill/>
          <a:ln>
            <a:noFill/>
          </a:ln>
        </p:spPr>
        <p:txBody>
          <a:bodyPr anchorCtr="0" anchor="t" bIns="91425" lIns="91425" rIns="91425" wrap="square" tIns="91425">
            <a:noAutofit/>
          </a:bodyPr>
          <a:lstStyle/>
          <a:p>
            <a:pPr indent="0" lvl="0" marL="0" rtl="0">
              <a:spcBef>
                <a:spcPts val="0"/>
              </a:spcBef>
              <a:buNone/>
            </a:pPr>
            <a:r>
              <a:rPr lang="en-US" sz="3000"/>
              <a:t>1300-1850 rough time zone</a:t>
            </a:r>
          </a:p>
          <a:p>
            <a:pPr indent="-419100" lvl="0" marL="457200" rtl="0">
              <a:spcBef>
                <a:spcPts val="0"/>
              </a:spcBef>
              <a:spcAft>
                <a:spcPts val="0"/>
              </a:spcAft>
              <a:buSzPts val="3000"/>
              <a:buAutoNum type="arabicPeriod"/>
            </a:pPr>
            <a:r>
              <a:rPr lang="en-US" sz="3000"/>
              <a:t>Sun goes into a weakened state of output</a:t>
            </a:r>
          </a:p>
          <a:p>
            <a:pPr indent="-419100" lvl="0" marL="457200" rtl="0">
              <a:spcBef>
                <a:spcPts val="0"/>
              </a:spcBef>
              <a:spcAft>
                <a:spcPts val="0"/>
              </a:spcAft>
              <a:buSzPts val="3000"/>
              <a:buAutoNum type="arabicPeriod"/>
            </a:pPr>
            <a:r>
              <a:rPr lang="en-US" sz="3000"/>
              <a:t>Earth has 500 years of exceptional </a:t>
            </a:r>
            <a:r>
              <a:rPr lang="en-US" sz="3000"/>
              <a:t>volcanism</a:t>
            </a:r>
          </a:p>
          <a:p>
            <a:pPr indent="-419100" lvl="0" marL="457200" rtl="0">
              <a:spcBef>
                <a:spcPts val="0"/>
              </a:spcBef>
              <a:spcAft>
                <a:spcPts val="0"/>
              </a:spcAft>
              <a:buSzPts val="3000"/>
              <a:buAutoNum type="arabicPeriod"/>
            </a:pPr>
            <a:r>
              <a:rPr lang="en-US" sz="3000"/>
              <a:t>Final episode is Tambora in 1816 leading to year without summer</a:t>
            </a:r>
          </a:p>
          <a:p>
            <a:pPr indent="-419100" lvl="0" marL="457200" rtl="0">
              <a:spcBef>
                <a:spcPts val="0"/>
              </a:spcBef>
              <a:buSzPts val="3000"/>
              <a:buAutoNum type="arabicPeriod"/>
            </a:pPr>
            <a:r>
              <a:rPr lang="en-US" sz="3000"/>
              <a:t>Oceanic conveyor belt current changes</a:t>
            </a:r>
          </a:p>
          <a:p>
            <a:pPr indent="0" lvl="0" marL="0" rtl="0">
              <a:spcBef>
                <a:spcPts val="0"/>
              </a:spcBef>
              <a:buNone/>
            </a:pPr>
            <a:r>
              <a:t/>
            </a:r>
            <a:endParaRPr sz="3000"/>
          </a:p>
          <a:p>
            <a:pPr indent="0" lvl="0" marL="0">
              <a:spcBef>
                <a:spcPts val="0"/>
              </a:spcBef>
              <a:buNone/>
            </a:pPr>
            <a:r>
              <a:t/>
            </a:r>
            <a:endParaRPr sz="3000"/>
          </a:p>
        </p:txBody>
      </p:sp>
      <p:sp>
        <p:nvSpPr>
          <p:cNvPr id="137" name="Shape 137"/>
          <p:cNvSpPr txBox="1"/>
          <p:nvPr/>
        </p:nvSpPr>
        <p:spPr>
          <a:xfrm>
            <a:off x="266000" y="4615800"/>
            <a:ext cx="9388200" cy="1267500"/>
          </a:xfrm>
          <a:prstGeom prst="rect">
            <a:avLst/>
          </a:prstGeom>
          <a:noFill/>
          <a:ln>
            <a:noFill/>
          </a:ln>
        </p:spPr>
        <p:txBody>
          <a:bodyPr anchorCtr="0" anchor="t" bIns="91425" lIns="91425" rIns="91425" wrap="square" tIns="91425">
            <a:noAutofit/>
          </a:bodyPr>
          <a:lstStyle/>
          <a:p>
            <a:pPr indent="0" lvl="0" marL="0" rtl="0">
              <a:spcBef>
                <a:spcPts val="0"/>
              </a:spcBef>
              <a:buNone/>
            </a:pPr>
            <a:r>
              <a:rPr lang="en-US" sz="3000"/>
              <a:t>Global warming due to CO2 = benefits?</a:t>
            </a:r>
          </a:p>
          <a:p>
            <a:pPr indent="0" lvl="0" marL="0" rtl="0">
              <a:spcBef>
                <a:spcPts val="0"/>
              </a:spcBef>
              <a:buNone/>
            </a:pPr>
            <a:r>
              <a:rPr lang="en-US" sz="3000"/>
              <a:t>If 1 thru 3 occurs then CO2 would offset the resulting cool down?</a:t>
            </a:r>
          </a:p>
          <a:p>
            <a:pPr indent="0" lvl="0" marL="0" rtl="0">
              <a:spcBef>
                <a:spcPts val="0"/>
              </a:spcBef>
              <a:buNone/>
            </a:pPr>
            <a:r>
              <a:t/>
            </a:r>
            <a:endParaRPr/>
          </a:p>
          <a:p>
            <a:pPr indent="0" lvl="0" marL="0">
              <a:spcBef>
                <a:spcPts val="0"/>
              </a:spcBef>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sp>
        <p:nvSpPr>
          <p:cNvPr id="142" name="Shape 142"/>
          <p:cNvSpPr txBox="1"/>
          <p:nvPr/>
        </p:nvSpPr>
        <p:spPr>
          <a:xfrm>
            <a:off x="221800" y="152400"/>
            <a:ext cx="9938100" cy="7467600"/>
          </a:xfrm>
          <a:prstGeom prst="rect">
            <a:avLst/>
          </a:prstGeom>
          <a:noFill/>
          <a:ln>
            <a:noFill/>
          </a:ln>
        </p:spPr>
        <p:txBody>
          <a:bodyPr anchorCtr="0" anchor="ctr" bIns="91425" lIns="91425" rIns="91425" wrap="square" tIns="91425">
            <a:noAutofit/>
          </a:bodyPr>
          <a:lstStyle/>
          <a:p>
            <a:pPr indent="0" lvl="0" marL="0" rtl="0">
              <a:spcBef>
                <a:spcPts val="0"/>
              </a:spcBef>
              <a:buNone/>
            </a:pPr>
            <a:r>
              <a:rPr lang="en-US" sz="1800"/>
              <a:t>The World's Carbon Dioxide Levels Just Set a Record High. Will We Ever Be Below It Again?</a:t>
            </a:r>
          </a:p>
          <a:p>
            <a:pPr indent="0" lvl="0" marL="0" rtl="0">
              <a:spcBef>
                <a:spcPts val="0"/>
              </a:spcBef>
              <a:buNone/>
            </a:pPr>
            <a:r>
              <a:rPr lang="en-US" sz="1200"/>
              <a:t> </a:t>
            </a:r>
          </a:p>
          <a:p>
            <a:pPr indent="0" lvl="0" marL="0" rtl="0">
              <a:spcBef>
                <a:spcPts val="0"/>
              </a:spcBef>
              <a:buNone/>
            </a:pPr>
            <a:r>
              <a:rPr lang="en-US" sz="1200"/>
              <a:t>By Philip Bump34 minutes ago</a:t>
            </a:r>
          </a:p>
          <a:p>
            <a:pPr indent="-228600" lvl="0" marL="457200" rtl="0">
              <a:spcBef>
                <a:spcPts val="0"/>
              </a:spcBef>
              <a:buSzPts val="1200"/>
              <a:buNone/>
            </a:pPr>
            <a:r>
              <a:t/>
            </a:r>
            <a:endParaRPr sz="1200"/>
          </a:p>
          <a:p>
            <a:pPr indent="0" lvl="0" marL="0" rtl="0">
              <a:spcBef>
                <a:spcPts val="0"/>
              </a:spcBef>
              <a:buNone/>
            </a:pPr>
            <a:r>
              <a:rPr lang="en-US" sz="1200"/>
              <a:t>For nearly every day of April, from every recording center around the world, the amount of carbon dioxide in the atmosphere was over 400 parts-per-million — and it's not clear if it will ever decrease.</a:t>
            </a:r>
          </a:p>
          <a:p>
            <a:pPr indent="0" lvl="0" marL="0" rtl="0">
              <a:spcBef>
                <a:spcPts val="0"/>
              </a:spcBef>
              <a:buNone/>
            </a:pPr>
            <a:r>
              <a:rPr lang="en-US" sz="1200"/>
              <a:t>Daily and weekly averages (</a:t>
            </a:r>
            <a:r>
              <a:rPr lang="en-US" sz="1200" u="sng">
                <a:solidFill>
                  <a:schemeClr val="hlink"/>
                </a:solidFill>
                <a:hlinkClick r:id="rId3"/>
              </a:rPr>
              <a:t>NOAA</a:t>
            </a:r>
            <a:r>
              <a:rPr lang="en-US" sz="1200"/>
              <a:t>)</a:t>
            </a:r>
          </a:p>
          <a:p>
            <a:pPr indent="0" lvl="0" marL="0" rtl="0">
              <a:spcBef>
                <a:spcPts val="0"/>
              </a:spcBef>
              <a:buNone/>
            </a:pPr>
            <a:r>
              <a:rPr lang="en-US" sz="1200"/>
              <a:t>April, as Slate's (excellent) climate reporter Eric Holthaus </a:t>
            </a:r>
            <a:r>
              <a:rPr lang="en-US" sz="1200" u="sng">
                <a:solidFill>
                  <a:schemeClr val="hlink"/>
                </a:solidFill>
                <a:hlinkClick r:id="rId4"/>
              </a:rPr>
              <a:t>wrote</a:t>
            </a:r>
            <a:r>
              <a:rPr lang="en-US" sz="1200"/>
              <a:t> on Thursday, is the first month in recorded history when the monthly average has topped 400. In fact, it's almost certainly the first time in </a:t>
            </a:r>
            <a:r>
              <a:rPr lang="en-US" sz="1200" u="sng">
                <a:solidFill>
                  <a:schemeClr val="hlink"/>
                </a:solidFill>
                <a:hlinkClick r:id="rId5"/>
              </a:rPr>
              <a:t>at least 800,000 years</a:t>
            </a:r>
            <a:r>
              <a:rPr lang="en-US" sz="1200"/>
              <a:t> that there has been as much atmospheric carbon dioxide as this. Not to mention all of the other warming gases in the atmosphere: methane, ozone, nitrous oxide. The more of those gases in the atmospheric blanket, the less heat that escapes into space.</a:t>
            </a:r>
          </a:p>
          <a:p>
            <a:pPr indent="0" lvl="0" marL="0" rtl="0">
              <a:spcBef>
                <a:spcPts val="0"/>
              </a:spcBef>
              <a:buNone/>
            </a:pPr>
            <a:r>
              <a:rPr lang="en-US" sz="1200"/>
              <a:t>The 400 ppm number is mostly symbolic, representing the trend more than anything. Holthaus links to a graph</a:t>
            </a:r>
            <a:r>
              <a:rPr lang="en-US" sz="1200" u="sng">
                <a:solidFill>
                  <a:schemeClr val="hlink"/>
                </a:solidFill>
                <a:hlinkClick r:id="rId6"/>
              </a:rPr>
              <a:t>from UC San Diego</a:t>
            </a:r>
            <a:r>
              <a:rPr lang="en-US" sz="1200"/>
              <a:t>. That vertical line at the far right isn't an axis, it's how CO2 levels have spiked since we started burning oil and coal.</a:t>
            </a:r>
          </a:p>
          <a:p>
            <a:pPr indent="0" lvl="0" marL="0" rtl="0">
              <a:spcBef>
                <a:spcPts val="0"/>
              </a:spcBef>
              <a:buNone/>
            </a:pPr>
            <a:r>
              <a:t/>
            </a:r>
            <a:endParaRPr sz="1200"/>
          </a:p>
          <a:p>
            <a:pPr indent="0" lvl="0" marL="0" rtl="0">
              <a:spcBef>
                <a:spcPts val="0"/>
              </a:spcBef>
              <a:buNone/>
            </a:pPr>
            <a:r>
              <a:rPr lang="en-US" sz="1200"/>
              <a:t>That's the trend. Passing 400 ppm by itself simply means we've seen a certain amount of warming. It's the passing that's important, not the number being passed.</a:t>
            </a:r>
          </a:p>
          <a:p>
            <a:pPr indent="0" lvl="0" marL="0" rtl="0">
              <a:spcBef>
                <a:spcPts val="0"/>
              </a:spcBef>
              <a:buNone/>
            </a:pPr>
            <a:r>
              <a:rPr lang="en-US" sz="1200"/>
              <a:t>In its </a:t>
            </a:r>
            <a:r>
              <a:rPr lang="en-US" sz="1200" u="sng">
                <a:solidFill>
                  <a:schemeClr val="hlink"/>
                </a:solidFill>
                <a:hlinkClick r:id="rId7"/>
              </a:rPr>
              <a:t>recently-released report</a:t>
            </a:r>
            <a:r>
              <a:rPr lang="en-US" sz="1200"/>
              <a:t> amalgamating climate science, the UN's Intergovernmental Panel on Climate Change made predictions of how climate change will evolve based on four carbon dioxide scenarios.</a:t>
            </a:r>
          </a:p>
          <a:p>
            <a:pPr indent="0" lvl="0" marL="0" rtl="0">
              <a:spcBef>
                <a:spcPts val="0"/>
              </a:spcBef>
              <a:buNone/>
            </a:pPr>
            <a:r>
              <a:t/>
            </a:r>
            <a:endParaRPr sz="1200"/>
          </a:p>
          <a:p>
            <a:pPr indent="0" lvl="0" marL="0" rtl="0">
              <a:spcBef>
                <a:spcPts val="0"/>
              </a:spcBef>
              <a:buNone/>
            </a:pPr>
            <a:r>
              <a:rPr lang="en-US" sz="1200"/>
              <a:t>.</a:t>
            </a:r>
          </a:p>
          <a:p>
            <a:pPr indent="0" lvl="0" marL="0" rtl="0">
              <a:spcBef>
                <a:spcPts val="0"/>
              </a:spcBef>
              <a:buNone/>
            </a:pPr>
            <a:r>
              <a:rPr lang="en-US" sz="1200"/>
              <a:t>That green path is the one that the UN and environmentalists and anyone else who is paying attention to climate change is hoping we'll take. (The red one, representing unchecked use of fossil fuels over the century, is essentially catastrophic.) But even on that path, we don't get below 400 ppm any time within the next 100 years. And that requires at least a significant and dramatic reduction in the use of oil and coal and probably the development of ways to extract carbon dioxide from the atmosphere.</a:t>
            </a:r>
          </a:p>
          <a:p>
            <a:pPr indent="0" lvl="0" marL="0" rtl="0">
              <a:spcBef>
                <a:spcPts val="0"/>
              </a:spcBef>
              <a:buNone/>
            </a:pPr>
            <a:r>
              <a:rPr lang="en-US" sz="1200"/>
              <a:t>The IPCC released </a:t>
            </a:r>
            <a:r>
              <a:rPr lang="en-US" sz="1200" u="sng">
                <a:solidFill>
                  <a:schemeClr val="hlink"/>
                </a:solidFill>
                <a:hlinkClick r:id="rId8"/>
              </a:rPr>
              <a:t>a follow-up report</a:t>
            </a:r>
            <a:r>
              <a:rPr lang="en-US" sz="1200"/>
              <a:t> describing the sorts of things the world needed to do to get on that green path. As Reuters </a:t>
            </a:r>
            <a:r>
              <a:rPr lang="en-US" sz="1200" u="sng">
                <a:solidFill>
                  <a:schemeClr val="hlink"/>
                </a:solidFill>
                <a:hlinkClick r:id="rId9"/>
              </a:rPr>
              <a:t>summarized it</a:t>
            </a:r>
            <a:r>
              <a:rPr lang="en-US" sz="1200"/>
              <a:t>, even reducing emissions and capturing carbon dioxide that's released from burning coal, any delay could still "force reliance on technologies to extract greenhouse gases from the air." </a:t>
            </a:r>
            <a:r>
              <a:rPr b="1" lang="en-US"/>
              <a:t>That could be as simple as planting many, many more trees.</a:t>
            </a:r>
            <a:r>
              <a:rPr lang="en-US" sz="1200"/>
              <a:t> It would likely need to be far more complex, and that would likely only halt the increase. That's if the plan happened, which recent politics suggest, isn't likely.</a:t>
            </a:r>
          </a:p>
          <a:p>
            <a:pPr indent="0" lvl="0" marL="0" rtl="0">
              <a:spcBef>
                <a:spcPts val="0"/>
              </a:spcBef>
              <a:buNone/>
            </a:pPr>
            <a:r>
              <a:rPr lang="en-US" sz="1200"/>
              <a:t>So will we ever drop back below 400 ppm? There's no reason to think so, at least not within the lifetimes of us or our children or their children or their children. The next time we pass 400 ppm, we'll be going the other direction, downward. If we ever start heading that direction at all.</a:t>
            </a:r>
          </a:p>
          <a:p>
            <a:pPr indent="0" lvl="0" marL="0" rtl="0">
              <a:spcBef>
                <a:spcPts val="0"/>
              </a:spcBef>
              <a:buNone/>
            </a:pPr>
            <a:r>
              <a:rPr lang="en-US" sz="1200"/>
              <a:t>This article was originally published at </a:t>
            </a:r>
            <a:r>
              <a:rPr lang="en-US" sz="1200" u="sng">
                <a:solidFill>
                  <a:schemeClr val="hlink"/>
                </a:solidFill>
                <a:hlinkClick r:id="rId10"/>
              </a:rPr>
              <a:t>http://www.thewire.com/politics/2014/05/will-the-worlds-carbon-dioxide-levels-ever-be-lower-than-the-record-we-just-set/361605/</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pic>
        <p:nvPicPr>
          <p:cNvPr id="147" name="Shape 147"/>
          <p:cNvPicPr preferRelativeResize="0"/>
          <p:nvPr/>
        </p:nvPicPr>
        <p:blipFill>
          <a:blip r:embed="rId3">
            <a:alphaModFix/>
          </a:blip>
          <a:stretch>
            <a:fillRect/>
          </a:stretch>
        </p:blipFill>
        <p:spPr>
          <a:xfrm>
            <a:off x="-122551" y="161100"/>
            <a:ext cx="10282550" cy="74589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 name="Shape 29"/>
        <p:cNvGrpSpPr/>
        <p:nvPr/>
      </p:nvGrpSpPr>
      <p:grpSpPr>
        <a:xfrm>
          <a:off x="0" y="0"/>
          <a:ext cx="0" cy="0"/>
          <a:chOff x="0" y="0"/>
          <a:chExt cx="0" cy="0"/>
        </a:xfrm>
      </p:grpSpPr>
      <p:pic>
        <p:nvPicPr>
          <p:cNvPr id="30" name="Shape 3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1" name="Shape 31"/>
          <p:cNvSpPr txBox="1"/>
          <p:nvPr>
            <p:ph type="title"/>
          </p:nvPr>
        </p:nvSpPr>
        <p:spPr>
          <a:xfrm>
            <a:off x="812800" y="91440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rPr>
              <a:t>COLD CLIMATIC EVENTS</a:t>
            </a: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Shape 152"/>
          <p:cNvSpPr txBox="1"/>
          <p:nvPr/>
        </p:nvSpPr>
        <p:spPr>
          <a:xfrm>
            <a:off x="4463675" y="-25400"/>
            <a:ext cx="5251200" cy="941400"/>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4933">
                <a:solidFill>
                  <a:srgbClr val="000000"/>
                </a:solidFill>
                <a:latin typeface="Arial"/>
                <a:ea typeface="Arial"/>
                <a:cs typeface="Arial"/>
                <a:sym typeface="Arial"/>
              </a:rPr>
              <a:t>22,000 yrs bp</a:t>
            </a:r>
          </a:p>
        </p:txBody>
      </p:sp>
      <p:pic>
        <p:nvPicPr>
          <p:cNvPr id="153" name="Shape 153"/>
          <p:cNvPicPr preferRelativeResize="0"/>
          <p:nvPr/>
        </p:nvPicPr>
        <p:blipFill>
          <a:blip r:embed="rId3">
            <a:alphaModFix/>
          </a:blip>
          <a:stretch>
            <a:fillRect/>
          </a:stretch>
        </p:blipFill>
        <p:spPr>
          <a:xfrm>
            <a:off x="1016000" y="939800"/>
            <a:ext cx="9144000" cy="5715000"/>
          </a:xfrm>
          <a:prstGeom prst="rect">
            <a:avLst/>
          </a:prstGeom>
          <a:noFill/>
          <a:ln>
            <a:noFill/>
          </a:ln>
        </p:spPr>
      </p:pic>
      <p:pic>
        <p:nvPicPr>
          <p:cNvPr id="154" name="Shape 154"/>
          <p:cNvPicPr preferRelativeResize="0"/>
          <p:nvPr/>
        </p:nvPicPr>
        <p:blipFill>
          <a:blip r:embed="rId4">
            <a:alphaModFix/>
          </a:blip>
          <a:stretch>
            <a:fillRect/>
          </a:stretch>
        </p:blipFill>
        <p:spPr>
          <a:xfrm>
            <a:off x="-3525" y="22300"/>
            <a:ext cx="4037675" cy="3602175"/>
          </a:xfrm>
          <a:prstGeom prst="rect">
            <a:avLst/>
          </a:prstGeom>
          <a:noFill/>
          <a:ln>
            <a:noFill/>
          </a:ln>
        </p:spPr>
      </p:pic>
      <p:sp>
        <p:nvSpPr>
          <p:cNvPr id="155" name="Shape 155"/>
          <p:cNvSpPr txBox="1"/>
          <p:nvPr/>
        </p:nvSpPr>
        <p:spPr>
          <a:xfrm>
            <a:off x="1117600" y="5994375"/>
            <a:ext cx="6500700" cy="699300"/>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3733">
                <a:solidFill>
                  <a:srgbClr val="000000"/>
                </a:solidFill>
                <a:highlight>
                  <a:srgbClr val="FFFFFF"/>
                </a:highlight>
                <a:latin typeface="Arial"/>
                <a:ea typeface="Arial"/>
                <a:cs typeface="Arial"/>
                <a:sym typeface="Arial"/>
              </a:rPr>
              <a:t>Empire State Building 1,454 ft</a:t>
            </a:r>
          </a:p>
        </p:txBody>
      </p:sp>
      <p:sp>
        <p:nvSpPr>
          <p:cNvPr id="156" name="Shape 156"/>
          <p:cNvSpPr txBox="1"/>
          <p:nvPr/>
        </p:nvSpPr>
        <p:spPr>
          <a:xfrm>
            <a:off x="42575" y="6654525"/>
            <a:ext cx="10160100" cy="1051500"/>
          </a:xfrm>
          <a:prstGeom prst="rect">
            <a:avLst/>
          </a:prstGeom>
          <a:noFill/>
          <a:ln>
            <a:noFill/>
          </a:ln>
        </p:spPr>
        <p:txBody>
          <a:bodyPr anchorCtr="0" anchor="ctr" bIns="91425" lIns="91425" rIns="91425" wrap="square" tIns="91425">
            <a:noAutofit/>
          </a:bodyPr>
          <a:lstStyle/>
          <a:p>
            <a:pPr indent="0" lvl="0" marL="0" rtl="0">
              <a:spcBef>
                <a:spcPts val="0"/>
              </a:spcBef>
              <a:buNone/>
            </a:pPr>
            <a:r>
              <a:rPr lang="en-US"/>
              <a:t>Lake Effect Snow:</a:t>
            </a:r>
          </a:p>
          <a:p>
            <a:pPr indent="0" lvl="0" marL="0" rtl="0">
              <a:spcBef>
                <a:spcPts val="0"/>
              </a:spcBef>
              <a:buNone/>
            </a:pPr>
            <a:r>
              <a:rPr lang="en-US"/>
              <a:t> </a:t>
            </a:r>
            <a:r>
              <a:rPr lang="en-US" u="sng">
                <a:solidFill>
                  <a:schemeClr val="hlink"/>
                </a:solidFill>
                <a:hlinkClick r:id="rId5"/>
              </a:rPr>
              <a:t>https://www.youtube.com/watch?v=KA9XNRHxKbg</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Shape 161"/>
          <p:cNvSpPr txBox="1"/>
          <p:nvPr/>
        </p:nvSpPr>
        <p:spPr>
          <a:xfrm>
            <a:off x="349250" y="238125"/>
            <a:ext cx="5968800" cy="1032000"/>
          </a:xfrm>
          <a:prstGeom prst="rect">
            <a:avLst/>
          </a:prstGeom>
          <a:noFill/>
          <a:ln>
            <a:noFill/>
          </a:ln>
        </p:spPr>
        <p:txBody>
          <a:bodyPr anchorCtr="0" anchor="t" bIns="91425" lIns="91425" rIns="91425" wrap="square" tIns="91425">
            <a:noAutofit/>
          </a:bodyPr>
          <a:lstStyle/>
          <a:p>
            <a:pPr indent="0" lvl="0" marL="0">
              <a:spcBef>
                <a:spcPts val="0"/>
              </a:spcBef>
              <a:buNone/>
            </a:pPr>
            <a:r>
              <a:rPr lang="en-US" sz="3000"/>
              <a:t>Climate classes 22000 yrs ago</a:t>
            </a:r>
          </a:p>
        </p:txBody>
      </p:sp>
      <p:pic>
        <p:nvPicPr>
          <p:cNvPr id="162" name="Shape 162"/>
          <p:cNvPicPr preferRelativeResize="0"/>
          <p:nvPr/>
        </p:nvPicPr>
        <p:blipFill>
          <a:blip r:embed="rId3">
            <a:alphaModFix/>
          </a:blip>
          <a:stretch>
            <a:fillRect/>
          </a:stretch>
        </p:blipFill>
        <p:spPr>
          <a:xfrm>
            <a:off x="0" y="1109650"/>
            <a:ext cx="10160000" cy="65103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pic>
        <p:nvPicPr>
          <p:cNvPr id="167" name="Shape 16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68" name="Shape 16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rPr>
              <a:t>Plate Tectonics</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pic>
        <p:nvPicPr>
          <p:cNvPr id="173" name="Shape 17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74" name="Shape 174"/>
          <p:cNvSpPr txBox="1"/>
          <p:nvPr>
            <p:ph type="title"/>
          </p:nvPr>
        </p:nvSpPr>
        <p:spPr>
          <a:xfrm>
            <a:off x="864300" y="1067150"/>
            <a:ext cx="8507700" cy="931800"/>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i="1" lang="en-US" sz="4888">
                <a:solidFill>
                  <a:srgbClr val="3333CC"/>
                </a:solidFill>
                <a:latin typeface="Arial"/>
                <a:ea typeface="Arial"/>
                <a:cs typeface="Arial"/>
                <a:sym typeface="Arial"/>
              </a:rPr>
              <a:t>Pangaea</a:t>
            </a:r>
          </a:p>
        </p:txBody>
      </p:sp>
      <p:sp>
        <p:nvSpPr>
          <p:cNvPr id="175" name="Shape 175"/>
          <p:cNvSpPr txBox="1"/>
          <p:nvPr>
            <p:ph idx="1" type="body"/>
          </p:nvPr>
        </p:nvSpPr>
        <p:spPr>
          <a:xfrm>
            <a:off x="627925" y="1913800"/>
            <a:ext cx="8743800" cy="4884600"/>
          </a:xfrm>
          <a:prstGeom prst="rect">
            <a:avLst/>
          </a:prstGeom>
          <a:noFill/>
          <a:ln>
            <a:noFill/>
          </a:ln>
        </p:spPr>
        <p:txBody>
          <a:bodyPr anchorCtr="0" anchor="t" bIns="38100" lIns="38100" rIns="38100" wrap="square" tIns="38100">
            <a:noAutofit/>
          </a:bodyPr>
          <a:lstStyle/>
          <a:p>
            <a:pPr indent="-191910" lvl="2" marL="1143000" marR="0" rtl="0" algn="l">
              <a:lnSpc>
                <a:spcPct val="120000"/>
              </a:lnSpc>
              <a:spcBef>
                <a:spcPts val="0"/>
              </a:spcBef>
              <a:spcAft>
                <a:spcPts val="0"/>
              </a:spcAft>
              <a:buClr>
                <a:srgbClr val="000000"/>
              </a:buClr>
              <a:buSzPts val="2222"/>
              <a:buChar char="■"/>
            </a:pPr>
            <a:r>
              <a:rPr lang="en-US" sz="2222">
                <a:solidFill>
                  <a:srgbClr val="000000"/>
                </a:solidFill>
                <a:latin typeface="Arial"/>
                <a:ea typeface="Arial"/>
                <a:cs typeface="Arial"/>
                <a:sym typeface="Arial"/>
              </a:rPr>
              <a:t>the massive supercontinent that Alfred Wegener postulated to have existed about 250 million years ago.</a:t>
            </a:r>
          </a:p>
          <a:p>
            <a:pPr indent="-191910" lvl="3" marL="1524000" marR="0" rtl="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Evidence includes remarkable number of close affinities of geologic features on both sides of Atlantic Ocean.</a:t>
            </a:r>
          </a:p>
          <a:p>
            <a:pPr indent="-191910" lvl="3" marL="1524000" marR="0" rtl="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Continental margins of subequatorial portions of Africa and South America fit together. </a:t>
            </a:r>
          </a:p>
          <a:p>
            <a:pPr indent="-191910" lvl="3" marL="1524000" marR="0" rtl="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Petrologic and paleontologic records on both sides of Atlantic show many distributions would be continuous if no ocean.</a:t>
            </a: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pic>
        <p:nvPicPr>
          <p:cNvPr id="180" name="Shape 18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81" name="Shape 181"/>
          <p:cNvSpPr txBox="1"/>
          <p:nvPr>
            <p:ph type="title"/>
          </p:nvPr>
        </p:nvSpPr>
        <p:spPr>
          <a:xfrm>
            <a:off x="864300" y="1067150"/>
            <a:ext cx="8507575" cy="854869"/>
          </a:xfrm>
          <a:prstGeom prst="rect">
            <a:avLst/>
          </a:prstGeom>
          <a:noFill/>
          <a:ln>
            <a:noFill/>
          </a:ln>
        </p:spPr>
        <p:txBody>
          <a:bodyPr anchorCtr="0" anchor="ctr" bIns="38100" lIns="38100" rIns="38100" wrap="square" tIns="38100">
            <a:noAutofit/>
          </a:bodyPr>
          <a:lstStyle/>
          <a:p>
            <a:pPr indent="0" lvl="0" marL="0" marR="0" algn="ctr">
              <a:lnSpc>
                <a:spcPct val="120000"/>
              </a:lnSpc>
              <a:spcBef>
                <a:spcPts val="0"/>
              </a:spcBef>
              <a:spcAft>
                <a:spcPts val="0"/>
              </a:spcAft>
              <a:buNone/>
            </a:pPr>
            <a:r>
              <a:rPr b="1" i="1" lang="en-US" sz="4444">
                <a:solidFill>
                  <a:srgbClr val="3333CC"/>
                </a:solidFill>
                <a:latin typeface="Arial"/>
                <a:ea typeface="Arial"/>
                <a:cs typeface="Arial"/>
                <a:sym typeface="Arial"/>
              </a:rPr>
              <a:t>Rigid Earth to Plate Tectonics</a:t>
            </a:r>
          </a:p>
        </p:txBody>
      </p:sp>
      <p:sp>
        <p:nvSpPr>
          <p:cNvPr id="182" name="Shape 182"/>
          <p:cNvSpPr txBox="1"/>
          <p:nvPr>
            <p:ph idx="1" type="body"/>
          </p:nvPr>
        </p:nvSpPr>
        <p:spPr>
          <a:xfrm>
            <a:off x="627925" y="1973775"/>
            <a:ext cx="8743950" cy="4824575"/>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b="1" lang="en-US" sz="3555">
                <a:solidFill>
                  <a:srgbClr val="000000"/>
                </a:solidFill>
                <a:latin typeface="Arial"/>
                <a:ea typeface="Arial"/>
                <a:cs typeface="Arial"/>
                <a:sym typeface="Arial"/>
              </a:rPr>
              <a:t>Questioning Theories of Rigid Earth</a:t>
            </a:r>
          </a:p>
          <a:p>
            <a:pPr indent="-276577" lvl="0" marL="381000" marR="0" algn="l">
              <a:lnSpc>
                <a:spcPct val="119921"/>
              </a:lnSpc>
              <a:spcBef>
                <a:spcPts val="635"/>
              </a:spcBef>
              <a:spcAft>
                <a:spcPts val="0"/>
              </a:spcAft>
              <a:buClr>
                <a:srgbClr val="000000"/>
              </a:buClr>
              <a:buSzPts val="3556"/>
              <a:buChar char="●"/>
            </a:pPr>
            <a:r>
              <a:rPr b="1" lang="en-US" sz="3555">
                <a:solidFill>
                  <a:srgbClr val="000000"/>
                </a:solidFill>
                <a:latin typeface="Arial"/>
                <a:ea typeface="Arial"/>
                <a:cs typeface="Arial"/>
                <a:sym typeface="Arial"/>
              </a:rPr>
              <a:t>Isostasy</a:t>
            </a:r>
          </a:p>
          <a:p>
            <a:pPr indent="-276577" lvl="0" marL="381000" marR="0" algn="l">
              <a:lnSpc>
                <a:spcPct val="119921"/>
              </a:lnSpc>
              <a:spcBef>
                <a:spcPts val="635"/>
              </a:spcBef>
              <a:spcAft>
                <a:spcPts val="0"/>
              </a:spcAft>
              <a:buClr>
                <a:srgbClr val="000000"/>
              </a:buClr>
              <a:buSzPts val="3556"/>
              <a:buChar char="●"/>
            </a:pPr>
            <a:r>
              <a:rPr b="1" lang="en-US" sz="3555">
                <a:solidFill>
                  <a:srgbClr val="000000"/>
                </a:solidFill>
                <a:latin typeface="Arial"/>
                <a:ea typeface="Arial"/>
                <a:cs typeface="Arial"/>
                <a:sym typeface="Arial"/>
              </a:rPr>
              <a:t>Continental Drift</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pic>
        <p:nvPicPr>
          <p:cNvPr id="187" name="Shape 18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88" name="Shape 18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Continental Drift: Pangaea</a:t>
            </a:r>
          </a:p>
        </p:txBody>
      </p:sp>
      <p:pic>
        <p:nvPicPr>
          <p:cNvPr id="189" name="Shape 189"/>
          <p:cNvPicPr preferRelativeResize="0"/>
          <p:nvPr/>
        </p:nvPicPr>
        <p:blipFill>
          <a:blip r:embed="rId4">
            <a:alphaModFix/>
          </a:blip>
          <a:stretch>
            <a:fillRect/>
          </a:stretch>
        </p:blipFill>
        <p:spPr>
          <a:xfrm>
            <a:off x="508000" y="1727175"/>
            <a:ext cx="9245550" cy="4817825"/>
          </a:xfrm>
          <a:prstGeom prst="rect">
            <a:avLst/>
          </a:prstGeom>
          <a:noFill/>
          <a:ln>
            <a:noFill/>
          </a:ln>
        </p:spPr>
      </p:pic>
      <p:sp>
        <p:nvSpPr>
          <p:cNvPr id="190" name="Shape 190"/>
          <p:cNvSpPr txBox="1"/>
          <p:nvPr/>
        </p:nvSpPr>
        <p:spPr>
          <a:xfrm>
            <a:off x="406400" y="6509175"/>
            <a:ext cx="9342050" cy="899375"/>
          </a:xfrm>
          <a:prstGeom prst="rect">
            <a:avLst/>
          </a:prstGeom>
          <a:noFill/>
          <a:ln>
            <a:noFill/>
          </a:ln>
        </p:spPr>
        <p:txBody>
          <a:bodyPr anchorCtr="0" anchor="t" bIns="38100" lIns="38100" rIns="38100" wrap="square" tIns="38100">
            <a:noAutofit/>
          </a:bodyPr>
          <a:lstStyle/>
          <a:p>
            <a:pPr indent="0" lvl="0" marL="0" marR="0" rtl="0" algn="l">
              <a:lnSpc>
                <a:spcPct val="120000"/>
              </a:lnSpc>
              <a:spcBef>
                <a:spcPts val="0"/>
              </a:spcBef>
              <a:spcAft>
                <a:spcPts val="0"/>
              </a:spcAft>
              <a:buNone/>
            </a:pPr>
            <a:r>
              <a:rPr lang="en-US" sz="2222">
                <a:solidFill>
                  <a:srgbClr val="000000"/>
                </a:solidFill>
                <a:latin typeface="Arial"/>
                <a:ea typeface="Arial"/>
                <a:cs typeface="Arial"/>
                <a:sym typeface="Arial"/>
              </a:rPr>
              <a:t>Was this the first time continents split?</a:t>
            </a:r>
          </a:p>
          <a:p>
            <a:pPr indent="0" lvl="0" marL="0" marR="0" rtl="0" algn="l">
              <a:lnSpc>
                <a:spcPct val="120000"/>
              </a:lnSpc>
              <a:spcBef>
                <a:spcPts val="0"/>
              </a:spcBef>
              <a:spcAft>
                <a:spcPts val="0"/>
              </a:spcAft>
              <a:buNone/>
            </a:pPr>
            <a:r>
              <a:rPr lang="en-US" sz="2169" u="sng">
                <a:solidFill>
                  <a:srgbClr val="0000FF"/>
                </a:solidFill>
                <a:latin typeface="Arial"/>
                <a:ea typeface="Arial"/>
                <a:cs typeface="Arial"/>
                <a:sym typeface="Arial"/>
                <a:hlinkClick r:id="rId5"/>
              </a:rPr>
              <a:t>http://www.youtube.com/watch?v=QDqskltCixA&amp;NR=1</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pic>
        <p:nvPicPr>
          <p:cNvPr id="195" name="Shape 19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96" name="Shape 196"/>
          <p:cNvSpPr txBox="1"/>
          <p:nvPr>
            <p:ph type="title"/>
          </p:nvPr>
        </p:nvSpPr>
        <p:spPr>
          <a:xfrm>
            <a:off x="812800" y="91440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Breakup of Pangaea</a:t>
            </a:r>
          </a:p>
        </p:txBody>
      </p:sp>
      <p:pic>
        <p:nvPicPr>
          <p:cNvPr id="197" name="Shape 197"/>
          <p:cNvPicPr preferRelativeResize="0"/>
          <p:nvPr/>
        </p:nvPicPr>
        <p:blipFill>
          <a:blip r:embed="rId4">
            <a:alphaModFix/>
          </a:blip>
          <a:stretch>
            <a:fillRect/>
          </a:stretch>
        </p:blipFill>
        <p:spPr>
          <a:xfrm>
            <a:off x="711200" y="1727175"/>
            <a:ext cx="8466225" cy="4757075"/>
          </a:xfrm>
          <a:prstGeom prst="rect">
            <a:avLst/>
          </a:prstGeom>
          <a:noFill/>
          <a:ln>
            <a:noFill/>
          </a:ln>
        </p:spPr>
      </p:pic>
      <p:sp>
        <p:nvSpPr>
          <p:cNvPr id="198" name="Shape 198"/>
          <p:cNvSpPr txBox="1"/>
          <p:nvPr/>
        </p:nvSpPr>
        <p:spPr>
          <a:xfrm>
            <a:off x="514575" y="6502400"/>
            <a:ext cx="9052900" cy="1149050"/>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2666">
                <a:solidFill>
                  <a:srgbClr val="000000"/>
                </a:solidFill>
                <a:latin typeface="Arial"/>
                <a:ea typeface="Arial"/>
                <a:cs typeface="Arial"/>
                <a:sym typeface="Arial"/>
              </a:rPr>
              <a:t>650 million years:</a:t>
            </a:r>
          </a:p>
          <a:p>
            <a:pPr indent="0" lvl="0" marL="0" rtl="0">
              <a:lnSpc>
                <a:spcPct val="100000"/>
              </a:lnSpc>
              <a:spcBef>
                <a:spcPts val="0"/>
              </a:spcBef>
              <a:buNone/>
            </a:pPr>
            <a:r>
              <a:rPr lang="en-US" sz="2666" u="sng">
                <a:solidFill>
                  <a:srgbClr val="0000FF"/>
                </a:solidFill>
                <a:latin typeface="Arial"/>
                <a:ea typeface="Arial"/>
                <a:cs typeface="Arial"/>
                <a:sym typeface="Arial"/>
                <a:hlinkClick r:id="rId5"/>
              </a:rPr>
              <a:t>http://www.youtube.com/watch?v=NYbTNFN3NBo&amp;NR=1</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pic>
        <p:nvPicPr>
          <p:cNvPr id="203" name="Shape 20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04" name="Shape 204"/>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Plate Tectonics</a:t>
            </a:r>
          </a:p>
        </p:txBody>
      </p:sp>
      <p:sp>
        <p:nvSpPr>
          <p:cNvPr id="205" name="Shape 205"/>
          <p:cNvSpPr txBox="1"/>
          <p:nvPr>
            <p:ph idx="1" type="body"/>
          </p:nvPr>
        </p:nvSpPr>
        <p:spPr>
          <a:xfrm>
            <a:off x="627925" y="1973775"/>
            <a:ext cx="8743950" cy="4824575"/>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Seafloor Spreading</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Plate Boundaries</a:t>
            </a:r>
          </a:p>
          <a:p>
            <a:pPr indent="-248355" lvl="1" marL="762000" marR="0" rtl="0" algn="l">
              <a:lnSpc>
                <a:spcPct val="120089"/>
              </a:lnSpc>
              <a:spcBef>
                <a:spcPts val="563"/>
              </a:spcBef>
              <a:spcAft>
                <a:spcPts val="0"/>
              </a:spcAft>
              <a:buClr>
                <a:srgbClr val="000000"/>
              </a:buClr>
              <a:buSzPts val="3111"/>
              <a:buChar char="○"/>
            </a:pPr>
            <a:r>
              <a:rPr lang="en-US" sz="3111">
                <a:solidFill>
                  <a:schemeClr val="dk1"/>
                </a:solidFill>
              </a:rPr>
              <a:t>Convergent</a:t>
            </a:r>
          </a:p>
          <a:p>
            <a:pPr indent="-248355" lvl="1" marL="762000" marR="0" rtl="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Divergent</a:t>
            </a:r>
          </a:p>
          <a:p>
            <a:pPr indent="-248355" lvl="1" marL="762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Transform</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Continental Rearrangement</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Hot Spots</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pic>
        <p:nvPicPr>
          <p:cNvPr id="210" name="Shape 21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11" name="Shape 21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latin typeface="Arial"/>
                <a:ea typeface="Arial"/>
                <a:cs typeface="Arial"/>
                <a:sym typeface="Arial"/>
              </a:rPr>
              <a:t>Seafloor spreading</a:t>
            </a:r>
          </a:p>
        </p:txBody>
      </p:sp>
      <p:sp>
        <p:nvSpPr>
          <p:cNvPr id="212" name="Shape 21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theory that oceanic ridges are formed by currents of deep-seated magma rising up from the mantle (often during volcanic eruptions), creating new crust on the ridges (the newest crust formed on the planet).</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pic>
        <p:nvPicPr>
          <p:cNvPr id="217" name="Shape 21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18" name="Shape 21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Paleomagnetism</a:t>
            </a:r>
          </a:p>
        </p:txBody>
      </p:sp>
      <p:sp>
        <p:nvSpPr>
          <p:cNvPr id="219" name="Shape 219"/>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48355" lvl="2" marL="1143000" marR="0" algn="l">
              <a:lnSpc>
                <a:spcPct val="120089"/>
              </a:lnSpc>
              <a:spcBef>
                <a:spcPts val="0"/>
              </a:spcBef>
              <a:spcAft>
                <a:spcPts val="0"/>
              </a:spcAft>
              <a:buClr>
                <a:srgbClr val="000000"/>
              </a:buClr>
              <a:buSzPts val="3111"/>
              <a:buChar char="■"/>
            </a:pPr>
            <a:r>
              <a:rPr lang="en-US" sz="3111">
                <a:solidFill>
                  <a:srgbClr val="000000"/>
                </a:solidFill>
                <a:latin typeface="Arial"/>
                <a:ea typeface="Arial"/>
                <a:cs typeface="Arial"/>
                <a:sym typeface="Arial"/>
              </a:rPr>
              <a:t>Seafloor has a relative symmetrical pattern of magnetic orientation on both sides of ridges, indicating that it has spread laterally by addition of new crust (displaying how the magnetic field has reversed itself [more than 170 times]).</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 name="Shape 35"/>
        <p:cNvGrpSpPr/>
        <p:nvPr/>
      </p:nvGrpSpPr>
      <p:grpSpPr>
        <a:xfrm>
          <a:off x="0" y="0"/>
          <a:ext cx="0" cy="0"/>
          <a:chOff x="0" y="0"/>
          <a:chExt cx="0" cy="0"/>
        </a:xfrm>
      </p:grpSpPr>
      <p:pic>
        <p:nvPicPr>
          <p:cNvPr id="36" name="Shape 36"/>
          <p:cNvPicPr preferRelativeResize="0"/>
          <p:nvPr/>
        </p:nvPicPr>
        <p:blipFill>
          <a:blip r:embed="rId3">
            <a:alphaModFix/>
          </a:blip>
          <a:stretch>
            <a:fillRect/>
          </a:stretch>
        </p:blipFill>
        <p:spPr>
          <a:xfrm>
            <a:off x="337225" y="76200"/>
            <a:ext cx="9296680" cy="74676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 name="Shape 223"/>
        <p:cNvGrpSpPr/>
        <p:nvPr/>
      </p:nvGrpSpPr>
      <p:grpSpPr>
        <a:xfrm>
          <a:off x="0" y="0"/>
          <a:ext cx="0" cy="0"/>
          <a:chOff x="0" y="0"/>
          <a:chExt cx="0" cy="0"/>
        </a:xfrm>
      </p:grpSpPr>
      <p:pic>
        <p:nvPicPr>
          <p:cNvPr id="224" name="Shape 224"/>
          <p:cNvPicPr preferRelativeResize="0"/>
          <p:nvPr/>
        </p:nvPicPr>
        <p:blipFill>
          <a:blip r:embed="rId3">
            <a:alphaModFix/>
          </a:blip>
          <a:stretch>
            <a:fillRect/>
          </a:stretch>
        </p:blipFill>
        <p:spPr>
          <a:xfrm>
            <a:off x="0" y="95250"/>
            <a:ext cx="10160000" cy="7514150"/>
          </a:xfrm>
          <a:prstGeom prst="rect">
            <a:avLst/>
          </a:prstGeom>
          <a:noFill/>
          <a:ln>
            <a:noFill/>
          </a:ln>
        </p:spPr>
      </p:pic>
      <p:sp>
        <p:nvSpPr>
          <p:cNvPr id="225" name="Shape 225"/>
          <p:cNvSpPr txBox="1"/>
          <p:nvPr/>
        </p:nvSpPr>
        <p:spPr>
          <a:xfrm>
            <a:off x="400400" y="1707425"/>
            <a:ext cx="6226875" cy="820550"/>
          </a:xfrm>
          <a:prstGeom prst="rect">
            <a:avLst/>
          </a:prstGeom>
          <a:noFill/>
          <a:ln>
            <a:noFill/>
          </a:ln>
        </p:spPr>
        <p:txBody>
          <a:bodyPr anchorCtr="0" anchor="t"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Seafloor Spreading</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pic>
        <p:nvPicPr>
          <p:cNvPr id="230" name="Shape 23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31" name="Shape 23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latin typeface="Arial"/>
                <a:ea typeface="Arial"/>
                <a:cs typeface="Arial"/>
                <a:sym typeface="Arial"/>
              </a:rPr>
              <a:t>Divergent boundary</a:t>
            </a:r>
          </a:p>
        </p:txBody>
      </p:sp>
      <p:sp>
        <p:nvSpPr>
          <p:cNvPr id="232" name="Shape 23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type of plate association in which two plates are moving away from each other because of magma welling up from asthenosphere. </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Most common in oceanic ridge, but also occurs within a continent, as in East African Rift Valley.</a:t>
            </a: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pic>
        <p:nvPicPr>
          <p:cNvPr id="237" name="Shape 23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38" name="Shape 238"/>
          <p:cNvSpPr txBox="1"/>
          <p:nvPr>
            <p:ph type="title"/>
          </p:nvPr>
        </p:nvSpPr>
        <p:spPr>
          <a:xfrm>
            <a:off x="760225" y="1067150"/>
            <a:ext cx="8816250"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Divergent Plate Boundary</a:t>
            </a:r>
          </a:p>
        </p:txBody>
      </p:sp>
      <p:pic>
        <p:nvPicPr>
          <p:cNvPr id="239" name="Shape 239"/>
          <p:cNvPicPr preferRelativeResize="0"/>
          <p:nvPr/>
        </p:nvPicPr>
        <p:blipFill>
          <a:blip r:embed="rId4">
            <a:alphaModFix/>
          </a:blip>
          <a:stretch>
            <a:fillRect/>
          </a:stretch>
        </p:blipFill>
        <p:spPr>
          <a:xfrm>
            <a:off x="254000" y="2201325"/>
            <a:ext cx="9673150" cy="39581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pic>
        <p:nvPicPr>
          <p:cNvPr id="244" name="Shape 24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45" name="Shape 24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latin typeface="Arial"/>
                <a:ea typeface="Arial"/>
                <a:cs typeface="Arial"/>
                <a:sym typeface="Arial"/>
              </a:rPr>
              <a:t>Subduction</a:t>
            </a:r>
          </a:p>
        </p:txBody>
      </p:sp>
      <p:sp>
        <p:nvSpPr>
          <p:cNvPr id="246" name="Shape 246"/>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process proposed to explain trenches, making them the site where older crust descends into the interior of Earth, where it is presumably melted and recycled into the convective cycle that operates in Earth.</a:t>
            </a: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pic>
        <p:nvPicPr>
          <p:cNvPr id="251" name="Shape 251"/>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52" name="Shape 252"/>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b="1" i="1" lang="en-US" sz="4888" u="sng">
                <a:solidFill>
                  <a:srgbClr val="0000FF"/>
                </a:solidFill>
                <a:latin typeface="Arial"/>
                <a:ea typeface="Arial"/>
                <a:cs typeface="Arial"/>
                <a:sym typeface="Arial"/>
                <a:hlinkClick r:id="rId4"/>
              </a:rPr>
              <a:t>Subduction</a:t>
            </a:r>
            <a:r>
              <a:rPr b="1" i="1" lang="en-US" sz="4888">
                <a:solidFill>
                  <a:srgbClr val="3333CC"/>
                </a:solidFill>
                <a:latin typeface="Arial"/>
                <a:ea typeface="Arial"/>
                <a:cs typeface="Arial"/>
                <a:sym typeface="Arial"/>
              </a:rPr>
              <a:t> - Link</a:t>
            </a:r>
          </a:p>
        </p:txBody>
      </p:sp>
      <p:pic>
        <p:nvPicPr>
          <p:cNvPr id="253" name="Shape 253"/>
          <p:cNvPicPr preferRelativeResize="0"/>
          <p:nvPr/>
        </p:nvPicPr>
        <p:blipFill>
          <a:blip r:embed="rId5">
            <a:alphaModFix/>
          </a:blip>
          <a:stretch>
            <a:fillRect/>
          </a:stretch>
        </p:blipFill>
        <p:spPr>
          <a:xfrm>
            <a:off x="0" y="1746225"/>
            <a:ext cx="10160000" cy="56197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pic>
        <p:nvPicPr>
          <p:cNvPr id="258" name="Shape 258"/>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59" name="Shape 259"/>
          <p:cNvSpPr txBox="1"/>
          <p:nvPr>
            <p:ph type="title"/>
          </p:nvPr>
        </p:nvSpPr>
        <p:spPr>
          <a:xfrm>
            <a:off x="366875" y="1067150"/>
            <a:ext cx="3845625" cy="2643373"/>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Convergent Plate Boundaries</a:t>
            </a:r>
          </a:p>
        </p:txBody>
      </p:sp>
      <p:pic>
        <p:nvPicPr>
          <p:cNvPr id="260" name="Shape 260"/>
          <p:cNvPicPr preferRelativeResize="0"/>
          <p:nvPr/>
        </p:nvPicPr>
        <p:blipFill>
          <a:blip r:embed="rId4">
            <a:alphaModFix/>
          </a:blip>
          <a:stretch>
            <a:fillRect/>
          </a:stretch>
        </p:blipFill>
        <p:spPr>
          <a:xfrm>
            <a:off x="4561400" y="941900"/>
            <a:ext cx="5598575" cy="6678075"/>
          </a:xfrm>
          <a:prstGeom prst="rect">
            <a:avLst/>
          </a:prstGeom>
          <a:noFill/>
          <a:ln>
            <a:noFill/>
          </a:ln>
        </p:spPr>
      </p:pic>
      <p:sp>
        <p:nvSpPr>
          <p:cNvPr id="261" name="Shape 261"/>
          <p:cNvSpPr txBox="1"/>
          <p:nvPr/>
        </p:nvSpPr>
        <p:spPr>
          <a:xfrm>
            <a:off x="102300" y="4258025"/>
            <a:ext cx="4787525" cy="2448625"/>
          </a:xfrm>
          <a:prstGeom prst="rect">
            <a:avLst/>
          </a:prstGeom>
          <a:noFill/>
          <a:ln>
            <a:noFill/>
          </a:ln>
        </p:spPr>
        <p:txBody>
          <a:bodyPr anchorCtr="0" anchor="t" bIns="38100" lIns="38100" rIns="38100" wrap="square" tIns="38100">
            <a:noAutofit/>
          </a:bodyPr>
          <a:lstStyle/>
          <a:p>
            <a:pPr indent="0" lvl="0" marL="0" marR="0" algn="l">
              <a:lnSpc>
                <a:spcPct val="120089"/>
              </a:lnSpc>
              <a:spcBef>
                <a:spcPts val="0"/>
              </a:spcBef>
              <a:spcAft>
                <a:spcPts val="0"/>
              </a:spcAft>
              <a:buNone/>
            </a:pPr>
            <a:r>
              <a:rPr lang="en-US" sz="3111">
                <a:solidFill>
                  <a:srgbClr val="3333CC"/>
                </a:solidFill>
                <a:latin typeface="Arial"/>
                <a:ea typeface="Arial"/>
                <a:cs typeface="Arial"/>
                <a:sym typeface="Arial"/>
              </a:rPr>
              <a:t>(a) Oceanic-Continental</a:t>
            </a:r>
          </a:p>
          <a:p>
            <a:pPr indent="0" lvl="0" marL="0" marR="0" algn="l">
              <a:lnSpc>
                <a:spcPct val="120089"/>
              </a:lnSpc>
              <a:spcBef>
                <a:spcPts val="0"/>
              </a:spcBef>
              <a:spcAft>
                <a:spcPts val="0"/>
              </a:spcAft>
              <a:buNone/>
            </a:pPr>
            <a:r>
              <a:t/>
            </a:r>
            <a:endParaRPr sz="3111">
              <a:solidFill>
                <a:srgbClr val="3333CC"/>
              </a:solidFill>
              <a:latin typeface="Arial"/>
              <a:ea typeface="Arial"/>
              <a:cs typeface="Arial"/>
              <a:sym typeface="Arial"/>
            </a:endParaRPr>
          </a:p>
          <a:p>
            <a:pPr indent="0" lvl="0" marL="0" marR="0" algn="l">
              <a:lnSpc>
                <a:spcPct val="120089"/>
              </a:lnSpc>
              <a:spcBef>
                <a:spcPts val="0"/>
              </a:spcBef>
              <a:spcAft>
                <a:spcPts val="0"/>
              </a:spcAft>
              <a:buNone/>
            </a:pPr>
            <a:r>
              <a:rPr lang="en-US" sz="3111">
                <a:solidFill>
                  <a:srgbClr val="3333CC"/>
                </a:solidFill>
                <a:latin typeface="Arial"/>
                <a:ea typeface="Arial"/>
                <a:cs typeface="Arial"/>
                <a:sym typeface="Arial"/>
              </a:rPr>
              <a:t>(b) Oceanic-Oceanic</a:t>
            </a:r>
          </a:p>
          <a:p>
            <a:pPr indent="0" lvl="0" marL="0" marR="0" algn="l">
              <a:lnSpc>
                <a:spcPct val="120089"/>
              </a:lnSpc>
              <a:spcBef>
                <a:spcPts val="0"/>
              </a:spcBef>
              <a:spcAft>
                <a:spcPts val="0"/>
              </a:spcAft>
              <a:buNone/>
            </a:pPr>
            <a:r>
              <a:t/>
            </a:r>
            <a:endParaRPr sz="3111">
              <a:solidFill>
                <a:srgbClr val="3333CC"/>
              </a:solidFill>
              <a:latin typeface="Arial"/>
              <a:ea typeface="Arial"/>
              <a:cs typeface="Arial"/>
              <a:sym typeface="Arial"/>
            </a:endParaRPr>
          </a:p>
          <a:p>
            <a:pPr indent="0" lvl="0" marL="0" marR="0" algn="l">
              <a:lnSpc>
                <a:spcPct val="120089"/>
              </a:lnSpc>
              <a:spcBef>
                <a:spcPts val="0"/>
              </a:spcBef>
              <a:spcAft>
                <a:spcPts val="0"/>
              </a:spcAft>
              <a:buNone/>
            </a:pPr>
            <a:r>
              <a:rPr lang="en-US" sz="3111">
                <a:solidFill>
                  <a:srgbClr val="3333CC"/>
                </a:solidFill>
                <a:latin typeface="Arial"/>
                <a:ea typeface="Arial"/>
                <a:cs typeface="Arial"/>
                <a:sym typeface="Arial"/>
              </a:rPr>
              <a:t>(c) Continental-Continental</a:t>
            </a: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pic>
        <p:nvPicPr>
          <p:cNvPr id="266" name="Shape 26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67" name="Shape 267"/>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latin typeface="Arial"/>
                <a:ea typeface="Arial"/>
                <a:cs typeface="Arial"/>
                <a:sym typeface="Arial"/>
              </a:rPr>
              <a:t>Transform boundary</a:t>
            </a:r>
          </a:p>
        </p:txBody>
      </p:sp>
      <p:sp>
        <p:nvSpPr>
          <p:cNvPr id="268" name="Shape 268"/>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plate association in which two plates slip past one another laterally in a typical fault structure.</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Associated with a great deal of seismic activity (e.g., San Andreas in California).</a:t>
            </a:r>
            <a:r>
              <a:rPr lang="en-US" sz="2666">
                <a:solidFill>
                  <a:srgbClr val="000000"/>
                </a:solidFill>
                <a:latin typeface="Arial"/>
                <a:ea typeface="Arial"/>
                <a:cs typeface="Arial"/>
                <a:sym typeface="Arial"/>
              </a:rPr>
              <a:t> </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2" name="Shape 272"/>
        <p:cNvGrpSpPr/>
        <p:nvPr/>
      </p:nvGrpSpPr>
      <p:grpSpPr>
        <a:xfrm>
          <a:off x="0" y="0"/>
          <a:ext cx="0" cy="0"/>
          <a:chOff x="0" y="0"/>
          <a:chExt cx="0" cy="0"/>
        </a:xfrm>
      </p:grpSpPr>
      <p:pic>
        <p:nvPicPr>
          <p:cNvPr id="273" name="Shape 27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74" name="Shape 274"/>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Transform Plate Boundary</a:t>
            </a:r>
          </a:p>
        </p:txBody>
      </p:sp>
      <p:pic>
        <p:nvPicPr>
          <p:cNvPr id="275" name="Shape 275"/>
          <p:cNvPicPr preferRelativeResize="0"/>
          <p:nvPr/>
        </p:nvPicPr>
        <p:blipFill>
          <a:blip r:embed="rId4">
            <a:alphaModFix/>
          </a:blip>
          <a:stretch>
            <a:fillRect/>
          </a:stretch>
        </p:blipFill>
        <p:spPr>
          <a:xfrm>
            <a:off x="0" y="2148400"/>
            <a:ext cx="10160000" cy="50905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pic>
        <p:nvPicPr>
          <p:cNvPr id="280" name="Shape 28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81" name="Shape 28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latin typeface="Arial"/>
                <a:ea typeface="Arial"/>
                <a:cs typeface="Arial"/>
                <a:sym typeface="Arial"/>
              </a:rPr>
              <a:t>Hot spot (mantle plume)</a:t>
            </a:r>
          </a:p>
        </p:txBody>
      </p:sp>
      <p:sp>
        <p:nvSpPr>
          <p:cNvPr id="282" name="Shape 28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a location where molten mantle magma rises to, or almost to, Earth’s surface.</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Cause is unknown; creates volcanoes and/or hydrotherma (hot water) features. </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Recent research indicates that explanation of hot spots may be more complex than previous assumed.</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Seismic tomography suggests that some mantle plumes may be shallow and that some may be mobile.</a:t>
            </a: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pic>
        <p:nvPicPr>
          <p:cNvPr id="287" name="Shape 28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88" name="Shape 28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Formation of Hot Spot</a:t>
            </a:r>
          </a:p>
        </p:txBody>
      </p:sp>
      <p:pic>
        <p:nvPicPr>
          <p:cNvPr id="289" name="Shape 289"/>
          <p:cNvPicPr preferRelativeResize="0"/>
          <p:nvPr/>
        </p:nvPicPr>
        <p:blipFill>
          <a:blip r:embed="rId4">
            <a:alphaModFix/>
          </a:blip>
          <a:stretch>
            <a:fillRect/>
          </a:stretch>
        </p:blipFill>
        <p:spPr>
          <a:xfrm>
            <a:off x="0" y="2264825"/>
            <a:ext cx="10160000" cy="4529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 name="Shape 40"/>
        <p:cNvGrpSpPr/>
        <p:nvPr/>
      </p:nvGrpSpPr>
      <p:grpSpPr>
        <a:xfrm>
          <a:off x="0" y="0"/>
          <a:ext cx="0" cy="0"/>
          <a:chOff x="0" y="0"/>
          <a:chExt cx="0" cy="0"/>
        </a:xfrm>
      </p:grpSpPr>
      <p:pic>
        <p:nvPicPr>
          <p:cNvPr descr="C:\Users\Carlos\Desktop\Geological_TS_SL_and_CO2.jpg" id="41" name="Shape 41"/>
          <p:cNvPicPr preferRelativeResize="0"/>
          <p:nvPr/>
        </p:nvPicPr>
        <p:blipFill>
          <a:blip r:embed="rId3">
            <a:alphaModFix/>
          </a:blip>
          <a:stretch>
            <a:fillRect/>
          </a:stretch>
        </p:blipFill>
        <p:spPr>
          <a:xfrm>
            <a:off x="0" y="38100"/>
            <a:ext cx="10109199" cy="7581899"/>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pic>
        <p:nvPicPr>
          <p:cNvPr id="294" name="Shape 29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95" name="Shape 295"/>
          <p:cNvSpPr txBox="1"/>
          <p:nvPr>
            <p:ph type="title"/>
          </p:nvPr>
        </p:nvSpPr>
        <p:spPr>
          <a:xfrm>
            <a:off x="1222375" y="1067150"/>
            <a:ext cx="8149500"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The Hawaiian Hot Spot</a:t>
            </a:r>
          </a:p>
        </p:txBody>
      </p:sp>
      <p:pic>
        <p:nvPicPr>
          <p:cNvPr id="296" name="Shape 296"/>
          <p:cNvPicPr preferRelativeResize="0"/>
          <p:nvPr/>
        </p:nvPicPr>
        <p:blipFill>
          <a:blip r:embed="rId4">
            <a:alphaModFix/>
          </a:blip>
          <a:stretch>
            <a:fillRect/>
          </a:stretch>
        </p:blipFill>
        <p:spPr>
          <a:xfrm>
            <a:off x="1481650" y="1799150"/>
            <a:ext cx="7937500" cy="5820825"/>
          </a:xfrm>
          <a:prstGeom prst="rect">
            <a:avLst/>
          </a:prstGeom>
          <a:noFill/>
          <a:ln>
            <a:noFill/>
          </a:ln>
        </p:spPr>
      </p:pic>
      <p:sp>
        <p:nvSpPr>
          <p:cNvPr id="297" name="Shape 297"/>
          <p:cNvSpPr txBox="1"/>
          <p:nvPr/>
        </p:nvSpPr>
        <p:spPr>
          <a:xfrm>
            <a:off x="5384800" y="7010400"/>
            <a:ext cx="4749350" cy="627325"/>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3733">
                <a:solidFill>
                  <a:srgbClr val="000000"/>
                </a:solidFill>
                <a:highlight>
                  <a:srgbClr val="FFFFFF"/>
                </a:highlight>
                <a:latin typeface="Arial"/>
                <a:ea typeface="Arial"/>
                <a:cs typeface="Arial"/>
                <a:sym typeface="Arial"/>
              </a:rPr>
              <a:t>Show in Google Earth</a:t>
            </a: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pic>
        <p:nvPicPr>
          <p:cNvPr id="302" name="Shape 302"/>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03" name="Shape 303"/>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Shield Volcano</a:t>
            </a:r>
          </a:p>
        </p:txBody>
      </p:sp>
      <p:pic>
        <p:nvPicPr>
          <p:cNvPr id="304" name="Shape 304"/>
          <p:cNvPicPr preferRelativeResize="0"/>
          <p:nvPr/>
        </p:nvPicPr>
        <p:blipFill>
          <a:blip r:embed="rId4">
            <a:alphaModFix/>
          </a:blip>
          <a:stretch>
            <a:fillRect/>
          </a:stretch>
        </p:blipFill>
        <p:spPr>
          <a:xfrm>
            <a:off x="0" y="2243650"/>
            <a:ext cx="10160000" cy="480482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pic>
        <p:nvPicPr>
          <p:cNvPr id="309" name="Shape 309"/>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10" name="Shape 310"/>
          <p:cNvSpPr txBox="1"/>
          <p:nvPr>
            <p:ph type="title"/>
          </p:nvPr>
        </p:nvSpPr>
        <p:spPr>
          <a:xfrm>
            <a:off x="-11950" y="1015975"/>
            <a:ext cx="10175925" cy="854869"/>
          </a:xfrm>
          <a:prstGeom prst="rect">
            <a:avLst/>
          </a:prstGeom>
          <a:noFill/>
          <a:ln>
            <a:noFill/>
          </a:ln>
        </p:spPr>
        <p:txBody>
          <a:bodyPr anchorCtr="0" anchor="ctr" bIns="38100" lIns="38100" rIns="38100" wrap="square" tIns="38100">
            <a:noAutofit/>
          </a:bodyPr>
          <a:lstStyle/>
          <a:p>
            <a:pPr indent="0" lvl="0" marL="0" marR="0" algn="ctr">
              <a:lnSpc>
                <a:spcPct val="120000"/>
              </a:lnSpc>
              <a:spcBef>
                <a:spcPts val="0"/>
              </a:spcBef>
              <a:spcAft>
                <a:spcPts val="0"/>
              </a:spcAft>
              <a:buNone/>
            </a:pPr>
            <a:r>
              <a:rPr b="1" i="1" lang="en-US" sz="4444">
                <a:solidFill>
                  <a:srgbClr val="3333CC"/>
                </a:solidFill>
                <a:latin typeface="Arial"/>
                <a:ea typeface="Arial"/>
                <a:cs typeface="Arial"/>
                <a:sym typeface="Arial"/>
              </a:rPr>
              <a:t>Collapse generated Mega Tsunami</a:t>
            </a:r>
          </a:p>
        </p:txBody>
      </p:sp>
      <p:sp>
        <p:nvSpPr>
          <p:cNvPr id="311" name="Shape 311"/>
          <p:cNvSpPr txBox="1"/>
          <p:nvPr>
            <p:ph idx="1" type="body"/>
          </p:nvPr>
        </p:nvSpPr>
        <p:spPr>
          <a:xfrm>
            <a:off x="0" y="1727175"/>
            <a:ext cx="10114825" cy="6114675"/>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b="1" lang="en-US" sz="2666" u="sng">
                <a:solidFill>
                  <a:srgbClr val="0066CC"/>
                </a:solidFill>
                <a:latin typeface="Arial"/>
                <a:ea typeface="Arial"/>
                <a:cs typeface="Arial"/>
                <a:sym typeface="Arial"/>
              </a:rPr>
              <a:t>Inside earth</a:t>
            </a:r>
            <a:r>
              <a:rPr b="1" lang="en-US" sz="2666" u="sng">
                <a:solidFill>
                  <a:srgbClr val="000000"/>
                </a:solidFill>
                <a:latin typeface="Arial"/>
                <a:ea typeface="Arial"/>
                <a:cs typeface="Arial"/>
                <a:sym typeface="Arial"/>
                <a:hlinkClick r:id="rId4"/>
              </a:rPr>
              <a:t>:</a:t>
            </a:r>
          </a:p>
          <a:p>
            <a:pPr indent="-220133" lvl="0" marL="381000" marR="0" rtl="0" algn="l">
              <a:lnSpc>
                <a:spcPct val="107813"/>
              </a:lnSpc>
              <a:spcBef>
                <a:spcPts val="0"/>
              </a:spcBef>
              <a:spcAft>
                <a:spcPts val="0"/>
              </a:spcAft>
              <a:buClr>
                <a:srgbClr val="0066CC"/>
              </a:buClr>
              <a:buSzPts val="2667"/>
              <a:buChar char="●"/>
            </a:pPr>
            <a:r>
              <a:rPr b="0" lang="en-US" sz="2666" u="sng">
                <a:solidFill>
                  <a:srgbClr val="0066CC"/>
                </a:solidFill>
                <a:latin typeface="Arial"/>
                <a:ea typeface="Arial"/>
                <a:cs typeface="Arial"/>
                <a:sym typeface="Arial"/>
                <a:hlinkClick r:id="rId5"/>
              </a:rPr>
              <a:t>http://www.youtube.com/watch?v=3xLiOFjemWQ&amp;feature=fvw</a:t>
            </a:r>
          </a:p>
          <a:p>
            <a:pPr indent="0" lvl="0" marL="0" rtl="0">
              <a:lnSpc>
                <a:spcPct val="100000"/>
              </a:lnSpc>
              <a:spcBef>
                <a:spcPts val="0"/>
              </a:spcBef>
              <a:buNone/>
            </a:pPr>
            <a:r>
              <a:rPr b="1" lang="en-US" sz="2666" u="sng">
                <a:solidFill>
                  <a:srgbClr val="000000"/>
                </a:solidFill>
                <a:latin typeface="Arial"/>
                <a:ea typeface="Arial"/>
                <a:cs typeface="Arial"/>
                <a:sym typeface="Arial"/>
                <a:hlinkClick r:id="rId6"/>
              </a:rPr>
              <a:t>Tsunami and Mega Tsunami:</a:t>
            </a:r>
          </a:p>
          <a:p>
            <a:pPr indent="-203200" lvl="0" marL="381000" marR="0" rtl="0">
              <a:lnSpc>
                <a:spcPct val="100000"/>
              </a:lnSpc>
              <a:spcBef>
                <a:spcPts val="0"/>
              </a:spcBef>
              <a:spcAft>
                <a:spcPts val="0"/>
              </a:spcAft>
              <a:buClr>
                <a:srgbClr val="0000FF"/>
              </a:buClr>
              <a:buSzPts val="2400"/>
              <a:buChar char="●"/>
            </a:pPr>
            <a:r>
              <a:rPr b="0" lang="en-US" sz="2400" u="sng">
                <a:solidFill>
                  <a:srgbClr val="0000FF"/>
                </a:solidFill>
                <a:latin typeface="Arial"/>
                <a:ea typeface="Arial"/>
                <a:cs typeface="Arial"/>
                <a:sym typeface="Arial"/>
                <a:hlinkClick r:id="rId7"/>
              </a:rPr>
              <a:t>http://www.youtube.com/watch?v=yN6EgMMrhdI&amp;feature=fvwrel</a:t>
            </a:r>
          </a:p>
          <a:p>
            <a:pPr indent="0" lvl="0" marL="0" marR="0" rtl="0">
              <a:lnSpc>
                <a:spcPct val="100000"/>
              </a:lnSpc>
              <a:spcBef>
                <a:spcPts val="0"/>
              </a:spcBef>
              <a:spcAft>
                <a:spcPts val="0"/>
              </a:spcAft>
              <a:buNone/>
            </a:pPr>
            <a:r>
              <a:t/>
            </a:r>
            <a:endParaRPr sz="2400" u="sng">
              <a:solidFill>
                <a:srgbClr val="0000FF"/>
              </a:solidFill>
              <a:hlinkClick r:id="rId8"/>
            </a:endParaRPr>
          </a:p>
          <a:p>
            <a:pPr indent="-203200" lvl="0" marL="381000" marR="0" rtl="0" algn="l">
              <a:lnSpc>
                <a:spcPct val="119922"/>
              </a:lnSpc>
              <a:spcBef>
                <a:spcPts val="479"/>
              </a:spcBef>
              <a:spcAft>
                <a:spcPts val="0"/>
              </a:spcAft>
              <a:buClr>
                <a:srgbClr val="0000FF"/>
              </a:buClr>
              <a:buSzPts val="2400"/>
              <a:buChar char="●"/>
            </a:pPr>
            <a:r>
              <a:rPr b="0" lang="en-US" sz="2400" u="sng">
                <a:solidFill>
                  <a:srgbClr val="0000FF"/>
                </a:solidFill>
                <a:latin typeface="Arial"/>
                <a:ea typeface="Arial"/>
                <a:cs typeface="Arial"/>
                <a:sym typeface="Arial"/>
                <a:hlinkClick r:id="rId9"/>
              </a:rPr>
              <a:t>http://www.youtube.com/watch?v=RRsT77McdE8</a:t>
            </a:r>
            <a:br>
              <a:rPr b="0" lang="en-US" sz="2400">
                <a:solidFill>
                  <a:srgbClr val="000000"/>
                </a:solidFill>
                <a:latin typeface="Arial"/>
                <a:ea typeface="Arial"/>
                <a:cs typeface="Arial"/>
                <a:sym typeface="Arial"/>
              </a:rPr>
            </a:br>
          </a:p>
          <a:p>
            <a:pPr indent="-203200" lvl="0" marL="381000" marR="0" rtl="0">
              <a:lnSpc>
                <a:spcPct val="100000"/>
              </a:lnSpc>
              <a:spcBef>
                <a:spcPts val="0"/>
              </a:spcBef>
              <a:spcAft>
                <a:spcPts val="0"/>
              </a:spcAft>
              <a:buClr>
                <a:srgbClr val="0000FF"/>
              </a:buClr>
              <a:buSzPts val="2400"/>
              <a:buChar char="●"/>
            </a:pPr>
            <a:r>
              <a:rPr b="0" lang="en-US" sz="2400" u="sng">
                <a:solidFill>
                  <a:srgbClr val="0000FF"/>
                </a:solidFill>
                <a:latin typeface="Arial"/>
                <a:ea typeface="Arial"/>
                <a:cs typeface="Arial"/>
                <a:sym typeface="Arial"/>
                <a:hlinkClick r:id="rId10"/>
              </a:rPr>
              <a:t>http://www.youtube.com/watch?feature=fvwp&amp;v=yN6EgMMrhdI&amp;NR=1</a:t>
            </a:r>
          </a:p>
          <a:p>
            <a:pPr indent="0" lvl="0" marL="0" marR="0" rtl="0">
              <a:lnSpc>
                <a:spcPct val="100000"/>
              </a:lnSpc>
              <a:spcBef>
                <a:spcPts val="0"/>
              </a:spcBef>
              <a:spcAft>
                <a:spcPts val="0"/>
              </a:spcAft>
              <a:buNone/>
            </a:pPr>
            <a:r>
              <a:t/>
            </a:r>
            <a:endParaRPr sz="2400" u="sng">
              <a:solidFill>
                <a:srgbClr val="0000FF"/>
              </a:solidFill>
              <a:hlinkClick r:id="rId11"/>
            </a:endParaRPr>
          </a:p>
          <a:p>
            <a:pPr indent="-203200" lvl="0" marL="381000" marR="0" rtl="0">
              <a:lnSpc>
                <a:spcPct val="119922"/>
              </a:lnSpc>
              <a:spcBef>
                <a:spcPts val="0"/>
              </a:spcBef>
              <a:spcAft>
                <a:spcPts val="0"/>
              </a:spcAft>
              <a:buClr>
                <a:srgbClr val="0000FF"/>
              </a:buClr>
              <a:buSzPts val="2400"/>
              <a:buChar char="●"/>
            </a:pPr>
            <a:r>
              <a:rPr b="0" lang="en-US" sz="2400" u="sng">
                <a:solidFill>
                  <a:srgbClr val="0000FF"/>
                </a:solidFill>
                <a:latin typeface="Arial"/>
                <a:ea typeface="Arial"/>
                <a:cs typeface="Arial"/>
                <a:sym typeface="Arial"/>
                <a:hlinkClick r:id="rId12"/>
              </a:rPr>
              <a:t>http://www.youtube.com/watch?v=Y0IgwVElUwE&amp;feature=related</a:t>
            </a: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 name="Shape 315"/>
        <p:cNvGrpSpPr/>
        <p:nvPr/>
      </p:nvGrpSpPr>
      <p:grpSpPr>
        <a:xfrm>
          <a:off x="0" y="0"/>
          <a:ext cx="0" cy="0"/>
          <a:chOff x="0" y="0"/>
          <a:chExt cx="0" cy="0"/>
        </a:xfrm>
      </p:grpSpPr>
      <p:pic>
        <p:nvPicPr>
          <p:cNvPr id="316" name="Shape 31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17" name="Shape 317"/>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b="1" i="1" lang="en-US" sz="4888">
                <a:solidFill>
                  <a:srgbClr val="3333CC"/>
                </a:solidFill>
                <a:latin typeface="Arial"/>
                <a:ea typeface="Arial"/>
                <a:cs typeface="Arial"/>
                <a:sym typeface="Arial"/>
              </a:rPr>
              <a:t>Vulcanism</a:t>
            </a:r>
          </a:p>
        </p:txBody>
      </p:sp>
      <p:sp>
        <p:nvSpPr>
          <p:cNvPr id="318" name="Shape 318"/>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rtl="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general term that refers to all phenomena connected with origin and movement of magma from the interior of Earth to or near the surface.</a:t>
            </a:r>
          </a:p>
          <a:p>
            <a:pPr indent="-220133" lvl="1" marL="762000" marR="0" rtl="0" algn="l">
              <a:lnSpc>
                <a:spcPct val="119791"/>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Three types of vulcanism: volcanism, intrusive vulcanism, and plutonic activity.</a:t>
            </a:r>
          </a:p>
          <a:p>
            <a:pPr indent="-191911" lvl="1" marL="762000" marR="0" rtl="0" algn="l">
              <a:lnSpc>
                <a:spcPct val="120000"/>
              </a:lnSpc>
              <a:spcBef>
                <a:spcPts val="0"/>
              </a:spcBef>
              <a:spcAft>
                <a:spcPts val="0"/>
              </a:spcAft>
              <a:buClr>
                <a:srgbClr val="000000"/>
              </a:buClr>
              <a:buSzPts val="2222"/>
              <a:buChar char="○"/>
            </a:pPr>
            <a:r>
              <a:rPr b="1" lang="en-US" sz="2222">
                <a:solidFill>
                  <a:srgbClr val="000000"/>
                </a:solidFill>
                <a:latin typeface="Arial"/>
                <a:ea typeface="Arial"/>
                <a:cs typeface="Arial"/>
                <a:sym typeface="Arial"/>
              </a:rPr>
              <a:t>Volcanism</a:t>
            </a:r>
            <a:r>
              <a:rPr lang="en-US" sz="2222">
                <a:solidFill>
                  <a:srgbClr val="000000"/>
                </a:solidFill>
                <a:latin typeface="Arial"/>
                <a:ea typeface="Arial"/>
                <a:cs typeface="Arial"/>
                <a:sym typeface="Arial"/>
              </a:rPr>
              <a:t>—extrusive vulcanism, in that the magma is expelled onto Earth’s surface while still molten.</a:t>
            </a:r>
          </a:p>
          <a:p>
            <a:pPr indent="-191911" lvl="1" marL="762000" marR="0" rtl="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Intrusive vulcanism</a:t>
            </a:r>
            <a:r>
              <a:rPr lang="en-US" sz="2222">
                <a:solidFill>
                  <a:srgbClr val="000000"/>
                </a:solidFill>
                <a:latin typeface="Arial"/>
                <a:ea typeface="Arial"/>
                <a:cs typeface="Arial"/>
                <a:sym typeface="Arial"/>
              </a:rPr>
              <a:t> —occurs where magma solidifies in shallow crust near surface.</a:t>
            </a:r>
          </a:p>
          <a:p>
            <a:pPr indent="-191911" lvl="1" marL="762000" marR="0" rtl="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Plutonic activity</a:t>
            </a:r>
            <a:r>
              <a:rPr lang="en-US" sz="2222">
                <a:solidFill>
                  <a:srgbClr val="000000"/>
                </a:solidFill>
                <a:latin typeface="Arial"/>
                <a:ea typeface="Arial"/>
                <a:cs typeface="Arial"/>
                <a:sym typeface="Arial"/>
              </a:rPr>
              <a:t>—occurs where magma solidifies very deep inside Earth, far below surface.</a:t>
            </a: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 name="Shape 322"/>
        <p:cNvGrpSpPr/>
        <p:nvPr/>
      </p:nvGrpSpPr>
      <p:grpSpPr>
        <a:xfrm>
          <a:off x="0" y="0"/>
          <a:ext cx="0" cy="0"/>
          <a:chOff x="0" y="0"/>
          <a:chExt cx="0" cy="0"/>
        </a:xfrm>
      </p:grpSpPr>
      <p:pic>
        <p:nvPicPr>
          <p:cNvPr id="323" name="Shape 32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24" name="Shape 324"/>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b="1" i="1" lang="en-US" sz="4888">
                <a:solidFill>
                  <a:srgbClr val="3333CC"/>
                </a:solidFill>
                <a:latin typeface="Arial"/>
                <a:ea typeface="Arial"/>
                <a:cs typeface="Arial"/>
                <a:sym typeface="Arial"/>
              </a:rPr>
              <a:t>Volcanism</a:t>
            </a:r>
          </a:p>
        </p:txBody>
      </p:sp>
      <p:sp>
        <p:nvSpPr>
          <p:cNvPr id="325" name="Shape 325"/>
          <p:cNvSpPr txBox="1"/>
          <p:nvPr>
            <p:ph idx="1" type="body"/>
          </p:nvPr>
        </p:nvSpPr>
        <p:spPr>
          <a:xfrm>
            <a:off x="627925" y="1973775"/>
            <a:ext cx="8743950" cy="4824575"/>
          </a:xfrm>
          <a:prstGeom prst="rect">
            <a:avLst/>
          </a:prstGeom>
          <a:noFill/>
          <a:ln>
            <a:noFill/>
          </a:ln>
        </p:spPr>
        <p:txBody>
          <a:bodyPr anchorCtr="0" anchor="t" bIns="38100" lIns="38100" rIns="38100" wrap="square" tIns="38100">
            <a:noAutofit/>
          </a:bodyPr>
          <a:lstStyle/>
          <a:p>
            <a:pPr indent="-248355" lvl="0" marL="381000" marR="0" algn="l">
              <a:lnSpc>
                <a:spcPct val="120089"/>
              </a:lnSpc>
              <a:spcBef>
                <a:spcPts val="0"/>
              </a:spcBef>
              <a:spcAft>
                <a:spcPts val="0"/>
              </a:spcAft>
              <a:buClr>
                <a:srgbClr val="000000"/>
              </a:buClr>
              <a:buSzPts val="3111"/>
              <a:buChar char="●"/>
            </a:pPr>
            <a:r>
              <a:rPr lang="en-US" sz="3111">
                <a:solidFill>
                  <a:srgbClr val="000000"/>
                </a:solidFill>
                <a:latin typeface="Arial"/>
                <a:ea typeface="Arial"/>
                <a:cs typeface="Arial"/>
                <a:sym typeface="Arial"/>
              </a:rPr>
              <a:t>Volcanism</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Types of Volcanic Cones</a:t>
            </a:r>
          </a:p>
          <a:p>
            <a:pPr indent="-220133" lvl="1" marL="762000" marR="0" algn="l">
              <a:lnSpc>
                <a:spcPct val="120089"/>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Shield Volcano</a:t>
            </a:r>
          </a:p>
          <a:p>
            <a:pPr indent="-220133" lvl="1" marL="762000" marR="0" algn="l">
              <a:lnSpc>
                <a:spcPct val="120089"/>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Composite Volcano</a:t>
            </a:r>
          </a:p>
          <a:p>
            <a:pPr indent="-220133" lvl="1" marL="762000" marR="0" algn="l">
              <a:lnSpc>
                <a:spcPct val="120089"/>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Lava Dome</a:t>
            </a:r>
          </a:p>
          <a:p>
            <a:pPr indent="-220133" lvl="1" marL="762000" marR="0" algn="l">
              <a:lnSpc>
                <a:spcPct val="120089"/>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Cinder Cone</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Distribution of Active Volcanoes</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Volcanic Hazards</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Intrusive Vulcanism</a:t>
            </a: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pic>
        <p:nvPicPr>
          <p:cNvPr id="330" name="Shape 33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31" name="Shape 331"/>
          <p:cNvSpPr txBox="1"/>
          <p:nvPr>
            <p:ph type="title"/>
          </p:nvPr>
        </p:nvSpPr>
        <p:spPr>
          <a:xfrm>
            <a:off x="812800" y="1219200"/>
            <a:ext cx="8649950" cy="854869"/>
          </a:xfrm>
          <a:prstGeom prst="rect">
            <a:avLst/>
          </a:prstGeom>
          <a:noFill/>
          <a:ln>
            <a:noFill/>
          </a:ln>
        </p:spPr>
        <p:txBody>
          <a:bodyPr anchorCtr="0" anchor="ctr" bIns="38100" lIns="38100" rIns="38100" wrap="square" tIns="38100">
            <a:noAutofit/>
          </a:bodyPr>
          <a:lstStyle/>
          <a:p>
            <a:pPr indent="0" lvl="0" marL="0" marR="0" rtl="0" algn="ctr">
              <a:lnSpc>
                <a:spcPct val="120000"/>
              </a:lnSpc>
              <a:spcBef>
                <a:spcPts val="0"/>
              </a:spcBef>
              <a:spcAft>
                <a:spcPts val="0"/>
              </a:spcAft>
              <a:buNone/>
            </a:pPr>
            <a:r>
              <a:rPr b="1" lang="en-US" sz="4444">
                <a:solidFill>
                  <a:srgbClr val="3333CC"/>
                </a:solidFill>
                <a:latin typeface="Arial"/>
                <a:ea typeface="Arial"/>
                <a:cs typeface="Arial"/>
                <a:sym typeface="Arial"/>
              </a:rPr>
              <a:t>Volcanism</a:t>
            </a:r>
          </a:p>
        </p:txBody>
      </p:sp>
      <p:sp>
        <p:nvSpPr>
          <p:cNvPr id="332" name="Shape 332"/>
          <p:cNvSpPr txBox="1"/>
          <p:nvPr>
            <p:ph idx="1" type="body"/>
          </p:nvPr>
        </p:nvSpPr>
        <p:spPr>
          <a:xfrm>
            <a:off x="711200" y="21336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b="1" lang="en-US" sz="2666">
                <a:solidFill>
                  <a:srgbClr val="000000"/>
                </a:solidFill>
                <a:latin typeface="Arial"/>
                <a:ea typeface="Arial"/>
                <a:cs typeface="Arial"/>
                <a:sym typeface="Arial"/>
              </a:rPr>
              <a:t>Lava</a:t>
            </a:r>
            <a:r>
              <a:rPr lang="en-US" sz="2666">
                <a:solidFill>
                  <a:srgbClr val="000000"/>
                </a:solidFill>
                <a:latin typeface="Arial"/>
                <a:ea typeface="Arial"/>
                <a:cs typeface="Arial"/>
                <a:sym typeface="Arial"/>
              </a:rPr>
              <a:t>—molten magma that is extruded onto the surface of Earth, where it cools and solidifies; affects landscape whether gentle or explosive.</a:t>
            </a:r>
          </a:p>
          <a:p>
            <a:pPr indent="-220133" lvl="1" marL="762000" marR="0" algn="l">
              <a:lnSpc>
                <a:spcPct val="119791"/>
              </a:lnSpc>
              <a:spcBef>
                <a:spcPts val="479"/>
              </a:spcBef>
              <a:spcAft>
                <a:spcPts val="0"/>
              </a:spcAft>
              <a:buClr>
                <a:srgbClr val="000000"/>
              </a:buClr>
              <a:buSzPts val="2667"/>
              <a:buChar char="○"/>
            </a:pPr>
            <a:r>
              <a:rPr b="1" lang="en-US" sz="2666">
                <a:solidFill>
                  <a:srgbClr val="000000"/>
                </a:solidFill>
                <a:latin typeface="Arial"/>
                <a:ea typeface="Arial"/>
                <a:cs typeface="Arial"/>
                <a:sym typeface="Arial"/>
              </a:rPr>
              <a:t>Pyroclastic material</a:t>
            </a:r>
            <a:r>
              <a:rPr lang="en-US" sz="2666">
                <a:solidFill>
                  <a:srgbClr val="000000"/>
                </a:solidFill>
                <a:latin typeface="Arial"/>
                <a:ea typeface="Arial"/>
                <a:cs typeface="Arial"/>
                <a:sym typeface="Arial"/>
              </a:rPr>
              <a:t>—solid material such as rock fragments, solidified lava blobs, and dust thrown into the air by volcanic explosions.</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For example, the Krakatau explosion in 1883 ejected 20 cubic kilometers (6 cubic miles) of material into air.</a:t>
            </a: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pic>
        <p:nvPicPr>
          <p:cNvPr id="337" name="Shape 33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38" name="Shape 338"/>
          <p:cNvSpPr txBox="1"/>
          <p:nvPr>
            <p:ph type="title"/>
          </p:nvPr>
        </p:nvSpPr>
        <p:spPr>
          <a:xfrm>
            <a:off x="304800" y="914400"/>
            <a:ext cx="9382475" cy="1633538"/>
          </a:xfrm>
          <a:prstGeom prst="rect">
            <a:avLst/>
          </a:prstGeom>
          <a:noFill/>
          <a:ln>
            <a:noFill/>
          </a:ln>
        </p:spPr>
        <p:txBody>
          <a:bodyPr anchorCtr="0" anchor="ctr" bIns="38100" lIns="38100" rIns="38100" wrap="square" tIns="38100">
            <a:noAutofit/>
          </a:bodyPr>
          <a:lstStyle/>
          <a:p>
            <a:pPr indent="0" lvl="0" marL="0" marR="0" algn="ctr">
              <a:lnSpc>
                <a:spcPct val="120000"/>
              </a:lnSpc>
              <a:spcBef>
                <a:spcPts val="0"/>
              </a:spcBef>
              <a:spcAft>
                <a:spcPts val="0"/>
              </a:spcAft>
              <a:buNone/>
            </a:pPr>
            <a:r>
              <a:rPr b="1" i="1" lang="en-US" sz="4444">
                <a:solidFill>
                  <a:srgbClr val="3333CC"/>
                </a:solidFill>
                <a:latin typeface="Arial"/>
                <a:ea typeface="Arial"/>
                <a:cs typeface="Arial"/>
                <a:sym typeface="Arial"/>
              </a:rPr>
              <a:t>Distribution of </a:t>
            </a:r>
            <a:br>
              <a:rPr b="1" i="1" lang="en-US" sz="4444">
                <a:solidFill>
                  <a:srgbClr val="3333CC"/>
                </a:solidFill>
                <a:latin typeface="Arial"/>
                <a:ea typeface="Arial"/>
                <a:cs typeface="Arial"/>
                <a:sym typeface="Arial"/>
              </a:rPr>
            </a:br>
            <a:r>
              <a:rPr b="1" i="1" lang="en-US" sz="4444">
                <a:solidFill>
                  <a:srgbClr val="3333CC"/>
                </a:solidFill>
                <a:latin typeface="Arial"/>
                <a:ea typeface="Arial"/>
                <a:cs typeface="Arial"/>
                <a:sym typeface="Arial"/>
              </a:rPr>
              <a:t>Active Volcanoes</a:t>
            </a:r>
          </a:p>
        </p:txBody>
      </p:sp>
      <p:pic>
        <p:nvPicPr>
          <p:cNvPr id="339" name="Shape 339"/>
          <p:cNvPicPr preferRelativeResize="0"/>
          <p:nvPr/>
        </p:nvPicPr>
        <p:blipFill>
          <a:blip r:embed="rId4">
            <a:alphaModFix/>
          </a:blip>
          <a:stretch>
            <a:fillRect/>
          </a:stretch>
        </p:blipFill>
        <p:spPr>
          <a:xfrm>
            <a:off x="0" y="2321975"/>
            <a:ext cx="10160000" cy="54504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pic>
        <p:nvPicPr>
          <p:cNvPr id="344" name="Shape 34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45" name="Shape 34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Extrusive Igneous</a:t>
            </a:r>
          </a:p>
        </p:txBody>
      </p:sp>
      <p:pic>
        <p:nvPicPr>
          <p:cNvPr id="346" name="Shape 346"/>
          <p:cNvPicPr preferRelativeResize="0"/>
          <p:nvPr/>
        </p:nvPicPr>
        <p:blipFill>
          <a:blip r:embed="rId4">
            <a:alphaModFix/>
          </a:blip>
          <a:stretch>
            <a:fillRect/>
          </a:stretch>
        </p:blipFill>
        <p:spPr>
          <a:xfrm>
            <a:off x="1756825" y="1809750"/>
            <a:ext cx="7884575" cy="57044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 name="Shape 350"/>
        <p:cNvGrpSpPr/>
        <p:nvPr/>
      </p:nvGrpSpPr>
      <p:grpSpPr>
        <a:xfrm>
          <a:off x="0" y="0"/>
          <a:ext cx="0" cy="0"/>
          <a:chOff x="0" y="0"/>
          <a:chExt cx="0" cy="0"/>
        </a:xfrm>
      </p:grpSpPr>
      <p:pic>
        <p:nvPicPr>
          <p:cNvPr id="351" name="Shape 351"/>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52" name="Shape 352"/>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Active volcanoes</a:t>
            </a:r>
          </a:p>
        </p:txBody>
      </p:sp>
      <p:sp>
        <p:nvSpPr>
          <p:cNvPr id="353" name="Shape 353"/>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rtl="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Those that have erupted at least once in recorded history.</a:t>
            </a:r>
          </a:p>
          <a:p>
            <a:pPr indent="-191911" lvl="2" marL="1143000" marR="0" rtl="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U.S. has 10% of about 550 active volcanoes in world.</a:t>
            </a:r>
          </a:p>
          <a:p>
            <a:pPr indent="-191911" lvl="2" marL="1143000" marR="0" rtl="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Pacific Ring of Fire or Andesite Line has 80% of world’s active volcanoes. </a:t>
            </a:r>
            <a:r>
              <a:rPr lang="en-US" sz="2222">
                <a:solidFill>
                  <a:srgbClr val="000000"/>
                </a:solidFill>
                <a:highlight>
                  <a:srgbClr val="EA9999"/>
                </a:highlight>
                <a:latin typeface="Arial"/>
                <a:ea typeface="Arial"/>
                <a:cs typeface="Arial"/>
                <a:sym typeface="Arial"/>
              </a:rPr>
              <a:t>Show in GOOGLE EARTH</a:t>
            </a: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 name="Shape 357"/>
        <p:cNvGrpSpPr/>
        <p:nvPr/>
      </p:nvGrpSpPr>
      <p:grpSpPr>
        <a:xfrm>
          <a:off x="0" y="0"/>
          <a:ext cx="0" cy="0"/>
          <a:chOff x="0" y="0"/>
          <a:chExt cx="0" cy="0"/>
        </a:xfrm>
      </p:grpSpPr>
      <p:pic>
        <p:nvPicPr>
          <p:cNvPr id="358" name="Shape 358"/>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59" name="Shape 359"/>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volcanic peak</a:t>
            </a:r>
          </a:p>
        </p:txBody>
      </p:sp>
      <p:sp>
        <p:nvSpPr>
          <p:cNvPr id="360" name="Shape 360"/>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t/>
            </a:r>
            <a:endParaRPr sz="2666">
              <a:solidFill>
                <a:srgbClr val="000000"/>
              </a:solidFill>
              <a:latin typeface="Arial"/>
              <a:ea typeface="Arial"/>
              <a:cs typeface="Arial"/>
              <a:sym typeface="Arial"/>
            </a:endParaRPr>
          </a:p>
          <a:p>
            <a:pPr indent="-220133" lvl="3" marL="1524000" marR="0" rtl="0" algn="l">
              <a:lnSpc>
                <a:spcPct val="120000"/>
              </a:lnSpc>
              <a:spcBef>
                <a:spcPts val="396"/>
              </a:spcBef>
              <a:spcAft>
                <a:spcPts val="0"/>
              </a:spcAft>
              <a:buClr>
                <a:srgbClr val="000000"/>
              </a:buClr>
              <a:buSzPts val="2667"/>
              <a:buChar char="■"/>
            </a:pPr>
            <a:r>
              <a:rPr lang="en-US" sz="2666">
                <a:solidFill>
                  <a:srgbClr val="000000"/>
                </a:solidFill>
                <a:latin typeface="Arial"/>
                <a:ea typeface="Arial"/>
                <a:cs typeface="Arial"/>
                <a:sym typeface="Arial"/>
              </a:rPr>
              <a:t>Shield volcanoes—never steep-sided, though can be very high (e.g., Hawaiian Islands).</a:t>
            </a:r>
          </a:p>
          <a:p>
            <a:pPr indent="-220133" lvl="3" marL="1524000" marR="0" rtl="0" algn="l">
              <a:lnSpc>
                <a:spcPct val="120000"/>
              </a:lnSpc>
              <a:spcBef>
                <a:spcPts val="396"/>
              </a:spcBef>
              <a:spcAft>
                <a:spcPts val="0"/>
              </a:spcAft>
              <a:buClr>
                <a:srgbClr val="000000"/>
              </a:buClr>
              <a:buSzPts val="2667"/>
              <a:buChar char="■"/>
            </a:pPr>
            <a:r>
              <a:rPr lang="en-US" sz="2666">
                <a:solidFill>
                  <a:srgbClr val="000000"/>
                </a:solidFill>
                <a:latin typeface="Arial"/>
                <a:ea typeface="Arial"/>
                <a:cs typeface="Arial"/>
                <a:sym typeface="Arial"/>
              </a:rPr>
              <a:t>Composite volcanoes—steep-sided, large, symmetrical cones (e.g., Mt. Fuji, Japan).</a:t>
            </a:r>
          </a:p>
          <a:p>
            <a:pPr indent="-220133" lvl="3" marL="1524000" marR="0" rtl="0" algn="l">
              <a:lnSpc>
                <a:spcPct val="120000"/>
              </a:lnSpc>
              <a:spcBef>
                <a:spcPts val="396"/>
              </a:spcBef>
              <a:spcAft>
                <a:spcPts val="0"/>
              </a:spcAft>
              <a:buClr>
                <a:srgbClr val="000000"/>
              </a:buClr>
              <a:buSzPts val="2667"/>
              <a:buChar char="■"/>
            </a:pPr>
            <a:r>
              <a:rPr lang="en-US" sz="2666">
                <a:solidFill>
                  <a:srgbClr val="000000"/>
                </a:solidFill>
                <a:latin typeface="Arial"/>
                <a:ea typeface="Arial"/>
                <a:cs typeface="Arial"/>
                <a:sym typeface="Arial"/>
              </a:rPr>
              <a:t>Cinder cones—smallest of volcanic mountains (e.g., Sunset Crater in Arizona).</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 name="Shape 45"/>
        <p:cNvGrpSpPr/>
        <p:nvPr/>
      </p:nvGrpSpPr>
      <p:grpSpPr>
        <a:xfrm>
          <a:off x="0" y="0"/>
          <a:ext cx="0" cy="0"/>
          <a:chOff x="0" y="0"/>
          <a:chExt cx="0" cy="0"/>
        </a:xfrm>
      </p:grpSpPr>
      <p:pic>
        <p:nvPicPr>
          <p:cNvPr id="46" name="Shape 46"/>
          <p:cNvPicPr preferRelativeResize="0"/>
          <p:nvPr/>
        </p:nvPicPr>
        <p:blipFill>
          <a:blip r:embed="rId3">
            <a:alphaModFix/>
          </a:blip>
          <a:stretch>
            <a:fillRect/>
          </a:stretch>
        </p:blipFill>
        <p:spPr>
          <a:xfrm>
            <a:off x="257984" y="1758299"/>
            <a:ext cx="9597216" cy="5861700"/>
          </a:xfrm>
          <a:prstGeom prst="rect">
            <a:avLst/>
          </a:prstGeom>
          <a:noFill/>
          <a:ln>
            <a:noFill/>
          </a:ln>
        </p:spPr>
      </p:pic>
      <p:sp>
        <p:nvSpPr>
          <p:cNvPr id="47" name="Shape 47"/>
          <p:cNvSpPr txBox="1"/>
          <p:nvPr/>
        </p:nvSpPr>
        <p:spPr>
          <a:xfrm>
            <a:off x="222250" y="190500"/>
            <a:ext cx="9826500" cy="1567800"/>
          </a:xfrm>
          <a:prstGeom prst="rect">
            <a:avLst/>
          </a:prstGeom>
          <a:noFill/>
          <a:ln>
            <a:noFill/>
          </a:ln>
        </p:spPr>
        <p:txBody>
          <a:bodyPr anchorCtr="0" anchor="t" bIns="91425" lIns="91425" rIns="91425" wrap="square" tIns="91425">
            <a:noAutofit/>
          </a:bodyPr>
          <a:lstStyle/>
          <a:p>
            <a:pPr indent="0" lvl="0" marL="0">
              <a:spcBef>
                <a:spcPts val="0"/>
              </a:spcBef>
              <a:buNone/>
            </a:pPr>
            <a:r>
              <a:rPr lang="en-US" sz="1800">
                <a:solidFill>
                  <a:schemeClr val="dk1"/>
                </a:solidFill>
                <a:highlight>
                  <a:srgbClr val="FFFFFF"/>
                </a:highlight>
              </a:rPr>
              <a:t>In the earliest part of the </a:t>
            </a:r>
            <a:r>
              <a:rPr lang="en-US" sz="1800">
                <a:solidFill>
                  <a:srgbClr val="0B0080"/>
                </a:solidFill>
                <a:highlight>
                  <a:srgbClr val="FFFFFF"/>
                </a:highlight>
                <a:hlinkClick r:id="rId4"/>
              </a:rPr>
              <a:t>Eocene</a:t>
            </a:r>
            <a:r>
              <a:rPr lang="en-US" sz="1800">
                <a:solidFill>
                  <a:schemeClr val="dk1"/>
                </a:solidFill>
                <a:highlight>
                  <a:srgbClr val="FFFFFF"/>
                </a:highlight>
              </a:rPr>
              <a:t> </a:t>
            </a:r>
            <a:r>
              <a:rPr lang="en-US" sz="1800">
                <a:solidFill>
                  <a:srgbClr val="0B0080"/>
                </a:solidFill>
                <a:highlight>
                  <a:srgbClr val="FFFFFF"/>
                </a:highlight>
                <a:hlinkClick r:id="rId5"/>
              </a:rPr>
              <a:t>period</a:t>
            </a:r>
            <a:r>
              <a:rPr lang="en-US" sz="1800">
                <a:solidFill>
                  <a:schemeClr val="dk1"/>
                </a:solidFill>
                <a:highlight>
                  <a:srgbClr val="FFFFFF"/>
                </a:highlight>
              </a:rPr>
              <a:t>, a series of abrupt thermal spikes have been observed, lasting no more than a few 100,000 years. The most pronounced of these, the </a:t>
            </a:r>
            <a:r>
              <a:rPr lang="en-US" sz="1800">
                <a:solidFill>
                  <a:srgbClr val="0B0080"/>
                </a:solidFill>
                <a:highlight>
                  <a:srgbClr val="FFFFFF"/>
                </a:highlight>
                <a:hlinkClick r:id="rId6"/>
              </a:rPr>
              <a:t>Paleocene-Eocene Thermal Maximum</a:t>
            </a:r>
            <a:r>
              <a:rPr lang="en-US" sz="1800">
                <a:solidFill>
                  <a:schemeClr val="dk1"/>
                </a:solidFill>
                <a:highlight>
                  <a:srgbClr val="FFFFFF"/>
                </a:highlight>
              </a:rPr>
              <a:t> (PETM) is visible in the figure below. These are usually interpreted as caused by abrupt releases of </a:t>
            </a:r>
            <a:r>
              <a:rPr lang="en-US" sz="1800">
                <a:solidFill>
                  <a:srgbClr val="0B0080"/>
                </a:solidFill>
                <a:highlight>
                  <a:srgbClr val="FFFFFF"/>
                </a:highlight>
                <a:hlinkClick r:id="rId7"/>
              </a:rPr>
              <a:t>methane</a:t>
            </a:r>
            <a:r>
              <a:rPr lang="en-US" sz="1800">
                <a:solidFill>
                  <a:schemeClr val="dk1"/>
                </a:solidFill>
                <a:highlight>
                  <a:srgbClr val="FFFFFF"/>
                </a:highlight>
              </a:rPr>
              <a:t> from </a:t>
            </a:r>
            <a:r>
              <a:rPr lang="en-US" sz="1800">
                <a:solidFill>
                  <a:srgbClr val="0B0080"/>
                </a:solidFill>
                <a:highlight>
                  <a:srgbClr val="FFFFFF"/>
                </a:highlight>
                <a:hlinkClick r:id="rId8"/>
              </a:rPr>
              <a:t>clathrates</a:t>
            </a:r>
            <a:r>
              <a:rPr lang="en-US" sz="1800">
                <a:solidFill>
                  <a:schemeClr val="dk1"/>
                </a:solidFill>
                <a:highlight>
                  <a:srgbClr val="FFFFFF"/>
                </a:highlight>
              </a:rPr>
              <a:t> (frozen methane ices that accumulate at the bottom of the ocean).</a:t>
            </a:r>
          </a:p>
        </p:txBody>
      </p:sp>
      <p:sp>
        <p:nvSpPr>
          <p:cNvPr id="48" name="Shape 48"/>
          <p:cNvSpPr txBox="1"/>
          <p:nvPr/>
        </p:nvSpPr>
        <p:spPr>
          <a:xfrm>
            <a:off x="6509075" y="2467125"/>
            <a:ext cx="1533300" cy="411900"/>
          </a:xfrm>
          <a:prstGeom prst="rect">
            <a:avLst/>
          </a:prstGeom>
          <a:solidFill>
            <a:srgbClr val="FFF2CC"/>
          </a:solidFill>
          <a:ln>
            <a:noFill/>
          </a:ln>
        </p:spPr>
        <p:txBody>
          <a:bodyPr anchorCtr="0" anchor="t" bIns="91425" lIns="91425" rIns="91425" wrap="square" tIns="91425">
            <a:noAutofit/>
          </a:bodyPr>
          <a:lstStyle/>
          <a:p>
            <a:pPr indent="-69850" lvl="0" marL="0">
              <a:spcBef>
                <a:spcPts val="0"/>
              </a:spcBef>
              <a:buClr>
                <a:schemeClr val="dk1"/>
              </a:buClr>
              <a:buSzPts val="1100"/>
              <a:buFont typeface="Arial"/>
              <a:buNone/>
            </a:pPr>
            <a:r>
              <a:rPr b="1" lang="en-US" sz="2400" u="sng">
                <a:solidFill>
                  <a:srgbClr val="1155CC"/>
                </a:solidFill>
                <a:latin typeface="Times New Roman"/>
                <a:ea typeface="Times New Roman"/>
                <a:cs typeface="Times New Roman"/>
                <a:sym typeface="Times New Roman"/>
                <a:hlinkClick r:id="rId9"/>
              </a:rPr>
              <a:t>Antartica</a:t>
            </a:r>
            <a:r>
              <a:rPr lang="en-US" sz="2400"/>
              <a:t> </a:t>
            </a:r>
          </a:p>
        </p:txBody>
      </p:sp>
      <p:cxnSp>
        <p:nvCxnSpPr>
          <p:cNvPr id="49" name="Shape 49"/>
          <p:cNvCxnSpPr/>
          <p:nvPr/>
        </p:nvCxnSpPr>
        <p:spPr>
          <a:xfrm>
            <a:off x="6837650" y="2879025"/>
            <a:ext cx="1658700" cy="3379800"/>
          </a:xfrm>
          <a:prstGeom prst="straightConnector1">
            <a:avLst/>
          </a:prstGeom>
          <a:noFill/>
          <a:ln cap="flat" cmpd="sng" w="9525">
            <a:solidFill>
              <a:srgbClr val="FF0000"/>
            </a:solidFill>
            <a:prstDash val="solid"/>
            <a:round/>
            <a:headEnd len="lg" w="lg" type="none"/>
            <a:tailEnd len="lg" w="lg" type="triangle"/>
          </a:ln>
        </p:spPr>
      </p:cxnSp>
      <p:cxnSp>
        <p:nvCxnSpPr>
          <p:cNvPr id="50" name="Shape 50"/>
          <p:cNvCxnSpPr>
            <a:stCxn id="48" idx="3"/>
          </p:cNvCxnSpPr>
          <p:nvPr/>
        </p:nvCxnSpPr>
        <p:spPr>
          <a:xfrm flipH="1" rot="10800000">
            <a:off x="8042375" y="2331375"/>
            <a:ext cx="672900" cy="341700"/>
          </a:xfrm>
          <a:prstGeom prst="straightConnector1">
            <a:avLst/>
          </a:prstGeom>
          <a:noFill/>
          <a:ln cap="flat" cmpd="sng" w="9525">
            <a:solidFill>
              <a:srgbClr val="FF0000"/>
            </a:solidFill>
            <a:prstDash val="solid"/>
            <a:round/>
            <a:headEnd len="lg" w="lg" type="none"/>
            <a:tailEnd len="lg" w="lg" type="triangle"/>
          </a:ln>
        </p:spPr>
      </p:cxn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pic>
        <p:nvPicPr>
          <p:cNvPr id="365" name="Shape 36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66" name="Shape 366"/>
          <p:cNvSpPr txBox="1"/>
          <p:nvPr>
            <p:ph type="title"/>
          </p:nvPr>
        </p:nvSpPr>
        <p:spPr>
          <a:xfrm>
            <a:off x="1561025" y="1067150"/>
            <a:ext cx="7810850"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Cinder Cone</a:t>
            </a:r>
          </a:p>
        </p:txBody>
      </p:sp>
      <p:pic>
        <p:nvPicPr>
          <p:cNvPr id="367" name="Shape 367"/>
          <p:cNvPicPr preferRelativeResize="0"/>
          <p:nvPr/>
        </p:nvPicPr>
        <p:blipFill>
          <a:blip r:embed="rId4">
            <a:alphaModFix/>
          </a:blip>
          <a:stretch>
            <a:fillRect/>
          </a:stretch>
        </p:blipFill>
        <p:spPr>
          <a:xfrm>
            <a:off x="1703900" y="1820325"/>
            <a:ext cx="7895150" cy="5789075"/>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 name="Shape 371"/>
        <p:cNvGrpSpPr/>
        <p:nvPr/>
      </p:nvGrpSpPr>
      <p:grpSpPr>
        <a:xfrm>
          <a:off x="0" y="0"/>
          <a:ext cx="0" cy="0"/>
          <a:chOff x="0" y="0"/>
          <a:chExt cx="0" cy="0"/>
        </a:xfrm>
      </p:grpSpPr>
      <p:pic>
        <p:nvPicPr>
          <p:cNvPr id="372" name="Shape 372"/>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73" name="Shape 373"/>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Composite Volcano</a:t>
            </a:r>
          </a:p>
        </p:txBody>
      </p:sp>
      <p:pic>
        <p:nvPicPr>
          <p:cNvPr id="374" name="Shape 374"/>
          <p:cNvPicPr preferRelativeResize="0"/>
          <p:nvPr/>
        </p:nvPicPr>
        <p:blipFill>
          <a:blip r:embed="rId4">
            <a:alphaModFix/>
          </a:blip>
          <a:stretch>
            <a:fillRect/>
          </a:stretch>
        </p:blipFill>
        <p:spPr>
          <a:xfrm>
            <a:off x="0" y="1883825"/>
            <a:ext cx="10160000" cy="54504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pic>
        <p:nvPicPr>
          <p:cNvPr id="379" name="Shape 379"/>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80" name="Shape 380"/>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Chemistry</a:t>
            </a:r>
          </a:p>
        </p:txBody>
      </p:sp>
      <p:sp>
        <p:nvSpPr>
          <p:cNvPr id="381" name="Shape 381"/>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Chemistry of magma largely determines nature of eruption.</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Critical component appears to be relative amount of silica (Si02). </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High silica content can result in explosive eruption (long molecular chains).</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Silica came from surface and was reheated</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(example – bottle of water vs. soda water)</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Strength of surface crust and degree of confining pressure can also play role.</a:t>
            </a: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5" name="Shape 385"/>
        <p:cNvGrpSpPr/>
        <p:nvPr/>
      </p:nvGrpSpPr>
      <p:grpSpPr>
        <a:xfrm>
          <a:off x="0" y="0"/>
          <a:ext cx="0" cy="0"/>
          <a:chOff x="0" y="0"/>
          <a:chExt cx="0" cy="0"/>
        </a:xfrm>
      </p:grpSpPr>
      <p:pic>
        <p:nvPicPr>
          <p:cNvPr id="386" name="Shape 38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87" name="Shape 387"/>
          <p:cNvSpPr txBox="1"/>
          <p:nvPr>
            <p:ph type="title"/>
          </p:nvPr>
        </p:nvSpPr>
        <p:spPr>
          <a:xfrm>
            <a:off x="545025" y="1067150"/>
            <a:ext cx="3387000" cy="2513875"/>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Volcanic Hazards</a:t>
            </a:r>
          </a:p>
        </p:txBody>
      </p:sp>
      <p:pic>
        <p:nvPicPr>
          <p:cNvPr id="388" name="Shape 388"/>
          <p:cNvPicPr preferRelativeResize="0"/>
          <p:nvPr/>
        </p:nvPicPr>
        <p:blipFill>
          <a:blip r:embed="rId4">
            <a:alphaModFix/>
          </a:blip>
          <a:stretch>
            <a:fillRect/>
          </a:stretch>
        </p:blipFill>
        <p:spPr>
          <a:xfrm>
            <a:off x="3926400" y="1111225"/>
            <a:ext cx="5947825" cy="649815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2" name="Shape 392"/>
        <p:cNvGrpSpPr/>
        <p:nvPr/>
      </p:nvGrpSpPr>
      <p:grpSpPr>
        <a:xfrm>
          <a:off x="0" y="0"/>
          <a:ext cx="0" cy="0"/>
          <a:chOff x="0" y="0"/>
          <a:chExt cx="0" cy="0"/>
        </a:xfrm>
      </p:grpSpPr>
      <p:pic>
        <p:nvPicPr>
          <p:cNvPr id="393" name="Shape 39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94" name="Shape 394"/>
          <p:cNvSpPr txBox="1"/>
          <p:nvPr>
            <p:ph type="title"/>
          </p:nvPr>
        </p:nvSpPr>
        <p:spPr>
          <a:xfrm>
            <a:off x="914400" y="1040975"/>
            <a:ext cx="8439800" cy="854869"/>
          </a:xfrm>
          <a:prstGeom prst="rect">
            <a:avLst/>
          </a:prstGeom>
          <a:noFill/>
          <a:ln>
            <a:noFill/>
          </a:ln>
        </p:spPr>
        <p:txBody>
          <a:bodyPr anchorCtr="0" anchor="ctr" bIns="38100" lIns="38100" rIns="38100" wrap="square" tIns="38100">
            <a:noAutofit/>
          </a:bodyPr>
          <a:lstStyle/>
          <a:p>
            <a:pPr indent="0" lvl="0" marL="0" marR="0" rtl="0" algn="ctr">
              <a:lnSpc>
                <a:spcPct val="120000"/>
              </a:lnSpc>
              <a:spcBef>
                <a:spcPts val="0"/>
              </a:spcBef>
              <a:spcAft>
                <a:spcPts val="0"/>
              </a:spcAft>
              <a:buNone/>
            </a:pPr>
            <a:r>
              <a:rPr b="1" lang="en-US" sz="4444">
                <a:solidFill>
                  <a:srgbClr val="3333CC"/>
                </a:solidFill>
                <a:latin typeface="Arial"/>
                <a:ea typeface="Arial"/>
                <a:cs typeface="Arial"/>
                <a:sym typeface="Arial"/>
              </a:rPr>
              <a:t>Volcanic Hazards</a:t>
            </a:r>
          </a:p>
        </p:txBody>
      </p:sp>
      <p:sp>
        <p:nvSpPr>
          <p:cNvPr id="395" name="Shape 395"/>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3" marL="1524000" marR="0" algn="l">
              <a:lnSpc>
                <a:spcPct val="120000"/>
              </a:lnSpc>
              <a:spcBef>
                <a:spcPts val="0"/>
              </a:spcBef>
              <a:spcAft>
                <a:spcPts val="0"/>
              </a:spcAft>
              <a:buClr>
                <a:srgbClr val="000000"/>
              </a:buClr>
              <a:buSzPts val="2222"/>
              <a:buChar char="■"/>
            </a:pPr>
            <a:r>
              <a:rPr b="1" lang="en-US" sz="2222">
                <a:solidFill>
                  <a:srgbClr val="000000"/>
                </a:solidFill>
                <a:latin typeface="Arial"/>
                <a:ea typeface="Arial"/>
                <a:cs typeface="Arial"/>
                <a:sym typeface="Arial"/>
              </a:rPr>
              <a:t>Volcanic gases</a:t>
            </a:r>
            <a:r>
              <a:rPr lang="en-US" sz="2222">
                <a:solidFill>
                  <a:srgbClr val="000000"/>
                </a:solidFill>
                <a:latin typeface="Arial"/>
                <a:ea typeface="Arial"/>
                <a:cs typeface="Arial"/>
                <a:sym typeface="Arial"/>
              </a:rPr>
              <a:t> include carbon dioxide, sulfur dioxide, hydrogen sulfide, and fluorine. Affects can range from acid rain that destroys local vegetation to droplets affecting solar insolation and lowering global temperatures (e.g., Mount Pinatubo in 1991 lowered temperatures for more than a year). Gassing can kill!</a:t>
            </a:r>
          </a:p>
          <a:p>
            <a:pPr indent="-191911" lvl="3" marL="1524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Lava flows</a:t>
            </a:r>
            <a:r>
              <a:rPr lang="en-US" sz="2222">
                <a:solidFill>
                  <a:srgbClr val="000000"/>
                </a:solidFill>
                <a:latin typeface="Arial"/>
                <a:ea typeface="Arial"/>
                <a:cs typeface="Arial"/>
                <a:sym typeface="Arial"/>
              </a:rPr>
              <a:t> cause more property damage than loss of life.</a:t>
            </a:r>
          </a:p>
          <a:p>
            <a:pPr indent="-191911" lvl="3" marL="1524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Eruption column</a:t>
            </a:r>
            <a:r>
              <a:rPr lang="en-US" sz="2222">
                <a:solidFill>
                  <a:srgbClr val="000000"/>
                </a:solidFill>
                <a:latin typeface="Arial"/>
                <a:ea typeface="Arial"/>
                <a:cs typeface="Arial"/>
                <a:sym typeface="Arial"/>
              </a:rPr>
              <a:t>—violent ejection of pyroclastic material and gases; can reach elevations of 16 kilometers (10 miles) or more. </a:t>
            </a: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pic>
        <p:nvPicPr>
          <p:cNvPr id="400" name="Shape 40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401" name="Shape 40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Deadly events</a:t>
            </a:r>
          </a:p>
        </p:txBody>
      </p:sp>
      <p:sp>
        <p:nvSpPr>
          <p:cNvPr id="402" name="Shape 40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3" marL="1524000" marR="0" algn="l">
              <a:lnSpc>
                <a:spcPct val="120000"/>
              </a:lnSpc>
              <a:spcBef>
                <a:spcPts val="0"/>
              </a:spcBef>
              <a:spcAft>
                <a:spcPts val="0"/>
              </a:spcAft>
              <a:buClr>
                <a:srgbClr val="000000"/>
              </a:buClr>
              <a:buSzPts val="2222"/>
              <a:buChar char="■"/>
            </a:pPr>
            <a:r>
              <a:rPr b="1" lang="en-US" sz="2222">
                <a:solidFill>
                  <a:srgbClr val="000000"/>
                </a:solidFill>
                <a:latin typeface="Arial"/>
                <a:ea typeface="Arial"/>
                <a:cs typeface="Arial"/>
                <a:sym typeface="Arial"/>
              </a:rPr>
              <a:t>Pyroclastic flow</a:t>
            </a:r>
            <a:r>
              <a:rPr lang="en-US" sz="2222">
                <a:solidFill>
                  <a:srgbClr val="000000"/>
                </a:solidFill>
                <a:latin typeface="Arial"/>
                <a:ea typeface="Arial"/>
                <a:cs typeface="Arial"/>
                <a:sym typeface="Arial"/>
              </a:rPr>
              <a:t>—terrifying high-speed avalanche of searing hot gases, ash, and rock fragments (e.g., one on Martinique in the Caribbean killed nearly 28,000 inhabitants of one town in a matter of moments in 1902).</a:t>
            </a:r>
          </a:p>
          <a:p>
            <a:pPr indent="-191911" lvl="3" marL="1524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Volcanic mudflow</a:t>
            </a:r>
            <a:r>
              <a:rPr lang="en-US" sz="2222">
                <a:solidFill>
                  <a:srgbClr val="000000"/>
                </a:solidFill>
                <a:latin typeface="Arial"/>
                <a:ea typeface="Arial"/>
                <a:cs typeface="Arial"/>
                <a:sym typeface="Arial"/>
              </a:rPr>
              <a:t> (</a:t>
            </a:r>
            <a:r>
              <a:rPr b="1" lang="en-US" sz="2222">
                <a:solidFill>
                  <a:srgbClr val="000000"/>
                </a:solidFill>
                <a:latin typeface="Arial"/>
                <a:ea typeface="Arial"/>
                <a:cs typeface="Arial"/>
                <a:sym typeface="Arial"/>
              </a:rPr>
              <a:t>lahar</a:t>
            </a:r>
            <a:r>
              <a:rPr lang="en-US" sz="2222">
                <a:solidFill>
                  <a:srgbClr val="000000"/>
                </a:solidFill>
                <a:latin typeface="Arial"/>
                <a:ea typeface="Arial"/>
                <a:cs typeface="Arial"/>
                <a:sym typeface="Arial"/>
              </a:rPr>
              <a:t>)—fast moving, and sometimes hot, slurry of mud and boulders; one of most common volcanic hazards. (e.g., Nevada del Ruiz volcano in Columbia produced a mudflow that killed more than 20,000 people in a town nearly 50 kilometers [30 miles] away).</a:t>
            </a:r>
          </a:p>
          <a:p>
            <a:pPr indent="0" lvl="0" marL="0" marR="0" algn="l">
              <a:lnSpc>
                <a:spcPct val="119921"/>
              </a:lnSpc>
              <a:spcBef>
                <a:spcPts val="635"/>
              </a:spcBef>
              <a:spcAft>
                <a:spcPts val="0"/>
              </a:spcAft>
              <a:buNone/>
            </a:pPr>
            <a:r>
              <a:t/>
            </a:r>
            <a:endParaRPr sz="3555">
              <a:solidFill>
                <a:srgbClr val="000000"/>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pic>
        <p:nvPicPr>
          <p:cNvPr id="407" name="Shape 40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408" name="Shape 40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latin typeface="Arial"/>
                <a:ea typeface="Arial"/>
                <a:cs typeface="Arial"/>
                <a:sym typeface="Arial"/>
              </a:rPr>
              <a:t>Caldera</a:t>
            </a:r>
          </a:p>
        </p:txBody>
      </p:sp>
      <p:sp>
        <p:nvSpPr>
          <p:cNvPr id="409" name="Shape 409"/>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rtl="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Uncommon, but large, steep-sided, roughly circular depression resulting from the explosion and subsidence of a large volcano (e.g., Oregon’s Crater Lake).</a:t>
            </a:r>
          </a:p>
          <a:p>
            <a:pPr indent="-276577" lvl="0" marL="381000" marR="0" rtl="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Giant </a:t>
            </a:r>
            <a:r>
              <a:rPr lang="en-US" sz="3584">
                <a:solidFill>
                  <a:srgbClr val="000000"/>
                </a:solidFill>
                <a:latin typeface="Arial"/>
                <a:ea typeface="Arial"/>
                <a:cs typeface="Arial"/>
                <a:sym typeface="Arial"/>
              </a:rPr>
              <a:t>Subterranean Volcanoes - Yellowst</a:t>
            </a:r>
            <a:r>
              <a:rPr lang="en-US" sz="3584"/>
              <a:t>one</a:t>
            </a:r>
            <a:r>
              <a:rPr lang="en-US" sz="3555">
                <a:solidFill>
                  <a:srgbClr val="000000"/>
                </a:solidFill>
                <a:latin typeface="Arial"/>
                <a:ea typeface="Arial"/>
                <a:cs typeface="Arial"/>
                <a:sym typeface="Arial"/>
              </a:rPr>
              <a:t> </a:t>
            </a: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3" name="Shape 413"/>
        <p:cNvGrpSpPr/>
        <p:nvPr/>
      </p:nvGrpSpPr>
      <p:grpSpPr>
        <a:xfrm>
          <a:off x="0" y="0"/>
          <a:ext cx="0" cy="0"/>
          <a:chOff x="0" y="0"/>
          <a:chExt cx="0" cy="0"/>
        </a:xfrm>
      </p:grpSpPr>
      <p:pic>
        <p:nvPicPr>
          <p:cNvPr id="414" name="Shape 41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415" name="Shape 41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FFFFFF"/>
                </a:solidFill>
                <a:latin typeface="Arial"/>
                <a:ea typeface="Arial"/>
                <a:cs typeface="Arial"/>
                <a:sym typeface="Arial"/>
              </a:rPr>
              <a:t>Formation of Crater Lake</a:t>
            </a:r>
          </a:p>
        </p:txBody>
      </p:sp>
      <p:pic>
        <p:nvPicPr>
          <p:cNvPr id="416" name="Shape 416"/>
          <p:cNvPicPr preferRelativeResize="0"/>
          <p:nvPr/>
        </p:nvPicPr>
        <p:blipFill>
          <a:blip r:embed="rId4">
            <a:alphaModFix/>
          </a:blip>
          <a:stretch>
            <a:fillRect/>
          </a:stretch>
        </p:blipFill>
        <p:spPr>
          <a:xfrm>
            <a:off x="497400" y="573600"/>
            <a:ext cx="9165151" cy="6625151"/>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0" name="Shape 420"/>
        <p:cNvGrpSpPr/>
        <p:nvPr/>
      </p:nvGrpSpPr>
      <p:grpSpPr>
        <a:xfrm>
          <a:off x="0" y="0"/>
          <a:ext cx="0" cy="0"/>
          <a:chOff x="0" y="0"/>
          <a:chExt cx="0" cy="0"/>
        </a:xfrm>
      </p:grpSpPr>
      <p:pic>
        <p:nvPicPr>
          <p:cNvPr id="421" name="Shape 421"/>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422" name="Shape 422"/>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Super Caldera </a:t>
            </a:r>
          </a:p>
        </p:txBody>
      </p:sp>
      <p:sp>
        <p:nvSpPr>
          <p:cNvPr id="423" name="Shape 423"/>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0" lvl="0" marL="0" rtl="0">
              <a:lnSpc>
                <a:spcPct val="119922"/>
              </a:lnSpc>
              <a:spcBef>
                <a:spcPts val="0"/>
              </a:spcBef>
              <a:buNone/>
            </a:pPr>
            <a:r>
              <a:rPr lang="en-US" sz="3555" u="sng">
                <a:solidFill>
                  <a:srgbClr val="0066CC"/>
                </a:solidFill>
                <a:latin typeface="Arial"/>
                <a:ea typeface="Arial"/>
                <a:cs typeface="Arial"/>
                <a:sym typeface="Arial"/>
              </a:rPr>
              <a:t>Yellowstone:</a:t>
            </a:r>
          </a:p>
          <a:p>
            <a:pPr indent="-169333" lvl="0" marL="381000" marR="0" rtl="0" algn="l">
              <a:lnSpc>
                <a:spcPct val="119922"/>
              </a:lnSpc>
              <a:spcBef>
                <a:spcPts val="635"/>
              </a:spcBef>
              <a:spcAft>
                <a:spcPts val="0"/>
              </a:spcAft>
              <a:buClr>
                <a:srgbClr val="0000FF"/>
              </a:buClr>
              <a:buSzPts val="1867"/>
              <a:buChar char="●"/>
            </a:pPr>
            <a:r>
              <a:rPr lang="en-US" sz="1866" u="sng">
                <a:solidFill>
                  <a:srgbClr val="0000FF"/>
                </a:solidFill>
                <a:latin typeface="Arial"/>
                <a:ea typeface="Arial"/>
                <a:cs typeface="Arial"/>
                <a:sym typeface="Arial"/>
                <a:hlinkClick r:id="rId4"/>
              </a:rPr>
              <a:t>http://www.youtube.com/watch?v=Ap_YUwdiy8I&amp;feature=related</a:t>
            </a:r>
            <a:r>
              <a:rPr lang="en-US" sz="3555">
                <a:solidFill>
                  <a:srgbClr val="000000"/>
                </a:solidFill>
                <a:latin typeface="Arial"/>
                <a:ea typeface="Arial"/>
                <a:cs typeface="Arial"/>
                <a:sym typeface="Arial"/>
              </a:rPr>
              <a:t> </a:t>
            </a:r>
          </a:p>
          <a:p>
            <a:pPr indent="0" lvl="0" marL="0" marR="0" rtl="0" algn="l">
              <a:lnSpc>
                <a:spcPct val="100000"/>
              </a:lnSpc>
              <a:spcBef>
                <a:spcPts val="635"/>
              </a:spcBef>
              <a:spcAft>
                <a:spcPts val="0"/>
              </a:spcAft>
              <a:buNone/>
            </a:pPr>
            <a:r>
              <a:t/>
            </a:r>
            <a:endParaRPr sz="1882">
              <a:solidFill>
                <a:srgbClr val="000000"/>
              </a:solidFill>
              <a:latin typeface="Arial"/>
              <a:ea typeface="Arial"/>
              <a:cs typeface="Arial"/>
              <a:sym typeface="Arial"/>
            </a:endParaRPr>
          </a:p>
          <a:p>
            <a:pPr indent="-169333" lvl="0" marL="381000" marR="0" rtl="0" algn="l">
              <a:lnSpc>
                <a:spcPct val="119922"/>
              </a:lnSpc>
              <a:spcBef>
                <a:spcPts val="635"/>
              </a:spcBef>
              <a:spcAft>
                <a:spcPts val="0"/>
              </a:spcAft>
              <a:buClr>
                <a:srgbClr val="0000FF"/>
              </a:buClr>
              <a:buSzPts val="1867"/>
              <a:buChar char="●"/>
            </a:pPr>
            <a:r>
              <a:rPr lang="en-US" sz="1866" u="sng">
                <a:solidFill>
                  <a:srgbClr val="0000FF"/>
                </a:solidFill>
                <a:latin typeface="Arial"/>
                <a:ea typeface="Arial"/>
                <a:cs typeface="Arial"/>
                <a:sym typeface="Arial"/>
                <a:hlinkClick r:id="rId5"/>
              </a:rPr>
              <a:t>http://armageddononline.tripod.com/volcano.htm</a:t>
            </a: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7" name="Shape 427"/>
        <p:cNvGrpSpPr/>
        <p:nvPr/>
      </p:nvGrpSpPr>
      <p:grpSpPr>
        <a:xfrm>
          <a:off x="0" y="0"/>
          <a:ext cx="0" cy="0"/>
          <a:chOff x="0" y="0"/>
          <a:chExt cx="0" cy="0"/>
        </a:xfrm>
      </p:grpSpPr>
      <p:pic>
        <p:nvPicPr>
          <p:cNvPr id="428" name="Shape 428"/>
          <p:cNvPicPr preferRelativeResize="0"/>
          <p:nvPr/>
        </p:nvPicPr>
        <p:blipFill>
          <a:blip r:embed="rId3">
            <a:alphaModFix/>
          </a:blip>
          <a:stretch>
            <a:fillRect/>
          </a:stretch>
        </p:blipFill>
        <p:spPr>
          <a:xfrm>
            <a:off x="609600" y="914400"/>
            <a:ext cx="9144000" cy="5852150"/>
          </a:xfrm>
          <a:prstGeom prst="rect">
            <a:avLst/>
          </a:prstGeom>
          <a:noFill/>
          <a:ln>
            <a:noFill/>
          </a:ln>
        </p:spPr>
      </p:pic>
      <p:sp>
        <p:nvSpPr>
          <p:cNvPr id="429" name="Shape 429"/>
          <p:cNvSpPr txBox="1"/>
          <p:nvPr/>
        </p:nvSpPr>
        <p:spPr>
          <a:xfrm>
            <a:off x="0" y="6705600"/>
            <a:ext cx="10050900" cy="868450"/>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2666" u="sng">
                <a:solidFill>
                  <a:srgbClr val="0000FF"/>
                </a:solidFill>
                <a:latin typeface="Arial"/>
                <a:ea typeface="Arial"/>
                <a:cs typeface="Arial"/>
                <a:sym typeface="Arial"/>
                <a:hlinkClick r:id="rId4"/>
              </a:rPr>
              <a:t>http://en.wikipedia.org/wiki/Mount_Tambora</a:t>
            </a:r>
          </a:p>
          <a:p>
            <a:pPr indent="0" lvl="0" marL="0" rtl="0">
              <a:lnSpc>
                <a:spcPct val="100000"/>
              </a:lnSpc>
              <a:spcBef>
                <a:spcPts val="0"/>
              </a:spcBef>
              <a:buNone/>
            </a:pPr>
            <a:r>
              <a:rPr lang="en-US" sz="1600" u="sng">
                <a:solidFill>
                  <a:srgbClr val="0000FF"/>
                </a:solidFill>
                <a:latin typeface="Arial"/>
                <a:ea typeface="Arial"/>
                <a:cs typeface="Arial"/>
                <a:sym typeface="Arial"/>
                <a:hlinkClick r:id="rId5"/>
              </a:rPr>
              <a:t>http://www.history.com/shows/how-the-earth-was-made/videos/the-krakatoa-volcano#the-krakatoa-volcano</a:t>
            </a:r>
          </a:p>
        </p:txBody>
      </p:sp>
      <p:sp>
        <p:nvSpPr>
          <p:cNvPr id="430" name="Shape 430"/>
          <p:cNvSpPr txBox="1"/>
          <p:nvPr/>
        </p:nvSpPr>
        <p:spPr>
          <a:xfrm>
            <a:off x="5080000" y="101600"/>
            <a:ext cx="4915625" cy="445675"/>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1866">
                <a:solidFill>
                  <a:srgbClr val="000000"/>
                </a:solidFill>
                <a:latin typeface="Arial"/>
                <a:ea typeface="Arial"/>
                <a:cs typeface="Arial"/>
                <a:sym typeface="Arial"/>
              </a:rPr>
              <a:t>TOBA 75,000 years ago 670 cubic miles</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 name="Shape 54"/>
        <p:cNvGrpSpPr/>
        <p:nvPr/>
      </p:nvGrpSpPr>
      <p:grpSpPr>
        <a:xfrm>
          <a:off x="0" y="0"/>
          <a:ext cx="0" cy="0"/>
          <a:chOff x="0" y="0"/>
          <a:chExt cx="0" cy="0"/>
        </a:xfrm>
      </p:grpSpPr>
      <p:pic>
        <p:nvPicPr>
          <p:cNvPr descr="All_palaeotemps.png" id="55" name="Shape 55"/>
          <p:cNvPicPr preferRelativeResize="0"/>
          <p:nvPr/>
        </p:nvPicPr>
        <p:blipFill>
          <a:blip r:embed="rId3">
            <a:alphaModFix/>
          </a:blip>
          <a:stretch>
            <a:fillRect/>
          </a:stretch>
        </p:blipFill>
        <p:spPr>
          <a:xfrm>
            <a:off x="0" y="2172693"/>
            <a:ext cx="10159998" cy="3274614"/>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4" name="Shape 434"/>
        <p:cNvGrpSpPr/>
        <p:nvPr/>
      </p:nvGrpSpPr>
      <p:grpSpPr>
        <a:xfrm>
          <a:off x="0" y="0"/>
          <a:ext cx="0" cy="0"/>
          <a:chOff x="0" y="0"/>
          <a:chExt cx="0" cy="0"/>
        </a:xfrm>
      </p:grpSpPr>
      <p:sp>
        <p:nvSpPr>
          <p:cNvPr id="435" name="Shape 435"/>
          <p:cNvSpPr txBox="1"/>
          <p:nvPr>
            <p:ph type="title"/>
          </p:nvPr>
        </p:nvSpPr>
        <p:spPr>
          <a:xfrm>
            <a:off x="304800" y="304800"/>
            <a:ext cx="9626600" cy="990600"/>
          </a:xfrm>
          <a:prstGeom prst="rect">
            <a:avLst/>
          </a:prstGeom>
        </p:spPr>
        <p:txBody>
          <a:bodyPr anchorCtr="0" anchor="t" bIns="38100" lIns="38100" rIns="38100" wrap="square" tIns="38100">
            <a:noAutofit/>
          </a:bodyPr>
          <a:lstStyle/>
          <a:p>
            <a:pPr indent="0" lvl="0" marL="0" rtl="0">
              <a:lnSpc>
                <a:spcPct val="100000"/>
              </a:lnSpc>
              <a:spcBef>
                <a:spcPts val="0"/>
              </a:spcBef>
              <a:buNone/>
            </a:pPr>
            <a:r>
              <a:rPr lang="en-US" sz="4266">
                <a:solidFill>
                  <a:srgbClr val="000000"/>
                </a:solidFill>
                <a:latin typeface="Arial"/>
                <a:ea typeface="Arial"/>
                <a:cs typeface="Arial"/>
                <a:sym typeface="Arial"/>
              </a:rPr>
              <a:t>Adam and Eve</a:t>
            </a:r>
          </a:p>
        </p:txBody>
      </p:sp>
      <p:sp>
        <p:nvSpPr>
          <p:cNvPr id="436" name="Shape 436"/>
          <p:cNvSpPr txBox="1"/>
          <p:nvPr>
            <p:ph idx="1" type="body"/>
          </p:nvPr>
        </p:nvSpPr>
        <p:spPr>
          <a:xfrm>
            <a:off x="63375" y="1086575"/>
            <a:ext cx="10028100" cy="6006900"/>
          </a:xfrm>
          <a:prstGeom prst="rect">
            <a:avLst/>
          </a:prstGeom>
        </p:spPr>
        <p:txBody>
          <a:bodyPr anchorCtr="0" anchor="t" bIns="38100" lIns="38100" rIns="38100" wrap="square" tIns="38100">
            <a:noAutofit/>
          </a:bodyPr>
          <a:lstStyle/>
          <a:p>
            <a:pPr indent="0" lvl="0" marL="0" rtl="0">
              <a:lnSpc>
                <a:spcPct val="100000"/>
              </a:lnSpc>
              <a:spcBef>
                <a:spcPts val="0"/>
              </a:spcBef>
              <a:buNone/>
            </a:pPr>
            <a:r>
              <a:rPr lang="en-US" sz="2666">
                <a:solidFill>
                  <a:srgbClr val="000000"/>
                </a:solidFill>
                <a:latin typeface="Arial"/>
                <a:ea typeface="Arial"/>
                <a:cs typeface="Arial"/>
                <a:sym typeface="Arial"/>
              </a:rPr>
              <a:t>All living humans' </a:t>
            </a:r>
            <a:r>
              <a:rPr lang="en-US" sz="2666" u="sng">
                <a:solidFill>
                  <a:srgbClr val="0B0080"/>
                </a:solidFill>
                <a:latin typeface="Arial"/>
                <a:ea typeface="Arial"/>
                <a:cs typeface="Arial"/>
                <a:sym typeface="Arial"/>
                <a:hlinkClick r:id="rId3"/>
              </a:rPr>
              <a:t>female line ancestry</a:t>
            </a:r>
            <a:r>
              <a:rPr lang="en-US" sz="2666">
                <a:solidFill>
                  <a:srgbClr val="000000"/>
                </a:solidFill>
                <a:latin typeface="Arial"/>
                <a:ea typeface="Arial"/>
                <a:cs typeface="Arial"/>
                <a:sym typeface="Arial"/>
              </a:rPr>
              <a:t> trace back to a single female (</a:t>
            </a:r>
            <a:r>
              <a:rPr lang="en-US" sz="2666" u="sng">
                <a:solidFill>
                  <a:srgbClr val="0B0080"/>
                </a:solidFill>
                <a:latin typeface="Arial"/>
                <a:ea typeface="Arial"/>
                <a:cs typeface="Arial"/>
                <a:sym typeface="Arial"/>
                <a:hlinkClick r:id="rId4"/>
              </a:rPr>
              <a:t>Mitochondrial Eve</a:t>
            </a:r>
            <a:r>
              <a:rPr lang="en-US" sz="2666">
                <a:solidFill>
                  <a:srgbClr val="000000"/>
                </a:solidFill>
                <a:latin typeface="Arial"/>
                <a:ea typeface="Arial"/>
                <a:cs typeface="Arial"/>
                <a:sym typeface="Arial"/>
              </a:rPr>
              <a:t>) at around 140,000 years ago. Via the </a:t>
            </a:r>
            <a:r>
              <a:rPr lang="en-US" sz="2666" u="sng">
                <a:solidFill>
                  <a:srgbClr val="0B0080"/>
                </a:solidFill>
                <a:latin typeface="Arial"/>
                <a:ea typeface="Arial"/>
                <a:cs typeface="Arial"/>
                <a:sym typeface="Arial"/>
                <a:hlinkClick r:id="rId5"/>
              </a:rPr>
              <a:t>male line</a:t>
            </a:r>
            <a:r>
              <a:rPr lang="en-US" sz="2666">
                <a:solidFill>
                  <a:srgbClr val="000000"/>
                </a:solidFill>
                <a:latin typeface="Arial"/>
                <a:ea typeface="Arial"/>
                <a:cs typeface="Arial"/>
                <a:sym typeface="Arial"/>
              </a:rPr>
              <a:t>, all humans can trace their ancestry back to a single male (</a:t>
            </a:r>
            <a:r>
              <a:rPr lang="en-US" sz="2666" u="sng">
                <a:solidFill>
                  <a:srgbClr val="0B0080"/>
                </a:solidFill>
                <a:latin typeface="Arial"/>
                <a:ea typeface="Arial"/>
                <a:cs typeface="Arial"/>
                <a:sym typeface="Arial"/>
                <a:hlinkClick r:id="rId6"/>
              </a:rPr>
              <a:t>Y-chromosomal Adam</a:t>
            </a:r>
            <a:r>
              <a:rPr lang="en-US" sz="2666">
                <a:solidFill>
                  <a:srgbClr val="000000"/>
                </a:solidFill>
                <a:latin typeface="Arial"/>
                <a:ea typeface="Arial"/>
                <a:cs typeface="Arial"/>
                <a:sym typeface="Arial"/>
              </a:rPr>
              <a:t>) at 60,000 to 90,000 years ago.</a:t>
            </a:r>
          </a:p>
          <a:p>
            <a:pPr indent="0" lvl="0" marL="0" rtl="0">
              <a:lnSpc>
                <a:spcPct val="100000"/>
              </a:lnSpc>
              <a:spcBef>
                <a:spcPts val="0"/>
              </a:spcBef>
              <a:buNone/>
            </a:pPr>
            <a:r>
              <a:rPr lang="en-US" sz="2666">
                <a:solidFill>
                  <a:srgbClr val="000000"/>
                </a:solidFill>
                <a:latin typeface="Verdana"/>
                <a:ea typeface="Verdana"/>
                <a:cs typeface="Verdana"/>
                <a:sym typeface="Verdana"/>
              </a:rPr>
              <a:t>Tambora caused the " The year without a summer" in 1816, Mount Toba, 77,000 yr bp could have been responsible for six years of relentless volcanic winter, thus causing a massive deforestation, a disastrous famine for all living creatures, and a near extinction of Humankind. Tambora, the largest known historic eruption, displaced 20 cubic kilometres of ash. Mount Toba produced 800 cubic kilometres.* It was therefore forty times larger than the largest eruption of the last two centuries and apparently the second largest known explosive eruption over the last 450 million years.</a:t>
            </a: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sp>
        <p:nvSpPr>
          <p:cNvPr id="441" name="Shape 441"/>
          <p:cNvSpPr txBox="1"/>
          <p:nvPr>
            <p:ph type="title"/>
          </p:nvPr>
        </p:nvSpPr>
        <p:spPr>
          <a:xfrm>
            <a:off x="304800" y="304800"/>
            <a:ext cx="9626600" cy="990600"/>
          </a:xfrm>
          <a:prstGeom prst="rect">
            <a:avLst/>
          </a:prstGeom>
        </p:spPr>
        <p:txBody>
          <a:bodyPr anchorCtr="0" anchor="t" bIns="38100" lIns="38100" rIns="38100" wrap="square" tIns="38100">
            <a:noAutofit/>
          </a:bodyPr>
          <a:lstStyle/>
          <a:p>
            <a:pPr indent="0" lvl="0" marL="0" rtl="0">
              <a:lnSpc>
                <a:spcPct val="100000"/>
              </a:lnSpc>
              <a:spcBef>
                <a:spcPts val="0"/>
              </a:spcBef>
              <a:buNone/>
            </a:pPr>
            <a:r>
              <a:rPr lang="en-US" sz="2641" u="sng">
                <a:solidFill>
                  <a:srgbClr val="0000FF"/>
                </a:solidFill>
                <a:latin typeface="verdana"/>
                <a:ea typeface="verdana"/>
                <a:cs typeface="verdana"/>
                <a:sym typeface="verdana"/>
                <a:hlinkClick r:id="rId3"/>
              </a:rPr>
              <a:t>Toba, Sumatra, 75,000 years ago</a:t>
            </a:r>
          </a:p>
        </p:txBody>
      </p:sp>
      <p:sp>
        <p:nvSpPr>
          <p:cNvPr id="442" name="Shape 442"/>
          <p:cNvSpPr txBox="1"/>
          <p:nvPr>
            <p:ph idx="1" type="body"/>
          </p:nvPr>
        </p:nvSpPr>
        <p:spPr>
          <a:xfrm>
            <a:off x="101600" y="1219200"/>
            <a:ext cx="9598350" cy="6306375"/>
          </a:xfrm>
          <a:prstGeom prst="rect">
            <a:avLst/>
          </a:prstGeom>
        </p:spPr>
        <p:txBody>
          <a:bodyPr anchorCtr="0" anchor="t" bIns="38100" lIns="38100" rIns="38100" wrap="square" tIns="38100">
            <a:noAutofit/>
          </a:bodyPr>
          <a:lstStyle/>
          <a:p>
            <a:pPr indent="0" lvl="0" marL="0" rtl="0">
              <a:lnSpc>
                <a:spcPct val="100000"/>
              </a:lnSpc>
              <a:spcBef>
                <a:spcPts val="0"/>
              </a:spcBef>
              <a:buNone/>
            </a:pPr>
            <a:r>
              <a:rPr lang="en-US" sz="2666">
                <a:solidFill>
                  <a:srgbClr val="000000"/>
                </a:solidFill>
                <a:highlight>
                  <a:srgbClr val="FFFFFF"/>
                </a:highlight>
                <a:latin typeface="verdana"/>
                <a:ea typeface="verdana"/>
                <a:cs typeface="verdana"/>
                <a:sym typeface="verdana"/>
              </a:rPr>
              <a:t>It had 10,000 times the explosive force of Mount St. Helens and changed life on Earth forever. Thousands of cubic kilometres - </a:t>
            </a:r>
            <a:r>
              <a:rPr lang="en-US" sz="2666">
                <a:solidFill>
                  <a:srgbClr val="000000"/>
                </a:solidFill>
                <a:latin typeface="Arial"/>
                <a:ea typeface="Arial"/>
                <a:cs typeface="Arial"/>
                <a:sym typeface="Arial"/>
              </a:rPr>
              <a:t>670 cu mi </a:t>
            </a:r>
            <a:r>
              <a:rPr lang="en-US" sz="2666">
                <a:solidFill>
                  <a:srgbClr val="000000"/>
                </a:solidFill>
                <a:latin typeface="verdana"/>
                <a:ea typeface="verdana"/>
                <a:cs typeface="verdana"/>
                <a:sym typeface="verdana"/>
              </a:rPr>
              <a:t>of ash was thrown into the atmosphere - so much that it blocked out light from the sun all over the world. 2,500 miles away 35 centimetres of ash coated the ground. Global temperatures plummeted by 21 degrees. The rain would have been so poisoned by the gasses that it would have turned black and strongly acidic. Man was pushed to the </a:t>
            </a:r>
            <a:r>
              <a:rPr lang="en-US" sz="2666">
                <a:latin typeface="verdana"/>
                <a:ea typeface="verdana"/>
                <a:cs typeface="verdana"/>
                <a:sym typeface="verdana"/>
              </a:rPr>
              <a:t>edge of extinction</a:t>
            </a:r>
            <a:r>
              <a:rPr lang="en-US" sz="2666">
                <a:solidFill>
                  <a:srgbClr val="000000"/>
                </a:solidFill>
                <a:latin typeface="verdana"/>
                <a:ea typeface="verdana"/>
                <a:cs typeface="verdana"/>
                <a:sym typeface="verdana"/>
              </a:rPr>
              <a:t>, the population forced down to just a couple of thousand. Three quarters of all plants in the northern hemisphere were killed. But there is also ev</a:t>
            </a:r>
            <a:r>
              <a:rPr lang="en-US">
                <a:latin typeface="verdana"/>
                <a:ea typeface="verdana"/>
                <a:cs typeface="verdana"/>
                <a:sym typeface="verdana"/>
              </a:rPr>
              <a:t>idence that in some places man survived, </a:t>
            </a:r>
            <a:r>
              <a:rPr lang="en-US" u="sng">
                <a:solidFill>
                  <a:schemeClr val="hlink"/>
                </a:solidFill>
                <a:latin typeface="verdana"/>
                <a:ea typeface="verdana"/>
                <a:cs typeface="verdana"/>
                <a:sym typeface="verdana"/>
                <a:hlinkClick r:id="rId4"/>
              </a:rPr>
              <a:t>like east Africa</a:t>
            </a:r>
            <a:r>
              <a:rPr lang="en-US">
                <a:latin typeface="verdana"/>
                <a:ea typeface="verdana"/>
                <a:cs typeface="verdana"/>
                <a:sym typeface="verdana"/>
              </a:rPr>
              <a:t>. Science is soooo messy!</a:t>
            </a: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6" name="Shape 446"/>
        <p:cNvGrpSpPr/>
        <p:nvPr/>
      </p:nvGrpSpPr>
      <p:grpSpPr>
        <a:xfrm>
          <a:off x="0" y="0"/>
          <a:ext cx="0" cy="0"/>
          <a:chOff x="0" y="0"/>
          <a:chExt cx="0" cy="0"/>
        </a:xfrm>
      </p:grpSpPr>
      <p:pic>
        <p:nvPicPr>
          <p:cNvPr id="447" name="Shape 447"/>
          <p:cNvPicPr preferRelativeResize="0"/>
          <p:nvPr/>
        </p:nvPicPr>
        <p:blipFill>
          <a:blip r:embed="rId3">
            <a:alphaModFix/>
          </a:blip>
          <a:stretch>
            <a:fillRect/>
          </a:stretch>
        </p:blipFill>
        <p:spPr>
          <a:xfrm>
            <a:off x="0" y="1244325"/>
            <a:ext cx="10071750" cy="5485300"/>
          </a:xfrm>
          <a:prstGeom prst="rect">
            <a:avLst/>
          </a:prstGeom>
          <a:noFill/>
          <a:ln>
            <a:noFill/>
          </a:ln>
        </p:spPr>
      </p:pic>
      <p:sp>
        <p:nvSpPr>
          <p:cNvPr id="448" name="Shape 448"/>
          <p:cNvSpPr txBox="1"/>
          <p:nvPr/>
        </p:nvSpPr>
        <p:spPr>
          <a:xfrm>
            <a:off x="213150" y="95400"/>
            <a:ext cx="9481725" cy="1316950"/>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2666">
                <a:solidFill>
                  <a:srgbClr val="000000"/>
                </a:solidFill>
                <a:latin typeface="Arial"/>
                <a:ea typeface="Arial"/>
                <a:cs typeface="Arial"/>
                <a:sym typeface="Arial"/>
              </a:rPr>
              <a:t>Volcanic eruption map </a:t>
            </a:r>
            <a:r>
              <a:rPr lang="en-US" sz="1666">
                <a:solidFill>
                  <a:srgbClr val="000000"/>
                </a:solidFill>
                <a:latin typeface="Arial"/>
                <a:ea typeface="Arial"/>
                <a:cs typeface="Arial"/>
                <a:sym typeface="Arial"/>
              </a:rPr>
              <a:t>(2.1myr to present)</a:t>
            </a:r>
          </a:p>
          <a:p>
            <a:pPr indent="0" lvl="0" marL="0" rtl="0">
              <a:lnSpc>
                <a:spcPct val="100000"/>
              </a:lnSpc>
              <a:spcBef>
                <a:spcPts val="0"/>
              </a:spcBef>
              <a:buNone/>
            </a:pPr>
            <a:r>
              <a:rPr lang="en-US" sz="1603">
                <a:solidFill>
                  <a:srgbClr val="000000"/>
                </a:solidFill>
                <a:latin typeface="Arial"/>
                <a:ea typeface="Arial"/>
                <a:cs typeface="Arial"/>
                <a:sym typeface="Arial"/>
              </a:rPr>
              <a:t>http://en.wikipedia.org/wiki/Supervolcano</a:t>
            </a:r>
          </a:p>
          <a:p>
            <a:pPr indent="0" lvl="0" marL="0" rtl="0">
              <a:lnSpc>
                <a:spcPct val="100000"/>
              </a:lnSpc>
              <a:spcBef>
                <a:spcPts val="0"/>
              </a:spcBef>
              <a:buNone/>
            </a:pPr>
            <a:r>
              <a:rPr lang="en-US" sz="1603">
                <a:solidFill>
                  <a:srgbClr val="000000"/>
                </a:solidFill>
                <a:latin typeface="Arial"/>
                <a:ea typeface="Arial"/>
                <a:cs typeface="Arial"/>
                <a:sym typeface="Arial"/>
              </a:rPr>
              <a:t>https://sites.google.com/site/tobavolcano/ </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 name="Shape 59"/>
        <p:cNvGrpSpPr/>
        <p:nvPr/>
      </p:nvGrpSpPr>
      <p:grpSpPr>
        <a:xfrm>
          <a:off x="0" y="0"/>
          <a:ext cx="0" cy="0"/>
          <a:chOff x="0" y="0"/>
          <a:chExt cx="0" cy="0"/>
        </a:xfrm>
      </p:grpSpPr>
      <p:pic>
        <p:nvPicPr>
          <p:cNvPr descr="Orbit_130_125kya_lg.jpg" id="60" name="Shape 60"/>
          <p:cNvPicPr preferRelativeResize="0"/>
          <p:nvPr/>
        </p:nvPicPr>
        <p:blipFill>
          <a:blip r:embed="rId3">
            <a:alphaModFix/>
          </a:blip>
          <a:stretch>
            <a:fillRect/>
          </a:stretch>
        </p:blipFill>
        <p:spPr>
          <a:xfrm>
            <a:off x="1308100" y="1152525"/>
            <a:ext cx="7543800" cy="53149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 name="Shape 64"/>
        <p:cNvGrpSpPr/>
        <p:nvPr/>
      </p:nvGrpSpPr>
      <p:grpSpPr>
        <a:xfrm>
          <a:off x="0" y="0"/>
          <a:ext cx="0" cy="0"/>
          <a:chOff x="0" y="0"/>
          <a:chExt cx="0" cy="0"/>
        </a:xfrm>
      </p:grpSpPr>
      <p:pic>
        <p:nvPicPr>
          <p:cNvPr id="65" name="Shape 6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66" name="Shape 66"/>
          <p:cNvSpPr txBox="1"/>
          <p:nvPr>
            <p:ph type="title"/>
          </p:nvPr>
        </p:nvSpPr>
        <p:spPr>
          <a:xfrm>
            <a:off x="812800" y="914400"/>
            <a:ext cx="8507700" cy="931800"/>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i="1" lang="en-US" sz="4888">
                <a:solidFill>
                  <a:srgbClr val="3333CC"/>
                </a:solidFill>
                <a:latin typeface="Arial"/>
                <a:ea typeface="Arial"/>
                <a:cs typeface="Arial"/>
                <a:sym typeface="Arial"/>
              </a:rPr>
              <a:t>Isostasy</a:t>
            </a:r>
          </a:p>
        </p:txBody>
      </p:sp>
      <p:sp>
        <p:nvSpPr>
          <p:cNvPr id="67" name="Shape 67"/>
          <p:cNvSpPr txBox="1"/>
          <p:nvPr>
            <p:ph idx="1" type="body"/>
          </p:nvPr>
        </p:nvSpPr>
        <p:spPr>
          <a:xfrm>
            <a:off x="0" y="1701300"/>
            <a:ext cx="10014000" cy="1062600"/>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1600">
                <a:solidFill>
                  <a:srgbClr val="000000"/>
                </a:solidFill>
                <a:latin typeface="Arial"/>
                <a:ea typeface="Arial"/>
                <a:cs typeface="Arial"/>
                <a:sym typeface="Arial"/>
              </a:rPr>
              <a:t>Maintenance of the hydrostatic equilibrium of Earth’s crust.</a:t>
            </a:r>
            <a:br>
              <a:rPr lang="en-US" sz="1600">
                <a:solidFill>
                  <a:srgbClr val="000000"/>
                </a:solidFill>
                <a:latin typeface="Arial"/>
                <a:ea typeface="Arial"/>
                <a:cs typeface="Arial"/>
                <a:sym typeface="Arial"/>
              </a:rPr>
            </a:br>
            <a:r>
              <a:rPr lang="en-US" sz="1600">
                <a:solidFill>
                  <a:srgbClr val="000000"/>
                </a:solidFill>
                <a:latin typeface="Arial"/>
                <a:ea typeface="Arial"/>
                <a:cs typeface="Arial"/>
                <a:sym typeface="Arial"/>
              </a:rPr>
              <a:t>Basically, where material is added, crust will sink, but it will rise when material is removed. Glacial/inter-glacial Phases result in isostatic reactions.</a:t>
            </a:r>
          </a:p>
        </p:txBody>
      </p:sp>
      <p:sp>
        <p:nvSpPr>
          <p:cNvPr id="68" name="Shape 68"/>
          <p:cNvSpPr txBox="1"/>
          <p:nvPr/>
        </p:nvSpPr>
        <p:spPr>
          <a:xfrm>
            <a:off x="203200" y="2641600"/>
            <a:ext cx="9858900" cy="2014500"/>
          </a:xfrm>
          <a:prstGeom prst="rect">
            <a:avLst/>
          </a:prstGeom>
          <a:noFill/>
          <a:ln>
            <a:noFill/>
          </a:ln>
        </p:spPr>
        <p:txBody>
          <a:bodyPr anchorCtr="0" anchor="t" bIns="38100" lIns="38100" rIns="38100" wrap="square" tIns="38100">
            <a:noAutofit/>
          </a:bodyPr>
          <a:lstStyle/>
          <a:p>
            <a:pPr indent="-152400" lvl="0" marL="381000" marR="0" rtl="0">
              <a:lnSpc>
                <a:spcPct val="100000"/>
              </a:lnSpc>
              <a:spcBef>
                <a:spcPts val="0"/>
              </a:spcBef>
              <a:spcAft>
                <a:spcPts val="0"/>
              </a:spcAft>
              <a:buClr>
                <a:srgbClr val="000000"/>
              </a:buClr>
              <a:buSzPts val="1600"/>
              <a:buChar char="●"/>
            </a:pPr>
            <a:r>
              <a:rPr lang="en-US" sz="1600">
                <a:solidFill>
                  <a:srgbClr val="000000"/>
                </a:solidFill>
                <a:latin typeface="Arial"/>
                <a:ea typeface="Arial"/>
                <a:cs typeface="Arial"/>
                <a:sym typeface="Arial"/>
              </a:rPr>
              <a:t>Ice accumulation - Glacial advance, is relatively new to Earth. Only in the last 34 myr of the last 550 myr.</a:t>
            </a:r>
          </a:p>
          <a:p>
            <a:pPr indent="-152400" lvl="0" marL="381000" marR="0" rtl="0">
              <a:lnSpc>
                <a:spcPct val="100000"/>
              </a:lnSpc>
              <a:spcBef>
                <a:spcPts val="0"/>
              </a:spcBef>
              <a:spcAft>
                <a:spcPts val="0"/>
              </a:spcAft>
              <a:buClr>
                <a:srgbClr val="000000"/>
              </a:buClr>
              <a:buSzPts val="1600"/>
              <a:buChar char="●"/>
            </a:pPr>
            <a:r>
              <a:rPr lang="en-US" sz="1600">
                <a:solidFill>
                  <a:srgbClr val="000000"/>
                </a:solidFill>
                <a:latin typeface="Arial"/>
                <a:ea typeface="Arial"/>
                <a:cs typeface="Arial"/>
                <a:sym typeface="Arial"/>
              </a:rPr>
              <a:t>This Oligocene Epoch </a:t>
            </a:r>
            <a:r>
              <a:rPr lang="en-US" sz="1333">
                <a:solidFill>
                  <a:srgbClr val="000000"/>
                </a:solidFill>
                <a:latin typeface="Arial"/>
                <a:ea typeface="Arial"/>
                <a:cs typeface="Arial"/>
                <a:sym typeface="Arial"/>
              </a:rPr>
              <a:t>(</a:t>
            </a:r>
            <a:r>
              <a:rPr lang="en-US" sz="1333">
                <a:solidFill>
                  <a:srgbClr val="000000"/>
                </a:solidFill>
                <a:highlight>
                  <a:srgbClr val="FFF2CC"/>
                </a:highlight>
                <a:latin typeface="Arial"/>
                <a:ea typeface="Arial"/>
                <a:cs typeface="Arial"/>
                <a:sym typeface="Arial"/>
              </a:rPr>
              <a:t>lack of additional modern </a:t>
            </a:r>
            <a:r>
              <a:rPr lang="en-US" sz="1333" u="sng">
                <a:solidFill>
                  <a:srgbClr val="0000FF"/>
                </a:solidFill>
                <a:highlight>
                  <a:srgbClr val="FFF2CC"/>
                </a:highlight>
                <a:latin typeface="Arial"/>
                <a:ea typeface="Arial"/>
                <a:cs typeface="Arial"/>
                <a:sym typeface="Arial"/>
                <a:hlinkClick r:id="rId4"/>
              </a:rPr>
              <a:t>mammalian</a:t>
            </a:r>
            <a:r>
              <a:rPr lang="en-US" sz="1333">
                <a:solidFill>
                  <a:srgbClr val="000000"/>
                </a:solidFill>
                <a:highlight>
                  <a:srgbClr val="FFF2CC"/>
                </a:highlight>
                <a:latin typeface="Arial"/>
                <a:ea typeface="Arial"/>
                <a:cs typeface="Arial"/>
                <a:sym typeface="Arial"/>
              </a:rPr>
              <a:t> species of fauna after a burst of </a:t>
            </a:r>
            <a:r>
              <a:rPr lang="en-US" sz="1333" u="sng">
                <a:solidFill>
                  <a:srgbClr val="0000FF"/>
                </a:solidFill>
                <a:highlight>
                  <a:srgbClr val="FFF2CC"/>
                </a:highlight>
                <a:latin typeface="Arial"/>
                <a:ea typeface="Arial"/>
                <a:cs typeface="Arial"/>
                <a:sym typeface="Arial"/>
                <a:hlinkClick r:id="rId5"/>
              </a:rPr>
              <a:t>evolution</a:t>
            </a:r>
            <a:r>
              <a:rPr lang="en-US" sz="1333">
                <a:solidFill>
                  <a:srgbClr val="000000"/>
                </a:solidFill>
                <a:highlight>
                  <a:srgbClr val="FFF2CC"/>
                </a:highlight>
                <a:latin typeface="Arial"/>
                <a:ea typeface="Arial"/>
                <a:cs typeface="Arial"/>
                <a:sym typeface="Arial"/>
              </a:rPr>
              <a:t> in the Eocene</a:t>
            </a:r>
            <a:r>
              <a:rPr lang="en-US" sz="1333">
                <a:solidFill>
                  <a:srgbClr val="000000"/>
                </a:solidFill>
                <a:latin typeface="Arial"/>
                <a:ea typeface="Arial"/>
                <a:cs typeface="Arial"/>
                <a:sym typeface="Arial"/>
              </a:rPr>
              <a:t>) </a:t>
            </a:r>
          </a:p>
          <a:p>
            <a:pPr indent="-152400" lvl="0" marL="381000" marR="0" rtl="0">
              <a:lnSpc>
                <a:spcPct val="100000"/>
              </a:lnSpc>
              <a:spcBef>
                <a:spcPts val="0"/>
              </a:spcBef>
              <a:spcAft>
                <a:spcPts val="0"/>
              </a:spcAft>
              <a:buClr>
                <a:srgbClr val="000000"/>
              </a:buClr>
              <a:buSzPts val="1600"/>
              <a:buChar char="●"/>
            </a:pPr>
            <a:r>
              <a:rPr lang="en-US" sz="1600">
                <a:solidFill>
                  <a:srgbClr val="000000"/>
                </a:solidFill>
                <a:latin typeface="Arial"/>
                <a:ea typeface="Arial"/>
                <a:cs typeface="Arial"/>
                <a:sym typeface="Arial"/>
              </a:rPr>
              <a:t>The Oligocene is often considered an important time of transition, a link between the archaic world of the tropical Eocene and the more modern </a:t>
            </a:r>
            <a:r>
              <a:rPr lang="en-US" sz="1600" u="sng">
                <a:solidFill>
                  <a:srgbClr val="0000FF"/>
                </a:solidFill>
                <a:latin typeface="Arial"/>
                <a:ea typeface="Arial"/>
                <a:cs typeface="Arial"/>
                <a:sym typeface="Arial"/>
                <a:hlinkClick r:id="rId6"/>
              </a:rPr>
              <a:t>ecosystems</a:t>
            </a:r>
            <a:r>
              <a:rPr lang="en-US" sz="1600">
                <a:solidFill>
                  <a:srgbClr val="000000"/>
                </a:solidFill>
                <a:latin typeface="Arial"/>
                <a:ea typeface="Arial"/>
                <a:cs typeface="Arial"/>
                <a:sym typeface="Arial"/>
              </a:rPr>
              <a:t> of the colder Miocene.</a:t>
            </a:r>
          </a:p>
          <a:p>
            <a:pPr indent="-152400" lvl="0" marL="381000" marR="0" rtl="0">
              <a:lnSpc>
                <a:spcPct val="100000"/>
              </a:lnSpc>
              <a:spcBef>
                <a:spcPts val="0"/>
              </a:spcBef>
              <a:spcAft>
                <a:spcPts val="0"/>
              </a:spcAft>
              <a:buClr>
                <a:srgbClr val="000000"/>
              </a:buClr>
              <a:buSzPts val="1600"/>
              <a:buChar char="●"/>
            </a:pPr>
            <a:r>
              <a:rPr lang="en-US" sz="1600">
                <a:solidFill>
                  <a:srgbClr val="000000"/>
                </a:solidFill>
                <a:latin typeface="Arial"/>
                <a:ea typeface="Arial"/>
                <a:cs typeface="Arial"/>
                <a:sym typeface="Arial"/>
              </a:rPr>
              <a:t>The Eocene, the warmest period during the Cenozoic - attributed to high atmospheric CO2 &gt;2000ppm (it is currently &lt; 400ppm</a:t>
            </a:r>
          </a:p>
          <a:p>
            <a:pPr indent="-152400" lvl="0" marL="381000" marR="0" rtl="0">
              <a:lnSpc>
                <a:spcPct val="100000"/>
              </a:lnSpc>
              <a:spcBef>
                <a:spcPts val="0"/>
              </a:spcBef>
              <a:spcAft>
                <a:spcPts val="0"/>
              </a:spcAft>
              <a:buClr>
                <a:srgbClr val="000000"/>
              </a:buClr>
              <a:buSzPts val="1600"/>
              <a:buChar char="●"/>
            </a:pPr>
            <a:r>
              <a:rPr lang="en-US" sz="1600">
                <a:solidFill>
                  <a:srgbClr val="000000"/>
                </a:solidFill>
                <a:latin typeface="Arial"/>
                <a:ea typeface="Arial"/>
                <a:cs typeface="Arial"/>
                <a:sym typeface="Arial"/>
              </a:rPr>
              <a:t>Major changes during the Oligocene included a global expansion of </a:t>
            </a:r>
            <a:r>
              <a:rPr lang="en-US" sz="1600" u="sng">
                <a:solidFill>
                  <a:srgbClr val="0000FF"/>
                </a:solidFill>
                <a:latin typeface="Arial"/>
                <a:ea typeface="Arial"/>
                <a:cs typeface="Arial"/>
                <a:sym typeface="Arial"/>
                <a:hlinkClick r:id="rId7"/>
              </a:rPr>
              <a:t>grasslands</a:t>
            </a:r>
            <a:r>
              <a:rPr lang="en-US" sz="1600">
                <a:solidFill>
                  <a:srgbClr val="000000"/>
                </a:solidFill>
                <a:latin typeface="Arial"/>
                <a:ea typeface="Arial"/>
                <a:cs typeface="Arial"/>
                <a:sym typeface="Arial"/>
              </a:rPr>
              <a:t>, and a regression of </a:t>
            </a:r>
            <a:r>
              <a:rPr lang="en-US" sz="1600" u="sng">
                <a:solidFill>
                  <a:srgbClr val="0000FF"/>
                </a:solidFill>
                <a:latin typeface="Arial"/>
                <a:ea typeface="Arial"/>
                <a:cs typeface="Arial"/>
                <a:sym typeface="Arial"/>
                <a:hlinkClick r:id="rId8"/>
              </a:rPr>
              <a:t>tropical</a:t>
            </a:r>
            <a:r>
              <a:rPr lang="en-US" sz="1600">
                <a:solidFill>
                  <a:srgbClr val="000000"/>
                </a:solidFill>
                <a:latin typeface="Arial"/>
                <a:ea typeface="Arial"/>
                <a:cs typeface="Arial"/>
                <a:sym typeface="Arial"/>
              </a:rPr>
              <a:t> broad leaf </a:t>
            </a:r>
            <a:r>
              <a:rPr lang="en-US" sz="1600" u="sng">
                <a:solidFill>
                  <a:srgbClr val="0000FF"/>
                </a:solidFill>
                <a:latin typeface="Arial"/>
                <a:ea typeface="Arial"/>
                <a:cs typeface="Arial"/>
                <a:sym typeface="Arial"/>
                <a:hlinkClick r:id="rId9"/>
              </a:rPr>
              <a:t>forests</a:t>
            </a:r>
            <a:r>
              <a:rPr lang="en-US" sz="1600">
                <a:solidFill>
                  <a:srgbClr val="000000"/>
                </a:solidFill>
                <a:latin typeface="Arial"/>
                <a:ea typeface="Arial"/>
                <a:cs typeface="Arial"/>
                <a:sym typeface="Arial"/>
              </a:rPr>
              <a:t> to the </a:t>
            </a:r>
            <a:r>
              <a:rPr lang="en-US" sz="1600" u="sng">
                <a:solidFill>
                  <a:srgbClr val="0000FF"/>
                </a:solidFill>
                <a:latin typeface="Arial"/>
                <a:ea typeface="Arial"/>
                <a:cs typeface="Arial"/>
                <a:sym typeface="Arial"/>
                <a:hlinkClick r:id="rId10"/>
              </a:rPr>
              <a:t>equatorial belt</a:t>
            </a:r>
            <a:r>
              <a:rPr lang="en-US" sz="1600">
                <a:solidFill>
                  <a:srgbClr val="000000"/>
                </a:solidFill>
                <a:latin typeface="Arial"/>
                <a:ea typeface="Arial"/>
                <a:cs typeface="Arial"/>
                <a:sym typeface="Arial"/>
              </a:rPr>
              <a:t>. These forests once extended into polar regions. </a:t>
            </a:r>
          </a:p>
        </p:txBody>
      </p:sp>
      <p:pic>
        <p:nvPicPr>
          <p:cNvPr id="69" name="Shape 69"/>
          <p:cNvPicPr preferRelativeResize="0"/>
          <p:nvPr/>
        </p:nvPicPr>
        <p:blipFill>
          <a:blip r:embed="rId11">
            <a:alphaModFix/>
          </a:blip>
          <a:stretch>
            <a:fillRect/>
          </a:stretch>
        </p:blipFill>
        <p:spPr>
          <a:xfrm>
            <a:off x="609600" y="5165650"/>
            <a:ext cx="9043475" cy="23543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 name="Shape 73"/>
        <p:cNvGrpSpPr/>
        <p:nvPr/>
      </p:nvGrpSpPr>
      <p:grpSpPr>
        <a:xfrm>
          <a:off x="0" y="0"/>
          <a:ext cx="0" cy="0"/>
          <a:chOff x="0" y="0"/>
          <a:chExt cx="0" cy="0"/>
        </a:xfrm>
      </p:grpSpPr>
      <p:pic>
        <p:nvPicPr>
          <p:cNvPr id="74" name="Shape 7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75" name="Shape 7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Isostasy</a:t>
            </a:r>
          </a:p>
        </p:txBody>
      </p:sp>
      <p:pic>
        <p:nvPicPr>
          <p:cNvPr id="76" name="Shape 76"/>
          <p:cNvPicPr preferRelativeResize="0"/>
          <p:nvPr/>
        </p:nvPicPr>
        <p:blipFill>
          <a:blip r:embed="rId4">
            <a:alphaModFix/>
          </a:blip>
          <a:stretch>
            <a:fillRect/>
          </a:stretch>
        </p:blipFill>
        <p:spPr>
          <a:xfrm>
            <a:off x="101600" y="2336775"/>
            <a:ext cx="9843225" cy="2951350"/>
          </a:xfrm>
          <a:prstGeom prst="rect">
            <a:avLst/>
          </a:prstGeom>
          <a:noFill/>
          <a:ln>
            <a:noFill/>
          </a:ln>
        </p:spPr>
      </p:pic>
      <p:sp>
        <p:nvSpPr>
          <p:cNvPr id="77" name="Shape 77"/>
          <p:cNvSpPr txBox="1"/>
          <p:nvPr/>
        </p:nvSpPr>
        <p:spPr>
          <a:xfrm>
            <a:off x="309925" y="1880450"/>
            <a:ext cx="9478025" cy="805575"/>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1333">
                <a:solidFill>
                  <a:srgbClr val="000000"/>
                </a:solidFill>
                <a:latin typeface="Arial"/>
                <a:ea typeface="Arial"/>
                <a:cs typeface="Arial"/>
                <a:sym typeface="Arial"/>
              </a:rPr>
              <a:t>The Earth is currently in an interglacial period of the Quaternary Ice Age, with the </a:t>
            </a:r>
            <a:r>
              <a:rPr lang="en-US" sz="1333" u="sng">
                <a:solidFill>
                  <a:srgbClr val="0000FF"/>
                </a:solidFill>
                <a:latin typeface="Arial"/>
                <a:ea typeface="Arial"/>
                <a:cs typeface="Arial"/>
                <a:sym typeface="Arial"/>
                <a:hlinkClick r:id="rId5"/>
              </a:rPr>
              <a:t>last glacial period</a:t>
            </a:r>
            <a:r>
              <a:rPr lang="en-US" sz="1333">
                <a:solidFill>
                  <a:srgbClr val="000000"/>
                </a:solidFill>
                <a:latin typeface="Arial"/>
                <a:ea typeface="Arial"/>
                <a:cs typeface="Arial"/>
                <a:sym typeface="Arial"/>
              </a:rPr>
              <a:t> of the Quaternary having ended approximately 10,000 years ago with the start of the </a:t>
            </a:r>
            <a:r>
              <a:rPr lang="en-US" sz="1333" u="sng">
                <a:solidFill>
                  <a:srgbClr val="0000FF"/>
                </a:solidFill>
                <a:latin typeface="Arial"/>
                <a:ea typeface="Arial"/>
                <a:cs typeface="Arial"/>
                <a:sym typeface="Arial"/>
                <a:hlinkClick r:id="rId6"/>
              </a:rPr>
              <a:t>Holocene</a:t>
            </a:r>
            <a:r>
              <a:rPr lang="en-US" sz="1333">
                <a:solidFill>
                  <a:srgbClr val="000000"/>
                </a:solidFill>
                <a:latin typeface="Arial"/>
                <a:ea typeface="Arial"/>
                <a:cs typeface="Arial"/>
                <a:sym typeface="Arial"/>
              </a:rPr>
              <a:t> epoch. </a:t>
            </a:r>
            <a:r>
              <a:rPr lang="en-US" sz="1333"/>
              <a:t>T</a:t>
            </a:r>
            <a:r>
              <a:rPr lang="en-US" sz="1333">
                <a:solidFill>
                  <a:srgbClr val="000000"/>
                </a:solidFill>
                <a:latin typeface="Arial"/>
                <a:ea typeface="Arial"/>
                <a:cs typeface="Arial"/>
                <a:sym typeface="Arial"/>
              </a:rPr>
              <a:t>he </a:t>
            </a:r>
            <a:r>
              <a:rPr lang="en-US" sz="1333" u="sng">
                <a:solidFill>
                  <a:srgbClr val="0000FF"/>
                </a:solidFill>
                <a:latin typeface="Arial"/>
                <a:ea typeface="Arial"/>
                <a:cs typeface="Arial"/>
                <a:sym typeface="Arial"/>
                <a:hlinkClick r:id="rId7"/>
              </a:rPr>
              <a:t>maximum extent</a:t>
            </a:r>
            <a:r>
              <a:rPr lang="en-US" sz="1333">
                <a:solidFill>
                  <a:srgbClr val="000000"/>
                </a:solidFill>
                <a:latin typeface="Arial"/>
                <a:ea typeface="Arial"/>
                <a:cs typeface="Arial"/>
                <a:sym typeface="Arial"/>
              </a:rPr>
              <a:t> of </a:t>
            </a:r>
            <a:r>
              <a:rPr lang="en-US" sz="1333" u="sng">
                <a:solidFill>
                  <a:srgbClr val="0000FF"/>
                </a:solidFill>
                <a:latin typeface="Arial"/>
                <a:ea typeface="Arial"/>
                <a:cs typeface="Arial"/>
                <a:sym typeface="Arial"/>
                <a:hlinkClick r:id="rId8"/>
              </a:rPr>
              <a:t>glaciation</a:t>
            </a:r>
            <a:r>
              <a:rPr lang="en-US" sz="1333">
                <a:solidFill>
                  <a:srgbClr val="000000"/>
                </a:solidFill>
                <a:latin typeface="Arial"/>
                <a:ea typeface="Arial"/>
                <a:cs typeface="Arial"/>
                <a:sym typeface="Arial"/>
              </a:rPr>
              <a:t> was approximately 22,000 years ago.</a:t>
            </a:r>
          </a:p>
        </p:txBody>
      </p:sp>
      <p:sp>
        <p:nvSpPr>
          <p:cNvPr id="78" name="Shape 78"/>
          <p:cNvSpPr txBox="1"/>
          <p:nvPr/>
        </p:nvSpPr>
        <p:spPr>
          <a:xfrm>
            <a:off x="101600" y="5079975"/>
            <a:ext cx="9884700" cy="1993175"/>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1333">
                <a:solidFill>
                  <a:srgbClr val="000000"/>
                </a:solidFill>
                <a:latin typeface="Arial"/>
                <a:ea typeface="Arial"/>
                <a:cs typeface="Arial"/>
                <a:sym typeface="Arial"/>
              </a:rPr>
              <a:t>The </a:t>
            </a:r>
            <a:r>
              <a:rPr lang="en-US" sz="1333" u="sng">
                <a:solidFill>
                  <a:srgbClr val="0000FF"/>
                </a:solidFill>
                <a:latin typeface="Arial"/>
                <a:ea typeface="Arial"/>
                <a:cs typeface="Arial"/>
                <a:sym typeface="Arial"/>
                <a:hlinkClick r:id="rId9"/>
              </a:rPr>
              <a:t>Arctic Ocean</a:t>
            </a:r>
            <a:r>
              <a:rPr lang="en-US" sz="1333">
                <a:solidFill>
                  <a:srgbClr val="000000"/>
                </a:solidFill>
                <a:latin typeface="Arial"/>
                <a:ea typeface="Arial"/>
                <a:cs typeface="Arial"/>
                <a:sym typeface="Arial"/>
              </a:rPr>
              <a:t> between the huge ice sheets of America and Eurasia was not frozen. Canada was nearly completely covered by ice, as well as the northern part of the USA, both blanketed by the huge </a:t>
            </a:r>
            <a:r>
              <a:rPr lang="en-US" sz="1333" u="sng">
                <a:solidFill>
                  <a:srgbClr val="0000FF"/>
                </a:solidFill>
                <a:latin typeface="Arial"/>
                <a:ea typeface="Arial"/>
                <a:cs typeface="Arial"/>
                <a:sym typeface="Arial"/>
                <a:hlinkClick r:id="rId10"/>
              </a:rPr>
              <a:t>Laurentide ice sheet</a:t>
            </a:r>
            <a:r>
              <a:rPr lang="en-US" sz="1333">
                <a:solidFill>
                  <a:srgbClr val="000000"/>
                </a:solidFill>
                <a:latin typeface="Arial"/>
                <a:ea typeface="Arial"/>
                <a:cs typeface="Arial"/>
                <a:sym typeface="Arial"/>
              </a:rPr>
              <a:t>. Alaska remained mostly ice free due to </a:t>
            </a:r>
            <a:r>
              <a:rPr lang="en-US" sz="1333" u="sng">
                <a:solidFill>
                  <a:srgbClr val="0000FF"/>
                </a:solidFill>
                <a:latin typeface="Arial"/>
                <a:ea typeface="Arial"/>
                <a:cs typeface="Arial"/>
                <a:sym typeface="Arial"/>
                <a:hlinkClick r:id="rId11"/>
              </a:rPr>
              <a:t>arid</a:t>
            </a:r>
            <a:r>
              <a:rPr lang="en-US" sz="1333">
                <a:solidFill>
                  <a:srgbClr val="000000"/>
                </a:solidFill>
                <a:latin typeface="Arial"/>
                <a:ea typeface="Arial"/>
                <a:cs typeface="Arial"/>
                <a:sym typeface="Arial"/>
              </a:rPr>
              <a:t> climate conditions. The </a:t>
            </a:r>
            <a:r>
              <a:rPr lang="en-US" sz="1333" u="sng">
                <a:solidFill>
                  <a:srgbClr val="0000FF"/>
                </a:solidFill>
                <a:latin typeface="Arial"/>
                <a:ea typeface="Arial"/>
                <a:cs typeface="Arial"/>
                <a:sym typeface="Arial"/>
                <a:hlinkClick r:id="rId12"/>
              </a:rPr>
              <a:t>Arctic Ocean</a:t>
            </a:r>
            <a:r>
              <a:rPr lang="en-US" sz="1333">
                <a:solidFill>
                  <a:srgbClr val="000000"/>
                </a:solidFill>
                <a:latin typeface="Arial"/>
                <a:ea typeface="Arial"/>
                <a:cs typeface="Arial"/>
                <a:sym typeface="Arial"/>
              </a:rPr>
              <a:t> between the huge ice sheets of America and Eurasia was not frozen. The most recent advance came through about 24,000 years ago (</a:t>
            </a:r>
            <a:r>
              <a:rPr lang="en-US" sz="1333" u="sng">
                <a:solidFill>
                  <a:srgbClr val="0000FF"/>
                </a:solidFill>
                <a:latin typeface="Arial"/>
                <a:ea typeface="Arial"/>
                <a:cs typeface="Arial"/>
                <a:sym typeface="Arial"/>
                <a:hlinkClick r:id="rId13"/>
              </a:rPr>
              <a:t>Lowell and Dorion, 2001</a:t>
            </a:r>
            <a:r>
              <a:rPr lang="en-US" sz="1333">
                <a:solidFill>
                  <a:srgbClr val="000000"/>
                </a:solidFill>
                <a:latin typeface="Arial"/>
                <a:ea typeface="Arial"/>
                <a:cs typeface="Arial"/>
                <a:sym typeface="Arial"/>
              </a:rPr>
              <a:t> ), and that ice sheet spread rapidly as far as the southern edge of Long Island, and also far out into the present Gulf of Maine. Because it has been only 13,000 years or so since the ice left in the last recession, some people think the Ice Age might not be over, and that the great glaciers could advance once again within a few thousand years. Note that the farthest extent of the continental glacier left moraines that created our present-day Long Island, almost 22,000 years ago. The thickness of this "Laurentide ice sheet" (named for the Laurentians of Quebec) must have exceeded the highest mountains at the peak of glaciation, perhaps over 6,000 feet. </a:t>
            </a:r>
            <a:r>
              <a:rPr lang="en-US" sz="1333" u="sng">
                <a:solidFill>
                  <a:srgbClr val="0000FF"/>
                </a:solidFill>
                <a:latin typeface="Arial"/>
                <a:ea typeface="Arial"/>
                <a:cs typeface="Arial"/>
                <a:sym typeface="Arial"/>
                <a:hlinkClick r:id="rId14"/>
              </a:rPr>
              <a:t>LINK</a:t>
            </a:r>
            <a:r>
              <a:rPr lang="en-US" sz="1333">
                <a:solidFill>
                  <a:srgbClr val="000000"/>
                </a:solidFill>
                <a:latin typeface="Arial"/>
                <a:ea typeface="Arial"/>
                <a:cs typeface="Arial"/>
                <a:sym typeface="Arial"/>
              </a:rPr>
              <a:t> </a:t>
            </a:r>
          </a:p>
        </p:txBody>
      </p:sp>
    </p:spTree>
  </p:cSld>
  <p:clrMapOvr>
    <a:masterClrMapping/>
  </p:clrMapOvr>
</p:sld>
</file>

<file path=ppt/theme/theme1.xml><?xml version="1.0" encoding="utf-8"?>
<a:theme xmlns:a="http://schemas.openxmlformats.org/drawingml/2006/main" xmlns:r="http://schemas.openxmlformats.org/officeDocument/2006/relationships" name="Custom">
  <a:themeElements>
    <a:clrScheme name="blank">
      <a:dk1>
        <a:srgbClr val="000000"/>
      </a:dk1>
      <a:lt1>
        <a:srgbClr val="FFFFFF"/>
      </a:lt1>
      <a:dk2>
        <a:srgbClr val="073763"/>
      </a:dk2>
      <a:lt2>
        <a:srgbClr val="CFE2F3"/>
      </a:lt2>
      <a:accent1>
        <a:srgbClr val="404040"/>
      </a:accent1>
      <a:accent2>
        <a:srgbClr val="808080"/>
      </a:accent2>
      <a:accent3>
        <a:srgbClr val="C0C0C0"/>
      </a:accent3>
      <a:accent4>
        <a:srgbClr val="396187"/>
      </a:accent4>
      <a:accent5>
        <a:srgbClr val="6B8CAB"/>
      </a:accent5>
      <a:accent6>
        <a:srgbClr val="9DB7CF"/>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