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Lst>
  <p:sldSz cy="7620000" cx="10160000"/>
  <p:notesSz cx="7620000" cy="10160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762000" y="4826000"/>
            <a:ext cx="6096000" cy="4572000"/>
          </a:xfrm>
          <a:prstGeom prst="rect">
            <a:avLst/>
          </a:prstGeom>
          <a:noFill/>
          <a:ln>
            <a:noFill/>
          </a:ln>
        </p:spPr>
        <p:txBody>
          <a:bodyPr anchorCtr="0" anchor="t" bIns="91425" lIns="91425" rIns="91425" wrap="square" tIns="91425"/>
          <a:lstStyle>
            <a:lvl1pPr lvl="0">
              <a:spcBef>
                <a:spcPts val="0"/>
              </a:spcBef>
              <a:buSzPts val="1400"/>
              <a:buChar char="●"/>
              <a:defRPr sz="1100"/>
            </a:lvl1pPr>
            <a:lvl2pPr lvl="1">
              <a:spcBef>
                <a:spcPts val="0"/>
              </a:spcBef>
              <a:buSzPts val="1400"/>
              <a:buChar char="○"/>
              <a:defRPr sz="1100"/>
            </a:lvl2pPr>
            <a:lvl3pPr lvl="2">
              <a:spcBef>
                <a:spcPts val="0"/>
              </a:spcBef>
              <a:buSzPts val="1400"/>
              <a:buChar char="■"/>
              <a:defRPr sz="1100"/>
            </a:lvl3pPr>
            <a:lvl4pPr lvl="3">
              <a:spcBef>
                <a:spcPts val="0"/>
              </a:spcBef>
              <a:buSzPts val="1400"/>
              <a:buChar char="●"/>
              <a:defRPr sz="1100"/>
            </a:lvl4pPr>
            <a:lvl5pPr lvl="4">
              <a:spcBef>
                <a:spcPts val="0"/>
              </a:spcBef>
              <a:buSzPts val="1400"/>
              <a:buChar char="○"/>
              <a:defRPr sz="1100"/>
            </a:lvl5pPr>
            <a:lvl6pPr lvl="5">
              <a:spcBef>
                <a:spcPts val="0"/>
              </a:spcBef>
              <a:buSzPts val="1400"/>
              <a:buChar char="■"/>
              <a:defRPr sz="1100"/>
            </a:lvl6pPr>
            <a:lvl7pPr lvl="6">
              <a:spcBef>
                <a:spcPts val="0"/>
              </a:spcBef>
              <a:buSzPts val="1400"/>
              <a:buChar char="●"/>
              <a:defRPr sz="1100"/>
            </a:lvl7pPr>
            <a:lvl8pPr lvl="7">
              <a:spcBef>
                <a:spcPts val="0"/>
              </a:spcBef>
              <a:buSzPts val="1400"/>
              <a:buChar char="○"/>
              <a:defRPr sz="1100"/>
            </a:lvl8pPr>
            <a:lvl9pPr lvl="8">
              <a:spcBef>
                <a:spcPts val="0"/>
              </a:spcBef>
              <a:buSzPts val="14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 name="Shape 19"/>
        <p:cNvGrpSpPr/>
        <p:nvPr/>
      </p:nvGrpSpPr>
      <p:grpSpPr>
        <a:xfrm>
          <a:off x="0" y="0"/>
          <a:ext cx="0" cy="0"/>
          <a:chOff x="0" y="0"/>
          <a:chExt cx="0" cy="0"/>
        </a:xfrm>
      </p:grpSpPr>
      <p:sp>
        <p:nvSpPr>
          <p:cNvPr id="20" name="Shape 2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1" name="Shape 2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Shape 8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85" name="Shape 8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Shape 9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92" name="Shape 9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Shape 9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00" name="Shape 10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Shape 10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07" name="Shape 10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Shape 11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14" name="Shape 11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28" name="Shape 12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Shape 13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35" name="Shape 13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42" name="Shape 14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50" name="Shape 15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 name="Shape 26"/>
        <p:cNvGrpSpPr/>
        <p:nvPr/>
      </p:nvGrpSpPr>
      <p:grpSpPr>
        <a:xfrm>
          <a:off x="0" y="0"/>
          <a:ext cx="0" cy="0"/>
          <a:chOff x="0" y="0"/>
          <a:chExt cx="0" cy="0"/>
        </a:xfrm>
      </p:grpSpPr>
      <p:sp>
        <p:nvSpPr>
          <p:cNvPr id="27" name="Shape 2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8" name="Shape 2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Shape 15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57" name="Shape 15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64" name="Shape 16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71" name="Shape 17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Shape 17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78" name="Shape 17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85" name="Shape 18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192" name="Shape 19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00" name="Shape 20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207" name="Shape 20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 name="Shape 211"/>
        <p:cNvGrpSpPr/>
        <p:nvPr/>
      </p:nvGrpSpPr>
      <p:grpSpPr>
        <a:xfrm>
          <a:off x="0" y="0"/>
          <a:ext cx="0" cy="0"/>
          <a:chOff x="0" y="0"/>
          <a:chExt cx="0" cy="0"/>
        </a:xfrm>
      </p:grpSpPr>
      <p:sp>
        <p:nvSpPr>
          <p:cNvPr id="212" name="Shape 212"/>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213" name="Shape 21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Shape 220"/>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221" name="Shape 22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 name="Shape 33"/>
        <p:cNvGrpSpPr/>
        <p:nvPr/>
      </p:nvGrpSpPr>
      <p:grpSpPr>
        <a:xfrm>
          <a:off x="0" y="0"/>
          <a:ext cx="0" cy="0"/>
          <a:chOff x="0" y="0"/>
          <a:chExt cx="0" cy="0"/>
        </a:xfrm>
      </p:grpSpPr>
      <p:sp>
        <p:nvSpPr>
          <p:cNvPr id="34" name="Shape 3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5" name="Shape 3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Shape 22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28" name="Shape 22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Shape 234"/>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235" name="Shape 23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42" name="Shape 24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248" name="Shape 24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Shape 252"/>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253" name="Shape 25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Shape 261"/>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262" name="Shape 26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Shape 26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68" name="Shape 26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Shape 27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75" name="Shape 27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Shape 28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82" name="Shape 28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Shape 28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89" name="Shape 28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 name="Shape 40"/>
        <p:cNvGrpSpPr/>
        <p:nvPr/>
      </p:nvGrpSpPr>
      <p:grpSpPr>
        <a:xfrm>
          <a:off x="0" y="0"/>
          <a:ext cx="0" cy="0"/>
          <a:chOff x="0" y="0"/>
          <a:chExt cx="0" cy="0"/>
        </a:xfrm>
      </p:grpSpPr>
      <p:sp>
        <p:nvSpPr>
          <p:cNvPr id="41" name="Shape 4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2" name="Shape 4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Shape 29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296" name="Shape 29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 name="Shape 301"/>
        <p:cNvGrpSpPr/>
        <p:nvPr/>
      </p:nvGrpSpPr>
      <p:grpSpPr>
        <a:xfrm>
          <a:off x="0" y="0"/>
          <a:ext cx="0" cy="0"/>
          <a:chOff x="0" y="0"/>
          <a:chExt cx="0" cy="0"/>
        </a:xfrm>
      </p:grpSpPr>
      <p:sp>
        <p:nvSpPr>
          <p:cNvPr id="302" name="Shape 30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03" name="Shape 30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Shape 312"/>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13" name="Shape 31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20" name="Shape 32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Shape 326"/>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27" name="Shape 327"/>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34" name="Shape 334"/>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9" name="Shape 339"/>
        <p:cNvGrpSpPr/>
        <p:nvPr/>
      </p:nvGrpSpPr>
      <p:grpSpPr>
        <a:xfrm>
          <a:off x="0" y="0"/>
          <a:ext cx="0" cy="0"/>
          <a:chOff x="0" y="0"/>
          <a:chExt cx="0" cy="0"/>
        </a:xfrm>
      </p:grpSpPr>
      <p:sp>
        <p:nvSpPr>
          <p:cNvPr id="340" name="Shape 340"/>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41" name="Shape 341"/>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Shape 34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48" name="Shape 34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Shape 35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55" name="Shape 35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 name="Shape 360"/>
        <p:cNvGrpSpPr/>
        <p:nvPr/>
      </p:nvGrpSpPr>
      <p:grpSpPr>
        <a:xfrm>
          <a:off x="0" y="0"/>
          <a:ext cx="0" cy="0"/>
          <a:chOff x="0" y="0"/>
          <a:chExt cx="0" cy="0"/>
        </a:xfrm>
      </p:grpSpPr>
      <p:sp>
        <p:nvSpPr>
          <p:cNvPr id="361" name="Shape 36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62" name="Shape 36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Shape 48"/>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9" name="Shape 4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Shape 368"/>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369" name="Shape 369"/>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Shape 37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76" name="Shape 37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Shape 382"/>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383" name="Shape 38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rtl="0">
              <a:spcBef>
                <a:spcPts val="0"/>
              </a:spcBef>
              <a:buNone/>
            </a:pPr>
            <a:r>
              <a:t/>
            </a:r>
            <a:endParaRPr sz="1466"/>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Shape 389"/>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90" name="Shape 39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Shape 397"/>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398" name="Shape 398"/>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Shape 40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405" name="Shape 40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1" name="Shape 411"/>
        <p:cNvGrpSpPr/>
        <p:nvPr/>
      </p:nvGrpSpPr>
      <p:grpSpPr>
        <a:xfrm>
          <a:off x="0" y="0"/>
          <a:ext cx="0" cy="0"/>
          <a:chOff x="0" y="0"/>
          <a:chExt cx="0" cy="0"/>
        </a:xfrm>
      </p:grpSpPr>
      <p:sp>
        <p:nvSpPr>
          <p:cNvPr id="412" name="Shape 412"/>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413" name="Shape 413"/>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 name="Shape 54"/>
        <p:cNvGrpSpPr/>
        <p:nvPr/>
      </p:nvGrpSpPr>
      <p:grpSpPr>
        <a:xfrm>
          <a:off x="0" y="0"/>
          <a:ext cx="0" cy="0"/>
          <a:chOff x="0" y="0"/>
          <a:chExt cx="0" cy="0"/>
        </a:xfrm>
      </p:grpSpPr>
      <p:sp>
        <p:nvSpPr>
          <p:cNvPr id="55" name="Shape 55"/>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56" name="Shape 56"/>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 name="Shape 63"/>
        <p:cNvGrpSpPr/>
        <p:nvPr/>
      </p:nvGrpSpPr>
      <p:grpSpPr>
        <a:xfrm>
          <a:off x="0" y="0"/>
          <a:ext cx="0" cy="0"/>
          <a:chOff x="0" y="0"/>
          <a:chExt cx="0" cy="0"/>
        </a:xfrm>
      </p:grpSpPr>
      <p:sp>
        <p:nvSpPr>
          <p:cNvPr id="64" name="Shape 64"/>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65" name="Shape 65"/>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 name="Shape 70"/>
        <p:cNvGrpSpPr/>
        <p:nvPr/>
      </p:nvGrpSpPr>
      <p:grpSpPr>
        <a:xfrm>
          <a:off x="0" y="0"/>
          <a:ext cx="0" cy="0"/>
          <a:chOff x="0" y="0"/>
          <a:chExt cx="0" cy="0"/>
        </a:xfrm>
      </p:grpSpPr>
      <p:sp>
        <p:nvSpPr>
          <p:cNvPr id="71" name="Shape 71"/>
          <p:cNvSpPr/>
          <p:nvPr>
            <p:ph idx="2" type="sldImg"/>
          </p:nvPr>
        </p:nvSpPr>
        <p:spPr>
          <a:xfrm>
            <a:off x="1270250" y="762000"/>
            <a:ext cx="5080250" cy="3810000"/>
          </a:xfrm>
          <a:custGeom>
            <a:pathLst>
              <a:path extrusionOk="0" h="120000" w="120000">
                <a:moveTo>
                  <a:pt x="0" y="0"/>
                </a:moveTo>
                <a:lnTo>
                  <a:pt x="120000" y="0"/>
                </a:lnTo>
                <a:lnTo>
                  <a:pt x="120000" y="120000"/>
                </a:lnTo>
                <a:lnTo>
                  <a:pt x="0" y="120000"/>
                </a:lnTo>
                <a:close/>
              </a:path>
            </a:pathLst>
          </a:custGeom>
        </p:spPr>
      </p:sp>
      <p:sp>
        <p:nvSpPr>
          <p:cNvPr id="72" name="Shape 72"/>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sz="1466"/>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 name="Shape 78"/>
        <p:cNvGrpSpPr/>
        <p:nvPr/>
      </p:nvGrpSpPr>
      <p:grpSpPr>
        <a:xfrm>
          <a:off x="0" y="0"/>
          <a:ext cx="0" cy="0"/>
          <a:chOff x="0" y="0"/>
          <a:chExt cx="0" cy="0"/>
        </a:xfrm>
      </p:grpSpPr>
      <p:sp>
        <p:nvSpPr>
          <p:cNvPr id="79" name="Shape 79"/>
          <p:cNvSpPr/>
          <p:nvPr>
            <p:ph idx="2" type="sldImg"/>
          </p:nvPr>
        </p:nvSpPr>
        <p:spPr>
          <a:xfrm>
            <a:off x="1270250" y="762000"/>
            <a:ext cx="5080200" cy="3810000"/>
          </a:xfrm>
          <a:custGeom>
            <a:pathLst>
              <a:path extrusionOk="0" h="120000" w="120000">
                <a:moveTo>
                  <a:pt x="0" y="0"/>
                </a:moveTo>
                <a:lnTo>
                  <a:pt x="120000" y="0"/>
                </a:lnTo>
                <a:lnTo>
                  <a:pt x="120000" y="120000"/>
                </a:lnTo>
                <a:lnTo>
                  <a:pt x="0" y="120000"/>
                </a:lnTo>
                <a:close/>
              </a:path>
            </a:pathLst>
          </a:custGeom>
        </p:spPr>
      </p:sp>
      <p:sp>
        <p:nvSpPr>
          <p:cNvPr id="80" name="Shape 80"/>
          <p:cNvSpPr txBox="1"/>
          <p:nvPr>
            <p:ph idx="1" type="body"/>
          </p:nvPr>
        </p:nvSpPr>
        <p:spPr>
          <a:xfrm>
            <a:off x="762000" y="4826000"/>
            <a:ext cx="6096000" cy="4572000"/>
          </a:xfrm>
          <a:prstGeom prst="rect">
            <a:avLst/>
          </a:prstGeom>
        </p:spPr>
        <p:txBody>
          <a:bodyPr anchorCtr="0" anchor="t" bIns="91425" lIns="91425" rIns="91425" wrap="square" tIns="91425">
            <a:noAutofit/>
          </a:bodyPr>
          <a:lstStyle/>
          <a:p>
            <a:pPr indent="0" lvl="0" mar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6" name="Shape 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7" name="Shape 7"/>
        <p:cNvGrpSpPr/>
        <p:nvPr/>
      </p:nvGrpSpPr>
      <p:grpSpPr>
        <a:xfrm>
          <a:off x="0" y="0"/>
          <a:ext cx="0" cy="0"/>
          <a:chOff x="0" y="0"/>
          <a:chExt cx="0" cy="0"/>
        </a:xfrm>
      </p:grpSpPr>
      <p:sp>
        <p:nvSpPr>
          <p:cNvPr id="8" name="Shape 8"/>
          <p:cNvSpPr txBox="1"/>
          <p:nvPr>
            <p:ph type="ctrTitle"/>
          </p:nvPr>
        </p:nvSpPr>
        <p:spPr>
          <a:xfrm>
            <a:off x="914400" y="3048000"/>
            <a:ext cx="8331200" cy="1219200"/>
          </a:xfrm>
          <a:prstGeom prst="rect">
            <a:avLst/>
          </a:prstGeom>
          <a:noFill/>
          <a:ln>
            <a:noFill/>
          </a:ln>
        </p:spPr>
        <p:txBody>
          <a:bodyPr anchorCtr="0" anchor="t" bIns="91425" lIns="91425" rIns="91425" wrap="square" tIns="91425"/>
          <a:lstStyle>
            <a:lvl1pPr lvl="0" algn="ctr">
              <a:spcBef>
                <a:spcPts val="0"/>
              </a:spcBef>
              <a:buSzPts val="4800"/>
              <a:buChar char="●"/>
              <a:defRPr sz="4800"/>
            </a:lvl1pPr>
            <a:lvl2pPr lvl="1" algn="ctr">
              <a:spcBef>
                <a:spcPts val="0"/>
              </a:spcBef>
              <a:buSzPts val="4800"/>
              <a:buChar char="○"/>
              <a:defRPr sz="4800"/>
            </a:lvl2pPr>
            <a:lvl3pPr lvl="2" algn="ctr">
              <a:spcBef>
                <a:spcPts val="0"/>
              </a:spcBef>
              <a:buSzPts val="4800"/>
              <a:buChar char="■"/>
              <a:defRPr sz="4800"/>
            </a:lvl3pPr>
            <a:lvl4pPr lvl="3" algn="ctr">
              <a:spcBef>
                <a:spcPts val="0"/>
              </a:spcBef>
              <a:buSzPts val="4800"/>
              <a:buChar char="●"/>
              <a:defRPr sz="4800"/>
            </a:lvl4pPr>
            <a:lvl5pPr lvl="4" algn="ctr">
              <a:spcBef>
                <a:spcPts val="0"/>
              </a:spcBef>
              <a:buSzPts val="4800"/>
              <a:buChar char="○"/>
              <a:defRPr sz="4800"/>
            </a:lvl5pPr>
            <a:lvl6pPr lvl="5" algn="ctr">
              <a:spcBef>
                <a:spcPts val="0"/>
              </a:spcBef>
              <a:buSzPts val="4800"/>
              <a:buChar char="■"/>
              <a:defRPr sz="4800"/>
            </a:lvl6pPr>
            <a:lvl7pPr lvl="6" algn="ctr">
              <a:spcBef>
                <a:spcPts val="0"/>
              </a:spcBef>
              <a:buSzPts val="4800"/>
              <a:buChar char="●"/>
              <a:defRPr sz="4800"/>
            </a:lvl7pPr>
            <a:lvl8pPr lvl="7" algn="ctr">
              <a:spcBef>
                <a:spcPts val="0"/>
              </a:spcBef>
              <a:buSzPts val="4800"/>
              <a:buChar char="○"/>
              <a:defRPr sz="4800"/>
            </a:lvl8pPr>
            <a:lvl9pPr lvl="8" algn="ctr">
              <a:spcBef>
                <a:spcPts val="0"/>
              </a:spcBef>
              <a:buSzPts val="4800"/>
              <a:buChar char="■"/>
              <a:defRPr sz="4800"/>
            </a:lvl9pPr>
          </a:lstStyle>
          <a:p/>
        </p:txBody>
      </p:sp>
      <p:sp>
        <p:nvSpPr>
          <p:cNvPr id="9" name="Shape 9"/>
          <p:cNvSpPr txBox="1"/>
          <p:nvPr>
            <p:ph idx="1" type="subTitle"/>
          </p:nvPr>
        </p:nvSpPr>
        <p:spPr>
          <a:xfrm>
            <a:off x="1828800" y="4572000"/>
            <a:ext cx="6502400" cy="914400"/>
          </a:xfrm>
          <a:prstGeom prst="rect">
            <a:avLst/>
          </a:prstGeom>
          <a:noFill/>
          <a:ln>
            <a:noFill/>
          </a:ln>
        </p:spPr>
        <p:txBody>
          <a:bodyPr anchorCtr="0" anchor="t" bIns="91425" lIns="91425" rIns="91425" wrap="square" tIns="91425"/>
          <a:lstStyle>
            <a:lvl1pPr lvl="0" algn="ctr">
              <a:spcBef>
                <a:spcPts val="0"/>
              </a:spcBef>
              <a:buSzPts val="3200"/>
              <a:buChar char="●"/>
              <a:defRPr sz="3200"/>
            </a:lvl1pPr>
            <a:lvl2pPr lvl="1" algn="ctr">
              <a:spcBef>
                <a:spcPts val="0"/>
              </a:spcBef>
              <a:buSzPts val="3200"/>
              <a:buChar char="○"/>
              <a:defRPr sz="3200"/>
            </a:lvl2pPr>
            <a:lvl3pPr lvl="2" algn="ctr">
              <a:spcBef>
                <a:spcPts val="0"/>
              </a:spcBef>
              <a:buSzPts val="3200"/>
              <a:buChar char="■"/>
              <a:defRPr sz="3200"/>
            </a:lvl3pPr>
            <a:lvl4pPr lvl="3" algn="ctr">
              <a:spcBef>
                <a:spcPts val="0"/>
              </a:spcBef>
              <a:buSzPts val="3200"/>
              <a:buChar char="●"/>
              <a:defRPr sz="3200"/>
            </a:lvl4pPr>
            <a:lvl5pPr lvl="4" algn="ctr">
              <a:spcBef>
                <a:spcPts val="0"/>
              </a:spcBef>
              <a:buSzPts val="3200"/>
              <a:buChar char="○"/>
              <a:defRPr sz="3200"/>
            </a:lvl5pPr>
            <a:lvl6pPr lvl="5" algn="ctr">
              <a:spcBef>
                <a:spcPts val="0"/>
              </a:spcBef>
              <a:buSzPts val="3200"/>
              <a:buChar char="■"/>
              <a:defRPr sz="3200"/>
            </a:lvl6pPr>
            <a:lvl7pPr lvl="6" algn="ctr">
              <a:spcBef>
                <a:spcPts val="0"/>
              </a:spcBef>
              <a:buSzPts val="3200"/>
              <a:buChar char="●"/>
              <a:defRPr sz="3200"/>
            </a:lvl7pPr>
            <a:lvl8pPr lvl="7" algn="ctr">
              <a:spcBef>
                <a:spcPts val="0"/>
              </a:spcBef>
              <a:buSzPts val="3200"/>
              <a:buChar char="○"/>
              <a:defRPr sz="3200"/>
            </a:lvl8pPr>
            <a:lvl9pPr lvl="8" algn="ctr">
              <a:spcBef>
                <a:spcPts val="0"/>
              </a:spcBef>
              <a:buSzPts val="3200"/>
              <a:buChar char="■"/>
              <a:defRPr sz="32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0" name="Shape 10"/>
        <p:cNvGrpSpPr/>
        <p:nvPr/>
      </p:nvGrpSpPr>
      <p:grpSpPr>
        <a:xfrm>
          <a:off x="0" y="0"/>
          <a:ext cx="0" cy="0"/>
          <a:chOff x="0" y="0"/>
          <a:chExt cx="0" cy="0"/>
        </a:xfrm>
      </p:grpSpPr>
      <p:sp>
        <p:nvSpPr>
          <p:cNvPr id="11" name="Shape 11"/>
          <p:cNvSpPr txBox="1"/>
          <p:nvPr>
            <p:ph type="title"/>
          </p:nvPr>
        </p:nvSpPr>
        <p:spPr>
          <a:xfrm>
            <a:off x="304800" y="304800"/>
            <a:ext cx="9550400" cy="914400"/>
          </a:xfrm>
          <a:prstGeom prst="rect">
            <a:avLst/>
          </a:prstGeom>
          <a:noFill/>
          <a:ln>
            <a:noFill/>
          </a:ln>
        </p:spPr>
        <p:txBody>
          <a:bodyPr anchorCtr="0" anchor="t" bIns="91425" lIns="91425" rIns="91425" wrap="square" tIns="91425"/>
          <a:lstStyle>
            <a:lvl1pPr lvl="0">
              <a:spcBef>
                <a:spcPts val="0"/>
              </a:spcBef>
              <a:buSzPts val="4267"/>
              <a:buChar char="●"/>
              <a:defRPr sz="4266"/>
            </a:lvl1pPr>
            <a:lvl2pPr lvl="1">
              <a:spcBef>
                <a:spcPts val="0"/>
              </a:spcBef>
              <a:buSzPts val="4267"/>
              <a:buChar char="○"/>
              <a:defRPr sz="4266"/>
            </a:lvl2pPr>
            <a:lvl3pPr lvl="2">
              <a:spcBef>
                <a:spcPts val="0"/>
              </a:spcBef>
              <a:buSzPts val="4267"/>
              <a:buChar char="■"/>
              <a:defRPr sz="4266"/>
            </a:lvl3pPr>
            <a:lvl4pPr lvl="3">
              <a:spcBef>
                <a:spcPts val="0"/>
              </a:spcBef>
              <a:buSzPts val="4267"/>
              <a:buChar char="●"/>
              <a:defRPr sz="4266"/>
            </a:lvl4pPr>
            <a:lvl5pPr lvl="4">
              <a:spcBef>
                <a:spcPts val="0"/>
              </a:spcBef>
              <a:buSzPts val="4267"/>
              <a:buChar char="○"/>
              <a:defRPr sz="4266"/>
            </a:lvl5pPr>
            <a:lvl6pPr lvl="5">
              <a:spcBef>
                <a:spcPts val="0"/>
              </a:spcBef>
              <a:buSzPts val="4267"/>
              <a:buChar char="■"/>
              <a:defRPr sz="4266"/>
            </a:lvl6pPr>
            <a:lvl7pPr lvl="6">
              <a:spcBef>
                <a:spcPts val="0"/>
              </a:spcBef>
              <a:buSzPts val="4267"/>
              <a:buChar char="●"/>
              <a:defRPr sz="4266"/>
            </a:lvl7pPr>
            <a:lvl8pPr lvl="7">
              <a:spcBef>
                <a:spcPts val="0"/>
              </a:spcBef>
              <a:buSzPts val="4267"/>
              <a:buChar char="○"/>
              <a:defRPr sz="4266"/>
            </a:lvl8pPr>
            <a:lvl9pPr lvl="8">
              <a:spcBef>
                <a:spcPts val="0"/>
              </a:spcBef>
              <a:buSzPts val="4267"/>
              <a:buChar char="■"/>
              <a:defRPr sz="4266"/>
            </a:lvl9pPr>
          </a:lstStyle>
          <a:p/>
        </p:txBody>
      </p:sp>
      <p:sp>
        <p:nvSpPr>
          <p:cNvPr id="12" name="Shape 12"/>
          <p:cNvSpPr txBox="1"/>
          <p:nvPr>
            <p:ph idx="1" type="body"/>
          </p:nvPr>
        </p:nvSpPr>
        <p:spPr>
          <a:xfrm>
            <a:off x="304800" y="1828800"/>
            <a:ext cx="955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13" name="Shape 13"/>
        <p:cNvGrpSpPr/>
        <p:nvPr/>
      </p:nvGrpSpPr>
      <p:grpSpPr>
        <a:xfrm>
          <a:off x="0" y="0"/>
          <a:ext cx="0" cy="0"/>
          <a:chOff x="0" y="0"/>
          <a:chExt cx="0" cy="0"/>
        </a:xfrm>
      </p:grpSpPr>
      <p:sp>
        <p:nvSpPr>
          <p:cNvPr id="14" name="Shape 14"/>
          <p:cNvSpPr txBox="1"/>
          <p:nvPr>
            <p:ph type="title"/>
          </p:nvPr>
        </p:nvSpPr>
        <p:spPr>
          <a:xfrm>
            <a:off x="304800" y="304800"/>
            <a:ext cx="9550400" cy="914400"/>
          </a:xfrm>
          <a:prstGeom prst="rect">
            <a:avLst/>
          </a:prstGeom>
          <a:noFill/>
          <a:ln>
            <a:noFill/>
          </a:ln>
        </p:spPr>
        <p:txBody>
          <a:bodyPr anchorCtr="0" anchor="t" bIns="91425" lIns="91425" rIns="91425" wrap="square" tIns="91425"/>
          <a:lstStyle>
            <a:lvl1pPr lvl="0">
              <a:spcBef>
                <a:spcPts val="0"/>
              </a:spcBef>
              <a:buSzPts val="4267"/>
              <a:buChar char="●"/>
              <a:defRPr sz="4266"/>
            </a:lvl1pPr>
            <a:lvl2pPr lvl="1">
              <a:spcBef>
                <a:spcPts val="0"/>
              </a:spcBef>
              <a:buSzPts val="4267"/>
              <a:buChar char="○"/>
              <a:defRPr sz="4266"/>
            </a:lvl2pPr>
            <a:lvl3pPr lvl="2">
              <a:spcBef>
                <a:spcPts val="0"/>
              </a:spcBef>
              <a:buSzPts val="4267"/>
              <a:buChar char="■"/>
              <a:defRPr sz="4266"/>
            </a:lvl3pPr>
            <a:lvl4pPr lvl="3">
              <a:spcBef>
                <a:spcPts val="0"/>
              </a:spcBef>
              <a:buSzPts val="4267"/>
              <a:buChar char="●"/>
              <a:defRPr sz="4266"/>
            </a:lvl4pPr>
            <a:lvl5pPr lvl="4">
              <a:spcBef>
                <a:spcPts val="0"/>
              </a:spcBef>
              <a:buSzPts val="4267"/>
              <a:buChar char="○"/>
              <a:defRPr sz="4266"/>
            </a:lvl5pPr>
            <a:lvl6pPr lvl="5">
              <a:spcBef>
                <a:spcPts val="0"/>
              </a:spcBef>
              <a:buSzPts val="4267"/>
              <a:buChar char="■"/>
              <a:defRPr sz="4266"/>
            </a:lvl6pPr>
            <a:lvl7pPr lvl="6">
              <a:spcBef>
                <a:spcPts val="0"/>
              </a:spcBef>
              <a:buSzPts val="4267"/>
              <a:buChar char="●"/>
              <a:defRPr sz="4266"/>
            </a:lvl7pPr>
            <a:lvl8pPr lvl="7">
              <a:spcBef>
                <a:spcPts val="0"/>
              </a:spcBef>
              <a:buSzPts val="4267"/>
              <a:buChar char="○"/>
              <a:defRPr sz="4266"/>
            </a:lvl8pPr>
            <a:lvl9pPr lvl="8">
              <a:spcBef>
                <a:spcPts val="0"/>
              </a:spcBef>
              <a:buSzPts val="4267"/>
              <a:buChar char="■"/>
              <a:defRPr sz="4266"/>
            </a:lvl9pPr>
          </a:lstStyle>
          <a:p/>
        </p:txBody>
      </p:sp>
      <p:sp>
        <p:nvSpPr>
          <p:cNvPr id="15" name="Shape 15"/>
          <p:cNvSpPr txBox="1"/>
          <p:nvPr>
            <p:ph idx="1" type="body"/>
          </p:nvPr>
        </p:nvSpPr>
        <p:spPr>
          <a:xfrm>
            <a:off x="304800" y="1828800"/>
            <a:ext cx="447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
        <p:nvSpPr>
          <p:cNvPr id="16" name="Shape 16"/>
          <p:cNvSpPr txBox="1"/>
          <p:nvPr>
            <p:ph idx="2" type="body"/>
          </p:nvPr>
        </p:nvSpPr>
        <p:spPr>
          <a:xfrm>
            <a:off x="5384800" y="1828800"/>
            <a:ext cx="4470400" cy="5486400"/>
          </a:xfrm>
          <a:prstGeom prst="rect">
            <a:avLst/>
          </a:prstGeom>
          <a:noFill/>
          <a:ln>
            <a:noFill/>
          </a:ln>
        </p:spPr>
        <p:txBody>
          <a:bodyPr anchorCtr="0" anchor="t" bIns="91425" lIns="91425" rIns="91425" wrap="square" tIns="91425"/>
          <a:lstStyle>
            <a:lvl1pPr lvl="0">
              <a:spcBef>
                <a:spcPts val="0"/>
              </a:spcBef>
              <a:buSzPts val="2667"/>
              <a:buChar char="●"/>
              <a:defRPr sz="2666"/>
            </a:lvl1pPr>
            <a:lvl2pPr lvl="1">
              <a:spcBef>
                <a:spcPts val="0"/>
              </a:spcBef>
              <a:buSzPts val="2667"/>
              <a:buChar char="○"/>
              <a:defRPr sz="2666"/>
            </a:lvl2pPr>
            <a:lvl3pPr lvl="2">
              <a:spcBef>
                <a:spcPts val="0"/>
              </a:spcBef>
              <a:buSzPts val="2667"/>
              <a:buChar char="■"/>
              <a:defRPr sz="2666"/>
            </a:lvl3pPr>
            <a:lvl4pPr lvl="3">
              <a:spcBef>
                <a:spcPts val="0"/>
              </a:spcBef>
              <a:buSzPts val="2667"/>
              <a:buChar char="●"/>
              <a:defRPr sz="2666"/>
            </a:lvl4pPr>
            <a:lvl5pPr lvl="4">
              <a:spcBef>
                <a:spcPts val="0"/>
              </a:spcBef>
              <a:buSzPts val="2667"/>
              <a:buChar char="○"/>
              <a:defRPr sz="2666"/>
            </a:lvl5pPr>
            <a:lvl6pPr lvl="5">
              <a:spcBef>
                <a:spcPts val="0"/>
              </a:spcBef>
              <a:buSzPts val="2667"/>
              <a:buChar char="■"/>
              <a:defRPr sz="2666"/>
            </a:lvl6pPr>
            <a:lvl7pPr lvl="6">
              <a:spcBef>
                <a:spcPts val="0"/>
              </a:spcBef>
              <a:buSzPts val="2667"/>
              <a:buChar char="●"/>
              <a:defRPr sz="2666"/>
            </a:lvl7pPr>
            <a:lvl8pPr lvl="7">
              <a:spcBef>
                <a:spcPts val="0"/>
              </a:spcBef>
              <a:buSzPts val="2667"/>
              <a:buChar char="○"/>
              <a:defRPr sz="2666"/>
            </a:lvl8pPr>
            <a:lvl9pPr lvl="8">
              <a:spcBef>
                <a:spcPts val="0"/>
              </a:spcBef>
              <a:buSzPts val="2667"/>
              <a:buChar char="■"/>
              <a:defRPr sz="2666"/>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17" name="Shape 17"/>
        <p:cNvGrpSpPr/>
        <p:nvPr/>
      </p:nvGrpSpPr>
      <p:grpSpPr>
        <a:xfrm>
          <a:off x="0" y="0"/>
          <a:ext cx="0" cy="0"/>
          <a:chOff x="0" y="0"/>
          <a:chExt cx="0" cy="0"/>
        </a:xfrm>
      </p:grpSpPr>
      <p:sp>
        <p:nvSpPr>
          <p:cNvPr id="18" name="Shape 18"/>
          <p:cNvSpPr txBox="1"/>
          <p:nvPr>
            <p:ph idx="1" type="body"/>
          </p:nvPr>
        </p:nvSpPr>
        <p:spPr>
          <a:xfrm>
            <a:off x="304800" y="6705600"/>
            <a:ext cx="9550400" cy="609600"/>
          </a:xfrm>
          <a:prstGeom prst="rect">
            <a:avLst/>
          </a:prstGeom>
          <a:noFill/>
          <a:ln>
            <a:noFill/>
          </a:ln>
        </p:spPr>
        <p:txBody>
          <a:bodyPr anchorCtr="0" anchor="t" bIns="91425" lIns="91425" rIns="91425" wrap="square" tIns="91425"/>
          <a:lstStyle>
            <a:lvl1pPr lvl="0" algn="ctr">
              <a:spcBef>
                <a:spcPts val="0"/>
              </a:spcBef>
              <a:buSzPts val="3200"/>
              <a:buChar char="●"/>
              <a:defRPr sz="3200"/>
            </a:lvl1pPr>
            <a:lvl2pPr lvl="1" algn="ctr">
              <a:spcBef>
                <a:spcPts val="0"/>
              </a:spcBef>
              <a:buSzPts val="3200"/>
              <a:buChar char="○"/>
              <a:defRPr sz="3200"/>
            </a:lvl2pPr>
            <a:lvl3pPr lvl="2" algn="ctr">
              <a:spcBef>
                <a:spcPts val="0"/>
              </a:spcBef>
              <a:buSzPts val="3200"/>
              <a:buChar char="■"/>
              <a:defRPr sz="3200"/>
            </a:lvl3pPr>
            <a:lvl4pPr lvl="3" algn="ctr">
              <a:spcBef>
                <a:spcPts val="0"/>
              </a:spcBef>
              <a:buSzPts val="3200"/>
              <a:buChar char="●"/>
              <a:defRPr sz="3200"/>
            </a:lvl4pPr>
            <a:lvl5pPr lvl="4" algn="ctr">
              <a:spcBef>
                <a:spcPts val="0"/>
              </a:spcBef>
              <a:buSzPts val="3200"/>
              <a:buChar char="○"/>
              <a:defRPr sz="3200"/>
            </a:lvl5pPr>
            <a:lvl6pPr lvl="5" algn="ctr">
              <a:spcBef>
                <a:spcPts val="0"/>
              </a:spcBef>
              <a:buSzPts val="3200"/>
              <a:buChar char="■"/>
              <a:defRPr sz="3200"/>
            </a:lvl6pPr>
            <a:lvl7pPr lvl="6" algn="ctr">
              <a:spcBef>
                <a:spcPts val="0"/>
              </a:spcBef>
              <a:buSzPts val="3200"/>
              <a:buChar char="●"/>
              <a:defRPr sz="3200"/>
            </a:lvl7pPr>
            <a:lvl8pPr lvl="7" algn="ctr">
              <a:spcBef>
                <a:spcPts val="0"/>
              </a:spcBef>
              <a:buSzPts val="3200"/>
              <a:buChar char="○"/>
              <a:defRPr sz="3200"/>
            </a:lvl8pPr>
            <a:lvl9pPr lvl="8" algn="ctr">
              <a:spcBef>
                <a:spcPts val="0"/>
              </a:spcBef>
              <a:buSzPts val="3200"/>
              <a:buChar char="■"/>
              <a:defRPr sz="32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png"/><Relationship Id="rId4" Type="http://schemas.openxmlformats.org/officeDocument/2006/relationships/image" Target="../media/image13.png"/><Relationship Id="rId5"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2.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2.jpg"/><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5.png"/><Relationship Id="rId4" Type="http://schemas.openxmlformats.org/officeDocument/2006/relationships/image" Target="../media/image21.png"/><Relationship Id="rId5" Type="http://schemas.openxmlformats.org/officeDocument/2006/relationships/hyperlink" Target="https://www.youtube.com/watch?v=D8nLsjMe_nw"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20.jpg"/><Relationship Id="rId4" Type="http://schemas.openxmlformats.org/officeDocument/2006/relationships/image" Target="../media/image19.jpg"/><Relationship Id="rId5" Type="http://schemas.openxmlformats.org/officeDocument/2006/relationships/hyperlink" Target="https://www.youtube.com/watch?v=KA9XNRHxKbg"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png"/><Relationship Id="rId4" Type="http://schemas.openxmlformats.org/officeDocument/2006/relationships/image" Target="../media/image28.png"/><Relationship Id="rId5" Type="http://schemas.openxmlformats.org/officeDocument/2006/relationships/image" Target="../media/image24.jpg"/><Relationship Id="rId6" Type="http://schemas.openxmlformats.org/officeDocument/2006/relationships/image" Target="../media/image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1.png"/><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1.png"/><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1.png"/><Relationship Id="rId4" Type="http://schemas.openxmlformats.org/officeDocument/2006/relationships/image" Target="../media/image3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3.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1.png"/><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1.png"/><Relationship Id="rId4" Type="http://schemas.openxmlformats.org/officeDocument/2006/relationships/image" Target="../media/image3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 Id="rId3" Type="http://schemas.openxmlformats.org/officeDocument/2006/relationships/image" Target="../media/image1.png"/><Relationship Id="rId4" Type="http://schemas.openxmlformats.org/officeDocument/2006/relationships/image" Target="../media/image3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hyperlink" Target="http://www.ancienttreearchive.org/" TargetMode="External"/><Relationship Id="rId4" Type="http://schemas.openxmlformats.org/officeDocument/2006/relationships/hyperlink" Target="http://vimeo.com/54411080"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hyperlink" Target="http://en.wikipedia.org/wiki/Cattle_Egre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hyperlink" Target="http://i.imgur.com/4PtpdJC.jp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2" name="Shape 22"/>
        <p:cNvGrpSpPr/>
        <p:nvPr/>
      </p:nvGrpSpPr>
      <p:grpSpPr>
        <a:xfrm>
          <a:off x="0" y="0"/>
          <a:ext cx="0" cy="0"/>
          <a:chOff x="0" y="0"/>
          <a:chExt cx="0" cy="0"/>
        </a:xfrm>
      </p:grpSpPr>
      <p:sp>
        <p:nvSpPr>
          <p:cNvPr id="23" name="Shape 23"/>
          <p:cNvSpPr txBox="1"/>
          <p:nvPr>
            <p:ph type="ctrTitle"/>
          </p:nvPr>
        </p:nvSpPr>
        <p:spPr>
          <a:xfrm>
            <a:off x="2218950" y="2464150"/>
            <a:ext cx="7576250" cy="2643373"/>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Chapter 11 </a:t>
            </a:r>
            <a:br>
              <a:rPr b="1" i="1" lang="en-US" sz="4888">
                <a:solidFill>
                  <a:srgbClr val="3333CC"/>
                </a:solidFill>
                <a:latin typeface="Arial"/>
                <a:ea typeface="Arial"/>
                <a:cs typeface="Arial"/>
                <a:sym typeface="Arial"/>
              </a:rPr>
            </a:br>
            <a:r>
              <a:rPr b="1" i="1" lang="en-US" sz="4888">
                <a:solidFill>
                  <a:srgbClr val="3333CC"/>
                </a:solidFill>
                <a:latin typeface="Arial"/>
                <a:ea typeface="Arial"/>
                <a:cs typeface="Arial"/>
                <a:sym typeface="Arial"/>
              </a:rPr>
              <a:t>Terrestrial Flora</a:t>
            </a:r>
            <a:br>
              <a:rPr b="1" i="1" lang="en-US" sz="4888">
                <a:solidFill>
                  <a:srgbClr val="3333CC"/>
                </a:solidFill>
                <a:latin typeface="Arial"/>
                <a:ea typeface="Arial"/>
                <a:cs typeface="Arial"/>
                <a:sym typeface="Arial"/>
              </a:rPr>
            </a:br>
            <a:r>
              <a:rPr b="1" i="1" lang="en-US" sz="4888">
                <a:solidFill>
                  <a:srgbClr val="3333CC"/>
                </a:solidFill>
                <a:latin typeface="Arial"/>
                <a:ea typeface="Arial"/>
                <a:cs typeface="Arial"/>
                <a:sym typeface="Arial"/>
              </a:rPr>
              <a:t>and Fauna</a:t>
            </a:r>
          </a:p>
        </p:txBody>
      </p:sp>
      <p:sp>
        <p:nvSpPr>
          <p:cNvPr id="24" name="Shape 24"/>
          <p:cNvSpPr txBox="1"/>
          <p:nvPr>
            <p:ph idx="1" type="subTitle"/>
          </p:nvPr>
        </p:nvSpPr>
        <p:spPr>
          <a:xfrm>
            <a:off x="2811625" y="5032350"/>
            <a:ext cx="6221575" cy="1203325"/>
          </a:xfrm>
          <a:prstGeom prst="rect">
            <a:avLst/>
          </a:prstGeom>
          <a:noFill/>
          <a:ln>
            <a:noFill/>
          </a:ln>
        </p:spPr>
        <p:txBody>
          <a:bodyPr anchorCtr="0" anchor="t" bIns="38100" lIns="38100" rIns="38100" wrap="square" tIns="38100">
            <a:noAutofit/>
          </a:bodyPr>
          <a:lstStyle/>
          <a:p>
            <a:pPr indent="0" lvl="0" marL="0" marR="0" algn="ctr">
              <a:lnSpc>
                <a:spcPct val="119921"/>
              </a:lnSpc>
              <a:spcBef>
                <a:spcPts val="0"/>
              </a:spcBef>
              <a:spcAft>
                <a:spcPts val="0"/>
              </a:spcAft>
              <a:buNone/>
            </a:pPr>
            <a:r>
              <a:rPr b="1" lang="en-US" sz="3555">
                <a:solidFill>
                  <a:srgbClr val="3333CC"/>
                </a:solidFill>
                <a:latin typeface="Arial"/>
                <a:ea typeface="Arial"/>
                <a:cs typeface="Arial"/>
                <a:sym typeface="Arial"/>
              </a:rPr>
              <a:t>Physical Geography</a:t>
            </a:r>
          </a:p>
          <a:p>
            <a:pPr indent="0" lvl="0" marL="0" marR="0" algn="ctr">
              <a:lnSpc>
                <a:spcPct val="120000"/>
              </a:lnSpc>
              <a:spcBef>
                <a:spcPts val="396"/>
              </a:spcBef>
              <a:spcAft>
                <a:spcPts val="0"/>
              </a:spcAft>
              <a:buNone/>
            </a:pPr>
            <a:r>
              <a:rPr b="1" lang="en-US" sz="2222">
                <a:solidFill>
                  <a:srgbClr val="3333CC"/>
                </a:solidFill>
                <a:latin typeface="Arial"/>
                <a:ea typeface="Arial"/>
                <a:cs typeface="Arial"/>
                <a:sym typeface="Arial"/>
              </a:rPr>
              <a:t>A Landscape Appreciation, 8/e</a:t>
            </a:r>
          </a:p>
          <a:p>
            <a:pPr indent="0" lvl="0" marL="0" marR="0" algn="ctr">
              <a:lnSpc>
                <a:spcPct val="120000"/>
              </a:lnSpc>
              <a:spcBef>
                <a:spcPts val="396"/>
              </a:spcBef>
              <a:spcAft>
                <a:spcPts val="0"/>
              </a:spcAft>
              <a:buNone/>
            </a:pPr>
            <a:r>
              <a:rPr b="1" lang="en-US" sz="2222">
                <a:solidFill>
                  <a:srgbClr val="3333CC"/>
                </a:solidFill>
                <a:latin typeface="Arial"/>
                <a:ea typeface="Arial"/>
                <a:cs typeface="Arial"/>
                <a:sym typeface="Arial"/>
              </a:rPr>
              <a:t>Animation Edition</a:t>
            </a:r>
          </a:p>
          <a:p>
            <a:pPr indent="0" lvl="0" marL="0" marR="0" algn="ctr">
              <a:lnSpc>
                <a:spcPct val="119791"/>
              </a:lnSpc>
              <a:spcBef>
                <a:spcPts val="479"/>
              </a:spcBef>
              <a:spcAft>
                <a:spcPts val="0"/>
              </a:spcAft>
              <a:buNone/>
            </a:pPr>
            <a:r>
              <a:t/>
            </a:r>
            <a:endParaRPr b="1" sz="2666">
              <a:solidFill>
                <a:srgbClr val="3333CC"/>
              </a:solidFill>
              <a:latin typeface="Arial"/>
              <a:ea typeface="Arial"/>
              <a:cs typeface="Arial"/>
              <a:sym typeface="Arial"/>
            </a:endParaRPr>
          </a:p>
          <a:p>
            <a:pPr indent="0" lvl="0" marL="0" marR="0" algn="ctr">
              <a:lnSpc>
                <a:spcPct val="119921"/>
              </a:lnSpc>
              <a:spcBef>
                <a:spcPts val="635"/>
              </a:spcBef>
              <a:spcAft>
                <a:spcPts val="0"/>
              </a:spcAft>
              <a:buNone/>
            </a:pPr>
            <a:r>
              <a:t/>
            </a:r>
            <a:endParaRPr b="1" sz="3555">
              <a:solidFill>
                <a:srgbClr val="3333CC"/>
              </a:solidFill>
              <a:latin typeface="Arial"/>
              <a:ea typeface="Arial"/>
              <a:cs typeface="Arial"/>
              <a:sym typeface="Arial"/>
            </a:endParaRPr>
          </a:p>
        </p:txBody>
      </p:sp>
      <p:sp>
        <p:nvSpPr>
          <p:cNvPr id="25" name="Shape 25"/>
          <p:cNvSpPr txBox="1"/>
          <p:nvPr/>
        </p:nvSpPr>
        <p:spPr>
          <a:xfrm>
            <a:off x="381000" y="6334125"/>
            <a:ext cx="2718500" cy="1092175"/>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3333CC"/>
                </a:solidFill>
                <a:latin typeface="Arial"/>
                <a:ea typeface="Arial"/>
                <a:cs typeface="Arial"/>
                <a:sym typeface="Arial"/>
              </a:rPr>
              <a:t>Tom L. McKnight</a:t>
            </a:r>
          </a:p>
          <a:p>
            <a:pPr indent="0" lvl="0" marL="0" marR="0" algn="l">
              <a:lnSpc>
                <a:spcPct val="120000"/>
              </a:lnSpc>
              <a:spcBef>
                <a:spcPts val="0"/>
              </a:spcBef>
              <a:spcAft>
                <a:spcPts val="0"/>
              </a:spcAft>
              <a:buNone/>
            </a:pPr>
            <a:r>
              <a:rPr lang="en-US" sz="2222">
                <a:solidFill>
                  <a:srgbClr val="3333CC"/>
                </a:solidFill>
                <a:latin typeface="Arial"/>
                <a:ea typeface="Arial"/>
                <a:cs typeface="Arial"/>
                <a:sym typeface="Arial"/>
              </a:rPr>
              <a:t>Darrel Hess</a:t>
            </a:r>
          </a:p>
          <a:p>
            <a:pPr indent="0" lvl="0" marL="0" marR="0" algn="l">
              <a:lnSpc>
                <a:spcPct val="120000"/>
              </a:lnSpc>
              <a:spcBef>
                <a:spcPts val="0"/>
              </a:spcBef>
              <a:spcAft>
                <a:spcPts val="0"/>
              </a:spcAft>
              <a:buNone/>
            </a:pPr>
            <a:r>
              <a:rPr lang="en-US" sz="2222">
                <a:solidFill>
                  <a:srgbClr val="3333CC"/>
                </a:solidFill>
                <a:latin typeface="Arial"/>
                <a:ea typeface="Arial"/>
                <a:cs typeface="Arial"/>
                <a:sym typeface="Arial"/>
              </a:rPr>
              <a:t>Ginger H. Birkeland</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pic>
        <p:nvPicPr>
          <p:cNvPr id="87" name="Shape 8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88" name="Shape 8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Terrestrial Flora</a:t>
            </a:r>
          </a:p>
        </p:txBody>
      </p:sp>
      <p:sp>
        <p:nvSpPr>
          <p:cNvPr id="89" name="Shape 89"/>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Environmental Adaptations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Competition</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Floristic Terminology</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Spatial Groupings of Plants</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pic>
        <p:nvPicPr>
          <p:cNvPr id="94" name="Shape 9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95" name="Shape 95"/>
          <p:cNvSpPr txBox="1"/>
          <p:nvPr>
            <p:ph type="title"/>
          </p:nvPr>
        </p:nvSpPr>
        <p:spPr>
          <a:xfrm>
            <a:off x="388050" y="1067150"/>
            <a:ext cx="4443575" cy="262500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Environmental Adaptations</a:t>
            </a:r>
          </a:p>
        </p:txBody>
      </p:sp>
      <p:pic>
        <p:nvPicPr>
          <p:cNvPr id="96" name="Shape 96"/>
          <p:cNvPicPr preferRelativeResize="0"/>
          <p:nvPr/>
        </p:nvPicPr>
        <p:blipFill>
          <a:blip r:embed="rId4">
            <a:alphaModFix/>
          </a:blip>
          <a:stretch>
            <a:fillRect/>
          </a:stretch>
        </p:blipFill>
        <p:spPr>
          <a:xfrm>
            <a:off x="4868325" y="1026575"/>
            <a:ext cx="5291650" cy="6572250"/>
          </a:xfrm>
          <a:prstGeom prst="rect">
            <a:avLst/>
          </a:prstGeom>
          <a:noFill/>
          <a:ln>
            <a:noFill/>
          </a:ln>
        </p:spPr>
      </p:pic>
      <p:sp>
        <p:nvSpPr>
          <p:cNvPr id="97" name="Shape 97"/>
          <p:cNvSpPr txBox="1"/>
          <p:nvPr/>
        </p:nvSpPr>
        <p:spPr>
          <a:xfrm>
            <a:off x="1164150" y="3656525"/>
            <a:ext cx="3044700" cy="686400"/>
          </a:xfrm>
          <a:prstGeom prst="rect">
            <a:avLst/>
          </a:prstGeom>
          <a:noFill/>
          <a:ln>
            <a:noFill/>
          </a:ln>
        </p:spPr>
        <p:txBody>
          <a:bodyPr anchorCtr="0" anchor="t" bIns="38100" lIns="38100" rIns="38100" wrap="square" tIns="38100">
            <a:noAutofit/>
          </a:bodyPr>
          <a:lstStyle/>
          <a:p>
            <a:pPr indent="0" lvl="0" marL="0" marR="0" algn="ctr">
              <a:lnSpc>
                <a:spcPct val="120138"/>
              </a:lnSpc>
              <a:spcBef>
                <a:spcPts val="0"/>
              </a:spcBef>
              <a:spcAft>
                <a:spcPts val="0"/>
              </a:spcAft>
              <a:buNone/>
            </a:pPr>
            <a:r>
              <a:rPr lang="en-US" sz="4000">
                <a:solidFill>
                  <a:srgbClr val="3333CC"/>
                </a:solidFill>
                <a:latin typeface="Arial"/>
                <a:ea typeface="Arial"/>
                <a:cs typeface="Arial"/>
                <a:sym typeface="Arial"/>
              </a:rPr>
              <a:t>Xerophytes</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pic>
        <p:nvPicPr>
          <p:cNvPr id="102" name="Shape 102"/>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03" name="Shape 103"/>
          <p:cNvSpPr txBox="1"/>
          <p:nvPr>
            <p:ph type="title"/>
          </p:nvPr>
        </p:nvSpPr>
        <p:spPr>
          <a:xfrm>
            <a:off x="864300" y="1067150"/>
            <a:ext cx="8507575" cy="1632241"/>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Environmental Adaptations</a:t>
            </a:r>
            <a:br>
              <a:rPr b="1" i="1" lang="en-US" sz="4888">
                <a:solidFill>
                  <a:srgbClr val="3333CC"/>
                </a:solidFill>
                <a:latin typeface="Arial"/>
                <a:ea typeface="Arial"/>
                <a:cs typeface="Arial"/>
                <a:sym typeface="Arial"/>
              </a:rPr>
            </a:br>
            <a:r>
              <a:rPr lang="en-US" sz="4000">
                <a:solidFill>
                  <a:srgbClr val="3333CC"/>
                </a:solidFill>
                <a:latin typeface="Arial"/>
                <a:ea typeface="Arial"/>
                <a:cs typeface="Arial"/>
                <a:sym typeface="Arial"/>
              </a:rPr>
              <a:t>Hygrophytes</a:t>
            </a:r>
          </a:p>
        </p:txBody>
      </p:sp>
      <p:pic>
        <p:nvPicPr>
          <p:cNvPr id="104" name="Shape 104"/>
          <p:cNvPicPr preferRelativeResize="0"/>
          <p:nvPr/>
        </p:nvPicPr>
        <p:blipFill>
          <a:blip r:embed="rId4">
            <a:alphaModFix/>
          </a:blip>
          <a:stretch>
            <a:fillRect/>
          </a:stretch>
        </p:blipFill>
        <p:spPr>
          <a:xfrm>
            <a:off x="1320800" y="2539975"/>
            <a:ext cx="7323650" cy="52387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pic>
        <p:nvPicPr>
          <p:cNvPr id="109" name="Shape 10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10" name="Shape 110"/>
          <p:cNvSpPr txBox="1"/>
          <p:nvPr>
            <p:ph type="title"/>
          </p:nvPr>
        </p:nvSpPr>
        <p:spPr>
          <a:xfrm>
            <a:off x="102300" y="1067150"/>
            <a:ext cx="4170175" cy="2614425"/>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Floristic Terminology</a:t>
            </a:r>
          </a:p>
        </p:txBody>
      </p:sp>
      <p:pic>
        <p:nvPicPr>
          <p:cNvPr id="111" name="Shape 111"/>
          <p:cNvPicPr preferRelativeResize="0"/>
          <p:nvPr/>
        </p:nvPicPr>
        <p:blipFill>
          <a:blip r:embed="rId4">
            <a:alphaModFix/>
          </a:blip>
          <a:stretch>
            <a:fillRect/>
          </a:stretch>
        </p:blipFill>
        <p:spPr>
          <a:xfrm>
            <a:off x="4169825" y="963075"/>
            <a:ext cx="5926650" cy="65616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pic>
        <p:nvPicPr>
          <p:cNvPr id="116" name="Shape 11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17" name="Shape 117"/>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Spatial Groupings of Plants</a:t>
            </a:r>
          </a:p>
        </p:txBody>
      </p:sp>
      <p:sp>
        <p:nvSpPr>
          <p:cNvPr id="118" name="Shape 118"/>
          <p:cNvSpPr txBox="1"/>
          <p:nvPr>
            <p:ph idx="1" type="body"/>
          </p:nvPr>
        </p:nvSpPr>
        <p:spPr>
          <a:xfrm>
            <a:off x="627925" y="1934975"/>
            <a:ext cx="8743950" cy="4863375"/>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Vegetation Associations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Vertical Zonation</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Local Variations</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pic>
        <p:nvPicPr>
          <p:cNvPr id="123" name="Shape 12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24" name="Shape 124"/>
          <p:cNvSpPr txBox="1"/>
          <p:nvPr>
            <p:ph type="title"/>
          </p:nvPr>
        </p:nvSpPr>
        <p:spPr>
          <a:xfrm>
            <a:off x="175800" y="1067150"/>
            <a:ext cx="9801900" cy="93180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rPr>
              <a:t>Current </a:t>
            </a:r>
            <a:r>
              <a:rPr b="1" i="1" lang="en-US" sz="4888">
                <a:solidFill>
                  <a:srgbClr val="3333CC"/>
                </a:solidFill>
                <a:latin typeface="Arial"/>
                <a:ea typeface="Arial"/>
                <a:cs typeface="Arial"/>
                <a:sym typeface="Arial"/>
              </a:rPr>
              <a:t>Vegetation Associations</a:t>
            </a:r>
          </a:p>
        </p:txBody>
      </p:sp>
      <p:pic>
        <p:nvPicPr>
          <p:cNvPr id="125" name="Shape 125"/>
          <p:cNvPicPr preferRelativeResize="0"/>
          <p:nvPr/>
        </p:nvPicPr>
        <p:blipFill>
          <a:blip r:embed="rId4">
            <a:alphaModFix/>
          </a:blip>
          <a:stretch>
            <a:fillRect/>
          </a:stretch>
        </p:blipFill>
        <p:spPr>
          <a:xfrm>
            <a:off x="0" y="1883825"/>
            <a:ext cx="10160000" cy="5450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pic>
        <p:nvPicPr>
          <p:cNvPr id="130" name="Shape 13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31" name="Shape 13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Plant associations</a:t>
            </a:r>
          </a:p>
        </p:txBody>
      </p:sp>
      <p:sp>
        <p:nvSpPr>
          <p:cNvPr id="132" name="Shape 13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3" marL="1524000" marR="0" algn="l">
              <a:lnSpc>
                <a:spcPct val="120000"/>
              </a:lnSpc>
              <a:spcBef>
                <a:spcPts val="0"/>
              </a:spcBef>
              <a:spcAft>
                <a:spcPts val="0"/>
              </a:spcAft>
              <a:buClr>
                <a:srgbClr val="000000"/>
              </a:buClr>
              <a:buSzPts val="2222"/>
              <a:buChar char="■"/>
            </a:pPr>
            <a:r>
              <a:rPr b="1" lang="en-US" sz="2222">
                <a:solidFill>
                  <a:srgbClr val="000000"/>
                </a:solidFill>
                <a:latin typeface="Arial"/>
                <a:ea typeface="Arial"/>
                <a:cs typeface="Arial"/>
                <a:sym typeface="Arial"/>
              </a:rPr>
              <a:t>Forest</a:t>
            </a:r>
            <a:r>
              <a:rPr lang="en-US" sz="2222">
                <a:solidFill>
                  <a:srgbClr val="000000"/>
                </a:solidFill>
                <a:latin typeface="Arial"/>
                <a:ea typeface="Arial"/>
                <a:cs typeface="Arial"/>
                <a:sym typeface="Arial"/>
              </a:rPr>
              <a:t>—an assemblage of trees growing closely together so that their individual leaf canopies generally overlap.</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Likely to become climax association in any area where moisture is adequate and growing season isn’t very short.</a:t>
            </a:r>
          </a:p>
          <a:p>
            <a:pPr indent="-191911" lvl="3" marL="1524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Woodland</a:t>
            </a:r>
            <a:r>
              <a:rPr lang="en-US" sz="2222">
                <a:solidFill>
                  <a:srgbClr val="000000"/>
                </a:solidFill>
                <a:latin typeface="Arial"/>
                <a:ea typeface="Arial"/>
                <a:cs typeface="Arial"/>
                <a:sym typeface="Arial"/>
              </a:rPr>
              <a:t>—tree-dominated association in which the trees are spaced more widely apart than those of forests and do not have interlacing canopies.</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pic>
        <p:nvPicPr>
          <p:cNvPr id="137" name="Shape 13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38" name="Shape 13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Continued-</a:t>
            </a:r>
          </a:p>
        </p:txBody>
      </p:sp>
      <p:sp>
        <p:nvSpPr>
          <p:cNvPr id="139" name="Shape 139"/>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3" marL="1524000" marR="0" algn="l">
              <a:lnSpc>
                <a:spcPct val="120000"/>
              </a:lnSpc>
              <a:spcBef>
                <a:spcPts val="0"/>
              </a:spcBef>
              <a:spcAft>
                <a:spcPts val="0"/>
              </a:spcAft>
              <a:buClr>
                <a:srgbClr val="000000"/>
              </a:buClr>
              <a:buSzPts val="2222"/>
              <a:buChar char="■"/>
            </a:pPr>
            <a:r>
              <a:rPr b="1" lang="en-US" sz="2222">
                <a:solidFill>
                  <a:srgbClr val="000000"/>
                </a:solidFill>
                <a:latin typeface="Arial"/>
                <a:ea typeface="Arial"/>
                <a:cs typeface="Arial"/>
                <a:sym typeface="Arial"/>
              </a:rPr>
              <a:t>Shrubland</a:t>
            </a:r>
            <a:r>
              <a:rPr lang="en-US" sz="2222">
                <a:solidFill>
                  <a:srgbClr val="000000"/>
                </a:solidFill>
                <a:latin typeface="Arial"/>
                <a:ea typeface="Arial"/>
                <a:cs typeface="Arial"/>
                <a:sym typeface="Arial"/>
              </a:rPr>
              <a:t> —plant association dominated by relatively short woody plants.</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Wide latitudinal range but usually restricted to semiarid or arid areas.</a:t>
            </a:r>
          </a:p>
          <a:p>
            <a:pPr indent="-191911" lvl="3" marL="1524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Grassland</a:t>
            </a:r>
            <a:r>
              <a:rPr lang="en-US" sz="2222">
                <a:solidFill>
                  <a:srgbClr val="000000"/>
                </a:solidFill>
                <a:latin typeface="Arial"/>
                <a:ea typeface="Arial"/>
                <a:cs typeface="Arial"/>
                <a:sym typeface="Arial"/>
              </a:rPr>
              <a:t>—plant association dominated by grasses and forbs.</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Prominent types are savanna, prairie, and steppe </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Associated with semiarid and subhumid climates.</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 name="Shape 143"/>
        <p:cNvGrpSpPr/>
        <p:nvPr/>
      </p:nvGrpSpPr>
      <p:grpSpPr>
        <a:xfrm>
          <a:off x="0" y="0"/>
          <a:ext cx="0" cy="0"/>
          <a:chOff x="0" y="0"/>
          <a:chExt cx="0" cy="0"/>
        </a:xfrm>
      </p:grpSpPr>
      <p:pic>
        <p:nvPicPr>
          <p:cNvPr id="144" name="Shape 14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45" name="Shape 14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Continued-</a:t>
            </a:r>
          </a:p>
        </p:txBody>
      </p:sp>
      <p:sp>
        <p:nvSpPr>
          <p:cNvPr id="146" name="Shape 146"/>
          <p:cNvSpPr txBox="1"/>
          <p:nvPr>
            <p:ph idx="1" type="body"/>
          </p:nvPr>
        </p:nvSpPr>
        <p:spPr>
          <a:xfrm>
            <a:off x="627925" y="1913800"/>
            <a:ext cx="8768625" cy="2801400"/>
          </a:xfrm>
          <a:prstGeom prst="rect">
            <a:avLst/>
          </a:prstGeom>
          <a:noFill/>
          <a:ln>
            <a:noFill/>
          </a:ln>
        </p:spPr>
        <p:txBody>
          <a:bodyPr anchorCtr="0" anchor="t" bIns="38100" lIns="38100" rIns="38100" wrap="square" tIns="38100">
            <a:noAutofit/>
          </a:bodyPr>
          <a:lstStyle/>
          <a:p>
            <a:pPr indent="-191911" lvl="3" marL="1524000" marR="0" algn="l">
              <a:lnSpc>
                <a:spcPct val="120000"/>
              </a:lnSpc>
              <a:spcBef>
                <a:spcPts val="0"/>
              </a:spcBef>
              <a:spcAft>
                <a:spcPts val="0"/>
              </a:spcAft>
              <a:buClr>
                <a:srgbClr val="000000"/>
              </a:buClr>
              <a:buSzPts val="2222"/>
              <a:buChar char="■"/>
            </a:pPr>
            <a:r>
              <a:rPr b="1" lang="en-US" sz="2222">
                <a:solidFill>
                  <a:srgbClr val="000000"/>
                </a:solidFill>
                <a:latin typeface="Arial"/>
                <a:ea typeface="Arial"/>
                <a:cs typeface="Arial"/>
                <a:sym typeface="Arial"/>
              </a:rPr>
              <a:t>Desert</a:t>
            </a:r>
            <a:r>
              <a:rPr lang="en-US" sz="2222">
                <a:solidFill>
                  <a:srgbClr val="000000"/>
                </a:solidFill>
                <a:latin typeface="Arial"/>
                <a:ea typeface="Arial"/>
                <a:cs typeface="Arial"/>
                <a:sym typeface="Arial"/>
              </a:rPr>
              <a:t>—actually a climate, not an association per se, but is typified by plants widely scattered on bare ground.</a:t>
            </a:r>
          </a:p>
          <a:p>
            <a:pPr indent="-191911" lvl="3" marL="1524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Tundra</a:t>
            </a:r>
            <a:r>
              <a:rPr lang="en-US" sz="2222">
                <a:solidFill>
                  <a:srgbClr val="000000"/>
                </a:solidFill>
                <a:latin typeface="Arial"/>
                <a:ea typeface="Arial"/>
                <a:cs typeface="Arial"/>
                <a:sym typeface="Arial"/>
              </a:rPr>
              <a:t>—a complex mix of very low-growing plants, including grasses, forbs, dwarf shrubs, mosses, and lichens, but no trees. </a:t>
            </a:r>
          </a:p>
          <a:p>
            <a:pPr indent="-50800" lvl="3" marL="1524000" marR="0" algn="l">
              <a:lnSpc>
                <a:spcPct val="120000"/>
              </a:lnSpc>
              <a:spcBef>
                <a:spcPts val="396"/>
              </a:spcBef>
              <a:spcAft>
                <a:spcPts val="0"/>
              </a:spcAft>
              <a:buClr>
                <a:srgbClr val="000000"/>
              </a:buClr>
              <a:buSzPts val="2222"/>
              <a:buNone/>
            </a:pPr>
            <a:r>
              <a:t/>
            </a:r>
            <a:endParaRPr sz="2222">
              <a:solidFill>
                <a:srgbClr val="000000"/>
              </a:solidFill>
              <a:latin typeface="Arial"/>
              <a:ea typeface="Arial"/>
              <a:cs typeface="Arial"/>
              <a:sym typeface="Arial"/>
            </a:endParaRPr>
          </a:p>
        </p:txBody>
      </p:sp>
      <p:sp>
        <p:nvSpPr>
          <p:cNvPr id="147" name="Shape 147"/>
          <p:cNvSpPr txBox="1"/>
          <p:nvPr/>
        </p:nvSpPr>
        <p:spPr>
          <a:xfrm>
            <a:off x="913675" y="4594925"/>
            <a:ext cx="8239475" cy="1769525"/>
          </a:xfrm>
          <a:prstGeom prst="rect">
            <a:avLst/>
          </a:prstGeom>
          <a:noFill/>
          <a:ln>
            <a:noFill/>
          </a:ln>
        </p:spPr>
        <p:txBody>
          <a:bodyPr anchorCtr="0" anchor="t" bIns="38100" lIns="38100" rIns="38100" wrap="square" tIns="38100">
            <a:noAutofit/>
          </a:bodyPr>
          <a:lstStyle/>
          <a:p>
            <a:pPr indent="-50800" lvl="3" marL="1524000" marR="0" algn="l">
              <a:lnSpc>
                <a:spcPct val="120000"/>
              </a:lnSpc>
              <a:spcBef>
                <a:spcPts val="0"/>
              </a:spcBef>
              <a:spcAft>
                <a:spcPts val="0"/>
              </a:spcAft>
              <a:buClr>
                <a:srgbClr val="000000"/>
              </a:buClr>
              <a:buSzPts val="2222"/>
              <a:buNone/>
            </a:pPr>
            <a:r>
              <a:rPr b="1" lang="en-US" sz="2222">
                <a:solidFill>
                  <a:srgbClr val="000000"/>
                </a:solidFill>
                <a:latin typeface="Arial"/>
                <a:ea typeface="Arial"/>
                <a:cs typeface="Arial"/>
                <a:sym typeface="Arial"/>
              </a:rPr>
              <a:t>Wetland</a:t>
            </a:r>
            <a:r>
              <a:rPr lang="en-US" sz="2222">
                <a:solidFill>
                  <a:srgbClr val="000000"/>
                </a:solidFill>
                <a:latin typeface="Arial"/>
                <a:ea typeface="Arial"/>
                <a:cs typeface="Arial"/>
                <a:sym typeface="Arial"/>
              </a:rPr>
              <a:t>—landscape characterized by shallow, standing water all or most of the year, </a:t>
            </a:r>
          </a:p>
          <a:p>
            <a:pPr indent="-50800" lvl="3" marL="1524000" marR="0" algn="l">
              <a:lnSpc>
                <a:spcPct val="120000"/>
              </a:lnSpc>
              <a:spcBef>
                <a:spcPts val="0"/>
              </a:spcBef>
              <a:spcAft>
                <a:spcPts val="0"/>
              </a:spcAft>
              <a:buClr>
                <a:srgbClr val="000000"/>
              </a:buClr>
              <a:buSzPts val="2222"/>
              <a:buNone/>
            </a:pPr>
            <a:r>
              <a:rPr lang="en-US" sz="2222">
                <a:solidFill>
                  <a:srgbClr val="000000"/>
                </a:solidFill>
                <a:latin typeface="Arial"/>
                <a:ea typeface="Arial"/>
                <a:cs typeface="Arial"/>
                <a:sym typeface="Arial"/>
              </a:rPr>
              <a:t>with vegetation rising above the water level.</a:t>
            </a:r>
          </a:p>
          <a:p>
            <a:pPr indent="-50800" lvl="3" marL="1524000" marR="0" algn="l">
              <a:lnSpc>
                <a:spcPct val="120000"/>
              </a:lnSpc>
              <a:spcBef>
                <a:spcPts val="0"/>
              </a:spcBef>
              <a:spcAft>
                <a:spcPts val="0"/>
              </a:spcAft>
              <a:buClr>
                <a:srgbClr val="000000"/>
              </a:buClr>
              <a:buSzPts val="2222"/>
              <a:buNone/>
            </a:pPr>
            <a:r>
              <a:rPr lang="en-US" sz="2222">
                <a:solidFill>
                  <a:srgbClr val="000000"/>
                </a:solidFill>
                <a:latin typeface="Arial"/>
                <a:ea typeface="Arial"/>
                <a:cs typeface="Arial"/>
                <a:sym typeface="Arial"/>
              </a:rPr>
              <a:t>Have much more limited geographic extent than any other above associations.</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pic>
        <p:nvPicPr>
          <p:cNvPr id="152" name="Shape 152"/>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53" name="Shape 153"/>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Vertical Zonation</a:t>
            </a:r>
          </a:p>
        </p:txBody>
      </p:sp>
      <p:pic>
        <p:nvPicPr>
          <p:cNvPr id="154" name="Shape 154"/>
          <p:cNvPicPr preferRelativeResize="0"/>
          <p:nvPr/>
        </p:nvPicPr>
        <p:blipFill>
          <a:blip r:embed="rId4">
            <a:alphaModFix/>
          </a:blip>
          <a:stretch>
            <a:fillRect/>
          </a:stretch>
        </p:blipFill>
        <p:spPr>
          <a:xfrm>
            <a:off x="0" y="1926150"/>
            <a:ext cx="10160000" cy="52599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 name="Shape 29"/>
        <p:cNvGrpSpPr/>
        <p:nvPr/>
      </p:nvGrpSpPr>
      <p:grpSpPr>
        <a:xfrm>
          <a:off x="0" y="0"/>
          <a:ext cx="0" cy="0"/>
          <a:chOff x="0" y="0"/>
          <a:chExt cx="0" cy="0"/>
        </a:xfrm>
      </p:grpSpPr>
      <p:pic>
        <p:nvPicPr>
          <p:cNvPr id="30" name="Shape 3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1" name="Shape 31"/>
          <p:cNvSpPr txBox="1"/>
          <p:nvPr>
            <p:ph type="title"/>
          </p:nvPr>
        </p:nvSpPr>
        <p:spPr>
          <a:xfrm>
            <a:off x="864300" y="1067150"/>
            <a:ext cx="8611650" cy="97930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Terrestrial Flora and Fauna</a:t>
            </a:r>
          </a:p>
        </p:txBody>
      </p:sp>
      <p:sp>
        <p:nvSpPr>
          <p:cNvPr id="32" name="Shape 32"/>
          <p:cNvSpPr txBox="1"/>
          <p:nvPr>
            <p:ph idx="1" type="body"/>
          </p:nvPr>
        </p:nvSpPr>
        <p:spPr>
          <a:xfrm>
            <a:off x="596175" y="2351250"/>
            <a:ext cx="9193725" cy="498510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b="1" lang="en-US" sz="3555">
                <a:solidFill>
                  <a:srgbClr val="000000"/>
                </a:solidFill>
                <a:latin typeface="Arial"/>
                <a:ea typeface="Arial"/>
                <a:cs typeface="Arial"/>
                <a:sym typeface="Arial"/>
              </a:rPr>
              <a:t>Natural Distributions</a:t>
            </a:r>
          </a:p>
          <a:p>
            <a:pPr indent="-276577" lvl="0" marL="381000" marR="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Terrestrial Flora </a:t>
            </a:r>
          </a:p>
          <a:p>
            <a:pPr indent="-276577" lvl="0" marL="381000" marR="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Terrestrial Fauna</a:t>
            </a:r>
          </a:p>
          <a:p>
            <a:pPr indent="-276577" lvl="0" marL="381000" marR="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Major Biomes </a:t>
            </a:r>
          </a:p>
          <a:p>
            <a:pPr indent="-276577" lvl="0" marL="381000" marR="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Human Modification of Natural Distribution Patterns </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pic>
        <p:nvPicPr>
          <p:cNvPr id="159" name="Shape 15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60" name="Shape 160"/>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Vertical Zonation </a:t>
            </a:r>
          </a:p>
        </p:txBody>
      </p:sp>
      <p:sp>
        <p:nvSpPr>
          <p:cNvPr id="161" name="Shape 161"/>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2" marL="1143000" marR="0" algn="l">
              <a:lnSpc>
                <a:spcPct val="120000"/>
              </a:lnSpc>
              <a:spcBef>
                <a:spcPts val="0"/>
              </a:spcBef>
              <a:spcAft>
                <a:spcPts val="0"/>
              </a:spcAft>
              <a:buClr>
                <a:srgbClr val="000000"/>
              </a:buClr>
              <a:buSzPts val="2222"/>
              <a:buChar char="■"/>
            </a:pPr>
            <a:r>
              <a:rPr lang="en-US" sz="2222">
                <a:solidFill>
                  <a:srgbClr val="000000"/>
                </a:solidFill>
                <a:latin typeface="Arial"/>
                <a:ea typeface="Arial"/>
                <a:cs typeface="Arial"/>
                <a:sym typeface="Arial"/>
              </a:rPr>
              <a:t>the horizontal layering of different plant associations on a mountainside or hillside.</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Elevation changes are counterpart of latitude changes.</a:t>
            </a:r>
          </a:p>
          <a:p>
            <a:pPr indent="-191911" lvl="3" marL="1524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Treeline elevation varies with latitude.</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pic>
        <p:nvPicPr>
          <p:cNvPr id="166" name="Shape 16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67" name="Shape 167"/>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Environmental Protection</a:t>
            </a:r>
          </a:p>
        </p:txBody>
      </p:sp>
      <p:sp>
        <p:nvSpPr>
          <p:cNvPr id="168" name="Shape 168"/>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b="1" lang="en-US" sz="3555">
                <a:solidFill>
                  <a:srgbClr val="000000"/>
                </a:solidFill>
                <a:latin typeface="Arial"/>
                <a:ea typeface="Arial"/>
                <a:cs typeface="Arial"/>
                <a:sym typeface="Arial"/>
              </a:rPr>
              <a:t>Xerophytic</a:t>
            </a:r>
            <a:r>
              <a:rPr lang="en-US" sz="3555">
                <a:solidFill>
                  <a:srgbClr val="000000"/>
                </a:solidFill>
                <a:latin typeface="Arial"/>
                <a:ea typeface="Arial"/>
                <a:cs typeface="Arial"/>
                <a:sym typeface="Arial"/>
              </a:rPr>
              <a:t>—refers to plants structurally adapting to withstand protracted dry conditions. </a:t>
            </a:r>
          </a:p>
          <a:p>
            <a:pPr indent="-276577" lvl="0" marL="381000" marR="0" algn="l">
              <a:lnSpc>
                <a:spcPct val="119921"/>
              </a:lnSpc>
              <a:spcBef>
                <a:spcPts val="635"/>
              </a:spcBef>
              <a:spcAft>
                <a:spcPts val="0"/>
              </a:spcAft>
              <a:buClr>
                <a:srgbClr val="000000"/>
              </a:buClr>
              <a:buSzPts val="3556"/>
              <a:buChar char="●"/>
            </a:pPr>
            <a:r>
              <a:rPr b="1" lang="en-US" sz="3555">
                <a:solidFill>
                  <a:srgbClr val="000000"/>
                </a:solidFill>
                <a:latin typeface="Arial"/>
                <a:ea typeface="Arial"/>
                <a:cs typeface="Arial"/>
                <a:sym typeface="Arial"/>
              </a:rPr>
              <a:t>Hygrophyte</a:t>
            </a:r>
            <a:r>
              <a:rPr lang="en-US" sz="3555">
                <a:solidFill>
                  <a:srgbClr val="000000"/>
                </a:solidFill>
                <a:latin typeface="Arial"/>
                <a:ea typeface="Arial"/>
                <a:cs typeface="Arial"/>
                <a:sym typeface="Arial"/>
              </a:rPr>
              <a:t>—plant that requires a saturated or semi-saturated environment (frequent soakings with water).</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pic>
        <p:nvPicPr>
          <p:cNvPr id="173" name="Shape 17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74" name="Shape 174"/>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Terrestrial Fauna</a:t>
            </a:r>
          </a:p>
        </p:txBody>
      </p:sp>
      <p:sp>
        <p:nvSpPr>
          <p:cNvPr id="175" name="Shape 175"/>
          <p:cNvSpPr txBox="1"/>
          <p:nvPr>
            <p:ph idx="1" type="body"/>
          </p:nvPr>
        </p:nvSpPr>
        <p:spPr>
          <a:xfrm>
            <a:off x="582075" y="2183675"/>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Environmental Adaptations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Competition</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Cooperation</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Kinds of Animals</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pic>
        <p:nvPicPr>
          <p:cNvPr id="180" name="Shape 18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81" name="Shape 181"/>
          <p:cNvSpPr txBox="1"/>
          <p:nvPr>
            <p:ph type="title"/>
          </p:nvPr>
        </p:nvSpPr>
        <p:spPr>
          <a:xfrm>
            <a:off x="878400" y="1220600"/>
            <a:ext cx="8507575" cy="854869"/>
          </a:xfrm>
          <a:prstGeom prst="rect">
            <a:avLst/>
          </a:prstGeom>
          <a:noFill/>
          <a:ln>
            <a:noFill/>
          </a:ln>
        </p:spPr>
        <p:txBody>
          <a:bodyPr anchorCtr="0" anchor="ctr" bIns="38100" lIns="38100" rIns="38100" wrap="square" tIns="38100">
            <a:noAutofit/>
          </a:bodyPr>
          <a:lstStyle/>
          <a:p>
            <a:pPr indent="0" lvl="0" marL="0" marR="0" algn="ctr">
              <a:lnSpc>
                <a:spcPct val="120000"/>
              </a:lnSpc>
              <a:spcBef>
                <a:spcPts val="0"/>
              </a:spcBef>
              <a:spcAft>
                <a:spcPts val="0"/>
              </a:spcAft>
              <a:buNone/>
            </a:pPr>
            <a:r>
              <a:rPr b="1" lang="en-US" sz="4444">
                <a:solidFill>
                  <a:srgbClr val="3333CC"/>
                </a:solidFill>
                <a:latin typeface="Arial"/>
                <a:ea typeface="Arial"/>
                <a:cs typeface="Arial"/>
                <a:sym typeface="Arial"/>
              </a:rPr>
              <a:t>Cooperation among Animals</a:t>
            </a:r>
          </a:p>
        </p:txBody>
      </p:sp>
      <p:sp>
        <p:nvSpPr>
          <p:cNvPr id="182" name="Shape 18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b="1" lang="en-US" sz="2666">
                <a:solidFill>
                  <a:srgbClr val="000000"/>
                </a:solidFill>
                <a:latin typeface="Arial"/>
                <a:ea typeface="Arial"/>
                <a:cs typeface="Arial"/>
                <a:sym typeface="Arial"/>
              </a:rPr>
              <a:t>Symbiosis</a:t>
            </a:r>
            <a:r>
              <a:rPr lang="en-US" sz="2666">
                <a:solidFill>
                  <a:srgbClr val="000000"/>
                </a:solidFill>
                <a:latin typeface="Arial"/>
                <a:ea typeface="Arial"/>
                <a:cs typeface="Arial"/>
                <a:sym typeface="Arial"/>
              </a:rPr>
              <a:t>—association of two dissimilar organisms, in which they live together in some fashion.</a:t>
            </a:r>
          </a:p>
          <a:p>
            <a:pPr indent="-191911" lvl="2" marL="1143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Mutualism</a:t>
            </a:r>
            <a:r>
              <a:rPr lang="en-US" sz="2222">
                <a:solidFill>
                  <a:srgbClr val="000000"/>
                </a:solidFill>
                <a:latin typeface="Arial"/>
                <a:ea typeface="Arial"/>
                <a:cs typeface="Arial"/>
                <a:sym typeface="Arial"/>
              </a:rPr>
              <a:t>—symbiotic relationship in which the association is mutually beneficial to both organisms.</a:t>
            </a:r>
          </a:p>
          <a:p>
            <a:pPr indent="-191911" lvl="2" marL="1143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Commensalism</a:t>
            </a:r>
            <a:r>
              <a:rPr lang="en-US" sz="2222">
                <a:solidFill>
                  <a:srgbClr val="000000"/>
                </a:solidFill>
                <a:latin typeface="Arial"/>
                <a:ea typeface="Arial"/>
                <a:cs typeface="Arial"/>
                <a:sym typeface="Arial"/>
              </a:rPr>
              <a:t>—symbiotic relationship in which the association is neither beneficial nor injurious to either.</a:t>
            </a:r>
          </a:p>
          <a:p>
            <a:pPr indent="-191911" lvl="2" marL="1143000" marR="0" algn="l">
              <a:lnSpc>
                <a:spcPct val="12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Parasitism</a:t>
            </a:r>
            <a:r>
              <a:rPr lang="en-US" sz="2222">
                <a:solidFill>
                  <a:srgbClr val="000000"/>
                </a:solidFill>
                <a:latin typeface="Arial"/>
                <a:ea typeface="Arial"/>
                <a:cs typeface="Arial"/>
                <a:sym typeface="Arial"/>
              </a:rPr>
              <a:t>—symbiotic relationship, in which the association benefits one, but harms the other; that is, one lives on or in the other, to detriment of the host.</a:t>
            </a:r>
          </a:p>
          <a:p>
            <a:pPr indent="-50800" lvl="2" marL="1143000" marR="0" algn="l">
              <a:lnSpc>
                <a:spcPct val="120000"/>
              </a:lnSpc>
              <a:spcBef>
                <a:spcPts val="396"/>
              </a:spcBef>
              <a:spcAft>
                <a:spcPts val="0"/>
              </a:spcAft>
              <a:buClr>
                <a:srgbClr val="000000"/>
              </a:buClr>
              <a:buSzPts val="2222"/>
              <a:buNone/>
            </a:pPr>
            <a:r>
              <a:rPr lang="en-US" sz="2222">
                <a:solidFill>
                  <a:srgbClr val="000000"/>
                </a:solidFill>
                <a:latin typeface="Arial"/>
                <a:ea typeface="Arial"/>
                <a:cs typeface="Arial"/>
                <a:sym typeface="Arial"/>
              </a:rPr>
              <a:t>Note: What is in the news related to parasitism</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pic>
        <p:nvPicPr>
          <p:cNvPr id="187" name="Shape 18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88" name="Shape 18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Cooperation: Mutualism</a:t>
            </a:r>
          </a:p>
        </p:txBody>
      </p:sp>
      <p:pic>
        <p:nvPicPr>
          <p:cNvPr id="189" name="Shape 189"/>
          <p:cNvPicPr preferRelativeResize="0"/>
          <p:nvPr/>
        </p:nvPicPr>
        <p:blipFill>
          <a:blip r:embed="rId4">
            <a:alphaModFix/>
          </a:blip>
          <a:stretch>
            <a:fillRect/>
          </a:stretch>
        </p:blipFill>
        <p:spPr>
          <a:xfrm>
            <a:off x="677325" y="1809750"/>
            <a:ext cx="7926900" cy="57996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pic>
        <p:nvPicPr>
          <p:cNvPr id="194" name="Shape 19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195" name="Shape 19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Environmental Adaptations</a:t>
            </a:r>
          </a:p>
        </p:txBody>
      </p:sp>
      <p:pic>
        <p:nvPicPr>
          <p:cNvPr id="196" name="Shape 196"/>
          <p:cNvPicPr preferRelativeResize="0"/>
          <p:nvPr/>
        </p:nvPicPr>
        <p:blipFill>
          <a:blip r:embed="rId4">
            <a:alphaModFix/>
          </a:blip>
          <a:stretch>
            <a:fillRect/>
          </a:stretch>
        </p:blipFill>
        <p:spPr>
          <a:xfrm>
            <a:off x="0" y="1873250"/>
            <a:ext cx="6561650" cy="4921250"/>
          </a:xfrm>
          <a:prstGeom prst="rect">
            <a:avLst/>
          </a:prstGeom>
          <a:noFill/>
          <a:ln>
            <a:noFill/>
          </a:ln>
        </p:spPr>
      </p:pic>
      <p:pic>
        <p:nvPicPr>
          <p:cNvPr id="197" name="Shape 197"/>
          <p:cNvPicPr preferRelativeResize="0"/>
          <p:nvPr/>
        </p:nvPicPr>
        <p:blipFill>
          <a:blip r:embed="rId5">
            <a:alphaModFix/>
          </a:blip>
          <a:stretch>
            <a:fillRect/>
          </a:stretch>
        </p:blipFill>
        <p:spPr>
          <a:xfrm>
            <a:off x="5439825" y="3672400"/>
            <a:ext cx="4720150" cy="39264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pic>
        <p:nvPicPr>
          <p:cNvPr id="202" name="Shape 202"/>
          <p:cNvPicPr preferRelativeResize="0"/>
          <p:nvPr/>
        </p:nvPicPr>
        <p:blipFill>
          <a:blip r:embed="rId3">
            <a:alphaModFix/>
          </a:blip>
          <a:stretch>
            <a:fillRect/>
          </a:stretch>
        </p:blipFill>
        <p:spPr>
          <a:xfrm>
            <a:off x="285750" y="95250"/>
            <a:ext cx="9779000" cy="7503575"/>
          </a:xfrm>
          <a:prstGeom prst="rect">
            <a:avLst/>
          </a:prstGeom>
          <a:noFill/>
          <a:ln>
            <a:noFill/>
          </a:ln>
        </p:spPr>
      </p:pic>
      <p:sp>
        <p:nvSpPr>
          <p:cNvPr id="203" name="Shape 203"/>
          <p:cNvSpPr txBox="1"/>
          <p:nvPr>
            <p:ph type="title"/>
          </p:nvPr>
        </p:nvSpPr>
        <p:spPr>
          <a:xfrm>
            <a:off x="361575" y="1067150"/>
            <a:ext cx="3790950" cy="432540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Relative Abundance of Animal Types</a:t>
            </a:r>
          </a:p>
        </p:txBody>
      </p:sp>
      <p:sp>
        <p:nvSpPr>
          <p:cNvPr id="204" name="Shape 204"/>
          <p:cNvSpPr txBox="1"/>
          <p:nvPr/>
        </p:nvSpPr>
        <p:spPr>
          <a:xfrm>
            <a:off x="1194150" y="6976175"/>
            <a:ext cx="1676025"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11-21</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pic>
        <p:nvPicPr>
          <p:cNvPr descr="distribution-of-coral-mangrove-and-seagrass-diversity_30dc.jpg" id="209" name="Shape 209"/>
          <p:cNvPicPr preferRelativeResize="0"/>
          <p:nvPr/>
        </p:nvPicPr>
        <p:blipFill>
          <a:blip r:embed="rId3">
            <a:alphaModFix/>
          </a:blip>
          <a:stretch>
            <a:fillRect/>
          </a:stretch>
        </p:blipFill>
        <p:spPr>
          <a:xfrm>
            <a:off x="2470095" y="-1"/>
            <a:ext cx="7689905" cy="7620001"/>
          </a:xfrm>
          <a:prstGeom prst="rect">
            <a:avLst/>
          </a:prstGeom>
          <a:noFill/>
          <a:ln>
            <a:noFill/>
          </a:ln>
        </p:spPr>
      </p:pic>
      <p:sp>
        <p:nvSpPr>
          <p:cNvPr id="210" name="Shape 210"/>
          <p:cNvSpPr txBox="1"/>
          <p:nvPr/>
        </p:nvSpPr>
        <p:spPr>
          <a:xfrm>
            <a:off x="-200" y="5127025"/>
            <a:ext cx="10160100" cy="2281200"/>
          </a:xfrm>
          <a:prstGeom prst="rect">
            <a:avLst/>
          </a:prstGeom>
          <a:solidFill>
            <a:srgbClr val="FFFFFF"/>
          </a:solidFill>
          <a:ln>
            <a:noFill/>
          </a:ln>
        </p:spPr>
        <p:txBody>
          <a:bodyPr anchorCtr="0" anchor="t" bIns="91425" lIns="91425" rIns="91425" wrap="square" tIns="91425">
            <a:noAutofit/>
          </a:bodyPr>
          <a:lstStyle/>
          <a:p>
            <a:pPr indent="0" lvl="0" marL="0">
              <a:spcBef>
                <a:spcPts val="0"/>
              </a:spcBef>
              <a:buNone/>
            </a:pPr>
            <a:r>
              <a:rPr lang="en-US" sz="2400">
                <a:solidFill>
                  <a:schemeClr val="dk1"/>
                </a:solidFill>
                <a:highlight>
                  <a:srgbClr val="FFFFFF"/>
                </a:highlight>
                <a:latin typeface="Times New Roman"/>
                <a:ea typeface="Times New Roman"/>
                <a:cs typeface="Times New Roman"/>
                <a:sym typeface="Times New Roman"/>
              </a:rPr>
              <a:t>Coastal mangrove forests support a diverse array of associated species and provide ecosystem services to human communities. Mangroves cannot tolerate extreme freezing temperatures and so are generally limited to tropical environments. However, climate change in the form of increasing temperatures has the potential to facilitate increases in mangrove abundance near tropical–temperate transition zones. </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pic>
        <p:nvPicPr>
          <p:cNvPr id="215" name="Shape 21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16" name="Shape 216"/>
          <p:cNvSpPr txBox="1"/>
          <p:nvPr>
            <p:ph type="title"/>
          </p:nvPr>
        </p:nvSpPr>
        <p:spPr>
          <a:xfrm>
            <a:off x="864300" y="1067150"/>
            <a:ext cx="8507700" cy="9318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lang="en-US" sz="4888">
                <a:solidFill>
                  <a:srgbClr val="3333CC"/>
                </a:solidFill>
                <a:latin typeface="Arial"/>
                <a:ea typeface="Arial"/>
                <a:cs typeface="Arial"/>
                <a:sym typeface="Arial"/>
              </a:rPr>
              <a:t>Tropical </a:t>
            </a:r>
            <a:r>
              <a:rPr b="1" lang="en-US" sz="4888">
                <a:solidFill>
                  <a:srgbClr val="3333CC"/>
                </a:solidFill>
              </a:rPr>
              <a:t>Mangroves</a:t>
            </a:r>
          </a:p>
        </p:txBody>
      </p:sp>
      <p:sp>
        <p:nvSpPr>
          <p:cNvPr id="217" name="Shape 217"/>
          <p:cNvSpPr txBox="1"/>
          <p:nvPr>
            <p:ph idx="1" type="body"/>
          </p:nvPr>
        </p:nvSpPr>
        <p:spPr>
          <a:xfrm>
            <a:off x="125175" y="1913800"/>
            <a:ext cx="9246600" cy="931800"/>
          </a:xfrm>
          <a:prstGeom prst="rect">
            <a:avLst/>
          </a:prstGeom>
          <a:noFill/>
          <a:ln>
            <a:noFill/>
          </a:ln>
        </p:spPr>
        <p:txBody>
          <a:bodyPr anchorCtr="0" anchor="t" bIns="38100" lIns="38100" rIns="38100" wrap="square" tIns="38100">
            <a:noAutofit/>
          </a:bodyPr>
          <a:lstStyle/>
          <a:p>
            <a:pPr indent="-203200" lvl="1" marL="762000" marR="0" rtl="0" algn="l">
              <a:lnSpc>
                <a:spcPct val="100000"/>
              </a:lnSpc>
              <a:spcBef>
                <a:spcPts val="0"/>
              </a:spcBef>
              <a:spcAft>
                <a:spcPts val="0"/>
              </a:spcAft>
              <a:buClr>
                <a:srgbClr val="000000"/>
              </a:buClr>
              <a:buSzPts val="2400"/>
              <a:buChar char="○"/>
            </a:pPr>
            <a:r>
              <a:rPr lang="en-US" sz="2400"/>
              <a:t>Reside within the tropical belt</a:t>
            </a:r>
            <a:r>
              <a:rPr lang="en-US" sz="2400">
                <a:solidFill>
                  <a:srgbClr val="000000"/>
                </a:solidFill>
                <a:latin typeface="Arial"/>
                <a:ea typeface="Arial"/>
                <a:cs typeface="Arial"/>
                <a:sym typeface="Arial"/>
              </a:rPr>
              <a:t>.</a:t>
            </a:r>
          </a:p>
          <a:p>
            <a:pPr indent="-203200" lvl="1" marL="762000" marR="0" rtl="0" algn="l">
              <a:lnSpc>
                <a:spcPct val="100000"/>
              </a:lnSpc>
              <a:spcBef>
                <a:spcPts val="0"/>
              </a:spcBef>
              <a:spcAft>
                <a:spcPts val="0"/>
              </a:spcAft>
              <a:buClr>
                <a:srgbClr val="000000"/>
              </a:buClr>
              <a:buSzPts val="2400"/>
              <a:buChar char="○"/>
            </a:pPr>
            <a:r>
              <a:rPr lang="en-US" sz="2400">
                <a:solidFill>
                  <a:schemeClr val="dk1"/>
                </a:solidFill>
              </a:rPr>
              <a:t>Importance of Mangroves</a:t>
            </a:r>
            <a:r>
              <a:rPr lang="en-US" sz="2400">
                <a:solidFill>
                  <a:srgbClr val="000000"/>
                </a:solidFill>
                <a:latin typeface="Arial"/>
                <a:ea typeface="Arial"/>
                <a:cs typeface="Arial"/>
                <a:sym typeface="Arial"/>
              </a:rPr>
              <a:t> </a:t>
            </a:r>
          </a:p>
          <a:p>
            <a:pPr indent="0" lvl="0" marL="0" marR="0" rtl="0" algn="l">
              <a:lnSpc>
                <a:spcPct val="100000"/>
              </a:lnSpc>
              <a:spcBef>
                <a:spcPts val="365"/>
              </a:spcBef>
              <a:spcAft>
                <a:spcPts val="0"/>
              </a:spcAft>
              <a:buNone/>
            </a:pPr>
            <a:r>
              <a:t/>
            </a:r>
            <a:endParaRPr sz="2000">
              <a:solidFill>
                <a:srgbClr val="000000"/>
              </a:solidFill>
              <a:latin typeface="Arial"/>
              <a:ea typeface="Arial"/>
              <a:cs typeface="Arial"/>
              <a:sym typeface="Arial"/>
            </a:endParaRPr>
          </a:p>
        </p:txBody>
      </p:sp>
      <p:sp>
        <p:nvSpPr>
          <p:cNvPr id="218" name="Shape 218"/>
          <p:cNvSpPr txBox="1"/>
          <p:nvPr/>
        </p:nvSpPr>
        <p:spPr>
          <a:xfrm>
            <a:off x="0" y="2628675"/>
            <a:ext cx="10160100" cy="4884600"/>
          </a:xfrm>
          <a:prstGeom prst="rect">
            <a:avLst/>
          </a:prstGeom>
          <a:noFill/>
          <a:ln>
            <a:noFill/>
          </a:ln>
        </p:spPr>
        <p:txBody>
          <a:bodyPr anchorCtr="0" anchor="ctr" bIns="91425" lIns="91425" rIns="91425" wrap="square" tIns="91425">
            <a:noAutofit/>
          </a:bodyPr>
          <a:lstStyle/>
          <a:p>
            <a:pPr indent="0" lvl="0" marL="0" rtl="0">
              <a:spcBef>
                <a:spcPts val="0"/>
              </a:spcBef>
              <a:buNone/>
            </a:pPr>
            <a:r>
              <a:t/>
            </a:r>
            <a:endParaRPr/>
          </a:p>
          <a:p>
            <a:pPr indent="0" lvl="0" marL="0" rtl="0">
              <a:spcBef>
                <a:spcPts val="0"/>
              </a:spcBef>
              <a:buNone/>
            </a:pPr>
            <a:r>
              <a:t/>
            </a:r>
            <a:endParaRPr sz="1800"/>
          </a:p>
          <a:p>
            <a:pPr indent="-381000" lvl="0" marL="457200" rtl="0">
              <a:spcBef>
                <a:spcPts val="0"/>
              </a:spcBef>
              <a:buSzPts val="2400"/>
              <a:buChar char="●"/>
            </a:pPr>
            <a:r>
              <a:rPr lang="en-US" sz="2400"/>
              <a:t>Mangroves protect shorelines from erosion</a:t>
            </a:r>
          </a:p>
          <a:p>
            <a:pPr indent="0" lvl="0" marL="0" rtl="0">
              <a:spcBef>
                <a:spcPts val="0"/>
              </a:spcBef>
              <a:buNone/>
            </a:pPr>
            <a:r>
              <a:rPr lang="en-US" sz="1800"/>
              <a:t>Mangroves protect shorelines from damaging storm and hurricane winds, waves, and floods. Mangroves also help prevent erosion by stabilizing sediments with their tangled root systems. They maintain water quality and clarity, filtering pollutants and trapping runoff sediments.</a:t>
            </a:r>
          </a:p>
          <a:p>
            <a:pPr indent="0" lvl="0" marL="0" rtl="0">
              <a:spcBef>
                <a:spcPts val="0"/>
              </a:spcBef>
              <a:buNone/>
            </a:pPr>
            <a:r>
              <a:t/>
            </a:r>
            <a:endParaRPr sz="1800"/>
          </a:p>
          <a:p>
            <a:pPr indent="-381000" lvl="0" marL="457200" rtl="0">
              <a:spcBef>
                <a:spcPts val="0"/>
              </a:spcBef>
              <a:buSzPts val="2400"/>
              <a:buChar char="●"/>
            </a:pPr>
            <a:r>
              <a:rPr lang="en-US" sz="2400"/>
              <a:t>Mangroves serve as valuable nursery areas for fish and invertebrates</a:t>
            </a:r>
          </a:p>
          <a:p>
            <a:pPr indent="0" lvl="0" marL="0" rtl="0">
              <a:spcBef>
                <a:spcPts val="0"/>
              </a:spcBef>
              <a:buNone/>
            </a:pPr>
            <a:r>
              <a:rPr lang="en-US" sz="1800"/>
              <a:t>Serving as valuable nursery areas for shrimp, crustaceans, mollusks, and fishes, mangroves are a critical component of Florida's commercial and recreational fishing industries. These habitats provide a rich source of food while also offering refuge from predation. </a:t>
            </a:r>
          </a:p>
          <a:p>
            <a:pPr indent="0" lvl="0" marL="0" rtl="0">
              <a:spcBef>
                <a:spcPts val="0"/>
              </a:spcBef>
              <a:buNone/>
            </a:pPr>
            <a:r>
              <a:t/>
            </a:r>
            <a:endParaRPr sz="1800"/>
          </a:p>
          <a:p>
            <a:pPr indent="-381000" lvl="0" marL="457200" rtl="0">
              <a:spcBef>
                <a:spcPts val="0"/>
              </a:spcBef>
              <a:buSzPts val="2400"/>
              <a:buChar char="●"/>
            </a:pPr>
            <a:r>
              <a:rPr lang="en-US" sz="2400"/>
              <a:t>Mangroves Support Threatened and Endangered Species</a:t>
            </a:r>
          </a:p>
          <a:p>
            <a:pPr indent="-381000" lvl="0" marL="457200" rtl="0">
              <a:spcBef>
                <a:spcPts val="0"/>
              </a:spcBef>
              <a:buSzPts val="2400"/>
              <a:buChar char="●"/>
            </a:pPr>
            <a:r>
              <a:t/>
            </a:r>
            <a:endParaRPr sz="2400"/>
          </a:p>
          <a:p>
            <a:pPr indent="-381000" lvl="0" marL="457200" rtl="0">
              <a:spcBef>
                <a:spcPts val="0"/>
              </a:spcBef>
              <a:buSzPts val="2400"/>
              <a:buChar char="●"/>
            </a:pPr>
            <a:r>
              <a:rPr lang="en-US" sz="2400"/>
              <a:t>Mangroves sequester more carbon Dioxide  per unit area than any other forest</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pic>
        <p:nvPicPr>
          <p:cNvPr descr="DSCN1316.JPG" id="223" name="Shape 223"/>
          <p:cNvPicPr preferRelativeResize="0"/>
          <p:nvPr/>
        </p:nvPicPr>
        <p:blipFill>
          <a:blip r:embed="rId3">
            <a:alphaModFix/>
          </a:blip>
          <a:stretch>
            <a:fillRect/>
          </a:stretch>
        </p:blipFill>
        <p:spPr>
          <a:xfrm>
            <a:off x="0" y="0"/>
            <a:ext cx="10159995" cy="7619996"/>
          </a:xfrm>
          <a:prstGeom prst="rect">
            <a:avLst/>
          </a:prstGeom>
          <a:noFill/>
          <a:ln>
            <a:noFill/>
          </a:ln>
        </p:spPr>
      </p:pic>
      <p:pic>
        <p:nvPicPr>
          <p:cNvPr descr="DSCN1309.JPG" id="224" name="Shape 224"/>
          <p:cNvPicPr preferRelativeResize="0"/>
          <p:nvPr/>
        </p:nvPicPr>
        <p:blipFill>
          <a:blip r:embed="rId4">
            <a:alphaModFix/>
          </a:blip>
          <a:stretch>
            <a:fillRect/>
          </a:stretch>
        </p:blipFill>
        <p:spPr>
          <a:xfrm>
            <a:off x="0" y="0"/>
            <a:ext cx="4860495" cy="3645372"/>
          </a:xfrm>
          <a:prstGeom prst="rect">
            <a:avLst/>
          </a:prstGeom>
          <a:noFill/>
          <a:ln>
            <a:noFill/>
          </a:ln>
        </p:spPr>
      </p:pic>
      <p:sp>
        <p:nvSpPr>
          <p:cNvPr id="225" name="Shape 225"/>
          <p:cNvSpPr txBox="1"/>
          <p:nvPr/>
        </p:nvSpPr>
        <p:spPr>
          <a:xfrm>
            <a:off x="129350" y="94075"/>
            <a:ext cx="4398000" cy="611400"/>
          </a:xfrm>
          <a:prstGeom prst="rect">
            <a:avLst/>
          </a:prstGeom>
          <a:noFill/>
          <a:ln>
            <a:noFill/>
          </a:ln>
        </p:spPr>
        <p:txBody>
          <a:bodyPr anchorCtr="0" anchor="t" bIns="91425" lIns="91425" rIns="91425" wrap="square" tIns="91425">
            <a:noAutofit/>
          </a:bodyPr>
          <a:lstStyle/>
          <a:p>
            <a:pPr indent="0" lvl="0" marL="0">
              <a:spcBef>
                <a:spcPts val="0"/>
              </a:spcBef>
              <a:buNone/>
            </a:pPr>
            <a:r>
              <a:rPr lang="en-US" sz="3000"/>
              <a:t>Mangroves</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 name="Shape 36"/>
        <p:cNvGrpSpPr/>
        <p:nvPr/>
      </p:nvGrpSpPr>
      <p:grpSpPr>
        <a:xfrm>
          <a:off x="0" y="0"/>
          <a:ext cx="0" cy="0"/>
          <a:chOff x="0" y="0"/>
          <a:chExt cx="0" cy="0"/>
        </a:xfrm>
      </p:grpSpPr>
      <p:pic>
        <p:nvPicPr>
          <p:cNvPr id="37" name="Shape 3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8" name="Shape 3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Natural Distributions</a:t>
            </a:r>
          </a:p>
        </p:txBody>
      </p:sp>
      <p:sp>
        <p:nvSpPr>
          <p:cNvPr id="39" name="Shape 39"/>
          <p:cNvSpPr txBox="1"/>
          <p:nvPr>
            <p:ph idx="1" type="body"/>
          </p:nvPr>
        </p:nvSpPr>
        <p:spPr>
          <a:xfrm>
            <a:off x="582075" y="2206625"/>
            <a:ext cx="8743950" cy="4884550"/>
          </a:xfrm>
          <a:prstGeom prst="rect">
            <a:avLst/>
          </a:prstGeom>
          <a:noFill/>
          <a:ln>
            <a:noFill/>
          </a:ln>
        </p:spPr>
        <p:txBody>
          <a:bodyPr anchorCtr="0" anchor="t" bIns="38100" lIns="38100" rIns="38100" wrap="square" tIns="38100">
            <a:noAutofit/>
          </a:bodyPr>
          <a:lstStyle/>
          <a:p>
            <a:pPr indent="-276577" lvl="0" marL="381000" marR="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Evolutionary Development</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Migration/Dispersal</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Reproductive Success</a:t>
            </a:r>
          </a:p>
          <a:p>
            <a:pPr indent="-276577" lvl="0" marL="381000" marR="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Extinction</a:t>
            </a: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pic>
        <p:nvPicPr>
          <p:cNvPr id="230" name="Shape 23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31" name="Shape 23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Major Biomes</a:t>
            </a:r>
          </a:p>
        </p:txBody>
      </p:sp>
      <p:sp>
        <p:nvSpPr>
          <p:cNvPr id="232" name="Shape 232"/>
          <p:cNvSpPr txBox="1"/>
          <p:nvPr>
            <p:ph idx="1" type="body"/>
          </p:nvPr>
        </p:nvSpPr>
        <p:spPr>
          <a:xfrm>
            <a:off x="627925" y="1903225"/>
            <a:ext cx="8743950" cy="5731225"/>
          </a:xfrm>
          <a:prstGeom prst="rect">
            <a:avLst/>
          </a:prstGeom>
          <a:noFill/>
          <a:ln>
            <a:noFill/>
          </a:ln>
        </p:spPr>
        <p:txBody>
          <a:bodyPr anchorCtr="0" anchor="t" bIns="38100" lIns="38100" rIns="38100" wrap="square" tIns="38100">
            <a:noAutofit/>
          </a:bodyPr>
          <a:lstStyle/>
          <a:p>
            <a:pPr indent="-248355" lvl="0" marL="381000" marR="0" algn="l">
              <a:lnSpc>
                <a:spcPct val="120089"/>
              </a:lnSpc>
              <a:spcBef>
                <a:spcPts val="0"/>
              </a:spcBef>
              <a:spcAft>
                <a:spcPts val="0"/>
              </a:spcAft>
              <a:buClr>
                <a:srgbClr val="000000"/>
              </a:buClr>
              <a:buSzPts val="3111"/>
              <a:buChar char="●"/>
            </a:pPr>
            <a:r>
              <a:rPr lang="en-US" sz="3111">
                <a:solidFill>
                  <a:srgbClr val="000000"/>
                </a:solidFill>
                <a:latin typeface="Arial"/>
                <a:ea typeface="Arial"/>
                <a:cs typeface="Arial"/>
                <a:sym typeface="Arial"/>
              </a:rPr>
              <a:t>Tropical Rain Forest - A</a:t>
            </a:r>
            <a:r>
              <a:rPr lang="en-US" sz="3111"/>
              <a:t>f</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Tropical </a:t>
            </a:r>
            <a:r>
              <a:rPr lang="en-US" sz="3111" u="sng">
                <a:solidFill>
                  <a:srgbClr val="000000"/>
                </a:solidFill>
                <a:latin typeface="Arial"/>
                <a:ea typeface="Arial"/>
                <a:cs typeface="Arial"/>
                <a:sym typeface="Arial"/>
              </a:rPr>
              <a:t>Deciduous</a:t>
            </a:r>
            <a:r>
              <a:rPr lang="en-US" sz="3111">
                <a:solidFill>
                  <a:srgbClr val="000000"/>
                </a:solidFill>
                <a:latin typeface="Arial"/>
                <a:ea typeface="Arial"/>
                <a:cs typeface="Arial"/>
                <a:sym typeface="Arial"/>
              </a:rPr>
              <a:t> Forest - Am</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Tropical Scrub - Aw</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Tropical Savanna - Aw</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Desert - B</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Mediterranean Woodland and Shrub - Med</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Mid</a:t>
            </a:r>
            <a:r>
              <a:rPr lang="en-US" sz="3111"/>
              <a:t> L</a:t>
            </a:r>
            <a:r>
              <a:rPr lang="en-US" sz="3111">
                <a:solidFill>
                  <a:srgbClr val="000000"/>
                </a:solidFill>
                <a:latin typeface="Arial"/>
                <a:ea typeface="Arial"/>
                <a:cs typeface="Arial"/>
                <a:sym typeface="Arial"/>
              </a:rPr>
              <a:t>atitude Grassland - Mild</a:t>
            </a:r>
          </a:p>
          <a:p>
            <a:pPr indent="-248355" lvl="0" marL="381000" marR="0" algn="l">
              <a:lnSpc>
                <a:spcPct val="120089"/>
              </a:lnSpc>
              <a:spcBef>
                <a:spcPts val="563"/>
              </a:spcBef>
              <a:spcAft>
                <a:spcPts val="0"/>
              </a:spcAft>
              <a:buClr>
                <a:srgbClr val="000000"/>
              </a:buClr>
              <a:buSzPts val="3111"/>
              <a:buChar char="●"/>
            </a:pPr>
            <a:r>
              <a:rPr lang="en-US" sz="3111"/>
              <a:t>Mid Latitude</a:t>
            </a:r>
            <a:r>
              <a:rPr lang="en-US" sz="3111">
                <a:solidFill>
                  <a:srgbClr val="000000"/>
                </a:solidFill>
                <a:latin typeface="Arial"/>
                <a:ea typeface="Arial"/>
                <a:cs typeface="Arial"/>
                <a:sym typeface="Arial"/>
              </a:rPr>
              <a:t> </a:t>
            </a:r>
            <a:r>
              <a:rPr lang="en-US" sz="3111" u="sng">
                <a:solidFill>
                  <a:srgbClr val="000000"/>
                </a:solidFill>
                <a:latin typeface="Arial"/>
                <a:ea typeface="Arial"/>
                <a:cs typeface="Arial"/>
                <a:sym typeface="Arial"/>
              </a:rPr>
              <a:t>Deciduous</a:t>
            </a:r>
            <a:r>
              <a:rPr lang="en-US" sz="3111">
                <a:solidFill>
                  <a:srgbClr val="000000"/>
                </a:solidFill>
                <a:latin typeface="Arial"/>
                <a:ea typeface="Arial"/>
                <a:cs typeface="Arial"/>
                <a:sym typeface="Arial"/>
              </a:rPr>
              <a:t> Forest - Mild</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Boreal Forest - </a:t>
            </a:r>
            <a:r>
              <a:rPr lang="en-US" sz="3111"/>
              <a:t>Subarctic - Severe</a:t>
            </a:r>
          </a:p>
          <a:p>
            <a:pPr indent="-248355" lvl="0" marL="381000" marR="0" algn="l">
              <a:lnSpc>
                <a:spcPct val="120089"/>
              </a:lnSpc>
              <a:spcBef>
                <a:spcPts val="563"/>
              </a:spcBef>
              <a:spcAft>
                <a:spcPts val="0"/>
              </a:spcAft>
              <a:buClr>
                <a:srgbClr val="000000"/>
              </a:buClr>
              <a:buSzPts val="3111"/>
              <a:buChar char="●"/>
            </a:pPr>
            <a:r>
              <a:rPr lang="en-US" sz="3111">
                <a:solidFill>
                  <a:srgbClr val="000000"/>
                </a:solidFill>
                <a:latin typeface="Arial"/>
                <a:ea typeface="Arial"/>
                <a:cs typeface="Arial"/>
                <a:sym typeface="Arial"/>
              </a:rPr>
              <a:t>Tundra - </a:t>
            </a:r>
            <a:r>
              <a:rPr lang="en-US" sz="3111"/>
              <a:t>ET</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pic>
        <p:nvPicPr>
          <p:cNvPr id="237" name="Shape 237"/>
          <p:cNvPicPr preferRelativeResize="0"/>
          <p:nvPr/>
        </p:nvPicPr>
        <p:blipFill>
          <a:blip r:embed="rId3">
            <a:alphaModFix/>
          </a:blip>
          <a:stretch>
            <a:fillRect/>
          </a:stretch>
        </p:blipFill>
        <p:spPr>
          <a:xfrm>
            <a:off x="285750" y="95250"/>
            <a:ext cx="9450901" cy="931325"/>
          </a:xfrm>
          <a:prstGeom prst="rect">
            <a:avLst/>
          </a:prstGeom>
          <a:noFill/>
          <a:ln>
            <a:noFill/>
          </a:ln>
        </p:spPr>
      </p:pic>
      <p:pic>
        <p:nvPicPr>
          <p:cNvPr id="238" name="Shape 238"/>
          <p:cNvPicPr preferRelativeResize="0"/>
          <p:nvPr/>
        </p:nvPicPr>
        <p:blipFill>
          <a:blip r:embed="rId4">
            <a:alphaModFix/>
          </a:blip>
          <a:stretch>
            <a:fillRect/>
          </a:stretch>
        </p:blipFill>
        <p:spPr>
          <a:xfrm>
            <a:off x="3767650" y="984250"/>
            <a:ext cx="5672650" cy="6614575"/>
          </a:xfrm>
          <a:prstGeom prst="rect">
            <a:avLst/>
          </a:prstGeom>
          <a:noFill/>
          <a:ln>
            <a:noFill/>
          </a:ln>
        </p:spPr>
      </p:pic>
      <p:sp>
        <p:nvSpPr>
          <p:cNvPr id="239" name="Shape 239"/>
          <p:cNvSpPr txBox="1"/>
          <p:nvPr>
            <p:ph type="title"/>
          </p:nvPr>
        </p:nvSpPr>
        <p:spPr>
          <a:xfrm>
            <a:off x="86975" y="1067150"/>
            <a:ext cx="6489300" cy="30114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a:solidFill>
                  <a:srgbClr val="3333CC"/>
                </a:solidFill>
                <a:latin typeface="Arial"/>
                <a:ea typeface="Arial"/>
                <a:cs typeface="Arial"/>
                <a:sym typeface="Arial"/>
              </a:rPr>
              <a:t>Biomes and Ecotones</a:t>
            </a:r>
          </a:p>
          <a:p>
            <a:pPr indent="0" lvl="0" marL="0" marR="0" rtl="0" algn="ctr">
              <a:lnSpc>
                <a:spcPct val="119886"/>
              </a:lnSpc>
              <a:spcBef>
                <a:spcPts val="0"/>
              </a:spcBef>
              <a:spcAft>
                <a:spcPts val="0"/>
              </a:spcAft>
              <a:buNone/>
            </a:pPr>
            <a:r>
              <a:rPr b="1" lang="en-US" sz="3000" u="sng">
                <a:solidFill>
                  <a:schemeClr val="hlink"/>
                </a:solidFill>
                <a:hlinkClick r:id="rId5"/>
              </a:rPr>
              <a:t>Savannah/desert ecotone</a:t>
            </a:r>
            <a:r>
              <a:rPr b="1" lang="en-US" sz="3000">
                <a:solidFill>
                  <a:srgbClr val="3333CC"/>
                </a:solidFill>
              </a:rPr>
              <a:t> in Darfur</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pic>
        <p:nvPicPr>
          <p:cNvPr id="244" name="Shape 244"/>
          <p:cNvPicPr preferRelativeResize="0"/>
          <p:nvPr/>
        </p:nvPicPr>
        <p:blipFill>
          <a:blip r:embed="rId3">
            <a:alphaModFix/>
          </a:blip>
          <a:stretch>
            <a:fillRect/>
          </a:stretch>
        </p:blipFill>
        <p:spPr>
          <a:xfrm>
            <a:off x="285750" y="171450"/>
            <a:ext cx="9556750" cy="7503575"/>
          </a:xfrm>
          <a:prstGeom prst="rect">
            <a:avLst/>
          </a:prstGeom>
          <a:noFill/>
          <a:ln>
            <a:noFill/>
          </a:ln>
        </p:spPr>
      </p:pic>
      <p:sp>
        <p:nvSpPr>
          <p:cNvPr id="245" name="Shape 245"/>
          <p:cNvSpPr txBox="1"/>
          <p:nvPr>
            <p:ph type="title"/>
          </p:nvPr>
        </p:nvSpPr>
        <p:spPr>
          <a:xfrm>
            <a:off x="600300" y="1067150"/>
            <a:ext cx="9170100" cy="93180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rPr>
              <a:t> Current </a:t>
            </a:r>
            <a:r>
              <a:rPr b="1" i="1" lang="en-US" sz="4888">
                <a:solidFill>
                  <a:srgbClr val="3333CC"/>
                </a:solidFill>
                <a:latin typeface="Arial"/>
                <a:ea typeface="Arial"/>
                <a:cs typeface="Arial"/>
                <a:sym typeface="Arial"/>
              </a:rPr>
              <a:t>Major World Biomes</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pic>
        <p:nvPicPr>
          <p:cNvPr descr="127.jpg" id="250" name="Shape 250"/>
          <p:cNvPicPr preferRelativeResize="0"/>
          <p:nvPr/>
        </p:nvPicPr>
        <p:blipFill>
          <a:blip r:embed="rId3">
            <a:alphaModFix/>
          </a:blip>
          <a:stretch>
            <a:fillRect/>
          </a:stretch>
        </p:blipFill>
        <p:spPr>
          <a:xfrm>
            <a:off x="1561292" y="30225"/>
            <a:ext cx="7239633" cy="76200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 name="Shape 254"/>
        <p:cNvGrpSpPr/>
        <p:nvPr/>
      </p:nvGrpSpPr>
      <p:grpSpPr>
        <a:xfrm>
          <a:off x="0" y="0"/>
          <a:ext cx="0" cy="0"/>
          <a:chOff x="0" y="0"/>
          <a:chExt cx="0" cy="0"/>
        </a:xfrm>
      </p:grpSpPr>
      <p:sp>
        <p:nvSpPr>
          <p:cNvPr id="255" name="Shape 255"/>
          <p:cNvSpPr txBox="1"/>
          <p:nvPr/>
        </p:nvSpPr>
        <p:spPr>
          <a:xfrm>
            <a:off x="4463675" y="-25400"/>
            <a:ext cx="5251200" cy="94140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4933">
                <a:solidFill>
                  <a:srgbClr val="000000"/>
                </a:solidFill>
                <a:latin typeface="Arial"/>
                <a:ea typeface="Arial"/>
                <a:cs typeface="Arial"/>
                <a:sym typeface="Arial"/>
              </a:rPr>
              <a:t>22,000 yrs bp</a:t>
            </a:r>
          </a:p>
        </p:txBody>
      </p:sp>
      <p:pic>
        <p:nvPicPr>
          <p:cNvPr id="256" name="Shape 256"/>
          <p:cNvPicPr preferRelativeResize="0"/>
          <p:nvPr/>
        </p:nvPicPr>
        <p:blipFill>
          <a:blip r:embed="rId3">
            <a:alphaModFix/>
          </a:blip>
          <a:stretch>
            <a:fillRect/>
          </a:stretch>
        </p:blipFill>
        <p:spPr>
          <a:xfrm>
            <a:off x="1016000" y="939800"/>
            <a:ext cx="9144000" cy="5715000"/>
          </a:xfrm>
          <a:prstGeom prst="rect">
            <a:avLst/>
          </a:prstGeom>
          <a:noFill/>
          <a:ln>
            <a:noFill/>
          </a:ln>
        </p:spPr>
      </p:pic>
      <p:pic>
        <p:nvPicPr>
          <p:cNvPr id="257" name="Shape 257"/>
          <p:cNvPicPr preferRelativeResize="0"/>
          <p:nvPr/>
        </p:nvPicPr>
        <p:blipFill>
          <a:blip r:embed="rId4">
            <a:alphaModFix/>
          </a:blip>
          <a:stretch>
            <a:fillRect/>
          </a:stretch>
        </p:blipFill>
        <p:spPr>
          <a:xfrm>
            <a:off x="-3525" y="22300"/>
            <a:ext cx="4037675" cy="3602175"/>
          </a:xfrm>
          <a:prstGeom prst="rect">
            <a:avLst/>
          </a:prstGeom>
          <a:noFill/>
          <a:ln>
            <a:noFill/>
          </a:ln>
        </p:spPr>
      </p:pic>
      <p:sp>
        <p:nvSpPr>
          <p:cNvPr id="258" name="Shape 258"/>
          <p:cNvSpPr txBox="1"/>
          <p:nvPr/>
        </p:nvSpPr>
        <p:spPr>
          <a:xfrm>
            <a:off x="1117600" y="5994375"/>
            <a:ext cx="6500700" cy="69930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3733">
                <a:solidFill>
                  <a:srgbClr val="000000"/>
                </a:solidFill>
                <a:highlight>
                  <a:srgbClr val="FFFFFF"/>
                </a:highlight>
                <a:latin typeface="Arial"/>
                <a:ea typeface="Arial"/>
                <a:cs typeface="Arial"/>
                <a:sym typeface="Arial"/>
              </a:rPr>
              <a:t>Empire State Building 1,454 ft</a:t>
            </a:r>
          </a:p>
        </p:txBody>
      </p:sp>
      <p:sp>
        <p:nvSpPr>
          <p:cNvPr id="259" name="Shape 259"/>
          <p:cNvSpPr txBox="1"/>
          <p:nvPr/>
        </p:nvSpPr>
        <p:spPr>
          <a:xfrm>
            <a:off x="42575" y="6654525"/>
            <a:ext cx="10160100" cy="1051500"/>
          </a:xfrm>
          <a:prstGeom prst="rect">
            <a:avLst/>
          </a:prstGeom>
          <a:noFill/>
          <a:ln>
            <a:noFill/>
          </a:ln>
        </p:spPr>
        <p:txBody>
          <a:bodyPr anchorCtr="0" anchor="ctr" bIns="91425" lIns="91425" rIns="91425" wrap="square" tIns="91425">
            <a:noAutofit/>
          </a:bodyPr>
          <a:lstStyle/>
          <a:p>
            <a:pPr indent="0" lvl="0" marL="0" rtl="0">
              <a:spcBef>
                <a:spcPts val="0"/>
              </a:spcBef>
              <a:buNone/>
            </a:pPr>
            <a:r>
              <a:rPr lang="en-US"/>
              <a:t>Lake Effect Snow:</a:t>
            </a:r>
          </a:p>
          <a:p>
            <a:pPr indent="0" lvl="0" marL="0" rtl="0">
              <a:spcBef>
                <a:spcPts val="0"/>
              </a:spcBef>
              <a:buNone/>
            </a:pPr>
            <a:r>
              <a:rPr lang="en-US"/>
              <a:t> </a:t>
            </a:r>
            <a:r>
              <a:rPr lang="en-US" u="sng">
                <a:solidFill>
                  <a:schemeClr val="hlink"/>
                </a:solidFill>
                <a:hlinkClick r:id="rId5"/>
              </a:rPr>
              <a:t>https://www.youtube.com/watch?v=KA9XNRHxKbg</a:t>
            </a: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 name="Shape 263"/>
        <p:cNvGrpSpPr/>
        <p:nvPr/>
      </p:nvGrpSpPr>
      <p:grpSpPr>
        <a:xfrm>
          <a:off x="0" y="0"/>
          <a:ext cx="0" cy="0"/>
          <a:chOff x="0" y="0"/>
          <a:chExt cx="0" cy="0"/>
        </a:xfrm>
      </p:grpSpPr>
      <p:sp>
        <p:nvSpPr>
          <p:cNvPr id="264" name="Shape 264"/>
          <p:cNvSpPr txBox="1"/>
          <p:nvPr/>
        </p:nvSpPr>
        <p:spPr>
          <a:xfrm>
            <a:off x="349250" y="238125"/>
            <a:ext cx="5968800" cy="1032000"/>
          </a:xfrm>
          <a:prstGeom prst="rect">
            <a:avLst/>
          </a:prstGeom>
          <a:noFill/>
          <a:ln>
            <a:noFill/>
          </a:ln>
        </p:spPr>
        <p:txBody>
          <a:bodyPr anchorCtr="0" anchor="t" bIns="91425" lIns="91425" rIns="91425" wrap="square" tIns="91425">
            <a:noAutofit/>
          </a:bodyPr>
          <a:lstStyle/>
          <a:p>
            <a:pPr indent="0" lvl="0" marL="0" rtl="0">
              <a:spcBef>
                <a:spcPts val="0"/>
              </a:spcBef>
              <a:buNone/>
            </a:pPr>
            <a:r>
              <a:rPr lang="en-US" sz="3000"/>
              <a:t>Climate classes 22000 yrs ago</a:t>
            </a:r>
          </a:p>
        </p:txBody>
      </p:sp>
      <p:pic>
        <p:nvPicPr>
          <p:cNvPr id="265" name="Shape 265"/>
          <p:cNvPicPr preferRelativeResize="0"/>
          <p:nvPr/>
        </p:nvPicPr>
        <p:blipFill>
          <a:blip r:embed="rId3">
            <a:alphaModFix/>
          </a:blip>
          <a:stretch>
            <a:fillRect/>
          </a:stretch>
        </p:blipFill>
        <p:spPr>
          <a:xfrm>
            <a:off x="0" y="1109650"/>
            <a:ext cx="10160000" cy="65103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pic>
        <p:nvPicPr>
          <p:cNvPr id="270" name="Shape 27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71" name="Shape 27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lang="en-US" sz="4888">
                <a:solidFill>
                  <a:srgbClr val="3333CC"/>
                </a:solidFill>
                <a:latin typeface="Arial"/>
                <a:ea typeface="Arial"/>
                <a:cs typeface="Arial"/>
                <a:sym typeface="Arial"/>
              </a:rPr>
              <a:t>Tropical Rainforest</a:t>
            </a:r>
          </a:p>
        </p:txBody>
      </p:sp>
      <p:sp>
        <p:nvSpPr>
          <p:cNvPr id="272" name="Shape 27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1" marL="762000" marR="0" algn="l">
              <a:lnSpc>
                <a:spcPct val="108125"/>
              </a:lnSpc>
              <a:spcBef>
                <a:spcPts val="0"/>
              </a:spcBef>
              <a:spcAft>
                <a:spcPts val="0"/>
              </a:spcAft>
              <a:buClr>
                <a:srgbClr val="000000"/>
              </a:buClr>
              <a:buSzPts val="2222"/>
              <a:buChar char="○"/>
            </a:pPr>
            <a:r>
              <a:rPr b="1" lang="en-US" sz="2222">
                <a:solidFill>
                  <a:srgbClr val="000000"/>
                </a:solidFill>
                <a:latin typeface="Arial"/>
                <a:ea typeface="Arial"/>
                <a:cs typeface="Arial"/>
                <a:sym typeface="Arial"/>
              </a:rPr>
              <a:t>Selva </a:t>
            </a:r>
            <a:r>
              <a:rPr lang="en-US" sz="2222">
                <a:solidFill>
                  <a:srgbClr val="000000"/>
                </a:solidFill>
                <a:latin typeface="Arial"/>
                <a:ea typeface="Arial"/>
                <a:cs typeface="Arial"/>
                <a:sym typeface="Arial"/>
              </a:rPr>
              <a:t>— tropical rainforest; a distinctive assemblage of tropical vegetation that is dominated by a great variety of tall, high-crowned trees.</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Probably most complex of all terrestrial ecosystems.</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Distribution closely related to climate.</a:t>
            </a:r>
          </a:p>
          <a:p>
            <a:pPr indent="-177800" lvl="3" marL="1524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Consistent rainfall and relatively high temperatures.</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Layered structure, with second layer being a branch canopy formed by the high trees that crest above the canopy.</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Undergrowth relatively sparse because of lack of light.</a:t>
            </a:r>
          </a:p>
          <a:p>
            <a:pPr indent="-177800" lvl="3" marL="1524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Interior is region of heavy shade, high humidity, windless air, continuous warmth, aroma of mold and decomposition.</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Fauna is largely </a:t>
            </a:r>
            <a:r>
              <a:rPr b="1" lang="en-US" sz="2000">
                <a:solidFill>
                  <a:srgbClr val="000000"/>
                </a:solidFill>
                <a:latin typeface="Arial"/>
                <a:ea typeface="Arial"/>
                <a:cs typeface="Arial"/>
                <a:sym typeface="Arial"/>
              </a:rPr>
              <a:t>arboreal</a:t>
            </a:r>
            <a:r>
              <a:rPr lang="en-US" sz="2000">
                <a:solidFill>
                  <a:srgbClr val="000000"/>
                </a:solidFill>
                <a:latin typeface="Arial"/>
                <a:ea typeface="Arial"/>
                <a:cs typeface="Arial"/>
                <a:sym typeface="Arial"/>
              </a:rPr>
              <a:t>—tree dwelling.</a:t>
            </a:r>
          </a:p>
          <a:p>
            <a:pPr indent="-177800" lvl="3" marL="1524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Canopy serves as principal food source.</a:t>
            </a: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pic>
        <p:nvPicPr>
          <p:cNvPr id="277" name="Shape 27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78" name="Shape 278"/>
          <p:cNvSpPr txBox="1"/>
          <p:nvPr>
            <p:ph type="title"/>
          </p:nvPr>
        </p:nvSpPr>
        <p:spPr>
          <a:xfrm>
            <a:off x="864300" y="1232950"/>
            <a:ext cx="8507575" cy="854869"/>
          </a:xfrm>
          <a:prstGeom prst="rect">
            <a:avLst/>
          </a:prstGeom>
          <a:noFill/>
          <a:ln>
            <a:noFill/>
          </a:ln>
        </p:spPr>
        <p:txBody>
          <a:bodyPr anchorCtr="0" anchor="ctr" bIns="38100" lIns="38100" rIns="38100" wrap="square" tIns="38100">
            <a:noAutofit/>
          </a:bodyPr>
          <a:lstStyle/>
          <a:p>
            <a:pPr indent="0" lvl="0" marL="0" marR="0" algn="ctr">
              <a:lnSpc>
                <a:spcPct val="120000"/>
              </a:lnSpc>
              <a:spcBef>
                <a:spcPts val="0"/>
              </a:spcBef>
              <a:spcAft>
                <a:spcPts val="0"/>
              </a:spcAft>
              <a:buNone/>
            </a:pPr>
            <a:r>
              <a:rPr b="1" lang="en-US" sz="4444">
                <a:solidFill>
                  <a:srgbClr val="3333CC"/>
                </a:solidFill>
                <a:latin typeface="Arial"/>
                <a:ea typeface="Arial"/>
                <a:cs typeface="Arial"/>
                <a:sym typeface="Arial"/>
              </a:rPr>
              <a:t>Tropical Deciduous Forest</a:t>
            </a:r>
          </a:p>
        </p:txBody>
      </p:sp>
      <p:sp>
        <p:nvSpPr>
          <p:cNvPr id="279" name="Shape 279"/>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07812"/>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Not closely correlated with specific climatic types; distribution more irregular and fragmented.</a:t>
            </a:r>
          </a:p>
          <a:p>
            <a:pPr indent="-220133" lvl="1" marL="762000" marR="0" algn="l">
              <a:lnSpc>
                <a:spcPct val="107812"/>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Compared to rainforest, canopy is less dense, trees are shorter, and there is less diversity of tree species (but greater variety of shrubs and other lesser plants).</a:t>
            </a:r>
          </a:p>
          <a:p>
            <a:pPr indent="-191911" lvl="2" marL="1143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Response to either less total precipitation or less periodic precipitation.</a:t>
            </a:r>
          </a:p>
          <a:p>
            <a:pPr indent="-220133" lvl="1" marL="762000" marR="0" algn="l">
              <a:lnSpc>
                <a:spcPct val="107812"/>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Many trees shed leaves at same time, so more sunlight can penetrate.</a:t>
            </a:r>
          </a:p>
          <a:p>
            <a:pPr indent="-191911" lvl="2" marL="1143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Produces classic jungle conditions.</a:t>
            </a: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pic>
        <p:nvPicPr>
          <p:cNvPr id="284" name="Shape 28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85" name="Shape 28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lang="en-US" sz="4888">
                <a:solidFill>
                  <a:srgbClr val="3333CC"/>
                </a:solidFill>
                <a:latin typeface="Arial"/>
                <a:ea typeface="Arial"/>
                <a:cs typeface="Arial"/>
                <a:sym typeface="Arial"/>
              </a:rPr>
              <a:t>Tropical Scrub</a:t>
            </a:r>
          </a:p>
        </p:txBody>
      </p:sp>
      <p:sp>
        <p:nvSpPr>
          <p:cNvPr id="286" name="Shape 286"/>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07812"/>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Widespread in drier portions of A climatic realm (covers extensive areas in tropics and subtropics).</a:t>
            </a:r>
          </a:p>
          <a:p>
            <a:pPr indent="-220133" lvl="1" marL="762000" marR="0" algn="l">
              <a:lnSpc>
                <a:spcPct val="107812"/>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Dominated by low-growing scraggly trees and tall bushes, usually with extensive understory of grasses.</a:t>
            </a:r>
          </a:p>
          <a:p>
            <a:pPr indent="-220133" lvl="1" marL="762000" marR="0" algn="l">
              <a:lnSpc>
                <a:spcPct val="107812"/>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Plant species diversity less than that in tropical rainforest and tropical deciduous.</a:t>
            </a:r>
          </a:p>
          <a:p>
            <a:pPr indent="-220133" lvl="1" marL="762000" marR="0" algn="l">
              <a:lnSpc>
                <a:spcPct val="107812"/>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Faunal diversity very different from tropical rainforest and tropical deciduous.</a:t>
            </a:r>
          </a:p>
          <a:p>
            <a:pPr indent="-191911" lvl="2" marL="1143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Moderately rich assemblage of ground-dwelling mammals and reptiles, and of birds and insects.</a:t>
            </a: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pic>
        <p:nvPicPr>
          <p:cNvPr id="291" name="Shape 29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92" name="Shape 292"/>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lang="en-US" sz="4888">
                <a:solidFill>
                  <a:srgbClr val="3333CC"/>
                </a:solidFill>
                <a:latin typeface="Arial"/>
                <a:ea typeface="Arial"/>
                <a:cs typeface="Arial"/>
                <a:sym typeface="Arial"/>
              </a:rPr>
              <a:t>Tropical Savanna</a:t>
            </a:r>
          </a:p>
        </p:txBody>
      </p:sp>
      <p:sp>
        <p:nvSpPr>
          <p:cNvPr id="293" name="Shape 293"/>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1" marL="762000" marR="0" algn="l">
              <a:lnSpc>
                <a:spcPct val="100000"/>
              </a:lnSpc>
              <a:spcBef>
                <a:spcPts val="0"/>
              </a:spcBef>
              <a:spcAft>
                <a:spcPts val="0"/>
              </a:spcAft>
              <a:buClr>
                <a:srgbClr val="000000"/>
              </a:buClr>
              <a:buSzPts val="2222"/>
              <a:buChar char="○"/>
            </a:pPr>
            <a:r>
              <a:rPr lang="en-US" sz="2222">
                <a:solidFill>
                  <a:srgbClr val="000000"/>
                </a:solidFill>
                <a:latin typeface="Arial"/>
                <a:ea typeface="Arial"/>
                <a:cs typeface="Arial"/>
                <a:sym typeface="Arial"/>
              </a:rPr>
              <a:t>Distribution of biome doesn’t exactly correlate with distribution of tropical savanna climate. </a:t>
            </a:r>
          </a:p>
          <a:p>
            <a:pPr indent="-177800" lvl="2" marL="1143000" marR="0" algn="l">
              <a:lnSpc>
                <a:spcPct val="100000"/>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Incomplete correlation most noticeable where seasonal rainfall contrasts are greatest (which is associated with annual shifting of the intertropical convergence zone [ITCZ]). </a:t>
            </a:r>
          </a:p>
          <a:p>
            <a:pPr indent="-191911" lvl="1" marL="762000" marR="0" algn="l">
              <a:lnSpc>
                <a:spcPct val="100000"/>
              </a:lnSpc>
              <a:spcBef>
                <a:spcPts val="396"/>
              </a:spcBef>
              <a:spcAft>
                <a:spcPts val="0"/>
              </a:spcAft>
              <a:buClr>
                <a:srgbClr val="000000"/>
              </a:buClr>
              <a:buSzPts val="2222"/>
              <a:buChar char="○"/>
            </a:pPr>
            <a:r>
              <a:rPr b="1" lang="en-US" sz="2222">
                <a:solidFill>
                  <a:srgbClr val="000000"/>
                </a:solidFill>
                <a:latin typeface="Arial"/>
                <a:ea typeface="Arial"/>
                <a:cs typeface="Arial"/>
                <a:sym typeface="Arial"/>
              </a:rPr>
              <a:t>Dominated by tall grasses</a:t>
            </a:r>
            <a:r>
              <a:rPr lang="en-US" sz="2222">
                <a:solidFill>
                  <a:srgbClr val="000000"/>
                </a:solidFill>
                <a:latin typeface="Arial"/>
                <a:ea typeface="Arial"/>
                <a:cs typeface="Arial"/>
                <a:sym typeface="Arial"/>
              </a:rPr>
              <a:t>.</a:t>
            </a:r>
          </a:p>
          <a:p>
            <a:pPr indent="-191911" lvl="1" marL="762000" marR="0" algn="l">
              <a:lnSpc>
                <a:spcPct val="10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Some regions actually former tropical deciduous forest and even tropical rainforest, but humans converted it through fires and by grazing domestic animals.</a:t>
            </a:r>
          </a:p>
          <a:p>
            <a:pPr indent="-191911" lvl="1" marL="762000" marR="0" algn="l">
              <a:lnSpc>
                <a:spcPct val="10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Has a very pronounced seasonal rhythm: wet season, dry season, and wildfire season.</a:t>
            </a:r>
          </a:p>
          <a:p>
            <a:pPr indent="-191911" lvl="1" marL="762000" marR="0" algn="l">
              <a:lnSpc>
                <a:spcPct val="10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Savanna fauna varies according to continent.</a:t>
            </a:r>
          </a:p>
          <a:p>
            <a:pPr indent="-177800" lvl="2" marL="1143000" marR="0" algn="l">
              <a:lnSpc>
                <a:spcPct val="100000"/>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Africa has most remarkable, diverse large wildlife.</a:t>
            </a:r>
          </a:p>
          <a:p>
            <a:pPr indent="-177800" lvl="2" marL="1143000" marR="0" algn="l">
              <a:lnSpc>
                <a:spcPct val="100000"/>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Latin America has only sparse population of large wildlife.</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 name="Shape 43"/>
        <p:cNvGrpSpPr/>
        <p:nvPr/>
      </p:nvGrpSpPr>
      <p:grpSpPr>
        <a:xfrm>
          <a:off x="0" y="0"/>
          <a:ext cx="0" cy="0"/>
          <a:chOff x="0" y="0"/>
          <a:chExt cx="0" cy="0"/>
        </a:xfrm>
      </p:grpSpPr>
      <p:pic>
        <p:nvPicPr>
          <p:cNvPr id="44" name="Shape 4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45" name="Shape 4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Evolutionary Development</a:t>
            </a:r>
          </a:p>
        </p:txBody>
      </p:sp>
      <p:pic>
        <p:nvPicPr>
          <p:cNvPr id="46" name="Shape 46"/>
          <p:cNvPicPr preferRelativeResize="0"/>
          <p:nvPr/>
        </p:nvPicPr>
        <p:blipFill>
          <a:blip r:embed="rId4">
            <a:alphaModFix/>
          </a:blip>
          <a:stretch>
            <a:fillRect/>
          </a:stretch>
        </p:blipFill>
        <p:spPr>
          <a:xfrm>
            <a:off x="1545150" y="1852075"/>
            <a:ext cx="7937500" cy="57467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pic>
        <p:nvPicPr>
          <p:cNvPr id="298" name="Shape 29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299" name="Shape 299"/>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lang="en-US" sz="4888">
                <a:solidFill>
                  <a:srgbClr val="3333CC"/>
                </a:solidFill>
                <a:latin typeface="Arial"/>
                <a:ea typeface="Arial"/>
                <a:cs typeface="Arial"/>
                <a:sym typeface="Arial"/>
              </a:rPr>
              <a:t>Desert</a:t>
            </a:r>
          </a:p>
        </p:txBody>
      </p:sp>
      <p:sp>
        <p:nvSpPr>
          <p:cNvPr id="300" name="Shape 300"/>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Occurs extensively in midlatitude locations in Asia, North America, and South America with a fairly close correlation to Bwh and Bwk climates.</a:t>
            </a:r>
          </a:p>
          <a:p>
            <a:pPr indent="-220133" lvl="1" marL="762000" marR="0" algn="l">
              <a:lnSpc>
                <a:spcPct val="119791"/>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Vegetation surprisingly variable.</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Shrubs are typical, with succulents common in drier parts.</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Trees can be found, particularly in Australia.</a:t>
            </a:r>
          </a:p>
          <a:p>
            <a:pPr indent="-220133" lvl="1" marL="762000" marR="0" algn="l">
              <a:lnSpc>
                <a:spcPct val="119791"/>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Most deserts have moderately diverse faunal assemblage.</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Variety of large mammals is limited.</a:t>
            </a: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 name="Shape 304"/>
        <p:cNvGrpSpPr/>
        <p:nvPr/>
      </p:nvGrpSpPr>
      <p:grpSpPr>
        <a:xfrm>
          <a:off x="0" y="0"/>
          <a:ext cx="0" cy="0"/>
          <a:chOff x="0" y="0"/>
          <a:chExt cx="0" cy="0"/>
        </a:xfrm>
      </p:grpSpPr>
      <p:pic>
        <p:nvPicPr>
          <p:cNvPr id="305" name="Shape 30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06" name="Shape 306"/>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Mediterranean Wildfires</a:t>
            </a:r>
          </a:p>
        </p:txBody>
      </p:sp>
      <p:pic>
        <p:nvPicPr>
          <p:cNvPr id="307" name="Shape 307"/>
          <p:cNvPicPr preferRelativeResize="0"/>
          <p:nvPr/>
        </p:nvPicPr>
        <p:blipFill>
          <a:blip r:embed="rId4">
            <a:alphaModFix/>
          </a:blip>
          <a:stretch>
            <a:fillRect/>
          </a:stretch>
        </p:blipFill>
        <p:spPr>
          <a:xfrm>
            <a:off x="0" y="4095750"/>
            <a:ext cx="4889500" cy="3503075"/>
          </a:xfrm>
          <a:prstGeom prst="rect">
            <a:avLst/>
          </a:prstGeom>
          <a:noFill/>
          <a:ln>
            <a:noFill/>
          </a:ln>
        </p:spPr>
      </p:pic>
      <p:pic>
        <p:nvPicPr>
          <p:cNvPr id="308" name="Shape 308"/>
          <p:cNvPicPr preferRelativeResize="0"/>
          <p:nvPr/>
        </p:nvPicPr>
        <p:blipFill>
          <a:blip r:embed="rId5">
            <a:alphaModFix/>
          </a:blip>
          <a:stretch>
            <a:fillRect/>
          </a:stretch>
        </p:blipFill>
        <p:spPr>
          <a:xfrm>
            <a:off x="3481900" y="1735650"/>
            <a:ext cx="5037650" cy="3481900"/>
          </a:xfrm>
          <a:prstGeom prst="rect">
            <a:avLst/>
          </a:prstGeom>
          <a:noFill/>
          <a:ln>
            <a:noFill/>
          </a:ln>
        </p:spPr>
      </p:pic>
      <p:pic>
        <p:nvPicPr>
          <p:cNvPr id="309" name="Shape 309"/>
          <p:cNvPicPr preferRelativeResize="0"/>
          <p:nvPr/>
        </p:nvPicPr>
        <p:blipFill>
          <a:blip r:embed="rId6">
            <a:alphaModFix/>
          </a:blip>
          <a:stretch>
            <a:fillRect/>
          </a:stretch>
        </p:blipFill>
        <p:spPr>
          <a:xfrm>
            <a:off x="5376325" y="4222750"/>
            <a:ext cx="4783650" cy="3376075"/>
          </a:xfrm>
          <a:prstGeom prst="rect">
            <a:avLst/>
          </a:prstGeom>
          <a:noFill/>
          <a:ln>
            <a:noFill/>
          </a:ln>
        </p:spPr>
      </p:pic>
      <p:sp>
        <p:nvSpPr>
          <p:cNvPr id="310" name="Shape 310"/>
          <p:cNvSpPr txBox="1"/>
          <p:nvPr/>
        </p:nvSpPr>
        <p:spPr>
          <a:xfrm>
            <a:off x="776100" y="3907000"/>
            <a:ext cx="1676025"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11-41</a:t>
            </a: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pic>
        <p:nvPicPr>
          <p:cNvPr id="315" name="Shape 315"/>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16" name="Shape 316"/>
          <p:cNvSpPr txBox="1"/>
          <p:nvPr>
            <p:ph type="title"/>
          </p:nvPr>
        </p:nvSpPr>
        <p:spPr>
          <a:xfrm>
            <a:off x="649100" y="1067150"/>
            <a:ext cx="8722775" cy="854869"/>
          </a:xfrm>
          <a:prstGeom prst="rect">
            <a:avLst/>
          </a:prstGeom>
          <a:noFill/>
          <a:ln>
            <a:noFill/>
          </a:ln>
        </p:spPr>
        <p:txBody>
          <a:bodyPr anchorCtr="0" anchor="ctr" bIns="38100" lIns="38100" rIns="38100" wrap="square" tIns="38100">
            <a:noAutofit/>
          </a:bodyPr>
          <a:lstStyle/>
          <a:p>
            <a:pPr indent="0" lvl="0" marL="0" marR="0" algn="ctr">
              <a:lnSpc>
                <a:spcPct val="120000"/>
              </a:lnSpc>
              <a:spcBef>
                <a:spcPts val="0"/>
              </a:spcBef>
              <a:spcAft>
                <a:spcPts val="0"/>
              </a:spcAft>
              <a:buNone/>
            </a:pPr>
            <a:r>
              <a:rPr b="1" i="1" lang="en-US" sz="4444">
                <a:solidFill>
                  <a:srgbClr val="3333CC"/>
                </a:solidFill>
                <a:latin typeface="Arial"/>
                <a:ea typeface="Arial"/>
                <a:cs typeface="Arial"/>
                <a:sym typeface="Arial"/>
              </a:rPr>
              <a:t>Mediterranean Woodland Shrub</a:t>
            </a:r>
          </a:p>
        </p:txBody>
      </p:sp>
      <p:sp>
        <p:nvSpPr>
          <p:cNvPr id="317" name="Shape 317"/>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1" marL="762000" marR="0" algn="l">
              <a:lnSpc>
                <a:spcPct val="108125"/>
              </a:lnSpc>
              <a:spcBef>
                <a:spcPts val="0"/>
              </a:spcBef>
              <a:spcAft>
                <a:spcPts val="0"/>
              </a:spcAft>
              <a:buClr>
                <a:srgbClr val="000000"/>
              </a:buClr>
              <a:buSzPts val="2222"/>
              <a:buChar char="○"/>
            </a:pPr>
            <a:r>
              <a:rPr lang="en-US" sz="2222">
                <a:solidFill>
                  <a:srgbClr val="000000"/>
                </a:solidFill>
                <a:latin typeface="Arial"/>
                <a:ea typeface="Arial"/>
                <a:cs typeface="Arial"/>
                <a:sym typeface="Arial"/>
              </a:rPr>
              <a:t>Six widely scattered and relatively small areas in midlatitudes.</a:t>
            </a:r>
          </a:p>
          <a:p>
            <a:pPr indent="-191911" lvl="1" marL="762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Have pronounced dry-summer wet-winter precipitation.</a:t>
            </a:r>
          </a:p>
          <a:p>
            <a:pPr indent="-191911" lvl="1" marL="762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Dominant vegetation associations are physically similar, but taxonomically quite varied.</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Dominated by dense growth of woody shrubs, but also have open grassy woodlands.</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Plant species vary from region to region, but in all, the trees and shrubs are primarily broadleaf evergreens.</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Many plants are adapted to rapid recovery after wildfire.</a:t>
            </a:r>
          </a:p>
          <a:p>
            <a:pPr indent="-191911" lvl="1" marL="762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Fauna not particularly distinctive.</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Seed-eating, burrowing rodents common.</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General overlap of animals between this biome and adjacent ones.</a:t>
            </a: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pic>
        <p:nvPicPr>
          <p:cNvPr id="322" name="Shape 322"/>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23" name="Shape 323"/>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Midlatitude Grassland</a:t>
            </a:r>
          </a:p>
        </p:txBody>
      </p:sp>
      <p:pic>
        <p:nvPicPr>
          <p:cNvPr id="324" name="Shape 324"/>
          <p:cNvPicPr preferRelativeResize="0"/>
          <p:nvPr/>
        </p:nvPicPr>
        <p:blipFill>
          <a:blip r:embed="rId4">
            <a:alphaModFix/>
          </a:blip>
          <a:stretch>
            <a:fillRect/>
          </a:stretch>
        </p:blipFill>
        <p:spPr>
          <a:xfrm>
            <a:off x="423325" y="1830900"/>
            <a:ext cx="9345075" cy="57679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pic>
        <p:nvPicPr>
          <p:cNvPr id="329" name="Shape 329"/>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30" name="Shape 330"/>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Midlatitude Grassland</a:t>
            </a:r>
          </a:p>
        </p:txBody>
      </p:sp>
      <p:sp>
        <p:nvSpPr>
          <p:cNvPr id="331" name="Shape 331"/>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1" marL="762000" marR="0" algn="l">
              <a:lnSpc>
                <a:spcPct val="108125"/>
              </a:lnSpc>
              <a:spcBef>
                <a:spcPts val="0"/>
              </a:spcBef>
              <a:spcAft>
                <a:spcPts val="0"/>
              </a:spcAft>
              <a:buClr>
                <a:srgbClr val="000000"/>
              </a:buClr>
              <a:buSzPts val="2222"/>
              <a:buChar char="○"/>
            </a:pPr>
            <a:r>
              <a:rPr lang="en-US" sz="2222">
                <a:solidFill>
                  <a:srgbClr val="000000"/>
                </a:solidFill>
                <a:latin typeface="Arial"/>
                <a:ea typeface="Arial"/>
                <a:cs typeface="Arial"/>
                <a:sym typeface="Arial"/>
              </a:rPr>
              <a:t>Locational coincidence between this biome and steppe climatic type is very pronounced in Northern Hemisphere. </a:t>
            </a:r>
          </a:p>
          <a:p>
            <a:pPr indent="-177800" lvl="2" marL="1143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Less distinct climatic correlations in Southern Hemisphere.</a:t>
            </a:r>
          </a:p>
          <a:p>
            <a:pPr indent="-191911" lvl="1" marL="762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Occurs widely in midlatitudes of North America and Eurasia.</a:t>
            </a:r>
          </a:p>
          <a:p>
            <a:pPr indent="-191911" lvl="1" marL="762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Low precipitation and/or frequency of fire prevent growth of tree or shrub seedlings.</a:t>
            </a:r>
          </a:p>
          <a:p>
            <a:pPr indent="-191911" lvl="1" marL="762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Characteristics of grasses depends on moisture: taller in wetter area (prairie), shorter in dryer (steppe), and sometimes not continuous, but grow in discrete tufts.</a:t>
            </a:r>
          </a:p>
          <a:p>
            <a:pPr indent="-191911" lvl="1" marL="762000" marR="0" algn="l">
              <a:lnSpc>
                <a:spcPct val="108125"/>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Before human encroachment, fauna comprised of large numbers of relatively few species, with migratory larger herbivores.</a:t>
            </a: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pic>
        <p:nvPicPr>
          <p:cNvPr id="336" name="Shape 336"/>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37" name="Shape 337"/>
          <p:cNvSpPr txBox="1"/>
          <p:nvPr>
            <p:ph type="title"/>
          </p:nvPr>
        </p:nvSpPr>
        <p:spPr>
          <a:xfrm>
            <a:off x="864300" y="1067150"/>
            <a:ext cx="8826850"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Midlatitude Deciduous Forest</a:t>
            </a:r>
          </a:p>
        </p:txBody>
      </p:sp>
      <p:pic>
        <p:nvPicPr>
          <p:cNvPr id="338" name="Shape 338"/>
          <p:cNvPicPr preferRelativeResize="0"/>
          <p:nvPr/>
        </p:nvPicPr>
        <p:blipFill>
          <a:blip r:embed="rId4">
            <a:alphaModFix/>
          </a:blip>
          <a:stretch>
            <a:fillRect/>
          </a:stretch>
        </p:blipFill>
        <p:spPr>
          <a:xfrm>
            <a:off x="1629825" y="1767400"/>
            <a:ext cx="7747000" cy="58208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pic>
        <p:nvPicPr>
          <p:cNvPr id="343" name="Shape 343"/>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44" name="Shape 344"/>
          <p:cNvSpPr txBox="1"/>
          <p:nvPr>
            <p:ph type="title"/>
          </p:nvPr>
        </p:nvSpPr>
        <p:spPr>
          <a:xfrm>
            <a:off x="864300" y="1067150"/>
            <a:ext cx="8507575" cy="854869"/>
          </a:xfrm>
          <a:prstGeom prst="rect">
            <a:avLst/>
          </a:prstGeom>
          <a:noFill/>
          <a:ln>
            <a:noFill/>
          </a:ln>
        </p:spPr>
        <p:txBody>
          <a:bodyPr anchorCtr="0" anchor="ctr" bIns="38100" lIns="38100" rIns="38100" wrap="square" tIns="38100">
            <a:noAutofit/>
          </a:bodyPr>
          <a:lstStyle/>
          <a:p>
            <a:pPr indent="0" lvl="0" marL="0" marR="0" algn="ctr">
              <a:lnSpc>
                <a:spcPct val="120000"/>
              </a:lnSpc>
              <a:spcBef>
                <a:spcPts val="0"/>
              </a:spcBef>
              <a:spcAft>
                <a:spcPts val="0"/>
              </a:spcAft>
              <a:buNone/>
            </a:pPr>
            <a:r>
              <a:rPr b="1" i="1" lang="en-US" sz="4444">
                <a:solidFill>
                  <a:srgbClr val="3333CC"/>
                </a:solidFill>
                <a:latin typeface="Arial"/>
                <a:ea typeface="Arial"/>
                <a:cs typeface="Arial"/>
                <a:sym typeface="Arial"/>
              </a:rPr>
              <a:t>Midlatitude Deciduous Forest</a:t>
            </a:r>
          </a:p>
        </p:txBody>
      </p:sp>
      <p:sp>
        <p:nvSpPr>
          <p:cNvPr id="345" name="Shape 345"/>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91911" lvl="1" marL="762000" marR="0" algn="l">
              <a:lnSpc>
                <a:spcPct val="120000"/>
              </a:lnSpc>
              <a:spcBef>
                <a:spcPts val="0"/>
              </a:spcBef>
              <a:spcAft>
                <a:spcPts val="0"/>
              </a:spcAft>
              <a:buClr>
                <a:srgbClr val="000000"/>
              </a:buClr>
              <a:buSzPts val="2222"/>
              <a:buChar char="○"/>
            </a:pPr>
            <a:r>
              <a:rPr lang="en-US" sz="2222">
                <a:solidFill>
                  <a:srgbClr val="000000"/>
                </a:solidFill>
                <a:latin typeface="Arial"/>
                <a:ea typeface="Arial"/>
                <a:cs typeface="Arial"/>
                <a:sym typeface="Arial"/>
              </a:rPr>
              <a:t>Used to be far more extensive in all Northern Hemisphere continents and to some extent in tracts in Southern Hemisphere.</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Humans have cleared away large portions for agriculture.</a:t>
            </a:r>
          </a:p>
          <a:p>
            <a:pPr indent="-191911" lvl="1" marL="762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Fairly dense growth of tall broadleaf trees with complete canopy in summer.</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Winter very different, with seasonal fall of leaves.</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Tree species vary greatly from region to region.</a:t>
            </a:r>
          </a:p>
          <a:p>
            <a:pPr indent="-191911" lvl="1" marL="762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Generally has the richest assemblage of fauna in midlatitudes.</a:t>
            </a:r>
          </a:p>
          <a:p>
            <a:pPr indent="-177800" lvl="2" marL="1143000" marR="0" algn="l">
              <a:lnSpc>
                <a:spcPct val="120138"/>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Seasonal variation to fauna (hibernation and migration).</a:t>
            </a: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pic>
        <p:nvPicPr>
          <p:cNvPr id="350" name="Shape 35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51" name="Shape 35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Boreal Forest</a:t>
            </a:r>
          </a:p>
        </p:txBody>
      </p:sp>
      <p:pic>
        <p:nvPicPr>
          <p:cNvPr id="352" name="Shape 352"/>
          <p:cNvPicPr preferRelativeResize="0"/>
          <p:nvPr/>
        </p:nvPicPr>
        <p:blipFill>
          <a:blip r:embed="rId4">
            <a:alphaModFix/>
          </a:blip>
          <a:stretch>
            <a:fillRect/>
          </a:stretch>
        </p:blipFill>
        <p:spPr>
          <a:xfrm>
            <a:off x="1259400" y="1809750"/>
            <a:ext cx="8382000" cy="57679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pic>
        <p:nvPicPr>
          <p:cNvPr id="357" name="Shape 35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58" name="Shape 35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i="1" lang="en-US" sz="4888">
                <a:solidFill>
                  <a:srgbClr val="3333CC"/>
                </a:solidFill>
                <a:latin typeface="Arial"/>
                <a:ea typeface="Arial"/>
                <a:cs typeface="Arial"/>
                <a:sym typeface="Arial"/>
              </a:rPr>
              <a:t>Boreal forest</a:t>
            </a:r>
          </a:p>
        </p:txBody>
      </p:sp>
      <p:sp>
        <p:nvSpPr>
          <p:cNvPr id="359" name="Shape 359"/>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177800" lvl="1" marL="762000" marR="0" algn="l">
              <a:lnSpc>
                <a:spcPct val="108333"/>
              </a:lnSpc>
              <a:spcBef>
                <a:spcPts val="0"/>
              </a:spcBef>
              <a:spcAft>
                <a:spcPts val="0"/>
              </a:spcAft>
              <a:buClr>
                <a:srgbClr val="000000"/>
              </a:buClr>
              <a:buSzPts val="2000"/>
              <a:buChar char="○"/>
            </a:pPr>
            <a:r>
              <a:rPr b="1" lang="en-US" sz="2000">
                <a:solidFill>
                  <a:srgbClr val="000000"/>
                </a:solidFill>
                <a:latin typeface="Arial"/>
                <a:ea typeface="Arial"/>
                <a:cs typeface="Arial"/>
                <a:sym typeface="Arial"/>
              </a:rPr>
              <a:t>an</a:t>
            </a:r>
            <a:r>
              <a:rPr lang="en-US" sz="2000">
                <a:solidFill>
                  <a:srgbClr val="000000"/>
                </a:solidFill>
                <a:latin typeface="Arial"/>
                <a:ea typeface="Arial"/>
                <a:cs typeface="Arial"/>
                <a:sym typeface="Arial"/>
              </a:rPr>
              <a:t> extensive needleleaf forest in subarctic regions of North America and Eurasia; also called taiga.</a:t>
            </a:r>
          </a:p>
          <a:p>
            <a:pPr indent="-177800" lvl="1" marL="762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One of most extensive biomes, occupying vast expanse of northern North America and Eurasia.</a:t>
            </a:r>
          </a:p>
          <a:p>
            <a:pPr indent="-177800" lvl="1" marL="762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Close correlation with subarctic climatic type.</a:t>
            </a:r>
          </a:p>
          <a:p>
            <a:pPr indent="-177800" lvl="1" marL="762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Has perhaps simplest assemblage of plants.</a:t>
            </a:r>
          </a:p>
          <a:p>
            <a:pPr indent="-163688" lvl="2" marL="1143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Most trees are conifers, though in some places deciduous trees interrupt the coniferous cover.</a:t>
            </a:r>
          </a:p>
          <a:p>
            <a:pPr indent="-163688" lvl="2" marL="1143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Trees become spindlier, short, and openly spaced in north.</a:t>
            </a:r>
          </a:p>
          <a:p>
            <a:pPr indent="-163688" lvl="2" marL="1143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Bogs and swamps numerous because of permanently frozen subsoil and derangement of normal surface drainage from past glaciers.</a:t>
            </a:r>
          </a:p>
          <a:p>
            <a:pPr indent="-177800" lvl="1" marL="762000" marR="0" algn="l">
              <a:lnSpc>
                <a:spcPct val="108333"/>
              </a:lnSpc>
              <a:spcBef>
                <a:spcPts val="365"/>
              </a:spcBef>
              <a:spcAft>
                <a:spcPts val="0"/>
              </a:spcAft>
              <a:buClr>
                <a:srgbClr val="000000"/>
              </a:buClr>
              <a:buSzPts val="2000"/>
              <a:buChar char="○"/>
            </a:pPr>
            <a:r>
              <a:rPr lang="en-US" sz="2000">
                <a:solidFill>
                  <a:srgbClr val="000000"/>
                </a:solidFill>
                <a:latin typeface="Arial"/>
                <a:ea typeface="Arial"/>
                <a:cs typeface="Arial"/>
                <a:sym typeface="Arial"/>
              </a:rPr>
              <a:t>Faunal diversity limited because of limited food supply.</a:t>
            </a:r>
          </a:p>
          <a:p>
            <a:pPr indent="-163688" lvl="2" marL="1143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Populations of some species can fluctuate enormously in space of year or so.</a:t>
            </a:r>
          </a:p>
          <a:p>
            <a:pPr indent="-163688" lvl="2" marL="1143000" marR="0" algn="l">
              <a:lnSpc>
                <a:spcPct val="108593"/>
              </a:lnSpc>
              <a:spcBef>
                <a:spcPts val="323"/>
              </a:spcBef>
              <a:spcAft>
                <a:spcPts val="0"/>
              </a:spcAft>
              <a:buClr>
                <a:srgbClr val="000000"/>
              </a:buClr>
              <a:buSzPts val="1778"/>
              <a:buChar char="■"/>
            </a:pPr>
            <a:r>
              <a:rPr lang="en-US" sz="1777">
                <a:solidFill>
                  <a:srgbClr val="000000"/>
                </a:solidFill>
                <a:latin typeface="Arial"/>
                <a:ea typeface="Arial"/>
                <a:cs typeface="Arial"/>
                <a:sym typeface="Arial"/>
              </a:rPr>
              <a:t>Insects absent in winter but superabundant in brief summer.</a:t>
            </a: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pic>
        <p:nvPicPr>
          <p:cNvPr id="364" name="Shape 364"/>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65" name="Shape 36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Tundra</a:t>
            </a:r>
          </a:p>
        </p:txBody>
      </p:sp>
      <p:sp>
        <p:nvSpPr>
          <p:cNvPr id="366" name="Shape 366"/>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20133" lvl="1" marL="762000" marR="0" algn="l">
              <a:lnSpc>
                <a:spcPct val="119791"/>
              </a:lnSpc>
              <a:spcBef>
                <a:spcPts val="0"/>
              </a:spcBef>
              <a:spcAft>
                <a:spcPts val="0"/>
              </a:spcAft>
              <a:buClr>
                <a:srgbClr val="000000"/>
              </a:buClr>
              <a:buSzPts val="2667"/>
              <a:buChar char="○"/>
            </a:pPr>
            <a:r>
              <a:rPr lang="en-US" sz="2666">
                <a:solidFill>
                  <a:srgbClr val="000000"/>
                </a:solidFill>
                <a:latin typeface="Arial"/>
                <a:ea typeface="Arial"/>
                <a:cs typeface="Arial"/>
                <a:sym typeface="Arial"/>
              </a:rPr>
              <a:t>Distribution along northern edge of Northern Hemisphere continents.</a:t>
            </a:r>
          </a:p>
          <a:p>
            <a:pPr indent="-220133" lvl="1" marL="762000" marR="0" algn="l">
              <a:lnSpc>
                <a:spcPct val="119791"/>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Essentially a cold desert or grassland.</a:t>
            </a:r>
          </a:p>
          <a:p>
            <a:pPr indent="-220133" lvl="1" marL="762000" marR="0" algn="l">
              <a:lnSpc>
                <a:spcPct val="119791"/>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No trees, but considerable mixture of species (grasses, mosses, lichens, flowering herbs, and a scattering of low shrubs).</a:t>
            </a:r>
          </a:p>
          <a:p>
            <a:pPr indent="-220133" lvl="1" marL="762000" marR="0" algn="l">
              <a:lnSpc>
                <a:spcPct val="119791"/>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Dominant animal life consists of bird and insects during summer.</a:t>
            </a:r>
          </a:p>
          <a:p>
            <a:pPr indent="-191911" lvl="2" marL="1143000" marR="0" algn="l">
              <a:lnSpc>
                <a:spcPct val="120000"/>
              </a:lnSpc>
              <a:spcBef>
                <a:spcPts val="396"/>
              </a:spcBef>
              <a:spcAft>
                <a:spcPts val="0"/>
              </a:spcAft>
              <a:buClr>
                <a:srgbClr val="000000"/>
              </a:buClr>
              <a:buSzPts val="2222"/>
              <a:buChar char="■"/>
            </a:pPr>
            <a:r>
              <a:rPr lang="en-US" sz="2222">
                <a:solidFill>
                  <a:srgbClr val="000000"/>
                </a:solidFill>
                <a:latin typeface="Arial"/>
                <a:ea typeface="Arial"/>
                <a:cs typeface="Arial"/>
                <a:sym typeface="Arial"/>
              </a:rPr>
              <a:t>Few species of mammals and freshwater fishes and almost no reptiles or amphibians.</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pic>
        <p:nvPicPr>
          <p:cNvPr id="51" name="Shape 5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52" name="Shape 52"/>
          <p:cNvSpPr txBox="1"/>
          <p:nvPr>
            <p:ph type="title"/>
          </p:nvPr>
        </p:nvSpPr>
        <p:spPr>
          <a:xfrm>
            <a:off x="914400" y="914400"/>
            <a:ext cx="8507575" cy="1632241"/>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Migration/Dispersal</a:t>
            </a:r>
            <a:br>
              <a:rPr b="1" i="1" lang="en-US" sz="4888">
                <a:solidFill>
                  <a:srgbClr val="3333CC"/>
                </a:solidFill>
                <a:latin typeface="Arial"/>
                <a:ea typeface="Arial"/>
                <a:cs typeface="Arial"/>
                <a:sym typeface="Arial"/>
              </a:rPr>
            </a:br>
            <a:r>
              <a:rPr lang="en-US" sz="4000">
                <a:solidFill>
                  <a:srgbClr val="3333CC"/>
                </a:solidFill>
                <a:latin typeface="Arial"/>
                <a:ea typeface="Arial"/>
                <a:cs typeface="Arial"/>
                <a:sym typeface="Arial"/>
              </a:rPr>
              <a:t>Example: Cattle Egrets</a:t>
            </a:r>
          </a:p>
        </p:txBody>
      </p:sp>
      <p:pic>
        <p:nvPicPr>
          <p:cNvPr id="53" name="Shape 53"/>
          <p:cNvPicPr preferRelativeResize="0"/>
          <p:nvPr/>
        </p:nvPicPr>
        <p:blipFill>
          <a:blip r:embed="rId4">
            <a:alphaModFix/>
          </a:blip>
          <a:stretch>
            <a:fillRect/>
          </a:stretch>
        </p:blipFill>
        <p:spPr>
          <a:xfrm>
            <a:off x="719650" y="2360075"/>
            <a:ext cx="7302500" cy="522815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pic>
        <p:nvPicPr>
          <p:cNvPr id="371" name="Shape 371"/>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72" name="Shape 372"/>
          <p:cNvSpPr txBox="1"/>
          <p:nvPr>
            <p:ph type="title"/>
          </p:nvPr>
        </p:nvSpPr>
        <p:spPr>
          <a:xfrm>
            <a:off x="864300" y="1067150"/>
            <a:ext cx="8507700" cy="931800"/>
          </a:xfrm>
          <a:prstGeom prst="rect">
            <a:avLst/>
          </a:prstGeom>
          <a:noFill/>
          <a:ln>
            <a:noFill/>
          </a:ln>
        </p:spPr>
        <p:txBody>
          <a:bodyPr anchorCtr="0" anchor="ctr" bIns="38100" lIns="38100" rIns="38100" wrap="square" tIns="38100">
            <a:noAutofit/>
          </a:bodyPr>
          <a:lstStyle/>
          <a:p>
            <a:pPr indent="0" lvl="0" marL="0" marR="0" rtl="0" algn="ctr">
              <a:lnSpc>
                <a:spcPct val="119886"/>
              </a:lnSpc>
              <a:spcBef>
                <a:spcPts val="0"/>
              </a:spcBef>
              <a:spcAft>
                <a:spcPts val="0"/>
              </a:spcAft>
              <a:buNone/>
            </a:pPr>
            <a:r>
              <a:rPr b="1" i="1" lang="en-US" sz="4888">
                <a:solidFill>
                  <a:srgbClr val="3333CC"/>
                </a:solidFill>
                <a:latin typeface="Arial"/>
                <a:ea typeface="Arial"/>
                <a:cs typeface="Arial"/>
                <a:sym typeface="Arial"/>
              </a:rPr>
              <a:t>Tundra</a:t>
            </a:r>
          </a:p>
        </p:txBody>
      </p:sp>
      <p:pic>
        <p:nvPicPr>
          <p:cNvPr id="373" name="Shape 373"/>
          <p:cNvPicPr preferRelativeResize="0"/>
          <p:nvPr/>
        </p:nvPicPr>
        <p:blipFill>
          <a:blip r:embed="rId4">
            <a:alphaModFix/>
          </a:blip>
          <a:stretch>
            <a:fillRect/>
          </a:stretch>
        </p:blipFill>
        <p:spPr>
          <a:xfrm>
            <a:off x="918525" y="1717775"/>
            <a:ext cx="7793675" cy="585797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pic>
        <p:nvPicPr>
          <p:cNvPr id="378" name="Shape 37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79" name="Shape 379"/>
          <p:cNvSpPr txBox="1"/>
          <p:nvPr>
            <p:ph type="title"/>
          </p:nvPr>
        </p:nvSpPr>
        <p:spPr>
          <a:xfrm>
            <a:off x="126725" y="1025150"/>
            <a:ext cx="9885300" cy="792900"/>
          </a:xfrm>
          <a:prstGeom prst="rect">
            <a:avLst/>
          </a:prstGeom>
          <a:noFill/>
          <a:ln>
            <a:noFill/>
          </a:ln>
        </p:spPr>
        <p:txBody>
          <a:bodyPr anchorCtr="0" anchor="ctr" bIns="38100" lIns="38100" rIns="38100" wrap="square" tIns="38100">
            <a:noAutofit/>
          </a:bodyPr>
          <a:lstStyle/>
          <a:p>
            <a:pPr indent="0" lvl="0" marL="0" marR="0" algn="ctr">
              <a:lnSpc>
                <a:spcPct val="120000"/>
              </a:lnSpc>
              <a:spcBef>
                <a:spcPts val="0"/>
              </a:spcBef>
              <a:spcAft>
                <a:spcPts val="0"/>
              </a:spcAft>
              <a:buNone/>
            </a:pPr>
            <a:r>
              <a:rPr b="1" i="1" lang="en-US" sz="3000">
                <a:solidFill>
                  <a:srgbClr val="3333CC"/>
                </a:solidFill>
              </a:rPr>
              <a:t>Climate</a:t>
            </a:r>
            <a:r>
              <a:rPr b="1" i="1" lang="en-US" sz="3000">
                <a:solidFill>
                  <a:srgbClr val="3333CC"/>
                </a:solidFill>
                <a:latin typeface="Arial"/>
                <a:ea typeface="Arial"/>
                <a:cs typeface="Arial"/>
                <a:sym typeface="Arial"/>
              </a:rPr>
              <a:t> Modification of Natural Distribution Patterns</a:t>
            </a:r>
          </a:p>
        </p:txBody>
      </p:sp>
      <p:sp>
        <p:nvSpPr>
          <p:cNvPr id="380" name="Shape 380"/>
          <p:cNvSpPr txBox="1"/>
          <p:nvPr>
            <p:ph idx="1" type="body"/>
          </p:nvPr>
        </p:nvSpPr>
        <p:spPr>
          <a:xfrm>
            <a:off x="126725" y="1624800"/>
            <a:ext cx="9963300" cy="4207200"/>
          </a:xfrm>
          <a:prstGeom prst="rect">
            <a:avLst/>
          </a:prstGeom>
          <a:noFill/>
          <a:ln>
            <a:noFill/>
          </a:ln>
        </p:spPr>
        <p:txBody>
          <a:bodyPr anchorCtr="0" anchor="t" bIns="38100" lIns="38100" rIns="38100" wrap="square" tIns="38100">
            <a:noAutofit/>
          </a:bodyPr>
          <a:lstStyle/>
          <a:p>
            <a:pPr indent="-203200" lvl="0" marL="381000" marR="0" algn="l">
              <a:lnSpc>
                <a:spcPct val="119921"/>
              </a:lnSpc>
              <a:spcBef>
                <a:spcPts val="0"/>
              </a:spcBef>
              <a:spcAft>
                <a:spcPts val="0"/>
              </a:spcAft>
              <a:buClr>
                <a:srgbClr val="000000"/>
              </a:buClr>
              <a:buSzPts val="2400"/>
              <a:buChar char="●"/>
            </a:pPr>
            <a:r>
              <a:rPr lang="en-US" sz="2400"/>
              <a:t>Rainfall</a:t>
            </a:r>
          </a:p>
          <a:p>
            <a:pPr indent="-203200" lvl="0" marL="381000" marR="0" algn="l">
              <a:lnSpc>
                <a:spcPct val="119921"/>
              </a:lnSpc>
              <a:spcBef>
                <a:spcPts val="635"/>
              </a:spcBef>
              <a:spcAft>
                <a:spcPts val="0"/>
              </a:spcAft>
              <a:buClr>
                <a:srgbClr val="000000"/>
              </a:buClr>
              <a:buSzPts val="2400"/>
              <a:buChar char="●"/>
            </a:pPr>
            <a:r>
              <a:rPr lang="en-US" sz="2400"/>
              <a:t>Temperature</a:t>
            </a:r>
          </a:p>
          <a:p>
            <a:pPr indent="-69850" lvl="0" marL="0" rtl="0">
              <a:spcBef>
                <a:spcPts val="0"/>
              </a:spcBef>
              <a:buSzPts val="1100"/>
              <a:buNone/>
            </a:pPr>
            <a:r>
              <a:rPr lang="en-US" sz="1200"/>
              <a:t>By Alister Doyle</a:t>
            </a:r>
          </a:p>
          <a:p>
            <a:pPr indent="-69850" lvl="0" marL="0" rtl="0">
              <a:spcBef>
                <a:spcPts val="0"/>
              </a:spcBef>
              <a:buSzPts val="1100"/>
              <a:buNone/>
            </a:pPr>
            <a:r>
              <a:rPr lang="en-US"/>
              <a:t>BONN, Germany (Reuters) - </a:t>
            </a:r>
            <a:r>
              <a:rPr b="1" lang="en-US"/>
              <a:t>Rising greenhouse gases have boosted rainfall in the Sahel region of Africa, easing droughts </a:t>
            </a:r>
            <a:r>
              <a:rPr lang="en-US"/>
              <a:t>that killed 100,000 people in the 1970s and 1980s, in a rare positive effect of climate change, a study said on Monday.</a:t>
            </a:r>
          </a:p>
          <a:p>
            <a:pPr indent="-69850" lvl="0" marL="0" rtl="0">
              <a:spcBef>
                <a:spcPts val="0"/>
              </a:spcBef>
              <a:buSzPts val="1100"/>
              <a:buNone/>
            </a:pPr>
            <a:r>
              <a:rPr lang="en-US"/>
              <a:t>The report adds to debate about the causes of a greening of the Sahel region, south of the Sahara Desert from Senegal to Sudan. It said a continued rise in greenhouse gas emissions was likely to help more rainfall in the region in future.</a:t>
            </a:r>
          </a:p>
          <a:p>
            <a:pPr indent="-69850" lvl="0" marL="0" rtl="0">
              <a:spcBef>
                <a:spcPts val="0"/>
              </a:spcBef>
              <a:buSzPts val="1100"/>
              <a:buNone/>
            </a:pPr>
            <a:r>
              <a:rPr lang="en-US"/>
              <a:t>"Amounts of rainfall have recovered substantially," said Rowan Sutton, a professor at the National Centre for Atmospheric Science at Britain's Reading University and co-author of the study in the journal Nature Climate Change.</a:t>
            </a:r>
          </a:p>
          <a:p>
            <a:pPr indent="-69850" lvl="0" marL="0" rtl="0">
              <a:spcBef>
                <a:spcPts val="0"/>
              </a:spcBef>
              <a:buSzPts val="1100"/>
              <a:buNone/>
            </a:pPr>
            <a:r>
              <a:rPr b="1" lang="en-US"/>
              <a:t>"And it was a surprise that the increase in greenhouse gases appears to have been the dominant factor," </a:t>
            </a:r>
            <a:r>
              <a:rPr lang="en-US"/>
              <a:t>he told Reuters. Sahel summer rainfall was 0.3 mm (0.01 inch) a day higher from 1996-2011 than the drought period of 1964-93.</a:t>
            </a:r>
          </a:p>
          <a:p>
            <a:pPr indent="-69850" lvl="0" marL="0" rtl="0">
              <a:spcBef>
                <a:spcPts val="0"/>
              </a:spcBef>
              <a:buSzPts val="1100"/>
              <a:buNone/>
            </a:pPr>
            <a:r>
              <a:rPr lang="en-US"/>
              <a:t>The scientists, using a supercomputer climate simulator, said heat-trapping emissions accounted for three-quarters of the recovery in rainfall, rather than other suggested factors such as changes in sea temperature or acid rain air pollution.</a:t>
            </a:r>
          </a:p>
          <a:p>
            <a:pPr indent="-69850" lvl="0" marL="0" rtl="0">
              <a:spcBef>
                <a:spcPts val="0"/>
              </a:spcBef>
              <a:buSzPts val="1100"/>
              <a:buNone/>
            </a:pPr>
            <a:r>
              <a:rPr lang="en-US"/>
              <a:t>Warming by greenhouse gases means that air can hold more moisture, bringing more rains, and can shift winds, influencing the pattern of the monsoon. Acute droughts have caused famine in the region, mainly in the 1970s and 1980s.</a:t>
            </a:r>
          </a:p>
          <a:p>
            <a:pPr indent="-69850" lvl="0" marL="0" rtl="0">
              <a:spcBef>
                <a:spcPts val="0"/>
              </a:spcBef>
              <a:buSzPts val="1100"/>
              <a:buNone/>
            </a:pPr>
            <a:r>
              <a:rPr lang="en-US"/>
              <a:t>Sutton cautioned that the change in rainfall was only local and that many parts of Africa face mounting problems from warming, ranging from desertification and floods to rising sea levels.</a:t>
            </a:r>
          </a:p>
          <a:p>
            <a:pPr indent="-69850" lvl="0" marL="0" rtl="0">
              <a:spcBef>
                <a:spcPts val="0"/>
              </a:spcBef>
              <a:buSzPts val="1100"/>
              <a:buNone/>
            </a:pPr>
            <a:r>
              <a:rPr lang="en-US"/>
              <a:t>"It would be naïve to conclude that this is a good thing for Africa," he said. "And in future, there are other effects – the rise in temperatures can be detrimental to crops."</a:t>
            </a:r>
          </a:p>
          <a:p>
            <a:pPr indent="-69850" lvl="0" marL="0" rtl="0">
              <a:spcBef>
                <a:spcPts val="0"/>
              </a:spcBef>
              <a:buSzPts val="1100"/>
              <a:buNone/>
            </a:pPr>
            <a:r>
              <a:rPr b="1" lang="en-US"/>
              <a:t>Still, the scientists wrote that models indicated that a projected continued rise in greenhouse gas emissions "is favourable for sustaining, and potentially amplifying, the recovery of Sahel rainfall."</a:t>
            </a:r>
          </a:p>
          <a:p>
            <a:pPr indent="-69850" lvl="0" marL="0" rtl="0">
              <a:spcBef>
                <a:spcPts val="0"/>
              </a:spcBef>
              <a:buSzPts val="1100"/>
              <a:buNone/>
            </a:pPr>
            <a:r>
              <a:rPr lang="en-US"/>
              <a:t>Separately, the Stockholm Resilience Centre says </a:t>
            </a:r>
            <a:r>
              <a:rPr b="1" lang="en-US"/>
              <a:t>a greening of the Sahel is also caused by changes in farming. "Farmers have actively managed their land in ways that have enhanced its productivity," </a:t>
            </a:r>
            <a:r>
              <a:rPr lang="en-US"/>
              <a:t>it says.</a:t>
            </a:r>
          </a:p>
          <a:p>
            <a:pPr indent="-69850" lvl="0" marL="0" rtl="0">
              <a:spcBef>
                <a:spcPts val="0"/>
              </a:spcBef>
              <a:buSzPts val="1100"/>
              <a:buNone/>
            </a:pPr>
            <a:r>
              <a:rPr lang="en-US"/>
              <a:t>Almost 200 nations are meeting in Bonn this week to work on a deal to limit climate change that is due to be agreed in Paris in December.</a:t>
            </a: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pic>
        <p:nvPicPr>
          <p:cNvPr id="385" name="Shape 385"/>
          <p:cNvPicPr preferRelativeResize="0"/>
          <p:nvPr/>
        </p:nvPicPr>
        <p:blipFill>
          <a:blip r:embed="rId3">
            <a:alphaModFix/>
          </a:blip>
          <a:stretch>
            <a:fillRect/>
          </a:stretch>
        </p:blipFill>
        <p:spPr>
          <a:xfrm>
            <a:off x="285750" y="95250"/>
            <a:ext cx="9450901" cy="931325"/>
          </a:xfrm>
          <a:prstGeom prst="rect">
            <a:avLst/>
          </a:prstGeom>
          <a:noFill/>
          <a:ln>
            <a:noFill/>
          </a:ln>
        </p:spPr>
      </p:pic>
      <p:sp>
        <p:nvSpPr>
          <p:cNvPr id="386" name="Shape 386"/>
          <p:cNvSpPr txBox="1"/>
          <p:nvPr>
            <p:ph type="title"/>
          </p:nvPr>
        </p:nvSpPr>
        <p:spPr>
          <a:xfrm>
            <a:off x="878400" y="1329950"/>
            <a:ext cx="8507700" cy="1633500"/>
          </a:xfrm>
          <a:prstGeom prst="rect">
            <a:avLst/>
          </a:prstGeom>
          <a:noFill/>
          <a:ln>
            <a:noFill/>
          </a:ln>
        </p:spPr>
        <p:txBody>
          <a:bodyPr anchorCtr="0" anchor="ctr" bIns="38100" lIns="38100" rIns="38100" wrap="square" tIns="38100">
            <a:noAutofit/>
          </a:bodyPr>
          <a:lstStyle/>
          <a:p>
            <a:pPr indent="0" lvl="0" marL="0" marR="0" rtl="0" algn="ctr">
              <a:lnSpc>
                <a:spcPct val="120000"/>
              </a:lnSpc>
              <a:spcBef>
                <a:spcPts val="0"/>
              </a:spcBef>
              <a:spcAft>
                <a:spcPts val="0"/>
              </a:spcAft>
              <a:buNone/>
            </a:pPr>
            <a:r>
              <a:rPr b="1" i="1" lang="en-US" sz="4444">
                <a:solidFill>
                  <a:srgbClr val="3333CC"/>
                </a:solidFill>
                <a:latin typeface="Arial"/>
                <a:ea typeface="Arial"/>
                <a:cs typeface="Arial"/>
                <a:sym typeface="Arial"/>
              </a:rPr>
              <a:t>Human Modification of Natural Distribution Patterns</a:t>
            </a:r>
          </a:p>
        </p:txBody>
      </p:sp>
      <p:sp>
        <p:nvSpPr>
          <p:cNvPr id="387" name="Shape 387"/>
          <p:cNvSpPr txBox="1"/>
          <p:nvPr>
            <p:ph idx="1" type="body"/>
          </p:nvPr>
        </p:nvSpPr>
        <p:spPr>
          <a:xfrm>
            <a:off x="627925" y="2591150"/>
            <a:ext cx="8743800" cy="4207200"/>
          </a:xfrm>
          <a:prstGeom prst="rect">
            <a:avLst/>
          </a:prstGeom>
          <a:noFill/>
          <a:ln>
            <a:noFill/>
          </a:ln>
        </p:spPr>
        <p:txBody>
          <a:bodyPr anchorCtr="0" anchor="t" bIns="38100" lIns="38100" rIns="38100" wrap="square" tIns="38100">
            <a:noAutofit/>
          </a:bodyPr>
          <a:lstStyle/>
          <a:p>
            <a:pPr indent="-276578" lvl="0" marL="381000" marR="0" rtl="0" algn="l">
              <a:lnSpc>
                <a:spcPct val="119921"/>
              </a:lnSpc>
              <a:spcBef>
                <a:spcPts val="0"/>
              </a:spcBef>
              <a:spcAft>
                <a:spcPts val="0"/>
              </a:spcAft>
              <a:buClr>
                <a:srgbClr val="000000"/>
              </a:buClr>
              <a:buSzPts val="3556"/>
              <a:buChar char="●"/>
            </a:pPr>
            <a:r>
              <a:rPr lang="en-US" sz="3555">
                <a:solidFill>
                  <a:srgbClr val="000000"/>
                </a:solidFill>
                <a:latin typeface="Arial"/>
                <a:ea typeface="Arial"/>
                <a:cs typeface="Arial"/>
                <a:sym typeface="Arial"/>
              </a:rPr>
              <a:t>Removing Organisms</a:t>
            </a:r>
          </a:p>
          <a:p>
            <a:pPr indent="-276578" lvl="0" marL="381000" marR="0" rtl="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Modifying Habitat</a:t>
            </a:r>
          </a:p>
          <a:p>
            <a:pPr indent="-276578" lvl="0" marL="381000" marR="0" rtl="0" algn="l">
              <a:lnSpc>
                <a:spcPct val="119921"/>
              </a:lnSpc>
              <a:spcBef>
                <a:spcPts val="635"/>
              </a:spcBef>
              <a:spcAft>
                <a:spcPts val="0"/>
              </a:spcAft>
              <a:buClr>
                <a:srgbClr val="000000"/>
              </a:buClr>
              <a:buSzPts val="3556"/>
              <a:buChar char="●"/>
            </a:pPr>
            <a:r>
              <a:rPr lang="en-US" sz="3555">
                <a:solidFill>
                  <a:srgbClr val="000000"/>
                </a:solidFill>
                <a:latin typeface="Arial"/>
                <a:ea typeface="Arial"/>
                <a:cs typeface="Arial"/>
                <a:sym typeface="Arial"/>
              </a:rPr>
              <a:t>Introducing Species to New Habitats</a:t>
            </a: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pic>
        <p:nvPicPr>
          <p:cNvPr id="392" name="Shape 392"/>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393" name="Shape 393"/>
          <p:cNvSpPr txBox="1"/>
          <p:nvPr>
            <p:ph type="title"/>
          </p:nvPr>
        </p:nvSpPr>
        <p:spPr>
          <a:xfrm>
            <a:off x="864300" y="1067150"/>
            <a:ext cx="892562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Tropical Rain Forest Removal</a:t>
            </a:r>
          </a:p>
        </p:txBody>
      </p:sp>
      <p:pic>
        <p:nvPicPr>
          <p:cNvPr id="394" name="Shape 394"/>
          <p:cNvPicPr preferRelativeResize="0"/>
          <p:nvPr/>
        </p:nvPicPr>
        <p:blipFill>
          <a:blip r:embed="rId4">
            <a:alphaModFix/>
          </a:blip>
          <a:stretch>
            <a:fillRect/>
          </a:stretch>
        </p:blipFill>
        <p:spPr>
          <a:xfrm>
            <a:off x="1555750" y="1883825"/>
            <a:ext cx="8159750" cy="5693825"/>
          </a:xfrm>
          <a:prstGeom prst="rect">
            <a:avLst/>
          </a:prstGeom>
          <a:noFill/>
          <a:ln>
            <a:noFill/>
          </a:ln>
        </p:spPr>
      </p:pic>
      <p:sp>
        <p:nvSpPr>
          <p:cNvPr id="395" name="Shape 395"/>
          <p:cNvSpPr txBox="1"/>
          <p:nvPr/>
        </p:nvSpPr>
        <p:spPr>
          <a:xfrm>
            <a:off x="158750" y="7064375"/>
            <a:ext cx="1416750" cy="381350"/>
          </a:xfrm>
          <a:prstGeom prst="rect">
            <a:avLst/>
          </a:prstGeom>
          <a:noFill/>
          <a:ln>
            <a:noFill/>
          </a:ln>
        </p:spPr>
        <p:txBody>
          <a:bodyPr anchorCtr="0" anchor="t" bIns="38100" lIns="38100" rIns="38100" wrap="square" tIns="38100">
            <a:noAutofit/>
          </a:bodyPr>
          <a:lstStyle/>
          <a:p>
            <a:pPr indent="0" lvl="0" marL="0" marR="0" algn="l">
              <a:lnSpc>
                <a:spcPct val="120138"/>
              </a:lnSpc>
              <a:spcBef>
                <a:spcPts val="0"/>
              </a:spcBef>
              <a:spcAft>
                <a:spcPts val="0"/>
              </a:spcAft>
              <a:buNone/>
            </a:pPr>
            <a:r>
              <a:rPr lang="en-US" sz="2000">
                <a:solidFill>
                  <a:srgbClr val="000000"/>
                </a:solidFill>
                <a:latin typeface="Arial"/>
                <a:ea typeface="Arial"/>
                <a:cs typeface="Arial"/>
                <a:sym typeface="Arial"/>
              </a:rPr>
              <a:t>Figure 11-C</a:t>
            </a: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pic>
        <p:nvPicPr>
          <p:cNvPr id="400" name="Shape 400"/>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401" name="Shape 401"/>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Degradation</a:t>
            </a:r>
          </a:p>
        </p:txBody>
      </p:sp>
      <p:sp>
        <p:nvSpPr>
          <p:cNvPr id="402" name="Shape 402"/>
          <p:cNvSpPr txBox="1"/>
          <p:nvPr>
            <p:ph idx="1" type="body"/>
          </p:nvPr>
        </p:nvSpPr>
        <p:spPr>
          <a:xfrm>
            <a:off x="627925" y="1913800"/>
            <a:ext cx="8743950" cy="4884550"/>
          </a:xfrm>
          <a:prstGeom prst="rect">
            <a:avLst/>
          </a:prstGeom>
          <a:noFill/>
          <a:ln>
            <a:noFill/>
          </a:ln>
        </p:spPr>
        <p:txBody>
          <a:bodyPr anchorCtr="0" anchor="t" bIns="38100" lIns="38100" rIns="38100" wrap="square" tIns="38100">
            <a:noAutofit/>
          </a:bodyPr>
          <a:lstStyle/>
          <a:p>
            <a:pPr indent="-248355" lvl="0" marL="381000" marR="0" algn="l">
              <a:lnSpc>
                <a:spcPct val="120089"/>
              </a:lnSpc>
              <a:spcBef>
                <a:spcPts val="0"/>
              </a:spcBef>
              <a:spcAft>
                <a:spcPts val="0"/>
              </a:spcAft>
              <a:buClr>
                <a:srgbClr val="000000"/>
              </a:buClr>
              <a:buSzPts val="3111"/>
              <a:buChar char="●"/>
            </a:pPr>
            <a:r>
              <a:rPr lang="en-US" sz="3111">
                <a:solidFill>
                  <a:srgbClr val="000000"/>
                </a:solidFill>
                <a:latin typeface="Arial"/>
                <a:ea typeface="Arial"/>
                <a:cs typeface="Arial"/>
                <a:sym typeface="Arial"/>
              </a:rPr>
              <a:t>One of Earth’s most serious environmental problems, as of last decade or so.</a:t>
            </a:r>
          </a:p>
          <a:p>
            <a:pPr indent="-220133" lvl="1" marL="762000" marR="0" algn="l">
              <a:lnSpc>
                <a:spcPct val="120089"/>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Rate of deforestation = 51 acres (21 hectares) per minute.</a:t>
            </a:r>
          </a:p>
          <a:p>
            <a:pPr indent="-220133" lvl="1" marL="762000" marR="0" algn="l">
              <a:lnSpc>
                <a:spcPct val="120089"/>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More than half of original African rainforest is now gone, about 45% of Asia’s, and close to 40% of Latin America’s.</a:t>
            </a:r>
          </a:p>
          <a:p>
            <a:pPr indent="-220133" lvl="1" marL="762000" marR="0" algn="l">
              <a:lnSpc>
                <a:spcPct val="120089"/>
              </a:lnSpc>
              <a:spcBef>
                <a:spcPts val="479"/>
              </a:spcBef>
              <a:spcAft>
                <a:spcPts val="0"/>
              </a:spcAft>
              <a:buClr>
                <a:srgbClr val="000000"/>
              </a:buClr>
              <a:buSzPts val="2667"/>
              <a:buChar char="○"/>
            </a:pPr>
            <a:r>
              <a:rPr lang="en-US" sz="2666">
                <a:solidFill>
                  <a:srgbClr val="000000"/>
                </a:solidFill>
                <a:latin typeface="Arial"/>
                <a:ea typeface="Arial"/>
                <a:cs typeface="Arial"/>
                <a:sym typeface="Arial"/>
              </a:rPr>
              <a:t>Why was the greenbelt alliance formed?</a:t>
            </a: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pic>
        <p:nvPicPr>
          <p:cNvPr id="407" name="Shape 407"/>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408" name="Shape 408"/>
          <p:cNvSpPr txBox="1"/>
          <p:nvPr>
            <p:ph type="title"/>
          </p:nvPr>
        </p:nvSpPr>
        <p:spPr>
          <a:xfrm>
            <a:off x="102300" y="1067150"/>
            <a:ext cx="10031575" cy="1018100"/>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Central American Deforestation</a:t>
            </a:r>
          </a:p>
        </p:txBody>
      </p:sp>
      <p:pic>
        <p:nvPicPr>
          <p:cNvPr id="409" name="Shape 409"/>
          <p:cNvPicPr preferRelativeResize="0"/>
          <p:nvPr/>
        </p:nvPicPr>
        <p:blipFill>
          <a:blip r:embed="rId4">
            <a:alphaModFix/>
          </a:blip>
          <a:stretch>
            <a:fillRect/>
          </a:stretch>
        </p:blipFill>
        <p:spPr>
          <a:xfrm>
            <a:off x="1545150" y="2021400"/>
            <a:ext cx="7418900" cy="5566825"/>
          </a:xfrm>
          <a:prstGeom prst="rect">
            <a:avLst/>
          </a:prstGeom>
          <a:noFill/>
          <a:ln>
            <a:noFill/>
          </a:ln>
        </p:spPr>
      </p:pic>
      <p:sp>
        <p:nvSpPr>
          <p:cNvPr id="410" name="Shape 410"/>
          <p:cNvSpPr txBox="1"/>
          <p:nvPr/>
        </p:nvSpPr>
        <p:spPr>
          <a:xfrm>
            <a:off x="155200" y="6983225"/>
            <a:ext cx="1402625" cy="381350"/>
          </a:xfrm>
          <a:prstGeom prst="rect">
            <a:avLst/>
          </a:prstGeom>
          <a:noFill/>
          <a:ln>
            <a:noFill/>
          </a:ln>
        </p:spPr>
        <p:txBody>
          <a:bodyPr anchorCtr="0" anchor="t" bIns="38100" lIns="38100" rIns="38100" wrap="square" tIns="38100">
            <a:noAutofit/>
          </a:bodyPr>
          <a:lstStyle/>
          <a:p>
            <a:pPr indent="0" lvl="0" marL="0" marR="0" algn="l">
              <a:lnSpc>
                <a:spcPct val="120138"/>
              </a:lnSpc>
              <a:spcBef>
                <a:spcPts val="0"/>
              </a:spcBef>
              <a:spcAft>
                <a:spcPts val="0"/>
              </a:spcAft>
              <a:buNone/>
            </a:pPr>
            <a:r>
              <a:rPr lang="en-US" sz="2000">
                <a:solidFill>
                  <a:srgbClr val="000000"/>
                </a:solidFill>
                <a:latin typeface="Arial"/>
                <a:ea typeface="Arial"/>
                <a:cs typeface="Arial"/>
                <a:sym typeface="Arial"/>
              </a:rPr>
              <a:t>Figure 11-B</a:t>
            </a: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4" name="Shape 414"/>
        <p:cNvGrpSpPr/>
        <p:nvPr/>
      </p:nvGrpSpPr>
      <p:grpSpPr>
        <a:xfrm>
          <a:off x="0" y="0"/>
          <a:ext cx="0" cy="0"/>
          <a:chOff x="0" y="0"/>
          <a:chExt cx="0" cy="0"/>
        </a:xfrm>
      </p:grpSpPr>
      <p:sp>
        <p:nvSpPr>
          <p:cNvPr id="415" name="Shape 415"/>
          <p:cNvSpPr txBox="1"/>
          <p:nvPr/>
        </p:nvSpPr>
        <p:spPr>
          <a:xfrm>
            <a:off x="0" y="1126575"/>
            <a:ext cx="5961300" cy="3098100"/>
          </a:xfrm>
          <a:prstGeom prst="rect">
            <a:avLst/>
          </a:prstGeom>
          <a:noFill/>
          <a:ln>
            <a:noFill/>
          </a:ln>
        </p:spPr>
        <p:txBody>
          <a:bodyPr anchorCtr="0" anchor="ctr" bIns="91425" lIns="91425" rIns="91425" wrap="square" tIns="91425">
            <a:noAutofit/>
          </a:bodyPr>
          <a:lstStyle/>
          <a:p>
            <a:pPr indent="0" lvl="0" marL="0" rtl="0">
              <a:spcBef>
                <a:spcPts val="0"/>
              </a:spcBef>
              <a:buNone/>
            </a:pPr>
            <a:r>
              <a:rPr lang="en-US" sz="3000" u="sng">
                <a:solidFill>
                  <a:schemeClr val="hlink"/>
                </a:solidFill>
                <a:hlinkClick r:id="rId3"/>
              </a:rPr>
              <a:t>http://www.ancienttreearchive.org/</a:t>
            </a:r>
          </a:p>
          <a:p>
            <a:pPr indent="0" lvl="0" marL="0" rtl="0">
              <a:spcBef>
                <a:spcPts val="0"/>
              </a:spcBef>
              <a:buNone/>
            </a:pPr>
            <a:r>
              <a:rPr lang="en-US" sz="3000">
                <a:solidFill>
                  <a:schemeClr val="dk1"/>
                </a:solidFill>
              </a:rPr>
              <a:t>Plant them as clones.</a:t>
            </a:r>
          </a:p>
          <a:p>
            <a:pPr indent="0" lvl="0" marL="0" rtl="0">
              <a:spcBef>
                <a:spcPts val="0"/>
              </a:spcBef>
              <a:buNone/>
            </a:pPr>
            <a:r>
              <a:rPr lang="en-US" sz="3000" u="sng">
                <a:solidFill>
                  <a:schemeClr val="hlink"/>
                </a:solidFill>
                <a:hlinkClick r:id="rId4"/>
              </a:rPr>
              <a:t>http://vimeo.com/54411080</a:t>
            </a:r>
            <a:r>
              <a:rPr lang="en-US" sz="3000">
                <a:solidFill>
                  <a:schemeClr val="dk1"/>
                </a:solidFill>
              </a:rPr>
              <a:t> </a:t>
            </a:r>
          </a:p>
          <a:p>
            <a:pPr indent="0" lvl="0" marL="0" rtl="0">
              <a:spcBef>
                <a:spcPts val="0"/>
              </a:spcBef>
              <a:buNone/>
            </a:pPr>
            <a:r>
              <a:rPr lang="en-US" sz="3000">
                <a:solidFill>
                  <a:schemeClr val="dk1"/>
                </a:solidFill>
              </a:rPr>
              <a:t>Why?</a:t>
            </a:r>
          </a:p>
        </p:txBody>
      </p:sp>
      <p:sp>
        <p:nvSpPr>
          <p:cNvPr id="416" name="Shape 416"/>
          <p:cNvSpPr txBox="1"/>
          <p:nvPr/>
        </p:nvSpPr>
        <p:spPr>
          <a:xfrm>
            <a:off x="187750" y="250350"/>
            <a:ext cx="6759300" cy="1298700"/>
          </a:xfrm>
          <a:prstGeom prst="rect">
            <a:avLst/>
          </a:prstGeom>
          <a:noFill/>
          <a:ln>
            <a:noFill/>
          </a:ln>
        </p:spPr>
        <p:txBody>
          <a:bodyPr anchorCtr="0" anchor="t" bIns="91425" lIns="91425" rIns="91425" wrap="square" tIns="91425">
            <a:noAutofit/>
          </a:bodyPr>
          <a:lstStyle/>
          <a:p>
            <a:pPr indent="0" lvl="0" marL="0">
              <a:spcBef>
                <a:spcPts val="0"/>
              </a:spcBef>
              <a:buNone/>
            </a:pPr>
            <a:r>
              <a:rPr lang="en-US" sz="3600"/>
              <a:t>Essay portion on Cloning Trees</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 name="Shape 57"/>
        <p:cNvGrpSpPr/>
        <p:nvPr/>
      </p:nvGrpSpPr>
      <p:grpSpPr>
        <a:xfrm>
          <a:off x="0" y="0"/>
          <a:ext cx="0" cy="0"/>
          <a:chOff x="0" y="0"/>
          <a:chExt cx="0" cy="0"/>
        </a:xfrm>
      </p:grpSpPr>
      <p:pic>
        <p:nvPicPr>
          <p:cNvPr id="58" name="Shape 58"/>
          <p:cNvPicPr preferRelativeResize="0"/>
          <p:nvPr/>
        </p:nvPicPr>
        <p:blipFill>
          <a:blip r:embed="rId3">
            <a:alphaModFix/>
          </a:blip>
          <a:stretch>
            <a:fillRect/>
          </a:stretch>
        </p:blipFill>
        <p:spPr>
          <a:xfrm>
            <a:off x="285750" y="95250"/>
            <a:ext cx="9450900" cy="931325"/>
          </a:xfrm>
          <a:prstGeom prst="rect">
            <a:avLst/>
          </a:prstGeom>
          <a:noFill/>
          <a:ln>
            <a:noFill/>
          </a:ln>
        </p:spPr>
      </p:pic>
      <p:sp>
        <p:nvSpPr>
          <p:cNvPr id="59" name="Shape 59"/>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Cattle Egret Expansion</a:t>
            </a:r>
          </a:p>
        </p:txBody>
      </p:sp>
      <p:pic>
        <p:nvPicPr>
          <p:cNvPr id="60" name="Shape 60"/>
          <p:cNvPicPr preferRelativeResize="0"/>
          <p:nvPr/>
        </p:nvPicPr>
        <p:blipFill>
          <a:blip r:embed="rId4">
            <a:alphaModFix/>
          </a:blip>
          <a:stretch>
            <a:fillRect/>
          </a:stretch>
        </p:blipFill>
        <p:spPr>
          <a:xfrm>
            <a:off x="0" y="1848925"/>
            <a:ext cx="10172825" cy="4714175"/>
          </a:xfrm>
          <a:prstGeom prst="rect">
            <a:avLst/>
          </a:prstGeom>
          <a:noFill/>
          <a:ln>
            <a:noFill/>
          </a:ln>
        </p:spPr>
      </p:pic>
      <p:sp>
        <p:nvSpPr>
          <p:cNvPr id="61" name="Shape 61"/>
          <p:cNvSpPr txBox="1"/>
          <p:nvPr/>
        </p:nvSpPr>
        <p:spPr>
          <a:xfrm>
            <a:off x="8366125" y="2113125"/>
            <a:ext cx="1684850" cy="381350"/>
          </a:xfrm>
          <a:prstGeom prst="rect">
            <a:avLst/>
          </a:prstGeom>
          <a:noFill/>
          <a:ln>
            <a:noFill/>
          </a:ln>
        </p:spPr>
        <p:txBody>
          <a:bodyPr anchorCtr="0" anchor="t" bIns="38100" lIns="38100" rIns="38100" wrap="square" tIns="38100">
            <a:noAutofit/>
          </a:bodyPr>
          <a:lstStyle/>
          <a:p>
            <a:pPr indent="0" lvl="0" marL="0" marR="0" algn="l">
              <a:lnSpc>
                <a:spcPct val="120138"/>
              </a:lnSpc>
              <a:spcBef>
                <a:spcPts val="0"/>
              </a:spcBef>
              <a:spcAft>
                <a:spcPts val="0"/>
              </a:spcAft>
              <a:buNone/>
            </a:pPr>
            <a:r>
              <a:rPr lang="en-US" sz="2000">
                <a:solidFill>
                  <a:srgbClr val="000000"/>
                </a:solidFill>
                <a:latin typeface="Arial"/>
                <a:ea typeface="Arial"/>
                <a:cs typeface="Arial"/>
                <a:sym typeface="Arial"/>
              </a:rPr>
              <a:t>Figure 11-3(a)</a:t>
            </a:r>
          </a:p>
        </p:txBody>
      </p:sp>
      <p:sp>
        <p:nvSpPr>
          <p:cNvPr id="62" name="Shape 62"/>
          <p:cNvSpPr txBox="1"/>
          <p:nvPr/>
        </p:nvSpPr>
        <p:spPr>
          <a:xfrm>
            <a:off x="304800" y="6705600"/>
            <a:ext cx="9600150" cy="760250"/>
          </a:xfrm>
          <a:prstGeom prst="rect">
            <a:avLst/>
          </a:prstGeom>
          <a:noFill/>
          <a:ln>
            <a:noFill/>
          </a:ln>
        </p:spPr>
        <p:txBody>
          <a:bodyPr anchorCtr="0" anchor="t" bIns="38100" lIns="38100" rIns="38100" wrap="square" tIns="38100">
            <a:noAutofit/>
          </a:bodyPr>
          <a:lstStyle/>
          <a:p>
            <a:pPr indent="0" lvl="0" marL="0" rtl="0">
              <a:lnSpc>
                <a:spcPct val="100000"/>
              </a:lnSpc>
              <a:spcBef>
                <a:spcPts val="0"/>
              </a:spcBef>
              <a:buNone/>
            </a:pPr>
            <a:r>
              <a:rPr lang="en-US" sz="2666" u="sng">
                <a:solidFill>
                  <a:srgbClr val="0000FF"/>
                </a:solidFill>
                <a:latin typeface="Arial"/>
                <a:ea typeface="Arial"/>
                <a:cs typeface="Arial"/>
                <a:sym typeface="Arial"/>
                <a:hlinkClick r:id="rId5"/>
              </a:rPr>
              <a:t>http://en.wikipedia.org/wiki/Cattle_Egret</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 name="Shape 66"/>
        <p:cNvGrpSpPr/>
        <p:nvPr/>
      </p:nvGrpSpPr>
      <p:grpSpPr>
        <a:xfrm>
          <a:off x="0" y="0"/>
          <a:ext cx="0" cy="0"/>
          <a:chOff x="0" y="0"/>
          <a:chExt cx="0" cy="0"/>
        </a:xfrm>
      </p:grpSpPr>
      <p:pic>
        <p:nvPicPr>
          <p:cNvPr id="67" name="Shape 67"/>
          <p:cNvPicPr preferRelativeResize="0"/>
          <p:nvPr/>
        </p:nvPicPr>
        <p:blipFill>
          <a:blip r:embed="rId3">
            <a:alphaModFix/>
          </a:blip>
          <a:stretch>
            <a:fillRect/>
          </a:stretch>
        </p:blipFill>
        <p:spPr>
          <a:xfrm>
            <a:off x="285750" y="95250"/>
            <a:ext cx="9768400" cy="7440075"/>
          </a:xfrm>
          <a:prstGeom prst="rect">
            <a:avLst/>
          </a:prstGeom>
          <a:noFill/>
          <a:ln>
            <a:noFill/>
          </a:ln>
        </p:spPr>
      </p:pic>
      <p:sp>
        <p:nvSpPr>
          <p:cNvPr id="68" name="Shape 68"/>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Migration/Dispersal</a:t>
            </a:r>
          </a:p>
        </p:txBody>
      </p:sp>
      <p:sp>
        <p:nvSpPr>
          <p:cNvPr id="69" name="Shape 69"/>
          <p:cNvSpPr txBox="1"/>
          <p:nvPr/>
        </p:nvSpPr>
        <p:spPr>
          <a:xfrm>
            <a:off x="356300" y="4326800"/>
            <a:ext cx="3265300" cy="1296800"/>
          </a:xfrm>
          <a:prstGeom prst="rect">
            <a:avLst/>
          </a:prstGeom>
          <a:noFill/>
          <a:ln>
            <a:noFill/>
          </a:ln>
        </p:spPr>
        <p:txBody>
          <a:bodyPr anchorCtr="0" anchor="t" bIns="38100" lIns="38100" rIns="38100" wrap="square" tIns="38100">
            <a:noAutofit/>
          </a:bodyPr>
          <a:lstStyle/>
          <a:p>
            <a:pPr indent="0" lvl="0" marL="0" marR="0" algn="ctr">
              <a:lnSpc>
                <a:spcPct val="120138"/>
              </a:lnSpc>
              <a:spcBef>
                <a:spcPts val="0"/>
              </a:spcBef>
              <a:spcAft>
                <a:spcPts val="0"/>
              </a:spcAft>
              <a:buNone/>
            </a:pPr>
            <a:r>
              <a:rPr lang="en-US" sz="4000">
                <a:solidFill>
                  <a:srgbClr val="3333CC"/>
                </a:solidFill>
                <a:latin typeface="Arial"/>
                <a:ea typeface="Arial"/>
                <a:cs typeface="Arial"/>
                <a:sym typeface="Arial"/>
              </a:rPr>
              <a:t>Example:</a:t>
            </a:r>
          </a:p>
          <a:p>
            <a:pPr indent="0" lvl="0" marL="0" marR="0" algn="ctr">
              <a:lnSpc>
                <a:spcPct val="120138"/>
              </a:lnSpc>
              <a:spcBef>
                <a:spcPts val="0"/>
              </a:spcBef>
              <a:spcAft>
                <a:spcPts val="0"/>
              </a:spcAft>
              <a:buNone/>
            </a:pPr>
            <a:r>
              <a:rPr lang="en-US" sz="4000">
                <a:solidFill>
                  <a:srgbClr val="3333CC"/>
                </a:solidFill>
                <a:latin typeface="Arial"/>
                <a:ea typeface="Arial"/>
                <a:cs typeface="Arial"/>
                <a:sym typeface="Arial"/>
              </a:rPr>
              <a:t>Coconut Palm</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 name="Shape 73"/>
        <p:cNvGrpSpPr/>
        <p:nvPr/>
      </p:nvGrpSpPr>
      <p:grpSpPr>
        <a:xfrm>
          <a:off x="0" y="0"/>
          <a:ext cx="0" cy="0"/>
          <a:chOff x="0" y="0"/>
          <a:chExt cx="0" cy="0"/>
        </a:xfrm>
      </p:grpSpPr>
      <p:pic>
        <p:nvPicPr>
          <p:cNvPr id="74" name="Shape 74"/>
          <p:cNvPicPr preferRelativeResize="0"/>
          <p:nvPr/>
        </p:nvPicPr>
        <p:blipFill>
          <a:blip r:embed="rId3">
            <a:alphaModFix/>
          </a:blip>
          <a:stretch>
            <a:fillRect/>
          </a:stretch>
        </p:blipFill>
        <p:spPr>
          <a:xfrm>
            <a:off x="285750" y="95250"/>
            <a:ext cx="9450900" cy="7493000"/>
          </a:xfrm>
          <a:prstGeom prst="rect">
            <a:avLst/>
          </a:prstGeom>
          <a:noFill/>
          <a:ln>
            <a:noFill/>
          </a:ln>
        </p:spPr>
      </p:pic>
      <p:sp>
        <p:nvSpPr>
          <p:cNvPr id="75" name="Shape 75"/>
          <p:cNvSpPr txBox="1"/>
          <p:nvPr>
            <p:ph type="title"/>
          </p:nvPr>
        </p:nvSpPr>
        <p:spPr>
          <a:xfrm>
            <a:off x="864300" y="1067150"/>
            <a:ext cx="8507575" cy="931924"/>
          </a:xfrm>
          <a:prstGeom prst="rect">
            <a:avLst/>
          </a:prstGeom>
          <a:noFill/>
          <a:ln>
            <a:noFill/>
          </a:ln>
        </p:spPr>
        <p:txBody>
          <a:bodyPr anchorCtr="0" anchor="ctr" bIns="38100" lIns="38100" rIns="38100" wrap="square" tIns="38100">
            <a:noAutofit/>
          </a:bodyPr>
          <a:lstStyle/>
          <a:p>
            <a:pPr indent="0" lvl="0" marL="0" marR="0" algn="ctr">
              <a:lnSpc>
                <a:spcPct val="119886"/>
              </a:lnSpc>
              <a:spcBef>
                <a:spcPts val="0"/>
              </a:spcBef>
              <a:spcAft>
                <a:spcPts val="0"/>
              </a:spcAft>
              <a:buNone/>
            </a:pPr>
            <a:r>
              <a:rPr b="1" i="1" lang="en-US" sz="4888">
                <a:solidFill>
                  <a:srgbClr val="3333CC"/>
                </a:solidFill>
                <a:latin typeface="Arial"/>
                <a:ea typeface="Arial"/>
                <a:cs typeface="Arial"/>
                <a:sym typeface="Arial"/>
              </a:rPr>
              <a:t>Reproductive Success</a:t>
            </a:r>
          </a:p>
        </p:txBody>
      </p:sp>
      <p:sp>
        <p:nvSpPr>
          <p:cNvPr id="76" name="Shape 76"/>
          <p:cNvSpPr txBox="1"/>
          <p:nvPr/>
        </p:nvSpPr>
        <p:spPr>
          <a:xfrm>
            <a:off x="8269100" y="7219575"/>
            <a:ext cx="1519050" cy="414850"/>
          </a:xfrm>
          <a:prstGeom prst="rect">
            <a:avLst/>
          </a:prstGeom>
          <a:noFill/>
          <a:ln>
            <a:noFill/>
          </a:ln>
        </p:spPr>
        <p:txBody>
          <a:bodyPr anchorCtr="0" anchor="t" bIns="38100" lIns="38100" rIns="38100" wrap="square" tIns="38100">
            <a:noAutofit/>
          </a:bodyPr>
          <a:lstStyle/>
          <a:p>
            <a:pPr indent="0" lvl="0" marL="0" marR="0" algn="l">
              <a:lnSpc>
                <a:spcPct val="120000"/>
              </a:lnSpc>
              <a:spcBef>
                <a:spcPts val="0"/>
              </a:spcBef>
              <a:spcAft>
                <a:spcPts val="0"/>
              </a:spcAft>
              <a:buNone/>
            </a:pPr>
            <a:r>
              <a:rPr lang="en-US" sz="2222">
                <a:solidFill>
                  <a:srgbClr val="000000"/>
                </a:solidFill>
                <a:latin typeface="Arial"/>
                <a:ea typeface="Arial"/>
                <a:cs typeface="Arial"/>
                <a:sym typeface="Arial"/>
              </a:rPr>
              <a:t>Figure 11-5</a:t>
            </a:r>
          </a:p>
        </p:txBody>
      </p:sp>
      <p:sp>
        <p:nvSpPr>
          <p:cNvPr id="77" name="Shape 77"/>
          <p:cNvSpPr txBox="1"/>
          <p:nvPr/>
        </p:nvSpPr>
        <p:spPr>
          <a:xfrm>
            <a:off x="3310975" y="7033850"/>
            <a:ext cx="4546500" cy="491100"/>
          </a:xfrm>
          <a:prstGeom prst="rect">
            <a:avLst/>
          </a:prstGeom>
          <a:noFill/>
          <a:ln>
            <a:noFill/>
          </a:ln>
        </p:spPr>
        <p:txBody>
          <a:bodyPr anchorCtr="0" anchor="t" bIns="91425" lIns="91425" rIns="91425" wrap="square" tIns="91425">
            <a:noAutofit/>
          </a:bodyPr>
          <a:lstStyle/>
          <a:p>
            <a:pPr indent="0" lvl="0" marL="0">
              <a:spcBef>
                <a:spcPts val="0"/>
              </a:spcBef>
              <a:buNone/>
            </a:pPr>
            <a:r>
              <a:rPr lang="en-US" sz="2400" u="sng">
                <a:solidFill>
                  <a:schemeClr val="hlink"/>
                </a:solidFill>
                <a:hlinkClick r:id="rId4"/>
              </a:rPr>
              <a:t>http://i.imgur.com/4PtpdJC.jpg</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 name="Shape 81"/>
        <p:cNvGrpSpPr/>
        <p:nvPr/>
      </p:nvGrpSpPr>
      <p:grpSpPr>
        <a:xfrm>
          <a:off x="0" y="0"/>
          <a:ext cx="0" cy="0"/>
          <a:chOff x="0" y="0"/>
          <a:chExt cx="0" cy="0"/>
        </a:xfrm>
      </p:grpSpPr>
      <p:pic>
        <p:nvPicPr>
          <p:cNvPr descr="4PtpdJC.jpg" id="82" name="Shape 82"/>
          <p:cNvPicPr preferRelativeResize="0"/>
          <p:nvPr/>
        </p:nvPicPr>
        <p:blipFill>
          <a:blip r:embed="rId3">
            <a:alphaModFix/>
          </a:blip>
          <a:stretch>
            <a:fillRect/>
          </a:stretch>
        </p:blipFill>
        <p:spPr>
          <a:xfrm>
            <a:off x="206147" y="0"/>
            <a:ext cx="9747710" cy="76200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a:themeElements>
    <a:clrScheme name="blank">
      <a:dk1>
        <a:srgbClr val="000000"/>
      </a:dk1>
      <a:lt1>
        <a:srgbClr val="FFFFFF"/>
      </a:lt1>
      <a:dk2>
        <a:srgbClr val="073763"/>
      </a:dk2>
      <a:lt2>
        <a:srgbClr val="CFE2F3"/>
      </a:lt2>
      <a:accent1>
        <a:srgbClr val="404040"/>
      </a:accent1>
      <a:accent2>
        <a:srgbClr val="808080"/>
      </a:accent2>
      <a:accent3>
        <a:srgbClr val="C0C0C0"/>
      </a:accent3>
      <a:accent4>
        <a:srgbClr val="396187"/>
      </a:accent4>
      <a:accent5>
        <a:srgbClr val="6B8CAB"/>
      </a:accent5>
      <a:accent6>
        <a:srgbClr val="9DB7CF"/>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