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Lst>
  <p:sldSz cy="7620000" cx="10160000"/>
  <p:notesSz cx="7620000" cy="10160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762000" y="4826000"/>
            <a:ext cx="6096000" cy="4572000"/>
          </a:xfrm>
          <a:prstGeom prst="rect">
            <a:avLst/>
          </a:prstGeom>
          <a:noFill/>
          <a:ln>
            <a:noFill/>
          </a:ln>
        </p:spPr>
        <p:txBody>
          <a:bodyPr anchorCtr="0" anchor="t" bIns="91425" lIns="91425" rIns="91425" wrap="square" tIns="91425"/>
          <a:lstStyle>
            <a:lvl1pPr lvl="0">
              <a:spcBef>
                <a:spcPts val="0"/>
              </a:spcBef>
              <a:buSzPts val="1400"/>
              <a:buChar char="●"/>
              <a:defRPr sz="1100"/>
            </a:lvl1pPr>
            <a:lvl2pPr lvl="1">
              <a:spcBef>
                <a:spcPts val="0"/>
              </a:spcBef>
              <a:buSzPts val="1400"/>
              <a:buChar char="○"/>
              <a:defRPr sz="1100"/>
            </a:lvl2pPr>
            <a:lvl3pPr lvl="2">
              <a:spcBef>
                <a:spcPts val="0"/>
              </a:spcBef>
              <a:buSzPts val="1400"/>
              <a:buChar char="■"/>
              <a:defRPr sz="1100"/>
            </a:lvl3pPr>
            <a:lvl4pPr lvl="3">
              <a:spcBef>
                <a:spcPts val="0"/>
              </a:spcBef>
              <a:buSzPts val="1400"/>
              <a:buChar char="●"/>
              <a:defRPr sz="1100"/>
            </a:lvl4pPr>
            <a:lvl5pPr lvl="4">
              <a:spcBef>
                <a:spcPts val="0"/>
              </a:spcBef>
              <a:buSzPts val="1400"/>
              <a:buChar char="○"/>
              <a:defRPr sz="1100"/>
            </a:lvl5pPr>
            <a:lvl6pPr lvl="5">
              <a:spcBef>
                <a:spcPts val="0"/>
              </a:spcBef>
              <a:buSzPts val="1400"/>
              <a:buChar char="■"/>
              <a:defRPr sz="1100"/>
            </a:lvl6pPr>
            <a:lvl7pPr lvl="6">
              <a:spcBef>
                <a:spcPts val="0"/>
              </a:spcBef>
              <a:buSzPts val="1400"/>
              <a:buChar char="●"/>
              <a:defRPr sz="1100"/>
            </a:lvl7pPr>
            <a:lvl8pPr lvl="7">
              <a:spcBef>
                <a:spcPts val="0"/>
              </a:spcBef>
              <a:buSzPts val="1400"/>
              <a:buChar char="○"/>
              <a:defRPr sz="1100"/>
            </a:lvl8pPr>
            <a:lvl9pPr lvl="8">
              <a:spcBef>
                <a:spcPts val="0"/>
              </a:spcBef>
              <a:buSzPts val="14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 name="Shape 19"/>
        <p:cNvGrpSpPr/>
        <p:nvPr/>
      </p:nvGrpSpPr>
      <p:grpSpPr>
        <a:xfrm>
          <a:off x="0" y="0"/>
          <a:ext cx="0" cy="0"/>
          <a:chOff x="0" y="0"/>
          <a:chExt cx="0" cy="0"/>
        </a:xfrm>
      </p:grpSpPr>
      <p:sp>
        <p:nvSpPr>
          <p:cNvPr id="20" name="Shape 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 name="Shape 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85" name="Shape 8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Shape 9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99" name="Shape 9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14" name="Shape 11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 name="Shape 27"/>
        <p:cNvGrpSpPr/>
        <p:nvPr/>
      </p:nvGrpSpPr>
      <p:grpSpPr>
        <a:xfrm>
          <a:off x="0" y="0"/>
          <a:ext cx="0" cy="0"/>
          <a:chOff x="0" y="0"/>
          <a:chExt cx="0" cy="0"/>
        </a:xfrm>
      </p:grpSpPr>
      <p:sp>
        <p:nvSpPr>
          <p:cNvPr id="28" name="Shape 28"/>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9" name="Shape 2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8" name="Shape 15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2" name="Shape 17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9" name="Shape 17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94" name="Shape 19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9" name="Shape 20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7" name="Shape 21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24" name="Shape 22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 name="Shape 33"/>
        <p:cNvGrpSpPr/>
        <p:nvPr/>
      </p:nvGrpSpPr>
      <p:grpSpPr>
        <a:xfrm>
          <a:off x="0" y="0"/>
          <a:ext cx="0" cy="0"/>
          <a:chOff x="0" y="0"/>
          <a:chExt cx="0" cy="0"/>
        </a:xfrm>
      </p:grpSpPr>
      <p:sp>
        <p:nvSpPr>
          <p:cNvPr id="34" name="Shape 34"/>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35" name="Shape 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34" name="Shape 23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1" name="Shape 24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56" name="Shape 25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Shape 26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63" name="Shape 26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71" name="Shape 2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 name="Shape 39"/>
        <p:cNvGrpSpPr/>
        <p:nvPr/>
      </p:nvGrpSpPr>
      <p:grpSpPr>
        <a:xfrm>
          <a:off x="0" y="0"/>
          <a:ext cx="0" cy="0"/>
          <a:chOff x="0" y="0"/>
          <a:chExt cx="0" cy="0"/>
        </a:xfrm>
      </p:grpSpPr>
      <p:sp>
        <p:nvSpPr>
          <p:cNvPr id="40" name="Shape 4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41" name="Shape 4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 name="Shape 46"/>
        <p:cNvGrpSpPr/>
        <p:nvPr/>
      </p:nvGrpSpPr>
      <p:grpSpPr>
        <a:xfrm>
          <a:off x="0" y="0"/>
          <a:ext cx="0" cy="0"/>
          <a:chOff x="0" y="0"/>
          <a:chExt cx="0" cy="0"/>
        </a:xfrm>
      </p:grpSpPr>
      <p:sp>
        <p:nvSpPr>
          <p:cNvPr id="47" name="Shape 47"/>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48" name="Shape 4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Shape 55"/>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56" name="Shape 5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Shape 7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71" name="Shape 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Shape 7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77" name="Shape 7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6"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7" name="Shape 7"/>
        <p:cNvGrpSpPr/>
        <p:nvPr/>
      </p:nvGrpSpPr>
      <p:grpSpPr>
        <a:xfrm>
          <a:off x="0" y="0"/>
          <a:ext cx="0" cy="0"/>
          <a:chOff x="0" y="0"/>
          <a:chExt cx="0" cy="0"/>
        </a:xfrm>
      </p:grpSpPr>
      <p:sp>
        <p:nvSpPr>
          <p:cNvPr id="8" name="Shape 8"/>
          <p:cNvSpPr txBox="1"/>
          <p:nvPr>
            <p:ph type="ctrTitle"/>
          </p:nvPr>
        </p:nvSpPr>
        <p:spPr>
          <a:xfrm>
            <a:off x="914400" y="3048000"/>
            <a:ext cx="8331200" cy="1219200"/>
          </a:xfrm>
          <a:prstGeom prst="rect">
            <a:avLst/>
          </a:prstGeom>
          <a:noFill/>
          <a:ln>
            <a:noFill/>
          </a:ln>
        </p:spPr>
        <p:txBody>
          <a:bodyPr anchorCtr="0" anchor="t" bIns="91425" lIns="91425" rIns="91425" wrap="square" tIns="91425"/>
          <a:lstStyle>
            <a:lvl1pPr lvl="0" algn="ctr">
              <a:spcBef>
                <a:spcPts val="0"/>
              </a:spcBef>
              <a:buSzPts val="4800"/>
              <a:buChar char="●"/>
              <a:defRPr sz="4800"/>
            </a:lvl1pPr>
            <a:lvl2pPr lvl="1" algn="ctr">
              <a:spcBef>
                <a:spcPts val="0"/>
              </a:spcBef>
              <a:buSzPts val="4800"/>
              <a:buChar char="○"/>
              <a:defRPr sz="4800"/>
            </a:lvl2pPr>
            <a:lvl3pPr lvl="2" algn="ctr">
              <a:spcBef>
                <a:spcPts val="0"/>
              </a:spcBef>
              <a:buSzPts val="4800"/>
              <a:buChar char="■"/>
              <a:defRPr sz="4800"/>
            </a:lvl3pPr>
            <a:lvl4pPr lvl="3" algn="ctr">
              <a:spcBef>
                <a:spcPts val="0"/>
              </a:spcBef>
              <a:buSzPts val="4800"/>
              <a:buChar char="●"/>
              <a:defRPr sz="4800"/>
            </a:lvl4pPr>
            <a:lvl5pPr lvl="4" algn="ctr">
              <a:spcBef>
                <a:spcPts val="0"/>
              </a:spcBef>
              <a:buSzPts val="4800"/>
              <a:buChar char="○"/>
              <a:defRPr sz="4800"/>
            </a:lvl5pPr>
            <a:lvl6pPr lvl="5" algn="ctr">
              <a:spcBef>
                <a:spcPts val="0"/>
              </a:spcBef>
              <a:buSzPts val="4800"/>
              <a:buChar char="■"/>
              <a:defRPr sz="4800"/>
            </a:lvl6pPr>
            <a:lvl7pPr lvl="6" algn="ctr">
              <a:spcBef>
                <a:spcPts val="0"/>
              </a:spcBef>
              <a:buSzPts val="4800"/>
              <a:buChar char="●"/>
              <a:defRPr sz="4800"/>
            </a:lvl7pPr>
            <a:lvl8pPr lvl="7" algn="ctr">
              <a:spcBef>
                <a:spcPts val="0"/>
              </a:spcBef>
              <a:buSzPts val="4800"/>
              <a:buChar char="○"/>
              <a:defRPr sz="4800"/>
            </a:lvl8pPr>
            <a:lvl9pPr lvl="8" algn="ctr">
              <a:spcBef>
                <a:spcPts val="0"/>
              </a:spcBef>
              <a:buSzPts val="4800"/>
              <a:buChar char="■"/>
              <a:defRPr sz="4800"/>
            </a:lvl9pPr>
          </a:lstStyle>
          <a:p/>
        </p:txBody>
      </p:sp>
      <p:sp>
        <p:nvSpPr>
          <p:cNvPr id="9" name="Shape 9"/>
          <p:cNvSpPr txBox="1"/>
          <p:nvPr>
            <p:ph idx="1" type="subTitle"/>
          </p:nvPr>
        </p:nvSpPr>
        <p:spPr>
          <a:xfrm>
            <a:off x="1828800" y="4572000"/>
            <a:ext cx="6502400" cy="9144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0" name="Shape 10"/>
        <p:cNvGrpSpPr/>
        <p:nvPr/>
      </p:nvGrpSpPr>
      <p:grpSpPr>
        <a:xfrm>
          <a:off x="0" y="0"/>
          <a:ext cx="0" cy="0"/>
          <a:chOff x="0" y="0"/>
          <a:chExt cx="0" cy="0"/>
        </a:xfrm>
      </p:grpSpPr>
      <p:sp>
        <p:nvSpPr>
          <p:cNvPr id="11" name="Shape 11"/>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2" name="Shape 12"/>
          <p:cNvSpPr txBox="1"/>
          <p:nvPr>
            <p:ph idx="1" type="body"/>
          </p:nvPr>
        </p:nvSpPr>
        <p:spPr>
          <a:xfrm>
            <a:off x="304800" y="1828800"/>
            <a:ext cx="955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13" name="Shape 13"/>
        <p:cNvGrpSpPr/>
        <p:nvPr/>
      </p:nvGrpSpPr>
      <p:grpSpPr>
        <a:xfrm>
          <a:off x="0" y="0"/>
          <a:ext cx="0" cy="0"/>
          <a:chOff x="0" y="0"/>
          <a:chExt cx="0" cy="0"/>
        </a:xfrm>
      </p:grpSpPr>
      <p:sp>
        <p:nvSpPr>
          <p:cNvPr id="14" name="Shape 14"/>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5" name="Shape 15"/>
          <p:cNvSpPr txBox="1"/>
          <p:nvPr>
            <p:ph idx="1" type="body"/>
          </p:nvPr>
        </p:nvSpPr>
        <p:spPr>
          <a:xfrm>
            <a:off x="30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
        <p:nvSpPr>
          <p:cNvPr id="16" name="Shape 16"/>
          <p:cNvSpPr txBox="1"/>
          <p:nvPr>
            <p:ph idx="2" type="body"/>
          </p:nvPr>
        </p:nvSpPr>
        <p:spPr>
          <a:xfrm>
            <a:off x="538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17" name="Shape 17"/>
        <p:cNvGrpSpPr/>
        <p:nvPr/>
      </p:nvGrpSpPr>
      <p:grpSpPr>
        <a:xfrm>
          <a:off x="0" y="0"/>
          <a:ext cx="0" cy="0"/>
          <a:chOff x="0" y="0"/>
          <a:chExt cx="0" cy="0"/>
        </a:xfrm>
      </p:grpSpPr>
      <p:sp>
        <p:nvSpPr>
          <p:cNvPr id="18" name="Shape 18"/>
          <p:cNvSpPr txBox="1"/>
          <p:nvPr>
            <p:ph idx="1" type="body"/>
          </p:nvPr>
        </p:nvSpPr>
        <p:spPr>
          <a:xfrm>
            <a:off x="304800" y="6705600"/>
            <a:ext cx="9550400" cy="6096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jpg"/><Relationship Id="rId4" Type="http://schemas.openxmlformats.org/officeDocument/2006/relationships/hyperlink" Target="https://www.ancienttreearchive.org/aata-news/our-video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19.jpg"/><Relationship Id="rId5"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hyperlink" Target="http://www.drought.gov/drough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 name="Shape 22"/>
        <p:cNvGrpSpPr/>
        <p:nvPr/>
      </p:nvGrpSpPr>
      <p:grpSpPr>
        <a:xfrm>
          <a:off x="0" y="0"/>
          <a:ext cx="0" cy="0"/>
          <a:chOff x="0" y="0"/>
          <a:chExt cx="0" cy="0"/>
        </a:xfrm>
      </p:grpSpPr>
      <p:sp>
        <p:nvSpPr>
          <p:cNvPr id="23" name="Shape 23"/>
          <p:cNvSpPr txBox="1"/>
          <p:nvPr>
            <p:ph type="ctrTitle"/>
          </p:nvPr>
        </p:nvSpPr>
        <p:spPr>
          <a:xfrm>
            <a:off x="2218950" y="2464150"/>
            <a:ext cx="7576250" cy="2429225"/>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Chapter 12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Soils</a:t>
            </a:r>
          </a:p>
        </p:txBody>
      </p:sp>
      <p:sp>
        <p:nvSpPr>
          <p:cNvPr id="24" name="Shape 24"/>
          <p:cNvSpPr txBox="1"/>
          <p:nvPr>
            <p:ph idx="1" type="subTitle"/>
          </p:nvPr>
        </p:nvSpPr>
        <p:spPr>
          <a:xfrm>
            <a:off x="2811625" y="4917700"/>
            <a:ext cx="6249800" cy="1409700"/>
          </a:xfrm>
          <a:prstGeom prst="rect">
            <a:avLst/>
          </a:prstGeom>
          <a:noFill/>
          <a:ln>
            <a:noFill/>
          </a:ln>
        </p:spPr>
        <p:txBody>
          <a:bodyPr anchorCtr="0" anchor="t" bIns="38100" lIns="38100" rIns="38100" wrap="square" tIns="38100">
            <a:noAutofit/>
          </a:bodyPr>
          <a:lstStyle/>
          <a:p>
            <a:pPr indent="0" lvl="0" marL="0" marR="0" algn="ctr">
              <a:lnSpc>
                <a:spcPct val="119921"/>
              </a:lnSpc>
              <a:spcBef>
                <a:spcPts val="0"/>
              </a:spcBef>
              <a:spcAft>
                <a:spcPts val="0"/>
              </a:spcAft>
              <a:buNone/>
            </a:pPr>
            <a:r>
              <a:rPr b="1" lang="en-US" sz="3555">
                <a:solidFill>
                  <a:srgbClr val="3333CC"/>
                </a:solidFill>
                <a:latin typeface="Arial"/>
                <a:ea typeface="Arial"/>
                <a:cs typeface="Arial"/>
                <a:sym typeface="Arial"/>
              </a:rPr>
              <a:t>Physical Geography</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 Landscape Appreciation, 8/e</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Animation Edition</a:t>
            </a:r>
          </a:p>
          <a:p>
            <a:pPr indent="0" lvl="0" marL="0" marR="0" algn="ctr">
              <a:lnSpc>
                <a:spcPct val="119791"/>
              </a:lnSpc>
              <a:spcBef>
                <a:spcPts val="479"/>
              </a:spcBef>
              <a:spcAft>
                <a:spcPts val="0"/>
              </a:spcAft>
              <a:buNone/>
            </a:pPr>
            <a:r>
              <a:t/>
            </a:r>
            <a:endParaRPr b="1" sz="2666">
              <a:solidFill>
                <a:srgbClr val="3333CC"/>
              </a:solidFill>
              <a:latin typeface="Arial"/>
              <a:ea typeface="Arial"/>
              <a:cs typeface="Arial"/>
              <a:sym typeface="Arial"/>
            </a:endParaRPr>
          </a:p>
          <a:p>
            <a:pPr indent="0" lvl="0" marL="0" marR="0" algn="ctr">
              <a:lnSpc>
                <a:spcPct val="119921"/>
              </a:lnSpc>
              <a:spcBef>
                <a:spcPts val="635"/>
              </a:spcBef>
              <a:spcAft>
                <a:spcPts val="0"/>
              </a:spcAft>
              <a:buNone/>
            </a:pPr>
            <a:r>
              <a:t/>
            </a:r>
            <a:endParaRPr b="1" sz="3555">
              <a:solidFill>
                <a:srgbClr val="3333CC"/>
              </a:solidFill>
              <a:latin typeface="Arial"/>
              <a:ea typeface="Arial"/>
              <a:cs typeface="Arial"/>
              <a:sym typeface="Arial"/>
            </a:endParaRPr>
          </a:p>
        </p:txBody>
      </p:sp>
      <p:sp>
        <p:nvSpPr>
          <p:cNvPr id="25" name="Shape 25"/>
          <p:cNvSpPr txBox="1"/>
          <p:nvPr/>
        </p:nvSpPr>
        <p:spPr>
          <a:xfrm>
            <a:off x="381000" y="6334125"/>
            <a:ext cx="2718500" cy="1092175"/>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Tom L. McKnight</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Darrel Hess</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Ginger H. Birkeland</a:t>
            </a:r>
          </a:p>
        </p:txBody>
      </p:sp>
      <p:sp>
        <p:nvSpPr>
          <p:cNvPr id="26" name="Shape 26"/>
          <p:cNvSpPr txBox="1"/>
          <p:nvPr/>
        </p:nvSpPr>
        <p:spPr>
          <a:xfrm>
            <a:off x="0" y="0"/>
            <a:ext cx="3000000" cy="30000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a:t>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pic>
        <p:nvPicPr>
          <p:cNvPr id="87" name="Shape 8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88" name="Shape 88"/>
          <p:cNvSpPr txBox="1"/>
          <p:nvPr>
            <p:ph type="title"/>
          </p:nvPr>
        </p:nvSpPr>
        <p:spPr>
          <a:xfrm>
            <a:off x="664975" y="1165925"/>
            <a:ext cx="3088900" cy="2912525"/>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Idealized Soil Profile</a:t>
            </a:r>
          </a:p>
        </p:txBody>
      </p:sp>
      <p:pic>
        <p:nvPicPr>
          <p:cNvPr id="89" name="Shape 89"/>
          <p:cNvPicPr preferRelativeResize="0"/>
          <p:nvPr/>
        </p:nvPicPr>
        <p:blipFill>
          <a:blip r:embed="rId4">
            <a:alphaModFix/>
          </a:blip>
          <a:stretch>
            <a:fillRect/>
          </a:stretch>
        </p:blipFill>
        <p:spPr>
          <a:xfrm>
            <a:off x="3968750" y="1058325"/>
            <a:ext cx="5619750" cy="6561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pic>
        <p:nvPicPr>
          <p:cNvPr id="94" name="Shape 9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95" name="Shape 9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and Regolith</a:t>
            </a:r>
          </a:p>
        </p:txBody>
      </p:sp>
      <p:sp>
        <p:nvSpPr>
          <p:cNvPr id="96" name="Shape 96"/>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0" marL="381000" marR="0" algn="l">
              <a:lnSpc>
                <a:spcPct val="119791"/>
              </a:lnSpc>
              <a:spcBef>
                <a:spcPts val="0"/>
              </a:spcBef>
              <a:spcAft>
                <a:spcPts val="0"/>
              </a:spcAft>
              <a:buClr>
                <a:srgbClr val="000000"/>
              </a:buClr>
              <a:buSzPts val="2667"/>
              <a:buChar char="●"/>
            </a:pPr>
            <a:r>
              <a:rPr b="1" lang="en-US" sz="2666">
                <a:solidFill>
                  <a:srgbClr val="000000"/>
                </a:solidFill>
                <a:latin typeface="Arial"/>
                <a:ea typeface="Arial"/>
                <a:cs typeface="Arial"/>
                <a:sym typeface="Arial"/>
              </a:rPr>
              <a:t>Soil</a:t>
            </a:r>
            <a:r>
              <a:rPr lang="en-US" sz="2666">
                <a:solidFill>
                  <a:srgbClr val="000000"/>
                </a:solidFill>
                <a:latin typeface="Arial"/>
                <a:ea typeface="Arial"/>
                <a:cs typeface="Arial"/>
                <a:sym typeface="Arial"/>
              </a:rPr>
              <a:t>—zone of plant growth.</a:t>
            </a:r>
          </a:p>
          <a:p>
            <a:pPr indent="-191911" lvl="1" marL="762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The upper portion of lithosphere characterized by its ability to produce and store plant nutrients.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Average depth is about 15 centimeters (6 inches).</a:t>
            </a:r>
          </a:p>
          <a:p>
            <a:pPr indent="-191911" lvl="1" marL="762000" marR="0" algn="l">
              <a:lnSpc>
                <a:spcPct val="120000"/>
              </a:lnSpc>
              <a:spcBef>
                <a:spcPts val="396"/>
              </a:spcBef>
              <a:spcAft>
                <a:spcPts val="0"/>
              </a:spcAft>
              <a:buClr>
                <a:srgbClr val="000000"/>
              </a:buClr>
              <a:buSzPts val="2222"/>
              <a:buChar char="○"/>
            </a:pPr>
            <a:r>
              <a:rPr lang="en-US" sz="2222">
                <a:solidFill>
                  <a:srgbClr val="000000"/>
                </a:solidFill>
                <a:highlight>
                  <a:srgbClr val="FFF2CC"/>
                </a:highlight>
                <a:latin typeface="Arial"/>
                <a:ea typeface="Arial"/>
                <a:cs typeface="Arial"/>
                <a:sym typeface="Arial"/>
              </a:rPr>
              <a:t>An infinitely varying mixture of weathered mineral particles, decaying organic matter, living organisms, gases, and liquid solutions.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Stage in a never-ending continuum of </a:t>
            </a:r>
            <a:r>
              <a:rPr b="1" lang="en-US" sz="2000">
                <a:solidFill>
                  <a:srgbClr val="000000"/>
                </a:solidFill>
                <a:latin typeface="Arial"/>
                <a:ea typeface="Arial"/>
                <a:cs typeface="Arial"/>
                <a:sym typeface="Arial"/>
              </a:rPr>
              <a:t>physical–chemical–biotic activities.</a:t>
            </a:r>
          </a:p>
          <a:p>
            <a:pPr indent="-220133" lvl="0" marL="381000" marR="0" algn="l">
              <a:lnSpc>
                <a:spcPct val="119791"/>
              </a:lnSpc>
              <a:spcBef>
                <a:spcPts val="479"/>
              </a:spcBef>
              <a:spcAft>
                <a:spcPts val="0"/>
              </a:spcAft>
              <a:buClr>
                <a:srgbClr val="000000"/>
              </a:buClr>
              <a:buSzPts val="2667"/>
              <a:buChar char="●"/>
            </a:pPr>
            <a:r>
              <a:rPr b="1" lang="en-US" sz="2666">
                <a:solidFill>
                  <a:srgbClr val="000000"/>
                </a:solidFill>
                <a:latin typeface="Arial"/>
                <a:ea typeface="Arial"/>
                <a:cs typeface="Arial"/>
                <a:sym typeface="Arial"/>
              </a:rPr>
              <a:t>Regolith</a:t>
            </a:r>
            <a:r>
              <a:rPr lang="en-US" sz="2666">
                <a:solidFill>
                  <a:srgbClr val="000000"/>
                </a:solidFill>
                <a:latin typeface="Arial"/>
                <a:ea typeface="Arial"/>
                <a:cs typeface="Arial"/>
                <a:sym typeface="Arial"/>
              </a:rPr>
              <a:t>—a layer of broken and partly decomposed rock particles that covers bedrock; its upper part is soil.</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pic>
        <p:nvPicPr>
          <p:cNvPr id="101" name="Shape 10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02" name="Shape 10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Development</a:t>
            </a:r>
          </a:p>
        </p:txBody>
      </p:sp>
      <p:pic>
        <p:nvPicPr>
          <p:cNvPr id="103" name="Shape 103"/>
          <p:cNvPicPr preferRelativeResize="0"/>
          <p:nvPr/>
        </p:nvPicPr>
        <p:blipFill>
          <a:blip r:embed="rId4">
            <a:alphaModFix/>
          </a:blip>
          <a:stretch>
            <a:fillRect/>
          </a:stretch>
        </p:blipFill>
        <p:spPr>
          <a:xfrm>
            <a:off x="370400" y="1735650"/>
            <a:ext cx="9535575" cy="5725575"/>
          </a:xfrm>
          <a:prstGeom prst="rect">
            <a:avLst/>
          </a:prstGeom>
          <a:noFill/>
          <a:ln>
            <a:noFill/>
          </a:ln>
        </p:spPr>
      </p:pic>
      <p:sp>
        <p:nvSpPr>
          <p:cNvPr id="104" name="Shape 104"/>
          <p:cNvSpPr txBox="1"/>
          <p:nvPr/>
        </p:nvSpPr>
        <p:spPr>
          <a:xfrm>
            <a:off x="8166800" y="2134300"/>
            <a:ext cx="15190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12-2</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pic>
        <p:nvPicPr>
          <p:cNvPr id="109" name="Shape 10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0" name="Shape 11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Soil-Forming Factors</a:t>
            </a:r>
          </a:p>
        </p:txBody>
      </p:sp>
      <p:sp>
        <p:nvSpPr>
          <p:cNvPr id="111" name="Shape 11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Geologic</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Climatic</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Topographic</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Biological</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Chronological</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Shape 11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7" name="Shape 11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Geologic</a:t>
            </a:r>
          </a:p>
        </p:txBody>
      </p:sp>
      <p:sp>
        <p:nvSpPr>
          <p:cNvPr id="118" name="Shape 11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b="1" lang="en-US" sz="2666">
                <a:solidFill>
                  <a:srgbClr val="000000"/>
                </a:solidFill>
                <a:latin typeface="Arial"/>
                <a:ea typeface="Arial"/>
                <a:cs typeface="Arial"/>
                <a:sym typeface="Arial"/>
              </a:rPr>
              <a:t>Parent material</a:t>
            </a:r>
            <a:r>
              <a:rPr lang="en-US" sz="2666">
                <a:solidFill>
                  <a:srgbClr val="000000"/>
                </a:solidFill>
                <a:latin typeface="Arial"/>
                <a:ea typeface="Arial"/>
                <a:cs typeface="Arial"/>
                <a:sym typeface="Arial"/>
              </a:rPr>
              <a:t>—the source of the weathered fragments of rock from which soil is made; solid bedrock or loose sediments that have been transported from elsewhere by the action of water, wind, or ice.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Influences chemical composition of soil and plays role in soil development.</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This influence diminishes with time, as other factors become increasingly important.</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pic>
        <p:nvPicPr>
          <p:cNvPr id="123" name="Shape 12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24" name="Shape 12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Climatic Factor</a:t>
            </a:r>
          </a:p>
        </p:txBody>
      </p:sp>
      <p:sp>
        <p:nvSpPr>
          <p:cNvPr id="125" name="Shape 12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In long run, climate is generally the most influential factor.</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Temperature and moisture are most significant.</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High temperatures and abundant though moderate moisture accelerate chemical and biological processes in soil.</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pic>
        <p:nvPicPr>
          <p:cNvPr id="130" name="Shape 1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31" name="Shape 13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Topographic Factor</a:t>
            </a:r>
          </a:p>
        </p:txBody>
      </p:sp>
      <p:sp>
        <p:nvSpPr>
          <p:cNvPr id="132" name="Shape 13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Slope and drainage are main features in this factor. </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Change through lowering of bottom (because of rock weathering and plant root extension) and top of soil layer (because of erosion).</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Shape 1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38" name="Shape 13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Topographic Factor: Slope</a:t>
            </a:r>
          </a:p>
        </p:txBody>
      </p:sp>
      <p:pic>
        <p:nvPicPr>
          <p:cNvPr id="139" name="Shape 139"/>
          <p:cNvPicPr preferRelativeResize="0"/>
          <p:nvPr/>
        </p:nvPicPr>
        <p:blipFill>
          <a:blip r:embed="rId4">
            <a:alphaModFix/>
          </a:blip>
          <a:stretch>
            <a:fillRect/>
          </a:stretch>
        </p:blipFill>
        <p:spPr>
          <a:xfrm>
            <a:off x="1809750" y="2084900"/>
            <a:ext cx="7090825" cy="5323400"/>
          </a:xfrm>
          <a:prstGeom prst="rect">
            <a:avLst/>
          </a:prstGeom>
          <a:noFill/>
          <a:ln>
            <a:noFill/>
          </a:ln>
        </p:spPr>
      </p:pic>
      <p:sp>
        <p:nvSpPr>
          <p:cNvPr id="140" name="Shape 140"/>
          <p:cNvSpPr txBox="1"/>
          <p:nvPr/>
        </p:nvSpPr>
        <p:spPr>
          <a:xfrm>
            <a:off x="516800" y="6875625"/>
            <a:ext cx="15190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12-4</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pic>
        <p:nvPicPr>
          <p:cNvPr id="145" name="Shape 14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46" name="Shape 146"/>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Biological Factor</a:t>
            </a:r>
          </a:p>
        </p:txBody>
      </p:sp>
      <p:sp>
        <p:nvSpPr>
          <p:cNvPr id="147" name="Shape 147"/>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77800" lvl="1" marL="762000" marR="0" algn="l">
              <a:lnSpc>
                <a:spcPct val="108333"/>
              </a:lnSpc>
              <a:spcBef>
                <a:spcPts val="0"/>
              </a:spcBef>
              <a:spcAft>
                <a:spcPts val="0"/>
              </a:spcAft>
              <a:buClr>
                <a:srgbClr val="000000"/>
              </a:buClr>
              <a:buSzPts val="2000"/>
              <a:buChar char="○"/>
            </a:pPr>
            <a:r>
              <a:rPr lang="en-US" sz="2000">
                <a:solidFill>
                  <a:srgbClr val="000000"/>
                </a:solidFill>
                <a:latin typeface="Arial"/>
                <a:ea typeface="Arial"/>
                <a:cs typeface="Arial"/>
                <a:sym typeface="Arial"/>
              </a:rPr>
              <a:t>Organic matter only small fraction of soil volume, but of utmost importance.</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Gives life to soil.</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From living and dead plants and animals.</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Vegetation provides passageways for drainage and aeration.</a:t>
            </a:r>
          </a:p>
          <a:p>
            <a:pPr indent="-177800" lvl="1" marL="762000" marR="0" algn="l">
              <a:lnSpc>
                <a:spcPct val="108333"/>
              </a:lnSpc>
              <a:spcBef>
                <a:spcPts val="365"/>
              </a:spcBef>
              <a:spcAft>
                <a:spcPts val="0"/>
              </a:spcAft>
              <a:buClr>
                <a:srgbClr val="000000"/>
              </a:buClr>
              <a:buSzPts val="2000"/>
              <a:buChar char="○"/>
            </a:pPr>
            <a:r>
              <a:rPr b="1" lang="en-US" sz="2000">
                <a:solidFill>
                  <a:srgbClr val="000000"/>
                </a:solidFill>
                <a:latin typeface="Arial"/>
                <a:ea typeface="Arial"/>
                <a:cs typeface="Arial"/>
                <a:sym typeface="Arial"/>
              </a:rPr>
              <a:t>Pedoturbation</a:t>
            </a:r>
            <a:r>
              <a:rPr lang="en-US" sz="2000">
                <a:solidFill>
                  <a:srgbClr val="000000"/>
                </a:solidFill>
                <a:latin typeface="Arial"/>
                <a:ea typeface="Arial"/>
                <a:cs typeface="Arial"/>
                <a:sym typeface="Arial"/>
              </a:rPr>
              <a:t>—mixing of soil provided by animals, which counteracts tendency of other soil-forming processes to accentuate the vertical differences among soil layers.</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highlight>
                  <a:srgbClr val="FCE5CD"/>
                </a:highlight>
                <a:latin typeface="Arial"/>
                <a:ea typeface="Arial"/>
                <a:cs typeface="Arial"/>
                <a:sym typeface="Arial"/>
              </a:rPr>
              <a:t>Microorganisms generate estimated 75% of soil’s metabolic activity.</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Create </a:t>
            </a:r>
            <a:r>
              <a:rPr b="1" lang="en-US" sz="1777">
                <a:solidFill>
                  <a:srgbClr val="000000"/>
                </a:solidFill>
                <a:latin typeface="Arial"/>
                <a:ea typeface="Arial"/>
                <a:cs typeface="Arial"/>
                <a:sym typeface="Arial"/>
              </a:rPr>
              <a:t>humus</a:t>
            </a:r>
            <a:r>
              <a:rPr lang="en-US" sz="1777">
                <a:solidFill>
                  <a:srgbClr val="000000"/>
                </a:solidFill>
                <a:latin typeface="Arial"/>
                <a:ea typeface="Arial"/>
                <a:cs typeface="Arial"/>
                <a:sym typeface="Arial"/>
              </a:rPr>
              <a:t>—decomposed organic matter of utmost important to agriculture.</a:t>
            </a:r>
          </a:p>
          <a:p>
            <a:pPr indent="-163688" lvl="3" marL="1524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Loosens soil structure, lessens density, and promotes root development. </a:t>
            </a:r>
          </a:p>
          <a:p>
            <a:pPr indent="-163688" lvl="3" marL="1524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Provides reservoirs for plant nutrients and soil water.</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pic>
        <p:nvPicPr>
          <p:cNvPr id="152" name="Shape 15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53" name="Shape 15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Biological Factor: Animals</a:t>
            </a:r>
          </a:p>
        </p:txBody>
      </p:sp>
      <p:pic>
        <p:nvPicPr>
          <p:cNvPr id="154" name="Shape 154"/>
          <p:cNvPicPr preferRelativeResize="0"/>
          <p:nvPr/>
        </p:nvPicPr>
        <p:blipFill>
          <a:blip r:embed="rId4">
            <a:alphaModFix/>
          </a:blip>
          <a:stretch>
            <a:fillRect/>
          </a:stretch>
        </p:blipFill>
        <p:spPr>
          <a:xfrm>
            <a:off x="635000" y="1862650"/>
            <a:ext cx="8096250" cy="5725575"/>
          </a:xfrm>
          <a:prstGeom prst="rect">
            <a:avLst/>
          </a:prstGeom>
          <a:noFill/>
          <a:ln>
            <a:noFill/>
          </a:ln>
        </p:spPr>
      </p:pic>
      <p:sp>
        <p:nvSpPr>
          <p:cNvPr id="155" name="Shape 155"/>
          <p:cNvSpPr txBox="1"/>
          <p:nvPr/>
        </p:nvSpPr>
        <p:spPr>
          <a:xfrm>
            <a:off x="8759450" y="6997325"/>
            <a:ext cx="1374400"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12-5</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 name="Shape 30"/>
        <p:cNvGrpSpPr/>
        <p:nvPr/>
      </p:nvGrpSpPr>
      <p:grpSpPr>
        <a:xfrm>
          <a:off x="0" y="0"/>
          <a:ext cx="0" cy="0"/>
          <a:chOff x="0" y="0"/>
          <a:chExt cx="0" cy="0"/>
        </a:xfrm>
      </p:grpSpPr>
      <p:pic>
        <p:nvPicPr>
          <p:cNvPr descr="IMG_2807.jpg" id="31" name="Shape 31"/>
          <p:cNvPicPr preferRelativeResize="0"/>
          <p:nvPr/>
        </p:nvPicPr>
        <p:blipFill>
          <a:blip r:embed="rId3">
            <a:alphaModFix/>
          </a:blip>
          <a:stretch>
            <a:fillRect/>
          </a:stretch>
        </p:blipFill>
        <p:spPr>
          <a:xfrm>
            <a:off x="2540000" y="0"/>
            <a:ext cx="5080000" cy="7620000"/>
          </a:xfrm>
          <a:prstGeom prst="rect">
            <a:avLst/>
          </a:prstGeom>
          <a:noFill/>
          <a:ln>
            <a:noFill/>
          </a:ln>
        </p:spPr>
      </p:pic>
      <p:sp>
        <p:nvSpPr>
          <p:cNvPr id="32" name="Shape 32"/>
          <p:cNvSpPr txBox="1"/>
          <p:nvPr/>
        </p:nvSpPr>
        <p:spPr>
          <a:xfrm>
            <a:off x="96650" y="386650"/>
            <a:ext cx="2335200" cy="3576600"/>
          </a:xfrm>
          <a:prstGeom prst="rect">
            <a:avLst/>
          </a:prstGeom>
          <a:noFill/>
          <a:ln>
            <a:noFill/>
          </a:ln>
        </p:spPr>
        <p:txBody>
          <a:bodyPr anchorCtr="0" anchor="t" bIns="91425" lIns="91425" rIns="91425" wrap="square" tIns="91425">
            <a:noAutofit/>
          </a:bodyPr>
          <a:lstStyle/>
          <a:p>
            <a:pPr indent="0" lvl="0" marL="0">
              <a:spcBef>
                <a:spcPts val="0"/>
              </a:spcBef>
              <a:buNone/>
            </a:pPr>
            <a:r>
              <a:rPr lang="en-US" sz="3000" u="sng">
                <a:solidFill>
                  <a:schemeClr val="hlink"/>
                </a:solidFill>
                <a:hlinkClick r:id="rId4"/>
              </a:rPr>
              <a:t>https://www.ancienttreearchive.org/aata-news/our-videos/</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pic>
        <p:nvPicPr>
          <p:cNvPr id="160" name="Shape 16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1" name="Shape 16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Components</a:t>
            </a:r>
          </a:p>
        </p:txBody>
      </p:sp>
      <p:sp>
        <p:nvSpPr>
          <p:cNvPr id="162" name="Shape 16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0" lvl="0" marL="0" marR="0" algn="l">
              <a:lnSpc>
                <a:spcPct val="119921"/>
              </a:lnSpc>
              <a:spcBef>
                <a:spcPts val="0"/>
              </a:spcBef>
              <a:spcAft>
                <a:spcPts val="0"/>
              </a:spcAft>
              <a:buNone/>
            </a:pPr>
            <a:r>
              <a:rPr lang="en-US" sz="3555">
                <a:solidFill>
                  <a:srgbClr val="000000"/>
                </a:solidFill>
                <a:latin typeface="Arial"/>
                <a:ea typeface="Arial"/>
                <a:cs typeface="Arial"/>
                <a:sym typeface="Arial"/>
              </a:rPr>
              <a:t>Four neutral components: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Inorganic Materials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Organic Matter</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Soil Air</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Soil Water</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pic>
        <p:nvPicPr>
          <p:cNvPr id="167" name="Shape 16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8" name="Shape 16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Inorganic Materials</a:t>
            </a:r>
          </a:p>
        </p:txBody>
      </p:sp>
      <p:sp>
        <p:nvSpPr>
          <p:cNvPr id="169" name="Shape 16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07812"/>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Bulk of soil is mineral matter.</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Half of average soil is small, granular mineral matter called sand and silt.</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Mineral composition depends on parent material.</a:t>
            </a:r>
          </a:p>
          <a:p>
            <a:pPr indent="-191911" lvl="3" marL="1524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Quartz (silica, SiO2) most common.</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highlight>
                  <a:srgbClr val="FCE5CD"/>
                </a:highlight>
                <a:latin typeface="Arial"/>
                <a:ea typeface="Arial"/>
                <a:cs typeface="Arial"/>
                <a:sym typeface="Arial"/>
              </a:rPr>
              <a:t>Clay provides an important reservoir for plant nutrients and soil water.</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highlight>
                  <a:srgbClr val="FCE5CD"/>
                </a:highlight>
                <a:latin typeface="Arial"/>
                <a:ea typeface="Arial"/>
                <a:cs typeface="Arial"/>
                <a:sym typeface="Arial"/>
              </a:rPr>
              <a:t>Only clay particles take part in the intricate chemical activities that occur in soil.</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Negatively charged, so attracts positively charged nutrients.</a:t>
            </a:r>
          </a:p>
          <a:p>
            <a:pPr indent="-191911" lvl="3" marL="1524000" marR="0" algn="l">
              <a:lnSpc>
                <a:spcPct val="108125"/>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Cation</a:t>
            </a:r>
            <a:r>
              <a:rPr lang="en-US" sz="2222">
                <a:solidFill>
                  <a:srgbClr val="000000"/>
                </a:solidFill>
                <a:latin typeface="Arial"/>
                <a:ea typeface="Arial"/>
                <a:cs typeface="Arial"/>
                <a:sym typeface="Arial"/>
              </a:rPr>
              <a:t>—an atom or group of atoms with a positive electrical charge supporting fertile soils.</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pic>
        <p:nvPicPr>
          <p:cNvPr id="174" name="Shape 17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75" name="Shape 17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Organic Matter</a:t>
            </a:r>
          </a:p>
        </p:txBody>
      </p:sp>
      <p:sp>
        <p:nvSpPr>
          <p:cNvPr id="176" name="Shape 176"/>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Varies from alive to dead, partially decomposed to completely decomposed.</a:t>
            </a:r>
          </a:p>
          <a:p>
            <a:pPr indent="-220133" lvl="1" marL="762000" marR="0" algn="l">
              <a:lnSpc>
                <a:spcPct val="119791"/>
              </a:lnSpc>
              <a:spcBef>
                <a:spcPts val="479"/>
              </a:spcBef>
              <a:spcAft>
                <a:spcPts val="0"/>
              </a:spcAft>
              <a:buClr>
                <a:srgbClr val="000000"/>
              </a:buClr>
              <a:buSzPts val="2667"/>
              <a:buChar char="○"/>
            </a:pPr>
            <a:r>
              <a:rPr b="1" lang="en-US" sz="2666">
                <a:solidFill>
                  <a:srgbClr val="000000"/>
                </a:solidFill>
                <a:latin typeface="Arial"/>
                <a:ea typeface="Arial"/>
                <a:cs typeface="Arial"/>
                <a:sym typeface="Arial"/>
              </a:rPr>
              <a:t>Litter</a:t>
            </a:r>
            <a:r>
              <a:rPr lang="en-US" sz="2666">
                <a:solidFill>
                  <a:srgbClr val="000000"/>
                </a:solidFill>
                <a:latin typeface="Arial"/>
                <a:ea typeface="Arial"/>
                <a:cs typeface="Arial"/>
                <a:sym typeface="Arial"/>
              </a:rPr>
              <a:t>—the collection of dead plant parts that accumulate at the surface of the soil.</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Decomposition rates depend on climate.</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pic>
        <p:nvPicPr>
          <p:cNvPr id="181" name="Shape 18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2" name="Shape 18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Air</a:t>
            </a:r>
          </a:p>
        </p:txBody>
      </p:sp>
      <p:sp>
        <p:nvSpPr>
          <p:cNvPr id="183" name="Shape 183"/>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Pore spaces make up more than half the volume of average soil.</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Allow water and air to penetrate.</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Soil air is saturated with moisture, rich in carbon dioxide, and poor in oxygen. </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Plants, roots, and soil organisms remove oxygen from and respite carbon dioxide into pore spaces.</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pic>
        <p:nvPicPr>
          <p:cNvPr id="188" name="Shape 18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9" name="Shape 18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Air</a:t>
            </a:r>
          </a:p>
        </p:txBody>
      </p:sp>
      <p:pic>
        <p:nvPicPr>
          <p:cNvPr id="190" name="Shape 190"/>
          <p:cNvPicPr preferRelativeResize="0"/>
          <p:nvPr/>
        </p:nvPicPr>
        <p:blipFill>
          <a:blip r:embed="rId4">
            <a:alphaModFix/>
          </a:blip>
          <a:stretch>
            <a:fillRect/>
          </a:stretch>
        </p:blipFill>
        <p:spPr>
          <a:xfrm>
            <a:off x="1524000" y="1926150"/>
            <a:ext cx="7598825" cy="5693825"/>
          </a:xfrm>
          <a:prstGeom prst="rect">
            <a:avLst/>
          </a:prstGeom>
          <a:noFill/>
          <a:ln>
            <a:noFill/>
          </a:ln>
        </p:spPr>
      </p:pic>
      <p:sp>
        <p:nvSpPr>
          <p:cNvPr id="191" name="Shape 191"/>
          <p:cNvSpPr txBox="1"/>
          <p:nvPr/>
        </p:nvSpPr>
        <p:spPr>
          <a:xfrm>
            <a:off x="439200" y="6976175"/>
            <a:ext cx="15190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12-8</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pic>
        <p:nvPicPr>
          <p:cNvPr id="196" name="Shape 19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97" name="Shape 19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Water</a:t>
            </a:r>
          </a:p>
        </p:txBody>
      </p:sp>
      <p:sp>
        <p:nvSpPr>
          <p:cNvPr id="198" name="Shape 19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Water performs number of important functions: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Dissolves essential nutrients for plant roots;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Helps complete necessary chemical reactions;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Assists microorganisms producing humus;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Mixes soil particles.</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Shape 20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04" name="Shape 20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Pore Spaces</a:t>
            </a:r>
          </a:p>
        </p:txBody>
      </p:sp>
      <p:pic>
        <p:nvPicPr>
          <p:cNvPr id="205" name="Shape 205"/>
          <p:cNvPicPr preferRelativeResize="0"/>
          <p:nvPr/>
        </p:nvPicPr>
        <p:blipFill>
          <a:blip r:embed="rId4">
            <a:alphaModFix/>
          </a:blip>
          <a:stretch>
            <a:fillRect/>
          </a:stretch>
        </p:blipFill>
        <p:spPr>
          <a:xfrm>
            <a:off x="243400" y="2180150"/>
            <a:ext cx="9916575" cy="4963575"/>
          </a:xfrm>
          <a:prstGeom prst="rect">
            <a:avLst/>
          </a:prstGeom>
          <a:noFill/>
          <a:ln>
            <a:noFill/>
          </a:ln>
        </p:spPr>
      </p:pic>
      <p:sp>
        <p:nvSpPr>
          <p:cNvPr id="206" name="Shape 206"/>
          <p:cNvSpPr txBox="1"/>
          <p:nvPr/>
        </p:nvSpPr>
        <p:spPr>
          <a:xfrm>
            <a:off x="8396100" y="7230175"/>
            <a:ext cx="173777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12-9</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pic>
        <p:nvPicPr>
          <p:cNvPr id="211" name="Shape 21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2" name="Shape 21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Water</a:t>
            </a:r>
          </a:p>
        </p:txBody>
      </p:sp>
      <p:pic>
        <p:nvPicPr>
          <p:cNvPr id="213" name="Shape 213"/>
          <p:cNvPicPr preferRelativeResize="0"/>
          <p:nvPr/>
        </p:nvPicPr>
        <p:blipFill>
          <a:blip r:embed="rId4">
            <a:alphaModFix/>
          </a:blip>
          <a:stretch>
            <a:fillRect/>
          </a:stretch>
        </p:blipFill>
        <p:spPr>
          <a:xfrm>
            <a:off x="762000" y="1746225"/>
            <a:ext cx="8657150" cy="5873750"/>
          </a:xfrm>
          <a:prstGeom prst="rect">
            <a:avLst/>
          </a:prstGeom>
          <a:noFill/>
          <a:ln>
            <a:noFill/>
          </a:ln>
        </p:spPr>
      </p:pic>
      <p:sp>
        <p:nvSpPr>
          <p:cNvPr id="214" name="Shape 214"/>
          <p:cNvSpPr txBox="1"/>
          <p:nvPr/>
        </p:nvSpPr>
        <p:spPr>
          <a:xfrm>
            <a:off x="7489450" y="2035525"/>
            <a:ext cx="16760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12-10</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pic>
        <p:nvPicPr>
          <p:cNvPr id="219" name="Shape 21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20" name="Shape 22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Texture</a:t>
            </a:r>
          </a:p>
        </p:txBody>
      </p:sp>
      <p:sp>
        <p:nvSpPr>
          <p:cNvPr id="221" name="Shape 22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No soil is made up of particles of uniform size.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Texture is determined by the relative amounts of various separates present.</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Separates</a:t>
            </a:r>
            <a:r>
              <a:rPr lang="en-US" sz="2222">
                <a:solidFill>
                  <a:srgbClr val="000000"/>
                </a:solidFill>
                <a:latin typeface="Arial"/>
                <a:ea typeface="Arial"/>
                <a:cs typeface="Arial"/>
                <a:sym typeface="Arial"/>
              </a:rPr>
              <a:t>—the size groups within the standard classification of soil particle sizes.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Three principal types of soil separates: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Sand</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Silt</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Clay</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Loam</a:t>
            </a:r>
            <a:r>
              <a:rPr lang="en-US" sz="2222">
                <a:solidFill>
                  <a:srgbClr val="000000"/>
                </a:solidFill>
                <a:latin typeface="Arial"/>
                <a:ea typeface="Arial"/>
                <a:cs typeface="Arial"/>
                <a:sym typeface="Arial"/>
              </a:rPr>
              <a:t>—a soil texture in which none of the three principal soil separates— sand, silt, and clay—dominates the other two.</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pic>
        <p:nvPicPr>
          <p:cNvPr id="226" name="Shape 22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27" name="Shape 22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Texture</a:t>
            </a:r>
          </a:p>
        </p:txBody>
      </p:sp>
      <p:pic>
        <p:nvPicPr>
          <p:cNvPr id="228" name="Shape 228"/>
          <p:cNvPicPr preferRelativeResize="0"/>
          <p:nvPr/>
        </p:nvPicPr>
        <p:blipFill>
          <a:blip r:embed="rId4">
            <a:alphaModFix/>
          </a:blip>
          <a:stretch>
            <a:fillRect/>
          </a:stretch>
        </p:blipFill>
        <p:spPr>
          <a:xfrm>
            <a:off x="3672400" y="1936725"/>
            <a:ext cx="6487575" cy="5683250"/>
          </a:xfrm>
          <a:prstGeom prst="rect">
            <a:avLst/>
          </a:prstGeom>
          <a:noFill/>
          <a:ln>
            <a:noFill/>
          </a:ln>
        </p:spPr>
      </p:pic>
      <p:pic>
        <p:nvPicPr>
          <p:cNvPr id="229" name="Shape 229"/>
          <p:cNvPicPr preferRelativeResize="0"/>
          <p:nvPr/>
        </p:nvPicPr>
        <p:blipFill>
          <a:blip r:embed="rId5">
            <a:alphaModFix/>
          </a:blip>
          <a:stretch>
            <a:fillRect/>
          </a:stretch>
        </p:blipFill>
        <p:spPr>
          <a:xfrm>
            <a:off x="0" y="1862650"/>
            <a:ext cx="4042825" cy="3577150"/>
          </a:xfrm>
          <a:prstGeom prst="rect">
            <a:avLst/>
          </a:prstGeom>
          <a:noFill/>
          <a:ln>
            <a:noFill/>
          </a:ln>
        </p:spPr>
      </p:pic>
      <p:sp>
        <p:nvSpPr>
          <p:cNvPr id="230" name="Shape 230"/>
          <p:cNvSpPr txBox="1"/>
          <p:nvPr/>
        </p:nvSpPr>
        <p:spPr>
          <a:xfrm>
            <a:off x="102300" y="5542125"/>
            <a:ext cx="17536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12-15 </a:t>
            </a:r>
          </a:p>
        </p:txBody>
      </p:sp>
      <p:sp>
        <p:nvSpPr>
          <p:cNvPr id="231" name="Shape 231"/>
          <p:cNvSpPr txBox="1"/>
          <p:nvPr/>
        </p:nvSpPr>
        <p:spPr>
          <a:xfrm>
            <a:off x="1850300" y="6976175"/>
            <a:ext cx="16760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12-16</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 name="Shape 36"/>
        <p:cNvGrpSpPr/>
        <p:nvPr/>
      </p:nvGrpSpPr>
      <p:grpSpPr>
        <a:xfrm>
          <a:off x="0" y="0"/>
          <a:ext cx="0" cy="0"/>
          <a:chOff x="0" y="0"/>
          <a:chExt cx="0" cy="0"/>
        </a:xfrm>
      </p:grpSpPr>
      <p:sp>
        <p:nvSpPr>
          <p:cNvPr id="37" name="Shape 37"/>
          <p:cNvSpPr txBox="1"/>
          <p:nvPr/>
        </p:nvSpPr>
        <p:spPr>
          <a:xfrm>
            <a:off x="61750" y="1137275"/>
            <a:ext cx="10036500" cy="61230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sz="2400"/>
              <a:t>Photosynthesis:</a:t>
            </a:r>
            <a:r>
              <a:rPr b="1" lang="en-US" sz="2600"/>
              <a:t>6 CO2 + 6 H2O + sunlight ---&gt; C6H12O6 + 6 O2</a:t>
            </a:r>
          </a:p>
          <a:p>
            <a:pPr indent="0" lvl="0" marL="0" rtl="0">
              <a:spcBef>
                <a:spcPts val="0"/>
              </a:spcBef>
              <a:buNone/>
            </a:pPr>
            <a:r>
              <a:rPr lang="en-US" sz="2400"/>
              <a:t>Cellulose:</a:t>
            </a:r>
          </a:p>
          <a:p>
            <a:pPr indent="0" lvl="0" marL="0" rtl="0">
              <a:spcBef>
                <a:spcPts val="0"/>
              </a:spcBef>
              <a:buNone/>
            </a:pPr>
            <a:r>
              <a:rPr lang="en-US" sz="2100"/>
              <a:t>carbon's atomic mass =12, </a:t>
            </a:r>
          </a:p>
          <a:p>
            <a:pPr indent="0" lvl="0" marL="0" rtl="0">
              <a:spcBef>
                <a:spcPts val="0"/>
              </a:spcBef>
              <a:buNone/>
            </a:pPr>
            <a:r>
              <a:rPr lang="en-US" sz="2100"/>
              <a:t>hydrogen's atomic mass =1, and</a:t>
            </a:r>
          </a:p>
          <a:p>
            <a:pPr indent="0" lvl="0" marL="0" rtl="0">
              <a:spcBef>
                <a:spcPts val="0"/>
              </a:spcBef>
              <a:buNone/>
            </a:pPr>
            <a:r>
              <a:rPr lang="en-US" sz="2100"/>
              <a:t>oxygen's atomic mass =16 means that 72/180 = 40% of the mass of the sugar molecule is carbon.</a:t>
            </a:r>
          </a:p>
          <a:p>
            <a:pPr indent="0" lvl="0" marL="0" rtl="0">
              <a:spcBef>
                <a:spcPts val="0"/>
              </a:spcBef>
              <a:buNone/>
            </a:pPr>
            <a:r>
              <a:rPr lang="en-US" sz="2100"/>
              <a:t>Cellulose:</a:t>
            </a:r>
          </a:p>
          <a:p>
            <a:pPr indent="0" lvl="0" marL="0" rtl="0">
              <a:spcBef>
                <a:spcPts val="0"/>
              </a:spcBef>
              <a:buNone/>
            </a:pPr>
            <a:r>
              <a:rPr lang="en-US" sz="2100"/>
              <a:t>45% of the dry mass (not including the water, proteins, lipids, etc) = carbon. </a:t>
            </a:r>
          </a:p>
          <a:p>
            <a:pPr indent="0" lvl="0" marL="0" rtl="0">
              <a:spcBef>
                <a:spcPts val="0"/>
              </a:spcBef>
              <a:buNone/>
            </a:pPr>
            <a:r>
              <a:rPr lang="en-US" sz="2100"/>
              <a:t>While each kilogram of dried tree is storing .45 kilograms of carbon, it is removing more than a kilogram of carbon dioxide from the atmosphere. This is because each carbon dioxide molecule contains two oxygen atoms. Using the data from above, this means that each carbon dioxide molecule has an atomic mass of 12 + 2(16) = 44, of which only 12 are due to the carbon.</a:t>
            </a:r>
          </a:p>
          <a:p>
            <a:pPr indent="0" lvl="0" marL="0" rtl="0">
              <a:spcBef>
                <a:spcPts val="0"/>
              </a:spcBef>
              <a:buNone/>
            </a:pPr>
            <a:r>
              <a:rPr lang="en-US" sz="2100"/>
              <a:t>Thus, for each atom of carbon stored in a tree, 44 atomic mass units of carbon dioxide is removed from the atmosphere. This means that each kilogram of dried tree corresponds to(1 kg of dried tree) x (.45 kg of C/1 kg of dried tree) x (44 amu of CO2/12 AMU of C) = </a:t>
            </a:r>
            <a:r>
              <a:rPr b="1" lang="en-US" sz="2900"/>
              <a:t>1 kg of dried tree = 1.65 kg of CO</a:t>
            </a:r>
            <a:r>
              <a:rPr lang="en-US" sz="2900"/>
              <a:t>2</a:t>
            </a:r>
          </a:p>
        </p:txBody>
      </p:sp>
      <p:sp>
        <p:nvSpPr>
          <p:cNvPr id="38" name="Shape 38"/>
          <p:cNvSpPr txBox="1"/>
          <p:nvPr/>
        </p:nvSpPr>
        <p:spPr>
          <a:xfrm>
            <a:off x="336950" y="298050"/>
            <a:ext cx="9499200" cy="984900"/>
          </a:xfrm>
          <a:prstGeom prst="rect">
            <a:avLst/>
          </a:prstGeom>
          <a:noFill/>
          <a:ln>
            <a:noFill/>
          </a:ln>
        </p:spPr>
        <p:txBody>
          <a:bodyPr anchorCtr="0" anchor="t" bIns="91425" lIns="91425" rIns="91425" wrap="square" tIns="91425">
            <a:noAutofit/>
          </a:bodyPr>
          <a:lstStyle/>
          <a:p>
            <a:pPr indent="0" lvl="0" marL="0" rtl="0">
              <a:spcBef>
                <a:spcPts val="0"/>
              </a:spcBef>
              <a:buNone/>
            </a:pPr>
            <a:r>
              <a:rPr b="1" lang="en-US" sz="3600"/>
              <a:t>Carbon Dioxide Sequestration with Trees</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pic>
        <p:nvPicPr>
          <p:cNvPr id="236" name="Shape 23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37" name="Shape 23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Chemistry</a:t>
            </a:r>
          </a:p>
        </p:txBody>
      </p:sp>
      <p:sp>
        <p:nvSpPr>
          <p:cNvPr id="238" name="Shape 23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0" marL="381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Intricate series of chemical reactions determine the presence and availability of nutrients.</a:t>
            </a:r>
          </a:p>
          <a:p>
            <a:pPr indent="-220133" lvl="0" marL="381000" marR="0" algn="l">
              <a:lnSpc>
                <a:spcPct val="119791"/>
              </a:lnSpc>
              <a:spcBef>
                <a:spcPts val="479"/>
              </a:spcBef>
              <a:spcAft>
                <a:spcPts val="0"/>
              </a:spcAft>
              <a:buClr>
                <a:srgbClr val="000000"/>
              </a:buClr>
              <a:buSzPts val="2667"/>
              <a:buChar char="●"/>
            </a:pPr>
            <a:r>
              <a:rPr i="1" lang="en-US" sz="2666">
                <a:solidFill>
                  <a:srgbClr val="000000"/>
                </a:solidFill>
                <a:latin typeface="Arial"/>
                <a:ea typeface="Arial"/>
                <a:cs typeface="Arial"/>
                <a:sym typeface="Arial"/>
              </a:rPr>
              <a:t>Colloids</a:t>
            </a:r>
          </a:p>
          <a:p>
            <a:pPr indent="-191911" lvl="1" marL="762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Colloids</a:t>
            </a:r>
            <a:r>
              <a:rPr lang="en-US" sz="2222">
                <a:solidFill>
                  <a:srgbClr val="000000"/>
                </a:solidFill>
                <a:latin typeface="Arial"/>
                <a:ea typeface="Arial"/>
                <a:cs typeface="Arial"/>
                <a:sym typeface="Arial"/>
              </a:rPr>
              <a:t>—organic and inorganic microscopic particles of soil that represent the chemically active portion of particles in the soil.</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Smaller than about 0.1 micrometer.</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Inorganic colloids consist of clay in thin, crystalline, platelike forms.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Organic colloids consist of decomposed organic matter (humus).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Major determinants of water-holding capacity of soil.</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pic>
        <p:nvPicPr>
          <p:cNvPr id="243" name="Shape 24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44" name="Shape 24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lang="en-US" sz="4888">
                <a:solidFill>
                  <a:srgbClr val="3333CC"/>
                </a:solidFill>
                <a:latin typeface="Arial"/>
                <a:ea typeface="Arial"/>
                <a:cs typeface="Arial"/>
                <a:sym typeface="Arial"/>
              </a:rPr>
              <a:t>Cation Exchange</a:t>
            </a:r>
          </a:p>
        </p:txBody>
      </p:sp>
      <p:sp>
        <p:nvSpPr>
          <p:cNvPr id="245" name="Shape 24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b="1" lang="en-US" sz="2666">
                <a:solidFill>
                  <a:srgbClr val="000000"/>
                </a:solidFill>
                <a:latin typeface="Arial"/>
                <a:ea typeface="Arial"/>
                <a:cs typeface="Arial"/>
                <a:sym typeface="Arial"/>
              </a:rPr>
              <a:t>Colloidal complex</a:t>
            </a:r>
            <a:r>
              <a:rPr lang="en-US" sz="2666">
                <a:solidFill>
                  <a:srgbClr val="000000"/>
                </a:solidFill>
                <a:latin typeface="Arial"/>
                <a:ea typeface="Arial"/>
                <a:cs typeface="Arial"/>
                <a:sym typeface="Arial"/>
              </a:rPr>
              <a:t>—the combination of colloid and attached cations.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highlight>
                  <a:srgbClr val="FCE5CD"/>
                </a:highlight>
                <a:latin typeface="Arial"/>
                <a:ea typeface="Arial"/>
                <a:cs typeface="Arial"/>
                <a:sym typeface="Arial"/>
              </a:rPr>
              <a:t>Created by colloid’s negative charges attracting swarms of nutrient cations (positively charged).</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Too weak of bond allows nutrients to leach away; too strong means plants won’t be able to absorb.</a:t>
            </a:r>
          </a:p>
          <a:p>
            <a:pPr indent="-220133" lvl="1" marL="762000" marR="0" algn="l">
              <a:lnSpc>
                <a:spcPct val="119791"/>
              </a:lnSpc>
              <a:spcBef>
                <a:spcPts val="479"/>
              </a:spcBef>
              <a:spcAft>
                <a:spcPts val="0"/>
              </a:spcAft>
              <a:buClr>
                <a:srgbClr val="000000"/>
              </a:buClr>
              <a:buSzPts val="2667"/>
              <a:buChar char="○"/>
            </a:pPr>
            <a:r>
              <a:rPr b="1" lang="en-US" sz="2666">
                <a:solidFill>
                  <a:srgbClr val="000000"/>
                </a:solidFill>
                <a:latin typeface="Arial"/>
                <a:ea typeface="Arial"/>
                <a:cs typeface="Arial"/>
                <a:sym typeface="Arial"/>
              </a:rPr>
              <a:t>Cation exchange capacity (CEC)</a:t>
            </a:r>
            <a:r>
              <a:rPr lang="en-US" sz="2666">
                <a:solidFill>
                  <a:srgbClr val="000000"/>
                </a:solidFill>
                <a:latin typeface="Arial"/>
                <a:ea typeface="Arial"/>
                <a:cs typeface="Arial"/>
                <a:sym typeface="Arial"/>
              </a:rPr>
              <a:t> —capability of soil to attract and exchange cations.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Generally, the higher the CEC, the more fertile the soil.</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Most fertile soils tend to be those with a notable clay and humus content; both have high-CEC activity.</a:t>
            </a:r>
          </a:p>
          <a:p>
            <a:pPr indent="0" lvl="0" marL="0" marR="0" algn="l">
              <a:lnSpc>
                <a:spcPct val="119921"/>
              </a:lnSpc>
              <a:spcBef>
                <a:spcPts val="635"/>
              </a:spcBef>
              <a:spcAft>
                <a:spcPts val="0"/>
              </a:spcAft>
              <a:buNone/>
            </a:pPr>
            <a:r>
              <a:t/>
            </a:r>
            <a:endParaRPr sz="3555">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id="250" name="Shape 25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51" name="Shape 251"/>
          <p:cNvSpPr txBox="1"/>
          <p:nvPr>
            <p:ph type="title"/>
          </p:nvPr>
        </p:nvSpPr>
        <p:spPr>
          <a:xfrm>
            <a:off x="864300" y="1067150"/>
            <a:ext cx="8507575" cy="1632241"/>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Classification </a:t>
            </a:r>
            <a:br>
              <a:rPr b="1" i="1" lang="en-US" sz="4888">
                <a:solidFill>
                  <a:srgbClr val="3333CC"/>
                </a:solidFill>
                <a:latin typeface="Arial"/>
                <a:ea typeface="Arial"/>
                <a:cs typeface="Arial"/>
                <a:sym typeface="Arial"/>
              </a:rPr>
            </a:br>
            <a:r>
              <a:rPr lang="en-US" sz="4000">
                <a:solidFill>
                  <a:srgbClr val="3333CC"/>
                </a:solidFill>
                <a:latin typeface="Arial"/>
                <a:ea typeface="Arial"/>
                <a:cs typeface="Arial"/>
                <a:sym typeface="Arial"/>
              </a:rPr>
              <a:t>Soil Orders</a:t>
            </a:r>
          </a:p>
        </p:txBody>
      </p:sp>
      <p:sp>
        <p:nvSpPr>
          <p:cNvPr id="252" name="Shape 252"/>
          <p:cNvSpPr txBox="1"/>
          <p:nvPr>
            <p:ph idx="1" type="body"/>
          </p:nvPr>
        </p:nvSpPr>
        <p:spPr>
          <a:xfrm>
            <a:off x="1425200" y="2652875"/>
            <a:ext cx="3006000" cy="430600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Alfisols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Andisols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Aridisols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Entisols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Gelisols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Histosols</a:t>
            </a:r>
          </a:p>
        </p:txBody>
      </p:sp>
      <p:sp>
        <p:nvSpPr>
          <p:cNvPr id="253" name="Shape 253"/>
          <p:cNvSpPr txBox="1"/>
          <p:nvPr/>
        </p:nvSpPr>
        <p:spPr>
          <a:xfrm>
            <a:off x="5997200" y="2640525"/>
            <a:ext cx="3006000" cy="430600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Inceptisols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Mollisols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Oxisols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Spodosols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Ultisols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Vertisols</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Shape 25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59" name="Shape 259"/>
          <p:cNvSpPr txBox="1"/>
          <p:nvPr>
            <p:ph type="title"/>
          </p:nvPr>
        </p:nvSpPr>
        <p:spPr>
          <a:xfrm>
            <a:off x="102300" y="1067150"/>
            <a:ext cx="4429475" cy="291075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Proportional Extent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of Soil Orders</a:t>
            </a:r>
          </a:p>
        </p:txBody>
      </p:sp>
      <p:pic>
        <p:nvPicPr>
          <p:cNvPr id="260" name="Shape 260"/>
          <p:cNvPicPr preferRelativeResize="0"/>
          <p:nvPr/>
        </p:nvPicPr>
        <p:blipFill>
          <a:blip r:embed="rId4">
            <a:alphaModFix/>
          </a:blip>
          <a:stretch>
            <a:fillRect/>
          </a:stretch>
        </p:blipFill>
        <p:spPr>
          <a:xfrm>
            <a:off x="4688400" y="1047750"/>
            <a:ext cx="5069400" cy="65722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Shape 26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66" name="Shape 266"/>
          <p:cNvSpPr txBox="1"/>
          <p:nvPr>
            <p:ph type="title"/>
          </p:nvPr>
        </p:nvSpPr>
        <p:spPr>
          <a:xfrm>
            <a:off x="465650" y="1067150"/>
            <a:ext cx="920432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United States Soils</a:t>
            </a:r>
          </a:p>
        </p:txBody>
      </p:sp>
      <p:pic>
        <p:nvPicPr>
          <p:cNvPr id="267" name="Shape 267"/>
          <p:cNvPicPr preferRelativeResize="0"/>
          <p:nvPr/>
        </p:nvPicPr>
        <p:blipFill>
          <a:blip r:embed="rId4">
            <a:alphaModFix/>
          </a:blip>
          <a:stretch>
            <a:fillRect/>
          </a:stretch>
        </p:blipFill>
        <p:spPr>
          <a:xfrm>
            <a:off x="1661575" y="1809750"/>
            <a:ext cx="7778750" cy="5492750"/>
          </a:xfrm>
          <a:prstGeom prst="rect">
            <a:avLst/>
          </a:prstGeom>
          <a:noFill/>
          <a:ln>
            <a:noFill/>
          </a:ln>
        </p:spPr>
      </p:pic>
      <p:sp>
        <p:nvSpPr>
          <p:cNvPr id="268" name="Shape 268"/>
          <p:cNvSpPr txBox="1"/>
          <p:nvPr/>
        </p:nvSpPr>
        <p:spPr>
          <a:xfrm>
            <a:off x="102300" y="7230175"/>
            <a:ext cx="16760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12-50</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72" name="Shape 272"/>
        <p:cNvGrpSpPr/>
        <p:nvPr/>
      </p:nvGrpSpPr>
      <p:grpSpPr>
        <a:xfrm>
          <a:off x="0" y="0"/>
          <a:ext cx="0" cy="0"/>
          <a:chOff x="0" y="0"/>
          <a:chExt cx="0" cy="0"/>
        </a:xfrm>
      </p:grpSpPr>
      <p:pic>
        <p:nvPicPr>
          <p:cNvPr id="273" name="Shape 273"/>
          <p:cNvPicPr preferRelativeResize="0"/>
          <p:nvPr/>
        </p:nvPicPr>
        <p:blipFill>
          <a:blip r:embed="rId4">
            <a:alphaModFix/>
          </a:blip>
          <a:stretch>
            <a:fillRect/>
          </a:stretch>
        </p:blipFill>
        <p:spPr>
          <a:xfrm>
            <a:off x="5754175" y="1965100"/>
            <a:ext cx="4405824" cy="5513200"/>
          </a:xfrm>
          <a:prstGeom prst="rect">
            <a:avLst/>
          </a:prstGeom>
          <a:noFill/>
          <a:ln>
            <a:noFill/>
          </a:ln>
        </p:spPr>
      </p:pic>
      <p:sp>
        <p:nvSpPr>
          <p:cNvPr id="274" name="Shape 274"/>
          <p:cNvSpPr txBox="1"/>
          <p:nvPr>
            <p:ph idx="1" type="body"/>
          </p:nvPr>
        </p:nvSpPr>
        <p:spPr>
          <a:xfrm>
            <a:off x="299825" y="1860575"/>
            <a:ext cx="6536700" cy="5617800"/>
          </a:xfrm>
          <a:prstGeom prst="rect">
            <a:avLst/>
          </a:prstGeom>
          <a:solidFill>
            <a:srgbClr val="FFFFFF"/>
          </a:solidFill>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latin typeface="Arial"/>
                <a:ea typeface="Arial"/>
                <a:cs typeface="Arial"/>
                <a:sym typeface="Arial"/>
              </a:rPr>
              <a:t>In one sentence or less, please describe </a:t>
            </a:r>
          </a:p>
          <a:p>
            <a:pPr indent="0" lvl="0" marL="0" rtl="0" algn="ctr">
              <a:lnSpc>
                <a:spcPct val="100000"/>
              </a:lnSpc>
              <a:spcBef>
                <a:spcPts val="0"/>
              </a:spcBef>
              <a:buNone/>
            </a:pPr>
            <a:r>
              <a:rPr lang="en-US" sz="3733">
                <a:solidFill>
                  <a:srgbClr val="000000"/>
                </a:solidFill>
                <a:latin typeface="Arial"/>
                <a:ea typeface="Arial"/>
                <a:cs typeface="Arial"/>
                <a:sym typeface="Arial"/>
              </a:rPr>
              <a:t>REGOLITH:</a:t>
            </a:r>
          </a:p>
          <a:p>
            <a:pPr indent="0" lvl="0" marL="0" rtl="0" algn="ctr">
              <a:lnSpc>
                <a:spcPct val="100000"/>
              </a:lnSpc>
              <a:spcBef>
                <a:spcPts val="0"/>
              </a:spcBef>
              <a:buNone/>
            </a:pPr>
            <a:r>
              <a:rPr lang="en-US">
                <a:solidFill>
                  <a:schemeClr val="dk1"/>
                </a:solidFill>
              </a:rPr>
              <a:t>What is regolith? Or better, what is it composed of? At the surface, which of these two items is found more in abundance?</a:t>
            </a:r>
          </a:p>
          <a:p>
            <a:pPr indent="-397933" lvl="0" marL="457200" rtl="0" algn="ctr">
              <a:lnSpc>
                <a:spcPct val="100000"/>
              </a:lnSpc>
              <a:spcBef>
                <a:spcPts val="0"/>
              </a:spcBef>
              <a:spcAft>
                <a:spcPts val="0"/>
              </a:spcAft>
              <a:buClr>
                <a:schemeClr val="dk1"/>
              </a:buClr>
              <a:buSzPts val="2667"/>
              <a:buAutoNum type="arabicPeriod"/>
            </a:pPr>
            <a:r>
              <a:rPr lang="en-US">
                <a:solidFill>
                  <a:schemeClr val="dk1"/>
                </a:solidFill>
              </a:rPr>
              <a:t>Inorganic</a:t>
            </a:r>
          </a:p>
          <a:p>
            <a:pPr indent="-397933" lvl="0" marL="457200" rtl="0" algn="ctr">
              <a:lnSpc>
                <a:spcPct val="100000"/>
              </a:lnSpc>
              <a:spcBef>
                <a:spcPts val="0"/>
              </a:spcBef>
              <a:buClr>
                <a:schemeClr val="dk1"/>
              </a:buClr>
              <a:buSzPts val="2667"/>
              <a:buAutoNum type="arabicPeriod"/>
            </a:pPr>
            <a:r>
              <a:rPr lang="en-US">
                <a:solidFill>
                  <a:schemeClr val="dk1"/>
                </a:solidFill>
              </a:rPr>
              <a:t>organic</a:t>
            </a:r>
          </a:p>
          <a:p>
            <a:pPr indent="0" lvl="0" marL="0" rtl="0" algn="ctr">
              <a:lnSpc>
                <a:spcPct val="100000"/>
              </a:lnSpc>
              <a:spcBef>
                <a:spcPts val="0"/>
              </a:spcBef>
              <a:buNone/>
            </a:pPr>
            <a:r>
              <a:t/>
            </a:r>
            <a:endParaRPr>
              <a:solidFill>
                <a:schemeClr val="dk1"/>
              </a:solidFill>
            </a:endParaRPr>
          </a:p>
        </p:txBody>
      </p:sp>
      <p:sp>
        <p:nvSpPr>
          <p:cNvPr id="275" name="Shape 275"/>
          <p:cNvSpPr txBox="1"/>
          <p:nvPr/>
        </p:nvSpPr>
        <p:spPr>
          <a:xfrm>
            <a:off x="9042400" y="2133600"/>
            <a:ext cx="1066500" cy="5176200"/>
          </a:xfrm>
          <a:prstGeom prst="rect">
            <a:avLst/>
          </a:prstGeom>
          <a:solidFill>
            <a:srgbClr val="FFFFFF"/>
          </a:solidFill>
          <a:ln>
            <a:noFill/>
          </a:ln>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latin typeface="Arial"/>
                <a:ea typeface="Arial"/>
                <a:cs typeface="Arial"/>
                <a:sym typeface="Arial"/>
              </a:rPr>
              <a:t>Hint:</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 name="Shape 42"/>
        <p:cNvGrpSpPr/>
        <p:nvPr/>
      </p:nvGrpSpPr>
      <p:grpSpPr>
        <a:xfrm>
          <a:off x="0" y="0"/>
          <a:ext cx="0" cy="0"/>
          <a:chOff x="0" y="0"/>
          <a:chExt cx="0" cy="0"/>
        </a:xfrm>
      </p:grpSpPr>
      <p:pic>
        <p:nvPicPr>
          <p:cNvPr id="43" name="Shape 43"/>
          <p:cNvPicPr preferRelativeResize="0"/>
          <p:nvPr/>
        </p:nvPicPr>
        <p:blipFill>
          <a:blip r:embed="rId3">
            <a:alphaModFix/>
          </a:blip>
          <a:stretch>
            <a:fillRect/>
          </a:stretch>
        </p:blipFill>
        <p:spPr>
          <a:xfrm>
            <a:off x="0" y="1090200"/>
            <a:ext cx="10159999" cy="6529800"/>
          </a:xfrm>
          <a:prstGeom prst="rect">
            <a:avLst/>
          </a:prstGeom>
          <a:noFill/>
          <a:ln>
            <a:noFill/>
          </a:ln>
        </p:spPr>
      </p:pic>
      <p:pic>
        <p:nvPicPr>
          <p:cNvPr id="44" name="Shape 44"/>
          <p:cNvPicPr preferRelativeResize="0"/>
          <p:nvPr/>
        </p:nvPicPr>
        <p:blipFill>
          <a:blip r:embed="rId4">
            <a:alphaModFix/>
          </a:blip>
          <a:stretch>
            <a:fillRect/>
          </a:stretch>
        </p:blipFill>
        <p:spPr>
          <a:xfrm>
            <a:off x="285750" y="95250"/>
            <a:ext cx="9450901" cy="931325"/>
          </a:xfrm>
          <a:prstGeom prst="rect">
            <a:avLst/>
          </a:prstGeom>
          <a:noFill/>
          <a:ln>
            <a:noFill/>
          </a:ln>
        </p:spPr>
      </p:pic>
      <p:sp>
        <p:nvSpPr>
          <p:cNvPr id="45" name="Shape 45"/>
          <p:cNvSpPr txBox="1"/>
          <p:nvPr>
            <p:ph type="title"/>
          </p:nvPr>
        </p:nvSpPr>
        <p:spPr>
          <a:xfrm>
            <a:off x="911825" y="177275"/>
            <a:ext cx="9147900" cy="9792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FFFFFF"/>
                </a:solidFill>
              </a:rPr>
              <a:t>USA Average Rain</a:t>
            </a:r>
            <a:r>
              <a:rPr b="1" i="1" lang="en-US" sz="4888">
                <a:solidFill>
                  <a:srgbClr val="FFFFFF"/>
                </a:solidFill>
                <a:latin typeface="Arial"/>
                <a:ea typeface="Arial"/>
                <a:cs typeface="Arial"/>
                <a:sym typeface="Arial"/>
              </a:rPr>
              <a:t> 2/19/201</a:t>
            </a:r>
            <a:r>
              <a:rPr b="1" i="1" lang="en-US" sz="4888">
                <a:solidFill>
                  <a:srgbClr val="FFFFFF"/>
                </a:solidFill>
              </a:rPr>
              <a:t>2</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 name="Shape 49"/>
        <p:cNvGrpSpPr/>
        <p:nvPr/>
      </p:nvGrpSpPr>
      <p:grpSpPr>
        <a:xfrm>
          <a:off x="0" y="0"/>
          <a:ext cx="0" cy="0"/>
          <a:chOff x="0" y="0"/>
          <a:chExt cx="0" cy="0"/>
        </a:xfrm>
      </p:grpSpPr>
      <p:pic>
        <p:nvPicPr>
          <p:cNvPr id="50" name="Shape 50"/>
          <p:cNvPicPr preferRelativeResize="0"/>
          <p:nvPr/>
        </p:nvPicPr>
        <p:blipFill>
          <a:blip r:embed="rId3">
            <a:alphaModFix/>
          </a:blip>
          <a:stretch>
            <a:fillRect/>
          </a:stretch>
        </p:blipFill>
        <p:spPr>
          <a:xfrm>
            <a:off x="0" y="1090200"/>
            <a:ext cx="10159999" cy="6529800"/>
          </a:xfrm>
          <a:prstGeom prst="rect">
            <a:avLst/>
          </a:prstGeom>
          <a:noFill/>
          <a:ln>
            <a:noFill/>
          </a:ln>
        </p:spPr>
      </p:pic>
      <p:pic>
        <p:nvPicPr>
          <p:cNvPr id="51" name="Shape 51"/>
          <p:cNvPicPr preferRelativeResize="0"/>
          <p:nvPr/>
        </p:nvPicPr>
        <p:blipFill>
          <a:blip r:embed="rId4">
            <a:alphaModFix/>
          </a:blip>
          <a:stretch>
            <a:fillRect/>
          </a:stretch>
        </p:blipFill>
        <p:spPr>
          <a:xfrm>
            <a:off x="285750" y="95250"/>
            <a:ext cx="9450901" cy="931325"/>
          </a:xfrm>
          <a:prstGeom prst="rect">
            <a:avLst/>
          </a:prstGeom>
          <a:noFill/>
          <a:ln>
            <a:noFill/>
          </a:ln>
        </p:spPr>
      </p:pic>
      <p:sp>
        <p:nvSpPr>
          <p:cNvPr id="52" name="Shape 52"/>
          <p:cNvSpPr txBox="1"/>
          <p:nvPr>
            <p:ph type="title"/>
          </p:nvPr>
        </p:nvSpPr>
        <p:spPr>
          <a:xfrm>
            <a:off x="911825" y="177275"/>
            <a:ext cx="9147900" cy="9792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FFFFFF"/>
                </a:solidFill>
              </a:rPr>
              <a:t>USA Average Rain</a:t>
            </a:r>
            <a:r>
              <a:rPr b="1" i="1" lang="en-US" sz="4888">
                <a:solidFill>
                  <a:srgbClr val="FFFFFF"/>
                </a:solidFill>
                <a:latin typeface="Arial"/>
                <a:ea typeface="Arial"/>
                <a:cs typeface="Arial"/>
                <a:sym typeface="Arial"/>
              </a:rPr>
              <a:t> 2/19/201</a:t>
            </a:r>
            <a:r>
              <a:rPr b="1" i="1" lang="en-US" sz="4888">
                <a:solidFill>
                  <a:srgbClr val="FFFFFF"/>
                </a:solidFill>
              </a:rPr>
              <a:t>2</a:t>
            </a:r>
          </a:p>
        </p:txBody>
      </p:sp>
      <p:sp>
        <p:nvSpPr>
          <p:cNvPr id="53" name="Shape 53"/>
          <p:cNvSpPr txBox="1"/>
          <p:nvPr/>
        </p:nvSpPr>
        <p:spPr>
          <a:xfrm rot="-1463932">
            <a:off x="-67699" y="2271187"/>
            <a:ext cx="7098999" cy="798176"/>
          </a:xfrm>
          <a:prstGeom prst="rect">
            <a:avLst/>
          </a:prstGeom>
          <a:noFill/>
          <a:ln>
            <a:noFill/>
          </a:ln>
        </p:spPr>
        <p:txBody>
          <a:bodyPr anchorCtr="0" anchor="t" bIns="91425" lIns="91425" rIns="91425" wrap="square" tIns="91425">
            <a:noAutofit/>
          </a:bodyPr>
          <a:lstStyle/>
          <a:p>
            <a:pPr indent="0" lvl="0" marL="0" rtl="0">
              <a:spcBef>
                <a:spcPts val="0"/>
              </a:spcBef>
              <a:buNone/>
            </a:pPr>
            <a:r>
              <a:rPr b="1" lang="en-US" sz="3600" u="sng">
                <a:solidFill>
                  <a:srgbClr val="FFFF00"/>
                </a:solidFill>
              </a:rPr>
              <a:t>OH MY GOD...Global Warming!</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 name="Shape 57"/>
        <p:cNvGrpSpPr/>
        <p:nvPr/>
      </p:nvGrpSpPr>
      <p:grpSpPr>
        <a:xfrm>
          <a:off x="0" y="0"/>
          <a:ext cx="0" cy="0"/>
          <a:chOff x="0" y="0"/>
          <a:chExt cx="0" cy="0"/>
        </a:xfrm>
      </p:grpSpPr>
      <p:pic>
        <p:nvPicPr>
          <p:cNvPr id="58" name="Shape 58"/>
          <p:cNvPicPr preferRelativeResize="0"/>
          <p:nvPr/>
        </p:nvPicPr>
        <p:blipFill>
          <a:blip r:embed="rId3">
            <a:alphaModFix/>
          </a:blip>
          <a:stretch>
            <a:fillRect/>
          </a:stretch>
        </p:blipFill>
        <p:spPr>
          <a:xfrm>
            <a:off x="285750" y="95250"/>
            <a:ext cx="9450901" cy="931325"/>
          </a:xfrm>
          <a:prstGeom prst="rect">
            <a:avLst/>
          </a:prstGeom>
          <a:noFill/>
          <a:ln>
            <a:noFill/>
          </a:ln>
        </p:spPr>
      </p:pic>
      <p:pic>
        <p:nvPicPr>
          <p:cNvPr id="59" name="Shape 59"/>
          <p:cNvPicPr preferRelativeResize="0"/>
          <p:nvPr/>
        </p:nvPicPr>
        <p:blipFill>
          <a:blip r:embed="rId4">
            <a:alphaModFix/>
          </a:blip>
          <a:stretch>
            <a:fillRect/>
          </a:stretch>
        </p:blipFill>
        <p:spPr>
          <a:xfrm>
            <a:off x="0" y="1156475"/>
            <a:ext cx="10159999" cy="6463526"/>
          </a:xfrm>
          <a:prstGeom prst="rect">
            <a:avLst/>
          </a:prstGeom>
          <a:noFill/>
          <a:ln>
            <a:noFill/>
          </a:ln>
        </p:spPr>
      </p:pic>
      <p:sp>
        <p:nvSpPr>
          <p:cNvPr id="60" name="Shape 60"/>
          <p:cNvSpPr txBox="1"/>
          <p:nvPr>
            <p:ph type="title"/>
          </p:nvPr>
        </p:nvSpPr>
        <p:spPr>
          <a:xfrm>
            <a:off x="911825" y="177275"/>
            <a:ext cx="9147900" cy="9792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FFFFFF"/>
                </a:solidFill>
              </a:rPr>
              <a:t>USA Average Rain</a:t>
            </a:r>
            <a:r>
              <a:rPr b="1" i="1" lang="en-US" sz="4888">
                <a:solidFill>
                  <a:srgbClr val="FFFFFF"/>
                </a:solidFill>
                <a:latin typeface="Arial"/>
                <a:ea typeface="Arial"/>
                <a:cs typeface="Arial"/>
                <a:sym typeface="Arial"/>
              </a:rPr>
              <a:t> 2/19/2014</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pic>
        <p:nvPicPr>
          <p:cNvPr id="65" name="Shape 65"/>
          <p:cNvPicPr preferRelativeResize="0"/>
          <p:nvPr/>
        </p:nvPicPr>
        <p:blipFill>
          <a:blip r:embed="rId3">
            <a:alphaModFix/>
          </a:blip>
          <a:stretch>
            <a:fillRect/>
          </a:stretch>
        </p:blipFill>
        <p:spPr>
          <a:xfrm>
            <a:off x="285750" y="95250"/>
            <a:ext cx="9450901" cy="931325"/>
          </a:xfrm>
          <a:prstGeom prst="rect">
            <a:avLst/>
          </a:prstGeom>
          <a:noFill/>
          <a:ln>
            <a:noFill/>
          </a:ln>
        </p:spPr>
      </p:pic>
      <p:pic>
        <p:nvPicPr>
          <p:cNvPr id="66" name="Shape 66"/>
          <p:cNvPicPr preferRelativeResize="0"/>
          <p:nvPr/>
        </p:nvPicPr>
        <p:blipFill>
          <a:blip r:embed="rId4">
            <a:alphaModFix/>
          </a:blip>
          <a:stretch>
            <a:fillRect/>
          </a:stretch>
        </p:blipFill>
        <p:spPr>
          <a:xfrm>
            <a:off x="0" y="1067150"/>
            <a:ext cx="10159999" cy="6552850"/>
          </a:xfrm>
          <a:prstGeom prst="rect">
            <a:avLst/>
          </a:prstGeom>
          <a:noFill/>
          <a:ln>
            <a:noFill/>
          </a:ln>
        </p:spPr>
      </p:pic>
      <p:sp>
        <p:nvSpPr>
          <p:cNvPr id="67" name="Shape 67"/>
          <p:cNvSpPr txBox="1"/>
          <p:nvPr>
            <p:ph type="title"/>
          </p:nvPr>
        </p:nvSpPr>
        <p:spPr>
          <a:xfrm>
            <a:off x="864300" y="195825"/>
            <a:ext cx="9211200" cy="9792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FFFFFF"/>
                </a:solidFill>
              </a:rPr>
              <a:t>USA </a:t>
            </a:r>
            <a:r>
              <a:rPr b="1" i="1" lang="en-US" sz="4888">
                <a:solidFill>
                  <a:srgbClr val="FFFFFF"/>
                </a:solidFill>
                <a:latin typeface="Arial"/>
                <a:ea typeface="Arial"/>
                <a:cs typeface="Arial"/>
                <a:sym typeface="Arial"/>
              </a:rPr>
              <a:t>Soil Moisture 2/19/2014</a:t>
            </a:r>
          </a:p>
        </p:txBody>
      </p:sp>
      <p:sp>
        <p:nvSpPr>
          <p:cNvPr id="68" name="Shape 68"/>
          <p:cNvSpPr txBox="1"/>
          <p:nvPr/>
        </p:nvSpPr>
        <p:spPr>
          <a:xfrm>
            <a:off x="3323025" y="1997500"/>
            <a:ext cx="2800800" cy="1140600"/>
          </a:xfrm>
          <a:prstGeom prst="rect">
            <a:avLst/>
          </a:prstGeom>
          <a:noFill/>
          <a:ln>
            <a:noFill/>
          </a:ln>
        </p:spPr>
        <p:txBody>
          <a:bodyPr anchorCtr="0" anchor="t" bIns="91425" lIns="91425" rIns="91425" wrap="square" tIns="91425">
            <a:noAutofit/>
          </a:bodyPr>
          <a:lstStyle/>
          <a:p>
            <a:pPr indent="0" lvl="0" marL="0">
              <a:spcBef>
                <a:spcPts val="0"/>
              </a:spcBef>
              <a:buNone/>
            </a:pPr>
            <a:r>
              <a:rPr lang="en-US" sz="1800">
                <a:solidFill>
                  <a:srgbClr val="FFFFFF"/>
                </a:solidFill>
              </a:rPr>
              <a:t>March 2013 was the end of La Nina and with one month’s massive rains NO MORE DROUGHT!</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pic>
        <p:nvPicPr>
          <p:cNvPr descr="water.jpg~original" id="73" name="Shape 73"/>
          <p:cNvPicPr preferRelativeResize="0"/>
          <p:nvPr/>
        </p:nvPicPr>
        <p:blipFill>
          <a:blip r:embed="rId3">
            <a:alphaModFix/>
          </a:blip>
          <a:stretch>
            <a:fillRect/>
          </a:stretch>
        </p:blipFill>
        <p:spPr>
          <a:xfrm>
            <a:off x="0" y="0"/>
            <a:ext cx="10217975" cy="7620000"/>
          </a:xfrm>
          <a:prstGeom prst="rect">
            <a:avLst/>
          </a:prstGeom>
          <a:noFill/>
          <a:ln>
            <a:noFill/>
          </a:ln>
        </p:spPr>
      </p:pic>
      <p:sp>
        <p:nvSpPr>
          <p:cNvPr id="74" name="Shape 74"/>
          <p:cNvSpPr txBox="1"/>
          <p:nvPr/>
        </p:nvSpPr>
        <p:spPr>
          <a:xfrm>
            <a:off x="0" y="0"/>
            <a:ext cx="10160100" cy="30000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sz="4800" u="sng">
                <a:solidFill>
                  <a:schemeClr val="hlink"/>
                </a:solidFill>
                <a:hlinkClick r:id="rId4"/>
              </a:rPr>
              <a:t>http://www.drought.gov/drought/</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 name="Shape 78"/>
        <p:cNvGrpSpPr/>
        <p:nvPr/>
      </p:nvGrpSpPr>
      <p:grpSpPr>
        <a:xfrm>
          <a:off x="0" y="0"/>
          <a:ext cx="0" cy="0"/>
          <a:chOff x="0" y="0"/>
          <a:chExt cx="0" cy="0"/>
        </a:xfrm>
      </p:grpSpPr>
      <p:pic>
        <p:nvPicPr>
          <p:cNvPr id="79" name="Shape 7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80" name="Shape 80"/>
          <p:cNvSpPr txBox="1"/>
          <p:nvPr>
            <p:ph type="title"/>
          </p:nvPr>
        </p:nvSpPr>
        <p:spPr>
          <a:xfrm>
            <a:off x="864300" y="1067150"/>
            <a:ext cx="3487550" cy="26938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Soil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and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Regolith</a:t>
            </a:r>
          </a:p>
        </p:txBody>
      </p:sp>
      <p:pic>
        <p:nvPicPr>
          <p:cNvPr id="81" name="Shape 81"/>
          <p:cNvPicPr preferRelativeResize="0"/>
          <p:nvPr/>
        </p:nvPicPr>
        <p:blipFill>
          <a:blip r:embed="rId4">
            <a:alphaModFix/>
          </a:blip>
          <a:stretch>
            <a:fillRect/>
          </a:stretch>
        </p:blipFill>
        <p:spPr>
          <a:xfrm>
            <a:off x="3894650" y="1005400"/>
            <a:ext cx="5334000" cy="6614575"/>
          </a:xfrm>
          <a:prstGeom prst="rect">
            <a:avLst/>
          </a:prstGeom>
          <a:noFill/>
          <a:ln>
            <a:noFill/>
          </a:ln>
        </p:spPr>
      </p:pic>
      <p:sp>
        <p:nvSpPr>
          <p:cNvPr id="82" name="Shape 82"/>
          <p:cNvSpPr txBox="1"/>
          <p:nvPr/>
        </p:nvSpPr>
        <p:spPr>
          <a:xfrm>
            <a:off x="8247925" y="6836825"/>
            <a:ext cx="15190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12-1</a:t>
            </a:r>
          </a:p>
        </p:txBody>
      </p:sp>
    </p:spTree>
  </p:cSld>
  <p:clrMapOvr>
    <a:masterClrMapping/>
  </p:clrMapOvr>
</p:sld>
</file>

<file path=ppt/theme/theme1.xml><?xml version="1.0" encoding="utf-8"?>
<a:theme xmlns:a="http://schemas.openxmlformats.org/drawingml/2006/main" xmlns:r="http://schemas.openxmlformats.org/officeDocument/2006/relationships" name="Custom">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