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y="7620000" cx="10160000"/>
  <p:notesSz cx="7620000" cy="10160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762000" y="4826000"/>
            <a:ext cx="6096000" cy="4572000"/>
          </a:xfrm>
          <a:prstGeom prst="rect">
            <a:avLst/>
          </a:prstGeom>
          <a:noFill/>
          <a:ln>
            <a:noFill/>
          </a:ln>
        </p:spPr>
        <p:txBody>
          <a:bodyPr anchorCtr="0" anchor="t" bIns="91425" lIns="91425" rIns="91425" wrap="square" tIns="91425"/>
          <a:lstStyle>
            <a:lvl1pPr lvl="0">
              <a:spcBef>
                <a:spcPts val="0"/>
              </a:spcBef>
              <a:buSzPts val="1400"/>
              <a:buChar char="●"/>
              <a:defRPr sz="1100"/>
            </a:lvl1pPr>
            <a:lvl2pPr lvl="1">
              <a:spcBef>
                <a:spcPts val="0"/>
              </a:spcBef>
              <a:buSzPts val="1400"/>
              <a:buChar char="○"/>
              <a:defRPr sz="1100"/>
            </a:lvl2pPr>
            <a:lvl3pPr lvl="2">
              <a:spcBef>
                <a:spcPts val="0"/>
              </a:spcBef>
              <a:buSzPts val="1400"/>
              <a:buChar char="■"/>
              <a:defRPr sz="1100"/>
            </a:lvl3pPr>
            <a:lvl4pPr lvl="3">
              <a:spcBef>
                <a:spcPts val="0"/>
              </a:spcBef>
              <a:buSzPts val="1400"/>
              <a:buChar char="●"/>
              <a:defRPr sz="1100"/>
            </a:lvl4pPr>
            <a:lvl5pPr lvl="4">
              <a:spcBef>
                <a:spcPts val="0"/>
              </a:spcBef>
              <a:buSzPts val="1400"/>
              <a:buChar char="○"/>
              <a:defRPr sz="1100"/>
            </a:lvl5pPr>
            <a:lvl6pPr lvl="5">
              <a:spcBef>
                <a:spcPts val="0"/>
              </a:spcBef>
              <a:buSzPts val="1400"/>
              <a:buChar char="■"/>
              <a:defRPr sz="1100"/>
            </a:lvl6pPr>
            <a:lvl7pPr lvl="6">
              <a:spcBef>
                <a:spcPts val="0"/>
              </a:spcBef>
              <a:buSzPts val="1400"/>
              <a:buChar char="●"/>
              <a:defRPr sz="1100"/>
            </a:lvl7pPr>
            <a:lvl8pPr lvl="7">
              <a:spcBef>
                <a:spcPts val="0"/>
              </a:spcBef>
              <a:buSzPts val="1400"/>
              <a:buChar char="○"/>
              <a:defRPr sz="1100"/>
            </a:lvl8pPr>
            <a:lvl9pPr lvl="8">
              <a:spcBef>
                <a:spcPts val="0"/>
              </a:spcBef>
              <a:buSzPts val="14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 name="Shape 19"/>
        <p:cNvGrpSpPr/>
        <p:nvPr/>
      </p:nvGrpSpPr>
      <p:grpSpPr>
        <a:xfrm>
          <a:off x="0" y="0"/>
          <a:ext cx="0" cy="0"/>
          <a:chOff x="0" y="0"/>
          <a:chExt cx="0" cy="0"/>
        </a:xfrm>
      </p:grpSpPr>
      <p:sp>
        <p:nvSpPr>
          <p:cNvPr id="20" name="Shape 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 name="Shape 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Shape 9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93" name="Shape 9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08" name="Shape 10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Shape 12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23" name="Shape 12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37" name="Shape 13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1" name="Shape 15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 name="Shape 26"/>
        <p:cNvGrpSpPr/>
        <p:nvPr/>
      </p:nvGrpSpPr>
      <p:grpSpPr>
        <a:xfrm>
          <a:off x="0" y="0"/>
          <a:ext cx="0" cy="0"/>
          <a:chOff x="0" y="0"/>
          <a:chExt cx="0" cy="0"/>
        </a:xfrm>
      </p:grpSpPr>
      <p:sp>
        <p:nvSpPr>
          <p:cNvPr id="27" name="Shape 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8" name="Shape 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8" name="Shape 15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2" name="Shape 17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9" name="Shape 17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86" name="Shape 18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93" name="Shape 19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8" name="Shape 20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6" name="Shape 21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Shape 22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23" name="Shape 22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 name="Shape 33"/>
        <p:cNvGrpSpPr/>
        <p:nvPr/>
      </p:nvGrpSpPr>
      <p:grpSpPr>
        <a:xfrm>
          <a:off x="0" y="0"/>
          <a:ext cx="0" cy="0"/>
          <a:chOff x="0" y="0"/>
          <a:chExt cx="0" cy="0"/>
        </a:xfrm>
      </p:grpSpPr>
      <p:sp>
        <p:nvSpPr>
          <p:cNvPr id="34" name="Shape 3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5" name="Shape 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Shape 22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30" name="Shape 23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Shape 23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37" name="Shape 23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44" name="Shape 24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 name="Shape 40"/>
        <p:cNvGrpSpPr/>
        <p:nvPr/>
      </p:nvGrpSpPr>
      <p:grpSpPr>
        <a:xfrm>
          <a:off x="0" y="0"/>
          <a:ext cx="0" cy="0"/>
          <a:chOff x="0" y="0"/>
          <a:chExt cx="0" cy="0"/>
        </a:xfrm>
      </p:grpSpPr>
      <p:sp>
        <p:nvSpPr>
          <p:cNvPr id="41" name="Shape 4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2" name="Shape 4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Shape 4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9" name="Shape 4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64" name="Shape 6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Shape 7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71" name="Shape 7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 name="Shape 76"/>
        <p:cNvGrpSpPr/>
        <p:nvPr/>
      </p:nvGrpSpPr>
      <p:grpSpPr>
        <a:xfrm>
          <a:off x="0" y="0"/>
          <a:ext cx="0" cy="0"/>
          <a:chOff x="0" y="0"/>
          <a:chExt cx="0" cy="0"/>
        </a:xfrm>
      </p:grpSpPr>
      <p:sp>
        <p:nvSpPr>
          <p:cNvPr id="77" name="Shape 7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78" name="Shape 7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6"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7" name="Shape 7"/>
        <p:cNvGrpSpPr/>
        <p:nvPr/>
      </p:nvGrpSpPr>
      <p:grpSpPr>
        <a:xfrm>
          <a:off x="0" y="0"/>
          <a:ext cx="0" cy="0"/>
          <a:chOff x="0" y="0"/>
          <a:chExt cx="0" cy="0"/>
        </a:xfrm>
      </p:grpSpPr>
      <p:sp>
        <p:nvSpPr>
          <p:cNvPr id="8" name="Shape 8"/>
          <p:cNvSpPr txBox="1"/>
          <p:nvPr>
            <p:ph type="ctrTitle"/>
          </p:nvPr>
        </p:nvSpPr>
        <p:spPr>
          <a:xfrm>
            <a:off x="914400" y="3048000"/>
            <a:ext cx="8331200" cy="1219200"/>
          </a:xfrm>
          <a:prstGeom prst="rect">
            <a:avLst/>
          </a:prstGeom>
          <a:noFill/>
          <a:ln>
            <a:noFill/>
          </a:ln>
        </p:spPr>
        <p:txBody>
          <a:bodyPr anchorCtr="0" anchor="t" bIns="91425" lIns="91425" rIns="91425" wrap="square" tIns="91425"/>
          <a:lstStyle>
            <a:lvl1pPr lvl="0" algn="ctr">
              <a:spcBef>
                <a:spcPts val="0"/>
              </a:spcBef>
              <a:buSzPts val="4800"/>
              <a:buChar char="●"/>
              <a:defRPr sz="4800"/>
            </a:lvl1pPr>
            <a:lvl2pPr lvl="1" algn="ctr">
              <a:spcBef>
                <a:spcPts val="0"/>
              </a:spcBef>
              <a:buSzPts val="4800"/>
              <a:buChar char="○"/>
              <a:defRPr sz="4800"/>
            </a:lvl2pPr>
            <a:lvl3pPr lvl="2" algn="ctr">
              <a:spcBef>
                <a:spcPts val="0"/>
              </a:spcBef>
              <a:buSzPts val="4800"/>
              <a:buChar char="■"/>
              <a:defRPr sz="4800"/>
            </a:lvl3pPr>
            <a:lvl4pPr lvl="3" algn="ctr">
              <a:spcBef>
                <a:spcPts val="0"/>
              </a:spcBef>
              <a:buSzPts val="4800"/>
              <a:buChar char="●"/>
              <a:defRPr sz="4800"/>
            </a:lvl4pPr>
            <a:lvl5pPr lvl="4" algn="ctr">
              <a:spcBef>
                <a:spcPts val="0"/>
              </a:spcBef>
              <a:buSzPts val="4800"/>
              <a:buChar char="○"/>
              <a:defRPr sz="4800"/>
            </a:lvl5pPr>
            <a:lvl6pPr lvl="5" algn="ctr">
              <a:spcBef>
                <a:spcPts val="0"/>
              </a:spcBef>
              <a:buSzPts val="4800"/>
              <a:buChar char="■"/>
              <a:defRPr sz="4800"/>
            </a:lvl6pPr>
            <a:lvl7pPr lvl="6" algn="ctr">
              <a:spcBef>
                <a:spcPts val="0"/>
              </a:spcBef>
              <a:buSzPts val="4800"/>
              <a:buChar char="●"/>
              <a:defRPr sz="4800"/>
            </a:lvl7pPr>
            <a:lvl8pPr lvl="7" algn="ctr">
              <a:spcBef>
                <a:spcPts val="0"/>
              </a:spcBef>
              <a:buSzPts val="4800"/>
              <a:buChar char="○"/>
              <a:defRPr sz="4800"/>
            </a:lvl8pPr>
            <a:lvl9pPr lvl="8" algn="ctr">
              <a:spcBef>
                <a:spcPts val="0"/>
              </a:spcBef>
              <a:buSzPts val="4800"/>
              <a:buChar char="■"/>
              <a:defRPr sz="4800"/>
            </a:lvl9pPr>
          </a:lstStyle>
          <a:p/>
        </p:txBody>
      </p:sp>
      <p:sp>
        <p:nvSpPr>
          <p:cNvPr id="9" name="Shape 9"/>
          <p:cNvSpPr txBox="1"/>
          <p:nvPr>
            <p:ph idx="1" type="subTitle"/>
          </p:nvPr>
        </p:nvSpPr>
        <p:spPr>
          <a:xfrm>
            <a:off x="1828800" y="4572000"/>
            <a:ext cx="6502400" cy="9144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0" name="Shape 10"/>
        <p:cNvGrpSpPr/>
        <p:nvPr/>
      </p:nvGrpSpPr>
      <p:grpSpPr>
        <a:xfrm>
          <a:off x="0" y="0"/>
          <a:ext cx="0" cy="0"/>
          <a:chOff x="0" y="0"/>
          <a:chExt cx="0" cy="0"/>
        </a:xfrm>
      </p:grpSpPr>
      <p:sp>
        <p:nvSpPr>
          <p:cNvPr id="11" name="Shape 11"/>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2" name="Shape 12"/>
          <p:cNvSpPr txBox="1"/>
          <p:nvPr>
            <p:ph idx="1" type="body"/>
          </p:nvPr>
        </p:nvSpPr>
        <p:spPr>
          <a:xfrm>
            <a:off x="304800" y="1828800"/>
            <a:ext cx="955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13" name="Shape 13"/>
        <p:cNvGrpSpPr/>
        <p:nvPr/>
      </p:nvGrpSpPr>
      <p:grpSpPr>
        <a:xfrm>
          <a:off x="0" y="0"/>
          <a:ext cx="0" cy="0"/>
          <a:chOff x="0" y="0"/>
          <a:chExt cx="0" cy="0"/>
        </a:xfrm>
      </p:grpSpPr>
      <p:sp>
        <p:nvSpPr>
          <p:cNvPr id="14" name="Shape 14"/>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5" name="Shape 15"/>
          <p:cNvSpPr txBox="1"/>
          <p:nvPr>
            <p:ph idx="1" type="body"/>
          </p:nvPr>
        </p:nvSpPr>
        <p:spPr>
          <a:xfrm>
            <a:off x="30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
        <p:nvSpPr>
          <p:cNvPr id="16" name="Shape 16"/>
          <p:cNvSpPr txBox="1"/>
          <p:nvPr>
            <p:ph idx="2" type="body"/>
          </p:nvPr>
        </p:nvSpPr>
        <p:spPr>
          <a:xfrm>
            <a:off x="538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17" name="Shape 17"/>
        <p:cNvGrpSpPr/>
        <p:nvPr/>
      </p:nvGrpSpPr>
      <p:grpSpPr>
        <a:xfrm>
          <a:off x="0" y="0"/>
          <a:ext cx="0" cy="0"/>
          <a:chOff x="0" y="0"/>
          <a:chExt cx="0" cy="0"/>
        </a:xfrm>
      </p:grpSpPr>
      <p:sp>
        <p:nvSpPr>
          <p:cNvPr id="18" name="Shape 18"/>
          <p:cNvSpPr txBox="1"/>
          <p:nvPr>
            <p:ph idx="1" type="body"/>
          </p:nvPr>
        </p:nvSpPr>
        <p:spPr>
          <a:xfrm>
            <a:off x="304800" y="6705600"/>
            <a:ext cx="9550400" cy="6096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hyperlink" Target="http://en.wikipedia.org/w/index.php?title=Robert_A._Kehoe&amp;action=edit&amp;redlink=1"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0.png"/><Relationship Id="rId5" Type="http://schemas.openxmlformats.org/officeDocument/2006/relationships/hyperlink" Target="https://www.youtube.com/watch?v=D8nLsjMe_nw"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5.png"/><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5.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5.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 name="Shape 22"/>
        <p:cNvGrpSpPr/>
        <p:nvPr/>
      </p:nvGrpSpPr>
      <p:grpSpPr>
        <a:xfrm>
          <a:off x="0" y="0"/>
          <a:ext cx="0" cy="0"/>
          <a:chOff x="0" y="0"/>
          <a:chExt cx="0" cy="0"/>
        </a:xfrm>
      </p:grpSpPr>
      <p:sp>
        <p:nvSpPr>
          <p:cNvPr id="23" name="Shape 23"/>
          <p:cNvSpPr txBox="1"/>
          <p:nvPr>
            <p:ph type="ctrTitle"/>
          </p:nvPr>
        </p:nvSpPr>
        <p:spPr>
          <a:xfrm>
            <a:off x="2218950" y="2464150"/>
            <a:ext cx="7576250" cy="2643373"/>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Chapter 10 </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Cycles and Patterns in the Biosphere</a:t>
            </a:r>
          </a:p>
        </p:txBody>
      </p:sp>
      <p:sp>
        <p:nvSpPr>
          <p:cNvPr id="24" name="Shape 24"/>
          <p:cNvSpPr txBox="1"/>
          <p:nvPr>
            <p:ph idx="1" type="subTitle"/>
          </p:nvPr>
        </p:nvSpPr>
        <p:spPr>
          <a:xfrm>
            <a:off x="2811625" y="4917700"/>
            <a:ext cx="6221575" cy="1203325"/>
          </a:xfrm>
          <a:prstGeom prst="rect">
            <a:avLst/>
          </a:prstGeom>
          <a:noFill/>
          <a:ln>
            <a:noFill/>
          </a:ln>
        </p:spPr>
        <p:txBody>
          <a:bodyPr anchorCtr="0" anchor="t" bIns="38100" lIns="38100" rIns="38100" wrap="square" tIns="38100">
            <a:noAutofit/>
          </a:bodyPr>
          <a:lstStyle/>
          <a:p>
            <a:pPr indent="0" lvl="0" marL="0" marR="0" algn="ctr">
              <a:lnSpc>
                <a:spcPct val="119921"/>
              </a:lnSpc>
              <a:spcBef>
                <a:spcPts val="0"/>
              </a:spcBef>
              <a:spcAft>
                <a:spcPts val="0"/>
              </a:spcAft>
              <a:buNone/>
            </a:pPr>
            <a:r>
              <a:rPr b="1" lang="en-US" sz="3555">
                <a:solidFill>
                  <a:srgbClr val="3333CC"/>
                </a:solidFill>
                <a:latin typeface="Arial"/>
                <a:ea typeface="Arial"/>
                <a:cs typeface="Arial"/>
                <a:sym typeface="Arial"/>
              </a:rPr>
              <a:t>Physical Geography</a:t>
            </a:r>
          </a:p>
          <a:p>
            <a:pPr indent="0" lvl="0" marL="0" marR="0" algn="ctr">
              <a:lnSpc>
                <a:spcPct val="120000"/>
              </a:lnSpc>
              <a:spcBef>
                <a:spcPts val="396"/>
              </a:spcBef>
              <a:spcAft>
                <a:spcPts val="0"/>
              </a:spcAft>
              <a:buNone/>
            </a:pPr>
            <a:r>
              <a:rPr b="1" lang="en-US" sz="2222">
                <a:solidFill>
                  <a:srgbClr val="3333CC"/>
                </a:solidFill>
                <a:latin typeface="Arial"/>
                <a:ea typeface="Arial"/>
                <a:cs typeface="Arial"/>
                <a:sym typeface="Arial"/>
              </a:rPr>
              <a:t>A Landscape Appreciation, 8/e</a:t>
            </a:r>
          </a:p>
          <a:p>
            <a:pPr indent="0" lvl="0" marL="0" marR="0" algn="ctr">
              <a:lnSpc>
                <a:spcPct val="120000"/>
              </a:lnSpc>
              <a:spcBef>
                <a:spcPts val="396"/>
              </a:spcBef>
              <a:spcAft>
                <a:spcPts val="0"/>
              </a:spcAft>
              <a:buNone/>
            </a:pPr>
            <a:r>
              <a:rPr b="1" lang="en-US" sz="2222">
                <a:solidFill>
                  <a:srgbClr val="3333CC"/>
                </a:solidFill>
                <a:latin typeface="Arial"/>
                <a:ea typeface="Arial"/>
                <a:cs typeface="Arial"/>
                <a:sym typeface="Arial"/>
              </a:rPr>
              <a:t>Animation Edition</a:t>
            </a:r>
          </a:p>
        </p:txBody>
      </p:sp>
      <p:sp>
        <p:nvSpPr>
          <p:cNvPr id="25" name="Shape 25"/>
          <p:cNvSpPr txBox="1"/>
          <p:nvPr/>
        </p:nvSpPr>
        <p:spPr>
          <a:xfrm>
            <a:off x="381000" y="6334125"/>
            <a:ext cx="2718500" cy="1092175"/>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Tom L. McKnight</a:t>
            </a:r>
          </a:p>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Darrel Hess</a:t>
            </a:r>
          </a:p>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Ginger H. Birkeland</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pic>
        <p:nvPicPr>
          <p:cNvPr id="88" name="Shape 8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89" name="Shape 8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Oxygen Cycle</a:t>
            </a:r>
          </a:p>
        </p:txBody>
      </p:sp>
      <p:sp>
        <p:nvSpPr>
          <p:cNvPr id="90" name="Shape 90"/>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2" marL="1143000" marR="0" algn="l">
              <a:lnSpc>
                <a:spcPct val="120000"/>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An extremely complicated process because oxygen occurs in many chemical forms and is released into the atmosphere in a variety of ways.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Oxygen now in atmosphere is largely a byproduct of vegetable life.</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 name="Shape 94"/>
        <p:cNvGrpSpPr/>
        <p:nvPr/>
      </p:nvGrpSpPr>
      <p:grpSpPr>
        <a:xfrm>
          <a:off x="0" y="0"/>
          <a:ext cx="0" cy="0"/>
          <a:chOff x="0" y="0"/>
          <a:chExt cx="0" cy="0"/>
        </a:xfrm>
      </p:grpSpPr>
      <p:pic>
        <p:nvPicPr>
          <p:cNvPr id="95" name="Shape 9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96" name="Shape 96"/>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Nitrogen Cycle</a:t>
            </a:r>
          </a:p>
        </p:txBody>
      </p:sp>
      <p:pic>
        <p:nvPicPr>
          <p:cNvPr id="97" name="Shape 97"/>
          <p:cNvPicPr preferRelativeResize="0"/>
          <p:nvPr/>
        </p:nvPicPr>
        <p:blipFill>
          <a:blip r:embed="rId4">
            <a:alphaModFix/>
          </a:blip>
          <a:stretch>
            <a:fillRect/>
          </a:stretch>
        </p:blipFill>
        <p:spPr>
          <a:xfrm>
            <a:off x="1725075" y="1830900"/>
            <a:ext cx="7694075" cy="5778500"/>
          </a:xfrm>
          <a:prstGeom prst="rect">
            <a:avLst/>
          </a:prstGeom>
          <a:noFill/>
          <a:ln>
            <a:noFill/>
          </a:ln>
        </p:spPr>
      </p:pic>
      <p:sp>
        <p:nvSpPr>
          <p:cNvPr id="98" name="Shape 98"/>
          <p:cNvSpPr txBox="1"/>
          <p:nvPr/>
        </p:nvSpPr>
        <p:spPr>
          <a:xfrm>
            <a:off x="440175" y="2411675"/>
            <a:ext cx="1284900" cy="457200"/>
          </a:xfrm>
          <a:prstGeom prst="rect">
            <a:avLst/>
          </a:prstGeom>
          <a:noFill/>
          <a:ln>
            <a:noFill/>
          </a:ln>
        </p:spPr>
        <p:txBody>
          <a:bodyPr anchorCtr="0" anchor="t" bIns="91425" lIns="91425" rIns="91425" wrap="square" tIns="91425">
            <a:noAutofit/>
          </a:bodyPr>
          <a:lstStyle/>
          <a:p>
            <a:pPr indent="0" lvl="0" marL="0" rtl="0">
              <a:spcBef>
                <a:spcPts val="0"/>
              </a:spcBef>
              <a:buNone/>
            </a:pPr>
            <a:r>
              <a:rPr lang="en-US"/>
              <a:t>Nitrification</a:t>
            </a:r>
          </a:p>
          <a:p>
            <a:pPr indent="0" lvl="0" marL="0">
              <a:spcBef>
                <a:spcPts val="0"/>
              </a:spcBef>
              <a:buNone/>
            </a:pPr>
            <a:r>
              <a:rPr lang="en-US"/>
              <a:t>video </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pic>
        <p:nvPicPr>
          <p:cNvPr id="103" name="Shape 10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04" name="Shape 10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Nitrogen Cycle</a:t>
            </a:r>
          </a:p>
        </p:txBody>
      </p:sp>
      <p:sp>
        <p:nvSpPr>
          <p:cNvPr id="105" name="Shape 105"/>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1" marL="762000" marR="0" algn="l">
              <a:lnSpc>
                <a:spcPct val="108125"/>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Nitrogen cycle</a:t>
            </a:r>
            <a:r>
              <a:rPr lang="en-US" sz="2222">
                <a:solidFill>
                  <a:srgbClr val="000000"/>
                </a:solidFill>
                <a:latin typeface="Arial"/>
                <a:ea typeface="Arial"/>
                <a:cs typeface="Arial"/>
                <a:sym typeface="Arial"/>
              </a:rPr>
              <a:t>—an endless series of processes in which nitrogen moves through the environment.</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Nitrogen comprises 78% of atmosphere, but only certain species of soil bacteria and blue-green algae can use it in this gaseous form; need nitrogen cycle so other life forms can assimilate it.</a:t>
            </a:r>
          </a:p>
          <a:p>
            <a:pPr indent="-191911" lvl="1" marL="762000" marR="0" algn="l">
              <a:lnSpc>
                <a:spcPct val="108125"/>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Nitrogen fixation</a:t>
            </a:r>
            <a:r>
              <a:rPr lang="en-US" sz="2222">
                <a:solidFill>
                  <a:srgbClr val="000000"/>
                </a:solidFill>
                <a:latin typeface="Arial"/>
                <a:ea typeface="Arial"/>
                <a:cs typeface="Arial"/>
                <a:sym typeface="Arial"/>
              </a:rPr>
              <a:t>—conversion of gaseous nitrogen into forms that can be used by plant life.</a:t>
            </a:r>
          </a:p>
          <a:p>
            <a:pPr indent="-191911" lvl="1" marL="762000" marR="0" algn="l">
              <a:lnSpc>
                <a:spcPct val="108125"/>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Denitrification</a:t>
            </a:r>
            <a:r>
              <a:rPr lang="en-US" sz="2222">
                <a:solidFill>
                  <a:srgbClr val="000000"/>
                </a:solidFill>
                <a:latin typeface="Arial"/>
                <a:ea typeface="Arial"/>
                <a:cs typeface="Arial"/>
                <a:sym typeface="Arial"/>
              </a:rPr>
              <a:t>—conversion of nitrates into free nitrogen in the air.</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Humans significantly altering balance of natural nitrogen cycle through agriculture processes and crop choices.</a:t>
            </a:r>
          </a:p>
          <a:p>
            <a:pPr indent="-177800" lvl="2" marL="1143000" marR="0" rtl="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Affecting lakes and streams by depleting their oxygen supply.</a:t>
            </a:r>
          </a:p>
          <a:p>
            <a:pPr indent="-177800" lvl="2" marL="1143000" marR="0" algn="l">
              <a:lnSpc>
                <a:spcPct val="108333"/>
              </a:lnSpc>
              <a:spcBef>
                <a:spcPts val="365"/>
              </a:spcBef>
              <a:spcAft>
                <a:spcPts val="0"/>
              </a:spcAft>
              <a:buClr>
                <a:srgbClr val="000000"/>
              </a:buClr>
              <a:buSzPts val="2000"/>
              <a:buChar char="■"/>
            </a:pPr>
            <a:r>
              <a:rPr lang="en-US" sz="2000"/>
              <a:t>Video: Nitrification</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pic>
        <p:nvPicPr>
          <p:cNvPr id="110" name="Shape 11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11" name="Shape 11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Food Chains</a:t>
            </a:r>
          </a:p>
        </p:txBody>
      </p:sp>
      <p:sp>
        <p:nvSpPr>
          <p:cNvPr id="112" name="Shape 11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Food Chains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Food Pyramids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pic>
        <p:nvPicPr>
          <p:cNvPr id="117" name="Shape 11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18" name="Shape 11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Food Chain</a:t>
            </a:r>
          </a:p>
        </p:txBody>
      </p:sp>
      <p:pic>
        <p:nvPicPr>
          <p:cNvPr id="119" name="Shape 119"/>
          <p:cNvPicPr preferRelativeResize="0"/>
          <p:nvPr/>
        </p:nvPicPr>
        <p:blipFill>
          <a:blip r:embed="rId4">
            <a:alphaModFix/>
          </a:blip>
          <a:stretch>
            <a:fillRect/>
          </a:stretch>
        </p:blipFill>
        <p:spPr>
          <a:xfrm>
            <a:off x="1661575" y="1767400"/>
            <a:ext cx="7895150" cy="5789075"/>
          </a:xfrm>
          <a:prstGeom prst="rect">
            <a:avLst/>
          </a:prstGeom>
          <a:noFill/>
          <a:ln>
            <a:noFill/>
          </a:ln>
        </p:spPr>
      </p:pic>
      <p:sp>
        <p:nvSpPr>
          <p:cNvPr id="120" name="Shape 120"/>
          <p:cNvSpPr txBox="1"/>
          <p:nvPr/>
        </p:nvSpPr>
        <p:spPr>
          <a:xfrm>
            <a:off x="102300" y="6986750"/>
            <a:ext cx="15208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10-8</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pic>
        <p:nvPicPr>
          <p:cNvPr id="125" name="Shape 12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26" name="Shape 126"/>
          <p:cNvSpPr txBox="1"/>
          <p:nvPr>
            <p:ph type="title"/>
          </p:nvPr>
        </p:nvSpPr>
        <p:spPr>
          <a:xfrm>
            <a:off x="864300" y="1067150"/>
            <a:ext cx="3746850" cy="20147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Food Pyramid</a:t>
            </a:r>
          </a:p>
        </p:txBody>
      </p:sp>
      <p:pic>
        <p:nvPicPr>
          <p:cNvPr id="127" name="Shape 127"/>
          <p:cNvPicPr preferRelativeResize="0"/>
          <p:nvPr/>
        </p:nvPicPr>
        <p:blipFill>
          <a:blip r:embed="rId4">
            <a:alphaModFix/>
          </a:blip>
          <a:stretch>
            <a:fillRect/>
          </a:stretch>
        </p:blipFill>
        <p:spPr>
          <a:xfrm>
            <a:off x="5109625" y="1037150"/>
            <a:ext cx="4995325" cy="6572250"/>
          </a:xfrm>
          <a:prstGeom prst="rect">
            <a:avLst/>
          </a:prstGeom>
          <a:noFill/>
          <a:ln>
            <a:noFill/>
          </a:ln>
        </p:spPr>
      </p:pic>
      <p:sp>
        <p:nvSpPr>
          <p:cNvPr id="128" name="Shape 128"/>
          <p:cNvSpPr txBox="1"/>
          <p:nvPr/>
        </p:nvSpPr>
        <p:spPr>
          <a:xfrm>
            <a:off x="0" y="6558575"/>
            <a:ext cx="6558600" cy="931200"/>
          </a:xfrm>
          <a:prstGeom prst="rect">
            <a:avLst/>
          </a:prstGeom>
          <a:noFill/>
          <a:ln>
            <a:noFill/>
          </a:ln>
        </p:spPr>
        <p:txBody>
          <a:bodyPr anchorCtr="0" anchor="t" bIns="38100" lIns="38100" rIns="38100" wrap="square" tIns="38100">
            <a:noAutofit/>
          </a:bodyPr>
          <a:lstStyle/>
          <a:p>
            <a:pPr indent="0" lvl="0" marL="0" marR="0" rtl="0" algn="l">
              <a:lnSpc>
                <a:spcPct val="120000"/>
              </a:lnSpc>
              <a:spcBef>
                <a:spcPts val="0"/>
              </a:spcBef>
              <a:spcAft>
                <a:spcPts val="0"/>
              </a:spcAft>
              <a:buNone/>
            </a:pPr>
            <a:r>
              <a:rPr lang="en-US" sz="1800" u="sng">
                <a:highlight>
                  <a:srgbClr val="FFFFFF"/>
                </a:highlight>
              </a:rPr>
              <a:t>Clair Cameron Patterson</a:t>
            </a:r>
            <a:r>
              <a:rPr lang="en-US" sz="1800"/>
              <a:t> - Earth age and bad lead background</a:t>
            </a:r>
          </a:p>
          <a:p>
            <a:pPr indent="0" lvl="0" marL="0" marR="0" algn="l">
              <a:lnSpc>
                <a:spcPct val="120000"/>
              </a:lnSpc>
              <a:spcBef>
                <a:spcPts val="0"/>
              </a:spcBef>
              <a:spcAft>
                <a:spcPts val="0"/>
              </a:spcAft>
              <a:buNone/>
            </a:pPr>
            <a:r>
              <a:rPr lang="en-US" sz="1800" u="sng">
                <a:highlight>
                  <a:srgbClr val="FFFFFF"/>
                </a:highlight>
                <a:hlinkClick r:id="rId5"/>
              </a:rPr>
              <a:t>Robert A. Kehoe</a:t>
            </a:r>
            <a:r>
              <a:rPr lang="en-US" sz="1800"/>
              <a:t> - Lier supported save levels of lead</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pic>
        <p:nvPicPr>
          <p:cNvPr id="133" name="Shape 133"/>
          <p:cNvPicPr preferRelativeResize="0"/>
          <p:nvPr/>
        </p:nvPicPr>
        <p:blipFill>
          <a:blip r:embed="rId3">
            <a:alphaModFix/>
          </a:blip>
          <a:stretch>
            <a:fillRect/>
          </a:stretch>
        </p:blipFill>
        <p:spPr>
          <a:xfrm>
            <a:off x="285750" y="95250"/>
            <a:ext cx="9567325" cy="7514150"/>
          </a:xfrm>
          <a:prstGeom prst="rect">
            <a:avLst/>
          </a:prstGeom>
          <a:noFill/>
          <a:ln>
            <a:noFill/>
          </a:ln>
        </p:spPr>
      </p:pic>
      <p:sp>
        <p:nvSpPr>
          <p:cNvPr id="134" name="Shape 13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Final Consumers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pic>
        <p:nvPicPr>
          <p:cNvPr id="139" name="Shape 13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40" name="Shape 14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Ecosystems and Biomes</a:t>
            </a:r>
          </a:p>
        </p:txBody>
      </p:sp>
      <p:sp>
        <p:nvSpPr>
          <p:cNvPr id="141" name="Shape 14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b="1" lang="en-US" sz="3555">
                <a:solidFill>
                  <a:srgbClr val="000000"/>
                </a:solidFill>
                <a:latin typeface="Arial"/>
                <a:ea typeface="Arial"/>
                <a:cs typeface="Arial"/>
                <a:sym typeface="Arial"/>
              </a:rPr>
              <a:t>Ecosystem:</a:t>
            </a:r>
            <a:r>
              <a:rPr lang="en-US" sz="3555">
                <a:solidFill>
                  <a:srgbClr val="000000"/>
                </a:solidFill>
                <a:latin typeface="Arial"/>
                <a:ea typeface="Arial"/>
                <a:cs typeface="Arial"/>
                <a:sym typeface="Arial"/>
              </a:rPr>
              <a:t> </a:t>
            </a:r>
          </a:p>
          <a:p>
            <a:pPr indent="0" lvl="0" marL="0" marR="0" algn="l">
              <a:lnSpc>
                <a:spcPct val="119921"/>
              </a:lnSpc>
              <a:spcBef>
                <a:spcPts val="635"/>
              </a:spcBef>
              <a:spcAft>
                <a:spcPts val="0"/>
              </a:spcAft>
              <a:buNone/>
            </a:pPr>
            <a:r>
              <a:rPr lang="en-US" sz="3555">
                <a:solidFill>
                  <a:srgbClr val="000000"/>
                </a:solidFill>
                <a:latin typeface="Arial"/>
                <a:ea typeface="Arial"/>
                <a:cs typeface="Arial"/>
                <a:sym typeface="Arial"/>
              </a:rPr>
              <a:t>Applied at many scales</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Biome:</a:t>
            </a:r>
            <a:r>
              <a:rPr lang="en-US" sz="3555">
                <a:solidFill>
                  <a:srgbClr val="000000"/>
                </a:solidFill>
                <a:latin typeface="Arial"/>
                <a:ea typeface="Arial"/>
                <a:cs typeface="Arial"/>
                <a:sym typeface="Arial"/>
              </a:rPr>
              <a:t> </a:t>
            </a:r>
          </a:p>
          <a:p>
            <a:pPr indent="0" lvl="0" marL="0" marR="0" algn="l">
              <a:lnSpc>
                <a:spcPct val="119921"/>
              </a:lnSpc>
              <a:spcBef>
                <a:spcPts val="635"/>
              </a:spcBef>
              <a:spcAft>
                <a:spcPts val="0"/>
              </a:spcAft>
              <a:buNone/>
            </a:pPr>
            <a:r>
              <a:rPr lang="en-US" sz="3555">
                <a:solidFill>
                  <a:srgbClr val="000000"/>
                </a:solidFill>
                <a:latin typeface="Arial"/>
                <a:ea typeface="Arial"/>
                <a:cs typeface="Arial"/>
                <a:sym typeface="Arial"/>
              </a:rPr>
              <a:t>Useful for world distribution patterns</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pic>
        <p:nvPicPr>
          <p:cNvPr id="146" name="Shape 14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47" name="Shape 147"/>
          <p:cNvSpPr txBox="1"/>
          <p:nvPr>
            <p:ph type="title"/>
          </p:nvPr>
        </p:nvSpPr>
        <p:spPr>
          <a:xfrm>
            <a:off x="624400" y="1067150"/>
            <a:ext cx="900500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Energy Flow in an Ecosystem</a:t>
            </a:r>
          </a:p>
        </p:txBody>
      </p:sp>
      <p:pic>
        <p:nvPicPr>
          <p:cNvPr id="148" name="Shape 148"/>
          <p:cNvPicPr preferRelativeResize="0"/>
          <p:nvPr/>
        </p:nvPicPr>
        <p:blipFill>
          <a:blip r:embed="rId4">
            <a:alphaModFix/>
          </a:blip>
          <a:stretch>
            <a:fillRect/>
          </a:stretch>
        </p:blipFill>
        <p:spPr>
          <a:xfrm>
            <a:off x="1386400" y="1820325"/>
            <a:ext cx="7694075" cy="5778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pic>
        <p:nvPicPr>
          <p:cNvPr id="153" name="Shape 153"/>
          <p:cNvPicPr preferRelativeResize="0"/>
          <p:nvPr/>
        </p:nvPicPr>
        <p:blipFill>
          <a:blip r:embed="rId3">
            <a:alphaModFix/>
          </a:blip>
          <a:stretch>
            <a:fillRect/>
          </a:stretch>
        </p:blipFill>
        <p:spPr>
          <a:xfrm>
            <a:off x="285750" y="95250"/>
            <a:ext cx="9450900" cy="931325"/>
          </a:xfrm>
          <a:prstGeom prst="rect">
            <a:avLst/>
          </a:prstGeom>
          <a:noFill/>
          <a:ln>
            <a:noFill/>
          </a:ln>
        </p:spPr>
      </p:pic>
      <p:pic>
        <p:nvPicPr>
          <p:cNvPr id="154" name="Shape 154"/>
          <p:cNvPicPr preferRelativeResize="0"/>
          <p:nvPr/>
        </p:nvPicPr>
        <p:blipFill>
          <a:blip r:embed="rId4">
            <a:alphaModFix/>
          </a:blip>
          <a:stretch>
            <a:fillRect/>
          </a:stretch>
        </p:blipFill>
        <p:spPr>
          <a:xfrm>
            <a:off x="3767650" y="984250"/>
            <a:ext cx="5672650" cy="6614575"/>
          </a:xfrm>
          <a:prstGeom prst="rect">
            <a:avLst/>
          </a:prstGeom>
          <a:noFill/>
          <a:ln>
            <a:noFill/>
          </a:ln>
        </p:spPr>
      </p:pic>
      <p:sp>
        <p:nvSpPr>
          <p:cNvPr id="155" name="Shape 155"/>
          <p:cNvSpPr txBox="1"/>
          <p:nvPr>
            <p:ph type="title"/>
          </p:nvPr>
        </p:nvSpPr>
        <p:spPr>
          <a:xfrm>
            <a:off x="86975" y="1067150"/>
            <a:ext cx="6489300" cy="30114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3333CC"/>
                </a:solidFill>
                <a:latin typeface="Arial"/>
                <a:ea typeface="Arial"/>
                <a:cs typeface="Arial"/>
                <a:sym typeface="Arial"/>
              </a:rPr>
              <a:t>Biomes and Ecotones</a:t>
            </a:r>
          </a:p>
          <a:p>
            <a:pPr indent="0" lvl="0" marL="0" marR="0" algn="ctr">
              <a:lnSpc>
                <a:spcPct val="119886"/>
              </a:lnSpc>
              <a:spcBef>
                <a:spcPts val="0"/>
              </a:spcBef>
              <a:spcAft>
                <a:spcPts val="0"/>
              </a:spcAft>
              <a:buNone/>
            </a:pPr>
            <a:r>
              <a:rPr b="1" lang="en-US" sz="3000" u="sng">
                <a:solidFill>
                  <a:schemeClr val="hlink"/>
                </a:solidFill>
                <a:hlinkClick r:id="rId5"/>
              </a:rPr>
              <a:t>Savannah/desert ecotone</a:t>
            </a:r>
            <a:r>
              <a:rPr b="1" lang="en-US" sz="3000">
                <a:solidFill>
                  <a:srgbClr val="3333CC"/>
                </a:solidFill>
              </a:rPr>
              <a:t> in Darfur</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 name="Shape 29"/>
        <p:cNvGrpSpPr/>
        <p:nvPr/>
      </p:nvGrpSpPr>
      <p:grpSpPr>
        <a:xfrm>
          <a:off x="0" y="0"/>
          <a:ext cx="0" cy="0"/>
          <a:chOff x="0" y="0"/>
          <a:chExt cx="0" cy="0"/>
        </a:xfrm>
      </p:grpSpPr>
      <p:pic>
        <p:nvPicPr>
          <p:cNvPr id="30" name="Shape 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1" name="Shape 31"/>
          <p:cNvSpPr txBox="1"/>
          <p:nvPr>
            <p:ph type="title"/>
          </p:nvPr>
        </p:nvSpPr>
        <p:spPr>
          <a:xfrm>
            <a:off x="864300" y="1067150"/>
            <a:ext cx="8611650" cy="1787649"/>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Cycles and Patterns</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in the Biosphere</a:t>
            </a:r>
          </a:p>
        </p:txBody>
      </p:sp>
      <p:sp>
        <p:nvSpPr>
          <p:cNvPr id="32" name="Shape 32"/>
          <p:cNvSpPr txBox="1"/>
          <p:nvPr>
            <p:ph idx="1" type="body"/>
          </p:nvPr>
        </p:nvSpPr>
        <p:spPr>
          <a:xfrm>
            <a:off x="596175" y="2629950"/>
            <a:ext cx="9193725" cy="470640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b="1" lang="en-US" sz="3555">
                <a:solidFill>
                  <a:srgbClr val="000000"/>
                </a:solidFill>
                <a:latin typeface="Arial"/>
                <a:ea typeface="Arial"/>
                <a:cs typeface="Arial"/>
                <a:sym typeface="Arial"/>
              </a:rPr>
              <a:t>Biogeochemical Cycles - CO2 N2</a:t>
            </a:r>
          </a:p>
          <a:p>
            <a:pPr indent="-276577" lvl="0" marL="381000" marR="0" rtl="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Food Chains and man</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Ecosystems and Biomes - Ecotones</a:t>
            </a:r>
          </a:p>
          <a:p>
            <a:pPr indent="-276577" lvl="0" marL="381000" marR="0" rtl="0" algn="l">
              <a:lnSpc>
                <a:spcPct val="119921"/>
              </a:lnSpc>
              <a:spcBef>
                <a:spcPts val="635"/>
              </a:spcBef>
              <a:spcAft>
                <a:spcPts val="0"/>
              </a:spcAft>
              <a:buClr>
                <a:srgbClr val="000000"/>
              </a:buClr>
              <a:buSzPts val="3556"/>
              <a:buChar char="●"/>
            </a:pPr>
            <a:r>
              <a:rPr b="1" lang="en-US" sz="3555"/>
              <a:t>Fire and man</a:t>
            </a:r>
          </a:p>
          <a:p>
            <a:pPr indent="0" lvl="0" marL="0" marR="0" algn="l">
              <a:lnSpc>
                <a:spcPct val="119921"/>
              </a:lnSpc>
              <a:spcBef>
                <a:spcPts val="635"/>
              </a:spcBef>
              <a:spcAft>
                <a:spcPts val="0"/>
              </a:spcAft>
              <a:buNone/>
            </a:pPr>
            <a:r>
              <a:t/>
            </a:r>
            <a:endParaRPr b="1" sz="3555"/>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pic>
        <p:nvPicPr>
          <p:cNvPr id="160" name="Shape 16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1" name="Shape 16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Biome</a:t>
            </a:r>
          </a:p>
        </p:txBody>
      </p:sp>
      <p:sp>
        <p:nvSpPr>
          <p:cNvPr id="162" name="Shape 16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a large, recognizable assemblage of plants and animals in functional interaction with its environment.</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pic>
        <p:nvPicPr>
          <p:cNvPr id="167" name="Shape 16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8" name="Shape 16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Ecotone</a:t>
            </a:r>
          </a:p>
        </p:txBody>
      </p:sp>
      <p:sp>
        <p:nvSpPr>
          <p:cNvPr id="169" name="Shape 16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the transition zone between biotic communities in which the typical species of one community intermingle or interdigitate with those of another.</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pic>
        <p:nvPicPr>
          <p:cNvPr id="174" name="Shape 17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75" name="Shape 175"/>
          <p:cNvSpPr txBox="1"/>
          <p:nvPr>
            <p:ph type="title"/>
          </p:nvPr>
        </p:nvSpPr>
        <p:spPr>
          <a:xfrm>
            <a:off x="864300" y="1067150"/>
            <a:ext cx="884625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Environmental Relationships</a:t>
            </a:r>
          </a:p>
        </p:txBody>
      </p:sp>
      <p:sp>
        <p:nvSpPr>
          <p:cNvPr id="176" name="Shape 176"/>
          <p:cNvSpPr txBox="1"/>
          <p:nvPr>
            <p:ph idx="1" type="body"/>
          </p:nvPr>
        </p:nvSpPr>
        <p:spPr>
          <a:xfrm>
            <a:off x="627925" y="2113125"/>
            <a:ext cx="8743950" cy="4685225"/>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The Influence of Climate</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Edaphic Influences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Topographic Influences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Wildfire</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pic>
        <p:nvPicPr>
          <p:cNvPr id="181" name="Shape 18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2" name="Shape 18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Influence of Climate</a:t>
            </a:r>
          </a:p>
        </p:txBody>
      </p:sp>
      <p:sp>
        <p:nvSpPr>
          <p:cNvPr id="183" name="Shape 183"/>
          <p:cNvSpPr txBox="1"/>
          <p:nvPr>
            <p:ph idx="1" type="body"/>
          </p:nvPr>
        </p:nvSpPr>
        <p:spPr>
          <a:xfrm>
            <a:off x="627925" y="2074325"/>
            <a:ext cx="8743950" cy="4724025"/>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Light</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Moisture</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Temperature</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Wind</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pic>
        <p:nvPicPr>
          <p:cNvPr id="188" name="Shape 18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9" name="Shape 18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Light</a:t>
            </a:r>
          </a:p>
        </p:txBody>
      </p:sp>
      <p:sp>
        <p:nvSpPr>
          <p:cNvPr id="190" name="Shape 190"/>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b="1" lang="en-US" sz="3555">
                <a:solidFill>
                  <a:srgbClr val="000000"/>
                </a:solidFill>
                <a:latin typeface="Arial"/>
                <a:ea typeface="Arial"/>
                <a:cs typeface="Arial"/>
                <a:sym typeface="Arial"/>
              </a:rPr>
              <a:t>Photoperiodism</a:t>
            </a:r>
            <a:r>
              <a:rPr lang="en-US" sz="3555">
                <a:solidFill>
                  <a:srgbClr val="000000"/>
                </a:solidFill>
                <a:latin typeface="Arial"/>
                <a:ea typeface="Arial"/>
                <a:cs typeface="Arial"/>
                <a:sym typeface="Arial"/>
              </a:rPr>
              <a:t>—the response of an organism to the length of exposure to light in a 24-hour period.</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pic>
        <p:nvPicPr>
          <p:cNvPr id="195" name="Shape 19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96" name="Shape 196"/>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Light</a:t>
            </a:r>
          </a:p>
        </p:txBody>
      </p:sp>
      <p:pic>
        <p:nvPicPr>
          <p:cNvPr id="197" name="Shape 197"/>
          <p:cNvPicPr preferRelativeResize="0"/>
          <p:nvPr/>
        </p:nvPicPr>
        <p:blipFill>
          <a:blip r:embed="rId4">
            <a:alphaModFix/>
          </a:blip>
          <a:stretch>
            <a:fillRect/>
          </a:stretch>
        </p:blipFill>
        <p:spPr>
          <a:xfrm>
            <a:off x="1703900" y="1820325"/>
            <a:ext cx="7715250" cy="5789075"/>
          </a:xfrm>
          <a:prstGeom prst="rect">
            <a:avLst/>
          </a:prstGeom>
          <a:noFill/>
          <a:ln>
            <a:noFill/>
          </a:ln>
        </p:spPr>
      </p:pic>
      <p:sp>
        <p:nvSpPr>
          <p:cNvPr id="198" name="Shape 198"/>
          <p:cNvSpPr txBox="1"/>
          <p:nvPr/>
        </p:nvSpPr>
        <p:spPr>
          <a:xfrm>
            <a:off x="102300" y="6993800"/>
            <a:ext cx="1515525"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10-13</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pic>
        <p:nvPicPr>
          <p:cNvPr id="203" name="Shape 20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04" name="Shape 20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Moisture</a:t>
            </a:r>
          </a:p>
        </p:txBody>
      </p:sp>
      <p:sp>
        <p:nvSpPr>
          <p:cNvPr id="205" name="Shape 205"/>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Availability of moisture governs broad distribution patterns of the biota more significantly than any other climatic feature.</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pic>
        <p:nvPicPr>
          <p:cNvPr id="210" name="Shape 21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11" name="Shape 211"/>
          <p:cNvSpPr txBox="1"/>
          <p:nvPr>
            <p:ph type="title"/>
          </p:nvPr>
        </p:nvSpPr>
        <p:spPr>
          <a:xfrm>
            <a:off x="1185325" y="1067150"/>
            <a:ext cx="808600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Moisture</a:t>
            </a:r>
          </a:p>
        </p:txBody>
      </p:sp>
      <p:pic>
        <p:nvPicPr>
          <p:cNvPr id="212" name="Shape 212"/>
          <p:cNvPicPr preferRelativeResize="0"/>
          <p:nvPr/>
        </p:nvPicPr>
        <p:blipFill>
          <a:blip r:embed="rId4">
            <a:alphaModFix/>
          </a:blip>
          <a:stretch>
            <a:fillRect/>
          </a:stretch>
        </p:blipFill>
        <p:spPr>
          <a:xfrm>
            <a:off x="1555750" y="1862650"/>
            <a:ext cx="8371400" cy="5693825"/>
          </a:xfrm>
          <a:prstGeom prst="rect">
            <a:avLst/>
          </a:prstGeom>
          <a:noFill/>
          <a:ln>
            <a:noFill/>
          </a:ln>
        </p:spPr>
      </p:pic>
      <p:sp>
        <p:nvSpPr>
          <p:cNvPr id="213" name="Shape 213"/>
          <p:cNvSpPr txBox="1"/>
          <p:nvPr/>
        </p:nvSpPr>
        <p:spPr>
          <a:xfrm>
            <a:off x="102300" y="6925025"/>
            <a:ext cx="1515525"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10-14</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pic>
        <p:nvPicPr>
          <p:cNvPr id="218" name="Shape 21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19" name="Shape 21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Edaphic Factor</a:t>
            </a:r>
          </a:p>
        </p:txBody>
      </p:sp>
      <p:sp>
        <p:nvSpPr>
          <p:cNvPr id="220" name="Shape 220"/>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—soil characteristics.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Influence biotic distributions: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Directly affecting flora;</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Usually indirectly affecting fauna.</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pic>
        <p:nvPicPr>
          <p:cNvPr id="225" name="Shape 22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26" name="Shape 226"/>
          <p:cNvSpPr txBox="1"/>
          <p:nvPr>
            <p:ph type="title"/>
          </p:nvPr>
        </p:nvSpPr>
        <p:spPr>
          <a:xfrm>
            <a:off x="605000" y="1067150"/>
            <a:ext cx="2513875" cy="19953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Wind</a:t>
            </a:r>
          </a:p>
        </p:txBody>
      </p:sp>
      <p:pic>
        <p:nvPicPr>
          <p:cNvPr id="227" name="Shape 227"/>
          <p:cNvPicPr preferRelativeResize="0"/>
          <p:nvPr/>
        </p:nvPicPr>
        <p:blipFill>
          <a:blip r:embed="rId4">
            <a:alphaModFix/>
          </a:blip>
          <a:stretch>
            <a:fillRect/>
          </a:stretch>
        </p:blipFill>
        <p:spPr>
          <a:xfrm>
            <a:off x="3058575" y="994825"/>
            <a:ext cx="7101400" cy="6350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 name="Shape 36"/>
        <p:cNvGrpSpPr/>
        <p:nvPr/>
      </p:nvGrpSpPr>
      <p:grpSpPr>
        <a:xfrm>
          <a:off x="0" y="0"/>
          <a:ext cx="0" cy="0"/>
          <a:chOff x="0" y="0"/>
          <a:chExt cx="0" cy="0"/>
        </a:xfrm>
      </p:grpSpPr>
      <p:pic>
        <p:nvPicPr>
          <p:cNvPr id="37" name="Shape 3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8" name="Shape 38"/>
          <p:cNvSpPr txBox="1"/>
          <p:nvPr>
            <p:ph type="title"/>
          </p:nvPr>
        </p:nvSpPr>
        <p:spPr>
          <a:xfrm>
            <a:off x="102300" y="1067150"/>
            <a:ext cx="10031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Vertical Extent of the Biosphere</a:t>
            </a:r>
          </a:p>
        </p:txBody>
      </p:sp>
      <p:pic>
        <p:nvPicPr>
          <p:cNvPr id="39" name="Shape 39"/>
          <p:cNvPicPr preferRelativeResize="0"/>
          <p:nvPr/>
        </p:nvPicPr>
        <p:blipFill>
          <a:blip r:embed="rId4">
            <a:alphaModFix/>
          </a:blip>
          <a:stretch>
            <a:fillRect/>
          </a:stretch>
        </p:blipFill>
        <p:spPr>
          <a:xfrm>
            <a:off x="1386400" y="1788575"/>
            <a:ext cx="7948075" cy="58314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pic>
        <p:nvPicPr>
          <p:cNvPr id="232" name="Shape 23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33" name="Shape 233"/>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Influence of Wildfire</a:t>
            </a:r>
          </a:p>
        </p:txBody>
      </p:sp>
      <p:pic>
        <p:nvPicPr>
          <p:cNvPr id="234" name="Shape 234"/>
          <p:cNvPicPr preferRelativeResize="0"/>
          <p:nvPr/>
        </p:nvPicPr>
        <p:blipFill>
          <a:blip r:embed="rId4">
            <a:alphaModFix/>
          </a:blip>
          <a:stretch>
            <a:fillRect/>
          </a:stretch>
        </p:blipFill>
        <p:spPr>
          <a:xfrm>
            <a:off x="1587500" y="1862650"/>
            <a:ext cx="7863400" cy="56938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pic>
        <p:nvPicPr>
          <p:cNvPr id="239" name="Shape 23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40" name="Shape 24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1988 Yellowstone Fires</a:t>
            </a:r>
          </a:p>
        </p:txBody>
      </p:sp>
      <p:pic>
        <p:nvPicPr>
          <p:cNvPr id="241" name="Shape 241"/>
          <p:cNvPicPr preferRelativeResize="0"/>
          <p:nvPr/>
        </p:nvPicPr>
        <p:blipFill>
          <a:blip r:embed="rId4">
            <a:alphaModFix/>
          </a:blip>
          <a:stretch>
            <a:fillRect/>
          </a:stretch>
        </p:blipFill>
        <p:spPr>
          <a:xfrm>
            <a:off x="1428750" y="1725075"/>
            <a:ext cx="8223250" cy="58843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pic>
        <p:nvPicPr>
          <p:cNvPr id="246" name="Shape 24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47" name="Shape 247"/>
          <p:cNvSpPr txBox="1"/>
          <p:nvPr>
            <p:ph type="title"/>
          </p:nvPr>
        </p:nvSpPr>
        <p:spPr>
          <a:xfrm>
            <a:off x="285750" y="914400"/>
            <a:ext cx="9874200" cy="1037400"/>
          </a:xfrm>
          <a:prstGeom prst="rect">
            <a:avLst/>
          </a:prstGeom>
          <a:noFill/>
          <a:ln>
            <a:noFill/>
          </a:ln>
        </p:spPr>
        <p:txBody>
          <a:bodyPr anchorCtr="0" anchor="ctr" bIns="38100" lIns="38100" rIns="38100" wrap="square" tIns="38100">
            <a:noAutofit/>
          </a:bodyPr>
          <a:lstStyle/>
          <a:p>
            <a:pPr indent="0" lvl="0" marL="0">
              <a:spcBef>
                <a:spcPts val="0"/>
              </a:spcBef>
              <a:buNone/>
            </a:pPr>
            <a:r>
              <a:rPr lang="en-US" sz="4800"/>
              <a:t>Yellowstone Fires: Five Years Later</a:t>
            </a:r>
          </a:p>
        </p:txBody>
      </p:sp>
      <p:pic>
        <p:nvPicPr>
          <p:cNvPr id="248" name="Shape 248"/>
          <p:cNvPicPr preferRelativeResize="0"/>
          <p:nvPr/>
        </p:nvPicPr>
        <p:blipFill>
          <a:blip r:embed="rId4">
            <a:alphaModFix/>
          </a:blip>
          <a:stretch>
            <a:fillRect/>
          </a:stretch>
        </p:blipFill>
        <p:spPr>
          <a:xfrm>
            <a:off x="931378" y="1875600"/>
            <a:ext cx="8432722" cy="5733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 name="Shape 43"/>
        <p:cNvGrpSpPr/>
        <p:nvPr/>
      </p:nvGrpSpPr>
      <p:grpSpPr>
        <a:xfrm>
          <a:off x="0" y="0"/>
          <a:ext cx="0" cy="0"/>
          <a:chOff x="0" y="0"/>
          <a:chExt cx="0" cy="0"/>
        </a:xfrm>
      </p:grpSpPr>
      <p:pic>
        <p:nvPicPr>
          <p:cNvPr id="44" name="Shape 4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5" name="Shape 4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Biogeochemical Cycles</a:t>
            </a:r>
          </a:p>
        </p:txBody>
      </p:sp>
      <p:sp>
        <p:nvSpPr>
          <p:cNvPr id="46" name="Shape 46"/>
          <p:cNvSpPr txBox="1"/>
          <p:nvPr>
            <p:ph idx="1" type="body"/>
          </p:nvPr>
        </p:nvSpPr>
        <p:spPr>
          <a:xfrm>
            <a:off x="582075" y="2139575"/>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The Flow of Energy</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The Hydrologic Cycle</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The Carbon Cycle</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The Oxygen Cycle</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The Nitrogen Cycle</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pic>
        <p:nvPicPr>
          <p:cNvPr id="51" name="Shape 5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52" name="Shape 52"/>
          <p:cNvSpPr txBox="1"/>
          <p:nvPr>
            <p:ph type="title"/>
          </p:nvPr>
        </p:nvSpPr>
        <p:spPr>
          <a:xfrm>
            <a:off x="711200" y="914400"/>
            <a:ext cx="92817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Energy Flow in the Biosphere</a:t>
            </a:r>
          </a:p>
        </p:txBody>
      </p:sp>
      <p:pic>
        <p:nvPicPr>
          <p:cNvPr id="53" name="Shape 53"/>
          <p:cNvPicPr preferRelativeResize="0"/>
          <p:nvPr/>
        </p:nvPicPr>
        <p:blipFill>
          <a:blip r:embed="rId4">
            <a:alphaModFix/>
          </a:blip>
          <a:stretch>
            <a:fillRect/>
          </a:stretch>
        </p:blipFill>
        <p:spPr>
          <a:xfrm>
            <a:off x="857250" y="1852075"/>
            <a:ext cx="8763000" cy="5482150"/>
          </a:xfrm>
          <a:prstGeom prst="rect">
            <a:avLst/>
          </a:prstGeom>
          <a:noFill/>
          <a:ln>
            <a:noFill/>
          </a:ln>
        </p:spPr>
      </p:pic>
      <p:sp>
        <p:nvSpPr>
          <p:cNvPr id="54" name="Shape 54"/>
          <p:cNvSpPr txBox="1"/>
          <p:nvPr/>
        </p:nvSpPr>
        <p:spPr>
          <a:xfrm>
            <a:off x="102300" y="7231925"/>
            <a:ext cx="1374400"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10-3</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pic>
        <p:nvPicPr>
          <p:cNvPr id="59" name="Shape 5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60" name="Shape 6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Photosynthesis</a:t>
            </a:r>
          </a:p>
        </p:txBody>
      </p:sp>
      <p:sp>
        <p:nvSpPr>
          <p:cNvPr id="61" name="Shape 6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07812"/>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—the basic process whereby plants produce stored chemical energy from water and carbon dioxide and which is activated by sunlight. </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How solar energy ignites life processes in biosphere:</a:t>
            </a:r>
          </a:p>
          <a:p>
            <a:pPr indent="-191911" lvl="3" marL="1524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Solar energy becomes fixed in biosphere via photosynthesis by green plants. </a:t>
            </a:r>
          </a:p>
          <a:p>
            <a:pPr indent="-191911" lvl="3" marL="1524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In presence of sunlight, green plant takes carbon dioxide from air, combines with water, and creates carbohydrate compounds, a form of chemical energy.</a:t>
            </a:r>
          </a:p>
          <a:p>
            <a:pPr indent="-191911" lvl="3" marL="1524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This chemical energy then flows through biosphere when animals eat the plants or eat other animals that had eaten plants.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 name="Shape 65"/>
        <p:cNvGrpSpPr/>
        <p:nvPr/>
      </p:nvGrpSpPr>
      <p:grpSpPr>
        <a:xfrm>
          <a:off x="0" y="0"/>
          <a:ext cx="0" cy="0"/>
          <a:chOff x="0" y="0"/>
          <a:chExt cx="0" cy="0"/>
        </a:xfrm>
      </p:grpSpPr>
      <p:pic>
        <p:nvPicPr>
          <p:cNvPr id="66" name="Shape 6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67" name="Shape 6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Carbon Cycle</a:t>
            </a:r>
          </a:p>
        </p:txBody>
      </p:sp>
      <p:pic>
        <p:nvPicPr>
          <p:cNvPr id="68" name="Shape 68"/>
          <p:cNvPicPr preferRelativeResize="0"/>
          <p:nvPr/>
        </p:nvPicPr>
        <p:blipFill>
          <a:blip r:embed="rId4">
            <a:alphaModFix/>
          </a:blip>
          <a:stretch>
            <a:fillRect/>
          </a:stretch>
        </p:blipFill>
        <p:spPr>
          <a:xfrm>
            <a:off x="1397000" y="1820325"/>
            <a:ext cx="8530150" cy="57996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pic>
        <p:nvPicPr>
          <p:cNvPr id="73" name="Shape 7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74" name="Shape 74"/>
          <p:cNvSpPr txBox="1"/>
          <p:nvPr>
            <p:ph type="title"/>
          </p:nvPr>
        </p:nvSpPr>
        <p:spPr>
          <a:xfrm>
            <a:off x="914400" y="81280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Carbon Cycle</a:t>
            </a:r>
          </a:p>
        </p:txBody>
      </p:sp>
      <p:sp>
        <p:nvSpPr>
          <p:cNvPr id="75" name="Shape 75"/>
          <p:cNvSpPr txBox="1"/>
          <p:nvPr/>
        </p:nvSpPr>
        <p:spPr>
          <a:xfrm>
            <a:off x="101600" y="1625600"/>
            <a:ext cx="10084925" cy="5800125"/>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2400">
                <a:solidFill>
                  <a:srgbClr val="000000"/>
                </a:solidFill>
                <a:latin typeface="Arial"/>
                <a:ea typeface="Arial"/>
                <a:cs typeface="Arial"/>
                <a:sym typeface="Arial"/>
              </a:rPr>
              <a:t>Photosynthesis:</a:t>
            </a:r>
            <a:r>
              <a:rPr b="1" lang="en-US" sz="2641">
                <a:solidFill>
                  <a:srgbClr val="000000"/>
                </a:solidFill>
                <a:latin typeface="Arial"/>
                <a:ea typeface="Arial"/>
                <a:cs typeface="Arial"/>
                <a:sym typeface="Arial"/>
              </a:rPr>
              <a:t>6 CO2 + 6 H2O + sunlight ---&gt; C6H12O6 + 6 O2</a:t>
            </a:r>
          </a:p>
          <a:p>
            <a:pPr indent="0" lvl="0" marL="0" rtl="0">
              <a:lnSpc>
                <a:spcPct val="100000"/>
              </a:lnSpc>
              <a:spcBef>
                <a:spcPts val="0"/>
              </a:spcBef>
              <a:buNone/>
            </a:pPr>
            <a:r>
              <a:rPr lang="en-US" sz="2400">
                <a:solidFill>
                  <a:srgbClr val="000000"/>
                </a:solidFill>
                <a:latin typeface="Arial"/>
                <a:ea typeface="Arial"/>
                <a:cs typeface="Arial"/>
                <a:sym typeface="Arial"/>
              </a:rPr>
              <a:t>Cellulose:</a:t>
            </a:r>
          </a:p>
          <a:p>
            <a:pPr indent="0" lvl="0" marL="0" rtl="0">
              <a:lnSpc>
                <a:spcPct val="100000"/>
              </a:lnSpc>
              <a:spcBef>
                <a:spcPts val="0"/>
              </a:spcBef>
              <a:buNone/>
            </a:pPr>
            <a:r>
              <a:rPr lang="en-US" sz="2133">
                <a:solidFill>
                  <a:srgbClr val="000000"/>
                </a:solidFill>
                <a:latin typeface="Arial"/>
                <a:ea typeface="Arial"/>
                <a:cs typeface="Arial"/>
                <a:sym typeface="Arial"/>
              </a:rPr>
              <a:t>carbon's atomic mass =12, </a:t>
            </a:r>
          </a:p>
          <a:p>
            <a:pPr indent="0" lvl="0" marL="0" rtl="0">
              <a:lnSpc>
                <a:spcPct val="100000"/>
              </a:lnSpc>
              <a:spcBef>
                <a:spcPts val="0"/>
              </a:spcBef>
              <a:buNone/>
            </a:pPr>
            <a:r>
              <a:rPr lang="en-US" sz="2133">
                <a:solidFill>
                  <a:srgbClr val="000000"/>
                </a:solidFill>
                <a:latin typeface="Arial"/>
                <a:ea typeface="Arial"/>
                <a:cs typeface="Arial"/>
                <a:sym typeface="Arial"/>
              </a:rPr>
              <a:t>hydrogen's atomic mass =1, and </a:t>
            </a:r>
          </a:p>
          <a:p>
            <a:pPr indent="0" lvl="0" marL="0" rtl="0">
              <a:lnSpc>
                <a:spcPct val="100000"/>
              </a:lnSpc>
              <a:spcBef>
                <a:spcPts val="0"/>
              </a:spcBef>
              <a:buNone/>
            </a:pPr>
            <a:r>
              <a:rPr lang="en-US" sz="2133">
                <a:solidFill>
                  <a:srgbClr val="000000"/>
                </a:solidFill>
                <a:latin typeface="Arial"/>
                <a:ea typeface="Arial"/>
                <a:cs typeface="Arial"/>
                <a:sym typeface="Arial"/>
              </a:rPr>
              <a:t>oxygen's atomic mass =16 means that 72/180 = 40% of the mass of the sugar molecule is carbon.</a:t>
            </a:r>
          </a:p>
          <a:p>
            <a:pPr indent="0" lvl="0" marL="0" rtl="0">
              <a:lnSpc>
                <a:spcPct val="100000"/>
              </a:lnSpc>
              <a:spcBef>
                <a:spcPts val="0"/>
              </a:spcBef>
              <a:buNone/>
            </a:pPr>
            <a:r>
              <a:rPr lang="en-US" sz="2133">
                <a:solidFill>
                  <a:srgbClr val="000000"/>
                </a:solidFill>
                <a:latin typeface="Arial"/>
                <a:ea typeface="Arial"/>
                <a:cs typeface="Arial"/>
                <a:sym typeface="Arial"/>
              </a:rPr>
              <a:t>Cellulose:</a:t>
            </a:r>
          </a:p>
          <a:p>
            <a:pPr indent="0" lvl="0" marL="0" rtl="0">
              <a:lnSpc>
                <a:spcPct val="100000"/>
              </a:lnSpc>
              <a:spcBef>
                <a:spcPts val="0"/>
              </a:spcBef>
              <a:buNone/>
            </a:pPr>
            <a:r>
              <a:rPr lang="en-US" sz="2133">
                <a:solidFill>
                  <a:srgbClr val="000000"/>
                </a:solidFill>
                <a:latin typeface="Arial"/>
                <a:ea typeface="Arial"/>
                <a:cs typeface="Arial"/>
                <a:sym typeface="Arial"/>
              </a:rPr>
              <a:t>45% of the dry mass (not including the water, proteins, lipids, etc) = carbon. </a:t>
            </a:r>
          </a:p>
          <a:p>
            <a:pPr indent="0" lvl="0" marL="0" rtl="0">
              <a:lnSpc>
                <a:spcPct val="100000"/>
              </a:lnSpc>
              <a:spcBef>
                <a:spcPts val="0"/>
              </a:spcBef>
              <a:buNone/>
            </a:pPr>
            <a:r>
              <a:rPr lang="en-US" sz="2133">
                <a:solidFill>
                  <a:srgbClr val="000000"/>
                </a:solidFill>
                <a:latin typeface="Arial"/>
                <a:ea typeface="Arial"/>
                <a:cs typeface="Arial"/>
                <a:sym typeface="Arial"/>
              </a:rPr>
              <a:t>While each kilogram of dried tree is storing .45 kilograms of carbon, it is removing more than a kilogram of carbon dioxide from the atmosphere. This is because each carbon dioxide molecule contains two oxygen atoms. Using the data from above, this means that each carbon dioxide molecule has an atomic mass of 12 + 2(16) = 44, of which only 12 are due to the carbon.</a:t>
            </a:r>
          </a:p>
          <a:p>
            <a:pPr indent="0" lvl="0" marL="0" rtl="0">
              <a:lnSpc>
                <a:spcPct val="100000"/>
              </a:lnSpc>
              <a:spcBef>
                <a:spcPts val="0"/>
              </a:spcBef>
              <a:buNone/>
            </a:pPr>
            <a:r>
              <a:rPr lang="en-US" sz="2133">
                <a:solidFill>
                  <a:srgbClr val="000000"/>
                </a:solidFill>
                <a:latin typeface="Arial"/>
                <a:ea typeface="Arial"/>
                <a:cs typeface="Arial"/>
                <a:sym typeface="Arial"/>
              </a:rPr>
              <a:t>Thus, for each atom of carbon stored in a tree, 44 atomic mass units of carbon dioxide is removed from the atmosphere. This means that each kilogram of dried tree corresponds to(1 kg of dried tree) x (.45 kg of C/1 kg of dried tree) x (44 amu of CO2/12 AMU of C) = </a:t>
            </a:r>
            <a:r>
              <a:rPr b="1" lang="en-US" sz="2924">
                <a:solidFill>
                  <a:srgbClr val="000000"/>
                </a:solidFill>
                <a:latin typeface="Arial"/>
                <a:ea typeface="Arial"/>
                <a:cs typeface="Arial"/>
                <a:sym typeface="Arial"/>
              </a:rPr>
              <a:t>1 kg of dried tree = 1.65 kg of CO</a:t>
            </a:r>
            <a:r>
              <a:rPr b="0" lang="en-US" sz="2924">
                <a:solidFill>
                  <a:srgbClr val="000000"/>
                </a:solidFill>
                <a:latin typeface="Arial"/>
                <a:ea typeface="Arial"/>
                <a:cs typeface="Arial"/>
                <a:sym typeface="Arial"/>
              </a:rPr>
              <a:t>2</a:t>
            </a:r>
          </a:p>
          <a:p>
            <a:pPr indent="0" lvl="0" marL="0" rtl="0">
              <a:lnSpc>
                <a:spcPct val="100000"/>
              </a:lnSpc>
              <a:spcBef>
                <a:spcPts val="0"/>
              </a:spcBef>
              <a:buNone/>
            </a:pPr>
            <a:r>
              <a:t/>
            </a:r>
            <a:endParaRPr sz="2666">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 name="Shape 79"/>
        <p:cNvGrpSpPr/>
        <p:nvPr/>
      </p:nvGrpSpPr>
      <p:grpSpPr>
        <a:xfrm>
          <a:off x="0" y="0"/>
          <a:ext cx="0" cy="0"/>
          <a:chOff x="0" y="0"/>
          <a:chExt cx="0" cy="0"/>
        </a:xfrm>
      </p:grpSpPr>
      <p:pic>
        <p:nvPicPr>
          <p:cNvPr id="80" name="Shape 8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81" name="Shape 8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Oxygen Cycle</a:t>
            </a:r>
          </a:p>
        </p:txBody>
      </p:sp>
      <p:pic>
        <p:nvPicPr>
          <p:cNvPr id="82" name="Shape 82"/>
          <p:cNvPicPr preferRelativeResize="0"/>
          <p:nvPr/>
        </p:nvPicPr>
        <p:blipFill>
          <a:blip r:embed="rId4">
            <a:alphaModFix/>
          </a:blip>
          <a:stretch>
            <a:fillRect/>
          </a:stretch>
        </p:blipFill>
        <p:spPr>
          <a:xfrm>
            <a:off x="1682750" y="1799150"/>
            <a:ext cx="7757575" cy="5757325"/>
          </a:xfrm>
          <a:prstGeom prst="rect">
            <a:avLst/>
          </a:prstGeom>
          <a:noFill/>
          <a:ln>
            <a:noFill/>
          </a:ln>
        </p:spPr>
      </p:pic>
      <p:sp>
        <p:nvSpPr>
          <p:cNvPr id="83" name="Shape 83"/>
          <p:cNvSpPr txBox="1"/>
          <p:nvPr/>
        </p:nvSpPr>
        <p:spPr>
          <a:xfrm>
            <a:off x="102300" y="7209000"/>
            <a:ext cx="15208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10-6</a:t>
            </a:r>
          </a:p>
        </p:txBody>
      </p:sp>
    </p:spTree>
  </p:cSld>
  <p:clrMapOvr>
    <a:masterClrMapping/>
  </p:clrMapOvr>
</p:sld>
</file>

<file path=ppt/theme/theme1.xml><?xml version="1.0" encoding="utf-8"?>
<a:theme xmlns:a="http://schemas.openxmlformats.org/drawingml/2006/main" xmlns:r="http://schemas.openxmlformats.org/officeDocument/2006/relationships" name="Custom">
  <a:themeElements>
    <a:clrScheme name="blank">
      <a:dk1>
        <a:srgbClr val="000000"/>
      </a:dk1>
      <a:lt1>
        <a:srgbClr val="FFFFFF"/>
      </a:lt1>
      <a:dk2>
        <a:srgbClr val="073763"/>
      </a:dk2>
      <a:lt2>
        <a:srgbClr val="CFE2F3"/>
      </a:lt2>
      <a:accent1>
        <a:srgbClr val="404040"/>
      </a:accent1>
      <a:accent2>
        <a:srgbClr val="808080"/>
      </a:accent2>
      <a:accent3>
        <a:srgbClr val="C0C0C0"/>
      </a:accent3>
      <a:accent4>
        <a:srgbClr val="396187"/>
      </a:accent4>
      <a:accent5>
        <a:srgbClr val="6B8CAB"/>
      </a:accent5>
      <a:accent6>
        <a:srgbClr val="9DB7CF"/>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