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y="7620000" cx="10160000"/>
  <p:notesSz cx="7620000" cy="10160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400"/>
              <a:buChar char="●"/>
              <a:defRPr sz="1100"/>
            </a:lvl1pPr>
            <a:lvl2pPr lvl="1">
              <a:spcBef>
                <a:spcPts val="0"/>
              </a:spcBef>
              <a:buSzPts val="1400"/>
              <a:buChar char="○"/>
              <a:defRPr sz="1100"/>
            </a:lvl2pPr>
            <a:lvl3pPr lvl="2">
              <a:spcBef>
                <a:spcPts val="0"/>
              </a:spcBef>
              <a:buSzPts val="1400"/>
              <a:buChar char="■"/>
              <a:defRPr sz="1100"/>
            </a:lvl3pPr>
            <a:lvl4pPr lvl="3">
              <a:spcBef>
                <a:spcPts val="0"/>
              </a:spcBef>
              <a:buSzPts val="1400"/>
              <a:buChar char="●"/>
              <a:defRPr sz="1100"/>
            </a:lvl4pPr>
            <a:lvl5pPr lvl="4">
              <a:spcBef>
                <a:spcPts val="0"/>
              </a:spcBef>
              <a:buSzPts val="1400"/>
              <a:buChar char="○"/>
              <a:defRPr sz="1100"/>
            </a:lvl5pPr>
            <a:lvl6pPr lvl="5">
              <a:spcBef>
                <a:spcPts val="0"/>
              </a:spcBef>
              <a:buSzPts val="1400"/>
              <a:buChar char="■"/>
              <a:defRPr sz="1100"/>
            </a:lvl6pPr>
            <a:lvl7pPr lvl="6">
              <a:spcBef>
                <a:spcPts val="0"/>
              </a:spcBef>
              <a:buSzPts val="1400"/>
              <a:buChar char="●"/>
              <a:defRPr sz="1100"/>
            </a:lvl7pPr>
            <a:lvl8pPr lvl="7">
              <a:spcBef>
                <a:spcPts val="0"/>
              </a:spcBef>
              <a:buSzPts val="1400"/>
              <a:buChar char="○"/>
              <a:defRPr sz="1100"/>
            </a:lvl8pPr>
            <a:lvl9pPr lvl="8">
              <a:spcBef>
                <a:spcPts val="0"/>
              </a:spcBef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x="1270250" y="762000"/>
            <a:ext cx="508020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Shape 23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Shape 26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x="914400" y="3048000"/>
            <a:ext cx="83312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4800"/>
              <a:buChar char="●"/>
              <a:defRPr sz="4800"/>
            </a:lvl1pPr>
            <a:lvl2pPr lvl="1" algn="ctr">
              <a:spcBef>
                <a:spcPts val="0"/>
              </a:spcBef>
              <a:buSzPts val="4800"/>
              <a:buChar char="○"/>
              <a:defRPr sz="4800"/>
            </a:lvl2pPr>
            <a:lvl3pPr lvl="2" algn="ctr">
              <a:spcBef>
                <a:spcPts val="0"/>
              </a:spcBef>
              <a:buSzPts val="4800"/>
              <a:buChar char="■"/>
              <a:defRPr sz="4800"/>
            </a:lvl3pPr>
            <a:lvl4pPr lvl="3" algn="ctr">
              <a:spcBef>
                <a:spcPts val="0"/>
              </a:spcBef>
              <a:buSzPts val="4800"/>
              <a:buChar char="●"/>
              <a:defRPr sz="4800"/>
            </a:lvl4pPr>
            <a:lvl5pPr lvl="4" algn="ctr">
              <a:spcBef>
                <a:spcPts val="0"/>
              </a:spcBef>
              <a:buSzPts val="4800"/>
              <a:buChar char="○"/>
              <a:defRPr sz="4800"/>
            </a:lvl5pPr>
            <a:lvl6pPr lvl="5" algn="ctr">
              <a:spcBef>
                <a:spcPts val="0"/>
              </a:spcBef>
              <a:buSzPts val="4800"/>
              <a:buChar char="■"/>
              <a:defRPr sz="4800"/>
            </a:lvl6pPr>
            <a:lvl7pPr lvl="6" algn="ctr">
              <a:spcBef>
                <a:spcPts val="0"/>
              </a:spcBef>
              <a:buSzPts val="4800"/>
              <a:buChar char="●"/>
              <a:defRPr sz="4800"/>
            </a:lvl7pPr>
            <a:lvl8pPr lvl="7" algn="ctr">
              <a:spcBef>
                <a:spcPts val="0"/>
              </a:spcBef>
              <a:buSzPts val="4800"/>
              <a:buChar char="○"/>
              <a:defRPr sz="4800"/>
            </a:lvl8pPr>
            <a:lvl9pPr lvl="8" algn="ctr">
              <a:spcBef>
                <a:spcPts val="0"/>
              </a:spcBef>
              <a:buSzPts val="4800"/>
              <a:buChar char="■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x="1828800" y="4572000"/>
            <a:ext cx="650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3200"/>
              <a:buChar char="●"/>
              <a:defRPr sz="3200"/>
            </a:lvl1pPr>
            <a:lvl2pPr lvl="1" algn="ctr">
              <a:spcBef>
                <a:spcPts val="0"/>
              </a:spcBef>
              <a:buSzPts val="3200"/>
              <a:buChar char="○"/>
              <a:defRPr sz="3200"/>
            </a:lvl2pPr>
            <a:lvl3pPr lvl="2" algn="ctr">
              <a:spcBef>
                <a:spcPts val="0"/>
              </a:spcBef>
              <a:buSzPts val="3200"/>
              <a:buChar char="■"/>
              <a:defRPr sz="3200"/>
            </a:lvl3pPr>
            <a:lvl4pPr lvl="3" algn="ctr">
              <a:spcBef>
                <a:spcPts val="0"/>
              </a:spcBef>
              <a:buSzPts val="3200"/>
              <a:buChar char="●"/>
              <a:defRPr sz="3200"/>
            </a:lvl4pPr>
            <a:lvl5pPr lvl="4" algn="ctr">
              <a:spcBef>
                <a:spcPts val="0"/>
              </a:spcBef>
              <a:buSzPts val="3200"/>
              <a:buChar char="○"/>
              <a:defRPr sz="3200"/>
            </a:lvl5pPr>
            <a:lvl6pPr lvl="5" algn="ctr">
              <a:spcBef>
                <a:spcPts val="0"/>
              </a:spcBef>
              <a:buSzPts val="3200"/>
              <a:buChar char="■"/>
              <a:defRPr sz="3200"/>
            </a:lvl6pPr>
            <a:lvl7pPr lvl="6" algn="ctr">
              <a:spcBef>
                <a:spcPts val="0"/>
              </a:spcBef>
              <a:buSzPts val="3200"/>
              <a:buChar char="●"/>
              <a:defRPr sz="3200"/>
            </a:lvl7pPr>
            <a:lvl8pPr lvl="7" algn="ctr">
              <a:spcBef>
                <a:spcPts val="0"/>
              </a:spcBef>
              <a:buSzPts val="3200"/>
              <a:buChar char="○"/>
              <a:defRPr sz="3200"/>
            </a:lvl8pPr>
            <a:lvl9pPr lvl="8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4267"/>
              <a:buChar char="●"/>
              <a:defRPr sz="4266"/>
            </a:lvl1pPr>
            <a:lvl2pPr lvl="1">
              <a:spcBef>
                <a:spcPts val="0"/>
              </a:spcBef>
              <a:buSzPts val="4267"/>
              <a:buChar char="○"/>
              <a:defRPr sz="4266"/>
            </a:lvl2pPr>
            <a:lvl3pPr lvl="2">
              <a:spcBef>
                <a:spcPts val="0"/>
              </a:spcBef>
              <a:buSzPts val="4267"/>
              <a:buChar char="■"/>
              <a:defRPr sz="4266"/>
            </a:lvl3pPr>
            <a:lvl4pPr lvl="3">
              <a:spcBef>
                <a:spcPts val="0"/>
              </a:spcBef>
              <a:buSzPts val="4267"/>
              <a:buChar char="●"/>
              <a:defRPr sz="4266"/>
            </a:lvl4pPr>
            <a:lvl5pPr lvl="4">
              <a:spcBef>
                <a:spcPts val="0"/>
              </a:spcBef>
              <a:buSzPts val="4267"/>
              <a:buChar char="○"/>
              <a:defRPr sz="4266"/>
            </a:lvl5pPr>
            <a:lvl6pPr lvl="5">
              <a:spcBef>
                <a:spcPts val="0"/>
              </a:spcBef>
              <a:buSzPts val="4267"/>
              <a:buChar char="■"/>
              <a:defRPr sz="4266"/>
            </a:lvl6pPr>
            <a:lvl7pPr lvl="6">
              <a:spcBef>
                <a:spcPts val="0"/>
              </a:spcBef>
              <a:buSzPts val="4267"/>
              <a:buChar char="●"/>
              <a:defRPr sz="4266"/>
            </a:lvl7pPr>
            <a:lvl8pPr lvl="7">
              <a:spcBef>
                <a:spcPts val="0"/>
              </a:spcBef>
              <a:buSzPts val="4267"/>
              <a:buChar char="○"/>
              <a:defRPr sz="4266"/>
            </a:lvl8pPr>
            <a:lvl9pPr lvl="8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304800" y="1828800"/>
            <a:ext cx="955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4267"/>
              <a:buChar char="●"/>
              <a:defRPr sz="4266"/>
            </a:lvl1pPr>
            <a:lvl2pPr lvl="1">
              <a:spcBef>
                <a:spcPts val="0"/>
              </a:spcBef>
              <a:buSzPts val="4267"/>
              <a:buChar char="○"/>
              <a:defRPr sz="4266"/>
            </a:lvl2pPr>
            <a:lvl3pPr lvl="2">
              <a:spcBef>
                <a:spcPts val="0"/>
              </a:spcBef>
              <a:buSzPts val="4267"/>
              <a:buChar char="■"/>
              <a:defRPr sz="4266"/>
            </a:lvl3pPr>
            <a:lvl4pPr lvl="3">
              <a:spcBef>
                <a:spcPts val="0"/>
              </a:spcBef>
              <a:buSzPts val="4267"/>
              <a:buChar char="●"/>
              <a:defRPr sz="4266"/>
            </a:lvl4pPr>
            <a:lvl5pPr lvl="4">
              <a:spcBef>
                <a:spcPts val="0"/>
              </a:spcBef>
              <a:buSzPts val="4267"/>
              <a:buChar char="○"/>
              <a:defRPr sz="4266"/>
            </a:lvl5pPr>
            <a:lvl6pPr lvl="5">
              <a:spcBef>
                <a:spcPts val="0"/>
              </a:spcBef>
              <a:buSzPts val="4267"/>
              <a:buChar char="■"/>
              <a:defRPr sz="4266"/>
            </a:lvl6pPr>
            <a:lvl7pPr lvl="6">
              <a:spcBef>
                <a:spcPts val="0"/>
              </a:spcBef>
              <a:buSzPts val="4267"/>
              <a:buChar char="●"/>
              <a:defRPr sz="4266"/>
            </a:lvl7pPr>
            <a:lvl8pPr lvl="7">
              <a:spcBef>
                <a:spcPts val="0"/>
              </a:spcBef>
              <a:buSzPts val="4267"/>
              <a:buChar char="○"/>
              <a:defRPr sz="4266"/>
            </a:lvl8pPr>
            <a:lvl9pPr lvl="8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30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x="538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idx="1" type="body"/>
          </p:nvPr>
        </p:nvSpPr>
        <p:spPr>
          <a:xfrm>
            <a:off x="304800" y="6705600"/>
            <a:ext cx="955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3200"/>
              <a:buChar char="●"/>
              <a:defRPr sz="3200"/>
            </a:lvl1pPr>
            <a:lvl2pPr lvl="1" algn="ctr">
              <a:spcBef>
                <a:spcPts val="0"/>
              </a:spcBef>
              <a:buSzPts val="3200"/>
              <a:buChar char="○"/>
              <a:defRPr sz="3200"/>
            </a:lvl2pPr>
            <a:lvl3pPr lvl="2" algn="ctr">
              <a:spcBef>
                <a:spcPts val="0"/>
              </a:spcBef>
              <a:buSzPts val="3200"/>
              <a:buChar char="■"/>
              <a:defRPr sz="3200"/>
            </a:lvl3pPr>
            <a:lvl4pPr lvl="3" algn="ctr">
              <a:spcBef>
                <a:spcPts val="0"/>
              </a:spcBef>
              <a:buSzPts val="3200"/>
              <a:buChar char="●"/>
              <a:defRPr sz="3200"/>
            </a:lvl4pPr>
            <a:lvl5pPr lvl="4" algn="ctr">
              <a:spcBef>
                <a:spcPts val="0"/>
              </a:spcBef>
              <a:buSzPts val="3200"/>
              <a:buChar char="○"/>
              <a:defRPr sz="3200"/>
            </a:lvl5pPr>
            <a:lvl6pPr lvl="5" algn="ctr">
              <a:spcBef>
                <a:spcPts val="0"/>
              </a:spcBef>
              <a:buSzPts val="3200"/>
              <a:buChar char="■"/>
              <a:defRPr sz="3200"/>
            </a:lvl6pPr>
            <a:lvl7pPr lvl="6" algn="ctr">
              <a:spcBef>
                <a:spcPts val="0"/>
              </a:spcBef>
              <a:buSzPts val="3200"/>
              <a:buChar char="●"/>
              <a:defRPr sz="3200"/>
            </a:lvl7pPr>
            <a:lvl8pPr lvl="7" algn="ctr">
              <a:spcBef>
                <a:spcPts val="0"/>
              </a:spcBef>
              <a:buSzPts val="3200"/>
              <a:buChar char="○"/>
              <a:defRPr sz="3200"/>
            </a:lvl8pPr>
            <a:lvl9pPr lvl="8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5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5" Type="http://schemas.openxmlformats.org/officeDocument/2006/relationships/image" Target="../media/image2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9" Type="http://schemas.openxmlformats.org/officeDocument/2006/relationships/hyperlink" Target="http://www.youtube.com/watch?v=uvoNjvPKTrw&amp;feature=related" TargetMode="External"/><Relationship Id="rId5" Type="http://schemas.openxmlformats.org/officeDocument/2006/relationships/image" Target="../media/image22.png"/><Relationship Id="rId6" Type="http://schemas.openxmlformats.org/officeDocument/2006/relationships/image" Target="../media/image19.png"/><Relationship Id="rId7" Type="http://schemas.openxmlformats.org/officeDocument/2006/relationships/hyperlink" Target="http://www.youtube.com/watch?v=xmd5ZqPM7EM" TargetMode="External"/><Relationship Id="rId8" Type="http://schemas.openxmlformats.org/officeDocument/2006/relationships/hyperlink" Target="http://www.youtube.com/watch?v=lajiGpDGAE0&amp;feature=related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1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Relationship Id="rId4" Type="http://schemas.openxmlformats.org/officeDocument/2006/relationships/image" Target="../media/image24.png"/><Relationship Id="rId5" Type="http://schemas.openxmlformats.org/officeDocument/2006/relationships/image" Target="../media/image3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23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Relationship Id="rId4" Type="http://schemas.openxmlformats.org/officeDocument/2006/relationships/image" Target="../media/image26.png"/><Relationship Id="rId5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x="2218950" y="2464150"/>
            <a:ext cx="7576250" cy="26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Chapter 20 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Coastal Processes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and Terrain</a:t>
            </a:r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x="2811625" y="5143500"/>
            <a:ext cx="6221575" cy="9775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55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Physical Geography</a:t>
            </a:r>
          </a:p>
          <a:p>
            <a:pPr indent="0" lvl="0" marL="0" marR="0" algn="ctr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b="1"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 Landscape Appreciation, 8/e</a:t>
            </a:r>
          </a:p>
          <a:p>
            <a:pPr indent="0" lvl="0" marL="0" marR="0" algn="ctr">
              <a:lnSpc>
                <a:spcPct val="120000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b="1"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Animation Edition</a:t>
            </a:r>
          </a:p>
          <a:p>
            <a:pPr indent="0" lvl="0" marL="0" marR="0" algn="ctr">
              <a:lnSpc>
                <a:spcPct val="119791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t/>
            </a:r>
            <a:endParaRPr b="1" sz="2666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algn="ctr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r>
              <a:t/>
            </a:r>
            <a:endParaRPr b="1" sz="3555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Shape 25"/>
          <p:cNvSpPr txBox="1"/>
          <p:nvPr/>
        </p:nvSpPr>
        <p:spPr>
          <a:xfrm>
            <a:off x="381000" y="6334125"/>
            <a:ext cx="2718500" cy="10921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Tom L. McKnight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Darrel Hess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Ginger H. Birkeland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Spring and Neap Tides</a:t>
            </a:r>
          </a:p>
        </p:txBody>
      </p:sp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825" y="1830900"/>
            <a:ext cx="8212650" cy="282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49075" y="4730725"/>
            <a:ext cx="6910900" cy="28892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/>
        </p:nvSpPr>
        <p:spPr>
          <a:xfrm>
            <a:off x="418025" y="6937350"/>
            <a:ext cx="275730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20-A (2 and 3)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Highest Tidal Ranges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3075" y="1852075"/>
            <a:ext cx="8498400" cy="576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6235325" y="6976175"/>
            <a:ext cx="155080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20-B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874250" cy="7524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398625" y="3520700"/>
            <a:ext cx="2386875" cy="15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Stream </a:t>
            </a:r>
          </a:p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Outflow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1395225" y="6986750"/>
            <a:ext cx="15190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Erosion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6825" y="1714500"/>
            <a:ext cx="8382000" cy="590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/>
        </p:nvSpPr>
        <p:spPr>
          <a:xfrm>
            <a:off x="149925" y="702027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Formation of Arches</a:t>
            </a:r>
          </a:p>
        </p:txBody>
      </p:sp>
      <p:pic>
        <p:nvPicPr>
          <p:cNvPr id="125" name="Shape 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9825" y="1799150"/>
            <a:ext cx="7768150" cy="582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/>
        </p:nvSpPr>
        <p:spPr>
          <a:xfrm>
            <a:off x="102300" y="6967350"/>
            <a:ext cx="15208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20-6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/>
          <p:nvPr>
            <p:ph type="title"/>
          </p:nvPr>
        </p:nvSpPr>
        <p:spPr>
          <a:xfrm>
            <a:off x="719650" y="1067150"/>
            <a:ext cx="3778600" cy="420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Formation 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of a 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Wave-Cut Notch</a:t>
            </a:r>
          </a:p>
        </p:txBody>
      </p:sp>
      <p:pic>
        <p:nvPicPr>
          <p:cNvPr id="133" name="Shape 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6650" y="1015975"/>
            <a:ext cx="5175250" cy="660397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 txBox="1"/>
          <p:nvPr/>
        </p:nvSpPr>
        <p:spPr>
          <a:xfrm>
            <a:off x="3070925" y="691972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Shape 140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Coastal Sediment Transport</a:t>
            </a:r>
          </a:p>
        </p:txBody>
      </p:sp>
      <p:pic>
        <p:nvPicPr>
          <p:cNvPr id="141" name="Shape 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767400"/>
            <a:ext cx="6889750" cy="418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50825" y="3873475"/>
            <a:ext cx="5609150" cy="3746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/>
          <p:nvPr/>
        </p:nvSpPr>
        <p:spPr>
          <a:xfrm>
            <a:off x="2868075" y="6937350"/>
            <a:ext cx="15190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102300" y="5423950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Shape 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Coastal Landforms</a:t>
            </a:r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27925" y="2026700"/>
            <a:ext cx="8743950" cy="47716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48355" lvl="0" marL="381000" marR="0" algn="l">
              <a:lnSpc>
                <a:spcPct val="12008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11"/>
              <a:buChar char="●"/>
            </a:pPr>
            <a:r>
              <a:rPr lang="en-US" sz="311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Depositional Landforms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Beaches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Barrier Islands/Lagoons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Spits</a:t>
            </a:r>
          </a:p>
          <a:p>
            <a:pPr indent="-248355" lvl="0" marL="381000" marR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000000"/>
              </a:buClr>
              <a:buSzPts val="3111"/>
              <a:buChar char="●"/>
            </a:pPr>
            <a:r>
              <a:rPr lang="en-US" sz="311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Shorelines of Submergence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Fjorded Coasts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Wave-Cut Cliffs and Platforms</a:t>
            </a:r>
          </a:p>
          <a:p>
            <a:pPr indent="-220133" lvl="1" marL="762000" marR="0" algn="l">
              <a:lnSpc>
                <a:spcPct val="120089"/>
              </a:lnSpc>
              <a:spcBef>
                <a:spcPts val="479"/>
              </a:spcBef>
              <a:spcAft>
                <a:spcPts val="0"/>
              </a:spcAft>
              <a:buClr>
                <a:srgbClr val="000000"/>
              </a:buClr>
              <a:buSzPts val="2667"/>
              <a:buChar char="○"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Marine Terraces</a:t>
            </a:r>
          </a:p>
          <a:p>
            <a:pPr indent="-248355" lvl="0" marL="381000" marR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000000"/>
              </a:buClr>
              <a:buSzPts val="3111"/>
              <a:buChar char="●"/>
            </a:pPr>
            <a:r>
              <a:rPr lang="en-US" sz="311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Coral Coasts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Idealized Beach Profile</a:t>
            </a:r>
          </a:p>
        </p:txBody>
      </p:sp>
      <p:pic>
        <p:nvPicPr>
          <p:cNvPr id="158" name="Shape 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010825"/>
            <a:ext cx="10160000" cy="51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/>
          <p:nvPr/>
        </p:nvSpPr>
        <p:spPr>
          <a:xfrm>
            <a:off x="8187950" y="697792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Shape 165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Barrier Islands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820325"/>
            <a:ext cx="5810250" cy="437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9575" y="3587725"/>
            <a:ext cx="5450400" cy="393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/>
        </p:nvSpPr>
        <p:spPr>
          <a:xfrm>
            <a:off x="500925" y="6041300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20-16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x="3686525" y="697792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/>
          <p:nvPr>
            <p:ph type="title"/>
          </p:nvPr>
        </p:nvSpPr>
        <p:spPr>
          <a:xfrm>
            <a:off x="864300" y="1067150"/>
            <a:ext cx="8611650" cy="1787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Coastal Processes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and Terrain</a:t>
            </a:r>
          </a:p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596175" y="2577025"/>
            <a:ext cx="9193725" cy="47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Coastal Processes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Coastal Landforms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>
            <p:ph type="title"/>
          </p:nvPr>
        </p:nvSpPr>
        <p:spPr>
          <a:xfrm>
            <a:off x="426850" y="1067150"/>
            <a:ext cx="9442450" cy="17876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rtl="0" algn="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Barrier Islands and Lagoons and Estuaries</a:t>
            </a:r>
          </a:p>
        </p:txBody>
      </p:sp>
      <p:pic>
        <p:nvPicPr>
          <p:cNvPr id="176" name="Shape 1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200" y="2031975"/>
            <a:ext cx="4806625" cy="194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3200" y="3962400"/>
            <a:ext cx="4714150" cy="180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48250" y="3026825"/>
            <a:ext cx="5027075" cy="27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Shape 179"/>
          <p:cNvSpPr txBox="1"/>
          <p:nvPr/>
        </p:nvSpPr>
        <p:spPr>
          <a:xfrm>
            <a:off x="304975" y="5679975"/>
            <a:ext cx="4793350" cy="58022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Laureles Canyon TJ estuary</a:t>
            </a:r>
          </a:p>
        </p:txBody>
      </p:sp>
      <p:sp>
        <p:nvSpPr>
          <p:cNvPr id="180" name="Shape 180"/>
          <p:cNvSpPr txBox="1"/>
          <p:nvPr/>
        </p:nvSpPr>
        <p:spPr>
          <a:xfrm>
            <a:off x="203200" y="6060625"/>
            <a:ext cx="9806075" cy="11902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33" u="sng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http://www.youtube.com/watch?v=xmd5ZqPM7EM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33" u="sng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http://www.youtube.com/watch?v=lajiGpDGAE0&amp;feature=related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33" u="sng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http://www.youtube.com/watch?v=uvoNjvPKTrw&amp;feature=related</a:t>
            </a:r>
            <a:r>
              <a:rPr lang="en-US" sz="213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1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1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>
            <p:ph type="title"/>
          </p:nvPr>
        </p:nvSpPr>
        <p:spPr>
          <a:xfrm>
            <a:off x="207225" y="1448150"/>
            <a:ext cx="48066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rtl="0" algn="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</a:rPr>
              <a:t>Sea Level Rise</a:t>
            </a: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and Estuaries</a:t>
            </a:r>
          </a:p>
        </p:txBody>
      </p:sp>
      <p:pic>
        <p:nvPicPr>
          <p:cNvPr id="187" name="Shape 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363" y="1281500"/>
            <a:ext cx="4806625" cy="194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Shape 1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5850" y="3337475"/>
            <a:ext cx="4793400" cy="183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Shape 1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48850" y="5101900"/>
            <a:ext cx="4600400" cy="251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Shape 190"/>
          <p:cNvSpPr txBox="1"/>
          <p:nvPr/>
        </p:nvSpPr>
        <p:spPr>
          <a:xfrm>
            <a:off x="304975" y="5679975"/>
            <a:ext cx="4793400" cy="5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Shape 191"/>
          <p:cNvSpPr txBox="1"/>
          <p:nvPr/>
        </p:nvSpPr>
        <p:spPr>
          <a:xfrm>
            <a:off x="575300" y="2887350"/>
            <a:ext cx="4438500" cy="4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buSzPts val="1800"/>
              <a:buAutoNum type="alphaLcPeriod"/>
            </a:pPr>
            <a:r>
              <a:rPr b="1" lang="en-US" sz="1800"/>
              <a:t>Initial sea level rise and flooding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-342900" lvl="0" marL="457200" rtl="0">
              <a:spcBef>
                <a:spcPts val="0"/>
              </a:spcBef>
              <a:buSzPts val="1800"/>
              <a:buAutoNum type="alphaLcPeriod"/>
            </a:pPr>
            <a:r>
              <a:rPr b="1" lang="en-US" sz="1800"/>
              <a:t>Erosional forces develop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1" sz="1800"/>
          </a:p>
          <a:p>
            <a:pPr indent="-342900" lvl="0" marL="457200" rtl="0">
              <a:spcBef>
                <a:spcPts val="0"/>
              </a:spcBef>
              <a:buSzPts val="1800"/>
              <a:buAutoNum type="alphaLcPeriod"/>
            </a:pPr>
            <a:r>
              <a:rPr b="1" lang="en-US" sz="1800"/>
              <a:t>Lagoon fill in develops into tidal marsh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304800" y="304800"/>
            <a:ext cx="9626600" cy="990600"/>
          </a:xfrm>
          <a:prstGeom prst="rect">
            <a:avLst/>
          </a:prstGeom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2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Home Work</a:t>
            </a:r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304800" y="1828800"/>
            <a:ext cx="9626600" cy="5562600"/>
          </a:xfrm>
          <a:prstGeom prst="rect">
            <a:avLst/>
          </a:prstGeom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Find a Youtube video on problems facing the TJ Estuary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Shape 2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Spits</a:t>
            </a:r>
          </a:p>
        </p:txBody>
      </p:sp>
      <p:pic>
        <p:nvPicPr>
          <p:cNvPr id="204" name="Shape 2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809750"/>
            <a:ext cx="8466650" cy="392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99000" y="3958150"/>
            <a:ext cx="5461000" cy="36618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 txBox="1"/>
          <p:nvPr/>
        </p:nvSpPr>
        <p:spPr>
          <a:xfrm>
            <a:off x="358050" y="524402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20-18</a:t>
            </a:r>
          </a:p>
        </p:txBody>
      </p:sp>
      <p:sp>
        <p:nvSpPr>
          <p:cNvPr id="207" name="Shape 207"/>
          <p:cNvSpPr txBox="1"/>
          <p:nvPr/>
        </p:nvSpPr>
        <p:spPr>
          <a:xfrm>
            <a:off x="2808100" y="695147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20-19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Wave-Cut Notch</a:t>
            </a:r>
          </a:p>
        </p:txBody>
      </p:sp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7650" y="1746225"/>
            <a:ext cx="8265575" cy="5778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Shape 215"/>
          <p:cNvSpPr txBox="1"/>
          <p:nvPr/>
        </p:nvSpPr>
        <p:spPr>
          <a:xfrm>
            <a:off x="102300" y="7263675"/>
            <a:ext cx="1515525" cy="3813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Shape 2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>
            <p:ph type="title"/>
          </p:nvPr>
        </p:nvSpPr>
        <p:spPr>
          <a:xfrm>
            <a:off x="366875" y="1067150"/>
            <a:ext cx="9463600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Marine Terrace Development</a:t>
            </a:r>
          </a:p>
        </p:txBody>
      </p:sp>
      <p:pic>
        <p:nvPicPr>
          <p:cNvPr id="222" name="Shape 2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6325" y="1778000"/>
            <a:ext cx="7789325" cy="584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 txBox="1"/>
          <p:nvPr/>
        </p:nvSpPr>
        <p:spPr>
          <a:xfrm>
            <a:off x="996575" y="697617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874250" cy="7524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/>
          <p:nvPr/>
        </p:nvSpPr>
        <p:spPr>
          <a:xfrm>
            <a:off x="1194150" y="1070675"/>
            <a:ext cx="3907350" cy="8205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Coral Coasts</a:t>
            </a:r>
          </a:p>
        </p:txBody>
      </p:sp>
      <p:sp>
        <p:nvSpPr>
          <p:cNvPr id="230" name="Shape 230"/>
          <p:cNvSpPr txBox="1"/>
          <p:nvPr/>
        </p:nvSpPr>
        <p:spPr>
          <a:xfrm>
            <a:off x="3466025" y="6986750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20-27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Shape 2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Shape 236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Coral Reefs of the World</a:t>
            </a:r>
          </a:p>
        </p:txBody>
      </p:sp>
      <p:pic>
        <p:nvPicPr>
          <p:cNvPr id="237" name="Shape 2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15575"/>
            <a:ext cx="10160000" cy="5355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 txBox="1"/>
          <p:nvPr/>
        </p:nvSpPr>
        <p:spPr>
          <a:xfrm>
            <a:off x="8217950" y="7230175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20-25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Fringing Reefs</a:t>
            </a:r>
          </a:p>
        </p:txBody>
      </p:sp>
      <p:pic>
        <p:nvPicPr>
          <p:cNvPr id="245" name="Shape 2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434400"/>
            <a:ext cx="5450400" cy="318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Shape 2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5650" y="1820325"/>
            <a:ext cx="5884325" cy="411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Shape 247"/>
          <p:cNvSpPr txBox="1"/>
          <p:nvPr/>
        </p:nvSpPr>
        <p:spPr>
          <a:xfrm>
            <a:off x="7870450" y="6020150"/>
            <a:ext cx="1676025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20-29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4820700" y="7230175"/>
            <a:ext cx="202000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20-28(a)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Barrier Reefs and Atolls</a:t>
            </a:r>
          </a:p>
        </p:txBody>
      </p:sp>
      <p:pic>
        <p:nvPicPr>
          <p:cNvPr id="255" name="Shape 2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063975"/>
            <a:ext cx="5799650" cy="355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4400" y="1714500"/>
            <a:ext cx="5725575" cy="346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Shape 257"/>
          <p:cNvSpPr txBox="1"/>
          <p:nvPr/>
        </p:nvSpPr>
        <p:spPr>
          <a:xfrm>
            <a:off x="5991925" y="6422300"/>
            <a:ext cx="29742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20-28(b) and (c)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Shape 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Shape 38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Coastal Processes</a:t>
            </a:r>
          </a:p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627925" y="2054925"/>
            <a:ext cx="8743950" cy="47434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Forces That Shape Coastlines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Coastal Sediment Transport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Coastal Deposition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type="ctrTitle"/>
          </p:nvPr>
        </p:nvSpPr>
        <p:spPr>
          <a:xfrm>
            <a:off x="2218950" y="2464150"/>
            <a:ext cx="7576250" cy="261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End of Chapter 20</a:t>
            </a:r>
          </a:p>
        </p:txBody>
      </p:sp>
      <p:sp>
        <p:nvSpPr>
          <p:cNvPr id="263" name="Shape 263"/>
          <p:cNvSpPr txBox="1"/>
          <p:nvPr>
            <p:ph idx="1" type="subTitle"/>
          </p:nvPr>
        </p:nvSpPr>
        <p:spPr>
          <a:xfrm>
            <a:off x="2651125" y="4550825"/>
            <a:ext cx="6221575" cy="12650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55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Physical Geography</a:t>
            </a:r>
          </a:p>
          <a:p>
            <a:pPr indent="0" lvl="0" marL="0" marR="0" algn="ctr">
              <a:lnSpc>
                <a:spcPct val="119791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b="1" lang="en-US" sz="2666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 Landscape Appreciation, 8/e</a:t>
            </a:r>
          </a:p>
          <a:p>
            <a:pPr indent="0" lvl="0" marL="0" marR="0" algn="ctr">
              <a:lnSpc>
                <a:spcPct val="119791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rPr b="1" lang="en-US" sz="2666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Animation Edition</a:t>
            </a:r>
          </a:p>
          <a:p>
            <a:pPr indent="0" lvl="0" marL="0" marR="0" algn="ctr">
              <a:lnSpc>
                <a:spcPct val="119791"/>
              </a:lnSpc>
              <a:spcBef>
                <a:spcPts val="479"/>
              </a:spcBef>
              <a:spcAft>
                <a:spcPts val="0"/>
              </a:spcAft>
              <a:buNone/>
            </a:pPr>
            <a:r>
              <a:t/>
            </a:r>
            <a:endParaRPr b="1" sz="2666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algn="ctr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r>
              <a:t/>
            </a:r>
            <a:endParaRPr b="1" sz="3555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398625" y="6290025"/>
            <a:ext cx="2538575" cy="10921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Tom L. McKnight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Darrel Hess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Ginger H. Birkeland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Shape 45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Shore-Shaping Forces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627925" y="1954375"/>
            <a:ext cx="8743950" cy="48439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Waves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Changes in Water Level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Tides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Stream Outflow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Ice Push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Organic Secretions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Erosion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Waves</a:t>
            </a:r>
          </a:p>
        </p:txBody>
      </p:sp>
      <p:pic>
        <p:nvPicPr>
          <p:cNvPr id="53" name="Shape 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6575" y="1788575"/>
            <a:ext cx="8466650" cy="58314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54"/>
          <p:cNvSpPr txBox="1"/>
          <p:nvPr/>
        </p:nvSpPr>
        <p:spPr>
          <a:xfrm>
            <a:off x="1134175" y="7230175"/>
            <a:ext cx="15190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Shape 60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Development of Waves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4000" y="2106075"/>
            <a:ext cx="9662575" cy="55139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/>
        </p:nvSpPr>
        <p:spPr>
          <a:xfrm>
            <a:off x="8108575" y="7230175"/>
            <a:ext cx="15190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Wave Refraction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89650"/>
            <a:ext cx="10160000" cy="56303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8008050" y="6956775"/>
            <a:ext cx="15190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>
            <p:ph type="title"/>
          </p:nvPr>
        </p:nvSpPr>
        <p:spPr>
          <a:xfrm>
            <a:off x="864300" y="1067150"/>
            <a:ext cx="67736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Tides</a:t>
            </a:r>
          </a:p>
        </p:txBody>
      </p:sp>
      <p:pic>
        <p:nvPicPr>
          <p:cNvPr id="77" name="Shape 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7000" y="1693325"/>
            <a:ext cx="8255000" cy="584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102300" y="7263675"/>
            <a:ext cx="1374400" cy="3813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Normal High Tides</a:t>
            </a:r>
          </a:p>
        </p:txBody>
      </p:sp>
      <p:pic>
        <p:nvPicPr>
          <p:cNvPr id="85" name="Shape 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656400"/>
            <a:ext cx="10160000" cy="396872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7949825" y="6856225"/>
            <a:ext cx="1894750" cy="41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20-A(1)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">
  <a:themeElements>
    <a:clrScheme name="blank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