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compatMode="1" strictFirstAndLastChars="0" saveSubsetFonts="1" autoCompressPictures="0">
  <p:sldMasterIdLst>
    <p:sldMasterId id="2147485316" r:id="rId4"/>
  </p:sldMasterIdLst>
  <p:notesMasterIdLst>
    <p:notesMasterId r:id="rId24"/>
  </p:notesMasterIdLst>
  <p:handoutMasterIdLst>
    <p:handoutMasterId r:id="rId25"/>
  </p:handoutMasterIdLst>
  <p:sldIdLst>
    <p:sldId id="335" r:id="rId5"/>
    <p:sldId id="334" r:id="rId6"/>
    <p:sldId id="338" r:id="rId7"/>
    <p:sldId id="340" r:id="rId8"/>
    <p:sldId id="337" r:id="rId9"/>
    <p:sldId id="341" r:id="rId10"/>
    <p:sldId id="342" r:id="rId11"/>
    <p:sldId id="343" r:id="rId12"/>
    <p:sldId id="344" r:id="rId13"/>
    <p:sldId id="336" r:id="rId14"/>
    <p:sldId id="316" r:id="rId15"/>
    <p:sldId id="345" r:id="rId16"/>
    <p:sldId id="333" r:id="rId17"/>
    <p:sldId id="323" r:id="rId18"/>
    <p:sldId id="324" r:id="rId19"/>
    <p:sldId id="325" r:id="rId20"/>
    <p:sldId id="326" r:id="rId21"/>
    <p:sldId id="339" r:id="rId22"/>
    <p:sldId id="331" r:id="rId23"/>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ptos" panose="020B00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ptos" panose="020B00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ptos" panose="020B00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ptos" panose="020B00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ptos" panose="020B0004020202020204" pitchFamily="34" charset="0"/>
        <a:ea typeface="+mn-ea"/>
        <a:cs typeface="+mn-cs"/>
      </a:defRPr>
    </a:lvl5pPr>
    <a:lvl6pPr marL="2286000" algn="l" defTabSz="914400" rtl="0" eaLnBrk="1" latinLnBrk="0" hangingPunct="1">
      <a:defRPr kern="1200">
        <a:solidFill>
          <a:schemeClr val="tx1"/>
        </a:solidFill>
        <a:latin typeface="Aptos" panose="020B0004020202020204" pitchFamily="34" charset="0"/>
        <a:ea typeface="+mn-ea"/>
        <a:cs typeface="+mn-cs"/>
      </a:defRPr>
    </a:lvl6pPr>
    <a:lvl7pPr marL="2743200" algn="l" defTabSz="914400" rtl="0" eaLnBrk="1" latinLnBrk="0" hangingPunct="1">
      <a:defRPr kern="1200">
        <a:solidFill>
          <a:schemeClr val="tx1"/>
        </a:solidFill>
        <a:latin typeface="Aptos" panose="020B0004020202020204" pitchFamily="34" charset="0"/>
        <a:ea typeface="+mn-ea"/>
        <a:cs typeface="+mn-cs"/>
      </a:defRPr>
    </a:lvl7pPr>
    <a:lvl8pPr marL="3200400" algn="l" defTabSz="914400" rtl="0" eaLnBrk="1" latinLnBrk="0" hangingPunct="1">
      <a:defRPr kern="1200">
        <a:solidFill>
          <a:schemeClr val="tx1"/>
        </a:solidFill>
        <a:latin typeface="Aptos" panose="020B0004020202020204" pitchFamily="34" charset="0"/>
        <a:ea typeface="+mn-ea"/>
        <a:cs typeface="+mn-cs"/>
      </a:defRPr>
    </a:lvl8pPr>
    <a:lvl9pPr marL="3657600" algn="l" defTabSz="914400" rtl="0" eaLnBrk="1" latinLnBrk="0" hangingPunct="1">
      <a:defRPr kern="1200">
        <a:solidFill>
          <a:schemeClr val="tx1"/>
        </a:solidFill>
        <a:latin typeface="Aptos" panose="020B0004020202020204" pitchFamily="34" charset="0"/>
        <a:ea typeface="+mn-ea"/>
        <a:cs typeface="+mn-cs"/>
      </a:defRPr>
    </a:lvl9pPr>
  </p:defaultTextStyle>
  <p:extLst>
    <p:ext uri="{EFAFB233-063F-42B5-8137-9DF3F51BA10A}">
      <p15:sldGuideLst xmlns:p15="http://schemas.microsoft.com/office/powerpoint/2012/main">
        <p15:guide id="1" orient="horz" pos="2016">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458" autoAdjust="0"/>
    <p:restoredTop sz="94694"/>
  </p:normalViewPr>
  <p:slideViewPr>
    <p:cSldViewPr>
      <p:cViewPr varScale="1">
        <p:scale>
          <a:sx n="121" d="100"/>
          <a:sy n="121" d="100"/>
        </p:scale>
        <p:origin x="1208" y="176"/>
      </p:cViewPr>
      <p:guideLst>
        <p:guide orient="horz" pos="2016"/>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64F824A-2007-C489-E2D5-C0011E77366A}"/>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Arial" pitchFamily="-84" charset="0"/>
                <a:ea typeface="ＭＳ Ｐゴシック" pitchFamily="-84" charset="-128"/>
                <a:cs typeface="ＭＳ Ｐゴシック" pitchFamily="-84" charset="-128"/>
              </a:defRPr>
            </a:lvl1pPr>
          </a:lstStyle>
          <a:p>
            <a:pPr>
              <a:defRPr/>
            </a:pPr>
            <a:endParaRPr lang="en-US"/>
          </a:p>
        </p:txBody>
      </p:sp>
      <p:sp>
        <p:nvSpPr>
          <p:cNvPr id="3" name="Date Placeholder 2">
            <a:extLst>
              <a:ext uri="{FF2B5EF4-FFF2-40B4-BE49-F238E27FC236}">
                <a16:creationId xmlns:a16="http://schemas.microsoft.com/office/drawing/2014/main" id="{17CECFC3-95BD-6CE3-1927-B5B0AE6DB325}"/>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fontAlgn="auto" hangingPunct="1">
              <a:spcBef>
                <a:spcPts val="0"/>
              </a:spcBef>
              <a:spcAft>
                <a:spcPts val="0"/>
              </a:spcAft>
              <a:defRPr sz="1200">
                <a:latin typeface="+mn-lt"/>
              </a:defRPr>
            </a:lvl1pPr>
          </a:lstStyle>
          <a:p>
            <a:pPr>
              <a:defRPr/>
            </a:pPr>
            <a:fld id="{6B436128-A0C5-B04B-90A2-C07779DFAE1B}" type="datetime1">
              <a:rPr lang="en-US" altLang="en-US"/>
              <a:pPr>
                <a:defRPr/>
              </a:pPr>
              <a:t>8/29/26</a:t>
            </a:fld>
            <a:endParaRPr lang="en-US" altLang="en-US"/>
          </a:p>
        </p:txBody>
      </p:sp>
      <p:sp>
        <p:nvSpPr>
          <p:cNvPr id="4" name="Footer Placeholder 3">
            <a:extLst>
              <a:ext uri="{FF2B5EF4-FFF2-40B4-BE49-F238E27FC236}">
                <a16:creationId xmlns:a16="http://schemas.microsoft.com/office/drawing/2014/main" id="{92A0EE88-83DA-6B24-952D-415FAC2F29DA}"/>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Arial" pitchFamily="-84" charset="0"/>
                <a:ea typeface="ＭＳ Ｐゴシック" pitchFamily="-84" charset="-128"/>
                <a:cs typeface="ＭＳ Ｐゴシック" pitchFamily="-84" charset="-128"/>
              </a:defRPr>
            </a:lvl1pPr>
          </a:lstStyle>
          <a:p>
            <a:pPr>
              <a:defRPr/>
            </a:pPr>
            <a:endParaRPr lang="en-US"/>
          </a:p>
        </p:txBody>
      </p:sp>
      <p:sp>
        <p:nvSpPr>
          <p:cNvPr id="5" name="Slide Number Placeholder 4">
            <a:extLst>
              <a:ext uri="{FF2B5EF4-FFF2-40B4-BE49-F238E27FC236}">
                <a16:creationId xmlns:a16="http://schemas.microsoft.com/office/drawing/2014/main" id="{4E6396B9-68F4-A413-64AC-02CD6E53CC32}"/>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fontAlgn="auto" hangingPunct="1">
              <a:spcBef>
                <a:spcPts val="0"/>
              </a:spcBef>
              <a:spcAft>
                <a:spcPts val="0"/>
              </a:spcAft>
              <a:defRPr sz="1200">
                <a:latin typeface="+mn-lt"/>
              </a:defRPr>
            </a:lvl1pPr>
          </a:lstStyle>
          <a:p>
            <a:pPr>
              <a:defRPr/>
            </a:pPr>
            <a:fld id="{78D80BA0-6F5B-5D48-B9AB-E77A0ABE2623}"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38D15F9-F619-C42C-8F51-6A630BC98235}"/>
              </a:ext>
            </a:extLst>
          </p:cNvPr>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eaLnBrk="0" fontAlgn="auto" hangingPunct="0">
              <a:spcBef>
                <a:spcPts val="0"/>
              </a:spcBef>
              <a:spcAft>
                <a:spcPts val="0"/>
              </a:spcAft>
              <a:defRPr sz="1200">
                <a:latin typeface="Arial" pitchFamily="-1" charset="0"/>
                <a:ea typeface="ＭＳ Ｐゴシック" pitchFamily="-1" charset="-128"/>
                <a:cs typeface="ＭＳ Ｐゴシック" pitchFamily="-1" charset="-128"/>
              </a:defRPr>
            </a:lvl1pPr>
          </a:lstStyle>
          <a:p>
            <a:pPr>
              <a:defRPr/>
            </a:pPr>
            <a:endParaRPr lang="en-US"/>
          </a:p>
        </p:txBody>
      </p:sp>
      <p:sp>
        <p:nvSpPr>
          <p:cNvPr id="3" name="Date Placeholder 2">
            <a:extLst>
              <a:ext uri="{FF2B5EF4-FFF2-40B4-BE49-F238E27FC236}">
                <a16:creationId xmlns:a16="http://schemas.microsoft.com/office/drawing/2014/main" id="{2F4DD9A4-1B35-965F-AA80-BD493D353540}"/>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mn-lt"/>
              </a:defRPr>
            </a:lvl1pPr>
          </a:lstStyle>
          <a:p>
            <a:pPr>
              <a:defRPr/>
            </a:pPr>
            <a:fld id="{8F1CBDA8-3AB5-544A-B5EC-122B1CF365E9}" type="datetime1">
              <a:rPr lang="en-US" altLang="en-US"/>
              <a:pPr>
                <a:defRPr/>
              </a:pPr>
              <a:t>8/29/26</a:t>
            </a:fld>
            <a:endParaRPr lang="en-US" altLang="en-US"/>
          </a:p>
        </p:txBody>
      </p:sp>
      <p:sp>
        <p:nvSpPr>
          <p:cNvPr id="4" name="Slide Image Placeholder 3">
            <a:extLst>
              <a:ext uri="{FF2B5EF4-FFF2-40B4-BE49-F238E27FC236}">
                <a16:creationId xmlns:a16="http://schemas.microsoft.com/office/drawing/2014/main" id="{5FD7C8CB-B104-F0A4-3E18-2BAC4196DFE5}"/>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noProof="0"/>
          </a:p>
        </p:txBody>
      </p:sp>
      <p:sp>
        <p:nvSpPr>
          <p:cNvPr id="5" name="Notes Placeholder 4">
            <a:extLst>
              <a:ext uri="{FF2B5EF4-FFF2-40B4-BE49-F238E27FC236}">
                <a16:creationId xmlns:a16="http://schemas.microsoft.com/office/drawing/2014/main" id="{483DF606-5F3F-C390-CA4F-BA0D3AB151D1}"/>
              </a:ext>
            </a:extLst>
          </p:cNvPr>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25C6F673-A04C-297E-9909-667F84139702}"/>
              </a:ext>
            </a:extLst>
          </p:cNvPr>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eaLnBrk="0" fontAlgn="auto" hangingPunct="0">
              <a:spcBef>
                <a:spcPts val="0"/>
              </a:spcBef>
              <a:spcAft>
                <a:spcPts val="0"/>
              </a:spcAft>
              <a:defRPr sz="1200">
                <a:latin typeface="Arial" pitchFamily="-1" charset="0"/>
                <a:ea typeface="ＭＳ Ｐゴシック" pitchFamily="-1" charset="-128"/>
                <a:cs typeface="ＭＳ Ｐゴシック" pitchFamily="-1" charset="-128"/>
              </a:defRPr>
            </a:lvl1pPr>
          </a:lstStyle>
          <a:p>
            <a:pPr>
              <a:defRPr/>
            </a:pPr>
            <a:endParaRPr lang="en-US"/>
          </a:p>
        </p:txBody>
      </p:sp>
      <p:sp>
        <p:nvSpPr>
          <p:cNvPr id="7" name="Slide Number Placeholder 6">
            <a:extLst>
              <a:ext uri="{FF2B5EF4-FFF2-40B4-BE49-F238E27FC236}">
                <a16:creationId xmlns:a16="http://schemas.microsoft.com/office/drawing/2014/main" id="{44B4F8C6-F603-5434-1BD6-567A46CA915E}"/>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fontAlgn="auto" hangingPunct="1">
              <a:spcBef>
                <a:spcPts val="0"/>
              </a:spcBef>
              <a:spcAft>
                <a:spcPts val="0"/>
              </a:spcAft>
              <a:defRPr sz="1200">
                <a:latin typeface="+mn-lt"/>
              </a:defRPr>
            </a:lvl1pPr>
          </a:lstStyle>
          <a:p>
            <a:pPr>
              <a:defRPr/>
            </a:pPr>
            <a:fld id="{C2179FD2-CFD0-7F45-A9EC-2D5FABFBA48A}"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69E2479C-50C1-7A74-69C9-45828B508EC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a:extLst>
              <a:ext uri="{FF2B5EF4-FFF2-40B4-BE49-F238E27FC236}">
                <a16:creationId xmlns:a16="http://schemas.microsoft.com/office/drawing/2014/main" id="{6D47E6DF-6C06-D2DC-7B9B-11512F986C7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7172" name="Slide Number Placeholder 3">
            <a:extLst>
              <a:ext uri="{FF2B5EF4-FFF2-40B4-BE49-F238E27FC236}">
                <a16:creationId xmlns:a16="http://schemas.microsoft.com/office/drawing/2014/main" id="{C8D04A79-F499-6E08-9563-4A234973493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eaLnBrk="0" fontAlgn="base" hangingPunct="0">
              <a:spcBef>
                <a:spcPct val="0"/>
              </a:spcBef>
              <a:spcAft>
                <a:spcPct val="0"/>
              </a:spcAft>
              <a:defRPr>
                <a:solidFill>
                  <a:schemeClr val="tx1"/>
                </a:solidFill>
                <a:latin typeface="Aptos" panose="020B0004020202020204" pitchFamily="34" charset="0"/>
              </a:defRPr>
            </a:lvl6pPr>
            <a:lvl7pPr marL="2971800" indent="-228600" eaLnBrk="0" fontAlgn="base" hangingPunct="0">
              <a:spcBef>
                <a:spcPct val="0"/>
              </a:spcBef>
              <a:spcAft>
                <a:spcPct val="0"/>
              </a:spcAft>
              <a:defRPr>
                <a:solidFill>
                  <a:schemeClr val="tx1"/>
                </a:solidFill>
                <a:latin typeface="Aptos" panose="020B0004020202020204" pitchFamily="34" charset="0"/>
              </a:defRPr>
            </a:lvl7pPr>
            <a:lvl8pPr marL="3429000" indent="-228600" eaLnBrk="0" fontAlgn="base" hangingPunct="0">
              <a:spcBef>
                <a:spcPct val="0"/>
              </a:spcBef>
              <a:spcAft>
                <a:spcPct val="0"/>
              </a:spcAft>
              <a:defRPr>
                <a:solidFill>
                  <a:schemeClr val="tx1"/>
                </a:solidFill>
                <a:latin typeface="Aptos" panose="020B0004020202020204" pitchFamily="34" charset="0"/>
              </a:defRPr>
            </a:lvl8pPr>
            <a:lvl9pPr marL="3886200" indent="-228600" eaLnBrk="0" fontAlgn="base" hangingPunct="0">
              <a:spcBef>
                <a:spcPct val="0"/>
              </a:spcBef>
              <a:spcAft>
                <a:spcPct val="0"/>
              </a:spcAft>
              <a:defRPr>
                <a:solidFill>
                  <a:schemeClr val="tx1"/>
                </a:solidFill>
                <a:latin typeface="Aptos" panose="020B0004020202020204" pitchFamily="34" charset="0"/>
              </a:defRPr>
            </a:lvl9pPr>
          </a:lstStyle>
          <a:p>
            <a:pPr fontAlgn="base">
              <a:spcBef>
                <a:spcPct val="0"/>
              </a:spcBef>
              <a:spcAft>
                <a:spcPct val="0"/>
              </a:spcAft>
            </a:pPr>
            <a:fld id="{872482CB-556A-6445-8700-3D92D9C0C6F7}" type="slidenum">
              <a:rPr lang="en-US" altLang="en-US" smtClean="0">
                <a:latin typeface="Calibri" panose="020F0502020204030204" pitchFamily="34" charset="0"/>
              </a:rPr>
              <a:pPr fontAlgn="base">
                <a:spcBef>
                  <a:spcPct val="0"/>
                </a:spcBef>
                <a:spcAft>
                  <a:spcPct val="0"/>
                </a:spcAft>
              </a:pPr>
              <a:t>2</a:t>
            </a:fld>
            <a:endParaRPr lang="en-US" altLang="en-US">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354075EA-DC44-1503-3FC6-F13D57E07DB9}"/>
              </a:ext>
            </a:extLst>
          </p:cNvPr>
          <p:cNvSpPr>
            <a:spLocks noGrp="1"/>
          </p:cNvSpPr>
          <p:nvPr>
            <p:ph type="dt" sz="half" idx="10"/>
          </p:nvPr>
        </p:nvSpPr>
        <p:spPr/>
        <p:txBody>
          <a:bodyPr/>
          <a:lstStyle>
            <a:lvl1pPr>
              <a:defRPr/>
            </a:lvl1pPr>
          </a:lstStyle>
          <a:p>
            <a:pPr>
              <a:defRPr/>
            </a:pPr>
            <a:fld id="{7EA8CF06-806F-E742-9B5F-1C7605868FD0}" type="datetimeFigureOut">
              <a:rPr lang="en-US"/>
              <a:pPr>
                <a:defRPr/>
              </a:pPr>
              <a:t>8/29/26</a:t>
            </a:fld>
            <a:endParaRPr lang="en-US"/>
          </a:p>
        </p:txBody>
      </p:sp>
      <p:sp>
        <p:nvSpPr>
          <p:cNvPr id="5" name="Footer Placeholder 4">
            <a:extLst>
              <a:ext uri="{FF2B5EF4-FFF2-40B4-BE49-F238E27FC236}">
                <a16:creationId xmlns:a16="http://schemas.microsoft.com/office/drawing/2014/main" id="{51B3EA46-CB07-7AEB-F169-AF66972A331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ACDF688-479D-E3B3-72E3-423520E72DF0}"/>
              </a:ext>
            </a:extLst>
          </p:cNvPr>
          <p:cNvSpPr>
            <a:spLocks noGrp="1"/>
          </p:cNvSpPr>
          <p:nvPr>
            <p:ph type="sldNum" sz="quarter" idx="12"/>
          </p:nvPr>
        </p:nvSpPr>
        <p:spPr/>
        <p:txBody>
          <a:bodyPr/>
          <a:lstStyle>
            <a:lvl1pPr>
              <a:defRPr/>
            </a:lvl1pPr>
          </a:lstStyle>
          <a:p>
            <a:pPr>
              <a:defRPr/>
            </a:pPr>
            <a:fld id="{787CB75F-3F4D-FF45-8C43-1B66C2D9F684}" type="slidenum">
              <a:rPr lang="en-US" altLang="en-US"/>
              <a:pPr>
                <a:defRPr/>
              </a:pPr>
              <a:t>‹#›</a:t>
            </a:fld>
            <a:endParaRPr lang="en-US" altLang="en-US"/>
          </a:p>
        </p:txBody>
      </p:sp>
    </p:spTree>
    <p:extLst>
      <p:ext uri="{BB962C8B-B14F-4D97-AF65-F5344CB8AC3E}">
        <p14:creationId xmlns:p14="http://schemas.microsoft.com/office/powerpoint/2010/main" val="2104098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8F385D-7FB6-11FD-1AAA-22A62C3CE1D4}"/>
              </a:ext>
            </a:extLst>
          </p:cNvPr>
          <p:cNvSpPr>
            <a:spLocks noGrp="1"/>
          </p:cNvSpPr>
          <p:nvPr>
            <p:ph type="dt" sz="half" idx="10"/>
          </p:nvPr>
        </p:nvSpPr>
        <p:spPr/>
        <p:txBody>
          <a:bodyPr/>
          <a:lstStyle>
            <a:lvl1pPr>
              <a:defRPr/>
            </a:lvl1pPr>
          </a:lstStyle>
          <a:p>
            <a:pPr>
              <a:defRPr/>
            </a:pPr>
            <a:fld id="{8FC8E9E5-5579-3143-AB74-CF2FACEA7DCA}" type="datetimeFigureOut">
              <a:rPr lang="en-US"/>
              <a:pPr>
                <a:defRPr/>
              </a:pPr>
              <a:t>8/29/26</a:t>
            </a:fld>
            <a:endParaRPr lang="en-US"/>
          </a:p>
        </p:txBody>
      </p:sp>
      <p:sp>
        <p:nvSpPr>
          <p:cNvPr id="5" name="Footer Placeholder 4">
            <a:extLst>
              <a:ext uri="{FF2B5EF4-FFF2-40B4-BE49-F238E27FC236}">
                <a16:creationId xmlns:a16="http://schemas.microsoft.com/office/drawing/2014/main" id="{B8E676ED-0B61-993B-5323-E69A47D3214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E63D949-00E3-F435-AB66-A7CBA9979704}"/>
              </a:ext>
            </a:extLst>
          </p:cNvPr>
          <p:cNvSpPr>
            <a:spLocks noGrp="1"/>
          </p:cNvSpPr>
          <p:nvPr>
            <p:ph type="sldNum" sz="quarter" idx="12"/>
          </p:nvPr>
        </p:nvSpPr>
        <p:spPr/>
        <p:txBody>
          <a:bodyPr/>
          <a:lstStyle>
            <a:lvl1pPr>
              <a:defRPr/>
            </a:lvl1pPr>
          </a:lstStyle>
          <a:p>
            <a:pPr>
              <a:defRPr/>
            </a:pPr>
            <a:fld id="{7EC24F65-4A54-4740-87E4-B24A6D663C4D}" type="slidenum">
              <a:rPr lang="en-US" altLang="en-US"/>
              <a:pPr>
                <a:defRPr/>
              </a:pPr>
              <a:t>‹#›</a:t>
            </a:fld>
            <a:endParaRPr lang="en-US" altLang="en-US"/>
          </a:p>
        </p:txBody>
      </p:sp>
    </p:spTree>
    <p:extLst>
      <p:ext uri="{BB962C8B-B14F-4D97-AF65-F5344CB8AC3E}">
        <p14:creationId xmlns:p14="http://schemas.microsoft.com/office/powerpoint/2010/main" val="2134924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90D1E9-420E-160F-8EC9-C702041D3A8F}"/>
              </a:ext>
            </a:extLst>
          </p:cNvPr>
          <p:cNvSpPr>
            <a:spLocks noGrp="1"/>
          </p:cNvSpPr>
          <p:nvPr>
            <p:ph type="dt" sz="half" idx="10"/>
          </p:nvPr>
        </p:nvSpPr>
        <p:spPr/>
        <p:txBody>
          <a:bodyPr/>
          <a:lstStyle>
            <a:lvl1pPr>
              <a:defRPr/>
            </a:lvl1pPr>
          </a:lstStyle>
          <a:p>
            <a:pPr>
              <a:defRPr/>
            </a:pPr>
            <a:fld id="{4A114C5B-DB25-9841-BAF3-2076A3C84C9A}" type="datetimeFigureOut">
              <a:rPr lang="en-US"/>
              <a:pPr>
                <a:defRPr/>
              </a:pPr>
              <a:t>8/29/26</a:t>
            </a:fld>
            <a:endParaRPr lang="en-US"/>
          </a:p>
        </p:txBody>
      </p:sp>
      <p:sp>
        <p:nvSpPr>
          <p:cNvPr id="5" name="Footer Placeholder 4">
            <a:extLst>
              <a:ext uri="{FF2B5EF4-FFF2-40B4-BE49-F238E27FC236}">
                <a16:creationId xmlns:a16="http://schemas.microsoft.com/office/drawing/2014/main" id="{639771BF-8A37-B4A6-5C61-3DADA4B261E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2740A5F-AD80-F793-08C4-D94AB9193453}"/>
              </a:ext>
            </a:extLst>
          </p:cNvPr>
          <p:cNvSpPr>
            <a:spLocks noGrp="1"/>
          </p:cNvSpPr>
          <p:nvPr>
            <p:ph type="sldNum" sz="quarter" idx="12"/>
          </p:nvPr>
        </p:nvSpPr>
        <p:spPr/>
        <p:txBody>
          <a:bodyPr/>
          <a:lstStyle>
            <a:lvl1pPr>
              <a:defRPr/>
            </a:lvl1pPr>
          </a:lstStyle>
          <a:p>
            <a:pPr>
              <a:defRPr/>
            </a:pPr>
            <a:fld id="{FC7242B7-F99E-0E49-9B31-894217F7C4F5}" type="slidenum">
              <a:rPr lang="en-US" altLang="en-US"/>
              <a:pPr>
                <a:defRPr/>
              </a:pPr>
              <a:t>‹#›</a:t>
            </a:fld>
            <a:endParaRPr lang="en-US" altLang="en-US"/>
          </a:p>
        </p:txBody>
      </p:sp>
    </p:spTree>
    <p:extLst>
      <p:ext uri="{BB962C8B-B14F-4D97-AF65-F5344CB8AC3E}">
        <p14:creationId xmlns:p14="http://schemas.microsoft.com/office/powerpoint/2010/main" val="23696066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02414518"/>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9AA715-EE12-2589-8EB6-2D00970CE375}"/>
              </a:ext>
            </a:extLst>
          </p:cNvPr>
          <p:cNvSpPr>
            <a:spLocks noGrp="1"/>
          </p:cNvSpPr>
          <p:nvPr>
            <p:ph type="dt" sz="half" idx="10"/>
          </p:nvPr>
        </p:nvSpPr>
        <p:spPr/>
        <p:txBody>
          <a:bodyPr/>
          <a:lstStyle>
            <a:lvl1pPr>
              <a:defRPr/>
            </a:lvl1pPr>
          </a:lstStyle>
          <a:p>
            <a:pPr>
              <a:defRPr/>
            </a:pPr>
            <a:fld id="{281EB173-D878-9C40-8C93-8E2E600264CD}" type="datetimeFigureOut">
              <a:rPr lang="en-US"/>
              <a:pPr>
                <a:defRPr/>
              </a:pPr>
              <a:t>8/29/26</a:t>
            </a:fld>
            <a:endParaRPr lang="en-US"/>
          </a:p>
        </p:txBody>
      </p:sp>
      <p:sp>
        <p:nvSpPr>
          <p:cNvPr id="5" name="Footer Placeholder 4">
            <a:extLst>
              <a:ext uri="{FF2B5EF4-FFF2-40B4-BE49-F238E27FC236}">
                <a16:creationId xmlns:a16="http://schemas.microsoft.com/office/drawing/2014/main" id="{EBACF688-4753-2F8C-DC04-210C9878D76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7FED0D7-8383-A888-9AA3-33BB53B52AC1}"/>
              </a:ext>
            </a:extLst>
          </p:cNvPr>
          <p:cNvSpPr>
            <a:spLocks noGrp="1"/>
          </p:cNvSpPr>
          <p:nvPr>
            <p:ph type="sldNum" sz="quarter" idx="12"/>
          </p:nvPr>
        </p:nvSpPr>
        <p:spPr/>
        <p:txBody>
          <a:bodyPr/>
          <a:lstStyle>
            <a:lvl1pPr>
              <a:defRPr/>
            </a:lvl1pPr>
          </a:lstStyle>
          <a:p>
            <a:pPr>
              <a:defRPr/>
            </a:pPr>
            <a:fld id="{7E5F850B-A100-4946-90A7-DFB29E191C05}" type="slidenum">
              <a:rPr lang="en-US" altLang="en-US"/>
              <a:pPr>
                <a:defRPr/>
              </a:pPr>
              <a:t>‹#›</a:t>
            </a:fld>
            <a:endParaRPr lang="en-US" altLang="en-US"/>
          </a:p>
        </p:txBody>
      </p:sp>
    </p:spTree>
    <p:extLst>
      <p:ext uri="{BB962C8B-B14F-4D97-AF65-F5344CB8AC3E}">
        <p14:creationId xmlns:p14="http://schemas.microsoft.com/office/powerpoint/2010/main" val="3638954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CC714C0-FD28-A843-1A91-010D3497FE24}"/>
              </a:ext>
            </a:extLst>
          </p:cNvPr>
          <p:cNvSpPr>
            <a:spLocks noGrp="1"/>
          </p:cNvSpPr>
          <p:nvPr>
            <p:ph type="dt" sz="half" idx="10"/>
          </p:nvPr>
        </p:nvSpPr>
        <p:spPr/>
        <p:txBody>
          <a:bodyPr/>
          <a:lstStyle>
            <a:lvl1pPr>
              <a:defRPr/>
            </a:lvl1pPr>
          </a:lstStyle>
          <a:p>
            <a:pPr>
              <a:defRPr/>
            </a:pPr>
            <a:fld id="{A1D9A5CB-8B22-0649-8AE3-53FD93FC79FC}" type="datetimeFigureOut">
              <a:rPr lang="en-US"/>
              <a:pPr>
                <a:defRPr/>
              </a:pPr>
              <a:t>8/29/26</a:t>
            </a:fld>
            <a:endParaRPr lang="en-US"/>
          </a:p>
        </p:txBody>
      </p:sp>
      <p:sp>
        <p:nvSpPr>
          <p:cNvPr id="5" name="Footer Placeholder 4">
            <a:extLst>
              <a:ext uri="{FF2B5EF4-FFF2-40B4-BE49-F238E27FC236}">
                <a16:creationId xmlns:a16="http://schemas.microsoft.com/office/drawing/2014/main" id="{DF06BD83-51C3-5B74-6ED9-5656FF59F5C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AB87AD3-46F8-921F-066D-E83B1275C849}"/>
              </a:ext>
            </a:extLst>
          </p:cNvPr>
          <p:cNvSpPr>
            <a:spLocks noGrp="1"/>
          </p:cNvSpPr>
          <p:nvPr>
            <p:ph type="sldNum" sz="quarter" idx="12"/>
          </p:nvPr>
        </p:nvSpPr>
        <p:spPr/>
        <p:txBody>
          <a:bodyPr/>
          <a:lstStyle>
            <a:lvl1pPr>
              <a:defRPr/>
            </a:lvl1pPr>
          </a:lstStyle>
          <a:p>
            <a:pPr>
              <a:defRPr/>
            </a:pPr>
            <a:fld id="{BC8DD105-3338-2E42-9A1F-4190F9946C3A}" type="slidenum">
              <a:rPr lang="en-US" altLang="en-US"/>
              <a:pPr>
                <a:defRPr/>
              </a:pPr>
              <a:t>‹#›</a:t>
            </a:fld>
            <a:endParaRPr lang="en-US" altLang="en-US"/>
          </a:p>
        </p:txBody>
      </p:sp>
    </p:spTree>
    <p:extLst>
      <p:ext uri="{BB962C8B-B14F-4D97-AF65-F5344CB8AC3E}">
        <p14:creationId xmlns:p14="http://schemas.microsoft.com/office/powerpoint/2010/main" val="3349095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2C2FD344-FB29-EDEA-A3E0-6632B086A6F1}"/>
              </a:ext>
            </a:extLst>
          </p:cNvPr>
          <p:cNvSpPr>
            <a:spLocks noGrp="1"/>
          </p:cNvSpPr>
          <p:nvPr>
            <p:ph type="dt" sz="half" idx="10"/>
          </p:nvPr>
        </p:nvSpPr>
        <p:spPr/>
        <p:txBody>
          <a:bodyPr/>
          <a:lstStyle>
            <a:lvl1pPr>
              <a:defRPr/>
            </a:lvl1pPr>
          </a:lstStyle>
          <a:p>
            <a:pPr>
              <a:defRPr/>
            </a:pPr>
            <a:fld id="{7C700501-E55B-684D-9C0E-DAEF84D660A6}" type="datetimeFigureOut">
              <a:rPr lang="en-US"/>
              <a:pPr>
                <a:defRPr/>
              </a:pPr>
              <a:t>8/29/26</a:t>
            </a:fld>
            <a:endParaRPr lang="en-US"/>
          </a:p>
        </p:txBody>
      </p:sp>
      <p:sp>
        <p:nvSpPr>
          <p:cNvPr id="6" name="Footer Placeholder 4">
            <a:extLst>
              <a:ext uri="{FF2B5EF4-FFF2-40B4-BE49-F238E27FC236}">
                <a16:creationId xmlns:a16="http://schemas.microsoft.com/office/drawing/2014/main" id="{22032734-6148-76B9-2CB4-0E7B9C22D30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FDB8C04-A1A0-53B6-3B2C-95C8D68A607F}"/>
              </a:ext>
            </a:extLst>
          </p:cNvPr>
          <p:cNvSpPr>
            <a:spLocks noGrp="1"/>
          </p:cNvSpPr>
          <p:nvPr>
            <p:ph type="sldNum" sz="quarter" idx="12"/>
          </p:nvPr>
        </p:nvSpPr>
        <p:spPr/>
        <p:txBody>
          <a:bodyPr/>
          <a:lstStyle>
            <a:lvl1pPr>
              <a:defRPr/>
            </a:lvl1pPr>
          </a:lstStyle>
          <a:p>
            <a:pPr>
              <a:defRPr/>
            </a:pPr>
            <a:fld id="{7B073FCF-2DEF-8045-80D8-61046BBD5970}" type="slidenum">
              <a:rPr lang="en-US" altLang="en-US"/>
              <a:pPr>
                <a:defRPr/>
              </a:pPr>
              <a:t>‹#›</a:t>
            </a:fld>
            <a:endParaRPr lang="en-US" altLang="en-US"/>
          </a:p>
        </p:txBody>
      </p:sp>
    </p:spTree>
    <p:extLst>
      <p:ext uri="{BB962C8B-B14F-4D97-AF65-F5344CB8AC3E}">
        <p14:creationId xmlns:p14="http://schemas.microsoft.com/office/powerpoint/2010/main" val="26470497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2A964D57-FE9E-7CE4-F3A5-F0E6850162ED}"/>
              </a:ext>
            </a:extLst>
          </p:cNvPr>
          <p:cNvSpPr>
            <a:spLocks noGrp="1"/>
          </p:cNvSpPr>
          <p:nvPr>
            <p:ph type="dt" sz="half" idx="10"/>
          </p:nvPr>
        </p:nvSpPr>
        <p:spPr/>
        <p:txBody>
          <a:bodyPr/>
          <a:lstStyle>
            <a:lvl1pPr>
              <a:defRPr/>
            </a:lvl1pPr>
          </a:lstStyle>
          <a:p>
            <a:pPr>
              <a:defRPr/>
            </a:pPr>
            <a:fld id="{3DF05EF9-8173-1A49-BCBF-0DD870570E47}" type="datetimeFigureOut">
              <a:rPr lang="en-US"/>
              <a:pPr>
                <a:defRPr/>
              </a:pPr>
              <a:t>8/29/26</a:t>
            </a:fld>
            <a:endParaRPr lang="en-US"/>
          </a:p>
        </p:txBody>
      </p:sp>
      <p:sp>
        <p:nvSpPr>
          <p:cNvPr id="8" name="Footer Placeholder 4">
            <a:extLst>
              <a:ext uri="{FF2B5EF4-FFF2-40B4-BE49-F238E27FC236}">
                <a16:creationId xmlns:a16="http://schemas.microsoft.com/office/drawing/2014/main" id="{47200F2D-4CBB-F8B5-EA51-F948D5350C86}"/>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59070B5-346D-2ADD-4CB6-B39EDDDF87BD}"/>
              </a:ext>
            </a:extLst>
          </p:cNvPr>
          <p:cNvSpPr>
            <a:spLocks noGrp="1"/>
          </p:cNvSpPr>
          <p:nvPr>
            <p:ph type="sldNum" sz="quarter" idx="12"/>
          </p:nvPr>
        </p:nvSpPr>
        <p:spPr/>
        <p:txBody>
          <a:bodyPr/>
          <a:lstStyle>
            <a:lvl1pPr>
              <a:defRPr/>
            </a:lvl1pPr>
          </a:lstStyle>
          <a:p>
            <a:pPr>
              <a:defRPr/>
            </a:pPr>
            <a:fld id="{03587561-BF85-B248-B75B-0CE82450F393}" type="slidenum">
              <a:rPr lang="en-US" altLang="en-US"/>
              <a:pPr>
                <a:defRPr/>
              </a:pPr>
              <a:t>‹#›</a:t>
            </a:fld>
            <a:endParaRPr lang="en-US" altLang="en-US"/>
          </a:p>
        </p:txBody>
      </p:sp>
    </p:spTree>
    <p:extLst>
      <p:ext uri="{BB962C8B-B14F-4D97-AF65-F5344CB8AC3E}">
        <p14:creationId xmlns:p14="http://schemas.microsoft.com/office/powerpoint/2010/main" val="1471354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0FD6B4D2-E057-330C-3784-39B1AEE2BD07}"/>
              </a:ext>
            </a:extLst>
          </p:cNvPr>
          <p:cNvSpPr>
            <a:spLocks noGrp="1"/>
          </p:cNvSpPr>
          <p:nvPr>
            <p:ph type="dt" sz="half" idx="10"/>
          </p:nvPr>
        </p:nvSpPr>
        <p:spPr/>
        <p:txBody>
          <a:bodyPr/>
          <a:lstStyle>
            <a:lvl1pPr>
              <a:defRPr/>
            </a:lvl1pPr>
          </a:lstStyle>
          <a:p>
            <a:pPr>
              <a:defRPr/>
            </a:pPr>
            <a:fld id="{E92046FA-8DA0-524A-ADFA-0AF01B28696F}" type="datetimeFigureOut">
              <a:rPr lang="en-US"/>
              <a:pPr>
                <a:defRPr/>
              </a:pPr>
              <a:t>8/29/26</a:t>
            </a:fld>
            <a:endParaRPr lang="en-US"/>
          </a:p>
        </p:txBody>
      </p:sp>
      <p:sp>
        <p:nvSpPr>
          <p:cNvPr id="4" name="Footer Placeholder 4">
            <a:extLst>
              <a:ext uri="{FF2B5EF4-FFF2-40B4-BE49-F238E27FC236}">
                <a16:creationId xmlns:a16="http://schemas.microsoft.com/office/drawing/2014/main" id="{60B244CF-B90D-C41A-8CDA-678D66B4844C}"/>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2889C43D-86D4-C32D-3E1C-29CC7886B3DC}"/>
              </a:ext>
            </a:extLst>
          </p:cNvPr>
          <p:cNvSpPr>
            <a:spLocks noGrp="1"/>
          </p:cNvSpPr>
          <p:nvPr>
            <p:ph type="sldNum" sz="quarter" idx="12"/>
          </p:nvPr>
        </p:nvSpPr>
        <p:spPr/>
        <p:txBody>
          <a:bodyPr/>
          <a:lstStyle>
            <a:lvl1pPr>
              <a:defRPr/>
            </a:lvl1pPr>
          </a:lstStyle>
          <a:p>
            <a:pPr>
              <a:defRPr/>
            </a:pPr>
            <a:fld id="{149A32D0-11F8-AE45-9DF6-0FC124E0AC71}" type="slidenum">
              <a:rPr lang="en-US" altLang="en-US"/>
              <a:pPr>
                <a:defRPr/>
              </a:pPr>
              <a:t>‹#›</a:t>
            </a:fld>
            <a:endParaRPr lang="en-US" altLang="en-US"/>
          </a:p>
        </p:txBody>
      </p:sp>
    </p:spTree>
    <p:extLst>
      <p:ext uri="{BB962C8B-B14F-4D97-AF65-F5344CB8AC3E}">
        <p14:creationId xmlns:p14="http://schemas.microsoft.com/office/powerpoint/2010/main" val="14036472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6F8C1A76-960A-A42A-795D-22768FBFED0B}"/>
              </a:ext>
            </a:extLst>
          </p:cNvPr>
          <p:cNvSpPr>
            <a:spLocks noGrp="1"/>
          </p:cNvSpPr>
          <p:nvPr>
            <p:ph type="dt" sz="half" idx="10"/>
          </p:nvPr>
        </p:nvSpPr>
        <p:spPr/>
        <p:txBody>
          <a:bodyPr/>
          <a:lstStyle>
            <a:lvl1pPr>
              <a:defRPr/>
            </a:lvl1pPr>
          </a:lstStyle>
          <a:p>
            <a:pPr>
              <a:defRPr/>
            </a:pPr>
            <a:fld id="{71620AF9-D0F3-814D-B665-9E25AA01A88E}" type="datetimeFigureOut">
              <a:rPr lang="en-US"/>
              <a:pPr>
                <a:defRPr/>
              </a:pPr>
              <a:t>8/29/26</a:t>
            </a:fld>
            <a:endParaRPr lang="en-US"/>
          </a:p>
        </p:txBody>
      </p:sp>
      <p:sp>
        <p:nvSpPr>
          <p:cNvPr id="3" name="Footer Placeholder 4">
            <a:extLst>
              <a:ext uri="{FF2B5EF4-FFF2-40B4-BE49-F238E27FC236}">
                <a16:creationId xmlns:a16="http://schemas.microsoft.com/office/drawing/2014/main" id="{AD5FF0FE-9ED5-9E52-1ADE-B1CDD7E87F2B}"/>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6032848-0B8F-D195-0823-456396B22A22}"/>
              </a:ext>
            </a:extLst>
          </p:cNvPr>
          <p:cNvSpPr>
            <a:spLocks noGrp="1"/>
          </p:cNvSpPr>
          <p:nvPr>
            <p:ph type="sldNum" sz="quarter" idx="12"/>
          </p:nvPr>
        </p:nvSpPr>
        <p:spPr/>
        <p:txBody>
          <a:bodyPr/>
          <a:lstStyle>
            <a:lvl1pPr>
              <a:defRPr/>
            </a:lvl1pPr>
          </a:lstStyle>
          <a:p>
            <a:pPr>
              <a:defRPr/>
            </a:pPr>
            <a:fld id="{7F5C594F-EF5A-EE4D-9D09-C2F803A0A809}" type="slidenum">
              <a:rPr lang="en-US" altLang="en-US"/>
              <a:pPr>
                <a:defRPr/>
              </a:pPr>
              <a:t>‹#›</a:t>
            </a:fld>
            <a:endParaRPr lang="en-US" altLang="en-US"/>
          </a:p>
        </p:txBody>
      </p:sp>
    </p:spTree>
    <p:extLst>
      <p:ext uri="{BB962C8B-B14F-4D97-AF65-F5344CB8AC3E}">
        <p14:creationId xmlns:p14="http://schemas.microsoft.com/office/powerpoint/2010/main" val="2473100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3">
            <a:extLst>
              <a:ext uri="{FF2B5EF4-FFF2-40B4-BE49-F238E27FC236}">
                <a16:creationId xmlns:a16="http://schemas.microsoft.com/office/drawing/2014/main" id="{EE5D66BD-6ACA-38A0-E739-A34F6883B573}"/>
              </a:ext>
            </a:extLst>
          </p:cNvPr>
          <p:cNvSpPr>
            <a:spLocks noGrp="1"/>
          </p:cNvSpPr>
          <p:nvPr>
            <p:ph type="dt" sz="half" idx="10"/>
          </p:nvPr>
        </p:nvSpPr>
        <p:spPr/>
        <p:txBody>
          <a:bodyPr/>
          <a:lstStyle>
            <a:lvl1pPr>
              <a:defRPr/>
            </a:lvl1pPr>
          </a:lstStyle>
          <a:p>
            <a:pPr>
              <a:defRPr/>
            </a:pPr>
            <a:fld id="{25CA1CBE-179D-C644-A108-72E76AE18249}" type="datetimeFigureOut">
              <a:rPr lang="en-US"/>
              <a:pPr>
                <a:defRPr/>
              </a:pPr>
              <a:t>8/29/26</a:t>
            </a:fld>
            <a:endParaRPr lang="en-US"/>
          </a:p>
        </p:txBody>
      </p:sp>
      <p:sp>
        <p:nvSpPr>
          <p:cNvPr id="6" name="Footer Placeholder 4">
            <a:extLst>
              <a:ext uri="{FF2B5EF4-FFF2-40B4-BE49-F238E27FC236}">
                <a16:creationId xmlns:a16="http://schemas.microsoft.com/office/drawing/2014/main" id="{D026797F-B4DF-C1F7-DBA3-AC2BB350B3D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5BFB86E2-3BBF-B099-F977-B0C6EB3DF6E3}"/>
              </a:ext>
            </a:extLst>
          </p:cNvPr>
          <p:cNvSpPr>
            <a:spLocks noGrp="1"/>
          </p:cNvSpPr>
          <p:nvPr>
            <p:ph type="sldNum" sz="quarter" idx="12"/>
          </p:nvPr>
        </p:nvSpPr>
        <p:spPr/>
        <p:txBody>
          <a:bodyPr/>
          <a:lstStyle>
            <a:lvl1pPr>
              <a:defRPr/>
            </a:lvl1pPr>
          </a:lstStyle>
          <a:p>
            <a:pPr>
              <a:defRPr/>
            </a:pPr>
            <a:fld id="{657D20EB-0C93-6F43-8713-D1DD13851F3E}" type="slidenum">
              <a:rPr lang="en-US" altLang="en-US"/>
              <a:pPr>
                <a:defRPr/>
              </a:pPr>
              <a:t>‹#›</a:t>
            </a:fld>
            <a:endParaRPr lang="en-US" altLang="en-US"/>
          </a:p>
        </p:txBody>
      </p:sp>
    </p:spTree>
    <p:extLst>
      <p:ext uri="{BB962C8B-B14F-4D97-AF65-F5344CB8AC3E}">
        <p14:creationId xmlns:p14="http://schemas.microsoft.com/office/powerpoint/2010/main" val="19249973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3">
            <a:extLst>
              <a:ext uri="{FF2B5EF4-FFF2-40B4-BE49-F238E27FC236}">
                <a16:creationId xmlns:a16="http://schemas.microsoft.com/office/drawing/2014/main" id="{5B001CE5-7E90-AF6C-7D9A-DA9F6C99151C}"/>
              </a:ext>
            </a:extLst>
          </p:cNvPr>
          <p:cNvSpPr>
            <a:spLocks noGrp="1"/>
          </p:cNvSpPr>
          <p:nvPr>
            <p:ph type="dt" sz="half" idx="10"/>
          </p:nvPr>
        </p:nvSpPr>
        <p:spPr/>
        <p:txBody>
          <a:bodyPr/>
          <a:lstStyle>
            <a:lvl1pPr>
              <a:defRPr/>
            </a:lvl1pPr>
          </a:lstStyle>
          <a:p>
            <a:pPr>
              <a:defRPr/>
            </a:pPr>
            <a:fld id="{9AEAC2FC-DFAF-834F-B476-9FCEC332526B}" type="datetimeFigureOut">
              <a:rPr lang="en-US"/>
              <a:pPr>
                <a:defRPr/>
              </a:pPr>
              <a:t>8/29/26</a:t>
            </a:fld>
            <a:endParaRPr lang="en-US"/>
          </a:p>
        </p:txBody>
      </p:sp>
      <p:sp>
        <p:nvSpPr>
          <p:cNvPr id="6" name="Footer Placeholder 4">
            <a:extLst>
              <a:ext uri="{FF2B5EF4-FFF2-40B4-BE49-F238E27FC236}">
                <a16:creationId xmlns:a16="http://schemas.microsoft.com/office/drawing/2014/main" id="{AEDF0DB7-F05B-3A19-E667-7109993ABAD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3C10B197-01D5-1D1C-3D8B-F215ACA1E208}"/>
              </a:ext>
            </a:extLst>
          </p:cNvPr>
          <p:cNvSpPr>
            <a:spLocks noGrp="1"/>
          </p:cNvSpPr>
          <p:nvPr>
            <p:ph type="sldNum" sz="quarter" idx="12"/>
          </p:nvPr>
        </p:nvSpPr>
        <p:spPr/>
        <p:txBody>
          <a:bodyPr/>
          <a:lstStyle>
            <a:lvl1pPr>
              <a:defRPr/>
            </a:lvl1pPr>
          </a:lstStyle>
          <a:p>
            <a:pPr>
              <a:defRPr/>
            </a:pPr>
            <a:fld id="{D1E55E0C-EA8C-5F4E-8FE1-37AE78216897}" type="slidenum">
              <a:rPr lang="en-US" altLang="en-US"/>
              <a:pPr>
                <a:defRPr/>
              </a:pPr>
              <a:t>‹#›</a:t>
            </a:fld>
            <a:endParaRPr lang="en-US" altLang="en-US"/>
          </a:p>
        </p:txBody>
      </p:sp>
    </p:spTree>
    <p:extLst>
      <p:ext uri="{BB962C8B-B14F-4D97-AF65-F5344CB8AC3E}">
        <p14:creationId xmlns:p14="http://schemas.microsoft.com/office/powerpoint/2010/main" val="83674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2E9DB906-7968-571D-BAD3-0751896B5992}"/>
              </a:ext>
            </a:extLst>
          </p:cNvPr>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EA9E966C-3F47-F446-DF04-90D138849F5B}"/>
              </a:ext>
            </a:extLst>
          </p:cNvPr>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5042321C-6CF8-67DC-D039-1EAB3C14C142}"/>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82000"/>
                  </a:schemeClr>
                </a:solidFill>
                <a:latin typeface="+mn-lt"/>
              </a:defRPr>
            </a:lvl1pPr>
          </a:lstStyle>
          <a:p>
            <a:pPr>
              <a:defRPr/>
            </a:pPr>
            <a:fld id="{6196EF20-7C2C-464F-8084-35EDD260182D}" type="datetimeFigureOut">
              <a:rPr lang="en-US"/>
              <a:pPr>
                <a:defRPr/>
              </a:pPr>
              <a:t>8/29/26</a:t>
            </a:fld>
            <a:endParaRPr lang="en-US"/>
          </a:p>
        </p:txBody>
      </p:sp>
      <p:sp>
        <p:nvSpPr>
          <p:cNvPr id="5" name="Footer Placeholder 4">
            <a:extLst>
              <a:ext uri="{FF2B5EF4-FFF2-40B4-BE49-F238E27FC236}">
                <a16:creationId xmlns:a16="http://schemas.microsoft.com/office/drawing/2014/main" id="{0EDAEF62-E25A-2704-F1D8-47ADFE25A673}"/>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82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C75294F2-0147-F2FA-41E7-C79A8048B719}"/>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tx1">
                    <a:tint val="82000"/>
                  </a:schemeClr>
                </a:solidFill>
                <a:latin typeface="+mn-lt"/>
              </a:defRPr>
            </a:lvl1pPr>
          </a:lstStyle>
          <a:p>
            <a:pPr>
              <a:defRPr/>
            </a:pPr>
            <a:fld id="{41EAB3EF-5215-ED45-8037-687E94A67F2A}" type="slidenum">
              <a:rPr lang="en-US" altLang="en-US"/>
              <a:pPr>
                <a:defRPr/>
              </a:pPr>
              <a:t>‹#›</a:t>
            </a:fld>
            <a:endParaRPr lang="en-US" altLang="en-US"/>
          </a:p>
        </p:txBody>
      </p:sp>
      <p:sp>
        <p:nvSpPr>
          <p:cNvPr id="7" name="Text Box 47">
            <a:extLst>
              <a:ext uri="{FF2B5EF4-FFF2-40B4-BE49-F238E27FC236}">
                <a16:creationId xmlns:a16="http://schemas.microsoft.com/office/drawing/2014/main" id="{8D903A0E-4071-055B-2046-D553FA945F4A}"/>
              </a:ext>
            </a:extLst>
          </p:cNvPr>
          <p:cNvSpPr txBox="1">
            <a:spLocks noChangeArrowheads="1"/>
          </p:cNvSpPr>
          <p:nvPr userDrawn="1"/>
        </p:nvSpPr>
        <p:spPr bwMode="auto">
          <a:xfrm>
            <a:off x="4495800" y="6400800"/>
            <a:ext cx="3276600" cy="457200"/>
          </a:xfrm>
          <a:prstGeom prst="rect">
            <a:avLst/>
          </a:prstGeom>
          <a:noFill/>
          <a:ln w="9525">
            <a:noFill/>
            <a:miter lim="800000"/>
            <a:headEnd/>
            <a:tailEnd/>
          </a:ln>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fontAlgn="auto">
              <a:spcBef>
                <a:spcPts val="0"/>
              </a:spcBef>
              <a:spcAft>
                <a:spcPts val="0"/>
              </a:spcAft>
              <a:defRPr/>
            </a:pPr>
            <a:r>
              <a:rPr lang="en-US" altLang="en-US" sz="900" dirty="0">
                <a:solidFill>
                  <a:schemeClr val="bg1"/>
                </a:solidFill>
                <a:latin typeface="Verdana" panose="020B0604030504040204" pitchFamily="34" charset="0"/>
              </a:rPr>
              <a:t>Copyright © 2018, 2015 by Pearson Education, Inc.</a:t>
            </a:r>
          </a:p>
          <a:p>
            <a:pPr algn="r" fontAlgn="auto">
              <a:spcBef>
                <a:spcPts val="0"/>
              </a:spcBef>
              <a:spcAft>
                <a:spcPts val="0"/>
              </a:spcAft>
              <a:defRPr/>
            </a:pPr>
            <a:r>
              <a:rPr lang="en-US" altLang="en-US" sz="900" dirty="0">
                <a:solidFill>
                  <a:schemeClr val="bg1"/>
                </a:solidFill>
                <a:latin typeface="Verdana" panose="020B0604030504040204" pitchFamily="34" charset="0"/>
              </a:rPr>
              <a:t>All Rights Reserved</a:t>
            </a:r>
          </a:p>
        </p:txBody>
      </p:sp>
    </p:spTree>
  </p:cSld>
  <p:clrMap bg1="lt1" tx1="dk1" bg2="lt2" tx2="dk2" accent1="accent1" accent2="accent2" accent3="accent3" accent4="accent4" accent5="accent5" accent6="accent6" hlink="hlink" folHlink="folHlink"/>
  <p:sldLayoutIdLst>
    <p:sldLayoutId id="2147485368" r:id="rId1"/>
    <p:sldLayoutId id="2147485369" r:id="rId2"/>
    <p:sldLayoutId id="2147485370" r:id="rId3"/>
    <p:sldLayoutId id="2147485371" r:id="rId4"/>
    <p:sldLayoutId id="2147485372" r:id="rId5"/>
    <p:sldLayoutId id="2147485373" r:id="rId6"/>
    <p:sldLayoutId id="2147485374" r:id="rId7"/>
    <p:sldLayoutId id="2147485375" r:id="rId8"/>
    <p:sldLayoutId id="2147485376" r:id="rId9"/>
    <p:sldLayoutId id="2147485377" r:id="rId10"/>
    <p:sldLayoutId id="2147485378" r:id="rId11"/>
    <p:sldLayoutId id="2147485379" r:id="rId12"/>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Aptos Display" panose="020B0004020202020204" pitchFamily="34" charset="0"/>
        </a:defRPr>
      </a:lvl2pPr>
      <a:lvl3pPr algn="l" defTabSz="685800" rtl="0" eaLnBrk="0" fontAlgn="base" hangingPunct="0">
        <a:lnSpc>
          <a:spcPct val="90000"/>
        </a:lnSpc>
        <a:spcBef>
          <a:spcPct val="0"/>
        </a:spcBef>
        <a:spcAft>
          <a:spcPct val="0"/>
        </a:spcAft>
        <a:defRPr sz="3300">
          <a:solidFill>
            <a:schemeClr val="tx1"/>
          </a:solidFill>
          <a:latin typeface="Aptos Display" panose="020B0004020202020204" pitchFamily="34" charset="0"/>
        </a:defRPr>
      </a:lvl3pPr>
      <a:lvl4pPr algn="l" defTabSz="685800" rtl="0" eaLnBrk="0" fontAlgn="base" hangingPunct="0">
        <a:lnSpc>
          <a:spcPct val="90000"/>
        </a:lnSpc>
        <a:spcBef>
          <a:spcPct val="0"/>
        </a:spcBef>
        <a:spcAft>
          <a:spcPct val="0"/>
        </a:spcAft>
        <a:defRPr sz="3300">
          <a:solidFill>
            <a:schemeClr val="tx1"/>
          </a:solidFill>
          <a:latin typeface="Aptos Display" panose="020B0004020202020204" pitchFamily="34" charset="0"/>
        </a:defRPr>
      </a:lvl4pPr>
      <a:lvl5pPr algn="l" defTabSz="685800" rtl="0" eaLnBrk="0" fontAlgn="base" hangingPunct="0">
        <a:lnSpc>
          <a:spcPct val="90000"/>
        </a:lnSpc>
        <a:spcBef>
          <a:spcPct val="0"/>
        </a:spcBef>
        <a:spcAft>
          <a:spcPct val="0"/>
        </a:spcAft>
        <a:defRPr sz="3300">
          <a:solidFill>
            <a:schemeClr val="tx1"/>
          </a:solidFill>
          <a:latin typeface="Aptos Display" panose="020B0004020202020204" pitchFamily="34" charset="0"/>
        </a:defRPr>
      </a:lvl5pPr>
      <a:lvl6pPr marL="457200" algn="l" defTabSz="685800" rtl="0" fontAlgn="base">
        <a:lnSpc>
          <a:spcPct val="90000"/>
        </a:lnSpc>
        <a:spcBef>
          <a:spcPct val="0"/>
        </a:spcBef>
        <a:spcAft>
          <a:spcPct val="0"/>
        </a:spcAft>
        <a:defRPr sz="3300">
          <a:solidFill>
            <a:schemeClr val="tx1"/>
          </a:solidFill>
          <a:latin typeface="Aptos Display" panose="020B0004020202020204" pitchFamily="34" charset="0"/>
        </a:defRPr>
      </a:lvl6pPr>
      <a:lvl7pPr marL="914400" algn="l" defTabSz="685800" rtl="0" fontAlgn="base">
        <a:lnSpc>
          <a:spcPct val="90000"/>
        </a:lnSpc>
        <a:spcBef>
          <a:spcPct val="0"/>
        </a:spcBef>
        <a:spcAft>
          <a:spcPct val="0"/>
        </a:spcAft>
        <a:defRPr sz="3300">
          <a:solidFill>
            <a:schemeClr val="tx1"/>
          </a:solidFill>
          <a:latin typeface="Aptos Display" panose="020B0004020202020204" pitchFamily="34" charset="0"/>
        </a:defRPr>
      </a:lvl7pPr>
      <a:lvl8pPr marL="1371600" algn="l" defTabSz="685800" rtl="0" fontAlgn="base">
        <a:lnSpc>
          <a:spcPct val="90000"/>
        </a:lnSpc>
        <a:spcBef>
          <a:spcPct val="0"/>
        </a:spcBef>
        <a:spcAft>
          <a:spcPct val="0"/>
        </a:spcAft>
        <a:defRPr sz="3300">
          <a:solidFill>
            <a:schemeClr val="tx1"/>
          </a:solidFill>
          <a:latin typeface="Aptos Display" panose="020B0004020202020204" pitchFamily="34" charset="0"/>
        </a:defRPr>
      </a:lvl8pPr>
      <a:lvl9pPr marL="1828800" algn="l" defTabSz="685800" rtl="0" fontAlgn="base">
        <a:lnSpc>
          <a:spcPct val="90000"/>
        </a:lnSpc>
        <a:spcBef>
          <a:spcPct val="0"/>
        </a:spcBef>
        <a:spcAft>
          <a:spcPct val="0"/>
        </a:spcAft>
        <a:defRPr sz="3300">
          <a:solidFill>
            <a:schemeClr val="tx1"/>
          </a:solidFill>
          <a:latin typeface="Aptos Display" panose="020B000402020202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36337A-B133-ADD6-8CDC-83F9AA2E6D5F}"/>
              </a:ext>
            </a:extLst>
          </p:cNvPr>
          <p:cNvSpPr>
            <a:spLocks noGrp="1"/>
          </p:cNvSpPr>
          <p:nvPr>
            <p:ph type="title"/>
          </p:nvPr>
        </p:nvSpPr>
        <p:spPr>
          <a:xfrm>
            <a:off x="990600" y="3581400"/>
            <a:ext cx="7988300" cy="1304925"/>
          </a:xfrm>
        </p:spPr>
        <p:txBody>
          <a:bodyPr rtlCol="0">
            <a:normAutofit fontScale="90000"/>
          </a:bodyPr>
          <a:lstStyle/>
          <a:p>
            <a:pPr eaLnBrk="1" fontAlgn="auto" hangingPunct="1">
              <a:spcAft>
                <a:spcPts val="0"/>
              </a:spcAft>
              <a:defRPr/>
            </a:pPr>
            <a:r>
              <a:rPr lang="en-US" dirty="0"/>
              <a:t>Criminology and the Sociological Perspective</a:t>
            </a:r>
            <a:br>
              <a:rPr lang="en-US" dirty="0"/>
            </a:br>
            <a:br>
              <a:rPr lang="en-US" dirty="0"/>
            </a:br>
            <a:r>
              <a:rPr lang="en-US" dirty="0"/>
              <a:t>PLUS: Criminology as a social science</a:t>
            </a:r>
          </a:p>
        </p:txBody>
      </p:sp>
      <p:sp>
        <p:nvSpPr>
          <p:cNvPr id="5" name="Text Placeholder 4">
            <a:extLst>
              <a:ext uri="{FF2B5EF4-FFF2-40B4-BE49-F238E27FC236}">
                <a16:creationId xmlns:a16="http://schemas.microsoft.com/office/drawing/2014/main" id="{264064DF-0751-3CDA-1C66-2F5D1B0CE875}"/>
              </a:ext>
            </a:extLst>
          </p:cNvPr>
          <p:cNvSpPr>
            <a:spLocks noGrp="1"/>
          </p:cNvSpPr>
          <p:nvPr>
            <p:ph type="body" idx="1"/>
          </p:nvPr>
        </p:nvSpPr>
        <p:spPr>
          <a:xfrm>
            <a:off x="914400" y="381000"/>
            <a:ext cx="6858000" cy="914400"/>
          </a:xfrm>
        </p:spPr>
        <p:txBody>
          <a:bodyPr rtlCol="0">
            <a:normAutofit/>
          </a:bodyPr>
          <a:lstStyle/>
          <a:p>
            <a:pPr eaLnBrk="1" fontAlgn="auto" hangingPunct="1">
              <a:spcAft>
                <a:spcPts val="0"/>
              </a:spcAft>
              <a:defRPr/>
            </a:pPr>
            <a:r>
              <a:rPr lang="en-US" sz="4800" dirty="0"/>
              <a:t>Chapter 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F4798255-C800-266B-56D1-F441A8CD505D}"/>
              </a:ext>
            </a:extLst>
          </p:cNvPr>
          <p:cNvSpPr>
            <a:spLocks noGrp="1" noChangeArrowheads="1"/>
          </p:cNvSpPr>
          <p:nvPr>
            <p:ph type="title"/>
          </p:nvPr>
        </p:nvSpPr>
        <p:spPr/>
        <p:txBody>
          <a:bodyPr/>
          <a:lstStyle/>
          <a:p>
            <a:pPr eaLnBrk="1" hangingPunct="1"/>
            <a:r>
              <a:rPr lang="en-US" altLang="en-US"/>
              <a:t>Mutual Relevance of Sociology and Criminology (4-5)</a:t>
            </a:r>
          </a:p>
        </p:txBody>
      </p:sp>
      <p:sp>
        <p:nvSpPr>
          <p:cNvPr id="20483" name="Content Placeholder 2">
            <a:extLst>
              <a:ext uri="{FF2B5EF4-FFF2-40B4-BE49-F238E27FC236}">
                <a16:creationId xmlns:a16="http://schemas.microsoft.com/office/drawing/2014/main" id="{D46DBC3E-538F-B2B3-1582-491C58DAD560}"/>
              </a:ext>
            </a:extLst>
          </p:cNvPr>
          <p:cNvSpPr>
            <a:spLocks noGrp="1"/>
          </p:cNvSpPr>
          <p:nvPr>
            <p:ph idx="1"/>
          </p:nvPr>
        </p:nvSpPr>
        <p:spPr/>
        <p:txBody>
          <a:bodyPr rtlCol="0">
            <a:normAutofit lnSpcReduction="10000"/>
          </a:bodyPr>
          <a:lstStyle/>
          <a:p>
            <a:pPr marL="82550" indent="0" eaLnBrk="1" fontAlgn="auto" hangingPunct="1">
              <a:spcAft>
                <a:spcPts val="0"/>
              </a:spcAft>
              <a:buFont typeface="Wingdings 2" panose="05020102010507070707" pitchFamily="18" charset="2"/>
              <a:buNone/>
              <a:defRPr/>
            </a:pPr>
            <a:r>
              <a:rPr lang="en-US" altLang="en-US" sz="2800" dirty="0"/>
              <a:t>“ If crime and victimization derive from community characteristics, social relationships, and social inequality, criminological insights both reinforce and advance sociological understanding of all these areas.” (</a:t>
            </a:r>
            <a:r>
              <a:rPr lang="en-US" altLang="en-US" sz="2800" dirty="0" err="1"/>
              <a:t>pg</a:t>
            </a:r>
            <a:r>
              <a:rPr lang="en-US" altLang="en-US" sz="2800" dirty="0"/>
              <a:t> 4)</a:t>
            </a:r>
          </a:p>
          <a:p>
            <a:pPr marL="82550" indent="0" eaLnBrk="1" fontAlgn="auto" hangingPunct="1">
              <a:spcAft>
                <a:spcPts val="0"/>
              </a:spcAft>
              <a:buFont typeface="Wingdings 2" panose="05020102010507070707" pitchFamily="18" charset="2"/>
              <a:buNone/>
              <a:defRPr/>
            </a:pPr>
            <a:endParaRPr lang="en-US" altLang="en-US" sz="2800" dirty="0"/>
          </a:p>
          <a:p>
            <a:pPr marL="82550" indent="0" eaLnBrk="1" fontAlgn="auto" hangingPunct="1">
              <a:spcAft>
                <a:spcPts val="0"/>
              </a:spcAft>
              <a:buFont typeface="Wingdings 2" panose="05020102010507070707" pitchFamily="18" charset="2"/>
              <a:buNone/>
              <a:defRPr/>
            </a:pPr>
            <a:r>
              <a:rPr lang="en-US" altLang="en-US" sz="2800" b="1" dirty="0"/>
              <a:t>Intersectionality</a:t>
            </a:r>
            <a:r>
              <a:rPr lang="en-US" altLang="en-US" sz="2800" dirty="0"/>
              <a:t>: “…the ways  in which people’s race and ethnicity, social class, and gender interact to produce outcomes reflecting the combined influence of these backgrounds, often to these individual’s disadvantage” (</a:t>
            </a:r>
            <a:r>
              <a:rPr lang="en-US" altLang="en-US" sz="2800" dirty="0" err="1"/>
              <a:t>pg</a:t>
            </a:r>
            <a:r>
              <a:rPr lang="en-US" altLang="en-US" sz="2800" dirty="0"/>
              <a:t> 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5CA5F-85FD-A086-880C-3E1F4E28D5D3}"/>
              </a:ext>
            </a:extLst>
          </p:cNvPr>
          <p:cNvSpPr>
            <a:spLocks noGrp="1"/>
          </p:cNvSpPr>
          <p:nvPr>
            <p:ph type="title"/>
          </p:nvPr>
        </p:nvSpPr>
        <p:spPr/>
        <p:txBody>
          <a:bodyPr rtlCol="0">
            <a:normAutofit/>
          </a:bodyPr>
          <a:lstStyle/>
          <a:p>
            <a:pPr eaLnBrk="1" fontAlgn="auto" hangingPunct="1">
              <a:spcAft>
                <a:spcPts val="0"/>
              </a:spcAft>
              <a:defRPr/>
            </a:pPr>
            <a:r>
              <a:rPr lang="en-US" altLang="en-US" dirty="0">
                <a:solidFill>
                  <a:schemeClr val="tx2">
                    <a:satMod val="130000"/>
                  </a:schemeClr>
                </a:solidFill>
                <a:effectLst>
                  <a:outerShdw blurRad="38100" dist="38100" dir="2700000" algn="tl">
                    <a:srgbClr val="000000"/>
                  </a:outerShdw>
                </a:effectLst>
                <a:latin typeface="Verdana" pitchFamily="34" charset="0"/>
              </a:rPr>
              <a:t>The Rise of Sociological Criminology (</a:t>
            </a:r>
            <a:r>
              <a:rPr lang="en-US" altLang="en-US" dirty="0" err="1">
                <a:solidFill>
                  <a:schemeClr val="tx2">
                    <a:satMod val="130000"/>
                  </a:schemeClr>
                </a:solidFill>
                <a:effectLst>
                  <a:outerShdw blurRad="38100" dist="38100" dir="2700000" algn="tl">
                    <a:srgbClr val="000000"/>
                  </a:outerShdw>
                </a:effectLst>
                <a:latin typeface="Verdana" pitchFamily="34" charset="0"/>
              </a:rPr>
              <a:t>pg</a:t>
            </a:r>
            <a:r>
              <a:rPr lang="en-US" altLang="en-US" dirty="0">
                <a:solidFill>
                  <a:schemeClr val="tx2">
                    <a:satMod val="130000"/>
                  </a:schemeClr>
                </a:solidFill>
                <a:effectLst>
                  <a:outerShdw blurRad="38100" dist="38100" dir="2700000" algn="tl">
                    <a:srgbClr val="000000"/>
                  </a:outerShdw>
                </a:effectLst>
                <a:latin typeface="Verdana" pitchFamily="34" charset="0"/>
              </a:rPr>
              <a:t> 5-7)</a:t>
            </a:r>
          </a:p>
        </p:txBody>
      </p:sp>
      <p:sp>
        <p:nvSpPr>
          <p:cNvPr id="13315" name="Content Placeholder 2">
            <a:extLst>
              <a:ext uri="{FF2B5EF4-FFF2-40B4-BE49-F238E27FC236}">
                <a16:creationId xmlns:a16="http://schemas.microsoft.com/office/drawing/2014/main" id="{1585866B-0853-F68F-617F-87473619074E}"/>
              </a:ext>
            </a:extLst>
          </p:cNvPr>
          <p:cNvSpPr>
            <a:spLocks noGrp="1"/>
          </p:cNvSpPr>
          <p:nvPr>
            <p:ph idx="1"/>
          </p:nvPr>
        </p:nvSpPr>
        <p:spPr>
          <a:xfrm>
            <a:off x="1435100" y="1752600"/>
            <a:ext cx="7499350" cy="4495800"/>
          </a:xfrm>
        </p:spPr>
        <p:txBody>
          <a:bodyPr rtlCol="0">
            <a:normAutofit lnSpcReduction="10000"/>
          </a:bodyPr>
          <a:lstStyle/>
          <a:p>
            <a:pPr marL="365760" indent="-283464" eaLnBrk="1" fontAlgn="auto" hangingPunct="1">
              <a:spcAft>
                <a:spcPts val="0"/>
              </a:spcAft>
              <a:buFont typeface="Wingdings 2"/>
              <a:buChar char=""/>
              <a:defRPr/>
            </a:pPr>
            <a:r>
              <a:rPr lang="en-US" altLang="en-US" dirty="0">
                <a:latin typeface="Verdana" pitchFamily="-1" charset="0"/>
              </a:rPr>
              <a:t>Crime and Victimization are private troubles and also public issues </a:t>
            </a:r>
          </a:p>
          <a:p>
            <a:pPr marL="640080" lvl="1" indent="-237744" eaLnBrk="1" fontAlgn="auto" hangingPunct="1">
              <a:spcAft>
                <a:spcPts val="0"/>
              </a:spcAft>
              <a:buFont typeface="Verdana"/>
              <a:buChar char="◦"/>
              <a:defRPr/>
            </a:pPr>
            <a:r>
              <a:rPr lang="en-US" altLang="en-US" dirty="0">
                <a:latin typeface="Verdana" pitchFamily="-1" charset="0"/>
              </a:rPr>
              <a:t>Many criminological concepts derive from Sociology</a:t>
            </a:r>
          </a:p>
          <a:p>
            <a:pPr marL="886968" lvl="2" eaLnBrk="1" fontAlgn="auto" hangingPunct="1">
              <a:spcAft>
                <a:spcPts val="0"/>
              </a:spcAft>
              <a:buFont typeface="Wingdings 2"/>
              <a:buChar char=""/>
              <a:defRPr/>
            </a:pPr>
            <a:r>
              <a:rPr lang="en-US" altLang="en-US" dirty="0">
                <a:latin typeface="Verdana" pitchFamily="-1" charset="0"/>
              </a:rPr>
              <a:t>Sociology seen as the “parent field” of social science</a:t>
            </a:r>
          </a:p>
          <a:p>
            <a:pPr marL="886968" lvl="2" eaLnBrk="1" fontAlgn="auto" hangingPunct="1">
              <a:spcAft>
                <a:spcPts val="0"/>
              </a:spcAft>
              <a:buFont typeface="Wingdings 2"/>
              <a:buChar char=""/>
              <a:defRPr/>
            </a:pPr>
            <a:r>
              <a:rPr lang="en-US" altLang="en-US" dirty="0">
                <a:latin typeface="Verdana" pitchFamily="-1" charset="0"/>
              </a:rPr>
              <a:t>All societies have norms about deviance </a:t>
            </a:r>
          </a:p>
          <a:p>
            <a:pPr marL="1098106" lvl="3" eaLnBrk="1" fontAlgn="auto" hangingPunct="1">
              <a:spcAft>
                <a:spcPts val="0"/>
              </a:spcAft>
              <a:buFont typeface="Wingdings 2"/>
              <a:buChar char=""/>
              <a:defRPr/>
            </a:pPr>
            <a:r>
              <a:rPr lang="en-US" altLang="en-US" sz="1350" dirty="0">
                <a:latin typeface="Verdana" pitchFamily="-1" charset="0"/>
              </a:rPr>
              <a:t>What is the definition of deviance? norms? Custom, social control, and laws? Add these to your notes</a:t>
            </a:r>
          </a:p>
          <a:p>
            <a:pPr marL="1098106" lvl="3" eaLnBrk="1" fontAlgn="auto" hangingPunct="1">
              <a:spcAft>
                <a:spcPts val="0"/>
              </a:spcAft>
              <a:buFont typeface="Wingdings 2"/>
              <a:buChar char=""/>
              <a:defRPr/>
            </a:pPr>
            <a:endParaRPr lang="en-US" altLang="en-US" sz="1350" dirty="0">
              <a:latin typeface="Verdana" pitchFamily="-1" charset="0"/>
            </a:endParaRPr>
          </a:p>
          <a:p>
            <a:pPr marL="886968" lvl="2" eaLnBrk="1" fontAlgn="auto" hangingPunct="1">
              <a:spcAft>
                <a:spcPts val="0"/>
              </a:spcAft>
              <a:buFont typeface="Wingdings 2"/>
              <a:buChar char=""/>
              <a:defRPr/>
            </a:pPr>
            <a:r>
              <a:rPr lang="en-US" altLang="en-US" dirty="0">
                <a:latin typeface="Verdana" pitchFamily="-1" charset="0"/>
              </a:rPr>
              <a:t>All societies have formal (laws) and informal (customs) controls on deviance. These norms are taught through education, religion, media, etc.</a:t>
            </a:r>
          </a:p>
          <a:p>
            <a:pPr marL="640080" lvl="1" indent="-237744" eaLnBrk="1" fontAlgn="auto" hangingPunct="1">
              <a:spcAft>
                <a:spcPts val="0"/>
              </a:spcAft>
              <a:buFont typeface="Verdana"/>
              <a:buChar char="◦"/>
              <a:defRPr/>
            </a:pPr>
            <a:endParaRPr lang="en-US" altLang="en-US" dirty="0">
              <a:latin typeface="Verdana" pitchFamily="-1" charset="0"/>
            </a:endParaRPr>
          </a:p>
          <a:p>
            <a:pPr marL="365760" indent="-283464" eaLnBrk="1" fontAlgn="auto" hangingPunct="1">
              <a:spcAft>
                <a:spcPts val="0"/>
              </a:spcAft>
              <a:buFont typeface="Wingdings 2"/>
              <a:buChar char=""/>
              <a:defRPr/>
            </a:pPr>
            <a:r>
              <a:rPr lang="en-US" altLang="en-US" dirty="0">
                <a:latin typeface="Verdana" pitchFamily="-1" charset="0"/>
              </a:rPr>
              <a:t>Criminological concepts are rooted in Sociology (Sociology emerges as a discipline first, then Criminology – which adds some biological and psychological elements)</a:t>
            </a:r>
          </a:p>
          <a:p>
            <a:pPr marL="640080" lvl="1" indent="-237744" eaLnBrk="1" fontAlgn="auto" hangingPunct="1">
              <a:spcAft>
                <a:spcPts val="0"/>
              </a:spcAft>
              <a:buFont typeface="Verdana"/>
              <a:buChar char="◦"/>
              <a:defRPr/>
            </a:pPr>
            <a:r>
              <a:rPr lang="en-US" altLang="en-US" dirty="0">
                <a:latin typeface="Verdana" pitchFamily="-1" charset="0"/>
              </a:rPr>
              <a:t>Most studies of crime will reflect sociological dimensions </a:t>
            </a:r>
          </a:p>
        </p:txBody>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B7484-4C1F-33BD-2E4B-219F93D98F06}"/>
              </a:ext>
            </a:extLst>
          </p:cNvPr>
          <p:cNvSpPr>
            <a:spLocks noGrp="1"/>
          </p:cNvSpPr>
          <p:nvPr>
            <p:ph type="title"/>
          </p:nvPr>
        </p:nvSpPr>
        <p:spPr/>
        <p:txBody>
          <a:bodyPr/>
          <a:lstStyle/>
          <a:p>
            <a:pPr eaLnBrk="1" hangingPunct="1">
              <a:defRPr/>
            </a:pPr>
            <a:r>
              <a:rPr lang="en-US" dirty="0"/>
              <a:t>Rise in Sociological Criminology as a social science (</a:t>
            </a:r>
            <a:r>
              <a:rPr lang="en-US" dirty="0">
                <a:highlight>
                  <a:srgbClr val="FFFF00"/>
                </a:highlight>
              </a:rPr>
              <a:t>fill in the blanks from the readings to your notes)</a:t>
            </a:r>
          </a:p>
        </p:txBody>
      </p:sp>
      <p:sp>
        <p:nvSpPr>
          <p:cNvPr id="3" name="Content Placeholder 2">
            <a:extLst>
              <a:ext uri="{FF2B5EF4-FFF2-40B4-BE49-F238E27FC236}">
                <a16:creationId xmlns:a16="http://schemas.microsoft.com/office/drawing/2014/main" id="{7C0273AD-5E95-2A1D-3593-84282CEF7E6C}"/>
              </a:ext>
            </a:extLst>
          </p:cNvPr>
          <p:cNvSpPr>
            <a:spLocks noGrp="1"/>
          </p:cNvSpPr>
          <p:nvPr>
            <p:ph idx="1"/>
          </p:nvPr>
        </p:nvSpPr>
        <p:spPr/>
        <p:txBody>
          <a:bodyPr rtlCol="0">
            <a:normAutofit fontScale="92500" lnSpcReduction="10000"/>
          </a:bodyPr>
          <a:lstStyle/>
          <a:p>
            <a:pPr marL="365760" indent="-283464" eaLnBrk="1" fontAlgn="auto" hangingPunct="1">
              <a:spcAft>
                <a:spcPts val="0"/>
              </a:spcAft>
              <a:buFont typeface="Wingdings 2"/>
              <a:buChar char=""/>
              <a:defRPr/>
            </a:pPr>
            <a:r>
              <a:rPr lang="en-US" altLang="en-US" dirty="0">
                <a:latin typeface="Verdana" pitchFamily="-1" charset="0"/>
              </a:rPr>
              <a:t>For most of history, crime was a function of religious forces: good vs evil</a:t>
            </a:r>
          </a:p>
          <a:p>
            <a:pPr marL="640080" lvl="1" indent="-237744" eaLnBrk="1" fontAlgn="auto" hangingPunct="1">
              <a:spcAft>
                <a:spcPts val="0"/>
              </a:spcAft>
              <a:buFont typeface="Verdana"/>
              <a:buChar char="◦"/>
              <a:defRPr/>
            </a:pPr>
            <a:r>
              <a:rPr lang="en-US" altLang="en-US" dirty="0">
                <a:latin typeface="Verdana" pitchFamily="-1" charset="0"/>
              </a:rPr>
              <a:t>God vs the Devil</a:t>
            </a:r>
          </a:p>
          <a:p>
            <a:pPr marL="640080" lvl="1" indent="-237744" eaLnBrk="1" fontAlgn="auto" hangingPunct="1">
              <a:spcAft>
                <a:spcPts val="0"/>
              </a:spcAft>
              <a:buFont typeface="Verdana"/>
              <a:buChar char="◦"/>
              <a:defRPr/>
            </a:pPr>
            <a:endParaRPr lang="en-US" altLang="en-US" dirty="0">
              <a:latin typeface="Verdana" pitchFamily="-1" charset="0"/>
            </a:endParaRPr>
          </a:p>
          <a:p>
            <a:pPr marL="365760" indent="-283464" eaLnBrk="1" fontAlgn="auto" hangingPunct="1">
              <a:spcAft>
                <a:spcPts val="0"/>
              </a:spcAft>
              <a:buFont typeface="Wingdings 2"/>
              <a:buChar char=""/>
              <a:defRPr/>
            </a:pPr>
            <a:r>
              <a:rPr lang="en-US" altLang="en-US" dirty="0">
                <a:latin typeface="Verdana" pitchFamily="-1" charset="0"/>
              </a:rPr>
              <a:t>Review Classical School – age of reason in Western Europe (18</a:t>
            </a:r>
            <a:r>
              <a:rPr lang="en-US" altLang="en-US" baseline="30000" dirty="0">
                <a:latin typeface="Verdana" pitchFamily="-1" charset="0"/>
              </a:rPr>
              <a:t>th</a:t>
            </a:r>
            <a:r>
              <a:rPr lang="en-US" altLang="en-US" dirty="0">
                <a:latin typeface="Verdana" pitchFamily="-1" charset="0"/>
              </a:rPr>
              <a:t> century)</a:t>
            </a:r>
          </a:p>
          <a:p>
            <a:pPr marL="640398" lvl="1" indent="-283464" eaLnBrk="1" fontAlgn="auto" hangingPunct="1">
              <a:spcAft>
                <a:spcPts val="0"/>
              </a:spcAft>
              <a:buFont typeface="Wingdings 2"/>
              <a:buChar char=""/>
              <a:defRPr/>
            </a:pPr>
            <a:r>
              <a:rPr lang="en-US" altLang="en-US" dirty="0">
                <a:latin typeface="Verdana" pitchFamily="-1" charset="0"/>
              </a:rPr>
              <a:t>Man is rational and makes own decisions</a:t>
            </a:r>
          </a:p>
          <a:p>
            <a:pPr marL="365760" indent="-283464" eaLnBrk="1" fontAlgn="auto" hangingPunct="1">
              <a:spcAft>
                <a:spcPts val="0"/>
              </a:spcAft>
              <a:buFont typeface="Wingdings 2"/>
              <a:buChar char=""/>
              <a:defRPr/>
            </a:pPr>
            <a:endParaRPr lang="en-US" altLang="en-US" dirty="0">
              <a:latin typeface="Verdana" pitchFamily="-1" charset="0"/>
            </a:endParaRPr>
          </a:p>
          <a:p>
            <a:pPr marL="365760" indent="-283464" eaLnBrk="1" fontAlgn="auto" hangingPunct="1">
              <a:spcAft>
                <a:spcPts val="0"/>
              </a:spcAft>
              <a:buFont typeface="Wingdings 2"/>
              <a:buChar char=""/>
              <a:defRPr/>
            </a:pPr>
            <a:r>
              <a:rPr lang="en-US" altLang="en-US" dirty="0">
                <a:latin typeface="Verdana" pitchFamily="-1" charset="0"/>
              </a:rPr>
              <a:t>Emergence of Positivism (19</a:t>
            </a:r>
            <a:r>
              <a:rPr lang="en-US" altLang="en-US" baseline="30000" dirty="0">
                <a:latin typeface="Verdana" pitchFamily="-1" charset="0"/>
              </a:rPr>
              <a:t>th</a:t>
            </a:r>
            <a:r>
              <a:rPr lang="en-US" altLang="en-US" dirty="0">
                <a:latin typeface="Verdana" pitchFamily="-1" charset="0"/>
              </a:rPr>
              <a:t> Century) as rules for social science: empirical evidence and determinism are key</a:t>
            </a:r>
          </a:p>
          <a:p>
            <a:pPr marL="640080" lvl="1" indent="-237744" eaLnBrk="1" fontAlgn="auto" hangingPunct="1">
              <a:spcAft>
                <a:spcPts val="0"/>
              </a:spcAft>
              <a:buFont typeface="Verdana"/>
              <a:buChar char="◦"/>
              <a:defRPr/>
            </a:pPr>
            <a:r>
              <a:rPr lang="en-US" altLang="en-US" dirty="0">
                <a:highlight>
                  <a:srgbClr val="FFFF00"/>
                </a:highlight>
                <a:latin typeface="Verdana" pitchFamily="-1" charset="0"/>
              </a:rPr>
              <a:t>Who were these early scientists and what did they study? (remember one)</a:t>
            </a:r>
          </a:p>
          <a:p>
            <a:pPr marL="640080" lvl="1" indent="-237744" eaLnBrk="1" fontAlgn="auto" hangingPunct="1">
              <a:spcAft>
                <a:spcPts val="0"/>
              </a:spcAft>
              <a:buFont typeface="Verdana"/>
              <a:buChar char="◦"/>
              <a:defRPr/>
            </a:pPr>
            <a:r>
              <a:rPr lang="en-US" altLang="en-US" dirty="0">
                <a:highlight>
                  <a:srgbClr val="FFFF00"/>
                </a:highlight>
                <a:latin typeface="Verdana" pitchFamily="-1" charset="0"/>
              </a:rPr>
              <a:t>When and where did American study of crime emerge? (remember one)</a:t>
            </a:r>
          </a:p>
          <a:p>
            <a:pPr marL="640080" lvl="1" indent="-237744" eaLnBrk="1" fontAlgn="auto" hangingPunct="1">
              <a:spcAft>
                <a:spcPts val="0"/>
              </a:spcAft>
              <a:buFont typeface="Verdana"/>
              <a:buChar char="◦"/>
              <a:defRPr/>
            </a:pPr>
            <a:r>
              <a:rPr lang="en-US" altLang="en-US" dirty="0">
                <a:highlight>
                  <a:srgbClr val="FFFF00"/>
                </a:highlight>
                <a:latin typeface="Verdana" pitchFamily="-1" charset="0"/>
              </a:rPr>
              <a:t>What does criminogenic mean? (</a:t>
            </a:r>
            <a:r>
              <a:rPr lang="en-US" altLang="en-US" dirty="0" err="1">
                <a:highlight>
                  <a:srgbClr val="FFFF00"/>
                </a:highlight>
                <a:latin typeface="Verdana" pitchFamily="-1" charset="0"/>
              </a:rPr>
              <a:t>pg</a:t>
            </a:r>
            <a:r>
              <a:rPr lang="en-US" altLang="en-US" dirty="0">
                <a:highlight>
                  <a:srgbClr val="FFFF00"/>
                </a:highlight>
                <a:latin typeface="Verdana" pitchFamily="-1" charset="0"/>
              </a:rPr>
              <a:t> 6)</a:t>
            </a:r>
          </a:p>
          <a:p>
            <a:pPr eaLnBrk="1" hangingPunct="1">
              <a:defRPr/>
            </a:pP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4617A-14C4-304E-3324-7D5C8F55313F}"/>
              </a:ext>
            </a:extLst>
          </p:cNvPr>
          <p:cNvSpPr>
            <a:spLocks noGrp="1"/>
          </p:cNvSpPr>
          <p:nvPr>
            <p:ph type="title"/>
          </p:nvPr>
        </p:nvSpPr>
        <p:spPr>
          <a:xfrm>
            <a:off x="1143000" y="838200"/>
            <a:ext cx="7499350" cy="1143000"/>
          </a:xfrm>
        </p:spPr>
        <p:txBody>
          <a:bodyPr rtlCol="0">
            <a:normAutofit fontScale="90000"/>
          </a:bodyPr>
          <a:lstStyle/>
          <a:p>
            <a:pPr eaLnBrk="1" fontAlgn="auto" hangingPunct="1">
              <a:spcAft>
                <a:spcPts val="0"/>
              </a:spcAft>
              <a:defRPr/>
            </a:pPr>
            <a:r>
              <a:rPr lang="en-US" dirty="0">
                <a:solidFill>
                  <a:schemeClr val="tx2">
                    <a:satMod val="130000"/>
                  </a:schemeClr>
                </a:solidFill>
                <a:highlight>
                  <a:srgbClr val="FFFF00"/>
                </a:highlight>
              </a:rPr>
              <a:t>What are Edwin Sutherland’s three key areas of study for Criminology that can be stated as social science questions? (pg 7)</a:t>
            </a:r>
          </a:p>
        </p:txBody>
      </p:sp>
      <p:sp>
        <p:nvSpPr>
          <p:cNvPr id="21507" name="Content Placeholder 2">
            <a:extLst>
              <a:ext uri="{FF2B5EF4-FFF2-40B4-BE49-F238E27FC236}">
                <a16:creationId xmlns:a16="http://schemas.microsoft.com/office/drawing/2014/main" id="{A73A0B17-D941-250D-713B-85B01B0AE3D5}"/>
              </a:ext>
            </a:extLst>
          </p:cNvPr>
          <p:cNvSpPr>
            <a:spLocks noGrp="1"/>
          </p:cNvSpPr>
          <p:nvPr>
            <p:ph idx="1"/>
          </p:nvPr>
        </p:nvSpPr>
        <p:spPr>
          <a:xfrm>
            <a:off x="1435100" y="1981200"/>
            <a:ext cx="7499350" cy="4267200"/>
          </a:xfrm>
        </p:spPr>
        <p:txBody>
          <a:bodyPr rtlCol="0">
            <a:normAutofit/>
          </a:bodyPr>
          <a:lstStyle/>
          <a:p>
            <a:pPr eaLnBrk="1" fontAlgn="auto" hangingPunct="1">
              <a:spcAft>
                <a:spcPts val="0"/>
              </a:spcAft>
              <a:buFont typeface="Wingdings 2" panose="05020102010507070707" pitchFamily="18" charset="2"/>
              <a:buNone/>
              <a:defRPr/>
            </a:pPr>
            <a:endParaRPr lang="en-US" altLang="en-US" dirty="0"/>
          </a:p>
          <a:p>
            <a:pPr eaLnBrk="1" fontAlgn="auto" hangingPunct="1">
              <a:spcAft>
                <a:spcPts val="0"/>
              </a:spcAft>
              <a:buFont typeface="Wingdings 2" panose="05020102010507070707" pitchFamily="18" charset="2"/>
              <a:buNone/>
              <a:defRPr/>
            </a:pPr>
            <a:endParaRPr lang="en-US" altLang="en-US" dirty="0"/>
          </a:p>
          <a:p>
            <a:pPr eaLnBrk="1" fontAlgn="auto" hangingPunct="1">
              <a:spcAft>
                <a:spcPts val="0"/>
              </a:spcAft>
              <a:buFont typeface="Wingdings 2" panose="05020102010507070707" pitchFamily="18" charset="2"/>
              <a:buNone/>
              <a:defRPr/>
            </a:pPr>
            <a:r>
              <a:rPr lang="en-US" altLang="en-US" dirty="0"/>
              <a:t>Add this information to your notes (This is a test question!)</a:t>
            </a:r>
          </a:p>
          <a:p>
            <a:pPr eaLnBrk="1" fontAlgn="auto" hangingPunct="1">
              <a:spcAft>
                <a:spcPts val="0"/>
              </a:spcAft>
              <a:buFont typeface="Wingdings 2" panose="05020102010507070707" pitchFamily="18" charset="2"/>
              <a:buNone/>
              <a:defRPr/>
            </a:pPr>
            <a:r>
              <a:rPr lang="en-US" altLang="en-US" dirty="0">
                <a:highlight>
                  <a:srgbClr val="FFFF00"/>
                </a:highlight>
              </a:rPr>
              <a:t>1) </a:t>
            </a:r>
          </a:p>
          <a:p>
            <a:pPr eaLnBrk="1" fontAlgn="auto" hangingPunct="1">
              <a:spcAft>
                <a:spcPts val="0"/>
              </a:spcAft>
              <a:buFont typeface="Wingdings 2" panose="05020102010507070707" pitchFamily="18" charset="2"/>
              <a:buNone/>
              <a:defRPr/>
            </a:pPr>
            <a:r>
              <a:rPr lang="en-US" altLang="en-US" dirty="0">
                <a:highlight>
                  <a:srgbClr val="FFFF00"/>
                </a:highlight>
              </a:rPr>
              <a:t>2) </a:t>
            </a:r>
          </a:p>
          <a:p>
            <a:pPr eaLnBrk="1" fontAlgn="auto" hangingPunct="1">
              <a:spcAft>
                <a:spcPts val="0"/>
              </a:spcAft>
              <a:buFont typeface="Wingdings 2" panose="05020102010507070707" pitchFamily="18" charset="2"/>
              <a:buNone/>
              <a:defRPr/>
            </a:pPr>
            <a:r>
              <a:rPr lang="en-US" altLang="en-US" dirty="0">
                <a:highlight>
                  <a:srgbClr val="FFFF00"/>
                </a:highlight>
              </a:rPr>
              <a:t>3) </a:t>
            </a:r>
          </a:p>
          <a:p>
            <a:pPr eaLnBrk="1" fontAlgn="auto" hangingPunct="1">
              <a:spcAft>
                <a:spcPts val="0"/>
              </a:spcAft>
              <a:buFont typeface="Wingdings 2" panose="05020102010507070707" pitchFamily="18" charset="2"/>
              <a:buNone/>
              <a:defRPr/>
            </a:pPr>
            <a:endParaRPr lang="en-US" altLang="en-US" dirty="0"/>
          </a:p>
          <a:p>
            <a:pPr eaLnBrk="1" fontAlgn="auto" hangingPunct="1">
              <a:spcAft>
                <a:spcPts val="0"/>
              </a:spcAft>
              <a:buFont typeface="Wingdings 2" panose="05020102010507070707" pitchFamily="18" charset="2"/>
              <a:buNone/>
              <a:defRPr/>
            </a:pPr>
            <a:endParaRPr lang="en-US" alt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21A28-DDDA-B565-C3B4-51AE31B32AC5}"/>
              </a:ext>
            </a:extLst>
          </p:cNvPr>
          <p:cNvSpPr>
            <a:spLocks noGrp="1"/>
          </p:cNvSpPr>
          <p:nvPr>
            <p:ph type="title"/>
          </p:nvPr>
        </p:nvSpPr>
        <p:spPr/>
        <p:txBody>
          <a:bodyPr rtlCol="0">
            <a:normAutofit/>
          </a:bodyPr>
          <a:lstStyle/>
          <a:p>
            <a:pPr eaLnBrk="1" fontAlgn="auto" hangingPunct="1">
              <a:spcAft>
                <a:spcPts val="0"/>
              </a:spcAft>
              <a:defRPr/>
            </a:pPr>
            <a:r>
              <a:rPr lang="en-US" altLang="en-US" dirty="0">
                <a:solidFill>
                  <a:schemeClr val="tx2">
                    <a:satMod val="130000"/>
                  </a:schemeClr>
                </a:solidFill>
                <a:effectLst>
                  <a:outerShdw blurRad="38100" dist="38100" dir="2700000" algn="tl">
                    <a:srgbClr val="000000"/>
                  </a:outerShdw>
                </a:effectLst>
                <a:latin typeface="Verdana" pitchFamily="34" charset="0"/>
              </a:rPr>
              <a:t>Remember key concepts and definitions</a:t>
            </a:r>
          </a:p>
        </p:txBody>
      </p:sp>
      <p:sp>
        <p:nvSpPr>
          <p:cNvPr id="21507" name="Content Placeholder 2">
            <a:extLst>
              <a:ext uri="{FF2B5EF4-FFF2-40B4-BE49-F238E27FC236}">
                <a16:creationId xmlns:a16="http://schemas.microsoft.com/office/drawing/2014/main" id="{D1624A2C-A5E9-470F-466A-FF8BCF685707}"/>
              </a:ext>
            </a:extLst>
          </p:cNvPr>
          <p:cNvSpPr>
            <a:spLocks noGrp="1"/>
          </p:cNvSpPr>
          <p:nvPr>
            <p:ph idx="1"/>
          </p:nvPr>
        </p:nvSpPr>
        <p:spPr/>
        <p:txBody>
          <a:bodyPr rtlCol="0">
            <a:normAutofit fontScale="92500" lnSpcReduction="10000"/>
          </a:bodyPr>
          <a:lstStyle/>
          <a:p>
            <a:pPr marL="365760" indent="-283464" eaLnBrk="1" fontAlgn="auto" hangingPunct="1">
              <a:spcAft>
                <a:spcPts val="0"/>
              </a:spcAft>
              <a:buFont typeface="Wingdings 2"/>
              <a:buChar char=""/>
              <a:defRPr/>
            </a:pPr>
            <a:r>
              <a:rPr lang="en-US" altLang="en-US" dirty="0">
                <a:latin typeface="Verdana" pitchFamily="-1" charset="0"/>
              </a:rPr>
              <a:t>Crime (a concept)</a:t>
            </a:r>
          </a:p>
          <a:p>
            <a:pPr marL="640080" lvl="1" indent="-237744" eaLnBrk="1" fontAlgn="auto" hangingPunct="1">
              <a:spcAft>
                <a:spcPts val="0"/>
              </a:spcAft>
              <a:buFont typeface="Verdana"/>
              <a:buChar char="◦"/>
              <a:defRPr/>
            </a:pPr>
            <a:r>
              <a:rPr lang="en-US" altLang="en-US" dirty="0">
                <a:latin typeface="Verdana" pitchFamily="-1" charset="0"/>
              </a:rPr>
              <a:t>Behavior so harmful it is banned by statutory law</a:t>
            </a:r>
          </a:p>
          <a:p>
            <a:pPr marL="640080" lvl="1" indent="-237744" eaLnBrk="1" fontAlgn="auto" hangingPunct="1">
              <a:spcAft>
                <a:spcPts val="0"/>
              </a:spcAft>
              <a:buFont typeface="Verdana"/>
              <a:buChar char="◦"/>
              <a:defRPr/>
            </a:pPr>
            <a:endParaRPr lang="en-US" altLang="en-US" dirty="0">
              <a:latin typeface="Verdana" pitchFamily="-1" charset="0"/>
            </a:endParaRPr>
          </a:p>
          <a:p>
            <a:pPr marL="365760" indent="-283464" eaLnBrk="1" fontAlgn="auto" hangingPunct="1">
              <a:spcAft>
                <a:spcPts val="0"/>
              </a:spcAft>
              <a:buFont typeface="Wingdings 2"/>
              <a:buChar char=""/>
              <a:defRPr/>
            </a:pPr>
            <a:r>
              <a:rPr lang="en-US" altLang="en-US" dirty="0">
                <a:latin typeface="Verdana" pitchFamily="-1" charset="0"/>
              </a:rPr>
              <a:t>Deviance (a concept)</a:t>
            </a:r>
          </a:p>
          <a:p>
            <a:pPr marL="640080" lvl="1" indent="-237744" eaLnBrk="1" fontAlgn="auto" hangingPunct="1">
              <a:spcAft>
                <a:spcPts val="0"/>
              </a:spcAft>
              <a:buFont typeface="Verdana"/>
              <a:buChar char="◦"/>
              <a:defRPr/>
            </a:pPr>
            <a:r>
              <a:rPr lang="en-US" altLang="en-US" dirty="0">
                <a:latin typeface="Verdana" pitchFamily="-1" charset="0"/>
              </a:rPr>
              <a:t>The result of what other people think about a type of behavior as good or bad/appropriate or inappropriate</a:t>
            </a:r>
          </a:p>
          <a:p>
            <a:pPr marL="640080" lvl="1" indent="-237744" eaLnBrk="1" fontAlgn="auto" hangingPunct="1">
              <a:spcAft>
                <a:spcPts val="0"/>
              </a:spcAft>
              <a:buFont typeface="Verdana"/>
              <a:buChar char="◦"/>
              <a:defRPr/>
            </a:pPr>
            <a:endParaRPr lang="en-US" altLang="en-US" dirty="0">
              <a:latin typeface="Verdana" pitchFamily="-1" charset="0"/>
            </a:endParaRPr>
          </a:p>
          <a:p>
            <a:pPr marL="640080" lvl="1" indent="-237744" eaLnBrk="1" fontAlgn="auto" hangingPunct="1">
              <a:spcAft>
                <a:spcPts val="0"/>
              </a:spcAft>
              <a:buFont typeface="Verdana"/>
              <a:buChar char="◦"/>
              <a:defRPr/>
            </a:pPr>
            <a:r>
              <a:rPr lang="en-US" altLang="en-US" dirty="0">
                <a:latin typeface="Verdana" pitchFamily="-1" charset="0"/>
              </a:rPr>
              <a:t>There is no law against deviant behavior, however, some deviant behaviors become the focus of laws</a:t>
            </a:r>
          </a:p>
          <a:p>
            <a:pPr marL="640080" lvl="1" indent="-237744" eaLnBrk="1" fontAlgn="auto" hangingPunct="1">
              <a:spcAft>
                <a:spcPts val="0"/>
              </a:spcAft>
              <a:buFont typeface="Verdana"/>
              <a:buChar char="◦"/>
              <a:defRPr/>
            </a:pPr>
            <a:endParaRPr lang="en-US" altLang="en-US" dirty="0">
              <a:latin typeface="Verdana" pitchFamily="-1" charset="0"/>
            </a:endParaRPr>
          </a:p>
          <a:p>
            <a:pPr marL="365760" indent="-283464" eaLnBrk="1" fontAlgn="auto" hangingPunct="1">
              <a:spcAft>
                <a:spcPts val="0"/>
              </a:spcAft>
              <a:buFont typeface="Wingdings 2"/>
              <a:buChar char=""/>
              <a:defRPr/>
            </a:pPr>
            <a:r>
              <a:rPr lang="en-US" altLang="en-US" dirty="0">
                <a:latin typeface="Verdana" pitchFamily="-1" charset="0"/>
              </a:rPr>
              <a:t>These concepts are relative over time and space</a:t>
            </a:r>
          </a:p>
          <a:p>
            <a:pPr marL="640080" lvl="1" indent="-237744" eaLnBrk="1" fontAlgn="auto" hangingPunct="1">
              <a:spcAft>
                <a:spcPts val="0"/>
              </a:spcAft>
              <a:buFont typeface="Verdana"/>
              <a:buChar char="◦"/>
              <a:defRPr/>
            </a:pPr>
            <a:r>
              <a:rPr lang="en-US" altLang="en-US" dirty="0">
                <a:highlight>
                  <a:srgbClr val="FFFF00"/>
                </a:highlight>
                <a:latin typeface="Verdana" pitchFamily="-1" charset="0"/>
              </a:rPr>
              <a:t>What does deviance as a relative concept mean? (see </a:t>
            </a:r>
            <a:r>
              <a:rPr lang="en-US" altLang="en-US" dirty="0" err="1">
                <a:highlight>
                  <a:srgbClr val="FFFF00"/>
                </a:highlight>
                <a:latin typeface="Verdana" pitchFamily="-1" charset="0"/>
              </a:rPr>
              <a:t>pg</a:t>
            </a:r>
            <a:r>
              <a:rPr lang="en-US" altLang="en-US" dirty="0">
                <a:highlight>
                  <a:srgbClr val="FFFF00"/>
                </a:highlight>
                <a:latin typeface="Verdana" pitchFamily="-1" charset="0"/>
              </a:rPr>
              <a:t> 7)</a:t>
            </a:r>
          </a:p>
          <a:p>
            <a:pPr marL="640080" lvl="1" indent="-237744" eaLnBrk="1" fontAlgn="auto" hangingPunct="1">
              <a:spcAft>
                <a:spcPts val="0"/>
              </a:spcAft>
              <a:buFont typeface="Verdana"/>
              <a:buChar char="◦"/>
              <a:defRPr/>
            </a:pPr>
            <a:r>
              <a:rPr lang="en-US" altLang="en-US" dirty="0">
                <a:highlight>
                  <a:srgbClr val="FFFF00"/>
                </a:highlight>
                <a:latin typeface="Verdana" pitchFamily="-1" charset="0"/>
              </a:rPr>
              <a:t>How has the definition of rape changed overtime?</a:t>
            </a:r>
          </a:p>
          <a:p>
            <a:pPr marL="886968" lvl="2" eaLnBrk="1" fontAlgn="auto" hangingPunct="1">
              <a:spcAft>
                <a:spcPts val="0"/>
              </a:spcAft>
              <a:buFont typeface="Wingdings 2"/>
              <a:buChar char=""/>
              <a:defRPr/>
            </a:pPr>
            <a:r>
              <a:rPr lang="en-US" altLang="en-US" dirty="0">
                <a:latin typeface="Verdana" pitchFamily="-1" charset="0"/>
              </a:rPr>
              <a:t>Originally, rape was only the vaginal penetration of a woman not your wife, and has expanded to definitions that include men as victims, oral and anal penetration and the use of objects, with no restriction by marriage</a:t>
            </a:r>
          </a:p>
        </p:txBody>
      </p:sp>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537A3-D7AD-A5FA-1FBF-920190E336F3}"/>
              </a:ext>
            </a:extLst>
          </p:cNvPr>
          <p:cNvSpPr>
            <a:spLocks noGrp="1"/>
          </p:cNvSpPr>
          <p:nvPr>
            <p:ph type="title"/>
          </p:nvPr>
        </p:nvSpPr>
        <p:spPr>
          <a:xfrm>
            <a:off x="1435100" y="274638"/>
            <a:ext cx="7499350" cy="868362"/>
          </a:xfrm>
        </p:spPr>
        <p:txBody>
          <a:bodyPr rtlCol="0">
            <a:noAutofit/>
          </a:bodyPr>
          <a:lstStyle/>
          <a:p>
            <a:pPr algn="ctr" eaLnBrk="1" fontAlgn="auto" hangingPunct="1">
              <a:spcAft>
                <a:spcPts val="0"/>
              </a:spcAft>
              <a:defRPr/>
            </a:pPr>
            <a:r>
              <a:rPr lang="en-US" altLang="en-US" sz="2400" dirty="0">
                <a:solidFill>
                  <a:schemeClr val="tx2">
                    <a:satMod val="130000"/>
                  </a:schemeClr>
                </a:solidFill>
                <a:effectLst>
                  <a:outerShdw blurRad="38100" dist="38100" dir="2700000" algn="tl">
                    <a:srgbClr val="000000"/>
                  </a:outerShdw>
                </a:effectLst>
                <a:latin typeface="Verdana" pitchFamily="34" charset="0"/>
              </a:rPr>
              <a:t>The Creation of Criminal Law: Theoretical Underpinnings (</a:t>
            </a:r>
            <a:r>
              <a:rPr lang="en-US" altLang="en-US" sz="2400" dirty="0" err="1">
                <a:solidFill>
                  <a:schemeClr val="tx2">
                    <a:satMod val="130000"/>
                  </a:schemeClr>
                </a:solidFill>
                <a:effectLst>
                  <a:outerShdw blurRad="38100" dist="38100" dir="2700000" algn="tl">
                    <a:srgbClr val="000000"/>
                  </a:outerShdw>
                </a:effectLst>
                <a:latin typeface="Verdana" pitchFamily="34" charset="0"/>
              </a:rPr>
              <a:t>pg</a:t>
            </a:r>
            <a:r>
              <a:rPr lang="en-US" altLang="en-US" sz="2400" dirty="0">
                <a:solidFill>
                  <a:schemeClr val="tx2">
                    <a:satMod val="130000"/>
                  </a:schemeClr>
                </a:solidFill>
                <a:effectLst>
                  <a:outerShdw blurRad="38100" dist="38100" dir="2700000" algn="tl">
                    <a:srgbClr val="000000"/>
                  </a:outerShdw>
                </a:effectLst>
                <a:latin typeface="Verdana" pitchFamily="34" charset="0"/>
              </a:rPr>
              <a:t> 8)</a:t>
            </a:r>
            <a:br>
              <a:rPr lang="en-US" altLang="en-US" sz="2400" dirty="0">
                <a:solidFill>
                  <a:schemeClr val="tx2">
                    <a:satMod val="130000"/>
                  </a:schemeClr>
                </a:solidFill>
                <a:effectLst>
                  <a:outerShdw blurRad="38100" dist="38100" dir="2700000" algn="tl">
                    <a:srgbClr val="000000"/>
                  </a:outerShdw>
                </a:effectLst>
                <a:latin typeface="Verdana" pitchFamily="34" charset="0"/>
              </a:rPr>
            </a:br>
            <a:endParaRPr lang="en-US" altLang="en-US" sz="2400" dirty="0">
              <a:solidFill>
                <a:schemeClr val="tx2">
                  <a:satMod val="130000"/>
                </a:schemeClr>
              </a:solidFill>
              <a:effectLst>
                <a:outerShdw blurRad="38100" dist="38100" dir="2700000" algn="tl">
                  <a:srgbClr val="000000"/>
                </a:outerShdw>
              </a:effectLst>
              <a:highlight>
                <a:srgbClr val="FFFF00"/>
              </a:highlight>
              <a:latin typeface="Verdana" pitchFamily="34" charset="0"/>
            </a:endParaRPr>
          </a:p>
        </p:txBody>
      </p:sp>
      <p:sp>
        <p:nvSpPr>
          <p:cNvPr id="22531" name="Content Placeholder 2">
            <a:extLst>
              <a:ext uri="{FF2B5EF4-FFF2-40B4-BE49-F238E27FC236}">
                <a16:creationId xmlns:a16="http://schemas.microsoft.com/office/drawing/2014/main" id="{26510EA5-8996-A085-19D0-A9709575D051}"/>
              </a:ext>
            </a:extLst>
          </p:cNvPr>
          <p:cNvSpPr>
            <a:spLocks noGrp="1"/>
          </p:cNvSpPr>
          <p:nvPr>
            <p:ph idx="1"/>
          </p:nvPr>
        </p:nvSpPr>
        <p:spPr>
          <a:xfrm>
            <a:off x="1295400" y="1371600"/>
            <a:ext cx="7639050" cy="5029200"/>
          </a:xfrm>
        </p:spPr>
        <p:txBody>
          <a:bodyPr rtlCol="0">
            <a:normAutofit fontScale="62500" lnSpcReduction="20000"/>
          </a:bodyPr>
          <a:lstStyle/>
          <a:p>
            <a:pPr marL="82296" indent="0" eaLnBrk="1" fontAlgn="auto" hangingPunct="1">
              <a:lnSpc>
                <a:spcPct val="120000"/>
              </a:lnSpc>
              <a:spcBef>
                <a:spcPts val="0"/>
              </a:spcBef>
              <a:spcAft>
                <a:spcPts val="0"/>
              </a:spcAft>
              <a:buFont typeface="Wingdings 2" panose="05020102010507070707" pitchFamily="18" charset="2"/>
              <a:buNone/>
              <a:defRPr/>
            </a:pPr>
            <a:r>
              <a:rPr lang="en-US" altLang="en-US" dirty="0">
                <a:solidFill>
                  <a:schemeClr val="tx2">
                    <a:satMod val="130000"/>
                  </a:schemeClr>
                </a:solidFill>
                <a:effectLst>
                  <a:outerShdw blurRad="38100" dist="38100" dir="2700000" algn="tl">
                    <a:srgbClr val="000000"/>
                  </a:outerShdw>
                </a:effectLst>
                <a:latin typeface="Verdana" pitchFamily="34" charset="0"/>
              </a:rPr>
              <a:t>Two opposing views of why we have the laws that we have </a:t>
            </a:r>
            <a:r>
              <a:rPr lang="en-US" altLang="en-US" dirty="0">
                <a:solidFill>
                  <a:schemeClr val="tx2">
                    <a:satMod val="130000"/>
                  </a:schemeClr>
                </a:solidFill>
                <a:effectLst>
                  <a:outerShdw blurRad="38100" dist="38100" dir="2700000" algn="tl">
                    <a:srgbClr val="000000"/>
                  </a:outerShdw>
                </a:effectLst>
                <a:highlight>
                  <a:srgbClr val="FFFF00"/>
                </a:highlight>
                <a:latin typeface="Verdana" pitchFamily="34" charset="0"/>
              </a:rPr>
              <a:t>(be able to describe and critique each)</a:t>
            </a:r>
            <a:endParaRPr lang="en-US" altLang="en-US" b="1" u="sng" dirty="0">
              <a:latin typeface="Verdana" pitchFamily="-1" charset="0"/>
            </a:endParaRPr>
          </a:p>
          <a:p>
            <a:pPr marL="365760" indent="-283464" eaLnBrk="1" fontAlgn="auto" hangingPunct="1">
              <a:lnSpc>
                <a:spcPct val="120000"/>
              </a:lnSpc>
              <a:spcBef>
                <a:spcPts val="0"/>
              </a:spcBef>
              <a:spcAft>
                <a:spcPts val="0"/>
              </a:spcAft>
              <a:buFont typeface="Wingdings 2"/>
              <a:buChar char=""/>
              <a:defRPr/>
            </a:pPr>
            <a:endParaRPr lang="en-US" altLang="en-US" b="1" u="sng" dirty="0">
              <a:latin typeface="Verdana" pitchFamily="-1" charset="0"/>
            </a:endParaRPr>
          </a:p>
          <a:p>
            <a:pPr marL="365760" indent="-283464" eaLnBrk="1" fontAlgn="auto" hangingPunct="1">
              <a:lnSpc>
                <a:spcPct val="120000"/>
              </a:lnSpc>
              <a:spcBef>
                <a:spcPts val="0"/>
              </a:spcBef>
              <a:spcAft>
                <a:spcPts val="0"/>
              </a:spcAft>
              <a:buFont typeface="Wingdings 2"/>
              <a:buChar char=""/>
              <a:defRPr/>
            </a:pPr>
            <a:r>
              <a:rPr lang="en-US" altLang="en-US" b="1" u="sng" dirty="0">
                <a:latin typeface="Verdana" pitchFamily="-1" charset="0"/>
              </a:rPr>
              <a:t>Consensus</a:t>
            </a:r>
            <a:r>
              <a:rPr lang="en-US" altLang="en-US" b="1" dirty="0">
                <a:latin typeface="Verdana" pitchFamily="-1" charset="0"/>
              </a:rPr>
              <a:t> theory</a:t>
            </a:r>
          </a:p>
          <a:p>
            <a:pPr marL="640080" lvl="1" indent="-237744" eaLnBrk="1" fontAlgn="auto" hangingPunct="1">
              <a:lnSpc>
                <a:spcPct val="120000"/>
              </a:lnSpc>
              <a:spcBef>
                <a:spcPts val="0"/>
              </a:spcBef>
              <a:spcAft>
                <a:spcPts val="0"/>
              </a:spcAft>
              <a:buFont typeface="Verdana"/>
              <a:buChar char="◦"/>
              <a:defRPr/>
            </a:pPr>
            <a:r>
              <a:rPr lang="en-US" altLang="en-US" dirty="0">
                <a:latin typeface="Verdana" pitchFamily="-1" charset="0"/>
              </a:rPr>
              <a:t>There exists a general and natural agreement among people in a society on what the social norms of behavior are or should be – both good and bad behavior</a:t>
            </a:r>
          </a:p>
          <a:p>
            <a:pPr marL="640080" lvl="1" indent="-237744" eaLnBrk="1" fontAlgn="auto" hangingPunct="1">
              <a:lnSpc>
                <a:spcPct val="120000"/>
              </a:lnSpc>
              <a:spcBef>
                <a:spcPts val="0"/>
              </a:spcBef>
              <a:spcAft>
                <a:spcPts val="0"/>
              </a:spcAft>
              <a:buFont typeface="Verdana"/>
              <a:buChar char="◦"/>
              <a:defRPr/>
            </a:pPr>
            <a:r>
              <a:rPr lang="en-US" altLang="en-US" dirty="0">
                <a:latin typeface="Verdana" pitchFamily="-1" charset="0"/>
              </a:rPr>
              <a:t>Linked to social contract in Philosophy and Political Science</a:t>
            </a:r>
          </a:p>
          <a:p>
            <a:pPr marL="640080" lvl="1" indent="-237744" eaLnBrk="1" fontAlgn="auto" hangingPunct="1">
              <a:lnSpc>
                <a:spcPct val="120000"/>
              </a:lnSpc>
              <a:spcBef>
                <a:spcPts val="0"/>
              </a:spcBef>
              <a:spcAft>
                <a:spcPts val="0"/>
              </a:spcAft>
              <a:buFont typeface="Verdana"/>
              <a:buChar char="◦"/>
              <a:defRPr/>
            </a:pPr>
            <a:r>
              <a:rPr lang="en-US" altLang="en-US" dirty="0">
                <a:highlight>
                  <a:srgbClr val="FFFF00"/>
                </a:highlight>
                <a:latin typeface="Verdana" pitchFamily="-1" charset="0"/>
              </a:rPr>
              <a:t>Can you think of examples? Violent crimes? Murder?</a:t>
            </a:r>
          </a:p>
          <a:p>
            <a:pPr marL="640080" lvl="1" indent="-237744" eaLnBrk="1" fontAlgn="auto" hangingPunct="1">
              <a:lnSpc>
                <a:spcPct val="120000"/>
              </a:lnSpc>
              <a:spcBef>
                <a:spcPts val="0"/>
              </a:spcBef>
              <a:spcAft>
                <a:spcPts val="0"/>
              </a:spcAft>
              <a:buFont typeface="Verdana"/>
              <a:buChar char="◦"/>
              <a:defRPr/>
            </a:pPr>
            <a:endParaRPr lang="en-US" altLang="en-US" dirty="0">
              <a:latin typeface="Verdana" pitchFamily="-1" charset="0"/>
            </a:endParaRPr>
          </a:p>
          <a:p>
            <a:pPr marL="365760" indent="-283464" eaLnBrk="1" fontAlgn="auto" hangingPunct="1">
              <a:lnSpc>
                <a:spcPct val="120000"/>
              </a:lnSpc>
              <a:spcBef>
                <a:spcPts val="0"/>
              </a:spcBef>
              <a:spcAft>
                <a:spcPts val="0"/>
              </a:spcAft>
              <a:buFont typeface="Wingdings 2"/>
              <a:buChar char=""/>
              <a:defRPr/>
            </a:pPr>
            <a:r>
              <a:rPr lang="en-US" altLang="en-US" b="1" u="sng" dirty="0">
                <a:latin typeface="Verdana" pitchFamily="-1" charset="0"/>
              </a:rPr>
              <a:t>Conflict</a:t>
            </a:r>
            <a:r>
              <a:rPr lang="en-US" altLang="en-US" b="1" dirty="0">
                <a:latin typeface="Verdana" pitchFamily="-1" charset="0"/>
              </a:rPr>
              <a:t> theory</a:t>
            </a:r>
          </a:p>
          <a:p>
            <a:pPr marL="640080" lvl="1" indent="-237744" eaLnBrk="1" fontAlgn="auto" hangingPunct="1">
              <a:lnSpc>
                <a:spcPct val="120000"/>
              </a:lnSpc>
              <a:spcBef>
                <a:spcPts val="0"/>
              </a:spcBef>
              <a:spcAft>
                <a:spcPts val="0"/>
              </a:spcAft>
              <a:buFont typeface="Verdana"/>
              <a:buChar char="◦"/>
              <a:defRPr/>
            </a:pPr>
            <a:r>
              <a:rPr lang="en-US" altLang="en-US" dirty="0">
                <a:latin typeface="Verdana" pitchFamily="-1" charset="0"/>
              </a:rPr>
              <a:t>Members of the public disagree on many societal norms; law is created by the powerful to protect their own interests (also the lack of law)</a:t>
            </a:r>
          </a:p>
          <a:p>
            <a:pPr marL="886968" lvl="2" eaLnBrk="1" fontAlgn="auto" hangingPunct="1">
              <a:lnSpc>
                <a:spcPct val="120000"/>
              </a:lnSpc>
              <a:spcBef>
                <a:spcPts val="0"/>
              </a:spcBef>
              <a:spcAft>
                <a:spcPts val="0"/>
              </a:spcAft>
              <a:buFont typeface="Wingdings 2"/>
              <a:buChar char=""/>
              <a:defRPr/>
            </a:pPr>
            <a:r>
              <a:rPr lang="en-US" altLang="en-US" sz="2500" dirty="0">
                <a:latin typeface="Verdana" pitchFamily="-1" charset="0"/>
              </a:rPr>
              <a:t>Golden rule: those who have the gold make the rules</a:t>
            </a:r>
          </a:p>
          <a:p>
            <a:pPr marL="886968" lvl="2" eaLnBrk="1" fontAlgn="auto" hangingPunct="1">
              <a:lnSpc>
                <a:spcPct val="120000"/>
              </a:lnSpc>
              <a:spcBef>
                <a:spcPts val="0"/>
              </a:spcBef>
              <a:spcAft>
                <a:spcPts val="0"/>
              </a:spcAft>
              <a:buFont typeface="Wingdings 2"/>
              <a:buChar char=""/>
              <a:defRPr/>
            </a:pPr>
            <a:r>
              <a:rPr lang="en-US" altLang="en-US" sz="2500" dirty="0">
                <a:highlight>
                  <a:srgbClr val="FFFF00"/>
                </a:highlight>
                <a:latin typeface="Verdana" pitchFamily="-1" charset="0"/>
              </a:rPr>
              <a:t>What examples can you think of?</a:t>
            </a:r>
          </a:p>
          <a:p>
            <a:pPr marL="1097280" lvl="3" indent="-173736" eaLnBrk="1" fontAlgn="auto" hangingPunct="1">
              <a:lnSpc>
                <a:spcPct val="120000"/>
              </a:lnSpc>
              <a:spcBef>
                <a:spcPts val="0"/>
              </a:spcBef>
              <a:spcAft>
                <a:spcPts val="0"/>
              </a:spcAft>
              <a:buClr>
                <a:schemeClr val="accent3"/>
              </a:buClr>
              <a:buFont typeface="Wingdings 2"/>
              <a:buChar char=""/>
              <a:defRPr/>
            </a:pPr>
            <a:r>
              <a:rPr lang="en-US" altLang="en-US" sz="2500" dirty="0">
                <a:latin typeface="Verdana" pitchFamily="-1" charset="0"/>
              </a:rPr>
              <a:t>We can’t have people doing drugs that keep them from being productive workers (review the origins of the Marijuana Tax Act of 1937)</a:t>
            </a:r>
          </a:p>
          <a:p>
            <a:pPr marL="886968" lvl="2" eaLnBrk="1" fontAlgn="auto" hangingPunct="1">
              <a:lnSpc>
                <a:spcPct val="120000"/>
              </a:lnSpc>
              <a:spcBef>
                <a:spcPts val="0"/>
              </a:spcBef>
              <a:spcAft>
                <a:spcPts val="0"/>
              </a:spcAft>
              <a:buFont typeface="Wingdings 2"/>
              <a:buNone/>
              <a:defRPr/>
            </a:pPr>
            <a:endParaRPr lang="en-US" altLang="en-US" dirty="0">
              <a:latin typeface="Verdana" pitchFamily="-1" charset="0"/>
            </a:endParaRPr>
          </a:p>
          <a:p>
            <a:pPr marL="82296" indent="0" eaLnBrk="1" fontAlgn="auto" hangingPunct="1">
              <a:lnSpc>
                <a:spcPct val="120000"/>
              </a:lnSpc>
              <a:spcBef>
                <a:spcPts val="0"/>
              </a:spcBef>
              <a:spcAft>
                <a:spcPts val="0"/>
              </a:spcAft>
              <a:buFont typeface="Wingdings 2" panose="05020102010507070707" pitchFamily="18" charset="2"/>
              <a:buNone/>
              <a:defRPr/>
            </a:pPr>
            <a:r>
              <a:rPr lang="en-US" altLang="en-US" dirty="0">
                <a:highlight>
                  <a:srgbClr val="FFFF00"/>
                </a:highlight>
                <a:latin typeface="Verdana" pitchFamily="-1" charset="0"/>
              </a:rPr>
              <a:t>Which perspective do you find most convincing for why we have the laws that we have today? Why do you think this way? Use logic and evidence to answer the question, not feelings or opinion. </a:t>
            </a:r>
          </a:p>
          <a:p>
            <a:pPr marL="365760" indent="-283464" eaLnBrk="1" fontAlgn="auto" hangingPunct="1">
              <a:lnSpc>
                <a:spcPct val="120000"/>
              </a:lnSpc>
              <a:spcBef>
                <a:spcPts val="0"/>
              </a:spcBef>
              <a:spcAft>
                <a:spcPts val="0"/>
              </a:spcAft>
              <a:buFont typeface="Wingdings 2"/>
              <a:buChar char=""/>
              <a:defRPr/>
            </a:pPr>
            <a:endParaRPr lang="en-US" altLang="en-US" dirty="0">
              <a:latin typeface="Verdana" pitchFamily="-1" charset="0"/>
            </a:endParaRPr>
          </a:p>
          <a:p>
            <a:pPr marL="640398" lvl="1" indent="-283464" eaLnBrk="1" fontAlgn="auto" hangingPunct="1">
              <a:lnSpc>
                <a:spcPct val="120000"/>
              </a:lnSpc>
              <a:spcBef>
                <a:spcPts val="0"/>
              </a:spcBef>
              <a:spcAft>
                <a:spcPts val="0"/>
              </a:spcAft>
              <a:buFont typeface="Wingdings 2"/>
              <a:buChar char=""/>
              <a:defRPr/>
            </a:pPr>
            <a:r>
              <a:rPr lang="en-US" altLang="en-US" dirty="0">
                <a:latin typeface="Verdana" pitchFamily="-1" charset="0"/>
              </a:rPr>
              <a:t>Be prepared to answer questions with evidence, not “I feel” or “I believe”	</a:t>
            </a:r>
          </a:p>
          <a:p>
            <a:pPr marL="640398" lvl="1" indent="-283464" eaLnBrk="1" fontAlgn="auto" hangingPunct="1">
              <a:lnSpc>
                <a:spcPct val="120000"/>
              </a:lnSpc>
              <a:spcBef>
                <a:spcPts val="0"/>
              </a:spcBef>
              <a:spcAft>
                <a:spcPts val="0"/>
              </a:spcAft>
              <a:buFont typeface="Wingdings 2"/>
              <a:buChar char=""/>
              <a:defRPr/>
            </a:pPr>
            <a:r>
              <a:rPr lang="en-US" altLang="en-US" b="1" dirty="0">
                <a:latin typeface="Verdana" pitchFamily="-1" charset="0"/>
              </a:rPr>
              <a:t>Note, I did not use the word to define the word. </a:t>
            </a:r>
          </a:p>
        </p:txBody>
      </p:sp>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5E859-A2DF-F6D8-8252-066892A1D0AB}"/>
              </a:ext>
            </a:extLst>
          </p:cNvPr>
          <p:cNvSpPr>
            <a:spLocks noGrp="1"/>
          </p:cNvSpPr>
          <p:nvPr>
            <p:ph type="title"/>
          </p:nvPr>
        </p:nvSpPr>
        <p:spPr>
          <a:xfrm>
            <a:off x="457200" y="274638"/>
            <a:ext cx="8477250" cy="2316162"/>
          </a:xfrm>
        </p:spPr>
        <p:txBody>
          <a:bodyPr rtlCol="0">
            <a:noAutofit/>
          </a:bodyPr>
          <a:lstStyle/>
          <a:p>
            <a:pPr eaLnBrk="1" fontAlgn="auto" hangingPunct="1">
              <a:spcAft>
                <a:spcPts val="0"/>
              </a:spcAft>
              <a:defRPr/>
            </a:pPr>
            <a:r>
              <a:rPr lang="en-US" altLang="en-US" sz="2800" dirty="0">
                <a:solidFill>
                  <a:schemeClr val="tx2">
                    <a:satMod val="130000"/>
                  </a:schemeClr>
                </a:solidFill>
                <a:effectLst>
                  <a:outerShdw blurRad="38100" dist="38100" dir="2700000" algn="tl">
                    <a:srgbClr val="000000"/>
                  </a:outerShdw>
                </a:effectLst>
                <a:latin typeface="Verdana" pitchFamily="34" charset="0"/>
              </a:rPr>
              <a:t>Three Key Goals of Criminal Law in American Society </a:t>
            </a:r>
            <a:r>
              <a:rPr lang="en-US" altLang="en-US" sz="2400" dirty="0">
                <a:solidFill>
                  <a:schemeClr val="tx2">
                    <a:satMod val="130000"/>
                  </a:schemeClr>
                </a:solidFill>
                <a:effectLst>
                  <a:outerShdw blurRad="38100" dist="38100" dir="2700000" algn="tl">
                    <a:srgbClr val="000000"/>
                  </a:outerShdw>
                </a:effectLst>
                <a:highlight>
                  <a:srgbClr val="FFFF00"/>
                </a:highlight>
                <a:latin typeface="Verdana" pitchFamily="34" charset="0"/>
              </a:rPr>
              <a:t>(</a:t>
            </a:r>
            <a:r>
              <a:rPr lang="en-US" altLang="en-US" sz="2400" dirty="0" err="1">
                <a:solidFill>
                  <a:schemeClr val="tx2">
                    <a:satMod val="130000"/>
                  </a:schemeClr>
                </a:solidFill>
                <a:effectLst>
                  <a:outerShdw blurRad="38100" dist="38100" dir="2700000" algn="tl">
                    <a:srgbClr val="000000"/>
                  </a:outerShdw>
                </a:effectLst>
                <a:highlight>
                  <a:srgbClr val="FFFF00"/>
                </a:highlight>
                <a:latin typeface="Verdana" pitchFamily="34" charset="0"/>
              </a:rPr>
              <a:t>pg</a:t>
            </a:r>
            <a:r>
              <a:rPr lang="en-US" altLang="en-US" sz="2400" dirty="0">
                <a:solidFill>
                  <a:schemeClr val="tx2">
                    <a:satMod val="130000"/>
                  </a:schemeClr>
                </a:solidFill>
                <a:effectLst>
                  <a:outerShdw blurRad="38100" dist="38100" dir="2700000" algn="tl">
                    <a:srgbClr val="000000"/>
                  </a:outerShdw>
                </a:effectLst>
                <a:highlight>
                  <a:srgbClr val="FFFF00"/>
                </a:highlight>
                <a:latin typeface="Verdana" pitchFamily="34" charset="0"/>
              </a:rPr>
              <a:t> 9; Put information into your own words; NOTE, a Google search of this question may not give you the correct answer on the </a:t>
            </a:r>
            <a:r>
              <a:rPr lang="en-US" altLang="en-US" sz="2400" dirty="0" err="1">
                <a:solidFill>
                  <a:schemeClr val="tx2">
                    <a:satMod val="130000"/>
                  </a:schemeClr>
                </a:solidFill>
                <a:effectLst>
                  <a:outerShdw blurRad="38100" dist="38100" dir="2700000" algn="tl">
                    <a:srgbClr val="000000"/>
                  </a:outerShdw>
                </a:effectLst>
                <a:highlight>
                  <a:srgbClr val="FFFF00"/>
                </a:highlight>
                <a:latin typeface="Verdana" pitchFamily="34" charset="0"/>
              </a:rPr>
              <a:t>Readig</a:t>
            </a:r>
            <a:r>
              <a:rPr lang="en-US" altLang="en-US" sz="2400" dirty="0">
                <a:solidFill>
                  <a:schemeClr val="tx2">
                    <a:satMod val="130000"/>
                  </a:schemeClr>
                </a:solidFill>
                <a:effectLst>
                  <a:outerShdw blurRad="38100" dist="38100" dir="2700000" algn="tl">
                    <a:srgbClr val="000000"/>
                  </a:outerShdw>
                </a:effectLst>
                <a:highlight>
                  <a:srgbClr val="FFFF00"/>
                </a:highlight>
                <a:latin typeface="Verdana" pitchFamily="34" charset="0"/>
              </a:rPr>
              <a:t> Quiz.)</a:t>
            </a:r>
          </a:p>
        </p:txBody>
      </p:sp>
      <p:sp>
        <p:nvSpPr>
          <p:cNvPr id="23555" name="Content Placeholder 2">
            <a:extLst>
              <a:ext uri="{FF2B5EF4-FFF2-40B4-BE49-F238E27FC236}">
                <a16:creationId xmlns:a16="http://schemas.microsoft.com/office/drawing/2014/main" id="{8410AE89-9AA7-3EE2-9B3C-17E85DB1E2FE}"/>
              </a:ext>
            </a:extLst>
          </p:cNvPr>
          <p:cNvSpPr>
            <a:spLocks noGrp="1"/>
          </p:cNvSpPr>
          <p:nvPr>
            <p:ph idx="1"/>
          </p:nvPr>
        </p:nvSpPr>
        <p:spPr>
          <a:xfrm>
            <a:off x="685800" y="2743200"/>
            <a:ext cx="8248650" cy="3505200"/>
          </a:xfrm>
        </p:spPr>
        <p:txBody>
          <a:bodyPr rtlCol="0">
            <a:noAutofit/>
          </a:bodyPr>
          <a:lstStyle/>
          <a:p>
            <a:pPr marL="0" indent="-514350" eaLnBrk="1" fontAlgn="auto" hangingPunct="1">
              <a:spcBef>
                <a:spcPts val="0"/>
              </a:spcBef>
              <a:spcAft>
                <a:spcPts val="0"/>
              </a:spcAft>
              <a:buFont typeface="+mj-lt"/>
              <a:buAutoNum type="arabicPeriod"/>
              <a:defRPr/>
            </a:pPr>
            <a:r>
              <a:rPr lang="en-US" altLang="en-US" sz="2000" dirty="0">
                <a:latin typeface="Verdana" pitchFamily="-1" charset="0"/>
              </a:rPr>
              <a:t>“Keep the public safe from crime and criminals” – through prevention and control </a:t>
            </a:r>
          </a:p>
          <a:p>
            <a:pPr marL="0" lvl="1" indent="-457200" eaLnBrk="1" fontAlgn="auto" hangingPunct="1">
              <a:spcBef>
                <a:spcPts val="0"/>
              </a:spcBef>
              <a:spcAft>
                <a:spcPts val="0"/>
              </a:spcAft>
              <a:buFont typeface="Verdana"/>
              <a:buNone/>
              <a:defRPr/>
            </a:pPr>
            <a:r>
              <a:rPr lang="en-US" altLang="en-US" sz="2000" dirty="0">
                <a:latin typeface="Verdana" pitchFamily="-1" charset="0"/>
              </a:rPr>
              <a:t>	EX: criminal punishment is deterrence </a:t>
            </a:r>
          </a:p>
          <a:p>
            <a:pPr marL="0" lvl="1" indent="-457200" eaLnBrk="1" fontAlgn="auto" hangingPunct="1">
              <a:spcBef>
                <a:spcPts val="0"/>
              </a:spcBef>
              <a:spcAft>
                <a:spcPts val="0"/>
              </a:spcAft>
              <a:buFont typeface="Verdana"/>
              <a:buNone/>
              <a:defRPr/>
            </a:pPr>
            <a:endParaRPr lang="en-US" altLang="en-US" sz="2000" dirty="0">
              <a:latin typeface="Verdana" pitchFamily="-1" charset="0"/>
            </a:endParaRPr>
          </a:p>
          <a:p>
            <a:pPr marL="0" indent="-457200" eaLnBrk="1" fontAlgn="auto" hangingPunct="1">
              <a:spcBef>
                <a:spcPts val="0"/>
              </a:spcBef>
              <a:spcAft>
                <a:spcPts val="0"/>
              </a:spcAft>
              <a:buFont typeface="Wingdings 2" panose="05020102010507070707" pitchFamily="18" charset="2"/>
              <a:buNone/>
              <a:defRPr/>
            </a:pPr>
            <a:r>
              <a:rPr lang="en-US" altLang="en-US" sz="2000" dirty="0">
                <a:latin typeface="Verdana" pitchFamily="-1" charset="0"/>
              </a:rPr>
              <a:t>2. “Articulate a society’</a:t>
            </a:r>
            <a:r>
              <a:rPr lang="en-US" altLang="ja-JP" sz="2000" dirty="0">
                <a:latin typeface="Verdana" pitchFamily="-1" charset="0"/>
              </a:rPr>
              <a:t>s moral values and concerns”</a:t>
            </a:r>
          </a:p>
          <a:p>
            <a:pPr marL="0" indent="-283464" eaLnBrk="1" fontAlgn="auto" hangingPunct="1">
              <a:spcBef>
                <a:spcPts val="0"/>
              </a:spcBef>
              <a:spcAft>
                <a:spcPts val="0"/>
              </a:spcAft>
              <a:buFont typeface="Wingdings 2"/>
              <a:buNone/>
              <a:defRPr/>
            </a:pPr>
            <a:r>
              <a:rPr lang="en-US" altLang="ja-JP" sz="2000" dirty="0">
                <a:latin typeface="Verdana" pitchFamily="-1" charset="0"/>
              </a:rPr>
              <a:t>		EX: hate crime laws, pornography, drugs, etc.</a:t>
            </a:r>
          </a:p>
          <a:p>
            <a:pPr marL="0" indent="-283464" eaLnBrk="1" fontAlgn="auto" hangingPunct="1">
              <a:spcBef>
                <a:spcPts val="0"/>
              </a:spcBef>
              <a:spcAft>
                <a:spcPts val="0"/>
              </a:spcAft>
              <a:buFont typeface="Wingdings 2"/>
              <a:buNone/>
              <a:defRPr/>
            </a:pPr>
            <a:endParaRPr lang="en-US" altLang="ja-JP" sz="2000" dirty="0">
              <a:latin typeface="Verdana" pitchFamily="-1" charset="0"/>
            </a:endParaRPr>
          </a:p>
          <a:p>
            <a:pPr marL="0" indent="-283464" eaLnBrk="1" fontAlgn="auto" hangingPunct="1">
              <a:spcBef>
                <a:spcPts val="0"/>
              </a:spcBef>
              <a:spcAft>
                <a:spcPts val="0"/>
              </a:spcAft>
              <a:buFont typeface="Wingdings 2"/>
              <a:buNone/>
              <a:defRPr/>
            </a:pPr>
            <a:r>
              <a:rPr lang="en-US" altLang="en-US" sz="2000" dirty="0">
                <a:latin typeface="Verdana" pitchFamily="-1" charset="0"/>
              </a:rPr>
              <a:t>3. “Protect the rights and freedoms of the nation’</a:t>
            </a:r>
            <a:r>
              <a:rPr lang="en-US" altLang="ja-JP" sz="2000" dirty="0">
                <a:latin typeface="Verdana" pitchFamily="-1" charset="0"/>
              </a:rPr>
              <a:t>s citizenry” from the power of the government</a:t>
            </a:r>
          </a:p>
          <a:p>
            <a:pPr marL="0" indent="-283464" eaLnBrk="1" fontAlgn="auto" hangingPunct="1">
              <a:spcBef>
                <a:spcPts val="0"/>
              </a:spcBef>
              <a:spcAft>
                <a:spcPts val="0"/>
              </a:spcAft>
              <a:buFont typeface="Wingdings 2"/>
              <a:buNone/>
              <a:defRPr/>
            </a:pPr>
            <a:r>
              <a:rPr lang="en-US" altLang="en-US" sz="2400" dirty="0">
                <a:latin typeface="Verdana" pitchFamily="-1" charset="0"/>
              </a:rPr>
              <a:t>		</a:t>
            </a:r>
            <a:r>
              <a:rPr lang="en-US" altLang="en-US" sz="2000" dirty="0">
                <a:latin typeface="Verdana" pitchFamily="-1" charset="0"/>
              </a:rPr>
              <a:t>EX: Bill of Rights in the US Constitution</a:t>
            </a:r>
          </a:p>
        </p:txBody>
      </p:sp>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8B15B-EB15-BF7F-7EFB-7719DCD9AE24}"/>
              </a:ext>
            </a:extLst>
          </p:cNvPr>
          <p:cNvSpPr>
            <a:spLocks noGrp="1"/>
          </p:cNvSpPr>
          <p:nvPr>
            <p:ph type="title"/>
          </p:nvPr>
        </p:nvSpPr>
        <p:spPr/>
        <p:txBody>
          <a:bodyPr rtlCol="0">
            <a:noAutofit/>
          </a:bodyPr>
          <a:lstStyle/>
          <a:p>
            <a:pPr eaLnBrk="1" fontAlgn="auto" hangingPunct="1">
              <a:spcAft>
                <a:spcPts val="0"/>
              </a:spcAft>
              <a:defRPr/>
            </a:pPr>
            <a:r>
              <a:rPr lang="en-US" altLang="en-US" sz="3600" dirty="0">
                <a:solidFill>
                  <a:schemeClr val="tx2">
                    <a:satMod val="130000"/>
                  </a:schemeClr>
                </a:solidFill>
                <a:effectLst>
                  <a:outerShdw blurRad="38100" dist="38100" dir="2700000" algn="tl">
                    <a:srgbClr val="000000"/>
                  </a:outerShdw>
                </a:effectLst>
                <a:latin typeface="Verdana" pitchFamily="34" charset="0"/>
              </a:rPr>
              <a:t>Criminal Law: Origins, types of crimes (9-10)</a:t>
            </a:r>
          </a:p>
        </p:txBody>
      </p:sp>
      <p:sp>
        <p:nvSpPr>
          <p:cNvPr id="24579" name="Content Placeholder 2">
            <a:extLst>
              <a:ext uri="{FF2B5EF4-FFF2-40B4-BE49-F238E27FC236}">
                <a16:creationId xmlns:a16="http://schemas.microsoft.com/office/drawing/2014/main" id="{FD308E2B-8D35-CBE6-CB9D-AD5A59D8B003}"/>
              </a:ext>
            </a:extLst>
          </p:cNvPr>
          <p:cNvSpPr>
            <a:spLocks noGrp="1"/>
          </p:cNvSpPr>
          <p:nvPr>
            <p:ph idx="1"/>
          </p:nvPr>
        </p:nvSpPr>
        <p:spPr>
          <a:xfrm>
            <a:off x="685800" y="1676400"/>
            <a:ext cx="8248650" cy="4572000"/>
          </a:xfrm>
        </p:spPr>
        <p:txBody>
          <a:bodyPr rtlCol="0">
            <a:normAutofit/>
          </a:bodyPr>
          <a:lstStyle/>
          <a:p>
            <a:pPr marL="365760" indent="-283464" eaLnBrk="1" fontAlgn="auto" hangingPunct="1">
              <a:spcAft>
                <a:spcPts val="0"/>
              </a:spcAft>
              <a:buFont typeface="Wingdings 2"/>
              <a:buChar char=""/>
              <a:defRPr/>
            </a:pPr>
            <a:r>
              <a:rPr lang="en-US" altLang="en-US" dirty="0">
                <a:latin typeface="Verdana" pitchFamily="-1" charset="0"/>
              </a:rPr>
              <a:t>Historical origins: English Common Law</a:t>
            </a:r>
          </a:p>
          <a:p>
            <a:pPr marL="640080" lvl="1" indent="-237744" eaLnBrk="1" fontAlgn="auto" hangingPunct="1">
              <a:spcAft>
                <a:spcPts val="0"/>
              </a:spcAft>
              <a:buFont typeface="Verdana"/>
              <a:buChar char="◦"/>
              <a:defRPr/>
            </a:pPr>
            <a:r>
              <a:rPr lang="en-US" altLang="en-US" dirty="0">
                <a:latin typeface="Verdana" pitchFamily="-1" charset="0"/>
              </a:rPr>
              <a:t>Derived from English case law</a:t>
            </a:r>
          </a:p>
          <a:p>
            <a:pPr marL="640080" lvl="1" indent="-237744" eaLnBrk="1" fontAlgn="auto" hangingPunct="1">
              <a:spcAft>
                <a:spcPts val="0"/>
              </a:spcAft>
              <a:buFont typeface="Verdana"/>
              <a:buChar char="◦"/>
              <a:defRPr/>
            </a:pPr>
            <a:r>
              <a:rPr lang="en-US" altLang="en-US" dirty="0">
                <a:latin typeface="Verdana" pitchFamily="-1" charset="0"/>
              </a:rPr>
              <a:t>Brought to U.S. by colonists</a:t>
            </a:r>
          </a:p>
          <a:p>
            <a:pPr marL="640080" lvl="1" indent="-237744" eaLnBrk="1" fontAlgn="auto" hangingPunct="1">
              <a:spcAft>
                <a:spcPts val="0"/>
              </a:spcAft>
              <a:buFont typeface="Verdana"/>
              <a:buChar char="◦"/>
              <a:defRPr/>
            </a:pPr>
            <a:endParaRPr lang="en-US" altLang="en-US" dirty="0">
              <a:latin typeface="Verdana" pitchFamily="-1" charset="0"/>
            </a:endParaRPr>
          </a:p>
          <a:p>
            <a:pPr marL="365760" indent="-283464" eaLnBrk="1" fontAlgn="auto" hangingPunct="1">
              <a:spcAft>
                <a:spcPts val="0"/>
              </a:spcAft>
              <a:buFont typeface="Wingdings 2"/>
              <a:buChar char=""/>
              <a:defRPr/>
            </a:pPr>
            <a:r>
              <a:rPr lang="en-US" altLang="en-US" dirty="0">
                <a:latin typeface="Verdana" pitchFamily="-1" charset="0"/>
              </a:rPr>
              <a:t>Important terms for types of crimes</a:t>
            </a:r>
          </a:p>
          <a:p>
            <a:pPr marL="640080" lvl="1" indent="-237744" eaLnBrk="1" fontAlgn="auto" hangingPunct="1">
              <a:spcAft>
                <a:spcPts val="0"/>
              </a:spcAft>
              <a:buFont typeface="Verdana"/>
              <a:buChar char="◦"/>
              <a:defRPr/>
            </a:pPr>
            <a:r>
              <a:rPr lang="en-US" altLang="en-US" i="1" dirty="0">
                <a:latin typeface="Verdana" pitchFamily="-1" charset="0"/>
              </a:rPr>
              <a:t>Mala en se </a:t>
            </a:r>
            <a:r>
              <a:rPr lang="en-US" altLang="en-US" dirty="0">
                <a:latin typeface="Verdana" pitchFamily="-1" charset="0"/>
              </a:rPr>
              <a:t>and</a:t>
            </a:r>
            <a:r>
              <a:rPr lang="en-US" altLang="en-US" i="1" dirty="0">
                <a:latin typeface="Verdana" pitchFamily="-1" charset="0"/>
              </a:rPr>
              <a:t> mala </a:t>
            </a:r>
            <a:r>
              <a:rPr lang="en-US" altLang="en-US" i="1" dirty="0" err="1">
                <a:latin typeface="Verdana" pitchFamily="-1" charset="0"/>
              </a:rPr>
              <a:t>prohibita</a:t>
            </a:r>
            <a:r>
              <a:rPr lang="en-US" altLang="en-US" i="1" dirty="0">
                <a:latin typeface="Verdana" pitchFamily="-1" charset="0"/>
              </a:rPr>
              <a:t> (</a:t>
            </a:r>
            <a:r>
              <a:rPr lang="en-US" altLang="en-US" i="1" dirty="0">
                <a:highlight>
                  <a:srgbClr val="FFFF00"/>
                </a:highlight>
                <a:latin typeface="Verdana" pitchFamily="-1" charset="0"/>
              </a:rPr>
              <a:t>know definitions and examples)</a:t>
            </a:r>
          </a:p>
          <a:p>
            <a:pPr marL="640080" lvl="1" indent="-237744" eaLnBrk="1" fontAlgn="auto" hangingPunct="1">
              <a:spcAft>
                <a:spcPts val="0"/>
              </a:spcAft>
              <a:buFont typeface="Verdana"/>
              <a:buChar char="◦"/>
              <a:defRPr/>
            </a:pPr>
            <a:endParaRPr lang="en-US" altLang="en-US" i="1" dirty="0">
              <a:latin typeface="Verdana" pitchFamily="-1" charset="0"/>
            </a:endParaRPr>
          </a:p>
          <a:p>
            <a:pPr marL="640080" lvl="1" indent="-237744" eaLnBrk="1" fontAlgn="auto" hangingPunct="1">
              <a:spcAft>
                <a:spcPts val="0"/>
              </a:spcAft>
              <a:buFont typeface="Verdana"/>
              <a:buChar char="◦"/>
              <a:defRPr/>
            </a:pPr>
            <a:r>
              <a:rPr lang="en-US" altLang="en-US" i="1" dirty="0">
                <a:latin typeface="Verdana" pitchFamily="-1" charset="0"/>
              </a:rPr>
              <a:t>Felonies and Misdemeanors (</a:t>
            </a:r>
            <a:r>
              <a:rPr lang="en-US" altLang="en-US" i="1" dirty="0">
                <a:highlight>
                  <a:srgbClr val="FFFF00"/>
                </a:highlight>
                <a:latin typeface="Verdana" pitchFamily="-1" charset="0"/>
              </a:rPr>
              <a:t>know definitions and examples)</a:t>
            </a:r>
            <a:endParaRPr lang="en-US" altLang="en-US" dirty="0">
              <a:highlight>
                <a:srgbClr val="FFFF00"/>
              </a:highlight>
              <a:latin typeface="Verdana" pitchFamily="-1" charset="0"/>
            </a:endParaRPr>
          </a:p>
          <a:p>
            <a:pPr marL="365760" indent="-283464" eaLnBrk="1" fontAlgn="auto" hangingPunct="1">
              <a:spcAft>
                <a:spcPts val="0"/>
              </a:spcAft>
              <a:buFont typeface="Wingdings 2"/>
              <a:buChar char=""/>
              <a:defRPr/>
            </a:pPr>
            <a:endParaRPr lang="en-US" altLang="en-US" dirty="0">
              <a:latin typeface="Verdana" pitchFamily="-1" charset="0"/>
            </a:endParaRPr>
          </a:p>
          <a:p>
            <a:pPr marL="365760" indent="-283464" eaLnBrk="1" fontAlgn="auto" hangingPunct="1">
              <a:spcAft>
                <a:spcPts val="0"/>
              </a:spcAft>
              <a:buFont typeface="Wingdings 2"/>
              <a:buChar char=""/>
              <a:defRPr/>
            </a:pPr>
            <a:r>
              <a:rPr lang="en-US" altLang="en-US" dirty="0">
                <a:latin typeface="Verdana" pitchFamily="-1" charset="0"/>
              </a:rPr>
              <a:t>Important terms for intent</a:t>
            </a:r>
          </a:p>
          <a:p>
            <a:pPr marL="640080" lvl="1" indent="-237744" eaLnBrk="1" fontAlgn="auto" hangingPunct="1">
              <a:spcAft>
                <a:spcPts val="0"/>
              </a:spcAft>
              <a:buFont typeface="Verdana"/>
              <a:buChar char="◦"/>
              <a:defRPr/>
            </a:pPr>
            <a:r>
              <a:rPr lang="en-US" altLang="en-US" i="1" dirty="0" err="1">
                <a:latin typeface="Verdana" pitchFamily="-1" charset="0"/>
              </a:rPr>
              <a:t>Mens</a:t>
            </a:r>
            <a:r>
              <a:rPr lang="en-US" altLang="en-US" i="1" dirty="0">
                <a:latin typeface="Verdana" pitchFamily="-1" charset="0"/>
              </a:rPr>
              <a:t> reus </a:t>
            </a:r>
            <a:r>
              <a:rPr lang="en-US" altLang="en-US" dirty="0">
                <a:latin typeface="Verdana" pitchFamily="-1" charset="0"/>
              </a:rPr>
              <a:t>and </a:t>
            </a:r>
            <a:r>
              <a:rPr lang="en-US" altLang="en-US" i="1" dirty="0">
                <a:latin typeface="Verdana" pitchFamily="-1" charset="0"/>
              </a:rPr>
              <a:t>actus rea </a:t>
            </a:r>
            <a:r>
              <a:rPr lang="en-US" altLang="en-US" dirty="0">
                <a:latin typeface="Verdana" pitchFamily="-1" charset="0"/>
              </a:rPr>
              <a:t>(</a:t>
            </a:r>
            <a:r>
              <a:rPr lang="en-US" altLang="en-US" dirty="0">
                <a:highlight>
                  <a:srgbClr val="FFFF00"/>
                </a:highlight>
                <a:latin typeface="Verdana" pitchFamily="-1" charset="0"/>
              </a:rPr>
              <a:t>know definitions and examples)</a:t>
            </a:r>
          </a:p>
          <a:p>
            <a:pPr marL="640080" lvl="1" indent="-237744" eaLnBrk="1" fontAlgn="auto" hangingPunct="1">
              <a:spcAft>
                <a:spcPts val="0"/>
              </a:spcAft>
              <a:buFont typeface="Verdana"/>
              <a:buChar char="◦"/>
              <a:defRPr/>
            </a:pPr>
            <a:endParaRPr lang="en-US" altLang="en-US" dirty="0">
              <a:highlight>
                <a:srgbClr val="FFFF00"/>
              </a:highlight>
              <a:latin typeface="Verdana" pitchFamily="-1" charset="0"/>
            </a:endParaRPr>
          </a:p>
          <a:p>
            <a:pPr marL="365442" indent="-237744" eaLnBrk="1" fontAlgn="auto" hangingPunct="1">
              <a:spcAft>
                <a:spcPts val="0"/>
              </a:spcAft>
              <a:buFont typeface="Verdana"/>
              <a:buChar char="◦"/>
              <a:defRPr/>
            </a:pPr>
            <a:r>
              <a:rPr lang="en-US" altLang="en-US" dirty="0">
                <a:highlight>
                  <a:srgbClr val="FFFF00"/>
                </a:highlight>
                <a:latin typeface="Verdana" pitchFamily="-1" charset="0"/>
              </a:rPr>
              <a:t>Skip liability and defenses discussion (10-11)</a:t>
            </a:r>
          </a:p>
          <a:p>
            <a:pPr marL="365760" indent="-283464" eaLnBrk="1" fontAlgn="auto" hangingPunct="1">
              <a:spcAft>
                <a:spcPts val="0"/>
              </a:spcAft>
              <a:buFont typeface="Wingdings 2"/>
              <a:buChar char=""/>
              <a:defRPr/>
            </a:pPr>
            <a:endParaRPr lang="en-US" altLang="en-US" dirty="0">
              <a:latin typeface="Verdana" pitchFamily="-1" charset="0"/>
            </a:endParaRPr>
          </a:p>
        </p:txBody>
      </p:sp>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5E5F02FB-D97A-A775-9EB3-102D2B9F43E1}"/>
              </a:ext>
            </a:extLst>
          </p:cNvPr>
          <p:cNvSpPr>
            <a:spLocks noGrp="1" noChangeArrowheads="1"/>
          </p:cNvSpPr>
          <p:nvPr>
            <p:ph type="title"/>
          </p:nvPr>
        </p:nvSpPr>
        <p:spPr/>
        <p:txBody>
          <a:bodyPr/>
          <a:lstStyle/>
          <a:p>
            <a:pPr eaLnBrk="1" hangingPunct="1"/>
            <a:r>
              <a:rPr lang="en-US" altLang="en-US"/>
              <a:t>Key takeaways</a:t>
            </a:r>
          </a:p>
        </p:txBody>
      </p:sp>
      <p:sp>
        <p:nvSpPr>
          <p:cNvPr id="23555" name="Content Placeholder 2">
            <a:extLst>
              <a:ext uri="{FF2B5EF4-FFF2-40B4-BE49-F238E27FC236}">
                <a16:creationId xmlns:a16="http://schemas.microsoft.com/office/drawing/2014/main" id="{A9A7FA56-282F-E61D-B445-020289DED49F}"/>
              </a:ext>
            </a:extLst>
          </p:cNvPr>
          <p:cNvSpPr>
            <a:spLocks noGrp="1" noChangeArrowheads="1"/>
          </p:cNvSpPr>
          <p:nvPr>
            <p:ph idx="1"/>
          </p:nvPr>
        </p:nvSpPr>
        <p:spPr/>
        <p:txBody>
          <a:bodyPr/>
          <a:lstStyle/>
          <a:p>
            <a:pPr eaLnBrk="1" hangingPunct="1"/>
            <a:r>
              <a:rPr lang="en-US" altLang="en-US"/>
              <a:t>Develop a sociological imagination (CR Mills. Pg 4 and 14)</a:t>
            </a:r>
          </a:p>
          <a:p>
            <a:pPr eaLnBrk="1" hangingPunct="1"/>
            <a:endParaRPr lang="en-US" altLang="en-US"/>
          </a:p>
          <a:p>
            <a:pPr eaLnBrk="1" hangingPunct="1"/>
            <a:r>
              <a:rPr lang="en-US" altLang="en-US"/>
              <a:t>Challenge your common perceptions of crime and criminality – what does social science say?</a:t>
            </a:r>
          </a:p>
          <a:p>
            <a:pPr eaLnBrk="1" hangingPunct="1"/>
            <a:endParaRPr lang="en-US" altLang="en-US"/>
          </a:p>
          <a:p>
            <a:pPr eaLnBrk="1" hangingPunct="1"/>
            <a:endParaRPr lang="en-US"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FA5DB-B66B-A956-7B10-632E9C997958}"/>
              </a:ext>
            </a:extLst>
          </p:cNvPr>
          <p:cNvSpPr>
            <a:spLocks noGrp="1"/>
          </p:cNvSpPr>
          <p:nvPr>
            <p:ph type="title"/>
          </p:nvPr>
        </p:nvSpPr>
        <p:spPr/>
        <p:txBody>
          <a:bodyPr rtlCol="0">
            <a:noAutofit/>
          </a:bodyPr>
          <a:lstStyle/>
          <a:p>
            <a:pPr eaLnBrk="1" fontAlgn="auto" hangingPunct="1">
              <a:spcAft>
                <a:spcPts val="0"/>
              </a:spcAft>
              <a:defRPr/>
            </a:pPr>
            <a:r>
              <a:rPr lang="en-US" altLang="en-US" sz="3200" dirty="0">
                <a:solidFill>
                  <a:schemeClr val="tx2">
                    <a:satMod val="130000"/>
                  </a:schemeClr>
                </a:solidFill>
                <a:effectLst>
                  <a:outerShdw blurRad="38100" dist="38100" dir="2700000" algn="tl">
                    <a:srgbClr val="000000"/>
                  </a:outerShdw>
                </a:effectLst>
                <a:latin typeface="Verdana" pitchFamily="34" charset="0"/>
              </a:rPr>
              <a:t>Research Methods in Criminology reflect the nature of Social Science (11-14)</a:t>
            </a:r>
          </a:p>
        </p:txBody>
      </p:sp>
      <p:sp>
        <p:nvSpPr>
          <p:cNvPr id="29699" name="Content Placeholder 2">
            <a:extLst>
              <a:ext uri="{FF2B5EF4-FFF2-40B4-BE49-F238E27FC236}">
                <a16:creationId xmlns:a16="http://schemas.microsoft.com/office/drawing/2014/main" id="{70FBC1BA-FAF3-AFAB-0F6C-84F8203668B1}"/>
              </a:ext>
            </a:extLst>
          </p:cNvPr>
          <p:cNvSpPr>
            <a:spLocks noGrp="1"/>
          </p:cNvSpPr>
          <p:nvPr>
            <p:ph idx="1"/>
          </p:nvPr>
        </p:nvSpPr>
        <p:spPr>
          <a:xfrm>
            <a:off x="762000" y="1905000"/>
            <a:ext cx="8172450" cy="4343400"/>
          </a:xfrm>
        </p:spPr>
        <p:txBody>
          <a:bodyPr rtlCol="0">
            <a:normAutofit fontScale="85000" lnSpcReduction="20000"/>
          </a:bodyPr>
          <a:lstStyle/>
          <a:p>
            <a:pPr marL="365760" indent="-283464" eaLnBrk="1" fontAlgn="auto" hangingPunct="1">
              <a:lnSpc>
                <a:spcPct val="120000"/>
              </a:lnSpc>
              <a:spcBef>
                <a:spcPts val="0"/>
              </a:spcBef>
              <a:spcAft>
                <a:spcPts val="0"/>
              </a:spcAft>
              <a:buFont typeface="Wingdings 2"/>
              <a:buChar char=""/>
              <a:defRPr/>
            </a:pPr>
            <a:r>
              <a:rPr lang="en-US" altLang="en-US" u="sng" dirty="0">
                <a:latin typeface="Verdana" pitchFamily="-1" charset="0"/>
              </a:rPr>
              <a:t>Review Social Science Terms</a:t>
            </a:r>
          </a:p>
          <a:p>
            <a:pPr marL="640080" lvl="1" indent="-237744" eaLnBrk="1" fontAlgn="auto" hangingPunct="1">
              <a:lnSpc>
                <a:spcPct val="120000"/>
              </a:lnSpc>
              <a:spcBef>
                <a:spcPts val="0"/>
              </a:spcBef>
              <a:spcAft>
                <a:spcPts val="0"/>
              </a:spcAft>
              <a:buFont typeface="Verdana"/>
              <a:buChar char="◦"/>
              <a:defRPr/>
            </a:pPr>
            <a:r>
              <a:rPr lang="en-US" altLang="en-US" b="1" u="sng" dirty="0">
                <a:latin typeface="Verdana" pitchFamily="-1" charset="0"/>
              </a:rPr>
              <a:t>Theory</a:t>
            </a:r>
            <a:r>
              <a:rPr lang="en-US" altLang="en-US" dirty="0">
                <a:latin typeface="Verdana" pitchFamily="-1" charset="0"/>
              </a:rPr>
              <a:t> a plausible attempt to explain something observed in our social world by posing a relationship made up of concepts and </a:t>
            </a:r>
            <a:r>
              <a:rPr lang="en-US" altLang="en-US" b="1" u="sng" dirty="0">
                <a:latin typeface="Verdana" pitchFamily="-1" charset="0"/>
              </a:rPr>
              <a:t>hypothesis</a:t>
            </a:r>
            <a:r>
              <a:rPr lang="en-US" altLang="en-US" dirty="0">
                <a:latin typeface="Verdana" pitchFamily="-1" charset="0"/>
              </a:rPr>
              <a:t> (research question informed by theory, made up of variables)</a:t>
            </a:r>
          </a:p>
          <a:p>
            <a:pPr marL="640080" lvl="1" indent="-237744" eaLnBrk="1" fontAlgn="auto" hangingPunct="1">
              <a:lnSpc>
                <a:spcPct val="120000"/>
              </a:lnSpc>
              <a:spcBef>
                <a:spcPts val="0"/>
              </a:spcBef>
              <a:spcAft>
                <a:spcPts val="0"/>
              </a:spcAft>
              <a:buFont typeface="Verdana"/>
              <a:buChar char="◦"/>
              <a:defRPr/>
            </a:pPr>
            <a:r>
              <a:rPr lang="en-US" altLang="en-US" b="1" u="sng" dirty="0">
                <a:latin typeface="Verdana" pitchFamily="-1" charset="0"/>
              </a:rPr>
              <a:t>Concepts</a:t>
            </a:r>
            <a:r>
              <a:rPr lang="en-US" altLang="en-US" b="1" dirty="0">
                <a:latin typeface="Verdana" pitchFamily="-1" charset="0"/>
              </a:rPr>
              <a:t> </a:t>
            </a:r>
            <a:r>
              <a:rPr lang="en-US" altLang="en-US" dirty="0">
                <a:latin typeface="Verdana" pitchFamily="-1" charset="0"/>
              </a:rPr>
              <a:t>(abstract ideas) and </a:t>
            </a:r>
            <a:r>
              <a:rPr lang="en-US" altLang="en-US" b="1" u="sng" dirty="0">
                <a:latin typeface="Verdana" pitchFamily="-1" charset="0"/>
              </a:rPr>
              <a:t>variables</a:t>
            </a:r>
            <a:r>
              <a:rPr lang="en-US" altLang="en-US" u="sng" dirty="0">
                <a:latin typeface="Verdana" pitchFamily="-1" charset="0"/>
              </a:rPr>
              <a:t> </a:t>
            </a:r>
            <a:r>
              <a:rPr lang="en-US" altLang="en-US" dirty="0">
                <a:latin typeface="Verdana" pitchFamily="-1" charset="0"/>
              </a:rPr>
              <a:t>(measurable version of concepts): </a:t>
            </a:r>
            <a:r>
              <a:rPr lang="en-US" altLang="en-US" b="1" u="sng" dirty="0">
                <a:latin typeface="Verdana" pitchFamily="-1" charset="0"/>
              </a:rPr>
              <a:t>independent,</a:t>
            </a:r>
            <a:r>
              <a:rPr lang="en-US" altLang="en-US" dirty="0">
                <a:latin typeface="Verdana" pitchFamily="-1" charset="0"/>
              </a:rPr>
              <a:t> </a:t>
            </a:r>
            <a:r>
              <a:rPr lang="en-US" altLang="en-US" b="1" u="sng" dirty="0">
                <a:latin typeface="Verdana" pitchFamily="-1" charset="0"/>
              </a:rPr>
              <a:t>dependent </a:t>
            </a:r>
            <a:r>
              <a:rPr lang="en-US" altLang="en-US" b="1" dirty="0">
                <a:latin typeface="Verdana" pitchFamily="-1" charset="0"/>
              </a:rPr>
              <a:t>and </a:t>
            </a:r>
            <a:r>
              <a:rPr lang="en-US" altLang="en-US" b="1" u="sng" dirty="0">
                <a:latin typeface="Verdana" pitchFamily="-1" charset="0"/>
              </a:rPr>
              <a:t>control </a:t>
            </a:r>
            <a:r>
              <a:rPr lang="en-US" altLang="en-US" b="1" dirty="0">
                <a:latin typeface="Verdana" pitchFamily="-1" charset="0"/>
              </a:rPr>
              <a:t>variables</a:t>
            </a:r>
          </a:p>
          <a:p>
            <a:pPr marL="640080" lvl="1" indent="-237744" eaLnBrk="1" fontAlgn="auto" hangingPunct="1">
              <a:lnSpc>
                <a:spcPct val="120000"/>
              </a:lnSpc>
              <a:spcBef>
                <a:spcPts val="0"/>
              </a:spcBef>
              <a:spcAft>
                <a:spcPts val="0"/>
              </a:spcAft>
              <a:buFont typeface="Verdana"/>
              <a:buChar char="◦"/>
              <a:defRPr/>
            </a:pPr>
            <a:endParaRPr lang="en-US" altLang="en-US" dirty="0">
              <a:latin typeface="Verdana" pitchFamily="-1" charset="0"/>
            </a:endParaRPr>
          </a:p>
          <a:p>
            <a:pPr marL="365760" indent="-283464" eaLnBrk="1" fontAlgn="auto" hangingPunct="1">
              <a:lnSpc>
                <a:spcPct val="120000"/>
              </a:lnSpc>
              <a:spcBef>
                <a:spcPts val="0"/>
              </a:spcBef>
              <a:spcAft>
                <a:spcPts val="0"/>
              </a:spcAft>
              <a:buFont typeface="Wingdings 2"/>
              <a:buChar char=""/>
              <a:defRPr/>
            </a:pPr>
            <a:r>
              <a:rPr lang="en-US" altLang="en-US" u="sng" dirty="0">
                <a:latin typeface="Verdana" pitchFamily="-1" charset="0"/>
              </a:rPr>
              <a:t>Quantitative d</a:t>
            </a:r>
            <a:r>
              <a:rPr lang="en-US" altLang="en-US" dirty="0">
                <a:latin typeface="Verdana" pitchFamily="-1" charset="0"/>
              </a:rPr>
              <a:t>ata sources: </a:t>
            </a:r>
          </a:p>
          <a:p>
            <a:pPr marL="640080" lvl="1" indent="-237744" eaLnBrk="1" fontAlgn="auto" hangingPunct="1">
              <a:lnSpc>
                <a:spcPct val="120000"/>
              </a:lnSpc>
              <a:spcBef>
                <a:spcPts val="0"/>
              </a:spcBef>
              <a:spcAft>
                <a:spcPts val="0"/>
              </a:spcAft>
              <a:buFont typeface="Verdana"/>
              <a:buChar char="◦"/>
              <a:defRPr/>
            </a:pPr>
            <a:r>
              <a:rPr lang="en-US" altLang="en-US" dirty="0">
                <a:latin typeface="Verdana" pitchFamily="-1" charset="0"/>
              </a:rPr>
              <a:t>Surveys – for opinions and self-report of deviance/victimization</a:t>
            </a:r>
          </a:p>
          <a:p>
            <a:pPr marL="640080" lvl="1" indent="-237744" eaLnBrk="1" fontAlgn="auto" hangingPunct="1">
              <a:lnSpc>
                <a:spcPct val="120000"/>
              </a:lnSpc>
              <a:spcBef>
                <a:spcPts val="0"/>
              </a:spcBef>
              <a:spcAft>
                <a:spcPts val="0"/>
              </a:spcAft>
              <a:buFont typeface="Verdana"/>
              <a:buChar char="◦"/>
              <a:defRPr/>
            </a:pPr>
            <a:r>
              <a:rPr lang="en-US" altLang="en-US" dirty="0">
                <a:latin typeface="Verdana" pitchFamily="-1" charset="0"/>
              </a:rPr>
              <a:t>Experiments – rare in CJ; artificial circumstances in lab </a:t>
            </a:r>
          </a:p>
          <a:p>
            <a:pPr marL="640080" lvl="1" indent="-237744" eaLnBrk="1" fontAlgn="auto" hangingPunct="1">
              <a:lnSpc>
                <a:spcPct val="120000"/>
              </a:lnSpc>
              <a:spcBef>
                <a:spcPts val="0"/>
              </a:spcBef>
              <a:spcAft>
                <a:spcPts val="0"/>
              </a:spcAft>
              <a:buFont typeface="Verdana"/>
              <a:buChar char="◦"/>
              <a:defRPr/>
            </a:pPr>
            <a:r>
              <a:rPr lang="en-US" altLang="en-US" dirty="0">
                <a:latin typeface="Verdana" pitchFamily="-1" charset="0"/>
              </a:rPr>
              <a:t>Existing data from the CJ agencies -arrest reports, sentencing files, correction classification, etc.</a:t>
            </a:r>
          </a:p>
          <a:p>
            <a:pPr marL="640080" lvl="1" indent="-237744" eaLnBrk="1" fontAlgn="auto" hangingPunct="1">
              <a:lnSpc>
                <a:spcPct val="120000"/>
              </a:lnSpc>
              <a:spcBef>
                <a:spcPts val="0"/>
              </a:spcBef>
              <a:spcAft>
                <a:spcPts val="0"/>
              </a:spcAft>
              <a:buFont typeface="Verdana"/>
              <a:buChar char="◦"/>
              <a:defRPr/>
            </a:pPr>
            <a:r>
              <a:rPr lang="en-US" altLang="en-US" dirty="0">
                <a:latin typeface="Verdana" pitchFamily="-1" charset="0"/>
              </a:rPr>
              <a:t>Comparative and Historical Research</a:t>
            </a:r>
          </a:p>
          <a:p>
            <a:pPr marL="640080" lvl="1" indent="-237744" eaLnBrk="1" fontAlgn="auto" hangingPunct="1">
              <a:lnSpc>
                <a:spcPct val="120000"/>
              </a:lnSpc>
              <a:spcBef>
                <a:spcPts val="0"/>
              </a:spcBef>
              <a:spcAft>
                <a:spcPts val="0"/>
              </a:spcAft>
              <a:buFont typeface="Verdana"/>
              <a:buChar char="◦"/>
              <a:defRPr/>
            </a:pPr>
            <a:endParaRPr lang="en-US" altLang="en-US" dirty="0">
              <a:latin typeface="Verdana" pitchFamily="-1" charset="0"/>
            </a:endParaRPr>
          </a:p>
          <a:p>
            <a:pPr marL="365760" indent="-283464" eaLnBrk="1" fontAlgn="auto" hangingPunct="1">
              <a:lnSpc>
                <a:spcPct val="120000"/>
              </a:lnSpc>
              <a:spcBef>
                <a:spcPts val="0"/>
              </a:spcBef>
              <a:spcAft>
                <a:spcPts val="0"/>
              </a:spcAft>
              <a:buFont typeface="Wingdings 2"/>
              <a:buChar char=""/>
              <a:defRPr/>
            </a:pPr>
            <a:r>
              <a:rPr lang="en-US" altLang="en-US" u="sng" dirty="0">
                <a:latin typeface="Verdana" pitchFamily="-1" charset="0"/>
              </a:rPr>
              <a:t>Qualitative </a:t>
            </a:r>
            <a:r>
              <a:rPr lang="en-US" altLang="en-US" dirty="0">
                <a:latin typeface="Verdana" pitchFamily="-1" charset="0"/>
              </a:rPr>
              <a:t>Scientific study of crime utilizes:</a:t>
            </a:r>
          </a:p>
          <a:p>
            <a:pPr marL="640080" lvl="1" indent="-237744" eaLnBrk="1" fontAlgn="auto" hangingPunct="1">
              <a:lnSpc>
                <a:spcPct val="120000"/>
              </a:lnSpc>
              <a:spcBef>
                <a:spcPts val="0"/>
              </a:spcBef>
              <a:spcAft>
                <a:spcPts val="0"/>
              </a:spcAft>
              <a:buFont typeface="Verdana"/>
              <a:buChar char="◦"/>
              <a:defRPr/>
            </a:pPr>
            <a:r>
              <a:rPr lang="en-US" altLang="en-US" dirty="0">
                <a:latin typeface="Verdana" pitchFamily="-1" charset="0"/>
              </a:rPr>
              <a:t>Observation of behavior – police ride a longs, participant observer in gang</a:t>
            </a:r>
          </a:p>
          <a:p>
            <a:pPr marL="640080" lvl="1" indent="-237744" eaLnBrk="1" fontAlgn="auto" hangingPunct="1">
              <a:lnSpc>
                <a:spcPct val="120000"/>
              </a:lnSpc>
              <a:spcBef>
                <a:spcPts val="0"/>
              </a:spcBef>
              <a:spcAft>
                <a:spcPts val="0"/>
              </a:spcAft>
              <a:buFont typeface="Verdana"/>
              <a:buChar char="◦"/>
              <a:defRPr/>
            </a:pPr>
            <a:r>
              <a:rPr lang="en-US" altLang="en-US" dirty="0">
                <a:latin typeface="Verdana" pitchFamily="-1" charset="0"/>
              </a:rPr>
              <a:t>Intensive interviews – attorneys, victims, offenders</a:t>
            </a:r>
          </a:p>
          <a:p>
            <a:pPr marL="365760" indent="-283464" eaLnBrk="1" fontAlgn="auto" hangingPunct="1">
              <a:spcAft>
                <a:spcPts val="0"/>
              </a:spcAft>
              <a:buFont typeface="Wingdings 2"/>
              <a:buChar char=""/>
              <a:defRPr/>
            </a:pPr>
            <a:endParaRPr lang="en-US" altLang="en-US" dirty="0">
              <a:latin typeface="Verdana" pitchFamily="-1" charset="0"/>
            </a:endParaRP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738EB-9112-F47D-8C6B-3B136C84820E}"/>
              </a:ext>
            </a:extLst>
          </p:cNvPr>
          <p:cNvSpPr>
            <a:spLocks noGrp="1"/>
          </p:cNvSpPr>
          <p:nvPr>
            <p:ph type="title"/>
          </p:nvPr>
        </p:nvSpPr>
        <p:spPr>
          <a:xfrm>
            <a:off x="1435100" y="274638"/>
            <a:ext cx="7499350" cy="944562"/>
          </a:xfrm>
        </p:spPr>
        <p:txBody>
          <a:bodyPr rtlCol="0">
            <a:normAutofit/>
          </a:bodyPr>
          <a:lstStyle/>
          <a:p>
            <a:pPr eaLnBrk="1" fontAlgn="auto" hangingPunct="1">
              <a:spcAft>
                <a:spcPts val="0"/>
              </a:spcAft>
              <a:defRPr/>
            </a:pPr>
            <a:r>
              <a:rPr lang="en-US" dirty="0">
                <a:solidFill>
                  <a:schemeClr val="tx2">
                    <a:satMod val="130000"/>
                  </a:schemeClr>
                </a:solidFill>
              </a:rPr>
              <a:t>How to be successful in this course</a:t>
            </a:r>
          </a:p>
        </p:txBody>
      </p:sp>
      <p:sp>
        <p:nvSpPr>
          <p:cNvPr id="6147" name="Content Placeholder 2">
            <a:extLst>
              <a:ext uri="{FF2B5EF4-FFF2-40B4-BE49-F238E27FC236}">
                <a16:creationId xmlns:a16="http://schemas.microsoft.com/office/drawing/2014/main" id="{3BA2404F-208B-6694-23E9-2596D53E674C}"/>
              </a:ext>
            </a:extLst>
          </p:cNvPr>
          <p:cNvSpPr>
            <a:spLocks noGrp="1" noChangeArrowheads="1"/>
          </p:cNvSpPr>
          <p:nvPr>
            <p:ph idx="1"/>
          </p:nvPr>
        </p:nvSpPr>
        <p:spPr>
          <a:xfrm>
            <a:off x="1016000" y="1219200"/>
            <a:ext cx="7499350" cy="5181600"/>
          </a:xfrm>
        </p:spPr>
        <p:txBody>
          <a:bodyPr/>
          <a:lstStyle/>
          <a:p>
            <a:pPr eaLnBrk="1" hangingPunct="1">
              <a:spcBef>
                <a:spcPct val="0"/>
              </a:spcBef>
            </a:pPr>
            <a:r>
              <a:rPr lang="en-US" altLang="en-US" sz="2000"/>
              <a:t>Prepare to spend 10-12 hours a week on this course.</a:t>
            </a:r>
          </a:p>
          <a:p>
            <a:pPr eaLnBrk="1" hangingPunct="1">
              <a:spcBef>
                <a:spcPct val="0"/>
              </a:spcBef>
            </a:pPr>
            <a:endParaRPr lang="en-US" altLang="en-US" sz="2000"/>
          </a:p>
          <a:p>
            <a:pPr eaLnBrk="1" hangingPunct="1">
              <a:spcBef>
                <a:spcPct val="0"/>
              </a:spcBef>
            </a:pPr>
            <a:r>
              <a:rPr lang="en-US" altLang="en-US" sz="2000"/>
              <a:t>First, read the assigned chapters in Barkan and take notes. Highlighting will help you understand the information, writing it will help you remember it and apply it in the ways I ask you to!</a:t>
            </a:r>
          </a:p>
          <a:p>
            <a:pPr eaLnBrk="1" hangingPunct="1">
              <a:spcBef>
                <a:spcPct val="0"/>
              </a:spcBef>
            </a:pPr>
            <a:endParaRPr lang="en-US" altLang="en-US" sz="2000"/>
          </a:p>
          <a:p>
            <a:pPr eaLnBrk="1" hangingPunct="1">
              <a:spcBef>
                <a:spcPct val="0"/>
              </a:spcBef>
            </a:pPr>
            <a:r>
              <a:rPr lang="en-US" altLang="en-US" sz="2000"/>
              <a:t>Second, review my PowerPoint slides and videos for a discussion of some of the key information from the book.  Do not use slides in place of reading and taking notes.</a:t>
            </a:r>
          </a:p>
          <a:p>
            <a:pPr lvl="1" eaLnBrk="1" hangingPunct="1">
              <a:spcBef>
                <a:spcPct val="0"/>
              </a:spcBef>
            </a:pPr>
            <a:r>
              <a:rPr lang="en-US" altLang="en-US" sz="2000"/>
              <a:t>My slides will </a:t>
            </a:r>
            <a:r>
              <a:rPr lang="en-US" altLang="en-US" sz="2000" u="sng"/>
              <a:t>organize key information, offer additional explanation in some cases and examples in some cases</a:t>
            </a:r>
            <a:r>
              <a:rPr lang="en-US" altLang="en-US" sz="2000"/>
              <a:t>. I will make connections back to social scientific literacy themes,  ask students to fill in the blanks, and sometimes offer additional new information to review (government reports, news stories, etc.)</a:t>
            </a:r>
          </a:p>
          <a:p>
            <a:pPr lvl="1" eaLnBrk="1" hangingPunct="1">
              <a:spcBef>
                <a:spcPct val="0"/>
              </a:spcBef>
            </a:pPr>
            <a:endParaRPr lang="en-US" altLang="en-US"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3567F070-DEC7-9360-37EE-FBD56E6BCECE}"/>
              </a:ext>
            </a:extLst>
          </p:cNvPr>
          <p:cNvSpPr>
            <a:spLocks noGrp="1" noChangeArrowheads="1"/>
          </p:cNvSpPr>
          <p:nvPr>
            <p:ph type="title"/>
          </p:nvPr>
        </p:nvSpPr>
        <p:spPr/>
        <p:txBody>
          <a:bodyPr/>
          <a:lstStyle/>
          <a:p>
            <a:pPr eaLnBrk="1" hangingPunct="1"/>
            <a:r>
              <a:rPr lang="en-US" altLang="en-US"/>
              <a:t>How to be successful in this course (cont.)</a:t>
            </a:r>
          </a:p>
        </p:txBody>
      </p:sp>
      <p:sp>
        <p:nvSpPr>
          <p:cNvPr id="3" name="Content Placeholder 2">
            <a:extLst>
              <a:ext uri="{FF2B5EF4-FFF2-40B4-BE49-F238E27FC236}">
                <a16:creationId xmlns:a16="http://schemas.microsoft.com/office/drawing/2014/main" id="{A013F2A9-1E23-6513-7B39-108A091301D4}"/>
              </a:ext>
            </a:extLst>
          </p:cNvPr>
          <p:cNvSpPr>
            <a:spLocks noGrp="1"/>
          </p:cNvSpPr>
          <p:nvPr>
            <p:ph idx="1"/>
          </p:nvPr>
        </p:nvSpPr>
        <p:spPr/>
        <p:txBody>
          <a:bodyPr rtlCol="0">
            <a:normAutofit fontScale="92500" lnSpcReduction="10000"/>
          </a:bodyPr>
          <a:lstStyle/>
          <a:p>
            <a:pPr eaLnBrk="1" fontAlgn="auto" hangingPunct="1">
              <a:spcBef>
                <a:spcPct val="0"/>
              </a:spcBef>
              <a:spcAft>
                <a:spcPts val="0"/>
              </a:spcAft>
              <a:defRPr/>
            </a:pPr>
            <a:r>
              <a:rPr lang="en-US" altLang="en-US" sz="2400" dirty="0"/>
              <a:t>Ask questions about the information you want to understand better in the Discussion Board Assignment and in emails to me.  Sometimes I will ask questions, like, offer an example of a criminology issue that is in the news right now. I will redirect Discussion Board questions that do not address the class material. </a:t>
            </a:r>
          </a:p>
          <a:p>
            <a:pPr eaLnBrk="1" fontAlgn="auto" hangingPunct="1">
              <a:spcBef>
                <a:spcPct val="0"/>
              </a:spcBef>
              <a:spcAft>
                <a:spcPts val="0"/>
              </a:spcAft>
              <a:defRPr/>
            </a:pPr>
            <a:endParaRPr lang="en-US" altLang="en-US" sz="2400" dirty="0"/>
          </a:p>
          <a:p>
            <a:pPr eaLnBrk="1" fontAlgn="auto" hangingPunct="1">
              <a:spcBef>
                <a:spcPct val="0"/>
              </a:spcBef>
              <a:spcAft>
                <a:spcPts val="0"/>
              </a:spcAft>
              <a:defRPr/>
            </a:pPr>
            <a:r>
              <a:rPr lang="en-US" altLang="en-US" sz="2400" dirty="0"/>
              <a:t>All material in the readings, PowerPoint slides, and videos are subject to quiz and exam questions. You will be asked to remember information and to apply information in a new setting. </a:t>
            </a:r>
          </a:p>
          <a:p>
            <a:pPr eaLnBrk="1" fontAlgn="auto" hangingPunct="1">
              <a:spcBef>
                <a:spcPct val="0"/>
              </a:spcBef>
              <a:spcAft>
                <a:spcPts val="0"/>
              </a:spcAft>
              <a:defRPr/>
            </a:pPr>
            <a:endParaRPr lang="en-US" altLang="en-US" sz="2400" dirty="0"/>
          </a:p>
          <a:p>
            <a:pPr eaLnBrk="1" fontAlgn="auto" hangingPunct="1">
              <a:spcBef>
                <a:spcPct val="0"/>
              </a:spcBef>
              <a:spcAft>
                <a:spcPts val="0"/>
              </a:spcAft>
              <a:defRPr/>
            </a:pPr>
            <a:r>
              <a:rPr lang="en-US" altLang="en-US" sz="2400" dirty="0"/>
              <a:t>Study for the Reading Quiz and Exam just like an in class test. Time is limited and you should use only your notes. NO cutting and pasting from websites or the book.  NO PLAGIARISM!</a:t>
            </a:r>
          </a:p>
          <a:p>
            <a:pPr eaLnBrk="1" fontAlgn="auto" hangingPunct="1">
              <a:spcAft>
                <a:spcPts val="0"/>
              </a:spcAft>
              <a:defRPr/>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5910BB53-4A1E-E73E-3E16-783D209A2A6B}"/>
              </a:ext>
            </a:extLst>
          </p:cNvPr>
          <p:cNvSpPr>
            <a:spLocks noGrp="1" noChangeArrowheads="1"/>
          </p:cNvSpPr>
          <p:nvPr>
            <p:ph type="title"/>
          </p:nvPr>
        </p:nvSpPr>
        <p:spPr/>
        <p:txBody>
          <a:bodyPr/>
          <a:lstStyle/>
          <a:p>
            <a:pPr eaLnBrk="1" hangingPunct="1"/>
            <a:r>
              <a:rPr lang="en-US" altLang="en-US"/>
              <a:t>Introduction</a:t>
            </a:r>
          </a:p>
        </p:txBody>
      </p:sp>
      <p:sp>
        <p:nvSpPr>
          <p:cNvPr id="3" name="Content Placeholder 2">
            <a:extLst>
              <a:ext uri="{FF2B5EF4-FFF2-40B4-BE49-F238E27FC236}">
                <a16:creationId xmlns:a16="http://schemas.microsoft.com/office/drawing/2014/main" id="{3446140D-2320-018E-B788-FFAA3769A711}"/>
              </a:ext>
            </a:extLst>
          </p:cNvPr>
          <p:cNvSpPr>
            <a:spLocks noGrp="1"/>
          </p:cNvSpPr>
          <p:nvPr>
            <p:ph idx="1"/>
          </p:nvPr>
        </p:nvSpPr>
        <p:spPr/>
        <p:txBody>
          <a:bodyPr rtlCol="0">
            <a:normAutofit lnSpcReduction="10000"/>
          </a:bodyPr>
          <a:lstStyle/>
          <a:p>
            <a:pPr eaLnBrk="1" hangingPunct="1">
              <a:lnSpc>
                <a:spcPct val="100000"/>
              </a:lnSpc>
              <a:spcBef>
                <a:spcPct val="0"/>
              </a:spcBef>
              <a:defRPr/>
            </a:pPr>
            <a:r>
              <a:rPr lang="en-US" altLang="en-US" sz="2000" dirty="0">
                <a:latin typeface="Verdana" panose="020B0604030504040204" pitchFamily="34" charset="0"/>
              </a:rPr>
              <a:t>Current Observations about Crime in America:</a:t>
            </a:r>
          </a:p>
          <a:p>
            <a:pPr lvl="1" eaLnBrk="1" hangingPunct="1">
              <a:lnSpc>
                <a:spcPct val="100000"/>
              </a:lnSpc>
              <a:spcBef>
                <a:spcPct val="0"/>
              </a:spcBef>
              <a:defRPr/>
            </a:pPr>
            <a:r>
              <a:rPr lang="en-US" altLang="en-US" sz="2000" dirty="0">
                <a:latin typeface="Verdana" panose="020B0604030504040204" pitchFamily="34" charset="0"/>
              </a:rPr>
              <a:t>Our prison/jail population is more than 1.8million inmates</a:t>
            </a:r>
          </a:p>
          <a:p>
            <a:pPr lvl="1" eaLnBrk="1" hangingPunct="1">
              <a:lnSpc>
                <a:spcPct val="100000"/>
              </a:lnSpc>
              <a:spcBef>
                <a:spcPct val="0"/>
              </a:spcBef>
              <a:defRPr/>
            </a:pPr>
            <a:r>
              <a:rPr lang="en-US" altLang="en-US" sz="2000" dirty="0">
                <a:latin typeface="Verdana" panose="020B0604030504040204" pitchFamily="34" charset="0"/>
              </a:rPr>
              <a:t>The criminal justice system costs us more than $300 billion annually</a:t>
            </a:r>
          </a:p>
          <a:p>
            <a:pPr lvl="1" eaLnBrk="1" hangingPunct="1">
              <a:lnSpc>
                <a:spcPct val="100000"/>
              </a:lnSpc>
              <a:spcBef>
                <a:spcPct val="0"/>
              </a:spcBef>
              <a:defRPr/>
            </a:pPr>
            <a:r>
              <a:rPr lang="en-US" altLang="en-US" sz="2000" dirty="0">
                <a:latin typeface="Verdana" panose="020B0604030504040204" pitchFamily="34" charset="0"/>
              </a:rPr>
              <a:t>Our view of crime is distorted by media depictions (news and entertainment)</a:t>
            </a:r>
          </a:p>
          <a:p>
            <a:pPr lvl="1" eaLnBrk="1" hangingPunct="1">
              <a:lnSpc>
                <a:spcPct val="100000"/>
              </a:lnSpc>
              <a:spcBef>
                <a:spcPct val="0"/>
              </a:spcBef>
              <a:defRPr/>
            </a:pPr>
            <a:r>
              <a:rPr lang="en-US" altLang="en-US" sz="2000" dirty="0">
                <a:latin typeface="Verdana" panose="020B0604030504040204" pitchFamily="34" charset="0"/>
              </a:rPr>
              <a:t>The fear of crime level is not consistent with data on levels of crime </a:t>
            </a:r>
          </a:p>
          <a:p>
            <a:pPr lvl="1" eaLnBrk="1" hangingPunct="1">
              <a:lnSpc>
                <a:spcPct val="100000"/>
              </a:lnSpc>
              <a:spcBef>
                <a:spcPct val="0"/>
              </a:spcBef>
              <a:defRPr/>
            </a:pPr>
            <a:endParaRPr lang="en-US" altLang="en-US" sz="2000" dirty="0">
              <a:latin typeface="Verdana" panose="020B0604030504040204" pitchFamily="34" charset="0"/>
            </a:endParaRPr>
          </a:p>
          <a:p>
            <a:pPr eaLnBrk="1" hangingPunct="1">
              <a:lnSpc>
                <a:spcPct val="100000"/>
              </a:lnSpc>
              <a:spcBef>
                <a:spcPct val="0"/>
              </a:spcBef>
              <a:defRPr/>
            </a:pPr>
            <a:r>
              <a:rPr lang="en-US" altLang="en-US" sz="2000" dirty="0">
                <a:latin typeface="Verdana" panose="020B0604030504040204" pitchFamily="34" charset="0"/>
              </a:rPr>
              <a:t>We experience crime through</a:t>
            </a:r>
          </a:p>
          <a:p>
            <a:pPr lvl="1" eaLnBrk="1" hangingPunct="1">
              <a:lnSpc>
                <a:spcPct val="100000"/>
              </a:lnSpc>
              <a:spcBef>
                <a:spcPct val="0"/>
              </a:spcBef>
              <a:defRPr/>
            </a:pPr>
            <a:r>
              <a:rPr lang="en-US" altLang="en-US" sz="2000" dirty="0">
                <a:latin typeface="Verdana" panose="020B0604030504040204" pitchFamily="34" charset="0"/>
              </a:rPr>
              <a:t>Personal experiences as victims, criminals, and witnesses</a:t>
            </a:r>
          </a:p>
          <a:p>
            <a:pPr lvl="1" eaLnBrk="1" hangingPunct="1">
              <a:lnSpc>
                <a:spcPct val="100000"/>
              </a:lnSpc>
              <a:spcBef>
                <a:spcPct val="0"/>
              </a:spcBef>
              <a:defRPr/>
            </a:pPr>
            <a:r>
              <a:rPr lang="en-US" altLang="en-US" sz="2000" dirty="0">
                <a:latin typeface="Verdana" panose="020B0604030504040204" pitchFamily="34" charset="0"/>
              </a:rPr>
              <a:t>Through vicarious experiences shared in stories from friends, neighbors, media, pastors, etc.</a:t>
            </a:r>
          </a:p>
          <a:p>
            <a:pPr eaLnBrk="1" hangingPunct="1">
              <a:defRPr/>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
            <a:extLst>
              <a:ext uri="{FF2B5EF4-FFF2-40B4-BE49-F238E27FC236}">
                <a16:creationId xmlns:a16="http://schemas.microsoft.com/office/drawing/2014/main" id="{2D8E6283-75C2-998E-9E92-B6DDAB9D65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75E8C76B-BD5C-5837-879F-2B38AB0489E3}"/>
              </a:ext>
            </a:extLst>
          </p:cNvPr>
          <p:cNvSpPr>
            <a:spLocks noGrp="1" noChangeArrowheads="1"/>
          </p:cNvSpPr>
          <p:nvPr>
            <p:ph type="title"/>
          </p:nvPr>
        </p:nvSpPr>
        <p:spPr/>
        <p:txBody>
          <a:bodyPr/>
          <a:lstStyle/>
          <a:p>
            <a:pPr eaLnBrk="1" hangingPunct="1"/>
            <a:r>
              <a:rPr lang="en-US" altLang="en-US"/>
              <a:t>Sociological Criminology Questions (pg. 2-3)</a:t>
            </a:r>
          </a:p>
        </p:txBody>
      </p:sp>
      <p:sp>
        <p:nvSpPr>
          <p:cNvPr id="11267" name="Content Placeholder 2">
            <a:extLst>
              <a:ext uri="{FF2B5EF4-FFF2-40B4-BE49-F238E27FC236}">
                <a16:creationId xmlns:a16="http://schemas.microsoft.com/office/drawing/2014/main" id="{09660429-2393-3B23-CBAC-75F23CB767A1}"/>
              </a:ext>
            </a:extLst>
          </p:cNvPr>
          <p:cNvSpPr>
            <a:spLocks noGrp="1" noChangeArrowheads="1"/>
          </p:cNvSpPr>
          <p:nvPr>
            <p:ph idx="1"/>
          </p:nvPr>
        </p:nvSpPr>
        <p:spPr/>
        <p:txBody>
          <a:bodyPr/>
          <a:lstStyle/>
          <a:p>
            <a:pPr marL="365125" indent="-282575" eaLnBrk="1" hangingPunct="1">
              <a:buFont typeface="Wingdings 2" pitchFamily="2" charset="2"/>
              <a:buChar char=""/>
            </a:pPr>
            <a:r>
              <a:rPr lang="en-US" altLang="en-US">
                <a:latin typeface="Verdana" panose="020B0604030504040204" pitchFamily="34" charset="0"/>
              </a:rPr>
              <a:t>“Why do crime rates differ across locations and over time?”</a:t>
            </a:r>
          </a:p>
          <a:p>
            <a:pPr marL="365125" indent="-282575" eaLnBrk="1" hangingPunct="1">
              <a:buFont typeface="Wingdings 2" pitchFamily="2" charset="2"/>
              <a:buChar char=""/>
            </a:pPr>
            <a:endParaRPr lang="en-US" altLang="en-US">
              <a:latin typeface="Verdana" panose="020B0604030504040204" pitchFamily="34" charset="0"/>
            </a:endParaRPr>
          </a:p>
          <a:p>
            <a:pPr marL="365125" indent="-282575" eaLnBrk="1" hangingPunct="1">
              <a:buFont typeface="Wingdings 2" pitchFamily="2" charset="2"/>
              <a:buChar char=""/>
            </a:pPr>
            <a:r>
              <a:rPr lang="en-US" altLang="en-US">
                <a:latin typeface="Verdana" panose="020B0604030504040204" pitchFamily="34" charset="0"/>
              </a:rPr>
              <a:t>“Why do crime rates differ according to key dimensions of structured social inequality, and race and ethnicity, social class, and gender?”</a:t>
            </a:r>
          </a:p>
          <a:p>
            <a:pPr marL="365125" indent="-282575" eaLnBrk="1" hangingPunct="1">
              <a:buFont typeface="Wingdings 2" pitchFamily="2" charset="2"/>
              <a:buChar char=""/>
            </a:pPr>
            <a:endParaRPr lang="en-US" altLang="en-US">
              <a:latin typeface="Verdana" panose="020B0604030504040204" pitchFamily="34" charset="0"/>
            </a:endParaRPr>
          </a:p>
          <a:p>
            <a:pPr marL="365125" indent="-282575" eaLnBrk="1" hangingPunct="1">
              <a:buFont typeface="Wingdings 2" pitchFamily="2" charset="2"/>
              <a:buChar char=""/>
            </a:pPr>
            <a:r>
              <a:rPr lang="en-US" altLang="en-US">
                <a:latin typeface="Verdana" panose="020B0604030504040204" pitchFamily="34" charset="0"/>
              </a:rPr>
              <a:t>“How and why is the legal response to crime shaped by race and ethnicity, social class, gender, and by other extralegal variables</a:t>
            </a:r>
            <a:endParaRPr lang="en-US"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3373C132-14AC-1D4E-5340-9DCB721DE2BA}"/>
              </a:ext>
            </a:extLst>
          </p:cNvPr>
          <p:cNvSpPr>
            <a:spLocks noGrp="1" noChangeArrowheads="1"/>
          </p:cNvSpPr>
          <p:nvPr>
            <p:ph type="title"/>
          </p:nvPr>
        </p:nvSpPr>
        <p:spPr/>
        <p:txBody>
          <a:bodyPr/>
          <a:lstStyle/>
          <a:p>
            <a:pPr eaLnBrk="1" hangingPunct="1"/>
            <a:r>
              <a:rPr lang="en-US" altLang="en-US"/>
              <a:t>Introduction, cont. </a:t>
            </a:r>
          </a:p>
        </p:txBody>
      </p:sp>
      <p:sp>
        <p:nvSpPr>
          <p:cNvPr id="3" name="Content Placeholder 2">
            <a:extLst>
              <a:ext uri="{FF2B5EF4-FFF2-40B4-BE49-F238E27FC236}">
                <a16:creationId xmlns:a16="http://schemas.microsoft.com/office/drawing/2014/main" id="{96E32DF6-EC0E-1144-3C0E-3445D98509B0}"/>
              </a:ext>
            </a:extLst>
          </p:cNvPr>
          <p:cNvSpPr>
            <a:spLocks noGrp="1"/>
          </p:cNvSpPr>
          <p:nvPr>
            <p:ph idx="1"/>
          </p:nvPr>
        </p:nvSpPr>
        <p:spPr/>
        <p:txBody>
          <a:bodyPr rtlCol="0">
            <a:normAutofit/>
          </a:bodyPr>
          <a:lstStyle/>
          <a:p>
            <a:pPr marL="365125" indent="-282575" eaLnBrk="1" hangingPunct="1">
              <a:buFont typeface="Wingdings 2" panose="05020102010507070707" pitchFamily="18" charset="2"/>
              <a:buChar char=""/>
              <a:defRPr/>
            </a:pPr>
            <a:r>
              <a:rPr lang="en-US" altLang="en-US" dirty="0">
                <a:latin typeface="Verdana" panose="020B0604030504040204" pitchFamily="34" charset="0"/>
              </a:rPr>
              <a:t>Is crime an individual problem or a social problem? (hint: both)</a:t>
            </a:r>
          </a:p>
          <a:p>
            <a:pPr marL="639763" lvl="1" indent="-236538" eaLnBrk="1" hangingPunct="1">
              <a:buFont typeface="Verdana" panose="020B0604030504040204" pitchFamily="34" charset="0"/>
              <a:buChar char="◦"/>
              <a:defRPr/>
            </a:pPr>
            <a:r>
              <a:rPr lang="en-US" altLang="en-US" dirty="0">
                <a:latin typeface="Verdana" panose="020B0604030504040204" pitchFamily="34" charset="0"/>
              </a:rPr>
              <a:t>Individuals commit crime</a:t>
            </a:r>
          </a:p>
          <a:p>
            <a:pPr marL="639763" lvl="1" indent="-236538" eaLnBrk="1" hangingPunct="1">
              <a:buFont typeface="Verdana" panose="020B0604030504040204" pitchFamily="34" charset="0"/>
              <a:buChar char="◦"/>
              <a:defRPr/>
            </a:pPr>
            <a:r>
              <a:rPr lang="en-US" altLang="en-US" dirty="0">
                <a:latin typeface="Verdana" panose="020B0604030504040204" pitchFamily="34" charset="0"/>
              </a:rPr>
              <a:t>Individuals experience crime victimization</a:t>
            </a:r>
          </a:p>
          <a:p>
            <a:pPr marL="639763" lvl="1" indent="-236538" eaLnBrk="1" hangingPunct="1">
              <a:buFont typeface="Verdana" panose="020B0604030504040204" pitchFamily="34" charset="0"/>
              <a:buChar char="◦"/>
              <a:defRPr/>
            </a:pPr>
            <a:r>
              <a:rPr lang="en-US" altLang="en-US" dirty="0">
                <a:latin typeface="Verdana" panose="020B0604030504040204" pitchFamily="34" charset="0"/>
              </a:rPr>
              <a:t>Crime is also a social phenomenon – </a:t>
            </a:r>
            <a:r>
              <a:rPr lang="en-US" altLang="en-US" u="sng" dirty="0">
                <a:latin typeface="Verdana" panose="020B0604030504040204" pitchFamily="34" charset="0"/>
              </a:rPr>
              <a:t>social structure</a:t>
            </a:r>
            <a:r>
              <a:rPr lang="en-US" altLang="en-US" dirty="0">
                <a:latin typeface="Verdana" panose="020B0604030504040204" pitchFamily="34" charset="0"/>
              </a:rPr>
              <a:t> is key (</a:t>
            </a:r>
            <a:r>
              <a:rPr lang="en-US" altLang="en-US" dirty="0" err="1">
                <a:latin typeface="Verdana" panose="020B0604030504040204" pitchFamily="34" charset="0"/>
              </a:rPr>
              <a:t>pg</a:t>
            </a:r>
            <a:r>
              <a:rPr lang="en-US" altLang="en-US" dirty="0">
                <a:latin typeface="Verdana" panose="020B0604030504040204" pitchFamily="34" charset="0"/>
              </a:rPr>
              <a:t> 3)</a:t>
            </a:r>
          </a:p>
          <a:p>
            <a:pPr marL="639763" lvl="1" indent="-236538" eaLnBrk="1" hangingPunct="1">
              <a:buFont typeface="Verdana" panose="020B0604030504040204" pitchFamily="34" charset="0"/>
              <a:buChar char="◦"/>
              <a:defRPr/>
            </a:pPr>
            <a:endParaRPr lang="en-US" altLang="en-US" dirty="0">
              <a:latin typeface="Verdana" panose="020B0604030504040204" pitchFamily="34" charset="0"/>
            </a:endParaRPr>
          </a:p>
          <a:p>
            <a:pPr marL="365125" indent="-282575" eaLnBrk="1" hangingPunct="1">
              <a:buFont typeface="Wingdings 2" panose="05020102010507070707" pitchFamily="18" charset="2"/>
              <a:buChar char=""/>
              <a:defRPr/>
            </a:pPr>
            <a:r>
              <a:rPr lang="en-US" altLang="en-US" dirty="0">
                <a:latin typeface="Verdana" panose="020B0604030504040204" pitchFamily="34" charset="0"/>
              </a:rPr>
              <a:t>However, </a:t>
            </a:r>
          </a:p>
          <a:p>
            <a:pPr marL="639763" lvl="1" indent="-236538" eaLnBrk="1" hangingPunct="1">
              <a:buFont typeface="Verdana" panose="020B0604030504040204" pitchFamily="34" charset="0"/>
              <a:buChar char="◦"/>
              <a:defRPr/>
            </a:pPr>
            <a:r>
              <a:rPr lang="en-US" altLang="en-US" dirty="0">
                <a:latin typeface="Verdana" panose="020B0604030504040204" pitchFamily="34" charset="0"/>
              </a:rPr>
              <a:t>As individuals, we are shaped by our social background and material circumstances</a:t>
            </a:r>
          </a:p>
          <a:p>
            <a:pPr marL="639763" lvl="1" indent="-236538" eaLnBrk="1" hangingPunct="1">
              <a:buFont typeface="Verdana" panose="020B0604030504040204" pitchFamily="34" charset="0"/>
              <a:buChar char="◦"/>
              <a:defRPr/>
            </a:pPr>
            <a:r>
              <a:rPr lang="en-US" altLang="en-US" dirty="0">
                <a:latin typeface="Verdana" panose="020B0604030504040204" pitchFamily="34" charset="0"/>
              </a:rPr>
              <a:t>Crime is shaped by social roots in our social structure and the resulting </a:t>
            </a:r>
            <a:r>
              <a:rPr lang="en-US" altLang="en-US" u="sng" dirty="0">
                <a:latin typeface="Verdana" panose="020B0604030504040204" pitchFamily="34" charset="0"/>
              </a:rPr>
              <a:t>social inequality</a:t>
            </a:r>
            <a:r>
              <a:rPr lang="en-US" altLang="en-US" dirty="0">
                <a:latin typeface="Verdana" panose="020B0604030504040204" pitchFamily="34" charset="0"/>
              </a:rPr>
              <a:t> (see definition pg. 4)</a:t>
            </a:r>
          </a:p>
          <a:p>
            <a:pPr marL="639763" lvl="1" indent="-236538" eaLnBrk="1" hangingPunct="1">
              <a:buFont typeface="Verdana" panose="020B0604030504040204" pitchFamily="34" charset="0"/>
              <a:buChar char="◦"/>
              <a:defRPr/>
            </a:pPr>
            <a:endParaRPr lang="en-US" altLang="en-US" dirty="0">
              <a:latin typeface="Verdana" panose="020B0604030504040204" pitchFamily="34" charset="0"/>
            </a:endParaRPr>
          </a:p>
          <a:p>
            <a:pPr marL="639763" lvl="1" indent="-236538" eaLnBrk="1" hangingPunct="1">
              <a:buFont typeface="Verdana" panose="020B0604030504040204" pitchFamily="34" charset="0"/>
              <a:buNone/>
              <a:defRPr/>
            </a:pPr>
            <a:endParaRPr lang="en-US" altLang="en-US" dirty="0">
              <a:latin typeface="Verdana" panose="020B0604030504040204" pitchFamily="34" charset="0"/>
            </a:endParaRPr>
          </a:p>
          <a:p>
            <a:pPr eaLnBrk="1" hangingPunct="1">
              <a:defRPr/>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9D798A7C-EA2D-2497-0202-D61FD9EA0606}"/>
              </a:ext>
            </a:extLst>
          </p:cNvPr>
          <p:cNvSpPr>
            <a:spLocks noGrp="1" noChangeArrowheads="1"/>
          </p:cNvSpPr>
          <p:nvPr>
            <p:ph type="title"/>
          </p:nvPr>
        </p:nvSpPr>
        <p:spPr/>
        <p:txBody>
          <a:bodyPr/>
          <a:lstStyle/>
          <a:p>
            <a:pPr eaLnBrk="1" hangingPunct="1"/>
            <a:r>
              <a:rPr lang="en-US" altLang="en-US"/>
              <a:t>The Sociological Perspective</a:t>
            </a:r>
          </a:p>
        </p:txBody>
      </p:sp>
      <p:sp>
        <p:nvSpPr>
          <p:cNvPr id="13315" name="Content Placeholder 2">
            <a:extLst>
              <a:ext uri="{FF2B5EF4-FFF2-40B4-BE49-F238E27FC236}">
                <a16:creationId xmlns:a16="http://schemas.microsoft.com/office/drawing/2014/main" id="{D25977A6-97C8-CBC6-220E-2469938928E1}"/>
              </a:ext>
            </a:extLst>
          </p:cNvPr>
          <p:cNvSpPr>
            <a:spLocks noGrp="1" noChangeArrowheads="1"/>
          </p:cNvSpPr>
          <p:nvPr>
            <p:ph idx="1"/>
          </p:nvPr>
        </p:nvSpPr>
        <p:spPr/>
        <p:txBody>
          <a:bodyPr/>
          <a:lstStyle/>
          <a:p>
            <a:pPr eaLnBrk="1" hangingPunct="1"/>
            <a:r>
              <a:rPr lang="en-US" altLang="en-US" sz="2000">
                <a:latin typeface="Verdana" panose="020B0604030504040204" pitchFamily="34" charset="0"/>
              </a:rPr>
              <a:t>We are social beings. We are socialized through our upbringing (family, friends, school, religion). </a:t>
            </a:r>
          </a:p>
          <a:p>
            <a:pPr eaLnBrk="1" hangingPunct="1"/>
            <a:endParaRPr lang="en-US" altLang="en-US" sz="2000">
              <a:latin typeface="Verdana" panose="020B0604030504040204" pitchFamily="34" charset="0"/>
            </a:endParaRPr>
          </a:p>
          <a:p>
            <a:pPr eaLnBrk="1" hangingPunct="1"/>
            <a:r>
              <a:rPr lang="en-US" altLang="en-US" sz="2000">
                <a:latin typeface="Verdana" panose="020B0604030504040204" pitchFamily="34" charset="0"/>
              </a:rPr>
              <a:t>These personal experiences and the society we live in each shape our</a:t>
            </a:r>
          </a:p>
          <a:p>
            <a:pPr lvl="1" eaLnBrk="1" hangingPunct="1"/>
            <a:r>
              <a:rPr lang="en-US" altLang="en-US" sz="2000">
                <a:latin typeface="Verdana" panose="020B0604030504040204" pitchFamily="34" charset="0"/>
              </a:rPr>
              <a:t>behaviors, opinions, feelings, attitudes;</a:t>
            </a:r>
          </a:p>
          <a:p>
            <a:pPr lvl="1" eaLnBrk="1" hangingPunct="1"/>
            <a:r>
              <a:rPr lang="en-US" altLang="en-US" sz="2000">
                <a:latin typeface="Verdana" panose="020B0604030504040204" pitchFamily="34" charset="0"/>
              </a:rPr>
              <a:t>even our life chances (employment, education, etc)</a:t>
            </a:r>
          </a:p>
          <a:p>
            <a:pPr lvl="1" eaLnBrk="1" hangingPunct="1"/>
            <a:endParaRPr lang="en-US" altLang="en-US" sz="2000">
              <a:latin typeface="Verdana" panose="020B0604030504040204" pitchFamily="34" charset="0"/>
            </a:endParaRPr>
          </a:p>
          <a:p>
            <a:pPr eaLnBrk="1" hangingPunct="1"/>
            <a:r>
              <a:rPr lang="en-US" altLang="en-US" sz="2400">
                <a:latin typeface="Verdana" panose="020B0604030504040204" pitchFamily="34" charset="0"/>
              </a:rPr>
              <a:t>Finally, we want to debunk incorrect perceptions bout crime and crime control strategies.</a:t>
            </a:r>
          </a:p>
          <a:p>
            <a:pPr eaLnBrk="1" hangingPunct="1"/>
            <a:endParaRPr lang="en-US"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8305A213-4463-28AB-1D03-7F998C217C77}"/>
              </a:ext>
            </a:extLst>
          </p:cNvPr>
          <p:cNvSpPr>
            <a:spLocks noGrp="1" noChangeArrowheads="1"/>
          </p:cNvSpPr>
          <p:nvPr>
            <p:ph type="title"/>
          </p:nvPr>
        </p:nvSpPr>
        <p:spPr/>
        <p:txBody>
          <a:bodyPr/>
          <a:lstStyle/>
          <a:p>
            <a:pPr eaLnBrk="1" hangingPunct="1"/>
            <a:r>
              <a:rPr lang="en-US" altLang="en-US"/>
              <a:t>Key concepts in the Sociological Perspective of Criminology: Social Structure (pg 3-4)</a:t>
            </a:r>
          </a:p>
        </p:txBody>
      </p:sp>
      <p:sp>
        <p:nvSpPr>
          <p:cNvPr id="3" name="Content Placeholder 2">
            <a:extLst>
              <a:ext uri="{FF2B5EF4-FFF2-40B4-BE49-F238E27FC236}">
                <a16:creationId xmlns:a16="http://schemas.microsoft.com/office/drawing/2014/main" id="{CAD89CC0-EE7C-27D9-90C1-A83BE4300427}"/>
              </a:ext>
            </a:extLst>
          </p:cNvPr>
          <p:cNvSpPr>
            <a:spLocks noGrp="1"/>
          </p:cNvSpPr>
          <p:nvPr>
            <p:ph idx="1"/>
          </p:nvPr>
        </p:nvSpPr>
        <p:spPr/>
        <p:txBody>
          <a:bodyPr rtlCol="0">
            <a:normAutofit lnSpcReduction="10000"/>
          </a:bodyPr>
          <a:lstStyle/>
          <a:p>
            <a:pPr marL="365125" indent="-282575" eaLnBrk="1" hangingPunct="1">
              <a:buFont typeface="Wingdings 2" panose="05020102010507070707" pitchFamily="18" charset="2"/>
              <a:buChar char=""/>
              <a:defRPr/>
            </a:pPr>
            <a:r>
              <a:rPr lang="en-US" altLang="en-US" sz="1600" dirty="0">
                <a:latin typeface="Verdana" panose="020B0604030504040204" pitchFamily="34" charset="0"/>
              </a:rPr>
              <a:t>A society is organized in terms of social relationships and social interaction (2 types)</a:t>
            </a:r>
          </a:p>
          <a:p>
            <a:pPr marL="639763" lvl="1" indent="-236538" eaLnBrk="1" hangingPunct="1">
              <a:buFont typeface="Verdana" panose="020B0604030504040204" pitchFamily="34" charset="0"/>
              <a:buChar char="◦"/>
              <a:defRPr/>
            </a:pPr>
            <a:r>
              <a:rPr lang="en-US" altLang="en-US" sz="1600" u="sng" dirty="0">
                <a:latin typeface="Verdana" panose="020B0604030504040204" pitchFamily="34" charset="0"/>
              </a:rPr>
              <a:t>Horizontal</a:t>
            </a:r>
            <a:r>
              <a:rPr lang="en-US" altLang="en-US" sz="1600" dirty="0">
                <a:latin typeface="Verdana" panose="020B0604030504040204" pitchFamily="34" charset="0"/>
              </a:rPr>
              <a:t>: social/physical characteristics of communities and our social networks (friends/gangs, churches, </a:t>
            </a:r>
            <a:r>
              <a:rPr lang="en-US" altLang="en-US" sz="1600" dirty="0" err="1">
                <a:latin typeface="Verdana" panose="020B0604030504040204" pitchFamily="34" charset="0"/>
              </a:rPr>
              <a:t>etc</a:t>
            </a:r>
            <a:r>
              <a:rPr lang="en-US" altLang="en-US" sz="1600" dirty="0">
                <a:latin typeface="Verdana" panose="020B0604030504040204" pitchFamily="34" charset="0"/>
              </a:rPr>
              <a:t>)</a:t>
            </a:r>
          </a:p>
          <a:p>
            <a:pPr marL="885825" lvl="2" eaLnBrk="1" hangingPunct="1">
              <a:buFont typeface="Wingdings 2" panose="05020102010507070707" pitchFamily="18" charset="2"/>
              <a:buChar char=""/>
              <a:defRPr/>
            </a:pPr>
            <a:r>
              <a:rPr lang="en-US" altLang="en-US" sz="1600" dirty="0">
                <a:latin typeface="Verdana" panose="020B0604030504040204" pitchFamily="34" charset="0"/>
              </a:rPr>
              <a:t>Can you think of other examples?</a:t>
            </a:r>
          </a:p>
          <a:p>
            <a:pPr marL="639763" lvl="1" indent="-236538" eaLnBrk="1" hangingPunct="1">
              <a:buFont typeface="Verdana" panose="020B0604030504040204" pitchFamily="34" charset="0"/>
              <a:buChar char="◦"/>
              <a:defRPr/>
            </a:pPr>
            <a:endParaRPr lang="en-US" altLang="en-US" sz="1600" dirty="0">
              <a:latin typeface="Verdana" panose="020B0604030504040204" pitchFamily="34" charset="0"/>
            </a:endParaRPr>
          </a:p>
          <a:p>
            <a:pPr marL="639763" lvl="1" indent="-236538" eaLnBrk="1" hangingPunct="1">
              <a:buFont typeface="Verdana" panose="020B0604030504040204" pitchFamily="34" charset="0"/>
              <a:buChar char="◦"/>
              <a:defRPr/>
            </a:pPr>
            <a:r>
              <a:rPr lang="en-US" altLang="en-US" sz="1600" u="sng" dirty="0">
                <a:latin typeface="Verdana" panose="020B0604030504040204" pitchFamily="34" charset="0"/>
              </a:rPr>
              <a:t>Verti</a:t>
            </a:r>
            <a:r>
              <a:rPr lang="en-US" altLang="en-US" sz="1600" dirty="0">
                <a:latin typeface="Verdana" panose="020B0604030504040204" pitchFamily="34" charset="0"/>
              </a:rPr>
              <a:t>cal: social inequality – social rankings of perceived superiority/inferiority on the basis of race, ethnicity, gender, class, age, nationality, citizenship status, etc. </a:t>
            </a:r>
          </a:p>
          <a:p>
            <a:pPr marL="885825" lvl="2" eaLnBrk="1" hangingPunct="1">
              <a:buFont typeface="Wingdings 2" panose="05020102010507070707" pitchFamily="18" charset="2"/>
              <a:buChar char=""/>
              <a:defRPr/>
            </a:pPr>
            <a:r>
              <a:rPr lang="en-US" altLang="en-US" sz="1600" dirty="0">
                <a:latin typeface="Verdana" panose="020B0604030504040204" pitchFamily="34" charset="0"/>
              </a:rPr>
              <a:t>Can you think of any other basis for personal or group bias?</a:t>
            </a:r>
          </a:p>
          <a:p>
            <a:pPr marL="639763" lvl="1" indent="-236538" eaLnBrk="1" hangingPunct="1">
              <a:buFont typeface="Verdana" panose="020B0604030504040204" pitchFamily="34" charset="0"/>
              <a:buChar char="◦"/>
              <a:defRPr/>
            </a:pPr>
            <a:endParaRPr lang="en-US" altLang="en-US" sz="1600" dirty="0">
              <a:latin typeface="Verdana" panose="020B0604030504040204" pitchFamily="34" charset="0"/>
            </a:endParaRPr>
          </a:p>
          <a:p>
            <a:pPr marL="365125" indent="-282575" eaLnBrk="1" hangingPunct="1">
              <a:buFont typeface="Wingdings 2" panose="05020102010507070707" pitchFamily="18" charset="2"/>
              <a:buChar char=""/>
              <a:defRPr/>
            </a:pPr>
            <a:r>
              <a:rPr lang="en-US" altLang="en-US" sz="1600" dirty="0">
                <a:latin typeface="Verdana" panose="020B0604030504040204" pitchFamily="34" charset="0"/>
              </a:rPr>
              <a:t>C. Wright Mills: social structure is the root of private troubles, private troubles are really social issues</a:t>
            </a:r>
          </a:p>
          <a:p>
            <a:pPr marL="639763" lvl="1" indent="-236538" eaLnBrk="1" hangingPunct="1">
              <a:buFont typeface="Verdana" panose="020B0604030504040204" pitchFamily="34" charset="0"/>
              <a:buChar char="◦"/>
              <a:defRPr/>
            </a:pPr>
            <a:r>
              <a:rPr lang="en-US" altLang="en-US" sz="1600" dirty="0">
                <a:latin typeface="Verdana" panose="020B0604030504040204" pitchFamily="34" charset="0"/>
              </a:rPr>
              <a:t>What examples can you think of? </a:t>
            </a:r>
          </a:p>
          <a:p>
            <a:pPr marL="885825" lvl="2" eaLnBrk="1" hangingPunct="1">
              <a:buFont typeface="Wingdings 2" panose="05020102010507070707" pitchFamily="18" charset="2"/>
              <a:buChar char=""/>
              <a:defRPr/>
            </a:pPr>
            <a:r>
              <a:rPr lang="en-US" altLang="en-US" sz="1600" dirty="0">
                <a:latin typeface="Verdana" panose="020B0604030504040204" pitchFamily="34" charset="0"/>
              </a:rPr>
              <a:t>Unemployment and labor force participation are linked to the economic availability of jobs in your neighborhood</a:t>
            </a:r>
          </a:p>
          <a:p>
            <a:pPr marL="885825" lvl="2" eaLnBrk="1" hangingPunct="1">
              <a:buFont typeface="Wingdings 2" panose="05020102010507070707" pitchFamily="18" charset="2"/>
              <a:buChar char=""/>
              <a:defRPr/>
            </a:pPr>
            <a:r>
              <a:rPr lang="en-US" altLang="en-US" sz="1600" dirty="0">
                <a:latin typeface="Verdana" panose="020B0604030504040204" pitchFamily="34" charset="0"/>
              </a:rPr>
              <a:t>Personal illness can be part of an epidemic (Opioid addiction is epidemic)</a:t>
            </a:r>
          </a:p>
          <a:p>
            <a:pPr eaLnBrk="1" hangingPunct="1">
              <a:defRPr/>
            </a:pP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E9C657D09CB2248B82B16FD72D206C4" ma:contentTypeVersion="15" ma:contentTypeDescription="Create a new document." ma:contentTypeScope="" ma:versionID="2892454b21d9e3875faf89d4fe0d0c62">
  <xsd:schema xmlns:xsd="http://www.w3.org/2001/XMLSchema" xmlns:xs="http://www.w3.org/2001/XMLSchema" xmlns:p="http://schemas.microsoft.com/office/2006/metadata/properties" xmlns:ns1="http://schemas.microsoft.com/sharepoint/v3" xmlns:ns3="e57419f6-b83a-4806-8b0a-5ca5fe026d06" xmlns:ns4="b246c2ca-951b-42ff-b498-666232a9ded3" targetNamespace="http://schemas.microsoft.com/office/2006/metadata/properties" ma:root="true" ma:fieldsID="fffbaed59c43e84e8b41aac34ac52ff8" ns1:_="" ns3:_="" ns4:_="">
    <xsd:import namespace="http://schemas.microsoft.com/sharepoint/v3"/>
    <xsd:import namespace="e57419f6-b83a-4806-8b0a-5ca5fe026d06"/>
    <xsd:import namespace="b246c2ca-951b-42ff-b498-666232a9ded3"/>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4:SharedWithUsers" minOccurs="0"/>
                <xsd:element ref="ns4:SharedWithDetails" minOccurs="0"/>
                <xsd:element ref="ns4:SharingHintHash" minOccurs="0"/>
                <xsd:element ref="ns1:_ip_UnifiedCompliancePolicyProperties" minOccurs="0"/>
                <xsd:element ref="ns1:_ip_UnifiedCompliancePolicyUIAction" minOccurs="0"/>
                <xsd:element ref="ns3:MediaServiceEventHashCode" minOccurs="0"/>
                <xsd:element ref="ns3:MediaServiceGenerationTime" minOccurs="0"/>
                <xsd:element ref="ns3:MediaServiceOCR"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57419f6-b83a-4806-8b0a-5ca5fe026d06"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OCR" ma:index="19" nillable="true" ma:displayName="MediaServiceOCR"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246c2ca-951b-42ff-b498-666232a9ded3" elementFormDefault="qualified">
    <xsd:import namespace="http://schemas.microsoft.com/office/2006/documentManagement/types"/>
    <xsd:import namespace="http://schemas.microsoft.com/office/infopath/2007/PartnerControls"/>
    <xsd:element name="SharedWithUsers" ma:index="12"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description="" ma:internalName="SharedWithDetails" ma:readOnly="true">
      <xsd:simpleType>
        <xsd:restriction base="dms:Note">
          <xsd:maxLength value="255"/>
        </xsd:restriction>
      </xsd:simpleType>
    </xsd:element>
    <xsd:element name="SharingHintHash" ma:index="14" nillable="true" ma:displayName="Sharing Hint Hash" ma:description=""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B18B5E04-6E09-4E26-B126-3D22E6826E4B}">
  <ds:schemaRefs>
    <ds:schemaRef ds:uri="http://schemas.microsoft.com/sharepoint/v3/contenttype/forms"/>
  </ds:schemaRefs>
</ds:datastoreItem>
</file>

<file path=customXml/itemProps2.xml><?xml version="1.0" encoding="utf-8"?>
<ds:datastoreItem xmlns:ds="http://schemas.openxmlformats.org/officeDocument/2006/customXml" ds:itemID="{554A2A96-EB9C-45C9-9C46-76C6B91441D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57419f6-b83a-4806-8b0a-5ca5fe026d06"/>
    <ds:schemaRef ds:uri="b246c2ca-951b-42ff-b498-666232a9de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895E8E5-B72A-43D1-9D3B-F8BA1D7C14C5}">
  <ds:schemaRefs>
    <ds:schemaRef ds:uri="http://schemas.microsoft.com/office/2006/metadata/properties"/>
    <ds:schemaRef ds:uri="http://schemas.microsoft.com/office/infopath/2007/PartnerControls"/>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
  <TotalTime>4276</TotalTime>
  <Words>1874</Words>
  <Application>Microsoft Macintosh PowerPoint</Application>
  <PresentationFormat>On-screen Show (4:3)</PresentationFormat>
  <Paragraphs>167</Paragraphs>
  <Slides>19</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Aptos</vt:lpstr>
      <vt:lpstr>Arial</vt:lpstr>
      <vt:lpstr>Aptos Display</vt:lpstr>
      <vt:lpstr>Calibri</vt:lpstr>
      <vt:lpstr>ＭＳ Ｐゴシック</vt:lpstr>
      <vt:lpstr>Verdana</vt:lpstr>
      <vt:lpstr>Wingdings 2</vt:lpstr>
      <vt:lpstr>Yu Gothic</vt:lpstr>
      <vt:lpstr>Office Theme</vt:lpstr>
      <vt:lpstr>Criminology and the Sociological Perspective  PLUS: Criminology as a social science</vt:lpstr>
      <vt:lpstr>How to be successful in this course</vt:lpstr>
      <vt:lpstr>How to be successful in this course (cont.)</vt:lpstr>
      <vt:lpstr>Introduction</vt:lpstr>
      <vt:lpstr>PowerPoint Presentation</vt:lpstr>
      <vt:lpstr>Sociological Criminology Questions (pg. 2-3)</vt:lpstr>
      <vt:lpstr>Introduction, cont. </vt:lpstr>
      <vt:lpstr>The Sociological Perspective</vt:lpstr>
      <vt:lpstr>Key concepts in the Sociological Perspective of Criminology: Social Structure (pg 3-4)</vt:lpstr>
      <vt:lpstr>Mutual Relevance of Sociology and Criminology (4-5)</vt:lpstr>
      <vt:lpstr>The Rise of Sociological Criminology (pg 5-7)</vt:lpstr>
      <vt:lpstr>Rise in Sociological Criminology as a social science (fill in the blanks from the readings to your notes)</vt:lpstr>
      <vt:lpstr>What are Edwin Sutherland’s three key areas of study for Criminology that can be stated as social science questions? (pg 7)</vt:lpstr>
      <vt:lpstr>Remember key concepts and definitions</vt:lpstr>
      <vt:lpstr>The Creation of Criminal Law: Theoretical Underpinnings (pg 8) </vt:lpstr>
      <vt:lpstr>Three Key Goals of Criminal Law in American Society (pg 9; Put information into your own words; NOTE, a Google search of this question may not give you the correct answer on the Readig Quiz.)</vt:lpstr>
      <vt:lpstr>Criminal Law: Origins, types of crimes (9-10)</vt:lpstr>
      <vt:lpstr>Key takeaways</vt:lpstr>
      <vt:lpstr>Research Methods in Criminology reflect the nature of Social Science (11-14)</vt:lpstr>
    </vt:vector>
  </TitlesOfParts>
  <Company>Workflow Data Systems LLC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Thomas Dunn</dc:creator>
  <cp:lastModifiedBy>Dee Reid</cp:lastModifiedBy>
  <cp:revision>137</cp:revision>
  <dcterms:created xsi:type="dcterms:W3CDTF">2014-02-23T17:23:38Z</dcterms:created>
  <dcterms:modified xsi:type="dcterms:W3CDTF">2026-08-30T01:12:22Z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0x010100CE9C657D09CB2248B82B16FD72D206C4</vt:lpwstr>
  </property>
  <property fmtid="{D5CDD505-2E9C-101B-9397-08002B2CF9AE}" pid="3" name="_ip_UnifiedCompliancePolicyUIAction">
    <vt:lpwstr/>
  </property>
  <property fmtid="{D5CDD505-2E9C-101B-9397-08002B2CF9AE}" pid="4" name="_ip_UnifiedCompliancePolicyProperties">
    <vt:lpwstr/>
  </property>
</Properties>
</file>