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25"/>
  </p:notesMasterIdLst>
  <p:sldIdLst>
    <p:sldId id="257" r:id="rId2"/>
    <p:sldId id="396" r:id="rId3"/>
    <p:sldId id="258" r:id="rId4"/>
    <p:sldId id="303" r:id="rId5"/>
    <p:sldId id="284" r:id="rId6"/>
    <p:sldId id="305" r:id="rId7"/>
    <p:sldId id="292" r:id="rId8"/>
    <p:sldId id="369" r:id="rId9"/>
    <p:sldId id="370" r:id="rId10"/>
    <p:sldId id="375" r:id="rId11"/>
    <p:sldId id="401" r:id="rId12"/>
    <p:sldId id="402" r:id="rId13"/>
    <p:sldId id="403" r:id="rId14"/>
    <p:sldId id="416" r:id="rId15"/>
    <p:sldId id="405" r:id="rId16"/>
    <p:sldId id="409" r:id="rId17"/>
    <p:sldId id="410" r:id="rId18"/>
    <p:sldId id="411" r:id="rId19"/>
    <p:sldId id="412" r:id="rId20"/>
    <p:sldId id="413" r:id="rId21"/>
    <p:sldId id="417" r:id="rId22"/>
    <p:sldId id="418" r:id="rId23"/>
    <p:sldId id="414"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439" autoAdjust="0"/>
  </p:normalViewPr>
  <p:slideViewPr>
    <p:cSldViewPr>
      <p:cViewPr varScale="1">
        <p:scale>
          <a:sx n="58" d="100"/>
          <a:sy n="58" d="100"/>
        </p:scale>
        <p:origin x="1518"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BAD63B2-E020-4EA4-AB84-B8A159BBEB90}" type="slidenum">
              <a:rPr lang="en-US"/>
              <a:pPr>
                <a:defRPr/>
              </a:pPr>
              <a:t>‹#›</a:t>
            </a:fld>
            <a:endParaRPr lang="en-US"/>
          </a:p>
        </p:txBody>
      </p:sp>
    </p:spTree>
    <p:extLst>
      <p:ext uri="{BB962C8B-B14F-4D97-AF65-F5344CB8AC3E}">
        <p14:creationId xmlns:p14="http://schemas.microsoft.com/office/powerpoint/2010/main" val="17232137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BAD63B2-E020-4EA4-AB84-B8A159BBEB90}" type="slidenum">
              <a:rPr lang="en-US" smtClean="0"/>
              <a:pPr>
                <a:defRPr/>
              </a:pPr>
              <a:t>1</a:t>
            </a:fld>
            <a:endParaRPr lang="en-US"/>
          </a:p>
        </p:txBody>
      </p:sp>
    </p:spTree>
    <p:extLst>
      <p:ext uri="{BB962C8B-B14F-4D97-AF65-F5344CB8AC3E}">
        <p14:creationId xmlns:p14="http://schemas.microsoft.com/office/powerpoint/2010/main" val="25569942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r>
              <a:rPr lang="en-US"/>
              <a:t>Affiliation: support groups can be created maintained in conjunction with a health organization (hospital), independently, or with special interest groups/companies</a:t>
            </a:r>
          </a:p>
          <a:p>
            <a:r>
              <a:rPr lang="en-US"/>
              <a:t>Format: groups can vary whether they are weekly meetings face to face, over the internet via chat rooms/blogs, or part of a larger program in a specific facility (intensive rehab program)</a:t>
            </a:r>
          </a:p>
          <a:p>
            <a:r>
              <a:rPr lang="en-US"/>
              <a:t>Facilitation: Are the meetings “run” by a health trained individual, a group leader based on seniority, or completely informal with no specific leadership?</a:t>
            </a:r>
          </a:p>
          <a:p>
            <a:r>
              <a:rPr lang="en-US"/>
              <a:t>Focus: what is the overall goal? To provide information about a topic, provide emotional support, or both?</a:t>
            </a:r>
          </a:p>
          <a:p>
            <a:endParaRPr lang="en-US"/>
          </a:p>
        </p:txBody>
      </p:sp>
      <p:sp>
        <p:nvSpPr>
          <p:cNvPr id="29700" name="Slide Number Placeholder 3"/>
          <p:cNvSpPr>
            <a:spLocks noGrp="1"/>
          </p:cNvSpPr>
          <p:nvPr>
            <p:ph type="sldNum" sz="quarter" idx="5"/>
          </p:nvPr>
        </p:nvSpPr>
        <p:spPr>
          <a:noFill/>
        </p:spPr>
        <p:txBody>
          <a:bodyPr/>
          <a:lstStyle/>
          <a:p>
            <a:fld id="{40BBA6E7-1E7E-44F7-A30C-3918CCDB970D}" type="slidenum">
              <a:rPr lang="en-US"/>
              <a:pPr/>
              <a:t>15</a:t>
            </a:fld>
            <a:endParaRPr lang="en-US"/>
          </a:p>
        </p:txBody>
      </p:sp>
    </p:spTree>
    <p:extLst>
      <p:ext uri="{BB962C8B-B14F-4D97-AF65-F5344CB8AC3E}">
        <p14:creationId xmlns:p14="http://schemas.microsoft.com/office/powerpoint/2010/main" val="12257871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r>
              <a:rPr lang="en-US"/>
              <a:t>Burleson (1994, 2009) argues that sophisticated support (usually emotional) is person centered. The effectiveness of communicated support is often based around the ability of the support provider to understand/acknowledge the concerns of the support seeker, and to assist them in making sense of the situation.</a:t>
            </a:r>
          </a:p>
          <a:p>
            <a:endParaRPr lang="en-US"/>
          </a:p>
          <a:p>
            <a:r>
              <a:rPr lang="en-US"/>
              <a:t>- LPC: Deny the other’s feelings and perspective via criticism of their legitimacy. Informing the other how they should act/feel</a:t>
            </a:r>
          </a:p>
          <a:p>
            <a:r>
              <a:rPr lang="en-US"/>
              <a:t>- MPC: Implicit recognition of other’s feelings and attempts to distract the other from the troubling situation</a:t>
            </a:r>
          </a:p>
          <a:p>
            <a:pPr>
              <a:buFontTx/>
              <a:buChar char="-"/>
            </a:pPr>
            <a:r>
              <a:rPr lang="en-US"/>
              <a:t>HPC: Explicitly recognize and legitimize other’s feelings and perspective, and attempts to help the person articulate and expand on these feelings/concerns </a:t>
            </a:r>
          </a:p>
          <a:p>
            <a:pPr>
              <a:buFontTx/>
              <a:buChar char="-"/>
            </a:pPr>
            <a:endParaRPr lang="en-US"/>
          </a:p>
          <a:p>
            <a:r>
              <a:rPr lang="en-US"/>
              <a:t>***research indicates that use of HPC messages by support providers are often perceived as more sensitive, effective, and positive by support seekers, and often leads to more positive outcomes and decisions.</a:t>
            </a:r>
          </a:p>
          <a:p>
            <a:endParaRPr lang="en-US"/>
          </a:p>
        </p:txBody>
      </p:sp>
      <p:sp>
        <p:nvSpPr>
          <p:cNvPr id="36868" name="Slide Number Placeholder 3"/>
          <p:cNvSpPr>
            <a:spLocks noGrp="1"/>
          </p:cNvSpPr>
          <p:nvPr>
            <p:ph type="sldNum" sz="quarter" idx="5"/>
          </p:nvPr>
        </p:nvSpPr>
        <p:spPr>
          <a:noFill/>
        </p:spPr>
        <p:txBody>
          <a:bodyPr/>
          <a:lstStyle/>
          <a:p>
            <a:fld id="{5483BF7E-395E-4BE2-B8B4-A4F823B48FB9}" type="slidenum">
              <a:rPr lang="en-US"/>
              <a:pPr/>
              <a:t>16</a:t>
            </a:fld>
            <a:endParaRPr lang="en-US"/>
          </a:p>
        </p:txBody>
      </p:sp>
    </p:spTree>
    <p:extLst>
      <p:ext uri="{BB962C8B-B14F-4D97-AF65-F5344CB8AC3E}">
        <p14:creationId xmlns:p14="http://schemas.microsoft.com/office/powerpoint/2010/main" val="40147421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76E029-D67B-4973-A2CC-AA7E24945C61}" type="slidenum">
              <a:rPr lang="en-US" smtClean="0"/>
              <a:pPr/>
              <a:t>23</a:t>
            </a:fld>
            <a:endParaRPr lang="en-US"/>
          </a:p>
        </p:txBody>
      </p:sp>
    </p:spTree>
    <p:extLst>
      <p:ext uri="{BB962C8B-B14F-4D97-AF65-F5344CB8AC3E}">
        <p14:creationId xmlns:p14="http://schemas.microsoft.com/office/powerpoint/2010/main" val="3612402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dirty="0" smtClean="0"/>
          </a:p>
        </p:txBody>
      </p:sp>
      <p:sp>
        <p:nvSpPr>
          <p:cNvPr id="4" name="Slide Number Placeholder 3"/>
          <p:cNvSpPr>
            <a:spLocks noGrp="1"/>
          </p:cNvSpPr>
          <p:nvPr>
            <p:ph type="sldNum" sz="quarter" idx="10"/>
          </p:nvPr>
        </p:nvSpPr>
        <p:spPr/>
        <p:txBody>
          <a:bodyPr/>
          <a:lstStyle/>
          <a:p>
            <a:fld id="{FDA2238A-0C39-4FB4-BAB4-925ED81360DD}" type="slidenum">
              <a:rPr lang="en-US" smtClean="0"/>
              <a:pPr/>
              <a:t>4</a:t>
            </a:fld>
            <a:endParaRPr lang="en-US"/>
          </a:p>
        </p:txBody>
      </p:sp>
    </p:spTree>
    <p:extLst>
      <p:ext uri="{BB962C8B-B14F-4D97-AF65-F5344CB8AC3E}">
        <p14:creationId xmlns:p14="http://schemas.microsoft.com/office/powerpoint/2010/main" val="3297035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Institute of Medicine (IOM) is an independent, nonprofit organization that works outside of government to provide unbiased and authoritative advice to decision makers and the public.  </a:t>
            </a:r>
          </a:p>
          <a:p>
            <a:endParaRPr lang="en-US" dirty="0" smtClean="0"/>
          </a:p>
          <a:p>
            <a:r>
              <a:rPr lang="en-US" dirty="0" smtClean="0"/>
              <a:t>Established in 1970, the IOM is the health arm of the National Academy of Sciences, which was chartered under President Abraham Lincoln in 1863. Nearly 150 years later, the National Academy of Sciences has expanded into what is collectively known as the National Academies, which comprises the National Academy of Sciences, the National Academy of Engineering, the National Research Council, and the IOM.</a:t>
            </a:r>
          </a:p>
          <a:p>
            <a:endParaRPr lang="en-US" dirty="0" smtClean="0"/>
          </a:p>
          <a:p>
            <a:endParaRPr lang="en-US" dirty="0" smtClean="0"/>
          </a:p>
          <a:p>
            <a:r>
              <a:rPr lang="en-US" dirty="0" smtClean="0"/>
              <a:t>The IOM asks and answers the nation’s most pressing questions about health and health care.</a:t>
            </a:r>
          </a:p>
          <a:p>
            <a:endParaRPr lang="en-US" dirty="0" smtClean="0"/>
          </a:p>
          <a:p>
            <a:endParaRPr lang="en-US" dirty="0" smtClean="0"/>
          </a:p>
          <a:p>
            <a:endParaRPr lang="en-US" dirty="0" smtClean="0"/>
          </a:p>
          <a:p>
            <a:r>
              <a:rPr lang="en-US" dirty="0" smtClean="0"/>
              <a:t>Our Work</a:t>
            </a:r>
          </a:p>
          <a:p>
            <a:r>
              <a:rPr lang="en-US" dirty="0" smtClean="0"/>
              <a:t>Our aim is to help those in government and the private sector make informed health decisions by providing evidence upon which they can rely. Each year, more than 2,000 individuals, members, and nonmembers volunteer their time, knowledge, and expertise to advance the nation’s health through the work of the IOM. </a:t>
            </a:r>
          </a:p>
          <a:p>
            <a:endParaRPr lang="en-US" dirty="0" smtClean="0"/>
          </a:p>
          <a:p>
            <a:r>
              <a:rPr lang="en-US" dirty="0" smtClean="0"/>
              <a:t>Many of the studies that the IOM undertakes begin as specific mandates from Congress; still others are requested by federal agencies and independent organizations. While our expert, consensus committees are vital to our advisory role, the IOM also convenes a series of forums, roundtables, and standing committees, as well as other activities, to facilitate discussion, discovery, and critical, cross-disciplinary thinking. </a:t>
            </a:r>
          </a:p>
          <a:p>
            <a:endParaRPr lang="en-US" dirty="0"/>
          </a:p>
        </p:txBody>
      </p:sp>
      <p:sp>
        <p:nvSpPr>
          <p:cNvPr id="4" name="Slide Number Placeholder 3"/>
          <p:cNvSpPr>
            <a:spLocks noGrp="1"/>
          </p:cNvSpPr>
          <p:nvPr>
            <p:ph type="sldNum" sz="quarter" idx="10"/>
          </p:nvPr>
        </p:nvSpPr>
        <p:spPr/>
        <p:txBody>
          <a:bodyPr/>
          <a:lstStyle/>
          <a:p>
            <a:pPr>
              <a:defRPr/>
            </a:pPr>
            <a:fld id="{1BAD63B2-E020-4EA4-AB84-B8A159BBEB90}" type="slidenum">
              <a:rPr lang="en-US" smtClean="0"/>
              <a:pPr>
                <a:defRPr/>
              </a:pPr>
              <a:t>6</a:t>
            </a:fld>
            <a:endParaRPr lang="en-US"/>
          </a:p>
        </p:txBody>
      </p:sp>
    </p:spTree>
    <p:extLst>
      <p:ext uri="{BB962C8B-B14F-4D97-AF65-F5344CB8AC3E}">
        <p14:creationId xmlns:p14="http://schemas.microsoft.com/office/powerpoint/2010/main" val="3775011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1324C957-5F21-4EBD-AFEF-A339A13AB103}" type="slidenum">
              <a:rPr lang="en-US" smtClean="0">
                <a:latin typeface="Arial" charset="0"/>
              </a:rPr>
              <a:pPr/>
              <a:t>7</a:t>
            </a:fld>
            <a:endParaRPr lang="en-US" smtClean="0">
              <a:latin typeface="Arial"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xfrm>
            <a:off x="914400" y="4343400"/>
            <a:ext cx="5029200" cy="4114800"/>
          </a:xfrm>
          <a:noFill/>
          <a:ln/>
        </p:spPr>
        <p:txBody>
          <a:bodyPr/>
          <a:lstStyle/>
          <a:p>
            <a:pPr eaLnBrk="1" hangingPunct="1"/>
            <a:r>
              <a:rPr lang="en-US" dirty="0" smtClean="0">
                <a:latin typeface="Arial" charset="0"/>
              </a:rPr>
              <a:t>Does this </a:t>
            </a:r>
            <a:r>
              <a:rPr lang="en-US" smtClean="0">
                <a:latin typeface="Arial" charset="0"/>
              </a:rPr>
              <a:t>seem simplistic?</a:t>
            </a:r>
            <a:r>
              <a:rPr lang="en-US" baseline="0" smtClean="0">
                <a:latin typeface="Arial" charset="0"/>
              </a:rPr>
              <a:t> </a:t>
            </a:r>
            <a:r>
              <a:rPr lang="en-US" baseline="0" dirty="0" smtClean="0">
                <a:latin typeface="Arial" charset="0"/>
              </a:rPr>
              <a:t>What is the impact for health information (can you imagine creating a pamphlet on cancer screening at this level)?</a:t>
            </a:r>
            <a:endParaRPr lang="en-US" dirty="0" smtClean="0">
              <a:latin typeface="Arial" charset="0"/>
            </a:endParaRPr>
          </a:p>
        </p:txBody>
      </p:sp>
    </p:spTree>
    <p:extLst>
      <p:ext uri="{BB962C8B-B14F-4D97-AF65-F5344CB8AC3E}">
        <p14:creationId xmlns:p14="http://schemas.microsoft.com/office/powerpoint/2010/main" val="20797693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Despite the fact that there is a strong correlation between good provider-client communication and better health,  providers still fall short in this area because:</a:t>
            </a:r>
          </a:p>
          <a:p>
            <a:endParaRPr lang="en-US" dirty="0"/>
          </a:p>
        </p:txBody>
      </p:sp>
      <p:sp>
        <p:nvSpPr>
          <p:cNvPr id="4" name="Slide Number Placeholder 3"/>
          <p:cNvSpPr>
            <a:spLocks noGrp="1"/>
          </p:cNvSpPr>
          <p:nvPr>
            <p:ph type="sldNum" sz="quarter" idx="10"/>
          </p:nvPr>
        </p:nvSpPr>
        <p:spPr/>
        <p:txBody>
          <a:bodyPr/>
          <a:lstStyle/>
          <a:p>
            <a:pPr>
              <a:defRPr/>
            </a:pPr>
            <a:fld id="{1BAD63B2-E020-4EA4-AB84-B8A159BBEB90}" type="slidenum">
              <a:rPr lang="en-US" smtClean="0"/>
              <a:pPr>
                <a:defRPr/>
              </a:pPr>
              <a:t>8</a:t>
            </a:fld>
            <a:endParaRPr lang="en-US"/>
          </a:p>
        </p:txBody>
      </p:sp>
    </p:spTree>
    <p:extLst>
      <p:ext uri="{BB962C8B-B14F-4D97-AF65-F5344CB8AC3E}">
        <p14:creationId xmlns:p14="http://schemas.microsoft.com/office/powerpoint/2010/main" val="2846927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Both of these relationships tend to be counterproductive. More conversational and meaningful patient-provider communication can be established with proper interpersonal training provided to healthcare professionals.  </a:t>
            </a:r>
          </a:p>
          <a:p>
            <a:endParaRPr lang="en-US" dirty="0"/>
          </a:p>
        </p:txBody>
      </p:sp>
      <p:sp>
        <p:nvSpPr>
          <p:cNvPr id="4" name="Slide Number Placeholder 3"/>
          <p:cNvSpPr>
            <a:spLocks noGrp="1"/>
          </p:cNvSpPr>
          <p:nvPr>
            <p:ph type="sldNum" sz="quarter" idx="10"/>
          </p:nvPr>
        </p:nvSpPr>
        <p:spPr/>
        <p:txBody>
          <a:bodyPr/>
          <a:lstStyle/>
          <a:p>
            <a:pPr>
              <a:defRPr/>
            </a:pPr>
            <a:fld id="{1BAD63B2-E020-4EA4-AB84-B8A159BBEB90}" type="slidenum">
              <a:rPr lang="en-US" smtClean="0"/>
              <a:pPr>
                <a:defRPr/>
              </a:pPr>
              <a:t>9</a:t>
            </a:fld>
            <a:endParaRPr lang="en-US"/>
          </a:p>
        </p:txBody>
      </p:sp>
    </p:spTree>
    <p:extLst>
      <p:ext uri="{BB962C8B-B14F-4D97-AF65-F5344CB8AC3E}">
        <p14:creationId xmlns:p14="http://schemas.microsoft.com/office/powerpoint/2010/main" val="1202944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r>
              <a:rPr lang="en-US"/>
              <a:t>Support groups offer a sense of social networking</a:t>
            </a:r>
          </a:p>
          <a:p>
            <a:pPr lvl="1"/>
            <a:r>
              <a:rPr lang="en-US"/>
              <a:t>Often impact individuals through support behaviors and communication</a:t>
            </a:r>
          </a:p>
          <a:p>
            <a:endParaRPr lang="en-US"/>
          </a:p>
        </p:txBody>
      </p:sp>
      <p:sp>
        <p:nvSpPr>
          <p:cNvPr id="31748" name="Slide Number Placeholder 3"/>
          <p:cNvSpPr>
            <a:spLocks noGrp="1"/>
          </p:cNvSpPr>
          <p:nvPr>
            <p:ph type="sldNum" sz="quarter" idx="5"/>
          </p:nvPr>
        </p:nvSpPr>
        <p:spPr>
          <a:noFill/>
        </p:spPr>
        <p:txBody>
          <a:bodyPr/>
          <a:lstStyle/>
          <a:p>
            <a:fld id="{360F85A4-53CA-42ED-B3C1-9B4C74644DBA}" type="slidenum">
              <a:rPr lang="en-US"/>
              <a:pPr/>
              <a:t>11</a:t>
            </a:fld>
            <a:endParaRPr lang="en-US"/>
          </a:p>
        </p:txBody>
      </p:sp>
    </p:spTree>
    <p:extLst>
      <p:ext uri="{BB962C8B-B14F-4D97-AF65-F5344CB8AC3E}">
        <p14:creationId xmlns:p14="http://schemas.microsoft.com/office/powerpoint/2010/main" val="3107539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r>
              <a:rPr lang="en-US"/>
              <a:t>In an effort to deal with problematic health issues and stress, individuals will often use social networks (social support) as a form of coping</a:t>
            </a:r>
          </a:p>
          <a:p>
            <a:endParaRPr lang="en-US"/>
          </a:p>
        </p:txBody>
      </p:sp>
      <p:sp>
        <p:nvSpPr>
          <p:cNvPr id="34820" name="Slide Number Placeholder 3"/>
          <p:cNvSpPr>
            <a:spLocks noGrp="1"/>
          </p:cNvSpPr>
          <p:nvPr>
            <p:ph type="sldNum" sz="quarter" idx="5"/>
          </p:nvPr>
        </p:nvSpPr>
        <p:spPr>
          <a:noFill/>
        </p:spPr>
        <p:txBody>
          <a:bodyPr/>
          <a:lstStyle/>
          <a:p>
            <a:fld id="{09BD3BBD-E89A-4D5B-AD76-96F38DA4E9BA}" type="slidenum">
              <a:rPr lang="en-US"/>
              <a:pPr/>
              <a:t>13</a:t>
            </a:fld>
            <a:endParaRPr lang="en-US"/>
          </a:p>
        </p:txBody>
      </p:sp>
    </p:spTree>
    <p:extLst>
      <p:ext uri="{BB962C8B-B14F-4D97-AF65-F5344CB8AC3E}">
        <p14:creationId xmlns:p14="http://schemas.microsoft.com/office/powerpoint/2010/main" val="907537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Evidence suggests that the </a:t>
            </a:r>
          </a:p>
          <a:p>
            <a:pPr marL="0" indent="0">
              <a:buNone/>
            </a:pPr>
            <a:r>
              <a:rPr lang="en-US" dirty="0" smtClean="0"/>
              <a:t>simple act of helping others in </a:t>
            </a:r>
          </a:p>
          <a:p>
            <a:pPr marL="0" indent="0">
              <a:buNone/>
            </a:pPr>
            <a:r>
              <a:rPr lang="en-US" dirty="0" smtClean="0"/>
              <a:t>a support group benefits the helpers </a:t>
            </a:r>
          </a:p>
          <a:p>
            <a:pPr marL="0" indent="0">
              <a:buNone/>
            </a:pPr>
            <a:r>
              <a:rPr lang="en-US" dirty="0" smtClean="0"/>
              <a:t>as much as it does the recipients of </a:t>
            </a:r>
          </a:p>
          <a:p>
            <a:pPr marL="0" indent="0">
              <a:buNone/>
            </a:pPr>
            <a:r>
              <a:rPr lang="en-US" dirty="0" smtClean="0"/>
              <a:t>their help.</a:t>
            </a:r>
          </a:p>
          <a:p>
            <a:endParaRPr lang="en-US" dirty="0"/>
          </a:p>
        </p:txBody>
      </p:sp>
      <p:sp>
        <p:nvSpPr>
          <p:cNvPr id="4" name="Slide Number Placeholder 3"/>
          <p:cNvSpPr>
            <a:spLocks noGrp="1"/>
          </p:cNvSpPr>
          <p:nvPr>
            <p:ph type="sldNum" sz="quarter" idx="10"/>
          </p:nvPr>
        </p:nvSpPr>
        <p:spPr/>
        <p:txBody>
          <a:bodyPr/>
          <a:lstStyle/>
          <a:p>
            <a:pPr>
              <a:defRPr/>
            </a:pPr>
            <a:fld id="{1BAD63B2-E020-4EA4-AB84-B8A159BBEB90}" type="slidenum">
              <a:rPr lang="en-US" smtClean="0"/>
              <a:pPr>
                <a:defRPr/>
              </a:pPr>
              <a:t>14</a:t>
            </a:fld>
            <a:endParaRPr lang="en-US"/>
          </a:p>
        </p:txBody>
      </p:sp>
    </p:spTree>
    <p:extLst>
      <p:ext uri="{BB962C8B-B14F-4D97-AF65-F5344CB8AC3E}">
        <p14:creationId xmlns:p14="http://schemas.microsoft.com/office/powerpoint/2010/main" val="1856832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F33676-0797-4AEA-A98E-507ADE86C1E2}" type="slidenum">
              <a:rPr lang="en-US" smtClean="0"/>
              <a:pPr>
                <a:defRPr/>
              </a:pPr>
              <a:t>‹#›</a:t>
            </a:fld>
            <a:endParaRPr lang="en-US"/>
          </a:p>
        </p:txBody>
      </p:sp>
    </p:spTree>
    <p:extLst>
      <p:ext uri="{BB962C8B-B14F-4D97-AF65-F5344CB8AC3E}">
        <p14:creationId xmlns:p14="http://schemas.microsoft.com/office/powerpoint/2010/main" val="620499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E1A8C13-121A-4F0F-961B-63D235FBB8CE}" type="slidenum">
              <a:rPr lang="en-US" smtClean="0"/>
              <a:pPr>
                <a:defRPr/>
              </a:pPr>
              <a:t>‹#›</a:t>
            </a:fld>
            <a:endParaRPr lang="en-US"/>
          </a:p>
        </p:txBody>
      </p:sp>
    </p:spTree>
    <p:extLst>
      <p:ext uri="{BB962C8B-B14F-4D97-AF65-F5344CB8AC3E}">
        <p14:creationId xmlns:p14="http://schemas.microsoft.com/office/powerpoint/2010/main" val="1525586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E1A8C13-121A-4F0F-961B-63D235FBB8CE}" type="slidenum">
              <a:rPr lang="en-US" smtClean="0"/>
              <a:pPr>
                <a:defRPr/>
              </a:pPr>
              <a:t>‹#›</a:t>
            </a:fld>
            <a:endParaRPr lang="en-US"/>
          </a:p>
        </p:txBody>
      </p:sp>
    </p:spTree>
    <p:extLst>
      <p:ext uri="{BB962C8B-B14F-4D97-AF65-F5344CB8AC3E}">
        <p14:creationId xmlns:p14="http://schemas.microsoft.com/office/powerpoint/2010/main" val="1069714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E1A8C13-121A-4F0F-961B-63D235FBB8CE}" type="slidenum">
              <a:rPr lang="en-US" smtClean="0"/>
              <a:pPr>
                <a:defRPr/>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019950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E1A8C13-121A-4F0F-961B-63D235FBB8CE}" type="slidenum">
              <a:rPr lang="en-US" smtClean="0"/>
              <a:pPr>
                <a:defRPr/>
              </a:pPr>
              <a:t>‹#›</a:t>
            </a:fld>
            <a:endParaRPr lang="en-US"/>
          </a:p>
        </p:txBody>
      </p:sp>
    </p:spTree>
    <p:extLst>
      <p:ext uri="{BB962C8B-B14F-4D97-AF65-F5344CB8AC3E}">
        <p14:creationId xmlns:p14="http://schemas.microsoft.com/office/powerpoint/2010/main" val="2672334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US"/>
          </a:p>
        </p:txBody>
      </p:sp>
      <p:sp>
        <p:nvSpPr>
          <p:cNvPr id="4"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E1A8C13-121A-4F0F-961B-63D235FBB8CE}" type="slidenum">
              <a:rPr lang="en-US" smtClean="0"/>
              <a:pPr>
                <a:defRPr/>
              </a:pPr>
              <a:t>‹#›</a:t>
            </a:fld>
            <a:endParaRPr lang="en-US"/>
          </a:p>
        </p:txBody>
      </p:sp>
    </p:spTree>
    <p:extLst>
      <p:ext uri="{BB962C8B-B14F-4D97-AF65-F5344CB8AC3E}">
        <p14:creationId xmlns:p14="http://schemas.microsoft.com/office/powerpoint/2010/main" val="23346766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US"/>
          </a:p>
        </p:txBody>
      </p:sp>
      <p:sp>
        <p:nvSpPr>
          <p:cNvPr id="4"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E1A8C13-121A-4F0F-961B-63D235FBB8CE}" type="slidenum">
              <a:rPr lang="en-US" smtClean="0"/>
              <a:pPr>
                <a:defRPr/>
              </a:pPr>
              <a:t>‹#›</a:t>
            </a:fld>
            <a:endParaRPr lang="en-US"/>
          </a:p>
        </p:txBody>
      </p:sp>
    </p:spTree>
    <p:extLst>
      <p:ext uri="{BB962C8B-B14F-4D97-AF65-F5344CB8AC3E}">
        <p14:creationId xmlns:p14="http://schemas.microsoft.com/office/powerpoint/2010/main" val="3710867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6B19A8F-9F34-40BC-9032-4ED2B63B61FB}" type="slidenum">
              <a:rPr lang="en-US" smtClean="0"/>
              <a:pPr>
                <a:defRPr/>
              </a:pPr>
              <a:t>‹#›</a:t>
            </a:fld>
            <a:endParaRPr lang="en-US"/>
          </a:p>
        </p:txBody>
      </p:sp>
    </p:spTree>
    <p:extLst>
      <p:ext uri="{BB962C8B-B14F-4D97-AF65-F5344CB8AC3E}">
        <p14:creationId xmlns:p14="http://schemas.microsoft.com/office/powerpoint/2010/main" val="32235480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A91C1FC-7412-49E2-A98F-663C356E026D}" type="slidenum">
              <a:rPr lang="en-US" smtClean="0"/>
              <a:pPr>
                <a:defRPr/>
              </a:pPr>
              <a:t>‹#›</a:t>
            </a:fld>
            <a:endParaRPr lang="en-US"/>
          </a:p>
        </p:txBody>
      </p:sp>
    </p:spTree>
    <p:extLst>
      <p:ext uri="{BB962C8B-B14F-4D97-AF65-F5344CB8AC3E}">
        <p14:creationId xmlns:p14="http://schemas.microsoft.com/office/powerpoint/2010/main" val="1775717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0D9F4AC-ABD4-46D8-B187-9D8D5F2338DF}" type="slidenum">
              <a:rPr lang="en-US" smtClean="0"/>
              <a:pPr>
                <a:defRPr/>
              </a:pPr>
              <a:t>‹#›</a:t>
            </a:fld>
            <a:endParaRPr lang="en-US"/>
          </a:p>
        </p:txBody>
      </p:sp>
    </p:spTree>
    <p:extLst>
      <p:ext uri="{BB962C8B-B14F-4D97-AF65-F5344CB8AC3E}">
        <p14:creationId xmlns:p14="http://schemas.microsoft.com/office/powerpoint/2010/main" val="1149808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1FE422F-F17B-42F8-A3C7-F6869FB71E93}" type="slidenum">
              <a:rPr lang="en-US" smtClean="0"/>
              <a:pPr>
                <a:defRPr/>
              </a:pPr>
              <a:t>‹#›</a:t>
            </a:fld>
            <a:endParaRPr lang="en-US"/>
          </a:p>
        </p:txBody>
      </p:sp>
    </p:spTree>
    <p:extLst>
      <p:ext uri="{BB962C8B-B14F-4D97-AF65-F5344CB8AC3E}">
        <p14:creationId xmlns:p14="http://schemas.microsoft.com/office/powerpoint/2010/main" val="904149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2F21719-C946-4ECA-BEF5-72A990C71124}" type="slidenum">
              <a:rPr lang="en-US" smtClean="0"/>
              <a:pPr>
                <a:defRPr/>
              </a:pPr>
              <a:t>‹#›</a:t>
            </a:fld>
            <a:endParaRPr lang="en-US"/>
          </a:p>
        </p:txBody>
      </p:sp>
    </p:spTree>
    <p:extLst>
      <p:ext uri="{BB962C8B-B14F-4D97-AF65-F5344CB8AC3E}">
        <p14:creationId xmlns:p14="http://schemas.microsoft.com/office/powerpoint/2010/main" val="836792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A1A72FC-1BDE-4D8E-8277-B36FF984B2A9}" type="slidenum">
              <a:rPr lang="en-US" smtClean="0"/>
              <a:pPr>
                <a:defRPr/>
              </a:pPr>
              <a:t>‹#›</a:t>
            </a:fld>
            <a:endParaRPr lang="en-US"/>
          </a:p>
        </p:txBody>
      </p:sp>
    </p:spTree>
    <p:extLst>
      <p:ext uri="{BB962C8B-B14F-4D97-AF65-F5344CB8AC3E}">
        <p14:creationId xmlns:p14="http://schemas.microsoft.com/office/powerpoint/2010/main" val="1736954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pPr>
              <a:defRPr/>
            </a:pPr>
            <a:endParaRPr lang="en-US"/>
          </a:p>
        </p:txBody>
      </p:sp>
      <p:sp>
        <p:nvSpPr>
          <p:cNvPr id="5" name="Footer Placeholder 3"/>
          <p:cNvSpPr>
            <a:spLocks noGrp="1"/>
          </p:cNvSpPr>
          <p:nvPr>
            <p:ph type="ftr" sz="quarter" idx="11"/>
          </p:nvPr>
        </p:nvSpPr>
        <p:spPr/>
        <p:txBody>
          <a:bodyPr/>
          <a:lstStyle/>
          <a:p>
            <a:pPr>
              <a:defRPr/>
            </a:pPr>
            <a:endParaRPr lang="en-US"/>
          </a:p>
        </p:txBody>
      </p:sp>
      <p:sp>
        <p:nvSpPr>
          <p:cNvPr id="6" name="Slide Number Placeholder 4"/>
          <p:cNvSpPr>
            <a:spLocks noGrp="1"/>
          </p:cNvSpPr>
          <p:nvPr>
            <p:ph type="sldNum" sz="quarter" idx="12"/>
          </p:nvPr>
        </p:nvSpPr>
        <p:spPr/>
        <p:txBody>
          <a:bodyPr/>
          <a:lstStyle/>
          <a:p>
            <a:pPr>
              <a:defRPr/>
            </a:pPr>
            <a:fld id="{CCD1F6DC-D06B-42C4-883F-D4693BE8B358}" type="slidenum">
              <a:rPr lang="en-US" smtClean="0"/>
              <a:pPr>
                <a:defRPr/>
              </a:pPr>
              <a:t>‹#›</a:t>
            </a:fld>
            <a:endParaRPr lang="en-US"/>
          </a:p>
        </p:txBody>
      </p:sp>
    </p:spTree>
    <p:extLst>
      <p:ext uri="{BB962C8B-B14F-4D97-AF65-F5344CB8AC3E}">
        <p14:creationId xmlns:p14="http://schemas.microsoft.com/office/powerpoint/2010/main" val="359968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en-US"/>
          </a:p>
        </p:txBody>
      </p:sp>
      <p:sp>
        <p:nvSpPr>
          <p:cNvPr id="5" name="Footer Placeholder 2"/>
          <p:cNvSpPr>
            <a:spLocks noGrp="1"/>
          </p:cNvSpPr>
          <p:nvPr>
            <p:ph type="ftr" sz="quarter" idx="11"/>
          </p:nvPr>
        </p:nvSpPr>
        <p:spPr/>
        <p:txBody>
          <a:bodyPr/>
          <a:lstStyle/>
          <a:p>
            <a:pPr>
              <a:defRPr/>
            </a:pPr>
            <a:endParaRPr lang="en-US"/>
          </a:p>
        </p:txBody>
      </p:sp>
      <p:sp>
        <p:nvSpPr>
          <p:cNvPr id="6" name="Slide Number Placeholder 3"/>
          <p:cNvSpPr>
            <a:spLocks noGrp="1"/>
          </p:cNvSpPr>
          <p:nvPr>
            <p:ph type="sldNum" sz="quarter" idx="12"/>
          </p:nvPr>
        </p:nvSpPr>
        <p:spPr/>
        <p:txBody>
          <a:bodyPr/>
          <a:lstStyle/>
          <a:p>
            <a:pPr>
              <a:defRPr/>
            </a:pPr>
            <a:fld id="{36605AB0-9DB0-4DB4-AE1A-8D60317243B1}" type="slidenum">
              <a:rPr lang="en-US" smtClean="0"/>
              <a:pPr>
                <a:defRPr/>
              </a:pPr>
              <a:t>‹#›</a:t>
            </a:fld>
            <a:endParaRPr lang="en-US"/>
          </a:p>
        </p:txBody>
      </p:sp>
    </p:spTree>
    <p:extLst>
      <p:ext uri="{BB962C8B-B14F-4D97-AF65-F5344CB8AC3E}">
        <p14:creationId xmlns:p14="http://schemas.microsoft.com/office/powerpoint/2010/main" val="3310641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pPr>
              <a:defRPr/>
            </a:pPr>
            <a:endParaRPr lang="en-US"/>
          </a:p>
        </p:txBody>
      </p:sp>
      <p:sp>
        <p:nvSpPr>
          <p:cNvPr id="5" name="Footer Placeholder 5"/>
          <p:cNvSpPr>
            <a:spLocks noGrp="1"/>
          </p:cNvSpPr>
          <p:nvPr>
            <p:ph type="ftr" sz="quarter" idx="11"/>
          </p:nvPr>
        </p:nvSpPr>
        <p:spPr/>
        <p:txBody>
          <a:bodyPr/>
          <a:lstStyle/>
          <a:p>
            <a:pPr>
              <a:defRPr/>
            </a:pPr>
            <a:endParaRPr lang="en-US"/>
          </a:p>
        </p:txBody>
      </p:sp>
      <p:sp>
        <p:nvSpPr>
          <p:cNvPr id="6" name="Slide Number Placeholder 6"/>
          <p:cNvSpPr>
            <a:spLocks noGrp="1"/>
          </p:cNvSpPr>
          <p:nvPr>
            <p:ph type="sldNum" sz="quarter" idx="12"/>
          </p:nvPr>
        </p:nvSpPr>
        <p:spPr/>
        <p:txBody>
          <a:bodyPr/>
          <a:lstStyle/>
          <a:p>
            <a:pPr>
              <a:defRPr/>
            </a:pPr>
            <a:fld id="{CA079F55-1BA4-460B-A015-8049EFD83A64}" type="slidenum">
              <a:rPr lang="en-US" smtClean="0"/>
              <a:pPr>
                <a:defRPr/>
              </a:pPr>
              <a:t>‹#›</a:t>
            </a:fld>
            <a:endParaRPr lang="en-US"/>
          </a:p>
        </p:txBody>
      </p:sp>
    </p:spTree>
    <p:extLst>
      <p:ext uri="{BB962C8B-B14F-4D97-AF65-F5344CB8AC3E}">
        <p14:creationId xmlns:p14="http://schemas.microsoft.com/office/powerpoint/2010/main" val="913237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90FF558-4856-4FA3-89DE-C497C4FA7E11}" type="slidenum">
              <a:rPr lang="en-US" smtClean="0"/>
              <a:pPr>
                <a:defRPr/>
              </a:pPr>
              <a:t>‹#›</a:t>
            </a:fld>
            <a:endParaRPr lang="en-US"/>
          </a:p>
        </p:txBody>
      </p:sp>
    </p:spTree>
    <p:extLst>
      <p:ext uri="{BB962C8B-B14F-4D97-AF65-F5344CB8AC3E}">
        <p14:creationId xmlns:p14="http://schemas.microsoft.com/office/powerpoint/2010/main" val="99622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7E1A8C13-121A-4F0F-961B-63D235FBB8CE}" type="slidenum">
              <a:rPr lang="en-US" smtClean="0"/>
              <a:pPr>
                <a:defRPr/>
              </a:pPr>
              <a:t>‹#›</a:t>
            </a:fld>
            <a:endParaRPr lang="en-US"/>
          </a:p>
        </p:txBody>
      </p:sp>
    </p:spTree>
    <p:extLst>
      <p:ext uri="{BB962C8B-B14F-4D97-AF65-F5344CB8AC3E}">
        <p14:creationId xmlns:p14="http://schemas.microsoft.com/office/powerpoint/2010/main" val="793120650"/>
      </p:ext>
    </p:extLst>
  </p:cSld>
  <p:clrMap bg1="dk1" tx1="lt1" bg2="dk2" tx2="lt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 id="2147483723" r:id="rId14"/>
    <p:sldLayoutId id="2147483724" r:id="rId15"/>
    <p:sldLayoutId id="2147483725" r:id="rId16"/>
    <p:sldLayoutId id="2147483726"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_d-dtYTpdCw"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ytimes.com/video/nyregion/1247463600312/delivering-bad-news.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533400" y="4038600"/>
            <a:ext cx="7981950" cy="1194650"/>
          </a:xfrm>
        </p:spPr>
        <p:txBody>
          <a:bodyPr>
            <a:normAutofit fontScale="90000"/>
          </a:bodyPr>
          <a:lstStyle/>
          <a:p>
            <a:r>
              <a:rPr lang="en-US" sz="4400" b="1" dirty="0" smtClean="0"/>
              <a:t>COM 203: Introduction to Communication</a:t>
            </a:r>
            <a:endParaRPr lang="en-US" sz="4400" b="1" dirty="0"/>
          </a:p>
        </p:txBody>
      </p:sp>
      <p:sp>
        <p:nvSpPr>
          <p:cNvPr id="2" name="Subtitle 1"/>
          <p:cNvSpPr>
            <a:spLocks noGrp="1"/>
          </p:cNvSpPr>
          <p:nvPr>
            <p:ph type="subTitle" idx="1"/>
          </p:nvPr>
        </p:nvSpPr>
        <p:spPr>
          <a:xfrm>
            <a:off x="1657350" y="5486400"/>
            <a:ext cx="6858000" cy="618523"/>
          </a:xfrm>
        </p:spPr>
        <p:txBody>
          <a:bodyPr>
            <a:noAutofit/>
          </a:bodyPr>
          <a:lstStyle/>
          <a:p>
            <a:r>
              <a:rPr lang="en-US" dirty="0" smtClean="0"/>
              <a:t>Week 13, Day 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381000"/>
            <a:ext cx="8229600" cy="1143000"/>
          </a:xfrm>
        </p:spPr>
        <p:txBody>
          <a:bodyPr/>
          <a:lstStyle/>
          <a:p>
            <a:r>
              <a:rPr lang="en-US" dirty="0" smtClean="0"/>
              <a:t>Family and Friends </a:t>
            </a:r>
            <a:endParaRPr lang="en-US" dirty="0"/>
          </a:p>
        </p:txBody>
      </p:sp>
      <p:sp>
        <p:nvSpPr>
          <p:cNvPr id="5" name="Content Placeholder 4"/>
          <p:cNvSpPr>
            <a:spLocks noGrp="1"/>
          </p:cNvSpPr>
          <p:nvPr>
            <p:ph idx="1"/>
          </p:nvPr>
        </p:nvSpPr>
        <p:spPr>
          <a:xfrm>
            <a:off x="426720" y="1295400"/>
            <a:ext cx="8229600" cy="5181600"/>
          </a:xfrm>
        </p:spPr>
        <p:txBody>
          <a:bodyPr>
            <a:normAutofit/>
          </a:bodyPr>
          <a:lstStyle/>
          <a:p>
            <a:pPr marL="0" indent="0" algn="ctr">
              <a:buNone/>
            </a:pPr>
            <a:r>
              <a:rPr lang="en-US" b="1" dirty="0"/>
              <a:t>Two types of health-related communication support provided by family and friends:</a:t>
            </a:r>
          </a:p>
          <a:p>
            <a:endParaRPr lang="en-US" b="1" dirty="0"/>
          </a:p>
          <a:p>
            <a:r>
              <a:rPr lang="en-US" dirty="0"/>
              <a:t> </a:t>
            </a:r>
            <a:r>
              <a:rPr lang="en-US" b="1" dirty="0"/>
              <a:t>Action-facilitating </a:t>
            </a:r>
            <a:r>
              <a:rPr lang="en-US" b="1" dirty="0" smtClean="0"/>
              <a:t>support</a:t>
            </a:r>
          </a:p>
          <a:p>
            <a:pPr lvl="1"/>
            <a:r>
              <a:rPr lang="en-US" dirty="0" smtClean="0"/>
              <a:t>When </a:t>
            </a:r>
            <a:r>
              <a:rPr lang="en-US" dirty="0"/>
              <a:t>people give information, like looking up and passing on online treatment </a:t>
            </a:r>
            <a:r>
              <a:rPr lang="en-US" dirty="0" smtClean="0"/>
              <a:t>information</a:t>
            </a:r>
          </a:p>
          <a:p>
            <a:pPr lvl="1"/>
            <a:r>
              <a:rPr lang="en-US" dirty="0"/>
              <a:t>P</a:t>
            </a:r>
            <a:r>
              <a:rPr lang="en-US" dirty="0" smtClean="0"/>
              <a:t>hysically </a:t>
            </a:r>
            <a:r>
              <a:rPr lang="en-US" dirty="0"/>
              <a:t>assist someone in need, like providing transportation, helping with medicines, or doing the chores.</a:t>
            </a:r>
          </a:p>
          <a:p>
            <a:endParaRPr lang="en-US" dirty="0"/>
          </a:p>
          <a:p>
            <a:r>
              <a:rPr lang="en-US" b="1" dirty="0"/>
              <a:t>Nurturing </a:t>
            </a:r>
            <a:r>
              <a:rPr lang="en-US" b="1" dirty="0" smtClean="0"/>
              <a:t>support</a:t>
            </a:r>
            <a:endParaRPr lang="en-US" dirty="0"/>
          </a:p>
          <a:p>
            <a:pPr lvl="1"/>
            <a:r>
              <a:rPr lang="en-US" dirty="0"/>
              <a:t>I</a:t>
            </a:r>
            <a:r>
              <a:rPr lang="en-US" dirty="0" smtClean="0"/>
              <a:t>nvolves </a:t>
            </a:r>
            <a:r>
              <a:rPr lang="en-US" dirty="0"/>
              <a:t>helping others feel better about themselves and their </a:t>
            </a:r>
            <a:r>
              <a:rPr lang="en-US" dirty="0" smtClean="0"/>
              <a:t>situation</a:t>
            </a:r>
            <a:r>
              <a:rPr lang="en-US" dirty="0"/>
              <a:t>.</a:t>
            </a:r>
          </a:p>
        </p:txBody>
      </p:sp>
    </p:spTree>
    <p:extLst>
      <p:ext uri="{BB962C8B-B14F-4D97-AF65-F5344CB8AC3E}">
        <p14:creationId xmlns:p14="http://schemas.microsoft.com/office/powerpoint/2010/main" val="38636032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t>Types of Support</a:t>
            </a:r>
          </a:p>
        </p:txBody>
      </p:sp>
      <p:sp>
        <p:nvSpPr>
          <p:cNvPr id="15363" name="Content Placeholder 2"/>
          <p:cNvSpPr>
            <a:spLocks noGrp="1"/>
          </p:cNvSpPr>
          <p:nvPr>
            <p:ph idx="1"/>
          </p:nvPr>
        </p:nvSpPr>
        <p:spPr>
          <a:xfrm>
            <a:off x="762000" y="1600200"/>
            <a:ext cx="7696200" cy="4195481"/>
          </a:xfrm>
        </p:spPr>
        <p:txBody>
          <a:bodyPr>
            <a:normAutofit fontScale="85000" lnSpcReduction="20000"/>
          </a:bodyPr>
          <a:lstStyle/>
          <a:p>
            <a:pPr eaLnBrk="1" hangingPunct="1">
              <a:lnSpc>
                <a:spcPct val="80000"/>
              </a:lnSpc>
            </a:pPr>
            <a:r>
              <a:rPr lang="en-US" sz="2700" dirty="0"/>
              <a:t>Forms of support that individuals seek from others:</a:t>
            </a:r>
          </a:p>
          <a:p>
            <a:pPr lvl="1" eaLnBrk="1" hangingPunct="1">
              <a:lnSpc>
                <a:spcPct val="80000"/>
              </a:lnSpc>
            </a:pPr>
            <a:r>
              <a:rPr lang="en-US" sz="2400" u="sng" dirty="0"/>
              <a:t>Instrumental</a:t>
            </a:r>
            <a:r>
              <a:rPr lang="en-US" sz="2400" dirty="0"/>
              <a:t>: tangible types of assistance</a:t>
            </a:r>
          </a:p>
          <a:p>
            <a:pPr lvl="2" eaLnBrk="1" hangingPunct="1">
              <a:lnSpc>
                <a:spcPct val="80000"/>
              </a:lnSpc>
            </a:pPr>
            <a:r>
              <a:rPr lang="en-US" sz="2100" dirty="0"/>
              <a:t>Example: Driving someone to the airport</a:t>
            </a:r>
          </a:p>
          <a:p>
            <a:pPr lvl="2" eaLnBrk="1" hangingPunct="1">
              <a:lnSpc>
                <a:spcPct val="80000"/>
              </a:lnSpc>
              <a:buFont typeface="Wingdings" pitchFamily="2" charset="2"/>
              <a:buNone/>
            </a:pPr>
            <a:endParaRPr lang="en-US" sz="2100" dirty="0"/>
          </a:p>
          <a:p>
            <a:pPr lvl="1" eaLnBrk="1" hangingPunct="1">
              <a:lnSpc>
                <a:spcPct val="80000"/>
              </a:lnSpc>
            </a:pPr>
            <a:r>
              <a:rPr lang="en-US" sz="2400" u="sng" dirty="0"/>
              <a:t>Emotional</a:t>
            </a:r>
            <a:r>
              <a:rPr lang="en-US" sz="2400" dirty="0"/>
              <a:t>: Listening to troubles, “being there”</a:t>
            </a:r>
          </a:p>
          <a:p>
            <a:pPr lvl="2" eaLnBrk="1" hangingPunct="1">
              <a:lnSpc>
                <a:spcPct val="80000"/>
              </a:lnSpc>
            </a:pPr>
            <a:r>
              <a:rPr lang="en-US" sz="2100" dirty="0"/>
              <a:t>Example:  Hugs, empathy</a:t>
            </a:r>
          </a:p>
          <a:p>
            <a:pPr lvl="2" eaLnBrk="1" hangingPunct="1">
              <a:lnSpc>
                <a:spcPct val="80000"/>
              </a:lnSpc>
              <a:buFont typeface="Wingdings" pitchFamily="2" charset="2"/>
              <a:buNone/>
            </a:pPr>
            <a:endParaRPr lang="en-US" sz="2100" dirty="0"/>
          </a:p>
          <a:p>
            <a:pPr lvl="1" eaLnBrk="1" hangingPunct="1">
              <a:lnSpc>
                <a:spcPct val="80000"/>
              </a:lnSpc>
            </a:pPr>
            <a:r>
              <a:rPr lang="en-US" sz="2400" u="sng" dirty="0"/>
              <a:t>Esteem/Appraisal</a:t>
            </a:r>
            <a:r>
              <a:rPr lang="en-US" sz="2400" dirty="0"/>
              <a:t>: Legitimizing problems, </a:t>
            </a:r>
            <a:r>
              <a:rPr lang="en-US" sz="2400" dirty="0" smtClean="0"/>
              <a:t>express</a:t>
            </a:r>
          </a:p>
          <a:p>
            <a:pPr marL="457207" lvl="1" indent="0" eaLnBrk="1" hangingPunct="1">
              <a:lnSpc>
                <a:spcPct val="80000"/>
              </a:lnSpc>
              <a:buNone/>
            </a:pPr>
            <a:r>
              <a:rPr lang="en-US" sz="2400" dirty="0" smtClean="0"/>
              <a:t> </a:t>
            </a:r>
            <a:r>
              <a:rPr lang="en-US" sz="2400" dirty="0"/>
              <a:t>confidence</a:t>
            </a:r>
          </a:p>
          <a:p>
            <a:pPr lvl="2" eaLnBrk="1" hangingPunct="1">
              <a:lnSpc>
                <a:spcPct val="80000"/>
              </a:lnSpc>
            </a:pPr>
            <a:r>
              <a:rPr lang="en-US" sz="2100" dirty="0"/>
              <a:t>Example: “You can do this!”</a:t>
            </a:r>
          </a:p>
          <a:p>
            <a:pPr lvl="2" eaLnBrk="1" hangingPunct="1">
              <a:lnSpc>
                <a:spcPct val="80000"/>
              </a:lnSpc>
              <a:buFont typeface="Wingdings" pitchFamily="2" charset="2"/>
              <a:buNone/>
            </a:pPr>
            <a:endParaRPr lang="en-US" sz="2100" dirty="0"/>
          </a:p>
          <a:p>
            <a:pPr lvl="1" eaLnBrk="1" hangingPunct="1">
              <a:lnSpc>
                <a:spcPct val="80000"/>
              </a:lnSpc>
            </a:pPr>
            <a:r>
              <a:rPr lang="en-US" sz="2400" u="sng" dirty="0"/>
              <a:t>Informational</a:t>
            </a:r>
            <a:r>
              <a:rPr lang="en-US" sz="2400" dirty="0"/>
              <a:t>: Providing information</a:t>
            </a:r>
          </a:p>
          <a:p>
            <a:pPr lvl="2" eaLnBrk="1" hangingPunct="1">
              <a:lnSpc>
                <a:spcPct val="80000"/>
              </a:lnSpc>
            </a:pPr>
            <a:r>
              <a:rPr lang="en-US" sz="2100" dirty="0"/>
              <a:t>Example: Cancer support website</a:t>
            </a:r>
          </a:p>
          <a:p>
            <a:pPr lvl="1" eaLnBrk="1" hangingPunct="1">
              <a:lnSpc>
                <a:spcPct val="80000"/>
              </a:lnSpc>
              <a:buFont typeface="Wingdings 2" pitchFamily="18" charset="2"/>
              <a:buNone/>
            </a:pPr>
            <a:endParaRPr lang="en-US" sz="2400" dirty="0"/>
          </a:p>
        </p:txBody>
      </p:sp>
    </p:spTree>
    <p:extLst>
      <p:ext uri="{BB962C8B-B14F-4D97-AF65-F5344CB8AC3E}">
        <p14:creationId xmlns:p14="http://schemas.microsoft.com/office/powerpoint/2010/main" val="866627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Support</a:t>
            </a:r>
          </a:p>
        </p:txBody>
      </p:sp>
      <p:sp>
        <p:nvSpPr>
          <p:cNvPr id="3" name="Content Placeholder 2"/>
          <p:cNvSpPr>
            <a:spLocks noGrp="1"/>
          </p:cNvSpPr>
          <p:nvPr>
            <p:ph idx="1"/>
          </p:nvPr>
        </p:nvSpPr>
        <p:spPr>
          <a:xfrm>
            <a:off x="828436" y="1600200"/>
            <a:ext cx="6711654" cy="4195481"/>
          </a:xfrm>
        </p:spPr>
        <p:txBody>
          <a:bodyPr/>
          <a:lstStyle/>
          <a:p>
            <a:r>
              <a:rPr lang="en-US" u="sng" dirty="0"/>
              <a:t>Enacted Support </a:t>
            </a:r>
            <a:r>
              <a:rPr lang="en-US" dirty="0"/>
              <a:t>– communication can facilitate beneficial outcomes when facing stress (e.g., advice)</a:t>
            </a:r>
          </a:p>
          <a:p>
            <a:endParaRPr lang="en-US" dirty="0"/>
          </a:p>
          <a:p>
            <a:r>
              <a:rPr lang="en-US" u="sng" dirty="0"/>
              <a:t>Companionship</a:t>
            </a:r>
            <a:r>
              <a:rPr lang="en-US" dirty="0"/>
              <a:t> – elevate moods, enjoyment, not a “social obligation”</a:t>
            </a:r>
          </a:p>
          <a:p>
            <a:endParaRPr lang="en-US" dirty="0"/>
          </a:p>
          <a:p>
            <a:r>
              <a:rPr lang="en-US" u="sng" dirty="0"/>
              <a:t>Proactive vs. reactive</a:t>
            </a:r>
            <a:r>
              <a:rPr lang="en-US" dirty="0"/>
              <a:t> social support – thinking ahead vs. reacting to news</a:t>
            </a:r>
          </a:p>
        </p:txBody>
      </p:sp>
    </p:spTree>
    <p:extLst>
      <p:ext uri="{BB962C8B-B14F-4D97-AF65-F5344CB8AC3E}">
        <p14:creationId xmlns:p14="http://schemas.microsoft.com/office/powerpoint/2010/main" val="411597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a:t>Support and Coping</a:t>
            </a:r>
          </a:p>
        </p:txBody>
      </p:sp>
      <p:sp>
        <p:nvSpPr>
          <p:cNvPr id="18435" name="Content Placeholder 2"/>
          <p:cNvSpPr>
            <a:spLocks noGrp="1"/>
          </p:cNvSpPr>
          <p:nvPr>
            <p:ph idx="1"/>
          </p:nvPr>
        </p:nvSpPr>
        <p:spPr/>
        <p:txBody>
          <a:bodyPr/>
          <a:lstStyle/>
          <a:p>
            <a:pPr eaLnBrk="1" hangingPunct="1"/>
            <a:r>
              <a:rPr lang="en-US" dirty="0"/>
              <a:t>Types of coping:</a:t>
            </a:r>
          </a:p>
          <a:p>
            <a:pPr lvl="1" eaLnBrk="1" hangingPunct="1"/>
            <a:r>
              <a:rPr lang="en-US" u="sng" dirty="0"/>
              <a:t>Problem focused coping</a:t>
            </a:r>
            <a:r>
              <a:rPr lang="en-US" dirty="0"/>
              <a:t>: remedying a threatening or harmful situation</a:t>
            </a:r>
          </a:p>
          <a:p>
            <a:pPr lvl="1" eaLnBrk="1" hangingPunct="1">
              <a:buFont typeface="Wingdings 2" pitchFamily="18" charset="2"/>
              <a:buNone/>
            </a:pPr>
            <a:endParaRPr lang="en-US" dirty="0"/>
          </a:p>
          <a:p>
            <a:pPr lvl="1" eaLnBrk="1" hangingPunct="1"/>
            <a:r>
              <a:rPr lang="en-US" u="sng" dirty="0"/>
              <a:t>Emotional focused coping</a:t>
            </a:r>
            <a:r>
              <a:rPr lang="en-US" dirty="0"/>
              <a:t>: venting frustrations or emotional response</a:t>
            </a:r>
          </a:p>
          <a:p>
            <a:pPr lvl="2" eaLnBrk="1" hangingPunct="1">
              <a:buFont typeface="Wingdings" pitchFamily="2" charset="2"/>
              <a:buNone/>
            </a:pPr>
            <a:endParaRPr lang="en-US" dirty="0"/>
          </a:p>
          <a:p>
            <a:pPr lvl="1" eaLnBrk="1" hangingPunct="1"/>
            <a:r>
              <a:rPr lang="en-US" u="sng" dirty="0"/>
              <a:t>Avoidance focused coping</a:t>
            </a:r>
            <a:r>
              <a:rPr lang="en-US" dirty="0"/>
              <a:t>: attempt to disengage mentally</a:t>
            </a:r>
          </a:p>
          <a:p>
            <a:pPr lvl="2" eaLnBrk="1" hangingPunct="1">
              <a:buFont typeface="Wingdings" pitchFamily="2" charset="2"/>
              <a:buNone/>
            </a:pPr>
            <a:endParaRPr lang="en-US" dirty="0"/>
          </a:p>
        </p:txBody>
      </p:sp>
    </p:spTree>
    <p:extLst>
      <p:ext uri="{BB962C8B-B14F-4D97-AF65-F5344CB8AC3E}">
        <p14:creationId xmlns:p14="http://schemas.microsoft.com/office/powerpoint/2010/main" val="212558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1143000"/>
          </a:xfrm>
        </p:spPr>
        <p:txBody>
          <a:bodyPr/>
          <a:lstStyle/>
          <a:p>
            <a:r>
              <a:rPr lang="en-US" dirty="0" smtClean="0"/>
              <a:t>Support Groups</a:t>
            </a:r>
            <a:endParaRPr lang="en-US" dirty="0"/>
          </a:p>
        </p:txBody>
      </p:sp>
      <p:sp>
        <p:nvSpPr>
          <p:cNvPr id="5" name="Content Placeholder 4"/>
          <p:cNvSpPr>
            <a:spLocks noGrp="1"/>
          </p:cNvSpPr>
          <p:nvPr>
            <p:ph idx="1"/>
          </p:nvPr>
        </p:nvSpPr>
        <p:spPr>
          <a:xfrm>
            <a:off x="457200" y="1600200"/>
            <a:ext cx="7315200" cy="4418887"/>
          </a:xfrm>
        </p:spPr>
        <p:txBody>
          <a:bodyPr>
            <a:normAutofit/>
          </a:bodyPr>
          <a:lstStyle/>
          <a:p>
            <a:r>
              <a:rPr lang="en-US" u="sng" dirty="0"/>
              <a:t>Definition</a:t>
            </a:r>
            <a:r>
              <a:rPr lang="en-US" dirty="0"/>
              <a:t>: A collection of individuals who are gathered due to a common interest (or health concern)</a:t>
            </a:r>
          </a:p>
          <a:p>
            <a:pPr marL="0" indent="0">
              <a:buNone/>
            </a:pPr>
            <a:endParaRPr lang="en-US" dirty="0" smtClean="0"/>
          </a:p>
          <a:p>
            <a:pPr lvl="1"/>
            <a:r>
              <a:rPr lang="en-US" dirty="0" smtClean="0"/>
              <a:t>opportunity </a:t>
            </a:r>
            <a:r>
              <a:rPr lang="en-US" dirty="0"/>
              <a:t>to see others like themselves in person and hear them </a:t>
            </a:r>
            <a:r>
              <a:rPr lang="en-US" dirty="0" smtClean="0"/>
              <a:t>talk</a:t>
            </a:r>
          </a:p>
          <a:p>
            <a:pPr lvl="1"/>
            <a:r>
              <a:rPr lang="en-US" dirty="0" smtClean="0"/>
              <a:t>access </a:t>
            </a:r>
            <a:r>
              <a:rPr lang="en-US" dirty="0"/>
              <a:t>to touching or other nonverbal </a:t>
            </a:r>
            <a:r>
              <a:rPr lang="en-US" dirty="0" smtClean="0"/>
              <a:t>support</a:t>
            </a:r>
          </a:p>
          <a:p>
            <a:pPr lvl="1"/>
            <a:r>
              <a:rPr lang="en-US" dirty="0" smtClean="0"/>
              <a:t>opportunities </a:t>
            </a:r>
            <a:r>
              <a:rPr lang="en-US" dirty="0"/>
              <a:t>for informal social </a:t>
            </a:r>
            <a:r>
              <a:rPr lang="en-US" dirty="0" smtClean="0"/>
              <a:t>time</a:t>
            </a:r>
          </a:p>
          <a:p>
            <a:pPr lvl="1"/>
            <a:r>
              <a:rPr lang="en-US" dirty="0" smtClean="0"/>
              <a:t>finding </a:t>
            </a:r>
            <a:r>
              <a:rPr lang="en-US" dirty="0"/>
              <a:t>others to connect with socially outside of group or for extra support. </a:t>
            </a:r>
            <a:endParaRPr lang="en-US" dirty="0" smtClean="0"/>
          </a:p>
          <a:p>
            <a:pPr marL="0" indent="0" algn="ctr">
              <a:buNone/>
            </a:pPr>
            <a:endParaRPr lang="en-US" dirty="0" smtClean="0"/>
          </a:p>
          <a:p>
            <a:pPr marL="0" indent="0" algn="ctr">
              <a:buNone/>
            </a:pPr>
            <a:endParaRPr lang="en-US" dirty="0"/>
          </a:p>
        </p:txBody>
      </p:sp>
      <p:pic>
        <p:nvPicPr>
          <p:cNvPr id="6" name="Picture 2" descr="C:\Users\subaran\Dropbox\Camera Uploads\2015-07-01 10.29.30.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410200" y="4800600"/>
            <a:ext cx="2767013" cy="1844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98285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dirty="0" smtClean="0"/>
              <a:t>Support Groups</a:t>
            </a:r>
            <a:endParaRPr lang="en-US" dirty="0"/>
          </a:p>
        </p:txBody>
      </p:sp>
      <p:sp>
        <p:nvSpPr>
          <p:cNvPr id="12291" name="Content Placeholder 2"/>
          <p:cNvSpPr>
            <a:spLocks noGrp="1"/>
          </p:cNvSpPr>
          <p:nvPr>
            <p:ph sz="half" idx="1"/>
          </p:nvPr>
        </p:nvSpPr>
        <p:spPr>
          <a:xfrm>
            <a:off x="714287" y="1295400"/>
            <a:ext cx="3298113" cy="4195763"/>
          </a:xfrm>
        </p:spPr>
        <p:txBody>
          <a:bodyPr>
            <a:normAutofit/>
          </a:bodyPr>
          <a:lstStyle/>
          <a:p>
            <a:pPr eaLnBrk="1" hangingPunct="1">
              <a:lnSpc>
                <a:spcPct val="80000"/>
              </a:lnSpc>
              <a:buFont typeface="Wingdings" pitchFamily="2" charset="2"/>
              <a:buNone/>
            </a:pPr>
            <a:endParaRPr lang="en-US" sz="2500" dirty="0"/>
          </a:p>
          <a:p>
            <a:pPr eaLnBrk="1" hangingPunct="1">
              <a:lnSpc>
                <a:spcPct val="80000"/>
              </a:lnSpc>
            </a:pPr>
            <a:r>
              <a:rPr lang="en-US" sz="2500" dirty="0"/>
              <a:t>Support groups very greatly on a number of levels:</a:t>
            </a:r>
          </a:p>
          <a:p>
            <a:pPr lvl="1" eaLnBrk="1" hangingPunct="1">
              <a:lnSpc>
                <a:spcPct val="80000"/>
              </a:lnSpc>
            </a:pPr>
            <a:r>
              <a:rPr lang="en-US" sz="2200" dirty="0"/>
              <a:t>Affiliation</a:t>
            </a:r>
          </a:p>
          <a:p>
            <a:pPr lvl="1" eaLnBrk="1" hangingPunct="1">
              <a:lnSpc>
                <a:spcPct val="80000"/>
              </a:lnSpc>
            </a:pPr>
            <a:r>
              <a:rPr lang="en-US" sz="2200" dirty="0"/>
              <a:t>Format</a:t>
            </a:r>
          </a:p>
          <a:p>
            <a:pPr lvl="1" eaLnBrk="1" hangingPunct="1">
              <a:lnSpc>
                <a:spcPct val="80000"/>
              </a:lnSpc>
            </a:pPr>
            <a:r>
              <a:rPr lang="en-US" sz="2200" dirty="0"/>
              <a:t>Facilitation</a:t>
            </a:r>
          </a:p>
          <a:p>
            <a:pPr lvl="1" eaLnBrk="1" hangingPunct="1">
              <a:lnSpc>
                <a:spcPct val="80000"/>
              </a:lnSpc>
            </a:pPr>
            <a:r>
              <a:rPr lang="en-US" sz="2200" dirty="0"/>
              <a:t>Focus</a:t>
            </a:r>
          </a:p>
          <a:p>
            <a:pPr lvl="1" eaLnBrk="1" hangingPunct="1">
              <a:lnSpc>
                <a:spcPct val="80000"/>
              </a:lnSpc>
            </a:pPr>
            <a:endParaRPr lang="en-US" sz="2200" dirty="0"/>
          </a:p>
          <a:p>
            <a:pPr lvl="1" eaLnBrk="1" hangingPunct="1">
              <a:lnSpc>
                <a:spcPct val="80000"/>
              </a:lnSpc>
              <a:buFont typeface="Wingdings 2" pitchFamily="18" charset="2"/>
              <a:buNone/>
            </a:pPr>
            <a:endParaRPr lang="en-US" sz="2200" dirty="0"/>
          </a:p>
        </p:txBody>
      </p:sp>
      <p:pic>
        <p:nvPicPr>
          <p:cNvPr id="12292" name="Picture 2"/>
          <p:cNvPicPr>
            <a:picLocks noGrp="1" noChangeAspect="1" noChangeArrowheads="1"/>
          </p:cNvPicPr>
          <p:nvPr>
            <p:ph sz="half" idx="2"/>
          </p:nvPr>
        </p:nvPicPr>
        <p:blipFill>
          <a:blip r:embed="rId3" cstate="print"/>
          <a:srcRect/>
          <a:stretch>
            <a:fillRect/>
          </a:stretch>
        </p:blipFill>
        <p:spPr>
          <a:xfrm>
            <a:off x="4883150" y="1752600"/>
            <a:ext cx="3810000" cy="3603625"/>
          </a:xfrm>
          <a:noFill/>
        </p:spPr>
      </p:pic>
    </p:spTree>
    <p:extLst>
      <p:ext uri="{BB962C8B-B14F-4D97-AF65-F5344CB8AC3E}">
        <p14:creationId xmlns:p14="http://schemas.microsoft.com/office/powerpoint/2010/main" val="1958868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t>Types of Comforting Messages</a:t>
            </a:r>
          </a:p>
        </p:txBody>
      </p:sp>
      <p:sp>
        <p:nvSpPr>
          <p:cNvPr id="24579" name="Content Placeholder 2"/>
          <p:cNvSpPr>
            <a:spLocks noGrp="1"/>
          </p:cNvSpPr>
          <p:nvPr>
            <p:ph idx="1"/>
          </p:nvPr>
        </p:nvSpPr>
        <p:spPr/>
        <p:txBody>
          <a:bodyPr/>
          <a:lstStyle/>
          <a:p>
            <a:pPr eaLnBrk="1" hangingPunct="1"/>
            <a:r>
              <a:rPr lang="en-US"/>
              <a:t>Cognitive Complexity</a:t>
            </a:r>
          </a:p>
          <a:p>
            <a:pPr lvl="1" eaLnBrk="1" hangingPunct="1"/>
            <a:r>
              <a:rPr lang="en-US"/>
              <a:t>Intelligence</a:t>
            </a:r>
          </a:p>
          <a:p>
            <a:pPr lvl="1" eaLnBrk="1" hangingPunct="1"/>
            <a:r>
              <a:rPr lang="en-US"/>
              <a:t>Experience</a:t>
            </a:r>
          </a:p>
          <a:p>
            <a:pPr lvl="1" eaLnBrk="1" hangingPunct="1"/>
            <a:r>
              <a:rPr lang="en-US"/>
              <a:t>Interactive ability</a:t>
            </a:r>
          </a:p>
          <a:p>
            <a:pPr lvl="1" eaLnBrk="1" hangingPunct="1">
              <a:buFont typeface="Wingdings 2" pitchFamily="18" charset="2"/>
              <a:buNone/>
            </a:pPr>
            <a:endParaRPr lang="en-US"/>
          </a:p>
          <a:p>
            <a:pPr eaLnBrk="1" hangingPunct="1"/>
            <a:r>
              <a:rPr lang="en-US"/>
              <a:t>Person centeredness</a:t>
            </a:r>
          </a:p>
          <a:p>
            <a:pPr lvl="1" eaLnBrk="1" hangingPunct="1"/>
            <a:r>
              <a:rPr lang="en-US"/>
              <a:t>Low person centered messages (LPC)</a:t>
            </a:r>
          </a:p>
          <a:p>
            <a:pPr lvl="1" eaLnBrk="1" hangingPunct="1"/>
            <a:r>
              <a:rPr lang="en-US"/>
              <a:t>Medium person centered messages (MPC)</a:t>
            </a:r>
          </a:p>
          <a:p>
            <a:pPr lvl="1" eaLnBrk="1" hangingPunct="1"/>
            <a:r>
              <a:rPr lang="en-US"/>
              <a:t>High person centered messages (HPC)</a:t>
            </a:r>
          </a:p>
          <a:p>
            <a:pPr eaLnBrk="1" hangingPunct="1">
              <a:buFont typeface="Wingdings" pitchFamily="2" charset="2"/>
              <a:buNone/>
            </a:pPr>
            <a:endParaRPr lang="en-US"/>
          </a:p>
        </p:txBody>
      </p:sp>
    </p:spTree>
    <p:extLst>
      <p:ext uri="{BB962C8B-B14F-4D97-AF65-F5344CB8AC3E}">
        <p14:creationId xmlns:p14="http://schemas.microsoft.com/office/powerpoint/2010/main" val="4016125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Examples of Support Messages </a:t>
            </a:r>
          </a:p>
        </p:txBody>
      </p:sp>
      <p:sp>
        <p:nvSpPr>
          <p:cNvPr id="3" name="Content Placeholder 2"/>
          <p:cNvSpPr>
            <a:spLocks noGrp="1"/>
          </p:cNvSpPr>
          <p:nvPr>
            <p:ph idx="1"/>
          </p:nvPr>
        </p:nvSpPr>
        <p:spPr/>
        <p:txBody>
          <a:bodyPr/>
          <a:lstStyle/>
          <a:p>
            <a:pPr>
              <a:lnSpc>
                <a:spcPct val="90000"/>
              </a:lnSpc>
              <a:defRPr/>
            </a:pPr>
            <a:r>
              <a:rPr lang="en-US" b="1" dirty="0"/>
              <a:t>Highly Person-centered messages:</a:t>
            </a:r>
            <a:endParaRPr lang="en-US" dirty="0"/>
          </a:p>
          <a:p>
            <a:pPr>
              <a:lnSpc>
                <a:spcPct val="90000"/>
              </a:lnSpc>
              <a:buFont typeface="Wingdings" pitchFamily="2" charset="2"/>
              <a:buNone/>
              <a:defRPr/>
            </a:pPr>
            <a:r>
              <a:rPr lang="en-US" dirty="0"/>
              <a:t>	acknowledge, elaborate on, and validate the feelings and concerns of the distressed person are especially comforting.</a:t>
            </a:r>
          </a:p>
          <a:p>
            <a:pPr>
              <a:defRPr/>
            </a:pPr>
            <a:endParaRPr lang="en-US" dirty="0"/>
          </a:p>
        </p:txBody>
      </p:sp>
    </p:spTree>
    <p:extLst>
      <p:ext uri="{BB962C8B-B14F-4D97-AF65-F5344CB8AC3E}">
        <p14:creationId xmlns:p14="http://schemas.microsoft.com/office/powerpoint/2010/main" val="2878030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dirty="0"/>
              <a:t>Examples of Support Messages (cont).</a:t>
            </a:r>
          </a:p>
        </p:txBody>
      </p:sp>
      <p:sp>
        <p:nvSpPr>
          <p:cNvPr id="3" name="Content Placeholder 2"/>
          <p:cNvSpPr>
            <a:spLocks noGrp="1"/>
          </p:cNvSpPr>
          <p:nvPr>
            <p:ph idx="1"/>
          </p:nvPr>
        </p:nvSpPr>
        <p:spPr/>
        <p:txBody>
          <a:bodyPr>
            <a:normAutofit/>
          </a:bodyPr>
          <a:lstStyle/>
          <a:p>
            <a:pPr>
              <a:defRPr/>
            </a:pPr>
            <a:r>
              <a:rPr lang="en-US" b="1" dirty="0"/>
              <a:t>Moderately person-centered messages:</a:t>
            </a:r>
          </a:p>
          <a:p>
            <a:pPr>
              <a:buFont typeface="Wingdings" pitchFamily="2" charset="2"/>
              <a:buNone/>
              <a:defRPr/>
            </a:pPr>
            <a:r>
              <a:rPr lang="en-US" dirty="0"/>
              <a:t>	acknowledge the distressed person’s feelings, but they do not help the distressed person contextualize or elaborate on his or her feelings.</a:t>
            </a:r>
          </a:p>
          <a:p>
            <a:pPr>
              <a:defRPr/>
            </a:pPr>
            <a:endParaRPr lang="en-US" dirty="0"/>
          </a:p>
          <a:p>
            <a:pPr marL="366713" lvl="1" indent="0">
              <a:buNone/>
              <a:defRPr/>
            </a:pPr>
            <a:endParaRPr lang="en-US" dirty="0"/>
          </a:p>
          <a:p>
            <a:pPr marL="342900" lvl="1" indent="-342900">
              <a:buClr>
                <a:schemeClr val="hlink"/>
              </a:buClr>
              <a:buSzPct val="70000"/>
              <a:buFontTx/>
              <a:buNone/>
              <a:defRPr/>
            </a:pPr>
            <a:endParaRPr lang="en-US" dirty="0"/>
          </a:p>
          <a:p>
            <a:pPr>
              <a:buFont typeface="Wingdings" pitchFamily="2" charset="2"/>
              <a:buNone/>
              <a:defRPr/>
            </a:pPr>
            <a:endParaRPr lang="en-US" dirty="0"/>
          </a:p>
          <a:p>
            <a:pPr>
              <a:buFont typeface="Wingdings" pitchFamily="2" charset="2"/>
              <a:buNone/>
              <a:defRPr/>
            </a:pPr>
            <a:r>
              <a:rPr lang="en-US" dirty="0"/>
              <a:t>		</a:t>
            </a:r>
          </a:p>
        </p:txBody>
      </p:sp>
    </p:spTree>
    <p:extLst>
      <p:ext uri="{BB962C8B-B14F-4D97-AF65-F5344CB8AC3E}">
        <p14:creationId xmlns:p14="http://schemas.microsoft.com/office/powerpoint/2010/main" val="3100845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dirty="0"/>
              <a:t>Examples of Support Messages (cont.)</a:t>
            </a:r>
          </a:p>
        </p:txBody>
      </p:sp>
      <p:sp>
        <p:nvSpPr>
          <p:cNvPr id="3" name="Content Placeholder 2"/>
          <p:cNvSpPr>
            <a:spLocks noGrp="1"/>
          </p:cNvSpPr>
          <p:nvPr>
            <p:ph idx="1"/>
          </p:nvPr>
        </p:nvSpPr>
        <p:spPr/>
        <p:txBody>
          <a:bodyPr/>
          <a:lstStyle/>
          <a:p>
            <a:pPr>
              <a:lnSpc>
                <a:spcPct val="90000"/>
              </a:lnSpc>
              <a:defRPr/>
            </a:pPr>
            <a:r>
              <a:rPr lang="en-US" b="1" dirty="0"/>
              <a:t>Low person-centeredness messages:</a:t>
            </a:r>
          </a:p>
          <a:p>
            <a:pPr>
              <a:lnSpc>
                <a:spcPct val="90000"/>
              </a:lnSpc>
              <a:buFont typeface="Wingdings" pitchFamily="2" charset="2"/>
              <a:buNone/>
              <a:defRPr/>
            </a:pPr>
            <a:r>
              <a:rPr lang="en-US" dirty="0"/>
              <a:t>	implicitly or explicitly deny the legitimacy of the distressed person’s feelings. </a:t>
            </a:r>
          </a:p>
          <a:p>
            <a:pPr>
              <a:defRPr/>
            </a:pPr>
            <a:endParaRPr lang="en-US" dirty="0" smtClean="0"/>
          </a:p>
          <a:p>
            <a:pPr>
              <a:defRPr/>
            </a:pPr>
            <a:endParaRPr lang="en-US" dirty="0"/>
          </a:p>
          <a:p>
            <a:pPr marL="0" indent="0">
              <a:lnSpc>
                <a:spcPct val="90000"/>
              </a:lnSpc>
              <a:buNone/>
              <a:defRPr/>
            </a:pPr>
            <a:endParaRPr lang="en-US" dirty="0"/>
          </a:p>
        </p:txBody>
      </p:sp>
    </p:spTree>
    <p:extLst>
      <p:ext uri="{BB962C8B-B14F-4D97-AF65-F5344CB8AC3E}">
        <p14:creationId xmlns:p14="http://schemas.microsoft.com/office/powerpoint/2010/main" val="898496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Discuss what is health communication, patient-provider communication, social support</a:t>
            </a:r>
          </a:p>
          <a:p>
            <a:endParaRPr lang="en-US" dirty="0"/>
          </a:p>
          <a:p>
            <a:pPr marL="0" indent="0">
              <a:buNone/>
            </a:pPr>
            <a:r>
              <a:rPr lang="en-US" b="1" u="sng" dirty="0"/>
              <a:t>Reminders</a:t>
            </a:r>
            <a:r>
              <a:rPr lang="en-US" b="1" u="sng" dirty="0" smtClean="0"/>
              <a:t>:</a:t>
            </a:r>
          </a:p>
          <a:p>
            <a:r>
              <a:rPr lang="en-US" dirty="0" smtClean="0"/>
              <a:t>Quiz </a:t>
            </a:r>
            <a:r>
              <a:rPr lang="en-US" dirty="0"/>
              <a:t>4 and Paper 4 on </a:t>
            </a:r>
            <a:r>
              <a:rPr lang="en-US" dirty="0" smtClean="0"/>
              <a:t>12/12; review sheet will be provided</a:t>
            </a:r>
            <a:endParaRPr lang="en-US" dirty="0"/>
          </a:p>
          <a:p>
            <a:r>
              <a:rPr lang="en-US" dirty="0"/>
              <a:t>Options for paper are Weeks 11-14, Ch. 13, 14 or readings on gender communication</a:t>
            </a:r>
          </a:p>
          <a:p>
            <a:r>
              <a:rPr lang="en-US" dirty="0"/>
              <a:t>Final exam on Thursday, 12/21 at </a:t>
            </a:r>
            <a:r>
              <a:rPr lang="en-US" dirty="0" smtClean="0"/>
              <a:t>10am; review sheet will be provided</a:t>
            </a:r>
            <a:endParaRPr lang="en-US" dirty="0"/>
          </a:p>
          <a:p>
            <a:pPr marL="0" indent="0">
              <a:buNone/>
            </a:pPr>
            <a:endParaRPr lang="en-US" dirty="0"/>
          </a:p>
        </p:txBody>
      </p:sp>
    </p:spTree>
    <p:extLst>
      <p:ext uri="{BB962C8B-B14F-4D97-AF65-F5344CB8AC3E}">
        <p14:creationId xmlns:p14="http://schemas.microsoft.com/office/powerpoint/2010/main" val="4083400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Putting the Pieces Together….</a:t>
            </a:r>
          </a:p>
        </p:txBody>
      </p:sp>
      <p:sp>
        <p:nvSpPr>
          <p:cNvPr id="3" name="Content Placeholder 2"/>
          <p:cNvSpPr>
            <a:spLocks noGrp="1"/>
          </p:cNvSpPr>
          <p:nvPr>
            <p:ph idx="1"/>
          </p:nvPr>
        </p:nvSpPr>
        <p:spPr/>
        <p:txBody>
          <a:bodyPr/>
          <a:lstStyle/>
          <a:p>
            <a:r>
              <a:rPr lang="en-US" dirty="0"/>
              <a:t>Combining what we have learned about social support, coping, caregiving and more, let’s try to create supportive messages</a:t>
            </a: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2260810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a:t>
            </a:r>
            <a:endParaRPr lang="en-US" dirty="0"/>
          </a:p>
        </p:txBody>
      </p:sp>
      <p:sp>
        <p:nvSpPr>
          <p:cNvPr id="3" name="Content Placeholder 2"/>
          <p:cNvSpPr>
            <a:spLocks noGrp="1"/>
          </p:cNvSpPr>
          <p:nvPr>
            <p:ph idx="1"/>
          </p:nvPr>
        </p:nvSpPr>
        <p:spPr/>
        <p:txBody>
          <a:bodyPr/>
          <a:lstStyle/>
          <a:p>
            <a:r>
              <a:rPr lang="en-US" dirty="0"/>
              <a:t>Margie misses the normal times, when people talked to hear about the weather, boys, and school. Now they just hold doors for her and try not to stare at her wheelchair.</a:t>
            </a:r>
          </a:p>
          <a:p>
            <a:endParaRPr lang="en-US" dirty="0" smtClean="0"/>
          </a:p>
          <a:p>
            <a:r>
              <a:rPr lang="en-US" i="1" dirty="0" smtClean="0"/>
              <a:t>What type(s) of </a:t>
            </a:r>
            <a:r>
              <a:rPr lang="en-US" i="1" u="sng" dirty="0" smtClean="0"/>
              <a:t>social support</a:t>
            </a:r>
            <a:r>
              <a:rPr lang="en-US" i="1" dirty="0" smtClean="0"/>
              <a:t> do you think they need? </a:t>
            </a:r>
          </a:p>
          <a:p>
            <a:r>
              <a:rPr lang="en-US" i="1" dirty="0" smtClean="0"/>
              <a:t>What </a:t>
            </a:r>
            <a:r>
              <a:rPr lang="en-US" i="1" dirty="0"/>
              <a:t>type of </a:t>
            </a:r>
            <a:r>
              <a:rPr lang="en-US" i="1" u="sng" dirty="0"/>
              <a:t>coping style are they using</a:t>
            </a:r>
            <a:r>
              <a:rPr lang="en-US" i="1" dirty="0"/>
              <a:t>? </a:t>
            </a:r>
            <a:endParaRPr lang="en-US" i="1" dirty="0" smtClean="0"/>
          </a:p>
          <a:p>
            <a:r>
              <a:rPr lang="en-US" i="1" dirty="0" smtClean="0"/>
              <a:t>What would be a </a:t>
            </a:r>
            <a:r>
              <a:rPr lang="en-US" i="1" u="sng" dirty="0" smtClean="0"/>
              <a:t>high </a:t>
            </a:r>
            <a:r>
              <a:rPr lang="en-US" i="1" u="sng" dirty="0"/>
              <a:t>person-centered </a:t>
            </a:r>
            <a:r>
              <a:rPr lang="en-US" i="1" dirty="0"/>
              <a:t>supportive </a:t>
            </a:r>
            <a:r>
              <a:rPr lang="en-US" i="1" dirty="0" smtClean="0"/>
              <a:t>message? A </a:t>
            </a:r>
            <a:r>
              <a:rPr lang="en-US" i="1" u="sng" dirty="0" smtClean="0"/>
              <a:t>low person-centered message?</a:t>
            </a:r>
            <a:endParaRPr lang="en-US" i="1" u="sng" dirty="0"/>
          </a:p>
          <a:p>
            <a:endParaRPr lang="en-US" dirty="0"/>
          </a:p>
        </p:txBody>
      </p:sp>
    </p:spTree>
    <p:extLst>
      <p:ext uri="{BB962C8B-B14F-4D97-AF65-F5344CB8AC3E}">
        <p14:creationId xmlns:p14="http://schemas.microsoft.com/office/powerpoint/2010/main" val="3102331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a:t>
            </a:r>
            <a:endParaRPr lang="en-US" dirty="0"/>
          </a:p>
        </p:txBody>
      </p:sp>
      <p:sp>
        <p:nvSpPr>
          <p:cNvPr id="3" name="Content Placeholder 2"/>
          <p:cNvSpPr>
            <a:spLocks noGrp="1"/>
          </p:cNvSpPr>
          <p:nvPr>
            <p:ph idx="1"/>
          </p:nvPr>
        </p:nvSpPr>
        <p:spPr/>
        <p:txBody>
          <a:bodyPr>
            <a:normAutofit lnSpcReduction="10000"/>
          </a:bodyPr>
          <a:lstStyle/>
          <a:p>
            <a:r>
              <a:rPr lang="en-US" dirty="0"/>
              <a:t>Bill is always claiming that he is sick. It seems whatever “bug” is going around campus, Bill says he has it. Today, Bill approaches you and says “I feel really sick. I think I have a fever. I don’t know what I’m going to do, if I have to miss any classes.” </a:t>
            </a:r>
            <a:endParaRPr lang="en-US" dirty="0" smtClean="0"/>
          </a:p>
          <a:p>
            <a:pPr marL="0" indent="0">
              <a:buNone/>
            </a:pPr>
            <a:endParaRPr lang="en-US" dirty="0" smtClean="0"/>
          </a:p>
          <a:p>
            <a:r>
              <a:rPr lang="en-US" i="1" dirty="0"/>
              <a:t>What type(s) of </a:t>
            </a:r>
            <a:r>
              <a:rPr lang="en-US" i="1" u="sng" dirty="0"/>
              <a:t>social support</a:t>
            </a:r>
            <a:r>
              <a:rPr lang="en-US" i="1" dirty="0"/>
              <a:t> do you think they need? </a:t>
            </a:r>
          </a:p>
          <a:p>
            <a:r>
              <a:rPr lang="en-US" i="1" dirty="0"/>
              <a:t>What type of </a:t>
            </a:r>
            <a:r>
              <a:rPr lang="en-US" i="1" u="sng" dirty="0"/>
              <a:t>coping style are they using</a:t>
            </a:r>
            <a:r>
              <a:rPr lang="en-US" i="1" dirty="0"/>
              <a:t>? </a:t>
            </a:r>
          </a:p>
          <a:p>
            <a:r>
              <a:rPr lang="en-US" i="1" dirty="0"/>
              <a:t>What would be a </a:t>
            </a:r>
            <a:r>
              <a:rPr lang="en-US" i="1" u="sng" dirty="0"/>
              <a:t>high person-centered </a:t>
            </a:r>
            <a:r>
              <a:rPr lang="en-US" i="1" dirty="0"/>
              <a:t>supportive message? A </a:t>
            </a:r>
            <a:r>
              <a:rPr lang="en-US" i="1" u="sng" dirty="0"/>
              <a:t>low person-centered message?</a:t>
            </a:r>
          </a:p>
          <a:p>
            <a:endParaRPr lang="en-US" dirty="0"/>
          </a:p>
          <a:p>
            <a:endParaRPr lang="en-US" dirty="0"/>
          </a:p>
        </p:txBody>
      </p:sp>
    </p:spTree>
    <p:extLst>
      <p:ext uri="{BB962C8B-B14F-4D97-AF65-F5344CB8AC3E}">
        <p14:creationId xmlns:p14="http://schemas.microsoft.com/office/powerpoint/2010/main" val="2991327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Time…</a:t>
            </a:r>
            <a:endParaRPr lang="en-US" dirty="0"/>
          </a:p>
        </p:txBody>
      </p:sp>
      <p:sp>
        <p:nvSpPr>
          <p:cNvPr id="3" name="Content Placeholder 2"/>
          <p:cNvSpPr>
            <a:spLocks noGrp="1"/>
          </p:cNvSpPr>
          <p:nvPr>
            <p:ph idx="1"/>
          </p:nvPr>
        </p:nvSpPr>
        <p:spPr/>
        <p:txBody>
          <a:bodyPr>
            <a:normAutofit lnSpcReduction="10000"/>
          </a:bodyPr>
          <a:lstStyle/>
          <a:p>
            <a:r>
              <a:rPr lang="en-US" dirty="0" smtClean="0"/>
              <a:t>Discuss healthcare organizations</a:t>
            </a:r>
          </a:p>
          <a:p>
            <a:r>
              <a:rPr lang="en-US" dirty="0" smtClean="0"/>
              <a:t>Discuss entertainment education and health campaigns</a:t>
            </a:r>
          </a:p>
          <a:p>
            <a:pPr marL="0" indent="0">
              <a:buNone/>
            </a:pPr>
            <a:endParaRPr lang="en-US" dirty="0"/>
          </a:p>
          <a:p>
            <a:pPr marL="0" indent="0">
              <a:buNone/>
            </a:pPr>
            <a:r>
              <a:rPr lang="en-US" dirty="0" smtClean="0"/>
              <a:t>Reminders</a:t>
            </a:r>
            <a:r>
              <a:rPr lang="en-US" dirty="0"/>
              <a:t>:</a:t>
            </a:r>
          </a:p>
          <a:p>
            <a:r>
              <a:rPr lang="en-US" dirty="0"/>
              <a:t>Quiz 4 and Paper 4 on 12/12; review sheet will be provided</a:t>
            </a:r>
          </a:p>
          <a:p>
            <a:r>
              <a:rPr lang="en-US" dirty="0"/>
              <a:t>Options for paper are Weeks 11-14, Ch. 13, 14 or readings on gender communication</a:t>
            </a:r>
          </a:p>
          <a:p>
            <a:r>
              <a:rPr lang="en-US" dirty="0"/>
              <a:t>Final exam on Thursday, 12/21 at 10am; review sheet will be provided</a:t>
            </a:r>
          </a:p>
          <a:p>
            <a:pPr marL="0" indent="0">
              <a:buNone/>
            </a:pPr>
            <a:endParaRPr lang="en-US" dirty="0"/>
          </a:p>
          <a:p>
            <a:pPr lvl="0"/>
            <a:endParaRPr lang="en-US" dirty="0">
              <a:solidFill>
                <a:schemeClr val="tx1"/>
              </a:solidFill>
            </a:endParaRPr>
          </a:p>
        </p:txBody>
      </p:sp>
    </p:spTree>
    <p:extLst>
      <p:ext uri="{BB962C8B-B14F-4D97-AF65-F5344CB8AC3E}">
        <p14:creationId xmlns:p14="http://schemas.microsoft.com/office/powerpoint/2010/main" val="1619003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304800" y="304800"/>
            <a:ext cx="8534400" cy="758952"/>
          </a:xfrm>
        </p:spPr>
        <p:txBody>
          <a:bodyPr>
            <a:normAutofit/>
          </a:bodyPr>
          <a:lstStyle/>
          <a:p>
            <a:pPr>
              <a:defRPr/>
            </a:pPr>
            <a:r>
              <a:rPr lang="en-US" sz="3600" dirty="0" smtClean="0"/>
              <a:t>What is Health Communication?</a:t>
            </a:r>
            <a:endParaRPr lang="en-US" sz="4000" dirty="0" smtClean="0">
              <a:solidFill>
                <a:schemeClr val="tx2"/>
              </a:solidFill>
            </a:endParaRPr>
          </a:p>
        </p:txBody>
      </p:sp>
      <p:sp>
        <p:nvSpPr>
          <p:cNvPr id="164867" name="Rectangle 3"/>
          <p:cNvSpPr>
            <a:spLocks noGrp="1" noChangeArrowheads="1"/>
          </p:cNvSpPr>
          <p:nvPr>
            <p:ph idx="1"/>
          </p:nvPr>
        </p:nvSpPr>
        <p:spPr>
          <a:xfrm>
            <a:off x="838200" y="1524000"/>
            <a:ext cx="6711654" cy="4195481"/>
          </a:xfrm>
        </p:spPr>
        <p:txBody>
          <a:bodyPr>
            <a:normAutofit fontScale="92500"/>
          </a:bodyPr>
          <a:lstStyle/>
          <a:p>
            <a:pPr eaLnBrk="1" hangingPunct="1">
              <a:defRPr/>
            </a:pPr>
            <a:r>
              <a:rPr lang="en-US" sz="2600" dirty="0" smtClean="0"/>
              <a:t>The study and use of communication strategies to inform and influence individual and community decisions that enhance health. (</a:t>
            </a:r>
            <a:r>
              <a:rPr lang="en-US" sz="2600" i="1" dirty="0" smtClean="0"/>
              <a:t>Healthy People, 2010</a:t>
            </a:r>
            <a:r>
              <a:rPr lang="en-US" sz="2600" dirty="0" smtClean="0"/>
              <a:t>)</a:t>
            </a:r>
          </a:p>
          <a:p>
            <a:pPr marL="0" indent="0" eaLnBrk="1" hangingPunct="1">
              <a:buNone/>
              <a:defRPr/>
            </a:pPr>
            <a:endParaRPr lang="en-US" sz="2400" dirty="0" smtClean="0"/>
          </a:p>
          <a:p>
            <a:pPr lvl="1" eaLnBrk="1" hangingPunct="1">
              <a:defRPr/>
            </a:pPr>
            <a:r>
              <a:rPr lang="en-US" sz="2200" i="1" dirty="0" smtClean="0">
                <a:solidFill>
                  <a:schemeClr val="tx1"/>
                </a:solidFill>
                <a:ea typeface="ＭＳ Ｐゴシック" pitchFamily="-112" charset="-128"/>
              </a:rPr>
              <a:t>It links the domains of communication and health and is increasingly recognized as a necessary element of efforts to improve personal and public health</a:t>
            </a:r>
            <a:r>
              <a:rPr lang="en-US" sz="2200" i="1" dirty="0">
                <a:solidFill>
                  <a:schemeClr val="tx1"/>
                </a:solidFill>
                <a:ea typeface="ＭＳ Ｐゴシック" pitchFamily="-112" charset="-128"/>
              </a:rPr>
              <a:t> </a:t>
            </a:r>
            <a:r>
              <a:rPr lang="en-US" sz="2200" dirty="0" smtClean="0">
                <a:solidFill>
                  <a:schemeClr val="tx1"/>
                </a:solidFill>
                <a:ea typeface="ＭＳ Ｐゴシック" pitchFamily="-112" charset="-128"/>
              </a:rPr>
              <a:t>(</a:t>
            </a:r>
            <a:r>
              <a:rPr lang="en-US" sz="2200" i="1" dirty="0" smtClean="0">
                <a:solidFill>
                  <a:schemeClr val="tx1"/>
                </a:solidFill>
                <a:ea typeface="ＭＳ Ｐゴシック" pitchFamily="-112" charset="-128"/>
              </a:rPr>
              <a:t>NCI, 1991; </a:t>
            </a:r>
            <a:r>
              <a:rPr lang="en-US" sz="2200" i="1" dirty="0" err="1" smtClean="0">
                <a:solidFill>
                  <a:schemeClr val="tx1"/>
                </a:solidFill>
                <a:ea typeface="ＭＳ Ｐゴシック" pitchFamily="-112" charset="-128"/>
              </a:rPr>
              <a:t>Piotrow</a:t>
            </a:r>
            <a:r>
              <a:rPr lang="en-US" sz="2200" i="1" dirty="0" smtClean="0">
                <a:solidFill>
                  <a:schemeClr val="tx1"/>
                </a:solidFill>
                <a:ea typeface="ＭＳ Ｐゴシック" pitchFamily="-112" charset="-128"/>
              </a:rPr>
              <a:t> et al, 1997; Jackson et al., 1998)</a:t>
            </a:r>
          </a:p>
          <a:p>
            <a:pPr marL="0" indent="0" eaLnBrk="1" hangingPunct="1">
              <a:buNone/>
              <a:defRPr/>
            </a:pPr>
            <a:r>
              <a:rPr lang="en-US" sz="2400" dirty="0" smtClean="0"/>
              <a:t>	</a:t>
            </a:r>
          </a:p>
          <a:p>
            <a:pPr eaLnBrk="1" hangingPunct="1">
              <a:buFont typeface="Wingdings" pitchFamily="2" charset="2"/>
              <a:buNone/>
              <a:defRPr/>
            </a:pPr>
            <a:endParaRPr lang="en-US" sz="2000" dirty="0" smtClean="0">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229600" cy="609600"/>
          </a:xfrm>
        </p:spPr>
        <p:txBody>
          <a:bodyPr>
            <a:normAutofit fontScale="90000"/>
          </a:bodyPr>
          <a:lstStyle/>
          <a:p>
            <a:r>
              <a:rPr lang="en-US" dirty="0" smtClean="0"/>
              <a:t>What is Health Communication?</a:t>
            </a:r>
            <a:endParaRPr lang="en-US" dirty="0"/>
          </a:p>
        </p:txBody>
      </p:sp>
      <p:sp>
        <p:nvSpPr>
          <p:cNvPr id="4" name="Content Placeholder 3"/>
          <p:cNvSpPr>
            <a:spLocks noGrp="1"/>
          </p:cNvSpPr>
          <p:nvPr>
            <p:ph sz="half" idx="1"/>
          </p:nvPr>
        </p:nvSpPr>
        <p:spPr>
          <a:xfrm>
            <a:off x="457200" y="1371600"/>
            <a:ext cx="4038600" cy="5272963"/>
          </a:xfrm>
        </p:spPr>
        <p:txBody>
          <a:bodyPr>
            <a:normAutofit fontScale="92500" lnSpcReduction="20000"/>
          </a:bodyPr>
          <a:lstStyle/>
          <a:p>
            <a:pPr>
              <a:lnSpc>
                <a:spcPct val="80000"/>
              </a:lnSpc>
              <a:defRPr/>
            </a:pPr>
            <a:r>
              <a:rPr lang="en-US" sz="2400" dirty="0" smtClean="0">
                <a:effectLst>
                  <a:outerShdw blurRad="38100" dist="38100" dir="2700000" algn="tl">
                    <a:srgbClr val="FFFFFF"/>
                  </a:outerShdw>
                </a:effectLst>
              </a:rPr>
              <a:t>(</a:t>
            </a:r>
            <a:r>
              <a:rPr lang="en-US" sz="2400" dirty="0" smtClean="0"/>
              <a:t>1) health professional-patient relations</a:t>
            </a:r>
          </a:p>
          <a:p>
            <a:pPr>
              <a:lnSpc>
                <a:spcPct val="80000"/>
              </a:lnSpc>
              <a:buNone/>
              <a:defRPr/>
            </a:pPr>
            <a:endParaRPr lang="en-US" sz="2400" dirty="0" smtClean="0"/>
          </a:p>
          <a:p>
            <a:pPr>
              <a:lnSpc>
                <a:spcPct val="80000"/>
              </a:lnSpc>
              <a:defRPr/>
            </a:pPr>
            <a:r>
              <a:rPr lang="en-US" sz="2400" dirty="0" smtClean="0"/>
              <a:t>(2) individuals’ exposure to, search for, and use of health information</a:t>
            </a:r>
          </a:p>
          <a:p>
            <a:pPr>
              <a:lnSpc>
                <a:spcPct val="80000"/>
              </a:lnSpc>
              <a:buNone/>
              <a:defRPr/>
            </a:pPr>
            <a:endParaRPr lang="en-US" sz="2400" dirty="0" smtClean="0"/>
          </a:p>
          <a:p>
            <a:pPr>
              <a:lnSpc>
                <a:spcPct val="80000"/>
              </a:lnSpc>
              <a:defRPr/>
            </a:pPr>
            <a:r>
              <a:rPr lang="en-US" sz="2400" dirty="0" smtClean="0"/>
              <a:t>(3) individuals’ adherence to clinical regimens and recommendations </a:t>
            </a:r>
          </a:p>
          <a:p>
            <a:pPr marL="0" indent="0">
              <a:lnSpc>
                <a:spcPct val="80000"/>
              </a:lnSpc>
              <a:buNone/>
              <a:defRPr/>
            </a:pPr>
            <a:endParaRPr lang="en-US" sz="2400" dirty="0" smtClean="0"/>
          </a:p>
          <a:p>
            <a:pPr>
              <a:lnSpc>
                <a:spcPct val="80000"/>
              </a:lnSpc>
              <a:defRPr/>
            </a:pPr>
            <a:r>
              <a:rPr lang="en-US" sz="2400" dirty="0" smtClean="0"/>
              <a:t>(4) the construction of public health messages and campaigns</a:t>
            </a:r>
          </a:p>
          <a:p>
            <a:pPr marL="0" indent="0">
              <a:lnSpc>
                <a:spcPct val="80000"/>
              </a:lnSpc>
              <a:buNone/>
              <a:defRPr/>
            </a:pPr>
            <a:endParaRPr lang="en-US" sz="2400" dirty="0" smtClean="0"/>
          </a:p>
          <a:p>
            <a:pPr>
              <a:lnSpc>
                <a:spcPct val="80000"/>
              </a:lnSpc>
              <a:defRPr/>
            </a:pPr>
            <a:r>
              <a:rPr lang="en-US" sz="2400" dirty="0"/>
              <a:t>(5) the dissemination of individual and population health risk information</a:t>
            </a:r>
          </a:p>
          <a:p>
            <a:pPr>
              <a:lnSpc>
                <a:spcPct val="80000"/>
              </a:lnSpc>
              <a:defRPr/>
            </a:pPr>
            <a:endParaRPr lang="en-US" sz="2400" dirty="0" smtClean="0"/>
          </a:p>
        </p:txBody>
      </p:sp>
      <p:sp>
        <p:nvSpPr>
          <p:cNvPr id="5" name="Content Placeholder 4"/>
          <p:cNvSpPr>
            <a:spLocks noGrp="1"/>
          </p:cNvSpPr>
          <p:nvPr>
            <p:ph sz="half" idx="2"/>
          </p:nvPr>
        </p:nvSpPr>
        <p:spPr>
          <a:xfrm>
            <a:off x="4724400" y="1371601"/>
            <a:ext cx="4038600" cy="4890752"/>
          </a:xfrm>
        </p:spPr>
        <p:txBody>
          <a:bodyPr>
            <a:noAutofit/>
          </a:bodyPr>
          <a:lstStyle/>
          <a:p>
            <a:pPr>
              <a:lnSpc>
                <a:spcPct val="80000"/>
              </a:lnSpc>
              <a:defRPr/>
            </a:pPr>
            <a:r>
              <a:rPr lang="en-US" sz="2200" dirty="0" smtClean="0"/>
              <a:t>(6) images of health in the mass media and the culture at large</a:t>
            </a:r>
          </a:p>
          <a:p>
            <a:pPr>
              <a:lnSpc>
                <a:spcPct val="80000"/>
              </a:lnSpc>
              <a:buNone/>
              <a:defRPr/>
            </a:pPr>
            <a:endParaRPr lang="en-US" sz="2200" dirty="0" smtClean="0"/>
          </a:p>
          <a:p>
            <a:pPr>
              <a:lnSpc>
                <a:spcPct val="80000"/>
              </a:lnSpc>
              <a:defRPr/>
            </a:pPr>
            <a:r>
              <a:rPr lang="en-US" sz="2200" dirty="0" smtClean="0"/>
              <a:t>(7) the education of consumers about how to gain access to the public health and health care systems</a:t>
            </a:r>
          </a:p>
          <a:p>
            <a:pPr>
              <a:lnSpc>
                <a:spcPct val="80000"/>
              </a:lnSpc>
              <a:buNone/>
              <a:defRPr/>
            </a:pPr>
            <a:endParaRPr lang="en-US" sz="2200" dirty="0" smtClean="0"/>
          </a:p>
          <a:p>
            <a:pPr>
              <a:lnSpc>
                <a:spcPct val="80000"/>
              </a:lnSpc>
              <a:defRPr/>
            </a:pPr>
            <a:r>
              <a:rPr lang="en-US" sz="2200" dirty="0" smtClean="0"/>
              <a:t>(8) the development of tele-health applications</a:t>
            </a:r>
          </a:p>
          <a:p>
            <a:pPr>
              <a:lnSpc>
                <a:spcPct val="80000"/>
              </a:lnSpc>
              <a:defRPr/>
            </a:pPr>
            <a:endParaRPr lang="en-US" sz="2200" dirty="0"/>
          </a:p>
          <a:p>
            <a:pPr>
              <a:lnSpc>
                <a:spcPct val="80000"/>
              </a:lnSpc>
              <a:defRPr/>
            </a:pPr>
            <a:r>
              <a:rPr lang="en-US" sz="2200" dirty="0" smtClean="0"/>
              <a:t>(9) health information technology</a:t>
            </a:r>
          </a:p>
          <a:p>
            <a:pPr marL="0" indent="0">
              <a:lnSpc>
                <a:spcPct val="80000"/>
              </a:lnSpc>
              <a:buNone/>
              <a:defRPr/>
            </a:pPr>
            <a:endParaRPr lang="en-US" sz="1050" dirty="0"/>
          </a:p>
          <a:p>
            <a:pPr marL="0" indent="0">
              <a:lnSpc>
                <a:spcPct val="80000"/>
              </a:lnSpc>
              <a:buNone/>
              <a:defRPr/>
            </a:pPr>
            <a:r>
              <a:rPr lang="en-US" i="1" dirty="0" smtClean="0"/>
              <a:t>Healthy People 2010, 2020</a:t>
            </a:r>
            <a:endParaRPr lang="en-US" i="1"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eaLnBrk="1" hangingPunct="1"/>
            <a:r>
              <a:rPr lang="en-US" sz="3800" dirty="0" smtClean="0"/>
              <a:t>Healthcare System</a:t>
            </a:r>
            <a:br>
              <a:rPr lang="en-US" sz="3800" dirty="0" smtClean="0"/>
            </a:br>
            <a:endParaRPr lang="en-US" sz="3800" dirty="0" smtClean="0"/>
          </a:p>
        </p:txBody>
      </p:sp>
      <p:sp>
        <p:nvSpPr>
          <p:cNvPr id="9219" name="Rectangle 3"/>
          <p:cNvSpPr>
            <a:spLocks noGrp="1" noChangeArrowheads="1"/>
          </p:cNvSpPr>
          <p:nvPr>
            <p:ph sz="half" idx="1"/>
          </p:nvPr>
        </p:nvSpPr>
        <p:spPr>
          <a:xfrm>
            <a:off x="803088" y="1524000"/>
            <a:ext cx="3768912" cy="4351338"/>
          </a:xfrm>
        </p:spPr>
        <p:txBody>
          <a:bodyPr>
            <a:normAutofit fontScale="77500" lnSpcReduction="20000"/>
          </a:bodyPr>
          <a:lstStyle/>
          <a:p>
            <a:pPr eaLnBrk="1" hangingPunct="1">
              <a:lnSpc>
                <a:spcPct val="90000"/>
              </a:lnSpc>
            </a:pPr>
            <a:r>
              <a:rPr lang="en-US" sz="2600" b="1" dirty="0" smtClean="0"/>
              <a:t>Aging population</a:t>
            </a:r>
          </a:p>
          <a:p>
            <a:pPr lvl="1" eaLnBrk="1" hangingPunct="1">
              <a:lnSpc>
                <a:spcPct val="90000"/>
              </a:lnSpc>
            </a:pPr>
            <a:r>
              <a:rPr lang="en-US" sz="2600" dirty="0" smtClean="0"/>
              <a:t>Geriatrics field</a:t>
            </a:r>
            <a:endParaRPr lang="en-US" sz="2600" dirty="0"/>
          </a:p>
          <a:p>
            <a:pPr lvl="1" eaLnBrk="1" hangingPunct="1">
              <a:lnSpc>
                <a:spcPct val="90000"/>
              </a:lnSpc>
            </a:pPr>
            <a:endParaRPr lang="en-US" sz="2600" dirty="0" smtClean="0"/>
          </a:p>
          <a:p>
            <a:pPr eaLnBrk="1" hangingPunct="1">
              <a:lnSpc>
                <a:spcPct val="90000"/>
              </a:lnSpc>
            </a:pPr>
            <a:r>
              <a:rPr lang="en-US" sz="2600" b="1" dirty="0" smtClean="0"/>
              <a:t>Cultural diversity</a:t>
            </a:r>
          </a:p>
          <a:p>
            <a:pPr lvl="1" eaLnBrk="1" hangingPunct="1">
              <a:lnSpc>
                <a:spcPct val="90000"/>
              </a:lnSpc>
            </a:pPr>
            <a:r>
              <a:rPr lang="en-US" sz="2600" dirty="0" smtClean="0"/>
              <a:t>Cultural belief systems, health disparities</a:t>
            </a:r>
          </a:p>
          <a:p>
            <a:pPr lvl="1" eaLnBrk="1" hangingPunct="1">
              <a:lnSpc>
                <a:spcPct val="90000"/>
              </a:lnSpc>
              <a:buFont typeface="Wingdings" pitchFamily="2" charset="2"/>
              <a:buNone/>
            </a:pPr>
            <a:endParaRPr lang="en-US" sz="2400" dirty="0" smtClean="0"/>
          </a:p>
          <a:p>
            <a:pPr eaLnBrk="1" hangingPunct="1">
              <a:lnSpc>
                <a:spcPct val="90000"/>
              </a:lnSpc>
            </a:pPr>
            <a:r>
              <a:rPr lang="en-US" sz="2600" b="1" dirty="0" smtClean="0"/>
              <a:t>Approaches to health care</a:t>
            </a:r>
          </a:p>
          <a:p>
            <a:pPr lvl="1" eaLnBrk="1" hangingPunct="1">
              <a:lnSpc>
                <a:spcPct val="90000"/>
              </a:lnSpc>
            </a:pPr>
            <a:r>
              <a:rPr lang="en-US" sz="2600" dirty="0" smtClean="0"/>
              <a:t>Biomedical model of medicine, psychosocial aspects, palliative care</a:t>
            </a:r>
          </a:p>
          <a:p>
            <a:pPr lvl="1" eaLnBrk="1" hangingPunct="1">
              <a:lnSpc>
                <a:spcPct val="90000"/>
              </a:lnSpc>
            </a:pPr>
            <a:endParaRPr lang="en-US" sz="2400" dirty="0"/>
          </a:p>
          <a:p>
            <a:pPr lvl="1" eaLnBrk="1" hangingPunct="1">
              <a:lnSpc>
                <a:spcPct val="90000"/>
              </a:lnSpc>
            </a:pPr>
            <a:endParaRPr lang="en-US" sz="2400" dirty="0" smtClean="0"/>
          </a:p>
        </p:txBody>
      </p:sp>
      <p:sp>
        <p:nvSpPr>
          <p:cNvPr id="2" name="Content Placeholder 1"/>
          <p:cNvSpPr>
            <a:spLocks noGrp="1"/>
          </p:cNvSpPr>
          <p:nvPr>
            <p:ph sz="half" idx="2"/>
          </p:nvPr>
        </p:nvSpPr>
        <p:spPr>
          <a:xfrm>
            <a:off x="4813660" y="1524000"/>
            <a:ext cx="3775470" cy="4351338"/>
          </a:xfrm>
        </p:spPr>
        <p:txBody>
          <a:bodyPr>
            <a:normAutofit fontScale="77500" lnSpcReduction="20000"/>
          </a:bodyPr>
          <a:lstStyle/>
          <a:p>
            <a:pPr marL="273050" indent="-273050"/>
            <a:r>
              <a:rPr lang="en-US" sz="2600" b="1" dirty="0"/>
              <a:t>Public distrust</a:t>
            </a:r>
          </a:p>
          <a:p>
            <a:pPr marL="547688" lvl="1" indent="-273050"/>
            <a:r>
              <a:rPr lang="en-US" sz="2600" dirty="0"/>
              <a:t>Public distrust of officials, public agencies, corporations</a:t>
            </a:r>
          </a:p>
          <a:p>
            <a:pPr marL="547688" lvl="1" indent="-273050">
              <a:buNone/>
            </a:pPr>
            <a:endParaRPr lang="en-US" dirty="0"/>
          </a:p>
          <a:p>
            <a:pPr marL="273050" indent="-273050"/>
            <a:r>
              <a:rPr lang="en-US" sz="2600" b="1" dirty="0"/>
              <a:t>Episodic issues</a:t>
            </a:r>
          </a:p>
          <a:p>
            <a:pPr marL="547688" lvl="1" indent="-273050"/>
            <a:r>
              <a:rPr lang="en-US" sz="2600" dirty="0"/>
              <a:t>Issues rise and fall on the national agenda</a:t>
            </a:r>
          </a:p>
          <a:p>
            <a:pPr marL="547688" lvl="1" indent="-273050"/>
            <a:r>
              <a:rPr lang="en-US" sz="2600" dirty="0"/>
              <a:t>Issue coverage of health issues fluctuates</a:t>
            </a:r>
          </a:p>
          <a:p>
            <a:endParaRPr lang="en-US" dirty="0"/>
          </a:p>
        </p:txBody>
      </p:sp>
    </p:spTree>
    <p:extLst>
      <p:ext uri="{BB962C8B-B14F-4D97-AF65-F5344CB8AC3E}">
        <p14:creationId xmlns:p14="http://schemas.microsoft.com/office/powerpoint/2010/main" val="20608758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04800" y="381000"/>
            <a:ext cx="8534400" cy="758952"/>
          </a:xfrm>
        </p:spPr>
        <p:txBody>
          <a:bodyPr anchor="b">
            <a:normAutofit/>
          </a:bodyPr>
          <a:lstStyle/>
          <a:p>
            <a:pPr eaLnBrk="1" hangingPunct="1"/>
            <a:r>
              <a:rPr lang="en-US" sz="3800" dirty="0" smtClean="0"/>
              <a:t>Challenges in Healthcare System</a:t>
            </a:r>
          </a:p>
        </p:txBody>
      </p:sp>
      <p:sp>
        <p:nvSpPr>
          <p:cNvPr id="11267" name="Content Placeholder 2"/>
          <p:cNvSpPr>
            <a:spLocks noGrp="1"/>
          </p:cNvSpPr>
          <p:nvPr>
            <p:ph idx="1"/>
          </p:nvPr>
        </p:nvSpPr>
        <p:spPr>
          <a:xfrm>
            <a:off x="838200" y="1447800"/>
            <a:ext cx="7675350" cy="4351338"/>
          </a:xfrm>
        </p:spPr>
        <p:txBody>
          <a:bodyPr>
            <a:normAutofit/>
          </a:bodyPr>
          <a:lstStyle/>
          <a:p>
            <a:pPr marL="273050" indent="-273050" eaLnBrk="1" hangingPunct="1"/>
            <a:r>
              <a:rPr lang="en-US" sz="2700" dirty="0" smtClean="0"/>
              <a:t>Health Literacy and Numeracy</a:t>
            </a:r>
          </a:p>
          <a:p>
            <a:pPr marL="273050" indent="-273050" eaLnBrk="1" hangingPunct="1"/>
            <a:endParaRPr lang="en-US" sz="2700" dirty="0" smtClean="0"/>
          </a:p>
          <a:p>
            <a:pPr eaLnBrk="1" hangingPunct="1">
              <a:buNone/>
              <a:defRPr/>
            </a:pPr>
            <a:r>
              <a:rPr lang="en-US" dirty="0" smtClean="0">
                <a:cs typeface="Arial" charset="0"/>
              </a:rPr>
              <a:t>	The degree to which individuals can </a:t>
            </a:r>
            <a:r>
              <a:rPr lang="en-US" u="sng" dirty="0" smtClean="0">
                <a:cs typeface="Arial" charset="0"/>
              </a:rPr>
              <a:t>obtain</a:t>
            </a:r>
            <a:r>
              <a:rPr lang="en-US" dirty="0" smtClean="0">
                <a:cs typeface="Arial" charset="0"/>
              </a:rPr>
              <a:t>, </a:t>
            </a:r>
            <a:r>
              <a:rPr lang="en-US" u="sng" dirty="0" smtClean="0">
                <a:cs typeface="Arial" charset="0"/>
              </a:rPr>
              <a:t>process</a:t>
            </a:r>
            <a:r>
              <a:rPr lang="en-US" dirty="0" smtClean="0">
                <a:cs typeface="Arial" charset="0"/>
              </a:rPr>
              <a:t>, and </a:t>
            </a:r>
            <a:r>
              <a:rPr lang="en-US" u="sng" dirty="0" smtClean="0">
                <a:cs typeface="Arial" charset="0"/>
              </a:rPr>
              <a:t>understand</a:t>
            </a:r>
            <a:r>
              <a:rPr lang="en-US" dirty="0" smtClean="0">
                <a:cs typeface="Arial" charset="0"/>
              </a:rPr>
              <a:t> the basic health information and services they need to make appropriate health decisions.</a:t>
            </a:r>
          </a:p>
          <a:p>
            <a:pPr eaLnBrk="1" hangingPunct="1">
              <a:buNone/>
              <a:defRPr/>
            </a:pPr>
            <a:r>
              <a:rPr lang="en-US" sz="1800" dirty="0" smtClean="0"/>
              <a:t> </a:t>
            </a:r>
          </a:p>
          <a:p>
            <a:pPr lvl="1" eaLnBrk="1" hangingPunct="1">
              <a:buNone/>
              <a:defRPr/>
            </a:pPr>
            <a:r>
              <a:rPr lang="en-US" dirty="0" smtClean="0"/>
              <a:t> 			- Institute of Medicine report</a:t>
            </a:r>
          </a:p>
          <a:p>
            <a:pPr lvl="1" eaLnBrk="1" hangingPunct="1">
              <a:buNone/>
              <a:defRPr/>
            </a:pPr>
            <a:endParaRPr lang="en-US" dirty="0" smtClean="0"/>
          </a:p>
          <a:p>
            <a:pPr marL="273050" indent="-273050">
              <a:buNone/>
            </a:pPr>
            <a:r>
              <a:rPr lang="en-US" dirty="0" smtClean="0">
                <a:hlinkClick r:id="rId3"/>
              </a:rPr>
              <a:t>https</a:t>
            </a:r>
            <a:r>
              <a:rPr lang="en-US" dirty="0">
                <a:hlinkClick r:id="rId3"/>
              </a:rPr>
              <a:t>://www.youtube.com/watch?v=_</a:t>
            </a:r>
            <a:r>
              <a:rPr lang="en-US" dirty="0" smtClean="0">
                <a:hlinkClick r:id="rId3"/>
              </a:rPr>
              <a:t>d-dtYTpdCw</a:t>
            </a:r>
            <a:endParaRPr lang="en-US" dirty="0" smtClean="0"/>
          </a:p>
          <a:p>
            <a:pPr marL="273050" indent="-273050">
              <a:buNone/>
            </a:pPr>
            <a:endParaRPr lang="en-US" sz="2700" dirty="0" smtClean="0"/>
          </a:p>
          <a:p>
            <a:pPr marL="273050" indent="-273050" eaLnBrk="1" hangingPunct="1"/>
            <a:endParaRPr lang="en-US" sz="27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28650" y="365127"/>
            <a:ext cx="7886700" cy="930274"/>
          </a:xfrm>
          <a:ln w="6350" cap="rnd"/>
        </p:spPr>
        <p:txBody>
          <a:bodyPr rtlCol="0" anchor="b" anchorCtr="0">
            <a:normAutofit fontScale="90000"/>
          </a:bodyPr>
          <a:lstStyle/>
          <a:p>
            <a:pPr>
              <a:defRPr/>
            </a:pPr>
            <a:r>
              <a:rPr lang="en-US" sz="4400" dirty="0" smtClean="0"/>
              <a:t>Examples of Grade 5 Reading</a:t>
            </a:r>
            <a:endParaRPr lang="en-US" sz="4200" kern="1200" spc="-100" dirty="0">
              <a:ln w="3200">
                <a:solidFill>
                  <a:schemeClr val="bg2">
                    <a:shade val="75000"/>
                    <a:alpha val="25000"/>
                  </a:schemeClr>
                </a:solidFill>
                <a:prstDash val="solid"/>
                <a:round/>
              </a:ln>
              <a:solidFill>
                <a:schemeClr val="tx2"/>
              </a:solidFill>
            </a:endParaRPr>
          </a:p>
        </p:txBody>
      </p:sp>
      <p:sp>
        <p:nvSpPr>
          <p:cNvPr id="13314" name="Rectangle 3"/>
          <p:cNvSpPr>
            <a:spLocks noGrp="1" noChangeArrowheads="1"/>
          </p:cNvSpPr>
          <p:nvPr>
            <p:ph idx="1"/>
          </p:nvPr>
        </p:nvSpPr>
        <p:spPr>
          <a:xfrm>
            <a:off x="734325" y="1524000"/>
            <a:ext cx="7675350" cy="4351338"/>
          </a:xfrm>
        </p:spPr>
        <p:txBody>
          <a:bodyPr>
            <a:normAutofit fontScale="92500"/>
          </a:bodyPr>
          <a:lstStyle/>
          <a:p>
            <a:pPr eaLnBrk="1" hangingPunct="1">
              <a:defRPr/>
            </a:pPr>
            <a:r>
              <a:rPr lang="en-US" sz="2800" dirty="0" smtClean="0"/>
              <a:t>What happened to that insect? The Venus fly trap has grabbed it. The Venus fly trap can trap a fly very quickly if it touches at least two hairs. Then this meat eating plant slowly digests the soft parts of insects. Venus fly traps are becoming very popular because people enjoy plants with rare or special functions. They can also thrive nicely in warm locations such as near a sunny window. Venus fly traps are quite unique.</a:t>
            </a:r>
            <a:r>
              <a:rPr lang="en-US" sz="3300" dirty="0" smtClean="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457200"/>
            <a:ext cx="6705600" cy="646331"/>
          </a:xfrm>
          <a:prstGeom prst="rect">
            <a:avLst/>
          </a:prstGeom>
          <a:noFill/>
        </p:spPr>
        <p:txBody>
          <a:bodyPr wrap="square" rtlCol="0">
            <a:spAutoFit/>
          </a:bodyPr>
          <a:lstStyle/>
          <a:p>
            <a:r>
              <a:rPr lang="en-US" sz="3600" dirty="0" smtClean="0">
                <a:latin typeface="+mj-lt"/>
              </a:rPr>
              <a:t>Provider-Patient Relationships</a:t>
            </a:r>
            <a:endParaRPr lang="en-US" sz="3600" dirty="0">
              <a:latin typeface="+mj-lt"/>
            </a:endParaRPr>
          </a:p>
        </p:txBody>
      </p:sp>
      <p:sp>
        <p:nvSpPr>
          <p:cNvPr id="5" name="Content Placeholder 4"/>
          <p:cNvSpPr>
            <a:spLocks noGrp="1"/>
          </p:cNvSpPr>
          <p:nvPr>
            <p:ph idx="1"/>
          </p:nvPr>
        </p:nvSpPr>
        <p:spPr>
          <a:xfrm>
            <a:off x="457200" y="1752600"/>
            <a:ext cx="8229600" cy="4953000"/>
          </a:xfrm>
        </p:spPr>
        <p:txBody>
          <a:bodyPr>
            <a:normAutofit/>
          </a:bodyPr>
          <a:lstStyle/>
          <a:p>
            <a:r>
              <a:rPr lang="en-US" dirty="0" smtClean="0"/>
              <a:t>Lessons </a:t>
            </a:r>
            <a:r>
              <a:rPr lang="en-US" dirty="0"/>
              <a:t>in interpersonal communication are </a:t>
            </a:r>
            <a:r>
              <a:rPr lang="en-US" dirty="0" smtClean="0"/>
              <a:t>often </a:t>
            </a:r>
            <a:r>
              <a:rPr lang="en-US" b="1" dirty="0" smtClean="0"/>
              <a:t>not</a:t>
            </a:r>
            <a:r>
              <a:rPr lang="en-US" dirty="0" smtClean="0"/>
              <a:t> </a:t>
            </a:r>
            <a:r>
              <a:rPr lang="en-US" dirty="0"/>
              <a:t>part of healthcare provider training. </a:t>
            </a:r>
          </a:p>
          <a:p>
            <a:pPr lvl="1"/>
            <a:r>
              <a:rPr lang="en-US" dirty="0">
                <a:hlinkClick r:id="rId3"/>
              </a:rPr>
              <a:t>https://</a:t>
            </a:r>
            <a:r>
              <a:rPr lang="en-US" dirty="0" smtClean="0">
                <a:hlinkClick r:id="rId3"/>
              </a:rPr>
              <a:t>www.nytimes.com/video/nyregion/1247463600312/delivering-bad-news.html</a:t>
            </a:r>
            <a:endParaRPr lang="en-US" dirty="0" smtClean="0"/>
          </a:p>
          <a:p>
            <a:pPr lvl="1"/>
            <a:endParaRPr lang="en-US" dirty="0"/>
          </a:p>
          <a:p>
            <a:r>
              <a:rPr lang="en-US" dirty="0"/>
              <a:t> Provider language is often too difficult for </a:t>
            </a:r>
            <a:r>
              <a:rPr lang="en-US" dirty="0" smtClean="0"/>
              <a:t>patients </a:t>
            </a:r>
            <a:r>
              <a:rPr lang="en-US" dirty="0"/>
              <a:t>to understand</a:t>
            </a:r>
            <a:r>
              <a:rPr lang="en-US" dirty="0" smtClean="0"/>
              <a:t>.</a:t>
            </a:r>
          </a:p>
          <a:p>
            <a:endParaRPr lang="en-US" dirty="0"/>
          </a:p>
          <a:p>
            <a:r>
              <a:rPr lang="en-US" dirty="0" smtClean="0"/>
              <a:t>Time to spend with patients is limited</a:t>
            </a:r>
            <a:endParaRPr lang="en-US" dirty="0"/>
          </a:p>
          <a:p>
            <a:endParaRPr lang="en-US" dirty="0"/>
          </a:p>
          <a:p>
            <a:r>
              <a:rPr lang="en-US" dirty="0"/>
              <a:t> </a:t>
            </a:r>
            <a:r>
              <a:rPr lang="en-US" b="1" i="1" dirty="0"/>
              <a:t>P</a:t>
            </a:r>
            <a:r>
              <a:rPr lang="en-US" b="1" i="1" dirty="0" smtClean="0"/>
              <a:t>ower </a:t>
            </a:r>
            <a:r>
              <a:rPr lang="en-US" b="1" i="1" dirty="0"/>
              <a:t>distance </a:t>
            </a:r>
            <a:r>
              <a:rPr lang="en-US" dirty="0"/>
              <a:t>(Chapter </a:t>
            </a:r>
            <a:r>
              <a:rPr lang="en-US" dirty="0" smtClean="0"/>
              <a:t>9)</a:t>
            </a:r>
          </a:p>
          <a:p>
            <a:pPr lvl="1"/>
            <a:r>
              <a:rPr lang="en-US" dirty="0"/>
              <a:t>P</a:t>
            </a:r>
            <a:r>
              <a:rPr lang="en-US" dirty="0" smtClean="0"/>
              <a:t>roduces </a:t>
            </a:r>
            <a:r>
              <a:rPr lang="en-US" dirty="0"/>
              <a:t>a </a:t>
            </a:r>
            <a:r>
              <a:rPr lang="en-US" b="1" i="1" dirty="0"/>
              <a:t>reluctance</a:t>
            </a:r>
            <a:r>
              <a:rPr lang="en-US" i="1" dirty="0"/>
              <a:t> </a:t>
            </a:r>
            <a:r>
              <a:rPr lang="en-US" dirty="0"/>
              <a:t>on the part of clients to speak up. </a:t>
            </a:r>
          </a:p>
        </p:txBody>
      </p:sp>
    </p:spTree>
    <p:extLst>
      <p:ext uri="{BB962C8B-B14F-4D97-AF65-F5344CB8AC3E}">
        <p14:creationId xmlns:p14="http://schemas.microsoft.com/office/powerpoint/2010/main" val="18656666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228600"/>
            <a:ext cx="8229600" cy="1143000"/>
          </a:xfrm>
        </p:spPr>
        <p:txBody>
          <a:bodyPr>
            <a:normAutofit fontScale="90000"/>
          </a:bodyPr>
          <a:lstStyle/>
          <a:p>
            <a:r>
              <a:rPr lang="en-US" dirty="0" smtClean="0"/>
              <a:t>Types of Provider-Client Relationships</a:t>
            </a:r>
            <a:endParaRPr lang="en-US" dirty="0"/>
          </a:p>
        </p:txBody>
      </p:sp>
      <p:sp>
        <p:nvSpPr>
          <p:cNvPr id="5" name="Content Placeholder 4"/>
          <p:cNvSpPr>
            <a:spLocks noGrp="1"/>
          </p:cNvSpPr>
          <p:nvPr>
            <p:ph idx="1"/>
          </p:nvPr>
        </p:nvSpPr>
        <p:spPr>
          <a:xfrm>
            <a:off x="457200" y="1676400"/>
            <a:ext cx="8229600" cy="5105400"/>
          </a:xfrm>
        </p:spPr>
        <p:txBody>
          <a:bodyPr>
            <a:normAutofit/>
          </a:bodyPr>
          <a:lstStyle/>
          <a:p>
            <a:r>
              <a:rPr lang="en-US" b="1" dirty="0"/>
              <a:t>Machine-and </a:t>
            </a:r>
            <a:r>
              <a:rPr lang="en-US" b="1" dirty="0" smtClean="0"/>
              <a:t>Mechanics</a:t>
            </a:r>
            <a:endParaRPr lang="en-US" dirty="0"/>
          </a:p>
          <a:p>
            <a:pPr lvl="1"/>
            <a:r>
              <a:rPr lang="en-US" dirty="0" smtClean="0"/>
              <a:t>Physicians </a:t>
            </a:r>
            <a:r>
              <a:rPr lang="en-US" dirty="0"/>
              <a:t>are experts who diagnose and fix the </a:t>
            </a:r>
            <a:r>
              <a:rPr lang="en-US" dirty="0" smtClean="0"/>
              <a:t>problem</a:t>
            </a:r>
          </a:p>
          <a:p>
            <a:pPr lvl="1"/>
            <a:r>
              <a:rPr lang="en-US" dirty="0" smtClean="0"/>
              <a:t>In </a:t>
            </a:r>
            <a:r>
              <a:rPr lang="en-US" dirty="0"/>
              <a:t>these interactions it is easy for doctors to forget about the human element.  </a:t>
            </a:r>
          </a:p>
          <a:p>
            <a:endParaRPr lang="en-US" dirty="0"/>
          </a:p>
          <a:p>
            <a:r>
              <a:rPr lang="en-US" b="1" dirty="0" smtClean="0"/>
              <a:t>Child-Parent</a:t>
            </a:r>
            <a:endParaRPr lang="en-US" dirty="0"/>
          </a:p>
          <a:p>
            <a:pPr lvl="1"/>
            <a:r>
              <a:rPr lang="en-US" dirty="0" smtClean="0"/>
              <a:t>The </a:t>
            </a:r>
            <a:r>
              <a:rPr lang="en-US" dirty="0"/>
              <a:t>doctor is dominant, all-knowing, and the patient is submissive and reliant. </a:t>
            </a:r>
            <a:endParaRPr lang="en-US" dirty="0" smtClean="0"/>
          </a:p>
          <a:p>
            <a:pPr lvl="1"/>
            <a:endParaRPr lang="en-US" dirty="0"/>
          </a:p>
          <a:p>
            <a:r>
              <a:rPr lang="en-US" dirty="0" smtClean="0"/>
              <a:t>Both types of relationships can be counter-productive</a:t>
            </a:r>
            <a:endParaRPr lang="en-US" dirty="0"/>
          </a:p>
          <a:p>
            <a:endParaRPr lang="en-US" dirty="0"/>
          </a:p>
        </p:txBody>
      </p:sp>
    </p:spTree>
    <p:extLst>
      <p:ext uri="{BB962C8B-B14F-4D97-AF65-F5344CB8AC3E}">
        <p14:creationId xmlns:p14="http://schemas.microsoft.com/office/powerpoint/2010/main" val="632609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309</TotalTime>
  <Words>1794</Words>
  <Application>Microsoft Office PowerPoint</Application>
  <PresentationFormat>On-screen Show (4:3)</PresentationFormat>
  <Paragraphs>222</Paragraphs>
  <Slides>23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ＭＳ Ｐゴシック</vt:lpstr>
      <vt:lpstr>Arial</vt:lpstr>
      <vt:lpstr>Century Gothic</vt:lpstr>
      <vt:lpstr>Wingdings</vt:lpstr>
      <vt:lpstr>Wingdings 2</vt:lpstr>
      <vt:lpstr>Wingdings 3</vt:lpstr>
      <vt:lpstr>Ion</vt:lpstr>
      <vt:lpstr>COM 203: Introduction to Communication</vt:lpstr>
      <vt:lpstr>Agenda</vt:lpstr>
      <vt:lpstr>What is Health Communication?</vt:lpstr>
      <vt:lpstr>What is Health Communication?</vt:lpstr>
      <vt:lpstr>Healthcare System </vt:lpstr>
      <vt:lpstr>Challenges in Healthcare System</vt:lpstr>
      <vt:lpstr>Examples of Grade 5 Reading</vt:lpstr>
      <vt:lpstr>PowerPoint Presentation</vt:lpstr>
      <vt:lpstr>Types of Provider-Client Relationships</vt:lpstr>
      <vt:lpstr>Family and Friends </vt:lpstr>
      <vt:lpstr>Types of Support</vt:lpstr>
      <vt:lpstr>Types of Support</vt:lpstr>
      <vt:lpstr>Support and Coping</vt:lpstr>
      <vt:lpstr>Support Groups</vt:lpstr>
      <vt:lpstr>Support Groups</vt:lpstr>
      <vt:lpstr>Types of Comforting Messages</vt:lpstr>
      <vt:lpstr>Examples of Support Messages </vt:lpstr>
      <vt:lpstr>Examples of Support Messages (cont).</vt:lpstr>
      <vt:lpstr>Examples of Support Messages (cont.)</vt:lpstr>
      <vt:lpstr>Putting the Pieces Together….</vt:lpstr>
      <vt:lpstr>Example 1</vt:lpstr>
      <vt:lpstr>Example 2</vt:lpstr>
      <vt:lpstr>Next Time…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Morse</dc:creator>
  <cp:lastModifiedBy>Julie Volkman</cp:lastModifiedBy>
  <cp:revision>48</cp:revision>
  <dcterms:created xsi:type="dcterms:W3CDTF">2010-01-06T15:27:34Z</dcterms:created>
  <dcterms:modified xsi:type="dcterms:W3CDTF">2017-11-27T14:25:19Z</dcterms:modified>
</cp:coreProperties>
</file>