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40.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22.xml" ContentType="application/vnd.openxmlformats-officedocument.presentationml.slide+xml"/>
  <Override PartName="/ppt/slides/slide19.xml" ContentType="application/vnd.openxmlformats-officedocument.presentationml.slide+xml"/>
  <Override PartName="/ppt/slides/slide24.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23.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35.xml" ContentType="application/vnd.openxmlformats-officedocument.presentationml.slide+xml"/>
  <Override PartName="/ppt/slides/slide4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5.xml" ContentType="application/vnd.openxmlformats-officedocument.presentationml.slide+xml"/>
  <Override PartName="/ppt/slides/slide30.xml" ContentType="application/vnd.openxmlformats-officedocument.presentationml.slide+xml"/>
  <Override PartName="/ppt/slides/slide32.xml" ContentType="application/vnd.openxmlformats-officedocument.presentationml.slide+xml"/>
  <Override PartName="/ppt/slides/slide29.xml" ContentType="application/vnd.openxmlformats-officedocument.presentationml.slide+xml"/>
  <Override PartName="/ppt/slides/slide31.xml" ContentType="application/vnd.openxmlformats-officedocument.presentationml.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notesSlides/notesSlide23.xml" ContentType="application/vnd.openxmlformats-officedocument.presentationml.notesSlide+xml"/>
  <Override PartName="/ppt/notesSlides/notesSlide38.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41.xml" ContentType="application/vnd.openxmlformats-officedocument.presentationml.notesSlide+xml"/>
  <Override PartName="/ppt/notesSlides/notesSlide39.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40.xml" ContentType="application/vnd.openxmlformats-officedocument.presentationml.notesSlide+xml"/>
  <Override PartName="/ppt/notesSlides/notesSlide37.xml" ContentType="application/vnd.openxmlformats-officedocument.presentationml.notesSlide+xml"/>
  <Override PartName="/ppt/notesSlides/notesSlide24.xml" ContentType="application/vnd.openxmlformats-officedocument.presentationml.notesSlide+xml"/>
  <Override PartName="/ppt/notesSlides/notesSlide36.xml" ContentType="application/vnd.openxmlformats-officedocument.presentationml.notesSlide+xml"/>
  <Override PartName="/ppt/notesSlides/notesSlide35.xml" ContentType="application/vnd.openxmlformats-officedocument.presentationml.notesSlide+xml"/>
  <Override PartName="/ppt/notesSlides/notesSlide42.xml" ContentType="application/vnd.openxmlformats-officedocument.presentationml.notesSlide+xml"/>
  <Override PartName="/ppt/notesSlides/notesSlide30.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5.xml" ContentType="application/vnd.openxmlformats-officedocument.presentationml.notesSlide+xml"/>
  <Override PartName="/ppt/notesSlides/notesSlide29.xml" ContentType="application/vnd.openxmlformats-officedocument.presentationml.notesSlide+xml"/>
  <Override PartName="/ppt/notesSlides/notesSlide45.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28.xml" ContentType="application/vnd.openxmlformats-officedocument.presentationml.notes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48"/>
  </p:notesMasterIdLst>
  <p:handoutMasterIdLst>
    <p:handoutMasterId r:id="rId49"/>
  </p:handoutMasterIdLst>
  <p:sldIdLst>
    <p:sldId id="330" r:id="rId3"/>
    <p:sldId id="383" r:id="rId4"/>
    <p:sldId id="421" r:id="rId5"/>
    <p:sldId id="422" r:id="rId6"/>
    <p:sldId id="423" r:id="rId7"/>
    <p:sldId id="424" r:id="rId8"/>
    <p:sldId id="425" r:id="rId9"/>
    <p:sldId id="426" r:id="rId10"/>
    <p:sldId id="427" r:id="rId11"/>
    <p:sldId id="428" r:id="rId12"/>
    <p:sldId id="429" r:id="rId13"/>
    <p:sldId id="465" r:id="rId14"/>
    <p:sldId id="431" r:id="rId15"/>
    <p:sldId id="432" r:id="rId16"/>
    <p:sldId id="466" r:id="rId17"/>
    <p:sldId id="434" r:id="rId18"/>
    <p:sldId id="435" r:id="rId19"/>
    <p:sldId id="436" r:id="rId20"/>
    <p:sldId id="437" r:id="rId21"/>
    <p:sldId id="467" r:id="rId22"/>
    <p:sldId id="468" r:id="rId23"/>
    <p:sldId id="440" r:id="rId24"/>
    <p:sldId id="441" r:id="rId25"/>
    <p:sldId id="442" r:id="rId26"/>
    <p:sldId id="443" r:id="rId27"/>
    <p:sldId id="444" r:id="rId28"/>
    <p:sldId id="445" r:id="rId29"/>
    <p:sldId id="446" r:id="rId30"/>
    <p:sldId id="447" r:id="rId31"/>
    <p:sldId id="448" r:id="rId32"/>
    <p:sldId id="449" r:id="rId33"/>
    <p:sldId id="450" r:id="rId34"/>
    <p:sldId id="451" r:id="rId35"/>
    <p:sldId id="452" r:id="rId36"/>
    <p:sldId id="453" r:id="rId37"/>
    <p:sldId id="454" r:id="rId38"/>
    <p:sldId id="455" r:id="rId39"/>
    <p:sldId id="456" r:id="rId40"/>
    <p:sldId id="457" r:id="rId41"/>
    <p:sldId id="458" r:id="rId42"/>
    <p:sldId id="459" r:id="rId43"/>
    <p:sldId id="469" r:id="rId44"/>
    <p:sldId id="461" r:id="rId45"/>
    <p:sldId id="462" r:id="rId46"/>
    <p:sldId id="298"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84" userDrawn="1">
          <p15:clr>
            <a:srgbClr val="A4A3A4"/>
          </p15:clr>
        </p15:guide>
        <p15:guide id="2" pos="288" userDrawn="1">
          <p15:clr>
            <a:srgbClr val="A4A3A4"/>
          </p15:clr>
        </p15:guide>
        <p15:guide id="3" orient="horz" pos="816" userDrawn="1">
          <p15:clr>
            <a:srgbClr val="A4A3A4"/>
          </p15:clr>
        </p15:guide>
        <p15:guide id="4" orient="horz" pos="1008" userDrawn="1">
          <p15:clr>
            <a:srgbClr val="A4A3A4"/>
          </p15:clr>
        </p15:guide>
        <p15:guide id="5" pos="5472" userDrawn="1">
          <p15:clr>
            <a:srgbClr val="A4A3A4"/>
          </p15:clr>
        </p15:guide>
        <p15:guide id="6" pos="1872" userDrawn="1">
          <p15:clr>
            <a:srgbClr val="A4A3A4"/>
          </p15:clr>
        </p15:guide>
        <p15:guide id="7" orient="horz" pos="4176"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 Mohanapriya" initials="DM" lastIdx="1" clrIdx="0">
    <p:extLst>
      <p:ext uri="{19B8F6BF-5375-455C-9EA6-DF929625EA0E}">
        <p15:presenceInfo xmlns:p15="http://schemas.microsoft.com/office/powerpoint/2012/main" userId="S-1-5-21-617317731-1927854996-104450171-1194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99008C"/>
    <a:srgbClr val="001581"/>
    <a:srgbClr val="82007C"/>
    <a:srgbClr val="96008F"/>
    <a:srgbClr val="595375"/>
    <a:srgbClr val="6B638B"/>
    <a:srgbClr val="000000"/>
    <a:srgbClr val="FDB940"/>
    <a:srgbClr val="D4EA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1407" autoAdjust="0"/>
    <p:restoredTop sz="66788" autoAdjust="0"/>
  </p:normalViewPr>
  <p:slideViewPr>
    <p:cSldViewPr>
      <p:cViewPr varScale="1">
        <p:scale>
          <a:sx n="73" d="100"/>
          <a:sy n="73" d="100"/>
        </p:scale>
        <p:origin x="1812" y="72"/>
      </p:cViewPr>
      <p:guideLst>
        <p:guide orient="horz" pos="3984"/>
        <p:guide pos="288"/>
        <p:guide orient="horz" pos="816"/>
        <p:guide orient="horz" pos="1008"/>
        <p:guide pos="5472"/>
        <p:guide pos="1872"/>
        <p:guide orient="horz" pos="4176"/>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4" d="100"/>
          <a:sy n="84" d="100"/>
        </p:scale>
        <p:origin x="3828"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commentAuthors" Target="commentAuthors.xml"/><Relationship Id="rId55" Type="http://schemas.openxmlformats.org/officeDocument/2006/relationships/customXml" Target="../customXml/item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56" Type="http://schemas.openxmlformats.org/officeDocument/2006/relationships/customXml" Target="../customXml/item2.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handoutMaster" Target="handoutMasters/handoutMaster1.xml"/><Relationship Id="rId57" Type="http://schemas.openxmlformats.org/officeDocument/2006/relationships/customXml" Target="../customXml/item3.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t>2/11/2022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t>2/11/2022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p>
          <a:p>
            <a:endParaRPr lang="en-US" sz="1200" b="0" i="0" u="none" strike="noStrike" kern="1200" cap="none" dirty="0">
              <a:solidFill>
                <a:schemeClr val="dk1"/>
              </a:solidFill>
              <a:latin typeface="Arial"/>
              <a:cs typeface="Arial"/>
              <a:sym typeface="Arial"/>
            </a:endParaRPr>
          </a:p>
          <a:p>
            <a:r>
              <a:rPr lang="en-US" dirty="0"/>
              <a:t>Slides in this presentation contain hyperlinks. JAWS users should be able to get a list of links by using </a:t>
            </a:r>
            <a:r>
              <a:rPr lang="en-US" dirty="0" smtClean="0"/>
              <a:t>INSERT+F7</a:t>
            </a:r>
          </a:p>
          <a:p>
            <a:endParaRPr lang="en-IN"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Arial" charset="0"/>
              </a:rPr>
              <a:t>Chapter 3 covers both consumer and business-to-business buyer behaviors. Understanding how and why consumers and businesses make purchases is important in developing integrated marketing communications.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0602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Gender is a common demographic segmentation variable because there are significant differences between males and females and because it is easy to identify each market segment. Men and women purchase different products. They also use the same products, but in different ways. The way marketers communicate to the genders can vary. For instance, females now control about $12 trillion in spending, or 66%. They are involved in product purchases that in the past were dominated by males. For example, 90% of women are involved in purchasing high-priced electronics, 90% deal with financial advisors, 80% buy and sell stocks, and 70% are their household’s primary accountant.</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10</a:t>
            </a:fld>
            <a:endParaRPr lang="en-US" dirty="0"/>
          </a:p>
        </p:txBody>
      </p:sp>
    </p:spTree>
    <p:extLst>
      <p:ext uri="{BB962C8B-B14F-4D97-AF65-F5344CB8AC3E}">
        <p14:creationId xmlns:p14="http://schemas.microsoft.com/office/powerpoint/2010/main" val="2775624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(Bonus slide, not in text) When marketing to women, a few tips should be observed. 1) The focus should be on how the brand can improve the woman’s life, not on what the brand can do. 2) It is important to engage the female with the brand</a:t>
            </a:r>
            <a:r>
              <a:rPr lang="en-US" baseline="0" dirty="0">
                <a:latin typeface="Arial" charset="0"/>
              </a:rPr>
              <a:t> and </a:t>
            </a:r>
            <a:r>
              <a:rPr lang="en-US" dirty="0">
                <a:latin typeface="Arial" charset="0"/>
              </a:rPr>
              <a:t>make her feel a part of the brand. 3) Focus on the practical, not on the</a:t>
            </a:r>
            <a:r>
              <a:rPr lang="en-US" baseline="0" dirty="0">
                <a:latin typeface="Arial" charset="0"/>
              </a:rPr>
              <a:t> </a:t>
            </a:r>
            <a:r>
              <a:rPr lang="en-US" dirty="0">
                <a:latin typeface="Arial" charset="0"/>
              </a:rPr>
              <a:t>trivial. Women want to know the facts and how a</a:t>
            </a:r>
            <a:r>
              <a:rPr lang="en-US" baseline="0" dirty="0">
                <a:latin typeface="Arial" charset="0"/>
              </a:rPr>
              <a:t> product</a:t>
            </a:r>
            <a:r>
              <a:rPr lang="en-US" dirty="0">
                <a:latin typeface="Arial" charset="0"/>
              </a:rPr>
              <a:t> can benefit them. 4) Tell a story that resonates. Women like stories, they like brands that create feelings and emotions among people. 5) Provide details. While it may seem unimportant, it is not. Women want all of the information so they can make good decisions. 6) Be positive.</a:t>
            </a:r>
            <a:r>
              <a:rPr lang="en-US" baseline="0" dirty="0">
                <a:latin typeface="Arial" charset="0"/>
              </a:rPr>
              <a:t> N</a:t>
            </a:r>
            <a:r>
              <a:rPr lang="en-US" dirty="0">
                <a:latin typeface="Arial" charset="0"/>
              </a:rPr>
              <a:t>egative selling doesn’t work.</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11</a:t>
            </a:fld>
            <a:endParaRPr lang="en-US" dirty="0"/>
          </a:p>
        </p:txBody>
      </p:sp>
    </p:spTree>
    <p:extLst>
      <p:ext uri="{BB962C8B-B14F-4D97-AF65-F5344CB8AC3E}">
        <p14:creationId xmlns:p14="http://schemas.microsoft.com/office/powerpoint/2010/main" val="4382204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(Bonus</a:t>
            </a:r>
            <a:r>
              <a:rPr lang="en-US" baseline="0" dirty="0">
                <a:latin typeface="Arial" charset="0"/>
              </a:rPr>
              <a:t> slide, not in text) </a:t>
            </a:r>
            <a:r>
              <a:rPr lang="en-US" dirty="0">
                <a:latin typeface="Arial" charset="0"/>
              </a:rPr>
              <a:t>Mothers represent</a:t>
            </a:r>
            <a:r>
              <a:rPr lang="en-US" baseline="0" dirty="0">
                <a:latin typeface="Arial" charset="0"/>
              </a:rPr>
              <a:t> an attractive market. They are the fastest growing buyers of iPhones. They listen to Pandora and access other media sites more often and listen longer than the average consumer. They share news and photos on Facebook. They represent 20% of online users and a higher percentage of mobile users. They spend on the web either through mobile apps or directly online.</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12</a:t>
            </a:fld>
            <a:endParaRPr lang="en-US" dirty="0"/>
          </a:p>
        </p:txBody>
      </p:sp>
    </p:spTree>
    <p:extLst>
      <p:ext uri="{BB962C8B-B14F-4D97-AF65-F5344CB8AC3E}">
        <p14:creationId xmlns:p14="http://schemas.microsoft.com/office/powerpoint/2010/main" val="11827148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Men are shopping more now</a:t>
            </a:r>
            <a:r>
              <a:rPr lang="en-US" baseline="0" dirty="0">
                <a:latin typeface="Arial" charset="0"/>
              </a:rPr>
              <a:t> for clothes, groceries, and other types of  home supplies. Men tend to focus on a product’s performance more than its appearance. They do not like to browse; they prefer companies providing specific information about a product or brand. They prefer products that reflect status and demonstrate a wise purchase decision, which is why they tend to favor well-known brands, especially brands with status.</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13</a:t>
            </a:fld>
            <a:endParaRPr lang="en-US" dirty="0"/>
          </a:p>
        </p:txBody>
      </p:sp>
    </p:spTree>
    <p:extLst>
      <p:ext uri="{BB962C8B-B14F-4D97-AF65-F5344CB8AC3E}">
        <p14:creationId xmlns:p14="http://schemas.microsoft.com/office/powerpoint/2010/main" val="29795981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Age is another demographic variable that is easy to use for segmentation. Obviously, there is a huge difference in the products children use versus the products adults use. Differences are also present between someone 20 and someone 70. Few marketing messages resonate with all age groups. Therefore, focus on a specific age group. Age segmentation often works well when combined with another demographic variable, such as males ages 20 to 35, or females 18 to 40. One age group that is attractive to marketers is children. Children</a:t>
            </a:r>
            <a:r>
              <a:rPr lang="en-US" baseline="0" dirty="0">
                <a:latin typeface="Arial" charset="0"/>
              </a:rPr>
              <a:t> </a:t>
            </a:r>
            <a:r>
              <a:rPr lang="en-US" dirty="0">
                <a:latin typeface="Arial" charset="0"/>
              </a:rPr>
              <a:t>spend $30 billion a year themselves and influence another $500 billion. It is not just toys they influence. Children influence parents on the purchase of everything from food to cameras to furniture to vehicles.</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14</a:t>
            </a:fld>
            <a:endParaRPr lang="en-US" dirty="0"/>
          </a:p>
        </p:txBody>
      </p:sp>
    </p:spTree>
    <p:extLst>
      <p:ext uri="{BB962C8B-B14F-4D97-AF65-F5344CB8AC3E}">
        <p14:creationId xmlns:p14="http://schemas.microsoft.com/office/powerpoint/2010/main" val="39624122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15</a:t>
            </a:fld>
            <a:endParaRPr lang="en-US" dirty="0"/>
          </a:p>
        </p:txBody>
      </p:sp>
    </p:spTree>
    <p:extLst>
      <p:ext uri="{BB962C8B-B14F-4D97-AF65-F5344CB8AC3E}">
        <p14:creationId xmlns:p14="http://schemas.microsoft.com/office/powerpoint/2010/main" val="4174174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Other demographic segmentation variables include education and</a:t>
            </a:r>
            <a:r>
              <a:rPr lang="en-US" baseline="0" dirty="0">
                <a:latin typeface="Arial" charset="0"/>
              </a:rPr>
              <a:t> </a:t>
            </a:r>
            <a:r>
              <a:rPr lang="en-US" dirty="0">
                <a:latin typeface="Arial" charset="0"/>
              </a:rPr>
              <a:t>income. Each can be used alone, or combined with other demographic variables to create smaller, more homogeneous segments. This ad for Thomasville furniture is directed to a segment called the “exhausted affluent.” The exhausted affluent bridge the gap between the haves and the have nots. They desire style and quality, but not something overly fancy.</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16</a:t>
            </a:fld>
            <a:endParaRPr lang="en-US" dirty="0"/>
          </a:p>
        </p:txBody>
      </p:sp>
    </p:spTree>
    <p:extLst>
      <p:ext uri="{BB962C8B-B14F-4D97-AF65-F5344CB8AC3E}">
        <p14:creationId xmlns:p14="http://schemas.microsoft.com/office/powerpoint/2010/main" val="28108351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Ethnicity is an important</a:t>
            </a:r>
            <a:r>
              <a:rPr lang="en-US" baseline="0" dirty="0">
                <a:latin typeface="Arial" charset="0"/>
              </a:rPr>
              <a:t> demographic variable since minorities control $2.5 trillion in buying power. For many, ethnicity is a significant part of their identity. It is important to create advertising that understands each ethnic group. Translations of white ads is not sufficient. In recent years, advertising agencies have moved to a “holistic” approach. Rather than creating separate campaigns, they are designing a single campaign that incorporates insights from various ethnic groups.</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17</a:t>
            </a:fld>
            <a:endParaRPr lang="en-US" dirty="0"/>
          </a:p>
        </p:txBody>
      </p:sp>
    </p:spTree>
    <p:extLst>
      <p:ext uri="{BB962C8B-B14F-4D97-AF65-F5344CB8AC3E}">
        <p14:creationId xmlns:p14="http://schemas.microsoft.com/office/powerpoint/2010/main" val="42198952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Demographics are relatively easy to identify, but they do not fully explain consumer purchase behavior. Psychographics are an individual’s activities, interests, and opinions. They help marketers to understand why consumers buy what they buy. Psychographics are often combined with demographic profiles to provide a much richer description of a target segment.</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18</a:t>
            </a:fld>
            <a:endParaRPr lang="en-US" dirty="0"/>
          </a:p>
        </p:txBody>
      </p:sp>
    </p:spTree>
    <p:extLst>
      <p:ext uri="{BB962C8B-B14F-4D97-AF65-F5344CB8AC3E}">
        <p14:creationId xmlns:p14="http://schemas.microsoft.com/office/powerpoint/2010/main" val="33549328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A well-known measurement of psychographics is the VALS typology.  Consumers are divided into 8 different segments based on their AIO measures (activities, interests, and opinions). This type of information helps marketers design more effective communication. For instance, reaching achievers requires ads that stress careers, families, goals, and a conservative lifestyle. On the other hand, reaching experiencers requires ads that convey youthfulness, enthusiasm, impulsiveness, fashion, and social acceptance.</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19</a:t>
            </a:fld>
            <a:endParaRPr lang="en-US" dirty="0"/>
          </a:p>
        </p:txBody>
      </p:sp>
    </p:spTree>
    <p:extLst>
      <p:ext uri="{BB962C8B-B14F-4D97-AF65-F5344CB8AC3E}">
        <p14:creationId xmlns:p14="http://schemas.microsoft.com/office/powerpoint/2010/main" val="2964168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charset="0"/>
              </a:rPr>
              <a:t>These are the objectives for Chapter 4.</a:t>
            </a:r>
          </a:p>
        </p:txBody>
      </p:sp>
      <p:sp>
        <p:nvSpPr>
          <p:cNvPr id="4" name="Slide Number Placeholder 3"/>
          <p:cNvSpPr>
            <a:spLocks noGrp="1"/>
          </p:cNvSpPr>
          <p:nvPr>
            <p:ph type="sldNum" sz="quarter" idx="10"/>
          </p:nvPr>
        </p:nvSpPr>
        <p:spPr/>
        <p:txBody>
          <a:bodyPr/>
          <a:lstStyle/>
          <a:p>
            <a:fld id="{A73D6722-9B4D-4E29-B226-C325925A8118}" type="slidenum">
              <a:rPr lang="en-US" smtClean="0"/>
              <a:t>2</a:t>
            </a:fld>
            <a:endParaRPr lang="en-US" dirty="0"/>
          </a:p>
        </p:txBody>
      </p:sp>
    </p:spTree>
    <p:extLst>
      <p:ext uri="{BB962C8B-B14F-4D97-AF65-F5344CB8AC3E}">
        <p14:creationId xmlns:p14="http://schemas.microsoft.com/office/powerpoint/2010/main" val="3202773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Markets can be segmented based on generations. This table shows the five major generation groups, when they were born, and the</a:t>
            </a:r>
            <a:r>
              <a:rPr lang="en-US" baseline="0" dirty="0">
                <a:latin typeface="Arial" charset="0"/>
              </a:rPr>
              <a:t> </a:t>
            </a:r>
            <a:r>
              <a:rPr lang="en-US" dirty="0">
                <a:latin typeface="Arial" charset="0"/>
              </a:rPr>
              <a:t>primary characteristics of each group. The idea behind generation segmentation is that people who grow up experiencing common events will become similar in their AIO measures. These groups often enjoy the same music, foods, and products.</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20</a:t>
            </a:fld>
            <a:endParaRPr lang="en-US" dirty="0"/>
          </a:p>
        </p:txBody>
      </p:sp>
    </p:spTree>
    <p:extLst>
      <p:ext uri="{BB962C8B-B14F-4D97-AF65-F5344CB8AC3E}">
        <p14:creationId xmlns:p14="http://schemas.microsoft.com/office/powerpoint/2010/main" val="22932105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Markets can be segmented based on generations. This table shows the breakdown</a:t>
            </a:r>
            <a:r>
              <a:rPr lang="en-US" baseline="0" dirty="0">
                <a:latin typeface="Arial" charset="0"/>
              </a:rPr>
              <a:t> of the millennial generation. The largest group (struggling aspirationals) are healthy, fit, and concerned about the environment. They look for bargains, sales, and promotions. The successful homeowners have the highest income. Active affluents love the outdoors, leisure travel, and most are new parents. Most traditional group is the comfortable TV watchers.</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21</a:t>
            </a:fld>
            <a:endParaRPr lang="en-US" dirty="0"/>
          </a:p>
        </p:txBody>
      </p:sp>
    </p:spTree>
    <p:extLst>
      <p:ext uri="{BB962C8B-B14F-4D97-AF65-F5344CB8AC3E}">
        <p14:creationId xmlns:p14="http://schemas.microsoft.com/office/powerpoint/2010/main" val="27533866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Sending messages</a:t>
            </a:r>
            <a:r>
              <a:rPr lang="en-US" baseline="0" dirty="0">
                <a:latin typeface="Arial" charset="0"/>
              </a:rPr>
              <a:t> to individuals in specific regions is geo-targeting. Used by retailers. Smartphones with GPS technology allow for targeted ads based on location.</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22</a:t>
            </a:fld>
            <a:endParaRPr lang="en-US" dirty="0"/>
          </a:p>
        </p:txBody>
      </p:sp>
    </p:spTree>
    <p:extLst>
      <p:ext uri="{BB962C8B-B14F-4D97-AF65-F5344CB8AC3E}">
        <p14:creationId xmlns:p14="http://schemas.microsoft.com/office/powerpoint/2010/main" val="10884183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Geodemographic segmentation combines demographic information, geographic information, and psychographic information. Geodemographic segmentation is beneficial for national firms conducting direct mail campaigns and for retailers in targeting customers in a geographic area around the store. The most well known geodemographic segmentation system is PRIZM. It consists of 62 different market segments. For every zip code in the United States, PRIZM identifies the market segments that reside there. For instance, in downtown Jackson, MS the two primary clusters are “Southside City” and “Towns and Gowns.” The Southside City cluster contains primarily young and elderly African-Americans, who</a:t>
            </a:r>
            <a:r>
              <a:rPr lang="en-US" baseline="0" dirty="0">
                <a:latin typeface="Arial" charset="0"/>
              </a:rPr>
              <a:t> are </a:t>
            </a:r>
            <a:r>
              <a:rPr lang="en-US" dirty="0">
                <a:latin typeface="Arial" charset="0"/>
              </a:rPr>
              <a:t>employed in low-paying blue-collar jobs, have lower education levels, rent apartments, and read sports and fashion magazines.</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23</a:t>
            </a:fld>
            <a:endParaRPr lang="en-US" dirty="0"/>
          </a:p>
        </p:txBody>
      </p:sp>
    </p:spTree>
    <p:extLst>
      <p:ext uri="{BB962C8B-B14F-4D97-AF65-F5344CB8AC3E}">
        <p14:creationId xmlns:p14="http://schemas.microsoft.com/office/powerpoint/2010/main" val="29840696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Benefit segmentation focuses on the advantages consumers receive from a product rather than the characteristics of the consumer. An excellent example of benefit segmentation is the fitness industry. People exercise for different reasons. The three most common benefit segments are winners, dieters, and self-improvers. The winners exercise because they like to exercise. It is a way of life for them. The dieters join a fitness center to lose weight, or maintain their weight. Self-improvers are there primarily because a physician told them to be there. They have experienced a medical problem and realize they must exercise to regain body functions or maintain their health.</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24</a:t>
            </a:fld>
            <a:endParaRPr lang="en-US" dirty="0"/>
          </a:p>
        </p:txBody>
      </p:sp>
    </p:spTree>
    <p:extLst>
      <p:ext uri="{BB962C8B-B14F-4D97-AF65-F5344CB8AC3E}">
        <p14:creationId xmlns:p14="http://schemas.microsoft.com/office/powerpoint/2010/main" val="10451471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Usage segmentation focuses on how consumers use a product or on their purchase history.  Marketers can create clusters of heavy users, light users, or any other category of users. By dividing the market in terms of usage, companies can target a specific cluster creating a unique marketing approach. The message to a light user of a product will certainly be different than a heavy user of a product. One of the goals of targeting light or average users is to move them up into a higher group in terms of usage.</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25</a:t>
            </a:fld>
            <a:endParaRPr lang="en-US" dirty="0"/>
          </a:p>
        </p:txBody>
      </p:sp>
    </p:spTree>
    <p:extLst>
      <p:ext uri="{BB962C8B-B14F-4D97-AF65-F5344CB8AC3E}">
        <p14:creationId xmlns:p14="http://schemas.microsoft.com/office/powerpoint/2010/main" val="28000193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Segmentation in business-to-business markets can be based on industry, size of businesses, geographic location, product usage, or customer value. Because most businesses have records of their business customers, segmentation is often easier than with consumers, at least in identifying customers. NAICS codes are one of the most popular methods of segmentation because the federal government has developed the code and there are lists of businesses within each code. Segmentation based on size is necessary when a firm wants to focus on small firms, medium-size firms, or even large firms. Industries often locate together, e.g. computers in the Silicon Valley in California.  How firms use a product can be a method of segmentation and the value of customers. Many packaged goods manufacturers have a Wal-Mart team to service that account since it is so large and has such value. </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26</a:t>
            </a:fld>
            <a:endParaRPr lang="en-US" dirty="0"/>
          </a:p>
        </p:txBody>
      </p:sp>
    </p:spTree>
    <p:extLst>
      <p:ext uri="{BB962C8B-B14F-4D97-AF65-F5344CB8AC3E}">
        <p14:creationId xmlns:p14="http://schemas.microsoft.com/office/powerpoint/2010/main" val="25150490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This ad for Scott</a:t>
            </a:r>
            <a:r>
              <a:rPr lang="en-US" baseline="0" dirty="0">
                <a:latin typeface="Arial" charset="0"/>
              </a:rPr>
              <a:t> Powerline &amp; Utility Equipment</a:t>
            </a:r>
            <a:r>
              <a:rPr lang="en-US" dirty="0">
                <a:latin typeface="Arial" charset="0"/>
              </a:rPr>
              <a:t> targets energy</a:t>
            </a:r>
            <a:r>
              <a:rPr lang="en-US" baseline="0" dirty="0">
                <a:latin typeface="Arial" charset="0"/>
              </a:rPr>
              <a:t> companies that maintain powerlines.</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27</a:t>
            </a:fld>
            <a:endParaRPr lang="en-US" dirty="0"/>
          </a:p>
        </p:txBody>
      </p:sp>
    </p:spTree>
    <p:extLst>
      <p:ext uri="{BB962C8B-B14F-4D97-AF65-F5344CB8AC3E}">
        <p14:creationId xmlns:p14="http://schemas.microsoft.com/office/powerpoint/2010/main" val="35364126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Product positioning is the perception in consumers’ minds of the nature of a company and its products relative to competitors.  It is important to recognize the two major points – in consumers’ minds and relative to the competition. Positioning is created by factors such as product quality, price, distribution, image, and marketing communications. Companies need to consider carefully where they are positioned in the market place and then develop ads to reinforce that image or move consumers to the image that is desired.</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28</a:t>
            </a:fld>
            <a:endParaRPr lang="en-US" dirty="0"/>
          </a:p>
        </p:txBody>
      </p:sp>
    </p:spTree>
    <p:extLst>
      <p:ext uri="{BB962C8B-B14F-4D97-AF65-F5344CB8AC3E}">
        <p14:creationId xmlns:p14="http://schemas.microsoft.com/office/powerpoint/2010/main" val="25076686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Effective positioning can be accomplished in seven different ways. Positioning by </a:t>
            </a:r>
            <a:r>
              <a:rPr lang="en-US" b="1" dirty="0">
                <a:latin typeface="Arial" charset="0"/>
              </a:rPr>
              <a:t>product attributes</a:t>
            </a:r>
            <a:r>
              <a:rPr lang="en-US" dirty="0">
                <a:latin typeface="Arial" charset="0"/>
              </a:rPr>
              <a:t> involves promoting a unique attribute that is superior or different from the competition. Using </a:t>
            </a:r>
            <a:r>
              <a:rPr lang="en-US" b="1" dirty="0">
                <a:latin typeface="Arial" charset="0"/>
              </a:rPr>
              <a:t>competitors</a:t>
            </a:r>
            <a:r>
              <a:rPr lang="en-US" dirty="0">
                <a:latin typeface="Arial" charset="0"/>
              </a:rPr>
              <a:t> to establish a position can be accomplished by contrasting the company’s brand  against competing brands. </a:t>
            </a:r>
            <a:r>
              <a:rPr lang="en-US" b="1" dirty="0">
                <a:latin typeface="Arial" charset="0"/>
              </a:rPr>
              <a:t>Use or application </a:t>
            </a:r>
            <a:r>
              <a:rPr lang="en-US" dirty="0">
                <a:latin typeface="Arial" charset="0"/>
              </a:rPr>
              <a:t>involves creating a memorable set of uses for a product, or applications that allow it to stand out. </a:t>
            </a:r>
            <a:r>
              <a:rPr lang="en-US" b="1" dirty="0">
                <a:latin typeface="Arial" charset="0"/>
              </a:rPr>
              <a:t>Price/quality </a:t>
            </a:r>
            <a:r>
              <a:rPr lang="en-US" dirty="0">
                <a:latin typeface="Arial" charset="0"/>
              </a:rPr>
              <a:t>positioning can occur in two ways – by emphasizing value (low price) or by emphasizing high quality, with little mention of the higher price. The </a:t>
            </a:r>
            <a:r>
              <a:rPr lang="en-US" b="1" dirty="0">
                <a:latin typeface="Arial" charset="0"/>
              </a:rPr>
              <a:t>product user </a:t>
            </a:r>
            <a:r>
              <a:rPr lang="en-US" dirty="0">
                <a:latin typeface="Arial" charset="0"/>
              </a:rPr>
              <a:t>approach emphasizes who uses the product, such as educators for Apple computers. Positioning can be based on the </a:t>
            </a:r>
            <a:r>
              <a:rPr lang="en-US" b="1" dirty="0">
                <a:latin typeface="Arial" charset="0"/>
              </a:rPr>
              <a:t>product class</a:t>
            </a:r>
            <a:r>
              <a:rPr lang="en-US" dirty="0">
                <a:latin typeface="Arial" charset="0"/>
              </a:rPr>
              <a:t>, such as beverages, breakfast foods, or sports cars. The last approach is </a:t>
            </a:r>
            <a:r>
              <a:rPr lang="en-US" b="1" dirty="0">
                <a:latin typeface="Arial" charset="0"/>
              </a:rPr>
              <a:t>cultural symbol</a:t>
            </a:r>
            <a:r>
              <a:rPr lang="en-US" dirty="0">
                <a:latin typeface="Arial" charset="0"/>
              </a:rPr>
              <a:t>, which strives to connect the brand to some cultural symbol that is recognized and known by consumers.</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29</a:t>
            </a:fld>
            <a:endParaRPr lang="en-US" dirty="0"/>
          </a:p>
        </p:txBody>
      </p:sp>
    </p:spTree>
    <p:extLst>
      <p:ext uri="{BB962C8B-B14F-4D97-AF65-F5344CB8AC3E}">
        <p14:creationId xmlns:p14="http://schemas.microsoft.com/office/powerpoint/2010/main" val="3745340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charset="0"/>
              </a:rPr>
              <a:t>Additional objectives for Chapter 4.</a:t>
            </a:r>
          </a:p>
        </p:txBody>
      </p:sp>
      <p:sp>
        <p:nvSpPr>
          <p:cNvPr id="4" name="Slide Number Placeholder 3"/>
          <p:cNvSpPr>
            <a:spLocks noGrp="1"/>
          </p:cNvSpPr>
          <p:nvPr>
            <p:ph type="sldNum" sz="quarter" idx="10"/>
          </p:nvPr>
        </p:nvSpPr>
        <p:spPr/>
        <p:txBody>
          <a:bodyPr/>
          <a:lstStyle/>
          <a:p>
            <a:fld id="{A73D6722-9B4D-4E29-B226-C325925A8118}" type="slidenum">
              <a:rPr lang="en-US" smtClean="0"/>
              <a:t>3</a:t>
            </a:fld>
            <a:endParaRPr lang="en-US" dirty="0"/>
          </a:p>
        </p:txBody>
      </p:sp>
    </p:spTree>
    <p:extLst>
      <p:ext uri="{BB962C8B-B14F-4D97-AF65-F5344CB8AC3E}">
        <p14:creationId xmlns:p14="http://schemas.microsoft.com/office/powerpoint/2010/main" val="37899560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Product positioning is never fixed because consumers and society change. The same holds true for business products. In the international arena, product positioning is very challenging, but important. However,</a:t>
            </a:r>
            <a:r>
              <a:rPr lang="en-US" baseline="0" dirty="0">
                <a:latin typeface="Arial" charset="0"/>
              </a:rPr>
              <a:t> t</a:t>
            </a:r>
            <a:r>
              <a:rPr lang="en-US" dirty="0">
                <a:latin typeface="Arial" charset="0"/>
              </a:rPr>
              <a:t>he position that is used in one country</a:t>
            </a:r>
            <a:r>
              <a:rPr lang="en-US" baseline="0" dirty="0">
                <a:latin typeface="Arial" charset="0"/>
              </a:rPr>
              <a:t> </a:t>
            </a:r>
            <a:r>
              <a:rPr lang="en-US" dirty="0">
                <a:latin typeface="Arial" charset="0"/>
              </a:rPr>
              <a:t>may not be appropriate for another country. Product positioning is a critical component of image and brand management because it is how consumers (or businesses) view the brand compared to competing brands.</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30</a:t>
            </a:fld>
            <a:endParaRPr lang="en-US" dirty="0"/>
          </a:p>
        </p:txBody>
      </p:sp>
    </p:spTree>
    <p:extLst>
      <p:ext uri="{BB962C8B-B14F-4D97-AF65-F5344CB8AC3E}">
        <p14:creationId xmlns:p14="http://schemas.microsoft.com/office/powerpoint/2010/main" val="29204694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An effective IMC planning process requires quality communications objectives. These objectives tie the organization’s context, target markets, and positioning approaches to the selection of budget figures and IMC components. Communication objectives also guide account executives and advertising creatives in designing the actual advertising campaign</a:t>
            </a:r>
            <a:r>
              <a:rPr lang="en-US" dirty="0" smtClean="0">
                <a:latin typeface="Arial" charset="0"/>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IN" dirty="0" smtClean="0">
              <a:latin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objectives include the following. Target markets, positioning, I M C components, budget, and organization context. Arrows extend from the communication objectives block at the center to each objective placed around it.</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31</a:t>
            </a:fld>
            <a:endParaRPr lang="en-US" dirty="0"/>
          </a:p>
        </p:txBody>
      </p:sp>
    </p:spTree>
    <p:extLst>
      <p:ext uri="{BB962C8B-B14F-4D97-AF65-F5344CB8AC3E}">
        <p14:creationId xmlns:p14="http://schemas.microsoft.com/office/powerpoint/2010/main" val="20259591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This is a list of common communication objectives. Most IMC campaigns will emphasize one communication objective, but may accomplish other objectives in the process. There are some logical combinations, such as developing brand awareness and building customer traffic. Increasing market share would fit with increasing sales and encouraging repeat purchase actions. The key is to match the objective to the medium and the message.</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32</a:t>
            </a:fld>
            <a:endParaRPr lang="en-US" dirty="0"/>
          </a:p>
        </p:txBody>
      </p:sp>
    </p:spTree>
    <p:extLst>
      <p:ext uri="{BB962C8B-B14F-4D97-AF65-F5344CB8AC3E}">
        <p14:creationId xmlns:p14="http://schemas.microsoft.com/office/powerpoint/2010/main" val="2604945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Companies have a number of ways of determining a communications budget. Setting budgets for large companies with multiple brands and products is often more challenging than with a small company that may sell only one brand or</a:t>
            </a:r>
            <a:r>
              <a:rPr lang="en-US" baseline="0" dirty="0">
                <a:latin typeface="Arial" charset="0"/>
              </a:rPr>
              <a:t> </a:t>
            </a:r>
            <a:r>
              <a:rPr lang="en-US" dirty="0">
                <a:latin typeface="Arial" charset="0"/>
              </a:rPr>
              <a:t>a few products.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latin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A photo of the new branch manager is placed in the upper right corner, with text to the left welcoming and describing the manager. Text in the lower portion of the ad reads, it’s nice to rely on my bank.</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33</a:t>
            </a:fld>
            <a:endParaRPr lang="en-US" dirty="0"/>
          </a:p>
        </p:txBody>
      </p:sp>
    </p:spTree>
    <p:extLst>
      <p:ext uri="{BB962C8B-B14F-4D97-AF65-F5344CB8AC3E}">
        <p14:creationId xmlns:p14="http://schemas.microsoft.com/office/powerpoint/2010/main" val="10168799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The </a:t>
            </a:r>
            <a:r>
              <a:rPr lang="en-US" b="1" dirty="0">
                <a:latin typeface="Arial" charset="0"/>
              </a:rPr>
              <a:t>percentage of sales</a:t>
            </a:r>
            <a:r>
              <a:rPr lang="en-US" dirty="0">
                <a:latin typeface="Arial" charset="0"/>
              </a:rPr>
              <a:t> method sets the communication budget as a certain percent of this year’s sales or next year’s sales forecast. It is simple to use, which makes it a popular choice. However, it works in the opposite direction of what may be needed. When sales increase, so does the budget. When sales decline, the budget is reduced. It should be just the reverse. It also does not allow for special needs that may rise. </a:t>
            </a:r>
            <a:r>
              <a:rPr lang="en-US" b="1" dirty="0">
                <a:latin typeface="Arial" charset="0"/>
              </a:rPr>
              <a:t>Meet-the-competition</a:t>
            </a:r>
            <a:r>
              <a:rPr lang="en-US" dirty="0">
                <a:latin typeface="Arial" charset="0"/>
              </a:rPr>
              <a:t> sets a budget approximately equal to competitors. This approach is used in highly competitive markets where you have to spend what the competition does to keep your brand in front of consumers. Spending the same as competitors does not guarantee success.</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34</a:t>
            </a:fld>
            <a:endParaRPr lang="en-US" dirty="0"/>
          </a:p>
        </p:txBody>
      </p:sp>
    </p:spTree>
    <p:extLst>
      <p:ext uri="{BB962C8B-B14F-4D97-AF65-F5344CB8AC3E}">
        <p14:creationId xmlns:p14="http://schemas.microsoft.com/office/powerpoint/2010/main" val="21855181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This table shows the major credit cards, how much was spent on advertising, and each card’s market share.</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35</a:t>
            </a:fld>
            <a:endParaRPr lang="en-US" dirty="0"/>
          </a:p>
        </p:txBody>
      </p:sp>
    </p:spTree>
    <p:extLst>
      <p:ext uri="{BB962C8B-B14F-4D97-AF65-F5344CB8AC3E}">
        <p14:creationId xmlns:p14="http://schemas.microsoft.com/office/powerpoint/2010/main" val="30729406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a:latin typeface="Arial" charset="0"/>
              </a:rPr>
              <a:t>The</a:t>
            </a:r>
            <a:r>
              <a:rPr lang="en-US" b="1" dirty="0">
                <a:latin typeface="Arial" charset="0"/>
              </a:rPr>
              <a:t> “what we can afford”</a:t>
            </a:r>
            <a:r>
              <a:rPr lang="en-US" dirty="0">
                <a:latin typeface="Arial" charset="0"/>
              </a:rPr>
              <a:t> approach sets the communications budget after all of the other budges are set. Normally, with this approach, management does not see the importance of communications. The </a:t>
            </a:r>
            <a:r>
              <a:rPr lang="en-US" b="1" dirty="0">
                <a:latin typeface="Arial" charset="0"/>
              </a:rPr>
              <a:t>objective and task</a:t>
            </a:r>
            <a:r>
              <a:rPr lang="en-US" dirty="0">
                <a:latin typeface="Arial" charset="0"/>
              </a:rPr>
              <a:t> method sets the budget based on what it will cost to accomplish the communication and marketing objectives that have been established. Most marketers see this as the best method of budgeting. It is now being used by about half of all firms.</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36</a:t>
            </a:fld>
            <a:endParaRPr lang="en-US" dirty="0"/>
          </a:p>
        </p:txBody>
      </p:sp>
    </p:spTree>
    <p:extLst>
      <p:ext uri="{BB962C8B-B14F-4D97-AF65-F5344CB8AC3E}">
        <p14:creationId xmlns:p14="http://schemas.microsoft.com/office/powerpoint/2010/main" val="2503320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rPr>
              <a:t>Payout planning </a:t>
            </a:r>
            <a:r>
              <a:rPr lang="en-US" dirty="0">
                <a:latin typeface="Arial" charset="0"/>
              </a:rPr>
              <a:t> involves setting a budget based on a ratio to sales or market share. This method usually results in spending</a:t>
            </a:r>
            <a:r>
              <a:rPr lang="en-US" baseline="0" dirty="0">
                <a:latin typeface="Arial" charset="0"/>
              </a:rPr>
              <a:t> </a:t>
            </a:r>
            <a:r>
              <a:rPr lang="en-US" dirty="0">
                <a:latin typeface="Arial" charset="0"/>
              </a:rPr>
              <a:t>more money early in the process and then reducing the budget after the brand is established. </a:t>
            </a:r>
            <a:r>
              <a:rPr lang="en-US" b="1" dirty="0">
                <a:latin typeface="Arial" charset="0"/>
              </a:rPr>
              <a:t>Quantitative models</a:t>
            </a:r>
            <a:r>
              <a:rPr lang="en-US" dirty="0">
                <a:latin typeface="Arial" charset="0"/>
              </a:rPr>
              <a:t> use historical data to determine the relationship between sales and marketing and then budgets are set accordingly.</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37</a:t>
            </a:fld>
            <a:endParaRPr lang="en-US" dirty="0"/>
          </a:p>
        </p:txBody>
      </p:sp>
    </p:spTree>
    <p:extLst>
      <p:ext uri="{BB962C8B-B14F-4D97-AF65-F5344CB8AC3E}">
        <p14:creationId xmlns:p14="http://schemas.microsoft.com/office/powerpoint/2010/main" val="30732386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Communication</a:t>
            </a:r>
            <a:r>
              <a:rPr lang="en-US" baseline="0" dirty="0">
                <a:latin typeface="Arial" charset="0"/>
              </a:rPr>
              <a:t> budgets can be scheduled in three different ways. A </a:t>
            </a:r>
            <a:r>
              <a:rPr lang="en-US" b="1" baseline="0" dirty="0">
                <a:latin typeface="Arial" charset="0"/>
              </a:rPr>
              <a:t>pulsating schedule</a:t>
            </a:r>
            <a:r>
              <a:rPr lang="en-US" b="0" baseline="0" dirty="0">
                <a:latin typeface="Arial" charset="0"/>
              </a:rPr>
              <a:t> involves advertising throughout the entire year with bursts of additional spending at select times, such as holidays. A </a:t>
            </a:r>
            <a:r>
              <a:rPr lang="en-US" b="1" baseline="0" dirty="0">
                <a:latin typeface="Arial" charset="0"/>
              </a:rPr>
              <a:t>flighting schedule</a:t>
            </a:r>
            <a:r>
              <a:rPr lang="en-US" b="0" baseline="0" dirty="0">
                <a:latin typeface="Arial" charset="0"/>
              </a:rPr>
              <a:t> allocates the budget only during peak times, with no other times during the year. The </a:t>
            </a:r>
            <a:r>
              <a:rPr lang="en-US" b="1" baseline="0" dirty="0">
                <a:latin typeface="Arial" charset="0"/>
              </a:rPr>
              <a:t>continuous schedule</a:t>
            </a:r>
            <a:r>
              <a:rPr lang="en-US" b="0" baseline="0" dirty="0">
                <a:latin typeface="Arial" charset="0"/>
              </a:rPr>
              <a:t> divides the budget equally throughout the entire year.</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38</a:t>
            </a:fld>
            <a:endParaRPr lang="en-US" dirty="0"/>
          </a:p>
        </p:txBody>
      </p:sp>
    </p:spTree>
    <p:extLst>
      <p:ext uri="{BB962C8B-B14F-4D97-AF65-F5344CB8AC3E}">
        <p14:creationId xmlns:p14="http://schemas.microsoft.com/office/powerpoint/2010/main" val="30981481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The last decision (in conjunction with the budget) is the selection of IMC components. Traditional advertising cannot be ignored in favor of newer, nontraditional methods. Companies have to think about how much is needed for trade promotions and consumer promotions. Then, there is the actual spending on media. Some companies will also have to consider business-to-business spending. It is not an easy task to determine which components will be the most effective. Not only is the budget a factor, but also the objectives.</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39</a:t>
            </a:fld>
            <a:endParaRPr lang="en-US" dirty="0"/>
          </a:p>
        </p:txBody>
      </p:sp>
    </p:spTree>
    <p:extLst>
      <p:ext uri="{BB962C8B-B14F-4D97-AF65-F5344CB8AC3E}">
        <p14:creationId xmlns:p14="http://schemas.microsoft.com/office/powerpoint/2010/main" val="2966294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This</a:t>
            </a:r>
            <a:r>
              <a:rPr lang="en-US" baseline="0" dirty="0">
                <a:latin typeface="Arial" charset="0"/>
              </a:rPr>
              <a:t> opening vignette is about McDonald’s decision to serve breakfast all day. The launch included traditional media as well as digital elements. The challenge was that McDonald’s already served breakfast. The goal was to create excitement and engagement about the All Day Breakfast. A large budget was designated for the rollout, with the campaign lasting a full year.</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4</a:t>
            </a:fld>
            <a:endParaRPr lang="en-US" dirty="0"/>
          </a:p>
        </p:txBody>
      </p:sp>
    </p:spTree>
    <p:extLst>
      <p:ext uri="{BB962C8B-B14F-4D97-AF65-F5344CB8AC3E}">
        <p14:creationId xmlns:p14="http://schemas.microsoft.com/office/powerpoint/2010/main" val="13150616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In terms of total marketing expenditures, approximately 41.1% is spent on some form of advertising. Consumer promotions account for 27.9% and trade promotions for 27.5%. These percentages will vary from industry to industry. It will also be different for products and services, and for consumer companies and B-to-B firms.</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40</a:t>
            </a:fld>
            <a:endParaRPr lang="en-US" dirty="0"/>
          </a:p>
        </p:txBody>
      </p:sp>
    </p:spTree>
    <p:extLst>
      <p:ext uri="{BB962C8B-B14F-4D97-AF65-F5344CB8AC3E}">
        <p14:creationId xmlns:p14="http://schemas.microsoft.com/office/powerpoint/2010/main" val="5045263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This graph shows the ad spending as</a:t>
            </a:r>
            <a:r>
              <a:rPr lang="en-US" baseline="0" dirty="0">
                <a:latin typeface="Arial" charset="0"/>
              </a:rPr>
              <a:t> a percent of sales for select industries. Transportation services advertising spending is 24% of revenue compared to office furniture which is 0.1%.</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latin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IN" dirty="0"/>
              <a:t>The following list provides ad spending to sales percent by industry: amusement parks, 5%; computers, 1%; dolls, 10.5%; grocery stores, 2%; jewelry industry, 3.5%; office furniture, 0.5%; sporting goods, 7%; transportation services, 24%; wine, 4.5%.</a:t>
            </a:r>
          </a:p>
        </p:txBody>
      </p:sp>
      <p:sp>
        <p:nvSpPr>
          <p:cNvPr id="4" name="Slide Number Placeholder 3"/>
          <p:cNvSpPr>
            <a:spLocks noGrp="1"/>
          </p:cNvSpPr>
          <p:nvPr>
            <p:ph type="sldNum" sz="quarter" idx="10"/>
          </p:nvPr>
        </p:nvSpPr>
        <p:spPr/>
        <p:txBody>
          <a:bodyPr/>
          <a:lstStyle/>
          <a:p>
            <a:fld id="{A73D6722-9B4D-4E29-B226-C325925A8118}" type="slidenum">
              <a:rPr lang="en-US" smtClean="0"/>
              <a:t>41</a:t>
            </a:fld>
            <a:endParaRPr lang="en-US" dirty="0"/>
          </a:p>
        </p:txBody>
      </p:sp>
    </p:spTree>
    <p:extLst>
      <p:ext uri="{BB962C8B-B14F-4D97-AF65-F5344CB8AC3E}">
        <p14:creationId xmlns:p14="http://schemas.microsoft.com/office/powerpoint/2010/main" val="220007833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When examining global ad spend, television is still where</a:t>
            </a:r>
            <a:r>
              <a:rPr lang="en-US" baseline="0" dirty="0">
                <a:latin typeface="Arial" charset="0"/>
              </a:rPr>
              <a:t> most dollars go with 57.6%. Newspapers are second with 18.9%, followed by magazines at 10%. Although digital is only 4.3%, it is the fastest growing medium.</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42</a:t>
            </a:fld>
            <a:endParaRPr lang="en-US" dirty="0"/>
          </a:p>
        </p:txBody>
      </p:sp>
    </p:spTree>
    <p:extLst>
      <p:ext uri="{BB962C8B-B14F-4D97-AF65-F5344CB8AC3E}">
        <p14:creationId xmlns:p14="http://schemas.microsoft.com/office/powerpoint/2010/main" val="12902705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Successful globally integrated marketing communications require paying attention to a number of factors. The company must understand the international market and cultures where it will be selling products. A borderless marketing plan works best, but in developing this type of plan, firms must allow individual countries to modify the marketing plan. The idea is to think globally, but act locally. Seeking local partnerships can be very advantageous, especially in developing communication segmentation strategies and conducting a market communication analysis. With this information, solid communication objectives can be established.</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43</a:t>
            </a:fld>
            <a:endParaRPr lang="en-US" dirty="0"/>
          </a:p>
        </p:txBody>
      </p:sp>
    </p:spTree>
    <p:extLst>
      <p:ext uri="{BB962C8B-B14F-4D97-AF65-F5344CB8AC3E}">
        <p14:creationId xmlns:p14="http://schemas.microsoft.com/office/powerpoint/2010/main" val="34824551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The</a:t>
            </a:r>
            <a:r>
              <a:rPr lang="en-US" baseline="0" dirty="0">
                <a:latin typeface="Arial" charset="0"/>
              </a:rPr>
              <a:t> blog exercises for Chapter 4 include Motel 6, Carnival Cruise Line, and videos about segmentation and positioning. Links are embedded in the text for each.</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44</a:t>
            </a:fld>
            <a:endParaRPr lang="en-US" dirty="0"/>
          </a:p>
        </p:txBody>
      </p:sp>
    </p:spTree>
    <p:extLst>
      <p:ext uri="{BB962C8B-B14F-4D97-AF65-F5344CB8AC3E}">
        <p14:creationId xmlns:p14="http://schemas.microsoft.com/office/powerpoint/2010/main" val="24962310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Shape 3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2" name="Shape 38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
        <p:nvSpPr>
          <p:cNvPr id="383" name="Shape 383"/>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45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The IMC planning process involves a number of steps and decisions. Planning begins with research, decisions about target markets, market segmentation, and positioning. Once these factors are investigated and decisions made, then communication objectives can be created. A budget is then appropriated. The last part of the planning process is to think about the IMC components and how they will work together to create synergy.</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5</a:t>
            </a:fld>
            <a:endParaRPr lang="en-US" dirty="0"/>
          </a:p>
        </p:txBody>
      </p:sp>
    </p:spTree>
    <p:extLst>
      <p:ext uri="{BB962C8B-B14F-4D97-AF65-F5344CB8AC3E}">
        <p14:creationId xmlns:p14="http://schemas.microsoft.com/office/powerpoint/2010/main" val="1351128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The IMC planning process begins with communications</a:t>
            </a:r>
            <a:r>
              <a:rPr lang="en-US" baseline="0" dirty="0">
                <a:latin typeface="Arial" charset="0"/>
              </a:rPr>
              <a:t> research</a:t>
            </a:r>
            <a:r>
              <a:rPr lang="en-US" dirty="0">
                <a:latin typeface="Arial" charset="0"/>
              </a:rPr>
              <a:t>. From this research, decisions about the target market and product positioning can be made. These are joint decisions because one decision</a:t>
            </a:r>
            <a:r>
              <a:rPr lang="en-US" baseline="0" dirty="0">
                <a:latin typeface="Arial" charset="0"/>
              </a:rPr>
              <a:t> </a:t>
            </a:r>
            <a:r>
              <a:rPr lang="en-US" dirty="0">
                <a:latin typeface="Arial" charset="0"/>
              </a:rPr>
              <a:t>affects the other. Next, communication objectives are formulated. From the objectives come the budget and a selection of the appropriate IMC components. Again, it is a mutual decision because the budget impacts which IMC components can be used and the selection of the IMC components affects the budget.</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6</a:t>
            </a:fld>
            <a:endParaRPr lang="en-US" dirty="0"/>
          </a:p>
        </p:txBody>
      </p:sp>
    </p:spTree>
    <p:extLst>
      <p:ext uri="{BB962C8B-B14F-4D97-AF65-F5344CB8AC3E}">
        <p14:creationId xmlns:p14="http://schemas.microsoft.com/office/powerpoint/2010/main" val="1124572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The first step in IMC planning is conducting research. If an advertising agency is used, then it is the responsibility of the agency to conduct this research so they understand the customer. What are the key benefits customers derive from the product? Consumers buy benefits, not attributes, so it is important to think in those terms, i.e. what does this product do for customers, how does it help them? </a:t>
            </a:r>
            <a:r>
              <a:rPr lang="en-US" b="1" dirty="0">
                <a:latin typeface="Arial" charset="0"/>
              </a:rPr>
              <a:t>Product-specific research</a:t>
            </a:r>
            <a:r>
              <a:rPr lang="en-US" dirty="0">
                <a:latin typeface="Arial" charset="0"/>
              </a:rPr>
              <a:t> involves identifying the key selling points of a product and the desirable features. To develop an advertising campaign, the creative staff should understand the product. </a:t>
            </a:r>
            <a:r>
              <a:rPr lang="en-US" b="1" dirty="0">
                <a:latin typeface="Arial" charset="0"/>
              </a:rPr>
              <a:t>Customer-oriented research </a:t>
            </a:r>
            <a:r>
              <a:rPr lang="en-US" dirty="0">
                <a:latin typeface="Arial" charset="0"/>
              </a:rPr>
              <a:t>focuses on the users of the product and how, when, and why the product is used. Researchers can use approaches based in anthropology, sociology, and psychology. A common method used by agencies for customer-oriented research is the focus group. </a:t>
            </a:r>
            <a:r>
              <a:rPr lang="en-US" b="1" dirty="0">
                <a:latin typeface="Arial" charset="0"/>
              </a:rPr>
              <a:t>Target-market</a:t>
            </a:r>
            <a:r>
              <a:rPr lang="en-US" b="1" baseline="0" dirty="0">
                <a:latin typeface="Arial" charset="0"/>
              </a:rPr>
              <a:t> research</a:t>
            </a:r>
            <a:r>
              <a:rPr lang="en-US" b="0" baseline="0" dirty="0">
                <a:latin typeface="Arial" charset="0"/>
              </a:rPr>
              <a:t> utilizes the information gathered through product and customer research to determine the best target market for the brand, product, or particular campaign.</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7</a:t>
            </a:fld>
            <a:endParaRPr lang="en-US" dirty="0"/>
          </a:p>
        </p:txBody>
      </p:sp>
    </p:spTree>
    <p:extLst>
      <p:ext uri="{BB962C8B-B14F-4D97-AF65-F5344CB8AC3E}">
        <p14:creationId xmlns:p14="http://schemas.microsoft.com/office/powerpoint/2010/main" val="1274957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To be a viable market segment, it must meet four criteria. First, the individuals or businesses within the segment should be homogeneous, that is they should be alike. Second, the market segment must differ from the general population and also be different than other market segments. Third, the market segment has to be large enough to be financially viable to support a separate marketing campaign. While some market segments meet the first two criteria, they are too small to support a different campaign. Based</a:t>
            </a:r>
            <a:r>
              <a:rPr lang="en-US" baseline="0" dirty="0">
                <a:latin typeface="Arial" charset="0"/>
              </a:rPr>
              <a:t> on t</a:t>
            </a:r>
            <a:r>
              <a:rPr lang="en-US" dirty="0">
                <a:latin typeface="Arial" charset="0"/>
              </a:rPr>
              <a:t>he last criteria,</a:t>
            </a:r>
            <a:r>
              <a:rPr lang="en-US" baseline="0" dirty="0">
                <a:latin typeface="Arial" charset="0"/>
              </a:rPr>
              <a:t> </a:t>
            </a:r>
            <a:r>
              <a:rPr lang="en-US" dirty="0">
                <a:latin typeface="Arial" charset="0"/>
              </a:rPr>
              <a:t>the market segment must be reachable through some type of media or marketing communications method. There are some market segments in Africa and other parts of the world that meet the first three criteria, but not the fourth. There is no feasible way to reach them with a marketing message.</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8</a:t>
            </a:fld>
            <a:endParaRPr lang="en-US" dirty="0"/>
          </a:p>
        </p:txBody>
      </p:sp>
    </p:spTree>
    <p:extLst>
      <p:ext uri="{BB962C8B-B14F-4D97-AF65-F5344CB8AC3E}">
        <p14:creationId xmlns:p14="http://schemas.microsoft.com/office/powerpoint/2010/main" val="4154570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rPr>
              <a:t>Consumer markets can be segmented, or divided, along a number of dimensions. The most common is demographics because it is the easiest. Other methods used include psychographics, generations, geographic, geodemographics, benefits, and usage.</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t>9</a:t>
            </a:fld>
            <a:endParaRPr lang="en-US" dirty="0"/>
          </a:p>
        </p:txBody>
      </p:sp>
    </p:spTree>
    <p:extLst>
      <p:ext uri="{BB962C8B-B14F-4D97-AF65-F5344CB8AC3E}">
        <p14:creationId xmlns:p14="http://schemas.microsoft.com/office/powerpoint/2010/main" val="1419046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2/11/2022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t>2/11/2022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2/11/2022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97400" y="6434394"/>
            <a:ext cx="918000" cy="279915"/>
          </a:xfrm>
          <a:prstGeom prst="rect">
            <a:avLst/>
          </a:prstGeom>
        </p:spPr>
      </p:pic>
      <p:sp>
        <p:nvSpPr>
          <p:cNvPr id="11" name="TextBox 10"/>
          <p:cNvSpPr txBox="1"/>
          <p:nvPr userDrawn="1"/>
        </p:nvSpPr>
        <p:spPr>
          <a:xfrm>
            <a:off x="95799" y="6438054"/>
            <a:ext cx="71628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a:t>
            </a:r>
            <a:r>
              <a:rPr lang="en-US" altLang="en-US" sz="1200" dirty="0">
                <a:latin typeface="Verdana" panose="020B0604030504040204" pitchFamily="34" charset="0"/>
                <a:ea typeface="Verdana" panose="020B0604030504040204" pitchFamily="34" charset="0"/>
                <a:cs typeface="Verdana" panose="020B0604030504040204" pitchFamily="34" charset="0"/>
              </a:rPr>
              <a:t>2018, 2016, 2014</a:t>
            </a:r>
            <a:r>
              <a:rPr lang="en-US" altLang="en-US" sz="1200" b="0" dirty="0">
                <a:latin typeface="Verdana" panose="020B0604030504040204" pitchFamily="34" charset="0"/>
                <a:ea typeface="Verdana" panose="020B0604030504040204" pitchFamily="34" charset="0"/>
                <a:cs typeface="Verdana" panose="020B0604030504040204" pitchFamily="34" charset="0"/>
              </a:rPr>
              <a:t> Pearson Education, Inc.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Two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556327"/>
            <a:ext cx="8229600" cy="226752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57200" y="3971925"/>
            <a:ext cx="8229600"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5336053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533400"/>
          </a:xfrm>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2/11/2022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Content Placeholder 3"/>
          <p:cNvSpPr>
            <a:spLocks noGrp="1"/>
          </p:cNvSpPr>
          <p:nvPr>
            <p:ph sz="quarter" idx="13"/>
          </p:nvPr>
        </p:nvSpPr>
        <p:spPr>
          <a:xfrm>
            <a:off x="457200" y="2209800"/>
            <a:ext cx="8229600" cy="53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Content Placeholder 6"/>
          <p:cNvSpPr>
            <a:spLocks noGrp="1"/>
          </p:cNvSpPr>
          <p:nvPr>
            <p:ph sz="quarter" idx="14"/>
          </p:nvPr>
        </p:nvSpPr>
        <p:spPr>
          <a:xfrm>
            <a:off x="457200" y="2819400"/>
            <a:ext cx="8229600" cy="609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2" name="Content Placeholder 11"/>
          <p:cNvSpPr>
            <a:spLocks noGrp="1"/>
          </p:cNvSpPr>
          <p:nvPr>
            <p:ph sz="quarter" idx="15"/>
          </p:nvPr>
        </p:nvSpPr>
        <p:spPr>
          <a:xfrm>
            <a:off x="457200" y="3581400"/>
            <a:ext cx="8229600" cy="457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4" name="Content Placeholder 13"/>
          <p:cNvSpPr>
            <a:spLocks noGrp="1"/>
          </p:cNvSpPr>
          <p:nvPr>
            <p:ph sz="quarter" idx="16"/>
          </p:nvPr>
        </p:nvSpPr>
        <p:spPr>
          <a:xfrm>
            <a:off x="457200" y="4191000"/>
            <a:ext cx="8305800" cy="53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6" name="Content Placeholder 15"/>
          <p:cNvSpPr>
            <a:spLocks noGrp="1"/>
          </p:cNvSpPr>
          <p:nvPr>
            <p:ph sz="quarter" idx="17"/>
          </p:nvPr>
        </p:nvSpPr>
        <p:spPr>
          <a:xfrm>
            <a:off x="457200" y="4724400"/>
            <a:ext cx="8305800" cy="53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8" name="Text Placeholder 17"/>
          <p:cNvSpPr>
            <a:spLocks noGrp="1"/>
          </p:cNvSpPr>
          <p:nvPr>
            <p:ph type="body" sz="quarter" idx="18"/>
          </p:nvPr>
        </p:nvSpPr>
        <p:spPr>
          <a:xfrm>
            <a:off x="457200" y="5257800"/>
            <a:ext cx="8305800" cy="38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20" name="Content Placeholder 19"/>
          <p:cNvSpPr>
            <a:spLocks noGrp="1"/>
          </p:cNvSpPr>
          <p:nvPr>
            <p:ph sz="quarter" idx="19"/>
          </p:nvPr>
        </p:nvSpPr>
        <p:spPr>
          <a:xfrm>
            <a:off x="457200" y="5638800"/>
            <a:ext cx="8305800" cy="38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34445895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hapter Opener-add copyright">
    <p:spTree>
      <p:nvGrpSpPr>
        <p:cNvPr id="1" name="Shape 37"/>
        <p:cNvGrpSpPr/>
        <p:nvPr/>
      </p:nvGrpSpPr>
      <p:grpSpPr>
        <a:xfrm>
          <a:off x="0" y="0"/>
          <a:ext cx="0" cy="0"/>
          <a:chOff x="0" y="0"/>
          <a:chExt cx="0" cy="0"/>
        </a:xfrm>
      </p:grpSpPr>
      <p:sp>
        <p:nvSpPr>
          <p:cNvPr id="38" name="Title Placeholder"/>
          <p:cNvSpPr txBox="1">
            <a:spLocks noGrp="1"/>
          </p:cNvSpPr>
          <p:nvPr>
            <p:ph type="title"/>
          </p:nvPr>
        </p:nvSpPr>
        <p:spPr>
          <a:xfrm>
            <a:off x="457200" y="215371"/>
            <a:ext cx="8229600" cy="622828"/>
          </a:xfrm>
          <a:prstGeom prst="rect">
            <a:avLst/>
          </a:prstGeom>
          <a:noFill/>
          <a:ln>
            <a:noFill/>
          </a:ln>
        </p:spPr>
        <p:txBody>
          <a:bodyPr lIns="91425" tIns="91425" rIns="91425" bIns="91425" anchor="ctr"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Content Placeholder"/>
          <p:cNvSpPr txBox="1">
            <a:spLocks noGrp="1"/>
          </p:cNvSpPr>
          <p:nvPr>
            <p:ph type="body" idx="1"/>
          </p:nvPr>
        </p:nvSpPr>
        <p:spPr>
          <a:xfrm>
            <a:off x="457200" y="958098"/>
            <a:ext cx="8229600" cy="478970"/>
          </a:xfrm>
          <a:prstGeom prst="rect">
            <a:avLst/>
          </a:prstGeom>
          <a:noFill/>
          <a:ln>
            <a:noFill/>
          </a:ln>
        </p:spPr>
        <p:txBody>
          <a:bodyPr lIns="91425" tIns="91425" rIns="91425" bIns="91425" anchor="ctr" anchorCtr="0"/>
          <a:lstStyle>
            <a:lvl1pPr marL="0" marR="0" lvl="0" indent="0" algn="l" rtl="0">
              <a:spcBef>
                <a:spcPts val="0"/>
              </a:spcBef>
              <a:buClr>
                <a:srgbClr val="007FA3"/>
              </a:buClr>
              <a:buFont typeface="Arial"/>
              <a:buNone/>
              <a:defRPr sz="2000" b="0" i="0" u="none" strike="noStrike" cap="none">
                <a:solidFill>
                  <a:srgbClr val="007FA3"/>
                </a:solidFill>
                <a:latin typeface="+mn-lt"/>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 name="Content Placeholder 3">
            <a:extLst>
              <a:ext uri="{FF2B5EF4-FFF2-40B4-BE49-F238E27FC236}">
                <a16:creationId xmlns:a16="http://schemas.microsoft.com/office/drawing/2014/main" id="{6EE677B9-EC76-47FA-B8D6-49D033518C61}"/>
              </a:ext>
            </a:extLst>
          </p:cNvPr>
          <p:cNvSpPr>
            <a:spLocks noGrp="1"/>
          </p:cNvSpPr>
          <p:nvPr>
            <p:ph sz="quarter" idx="13" hasCustomPrompt="1"/>
          </p:nvPr>
        </p:nvSpPr>
        <p:spPr>
          <a:xfrm>
            <a:off x="457200" y="1600200"/>
            <a:ext cx="4397375" cy="4525963"/>
          </a:xfrm>
        </p:spPr>
        <p:txBody>
          <a:bodyPr/>
          <a:lstStyle>
            <a:lvl1pPr marL="101600" indent="0">
              <a:buNone/>
              <a:defRPr/>
            </a:lvl1pPr>
          </a:lstStyle>
          <a:p>
            <a:pPr lvl="0"/>
            <a:r>
              <a:rPr lang="en-US" dirty="0"/>
              <a:t>Image of front cover</a:t>
            </a:r>
          </a:p>
        </p:txBody>
      </p:sp>
      <p:sp>
        <p:nvSpPr>
          <p:cNvPr id="6" name="Content Placeholder 5">
            <a:extLst>
              <a:ext uri="{FF2B5EF4-FFF2-40B4-BE49-F238E27FC236}">
                <a16:creationId xmlns:a16="http://schemas.microsoft.com/office/drawing/2014/main" id="{F4ED3915-2147-4382-A599-2376CC8854D1}"/>
              </a:ext>
            </a:extLst>
          </p:cNvPr>
          <p:cNvSpPr>
            <a:spLocks noGrp="1"/>
          </p:cNvSpPr>
          <p:nvPr>
            <p:ph sz="quarter" idx="14" hasCustomPrompt="1"/>
          </p:nvPr>
        </p:nvSpPr>
        <p:spPr>
          <a:xfrm>
            <a:off x="5029200" y="1600200"/>
            <a:ext cx="3657600" cy="1492250"/>
          </a:xfrm>
        </p:spPr>
        <p:txBody>
          <a:bodyPr anchor="b"/>
          <a:lstStyle>
            <a:lvl1pPr marL="101600" indent="0" algn="ctr">
              <a:buNone/>
              <a:defRPr sz="3000" b="1">
                <a:latin typeface="+mn-lt"/>
              </a:defRPr>
            </a:lvl1pPr>
            <a:lvl2pPr marL="558800" indent="0">
              <a:buNone/>
              <a:defRPr/>
            </a:lvl2pPr>
          </a:lstStyle>
          <a:p>
            <a:pPr lvl="0"/>
            <a:r>
              <a:rPr lang="en-US" dirty="0"/>
              <a:t>Chapter #</a:t>
            </a:r>
          </a:p>
        </p:txBody>
      </p:sp>
      <p:sp>
        <p:nvSpPr>
          <p:cNvPr id="8" name="Content Placeholder 7">
            <a:extLst>
              <a:ext uri="{FF2B5EF4-FFF2-40B4-BE49-F238E27FC236}">
                <a16:creationId xmlns:a16="http://schemas.microsoft.com/office/drawing/2014/main" id="{3B38FD8D-0DB0-4A1A-A3F1-E26B606AC837}"/>
              </a:ext>
            </a:extLst>
          </p:cNvPr>
          <p:cNvSpPr>
            <a:spLocks noGrp="1"/>
          </p:cNvSpPr>
          <p:nvPr>
            <p:ph sz="quarter" idx="15" hasCustomPrompt="1"/>
          </p:nvPr>
        </p:nvSpPr>
        <p:spPr>
          <a:xfrm>
            <a:off x="5029200" y="3252788"/>
            <a:ext cx="3657600" cy="2873375"/>
          </a:xfrm>
        </p:spPr>
        <p:txBody>
          <a:bodyPr/>
          <a:lstStyle>
            <a:lvl1pPr marL="0" indent="0" algn="ctr">
              <a:buNone/>
              <a:defRPr sz="2200">
                <a:latin typeface="+mn-lt"/>
              </a:defRPr>
            </a:lvl1pPr>
          </a:lstStyle>
          <a:p>
            <a:pPr lvl="0"/>
            <a:r>
              <a:rPr lang="en-US" dirty="0"/>
              <a:t>Chapter name</a:t>
            </a:r>
          </a:p>
        </p:txBody>
      </p:sp>
      <p:sp>
        <p:nvSpPr>
          <p:cNvPr id="12" name="Shape 13">
            <a:extLst>
              <a:ext uri="{FF2B5EF4-FFF2-40B4-BE49-F238E27FC236}">
                <a16:creationId xmlns:a16="http://schemas.microsoft.com/office/drawing/2014/main" id="{C5328E6C-2B17-49B8-8712-6C0E107A1D99}"/>
              </a:ext>
            </a:extLst>
          </p:cNvPr>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3" name="Shape 14">
            <a:extLst>
              <a:ext uri="{FF2B5EF4-FFF2-40B4-BE49-F238E27FC236}">
                <a16:creationId xmlns:a16="http://schemas.microsoft.com/office/drawing/2014/main" id="{CE0B5B1C-8858-43DC-BD75-C546F4738779}"/>
              </a:ext>
            </a:extLst>
          </p:cNvPr>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
        <p:nvSpPr>
          <p:cNvPr id="9" name="Picture Placeholder 8">
            <a:extLst>
              <a:ext uri="{FF2B5EF4-FFF2-40B4-BE49-F238E27FC236}">
                <a16:creationId xmlns:a16="http://schemas.microsoft.com/office/drawing/2014/main" id="{51B8939D-A957-42F9-A1B5-556D29D235AB}"/>
              </a:ext>
            </a:extLst>
          </p:cNvPr>
          <p:cNvSpPr>
            <a:spLocks noGrp="1"/>
          </p:cNvSpPr>
          <p:nvPr>
            <p:ph type="pic" sz="quarter" idx="16" hasCustomPrompt="1"/>
          </p:nvPr>
        </p:nvSpPr>
        <p:spPr>
          <a:xfrm>
            <a:off x="457200" y="6400801"/>
            <a:ext cx="1001713" cy="228600"/>
          </a:xfrm>
        </p:spPr>
        <p:txBody>
          <a:bodyPr anchor="ctr"/>
          <a:lstStyle>
            <a:lvl1pPr>
              <a:buNone/>
              <a:defRPr sz="1200">
                <a:latin typeface="Verdana" panose="020B0604030504040204" pitchFamily="34" charset="0"/>
                <a:ea typeface="Verdana" panose="020B0604030504040204" pitchFamily="34" charset="0"/>
              </a:defRPr>
            </a:lvl1pPr>
          </a:lstStyle>
          <a:p>
            <a:r>
              <a:rPr lang="en-US" dirty="0"/>
              <a:t>Logo</a:t>
            </a:r>
          </a:p>
        </p:txBody>
      </p:sp>
      <p:sp>
        <p:nvSpPr>
          <p:cNvPr id="18" name="Content Placeholder 17">
            <a:extLst>
              <a:ext uri="{FF2B5EF4-FFF2-40B4-BE49-F238E27FC236}">
                <a16:creationId xmlns:a16="http://schemas.microsoft.com/office/drawing/2014/main" id="{0CF87F15-2C58-4DFC-BACB-0E2C6507BCDE}"/>
              </a:ext>
            </a:extLst>
          </p:cNvPr>
          <p:cNvSpPr>
            <a:spLocks noGrp="1"/>
          </p:cNvSpPr>
          <p:nvPr>
            <p:ph sz="quarter" idx="17" hasCustomPrompt="1"/>
          </p:nvPr>
        </p:nvSpPr>
        <p:spPr>
          <a:xfrm>
            <a:off x="2097088" y="6400800"/>
            <a:ext cx="6589712" cy="228600"/>
          </a:xfrm>
        </p:spPr>
        <p:txBody>
          <a:bodyPr anchor="ctr"/>
          <a:lstStyle>
            <a:lvl1pPr algn="r">
              <a:buNone/>
              <a:defRPr sz="1200">
                <a:latin typeface="Verdana" panose="020B0604030504040204" pitchFamily="34" charset="0"/>
                <a:ea typeface="Verdana" panose="020B0604030504040204" pitchFamily="34" charset="0"/>
              </a:defRPr>
            </a:lvl1pPr>
          </a:lstStyle>
          <a:p>
            <a:pPr lvl="0"/>
            <a:r>
              <a:rPr lang="en-US" dirty="0"/>
              <a:t>Copyright Information</a:t>
            </a:r>
          </a:p>
        </p:txBody>
      </p:sp>
    </p:spTree>
    <p:extLst>
      <p:ext uri="{BB962C8B-B14F-4D97-AF65-F5344CB8AC3E}">
        <p14:creationId xmlns:p14="http://schemas.microsoft.com/office/powerpoint/2010/main" val="127134827"/>
      </p:ext>
    </p:extLst>
  </p:cSld>
  <p:clrMapOvr>
    <a:masterClrMapping/>
  </p:clrMapOvr>
  <p:extLst>
    <p:ext uri="{DCECCB84-F9BA-43D5-87BE-67443E8EF086}">
      <p15:sldGuideLst xmlns:p15="http://schemas.microsoft.com/office/powerpoint/2012/main">
        <p15:guide id="1" orient="horz" pos="4176">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2/11/2022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2/11/2022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2/11/2022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1"/>
            <a:ext cx="8229600" cy="533400"/>
          </a:xfrm>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2/11/2022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
        <p:nvSpPr>
          <p:cNvPr id="5" name="Content Placeholder 4"/>
          <p:cNvSpPr>
            <a:spLocks noGrp="1"/>
          </p:cNvSpPr>
          <p:nvPr>
            <p:ph sz="quarter" idx="13"/>
          </p:nvPr>
        </p:nvSpPr>
        <p:spPr>
          <a:xfrm>
            <a:off x="457200" y="2209800"/>
            <a:ext cx="8229600" cy="685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9" name="Content Placeholder 8"/>
          <p:cNvSpPr>
            <a:spLocks noGrp="1"/>
          </p:cNvSpPr>
          <p:nvPr>
            <p:ph sz="quarter" idx="14"/>
          </p:nvPr>
        </p:nvSpPr>
        <p:spPr>
          <a:xfrm>
            <a:off x="457200" y="2971800"/>
            <a:ext cx="8229600" cy="685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2" name="Content Placeholder 11"/>
          <p:cNvSpPr>
            <a:spLocks noGrp="1"/>
          </p:cNvSpPr>
          <p:nvPr>
            <p:ph sz="quarter" idx="15"/>
          </p:nvPr>
        </p:nvSpPr>
        <p:spPr>
          <a:xfrm>
            <a:off x="457200" y="3657600"/>
            <a:ext cx="8229600" cy="685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4" name="Content Placeholder 13"/>
          <p:cNvSpPr>
            <a:spLocks noGrp="1"/>
          </p:cNvSpPr>
          <p:nvPr>
            <p:ph sz="quarter" idx="16"/>
          </p:nvPr>
        </p:nvSpPr>
        <p:spPr>
          <a:xfrm>
            <a:off x="457200" y="4343400"/>
            <a:ext cx="8229600" cy="762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6" name="Content Placeholder 15"/>
          <p:cNvSpPr>
            <a:spLocks noGrp="1"/>
          </p:cNvSpPr>
          <p:nvPr>
            <p:ph sz="quarter" idx="17"/>
          </p:nvPr>
        </p:nvSpPr>
        <p:spPr>
          <a:xfrm>
            <a:off x="457200" y="5105400"/>
            <a:ext cx="8229600" cy="685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1790970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1"/>
            <a:ext cx="8229600" cy="533400"/>
          </a:xfrm>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2/11/2022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
        <p:nvSpPr>
          <p:cNvPr id="5" name="Content Placeholder 4"/>
          <p:cNvSpPr>
            <a:spLocks noGrp="1"/>
          </p:cNvSpPr>
          <p:nvPr>
            <p:ph sz="quarter" idx="13"/>
          </p:nvPr>
        </p:nvSpPr>
        <p:spPr>
          <a:xfrm>
            <a:off x="457200" y="2209800"/>
            <a:ext cx="8229600" cy="457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9" name="Content Placeholder 8"/>
          <p:cNvSpPr>
            <a:spLocks noGrp="1"/>
          </p:cNvSpPr>
          <p:nvPr>
            <p:ph sz="quarter" idx="14"/>
          </p:nvPr>
        </p:nvSpPr>
        <p:spPr>
          <a:xfrm>
            <a:off x="457200" y="2743200"/>
            <a:ext cx="8229600" cy="45720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2" name="Content Placeholder 11"/>
          <p:cNvSpPr>
            <a:spLocks noGrp="1"/>
          </p:cNvSpPr>
          <p:nvPr>
            <p:ph sz="quarter" idx="15"/>
          </p:nvPr>
        </p:nvSpPr>
        <p:spPr>
          <a:xfrm>
            <a:off x="457200" y="3276602"/>
            <a:ext cx="8229600" cy="4571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4" name="Content Placeholder 13"/>
          <p:cNvSpPr>
            <a:spLocks noGrp="1"/>
          </p:cNvSpPr>
          <p:nvPr>
            <p:ph sz="quarter" idx="16"/>
          </p:nvPr>
        </p:nvSpPr>
        <p:spPr>
          <a:xfrm>
            <a:off x="457200" y="3751052"/>
            <a:ext cx="8229600" cy="5333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6" name="Content Placeholder 15"/>
          <p:cNvSpPr>
            <a:spLocks noGrp="1"/>
          </p:cNvSpPr>
          <p:nvPr>
            <p:ph sz="quarter" idx="17"/>
          </p:nvPr>
        </p:nvSpPr>
        <p:spPr>
          <a:xfrm>
            <a:off x="457200" y="4334551"/>
            <a:ext cx="8229600" cy="4833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Text Placeholder 6"/>
          <p:cNvSpPr>
            <a:spLocks noGrp="1"/>
          </p:cNvSpPr>
          <p:nvPr>
            <p:ph type="body" sz="quarter" idx="18"/>
          </p:nvPr>
        </p:nvSpPr>
        <p:spPr>
          <a:xfrm>
            <a:off x="457200" y="4818063"/>
            <a:ext cx="8229600" cy="53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3" name="Content Placeholder 12"/>
          <p:cNvSpPr>
            <a:spLocks noGrp="1"/>
          </p:cNvSpPr>
          <p:nvPr>
            <p:ph sz="quarter" idx="19"/>
          </p:nvPr>
        </p:nvSpPr>
        <p:spPr>
          <a:xfrm>
            <a:off x="457200" y="5351463"/>
            <a:ext cx="8229600" cy="59213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464012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2/11/2022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2/11/2022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2/11/2022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2/11/2022</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9" name="Picture Placeholder 21" descr="Pearson Logo">
            <a:extLst>
              <a:ext uri="{FF2B5EF4-FFF2-40B4-BE49-F238E27FC236}">
                <a16:creationId xmlns:a16="http://schemas.microsoft.com/office/drawing/2014/main" id="{EA992C58-ED6D-4B6E-8E93-44D4BBE19FDF}"/>
              </a:ext>
            </a:extLst>
          </p:cNvPr>
          <p:cNvPicPr>
            <a:picLocks noChangeAspect="1"/>
          </p:cNvPicPr>
          <p:nvPr userDrawn="1"/>
        </p:nvPicPr>
        <p:blipFill>
          <a:blip r:embed="rId15"/>
          <a:srcRect t="22152" b="22152"/>
          <a:stretch>
            <a:fillRect/>
          </a:stretch>
        </p:blipFill>
        <p:spPr>
          <a:xfrm>
            <a:off x="315677" y="6420639"/>
            <a:ext cx="1176574" cy="296443"/>
          </a:xfrm>
          <a:prstGeom prst="rect">
            <a:avLst/>
          </a:prstGeom>
        </p:spPr>
      </p:pic>
      <p:sp>
        <p:nvSpPr>
          <p:cNvPr id="12" name="TextBox 11">
            <a:extLst>
              <a:ext uri="{FF2B5EF4-FFF2-40B4-BE49-F238E27FC236}">
                <a16:creationId xmlns:a16="http://schemas.microsoft.com/office/drawing/2014/main" id="{9BEE1A32-4E3E-47A8-890F-9A8F219C606F}"/>
              </a:ext>
            </a:extLst>
          </p:cNvPr>
          <p:cNvSpPr txBox="1"/>
          <p:nvPr userDrawn="1"/>
        </p:nvSpPr>
        <p:spPr>
          <a:xfrm>
            <a:off x="1676400" y="6428529"/>
            <a:ext cx="7162800"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a:t>
            </a:r>
            <a:r>
              <a:rPr lang="en-US" altLang="en-US" sz="1200" dirty="0">
                <a:latin typeface="Verdana" panose="020B0604030504040204" pitchFamily="34" charset="0"/>
                <a:ea typeface="Verdana" panose="020B0604030504040204" pitchFamily="34" charset="0"/>
                <a:cs typeface="Verdana" panose="020B0604030504040204" pitchFamily="34" charset="0"/>
              </a:rPr>
              <a:t>2018, 2016, 2014</a:t>
            </a:r>
            <a:r>
              <a:rPr lang="en-US" altLang="en-US" sz="1200" b="0" dirty="0">
                <a:latin typeface="Verdana" panose="020B0604030504040204" pitchFamily="34" charset="0"/>
                <a:ea typeface="Verdana" panose="020B0604030504040204" pitchFamily="34" charset="0"/>
                <a:cs typeface="Verdana" panose="020B0604030504040204" pitchFamily="34" charset="0"/>
              </a:rPr>
              <a:t> Pearson Education, Inc. All Rights Reserved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9" r:id="rId4"/>
    <p:sldLayoutId id="2147483661" r:id="rId5"/>
    <p:sldLayoutId id="2147483662" r:id="rId6"/>
    <p:sldLayoutId id="2147483658" r:id="rId7"/>
    <p:sldLayoutId id="2147483660" r:id="rId8"/>
    <p:sldLayoutId id="2147483651" r:id="rId9"/>
    <p:sldLayoutId id="2147483654" r:id="rId10"/>
    <p:sldLayoutId id="2147483655" r:id="rId11"/>
    <p:sldLayoutId id="2147483666" r:id="rId12"/>
    <p:sldLayoutId id="2147483667" r:id="rId13"/>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Shape 11"/>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Tree>
    <p:extLst>
      <p:ext uri="{BB962C8B-B14F-4D97-AF65-F5344CB8AC3E}">
        <p14:creationId xmlns:p14="http://schemas.microsoft.com/office/powerpoint/2010/main" val="3474050734"/>
      </p:ext>
    </p:extLst>
  </p:cSld>
  <p:clrMap bg1="lt1" tx1="dk1" bg2="dk2" tx2="lt2" accent1="accent1" accent2="accent2" accent3="accent3" accent4="accent4" accent5="accent5" accent6="accent6" hlink="hlink" folHlink="folHlink"/>
  <p:sldLayoutIdLst>
    <p:sldLayoutId id="214748366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6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hyperlink" Target="http://www.adweek.com/news/advertising-branding/tweens-have-big-say-household-spending-150570"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hyperlink" Target="http://www.adweek.com/news/technology/infographic-marketers-are-spending-500-more-millennials-all-others-combined-168176"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2.xml"/><Relationship Id="rId1" Type="http://schemas.openxmlformats.org/officeDocument/2006/relationships/slideLayout" Target="../slideLayouts/slideLayout13.xml"/><Relationship Id="rId4" Type="http://schemas.openxmlformats.org/officeDocument/2006/relationships/hyperlink" Target="https://techcrunch.com/"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5.xml"/><Relationship Id="rId1" Type="http://schemas.openxmlformats.org/officeDocument/2006/relationships/slideLayout" Target="../slideLayouts/slideLayout12.xml"/><Relationship Id="rId4" Type="http://schemas.openxmlformats.org/officeDocument/2006/relationships/image" Target="../media/image27.sv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98728-A241-43F4-95FF-6C49FEEA0911}"/>
              </a:ext>
              <a:ext uri="{C183D7F6-B498-43B3-948B-1728B52AA6E4}">
                <adec:decorative xmlns:adec="http://schemas.microsoft.com/office/drawing/2017/decorative" xmlns="" val="1"/>
              </a:ext>
            </a:extLst>
          </p:cNvPr>
          <p:cNvSpPr>
            <a:spLocks noGrp="1"/>
          </p:cNvSpPr>
          <p:nvPr>
            <p:ph type="title"/>
          </p:nvPr>
        </p:nvSpPr>
        <p:spPr>
          <a:xfrm>
            <a:off x="457199" y="143692"/>
            <a:ext cx="8229601" cy="987333"/>
          </a:xfrm>
        </p:spPr>
        <p:txBody>
          <a:bodyPr anchor="ctr"/>
          <a:lstStyle/>
          <a:p>
            <a:r>
              <a:rPr lang="en-US" sz="3000" dirty="0">
                <a:latin typeface="+mj-lt"/>
              </a:rPr>
              <a:t>Integrated Advertising, Promotion, and Marketing Communications</a:t>
            </a:r>
            <a:endParaRPr lang="en-US" sz="3000" dirty="0"/>
          </a:p>
        </p:txBody>
      </p:sp>
      <p:sp>
        <p:nvSpPr>
          <p:cNvPr id="3" name="Content Placeholder 2">
            <a:extLst>
              <a:ext uri="{FF2B5EF4-FFF2-40B4-BE49-F238E27FC236}">
                <a16:creationId xmlns:a16="http://schemas.microsoft.com/office/drawing/2014/main" id="{ABE18F80-D4FC-4D8F-B2BD-E7BEE7E012B5}"/>
              </a:ext>
              <a:ext uri="{C183D7F6-B498-43B3-948B-1728B52AA6E4}">
                <adec:decorative xmlns:adec="http://schemas.microsoft.com/office/drawing/2017/decorative" xmlns="" val="1"/>
              </a:ext>
            </a:extLst>
          </p:cNvPr>
          <p:cNvSpPr>
            <a:spLocks noGrp="1"/>
          </p:cNvSpPr>
          <p:nvPr>
            <p:ph type="body" idx="1"/>
          </p:nvPr>
        </p:nvSpPr>
        <p:spPr>
          <a:xfrm>
            <a:off x="457200" y="1212419"/>
            <a:ext cx="8229600" cy="413524"/>
          </a:xfrm>
        </p:spPr>
        <p:txBody>
          <a:bodyPr anchor="ctr"/>
          <a:lstStyle/>
          <a:p>
            <a:r>
              <a:rPr lang="en-US" sz="2000" dirty="0">
                <a:solidFill>
                  <a:schemeClr val="tx2"/>
                </a:solidFill>
              </a:rPr>
              <a:t>Eighth Edition</a:t>
            </a:r>
          </a:p>
        </p:txBody>
      </p:sp>
      <p:pic>
        <p:nvPicPr>
          <p:cNvPr id="9" name="Picture 8" descr="Front Cover: Integrated Advertising, Promotion, and Marketing Communications, Eighth Edition by Clow and Baack.">
            <a:extLst>
              <a:ext uri="{FF2B5EF4-FFF2-40B4-BE49-F238E27FC236}">
                <a16:creationId xmlns:a16="http://schemas.microsoft.com/office/drawing/2014/main" id="{33DA7749-52F8-4423-AFBB-7E1CDB45A7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726" y="1758470"/>
            <a:ext cx="3368274" cy="4566130"/>
          </a:xfrm>
          <a:prstGeom prst="rect">
            <a:avLst/>
          </a:prstGeom>
          <a:ln w="9525">
            <a:solidFill>
              <a:schemeClr val="tx1"/>
            </a:solidFill>
          </a:ln>
        </p:spPr>
      </p:pic>
      <p:sp>
        <p:nvSpPr>
          <p:cNvPr id="5" name="Content Placeholder 4">
            <a:extLst>
              <a:ext uri="{FF2B5EF4-FFF2-40B4-BE49-F238E27FC236}">
                <a16:creationId xmlns:a16="http://schemas.microsoft.com/office/drawing/2014/main" id="{2D222376-7AD7-4443-B67A-120BE12F4DDB}"/>
              </a:ext>
              <a:ext uri="{C183D7F6-B498-43B3-948B-1728B52AA6E4}">
                <adec:decorative xmlns:adec="http://schemas.microsoft.com/office/drawing/2017/decorative" xmlns="" val="1"/>
              </a:ext>
            </a:extLst>
          </p:cNvPr>
          <p:cNvSpPr>
            <a:spLocks noGrp="1"/>
          </p:cNvSpPr>
          <p:nvPr>
            <p:ph sz="quarter" idx="14"/>
          </p:nvPr>
        </p:nvSpPr>
        <p:spPr>
          <a:xfrm>
            <a:off x="5029200" y="1906104"/>
            <a:ext cx="3657600" cy="1186345"/>
          </a:xfrm>
        </p:spPr>
        <p:txBody>
          <a:bodyPr/>
          <a:lstStyle/>
          <a:p>
            <a:pPr marL="0" algn="ctr"/>
            <a:r>
              <a:rPr lang="en-US" b="1" dirty="0">
                <a:solidFill>
                  <a:schemeClr val="tx1"/>
                </a:solidFill>
                <a:latin typeface="+mn-lt"/>
              </a:rPr>
              <a:t>Chapter 4</a:t>
            </a:r>
          </a:p>
        </p:txBody>
      </p:sp>
      <p:sp>
        <p:nvSpPr>
          <p:cNvPr id="6" name="Content Placeholder 5">
            <a:extLst>
              <a:ext uri="{FF2B5EF4-FFF2-40B4-BE49-F238E27FC236}">
                <a16:creationId xmlns:a16="http://schemas.microsoft.com/office/drawing/2014/main" id="{82FD4EC9-4778-4E2F-B136-2A176CA2BA69}"/>
              </a:ext>
              <a:ext uri="{C183D7F6-B498-43B3-948B-1728B52AA6E4}">
                <adec:decorative xmlns:adec="http://schemas.microsoft.com/office/drawing/2017/decorative" xmlns="" val="1"/>
              </a:ext>
            </a:extLst>
          </p:cNvPr>
          <p:cNvSpPr>
            <a:spLocks noGrp="1"/>
          </p:cNvSpPr>
          <p:nvPr>
            <p:ph sz="quarter" idx="15"/>
          </p:nvPr>
        </p:nvSpPr>
        <p:spPr>
          <a:xfrm>
            <a:off x="5029200" y="3252789"/>
            <a:ext cx="3657600" cy="1786139"/>
          </a:xfrm>
        </p:spPr>
        <p:txBody>
          <a:bodyPr/>
          <a:lstStyle/>
          <a:p>
            <a:pPr algn="ctr"/>
            <a:r>
              <a:rPr lang="en-US" dirty="0">
                <a:solidFill>
                  <a:schemeClr val="tx1"/>
                </a:solidFill>
              </a:rPr>
              <a:t>The I</a:t>
            </a:r>
            <a:r>
              <a:rPr lang="en-US" sz="100" dirty="0">
                <a:solidFill>
                  <a:schemeClr val="tx1"/>
                </a:solidFill>
              </a:rPr>
              <a:t> </a:t>
            </a:r>
            <a:r>
              <a:rPr lang="en-US" dirty="0">
                <a:solidFill>
                  <a:schemeClr val="tx1"/>
                </a:solidFill>
              </a:rPr>
              <a:t>M</a:t>
            </a:r>
            <a:r>
              <a:rPr lang="en-US" sz="100" dirty="0">
                <a:solidFill>
                  <a:schemeClr val="tx1"/>
                </a:solidFill>
              </a:rPr>
              <a:t> </a:t>
            </a:r>
            <a:r>
              <a:rPr lang="en-US" dirty="0">
                <a:solidFill>
                  <a:schemeClr val="tx1"/>
                </a:solidFill>
              </a:rPr>
              <a:t>C Planning Process</a:t>
            </a:r>
            <a:endParaRPr lang="en-US" dirty="0">
              <a:solidFill>
                <a:schemeClr val="tx1"/>
              </a:solidFill>
              <a:cs typeface="Arial" panose="020B0604020202020204" pitchFamily="34" charset="0"/>
            </a:endParaRPr>
          </a:p>
        </p:txBody>
      </p:sp>
      <p:pic>
        <p:nvPicPr>
          <p:cNvPr id="22" name="Picture Placeholder 21" descr="Pearson Logo">
            <a:extLst>
              <a:ext uri="{FF2B5EF4-FFF2-40B4-BE49-F238E27FC236}">
                <a16:creationId xmlns:a16="http://schemas.microsoft.com/office/drawing/2014/main" id="{463657D3-0029-4FB6-A24C-CAB832988B4E}"/>
              </a:ext>
            </a:extLst>
          </p:cNvPr>
          <p:cNvPicPr>
            <a:picLocks noGrp="1" noChangeAspect="1"/>
          </p:cNvPicPr>
          <p:nvPr>
            <p:ph type="pic" sz="quarter" idx="16"/>
          </p:nvPr>
        </p:nvPicPr>
        <p:blipFill>
          <a:blip r:embed="rId4"/>
          <a:srcRect t="22152" b="22152"/>
          <a:stretch>
            <a:fillRect/>
          </a:stretch>
        </p:blipFill>
        <p:spPr>
          <a:xfrm>
            <a:off x="315677" y="6420639"/>
            <a:ext cx="1176574" cy="296443"/>
          </a:xfrm>
        </p:spPr>
      </p:pic>
      <p:sp>
        <p:nvSpPr>
          <p:cNvPr id="8" name="Content Placeholder 7">
            <a:extLst>
              <a:ext uri="{FF2B5EF4-FFF2-40B4-BE49-F238E27FC236}">
                <a16:creationId xmlns:a16="http://schemas.microsoft.com/office/drawing/2014/main" id="{C8E88D28-1A9F-4FC4-946F-10B4629D1438}"/>
              </a:ext>
              <a:ext uri="{C183D7F6-B498-43B3-948B-1728B52AA6E4}">
                <adec:decorative xmlns:adec="http://schemas.microsoft.com/office/drawing/2017/decorative" xmlns="" val="1"/>
              </a:ext>
            </a:extLst>
          </p:cNvPr>
          <p:cNvSpPr>
            <a:spLocks noGrp="1"/>
          </p:cNvSpPr>
          <p:nvPr>
            <p:ph sz="quarter" idx="17"/>
          </p:nvPr>
        </p:nvSpPr>
        <p:spPr>
          <a:xfrm>
            <a:off x="2223770" y="6461037"/>
            <a:ext cx="6623079" cy="215130"/>
          </a:xfrm>
        </p:spPr>
        <p:txBody>
          <a:bodyPr/>
          <a:lstStyle/>
          <a:p>
            <a:pPr marL="0" indent="0"/>
            <a:r>
              <a:rPr lang="en-US" altLang="en-US" sz="1200" b="0" dirty="0">
                <a:latin typeface="Verdana"/>
                <a:ea typeface="Verdana" panose="020B0604030504040204" pitchFamily="34" charset="0"/>
                <a:cs typeface="Verdana" panose="020B0604030504040204" pitchFamily="34" charset="0"/>
              </a:rPr>
              <a:t>Copyright © </a:t>
            </a:r>
            <a:r>
              <a:rPr lang="en-US" dirty="0"/>
              <a:t>2018, 2016, 2014 </a:t>
            </a:r>
            <a:r>
              <a:rPr lang="en-US" altLang="en-US" sz="1200" b="0" dirty="0">
                <a:latin typeface="Verdana"/>
                <a:ea typeface="Verdana" panose="020B0604030504040204" pitchFamily="34" charset="0"/>
                <a:cs typeface="Verdana" panose="020B0604030504040204" pitchFamily="34" charset="0"/>
              </a:rPr>
              <a:t>Pearson Education, Inc. All Rights Reserved</a:t>
            </a:r>
          </a:p>
        </p:txBody>
      </p:sp>
    </p:spTree>
    <p:extLst>
      <p:ext uri="{BB962C8B-B14F-4D97-AF65-F5344CB8AC3E}">
        <p14:creationId xmlns:p14="http://schemas.microsoft.com/office/powerpoint/2010/main" val="38013359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Gender</a:t>
            </a:r>
            <a:r>
              <a:rPr lang="en-US" baseline="0" dirty="0">
                <a:latin typeface="+mj-lt"/>
              </a:rPr>
              <a:t> </a:t>
            </a:r>
            <a:r>
              <a:rPr lang="en-US" dirty="0">
                <a:latin typeface="+mj-lt"/>
              </a:rPr>
              <a:t>Segments Based on Demographics</a:t>
            </a:r>
            <a:endParaRPr lang="en-IN" dirty="0">
              <a:latin typeface="+mj-lt"/>
            </a:endParaRPr>
          </a:p>
        </p:txBody>
      </p:sp>
      <p:sp>
        <p:nvSpPr>
          <p:cNvPr id="3" name="Content Placeholder 2"/>
          <p:cNvSpPr>
            <a:spLocks noGrp="1"/>
          </p:cNvSpPr>
          <p:nvPr>
            <p:ph idx="1"/>
          </p:nvPr>
        </p:nvSpPr>
        <p:spPr/>
        <p:txBody>
          <a:bodyPr/>
          <a:lstStyle/>
          <a:p>
            <a:pPr>
              <a:defRPr/>
            </a:pPr>
            <a:r>
              <a:rPr lang="en-US" sz="2600" dirty="0"/>
              <a:t>Gender-based products</a:t>
            </a:r>
          </a:p>
          <a:p>
            <a:pPr>
              <a:defRPr/>
            </a:pPr>
            <a:r>
              <a:rPr lang="en-US" sz="2600" dirty="0"/>
              <a:t>Gender differences in communications</a:t>
            </a:r>
          </a:p>
          <a:p>
            <a:pPr>
              <a:defRPr/>
            </a:pPr>
            <a:r>
              <a:rPr lang="en-US" sz="2600" dirty="0"/>
              <a:t>Female consumers</a:t>
            </a:r>
          </a:p>
          <a:p>
            <a:pPr lvl="1">
              <a:defRPr/>
            </a:pPr>
            <a:r>
              <a:rPr lang="en-US" sz="2400" dirty="0"/>
              <a:t>Control 66% of spending ($12 trillion)</a:t>
            </a:r>
          </a:p>
          <a:p>
            <a:pPr lvl="1">
              <a:defRPr/>
            </a:pPr>
            <a:r>
              <a:rPr lang="en-US" sz="2400" dirty="0"/>
              <a:t>Involved in purchasing high-priced electronics (96%)</a:t>
            </a:r>
          </a:p>
          <a:p>
            <a:pPr lvl="1">
              <a:defRPr/>
            </a:pPr>
            <a:r>
              <a:rPr lang="en-US" sz="2400" dirty="0"/>
              <a:t>Deal with financial advisors (90%)</a:t>
            </a:r>
          </a:p>
          <a:p>
            <a:pPr lvl="1">
              <a:defRPr/>
            </a:pPr>
            <a:r>
              <a:rPr lang="en-US" sz="2400" dirty="0"/>
              <a:t>Buy and sell stocks (80%)</a:t>
            </a:r>
          </a:p>
          <a:p>
            <a:pPr lvl="1">
              <a:defRPr/>
            </a:pPr>
            <a:r>
              <a:rPr lang="en-US" sz="2400" dirty="0"/>
              <a:t>Household’s primary accountant (70%)</a:t>
            </a:r>
            <a:endParaRPr lang="en-IN" sz="2400" dirty="0"/>
          </a:p>
        </p:txBody>
      </p:sp>
    </p:spTree>
    <p:extLst>
      <p:ext uri="{BB962C8B-B14F-4D97-AF65-F5344CB8AC3E}">
        <p14:creationId xmlns:p14="http://schemas.microsoft.com/office/powerpoint/2010/main" val="34328220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Tips for Marketing to Women</a:t>
            </a:r>
            <a:endParaRPr lang="en-IN" sz="3600" dirty="0">
              <a:latin typeface="+mj-lt"/>
            </a:endParaRPr>
          </a:p>
        </p:txBody>
      </p:sp>
      <p:sp>
        <p:nvSpPr>
          <p:cNvPr id="3" name="Content Placeholder 2"/>
          <p:cNvSpPr>
            <a:spLocks noGrp="1"/>
          </p:cNvSpPr>
          <p:nvPr>
            <p:ph idx="1"/>
          </p:nvPr>
        </p:nvSpPr>
        <p:spPr>
          <a:xfrm>
            <a:off x="457200" y="1600200"/>
            <a:ext cx="8229600" cy="3505200"/>
          </a:xfrm>
        </p:spPr>
        <p:txBody>
          <a:bodyPr/>
          <a:lstStyle/>
          <a:p>
            <a:pPr eaLnBrk="0" hangingPunct="0"/>
            <a:r>
              <a:rPr lang="en-US" sz="2600" dirty="0"/>
              <a:t>Focus on how brand can improve life</a:t>
            </a:r>
          </a:p>
          <a:p>
            <a:pPr eaLnBrk="0" hangingPunct="0"/>
            <a:r>
              <a:rPr lang="en-US" sz="2600" dirty="0"/>
              <a:t>Engage them with the brand</a:t>
            </a:r>
          </a:p>
          <a:p>
            <a:pPr eaLnBrk="0" hangingPunct="0"/>
            <a:r>
              <a:rPr lang="en-US" sz="2600" dirty="0"/>
              <a:t>Focus on practical, not trivial</a:t>
            </a:r>
          </a:p>
          <a:p>
            <a:pPr eaLnBrk="0" hangingPunct="0"/>
            <a:r>
              <a:rPr lang="en-US" sz="2600" dirty="0"/>
              <a:t>Tell a story that resonates</a:t>
            </a:r>
          </a:p>
          <a:p>
            <a:pPr eaLnBrk="0" hangingPunct="0"/>
            <a:r>
              <a:rPr lang="en-US" sz="2600" dirty="0"/>
              <a:t>Provide details</a:t>
            </a:r>
          </a:p>
          <a:p>
            <a:pPr eaLnBrk="0" hangingPunct="0"/>
            <a:r>
              <a:rPr lang="en-US" sz="2600" dirty="0"/>
              <a:t>Be positive</a:t>
            </a:r>
            <a:endParaRPr lang="en-IN" sz="2600" dirty="0"/>
          </a:p>
        </p:txBody>
      </p:sp>
      <p:sp>
        <p:nvSpPr>
          <p:cNvPr id="4" name="Content Placeholder 3"/>
          <p:cNvSpPr>
            <a:spLocks noGrp="1"/>
          </p:cNvSpPr>
          <p:nvPr>
            <p:ph idx="13"/>
          </p:nvPr>
        </p:nvSpPr>
        <p:spPr>
          <a:xfrm>
            <a:off x="457200" y="5571366"/>
            <a:ext cx="1447800" cy="322051"/>
          </a:xfrm>
        </p:spPr>
        <p:txBody>
          <a:bodyPr/>
          <a:lstStyle/>
          <a:p>
            <a:pPr marL="0" indent="0">
              <a:buNone/>
            </a:pPr>
            <a:r>
              <a:rPr lang="en-US" b="1" dirty="0"/>
              <a:t>Bonus Slide</a:t>
            </a:r>
          </a:p>
        </p:txBody>
      </p:sp>
    </p:spTree>
    <p:extLst>
      <p:ext uri="{BB962C8B-B14F-4D97-AF65-F5344CB8AC3E}">
        <p14:creationId xmlns:p14="http://schemas.microsoft.com/office/powerpoint/2010/main" val="30359848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Marketing to Mothers</a:t>
            </a:r>
            <a:endParaRPr lang="en-IN" dirty="0">
              <a:latin typeface="+mj-lt"/>
            </a:endParaRPr>
          </a:p>
        </p:txBody>
      </p:sp>
      <p:sp>
        <p:nvSpPr>
          <p:cNvPr id="3" name="Content Placeholder 2"/>
          <p:cNvSpPr>
            <a:spLocks noGrp="1"/>
          </p:cNvSpPr>
          <p:nvPr>
            <p:ph idx="1"/>
          </p:nvPr>
        </p:nvSpPr>
        <p:spPr>
          <a:xfrm>
            <a:off x="457200" y="1600200"/>
            <a:ext cx="3657600" cy="3809999"/>
          </a:xfrm>
        </p:spPr>
        <p:txBody>
          <a:bodyPr/>
          <a:lstStyle/>
          <a:p>
            <a:r>
              <a:rPr lang="en-US" sz="2600" dirty="0"/>
              <a:t>Buyers of iPhones</a:t>
            </a:r>
          </a:p>
          <a:p>
            <a:r>
              <a:rPr lang="en-US" sz="2600" dirty="0"/>
              <a:t>Like media websites</a:t>
            </a:r>
          </a:p>
          <a:p>
            <a:r>
              <a:rPr lang="en-US" sz="2600" dirty="0"/>
              <a:t>Share photos/news</a:t>
            </a:r>
          </a:p>
          <a:p>
            <a:r>
              <a:rPr lang="en-US" sz="2600" dirty="0"/>
              <a:t>20% of online users</a:t>
            </a:r>
          </a:p>
          <a:p>
            <a:r>
              <a:rPr lang="en-US" sz="2600" dirty="0"/>
              <a:t>Largest web spenders</a:t>
            </a:r>
          </a:p>
          <a:p>
            <a:pPr lvl="1"/>
            <a:r>
              <a:rPr lang="en-US" sz="2600" dirty="0"/>
              <a:t>Online</a:t>
            </a:r>
          </a:p>
          <a:p>
            <a:pPr lvl="1"/>
            <a:r>
              <a:rPr lang="en-US" sz="2600" dirty="0"/>
              <a:t>Mobile devices</a:t>
            </a:r>
            <a:endParaRPr lang="en-IN" sz="2600" dirty="0"/>
          </a:p>
        </p:txBody>
      </p:sp>
      <p:sp>
        <p:nvSpPr>
          <p:cNvPr id="5" name="Content Placeholder 4"/>
          <p:cNvSpPr>
            <a:spLocks noGrp="1"/>
          </p:cNvSpPr>
          <p:nvPr>
            <p:ph sz="quarter" idx="13"/>
          </p:nvPr>
        </p:nvSpPr>
        <p:spPr>
          <a:xfrm>
            <a:off x="457200" y="5709422"/>
            <a:ext cx="1524000" cy="304801"/>
          </a:xfrm>
        </p:spPr>
        <p:txBody>
          <a:bodyPr/>
          <a:lstStyle/>
          <a:p>
            <a:pPr marL="0" indent="0">
              <a:buNone/>
            </a:pPr>
            <a:r>
              <a:rPr lang="en-US" b="1" dirty="0"/>
              <a:t>Bonus Slide</a:t>
            </a:r>
          </a:p>
        </p:txBody>
      </p:sp>
      <p:pic>
        <p:nvPicPr>
          <p:cNvPr id="12" name="Content Placeholder 11" descr="An advertisement for Saint Francis Community Health Center shows a smiling mother with her arms around her son, and is titled, my first and only choice."/>
          <p:cNvPicPr>
            <a:picLocks noGrp="1" noChangeAspect="1"/>
          </p:cNvPicPr>
          <p:nvPr>
            <p:ph sz="quarter" idx="14"/>
          </p:nvPr>
        </p:nvPicPr>
        <p:blipFill>
          <a:blip r:embed="rId3"/>
          <a:stretch>
            <a:fillRect/>
          </a:stretch>
        </p:blipFill>
        <p:spPr>
          <a:xfrm>
            <a:off x="6705600" y="1600200"/>
            <a:ext cx="1810669" cy="4298053"/>
          </a:xfrm>
          <a:prstGeom prst="rect">
            <a:avLst/>
          </a:prstGeom>
        </p:spPr>
      </p:pic>
    </p:spTree>
    <p:extLst>
      <p:ext uri="{BB962C8B-B14F-4D97-AF65-F5344CB8AC3E}">
        <p14:creationId xmlns:p14="http://schemas.microsoft.com/office/powerpoint/2010/main" val="5362247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Marketing to Men</a:t>
            </a:r>
            <a:endParaRPr lang="en-IN" dirty="0">
              <a:latin typeface="+mj-lt"/>
            </a:endParaRPr>
          </a:p>
        </p:txBody>
      </p:sp>
      <p:sp>
        <p:nvSpPr>
          <p:cNvPr id="3" name="Content Placeholder 2"/>
          <p:cNvSpPr>
            <a:spLocks noGrp="1"/>
          </p:cNvSpPr>
          <p:nvPr>
            <p:ph idx="1"/>
          </p:nvPr>
        </p:nvSpPr>
        <p:spPr>
          <a:xfrm>
            <a:off x="457200" y="1600200"/>
            <a:ext cx="4648200" cy="4267200"/>
          </a:xfrm>
        </p:spPr>
        <p:txBody>
          <a:bodyPr/>
          <a:lstStyle/>
          <a:p>
            <a:r>
              <a:rPr lang="en-US" sz="2600" dirty="0"/>
              <a:t>Shopping more</a:t>
            </a:r>
          </a:p>
          <a:p>
            <a:r>
              <a:rPr lang="en-US" sz="2600" dirty="0"/>
              <a:t>Focus on product performance</a:t>
            </a:r>
          </a:p>
          <a:p>
            <a:r>
              <a:rPr lang="en-US" sz="2600" dirty="0"/>
              <a:t>Prefer looking for specific information</a:t>
            </a:r>
          </a:p>
          <a:p>
            <a:r>
              <a:rPr lang="en-US" sz="2600" dirty="0"/>
              <a:t>Favor products that reflect status</a:t>
            </a:r>
          </a:p>
          <a:p>
            <a:r>
              <a:rPr lang="en-US" sz="2600" dirty="0"/>
              <a:t>Like well-known brands</a:t>
            </a:r>
            <a:endParaRPr lang="en-IN" sz="2600" dirty="0"/>
          </a:p>
        </p:txBody>
      </p:sp>
      <p:pic>
        <p:nvPicPr>
          <p:cNvPr id="6" name="Content Placeholder 5" descr="An advertisement for origin bank shows a man in an apron holding a crate of vegetables in a market, next to the text, for the original in you."/>
          <p:cNvPicPr>
            <a:picLocks noGrp="1" noChangeAspect="1"/>
          </p:cNvPicPr>
          <p:nvPr>
            <p:ph idx="13"/>
          </p:nvPr>
        </p:nvPicPr>
        <p:blipFill>
          <a:blip r:embed="rId3"/>
          <a:stretch>
            <a:fillRect/>
          </a:stretch>
        </p:blipFill>
        <p:spPr>
          <a:xfrm>
            <a:off x="5562181" y="1600200"/>
            <a:ext cx="3115326" cy="3968840"/>
          </a:xfrm>
          <a:prstGeom prst="rect">
            <a:avLst/>
          </a:prstGeom>
        </p:spPr>
      </p:pic>
    </p:spTree>
    <p:extLst>
      <p:ext uri="{BB962C8B-B14F-4D97-AF65-F5344CB8AC3E}">
        <p14:creationId xmlns:p14="http://schemas.microsoft.com/office/powerpoint/2010/main" val="11659823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382000" cy="1097280"/>
          </a:xfrm>
        </p:spPr>
        <p:txBody>
          <a:bodyPr/>
          <a:lstStyle/>
          <a:p>
            <a:r>
              <a:rPr lang="en-US" dirty="0">
                <a:latin typeface="+mj-lt"/>
              </a:rPr>
              <a:t>Age</a:t>
            </a:r>
            <a:r>
              <a:rPr lang="en-US" baseline="0" dirty="0">
                <a:latin typeface="+mj-lt"/>
              </a:rPr>
              <a:t> </a:t>
            </a:r>
            <a:r>
              <a:rPr lang="en-US" dirty="0">
                <a:latin typeface="+mj-lt"/>
              </a:rPr>
              <a:t>Segments Based on Demographics</a:t>
            </a:r>
            <a:endParaRPr lang="en-IN" dirty="0">
              <a:latin typeface="+mj-lt"/>
            </a:endParaRPr>
          </a:p>
        </p:txBody>
      </p:sp>
      <p:sp>
        <p:nvSpPr>
          <p:cNvPr id="3" name="Content Placeholder 2"/>
          <p:cNvSpPr>
            <a:spLocks noGrp="1"/>
          </p:cNvSpPr>
          <p:nvPr>
            <p:ph idx="1"/>
          </p:nvPr>
        </p:nvSpPr>
        <p:spPr>
          <a:xfrm>
            <a:off x="457200" y="1600201"/>
            <a:ext cx="8229600" cy="1676400"/>
          </a:xfrm>
        </p:spPr>
        <p:txBody>
          <a:bodyPr/>
          <a:lstStyle/>
          <a:p>
            <a:pPr>
              <a:defRPr/>
            </a:pPr>
            <a:r>
              <a:rPr lang="en-US" sz="2600" dirty="0"/>
              <a:t>Target specific age group</a:t>
            </a:r>
          </a:p>
          <a:p>
            <a:pPr>
              <a:defRPr/>
            </a:pPr>
            <a:r>
              <a:rPr lang="en-US" sz="2600" dirty="0"/>
              <a:t>Combine with other demographic variables</a:t>
            </a:r>
          </a:p>
          <a:p>
            <a:pPr>
              <a:defRPr/>
            </a:pPr>
            <a:r>
              <a:rPr lang="en-US" sz="2600" dirty="0"/>
              <a:t>Children attractive group</a:t>
            </a:r>
            <a:endParaRPr lang="en-IN" sz="2600" dirty="0"/>
          </a:p>
        </p:txBody>
      </p:sp>
      <p:pic>
        <p:nvPicPr>
          <p:cNvPr id="6" name="Content Placeholder 5" descr="A young student looks up from the paper she is writing on."/>
          <p:cNvPicPr>
            <a:picLocks noGrp="1" noChangeAspect="1"/>
          </p:cNvPicPr>
          <p:nvPr>
            <p:ph idx="13"/>
          </p:nvPr>
        </p:nvPicPr>
        <p:blipFill>
          <a:blip r:embed="rId3"/>
          <a:stretch>
            <a:fillRect/>
          </a:stretch>
        </p:blipFill>
        <p:spPr>
          <a:xfrm>
            <a:off x="2514421" y="3596363"/>
            <a:ext cx="4115157" cy="2743438"/>
          </a:xfrm>
          <a:prstGeom prst="rect">
            <a:avLst/>
          </a:prstGeom>
        </p:spPr>
      </p:pic>
    </p:spTree>
    <p:extLst>
      <p:ext uri="{BB962C8B-B14F-4D97-AF65-F5344CB8AC3E}">
        <p14:creationId xmlns:p14="http://schemas.microsoft.com/office/powerpoint/2010/main" val="33838130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Figure 4.3 Influence of Tweens</a:t>
            </a:r>
            <a:endParaRPr lang="en-US" dirty="0">
              <a:latin typeface="+mj-lt"/>
            </a:endParaRPr>
          </a:p>
        </p:txBody>
      </p:sp>
      <p:graphicFrame>
        <p:nvGraphicFramePr>
          <p:cNvPr id="17" name="Content Placeholder 16"/>
          <p:cNvGraphicFramePr>
            <a:graphicFrameLocks noGrp="1"/>
          </p:cNvGraphicFramePr>
          <p:nvPr>
            <p:ph idx="1"/>
            <p:extLst>
              <p:ext uri="{D42A27DB-BD31-4B8C-83A1-F6EECF244321}">
                <p14:modId xmlns:p14="http://schemas.microsoft.com/office/powerpoint/2010/main" val="2688154135"/>
              </p:ext>
            </p:extLst>
          </p:nvPr>
        </p:nvGraphicFramePr>
        <p:xfrm>
          <a:off x="457200" y="1600200"/>
          <a:ext cx="5410200" cy="2011680"/>
        </p:xfrm>
        <a:graphic>
          <a:graphicData uri="http://schemas.openxmlformats.org/drawingml/2006/table">
            <a:tbl>
              <a:tblPr firstRow="1" bandRow="1">
                <a:tableStyleId>{2D5ABB26-0587-4C30-8999-92F81FD0307C}</a:tableStyleId>
              </a:tblPr>
              <a:tblGrid>
                <a:gridCol w="3657600">
                  <a:extLst>
                    <a:ext uri="{9D8B030D-6E8A-4147-A177-3AD203B41FA5}">
                      <a16:colId xmlns:a16="http://schemas.microsoft.com/office/drawing/2014/main" val="3510190504"/>
                    </a:ext>
                  </a:extLst>
                </a:gridCol>
                <a:gridCol w="1752600">
                  <a:extLst>
                    <a:ext uri="{9D8B030D-6E8A-4147-A177-3AD203B41FA5}">
                      <a16:colId xmlns:a16="http://schemas.microsoft.com/office/drawing/2014/main" val="3773973834"/>
                    </a:ext>
                  </a:extLst>
                </a:gridCol>
              </a:tblGrid>
              <a:tr h="152400">
                <a:tc>
                  <a:txBody>
                    <a:bodyPr/>
                    <a:lstStyle/>
                    <a:p>
                      <a:pPr algn="ctr"/>
                      <a:r>
                        <a:rPr lang="en-US" sz="1600" b="1" dirty="0">
                          <a:solidFill>
                            <a:schemeClr val="tx1"/>
                          </a:solidFill>
                        </a:rPr>
                        <a:t>Influence/Opinion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dirty="0">
                          <a:solidFill>
                            <a:schemeClr val="tx1"/>
                          </a:solidFill>
                        </a:rPr>
                        <a:t>Percent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36436227"/>
                  </a:ext>
                </a:extLst>
              </a:tr>
              <a:tr h="152400">
                <a:tc>
                  <a:txBody>
                    <a:bodyPr/>
                    <a:lstStyle/>
                    <a:p>
                      <a:pPr algn="l"/>
                      <a:r>
                        <a:rPr lang="en-US" sz="1600" dirty="0">
                          <a:solidFill>
                            <a:schemeClr val="tx1"/>
                          </a:solidFill>
                        </a:rPr>
                        <a:t>Want</a:t>
                      </a:r>
                      <a:r>
                        <a:rPr lang="en-US" sz="1600" baseline="0" dirty="0">
                          <a:solidFill>
                            <a:schemeClr val="tx1"/>
                          </a:solidFill>
                        </a:rPr>
                        <a:t> instant gratification</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solidFill>
                            <a:schemeClr val="tx1"/>
                          </a:solidFill>
                        </a:rPr>
                        <a:t>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8139840"/>
                  </a:ext>
                </a:extLst>
              </a:tr>
              <a:tr h="152400">
                <a:tc>
                  <a:txBody>
                    <a:bodyPr/>
                    <a:lstStyle/>
                    <a:p>
                      <a:pPr algn="l"/>
                      <a:r>
                        <a:rPr lang="en-US" sz="1600" dirty="0">
                          <a:solidFill>
                            <a:schemeClr val="tx1"/>
                          </a:solidFill>
                        </a:rPr>
                        <a:t>Want customized product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solidFill>
                            <a:schemeClr val="tx1"/>
                          </a:solidFill>
                        </a:rPr>
                        <a:t>59%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8688709"/>
                  </a:ext>
                </a:extLst>
              </a:tr>
              <a:tr h="152400">
                <a:tc>
                  <a:txBody>
                    <a:bodyPr/>
                    <a:lstStyle/>
                    <a:p>
                      <a:pPr algn="l"/>
                      <a:r>
                        <a:rPr lang="en-US" sz="1600" dirty="0">
                          <a:solidFill>
                            <a:schemeClr val="tx1"/>
                          </a:solidFill>
                        </a:rPr>
                        <a:t>Want what others have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solidFill>
                            <a:schemeClr val="tx1"/>
                          </a:solidFill>
                        </a:rPr>
                        <a:t>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42331108"/>
                  </a:ext>
                </a:extLst>
              </a:tr>
              <a:tr h="152400">
                <a:tc>
                  <a:txBody>
                    <a:bodyPr/>
                    <a:lstStyle/>
                    <a:p>
                      <a:pPr algn="l"/>
                      <a:r>
                        <a:rPr lang="en-US" sz="1600" dirty="0">
                          <a:solidFill>
                            <a:schemeClr val="tx1"/>
                          </a:solidFill>
                        </a:rPr>
                        <a:t>Sometimes visit online stores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solidFill>
                            <a:schemeClr val="tx1"/>
                          </a:solidFill>
                        </a:rPr>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0426864"/>
                  </a:ext>
                </a:extLst>
              </a:tr>
              <a:tr h="152400">
                <a:tc>
                  <a:txBody>
                    <a:bodyPr/>
                    <a:lstStyle/>
                    <a:p>
                      <a:pPr algn="l"/>
                      <a:r>
                        <a:rPr lang="en-US" sz="1600" dirty="0">
                          <a:solidFill>
                            <a:schemeClr val="tx1"/>
                          </a:solidFill>
                        </a:rPr>
                        <a:t>Shop online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solidFill>
                            <a:schemeClr val="tx1"/>
                          </a:solidFill>
                        </a:rPr>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4362732"/>
                  </a:ext>
                </a:extLst>
              </a:tr>
            </a:tbl>
          </a:graphicData>
        </a:graphic>
      </p:graphicFrame>
      <p:graphicFrame>
        <p:nvGraphicFramePr>
          <p:cNvPr id="18" name="Content Placeholder 17"/>
          <p:cNvGraphicFramePr>
            <a:graphicFrameLocks noGrp="1"/>
          </p:cNvGraphicFramePr>
          <p:nvPr>
            <p:ph sz="quarter" idx="14"/>
            <p:extLst>
              <p:ext uri="{D42A27DB-BD31-4B8C-83A1-F6EECF244321}">
                <p14:modId xmlns:p14="http://schemas.microsoft.com/office/powerpoint/2010/main" val="1433054097"/>
              </p:ext>
            </p:extLst>
          </p:nvPr>
        </p:nvGraphicFramePr>
        <p:xfrm>
          <a:off x="457200" y="3792583"/>
          <a:ext cx="5410200" cy="2011680"/>
        </p:xfrm>
        <a:graphic>
          <a:graphicData uri="http://schemas.openxmlformats.org/drawingml/2006/table">
            <a:tbl>
              <a:tblPr firstRow="1" bandRow="1">
                <a:tableStyleId>{2D5ABB26-0587-4C30-8999-92F81FD0307C}</a:tableStyleId>
              </a:tblPr>
              <a:tblGrid>
                <a:gridCol w="3657600">
                  <a:extLst>
                    <a:ext uri="{9D8B030D-6E8A-4147-A177-3AD203B41FA5}">
                      <a16:colId xmlns:a16="http://schemas.microsoft.com/office/drawing/2014/main" val="2889518094"/>
                    </a:ext>
                  </a:extLst>
                </a:gridCol>
                <a:gridCol w="1752600">
                  <a:extLst>
                    <a:ext uri="{9D8B030D-6E8A-4147-A177-3AD203B41FA5}">
                      <a16:colId xmlns:a16="http://schemas.microsoft.com/office/drawing/2014/main" val="1614912285"/>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smtClean="0"/>
                        <a:t>Influence on household purchases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dirty="0" smtClean="0">
                          <a:solidFill>
                            <a:schemeClr val="tx1"/>
                          </a:solidFill>
                        </a:rPr>
                        <a:t>Percent</a:t>
                      </a:r>
                      <a:endParaRPr lang="en-US"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09984039"/>
                  </a:ext>
                </a:extLst>
              </a:tr>
              <a:tr h="0">
                <a:tc>
                  <a:txBody>
                    <a:bodyPr/>
                    <a:lstStyle/>
                    <a:p>
                      <a:pPr algn="l"/>
                      <a:r>
                        <a:rPr lang="en-US" sz="1600" b="0" dirty="0">
                          <a:solidFill>
                            <a:schemeClr val="tx1"/>
                          </a:solidFill>
                        </a:rPr>
                        <a:t>Movies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a:solidFill>
                            <a:schemeClr val="tx1"/>
                          </a:solidFill>
                        </a:rPr>
                        <a:t>55%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55299045"/>
                  </a:ext>
                </a:extLst>
              </a:tr>
              <a:tr h="0">
                <a:tc>
                  <a:txBody>
                    <a:bodyPr/>
                    <a:lstStyle/>
                    <a:p>
                      <a:pPr algn="l"/>
                      <a:r>
                        <a:rPr lang="en-US" sz="1600" dirty="0">
                          <a:solidFill>
                            <a:schemeClr val="tx1"/>
                          </a:solidFill>
                        </a:rPr>
                        <a:t>Food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solidFill>
                            <a:schemeClr val="tx1"/>
                          </a:solidFill>
                        </a:rPr>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5185215"/>
                  </a:ext>
                </a:extLst>
              </a:tr>
              <a:tr h="0">
                <a:tc>
                  <a:txBody>
                    <a:bodyPr/>
                    <a:lstStyle/>
                    <a:p>
                      <a:pPr algn="l"/>
                      <a:r>
                        <a:rPr lang="en-US" sz="1600" dirty="0">
                          <a:solidFill>
                            <a:schemeClr val="tx1"/>
                          </a:solidFill>
                        </a:rPr>
                        <a:t>Personal care products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solidFill>
                            <a:schemeClr val="tx1"/>
                          </a:solidFill>
                        </a:rPr>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13264105"/>
                  </a:ext>
                </a:extLst>
              </a:tr>
              <a:tr h="0">
                <a:tc>
                  <a:txBody>
                    <a:bodyPr/>
                    <a:lstStyle/>
                    <a:p>
                      <a:pPr algn="l"/>
                      <a:r>
                        <a:rPr lang="en-US" sz="1600" dirty="0">
                          <a:solidFill>
                            <a:schemeClr val="tx1"/>
                          </a:solidFill>
                        </a:rPr>
                        <a:t>Family vacation destination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solidFill>
                            <a:schemeClr val="tx1"/>
                          </a:solidFill>
                        </a:rPr>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9259307"/>
                  </a:ext>
                </a:extLst>
              </a:tr>
              <a:tr h="0">
                <a:tc>
                  <a:txBody>
                    <a:bodyPr/>
                    <a:lstStyle/>
                    <a:p>
                      <a:pPr algn="l"/>
                      <a:r>
                        <a:rPr lang="en-US" sz="1600" dirty="0">
                          <a:solidFill>
                            <a:schemeClr val="tx1"/>
                          </a:solidFill>
                        </a:rPr>
                        <a:t>Technology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a:solidFill>
                            <a:schemeClr val="tx1"/>
                          </a:solidFill>
                        </a:rPr>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03296004"/>
                  </a:ext>
                </a:extLst>
              </a:tr>
            </a:tbl>
          </a:graphicData>
        </a:graphic>
      </p:graphicFrame>
      <p:sp>
        <p:nvSpPr>
          <p:cNvPr id="12" name="Content Placeholder 11"/>
          <p:cNvSpPr>
            <a:spLocks noGrp="1"/>
          </p:cNvSpPr>
          <p:nvPr>
            <p:ph sz="quarter" idx="15"/>
          </p:nvPr>
        </p:nvSpPr>
        <p:spPr>
          <a:xfrm>
            <a:off x="457200" y="5967315"/>
            <a:ext cx="5629275" cy="230469"/>
          </a:xfrm>
        </p:spPr>
        <p:txBody>
          <a:bodyPr/>
          <a:lstStyle/>
          <a:p>
            <a:pPr marL="0" indent="0">
              <a:buNone/>
            </a:pPr>
            <a:r>
              <a:rPr lang="en-US" sz="1200" dirty="0"/>
              <a:t>Source: Based on Lucia Moses, “Tweens Have a Big Say in Household Spending,”</a:t>
            </a:r>
          </a:p>
        </p:txBody>
      </p:sp>
      <p:sp>
        <p:nvSpPr>
          <p:cNvPr id="15" name="Text Placeholder 14"/>
          <p:cNvSpPr>
            <a:spLocks noGrp="1"/>
          </p:cNvSpPr>
          <p:nvPr>
            <p:ph type="body" sz="quarter" idx="18"/>
          </p:nvPr>
        </p:nvSpPr>
        <p:spPr>
          <a:xfrm>
            <a:off x="6134100" y="5967315"/>
            <a:ext cx="609600" cy="230469"/>
          </a:xfrm>
        </p:spPr>
        <p:txBody>
          <a:bodyPr/>
          <a:lstStyle/>
          <a:p>
            <a:pPr marL="0" indent="0">
              <a:buNone/>
            </a:pPr>
            <a:r>
              <a:rPr lang="en-US" sz="1200" dirty="0">
                <a:hlinkClick r:id="rId3" tooltip="http://www.adweek.com/news/advertising-branding/tweens-have-big-say-household-spending-150570"/>
              </a:rPr>
              <a:t>Adweek</a:t>
            </a:r>
            <a:endParaRPr lang="en-US" sz="1200" dirty="0"/>
          </a:p>
        </p:txBody>
      </p:sp>
      <p:sp>
        <p:nvSpPr>
          <p:cNvPr id="16" name="Content Placeholder 15"/>
          <p:cNvSpPr>
            <a:spLocks noGrp="1"/>
          </p:cNvSpPr>
          <p:nvPr>
            <p:ph sz="quarter" idx="19"/>
          </p:nvPr>
        </p:nvSpPr>
        <p:spPr>
          <a:xfrm>
            <a:off x="6804660" y="5967315"/>
            <a:ext cx="1219200" cy="230469"/>
          </a:xfrm>
        </p:spPr>
        <p:txBody>
          <a:bodyPr/>
          <a:lstStyle/>
          <a:p>
            <a:pPr marL="0" indent="0">
              <a:buNone/>
            </a:pPr>
            <a:r>
              <a:rPr lang="en-US" sz="100" dirty="0" smtClean="0"/>
              <a:t> </a:t>
            </a:r>
            <a:r>
              <a:rPr lang="en-US" sz="1200" dirty="0" smtClean="0"/>
              <a:t>, </a:t>
            </a:r>
            <a:r>
              <a:rPr lang="en-US" sz="1200" dirty="0"/>
              <a:t>June 26, 2013.</a:t>
            </a:r>
          </a:p>
        </p:txBody>
      </p:sp>
    </p:spTree>
    <p:extLst>
      <p:ext uri="{BB962C8B-B14F-4D97-AF65-F5344CB8AC3E}">
        <p14:creationId xmlns:p14="http://schemas.microsoft.com/office/powerpoint/2010/main" val="28996540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Income</a:t>
            </a:r>
            <a:endParaRPr lang="en-IN" dirty="0">
              <a:latin typeface="+mj-lt"/>
            </a:endParaRPr>
          </a:p>
        </p:txBody>
      </p:sp>
      <p:sp>
        <p:nvSpPr>
          <p:cNvPr id="3" name="Content Placeholder 2"/>
          <p:cNvSpPr>
            <a:spLocks noGrp="1"/>
          </p:cNvSpPr>
          <p:nvPr>
            <p:ph idx="1"/>
          </p:nvPr>
        </p:nvSpPr>
        <p:spPr>
          <a:xfrm>
            <a:off x="457200" y="1600200"/>
            <a:ext cx="4572000" cy="1676399"/>
          </a:xfrm>
        </p:spPr>
        <p:txBody>
          <a:bodyPr/>
          <a:lstStyle/>
          <a:p>
            <a:r>
              <a:rPr lang="en-US" sz="2600" dirty="0"/>
              <a:t>Closely related to education</a:t>
            </a:r>
          </a:p>
          <a:p>
            <a:r>
              <a:rPr lang="en-US" sz="2600" dirty="0"/>
              <a:t>Lower income – necessities</a:t>
            </a:r>
          </a:p>
          <a:p>
            <a:r>
              <a:rPr lang="en-US" sz="2600" dirty="0"/>
              <a:t>Higher income - luxuries</a:t>
            </a:r>
            <a:endParaRPr lang="en-IN" sz="2600" dirty="0"/>
          </a:p>
        </p:txBody>
      </p:sp>
      <p:sp>
        <p:nvSpPr>
          <p:cNvPr id="4" name="Content Placeholder 3"/>
          <p:cNvSpPr>
            <a:spLocks noGrp="1"/>
          </p:cNvSpPr>
          <p:nvPr>
            <p:ph sz="quarter" idx="13"/>
          </p:nvPr>
        </p:nvSpPr>
        <p:spPr>
          <a:xfrm>
            <a:off x="457200" y="3564147"/>
            <a:ext cx="4038600" cy="931654"/>
          </a:xfrm>
        </p:spPr>
        <p:txBody>
          <a:bodyPr/>
          <a:lstStyle/>
          <a:p>
            <a:pPr marL="0" indent="0">
              <a:buNone/>
            </a:pPr>
            <a:r>
              <a:rPr lang="en-US" sz="2600" dirty="0"/>
              <a:t>Ad directed to “exhausted affluent”</a:t>
            </a:r>
            <a:endParaRPr lang="en-IN" sz="2600" dirty="0"/>
          </a:p>
        </p:txBody>
      </p:sp>
      <p:pic>
        <p:nvPicPr>
          <p:cNvPr id="12" name="Content Placeholder 11" descr="An advertisement for Bonick landscaping shows an upscale outdoor pool and patio design with night-lighting. The ad title reads: design, create, sustain."/>
          <p:cNvPicPr>
            <a:picLocks noGrp="1" noChangeAspect="1"/>
          </p:cNvPicPr>
          <p:nvPr>
            <p:ph sz="quarter" idx="14"/>
          </p:nvPr>
        </p:nvPicPr>
        <p:blipFill>
          <a:blip r:embed="rId3"/>
          <a:stretch>
            <a:fillRect/>
          </a:stretch>
        </p:blipFill>
        <p:spPr>
          <a:xfrm>
            <a:off x="5629394" y="1600200"/>
            <a:ext cx="3005588" cy="3761558"/>
          </a:xfrm>
          <a:prstGeom prst="rect">
            <a:avLst/>
          </a:prstGeom>
        </p:spPr>
      </p:pic>
    </p:spTree>
    <p:extLst>
      <p:ext uri="{BB962C8B-B14F-4D97-AF65-F5344CB8AC3E}">
        <p14:creationId xmlns:p14="http://schemas.microsoft.com/office/powerpoint/2010/main" val="37450874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Ethnicity</a:t>
            </a:r>
            <a:endParaRPr lang="en-IN" dirty="0">
              <a:latin typeface="+mj-lt"/>
            </a:endParaRPr>
          </a:p>
        </p:txBody>
      </p:sp>
      <p:sp>
        <p:nvSpPr>
          <p:cNvPr id="3" name="Content Placeholder 2"/>
          <p:cNvSpPr>
            <a:spLocks noGrp="1"/>
          </p:cNvSpPr>
          <p:nvPr>
            <p:ph idx="1"/>
          </p:nvPr>
        </p:nvSpPr>
        <p:spPr>
          <a:xfrm>
            <a:off x="457200" y="1600200"/>
            <a:ext cx="4495800" cy="3505200"/>
          </a:xfrm>
        </p:spPr>
        <p:txBody>
          <a:bodyPr/>
          <a:lstStyle/>
          <a:p>
            <a:r>
              <a:rPr lang="en-US" sz="2600" dirty="0"/>
              <a:t>Buying power - $2.5 trillion</a:t>
            </a:r>
          </a:p>
          <a:p>
            <a:r>
              <a:rPr lang="en-US" sz="2600" dirty="0"/>
              <a:t>Significant part of identity</a:t>
            </a:r>
          </a:p>
          <a:p>
            <a:r>
              <a:rPr lang="en-US" sz="2600" dirty="0"/>
              <a:t>Need to understand ethnic groups</a:t>
            </a:r>
          </a:p>
          <a:p>
            <a:r>
              <a:rPr lang="en-US" sz="2600" dirty="0"/>
              <a:t>Translation insufficient</a:t>
            </a:r>
          </a:p>
          <a:p>
            <a:r>
              <a:rPr lang="en-US" sz="2600" dirty="0"/>
              <a:t>Holistic approach</a:t>
            </a:r>
            <a:endParaRPr lang="en-IN" sz="2600" dirty="0"/>
          </a:p>
        </p:txBody>
      </p:sp>
      <p:pic>
        <p:nvPicPr>
          <p:cNvPr id="6" name="Content Placeholder 5" descr="A black man holds a ceramic coffee cup and looks out the window."/>
          <p:cNvPicPr>
            <a:picLocks noGrp="1" noChangeAspect="1"/>
          </p:cNvPicPr>
          <p:nvPr>
            <p:ph idx="13"/>
          </p:nvPr>
        </p:nvPicPr>
        <p:blipFill>
          <a:blip r:embed="rId3"/>
          <a:stretch>
            <a:fillRect/>
          </a:stretch>
        </p:blipFill>
        <p:spPr>
          <a:xfrm>
            <a:off x="5263310" y="1721114"/>
            <a:ext cx="3645724" cy="2469094"/>
          </a:xfrm>
          <a:prstGeom prst="rect">
            <a:avLst/>
          </a:prstGeom>
        </p:spPr>
      </p:pic>
    </p:spTree>
    <p:extLst>
      <p:ext uri="{BB962C8B-B14F-4D97-AF65-F5344CB8AC3E}">
        <p14:creationId xmlns:p14="http://schemas.microsoft.com/office/powerpoint/2010/main" val="13287515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Psychographic Segmentation</a:t>
            </a:r>
            <a:endParaRPr lang="en-IN" dirty="0">
              <a:latin typeface="+mj-lt"/>
            </a:endParaRPr>
          </a:p>
        </p:txBody>
      </p:sp>
      <p:sp>
        <p:nvSpPr>
          <p:cNvPr id="3" name="Content Placeholder 2"/>
          <p:cNvSpPr>
            <a:spLocks noGrp="1"/>
          </p:cNvSpPr>
          <p:nvPr>
            <p:ph idx="1"/>
          </p:nvPr>
        </p:nvSpPr>
        <p:spPr/>
        <p:txBody>
          <a:bodyPr/>
          <a:lstStyle/>
          <a:p>
            <a:pPr>
              <a:defRPr/>
            </a:pPr>
            <a:r>
              <a:rPr lang="en-US" sz="2600" dirty="0"/>
              <a:t>Describe consumers</a:t>
            </a:r>
          </a:p>
          <a:p>
            <a:pPr>
              <a:defRPr/>
            </a:pPr>
            <a:r>
              <a:rPr lang="en-US" sz="2600" dirty="0"/>
              <a:t>A</a:t>
            </a:r>
            <a:r>
              <a:rPr lang="en-US" sz="100" dirty="0"/>
              <a:t> </a:t>
            </a:r>
            <a:r>
              <a:rPr lang="en-US" sz="2600" dirty="0"/>
              <a:t>I</a:t>
            </a:r>
            <a:r>
              <a:rPr lang="en-US" sz="100" dirty="0"/>
              <a:t> </a:t>
            </a:r>
            <a:r>
              <a:rPr lang="en-US" sz="2600" dirty="0"/>
              <a:t>O measures</a:t>
            </a:r>
          </a:p>
          <a:p>
            <a:pPr lvl="1">
              <a:defRPr/>
            </a:pPr>
            <a:r>
              <a:rPr lang="en-US" sz="2400" dirty="0"/>
              <a:t>Activities</a:t>
            </a:r>
          </a:p>
          <a:p>
            <a:pPr lvl="1">
              <a:defRPr/>
            </a:pPr>
            <a:r>
              <a:rPr lang="en-US" sz="2400" dirty="0"/>
              <a:t>Interests</a:t>
            </a:r>
          </a:p>
          <a:p>
            <a:pPr lvl="1">
              <a:defRPr/>
            </a:pPr>
            <a:r>
              <a:rPr lang="en-US" sz="2400" dirty="0"/>
              <a:t>Opinions</a:t>
            </a:r>
          </a:p>
          <a:p>
            <a:pPr>
              <a:defRPr/>
            </a:pPr>
            <a:r>
              <a:rPr lang="en-US" sz="2600" dirty="0"/>
              <a:t>Combine with demographic profiles</a:t>
            </a:r>
            <a:endParaRPr lang="en-IN" sz="2600" dirty="0"/>
          </a:p>
        </p:txBody>
      </p:sp>
    </p:spTree>
    <p:extLst>
      <p:ext uri="{BB962C8B-B14F-4D97-AF65-F5344CB8AC3E}">
        <p14:creationId xmlns:p14="http://schemas.microsoft.com/office/powerpoint/2010/main" val="38194673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V</a:t>
            </a:r>
            <a:r>
              <a:rPr lang="en-US" sz="100" dirty="0">
                <a:latin typeface="+mj-lt"/>
              </a:rPr>
              <a:t> </a:t>
            </a:r>
            <a:r>
              <a:rPr lang="en-US" dirty="0">
                <a:latin typeface="+mj-lt"/>
              </a:rPr>
              <a:t>A</a:t>
            </a:r>
            <a:r>
              <a:rPr lang="en-US" sz="100" dirty="0">
                <a:latin typeface="+mj-lt"/>
              </a:rPr>
              <a:t> </a:t>
            </a:r>
            <a:r>
              <a:rPr lang="en-US" dirty="0">
                <a:latin typeface="+mj-lt"/>
              </a:rPr>
              <a:t>L</a:t>
            </a:r>
            <a:r>
              <a:rPr lang="en-US" sz="100" dirty="0">
                <a:latin typeface="+mj-lt"/>
              </a:rPr>
              <a:t> </a:t>
            </a:r>
            <a:r>
              <a:rPr lang="en-US" dirty="0">
                <a:latin typeface="+mj-lt"/>
              </a:rPr>
              <a:t>S Psychographic Segmentation</a:t>
            </a:r>
            <a:endParaRPr lang="en-IN" dirty="0">
              <a:latin typeface="+mj-lt"/>
            </a:endParaRPr>
          </a:p>
        </p:txBody>
      </p:sp>
      <p:sp>
        <p:nvSpPr>
          <p:cNvPr id="3" name="Content Placeholder 2"/>
          <p:cNvSpPr>
            <a:spLocks noGrp="1"/>
          </p:cNvSpPr>
          <p:nvPr>
            <p:ph idx="1"/>
          </p:nvPr>
        </p:nvSpPr>
        <p:spPr/>
        <p:txBody>
          <a:bodyPr/>
          <a:lstStyle/>
          <a:p>
            <a:pPr>
              <a:defRPr/>
            </a:pPr>
            <a:r>
              <a:rPr lang="en-US" sz="2200" b="1" dirty="0"/>
              <a:t>Innovators</a:t>
            </a:r>
            <a:r>
              <a:rPr lang="en-US" sz="2200" dirty="0"/>
              <a:t> – successful, sophisticated – upscale products</a:t>
            </a:r>
          </a:p>
          <a:p>
            <a:pPr>
              <a:defRPr/>
            </a:pPr>
            <a:r>
              <a:rPr lang="en-US" sz="2200" b="1" dirty="0"/>
              <a:t>Thinkers</a:t>
            </a:r>
            <a:r>
              <a:rPr lang="en-US" sz="2200" dirty="0"/>
              <a:t> – educated, conservative, practical – durability, value</a:t>
            </a:r>
          </a:p>
          <a:p>
            <a:pPr>
              <a:defRPr/>
            </a:pPr>
            <a:r>
              <a:rPr lang="en-US" sz="2200" b="1" dirty="0"/>
              <a:t>Achievers</a:t>
            </a:r>
            <a:r>
              <a:rPr lang="en-US" sz="2200" dirty="0"/>
              <a:t> – goal-oriented, conservative, career, and family</a:t>
            </a:r>
          </a:p>
          <a:p>
            <a:pPr>
              <a:defRPr/>
            </a:pPr>
            <a:r>
              <a:rPr lang="en-US" sz="2200" b="1" dirty="0"/>
              <a:t>Experiencers</a:t>
            </a:r>
            <a:r>
              <a:rPr lang="en-US" sz="2200" dirty="0"/>
              <a:t> – young, enthusiastic, impulsive, fashion, social</a:t>
            </a:r>
          </a:p>
          <a:p>
            <a:pPr>
              <a:defRPr/>
            </a:pPr>
            <a:r>
              <a:rPr lang="en-US" sz="2200" b="1" dirty="0"/>
              <a:t>Believers</a:t>
            </a:r>
            <a:r>
              <a:rPr lang="en-US" sz="2200" dirty="0"/>
              <a:t> – conservative, conventional, traditional</a:t>
            </a:r>
          </a:p>
          <a:p>
            <a:pPr>
              <a:defRPr/>
            </a:pPr>
            <a:r>
              <a:rPr lang="en-US" sz="2200" b="1" dirty="0"/>
              <a:t>Strivers</a:t>
            </a:r>
            <a:r>
              <a:rPr lang="en-US" sz="2200" dirty="0"/>
              <a:t> – trendy, fun-loving, peers important</a:t>
            </a:r>
          </a:p>
          <a:p>
            <a:pPr>
              <a:defRPr/>
            </a:pPr>
            <a:r>
              <a:rPr lang="en-US" sz="2200" b="1" dirty="0"/>
              <a:t>Makers</a:t>
            </a:r>
            <a:r>
              <a:rPr lang="en-US" sz="2200" dirty="0"/>
              <a:t> – self-sufficient, respect authority, not materialistic</a:t>
            </a:r>
          </a:p>
          <a:p>
            <a:pPr>
              <a:defRPr/>
            </a:pPr>
            <a:r>
              <a:rPr lang="en-US" sz="2200" b="1" dirty="0"/>
              <a:t>Survivors</a:t>
            </a:r>
            <a:r>
              <a:rPr lang="en-US" sz="2200" dirty="0"/>
              <a:t> – safety, security, focus on needs, price</a:t>
            </a:r>
            <a:endParaRPr lang="en-IN" sz="2200" dirty="0"/>
          </a:p>
        </p:txBody>
      </p:sp>
    </p:spTree>
    <p:extLst>
      <p:ext uri="{BB962C8B-B14F-4D97-AF65-F5344CB8AC3E}">
        <p14:creationId xmlns:p14="http://schemas.microsoft.com/office/powerpoint/2010/main" val="5239795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Chapter Objectives </a:t>
            </a:r>
            <a:r>
              <a:rPr lang="en-US" sz="2000" b="0" dirty="0">
                <a:latin typeface="+mj-lt"/>
              </a:rPr>
              <a:t>(1 of 2)</a:t>
            </a:r>
            <a:endParaRPr lang="en-IN" sz="2000" b="0" dirty="0">
              <a:latin typeface="+mj-lt"/>
            </a:endParaRPr>
          </a:p>
        </p:txBody>
      </p:sp>
      <p:sp>
        <p:nvSpPr>
          <p:cNvPr id="5" name="Content Placeholder 4"/>
          <p:cNvSpPr>
            <a:spLocks noGrp="1"/>
          </p:cNvSpPr>
          <p:nvPr>
            <p:ph idx="1"/>
          </p:nvPr>
        </p:nvSpPr>
        <p:spPr>
          <a:xfrm>
            <a:off x="457200" y="1600200"/>
            <a:ext cx="8229600" cy="4343400"/>
          </a:xfrm>
        </p:spPr>
        <p:txBody>
          <a:bodyPr/>
          <a:lstStyle/>
          <a:p>
            <a:pPr marL="0" indent="0">
              <a:buSzPct val="100000"/>
              <a:buNone/>
              <a:defRPr/>
            </a:pPr>
            <a:r>
              <a:rPr lang="en-US" sz="2600" b="1" dirty="0">
                <a:solidFill>
                  <a:schemeClr val="bg2"/>
                </a:solidFill>
              </a:rPr>
              <a:t>4.1</a:t>
            </a:r>
            <a:r>
              <a:rPr lang="en-US" sz="2600" dirty="0"/>
              <a:t> What makes marketing research critical to the I</a:t>
            </a:r>
            <a:r>
              <a:rPr lang="en-US" sz="100" dirty="0"/>
              <a:t> </a:t>
            </a:r>
            <a:r>
              <a:rPr lang="en-US" sz="2600" dirty="0"/>
              <a:t>M</a:t>
            </a:r>
            <a:r>
              <a:rPr lang="en-US" sz="100" dirty="0"/>
              <a:t> </a:t>
            </a:r>
            <a:r>
              <a:rPr lang="en-US" sz="2600" dirty="0"/>
              <a:t>C planning process?</a:t>
            </a:r>
          </a:p>
          <a:p>
            <a:pPr marL="0" indent="0">
              <a:buSzPct val="100000"/>
              <a:buNone/>
              <a:defRPr/>
            </a:pPr>
            <a:r>
              <a:rPr lang="en-US" sz="2600" b="1" dirty="0">
                <a:solidFill>
                  <a:schemeClr val="bg2"/>
                </a:solidFill>
              </a:rPr>
              <a:t>4.2</a:t>
            </a:r>
            <a:r>
              <a:rPr lang="en-US" sz="2600" dirty="0"/>
              <a:t> What categories are used to identify consumer target markets or market segments?</a:t>
            </a:r>
          </a:p>
          <a:p>
            <a:pPr marL="0" indent="0">
              <a:buSzPct val="100000"/>
              <a:buNone/>
              <a:defRPr/>
            </a:pPr>
            <a:r>
              <a:rPr lang="en-US" sz="2600" b="1" dirty="0">
                <a:solidFill>
                  <a:schemeClr val="bg2"/>
                </a:solidFill>
              </a:rPr>
              <a:t>4.3</a:t>
            </a:r>
            <a:r>
              <a:rPr lang="en-US" sz="2600" dirty="0"/>
              <a:t> What categories are used to identify business-to-business market segments?</a:t>
            </a:r>
          </a:p>
          <a:p>
            <a:pPr marL="0" indent="0">
              <a:buSzPct val="100000"/>
              <a:buNone/>
              <a:defRPr/>
            </a:pPr>
            <a:r>
              <a:rPr lang="en-US" sz="2600" b="1" dirty="0">
                <a:solidFill>
                  <a:schemeClr val="bg2"/>
                </a:solidFill>
              </a:rPr>
              <a:t>4.4</a:t>
            </a:r>
            <a:r>
              <a:rPr lang="en-US" sz="2600" dirty="0"/>
              <a:t> How do the various approaches to positioning influence the I</a:t>
            </a:r>
            <a:r>
              <a:rPr lang="en-US" sz="100" dirty="0"/>
              <a:t> </a:t>
            </a:r>
            <a:r>
              <a:rPr lang="en-US" sz="2600" dirty="0"/>
              <a:t>M</a:t>
            </a:r>
            <a:r>
              <a:rPr lang="en-US" sz="100" dirty="0"/>
              <a:t> </a:t>
            </a:r>
            <a:r>
              <a:rPr lang="en-US" sz="2600" dirty="0"/>
              <a:t>C planning process?</a:t>
            </a:r>
          </a:p>
        </p:txBody>
      </p:sp>
    </p:spTree>
    <p:extLst>
      <p:ext uri="{BB962C8B-B14F-4D97-AF65-F5344CB8AC3E}">
        <p14:creationId xmlns:p14="http://schemas.microsoft.com/office/powerpoint/2010/main" val="4235060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latin typeface="+mj-lt"/>
              </a:rPr>
              <a:t>Figure 4.4 Characteristics of Generation Segments</a:t>
            </a:r>
          </a:p>
        </p:txBody>
      </p:sp>
      <p:graphicFrame>
        <p:nvGraphicFramePr>
          <p:cNvPr id="6" name="Content Placeholder 5"/>
          <p:cNvGraphicFramePr>
            <a:graphicFrameLocks noGrp="1"/>
          </p:cNvGraphicFramePr>
          <p:nvPr>
            <p:ph idx="13"/>
            <p:extLst>
              <p:ext uri="{D42A27DB-BD31-4B8C-83A1-F6EECF244321}">
                <p14:modId xmlns:p14="http://schemas.microsoft.com/office/powerpoint/2010/main" val="1912144209"/>
              </p:ext>
            </p:extLst>
          </p:nvPr>
        </p:nvGraphicFramePr>
        <p:xfrm>
          <a:off x="457200" y="1600200"/>
          <a:ext cx="8229600" cy="3886202"/>
        </p:xfrm>
        <a:graphic>
          <a:graphicData uri="http://schemas.openxmlformats.org/drawingml/2006/table">
            <a:tbl>
              <a:tblPr firstRow="1" bandRow="1">
                <a:tableStyleId>{2D5ABB26-0587-4C30-8999-92F81FD0307C}</a:tableStyleId>
              </a:tblPr>
              <a:tblGrid>
                <a:gridCol w="1752600">
                  <a:extLst>
                    <a:ext uri="{9D8B030D-6E8A-4147-A177-3AD203B41FA5}">
                      <a16:colId xmlns:a16="http://schemas.microsoft.com/office/drawing/2014/main" val="2317600090"/>
                    </a:ext>
                  </a:extLst>
                </a:gridCol>
                <a:gridCol w="1828800">
                  <a:extLst>
                    <a:ext uri="{9D8B030D-6E8A-4147-A177-3AD203B41FA5}">
                      <a16:colId xmlns:a16="http://schemas.microsoft.com/office/drawing/2014/main" val="1716017687"/>
                    </a:ext>
                  </a:extLst>
                </a:gridCol>
                <a:gridCol w="4648200">
                  <a:extLst>
                    <a:ext uri="{9D8B030D-6E8A-4147-A177-3AD203B41FA5}">
                      <a16:colId xmlns:a16="http://schemas.microsoft.com/office/drawing/2014/main" val="3264798240"/>
                    </a:ext>
                  </a:extLst>
                </a:gridCol>
              </a:tblGrid>
              <a:tr h="400131">
                <a:tc>
                  <a:txBody>
                    <a:bodyPr/>
                    <a:lstStyle/>
                    <a:p>
                      <a:r>
                        <a:rPr lang="en-US" sz="1400" b="1" i="0" u="none" strike="noStrike" kern="1200" baseline="0" dirty="0">
                          <a:solidFill>
                            <a:schemeClr val="tx1"/>
                          </a:solidFill>
                          <a:latin typeface="+mn-lt"/>
                          <a:ea typeface="+mn-ea"/>
                          <a:cs typeface="+mn-cs"/>
                        </a:rPr>
                        <a:t>Name of Segment</a:t>
                      </a:r>
                      <a:endParaRPr lang="en-US" sz="1400" dirty="0">
                        <a:solidFill>
                          <a:schemeClr val="tx1"/>
                        </a:solidFill>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b="1" i="0" u="none" strike="noStrike" kern="1200" baseline="0" dirty="0">
                          <a:solidFill>
                            <a:schemeClr val="tx1"/>
                          </a:solidFill>
                          <a:latin typeface="+mn-lt"/>
                          <a:ea typeface="+mn-ea"/>
                          <a:cs typeface="+mn-cs"/>
                        </a:rPr>
                        <a:t>Year of Birth</a:t>
                      </a:r>
                      <a:endParaRPr lang="en-US" sz="1400" dirty="0">
                        <a:solidFill>
                          <a:schemeClr val="tx1"/>
                        </a:solidFill>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1" i="0" u="none" strike="noStrike" kern="1200" baseline="0" dirty="0">
                          <a:solidFill>
                            <a:schemeClr val="tx1"/>
                          </a:solidFill>
                          <a:latin typeface="+mn-lt"/>
                          <a:ea typeface="+mn-ea"/>
                          <a:cs typeface="+mn-cs"/>
                        </a:rPr>
                        <a:t>Characteristics</a:t>
                      </a:r>
                      <a:endParaRPr lang="en-US" sz="1400" dirty="0">
                        <a:solidFill>
                          <a:schemeClr val="tx1"/>
                        </a:solidFill>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01226510"/>
                  </a:ext>
                </a:extLst>
              </a:tr>
              <a:tr h="789299">
                <a:tc>
                  <a:txBody>
                    <a:bodyPr/>
                    <a:lstStyle/>
                    <a:p>
                      <a:r>
                        <a:rPr lang="en-US" sz="1400" dirty="0">
                          <a:solidFill>
                            <a:schemeClr val="tx1"/>
                          </a:solidFill>
                        </a:rPr>
                        <a:t>Millennials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solidFill>
                            <a:schemeClr val="tx1"/>
                          </a:solidFill>
                        </a:rPr>
                        <a:t>1978-2002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rPr>
                        <a:t>Spend money on clothes, automobiles, college, televisions, and stereos. Ninety percent live at home</a:t>
                      </a:r>
                      <a:r>
                        <a:rPr lang="en-US" sz="1400" baseline="0" dirty="0">
                          <a:solidFill>
                            <a:schemeClr val="tx1"/>
                          </a:solidFill>
                        </a:rPr>
                        <a:t> or in a dorm or rent an apartment.</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25961945"/>
                  </a:ext>
                </a:extLst>
              </a:tr>
              <a:tr h="559087">
                <a:tc>
                  <a:txBody>
                    <a:bodyPr/>
                    <a:lstStyle/>
                    <a:p>
                      <a:r>
                        <a:rPr lang="en-US" sz="1400" dirty="0">
                          <a:solidFill>
                            <a:schemeClr val="tx1"/>
                          </a:solidFill>
                        </a:rPr>
                        <a:t>Generation 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solidFill>
                            <a:schemeClr val="tx1"/>
                          </a:solidFill>
                        </a:rPr>
                        <a:t>1965-1977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rPr>
                        <a:t>Focus on family and children. Spend on food, housing,</a:t>
                      </a:r>
                      <a:r>
                        <a:rPr lang="en-US" sz="1400" baseline="0" dirty="0">
                          <a:solidFill>
                            <a:schemeClr val="tx1"/>
                          </a:solidFill>
                        </a:rPr>
                        <a:t> transportation, and personal services.</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01570484"/>
                  </a:ext>
                </a:extLst>
              </a:tr>
              <a:tr h="789299">
                <a:tc>
                  <a:txBody>
                    <a:bodyPr/>
                    <a:lstStyle/>
                    <a:p>
                      <a:r>
                        <a:rPr lang="en-US" sz="1400" dirty="0">
                          <a:solidFill>
                            <a:schemeClr val="tx1"/>
                          </a:solidFill>
                        </a:rPr>
                        <a:t>Younger Boomers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solidFill>
                            <a:schemeClr val="tx1"/>
                          </a:solidFill>
                        </a:rPr>
                        <a:t>1954-1964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rPr>
                        <a:t>Focus on home and family. Spend on home mortgage,</a:t>
                      </a:r>
                      <a:r>
                        <a:rPr lang="en-US" sz="1400" baseline="0" dirty="0">
                          <a:solidFill>
                            <a:schemeClr val="tx1"/>
                          </a:solidFill>
                        </a:rPr>
                        <a:t> pets, toys, playground equipment, and large recreational items.</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4676926"/>
                  </a:ext>
                </a:extLst>
              </a:tr>
              <a:tr h="789299">
                <a:tc>
                  <a:txBody>
                    <a:bodyPr/>
                    <a:lstStyle/>
                    <a:p>
                      <a:r>
                        <a:rPr lang="en-US" sz="1400" dirty="0">
                          <a:solidFill>
                            <a:schemeClr val="tx1"/>
                          </a:solidFill>
                        </a:rPr>
                        <a:t>Older Boomers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solidFill>
                            <a:schemeClr val="tx1"/>
                          </a:solidFill>
                        </a:rPr>
                        <a:t>1952-1953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rPr>
                        <a:t>Spend on upgrading homes, ensuring education</a:t>
                      </a:r>
                      <a:r>
                        <a:rPr lang="en-US" sz="1400" baseline="0" dirty="0">
                          <a:solidFill>
                            <a:schemeClr val="tx1"/>
                          </a:solidFill>
                        </a:rPr>
                        <a:t> and independence of their children, and luxury items, such as boats.</a:t>
                      </a:r>
                      <a:endParaRPr lang="en-US"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8594612"/>
                  </a:ext>
                </a:extLst>
              </a:tr>
              <a:tr h="559087">
                <a:tc>
                  <a:txBody>
                    <a:bodyPr/>
                    <a:lstStyle/>
                    <a:p>
                      <a:r>
                        <a:rPr lang="en-US" sz="1400" dirty="0">
                          <a:solidFill>
                            <a:schemeClr val="tx1"/>
                          </a:solidFill>
                        </a:rPr>
                        <a:t>Seniors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solidFill>
                            <a:schemeClr val="tx1"/>
                          </a:solidFill>
                        </a:rPr>
                        <a:t>Up to 1951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tx1"/>
                          </a:solidFill>
                        </a:rPr>
                        <a:t>Most have fixed incomes. Spend heavily on health care and related medical items.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3705585"/>
                  </a:ext>
                </a:extLst>
              </a:tr>
            </a:tbl>
          </a:graphicData>
        </a:graphic>
      </p:graphicFrame>
      <p:sp>
        <p:nvSpPr>
          <p:cNvPr id="3" name="Content Placeholder 2"/>
          <p:cNvSpPr>
            <a:spLocks noGrp="1"/>
          </p:cNvSpPr>
          <p:nvPr>
            <p:ph idx="1"/>
          </p:nvPr>
        </p:nvSpPr>
        <p:spPr>
          <a:xfrm>
            <a:off x="457200" y="5642808"/>
            <a:ext cx="7848600" cy="457200"/>
          </a:xfrm>
        </p:spPr>
        <p:txBody>
          <a:bodyPr/>
          <a:lstStyle/>
          <a:p>
            <a:pPr marL="0" indent="0">
              <a:buNone/>
            </a:pPr>
            <a:r>
              <a:rPr lang="en-US" sz="1200" dirty="0"/>
              <a:t>Source:</a:t>
            </a:r>
            <a:r>
              <a:rPr lang="en-US" sz="1200" b="1" dirty="0"/>
              <a:t> </a:t>
            </a:r>
            <a:r>
              <a:rPr lang="en-US" sz="1200" dirty="0"/>
              <a:t>Author-created from Dana-Nicoleta Lascu and Kenneth E. Clow, </a:t>
            </a:r>
            <a:r>
              <a:rPr lang="en-US" sz="1200" b="1" dirty="0"/>
              <a:t>Marketing Principles</a:t>
            </a:r>
            <a:r>
              <a:rPr lang="en-US" sz="1200" i="1" dirty="0"/>
              <a:t> </a:t>
            </a:r>
            <a:r>
              <a:rPr lang="en-US" sz="1200" dirty="0"/>
              <a:t>(Cincinnati, O</a:t>
            </a:r>
            <a:r>
              <a:rPr lang="en-US" sz="100" dirty="0"/>
              <a:t> </a:t>
            </a:r>
            <a:r>
              <a:rPr lang="en-US" sz="1200" dirty="0"/>
              <a:t>H: Textbook Media Press, 2012).</a:t>
            </a:r>
          </a:p>
        </p:txBody>
      </p:sp>
    </p:spTree>
    <p:extLst>
      <p:ext uri="{BB962C8B-B14F-4D97-AF65-F5344CB8AC3E}">
        <p14:creationId xmlns:p14="http://schemas.microsoft.com/office/powerpoint/2010/main" val="18416293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chor="b"/>
          <a:lstStyle/>
          <a:p>
            <a:r>
              <a:rPr lang="en-US" dirty="0">
                <a:latin typeface="+mj-lt"/>
              </a:rPr>
              <a:t>Figure 4.5 The Millennial Generation</a:t>
            </a:r>
            <a:endParaRPr lang="en-IN" dirty="0">
              <a:latin typeface="+mj-lt"/>
            </a:endParaRPr>
          </a:p>
        </p:txBody>
      </p:sp>
      <p:pic>
        <p:nvPicPr>
          <p:cNvPr id="13" name="Content Placeholder 12" descr="A pie chart titled, the millennial generation is broken into segments with data as follows. Comfortable T V watchers, 8%. Active affluents, 17%. Successful homeowners, 18%. Struggling aspirationals, 57%."/>
          <p:cNvPicPr>
            <a:picLocks noGrp="1" noChangeAspect="1"/>
          </p:cNvPicPr>
          <p:nvPr>
            <p:ph sz="quarter" idx="13"/>
          </p:nvPr>
        </p:nvPicPr>
        <p:blipFill>
          <a:blip r:embed="rId3"/>
          <a:stretch>
            <a:fillRect/>
          </a:stretch>
        </p:blipFill>
        <p:spPr>
          <a:xfrm>
            <a:off x="1439656" y="1627341"/>
            <a:ext cx="6264689" cy="3564755"/>
          </a:xfrm>
          <a:prstGeom prst="rect">
            <a:avLst/>
          </a:prstGeom>
        </p:spPr>
      </p:pic>
      <p:sp>
        <p:nvSpPr>
          <p:cNvPr id="5" name="Content Placeholder 4"/>
          <p:cNvSpPr>
            <a:spLocks noGrp="1"/>
          </p:cNvSpPr>
          <p:nvPr>
            <p:ph sz="quarter" idx="14"/>
          </p:nvPr>
        </p:nvSpPr>
        <p:spPr>
          <a:xfrm>
            <a:off x="494369" y="5345540"/>
            <a:ext cx="5068231" cy="417095"/>
          </a:xfrm>
        </p:spPr>
        <p:txBody>
          <a:bodyPr/>
          <a:lstStyle/>
          <a:p>
            <a:pPr marL="0" indent="0">
              <a:buNone/>
            </a:pPr>
            <a:r>
              <a:rPr lang="en-US" sz="1200" dirty="0"/>
              <a:t>Source: Based on “Infographic: Marketers Are Spending 500% More on Millennials than all Others Combined,” </a:t>
            </a:r>
            <a:r>
              <a:rPr lang="en-US" sz="1200" b="1" dirty="0"/>
              <a:t>Adweek</a:t>
            </a:r>
            <a:r>
              <a:rPr lang="en-US" sz="1200" dirty="0"/>
              <a:t>, November 7, 2015,</a:t>
            </a:r>
            <a:endParaRPr lang="en-IN" sz="1200" dirty="0"/>
          </a:p>
        </p:txBody>
      </p:sp>
      <p:sp>
        <p:nvSpPr>
          <p:cNvPr id="10" name="Text Placeholder 9"/>
          <p:cNvSpPr>
            <a:spLocks noGrp="1"/>
          </p:cNvSpPr>
          <p:nvPr>
            <p:ph type="body" sz="quarter" idx="18"/>
          </p:nvPr>
        </p:nvSpPr>
        <p:spPr>
          <a:xfrm>
            <a:off x="500107" y="5842303"/>
            <a:ext cx="4351588" cy="424784"/>
          </a:xfrm>
        </p:spPr>
        <p:txBody>
          <a:bodyPr/>
          <a:lstStyle/>
          <a:p>
            <a:pPr marL="0" indent="0">
              <a:buNone/>
            </a:pPr>
            <a:r>
              <a:rPr lang="en-US" sz="1200" dirty="0">
                <a:hlinkClick r:id="rId4" tooltip="http://www.adweek.com/news/technology/infographic-marketers-are-spending-500-more-millennials-all-others-combined-168176"/>
              </a:rPr>
              <a:t>http://www.adweek.com/news/technology/infographic-marketers-are-spending-500-more-millennials-all-others-combined-168176</a:t>
            </a:r>
            <a:endParaRPr lang="en-IN" sz="1200" dirty="0"/>
          </a:p>
        </p:txBody>
      </p:sp>
      <p:sp>
        <p:nvSpPr>
          <p:cNvPr id="11" name="Content Placeholder 10"/>
          <p:cNvSpPr>
            <a:spLocks noGrp="1"/>
          </p:cNvSpPr>
          <p:nvPr>
            <p:ph sz="quarter" idx="19"/>
          </p:nvPr>
        </p:nvSpPr>
        <p:spPr>
          <a:xfrm>
            <a:off x="4880274" y="6054365"/>
            <a:ext cx="304800" cy="256671"/>
          </a:xfrm>
        </p:spPr>
        <p:txBody>
          <a:bodyPr/>
          <a:lstStyle/>
          <a:p>
            <a:pPr marL="0" indent="0">
              <a:buNone/>
            </a:pPr>
            <a:r>
              <a:rPr lang="en-US" sz="100" dirty="0"/>
              <a:t> </a:t>
            </a:r>
            <a:r>
              <a:rPr lang="en-US" sz="1200" dirty="0" smtClean="0"/>
              <a:t>.</a:t>
            </a:r>
            <a:endParaRPr lang="en-IN" sz="1200" dirty="0"/>
          </a:p>
        </p:txBody>
      </p:sp>
    </p:spTree>
    <p:extLst>
      <p:ext uri="{BB962C8B-B14F-4D97-AF65-F5344CB8AC3E}">
        <p14:creationId xmlns:p14="http://schemas.microsoft.com/office/powerpoint/2010/main" val="5349941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Geo-Targeting</a:t>
            </a:r>
            <a:endParaRPr lang="en-IN" dirty="0">
              <a:latin typeface="+mj-lt"/>
            </a:endParaRPr>
          </a:p>
        </p:txBody>
      </p:sp>
      <p:sp>
        <p:nvSpPr>
          <p:cNvPr id="3" name="Content Placeholder 2"/>
          <p:cNvSpPr>
            <a:spLocks noGrp="1"/>
          </p:cNvSpPr>
          <p:nvPr>
            <p:ph idx="1"/>
          </p:nvPr>
        </p:nvSpPr>
        <p:spPr>
          <a:xfrm>
            <a:off x="457200" y="1600200"/>
            <a:ext cx="3810000" cy="3124200"/>
          </a:xfrm>
        </p:spPr>
        <p:txBody>
          <a:bodyPr/>
          <a:lstStyle/>
          <a:p>
            <a:pPr>
              <a:defRPr/>
            </a:pPr>
            <a:r>
              <a:rPr lang="en-US" sz="2600" dirty="0"/>
              <a:t>Geographic area or region</a:t>
            </a:r>
          </a:p>
          <a:p>
            <a:pPr>
              <a:defRPr/>
            </a:pPr>
            <a:r>
              <a:rPr lang="en-US" sz="2600" dirty="0"/>
              <a:t>Retailers use</a:t>
            </a:r>
          </a:p>
          <a:p>
            <a:pPr>
              <a:defRPr/>
            </a:pPr>
            <a:r>
              <a:rPr lang="en-US" sz="2600" dirty="0"/>
              <a:t>Smartphones – G</a:t>
            </a:r>
            <a:r>
              <a:rPr lang="en-US" sz="100" dirty="0"/>
              <a:t> </a:t>
            </a:r>
            <a:r>
              <a:rPr lang="en-US" sz="2600" dirty="0"/>
              <a:t>P</a:t>
            </a:r>
            <a:r>
              <a:rPr lang="en-US" sz="100" dirty="0"/>
              <a:t> </a:t>
            </a:r>
            <a:r>
              <a:rPr lang="en-US" sz="2600" dirty="0"/>
              <a:t>S devices</a:t>
            </a:r>
          </a:p>
          <a:p>
            <a:pPr>
              <a:defRPr/>
            </a:pPr>
            <a:r>
              <a:rPr lang="en-US" sz="2600" dirty="0"/>
              <a:t>Digital ads</a:t>
            </a:r>
            <a:endParaRPr lang="en-IN" sz="2600" dirty="0"/>
          </a:p>
        </p:txBody>
      </p:sp>
      <p:pic>
        <p:nvPicPr>
          <p:cNvPr id="6" name="Content Placeholder 5" descr="A group of young adults eat dinner together at a restaurant."/>
          <p:cNvPicPr>
            <a:picLocks noGrp="1" noChangeAspect="1"/>
          </p:cNvPicPr>
          <p:nvPr>
            <p:ph idx="13"/>
          </p:nvPr>
        </p:nvPicPr>
        <p:blipFill>
          <a:blip r:embed="rId3"/>
          <a:stretch>
            <a:fillRect/>
          </a:stretch>
        </p:blipFill>
        <p:spPr>
          <a:xfrm>
            <a:off x="5126427" y="1600200"/>
            <a:ext cx="3560373" cy="2371550"/>
          </a:xfrm>
          <a:prstGeom prst="rect">
            <a:avLst/>
          </a:prstGeom>
        </p:spPr>
      </p:pic>
    </p:spTree>
    <p:extLst>
      <p:ext uri="{BB962C8B-B14F-4D97-AF65-F5344CB8AC3E}">
        <p14:creationId xmlns:p14="http://schemas.microsoft.com/office/powerpoint/2010/main" val="31732348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Geodemographic Segmentation</a:t>
            </a:r>
            <a:endParaRPr lang="en-IN" dirty="0">
              <a:latin typeface="+mj-lt"/>
            </a:endParaRPr>
          </a:p>
        </p:txBody>
      </p:sp>
      <p:sp>
        <p:nvSpPr>
          <p:cNvPr id="3" name="Content Placeholder 2"/>
          <p:cNvSpPr>
            <a:spLocks noGrp="1"/>
          </p:cNvSpPr>
          <p:nvPr>
            <p:ph idx="1"/>
          </p:nvPr>
        </p:nvSpPr>
        <p:spPr/>
        <p:txBody>
          <a:bodyPr/>
          <a:lstStyle/>
          <a:p>
            <a:pPr>
              <a:defRPr/>
            </a:pPr>
            <a:r>
              <a:rPr lang="en-US" sz="2600" dirty="0"/>
              <a:t>Combines</a:t>
            </a:r>
          </a:p>
          <a:p>
            <a:pPr lvl="1">
              <a:defRPr/>
            </a:pPr>
            <a:r>
              <a:rPr lang="en-US" sz="2400" dirty="0"/>
              <a:t>Demographic census data</a:t>
            </a:r>
          </a:p>
          <a:p>
            <a:pPr lvl="1">
              <a:defRPr/>
            </a:pPr>
            <a:r>
              <a:rPr lang="en-US" sz="2400" dirty="0"/>
              <a:t>Geographic information</a:t>
            </a:r>
          </a:p>
          <a:p>
            <a:pPr lvl="1">
              <a:defRPr/>
            </a:pPr>
            <a:r>
              <a:rPr lang="en-US" sz="2400" dirty="0"/>
              <a:t>Psychographic information</a:t>
            </a:r>
          </a:p>
          <a:p>
            <a:pPr>
              <a:defRPr/>
            </a:pPr>
            <a:r>
              <a:rPr lang="en-US" sz="2600" dirty="0"/>
              <a:t>P</a:t>
            </a:r>
            <a:r>
              <a:rPr lang="en-US" sz="100" dirty="0"/>
              <a:t> </a:t>
            </a:r>
            <a:r>
              <a:rPr lang="en-US" sz="2600" dirty="0"/>
              <a:t>R</a:t>
            </a:r>
            <a:r>
              <a:rPr lang="en-US" sz="100" dirty="0"/>
              <a:t> </a:t>
            </a:r>
            <a:r>
              <a:rPr lang="en-US" sz="2600" dirty="0"/>
              <a:t>I</a:t>
            </a:r>
            <a:r>
              <a:rPr lang="en-US" sz="100" dirty="0"/>
              <a:t> </a:t>
            </a:r>
            <a:r>
              <a:rPr lang="en-US" sz="2600" dirty="0"/>
              <a:t>Z</a:t>
            </a:r>
            <a:r>
              <a:rPr lang="en-US" sz="100" dirty="0"/>
              <a:t> </a:t>
            </a:r>
            <a:r>
              <a:rPr lang="en-US" sz="2600" dirty="0"/>
              <a:t>M</a:t>
            </a:r>
          </a:p>
          <a:p>
            <a:pPr lvl="1">
              <a:defRPr/>
            </a:pPr>
            <a:r>
              <a:rPr lang="en-US" sz="2400" dirty="0"/>
              <a:t>66 market segments</a:t>
            </a:r>
          </a:p>
          <a:p>
            <a:pPr lvl="2">
              <a:defRPr/>
            </a:pPr>
            <a:r>
              <a:rPr lang="en-US" sz="2200" dirty="0"/>
              <a:t>Southside City</a:t>
            </a:r>
          </a:p>
          <a:p>
            <a:pPr lvl="2">
              <a:defRPr/>
            </a:pPr>
            <a:r>
              <a:rPr lang="en-US" sz="2200" dirty="0"/>
              <a:t>Towns and Gowns</a:t>
            </a:r>
            <a:endParaRPr lang="en-IN" sz="2200" dirty="0"/>
          </a:p>
        </p:txBody>
      </p:sp>
    </p:spTree>
    <p:extLst>
      <p:ext uri="{BB962C8B-B14F-4D97-AF65-F5344CB8AC3E}">
        <p14:creationId xmlns:p14="http://schemas.microsoft.com/office/powerpoint/2010/main" val="38280012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Benefit Segmentation</a:t>
            </a:r>
            <a:endParaRPr lang="en-US" dirty="0">
              <a:latin typeface="+mj-lt"/>
            </a:endParaRPr>
          </a:p>
        </p:txBody>
      </p:sp>
      <p:sp>
        <p:nvSpPr>
          <p:cNvPr id="4" name="Content Placeholder 3"/>
          <p:cNvSpPr>
            <a:spLocks noGrp="1"/>
          </p:cNvSpPr>
          <p:nvPr>
            <p:ph idx="1"/>
          </p:nvPr>
        </p:nvSpPr>
        <p:spPr>
          <a:xfrm>
            <a:off x="457200" y="1600200"/>
            <a:ext cx="3276600" cy="2514600"/>
          </a:xfrm>
        </p:spPr>
        <p:txBody>
          <a:bodyPr/>
          <a:lstStyle/>
          <a:p>
            <a:pPr marL="0" indent="0">
              <a:buNone/>
              <a:defRPr/>
            </a:pPr>
            <a:r>
              <a:rPr lang="en-US" sz="2800" b="1" dirty="0"/>
              <a:t>Fitness Industry</a:t>
            </a:r>
            <a:endParaRPr lang="en-US" sz="2800" dirty="0"/>
          </a:p>
          <a:p>
            <a:pPr>
              <a:defRPr/>
            </a:pPr>
            <a:r>
              <a:rPr lang="en-US" sz="2600" dirty="0"/>
              <a:t>Winners</a:t>
            </a:r>
            <a:endParaRPr lang="en-US" sz="2600" b="1" dirty="0"/>
          </a:p>
          <a:p>
            <a:pPr>
              <a:defRPr/>
            </a:pPr>
            <a:r>
              <a:rPr lang="en-US" sz="2600" dirty="0"/>
              <a:t>Dieters</a:t>
            </a:r>
          </a:p>
          <a:p>
            <a:pPr>
              <a:defRPr/>
            </a:pPr>
            <a:r>
              <a:rPr lang="en-US" sz="2600" dirty="0"/>
              <a:t>Self-improvers</a:t>
            </a:r>
          </a:p>
        </p:txBody>
      </p:sp>
      <p:pic>
        <p:nvPicPr>
          <p:cNvPr id="5" name="Content Placeholder 4" descr="A young adult runs on a treadmill at a gym."/>
          <p:cNvPicPr>
            <a:picLocks noGrp="1" noChangeAspect="1"/>
          </p:cNvPicPr>
          <p:nvPr>
            <p:ph idx="13"/>
          </p:nvPr>
        </p:nvPicPr>
        <p:blipFill>
          <a:blip r:embed="rId3"/>
          <a:stretch>
            <a:fillRect/>
          </a:stretch>
        </p:blipFill>
        <p:spPr>
          <a:xfrm>
            <a:off x="4717960" y="1629937"/>
            <a:ext cx="3968840" cy="2651990"/>
          </a:xfrm>
          <a:prstGeom prst="rect">
            <a:avLst/>
          </a:prstGeom>
        </p:spPr>
      </p:pic>
    </p:spTree>
    <p:extLst>
      <p:ext uri="{BB962C8B-B14F-4D97-AF65-F5344CB8AC3E}">
        <p14:creationId xmlns:p14="http://schemas.microsoft.com/office/powerpoint/2010/main" val="40966484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Usage Segmentation</a:t>
            </a:r>
            <a:endParaRPr lang="en-IN" dirty="0">
              <a:latin typeface="+mj-lt"/>
            </a:endParaRPr>
          </a:p>
        </p:txBody>
      </p:sp>
      <p:sp>
        <p:nvSpPr>
          <p:cNvPr id="3" name="Content Placeholder 2"/>
          <p:cNvSpPr>
            <a:spLocks noGrp="1"/>
          </p:cNvSpPr>
          <p:nvPr>
            <p:ph idx="1"/>
          </p:nvPr>
        </p:nvSpPr>
        <p:spPr>
          <a:xfrm>
            <a:off x="457200" y="1600201"/>
            <a:ext cx="8229600" cy="2362200"/>
          </a:xfrm>
        </p:spPr>
        <p:txBody>
          <a:bodyPr/>
          <a:lstStyle/>
          <a:p>
            <a:pPr>
              <a:spcBef>
                <a:spcPts val="600"/>
              </a:spcBef>
              <a:defRPr/>
            </a:pPr>
            <a:r>
              <a:rPr lang="en-US" sz="2600" dirty="0"/>
              <a:t>Usage or purchase history</a:t>
            </a:r>
          </a:p>
          <a:p>
            <a:pPr>
              <a:spcBef>
                <a:spcPts val="600"/>
              </a:spcBef>
              <a:defRPr/>
            </a:pPr>
            <a:r>
              <a:rPr lang="en-US" sz="2600" dirty="0"/>
              <a:t>Create clusters</a:t>
            </a:r>
          </a:p>
          <a:p>
            <a:pPr>
              <a:spcBef>
                <a:spcPts val="600"/>
              </a:spcBef>
              <a:defRPr/>
            </a:pPr>
            <a:r>
              <a:rPr lang="en-US" sz="2600" dirty="0"/>
              <a:t>Target specific clusters</a:t>
            </a:r>
          </a:p>
          <a:p>
            <a:pPr>
              <a:spcBef>
                <a:spcPts val="600"/>
              </a:spcBef>
              <a:defRPr/>
            </a:pPr>
            <a:r>
              <a:rPr lang="en-US" sz="2600" dirty="0"/>
              <a:t>Create marketing programs for each cluster</a:t>
            </a:r>
          </a:p>
          <a:p>
            <a:pPr>
              <a:spcBef>
                <a:spcPts val="600"/>
              </a:spcBef>
              <a:defRPr/>
            </a:pPr>
            <a:r>
              <a:rPr lang="en-US" sz="2600" dirty="0"/>
              <a:t>Measure growth and migration</a:t>
            </a:r>
            <a:endParaRPr lang="en-IN" sz="2600" dirty="0"/>
          </a:p>
        </p:txBody>
      </p:sp>
      <p:pic>
        <p:nvPicPr>
          <p:cNvPr id="6" name="Content Placeholder 5" descr="A man with a young boy on his back, with arms wrapped around his neck, smiles in front of a docked cruise ship."/>
          <p:cNvPicPr>
            <a:picLocks noGrp="1" noChangeAspect="1"/>
          </p:cNvPicPr>
          <p:nvPr>
            <p:ph idx="13"/>
          </p:nvPr>
        </p:nvPicPr>
        <p:blipFill>
          <a:blip r:embed="rId3"/>
          <a:stretch>
            <a:fillRect/>
          </a:stretch>
        </p:blipFill>
        <p:spPr>
          <a:xfrm>
            <a:off x="2837381" y="4039055"/>
            <a:ext cx="3491634" cy="2325247"/>
          </a:xfrm>
          <a:prstGeom prst="rect">
            <a:avLst/>
          </a:prstGeom>
        </p:spPr>
      </p:pic>
    </p:spTree>
    <p:extLst>
      <p:ext uri="{BB962C8B-B14F-4D97-AF65-F5344CB8AC3E}">
        <p14:creationId xmlns:p14="http://schemas.microsoft.com/office/powerpoint/2010/main" val="39744584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7620000" cy="1097280"/>
          </a:xfrm>
        </p:spPr>
        <p:txBody>
          <a:bodyPr/>
          <a:lstStyle/>
          <a:p>
            <a:r>
              <a:rPr lang="en-US" dirty="0">
                <a:latin typeface="+mj-lt"/>
              </a:rPr>
              <a:t>Figure 4.6 Methods of Segmenting B-to-B Markets</a:t>
            </a:r>
            <a:endParaRPr lang="en-IN" b="0" dirty="0">
              <a:latin typeface="+mj-lt"/>
            </a:endParaRPr>
          </a:p>
        </p:txBody>
      </p:sp>
      <p:sp>
        <p:nvSpPr>
          <p:cNvPr id="3" name="Content Placeholder 2"/>
          <p:cNvSpPr>
            <a:spLocks noGrp="1"/>
          </p:cNvSpPr>
          <p:nvPr>
            <p:ph idx="1"/>
          </p:nvPr>
        </p:nvSpPr>
        <p:spPr/>
        <p:txBody>
          <a:bodyPr/>
          <a:lstStyle/>
          <a:p>
            <a:pPr eaLnBrk="0" hangingPunct="0"/>
            <a:r>
              <a:rPr lang="en-US" sz="2600" dirty="0"/>
              <a:t>Industry (N</a:t>
            </a:r>
            <a:r>
              <a:rPr lang="en-US" sz="100" dirty="0"/>
              <a:t> </a:t>
            </a:r>
            <a:r>
              <a:rPr lang="en-US" sz="2600" dirty="0"/>
              <a:t>A</a:t>
            </a:r>
            <a:r>
              <a:rPr lang="en-US" sz="100" dirty="0"/>
              <a:t> </a:t>
            </a:r>
            <a:r>
              <a:rPr lang="en-US" sz="2600" dirty="0"/>
              <a:t>I</a:t>
            </a:r>
            <a:r>
              <a:rPr lang="en-US" sz="100" dirty="0"/>
              <a:t> </a:t>
            </a:r>
            <a:r>
              <a:rPr lang="en-US" sz="2600" dirty="0"/>
              <a:t>C</a:t>
            </a:r>
            <a:r>
              <a:rPr lang="en-US" sz="100" dirty="0"/>
              <a:t> </a:t>
            </a:r>
            <a:r>
              <a:rPr lang="en-US" sz="2600" dirty="0"/>
              <a:t>S/S</a:t>
            </a:r>
            <a:r>
              <a:rPr lang="en-US" sz="100" dirty="0"/>
              <a:t> </a:t>
            </a:r>
            <a:r>
              <a:rPr lang="en-US" sz="2600" dirty="0"/>
              <a:t>I</a:t>
            </a:r>
            <a:r>
              <a:rPr lang="en-US" sz="100" dirty="0"/>
              <a:t> </a:t>
            </a:r>
            <a:r>
              <a:rPr lang="en-US" sz="2600" dirty="0"/>
              <a:t>C codes)</a:t>
            </a:r>
          </a:p>
          <a:p>
            <a:pPr eaLnBrk="0" hangingPunct="0"/>
            <a:r>
              <a:rPr lang="en-US" sz="2600" dirty="0"/>
              <a:t>Size of business</a:t>
            </a:r>
          </a:p>
          <a:p>
            <a:pPr eaLnBrk="0" hangingPunct="0"/>
            <a:r>
              <a:rPr lang="en-US" sz="2600" dirty="0"/>
              <a:t>Geographic location</a:t>
            </a:r>
          </a:p>
          <a:p>
            <a:pPr eaLnBrk="0" hangingPunct="0"/>
            <a:r>
              <a:rPr lang="en-US" sz="2600" dirty="0"/>
              <a:t>Product usage</a:t>
            </a:r>
          </a:p>
          <a:p>
            <a:pPr eaLnBrk="0" hangingPunct="0"/>
            <a:r>
              <a:rPr lang="en-US" sz="2600" dirty="0"/>
              <a:t>Customer value</a:t>
            </a:r>
            <a:endParaRPr lang="en-IN" sz="2600" dirty="0"/>
          </a:p>
        </p:txBody>
      </p:sp>
    </p:spTree>
    <p:extLst>
      <p:ext uri="{BB962C8B-B14F-4D97-AF65-F5344CB8AC3E}">
        <p14:creationId xmlns:p14="http://schemas.microsoft.com/office/powerpoint/2010/main" val="21510480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mj-lt"/>
              </a:rPr>
              <a:t>Methods of Segmenting B-to-B Markets</a:t>
            </a:r>
            <a:endParaRPr lang="en-IN" b="0" dirty="0">
              <a:latin typeface="+mj-lt"/>
            </a:endParaRPr>
          </a:p>
        </p:txBody>
      </p:sp>
      <p:sp>
        <p:nvSpPr>
          <p:cNvPr id="6" name="Content Placeholder 5"/>
          <p:cNvSpPr>
            <a:spLocks noGrp="1"/>
          </p:cNvSpPr>
          <p:nvPr>
            <p:ph idx="1"/>
          </p:nvPr>
        </p:nvSpPr>
        <p:spPr>
          <a:xfrm>
            <a:off x="457200" y="1600200"/>
            <a:ext cx="4419600" cy="2286000"/>
          </a:xfrm>
        </p:spPr>
        <p:txBody>
          <a:bodyPr/>
          <a:lstStyle/>
          <a:p>
            <a:pPr marL="0" indent="0">
              <a:buNone/>
            </a:pPr>
            <a:r>
              <a:rPr lang="en-US" sz="2600" dirty="0"/>
              <a:t>A business-to-business ad that can be targeted to a specific N</a:t>
            </a:r>
            <a:r>
              <a:rPr lang="en-US" sz="100" dirty="0"/>
              <a:t> </a:t>
            </a:r>
            <a:r>
              <a:rPr lang="en-US" sz="2600" dirty="0"/>
              <a:t>A</a:t>
            </a:r>
            <a:r>
              <a:rPr lang="en-US" sz="100" dirty="0"/>
              <a:t> </a:t>
            </a:r>
            <a:r>
              <a:rPr lang="en-US" sz="2600" dirty="0"/>
              <a:t>I</a:t>
            </a:r>
            <a:r>
              <a:rPr lang="en-US" sz="100" dirty="0"/>
              <a:t> </a:t>
            </a:r>
            <a:r>
              <a:rPr lang="en-US" sz="2600" dirty="0"/>
              <a:t>C</a:t>
            </a:r>
            <a:r>
              <a:rPr lang="en-US" sz="100" dirty="0"/>
              <a:t> </a:t>
            </a:r>
            <a:r>
              <a:rPr lang="en-US" sz="2600" dirty="0"/>
              <a:t>S code.</a:t>
            </a:r>
            <a:endParaRPr lang="en-IN" sz="2600" dirty="0"/>
          </a:p>
        </p:txBody>
      </p:sp>
      <p:pic>
        <p:nvPicPr>
          <p:cNvPr id="3" name="Content Placeholder 2" descr="An advertisement for Scott powerline and utility equipment shows a construction vehicle similar to a crane with continuous track, next to the following text: once you’re behind a Mantis from Scott Powerline, you’ll always have Scott behind you."/>
          <p:cNvPicPr>
            <a:picLocks noGrp="1" noChangeAspect="1"/>
          </p:cNvPicPr>
          <p:nvPr>
            <p:ph idx="13"/>
          </p:nvPr>
        </p:nvPicPr>
        <p:blipFill>
          <a:blip r:embed="rId3"/>
          <a:stretch>
            <a:fillRect/>
          </a:stretch>
        </p:blipFill>
        <p:spPr>
          <a:xfrm>
            <a:off x="5608053" y="1624361"/>
            <a:ext cx="3078747" cy="3981033"/>
          </a:xfrm>
          <a:prstGeom prst="rect">
            <a:avLst/>
          </a:prstGeom>
        </p:spPr>
      </p:pic>
    </p:spTree>
    <p:extLst>
      <p:ext uri="{BB962C8B-B14F-4D97-AF65-F5344CB8AC3E}">
        <p14:creationId xmlns:p14="http://schemas.microsoft.com/office/powerpoint/2010/main" val="23441698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Product Positioning</a:t>
            </a:r>
            <a:endParaRPr lang="en-IN" dirty="0">
              <a:latin typeface="+mj-lt"/>
            </a:endParaRPr>
          </a:p>
        </p:txBody>
      </p:sp>
      <p:sp>
        <p:nvSpPr>
          <p:cNvPr id="3" name="Content Placeholder 2"/>
          <p:cNvSpPr>
            <a:spLocks noGrp="1"/>
          </p:cNvSpPr>
          <p:nvPr>
            <p:ph idx="1"/>
          </p:nvPr>
        </p:nvSpPr>
        <p:spPr/>
        <p:txBody>
          <a:bodyPr/>
          <a:lstStyle/>
          <a:p>
            <a:r>
              <a:rPr lang="en-US" sz="2600" dirty="0"/>
              <a:t>Is the perception created in the consumer’s mind regarding the nature of the company and its products relative to the competition?</a:t>
            </a:r>
          </a:p>
          <a:p>
            <a:r>
              <a:rPr lang="en-US" sz="2600" dirty="0"/>
              <a:t>Positioning is created by factors such as product quality, price, distribution, image, and marketing communications.</a:t>
            </a:r>
            <a:endParaRPr lang="en-IN" sz="2600" dirty="0"/>
          </a:p>
        </p:txBody>
      </p:sp>
    </p:spTree>
    <p:extLst>
      <p:ext uri="{BB962C8B-B14F-4D97-AF65-F5344CB8AC3E}">
        <p14:creationId xmlns:p14="http://schemas.microsoft.com/office/powerpoint/2010/main" val="36452185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Figure 4.7 Product Positioning Approaches</a:t>
            </a:r>
            <a:endParaRPr lang="en-IN" dirty="0">
              <a:latin typeface="+mj-lt"/>
            </a:endParaRPr>
          </a:p>
        </p:txBody>
      </p:sp>
      <p:sp>
        <p:nvSpPr>
          <p:cNvPr id="3" name="Content Placeholder 2"/>
          <p:cNvSpPr>
            <a:spLocks noGrp="1"/>
          </p:cNvSpPr>
          <p:nvPr>
            <p:ph idx="1"/>
          </p:nvPr>
        </p:nvSpPr>
        <p:spPr>
          <a:xfrm>
            <a:off x="457200" y="1600200"/>
            <a:ext cx="3276600" cy="4224825"/>
          </a:xfrm>
        </p:spPr>
        <p:txBody>
          <a:bodyPr/>
          <a:lstStyle/>
          <a:p>
            <a:pPr eaLnBrk="0" hangingPunct="0"/>
            <a:r>
              <a:rPr lang="en-US" sz="2600" dirty="0"/>
              <a:t>Product Attributes</a:t>
            </a:r>
          </a:p>
          <a:p>
            <a:pPr eaLnBrk="0" hangingPunct="0"/>
            <a:r>
              <a:rPr lang="en-US" sz="2600" dirty="0"/>
              <a:t>Competitors</a:t>
            </a:r>
          </a:p>
          <a:p>
            <a:pPr eaLnBrk="0" hangingPunct="0"/>
            <a:r>
              <a:rPr lang="en-US" sz="2600" dirty="0"/>
              <a:t>Use or application</a:t>
            </a:r>
          </a:p>
          <a:p>
            <a:pPr eaLnBrk="0" hangingPunct="0"/>
            <a:r>
              <a:rPr lang="en-US" sz="2600" dirty="0"/>
              <a:t>Price/quality</a:t>
            </a:r>
          </a:p>
          <a:p>
            <a:pPr eaLnBrk="0" hangingPunct="0"/>
            <a:r>
              <a:rPr lang="en-US" sz="2600" dirty="0"/>
              <a:t>Product user</a:t>
            </a:r>
          </a:p>
          <a:p>
            <a:pPr eaLnBrk="0" hangingPunct="0"/>
            <a:r>
              <a:rPr lang="en-US" sz="2600" dirty="0"/>
              <a:t>Product class</a:t>
            </a:r>
          </a:p>
          <a:p>
            <a:pPr eaLnBrk="0" hangingPunct="0"/>
            <a:r>
              <a:rPr lang="en-US" sz="2600" dirty="0"/>
              <a:t>Cultural symbol</a:t>
            </a:r>
            <a:endParaRPr lang="en-IN" sz="2600" dirty="0"/>
          </a:p>
        </p:txBody>
      </p:sp>
      <p:pic>
        <p:nvPicPr>
          <p:cNvPr id="6" name="Content Placeholder 5" descr="An advertisement for chick me hummus shows several flavors under the title, flavors to savor. A subtitle reads, 7 flavor combinations, all organic, all non G M O, all gluten free, what’s stopping you? Try them all today."/>
          <p:cNvPicPr>
            <a:picLocks noGrp="1" noChangeAspect="1"/>
          </p:cNvPicPr>
          <p:nvPr>
            <p:ph idx="13"/>
          </p:nvPr>
        </p:nvPicPr>
        <p:blipFill>
          <a:blip r:embed="rId3"/>
          <a:stretch>
            <a:fillRect/>
          </a:stretch>
        </p:blipFill>
        <p:spPr>
          <a:xfrm>
            <a:off x="5029200" y="1600200"/>
            <a:ext cx="3218967" cy="4176122"/>
          </a:xfrm>
          <a:prstGeom prst="rect">
            <a:avLst/>
          </a:prstGeom>
        </p:spPr>
      </p:pic>
    </p:spTree>
    <p:extLst>
      <p:ext uri="{BB962C8B-B14F-4D97-AF65-F5344CB8AC3E}">
        <p14:creationId xmlns:p14="http://schemas.microsoft.com/office/powerpoint/2010/main" val="38079646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0" hangingPunct="0"/>
            <a:r>
              <a:rPr lang="en-US" sz="3600" dirty="0">
                <a:latin typeface="+mj-lt"/>
              </a:rPr>
              <a:t>Chapter Objectives </a:t>
            </a:r>
            <a:r>
              <a:rPr lang="en-US" sz="2000" b="0" dirty="0">
                <a:latin typeface="+mj-lt"/>
              </a:rPr>
              <a:t>(2 of 2)</a:t>
            </a:r>
          </a:p>
        </p:txBody>
      </p:sp>
      <p:sp>
        <p:nvSpPr>
          <p:cNvPr id="5" name="Content Placeholder 4"/>
          <p:cNvSpPr>
            <a:spLocks noGrp="1"/>
          </p:cNvSpPr>
          <p:nvPr>
            <p:ph idx="1"/>
          </p:nvPr>
        </p:nvSpPr>
        <p:spPr>
          <a:xfrm>
            <a:off x="457200" y="1600200"/>
            <a:ext cx="7391400" cy="4343399"/>
          </a:xfrm>
        </p:spPr>
        <p:txBody>
          <a:bodyPr/>
          <a:lstStyle/>
          <a:p>
            <a:pPr marL="0" indent="0">
              <a:buSzPct val="100000"/>
              <a:buNone/>
              <a:defRPr/>
            </a:pPr>
            <a:r>
              <a:rPr lang="en-US" sz="2600" b="1" dirty="0">
                <a:solidFill>
                  <a:schemeClr val="bg2"/>
                </a:solidFill>
              </a:rPr>
              <a:t>4.5</a:t>
            </a:r>
            <a:r>
              <a:rPr lang="en-US" sz="2600" dirty="0"/>
              <a:t> How do marketing communication objectives interact with the other elements of the I</a:t>
            </a:r>
            <a:r>
              <a:rPr lang="en-US" sz="100" dirty="0"/>
              <a:t> </a:t>
            </a:r>
            <a:r>
              <a:rPr lang="en-US" sz="2600" dirty="0"/>
              <a:t>M</a:t>
            </a:r>
            <a:r>
              <a:rPr lang="en-US" sz="100" dirty="0"/>
              <a:t> </a:t>
            </a:r>
            <a:r>
              <a:rPr lang="en-US" sz="2600" dirty="0"/>
              <a:t>C planning process?</a:t>
            </a:r>
          </a:p>
          <a:p>
            <a:pPr marL="0" indent="0">
              <a:buSzPct val="100000"/>
              <a:buNone/>
              <a:defRPr/>
            </a:pPr>
            <a:r>
              <a:rPr lang="en-US" sz="2600" b="1" dirty="0">
                <a:solidFill>
                  <a:schemeClr val="bg2"/>
                </a:solidFill>
              </a:rPr>
              <a:t>4.6</a:t>
            </a:r>
            <a:r>
              <a:rPr lang="en-US" sz="2600" dirty="0"/>
              <a:t> How are communications budgets established?</a:t>
            </a:r>
          </a:p>
          <a:p>
            <a:pPr marL="0" indent="0">
              <a:buSzPct val="100000"/>
              <a:buNone/>
              <a:defRPr/>
            </a:pPr>
            <a:r>
              <a:rPr lang="en-US" sz="2600" b="1" dirty="0">
                <a:solidFill>
                  <a:schemeClr val="bg2"/>
                </a:solidFill>
              </a:rPr>
              <a:t>4.7</a:t>
            </a:r>
            <a:r>
              <a:rPr lang="en-US" sz="2600" dirty="0"/>
              <a:t> What elements are considered in developing an I</a:t>
            </a:r>
            <a:r>
              <a:rPr lang="en-US" sz="100" dirty="0"/>
              <a:t> </a:t>
            </a:r>
            <a:r>
              <a:rPr lang="en-US" sz="2600" dirty="0"/>
              <a:t>M</a:t>
            </a:r>
            <a:r>
              <a:rPr lang="en-US" sz="100" dirty="0"/>
              <a:t> </a:t>
            </a:r>
            <a:r>
              <a:rPr lang="en-US" sz="2600" dirty="0"/>
              <a:t>C program?</a:t>
            </a:r>
            <a:endParaRPr lang="en-US" sz="2600" dirty="0">
              <a:solidFill>
                <a:srgbClr val="000000"/>
              </a:solidFill>
            </a:endParaRPr>
          </a:p>
        </p:txBody>
      </p:sp>
    </p:spTree>
    <p:extLst>
      <p:ext uri="{BB962C8B-B14F-4D97-AF65-F5344CB8AC3E}">
        <p14:creationId xmlns:p14="http://schemas.microsoft.com/office/powerpoint/2010/main" val="40716485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Elements of Positioning</a:t>
            </a:r>
            <a:endParaRPr lang="en-IN" dirty="0">
              <a:latin typeface="+mj-lt"/>
            </a:endParaRPr>
          </a:p>
        </p:txBody>
      </p:sp>
      <p:sp>
        <p:nvSpPr>
          <p:cNvPr id="3" name="Content Placeholder 2"/>
          <p:cNvSpPr>
            <a:spLocks noGrp="1"/>
          </p:cNvSpPr>
          <p:nvPr>
            <p:ph idx="1"/>
          </p:nvPr>
        </p:nvSpPr>
        <p:spPr/>
        <p:txBody>
          <a:bodyPr/>
          <a:lstStyle/>
          <a:p>
            <a:r>
              <a:rPr lang="en-US" sz="2600" dirty="0"/>
              <a:t>Never completely fixed</a:t>
            </a:r>
          </a:p>
          <a:p>
            <a:r>
              <a:rPr lang="en-US" sz="2600" dirty="0"/>
              <a:t>Applies to business-to-business also</a:t>
            </a:r>
          </a:p>
          <a:p>
            <a:r>
              <a:rPr lang="en-US" sz="2600" dirty="0"/>
              <a:t>International positioning important</a:t>
            </a:r>
          </a:p>
          <a:p>
            <a:r>
              <a:rPr lang="en-US" sz="2600" dirty="0"/>
              <a:t>Critical component of image and brand management</a:t>
            </a:r>
            <a:endParaRPr lang="en-IN" sz="2600" dirty="0"/>
          </a:p>
        </p:txBody>
      </p:sp>
    </p:spTree>
    <p:extLst>
      <p:ext uri="{BB962C8B-B14F-4D97-AF65-F5344CB8AC3E}">
        <p14:creationId xmlns:p14="http://schemas.microsoft.com/office/powerpoint/2010/main" val="198414571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0" hangingPunct="0"/>
            <a:r>
              <a:rPr lang="en-US" dirty="0">
                <a:latin typeface="+mj-lt"/>
              </a:rPr>
              <a:t>Marketing Communications Objectives</a:t>
            </a:r>
            <a:endParaRPr lang="en-IN" dirty="0">
              <a:latin typeface="+mj-lt"/>
            </a:endParaRPr>
          </a:p>
        </p:txBody>
      </p:sp>
      <p:pic>
        <p:nvPicPr>
          <p:cNvPr id="6" name="Content Placeholder 5" descr="An illustration depicts Marketing communications objectives. For long description in Notes pane, press F6."/>
          <p:cNvPicPr>
            <a:picLocks noGrp="1" noChangeAspect="1"/>
          </p:cNvPicPr>
          <p:nvPr>
            <p:ph idx="1"/>
          </p:nvPr>
        </p:nvPicPr>
        <p:blipFill>
          <a:blip r:embed="rId3"/>
          <a:stretch>
            <a:fillRect/>
          </a:stretch>
        </p:blipFill>
        <p:spPr>
          <a:xfrm>
            <a:off x="803126" y="1813183"/>
            <a:ext cx="7537748" cy="4359017"/>
          </a:xfrm>
          <a:prstGeom prst="rect">
            <a:avLst/>
          </a:prstGeom>
        </p:spPr>
      </p:pic>
    </p:spTree>
    <p:extLst>
      <p:ext uri="{BB962C8B-B14F-4D97-AF65-F5344CB8AC3E}">
        <p14:creationId xmlns:p14="http://schemas.microsoft.com/office/powerpoint/2010/main" val="415807618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Figure 4.8 Communication Objectives</a:t>
            </a:r>
            <a:endParaRPr lang="en-IN" dirty="0">
              <a:latin typeface="+mj-lt"/>
            </a:endParaRPr>
          </a:p>
        </p:txBody>
      </p:sp>
      <p:sp>
        <p:nvSpPr>
          <p:cNvPr id="3" name="Content Placeholder 2"/>
          <p:cNvSpPr>
            <a:spLocks noGrp="1"/>
          </p:cNvSpPr>
          <p:nvPr>
            <p:ph idx="1"/>
          </p:nvPr>
        </p:nvSpPr>
        <p:spPr>
          <a:xfrm>
            <a:off x="457200" y="1600200"/>
            <a:ext cx="8229600" cy="4800600"/>
          </a:xfrm>
        </p:spPr>
        <p:txBody>
          <a:bodyPr/>
          <a:lstStyle/>
          <a:p>
            <a:pPr eaLnBrk="0" hangingPunct="0">
              <a:spcBef>
                <a:spcPts val="1000"/>
              </a:spcBef>
            </a:pPr>
            <a:r>
              <a:rPr lang="en-US" sz="2200" dirty="0"/>
              <a:t>Develop brand awareness</a:t>
            </a:r>
          </a:p>
          <a:p>
            <a:pPr eaLnBrk="0" hangingPunct="0">
              <a:spcBef>
                <a:spcPts val="1000"/>
              </a:spcBef>
            </a:pPr>
            <a:r>
              <a:rPr lang="en-US" sz="2200" dirty="0"/>
              <a:t>Increase category demand</a:t>
            </a:r>
          </a:p>
          <a:p>
            <a:pPr eaLnBrk="0" hangingPunct="0">
              <a:spcBef>
                <a:spcPts val="1000"/>
              </a:spcBef>
            </a:pPr>
            <a:r>
              <a:rPr lang="en-US" sz="2200" dirty="0"/>
              <a:t>Change customer beliefs and attitudes</a:t>
            </a:r>
          </a:p>
          <a:p>
            <a:pPr eaLnBrk="0" hangingPunct="0">
              <a:spcBef>
                <a:spcPts val="1000"/>
              </a:spcBef>
            </a:pPr>
            <a:r>
              <a:rPr lang="en-US" sz="2200" dirty="0"/>
              <a:t>Enhance purchase actions</a:t>
            </a:r>
          </a:p>
          <a:p>
            <a:pPr eaLnBrk="0" hangingPunct="0">
              <a:spcBef>
                <a:spcPts val="1000"/>
              </a:spcBef>
            </a:pPr>
            <a:r>
              <a:rPr lang="en-US" sz="2200" dirty="0"/>
              <a:t>Encourage repeat purchases</a:t>
            </a:r>
          </a:p>
          <a:p>
            <a:pPr eaLnBrk="0" hangingPunct="0">
              <a:spcBef>
                <a:spcPts val="1000"/>
              </a:spcBef>
            </a:pPr>
            <a:r>
              <a:rPr lang="en-US" sz="2200" dirty="0"/>
              <a:t>Build customer traffic</a:t>
            </a:r>
          </a:p>
          <a:p>
            <a:pPr eaLnBrk="0" hangingPunct="0">
              <a:spcBef>
                <a:spcPts val="1000"/>
              </a:spcBef>
            </a:pPr>
            <a:r>
              <a:rPr lang="en-US" sz="2200" dirty="0"/>
              <a:t>Enhance firm image</a:t>
            </a:r>
          </a:p>
          <a:p>
            <a:pPr eaLnBrk="0" hangingPunct="0">
              <a:spcBef>
                <a:spcPts val="1000"/>
              </a:spcBef>
            </a:pPr>
            <a:r>
              <a:rPr lang="en-US" sz="2200" dirty="0"/>
              <a:t>Increase market share</a:t>
            </a:r>
          </a:p>
          <a:p>
            <a:pPr eaLnBrk="0" hangingPunct="0">
              <a:spcBef>
                <a:spcPts val="1000"/>
              </a:spcBef>
            </a:pPr>
            <a:r>
              <a:rPr lang="en-US" sz="2200" dirty="0"/>
              <a:t>Increase sales</a:t>
            </a:r>
          </a:p>
          <a:p>
            <a:pPr eaLnBrk="0" hangingPunct="0">
              <a:spcBef>
                <a:spcPts val="1000"/>
              </a:spcBef>
            </a:pPr>
            <a:r>
              <a:rPr lang="en-US" sz="2200" dirty="0"/>
              <a:t>Reinforce purchase decisions</a:t>
            </a:r>
            <a:endParaRPr lang="en-IN" sz="2200" dirty="0"/>
          </a:p>
        </p:txBody>
      </p:sp>
    </p:spTree>
    <p:extLst>
      <p:ext uri="{BB962C8B-B14F-4D97-AF65-F5344CB8AC3E}">
        <p14:creationId xmlns:p14="http://schemas.microsoft.com/office/powerpoint/2010/main" val="273395932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Figure 4.9 Methods of Determining Marketing Communication Budgets</a:t>
            </a:r>
            <a:endParaRPr lang="en-IN" dirty="0">
              <a:latin typeface="+mj-lt"/>
            </a:endParaRPr>
          </a:p>
        </p:txBody>
      </p:sp>
      <p:sp>
        <p:nvSpPr>
          <p:cNvPr id="3" name="Content Placeholder 2"/>
          <p:cNvSpPr>
            <a:spLocks noGrp="1"/>
          </p:cNvSpPr>
          <p:nvPr>
            <p:ph idx="1"/>
          </p:nvPr>
        </p:nvSpPr>
        <p:spPr>
          <a:xfrm>
            <a:off x="457200" y="1600200"/>
            <a:ext cx="3581400" cy="3886200"/>
          </a:xfrm>
        </p:spPr>
        <p:txBody>
          <a:bodyPr/>
          <a:lstStyle/>
          <a:p>
            <a:pPr>
              <a:defRPr/>
            </a:pPr>
            <a:r>
              <a:rPr lang="en-US" sz="2600" dirty="0"/>
              <a:t>Percentage of sales</a:t>
            </a:r>
          </a:p>
          <a:p>
            <a:pPr>
              <a:defRPr/>
            </a:pPr>
            <a:r>
              <a:rPr lang="en-US" sz="2600" dirty="0"/>
              <a:t>Meet-the-competition</a:t>
            </a:r>
          </a:p>
          <a:p>
            <a:pPr>
              <a:defRPr/>
            </a:pPr>
            <a:r>
              <a:rPr lang="en-US" sz="2600" dirty="0"/>
              <a:t>“What we can afford”</a:t>
            </a:r>
          </a:p>
          <a:p>
            <a:pPr>
              <a:defRPr/>
            </a:pPr>
            <a:r>
              <a:rPr lang="en-US" sz="2600" dirty="0"/>
              <a:t>Objective and task</a:t>
            </a:r>
          </a:p>
          <a:p>
            <a:pPr>
              <a:defRPr/>
            </a:pPr>
            <a:r>
              <a:rPr lang="en-US" sz="2600" dirty="0"/>
              <a:t>Payout planning</a:t>
            </a:r>
          </a:p>
          <a:p>
            <a:pPr>
              <a:defRPr/>
            </a:pPr>
            <a:r>
              <a:rPr lang="en-US" sz="2600" dirty="0"/>
              <a:t>Quantitative models</a:t>
            </a:r>
            <a:endParaRPr lang="en-IN" sz="2600" dirty="0"/>
          </a:p>
        </p:txBody>
      </p:sp>
      <p:pic>
        <p:nvPicPr>
          <p:cNvPr id="6" name="Content Placeholder 5" descr="An advertisement for O I bank silhouettes of a hunter and dog at dawn. For long description in Notes pane, press F6."/>
          <p:cNvPicPr>
            <a:picLocks noGrp="1" noChangeAspect="1"/>
          </p:cNvPicPr>
          <p:nvPr>
            <p:ph idx="13"/>
          </p:nvPr>
        </p:nvPicPr>
        <p:blipFill>
          <a:blip r:embed="rId3"/>
          <a:stretch>
            <a:fillRect/>
          </a:stretch>
        </p:blipFill>
        <p:spPr>
          <a:xfrm>
            <a:off x="4268249" y="1600200"/>
            <a:ext cx="4422268" cy="2331742"/>
          </a:xfrm>
          <a:prstGeom prst="rect">
            <a:avLst/>
          </a:prstGeom>
        </p:spPr>
      </p:pic>
    </p:spTree>
    <p:extLst>
      <p:ext uri="{BB962C8B-B14F-4D97-AF65-F5344CB8AC3E}">
        <p14:creationId xmlns:p14="http://schemas.microsoft.com/office/powerpoint/2010/main" val="10703660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Types of Budgets </a:t>
            </a:r>
            <a:r>
              <a:rPr lang="en-US" sz="2000" b="0" dirty="0">
                <a:latin typeface="+mj-lt"/>
              </a:rPr>
              <a:t>(1 of 3)</a:t>
            </a:r>
            <a:endParaRPr lang="en-IN" sz="2000" b="0" dirty="0">
              <a:latin typeface="+mj-lt"/>
            </a:endParaRPr>
          </a:p>
        </p:txBody>
      </p:sp>
      <p:sp>
        <p:nvSpPr>
          <p:cNvPr id="3" name="Content Placeholder 2"/>
          <p:cNvSpPr>
            <a:spLocks noGrp="1"/>
          </p:cNvSpPr>
          <p:nvPr>
            <p:ph idx="1"/>
          </p:nvPr>
        </p:nvSpPr>
        <p:spPr/>
        <p:txBody>
          <a:bodyPr/>
          <a:lstStyle/>
          <a:p>
            <a:r>
              <a:rPr lang="en-US" sz="2600" b="1" dirty="0"/>
              <a:t>Percentage of Sales</a:t>
            </a:r>
          </a:p>
          <a:p>
            <a:pPr lvl="1"/>
            <a:r>
              <a:rPr lang="en-US" sz="2400" dirty="0"/>
              <a:t>Sales of current year, or next year</a:t>
            </a:r>
          </a:p>
          <a:p>
            <a:pPr lvl="1"/>
            <a:r>
              <a:rPr lang="en-US" sz="2400" dirty="0"/>
              <a:t>Simple</a:t>
            </a:r>
          </a:p>
          <a:p>
            <a:pPr lvl="1"/>
            <a:r>
              <a:rPr lang="en-US" sz="2400" dirty="0"/>
              <a:t>Tends to work in the opposite direction</a:t>
            </a:r>
          </a:p>
          <a:p>
            <a:pPr lvl="1"/>
            <a:r>
              <a:rPr lang="en-US" sz="2400" dirty="0"/>
              <a:t>Does not meet special needs</a:t>
            </a:r>
          </a:p>
          <a:p>
            <a:r>
              <a:rPr lang="en-US" sz="2600" b="1" dirty="0"/>
              <a:t>Meet the competition</a:t>
            </a:r>
          </a:p>
          <a:p>
            <a:pPr lvl="1"/>
            <a:r>
              <a:rPr lang="en-US" sz="2400" dirty="0"/>
              <a:t>Seeks to prevent market share loss</a:t>
            </a:r>
          </a:p>
          <a:p>
            <a:pPr lvl="1"/>
            <a:r>
              <a:rPr lang="en-US" sz="2400" dirty="0"/>
              <a:t>Highly competitive markets</a:t>
            </a:r>
          </a:p>
          <a:p>
            <a:pPr lvl="1"/>
            <a:r>
              <a:rPr lang="en-US" sz="2400" dirty="0"/>
              <a:t>Dollars may not be spent efficiently</a:t>
            </a:r>
            <a:endParaRPr lang="en-IN" sz="2400" dirty="0"/>
          </a:p>
        </p:txBody>
      </p:sp>
    </p:spTree>
    <p:extLst>
      <p:ext uri="{BB962C8B-B14F-4D97-AF65-F5344CB8AC3E}">
        <p14:creationId xmlns:p14="http://schemas.microsoft.com/office/powerpoint/2010/main" val="21060600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Figure 4.10 A</a:t>
            </a:r>
            <a:r>
              <a:rPr lang="en-US" sz="100" dirty="0">
                <a:latin typeface="+mj-lt"/>
              </a:rPr>
              <a:t> </a:t>
            </a:r>
            <a:r>
              <a:rPr lang="en-US" dirty="0">
                <a:latin typeface="+mj-lt"/>
              </a:rPr>
              <a:t>d Spending and Market Share of Top Credit Card Companies</a:t>
            </a:r>
            <a:endParaRPr lang="en-IN" dirty="0">
              <a:latin typeface="+mj-lt"/>
            </a:endParaRPr>
          </a:p>
        </p:txBody>
      </p:sp>
      <p:graphicFrame>
        <p:nvGraphicFramePr>
          <p:cNvPr id="6" name="Content Placeholder 5"/>
          <p:cNvGraphicFramePr>
            <a:graphicFrameLocks noGrp="1"/>
          </p:cNvGraphicFramePr>
          <p:nvPr>
            <p:ph idx="13"/>
            <p:extLst>
              <p:ext uri="{D42A27DB-BD31-4B8C-83A1-F6EECF244321}">
                <p14:modId xmlns:p14="http://schemas.microsoft.com/office/powerpoint/2010/main" val="2442946078"/>
              </p:ext>
            </p:extLst>
          </p:nvPr>
        </p:nvGraphicFramePr>
        <p:xfrm>
          <a:off x="1082842" y="1768642"/>
          <a:ext cx="6994360" cy="3344331"/>
        </p:xfrm>
        <a:graphic>
          <a:graphicData uri="http://schemas.openxmlformats.org/drawingml/2006/table">
            <a:tbl>
              <a:tblPr firstRow="1" bandRow="1">
                <a:tableStyleId>{2D5ABB26-0587-4C30-8999-92F81FD0307C}</a:tableStyleId>
              </a:tblPr>
              <a:tblGrid>
                <a:gridCol w="898358">
                  <a:extLst>
                    <a:ext uri="{9D8B030D-6E8A-4147-A177-3AD203B41FA5}">
                      <a16:colId xmlns:a16="http://schemas.microsoft.com/office/drawing/2014/main" val="2283320082"/>
                    </a:ext>
                  </a:extLst>
                </a:gridCol>
                <a:gridCol w="2514600">
                  <a:extLst>
                    <a:ext uri="{9D8B030D-6E8A-4147-A177-3AD203B41FA5}">
                      <a16:colId xmlns:a16="http://schemas.microsoft.com/office/drawing/2014/main" val="206846957"/>
                    </a:ext>
                  </a:extLst>
                </a:gridCol>
                <a:gridCol w="1600200">
                  <a:extLst>
                    <a:ext uri="{9D8B030D-6E8A-4147-A177-3AD203B41FA5}">
                      <a16:colId xmlns:a16="http://schemas.microsoft.com/office/drawing/2014/main" val="4294754700"/>
                    </a:ext>
                  </a:extLst>
                </a:gridCol>
                <a:gridCol w="1981202">
                  <a:extLst>
                    <a:ext uri="{9D8B030D-6E8A-4147-A177-3AD203B41FA5}">
                      <a16:colId xmlns:a16="http://schemas.microsoft.com/office/drawing/2014/main" val="4231571654"/>
                    </a:ext>
                  </a:extLst>
                </a:gridCol>
              </a:tblGrid>
              <a:tr h="625042">
                <a:tc>
                  <a:txBody>
                    <a:bodyPr/>
                    <a:lstStyle/>
                    <a:p>
                      <a:pPr algn="ctr"/>
                      <a:r>
                        <a:rPr lang="en-US" sz="2200" b="1" dirty="0">
                          <a:solidFill>
                            <a:schemeClr val="tx1"/>
                          </a:solidFill>
                        </a:rPr>
                        <a:t>Rank</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200" b="1" dirty="0">
                          <a:solidFill>
                            <a:schemeClr val="tx1"/>
                          </a:solidFill>
                        </a:rPr>
                        <a:t>Credit Card</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b="1" dirty="0">
                          <a:solidFill>
                            <a:schemeClr val="tx1"/>
                          </a:solidFill>
                        </a:rPr>
                        <a:t>Market Share</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b="1" dirty="0">
                          <a:solidFill>
                            <a:schemeClr val="tx1"/>
                          </a:solidFill>
                        </a:rPr>
                        <a:t>Ad Spending (millions)</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57662262"/>
                  </a:ext>
                </a:extLst>
              </a:tr>
              <a:tr h="434057">
                <a:tc>
                  <a:txBody>
                    <a:bodyPr/>
                    <a:lstStyle/>
                    <a:p>
                      <a:pPr algn="ctr"/>
                      <a:r>
                        <a:rPr lang="en-US" sz="2200"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200" dirty="0">
                          <a:solidFill>
                            <a:schemeClr val="tx1"/>
                          </a:solidFill>
                        </a:rPr>
                        <a:t>American Express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solidFill>
                            <a:schemeClr val="tx1"/>
                          </a:solidFill>
                        </a:rPr>
                        <a:t>25.1%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solidFill>
                            <a:schemeClr val="tx1"/>
                          </a:solidFill>
                        </a:rPr>
                        <a:t>$336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6565767"/>
                  </a:ext>
                </a:extLst>
              </a:tr>
              <a:tr h="434057">
                <a:tc>
                  <a:txBody>
                    <a:bodyPr/>
                    <a:lstStyle/>
                    <a:p>
                      <a:pPr algn="ctr"/>
                      <a:r>
                        <a:rPr lang="en-US" sz="2200"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200" dirty="0">
                          <a:solidFill>
                            <a:schemeClr val="tx1"/>
                          </a:solidFill>
                        </a:rPr>
                        <a:t>J</a:t>
                      </a:r>
                      <a:r>
                        <a:rPr lang="en-US" sz="100" dirty="0">
                          <a:solidFill>
                            <a:schemeClr val="tx1"/>
                          </a:solidFill>
                        </a:rPr>
                        <a:t> </a:t>
                      </a:r>
                      <a:r>
                        <a:rPr lang="en-US" sz="2200" dirty="0">
                          <a:solidFill>
                            <a:schemeClr val="tx1"/>
                          </a:solidFill>
                        </a:rPr>
                        <a:t>P Morgan Chase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solidFill>
                            <a:schemeClr val="tx1"/>
                          </a:solidFill>
                        </a:rPr>
                        <a:t>19.4%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solidFill>
                            <a:schemeClr val="tx1"/>
                          </a:solidFill>
                        </a:rPr>
                        <a:t>$200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6903249"/>
                  </a:ext>
                </a:extLst>
              </a:tr>
              <a:tr h="434057">
                <a:tc>
                  <a:txBody>
                    <a:bodyPr/>
                    <a:lstStyle/>
                    <a:p>
                      <a:pPr algn="ctr"/>
                      <a:r>
                        <a:rPr lang="en-US" sz="2200"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200" dirty="0">
                          <a:solidFill>
                            <a:schemeClr val="tx1"/>
                          </a:solidFill>
                        </a:rPr>
                        <a:t>Bank of America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solidFill>
                            <a:schemeClr val="tx1"/>
                          </a:solidFill>
                        </a:rPr>
                        <a:t>10.7%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solidFill>
                            <a:schemeClr val="tx1"/>
                          </a:solidFill>
                        </a:rPr>
                        <a:t>$139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4358925"/>
                  </a:ext>
                </a:extLst>
              </a:tr>
              <a:tr h="342848">
                <a:tc>
                  <a:txBody>
                    <a:bodyPr/>
                    <a:lstStyle/>
                    <a:p>
                      <a:pPr algn="ctr"/>
                      <a:r>
                        <a:rPr lang="en-US" sz="2200"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200" dirty="0">
                          <a:solidFill>
                            <a:schemeClr val="tx1"/>
                          </a:solidFill>
                        </a:rPr>
                        <a:t>Citibank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solidFill>
                            <a:schemeClr val="tx1"/>
                          </a:solidFill>
                        </a:rPr>
                        <a:t>8.3%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solidFill>
                            <a:schemeClr val="tx1"/>
                          </a:solidFill>
                        </a:rPr>
                        <a:t>$214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0720722"/>
                  </a:ext>
                </a:extLst>
              </a:tr>
              <a:tr h="342848">
                <a:tc>
                  <a:txBody>
                    <a:bodyPr/>
                    <a:lstStyle/>
                    <a:p>
                      <a:pPr algn="ctr"/>
                      <a:r>
                        <a:rPr lang="en-US" sz="2200"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200" dirty="0">
                          <a:solidFill>
                            <a:schemeClr val="tx1"/>
                          </a:solidFill>
                        </a:rPr>
                        <a:t>Capital 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solidFill>
                            <a:schemeClr val="tx1"/>
                          </a:solidFill>
                        </a:rPr>
                        <a:t>6.7%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solidFill>
                            <a:schemeClr val="tx1"/>
                          </a:solidFill>
                        </a:rPr>
                        <a:t>$317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801500"/>
                  </a:ext>
                </a:extLst>
              </a:tr>
              <a:tr h="342848">
                <a:tc>
                  <a:txBody>
                    <a:bodyPr/>
                    <a:lstStyle/>
                    <a:p>
                      <a:pPr algn="ctr"/>
                      <a:r>
                        <a:rPr lang="en-US" sz="2200" dirty="0">
                          <a:solidFill>
                            <a:schemeClr val="tx1"/>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200" dirty="0">
                          <a:solidFill>
                            <a:schemeClr val="tx1"/>
                          </a:solidFill>
                        </a:rPr>
                        <a:t>Discover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solidFill>
                            <a:schemeClr val="tx1"/>
                          </a:solidFill>
                        </a:rPr>
                        <a:t>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solidFill>
                            <a:schemeClr val="tx1"/>
                          </a:solidFill>
                        </a:rPr>
                        <a:t>$132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5330498"/>
                  </a:ext>
                </a:extLst>
              </a:tr>
            </a:tbl>
          </a:graphicData>
        </a:graphic>
      </p:graphicFrame>
      <p:sp>
        <p:nvSpPr>
          <p:cNvPr id="5" name="Content Placeholder 4"/>
          <p:cNvSpPr>
            <a:spLocks noGrp="1"/>
          </p:cNvSpPr>
          <p:nvPr>
            <p:ph idx="1"/>
          </p:nvPr>
        </p:nvSpPr>
        <p:spPr>
          <a:xfrm>
            <a:off x="457200" y="5514868"/>
            <a:ext cx="8229600" cy="428732"/>
          </a:xfrm>
        </p:spPr>
        <p:txBody>
          <a:bodyPr/>
          <a:lstStyle/>
          <a:p>
            <a:pPr marL="0" indent="0">
              <a:buNone/>
            </a:pPr>
            <a:r>
              <a:rPr lang="en-US" sz="1200" dirty="0"/>
              <a:t>Source: Based on “U.S. Market Leaders by Category: Credit Cards,?” </a:t>
            </a:r>
            <a:r>
              <a:rPr lang="en-US" sz="1200" b="1" dirty="0"/>
              <a:t>Ad Age’s Marketing Fact Pack 2016</a:t>
            </a:r>
            <a:r>
              <a:rPr lang="en-US" sz="1200" dirty="0"/>
              <a:t>, December 21, 2015, p. 10.</a:t>
            </a:r>
            <a:endParaRPr lang="en-IN" sz="1200" dirty="0"/>
          </a:p>
        </p:txBody>
      </p:sp>
    </p:spTree>
    <p:extLst>
      <p:ext uri="{BB962C8B-B14F-4D97-AF65-F5344CB8AC3E}">
        <p14:creationId xmlns:p14="http://schemas.microsoft.com/office/powerpoint/2010/main" val="222817601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Types of Budgets </a:t>
            </a:r>
            <a:r>
              <a:rPr lang="en-US" sz="2000" b="0" dirty="0">
                <a:latin typeface="+mj-lt"/>
              </a:rPr>
              <a:t>(2 of 3)</a:t>
            </a:r>
            <a:endParaRPr lang="en-IN" sz="2000" b="0" dirty="0">
              <a:latin typeface="+mj-lt"/>
            </a:endParaRPr>
          </a:p>
        </p:txBody>
      </p:sp>
      <p:sp>
        <p:nvSpPr>
          <p:cNvPr id="3" name="Content Placeholder 2"/>
          <p:cNvSpPr>
            <a:spLocks noGrp="1"/>
          </p:cNvSpPr>
          <p:nvPr>
            <p:ph idx="1"/>
          </p:nvPr>
        </p:nvSpPr>
        <p:spPr/>
        <p:txBody>
          <a:bodyPr/>
          <a:lstStyle/>
          <a:p>
            <a:r>
              <a:rPr lang="en-US" sz="2600" b="1" dirty="0"/>
              <a:t>What we can afford</a:t>
            </a:r>
          </a:p>
          <a:p>
            <a:pPr lvl="1"/>
            <a:r>
              <a:rPr lang="en-US" sz="2400" dirty="0"/>
              <a:t>Set after all other items budgeted</a:t>
            </a:r>
          </a:p>
          <a:p>
            <a:pPr lvl="1"/>
            <a:r>
              <a:rPr lang="en-US" sz="2400" dirty="0"/>
              <a:t>Do not view marketing as important</a:t>
            </a:r>
          </a:p>
          <a:p>
            <a:r>
              <a:rPr lang="en-US" sz="2600" b="1" dirty="0"/>
              <a:t>Objective and task</a:t>
            </a:r>
          </a:p>
          <a:p>
            <a:pPr lvl="1"/>
            <a:r>
              <a:rPr lang="en-US" sz="2400" dirty="0"/>
              <a:t>Budgets determined by objectives</a:t>
            </a:r>
          </a:p>
          <a:p>
            <a:pPr lvl="1"/>
            <a:r>
              <a:rPr lang="en-US" sz="2400" dirty="0"/>
              <a:t>Best method of budgeting</a:t>
            </a:r>
          </a:p>
          <a:p>
            <a:pPr lvl="1"/>
            <a:r>
              <a:rPr lang="en-US" sz="2400" dirty="0"/>
              <a:t>Used by 50% of firms</a:t>
            </a:r>
            <a:endParaRPr lang="en-IN" sz="2400" dirty="0"/>
          </a:p>
        </p:txBody>
      </p:sp>
    </p:spTree>
    <p:extLst>
      <p:ext uri="{BB962C8B-B14F-4D97-AF65-F5344CB8AC3E}">
        <p14:creationId xmlns:p14="http://schemas.microsoft.com/office/powerpoint/2010/main" val="14767594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Types of Budgets </a:t>
            </a:r>
            <a:r>
              <a:rPr lang="en-US" sz="2000" b="0" dirty="0">
                <a:latin typeface="+mj-lt"/>
              </a:rPr>
              <a:t>(3 of 3)</a:t>
            </a:r>
            <a:endParaRPr lang="en-IN" sz="2000" b="0" dirty="0">
              <a:latin typeface="+mj-lt"/>
            </a:endParaRPr>
          </a:p>
        </p:txBody>
      </p:sp>
      <p:sp>
        <p:nvSpPr>
          <p:cNvPr id="3" name="Content Placeholder 2"/>
          <p:cNvSpPr>
            <a:spLocks noGrp="1"/>
          </p:cNvSpPr>
          <p:nvPr>
            <p:ph idx="1"/>
          </p:nvPr>
        </p:nvSpPr>
        <p:spPr/>
        <p:txBody>
          <a:bodyPr/>
          <a:lstStyle/>
          <a:p>
            <a:r>
              <a:rPr lang="en-US" sz="2600" b="1" dirty="0"/>
              <a:t>Payout planning</a:t>
            </a:r>
          </a:p>
          <a:p>
            <a:pPr lvl="1"/>
            <a:r>
              <a:rPr lang="en-US" sz="2400" dirty="0"/>
              <a:t>Ratio—advertising to sales or market share</a:t>
            </a:r>
          </a:p>
          <a:p>
            <a:pPr lvl="1"/>
            <a:r>
              <a:rPr lang="en-US" sz="2400" dirty="0"/>
              <a:t>Larger percent at product launch</a:t>
            </a:r>
          </a:p>
          <a:p>
            <a:pPr lvl="1"/>
            <a:r>
              <a:rPr lang="en-US" sz="2400" dirty="0"/>
              <a:t>Lower percent when brand established</a:t>
            </a:r>
          </a:p>
          <a:p>
            <a:pPr lvl="1"/>
            <a:r>
              <a:rPr lang="en-US" sz="2400" dirty="0"/>
              <a:t>Based on threshold effect</a:t>
            </a:r>
          </a:p>
          <a:p>
            <a:r>
              <a:rPr lang="en-US" sz="2600" b="1" dirty="0"/>
              <a:t>Quantitative models</a:t>
            </a:r>
          </a:p>
          <a:p>
            <a:pPr lvl="1"/>
            <a:r>
              <a:rPr lang="en-US" sz="2400" dirty="0"/>
              <a:t>Computer simulations</a:t>
            </a:r>
          </a:p>
          <a:p>
            <a:pPr lvl="1"/>
            <a:r>
              <a:rPr lang="en-US" sz="2400" dirty="0"/>
              <a:t>Develop models based on historical data</a:t>
            </a:r>
            <a:endParaRPr lang="en-IN" sz="2400" dirty="0"/>
          </a:p>
        </p:txBody>
      </p:sp>
    </p:spTree>
    <p:extLst>
      <p:ext uri="{BB962C8B-B14F-4D97-AF65-F5344CB8AC3E}">
        <p14:creationId xmlns:p14="http://schemas.microsoft.com/office/powerpoint/2010/main" val="27593692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Communication Schedule</a:t>
            </a:r>
            <a:endParaRPr lang="en-IN" dirty="0">
              <a:latin typeface="+mj-lt"/>
            </a:endParaRPr>
          </a:p>
        </p:txBody>
      </p:sp>
      <p:sp>
        <p:nvSpPr>
          <p:cNvPr id="3" name="Content Placeholder 2"/>
          <p:cNvSpPr>
            <a:spLocks noGrp="1"/>
          </p:cNvSpPr>
          <p:nvPr>
            <p:ph idx="1"/>
          </p:nvPr>
        </p:nvSpPr>
        <p:spPr>
          <a:xfrm>
            <a:off x="457200" y="1600200"/>
            <a:ext cx="3581400" cy="2163763"/>
          </a:xfrm>
        </p:spPr>
        <p:txBody>
          <a:bodyPr/>
          <a:lstStyle/>
          <a:p>
            <a:r>
              <a:rPr lang="en-US" sz="2600" dirty="0"/>
              <a:t>Pulsating schedule</a:t>
            </a:r>
          </a:p>
          <a:p>
            <a:r>
              <a:rPr lang="en-US" sz="2600" dirty="0"/>
              <a:t>Flighting schedule</a:t>
            </a:r>
          </a:p>
          <a:p>
            <a:r>
              <a:rPr lang="en-US" sz="2600" dirty="0"/>
              <a:t>Continuous schedule</a:t>
            </a:r>
            <a:endParaRPr lang="en-IN" sz="2600" dirty="0"/>
          </a:p>
        </p:txBody>
      </p:sp>
      <p:pic>
        <p:nvPicPr>
          <p:cNvPr id="6" name="Content Placeholder 5" descr="An ad for Philadelphia indulgences shows the chocolate cream cheese spread on small cakes, topped with raspberries. The title reads, go on. Indulge."/>
          <p:cNvPicPr>
            <a:picLocks noGrp="1" noChangeAspect="1"/>
          </p:cNvPicPr>
          <p:nvPr>
            <p:ph idx="13"/>
          </p:nvPr>
        </p:nvPicPr>
        <p:blipFill>
          <a:blip r:embed="rId3"/>
          <a:stretch>
            <a:fillRect/>
          </a:stretch>
        </p:blipFill>
        <p:spPr>
          <a:xfrm>
            <a:off x="5570882" y="1616927"/>
            <a:ext cx="3078747" cy="4170025"/>
          </a:xfrm>
          <a:prstGeom prst="rect">
            <a:avLst/>
          </a:prstGeom>
        </p:spPr>
      </p:pic>
    </p:spTree>
    <p:extLst>
      <p:ext uri="{BB962C8B-B14F-4D97-AF65-F5344CB8AC3E}">
        <p14:creationId xmlns:p14="http://schemas.microsoft.com/office/powerpoint/2010/main" val="32572820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I</a:t>
            </a:r>
            <a:r>
              <a:rPr lang="en-US" sz="100" dirty="0">
                <a:latin typeface="+mj-lt"/>
              </a:rPr>
              <a:t> </a:t>
            </a:r>
            <a:r>
              <a:rPr lang="en-US" sz="3600" dirty="0">
                <a:latin typeface="+mj-lt"/>
              </a:rPr>
              <a:t>M</a:t>
            </a:r>
            <a:r>
              <a:rPr lang="en-US" sz="100" dirty="0">
                <a:latin typeface="+mj-lt"/>
              </a:rPr>
              <a:t> </a:t>
            </a:r>
            <a:r>
              <a:rPr lang="en-US" sz="3600" dirty="0">
                <a:latin typeface="+mj-lt"/>
              </a:rPr>
              <a:t>C Components</a:t>
            </a:r>
            <a:endParaRPr lang="en-IN" dirty="0">
              <a:latin typeface="+mj-lt"/>
            </a:endParaRPr>
          </a:p>
        </p:txBody>
      </p:sp>
      <p:sp>
        <p:nvSpPr>
          <p:cNvPr id="3" name="Content Placeholder 2"/>
          <p:cNvSpPr>
            <a:spLocks noGrp="1"/>
          </p:cNvSpPr>
          <p:nvPr>
            <p:ph idx="1"/>
          </p:nvPr>
        </p:nvSpPr>
        <p:spPr/>
        <p:txBody>
          <a:bodyPr/>
          <a:lstStyle/>
          <a:p>
            <a:r>
              <a:rPr lang="en-US" sz="2600" dirty="0"/>
              <a:t>Traditional advertising</a:t>
            </a:r>
          </a:p>
          <a:p>
            <a:r>
              <a:rPr lang="en-US" sz="2600" dirty="0"/>
              <a:t>Trade promotions</a:t>
            </a:r>
          </a:p>
          <a:p>
            <a:r>
              <a:rPr lang="en-US" sz="2600" dirty="0"/>
              <a:t>Consumer promotions</a:t>
            </a:r>
          </a:p>
          <a:p>
            <a:r>
              <a:rPr lang="en-US" sz="2600" dirty="0"/>
              <a:t>Media spending</a:t>
            </a:r>
          </a:p>
          <a:p>
            <a:r>
              <a:rPr lang="en-US" sz="2600" dirty="0"/>
              <a:t>Alternative media spending</a:t>
            </a:r>
          </a:p>
          <a:p>
            <a:r>
              <a:rPr lang="en-US" sz="2600" dirty="0"/>
              <a:t>Business-to-business media spending</a:t>
            </a:r>
            <a:endParaRPr lang="en-IN" sz="2600" dirty="0"/>
          </a:p>
        </p:txBody>
      </p:sp>
    </p:spTree>
    <p:extLst>
      <p:ext uri="{BB962C8B-B14F-4D97-AF65-F5344CB8AC3E}">
        <p14:creationId xmlns:p14="http://schemas.microsoft.com/office/powerpoint/2010/main" val="12820866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McBreakfast</a:t>
            </a:r>
            <a:endParaRPr lang="en-IN" dirty="0">
              <a:latin typeface="+mj-lt"/>
            </a:endParaRPr>
          </a:p>
        </p:txBody>
      </p:sp>
      <p:sp>
        <p:nvSpPr>
          <p:cNvPr id="3" name="Content Placeholder 2"/>
          <p:cNvSpPr>
            <a:spLocks noGrp="1"/>
          </p:cNvSpPr>
          <p:nvPr>
            <p:ph idx="1"/>
          </p:nvPr>
        </p:nvSpPr>
        <p:spPr>
          <a:xfrm>
            <a:off x="457199" y="1600200"/>
            <a:ext cx="4174177" cy="3505200"/>
          </a:xfrm>
        </p:spPr>
        <p:txBody>
          <a:bodyPr/>
          <a:lstStyle/>
          <a:p>
            <a:r>
              <a:rPr lang="en-US" sz="2600" dirty="0"/>
              <a:t>All day breakfast</a:t>
            </a:r>
          </a:p>
          <a:p>
            <a:r>
              <a:rPr lang="en-US" sz="2600" dirty="0"/>
              <a:t>Integrated campaign</a:t>
            </a:r>
          </a:p>
          <a:p>
            <a:r>
              <a:rPr lang="en-US" sz="2600" dirty="0"/>
              <a:t>Generate new excitement</a:t>
            </a:r>
          </a:p>
          <a:p>
            <a:r>
              <a:rPr lang="en-US" sz="2600" dirty="0"/>
              <a:t>Large budget for rollout</a:t>
            </a:r>
          </a:p>
          <a:p>
            <a:r>
              <a:rPr lang="en-US" sz="2600" dirty="0"/>
              <a:t>Year-long campaign</a:t>
            </a:r>
            <a:endParaRPr lang="en-IN" sz="2600" dirty="0"/>
          </a:p>
        </p:txBody>
      </p:sp>
      <p:pic>
        <p:nvPicPr>
          <p:cNvPr id="8" name="Content Placeholder 7" descr="A man and woman laugh as the man holds up food for the woman to eat."/>
          <p:cNvPicPr>
            <a:picLocks noGrp="1" noChangeAspect="1"/>
          </p:cNvPicPr>
          <p:nvPr>
            <p:ph idx="13"/>
          </p:nvPr>
        </p:nvPicPr>
        <p:blipFill>
          <a:blip r:embed="rId3"/>
          <a:stretch>
            <a:fillRect/>
          </a:stretch>
        </p:blipFill>
        <p:spPr>
          <a:xfrm>
            <a:off x="4832428" y="1724948"/>
            <a:ext cx="3828620" cy="2542252"/>
          </a:xfrm>
          <a:prstGeom prst="rect">
            <a:avLst/>
          </a:prstGeom>
        </p:spPr>
      </p:pic>
    </p:spTree>
    <p:extLst>
      <p:ext uri="{BB962C8B-B14F-4D97-AF65-F5344CB8AC3E}">
        <p14:creationId xmlns:p14="http://schemas.microsoft.com/office/powerpoint/2010/main" val="39255166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Figure 4.11 Breakdown of Marketing Expenditures</a:t>
            </a:r>
            <a:endParaRPr lang="en-IN" dirty="0">
              <a:latin typeface="+mj-lt"/>
            </a:endParaRPr>
          </a:p>
        </p:txBody>
      </p:sp>
      <p:pic>
        <p:nvPicPr>
          <p:cNvPr id="4" name="Content Placeholder 3" descr="A pie chart titled, the breakdown of marketing expenditures. The data is as follows. Advertising, 41.1%. Consumer promotions, 27.9%. Trade promotions, 27.5%. Other, 3.3%."/>
          <p:cNvPicPr>
            <a:picLocks noGrp="1" noChangeAspect="1"/>
          </p:cNvPicPr>
          <p:nvPr>
            <p:ph idx="1"/>
          </p:nvPr>
        </p:nvPicPr>
        <p:blipFill>
          <a:blip r:embed="rId3"/>
          <a:stretch>
            <a:fillRect/>
          </a:stretch>
        </p:blipFill>
        <p:spPr>
          <a:xfrm>
            <a:off x="1956589" y="1625755"/>
            <a:ext cx="5230821" cy="4474852"/>
          </a:xfrm>
          <a:prstGeom prst="rect">
            <a:avLst/>
          </a:prstGeom>
        </p:spPr>
      </p:pic>
    </p:spTree>
    <p:extLst>
      <p:ext uri="{BB962C8B-B14F-4D97-AF65-F5344CB8AC3E}">
        <p14:creationId xmlns:p14="http://schemas.microsoft.com/office/powerpoint/2010/main" val="139160611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Figure 4.12 Ad Spending as Percent of Sales for Select Industries</a:t>
            </a:r>
            <a:endParaRPr lang="en-IN" dirty="0">
              <a:latin typeface="+mj-lt"/>
            </a:endParaRPr>
          </a:p>
        </p:txBody>
      </p:sp>
      <p:pic>
        <p:nvPicPr>
          <p:cNvPr id="4" name="Content Placeholder 3" descr="A vertical bar chart shows ad spending to sales percent, in percentage, versus industry. For long description in Notes pane, press F6."/>
          <p:cNvPicPr>
            <a:picLocks noGrp="1" noChangeAspect="1"/>
          </p:cNvPicPr>
          <p:nvPr>
            <p:ph idx="13"/>
          </p:nvPr>
        </p:nvPicPr>
        <p:blipFill>
          <a:blip r:embed="rId3"/>
          <a:stretch>
            <a:fillRect/>
          </a:stretch>
        </p:blipFill>
        <p:spPr>
          <a:xfrm>
            <a:off x="511712" y="1769017"/>
            <a:ext cx="8120576" cy="3322608"/>
          </a:xfrm>
          <a:prstGeom prst="rect">
            <a:avLst/>
          </a:prstGeom>
        </p:spPr>
      </p:pic>
      <p:sp>
        <p:nvSpPr>
          <p:cNvPr id="6" name="Content Placeholder 5"/>
          <p:cNvSpPr>
            <a:spLocks noGrp="1"/>
          </p:cNvSpPr>
          <p:nvPr>
            <p:ph idx="1"/>
          </p:nvPr>
        </p:nvSpPr>
        <p:spPr>
          <a:xfrm>
            <a:off x="457200" y="5410200"/>
            <a:ext cx="8229600" cy="304800"/>
          </a:xfrm>
        </p:spPr>
        <p:txBody>
          <a:bodyPr/>
          <a:lstStyle/>
          <a:p>
            <a:pPr marL="0" indent="0">
              <a:buNone/>
            </a:pPr>
            <a:r>
              <a:rPr lang="en-US" sz="1200" dirty="0"/>
              <a:t>Source: Based on “2012 Ad-to-Sales Ratios, Schonfield and Associates, July 2012”.</a:t>
            </a:r>
            <a:endParaRPr lang="en-IN" sz="1200" dirty="0"/>
          </a:p>
        </p:txBody>
      </p:sp>
    </p:spTree>
    <p:extLst>
      <p:ext uri="{BB962C8B-B14F-4D97-AF65-F5344CB8AC3E}">
        <p14:creationId xmlns:p14="http://schemas.microsoft.com/office/powerpoint/2010/main" val="198193471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mj-lt"/>
              </a:rPr>
              <a:t>Figure 4.13 Global Ad Spending by Media</a:t>
            </a:r>
            <a:endParaRPr lang="en-IN" dirty="0">
              <a:latin typeface="+mj-lt"/>
            </a:endParaRPr>
          </a:p>
        </p:txBody>
      </p:sp>
      <p:pic>
        <p:nvPicPr>
          <p:cNvPr id="14" name="Content Placeholder 13" descr="A pie chart depicts global ad spending, in percentage, by media type. The data is as follows. Television, 57.6%. Newspapers, 18.9%. Magazines, 10%. Radio, 5.4%. Digital, 4.3%. Outdoor, 3.5%. Cinema, 0.3%."/>
          <p:cNvPicPr>
            <a:picLocks noGrp="1" noChangeAspect="1"/>
          </p:cNvPicPr>
          <p:nvPr>
            <p:ph idx="1"/>
          </p:nvPr>
        </p:nvPicPr>
        <p:blipFill>
          <a:blip r:embed="rId3"/>
          <a:stretch>
            <a:fillRect/>
          </a:stretch>
        </p:blipFill>
        <p:spPr>
          <a:xfrm>
            <a:off x="1042110" y="1676400"/>
            <a:ext cx="7059780" cy="3657917"/>
          </a:xfrm>
          <a:prstGeom prst="rect">
            <a:avLst/>
          </a:prstGeom>
        </p:spPr>
      </p:pic>
      <p:sp>
        <p:nvSpPr>
          <p:cNvPr id="5" name="Content Placeholder 4"/>
          <p:cNvSpPr>
            <a:spLocks noGrp="1"/>
          </p:cNvSpPr>
          <p:nvPr>
            <p:ph sz="quarter" idx="13"/>
          </p:nvPr>
        </p:nvSpPr>
        <p:spPr>
          <a:xfrm>
            <a:off x="457200" y="5562600"/>
            <a:ext cx="8305800" cy="228600"/>
          </a:xfrm>
        </p:spPr>
        <p:txBody>
          <a:bodyPr/>
          <a:lstStyle/>
          <a:p>
            <a:pPr marL="0" indent="0">
              <a:buNone/>
            </a:pPr>
            <a:r>
              <a:rPr lang="en-US" sz="1200" kern="0" dirty="0">
                <a:solidFill>
                  <a:sysClr val="windowText" lastClr="000000"/>
                </a:solidFill>
              </a:rPr>
              <a:t>Source: Based on Ingrid Lunden, “Nielsen: Old School T</a:t>
            </a:r>
            <a:r>
              <a:rPr lang="en-US" sz="100" kern="0" dirty="0">
                <a:solidFill>
                  <a:sysClr val="windowText" lastClr="000000"/>
                </a:solidFill>
              </a:rPr>
              <a:t> </a:t>
            </a:r>
            <a:r>
              <a:rPr lang="en-US" sz="1200" kern="0" dirty="0">
                <a:solidFill>
                  <a:sysClr val="windowText" lastClr="000000"/>
                </a:solidFill>
              </a:rPr>
              <a:t>V Reigns Supreme at 58% of Ad Spend, Internet Display up 27%</a:t>
            </a:r>
            <a:endParaRPr lang="en-IN" sz="1200" dirty="0"/>
          </a:p>
        </p:txBody>
      </p:sp>
      <p:sp>
        <p:nvSpPr>
          <p:cNvPr id="8" name="Content Placeholder 7"/>
          <p:cNvSpPr>
            <a:spLocks noGrp="1"/>
          </p:cNvSpPr>
          <p:nvPr>
            <p:ph sz="quarter" idx="14"/>
          </p:nvPr>
        </p:nvSpPr>
        <p:spPr>
          <a:xfrm>
            <a:off x="457200" y="5867401"/>
            <a:ext cx="584910" cy="228600"/>
          </a:xfrm>
        </p:spPr>
        <p:txBody>
          <a:bodyPr/>
          <a:lstStyle/>
          <a:p>
            <a:pPr marL="0" indent="0">
              <a:buNone/>
            </a:pPr>
            <a:r>
              <a:rPr lang="en-US" sz="1200" kern="0" dirty="0">
                <a:solidFill>
                  <a:sysClr val="windowText" lastClr="000000"/>
                </a:solidFill>
              </a:rPr>
              <a:t>in Q2,”</a:t>
            </a:r>
            <a:endParaRPr lang="en-IN" sz="1200" dirty="0"/>
          </a:p>
        </p:txBody>
      </p:sp>
      <p:sp>
        <p:nvSpPr>
          <p:cNvPr id="12" name="Text Placeholder 11"/>
          <p:cNvSpPr>
            <a:spLocks noGrp="1"/>
          </p:cNvSpPr>
          <p:nvPr>
            <p:ph type="body" sz="quarter" idx="18"/>
          </p:nvPr>
        </p:nvSpPr>
        <p:spPr>
          <a:xfrm>
            <a:off x="1042110" y="5867400"/>
            <a:ext cx="1639178" cy="228601"/>
          </a:xfrm>
        </p:spPr>
        <p:txBody>
          <a:bodyPr/>
          <a:lstStyle/>
          <a:p>
            <a:pPr marL="0" indent="0">
              <a:buNone/>
            </a:pPr>
            <a:r>
              <a:rPr lang="en-US" sz="1200" u="sng" kern="0" dirty="0">
                <a:solidFill>
                  <a:sysClr val="windowText" lastClr="000000"/>
                </a:solidFill>
                <a:hlinkClick r:id="rId4" tooltip="https://techcrunch.com/"/>
              </a:rPr>
              <a:t>https://techcrunch.com/</a:t>
            </a:r>
            <a:endParaRPr lang="en-IN" sz="1200" dirty="0"/>
          </a:p>
        </p:txBody>
      </p:sp>
      <p:sp>
        <p:nvSpPr>
          <p:cNvPr id="13" name="Content Placeholder 12"/>
          <p:cNvSpPr>
            <a:spLocks noGrp="1"/>
          </p:cNvSpPr>
          <p:nvPr>
            <p:ph sz="quarter" idx="19"/>
          </p:nvPr>
        </p:nvSpPr>
        <p:spPr>
          <a:xfrm>
            <a:off x="2758440" y="5867400"/>
            <a:ext cx="1508760" cy="228601"/>
          </a:xfrm>
        </p:spPr>
        <p:txBody>
          <a:bodyPr/>
          <a:lstStyle/>
          <a:p>
            <a:pPr marL="0" indent="0">
              <a:buNone/>
            </a:pPr>
            <a:r>
              <a:rPr lang="en-US" sz="100" kern="0" dirty="0" smtClean="0">
                <a:solidFill>
                  <a:sysClr val="windowText" lastClr="000000"/>
                </a:solidFill>
              </a:rPr>
              <a:t> </a:t>
            </a:r>
            <a:r>
              <a:rPr lang="en-US" sz="1200" kern="0" dirty="0" smtClean="0">
                <a:solidFill>
                  <a:sysClr val="windowText" lastClr="000000"/>
                </a:solidFill>
              </a:rPr>
              <a:t>, </a:t>
            </a:r>
            <a:r>
              <a:rPr lang="en-US" sz="1200" kern="0" dirty="0">
                <a:solidFill>
                  <a:sysClr val="windowText" lastClr="000000"/>
                </a:solidFill>
              </a:rPr>
              <a:t>October 22, 2013</a:t>
            </a:r>
            <a:endParaRPr lang="en-IN" sz="1200" dirty="0"/>
          </a:p>
        </p:txBody>
      </p:sp>
    </p:spTree>
    <p:extLst>
      <p:ext uri="{BB962C8B-B14F-4D97-AF65-F5344CB8AC3E}">
        <p14:creationId xmlns:p14="http://schemas.microsoft.com/office/powerpoint/2010/main" val="158739034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458200" cy="1097280"/>
          </a:xfrm>
        </p:spPr>
        <p:txBody>
          <a:bodyPr/>
          <a:lstStyle/>
          <a:p>
            <a:r>
              <a:rPr lang="en-US" sz="3200" dirty="0">
                <a:latin typeface="+mj-lt"/>
              </a:rPr>
              <a:t>Figure 4.14 Successful Globally Integrated Marketing Communications Tactics</a:t>
            </a:r>
            <a:endParaRPr lang="en-IN" sz="3200" dirty="0">
              <a:latin typeface="+mj-lt"/>
            </a:endParaRPr>
          </a:p>
        </p:txBody>
      </p:sp>
      <p:sp>
        <p:nvSpPr>
          <p:cNvPr id="3" name="Content Placeholder 2"/>
          <p:cNvSpPr>
            <a:spLocks noGrp="1"/>
          </p:cNvSpPr>
          <p:nvPr>
            <p:ph idx="1"/>
          </p:nvPr>
        </p:nvSpPr>
        <p:spPr/>
        <p:txBody>
          <a:bodyPr/>
          <a:lstStyle/>
          <a:p>
            <a:pPr>
              <a:defRPr/>
            </a:pPr>
            <a:r>
              <a:rPr lang="en-US" sz="2600" dirty="0"/>
              <a:t>Understand the international market</a:t>
            </a:r>
          </a:p>
          <a:p>
            <a:pPr>
              <a:defRPr/>
            </a:pPr>
            <a:r>
              <a:rPr lang="en-US" sz="2600" dirty="0"/>
              <a:t>A borderless marketing plan</a:t>
            </a:r>
          </a:p>
          <a:p>
            <a:pPr>
              <a:defRPr/>
            </a:pPr>
            <a:r>
              <a:rPr lang="en-US" sz="2600" dirty="0"/>
              <a:t>Thinking globally but acting locally</a:t>
            </a:r>
          </a:p>
          <a:p>
            <a:pPr>
              <a:defRPr/>
            </a:pPr>
            <a:r>
              <a:rPr lang="en-US" sz="2600" dirty="0"/>
              <a:t>Local partnerships</a:t>
            </a:r>
          </a:p>
          <a:p>
            <a:pPr>
              <a:defRPr/>
            </a:pPr>
            <a:r>
              <a:rPr lang="en-US" sz="2600" dirty="0"/>
              <a:t>Communication segmentation strategies</a:t>
            </a:r>
          </a:p>
          <a:p>
            <a:pPr>
              <a:defRPr/>
            </a:pPr>
            <a:r>
              <a:rPr lang="en-US" sz="2600" dirty="0"/>
              <a:t>Market communication analysis</a:t>
            </a:r>
          </a:p>
          <a:p>
            <a:pPr>
              <a:defRPr/>
            </a:pPr>
            <a:r>
              <a:rPr lang="en-US" sz="2600" dirty="0"/>
              <a:t>Solid communication objectives</a:t>
            </a:r>
            <a:endParaRPr lang="en-IN" sz="2600" dirty="0"/>
          </a:p>
        </p:txBody>
      </p:sp>
    </p:spTree>
    <p:extLst>
      <p:ext uri="{BB962C8B-B14F-4D97-AF65-F5344CB8AC3E}">
        <p14:creationId xmlns:p14="http://schemas.microsoft.com/office/powerpoint/2010/main" val="33503258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Blog Exercises</a:t>
            </a:r>
            <a:endParaRPr lang="en-US" dirty="0">
              <a:latin typeface="+mj-lt"/>
            </a:endParaRPr>
          </a:p>
        </p:txBody>
      </p:sp>
      <p:sp>
        <p:nvSpPr>
          <p:cNvPr id="3" name="Content Placeholder 2"/>
          <p:cNvSpPr>
            <a:spLocks noGrp="1"/>
          </p:cNvSpPr>
          <p:nvPr>
            <p:ph idx="1"/>
          </p:nvPr>
        </p:nvSpPr>
        <p:spPr/>
        <p:txBody>
          <a:bodyPr/>
          <a:lstStyle/>
          <a:p>
            <a:r>
              <a:rPr lang="en-US" sz="2600" dirty="0"/>
              <a:t>Motel 6</a:t>
            </a:r>
          </a:p>
          <a:p>
            <a:r>
              <a:rPr lang="en-US" sz="2600" dirty="0"/>
              <a:t>Carnival Cruise Line</a:t>
            </a:r>
          </a:p>
          <a:p>
            <a:r>
              <a:rPr lang="en-US" sz="2600" dirty="0"/>
              <a:t>Segmentation &amp; Positioning</a:t>
            </a:r>
          </a:p>
        </p:txBody>
      </p:sp>
    </p:spTree>
    <p:extLst>
      <p:ext uri="{BB962C8B-B14F-4D97-AF65-F5344CB8AC3E}">
        <p14:creationId xmlns:p14="http://schemas.microsoft.com/office/powerpoint/2010/main" val="57885856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5" name="Title 4">
            <a:extLst>
              <a:ext uri="{FF2B5EF4-FFF2-40B4-BE49-F238E27FC236}">
                <a16:creationId xmlns:a16="http://schemas.microsoft.com/office/drawing/2014/main" id="{E47FF819-0D5D-491A-BF8F-B42813E7390C}"/>
              </a:ext>
            </a:extLst>
          </p:cNvPr>
          <p:cNvSpPr>
            <a:spLocks noGrp="1"/>
          </p:cNvSpPr>
          <p:nvPr>
            <p:ph type="title"/>
          </p:nvPr>
        </p:nvSpPr>
        <p:spPr/>
        <p:txBody>
          <a:bodyPr/>
          <a:lstStyle/>
          <a:p>
            <a:r>
              <a:rPr lang="en-US" dirty="0"/>
              <a:t>Copyright</a:t>
            </a:r>
          </a:p>
        </p:txBody>
      </p:sp>
      <p:pic>
        <p:nvPicPr>
          <p:cNvPr id="7" name="Graphic 6" descr="Warning">
            <a:extLst>
              <a:ext uri="{FF2B5EF4-FFF2-40B4-BE49-F238E27FC236}">
                <a16:creationId xmlns:a16="http://schemas.microsoft.com/office/drawing/2014/main" id="{C06FB2D2-3F36-42C9-A5A6-B6234DC54C96}"/>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246184" y="2317359"/>
            <a:ext cx="1277815" cy="1434026"/>
          </a:xfrm>
          <a:prstGeom prst="rect">
            <a:avLst/>
          </a:prstGeom>
        </p:spPr>
      </p:pic>
      <p:sp>
        <p:nvSpPr>
          <p:cNvPr id="2" name="Text Placeholder 1">
            <a:extLst>
              <a:ext uri="{FF2B5EF4-FFF2-40B4-BE49-F238E27FC236}">
                <a16:creationId xmlns:a16="http://schemas.microsoft.com/office/drawing/2014/main" id="{AD5FAE7B-F718-4307-B112-AD6256157E8F}"/>
              </a:ext>
            </a:extLst>
          </p:cNvPr>
          <p:cNvSpPr>
            <a:spLocks noGrp="1"/>
          </p:cNvSpPr>
          <p:nvPr>
            <p:ph type="body" idx="4294967295"/>
          </p:nvPr>
        </p:nvSpPr>
        <p:spPr>
          <a:xfrm>
            <a:off x="1606061" y="1852246"/>
            <a:ext cx="6858001" cy="2854836"/>
          </a:xfrm>
          <a:ln/>
        </p:spPr>
        <p:style>
          <a:lnRef idx="2">
            <a:schemeClr val="dk1"/>
          </a:lnRef>
          <a:fillRef idx="1">
            <a:schemeClr val="lt1"/>
          </a:fillRef>
          <a:effectRef idx="0">
            <a:schemeClr val="dk1"/>
          </a:effectRef>
          <a:fontRef idx="minor">
            <a:schemeClr val="dk1"/>
          </a:fontRef>
        </p:style>
        <p:txBody>
          <a:bodyPr lIns="182880" tIns="182880" rIns="182880" bIns="182880" anchor="ctr"/>
          <a:lstStyle/>
          <a:p>
            <a:pPr marL="101600" indent="0">
              <a:buNone/>
            </a:pPr>
            <a:r>
              <a:rPr lang="en-US" b="1" dirty="0"/>
              <a:t>This work is protected by United States copyright laws and is</a:t>
            </a:r>
            <a:r>
              <a:rPr lang="en-US" b="1" baseline="0" dirty="0"/>
              <a:t> </a:t>
            </a:r>
            <a:r>
              <a:rPr lang="en-US" b="1" dirty="0"/>
              <a:t>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Chapter Overview</a:t>
            </a:r>
            <a:endParaRPr lang="en-IN" sz="3600" dirty="0">
              <a:latin typeface="+mj-lt"/>
            </a:endParaRPr>
          </a:p>
        </p:txBody>
      </p:sp>
      <p:sp>
        <p:nvSpPr>
          <p:cNvPr id="3" name="Content Placeholder 2"/>
          <p:cNvSpPr>
            <a:spLocks noGrp="1"/>
          </p:cNvSpPr>
          <p:nvPr>
            <p:ph idx="1"/>
          </p:nvPr>
        </p:nvSpPr>
        <p:spPr>
          <a:xfrm>
            <a:off x="457200" y="1600200"/>
            <a:ext cx="4572000" cy="3962400"/>
          </a:xfrm>
        </p:spPr>
        <p:txBody>
          <a:bodyPr/>
          <a:lstStyle/>
          <a:p>
            <a:r>
              <a:rPr lang="en-US" sz="2600" dirty="0"/>
              <a:t>I</a:t>
            </a:r>
            <a:r>
              <a:rPr lang="en-US" sz="100" dirty="0"/>
              <a:t> </a:t>
            </a:r>
            <a:r>
              <a:rPr lang="en-US" sz="2600" dirty="0"/>
              <a:t>M</a:t>
            </a:r>
            <a:r>
              <a:rPr lang="en-US" sz="100" dirty="0"/>
              <a:t> </a:t>
            </a:r>
            <a:r>
              <a:rPr lang="en-US" sz="2600" dirty="0"/>
              <a:t>C planning process</a:t>
            </a:r>
          </a:p>
          <a:p>
            <a:r>
              <a:rPr lang="en-US" sz="2600" dirty="0"/>
              <a:t>Communications research</a:t>
            </a:r>
          </a:p>
          <a:p>
            <a:pPr lvl="1"/>
            <a:r>
              <a:rPr lang="en-US" sz="2600" dirty="0"/>
              <a:t>Target markets</a:t>
            </a:r>
          </a:p>
          <a:p>
            <a:pPr lvl="1"/>
            <a:r>
              <a:rPr lang="en-US" sz="2600" dirty="0"/>
              <a:t>Positioning strategies</a:t>
            </a:r>
          </a:p>
          <a:p>
            <a:pPr lvl="1"/>
            <a:r>
              <a:rPr lang="en-US" sz="2600" dirty="0"/>
              <a:t>Communication objectives</a:t>
            </a:r>
          </a:p>
          <a:p>
            <a:r>
              <a:rPr lang="en-US" sz="2600" dirty="0"/>
              <a:t>I</a:t>
            </a:r>
            <a:r>
              <a:rPr lang="en-US" sz="100" dirty="0"/>
              <a:t> </a:t>
            </a:r>
            <a:r>
              <a:rPr lang="en-US" sz="2600" dirty="0"/>
              <a:t>M</a:t>
            </a:r>
            <a:r>
              <a:rPr lang="en-US" sz="100" dirty="0"/>
              <a:t> </a:t>
            </a:r>
            <a:r>
              <a:rPr lang="en-US" sz="2600" dirty="0"/>
              <a:t>C components</a:t>
            </a:r>
            <a:endParaRPr lang="en-IN" sz="2600" dirty="0"/>
          </a:p>
        </p:txBody>
      </p:sp>
      <p:pic>
        <p:nvPicPr>
          <p:cNvPr id="6" name="Content Placeholder 5" descr="Two corgi dogs stand in an open van door, with their owner standing next to the door."/>
          <p:cNvPicPr>
            <a:picLocks noGrp="1" noChangeAspect="1"/>
          </p:cNvPicPr>
          <p:nvPr>
            <p:ph idx="13"/>
          </p:nvPr>
        </p:nvPicPr>
        <p:blipFill>
          <a:blip r:embed="rId3"/>
          <a:stretch>
            <a:fillRect/>
          </a:stretch>
        </p:blipFill>
        <p:spPr>
          <a:xfrm>
            <a:off x="5372668" y="1611351"/>
            <a:ext cx="3310415" cy="3346994"/>
          </a:xfrm>
          <a:prstGeom prst="rect">
            <a:avLst/>
          </a:prstGeom>
        </p:spPr>
      </p:pic>
    </p:spTree>
    <p:extLst>
      <p:ext uri="{BB962C8B-B14F-4D97-AF65-F5344CB8AC3E}">
        <p14:creationId xmlns:p14="http://schemas.microsoft.com/office/powerpoint/2010/main" val="29880735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Figure 4.1 The IMC Planning Process</a:t>
            </a:r>
            <a:endParaRPr lang="en-IN" dirty="0">
              <a:latin typeface="+mj-lt"/>
            </a:endParaRPr>
          </a:p>
        </p:txBody>
      </p:sp>
      <p:pic>
        <p:nvPicPr>
          <p:cNvPr id="4" name="Content Placeholder 3" descr="Steps in the I M C planning process are as follows: communications research, target market, product positioning, objectives; results from objects split into budget and I M C components, which influence each other."/>
          <p:cNvPicPr>
            <a:picLocks noGrp="1" noChangeAspect="1"/>
          </p:cNvPicPr>
          <p:nvPr>
            <p:ph idx="1"/>
          </p:nvPr>
        </p:nvPicPr>
        <p:blipFill>
          <a:blip r:embed="rId3"/>
          <a:stretch>
            <a:fillRect/>
          </a:stretch>
        </p:blipFill>
        <p:spPr>
          <a:xfrm>
            <a:off x="457200" y="1958182"/>
            <a:ext cx="8229600" cy="3809999"/>
          </a:xfrm>
          <a:prstGeom prst="rect">
            <a:avLst/>
          </a:prstGeom>
        </p:spPr>
      </p:pic>
    </p:spTree>
    <p:extLst>
      <p:ext uri="{BB962C8B-B14F-4D97-AF65-F5344CB8AC3E}">
        <p14:creationId xmlns:p14="http://schemas.microsoft.com/office/powerpoint/2010/main" val="30146168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Communication Research</a:t>
            </a:r>
            <a:endParaRPr lang="en-IN" dirty="0">
              <a:latin typeface="+mj-lt"/>
            </a:endParaRPr>
          </a:p>
        </p:txBody>
      </p:sp>
      <p:sp>
        <p:nvSpPr>
          <p:cNvPr id="3" name="Content Placeholder 2"/>
          <p:cNvSpPr>
            <a:spLocks noGrp="1"/>
          </p:cNvSpPr>
          <p:nvPr>
            <p:ph idx="1"/>
          </p:nvPr>
        </p:nvSpPr>
        <p:spPr>
          <a:xfrm>
            <a:off x="457200" y="1600200"/>
            <a:ext cx="8229600" cy="4648200"/>
          </a:xfrm>
        </p:spPr>
        <p:txBody>
          <a:bodyPr/>
          <a:lstStyle/>
          <a:p>
            <a:r>
              <a:rPr lang="en-US" sz="2200" dirty="0"/>
              <a:t>Understand customers purchase benefits</a:t>
            </a:r>
          </a:p>
          <a:p>
            <a:r>
              <a:rPr lang="en-US" sz="2200" b="1" dirty="0"/>
              <a:t>Product-specific research</a:t>
            </a:r>
          </a:p>
          <a:p>
            <a:pPr lvl="1"/>
            <a:r>
              <a:rPr lang="en-US" sz="2000" dirty="0"/>
              <a:t>Key selling points</a:t>
            </a:r>
          </a:p>
          <a:p>
            <a:pPr lvl="1"/>
            <a:r>
              <a:rPr lang="en-US" sz="2000" dirty="0"/>
              <a:t>Desirable features</a:t>
            </a:r>
          </a:p>
          <a:p>
            <a:r>
              <a:rPr lang="en-US" sz="2200" b="1" dirty="0"/>
              <a:t>Consumer-oriented research</a:t>
            </a:r>
          </a:p>
          <a:p>
            <a:pPr lvl="1"/>
            <a:r>
              <a:rPr lang="en-US" sz="2000" dirty="0"/>
              <a:t>Context of product use</a:t>
            </a:r>
          </a:p>
          <a:p>
            <a:pPr lvl="1"/>
            <a:r>
              <a:rPr lang="en-US" sz="2000" dirty="0"/>
              <a:t>Anthropological approach</a:t>
            </a:r>
          </a:p>
          <a:p>
            <a:pPr lvl="1"/>
            <a:r>
              <a:rPr lang="en-US" sz="2000" dirty="0"/>
              <a:t>Sociological analysis</a:t>
            </a:r>
          </a:p>
          <a:p>
            <a:pPr lvl="1"/>
            <a:r>
              <a:rPr lang="en-US" sz="2000" dirty="0"/>
              <a:t>Psychological motives</a:t>
            </a:r>
          </a:p>
          <a:p>
            <a:r>
              <a:rPr lang="en-US" sz="2200" b="1" dirty="0"/>
              <a:t>Target-market research</a:t>
            </a:r>
          </a:p>
          <a:p>
            <a:pPr lvl="1"/>
            <a:r>
              <a:rPr lang="en-US" sz="2000" dirty="0"/>
              <a:t>Identifies feasible market segments</a:t>
            </a:r>
            <a:endParaRPr lang="en-IN" sz="2000" dirty="0"/>
          </a:p>
        </p:txBody>
      </p:sp>
    </p:spTree>
    <p:extLst>
      <p:ext uri="{BB962C8B-B14F-4D97-AF65-F5344CB8AC3E}">
        <p14:creationId xmlns:p14="http://schemas.microsoft.com/office/powerpoint/2010/main" val="7025161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153400" cy="1097280"/>
          </a:xfrm>
        </p:spPr>
        <p:txBody>
          <a:bodyPr/>
          <a:lstStyle/>
          <a:p>
            <a:r>
              <a:rPr lang="en-US" dirty="0">
                <a:latin typeface="+mj-lt"/>
              </a:rPr>
              <a:t>Tests to Determine if a Particular</a:t>
            </a:r>
            <a:r>
              <a:rPr lang="en-US" baseline="0" dirty="0">
                <a:latin typeface="+mj-lt"/>
              </a:rPr>
              <a:t> </a:t>
            </a:r>
            <a:r>
              <a:rPr lang="en-US" dirty="0">
                <a:latin typeface="+mj-lt"/>
              </a:rPr>
              <a:t>Market Segment Is Viable</a:t>
            </a:r>
            <a:endParaRPr lang="en-IN" dirty="0">
              <a:latin typeface="+mj-lt"/>
            </a:endParaRPr>
          </a:p>
        </p:txBody>
      </p:sp>
      <p:sp>
        <p:nvSpPr>
          <p:cNvPr id="3" name="Content Placeholder 2"/>
          <p:cNvSpPr>
            <a:spLocks noGrp="1"/>
          </p:cNvSpPr>
          <p:nvPr>
            <p:ph idx="1"/>
          </p:nvPr>
        </p:nvSpPr>
        <p:spPr/>
        <p:txBody>
          <a:bodyPr/>
          <a:lstStyle/>
          <a:p>
            <a:pPr eaLnBrk="0" hangingPunct="0">
              <a:buFont typeface="Arial" charset="0"/>
              <a:buChar char="•"/>
            </a:pPr>
            <a:r>
              <a:rPr lang="en-US" sz="2600" dirty="0"/>
              <a:t>The individuals or businesses within the segment are homogeneous.</a:t>
            </a:r>
          </a:p>
          <a:p>
            <a:pPr eaLnBrk="0" hangingPunct="0">
              <a:buFont typeface="Arial" charset="0"/>
              <a:buChar char="•"/>
            </a:pPr>
            <a:r>
              <a:rPr lang="en-US" sz="2600" dirty="0"/>
              <a:t>The market segment is different from the population as a whole and distinct from other market segments.</a:t>
            </a:r>
          </a:p>
          <a:p>
            <a:pPr eaLnBrk="0" hangingPunct="0">
              <a:buFont typeface="Arial" charset="0"/>
              <a:buChar char="•"/>
            </a:pPr>
            <a:r>
              <a:rPr lang="en-US" sz="2600" dirty="0"/>
              <a:t>The market segment is large enough to be financially viable to target with a separate marketing campaign.</a:t>
            </a:r>
          </a:p>
          <a:p>
            <a:pPr eaLnBrk="0" hangingPunct="0">
              <a:buFont typeface="Arial" charset="0"/>
              <a:buChar char="•"/>
            </a:pPr>
            <a:r>
              <a:rPr lang="en-US" sz="2600" dirty="0"/>
              <a:t>The market segment must be reachable through some type of media or marketing communications method.</a:t>
            </a:r>
            <a:endParaRPr lang="en-IN" sz="2600" dirty="0"/>
          </a:p>
        </p:txBody>
      </p:sp>
    </p:spTree>
    <p:extLst>
      <p:ext uri="{BB962C8B-B14F-4D97-AF65-F5344CB8AC3E}">
        <p14:creationId xmlns:p14="http://schemas.microsoft.com/office/powerpoint/2010/main" val="6614437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Figure 4.2 Methods of Segmenting Consumer Markets</a:t>
            </a:r>
            <a:endParaRPr lang="en-IN" dirty="0">
              <a:latin typeface="+mj-lt"/>
            </a:endParaRPr>
          </a:p>
        </p:txBody>
      </p:sp>
      <p:sp>
        <p:nvSpPr>
          <p:cNvPr id="3" name="Content Placeholder 2"/>
          <p:cNvSpPr>
            <a:spLocks noGrp="1"/>
          </p:cNvSpPr>
          <p:nvPr>
            <p:ph idx="1"/>
          </p:nvPr>
        </p:nvSpPr>
        <p:spPr>
          <a:xfrm>
            <a:off x="457200" y="1600200"/>
            <a:ext cx="3581400" cy="4114800"/>
          </a:xfrm>
        </p:spPr>
        <p:txBody>
          <a:bodyPr/>
          <a:lstStyle/>
          <a:p>
            <a:pPr eaLnBrk="0" hangingPunct="0">
              <a:buClr>
                <a:schemeClr val="bg2"/>
              </a:buClr>
            </a:pPr>
            <a:r>
              <a:rPr lang="en-US" sz="2600" dirty="0"/>
              <a:t>Demographics</a:t>
            </a:r>
          </a:p>
          <a:p>
            <a:pPr eaLnBrk="0" hangingPunct="0">
              <a:buClr>
                <a:schemeClr val="bg2"/>
              </a:buClr>
            </a:pPr>
            <a:r>
              <a:rPr lang="en-US" sz="2600" dirty="0"/>
              <a:t>Psychographics</a:t>
            </a:r>
          </a:p>
          <a:p>
            <a:pPr eaLnBrk="0" hangingPunct="0">
              <a:buClr>
                <a:schemeClr val="bg2"/>
              </a:buClr>
            </a:pPr>
            <a:r>
              <a:rPr lang="en-US" sz="2600" dirty="0"/>
              <a:t>Generations</a:t>
            </a:r>
          </a:p>
          <a:p>
            <a:pPr eaLnBrk="0" hangingPunct="0">
              <a:buClr>
                <a:schemeClr val="bg2"/>
              </a:buClr>
            </a:pPr>
            <a:r>
              <a:rPr lang="en-US" sz="2600" dirty="0"/>
              <a:t>Geographic</a:t>
            </a:r>
          </a:p>
          <a:p>
            <a:pPr eaLnBrk="0" hangingPunct="0">
              <a:buClr>
                <a:schemeClr val="bg2"/>
              </a:buClr>
            </a:pPr>
            <a:r>
              <a:rPr lang="en-US" sz="2600" dirty="0"/>
              <a:t>Geodemographics</a:t>
            </a:r>
          </a:p>
          <a:p>
            <a:pPr eaLnBrk="0" hangingPunct="0">
              <a:buClr>
                <a:schemeClr val="bg2"/>
              </a:buClr>
            </a:pPr>
            <a:r>
              <a:rPr lang="en-US" sz="2600" dirty="0"/>
              <a:t>Benefits</a:t>
            </a:r>
          </a:p>
          <a:p>
            <a:pPr eaLnBrk="0" hangingPunct="0">
              <a:buClr>
                <a:schemeClr val="bg2"/>
              </a:buClr>
            </a:pPr>
            <a:r>
              <a:rPr lang="en-US" sz="2600" dirty="0"/>
              <a:t>Usage</a:t>
            </a:r>
            <a:endParaRPr lang="en-IN" sz="2600" dirty="0"/>
          </a:p>
        </p:txBody>
      </p:sp>
      <p:pic>
        <p:nvPicPr>
          <p:cNvPr id="6" name="Content Placeholder 5" descr="An advertisement for Daniel Taylor clothier shows a group of ties wrapped decoratively around colorful lollipops."/>
          <p:cNvPicPr>
            <a:picLocks noGrp="1" noChangeAspect="1"/>
          </p:cNvPicPr>
          <p:nvPr>
            <p:ph idx="13"/>
          </p:nvPr>
        </p:nvPicPr>
        <p:blipFill>
          <a:blip r:embed="rId3"/>
          <a:stretch>
            <a:fillRect/>
          </a:stretch>
        </p:blipFill>
        <p:spPr>
          <a:xfrm>
            <a:off x="5510509" y="1600200"/>
            <a:ext cx="3176291" cy="4334632"/>
          </a:xfrm>
          <a:prstGeom prst="rect">
            <a:avLst/>
          </a:prstGeom>
        </p:spPr>
      </p:pic>
    </p:spTree>
    <p:extLst>
      <p:ext uri="{BB962C8B-B14F-4D97-AF65-F5344CB8AC3E}">
        <p14:creationId xmlns:p14="http://schemas.microsoft.com/office/powerpoint/2010/main" val="1152883199"/>
      </p:ext>
    </p:extLst>
  </p:cSld>
  <p:clrMapOvr>
    <a:masterClrMapping/>
  </p:clrMapOvr>
  <p:timing>
    <p:tnLst>
      <p:par>
        <p:cTn id="1" dur="indefinite" restart="never" nodeType="tmRoot"/>
      </p:par>
    </p:tnLst>
  </p:timing>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USH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6D90B95B22DD945BDFF45EB84A5E21C" ma:contentTypeVersion="13" ma:contentTypeDescription="Create a new document." ma:contentTypeScope="" ma:versionID="0393889cf394bad1b20cde57c6bb7eb5">
  <xsd:schema xmlns:xsd="http://www.w3.org/2001/XMLSchema" xmlns:xs="http://www.w3.org/2001/XMLSchema" xmlns:p="http://schemas.microsoft.com/office/2006/metadata/properties" xmlns:ns2="7c1bd8dc-4e40-424f-a15f-9ffcd522197f" xmlns:ns3="6125ffc9-2c56-435e-8267-1393444907b2" targetNamespace="http://schemas.microsoft.com/office/2006/metadata/properties" ma:root="true" ma:fieldsID="d3e430f46b92204fb5a3381a429c4dbe" ns2:_="" ns3:_="">
    <xsd:import namespace="7c1bd8dc-4e40-424f-a15f-9ffcd522197f"/>
    <xsd:import namespace="6125ffc9-2c56-435e-8267-1393444907b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1bd8dc-4e40-424f-a15f-9ffcd522197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125ffc9-2c56-435e-8267-1393444907b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7c1bd8dc-4e40-424f-a15f-9ffcd522197f">
      <UserInfo>
        <DisplayName/>
        <AccountId xsi:nil="true"/>
        <AccountType/>
      </UserInfo>
    </SharedWithUsers>
    <MediaLengthInSeconds xmlns="6125ffc9-2c56-435e-8267-1393444907b2" xsi:nil="true"/>
  </documentManagement>
</p:properties>
</file>

<file path=customXml/itemProps1.xml><?xml version="1.0" encoding="utf-8"?>
<ds:datastoreItem xmlns:ds="http://schemas.openxmlformats.org/officeDocument/2006/customXml" ds:itemID="{F0B4D303-EAA4-435B-BCD7-DE0DC885FBB8}"/>
</file>

<file path=customXml/itemProps2.xml><?xml version="1.0" encoding="utf-8"?>
<ds:datastoreItem xmlns:ds="http://schemas.openxmlformats.org/officeDocument/2006/customXml" ds:itemID="{0E21CEE3-EC70-4400-8B52-B6369118C0CA}"/>
</file>

<file path=customXml/itemProps3.xml><?xml version="1.0" encoding="utf-8"?>
<ds:datastoreItem xmlns:ds="http://schemas.openxmlformats.org/officeDocument/2006/customXml" ds:itemID="{969BEAA6-ED28-4319-BE05-B515140603E0}"/>
</file>

<file path=docProps/app.xml><?xml version="1.0" encoding="utf-8"?>
<Properties xmlns="http://schemas.openxmlformats.org/officeDocument/2006/extended-properties" xmlns:vt="http://schemas.openxmlformats.org/officeDocument/2006/docPropsVTypes">
  <Template>Horizon</Template>
  <TotalTime>4434</TotalTime>
  <Words>5258</Words>
  <Application>Microsoft Office PowerPoint</Application>
  <PresentationFormat>On-screen Show (4:3)</PresentationFormat>
  <Paragraphs>427</Paragraphs>
  <Slides>45</Slides>
  <Notes>45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45</vt:i4>
      </vt:variant>
    </vt:vector>
  </HeadingPairs>
  <TitlesOfParts>
    <vt:vector size="52" baseType="lpstr">
      <vt:lpstr>Arial</vt:lpstr>
      <vt:lpstr>Noto Sans Symbols</vt:lpstr>
      <vt:lpstr>Times New Roman</vt:lpstr>
      <vt:lpstr>Verdana</vt:lpstr>
      <vt:lpstr>Wingdings</vt:lpstr>
      <vt:lpstr>508 Lecture</vt:lpstr>
      <vt:lpstr>USHE</vt:lpstr>
      <vt:lpstr>Integrated Advertising, Promotion, and Marketing Communications</vt:lpstr>
      <vt:lpstr>Chapter Objectives (1 of 2)</vt:lpstr>
      <vt:lpstr>Chapter Objectives (2 of 2)</vt:lpstr>
      <vt:lpstr>McBreakfast</vt:lpstr>
      <vt:lpstr>Chapter Overview</vt:lpstr>
      <vt:lpstr>Figure 4.1 The IMC Planning Process</vt:lpstr>
      <vt:lpstr>Communication Research</vt:lpstr>
      <vt:lpstr>Tests to Determine if a Particular Market Segment Is Viable</vt:lpstr>
      <vt:lpstr>Figure 4.2 Methods of Segmenting Consumer Markets</vt:lpstr>
      <vt:lpstr>Gender Segments Based on Demographics</vt:lpstr>
      <vt:lpstr>Tips for Marketing to Women</vt:lpstr>
      <vt:lpstr>Marketing to Mothers</vt:lpstr>
      <vt:lpstr>Marketing to Men</vt:lpstr>
      <vt:lpstr>Age Segments Based on Demographics</vt:lpstr>
      <vt:lpstr>Figure 4.3 Influence of Tweens</vt:lpstr>
      <vt:lpstr>Income</vt:lpstr>
      <vt:lpstr>Ethnicity</vt:lpstr>
      <vt:lpstr>Psychographic Segmentation</vt:lpstr>
      <vt:lpstr>V A L S Psychographic Segmentation</vt:lpstr>
      <vt:lpstr>Figure 4.4 Characteristics of Generation Segments</vt:lpstr>
      <vt:lpstr>Figure 4.5 The Millennial Generation</vt:lpstr>
      <vt:lpstr>Geo-Targeting</vt:lpstr>
      <vt:lpstr>Geodemographic Segmentation</vt:lpstr>
      <vt:lpstr>Benefit Segmentation</vt:lpstr>
      <vt:lpstr>Usage Segmentation</vt:lpstr>
      <vt:lpstr>Figure 4.6 Methods of Segmenting B-to-B Markets</vt:lpstr>
      <vt:lpstr>Methods of Segmenting B-to-B Markets</vt:lpstr>
      <vt:lpstr>Product Positioning</vt:lpstr>
      <vt:lpstr>Figure 4.7 Product Positioning Approaches</vt:lpstr>
      <vt:lpstr>Elements of Positioning</vt:lpstr>
      <vt:lpstr>Marketing Communications Objectives</vt:lpstr>
      <vt:lpstr>Figure 4.8 Communication Objectives</vt:lpstr>
      <vt:lpstr>Figure 4.9 Methods of Determining Marketing Communication Budgets</vt:lpstr>
      <vt:lpstr>Types of Budgets (1 of 3)</vt:lpstr>
      <vt:lpstr>Figure 4.10 A d Spending and Market Share of Top Credit Card Companies</vt:lpstr>
      <vt:lpstr>Types of Budgets (2 of 3)</vt:lpstr>
      <vt:lpstr>Types of Budgets (3 of 3)</vt:lpstr>
      <vt:lpstr>Communication Schedule</vt:lpstr>
      <vt:lpstr>I M C Components</vt:lpstr>
      <vt:lpstr>Figure 4.11 Breakdown of Marketing Expenditures</vt:lpstr>
      <vt:lpstr>Figure 4.12 Ad Spending as Percent of Sales for Select Industries</vt:lpstr>
      <vt:lpstr>Figure 4.13 Global Ad Spending by Media</vt:lpstr>
      <vt:lpstr>Figure 4.14 Successful Globally Integrated Marketing Communications Tactics</vt:lpstr>
      <vt:lpstr>Blog Exercises</vt:lpstr>
      <vt:lpstr>Copyright</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Business</dc:subject>
  <dc:creator>Clow/Baack</dc:creator>
  <cp:keywords>Integrated Advertising, Promotion, and Marketing Communications</cp:keywords>
  <dc:description>Long description alt-text is inserted in the notes pane; Additional author contents are available on the Notes Pane; This presentation contains the hyperlinks.</dc:description>
  <cp:lastModifiedBy>Windows User</cp:lastModifiedBy>
  <cp:revision>1343</cp:revision>
  <dcterms:created xsi:type="dcterms:W3CDTF">2014-07-14T20:04:21Z</dcterms:created>
  <dcterms:modified xsi:type="dcterms:W3CDTF">2022-02-11T03:36:02Z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0x01010086D90B95B22DD945BDFF45EB84A5E21C</vt:lpwstr>
  </property>
  <property fmtid="{D5CDD505-2E9C-101B-9397-08002B2CF9AE}" pid="3" name="Order">
    <vt:r8>7182800</vt:r8>
  </property>
  <property fmtid="{D5CDD505-2E9C-101B-9397-08002B2CF9AE}" pid="4" name="_ExtendedDescription">
    <vt:lpwstr/>
  </property>
  <property fmtid="{D5CDD505-2E9C-101B-9397-08002B2CF9AE}" pid="5" name="TriggerFlowInfo">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ies>
</file>