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91" r:id="rId2"/>
    <p:sldMasterId id="2147483684" r:id="rId3"/>
    <p:sldMasterId id="2147483686" r:id="rId4"/>
    <p:sldMasterId id="2147483701" r:id="rId5"/>
  </p:sldMasterIdLst>
  <p:notesMasterIdLst>
    <p:notesMasterId r:id="rId12"/>
  </p:notesMasterIdLst>
  <p:handoutMasterIdLst>
    <p:handoutMasterId r:id="rId13"/>
  </p:handoutMasterIdLst>
  <p:sldIdLst>
    <p:sldId id="256" r:id="rId6"/>
    <p:sldId id="263" r:id="rId7"/>
    <p:sldId id="264" r:id="rId8"/>
    <p:sldId id="265" r:id="rId9"/>
    <p:sldId id="266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264" userDrawn="1">
          <p15:clr>
            <a:srgbClr val="A4A3A4"/>
          </p15:clr>
        </p15:guide>
        <p15:guide id="3" orient="horz" pos="2256" userDrawn="1">
          <p15:clr>
            <a:srgbClr val="A4A3A4"/>
          </p15:clr>
        </p15:guide>
        <p15:guide id="4" pos="56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poren, Laura" initials="CL" lastIdx="4" clrIdx="0">
    <p:extLst>
      <p:ext uri="{19B8F6BF-5375-455C-9EA6-DF929625EA0E}">
        <p15:presenceInfo xmlns:p15="http://schemas.microsoft.com/office/powerpoint/2012/main" userId="S-1-5-21-1645522239-1123561945-839522115-1006658" providerId="AD"/>
      </p:ext>
    </p:extLst>
  </p:cmAuthor>
  <p:cmAuthor id="2" name="Ciporen, Laura" initials="CL [2]" lastIdx="2" clrIdx="1">
    <p:extLst>
      <p:ext uri="{19B8F6BF-5375-455C-9EA6-DF929625EA0E}">
        <p15:presenceInfo xmlns:p15="http://schemas.microsoft.com/office/powerpoint/2012/main" userId="S::laura.ciporen@mheducation.com::567f631f-0624-4179-9d16-569ddce488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09" autoAdjust="0"/>
    <p:restoredTop sz="94291" autoAdjust="0"/>
  </p:normalViewPr>
  <p:slideViewPr>
    <p:cSldViewPr snapToGrid="0" showGuides="1">
      <p:cViewPr>
        <p:scale>
          <a:sx n="66" d="100"/>
          <a:sy n="66" d="100"/>
        </p:scale>
        <p:origin x="1314" y="132"/>
      </p:cViewPr>
      <p:guideLst>
        <p:guide pos="3264"/>
        <p:guide orient="horz" pos="2256"/>
        <p:guide pos="5640"/>
      </p:guideLst>
    </p:cSldViewPr>
  </p:slideViewPr>
  <p:outlineViewPr>
    <p:cViewPr>
      <p:scale>
        <a:sx n="33" d="100"/>
        <a:sy n="33" d="100"/>
      </p:scale>
      <p:origin x="0" y="-491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14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62A35B-B75C-4827-8EB2-2CCF04DFE1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947264-D38F-4C54-AE7B-5CBEF0031E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A6208-5E7A-4DDC-9BE2-31C6541DC9B6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F48F3-855C-47DC-ADE4-EA5C72AA4C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064769-4A18-4CC2-9A70-689A4E31FE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57CE4-44FA-4B79-828A-E44D8571B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45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A8F98-09FE-4967-9213-503EF248B0B3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93ED09-57DA-43AC-8BE8-B1FA6DEA9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03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93ED09-57DA-43AC-8BE8-B1FA6DEA98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4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6105" y="2099014"/>
            <a:ext cx="3863458" cy="3863458"/>
            <a:chOff x="331115" y="2099014"/>
            <a:chExt cx="3863458" cy="38634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9DDEA9-6897-2B48-BA6A-9075880AA615}"/>
                </a:ext>
              </a:extLst>
            </p:cNvPr>
            <p:cNvSpPr/>
            <p:nvPr userDrawn="1"/>
          </p:nvSpPr>
          <p:spPr>
            <a:xfrm>
              <a:off x="331115" y="2099014"/>
              <a:ext cx="3863458" cy="386345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467612" y="2368353"/>
              <a:ext cx="3457621" cy="3457621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599258" y="2898475"/>
              <a:ext cx="2793799" cy="2792652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>
            <p:ph type="ctrTitle" hasCustomPrompt="1"/>
          </p:nvPr>
        </p:nvSpPr>
        <p:spPr>
          <a:xfrm>
            <a:off x="621792" y="3140014"/>
            <a:ext cx="2788920" cy="115766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1792" y="4261103"/>
            <a:ext cx="2788920" cy="6128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621792" y="5093208"/>
            <a:ext cx="2788920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2" name="Long Copyright">
            <a:extLst>
              <a:ext uri="{FF2B5EF4-FFF2-40B4-BE49-F238E27FC236}">
                <a16:creationId xmlns:a16="http://schemas.microsoft.com/office/drawing/2014/main" id="{8AC4EEC4-5547-4185-92E7-A6CAF888043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478438"/>
            <a:ext cx="9144000" cy="374266"/>
          </a:xfrm>
        </p:spPr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McGraw-Hill Education.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001655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7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7334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B462E1-1A93-4BC3-ADB3-FA29BBAE7F80}"/>
              </a:ext>
            </a:extLst>
          </p:cNvPr>
          <p:cNvSpPr txBox="1"/>
          <p:nvPr userDrawn="1"/>
        </p:nvSpPr>
        <p:spPr>
          <a:xfrm>
            <a:off x="8695090" y="6647769"/>
            <a:ext cx="3325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151E55-6873-49E2-B8D5-2F265E6F1973}" type="slidenum">
              <a:rPr lang="en-US" sz="8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614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 descr="McGraw-Hill Education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4ED8C4-F9C9-4851-87B8-8651CAD202D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958975" y="1627188"/>
            <a:ext cx="890588" cy="842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DF7CC7-776B-4A25-991F-88FDF29943F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43675" y="1828800"/>
            <a:ext cx="641350" cy="641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F4F142-4492-4676-8BA6-C5E279DF45A7}"/>
              </a:ext>
            </a:extLst>
          </p:cNvPr>
          <p:cNvSpPr txBox="1"/>
          <p:nvPr userDrawn="1"/>
        </p:nvSpPr>
        <p:spPr>
          <a:xfrm>
            <a:off x="1943169" y="6504296"/>
            <a:ext cx="52574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© 2020 McGraw-Hill Education. All rights reserved. Authorized only for instructor use in the classroom.</a:t>
            </a:r>
            <a:br>
              <a:rPr lang="en-US" sz="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US" sz="8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744366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6CA9270-FD0E-4B64-B0D8-24095E6A2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899" y="2366309"/>
            <a:ext cx="7696919" cy="52693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Accessibility Content: Text Alternatives for Images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B6E1DCB-9B8A-423D-B48B-2CCDE624B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71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C0136BE0-3F2D-44D5-B125-B7A30D2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50" y="117244"/>
            <a:ext cx="6065851" cy="73097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A117DCA-6A6D-48B9-9002-DA1E4814B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8444E8-1445-4AB7-85DD-90449330C00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73249"/>
            <a:ext cx="6477000" cy="4343400"/>
          </a:xfrm>
        </p:spPr>
        <p:txBody>
          <a:bodyPr/>
          <a:lstStyle>
            <a:lvl1pPr>
              <a:defRPr/>
            </a:lvl1pPr>
            <a:lvl2pPr marL="344488" indent="-342900">
              <a:buFont typeface="Arial" panose="020B0604020202020204" pitchFamily="34" charset="0"/>
              <a:buChar char="•"/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54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028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1791" y="5096656"/>
            <a:ext cx="3043303" cy="56962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2" name="Long Copyright">
            <a:extLst>
              <a:ext uri="{FF2B5EF4-FFF2-40B4-BE49-F238E27FC236}">
                <a16:creationId xmlns:a16="http://schemas.microsoft.com/office/drawing/2014/main" id="{F4607C07-D864-4A1A-8061-D12997CC50C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McGraw-Hill Education.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McGraw-Hill Education.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72E1A0-3715-48F7-B1E6-1D881DDDE72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08363" y="938213"/>
            <a:ext cx="820737" cy="660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D892DDD-0CF2-496F-8B06-903C358A1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18013" y="785813"/>
            <a:ext cx="938212" cy="379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90689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52559"/>
            <a:ext cx="9144000" cy="4982750"/>
            <a:chOff x="0" y="1521567"/>
            <a:chExt cx="9144000" cy="484643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FD8DC8-1EF1-6B48-9F31-D9D254F85818}"/>
                </a:ext>
              </a:extLst>
            </p:cNvPr>
            <p:cNvSpPr/>
            <p:nvPr userDrawn="1"/>
          </p:nvSpPr>
          <p:spPr>
            <a:xfrm>
              <a:off x="0" y="1521567"/>
              <a:ext cx="9144000" cy="484643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185629" y="2001422"/>
              <a:ext cx="8493233" cy="4166364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364385" y="2475809"/>
              <a:ext cx="7858340" cy="351322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777240" y="2985555"/>
            <a:ext cx="6521640" cy="87321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782058" y="3986784"/>
            <a:ext cx="4297680" cy="517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7202" y="465003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>
            <p:ph type="body" sz="quarter" idx="10"/>
          </p:nvPr>
        </p:nvSpPr>
        <p:spPr>
          <a:xfrm>
            <a:off x="777240" y="4718304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Long Copyright">
            <a:extLst>
              <a:ext uri="{FF2B5EF4-FFF2-40B4-BE49-F238E27FC236}">
                <a16:creationId xmlns:a16="http://schemas.microsoft.com/office/drawing/2014/main" id="{54514DA3-A928-4CD1-BFAE-B5DF399C4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87064"/>
            <a:ext cx="9144000" cy="370935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McGraw-Hill Education.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80643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MHE altered Background, fixed">
            <a:extLst>
              <a:ext uri="{FF2B5EF4-FFF2-40B4-BE49-F238E27FC236}">
                <a16:creationId xmlns:a16="http://schemas.microsoft.com/office/drawing/2014/main" id="{7A14A7A9-A9D7-4A08-A24F-4D1C1F4C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46366"/>
            <a:ext cx="9143999" cy="4991100"/>
            <a:chOff x="0" y="1524000"/>
            <a:chExt cx="9143999" cy="49911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0" y="1524000"/>
              <a:ext cx="9143999" cy="4991100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190500" y="2019300"/>
              <a:ext cx="8496300" cy="42672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567378" y="2593298"/>
            <a:ext cx="6980170" cy="113055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567378" y="3807503"/>
            <a:ext cx="4542020" cy="7193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02310" y="466502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 userDrawn="1">
            <p:ph type="body" sz="quarter" idx="10"/>
          </p:nvPr>
        </p:nvSpPr>
        <p:spPr>
          <a:xfrm>
            <a:off x="567378" y="4770769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Long Copyright">
            <a:extLst>
              <a:ext uri="{FF2B5EF4-FFF2-40B4-BE49-F238E27FC236}">
                <a16:creationId xmlns:a16="http://schemas.microsoft.com/office/drawing/2014/main" id="{54514DA3-A928-4CD1-BFAE-B5DF399C4B3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0" y="6487064"/>
            <a:ext cx="9144000" cy="370935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McGraw-Hill Education.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2338955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72">
          <p15:clr>
            <a:srgbClr val="FBAE40"/>
          </p15:clr>
        </p15:guide>
        <p15:guide id="2" orient="horz" pos="3960">
          <p15:clr>
            <a:srgbClr val="FBAE40"/>
          </p15:clr>
        </p15:guide>
        <p15:guide id="3" pos="120">
          <p15:clr>
            <a:srgbClr val="FBAE40"/>
          </p15:clr>
        </p15:guide>
        <p15:guide id="4" pos="5472">
          <p15:clr>
            <a:srgbClr val="FBAE40"/>
          </p15:clr>
        </p15:guide>
        <p15:guide id="5" orient="horz" pos="22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085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pos="264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/>
            </a:lvl1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330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orient="horz" pos="273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40767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257300"/>
            <a:ext cx="4076700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157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5791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8052" y="1257300"/>
            <a:ext cx="2383047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27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 userDrawn="1">
          <p15:clr>
            <a:srgbClr val="FBAE40"/>
          </p15:clr>
        </p15:guide>
        <p15:guide id="5" pos="386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343400"/>
            <a:ext cx="57912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0" y="4343400"/>
            <a:ext cx="24003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055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GH logo" descr="McGraw-Hill Education Logo">
            <a:extLst>
              <a:ext uri="{FF2B5EF4-FFF2-40B4-BE49-F238E27FC236}">
                <a16:creationId xmlns:a16="http://schemas.microsoft.com/office/drawing/2014/main" id="{BF372B49-B6F5-4826-B4F8-2F8A4FFF88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06" y="283845"/>
            <a:ext cx="999514" cy="999514"/>
          </a:xfrm>
          <a:prstGeom prst="rect">
            <a:avLst/>
          </a:prstGeom>
        </p:spPr>
      </p:pic>
      <p:sp>
        <p:nvSpPr>
          <p:cNvPr id="3" name="MGH Tagline">
            <a:extLst>
              <a:ext uri="{FF2B5EF4-FFF2-40B4-BE49-F238E27FC236}">
                <a16:creationId xmlns:a16="http://schemas.microsoft.com/office/drawing/2014/main" id="{70E12349-CEA7-4006-B6E3-3E283BDBD258}"/>
              </a:ext>
            </a:extLst>
          </p:cNvPr>
          <p:cNvSpPr txBox="1"/>
          <p:nvPr userDrawn="1"/>
        </p:nvSpPr>
        <p:spPr>
          <a:xfrm>
            <a:off x="5060273" y="337349"/>
            <a:ext cx="3873993" cy="33855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4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Because learning changes everything.</a:t>
            </a:r>
            <a:r>
              <a:rPr lang="en-US" sz="1050" spc="40" baseline="6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®</a:t>
            </a:r>
            <a:endParaRPr lang="en-US" sz="1600" spc="40" baseline="60000" dirty="0"/>
          </a:p>
        </p:txBody>
      </p:sp>
      <p:sp>
        <p:nvSpPr>
          <p:cNvPr id="5" name="Long Copyright"/>
          <p:cNvSpPr>
            <a:spLocks noGrp="1"/>
          </p:cNvSpPr>
          <p:nvPr>
            <p:ph type="ftr" sz="quarter" idx="3"/>
          </p:nvPr>
        </p:nvSpPr>
        <p:spPr>
          <a:xfrm>
            <a:off x="0" y="6478439"/>
            <a:ext cx="9144000" cy="37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Add long copyright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5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880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960">
          <p15:clr>
            <a:srgbClr val="F26B43"/>
          </p15:clr>
        </p15:guide>
        <p15:guide id="11" orient="horz" pos="4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73877"/>
            <a:ext cx="8458200" cy="4944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McGraw-Hill Education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9" r:id="rId3"/>
    <p:sldLayoutId id="2147483695" r:id="rId4"/>
    <p:sldLayoutId id="2147483696" r:id="rId5"/>
    <p:sldLayoutId id="2147483697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 userDrawn="1">
          <p15:clr>
            <a:srgbClr val="F26B43"/>
          </p15:clr>
        </p15:guide>
        <p15:guide id="13" orient="horz" pos="360" userDrawn="1">
          <p15:clr>
            <a:srgbClr val="F26B43"/>
          </p15:clr>
        </p15:guide>
        <p15:guide id="14" orient="horz" pos="3936" userDrawn="1">
          <p15:clr>
            <a:srgbClr val="F26B43"/>
          </p15:clr>
        </p15:guide>
        <p15:guide id="15" pos="984" userDrawn="1">
          <p15:clr>
            <a:srgbClr val="F26B43"/>
          </p15:clr>
        </p15:guide>
        <p15:guide id="16" pos="5376" userDrawn="1">
          <p15:clr>
            <a:srgbClr val="F26B43"/>
          </p15:clr>
        </p15:guide>
        <p15:guide id="17" pos="2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5691"/>
            <a:ext cx="9144000" cy="3623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Add long copyright line here</a:t>
            </a:r>
          </a:p>
        </p:txBody>
      </p:sp>
      <p:sp>
        <p:nvSpPr>
          <p:cNvPr id="6" name="MGH Yellow Line">
            <a:extLst>
              <a:ext uri="{FF2B5EF4-FFF2-40B4-BE49-F238E27FC236}">
                <a16:creationId xmlns:a16="http://schemas.microsoft.com/office/drawing/2014/main" id="{F20163A4-4644-4B17-9C8A-EF42A992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112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2160" userDrawn="1">
          <p15:clr>
            <a:srgbClr val="F26B43"/>
          </p15:clr>
        </p15:guide>
        <p15:guide id="13" pos="364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">
            <a:extLst>
              <a:ext uri="{FF2B5EF4-FFF2-40B4-BE49-F238E27FC236}">
                <a16:creationId xmlns:a16="http://schemas.microsoft.com/office/drawing/2014/main" id="{BEB99B55-73FB-42B4-93ED-C5E81867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1" y="1976546"/>
            <a:ext cx="64805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24279" y="6660234"/>
            <a:ext cx="1285344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McGraw-Hill Education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lang="en-US" sz="8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MGH Shape">
            <a:extLst>
              <a:ext uri="{FF2B5EF4-FFF2-40B4-BE49-F238E27FC236}">
                <a16:creationId xmlns:a16="http://schemas.microsoft.com/office/drawing/2014/main" id="{B719ECBD-8119-4217-9D58-2638FA43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22742" y="0"/>
            <a:ext cx="2521258" cy="6623843"/>
            <a:chOff x="3491346" y="0"/>
            <a:chExt cx="2508933" cy="6367263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FCAD01AC-30CD-4728-B0FD-543493B2CE55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A51DD71-B849-456F-A479-25728C0B26F4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E349BEA-4244-4589-91D3-1DECC6AB1E90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34622483-C344-43F3-82BE-D7AE2DFF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607380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69055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1588" indent="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5544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4296" userDrawn="1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1248" userDrawn="1">
          <p15:clr>
            <a:srgbClr val="F26B43"/>
          </p15:clr>
        </p15:guide>
        <p15:guide id="11" orient="horz" pos="3984" userDrawn="1">
          <p15:clr>
            <a:srgbClr val="F26B43"/>
          </p15:clr>
        </p15:guide>
        <p15:guide id="12" orient="horz" pos="1656" userDrawn="1">
          <p15:clr>
            <a:srgbClr val="F26B43"/>
          </p15:clr>
        </p15:guide>
        <p15:guide id="13" pos="2980">
          <p15:clr>
            <a:srgbClr val="F26B43"/>
          </p15:clr>
        </p15:guide>
        <p15:guide id="14" orient="horz" pos="2260" userDrawn="1">
          <p15:clr>
            <a:srgbClr val="F26B43"/>
          </p15:clr>
        </p15:guide>
        <p15:guide id="15" pos="26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McGraw-Hill Education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9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heducation.com/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14C897A-4409-4F96-826A-7AE9F1281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656" y="2220356"/>
            <a:ext cx="3446270" cy="1394084"/>
          </a:xfrm>
        </p:spPr>
        <p:txBody>
          <a:bodyPr/>
          <a:lstStyle/>
          <a:p>
            <a:r>
              <a:rPr lang="en-US" altLang="en-US" sz="2800" dirty="0">
                <a:cs typeface="Times New Roman" panose="02020603050405020304" pitchFamily="18" charset="0"/>
              </a:rPr>
              <a:t>CHAPTER ELEVEN</a:t>
            </a:r>
            <a:endParaRPr lang="en-US" sz="2800" dirty="0">
              <a:cs typeface="Times New Roman" panose="02020603050405020304" pitchFamily="18" charset="0"/>
            </a:endParaRP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39DC5F79-D657-4B2E-8FAB-C143E56189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946" y="4055257"/>
            <a:ext cx="3035808" cy="792627"/>
          </a:xfrm>
        </p:spPr>
        <p:txBody>
          <a:bodyPr/>
          <a:lstStyle/>
          <a:p>
            <a:pPr>
              <a:defRPr/>
            </a:pPr>
            <a:r>
              <a:rPr lang="en-US" altLang="en-US" sz="2000" dirty="0"/>
              <a:t> The Audience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3BAD8C95-BF84-4F2E-8CA0-273F252288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67963" y="6507993"/>
            <a:ext cx="5008074" cy="283464"/>
          </a:xfrm>
        </p:spPr>
        <p:txBody>
          <a:bodyPr/>
          <a:lstStyle/>
          <a:p>
            <a:pPr algn="ct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2020 McGraw-Hill Education. All rights reserved. Authorized only for instructor use in the classroom.</a:t>
            </a:r>
            <a:b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028515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7D065-69D6-43BD-8F16-1ED37377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21" y="483284"/>
            <a:ext cx="6990249" cy="678611"/>
          </a:xfrm>
        </p:spPr>
        <p:txBody>
          <a:bodyPr>
            <a:noAutofit/>
          </a:bodyPr>
          <a:lstStyle/>
          <a:p>
            <a:pPr algn="ctr"/>
            <a:r>
              <a:rPr lang="en-US" altLang="en-US" sz="4000" b="0" dirty="0">
                <a:solidFill>
                  <a:srgbClr val="262626"/>
                </a:solidFill>
                <a:latin typeface="Garamond"/>
              </a:rPr>
              <a:t> What Is Dramatic Criticism?</a:t>
            </a:r>
            <a:endParaRPr lang="en-US" sz="4800" b="0" dirty="0">
              <a:latin typeface="Garamond" panose="02020404030301010803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F9857-6496-490D-8EF4-49E16A2031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4" y="1419731"/>
            <a:ext cx="4769410" cy="2078870"/>
          </a:xfrm>
        </p:spPr>
        <p:txBody>
          <a:bodyPr vert="horz" lIns="91440" tIns="45720" rIns="91440" bIns="45720" rtlCol="0">
            <a:noAutofit/>
          </a:bodyPr>
          <a:lstStyle/>
          <a:p>
            <a:pPr lvl="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After the play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The play’s impact remains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What is memorable? 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What is forgettable?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More importantly…why?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9BBD721-A4C9-4F25-8709-B5753F7491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-1" y="3544374"/>
            <a:ext cx="9044848" cy="1465918"/>
          </a:xfrm>
        </p:spPr>
        <p:txBody>
          <a:bodyPr/>
          <a:lstStyle/>
          <a:p>
            <a:pPr lvl="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Dramatic analysis is the questioning and analyzing any or all of the theatrical elements.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charset="0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It is the informed, articulate and communicative reaction/response to a particular production.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FE66BCA-90F7-470D-ACEC-842F1B9814B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0" y="5036775"/>
            <a:ext cx="9132983" cy="673100"/>
          </a:xfrm>
        </p:spPr>
        <p:txBody>
          <a:bodyPr/>
          <a:lstStyle/>
          <a:p>
            <a:pPr lvl="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When done publicly, it becomes formalized and is known as </a:t>
            </a:r>
            <a:r>
              <a:rPr lang="en-US" altLang="en-US" sz="2400" i="1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dramatic criticism </a:t>
            </a: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and that person is called a </a:t>
            </a:r>
            <a:r>
              <a:rPr lang="en-US" altLang="en-US" sz="2400" i="1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drama critic </a:t>
            </a:r>
          </a:p>
        </p:txBody>
      </p:sp>
    </p:spTree>
    <p:extLst>
      <p:ext uri="{BB962C8B-B14F-4D97-AF65-F5344CB8AC3E}">
        <p14:creationId xmlns:p14="http://schemas.microsoft.com/office/powerpoint/2010/main" val="1503147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7D065-69D6-43BD-8F16-1ED37377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021" y="454888"/>
            <a:ext cx="7713363" cy="678611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en-US" altLang="en-US" sz="4400" b="0" dirty="0">
                <a:solidFill>
                  <a:srgbClr val="262626"/>
                </a:solidFill>
                <a:latin typeface="Garamond"/>
              </a:rPr>
              <a:t>Critical Perspectives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F9857-6496-490D-8EF4-49E16A2031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657" y="1510704"/>
            <a:ext cx="8777585" cy="4892408"/>
          </a:xfrm>
        </p:spPr>
        <p:txBody>
          <a:bodyPr vert="horz" lIns="91440" tIns="45720" rIns="91440" bIns="45720" rtlCol="0">
            <a:noAutofit/>
          </a:bodyPr>
          <a:lstStyle/>
          <a:p>
            <a:pPr lvl="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Five perspectives can help audience members focus their responses.</a:t>
            </a:r>
          </a:p>
          <a:p>
            <a:pPr marL="285750" lvl="0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Social significance</a:t>
            </a:r>
          </a:p>
          <a:p>
            <a:pPr marL="742950" lvl="1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Asks questions to stimulate dialogue about complex social and political issues</a:t>
            </a:r>
          </a:p>
          <a:p>
            <a:pPr marL="285750" lvl="0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Human significance</a:t>
            </a:r>
          </a:p>
          <a:p>
            <a:pPr marL="742950" lvl="1" indent="-285750" defTabSz="4572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Transcends social and political issues to reflect the human condition: our hopes, dreams, concerns, conflicts, ideas, philosophies </a:t>
            </a:r>
          </a:p>
          <a:p>
            <a:pPr marL="285750" lvl="0" indent="-285750" defTabSz="457200">
              <a:lnSpc>
                <a:spcPct val="60000"/>
              </a:lnSpc>
              <a:spcBef>
                <a:spcPct val="200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Artistic quality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Appreciating a symphony of ideas within the theatrical aesthetic vision. Does it </a:t>
            </a:r>
            <a:b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</a:b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ring true? Are we transported?</a:t>
            </a:r>
          </a:p>
          <a:p>
            <a:pPr marL="285750" lvl="0" indent="-285750" defTabSz="457200">
              <a:lnSpc>
                <a:spcPct val="60000"/>
              </a:lnSpc>
              <a:spcBef>
                <a:spcPct val="20000"/>
              </a:spcBef>
              <a:spcAft>
                <a:spcPts val="1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Theatrical Expression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Metatheatre</a:t>
            </a: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 or </a:t>
            </a:r>
            <a:r>
              <a:rPr lang="en-US" alt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metadrama:</a:t>
            </a: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 plays that specifically refer back to themselves including theatre history and convention</a:t>
            </a:r>
          </a:p>
          <a:p>
            <a:pPr marL="285750" lvl="0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Entertainment value</a:t>
            </a:r>
          </a:p>
          <a:p>
            <a:pPr marL="742950" lvl="1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Holds the attention of the audience; stimulating, social excitement</a:t>
            </a:r>
          </a:p>
        </p:txBody>
      </p:sp>
    </p:spTree>
    <p:extLst>
      <p:ext uri="{BB962C8B-B14F-4D97-AF65-F5344CB8AC3E}">
        <p14:creationId xmlns:p14="http://schemas.microsoft.com/office/powerpoint/2010/main" val="330975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7D065-69D6-43BD-8F16-1ED37377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574" y="544399"/>
            <a:ext cx="5777065" cy="5098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400" b="0" dirty="0">
                <a:solidFill>
                  <a:srgbClr val="262626"/>
                </a:solidFill>
                <a:latin typeface="Garamond"/>
              </a:rPr>
              <a:t>Critical Focus </a:t>
            </a:r>
            <a:r>
              <a:rPr lang="en-US" altLang="en-US" sz="3600" b="0" i="1" dirty="0">
                <a:solidFill>
                  <a:srgbClr val="262626"/>
                </a:solidFill>
                <a:latin typeface="Garamond"/>
              </a:rPr>
              <a:t>	</a:t>
            </a:r>
            <a:endParaRPr lang="en-US" sz="4000" b="0" dirty="0">
              <a:latin typeface="Garamond" panose="02020404030301010803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F9857-6496-490D-8EF4-49E16A2031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" y="1523145"/>
            <a:ext cx="8913539" cy="3381741"/>
          </a:xfrm>
        </p:spPr>
        <p:txBody>
          <a:bodyPr vert="horz" lIns="91440" tIns="45720" rIns="91440" bIns="45720" rtlCol="0">
            <a:noAutofit/>
          </a:bodyPr>
          <a:lstStyle/>
          <a:p>
            <a:pPr lvl="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Judgment of plays and performances since ancient Greek </a:t>
            </a:r>
            <a:r>
              <a:rPr lang="en-US" altLang="en-US" sz="25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times</a:t>
            </a:r>
          </a:p>
          <a:p>
            <a:pPr lvl="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Continues today through </a:t>
            </a:r>
            <a:r>
              <a:rPr lang="en-US" altLang="en-US" sz="22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Tony Awards, Obie Awards, Pulitzer Prizes, and Critics Circle citations</a:t>
            </a:r>
          </a:p>
          <a:p>
            <a:pPr lvl="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Professional Criticism </a:t>
            </a:r>
            <a:endParaRPr lang="en-US" altLang="en-US" sz="2200" dirty="0">
              <a:solidFill>
                <a:prstClr val="black">
                  <a:lumMod val="85000"/>
                  <a:lumOff val="15000"/>
                </a:prstClr>
              </a:solidFill>
              <a:latin typeface="Garamond"/>
            </a:endParaRPr>
          </a:p>
          <a:p>
            <a:pPr marL="742950" lvl="1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2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Journalists or bloggers are limited to brief reactions.</a:t>
            </a:r>
          </a:p>
          <a:p>
            <a:pPr marL="1200150" lvl="2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1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Newspaper reviews p</a:t>
            </a:r>
            <a:r>
              <a:rPr lang="en-US" altLang="en-US" sz="19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rovide “instant criticism” response</a:t>
            </a:r>
          </a:p>
          <a:p>
            <a:pPr marL="1200150" lvl="2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Theatre websites and blogs </a:t>
            </a:r>
          </a:p>
          <a:p>
            <a:pPr marL="1200150" lvl="2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Evening television news programs </a:t>
            </a:r>
          </a:p>
          <a:p>
            <a:pPr marL="742950" lvl="1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2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Scholarly reviews can analyze in detail.</a:t>
            </a:r>
          </a:p>
          <a:p>
            <a:pPr marL="1200150" lvl="2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1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Literary art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5310CC9-54B6-4E2D-8FF5-3D802FDAA81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473" y="4971519"/>
            <a:ext cx="6754778" cy="1553377"/>
          </a:xfrm>
        </p:spPr>
        <p:txBody>
          <a:bodyPr/>
          <a:lstStyle/>
          <a:p>
            <a:pPr lvl="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Amateur Criticism:</a:t>
            </a:r>
          </a:p>
          <a:p>
            <a:pPr marL="742950" lvl="1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2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“Blogosphere” conversations</a:t>
            </a:r>
          </a:p>
          <a:p>
            <a:pPr marL="742950" lvl="1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2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Student papers (common) and easy to get published! </a:t>
            </a:r>
          </a:p>
          <a:p>
            <a:pPr marL="742950" lvl="1" indent="-285750" defTabSz="457200">
              <a:lnSpc>
                <a:spcPct val="6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2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Social media: Facebook, Twitter, etc.</a:t>
            </a:r>
          </a:p>
        </p:txBody>
      </p:sp>
    </p:spTree>
    <p:extLst>
      <p:ext uri="{BB962C8B-B14F-4D97-AF65-F5344CB8AC3E}">
        <p14:creationId xmlns:p14="http://schemas.microsoft.com/office/powerpoint/2010/main" val="2703627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7D065-69D6-43BD-8F16-1ED37377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646" y="557485"/>
            <a:ext cx="4634019" cy="678611"/>
          </a:xfrm>
        </p:spPr>
        <p:txBody>
          <a:bodyPr>
            <a:normAutofit/>
          </a:bodyPr>
          <a:lstStyle/>
          <a:p>
            <a:pPr algn="ctr"/>
            <a:r>
              <a:rPr lang="en-US" altLang="en-US" sz="4400" b="0" dirty="0">
                <a:solidFill>
                  <a:srgbClr val="262626"/>
                </a:solidFill>
                <a:latin typeface="Garamond"/>
              </a:rPr>
              <a:t>We Are the Critics</a:t>
            </a:r>
            <a:endParaRPr lang="en-US" sz="4000" b="0" dirty="0">
              <a:latin typeface="Garamond" panose="02020404030301010803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F9857-6496-490D-8EF4-49E16A2031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19" y="1600143"/>
            <a:ext cx="7909392" cy="1013552"/>
          </a:xfrm>
        </p:spPr>
        <p:txBody>
          <a:bodyPr vert="horz" lIns="91440" tIns="45720" rIns="91440" bIns="45720" rtlCol="0">
            <a:noAutofit/>
          </a:bodyPr>
          <a:lstStyle/>
          <a:p>
            <a:pPr lvl="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Audience members are vital</a:t>
            </a:r>
            <a:r>
              <a:rPr lang="en-US" altLang="en-US" sz="28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/>
              </a:rPr>
              <a:t> </a:t>
            </a:r>
            <a:r>
              <a:rPr lang="en-US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to the theatrical experience.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Active participation keeps the theatre honest.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1EB8BA7E-ECE2-4A6A-BCE2-0B0F730D154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2616247"/>
            <a:ext cx="8350786" cy="2936252"/>
          </a:xfrm>
        </p:spPr>
        <p:txBody>
          <a:bodyPr/>
          <a:lstStyle/>
          <a:p>
            <a:pPr lvl="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Audience members must act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as observant critics with an open mind.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as informed critics with contextual knowledge.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as sensitive critics receptive to the experience.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as demanding critics with high standards.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as articulate critics able to express clearly and with grace.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F9E99DE1-2897-4481-B374-04AF8CC364C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-5597" y="5561655"/>
            <a:ext cx="8824686" cy="1013552"/>
          </a:xfrm>
        </p:spPr>
        <p:txBody>
          <a:bodyPr/>
          <a:lstStyle/>
          <a:p>
            <a:pPr marL="461963" lvl="0" indent="-461963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defRPr/>
            </a:pPr>
            <a:r>
              <a:rPr lang="en-US" alt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Garamond"/>
              </a:rPr>
              <a:t>We must understand the theatre from the inside; we are critics, audience, and participants all in one.</a:t>
            </a:r>
          </a:p>
        </p:txBody>
      </p:sp>
    </p:spTree>
    <p:extLst>
      <p:ext uri="{BB962C8B-B14F-4D97-AF65-F5344CB8AC3E}">
        <p14:creationId xmlns:p14="http://schemas.microsoft.com/office/powerpoint/2010/main" val="3938561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2C4D4-C867-4E2F-BF62-33A518B42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of Main Content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CE4C8C9-3D2D-44FD-AE18-671F854F722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472093" y="3800373"/>
            <a:ext cx="6187498" cy="469077"/>
          </a:xfrm>
        </p:spPr>
        <p:txBody>
          <a:bodyPr/>
          <a:lstStyle/>
          <a:p>
            <a:pPr>
              <a:defRPr/>
            </a:pPr>
            <a:r>
              <a:rPr lang="en-US" sz="2400" spc="40" dirty="0">
                <a:solidFill>
                  <a:srgbClr val="000000"/>
                </a:solidFill>
                <a:latin typeface="Arial" panose="020B0604020202020204" pitchFamily="34" charset="0"/>
              </a:rPr>
              <a:t>Because learning changes everything.</a:t>
            </a:r>
            <a:r>
              <a:rPr lang="en-US" sz="1400" spc="40" baseline="60000" dirty="0">
                <a:solidFill>
                  <a:srgbClr val="000000"/>
                </a:solidFill>
                <a:latin typeface="Arial" panose="020B0604020202020204" pitchFamily="34" charset="0"/>
              </a:rPr>
              <a:t>®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E2151F5-D268-43B3-B7BC-08424705151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1606" y="5335646"/>
            <a:ext cx="2468472" cy="319591"/>
          </a:xfrm>
        </p:spPr>
        <p:txBody>
          <a:bodyPr/>
          <a:lstStyle/>
          <a:p>
            <a:pPr>
              <a:defRPr/>
            </a:pPr>
            <a:r>
              <a:rPr lang="en-US" sz="160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www.mheducation.com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484485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 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8_2018.potx" id="{0A7644F7-F48A-4B8E-BAF2-625D36B4B6E5}" vid="{49205645-1F2A-4B1E-9674-DA1B2F4D5ED6}"/>
    </a:ext>
  </a:extLst>
</a:theme>
</file>

<file path=ppt/theme/theme2.xml><?xml version="1.0" encoding="utf-8"?>
<a:theme xmlns:a="http://schemas.openxmlformats.org/drawingml/2006/main" name="MainContent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8_2018.potx" id="{0A7644F7-F48A-4B8E-BAF2-625D36B4B6E5}" vid="{4FF0FDA0-6894-4596-BDAC-FCF1DCFBA9AA}"/>
    </a:ext>
  </a:extLst>
</a:theme>
</file>

<file path=ppt/theme/theme3.xml><?xml version="1.0" encoding="utf-8"?>
<a:theme xmlns:a="http://schemas.openxmlformats.org/drawingml/2006/main" name="ClosingMaster">
  <a:themeElements>
    <a:clrScheme name="Custom 2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00FF"/>
      </a:hlink>
      <a:folHlink>
        <a:srgbClr val="7030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8_2018.potx" id="{0A7644F7-F48A-4B8E-BAF2-625D36B4B6E5}" vid="{B82DCB52-FEF9-40CC-B3DC-F0115DBC3F82}"/>
    </a:ext>
  </a:extLst>
</a:theme>
</file>

<file path=ppt/theme/theme4.xml><?xml version="1.0" encoding="utf-8"?>
<a:theme xmlns:a="http://schemas.openxmlformats.org/drawingml/2006/main" name="Divider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8_2018.potx" id="{0A7644F7-F48A-4B8E-BAF2-625D36B4B6E5}" vid="{38380B4B-557F-493C-8BD4-E5DEA4FEDAB0}"/>
    </a:ext>
  </a:extLst>
</a:theme>
</file>

<file path=ppt/theme/theme5.xml><?xml version="1.0" encoding="utf-8"?>
<a:theme xmlns:a="http://schemas.openxmlformats.org/drawingml/2006/main" name="ImageDescriptionAppendix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8_2018.potx" id="{0A7644F7-F48A-4B8E-BAF2-625D36B4B6E5}" vid="{F0C5A687-89F8-48FC-8D59-8BA67B8E380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Cohen_12e_Ch03_1</Template>
  <TotalTime>796</TotalTime>
  <Words>357</Words>
  <Application>Microsoft Office PowerPoint</Application>
  <PresentationFormat>On-screen Show (4:3)</PresentationFormat>
  <Paragraphs>52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Title Slides Master</vt:lpstr>
      <vt:lpstr>MainContentSlideMaster</vt:lpstr>
      <vt:lpstr>ClosingMaster</vt:lpstr>
      <vt:lpstr>DividerSlideMaster</vt:lpstr>
      <vt:lpstr>ImageDescriptionAppendixSlideMaster</vt:lpstr>
      <vt:lpstr>CHAPTER ELEVEN</vt:lpstr>
      <vt:lpstr> What Is Dramatic Criticism?</vt:lpstr>
      <vt:lpstr>Critical Perspectives</vt:lpstr>
      <vt:lpstr>Critical Focus  </vt:lpstr>
      <vt:lpstr>We Are the Critics</vt:lpstr>
      <vt:lpstr>End of Main Content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11</dc:title>
  <dc:creator>Minal Avhad</dc:creator>
  <cp:keywords>PPT</cp:keywords>
  <cp:lastModifiedBy>Kamini Gharat</cp:lastModifiedBy>
  <cp:revision>100</cp:revision>
  <dcterms:created xsi:type="dcterms:W3CDTF">2018-11-15T06:36:54Z</dcterms:created>
  <dcterms:modified xsi:type="dcterms:W3CDTF">2018-12-04T06:16:47Z</dcterms:modified>
</cp:coreProperties>
</file>